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Georgia" panose="02040502050405020303" pitchFamily="18" charset="0"/>
      <p:regular r:id="rId12"/>
      <p:bold r:id="rId13"/>
      <p:italic r:id="rId14"/>
      <p:boldItalic r:id="rId15"/>
    </p:embeddedFont>
    <p:embeddedFont>
      <p:font typeface="Lato" panose="020B0604020202020204" charset="0"/>
      <p:regular r:id="rId16"/>
      <p:bold r:id="rId17"/>
      <p:italic r:id="rId18"/>
      <p:boldItalic r:id="rId19"/>
    </p:embeddedFont>
    <p:embeddedFont>
      <p:font typeface="Montserrat" panose="020B0604020202020204" charset="0"/>
      <p:regular r:id="rId20"/>
      <p:bold r:id="rId21"/>
      <p:italic r:id="rId22"/>
      <p:boldItalic r:id="rId23"/>
    </p:embeddedFont>
    <p:embeddedFont>
      <p:font typeface="Roboto" panose="020B0604020202020204"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786" y="-96"/>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font" Target="fonts/font15.fntdata"/><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font" Target="fonts/font13.fntdata"/><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8.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font" Target="fonts/font16.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4ef6e43da2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4ef6e43da2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50373e1b11_0_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50373e1b11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4ef6e43da2_0_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4ef6e43da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50373e1b11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50373e1b1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50373e1b11_0_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50373e1b11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4ef6e43da2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4ef6e43da2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4ef6e43da2_1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4ef6e43da2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50373e1b11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50373e1b11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50373e1b11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50373e1b11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623700"/>
            <a:ext cx="5017500" cy="2403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r>
              <a:rPr lang="en" sz="3800">
                <a:solidFill>
                  <a:srgbClr val="FFFFFF"/>
                </a:solidFill>
                <a:latin typeface="Arial"/>
                <a:ea typeface="Arial"/>
                <a:cs typeface="Arial"/>
                <a:sym typeface="Arial"/>
              </a:rPr>
              <a:t>How has scholarship viewed the inclusion of the supernatural in the </a:t>
            </a:r>
            <a:r>
              <a:rPr lang="en" sz="3800" i="1">
                <a:solidFill>
                  <a:srgbClr val="FFFFFF"/>
                </a:solidFill>
                <a:latin typeface="Arial"/>
                <a:ea typeface="Arial"/>
                <a:cs typeface="Arial"/>
                <a:sym typeface="Arial"/>
              </a:rPr>
              <a:t>Histories</a:t>
            </a:r>
            <a:r>
              <a:rPr lang="en" sz="3800">
                <a:solidFill>
                  <a:srgbClr val="FFFFFF"/>
                </a:solidFill>
                <a:latin typeface="Arial"/>
                <a:ea typeface="Arial"/>
                <a:cs typeface="Arial"/>
                <a:sym typeface="Arial"/>
              </a:rPr>
              <a:t>?</a:t>
            </a:r>
            <a:endParaRPr sz="3800">
              <a:solidFill>
                <a:srgbClr val="FFFFFF"/>
              </a:solidFill>
              <a:latin typeface="Arial"/>
              <a:ea typeface="Arial"/>
              <a:cs typeface="Arial"/>
              <a:sym typeface="Arial"/>
            </a:endParaRPr>
          </a:p>
          <a:p>
            <a:pPr marL="0" lvl="0" indent="0" algn="l" rtl="0">
              <a:spcBef>
                <a:spcPts val="0"/>
              </a:spcBef>
              <a:spcAft>
                <a:spcPts val="0"/>
              </a:spcAft>
              <a:buNone/>
            </a:pPr>
            <a:endParaRPr/>
          </a:p>
        </p:txBody>
      </p:sp>
      <p:sp>
        <p:nvSpPr>
          <p:cNvPr id="135" name="Google Shape;135;p13"/>
          <p:cNvSpPr txBox="1">
            <a:spLocks noGrp="1"/>
          </p:cNvSpPr>
          <p:nvPr>
            <p:ph type="subTitle" idx="1"/>
          </p:nvPr>
        </p:nvSpPr>
        <p:spPr>
          <a:xfrm>
            <a:off x="5083950" y="3924925"/>
            <a:ext cx="3745200" cy="50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Henry Ash (1700584) &amp; Harry Watkin (1705831)</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Supernatural?</a:t>
            </a:r>
            <a:endParaRPr/>
          </a:p>
        </p:txBody>
      </p:sp>
      <p:sp>
        <p:nvSpPr>
          <p:cNvPr id="141" name="Google Shape;141;p14"/>
          <p:cNvSpPr txBox="1">
            <a:spLocks noGrp="1"/>
          </p:cNvSpPr>
          <p:nvPr>
            <p:ph type="body" idx="1"/>
          </p:nvPr>
        </p:nvSpPr>
        <p:spPr>
          <a:xfrm>
            <a:off x="1197625" y="1382075"/>
            <a:ext cx="7038900" cy="2911200"/>
          </a:xfrm>
          <a:prstGeom prst="rect">
            <a:avLst/>
          </a:prstGeom>
        </p:spPr>
        <p:txBody>
          <a:bodyPr spcFirstLastPara="1" wrap="square" lIns="91425" tIns="91425" rIns="91425" bIns="91425" anchor="t" anchorCtr="0">
            <a:noAutofit/>
          </a:bodyPr>
          <a:lstStyle/>
          <a:p>
            <a:pPr marL="457200" lvl="0" indent="-342900" algn="l" rtl="0">
              <a:lnSpc>
                <a:spcPct val="100000"/>
              </a:lnSpc>
              <a:spcBef>
                <a:spcPts val="0"/>
              </a:spcBef>
              <a:spcAft>
                <a:spcPts val="0"/>
              </a:spcAft>
              <a:buSzPts val="1800"/>
              <a:buChar char="-"/>
            </a:pPr>
            <a:r>
              <a:rPr lang="en" sz="1800"/>
              <a:t>What does it mean for something to be considered Supernatural?</a:t>
            </a:r>
            <a:endParaRPr sz="1800"/>
          </a:p>
          <a:p>
            <a:pPr marL="457200" lvl="0" indent="-342900" algn="l" rtl="0">
              <a:lnSpc>
                <a:spcPct val="100000"/>
              </a:lnSpc>
              <a:spcBef>
                <a:spcPts val="1000"/>
              </a:spcBef>
              <a:spcAft>
                <a:spcPts val="0"/>
              </a:spcAft>
              <a:buSzPts val="1800"/>
              <a:buChar char="-"/>
            </a:pPr>
            <a:r>
              <a:rPr lang="en" sz="1800"/>
              <a:t>Definition - ‘Attributed to some force beyond scientific understanding or the laws of nature’ / ‘Unnaturally or extraordinarily great’. (Oxford Dictionary) </a:t>
            </a:r>
            <a:endParaRPr sz="1800"/>
          </a:p>
          <a:p>
            <a:pPr marL="457200" lvl="0" indent="-342900" algn="l" rtl="0">
              <a:lnSpc>
                <a:spcPct val="100000"/>
              </a:lnSpc>
              <a:spcBef>
                <a:spcPts val="1600"/>
              </a:spcBef>
              <a:spcAft>
                <a:spcPts val="0"/>
              </a:spcAft>
              <a:buSzPts val="1800"/>
              <a:buChar char="-"/>
            </a:pPr>
            <a:r>
              <a:rPr lang="en" sz="1800"/>
              <a:t>The inclusion of the Supernatural is present throughout much of ‘</a:t>
            </a:r>
            <a:r>
              <a:rPr lang="en" sz="1800" i="1"/>
              <a:t>The Histories’.</a:t>
            </a:r>
            <a:endParaRPr sz="1800" i="1"/>
          </a:p>
          <a:p>
            <a:pPr marL="457200" lvl="0" indent="-342900" algn="l" rtl="0">
              <a:lnSpc>
                <a:spcPct val="100000"/>
              </a:lnSpc>
              <a:spcBef>
                <a:spcPts val="1600"/>
              </a:spcBef>
              <a:spcAft>
                <a:spcPts val="1600"/>
              </a:spcAft>
              <a:buSzPts val="1800"/>
              <a:buChar char="-"/>
            </a:pPr>
            <a:r>
              <a:rPr lang="en" sz="1800"/>
              <a:t>Key themes: Dreams, Oracles, Divine intervention.</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5"/>
          <p:cNvSpPr txBox="1">
            <a:spLocks noGrp="1"/>
          </p:cNvSpPr>
          <p:nvPr>
            <p:ph type="title"/>
          </p:nvPr>
        </p:nvSpPr>
        <p:spPr>
          <a:xfrm>
            <a:off x="1297500" y="358075"/>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(Henry) - “Homer and Herodotus”</a:t>
            </a:r>
            <a:endParaRPr sz="2500">
              <a:solidFill>
                <a:srgbClr val="FFFFFF"/>
              </a:solidFill>
              <a:latin typeface="Arial"/>
              <a:ea typeface="Arial"/>
              <a:cs typeface="Arial"/>
              <a:sym typeface="Arial"/>
            </a:endParaRPr>
          </a:p>
        </p:txBody>
      </p:sp>
      <p:sp>
        <p:nvSpPr>
          <p:cNvPr id="147" name="Google Shape;147;p1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SzPts val="1600"/>
              <a:buChar char="-"/>
            </a:pPr>
            <a:r>
              <a:rPr lang="en" sz="1600"/>
              <a:t>Herodotus is often paired with Homer when the notion of the Supernatural is mentioned.</a:t>
            </a:r>
            <a:endParaRPr sz="1600"/>
          </a:p>
          <a:p>
            <a:pPr marL="457200" lvl="0" indent="-330200" algn="l" rtl="0">
              <a:spcBef>
                <a:spcPts val="0"/>
              </a:spcBef>
              <a:spcAft>
                <a:spcPts val="0"/>
              </a:spcAft>
              <a:buSzPts val="1600"/>
              <a:buChar char="-"/>
            </a:pPr>
            <a:r>
              <a:rPr lang="en" sz="1600"/>
              <a:t>Pelling says the role of interventionist gods needed to be distant, but not too distant. </a:t>
            </a:r>
            <a:endParaRPr sz="1600"/>
          </a:p>
          <a:p>
            <a:pPr marL="457200" lvl="0" indent="-330200" algn="l" rtl="0">
              <a:spcBef>
                <a:spcPts val="0"/>
              </a:spcBef>
              <a:spcAft>
                <a:spcPts val="0"/>
              </a:spcAft>
              <a:buSzPts val="1600"/>
              <a:buChar char="-"/>
            </a:pPr>
            <a:r>
              <a:rPr lang="en" sz="1600"/>
              <a:t>‘The prose, historical Homer’.</a:t>
            </a:r>
            <a:endParaRPr sz="1600"/>
          </a:p>
          <a:p>
            <a:pPr marL="457200" lvl="0" indent="-330200" algn="l" rtl="0">
              <a:spcBef>
                <a:spcPts val="0"/>
              </a:spcBef>
              <a:spcAft>
                <a:spcPts val="0"/>
              </a:spcAft>
              <a:buSzPts val="1600"/>
              <a:buChar char="-"/>
            </a:pPr>
            <a:r>
              <a:rPr lang="en" sz="1600"/>
              <a:t>The idea of Homer adopting these Homeric values often varies.</a:t>
            </a:r>
            <a:endParaRPr sz="1600"/>
          </a:p>
          <a:p>
            <a:pPr marL="0" lvl="0" indent="0" algn="l" rtl="0">
              <a:spcBef>
                <a:spcPts val="1600"/>
              </a:spcBef>
              <a:spcAft>
                <a:spcPts val="0"/>
              </a:spcAft>
              <a:buNone/>
            </a:pPr>
            <a:r>
              <a:rPr lang="en" sz="1600"/>
              <a:t>Hdt. 8.84. - Phantom Shape of a woman appeared crying out: ‘strange men , how much further do you propose to go astern?’ (Supernatural sensed through the fighting)</a:t>
            </a:r>
            <a:endParaRPr sz="1600"/>
          </a:p>
          <a:p>
            <a:pPr marL="0" lvl="0" indent="0" algn="l" rtl="0">
              <a:spcBef>
                <a:spcPts val="1600"/>
              </a:spcBef>
              <a:spcAft>
                <a:spcPts val="0"/>
              </a:spcAft>
              <a:buNone/>
            </a:pP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(Henry) - “The Religion of Herodotus”</a:t>
            </a:r>
            <a:endParaRPr/>
          </a:p>
        </p:txBody>
      </p:sp>
      <p:sp>
        <p:nvSpPr>
          <p:cNvPr id="153" name="Google Shape;153;p16"/>
          <p:cNvSpPr txBox="1"/>
          <p:nvPr/>
        </p:nvSpPr>
        <p:spPr>
          <a:xfrm>
            <a:off x="1326150" y="1462450"/>
            <a:ext cx="6491700" cy="29679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chemeClr val="lt1"/>
              </a:buClr>
              <a:buSzPts val="1600"/>
              <a:buFont typeface="Lato"/>
              <a:buChar char="-"/>
            </a:pPr>
            <a:r>
              <a:rPr lang="en" sz="1600">
                <a:solidFill>
                  <a:schemeClr val="lt1"/>
                </a:solidFill>
                <a:latin typeface="Lato"/>
                <a:ea typeface="Lato"/>
                <a:cs typeface="Lato"/>
                <a:sym typeface="Lato"/>
              </a:rPr>
              <a:t>The supernatural evident through the climate and landscapes. </a:t>
            </a:r>
            <a:endParaRPr sz="1600">
              <a:solidFill>
                <a:schemeClr val="lt1"/>
              </a:solidFill>
              <a:latin typeface="Lato"/>
              <a:ea typeface="Lato"/>
              <a:cs typeface="Lato"/>
              <a:sym typeface="Lato"/>
            </a:endParaRPr>
          </a:p>
          <a:p>
            <a:pPr marL="0" lvl="0" indent="0" algn="l" rtl="0">
              <a:spcBef>
                <a:spcPts val="0"/>
              </a:spcBef>
              <a:spcAft>
                <a:spcPts val="0"/>
              </a:spcAft>
              <a:buNone/>
            </a:pPr>
            <a:endParaRPr sz="1600">
              <a:solidFill>
                <a:schemeClr val="lt1"/>
              </a:solidFill>
              <a:latin typeface="Lato"/>
              <a:ea typeface="Lato"/>
              <a:cs typeface="Lato"/>
              <a:sym typeface="Lato"/>
            </a:endParaRPr>
          </a:p>
          <a:p>
            <a:pPr marL="0" lvl="0" indent="0" algn="l" rtl="0">
              <a:spcBef>
                <a:spcPts val="0"/>
              </a:spcBef>
              <a:spcAft>
                <a:spcPts val="0"/>
              </a:spcAft>
              <a:buNone/>
            </a:pPr>
            <a:r>
              <a:rPr lang="en" sz="1600">
                <a:solidFill>
                  <a:schemeClr val="lt1"/>
                </a:solidFill>
                <a:latin typeface="Lato"/>
                <a:ea typeface="Lato"/>
                <a:cs typeface="Lato"/>
                <a:sym typeface="Lato"/>
              </a:rPr>
              <a:t>Hdt. 7.129. - Thessalian Gorge created by Poseidon</a:t>
            </a:r>
            <a:endParaRPr sz="1600">
              <a:solidFill>
                <a:schemeClr val="lt1"/>
              </a:solidFill>
              <a:latin typeface="Lato"/>
              <a:ea typeface="Lato"/>
              <a:cs typeface="Lato"/>
              <a:sym typeface="Lato"/>
            </a:endParaRPr>
          </a:p>
          <a:p>
            <a:pPr marL="0" lvl="0" indent="0" algn="l" rtl="0">
              <a:spcBef>
                <a:spcPts val="0"/>
              </a:spcBef>
              <a:spcAft>
                <a:spcPts val="0"/>
              </a:spcAft>
              <a:buNone/>
            </a:pPr>
            <a:endParaRPr sz="1600">
              <a:solidFill>
                <a:schemeClr val="lt1"/>
              </a:solidFill>
              <a:latin typeface="Lato"/>
              <a:ea typeface="Lato"/>
              <a:cs typeface="Lato"/>
              <a:sym typeface="Lato"/>
            </a:endParaRPr>
          </a:p>
          <a:p>
            <a:pPr marL="457200" lvl="0" indent="-330200" algn="l" rtl="0">
              <a:spcBef>
                <a:spcPts val="0"/>
              </a:spcBef>
              <a:spcAft>
                <a:spcPts val="0"/>
              </a:spcAft>
              <a:buClr>
                <a:schemeClr val="lt1"/>
              </a:buClr>
              <a:buSzPts val="1600"/>
              <a:buFont typeface="Lato"/>
              <a:buChar char="-"/>
            </a:pPr>
            <a:r>
              <a:rPr lang="en" sz="1600">
                <a:solidFill>
                  <a:schemeClr val="lt1"/>
                </a:solidFill>
                <a:latin typeface="Lato"/>
                <a:ea typeface="Lato"/>
                <a:cs typeface="Lato"/>
                <a:sym typeface="Lato"/>
              </a:rPr>
              <a:t>Gods sinking the Persian ships at Artemisium. </a:t>
            </a:r>
            <a:endParaRPr sz="1600">
              <a:solidFill>
                <a:schemeClr val="lt1"/>
              </a:solidFill>
              <a:latin typeface="Lato"/>
              <a:ea typeface="Lato"/>
              <a:cs typeface="Lato"/>
              <a:sym typeface="Lato"/>
            </a:endParaRPr>
          </a:p>
          <a:p>
            <a:pPr marL="0" lvl="0" indent="0" algn="l" rtl="0">
              <a:spcBef>
                <a:spcPts val="0"/>
              </a:spcBef>
              <a:spcAft>
                <a:spcPts val="0"/>
              </a:spcAft>
              <a:buNone/>
            </a:pPr>
            <a:endParaRPr sz="1600">
              <a:solidFill>
                <a:schemeClr val="lt1"/>
              </a:solidFill>
              <a:latin typeface="Lato"/>
              <a:ea typeface="Lato"/>
              <a:cs typeface="Lato"/>
              <a:sym typeface="Lato"/>
            </a:endParaRPr>
          </a:p>
          <a:p>
            <a:pPr marL="457200" lvl="0" indent="-330200" algn="l" rtl="0">
              <a:spcBef>
                <a:spcPts val="0"/>
              </a:spcBef>
              <a:spcAft>
                <a:spcPts val="0"/>
              </a:spcAft>
              <a:buClr>
                <a:schemeClr val="lt1"/>
              </a:buClr>
              <a:buSzPts val="1600"/>
              <a:buFont typeface="Lato"/>
              <a:buChar char="-"/>
            </a:pPr>
            <a:r>
              <a:rPr lang="en" sz="1600">
                <a:solidFill>
                  <a:schemeClr val="lt1"/>
                </a:solidFill>
                <a:latin typeface="Lato"/>
                <a:ea typeface="Lato"/>
                <a:cs typeface="Lato"/>
                <a:sym typeface="Lato"/>
              </a:rPr>
              <a:t>Harrison also includes Herodotus’ belief in divine retribution</a:t>
            </a:r>
            <a:endParaRPr sz="1600">
              <a:solidFill>
                <a:schemeClr val="lt1"/>
              </a:solidFill>
              <a:latin typeface="Lato"/>
              <a:ea typeface="Lato"/>
              <a:cs typeface="Lato"/>
              <a:sym typeface="Lato"/>
            </a:endParaRPr>
          </a:p>
          <a:p>
            <a:pPr marL="457200" lvl="0" indent="-330200" algn="l" rtl="0">
              <a:spcBef>
                <a:spcPts val="0"/>
              </a:spcBef>
              <a:spcAft>
                <a:spcPts val="0"/>
              </a:spcAft>
              <a:buClr>
                <a:schemeClr val="lt1"/>
              </a:buClr>
              <a:buSzPts val="1600"/>
              <a:buFont typeface="Lato"/>
              <a:buChar char="-"/>
            </a:pPr>
            <a:r>
              <a:rPr lang="en" sz="1600">
                <a:solidFill>
                  <a:schemeClr val="lt1"/>
                </a:solidFill>
                <a:latin typeface="Lato"/>
                <a:ea typeface="Lato"/>
                <a:cs typeface="Lato"/>
                <a:sym typeface="Lato"/>
              </a:rPr>
              <a:t>He questions how Herodotus was naive to believe in such a thing</a:t>
            </a:r>
            <a:endParaRPr sz="1600">
              <a:solidFill>
                <a:schemeClr val="lt1"/>
              </a:solidFill>
              <a:latin typeface="Lato"/>
              <a:ea typeface="Lato"/>
              <a:cs typeface="Lato"/>
              <a:sym typeface="Lato"/>
            </a:endParaRPr>
          </a:p>
          <a:p>
            <a:pPr marL="457200" lvl="0" indent="-330200" algn="l" rtl="0">
              <a:spcBef>
                <a:spcPts val="0"/>
              </a:spcBef>
              <a:spcAft>
                <a:spcPts val="0"/>
              </a:spcAft>
              <a:buClr>
                <a:schemeClr val="lt1"/>
              </a:buClr>
              <a:buSzPts val="1600"/>
              <a:buFont typeface="Lato"/>
              <a:buChar char="-"/>
            </a:pPr>
            <a:r>
              <a:rPr lang="en" sz="1600">
                <a:solidFill>
                  <a:schemeClr val="lt1"/>
                </a:solidFill>
                <a:latin typeface="Lato"/>
                <a:ea typeface="Lato"/>
                <a:cs typeface="Lato"/>
                <a:sym typeface="Lato"/>
              </a:rPr>
              <a:t>Allusion to Trojan war again</a:t>
            </a:r>
            <a:endParaRPr sz="1600">
              <a:solidFill>
                <a:schemeClr val="lt1"/>
              </a:solidFill>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Dream Sequence</a:t>
            </a:r>
            <a:endParaRPr/>
          </a:p>
        </p:txBody>
      </p:sp>
      <p:sp>
        <p:nvSpPr>
          <p:cNvPr id="159" name="Google Shape;159;p17"/>
          <p:cNvSpPr txBox="1">
            <a:spLocks noGrp="1"/>
          </p:cNvSpPr>
          <p:nvPr>
            <p:ph type="body" idx="1"/>
          </p:nvPr>
        </p:nvSpPr>
        <p:spPr>
          <a:xfrm>
            <a:off x="1297500" y="1492200"/>
            <a:ext cx="7038900" cy="36513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SzPts val="1600"/>
              <a:buChar char="-"/>
            </a:pPr>
            <a:r>
              <a:rPr lang="en" sz="1600"/>
              <a:t>Croix’s article explains that people assume the Dream sequence is evidence that Herodotus saw Xerxes’ invasion as fated from the start.</a:t>
            </a:r>
            <a:endParaRPr sz="1600"/>
          </a:p>
          <a:p>
            <a:pPr marL="457200" lvl="0" indent="-330200" algn="l" rtl="0">
              <a:spcBef>
                <a:spcPts val="0"/>
              </a:spcBef>
              <a:spcAft>
                <a:spcPts val="0"/>
              </a:spcAft>
              <a:buSzPts val="1600"/>
              <a:buChar char="-"/>
            </a:pPr>
            <a:r>
              <a:rPr lang="en" sz="1600"/>
              <a:t>However, it is clear that Herodotus gives a set of realistic, human motives for the invasion of Greece.</a:t>
            </a:r>
            <a:endParaRPr sz="1600"/>
          </a:p>
          <a:p>
            <a:pPr marL="457200" lvl="0" indent="-330200" algn="l" rtl="0">
              <a:spcBef>
                <a:spcPts val="0"/>
              </a:spcBef>
              <a:spcAft>
                <a:spcPts val="0"/>
              </a:spcAft>
              <a:buSzPts val="1600"/>
              <a:buChar char="-"/>
            </a:pPr>
            <a:r>
              <a:rPr lang="en" sz="1600"/>
              <a:t>‘The Dream merely prevents Xerxes from changing his mind.’ - Croix.</a:t>
            </a:r>
            <a:endParaRPr sz="1600"/>
          </a:p>
          <a:p>
            <a:pPr marL="457200" lvl="0" indent="-330200" algn="l" rtl="0">
              <a:spcBef>
                <a:spcPts val="0"/>
              </a:spcBef>
              <a:spcAft>
                <a:spcPts val="0"/>
              </a:spcAft>
              <a:buSzPts val="1600"/>
              <a:buChar char="-"/>
            </a:pPr>
            <a:r>
              <a:rPr lang="en" sz="1600"/>
              <a:t>Herodotus often goes from a normal explanation to a supernatural one and fails to provide a satisfactory reason as ‘he has his ready-made supernatural one’.</a:t>
            </a:r>
            <a:endParaRPr sz="1600"/>
          </a:p>
          <a:p>
            <a:pPr marL="457200" lvl="0" indent="-330200" algn="l" rtl="0">
              <a:spcBef>
                <a:spcPts val="0"/>
              </a:spcBef>
              <a:spcAft>
                <a:spcPts val="0"/>
              </a:spcAft>
              <a:buSzPts val="1600"/>
              <a:buChar char="-"/>
            </a:pPr>
            <a:r>
              <a:rPr lang="en" sz="1600"/>
              <a:t>This does not distort his general narrative of the events </a:t>
            </a:r>
            <a:endParaRPr sz="1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Approaching information</a:t>
            </a:r>
            <a:endParaRPr sz="1400">
              <a:solidFill>
                <a:srgbClr val="373A3C"/>
              </a:solidFill>
              <a:highlight>
                <a:srgbClr val="FFFFFF"/>
              </a:highlight>
              <a:latin typeface="Arial"/>
              <a:ea typeface="Arial"/>
              <a:cs typeface="Arial"/>
              <a:sym typeface="Arial"/>
            </a:endParaRPr>
          </a:p>
          <a:p>
            <a:pPr marL="0" lvl="0" indent="0" algn="l" rtl="0">
              <a:spcBef>
                <a:spcPts val="0"/>
              </a:spcBef>
              <a:spcAft>
                <a:spcPts val="0"/>
              </a:spcAft>
              <a:buNone/>
            </a:pPr>
            <a:endParaRPr/>
          </a:p>
        </p:txBody>
      </p:sp>
      <p:sp>
        <p:nvSpPr>
          <p:cNvPr id="165" name="Google Shape;165;p18"/>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457200" lvl="0" indent="-292100" algn="l" rtl="0">
              <a:spcBef>
                <a:spcPts val="0"/>
              </a:spcBef>
              <a:spcAft>
                <a:spcPts val="0"/>
              </a:spcAft>
              <a:buClr>
                <a:srgbClr val="000000"/>
              </a:buClr>
              <a:buSzPts val="1000"/>
              <a:buFont typeface="Georgia"/>
              <a:buChar char="●"/>
            </a:pPr>
            <a:r>
              <a:rPr lang="en" dirty="0">
                <a:sym typeface="Georgia"/>
              </a:rPr>
              <a:t>In this article Baragwanath and Bakker identify that there is a connection between the truth of Herodotus and the myth</a:t>
            </a:r>
            <a:endParaRPr>
              <a:sym typeface="Georgia"/>
            </a:endParaRPr>
          </a:p>
          <a:p>
            <a:pPr marL="457200" lvl="0" indent="-292100" algn="l" rtl="0">
              <a:spcBef>
                <a:spcPts val="0"/>
              </a:spcBef>
              <a:spcAft>
                <a:spcPts val="0"/>
              </a:spcAft>
              <a:buClr>
                <a:srgbClr val="000000"/>
              </a:buClr>
              <a:buSzPts val="1000"/>
              <a:buFont typeface="Georgia"/>
              <a:buChar char="●"/>
            </a:pPr>
            <a:r>
              <a:rPr lang="en" dirty="0">
                <a:sym typeface="Georgia"/>
              </a:rPr>
              <a:t>The use of  myth they say is to  be “intelligible, credible and emotionally engaging” </a:t>
            </a:r>
            <a:endParaRPr>
              <a:sym typeface="Georgia"/>
            </a:endParaRPr>
          </a:p>
          <a:p>
            <a:pPr marL="457200" lvl="0" indent="-292100" algn="l" rtl="0">
              <a:spcBef>
                <a:spcPts val="0"/>
              </a:spcBef>
              <a:spcAft>
                <a:spcPts val="0"/>
              </a:spcAft>
              <a:buClr>
                <a:srgbClr val="000000"/>
              </a:buClr>
              <a:buSzPts val="1000"/>
              <a:buFont typeface="Georgia"/>
              <a:buChar char="●"/>
            </a:pPr>
            <a:r>
              <a:rPr lang="en" dirty="0">
                <a:sym typeface="Georgia"/>
              </a:rPr>
              <a:t>He draws on techniques used in greek myth, specifically tragedy</a:t>
            </a:r>
            <a:endParaRPr>
              <a:sym typeface="Georgia"/>
            </a:endParaRPr>
          </a:p>
          <a:p>
            <a:pPr marL="457200" lvl="0" indent="-292100" algn="l" rtl="0">
              <a:spcBef>
                <a:spcPts val="0"/>
              </a:spcBef>
              <a:spcAft>
                <a:spcPts val="0"/>
              </a:spcAft>
              <a:buClr>
                <a:srgbClr val="000000"/>
              </a:buClr>
              <a:buSzPts val="1000"/>
              <a:buFont typeface="Georgia"/>
              <a:buChar char="●"/>
            </a:pPr>
            <a:r>
              <a:rPr lang="en" dirty="0">
                <a:sym typeface="Georgia"/>
              </a:rPr>
              <a:t>A plausible version among many </a:t>
            </a:r>
            <a:endParaRPr>
              <a:sym typeface="Georgia"/>
            </a:endParaRPr>
          </a:p>
          <a:p>
            <a:pPr marL="457200" lvl="0" indent="-292100" algn="l" rtl="0">
              <a:spcBef>
                <a:spcPts val="0"/>
              </a:spcBef>
              <a:spcAft>
                <a:spcPts val="0"/>
              </a:spcAft>
              <a:buClr>
                <a:srgbClr val="000000"/>
              </a:buClr>
              <a:buSzPts val="1000"/>
              <a:buFont typeface="Georgia"/>
              <a:buChar char="●"/>
            </a:pPr>
            <a:r>
              <a:rPr lang="en" dirty="0">
                <a:sym typeface="Georgia"/>
              </a:rPr>
              <a:t>The stories told are the truth of an amalgamation of stories </a:t>
            </a:r>
            <a:endParaRPr>
              <a:sym typeface="Georgia"/>
            </a:endParaRPr>
          </a:p>
          <a:p>
            <a:pPr marL="457200" lvl="0" indent="-292100" algn="l" rtl="0">
              <a:lnSpc>
                <a:spcPct val="100000"/>
              </a:lnSpc>
              <a:spcBef>
                <a:spcPts val="0"/>
              </a:spcBef>
              <a:spcAft>
                <a:spcPts val="0"/>
              </a:spcAft>
              <a:buClr>
                <a:srgbClr val="000000"/>
              </a:buClr>
              <a:buSzPts val="1000"/>
              <a:buFont typeface="Georgia"/>
              <a:buChar char="●"/>
            </a:pPr>
            <a:r>
              <a:rPr lang="en" dirty="0">
                <a:sym typeface="Arial"/>
              </a:rPr>
              <a:t>Baragwanath, Bakker, Baragwanath, Emily, and Bakker, Mathieu De. Myth, Truth, and Narrative in Herodotus. Oxford: Oxford University Press, 2012.</a:t>
            </a:r>
            <a:endParaRPr>
              <a:sym typeface="Arial"/>
            </a:endParaRPr>
          </a:p>
          <a:p>
            <a:pPr marL="457200" lvl="0" indent="-292100" algn="l" rtl="0">
              <a:spcBef>
                <a:spcPts val="0"/>
              </a:spcBef>
              <a:spcAft>
                <a:spcPts val="0"/>
              </a:spcAft>
              <a:buClr>
                <a:srgbClr val="000000"/>
              </a:buClr>
              <a:buSzPts val="1000"/>
              <a:buFont typeface="Georgia"/>
              <a:buChar char="●"/>
            </a:pPr>
            <a:endParaRPr sz="1000">
              <a:solidFill>
                <a:srgbClr val="000000"/>
              </a:solidFill>
              <a:highlight>
                <a:srgbClr val="FFFFFF"/>
              </a:highlight>
              <a:latin typeface="Georgia"/>
              <a:ea typeface="Georgia"/>
              <a:cs typeface="Georgia"/>
              <a:sym typeface="Georgia"/>
            </a:endParaRPr>
          </a:p>
          <a:p>
            <a:pPr marL="0" lvl="0" indent="0" algn="l" rtl="0">
              <a:spcBef>
                <a:spcPts val="1600"/>
              </a:spcBef>
              <a:spcAft>
                <a:spcPts val="0"/>
              </a:spcAft>
              <a:buNone/>
            </a:pPr>
            <a:endParaRPr sz="1000">
              <a:solidFill>
                <a:srgbClr val="000000"/>
              </a:solidFill>
              <a:highlight>
                <a:srgbClr val="FFFFFF"/>
              </a:highlight>
              <a:latin typeface="Georgia"/>
              <a:ea typeface="Georgia"/>
              <a:cs typeface="Georgia"/>
              <a:sym typeface="Georgia"/>
            </a:endParaRPr>
          </a:p>
          <a:p>
            <a:pPr marL="0" lvl="0" indent="0" algn="l" rtl="0">
              <a:spcBef>
                <a:spcPts val="1600"/>
              </a:spcBef>
              <a:spcAft>
                <a:spcPts val="1600"/>
              </a:spcAft>
              <a:buNone/>
            </a:pPr>
            <a:endParaRPr sz="1000">
              <a:solidFill>
                <a:srgbClr val="000000"/>
              </a:solidFill>
              <a:highlight>
                <a:srgbClr val="FFFFFF"/>
              </a:highlight>
              <a:latin typeface="Georgia"/>
              <a:ea typeface="Georgia"/>
              <a:cs typeface="Georgia"/>
              <a:sym typeface="Georgia"/>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1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Oracles and the supernatural as a literary technique </a:t>
            </a:r>
            <a:endParaRPr/>
          </a:p>
        </p:txBody>
      </p:sp>
      <p:sp>
        <p:nvSpPr>
          <p:cNvPr id="171" name="Google Shape;171;p19"/>
          <p:cNvSpPr txBox="1">
            <a:spLocks noGrp="1"/>
          </p:cNvSpPr>
          <p:nvPr>
            <p:ph type="body" idx="1"/>
          </p:nvPr>
        </p:nvSpPr>
        <p:spPr>
          <a:xfrm>
            <a:off x="413292" y="1718512"/>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Herodotus uses oracles to establish authority </a:t>
            </a:r>
            <a:endParaRPr/>
          </a:p>
          <a:p>
            <a:pPr marL="0" lvl="0" indent="0" algn="l" rtl="0">
              <a:spcBef>
                <a:spcPts val="1600"/>
              </a:spcBef>
              <a:spcAft>
                <a:spcPts val="0"/>
              </a:spcAft>
              <a:buNone/>
            </a:pPr>
            <a:r>
              <a:rPr lang="en" dirty="0"/>
              <a:t>They also serve as being a second narrative voice</a:t>
            </a:r>
            <a:endParaRPr/>
          </a:p>
          <a:p>
            <a:pPr marL="0" lvl="0" indent="0" algn="l" rtl="0">
              <a:spcBef>
                <a:spcPts val="1600"/>
              </a:spcBef>
              <a:spcAft>
                <a:spcPts val="0"/>
              </a:spcAft>
              <a:buNone/>
            </a:pPr>
            <a:r>
              <a:rPr lang="en" dirty="0"/>
              <a:t>They talk about some similarity in terms of the oracle and writer, they give and withhold information as they see fit and are a source of authority on the past, present and future the only difference is the the oracle can interact with the character.  </a:t>
            </a:r>
            <a:endParaRPr/>
          </a:p>
          <a:p>
            <a:pPr marL="0" lvl="0" indent="0" algn="l" rtl="0">
              <a:spcBef>
                <a:spcPts val="1600"/>
              </a:spcBef>
              <a:spcAft>
                <a:spcPts val="0"/>
              </a:spcAft>
              <a:buNone/>
            </a:pPr>
            <a:r>
              <a:rPr lang="en" dirty="0"/>
              <a:t>They imply that the supernatural is in fact a literary device</a:t>
            </a:r>
            <a:endParaRPr/>
          </a:p>
          <a:p>
            <a:pPr marL="0" lvl="0" indent="0" rtl="0">
              <a:lnSpc>
                <a:spcPct val="100000"/>
              </a:lnSpc>
              <a:spcBef>
                <a:spcPts val="1600"/>
              </a:spcBef>
              <a:spcAft>
                <a:spcPts val="0"/>
              </a:spcAft>
              <a:buClr>
                <a:srgbClr val="000000"/>
              </a:buClr>
              <a:buSzPts val="1100"/>
              <a:buFont typeface="Arial"/>
              <a:buNone/>
            </a:pPr>
            <a:r>
              <a:rPr lang="en" dirty="0">
                <a:sym typeface="Arial"/>
              </a:rPr>
              <a:t>Kindt, Julia. “Delphic Oracle Stories and the Beginning of Historiography: Herodotus’ Croesus Logos.” Classical Philology, vol. 101, no. 1, 2006, pp. 34–51. JSTOR</a:t>
            </a:r>
            <a:endParaRPr/>
          </a:p>
          <a:p>
            <a:pPr marL="0" lvl="0" indent="0" rtl="0">
              <a:spcBef>
                <a:spcPts val="0"/>
              </a:spcBef>
              <a:spcAft>
                <a:spcPts val="0"/>
              </a:spcAft>
              <a:buNone/>
            </a:pPr>
            <a:r>
              <a:rPr lang="en" dirty="0"/>
              <a:t> </a:t>
            </a:r>
            <a:endParaRPr/>
          </a:p>
          <a:p>
            <a:pPr marL="0" lvl="0" indent="0" algn="l" rtl="0">
              <a:spcBef>
                <a:spcPts val="1600"/>
              </a:spcBef>
              <a:spcAft>
                <a:spcPts val="1600"/>
              </a:spcAft>
              <a:buNone/>
            </a:pPr>
            <a:endParaRPr/>
          </a:p>
        </p:txBody>
      </p:sp>
      <p:pic>
        <p:nvPicPr>
          <p:cNvPr id="172" name="Google Shape;172;p19"/>
          <p:cNvPicPr preferRelativeResize="0"/>
          <p:nvPr/>
        </p:nvPicPr>
        <p:blipFill>
          <a:blip r:embed="rId3">
            <a:alphaModFix/>
          </a:blip>
          <a:stretch>
            <a:fillRect/>
          </a:stretch>
        </p:blipFill>
        <p:spPr>
          <a:xfrm>
            <a:off x="6129018" y="974934"/>
            <a:ext cx="2762342" cy="161339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Making the Histories accessible </a:t>
            </a:r>
            <a:endParaRPr/>
          </a:p>
        </p:txBody>
      </p:sp>
      <p:sp>
        <p:nvSpPr>
          <p:cNvPr id="178" name="Google Shape;178;p2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1600"/>
              </a:spcBef>
              <a:spcAft>
                <a:spcPts val="0"/>
              </a:spcAft>
              <a:buNone/>
            </a:pPr>
            <a:r>
              <a:rPr lang="en" dirty="0">
                <a:sym typeface="Georgia"/>
              </a:rPr>
              <a:t>"Herodotus uses various kinds of mythic and legendary material in order to weave new and exotic material that might otherwise not have been accessible to Greek understanding into the fabric of traditional Greek ways of looking at the past."</a:t>
            </a:r>
          </a:p>
          <a:p>
            <a:pPr marL="0" indent="0">
              <a:spcBef>
                <a:spcPts val="1600"/>
              </a:spcBef>
              <a:buNone/>
            </a:pPr>
            <a:r>
              <a:rPr lang="en-GB" dirty="0">
                <a:sym typeface="Georgia"/>
              </a:rPr>
              <a:t>"When the mythic backdrop or resonances of some important event, person, or fact mentioned in the Histories will help his fifth-century Greek readers understand its larger cultural relevance—in effect, grid it in the larger Greek understanding"</a:t>
            </a:r>
            <a:endParaRPr lang="en-GB" dirty="0"/>
          </a:p>
          <a:p>
            <a:pPr marL="0" lvl="0" indent="0" algn="l" rtl="0">
              <a:spcBef>
                <a:spcPts val="1600"/>
              </a:spcBef>
              <a:spcAft>
                <a:spcPts val="0"/>
              </a:spcAft>
              <a:buNone/>
            </a:pPr>
            <a:endParaRPr>
              <a:sym typeface="Georgia"/>
            </a:endParaRPr>
          </a:p>
          <a:p>
            <a:pPr marL="0" lvl="0" indent="0" algn="l" rtl="0">
              <a:lnSpc>
                <a:spcPct val="117391"/>
              </a:lnSpc>
              <a:spcBef>
                <a:spcPts val="1600"/>
              </a:spcBef>
              <a:spcAft>
                <a:spcPts val="0"/>
              </a:spcAft>
              <a:buClr>
                <a:srgbClr val="000000"/>
              </a:buClr>
              <a:buSzPts val="1100"/>
              <a:buFont typeface="Arial"/>
              <a:buNone/>
            </a:pPr>
            <a:r>
              <a:rPr lang="en" dirty="0">
                <a:sym typeface="Arial"/>
              </a:rPr>
              <a:t>Myth and Legend in Herodotus’ first book Carolyn Dewald 2012</a:t>
            </a:r>
            <a:endParaRPr>
              <a:sym typeface="Arial"/>
            </a:endParaRPr>
          </a:p>
          <a:p>
            <a:pPr marL="0" lvl="0" indent="0" algn="l" rtl="0">
              <a:spcBef>
                <a:spcPts val="0"/>
              </a:spcBef>
              <a:spcAft>
                <a:spcPts val="1600"/>
              </a:spcAft>
              <a:buNone/>
            </a:pPr>
            <a:endParaRPr sz="1000">
              <a:solidFill>
                <a:srgbClr val="000000"/>
              </a:solidFill>
              <a:highlight>
                <a:srgbClr val="FFFFFF"/>
              </a:highlight>
              <a:latin typeface="Georgia"/>
              <a:ea typeface="Georgia"/>
              <a:cs typeface="Georgia"/>
              <a:sym typeface="Georgia"/>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Bibliography</a:t>
            </a:r>
            <a:endParaRPr/>
          </a:p>
        </p:txBody>
      </p:sp>
      <p:sp>
        <p:nvSpPr>
          <p:cNvPr id="184" name="Google Shape;184;p21"/>
          <p:cNvSpPr txBox="1">
            <a:spLocks noGrp="1"/>
          </p:cNvSpPr>
          <p:nvPr>
            <p:ph type="body" idx="1"/>
          </p:nvPr>
        </p:nvSpPr>
        <p:spPr>
          <a:xfrm>
            <a:off x="1297500" y="874450"/>
            <a:ext cx="7038900" cy="41589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 dirty="0">
                <a:sym typeface="Roboto"/>
              </a:rPr>
              <a:t>Pelling, Christopher. "Homer and Herodotus." In Epic Interactions, Epic Interactions, Chapter 3. Oxford University Press, 2006.</a:t>
            </a:r>
            <a:endParaRPr>
              <a:sym typeface="Arial"/>
            </a:endParaRPr>
          </a:p>
          <a:p>
            <a:pPr marL="0" lvl="0" indent="0" algn="l" rtl="0">
              <a:lnSpc>
                <a:spcPct val="100000"/>
              </a:lnSpc>
              <a:spcBef>
                <a:spcPts val="0"/>
              </a:spcBef>
              <a:spcAft>
                <a:spcPts val="0"/>
              </a:spcAft>
              <a:buClr>
                <a:srgbClr val="000000"/>
              </a:buClr>
              <a:buSzPts val="1100"/>
              <a:buFont typeface="Arial"/>
              <a:buNone/>
            </a:pPr>
            <a:endParaRPr>
              <a:sym typeface="Arial"/>
            </a:endParaRPr>
          </a:p>
          <a:p>
            <a:pPr marL="0" lvl="0" indent="0" algn="l" rtl="0">
              <a:spcBef>
                <a:spcPts val="0"/>
              </a:spcBef>
              <a:spcAft>
                <a:spcPts val="0"/>
              </a:spcAft>
              <a:buNone/>
            </a:pPr>
            <a:r>
              <a:rPr lang="en" dirty="0">
                <a:sym typeface="Roboto"/>
              </a:rPr>
              <a:t>Harrison, Thomas. Divinity and History : The Religion of Herodotus. Oxford Classical Monographs. Oxford ; New York: Clarendon Press, 2000.</a:t>
            </a:r>
            <a:endParaRPr>
              <a:sym typeface="Roboto"/>
            </a:endParaRPr>
          </a:p>
          <a:p>
            <a:pPr marL="0" lvl="0" indent="0" algn="l" rtl="0">
              <a:spcBef>
                <a:spcPts val="1600"/>
              </a:spcBef>
              <a:spcAft>
                <a:spcPts val="0"/>
              </a:spcAft>
              <a:buNone/>
            </a:pPr>
            <a:r>
              <a:rPr lang="en" dirty="0">
                <a:sym typeface="Arial"/>
              </a:rPr>
              <a:t>G. E. M. De Ste. Croix. (1977). Herodotus. Greece &amp; Rome,24(2), 130-148. Retrieved from http://www.jstor.org/stable/642699</a:t>
            </a:r>
            <a:endParaRPr>
              <a:sym typeface="Roboto"/>
            </a:endParaRPr>
          </a:p>
          <a:p>
            <a:pPr marL="0" lvl="0" indent="0" algn="l" rtl="0">
              <a:spcBef>
                <a:spcPts val="1600"/>
              </a:spcBef>
              <a:spcAft>
                <a:spcPts val="0"/>
              </a:spcAft>
              <a:buClr>
                <a:srgbClr val="000000"/>
              </a:buClr>
              <a:buSzPts val="1100"/>
              <a:buFont typeface="Arial"/>
              <a:buNone/>
            </a:pPr>
            <a:r>
              <a:rPr lang="en" dirty="0">
                <a:sym typeface="Roboto"/>
              </a:rPr>
              <a:t>Oxford Dictionary. </a:t>
            </a:r>
            <a:endParaRPr>
              <a:sym typeface="Roboto"/>
            </a:endParaRPr>
          </a:p>
          <a:p>
            <a:pPr marL="0" lvl="0" indent="0" algn="l" rtl="0">
              <a:lnSpc>
                <a:spcPct val="100000"/>
              </a:lnSpc>
              <a:spcBef>
                <a:spcPts val="1600"/>
              </a:spcBef>
              <a:spcAft>
                <a:spcPts val="0"/>
              </a:spcAft>
              <a:buClr>
                <a:srgbClr val="000000"/>
              </a:buClr>
              <a:buSzPts val="1100"/>
              <a:buFont typeface="Arial"/>
              <a:buNone/>
            </a:pPr>
            <a:r>
              <a:rPr lang="en" dirty="0">
                <a:sym typeface="Arial"/>
              </a:rPr>
              <a:t>Kindt, Julia. “Delphic Oracle Stories and the Beginning of Historiography: Herodotus’ Croesus Logos.” Classical Philology, vol. 101, no. 1, 2006, pp. 34–51. JSTOR</a:t>
            </a:r>
            <a:endParaRPr>
              <a:sym typeface="Arial"/>
            </a:endParaRPr>
          </a:p>
          <a:p>
            <a:pPr marL="0" lvl="0" indent="0" algn="l" rtl="0">
              <a:lnSpc>
                <a:spcPct val="100000"/>
              </a:lnSpc>
              <a:spcBef>
                <a:spcPts val="0"/>
              </a:spcBef>
              <a:spcAft>
                <a:spcPts val="0"/>
              </a:spcAft>
              <a:buClr>
                <a:srgbClr val="000000"/>
              </a:buClr>
              <a:buSzPts val="1100"/>
              <a:buFont typeface="Arial"/>
              <a:buNone/>
            </a:pPr>
            <a:endParaRPr>
              <a:sym typeface="Arial"/>
            </a:endParaRPr>
          </a:p>
          <a:p>
            <a:pPr marL="0" lvl="0" indent="0" algn="l" rtl="0">
              <a:lnSpc>
                <a:spcPct val="100000"/>
              </a:lnSpc>
              <a:spcBef>
                <a:spcPts val="0"/>
              </a:spcBef>
              <a:spcAft>
                <a:spcPts val="0"/>
              </a:spcAft>
              <a:buNone/>
            </a:pPr>
            <a:r>
              <a:rPr lang="en" dirty="0">
                <a:sym typeface="Arial"/>
              </a:rPr>
              <a:t>Baragwanath, Bakker, Baragwanath, Emily, and Bakker, Mathieu De. Myth, Truth, and Narrative in Herodotus. Oxford: Oxford University Press, 2012.</a:t>
            </a:r>
            <a:endParaRPr>
              <a:sym typeface="Arial"/>
            </a:endParaRPr>
          </a:p>
          <a:p>
            <a:pPr marL="0" lvl="0" indent="0" algn="l" rtl="0">
              <a:spcBef>
                <a:spcPts val="0"/>
              </a:spcBef>
              <a:spcAft>
                <a:spcPts val="1600"/>
              </a:spcAft>
              <a:buClr>
                <a:srgbClr val="000000"/>
              </a:buClr>
              <a:buSzPts val="1100"/>
              <a:buFont typeface="Arial"/>
              <a:buNone/>
            </a:pPr>
            <a:endParaRPr sz="1600">
              <a:solidFill>
                <a:srgbClr val="373A3C"/>
              </a:solidFill>
              <a:highlight>
                <a:srgbClr val="FFFFFF"/>
              </a:highlight>
              <a:latin typeface="Roboto"/>
              <a:ea typeface="Roboto"/>
              <a:cs typeface="Roboto"/>
              <a:sym typeface="Roboto"/>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804</Words>
  <Application>Microsoft Office PowerPoint</Application>
  <PresentationFormat>On-screen Show (16:9)</PresentationFormat>
  <Paragraphs>59</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Focus</vt:lpstr>
      <vt:lpstr>How has scholarship viewed the inclusion of the supernatural in the Histories? </vt:lpstr>
      <vt:lpstr>Supernatural?</vt:lpstr>
      <vt:lpstr>(Henry) - “Homer and Herodotus”</vt:lpstr>
      <vt:lpstr>(Henry) - “The Religion of Herodotus”</vt:lpstr>
      <vt:lpstr>Dream Sequence</vt:lpstr>
      <vt:lpstr>Approaching information </vt:lpstr>
      <vt:lpstr>Oracles and the supernatural as a literary technique </vt:lpstr>
      <vt:lpstr>Making the Histories accessible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has scholarship viewed the inclusion of the supernatural in the Histories?</dc:title>
  <dc:creator>Watkin</dc:creator>
  <cp:lastModifiedBy>Watkin</cp:lastModifiedBy>
  <cp:revision>15</cp:revision>
  <dcterms:modified xsi:type="dcterms:W3CDTF">2019-02-18T10:04:35Z</dcterms:modified>
</cp:coreProperties>
</file>