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6" r:id="rId1"/>
  </p:sldMasterIdLst>
  <p:sldIdLst>
    <p:sldId id="256" r:id="rId2"/>
    <p:sldId id="276" r:id="rId3"/>
    <p:sldId id="277" r:id="rId4"/>
    <p:sldId id="257" r:id="rId5"/>
    <p:sldId id="279" r:id="rId6"/>
    <p:sldId id="280" r:id="rId7"/>
    <p:sldId id="258" r:id="rId8"/>
    <p:sldId id="281" r:id="rId9"/>
    <p:sldId id="282" r:id="rId10"/>
    <p:sldId id="259" r:id="rId11"/>
    <p:sldId id="283" r:id="rId12"/>
    <p:sldId id="284" r:id="rId13"/>
    <p:sldId id="260" r:id="rId14"/>
    <p:sldId id="285" r:id="rId15"/>
    <p:sldId id="286" r:id="rId16"/>
    <p:sldId id="261" r:id="rId17"/>
    <p:sldId id="287" r:id="rId18"/>
    <p:sldId id="288" r:id="rId19"/>
    <p:sldId id="262" r:id="rId20"/>
    <p:sldId id="290" r:id="rId21"/>
    <p:sldId id="263" r:id="rId22"/>
    <p:sldId id="291" r:id="rId23"/>
    <p:sldId id="292" r:id="rId24"/>
    <p:sldId id="293" r:id="rId25"/>
    <p:sldId id="294" r:id="rId26"/>
    <p:sldId id="295" r:id="rId27"/>
    <p:sldId id="266" r:id="rId28"/>
    <p:sldId id="307" r:id="rId29"/>
    <p:sldId id="308" r:id="rId30"/>
    <p:sldId id="273" r:id="rId31"/>
    <p:sldId id="309" r:id="rId32"/>
    <p:sldId id="274" r:id="rId33"/>
    <p:sldId id="310" r:id="rId34"/>
    <p:sldId id="311" r:id="rId35"/>
    <p:sldId id="275" r:id="rId36"/>
    <p:sldId id="296" r:id="rId37"/>
    <p:sldId id="297" r:id="rId38"/>
    <p:sldId id="267" r:id="rId39"/>
    <p:sldId id="298" r:id="rId40"/>
    <p:sldId id="268" r:id="rId41"/>
    <p:sldId id="299" r:id="rId42"/>
    <p:sldId id="300" r:id="rId43"/>
    <p:sldId id="269" r:id="rId44"/>
    <p:sldId id="301" r:id="rId45"/>
    <p:sldId id="302" r:id="rId46"/>
    <p:sldId id="270" r:id="rId47"/>
    <p:sldId id="303" r:id="rId48"/>
    <p:sldId id="304" r:id="rId49"/>
    <p:sldId id="271" r:id="rId50"/>
    <p:sldId id="305" r:id="rId51"/>
    <p:sldId id="306" r:id="rId52"/>
    <p:sldId id="272" r:id="rId53"/>
  </p:sldIdLst>
  <p:sldSz cx="12192000" cy="9144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1674" y="102"/>
      </p:cViewPr>
      <p:guideLst>
        <p:guide orient="horz" pos="288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12192003" cy="9144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1" y="1"/>
            <a:ext cx="3073401" cy="9144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33651" y="1496484"/>
            <a:ext cx="8791575" cy="3183467"/>
          </a:xfrm>
        </p:spPr>
        <p:txBody>
          <a:bodyPr anchor="b">
            <a:normAutofit/>
          </a:bodyPr>
          <a:lstStyle>
            <a:lvl1pPr algn="l">
              <a:defRPr sz="6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33651" y="4802717"/>
            <a:ext cx="8791575" cy="2207683"/>
          </a:xfrm>
        </p:spPr>
        <p:txBody>
          <a:bodyPr>
            <a:normAutofit/>
          </a:bodyPr>
          <a:lstStyle>
            <a:lvl1pPr marL="0" indent="0" algn="l">
              <a:buNone/>
              <a:defRPr sz="2667" cap="all" baseline="0">
                <a:solidFill>
                  <a:schemeClr val="tx2"/>
                </a:solidFill>
              </a:defRPr>
            </a:lvl1pPr>
            <a:lvl2pPr marL="609585" indent="0" algn="ctr">
              <a:buNone/>
              <a:defRPr sz="2667"/>
            </a:lvl2pPr>
            <a:lvl3pPr marL="1219170" indent="0" algn="ctr">
              <a:buNone/>
              <a:defRPr sz="2400"/>
            </a:lvl3pPr>
            <a:lvl4pPr marL="1828754" indent="0" algn="ctr">
              <a:buNone/>
              <a:defRPr sz="2133"/>
            </a:lvl4pPr>
            <a:lvl5pPr marL="2438339" indent="0" algn="ctr">
              <a:buNone/>
              <a:defRPr sz="2133"/>
            </a:lvl5pPr>
            <a:lvl6pPr marL="3047924" indent="0" algn="ctr">
              <a:buNone/>
              <a:defRPr sz="2133"/>
            </a:lvl6pPr>
            <a:lvl7pPr marL="3657509" indent="0" algn="ctr">
              <a:buNone/>
              <a:defRPr sz="2133"/>
            </a:lvl7pPr>
            <a:lvl8pPr marL="4267093" indent="0" algn="ctr">
              <a:buNone/>
              <a:defRPr sz="2133"/>
            </a:lvl8pPr>
            <a:lvl9pPr marL="4876678" indent="0" algn="ctr">
              <a:buNone/>
              <a:defRPr sz="2133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734736" y="7213604"/>
            <a:ext cx="2743200" cy="486833"/>
          </a:xfrm>
        </p:spPr>
        <p:txBody>
          <a:bodyPr/>
          <a:lstStyle/>
          <a:p>
            <a:fld id="{1D8BD707-D9CF-40AE-B4C6-C98DA3205C09}" type="datetimeFigureOut">
              <a:rPr lang="en-US" smtClean="0"/>
              <a:t>8/12/2019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33650" y="7213604"/>
            <a:ext cx="5124887" cy="486833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4138" y="7213601"/>
            <a:ext cx="771089" cy="486833"/>
          </a:xfrm>
        </p:spPr>
        <p:txBody>
          <a:bodyPr/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lang="en-GB" smtClean="0"/>
              <a:pPr marL="25400">
                <a:lnSpc>
                  <a:spcPts val="1240"/>
                </a:lnSpc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32998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1141414" y="824691"/>
            <a:ext cx="9905999" cy="197142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1141414" y="2999316"/>
            <a:ext cx="9905999" cy="472228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9" name="Date Placeholder 3"/>
          <p:cNvSpPr>
            <a:spLocks noGrp="1"/>
          </p:cNvSpPr>
          <p:nvPr>
            <p:ph type="dt" sz="half" idx="10"/>
          </p:nvPr>
        </p:nvSpPr>
        <p:spPr>
          <a:xfrm>
            <a:off x="7456921" y="7844370"/>
            <a:ext cx="2743200" cy="486833"/>
          </a:xfrm>
        </p:spPr>
        <p:txBody>
          <a:bodyPr/>
          <a:lstStyle/>
          <a:p>
            <a:fld id="{1D8BD707-D9CF-40AE-B4C6-C98DA3205C09}" type="datetimeFigureOut">
              <a:rPr lang="en-US" smtClean="0"/>
              <a:t>8/12/2019</a:t>
            </a:fld>
            <a:endParaRPr lang="en-US"/>
          </a:p>
        </p:txBody>
      </p:sp>
      <p:sp>
        <p:nvSpPr>
          <p:cNvPr id="5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41412" y="7844369"/>
            <a:ext cx="6239309" cy="486833"/>
          </a:xfrm>
        </p:spPr>
        <p:txBody>
          <a:bodyPr/>
          <a:lstStyle/>
          <a:p>
            <a:endParaRPr lang="en-GB"/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6322" y="7844368"/>
            <a:ext cx="771089" cy="486833"/>
          </a:xfrm>
        </p:spPr>
        <p:txBody>
          <a:bodyPr/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lang="en-GB" smtClean="0"/>
              <a:pPr marL="25400">
                <a:lnSpc>
                  <a:spcPts val="1240"/>
                </a:lnSpc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61788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892304"/>
            <a:ext cx="9906000" cy="3803649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5899149"/>
            <a:ext cx="9906000" cy="1833035"/>
          </a:xfrm>
        </p:spPr>
        <p:txBody>
          <a:bodyPr>
            <a:normAutofit/>
          </a:bodyPr>
          <a:lstStyle>
            <a:lvl1pPr marL="0" indent="0">
              <a:buNone/>
              <a:defRPr sz="24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609585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17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1828754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4pPr>
            <a:lvl5pPr marL="2438339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5pPr>
            <a:lvl6pPr marL="3047924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6pPr>
            <a:lvl7pPr marL="3657509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7pPr>
            <a:lvl8pPr marL="4267093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8pPr>
            <a:lvl9pPr marL="4876678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lang="en-GB" smtClean="0"/>
              <a:pPr marL="25400">
                <a:lnSpc>
                  <a:spcPts val="1240"/>
                </a:lnSpc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573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1" y="2999315"/>
            <a:ext cx="4878389" cy="472228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1" y="2999315"/>
            <a:ext cx="4875211" cy="472228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lang="en-GB" smtClean="0"/>
              <a:pPr marL="25400">
                <a:lnSpc>
                  <a:spcPts val="1240"/>
                </a:lnSpc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38622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825503"/>
            <a:ext cx="9906000" cy="197061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38537" y="2999315"/>
            <a:ext cx="4581265" cy="1098549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3200" b="0" cap="all" baseline="0">
                <a:solidFill>
                  <a:schemeClr val="tx1"/>
                </a:solidFill>
              </a:defRPr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1" y="4097865"/>
            <a:ext cx="4878391" cy="362373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69323" y="2999314"/>
            <a:ext cx="4578087" cy="1098549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3200" b="0" cap="all" baseline="0">
                <a:solidFill>
                  <a:schemeClr val="tx1"/>
                </a:solidFill>
              </a:defRPr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4097865"/>
            <a:ext cx="4875211" cy="362373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8/12/2019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lang="en-GB" smtClean="0"/>
              <a:pPr marL="25400">
                <a:lnSpc>
                  <a:spcPts val="1240"/>
                </a:lnSpc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67128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lang="en-GB" smtClean="0"/>
              <a:pPr marL="25400">
                <a:lnSpc>
                  <a:spcPts val="1240"/>
                </a:lnSpc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73948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8/12/2019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lang="en-GB" smtClean="0"/>
              <a:pPr marL="25400">
                <a:lnSpc>
                  <a:spcPts val="1240"/>
                </a:lnSpc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76803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6" y="812801"/>
            <a:ext cx="3856037" cy="2186512"/>
          </a:xfrm>
        </p:spPr>
        <p:txBody>
          <a:bodyPr anchor="b"/>
          <a:lstStyle>
            <a:lvl1pPr>
              <a:defRPr sz="4267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1" y="790221"/>
            <a:ext cx="5891209" cy="6931379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6" y="2999315"/>
            <a:ext cx="3856037" cy="4722285"/>
          </a:xfrm>
        </p:spPr>
        <p:txBody>
          <a:bodyPr/>
          <a:lstStyle>
            <a:lvl1pPr marL="0" indent="0">
              <a:buNone/>
              <a:defRPr sz="2133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lang="en-GB" smtClean="0"/>
              <a:pPr marL="25400">
                <a:lnSpc>
                  <a:spcPts val="1240"/>
                </a:lnSpc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58488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5" y="812800"/>
            <a:ext cx="5005283" cy="2186515"/>
          </a:xfrm>
        </p:spPr>
        <p:txBody>
          <a:bodyPr anchor="b"/>
          <a:lstStyle>
            <a:lvl1pPr>
              <a:defRPr sz="4267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443822" y="812800"/>
            <a:ext cx="4603591" cy="6908803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267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2" y="2999315"/>
            <a:ext cx="5005285" cy="4722285"/>
          </a:xfrm>
        </p:spPr>
        <p:txBody>
          <a:bodyPr/>
          <a:lstStyle>
            <a:lvl1pPr marL="0" indent="0">
              <a:buNone/>
              <a:defRPr sz="2133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lang="en-GB" smtClean="0"/>
              <a:pPr marL="25400">
                <a:lnSpc>
                  <a:spcPts val="1240"/>
                </a:lnSpc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62209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5739554"/>
            <a:ext cx="9912355" cy="1092473"/>
          </a:xfrm>
        </p:spPr>
        <p:txBody>
          <a:bodyPr anchor="b">
            <a:normAutofit/>
          </a:bodyPr>
          <a:lstStyle>
            <a:lvl1pPr>
              <a:defRPr sz="4267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808568"/>
            <a:ext cx="9912355" cy="4399704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4267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5" y="6832027"/>
            <a:ext cx="9910859" cy="909963"/>
          </a:xfrm>
        </p:spPr>
        <p:txBody>
          <a:bodyPr>
            <a:normAutofit/>
          </a:bodyPr>
          <a:lstStyle>
            <a:lvl1pPr marL="0" indent="0">
              <a:buNone/>
              <a:defRPr sz="2133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lang="en-GB" smtClean="0"/>
              <a:pPr marL="25400">
                <a:lnSpc>
                  <a:spcPts val="1240"/>
                </a:lnSpc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86862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7" y="812800"/>
            <a:ext cx="9905955" cy="4572000"/>
          </a:xfrm>
        </p:spPr>
        <p:txBody>
          <a:bodyPr anchor="ctr">
            <a:normAutofit/>
          </a:bodyPr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5892801"/>
            <a:ext cx="9904459" cy="1828799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lang="en-GB" smtClean="0"/>
              <a:pPr marL="25400">
                <a:lnSpc>
                  <a:spcPts val="1240"/>
                </a:lnSpc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99106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812801"/>
            <a:ext cx="9302752" cy="3664572"/>
          </a:xfrm>
        </p:spPr>
        <p:txBody>
          <a:bodyPr anchor="ctr">
            <a:normAutofit/>
          </a:bodyPr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5" y="4487410"/>
            <a:ext cx="8752299" cy="731957"/>
          </a:xfrm>
        </p:spPr>
        <p:txBody>
          <a:bodyPr anchor="t">
            <a:normAutofit/>
          </a:bodyPr>
          <a:lstStyle>
            <a:lvl1pPr marL="0" indent="0">
              <a:buNone/>
              <a:defRPr sz="1867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5746559"/>
            <a:ext cx="9906003" cy="1985995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lang="en-GB" smtClean="0"/>
              <a:pPr marL="25400">
                <a:lnSpc>
                  <a:spcPts val="1240"/>
                </a:lnSpc>
              </a:pPr>
              <a:t>‹#›</a:t>
            </a:fld>
            <a:endParaRPr lang="en-GB" dirty="0"/>
          </a:p>
        </p:txBody>
      </p:sp>
      <p:sp>
        <p:nvSpPr>
          <p:cNvPr id="52" name="TextBox 51"/>
          <p:cNvSpPr txBox="1"/>
          <p:nvPr/>
        </p:nvSpPr>
        <p:spPr>
          <a:xfrm>
            <a:off x="928772" y="957944"/>
            <a:ext cx="609600" cy="779701"/>
          </a:xfrm>
          <a:prstGeom prst="rect">
            <a:avLst/>
          </a:prstGeom>
        </p:spPr>
        <p:txBody>
          <a:bodyPr vert="horz" lIns="121920" tIns="60960" rIns="121920" bIns="6096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0666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10423297" y="3686630"/>
            <a:ext cx="609600" cy="779701"/>
          </a:xfrm>
          <a:prstGeom prst="rect">
            <a:avLst/>
          </a:prstGeom>
        </p:spPr>
        <p:txBody>
          <a:bodyPr vert="horz" lIns="121920" tIns="60960" rIns="121920" bIns="6096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0666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17320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2845390"/>
            <a:ext cx="9906001" cy="3349113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5" y="6210207"/>
            <a:ext cx="9904505" cy="1520859"/>
          </a:xfrm>
        </p:spPr>
        <p:txBody>
          <a:bodyPr anchor="t">
            <a:normAutofit/>
          </a:bodyPr>
          <a:lstStyle>
            <a:lvl1pPr marL="0" indent="0">
              <a:buNone/>
              <a:defRPr sz="2400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lang="en-GB" smtClean="0"/>
              <a:pPr marL="25400">
                <a:lnSpc>
                  <a:spcPts val="1240"/>
                </a:lnSpc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94461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4" y="812800"/>
            <a:ext cx="9905999" cy="2540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1" y="3565951"/>
            <a:ext cx="3196899" cy="9144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67" b="0" cap="all" baseline="0">
                <a:solidFill>
                  <a:schemeClr val="tx1"/>
                </a:solidFill>
              </a:defRPr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41412" y="4480351"/>
            <a:ext cx="3195243" cy="3241248"/>
          </a:xfrm>
        </p:spPr>
        <p:txBody>
          <a:bodyPr anchor="t">
            <a:normAutofit/>
          </a:bodyPr>
          <a:lstStyle>
            <a:lvl1pPr marL="0" indent="0">
              <a:buNone/>
              <a:defRPr sz="1867"/>
            </a:lvl1pPr>
            <a:lvl2pPr marL="609585" indent="0">
              <a:buNone/>
              <a:defRPr sz="1600"/>
            </a:lvl2pPr>
            <a:lvl3pPr marL="1219170" indent="0">
              <a:buNone/>
              <a:defRPr sz="1333"/>
            </a:lvl3pPr>
            <a:lvl4pPr marL="1828754" indent="0">
              <a:buNone/>
              <a:defRPr sz="1200"/>
            </a:lvl4pPr>
            <a:lvl5pPr marL="2438339" indent="0">
              <a:buNone/>
              <a:defRPr sz="1200"/>
            </a:lvl5pPr>
            <a:lvl6pPr marL="3047924" indent="0">
              <a:buNone/>
              <a:defRPr sz="1200"/>
            </a:lvl6pPr>
            <a:lvl7pPr marL="3657509" indent="0">
              <a:buNone/>
              <a:defRPr sz="1200"/>
            </a:lvl7pPr>
            <a:lvl8pPr marL="4267093" indent="0">
              <a:buNone/>
              <a:defRPr sz="1200"/>
            </a:lvl8pPr>
            <a:lvl9pPr marL="4876678" indent="0">
              <a:buNone/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8" y="3570180"/>
            <a:ext cx="3184385" cy="9144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67" b="0" cap="all" baseline="0">
                <a:solidFill>
                  <a:schemeClr val="tx1"/>
                </a:solidFill>
              </a:defRPr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4767" y="4484580"/>
            <a:ext cx="3185277" cy="3241248"/>
          </a:xfrm>
        </p:spPr>
        <p:txBody>
          <a:bodyPr anchor="t">
            <a:normAutofit/>
          </a:bodyPr>
          <a:lstStyle>
            <a:lvl1pPr marL="0" indent="0">
              <a:buNone/>
              <a:defRPr sz="1867"/>
            </a:lvl1pPr>
            <a:lvl2pPr marL="609585" indent="0">
              <a:buNone/>
              <a:defRPr sz="1600"/>
            </a:lvl2pPr>
            <a:lvl3pPr marL="1219170" indent="0">
              <a:buNone/>
              <a:defRPr sz="1333"/>
            </a:lvl3pPr>
            <a:lvl4pPr marL="1828754" indent="0">
              <a:buNone/>
              <a:defRPr sz="1200"/>
            </a:lvl4pPr>
            <a:lvl5pPr marL="2438339" indent="0">
              <a:buNone/>
              <a:defRPr sz="1200"/>
            </a:lvl5pPr>
            <a:lvl6pPr marL="3047924" indent="0">
              <a:buNone/>
              <a:defRPr sz="1200"/>
            </a:lvl6pPr>
            <a:lvl7pPr marL="3657509" indent="0">
              <a:buNone/>
              <a:defRPr sz="1200"/>
            </a:lvl7pPr>
            <a:lvl8pPr marL="4267093" indent="0">
              <a:buNone/>
              <a:defRPr sz="1200"/>
            </a:lvl8pPr>
            <a:lvl9pPr marL="4876678" indent="0">
              <a:buNone/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3" y="3565951"/>
            <a:ext cx="3194968" cy="9144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67" b="0" cap="all" baseline="0">
                <a:solidFill>
                  <a:schemeClr val="tx1"/>
                </a:solidFill>
              </a:defRPr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3" y="4480351"/>
            <a:ext cx="3194968" cy="3241248"/>
          </a:xfrm>
        </p:spPr>
        <p:txBody>
          <a:bodyPr anchor="t">
            <a:normAutofit/>
          </a:bodyPr>
          <a:lstStyle>
            <a:lvl1pPr marL="0" indent="0">
              <a:buNone/>
              <a:defRPr sz="1867"/>
            </a:lvl1pPr>
            <a:lvl2pPr marL="609585" indent="0">
              <a:buNone/>
              <a:defRPr sz="1600"/>
            </a:lvl2pPr>
            <a:lvl3pPr marL="1219170" indent="0">
              <a:buNone/>
              <a:defRPr sz="1333"/>
            </a:lvl3pPr>
            <a:lvl4pPr marL="1828754" indent="0">
              <a:buNone/>
              <a:defRPr sz="1200"/>
            </a:lvl4pPr>
            <a:lvl5pPr marL="2438339" indent="0">
              <a:buNone/>
              <a:defRPr sz="1200"/>
            </a:lvl5pPr>
            <a:lvl6pPr marL="3047924" indent="0">
              <a:buNone/>
              <a:defRPr sz="1200"/>
            </a:lvl6pPr>
            <a:lvl7pPr marL="3657509" indent="0">
              <a:buNone/>
              <a:defRPr sz="1200"/>
            </a:lvl7pPr>
            <a:lvl8pPr marL="4267093" indent="0">
              <a:buNone/>
              <a:defRPr sz="1200"/>
            </a:lvl8pPr>
            <a:lvl9pPr marL="4876678" indent="0">
              <a:buNone/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lang="en-GB" smtClean="0"/>
              <a:pPr marL="25400">
                <a:lnSpc>
                  <a:spcPts val="1240"/>
                </a:lnSpc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88095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3" y="812800"/>
            <a:ext cx="9905999" cy="2540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5872795"/>
            <a:ext cx="3195240" cy="768349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67" b="0" cap="all" baseline="0">
                <a:solidFill>
                  <a:schemeClr val="tx1"/>
                </a:solidFill>
              </a:defRPr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3555997"/>
            <a:ext cx="3195240" cy="2032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4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6641146"/>
            <a:ext cx="3195240" cy="1090457"/>
          </a:xfrm>
        </p:spPr>
        <p:txBody>
          <a:bodyPr anchor="t">
            <a:normAutofit/>
          </a:bodyPr>
          <a:lstStyle>
            <a:lvl1pPr marL="0" indent="0">
              <a:buNone/>
              <a:defRPr sz="1867"/>
            </a:lvl1pPr>
            <a:lvl2pPr marL="609585" indent="0">
              <a:buNone/>
              <a:defRPr sz="1600"/>
            </a:lvl2pPr>
            <a:lvl3pPr marL="1219170" indent="0">
              <a:buNone/>
              <a:defRPr sz="1333"/>
            </a:lvl3pPr>
            <a:lvl4pPr marL="1828754" indent="0">
              <a:buNone/>
              <a:defRPr sz="1200"/>
            </a:lvl4pPr>
            <a:lvl5pPr marL="2438339" indent="0">
              <a:buNone/>
              <a:defRPr sz="1200"/>
            </a:lvl5pPr>
            <a:lvl6pPr marL="3047924" indent="0">
              <a:buNone/>
              <a:defRPr sz="1200"/>
            </a:lvl6pPr>
            <a:lvl7pPr marL="3657509" indent="0">
              <a:buNone/>
              <a:defRPr sz="1200"/>
            </a:lvl7pPr>
            <a:lvl8pPr marL="4267093" indent="0">
              <a:buNone/>
              <a:defRPr sz="1200"/>
            </a:lvl8pPr>
            <a:lvl9pPr marL="4876678" indent="0">
              <a:buNone/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5872795"/>
            <a:ext cx="3200400" cy="768349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67" b="0" cap="all" baseline="0">
                <a:solidFill>
                  <a:schemeClr val="tx1"/>
                </a:solidFill>
              </a:defRPr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4" y="3555997"/>
            <a:ext cx="3198940" cy="2032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4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6641143"/>
            <a:ext cx="3200400" cy="1080456"/>
          </a:xfrm>
        </p:spPr>
        <p:txBody>
          <a:bodyPr anchor="t">
            <a:normAutofit/>
          </a:bodyPr>
          <a:lstStyle>
            <a:lvl1pPr marL="0" indent="0">
              <a:buNone/>
              <a:defRPr sz="1867"/>
            </a:lvl1pPr>
            <a:lvl2pPr marL="609585" indent="0">
              <a:buNone/>
              <a:defRPr sz="1600"/>
            </a:lvl2pPr>
            <a:lvl3pPr marL="1219170" indent="0">
              <a:buNone/>
              <a:defRPr sz="1333"/>
            </a:lvl3pPr>
            <a:lvl4pPr marL="1828754" indent="0">
              <a:buNone/>
              <a:defRPr sz="1200"/>
            </a:lvl4pPr>
            <a:lvl5pPr marL="2438339" indent="0">
              <a:buNone/>
              <a:defRPr sz="1200"/>
            </a:lvl5pPr>
            <a:lvl6pPr marL="3047924" indent="0">
              <a:buNone/>
              <a:defRPr sz="1200"/>
            </a:lvl6pPr>
            <a:lvl7pPr marL="3657509" indent="0">
              <a:buNone/>
              <a:defRPr sz="1200"/>
            </a:lvl7pPr>
            <a:lvl8pPr marL="4267093" indent="0">
              <a:buNone/>
              <a:defRPr sz="1200"/>
            </a:lvl8pPr>
            <a:lvl9pPr marL="4876678" indent="0">
              <a:buNone/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8" y="5872794"/>
            <a:ext cx="3190741" cy="768349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67" b="0" cap="all" baseline="0">
                <a:solidFill>
                  <a:schemeClr val="tx1"/>
                </a:solidFill>
              </a:defRPr>
            </a:lvl1pPr>
            <a:lvl2pPr marL="609585" indent="0">
              <a:buNone/>
              <a:defRPr sz="2667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4" y="3555997"/>
            <a:ext cx="3194969" cy="2032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4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3" y="6641141"/>
            <a:ext cx="3194968" cy="1080460"/>
          </a:xfrm>
        </p:spPr>
        <p:txBody>
          <a:bodyPr anchor="t">
            <a:normAutofit/>
          </a:bodyPr>
          <a:lstStyle>
            <a:lvl1pPr marL="0" indent="0">
              <a:buNone/>
              <a:defRPr sz="1867"/>
            </a:lvl1pPr>
            <a:lvl2pPr marL="609585" indent="0">
              <a:buNone/>
              <a:defRPr sz="1600"/>
            </a:lvl2pPr>
            <a:lvl3pPr marL="1219170" indent="0">
              <a:buNone/>
              <a:defRPr sz="1333"/>
            </a:lvl3pPr>
            <a:lvl4pPr marL="1828754" indent="0">
              <a:buNone/>
              <a:defRPr sz="1200"/>
            </a:lvl4pPr>
            <a:lvl5pPr marL="2438339" indent="0">
              <a:buNone/>
              <a:defRPr sz="1200"/>
            </a:lvl5pPr>
            <a:lvl6pPr marL="3047924" indent="0">
              <a:buNone/>
              <a:defRPr sz="1200"/>
            </a:lvl6pPr>
            <a:lvl7pPr marL="3657509" indent="0">
              <a:buNone/>
              <a:defRPr sz="1200"/>
            </a:lvl7pPr>
            <a:lvl8pPr marL="4267093" indent="0">
              <a:buNone/>
              <a:defRPr sz="1200"/>
            </a:lvl8pPr>
            <a:lvl9pPr marL="4876678" indent="0">
              <a:buNone/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cap="all" baseline="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lang="en-GB" smtClean="0"/>
              <a:pPr marL="25400">
                <a:lnSpc>
                  <a:spcPts val="1240"/>
                </a:lnSpc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83990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lang="en-GB" smtClean="0"/>
              <a:pPr marL="25400">
                <a:lnSpc>
                  <a:spcPts val="1240"/>
                </a:lnSpc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75617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1" y="812801"/>
            <a:ext cx="2005011" cy="69088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812801"/>
            <a:ext cx="7748591" cy="6908801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lang="en-GB" smtClean="0"/>
              <a:pPr marL="25400">
                <a:lnSpc>
                  <a:spcPts val="1240"/>
                </a:lnSpc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96741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12192003" cy="9144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9051" y="1"/>
            <a:ext cx="12055699" cy="9144001"/>
            <a:chOff x="-14288" y="0"/>
            <a:chExt cx="9041774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4" y="824691"/>
            <a:ext cx="9905999" cy="1971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4" y="2999316"/>
            <a:ext cx="9905999" cy="47222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7844370"/>
            <a:ext cx="2743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8/12/2019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7844369"/>
            <a:ext cx="6239309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2" y="7844368"/>
            <a:ext cx="771089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25400">
              <a:lnSpc>
                <a:spcPts val="1240"/>
              </a:lnSpc>
            </a:pPr>
            <a:fld id="{81D60167-4931-47E6-BA6A-407CBD079E47}" type="slidenum">
              <a:rPr lang="en-GB" smtClean="0"/>
              <a:pPr marL="25400">
                <a:lnSpc>
                  <a:spcPts val="1240"/>
                </a:lnSpc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508125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  <p:sldLayoutId id="2147483679" r:id="rId13"/>
    <p:sldLayoutId id="2147483680" r:id="rId14"/>
    <p:sldLayoutId id="2147483681" r:id="rId15"/>
    <p:sldLayoutId id="2147483682" r:id="rId16"/>
    <p:sldLayoutId id="2147483683" r:id="rId17"/>
  </p:sldLayoutIdLst>
  <p:txStyles>
    <p:titleStyle>
      <a:lvl1pPr algn="l" defTabSz="1219170" rtl="0" eaLnBrk="1" latinLnBrk="0" hangingPunct="1">
        <a:lnSpc>
          <a:spcPct val="90000"/>
        </a:lnSpc>
        <a:spcBef>
          <a:spcPct val="0"/>
        </a:spcBef>
        <a:buNone/>
        <a:defRPr sz="4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92" indent="-304792" algn="l" defTabSz="1219170" rtl="0" eaLnBrk="1" latinLnBrk="0" hangingPunct="1">
        <a:lnSpc>
          <a:spcPct val="120000"/>
        </a:lnSpc>
        <a:spcBef>
          <a:spcPts val="1333"/>
        </a:spcBef>
        <a:buSzPct val="125000"/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914377" indent="-304792" algn="l" defTabSz="1219170" rtl="0" eaLnBrk="1" latinLnBrk="0" hangingPunct="1">
        <a:lnSpc>
          <a:spcPct val="120000"/>
        </a:lnSpc>
        <a:spcBef>
          <a:spcPts val="667"/>
        </a:spcBef>
        <a:buSzPct val="125000"/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2pPr>
      <a:lvl3pPr marL="1523962" indent="-304792" algn="l" defTabSz="1219170" rtl="0" eaLnBrk="1" latinLnBrk="0" hangingPunct="1">
        <a:lnSpc>
          <a:spcPct val="120000"/>
        </a:lnSpc>
        <a:spcBef>
          <a:spcPts val="667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547" indent="-304792" algn="l" defTabSz="1219170" rtl="0" eaLnBrk="1" latinLnBrk="0" hangingPunct="1">
        <a:lnSpc>
          <a:spcPct val="120000"/>
        </a:lnSpc>
        <a:spcBef>
          <a:spcPts val="667"/>
        </a:spcBef>
        <a:buSzPct val="125000"/>
        <a:buFont typeface="Arial" panose="020B0604020202020204" pitchFamily="34" charset="0"/>
        <a:buChar char="•"/>
        <a:defRPr sz="2133" kern="1200">
          <a:solidFill>
            <a:schemeClr val="tx1"/>
          </a:solidFill>
          <a:latin typeface="+mn-lt"/>
          <a:ea typeface="+mn-ea"/>
          <a:cs typeface="+mn-cs"/>
        </a:defRPr>
      </a:lvl4pPr>
      <a:lvl5pPr marL="2743131" indent="-304792" algn="l" defTabSz="1219170" rtl="0" eaLnBrk="1" latinLnBrk="0" hangingPunct="1">
        <a:lnSpc>
          <a:spcPct val="120000"/>
        </a:lnSpc>
        <a:spcBef>
          <a:spcPts val="667"/>
        </a:spcBef>
        <a:buSzPct val="125000"/>
        <a:buFont typeface="Arial" panose="020B0604020202020204" pitchFamily="34" charset="0"/>
        <a:buChar char="•"/>
        <a:defRPr sz="2133" kern="1200">
          <a:solidFill>
            <a:schemeClr val="tx1"/>
          </a:solidFill>
          <a:latin typeface="+mn-lt"/>
          <a:ea typeface="+mn-ea"/>
          <a:cs typeface="+mn-cs"/>
        </a:defRPr>
      </a:lvl5pPr>
      <a:lvl6pPr marL="3352716" indent="-304792" algn="l" defTabSz="1219170" rtl="0" eaLnBrk="1" latinLnBrk="0" hangingPunct="1">
        <a:lnSpc>
          <a:spcPct val="120000"/>
        </a:lnSpc>
        <a:spcBef>
          <a:spcPts val="667"/>
        </a:spcBef>
        <a:buSzPct val="125000"/>
        <a:buFont typeface="Arial" panose="020B0604020202020204" pitchFamily="34" charset="0"/>
        <a:buChar char="•"/>
        <a:defRPr sz="1867" kern="1200">
          <a:solidFill>
            <a:schemeClr val="tx1"/>
          </a:solidFill>
          <a:latin typeface="+mn-lt"/>
          <a:ea typeface="+mn-ea"/>
          <a:cs typeface="+mn-cs"/>
        </a:defRPr>
      </a:lvl6pPr>
      <a:lvl7pPr marL="3962301" indent="-304792" algn="l" defTabSz="1219170" rtl="0" eaLnBrk="1" latinLnBrk="0" hangingPunct="1">
        <a:lnSpc>
          <a:spcPct val="120000"/>
        </a:lnSpc>
        <a:spcBef>
          <a:spcPts val="667"/>
        </a:spcBef>
        <a:buSzPct val="125000"/>
        <a:buFont typeface="Arial" panose="020B0604020202020204" pitchFamily="34" charset="0"/>
        <a:buChar char="•"/>
        <a:defRPr sz="1867" kern="1200">
          <a:solidFill>
            <a:schemeClr val="tx1"/>
          </a:solidFill>
          <a:latin typeface="+mn-lt"/>
          <a:ea typeface="+mn-ea"/>
          <a:cs typeface="+mn-cs"/>
        </a:defRPr>
      </a:lvl7pPr>
      <a:lvl8pPr marL="4571886" indent="-304792" algn="l" defTabSz="1219170" rtl="0" eaLnBrk="1" latinLnBrk="0" hangingPunct="1">
        <a:lnSpc>
          <a:spcPct val="120000"/>
        </a:lnSpc>
        <a:spcBef>
          <a:spcPts val="667"/>
        </a:spcBef>
        <a:buSzPct val="125000"/>
        <a:buFont typeface="Arial" panose="020B0604020202020204" pitchFamily="34" charset="0"/>
        <a:buChar char="•"/>
        <a:defRPr sz="1867" kern="1200">
          <a:solidFill>
            <a:schemeClr val="tx1"/>
          </a:solidFill>
          <a:latin typeface="+mn-lt"/>
          <a:ea typeface="+mn-ea"/>
          <a:cs typeface="+mn-cs"/>
        </a:defRPr>
      </a:lvl8pPr>
      <a:lvl9pPr marL="5181470" indent="-304792" algn="l" defTabSz="1219170" rtl="0" eaLnBrk="1" latinLnBrk="0" hangingPunct="1">
        <a:lnSpc>
          <a:spcPct val="120000"/>
        </a:lnSpc>
        <a:spcBef>
          <a:spcPts val="667"/>
        </a:spcBef>
        <a:buSzPct val="125000"/>
        <a:buFont typeface="Arial" panose="020B0604020202020204" pitchFamily="34" charset="0"/>
        <a:buChar char="•"/>
        <a:defRPr sz="186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se.gov.uk/humanfactors/topics/fatigue.htm" TargetMode="Externa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se.gov.uk/humanfactors/topics/fatigue.htm" TargetMode="Externa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ice.org.uk/advice/ktt6/chapter/evidence-context" TargetMode="Externa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nergyinst.org/site-search?keywords=fatigue&amp;submit=SEARCH" TargetMode="Externa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hyperlink" Target="http://patientsafetyed.duhs.duke.edu/module_e/swiss_cheese.html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6"/>
          <p:cNvSpPr txBox="1"/>
          <p:nvPr/>
        </p:nvSpPr>
        <p:spPr>
          <a:xfrm>
            <a:off x="762000" y="838200"/>
            <a:ext cx="10363200" cy="7229543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758825" algn="ctr">
              <a:spcBef>
                <a:spcPts val="95"/>
              </a:spcBef>
            </a:pPr>
            <a:r>
              <a:rPr sz="8000" b="1" spc="-10" dirty="0">
                <a:latin typeface="Calibri"/>
                <a:cs typeface="Calibri"/>
              </a:rPr>
              <a:t>Human</a:t>
            </a:r>
            <a:r>
              <a:rPr sz="8000" b="1" spc="-20" dirty="0">
                <a:latin typeface="Calibri"/>
                <a:cs typeface="Calibri"/>
              </a:rPr>
              <a:t> </a:t>
            </a:r>
            <a:r>
              <a:rPr sz="8000" b="1" spc="-10" dirty="0" smtClean="0">
                <a:latin typeface="Calibri"/>
                <a:cs typeface="Calibri"/>
              </a:rPr>
              <a:t>Performance</a:t>
            </a:r>
            <a:endParaRPr lang="en-GB" sz="8000" b="1" spc="-10" dirty="0" smtClean="0">
              <a:latin typeface="Calibri"/>
              <a:cs typeface="Calibri"/>
            </a:endParaRPr>
          </a:p>
          <a:p>
            <a:pPr marL="758825" algn="ctr">
              <a:spcBef>
                <a:spcPts val="95"/>
              </a:spcBef>
            </a:pPr>
            <a:r>
              <a:rPr lang="en-GB" sz="6600" b="1" dirty="0" smtClean="0">
                <a:latin typeface="Calibri" panose="020F0502020204030204" pitchFamily="34" charset="0"/>
                <a:cs typeface="Calibri" panose="020F0502020204030204" pitchFamily="34" charset="0"/>
              </a:rPr>
              <a:t>M6X00915</a:t>
            </a:r>
          </a:p>
          <a:p>
            <a:pPr marL="758825" algn="ctr">
              <a:spcBef>
                <a:spcPts val="95"/>
              </a:spcBef>
            </a:pPr>
            <a:endParaRPr lang="en-GB" sz="66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758825" algn="ctr">
              <a:spcBef>
                <a:spcPts val="95"/>
              </a:spcBef>
            </a:pPr>
            <a:r>
              <a:rPr lang="en-GB" sz="6600" b="1" dirty="0" smtClean="0">
                <a:latin typeface="Calibri" panose="020F0502020204030204" pitchFamily="34" charset="0"/>
                <a:cs typeface="Calibri" panose="020F0502020204030204" pitchFamily="34" charset="0"/>
              </a:rPr>
              <a:t>Human Error</a:t>
            </a:r>
          </a:p>
          <a:p>
            <a:pPr marL="758825" algn="ctr">
              <a:spcBef>
                <a:spcPts val="95"/>
              </a:spcBef>
            </a:pPr>
            <a:endParaRPr lang="en-GB" sz="6600" b="1" spc="5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758825" algn="ctr">
              <a:spcBef>
                <a:spcPts val="95"/>
              </a:spcBef>
            </a:pPr>
            <a:endParaRPr lang="en-GB" sz="6600" b="1" spc="5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758825" algn="ctr">
              <a:spcBef>
                <a:spcPts val="95"/>
              </a:spcBef>
            </a:pPr>
            <a:r>
              <a:rPr sz="5400" b="1" spc="5" dirty="0" err="1" smtClean="0">
                <a:solidFill>
                  <a:schemeClr val="tx2">
                    <a:lumMod val="75000"/>
                  </a:schemeClr>
                </a:solidFill>
                <a:latin typeface="Calibri"/>
                <a:cs typeface="Calibri"/>
              </a:rPr>
              <a:t>Dr</a:t>
            </a:r>
            <a:r>
              <a:rPr sz="5400" b="1" spc="5" dirty="0" smtClean="0">
                <a:solidFill>
                  <a:schemeClr val="tx2">
                    <a:lumMod val="75000"/>
                  </a:schemeClr>
                </a:solidFill>
                <a:latin typeface="Calibri"/>
                <a:cs typeface="Calibri"/>
              </a:rPr>
              <a:t> </a:t>
            </a:r>
            <a:r>
              <a:rPr lang="en-GB" sz="5400" b="1" spc="5" dirty="0" smtClean="0">
                <a:solidFill>
                  <a:schemeClr val="tx2">
                    <a:lumMod val="75000"/>
                  </a:schemeClr>
                </a:solidFill>
                <a:latin typeface="Calibri"/>
                <a:cs typeface="Calibri"/>
              </a:rPr>
              <a:t>Kate Williams</a:t>
            </a:r>
            <a:endParaRPr sz="5400" b="1" dirty="0">
              <a:solidFill>
                <a:schemeClr val="tx2">
                  <a:lumMod val="75000"/>
                </a:schemeClr>
              </a:solidFill>
              <a:latin typeface="Calibri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8"/>
          <p:cNvSpPr txBox="1"/>
          <p:nvPr/>
        </p:nvSpPr>
        <p:spPr>
          <a:xfrm>
            <a:off x="2667000" y="76200"/>
            <a:ext cx="6771132" cy="1159292"/>
          </a:xfrm>
          <a:prstGeom prst="rect">
            <a:avLst/>
          </a:prstGeom>
        </p:spPr>
        <p:txBody>
          <a:bodyPr vert="horz" wrap="square" lIns="0" tIns="50800" rIns="0" bIns="0" rtlCol="0">
            <a:spAutoFit/>
          </a:bodyPr>
          <a:lstStyle/>
          <a:p>
            <a:pPr marL="168275" algn="ctr">
              <a:spcBef>
                <a:spcPts val="315"/>
              </a:spcBef>
            </a:pPr>
            <a:r>
              <a:rPr sz="7200" b="1" spc="5" dirty="0" smtClean="0">
                <a:latin typeface="Calibri"/>
                <a:cs typeface="Calibri"/>
              </a:rPr>
              <a:t>Human</a:t>
            </a:r>
            <a:r>
              <a:rPr sz="7200" b="1" spc="-10" dirty="0" smtClean="0">
                <a:latin typeface="Calibri"/>
                <a:cs typeface="Calibri"/>
              </a:rPr>
              <a:t> </a:t>
            </a:r>
            <a:r>
              <a:rPr sz="7200" b="1" dirty="0">
                <a:latin typeface="Calibri"/>
                <a:cs typeface="Calibri"/>
              </a:rPr>
              <a:t>Error</a:t>
            </a:r>
          </a:p>
        </p:txBody>
      </p:sp>
      <p:sp>
        <p:nvSpPr>
          <p:cNvPr id="3" name="object 9"/>
          <p:cNvSpPr/>
          <p:nvPr/>
        </p:nvSpPr>
        <p:spPr>
          <a:xfrm>
            <a:off x="699867" y="1236664"/>
            <a:ext cx="4821093" cy="380911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10"/>
          <p:cNvSpPr/>
          <p:nvPr/>
        </p:nvSpPr>
        <p:spPr>
          <a:xfrm>
            <a:off x="6072495" y="5257800"/>
            <a:ext cx="5301234" cy="349125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9"/>
          <p:cNvSpPr/>
          <p:nvPr/>
        </p:nvSpPr>
        <p:spPr>
          <a:xfrm>
            <a:off x="699867" y="5334000"/>
            <a:ext cx="5022291" cy="3200701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10"/>
          <p:cNvSpPr/>
          <p:nvPr/>
        </p:nvSpPr>
        <p:spPr>
          <a:xfrm>
            <a:off x="6164004" y="1235492"/>
            <a:ext cx="5118216" cy="3565108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659097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13"/>
          <p:cNvSpPr txBox="1"/>
          <p:nvPr/>
        </p:nvSpPr>
        <p:spPr>
          <a:xfrm>
            <a:off x="1143000" y="228600"/>
            <a:ext cx="10668000" cy="8045279"/>
          </a:xfrm>
          <a:prstGeom prst="rect">
            <a:avLst/>
          </a:prstGeom>
        </p:spPr>
        <p:txBody>
          <a:bodyPr vert="horz" wrap="square" lIns="0" tIns="88265" rIns="0" bIns="0" rtlCol="0">
            <a:spAutoFit/>
          </a:bodyPr>
          <a:lstStyle/>
          <a:p>
            <a:pPr marL="768985">
              <a:spcBef>
                <a:spcPts val="695"/>
              </a:spcBef>
            </a:pPr>
            <a:r>
              <a:rPr lang="en-GB" sz="7200" b="1" spc="-45" dirty="0" smtClean="0">
                <a:latin typeface="Calibri"/>
                <a:cs typeface="Calibri"/>
              </a:rPr>
              <a:t>        To</a:t>
            </a:r>
            <a:r>
              <a:rPr sz="7200" b="1" spc="-45" dirty="0" smtClean="0">
                <a:latin typeface="Calibri"/>
                <a:cs typeface="Calibri"/>
              </a:rPr>
              <a:t> </a:t>
            </a:r>
            <a:r>
              <a:rPr sz="7200" b="1" spc="-5" dirty="0">
                <a:latin typeface="Calibri"/>
                <a:cs typeface="Calibri"/>
              </a:rPr>
              <a:t>Err is</a:t>
            </a:r>
            <a:r>
              <a:rPr sz="7200" b="1" spc="10" dirty="0">
                <a:latin typeface="Calibri"/>
                <a:cs typeface="Calibri"/>
              </a:rPr>
              <a:t> </a:t>
            </a:r>
            <a:r>
              <a:rPr sz="7200" b="1" spc="-5" dirty="0">
                <a:latin typeface="Calibri"/>
                <a:cs typeface="Calibri"/>
              </a:rPr>
              <a:t>human</a:t>
            </a:r>
            <a:endParaRPr sz="7200" b="1" dirty="0">
              <a:latin typeface="Calibri"/>
              <a:cs typeface="Calibri"/>
            </a:endParaRPr>
          </a:p>
          <a:p>
            <a:pPr marL="723900" marR="449580" indent="-571500">
              <a:lnSpc>
                <a:spcPct val="102499"/>
              </a:lnSpc>
              <a:spcBef>
                <a:spcPts val="365"/>
              </a:spcBef>
              <a:buFont typeface="Arial" panose="020B0604020202020204" pitchFamily="34" charset="0"/>
              <a:buChar char="•"/>
            </a:pPr>
            <a:r>
              <a:rPr sz="4400" dirty="0">
                <a:latin typeface="Calibri"/>
                <a:cs typeface="Calibri"/>
              </a:rPr>
              <a:t>Human errors occur </a:t>
            </a:r>
            <a:r>
              <a:rPr lang="en-GB" sz="4400" dirty="0" smtClean="0">
                <a:latin typeface="Calibri"/>
                <a:cs typeface="Calibri"/>
              </a:rPr>
              <a:t>often</a:t>
            </a:r>
            <a:r>
              <a:rPr sz="4400" dirty="0" smtClean="0">
                <a:latin typeface="Calibri"/>
                <a:cs typeface="Calibri"/>
              </a:rPr>
              <a:t> </a:t>
            </a:r>
            <a:r>
              <a:rPr sz="4400" dirty="0">
                <a:latin typeface="Calibri"/>
                <a:cs typeface="Calibri"/>
              </a:rPr>
              <a:t>but don’t always </a:t>
            </a:r>
            <a:r>
              <a:rPr sz="4400" dirty="0" smtClean="0">
                <a:latin typeface="Calibri"/>
                <a:cs typeface="Calibri"/>
              </a:rPr>
              <a:t>lead </a:t>
            </a:r>
            <a:r>
              <a:rPr sz="4400" dirty="0">
                <a:latin typeface="Calibri"/>
                <a:cs typeface="Calibri"/>
              </a:rPr>
              <a:t>to accidents</a:t>
            </a:r>
          </a:p>
          <a:p>
            <a:pPr>
              <a:spcBef>
                <a:spcPts val="50"/>
              </a:spcBef>
            </a:pPr>
            <a:endParaRPr sz="2400" dirty="0">
              <a:latin typeface="Times New Roman"/>
              <a:cs typeface="Times New Roman"/>
            </a:endParaRPr>
          </a:p>
          <a:p>
            <a:pPr marL="723900" marR="504190" indent="-571500">
              <a:lnSpc>
                <a:spcPct val="103800"/>
              </a:lnSpc>
              <a:spcBef>
                <a:spcPts val="5"/>
              </a:spcBef>
              <a:buFont typeface="Arial" panose="020B0604020202020204" pitchFamily="34" charset="0"/>
              <a:buChar char="•"/>
            </a:pPr>
            <a:r>
              <a:rPr sz="4400" dirty="0">
                <a:latin typeface="Calibri"/>
                <a:cs typeface="Calibri"/>
              </a:rPr>
              <a:t>Human Errors contribute up to 90% of incidents </a:t>
            </a:r>
            <a:r>
              <a:rPr sz="4400" dirty="0" smtClean="0">
                <a:latin typeface="Calibri"/>
                <a:cs typeface="Calibri"/>
              </a:rPr>
              <a:t>and</a:t>
            </a:r>
            <a:r>
              <a:rPr sz="4400" spc="-5" dirty="0" smtClean="0">
                <a:latin typeface="Calibri"/>
                <a:cs typeface="Calibri"/>
              </a:rPr>
              <a:t> </a:t>
            </a:r>
            <a:r>
              <a:rPr sz="4400" dirty="0">
                <a:latin typeface="Calibri"/>
                <a:cs typeface="Calibri"/>
              </a:rPr>
              <a:t>accidents</a:t>
            </a:r>
          </a:p>
          <a:p>
            <a:pPr marL="1200785" marR="1796414" lvl="1" indent="-457200">
              <a:lnSpc>
                <a:spcPct val="106000"/>
              </a:lnSpc>
              <a:spcBef>
                <a:spcPts val="10"/>
              </a:spcBef>
              <a:buFont typeface="Arial" panose="020B0604020202020204" pitchFamily="34" charset="0"/>
              <a:buChar char="•"/>
            </a:pPr>
            <a:r>
              <a:rPr sz="3200" dirty="0">
                <a:latin typeface="Calibri"/>
                <a:cs typeface="Calibri"/>
              </a:rPr>
              <a:t>Paddington </a:t>
            </a:r>
            <a:r>
              <a:rPr sz="3200" spc="5" dirty="0">
                <a:latin typeface="Calibri"/>
                <a:cs typeface="Calibri"/>
              </a:rPr>
              <a:t>Rail</a:t>
            </a:r>
            <a:r>
              <a:rPr sz="3200" spc="-4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Crash </a:t>
            </a:r>
            <a:r>
              <a:rPr lang="en-GB" sz="3200" dirty="0" smtClean="0">
                <a:latin typeface="Calibri"/>
                <a:cs typeface="Calibri"/>
              </a:rPr>
              <a:t>+</a:t>
            </a:r>
            <a:r>
              <a:rPr sz="3200" dirty="0" smtClean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Southall </a:t>
            </a:r>
            <a:r>
              <a:rPr sz="3200" spc="5" dirty="0">
                <a:latin typeface="Calibri"/>
                <a:cs typeface="Calibri"/>
              </a:rPr>
              <a:t>Rail</a:t>
            </a:r>
            <a:r>
              <a:rPr sz="3200" spc="-1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Crash</a:t>
            </a:r>
          </a:p>
          <a:p>
            <a:pPr marL="1200785" lvl="1" indent="-457200">
              <a:spcBef>
                <a:spcPts val="25"/>
              </a:spcBef>
              <a:buFont typeface="Arial" panose="020B0604020202020204" pitchFamily="34" charset="0"/>
              <a:buChar char="•"/>
            </a:pPr>
            <a:r>
              <a:rPr sz="3200" dirty="0">
                <a:latin typeface="Calibri"/>
                <a:cs typeface="Calibri"/>
              </a:rPr>
              <a:t>Herald of Free Enterprise</a:t>
            </a:r>
            <a:r>
              <a:rPr sz="3200" spc="3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Disaster</a:t>
            </a:r>
          </a:p>
          <a:p>
            <a:pPr>
              <a:lnSpc>
                <a:spcPct val="100000"/>
              </a:lnSpc>
            </a:pPr>
            <a:endParaRPr sz="2400" dirty="0">
              <a:latin typeface="Times New Roman"/>
              <a:cs typeface="Times New Roman"/>
            </a:endParaRPr>
          </a:p>
          <a:p>
            <a:pPr marL="723900" marR="469900" indent="-571500">
              <a:lnSpc>
                <a:spcPct val="103099"/>
              </a:lnSpc>
              <a:spcBef>
                <a:spcPts val="395"/>
              </a:spcBef>
              <a:buFont typeface="Arial" panose="020B0604020202020204" pitchFamily="34" charset="0"/>
              <a:buChar char="•"/>
            </a:pPr>
            <a:r>
              <a:rPr sz="4400" dirty="0">
                <a:latin typeface="Calibri"/>
                <a:cs typeface="Calibri"/>
              </a:rPr>
              <a:t>Is human error the fault of the individual or the </a:t>
            </a:r>
            <a:r>
              <a:rPr sz="4400" dirty="0" smtClean="0">
                <a:latin typeface="Calibri"/>
                <a:cs typeface="Calibri"/>
              </a:rPr>
              <a:t>systems </a:t>
            </a:r>
            <a:r>
              <a:rPr sz="4400" dirty="0">
                <a:latin typeface="Calibri"/>
                <a:cs typeface="Calibri"/>
              </a:rPr>
              <a:t>and organisational culture in which they  operate?</a:t>
            </a:r>
          </a:p>
        </p:txBody>
      </p:sp>
    </p:spTree>
    <p:extLst>
      <p:ext uri="{BB962C8B-B14F-4D97-AF65-F5344CB8AC3E}">
        <p14:creationId xmlns:p14="http://schemas.microsoft.com/office/powerpoint/2010/main" val="2958117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/>
          <p:nvPr/>
        </p:nvSpPr>
        <p:spPr>
          <a:xfrm>
            <a:off x="1371600" y="152400"/>
            <a:ext cx="10058400" cy="4887877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761365">
              <a:spcBef>
                <a:spcPts val="95"/>
              </a:spcBef>
            </a:pPr>
            <a:r>
              <a:rPr lang="en-GB" sz="8000" b="1" spc="-5" dirty="0" smtClean="0">
                <a:latin typeface="Calibri"/>
                <a:cs typeface="Calibri"/>
              </a:rPr>
              <a:t>   </a:t>
            </a:r>
            <a:r>
              <a:rPr sz="8000" b="1" spc="-5" dirty="0" smtClean="0">
                <a:latin typeface="Calibri"/>
                <a:cs typeface="Calibri"/>
              </a:rPr>
              <a:t>What </a:t>
            </a:r>
            <a:r>
              <a:rPr sz="8000" b="1" spc="-5" dirty="0">
                <a:latin typeface="Calibri"/>
                <a:cs typeface="Calibri"/>
              </a:rPr>
              <a:t>is an</a:t>
            </a:r>
            <a:r>
              <a:rPr sz="8000" b="1" spc="-90" dirty="0">
                <a:latin typeface="Calibri"/>
                <a:cs typeface="Calibri"/>
              </a:rPr>
              <a:t> </a:t>
            </a:r>
            <a:r>
              <a:rPr sz="8000" b="1" spc="-10" dirty="0">
                <a:latin typeface="Calibri"/>
                <a:cs typeface="Calibri"/>
              </a:rPr>
              <a:t>error</a:t>
            </a:r>
            <a:r>
              <a:rPr sz="8000" b="1" spc="-10" dirty="0" smtClean="0">
                <a:latin typeface="Calibri"/>
                <a:cs typeface="Calibri"/>
              </a:rPr>
              <a:t>?</a:t>
            </a:r>
            <a:endParaRPr lang="en-GB" sz="8000" b="1" spc="-10" dirty="0" smtClean="0">
              <a:latin typeface="Calibri"/>
              <a:cs typeface="Calibri"/>
            </a:endParaRPr>
          </a:p>
          <a:p>
            <a:pPr marL="761365">
              <a:spcBef>
                <a:spcPts val="95"/>
              </a:spcBef>
            </a:pPr>
            <a:endParaRPr sz="2000" b="1" dirty="0">
              <a:latin typeface="Calibri"/>
              <a:cs typeface="Calibri"/>
            </a:endParaRPr>
          </a:p>
          <a:p>
            <a:pPr marL="730250" marR="340360" indent="-457200">
              <a:lnSpc>
                <a:spcPct val="104400"/>
              </a:lnSpc>
              <a:buFont typeface="Arial" panose="020B0604020202020204" pitchFamily="34" charset="0"/>
              <a:buChar char="•"/>
              <a:tabLst>
                <a:tab pos="374015" algn="l"/>
              </a:tabLst>
            </a:pPr>
            <a:r>
              <a:rPr lang="en-GB" sz="4000" dirty="0" smtClean="0">
                <a:latin typeface="Calibri"/>
                <a:cs typeface="Calibri"/>
              </a:rPr>
              <a:t>F</a:t>
            </a:r>
            <a:r>
              <a:rPr sz="4000" dirty="0" err="1" smtClean="0">
                <a:latin typeface="Calibri"/>
                <a:cs typeface="Calibri"/>
              </a:rPr>
              <a:t>ailure</a:t>
            </a:r>
            <a:r>
              <a:rPr sz="4000" dirty="0" smtClean="0">
                <a:latin typeface="Calibri"/>
                <a:cs typeface="Calibri"/>
              </a:rPr>
              <a:t> </a:t>
            </a:r>
            <a:r>
              <a:rPr sz="4000" spc="5" dirty="0">
                <a:latin typeface="Calibri"/>
                <a:cs typeface="Calibri"/>
              </a:rPr>
              <a:t>of planned actions </a:t>
            </a:r>
            <a:r>
              <a:rPr sz="4000" dirty="0">
                <a:latin typeface="Calibri"/>
                <a:cs typeface="Calibri"/>
              </a:rPr>
              <a:t>to </a:t>
            </a:r>
            <a:r>
              <a:rPr sz="4000" spc="5" dirty="0">
                <a:latin typeface="Calibri"/>
                <a:cs typeface="Calibri"/>
              </a:rPr>
              <a:t>achieve  their intended</a:t>
            </a:r>
            <a:r>
              <a:rPr sz="4000" spc="15" dirty="0">
                <a:latin typeface="Calibri"/>
                <a:cs typeface="Calibri"/>
              </a:rPr>
              <a:t> </a:t>
            </a:r>
            <a:r>
              <a:rPr sz="4000" spc="5" dirty="0" smtClean="0">
                <a:latin typeface="Calibri"/>
                <a:cs typeface="Calibri"/>
              </a:rPr>
              <a:t>outcome.</a:t>
            </a:r>
            <a:endParaRPr lang="en-GB" sz="4000" spc="5" dirty="0" smtClean="0">
              <a:latin typeface="Calibri"/>
              <a:cs typeface="Calibri"/>
            </a:endParaRPr>
          </a:p>
          <a:p>
            <a:pPr marL="730250" marR="340360" indent="-457200">
              <a:lnSpc>
                <a:spcPct val="104400"/>
              </a:lnSpc>
              <a:buFont typeface="Arial" panose="020B0604020202020204" pitchFamily="34" charset="0"/>
              <a:buChar char="•"/>
              <a:tabLst>
                <a:tab pos="374015" algn="l"/>
              </a:tabLst>
            </a:pPr>
            <a:endParaRPr lang="en-GB" sz="4000" dirty="0">
              <a:latin typeface="Calibri"/>
              <a:cs typeface="Calibri"/>
            </a:endParaRPr>
          </a:p>
          <a:p>
            <a:pPr marL="730250" marR="340360" indent="-457200">
              <a:lnSpc>
                <a:spcPct val="104400"/>
              </a:lnSpc>
              <a:buFont typeface="Arial" panose="020B0604020202020204" pitchFamily="34" charset="0"/>
              <a:buChar char="•"/>
              <a:tabLst>
                <a:tab pos="374015" algn="l"/>
              </a:tabLst>
            </a:pPr>
            <a:r>
              <a:rPr lang="en-GB" sz="4000" spc="5" dirty="0" smtClean="0">
                <a:latin typeface="Calibri"/>
                <a:cs typeface="Calibri"/>
              </a:rPr>
              <a:t>D</a:t>
            </a:r>
            <a:r>
              <a:rPr sz="4000" spc="5" dirty="0" err="1" smtClean="0">
                <a:latin typeface="Calibri"/>
                <a:cs typeface="Calibri"/>
              </a:rPr>
              <a:t>eviation</a:t>
            </a:r>
            <a:r>
              <a:rPr sz="4000" spc="5" dirty="0" smtClean="0">
                <a:latin typeface="Calibri"/>
                <a:cs typeface="Calibri"/>
              </a:rPr>
              <a:t> </a:t>
            </a:r>
            <a:r>
              <a:rPr sz="4000" spc="5" dirty="0">
                <a:latin typeface="Calibri"/>
                <a:cs typeface="Calibri"/>
              </a:rPr>
              <a:t>between what was actually  done </a:t>
            </a:r>
            <a:r>
              <a:rPr sz="4000" spc="10" dirty="0">
                <a:latin typeface="Calibri"/>
                <a:cs typeface="Calibri"/>
              </a:rPr>
              <a:t>and </a:t>
            </a:r>
            <a:r>
              <a:rPr sz="4000" spc="5" dirty="0">
                <a:latin typeface="Calibri"/>
                <a:cs typeface="Calibri"/>
              </a:rPr>
              <a:t>what should </a:t>
            </a:r>
            <a:r>
              <a:rPr sz="4000" dirty="0">
                <a:latin typeface="Calibri"/>
                <a:cs typeface="Calibri"/>
              </a:rPr>
              <a:t>have </a:t>
            </a:r>
            <a:r>
              <a:rPr sz="4000" spc="10" dirty="0">
                <a:latin typeface="Calibri"/>
                <a:cs typeface="Calibri"/>
              </a:rPr>
              <a:t>been</a:t>
            </a:r>
            <a:r>
              <a:rPr sz="4000" spc="15" dirty="0">
                <a:latin typeface="Calibri"/>
                <a:cs typeface="Calibri"/>
              </a:rPr>
              <a:t> </a:t>
            </a:r>
            <a:r>
              <a:rPr sz="4000" spc="5" dirty="0">
                <a:latin typeface="Calibri"/>
                <a:cs typeface="Calibri"/>
              </a:rPr>
              <a:t>done.</a:t>
            </a:r>
            <a:endParaRPr sz="4000" dirty="0">
              <a:latin typeface="Calibri"/>
              <a:cs typeface="Calibri"/>
            </a:endParaRPr>
          </a:p>
        </p:txBody>
      </p:sp>
      <p:sp>
        <p:nvSpPr>
          <p:cNvPr id="36" name="object 8"/>
          <p:cNvSpPr txBox="1"/>
          <p:nvPr/>
        </p:nvSpPr>
        <p:spPr>
          <a:xfrm>
            <a:off x="990600" y="5421086"/>
            <a:ext cx="11049000" cy="36324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27329">
              <a:spcBef>
                <a:spcPts val="125"/>
              </a:spcBef>
            </a:pPr>
            <a:r>
              <a:rPr sz="4000" b="1" u="sng" dirty="0">
                <a:latin typeface="Calibri"/>
                <a:cs typeface="Calibri"/>
              </a:rPr>
              <a:t>Costa</a:t>
            </a:r>
            <a:r>
              <a:rPr sz="4000" b="1" u="sng" spc="5" dirty="0">
                <a:latin typeface="Calibri"/>
                <a:cs typeface="Calibri"/>
              </a:rPr>
              <a:t> </a:t>
            </a:r>
            <a:r>
              <a:rPr sz="4000" b="1" u="sng" dirty="0">
                <a:latin typeface="Calibri"/>
                <a:cs typeface="Calibri"/>
              </a:rPr>
              <a:t>Concordia</a:t>
            </a:r>
          </a:p>
          <a:p>
            <a:pPr>
              <a:lnSpc>
                <a:spcPct val="100000"/>
              </a:lnSpc>
            </a:pPr>
            <a:endParaRPr sz="5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5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5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5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5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5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5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5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lang="en-GB" sz="500" dirty="0" smtClean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lang="en-GB" sz="5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lang="en-GB" sz="500" dirty="0" smtClean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lang="en-GB" sz="5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lang="en-GB" sz="500" dirty="0" smtClean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lang="en-GB" sz="5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lang="en-GB" sz="500" dirty="0" smtClean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lang="en-GB" sz="5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lang="en-GB" sz="500" dirty="0" smtClean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lang="en-GB" sz="5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lang="en-GB" sz="500" dirty="0" smtClean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lang="en-GB" sz="5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lang="en-GB" sz="500" dirty="0" smtClean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lang="en-GB" sz="5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lang="en-GB" sz="500" dirty="0" smtClean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5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5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5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5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5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5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5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5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5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5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5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500" dirty="0">
              <a:latin typeface="Times New Roman"/>
              <a:cs typeface="Times New Roman"/>
            </a:endParaRPr>
          </a:p>
          <a:p>
            <a:pPr>
              <a:spcBef>
                <a:spcPts val="45"/>
              </a:spcBef>
            </a:pPr>
            <a:endParaRPr sz="2000" dirty="0">
              <a:latin typeface="Times New Roman"/>
              <a:cs typeface="Times New Roman"/>
            </a:endParaRPr>
          </a:p>
        </p:txBody>
      </p:sp>
      <p:sp>
        <p:nvSpPr>
          <p:cNvPr id="35" name="object 7"/>
          <p:cNvSpPr/>
          <p:nvPr/>
        </p:nvSpPr>
        <p:spPr>
          <a:xfrm>
            <a:off x="5867400" y="5410200"/>
            <a:ext cx="4760978" cy="32004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11"/>
          <p:cNvSpPr txBox="1"/>
          <p:nvPr/>
        </p:nvSpPr>
        <p:spPr>
          <a:xfrm>
            <a:off x="1066800" y="152400"/>
            <a:ext cx="10591800" cy="8752461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84785" algn="ctr">
              <a:spcBef>
                <a:spcPts val="135"/>
              </a:spcBef>
            </a:pPr>
            <a:r>
              <a:rPr sz="4800" b="1" dirty="0" smtClean="0">
                <a:latin typeface="Calibri"/>
                <a:cs typeface="Calibri"/>
              </a:rPr>
              <a:t>Costa </a:t>
            </a:r>
            <a:r>
              <a:rPr sz="4800" b="1" spc="5" dirty="0">
                <a:latin typeface="Calibri"/>
                <a:cs typeface="Calibri"/>
              </a:rPr>
              <a:t>Concordia</a:t>
            </a:r>
            <a:r>
              <a:rPr sz="4800" b="1" spc="-15" dirty="0">
                <a:latin typeface="Calibri"/>
                <a:cs typeface="Calibri"/>
              </a:rPr>
              <a:t> </a:t>
            </a:r>
            <a:r>
              <a:rPr sz="4800" b="1" dirty="0">
                <a:latin typeface="Calibri"/>
                <a:cs typeface="Calibri"/>
              </a:rPr>
              <a:t>Disaster</a:t>
            </a:r>
          </a:p>
          <a:p>
            <a:pPr>
              <a:spcBef>
                <a:spcPts val="50"/>
              </a:spcBef>
            </a:pPr>
            <a:endParaRPr sz="1600" dirty="0">
              <a:latin typeface="Times New Roman"/>
              <a:cs typeface="Times New Roman"/>
            </a:endParaRPr>
          </a:p>
          <a:p>
            <a:pPr marL="641985" marR="251460" indent="-457200">
              <a:lnSpc>
                <a:spcPct val="106000"/>
              </a:lnSpc>
              <a:buSzPct val="80000"/>
              <a:buFont typeface="Arial" panose="020B0604020202020204" pitchFamily="34" charset="0"/>
              <a:buChar char="•"/>
              <a:tabLst>
                <a:tab pos="209550" algn="l"/>
              </a:tabLst>
            </a:pPr>
            <a:r>
              <a:rPr sz="3200" dirty="0">
                <a:latin typeface="Calibri"/>
                <a:cs typeface="Calibri"/>
              </a:rPr>
              <a:t>Captain Francesco Schettino </a:t>
            </a:r>
            <a:r>
              <a:rPr lang="en-GB" sz="3200" dirty="0" smtClean="0">
                <a:latin typeface="Calibri"/>
                <a:cs typeface="Calibri"/>
              </a:rPr>
              <a:t>d</a:t>
            </a:r>
            <a:r>
              <a:rPr sz="3200" spc="5" dirty="0" err="1" smtClean="0">
                <a:latin typeface="Calibri"/>
                <a:cs typeface="Calibri"/>
              </a:rPr>
              <a:t>eviated</a:t>
            </a:r>
            <a:r>
              <a:rPr sz="3200" spc="5" dirty="0" smtClean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from </a:t>
            </a:r>
            <a:r>
              <a:rPr sz="3200" dirty="0" smtClean="0">
                <a:latin typeface="Calibri"/>
                <a:cs typeface="Calibri"/>
              </a:rPr>
              <a:t>ship's </a:t>
            </a:r>
            <a:r>
              <a:rPr sz="3200" dirty="0">
                <a:latin typeface="Calibri"/>
                <a:cs typeface="Calibri"/>
              </a:rPr>
              <a:t>computer-programmed </a:t>
            </a:r>
            <a:r>
              <a:rPr sz="3200" dirty="0" smtClean="0">
                <a:latin typeface="Calibri"/>
                <a:cs typeface="Calibri"/>
              </a:rPr>
              <a:t>route </a:t>
            </a:r>
            <a:r>
              <a:rPr sz="3200" spc="5" dirty="0">
                <a:latin typeface="Calibri"/>
                <a:cs typeface="Calibri"/>
              </a:rPr>
              <a:t>to </a:t>
            </a:r>
            <a:r>
              <a:rPr sz="3200" dirty="0">
                <a:latin typeface="Calibri"/>
                <a:cs typeface="Calibri"/>
              </a:rPr>
              <a:t>treat people </a:t>
            </a:r>
            <a:r>
              <a:rPr sz="3200" spc="5" dirty="0">
                <a:latin typeface="Calibri"/>
                <a:cs typeface="Calibri"/>
              </a:rPr>
              <a:t>on a </a:t>
            </a:r>
            <a:r>
              <a:rPr sz="3200" dirty="0">
                <a:latin typeface="Calibri"/>
                <a:cs typeface="Calibri"/>
              </a:rPr>
              <a:t>nearby Island </a:t>
            </a:r>
            <a:r>
              <a:rPr sz="3200" spc="5" dirty="0">
                <a:latin typeface="Calibri"/>
                <a:cs typeface="Calibri"/>
              </a:rPr>
              <a:t>to the </a:t>
            </a:r>
            <a:r>
              <a:rPr sz="3200" dirty="0">
                <a:latin typeface="Calibri"/>
                <a:cs typeface="Calibri"/>
              </a:rPr>
              <a:t>spectacle of </a:t>
            </a:r>
            <a:r>
              <a:rPr sz="3200" spc="5" dirty="0">
                <a:latin typeface="Calibri"/>
                <a:cs typeface="Calibri"/>
              </a:rPr>
              <a:t>a </a:t>
            </a:r>
            <a:r>
              <a:rPr sz="3200" dirty="0">
                <a:latin typeface="Calibri"/>
                <a:cs typeface="Calibri"/>
              </a:rPr>
              <a:t>close</a:t>
            </a:r>
            <a:r>
              <a:rPr sz="3200" spc="3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sail-past.</a:t>
            </a:r>
          </a:p>
          <a:p>
            <a:pPr>
              <a:spcBef>
                <a:spcPts val="50"/>
              </a:spcBef>
              <a:buFont typeface="Arial"/>
              <a:buChar char="•"/>
            </a:pPr>
            <a:endParaRPr sz="3200" dirty="0">
              <a:latin typeface="Times New Roman"/>
              <a:cs typeface="Times New Roman"/>
            </a:endParaRPr>
          </a:p>
          <a:p>
            <a:pPr marL="641985" marR="245110" indent="-457200">
              <a:lnSpc>
                <a:spcPct val="106000"/>
              </a:lnSpc>
              <a:buSzPct val="80000"/>
              <a:buFont typeface="Arial" panose="020B0604020202020204" pitchFamily="34" charset="0"/>
              <a:buChar char="•"/>
              <a:tabLst>
                <a:tab pos="209550" algn="l"/>
              </a:tabLst>
            </a:pPr>
            <a:r>
              <a:rPr sz="3200" dirty="0">
                <a:latin typeface="Calibri"/>
                <a:cs typeface="Calibri"/>
              </a:rPr>
              <a:t>Ship's officers </a:t>
            </a:r>
            <a:r>
              <a:rPr sz="3200" dirty="0" smtClean="0">
                <a:latin typeface="Calibri"/>
                <a:cs typeface="Calibri"/>
              </a:rPr>
              <a:t>first </a:t>
            </a:r>
            <a:r>
              <a:rPr sz="3200" spc="5" dirty="0">
                <a:latin typeface="Calibri"/>
                <a:cs typeface="Calibri"/>
              </a:rPr>
              <a:t>told </a:t>
            </a:r>
            <a:r>
              <a:rPr sz="3200" dirty="0">
                <a:latin typeface="Calibri"/>
                <a:cs typeface="Calibri"/>
              </a:rPr>
              <a:t>passengers that </a:t>
            </a:r>
            <a:r>
              <a:rPr sz="3200" spc="5" dirty="0">
                <a:latin typeface="Calibri"/>
                <a:cs typeface="Calibri"/>
              </a:rPr>
              <a:t>the </a:t>
            </a:r>
            <a:r>
              <a:rPr sz="3200" dirty="0">
                <a:latin typeface="Calibri"/>
                <a:cs typeface="Calibri"/>
              </a:rPr>
              <a:t>problem </a:t>
            </a:r>
            <a:r>
              <a:rPr sz="3200" spc="5" dirty="0">
                <a:latin typeface="Calibri"/>
                <a:cs typeface="Calibri"/>
              </a:rPr>
              <a:t>was a </a:t>
            </a:r>
            <a:r>
              <a:rPr sz="3200" dirty="0">
                <a:latin typeface="Calibri"/>
                <a:cs typeface="Calibri"/>
              </a:rPr>
              <a:t>reparable "electrical </a:t>
            </a:r>
            <a:r>
              <a:rPr sz="3200" dirty="0" smtClean="0">
                <a:latin typeface="Calibri"/>
                <a:cs typeface="Calibri"/>
              </a:rPr>
              <a:t>fault</a:t>
            </a:r>
            <a:r>
              <a:rPr sz="3200" dirty="0">
                <a:latin typeface="Calibri"/>
                <a:cs typeface="Calibri"/>
              </a:rPr>
              <a:t>" </a:t>
            </a:r>
            <a:r>
              <a:rPr sz="3200" spc="5" dirty="0">
                <a:latin typeface="Calibri"/>
                <a:cs typeface="Calibri"/>
              </a:rPr>
              <a:t>and told </a:t>
            </a:r>
            <a:r>
              <a:rPr sz="3200" dirty="0">
                <a:latin typeface="Calibri"/>
                <a:cs typeface="Calibri"/>
              </a:rPr>
              <a:t>inquiring </a:t>
            </a:r>
            <a:r>
              <a:rPr sz="3200" spc="5" dirty="0">
                <a:latin typeface="Calibri"/>
                <a:cs typeface="Calibri"/>
              </a:rPr>
              <a:t>maritime </a:t>
            </a:r>
            <a:r>
              <a:rPr sz="3200" dirty="0">
                <a:latin typeface="Calibri"/>
                <a:cs typeface="Calibri"/>
              </a:rPr>
              <a:t>officials that </a:t>
            </a:r>
            <a:r>
              <a:rPr sz="3200" spc="5" dirty="0">
                <a:latin typeface="Calibri"/>
                <a:cs typeface="Calibri"/>
              </a:rPr>
              <a:t>the event was </a:t>
            </a:r>
            <a:r>
              <a:rPr sz="3200" dirty="0">
                <a:latin typeface="Calibri"/>
                <a:cs typeface="Calibri"/>
              </a:rPr>
              <a:t>merely </a:t>
            </a:r>
            <a:r>
              <a:rPr sz="3200" spc="5" dirty="0">
                <a:latin typeface="Calibri"/>
                <a:cs typeface="Calibri"/>
              </a:rPr>
              <a:t>a "black  </a:t>
            </a:r>
            <a:r>
              <a:rPr sz="3200" dirty="0">
                <a:latin typeface="Calibri"/>
                <a:cs typeface="Calibri"/>
              </a:rPr>
              <a:t>out".</a:t>
            </a:r>
          </a:p>
          <a:p>
            <a:pPr>
              <a:spcBef>
                <a:spcPts val="50"/>
              </a:spcBef>
              <a:buFont typeface="Arial"/>
              <a:buChar char="•"/>
            </a:pPr>
            <a:endParaRPr sz="3200" dirty="0">
              <a:latin typeface="Times New Roman"/>
              <a:cs typeface="Times New Roman"/>
            </a:endParaRPr>
          </a:p>
          <a:p>
            <a:pPr marL="641985" marR="271145" indent="-457200">
              <a:lnSpc>
                <a:spcPct val="106000"/>
              </a:lnSpc>
              <a:buSzPct val="80000"/>
              <a:buFont typeface="Arial" panose="020B0604020202020204" pitchFamily="34" charset="0"/>
              <a:buChar char="•"/>
              <a:tabLst>
                <a:tab pos="209550" algn="l"/>
              </a:tabLst>
            </a:pPr>
            <a:r>
              <a:rPr lang="en-GB" sz="3200" dirty="0" smtClean="0">
                <a:latin typeface="Calibri"/>
                <a:cs typeface="Calibri"/>
              </a:rPr>
              <a:t>C</a:t>
            </a:r>
            <a:r>
              <a:rPr sz="3200" dirty="0" err="1" smtClean="0">
                <a:latin typeface="Calibri"/>
                <a:cs typeface="Calibri"/>
              </a:rPr>
              <a:t>aptain</a:t>
            </a:r>
            <a:r>
              <a:rPr sz="3200" dirty="0" smtClean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delayed preparations </a:t>
            </a:r>
            <a:r>
              <a:rPr sz="3200" spc="5" dirty="0">
                <a:latin typeface="Calibri"/>
                <a:cs typeface="Calibri"/>
              </a:rPr>
              <a:t>to abandon </a:t>
            </a:r>
            <a:r>
              <a:rPr sz="3200" dirty="0">
                <a:latin typeface="Calibri"/>
                <a:cs typeface="Calibri"/>
              </a:rPr>
              <a:t>ship, </a:t>
            </a:r>
            <a:r>
              <a:rPr sz="3200" spc="5" dirty="0">
                <a:latin typeface="Calibri"/>
                <a:cs typeface="Calibri"/>
              </a:rPr>
              <a:t>and the </a:t>
            </a:r>
            <a:r>
              <a:rPr sz="3200" dirty="0">
                <a:latin typeface="Calibri"/>
                <a:cs typeface="Calibri"/>
              </a:rPr>
              <a:t>ship </a:t>
            </a:r>
            <a:r>
              <a:rPr sz="3200" spc="5" dirty="0">
                <a:latin typeface="Calibri"/>
                <a:cs typeface="Calibri"/>
              </a:rPr>
              <a:t>developed a </a:t>
            </a:r>
            <a:r>
              <a:rPr lang="en-GB" sz="3200" spc="5" dirty="0" smtClean="0">
                <a:latin typeface="Calibri"/>
                <a:cs typeface="Calibri"/>
              </a:rPr>
              <a:t>hole</a:t>
            </a:r>
            <a:r>
              <a:rPr sz="3200" dirty="0" smtClean="0">
                <a:latin typeface="Calibri"/>
                <a:cs typeface="Calibri"/>
              </a:rPr>
              <a:t>, </a:t>
            </a:r>
            <a:r>
              <a:rPr sz="3200" spc="5" dirty="0" smtClean="0">
                <a:latin typeface="Calibri"/>
                <a:cs typeface="Calibri"/>
              </a:rPr>
              <a:t>both </a:t>
            </a:r>
            <a:r>
              <a:rPr sz="3200" dirty="0">
                <a:latin typeface="Calibri"/>
                <a:cs typeface="Calibri"/>
              </a:rPr>
              <a:t>of which hindered </a:t>
            </a:r>
            <a:r>
              <a:rPr sz="3200" spc="5" dirty="0">
                <a:latin typeface="Calibri"/>
                <a:cs typeface="Calibri"/>
              </a:rPr>
              <a:t>eventual evacuation</a:t>
            </a:r>
            <a:r>
              <a:rPr sz="3200" spc="1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attempts.</a:t>
            </a:r>
          </a:p>
          <a:p>
            <a:pPr>
              <a:spcBef>
                <a:spcPts val="5"/>
              </a:spcBef>
              <a:buFont typeface="Arial"/>
              <a:buChar char="•"/>
            </a:pPr>
            <a:endParaRPr sz="3200" dirty="0">
              <a:latin typeface="Times New Roman"/>
              <a:cs typeface="Times New Roman"/>
            </a:endParaRPr>
          </a:p>
          <a:p>
            <a:pPr marL="641985" marR="400050" indent="-457200">
              <a:lnSpc>
                <a:spcPct val="106000"/>
              </a:lnSpc>
              <a:buSzPct val="80000"/>
              <a:buFont typeface="Arial" panose="020B0604020202020204" pitchFamily="34" charset="0"/>
              <a:buChar char="•"/>
              <a:tabLst>
                <a:tab pos="238760" algn="l"/>
              </a:tabLst>
            </a:pPr>
            <a:r>
              <a:rPr lang="en-GB" sz="3200" spc="5" dirty="0">
                <a:latin typeface="Calibri"/>
                <a:cs typeface="Calibri"/>
              </a:rPr>
              <a:t>T</a:t>
            </a:r>
            <a:r>
              <a:rPr sz="3200" spc="5" dirty="0" smtClean="0">
                <a:latin typeface="Calibri"/>
                <a:cs typeface="Calibri"/>
              </a:rPr>
              <a:t>he </a:t>
            </a:r>
            <a:r>
              <a:rPr sz="3200" dirty="0">
                <a:latin typeface="Calibri"/>
                <a:cs typeface="Calibri"/>
              </a:rPr>
              <a:t>captain left </a:t>
            </a:r>
            <a:r>
              <a:rPr sz="3200" spc="5" dirty="0">
                <a:latin typeface="Calibri"/>
                <a:cs typeface="Calibri"/>
              </a:rPr>
              <a:t>the </a:t>
            </a:r>
            <a:r>
              <a:rPr sz="3200" dirty="0">
                <a:latin typeface="Calibri"/>
                <a:cs typeface="Calibri"/>
              </a:rPr>
              <a:t>ship during </a:t>
            </a:r>
            <a:r>
              <a:rPr sz="3200" spc="5" dirty="0">
                <a:latin typeface="Calibri"/>
                <a:cs typeface="Calibri"/>
              </a:rPr>
              <a:t>the </a:t>
            </a:r>
            <a:r>
              <a:rPr sz="3200" dirty="0">
                <a:latin typeface="Calibri"/>
                <a:cs typeface="Calibri"/>
              </a:rPr>
              <a:t>evacuation </a:t>
            </a:r>
            <a:r>
              <a:rPr sz="3200" spc="5" dirty="0">
                <a:latin typeface="Calibri"/>
                <a:cs typeface="Calibri"/>
              </a:rPr>
              <a:t>and </a:t>
            </a:r>
            <a:r>
              <a:rPr sz="3200" dirty="0">
                <a:latin typeface="Calibri"/>
                <a:cs typeface="Calibri"/>
              </a:rPr>
              <a:t>did not reboard despite </a:t>
            </a:r>
            <a:r>
              <a:rPr sz="3200" dirty="0" smtClean="0">
                <a:latin typeface="Calibri"/>
                <a:cs typeface="Calibri"/>
              </a:rPr>
              <a:t>orders </a:t>
            </a:r>
            <a:r>
              <a:rPr sz="3200" spc="5" dirty="0">
                <a:latin typeface="Calibri"/>
                <a:cs typeface="Calibri"/>
              </a:rPr>
              <a:t>by maritime</a:t>
            </a:r>
            <a:r>
              <a:rPr sz="3200" spc="1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officials.</a:t>
            </a:r>
          </a:p>
          <a:p>
            <a:pPr>
              <a:spcBef>
                <a:spcPts val="45"/>
              </a:spcBef>
              <a:buFont typeface="Arial"/>
              <a:buChar char="•"/>
            </a:pPr>
            <a:endParaRPr sz="32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787529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11"/>
          <p:cNvSpPr txBox="1"/>
          <p:nvPr/>
        </p:nvSpPr>
        <p:spPr>
          <a:xfrm>
            <a:off x="1066800" y="152400"/>
            <a:ext cx="10591800" cy="7715061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84785" algn="ctr">
              <a:spcBef>
                <a:spcPts val="135"/>
              </a:spcBef>
            </a:pPr>
            <a:r>
              <a:rPr sz="4800" b="1" dirty="0" smtClean="0">
                <a:latin typeface="Calibri"/>
                <a:cs typeface="Calibri"/>
              </a:rPr>
              <a:t>Costa </a:t>
            </a:r>
            <a:r>
              <a:rPr sz="4800" b="1" spc="5" dirty="0">
                <a:latin typeface="Calibri"/>
                <a:cs typeface="Calibri"/>
              </a:rPr>
              <a:t>Concordia</a:t>
            </a:r>
            <a:r>
              <a:rPr sz="4800" b="1" spc="-15" dirty="0">
                <a:latin typeface="Calibri"/>
                <a:cs typeface="Calibri"/>
              </a:rPr>
              <a:t> </a:t>
            </a:r>
            <a:r>
              <a:rPr sz="4800" b="1" dirty="0">
                <a:latin typeface="Calibri"/>
                <a:cs typeface="Calibri"/>
              </a:rPr>
              <a:t>Disaster</a:t>
            </a:r>
          </a:p>
          <a:p>
            <a:pPr>
              <a:spcBef>
                <a:spcPts val="50"/>
              </a:spcBef>
            </a:pPr>
            <a:endParaRPr sz="1600" dirty="0">
              <a:latin typeface="Times New Roman"/>
              <a:cs typeface="Times New Roman"/>
            </a:endParaRPr>
          </a:p>
          <a:p>
            <a:pPr marL="641985" marR="312420" indent="-457200">
              <a:lnSpc>
                <a:spcPct val="106000"/>
              </a:lnSpc>
              <a:spcBef>
                <a:spcPts val="5"/>
              </a:spcBef>
              <a:buSzPct val="80000"/>
              <a:buFont typeface="Arial" panose="020B0604020202020204" pitchFamily="34" charset="0"/>
              <a:buChar char="•"/>
              <a:tabLst>
                <a:tab pos="223520" algn="l"/>
              </a:tabLst>
            </a:pPr>
            <a:r>
              <a:rPr sz="4000" dirty="0" smtClean="0">
                <a:latin typeface="Calibri"/>
                <a:cs typeface="Calibri"/>
              </a:rPr>
              <a:t>Captain </a:t>
            </a:r>
            <a:r>
              <a:rPr sz="4000" dirty="0">
                <a:latin typeface="Calibri"/>
                <a:cs typeface="Calibri"/>
              </a:rPr>
              <a:t>arrested </a:t>
            </a:r>
            <a:r>
              <a:rPr sz="4000" spc="5" dirty="0">
                <a:latin typeface="Calibri"/>
                <a:cs typeface="Calibri"/>
              </a:rPr>
              <a:t>on </a:t>
            </a:r>
            <a:r>
              <a:rPr sz="4000" dirty="0">
                <a:latin typeface="Calibri"/>
                <a:cs typeface="Calibri"/>
              </a:rPr>
              <a:t>preliminary charges of multiple </a:t>
            </a:r>
            <a:r>
              <a:rPr sz="4000" spc="5" dirty="0">
                <a:latin typeface="Calibri"/>
                <a:cs typeface="Calibri"/>
              </a:rPr>
              <a:t>manslaughter </a:t>
            </a:r>
            <a:r>
              <a:rPr sz="4000" spc="5" dirty="0" smtClean="0">
                <a:latin typeface="Calibri"/>
                <a:cs typeface="Calibri"/>
              </a:rPr>
              <a:t>in </a:t>
            </a:r>
            <a:r>
              <a:rPr sz="4000" spc="5" dirty="0">
                <a:latin typeface="Calibri"/>
                <a:cs typeface="Calibri"/>
              </a:rPr>
              <a:t>connection </a:t>
            </a:r>
            <a:r>
              <a:rPr sz="4000" spc="5" dirty="0" smtClean="0">
                <a:latin typeface="Calibri"/>
                <a:cs typeface="Calibri"/>
              </a:rPr>
              <a:t>with</a:t>
            </a:r>
            <a:r>
              <a:rPr lang="en-GB" sz="4000" spc="5" dirty="0" smtClean="0">
                <a:latin typeface="Calibri"/>
                <a:cs typeface="Calibri"/>
              </a:rPr>
              <a:t>:</a:t>
            </a:r>
          </a:p>
          <a:p>
            <a:pPr marL="1099185" marR="312420" lvl="1" indent="-457200">
              <a:lnSpc>
                <a:spcPct val="106000"/>
              </a:lnSpc>
              <a:spcBef>
                <a:spcPts val="5"/>
              </a:spcBef>
              <a:buSzPct val="80000"/>
              <a:buFont typeface="Arial" panose="020B0604020202020204" pitchFamily="34" charset="0"/>
              <a:buChar char="•"/>
              <a:tabLst>
                <a:tab pos="223520" algn="l"/>
              </a:tabLst>
            </a:pPr>
            <a:r>
              <a:rPr lang="en-GB" sz="3600" spc="5" dirty="0" smtClean="0">
                <a:latin typeface="Calibri"/>
                <a:cs typeface="Calibri"/>
              </a:rPr>
              <a:t>C</a:t>
            </a:r>
            <a:r>
              <a:rPr sz="3600" spc="5" dirty="0" err="1" smtClean="0">
                <a:latin typeface="Calibri"/>
                <a:cs typeface="Calibri"/>
              </a:rPr>
              <a:t>ausing</a:t>
            </a:r>
            <a:r>
              <a:rPr sz="3600" spc="5" dirty="0" smtClean="0">
                <a:latin typeface="Calibri"/>
                <a:cs typeface="Calibri"/>
              </a:rPr>
              <a:t> </a:t>
            </a:r>
            <a:r>
              <a:rPr sz="3600" spc="5" dirty="0">
                <a:latin typeface="Calibri"/>
                <a:cs typeface="Calibri"/>
              </a:rPr>
              <a:t>a </a:t>
            </a:r>
            <a:r>
              <a:rPr sz="3600" dirty="0">
                <a:latin typeface="Calibri"/>
                <a:cs typeface="Calibri"/>
              </a:rPr>
              <a:t>shipwreck, </a:t>
            </a:r>
            <a:endParaRPr lang="en-GB" sz="3600" dirty="0" smtClean="0">
              <a:latin typeface="Calibri"/>
              <a:cs typeface="Calibri"/>
            </a:endParaRPr>
          </a:p>
          <a:p>
            <a:pPr marL="1099185" marR="312420" lvl="1" indent="-457200">
              <a:lnSpc>
                <a:spcPct val="106000"/>
              </a:lnSpc>
              <a:spcBef>
                <a:spcPts val="5"/>
              </a:spcBef>
              <a:buSzPct val="80000"/>
              <a:buFont typeface="Arial" panose="020B0604020202020204" pitchFamily="34" charset="0"/>
              <a:buChar char="•"/>
              <a:tabLst>
                <a:tab pos="223520" algn="l"/>
              </a:tabLst>
            </a:pPr>
            <a:r>
              <a:rPr lang="en-GB" sz="3600" dirty="0">
                <a:latin typeface="Calibri"/>
                <a:cs typeface="Calibri"/>
              </a:rPr>
              <a:t>F</a:t>
            </a:r>
            <a:r>
              <a:rPr sz="3600" dirty="0" smtClean="0">
                <a:latin typeface="Calibri"/>
                <a:cs typeface="Calibri"/>
              </a:rPr>
              <a:t>ailing </a:t>
            </a:r>
            <a:r>
              <a:rPr sz="3600" spc="5" dirty="0">
                <a:latin typeface="Calibri"/>
                <a:cs typeface="Calibri"/>
              </a:rPr>
              <a:t>to </a:t>
            </a:r>
            <a:r>
              <a:rPr sz="3600" dirty="0">
                <a:latin typeface="Calibri"/>
                <a:cs typeface="Calibri"/>
              </a:rPr>
              <a:t>assist </a:t>
            </a:r>
            <a:r>
              <a:rPr sz="3600" spc="5" dirty="0">
                <a:latin typeface="Calibri"/>
                <a:cs typeface="Calibri"/>
              </a:rPr>
              <a:t>300 </a:t>
            </a:r>
            <a:r>
              <a:rPr sz="3600" dirty="0">
                <a:latin typeface="Calibri"/>
                <a:cs typeface="Calibri"/>
              </a:rPr>
              <a:t>passengers, </a:t>
            </a:r>
            <a:r>
              <a:rPr sz="3600" spc="5" dirty="0">
                <a:latin typeface="Calibri"/>
                <a:cs typeface="Calibri"/>
              </a:rPr>
              <a:t>and </a:t>
            </a:r>
            <a:endParaRPr lang="en-GB" sz="3600" spc="5" dirty="0" smtClean="0">
              <a:latin typeface="Calibri"/>
              <a:cs typeface="Calibri"/>
            </a:endParaRPr>
          </a:p>
          <a:p>
            <a:pPr marL="1099185" marR="312420" lvl="1" indent="-457200">
              <a:lnSpc>
                <a:spcPct val="106000"/>
              </a:lnSpc>
              <a:spcBef>
                <a:spcPts val="5"/>
              </a:spcBef>
              <a:buSzPct val="80000"/>
              <a:buFont typeface="Arial" panose="020B0604020202020204" pitchFamily="34" charset="0"/>
              <a:buChar char="•"/>
              <a:tabLst>
                <a:tab pos="223520" algn="l"/>
              </a:tabLst>
            </a:pPr>
            <a:r>
              <a:rPr lang="en-GB" sz="3600" dirty="0" smtClean="0">
                <a:latin typeface="Calibri"/>
                <a:cs typeface="Calibri"/>
              </a:rPr>
              <a:t>F</a:t>
            </a:r>
            <a:r>
              <a:rPr sz="3600" dirty="0" smtClean="0">
                <a:latin typeface="Calibri"/>
                <a:cs typeface="Calibri"/>
              </a:rPr>
              <a:t>ailing  </a:t>
            </a:r>
            <a:r>
              <a:rPr sz="3600" spc="5" dirty="0">
                <a:latin typeface="Calibri"/>
                <a:cs typeface="Calibri"/>
              </a:rPr>
              <a:t>to be the </a:t>
            </a:r>
            <a:r>
              <a:rPr sz="3600" dirty="0">
                <a:latin typeface="Calibri"/>
                <a:cs typeface="Calibri"/>
              </a:rPr>
              <a:t>last </a:t>
            </a:r>
            <a:r>
              <a:rPr sz="3600" spc="5" dirty="0">
                <a:latin typeface="Calibri"/>
                <a:cs typeface="Calibri"/>
              </a:rPr>
              <a:t>to </a:t>
            </a:r>
            <a:r>
              <a:rPr sz="3600" dirty="0">
                <a:latin typeface="Calibri"/>
                <a:cs typeface="Calibri"/>
              </a:rPr>
              <a:t>leave </a:t>
            </a:r>
            <a:r>
              <a:rPr sz="3600" spc="5" dirty="0">
                <a:latin typeface="Calibri"/>
                <a:cs typeface="Calibri"/>
              </a:rPr>
              <a:t>the</a:t>
            </a:r>
            <a:r>
              <a:rPr sz="3600" spc="-40" dirty="0">
                <a:latin typeface="Calibri"/>
                <a:cs typeface="Calibri"/>
              </a:rPr>
              <a:t> </a:t>
            </a:r>
            <a:r>
              <a:rPr sz="3600" dirty="0">
                <a:latin typeface="Calibri"/>
                <a:cs typeface="Calibri"/>
              </a:rPr>
              <a:t>wreck.</a:t>
            </a:r>
          </a:p>
          <a:p>
            <a:pPr>
              <a:spcBef>
                <a:spcPts val="50"/>
              </a:spcBef>
              <a:buFont typeface="Arial"/>
              <a:buChar char="•"/>
            </a:pPr>
            <a:endParaRPr sz="3600" dirty="0">
              <a:latin typeface="Times New Roman"/>
              <a:cs typeface="Times New Roman"/>
            </a:endParaRPr>
          </a:p>
          <a:p>
            <a:pPr marL="641985" marR="300990" indent="-457200">
              <a:lnSpc>
                <a:spcPct val="106000"/>
              </a:lnSpc>
              <a:buSzPct val="80000"/>
              <a:buFont typeface="Arial" panose="020B0604020202020204" pitchFamily="34" charset="0"/>
              <a:buChar char="•"/>
              <a:tabLst>
                <a:tab pos="209550" algn="l"/>
              </a:tabLst>
            </a:pPr>
            <a:r>
              <a:rPr lang="en-GB" sz="4000" dirty="0" smtClean="0">
                <a:latin typeface="Calibri"/>
                <a:cs typeface="Calibri"/>
              </a:rPr>
              <a:t>A</a:t>
            </a:r>
            <a:r>
              <a:rPr sz="4000" dirty="0" err="1" smtClean="0">
                <a:latin typeface="Calibri"/>
                <a:cs typeface="Calibri"/>
              </a:rPr>
              <a:t>lso</a:t>
            </a:r>
            <a:r>
              <a:rPr sz="4000" dirty="0" smtClean="0">
                <a:latin typeface="Calibri"/>
                <a:cs typeface="Calibri"/>
              </a:rPr>
              <a:t> </a:t>
            </a:r>
            <a:r>
              <a:rPr sz="4000" dirty="0">
                <a:latin typeface="Calibri"/>
                <a:cs typeface="Calibri"/>
              </a:rPr>
              <a:t>charged </a:t>
            </a:r>
            <a:r>
              <a:rPr sz="4000" spc="5" dirty="0">
                <a:latin typeface="Calibri"/>
                <a:cs typeface="Calibri"/>
              </a:rPr>
              <a:t>with </a:t>
            </a:r>
            <a:r>
              <a:rPr sz="4000" dirty="0">
                <a:latin typeface="Calibri"/>
                <a:cs typeface="Calibri"/>
              </a:rPr>
              <a:t>failing </a:t>
            </a:r>
            <a:r>
              <a:rPr sz="4000" spc="5" dirty="0">
                <a:latin typeface="Calibri"/>
                <a:cs typeface="Calibri"/>
              </a:rPr>
              <a:t>to </a:t>
            </a:r>
            <a:r>
              <a:rPr sz="4000" dirty="0">
                <a:latin typeface="Calibri"/>
                <a:cs typeface="Calibri"/>
              </a:rPr>
              <a:t>describe </a:t>
            </a:r>
            <a:r>
              <a:rPr sz="4000" spc="5" dirty="0">
                <a:latin typeface="Calibri"/>
                <a:cs typeface="Calibri"/>
              </a:rPr>
              <a:t>to maritime </a:t>
            </a:r>
            <a:r>
              <a:rPr sz="4000" dirty="0">
                <a:latin typeface="Calibri"/>
                <a:cs typeface="Calibri"/>
              </a:rPr>
              <a:t>authorities </a:t>
            </a:r>
            <a:r>
              <a:rPr sz="4000" spc="5" dirty="0">
                <a:latin typeface="Calibri"/>
                <a:cs typeface="Calibri"/>
              </a:rPr>
              <a:t>the scope </a:t>
            </a:r>
            <a:r>
              <a:rPr sz="4000" dirty="0">
                <a:latin typeface="Calibri"/>
                <a:cs typeface="Calibri"/>
              </a:rPr>
              <a:t>of the </a:t>
            </a:r>
            <a:r>
              <a:rPr sz="4000" dirty="0" smtClean="0">
                <a:latin typeface="Calibri"/>
                <a:cs typeface="Calibri"/>
              </a:rPr>
              <a:t>disaster </a:t>
            </a:r>
            <a:endParaRPr lang="en-GB" sz="4000" dirty="0" smtClean="0">
              <a:latin typeface="Calibri"/>
              <a:cs typeface="Calibri"/>
            </a:endParaRPr>
          </a:p>
          <a:p>
            <a:pPr marL="1099185" marR="300990" lvl="1" indent="-457200">
              <a:lnSpc>
                <a:spcPct val="106000"/>
              </a:lnSpc>
              <a:buSzPct val="80000"/>
              <a:buFont typeface="Arial" panose="020B0604020202020204" pitchFamily="34" charset="0"/>
              <a:buChar char="•"/>
              <a:tabLst>
                <a:tab pos="209550" algn="l"/>
              </a:tabLst>
            </a:pPr>
            <a:r>
              <a:rPr lang="en-GB" sz="3600" dirty="0" smtClean="0">
                <a:latin typeface="Calibri"/>
                <a:cs typeface="Calibri"/>
              </a:rPr>
              <a:t>F</a:t>
            </a:r>
            <a:r>
              <a:rPr sz="3600" dirty="0" smtClean="0">
                <a:latin typeface="Calibri"/>
                <a:cs typeface="Calibri"/>
              </a:rPr>
              <a:t>or </a:t>
            </a:r>
            <a:r>
              <a:rPr sz="3600" dirty="0">
                <a:latin typeface="Calibri"/>
                <a:cs typeface="Calibri"/>
              </a:rPr>
              <a:t>which </a:t>
            </a:r>
            <a:r>
              <a:rPr lang="en-GB" sz="3600" dirty="0" smtClean="0">
                <a:latin typeface="Calibri"/>
                <a:cs typeface="Calibri"/>
              </a:rPr>
              <a:t>7</a:t>
            </a:r>
            <a:r>
              <a:rPr sz="3600" spc="5" dirty="0" smtClean="0">
                <a:latin typeface="Calibri"/>
                <a:cs typeface="Calibri"/>
              </a:rPr>
              <a:t> </a:t>
            </a:r>
            <a:r>
              <a:rPr sz="3600" dirty="0">
                <a:latin typeface="Calibri"/>
                <a:cs typeface="Calibri"/>
              </a:rPr>
              <a:t>other </a:t>
            </a:r>
            <a:r>
              <a:rPr sz="3600" dirty="0" smtClean="0">
                <a:latin typeface="Calibri"/>
                <a:cs typeface="Calibri"/>
              </a:rPr>
              <a:t>officers</a:t>
            </a:r>
            <a:r>
              <a:rPr lang="en-GB" sz="3600" dirty="0" smtClean="0">
                <a:latin typeface="Calibri"/>
                <a:cs typeface="Calibri"/>
              </a:rPr>
              <a:t>/</a:t>
            </a:r>
            <a:r>
              <a:rPr sz="3600" spc="5" dirty="0" smtClean="0">
                <a:latin typeface="Calibri"/>
                <a:cs typeface="Calibri"/>
              </a:rPr>
              <a:t>managers </a:t>
            </a:r>
            <a:r>
              <a:rPr sz="3600" dirty="0">
                <a:latin typeface="Calibri"/>
                <a:cs typeface="Calibri"/>
              </a:rPr>
              <a:t>of Costa Cruises </a:t>
            </a:r>
            <a:r>
              <a:rPr lang="en-GB" sz="3600" dirty="0" smtClean="0">
                <a:latin typeface="Calibri"/>
                <a:cs typeface="Calibri"/>
              </a:rPr>
              <a:t>were investigated for</a:t>
            </a:r>
            <a:r>
              <a:rPr sz="3600" spc="5" dirty="0" smtClean="0">
                <a:latin typeface="Calibri"/>
                <a:cs typeface="Calibri"/>
              </a:rPr>
              <a:t> </a:t>
            </a:r>
            <a:r>
              <a:rPr sz="3600" dirty="0">
                <a:latin typeface="Calibri"/>
                <a:cs typeface="Calibri"/>
              </a:rPr>
              <a:t>abandoning incapacitated passengers.</a:t>
            </a:r>
          </a:p>
        </p:txBody>
      </p:sp>
    </p:spTree>
    <p:extLst>
      <p:ext uri="{BB962C8B-B14F-4D97-AF65-F5344CB8AC3E}">
        <p14:creationId xmlns:p14="http://schemas.microsoft.com/office/powerpoint/2010/main" val="3686198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/>
          <p:nvPr/>
        </p:nvSpPr>
        <p:spPr>
          <a:xfrm>
            <a:off x="1600200" y="76200"/>
            <a:ext cx="9448800" cy="44441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39090">
              <a:spcBef>
                <a:spcPts val="95"/>
              </a:spcBef>
            </a:pPr>
            <a:r>
              <a:rPr sz="6600" b="1" spc="-5" dirty="0">
                <a:latin typeface="Calibri"/>
                <a:cs typeface="Calibri"/>
              </a:rPr>
              <a:t>Three basic </a:t>
            </a:r>
            <a:r>
              <a:rPr sz="6600" b="1" spc="-10" dirty="0">
                <a:latin typeface="Calibri"/>
                <a:cs typeface="Calibri"/>
              </a:rPr>
              <a:t>error</a:t>
            </a:r>
            <a:r>
              <a:rPr sz="6600" b="1" spc="-80" dirty="0">
                <a:latin typeface="Calibri"/>
                <a:cs typeface="Calibri"/>
              </a:rPr>
              <a:t> </a:t>
            </a:r>
            <a:r>
              <a:rPr sz="6600" b="1" spc="-5" dirty="0">
                <a:latin typeface="Calibri"/>
                <a:cs typeface="Calibri"/>
              </a:rPr>
              <a:t>types</a:t>
            </a:r>
            <a:endParaRPr sz="6600" b="1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54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54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5400" dirty="0">
              <a:latin typeface="Times New Roman"/>
              <a:cs typeface="Times New Roman"/>
            </a:endParaRPr>
          </a:p>
          <a:p>
            <a:pPr>
              <a:spcBef>
                <a:spcPts val="20"/>
              </a:spcBef>
            </a:pPr>
            <a:endParaRPr sz="6000" dirty="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409940" y="5469276"/>
            <a:ext cx="6749124" cy="1558247"/>
          </a:xfrm>
          <a:prstGeom prst="rect">
            <a:avLst/>
          </a:prstGeom>
          <a:solidFill>
            <a:srgbClr val="4F81BC"/>
          </a:solidFill>
          <a:ln w="3175">
            <a:solidFill>
              <a:srgbClr val="000000"/>
            </a:solidFill>
          </a:ln>
        </p:spPr>
        <p:txBody>
          <a:bodyPr vert="horz" wrap="square" lIns="0" tIns="21590" rIns="0" bIns="0" rtlCol="0">
            <a:spAutoFit/>
          </a:bodyPr>
          <a:lstStyle/>
          <a:p>
            <a:pPr marL="295275" marR="28575" indent="-260985">
              <a:lnSpc>
                <a:spcPct val="104400"/>
              </a:lnSpc>
              <a:spcBef>
                <a:spcPts val="170"/>
              </a:spcBef>
            </a:pPr>
            <a:r>
              <a:rPr sz="4800" b="1" spc="15" dirty="0" smtClean="0">
                <a:solidFill>
                  <a:srgbClr val="FFFFFF"/>
                </a:solidFill>
                <a:latin typeface="Tahoma"/>
                <a:cs typeface="Tahoma"/>
              </a:rPr>
              <a:t>K</a:t>
            </a:r>
            <a:r>
              <a:rPr sz="4800" b="1" spc="10" dirty="0" smtClean="0">
                <a:solidFill>
                  <a:srgbClr val="FFFFFF"/>
                </a:solidFill>
                <a:latin typeface="Tahoma"/>
                <a:cs typeface="Tahoma"/>
              </a:rPr>
              <a:t>now</a:t>
            </a:r>
            <a:r>
              <a:rPr sz="4800" b="1" dirty="0" smtClean="0">
                <a:solidFill>
                  <a:srgbClr val="FFFFFF"/>
                </a:solidFill>
                <a:latin typeface="Tahoma"/>
                <a:cs typeface="Tahoma"/>
              </a:rPr>
              <a:t>l</a:t>
            </a:r>
            <a:r>
              <a:rPr sz="4800" b="1" spc="5" dirty="0" smtClean="0">
                <a:solidFill>
                  <a:srgbClr val="FFFFFF"/>
                </a:solidFill>
                <a:latin typeface="Tahoma"/>
                <a:cs typeface="Tahoma"/>
              </a:rPr>
              <a:t>edg</a:t>
            </a:r>
            <a:r>
              <a:rPr sz="4800" b="1" spc="10" dirty="0" smtClean="0">
                <a:solidFill>
                  <a:srgbClr val="FFFFFF"/>
                </a:solidFill>
                <a:latin typeface="Tahoma"/>
                <a:cs typeface="Tahoma"/>
              </a:rPr>
              <a:t>e</a:t>
            </a:r>
            <a:r>
              <a:rPr sz="4800" b="1" dirty="0" smtClean="0">
                <a:solidFill>
                  <a:srgbClr val="FFFFFF"/>
                </a:solidFill>
                <a:latin typeface="Tahoma"/>
                <a:cs typeface="Tahoma"/>
              </a:rPr>
              <a:t>-</a:t>
            </a:r>
            <a:r>
              <a:rPr sz="4800" b="1" spc="10" dirty="0" smtClean="0">
                <a:solidFill>
                  <a:srgbClr val="FFFFFF"/>
                </a:solidFill>
                <a:latin typeface="Tahoma"/>
                <a:cs typeface="Tahoma"/>
              </a:rPr>
              <a:t>based</a:t>
            </a:r>
            <a:r>
              <a:rPr lang="en-GB" sz="4800" b="1" spc="10" dirty="0" smtClean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4800" b="1" spc="5" dirty="0" smtClean="0">
                <a:solidFill>
                  <a:srgbClr val="FFFFFF"/>
                </a:solidFill>
                <a:latin typeface="Tahoma"/>
                <a:cs typeface="Tahoma"/>
              </a:rPr>
              <a:t>mistakes</a:t>
            </a:r>
            <a:endParaRPr sz="4800" b="1" dirty="0">
              <a:latin typeface="Tahoma"/>
              <a:cs typeface="Tahoma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409940" y="1423042"/>
            <a:ext cx="6749124" cy="1495794"/>
          </a:xfrm>
          <a:prstGeom prst="rect">
            <a:avLst/>
          </a:prstGeom>
          <a:solidFill>
            <a:srgbClr val="4F81BC"/>
          </a:solidFill>
          <a:ln w="3175">
            <a:solidFill>
              <a:srgbClr val="000000"/>
            </a:solidFill>
          </a:ln>
        </p:spPr>
        <p:txBody>
          <a:bodyPr vert="horz" wrap="square" lIns="0" tIns="24765" rIns="0" bIns="0" rtlCol="0">
            <a:spAutoFit/>
          </a:bodyPr>
          <a:lstStyle/>
          <a:p>
            <a:pPr marL="153035" marR="95250" indent="36195">
              <a:lnSpc>
                <a:spcPct val="104400"/>
              </a:lnSpc>
              <a:spcBef>
                <a:spcPts val="195"/>
              </a:spcBef>
            </a:pPr>
            <a:r>
              <a:rPr sz="4800" b="1" spc="5" dirty="0">
                <a:solidFill>
                  <a:srgbClr val="FFFFFF"/>
                </a:solidFill>
                <a:latin typeface="Tahoma"/>
                <a:cs typeface="Tahoma"/>
              </a:rPr>
              <a:t>Skill-based </a:t>
            </a:r>
            <a:r>
              <a:rPr sz="4800" b="1" spc="5" dirty="0" smtClean="0">
                <a:solidFill>
                  <a:srgbClr val="FFFFFF"/>
                </a:solidFill>
                <a:latin typeface="Tahoma"/>
                <a:cs typeface="Tahoma"/>
              </a:rPr>
              <a:t>slips </a:t>
            </a:r>
            <a:r>
              <a:rPr sz="4800" b="1" spc="15" dirty="0">
                <a:solidFill>
                  <a:srgbClr val="FFFFFF"/>
                </a:solidFill>
                <a:latin typeface="Tahoma"/>
                <a:cs typeface="Tahoma"/>
              </a:rPr>
              <a:t>&amp;</a:t>
            </a:r>
            <a:r>
              <a:rPr sz="4800" b="1" spc="-3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4800" b="1" spc="5" dirty="0">
                <a:solidFill>
                  <a:srgbClr val="FFFFFF"/>
                </a:solidFill>
                <a:latin typeface="Tahoma"/>
                <a:cs typeface="Tahoma"/>
              </a:rPr>
              <a:t>lapses</a:t>
            </a:r>
            <a:endParaRPr sz="4800" b="1" dirty="0">
              <a:latin typeface="Tahoma"/>
              <a:cs typeface="Tahoma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409940" y="3739382"/>
            <a:ext cx="6749124" cy="780983"/>
          </a:xfrm>
          <a:prstGeom prst="rect">
            <a:avLst/>
          </a:prstGeom>
          <a:solidFill>
            <a:srgbClr val="4F81BC"/>
          </a:solidFill>
          <a:ln w="3175">
            <a:solidFill>
              <a:srgbClr val="000000"/>
            </a:solidFill>
          </a:ln>
        </p:spPr>
        <p:txBody>
          <a:bodyPr vert="horz" wrap="square" lIns="0" tIns="41910" rIns="0" bIns="0" rtlCol="0">
            <a:spAutoFit/>
          </a:bodyPr>
          <a:lstStyle/>
          <a:p>
            <a:pPr marL="24765">
              <a:spcBef>
                <a:spcPts val="330"/>
              </a:spcBef>
            </a:pPr>
            <a:r>
              <a:rPr sz="4800" b="1" spc="10" dirty="0" smtClean="0">
                <a:solidFill>
                  <a:srgbClr val="FFFFFF"/>
                </a:solidFill>
                <a:latin typeface="Tahoma"/>
                <a:cs typeface="Tahoma"/>
              </a:rPr>
              <a:t>Rule-based</a:t>
            </a:r>
            <a:r>
              <a:rPr lang="en-GB" sz="4800" b="1" dirty="0">
                <a:latin typeface="Tahoma"/>
                <a:cs typeface="Tahoma"/>
              </a:rPr>
              <a:t> </a:t>
            </a:r>
            <a:r>
              <a:rPr sz="4800" b="1" spc="5" dirty="0" smtClean="0">
                <a:solidFill>
                  <a:srgbClr val="FFFFFF"/>
                </a:solidFill>
                <a:latin typeface="Tahoma"/>
                <a:cs typeface="Tahoma"/>
              </a:rPr>
              <a:t>mistakes</a:t>
            </a:r>
            <a:endParaRPr sz="4800" b="1" dirty="0">
              <a:latin typeface="Tahoma"/>
              <a:cs typeface="Tahoma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2412337" y="2076739"/>
            <a:ext cx="1941769" cy="1086061"/>
          </a:xfrm>
          <a:custGeom>
            <a:avLst/>
            <a:gdLst/>
            <a:ahLst/>
            <a:cxnLst/>
            <a:rect l="l" t="t" r="r" b="b"/>
            <a:pathLst>
              <a:path w="666750" h="300355">
                <a:moveTo>
                  <a:pt x="606798" y="17165"/>
                </a:moveTo>
                <a:lnTo>
                  <a:pt x="0" y="284988"/>
                </a:lnTo>
                <a:lnTo>
                  <a:pt x="6756" y="300228"/>
                </a:lnTo>
                <a:lnTo>
                  <a:pt x="613551" y="32395"/>
                </a:lnTo>
                <a:lnTo>
                  <a:pt x="620308" y="20383"/>
                </a:lnTo>
                <a:lnTo>
                  <a:pt x="606798" y="17165"/>
                </a:lnTo>
                <a:close/>
              </a:path>
              <a:path w="666750" h="300355">
                <a:moveTo>
                  <a:pt x="651463" y="12700"/>
                </a:moveTo>
                <a:lnTo>
                  <a:pt x="616915" y="12700"/>
                </a:lnTo>
                <a:lnTo>
                  <a:pt x="623646" y="27940"/>
                </a:lnTo>
                <a:lnTo>
                  <a:pt x="613551" y="32395"/>
                </a:lnTo>
                <a:lnTo>
                  <a:pt x="599770" y="56896"/>
                </a:lnTo>
                <a:lnTo>
                  <a:pt x="651463" y="12700"/>
                </a:lnTo>
                <a:close/>
              </a:path>
              <a:path w="666750" h="300355">
                <a:moveTo>
                  <a:pt x="620308" y="20383"/>
                </a:moveTo>
                <a:lnTo>
                  <a:pt x="613551" y="32395"/>
                </a:lnTo>
                <a:lnTo>
                  <a:pt x="623646" y="27940"/>
                </a:lnTo>
                <a:lnTo>
                  <a:pt x="620308" y="20383"/>
                </a:lnTo>
                <a:close/>
              </a:path>
              <a:path w="666750" h="300355">
                <a:moveTo>
                  <a:pt x="616915" y="12700"/>
                </a:moveTo>
                <a:lnTo>
                  <a:pt x="606798" y="17165"/>
                </a:lnTo>
                <a:lnTo>
                  <a:pt x="620273" y="20303"/>
                </a:lnTo>
                <a:lnTo>
                  <a:pt x="616915" y="12700"/>
                </a:lnTo>
                <a:close/>
              </a:path>
              <a:path w="666750" h="300355">
                <a:moveTo>
                  <a:pt x="666318" y="0"/>
                </a:moveTo>
                <a:lnTo>
                  <a:pt x="579450" y="10795"/>
                </a:lnTo>
                <a:lnTo>
                  <a:pt x="606798" y="17165"/>
                </a:lnTo>
                <a:lnTo>
                  <a:pt x="616915" y="12700"/>
                </a:lnTo>
                <a:lnTo>
                  <a:pt x="651463" y="12700"/>
                </a:lnTo>
                <a:lnTo>
                  <a:pt x="666318" y="0"/>
                </a:lnTo>
                <a:close/>
              </a:path>
            </a:pathLst>
          </a:custGeom>
          <a:solidFill>
            <a:srgbClr val="000000"/>
          </a:solidFill>
          <a:ln w="76200">
            <a:solidFill>
              <a:schemeClr val="bg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3129526" y="4041090"/>
            <a:ext cx="1224580" cy="149910"/>
          </a:xfrm>
          <a:custGeom>
            <a:avLst/>
            <a:gdLst/>
            <a:ahLst/>
            <a:cxnLst/>
            <a:rect l="l" t="t" r="r" b="b"/>
            <a:pathLst>
              <a:path w="494030" h="50800">
                <a:moveTo>
                  <a:pt x="443484" y="25145"/>
                </a:moveTo>
                <a:lnTo>
                  <a:pt x="409955" y="50291"/>
                </a:lnTo>
                <a:lnTo>
                  <a:pt x="465835" y="33527"/>
                </a:lnTo>
                <a:lnTo>
                  <a:pt x="443484" y="33527"/>
                </a:lnTo>
                <a:lnTo>
                  <a:pt x="443484" y="25145"/>
                </a:lnTo>
                <a:close/>
              </a:path>
              <a:path w="494030" h="50800">
                <a:moveTo>
                  <a:pt x="432308" y="16763"/>
                </a:moveTo>
                <a:lnTo>
                  <a:pt x="0" y="16763"/>
                </a:lnTo>
                <a:lnTo>
                  <a:pt x="0" y="33527"/>
                </a:lnTo>
                <a:lnTo>
                  <a:pt x="432307" y="33527"/>
                </a:lnTo>
                <a:lnTo>
                  <a:pt x="443484" y="25145"/>
                </a:lnTo>
                <a:lnTo>
                  <a:pt x="432308" y="16763"/>
                </a:lnTo>
                <a:close/>
              </a:path>
              <a:path w="494030" h="50800">
                <a:moveTo>
                  <a:pt x="465835" y="16763"/>
                </a:moveTo>
                <a:lnTo>
                  <a:pt x="443484" y="16763"/>
                </a:lnTo>
                <a:lnTo>
                  <a:pt x="443484" y="33527"/>
                </a:lnTo>
                <a:lnTo>
                  <a:pt x="465835" y="33527"/>
                </a:lnTo>
                <a:lnTo>
                  <a:pt x="493775" y="25145"/>
                </a:lnTo>
                <a:lnTo>
                  <a:pt x="465835" y="16763"/>
                </a:lnTo>
                <a:close/>
              </a:path>
              <a:path w="494030" h="50800">
                <a:moveTo>
                  <a:pt x="409955" y="0"/>
                </a:moveTo>
                <a:lnTo>
                  <a:pt x="443484" y="25145"/>
                </a:lnTo>
                <a:lnTo>
                  <a:pt x="443484" y="16763"/>
                </a:lnTo>
                <a:lnTo>
                  <a:pt x="465835" y="16763"/>
                </a:lnTo>
                <a:lnTo>
                  <a:pt x="409955" y="0"/>
                </a:lnTo>
                <a:close/>
              </a:path>
            </a:pathLst>
          </a:custGeom>
          <a:solidFill>
            <a:srgbClr val="000000"/>
          </a:solidFill>
          <a:ln w="76200">
            <a:solidFill>
              <a:schemeClr val="bg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2484708" y="4984166"/>
            <a:ext cx="1869398" cy="1264234"/>
          </a:xfrm>
          <a:custGeom>
            <a:avLst/>
            <a:gdLst/>
            <a:ahLst/>
            <a:cxnLst/>
            <a:rect l="l" t="t" r="r" b="b"/>
            <a:pathLst>
              <a:path w="669925" h="306705">
                <a:moveTo>
                  <a:pt x="610006" y="288824"/>
                </a:moveTo>
                <a:lnTo>
                  <a:pt x="582676" y="295020"/>
                </a:lnTo>
                <a:lnTo>
                  <a:pt x="669416" y="306323"/>
                </a:lnTo>
                <a:lnTo>
                  <a:pt x="654452" y="293369"/>
                </a:lnTo>
                <a:lnTo>
                  <a:pt x="620141" y="293369"/>
                </a:lnTo>
                <a:lnTo>
                  <a:pt x="610006" y="288824"/>
                </a:lnTo>
                <a:close/>
              </a:path>
              <a:path w="669925" h="306705">
                <a:moveTo>
                  <a:pt x="623570" y="285750"/>
                </a:moveTo>
                <a:lnTo>
                  <a:pt x="610006" y="288824"/>
                </a:lnTo>
                <a:lnTo>
                  <a:pt x="620141" y="293369"/>
                </a:lnTo>
                <a:lnTo>
                  <a:pt x="623570" y="285750"/>
                </a:lnTo>
                <a:close/>
              </a:path>
              <a:path w="669925" h="306705">
                <a:moveTo>
                  <a:pt x="603250" y="249046"/>
                </a:moveTo>
                <a:lnTo>
                  <a:pt x="616825" y="273567"/>
                </a:lnTo>
                <a:lnTo>
                  <a:pt x="626999" y="278129"/>
                </a:lnTo>
                <a:lnTo>
                  <a:pt x="620141" y="293369"/>
                </a:lnTo>
                <a:lnTo>
                  <a:pt x="654452" y="293369"/>
                </a:lnTo>
                <a:lnTo>
                  <a:pt x="603250" y="249046"/>
                </a:lnTo>
                <a:close/>
              </a:path>
              <a:path w="669925" h="306705">
                <a:moveTo>
                  <a:pt x="6858" y="0"/>
                </a:moveTo>
                <a:lnTo>
                  <a:pt x="0" y="15239"/>
                </a:lnTo>
                <a:lnTo>
                  <a:pt x="610006" y="288824"/>
                </a:lnTo>
                <a:lnTo>
                  <a:pt x="623570" y="285750"/>
                </a:lnTo>
                <a:lnTo>
                  <a:pt x="616825" y="273567"/>
                </a:lnTo>
                <a:lnTo>
                  <a:pt x="6858" y="0"/>
                </a:lnTo>
                <a:close/>
              </a:path>
              <a:path w="669925" h="306705">
                <a:moveTo>
                  <a:pt x="616825" y="273567"/>
                </a:moveTo>
                <a:lnTo>
                  <a:pt x="623570" y="285750"/>
                </a:lnTo>
                <a:lnTo>
                  <a:pt x="626999" y="278129"/>
                </a:lnTo>
                <a:lnTo>
                  <a:pt x="616825" y="273567"/>
                </a:lnTo>
                <a:close/>
              </a:path>
            </a:pathLst>
          </a:custGeom>
          <a:solidFill>
            <a:srgbClr val="000000"/>
          </a:solidFill>
          <a:ln w="76200">
            <a:solidFill>
              <a:schemeClr val="bg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val 38"/>
          <p:cNvSpPr/>
          <p:nvPr/>
        </p:nvSpPr>
        <p:spPr>
          <a:xfrm>
            <a:off x="102881" y="2971799"/>
            <a:ext cx="2994637" cy="2209800"/>
          </a:xfrm>
          <a:prstGeom prst="ellipse">
            <a:avLst/>
          </a:prstGeom>
          <a:noFill/>
          <a:ln w="762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TextBox 39"/>
          <p:cNvSpPr txBox="1"/>
          <p:nvPr/>
        </p:nvSpPr>
        <p:spPr>
          <a:xfrm>
            <a:off x="165740" y="3568867"/>
            <a:ext cx="286891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dirty="0" smtClean="0"/>
              <a:t>ERRORS</a:t>
            </a:r>
            <a:endParaRPr lang="en-GB" sz="6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39" grpId="0" animBg="1"/>
      <p:bldP spid="4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14"/>
          <p:cNvSpPr txBox="1"/>
          <p:nvPr/>
        </p:nvSpPr>
        <p:spPr>
          <a:xfrm>
            <a:off x="1371600" y="0"/>
            <a:ext cx="10591800" cy="8476038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59079">
              <a:spcBef>
                <a:spcPts val="95"/>
              </a:spcBef>
            </a:pPr>
            <a:r>
              <a:rPr sz="6600" b="1" spc="-5" dirty="0">
                <a:latin typeface="Calibri"/>
                <a:cs typeface="Calibri"/>
              </a:rPr>
              <a:t>Slips &amp; </a:t>
            </a:r>
            <a:r>
              <a:rPr sz="6600" b="1" spc="-10" dirty="0">
                <a:latin typeface="Calibri"/>
                <a:cs typeface="Calibri"/>
              </a:rPr>
              <a:t>lapses: </a:t>
            </a:r>
            <a:r>
              <a:rPr sz="6600" b="1" spc="-5" dirty="0">
                <a:latin typeface="Calibri"/>
                <a:cs typeface="Calibri"/>
              </a:rPr>
              <a:t>3 main</a:t>
            </a:r>
            <a:r>
              <a:rPr sz="6600" b="1" spc="-45" dirty="0">
                <a:latin typeface="Calibri"/>
                <a:cs typeface="Calibri"/>
              </a:rPr>
              <a:t> </a:t>
            </a:r>
            <a:r>
              <a:rPr sz="6600" b="1" spc="-5" dirty="0">
                <a:latin typeface="Calibri"/>
                <a:cs typeface="Calibri"/>
              </a:rPr>
              <a:t>types</a:t>
            </a:r>
            <a:endParaRPr sz="6600" b="1" dirty="0">
              <a:latin typeface="Calibri"/>
              <a:cs typeface="Calibri"/>
            </a:endParaRPr>
          </a:p>
          <a:p>
            <a:pPr>
              <a:spcBef>
                <a:spcPts val="40"/>
              </a:spcBef>
            </a:pPr>
            <a:endParaRPr sz="2000" dirty="0">
              <a:latin typeface="Times New Roman"/>
              <a:cs typeface="Times New Roman"/>
            </a:endParaRPr>
          </a:p>
          <a:p>
            <a:pPr marL="349250" indent="-100965">
              <a:buFont typeface="Arial"/>
              <a:buChar char="•"/>
              <a:tabLst>
                <a:tab pos="349885" algn="l"/>
              </a:tabLst>
            </a:pPr>
            <a:r>
              <a:rPr sz="5400" spc="5" dirty="0">
                <a:latin typeface="Calibri"/>
                <a:cs typeface="Calibri"/>
              </a:rPr>
              <a:t>Recognition</a:t>
            </a:r>
            <a:r>
              <a:rPr sz="5400" spc="10" dirty="0">
                <a:latin typeface="Calibri"/>
                <a:cs typeface="Calibri"/>
              </a:rPr>
              <a:t> </a:t>
            </a:r>
            <a:r>
              <a:rPr sz="5400" dirty="0">
                <a:latin typeface="Calibri"/>
                <a:cs typeface="Calibri"/>
              </a:rPr>
              <a:t>failures</a:t>
            </a:r>
          </a:p>
          <a:p>
            <a:pPr marL="349250" indent="-100965">
              <a:spcBef>
                <a:spcPts val="275"/>
              </a:spcBef>
              <a:buFont typeface="Arial"/>
              <a:buChar char="•"/>
              <a:tabLst>
                <a:tab pos="349885" algn="l"/>
              </a:tabLst>
            </a:pPr>
            <a:r>
              <a:rPr sz="5400" spc="15" dirty="0">
                <a:latin typeface="Calibri"/>
                <a:cs typeface="Calibri"/>
              </a:rPr>
              <a:t>Memory</a:t>
            </a:r>
            <a:r>
              <a:rPr sz="5400" spc="5" dirty="0">
                <a:latin typeface="Calibri"/>
                <a:cs typeface="Calibri"/>
              </a:rPr>
              <a:t> </a:t>
            </a:r>
            <a:r>
              <a:rPr sz="5400" dirty="0">
                <a:latin typeface="Calibri"/>
                <a:cs typeface="Calibri"/>
              </a:rPr>
              <a:t>failures</a:t>
            </a:r>
          </a:p>
          <a:p>
            <a:pPr marL="349250" indent="-100965">
              <a:spcBef>
                <a:spcPts val="265"/>
              </a:spcBef>
              <a:buFont typeface="Arial"/>
              <a:buChar char="•"/>
              <a:tabLst>
                <a:tab pos="349885" algn="l"/>
              </a:tabLst>
            </a:pPr>
            <a:r>
              <a:rPr sz="5400" dirty="0">
                <a:latin typeface="Calibri"/>
                <a:cs typeface="Calibri"/>
              </a:rPr>
              <a:t>Attention</a:t>
            </a:r>
            <a:r>
              <a:rPr sz="5400" spc="25" dirty="0">
                <a:latin typeface="Calibri"/>
                <a:cs typeface="Calibri"/>
              </a:rPr>
              <a:t> </a:t>
            </a:r>
            <a:r>
              <a:rPr sz="5400" dirty="0">
                <a:latin typeface="Calibri"/>
                <a:cs typeface="Calibri"/>
              </a:rPr>
              <a:t>failures</a:t>
            </a:r>
          </a:p>
          <a:p>
            <a:pPr>
              <a:spcBef>
                <a:spcPts val="30"/>
              </a:spcBef>
            </a:pPr>
            <a:endParaRPr sz="6600" dirty="0">
              <a:latin typeface="Times New Roman"/>
              <a:cs typeface="Times New Roman"/>
            </a:endParaRPr>
          </a:p>
          <a:p>
            <a:pPr marL="819785" marR="255904" indent="-571500">
              <a:lnSpc>
                <a:spcPct val="104500"/>
              </a:lnSpc>
              <a:buFont typeface="Arial" panose="020B0604020202020204" pitchFamily="34" charset="0"/>
              <a:buChar char="•"/>
            </a:pPr>
            <a:r>
              <a:rPr sz="4400" spc="5" dirty="0">
                <a:latin typeface="Calibri"/>
                <a:cs typeface="Calibri"/>
              </a:rPr>
              <a:t>Each </a:t>
            </a:r>
            <a:r>
              <a:rPr sz="4400" dirty="0">
                <a:latin typeface="Calibri"/>
                <a:cs typeface="Calibri"/>
              </a:rPr>
              <a:t>linked to </a:t>
            </a:r>
            <a:r>
              <a:rPr sz="4400" spc="5" dirty="0">
                <a:latin typeface="Calibri"/>
                <a:cs typeface="Calibri"/>
              </a:rPr>
              <a:t>specific </a:t>
            </a:r>
            <a:r>
              <a:rPr sz="4400" dirty="0">
                <a:latin typeface="Calibri"/>
                <a:cs typeface="Calibri"/>
              </a:rPr>
              <a:t>cognitive </a:t>
            </a:r>
            <a:r>
              <a:rPr sz="4400" spc="5" dirty="0" smtClean="0">
                <a:latin typeface="Calibri"/>
                <a:cs typeface="Calibri"/>
              </a:rPr>
              <a:t>function</a:t>
            </a:r>
            <a:endParaRPr lang="en-GB" sz="4400" spc="5" dirty="0" smtClean="0">
              <a:latin typeface="Calibri"/>
              <a:cs typeface="Calibri"/>
            </a:endParaRPr>
          </a:p>
          <a:p>
            <a:pPr marL="1276985" marR="255904" lvl="1" indent="-571500">
              <a:lnSpc>
                <a:spcPct val="104500"/>
              </a:lnSpc>
              <a:buFont typeface="Arial" panose="020B0604020202020204" pitchFamily="34" charset="0"/>
              <a:buChar char="•"/>
            </a:pPr>
            <a:r>
              <a:rPr lang="en-GB" sz="4400" spc="5" dirty="0" smtClean="0">
                <a:latin typeface="Calibri"/>
                <a:cs typeface="Calibri"/>
              </a:rPr>
              <a:t>P</a:t>
            </a:r>
            <a:r>
              <a:rPr sz="4400" spc="5" dirty="0" err="1" smtClean="0">
                <a:latin typeface="Calibri"/>
                <a:cs typeface="Calibri"/>
              </a:rPr>
              <a:t>erception</a:t>
            </a:r>
            <a:r>
              <a:rPr sz="4400" spc="5" dirty="0" smtClean="0">
                <a:latin typeface="Calibri"/>
                <a:cs typeface="Calibri"/>
              </a:rPr>
              <a:t>,</a:t>
            </a:r>
            <a:endParaRPr lang="en-GB" sz="4400" spc="5" dirty="0" smtClean="0">
              <a:latin typeface="Calibri"/>
              <a:cs typeface="Calibri"/>
            </a:endParaRPr>
          </a:p>
          <a:p>
            <a:pPr marL="1276985" marR="255904" lvl="1" indent="-571500">
              <a:lnSpc>
                <a:spcPct val="104500"/>
              </a:lnSpc>
              <a:buFont typeface="Arial" panose="020B0604020202020204" pitchFamily="34" charset="0"/>
              <a:buChar char="•"/>
            </a:pPr>
            <a:r>
              <a:rPr lang="en-GB" sz="4400" dirty="0" smtClean="0">
                <a:latin typeface="Calibri"/>
                <a:cs typeface="Calibri"/>
              </a:rPr>
              <a:t>Divided A</a:t>
            </a:r>
            <a:r>
              <a:rPr sz="4400" dirty="0" err="1" smtClean="0">
                <a:latin typeface="Calibri"/>
                <a:cs typeface="Calibri"/>
              </a:rPr>
              <a:t>ttention</a:t>
            </a:r>
            <a:r>
              <a:rPr sz="4400" dirty="0">
                <a:latin typeface="Calibri"/>
                <a:cs typeface="Calibri"/>
              </a:rPr>
              <a:t>, </a:t>
            </a:r>
            <a:endParaRPr lang="en-GB" sz="4400" dirty="0" smtClean="0">
              <a:latin typeface="Calibri"/>
              <a:cs typeface="Calibri"/>
            </a:endParaRPr>
          </a:p>
          <a:p>
            <a:pPr marL="1276985" marR="255904" lvl="1" indent="-571500">
              <a:lnSpc>
                <a:spcPct val="104500"/>
              </a:lnSpc>
              <a:buFont typeface="Arial" panose="020B0604020202020204" pitchFamily="34" charset="0"/>
              <a:buChar char="•"/>
            </a:pPr>
            <a:r>
              <a:rPr lang="en-GB" sz="4400" dirty="0" smtClean="0">
                <a:latin typeface="Calibri"/>
                <a:cs typeface="Calibri"/>
              </a:rPr>
              <a:t>P</a:t>
            </a:r>
            <a:r>
              <a:rPr sz="4400" dirty="0" err="1" smtClean="0">
                <a:latin typeface="Calibri"/>
                <a:cs typeface="Calibri"/>
              </a:rPr>
              <a:t>rospective</a:t>
            </a:r>
            <a:r>
              <a:rPr sz="4400" dirty="0" smtClean="0">
                <a:latin typeface="Calibri"/>
                <a:cs typeface="Calibri"/>
              </a:rPr>
              <a:t>  </a:t>
            </a:r>
            <a:r>
              <a:rPr sz="4400" dirty="0">
                <a:latin typeface="Calibri"/>
                <a:cs typeface="Calibri"/>
              </a:rPr>
              <a:t>memory, </a:t>
            </a:r>
            <a:endParaRPr lang="en-GB" sz="4400" dirty="0" smtClean="0">
              <a:latin typeface="Calibri"/>
              <a:cs typeface="Calibri"/>
            </a:endParaRPr>
          </a:p>
          <a:p>
            <a:pPr marL="1276985" marR="255904" lvl="1" indent="-571500">
              <a:lnSpc>
                <a:spcPct val="104500"/>
              </a:lnSpc>
              <a:buFont typeface="Arial" panose="020B0604020202020204" pitchFamily="34" charset="0"/>
              <a:buChar char="•"/>
            </a:pPr>
            <a:r>
              <a:rPr lang="en-GB" sz="4400" spc="5" dirty="0" smtClean="0">
                <a:latin typeface="Calibri"/>
                <a:cs typeface="Calibri"/>
              </a:rPr>
              <a:t>A</a:t>
            </a:r>
            <a:r>
              <a:rPr sz="4400" spc="5" dirty="0" err="1" smtClean="0">
                <a:latin typeface="Calibri"/>
                <a:cs typeface="Calibri"/>
              </a:rPr>
              <a:t>utomatic</a:t>
            </a:r>
            <a:r>
              <a:rPr sz="4400" spc="65" dirty="0" smtClean="0">
                <a:latin typeface="Calibri"/>
                <a:cs typeface="Calibri"/>
              </a:rPr>
              <a:t> </a:t>
            </a:r>
            <a:r>
              <a:rPr sz="4400" spc="5" dirty="0" smtClean="0">
                <a:latin typeface="Calibri"/>
                <a:cs typeface="Calibri"/>
              </a:rPr>
              <a:t>processing</a:t>
            </a:r>
            <a:endParaRPr sz="44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16485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16"/>
          <p:cNvSpPr txBox="1"/>
          <p:nvPr/>
        </p:nvSpPr>
        <p:spPr>
          <a:xfrm>
            <a:off x="1447800" y="381000"/>
            <a:ext cx="9601200" cy="7706597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55930">
              <a:spcBef>
                <a:spcPts val="95"/>
              </a:spcBef>
            </a:pPr>
            <a:r>
              <a:rPr sz="7200" b="1" spc="-5" dirty="0">
                <a:latin typeface="Calibri"/>
                <a:cs typeface="Calibri"/>
              </a:rPr>
              <a:t>Rule-based</a:t>
            </a:r>
            <a:r>
              <a:rPr sz="7200" b="1" spc="-25" dirty="0">
                <a:latin typeface="Calibri"/>
                <a:cs typeface="Calibri"/>
              </a:rPr>
              <a:t> </a:t>
            </a:r>
            <a:r>
              <a:rPr sz="7200" b="1" spc="-15" dirty="0">
                <a:latin typeface="Calibri"/>
                <a:cs typeface="Calibri"/>
              </a:rPr>
              <a:t>mistakes</a:t>
            </a:r>
            <a:endParaRPr sz="7200" b="1" dirty="0">
              <a:latin typeface="Calibri"/>
              <a:cs typeface="Calibri"/>
            </a:endParaRPr>
          </a:p>
          <a:p>
            <a:pPr>
              <a:spcBef>
                <a:spcPts val="35"/>
              </a:spcBef>
            </a:pPr>
            <a:endParaRPr sz="2800" dirty="0">
              <a:latin typeface="Times New Roman"/>
              <a:cs typeface="Times New Roman"/>
            </a:endParaRPr>
          </a:p>
          <a:p>
            <a:pPr marL="601980" indent="-100330">
              <a:buFont typeface="Arial"/>
              <a:buChar char="•"/>
              <a:tabLst>
                <a:tab pos="602615" algn="l"/>
              </a:tabLst>
            </a:pPr>
            <a:r>
              <a:rPr sz="4800" spc="5" dirty="0">
                <a:latin typeface="Calibri"/>
                <a:cs typeface="Calibri"/>
              </a:rPr>
              <a:t>Misapply </a:t>
            </a:r>
            <a:r>
              <a:rPr sz="4800" spc="10" dirty="0">
                <a:latin typeface="Calibri"/>
                <a:cs typeface="Calibri"/>
              </a:rPr>
              <a:t>a </a:t>
            </a:r>
            <a:r>
              <a:rPr sz="4800" spc="5" dirty="0">
                <a:latin typeface="Calibri"/>
                <a:cs typeface="Calibri"/>
              </a:rPr>
              <a:t>good</a:t>
            </a:r>
            <a:r>
              <a:rPr sz="4800" spc="10" dirty="0">
                <a:latin typeface="Calibri"/>
                <a:cs typeface="Calibri"/>
              </a:rPr>
              <a:t> </a:t>
            </a:r>
            <a:r>
              <a:rPr sz="4800" spc="5" dirty="0">
                <a:latin typeface="Calibri"/>
                <a:cs typeface="Calibri"/>
              </a:rPr>
              <a:t>rule</a:t>
            </a:r>
            <a:endParaRPr sz="4800" dirty="0">
              <a:latin typeface="Calibri"/>
              <a:cs typeface="Calibri"/>
            </a:endParaRPr>
          </a:p>
          <a:p>
            <a:pPr marL="719455" lvl="1" indent="-83820">
              <a:spcBef>
                <a:spcPts val="40"/>
              </a:spcBef>
              <a:buFont typeface="Arial"/>
              <a:buChar char="–"/>
              <a:tabLst>
                <a:tab pos="720090" algn="l"/>
              </a:tabLst>
            </a:pPr>
            <a:r>
              <a:rPr sz="4400" dirty="0">
                <a:latin typeface="Calibri"/>
                <a:cs typeface="Calibri"/>
              </a:rPr>
              <a:t>Inappropriate circumstance</a:t>
            </a:r>
          </a:p>
          <a:p>
            <a:pPr lvl="1">
              <a:spcBef>
                <a:spcPts val="10"/>
              </a:spcBef>
              <a:buFont typeface="Arial"/>
              <a:buChar char="–"/>
            </a:pPr>
            <a:endParaRPr sz="5400" dirty="0">
              <a:latin typeface="Times New Roman"/>
              <a:cs typeface="Times New Roman"/>
            </a:endParaRPr>
          </a:p>
          <a:p>
            <a:pPr marL="601980" indent="-100330">
              <a:spcBef>
                <a:spcPts val="5"/>
              </a:spcBef>
              <a:buFont typeface="Arial"/>
              <a:buChar char="•"/>
              <a:tabLst>
                <a:tab pos="602615" algn="l"/>
              </a:tabLst>
            </a:pPr>
            <a:r>
              <a:rPr sz="4800" spc="10" dirty="0">
                <a:latin typeface="Calibri"/>
                <a:cs typeface="Calibri"/>
              </a:rPr>
              <a:t>Apply a bad</a:t>
            </a:r>
            <a:r>
              <a:rPr sz="4800" spc="5" dirty="0">
                <a:latin typeface="Calibri"/>
                <a:cs typeface="Calibri"/>
              </a:rPr>
              <a:t> rule</a:t>
            </a:r>
            <a:endParaRPr sz="4800" dirty="0">
              <a:latin typeface="Calibri"/>
              <a:cs typeface="Calibri"/>
            </a:endParaRPr>
          </a:p>
          <a:p>
            <a:pPr marL="719455" lvl="1" indent="-83820">
              <a:spcBef>
                <a:spcPts val="40"/>
              </a:spcBef>
              <a:buFont typeface="Arial"/>
              <a:buChar char="–"/>
              <a:tabLst>
                <a:tab pos="720090" algn="l"/>
              </a:tabLst>
            </a:pPr>
            <a:r>
              <a:rPr sz="4400" dirty="0">
                <a:latin typeface="Calibri"/>
                <a:cs typeface="Calibri"/>
              </a:rPr>
              <a:t>Unwanted consequences</a:t>
            </a:r>
          </a:p>
          <a:p>
            <a:pPr lvl="1">
              <a:spcBef>
                <a:spcPts val="5"/>
              </a:spcBef>
              <a:buFont typeface="Arial"/>
              <a:buChar char="–"/>
            </a:pPr>
            <a:endParaRPr sz="5400" dirty="0">
              <a:latin typeface="Times New Roman"/>
              <a:cs typeface="Times New Roman"/>
            </a:endParaRPr>
          </a:p>
          <a:p>
            <a:pPr marL="601980" indent="-100330">
              <a:spcBef>
                <a:spcPts val="5"/>
              </a:spcBef>
              <a:buFont typeface="Arial"/>
              <a:buChar char="•"/>
              <a:tabLst>
                <a:tab pos="602615" algn="l"/>
              </a:tabLst>
            </a:pPr>
            <a:r>
              <a:rPr sz="4800" dirty="0">
                <a:latin typeface="Calibri"/>
                <a:cs typeface="Calibri"/>
              </a:rPr>
              <a:t>Fail to </a:t>
            </a:r>
            <a:r>
              <a:rPr sz="4800" spc="5" dirty="0">
                <a:latin typeface="Calibri"/>
                <a:cs typeface="Calibri"/>
              </a:rPr>
              <a:t>apply </a:t>
            </a:r>
            <a:r>
              <a:rPr sz="4800" spc="10" dirty="0">
                <a:latin typeface="Calibri"/>
                <a:cs typeface="Calibri"/>
              </a:rPr>
              <a:t>a </a:t>
            </a:r>
            <a:r>
              <a:rPr sz="4800" spc="5" dirty="0">
                <a:latin typeface="Calibri"/>
                <a:cs typeface="Calibri"/>
              </a:rPr>
              <a:t>good</a:t>
            </a:r>
            <a:r>
              <a:rPr sz="4800" spc="25" dirty="0">
                <a:latin typeface="Calibri"/>
                <a:cs typeface="Calibri"/>
              </a:rPr>
              <a:t> </a:t>
            </a:r>
            <a:r>
              <a:rPr sz="4800" spc="5" dirty="0">
                <a:latin typeface="Calibri"/>
                <a:cs typeface="Calibri"/>
              </a:rPr>
              <a:t>rule</a:t>
            </a:r>
            <a:endParaRPr sz="4800" dirty="0">
              <a:latin typeface="Calibri"/>
              <a:cs typeface="Calibri"/>
            </a:endParaRPr>
          </a:p>
          <a:p>
            <a:pPr marL="719455" lvl="1" indent="-83820">
              <a:spcBef>
                <a:spcPts val="40"/>
              </a:spcBef>
              <a:buFont typeface="Arial"/>
              <a:buChar char="–"/>
              <a:tabLst>
                <a:tab pos="720090" algn="l"/>
              </a:tabLst>
            </a:pPr>
            <a:r>
              <a:rPr sz="4400" dirty="0">
                <a:latin typeface="Calibri"/>
                <a:cs typeface="Calibri"/>
              </a:rPr>
              <a:t>violation/non-compliance</a:t>
            </a:r>
          </a:p>
        </p:txBody>
      </p:sp>
    </p:spTree>
    <p:extLst>
      <p:ext uri="{BB962C8B-B14F-4D97-AF65-F5344CB8AC3E}">
        <p14:creationId xmlns:p14="http://schemas.microsoft.com/office/powerpoint/2010/main" val="197956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/>
          <p:nvPr/>
        </p:nvSpPr>
        <p:spPr>
          <a:xfrm>
            <a:off x="1143000" y="35169"/>
            <a:ext cx="11201400" cy="8733801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752475">
              <a:spcBef>
                <a:spcPts val="125"/>
              </a:spcBef>
            </a:pPr>
            <a:r>
              <a:rPr lang="en-GB" sz="6600" b="1" spc="-10" dirty="0" smtClean="0">
                <a:latin typeface="Arial"/>
                <a:cs typeface="Arial"/>
              </a:rPr>
              <a:t>    </a:t>
            </a:r>
            <a:r>
              <a:rPr sz="6600" b="1" spc="-10" dirty="0" smtClean="0">
                <a:latin typeface="Arial"/>
                <a:cs typeface="Arial"/>
              </a:rPr>
              <a:t>Types </a:t>
            </a:r>
            <a:r>
              <a:rPr sz="6600" b="1" spc="5" dirty="0">
                <a:latin typeface="Arial"/>
                <a:cs typeface="Arial"/>
              </a:rPr>
              <a:t>of</a:t>
            </a:r>
            <a:r>
              <a:rPr sz="6600" b="1" spc="15" dirty="0">
                <a:latin typeface="Arial"/>
                <a:cs typeface="Arial"/>
              </a:rPr>
              <a:t> </a:t>
            </a:r>
            <a:r>
              <a:rPr sz="6600" b="1" dirty="0" smtClean="0">
                <a:latin typeface="Arial"/>
                <a:cs typeface="Arial"/>
              </a:rPr>
              <a:t>Violation</a:t>
            </a:r>
            <a:endParaRPr lang="en-GB" sz="6600" b="1" dirty="0" smtClean="0">
              <a:latin typeface="Arial"/>
              <a:cs typeface="Arial"/>
            </a:endParaRPr>
          </a:p>
          <a:p>
            <a:pPr marL="752475"/>
            <a:endParaRPr sz="900" dirty="0" smtClean="0">
              <a:latin typeface="Arial"/>
              <a:cs typeface="Arial"/>
            </a:endParaRPr>
          </a:p>
          <a:p>
            <a:pPr marL="260985" indent="-100330">
              <a:spcBef>
                <a:spcPts val="1080"/>
              </a:spcBef>
              <a:buFont typeface="Arial"/>
              <a:buChar char="•"/>
              <a:tabLst>
                <a:tab pos="261620" algn="l"/>
              </a:tabLst>
            </a:pPr>
            <a:r>
              <a:rPr sz="3600" b="1" dirty="0" smtClean="0">
                <a:latin typeface="Arial"/>
                <a:cs typeface="Arial"/>
              </a:rPr>
              <a:t>Routine</a:t>
            </a:r>
            <a:endParaRPr lang="en-GB" sz="3600" b="1" dirty="0" smtClean="0">
              <a:latin typeface="Arial"/>
              <a:cs typeface="Arial"/>
            </a:endParaRPr>
          </a:p>
          <a:p>
            <a:pPr marL="378460" lvl="1" indent="-83820">
              <a:buChar char="–"/>
              <a:tabLst>
                <a:tab pos="379095" algn="l"/>
              </a:tabLst>
            </a:pPr>
            <a:r>
              <a:rPr sz="3600" dirty="0" smtClean="0">
                <a:latin typeface="Arial"/>
                <a:cs typeface="Arial"/>
              </a:rPr>
              <a:t>we never wear hard hats</a:t>
            </a:r>
            <a:r>
              <a:rPr sz="3600" spc="-105" dirty="0" smtClean="0">
                <a:latin typeface="Arial"/>
                <a:cs typeface="Arial"/>
              </a:rPr>
              <a:t> </a:t>
            </a:r>
            <a:r>
              <a:rPr sz="3600" dirty="0" smtClean="0">
                <a:latin typeface="Arial"/>
                <a:cs typeface="Arial"/>
              </a:rPr>
              <a:t>here</a:t>
            </a:r>
          </a:p>
          <a:p>
            <a:pPr marL="260985" indent="-100330">
              <a:spcBef>
                <a:spcPts val="265"/>
              </a:spcBef>
              <a:buFont typeface="Arial"/>
              <a:buChar char="•"/>
              <a:tabLst>
                <a:tab pos="261620" algn="l"/>
              </a:tabLst>
            </a:pPr>
            <a:endParaRPr lang="en-GB" b="1" dirty="0" smtClean="0">
              <a:latin typeface="Arial"/>
              <a:cs typeface="Arial"/>
            </a:endParaRPr>
          </a:p>
          <a:p>
            <a:pPr marL="260985" indent="-100330">
              <a:spcBef>
                <a:spcPts val="265"/>
              </a:spcBef>
              <a:buFont typeface="Arial"/>
              <a:buChar char="•"/>
              <a:tabLst>
                <a:tab pos="261620" algn="l"/>
              </a:tabLst>
            </a:pPr>
            <a:r>
              <a:rPr sz="3600" b="1" dirty="0" smtClean="0">
                <a:latin typeface="Arial"/>
                <a:cs typeface="Arial"/>
              </a:rPr>
              <a:t>S</a:t>
            </a:r>
            <a:r>
              <a:rPr lang="en-GB" sz="3600" b="1" dirty="0" smtClean="0">
                <a:latin typeface="Arial"/>
                <a:cs typeface="Arial"/>
              </a:rPr>
              <a:t>i</a:t>
            </a:r>
            <a:r>
              <a:rPr sz="3600" b="1" dirty="0" err="1" smtClean="0">
                <a:latin typeface="Arial"/>
                <a:cs typeface="Arial"/>
              </a:rPr>
              <a:t>tuational</a:t>
            </a:r>
            <a:endParaRPr sz="3600" dirty="0">
              <a:latin typeface="Arial"/>
              <a:cs typeface="Arial"/>
            </a:endParaRPr>
          </a:p>
          <a:p>
            <a:pPr marL="378460" marR="234315" lvl="1" indent="-83820">
              <a:spcBef>
                <a:spcPts val="40"/>
              </a:spcBef>
              <a:buChar char="–"/>
              <a:tabLst>
                <a:tab pos="379095" algn="l"/>
              </a:tabLst>
            </a:pPr>
            <a:r>
              <a:rPr sz="3600" dirty="0" smtClean="0">
                <a:latin typeface="Arial"/>
                <a:cs typeface="Arial"/>
              </a:rPr>
              <a:t>I </a:t>
            </a:r>
            <a:r>
              <a:rPr sz="3600" dirty="0">
                <a:latin typeface="Arial"/>
                <a:cs typeface="Arial"/>
              </a:rPr>
              <a:t>normally wear a hard hat but it would </a:t>
            </a:r>
            <a:r>
              <a:rPr sz="3600" dirty="0" smtClean="0">
                <a:latin typeface="Arial"/>
                <a:cs typeface="Arial"/>
              </a:rPr>
              <a:t>make</a:t>
            </a:r>
            <a:r>
              <a:rPr lang="en-GB" sz="3600" dirty="0" smtClean="0">
                <a:latin typeface="Arial"/>
                <a:cs typeface="Arial"/>
              </a:rPr>
              <a:t> </a:t>
            </a:r>
            <a:r>
              <a:rPr sz="3600" dirty="0" smtClean="0">
                <a:latin typeface="Arial"/>
                <a:cs typeface="Arial"/>
              </a:rPr>
              <a:t>access to </a:t>
            </a:r>
            <a:r>
              <a:rPr sz="3600" dirty="0">
                <a:latin typeface="Arial"/>
                <a:cs typeface="Arial"/>
              </a:rPr>
              <a:t>this area</a:t>
            </a:r>
            <a:r>
              <a:rPr sz="3600" spc="-40" dirty="0">
                <a:latin typeface="Arial"/>
                <a:cs typeface="Arial"/>
              </a:rPr>
              <a:t> </a:t>
            </a:r>
            <a:r>
              <a:rPr sz="3600" dirty="0">
                <a:latin typeface="Arial"/>
                <a:cs typeface="Arial"/>
              </a:rPr>
              <a:t>difficult</a:t>
            </a:r>
          </a:p>
          <a:p>
            <a:pPr marL="260985" indent="-100330">
              <a:spcBef>
                <a:spcPts val="240"/>
              </a:spcBef>
              <a:buFont typeface="Arial"/>
              <a:buChar char="•"/>
              <a:tabLst>
                <a:tab pos="261620" algn="l"/>
              </a:tabLst>
            </a:pPr>
            <a:endParaRPr lang="en-GB" b="1" dirty="0" smtClean="0">
              <a:latin typeface="Arial"/>
              <a:cs typeface="Arial"/>
            </a:endParaRPr>
          </a:p>
          <a:p>
            <a:pPr marL="260985" indent="-100330">
              <a:spcBef>
                <a:spcPts val="240"/>
              </a:spcBef>
              <a:buFont typeface="Arial"/>
              <a:buChar char="•"/>
              <a:tabLst>
                <a:tab pos="261620" algn="l"/>
              </a:tabLst>
            </a:pPr>
            <a:r>
              <a:rPr sz="3600" b="1" dirty="0" smtClean="0">
                <a:latin typeface="Arial"/>
                <a:cs typeface="Arial"/>
              </a:rPr>
              <a:t>Exceptional</a:t>
            </a:r>
            <a:endParaRPr sz="3600" dirty="0">
              <a:latin typeface="Arial"/>
              <a:cs typeface="Arial"/>
            </a:endParaRPr>
          </a:p>
          <a:p>
            <a:pPr marL="378460" marR="158115" lvl="1" indent="-83820">
              <a:spcBef>
                <a:spcPts val="40"/>
              </a:spcBef>
              <a:buChar char="–"/>
              <a:tabLst>
                <a:tab pos="379095" algn="l"/>
              </a:tabLst>
            </a:pPr>
            <a:r>
              <a:rPr sz="3600" dirty="0" smtClean="0">
                <a:latin typeface="Arial"/>
                <a:cs typeface="Arial"/>
              </a:rPr>
              <a:t>I </a:t>
            </a:r>
            <a:r>
              <a:rPr sz="3600" dirty="0">
                <a:latin typeface="Arial"/>
                <a:cs typeface="Arial"/>
              </a:rPr>
              <a:t>should get my hard hat but I need to reach </a:t>
            </a:r>
            <a:r>
              <a:rPr sz="3600" dirty="0" smtClean="0">
                <a:latin typeface="Arial"/>
                <a:cs typeface="Arial"/>
              </a:rPr>
              <a:t>this</a:t>
            </a:r>
            <a:r>
              <a:rPr lang="en-GB" sz="3600" spc="-110" dirty="0">
                <a:latin typeface="Arial"/>
                <a:cs typeface="Arial"/>
              </a:rPr>
              <a:t> </a:t>
            </a:r>
            <a:r>
              <a:rPr sz="3600" dirty="0" smtClean="0">
                <a:latin typeface="Arial"/>
                <a:cs typeface="Arial"/>
              </a:rPr>
              <a:t>panel  </a:t>
            </a:r>
            <a:r>
              <a:rPr sz="3600" dirty="0">
                <a:latin typeface="Arial"/>
                <a:cs typeface="Arial"/>
              </a:rPr>
              <a:t>quickly and it will only take a</a:t>
            </a:r>
            <a:r>
              <a:rPr sz="3600" spc="-75" dirty="0">
                <a:latin typeface="Arial"/>
                <a:cs typeface="Arial"/>
              </a:rPr>
              <a:t> </a:t>
            </a:r>
            <a:r>
              <a:rPr sz="3600" dirty="0">
                <a:latin typeface="Arial"/>
                <a:cs typeface="Arial"/>
              </a:rPr>
              <a:t>moment</a:t>
            </a:r>
          </a:p>
          <a:p>
            <a:pPr marL="260985" indent="-100330">
              <a:spcBef>
                <a:spcPts val="235"/>
              </a:spcBef>
              <a:buFont typeface="Arial"/>
              <a:buChar char="•"/>
              <a:tabLst>
                <a:tab pos="261620" algn="l"/>
              </a:tabLst>
            </a:pPr>
            <a:endParaRPr lang="en-GB" b="1" dirty="0" smtClean="0">
              <a:latin typeface="Arial"/>
              <a:cs typeface="Arial"/>
            </a:endParaRPr>
          </a:p>
          <a:p>
            <a:pPr marL="260985" indent="-100330">
              <a:spcBef>
                <a:spcPts val="235"/>
              </a:spcBef>
              <a:buFont typeface="Arial"/>
              <a:buChar char="•"/>
              <a:tabLst>
                <a:tab pos="261620" algn="l"/>
              </a:tabLst>
            </a:pPr>
            <a:r>
              <a:rPr sz="3600" b="1" dirty="0" err="1" smtClean="0">
                <a:latin typeface="Arial"/>
                <a:cs typeface="Arial"/>
              </a:rPr>
              <a:t>Optimising</a:t>
            </a:r>
            <a:endParaRPr sz="3600" dirty="0">
              <a:latin typeface="Arial"/>
              <a:cs typeface="Arial"/>
            </a:endParaRPr>
          </a:p>
          <a:p>
            <a:pPr marL="378460" marR="244475" lvl="1" indent="-83820">
              <a:spcBef>
                <a:spcPts val="60"/>
              </a:spcBef>
              <a:buChar char="–"/>
              <a:tabLst>
                <a:tab pos="379095" algn="l"/>
              </a:tabLst>
            </a:pPr>
            <a:r>
              <a:rPr lang="en-GB" sz="3600" dirty="0" smtClean="0">
                <a:latin typeface="Arial"/>
                <a:cs typeface="Arial"/>
              </a:rPr>
              <a:t>H</a:t>
            </a:r>
            <a:r>
              <a:rPr sz="3600" dirty="0" err="1" smtClean="0">
                <a:latin typeface="Arial"/>
                <a:cs typeface="Arial"/>
              </a:rPr>
              <a:t>ard</a:t>
            </a:r>
            <a:r>
              <a:rPr sz="3600" dirty="0" smtClean="0">
                <a:latin typeface="Arial"/>
                <a:cs typeface="Arial"/>
              </a:rPr>
              <a:t> </a:t>
            </a:r>
            <a:r>
              <a:rPr sz="3600" dirty="0">
                <a:latin typeface="Arial"/>
                <a:cs typeface="Arial"/>
              </a:rPr>
              <a:t>hats are not really necessary for this </a:t>
            </a:r>
            <a:r>
              <a:rPr sz="3600" dirty="0" smtClean="0">
                <a:latin typeface="Arial"/>
                <a:cs typeface="Arial"/>
              </a:rPr>
              <a:t>task</a:t>
            </a:r>
            <a:r>
              <a:rPr lang="en-GB" sz="3600" dirty="0" smtClean="0">
                <a:latin typeface="Arial"/>
                <a:cs typeface="Arial"/>
              </a:rPr>
              <a:t>  </a:t>
            </a:r>
            <a:r>
              <a:rPr sz="3600" dirty="0" smtClean="0">
                <a:latin typeface="Arial"/>
                <a:cs typeface="Arial"/>
              </a:rPr>
              <a:t>and</a:t>
            </a:r>
            <a:r>
              <a:rPr sz="3600" spc="-120" dirty="0" smtClean="0">
                <a:latin typeface="Arial"/>
                <a:cs typeface="Arial"/>
              </a:rPr>
              <a:t> </a:t>
            </a:r>
            <a:r>
              <a:rPr sz="3600" dirty="0" smtClean="0">
                <a:latin typeface="Arial"/>
                <a:cs typeface="Arial"/>
              </a:rPr>
              <a:t>I </a:t>
            </a:r>
            <a:r>
              <a:rPr sz="3600" dirty="0">
                <a:latin typeface="Arial"/>
                <a:cs typeface="Arial"/>
              </a:rPr>
              <a:t>can get it done more quickly this</a:t>
            </a:r>
            <a:r>
              <a:rPr sz="3600" spc="-90" dirty="0">
                <a:latin typeface="Arial"/>
                <a:cs typeface="Arial"/>
              </a:rPr>
              <a:t> </a:t>
            </a:r>
            <a:r>
              <a:rPr sz="3600" dirty="0">
                <a:latin typeface="Arial"/>
                <a:cs typeface="Arial"/>
              </a:rPr>
              <a:t>way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8"/>
          <p:cNvSpPr txBox="1"/>
          <p:nvPr/>
        </p:nvSpPr>
        <p:spPr>
          <a:xfrm>
            <a:off x="1295400" y="76200"/>
            <a:ext cx="10363200" cy="8216993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531495">
              <a:spcBef>
                <a:spcPts val="95"/>
              </a:spcBef>
            </a:pPr>
            <a:r>
              <a:rPr sz="7200" spc="-10" dirty="0">
                <a:latin typeface="Calibri"/>
                <a:cs typeface="Calibri"/>
              </a:rPr>
              <a:t>Knowledge-based</a:t>
            </a:r>
            <a:r>
              <a:rPr sz="7200" spc="-45" dirty="0">
                <a:latin typeface="Calibri"/>
                <a:cs typeface="Calibri"/>
              </a:rPr>
              <a:t> </a:t>
            </a:r>
            <a:r>
              <a:rPr sz="7200" spc="-10" dirty="0">
                <a:latin typeface="Calibri"/>
                <a:cs typeface="Calibri"/>
              </a:rPr>
              <a:t>errors</a:t>
            </a:r>
            <a:endParaRPr sz="7200" dirty="0">
              <a:latin typeface="Calibri"/>
              <a:cs typeface="Calibri"/>
            </a:endParaRPr>
          </a:p>
          <a:p>
            <a:pPr marL="732155" marR="314325" indent="-571500">
              <a:spcBef>
                <a:spcPts val="1105"/>
              </a:spcBef>
              <a:buFont typeface="Arial" panose="020B0604020202020204" pitchFamily="34" charset="0"/>
              <a:buChar char="•"/>
              <a:tabLst>
                <a:tab pos="261620" algn="l"/>
              </a:tabLst>
            </a:pPr>
            <a:r>
              <a:rPr lang="en-GB" sz="4400" dirty="0" smtClean="0">
                <a:latin typeface="Calibri"/>
                <a:cs typeface="Calibri"/>
              </a:rPr>
              <a:t>O</a:t>
            </a:r>
            <a:r>
              <a:rPr sz="4400" dirty="0" smtClean="0">
                <a:latin typeface="Calibri"/>
                <a:cs typeface="Calibri"/>
              </a:rPr>
              <a:t>cur </a:t>
            </a:r>
            <a:r>
              <a:rPr sz="4400" dirty="0">
                <a:latin typeface="Calibri"/>
                <a:cs typeface="Calibri"/>
              </a:rPr>
              <a:t>when people have </a:t>
            </a:r>
            <a:r>
              <a:rPr sz="4400" dirty="0" smtClean="0">
                <a:latin typeface="Calibri"/>
                <a:cs typeface="Calibri"/>
              </a:rPr>
              <a:t>to</a:t>
            </a:r>
            <a:r>
              <a:rPr lang="en-GB" sz="4400" dirty="0" smtClean="0">
                <a:latin typeface="Calibri"/>
                <a:cs typeface="Calibri"/>
              </a:rPr>
              <a:t> </a:t>
            </a:r>
            <a:r>
              <a:rPr sz="4400" dirty="0" smtClean="0">
                <a:latin typeface="Calibri"/>
                <a:cs typeface="Calibri"/>
              </a:rPr>
              <a:t>improvise </a:t>
            </a:r>
            <a:r>
              <a:rPr sz="4400" dirty="0">
                <a:latin typeface="Calibri"/>
                <a:cs typeface="Calibri"/>
              </a:rPr>
              <a:t>in  novel</a:t>
            </a:r>
            <a:r>
              <a:rPr sz="4400" spc="-5" dirty="0">
                <a:latin typeface="Calibri"/>
                <a:cs typeface="Calibri"/>
              </a:rPr>
              <a:t> </a:t>
            </a:r>
            <a:r>
              <a:rPr sz="4400" dirty="0">
                <a:latin typeface="Calibri"/>
                <a:cs typeface="Calibri"/>
              </a:rPr>
              <a:t>situations.</a:t>
            </a:r>
          </a:p>
          <a:p>
            <a:pPr>
              <a:spcBef>
                <a:spcPts val="25"/>
              </a:spcBef>
              <a:buChar char="•"/>
            </a:pPr>
            <a:endParaRPr sz="1600" dirty="0">
              <a:latin typeface="Times New Roman"/>
              <a:cs typeface="Times New Roman"/>
            </a:endParaRPr>
          </a:p>
          <a:p>
            <a:pPr marL="732155" indent="-571500">
              <a:spcBef>
                <a:spcPts val="5"/>
              </a:spcBef>
              <a:buFont typeface="Arial" panose="020B0604020202020204" pitchFamily="34" charset="0"/>
              <a:buChar char="•"/>
              <a:tabLst>
                <a:tab pos="261620" algn="l"/>
              </a:tabLst>
            </a:pPr>
            <a:r>
              <a:rPr sz="4000" dirty="0">
                <a:latin typeface="Calibri"/>
                <a:cs typeface="Calibri"/>
              </a:rPr>
              <a:t>Influence of </a:t>
            </a:r>
            <a:r>
              <a:rPr sz="4000" spc="-5" dirty="0">
                <a:latin typeface="Calibri"/>
                <a:cs typeface="Calibri"/>
              </a:rPr>
              <a:t>various </a:t>
            </a:r>
            <a:r>
              <a:rPr sz="4000" dirty="0">
                <a:latin typeface="Calibri"/>
                <a:cs typeface="Calibri"/>
              </a:rPr>
              <a:t>cognitive</a:t>
            </a:r>
            <a:r>
              <a:rPr sz="4000" spc="-90" dirty="0">
                <a:latin typeface="Calibri"/>
                <a:cs typeface="Calibri"/>
              </a:rPr>
              <a:t> </a:t>
            </a:r>
            <a:r>
              <a:rPr sz="4000" spc="-5" dirty="0">
                <a:latin typeface="Calibri"/>
                <a:cs typeface="Calibri"/>
              </a:rPr>
              <a:t>biases:</a:t>
            </a:r>
            <a:endParaRPr sz="4000" dirty="0">
              <a:latin typeface="Calibri"/>
              <a:cs typeface="Calibri"/>
            </a:endParaRPr>
          </a:p>
          <a:p>
            <a:pPr marL="835660" lvl="2" indent="-83820">
              <a:buFont typeface="Arial"/>
              <a:buChar char="–"/>
              <a:tabLst>
                <a:tab pos="379095" algn="l"/>
              </a:tabLst>
            </a:pPr>
            <a:r>
              <a:rPr sz="4000" spc="-5" dirty="0">
                <a:latin typeface="Calibri"/>
                <a:cs typeface="Calibri"/>
              </a:rPr>
              <a:t>Confirmation</a:t>
            </a:r>
            <a:r>
              <a:rPr sz="4000" spc="-35" dirty="0">
                <a:latin typeface="Calibri"/>
                <a:cs typeface="Calibri"/>
              </a:rPr>
              <a:t> </a:t>
            </a:r>
            <a:r>
              <a:rPr sz="4000" dirty="0">
                <a:latin typeface="Calibri"/>
                <a:cs typeface="Calibri"/>
              </a:rPr>
              <a:t>bias</a:t>
            </a:r>
          </a:p>
          <a:p>
            <a:pPr marL="835660" lvl="2" indent="-83820">
              <a:spcBef>
                <a:spcPts val="10"/>
              </a:spcBef>
              <a:buFont typeface="Arial"/>
              <a:buChar char="–"/>
              <a:tabLst>
                <a:tab pos="379095" algn="l"/>
              </a:tabLst>
            </a:pPr>
            <a:r>
              <a:rPr sz="4000" dirty="0">
                <a:latin typeface="Calibri"/>
                <a:cs typeface="Calibri"/>
              </a:rPr>
              <a:t>Over-confidence</a:t>
            </a:r>
          </a:p>
          <a:p>
            <a:pPr marL="835660" lvl="2" indent="-83820">
              <a:buFont typeface="Arial"/>
              <a:buChar char="–"/>
              <a:tabLst>
                <a:tab pos="379095" algn="l"/>
              </a:tabLst>
            </a:pPr>
            <a:r>
              <a:rPr sz="4000" spc="-5" dirty="0">
                <a:latin typeface="Calibri"/>
                <a:cs typeface="Calibri"/>
              </a:rPr>
              <a:t>Out-of-sight-out-of-mind</a:t>
            </a:r>
            <a:endParaRPr sz="4000" dirty="0">
              <a:latin typeface="Calibri"/>
              <a:cs typeface="Calibri"/>
            </a:endParaRPr>
          </a:p>
          <a:p>
            <a:pPr marL="835660" lvl="2" indent="-83820">
              <a:buFont typeface="Arial"/>
              <a:buChar char="–"/>
              <a:tabLst>
                <a:tab pos="379095" algn="l"/>
              </a:tabLst>
            </a:pPr>
            <a:r>
              <a:rPr sz="4000" dirty="0">
                <a:latin typeface="Calibri"/>
                <a:cs typeface="Calibri"/>
              </a:rPr>
              <a:t>Halo</a:t>
            </a:r>
            <a:r>
              <a:rPr sz="4000" spc="-25" dirty="0">
                <a:latin typeface="Calibri"/>
                <a:cs typeface="Calibri"/>
              </a:rPr>
              <a:t> </a:t>
            </a:r>
            <a:r>
              <a:rPr sz="4000" spc="-5" dirty="0" smtClean="0">
                <a:latin typeface="Calibri"/>
                <a:cs typeface="Calibri"/>
              </a:rPr>
              <a:t>effects</a:t>
            </a:r>
            <a:r>
              <a:rPr lang="en-GB" sz="4000" spc="-5" dirty="0" smtClean="0">
                <a:latin typeface="Calibri"/>
                <a:cs typeface="Calibri"/>
              </a:rPr>
              <a:t>: </a:t>
            </a:r>
            <a:r>
              <a:rPr lang="en-GB" sz="4000" dirty="0">
                <a:latin typeface="Calibri" panose="020F0502020204030204" pitchFamily="34" charset="0"/>
                <a:cs typeface="Calibri" panose="020F0502020204030204" pitchFamily="34" charset="0"/>
              </a:rPr>
              <a:t>impression created in one area to influence opinion in another area</a:t>
            </a:r>
            <a:endParaRPr sz="4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spcBef>
                <a:spcPts val="10"/>
              </a:spcBef>
              <a:buFont typeface="Arial"/>
              <a:buChar char="–"/>
            </a:pPr>
            <a:endParaRPr sz="2000" dirty="0">
              <a:latin typeface="Times New Roman"/>
              <a:cs typeface="Times New Roman"/>
            </a:endParaRPr>
          </a:p>
          <a:p>
            <a:pPr marL="732155" marR="203835" indent="-571500">
              <a:buFont typeface="Arial" panose="020B0604020202020204" pitchFamily="34" charset="0"/>
              <a:buChar char="•"/>
              <a:tabLst>
                <a:tab pos="261620" algn="l"/>
              </a:tabLst>
            </a:pPr>
            <a:r>
              <a:rPr sz="4400" dirty="0">
                <a:latin typeface="Calibri"/>
                <a:cs typeface="Calibri"/>
              </a:rPr>
              <a:t>Dealing with </a:t>
            </a:r>
            <a:r>
              <a:rPr sz="4400" dirty="0" smtClean="0">
                <a:latin typeface="Calibri"/>
                <a:cs typeface="Calibri"/>
              </a:rPr>
              <a:t>novel </a:t>
            </a:r>
            <a:r>
              <a:rPr sz="4400" dirty="0">
                <a:latin typeface="Calibri"/>
                <a:cs typeface="Calibri"/>
              </a:rPr>
              <a:t>situation in </a:t>
            </a:r>
            <a:r>
              <a:rPr sz="4400" dirty="0" smtClean="0">
                <a:latin typeface="Calibri"/>
                <a:cs typeface="Calibri"/>
              </a:rPr>
              <a:t>dangerous </a:t>
            </a:r>
            <a:r>
              <a:rPr sz="4400" dirty="0">
                <a:latin typeface="Calibri"/>
                <a:cs typeface="Calibri"/>
              </a:rPr>
              <a:t>setting  is </a:t>
            </a:r>
            <a:r>
              <a:rPr sz="4400" dirty="0" smtClean="0">
                <a:latin typeface="Calibri"/>
                <a:cs typeface="Calibri"/>
              </a:rPr>
              <a:t>highly error-provoking</a:t>
            </a:r>
            <a:endParaRPr sz="44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83154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28600" y="2667000"/>
            <a:ext cx="11446042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092835" marR="404495" indent="-798830" algn="ctr">
              <a:spcBef>
                <a:spcPts val="100"/>
              </a:spcBef>
            </a:pPr>
            <a:r>
              <a:rPr lang="en-GB" sz="8000" b="1" dirty="0">
                <a:latin typeface="Calibri"/>
                <a:cs typeface="Calibri"/>
              </a:rPr>
              <a:t>What factors may lead to </a:t>
            </a:r>
            <a:r>
              <a:rPr lang="en-GB" sz="8000" b="1" dirty="0" smtClean="0">
                <a:latin typeface="Calibri"/>
                <a:cs typeface="Calibri"/>
              </a:rPr>
              <a:t>human </a:t>
            </a:r>
            <a:r>
              <a:rPr lang="en-GB" sz="8000" b="1" dirty="0">
                <a:latin typeface="Calibri"/>
                <a:cs typeface="Calibri"/>
              </a:rPr>
              <a:t>error?</a:t>
            </a:r>
          </a:p>
        </p:txBody>
      </p:sp>
    </p:spTree>
    <p:extLst>
      <p:ext uri="{BB962C8B-B14F-4D97-AF65-F5344CB8AC3E}">
        <p14:creationId xmlns:p14="http://schemas.microsoft.com/office/powerpoint/2010/main" val="3235852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/>
          <p:nvPr/>
        </p:nvSpPr>
        <p:spPr>
          <a:xfrm>
            <a:off x="838200" y="2286000"/>
            <a:ext cx="10744200" cy="47141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53160" marR="343535" indent="-799465">
              <a:spcBef>
                <a:spcPts val="100"/>
              </a:spcBef>
            </a:pPr>
            <a:r>
              <a:rPr sz="4800" b="1" dirty="0">
                <a:latin typeface="Calibri"/>
                <a:cs typeface="Calibri"/>
              </a:rPr>
              <a:t>What factors may lead to human </a:t>
            </a:r>
            <a:r>
              <a:rPr sz="4800" b="1" dirty="0" smtClean="0">
                <a:latin typeface="Calibri"/>
                <a:cs typeface="Calibri"/>
              </a:rPr>
              <a:t>error</a:t>
            </a:r>
            <a:r>
              <a:rPr sz="4800" b="1" dirty="0">
                <a:latin typeface="Calibri"/>
                <a:cs typeface="Calibri"/>
              </a:rPr>
              <a:t>?</a:t>
            </a:r>
          </a:p>
          <a:p>
            <a:pPr marL="684530" indent="-457200">
              <a:spcBef>
                <a:spcPts val="855"/>
              </a:spcBef>
              <a:buFont typeface="Arial" panose="020B0604020202020204" pitchFamily="34" charset="0"/>
              <a:buChar char="•"/>
              <a:tabLst>
                <a:tab pos="328295" algn="l"/>
              </a:tabLst>
            </a:pPr>
            <a:r>
              <a:rPr sz="4400" dirty="0">
                <a:latin typeface="Calibri"/>
                <a:cs typeface="Calibri"/>
              </a:rPr>
              <a:t>Safety </a:t>
            </a:r>
            <a:r>
              <a:rPr sz="4400" spc="5" dirty="0" smtClean="0">
                <a:latin typeface="Calibri"/>
                <a:cs typeface="Calibri"/>
              </a:rPr>
              <a:t>Culture</a:t>
            </a:r>
            <a:endParaRPr lang="en-GB" sz="4400" dirty="0">
              <a:latin typeface="Calibri"/>
              <a:cs typeface="Calibri"/>
            </a:endParaRPr>
          </a:p>
          <a:p>
            <a:pPr marL="684530" indent="-457200">
              <a:spcBef>
                <a:spcPts val="855"/>
              </a:spcBef>
              <a:buFont typeface="Arial" panose="020B0604020202020204" pitchFamily="34" charset="0"/>
              <a:buChar char="•"/>
              <a:tabLst>
                <a:tab pos="328295" algn="l"/>
              </a:tabLst>
            </a:pPr>
            <a:r>
              <a:rPr sz="4400" dirty="0" err="1" smtClean="0">
                <a:latin typeface="Calibri"/>
                <a:cs typeface="Calibri"/>
              </a:rPr>
              <a:t>Organisational</a:t>
            </a:r>
            <a:r>
              <a:rPr sz="4400" dirty="0" smtClean="0">
                <a:latin typeface="Calibri"/>
                <a:cs typeface="Calibri"/>
              </a:rPr>
              <a:t> </a:t>
            </a:r>
            <a:r>
              <a:rPr sz="4400" dirty="0">
                <a:latin typeface="Calibri"/>
                <a:cs typeface="Calibri"/>
              </a:rPr>
              <a:t>systems</a:t>
            </a:r>
            <a:r>
              <a:rPr sz="4400" spc="35" dirty="0">
                <a:latin typeface="Calibri"/>
                <a:cs typeface="Calibri"/>
              </a:rPr>
              <a:t> </a:t>
            </a:r>
            <a:r>
              <a:rPr sz="4400" spc="5" dirty="0">
                <a:latin typeface="Calibri"/>
                <a:cs typeface="Calibri"/>
              </a:rPr>
              <a:t>(</a:t>
            </a:r>
            <a:r>
              <a:rPr sz="4400" spc="5" dirty="0" smtClean="0">
                <a:latin typeface="Calibri"/>
                <a:cs typeface="Calibri"/>
              </a:rPr>
              <a:t>automation)</a:t>
            </a:r>
            <a:endParaRPr lang="en-GB" sz="4400" dirty="0">
              <a:latin typeface="Calibri"/>
              <a:cs typeface="Calibri"/>
            </a:endParaRPr>
          </a:p>
          <a:p>
            <a:pPr marL="684530" indent="-457200">
              <a:spcBef>
                <a:spcPts val="855"/>
              </a:spcBef>
              <a:buFont typeface="Arial" panose="020B0604020202020204" pitchFamily="34" charset="0"/>
              <a:buChar char="•"/>
              <a:tabLst>
                <a:tab pos="328295" algn="l"/>
              </a:tabLst>
            </a:pPr>
            <a:r>
              <a:rPr sz="4400" spc="5" dirty="0" smtClean="0">
                <a:latin typeface="Calibri"/>
                <a:cs typeface="Calibri"/>
              </a:rPr>
              <a:t>Lack </a:t>
            </a:r>
            <a:r>
              <a:rPr sz="4400" spc="5" dirty="0">
                <a:latin typeface="Calibri"/>
                <a:cs typeface="Calibri"/>
              </a:rPr>
              <a:t>of </a:t>
            </a:r>
            <a:r>
              <a:rPr sz="4400" spc="5" dirty="0" smtClean="0">
                <a:latin typeface="Calibri"/>
                <a:cs typeface="Calibri"/>
              </a:rPr>
              <a:t>training/competence</a:t>
            </a:r>
            <a:endParaRPr lang="en-GB" sz="4400" dirty="0">
              <a:latin typeface="Calibri"/>
              <a:cs typeface="Calibri"/>
            </a:endParaRPr>
          </a:p>
          <a:p>
            <a:pPr marL="684530" indent="-457200">
              <a:spcBef>
                <a:spcPts val="855"/>
              </a:spcBef>
              <a:buFont typeface="Arial" panose="020B0604020202020204" pitchFamily="34" charset="0"/>
              <a:buChar char="•"/>
              <a:tabLst>
                <a:tab pos="328295" algn="l"/>
              </a:tabLst>
            </a:pPr>
            <a:r>
              <a:rPr sz="4400" dirty="0" smtClean="0">
                <a:latin typeface="Calibri"/>
                <a:cs typeface="Calibri"/>
              </a:rPr>
              <a:t>Workload</a:t>
            </a:r>
            <a:endParaRPr lang="en-GB" sz="4400" dirty="0">
              <a:latin typeface="Calibri"/>
              <a:cs typeface="Calibri"/>
            </a:endParaRPr>
          </a:p>
          <a:p>
            <a:pPr marL="684530" indent="-457200">
              <a:spcBef>
                <a:spcPts val="855"/>
              </a:spcBef>
              <a:buFont typeface="Arial" panose="020B0604020202020204" pitchFamily="34" charset="0"/>
              <a:buChar char="•"/>
              <a:tabLst>
                <a:tab pos="328295" algn="l"/>
              </a:tabLst>
            </a:pPr>
            <a:r>
              <a:rPr sz="4400" dirty="0" smtClean="0">
                <a:latin typeface="Calibri"/>
                <a:cs typeface="Calibri"/>
              </a:rPr>
              <a:t>Fatigue</a:t>
            </a:r>
            <a:endParaRPr sz="4400" dirty="0">
              <a:latin typeface="Calibri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11"/>
          <p:cNvSpPr txBox="1"/>
          <p:nvPr/>
        </p:nvSpPr>
        <p:spPr>
          <a:xfrm>
            <a:off x="838200" y="348058"/>
            <a:ext cx="10668000" cy="7805342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9554" algn="ctr">
              <a:spcBef>
                <a:spcPts val="105"/>
              </a:spcBef>
            </a:pPr>
            <a:r>
              <a:rPr sz="4800" b="1" dirty="0" smtClean="0">
                <a:latin typeface="Arial"/>
                <a:cs typeface="Arial"/>
              </a:rPr>
              <a:t>Causes </a:t>
            </a:r>
            <a:r>
              <a:rPr sz="4800" b="1" dirty="0">
                <a:latin typeface="Arial"/>
                <a:cs typeface="Arial"/>
              </a:rPr>
              <a:t>of</a:t>
            </a:r>
            <a:r>
              <a:rPr sz="4800" b="1" spc="-35" dirty="0">
                <a:latin typeface="Arial"/>
                <a:cs typeface="Arial"/>
              </a:rPr>
              <a:t> </a:t>
            </a:r>
            <a:r>
              <a:rPr sz="4800" b="1" spc="-5" dirty="0">
                <a:latin typeface="Arial"/>
                <a:cs typeface="Arial"/>
              </a:rPr>
              <a:t>Violations</a:t>
            </a:r>
            <a:endParaRPr sz="4800" b="1" dirty="0">
              <a:latin typeface="Arial"/>
              <a:cs typeface="Arial"/>
            </a:endParaRPr>
          </a:p>
          <a:p>
            <a:pPr marL="777240" indent="-571500">
              <a:spcBef>
                <a:spcPts val="1015"/>
              </a:spcBef>
              <a:buClr>
                <a:srgbClr val="008080"/>
              </a:buClr>
              <a:buSzPct val="121428"/>
              <a:buFont typeface="Arial" panose="020B0604020202020204" pitchFamily="34" charset="0"/>
              <a:buChar char="•"/>
              <a:tabLst>
                <a:tab pos="307340" algn="l"/>
              </a:tabLst>
            </a:pPr>
            <a:r>
              <a:rPr sz="4000" dirty="0">
                <a:latin typeface="Arial"/>
                <a:cs typeface="Arial"/>
              </a:rPr>
              <a:t>Lack of safety</a:t>
            </a:r>
            <a:r>
              <a:rPr sz="4000" spc="-65" dirty="0">
                <a:latin typeface="Arial"/>
                <a:cs typeface="Arial"/>
              </a:rPr>
              <a:t> </a:t>
            </a:r>
            <a:r>
              <a:rPr sz="4000" dirty="0">
                <a:latin typeface="Arial"/>
                <a:cs typeface="Arial"/>
              </a:rPr>
              <a:t>culture</a:t>
            </a:r>
          </a:p>
          <a:p>
            <a:pPr marL="777240" indent="-571500">
              <a:spcBef>
                <a:spcPts val="180"/>
              </a:spcBef>
              <a:buClr>
                <a:srgbClr val="008080"/>
              </a:buClr>
              <a:buSzPct val="121428"/>
              <a:buFont typeface="Arial" panose="020B0604020202020204" pitchFamily="34" charset="0"/>
              <a:buChar char="•"/>
              <a:tabLst>
                <a:tab pos="307340" algn="l"/>
              </a:tabLst>
            </a:pPr>
            <a:r>
              <a:rPr lang="en-GB" sz="4000" dirty="0">
                <a:latin typeface="Arial"/>
                <a:cs typeface="Arial"/>
              </a:rPr>
              <a:t>I</a:t>
            </a:r>
            <a:r>
              <a:rPr sz="4000" dirty="0" err="1" smtClean="0">
                <a:latin typeface="Arial"/>
                <a:cs typeface="Arial"/>
              </a:rPr>
              <a:t>ncorrect</a:t>
            </a:r>
            <a:r>
              <a:rPr sz="4000" dirty="0" smtClean="0">
                <a:latin typeface="Arial"/>
                <a:cs typeface="Arial"/>
              </a:rPr>
              <a:t> </a:t>
            </a:r>
            <a:r>
              <a:rPr sz="4000" dirty="0">
                <a:latin typeface="Arial"/>
                <a:cs typeface="Arial"/>
              </a:rPr>
              <a:t>knowledge of</a:t>
            </a:r>
            <a:r>
              <a:rPr sz="4000" spc="-80" dirty="0">
                <a:latin typeface="Arial"/>
                <a:cs typeface="Arial"/>
              </a:rPr>
              <a:t> </a:t>
            </a:r>
            <a:r>
              <a:rPr sz="4000" dirty="0">
                <a:latin typeface="Arial"/>
                <a:cs typeface="Arial"/>
              </a:rPr>
              <a:t>consequences</a:t>
            </a:r>
          </a:p>
          <a:p>
            <a:pPr marL="777240" indent="-571500">
              <a:spcBef>
                <a:spcPts val="170"/>
              </a:spcBef>
              <a:buClr>
                <a:srgbClr val="008080"/>
              </a:buClr>
              <a:buSzPct val="121428"/>
              <a:buFont typeface="Arial" panose="020B0604020202020204" pitchFamily="34" charset="0"/>
              <a:buChar char="•"/>
              <a:tabLst>
                <a:tab pos="307340" algn="l"/>
              </a:tabLst>
            </a:pPr>
            <a:r>
              <a:rPr sz="4000" dirty="0">
                <a:latin typeface="Arial"/>
                <a:cs typeface="Arial"/>
              </a:rPr>
              <a:t>Poor</a:t>
            </a:r>
            <a:r>
              <a:rPr sz="4000" spc="-20" dirty="0">
                <a:latin typeface="Arial"/>
                <a:cs typeface="Arial"/>
              </a:rPr>
              <a:t> </a:t>
            </a:r>
            <a:r>
              <a:rPr sz="4000" dirty="0">
                <a:latin typeface="Arial"/>
                <a:cs typeface="Arial"/>
              </a:rPr>
              <a:t>morale</a:t>
            </a:r>
          </a:p>
          <a:p>
            <a:pPr marL="777240" indent="-571500">
              <a:spcBef>
                <a:spcPts val="170"/>
              </a:spcBef>
              <a:buClr>
                <a:srgbClr val="008080"/>
              </a:buClr>
              <a:buSzPct val="121428"/>
              <a:buFont typeface="Arial" panose="020B0604020202020204" pitchFamily="34" charset="0"/>
              <a:buChar char="•"/>
              <a:tabLst>
                <a:tab pos="307340" algn="l"/>
              </a:tabLst>
            </a:pPr>
            <a:r>
              <a:rPr sz="4000" dirty="0">
                <a:latin typeface="Arial"/>
                <a:cs typeface="Arial"/>
              </a:rPr>
              <a:t>Violation-condoning</a:t>
            </a:r>
            <a:r>
              <a:rPr sz="4000" spc="-20" dirty="0">
                <a:latin typeface="Arial"/>
                <a:cs typeface="Arial"/>
              </a:rPr>
              <a:t> </a:t>
            </a:r>
            <a:r>
              <a:rPr sz="4000" dirty="0">
                <a:latin typeface="Arial"/>
                <a:cs typeface="Arial"/>
              </a:rPr>
              <a:t>norms</a:t>
            </a:r>
          </a:p>
          <a:p>
            <a:pPr marL="777240" indent="-571500">
              <a:spcBef>
                <a:spcPts val="180"/>
              </a:spcBef>
              <a:buClr>
                <a:srgbClr val="008080"/>
              </a:buClr>
              <a:buSzPct val="121428"/>
              <a:buFont typeface="Arial" panose="020B0604020202020204" pitchFamily="34" charset="0"/>
              <a:buChar char="•"/>
              <a:tabLst>
                <a:tab pos="307340" algn="l"/>
              </a:tabLst>
            </a:pPr>
            <a:r>
              <a:rPr sz="4000" dirty="0" smtClean="0">
                <a:latin typeface="Arial"/>
                <a:cs typeface="Arial"/>
              </a:rPr>
              <a:t>Inappropriate</a:t>
            </a:r>
            <a:r>
              <a:rPr lang="en-GB" sz="4000" dirty="0" smtClean="0">
                <a:latin typeface="Arial"/>
                <a:cs typeface="Arial"/>
              </a:rPr>
              <a:t>/</a:t>
            </a:r>
            <a:r>
              <a:rPr sz="4000" dirty="0" smtClean="0">
                <a:latin typeface="Arial"/>
                <a:cs typeface="Arial"/>
              </a:rPr>
              <a:t>ambiguous rules/</a:t>
            </a:r>
            <a:r>
              <a:rPr lang="en-GB" sz="4000" spc="-80" dirty="0">
                <a:latin typeface="Arial"/>
                <a:cs typeface="Arial"/>
              </a:rPr>
              <a:t> </a:t>
            </a:r>
            <a:r>
              <a:rPr sz="4000" dirty="0" smtClean="0">
                <a:latin typeface="Arial"/>
                <a:cs typeface="Arial"/>
              </a:rPr>
              <a:t>instructions</a:t>
            </a:r>
            <a:endParaRPr sz="4000" dirty="0">
              <a:latin typeface="Arial"/>
              <a:cs typeface="Arial"/>
            </a:endParaRPr>
          </a:p>
          <a:p>
            <a:pPr marL="777240" indent="-571500">
              <a:spcBef>
                <a:spcPts val="165"/>
              </a:spcBef>
              <a:buClr>
                <a:srgbClr val="008080"/>
              </a:buClr>
              <a:buSzPct val="121428"/>
              <a:buFont typeface="Arial" panose="020B0604020202020204" pitchFamily="34" charset="0"/>
              <a:buChar char="•"/>
              <a:tabLst>
                <a:tab pos="307340" algn="l"/>
              </a:tabLst>
            </a:pPr>
            <a:r>
              <a:rPr sz="4000" dirty="0">
                <a:latin typeface="Arial"/>
                <a:cs typeface="Arial"/>
              </a:rPr>
              <a:t>Macho</a:t>
            </a:r>
            <a:r>
              <a:rPr sz="4000" spc="-20" dirty="0">
                <a:latin typeface="Arial"/>
                <a:cs typeface="Arial"/>
              </a:rPr>
              <a:t> </a:t>
            </a:r>
            <a:r>
              <a:rPr sz="4000" dirty="0">
                <a:latin typeface="Arial"/>
                <a:cs typeface="Arial"/>
              </a:rPr>
              <a:t>attitudes</a:t>
            </a:r>
          </a:p>
          <a:p>
            <a:pPr marL="777240" indent="-571500">
              <a:spcBef>
                <a:spcPts val="185"/>
              </a:spcBef>
              <a:buClr>
                <a:srgbClr val="008080"/>
              </a:buClr>
              <a:buSzPct val="121428"/>
              <a:buFont typeface="Arial" panose="020B0604020202020204" pitchFamily="34" charset="0"/>
              <a:buChar char="•"/>
              <a:tabLst>
                <a:tab pos="307340" algn="l"/>
              </a:tabLst>
            </a:pPr>
            <a:r>
              <a:rPr sz="4000" dirty="0">
                <a:latin typeface="Arial"/>
                <a:cs typeface="Arial"/>
              </a:rPr>
              <a:t>Pressure:</a:t>
            </a:r>
          </a:p>
          <a:p>
            <a:pPr marL="1369060" lvl="2" indent="-571500">
              <a:buClr>
                <a:srgbClr val="008080"/>
              </a:buClr>
              <a:buSzPct val="121428"/>
              <a:buFont typeface="Wingdings" panose="05000000000000000000" pitchFamily="2" charset="2"/>
              <a:buChar char="§"/>
              <a:tabLst>
                <a:tab pos="424815" algn="l"/>
              </a:tabLst>
            </a:pPr>
            <a:r>
              <a:rPr lang="en-GB" sz="4000" dirty="0" smtClean="0">
                <a:latin typeface="Arial"/>
                <a:cs typeface="Arial"/>
              </a:rPr>
              <a:t>W</a:t>
            </a:r>
            <a:r>
              <a:rPr sz="4000" dirty="0" err="1" smtClean="0">
                <a:latin typeface="Arial"/>
                <a:cs typeface="Arial"/>
              </a:rPr>
              <a:t>orkload</a:t>
            </a:r>
            <a:endParaRPr lang="en-GB" sz="4000" dirty="0" smtClean="0">
              <a:latin typeface="Arial"/>
              <a:cs typeface="Arial"/>
            </a:endParaRPr>
          </a:p>
          <a:p>
            <a:pPr marL="1369060" lvl="2" indent="-571500">
              <a:buClr>
                <a:srgbClr val="008080"/>
              </a:buClr>
              <a:buSzPct val="121428"/>
              <a:buFont typeface="Wingdings" panose="05000000000000000000" pitchFamily="2" charset="2"/>
              <a:buChar char="§"/>
              <a:tabLst>
                <a:tab pos="424815" algn="l"/>
              </a:tabLst>
            </a:pPr>
            <a:r>
              <a:rPr lang="en-GB" sz="4000" dirty="0">
                <a:latin typeface="Arial"/>
                <a:cs typeface="Arial"/>
              </a:rPr>
              <a:t>P</a:t>
            </a:r>
            <a:r>
              <a:rPr sz="4000" dirty="0" err="1" smtClean="0">
                <a:latin typeface="Arial"/>
                <a:cs typeface="Arial"/>
              </a:rPr>
              <a:t>erceived</a:t>
            </a:r>
            <a:r>
              <a:rPr sz="4000" dirty="0" smtClean="0">
                <a:latin typeface="Arial"/>
                <a:cs typeface="Arial"/>
              </a:rPr>
              <a:t> </a:t>
            </a:r>
            <a:r>
              <a:rPr sz="4000" dirty="0">
                <a:latin typeface="Arial"/>
                <a:cs typeface="Arial"/>
              </a:rPr>
              <a:t>management</a:t>
            </a:r>
            <a:r>
              <a:rPr sz="4000" spc="-75" dirty="0">
                <a:latin typeface="Arial"/>
                <a:cs typeface="Arial"/>
              </a:rPr>
              <a:t> </a:t>
            </a:r>
            <a:r>
              <a:rPr sz="4000" dirty="0" smtClean="0">
                <a:latin typeface="Arial"/>
                <a:cs typeface="Arial"/>
              </a:rPr>
              <a:t>expectations</a:t>
            </a:r>
            <a:endParaRPr lang="en-GB" sz="4000" dirty="0" smtClean="0">
              <a:latin typeface="Arial"/>
              <a:cs typeface="Arial"/>
            </a:endParaRPr>
          </a:p>
          <a:p>
            <a:pPr marL="1369060" lvl="2" indent="-571500">
              <a:buClr>
                <a:srgbClr val="008080"/>
              </a:buClr>
              <a:buSzPct val="121428"/>
              <a:buFont typeface="Wingdings" panose="05000000000000000000" pitchFamily="2" charset="2"/>
              <a:buChar char="§"/>
              <a:tabLst>
                <a:tab pos="424815" algn="l"/>
              </a:tabLst>
            </a:pPr>
            <a:r>
              <a:rPr lang="en-GB" sz="4000" spc="-5" dirty="0" smtClean="0">
                <a:latin typeface="Arial"/>
                <a:cs typeface="Arial"/>
              </a:rPr>
              <a:t>T</a:t>
            </a:r>
            <a:r>
              <a:rPr sz="4000" spc="-5" dirty="0" err="1" smtClean="0">
                <a:latin typeface="Arial"/>
                <a:cs typeface="Arial"/>
              </a:rPr>
              <a:t>ime</a:t>
            </a:r>
            <a:endParaRPr lang="en-GB" sz="4000" dirty="0">
              <a:latin typeface="Arial"/>
              <a:cs typeface="Arial"/>
            </a:endParaRPr>
          </a:p>
          <a:p>
            <a:pPr marL="1369060" lvl="2" indent="-571500">
              <a:buClr>
                <a:srgbClr val="008080"/>
              </a:buClr>
              <a:buSzPct val="121428"/>
              <a:buFont typeface="Wingdings" panose="05000000000000000000" pitchFamily="2" charset="2"/>
              <a:buChar char="§"/>
              <a:tabLst>
                <a:tab pos="424815" algn="l"/>
              </a:tabLst>
            </a:pPr>
            <a:r>
              <a:rPr lang="en-GB" sz="4000" dirty="0">
                <a:latin typeface="Arial"/>
                <a:cs typeface="Arial"/>
              </a:rPr>
              <a:t>O</a:t>
            </a:r>
            <a:r>
              <a:rPr sz="4000" dirty="0" err="1" smtClean="0">
                <a:latin typeface="Arial"/>
                <a:cs typeface="Arial"/>
              </a:rPr>
              <a:t>utput</a:t>
            </a:r>
            <a:endParaRPr sz="4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25192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13"/>
          <p:cNvSpPr txBox="1"/>
          <p:nvPr/>
        </p:nvSpPr>
        <p:spPr>
          <a:xfrm>
            <a:off x="1752600" y="1905000"/>
            <a:ext cx="7848600" cy="2966838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574040" algn="ctr">
              <a:spcBef>
                <a:spcPts val="95"/>
              </a:spcBef>
            </a:pPr>
            <a:r>
              <a:rPr sz="9600" b="1" spc="-10" dirty="0">
                <a:latin typeface="Calibri"/>
                <a:cs typeface="Calibri"/>
              </a:rPr>
              <a:t>Human Error </a:t>
            </a:r>
            <a:r>
              <a:rPr sz="9600" b="1" spc="-5" dirty="0">
                <a:latin typeface="Calibri"/>
                <a:cs typeface="Calibri"/>
              </a:rPr>
              <a:t>&amp;</a:t>
            </a:r>
            <a:r>
              <a:rPr sz="9600" b="1" spc="-35" dirty="0">
                <a:latin typeface="Calibri"/>
                <a:cs typeface="Calibri"/>
              </a:rPr>
              <a:t> </a:t>
            </a:r>
            <a:r>
              <a:rPr sz="9600" b="1" spc="-10" dirty="0">
                <a:latin typeface="Calibri"/>
                <a:cs typeface="Calibri"/>
              </a:rPr>
              <a:t>Fatigue</a:t>
            </a:r>
            <a:endParaRPr sz="9600" b="1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45748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/>
          <p:nvPr/>
        </p:nvSpPr>
        <p:spPr>
          <a:xfrm>
            <a:off x="228600" y="553973"/>
            <a:ext cx="11658600" cy="0"/>
          </a:xfrm>
          <a:custGeom>
            <a:avLst/>
            <a:gdLst/>
            <a:ahLst/>
            <a:cxnLst/>
            <a:rect l="l" t="t" r="r" b="b"/>
            <a:pathLst>
              <a:path w="2680970">
                <a:moveTo>
                  <a:pt x="0" y="0"/>
                </a:moveTo>
                <a:lnTo>
                  <a:pt x="2680716" y="0"/>
                </a:lnTo>
              </a:path>
            </a:pathLst>
          </a:custGeom>
          <a:ln w="6097">
            <a:solidFill>
              <a:srgbClr val="00BDA3"/>
            </a:solidFill>
          </a:ln>
        </p:spPr>
        <p:txBody>
          <a:bodyPr wrap="square" lIns="0" tIns="0" rIns="0" bIns="0" rtlCol="0"/>
          <a:lstStyle/>
          <a:p>
            <a:endParaRPr sz="4800"/>
          </a:p>
        </p:txBody>
      </p:sp>
      <p:sp>
        <p:nvSpPr>
          <p:cNvPr id="6" name="object 6"/>
          <p:cNvSpPr txBox="1"/>
          <p:nvPr/>
        </p:nvSpPr>
        <p:spPr>
          <a:xfrm>
            <a:off x="41031" y="116038"/>
            <a:ext cx="11846169" cy="2971967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828674" marR="213995" indent="-685800">
              <a:buClr>
                <a:srgbClr val="00BDA3"/>
              </a:buClr>
              <a:buSzPct val="131250"/>
              <a:buFont typeface="Arial" panose="020B0604020202020204" pitchFamily="34" charset="0"/>
              <a:buChar char="•"/>
              <a:tabLst>
                <a:tab pos="243840" algn="l"/>
              </a:tabLst>
            </a:pPr>
            <a:r>
              <a:rPr sz="4800" dirty="0" smtClean="0">
                <a:latin typeface="Arial"/>
                <a:cs typeface="Arial"/>
              </a:rPr>
              <a:t>Fatigue </a:t>
            </a:r>
            <a:r>
              <a:rPr sz="4800" dirty="0">
                <a:latin typeface="Arial"/>
                <a:cs typeface="Arial"/>
              </a:rPr>
              <a:t>implicated in </a:t>
            </a:r>
            <a:r>
              <a:rPr sz="4800" spc="5" dirty="0">
                <a:latin typeface="Arial"/>
                <a:cs typeface="Arial"/>
              </a:rPr>
              <a:t>20% </a:t>
            </a:r>
            <a:r>
              <a:rPr sz="4800" dirty="0">
                <a:latin typeface="Arial"/>
                <a:cs typeface="Arial"/>
              </a:rPr>
              <a:t>of accidents on </a:t>
            </a:r>
            <a:r>
              <a:rPr sz="4800" dirty="0" smtClean="0">
                <a:latin typeface="Arial"/>
                <a:cs typeface="Arial"/>
              </a:rPr>
              <a:t>major roads</a:t>
            </a:r>
            <a:r>
              <a:rPr lang="en-GB" sz="4800" dirty="0" smtClean="0">
                <a:latin typeface="Arial"/>
                <a:cs typeface="Arial"/>
              </a:rPr>
              <a:t>.</a:t>
            </a:r>
            <a:endParaRPr sz="4800" dirty="0">
              <a:latin typeface="Arial"/>
              <a:cs typeface="Arial"/>
            </a:endParaRPr>
          </a:p>
          <a:p>
            <a:pPr marL="828674" marR="403225" indent="-685800">
              <a:buClr>
                <a:srgbClr val="00BDA3"/>
              </a:buClr>
              <a:buSzPct val="131250"/>
              <a:buFont typeface="Arial" panose="020B0604020202020204" pitchFamily="34" charset="0"/>
              <a:buChar char="•"/>
              <a:tabLst>
                <a:tab pos="243840" algn="l"/>
              </a:tabLst>
            </a:pPr>
            <a:r>
              <a:rPr lang="en-GB" sz="4800" dirty="0" smtClean="0">
                <a:latin typeface="Arial"/>
                <a:cs typeface="Arial"/>
              </a:rPr>
              <a:t>C</a:t>
            </a:r>
            <a:r>
              <a:rPr sz="4800" dirty="0" err="1" smtClean="0">
                <a:latin typeface="Arial"/>
                <a:cs typeface="Arial"/>
              </a:rPr>
              <a:t>osts</a:t>
            </a:r>
            <a:r>
              <a:rPr sz="4800" dirty="0" smtClean="0">
                <a:latin typeface="Arial"/>
                <a:cs typeface="Arial"/>
              </a:rPr>
              <a:t> </a:t>
            </a:r>
            <a:r>
              <a:rPr sz="4800" spc="5" dirty="0" smtClean="0">
                <a:latin typeface="Arial"/>
                <a:cs typeface="Arial"/>
              </a:rPr>
              <a:t>UK </a:t>
            </a:r>
            <a:r>
              <a:rPr sz="4800" dirty="0">
                <a:latin typeface="Arial"/>
                <a:cs typeface="Arial"/>
              </a:rPr>
              <a:t>£115 - £240 million </a:t>
            </a:r>
            <a:r>
              <a:rPr sz="4800" dirty="0" smtClean="0">
                <a:latin typeface="Arial"/>
                <a:cs typeface="Arial"/>
              </a:rPr>
              <a:t>p</a:t>
            </a:r>
            <a:r>
              <a:rPr lang="en-GB" sz="4800" dirty="0" smtClean="0">
                <a:latin typeface="Arial"/>
                <a:cs typeface="Arial"/>
              </a:rPr>
              <a:t>/y</a:t>
            </a:r>
            <a:r>
              <a:rPr sz="4800" dirty="0" smtClean="0">
                <a:latin typeface="Arial"/>
                <a:cs typeface="Arial"/>
              </a:rPr>
              <a:t> in</a:t>
            </a:r>
            <a:r>
              <a:rPr lang="en-GB" sz="4800" dirty="0" smtClean="0">
                <a:latin typeface="Arial"/>
                <a:cs typeface="Arial"/>
              </a:rPr>
              <a:t> </a:t>
            </a:r>
            <a:r>
              <a:rPr sz="4800" dirty="0" smtClean="0">
                <a:latin typeface="Arial"/>
                <a:cs typeface="Arial"/>
              </a:rPr>
              <a:t>work </a:t>
            </a:r>
            <a:r>
              <a:rPr sz="4800" dirty="0">
                <a:latin typeface="Arial"/>
                <a:cs typeface="Arial"/>
              </a:rPr>
              <a:t>accidents</a:t>
            </a:r>
            <a:r>
              <a:rPr sz="4800" spc="40" dirty="0">
                <a:latin typeface="Arial"/>
                <a:cs typeface="Arial"/>
              </a:rPr>
              <a:t> </a:t>
            </a:r>
            <a:r>
              <a:rPr sz="4800" dirty="0">
                <a:latin typeface="Arial"/>
                <a:cs typeface="Arial"/>
              </a:rPr>
              <a:t>alone.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52400" y="3204315"/>
            <a:ext cx="11811000" cy="5690019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685800" marR="5080" indent="-685800">
              <a:spcBef>
                <a:spcPts val="90"/>
              </a:spcBef>
              <a:buClr>
                <a:srgbClr val="00BDA3"/>
              </a:buClr>
              <a:buSzPct val="131250"/>
              <a:buFont typeface="Arial" panose="020B0604020202020204" pitchFamily="34" charset="0"/>
              <a:buChar char="•"/>
              <a:tabLst>
                <a:tab pos="100965" algn="l"/>
              </a:tabLst>
            </a:pPr>
            <a:r>
              <a:rPr lang="en-GB" sz="4800" dirty="0">
                <a:latin typeface="Arial"/>
                <a:cs typeface="Arial"/>
              </a:rPr>
              <a:t>I</a:t>
            </a:r>
            <a:r>
              <a:rPr sz="4800" dirty="0" err="1" smtClean="0">
                <a:latin typeface="Arial"/>
                <a:cs typeface="Arial"/>
              </a:rPr>
              <a:t>ncidence</a:t>
            </a:r>
            <a:r>
              <a:rPr sz="4800" dirty="0" smtClean="0">
                <a:latin typeface="Arial"/>
                <a:cs typeface="Arial"/>
              </a:rPr>
              <a:t> </a:t>
            </a:r>
            <a:r>
              <a:rPr sz="4800" dirty="0">
                <a:latin typeface="Arial"/>
                <a:cs typeface="Arial"/>
              </a:rPr>
              <a:t>of accidents </a:t>
            </a:r>
            <a:r>
              <a:rPr lang="en-GB" sz="4800" dirty="0" smtClean="0">
                <a:latin typeface="Arial"/>
                <a:cs typeface="Arial"/>
              </a:rPr>
              <a:t>&amp;</a:t>
            </a:r>
            <a:r>
              <a:rPr sz="4800" dirty="0" smtClean="0">
                <a:latin typeface="Arial"/>
                <a:cs typeface="Arial"/>
              </a:rPr>
              <a:t> </a:t>
            </a:r>
            <a:r>
              <a:rPr sz="4800" dirty="0">
                <a:latin typeface="Arial"/>
                <a:cs typeface="Arial"/>
              </a:rPr>
              <a:t>injuries </a:t>
            </a:r>
            <a:r>
              <a:rPr lang="en-GB" sz="4800" dirty="0" smtClean="0">
                <a:latin typeface="Arial"/>
                <a:cs typeface="Arial"/>
              </a:rPr>
              <a:t>h</a:t>
            </a:r>
            <a:r>
              <a:rPr sz="4800" dirty="0" err="1" smtClean="0">
                <a:latin typeface="Arial"/>
                <a:cs typeface="Arial"/>
              </a:rPr>
              <a:t>igher</a:t>
            </a:r>
            <a:r>
              <a:rPr lang="en-GB" sz="4800" dirty="0" smtClean="0">
                <a:latin typeface="Arial"/>
                <a:cs typeface="Arial"/>
              </a:rPr>
              <a:t>:</a:t>
            </a:r>
          </a:p>
          <a:p>
            <a:pPr marL="1143000" marR="5080" lvl="1" indent="-685800">
              <a:spcBef>
                <a:spcPts val="90"/>
              </a:spcBef>
              <a:buClr>
                <a:srgbClr val="00BDA3"/>
              </a:buClr>
              <a:buSzPct val="131250"/>
              <a:buFont typeface="Arial" panose="020B0604020202020204" pitchFamily="34" charset="0"/>
              <a:buChar char="•"/>
              <a:tabLst>
                <a:tab pos="100965" algn="l"/>
              </a:tabLst>
            </a:pPr>
            <a:r>
              <a:rPr lang="en-GB" sz="4800" dirty="0" smtClean="0">
                <a:latin typeface="Arial"/>
                <a:cs typeface="Arial"/>
              </a:rPr>
              <a:t>O</a:t>
            </a:r>
            <a:r>
              <a:rPr sz="4800" dirty="0" smtClean="0">
                <a:latin typeface="Arial"/>
                <a:cs typeface="Arial"/>
              </a:rPr>
              <a:t>n </a:t>
            </a:r>
            <a:r>
              <a:rPr sz="4800" dirty="0">
                <a:latin typeface="Arial"/>
                <a:cs typeface="Arial"/>
              </a:rPr>
              <a:t>night shifts, </a:t>
            </a:r>
            <a:endParaRPr lang="en-GB" sz="4800" dirty="0" smtClean="0">
              <a:latin typeface="Arial"/>
              <a:cs typeface="Arial"/>
            </a:endParaRPr>
          </a:p>
          <a:p>
            <a:pPr marL="1143000" marR="5080" lvl="1" indent="-685800">
              <a:spcBef>
                <a:spcPts val="90"/>
              </a:spcBef>
              <a:buClr>
                <a:srgbClr val="00BDA3"/>
              </a:buClr>
              <a:buSzPct val="131250"/>
              <a:buFont typeface="Arial" panose="020B0604020202020204" pitchFamily="34" charset="0"/>
              <a:buChar char="•"/>
              <a:tabLst>
                <a:tab pos="100965" algn="l"/>
              </a:tabLst>
            </a:pPr>
            <a:r>
              <a:rPr lang="en-GB" sz="4800" dirty="0" smtClean="0">
                <a:latin typeface="Arial"/>
                <a:cs typeface="Arial"/>
              </a:rPr>
              <a:t>A</a:t>
            </a:r>
            <a:r>
              <a:rPr sz="4800" dirty="0" err="1" smtClean="0">
                <a:latin typeface="Arial"/>
                <a:cs typeface="Arial"/>
              </a:rPr>
              <a:t>fter</a:t>
            </a:r>
            <a:r>
              <a:rPr sz="4800" dirty="0" smtClean="0">
                <a:latin typeface="Arial"/>
                <a:cs typeface="Arial"/>
              </a:rPr>
              <a:t> </a:t>
            </a:r>
            <a:r>
              <a:rPr sz="4800" dirty="0">
                <a:latin typeface="Arial"/>
                <a:cs typeface="Arial"/>
              </a:rPr>
              <a:t>a </a:t>
            </a:r>
            <a:r>
              <a:rPr sz="4800" dirty="0" smtClean="0">
                <a:latin typeface="Arial"/>
                <a:cs typeface="Arial"/>
              </a:rPr>
              <a:t>succession </a:t>
            </a:r>
            <a:r>
              <a:rPr sz="4800" dirty="0">
                <a:latin typeface="Arial"/>
                <a:cs typeface="Arial"/>
              </a:rPr>
              <a:t>of shifts, </a:t>
            </a:r>
            <a:endParaRPr lang="en-GB" sz="4800" dirty="0" smtClean="0">
              <a:latin typeface="Arial"/>
              <a:cs typeface="Arial"/>
            </a:endParaRPr>
          </a:p>
          <a:p>
            <a:pPr marL="1143000" marR="5080" lvl="1" indent="-685800">
              <a:spcBef>
                <a:spcPts val="90"/>
              </a:spcBef>
              <a:buClr>
                <a:srgbClr val="00BDA3"/>
              </a:buClr>
              <a:buSzPct val="131250"/>
              <a:buFont typeface="Arial" panose="020B0604020202020204" pitchFamily="34" charset="0"/>
              <a:buChar char="•"/>
              <a:tabLst>
                <a:tab pos="100965" algn="l"/>
              </a:tabLst>
            </a:pPr>
            <a:r>
              <a:rPr lang="en-GB" sz="4800" dirty="0" smtClean="0">
                <a:latin typeface="Arial"/>
                <a:cs typeface="Arial"/>
              </a:rPr>
              <a:t>W</a:t>
            </a:r>
            <a:r>
              <a:rPr sz="4800" dirty="0" smtClean="0">
                <a:latin typeface="Arial"/>
                <a:cs typeface="Arial"/>
              </a:rPr>
              <a:t>hen </a:t>
            </a:r>
            <a:r>
              <a:rPr sz="4800" dirty="0">
                <a:latin typeface="Arial"/>
                <a:cs typeface="Arial"/>
              </a:rPr>
              <a:t>shifts are long </a:t>
            </a:r>
            <a:endParaRPr lang="en-GB" sz="4800" dirty="0" smtClean="0">
              <a:latin typeface="Arial"/>
              <a:cs typeface="Arial"/>
            </a:endParaRPr>
          </a:p>
          <a:p>
            <a:pPr marL="1143000" marR="5080" lvl="1" indent="-685800">
              <a:spcBef>
                <a:spcPts val="90"/>
              </a:spcBef>
              <a:buClr>
                <a:srgbClr val="00BDA3"/>
              </a:buClr>
              <a:buSzPct val="131250"/>
              <a:buFont typeface="Arial" panose="020B0604020202020204" pitchFamily="34" charset="0"/>
              <a:buChar char="•"/>
              <a:tabLst>
                <a:tab pos="100965" algn="l"/>
              </a:tabLst>
            </a:pPr>
            <a:r>
              <a:rPr lang="en-GB" sz="4800" dirty="0" smtClean="0">
                <a:latin typeface="Arial"/>
                <a:cs typeface="Arial"/>
              </a:rPr>
              <a:t>W</a:t>
            </a:r>
            <a:r>
              <a:rPr sz="4800" dirty="0" smtClean="0">
                <a:latin typeface="Arial"/>
                <a:cs typeface="Arial"/>
              </a:rPr>
              <a:t>hen </a:t>
            </a:r>
            <a:r>
              <a:rPr sz="4800" dirty="0">
                <a:latin typeface="Arial"/>
                <a:cs typeface="Arial"/>
              </a:rPr>
              <a:t>there are inadequate</a:t>
            </a:r>
            <a:r>
              <a:rPr sz="4800" spc="55" dirty="0">
                <a:latin typeface="Arial"/>
                <a:cs typeface="Arial"/>
              </a:rPr>
              <a:t> </a:t>
            </a:r>
            <a:r>
              <a:rPr sz="4800" dirty="0">
                <a:latin typeface="Arial"/>
                <a:cs typeface="Arial"/>
              </a:rPr>
              <a:t>breaks</a:t>
            </a:r>
            <a:r>
              <a:rPr sz="4800" dirty="0" smtClean="0">
                <a:latin typeface="Arial"/>
                <a:cs typeface="Arial"/>
              </a:rPr>
              <a:t>.</a:t>
            </a:r>
            <a:endParaRPr lang="en-GB" sz="4800" dirty="0" smtClean="0">
              <a:latin typeface="Arial"/>
              <a:cs typeface="Arial"/>
            </a:endParaRPr>
          </a:p>
          <a:p>
            <a:pPr marL="685800" marR="5080" indent="-685800">
              <a:spcBef>
                <a:spcPts val="90"/>
              </a:spcBef>
              <a:buClr>
                <a:srgbClr val="00BDA3"/>
              </a:buClr>
              <a:buSzPct val="131250"/>
              <a:buFont typeface="Arial" panose="020B0604020202020204" pitchFamily="34" charset="0"/>
              <a:buChar char="•"/>
              <a:tabLst>
                <a:tab pos="100965" algn="l"/>
              </a:tabLst>
            </a:pPr>
            <a:endParaRPr lang="en-GB" sz="2800" dirty="0" smtClean="0">
              <a:latin typeface="Arial"/>
              <a:cs typeface="Arial"/>
            </a:endParaRPr>
          </a:p>
          <a:p>
            <a:pPr marL="100330" marR="5080" indent="-100330">
              <a:spcBef>
                <a:spcPts val="90"/>
              </a:spcBef>
              <a:buClr>
                <a:srgbClr val="00BDA3"/>
              </a:buClr>
              <a:buSzPct val="131250"/>
              <a:buFontTx/>
              <a:buChar char="•"/>
              <a:tabLst>
                <a:tab pos="100965" algn="l"/>
              </a:tabLst>
            </a:pPr>
            <a:r>
              <a:rPr lang="en-GB" sz="4800" spc="5" dirty="0">
                <a:latin typeface="Arial"/>
                <a:cs typeface="Arial"/>
                <a:hlinkClick r:id="rId2"/>
              </a:rPr>
              <a:t>http://</a:t>
            </a:r>
            <a:r>
              <a:rPr lang="en-GB" sz="4800" spc="5" dirty="0" smtClean="0">
                <a:latin typeface="Arial"/>
                <a:cs typeface="Arial"/>
                <a:hlinkClick r:id="rId2"/>
              </a:rPr>
              <a:t>www.hse.gov.uk/humanfactors/topics/fatigue.htm</a:t>
            </a:r>
            <a:endParaRPr sz="4800" dirty="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11"/>
          <p:cNvSpPr txBox="1"/>
          <p:nvPr/>
        </p:nvSpPr>
        <p:spPr>
          <a:xfrm>
            <a:off x="1447800" y="228600"/>
            <a:ext cx="9601200" cy="840165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772160">
              <a:spcBef>
                <a:spcPts val="95"/>
              </a:spcBef>
            </a:pPr>
            <a:r>
              <a:rPr lang="en-GB" sz="6600" b="1" spc="-5" dirty="0" smtClean="0">
                <a:latin typeface="Calibri"/>
                <a:cs typeface="Calibri"/>
              </a:rPr>
              <a:t>   </a:t>
            </a:r>
            <a:r>
              <a:rPr sz="6600" b="1" spc="-5" dirty="0" smtClean="0">
                <a:latin typeface="Calibri"/>
                <a:cs typeface="Calibri"/>
              </a:rPr>
              <a:t>Causes </a:t>
            </a:r>
            <a:r>
              <a:rPr sz="6600" b="1" spc="-5" dirty="0">
                <a:latin typeface="Calibri"/>
                <a:cs typeface="Calibri"/>
              </a:rPr>
              <a:t>of</a:t>
            </a:r>
            <a:r>
              <a:rPr sz="6600" b="1" spc="-35" dirty="0">
                <a:latin typeface="Calibri"/>
                <a:cs typeface="Calibri"/>
              </a:rPr>
              <a:t> </a:t>
            </a:r>
            <a:r>
              <a:rPr sz="6600" b="1" spc="-10" dirty="0">
                <a:latin typeface="Calibri"/>
                <a:cs typeface="Calibri"/>
              </a:rPr>
              <a:t>fatigue</a:t>
            </a:r>
            <a:endParaRPr sz="6600" b="1" dirty="0">
              <a:latin typeface="Calibri"/>
              <a:cs typeface="Calibri"/>
            </a:endParaRPr>
          </a:p>
          <a:p>
            <a:pPr marL="260985" indent="-100330">
              <a:spcBef>
                <a:spcPts val="1125"/>
              </a:spcBef>
              <a:buFont typeface="Arial"/>
              <a:buChar char="•"/>
              <a:tabLst>
                <a:tab pos="261620" algn="l"/>
              </a:tabLst>
            </a:pPr>
            <a:r>
              <a:rPr sz="4400" dirty="0">
                <a:latin typeface="Calibri"/>
                <a:cs typeface="Calibri"/>
              </a:rPr>
              <a:t>Workload</a:t>
            </a:r>
          </a:p>
          <a:p>
            <a:pPr marL="260985" indent="-100330">
              <a:spcBef>
                <a:spcPts val="275"/>
              </a:spcBef>
              <a:buFont typeface="Arial"/>
              <a:buChar char="•"/>
              <a:tabLst>
                <a:tab pos="261620" algn="l"/>
              </a:tabLst>
            </a:pPr>
            <a:r>
              <a:rPr sz="4400" dirty="0">
                <a:latin typeface="Calibri"/>
                <a:cs typeface="Calibri"/>
              </a:rPr>
              <a:t>Working</a:t>
            </a:r>
            <a:r>
              <a:rPr sz="4400" spc="15" dirty="0">
                <a:latin typeface="Calibri"/>
                <a:cs typeface="Calibri"/>
              </a:rPr>
              <a:t> </a:t>
            </a:r>
            <a:r>
              <a:rPr sz="4400" spc="5" dirty="0">
                <a:latin typeface="Calibri"/>
                <a:cs typeface="Calibri"/>
              </a:rPr>
              <a:t>environment</a:t>
            </a:r>
            <a:endParaRPr sz="4400" dirty="0">
              <a:latin typeface="Calibri"/>
              <a:cs typeface="Calibri"/>
            </a:endParaRPr>
          </a:p>
          <a:p>
            <a:pPr marL="260985" indent="-100330">
              <a:spcBef>
                <a:spcPts val="265"/>
              </a:spcBef>
              <a:buFont typeface="Arial"/>
              <a:buChar char="•"/>
              <a:tabLst>
                <a:tab pos="261620" algn="l"/>
              </a:tabLst>
            </a:pPr>
            <a:r>
              <a:rPr sz="4400" spc="5" dirty="0">
                <a:latin typeface="Calibri"/>
                <a:cs typeface="Calibri"/>
              </a:rPr>
              <a:t>Shiftwork</a:t>
            </a:r>
            <a:endParaRPr sz="4400" dirty="0">
              <a:latin typeface="Calibri"/>
              <a:cs typeface="Calibri"/>
            </a:endParaRPr>
          </a:p>
          <a:p>
            <a:pPr marL="260985" indent="-100330">
              <a:spcBef>
                <a:spcPts val="275"/>
              </a:spcBef>
              <a:buFont typeface="Arial"/>
              <a:buChar char="•"/>
              <a:tabLst>
                <a:tab pos="261620" algn="l"/>
              </a:tabLst>
            </a:pPr>
            <a:r>
              <a:rPr sz="4400" spc="5" dirty="0">
                <a:latin typeface="Calibri"/>
                <a:cs typeface="Calibri"/>
              </a:rPr>
              <a:t>Overtime</a:t>
            </a:r>
            <a:endParaRPr sz="4400" dirty="0">
              <a:latin typeface="Calibri"/>
              <a:cs typeface="Calibri"/>
            </a:endParaRPr>
          </a:p>
          <a:p>
            <a:pPr marL="260985" indent="-100330">
              <a:spcBef>
                <a:spcPts val="280"/>
              </a:spcBef>
              <a:buFont typeface="Arial"/>
              <a:buChar char="•"/>
              <a:tabLst>
                <a:tab pos="261620" algn="l"/>
              </a:tabLst>
            </a:pPr>
            <a:r>
              <a:rPr sz="4400" spc="15" dirty="0">
                <a:latin typeface="Calibri"/>
                <a:cs typeface="Calibri"/>
              </a:rPr>
              <a:t>On </a:t>
            </a:r>
            <a:r>
              <a:rPr sz="4400" dirty="0">
                <a:latin typeface="Calibri"/>
                <a:cs typeface="Calibri"/>
              </a:rPr>
              <a:t>call </a:t>
            </a:r>
            <a:r>
              <a:rPr sz="4400" spc="5" dirty="0">
                <a:latin typeface="Calibri"/>
                <a:cs typeface="Calibri"/>
              </a:rPr>
              <a:t>working</a:t>
            </a:r>
            <a:endParaRPr sz="4400" dirty="0">
              <a:latin typeface="Calibri"/>
              <a:cs typeface="Calibri"/>
            </a:endParaRPr>
          </a:p>
          <a:p>
            <a:pPr marL="260985" indent="-100330">
              <a:spcBef>
                <a:spcPts val="265"/>
              </a:spcBef>
              <a:buFont typeface="Arial"/>
              <a:buChar char="•"/>
              <a:tabLst>
                <a:tab pos="261620" algn="l"/>
              </a:tabLst>
            </a:pPr>
            <a:r>
              <a:rPr sz="4400" spc="-10" dirty="0">
                <a:latin typeface="Calibri"/>
                <a:cs typeface="Calibri"/>
              </a:rPr>
              <a:t>Travel</a:t>
            </a:r>
            <a:r>
              <a:rPr sz="4400" spc="15" dirty="0">
                <a:latin typeface="Calibri"/>
                <a:cs typeface="Calibri"/>
              </a:rPr>
              <a:t> </a:t>
            </a:r>
            <a:r>
              <a:rPr sz="4400" spc="10" dirty="0">
                <a:latin typeface="Calibri"/>
                <a:cs typeface="Calibri"/>
              </a:rPr>
              <a:t>time</a:t>
            </a:r>
            <a:endParaRPr sz="4400" dirty="0">
              <a:latin typeface="Calibri"/>
              <a:cs typeface="Calibri"/>
            </a:endParaRPr>
          </a:p>
          <a:p>
            <a:pPr marL="260985" indent="-100330">
              <a:spcBef>
                <a:spcPts val="275"/>
              </a:spcBef>
              <a:buFont typeface="Arial"/>
              <a:buChar char="•"/>
              <a:tabLst>
                <a:tab pos="261620" algn="l"/>
              </a:tabLst>
            </a:pPr>
            <a:r>
              <a:rPr sz="4400" dirty="0">
                <a:latin typeface="Calibri"/>
                <a:cs typeface="Calibri"/>
              </a:rPr>
              <a:t>Recovery</a:t>
            </a:r>
            <a:r>
              <a:rPr sz="4400" spc="5" dirty="0">
                <a:latin typeface="Calibri"/>
                <a:cs typeface="Calibri"/>
              </a:rPr>
              <a:t> </a:t>
            </a:r>
            <a:r>
              <a:rPr sz="4400" spc="10" dirty="0" smtClean="0">
                <a:latin typeface="Calibri"/>
                <a:cs typeface="Calibri"/>
              </a:rPr>
              <a:t>time</a:t>
            </a:r>
            <a:endParaRPr lang="en-GB" sz="4400" spc="10" dirty="0" smtClean="0">
              <a:latin typeface="Calibri"/>
              <a:cs typeface="Calibri"/>
            </a:endParaRPr>
          </a:p>
          <a:p>
            <a:pPr marL="260985" indent="-100330">
              <a:spcBef>
                <a:spcPts val="275"/>
              </a:spcBef>
              <a:buFont typeface="Arial"/>
              <a:buChar char="•"/>
              <a:tabLst>
                <a:tab pos="261620" algn="l"/>
              </a:tabLst>
            </a:pPr>
            <a:endParaRPr lang="en-GB" sz="4400" spc="10" dirty="0">
              <a:latin typeface="Calibri"/>
              <a:cs typeface="Calibri"/>
            </a:endParaRPr>
          </a:p>
          <a:p>
            <a:pPr marL="160655" algn="ctr">
              <a:spcBef>
                <a:spcPts val="275"/>
              </a:spcBef>
              <a:tabLst>
                <a:tab pos="261620" algn="l"/>
              </a:tabLst>
            </a:pPr>
            <a:r>
              <a:rPr lang="en-GB" sz="4400" u="sng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Increased risk of</a:t>
            </a:r>
            <a:r>
              <a:rPr lang="en-GB" sz="4400" u="sng" spc="-10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 </a:t>
            </a:r>
            <a:r>
              <a:rPr lang="en-GB" sz="4400" u="sng" dirty="0">
                <a:uFill>
                  <a:solidFill>
                    <a:srgbClr val="000000"/>
                  </a:solidFill>
                </a:uFill>
                <a:latin typeface="Calibri"/>
                <a:cs typeface="Calibri"/>
              </a:rPr>
              <a:t>incidents</a:t>
            </a:r>
            <a:endParaRPr lang="en-GB" sz="4400" dirty="0">
              <a:latin typeface="Calibri"/>
              <a:cs typeface="Calibri"/>
            </a:endParaRPr>
          </a:p>
          <a:p>
            <a:pPr marL="260985" indent="-100330">
              <a:spcBef>
                <a:spcPts val="275"/>
              </a:spcBef>
              <a:buFont typeface="Arial"/>
              <a:buChar char="•"/>
              <a:tabLst>
                <a:tab pos="261620" algn="l"/>
              </a:tabLst>
            </a:pPr>
            <a:endParaRPr sz="44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60876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16"/>
          <p:cNvSpPr txBox="1"/>
          <p:nvPr/>
        </p:nvSpPr>
        <p:spPr>
          <a:xfrm>
            <a:off x="838200" y="0"/>
            <a:ext cx="11125200" cy="7393690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L="1905">
              <a:spcBef>
                <a:spcPts val="254"/>
              </a:spcBef>
            </a:pPr>
            <a:r>
              <a:rPr lang="en-GB" sz="5400" b="1" spc="-10" dirty="0" smtClean="0">
                <a:latin typeface="Calibri"/>
                <a:cs typeface="Calibri"/>
              </a:rPr>
              <a:t>            </a:t>
            </a:r>
            <a:r>
              <a:rPr sz="5400" b="1" spc="-10" dirty="0" smtClean="0">
                <a:latin typeface="Calibri"/>
                <a:cs typeface="Calibri"/>
              </a:rPr>
              <a:t>Fatigued </a:t>
            </a:r>
            <a:r>
              <a:rPr sz="5400" b="1" spc="-5" dirty="0">
                <a:latin typeface="Calibri"/>
                <a:cs typeface="Calibri"/>
              </a:rPr>
              <a:t>people</a:t>
            </a:r>
            <a:r>
              <a:rPr sz="5400" b="1" spc="-55" dirty="0">
                <a:latin typeface="Calibri"/>
                <a:cs typeface="Calibri"/>
              </a:rPr>
              <a:t> </a:t>
            </a:r>
            <a:r>
              <a:rPr sz="5400" b="1" spc="-5" dirty="0">
                <a:latin typeface="Calibri"/>
                <a:cs typeface="Calibri"/>
              </a:rPr>
              <a:t>are</a:t>
            </a:r>
            <a:r>
              <a:rPr sz="5400" b="1" spc="-5" dirty="0" smtClean="0">
                <a:latin typeface="Calibri"/>
                <a:cs typeface="Calibri"/>
              </a:rPr>
              <a:t>..</a:t>
            </a:r>
            <a:endParaRPr lang="en-GB" sz="5400" b="1" spc="-5" dirty="0" smtClean="0">
              <a:latin typeface="Calibri"/>
              <a:cs typeface="Calibri"/>
            </a:endParaRPr>
          </a:p>
          <a:p>
            <a:pPr marL="1905">
              <a:spcBef>
                <a:spcPts val="254"/>
              </a:spcBef>
            </a:pPr>
            <a:endParaRPr sz="1200" b="1" dirty="0">
              <a:latin typeface="Calibri"/>
              <a:cs typeface="Calibri"/>
            </a:endParaRPr>
          </a:p>
          <a:p>
            <a:pPr marL="191135">
              <a:spcBef>
                <a:spcPts val="114"/>
              </a:spcBef>
            </a:pPr>
            <a:r>
              <a:rPr sz="4800" spc="5" dirty="0">
                <a:latin typeface="Calibri"/>
                <a:cs typeface="Calibri"/>
              </a:rPr>
              <a:t>… </a:t>
            </a:r>
            <a:r>
              <a:rPr sz="4800" b="1" dirty="0">
                <a:latin typeface="Calibri"/>
                <a:cs typeface="Calibri"/>
              </a:rPr>
              <a:t>more</a:t>
            </a:r>
            <a:r>
              <a:rPr sz="4800" dirty="0">
                <a:latin typeface="Calibri"/>
                <a:cs typeface="Calibri"/>
              </a:rPr>
              <a:t> prone</a:t>
            </a:r>
            <a:r>
              <a:rPr sz="4800" spc="10" dirty="0">
                <a:latin typeface="Calibri"/>
                <a:cs typeface="Calibri"/>
              </a:rPr>
              <a:t> </a:t>
            </a:r>
            <a:r>
              <a:rPr sz="4800" dirty="0" smtClean="0">
                <a:latin typeface="Calibri"/>
                <a:cs typeface="Calibri"/>
              </a:rPr>
              <a:t>to</a:t>
            </a:r>
            <a:r>
              <a:rPr lang="en-GB" sz="4800" dirty="0" smtClean="0">
                <a:latin typeface="Calibri"/>
                <a:cs typeface="Calibri"/>
              </a:rPr>
              <a:t>:</a:t>
            </a:r>
            <a:endParaRPr sz="4800" dirty="0">
              <a:latin typeface="Calibri"/>
              <a:cs typeface="Calibri"/>
            </a:endParaRPr>
          </a:p>
          <a:p>
            <a:pPr marL="292100" indent="-100965">
              <a:spcBef>
                <a:spcPts val="120"/>
              </a:spcBef>
              <a:buFont typeface="Arial"/>
              <a:buChar char="•"/>
              <a:tabLst>
                <a:tab pos="292735" algn="l"/>
              </a:tabLst>
            </a:pPr>
            <a:r>
              <a:rPr sz="4800" spc="-10" dirty="0">
                <a:latin typeface="Calibri"/>
                <a:cs typeface="Calibri"/>
              </a:rPr>
              <a:t>Error, </a:t>
            </a:r>
            <a:r>
              <a:rPr sz="4800" dirty="0">
                <a:latin typeface="Calibri"/>
                <a:cs typeface="Calibri"/>
              </a:rPr>
              <a:t>poor </a:t>
            </a:r>
            <a:r>
              <a:rPr sz="4800" dirty="0" smtClean="0">
                <a:latin typeface="Calibri"/>
                <a:cs typeface="Calibri"/>
              </a:rPr>
              <a:t>decision</a:t>
            </a:r>
            <a:r>
              <a:rPr lang="en-GB" sz="4800" dirty="0" smtClean="0">
                <a:latin typeface="Calibri"/>
                <a:cs typeface="Calibri"/>
              </a:rPr>
              <a:t>s</a:t>
            </a:r>
            <a:r>
              <a:rPr sz="4800" dirty="0" smtClean="0">
                <a:latin typeface="Calibri"/>
                <a:cs typeface="Calibri"/>
              </a:rPr>
              <a:t>, </a:t>
            </a:r>
            <a:r>
              <a:rPr sz="4800" dirty="0">
                <a:latin typeface="Calibri"/>
                <a:cs typeface="Calibri"/>
              </a:rPr>
              <a:t>memory</a:t>
            </a:r>
            <a:r>
              <a:rPr sz="4800" spc="25" dirty="0">
                <a:latin typeface="Calibri"/>
                <a:cs typeface="Calibri"/>
              </a:rPr>
              <a:t> </a:t>
            </a:r>
            <a:r>
              <a:rPr sz="4800" dirty="0">
                <a:latin typeface="Calibri"/>
                <a:cs typeface="Calibri"/>
              </a:rPr>
              <a:t>lapses</a:t>
            </a:r>
          </a:p>
          <a:p>
            <a:pPr marL="292100" indent="-100965">
              <a:spcBef>
                <a:spcPts val="135"/>
              </a:spcBef>
              <a:buFont typeface="Arial"/>
              <a:buChar char="•"/>
              <a:tabLst>
                <a:tab pos="292735" algn="l"/>
              </a:tabLst>
            </a:pPr>
            <a:r>
              <a:rPr sz="4800" dirty="0" smtClean="0">
                <a:latin typeface="Calibri"/>
                <a:cs typeface="Calibri"/>
              </a:rPr>
              <a:t>Work </a:t>
            </a:r>
            <a:r>
              <a:rPr sz="4800" dirty="0">
                <a:latin typeface="Calibri"/>
                <a:cs typeface="Calibri"/>
              </a:rPr>
              <a:t>more slowly and less</a:t>
            </a:r>
            <a:r>
              <a:rPr sz="4800" spc="-10" dirty="0">
                <a:latin typeface="Calibri"/>
                <a:cs typeface="Calibri"/>
              </a:rPr>
              <a:t> </a:t>
            </a:r>
            <a:r>
              <a:rPr sz="4800" dirty="0">
                <a:latin typeface="Calibri"/>
                <a:cs typeface="Calibri"/>
              </a:rPr>
              <a:t>effectively</a:t>
            </a:r>
          </a:p>
          <a:p>
            <a:pPr marL="292100" indent="-100965">
              <a:spcBef>
                <a:spcPts val="120"/>
              </a:spcBef>
              <a:buFont typeface="Arial"/>
              <a:buChar char="•"/>
              <a:tabLst>
                <a:tab pos="292735" algn="l"/>
              </a:tabLst>
            </a:pPr>
            <a:r>
              <a:rPr sz="4800" dirty="0">
                <a:latin typeface="Calibri"/>
                <a:cs typeface="Calibri"/>
              </a:rPr>
              <a:t>Drowsiness (e.g. can include</a:t>
            </a:r>
            <a:r>
              <a:rPr sz="4800" spc="-5" dirty="0">
                <a:latin typeface="Calibri"/>
                <a:cs typeface="Calibri"/>
              </a:rPr>
              <a:t> </a:t>
            </a:r>
            <a:r>
              <a:rPr sz="4800" dirty="0">
                <a:latin typeface="Calibri"/>
                <a:cs typeface="Calibri"/>
              </a:rPr>
              <a:t>micro-sleeps)</a:t>
            </a:r>
          </a:p>
          <a:p>
            <a:pPr>
              <a:spcBef>
                <a:spcPts val="5"/>
              </a:spcBef>
              <a:buFont typeface="Arial"/>
              <a:buChar char="•"/>
            </a:pPr>
            <a:endParaRPr sz="2000" dirty="0">
              <a:latin typeface="Times New Roman"/>
              <a:cs typeface="Times New Roman"/>
            </a:endParaRPr>
          </a:p>
          <a:p>
            <a:pPr marL="191135"/>
            <a:r>
              <a:rPr sz="4800" dirty="0">
                <a:latin typeface="Calibri"/>
                <a:cs typeface="Calibri"/>
              </a:rPr>
              <a:t>And are</a:t>
            </a:r>
            <a:r>
              <a:rPr sz="4800" spc="5" dirty="0">
                <a:latin typeface="Calibri"/>
                <a:cs typeface="Calibri"/>
              </a:rPr>
              <a:t> </a:t>
            </a:r>
            <a:r>
              <a:rPr sz="4800" b="1" dirty="0" smtClean="0">
                <a:latin typeface="Calibri"/>
                <a:cs typeface="Calibri"/>
              </a:rPr>
              <a:t>less</a:t>
            </a:r>
            <a:r>
              <a:rPr lang="en-GB" sz="4800" b="1" dirty="0" smtClean="0">
                <a:latin typeface="Calibri"/>
                <a:cs typeface="Calibri"/>
              </a:rPr>
              <a:t>……</a:t>
            </a:r>
            <a:endParaRPr sz="4800" b="1" dirty="0">
              <a:latin typeface="Calibri"/>
              <a:cs typeface="Calibri"/>
            </a:endParaRPr>
          </a:p>
          <a:p>
            <a:pPr marL="292100" indent="-100965">
              <a:spcBef>
                <a:spcPts val="120"/>
              </a:spcBef>
              <a:buFont typeface="Arial"/>
              <a:buChar char="•"/>
              <a:tabLst>
                <a:tab pos="292735" algn="l"/>
              </a:tabLst>
            </a:pPr>
            <a:r>
              <a:rPr sz="4800" dirty="0">
                <a:latin typeface="Calibri"/>
                <a:cs typeface="Calibri"/>
              </a:rPr>
              <a:t>Alert, receptive, responsive</a:t>
            </a:r>
          </a:p>
          <a:p>
            <a:pPr marL="292100" indent="-100965">
              <a:spcBef>
                <a:spcPts val="120"/>
              </a:spcBef>
              <a:buFont typeface="Arial"/>
              <a:buChar char="•"/>
              <a:tabLst>
                <a:tab pos="292735" algn="l"/>
              </a:tabLst>
            </a:pPr>
            <a:r>
              <a:rPr sz="4800" dirty="0">
                <a:latin typeface="Calibri"/>
                <a:cs typeface="Calibri"/>
              </a:rPr>
              <a:t>Able to detect change e.g</a:t>
            </a:r>
            <a:r>
              <a:rPr sz="4800" dirty="0" smtClean="0">
                <a:latin typeface="Calibri"/>
                <a:cs typeface="Calibri"/>
              </a:rPr>
              <a:t>.</a:t>
            </a:r>
            <a:r>
              <a:rPr lang="en-GB" sz="4800" dirty="0" smtClean="0">
                <a:latin typeface="Calibri"/>
                <a:cs typeface="Calibri"/>
              </a:rPr>
              <a:t>,</a:t>
            </a:r>
            <a:r>
              <a:rPr sz="4800" spc="5" dirty="0" smtClean="0">
                <a:latin typeface="Calibri"/>
                <a:cs typeface="Calibri"/>
              </a:rPr>
              <a:t> </a:t>
            </a:r>
            <a:r>
              <a:rPr sz="4800" dirty="0">
                <a:latin typeface="Calibri"/>
                <a:cs typeface="Calibri"/>
              </a:rPr>
              <a:t>monitoring</a:t>
            </a:r>
          </a:p>
          <a:p>
            <a:pPr marL="292100" indent="-100965">
              <a:spcBef>
                <a:spcPts val="130"/>
              </a:spcBef>
              <a:buFont typeface="Arial"/>
              <a:buChar char="•"/>
              <a:tabLst>
                <a:tab pos="292735" algn="l"/>
              </a:tabLst>
            </a:pPr>
            <a:r>
              <a:rPr sz="4800" dirty="0">
                <a:latin typeface="Calibri"/>
                <a:cs typeface="Calibri"/>
              </a:rPr>
              <a:t>Able to sustain</a:t>
            </a:r>
            <a:r>
              <a:rPr sz="4800" spc="5" dirty="0">
                <a:latin typeface="Calibri"/>
                <a:cs typeface="Calibri"/>
              </a:rPr>
              <a:t> </a:t>
            </a:r>
            <a:r>
              <a:rPr sz="4800" dirty="0" smtClean="0">
                <a:latin typeface="Calibri"/>
                <a:cs typeface="Calibri"/>
              </a:rPr>
              <a:t>concentration</a:t>
            </a:r>
            <a:endParaRPr sz="48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15288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6"/>
          <p:cNvSpPr txBox="1"/>
          <p:nvPr/>
        </p:nvSpPr>
        <p:spPr>
          <a:xfrm>
            <a:off x="1295400" y="152400"/>
            <a:ext cx="10744200" cy="8126584"/>
          </a:xfrm>
          <a:prstGeom prst="rect">
            <a:avLst/>
          </a:prstGeom>
        </p:spPr>
        <p:txBody>
          <a:bodyPr vert="horz" wrap="square" lIns="0" tIns="24130" rIns="0" bIns="0" rtlCol="0">
            <a:spAutoFit/>
          </a:bodyPr>
          <a:lstStyle/>
          <a:p>
            <a:pPr marL="826769">
              <a:spcBef>
                <a:spcPts val="190"/>
              </a:spcBef>
            </a:pPr>
            <a:r>
              <a:rPr lang="en-GB" sz="6600" spc="-10" dirty="0" smtClean="0">
                <a:latin typeface="Calibri"/>
                <a:cs typeface="Calibri"/>
              </a:rPr>
              <a:t>        </a:t>
            </a:r>
            <a:r>
              <a:rPr sz="6600" b="1" spc="-10" dirty="0" smtClean="0">
                <a:latin typeface="Calibri"/>
                <a:cs typeface="Calibri"/>
              </a:rPr>
              <a:t>Fatigue </a:t>
            </a:r>
            <a:r>
              <a:rPr sz="6600" b="1" spc="-10" dirty="0">
                <a:latin typeface="Calibri"/>
                <a:cs typeface="Calibri"/>
              </a:rPr>
              <a:t>at</a:t>
            </a:r>
            <a:r>
              <a:rPr sz="6600" b="1" spc="-40" dirty="0">
                <a:latin typeface="Calibri"/>
                <a:cs typeface="Calibri"/>
              </a:rPr>
              <a:t> </a:t>
            </a:r>
            <a:r>
              <a:rPr sz="6600" b="1" spc="-10" dirty="0">
                <a:latin typeface="Calibri"/>
                <a:cs typeface="Calibri"/>
              </a:rPr>
              <a:t>work</a:t>
            </a:r>
            <a:endParaRPr sz="6600" b="1" dirty="0">
              <a:latin typeface="Calibri"/>
              <a:cs typeface="Calibri"/>
            </a:endParaRPr>
          </a:p>
          <a:p>
            <a:pPr marL="314960" indent="-100965">
              <a:spcBef>
                <a:spcPts val="75"/>
              </a:spcBef>
              <a:buFont typeface="Arial"/>
              <a:buChar char="•"/>
              <a:tabLst>
                <a:tab pos="315595" algn="l"/>
              </a:tabLst>
            </a:pPr>
            <a:r>
              <a:rPr sz="5400" b="1" dirty="0">
                <a:latin typeface="Calibri"/>
                <a:cs typeface="Calibri"/>
              </a:rPr>
              <a:t>Acute fatigue</a:t>
            </a:r>
          </a:p>
          <a:p>
            <a:pPr marL="432434" lvl="1" indent="-83820">
              <a:spcBef>
                <a:spcPts val="185"/>
              </a:spcBef>
              <a:buFont typeface="Arial"/>
              <a:buChar char="–"/>
              <a:tabLst>
                <a:tab pos="433070" algn="l"/>
              </a:tabLst>
            </a:pPr>
            <a:r>
              <a:rPr sz="4000" dirty="0">
                <a:latin typeface="Calibri"/>
                <a:cs typeface="Calibri"/>
              </a:rPr>
              <a:t>Sleep loss </a:t>
            </a:r>
            <a:r>
              <a:rPr sz="4000" spc="-5" dirty="0">
                <a:latin typeface="Calibri"/>
                <a:cs typeface="Calibri"/>
              </a:rPr>
              <a:t>previous</a:t>
            </a:r>
            <a:r>
              <a:rPr sz="4000" spc="-50" dirty="0">
                <a:latin typeface="Calibri"/>
                <a:cs typeface="Calibri"/>
              </a:rPr>
              <a:t> </a:t>
            </a:r>
            <a:r>
              <a:rPr sz="4000" spc="-5" dirty="0">
                <a:latin typeface="Calibri"/>
                <a:cs typeface="Calibri"/>
              </a:rPr>
              <a:t>night</a:t>
            </a:r>
            <a:endParaRPr sz="4000" dirty="0">
              <a:latin typeface="Calibri"/>
              <a:cs typeface="Calibri"/>
            </a:endParaRPr>
          </a:p>
          <a:p>
            <a:pPr marL="432434" lvl="1" indent="-83820">
              <a:spcBef>
                <a:spcPts val="180"/>
              </a:spcBef>
              <a:buFont typeface="Arial"/>
              <a:buChar char="–"/>
              <a:tabLst>
                <a:tab pos="433070" algn="l"/>
              </a:tabLst>
            </a:pPr>
            <a:r>
              <a:rPr sz="4000" spc="-5" dirty="0">
                <a:latin typeface="Calibri"/>
                <a:cs typeface="Calibri"/>
              </a:rPr>
              <a:t>Tiredness after </a:t>
            </a:r>
            <a:r>
              <a:rPr sz="4000" spc="-5" dirty="0" smtClean="0">
                <a:latin typeface="Calibri"/>
                <a:cs typeface="Calibri"/>
              </a:rPr>
              <a:t>work </a:t>
            </a:r>
            <a:r>
              <a:rPr sz="4000" dirty="0">
                <a:latin typeface="Calibri"/>
                <a:cs typeface="Calibri"/>
              </a:rPr>
              <a:t>(e.g. demanding</a:t>
            </a:r>
            <a:r>
              <a:rPr sz="4000" spc="-60" dirty="0">
                <a:latin typeface="Calibri"/>
                <a:cs typeface="Calibri"/>
              </a:rPr>
              <a:t> </a:t>
            </a:r>
            <a:r>
              <a:rPr sz="4000" spc="-5" dirty="0">
                <a:latin typeface="Calibri"/>
                <a:cs typeface="Calibri"/>
              </a:rPr>
              <a:t>day)</a:t>
            </a:r>
            <a:endParaRPr sz="4000" dirty="0">
              <a:latin typeface="Calibri"/>
              <a:cs typeface="Calibri"/>
            </a:endParaRPr>
          </a:p>
          <a:p>
            <a:pPr marL="432434" lvl="1" indent="-83820">
              <a:spcBef>
                <a:spcPts val="170"/>
              </a:spcBef>
              <a:buFont typeface="Arial"/>
              <a:buChar char="–"/>
              <a:tabLst>
                <a:tab pos="433070" algn="l"/>
              </a:tabLst>
            </a:pPr>
            <a:r>
              <a:rPr sz="4000" spc="-5" dirty="0">
                <a:latin typeface="Calibri"/>
                <a:cs typeface="Calibri"/>
              </a:rPr>
              <a:t>Can </a:t>
            </a:r>
            <a:r>
              <a:rPr sz="4000" dirty="0">
                <a:latin typeface="Calibri"/>
                <a:cs typeface="Calibri"/>
              </a:rPr>
              <a:t>be </a:t>
            </a:r>
            <a:r>
              <a:rPr sz="4000" spc="-5" dirty="0">
                <a:latin typeface="Calibri"/>
                <a:cs typeface="Calibri"/>
              </a:rPr>
              <a:t>compensated for </a:t>
            </a:r>
            <a:r>
              <a:rPr sz="4000" dirty="0">
                <a:latin typeface="Calibri"/>
                <a:cs typeface="Calibri"/>
              </a:rPr>
              <a:t>and quickly</a:t>
            </a:r>
            <a:r>
              <a:rPr sz="4000" spc="-50" dirty="0">
                <a:latin typeface="Calibri"/>
                <a:cs typeface="Calibri"/>
              </a:rPr>
              <a:t> </a:t>
            </a:r>
            <a:r>
              <a:rPr sz="4000" spc="-5" dirty="0">
                <a:latin typeface="Calibri"/>
                <a:cs typeface="Calibri"/>
              </a:rPr>
              <a:t>overcome</a:t>
            </a:r>
            <a:endParaRPr sz="4000" dirty="0">
              <a:latin typeface="Calibri"/>
              <a:cs typeface="Calibri"/>
            </a:endParaRPr>
          </a:p>
          <a:p>
            <a:pPr lvl="1">
              <a:spcBef>
                <a:spcPts val="25"/>
              </a:spcBef>
              <a:buFont typeface="Arial"/>
              <a:buChar char="–"/>
            </a:pPr>
            <a:endParaRPr sz="5400" dirty="0">
              <a:latin typeface="Times New Roman"/>
              <a:cs typeface="Times New Roman"/>
            </a:endParaRPr>
          </a:p>
          <a:p>
            <a:pPr marL="314960" indent="-100965">
              <a:buFont typeface="Arial"/>
              <a:buChar char="•"/>
              <a:tabLst>
                <a:tab pos="315595" algn="l"/>
              </a:tabLst>
            </a:pPr>
            <a:r>
              <a:rPr sz="6000" b="1" dirty="0">
                <a:latin typeface="Calibri"/>
                <a:cs typeface="Calibri"/>
              </a:rPr>
              <a:t>Cumulative fatigue</a:t>
            </a:r>
          </a:p>
          <a:p>
            <a:pPr marL="432434" lvl="1" indent="-83820">
              <a:spcBef>
                <a:spcPts val="185"/>
              </a:spcBef>
              <a:buFont typeface="Arial"/>
              <a:buChar char="–"/>
              <a:tabLst>
                <a:tab pos="433070" algn="l"/>
              </a:tabLst>
            </a:pPr>
            <a:r>
              <a:rPr sz="4000" dirty="0">
                <a:latin typeface="Calibri"/>
                <a:cs typeface="Calibri"/>
              </a:rPr>
              <a:t>Longer term sleep</a:t>
            </a:r>
            <a:r>
              <a:rPr sz="4000" spc="-40" dirty="0">
                <a:latin typeface="Calibri"/>
                <a:cs typeface="Calibri"/>
              </a:rPr>
              <a:t> </a:t>
            </a:r>
            <a:r>
              <a:rPr sz="4000" spc="-5" dirty="0">
                <a:latin typeface="Calibri"/>
                <a:cs typeface="Calibri"/>
              </a:rPr>
              <a:t>loss</a:t>
            </a:r>
            <a:endParaRPr sz="4000" dirty="0">
              <a:latin typeface="Calibri"/>
              <a:cs typeface="Calibri"/>
            </a:endParaRPr>
          </a:p>
          <a:p>
            <a:pPr marL="432434" lvl="1" indent="-83820">
              <a:spcBef>
                <a:spcPts val="165"/>
              </a:spcBef>
              <a:buFont typeface="Arial"/>
              <a:buChar char="–"/>
              <a:tabLst>
                <a:tab pos="433070" algn="l"/>
              </a:tabLst>
            </a:pPr>
            <a:r>
              <a:rPr sz="4000" spc="-5" dirty="0">
                <a:latin typeface="Calibri"/>
                <a:cs typeface="Calibri"/>
              </a:rPr>
              <a:t>Inadequate </a:t>
            </a:r>
            <a:r>
              <a:rPr sz="4000" dirty="0">
                <a:latin typeface="Calibri"/>
                <a:cs typeface="Calibri"/>
              </a:rPr>
              <a:t>quality &amp; </a:t>
            </a:r>
            <a:r>
              <a:rPr sz="4000" spc="-5" dirty="0">
                <a:latin typeface="Calibri"/>
                <a:cs typeface="Calibri"/>
              </a:rPr>
              <a:t>quantity </a:t>
            </a:r>
            <a:r>
              <a:rPr sz="4000" dirty="0">
                <a:latin typeface="Calibri"/>
                <a:cs typeface="Calibri"/>
              </a:rPr>
              <a:t>of</a:t>
            </a:r>
            <a:r>
              <a:rPr sz="4000" spc="-65" dirty="0">
                <a:latin typeface="Calibri"/>
                <a:cs typeface="Calibri"/>
              </a:rPr>
              <a:t> </a:t>
            </a:r>
            <a:r>
              <a:rPr sz="4000" dirty="0">
                <a:latin typeface="Calibri"/>
                <a:cs typeface="Calibri"/>
              </a:rPr>
              <a:t>sleep</a:t>
            </a:r>
          </a:p>
          <a:p>
            <a:pPr marL="432434" lvl="1" indent="-83820">
              <a:spcBef>
                <a:spcPts val="180"/>
              </a:spcBef>
              <a:buFont typeface="Arial"/>
              <a:buChar char="–"/>
              <a:tabLst>
                <a:tab pos="433070" algn="l"/>
              </a:tabLst>
            </a:pPr>
            <a:r>
              <a:rPr sz="4000" spc="-5" dirty="0">
                <a:latin typeface="Calibri"/>
                <a:cs typeface="Calibri"/>
              </a:rPr>
              <a:t>Overcome </a:t>
            </a:r>
            <a:r>
              <a:rPr sz="4000" dirty="0">
                <a:latin typeface="Calibri"/>
                <a:cs typeface="Calibri"/>
              </a:rPr>
              <a:t>by </a:t>
            </a:r>
            <a:r>
              <a:rPr sz="4000" spc="-5" dirty="0">
                <a:latin typeface="Calibri"/>
                <a:cs typeface="Calibri"/>
              </a:rPr>
              <a:t>extended</a:t>
            </a:r>
            <a:r>
              <a:rPr sz="4000" spc="-30" dirty="0">
                <a:latin typeface="Calibri"/>
                <a:cs typeface="Calibri"/>
              </a:rPr>
              <a:t> </a:t>
            </a:r>
            <a:r>
              <a:rPr sz="4000" dirty="0">
                <a:latin typeface="Calibri"/>
                <a:cs typeface="Calibri"/>
              </a:rPr>
              <a:t>sleep</a:t>
            </a:r>
          </a:p>
          <a:p>
            <a:pPr marL="432434" lvl="1" indent="-83820">
              <a:spcBef>
                <a:spcPts val="170"/>
              </a:spcBef>
              <a:buFont typeface="Arial"/>
              <a:buChar char="–"/>
              <a:tabLst>
                <a:tab pos="433070" algn="l"/>
              </a:tabLst>
            </a:pPr>
            <a:r>
              <a:rPr sz="4000" dirty="0">
                <a:latin typeface="Calibri"/>
                <a:cs typeface="Calibri"/>
              </a:rPr>
              <a:t>2 </a:t>
            </a:r>
            <a:r>
              <a:rPr sz="4000" spc="-5" dirty="0">
                <a:latin typeface="Calibri"/>
                <a:cs typeface="Calibri"/>
              </a:rPr>
              <a:t>night recovery</a:t>
            </a:r>
            <a:r>
              <a:rPr sz="4000" spc="-45" dirty="0">
                <a:latin typeface="Calibri"/>
                <a:cs typeface="Calibri"/>
              </a:rPr>
              <a:t> </a:t>
            </a:r>
            <a:r>
              <a:rPr sz="4000" dirty="0">
                <a:latin typeface="Calibri"/>
                <a:cs typeface="Calibri"/>
              </a:rPr>
              <a:t>period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21"/>
          <p:cNvSpPr txBox="1"/>
          <p:nvPr/>
        </p:nvSpPr>
        <p:spPr>
          <a:xfrm>
            <a:off x="1524000" y="228600"/>
            <a:ext cx="10668000" cy="6647333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86995">
              <a:spcBef>
                <a:spcPts val="135"/>
              </a:spcBef>
            </a:pPr>
            <a:r>
              <a:rPr sz="4400" b="1" spc="10" dirty="0">
                <a:latin typeface="Calibri"/>
                <a:cs typeface="Calibri"/>
              </a:rPr>
              <a:t>Can </a:t>
            </a:r>
            <a:r>
              <a:rPr sz="4400" b="1" dirty="0">
                <a:latin typeface="Calibri"/>
                <a:cs typeface="Calibri"/>
              </a:rPr>
              <a:t>you </a:t>
            </a:r>
            <a:r>
              <a:rPr sz="4400" b="1" spc="5" dirty="0">
                <a:latin typeface="Calibri"/>
                <a:cs typeface="Calibri"/>
              </a:rPr>
              <a:t>recognise </a:t>
            </a:r>
            <a:r>
              <a:rPr sz="4400" b="1" dirty="0">
                <a:latin typeface="Calibri"/>
                <a:cs typeface="Calibri"/>
              </a:rPr>
              <a:t>fatigue </a:t>
            </a:r>
            <a:r>
              <a:rPr sz="4400" b="1" spc="5" dirty="0">
                <a:latin typeface="Calibri"/>
                <a:cs typeface="Calibri"/>
              </a:rPr>
              <a:t>warning</a:t>
            </a:r>
            <a:r>
              <a:rPr sz="4400" b="1" spc="60" dirty="0">
                <a:latin typeface="Calibri"/>
                <a:cs typeface="Calibri"/>
              </a:rPr>
              <a:t> </a:t>
            </a:r>
            <a:r>
              <a:rPr sz="4400" b="1" spc="5" dirty="0">
                <a:latin typeface="Calibri"/>
                <a:cs typeface="Calibri"/>
              </a:rPr>
              <a:t>signs?</a:t>
            </a:r>
            <a:endParaRPr sz="4400" b="1" dirty="0">
              <a:latin typeface="Calibri"/>
              <a:cs typeface="Calibri"/>
            </a:endParaRPr>
          </a:p>
          <a:p>
            <a:pPr>
              <a:spcBef>
                <a:spcPts val="715"/>
              </a:spcBef>
            </a:pPr>
            <a:r>
              <a:rPr lang="en-GB" sz="3200" spc="10" dirty="0" smtClean="0">
                <a:solidFill>
                  <a:srgbClr val="221F1F"/>
                </a:solidFill>
                <a:latin typeface="Arial"/>
                <a:cs typeface="Arial"/>
              </a:rPr>
              <a:t>M</a:t>
            </a:r>
            <a:r>
              <a:rPr sz="3200" spc="10" dirty="0" err="1" smtClean="0">
                <a:solidFill>
                  <a:srgbClr val="221F1F"/>
                </a:solidFill>
                <a:latin typeface="Arial"/>
                <a:cs typeface="Arial"/>
              </a:rPr>
              <a:t>ost</a:t>
            </a:r>
            <a:r>
              <a:rPr sz="3200" spc="10" dirty="0" smtClean="0">
                <a:solidFill>
                  <a:srgbClr val="221F1F"/>
                </a:solidFill>
                <a:latin typeface="Arial"/>
                <a:cs typeface="Arial"/>
              </a:rPr>
              <a:t> </a:t>
            </a:r>
            <a:r>
              <a:rPr sz="3200" spc="10" dirty="0">
                <a:solidFill>
                  <a:srgbClr val="221F1F"/>
                </a:solidFill>
                <a:latin typeface="Arial"/>
                <a:cs typeface="Arial"/>
              </a:rPr>
              <a:t>common </a:t>
            </a:r>
            <a:r>
              <a:rPr sz="3200" dirty="0">
                <a:solidFill>
                  <a:srgbClr val="221F1F"/>
                </a:solidFill>
                <a:latin typeface="Arial"/>
                <a:cs typeface="Arial"/>
              </a:rPr>
              <a:t>effects associated </a:t>
            </a:r>
            <a:r>
              <a:rPr sz="3200" spc="5" dirty="0">
                <a:solidFill>
                  <a:srgbClr val="221F1F"/>
                </a:solidFill>
                <a:latin typeface="Arial"/>
                <a:cs typeface="Arial"/>
              </a:rPr>
              <a:t>with </a:t>
            </a:r>
            <a:r>
              <a:rPr sz="3200" dirty="0">
                <a:solidFill>
                  <a:srgbClr val="221F1F"/>
                </a:solidFill>
                <a:latin typeface="Arial"/>
                <a:cs typeface="Arial"/>
              </a:rPr>
              <a:t>fatigue</a:t>
            </a:r>
            <a:r>
              <a:rPr sz="3200" spc="-20" dirty="0">
                <a:solidFill>
                  <a:srgbClr val="221F1F"/>
                </a:solidFill>
                <a:latin typeface="Arial"/>
                <a:cs typeface="Arial"/>
              </a:rPr>
              <a:t> </a:t>
            </a:r>
            <a:r>
              <a:rPr sz="3200" dirty="0">
                <a:solidFill>
                  <a:srgbClr val="221F1F"/>
                </a:solidFill>
                <a:latin typeface="Arial"/>
                <a:cs typeface="Arial"/>
              </a:rPr>
              <a:t>are:</a:t>
            </a:r>
            <a:endParaRPr sz="3200" dirty="0">
              <a:latin typeface="Arial"/>
              <a:cs typeface="Arial"/>
            </a:endParaRPr>
          </a:p>
          <a:p>
            <a:endParaRPr sz="1400" dirty="0">
              <a:latin typeface="Times New Roman"/>
              <a:cs typeface="Times New Roman"/>
            </a:endParaRPr>
          </a:p>
          <a:p>
            <a:pPr marL="212090" indent="-100330">
              <a:buFont typeface="Arial"/>
              <a:buChar char="•"/>
              <a:tabLst>
                <a:tab pos="212725" algn="l"/>
              </a:tabLst>
            </a:pPr>
            <a:r>
              <a:rPr sz="3200" spc="-5" dirty="0">
                <a:solidFill>
                  <a:srgbClr val="221F1F"/>
                </a:solidFill>
                <a:latin typeface="Calibri"/>
                <a:cs typeface="Calibri"/>
              </a:rPr>
              <a:t>desire to</a:t>
            </a:r>
            <a:r>
              <a:rPr sz="3200" spc="-15" dirty="0">
                <a:solidFill>
                  <a:srgbClr val="221F1F"/>
                </a:solidFill>
                <a:latin typeface="Calibri"/>
                <a:cs typeface="Calibri"/>
              </a:rPr>
              <a:t> </a:t>
            </a:r>
            <a:r>
              <a:rPr sz="3200" dirty="0">
                <a:solidFill>
                  <a:srgbClr val="221F1F"/>
                </a:solidFill>
                <a:latin typeface="Calibri"/>
                <a:cs typeface="Calibri"/>
              </a:rPr>
              <a:t>sleep</a:t>
            </a:r>
            <a:endParaRPr sz="3200" dirty="0">
              <a:latin typeface="Calibri"/>
              <a:cs typeface="Calibri"/>
            </a:endParaRPr>
          </a:p>
          <a:p>
            <a:pPr marL="212090" indent="-100330">
              <a:spcBef>
                <a:spcPts val="165"/>
              </a:spcBef>
              <a:buFont typeface="Arial"/>
              <a:buChar char="•"/>
              <a:tabLst>
                <a:tab pos="212725" algn="l"/>
              </a:tabLst>
            </a:pPr>
            <a:r>
              <a:rPr sz="3200" dirty="0">
                <a:solidFill>
                  <a:srgbClr val="221F1F"/>
                </a:solidFill>
                <a:latin typeface="Calibri"/>
                <a:cs typeface="Calibri"/>
              </a:rPr>
              <a:t>lack of</a:t>
            </a:r>
            <a:r>
              <a:rPr sz="3200" spc="-25" dirty="0">
                <a:solidFill>
                  <a:srgbClr val="221F1F"/>
                </a:solidFill>
                <a:latin typeface="Calibri"/>
                <a:cs typeface="Calibri"/>
              </a:rPr>
              <a:t> </a:t>
            </a:r>
            <a:r>
              <a:rPr sz="3200" spc="-5" dirty="0">
                <a:solidFill>
                  <a:srgbClr val="221F1F"/>
                </a:solidFill>
                <a:latin typeface="Calibri"/>
                <a:cs typeface="Calibri"/>
              </a:rPr>
              <a:t>concentration</a:t>
            </a:r>
            <a:endParaRPr sz="3200" dirty="0">
              <a:latin typeface="Calibri"/>
              <a:cs typeface="Calibri"/>
            </a:endParaRPr>
          </a:p>
          <a:p>
            <a:pPr marL="212090" indent="-100330">
              <a:spcBef>
                <a:spcPts val="180"/>
              </a:spcBef>
              <a:buFont typeface="Arial"/>
              <a:buChar char="•"/>
              <a:tabLst>
                <a:tab pos="212725" algn="l"/>
              </a:tabLst>
            </a:pPr>
            <a:r>
              <a:rPr sz="3200" spc="-5" dirty="0">
                <a:solidFill>
                  <a:srgbClr val="221F1F"/>
                </a:solidFill>
                <a:latin typeface="Calibri"/>
                <a:cs typeface="Calibri"/>
              </a:rPr>
              <a:t>impaired </a:t>
            </a:r>
            <a:r>
              <a:rPr sz="3200" dirty="0">
                <a:solidFill>
                  <a:srgbClr val="221F1F"/>
                </a:solidFill>
                <a:latin typeface="Calibri"/>
                <a:cs typeface="Calibri"/>
              </a:rPr>
              <a:t>recollection of timing and</a:t>
            </a:r>
            <a:r>
              <a:rPr sz="3200" spc="-110" dirty="0">
                <a:solidFill>
                  <a:srgbClr val="221F1F"/>
                </a:solidFill>
                <a:latin typeface="Calibri"/>
                <a:cs typeface="Calibri"/>
              </a:rPr>
              <a:t> </a:t>
            </a:r>
            <a:r>
              <a:rPr sz="3200" spc="-5" dirty="0">
                <a:solidFill>
                  <a:srgbClr val="221F1F"/>
                </a:solidFill>
                <a:latin typeface="Calibri"/>
                <a:cs typeface="Calibri"/>
              </a:rPr>
              <a:t>events</a:t>
            </a:r>
            <a:endParaRPr sz="3200" dirty="0">
              <a:latin typeface="Calibri"/>
              <a:cs typeface="Calibri"/>
            </a:endParaRPr>
          </a:p>
          <a:p>
            <a:pPr marL="212090" indent="-100330">
              <a:spcBef>
                <a:spcPts val="175"/>
              </a:spcBef>
              <a:buFont typeface="Arial"/>
              <a:buChar char="•"/>
              <a:tabLst>
                <a:tab pos="212725" algn="l"/>
              </a:tabLst>
            </a:pPr>
            <a:r>
              <a:rPr sz="3200" dirty="0">
                <a:solidFill>
                  <a:srgbClr val="221F1F"/>
                </a:solidFill>
                <a:latin typeface="Calibri"/>
                <a:cs typeface="Calibri"/>
              </a:rPr>
              <a:t>irritability</a:t>
            </a:r>
            <a:endParaRPr sz="3200" dirty="0">
              <a:latin typeface="Calibri"/>
              <a:cs typeface="Calibri"/>
            </a:endParaRPr>
          </a:p>
          <a:p>
            <a:pPr marL="212090" indent="-100330">
              <a:spcBef>
                <a:spcPts val="180"/>
              </a:spcBef>
              <a:buFont typeface="Arial"/>
              <a:buChar char="•"/>
              <a:tabLst>
                <a:tab pos="212725" algn="l"/>
              </a:tabLst>
            </a:pPr>
            <a:r>
              <a:rPr sz="3200" dirty="0">
                <a:solidFill>
                  <a:srgbClr val="221F1F"/>
                </a:solidFill>
                <a:latin typeface="Calibri"/>
                <a:cs typeface="Calibri"/>
              </a:rPr>
              <a:t>poor</a:t>
            </a:r>
            <a:r>
              <a:rPr sz="3200" spc="-20" dirty="0">
                <a:solidFill>
                  <a:srgbClr val="221F1F"/>
                </a:solidFill>
                <a:latin typeface="Calibri"/>
                <a:cs typeface="Calibri"/>
              </a:rPr>
              <a:t> </a:t>
            </a:r>
            <a:r>
              <a:rPr sz="3200" spc="-5" dirty="0">
                <a:solidFill>
                  <a:srgbClr val="221F1F"/>
                </a:solidFill>
                <a:latin typeface="Calibri"/>
                <a:cs typeface="Calibri"/>
              </a:rPr>
              <a:t>judgement</a:t>
            </a:r>
            <a:endParaRPr sz="3200" dirty="0">
              <a:latin typeface="Calibri"/>
              <a:cs typeface="Calibri"/>
            </a:endParaRPr>
          </a:p>
          <a:p>
            <a:pPr marL="212090" marR="283845" indent="-100330">
              <a:spcBef>
                <a:spcPts val="155"/>
              </a:spcBef>
              <a:buFont typeface="Arial"/>
              <a:buChar char="•"/>
              <a:tabLst>
                <a:tab pos="212725" algn="l"/>
              </a:tabLst>
            </a:pPr>
            <a:r>
              <a:rPr sz="3200" spc="-5" dirty="0">
                <a:solidFill>
                  <a:srgbClr val="221F1F"/>
                </a:solidFill>
                <a:latin typeface="Calibri"/>
                <a:cs typeface="Calibri"/>
              </a:rPr>
              <a:t>reduced </a:t>
            </a:r>
            <a:r>
              <a:rPr sz="3200" dirty="0">
                <a:solidFill>
                  <a:srgbClr val="221F1F"/>
                </a:solidFill>
                <a:latin typeface="Calibri"/>
                <a:cs typeface="Calibri"/>
              </a:rPr>
              <a:t>capacity </a:t>
            </a:r>
            <a:r>
              <a:rPr sz="3200" spc="-5" dirty="0">
                <a:solidFill>
                  <a:srgbClr val="221F1F"/>
                </a:solidFill>
                <a:latin typeface="Calibri"/>
                <a:cs typeface="Calibri"/>
              </a:rPr>
              <a:t>for effective interpersonal </a:t>
            </a:r>
            <a:r>
              <a:rPr sz="3200" dirty="0" smtClean="0">
                <a:solidFill>
                  <a:srgbClr val="221F1F"/>
                </a:solidFill>
                <a:latin typeface="Calibri"/>
                <a:cs typeface="Calibri"/>
              </a:rPr>
              <a:t>communication</a:t>
            </a:r>
            <a:endParaRPr sz="3200" dirty="0">
              <a:latin typeface="Calibri"/>
              <a:cs typeface="Calibri"/>
            </a:endParaRPr>
          </a:p>
          <a:p>
            <a:pPr marL="212090" indent="-100330">
              <a:spcBef>
                <a:spcPts val="165"/>
              </a:spcBef>
              <a:buFont typeface="Arial"/>
              <a:buChar char="•"/>
              <a:tabLst>
                <a:tab pos="212725" algn="l"/>
              </a:tabLst>
            </a:pPr>
            <a:r>
              <a:rPr sz="3200" spc="-5" dirty="0">
                <a:solidFill>
                  <a:srgbClr val="221F1F"/>
                </a:solidFill>
                <a:latin typeface="Calibri"/>
                <a:cs typeface="Calibri"/>
              </a:rPr>
              <a:t>reduced hand-eye</a:t>
            </a:r>
            <a:r>
              <a:rPr sz="3200" spc="-10" dirty="0">
                <a:solidFill>
                  <a:srgbClr val="221F1F"/>
                </a:solidFill>
                <a:latin typeface="Calibri"/>
                <a:cs typeface="Calibri"/>
              </a:rPr>
              <a:t> </a:t>
            </a:r>
            <a:r>
              <a:rPr sz="3200" spc="-5" dirty="0">
                <a:solidFill>
                  <a:srgbClr val="221F1F"/>
                </a:solidFill>
                <a:latin typeface="Calibri"/>
                <a:cs typeface="Calibri"/>
              </a:rPr>
              <a:t>coordination</a:t>
            </a:r>
            <a:endParaRPr sz="3200" dirty="0">
              <a:latin typeface="Calibri"/>
              <a:cs typeface="Calibri"/>
            </a:endParaRPr>
          </a:p>
          <a:p>
            <a:pPr marL="212090" indent="-100330">
              <a:spcBef>
                <a:spcPts val="180"/>
              </a:spcBef>
              <a:buFont typeface="Arial"/>
              <a:buChar char="•"/>
              <a:tabLst>
                <a:tab pos="212725" algn="l"/>
              </a:tabLst>
            </a:pPr>
            <a:r>
              <a:rPr sz="3200" spc="-5" dirty="0">
                <a:solidFill>
                  <a:srgbClr val="221F1F"/>
                </a:solidFill>
                <a:latin typeface="Calibri"/>
                <a:cs typeface="Calibri"/>
              </a:rPr>
              <a:t>reduced </a:t>
            </a:r>
            <a:r>
              <a:rPr sz="3200" dirty="0">
                <a:solidFill>
                  <a:srgbClr val="221F1F"/>
                </a:solidFill>
                <a:latin typeface="Calibri"/>
                <a:cs typeface="Calibri"/>
              </a:rPr>
              <a:t>visual</a:t>
            </a:r>
            <a:r>
              <a:rPr sz="3200" spc="-30" dirty="0">
                <a:solidFill>
                  <a:srgbClr val="221F1F"/>
                </a:solidFill>
                <a:latin typeface="Calibri"/>
                <a:cs typeface="Calibri"/>
              </a:rPr>
              <a:t> </a:t>
            </a:r>
            <a:r>
              <a:rPr sz="3200" spc="-5" dirty="0">
                <a:solidFill>
                  <a:srgbClr val="221F1F"/>
                </a:solidFill>
                <a:latin typeface="Calibri"/>
                <a:cs typeface="Calibri"/>
              </a:rPr>
              <a:t>perception</a:t>
            </a:r>
            <a:endParaRPr sz="3200" dirty="0">
              <a:latin typeface="Calibri"/>
              <a:cs typeface="Calibri"/>
            </a:endParaRPr>
          </a:p>
          <a:p>
            <a:pPr marL="212090" indent="-100330">
              <a:spcBef>
                <a:spcPts val="170"/>
              </a:spcBef>
              <a:buFont typeface="Arial"/>
              <a:buChar char="•"/>
              <a:tabLst>
                <a:tab pos="212725" algn="l"/>
              </a:tabLst>
            </a:pPr>
            <a:r>
              <a:rPr sz="3200" spc="-5" dirty="0">
                <a:solidFill>
                  <a:srgbClr val="221F1F"/>
                </a:solidFill>
                <a:latin typeface="Calibri"/>
                <a:cs typeface="Calibri"/>
              </a:rPr>
              <a:t>reduced</a:t>
            </a:r>
            <a:r>
              <a:rPr sz="3200" spc="-10" dirty="0">
                <a:solidFill>
                  <a:srgbClr val="221F1F"/>
                </a:solidFill>
                <a:latin typeface="Calibri"/>
                <a:cs typeface="Calibri"/>
              </a:rPr>
              <a:t> </a:t>
            </a:r>
            <a:r>
              <a:rPr sz="3200" dirty="0" smtClean="0">
                <a:solidFill>
                  <a:srgbClr val="221F1F"/>
                </a:solidFill>
                <a:latin typeface="Calibri"/>
                <a:cs typeface="Calibri"/>
              </a:rPr>
              <a:t>vigilance</a:t>
            </a:r>
            <a:endParaRPr lang="en-GB" sz="3200" dirty="0" smtClean="0">
              <a:solidFill>
                <a:srgbClr val="221F1F"/>
              </a:solidFill>
              <a:latin typeface="Calibri"/>
              <a:cs typeface="Calibri"/>
            </a:endParaRPr>
          </a:p>
          <a:p>
            <a:pPr marL="212090" indent="-100330">
              <a:spcBef>
                <a:spcPts val="170"/>
              </a:spcBef>
              <a:buFont typeface="Arial"/>
              <a:buChar char="•"/>
              <a:tabLst>
                <a:tab pos="212725" algn="l"/>
              </a:tabLst>
            </a:pPr>
            <a:r>
              <a:rPr lang="en-GB" sz="3200" dirty="0" smtClean="0">
                <a:solidFill>
                  <a:srgbClr val="221F1F"/>
                </a:solidFill>
                <a:latin typeface="Calibri"/>
                <a:cs typeface="Calibri"/>
              </a:rPr>
              <a:t>Slower reaction times</a:t>
            </a:r>
            <a:endParaRPr sz="3200" dirty="0">
              <a:latin typeface="Calibri"/>
              <a:cs typeface="Calibri"/>
            </a:endParaRPr>
          </a:p>
        </p:txBody>
      </p:sp>
      <p:sp>
        <p:nvSpPr>
          <p:cNvPr id="5" name="object 22"/>
          <p:cNvSpPr txBox="1"/>
          <p:nvPr/>
        </p:nvSpPr>
        <p:spPr>
          <a:xfrm>
            <a:off x="1828800" y="7391400"/>
            <a:ext cx="9144000" cy="1120178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R="5080" indent="89535">
              <a:spcBef>
                <a:spcPts val="95"/>
              </a:spcBef>
            </a:pPr>
            <a:r>
              <a:rPr sz="3600" spc="5" dirty="0">
                <a:latin typeface="Arial"/>
                <a:cs typeface="Arial"/>
              </a:rPr>
              <a:t>Fatigue management </a:t>
            </a:r>
            <a:r>
              <a:rPr sz="3600" dirty="0">
                <a:latin typeface="Arial"/>
                <a:cs typeface="Arial"/>
              </a:rPr>
              <a:t>Guide 2005  </a:t>
            </a:r>
            <a:r>
              <a:rPr sz="3600" spc="5" dirty="0">
                <a:latin typeface="Arial"/>
                <a:cs typeface="Arial"/>
              </a:rPr>
              <a:t>Workplace </a:t>
            </a:r>
            <a:r>
              <a:rPr sz="3600" dirty="0">
                <a:latin typeface="Arial"/>
                <a:cs typeface="Arial"/>
              </a:rPr>
              <a:t>Health </a:t>
            </a:r>
            <a:r>
              <a:rPr sz="3600" spc="10" dirty="0">
                <a:latin typeface="Arial"/>
                <a:cs typeface="Arial"/>
              </a:rPr>
              <a:t>&amp; </a:t>
            </a:r>
            <a:r>
              <a:rPr sz="3600" dirty="0">
                <a:latin typeface="Arial"/>
                <a:cs typeface="Arial"/>
              </a:rPr>
              <a:t>Safety Queensland</a:t>
            </a:r>
          </a:p>
        </p:txBody>
      </p:sp>
    </p:spTree>
    <p:extLst>
      <p:ext uri="{BB962C8B-B14F-4D97-AF65-F5344CB8AC3E}">
        <p14:creationId xmlns:p14="http://schemas.microsoft.com/office/powerpoint/2010/main" val="1720336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ject 10"/>
          <p:cNvSpPr txBox="1"/>
          <p:nvPr/>
        </p:nvSpPr>
        <p:spPr>
          <a:xfrm>
            <a:off x="931296" y="381000"/>
            <a:ext cx="10821032" cy="7420621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570230">
              <a:spcBef>
                <a:spcPts val="105"/>
              </a:spcBef>
            </a:pPr>
            <a:r>
              <a:rPr sz="6000" b="1" spc="-10" dirty="0">
                <a:latin typeface="Calibri"/>
                <a:cs typeface="Calibri"/>
              </a:rPr>
              <a:t>Folkard </a:t>
            </a:r>
            <a:r>
              <a:rPr sz="6000" b="1" dirty="0">
                <a:latin typeface="Calibri"/>
                <a:cs typeface="Calibri"/>
              </a:rPr>
              <a:t>&amp; </a:t>
            </a:r>
            <a:r>
              <a:rPr sz="6000" b="1" spc="-5" dirty="0">
                <a:latin typeface="Calibri"/>
                <a:cs typeface="Calibri"/>
              </a:rPr>
              <a:t>Lombardi</a:t>
            </a:r>
            <a:r>
              <a:rPr sz="6000" b="1" dirty="0">
                <a:latin typeface="Calibri"/>
                <a:cs typeface="Calibri"/>
              </a:rPr>
              <a:t> (2006)</a:t>
            </a:r>
          </a:p>
          <a:p>
            <a:pPr marL="139065" marR="555625" indent="635">
              <a:spcBef>
                <a:spcPts val="795"/>
              </a:spcBef>
            </a:pPr>
            <a:r>
              <a:rPr sz="3200" b="1" dirty="0" smtClean="0">
                <a:latin typeface="Arial"/>
                <a:cs typeface="Arial"/>
              </a:rPr>
              <a:t>“</a:t>
            </a:r>
            <a:r>
              <a:rPr lang="en-GB" sz="3200" b="1" dirty="0" smtClean="0">
                <a:latin typeface="Arial"/>
                <a:cs typeface="Arial"/>
              </a:rPr>
              <a:t>E</a:t>
            </a:r>
            <a:r>
              <a:rPr sz="3200" b="1" spc="5" dirty="0" err="1" smtClean="0">
                <a:latin typeface="Arial"/>
                <a:cs typeface="Arial"/>
              </a:rPr>
              <a:t>stimated</a:t>
            </a:r>
            <a:r>
              <a:rPr sz="3200" b="1" spc="5" dirty="0" smtClean="0">
                <a:latin typeface="Arial"/>
                <a:cs typeface="Arial"/>
              </a:rPr>
              <a:t> </a:t>
            </a:r>
            <a:r>
              <a:rPr sz="3200" b="1" spc="5" dirty="0">
                <a:latin typeface="Arial"/>
                <a:cs typeface="Arial"/>
              </a:rPr>
              <a:t>risk </a:t>
            </a:r>
            <a:r>
              <a:rPr sz="3200" b="1" dirty="0">
                <a:latin typeface="Arial"/>
                <a:cs typeface="Arial"/>
              </a:rPr>
              <a:t>of </a:t>
            </a:r>
            <a:r>
              <a:rPr sz="3200" b="1" dirty="0" smtClean="0">
                <a:latin typeface="Arial"/>
                <a:cs typeface="Arial"/>
              </a:rPr>
              <a:t>injury</a:t>
            </a:r>
            <a:r>
              <a:rPr lang="en-GB" sz="3200" b="1" dirty="0" smtClean="0">
                <a:latin typeface="Arial"/>
                <a:cs typeface="Arial"/>
              </a:rPr>
              <a:t>/</a:t>
            </a:r>
            <a:r>
              <a:rPr sz="3200" b="1" dirty="0" smtClean="0">
                <a:latin typeface="Arial"/>
                <a:cs typeface="Arial"/>
              </a:rPr>
              <a:t>accident </a:t>
            </a:r>
            <a:r>
              <a:rPr sz="3200" b="1" dirty="0">
                <a:latin typeface="Arial"/>
                <a:cs typeface="Arial"/>
              </a:rPr>
              <a:t>associated </a:t>
            </a:r>
            <a:r>
              <a:rPr sz="3200" b="1" spc="5" dirty="0">
                <a:latin typeface="Arial"/>
                <a:cs typeface="Arial"/>
              </a:rPr>
              <a:t>with </a:t>
            </a:r>
            <a:r>
              <a:rPr sz="3200" b="1" dirty="0" smtClean="0">
                <a:latin typeface="Arial"/>
                <a:cs typeface="Arial"/>
              </a:rPr>
              <a:t>any </a:t>
            </a:r>
            <a:r>
              <a:rPr sz="3200" b="1" spc="5" dirty="0">
                <a:latin typeface="Arial"/>
                <a:cs typeface="Arial"/>
              </a:rPr>
              <a:t>given number </a:t>
            </a:r>
            <a:r>
              <a:rPr sz="3200" b="1" dirty="0">
                <a:latin typeface="Arial"/>
                <a:cs typeface="Arial"/>
              </a:rPr>
              <a:t>of </a:t>
            </a:r>
            <a:r>
              <a:rPr sz="3200" b="1" spc="5" dirty="0">
                <a:latin typeface="Arial"/>
                <a:cs typeface="Arial"/>
              </a:rPr>
              <a:t>weekly work </a:t>
            </a:r>
            <a:r>
              <a:rPr sz="3200" b="1" dirty="0">
                <a:latin typeface="Arial"/>
                <a:cs typeface="Arial"/>
              </a:rPr>
              <a:t>hours varies substantially depending </a:t>
            </a:r>
            <a:r>
              <a:rPr sz="3200" b="1" spc="5" dirty="0" smtClean="0">
                <a:latin typeface="Arial"/>
                <a:cs typeface="Arial"/>
              </a:rPr>
              <a:t>on </a:t>
            </a:r>
            <a:r>
              <a:rPr sz="3200" b="1" spc="5" dirty="0">
                <a:latin typeface="Arial"/>
                <a:cs typeface="Arial"/>
              </a:rPr>
              <a:t>how work </a:t>
            </a:r>
            <a:r>
              <a:rPr sz="3200" b="1" dirty="0">
                <a:latin typeface="Arial"/>
                <a:cs typeface="Arial"/>
              </a:rPr>
              <a:t>hours </a:t>
            </a:r>
            <a:r>
              <a:rPr sz="3200" b="1" spc="5" dirty="0">
                <a:latin typeface="Arial"/>
                <a:cs typeface="Arial"/>
              </a:rPr>
              <a:t>are comprised. </a:t>
            </a:r>
            <a:r>
              <a:rPr lang="en-GB" sz="3200" b="1" spc="5" dirty="0" smtClean="0">
                <a:latin typeface="Arial"/>
                <a:cs typeface="Arial"/>
              </a:rPr>
              <a:t>R</a:t>
            </a:r>
            <a:r>
              <a:rPr sz="3200" b="1" spc="5" dirty="0" err="1" smtClean="0">
                <a:latin typeface="Arial"/>
                <a:cs typeface="Arial"/>
              </a:rPr>
              <a:t>isk</a:t>
            </a:r>
            <a:r>
              <a:rPr sz="3200" b="1" spc="5" dirty="0" smtClean="0">
                <a:latin typeface="Arial"/>
                <a:cs typeface="Arial"/>
              </a:rPr>
              <a:t> </a:t>
            </a:r>
            <a:r>
              <a:rPr sz="3200" b="1" dirty="0">
                <a:latin typeface="Arial"/>
                <a:cs typeface="Arial"/>
              </a:rPr>
              <a:t>depends </a:t>
            </a:r>
            <a:r>
              <a:rPr sz="3200" b="1" spc="5" dirty="0">
                <a:latin typeface="Arial"/>
                <a:cs typeface="Arial"/>
              </a:rPr>
              <a:t>on </a:t>
            </a:r>
            <a:r>
              <a:rPr sz="3200" b="1" dirty="0" smtClean="0">
                <a:latin typeface="Arial"/>
                <a:cs typeface="Arial"/>
              </a:rPr>
              <a:t>length and </a:t>
            </a:r>
            <a:r>
              <a:rPr sz="3200" b="1" dirty="0">
                <a:latin typeface="Arial"/>
                <a:cs typeface="Arial"/>
              </a:rPr>
              <a:t>type of shift, as </a:t>
            </a:r>
            <a:r>
              <a:rPr sz="3200" b="1" spc="5" dirty="0">
                <a:latin typeface="Arial"/>
                <a:cs typeface="Arial"/>
              </a:rPr>
              <a:t>well </a:t>
            </a:r>
            <a:r>
              <a:rPr sz="3200" b="1" dirty="0">
                <a:latin typeface="Arial"/>
                <a:cs typeface="Arial"/>
              </a:rPr>
              <a:t>as </a:t>
            </a:r>
            <a:r>
              <a:rPr sz="3200" b="1" dirty="0" smtClean="0">
                <a:latin typeface="Arial"/>
                <a:cs typeface="Arial"/>
              </a:rPr>
              <a:t>frequency </a:t>
            </a:r>
            <a:r>
              <a:rPr sz="3200" b="1" dirty="0">
                <a:latin typeface="Arial"/>
                <a:cs typeface="Arial"/>
              </a:rPr>
              <a:t>of rest</a:t>
            </a:r>
            <a:r>
              <a:rPr sz="3200" b="1" spc="80" dirty="0">
                <a:latin typeface="Arial"/>
                <a:cs typeface="Arial"/>
              </a:rPr>
              <a:t> </a:t>
            </a:r>
            <a:r>
              <a:rPr sz="3200" b="1" dirty="0">
                <a:latin typeface="Arial"/>
                <a:cs typeface="Arial"/>
              </a:rPr>
              <a:t>breaks</a:t>
            </a:r>
            <a:r>
              <a:rPr sz="3200" b="1" dirty="0" smtClean="0">
                <a:latin typeface="Arial"/>
                <a:cs typeface="Arial"/>
              </a:rPr>
              <a:t>.”</a:t>
            </a:r>
            <a:endParaRPr lang="en-GB" sz="3200" b="1" dirty="0" smtClean="0">
              <a:latin typeface="Arial"/>
              <a:cs typeface="Arial"/>
            </a:endParaRPr>
          </a:p>
          <a:p>
            <a:pPr marL="139065" marR="555625" indent="635">
              <a:spcBef>
                <a:spcPts val="795"/>
              </a:spcBef>
            </a:pPr>
            <a:endParaRPr sz="3200" b="1" dirty="0">
              <a:latin typeface="Arial"/>
              <a:cs typeface="Arial"/>
            </a:endParaRPr>
          </a:p>
          <a:p>
            <a:endParaRPr sz="3600" dirty="0">
              <a:latin typeface="Times New Roman"/>
              <a:cs typeface="Times New Roman"/>
            </a:endParaRPr>
          </a:p>
          <a:p>
            <a:pPr marL="836294" marR="137160"/>
            <a:r>
              <a:rPr lang="en-GB" sz="3600" b="1" dirty="0">
                <a:latin typeface="Arial"/>
                <a:cs typeface="Arial"/>
              </a:rPr>
              <a:t>"</a:t>
            </a:r>
            <a:r>
              <a:rPr lang="en-GB" sz="3600" b="1" dirty="0" smtClean="0">
                <a:latin typeface="Arial"/>
                <a:cs typeface="Arial"/>
              </a:rPr>
              <a:t>P</a:t>
            </a:r>
            <a:r>
              <a:rPr sz="3600" b="1" dirty="0" smtClean="0">
                <a:latin typeface="Arial"/>
                <a:cs typeface="Arial"/>
              </a:rPr>
              <a:t>lacing </a:t>
            </a:r>
            <a:r>
              <a:rPr sz="3600" b="1" spc="5" dirty="0" smtClean="0">
                <a:latin typeface="Arial"/>
                <a:cs typeface="Arial"/>
              </a:rPr>
              <a:t>limit </a:t>
            </a:r>
            <a:r>
              <a:rPr sz="3600" b="1" spc="5" dirty="0">
                <a:latin typeface="Arial"/>
                <a:cs typeface="Arial"/>
              </a:rPr>
              <a:t>on </a:t>
            </a:r>
            <a:r>
              <a:rPr sz="3600" b="1" spc="5" dirty="0" smtClean="0">
                <a:latin typeface="Arial"/>
                <a:cs typeface="Arial"/>
              </a:rPr>
              <a:t>risk </a:t>
            </a:r>
            <a:r>
              <a:rPr sz="3600" b="1" dirty="0">
                <a:latin typeface="Arial"/>
                <a:cs typeface="Arial"/>
              </a:rPr>
              <a:t>associated </a:t>
            </a:r>
            <a:r>
              <a:rPr sz="3600" b="1" spc="5" dirty="0" smtClean="0">
                <a:latin typeface="Arial"/>
                <a:cs typeface="Arial"/>
              </a:rPr>
              <a:t>with </a:t>
            </a:r>
            <a:r>
              <a:rPr sz="3600" b="1" spc="10" dirty="0">
                <a:latin typeface="Arial"/>
                <a:cs typeface="Arial"/>
              </a:rPr>
              <a:t>a </a:t>
            </a:r>
            <a:r>
              <a:rPr sz="3600" b="1" dirty="0">
                <a:latin typeface="Arial"/>
                <a:cs typeface="Arial"/>
              </a:rPr>
              <a:t>particular </a:t>
            </a:r>
            <a:r>
              <a:rPr sz="3600" b="1" spc="5" dirty="0">
                <a:latin typeface="Arial"/>
                <a:cs typeface="Arial"/>
              </a:rPr>
              <a:t>work </a:t>
            </a:r>
            <a:r>
              <a:rPr sz="3600" b="1" dirty="0">
                <a:latin typeface="Arial"/>
                <a:cs typeface="Arial"/>
              </a:rPr>
              <a:t>schedule </a:t>
            </a:r>
            <a:r>
              <a:rPr sz="3600" b="1" spc="5" dirty="0">
                <a:latin typeface="Arial"/>
                <a:cs typeface="Arial"/>
              </a:rPr>
              <a:t>is </a:t>
            </a:r>
            <a:r>
              <a:rPr sz="3600" b="1" dirty="0">
                <a:latin typeface="Arial"/>
                <a:cs typeface="Arial"/>
              </a:rPr>
              <a:t>likely </a:t>
            </a:r>
            <a:r>
              <a:rPr sz="3600" b="1" spc="10" dirty="0">
                <a:latin typeface="Arial"/>
                <a:cs typeface="Arial"/>
              </a:rPr>
              <a:t>more </a:t>
            </a:r>
            <a:r>
              <a:rPr sz="3600" b="1" dirty="0">
                <a:latin typeface="Arial"/>
                <a:cs typeface="Arial"/>
              </a:rPr>
              <a:t>effective </a:t>
            </a:r>
            <a:r>
              <a:rPr sz="3600" b="1" dirty="0" smtClean="0">
                <a:latin typeface="Arial"/>
                <a:cs typeface="Arial"/>
              </a:rPr>
              <a:t>than </a:t>
            </a:r>
            <a:r>
              <a:rPr sz="3600" b="1" dirty="0">
                <a:latin typeface="Arial"/>
                <a:cs typeface="Arial"/>
              </a:rPr>
              <a:t>setting </a:t>
            </a:r>
            <a:r>
              <a:rPr sz="3600" b="1" spc="-5" dirty="0">
                <a:latin typeface="Arial"/>
                <a:cs typeface="Arial"/>
              </a:rPr>
              <a:t>daily, </a:t>
            </a:r>
            <a:r>
              <a:rPr sz="3600" b="1" spc="5" dirty="0">
                <a:latin typeface="Arial"/>
                <a:cs typeface="Arial"/>
              </a:rPr>
              <a:t>weekly </a:t>
            </a:r>
            <a:r>
              <a:rPr sz="3600" b="1" dirty="0">
                <a:latin typeface="Arial"/>
                <a:cs typeface="Arial"/>
              </a:rPr>
              <a:t>or </a:t>
            </a:r>
            <a:r>
              <a:rPr sz="3600" b="1" spc="5" dirty="0">
                <a:latin typeface="Arial"/>
                <a:cs typeface="Arial"/>
              </a:rPr>
              <a:t>monthly work </a:t>
            </a:r>
            <a:r>
              <a:rPr sz="3600" b="1" dirty="0">
                <a:latin typeface="Arial"/>
                <a:cs typeface="Arial"/>
              </a:rPr>
              <a:t>hour  regulations </a:t>
            </a:r>
            <a:r>
              <a:rPr sz="3600" b="1" spc="5" dirty="0">
                <a:latin typeface="Arial"/>
                <a:cs typeface="Arial"/>
              </a:rPr>
              <a:t>in </a:t>
            </a:r>
            <a:r>
              <a:rPr sz="3600" b="1" dirty="0">
                <a:latin typeface="Arial"/>
                <a:cs typeface="Arial"/>
              </a:rPr>
              <a:t>keeping </a:t>
            </a:r>
            <a:r>
              <a:rPr sz="3600" b="1" spc="5" dirty="0">
                <a:latin typeface="Arial"/>
                <a:cs typeface="Arial"/>
              </a:rPr>
              <a:t>workplace </a:t>
            </a:r>
            <a:r>
              <a:rPr sz="3600" b="1" dirty="0">
                <a:latin typeface="Arial"/>
                <a:cs typeface="Arial"/>
              </a:rPr>
              <a:t>safety </a:t>
            </a:r>
            <a:r>
              <a:rPr sz="3600" b="1" spc="5" dirty="0">
                <a:latin typeface="Arial"/>
                <a:cs typeface="Arial"/>
              </a:rPr>
              <a:t>within acceptable  limits.”</a:t>
            </a:r>
            <a:endParaRPr sz="3600" b="1" dirty="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523999" y="4800600"/>
            <a:ext cx="9870831" cy="4114800"/>
          </a:xfrm>
          <a:custGeom>
            <a:avLst/>
            <a:gdLst/>
            <a:ahLst/>
            <a:cxnLst/>
            <a:rect l="l" t="t" r="r" b="b"/>
            <a:pathLst>
              <a:path w="2077720" h="855344">
                <a:moveTo>
                  <a:pt x="865504" y="693420"/>
                </a:moveTo>
                <a:lnTo>
                  <a:pt x="346202" y="693420"/>
                </a:lnTo>
                <a:lnTo>
                  <a:pt x="218211" y="855091"/>
                </a:lnTo>
                <a:lnTo>
                  <a:pt x="865504" y="693420"/>
                </a:lnTo>
                <a:close/>
              </a:path>
              <a:path w="2077720" h="855344">
                <a:moveTo>
                  <a:pt x="2077212" y="0"/>
                </a:moveTo>
                <a:lnTo>
                  <a:pt x="0" y="0"/>
                </a:lnTo>
                <a:lnTo>
                  <a:pt x="0" y="693420"/>
                </a:lnTo>
                <a:lnTo>
                  <a:pt x="2077212" y="693420"/>
                </a:lnTo>
                <a:lnTo>
                  <a:pt x="2077212" y="0"/>
                </a:lnTo>
                <a:close/>
              </a:path>
            </a:pathLst>
          </a:custGeom>
          <a:noFill/>
          <a:ln w="28575">
            <a:solidFill>
              <a:schemeClr val="bg1"/>
            </a:solidFill>
          </a:ln>
        </p:spPr>
        <p:txBody>
          <a:bodyPr wrap="square" lIns="0" tIns="0" rIns="0" bIns="0" rtlCol="0"/>
          <a:lstStyle/>
          <a:p>
            <a:endParaRPr sz="6600"/>
          </a:p>
        </p:txBody>
      </p:sp>
      <p:sp>
        <p:nvSpPr>
          <p:cNvPr id="7" name="object 7"/>
          <p:cNvSpPr/>
          <p:nvPr/>
        </p:nvSpPr>
        <p:spPr>
          <a:xfrm>
            <a:off x="931296" y="1392920"/>
            <a:ext cx="10498704" cy="3407680"/>
          </a:xfrm>
          <a:custGeom>
            <a:avLst/>
            <a:gdLst/>
            <a:ahLst/>
            <a:cxnLst/>
            <a:rect l="l" t="t" r="r" b="b"/>
            <a:pathLst>
              <a:path w="1765300" h="872489">
                <a:moveTo>
                  <a:pt x="1470660" y="781811"/>
                </a:moveTo>
                <a:lnTo>
                  <a:pt x="1029461" y="781811"/>
                </a:lnTo>
                <a:lnTo>
                  <a:pt x="1663318" y="872108"/>
                </a:lnTo>
                <a:lnTo>
                  <a:pt x="1470660" y="781811"/>
                </a:lnTo>
                <a:close/>
              </a:path>
              <a:path w="1765300" h="872489">
                <a:moveTo>
                  <a:pt x="1764791" y="0"/>
                </a:moveTo>
                <a:lnTo>
                  <a:pt x="0" y="0"/>
                </a:lnTo>
                <a:lnTo>
                  <a:pt x="0" y="781811"/>
                </a:lnTo>
                <a:lnTo>
                  <a:pt x="1764791" y="781811"/>
                </a:lnTo>
                <a:lnTo>
                  <a:pt x="1764791" y="0"/>
                </a:lnTo>
                <a:close/>
              </a:path>
            </a:pathLst>
          </a:custGeom>
          <a:noFill/>
          <a:ln w="38100">
            <a:solidFill>
              <a:schemeClr val="bg1"/>
            </a:solidFill>
          </a:ln>
        </p:spPr>
        <p:txBody>
          <a:bodyPr wrap="square" lIns="0" tIns="0" rIns="0" bIns="0" rtlCol="0"/>
          <a:lstStyle/>
          <a:p>
            <a:endParaRPr sz="66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13"/>
          <p:cNvSpPr txBox="1"/>
          <p:nvPr/>
        </p:nvSpPr>
        <p:spPr>
          <a:xfrm>
            <a:off x="990600" y="762000"/>
            <a:ext cx="11049000" cy="6271589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022350" marR="455930" indent="-556260">
              <a:spcBef>
                <a:spcPts val="85"/>
              </a:spcBef>
            </a:pPr>
            <a:r>
              <a:rPr lang="en-GB" sz="5400" b="1" spc="10" dirty="0" smtClean="0">
                <a:latin typeface="Calibri"/>
                <a:cs typeface="Calibri"/>
              </a:rPr>
              <a:t>I</a:t>
            </a:r>
            <a:r>
              <a:rPr sz="5400" b="1" spc="10" dirty="0" err="1" smtClean="0">
                <a:latin typeface="Calibri"/>
                <a:cs typeface="Calibri"/>
              </a:rPr>
              <a:t>mpact</a:t>
            </a:r>
            <a:r>
              <a:rPr sz="5400" b="1" spc="10" dirty="0" smtClean="0">
                <a:latin typeface="Calibri"/>
                <a:cs typeface="Calibri"/>
              </a:rPr>
              <a:t> </a:t>
            </a:r>
            <a:r>
              <a:rPr sz="5400" b="1" spc="10" dirty="0">
                <a:latin typeface="Calibri"/>
                <a:cs typeface="Calibri"/>
              </a:rPr>
              <a:t>of </a:t>
            </a:r>
            <a:r>
              <a:rPr sz="5400" b="1" spc="5" dirty="0">
                <a:latin typeface="Calibri"/>
                <a:cs typeface="Calibri"/>
              </a:rPr>
              <a:t>fatigue </a:t>
            </a:r>
            <a:r>
              <a:rPr sz="5400" b="1" spc="10" dirty="0" smtClean="0">
                <a:latin typeface="Calibri"/>
                <a:cs typeface="Calibri"/>
              </a:rPr>
              <a:t>on</a:t>
            </a:r>
            <a:r>
              <a:rPr lang="en-GB" sz="5400" b="1" spc="10" dirty="0" smtClean="0">
                <a:latin typeface="Calibri"/>
                <a:cs typeface="Calibri"/>
              </a:rPr>
              <a:t> </a:t>
            </a:r>
            <a:r>
              <a:rPr sz="5400" b="1" spc="10" dirty="0" smtClean="0">
                <a:latin typeface="Calibri"/>
                <a:cs typeface="Calibri"/>
              </a:rPr>
              <a:t>performance</a:t>
            </a:r>
            <a:endParaRPr lang="en-GB" sz="5400" b="1" spc="10" dirty="0">
              <a:latin typeface="Calibri"/>
              <a:cs typeface="Calibri"/>
            </a:endParaRPr>
          </a:p>
          <a:p>
            <a:pPr marL="1022350" marR="455930" indent="-556260">
              <a:spcBef>
                <a:spcPts val="85"/>
              </a:spcBef>
            </a:pPr>
            <a:endParaRPr sz="4400" dirty="0">
              <a:latin typeface="Calibri"/>
              <a:cs typeface="Calibri"/>
            </a:endParaRPr>
          </a:p>
          <a:p>
            <a:pPr marL="571500" marR="179070" indent="-571500">
              <a:buFont typeface="Arial" panose="020B0604020202020204" pitchFamily="34" charset="0"/>
              <a:buChar char="•"/>
              <a:tabLst>
                <a:tab pos="261620" algn="l"/>
              </a:tabLst>
            </a:pPr>
            <a:r>
              <a:rPr lang="en-GB" sz="4000" spc="-5" dirty="0" smtClean="0">
                <a:latin typeface="Calibri"/>
                <a:cs typeface="Calibri"/>
              </a:rPr>
              <a:t>Varies</a:t>
            </a:r>
            <a:r>
              <a:rPr sz="4000" spc="-5" dirty="0" smtClean="0">
                <a:latin typeface="Calibri"/>
                <a:cs typeface="Calibri"/>
              </a:rPr>
              <a:t> </a:t>
            </a:r>
            <a:r>
              <a:rPr sz="4000" dirty="0">
                <a:latin typeface="Calibri"/>
                <a:cs typeface="Calibri"/>
              </a:rPr>
              <a:t>with </a:t>
            </a:r>
            <a:r>
              <a:rPr sz="4000" spc="-5" dirty="0" smtClean="0">
                <a:latin typeface="Calibri"/>
                <a:cs typeface="Calibri"/>
              </a:rPr>
              <a:t>info </a:t>
            </a:r>
            <a:r>
              <a:rPr sz="4000" spc="-5" dirty="0">
                <a:latin typeface="Calibri"/>
                <a:cs typeface="Calibri"/>
              </a:rPr>
              <a:t>processing </a:t>
            </a:r>
            <a:r>
              <a:rPr sz="4000" dirty="0" smtClean="0">
                <a:latin typeface="Calibri"/>
                <a:cs typeface="Calibri"/>
              </a:rPr>
              <a:t>demand</a:t>
            </a:r>
            <a:r>
              <a:rPr lang="en-GB" sz="4000" dirty="0" smtClean="0">
                <a:latin typeface="Calibri"/>
                <a:cs typeface="Calibri"/>
              </a:rPr>
              <a:t>s</a:t>
            </a:r>
            <a:r>
              <a:rPr sz="4000" dirty="0" smtClean="0">
                <a:latin typeface="Calibri"/>
                <a:cs typeface="Calibri"/>
              </a:rPr>
              <a:t> </a:t>
            </a:r>
            <a:r>
              <a:rPr sz="4000" dirty="0">
                <a:latin typeface="Calibri"/>
                <a:cs typeface="Calibri"/>
              </a:rPr>
              <a:t>of </a:t>
            </a:r>
            <a:r>
              <a:rPr sz="4000" spc="-5" dirty="0" smtClean="0">
                <a:latin typeface="Calibri"/>
                <a:cs typeface="Calibri"/>
              </a:rPr>
              <a:t>task</a:t>
            </a:r>
            <a:endParaRPr sz="4000" dirty="0">
              <a:latin typeface="Calibri"/>
              <a:cs typeface="Calibri"/>
            </a:endParaRPr>
          </a:p>
          <a:p>
            <a:pPr>
              <a:buFont typeface="Arial"/>
              <a:buChar char="•"/>
            </a:pPr>
            <a:endParaRPr sz="1600" dirty="0">
              <a:latin typeface="Times New Roman"/>
              <a:cs typeface="Times New Roman"/>
            </a:endParaRPr>
          </a:p>
          <a:p>
            <a:pPr marL="571500" marR="318770" indent="-571500">
              <a:buFont typeface="Arial" panose="020B0604020202020204" pitchFamily="34" charset="0"/>
              <a:buChar char="•"/>
              <a:tabLst>
                <a:tab pos="261620" algn="l"/>
              </a:tabLst>
            </a:pPr>
            <a:r>
              <a:rPr sz="4000" dirty="0">
                <a:latin typeface="Calibri"/>
                <a:cs typeface="Calibri"/>
              </a:rPr>
              <a:t>Sleep </a:t>
            </a:r>
            <a:r>
              <a:rPr sz="4000" spc="-5" dirty="0">
                <a:latin typeface="Calibri"/>
                <a:cs typeface="Calibri"/>
              </a:rPr>
              <a:t>deprivation </a:t>
            </a:r>
            <a:r>
              <a:rPr sz="4000" dirty="0">
                <a:latin typeface="Calibri"/>
                <a:cs typeface="Calibri"/>
              </a:rPr>
              <a:t>can lead </a:t>
            </a:r>
            <a:r>
              <a:rPr sz="4000" spc="-5" dirty="0">
                <a:latin typeface="Calibri"/>
                <a:cs typeface="Calibri"/>
              </a:rPr>
              <a:t>to </a:t>
            </a:r>
            <a:r>
              <a:rPr sz="4000" dirty="0">
                <a:latin typeface="Calibri"/>
                <a:cs typeface="Calibri"/>
              </a:rPr>
              <a:t>loss of </a:t>
            </a:r>
            <a:r>
              <a:rPr sz="4000" spc="-5" dirty="0">
                <a:latin typeface="Calibri"/>
                <a:cs typeface="Calibri"/>
              </a:rPr>
              <a:t>attentional </a:t>
            </a:r>
            <a:r>
              <a:rPr sz="4000" spc="-5" dirty="0" smtClean="0">
                <a:latin typeface="Calibri"/>
                <a:cs typeface="Calibri"/>
              </a:rPr>
              <a:t>resources </a:t>
            </a:r>
            <a:r>
              <a:rPr sz="4000" dirty="0">
                <a:latin typeface="Calibri"/>
                <a:cs typeface="Calibri"/>
              </a:rPr>
              <a:t>(cognitive</a:t>
            </a:r>
            <a:r>
              <a:rPr sz="4000" spc="-50" dirty="0">
                <a:latin typeface="Calibri"/>
                <a:cs typeface="Calibri"/>
              </a:rPr>
              <a:t> </a:t>
            </a:r>
            <a:r>
              <a:rPr sz="4000" spc="-5" dirty="0">
                <a:latin typeface="Calibri"/>
                <a:cs typeface="Calibri"/>
              </a:rPr>
              <a:t>architecture)</a:t>
            </a:r>
            <a:endParaRPr sz="4000" dirty="0">
              <a:latin typeface="Calibri"/>
              <a:cs typeface="Calibri"/>
            </a:endParaRPr>
          </a:p>
          <a:p>
            <a:pPr>
              <a:buFont typeface="Arial"/>
              <a:buChar char="•"/>
            </a:pPr>
            <a:endParaRPr sz="1600" dirty="0">
              <a:latin typeface="Times New Roman"/>
              <a:cs typeface="Times New Roman"/>
            </a:endParaRPr>
          </a:p>
          <a:p>
            <a:pPr marL="571500" indent="-571500">
              <a:buFont typeface="Arial" panose="020B0604020202020204" pitchFamily="34" charset="0"/>
              <a:buChar char="•"/>
              <a:tabLst>
                <a:tab pos="261620" algn="l"/>
              </a:tabLst>
            </a:pPr>
            <a:r>
              <a:rPr sz="4000" spc="-5" dirty="0">
                <a:latin typeface="Calibri"/>
                <a:cs typeface="Calibri"/>
              </a:rPr>
              <a:t>Internal </a:t>
            </a:r>
            <a:r>
              <a:rPr sz="4000" dirty="0">
                <a:latin typeface="Calibri"/>
                <a:cs typeface="Calibri"/>
              </a:rPr>
              <a:t>circadian rhythms can </a:t>
            </a:r>
            <a:r>
              <a:rPr sz="4000" spc="-5" dirty="0">
                <a:latin typeface="Calibri"/>
                <a:cs typeface="Calibri"/>
              </a:rPr>
              <a:t>affect</a:t>
            </a:r>
            <a:r>
              <a:rPr sz="4000" spc="-85" dirty="0">
                <a:latin typeface="Calibri"/>
                <a:cs typeface="Calibri"/>
              </a:rPr>
              <a:t> </a:t>
            </a:r>
            <a:r>
              <a:rPr sz="4000" spc="-5" dirty="0">
                <a:latin typeface="Calibri"/>
                <a:cs typeface="Calibri"/>
              </a:rPr>
              <a:t>performance</a:t>
            </a:r>
            <a:endParaRPr sz="4000" dirty="0">
              <a:latin typeface="Calibri"/>
              <a:cs typeface="Calibri"/>
            </a:endParaRPr>
          </a:p>
          <a:p>
            <a:pPr>
              <a:buFont typeface="Arial"/>
              <a:buChar char="•"/>
            </a:pPr>
            <a:endParaRPr dirty="0">
              <a:latin typeface="Times New Roman"/>
              <a:cs typeface="Times New Roman"/>
            </a:endParaRPr>
          </a:p>
          <a:p>
            <a:pPr marL="571500" indent="-571500">
              <a:buFont typeface="Arial" panose="020B0604020202020204" pitchFamily="34" charset="0"/>
              <a:buChar char="•"/>
              <a:tabLst>
                <a:tab pos="261620" algn="l"/>
              </a:tabLst>
            </a:pPr>
            <a:r>
              <a:rPr sz="4000" spc="-10" dirty="0">
                <a:latin typeface="Calibri"/>
                <a:cs typeface="Calibri"/>
              </a:rPr>
              <a:t>Person’s </a:t>
            </a:r>
            <a:r>
              <a:rPr sz="4000" dirty="0">
                <a:latin typeface="Calibri"/>
                <a:cs typeface="Calibri"/>
              </a:rPr>
              <a:t>knowledge of </a:t>
            </a:r>
            <a:r>
              <a:rPr sz="4000" spc="-5" dirty="0" smtClean="0">
                <a:latin typeface="Calibri"/>
                <a:cs typeface="Calibri"/>
              </a:rPr>
              <a:t>task </a:t>
            </a:r>
            <a:r>
              <a:rPr sz="4000" spc="-5" dirty="0">
                <a:latin typeface="Calibri"/>
                <a:cs typeface="Calibri"/>
              </a:rPr>
              <a:t>environment </a:t>
            </a:r>
            <a:r>
              <a:rPr lang="en-GB" sz="4000" spc="-5" dirty="0" smtClean="0">
                <a:latin typeface="Calibri"/>
                <a:cs typeface="Calibri"/>
              </a:rPr>
              <a:t>is key</a:t>
            </a:r>
            <a:endParaRPr sz="4000" dirty="0">
              <a:latin typeface="Calibri"/>
              <a:cs typeface="Calibri"/>
            </a:endParaRPr>
          </a:p>
          <a:p>
            <a:pPr>
              <a:buFont typeface="Arial"/>
              <a:buChar char="•"/>
            </a:pPr>
            <a:endParaRPr dirty="0">
              <a:latin typeface="Times New Roman"/>
              <a:cs typeface="Times New Roman"/>
            </a:endParaRPr>
          </a:p>
          <a:p>
            <a:pPr marL="571500" indent="-571500">
              <a:buFont typeface="Arial" panose="020B0604020202020204" pitchFamily="34" charset="0"/>
              <a:buChar char="•"/>
              <a:tabLst>
                <a:tab pos="261620" algn="l"/>
              </a:tabLst>
            </a:pPr>
            <a:r>
              <a:rPr sz="4000" spc="-5" dirty="0">
                <a:latin typeface="Calibri"/>
                <a:cs typeface="Calibri"/>
              </a:rPr>
              <a:t>Variation </a:t>
            </a:r>
            <a:r>
              <a:rPr sz="4000" dirty="0">
                <a:latin typeface="Calibri"/>
                <a:cs typeface="Calibri"/>
              </a:rPr>
              <a:t>in</a:t>
            </a:r>
            <a:r>
              <a:rPr sz="4000" spc="-35" dirty="0">
                <a:latin typeface="Calibri"/>
                <a:cs typeface="Calibri"/>
              </a:rPr>
              <a:t> </a:t>
            </a:r>
            <a:r>
              <a:rPr sz="4000" spc="-5" dirty="0">
                <a:latin typeface="Calibri"/>
                <a:cs typeface="Calibri"/>
              </a:rPr>
              <a:t>effort-regulation</a:t>
            </a:r>
            <a:endParaRPr sz="40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10345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8"/>
          <p:cNvSpPr txBox="1"/>
          <p:nvPr/>
        </p:nvSpPr>
        <p:spPr>
          <a:xfrm>
            <a:off x="1600200" y="914400"/>
            <a:ext cx="9906000" cy="562012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15265">
              <a:spcBef>
                <a:spcPts val="105"/>
              </a:spcBef>
            </a:pPr>
            <a:r>
              <a:rPr sz="4800" b="1" spc="-5" dirty="0">
                <a:latin typeface="Calibri"/>
                <a:cs typeface="Calibri"/>
              </a:rPr>
              <a:t>Development </a:t>
            </a:r>
            <a:r>
              <a:rPr sz="4800" b="1" dirty="0">
                <a:latin typeface="Calibri"/>
                <a:cs typeface="Calibri"/>
              </a:rPr>
              <a:t>of </a:t>
            </a:r>
            <a:r>
              <a:rPr sz="4800" b="1" spc="-5" dirty="0">
                <a:latin typeface="Calibri"/>
                <a:cs typeface="Calibri"/>
              </a:rPr>
              <a:t>HSE </a:t>
            </a:r>
            <a:r>
              <a:rPr sz="4800" b="1" spc="-10" dirty="0">
                <a:latin typeface="Calibri"/>
                <a:cs typeface="Calibri"/>
              </a:rPr>
              <a:t>Fatigue</a:t>
            </a:r>
            <a:r>
              <a:rPr sz="4800" b="1" spc="5" dirty="0">
                <a:latin typeface="Calibri"/>
                <a:cs typeface="Calibri"/>
              </a:rPr>
              <a:t> </a:t>
            </a:r>
            <a:r>
              <a:rPr sz="4800" b="1" spc="-5" dirty="0">
                <a:latin typeface="Calibri"/>
                <a:cs typeface="Calibri"/>
              </a:rPr>
              <a:t>Index</a:t>
            </a:r>
            <a:endParaRPr sz="4800" b="1" dirty="0">
              <a:latin typeface="Calibri"/>
              <a:cs typeface="Calibri"/>
            </a:endParaRPr>
          </a:p>
          <a:p>
            <a:pPr>
              <a:spcBef>
                <a:spcPts val="5"/>
              </a:spcBef>
            </a:pPr>
            <a:endParaRPr sz="4400" dirty="0">
              <a:latin typeface="Times New Roman"/>
              <a:cs typeface="Times New Roman"/>
            </a:endParaRPr>
          </a:p>
          <a:p>
            <a:pPr marL="327660" indent="-100330">
              <a:buFont typeface="Arial"/>
              <a:buChar char="•"/>
              <a:tabLst>
                <a:tab pos="328295" algn="l"/>
              </a:tabLst>
            </a:pPr>
            <a:r>
              <a:rPr sz="4000" dirty="0">
                <a:latin typeface="Calibri"/>
                <a:cs typeface="Calibri"/>
              </a:rPr>
              <a:t>Based </a:t>
            </a:r>
            <a:r>
              <a:rPr sz="4000" dirty="0" smtClean="0">
                <a:latin typeface="Calibri"/>
                <a:cs typeface="Calibri"/>
              </a:rPr>
              <a:t>on </a:t>
            </a:r>
            <a:r>
              <a:rPr sz="4000" dirty="0">
                <a:latin typeface="Calibri"/>
                <a:cs typeface="Calibri"/>
              </a:rPr>
              <a:t>analysis of accidents and shift</a:t>
            </a:r>
            <a:r>
              <a:rPr sz="4000" spc="-25" dirty="0">
                <a:latin typeface="Calibri"/>
                <a:cs typeface="Calibri"/>
              </a:rPr>
              <a:t> </a:t>
            </a:r>
            <a:r>
              <a:rPr sz="4000" dirty="0" smtClean="0">
                <a:latin typeface="Calibri"/>
                <a:cs typeface="Calibri"/>
              </a:rPr>
              <a:t>work</a:t>
            </a:r>
            <a:r>
              <a:rPr lang="en-GB" sz="4000" dirty="0" smtClean="0">
                <a:latin typeface="Calibri"/>
                <a:cs typeface="Calibri"/>
              </a:rPr>
              <a:t> </a:t>
            </a:r>
            <a:r>
              <a:rPr sz="4000" dirty="0" smtClean="0">
                <a:latin typeface="Calibri"/>
                <a:cs typeface="Calibri"/>
              </a:rPr>
              <a:t>patterns</a:t>
            </a:r>
            <a:endParaRPr sz="4000" dirty="0">
              <a:latin typeface="Calibri"/>
              <a:cs typeface="Calibri"/>
            </a:endParaRPr>
          </a:p>
          <a:p>
            <a:endParaRPr sz="3200" dirty="0">
              <a:latin typeface="Times New Roman"/>
              <a:cs typeface="Times New Roman"/>
            </a:endParaRPr>
          </a:p>
          <a:p>
            <a:pPr marL="327660" marR="466090" indent="-100330">
              <a:spcBef>
                <a:spcPts val="464"/>
              </a:spcBef>
              <a:buFont typeface="Arial"/>
              <a:buChar char="•"/>
              <a:tabLst>
                <a:tab pos="328295" algn="l"/>
              </a:tabLst>
            </a:pPr>
            <a:r>
              <a:rPr sz="4000" dirty="0">
                <a:latin typeface="Calibri"/>
                <a:cs typeface="Calibri"/>
              </a:rPr>
              <a:t>Higher score = higher probability of a person </a:t>
            </a:r>
            <a:r>
              <a:rPr sz="4000" dirty="0" smtClean="0">
                <a:latin typeface="Calibri"/>
                <a:cs typeface="Calibri"/>
              </a:rPr>
              <a:t>feeling </a:t>
            </a:r>
            <a:r>
              <a:rPr sz="4000" dirty="0">
                <a:latin typeface="Calibri"/>
                <a:cs typeface="Calibri"/>
              </a:rPr>
              <a:t>extremely fatigued</a:t>
            </a:r>
          </a:p>
          <a:p>
            <a:pPr>
              <a:buFont typeface="Arial"/>
              <a:buChar char="•"/>
            </a:pPr>
            <a:endParaRPr sz="3200" dirty="0">
              <a:latin typeface="Times New Roman"/>
              <a:cs typeface="Times New Roman"/>
            </a:endParaRPr>
          </a:p>
          <a:p>
            <a:pPr marL="327660" indent="-100330">
              <a:spcBef>
                <a:spcPts val="495"/>
              </a:spcBef>
              <a:buFont typeface="Arial"/>
              <a:buChar char="•"/>
              <a:tabLst>
                <a:tab pos="328295" algn="l"/>
              </a:tabLst>
            </a:pPr>
            <a:r>
              <a:rPr sz="4000" spc="-5" dirty="0">
                <a:latin typeface="Calibri"/>
                <a:cs typeface="Calibri"/>
              </a:rPr>
              <a:t>Validated </a:t>
            </a:r>
            <a:r>
              <a:rPr sz="4000" dirty="0">
                <a:latin typeface="Calibri"/>
                <a:cs typeface="Calibri"/>
              </a:rPr>
              <a:t>with </a:t>
            </a:r>
            <a:r>
              <a:rPr sz="4000" dirty="0" err="1" smtClean="0">
                <a:latin typeface="Calibri"/>
                <a:cs typeface="Calibri"/>
              </a:rPr>
              <a:t>Karolinska</a:t>
            </a:r>
            <a:r>
              <a:rPr sz="4000" dirty="0" smtClean="0">
                <a:latin typeface="Calibri"/>
                <a:cs typeface="Calibri"/>
              </a:rPr>
              <a:t> </a:t>
            </a:r>
            <a:r>
              <a:rPr sz="4000" dirty="0">
                <a:latin typeface="Calibri"/>
                <a:cs typeface="Calibri"/>
              </a:rPr>
              <a:t>Sleepiness</a:t>
            </a:r>
            <a:r>
              <a:rPr sz="4000" spc="-10" dirty="0">
                <a:latin typeface="Calibri"/>
                <a:cs typeface="Calibri"/>
              </a:rPr>
              <a:t> </a:t>
            </a:r>
            <a:r>
              <a:rPr sz="4000" dirty="0" smtClean="0">
                <a:latin typeface="Calibri"/>
                <a:cs typeface="Calibri"/>
              </a:rPr>
              <a:t>Scale</a:t>
            </a:r>
            <a:endParaRPr sz="40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83541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11"/>
          <p:cNvSpPr txBox="1"/>
          <p:nvPr/>
        </p:nvSpPr>
        <p:spPr>
          <a:xfrm>
            <a:off x="1371600" y="228600"/>
            <a:ext cx="10591800" cy="7687361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15265">
              <a:spcBef>
                <a:spcPts val="105"/>
              </a:spcBef>
            </a:pPr>
            <a:r>
              <a:rPr sz="5400" b="1" spc="-5" dirty="0">
                <a:latin typeface="Calibri"/>
                <a:cs typeface="Calibri"/>
              </a:rPr>
              <a:t>Development </a:t>
            </a:r>
            <a:r>
              <a:rPr sz="5400" b="1" dirty="0">
                <a:latin typeface="Calibri"/>
                <a:cs typeface="Calibri"/>
              </a:rPr>
              <a:t>of </a:t>
            </a:r>
            <a:r>
              <a:rPr sz="5400" b="1" spc="-5" dirty="0">
                <a:latin typeface="Calibri"/>
                <a:cs typeface="Calibri"/>
              </a:rPr>
              <a:t>HSE </a:t>
            </a:r>
            <a:r>
              <a:rPr sz="5400" b="1" spc="-10" dirty="0">
                <a:latin typeface="Calibri"/>
                <a:cs typeface="Calibri"/>
              </a:rPr>
              <a:t>Fatigue</a:t>
            </a:r>
            <a:r>
              <a:rPr sz="5400" b="1" spc="-15" dirty="0">
                <a:latin typeface="Calibri"/>
                <a:cs typeface="Calibri"/>
              </a:rPr>
              <a:t> </a:t>
            </a:r>
            <a:r>
              <a:rPr sz="5400" b="1" spc="-5" dirty="0">
                <a:latin typeface="Calibri"/>
                <a:cs typeface="Calibri"/>
              </a:rPr>
              <a:t>Index</a:t>
            </a:r>
            <a:endParaRPr sz="5400" b="1" dirty="0">
              <a:latin typeface="Calibri"/>
              <a:cs typeface="Calibri"/>
            </a:endParaRPr>
          </a:p>
          <a:p>
            <a:endParaRPr dirty="0">
              <a:latin typeface="Times New Roman"/>
              <a:cs typeface="Times New Roman"/>
            </a:endParaRPr>
          </a:p>
          <a:p>
            <a:pPr marL="248285">
              <a:spcBef>
                <a:spcPts val="760"/>
              </a:spcBef>
            </a:pPr>
            <a:r>
              <a:rPr sz="4400" dirty="0">
                <a:latin typeface="Arial"/>
                <a:cs typeface="Arial"/>
              </a:rPr>
              <a:t>Fatigue Index Calculations based</a:t>
            </a:r>
            <a:r>
              <a:rPr sz="4400" spc="75" dirty="0">
                <a:latin typeface="Arial"/>
                <a:cs typeface="Arial"/>
              </a:rPr>
              <a:t> </a:t>
            </a:r>
            <a:r>
              <a:rPr sz="4400" dirty="0">
                <a:latin typeface="Arial"/>
                <a:cs typeface="Arial"/>
              </a:rPr>
              <a:t>upon:</a:t>
            </a:r>
          </a:p>
          <a:p>
            <a:pPr>
              <a:spcBef>
                <a:spcPts val="30"/>
              </a:spcBef>
            </a:pPr>
            <a:endParaRPr sz="4400" dirty="0">
              <a:latin typeface="Times New Roman"/>
              <a:cs typeface="Times New Roman"/>
            </a:endParaRPr>
          </a:p>
          <a:p>
            <a:pPr marL="313690" indent="-65405">
              <a:buChar char="•"/>
              <a:tabLst>
                <a:tab pos="314325" algn="l"/>
              </a:tabLst>
            </a:pPr>
            <a:r>
              <a:rPr sz="4400" dirty="0">
                <a:latin typeface="Arial"/>
                <a:cs typeface="Arial"/>
              </a:rPr>
              <a:t>cumulative</a:t>
            </a:r>
            <a:r>
              <a:rPr sz="4400" spc="5" dirty="0">
                <a:latin typeface="Arial"/>
                <a:cs typeface="Arial"/>
              </a:rPr>
              <a:t> </a:t>
            </a:r>
            <a:r>
              <a:rPr sz="4400" dirty="0">
                <a:latin typeface="Arial"/>
                <a:cs typeface="Arial"/>
              </a:rPr>
              <a:t>fatigue</a:t>
            </a:r>
          </a:p>
          <a:p>
            <a:pPr marL="313690" indent="-65405">
              <a:spcBef>
                <a:spcPts val="25"/>
              </a:spcBef>
              <a:buChar char="•"/>
              <a:tabLst>
                <a:tab pos="314325" algn="l"/>
              </a:tabLst>
            </a:pPr>
            <a:r>
              <a:rPr sz="4400" dirty="0">
                <a:latin typeface="Arial"/>
                <a:cs typeface="Arial"/>
              </a:rPr>
              <a:t>time of day shift</a:t>
            </a:r>
            <a:r>
              <a:rPr sz="4400" spc="10" dirty="0">
                <a:latin typeface="Arial"/>
                <a:cs typeface="Arial"/>
              </a:rPr>
              <a:t> </a:t>
            </a:r>
            <a:r>
              <a:rPr sz="4400" dirty="0">
                <a:latin typeface="Arial"/>
                <a:cs typeface="Arial"/>
              </a:rPr>
              <a:t>length</a:t>
            </a:r>
          </a:p>
          <a:p>
            <a:pPr marL="313690" indent="-65405">
              <a:spcBef>
                <a:spcPts val="25"/>
              </a:spcBef>
              <a:buChar char="•"/>
              <a:tabLst>
                <a:tab pos="314325" algn="l"/>
              </a:tabLst>
            </a:pPr>
            <a:r>
              <a:rPr sz="4400" dirty="0">
                <a:latin typeface="Arial"/>
                <a:cs typeface="Arial"/>
              </a:rPr>
              <a:t>the effect of</a:t>
            </a:r>
            <a:r>
              <a:rPr sz="4400" spc="-5" dirty="0">
                <a:latin typeface="Arial"/>
                <a:cs typeface="Arial"/>
              </a:rPr>
              <a:t> </a:t>
            </a:r>
            <a:r>
              <a:rPr sz="4400" dirty="0">
                <a:latin typeface="Arial"/>
                <a:cs typeface="Arial"/>
              </a:rPr>
              <a:t>breaks</a:t>
            </a:r>
          </a:p>
          <a:p>
            <a:pPr marL="313690" indent="-65405">
              <a:spcBef>
                <a:spcPts val="25"/>
              </a:spcBef>
              <a:buChar char="•"/>
              <a:tabLst>
                <a:tab pos="314325" algn="l"/>
              </a:tabLst>
            </a:pPr>
            <a:r>
              <a:rPr sz="4400" dirty="0">
                <a:latin typeface="Arial"/>
                <a:cs typeface="Arial"/>
              </a:rPr>
              <a:t>recovery from a sequence of</a:t>
            </a:r>
            <a:r>
              <a:rPr sz="4400" spc="25" dirty="0">
                <a:latin typeface="Arial"/>
                <a:cs typeface="Arial"/>
              </a:rPr>
              <a:t> </a:t>
            </a:r>
            <a:r>
              <a:rPr sz="4400" dirty="0">
                <a:latin typeface="Arial"/>
                <a:cs typeface="Arial"/>
              </a:rPr>
              <a:t>shifts.</a:t>
            </a:r>
          </a:p>
          <a:p>
            <a:endParaRPr sz="4400" dirty="0">
              <a:latin typeface="Times New Roman"/>
              <a:cs typeface="Times New Roman"/>
            </a:endParaRPr>
          </a:p>
          <a:p>
            <a:pPr>
              <a:spcBef>
                <a:spcPts val="25"/>
              </a:spcBef>
            </a:pPr>
            <a:endParaRPr sz="1100" dirty="0">
              <a:latin typeface="Times New Roman"/>
              <a:cs typeface="Times New Roman"/>
            </a:endParaRPr>
          </a:p>
          <a:p>
            <a:pPr marL="248285" marR="593725"/>
            <a:r>
              <a:rPr sz="4400" spc="-15" dirty="0">
                <a:latin typeface="Arial"/>
                <a:cs typeface="Arial"/>
              </a:rPr>
              <a:t>BUT: </a:t>
            </a:r>
            <a:r>
              <a:rPr sz="4400" spc="5" dirty="0">
                <a:latin typeface="Arial"/>
                <a:cs typeface="Arial"/>
              </a:rPr>
              <a:t>No </a:t>
            </a:r>
            <a:r>
              <a:rPr sz="4400" dirty="0">
                <a:latin typeface="Arial"/>
                <a:cs typeface="Arial"/>
              </a:rPr>
              <a:t>thresholds/cut-offs for “unsafe”  levels of</a:t>
            </a:r>
            <a:r>
              <a:rPr sz="4400" spc="-10" dirty="0">
                <a:latin typeface="Arial"/>
                <a:cs typeface="Arial"/>
              </a:rPr>
              <a:t> </a:t>
            </a:r>
            <a:r>
              <a:rPr sz="4400" dirty="0">
                <a:latin typeface="Arial"/>
                <a:cs typeface="Arial"/>
              </a:rPr>
              <a:t>fatigue</a:t>
            </a:r>
          </a:p>
        </p:txBody>
      </p:sp>
    </p:spTree>
    <p:extLst>
      <p:ext uri="{BB962C8B-B14F-4D97-AF65-F5344CB8AC3E}">
        <p14:creationId xmlns:p14="http://schemas.microsoft.com/office/powerpoint/2010/main" val="314202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65"/>
          <p:cNvSpPr txBox="1"/>
          <p:nvPr/>
        </p:nvSpPr>
        <p:spPr>
          <a:xfrm>
            <a:off x="990600" y="381000"/>
            <a:ext cx="10744200" cy="625876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04800" algn="ctr">
              <a:spcBef>
                <a:spcPts val="105"/>
              </a:spcBef>
            </a:pPr>
            <a:r>
              <a:rPr sz="4800" b="1" spc="-5" dirty="0">
                <a:latin typeface="Calibri"/>
                <a:cs typeface="Calibri"/>
              </a:rPr>
              <a:t>Shift work </a:t>
            </a:r>
            <a:r>
              <a:rPr sz="4800" b="1" dirty="0">
                <a:latin typeface="Calibri"/>
                <a:cs typeface="Calibri"/>
              </a:rPr>
              <a:t>&amp; </a:t>
            </a:r>
            <a:r>
              <a:rPr sz="4800" b="1" spc="-5" dirty="0">
                <a:latin typeface="Calibri"/>
                <a:cs typeface="Calibri"/>
              </a:rPr>
              <a:t>Health </a:t>
            </a:r>
            <a:r>
              <a:rPr sz="4800" b="1" dirty="0">
                <a:latin typeface="Calibri"/>
                <a:cs typeface="Calibri"/>
              </a:rPr>
              <a:t>(HSE</a:t>
            </a:r>
            <a:r>
              <a:rPr sz="4800" b="1" spc="-10" dirty="0">
                <a:latin typeface="Calibri"/>
                <a:cs typeface="Calibri"/>
              </a:rPr>
              <a:t> </a:t>
            </a:r>
            <a:r>
              <a:rPr sz="4800" b="1" dirty="0">
                <a:latin typeface="Calibri"/>
                <a:cs typeface="Calibri"/>
              </a:rPr>
              <a:t>view)</a:t>
            </a:r>
          </a:p>
          <a:p>
            <a:endParaRPr sz="3200" dirty="0">
              <a:latin typeface="Times New Roman"/>
              <a:cs typeface="Times New Roman"/>
            </a:endParaRPr>
          </a:p>
          <a:p>
            <a:pPr marL="260985" marR="244475" indent="-100330">
              <a:spcBef>
                <a:spcPts val="675"/>
              </a:spcBef>
              <a:buFont typeface="Arial"/>
              <a:buChar char="•"/>
              <a:tabLst>
                <a:tab pos="261620" algn="l"/>
              </a:tabLst>
            </a:pPr>
            <a:r>
              <a:rPr lang="en-GB" sz="4000" dirty="0" smtClean="0">
                <a:latin typeface="Calibri"/>
                <a:cs typeface="Calibri"/>
              </a:rPr>
              <a:t>F</a:t>
            </a:r>
            <a:r>
              <a:rPr sz="4000" dirty="0" err="1" smtClean="0">
                <a:latin typeface="Calibri"/>
                <a:cs typeface="Calibri"/>
              </a:rPr>
              <a:t>atigue</a:t>
            </a:r>
            <a:r>
              <a:rPr sz="4000" dirty="0" smtClean="0">
                <a:latin typeface="Calibri"/>
                <a:cs typeface="Calibri"/>
              </a:rPr>
              <a:t> </a:t>
            </a:r>
            <a:r>
              <a:rPr lang="en-GB" sz="4000" dirty="0" smtClean="0">
                <a:latin typeface="Calibri"/>
                <a:cs typeface="Calibri"/>
              </a:rPr>
              <a:t>is</a:t>
            </a:r>
            <a:r>
              <a:rPr sz="4000" spc="5" dirty="0" smtClean="0">
                <a:latin typeface="Calibri"/>
                <a:cs typeface="Calibri"/>
              </a:rPr>
              <a:t> </a:t>
            </a:r>
            <a:r>
              <a:rPr sz="4000" spc="-5" dirty="0">
                <a:latin typeface="Calibri"/>
                <a:cs typeface="Calibri"/>
              </a:rPr>
              <a:t>key </a:t>
            </a:r>
            <a:r>
              <a:rPr sz="4000" spc="5" dirty="0">
                <a:latin typeface="Calibri"/>
                <a:cs typeface="Calibri"/>
              </a:rPr>
              <a:t>established health </a:t>
            </a:r>
            <a:r>
              <a:rPr sz="4000" dirty="0" smtClean="0">
                <a:latin typeface="Calibri"/>
                <a:cs typeface="Calibri"/>
              </a:rPr>
              <a:t>effect</a:t>
            </a:r>
            <a:endParaRPr sz="4000" dirty="0">
              <a:latin typeface="Calibri"/>
              <a:cs typeface="Calibri"/>
            </a:endParaRPr>
          </a:p>
          <a:p>
            <a:pPr>
              <a:spcBef>
                <a:spcPts val="5"/>
              </a:spcBef>
              <a:buFont typeface="Arial"/>
              <a:buChar char="•"/>
            </a:pPr>
            <a:endParaRPr sz="4000" dirty="0">
              <a:latin typeface="Times New Roman"/>
              <a:cs typeface="Times New Roman"/>
            </a:endParaRPr>
          </a:p>
          <a:p>
            <a:pPr marL="260985" marR="244475" indent="-100330">
              <a:buFont typeface="Arial"/>
              <a:buChar char="•"/>
              <a:tabLst>
                <a:tab pos="261620" algn="l"/>
              </a:tabLst>
            </a:pPr>
            <a:r>
              <a:rPr sz="4000" dirty="0">
                <a:latin typeface="Calibri"/>
                <a:cs typeface="Calibri"/>
              </a:rPr>
              <a:t>Fatigue </a:t>
            </a:r>
            <a:r>
              <a:rPr sz="4000" spc="5" dirty="0">
                <a:latin typeface="Calibri"/>
                <a:cs typeface="Calibri"/>
              </a:rPr>
              <a:t>can itself </a:t>
            </a:r>
            <a:r>
              <a:rPr sz="4000" dirty="0">
                <a:latin typeface="Calibri"/>
                <a:cs typeface="Calibri"/>
              </a:rPr>
              <a:t>create </a:t>
            </a:r>
            <a:r>
              <a:rPr sz="4000" spc="5" dirty="0">
                <a:latin typeface="Calibri"/>
                <a:cs typeface="Calibri"/>
              </a:rPr>
              <a:t>other adverse  </a:t>
            </a:r>
            <a:r>
              <a:rPr sz="4000" spc="10" dirty="0" smtClean="0">
                <a:latin typeface="Calibri"/>
                <a:cs typeface="Calibri"/>
              </a:rPr>
              <a:t>consequences</a:t>
            </a:r>
            <a:r>
              <a:rPr lang="en-GB" sz="4000" spc="10" dirty="0" smtClean="0">
                <a:latin typeface="Calibri"/>
                <a:cs typeface="Calibri"/>
              </a:rPr>
              <a:t> – e.g.,</a:t>
            </a:r>
            <a:r>
              <a:rPr sz="4000" spc="5" dirty="0" smtClean="0">
                <a:latin typeface="Calibri"/>
                <a:cs typeface="Calibri"/>
              </a:rPr>
              <a:t> </a:t>
            </a:r>
            <a:r>
              <a:rPr sz="4000" spc="5" dirty="0">
                <a:latin typeface="Calibri"/>
                <a:cs typeface="Calibri"/>
              </a:rPr>
              <a:t>accidents, injuries and  other </a:t>
            </a:r>
            <a:r>
              <a:rPr sz="4000" spc="15" dirty="0">
                <a:latin typeface="Calibri"/>
                <a:cs typeface="Calibri"/>
              </a:rPr>
              <a:t>H&amp;S</a:t>
            </a:r>
            <a:r>
              <a:rPr sz="4000" spc="5" dirty="0">
                <a:latin typeface="Calibri"/>
                <a:cs typeface="Calibri"/>
              </a:rPr>
              <a:t> </a:t>
            </a:r>
            <a:r>
              <a:rPr sz="4000" dirty="0">
                <a:latin typeface="Calibri"/>
                <a:cs typeface="Calibri"/>
              </a:rPr>
              <a:t>failures</a:t>
            </a:r>
          </a:p>
          <a:p>
            <a:pPr>
              <a:spcBef>
                <a:spcPts val="40"/>
              </a:spcBef>
              <a:buFont typeface="Arial"/>
              <a:buChar char="•"/>
            </a:pPr>
            <a:endParaRPr sz="4000" dirty="0">
              <a:latin typeface="Times New Roman"/>
              <a:cs typeface="Times New Roman"/>
            </a:endParaRPr>
          </a:p>
          <a:p>
            <a:pPr marL="260985" marR="431165" indent="-100330">
              <a:spcBef>
                <a:spcPts val="5"/>
              </a:spcBef>
              <a:buFont typeface="Arial"/>
              <a:buChar char="•"/>
              <a:tabLst>
                <a:tab pos="261620" algn="l"/>
              </a:tabLst>
            </a:pPr>
            <a:r>
              <a:rPr sz="4000" spc="10" dirty="0">
                <a:latin typeface="Calibri"/>
                <a:cs typeface="Calibri"/>
              </a:rPr>
              <a:t>Also </a:t>
            </a:r>
            <a:r>
              <a:rPr sz="4000" spc="10" dirty="0" smtClean="0">
                <a:latin typeface="Calibri"/>
                <a:cs typeface="Calibri"/>
              </a:rPr>
              <a:t>leads </a:t>
            </a:r>
            <a:r>
              <a:rPr sz="4000" dirty="0">
                <a:latin typeface="Calibri"/>
                <a:cs typeface="Calibri"/>
              </a:rPr>
              <a:t>to detrimental </a:t>
            </a:r>
            <a:r>
              <a:rPr sz="4000" spc="5" dirty="0" smtClean="0">
                <a:latin typeface="Calibri"/>
                <a:cs typeface="Calibri"/>
              </a:rPr>
              <a:t>health </a:t>
            </a:r>
            <a:r>
              <a:rPr sz="4000" dirty="0">
                <a:latin typeface="Calibri"/>
                <a:cs typeface="Calibri"/>
              </a:rPr>
              <a:t>effects/social</a:t>
            </a:r>
            <a:r>
              <a:rPr sz="4000" spc="10" dirty="0">
                <a:latin typeface="Calibri"/>
                <a:cs typeface="Calibri"/>
              </a:rPr>
              <a:t> </a:t>
            </a:r>
            <a:r>
              <a:rPr sz="4000" spc="5" dirty="0">
                <a:latin typeface="Calibri"/>
                <a:cs typeface="Calibri"/>
              </a:rPr>
              <a:t>issues</a:t>
            </a:r>
            <a:endParaRPr sz="40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78978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69"/>
          <p:cNvSpPr txBox="1"/>
          <p:nvPr/>
        </p:nvSpPr>
        <p:spPr>
          <a:xfrm>
            <a:off x="1295400" y="152400"/>
            <a:ext cx="10591800" cy="8652946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8775">
              <a:spcBef>
                <a:spcPts val="95"/>
              </a:spcBef>
            </a:pPr>
            <a:r>
              <a:rPr sz="6000" b="1" spc="-20" dirty="0">
                <a:latin typeface="Calibri"/>
                <a:cs typeface="Calibri"/>
              </a:rPr>
              <a:t>Reason’s </a:t>
            </a:r>
            <a:r>
              <a:rPr sz="6000" b="1" spc="-5" dirty="0">
                <a:latin typeface="Calibri"/>
                <a:cs typeface="Calibri"/>
              </a:rPr>
              <a:t>Swiss Cheese</a:t>
            </a:r>
            <a:r>
              <a:rPr sz="6000" b="1" spc="-60" dirty="0">
                <a:latin typeface="Calibri"/>
                <a:cs typeface="Calibri"/>
              </a:rPr>
              <a:t> </a:t>
            </a:r>
            <a:r>
              <a:rPr sz="6000" b="1" spc="-5" dirty="0">
                <a:latin typeface="Calibri"/>
                <a:cs typeface="Calibri"/>
              </a:rPr>
              <a:t>Model</a:t>
            </a:r>
            <a:endParaRPr sz="6000" b="1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54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54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54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54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54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54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5400" dirty="0">
              <a:latin typeface="Times New Roman"/>
              <a:cs typeface="Times New Roman"/>
            </a:endParaRPr>
          </a:p>
          <a:p>
            <a:pPr marL="161290" marR="661670">
              <a:lnSpc>
                <a:spcPct val="102000"/>
              </a:lnSpc>
              <a:spcBef>
                <a:spcPts val="750"/>
              </a:spcBef>
            </a:pPr>
            <a:endParaRPr lang="en-GB" sz="3600" spc="5" dirty="0" smtClean="0">
              <a:latin typeface="Verdana"/>
              <a:cs typeface="Verdana"/>
            </a:endParaRPr>
          </a:p>
          <a:p>
            <a:pPr marL="161290" marR="661670">
              <a:lnSpc>
                <a:spcPct val="102000"/>
              </a:lnSpc>
              <a:spcBef>
                <a:spcPts val="750"/>
              </a:spcBef>
            </a:pPr>
            <a:r>
              <a:rPr sz="3600" spc="5" dirty="0" smtClean="0">
                <a:latin typeface="Verdana"/>
                <a:cs typeface="Verdana"/>
              </a:rPr>
              <a:t>Reason</a:t>
            </a:r>
            <a:r>
              <a:rPr sz="3600" spc="5" dirty="0">
                <a:latin typeface="Verdana"/>
                <a:cs typeface="Verdana"/>
              </a:rPr>
              <a:t>, J. (1990) </a:t>
            </a:r>
            <a:r>
              <a:rPr sz="3600" spc="10" dirty="0">
                <a:latin typeface="Verdana"/>
                <a:cs typeface="Verdana"/>
              </a:rPr>
              <a:t>Human </a:t>
            </a:r>
            <a:r>
              <a:rPr sz="3600" dirty="0">
                <a:latin typeface="Verdana"/>
                <a:cs typeface="Verdana"/>
              </a:rPr>
              <a:t>Error. </a:t>
            </a:r>
            <a:r>
              <a:rPr sz="3600" spc="5" dirty="0">
                <a:latin typeface="Verdana"/>
                <a:cs typeface="Verdana"/>
              </a:rPr>
              <a:t>Cambridge: University  Press,</a:t>
            </a:r>
            <a:r>
              <a:rPr sz="3600" spc="-5" dirty="0">
                <a:latin typeface="Verdana"/>
                <a:cs typeface="Verdana"/>
              </a:rPr>
              <a:t> </a:t>
            </a:r>
            <a:r>
              <a:rPr sz="3600" spc="5" dirty="0">
                <a:latin typeface="Verdana"/>
                <a:cs typeface="Verdana"/>
              </a:rPr>
              <a:t>Cambridge.</a:t>
            </a:r>
            <a:endParaRPr sz="3600" dirty="0">
              <a:latin typeface="Verdana"/>
              <a:cs typeface="Verdana"/>
            </a:endParaRPr>
          </a:p>
        </p:txBody>
      </p:sp>
      <p:sp>
        <p:nvSpPr>
          <p:cNvPr id="3" name="object 68"/>
          <p:cNvSpPr/>
          <p:nvPr/>
        </p:nvSpPr>
        <p:spPr>
          <a:xfrm>
            <a:off x="1447800" y="1143000"/>
            <a:ext cx="9372600" cy="63246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274547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/>
          <p:nvPr/>
        </p:nvSpPr>
        <p:spPr>
          <a:xfrm>
            <a:off x="17584" y="152400"/>
            <a:ext cx="12174416" cy="86850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71475">
              <a:spcBef>
                <a:spcPts val="125"/>
              </a:spcBef>
            </a:pPr>
            <a:r>
              <a:rPr sz="4400" b="1" spc="-5" dirty="0">
                <a:latin typeface="Calibri"/>
                <a:cs typeface="Calibri"/>
              </a:rPr>
              <a:t>Reason’s </a:t>
            </a:r>
            <a:r>
              <a:rPr sz="4400" b="1" dirty="0">
                <a:latin typeface="Calibri"/>
                <a:cs typeface="Calibri"/>
              </a:rPr>
              <a:t>Swiss </a:t>
            </a:r>
            <a:r>
              <a:rPr sz="4400" b="1" spc="5" dirty="0">
                <a:latin typeface="Calibri"/>
                <a:cs typeface="Calibri"/>
              </a:rPr>
              <a:t>Cheese Model</a:t>
            </a:r>
            <a:r>
              <a:rPr sz="4400" b="1" spc="-25" dirty="0">
                <a:latin typeface="Calibri"/>
                <a:cs typeface="Calibri"/>
              </a:rPr>
              <a:t> </a:t>
            </a:r>
            <a:r>
              <a:rPr sz="4400" b="1" dirty="0" smtClean="0">
                <a:latin typeface="Calibri"/>
                <a:cs typeface="Calibri"/>
              </a:rPr>
              <a:t>of</a:t>
            </a:r>
            <a:r>
              <a:rPr lang="en-GB" sz="4400" b="1" dirty="0" smtClean="0">
                <a:latin typeface="Calibri"/>
                <a:cs typeface="Calibri"/>
              </a:rPr>
              <a:t> </a:t>
            </a:r>
            <a:r>
              <a:rPr sz="4400" b="1" dirty="0" smtClean="0">
                <a:latin typeface="Calibri"/>
                <a:cs typeface="Calibri"/>
              </a:rPr>
              <a:t>System </a:t>
            </a:r>
            <a:r>
              <a:rPr sz="4400" b="1" spc="-5" dirty="0">
                <a:latin typeface="Calibri"/>
                <a:cs typeface="Calibri"/>
              </a:rPr>
              <a:t>Failure</a:t>
            </a:r>
            <a:endParaRPr sz="4400" b="1" dirty="0">
              <a:latin typeface="Calibri"/>
              <a:cs typeface="Calibri"/>
            </a:endParaRPr>
          </a:p>
          <a:p>
            <a:pPr marL="267970" marR="297180" indent="-100330">
              <a:spcBef>
                <a:spcPts val="715"/>
              </a:spcBef>
              <a:buFont typeface="Arial"/>
              <a:buChar char="•"/>
              <a:tabLst>
                <a:tab pos="268605" algn="l"/>
              </a:tabLst>
            </a:pPr>
            <a:r>
              <a:rPr sz="4000" dirty="0">
                <a:latin typeface="Calibri"/>
                <a:cs typeface="Calibri"/>
              </a:rPr>
              <a:t>Every </a:t>
            </a:r>
            <a:r>
              <a:rPr sz="4000" spc="-5" dirty="0">
                <a:latin typeface="Calibri"/>
                <a:cs typeface="Calibri"/>
              </a:rPr>
              <a:t>step </a:t>
            </a:r>
            <a:r>
              <a:rPr sz="4000" dirty="0" smtClean="0">
                <a:latin typeface="Calibri"/>
                <a:cs typeface="Calibri"/>
              </a:rPr>
              <a:t>has potential</a:t>
            </a:r>
            <a:r>
              <a:rPr lang="en-GB" sz="4000" dirty="0" smtClean="0">
                <a:latin typeface="Calibri"/>
                <a:cs typeface="Calibri"/>
              </a:rPr>
              <a:t> for</a:t>
            </a:r>
            <a:r>
              <a:rPr sz="4000" dirty="0" smtClean="0">
                <a:latin typeface="Calibri"/>
                <a:cs typeface="Calibri"/>
              </a:rPr>
              <a:t> </a:t>
            </a:r>
            <a:r>
              <a:rPr sz="4000" dirty="0">
                <a:latin typeface="Calibri"/>
                <a:cs typeface="Calibri"/>
              </a:rPr>
              <a:t>failure, </a:t>
            </a:r>
            <a:r>
              <a:rPr sz="4000" spc="-5" dirty="0" smtClean="0">
                <a:latin typeface="Calibri"/>
                <a:cs typeface="Calibri"/>
              </a:rPr>
              <a:t>to</a:t>
            </a:r>
            <a:r>
              <a:rPr lang="en-GB" sz="4000" spc="-5" dirty="0" smtClean="0">
                <a:latin typeface="Calibri"/>
                <a:cs typeface="Calibri"/>
              </a:rPr>
              <a:t> </a:t>
            </a:r>
            <a:r>
              <a:rPr sz="4000" dirty="0" smtClean="0">
                <a:latin typeface="Calibri"/>
                <a:cs typeface="Calibri"/>
              </a:rPr>
              <a:t>varying</a:t>
            </a:r>
            <a:r>
              <a:rPr sz="4000" spc="-20" dirty="0" smtClean="0">
                <a:latin typeface="Calibri"/>
                <a:cs typeface="Calibri"/>
              </a:rPr>
              <a:t> </a:t>
            </a:r>
            <a:r>
              <a:rPr sz="4000" dirty="0">
                <a:latin typeface="Calibri"/>
                <a:cs typeface="Calibri"/>
              </a:rPr>
              <a:t>degrees</a:t>
            </a:r>
            <a:r>
              <a:rPr sz="4000" dirty="0" smtClean="0">
                <a:latin typeface="Calibri"/>
                <a:cs typeface="Calibri"/>
              </a:rPr>
              <a:t>.</a:t>
            </a:r>
            <a:endParaRPr lang="en-GB" sz="4000" dirty="0" smtClean="0">
              <a:latin typeface="Calibri"/>
              <a:cs typeface="Calibri"/>
            </a:endParaRPr>
          </a:p>
          <a:p>
            <a:pPr marL="267970" marR="297180" indent="-100330">
              <a:spcBef>
                <a:spcPts val="715"/>
              </a:spcBef>
              <a:buFont typeface="Arial"/>
              <a:buChar char="•"/>
              <a:tabLst>
                <a:tab pos="268605" algn="l"/>
              </a:tabLst>
            </a:pPr>
            <a:endParaRPr sz="1400" dirty="0">
              <a:latin typeface="Calibri"/>
              <a:cs typeface="Calibri"/>
            </a:endParaRPr>
          </a:p>
          <a:p>
            <a:pPr marL="267970" marR="307340" indent="-100330">
              <a:spcBef>
                <a:spcPts val="185"/>
              </a:spcBef>
              <a:buFont typeface="Arial"/>
              <a:buChar char="•"/>
              <a:tabLst>
                <a:tab pos="290195" algn="l"/>
              </a:tabLst>
            </a:pPr>
            <a:r>
              <a:rPr lang="en-GB" sz="4000" dirty="0" smtClean="0">
                <a:latin typeface="Calibri"/>
                <a:cs typeface="Calibri"/>
              </a:rPr>
              <a:t>H</a:t>
            </a:r>
            <a:r>
              <a:rPr sz="4000" dirty="0" err="1" smtClean="0">
                <a:latin typeface="Calibri"/>
                <a:cs typeface="Calibri"/>
              </a:rPr>
              <a:t>oles</a:t>
            </a:r>
            <a:r>
              <a:rPr sz="4000" dirty="0" smtClean="0">
                <a:latin typeface="Calibri"/>
                <a:cs typeface="Calibri"/>
              </a:rPr>
              <a:t> </a:t>
            </a:r>
            <a:r>
              <a:rPr sz="4000" dirty="0">
                <a:latin typeface="Calibri"/>
                <a:cs typeface="Calibri"/>
              </a:rPr>
              <a:t>are opportunities for </a:t>
            </a:r>
            <a:r>
              <a:rPr sz="4000" dirty="0" smtClean="0">
                <a:latin typeface="Calibri"/>
                <a:cs typeface="Calibri"/>
              </a:rPr>
              <a:t>process </a:t>
            </a:r>
            <a:r>
              <a:rPr sz="4000" spc="-5" dirty="0">
                <a:latin typeface="Calibri"/>
                <a:cs typeface="Calibri"/>
              </a:rPr>
              <a:t>to </a:t>
            </a:r>
            <a:r>
              <a:rPr sz="4000" dirty="0" smtClean="0">
                <a:latin typeface="Calibri"/>
                <a:cs typeface="Calibri"/>
              </a:rPr>
              <a:t>fail</a:t>
            </a:r>
            <a:r>
              <a:rPr lang="en-GB" sz="4000" dirty="0" smtClean="0">
                <a:latin typeface="Calibri"/>
                <a:cs typeface="Calibri"/>
              </a:rPr>
              <a:t> &amp;</a:t>
            </a:r>
            <a:r>
              <a:rPr sz="4000" dirty="0" smtClean="0">
                <a:latin typeface="Calibri"/>
                <a:cs typeface="Calibri"/>
              </a:rPr>
              <a:t> </a:t>
            </a:r>
            <a:r>
              <a:rPr sz="4000" dirty="0">
                <a:latin typeface="Calibri"/>
                <a:cs typeface="Calibri"/>
              </a:rPr>
              <a:t>each</a:t>
            </a:r>
            <a:r>
              <a:rPr sz="4000" spc="-15" dirty="0">
                <a:latin typeface="Calibri"/>
                <a:cs typeface="Calibri"/>
              </a:rPr>
              <a:t> </a:t>
            </a:r>
            <a:r>
              <a:rPr sz="4000" dirty="0" smtClean="0">
                <a:latin typeface="Calibri"/>
                <a:cs typeface="Calibri"/>
              </a:rPr>
              <a:t>slice</a:t>
            </a:r>
            <a:r>
              <a:rPr sz="4000" spc="-15" dirty="0" smtClean="0">
                <a:latin typeface="Calibri"/>
                <a:cs typeface="Calibri"/>
              </a:rPr>
              <a:t> </a:t>
            </a:r>
            <a:r>
              <a:rPr lang="en-GB" sz="4000" spc="-15" dirty="0" smtClean="0">
                <a:latin typeface="Calibri"/>
                <a:cs typeface="Calibri"/>
              </a:rPr>
              <a:t>i</a:t>
            </a:r>
            <a:r>
              <a:rPr sz="4000" dirty="0" smtClean="0">
                <a:latin typeface="Calibri"/>
                <a:cs typeface="Calibri"/>
              </a:rPr>
              <a:t>s</a:t>
            </a:r>
            <a:r>
              <a:rPr sz="4000" spc="-5" dirty="0" smtClean="0">
                <a:latin typeface="Calibri"/>
                <a:cs typeface="Calibri"/>
              </a:rPr>
              <a:t> </a:t>
            </a:r>
            <a:r>
              <a:rPr sz="4000" spc="-5" dirty="0">
                <a:latin typeface="Calibri"/>
                <a:cs typeface="Calibri"/>
              </a:rPr>
              <a:t>“defensive</a:t>
            </a:r>
            <a:r>
              <a:rPr sz="4000" spc="-40" dirty="0">
                <a:latin typeface="Calibri"/>
                <a:cs typeface="Calibri"/>
              </a:rPr>
              <a:t> </a:t>
            </a:r>
            <a:r>
              <a:rPr sz="4000" dirty="0">
                <a:latin typeface="Calibri"/>
                <a:cs typeface="Calibri"/>
              </a:rPr>
              <a:t>layers”</a:t>
            </a:r>
            <a:r>
              <a:rPr sz="4000" spc="-15" dirty="0">
                <a:latin typeface="Calibri"/>
                <a:cs typeface="Calibri"/>
              </a:rPr>
              <a:t> </a:t>
            </a:r>
            <a:r>
              <a:rPr sz="4000" dirty="0">
                <a:latin typeface="Calibri"/>
                <a:cs typeface="Calibri"/>
              </a:rPr>
              <a:t>in</a:t>
            </a:r>
            <a:r>
              <a:rPr sz="4000" spc="-15" dirty="0">
                <a:latin typeface="Calibri"/>
                <a:cs typeface="Calibri"/>
              </a:rPr>
              <a:t> </a:t>
            </a:r>
            <a:r>
              <a:rPr sz="4000" dirty="0" smtClean="0">
                <a:latin typeface="Calibri"/>
                <a:cs typeface="Calibri"/>
              </a:rPr>
              <a:t>process.</a:t>
            </a:r>
            <a:endParaRPr lang="en-GB" sz="4000" dirty="0" smtClean="0">
              <a:latin typeface="Calibri"/>
              <a:cs typeface="Calibri"/>
            </a:endParaRPr>
          </a:p>
          <a:p>
            <a:pPr marL="267970" marR="307340" indent="-100330">
              <a:spcBef>
                <a:spcPts val="185"/>
              </a:spcBef>
              <a:buFont typeface="Arial"/>
              <a:buChar char="•"/>
              <a:tabLst>
                <a:tab pos="290195" algn="l"/>
              </a:tabLst>
            </a:pPr>
            <a:endParaRPr sz="1400" dirty="0">
              <a:latin typeface="Calibri"/>
              <a:cs typeface="Calibri"/>
            </a:endParaRPr>
          </a:p>
          <a:p>
            <a:pPr marL="267970" marR="219075" indent="-100330">
              <a:spcBef>
                <a:spcPts val="185"/>
              </a:spcBef>
              <a:buFont typeface="Arial"/>
              <a:buChar char="•"/>
              <a:tabLst>
                <a:tab pos="268605" algn="l"/>
              </a:tabLst>
            </a:pPr>
            <a:r>
              <a:rPr lang="en-GB" sz="4000" dirty="0" smtClean="0">
                <a:latin typeface="Calibri"/>
                <a:cs typeface="Calibri"/>
              </a:rPr>
              <a:t>E</a:t>
            </a:r>
            <a:r>
              <a:rPr sz="4000" dirty="0" err="1" smtClean="0">
                <a:latin typeface="Calibri"/>
                <a:cs typeface="Calibri"/>
              </a:rPr>
              <a:t>rror</a:t>
            </a:r>
            <a:r>
              <a:rPr sz="4000" dirty="0" smtClean="0">
                <a:latin typeface="Calibri"/>
                <a:cs typeface="Calibri"/>
              </a:rPr>
              <a:t> </a:t>
            </a:r>
            <a:r>
              <a:rPr sz="4000" dirty="0">
                <a:latin typeface="Calibri"/>
                <a:cs typeface="Calibri"/>
              </a:rPr>
              <a:t>may allow a problem </a:t>
            </a:r>
            <a:r>
              <a:rPr sz="4000" spc="-5" dirty="0">
                <a:latin typeface="Calibri"/>
                <a:cs typeface="Calibri"/>
              </a:rPr>
              <a:t>to </a:t>
            </a:r>
            <a:r>
              <a:rPr sz="4000" dirty="0">
                <a:latin typeface="Calibri"/>
                <a:cs typeface="Calibri"/>
              </a:rPr>
              <a:t>pass through a hole in  one</a:t>
            </a:r>
            <a:r>
              <a:rPr sz="4000" spc="-15" dirty="0">
                <a:latin typeface="Calibri"/>
                <a:cs typeface="Calibri"/>
              </a:rPr>
              <a:t> </a:t>
            </a:r>
            <a:r>
              <a:rPr sz="4000" spc="-10" dirty="0">
                <a:latin typeface="Calibri"/>
                <a:cs typeface="Calibri"/>
              </a:rPr>
              <a:t>layer,</a:t>
            </a:r>
            <a:r>
              <a:rPr sz="4000" spc="-30" dirty="0">
                <a:latin typeface="Calibri"/>
                <a:cs typeface="Calibri"/>
              </a:rPr>
              <a:t> </a:t>
            </a:r>
            <a:r>
              <a:rPr sz="4000" dirty="0">
                <a:latin typeface="Calibri"/>
                <a:cs typeface="Calibri"/>
              </a:rPr>
              <a:t>but</a:t>
            </a:r>
            <a:r>
              <a:rPr sz="4000" spc="-10" dirty="0">
                <a:latin typeface="Calibri"/>
                <a:cs typeface="Calibri"/>
              </a:rPr>
              <a:t> </a:t>
            </a:r>
            <a:r>
              <a:rPr sz="4000" dirty="0">
                <a:latin typeface="Calibri"/>
                <a:cs typeface="Calibri"/>
              </a:rPr>
              <a:t>in</a:t>
            </a:r>
            <a:r>
              <a:rPr sz="4000" spc="-15" dirty="0">
                <a:latin typeface="Calibri"/>
                <a:cs typeface="Calibri"/>
              </a:rPr>
              <a:t> </a:t>
            </a:r>
            <a:r>
              <a:rPr sz="4000" dirty="0" smtClean="0">
                <a:latin typeface="Calibri"/>
                <a:cs typeface="Calibri"/>
              </a:rPr>
              <a:t>next</a:t>
            </a:r>
            <a:r>
              <a:rPr sz="4000" spc="-25" dirty="0" smtClean="0">
                <a:latin typeface="Calibri"/>
                <a:cs typeface="Calibri"/>
              </a:rPr>
              <a:t> </a:t>
            </a:r>
            <a:r>
              <a:rPr sz="4000" dirty="0">
                <a:latin typeface="Calibri"/>
                <a:cs typeface="Calibri"/>
              </a:rPr>
              <a:t>layer</a:t>
            </a:r>
            <a:r>
              <a:rPr sz="4000" spc="-20" dirty="0">
                <a:latin typeface="Calibri"/>
                <a:cs typeface="Calibri"/>
              </a:rPr>
              <a:t> </a:t>
            </a:r>
            <a:r>
              <a:rPr sz="4000" dirty="0" smtClean="0">
                <a:latin typeface="Calibri"/>
                <a:cs typeface="Calibri"/>
              </a:rPr>
              <a:t>holes</a:t>
            </a:r>
            <a:r>
              <a:rPr sz="4000" spc="-15" dirty="0" smtClean="0">
                <a:latin typeface="Calibri"/>
                <a:cs typeface="Calibri"/>
              </a:rPr>
              <a:t> </a:t>
            </a:r>
            <a:r>
              <a:rPr sz="4000" dirty="0">
                <a:latin typeface="Calibri"/>
                <a:cs typeface="Calibri"/>
              </a:rPr>
              <a:t>are</a:t>
            </a:r>
            <a:r>
              <a:rPr sz="4000" spc="-15" dirty="0">
                <a:latin typeface="Calibri"/>
                <a:cs typeface="Calibri"/>
              </a:rPr>
              <a:t> </a:t>
            </a:r>
            <a:r>
              <a:rPr sz="4000" dirty="0">
                <a:latin typeface="Calibri"/>
                <a:cs typeface="Calibri"/>
              </a:rPr>
              <a:t>in different  places,</a:t>
            </a:r>
            <a:r>
              <a:rPr sz="4000" spc="-30" dirty="0">
                <a:latin typeface="Calibri"/>
                <a:cs typeface="Calibri"/>
              </a:rPr>
              <a:t> </a:t>
            </a:r>
            <a:r>
              <a:rPr sz="4000" dirty="0">
                <a:latin typeface="Calibri"/>
                <a:cs typeface="Calibri"/>
              </a:rPr>
              <a:t>and</a:t>
            </a:r>
            <a:r>
              <a:rPr sz="4000" spc="-30" dirty="0">
                <a:latin typeface="Calibri"/>
                <a:cs typeface="Calibri"/>
              </a:rPr>
              <a:t> </a:t>
            </a:r>
            <a:r>
              <a:rPr sz="4000" dirty="0">
                <a:latin typeface="Calibri"/>
                <a:cs typeface="Calibri"/>
              </a:rPr>
              <a:t>the</a:t>
            </a:r>
            <a:r>
              <a:rPr sz="4000" spc="-5" dirty="0">
                <a:latin typeface="Calibri"/>
                <a:cs typeface="Calibri"/>
              </a:rPr>
              <a:t> </a:t>
            </a:r>
            <a:r>
              <a:rPr sz="4000" dirty="0">
                <a:latin typeface="Calibri"/>
                <a:cs typeface="Calibri"/>
              </a:rPr>
              <a:t>problem</a:t>
            </a:r>
            <a:r>
              <a:rPr sz="4000" spc="-35" dirty="0">
                <a:latin typeface="Calibri"/>
                <a:cs typeface="Calibri"/>
              </a:rPr>
              <a:t> </a:t>
            </a:r>
            <a:r>
              <a:rPr sz="4000" dirty="0">
                <a:latin typeface="Calibri"/>
                <a:cs typeface="Calibri"/>
              </a:rPr>
              <a:t>should</a:t>
            </a:r>
            <a:r>
              <a:rPr sz="4000" spc="-40" dirty="0">
                <a:latin typeface="Calibri"/>
                <a:cs typeface="Calibri"/>
              </a:rPr>
              <a:t> </a:t>
            </a:r>
            <a:r>
              <a:rPr sz="4000" dirty="0">
                <a:latin typeface="Calibri"/>
                <a:cs typeface="Calibri"/>
              </a:rPr>
              <a:t>be</a:t>
            </a:r>
            <a:r>
              <a:rPr sz="4000" spc="-20" dirty="0">
                <a:latin typeface="Calibri"/>
                <a:cs typeface="Calibri"/>
              </a:rPr>
              <a:t> </a:t>
            </a:r>
            <a:r>
              <a:rPr sz="4000" dirty="0">
                <a:latin typeface="Calibri"/>
                <a:cs typeface="Calibri"/>
              </a:rPr>
              <a:t>caught</a:t>
            </a:r>
            <a:r>
              <a:rPr sz="4000" dirty="0" smtClean="0">
                <a:latin typeface="Calibri"/>
                <a:cs typeface="Calibri"/>
              </a:rPr>
              <a:t>.</a:t>
            </a:r>
            <a:endParaRPr lang="en-GB" sz="4000" dirty="0" smtClean="0">
              <a:latin typeface="Calibri"/>
              <a:cs typeface="Calibri"/>
            </a:endParaRPr>
          </a:p>
          <a:p>
            <a:pPr marL="267970" marR="219075" indent="-100330" algn="just">
              <a:spcBef>
                <a:spcPts val="185"/>
              </a:spcBef>
              <a:buFont typeface="Arial"/>
              <a:buChar char="•"/>
              <a:tabLst>
                <a:tab pos="268605" algn="l"/>
              </a:tabLst>
            </a:pPr>
            <a:endParaRPr sz="1400" dirty="0">
              <a:latin typeface="Calibri"/>
              <a:cs typeface="Calibri"/>
            </a:endParaRPr>
          </a:p>
          <a:p>
            <a:pPr marL="267970" marR="229870" indent="-100330">
              <a:spcBef>
                <a:spcPts val="200"/>
              </a:spcBef>
              <a:buFont typeface="Arial"/>
              <a:buChar char="•"/>
              <a:tabLst>
                <a:tab pos="268605" algn="l"/>
              </a:tabLst>
            </a:pPr>
            <a:r>
              <a:rPr sz="4000" dirty="0">
                <a:latin typeface="Calibri"/>
                <a:cs typeface="Calibri"/>
              </a:rPr>
              <a:t>Each layer is </a:t>
            </a:r>
            <a:r>
              <a:rPr sz="4000" dirty="0" smtClean="0">
                <a:latin typeface="Calibri"/>
                <a:cs typeface="Calibri"/>
              </a:rPr>
              <a:t>a </a:t>
            </a:r>
            <a:r>
              <a:rPr sz="4000" dirty="0">
                <a:latin typeface="Calibri"/>
                <a:cs typeface="Calibri"/>
              </a:rPr>
              <a:t>defence against potential error </a:t>
            </a:r>
            <a:r>
              <a:rPr sz="4000" dirty="0" smtClean="0">
                <a:latin typeface="Calibri"/>
                <a:cs typeface="Calibri"/>
              </a:rPr>
              <a:t>impacting </a:t>
            </a:r>
            <a:r>
              <a:rPr sz="4000" dirty="0">
                <a:latin typeface="Calibri"/>
                <a:cs typeface="Calibri"/>
              </a:rPr>
              <a:t>the</a:t>
            </a:r>
            <a:r>
              <a:rPr sz="4000" spc="-55" dirty="0">
                <a:latin typeface="Calibri"/>
                <a:cs typeface="Calibri"/>
              </a:rPr>
              <a:t> </a:t>
            </a:r>
            <a:r>
              <a:rPr sz="4000" dirty="0">
                <a:latin typeface="Calibri"/>
                <a:cs typeface="Calibri"/>
              </a:rPr>
              <a:t>outcome</a:t>
            </a:r>
            <a:r>
              <a:rPr sz="4000" dirty="0" smtClean="0">
                <a:latin typeface="Calibri"/>
                <a:cs typeface="Calibri"/>
              </a:rPr>
              <a:t>.</a:t>
            </a:r>
            <a:endParaRPr lang="en-GB" sz="4000" dirty="0" smtClean="0">
              <a:latin typeface="Calibri"/>
              <a:cs typeface="Calibri"/>
            </a:endParaRPr>
          </a:p>
          <a:p>
            <a:pPr marL="267970" marR="229870" indent="-100330">
              <a:spcBef>
                <a:spcPts val="200"/>
              </a:spcBef>
              <a:buFont typeface="Arial"/>
              <a:buChar char="•"/>
              <a:tabLst>
                <a:tab pos="268605" algn="l"/>
              </a:tabLst>
            </a:pPr>
            <a:endParaRPr sz="1400" dirty="0">
              <a:latin typeface="Calibri"/>
              <a:cs typeface="Calibri"/>
            </a:endParaRPr>
          </a:p>
          <a:p>
            <a:pPr marL="267970" marR="203835" indent="-100330">
              <a:spcBef>
                <a:spcPts val="185"/>
              </a:spcBef>
              <a:buFont typeface="Arial"/>
              <a:buChar char="•"/>
              <a:tabLst>
                <a:tab pos="268605" algn="l"/>
              </a:tabLst>
            </a:pPr>
            <a:r>
              <a:rPr sz="4000" dirty="0">
                <a:latin typeface="Calibri"/>
                <a:cs typeface="Calibri"/>
              </a:rPr>
              <a:t>For a catastrophic error </a:t>
            </a:r>
            <a:r>
              <a:rPr sz="4000" spc="-5" dirty="0">
                <a:latin typeface="Calibri"/>
                <a:cs typeface="Calibri"/>
              </a:rPr>
              <a:t>to occur, </a:t>
            </a:r>
            <a:r>
              <a:rPr sz="4000" dirty="0">
                <a:latin typeface="Calibri"/>
                <a:cs typeface="Calibri"/>
              </a:rPr>
              <a:t>the holes need </a:t>
            </a:r>
            <a:r>
              <a:rPr sz="4000" spc="-5" dirty="0">
                <a:latin typeface="Calibri"/>
                <a:cs typeface="Calibri"/>
              </a:rPr>
              <a:t>to </a:t>
            </a:r>
            <a:r>
              <a:rPr sz="4000" dirty="0">
                <a:latin typeface="Calibri"/>
                <a:cs typeface="Calibri"/>
              </a:rPr>
              <a:t>align  for each </a:t>
            </a:r>
            <a:r>
              <a:rPr sz="4000" spc="-5" dirty="0">
                <a:latin typeface="Calibri"/>
                <a:cs typeface="Calibri"/>
              </a:rPr>
              <a:t>step </a:t>
            </a:r>
            <a:r>
              <a:rPr sz="4000" dirty="0">
                <a:latin typeface="Calibri"/>
                <a:cs typeface="Calibri"/>
              </a:rPr>
              <a:t>in the process allowing all defences </a:t>
            </a:r>
            <a:r>
              <a:rPr sz="4000" spc="-5" dirty="0">
                <a:latin typeface="Calibri"/>
                <a:cs typeface="Calibri"/>
              </a:rPr>
              <a:t>to </a:t>
            </a:r>
            <a:r>
              <a:rPr sz="4000" dirty="0">
                <a:latin typeface="Calibri"/>
                <a:cs typeface="Calibri"/>
              </a:rPr>
              <a:t>be  defeated and resulting in an</a:t>
            </a:r>
            <a:r>
              <a:rPr sz="4000" spc="-100" dirty="0">
                <a:latin typeface="Calibri"/>
                <a:cs typeface="Calibri"/>
              </a:rPr>
              <a:t> </a:t>
            </a:r>
            <a:r>
              <a:rPr sz="4000" spc="-15" dirty="0">
                <a:latin typeface="Calibri"/>
                <a:cs typeface="Calibri"/>
              </a:rPr>
              <a:t>error.</a:t>
            </a:r>
            <a:endParaRPr sz="4800" dirty="0">
              <a:latin typeface="Calibri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7"/>
          <p:cNvSpPr txBox="1"/>
          <p:nvPr/>
        </p:nvSpPr>
        <p:spPr>
          <a:xfrm>
            <a:off x="381000" y="304800"/>
            <a:ext cx="11506200" cy="6530634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21615">
              <a:spcBef>
                <a:spcPts val="125"/>
              </a:spcBef>
            </a:pPr>
            <a:r>
              <a:rPr sz="5400" b="1" dirty="0">
                <a:latin typeface="Calibri"/>
                <a:cs typeface="Calibri"/>
              </a:rPr>
              <a:t>Individual differences in human</a:t>
            </a:r>
            <a:r>
              <a:rPr sz="5400" b="1" spc="35" dirty="0">
                <a:latin typeface="Calibri"/>
                <a:cs typeface="Calibri"/>
              </a:rPr>
              <a:t> </a:t>
            </a:r>
            <a:r>
              <a:rPr sz="5400" b="1" dirty="0">
                <a:latin typeface="Calibri"/>
                <a:cs typeface="Calibri"/>
              </a:rPr>
              <a:t>error</a:t>
            </a:r>
          </a:p>
          <a:p>
            <a:pPr>
              <a:spcBef>
                <a:spcPts val="5"/>
              </a:spcBef>
            </a:pPr>
            <a:endParaRPr sz="2400" dirty="0">
              <a:latin typeface="Times New Roman"/>
              <a:cs typeface="Times New Roman"/>
            </a:endParaRPr>
          </a:p>
          <a:p>
            <a:pPr marL="260985" indent="-100330">
              <a:spcBef>
                <a:spcPts val="5"/>
              </a:spcBef>
              <a:buFont typeface="Arial"/>
              <a:buChar char="•"/>
              <a:tabLst>
                <a:tab pos="261620" algn="l"/>
              </a:tabLst>
            </a:pPr>
            <a:r>
              <a:rPr sz="4400" dirty="0">
                <a:latin typeface="Calibri"/>
                <a:cs typeface="Calibri"/>
              </a:rPr>
              <a:t>“Error </a:t>
            </a:r>
            <a:r>
              <a:rPr sz="4400" spc="5" dirty="0">
                <a:latin typeface="Calibri"/>
                <a:cs typeface="Calibri"/>
              </a:rPr>
              <a:t>Proneness” or </a:t>
            </a:r>
            <a:r>
              <a:rPr sz="4400" dirty="0">
                <a:latin typeface="Calibri"/>
                <a:cs typeface="Calibri"/>
              </a:rPr>
              <a:t>“Accident </a:t>
            </a:r>
            <a:r>
              <a:rPr sz="4400" spc="5" dirty="0">
                <a:latin typeface="Calibri"/>
                <a:cs typeface="Calibri"/>
              </a:rPr>
              <a:t>Proneness”</a:t>
            </a:r>
            <a:endParaRPr sz="4400" dirty="0">
              <a:latin typeface="Calibri"/>
              <a:cs typeface="Calibri"/>
            </a:endParaRPr>
          </a:p>
          <a:p>
            <a:pPr marL="378460" lvl="1" indent="-83820">
              <a:spcBef>
                <a:spcPts val="229"/>
              </a:spcBef>
              <a:buFont typeface="Arial"/>
              <a:buChar char="–"/>
              <a:tabLst>
                <a:tab pos="379095" algn="l"/>
              </a:tabLst>
            </a:pPr>
            <a:r>
              <a:rPr sz="4400" dirty="0">
                <a:latin typeface="Calibri"/>
                <a:cs typeface="Calibri"/>
              </a:rPr>
              <a:t>Some people consistently make more</a:t>
            </a:r>
            <a:r>
              <a:rPr sz="4400" spc="30" dirty="0">
                <a:latin typeface="Calibri"/>
                <a:cs typeface="Calibri"/>
              </a:rPr>
              <a:t> </a:t>
            </a:r>
            <a:r>
              <a:rPr sz="4400" dirty="0">
                <a:latin typeface="Calibri"/>
                <a:cs typeface="Calibri"/>
              </a:rPr>
              <a:t>errors</a:t>
            </a:r>
          </a:p>
          <a:p>
            <a:pPr marL="378460" lvl="1" indent="-83820">
              <a:spcBef>
                <a:spcPts val="229"/>
              </a:spcBef>
              <a:buFont typeface="Arial"/>
              <a:buChar char="–"/>
              <a:tabLst>
                <a:tab pos="379095" algn="l"/>
              </a:tabLst>
            </a:pPr>
            <a:r>
              <a:rPr sz="4400" dirty="0">
                <a:latin typeface="Calibri"/>
                <a:cs typeface="Calibri"/>
              </a:rPr>
              <a:t>See </a:t>
            </a:r>
            <a:r>
              <a:rPr lang="en-GB" sz="4400" dirty="0" smtClean="0">
                <a:latin typeface="Calibri"/>
                <a:cs typeface="Calibri"/>
              </a:rPr>
              <a:t>link to </a:t>
            </a:r>
            <a:r>
              <a:rPr sz="4400" dirty="0" err="1" smtClean="0">
                <a:latin typeface="Calibri"/>
                <a:cs typeface="Calibri"/>
              </a:rPr>
              <a:t>Visser</a:t>
            </a:r>
            <a:r>
              <a:rPr sz="4400" dirty="0" smtClean="0">
                <a:latin typeface="Calibri"/>
                <a:cs typeface="Calibri"/>
              </a:rPr>
              <a:t> </a:t>
            </a:r>
            <a:r>
              <a:rPr sz="4400" dirty="0">
                <a:latin typeface="Calibri"/>
                <a:cs typeface="Calibri"/>
              </a:rPr>
              <a:t>et al. paper on</a:t>
            </a:r>
            <a:r>
              <a:rPr sz="4400" spc="-10" dirty="0">
                <a:latin typeface="Calibri"/>
                <a:cs typeface="Calibri"/>
              </a:rPr>
              <a:t> </a:t>
            </a:r>
            <a:r>
              <a:rPr sz="4400" dirty="0">
                <a:latin typeface="Calibri"/>
                <a:cs typeface="Calibri"/>
              </a:rPr>
              <a:t>Moodle</a:t>
            </a:r>
          </a:p>
          <a:p>
            <a:pPr lvl="1">
              <a:spcBef>
                <a:spcPts val="10"/>
              </a:spcBef>
              <a:buFont typeface="Arial"/>
              <a:buChar char="–"/>
            </a:pPr>
            <a:endParaRPr dirty="0">
              <a:latin typeface="Times New Roman"/>
              <a:cs typeface="Times New Roman"/>
            </a:endParaRPr>
          </a:p>
          <a:p>
            <a:pPr marL="260985" indent="-100330">
              <a:buFont typeface="Arial"/>
              <a:buChar char="•"/>
              <a:tabLst>
                <a:tab pos="261620" algn="l"/>
              </a:tabLst>
            </a:pPr>
            <a:r>
              <a:rPr sz="4400" spc="5" dirty="0">
                <a:latin typeface="Calibri"/>
                <a:cs typeface="Calibri"/>
              </a:rPr>
              <a:t>General </a:t>
            </a:r>
            <a:r>
              <a:rPr sz="4400" dirty="0">
                <a:latin typeface="Calibri"/>
                <a:cs typeface="Calibri"/>
              </a:rPr>
              <a:t>“cognitive</a:t>
            </a:r>
            <a:r>
              <a:rPr sz="4400" spc="35" dirty="0">
                <a:latin typeface="Calibri"/>
                <a:cs typeface="Calibri"/>
              </a:rPr>
              <a:t> </a:t>
            </a:r>
            <a:r>
              <a:rPr sz="4400" dirty="0">
                <a:latin typeface="Calibri"/>
                <a:cs typeface="Calibri"/>
              </a:rPr>
              <a:t>failure”?</a:t>
            </a:r>
          </a:p>
          <a:p>
            <a:pPr>
              <a:spcBef>
                <a:spcPts val="20"/>
              </a:spcBef>
              <a:buFont typeface="Arial"/>
              <a:buChar char="•"/>
            </a:pPr>
            <a:endParaRPr sz="1600" dirty="0">
              <a:latin typeface="Times New Roman"/>
              <a:cs typeface="Times New Roman"/>
            </a:endParaRPr>
          </a:p>
          <a:p>
            <a:pPr marL="260985" marR="285750" indent="-100330">
              <a:buFont typeface="Arial"/>
              <a:buChar char="•"/>
              <a:tabLst>
                <a:tab pos="261620" algn="l"/>
              </a:tabLst>
            </a:pPr>
            <a:r>
              <a:rPr sz="4400" spc="5" dirty="0">
                <a:latin typeface="Calibri"/>
                <a:cs typeface="Calibri"/>
              </a:rPr>
              <a:t>Correlations between individual </a:t>
            </a:r>
            <a:r>
              <a:rPr sz="4400" dirty="0">
                <a:latin typeface="Calibri"/>
                <a:cs typeface="Calibri"/>
              </a:rPr>
              <a:t>differences  </a:t>
            </a:r>
            <a:r>
              <a:rPr sz="4400" spc="10" dirty="0">
                <a:latin typeface="Calibri"/>
                <a:cs typeface="Calibri"/>
              </a:rPr>
              <a:t>and human </a:t>
            </a:r>
            <a:r>
              <a:rPr sz="4400" spc="5" dirty="0">
                <a:latin typeface="Calibri"/>
                <a:cs typeface="Calibri"/>
              </a:rPr>
              <a:t>error/accidents </a:t>
            </a:r>
            <a:r>
              <a:rPr sz="4400" dirty="0">
                <a:latin typeface="Calibri"/>
                <a:cs typeface="Calibri"/>
              </a:rPr>
              <a:t>rarely </a:t>
            </a:r>
            <a:r>
              <a:rPr sz="4400" spc="5" dirty="0">
                <a:latin typeface="Calibri"/>
                <a:cs typeface="Calibri"/>
              </a:rPr>
              <a:t>above </a:t>
            </a:r>
            <a:r>
              <a:rPr sz="4400" spc="10" dirty="0">
                <a:latin typeface="Calibri"/>
                <a:cs typeface="Calibri"/>
              </a:rPr>
              <a:t>.</a:t>
            </a:r>
            <a:r>
              <a:rPr sz="4400" spc="10" dirty="0" smtClean="0">
                <a:latin typeface="Calibri"/>
                <a:cs typeface="Calibri"/>
              </a:rPr>
              <a:t>40</a:t>
            </a:r>
            <a:r>
              <a:rPr lang="en-GB" sz="4400" spc="10" dirty="0" smtClean="0">
                <a:latin typeface="Calibri"/>
                <a:cs typeface="Calibri"/>
              </a:rPr>
              <a:t> (moderate)</a:t>
            </a:r>
            <a:endParaRPr sz="44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66897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12"/>
          <p:cNvSpPr txBox="1"/>
          <p:nvPr/>
        </p:nvSpPr>
        <p:spPr>
          <a:xfrm>
            <a:off x="228600" y="29308"/>
            <a:ext cx="11658600" cy="8262518"/>
          </a:xfrm>
          <a:prstGeom prst="rect">
            <a:avLst/>
          </a:prstGeom>
        </p:spPr>
        <p:txBody>
          <a:bodyPr vert="horz" wrap="square" lIns="0" tIns="105410" rIns="0" bIns="0" rtlCol="0">
            <a:spAutoFit/>
          </a:bodyPr>
          <a:lstStyle/>
          <a:p>
            <a:r>
              <a:rPr sz="4800" b="1" dirty="0">
                <a:latin typeface="Calibri"/>
                <a:cs typeface="Calibri"/>
              </a:rPr>
              <a:t>Individual differences in human</a:t>
            </a:r>
            <a:r>
              <a:rPr sz="4800" b="1" spc="35" dirty="0">
                <a:latin typeface="Calibri"/>
                <a:cs typeface="Calibri"/>
              </a:rPr>
              <a:t> </a:t>
            </a:r>
            <a:r>
              <a:rPr sz="4800" b="1" dirty="0">
                <a:latin typeface="Calibri"/>
                <a:cs typeface="Calibri"/>
              </a:rPr>
              <a:t>error</a:t>
            </a:r>
          </a:p>
          <a:p>
            <a:r>
              <a:rPr sz="4000" spc="-5" dirty="0">
                <a:latin typeface="Calibri"/>
                <a:cs typeface="Calibri"/>
              </a:rPr>
              <a:t>Personality </a:t>
            </a:r>
            <a:r>
              <a:rPr sz="4000" dirty="0" smtClean="0">
                <a:latin typeface="Calibri"/>
                <a:cs typeface="Calibri"/>
              </a:rPr>
              <a:t>&amp; </a:t>
            </a:r>
            <a:r>
              <a:rPr sz="4000" dirty="0">
                <a:latin typeface="Calibri"/>
                <a:cs typeface="Calibri"/>
              </a:rPr>
              <a:t>Air </a:t>
            </a:r>
            <a:r>
              <a:rPr sz="4000" spc="-5" dirty="0">
                <a:latin typeface="Calibri"/>
                <a:cs typeface="Calibri"/>
              </a:rPr>
              <a:t>Pilot </a:t>
            </a:r>
            <a:r>
              <a:rPr sz="4000" dirty="0">
                <a:latin typeface="Calibri"/>
                <a:cs typeface="Calibri"/>
              </a:rPr>
              <a:t>Crashes (Lardent,</a:t>
            </a:r>
            <a:r>
              <a:rPr sz="4000" spc="-65" dirty="0">
                <a:latin typeface="Calibri"/>
                <a:cs typeface="Calibri"/>
              </a:rPr>
              <a:t> </a:t>
            </a:r>
            <a:r>
              <a:rPr sz="4000" dirty="0">
                <a:latin typeface="Calibri"/>
                <a:cs typeface="Calibri"/>
              </a:rPr>
              <a:t>1991)</a:t>
            </a:r>
          </a:p>
          <a:p>
            <a:endParaRPr sz="1600" dirty="0">
              <a:latin typeface="Times New Roman"/>
              <a:cs typeface="Times New Roman"/>
            </a:endParaRPr>
          </a:p>
          <a:p>
            <a:pPr marR="166370" indent="-100330">
              <a:buFont typeface="Arial"/>
              <a:buChar char="•"/>
              <a:tabLst>
                <a:tab pos="261620" algn="l"/>
              </a:tabLst>
            </a:pPr>
            <a:r>
              <a:rPr sz="4000" spc="-5" dirty="0">
                <a:latin typeface="Calibri"/>
                <a:cs typeface="Calibri"/>
              </a:rPr>
              <a:t>Compared personality </a:t>
            </a:r>
            <a:r>
              <a:rPr sz="4000" dirty="0">
                <a:latin typeface="Calibri"/>
                <a:cs typeface="Calibri"/>
              </a:rPr>
              <a:t>constructs </a:t>
            </a:r>
            <a:r>
              <a:rPr lang="en-GB" sz="4000" dirty="0">
                <a:latin typeface="Calibri"/>
                <a:cs typeface="Calibri"/>
              </a:rPr>
              <a:t>with the </a:t>
            </a:r>
            <a:r>
              <a:rPr lang="en-GB" sz="4000" spc="-5" dirty="0">
                <a:latin typeface="Calibri"/>
                <a:cs typeface="Calibri"/>
              </a:rPr>
              <a:t>Sixteen Personality Factor Questionnaire</a:t>
            </a:r>
            <a:r>
              <a:rPr lang="en-GB" sz="4000" spc="-60" dirty="0">
                <a:latin typeface="Calibri"/>
                <a:cs typeface="Calibri"/>
              </a:rPr>
              <a:t> </a:t>
            </a:r>
            <a:r>
              <a:rPr lang="en-GB" sz="4000" spc="-5" dirty="0">
                <a:latin typeface="Calibri"/>
                <a:cs typeface="Calibri"/>
              </a:rPr>
              <a:t>(16PF</a:t>
            </a:r>
            <a:r>
              <a:rPr lang="en-GB" sz="4000" spc="-5" dirty="0" smtClean="0">
                <a:latin typeface="Calibri"/>
                <a:cs typeface="Calibri"/>
              </a:rPr>
              <a:t>) </a:t>
            </a:r>
            <a:r>
              <a:rPr sz="4000" dirty="0" smtClean="0">
                <a:latin typeface="Calibri"/>
                <a:cs typeface="Calibri"/>
              </a:rPr>
              <a:t>of</a:t>
            </a:r>
            <a:endParaRPr lang="en-GB" sz="4000" dirty="0" smtClean="0">
              <a:latin typeface="Calibri"/>
              <a:cs typeface="Calibri"/>
            </a:endParaRPr>
          </a:p>
          <a:p>
            <a:pPr marR="166370" lvl="1" indent="-100330">
              <a:buFont typeface="Arial"/>
              <a:buChar char="•"/>
              <a:tabLst>
                <a:tab pos="261620" algn="l"/>
              </a:tabLst>
            </a:pPr>
            <a:r>
              <a:rPr sz="4000" dirty="0" smtClean="0">
                <a:latin typeface="Calibri"/>
                <a:cs typeface="Calibri"/>
              </a:rPr>
              <a:t> </a:t>
            </a:r>
            <a:r>
              <a:rPr sz="4000" dirty="0">
                <a:latin typeface="Calibri"/>
                <a:cs typeface="Calibri"/>
              </a:rPr>
              <a:t>47 F-4 </a:t>
            </a:r>
            <a:r>
              <a:rPr sz="4000" spc="-5" dirty="0">
                <a:latin typeface="Calibri"/>
                <a:cs typeface="Calibri"/>
              </a:rPr>
              <a:t>Phantom fighter </a:t>
            </a:r>
            <a:r>
              <a:rPr sz="4000" dirty="0" smtClean="0">
                <a:latin typeface="Calibri"/>
                <a:cs typeface="Calibri"/>
              </a:rPr>
              <a:t>pilots </a:t>
            </a:r>
            <a:r>
              <a:rPr sz="4000" dirty="0">
                <a:latin typeface="Calibri"/>
                <a:cs typeface="Calibri"/>
              </a:rPr>
              <a:t>who had </a:t>
            </a:r>
            <a:r>
              <a:rPr sz="4000" spc="-5" dirty="0">
                <a:latin typeface="Calibri"/>
                <a:cs typeface="Calibri"/>
              </a:rPr>
              <a:t>experienced Class-A </a:t>
            </a:r>
            <a:r>
              <a:rPr sz="4000" dirty="0">
                <a:latin typeface="Calibri"/>
                <a:cs typeface="Calibri"/>
              </a:rPr>
              <a:t>accidents and </a:t>
            </a:r>
            <a:r>
              <a:rPr sz="4000" dirty="0" smtClean="0">
                <a:latin typeface="Calibri"/>
                <a:cs typeface="Calibri"/>
              </a:rPr>
              <a:t>44 </a:t>
            </a:r>
            <a:r>
              <a:rPr sz="4000" dirty="0">
                <a:latin typeface="Calibri"/>
                <a:cs typeface="Calibri"/>
              </a:rPr>
              <a:t>who had </a:t>
            </a:r>
            <a:r>
              <a:rPr sz="4000" dirty="0" smtClean="0">
                <a:latin typeface="Calibri"/>
                <a:cs typeface="Calibri"/>
              </a:rPr>
              <a:t>not</a:t>
            </a:r>
            <a:r>
              <a:rPr lang="en-GB" sz="4000" dirty="0" smtClean="0">
                <a:latin typeface="Calibri"/>
                <a:cs typeface="Calibri"/>
              </a:rPr>
              <a:t>.</a:t>
            </a:r>
          </a:p>
          <a:p>
            <a:pPr marR="166370" lvl="1" indent="-100330">
              <a:buFont typeface="Arial"/>
              <a:buChar char="•"/>
              <a:tabLst>
                <a:tab pos="261620" algn="l"/>
              </a:tabLst>
            </a:pPr>
            <a:endParaRPr dirty="0">
              <a:latin typeface="Times New Roman"/>
              <a:cs typeface="Times New Roman"/>
            </a:endParaRPr>
          </a:p>
          <a:p>
            <a:pPr marR="238760" indent="-100330">
              <a:buFont typeface="Arial"/>
              <a:buChar char="•"/>
              <a:tabLst>
                <a:tab pos="261620" algn="l"/>
              </a:tabLst>
            </a:pPr>
            <a:r>
              <a:rPr lang="en-GB" sz="4000" spc="-5" dirty="0" smtClean="0">
                <a:latin typeface="Calibri"/>
                <a:cs typeface="Calibri"/>
              </a:rPr>
              <a:t>Differences in 5</a:t>
            </a:r>
            <a:r>
              <a:rPr sz="4000" spc="-5" dirty="0" smtClean="0">
                <a:latin typeface="Calibri"/>
                <a:cs typeface="Calibri"/>
              </a:rPr>
              <a:t> </a:t>
            </a:r>
            <a:r>
              <a:rPr sz="4000" spc="-5" dirty="0">
                <a:latin typeface="Calibri"/>
                <a:cs typeface="Calibri"/>
              </a:rPr>
              <a:t>significant personality </a:t>
            </a:r>
            <a:r>
              <a:rPr sz="4000" spc="-5" dirty="0" smtClean="0">
                <a:latin typeface="Calibri"/>
                <a:cs typeface="Calibri"/>
              </a:rPr>
              <a:t>factor</a:t>
            </a:r>
            <a:r>
              <a:rPr lang="en-GB" sz="4000" spc="-5" dirty="0" smtClean="0">
                <a:latin typeface="Calibri"/>
                <a:cs typeface="Calibri"/>
              </a:rPr>
              <a:t>s:</a:t>
            </a:r>
            <a:r>
              <a:rPr sz="4000" spc="-5" dirty="0" smtClean="0">
                <a:latin typeface="Calibri"/>
                <a:cs typeface="Calibri"/>
              </a:rPr>
              <a:t> conscientious</a:t>
            </a:r>
            <a:r>
              <a:rPr sz="4000" spc="-5" dirty="0">
                <a:latin typeface="Calibri"/>
                <a:cs typeface="Calibri"/>
              </a:rPr>
              <a:t>, suspicious, </a:t>
            </a:r>
            <a:r>
              <a:rPr sz="4000" spc="-5" dirty="0" smtClean="0">
                <a:latin typeface="Calibri"/>
                <a:cs typeface="Calibri"/>
              </a:rPr>
              <a:t>shrewd</a:t>
            </a:r>
            <a:r>
              <a:rPr sz="4000" spc="-5" dirty="0">
                <a:latin typeface="Calibri"/>
                <a:cs typeface="Calibri"/>
              </a:rPr>
              <a:t>, self-sufficient, </a:t>
            </a:r>
            <a:r>
              <a:rPr sz="4000" spc="-5" dirty="0" smtClean="0">
                <a:latin typeface="Calibri"/>
                <a:cs typeface="Calibri"/>
              </a:rPr>
              <a:t>tense</a:t>
            </a:r>
            <a:r>
              <a:rPr lang="en-GB" sz="4000" spc="-5" dirty="0" smtClean="0">
                <a:latin typeface="Calibri"/>
                <a:cs typeface="Calibri"/>
              </a:rPr>
              <a:t>,</a:t>
            </a:r>
            <a:r>
              <a:rPr sz="4000" spc="-5" dirty="0" smtClean="0">
                <a:latin typeface="Calibri"/>
                <a:cs typeface="Calibri"/>
              </a:rPr>
              <a:t>  </a:t>
            </a:r>
            <a:r>
              <a:rPr sz="4000" spc="-5" dirty="0">
                <a:latin typeface="Calibri"/>
                <a:cs typeface="Calibri"/>
              </a:rPr>
              <a:t>discriminated </a:t>
            </a:r>
            <a:r>
              <a:rPr sz="4000" dirty="0">
                <a:latin typeface="Calibri"/>
                <a:cs typeface="Calibri"/>
              </a:rPr>
              <a:t>the </a:t>
            </a:r>
            <a:r>
              <a:rPr sz="4000" spc="-5" dirty="0" smtClean="0">
                <a:latin typeface="Calibri"/>
                <a:cs typeface="Calibri"/>
              </a:rPr>
              <a:t>safe </a:t>
            </a:r>
            <a:r>
              <a:rPr sz="4000" spc="-5" dirty="0">
                <a:latin typeface="Calibri"/>
                <a:cs typeface="Calibri"/>
              </a:rPr>
              <a:t>from </a:t>
            </a:r>
            <a:r>
              <a:rPr sz="4000" dirty="0">
                <a:latin typeface="Calibri"/>
                <a:cs typeface="Calibri"/>
              </a:rPr>
              <a:t>the </a:t>
            </a:r>
            <a:r>
              <a:rPr sz="4000" spc="-5" dirty="0">
                <a:latin typeface="Calibri"/>
                <a:cs typeface="Calibri"/>
              </a:rPr>
              <a:t>crashed </a:t>
            </a:r>
            <a:r>
              <a:rPr sz="4000" dirty="0">
                <a:latin typeface="Calibri"/>
                <a:cs typeface="Calibri"/>
              </a:rPr>
              <a:t>F-4 </a:t>
            </a:r>
            <a:r>
              <a:rPr sz="4000" dirty="0" smtClean="0">
                <a:latin typeface="Calibri"/>
                <a:cs typeface="Calibri"/>
              </a:rPr>
              <a:t>pilot</a:t>
            </a:r>
            <a:r>
              <a:rPr sz="4000" spc="-5" dirty="0" smtClean="0">
                <a:latin typeface="Calibri"/>
                <a:cs typeface="Calibri"/>
              </a:rPr>
              <a:t>s</a:t>
            </a:r>
            <a:r>
              <a:rPr sz="4000" spc="-5" dirty="0">
                <a:latin typeface="Calibri"/>
                <a:cs typeface="Calibri"/>
              </a:rPr>
              <a:t>. </a:t>
            </a:r>
            <a:endParaRPr lang="en-GB" sz="4000" spc="-5" dirty="0" smtClean="0">
              <a:latin typeface="Calibri"/>
              <a:cs typeface="Calibri"/>
            </a:endParaRPr>
          </a:p>
          <a:p>
            <a:pPr marR="238760" indent="-100330">
              <a:buFont typeface="Arial"/>
              <a:buChar char="•"/>
              <a:tabLst>
                <a:tab pos="261620" algn="l"/>
              </a:tabLst>
            </a:pPr>
            <a:r>
              <a:rPr sz="4000" dirty="0" smtClean="0">
                <a:latin typeface="Calibri"/>
                <a:cs typeface="Calibri"/>
              </a:rPr>
              <a:t>27</a:t>
            </a:r>
            <a:r>
              <a:rPr sz="4000" dirty="0">
                <a:latin typeface="Calibri"/>
                <a:cs typeface="Calibri"/>
              </a:rPr>
              <a:t>% of the </a:t>
            </a:r>
            <a:r>
              <a:rPr sz="4000" spc="-5" dirty="0">
                <a:latin typeface="Calibri"/>
                <a:cs typeface="Calibri"/>
              </a:rPr>
              <a:t>variance </a:t>
            </a:r>
            <a:r>
              <a:rPr sz="4000" dirty="0">
                <a:latin typeface="Calibri"/>
                <a:cs typeface="Calibri"/>
              </a:rPr>
              <a:t>in </a:t>
            </a:r>
            <a:r>
              <a:rPr sz="4000" spc="-5" dirty="0" smtClean="0">
                <a:latin typeface="Calibri"/>
                <a:cs typeface="Calibri"/>
              </a:rPr>
              <a:t>crashing </a:t>
            </a:r>
            <a:r>
              <a:rPr sz="4000" spc="-5" dirty="0">
                <a:latin typeface="Calibri"/>
                <a:cs typeface="Calibri"/>
              </a:rPr>
              <a:t>was explained </a:t>
            </a:r>
            <a:r>
              <a:rPr sz="4000" dirty="0">
                <a:latin typeface="Calibri"/>
                <a:cs typeface="Calibri"/>
              </a:rPr>
              <a:t>by </a:t>
            </a:r>
            <a:r>
              <a:rPr sz="4000" spc="-5" dirty="0">
                <a:latin typeface="Calibri"/>
                <a:cs typeface="Calibri"/>
              </a:rPr>
              <a:t>personality differences, </a:t>
            </a:r>
            <a:r>
              <a:rPr sz="4000" dirty="0">
                <a:latin typeface="Calibri"/>
                <a:cs typeface="Calibri"/>
              </a:rPr>
              <a:t>and </a:t>
            </a:r>
            <a:r>
              <a:rPr sz="4000" spc="-5" dirty="0">
                <a:latin typeface="Calibri"/>
                <a:cs typeface="Calibri"/>
              </a:rPr>
              <a:t>over </a:t>
            </a:r>
            <a:r>
              <a:rPr sz="4000" dirty="0" smtClean="0">
                <a:latin typeface="Calibri"/>
                <a:cs typeface="Calibri"/>
              </a:rPr>
              <a:t>70</a:t>
            </a:r>
            <a:r>
              <a:rPr sz="4000" dirty="0">
                <a:latin typeface="Calibri"/>
                <a:cs typeface="Calibri"/>
              </a:rPr>
              <a:t>% of the pilots </a:t>
            </a:r>
            <a:r>
              <a:rPr sz="4000" spc="-5" dirty="0">
                <a:latin typeface="Calibri"/>
                <a:cs typeface="Calibri"/>
              </a:rPr>
              <a:t>were </a:t>
            </a:r>
            <a:r>
              <a:rPr sz="4000" dirty="0">
                <a:latin typeface="Calibri"/>
                <a:cs typeface="Calibri"/>
              </a:rPr>
              <a:t>correctly</a:t>
            </a:r>
            <a:r>
              <a:rPr sz="4000" spc="-95" dirty="0">
                <a:latin typeface="Calibri"/>
                <a:cs typeface="Calibri"/>
              </a:rPr>
              <a:t> </a:t>
            </a:r>
            <a:r>
              <a:rPr sz="4000" spc="-5" dirty="0">
                <a:latin typeface="Calibri"/>
                <a:cs typeface="Calibri"/>
              </a:rPr>
              <a:t>classified</a:t>
            </a:r>
            <a:r>
              <a:rPr sz="4800" spc="-5" dirty="0">
                <a:latin typeface="Calibri"/>
                <a:cs typeface="Calibri"/>
              </a:rPr>
              <a:t>.</a:t>
            </a:r>
            <a:endParaRPr sz="48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90349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/>
          <p:nvPr/>
        </p:nvSpPr>
        <p:spPr>
          <a:xfrm>
            <a:off x="304800" y="381000"/>
            <a:ext cx="11734799" cy="3478516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60985" marR="188595" indent="-100330">
              <a:spcBef>
                <a:spcPts val="595"/>
              </a:spcBef>
              <a:buFont typeface="Arial"/>
              <a:buChar char="•"/>
              <a:tabLst>
                <a:tab pos="261620" algn="l"/>
              </a:tabLst>
            </a:pPr>
            <a:r>
              <a:rPr sz="4400" spc="-5" dirty="0" smtClean="0">
                <a:latin typeface="Calibri"/>
                <a:cs typeface="Calibri"/>
              </a:rPr>
              <a:t>Data </a:t>
            </a:r>
            <a:r>
              <a:rPr sz="4400" dirty="0">
                <a:latin typeface="Calibri"/>
                <a:cs typeface="Calibri"/>
              </a:rPr>
              <a:t>did not </a:t>
            </a:r>
            <a:r>
              <a:rPr sz="4400" spc="-5" dirty="0">
                <a:latin typeface="Calibri"/>
                <a:cs typeface="Calibri"/>
              </a:rPr>
              <a:t>provide </a:t>
            </a:r>
            <a:r>
              <a:rPr sz="4400" dirty="0">
                <a:latin typeface="Calibri"/>
                <a:cs typeface="Calibri"/>
              </a:rPr>
              <a:t>evidence </a:t>
            </a:r>
            <a:r>
              <a:rPr sz="4400" spc="-5" dirty="0">
                <a:latin typeface="Calibri"/>
                <a:cs typeface="Calibri"/>
              </a:rPr>
              <a:t>for </a:t>
            </a:r>
            <a:r>
              <a:rPr sz="4400" dirty="0">
                <a:latin typeface="Calibri"/>
                <a:cs typeface="Calibri"/>
              </a:rPr>
              <a:t>a "grand theory" or generic  </a:t>
            </a:r>
            <a:r>
              <a:rPr sz="4400" spc="-5" dirty="0">
                <a:latin typeface="Calibri"/>
                <a:cs typeface="Calibri"/>
              </a:rPr>
              <a:t>personality profile for accident prone fighter </a:t>
            </a:r>
            <a:r>
              <a:rPr sz="4400" dirty="0">
                <a:latin typeface="Calibri"/>
                <a:cs typeface="Calibri"/>
              </a:rPr>
              <a:t>pilots </a:t>
            </a:r>
            <a:endParaRPr lang="en-GB" sz="4400" dirty="0" smtClean="0">
              <a:latin typeface="Calibri"/>
              <a:cs typeface="Calibri"/>
            </a:endParaRPr>
          </a:p>
          <a:p>
            <a:pPr marL="718185" marR="188595" lvl="1" indent="-100330">
              <a:spcBef>
                <a:spcPts val="595"/>
              </a:spcBef>
              <a:buFont typeface="Arial"/>
              <a:buChar char="•"/>
              <a:tabLst>
                <a:tab pos="261620" algn="l"/>
              </a:tabLst>
            </a:pPr>
            <a:r>
              <a:rPr lang="en-GB" sz="4400" spc="-5" dirty="0" smtClean="0">
                <a:latin typeface="Calibri"/>
                <a:cs typeface="Calibri"/>
              </a:rPr>
              <a:t>B</a:t>
            </a:r>
            <a:r>
              <a:rPr sz="4400" spc="-5" dirty="0" err="1" smtClean="0">
                <a:latin typeface="Calibri"/>
                <a:cs typeface="Calibri"/>
              </a:rPr>
              <a:t>ut</a:t>
            </a:r>
            <a:r>
              <a:rPr sz="4400" spc="-5" dirty="0" smtClean="0">
                <a:latin typeface="Calibri"/>
                <a:cs typeface="Calibri"/>
              </a:rPr>
              <a:t> suggested </a:t>
            </a:r>
            <a:r>
              <a:rPr sz="4400" dirty="0">
                <a:latin typeface="Calibri"/>
                <a:cs typeface="Calibri"/>
              </a:rPr>
              <a:t>support </a:t>
            </a:r>
            <a:r>
              <a:rPr sz="4400" spc="-5" dirty="0">
                <a:latin typeface="Calibri"/>
                <a:cs typeface="Calibri"/>
              </a:rPr>
              <a:t>for </a:t>
            </a:r>
            <a:r>
              <a:rPr sz="4400" dirty="0" smtClean="0">
                <a:latin typeface="Calibri"/>
                <a:cs typeface="Calibri"/>
              </a:rPr>
              <a:t>concept </a:t>
            </a:r>
            <a:r>
              <a:rPr sz="4400" dirty="0">
                <a:latin typeface="Calibri"/>
                <a:cs typeface="Calibri"/>
              </a:rPr>
              <a:t>of "limited </a:t>
            </a:r>
            <a:r>
              <a:rPr sz="4400" spc="-5" dirty="0">
                <a:latin typeface="Calibri"/>
                <a:cs typeface="Calibri"/>
              </a:rPr>
              <a:t>domain" </a:t>
            </a:r>
            <a:r>
              <a:rPr sz="4400" dirty="0" smtClean="0">
                <a:latin typeface="Calibri"/>
                <a:cs typeface="Calibri"/>
              </a:rPr>
              <a:t>theories </a:t>
            </a:r>
            <a:r>
              <a:rPr sz="4400" dirty="0">
                <a:latin typeface="Calibri"/>
                <a:cs typeface="Calibri"/>
              </a:rPr>
              <a:t>of </a:t>
            </a:r>
            <a:r>
              <a:rPr sz="4400" spc="-5" dirty="0">
                <a:latin typeface="Calibri"/>
                <a:cs typeface="Calibri"/>
              </a:rPr>
              <a:t>accident</a:t>
            </a:r>
            <a:r>
              <a:rPr sz="4400" spc="-45" dirty="0">
                <a:latin typeface="Calibri"/>
                <a:cs typeface="Calibri"/>
              </a:rPr>
              <a:t> </a:t>
            </a:r>
            <a:r>
              <a:rPr sz="4400" spc="-5" dirty="0">
                <a:latin typeface="Calibri"/>
                <a:cs typeface="Calibri"/>
              </a:rPr>
              <a:t>proneness.</a:t>
            </a:r>
            <a:endParaRPr sz="4400" dirty="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04800" y="4572000"/>
            <a:ext cx="11506200" cy="360778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22580" marR="231140" indent="-81280">
              <a:lnSpc>
                <a:spcPct val="101699"/>
              </a:lnSpc>
              <a:spcBef>
                <a:spcPts val="100"/>
              </a:spcBef>
            </a:pPr>
            <a:r>
              <a:rPr sz="4400" dirty="0">
                <a:latin typeface="Calibri"/>
                <a:cs typeface="Calibri"/>
              </a:rPr>
              <a:t>Researching individual differences </a:t>
            </a:r>
            <a:r>
              <a:rPr sz="4400" dirty="0" smtClean="0">
                <a:latin typeface="Calibri"/>
                <a:cs typeface="Calibri"/>
              </a:rPr>
              <a:t>in </a:t>
            </a:r>
            <a:r>
              <a:rPr sz="4400" dirty="0">
                <a:latin typeface="Calibri"/>
                <a:cs typeface="Calibri"/>
              </a:rPr>
              <a:t>human error </a:t>
            </a:r>
            <a:r>
              <a:rPr sz="4400" spc="5" dirty="0">
                <a:latin typeface="Calibri"/>
                <a:cs typeface="Calibri"/>
              </a:rPr>
              <a:t>and </a:t>
            </a:r>
            <a:r>
              <a:rPr sz="4400" dirty="0">
                <a:latin typeface="Calibri"/>
                <a:cs typeface="Calibri"/>
              </a:rPr>
              <a:t>accident</a:t>
            </a:r>
            <a:r>
              <a:rPr sz="4400" spc="5" dirty="0">
                <a:latin typeface="Calibri"/>
                <a:cs typeface="Calibri"/>
              </a:rPr>
              <a:t> </a:t>
            </a:r>
            <a:r>
              <a:rPr sz="4400" dirty="0">
                <a:latin typeface="Calibri"/>
                <a:cs typeface="Calibri"/>
              </a:rPr>
              <a:t>liability</a:t>
            </a:r>
          </a:p>
          <a:p>
            <a:pPr marL="260985" marR="749300" indent="-100330">
              <a:lnSpc>
                <a:spcPct val="104400"/>
              </a:lnSpc>
              <a:spcBef>
                <a:spcPts val="844"/>
              </a:spcBef>
              <a:buFont typeface="Arial"/>
              <a:buChar char="•"/>
              <a:tabLst>
                <a:tab pos="289560" algn="l"/>
              </a:tabLst>
            </a:pPr>
            <a:r>
              <a:rPr sz="4400" spc="5" dirty="0">
                <a:latin typeface="Calibri"/>
                <a:cs typeface="Calibri"/>
              </a:rPr>
              <a:t>Real </a:t>
            </a:r>
            <a:r>
              <a:rPr sz="4400" dirty="0">
                <a:latin typeface="Calibri"/>
                <a:cs typeface="Calibri"/>
              </a:rPr>
              <a:t>life </a:t>
            </a:r>
            <a:r>
              <a:rPr sz="4400" spc="5" dirty="0">
                <a:latin typeface="Calibri"/>
                <a:cs typeface="Calibri"/>
              </a:rPr>
              <a:t>investigations </a:t>
            </a:r>
            <a:r>
              <a:rPr sz="4400" spc="5" dirty="0" smtClean="0">
                <a:latin typeface="Calibri"/>
                <a:cs typeface="Calibri"/>
              </a:rPr>
              <a:t>often </a:t>
            </a:r>
            <a:r>
              <a:rPr sz="4400" dirty="0" smtClean="0">
                <a:latin typeface="Calibri"/>
                <a:cs typeface="Calibri"/>
              </a:rPr>
              <a:t>necessitate </a:t>
            </a:r>
            <a:r>
              <a:rPr sz="4400" dirty="0">
                <a:latin typeface="Calibri"/>
                <a:cs typeface="Calibri"/>
              </a:rPr>
              <a:t>retrospective</a:t>
            </a:r>
            <a:r>
              <a:rPr sz="4400" spc="55" dirty="0">
                <a:latin typeface="Calibri"/>
                <a:cs typeface="Calibri"/>
              </a:rPr>
              <a:t> </a:t>
            </a:r>
            <a:r>
              <a:rPr sz="4400" spc="5" dirty="0">
                <a:latin typeface="Calibri"/>
                <a:cs typeface="Calibri"/>
              </a:rPr>
              <a:t>designs</a:t>
            </a:r>
            <a:endParaRPr sz="4400" dirty="0">
              <a:latin typeface="Calibri"/>
              <a:cs typeface="Calibri"/>
            </a:endParaRPr>
          </a:p>
          <a:p>
            <a:pPr marL="294640">
              <a:spcBef>
                <a:spcPts val="235"/>
              </a:spcBef>
            </a:pPr>
            <a:r>
              <a:rPr sz="4400" dirty="0">
                <a:latin typeface="Arial"/>
                <a:cs typeface="Arial"/>
              </a:rPr>
              <a:t>– </a:t>
            </a:r>
            <a:r>
              <a:rPr sz="4400" dirty="0">
                <a:latin typeface="Calibri"/>
                <a:cs typeface="Calibri"/>
              </a:rPr>
              <a:t>Limits causal</a:t>
            </a:r>
            <a:r>
              <a:rPr sz="4400" spc="-35" dirty="0">
                <a:latin typeface="Calibri"/>
                <a:cs typeface="Calibri"/>
              </a:rPr>
              <a:t> </a:t>
            </a:r>
            <a:r>
              <a:rPr sz="4400" dirty="0">
                <a:latin typeface="Calibri"/>
                <a:cs typeface="Calibri"/>
              </a:rPr>
              <a:t>explanations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371600" y="762000"/>
            <a:ext cx="10210800" cy="74789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21615">
              <a:spcBef>
                <a:spcPts val="125"/>
              </a:spcBef>
            </a:pPr>
            <a:r>
              <a:rPr lang="en-GB" sz="4800" dirty="0">
                <a:latin typeface="Calibri"/>
                <a:cs typeface="Calibri"/>
              </a:rPr>
              <a:t>Individual differences in human</a:t>
            </a:r>
            <a:r>
              <a:rPr lang="en-GB" sz="4800" spc="35" dirty="0">
                <a:latin typeface="Calibri"/>
                <a:cs typeface="Calibri"/>
              </a:rPr>
              <a:t> </a:t>
            </a:r>
            <a:r>
              <a:rPr lang="en-GB" sz="4800" dirty="0">
                <a:latin typeface="Calibri"/>
                <a:cs typeface="Calibri"/>
              </a:rPr>
              <a:t>error</a:t>
            </a:r>
          </a:p>
          <a:p>
            <a:pPr>
              <a:spcBef>
                <a:spcPts val="15"/>
              </a:spcBef>
            </a:pPr>
            <a:endParaRPr lang="en-GB" sz="4800" dirty="0">
              <a:latin typeface="Times New Roman"/>
              <a:cs typeface="Times New Roman"/>
            </a:endParaRPr>
          </a:p>
          <a:p>
            <a:pPr marL="153670" marR="203835"/>
            <a:r>
              <a:rPr lang="en-GB" sz="4800" b="1" spc="-5" dirty="0">
                <a:latin typeface="Calibri"/>
                <a:cs typeface="Calibri"/>
              </a:rPr>
              <a:t>Personality factors </a:t>
            </a:r>
            <a:r>
              <a:rPr lang="en-GB" sz="4800" b="1" dirty="0">
                <a:latin typeface="Calibri"/>
                <a:cs typeface="Calibri"/>
              </a:rPr>
              <a:t>&amp; mood as </a:t>
            </a:r>
            <a:r>
              <a:rPr lang="en-GB" sz="4800" b="1" spc="-5" dirty="0">
                <a:latin typeface="Calibri"/>
                <a:cs typeface="Calibri"/>
              </a:rPr>
              <a:t>predictors </a:t>
            </a:r>
            <a:r>
              <a:rPr lang="en-GB" sz="4800" b="1" dirty="0">
                <a:latin typeface="Calibri"/>
                <a:cs typeface="Calibri"/>
              </a:rPr>
              <a:t>of </a:t>
            </a:r>
            <a:r>
              <a:rPr lang="en-GB" sz="4800" b="1" spc="-5" dirty="0">
                <a:latin typeface="Calibri"/>
                <a:cs typeface="Calibri"/>
              </a:rPr>
              <a:t>detection </a:t>
            </a:r>
            <a:r>
              <a:rPr lang="en-GB" sz="4800" b="1" dirty="0">
                <a:latin typeface="Calibri"/>
                <a:cs typeface="Calibri"/>
              </a:rPr>
              <a:t>accuracy  (Schell et al.,</a:t>
            </a:r>
            <a:r>
              <a:rPr lang="en-GB" sz="4800" b="1" spc="-30" dirty="0">
                <a:latin typeface="Calibri"/>
                <a:cs typeface="Calibri"/>
              </a:rPr>
              <a:t> </a:t>
            </a:r>
            <a:r>
              <a:rPr lang="en-GB" sz="4800" b="1" dirty="0">
                <a:latin typeface="Calibri"/>
                <a:cs typeface="Calibri"/>
              </a:rPr>
              <a:t>2005).</a:t>
            </a:r>
            <a:endParaRPr lang="en-GB" sz="4800" dirty="0">
              <a:latin typeface="Calibri"/>
              <a:cs typeface="Calibri"/>
            </a:endParaRPr>
          </a:p>
          <a:p>
            <a:pPr>
              <a:spcBef>
                <a:spcPts val="25"/>
              </a:spcBef>
            </a:pPr>
            <a:endParaRPr lang="en-GB" sz="4800" dirty="0">
              <a:latin typeface="Times New Roman"/>
              <a:cs typeface="Times New Roman"/>
            </a:endParaRPr>
          </a:p>
          <a:p>
            <a:pPr marL="254635" marR="227329" indent="-100965">
              <a:spcBef>
                <a:spcPts val="5"/>
              </a:spcBef>
              <a:buFont typeface="Arial"/>
              <a:buChar char="•"/>
              <a:tabLst>
                <a:tab pos="255270" algn="l"/>
              </a:tabLst>
            </a:pPr>
            <a:r>
              <a:rPr lang="en-GB" sz="4800" spc="-5" dirty="0">
                <a:latin typeface="Calibri"/>
                <a:cs typeface="Calibri"/>
              </a:rPr>
              <a:t>Experimental study involving simulated </a:t>
            </a:r>
            <a:r>
              <a:rPr lang="en-GB" sz="4800" dirty="0">
                <a:latin typeface="Calibri"/>
                <a:cs typeface="Calibri"/>
              </a:rPr>
              <a:t>pharmacy checking  </a:t>
            </a:r>
            <a:r>
              <a:rPr lang="en-GB" sz="4800" spc="-5" dirty="0">
                <a:latin typeface="Calibri"/>
                <a:cs typeface="Calibri"/>
              </a:rPr>
              <a:t>task</a:t>
            </a:r>
            <a:endParaRPr lang="en-GB" sz="4800" dirty="0">
              <a:latin typeface="Calibri"/>
              <a:cs typeface="Calibri"/>
            </a:endParaRPr>
          </a:p>
          <a:p>
            <a:pPr>
              <a:spcBef>
                <a:spcPts val="40"/>
              </a:spcBef>
              <a:buFont typeface="Arial"/>
              <a:buChar char="•"/>
            </a:pPr>
            <a:endParaRPr lang="en-GB" sz="4800" dirty="0">
              <a:latin typeface="Times New Roman"/>
              <a:cs typeface="Times New Roman"/>
            </a:endParaRPr>
          </a:p>
          <a:p>
            <a:pPr marL="254635" indent="-100965">
              <a:buFont typeface="Arial"/>
              <a:buChar char="•"/>
              <a:tabLst>
                <a:tab pos="255270" algn="l"/>
              </a:tabLst>
            </a:pPr>
            <a:r>
              <a:rPr lang="en-GB" sz="4800" spc="-5" dirty="0">
                <a:latin typeface="Calibri"/>
                <a:cs typeface="Calibri"/>
              </a:rPr>
              <a:t>Undergraduate student</a:t>
            </a:r>
            <a:r>
              <a:rPr lang="en-GB" sz="4800" spc="-30" dirty="0">
                <a:latin typeface="Calibri"/>
                <a:cs typeface="Calibri"/>
              </a:rPr>
              <a:t> </a:t>
            </a:r>
            <a:r>
              <a:rPr lang="en-GB" sz="4800" spc="-5" dirty="0">
                <a:latin typeface="Calibri"/>
                <a:cs typeface="Calibri"/>
              </a:rPr>
              <a:t>population</a:t>
            </a:r>
            <a:endParaRPr lang="en-GB" sz="48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39811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6"/>
          <p:cNvSpPr txBox="1"/>
          <p:nvPr/>
        </p:nvSpPr>
        <p:spPr>
          <a:xfrm>
            <a:off x="304800" y="228600"/>
            <a:ext cx="11353800" cy="8410636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21615">
              <a:spcBef>
                <a:spcPts val="125"/>
              </a:spcBef>
            </a:pPr>
            <a:r>
              <a:rPr sz="4800" dirty="0">
                <a:latin typeface="Calibri"/>
                <a:cs typeface="Calibri"/>
              </a:rPr>
              <a:t>Individual differences in human</a:t>
            </a:r>
            <a:r>
              <a:rPr sz="4800" spc="35" dirty="0">
                <a:latin typeface="Calibri"/>
                <a:cs typeface="Calibri"/>
              </a:rPr>
              <a:t> </a:t>
            </a:r>
            <a:r>
              <a:rPr sz="4800" dirty="0">
                <a:latin typeface="Calibri"/>
                <a:cs typeface="Calibri"/>
              </a:rPr>
              <a:t>error</a:t>
            </a:r>
          </a:p>
          <a:p>
            <a:pPr marL="160655" marR="197485">
              <a:spcBef>
                <a:spcPts val="940"/>
              </a:spcBef>
            </a:pPr>
            <a:r>
              <a:rPr sz="4800" b="1" spc="-5" dirty="0">
                <a:latin typeface="Calibri"/>
                <a:cs typeface="Calibri"/>
              </a:rPr>
              <a:t>Personality factors </a:t>
            </a:r>
            <a:r>
              <a:rPr sz="4800" b="1" dirty="0">
                <a:latin typeface="Calibri"/>
                <a:cs typeface="Calibri"/>
              </a:rPr>
              <a:t>&amp; mood as </a:t>
            </a:r>
            <a:r>
              <a:rPr sz="4800" b="1" spc="-5" dirty="0">
                <a:latin typeface="Calibri"/>
                <a:cs typeface="Calibri"/>
              </a:rPr>
              <a:t>predictors </a:t>
            </a:r>
            <a:r>
              <a:rPr sz="4800" b="1" dirty="0">
                <a:latin typeface="Calibri"/>
                <a:cs typeface="Calibri"/>
              </a:rPr>
              <a:t>of </a:t>
            </a:r>
            <a:r>
              <a:rPr sz="4800" b="1" spc="-5" dirty="0">
                <a:latin typeface="Calibri"/>
                <a:cs typeface="Calibri"/>
              </a:rPr>
              <a:t>detection </a:t>
            </a:r>
            <a:r>
              <a:rPr sz="4800" b="1" dirty="0">
                <a:latin typeface="Calibri"/>
                <a:cs typeface="Calibri"/>
              </a:rPr>
              <a:t>accuracy  (Schell et al.,</a:t>
            </a:r>
            <a:r>
              <a:rPr sz="4800" b="1" spc="-30" dirty="0">
                <a:latin typeface="Calibri"/>
                <a:cs typeface="Calibri"/>
              </a:rPr>
              <a:t> </a:t>
            </a:r>
            <a:r>
              <a:rPr sz="4800" b="1" dirty="0">
                <a:latin typeface="Calibri"/>
                <a:cs typeface="Calibri"/>
              </a:rPr>
              <a:t>2005).</a:t>
            </a:r>
            <a:endParaRPr sz="4800" dirty="0">
              <a:latin typeface="Calibri"/>
              <a:cs typeface="Calibri"/>
            </a:endParaRPr>
          </a:p>
          <a:p>
            <a:pPr>
              <a:spcBef>
                <a:spcPts val="40"/>
              </a:spcBef>
            </a:pPr>
            <a:endParaRPr sz="4800" dirty="0">
              <a:latin typeface="Times New Roman"/>
              <a:cs typeface="Times New Roman"/>
            </a:endParaRPr>
          </a:p>
          <a:p>
            <a:pPr marL="160655"/>
            <a:r>
              <a:rPr sz="4800" spc="-10" dirty="0">
                <a:latin typeface="Calibri"/>
                <a:cs typeface="Calibri"/>
              </a:rPr>
              <a:t>Trait </a:t>
            </a:r>
            <a:r>
              <a:rPr sz="4800" spc="-5" dirty="0">
                <a:latin typeface="Calibri"/>
                <a:cs typeface="Calibri"/>
              </a:rPr>
              <a:t>measures </a:t>
            </a:r>
            <a:r>
              <a:rPr sz="4800" dirty="0">
                <a:latin typeface="Calibri"/>
                <a:cs typeface="Calibri"/>
              </a:rPr>
              <a:t>collected</a:t>
            </a:r>
            <a:r>
              <a:rPr sz="4800" spc="-40" dirty="0">
                <a:latin typeface="Calibri"/>
                <a:cs typeface="Calibri"/>
              </a:rPr>
              <a:t> </a:t>
            </a:r>
            <a:r>
              <a:rPr sz="4800" spc="-5" dirty="0">
                <a:latin typeface="Calibri"/>
                <a:cs typeface="Calibri"/>
              </a:rPr>
              <a:t>included:</a:t>
            </a:r>
            <a:endParaRPr sz="4800" dirty="0">
              <a:latin typeface="Calibri"/>
              <a:cs typeface="Calibri"/>
            </a:endParaRPr>
          </a:p>
          <a:p>
            <a:pPr marL="260985" indent="-100330">
              <a:spcBef>
                <a:spcPts val="180"/>
              </a:spcBef>
              <a:buFont typeface="Arial"/>
              <a:buChar char="•"/>
              <a:tabLst>
                <a:tab pos="261620" algn="l"/>
              </a:tabLst>
            </a:pPr>
            <a:r>
              <a:rPr sz="4800" spc="-5" dirty="0">
                <a:latin typeface="Calibri"/>
                <a:cs typeface="Calibri"/>
              </a:rPr>
              <a:t>Avoidant motivational</a:t>
            </a:r>
            <a:r>
              <a:rPr sz="4800" spc="-45" dirty="0">
                <a:latin typeface="Calibri"/>
                <a:cs typeface="Calibri"/>
              </a:rPr>
              <a:t> </a:t>
            </a:r>
            <a:r>
              <a:rPr sz="4800" spc="-5" dirty="0">
                <a:latin typeface="Calibri"/>
                <a:cs typeface="Calibri"/>
              </a:rPr>
              <a:t>tendencies</a:t>
            </a:r>
            <a:endParaRPr sz="4800" dirty="0">
              <a:latin typeface="Calibri"/>
              <a:cs typeface="Calibri"/>
            </a:endParaRPr>
          </a:p>
          <a:p>
            <a:pPr marL="260985" indent="-100330">
              <a:spcBef>
                <a:spcPts val="170"/>
              </a:spcBef>
              <a:buFont typeface="Arial"/>
              <a:buChar char="•"/>
              <a:tabLst>
                <a:tab pos="261620" algn="l"/>
              </a:tabLst>
            </a:pPr>
            <a:r>
              <a:rPr sz="4800" spc="-10" dirty="0">
                <a:latin typeface="Calibri"/>
                <a:cs typeface="Calibri"/>
              </a:rPr>
              <a:t>Trait</a:t>
            </a:r>
            <a:r>
              <a:rPr sz="4800" spc="-110" dirty="0">
                <a:latin typeface="Calibri"/>
                <a:cs typeface="Calibri"/>
              </a:rPr>
              <a:t> </a:t>
            </a:r>
            <a:r>
              <a:rPr sz="4800" dirty="0">
                <a:latin typeface="Calibri"/>
                <a:cs typeface="Calibri"/>
              </a:rPr>
              <a:t>Anxiety</a:t>
            </a:r>
          </a:p>
          <a:p>
            <a:pPr marL="260985" indent="-100330">
              <a:spcBef>
                <a:spcPts val="180"/>
              </a:spcBef>
              <a:buFont typeface="Arial"/>
              <a:buChar char="•"/>
              <a:tabLst>
                <a:tab pos="261620" algn="l"/>
              </a:tabLst>
            </a:pPr>
            <a:r>
              <a:rPr sz="4800" spc="-5" dirty="0">
                <a:latin typeface="Calibri"/>
                <a:cs typeface="Calibri"/>
              </a:rPr>
              <a:t>Extraversion</a:t>
            </a:r>
            <a:endParaRPr sz="4800" dirty="0">
              <a:latin typeface="Calibri"/>
              <a:cs typeface="Calibri"/>
            </a:endParaRPr>
          </a:p>
          <a:p>
            <a:pPr marL="260985" indent="-100330">
              <a:spcBef>
                <a:spcPts val="170"/>
              </a:spcBef>
              <a:buFont typeface="Arial"/>
              <a:buChar char="•"/>
              <a:tabLst>
                <a:tab pos="261620" algn="l"/>
              </a:tabLst>
            </a:pPr>
            <a:r>
              <a:rPr sz="4800" spc="-5" dirty="0">
                <a:latin typeface="Calibri"/>
                <a:cs typeface="Calibri"/>
              </a:rPr>
              <a:t>Neuroticism</a:t>
            </a:r>
            <a:endParaRPr sz="4800" dirty="0">
              <a:latin typeface="Calibri"/>
              <a:cs typeface="Calibri"/>
            </a:endParaRPr>
          </a:p>
          <a:p>
            <a:pPr marL="260985" indent="-100330">
              <a:spcBef>
                <a:spcPts val="180"/>
              </a:spcBef>
              <a:buFont typeface="Arial"/>
              <a:buChar char="•"/>
              <a:tabLst>
                <a:tab pos="261620" algn="l"/>
              </a:tabLst>
            </a:pPr>
            <a:r>
              <a:rPr sz="4800" spc="-10" dirty="0">
                <a:latin typeface="Calibri"/>
                <a:cs typeface="Calibri"/>
              </a:rPr>
              <a:t>Type </a:t>
            </a:r>
            <a:r>
              <a:rPr sz="4800" dirty="0">
                <a:latin typeface="Calibri"/>
                <a:cs typeface="Calibri"/>
              </a:rPr>
              <a:t>A</a:t>
            </a:r>
            <a:r>
              <a:rPr sz="4800" spc="-10" dirty="0">
                <a:latin typeface="Calibri"/>
                <a:cs typeface="Calibri"/>
              </a:rPr>
              <a:t> </a:t>
            </a:r>
            <a:r>
              <a:rPr sz="4800" spc="-5" dirty="0">
                <a:latin typeface="Calibri"/>
                <a:cs typeface="Calibri"/>
              </a:rPr>
              <a:t>Behaviour</a:t>
            </a:r>
            <a:endParaRPr sz="4800" dirty="0">
              <a:latin typeface="Calibri"/>
              <a:cs typeface="Calibri"/>
            </a:endParaRPr>
          </a:p>
          <a:p>
            <a:pPr marL="260985" indent="-100330">
              <a:spcBef>
                <a:spcPts val="170"/>
              </a:spcBef>
              <a:buFont typeface="Arial"/>
              <a:buChar char="•"/>
              <a:tabLst>
                <a:tab pos="261620" algn="l"/>
              </a:tabLst>
            </a:pPr>
            <a:r>
              <a:rPr sz="4800" spc="-5" dirty="0">
                <a:latin typeface="Calibri"/>
                <a:cs typeface="Calibri"/>
              </a:rPr>
              <a:t>Social</a:t>
            </a:r>
            <a:r>
              <a:rPr sz="4800" spc="-15" dirty="0">
                <a:latin typeface="Calibri"/>
                <a:cs typeface="Calibri"/>
              </a:rPr>
              <a:t> </a:t>
            </a:r>
            <a:r>
              <a:rPr sz="4800" dirty="0">
                <a:latin typeface="Calibri"/>
                <a:cs typeface="Calibri"/>
              </a:rPr>
              <a:t>Anxiety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295400" y="228600"/>
            <a:ext cx="10515600" cy="7794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21615">
              <a:spcBef>
                <a:spcPts val="125"/>
              </a:spcBef>
            </a:pPr>
            <a:r>
              <a:rPr lang="en-GB" sz="4400" dirty="0">
                <a:latin typeface="Calibri"/>
                <a:cs typeface="Calibri"/>
              </a:rPr>
              <a:t>Individual differences in human</a:t>
            </a:r>
            <a:r>
              <a:rPr lang="en-GB" sz="4400" spc="35" dirty="0">
                <a:latin typeface="Calibri"/>
                <a:cs typeface="Calibri"/>
              </a:rPr>
              <a:t> </a:t>
            </a:r>
            <a:r>
              <a:rPr lang="en-GB" sz="4400" dirty="0">
                <a:latin typeface="Calibri"/>
                <a:cs typeface="Calibri"/>
              </a:rPr>
              <a:t>error</a:t>
            </a:r>
          </a:p>
          <a:p>
            <a:pPr marL="160655" marR="197485">
              <a:spcBef>
                <a:spcPts val="955"/>
              </a:spcBef>
            </a:pPr>
            <a:r>
              <a:rPr lang="en-GB" sz="4400" b="1" spc="-5" dirty="0">
                <a:latin typeface="Calibri"/>
                <a:cs typeface="Calibri"/>
              </a:rPr>
              <a:t>Personality factors </a:t>
            </a:r>
            <a:r>
              <a:rPr lang="en-GB" sz="4400" b="1" dirty="0">
                <a:latin typeface="Calibri"/>
                <a:cs typeface="Calibri"/>
              </a:rPr>
              <a:t>&amp; mood as </a:t>
            </a:r>
            <a:r>
              <a:rPr lang="en-GB" sz="4400" b="1" spc="-5" dirty="0">
                <a:latin typeface="Calibri"/>
                <a:cs typeface="Calibri"/>
              </a:rPr>
              <a:t>predictors </a:t>
            </a:r>
            <a:r>
              <a:rPr lang="en-GB" sz="4400" b="1" dirty="0">
                <a:latin typeface="Calibri"/>
                <a:cs typeface="Calibri"/>
              </a:rPr>
              <a:t>of </a:t>
            </a:r>
            <a:r>
              <a:rPr lang="en-GB" sz="4400" b="1" spc="-5" dirty="0">
                <a:latin typeface="Calibri"/>
                <a:cs typeface="Calibri"/>
              </a:rPr>
              <a:t>detection </a:t>
            </a:r>
            <a:r>
              <a:rPr lang="en-GB" sz="4400" b="1" dirty="0">
                <a:latin typeface="Calibri"/>
                <a:cs typeface="Calibri"/>
              </a:rPr>
              <a:t>accuracy  (Schell et al.,</a:t>
            </a:r>
            <a:r>
              <a:rPr lang="en-GB" sz="4400" b="1" spc="-30" dirty="0">
                <a:latin typeface="Calibri"/>
                <a:cs typeface="Calibri"/>
              </a:rPr>
              <a:t> </a:t>
            </a:r>
            <a:r>
              <a:rPr lang="en-GB" sz="4400" b="1" dirty="0">
                <a:latin typeface="Calibri"/>
                <a:cs typeface="Calibri"/>
              </a:rPr>
              <a:t>2005).</a:t>
            </a:r>
            <a:endParaRPr lang="en-GB" sz="4400" dirty="0">
              <a:latin typeface="Calibri"/>
              <a:cs typeface="Calibri"/>
            </a:endParaRPr>
          </a:p>
          <a:p>
            <a:pPr>
              <a:spcBef>
                <a:spcPts val="25"/>
              </a:spcBef>
            </a:pPr>
            <a:endParaRPr lang="en-GB" sz="2400" dirty="0">
              <a:latin typeface="Times New Roman"/>
              <a:cs typeface="Times New Roman"/>
            </a:endParaRPr>
          </a:p>
          <a:p>
            <a:pPr marL="160655"/>
            <a:r>
              <a:rPr lang="en-GB" sz="4400" spc="-5" dirty="0">
                <a:latin typeface="Calibri"/>
                <a:cs typeface="Calibri"/>
              </a:rPr>
              <a:t>Measures </a:t>
            </a:r>
            <a:r>
              <a:rPr lang="en-GB" sz="4400" dirty="0">
                <a:latin typeface="Calibri"/>
                <a:cs typeface="Calibri"/>
              </a:rPr>
              <a:t>of mood</a:t>
            </a:r>
            <a:r>
              <a:rPr lang="en-GB" sz="4400" spc="-65" dirty="0">
                <a:latin typeface="Calibri"/>
                <a:cs typeface="Calibri"/>
              </a:rPr>
              <a:t> </a:t>
            </a:r>
            <a:r>
              <a:rPr lang="en-GB" sz="4400" dirty="0">
                <a:latin typeface="Calibri"/>
                <a:cs typeface="Calibri"/>
              </a:rPr>
              <a:t>collected</a:t>
            </a:r>
          </a:p>
          <a:p>
            <a:pPr marL="260985" indent="-100330">
              <a:spcBef>
                <a:spcPts val="95"/>
              </a:spcBef>
              <a:buFont typeface="Arial"/>
              <a:buChar char="•"/>
              <a:tabLst>
                <a:tab pos="261620" algn="l"/>
              </a:tabLst>
            </a:pPr>
            <a:r>
              <a:rPr lang="en-GB" sz="4400" spc="-10" dirty="0">
                <a:latin typeface="Calibri"/>
                <a:cs typeface="Calibri"/>
              </a:rPr>
              <a:t>Task-related</a:t>
            </a:r>
            <a:r>
              <a:rPr lang="en-GB" sz="4400" spc="-65" dirty="0">
                <a:latin typeface="Calibri"/>
                <a:cs typeface="Calibri"/>
              </a:rPr>
              <a:t> </a:t>
            </a:r>
            <a:r>
              <a:rPr lang="en-GB" sz="4400" dirty="0">
                <a:latin typeface="Calibri"/>
                <a:cs typeface="Calibri"/>
              </a:rPr>
              <a:t>mood</a:t>
            </a:r>
          </a:p>
          <a:p>
            <a:pPr>
              <a:spcBef>
                <a:spcPts val="30"/>
              </a:spcBef>
              <a:buFont typeface="Arial"/>
              <a:buChar char="•"/>
            </a:pPr>
            <a:endParaRPr lang="en-GB" sz="2400" dirty="0">
              <a:latin typeface="Times New Roman"/>
              <a:cs typeface="Times New Roman"/>
            </a:endParaRPr>
          </a:p>
          <a:p>
            <a:pPr marL="160655">
              <a:spcBef>
                <a:spcPts val="5"/>
              </a:spcBef>
            </a:pPr>
            <a:r>
              <a:rPr lang="en-GB" sz="4400" spc="-5" dirty="0">
                <a:latin typeface="Calibri"/>
                <a:cs typeface="Calibri"/>
              </a:rPr>
              <a:t>Perceived</a:t>
            </a:r>
            <a:r>
              <a:rPr lang="en-GB" sz="4400" spc="-10" dirty="0">
                <a:latin typeface="Calibri"/>
                <a:cs typeface="Calibri"/>
              </a:rPr>
              <a:t> </a:t>
            </a:r>
            <a:r>
              <a:rPr lang="en-GB" sz="4400" dirty="0">
                <a:latin typeface="Calibri"/>
                <a:cs typeface="Calibri"/>
              </a:rPr>
              <a:t>workload</a:t>
            </a:r>
          </a:p>
          <a:p>
            <a:pPr marL="260985" indent="-100330">
              <a:spcBef>
                <a:spcPts val="95"/>
              </a:spcBef>
              <a:buFont typeface="Arial"/>
              <a:buChar char="•"/>
              <a:tabLst>
                <a:tab pos="261620" algn="l"/>
              </a:tabLst>
            </a:pPr>
            <a:r>
              <a:rPr lang="en-GB" sz="4400" spc="-5" dirty="0">
                <a:latin typeface="Calibri"/>
                <a:cs typeface="Calibri"/>
              </a:rPr>
              <a:t>Mental </a:t>
            </a:r>
            <a:r>
              <a:rPr lang="en-GB" sz="4400" dirty="0">
                <a:latin typeface="Calibri"/>
                <a:cs typeface="Calibri"/>
              </a:rPr>
              <a:t>demand</a:t>
            </a:r>
          </a:p>
          <a:p>
            <a:pPr marL="260985" indent="-100330">
              <a:spcBef>
                <a:spcPts val="85"/>
              </a:spcBef>
              <a:buFont typeface="Arial"/>
              <a:buChar char="•"/>
              <a:tabLst>
                <a:tab pos="261620" algn="l"/>
              </a:tabLst>
            </a:pPr>
            <a:r>
              <a:rPr lang="en-GB" sz="4400" spc="-5" dirty="0">
                <a:latin typeface="Calibri"/>
                <a:cs typeface="Calibri"/>
              </a:rPr>
              <a:t>Physical</a:t>
            </a:r>
            <a:r>
              <a:rPr lang="en-GB" sz="4400" spc="-30" dirty="0">
                <a:latin typeface="Calibri"/>
                <a:cs typeface="Calibri"/>
              </a:rPr>
              <a:t> </a:t>
            </a:r>
            <a:r>
              <a:rPr lang="en-GB" sz="4400" dirty="0">
                <a:latin typeface="Calibri"/>
                <a:cs typeface="Calibri"/>
              </a:rPr>
              <a:t>demand</a:t>
            </a:r>
          </a:p>
          <a:p>
            <a:pPr marL="260985" indent="-100330">
              <a:spcBef>
                <a:spcPts val="95"/>
              </a:spcBef>
              <a:buFont typeface="Arial"/>
              <a:buChar char="•"/>
              <a:tabLst>
                <a:tab pos="261620" algn="l"/>
              </a:tabLst>
            </a:pPr>
            <a:r>
              <a:rPr lang="en-GB" sz="4400" spc="-10" dirty="0">
                <a:latin typeface="Calibri"/>
                <a:cs typeface="Calibri"/>
              </a:rPr>
              <a:t>Effort</a:t>
            </a:r>
            <a:endParaRPr lang="en-GB" sz="4400" dirty="0">
              <a:latin typeface="Calibri"/>
              <a:cs typeface="Calibri"/>
            </a:endParaRPr>
          </a:p>
          <a:p>
            <a:pPr marL="260985" indent="-100330">
              <a:spcBef>
                <a:spcPts val="85"/>
              </a:spcBef>
              <a:buFont typeface="Arial"/>
              <a:buChar char="•"/>
              <a:tabLst>
                <a:tab pos="261620" algn="l"/>
              </a:tabLst>
            </a:pPr>
            <a:r>
              <a:rPr lang="en-GB" sz="4400" spc="-5" dirty="0">
                <a:latin typeface="Calibri"/>
                <a:cs typeface="Calibri"/>
              </a:rPr>
              <a:t>Frustration</a:t>
            </a:r>
            <a:endParaRPr lang="en-GB" sz="44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59167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15"/>
          <p:cNvSpPr txBox="1"/>
          <p:nvPr/>
        </p:nvSpPr>
        <p:spPr>
          <a:xfrm>
            <a:off x="1371600" y="304800"/>
            <a:ext cx="10210800" cy="7271862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21615">
              <a:spcBef>
                <a:spcPts val="125"/>
              </a:spcBef>
            </a:pPr>
            <a:r>
              <a:rPr sz="4800" dirty="0">
                <a:latin typeface="Calibri"/>
                <a:cs typeface="Calibri"/>
              </a:rPr>
              <a:t>Individual differences in human</a:t>
            </a:r>
            <a:r>
              <a:rPr sz="4800" spc="35" dirty="0">
                <a:latin typeface="Calibri"/>
                <a:cs typeface="Calibri"/>
              </a:rPr>
              <a:t> </a:t>
            </a:r>
            <a:r>
              <a:rPr sz="4800" dirty="0">
                <a:latin typeface="Calibri"/>
                <a:cs typeface="Calibri"/>
              </a:rPr>
              <a:t>error</a:t>
            </a:r>
          </a:p>
          <a:p>
            <a:pPr marL="160655" marR="197485">
              <a:spcBef>
                <a:spcPts val="940"/>
              </a:spcBef>
            </a:pPr>
            <a:r>
              <a:rPr sz="4400" b="1" spc="-5" dirty="0">
                <a:latin typeface="Calibri"/>
                <a:cs typeface="Calibri"/>
              </a:rPr>
              <a:t>Personality factors </a:t>
            </a:r>
            <a:r>
              <a:rPr sz="4400" b="1" dirty="0">
                <a:latin typeface="Calibri"/>
                <a:cs typeface="Calibri"/>
              </a:rPr>
              <a:t>&amp; mood as </a:t>
            </a:r>
            <a:r>
              <a:rPr sz="4400" b="1" spc="-5" dirty="0">
                <a:latin typeface="Calibri"/>
                <a:cs typeface="Calibri"/>
              </a:rPr>
              <a:t>predictors </a:t>
            </a:r>
            <a:r>
              <a:rPr sz="4400" b="1" dirty="0">
                <a:latin typeface="Calibri"/>
                <a:cs typeface="Calibri"/>
              </a:rPr>
              <a:t>of </a:t>
            </a:r>
            <a:r>
              <a:rPr sz="4400" b="1" spc="-5" dirty="0">
                <a:latin typeface="Calibri"/>
                <a:cs typeface="Calibri"/>
              </a:rPr>
              <a:t>detection </a:t>
            </a:r>
            <a:r>
              <a:rPr sz="4400" b="1" dirty="0">
                <a:latin typeface="Calibri"/>
                <a:cs typeface="Calibri"/>
              </a:rPr>
              <a:t>accuracy  (Schell et al.,</a:t>
            </a:r>
            <a:r>
              <a:rPr sz="4400" b="1" spc="-30" dirty="0">
                <a:latin typeface="Calibri"/>
                <a:cs typeface="Calibri"/>
              </a:rPr>
              <a:t> </a:t>
            </a:r>
            <a:r>
              <a:rPr sz="4400" b="1" dirty="0">
                <a:latin typeface="Calibri"/>
                <a:cs typeface="Calibri"/>
              </a:rPr>
              <a:t>2005).</a:t>
            </a:r>
            <a:endParaRPr sz="4400" dirty="0">
              <a:latin typeface="Calibri"/>
              <a:cs typeface="Calibri"/>
            </a:endParaRPr>
          </a:p>
          <a:p>
            <a:pPr>
              <a:spcBef>
                <a:spcPts val="30"/>
              </a:spcBef>
            </a:pPr>
            <a:endParaRPr sz="5400" dirty="0">
              <a:latin typeface="Times New Roman"/>
              <a:cs typeface="Times New Roman"/>
            </a:endParaRPr>
          </a:p>
          <a:p>
            <a:pPr marL="160655" marR="351790"/>
            <a:r>
              <a:rPr sz="4400" spc="-5" dirty="0">
                <a:latin typeface="Calibri"/>
                <a:cs typeface="Calibri"/>
              </a:rPr>
              <a:t>Social </a:t>
            </a:r>
            <a:r>
              <a:rPr sz="4400" spc="-10" dirty="0">
                <a:latin typeface="Calibri"/>
                <a:cs typeface="Calibri"/>
              </a:rPr>
              <a:t>anxiety, Type </a:t>
            </a:r>
            <a:r>
              <a:rPr sz="4400" dirty="0">
                <a:latin typeface="Calibri"/>
                <a:cs typeface="Calibri"/>
              </a:rPr>
              <a:t>A and Locus of </a:t>
            </a:r>
            <a:r>
              <a:rPr sz="4400" spc="-5" dirty="0">
                <a:latin typeface="Calibri"/>
                <a:cs typeface="Calibri"/>
              </a:rPr>
              <a:t>control </a:t>
            </a:r>
            <a:r>
              <a:rPr sz="4400" dirty="0">
                <a:latin typeface="Calibri"/>
                <a:cs typeface="Calibri"/>
              </a:rPr>
              <a:t>(high </a:t>
            </a:r>
            <a:r>
              <a:rPr sz="4400" spc="-5" dirty="0">
                <a:latin typeface="Calibri"/>
                <a:cs typeface="Calibri"/>
              </a:rPr>
              <a:t>internal) </a:t>
            </a:r>
            <a:r>
              <a:rPr sz="4400" dirty="0">
                <a:latin typeface="Calibri"/>
                <a:cs typeface="Calibri"/>
              </a:rPr>
              <a:t>all </a:t>
            </a:r>
            <a:r>
              <a:rPr sz="4400" spc="-5" dirty="0" smtClean="0">
                <a:latin typeface="Calibri"/>
                <a:cs typeface="Calibri"/>
              </a:rPr>
              <a:t>predictive </a:t>
            </a:r>
            <a:r>
              <a:rPr sz="4400" dirty="0">
                <a:latin typeface="Calibri"/>
                <a:cs typeface="Calibri"/>
              </a:rPr>
              <a:t>of</a:t>
            </a:r>
            <a:r>
              <a:rPr sz="4400" spc="-40" dirty="0">
                <a:latin typeface="Calibri"/>
                <a:cs typeface="Calibri"/>
              </a:rPr>
              <a:t> </a:t>
            </a:r>
            <a:r>
              <a:rPr sz="4400" spc="-5" dirty="0">
                <a:latin typeface="Calibri"/>
                <a:cs typeface="Calibri"/>
              </a:rPr>
              <a:t>accuracy.</a:t>
            </a:r>
            <a:endParaRPr sz="4400" dirty="0">
              <a:latin typeface="Calibri"/>
              <a:cs typeface="Calibri"/>
            </a:endParaRPr>
          </a:p>
          <a:p>
            <a:pPr>
              <a:spcBef>
                <a:spcPts val="40"/>
              </a:spcBef>
            </a:pPr>
            <a:endParaRPr sz="5400" dirty="0">
              <a:latin typeface="Times New Roman"/>
              <a:cs typeface="Times New Roman"/>
            </a:endParaRPr>
          </a:p>
          <a:p>
            <a:pPr marL="160655" marR="200660"/>
            <a:r>
              <a:rPr sz="4400" spc="-5" dirty="0">
                <a:latin typeface="Calibri"/>
                <a:cs typeface="Calibri"/>
              </a:rPr>
              <a:t>Data suggested </a:t>
            </a:r>
            <a:r>
              <a:rPr sz="4400" dirty="0" smtClean="0">
                <a:latin typeface="Calibri"/>
                <a:cs typeface="Calibri"/>
              </a:rPr>
              <a:t>traits </a:t>
            </a:r>
            <a:r>
              <a:rPr sz="4400" spc="-5" dirty="0">
                <a:latin typeface="Calibri"/>
                <a:cs typeface="Calibri"/>
              </a:rPr>
              <a:t>were </a:t>
            </a:r>
            <a:r>
              <a:rPr sz="4400" dirty="0">
                <a:latin typeface="Calibri"/>
                <a:cs typeface="Calibri"/>
              </a:rPr>
              <a:t>more </a:t>
            </a:r>
            <a:r>
              <a:rPr sz="4400" spc="-5" dirty="0">
                <a:latin typeface="Calibri"/>
                <a:cs typeface="Calibri"/>
              </a:rPr>
              <a:t>predictive </a:t>
            </a:r>
            <a:r>
              <a:rPr sz="4400" dirty="0">
                <a:latin typeface="Calibri"/>
                <a:cs typeface="Calibri"/>
              </a:rPr>
              <a:t>of hit </a:t>
            </a:r>
            <a:r>
              <a:rPr sz="4400" spc="-5" dirty="0">
                <a:latin typeface="Calibri"/>
                <a:cs typeface="Calibri"/>
              </a:rPr>
              <a:t>rates </a:t>
            </a:r>
            <a:r>
              <a:rPr sz="4400" dirty="0">
                <a:latin typeface="Calibri"/>
                <a:cs typeface="Calibri"/>
              </a:rPr>
              <a:t>in </a:t>
            </a:r>
            <a:r>
              <a:rPr sz="4400" dirty="0" smtClean="0">
                <a:latin typeface="Calibri"/>
                <a:cs typeface="Calibri"/>
              </a:rPr>
              <a:t>quality </a:t>
            </a:r>
            <a:r>
              <a:rPr sz="4400" spc="-5" dirty="0">
                <a:latin typeface="Calibri"/>
                <a:cs typeface="Calibri"/>
              </a:rPr>
              <a:t>control task </a:t>
            </a:r>
            <a:r>
              <a:rPr sz="4400" dirty="0">
                <a:latin typeface="Calibri"/>
                <a:cs typeface="Calibri"/>
              </a:rPr>
              <a:t>than </a:t>
            </a:r>
            <a:r>
              <a:rPr sz="4400" spc="-10" dirty="0" smtClean="0">
                <a:latin typeface="Calibri"/>
                <a:cs typeface="Calibri"/>
              </a:rPr>
              <a:t>state </a:t>
            </a:r>
            <a:r>
              <a:rPr sz="4400" spc="-5" dirty="0">
                <a:latin typeface="Calibri"/>
                <a:cs typeface="Calibri"/>
              </a:rPr>
              <a:t>measures </a:t>
            </a:r>
            <a:r>
              <a:rPr sz="4400" dirty="0">
                <a:latin typeface="Calibri"/>
                <a:cs typeface="Calibri"/>
              </a:rPr>
              <a:t>such as mood </a:t>
            </a:r>
            <a:r>
              <a:rPr lang="en-GB" sz="4400" dirty="0" smtClean="0">
                <a:latin typeface="Calibri"/>
                <a:cs typeface="Calibri"/>
              </a:rPr>
              <a:t>&amp;</a:t>
            </a:r>
            <a:r>
              <a:rPr sz="4400" spc="-10" dirty="0" smtClean="0">
                <a:latin typeface="Calibri"/>
                <a:cs typeface="Calibri"/>
              </a:rPr>
              <a:t> </a:t>
            </a:r>
            <a:r>
              <a:rPr sz="4400" dirty="0">
                <a:latin typeface="Calibri"/>
                <a:cs typeface="Calibri"/>
              </a:rPr>
              <a:t>workload</a:t>
            </a:r>
          </a:p>
        </p:txBody>
      </p:sp>
    </p:spTree>
    <p:extLst>
      <p:ext uri="{BB962C8B-B14F-4D97-AF65-F5344CB8AC3E}">
        <p14:creationId xmlns:p14="http://schemas.microsoft.com/office/powerpoint/2010/main" val="1715636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6"/>
          <p:cNvSpPr txBox="1"/>
          <p:nvPr/>
        </p:nvSpPr>
        <p:spPr>
          <a:xfrm>
            <a:off x="304800" y="533400"/>
            <a:ext cx="11506200" cy="6794168"/>
          </a:xfrm>
          <a:prstGeom prst="rect">
            <a:avLst/>
          </a:prstGeom>
        </p:spPr>
        <p:txBody>
          <a:bodyPr vert="horz" wrap="square" lIns="0" tIns="11938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4800" dirty="0">
              <a:latin typeface="Times New Roman"/>
              <a:cs typeface="Times New Roman"/>
            </a:endParaRPr>
          </a:p>
          <a:p>
            <a:pPr marL="260985" indent="-100330">
              <a:buFont typeface="Arial"/>
              <a:buChar char="•"/>
              <a:tabLst>
                <a:tab pos="261620" algn="l"/>
              </a:tabLst>
            </a:pPr>
            <a:r>
              <a:rPr sz="4800" dirty="0">
                <a:latin typeface="Calibri"/>
                <a:cs typeface="Calibri"/>
              </a:rPr>
              <a:t>Visser et </a:t>
            </a:r>
            <a:r>
              <a:rPr sz="4800" spc="-5" dirty="0">
                <a:latin typeface="Calibri"/>
                <a:cs typeface="Calibri"/>
              </a:rPr>
              <a:t>al’s </a:t>
            </a:r>
            <a:r>
              <a:rPr sz="4800" dirty="0">
                <a:latin typeface="Calibri"/>
                <a:cs typeface="Calibri"/>
              </a:rPr>
              <a:t>(2007) Meta Analysis</a:t>
            </a:r>
            <a:r>
              <a:rPr sz="4800" spc="60" dirty="0">
                <a:latin typeface="Calibri"/>
                <a:cs typeface="Calibri"/>
              </a:rPr>
              <a:t> </a:t>
            </a:r>
            <a:r>
              <a:rPr sz="4800" dirty="0">
                <a:latin typeface="Calibri"/>
                <a:cs typeface="Calibri"/>
              </a:rPr>
              <a:t>paper</a:t>
            </a:r>
          </a:p>
          <a:p>
            <a:pPr marL="260985" marR="210185" indent="-100330">
              <a:spcBef>
                <a:spcPts val="215"/>
              </a:spcBef>
              <a:buFont typeface="Arial"/>
              <a:buChar char="•"/>
              <a:tabLst>
                <a:tab pos="261620" algn="l"/>
              </a:tabLst>
            </a:pPr>
            <a:r>
              <a:rPr sz="4800" dirty="0">
                <a:latin typeface="Calibri"/>
                <a:cs typeface="Calibri"/>
              </a:rPr>
              <a:t>Schell et al. (2005) Simulated quality control </a:t>
            </a:r>
            <a:r>
              <a:rPr sz="4800" dirty="0" smtClean="0">
                <a:latin typeface="Calibri"/>
                <a:cs typeface="Calibri"/>
              </a:rPr>
              <a:t>task </a:t>
            </a:r>
            <a:r>
              <a:rPr sz="4800" dirty="0">
                <a:latin typeface="Calibri"/>
                <a:cs typeface="Calibri"/>
              </a:rPr>
              <a:t>paper</a:t>
            </a:r>
          </a:p>
          <a:p>
            <a:endParaRPr sz="4800" dirty="0">
              <a:latin typeface="Times New Roman"/>
              <a:cs typeface="Times New Roman"/>
            </a:endParaRPr>
          </a:p>
          <a:p>
            <a:pPr>
              <a:spcBef>
                <a:spcPts val="20"/>
              </a:spcBef>
            </a:pPr>
            <a:endParaRPr sz="4800" dirty="0">
              <a:latin typeface="Times New Roman"/>
              <a:cs typeface="Times New Roman"/>
            </a:endParaRPr>
          </a:p>
          <a:p>
            <a:pPr marL="160655" marR="346710"/>
            <a:r>
              <a:rPr sz="4800" b="1" dirty="0">
                <a:latin typeface="Calibri"/>
                <a:cs typeface="Calibri"/>
              </a:rPr>
              <a:t>Critical </a:t>
            </a:r>
            <a:r>
              <a:rPr sz="4800" b="1" spc="5" dirty="0">
                <a:latin typeface="Calibri"/>
                <a:cs typeface="Calibri"/>
              </a:rPr>
              <a:t>discussion </a:t>
            </a:r>
            <a:r>
              <a:rPr sz="4800" b="1" dirty="0">
                <a:latin typeface="Calibri"/>
                <a:cs typeface="Calibri"/>
              </a:rPr>
              <a:t>of research methods </a:t>
            </a:r>
            <a:r>
              <a:rPr sz="4800" b="1" spc="5" dirty="0">
                <a:latin typeface="Calibri"/>
                <a:cs typeface="Calibri"/>
              </a:rPr>
              <a:t>used </a:t>
            </a:r>
            <a:r>
              <a:rPr sz="4800" b="1" dirty="0">
                <a:latin typeface="Calibri"/>
                <a:cs typeface="Calibri"/>
              </a:rPr>
              <a:t>to </a:t>
            </a:r>
            <a:r>
              <a:rPr sz="4800" b="1" dirty="0" smtClean="0">
                <a:latin typeface="Calibri"/>
                <a:cs typeface="Calibri"/>
              </a:rPr>
              <a:t>understand </a:t>
            </a:r>
            <a:r>
              <a:rPr sz="4800" b="1" spc="5" dirty="0">
                <a:latin typeface="Calibri"/>
                <a:cs typeface="Calibri"/>
              </a:rPr>
              <a:t>the </a:t>
            </a:r>
            <a:r>
              <a:rPr sz="4800" b="1" dirty="0">
                <a:latin typeface="Calibri"/>
                <a:cs typeface="Calibri"/>
              </a:rPr>
              <a:t>link between </a:t>
            </a:r>
            <a:r>
              <a:rPr sz="4800" b="1" spc="5" dirty="0" smtClean="0">
                <a:latin typeface="Calibri"/>
                <a:cs typeface="Calibri"/>
              </a:rPr>
              <a:t>human </a:t>
            </a:r>
            <a:r>
              <a:rPr lang="en-GB" sz="4800" b="1" spc="5" dirty="0" smtClean="0">
                <a:latin typeface="Calibri"/>
                <a:cs typeface="Calibri"/>
              </a:rPr>
              <a:t>e</a:t>
            </a:r>
            <a:r>
              <a:rPr sz="4800" b="1" dirty="0" err="1" smtClean="0">
                <a:latin typeface="Calibri"/>
                <a:cs typeface="Calibri"/>
              </a:rPr>
              <a:t>rror</a:t>
            </a:r>
            <a:r>
              <a:rPr lang="en-GB" sz="4800" b="1" smtClean="0">
                <a:latin typeface="Calibri"/>
                <a:cs typeface="Calibri"/>
              </a:rPr>
              <a:t> and </a:t>
            </a:r>
            <a:r>
              <a:rPr sz="4800" b="1" smtClean="0">
                <a:latin typeface="Calibri"/>
                <a:cs typeface="Calibri"/>
              </a:rPr>
              <a:t>performance </a:t>
            </a:r>
            <a:r>
              <a:rPr sz="4800" b="1" dirty="0">
                <a:latin typeface="Calibri"/>
                <a:cs typeface="Calibri"/>
              </a:rPr>
              <a:t>at</a:t>
            </a:r>
            <a:r>
              <a:rPr sz="4800" b="1" spc="35" dirty="0">
                <a:latin typeface="Calibri"/>
                <a:cs typeface="Calibri"/>
              </a:rPr>
              <a:t> </a:t>
            </a:r>
            <a:r>
              <a:rPr sz="4800" b="1" dirty="0">
                <a:latin typeface="Calibri"/>
                <a:cs typeface="Calibri"/>
              </a:rPr>
              <a:t>work</a:t>
            </a:r>
            <a:endParaRPr sz="4800" dirty="0">
              <a:latin typeface="Calibri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9"/>
          <p:cNvSpPr txBox="1"/>
          <p:nvPr/>
        </p:nvSpPr>
        <p:spPr>
          <a:xfrm>
            <a:off x="1371600" y="2057400"/>
            <a:ext cx="8915400" cy="34033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224154" indent="-600710" algn="ctr"/>
            <a:r>
              <a:rPr sz="7200" b="1" spc="5" dirty="0">
                <a:latin typeface="Calibri"/>
                <a:cs typeface="Calibri"/>
              </a:rPr>
              <a:t>How </a:t>
            </a:r>
            <a:r>
              <a:rPr sz="7200" b="1" dirty="0">
                <a:latin typeface="Calibri"/>
                <a:cs typeface="Calibri"/>
              </a:rPr>
              <a:t>can we </a:t>
            </a:r>
            <a:r>
              <a:rPr sz="7200" b="1" dirty="0" smtClean="0">
                <a:latin typeface="Calibri"/>
                <a:cs typeface="Calibri"/>
              </a:rPr>
              <a:t>reduce</a:t>
            </a:r>
            <a:r>
              <a:rPr lang="en-GB" sz="7200" b="1" dirty="0" smtClean="0">
                <a:latin typeface="Calibri"/>
                <a:cs typeface="Calibri"/>
              </a:rPr>
              <a:t> </a:t>
            </a:r>
            <a:r>
              <a:rPr sz="7200" b="1" dirty="0" smtClean="0">
                <a:latin typeface="Calibri"/>
                <a:cs typeface="Calibri"/>
              </a:rPr>
              <a:t>human </a:t>
            </a:r>
            <a:r>
              <a:rPr sz="7200" b="1" dirty="0">
                <a:latin typeface="Calibri"/>
                <a:cs typeface="Calibri"/>
              </a:rPr>
              <a:t>error in  </a:t>
            </a:r>
            <a:r>
              <a:rPr sz="7200" b="1" spc="5" dirty="0">
                <a:latin typeface="Calibri"/>
                <a:cs typeface="Calibri"/>
              </a:rPr>
              <a:t>the</a:t>
            </a:r>
            <a:r>
              <a:rPr sz="7200" b="1" dirty="0">
                <a:latin typeface="Calibri"/>
                <a:cs typeface="Calibri"/>
              </a:rPr>
              <a:t> workplace?</a:t>
            </a:r>
          </a:p>
        </p:txBody>
      </p:sp>
    </p:spTree>
    <p:extLst>
      <p:ext uri="{BB962C8B-B14F-4D97-AF65-F5344CB8AC3E}">
        <p14:creationId xmlns:p14="http://schemas.microsoft.com/office/powerpoint/2010/main" val="1875156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12"/>
          <p:cNvSpPr txBox="1"/>
          <p:nvPr/>
        </p:nvSpPr>
        <p:spPr>
          <a:xfrm>
            <a:off x="1066800" y="228600"/>
            <a:ext cx="10820400" cy="855170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570230">
              <a:spcBef>
                <a:spcPts val="105"/>
              </a:spcBef>
            </a:pPr>
            <a:r>
              <a:rPr lang="en-GB" sz="5400" b="1" spc="-10" dirty="0" smtClean="0">
                <a:latin typeface="Calibri"/>
                <a:cs typeface="Calibri"/>
              </a:rPr>
              <a:t>        </a:t>
            </a:r>
            <a:r>
              <a:rPr sz="5400" b="1" spc="-10" dirty="0" err="1" smtClean="0">
                <a:latin typeface="Calibri"/>
                <a:cs typeface="Calibri"/>
              </a:rPr>
              <a:t>Organisational</a:t>
            </a:r>
            <a:r>
              <a:rPr sz="5400" b="1" spc="35" dirty="0" smtClean="0">
                <a:latin typeface="Calibri"/>
                <a:cs typeface="Calibri"/>
              </a:rPr>
              <a:t> </a:t>
            </a:r>
            <a:r>
              <a:rPr sz="5400" b="1" spc="-5" dirty="0">
                <a:latin typeface="Calibri"/>
                <a:cs typeface="Calibri"/>
              </a:rPr>
              <a:t>Culture</a:t>
            </a:r>
            <a:endParaRPr sz="5400" b="1" dirty="0">
              <a:latin typeface="Calibri"/>
              <a:cs typeface="Calibri"/>
            </a:endParaRPr>
          </a:p>
          <a:p>
            <a:pPr marL="260985" indent="-100330">
              <a:spcBef>
                <a:spcPts val="780"/>
              </a:spcBef>
              <a:buFont typeface="Arial"/>
              <a:buChar char="•"/>
              <a:tabLst>
                <a:tab pos="261620" algn="l"/>
              </a:tabLst>
            </a:pPr>
            <a:r>
              <a:rPr sz="4800" dirty="0" smtClean="0">
                <a:latin typeface="Calibri"/>
                <a:cs typeface="Calibri"/>
              </a:rPr>
              <a:t>Effective </a:t>
            </a:r>
            <a:r>
              <a:rPr sz="4800" spc="5" dirty="0">
                <a:latin typeface="Calibri"/>
                <a:cs typeface="Calibri"/>
              </a:rPr>
              <a:t>training/re-training</a:t>
            </a:r>
            <a:r>
              <a:rPr sz="4800" spc="50" dirty="0">
                <a:latin typeface="Calibri"/>
                <a:cs typeface="Calibri"/>
              </a:rPr>
              <a:t> </a:t>
            </a:r>
            <a:r>
              <a:rPr sz="4800" spc="5" dirty="0" err="1" smtClean="0">
                <a:latin typeface="Calibri"/>
                <a:cs typeface="Calibri"/>
              </a:rPr>
              <a:t>programmes</a:t>
            </a:r>
            <a:endParaRPr lang="en-GB" sz="4800" spc="5" dirty="0" smtClean="0">
              <a:latin typeface="Calibri"/>
              <a:cs typeface="Calibri"/>
            </a:endParaRPr>
          </a:p>
          <a:p>
            <a:pPr marL="260985" indent="-100330">
              <a:spcBef>
                <a:spcPts val="780"/>
              </a:spcBef>
              <a:buFont typeface="Arial"/>
              <a:buChar char="•"/>
              <a:tabLst>
                <a:tab pos="261620" algn="l"/>
              </a:tabLst>
            </a:pPr>
            <a:endParaRPr dirty="0">
              <a:latin typeface="Calibri"/>
              <a:cs typeface="Calibri"/>
            </a:endParaRPr>
          </a:p>
          <a:p>
            <a:pPr marL="260985" indent="-100330">
              <a:spcBef>
                <a:spcPts val="275"/>
              </a:spcBef>
              <a:buFont typeface="Arial"/>
              <a:buChar char="•"/>
              <a:tabLst>
                <a:tab pos="261620" algn="l"/>
              </a:tabLst>
            </a:pPr>
            <a:r>
              <a:rPr sz="4800" dirty="0">
                <a:latin typeface="Calibri"/>
                <a:cs typeface="Calibri"/>
              </a:rPr>
              <a:t>Effective </a:t>
            </a:r>
            <a:r>
              <a:rPr sz="4800" spc="5" dirty="0">
                <a:latin typeface="Calibri"/>
                <a:cs typeface="Calibri"/>
              </a:rPr>
              <a:t>recruitment </a:t>
            </a:r>
            <a:r>
              <a:rPr sz="4800" spc="25" dirty="0">
                <a:latin typeface="Calibri"/>
                <a:cs typeface="Calibri"/>
              </a:rPr>
              <a:t>&amp; </a:t>
            </a:r>
            <a:r>
              <a:rPr sz="4800" spc="10" dirty="0">
                <a:latin typeface="Calibri"/>
                <a:cs typeface="Calibri"/>
              </a:rPr>
              <a:t>selection</a:t>
            </a:r>
            <a:r>
              <a:rPr sz="4800" spc="-50" dirty="0">
                <a:latin typeface="Calibri"/>
                <a:cs typeface="Calibri"/>
              </a:rPr>
              <a:t> </a:t>
            </a:r>
            <a:r>
              <a:rPr sz="4800" dirty="0" smtClean="0">
                <a:latin typeface="Calibri"/>
                <a:cs typeface="Calibri"/>
              </a:rPr>
              <a:t>strategies</a:t>
            </a:r>
            <a:endParaRPr lang="en-GB" sz="4800" dirty="0" smtClean="0">
              <a:latin typeface="Calibri"/>
              <a:cs typeface="Calibri"/>
            </a:endParaRPr>
          </a:p>
          <a:p>
            <a:pPr marL="260985" indent="-100330">
              <a:spcBef>
                <a:spcPts val="275"/>
              </a:spcBef>
              <a:buFont typeface="Arial"/>
              <a:buChar char="•"/>
              <a:tabLst>
                <a:tab pos="261620" algn="l"/>
              </a:tabLst>
            </a:pPr>
            <a:endParaRPr dirty="0">
              <a:latin typeface="Calibri"/>
              <a:cs typeface="Calibri"/>
            </a:endParaRPr>
          </a:p>
          <a:p>
            <a:pPr marL="260985" indent="-100330">
              <a:spcBef>
                <a:spcPts val="270"/>
              </a:spcBef>
              <a:buFont typeface="Arial"/>
              <a:buChar char="•"/>
              <a:tabLst>
                <a:tab pos="261620" algn="l"/>
              </a:tabLst>
            </a:pPr>
            <a:r>
              <a:rPr sz="4800" spc="10" dirty="0">
                <a:latin typeface="Calibri"/>
                <a:cs typeface="Calibri"/>
              </a:rPr>
              <a:t>Good </a:t>
            </a:r>
            <a:r>
              <a:rPr sz="4800" spc="5" dirty="0">
                <a:latin typeface="Calibri"/>
                <a:cs typeface="Calibri"/>
              </a:rPr>
              <a:t>working practices (working </a:t>
            </a:r>
            <a:r>
              <a:rPr sz="4800" dirty="0">
                <a:latin typeface="Calibri"/>
                <a:cs typeface="Calibri"/>
              </a:rPr>
              <a:t>hours</a:t>
            </a:r>
            <a:r>
              <a:rPr sz="4800" spc="35" dirty="0">
                <a:latin typeface="Calibri"/>
                <a:cs typeface="Calibri"/>
              </a:rPr>
              <a:t> </a:t>
            </a:r>
            <a:r>
              <a:rPr sz="4800" spc="5" dirty="0" err="1" smtClean="0">
                <a:latin typeface="Calibri"/>
                <a:cs typeface="Calibri"/>
              </a:rPr>
              <a:t>etc</a:t>
            </a:r>
            <a:r>
              <a:rPr lang="en-GB" sz="4800" spc="5" dirty="0" smtClean="0">
                <a:latin typeface="Calibri"/>
                <a:cs typeface="Calibri"/>
              </a:rPr>
              <a:t>.</a:t>
            </a:r>
            <a:r>
              <a:rPr sz="4800" spc="5" dirty="0" smtClean="0">
                <a:latin typeface="Calibri"/>
                <a:cs typeface="Calibri"/>
              </a:rPr>
              <a:t>)</a:t>
            </a:r>
            <a:endParaRPr lang="en-GB" sz="4800" spc="5" dirty="0" smtClean="0">
              <a:latin typeface="Calibri"/>
              <a:cs typeface="Calibri"/>
            </a:endParaRPr>
          </a:p>
          <a:p>
            <a:pPr marL="260985" indent="-100330">
              <a:spcBef>
                <a:spcPts val="270"/>
              </a:spcBef>
              <a:buFont typeface="Arial"/>
              <a:buChar char="•"/>
              <a:tabLst>
                <a:tab pos="261620" algn="l"/>
              </a:tabLst>
            </a:pPr>
            <a:endParaRPr dirty="0">
              <a:latin typeface="Calibri"/>
              <a:cs typeface="Calibri"/>
            </a:endParaRPr>
          </a:p>
          <a:p>
            <a:pPr marL="260985" indent="-100330">
              <a:spcBef>
                <a:spcPts val="275"/>
              </a:spcBef>
              <a:buFont typeface="Arial"/>
              <a:buChar char="•"/>
              <a:tabLst>
                <a:tab pos="261620" algn="l"/>
              </a:tabLst>
            </a:pPr>
            <a:r>
              <a:rPr sz="4800" spc="10" dirty="0">
                <a:latin typeface="Calibri"/>
                <a:cs typeface="Calibri"/>
              </a:rPr>
              <a:t>Good </a:t>
            </a:r>
            <a:r>
              <a:rPr sz="4800" spc="5" dirty="0" smtClean="0">
                <a:latin typeface="Calibri"/>
                <a:cs typeface="Calibri"/>
              </a:rPr>
              <a:t>leadership</a:t>
            </a:r>
            <a:endParaRPr lang="en-GB" sz="4800" spc="5" dirty="0" smtClean="0">
              <a:latin typeface="Calibri"/>
              <a:cs typeface="Calibri"/>
            </a:endParaRPr>
          </a:p>
          <a:p>
            <a:pPr marL="260985" indent="-100330">
              <a:spcBef>
                <a:spcPts val="275"/>
              </a:spcBef>
              <a:buFont typeface="Arial"/>
              <a:buChar char="•"/>
              <a:tabLst>
                <a:tab pos="261620" algn="l"/>
              </a:tabLst>
            </a:pPr>
            <a:endParaRPr dirty="0">
              <a:latin typeface="Calibri"/>
              <a:cs typeface="Calibri"/>
            </a:endParaRPr>
          </a:p>
          <a:p>
            <a:pPr marL="260985" indent="-100330">
              <a:spcBef>
                <a:spcPts val="275"/>
              </a:spcBef>
              <a:buFont typeface="Arial"/>
              <a:buChar char="•"/>
              <a:tabLst>
                <a:tab pos="261620" algn="l"/>
              </a:tabLst>
            </a:pPr>
            <a:r>
              <a:rPr sz="4800" spc="5" dirty="0">
                <a:latin typeface="Calibri"/>
                <a:cs typeface="Calibri"/>
              </a:rPr>
              <a:t>Enhancing motivation, commitment,</a:t>
            </a:r>
            <a:r>
              <a:rPr sz="4800" spc="100" dirty="0">
                <a:latin typeface="Calibri"/>
                <a:cs typeface="Calibri"/>
              </a:rPr>
              <a:t> </a:t>
            </a:r>
            <a:r>
              <a:rPr sz="4800" dirty="0">
                <a:latin typeface="Calibri"/>
                <a:cs typeface="Calibri"/>
              </a:rPr>
              <a:t>morale</a:t>
            </a:r>
          </a:p>
        </p:txBody>
      </p:sp>
    </p:spTree>
    <p:extLst>
      <p:ext uri="{BB962C8B-B14F-4D97-AF65-F5344CB8AC3E}">
        <p14:creationId xmlns:p14="http://schemas.microsoft.com/office/powerpoint/2010/main" val="111947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/>
          <p:nvPr/>
        </p:nvSpPr>
        <p:spPr>
          <a:xfrm>
            <a:off x="1066800" y="533400"/>
            <a:ext cx="10820400" cy="6617837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877569">
              <a:spcBef>
                <a:spcPts val="125"/>
              </a:spcBef>
            </a:pPr>
            <a:r>
              <a:rPr sz="6600" b="1" dirty="0">
                <a:latin typeface="Calibri"/>
                <a:cs typeface="Calibri"/>
              </a:rPr>
              <a:t>Systems</a:t>
            </a:r>
            <a:r>
              <a:rPr sz="6600" b="1" spc="-5" dirty="0">
                <a:latin typeface="Calibri"/>
                <a:cs typeface="Calibri"/>
              </a:rPr>
              <a:t> </a:t>
            </a:r>
            <a:r>
              <a:rPr sz="6600" b="1" dirty="0">
                <a:latin typeface="Calibri"/>
                <a:cs typeface="Calibri"/>
              </a:rPr>
              <a:t>Design</a:t>
            </a:r>
          </a:p>
          <a:p>
            <a:endParaRPr sz="5400" dirty="0">
              <a:latin typeface="Times New Roman"/>
              <a:cs typeface="Times New Roman"/>
            </a:endParaRPr>
          </a:p>
          <a:p>
            <a:pPr marL="364490" indent="-128270">
              <a:spcBef>
                <a:spcPts val="1070"/>
              </a:spcBef>
              <a:buFont typeface="Arial"/>
              <a:buChar char="•"/>
              <a:tabLst>
                <a:tab pos="365125" algn="l"/>
              </a:tabLst>
            </a:pPr>
            <a:r>
              <a:rPr lang="en-GB" sz="4800" spc="5" dirty="0">
                <a:latin typeface="Calibri"/>
                <a:cs typeface="Calibri"/>
              </a:rPr>
              <a:t>I</a:t>
            </a:r>
            <a:r>
              <a:rPr sz="4800" spc="5" dirty="0" err="1" smtClean="0">
                <a:latin typeface="Calibri"/>
                <a:cs typeface="Calibri"/>
              </a:rPr>
              <a:t>mportance</a:t>
            </a:r>
            <a:r>
              <a:rPr sz="4800" spc="5" dirty="0" smtClean="0">
                <a:latin typeface="Calibri"/>
                <a:cs typeface="Calibri"/>
              </a:rPr>
              <a:t> </a:t>
            </a:r>
            <a:r>
              <a:rPr sz="4800" spc="5" dirty="0">
                <a:latin typeface="Calibri"/>
                <a:cs typeface="Calibri"/>
              </a:rPr>
              <a:t>of designing </a:t>
            </a:r>
            <a:r>
              <a:rPr sz="4800" dirty="0">
                <a:latin typeface="Calibri"/>
                <a:cs typeface="Calibri"/>
              </a:rPr>
              <a:t>systems</a:t>
            </a:r>
            <a:r>
              <a:rPr sz="4800" spc="25" dirty="0">
                <a:latin typeface="Calibri"/>
                <a:cs typeface="Calibri"/>
              </a:rPr>
              <a:t> </a:t>
            </a:r>
            <a:r>
              <a:rPr sz="4800" spc="5" dirty="0">
                <a:latin typeface="Calibri"/>
                <a:cs typeface="Calibri"/>
              </a:rPr>
              <a:t>that</a:t>
            </a:r>
            <a:endParaRPr sz="4800" dirty="0">
              <a:latin typeface="Calibri"/>
              <a:cs typeface="Calibri"/>
            </a:endParaRPr>
          </a:p>
          <a:p>
            <a:pPr marL="336550" marR="217804"/>
            <a:r>
              <a:rPr sz="4800" spc="10" dirty="0">
                <a:latin typeface="Calibri"/>
                <a:cs typeface="Calibri"/>
              </a:rPr>
              <a:t>minimise the </a:t>
            </a:r>
            <a:r>
              <a:rPr sz="4800" spc="5" dirty="0">
                <a:latin typeface="Calibri"/>
                <a:cs typeface="Calibri"/>
              </a:rPr>
              <a:t>chance of </a:t>
            </a:r>
            <a:r>
              <a:rPr sz="4800" spc="10" dirty="0">
                <a:latin typeface="Calibri"/>
                <a:cs typeface="Calibri"/>
              </a:rPr>
              <a:t>an </a:t>
            </a:r>
            <a:r>
              <a:rPr sz="4800" dirty="0">
                <a:latin typeface="Calibri"/>
                <a:cs typeface="Calibri"/>
              </a:rPr>
              <a:t>employee’s error </a:t>
            </a:r>
            <a:r>
              <a:rPr sz="4800" dirty="0" smtClean="0">
                <a:latin typeface="Calibri"/>
                <a:cs typeface="Calibri"/>
              </a:rPr>
              <a:t>resulting </a:t>
            </a:r>
            <a:r>
              <a:rPr sz="4800" spc="5" dirty="0">
                <a:latin typeface="Calibri"/>
                <a:cs typeface="Calibri"/>
              </a:rPr>
              <a:t>in serious </a:t>
            </a:r>
            <a:r>
              <a:rPr sz="4800" spc="10" dirty="0">
                <a:latin typeface="Calibri"/>
                <a:cs typeface="Calibri"/>
              </a:rPr>
              <a:t>consequences</a:t>
            </a:r>
            <a:endParaRPr sz="4800" dirty="0">
              <a:latin typeface="Calibri"/>
              <a:cs typeface="Calibri"/>
            </a:endParaRPr>
          </a:p>
          <a:p>
            <a:endParaRPr sz="5400" dirty="0">
              <a:latin typeface="Times New Roman"/>
              <a:cs typeface="Times New Roman"/>
            </a:endParaRPr>
          </a:p>
          <a:p>
            <a:pPr marL="336550" indent="-100330">
              <a:spcBef>
                <a:spcPts val="585"/>
              </a:spcBef>
              <a:buFont typeface="Arial"/>
              <a:buChar char="•"/>
              <a:tabLst>
                <a:tab pos="337185" algn="l"/>
              </a:tabLst>
            </a:pPr>
            <a:r>
              <a:rPr sz="4800" dirty="0">
                <a:latin typeface="Calibri"/>
                <a:cs typeface="Calibri"/>
              </a:rPr>
              <a:t>Particularly </a:t>
            </a:r>
            <a:r>
              <a:rPr sz="4800" spc="5" dirty="0">
                <a:latin typeface="Calibri"/>
                <a:cs typeface="Calibri"/>
              </a:rPr>
              <a:t>in </a:t>
            </a:r>
            <a:r>
              <a:rPr sz="4800" dirty="0">
                <a:latin typeface="Calibri"/>
                <a:cs typeface="Calibri"/>
              </a:rPr>
              <a:t>automated </a:t>
            </a:r>
            <a:r>
              <a:rPr sz="4800" spc="5" dirty="0">
                <a:latin typeface="Calibri"/>
                <a:cs typeface="Calibri"/>
              </a:rPr>
              <a:t>industries</a:t>
            </a:r>
            <a:r>
              <a:rPr sz="4800" spc="90" dirty="0">
                <a:latin typeface="Calibri"/>
                <a:cs typeface="Calibri"/>
              </a:rPr>
              <a:t> </a:t>
            </a:r>
            <a:r>
              <a:rPr sz="4800" spc="10" dirty="0">
                <a:latin typeface="Calibri"/>
                <a:cs typeface="Calibri"/>
              </a:rPr>
              <a:t>e.g</a:t>
            </a:r>
            <a:r>
              <a:rPr sz="4800" spc="10" dirty="0" smtClean="0">
                <a:latin typeface="Calibri"/>
                <a:cs typeface="Calibri"/>
              </a:rPr>
              <a:t>.</a:t>
            </a:r>
            <a:r>
              <a:rPr lang="en-GB" sz="4800" spc="10" dirty="0" smtClean="0">
                <a:latin typeface="Calibri"/>
                <a:cs typeface="Calibri"/>
              </a:rPr>
              <a:t>,</a:t>
            </a:r>
            <a:endParaRPr sz="4800" dirty="0">
              <a:latin typeface="Calibri"/>
              <a:cs typeface="Calibri"/>
            </a:endParaRPr>
          </a:p>
          <a:p>
            <a:pPr marL="336550">
              <a:spcBef>
                <a:spcPts val="50"/>
              </a:spcBef>
            </a:pPr>
            <a:r>
              <a:rPr sz="4800" spc="5" dirty="0">
                <a:latin typeface="Calibri"/>
                <a:cs typeface="Calibri"/>
              </a:rPr>
              <a:t>Nuclear</a:t>
            </a:r>
            <a:r>
              <a:rPr sz="4800" spc="10" dirty="0">
                <a:latin typeface="Calibri"/>
                <a:cs typeface="Calibri"/>
              </a:rPr>
              <a:t> </a:t>
            </a:r>
            <a:r>
              <a:rPr sz="4800" dirty="0">
                <a:latin typeface="Calibri"/>
                <a:cs typeface="Calibri"/>
              </a:rPr>
              <a:t>industry.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7"/>
          <p:cNvSpPr txBox="1"/>
          <p:nvPr/>
        </p:nvSpPr>
        <p:spPr>
          <a:xfrm>
            <a:off x="1143000" y="381000"/>
            <a:ext cx="10744200" cy="7343677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8620">
              <a:spcBef>
                <a:spcPts val="105"/>
              </a:spcBef>
            </a:pPr>
            <a:r>
              <a:rPr sz="5400" b="1" spc="-10" dirty="0">
                <a:latin typeface="Calibri"/>
                <a:cs typeface="Calibri"/>
              </a:rPr>
              <a:t>Organisational Safety</a:t>
            </a:r>
            <a:r>
              <a:rPr sz="5400" b="1" spc="50" dirty="0">
                <a:latin typeface="Calibri"/>
                <a:cs typeface="Calibri"/>
              </a:rPr>
              <a:t> </a:t>
            </a:r>
            <a:r>
              <a:rPr sz="5400" b="1" spc="-5" dirty="0">
                <a:latin typeface="Calibri"/>
                <a:cs typeface="Calibri"/>
              </a:rPr>
              <a:t>Culture</a:t>
            </a:r>
            <a:endParaRPr sz="5400" b="1" dirty="0">
              <a:latin typeface="Calibri"/>
              <a:cs typeface="Calibri"/>
            </a:endParaRPr>
          </a:p>
          <a:p>
            <a:endParaRPr sz="2400" dirty="0">
              <a:latin typeface="Times New Roman"/>
              <a:cs typeface="Times New Roman"/>
            </a:endParaRPr>
          </a:p>
          <a:p>
            <a:pPr marL="260985" indent="-100330">
              <a:spcBef>
                <a:spcPts val="780"/>
              </a:spcBef>
              <a:buFont typeface="Arial"/>
              <a:buChar char="•"/>
              <a:tabLst>
                <a:tab pos="261620" algn="l"/>
              </a:tabLst>
            </a:pPr>
            <a:r>
              <a:rPr sz="4400" dirty="0">
                <a:latin typeface="Calibri"/>
                <a:cs typeface="Calibri"/>
              </a:rPr>
              <a:t>Effective </a:t>
            </a:r>
            <a:r>
              <a:rPr sz="4400" spc="5" dirty="0">
                <a:latin typeface="Calibri"/>
                <a:cs typeface="Calibri"/>
              </a:rPr>
              <a:t>leadership </a:t>
            </a:r>
            <a:r>
              <a:rPr sz="4400" spc="10" dirty="0">
                <a:latin typeface="Calibri"/>
                <a:cs typeface="Calibri"/>
              </a:rPr>
              <a:t>on</a:t>
            </a:r>
            <a:r>
              <a:rPr sz="4400" spc="5" dirty="0">
                <a:latin typeface="Calibri"/>
                <a:cs typeface="Calibri"/>
              </a:rPr>
              <a:t> </a:t>
            </a:r>
            <a:r>
              <a:rPr sz="4400" spc="10" dirty="0" smtClean="0">
                <a:latin typeface="Calibri"/>
                <a:cs typeface="Calibri"/>
              </a:rPr>
              <a:t>H&amp;S</a:t>
            </a:r>
            <a:endParaRPr lang="en-GB" sz="4400" spc="10" dirty="0" smtClean="0">
              <a:latin typeface="Calibri"/>
              <a:cs typeface="Calibri"/>
            </a:endParaRPr>
          </a:p>
          <a:p>
            <a:pPr marL="260985" indent="-100330">
              <a:spcBef>
                <a:spcPts val="780"/>
              </a:spcBef>
              <a:buFont typeface="Arial"/>
              <a:buChar char="•"/>
              <a:tabLst>
                <a:tab pos="261620" algn="l"/>
              </a:tabLst>
            </a:pPr>
            <a:endParaRPr sz="1200" dirty="0">
              <a:latin typeface="Calibri"/>
              <a:cs typeface="Calibri"/>
            </a:endParaRPr>
          </a:p>
          <a:p>
            <a:pPr marL="260985" indent="-100330">
              <a:spcBef>
                <a:spcPts val="275"/>
              </a:spcBef>
              <a:buFont typeface="Arial"/>
              <a:buChar char="•"/>
              <a:tabLst>
                <a:tab pos="261620" algn="l"/>
              </a:tabLst>
            </a:pPr>
            <a:r>
              <a:rPr sz="4400" spc="5" dirty="0">
                <a:latin typeface="Calibri"/>
                <a:cs typeface="Calibri"/>
              </a:rPr>
              <a:t>Employee involvement in</a:t>
            </a:r>
            <a:r>
              <a:rPr sz="4400" spc="30" dirty="0">
                <a:latin typeface="Calibri"/>
                <a:cs typeface="Calibri"/>
              </a:rPr>
              <a:t> </a:t>
            </a:r>
            <a:r>
              <a:rPr sz="4400" spc="10" dirty="0" smtClean="0">
                <a:latin typeface="Calibri"/>
                <a:cs typeface="Calibri"/>
              </a:rPr>
              <a:t>H&amp;S</a:t>
            </a:r>
            <a:endParaRPr lang="en-GB" sz="4400" spc="10" dirty="0" smtClean="0">
              <a:latin typeface="Calibri"/>
              <a:cs typeface="Calibri"/>
            </a:endParaRPr>
          </a:p>
          <a:p>
            <a:pPr marL="260985" indent="-100330">
              <a:spcBef>
                <a:spcPts val="275"/>
              </a:spcBef>
              <a:buFont typeface="Arial"/>
              <a:buChar char="•"/>
              <a:tabLst>
                <a:tab pos="261620" algn="l"/>
              </a:tabLst>
            </a:pPr>
            <a:endParaRPr sz="1200" dirty="0">
              <a:latin typeface="Calibri"/>
              <a:cs typeface="Calibri"/>
            </a:endParaRPr>
          </a:p>
          <a:p>
            <a:pPr marL="260985" marR="591185" indent="-100330">
              <a:spcBef>
                <a:spcPts val="219"/>
              </a:spcBef>
              <a:buFont typeface="Arial"/>
              <a:buChar char="•"/>
              <a:tabLst>
                <a:tab pos="261620" algn="l"/>
              </a:tabLst>
            </a:pPr>
            <a:r>
              <a:rPr sz="4400" dirty="0">
                <a:latin typeface="Calibri"/>
                <a:cs typeface="Calibri"/>
              </a:rPr>
              <a:t>Investigations </a:t>
            </a:r>
            <a:r>
              <a:rPr sz="4400" spc="5" dirty="0">
                <a:latin typeface="Calibri"/>
                <a:cs typeface="Calibri"/>
              </a:rPr>
              <a:t>of near </a:t>
            </a:r>
            <a:r>
              <a:rPr sz="4400" spc="10" dirty="0">
                <a:latin typeface="Calibri"/>
                <a:cs typeface="Calibri"/>
              </a:rPr>
              <a:t>misses </a:t>
            </a:r>
            <a:r>
              <a:rPr sz="4400" spc="5" dirty="0">
                <a:latin typeface="Calibri"/>
                <a:cs typeface="Calibri"/>
              </a:rPr>
              <a:t>(not </a:t>
            </a:r>
            <a:r>
              <a:rPr sz="4400" dirty="0">
                <a:latin typeface="Calibri"/>
                <a:cs typeface="Calibri"/>
              </a:rPr>
              <a:t>just  </a:t>
            </a:r>
            <a:r>
              <a:rPr sz="4400" spc="5" dirty="0">
                <a:latin typeface="Calibri"/>
                <a:cs typeface="Calibri"/>
              </a:rPr>
              <a:t>incidents/accidents</a:t>
            </a:r>
            <a:r>
              <a:rPr sz="4400" spc="5" dirty="0" smtClean="0">
                <a:latin typeface="Calibri"/>
                <a:cs typeface="Calibri"/>
              </a:rPr>
              <a:t>)</a:t>
            </a:r>
            <a:endParaRPr lang="en-GB" sz="4400" spc="5" dirty="0" smtClean="0">
              <a:latin typeface="Calibri"/>
              <a:cs typeface="Calibri"/>
            </a:endParaRPr>
          </a:p>
          <a:p>
            <a:pPr marL="260985" marR="591185" indent="-100330">
              <a:spcBef>
                <a:spcPts val="219"/>
              </a:spcBef>
              <a:buFont typeface="Arial"/>
              <a:buChar char="•"/>
              <a:tabLst>
                <a:tab pos="261620" algn="l"/>
              </a:tabLst>
            </a:pPr>
            <a:endParaRPr sz="1400" dirty="0">
              <a:latin typeface="Calibri"/>
              <a:cs typeface="Calibri"/>
            </a:endParaRPr>
          </a:p>
          <a:p>
            <a:pPr marL="260985" indent="-100330">
              <a:spcBef>
                <a:spcPts val="275"/>
              </a:spcBef>
              <a:buFont typeface="Arial"/>
              <a:buChar char="•"/>
              <a:tabLst>
                <a:tab pos="261620" algn="l"/>
              </a:tabLst>
            </a:pPr>
            <a:r>
              <a:rPr sz="4400" spc="-5" dirty="0">
                <a:latin typeface="Calibri"/>
                <a:cs typeface="Calibri"/>
              </a:rPr>
              <a:t>Team </a:t>
            </a:r>
            <a:r>
              <a:rPr sz="4400" spc="5" dirty="0">
                <a:latin typeface="Calibri"/>
                <a:cs typeface="Calibri"/>
              </a:rPr>
              <a:t>responsibility </a:t>
            </a:r>
            <a:r>
              <a:rPr sz="4400" dirty="0">
                <a:latin typeface="Calibri"/>
                <a:cs typeface="Calibri"/>
              </a:rPr>
              <a:t>for error</a:t>
            </a:r>
            <a:r>
              <a:rPr sz="4400" spc="25" dirty="0">
                <a:latin typeface="Calibri"/>
                <a:cs typeface="Calibri"/>
              </a:rPr>
              <a:t> </a:t>
            </a:r>
            <a:r>
              <a:rPr sz="4400" spc="5" dirty="0" smtClean="0">
                <a:latin typeface="Calibri"/>
                <a:cs typeface="Calibri"/>
              </a:rPr>
              <a:t>reporting</a:t>
            </a:r>
            <a:endParaRPr lang="en-GB" sz="4400" spc="5" dirty="0" smtClean="0">
              <a:latin typeface="Calibri"/>
              <a:cs typeface="Calibri"/>
            </a:endParaRPr>
          </a:p>
          <a:p>
            <a:pPr marL="260985" indent="-100330">
              <a:spcBef>
                <a:spcPts val="275"/>
              </a:spcBef>
              <a:buFont typeface="Arial"/>
              <a:buChar char="•"/>
              <a:tabLst>
                <a:tab pos="261620" algn="l"/>
              </a:tabLst>
            </a:pPr>
            <a:endParaRPr sz="1200" dirty="0">
              <a:latin typeface="Calibri"/>
              <a:cs typeface="Calibri"/>
            </a:endParaRPr>
          </a:p>
          <a:p>
            <a:pPr marL="260985" marR="464184" indent="-100330">
              <a:spcBef>
                <a:spcPts val="229"/>
              </a:spcBef>
              <a:buFont typeface="Arial"/>
              <a:buChar char="•"/>
              <a:tabLst>
                <a:tab pos="261620" algn="l"/>
              </a:tabLst>
            </a:pPr>
            <a:r>
              <a:rPr sz="4400" spc="5" dirty="0">
                <a:latin typeface="Calibri"/>
                <a:cs typeface="Calibri"/>
              </a:rPr>
              <a:t>Not disciplining </a:t>
            </a:r>
            <a:r>
              <a:rPr sz="4400" dirty="0">
                <a:latin typeface="Calibri"/>
                <a:cs typeface="Calibri"/>
              </a:rPr>
              <a:t>staff for </a:t>
            </a:r>
            <a:r>
              <a:rPr sz="4400" spc="5" dirty="0">
                <a:latin typeface="Calibri"/>
                <a:cs typeface="Calibri"/>
              </a:rPr>
              <a:t>reporting </a:t>
            </a:r>
            <a:r>
              <a:rPr sz="4400" dirty="0">
                <a:latin typeface="Calibri"/>
                <a:cs typeface="Calibri"/>
              </a:rPr>
              <a:t>errors  </a:t>
            </a:r>
            <a:r>
              <a:rPr sz="4400" spc="5" dirty="0">
                <a:latin typeface="Calibri"/>
                <a:cs typeface="Calibri"/>
              </a:rPr>
              <a:t>(promoting reporting</a:t>
            </a:r>
            <a:r>
              <a:rPr sz="4400" spc="30" dirty="0">
                <a:latin typeface="Calibri"/>
                <a:cs typeface="Calibri"/>
              </a:rPr>
              <a:t> </a:t>
            </a:r>
            <a:r>
              <a:rPr sz="4400" spc="5" dirty="0">
                <a:latin typeface="Calibri"/>
                <a:cs typeface="Calibri"/>
              </a:rPr>
              <a:t>culture)</a:t>
            </a:r>
            <a:endParaRPr sz="44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21518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/>
          <p:nvPr/>
        </p:nvSpPr>
        <p:spPr>
          <a:xfrm>
            <a:off x="1066800" y="914400"/>
            <a:ext cx="10591800" cy="5093061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260985" indent="-100330">
              <a:spcBef>
                <a:spcPts val="135"/>
              </a:spcBef>
              <a:buFont typeface="Arial"/>
              <a:buChar char="•"/>
              <a:tabLst>
                <a:tab pos="261620" algn="l"/>
              </a:tabLst>
            </a:pPr>
            <a:r>
              <a:rPr sz="5400" dirty="0">
                <a:latin typeface="Calibri"/>
                <a:cs typeface="Calibri"/>
              </a:rPr>
              <a:t>Fatigue </a:t>
            </a:r>
            <a:r>
              <a:rPr sz="5400" spc="5" dirty="0">
                <a:latin typeface="Calibri"/>
                <a:cs typeface="Calibri"/>
              </a:rPr>
              <a:t>management</a:t>
            </a:r>
            <a:r>
              <a:rPr sz="5400" spc="60" dirty="0">
                <a:latin typeface="Calibri"/>
                <a:cs typeface="Calibri"/>
              </a:rPr>
              <a:t> </a:t>
            </a:r>
            <a:r>
              <a:rPr sz="5400" dirty="0">
                <a:latin typeface="Calibri"/>
                <a:cs typeface="Calibri"/>
              </a:rPr>
              <a:t>policies</a:t>
            </a:r>
          </a:p>
          <a:p>
            <a:pPr>
              <a:buFont typeface="Arial"/>
              <a:buChar char="•"/>
            </a:pPr>
            <a:endParaRPr sz="5400" dirty="0">
              <a:latin typeface="Times New Roman"/>
              <a:cs typeface="Times New Roman"/>
            </a:endParaRPr>
          </a:p>
          <a:p>
            <a:pPr marL="260985" indent="-100330">
              <a:buFont typeface="Arial"/>
              <a:buChar char="•"/>
              <a:tabLst>
                <a:tab pos="261620" algn="l"/>
              </a:tabLst>
            </a:pPr>
            <a:r>
              <a:rPr sz="5400" spc="5" dirty="0" smtClean="0">
                <a:latin typeface="Calibri"/>
                <a:cs typeface="Calibri"/>
              </a:rPr>
              <a:t>Sleep</a:t>
            </a:r>
            <a:r>
              <a:rPr sz="5400" dirty="0" smtClean="0">
                <a:latin typeface="Calibri"/>
                <a:cs typeface="Calibri"/>
              </a:rPr>
              <a:t> </a:t>
            </a:r>
            <a:r>
              <a:rPr sz="5400" dirty="0">
                <a:latin typeface="Calibri"/>
                <a:cs typeface="Calibri"/>
              </a:rPr>
              <a:t>contracts</a:t>
            </a:r>
          </a:p>
          <a:p>
            <a:endParaRPr sz="5400" dirty="0">
              <a:latin typeface="Times New Roman"/>
              <a:cs typeface="Times New Roman"/>
            </a:endParaRPr>
          </a:p>
          <a:p>
            <a:pPr marL="311785">
              <a:spcBef>
                <a:spcPts val="665"/>
              </a:spcBef>
            </a:pPr>
            <a:r>
              <a:rPr sz="5400" dirty="0">
                <a:latin typeface="Calibri"/>
                <a:cs typeface="Calibri"/>
                <a:hlinkClick r:id="rId2"/>
              </a:rPr>
              <a:t>http://www.hse.gov.uk/humanfactors/topics/fatigue.htm</a:t>
            </a:r>
            <a:endParaRPr sz="5400" dirty="0">
              <a:latin typeface="Calibri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8"/>
          <p:cNvSpPr txBox="1"/>
          <p:nvPr/>
        </p:nvSpPr>
        <p:spPr>
          <a:xfrm>
            <a:off x="228600" y="5862"/>
            <a:ext cx="11887200" cy="8405506"/>
          </a:xfrm>
          <a:prstGeom prst="rect">
            <a:avLst/>
          </a:prstGeom>
        </p:spPr>
        <p:txBody>
          <a:bodyPr vert="horz" wrap="square" lIns="0" tIns="79375" rIns="0" bIns="0" rtlCol="0">
            <a:spAutoFit/>
          </a:bodyPr>
          <a:lstStyle/>
          <a:p>
            <a:pPr algn="ctr">
              <a:spcBef>
                <a:spcPts val="625"/>
              </a:spcBef>
            </a:pPr>
            <a:r>
              <a:rPr sz="5400" b="1" spc="-5" dirty="0">
                <a:latin typeface="Calibri"/>
                <a:cs typeface="Calibri"/>
              </a:rPr>
              <a:t>General </a:t>
            </a:r>
            <a:r>
              <a:rPr sz="5400" b="1" spc="-10" dirty="0">
                <a:latin typeface="Calibri"/>
                <a:cs typeface="Calibri"/>
              </a:rPr>
              <a:t>HSE</a:t>
            </a:r>
            <a:r>
              <a:rPr sz="5400" b="1" spc="-50" dirty="0">
                <a:latin typeface="Calibri"/>
                <a:cs typeface="Calibri"/>
              </a:rPr>
              <a:t> </a:t>
            </a:r>
            <a:r>
              <a:rPr sz="5400" b="1" spc="-5" dirty="0" smtClean="0">
                <a:latin typeface="Calibri"/>
                <a:cs typeface="Calibri"/>
              </a:rPr>
              <a:t>view</a:t>
            </a:r>
            <a:endParaRPr lang="en-GB" sz="5400" b="1" spc="-5" dirty="0" smtClean="0">
              <a:latin typeface="Calibri"/>
              <a:cs typeface="Calibri"/>
            </a:endParaRPr>
          </a:p>
          <a:p>
            <a:pPr marL="758190" algn="ctr">
              <a:spcBef>
                <a:spcPts val="625"/>
              </a:spcBef>
            </a:pPr>
            <a:endParaRPr b="1" dirty="0">
              <a:latin typeface="Calibri"/>
              <a:cs typeface="Calibri"/>
            </a:endParaRPr>
          </a:p>
          <a:p>
            <a:pPr marL="328295" marR="39370" indent="-100330">
              <a:spcBef>
                <a:spcPts val="425"/>
              </a:spcBef>
              <a:buFont typeface="Arial"/>
              <a:buChar char="•"/>
              <a:tabLst>
                <a:tab pos="328930" algn="l"/>
              </a:tabLst>
            </a:pPr>
            <a:r>
              <a:rPr lang="en-GB" sz="4400" dirty="0" smtClean="0">
                <a:latin typeface="Calibri"/>
                <a:cs typeface="Calibri"/>
              </a:rPr>
              <a:t>L</a:t>
            </a:r>
            <a:r>
              <a:rPr sz="4400" dirty="0" smtClean="0">
                <a:latin typeface="Calibri"/>
                <a:cs typeface="Calibri"/>
              </a:rPr>
              <a:t>aw </a:t>
            </a:r>
            <a:r>
              <a:rPr sz="4400" dirty="0">
                <a:latin typeface="Calibri"/>
                <a:cs typeface="Calibri"/>
              </a:rPr>
              <a:t>requires duty holders to </a:t>
            </a:r>
            <a:r>
              <a:rPr sz="4400" dirty="0" smtClean="0">
                <a:latin typeface="Calibri"/>
                <a:cs typeface="Calibri"/>
              </a:rPr>
              <a:t>eliminate risk </a:t>
            </a:r>
            <a:r>
              <a:rPr sz="4400" dirty="0">
                <a:latin typeface="Calibri"/>
                <a:cs typeface="Calibri"/>
              </a:rPr>
              <a:t>if possible (e.g. is shift work </a:t>
            </a:r>
            <a:r>
              <a:rPr sz="4400" dirty="0" smtClean="0">
                <a:latin typeface="Calibri"/>
                <a:cs typeface="Calibri"/>
              </a:rPr>
              <a:t>necessary?)</a:t>
            </a:r>
            <a:endParaRPr sz="4400" dirty="0">
              <a:latin typeface="Calibri"/>
              <a:cs typeface="Calibri"/>
            </a:endParaRPr>
          </a:p>
          <a:p>
            <a:pPr marL="328295" indent="-100330">
              <a:spcBef>
                <a:spcPts val="120"/>
              </a:spcBef>
              <a:buFont typeface="Arial"/>
              <a:buChar char="•"/>
              <a:tabLst>
                <a:tab pos="328930" algn="l"/>
              </a:tabLst>
            </a:pPr>
            <a:r>
              <a:rPr sz="4400" dirty="0">
                <a:latin typeface="Calibri"/>
                <a:cs typeface="Calibri"/>
              </a:rPr>
              <a:t>Employers</a:t>
            </a:r>
            <a:r>
              <a:rPr sz="4400" spc="-5" dirty="0">
                <a:latin typeface="Calibri"/>
                <a:cs typeface="Calibri"/>
              </a:rPr>
              <a:t> </a:t>
            </a:r>
            <a:r>
              <a:rPr sz="4400" dirty="0">
                <a:latin typeface="Calibri"/>
                <a:cs typeface="Calibri"/>
              </a:rPr>
              <a:t>should:</a:t>
            </a:r>
          </a:p>
          <a:p>
            <a:pPr marL="445770" marR="79375" lvl="1" indent="-83820">
              <a:spcBef>
                <a:spcPts val="190"/>
              </a:spcBef>
              <a:buFont typeface="Arial"/>
              <a:buChar char="–"/>
              <a:tabLst>
                <a:tab pos="446405" algn="l"/>
              </a:tabLst>
            </a:pPr>
            <a:r>
              <a:rPr sz="4400" dirty="0">
                <a:latin typeface="Calibri"/>
                <a:cs typeface="Calibri"/>
              </a:rPr>
              <a:t>consider </a:t>
            </a:r>
            <a:r>
              <a:rPr sz="4400" spc="-5" dirty="0" smtClean="0">
                <a:latin typeface="Calibri"/>
                <a:cs typeface="Calibri"/>
              </a:rPr>
              <a:t>risks </a:t>
            </a:r>
            <a:r>
              <a:rPr sz="4400" dirty="0">
                <a:latin typeface="Calibri"/>
                <a:cs typeface="Calibri"/>
              </a:rPr>
              <a:t>of </a:t>
            </a:r>
            <a:r>
              <a:rPr sz="4400" spc="-5" dirty="0">
                <a:latin typeface="Calibri"/>
                <a:cs typeface="Calibri"/>
              </a:rPr>
              <a:t>shift work </a:t>
            </a:r>
            <a:r>
              <a:rPr lang="en-GB" sz="4400" spc="-5" dirty="0" smtClean="0">
                <a:latin typeface="Calibri"/>
                <a:cs typeface="Calibri"/>
              </a:rPr>
              <a:t>&amp;</a:t>
            </a:r>
            <a:r>
              <a:rPr sz="4400" dirty="0" smtClean="0">
                <a:latin typeface="Calibri"/>
                <a:cs typeface="Calibri"/>
              </a:rPr>
              <a:t> </a:t>
            </a:r>
            <a:r>
              <a:rPr sz="4400" spc="-5" dirty="0">
                <a:latin typeface="Calibri"/>
                <a:cs typeface="Calibri"/>
              </a:rPr>
              <a:t>benefits </a:t>
            </a:r>
            <a:r>
              <a:rPr sz="4400" dirty="0">
                <a:latin typeface="Calibri"/>
                <a:cs typeface="Calibri"/>
              </a:rPr>
              <a:t>of </a:t>
            </a:r>
            <a:r>
              <a:rPr sz="4400" spc="-5" dirty="0">
                <a:latin typeface="Calibri"/>
                <a:cs typeface="Calibri"/>
              </a:rPr>
              <a:t>effective  </a:t>
            </a:r>
            <a:r>
              <a:rPr sz="4400" dirty="0">
                <a:latin typeface="Calibri"/>
                <a:cs typeface="Calibri"/>
              </a:rPr>
              <a:t>management;</a:t>
            </a:r>
          </a:p>
          <a:p>
            <a:pPr marL="445770" lvl="1" indent="-83820">
              <a:spcBef>
                <a:spcPts val="80"/>
              </a:spcBef>
              <a:buFont typeface="Arial"/>
              <a:buChar char="–"/>
              <a:tabLst>
                <a:tab pos="446405" algn="l"/>
              </a:tabLst>
            </a:pPr>
            <a:r>
              <a:rPr sz="4400" spc="-5" dirty="0">
                <a:latin typeface="Calibri"/>
                <a:cs typeface="Calibri"/>
              </a:rPr>
              <a:t>establish systems to </a:t>
            </a:r>
            <a:r>
              <a:rPr sz="4400" dirty="0">
                <a:latin typeface="Calibri"/>
                <a:cs typeface="Calibri"/>
              </a:rPr>
              <a:t>manage </a:t>
            </a:r>
            <a:r>
              <a:rPr sz="4400" spc="-5" dirty="0" smtClean="0">
                <a:latin typeface="Calibri"/>
                <a:cs typeface="Calibri"/>
              </a:rPr>
              <a:t>risks </a:t>
            </a:r>
            <a:r>
              <a:rPr sz="4400" dirty="0">
                <a:latin typeface="Calibri"/>
                <a:cs typeface="Calibri"/>
              </a:rPr>
              <a:t>of </a:t>
            </a:r>
            <a:r>
              <a:rPr sz="4400" spc="-5" dirty="0">
                <a:latin typeface="Calibri"/>
                <a:cs typeface="Calibri"/>
              </a:rPr>
              <a:t>shift</a:t>
            </a:r>
            <a:r>
              <a:rPr sz="4400" spc="-75" dirty="0">
                <a:latin typeface="Calibri"/>
                <a:cs typeface="Calibri"/>
              </a:rPr>
              <a:t> </a:t>
            </a:r>
            <a:r>
              <a:rPr sz="4400" spc="-5" dirty="0" smtClean="0">
                <a:latin typeface="Calibri"/>
                <a:cs typeface="Calibri"/>
              </a:rPr>
              <a:t>work</a:t>
            </a:r>
            <a:endParaRPr lang="en-GB" sz="4400" spc="-5" dirty="0" smtClean="0">
              <a:latin typeface="Calibri"/>
              <a:cs typeface="Calibri"/>
            </a:endParaRPr>
          </a:p>
          <a:p>
            <a:pPr marL="445770" lvl="1" indent="-83820">
              <a:spcBef>
                <a:spcPts val="80"/>
              </a:spcBef>
              <a:buFont typeface="Arial"/>
              <a:buChar char="–"/>
              <a:tabLst>
                <a:tab pos="446405" algn="l"/>
              </a:tabLst>
            </a:pPr>
            <a:r>
              <a:rPr sz="4400" spc="-5" dirty="0" smtClean="0">
                <a:latin typeface="Calibri"/>
                <a:cs typeface="Calibri"/>
              </a:rPr>
              <a:t>assess risks </a:t>
            </a:r>
            <a:r>
              <a:rPr sz="4400" spc="-5" dirty="0">
                <a:latin typeface="Calibri"/>
                <a:cs typeface="Calibri"/>
              </a:rPr>
              <a:t>associated </a:t>
            </a:r>
            <a:r>
              <a:rPr sz="4400" dirty="0">
                <a:latin typeface="Calibri"/>
                <a:cs typeface="Calibri"/>
              </a:rPr>
              <a:t>with shift </a:t>
            </a:r>
            <a:r>
              <a:rPr sz="4400" spc="-5" dirty="0">
                <a:latin typeface="Calibri"/>
                <a:cs typeface="Calibri"/>
              </a:rPr>
              <a:t>work </a:t>
            </a:r>
            <a:r>
              <a:rPr sz="4400" dirty="0">
                <a:latin typeface="Calibri"/>
                <a:cs typeface="Calibri"/>
              </a:rPr>
              <a:t>in</a:t>
            </a:r>
            <a:r>
              <a:rPr sz="4400" spc="-80" dirty="0">
                <a:latin typeface="Calibri"/>
                <a:cs typeface="Calibri"/>
              </a:rPr>
              <a:t> </a:t>
            </a:r>
            <a:r>
              <a:rPr sz="4400" dirty="0">
                <a:latin typeface="Calibri"/>
                <a:cs typeface="Calibri"/>
              </a:rPr>
              <a:t>their</a:t>
            </a:r>
          </a:p>
          <a:p>
            <a:pPr marL="445770"/>
            <a:r>
              <a:rPr sz="4400" dirty="0">
                <a:latin typeface="Calibri"/>
                <a:cs typeface="Calibri"/>
              </a:rPr>
              <a:t>workplace;</a:t>
            </a:r>
          </a:p>
          <a:p>
            <a:pPr marL="445770" lvl="1" indent="-83820">
              <a:spcBef>
                <a:spcPts val="85"/>
              </a:spcBef>
              <a:buFont typeface="Arial"/>
              <a:buChar char="–"/>
              <a:tabLst>
                <a:tab pos="446405" algn="l"/>
              </a:tabLst>
            </a:pPr>
            <a:r>
              <a:rPr sz="4400" spc="-10" dirty="0">
                <a:latin typeface="Calibri"/>
                <a:cs typeface="Calibri"/>
              </a:rPr>
              <a:t>take </a:t>
            </a:r>
            <a:r>
              <a:rPr sz="4400" dirty="0">
                <a:latin typeface="Calibri"/>
                <a:cs typeface="Calibri"/>
              </a:rPr>
              <a:t>action </a:t>
            </a:r>
            <a:r>
              <a:rPr sz="4400" spc="-5" dirty="0">
                <a:latin typeface="Calibri"/>
                <a:cs typeface="Calibri"/>
              </a:rPr>
              <a:t>to reduce </a:t>
            </a:r>
            <a:r>
              <a:rPr sz="4400" dirty="0">
                <a:latin typeface="Calibri"/>
                <a:cs typeface="Calibri"/>
              </a:rPr>
              <a:t>these</a:t>
            </a:r>
            <a:r>
              <a:rPr sz="4400" spc="-40" dirty="0">
                <a:latin typeface="Calibri"/>
                <a:cs typeface="Calibri"/>
              </a:rPr>
              <a:t> </a:t>
            </a:r>
            <a:r>
              <a:rPr sz="4400" spc="-5" dirty="0">
                <a:latin typeface="Calibri"/>
                <a:cs typeface="Calibri"/>
              </a:rPr>
              <a:t>risks;</a:t>
            </a:r>
            <a:endParaRPr sz="4400" dirty="0">
              <a:latin typeface="Calibri"/>
              <a:cs typeface="Calibri"/>
            </a:endParaRPr>
          </a:p>
          <a:p>
            <a:pPr marL="445770" marR="307975" lvl="1" indent="-83820">
              <a:spcBef>
                <a:spcPts val="185"/>
              </a:spcBef>
              <a:buFont typeface="Arial"/>
              <a:buChar char="–"/>
              <a:tabLst>
                <a:tab pos="446405" algn="l"/>
              </a:tabLst>
            </a:pPr>
            <a:r>
              <a:rPr lang="en-GB" sz="4400" dirty="0" smtClean="0">
                <a:latin typeface="Calibri"/>
                <a:cs typeface="Calibri"/>
              </a:rPr>
              <a:t>c</a:t>
            </a:r>
            <a:r>
              <a:rPr sz="4400" dirty="0" smtClean="0">
                <a:latin typeface="Calibri"/>
                <a:cs typeface="Calibri"/>
              </a:rPr>
              <a:t>heck </a:t>
            </a:r>
            <a:r>
              <a:rPr lang="en-GB" sz="4400" dirty="0" smtClean="0">
                <a:latin typeface="Calibri"/>
                <a:cs typeface="Calibri"/>
              </a:rPr>
              <a:t>&amp;</a:t>
            </a:r>
            <a:r>
              <a:rPr sz="4400" dirty="0" smtClean="0">
                <a:latin typeface="Calibri"/>
                <a:cs typeface="Calibri"/>
              </a:rPr>
              <a:t> </a:t>
            </a:r>
            <a:r>
              <a:rPr sz="4400" dirty="0">
                <a:latin typeface="Calibri"/>
                <a:cs typeface="Calibri"/>
              </a:rPr>
              <a:t>review </a:t>
            </a:r>
            <a:r>
              <a:rPr sz="4400" spc="-5" dirty="0" smtClean="0">
                <a:latin typeface="Calibri"/>
                <a:cs typeface="Calibri"/>
              </a:rPr>
              <a:t>shift-work </a:t>
            </a:r>
            <a:r>
              <a:rPr sz="4400" spc="-5" dirty="0">
                <a:latin typeface="Calibri"/>
                <a:cs typeface="Calibri"/>
              </a:rPr>
              <a:t>arrangements </a:t>
            </a:r>
            <a:r>
              <a:rPr lang="en-GB" sz="4400" spc="-5" dirty="0" smtClean="0">
                <a:latin typeface="Calibri"/>
                <a:cs typeface="Calibri"/>
              </a:rPr>
              <a:t>often</a:t>
            </a:r>
            <a:endParaRPr sz="44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50114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11"/>
          <p:cNvSpPr txBox="1"/>
          <p:nvPr/>
        </p:nvSpPr>
        <p:spPr>
          <a:xfrm>
            <a:off x="1295400" y="76200"/>
            <a:ext cx="10439400" cy="7647606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algn="ctr">
              <a:spcBef>
                <a:spcPts val="95"/>
              </a:spcBef>
            </a:pPr>
            <a:r>
              <a:rPr sz="5400" b="1" spc="-10" dirty="0">
                <a:latin typeface="Calibri"/>
                <a:cs typeface="Calibri"/>
              </a:rPr>
              <a:t>Legal</a:t>
            </a:r>
            <a:r>
              <a:rPr sz="5400" b="1" spc="-20" dirty="0">
                <a:latin typeface="Calibri"/>
                <a:cs typeface="Calibri"/>
              </a:rPr>
              <a:t> </a:t>
            </a:r>
            <a:r>
              <a:rPr sz="5400" b="1" spc="-10" dirty="0" smtClean="0">
                <a:latin typeface="Calibri"/>
                <a:cs typeface="Calibri"/>
              </a:rPr>
              <a:t>Duty</a:t>
            </a:r>
            <a:endParaRPr lang="en-GB" sz="5400" b="1" spc="-10" dirty="0" smtClean="0">
              <a:latin typeface="Calibri"/>
              <a:cs typeface="Calibri"/>
            </a:endParaRPr>
          </a:p>
          <a:p>
            <a:pPr algn="ctr">
              <a:spcBef>
                <a:spcPts val="95"/>
              </a:spcBef>
            </a:pPr>
            <a:endParaRPr sz="1400" b="1" dirty="0">
              <a:latin typeface="Calibri"/>
              <a:cs typeface="Calibri"/>
            </a:endParaRPr>
          </a:p>
          <a:p>
            <a:pPr marL="260985" marR="299720" indent="-100330">
              <a:spcBef>
                <a:spcPts val="1075"/>
              </a:spcBef>
              <a:buFont typeface="Arial"/>
              <a:buChar char="•"/>
              <a:tabLst>
                <a:tab pos="261620" algn="l"/>
              </a:tabLst>
            </a:pPr>
            <a:r>
              <a:rPr sz="5400" spc="5" dirty="0">
                <a:latin typeface="Calibri"/>
                <a:cs typeface="Calibri"/>
              </a:rPr>
              <a:t>General duties under </a:t>
            </a:r>
            <a:r>
              <a:rPr sz="5400" spc="10" dirty="0" smtClean="0">
                <a:latin typeface="Calibri"/>
                <a:cs typeface="Calibri"/>
              </a:rPr>
              <a:t>Health </a:t>
            </a:r>
            <a:r>
              <a:rPr sz="5400" spc="15" dirty="0">
                <a:latin typeface="Calibri"/>
                <a:cs typeface="Calibri"/>
              </a:rPr>
              <a:t>&amp; </a:t>
            </a:r>
            <a:r>
              <a:rPr sz="5400" spc="5" dirty="0">
                <a:latin typeface="Calibri"/>
                <a:cs typeface="Calibri"/>
              </a:rPr>
              <a:t>Safety </a:t>
            </a:r>
            <a:r>
              <a:rPr sz="5400" dirty="0">
                <a:latin typeface="Calibri"/>
                <a:cs typeface="Calibri"/>
              </a:rPr>
              <a:t>at </a:t>
            </a:r>
            <a:r>
              <a:rPr sz="5400" dirty="0" smtClean="0">
                <a:latin typeface="Calibri"/>
                <a:cs typeface="Calibri"/>
              </a:rPr>
              <a:t>Work </a:t>
            </a:r>
            <a:r>
              <a:rPr sz="5400" spc="10" dirty="0">
                <a:latin typeface="Calibri"/>
                <a:cs typeface="Calibri"/>
              </a:rPr>
              <a:t>Act and</a:t>
            </a:r>
            <a:r>
              <a:rPr sz="5400" spc="5" dirty="0">
                <a:latin typeface="Calibri"/>
                <a:cs typeface="Calibri"/>
              </a:rPr>
              <a:t> </a:t>
            </a:r>
            <a:r>
              <a:rPr sz="5400" spc="10" dirty="0" smtClean="0">
                <a:latin typeface="Calibri"/>
                <a:cs typeface="Calibri"/>
              </a:rPr>
              <a:t>the</a:t>
            </a:r>
            <a:r>
              <a:rPr lang="en-GB" sz="5400" spc="10" dirty="0" smtClean="0">
                <a:latin typeface="Calibri"/>
                <a:cs typeface="Calibri"/>
              </a:rPr>
              <a:t>…</a:t>
            </a:r>
          </a:p>
          <a:p>
            <a:pPr marL="260985" marR="299720" indent="-100330">
              <a:spcBef>
                <a:spcPts val="1075"/>
              </a:spcBef>
              <a:buFont typeface="Arial"/>
              <a:buChar char="•"/>
              <a:tabLst>
                <a:tab pos="261620" algn="l"/>
              </a:tabLst>
            </a:pPr>
            <a:endParaRPr sz="3600" dirty="0">
              <a:latin typeface="Calibri"/>
              <a:cs typeface="Calibri"/>
            </a:endParaRPr>
          </a:p>
          <a:p>
            <a:pPr marL="260985" marR="345440" indent="-100330">
              <a:spcBef>
                <a:spcPts val="234"/>
              </a:spcBef>
              <a:buFont typeface="Arial"/>
              <a:buChar char="•"/>
              <a:tabLst>
                <a:tab pos="261620" algn="l"/>
              </a:tabLst>
            </a:pPr>
            <a:r>
              <a:rPr sz="5400" spc="10" dirty="0">
                <a:latin typeface="Calibri"/>
                <a:cs typeface="Calibri"/>
              </a:rPr>
              <a:t>Management </a:t>
            </a:r>
            <a:r>
              <a:rPr sz="5400" spc="5" dirty="0">
                <a:latin typeface="Calibri"/>
                <a:cs typeface="Calibri"/>
              </a:rPr>
              <a:t>of </a:t>
            </a:r>
            <a:r>
              <a:rPr sz="5400" spc="10" dirty="0">
                <a:latin typeface="Calibri"/>
                <a:cs typeface="Calibri"/>
              </a:rPr>
              <a:t>Health and </a:t>
            </a:r>
            <a:r>
              <a:rPr sz="5400" dirty="0">
                <a:latin typeface="Calibri"/>
                <a:cs typeface="Calibri"/>
              </a:rPr>
              <a:t>Safety at Work </a:t>
            </a:r>
            <a:r>
              <a:rPr sz="5400" spc="5" dirty="0" smtClean="0">
                <a:latin typeface="Calibri"/>
                <a:cs typeface="Calibri"/>
              </a:rPr>
              <a:t>Regulations.</a:t>
            </a:r>
            <a:endParaRPr lang="en-GB" sz="5400" spc="5" dirty="0" smtClean="0">
              <a:latin typeface="Calibri"/>
              <a:cs typeface="Calibri"/>
            </a:endParaRPr>
          </a:p>
          <a:p>
            <a:pPr marL="260985" marR="345440" indent="-100330">
              <a:spcBef>
                <a:spcPts val="234"/>
              </a:spcBef>
              <a:buFont typeface="Arial"/>
              <a:buChar char="•"/>
              <a:tabLst>
                <a:tab pos="261620" algn="l"/>
              </a:tabLst>
            </a:pPr>
            <a:endParaRPr sz="3600" dirty="0">
              <a:latin typeface="Calibri"/>
              <a:cs typeface="Calibri"/>
            </a:endParaRPr>
          </a:p>
          <a:p>
            <a:pPr marL="260985" marR="513715" indent="-100330">
              <a:spcBef>
                <a:spcPts val="215"/>
              </a:spcBef>
              <a:buFont typeface="Arial"/>
              <a:buChar char="•"/>
              <a:tabLst>
                <a:tab pos="261620" algn="l"/>
              </a:tabLst>
            </a:pPr>
            <a:r>
              <a:rPr sz="5400" spc="5" dirty="0">
                <a:latin typeface="Calibri"/>
                <a:cs typeface="Calibri"/>
              </a:rPr>
              <a:t>Specific duties under </a:t>
            </a:r>
            <a:r>
              <a:rPr sz="5400" spc="10" dirty="0">
                <a:latin typeface="Calibri"/>
                <a:cs typeface="Calibri"/>
              </a:rPr>
              <a:t>the </a:t>
            </a:r>
            <a:r>
              <a:rPr sz="5400" dirty="0">
                <a:latin typeface="Calibri"/>
                <a:cs typeface="Calibri"/>
              </a:rPr>
              <a:t>Working </a:t>
            </a:r>
            <a:r>
              <a:rPr sz="5400" spc="5" dirty="0">
                <a:latin typeface="Calibri"/>
                <a:cs typeface="Calibri"/>
              </a:rPr>
              <a:t>Time  Regulations</a:t>
            </a:r>
            <a:r>
              <a:rPr sz="5400" spc="15" dirty="0">
                <a:latin typeface="Calibri"/>
                <a:cs typeface="Calibri"/>
              </a:rPr>
              <a:t> </a:t>
            </a:r>
            <a:r>
              <a:rPr sz="5400" spc="5" dirty="0">
                <a:latin typeface="Calibri"/>
                <a:cs typeface="Calibri"/>
              </a:rPr>
              <a:t>(WTR).</a:t>
            </a:r>
            <a:endParaRPr sz="54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51408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6"/>
          <p:cNvSpPr txBox="1"/>
          <p:nvPr/>
        </p:nvSpPr>
        <p:spPr>
          <a:xfrm>
            <a:off x="0" y="152400"/>
            <a:ext cx="12115800" cy="871071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R="54610" algn="ctr">
              <a:spcBef>
                <a:spcPts val="105"/>
              </a:spcBef>
            </a:pPr>
            <a:r>
              <a:rPr sz="5400" spc="-5" dirty="0">
                <a:latin typeface="Calibri"/>
                <a:cs typeface="Calibri"/>
              </a:rPr>
              <a:t>Reducing the </a:t>
            </a:r>
            <a:r>
              <a:rPr sz="5400" dirty="0">
                <a:latin typeface="Calibri"/>
                <a:cs typeface="Calibri"/>
              </a:rPr>
              <a:t>impact of</a:t>
            </a:r>
            <a:r>
              <a:rPr sz="5400" spc="15" dirty="0">
                <a:latin typeface="Calibri"/>
                <a:cs typeface="Calibri"/>
              </a:rPr>
              <a:t> </a:t>
            </a:r>
            <a:r>
              <a:rPr sz="5400" spc="-10" dirty="0">
                <a:latin typeface="Calibri"/>
                <a:cs typeface="Calibri"/>
              </a:rPr>
              <a:t>fatigue</a:t>
            </a:r>
            <a:endParaRPr sz="5400" dirty="0">
              <a:latin typeface="Calibri"/>
              <a:cs typeface="Calibri"/>
            </a:endParaRPr>
          </a:p>
          <a:p>
            <a:pPr>
              <a:spcBef>
                <a:spcPts val="15"/>
              </a:spcBef>
            </a:pPr>
            <a:endParaRPr sz="1400" dirty="0">
              <a:latin typeface="Times New Roman"/>
              <a:cs typeface="Times New Roman"/>
            </a:endParaRPr>
          </a:p>
          <a:p>
            <a:pPr marL="327660" indent="-100330">
              <a:buFont typeface="Arial"/>
              <a:buChar char="•"/>
              <a:tabLst>
                <a:tab pos="328295" algn="l"/>
              </a:tabLst>
            </a:pPr>
            <a:r>
              <a:rPr sz="4400" dirty="0">
                <a:latin typeface="Calibri"/>
                <a:cs typeface="Calibri"/>
              </a:rPr>
              <a:t>Strategic</a:t>
            </a:r>
            <a:r>
              <a:rPr sz="4400" spc="25" dirty="0">
                <a:latin typeface="Calibri"/>
                <a:cs typeface="Calibri"/>
              </a:rPr>
              <a:t> </a:t>
            </a:r>
            <a:r>
              <a:rPr sz="4400" spc="5" dirty="0">
                <a:latin typeface="Calibri"/>
                <a:cs typeface="Calibri"/>
              </a:rPr>
              <a:t>napping</a:t>
            </a:r>
            <a:endParaRPr sz="4400" dirty="0">
              <a:latin typeface="Calibri"/>
              <a:cs typeface="Calibri"/>
            </a:endParaRPr>
          </a:p>
          <a:p>
            <a:pPr marL="327660" indent="-100330">
              <a:spcBef>
                <a:spcPts val="275"/>
              </a:spcBef>
              <a:buFont typeface="Arial"/>
              <a:buChar char="•"/>
              <a:tabLst>
                <a:tab pos="328295" algn="l"/>
              </a:tabLst>
            </a:pPr>
            <a:r>
              <a:rPr sz="4400" spc="5" dirty="0">
                <a:latin typeface="Calibri"/>
                <a:cs typeface="Calibri"/>
              </a:rPr>
              <a:t>Bright </a:t>
            </a:r>
            <a:r>
              <a:rPr sz="4400" dirty="0">
                <a:latin typeface="Calibri"/>
                <a:cs typeface="Calibri"/>
              </a:rPr>
              <a:t>light</a:t>
            </a:r>
            <a:r>
              <a:rPr sz="4400" spc="25" dirty="0">
                <a:latin typeface="Calibri"/>
                <a:cs typeface="Calibri"/>
              </a:rPr>
              <a:t> </a:t>
            </a:r>
            <a:r>
              <a:rPr sz="4400" spc="5" dirty="0">
                <a:latin typeface="Calibri"/>
                <a:cs typeface="Calibri"/>
              </a:rPr>
              <a:t>exposure</a:t>
            </a:r>
            <a:endParaRPr sz="4400" dirty="0">
              <a:latin typeface="Calibri"/>
              <a:cs typeface="Calibri"/>
            </a:endParaRPr>
          </a:p>
          <a:p>
            <a:pPr marL="327660" indent="-100330">
              <a:spcBef>
                <a:spcPts val="265"/>
              </a:spcBef>
              <a:buFont typeface="Arial"/>
              <a:buChar char="•"/>
              <a:tabLst>
                <a:tab pos="328295" algn="l"/>
              </a:tabLst>
            </a:pPr>
            <a:r>
              <a:rPr sz="4400" spc="5" dirty="0">
                <a:latin typeface="Calibri"/>
                <a:cs typeface="Calibri"/>
              </a:rPr>
              <a:t>Pharmacological</a:t>
            </a:r>
            <a:r>
              <a:rPr sz="4400" spc="50" dirty="0">
                <a:latin typeface="Calibri"/>
                <a:cs typeface="Calibri"/>
              </a:rPr>
              <a:t> </a:t>
            </a:r>
            <a:r>
              <a:rPr sz="4400" spc="5" dirty="0">
                <a:latin typeface="Calibri"/>
                <a:cs typeface="Calibri"/>
              </a:rPr>
              <a:t>interventions</a:t>
            </a:r>
            <a:endParaRPr sz="4400" dirty="0">
              <a:latin typeface="Calibri"/>
              <a:cs typeface="Calibri"/>
            </a:endParaRPr>
          </a:p>
          <a:p>
            <a:pPr marL="445134" lvl="1" indent="-83820">
              <a:spcBef>
                <a:spcPts val="244"/>
              </a:spcBef>
              <a:buFont typeface="Arial"/>
              <a:buChar char="–"/>
              <a:tabLst>
                <a:tab pos="445770" algn="l"/>
              </a:tabLst>
            </a:pPr>
            <a:r>
              <a:rPr sz="4400" dirty="0">
                <a:latin typeface="Calibri"/>
                <a:cs typeface="Calibri"/>
              </a:rPr>
              <a:t>Psychostimulants</a:t>
            </a:r>
          </a:p>
          <a:p>
            <a:pPr marL="445134" lvl="1" indent="-83820">
              <a:spcBef>
                <a:spcPts val="215"/>
              </a:spcBef>
              <a:buFont typeface="Arial"/>
              <a:buChar char="–"/>
              <a:tabLst>
                <a:tab pos="445770" algn="l"/>
              </a:tabLst>
            </a:pPr>
            <a:r>
              <a:rPr sz="4400" dirty="0">
                <a:latin typeface="Calibri"/>
                <a:cs typeface="Calibri"/>
              </a:rPr>
              <a:t>Caffeine</a:t>
            </a:r>
          </a:p>
          <a:p>
            <a:pPr marL="445134" lvl="1" indent="-83820">
              <a:spcBef>
                <a:spcPts val="229"/>
              </a:spcBef>
              <a:buFont typeface="Arial"/>
              <a:buChar char="–"/>
              <a:tabLst>
                <a:tab pos="445770" algn="l"/>
              </a:tabLst>
            </a:pPr>
            <a:r>
              <a:rPr sz="4400" dirty="0" smtClean="0">
                <a:latin typeface="Calibri"/>
                <a:cs typeface="Calibri"/>
              </a:rPr>
              <a:t>Hypnotics</a:t>
            </a:r>
            <a:r>
              <a:rPr lang="en-GB" sz="4400" dirty="0">
                <a:latin typeface="Calibri"/>
                <a:cs typeface="Calibri"/>
              </a:rPr>
              <a:t>: </a:t>
            </a:r>
            <a:r>
              <a:rPr lang="en-GB" sz="3200" dirty="0">
                <a:latin typeface="Calibri"/>
                <a:cs typeface="Calibri"/>
                <a:hlinkClick r:id="rId2"/>
              </a:rPr>
              <a:t>https://</a:t>
            </a:r>
            <a:r>
              <a:rPr lang="en-GB" sz="3200" dirty="0" smtClean="0">
                <a:latin typeface="Calibri"/>
                <a:cs typeface="Calibri"/>
                <a:hlinkClick r:id="rId2"/>
              </a:rPr>
              <a:t>www.nice.org.uk/advice/ktt6/chapter/evidence-context</a:t>
            </a:r>
            <a:r>
              <a:rPr lang="en-GB" sz="3200" dirty="0" smtClean="0">
                <a:latin typeface="Calibri"/>
                <a:cs typeface="Calibri"/>
              </a:rPr>
              <a:t> </a:t>
            </a:r>
            <a:endParaRPr sz="3200" dirty="0">
              <a:latin typeface="Calibri"/>
              <a:cs typeface="Calibri"/>
            </a:endParaRPr>
          </a:p>
          <a:p>
            <a:pPr marL="445134" lvl="1" indent="-83820">
              <a:spcBef>
                <a:spcPts val="215"/>
              </a:spcBef>
              <a:buFont typeface="Arial"/>
              <a:buChar char="–"/>
              <a:tabLst>
                <a:tab pos="445770" algn="l"/>
              </a:tabLst>
            </a:pPr>
            <a:r>
              <a:rPr sz="4400" dirty="0" smtClean="0">
                <a:latin typeface="Calibri"/>
                <a:cs typeface="Calibri"/>
              </a:rPr>
              <a:t>Melatonin</a:t>
            </a:r>
            <a:r>
              <a:rPr lang="en-GB" sz="4400" dirty="0" smtClean="0">
                <a:latin typeface="Calibri"/>
                <a:cs typeface="Calibri"/>
              </a:rPr>
              <a:t> (But not regulated)</a:t>
            </a:r>
            <a:endParaRPr sz="4400" dirty="0">
              <a:latin typeface="Calibri"/>
              <a:cs typeface="Calibri"/>
            </a:endParaRPr>
          </a:p>
          <a:p>
            <a:pPr marL="327660" indent="-100330">
              <a:spcBef>
                <a:spcPts val="260"/>
              </a:spcBef>
              <a:buFont typeface="Arial"/>
              <a:buChar char="•"/>
              <a:tabLst>
                <a:tab pos="328295" algn="l"/>
              </a:tabLst>
            </a:pPr>
            <a:endParaRPr lang="en-GB" dirty="0" smtClean="0">
              <a:latin typeface="Calibri"/>
              <a:cs typeface="Calibri"/>
            </a:endParaRPr>
          </a:p>
          <a:p>
            <a:pPr marL="327660" indent="-100330">
              <a:spcBef>
                <a:spcPts val="260"/>
              </a:spcBef>
              <a:buFont typeface="Arial"/>
              <a:buChar char="•"/>
              <a:tabLst>
                <a:tab pos="328295" algn="l"/>
              </a:tabLst>
            </a:pPr>
            <a:r>
              <a:rPr sz="4400" dirty="0" smtClean="0">
                <a:latin typeface="Calibri"/>
                <a:cs typeface="Calibri"/>
              </a:rPr>
              <a:t>Exercise</a:t>
            </a:r>
            <a:endParaRPr lang="en-GB" sz="4400" dirty="0" smtClean="0">
              <a:latin typeface="Calibri"/>
              <a:cs typeface="Calibri"/>
            </a:endParaRPr>
          </a:p>
          <a:p>
            <a:pPr marL="227330">
              <a:spcBef>
                <a:spcPts val="260"/>
              </a:spcBef>
              <a:tabLst>
                <a:tab pos="328295" algn="l"/>
              </a:tabLst>
            </a:pPr>
            <a:endParaRPr lang="en-GB" dirty="0" smtClean="0">
              <a:latin typeface="Calibri"/>
              <a:cs typeface="Calibri"/>
            </a:endParaRPr>
          </a:p>
          <a:p>
            <a:pPr marL="573405" indent="-457200">
              <a:buFont typeface="Arial" panose="020B0604020202020204" pitchFamily="34" charset="0"/>
              <a:buChar char="•"/>
            </a:pPr>
            <a:r>
              <a:rPr sz="2800" dirty="0" err="1" smtClean="0">
                <a:latin typeface="Arial"/>
                <a:cs typeface="Arial"/>
              </a:rPr>
              <a:t>Boivin</a:t>
            </a:r>
            <a:r>
              <a:rPr lang="en-GB" sz="2800" dirty="0" smtClean="0">
                <a:latin typeface="Arial"/>
                <a:cs typeface="Arial"/>
              </a:rPr>
              <a:t>.</a:t>
            </a:r>
            <a:r>
              <a:rPr sz="2800" dirty="0" smtClean="0">
                <a:latin typeface="Arial"/>
                <a:cs typeface="Arial"/>
              </a:rPr>
              <a:t>, Tremblay</a:t>
            </a:r>
            <a:r>
              <a:rPr lang="en-GB" sz="2800" dirty="0" smtClean="0">
                <a:latin typeface="Arial"/>
                <a:cs typeface="Arial"/>
              </a:rPr>
              <a:t>.,</a:t>
            </a:r>
            <a:r>
              <a:rPr sz="2800" dirty="0" smtClean="0">
                <a:latin typeface="Arial"/>
                <a:cs typeface="Arial"/>
              </a:rPr>
              <a:t> </a:t>
            </a:r>
            <a:r>
              <a:rPr sz="2800" spc="10" dirty="0">
                <a:latin typeface="Arial"/>
                <a:cs typeface="Arial"/>
              </a:rPr>
              <a:t>&amp; </a:t>
            </a:r>
            <a:r>
              <a:rPr sz="2800" spc="5" dirty="0" smtClean="0">
                <a:latin typeface="Arial"/>
                <a:cs typeface="Arial"/>
              </a:rPr>
              <a:t>James</a:t>
            </a:r>
            <a:r>
              <a:rPr lang="en-GB" sz="2800" spc="5" dirty="0" smtClean="0">
                <a:latin typeface="Arial"/>
                <a:cs typeface="Arial"/>
              </a:rPr>
              <a:t>. (2007).</a:t>
            </a:r>
            <a:r>
              <a:rPr sz="2800" spc="5" dirty="0" smtClean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Sleep Medicine, </a:t>
            </a:r>
            <a:r>
              <a:rPr sz="2800" spc="10" dirty="0" smtClean="0">
                <a:latin typeface="Arial"/>
                <a:cs typeface="Arial"/>
              </a:rPr>
              <a:t>8</a:t>
            </a:r>
            <a:r>
              <a:rPr lang="en-GB" sz="2800" spc="10" dirty="0" smtClean="0">
                <a:latin typeface="Arial"/>
                <a:cs typeface="Arial"/>
              </a:rPr>
              <a:t>,</a:t>
            </a:r>
            <a:r>
              <a:rPr sz="2800" spc="10" dirty="0" smtClean="0">
                <a:latin typeface="Arial"/>
                <a:cs typeface="Arial"/>
              </a:rPr>
              <a:t> </a:t>
            </a:r>
            <a:r>
              <a:rPr sz="2800" dirty="0" smtClean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578 </a:t>
            </a:r>
            <a:r>
              <a:rPr sz="2800" spc="10" dirty="0">
                <a:latin typeface="Arial"/>
                <a:cs typeface="Arial"/>
              </a:rPr>
              <a:t>–</a:t>
            </a:r>
            <a:r>
              <a:rPr sz="2800" spc="25" dirty="0">
                <a:latin typeface="Arial"/>
                <a:cs typeface="Arial"/>
              </a:rPr>
              <a:t> </a:t>
            </a:r>
            <a:r>
              <a:rPr sz="2800" dirty="0" smtClean="0">
                <a:latin typeface="Arial"/>
                <a:cs typeface="Arial"/>
              </a:rPr>
              <a:t>589</a:t>
            </a:r>
            <a:r>
              <a:rPr lang="en-GB" sz="2800" dirty="0" smtClean="0">
                <a:latin typeface="Arial"/>
                <a:cs typeface="Arial"/>
              </a:rPr>
              <a:t>.</a:t>
            </a:r>
          </a:p>
          <a:p>
            <a:pPr marL="573405" indent="-457200">
              <a:buFont typeface="Arial" panose="020B0604020202020204" pitchFamily="34" charset="0"/>
              <a:buChar char="•"/>
            </a:pPr>
            <a:r>
              <a:rPr sz="2800" spc="5" dirty="0" smtClean="0">
                <a:latin typeface="Arial"/>
                <a:cs typeface="Arial"/>
              </a:rPr>
              <a:t>Caldwell </a:t>
            </a:r>
            <a:r>
              <a:rPr sz="2800" dirty="0">
                <a:latin typeface="Arial"/>
                <a:cs typeface="Arial"/>
              </a:rPr>
              <a:t>et </a:t>
            </a:r>
            <a:r>
              <a:rPr sz="2800" dirty="0" smtClean="0">
                <a:latin typeface="Arial"/>
                <a:cs typeface="Arial"/>
              </a:rPr>
              <a:t>al</a:t>
            </a:r>
            <a:r>
              <a:rPr lang="en-GB" sz="2800" dirty="0" smtClean="0">
                <a:latin typeface="Arial"/>
                <a:cs typeface="Arial"/>
              </a:rPr>
              <a:t>.</a:t>
            </a:r>
            <a:r>
              <a:rPr lang="en-GB" sz="2800" dirty="0">
                <a:latin typeface="Arial"/>
                <a:cs typeface="Arial"/>
              </a:rPr>
              <a:t> </a:t>
            </a:r>
            <a:r>
              <a:rPr lang="en-GB" sz="2800" dirty="0" smtClean="0">
                <a:latin typeface="Arial"/>
                <a:cs typeface="Arial"/>
              </a:rPr>
              <a:t>(2009). </a:t>
            </a:r>
            <a:r>
              <a:rPr sz="2800" dirty="0" smtClean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Aviation, </a:t>
            </a:r>
            <a:r>
              <a:rPr sz="2800" spc="5" dirty="0">
                <a:latin typeface="Arial"/>
                <a:cs typeface="Arial"/>
              </a:rPr>
              <a:t>Space </a:t>
            </a:r>
            <a:r>
              <a:rPr sz="2800" dirty="0">
                <a:latin typeface="Arial"/>
                <a:cs typeface="Arial"/>
              </a:rPr>
              <a:t>and Environmental Medicine, </a:t>
            </a:r>
            <a:r>
              <a:rPr sz="2800" dirty="0" smtClean="0">
                <a:latin typeface="Arial"/>
                <a:cs typeface="Arial"/>
              </a:rPr>
              <a:t>80</a:t>
            </a:r>
            <a:r>
              <a:rPr lang="en-GB" sz="2800" dirty="0" smtClean="0">
                <a:latin typeface="Arial"/>
                <a:cs typeface="Arial"/>
              </a:rPr>
              <a:t>.</a:t>
            </a:r>
            <a:endParaRPr sz="2800" dirty="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10"/>
          <p:cNvSpPr txBox="1"/>
          <p:nvPr/>
        </p:nvSpPr>
        <p:spPr>
          <a:xfrm>
            <a:off x="1295400" y="304800"/>
            <a:ext cx="10591800" cy="8449108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35280">
              <a:spcBef>
                <a:spcPts val="125"/>
              </a:spcBef>
            </a:pPr>
            <a:r>
              <a:rPr lang="en-GB" sz="5400" b="1" dirty="0" smtClean="0">
                <a:latin typeface="Calibri"/>
                <a:cs typeface="Calibri"/>
              </a:rPr>
              <a:t>     </a:t>
            </a:r>
            <a:r>
              <a:rPr sz="5400" b="1" dirty="0" smtClean="0">
                <a:latin typeface="Calibri"/>
                <a:cs typeface="Calibri"/>
              </a:rPr>
              <a:t>Sleep </a:t>
            </a:r>
            <a:r>
              <a:rPr sz="5400" b="1" dirty="0">
                <a:latin typeface="Calibri"/>
                <a:cs typeface="Calibri"/>
              </a:rPr>
              <a:t>Contracts: </a:t>
            </a:r>
            <a:r>
              <a:rPr sz="5400" b="1" spc="10" dirty="0">
                <a:latin typeface="Calibri"/>
                <a:cs typeface="Calibri"/>
              </a:rPr>
              <a:t>A</a:t>
            </a:r>
            <a:r>
              <a:rPr sz="5400" b="1" spc="-15" dirty="0">
                <a:latin typeface="Calibri"/>
                <a:cs typeface="Calibri"/>
              </a:rPr>
              <a:t> </a:t>
            </a:r>
            <a:r>
              <a:rPr sz="5400" b="1" dirty="0">
                <a:latin typeface="Calibri"/>
                <a:cs typeface="Calibri"/>
              </a:rPr>
              <a:t>definition</a:t>
            </a:r>
          </a:p>
          <a:p>
            <a:pPr>
              <a:spcBef>
                <a:spcPts val="10"/>
              </a:spcBef>
            </a:pPr>
            <a:endParaRPr sz="1600" dirty="0">
              <a:latin typeface="Times New Roman"/>
              <a:cs typeface="Times New Roman"/>
            </a:endParaRPr>
          </a:p>
          <a:p>
            <a:pPr marL="26670" marR="36195"/>
            <a:r>
              <a:rPr sz="3200" dirty="0" smtClean="0">
                <a:latin typeface="Arial"/>
                <a:cs typeface="Arial"/>
              </a:rPr>
              <a:t>“a </a:t>
            </a:r>
            <a:r>
              <a:rPr sz="3200" dirty="0">
                <a:latin typeface="Arial"/>
                <a:cs typeface="Arial"/>
              </a:rPr>
              <a:t>negotiated </a:t>
            </a:r>
            <a:r>
              <a:rPr sz="3200" dirty="0" smtClean="0">
                <a:latin typeface="Arial"/>
                <a:cs typeface="Arial"/>
              </a:rPr>
              <a:t>and </a:t>
            </a:r>
            <a:r>
              <a:rPr sz="3200" dirty="0">
                <a:latin typeface="Arial"/>
                <a:cs typeface="Arial"/>
              </a:rPr>
              <a:t>agreed framework for managing fatigue on a day-to-day  basis that is integrated into an organisation’s existing  safety management system. </a:t>
            </a:r>
            <a:r>
              <a:rPr sz="3200" spc="5" dirty="0">
                <a:latin typeface="Arial"/>
                <a:cs typeface="Arial"/>
              </a:rPr>
              <a:t>The </a:t>
            </a:r>
            <a:r>
              <a:rPr sz="3200" dirty="0">
                <a:latin typeface="Arial"/>
                <a:cs typeface="Arial"/>
              </a:rPr>
              <a:t>framework is formally  documented and makes it clear that employees and  management are jointly responsible for the management  of fatigue risk and states the</a:t>
            </a:r>
            <a:r>
              <a:rPr sz="3200" spc="25" dirty="0">
                <a:latin typeface="Arial"/>
                <a:cs typeface="Arial"/>
              </a:rPr>
              <a:t> </a:t>
            </a:r>
            <a:r>
              <a:rPr sz="3200" dirty="0" smtClean="0">
                <a:latin typeface="Arial"/>
                <a:cs typeface="Arial"/>
              </a:rPr>
              <a:t>responsibilities/accountabilities </a:t>
            </a:r>
            <a:r>
              <a:rPr sz="3200" dirty="0">
                <a:latin typeface="Arial"/>
                <a:cs typeface="Arial"/>
              </a:rPr>
              <a:t>of each</a:t>
            </a:r>
            <a:r>
              <a:rPr sz="3200" spc="55" dirty="0">
                <a:latin typeface="Arial"/>
                <a:cs typeface="Arial"/>
              </a:rPr>
              <a:t> </a:t>
            </a:r>
            <a:r>
              <a:rPr sz="3200" spc="-5" dirty="0">
                <a:latin typeface="Arial"/>
                <a:cs typeface="Arial"/>
              </a:rPr>
              <a:t>party.”</a:t>
            </a:r>
            <a:endParaRPr sz="3200" dirty="0">
              <a:latin typeface="Arial"/>
              <a:cs typeface="Arial"/>
            </a:endParaRPr>
          </a:p>
          <a:p>
            <a:pPr>
              <a:spcBef>
                <a:spcPts val="30"/>
              </a:spcBef>
            </a:pPr>
            <a:endParaRPr sz="5400" dirty="0">
              <a:latin typeface="Times New Roman"/>
              <a:cs typeface="Times New Roman"/>
            </a:endParaRPr>
          </a:p>
          <a:p>
            <a:pPr marR="353695" indent="-452755"/>
            <a:r>
              <a:rPr lang="en-GB" sz="4000" dirty="0">
                <a:latin typeface="Arial"/>
                <a:cs typeface="Arial"/>
                <a:hlinkClick r:id="rId2"/>
              </a:rPr>
              <a:t>https://</a:t>
            </a:r>
            <a:r>
              <a:rPr lang="en-GB" sz="4000" dirty="0" smtClean="0">
                <a:latin typeface="Arial"/>
                <a:cs typeface="Arial"/>
                <a:hlinkClick r:id="rId2"/>
              </a:rPr>
              <a:t>www.energyinst.org/site-search?keywords=fatigue&amp;submit=SEARCH</a:t>
            </a:r>
            <a:r>
              <a:rPr lang="en-GB" sz="4000" dirty="0" smtClean="0">
                <a:latin typeface="Arial"/>
                <a:cs typeface="Arial"/>
              </a:rPr>
              <a:t> </a:t>
            </a:r>
          </a:p>
          <a:p>
            <a:pPr marL="772795" marR="353695" indent="-452755">
              <a:spcBef>
                <a:spcPts val="5"/>
              </a:spcBef>
            </a:pPr>
            <a:endParaRPr lang="en-GB" sz="4000" spc="5" dirty="0" smtClean="0">
              <a:latin typeface="Arial"/>
              <a:cs typeface="Arial"/>
            </a:endParaRPr>
          </a:p>
          <a:p>
            <a:pPr marL="772795" marR="353695" indent="-452755">
              <a:spcBef>
                <a:spcPts val="5"/>
              </a:spcBef>
            </a:pPr>
            <a:r>
              <a:rPr sz="4000" spc="5" dirty="0" err="1" smtClean="0">
                <a:latin typeface="Arial"/>
                <a:cs typeface="Arial"/>
              </a:rPr>
              <a:t>Dr</a:t>
            </a:r>
            <a:r>
              <a:rPr sz="4000" spc="5" dirty="0" smtClean="0">
                <a:latin typeface="Arial"/>
                <a:cs typeface="Arial"/>
              </a:rPr>
              <a:t> </a:t>
            </a:r>
            <a:r>
              <a:rPr sz="4000" dirty="0">
                <a:latin typeface="Arial"/>
                <a:cs typeface="Arial"/>
              </a:rPr>
              <a:t>Alexandra </a:t>
            </a:r>
            <a:r>
              <a:rPr sz="4000" spc="5" dirty="0" smtClean="0">
                <a:latin typeface="Arial"/>
                <a:cs typeface="Arial"/>
              </a:rPr>
              <a:t>Holmes </a:t>
            </a:r>
            <a:r>
              <a:rPr sz="4000" dirty="0">
                <a:latin typeface="Arial"/>
                <a:cs typeface="Arial"/>
              </a:rPr>
              <a:t>Petroleum </a:t>
            </a:r>
            <a:r>
              <a:rPr sz="4000" spc="5" dirty="0">
                <a:latin typeface="Arial"/>
                <a:cs typeface="Arial"/>
              </a:rPr>
              <a:t>Review </a:t>
            </a:r>
            <a:endParaRPr lang="en-GB" sz="4000" spc="5" dirty="0" smtClean="0">
              <a:latin typeface="Arial"/>
              <a:cs typeface="Arial"/>
            </a:endParaRPr>
          </a:p>
          <a:p>
            <a:pPr marL="772795" marR="353695" indent="-452755">
              <a:spcBef>
                <a:spcPts val="5"/>
              </a:spcBef>
            </a:pPr>
            <a:r>
              <a:rPr sz="4000" dirty="0" smtClean="0">
                <a:latin typeface="Arial"/>
                <a:cs typeface="Arial"/>
              </a:rPr>
              <a:t>July </a:t>
            </a:r>
            <a:r>
              <a:rPr sz="4000" dirty="0">
                <a:latin typeface="Arial"/>
                <a:cs typeface="Arial"/>
              </a:rPr>
              <a:t>2006</a:t>
            </a:r>
          </a:p>
        </p:txBody>
      </p:sp>
    </p:spTree>
    <p:extLst>
      <p:ext uri="{BB962C8B-B14F-4D97-AF65-F5344CB8AC3E}">
        <p14:creationId xmlns:p14="http://schemas.microsoft.com/office/powerpoint/2010/main" val="2604973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13"/>
          <p:cNvSpPr txBox="1"/>
          <p:nvPr/>
        </p:nvSpPr>
        <p:spPr>
          <a:xfrm>
            <a:off x="1752600" y="152400"/>
            <a:ext cx="9448800" cy="832215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175">
              <a:spcBef>
                <a:spcPts val="95"/>
              </a:spcBef>
            </a:pPr>
            <a:r>
              <a:rPr lang="en-GB" sz="5400" spc="-5" dirty="0" smtClean="0">
                <a:latin typeface="Calibri"/>
                <a:cs typeface="Calibri"/>
              </a:rPr>
              <a:t>G</a:t>
            </a:r>
            <a:r>
              <a:rPr sz="5400" spc="5" dirty="0" err="1" smtClean="0">
                <a:latin typeface="Arial"/>
                <a:cs typeface="Arial"/>
              </a:rPr>
              <a:t>uidelines</a:t>
            </a:r>
            <a:r>
              <a:rPr sz="5400" spc="5" dirty="0" smtClean="0">
                <a:latin typeface="Arial"/>
                <a:cs typeface="Arial"/>
              </a:rPr>
              <a:t> for using Napping</a:t>
            </a:r>
            <a:r>
              <a:rPr sz="5400" spc="75" dirty="0" smtClean="0">
                <a:latin typeface="Arial"/>
                <a:cs typeface="Arial"/>
              </a:rPr>
              <a:t> </a:t>
            </a:r>
            <a:r>
              <a:rPr sz="5400" spc="10" dirty="0" smtClean="0">
                <a:latin typeface="Arial"/>
                <a:cs typeface="Arial"/>
              </a:rPr>
              <a:t>to</a:t>
            </a:r>
            <a:r>
              <a:rPr lang="en-GB" sz="5400" spc="10" dirty="0" smtClean="0">
                <a:latin typeface="Arial"/>
                <a:cs typeface="Arial"/>
              </a:rPr>
              <a:t> </a:t>
            </a:r>
            <a:r>
              <a:rPr sz="5400" spc="10" dirty="0" smtClean="0">
                <a:latin typeface="Arial"/>
                <a:cs typeface="Arial"/>
              </a:rPr>
              <a:t>Prevent Commercial </a:t>
            </a:r>
            <a:r>
              <a:rPr sz="5400" dirty="0" smtClean="0">
                <a:latin typeface="Arial"/>
                <a:cs typeface="Arial"/>
              </a:rPr>
              <a:t>Vehicle </a:t>
            </a:r>
            <a:r>
              <a:rPr sz="5400" spc="5" dirty="0" smtClean="0">
                <a:latin typeface="Arial"/>
                <a:cs typeface="Arial"/>
              </a:rPr>
              <a:t>Driver Fatigue</a:t>
            </a:r>
            <a:r>
              <a:rPr sz="5400" spc="10" dirty="0" smtClean="0">
                <a:latin typeface="Arial"/>
                <a:cs typeface="Arial"/>
              </a:rPr>
              <a:t> </a:t>
            </a:r>
            <a:r>
              <a:rPr sz="5400" spc="5" dirty="0" smtClean="0">
                <a:latin typeface="Arial"/>
                <a:cs typeface="Arial"/>
              </a:rPr>
              <a:t>(2007)</a:t>
            </a:r>
            <a:endParaRPr sz="5400" dirty="0" smtClean="0">
              <a:latin typeface="Arial"/>
              <a:cs typeface="Arial"/>
            </a:endParaRPr>
          </a:p>
          <a:p>
            <a:endParaRPr sz="5400" dirty="0" smtClean="0">
              <a:latin typeface="Times New Roman"/>
              <a:cs typeface="Times New Roman"/>
            </a:endParaRPr>
          </a:p>
          <a:p>
            <a:endParaRPr sz="5400" dirty="0" smtClean="0">
              <a:latin typeface="Times New Roman"/>
              <a:cs typeface="Times New Roman"/>
            </a:endParaRPr>
          </a:p>
          <a:p>
            <a:endParaRPr sz="5400" dirty="0" smtClean="0">
              <a:latin typeface="Times New Roman"/>
              <a:cs typeface="Times New Roman"/>
            </a:endParaRPr>
          </a:p>
          <a:p>
            <a:endParaRPr sz="5400" dirty="0" smtClean="0">
              <a:latin typeface="Times New Roman"/>
              <a:cs typeface="Times New Roman"/>
            </a:endParaRPr>
          </a:p>
          <a:p>
            <a:endParaRPr sz="5400" dirty="0" smtClean="0">
              <a:latin typeface="Times New Roman"/>
              <a:cs typeface="Times New Roman"/>
            </a:endParaRPr>
          </a:p>
          <a:p>
            <a:pPr marL="803910"/>
            <a:r>
              <a:rPr sz="5400" dirty="0" smtClean="0">
                <a:latin typeface="Arial"/>
                <a:cs typeface="Arial"/>
              </a:rPr>
              <a:t>National Transport </a:t>
            </a:r>
            <a:r>
              <a:rPr sz="5400" spc="5" dirty="0" smtClean="0">
                <a:latin typeface="Arial"/>
                <a:cs typeface="Arial"/>
              </a:rPr>
              <a:t>Commission,</a:t>
            </a:r>
            <a:r>
              <a:rPr sz="5400" spc="-20" dirty="0" smtClean="0">
                <a:latin typeface="Arial"/>
                <a:cs typeface="Arial"/>
              </a:rPr>
              <a:t> </a:t>
            </a:r>
            <a:r>
              <a:rPr sz="5400" dirty="0" smtClean="0">
                <a:latin typeface="Arial"/>
                <a:cs typeface="Arial"/>
              </a:rPr>
              <a:t>Australia</a:t>
            </a:r>
            <a:endParaRPr sz="5400" dirty="0">
              <a:latin typeface="Arial"/>
              <a:cs typeface="Arial"/>
            </a:endParaRPr>
          </a:p>
        </p:txBody>
      </p:sp>
      <p:sp>
        <p:nvSpPr>
          <p:cNvPr id="3" name="object 12"/>
          <p:cNvSpPr/>
          <p:nvPr/>
        </p:nvSpPr>
        <p:spPr>
          <a:xfrm>
            <a:off x="2590800" y="2895600"/>
            <a:ext cx="7162800" cy="36576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477442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/>
          <p:nvPr/>
        </p:nvSpPr>
        <p:spPr>
          <a:xfrm>
            <a:off x="152400" y="0"/>
            <a:ext cx="11887200" cy="91095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540" algn="ctr">
              <a:spcBef>
                <a:spcPts val="95"/>
              </a:spcBef>
            </a:pPr>
            <a:r>
              <a:rPr sz="5400" b="1" spc="-5" dirty="0">
                <a:latin typeface="Calibri"/>
                <a:cs typeface="Calibri"/>
              </a:rPr>
              <a:t>Napping</a:t>
            </a:r>
            <a:endParaRPr sz="5400" b="1" dirty="0">
              <a:latin typeface="Calibri"/>
              <a:cs typeface="Calibri"/>
            </a:endParaRPr>
          </a:p>
          <a:p>
            <a:pPr marL="216535" indent="-100330">
              <a:buFont typeface="Arial"/>
              <a:buChar char="•"/>
              <a:tabLst>
                <a:tab pos="217170" algn="l"/>
              </a:tabLst>
            </a:pPr>
            <a:r>
              <a:rPr sz="4400" spc="5" dirty="0">
                <a:latin typeface="Calibri"/>
                <a:cs typeface="Calibri"/>
              </a:rPr>
              <a:t>Timing of </a:t>
            </a:r>
            <a:r>
              <a:rPr sz="4400" spc="10" dirty="0" smtClean="0">
                <a:latin typeface="Calibri"/>
                <a:cs typeface="Calibri"/>
              </a:rPr>
              <a:t>nap </a:t>
            </a:r>
            <a:r>
              <a:rPr sz="4400" spc="5" dirty="0">
                <a:latin typeface="Calibri"/>
                <a:cs typeface="Calibri"/>
              </a:rPr>
              <a:t>is important</a:t>
            </a:r>
            <a:endParaRPr sz="4400" dirty="0">
              <a:latin typeface="Calibri"/>
              <a:cs typeface="Calibri"/>
            </a:endParaRPr>
          </a:p>
          <a:p>
            <a:pPr marL="334010" marR="501650" lvl="1" indent="-83820">
              <a:spcBef>
                <a:spcPts val="225"/>
              </a:spcBef>
              <a:buFont typeface="Arial"/>
              <a:buChar char="–"/>
              <a:tabLst>
                <a:tab pos="334645" algn="l"/>
              </a:tabLst>
            </a:pPr>
            <a:r>
              <a:rPr sz="4400" dirty="0">
                <a:latin typeface="Calibri"/>
                <a:cs typeface="Calibri"/>
              </a:rPr>
              <a:t>Preventative napping </a:t>
            </a:r>
            <a:r>
              <a:rPr sz="4400" dirty="0" smtClean="0">
                <a:latin typeface="Calibri"/>
                <a:cs typeface="Calibri"/>
              </a:rPr>
              <a:t>more </a:t>
            </a:r>
            <a:r>
              <a:rPr sz="4400" spc="-5" dirty="0">
                <a:latin typeface="Calibri"/>
                <a:cs typeface="Calibri"/>
              </a:rPr>
              <a:t>effective </a:t>
            </a:r>
            <a:r>
              <a:rPr sz="4400" dirty="0">
                <a:latin typeface="Calibri"/>
                <a:cs typeface="Calibri"/>
              </a:rPr>
              <a:t>than  recuperative</a:t>
            </a:r>
            <a:r>
              <a:rPr sz="4400" spc="-5" dirty="0">
                <a:latin typeface="Calibri"/>
                <a:cs typeface="Calibri"/>
              </a:rPr>
              <a:t> </a:t>
            </a:r>
            <a:r>
              <a:rPr sz="4400" dirty="0">
                <a:latin typeface="Calibri"/>
                <a:cs typeface="Calibri"/>
              </a:rPr>
              <a:t>naps</a:t>
            </a:r>
          </a:p>
          <a:p>
            <a:pPr marL="334010" lvl="1" indent="-83820">
              <a:spcBef>
                <a:spcPts val="100"/>
              </a:spcBef>
              <a:buFont typeface="Arial"/>
              <a:buChar char="–"/>
              <a:tabLst>
                <a:tab pos="334645" algn="l"/>
              </a:tabLst>
            </a:pPr>
            <a:r>
              <a:rPr sz="4400" dirty="0">
                <a:latin typeface="Calibri"/>
                <a:cs typeface="Calibri"/>
              </a:rPr>
              <a:t>Naps between 2 and 4 </a:t>
            </a:r>
            <a:r>
              <a:rPr sz="4400" spc="5" dirty="0">
                <a:latin typeface="Calibri"/>
                <a:cs typeface="Calibri"/>
              </a:rPr>
              <a:t>pm </a:t>
            </a:r>
            <a:r>
              <a:rPr sz="4400" dirty="0">
                <a:latin typeface="Calibri"/>
                <a:cs typeface="Calibri"/>
              </a:rPr>
              <a:t>are most</a:t>
            </a:r>
            <a:r>
              <a:rPr sz="4400" spc="15" dirty="0">
                <a:latin typeface="Calibri"/>
                <a:cs typeface="Calibri"/>
              </a:rPr>
              <a:t> </a:t>
            </a:r>
            <a:r>
              <a:rPr sz="4400" spc="-5" dirty="0">
                <a:latin typeface="Calibri"/>
                <a:cs typeface="Calibri"/>
              </a:rPr>
              <a:t>effective</a:t>
            </a:r>
            <a:endParaRPr sz="4400" dirty="0">
              <a:latin typeface="Calibri"/>
              <a:cs typeface="Calibri"/>
            </a:endParaRPr>
          </a:p>
          <a:p>
            <a:pPr marL="334010" lvl="1" indent="-83820">
              <a:spcBef>
                <a:spcPts val="120"/>
              </a:spcBef>
              <a:buFont typeface="Arial"/>
              <a:buChar char="–"/>
              <a:tabLst>
                <a:tab pos="334645" algn="l"/>
              </a:tabLst>
            </a:pPr>
            <a:r>
              <a:rPr sz="4400" dirty="0">
                <a:latin typeface="Calibri"/>
                <a:cs typeface="Calibri"/>
              </a:rPr>
              <a:t>Naps are easiest to </a:t>
            </a:r>
            <a:r>
              <a:rPr sz="4400" spc="-5" dirty="0">
                <a:latin typeface="Calibri"/>
                <a:cs typeface="Calibri"/>
              </a:rPr>
              <a:t>take </a:t>
            </a:r>
            <a:r>
              <a:rPr sz="4400" dirty="0">
                <a:latin typeface="Calibri"/>
                <a:cs typeface="Calibri"/>
              </a:rPr>
              <a:t>between 2 and 4pm</a:t>
            </a:r>
            <a:r>
              <a:rPr sz="4400" spc="10" dirty="0">
                <a:latin typeface="Calibri"/>
                <a:cs typeface="Calibri"/>
              </a:rPr>
              <a:t> </a:t>
            </a:r>
            <a:r>
              <a:rPr sz="4400" dirty="0">
                <a:latin typeface="Calibri"/>
                <a:cs typeface="Calibri"/>
              </a:rPr>
              <a:t>and</a:t>
            </a:r>
          </a:p>
          <a:p>
            <a:pPr marL="334010"/>
            <a:r>
              <a:rPr sz="4400" dirty="0">
                <a:latin typeface="Calibri"/>
                <a:cs typeface="Calibri"/>
              </a:rPr>
              <a:t>between midnight and</a:t>
            </a:r>
            <a:r>
              <a:rPr sz="4400" spc="-20" dirty="0">
                <a:latin typeface="Calibri"/>
                <a:cs typeface="Calibri"/>
              </a:rPr>
              <a:t> </a:t>
            </a:r>
            <a:r>
              <a:rPr sz="4400" dirty="0">
                <a:latin typeface="Calibri"/>
                <a:cs typeface="Calibri"/>
              </a:rPr>
              <a:t>6am</a:t>
            </a:r>
          </a:p>
          <a:p>
            <a:pPr marL="334010" marR="222885" lvl="1" indent="-83820">
              <a:spcBef>
                <a:spcPts val="210"/>
              </a:spcBef>
              <a:buFont typeface="Arial"/>
              <a:buChar char="–"/>
              <a:tabLst>
                <a:tab pos="334645" algn="l"/>
              </a:tabLst>
            </a:pPr>
            <a:r>
              <a:rPr sz="4400" dirty="0">
                <a:latin typeface="Calibri"/>
                <a:cs typeface="Calibri"/>
              </a:rPr>
              <a:t>Naps in early hours of morning </a:t>
            </a:r>
            <a:r>
              <a:rPr sz="4400" dirty="0" smtClean="0">
                <a:latin typeface="Calibri"/>
                <a:cs typeface="Calibri"/>
              </a:rPr>
              <a:t>more </a:t>
            </a:r>
            <a:r>
              <a:rPr sz="4400" dirty="0">
                <a:latin typeface="Calibri"/>
                <a:cs typeface="Calibri"/>
              </a:rPr>
              <a:t>likely to  result in grogginess – sleep inertia (up to about </a:t>
            </a:r>
            <a:r>
              <a:rPr sz="4400" dirty="0" smtClean="0">
                <a:latin typeface="Calibri"/>
                <a:cs typeface="Calibri"/>
              </a:rPr>
              <a:t>30 </a:t>
            </a:r>
            <a:r>
              <a:rPr sz="4400" dirty="0">
                <a:latin typeface="Calibri"/>
                <a:cs typeface="Calibri"/>
              </a:rPr>
              <a:t>mins after</a:t>
            </a:r>
            <a:r>
              <a:rPr sz="4400" spc="-10" dirty="0">
                <a:latin typeface="Calibri"/>
                <a:cs typeface="Calibri"/>
              </a:rPr>
              <a:t> </a:t>
            </a:r>
            <a:r>
              <a:rPr sz="4400" dirty="0">
                <a:latin typeface="Calibri"/>
                <a:cs typeface="Calibri"/>
              </a:rPr>
              <a:t>waking)</a:t>
            </a:r>
          </a:p>
          <a:p>
            <a:pPr marL="216535" indent="-100330">
              <a:spcBef>
                <a:spcPts val="150"/>
              </a:spcBef>
              <a:buFont typeface="Arial"/>
              <a:buChar char="•"/>
              <a:tabLst>
                <a:tab pos="217170" algn="l"/>
              </a:tabLst>
            </a:pPr>
            <a:r>
              <a:rPr sz="4400" dirty="0">
                <a:latin typeface="Calibri"/>
                <a:cs typeface="Calibri"/>
              </a:rPr>
              <a:t>Duration </a:t>
            </a:r>
            <a:r>
              <a:rPr sz="4400" spc="5" dirty="0">
                <a:latin typeface="Calibri"/>
                <a:cs typeface="Calibri"/>
              </a:rPr>
              <a:t>of</a:t>
            </a:r>
            <a:r>
              <a:rPr sz="4400" spc="-30" dirty="0">
                <a:latin typeface="Calibri"/>
                <a:cs typeface="Calibri"/>
              </a:rPr>
              <a:t> </a:t>
            </a:r>
            <a:r>
              <a:rPr sz="4400" spc="10" dirty="0">
                <a:latin typeface="Calibri"/>
                <a:cs typeface="Calibri"/>
              </a:rPr>
              <a:t>nap</a:t>
            </a:r>
            <a:endParaRPr sz="4400" dirty="0">
              <a:latin typeface="Calibri"/>
              <a:cs typeface="Calibri"/>
            </a:endParaRPr>
          </a:p>
          <a:p>
            <a:pPr marL="250190">
              <a:spcBef>
                <a:spcPts val="140"/>
              </a:spcBef>
            </a:pPr>
            <a:r>
              <a:rPr sz="4400" dirty="0">
                <a:latin typeface="Arial"/>
                <a:cs typeface="Arial"/>
              </a:rPr>
              <a:t>– </a:t>
            </a:r>
            <a:r>
              <a:rPr sz="4400" dirty="0">
                <a:latin typeface="Calibri"/>
                <a:cs typeface="Calibri"/>
              </a:rPr>
              <a:t>15, 30, 60, 120</a:t>
            </a:r>
            <a:r>
              <a:rPr sz="4400" spc="-10" dirty="0">
                <a:latin typeface="Calibri"/>
                <a:cs typeface="Calibri"/>
              </a:rPr>
              <a:t> </a:t>
            </a:r>
            <a:r>
              <a:rPr sz="4400" dirty="0">
                <a:latin typeface="Calibri"/>
                <a:cs typeface="Calibri"/>
              </a:rPr>
              <a:t>mins</a:t>
            </a:r>
          </a:p>
          <a:p>
            <a:pPr marL="216535" indent="-100330">
              <a:spcBef>
                <a:spcPts val="150"/>
              </a:spcBef>
              <a:buFont typeface="Arial"/>
              <a:buChar char="•"/>
              <a:tabLst>
                <a:tab pos="217170" algn="l"/>
              </a:tabLst>
            </a:pPr>
            <a:r>
              <a:rPr sz="4400" spc="5" dirty="0">
                <a:latin typeface="Calibri"/>
                <a:cs typeface="Calibri"/>
              </a:rPr>
              <a:t>Napping</a:t>
            </a:r>
            <a:r>
              <a:rPr sz="4400" spc="10" dirty="0">
                <a:latin typeface="Calibri"/>
                <a:cs typeface="Calibri"/>
              </a:rPr>
              <a:t> </a:t>
            </a:r>
            <a:r>
              <a:rPr sz="4400" spc="5" dirty="0">
                <a:latin typeface="Calibri"/>
                <a:cs typeface="Calibri"/>
              </a:rPr>
              <a:t>environment</a:t>
            </a:r>
            <a:endParaRPr sz="4400" dirty="0">
              <a:latin typeface="Calibri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9"/>
          <p:cNvSpPr txBox="1"/>
          <p:nvPr/>
        </p:nvSpPr>
        <p:spPr>
          <a:xfrm>
            <a:off x="1143000" y="35169"/>
            <a:ext cx="10668000" cy="7797647"/>
          </a:xfrm>
          <a:prstGeom prst="rect">
            <a:avLst/>
          </a:prstGeom>
        </p:spPr>
        <p:txBody>
          <a:bodyPr vert="horz" wrap="square" lIns="0" tIns="66675" rIns="0" bIns="0" rtlCol="0">
            <a:spAutoFit/>
          </a:bodyPr>
          <a:lstStyle/>
          <a:p>
            <a:pPr marL="1270" algn="ctr">
              <a:spcBef>
                <a:spcPts val="525"/>
              </a:spcBef>
            </a:pPr>
            <a:r>
              <a:rPr sz="5400" b="1" spc="-5" dirty="0">
                <a:latin typeface="Calibri"/>
                <a:cs typeface="Calibri"/>
              </a:rPr>
              <a:t>Bright light</a:t>
            </a:r>
            <a:r>
              <a:rPr sz="5400" b="1" spc="-50" dirty="0">
                <a:latin typeface="Calibri"/>
                <a:cs typeface="Calibri"/>
              </a:rPr>
              <a:t> </a:t>
            </a:r>
            <a:r>
              <a:rPr sz="5400" b="1" spc="-10" dirty="0">
                <a:latin typeface="Calibri"/>
                <a:cs typeface="Calibri"/>
              </a:rPr>
              <a:t>exposure</a:t>
            </a:r>
            <a:endParaRPr sz="5400" b="1" dirty="0">
              <a:latin typeface="Calibri"/>
              <a:cs typeface="Calibri"/>
            </a:endParaRPr>
          </a:p>
          <a:p>
            <a:pPr marL="328295" indent="-100330">
              <a:spcBef>
                <a:spcPts val="350"/>
              </a:spcBef>
              <a:buFont typeface="Arial"/>
              <a:buChar char="•"/>
              <a:tabLst>
                <a:tab pos="328930" algn="l"/>
              </a:tabLst>
            </a:pPr>
            <a:r>
              <a:rPr sz="4400" spc="-30" dirty="0">
                <a:latin typeface="Calibri"/>
                <a:cs typeface="Calibri"/>
              </a:rPr>
              <a:t>To </a:t>
            </a:r>
            <a:r>
              <a:rPr sz="4400" spc="5" dirty="0">
                <a:latin typeface="Calibri"/>
                <a:cs typeface="Calibri"/>
              </a:rPr>
              <a:t>aid </a:t>
            </a:r>
            <a:r>
              <a:rPr sz="4400" dirty="0">
                <a:latin typeface="Calibri"/>
                <a:cs typeface="Calibri"/>
              </a:rPr>
              <a:t>adaptation to </a:t>
            </a:r>
            <a:r>
              <a:rPr sz="4400" spc="5" dirty="0">
                <a:latin typeface="Calibri"/>
                <a:cs typeface="Calibri"/>
              </a:rPr>
              <a:t>night shifts </a:t>
            </a:r>
            <a:r>
              <a:rPr sz="4400" spc="10" dirty="0">
                <a:latin typeface="Calibri"/>
                <a:cs typeface="Calibri"/>
              </a:rPr>
              <a:t>by</a:t>
            </a:r>
            <a:r>
              <a:rPr sz="4400" spc="75" dirty="0">
                <a:latin typeface="Calibri"/>
                <a:cs typeface="Calibri"/>
              </a:rPr>
              <a:t> </a:t>
            </a:r>
            <a:r>
              <a:rPr sz="4400" spc="5" dirty="0">
                <a:latin typeface="Calibri"/>
                <a:cs typeface="Calibri"/>
              </a:rPr>
              <a:t>shifting</a:t>
            </a:r>
            <a:endParaRPr sz="4400" dirty="0">
              <a:latin typeface="Calibri"/>
              <a:cs typeface="Calibri"/>
            </a:endParaRPr>
          </a:p>
          <a:p>
            <a:pPr marL="328295"/>
            <a:r>
              <a:rPr sz="4400" spc="10" dirty="0">
                <a:latin typeface="Calibri"/>
                <a:cs typeface="Calibri"/>
              </a:rPr>
              <a:t>the </a:t>
            </a:r>
            <a:r>
              <a:rPr sz="4400" spc="5" dirty="0">
                <a:latin typeface="Calibri"/>
                <a:cs typeface="Calibri"/>
              </a:rPr>
              <a:t>sleep-wake</a:t>
            </a:r>
            <a:r>
              <a:rPr sz="4400" dirty="0">
                <a:latin typeface="Calibri"/>
                <a:cs typeface="Calibri"/>
              </a:rPr>
              <a:t> </a:t>
            </a:r>
            <a:r>
              <a:rPr sz="4400" spc="5" dirty="0">
                <a:latin typeface="Calibri"/>
                <a:cs typeface="Calibri"/>
              </a:rPr>
              <a:t>schedule</a:t>
            </a:r>
            <a:endParaRPr sz="4400" dirty="0">
              <a:latin typeface="Calibri"/>
              <a:cs typeface="Calibri"/>
            </a:endParaRPr>
          </a:p>
          <a:p>
            <a:pPr marL="445770" lvl="1" indent="-83820">
              <a:spcBef>
                <a:spcPts val="135"/>
              </a:spcBef>
              <a:buFont typeface="Arial"/>
              <a:buChar char="–"/>
              <a:tabLst>
                <a:tab pos="446405" algn="l"/>
              </a:tabLst>
            </a:pPr>
            <a:r>
              <a:rPr sz="4400" dirty="0">
                <a:latin typeface="Calibri"/>
                <a:cs typeface="Calibri"/>
              </a:rPr>
              <a:t>Exposure in first half of</a:t>
            </a:r>
            <a:r>
              <a:rPr sz="4400" spc="-10" dirty="0">
                <a:latin typeface="Calibri"/>
                <a:cs typeface="Calibri"/>
              </a:rPr>
              <a:t> </a:t>
            </a:r>
            <a:r>
              <a:rPr sz="4400" dirty="0">
                <a:latin typeface="Calibri"/>
                <a:cs typeface="Calibri"/>
              </a:rPr>
              <a:t>night</a:t>
            </a:r>
          </a:p>
          <a:p>
            <a:pPr marL="445770" lvl="1" indent="-83820">
              <a:spcBef>
                <a:spcPts val="130"/>
              </a:spcBef>
              <a:buFont typeface="Arial"/>
              <a:buChar char="–"/>
              <a:tabLst>
                <a:tab pos="446405" algn="l"/>
              </a:tabLst>
            </a:pPr>
            <a:r>
              <a:rPr sz="4400" dirty="0">
                <a:latin typeface="Calibri"/>
                <a:cs typeface="Calibri"/>
              </a:rPr>
              <a:t>Linked to body temperature cycle for</a:t>
            </a:r>
            <a:r>
              <a:rPr sz="4400" spc="5" dirty="0">
                <a:latin typeface="Calibri"/>
                <a:cs typeface="Calibri"/>
              </a:rPr>
              <a:t> </a:t>
            </a:r>
            <a:r>
              <a:rPr sz="4400" dirty="0">
                <a:latin typeface="Calibri"/>
                <a:cs typeface="Calibri"/>
              </a:rPr>
              <a:t>timing</a:t>
            </a:r>
          </a:p>
          <a:p>
            <a:pPr marL="328295" marR="234315" indent="-100330">
              <a:spcBef>
                <a:spcPts val="204"/>
              </a:spcBef>
              <a:buFont typeface="Arial"/>
              <a:buChar char="•"/>
              <a:tabLst>
                <a:tab pos="328930" algn="l"/>
              </a:tabLst>
            </a:pPr>
            <a:r>
              <a:rPr sz="4400" spc="5" dirty="0">
                <a:latin typeface="Calibri"/>
                <a:cs typeface="Calibri"/>
              </a:rPr>
              <a:t>Direct alerting </a:t>
            </a:r>
            <a:r>
              <a:rPr sz="4400" dirty="0">
                <a:latin typeface="Calibri"/>
                <a:cs typeface="Calibri"/>
              </a:rPr>
              <a:t>effect </a:t>
            </a:r>
            <a:r>
              <a:rPr sz="4400" spc="10" dirty="0">
                <a:latin typeface="Calibri"/>
                <a:cs typeface="Calibri"/>
              </a:rPr>
              <a:t>leading </a:t>
            </a:r>
            <a:r>
              <a:rPr sz="4400" dirty="0">
                <a:latin typeface="Calibri"/>
                <a:cs typeface="Calibri"/>
              </a:rPr>
              <a:t>to </a:t>
            </a:r>
            <a:r>
              <a:rPr sz="4400" spc="5" dirty="0">
                <a:latin typeface="Calibri"/>
                <a:cs typeface="Calibri"/>
              </a:rPr>
              <a:t>improved  performance levels, </a:t>
            </a:r>
            <a:r>
              <a:rPr sz="4400" spc="10" dirty="0">
                <a:latin typeface="Calibri"/>
                <a:cs typeface="Calibri"/>
              </a:rPr>
              <a:t>reduced </a:t>
            </a:r>
            <a:r>
              <a:rPr sz="4400" spc="5" dirty="0">
                <a:latin typeface="Calibri"/>
                <a:cs typeface="Calibri"/>
              </a:rPr>
              <a:t>sleepiness and  increased</a:t>
            </a:r>
            <a:r>
              <a:rPr sz="4400" dirty="0">
                <a:latin typeface="Calibri"/>
                <a:cs typeface="Calibri"/>
              </a:rPr>
              <a:t> </a:t>
            </a:r>
            <a:r>
              <a:rPr sz="4400" spc="5" dirty="0">
                <a:latin typeface="Calibri"/>
                <a:cs typeface="Calibri"/>
              </a:rPr>
              <a:t>vigilance</a:t>
            </a:r>
            <a:endParaRPr sz="4400" dirty="0">
              <a:latin typeface="Calibri"/>
              <a:cs typeface="Calibri"/>
            </a:endParaRPr>
          </a:p>
          <a:p>
            <a:pPr marL="328295" marR="342900" indent="-100330">
              <a:spcBef>
                <a:spcPts val="225"/>
              </a:spcBef>
              <a:buFont typeface="Arial"/>
              <a:buChar char="•"/>
              <a:tabLst>
                <a:tab pos="328930" algn="l"/>
              </a:tabLst>
            </a:pPr>
            <a:r>
              <a:rPr sz="4400" spc="10" dirty="0">
                <a:latin typeface="Calibri"/>
                <a:cs typeface="Calibri"/>
              </a:rPr>
              <a:t>Use </a:t>
            </a:r>
            <a:r>
              <a:rPr sz="4400" spc="5" dirty="0">
                <a:latin typeface="Calibri"/>
                <a:cs typeface="Calibri"/>
              </a:rPr>
              <a:t>of morning goggles </a:t>
            </a:r>
            <a:r>
              <a:rPr sz="4400" dirty="0">
                <a:latin typeface="Calibri"/>
                <a:cs typeface="Calibri"/>
              </a:rPr>
              <a:t>to counteract </a:t>
            </a:r>
            <a:r>
              <a:rPr sz="4400" spc="10" dirty="0">
                <a:latin typeface="Calibri"/>
                <a:cs typeface="Calibri"/>
              </a:rPr>
              <a:t>the  </a:t>
            </a:r>
            <a:r>
              <a:rPr sz="4400" spc="5" dirty="0">
                <a:latin typeface="Calibri"/>
                <a:cs typeface="Calibri"/>
              </a:rPr>
              <a:t>melatonin suppressing of </a:t>
            </a:r>
            <a:r>
              <a:rPr sz="4400" dirty="0">
                <a:latin typeface="Calibri"/>
                <a:cs typeface="Calibri"/>
              </a:rPr>
              <a:t>bright light  </a:t>
            </a:r>
            <a:r>
              <a:rPr sz="4400" spc="5" dirty="0">
                <a:latin typeface="Calibri"/>
                <a:cs typeface="Calibri"/>
              </a:rPr>
              <a:t>exposure</a:t>
            </a:r>
            <a:endParaRPr sz="44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46225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14"/>
          <p:cNvSpPr txBox="1"/>
          <p:nvPr/>
        </p:nvSpPr>
        <p:spPr>
          <a:xfrm>
            <a:off x="914400" y="152400"/>
            <a:ext cx="10820400" cy="8664551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16865" algn="ctr">
              <a:spcBef>
                <a:spcPts val="105"/>
              </a:spcBef>
            </a:pPr>
            <a:r>
              <a:rPr sz="4800" b="1" spc="-5" dirty="0">
                <a:latin typeface="Calibri"/>
                <a:cs typeface="Calibri"/>
              </a:rPr>
              <a:t>Pharmacological</a:t>
            </a:r>
            <a:r>
              <a:rPr sz="4800" b="1" spc="35" dirty="0">
                <a:latin typeface="Calibri"/>
                <a:cs typeface="Calibri"/>
              </a:rPr>
              <a:t> </a:t>
            </a:r>
            <a:r>
              <a:rPr sz="4800" b="1" spc="-5" dirty="0">
                <a:latin typeface="Calibri"/>
                <a:cs typeface="Calibri"/>
              </a:rPr>
              <a:t>interventions</a:t>
            </a:r>
            <a:endParaRPr sz="4800" b="1" dirty="0">
              <a:latin typeface="Calibri"/>
              <a:cs typeface="Calibri"/>
            </a:endParaRPr>
          </a:p>
          <a:p>
            <a:pPr>
              <a:spcBef>
                <a:spcPts val="20"/>
              </a:spcBef>
            </a:pPr>
            <a:endParaRPr sz="2000" dirty="0">
              <a:latin typeface="Times New Roman"/>
              <a:cs typeface="Times New Roman"/>
            </a:endParaRPr>
          </a:p>
          <a:p>
            <a:pPr marL="328295" indent="-100330">
              <a:buFont typeface="Arial"/>
              <a:buChar char="•"/>
              <a:tabLst>
                <a:tab pos="328930" algn="l"/>
              </a:tabLst>
            </a:pPr>
            <a:r>
              <a:rPr sz="4800" spc="5" dirty="0">
                <a:latin typeface="Calibri"/>
                <a:cs typeface="Calibri"/>
              </a:rPr>
              <a:t>Modafinil </a:t>
            </a:r>
            <a:r>
              <a:rPr sz="4800" dirty="0">
                <a:latin typeface="Calibri"/>
                <a:cs typeface="Calibri"/>
              </a:rPr>
              <a:t>for </a:t>
            </a:r>
            <a:r>
              <a:rPr sz="4800" spc="5" dirty="0">
                <a:latin typeface="Calibri"/>
                <a:cs typeface="Calibri"/>
              </a:rPr>
              <a:t>shift work </a:t>
            </a:r>
            <a:r>
              <a:rPr sz="4800" spc="10" dirty="0" smtClean="0">
                <a:latin typeface="Calibri"/>
                <a:cs typeface="Calibri"/>
              </a:rPr>
              <a:t>sleep</a:t>
            </a:r>
            <a:r>
              <a:rPr lang="en-GB" sz="4800" spc="10" dirty="0" smtClean="0">
                <a:latin typeface="Calibri"/>
                <a:cs typeface="Calibri"/>
              </a:rPr>
              <a:t> </a:t>
            </a:r>
            <a:r>
              <a:rPr sz="4800" spc="5" dirty="0" smtClean="0">
                <a:latin typeface="Calibri"/>
                <a:cs typeface="Calibri"/>
              </a:rPr>
              <a:t>disturbance</a:t>
            </a:r>
            <a:endParaRPr sz="4800" dirty="0">
              <a:latin typeface="Calibri"/>
              <a:cs typeface="Calibri"/>
            </a:endParaRPr>
          </a:p>
          <a:p>
            <a:pPr marL="328295" indent="-100330">
              <a:spcBef>
                <a:spcPts val="280"/>
              </a:spcBef>
              <a:buFont typeface="Arial"/>
              <a:buChar char="•"/>
              <a:tabLst>
                <a:tab pos="328930" algn="l"/>
              </a:tabLst>
            </a:pPr>
            <a:r>
              <a:rPr sz="4800" spc="5" dirty="0">
                <a:latin typeface="Calibri"/>
                <a:cs typeface="Calibri"/>
              </a:rPr>
              <a:t>Caffeine</a:t>
            </a:r>
            <a:endParaRPr sz="4800" dirty="0">
              <a:latin typeface="Calibri"/>
              <a:cs typeface="Calibri"/>
            </a:endParaRPr>
          </a:p>
          <a:p>
            <a:pPr marL="445770" lvl="1" indent="-83820">
              <a:spcBef>
                <a:spcPts val="229"/>
              </a:spcBef>
              <a:buFont typeface="Arial"/>
              <a:buChar char="–"/>
              <a:tabLst>
                <a:tab pos="446405" algn="l"/>
              </a:tabLst>
            </a:pPr>
            <a:r>
              <a:rPr sz="4800" spc="-5" dirty="0">
                <a:latin typeface="Calibri"/>
                <a:cs typeface="Calibri"/>
              </a:rPr>
              <a:t>Effective </a:t>
            </a:r>
            <a:r>
              <a:rPr sz="4800" dirty="0">
                <a:latin typeface="Calibri"/>
                <a:cs typeface="Calibri"/>
              </a:rPr>
              <a:t>dosages vary (50-300mg)</a:t>
            </a:r>
          </a:p>
          <a:p>
            <a:pPr marL="445770" lvl="1" indent="-83820">
              <a:spcBef>
                <a:spcPts val="229"/>
              </a:spcBef>
              <a:buFont typeface="Arial"/>
              <a:buChar char="–"/>
              <a:tabLst>
                <a:tab pos="446405" algn="l"/>
              </a:tabLst>
            </a:pPr>
            <a:r>
              <a:rPr sz="4800" dirty="0">
                <a:latin typeface="Calibri"/>
                <a:cs typeface="Calibri"/>
              </a:rPr>
              <a:t>Timing important</a:t>
            </a:r>
          </a:p>
          <a:p>
            <a:pPr marL="328295" indent="-100330">
              <a:spcBef>
                <a:spcPts val="260"/>
              </a:spcBef>
              <a:buFont typeface="Arial"/>
              <a:buChar char="•"/>
              <a:tabLst>
                <a:tab pos="328930" algn="l"/>
              </a:tabLst>
            </a:pPr>
            <a:r>
              <a:rPr sz="4800" spc="5" dirty="0">
                <a:latin typeface="Calibri"/>
                <a:cs typeface="Calibri"/>
              </a:rPr>
              <a:t>Hypnotics </a:t>
            </a:r>
            <a:r>
              <a:rPr sz="4800" dirty="0">
                <a:latin typeface="Calibri"/>
                <a:cs typeface="Calibri"/>
              </a:rPr>
              <a:t>for</a:t>
            </a:r>
            <a:r>
              <a:rPr sz="4800" spc="10" dirty="0">
                <a:latin typeface="Calibri"/>
                <a:cs typeface="Calibri"/>
              </a:rPr>
              <a:t> </a:t>
            </a:r>
            <a:r>
              <a:rPr sz="4800" spc="5" dirty="0">
                <a:latin typeface="Calibri"/>
                <a:cs typeface="Calibri"/>
              </a:rPr>
              <a:t>insomnia</a:t>
            </a:r>
            <a:endParaRPr sz="4800" dirty="0">
              <a:latin typeface="Calibri"/>
              <a:cs typeface="Calibri"/>
            </a:endParaRPr>
          </a:p>
          <a:p>
            <a:pPr marL="328295" indent="-100330">
              <a:spcBef>
                <a:spcPts val="265"/>
              </a:spcBef>
              <a:buFont typeface="Arial"/>
              <a:buChar char="•"/>
              <a:tabLst>
                <a:tab pos="328930" algn="l"/>
              </a:tabLst>
            </a:pPr>
            <a:r>
              <a:rPr sz="4800" spc="5" dirty="0" smtClean="0">
                <a:latin typeface="Calibri"/>
                <a:cs typeface="Calibri"/>
              </a:rPr>
              <a:t>Melatonin</a:t>
            </a:r>
            <a:r>
              <a:rPr lang="en-GB" sz="4800" spc="5" dirty="0" smtClean="0">
                <a:latin typeface="Calibri"/>
                <a:cs typeface="Calibri"/>
              </a:rPr>
              <a:t> (natural hormone produced by pineal gland – inactive during day)</a:t>
            </a:r>
            <a:endParaRPr sz="4800" dirty="0">
              <a:latin typeface="Calibri"/>
              <a:cs typeface="Calibri"/>
            </a:endParaRPr>
          </a:p>
          <a:p>
            <a:pPr marL="445770" lvl="1" indent="-83820">
              <a:spcBef>
                <a:spcPts val="229"/>
              </a:spcBef>
              <a:buFont typeface="Arial"/>
              <a:buChar char="–"/>
              <a:tabLst>
                <a:tab pos="446405" algn="l"/>
              </a:tabLst>
            </a:pPr>
            <a:r>
              <a:rPr sz="4800" dirty="0">
                <a:latin typeface="Calibri"/>
                <a:cs typeface="Calibri"/>
              </a:rPr>
              <a:t>Unpredictability in </a:t>
            </a:r>
            <a:r>
              <a:rPr sz="4800" spc="-5" dirty="0">
                <a:latin typeface="Calibri"/>
                <a:cs typeface="Calibri"/>
              </a:rPr>
              <a:t>effective </a:t>
            </a:r>
            <a:r>
              <a:rPr sz="4800" dirty="0">
                <a:latin typeface="Calibri"/>
                <a:cs typeface="Calibri"/>
              </a:rPr>
              <a:t>dosage </a:t>
            </a:r>
            <a:r>
              <a:rPr sz="4800" spc="5" dirty="0">
                <a:latin typeface="Calibri"/>
                <a:cs typeface="Calibri"/>
              </a:rPr>
              <a:t>&amp;</a:t>
            </a:r>
            <a:r>
              <a:rPr sz="4800" dirty="0">
                <a:latin typeface="Calibri"/>
                <a:cs typeface="Calibri"/>
              </a:rPr>
              <a:t> formulation</a:t>
            </a:r>
          </a:p>
          <a:p>
            <a:pPr marL="445770" lvl="1" indent="-83820">
              <a:spcBef>
                <a:spcPts val="229"/>
              </a:spcBef>
              <a:buFont typeface="Arial"/>
              <a:buChar char="–"/>
              <a:tabLst>
                <a:tab pos="446405" algn="l"/>
              </a:tabLst>
            </a:pPr>
            <a:r>
              <a:rPr sz="4800" dirty="0">
                <a:latin typeface="Calibri"/>
                <a:cs typeface="Calibri"/>
              </a:rPr>
              <a:t>Can directly promote daytime</a:t>
            </a:r>
            <a:r>
              <a:rPr sz="4800" spc="-5" dirty="0">
                <a:latin typeface="Calibri"/>
                <a:cs typeface="Calibri"/>
              </a:rPr>
              <a:t> </a:t>
            </a:r>
            <a:r>
              <a:rPr sz="4800" dirty="0">
                <a:latin typeface="Calibri"/>
                <a:cs typeface="Calibri"/>
              </a:rPr>
              <a:t>sleep</a:t>
            </a:r>
          </a:p>
        </p:txBody>
      </p:sp>
    </p:spTree>
    <p:extLst>
      <p:ext uri="{BB962C8B-B14F-4D97-AF65-F5344CB8AC3E}">
        <p14:creationId xmlns:p14="http://schemas.microsoft.com/office/powerpoint/2010/main" val="474145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1" name="Picture 150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74" t="6034" r="11435" b="4309"/>
          <a:stretch/>
        </p:blipFill>
        <p:spPr>
          <a:xfrm>
            <a:off x="29308" y="11723"/>
            <a:ext cx="12086492" cy="9024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120"/>
          <p:cNvSpPr txBox="1"/>
          <p:nvPr/>
        </p:nvSpPr>
        <p:spPr>
          <a:xfrm>
            <a:off x="1524000" y="76200"/>
            <a:ext cx="9982200" cy="8000267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31140">
              <a:spcBef>
                <a:spcPts val="125"/>
              </a:spcBef>
            </a:pPr>
            <a:r>
              <a:rPr sz="4800" b="1" spc="5" dirty="0">
                <a:latin typeface="Calibri"/>
                <a:cs typeface="Calibri"/>
              </a:rPr>
              <a:t>Human </a:t>
            </a:r>
            <a:r>
              <a:rPr sz="4800" b="1" dirty="0">
                <a:latin typeface="Calibri"/>
                <a:cs typeface="Calibri"/>
              </a:rPr>
              <a:t>Reliability Assessment</a:t>
            </a:r>
          </a:p>
          <a:p>
            <a:pPr>
              <a:spcBef>
                <a:spcPts val="20"/>
              </a:spcBef>
            </a:pPr>
            <a:endParaRPr sz="2800" dirty="0">
              <a:latin typeface="Times New Roman"/>
              <a:cs typeface="Times New Roman"/>
            </a:endParaRPr>
          </a:p>
          <a:p>
            <a:pPr marL="260985" indent="-100330">
              <a:spcBef>
                <a:spcPts val="5"/>
              </a:spcBef>
              <a:buFont typeface="Arial"/>
              <a:buChar char="•"/>
              <a:tabLst>
                <a:tab pos="261620" algn="l"/>
              </a:tabLst>
            </a:pPr>
            <a:r>
              <a:rPr sz="4800" dirty="0">
                <a:latin typeface="Calibri"/>
                <a:cs typeface="Calibri"/>
              </a:rPr>
              <a:t>First step </a:t>
            </a:r>
            <a:r>
              <a:rPr sz="4800" spc="5" dirty="0">
                <a:latin typeface="Calibri"/>
                <a:cs typeface="Calibri"/>
              </a:rPr>
              <a:t>in carrying out </a:t>
            </a:r>
            <a:r>
              <a:rPr sz="4800" spc="10" dirty="0">
                <a:latin typeface="Calibri"/>
                <a:cs typeface="Calibri"/>
              </a:rPr>
              <a:t>a</a:t>
            </a:r>
            <a:r>
              <a:rPr sz="4800" spc="25" dirty="0">
                <a:latin typeface="Calibri"/>
                <a:cs typeface="Calibri"/>
              </a:rPr>
              <a:t> </a:t>
            </a:r>
            <a:r>
              <a:rPr sz="4800" spc="10" dirty="0">
                <a:latin typeface="Calibri"/>
                <a:cs typeface="Calibri"/>
              </a:rPr>
              <a:t>HRA</a:t>
            </a:r>
            <a:endParaRPr sz="4800" dirty="0">
              <a:latin typeface="Calibri"/>
              <a:cs typeface="Calibri"/>
            </a:endParaRPr>
          </a:p>
          <a:p>
            <a:pPr marL="378460" lvl="1" indent="-83820">
              <a:spcBef>
                <a:spcPts val="229"/>
              </a:spcBef>
              <a:buFont typeface="Arial"/>
              <a:buChar char="–"/>
              <a:tabLst>
                <a:tab pos="379095" algn="l"/>
              </a:tabLst>
            </a:pPr>
            <a:r>
              <a:rPr sz="4800" dirty="0">
                <a:latin typeface="Calibri"/>
                <a:cs typeface="Calibri"/>
              </a:rPr>
              <a:t>Work out what can go</a:t>
            </a:r>
            <a:r>
              <a:rPr sz="4800" spc="5" dirty="0">
                <a:latin typeface="Calibri"/>
                <a:cs typeface="Calibri"/>
              </a:rPr>
              <a:t> </a:t>
            </a:r>
            <a:r>
              <a:rPr sz="4800" dirty="0">
                <a:latin typeface="Calibri"/>
                <a:cs typeface="Calibri"/>
              </a:rPr>
              <a:t>wrong</a:t>
            </a:r>
          </a:p>
          <a:p>
            <a:pPr marL="378460" marR="424180" lvl="1" indent="-83820">
              <a:spcBef>
                <a:spcPts val="204"/>
              </a:spcBef>
              <a:buFont typeface="Arial"/>
              <a:buChar char="–"/>
              <a:tabLst>
                <a:tab pos="379095" algn="l"/>
              </a:tabLst>
            </a:pPr>
            <a:r>
              <a:rPr sz="4800" spc="-30" dirty="0">
                <a:latin typeface="Calibri"/>
                <a:cs typeface="Calibri"/>
              </a:rPr>
              <a:t>To </a:t>
            </a:r>
            <a:r>
              <a:rPr sz="4800" dirty="0">
                <a:latin typeface="Calibri"/>
                <a:cs typeface="Calibri"/>
              </a:rPr>
              <a:t>work out what can go wrong, you have to  understand the </a:t>
            </a:r>
            <a:r>
              <a:rPr sz="4800" dirty="0" smtClean="0">
                <a:latin typeface="Calibri"/>
                <a:cs typeface="Calibri"/>
              </a:rPr>
              <a:t>task</a:t>
            </a:r>
            <a:endParaRPr lang="en-GB" sz="4800" dirty="0" smtClean="0">
              <a:latin typeface="Calibri"/>
              <a:cs typeface="Calibri"/>
            </a:endParaRPr>
          </a:p>
          <a:p>
            <a:pPr marL="378460" marR="424180" lvl="1" indent="-83820">
              <a:spcBef>
                <a:spcPts val="204"/>
              </a:spcBef>
              <a:buFont typeface="Arial"/>
              <a:buChar char="–"/>
              <a:tabLst>
                <a:tab pos="379095" algn="l"/>
              </a:tabLst>
            </a:pPr>
            <a:endParaRPr sz="4800" dirty="0">
              <a:latin typeface="Calibri"/>
              <a:cs typeface="Calibri"/>
            </a:endParaRPr>
          </a:p>
          <a:p>
            <a:pPr marL="260985" indent="-100330">
              <a:spcBef>
                <a:spcPts val="260"/>
              </a:spcBef>
              <a:buFont typeface="Arial"/>
              <a:buChar char="•"/>
              <a:tabLst>
                <a:tab pos="261620" algn="l"/>
              </a:tabLst>
            </a:pPr>
            <a:r>
              <a:rPr sz="4800" spc="5" dirty="0">
                <a:latin typeface="Calibri"/>
                <a:cs typeface="Calibri"/>
              </a:rPr>
              <a:t>The </a:t>
            </a:r>
            <a:r>
              <a:rPr sz="4800" dirty="0">
                <a:latin typeface="Calibri"/>
                <a:cs typeface="Calibri"/>
              </a:rPr>
              <a:t>role </a:t>
            </a:r>
            <a:r>
              <a:rPr sz="4800" spc="5" dirty="0">
                <a:latin typeface="Calibri"/>
                <a:cs typeface="Calibri"/>
              </a:rPr>
              <a:t>of </a:t>
            </a:r>
            <a:r>
              <a:rPr sz="4800" dirty="0">
                <a:latin typeface="Calibri"/>
                <a:cs typeface="Calibri"/>
              </a:rPr>
              <a:t>task </a:t>
            </a:r>
            <a:r>
              <a:rPr sz="4800" spc="5" dirty="0">
                <a:latin typeface="Calibri"/>
                <a:cs typeface="Calibri"/>
              </a:rPr>
              <a:t>analysis:</a:t>
            </a:r>
            <a:endParaRPr sz="4800" dirty="0">
              <a:latin typeface="Calibri"/>
              <a:cs typeface="Calibri"/>
            </a:endParaRPr>
          </a:p>
          <a:p>
            <a:pPr marL="378460" marR="231140" lvl="1" indent="-83820">
              <a:spcBef>
                <a:spcPts val="210"/>
              </a:spcBef>
              <a:buFont typeface="Arial"/>
              <a:buChar char="–"/>
              <a:tabLst>
                <a:tab pos="379095" algn="l"/>
              </a:tabLst>
            </a:pPr>
            <a:r>
              <a:rPr sz="4800" dirty="0">
                <a:latin typeface="Calibri"/>
                <a:cs typeface="Calibri"/>
              </a:rPr>
              <a:t>Understanding, in advance of errors, how people  really do</a:t>
            </a:r>
            <a:r>
              <a:rPr sz="4800" spc="-5" dirty="0">
                <a:latin typeface="Calibri"/>
                <a:cs typeface="Calibri"/>
              </a:rPr>
              <a:t> </a:t>
            </a:r>
            <a:r>
              <a:rPr sz="4800" dirty="0">
                <a:latin typeface="Calibri"/>
                <a:cs typeface="Calibri"/>
              </a:rPr>
              <a:t>tasks…</a:t>
            </a:r>
          </a:p>
          <a:p>
            <a:pPr marL="378460" lvl="1" indent="-83820">
              <a:spcBef>
                <a:spcPts val="225"/>
              </a:spcBef>
              <a:buFont typeface="Arial"/>
              <a:buChar char="–"/>
              <a:tabLst>
                <a:tab pos="379095" algn="l"/>
              </a:tabLst>
            </a:pPr>
            <a:r>
              <a:rPr sz="4800" dirty="0">
                <a:latin typeface="Calibri"/>
                <a:cs typeface="Calibri"/>
              </a:rPr>
              <a:t>and hopefully pre-empt such errors</a:t>
            </a:r>
          </a:p>
        </p:txBody>
      </p:sp>
    </p:spTree>
    <p:extLst>
      <p:ext uri="{BB962C8B-B14F-4D97-AF65-F5344CB8AC3E}">
        <p14:creationId xmlns:p14="http://schemas.microsoft.com/office/powerpoint/2010/main" val="1511016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122"/>
          <p:cNvSpPr/>
          <p:nvPr/>
        </p:nvSpPr>
        <p:spPr>
          <a:xfrm>
            <a:off x="1600200" y="1676400"/>
            <a:ext cx="9448800" cy="55626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123"/>
          <p:cNvSpPr txBox="1"/>
          <p:nvPr/>
        </p:nvSpPr>
        <p:spPr>
          <a:xfrm>
            <a:off x="1600200" y="7335759"/>
            <a:ext cx="8153400" cy="46031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R="5080" indent="10160" algn="just">
              <a:lnSpc>
                <a:spcPct val="104400"/>
              </a:lnSpc>
              <a:spcBef>
                <a:spcPts val="95"/>
              </a:spcBef>
            </a:pPr>
            <a:r>
              <a:rPr sz="2800" b="1" i="1" dirty="0">
                <a:latin typeface="Arial"/>
                <a:cs typeface="Arial"/>
              </a:rPr>
              <a:t>Some holes  </a:t>
            </a:r>
            <a:r>
              <a:rPr sz="2800" b="1" i="1" spc="5" dirty="0">
                <a:latin typeface="Arial"/>
                <a:cs typeface="Arial"/>
              </a:rPr>
              <a:t>due </a:t>
            </a:r>
            <a:r>
              <a:rPr sz="2800" b="1" i="1" dirty="0">
                <a:latin typeface="Arial"/>
                <a:cs typeface="Arial"/>
              </a:rPr>
              <a:t>to</a:t>
            </a:r>
            <a:r>
              <a:rPr sz="2800" b="1" i="1" spc="-90" dirty="0">
                <a:latin typeface="Arial"/>
                <a:cs typeface="Arial"/>
              </a:rPr>
              <a:t> </a:t>
            </a:r>
            <a:r>
              <a:rPr sz="2800" b="1" i="1" dirty="0">
                <a:latin typeface="Arial"/>
                <a:cs typeface="Arial"/>
              </a:rPr>
              <a:t>latent  conditions</a:t>
            </a:r>
            <a:endParaRPr sz="2800" dirty="0">
              <a:latin typeface="Arial"/>
              <a:cs typeface="Arial"/>
            </a:endParaRPr>
          </a:p>
        </p:txBody>
      </p:sp>
      <p:sp>
        <p:nvSpPr>
          <p:cNvPr id="5" name="object 124"/>
          <p:cNvSpPr txBox="1"/>
          <p:nvPr/>
        </p:nvSpPr>
        <p:spPr>
          <a:xfrm>
            <a:off x="1295400" y="7796078"/>
            <a:ext cx="6406896" cy="4332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R="5080" indent="-1270" algn="ctr">
              <a:lnSpc>
                <a:spcPct val="104700"/>
              </a:lnSpc>
              <a:spcBef>
                <a:spcPts val="95"/>
              </a:spcBef>
            </a:pPr>
            <a:r>
              <a:rPr sz="2800" b="1" i="1" spc="5" dirty="0">
                <a:latin typeface="Arial"/>
                <a:cs typeface="Arial"/>
              </a:rPr>
              <a:t>Some </a:t>
            </a:r>
            <a:r>
              <a:rPr sz="2800" b="1" i="1" dirty="0">
                <a:latin typeface="Arial"/>
                <a:cs typeface="Arial"/>
              </a:rPr>
              <a:t>holes  </a:t>
            </a:r>
            <a:r>
              <a:rPr sz="2800" b="1" i="1" spc="5" dirty="0">
                <a:latin typeface="Arial"/>
                <a:cs typeface="Arial"/>
              </a:rPr>
              <a:t>due </a:t>
            </a:r>
            <a:r>
              <a:rPr sz="2800" b="1" i="1" dirty="0">
                <a:latin typeface="Arial"/>
                <a:cs typeface="Arial"/>
              </a:rPr>
              <a:t>to</a:t>
            </a:r>
            <a:r>
              <a:rPr sz="2800" b="1" i="1" spc="-75" dirty="0">
                <a:latin typeface="Arial"/>
                <a:cs typeface="Arial"/>
              </a:rPr>
              <a:t> </a:t>
            </a:r>
            <a:r>
              <a:rPr sz="2800" b="1" i="1" dirty="0">
                <a:latin typeface="Arial"/>
                <a:cs typeface="Arial"/>
              </a:rPr>
              <a:t>active  failures</a:t>
            </a:r>
            <a:endParaRPr sz="2800" dirty="0">
              <a:latin typeface="Arial"/>
              <a:cs typeface="Arial"/>
            </a:endParaRPr>
          </a:p>
        </p:txBody>
      </p:sp>
      <p:sp>
        <p:nvSpPr>
          <p:cNvPr id="6" name="object 125"/>
          <p:cNvSpPr txBox="1"/>
          <p:nvPr/>
        </p:nvSpPr>
        <p:spPr>
          <a:xfrm>
            <a:off x="1676400" y="23446"/>
            <a:ext cx="9524999" cy="155619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spcBef>
                <a:spcPts val="95"/>
              </a:spcBef>
            </a:pPr>
            <a:r>
              <a:rPr sz="6000" b="1" spc="-10" dirty="0">
                <a:latin typeface="Calibri"/>
                <a:cs typeface="Calibri"/>
              </a:rPr>
              <a:t>Control</a:t>
            </a:r>
            <a:r>
              <a:rPr sz="6000" b="1" spc="-105" dirty="0">
                <a:latin typeface="Calibri"/>
                <a:cs typeface="Calibri"/>
              </a:rPr>
              <a:t> </a:t>
            </a:r>
            <a:r>
              <a:rPr sz="6000" b="1" spc="-5" dirty="0">
                <a:latin typeface="Calibri"/>
                <a:cs typeface="Calibri"/>
              </a:rPr>
              <a:t>measures/barriers</a:t>
            </a:r>
            <a:endParaRPr sz="6000" b="1" dirty="0">
              <a:latin typeface="Calibri"/>
              <a:cs typeface="Calibri"/>
            </a:endParaRPr>
          </a:p>
          <a:p>
            <a:pPr marL="1547495" marR="5080" indent="-96520" algn="r">
              <a:spcBef>
                <a:spcPts val="1040"/>
              </a:spcBef>
            </a:pPr>
            <a:r>
              <a:rPr sz="3200" b="1" i="1" spc="-5" dirty="0">
                <a:latin typeface="Arial"/>
                <a:cs typeface="Arial"/>
              </a:rPr>
              <a:t>Defence</a:t>
            </a:r>
            <a:r>
              <a:rPr sz="3200" b="1" i="1" spc="-65" dirty="0">
                <a:latin typeface="Arial"/>
                <a:cs typeface="Arial"/>
              </a:rPr>
              <a:t> </a:t>
            </a:r>
            <a:r>
              <a:rPr sz="3200" b="1" i="1" spc="-5" dirty="0">
                <a:latin typeface="Arial"/>
                <a:cs typeface="Arial"/>
              </a:rPr>
              <a:t>in  depth</a:t>
            </a:r>
            <a:endParaRPr sz="3200" b="1" dirty="0">
              <a:latin typeface="Arial"/>
              <a:cs typeface="Arial"/>
            </a:endParaRPr>
          </a:p>
        </p:txBody>
      </p:sp>
      <p:sp>
        <p:nvSpPr>
          <p:cNvPr id="7" name="object 127"/>
          <p:cNvSpPr/>
          <p:nvPr/>
        </p:nvSpPr>
        <p:spPr>
          <a:xfrm>
            <a:off x="7415294" y="1934570"/>
            <a:ext cx="2338306" cy="1053482"/>
          </a:xfrm>
          <a:custGeom>
            <a:avLst/>
            <a:gdLst/>
            <a:ahLst/>
            <a:cxnLst/>
            <a:rect l="l" t="t" r="r" b="b"/>
            <a:pathLst>
              <a:path w="831214" h="417829">
                <a:moveTo>
                  <a:pt x="782408" y="402667"/>
                </a:moveTo>
                <a:lnTo>
                  <a:pt x="774953" y="417703"/>
                </a:lnTo>
                <a:lnTo>
                  <a:pt x="831214" y="417449"/>
                </a:lnTo>
                <a:lnTo>
                  <a:pt x="822857" y="406400"/>
                </a:lnTo>
                <a:lnTo>
                  <a:pt x="789939" y="406400"/>
                </a:lnTo>
                <a:lnTo>
                  <a:pt x="782408" y="402667"/>
                </a:lnTo>
                <a:close/>
              </a:path>
              <a:path w="831214" h="417829">
                <a:moveTo>
                  <a:pt x="789900" y="387556"/>
                </a:moveTo>
                <a:lnTo>
                  <a:pt x="782408" y="402667"/>
                </a:lnTo>
                <a:lnTo>
                  <a:pt x="789939" y="406400"/>
                </a:lnTo>
                <a:lnTo>
                  <a:pt x="797432" y="391287"/>
                </a:lnTo>
                <a:lnTo>
                  <a:pt x="789900" y="387556"/>
                </a:lnTo>
                <a:close/>
              </a:path>
              <a:path w="831214" h="417829">
                <a:moveTo>
                  <a:pt x="797306" y="372618"/>
                </a:moveTo>
                <a:lnTo>
                  <a:pt x="789900" y="387556"/>
                </a:lnTo>
                <a:lnTo>
                  <a:pt x="797432" y="391287"/>
                </a:lnTo>
                <a:lnTo>
                  <a:pt x="789939" y="406400"/>
                </a:lnTo>
                <a:lnTo>
                  <a:pt x="822857" y="406400"/>
                </a:lnTo>
                <a:lnTo>
                  <a:pt x="797306" y="372618"/>
                </a:lnTo>
                <a:close/>
              </a:path>
              <a:path w="831214" h="417829">
                <a:moveTo>
                  <a:pt x="7365" y="0"/>
                </a:moveTo>
                <a:lnTo>
                  <a:pt x="0" y="14986"/>
                </a:lnTo>
                <a:lnTo>
                  <a:pt x="782408" y="402667"/>
                </a:lnTo>
                <a:lnTo>
                  <a:pt x="789900" y="387556"/>
                </a:lnTo>
                <a:lnTo>
                  <a:pt x="7365" y="0"/>
                </a:lnTo>
                <a:close/>
              </a:path>
            </a:pathLst>
          </a:custGeom>
          <a:solidFill>
            <a:srgbClr val="000000"/>
          </a:solidFill>
          <a:ln w="76200">
            <a:solidFill>
              <a:schemeClr val="bg1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128"/>
          <p:cNvSpPr txBox="1"/>
          <p:nvPr/>
        </p:nvSpPr>
        <p:spPr>
          <a:xfrm>
            <a:off x="7415294" y="8534400"/>
            <a:ext cx="3791967" cy="38151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spcBef>
                <a:spcPts val="95"/>
              </a:spcBef>
            </a:pPr>
            <a:r>
              <a:rPr sz="2400" b="1" i="1" spc="-5" dirty="0">
                <a:latin typeface="Arial"/>
                <a:cs typeface="Arial"/>
              </a:rPr>
              <a:t>After James Reason</a:t>
            </a:r>
            <a:r>
              <a:rPr sz="2400" b="1" i="1" spc="-25" dirty="0">
                <a:latin typeface="Arial"/>
                <a:cs typeface="Arial"/>
              </a:rPr>
              <a:t> </a:t>
            </a:r>
            <a:r>
              <a:rPr sz="2400" b="1" i="1" spc="-5" dirty="0">
                <a:latin typeface="Arial"/>
                <a:cs typeface="Arial"/>
              </a:rPr>
              <a:t>1997</a:t>
            </a:r>
            <a:endParaRPr sz="2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17410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/>
          <p:nvPr/>
        </p:nvSpPr>
        <p:spPr>
          <a:xfrm>
            <a:off x="838200" y="1828800"/>
            <a:ext cx="11734800" cy="472372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8775">
              <a:spcBef>
                <a:spcPts val="95"/>
              </a:spcBef>
            </a:pPr>
            <a:r>
              <a:rPr sz="5400" b="1" spc="-20" dirty="0">
                <a:latin typeface="Calibri"/>
                <a:cs typeface="Calibri"/>
              </a:rPr>
              <a:t>Reason’s </a:t>
            </a:r>
            <a:r>
              <a:rPr sz="5400" b="1" spc="-5" dirty="0">
                <a:latin typeface="Calibri"/>
                <a:cs typeface="Calibri"/>
              </a:rPr>
              <a:t>Swiss Cheese</a:t>
            </a:r>
            <a:r>
              <a:rPr sz="5400" b="1" spc="-60" dirty="0">
                <a:latin typeface="Calibri"/>
                <a:cs typeface="Calibri"/>
              </a:rPr>
              <a:t> </a:t>
            </a:r>
            <a:r>
              <a:rPr sz="5400" b="1" spc="-5" dirty="0">
                <a:latin typeface="Calibri"/>
                <a:cs typeface="Calibri"/>
              </a:rPr>
              <a:t>Model</a:t>
            </a:r>
            <a:endParaRPr sz="5400" b="1" dirty="0">
              <a:latin typeface="Calibri"/>
              <a:cs typeface="Calibri"/>
            </a:endParaRPr>
          </a:p>
          <a:p>
            <a:pPr marL="160655" marR="368935">
              <a:spcBef>
                <a:spcPts val="1075"/>
              </a:spcBef>
            </a:pPr>
            <a:r>
              <a:rPr sz="4800" dirty="0">
                <a:latin typeface="Calibri"/>
                <a:cs typeface="Calibri"/>
              </a:rPr>
              <a:t>Very </a:t>
            </a:r>
            <a:r>
              <a:rPr sz="4800" spc="5" dirty="0">
                <a:latin typeface="Calibri"/>
                <a:cs typeface="Calibri"/>
              </a:rPr>
              <a:t>useful source </a:t>
            </a:r>
            <a:r>
              <a:rPr sz="4800" dirty="0">
                <a:latin typeface="Calibri"/>
                <a:cs typeface="Calibri"/>
              </a:rPr>
              <a:t>for </a:t>
            </a:r>
            <a:r>
              <a:rPr sz="4800" spc="5" dirty="0">
                <a:latin typeface="Calibri"/>
                <a:cs typeface="Calibri"/>
              </a:rPr>
              <a:t>understanding </a:t>
            </a:r>
            <a:r>
              <a:rPr sz="4800" spc="10" dirty="0">
                <a:latin typeface="Calibri"/>
                <a:cs typeface="Calibri"/>
              </a:rPr>
              <a:t>human </a:t>
            </a:r>
            <a:r>
              <a:rPr sz="4800" dirty="0" smtClean="0">
                <a:latin typeface="Calibri"/>
                <a:cs typeface="Calibri"/>
              </a:rPr>
              <a:t>error </a:t>
            </a:r>
            <a:r>
              <a:rPr sz="4800" spc="10" dirty="0">
                <a:latin typeface="Calibri"/>
                <a:cs typeface="Calibri"/>
              </a:rPr>
              <a:t>and the </a:t>
            </a:r>
            <a:r>
              <a:rPr sz="4800" spc="5" dirty="0">
                <a:latin typeface="Calibri"/>
                <a:cs typeface="Calibri"/>
              </a:rPr>
              <a:t>Swiss </a:t>
            </a:r>
            <a:r>
              <a:rPr sz="4800" spc="10" dirty="0">
                <a:latin typeface="Calibri"/>
                <a:cs typeface="Calibri"/>
              </a:rPr>
              <a:t>Cheese</a:t>
            </a:r>
            <a:r>
              <a:rPr sz="4800" spc="-15" dirty="0">
                <a:latin typeface="Calibri"/>
                <a:cs typeface="Calibri"/>
              </a:rPr>
              <a:t> </a:t>
            </a:r>
            <a:r>
              <a:rPr sz="4800" spc="5" dirty="0">
                <a:latin typeface="Calibri"/>
                <a:cs typeface="Calibri"/>
              </a:rPr>
              <a:t>model</a:t>
            </a:r>
            <a:endParaRPr sz="4800" dirty="0">
              <a:latin typeface="Calibri"/>
              <a:cs typeface="Calibri"/>
            </a:endParaRPr>
          </a:p>
          <a:p>
            <a:endParaRPr sz="5400" dirty="0">
              <a:latin typeface="Times New Roman"/>
              <a:cs typeface="Times New Roman"/>
            </a:endParaRPr>
          </a:p>
          <a:p>
            <a:pPr marL="260985" indent="-100330">
              <a:spcBef>
                <a:spcPts val="590"/>
              </a:spcBef>
              <a:buClr>
                <a:srgbClr val="000000"/>
              </a:buClr>
              <a:buFont typeface="Arial"/>
              <a:buChar char="•"/>
              <a:tabLst>
                <a:tab pos="261620" algn="l"/>
              </a:tabLst>
            </a:pPr>
            <a:r>
              <a:rPr sz="4400" u="sng" spc="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2"/>
              </a:rPr>
              <a:t>http://patientsafetyed.duhs.duke.edu/module</a:t>
            </a:r>
            <a:endParaRPr sz="4400" dirty="0">
              <a:latin typeface="Calibri"/>
              <a:cs typeface="Calibri"/>
            </a:endParaRPr>
          </a:p>
          <a:p>
            <a:pPr marL="260985">
              <a:spcBef>
                <a:spcPts val="45"/>
              </a:spcBef>
            </a:pPr>
            <a:r>
              <a:rPr sz="4400" u="sng" spc="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2"/>
              </a:rPr>
              <a:t>_e/swiss_cheese.html</a:t>
            </a:r>
            <a:endParaRPr sz="4400" dirty="0">
              <a:latin typeface="Calibri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246</TotalTime>
  <Words>2168</Words>
  <Application>Microsoft Office PowerPoint</Application>
  <PresentationFormat>Custom</PresentationFormat>
  <Paragraphs>449</Paragraphs>
  <Slides>52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61" baseType="lpstr">
      <vt:lpstr>Arial</vt:lpstr>
      <vt:lpstr>Calibri</vt:lpstr>
      <vt:lpstr>Tahoma</vt:lpstr>
      <vt:lpstr>Times New Roman</vt:lpstr>
      <vt:lpstr>Trebuchet MS</vt:lpstr>
      <vt:lpstr>Tw Cen MT</vt:lpstr>
      <vt:lpstr>Verdana</vt:lpstr>
      <vt:lpstr>Wingdings</vt:lpstr>
      <vt:lpstr>Circuit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edu-cp</dc:creator>
  <cp:lastModifiedBy>Kate Williams</cp:lastModifiedBy>
  <cp:revision>39</cp:revision>
  <dcterms:created xsi:type="dcterms:W3CDTF">2017-11-29T17:21:19Z</dcterms:created>
  <dcterms:modified xsi:type="dcterms:W3CDTF">2019-08-12T15:01:05Z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2016-11-28T00:00:00Z</vt:filetime>
  </property>
  <property fmtid="{D5CDD505-2E9C-101B-9397-08002B2CF9AE}" pid="3" name="Creator">
    <vt:lpwstr>Microsoft® PowerPoint® 2013</vt:lpwstr>
  </property>
  <property fmtid="{D5CDD505-2E9C-101B-9397-08002B2CF9AE}" pid="4" name="LastSaved">
    <vt:filetime>2017-11-29T00:00:00Z</vt:filetime>
  </property>
</Properties>
</file>