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1"/>
  </p:notesMasterIdLst>
  <p:sldIdLst>
    <p:sldId id="257" r:id="rId2"/>
    <p:sldId id="258" r:id="rId3"/>
    <p:sldId id="260" r:id="rId4"/>
    <p:sldId id="261" r:id="rId5"/>
    <p:sldId id="262" r:id="rId6"/>
    <p:sldId id="263" r:id="rId7"/>
    <p:sldId id="264" r:id="rId8"/>
    <p:sldId id="265" r:id="rId9"/>
    <p:sldId id="320" r:id="rId10"/>
    <p:sldId id="314" r:id="rId11"/>
    <p:sldId id="321" r:id="rId12"/>
    <p:sldId id="315" r:id="rId13"/>
    <p:sldId id="316" r:id="rId14"/>
    <p:sldId id="318" r:id="rId15"/>
    <p:sldId id="266" r:id="rId16"/>
    <p:sldId id="267" r:id="rId17"/>
    <p:sldId id="268" r:id="rId18"/>
    <p:sldId id="322" r:id="rId19"/>
    <p:sldId id="270"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97" r:id="rId33"/>
    <p:sldId id="293" r:id="rId34"/>
    <p:sldId id="298" r:id="rId35"/>
    <p:sldId id="284" r:id="rId36"/>
    <p:sldId id="285" r:id="rId37"/>
    <p:sldId id="286" r:id="rId38"/>
    <p:sldId id="287" r:id="rId39"/>
    <p:sldId id="288" r:id="rId40"/>
    <p:sldId id="289" r:id="rId41"/>
    <p:sldId id="291" r:id="rId42"/>
    <p:sldId id="292" r:id="rId43"/>
    <p:sldId id="294" r:id="rId44"/>
    <p:sldId id="295" r:id="rId45"/>
    <p:sldId id="296"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31DB2F-FB79-4AE7-8138-67CDA4C8F932}" v="2" dt="2023-02-01T16:59:20.7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07" autoAdjust="0"/>
    <p:restoredTop sz="59316"/>
  </p:normalViewPr>
  <p:slideViewPr>
    <p:cSldViewPr snapToGrid="0">
      <p:cViewPr varScale="1">
        <p:scale>
          <a:sx n="79" d="100"/>
          <a:sy n="79" d="100"/>
        </p:scale>
        <p:origin x="333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FA31DB2F-FB79-4AE7-8138-67CDA4C8F932}"/>
    <pc:docChg chg="custSel addSld modSld">
      <pc:chgData name="Luke Roach" userId="3c173453-1e89-4ab7-a897-c035ad6940d7" providerId="ADAL" clId="{FA31DB2F-FB79-4AE7-8138-67CDA4C8F932}" dt="2023-02-01T17:02:14.401" v="54" actId="20577"/>
      <pc:docMkLst>
        <pc:docMk/>
      </pc:docMkLst>
      <pc:sldChg chg="modSp">
        <pc:chgData name="Luke Roach" userId="3c173453-1e89-4ab7-a897-c035ad6940d7" providerId="ADAL" clId="{FA31DB2F-FB79-4AE7-8138-67CDA4C8F932}" dt="2023-02-01T16:59:20.735" v="1" actId="20577"/>
        <pc:sldMkLst>
          <pc:docMk/>
          <pc:sldMk cId="3113636470" sldId="260"/>
        </pc:sldMkLst>
        <pc:graphicFrameChg chg="mod">
          <ac:chgData name="Luke Roach" userId="3c173453-1e89-4ab7-a897-c035ad6940d7" providerId="ADAL" clId="{FA31DB2F-FB79-4AE7-8138-67CDA4C8F932}" dt="2023-02-01T16:59:20.735" v="1" actId="20577"/>
          <ac:graphicFrameMkLst>
            <pc:docMk/>
            <pc:sldMk cId="3113636470" sldId="260"/>
            <ac:graphicFrameMk id="5" creationId="{8956B99F-69F9-4AF2-A7F6-D1817F7DCA67}"/>
          </ac:graphicFrameMkLst>
        </pc:graphicFrameChg>
      </pc:sldChg>
      <pc:sldChg chg="modSp mod">
        <pc:chgData name="Luke Roach" userId="3c173453-1e89-4ab7-a897-c035ad6940d7" providerId="ADAL" clId="{FA31DB2F-FB79-4AE7-8138-67CDA4C8F932}" dt="2023-02-01T17:01:03.225" v="12" actId="403"/>
        <pc:sldMkLst>
          <pc:docMk/>
          <pc:sldMk cId="618893919" sldId="314"/>
        </pc:sldMkLst>
        <pc:spChg chg="mod">
          <ac:chgData name="Luke Roach" userId="3c173453-1e89-4ab7-a897-c035ad6940d7" providerId="ADAL" clId="{FA31DB2F-FB79-4AE7-8138-67CDA4C8F932}" dt="2023-02-01T17:01:03.225" v="12" actId="403"/>
          <ac:spMkLst>
            <pc:docMk/>
            <pc:sldMk cId="618893919" sldId="314"/>
            <ac:spMk id="3" creationId="{BF0CED50-D92E-42D4-B119-7D29B68B1C0A}"/>
          </ac:spMkLst>
        </pc:spChg>
      </pc:sldChg>
      <pc:sldChg chg="modSp mod">
        <pc:chgData name="Luke Roach" userId="3c173453-1e89-4ab7-a897-c035ad6940d7" providerId="ADAL" clId="{FA31DB2F-FB79-4AE7-8138-67CDA4C8F932}" dt="2023-02-01T17:02:00.041" v="50" actId="20577"/>
        <pc:sldMkLst>
          <pc:docMk/>
          <pc:sldMk cId="1685941908" sldId="315"/>
        </pc:sldMkLst>
        <pc:spChg chg="mod">
          <ac:chgData name="Luke Roach" userId="3c173453-1e89-4ab7-a897-c035ad6940d7" providerId="ADAL" clId="{FA31DB2F-FB79-4AE7-8138-67CDA4C8F932}" dt="2023-02-01T17:02:00.041" v="50" actId="20577"/>
          <ac:spMkLst>
            <pc:docMk/>
            <pc:sldMk cId="1685941908" sldId="315"/>
            <ac:spMk id="3" creationId="{343DF3C2-A174-4E6E-B290-D8BCB4A013BC}"/>
          </ac:spMkLst>
        </pc:spChg>
      </pc:sldChg>
      <pc:sldChg chg="modSp mod">
        <pc:chgData name="Luke Roach" userId="3c173453-1e89-4ab7-a897-c035ad6940d7" providerId="ADAL" clId="{FA31DB2F-FB79-4AE7-8138-67CDA4C8F932}" dt="2023-02-01T17:02:14.401" v="54" actId="20577"/>
        <pc:sldMkLst>
          <pc:docMk/>
          <pc:sldMk cId="94058413" sldId="316"/>
        </pc:sldMkLst>
        <pc:spChg chg="mod">
          <ac:chgData name="Luke Roach" userId="3c173453-1e89-4ab7-a897-c035ad6940d7" providerId="ADAL" clId="{FA31DB2F-FB79-4AE7-8138-67CDA4C8F932}" dt="2023-02-01T17:02:14.401" v="54" actId="20577"/>
          <ac:spMkLst>
            <pc:docMk/>
            <pc:sldMk cId="94058413" sldId="316"/>
            <ac:spMk id="3" creationId="{ED241A70-D8EA-4120-A0C8-55638B3415A6}"/>
          </ac:spMkLst>
        </pc:spChg>
      </pc:sldChg>
      <pc:sldChg chg="modSp new mod">
        <pc:chgData name="Luke Roach" userId="3c173453-1e89-4ab7-a897-c035ad6940d7" providerId="ADAL" clId="{FA31DB2F-FB79-4AE7-8138-67CDA4C8F932}" dt="2023-02-01T17:01:30.709" v="46" actId="5793"/>
        <pc:sldMkLst>
          <pc:docMk/>
          <pc:sldMk cId="1571048849" sldId="321"/>
        </pc:sldMkLst>
        <pc:spChg chg="mod">
          <ac:chgData name="Luke Roach" userId="3c173453-1e89-4ab7-a897-c035ad6940d7" providerId="ADAL" clId="{FA31DB2F-FB79-4AE7-8138-67CDA4C8F932}" dt="2023-02-01T17:01:28.500" v="44" actId="20577"/>
          <ac:spMkLst>
            <pc:docMk/>
            <pc:sldMk cId="1571048849" sldId="321"/>
            <ac:spMk id="2" creationId="{E7A3DC7B-9F35-7F09-4926-14082AE9F7AF}"/>
          </ac:spMkLst>
        </pc:spChg>
        <pc:spChg chg="mod">
          <ac:chgData name="Luke Roach" userId="3c173453-1e89-4ab7-a897-c035ad6940d7" providerId="ADAL" clId="{FA31DB2F-FB79-4AE7-8138-67CDA4C8F932}" dt="2023-02-01T17:01:30.709" v="46" actId="5793"/>
          <ac:spMkLst>
            <pc:docMk/>
            <pc:sldMk cId="1571048849" sldId="321"/>
            <ac:spMk id="3" creationId="{336FA39A-4085-DBF2-BC87-E86EC5D54C7C}"/>
          </ac:spMkLst>
        </pc:spChg>
      </pc:sldChg>
    </pc:docChg>
  </pc:docChgLst>
  <pc:docChgLst>
    <pc:chgData name="Luke Roach" userId="3c173453-1e89-4ab7-a897-c035ad6940d7" providerId="ADAL" clId="{DBFDB9F8-5507-4BC4-B6AD-A059E4EBE3CE}"/>
    <pc:docChg chg="custSel addSld modSld">
      <pc:chgData name="Luke Roach" userId="3c173453-1e89-4ab7-a897-c035ad6940d7" providerId="ADAL" clId="{DBFDB9F8-5507-4BC4-B6AD-A059E4EBE3CE}" dt="2022-02-04T12:39:05.031" v="73" actId="403"/>
      <pc:docMkLst>
        <pc:docMk/>
      </pc:docMkLst>
      <pc:sldChg chg="modSp mod">
        <pc:chgData name="Luke Roach" userId="3c173453-1e89-4ab7-a897-c035ad6940d7" providerId="ADAL" clId="{DBFDB9F8-5507-4BC4-B6AD-A059E4EBE3CE}" dt="2022-02-04T12:39:05.031" v="73" actId="403"/>
        <pc:sldMkLst>
          <pc:docMk/>
          <pc:sldMk cId="2391951919" sldId="257"/>
        </pc:sldMkLst>
        <pc:spChg chg="mod">
          <ac:chgData name="Luke Roach" userId="3c173453-1e89-4ab7-a897-c035ad6940d7" providerId="ADAL" clId="{DBFDB9F8-5507-4BC4-B6AD-A059E4EBE3CE}" dt="2022-02-04T12:39:05.031" v="73" actId="403"/>
          <ac:spMkLst>
            <pc:docMk/>
            <pc:sldMk cId="2391951919" sldId="257"/>
            <ac:spMk id="3" creationId="{6525B9BE-927B-40AB-954E-B582E217B2DA}"/>
          </ac:spMkLst>
        </pc:spChg>
      </pc:sldChg>
      <pc:sldChg chg="modSp add mod">
        <pc:chgData name="Luke Roach" userId="3c173453-1e89-4ab7-a897-c035ad6940d7" providerId="ADAL" clId="{DBFDB9F8-5507-4BC4-B6AD-A059E4EBE3CE}" dt="2022-02-04T12:36:39.138" v="8" actId="27636"/>
        <pc:sldMkLst>
          <pc:docMk/>
          <pc:sldMk cId="799904471" sldId="313"/>
        </pc:sldMkLst>
        <pc:spChg chg="mod">
          <ac:chgData name="Luke Roach" userId="3c173453-1e89-4ab7-a897-c035ad6940d7" providerId="ADAL" clId="{DBFDB9F8-5507-4BC4-B6AD-A059E4EBE3CE}" dt="2022-02-04T12:36:39.138" v="8" actId="27636"/>
          <ac:spMkLst>
            <pc:docMk/>
            <pc:sldMk cId="799904471" sldId="313"/>
            <ac:spMk id="3" creationId="{21E76955-1359-46F6-B188-DEB1E2126F89}"/>
          </ac:spMkLst>
        </pc:spChg>
      </pc:sldChg>
      <pc:sldChg chg="add">
        <pc:chgData name="Luke Roach" userId="3c173453-1e89-4ab7-a897-c035ad6940d7" providerId="ADAL" clId="{DBFDB9F8-5507-4BC4-B6AD-A059E4EBE3CE}" dt="2022-02-04T12:36:39.054" v="7"/>
        <pc:sldMkLst>
          <pc:docMk/>
          <pc:sldMk cId="618893919" sldId="314"/>
        </pc:sldMkLst>
      </pc:sldChg>
      <pc:sldChg chg="add">
        <pc:chgData name="Luke Roach" userId="3c173453-1e89-4ab7-a897-c035ad6940d7" providerId="ADAL" clId="{DBFDB9F8-5507-4BC4-B6AD-A059E4EBE3CE}" dt="2022-02-04T12:36:39.054" v="7"/>
        <pc:sldMkLst>
          <pc:docMk/>
          <pc:sldMk cId="1685941908" sldId="315"/>
        </pc:sldMkLst>
      </pc:sldChg>
      <pc:sldChg chg="modSp add mod">
        <pc:chgData name="Luke Roach" userId="3c173453-1e89-4ab7-a897-c035ad6940d7" providerId="ADAL" clId="{DBFDB9F8-5507-4BC4-B6AD-A059E4EBE3CE}" dt="2022-02-04T12:37:19.713" v="28" actId="20577"/>
        <pc:sldMkLst>
          <pc:docMk/>
          <pc:sldMk cId="94058413" sldId="316"/>
        </pc:sldMkLst>
        <pc:spChg chg="mod">
          <ac:chgData name="Luke Roach" userId="3c173453-1e89-4ab7-a897-c035ad6940d7" providerId="ADAL" clId="{DBFDB9F8-5507-4BC4-B6AD-A059E4EBE3CE}" dt="2022-02-04T12:37:19.713" v="28" actId="20577"/>
          <ac:spMkLst>
            <pc:docMk/>
            <pc:sldMk cId="94058413" sldId="316"/>
            <ac:spMk id="3" creationId="{ED241A70-D8EA-4120-A0C8-55638B3415A6}"/>
          </ac:spMkLst>
        </pc:spChg>
      </pc:sldChg>
      <pc:sldChg chg="add">
        <pc:chgData name="Luke Roach" userId="3c173453-1e89-4ab7-a897-c035ad6940d7" providerId="ADAL" clId="{DBFDB9F8-5507-4BC4-B6AD-A059E4EBE3CE}" dt="2022-02-04T12:36:39.054" v="7"/>
        <pc:sldMkLst>
          <pc:docMk/>
          <pc:sldMk cId="1667442833" sldId="317"/>
        </pc:sldMkLst>
      </pc:sldChg>
      <pc:sldChg chg="add">
        <pc:chgData name="Luke Roach" userId="3c173453-1e89-4ab7-a897-c035ad6940d7" providerId="ADAL" clId="{DBFDB9F8-5507-4BC4-B6AD-A059E4EBE3CE}" dt="2022-02-04T12:36:39.054" v="7"/>
        <pc:sldMkLst>
          <pc:docMk/>
          <pc:sldMk cId="1783132077" sldId="318"/>
        </pc:sldMkLst>
      </pc:sldChg>
      <pc:sldChg chg="modSp add mod">
        <pc:chgData name="Luke Roach" userId="3c173453-1e89-4ab7-a897-c035ad6940d7" providerId="ADAL" clId="{DBFDB9F8-5507-4BC4-B6AD-A059E4EBE3CE}" dt="2022-02-04T12:37:44.772" v="63" actId="20577"/>
        <pc:sldMkLst>
          <pc:docMk/>
          <pc:sldMk cId="1170459228" sldId="319"/>
        </pc:sldMkLst>
        <pc:spChg chg="mod">
          <ac:chgData name="Luke Roach" userId="3c173453-1e89-4ab7-a897-c035ad6940d7" providerId="ADAL" clId="{DBFDB9F8-5507-4BC4-B6AD-A059E4EBE3CE}" dt="2022-02-04T12:37:44.772" v="63" actId="20577"/>
          <ac:spMkLst>
            <pc:docMk/>
            <pc:sldMk cId="1170459228" sldId="319"/>
            <ac:spMk id="3" creationId="{A49FC41E-A2C5-47B7-9627-1379C27572A3}"/>
          </ac:spMkLst>
        </pc:spChg>
      </pc:sldChg>
      <pc:sldChg chg="addSp delSp modSp new mod setBg">
        <pc:chgData name="Luke Roach" userId="3c173453-1e89-4ab7-a897-c035ad6940d7" providerId="ADAL" clId="{DBFDB9F8-5507-4BC4-B6AD-A059E4EBE3CE}" dt="2022-02-04T12:36:56.468" v="26" actId="26606"/>
        <pc:sldMkLst>
          <pc:docMk/>
          <pc:sldMk cId="3272833909" sldId="320"/>
        </pc:sldMkLst>
        <pc:spChg chg="mod">
          <ac:chgData name="Luke Roach" userId="3c173453-1e89-4ab7-a897-c035ad6940d7" providerId="ADAL" clId="{DBFDB9F8-5507-4BC4-B6AD-A059E4EBE3CE}" dt="2022-02-04T12:36:56.468" v="26" actId="26606"/>
          <ac:spMkLst>
            <pc:docMk/>
            <pc:sldMk cId="3272833909" sldId="320"/>
            <ac:spMk id="2" creationId="{798A0DFD-540E-4E01-9EFF-DB8F8A86CADE}"/>
          </ac:spMkLst>
        </pc:spChg>
        <pc:spChg chg="del">
          <ac:chgData name="Luke Roach" userId="3c173453-1e89-4ab7-a897-c035ad6940d7" providerId="ADAL" clId="{DBFDB9F8-5507-4BC4-B6AD-A059E4EBE3CE}" dt="2022-02-04T12:36:56.468" v="26" actId="26606"/>
          <ac:spMkLst>
            <pc:docMk/>
            <pc:sldMk cId="3272833909" sldId="320"/>
            <ac:spMk id="3" creationId="{3C3F5786-99D7-4401-A7EF-A5F34108AA25}"/>
          </ac:spMkLst>
        </pc:spChg>
        <pc:spChg chg="add">
          <ac:chgData name="Luke Roach" userId="3c173453-1e89-4ab7-a897-c035ad6940d7" providerId="ADAL" clId="{DBFDB9F8-5507-4BC4-B6AD-A059E4EBE3CE}" dt="2022-02-04T12:36:56.468" v="26" actId="26606"/>
          <ac:spMkLst>
            <pc:docMk/>
            <pc:sldMk cId="3272833909" sldId="320"/>
            <ac:spMk id="9" creationId="{37C89E4B-3C9F-44B9-8B86-D9E3D112D8EC}"/>
          </ac:spMkLst>
        </pc:spChg>
        <pc:picChg chg="add">
          <ac:chgData name="Luke Roach" userId="3c173453-1e89-4ab7-a897-c035ad6940d7" providerId="ADAL" clId="{DBFDB9F8-5507-4BC4-B6AD-A059E4EBE3CE}" dt="2022-02-04T12:36:56.468" v="26" actId="26606"/>
          <ac:picMkLst>
            <pc:docMk/>
            <pc:sldMk cId="3272833909" sldId="320"/>
            <ac:picMk id="5" creationId="{1807270F-37A9-4021-A8A9-13422E1176BE}"/>
          </ac:picMkLst>
        </pc:picChg>
        <pc:cxnChg chg="add">
          <ac:chgData name="Luke Roach" userId="3c173453-1e89-4ab7-a897-c035ad6940d7" providerId="ADAL" clId="{DBFDB9F8-5507-4BC4-B6AD-A059E4EBE3CE}" dt="2022-02-04T12:36:56.468" v="26" actId="26606"/>
          <ac:cxnSpMkLst>
            <pc:docMk/>
            <pc:sldMk cId="3272833909" sldId="320"/>
            <ac:cxnSpMk id="11" creationId="{AA2EAA10-076F-46BD-8F0F-B9A2FB77A85C}"/>
          </ac:cxnSpMkLst>
        </pc:cxnChg>
        <pc:cxnChg chg="add">
          <ac:chgData name="Luke Roach" userId="3c173453-1e89-4ab7-a897-c035ad6940d7" providerId="ADAL" clId="{DBFDB9F8-5507-4BC4-B6AD-A059E4EBE3CE}" dt="2022-02-04T12:36:56.468" v="26" actId="26606"/>
          <ac:cxnSpMkLst>
            <pc:docMk/>
            <pc:sldMk cId="3272833909" sldId="320"/>
            <ac:cxnSpMk id="13" creationId="{D891E407-403B-4764-86C9-33A56D3BCAA3}"/>
          </ac:cxnSpMkLst>
        </pc:cxnChg>
      </pc:sldChg>
    </pc:docChg>
  </pc:docChgLst>
  <pc:docChgLst>
    <pc:chgData name="Luke Roach" userId="3c173453-1e89-4ab7-a897-c035ad6940d7" providerId="ADAL" clId="{F8417ADD-AE13-4F59-922D-DC7C2A784B3C}"/>
    <pc:docChg chg="modSld">
      <pc:chgData name="Luke Roach" userId="3c173453-1e89-4ab7-a897-c035ad6940d7" providerId="ADAL" clId="{F8417ADD-AE13-4F59-922D-DC7C2A784B3C}" dt="2022-10-23T16:52:41.742" v="1" actId="1076"/>
      <pc:docMkLst>
        <pc:docMk/>
      </pc:docMkLst>
      <pc:sldChg chg="modSp">
        <pc:chgData name="Luke Roach" userId="3c173453-1e89-4ab7-a897-c035ad6940d7" providerId="ADAL" clId="{F8417ADD-AE13-4F59-922D-DC7C2A784B3C}" dt="2022-10-23T16:52:41.742" v="1" actId="1076"/>
        <pc:sldMkLst>
          <pc:docMk/>
          <pc:sldMk cId="1059907270" sldId="288"/>
        </pc:sldMkLst>
        <pc:picChg chg="mod">
          <ac:chgData name="Luke Roach" userId="3c173453-1e89-4ab7-a897-c035ad6940d7" providerId="ADAL" clId="{F8417ADD-AE13-4F59-922D-DC7C2A784B3C}" dt="2022-10-23T16:52:41.742" v="1" actId="1076"/>
          <ac:picMkLst>
            <pc:docMk/>
            <pc:sldMk cId="1059907270" sldId="288"/>
            <ac:picMk id="1026" creationId="{7383B7E0-1808-4A9E-988B-0E08211CE09F}"/>
          </ac:picMkLst>
        </pc:pic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CB97CE-C293-47E3-9E7F-FE458CFC06F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2501D6C-F359-4621-BB2E-B36BD78EBC91}">
      <dgm:prSet/>
      <dgm:spPr/>
      <dgm:t>
        <a:bodyPr/>
        <a:lstStyle/>
        <a:p>
          <a:r>
            <a:rPr lang="en-GB" dirty="0"/>
            <a:t>Teaching will be delivered in 1 3-hour workshop online and on campus. </a:t>
          </a:r>
          <a:endParaRPr lang="en-US" dirty="0"/>
        </a:p>
      </dgm:t>
    </dgm:pt>
    <dgm:pt modelId="{B9DA0B01-8D20-49BE-87CA-5CD9F5471835}" type="parTrans" cxnId="{4EB89D75-F2A1-4FBB-BF37-9BE8A6A7D5F5}">
      <dgm:prSet/>
      <dgm:spPr/>
      <dgm:t>
        <a:bodyPr/>
        <a:lstStyle/>
        <a:p>
          <a:endParaRPr lang="en-US"/>
        </a:p>
      </dgm:t>
    </dgm:pt>
    <dgm:pt modelId="{43B19795-12A1-41B6-A3EB-6252DEB205D8}" type="sibTrans" cxnId="{4EB89D75-F2A1-4FBB-BF37-9BE8A6A7D5F5}">
      <dgm:prSet/>
      <dgm:spPr/>
      <dgm:t>
        <a:bodyPr/>
        <a:lstStyle/>
        <a:p>
          <a:endParaRPr lang="en-US"/>
        </a:p>
      </dgm:t>
    </dgm:pt>
    <dgm:pt modelId="{7258C527-E251-4CA9-B445-75050E3CB9D8}">
      <dgm:prSet/>
      <dgm:spPr/>
      <dgm:t>
        <a:bodyPr/>
        <a:lstStyle/>
        <a:p>
          <a:r>
            <a:rPr lang="en-GB" dirty="0"/>
            <a:t>These will be a combination of lectured material delivered by myself, in class work and discussions. </a:t>
          </a:r>
          <a:endParaRPr lang="en-US" dirty="0"/>
        </a:p>
      </dgm:t>
    </dgm:pt>
    <dgm:pt modelId="{480BD59A-FE4C-40E2-A274-FF56E71CFC79}" type="parTrans" cxnId="{D4C1AC49-DF8E-4061-9B9D-EB8D9FBEBBD7}">
      <dgm:prSet/>
      <dgm:spPr/>
      <dgm:t>
        <a:bodyPr/>
        <a:lstStyle/>
        <a:p>
          <a:endParaRPr lang="en-US"/>
        </a:p>
      </dgm:t>
    </dgm:pt>
    <dgm:pt modelId="{C95C354E-411F-4794-8158-39CF1CD883B9}" type="sibTrans" cxnId="{D4C1AC49-DF8E-4061-9B9D-EB8D9FBEBBD7}">
      <dgm:prSet/>
      <dgm:spPr/>
      <dgm:t>
        <a:bodyPr/>
        <a:lstStyle/>
        <a:p>
          <a:endParaRPr lang="en-US"/>
        </a:p>
      </dgm:t>
    </dgm:pt>
    <dgm:pt modelId="{39FB4A1A-FE9F-4F10-9A64-845E4D908780}">
      <dgm:prSet/>
      <dgm:spPr/>
      <dgm:t>
        <a:bodyPr/>
        <a:lstStyle/>
        <a:p>
          <a:r>
            <a:rPr lang="en-GB" dirty="0"/>
            <a:t>The slides for each workshop will be uploaded to Moodle on each Friday after the session. </a:t>
          </a:r>
          <a:endParaRPr lang="en-US" dirty="0"/>
        </a:p>
      </dgm:t>
    </dgm:pt>
    <dgm:pt modelId="{91D9D8E5-9077-4D31-8BD5-C803E6DF5D80}" type="parTrans" cxnId="{33B021CB-8498-4411-8695-A1D73A04BA10}">
      <dgm:prSet/>
      <dgm:spPr/>
      <dgm:t>
        <a:bodyPr/>
        <a:lstStyle/>
        <a:p>
          <a:endParaRPr lang="en-US"/>
        </a:p>
      </dgm:t>
    </dgm:pt>
    <dgm:pt modelId="{DBB70370-DB4B-4573-8FFF-C45CD7A38ED1}" type="sibTrans" cxnId="{33B021CB-8498-4411-8695-A1D73A04BA10}">
      <dgm:prSet/>
      <dgm:spPr/>
      <dgm:t>
        <a:bodyPr/>
        <a:lstStyle/>
        <a:p>
          <a:endParaRPr lang="en-US"/>
        </a:p>
      </dgm:t>
    </dgm:pt>
    <dgm:pt modelId="{9A730451-0EEB-49AC-AD79-45CD682B6AA9}">
      <dgm:prSet/>
      <dgm:spPr/>
      <dgm:t>
        <a:bodyPr/>
        <a:lstStyle/>
        <a:p>
          <a:r>
            <a:rPr lang="en-GB" dirty="0"/>
            <a:t>While there will be a lectured element during these workshops, I would like to encourage as much participation and discussion as possible. If you have a question or something you want to discuss, pop your hand up and ask!</a:t>
          </a:r>
          <a:endParaRPr lang="en-US" dirty="0"/>
        </a:p>
      </dgm:t>
    </dgm:pt>
    <dgm:pt modelId="{056CF36A-4660-4DCD-9D2F-4FCB201E6DC9}" type="parTrans" cxnId="{703AEE03-21AA-4630-9FF5-AB94BFF884B0}">
      <dgm:prSet/>
      <dgm:spPr/>
      <dgm:t>
        <a:bodyPr/>
        <a:lstStyle/>
        <a:p>
          <a:endParaRPr lang="en-US"/>
        </a:p>
      </dgm:t>
    </dgm:pt>
    <dgm:pt modelId="{F35BF36D-5F19-4457-84D9-F25EE88C3008}" type="sibTrans" cxnId="{703AEE03-21AA-4630-9FF5-AB94BFF884B0}">
      <dgm:prSet/>
      <dgm:spPr/>
      <dgm:t>
        <a:bodyPr/>
        <a:lstStyle/>
        <a:p>
          <a:endParaRPr lang="en-US"/>
        </a:p>
      </dgm:t>
    </dgm:pt>
    <dgm:pt modelId="{B01E4B97-CB7D-468A-8318-762C2620C23F}">
      <dgm:prSet/>
      <dgm:spPr/>
      <dgm:t>
        <a:bodyPr/>
        <a:lstStyle/>
        <a:p>
          <a:r>
            <a:rPr lang="en-GB" dirty="0"/>
            <a:t>Preparatory work will usually be a short reading or a task to complete before the workshop, so we can all come together and discuss what you found in your independent learning. </a:t>
          </a:r>
          <a:endParaRPr lang="en-US" dirty="0"/>
        </a:p>
      </dgm:t>
    </dgm:pt>
    <dgm:pt modelId="{062DC002-7651-425A-942F-6CE74A459A2D}" type="parTrans" cxnId="{7EFA5F44-9F85-4090-BA6F-8014F68E341F}">
      <dgm:prSet/>
      <dgm:spPr/>
      <dgm:t>
        <a:bodyPr/>
        <a:lstStyle/>
        <a:p>
          <a:endParaRPr lang="en-US"/>
        </a:p>
      </dgm:t>
    </dgm:pt>
    <dgm:pt modelId="{B214B1FA-073F-4926-9066-F2460505ABD3}" type="sibTrans" cxnId="{7EFA5F44-9F85-4090-BA6F-8014F68E341F}">
      <dgm:prSet/>
      <dgm:spPr/>
      <dgm:t>
        <a:bodyPr/>
        <a:lstStyle/>
        <a:p>
          <a:endParaRPr lang="en-US"/>
        </a:p>
      </dgm:t>
    </dgm:pt>
    <dgm:pt modelId="{80873045-0CC6-4B5F-A1CF-8770EDBD713D}" type="pres">
      <dgm:prSet presAssocID="{B0CB97CE-C293-47E3-9E7F-FE458CFC06FF}" presName="linear" presStyleCnt="0">
        <dgm:presLayoutVars>
          <dgm:animLvl val="lvl"/>
          <dgm:resizeHandles val="exact"/>
        </dgm:presLayoutVars>
      </dgm:prSet>
      <dgm:spPr/>
    </dgm:pt>
    <dgm:pt modelId="{DAFC35F2-380D-41D4-98E6-177911E445BD}" type="pres">
      <dgm:prSet presAssocID="{72501D6C-F359-4621-BB2E-B36BD78EBC91}" presName="parentText" presStyleLbl="node1" presStyleIdx="0" presStyleCnt="5">
        <dgm:presLayoutVars>
          <dgm:chMax val="0"/>
          <dgm:bulletEnabled val="1"/>
        </dgm:presLayoutVars>
      </dgm:prSet>
      <dgm:spPr/>
    </dgm:pt>
    <dgm:pt modelId="{742375C0-BC36-4024-BC70-D87F7C543E26}" type="pres">
      <dgm:prSet presAssocID="{43B19795-12A1-41B6-A3EB-6252DEB205D8}" presName="spacer" presStyleCnt="0"/>
      <dgm:spPr/>
    </dgm:pt>
    <dgm:pt modelId="{125C8409-96AF-4C2F-8070-45FA669CDBB0}" type="pres">
      <dgm:prSet presAssocID="{7258C527-E251-4CA9-B445-75050E3CB9D8}" presName="parentText" presStyleLbl="node1" presStyleIdx="1" presStyleCnt="5">
        <dgm:presLayoutVars>
          <dgm:chMax val="0"/>
          <dgm:bulletEnabled val="1"/>
        </dgm:presLayoutVars>
      </dgm:prSet>
      <dgm:spPr/>
    </dgm:pt>
    <dgm:pt modelId="{29EA7711-A5DA-44BB-B153-AEFFFD5E6949}" type="pres">
      <dgm:prSet presAssocID="{C95C354E-411F-4794-8158-39CF1CD883B9}" presName="spacer" presStyleCnt="0"/>
      <dgm:spPr/>
    </dgm:pt>
    <dgm:pt modelId="{3EFD64F4-61B6-446D-AFB6-D6A9483A04F7}" type="pres">
      <dgm:prSet presAssocID="{39FB4A1A-FE9F-4F10-9A64-845E4D908780}" presName="parentText" presStyleLbl="node1" presStyleIdx="2" presStyleCnt="5">
        <dgm:presLayoutVars>
          <dgm:chMax val="0"/>
          <dgm:bulletEnabled val="1"/>
        </dgm:presLayoutVars>
      </dgm:prSet>
      <dgm:spPr/>
    </dgm:pt>
    <dgm:pt modelId="{AE9EBEB2-2956-40C0-AB97-FD033A796DDD}" type="pres">
      <dgm:prSet presAssocID="{DBB70370-DB4B-4573-8FFF-C45CD7A38ED1}" presName="spacer" presStyleCnt="0"/>
      <dgm:spPr/>
    </dgm:pt>
    <dgm:pt modelId="{FF36CFB9-DA0B-4E4F-A474-7C691AEAB3E8}" type="pres">
      <dgm:prSet presAssocID="{9A730451-0EEB-49AC-AD79-45CD682B6AA9}" presName="parentText" presStyleLbl="node1" presStyleIdx="3" presStyleCnt="5">
        <dgm:presLayoutVars>
          <dgm:chMax val="0"/>
          <dgm:bulletEnabled val="1"/>
        </dgm:presLayoutVars>
      </dgm:prSet>
      <dgm:spPr/>
    </dgm:pt>
    <dgm:pt modelId="{65B6222A-70F4-4BC2-8456-4B85F1A12FCC}" type="pres">
      <dgm:prSet presAssocID="{F35BF36D-5F19-4457-84D9-F25EE88C3008}" presName="spacer" presStyleCnt="0"/>
      <dgm:spPr/>
    </dgm:pt>
    <dgm:pt modelId="{09B19793-D90D-4563-8AC5-1187EE53D386}" type="pres">
      <dgm:prSet presAssocID="{B01E4B97-CB7D-468A-8318-762C2620C23F}" presName="parentText" presStyleLbl="node1" presStyleIdx="4" presStyleCnt="5">
        <dgm:presLayoutVars>
          <dgm:chMax val="0"/>
          <dgm:bulletEnabled val="1"/>
        </dgm:presLayoutVars>
      </dgm:prSet>
      <dgm:spPr/>
    </dgm:pt>
  </dgm:ptLst>
  <dgm:cxnLst>
    <dgm:cxn modelId="{703AEE03-21AA-4630-9FF5-AB94BFF884B0}" srcId="{B0CB97CE-C293-47E3-9E7F-FE458CFC06FF}" destId="{9A730451-0EEB-49AC-AD79-45CD682B6AA9}" srcOrd="3" destOrd="0" parTransId="{056CF36A-4660-4DCD-9D2F-4FCB201E6DC9}" sibTransId="{F35BF36D-5F19-4457-84D9-F25EE88C3008}"/>
    <dgm:cxn modelId="{7C4D9228-0C4F-44C4-9C39-07F5A19948DF}" type="presOf" srcId="{B0CB97CE-C293-47E3-9E7F-FE458CFC06FF}" destId="{80873045-0CC6-4B5F-A1CF-8770EDBD713D}" srcOrd="0" destOrd="0" presId="urn:microsoft.com/office/officeart/2005/8/layout/vList2"/>
    <dgm:cxn modelId="{7EFA5F44-9F85-4090-BA6F-8014F68E341F}" srcId="{B0CB97CE-C293-47E3-9E7F-FE458CFC06FF}" destId="{B01E4B97-CB7D-468A-8318-762C2620C23F}" srcOrd="4" destOrd="0" parTransId="{062DC002-7651-425A-942F-6CE74A459A2D}" sibTransId="{B214B1FA-073F-4926-9066-F2460505ABD3}"/>
    <dgm:cxn modelId="{D4C1AC49-DF8E-4061-9B9D-EB8D9FBEBBD7}" srcId="{B0CB97CE-C293-47E3-9E7F-FE458CFC06FF}" destId="{7258C527-E251-4CA9-B445-75050E3CB9D8}" srcOrd="1" destOrd="0" parTransId="{480BD59A-FE4C-40E2-A274-FF56E71CFC79}" sibTransId="{C95C354E-411F-4794-8158-39CF1CD883B9}"/>
    <dgm:cxn modelId="{4EB89D75-F2A1-4FBB-BF37-9BE8A6A7D5F5}" srcId="{B0CB97CE-C293-47E3-9E7F-FE458CFC06FF}" destId="{72501D6C-F359-4621-BB2E-B36BD78EBC91}" srcOrd="0" destOrd="0" parTransId="{B9DA0B01-8D20-49BE-87CA-5CD9F5471835}" sibTransId="{43B19795-12A1-41B6-A3EB-6252DEB205D8}"/>
    <dgm:cxn modelId="{03E83E84-BC4A-45D7-A95F-30FAEF428AE1}" type="presOf" srcId="{7258C527-E251-4CA9-B445-75050E3CB9D8}" destId="{125C8409-96AF-4C2F-8070-45FA669CDBB0}" srcOrd="0" destOrd="0" presId="urn:microsoft.com/office/officeart/2005/8/layout/vList2"/>
    <dgm:cxn modelId="{910F128E-08E5-4F99-9762-BBCB5491E745}" type="presOf" srcId="{B01E4B97-CB7D-468A-8318-762C2620C23F}" destId="{09B19793-D90D-4563-8AC5-1187EE53D386}" srcOrd="0" destOrd="0" presId="urn:microsoft.com/office/officeart/2005/8/layout/vList2"/>
    <dgm:cxn modelId="{FC96CEBE-105F-4A62-BE46-79F24856184F}" type="presOf" srcId="{9A730451-0EEB-49AC-AD79-45CD682B6AA9}" destId="{FF36CFB9-DA0B-4E4F-A474-7C691AEAB3E8}" srcOrd="0" destOrd="0" presId="urn:microsoft.com/office/officeart/2005/8/layout/vList2"/>
    <dgm:cxn modelId="{4B9650BF-6B86-485D-8F9C-40FEAA80018D}" type="presOf" srcId="{72501D6C-F359-4621-BB2E-B36BD78EBC91}" destId="{DAFC35F2-380D-41D4-98E6-177911E445BD}" srcOrd="0" destOrd="0" presId="urn:microsoft.com/office/officeart/2005/8/layout/vList2"/>
    <dgm:cxn modelId="{33B021CB-8498-4411-8695-A1D73A04BA10}" srcId="{B0CB97CE-C293-47E3-9E7F-FE458CFC06FF}" destId="{39FB4A1A-FE9F-4F10-9A64-845E4D908780}" srcOrd="2" destOrd="0" parTransId="{91D9D8E5-9077-4D31-8BD5-C803E6DF5D80}" sibTransId="{DBB70370-DB4B-4573-8FFF-C45CD7A38ED1}"/>
    <dgm:cxn modelId="{63E8C4D4-0B54-439E-8D02-C723B743F110}" type="presOf" srcId="{39FB4A1A-FE9F-4F10-9A64-845E4D908780}" destId="{3EFD64F4-61B6-446D-AFB6-D6A9483A04F7}" srcOrd="0" destOrd="0" presId="urn:microsoft.com/office/officeart/2005/8/layout/vList2"/>
    <dgm:cxn modelId="{596274B2-5A8C-4EC4-9850-3654CB00D687}" type="presParOf" srcId="{80873045-0CC6-4B5F-A1CF-8770EDBD713D}" destId="{DAFC35F2-380D-41D4-98E6-177911E445BD}" srcOrd="0" destOrd="0" presId="urn:microsoft.com/office/officeart/2005/8/layout/vList2"/>
    <dgm:cxn modelId="{C5514DFD-4898-449E-9B17-87B665549105}" type="presParOf" srcId="{80873045-0CC6-4B5F-A1CF-8770EDBD713D}" destId="{742375C0-BC36-4024-BC70-D87F7C543E26}" srcOrd="1" destOrd="0" presId="urn:microsoft.com/office/officeart/2005/8/layout/vList2"/>
    <dgm:cxn modelId="{DDF68520-7AF5-4CC7-89B3-9F3835EDB017}" type="presParOf" srcId="{80873045-0CC6-4B5F-A1CF-8770EDBD713D}" destId="{125C8409-96AF-4C2F-8070-45FA669CDBB0}" srcOrd="2" destOrd="0" presId="urn:microsoft.com/office/officeart/2005/8/layout/vList2"/>
    <dgm:cxn modelId="{21B6BBF3-2FEB-4902-A476-D2B4A620D902}" type="presParOf" srcId="{80873045-0CC6-4B5F-A1CF-8770EDBD713D}" destId="{29EA7711-A5DA-44BB-B153-AEFFFD5E6949}" srcOrd="3" destOrd="0" presId="urn:microsoft.com/office/officeart/2005/8/layout/vList2"/>
    <dgm:cxn modelId="{1AEB32FF-E692-4608-878F-DD6CF1684FEB}" type="presParOf" srcId="{80873045-0CC6-4B5F-A1CF-8770EDBD713D}" destId="{3EFD64F4-61B6-446D-AFB6-D6A9483A04F7}" srcOrd="4" destOrd="0" presId="urn:microsoft.com/office/officeart/2005/8/layout/vList2"/>
    <dgm:cxn modelId="{68B6353D-EF90-4CBD-9F97-D461D407FAFA}" type="presParOf" srcId="{80873045-0CC6-4B5F-A1CF-8770EDBD713D}" destId="{AE9EBEB2-2956-40C0-AB97-FD033A796DDD}" srcOrd="5" destOrd="0" presId="urn:microsoft.com/office/officeart/2005/8/layout/vList2"/>
    <dgm:cxn modelId="{0EA2C5A0-F448-4C97-A6D8-CA576409FAD4}" type="presParOf" srcId="{80873045-0CC6-4B5F-A1CF-8770EDBD713D}" destId="{FF36CFB9-DA0B-4E4F-A474-7C691AEAB3E8}" srcOrd="6" destOrd="0" presId="urn:microsoft.com/office/officeart/2005/8/layout/vList2"/>
    <dgm:cxn modelId="{F9D531D5-931A-4A1C-9E4E-53085F0F8C23}" type="presParOf" srcId="{80873045-0CC6-4B5F-A1CF-8770EDBD713D}" destId="{65B6222A-70F4-4BC2-8456-4B85F1A12FCC}" srcOrd="7" destOrd="0" presId="urn:microsoft.com/office/officeart/2005/8/layout/vList2"/>
    <dgm:cxn modelId="{D1DF30C9-7DC3-403A-B094-CE3292ADB875}" type="presParOf" srcId="{80873045-0CC6-4B5F-A1CF-8770EDBD713D}" destId="{09B19793-D90D-4563-8AC5-1187EE53D38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BB8F3C-7DBB-490F-86D1-A0DF70C7584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6FD2B10C-337B-480E-8F17-20B3368B7351}">
      <dgm:prSet/>
      <dgm:spPr/>
      <dgm:t>
        <a:bodyPr/>
        <a:lstStyle/>
        <a:p>
          <a:pPr algn="ctr"/>
          <a:r>
            <a:rPr lang="en-GB" dirty="0"/>
            <a:t>Understand the historical concepts of crime &amp; punishment </a:t>
          </a:r>
          <a:endParaRPr lang="en-US" dirty="0"/>
        </a:p>
      </dgm:t>
    </dgm:pt>
    <dgm:pt modelId="{ECF17DF2-3EFB-4286-9B96-07F120BEE51C}" type="parTrans" cxnId="{459CC9EA-15A2-4ED2-9192-0345A687B594}">
      <dgm:prSet/>
      <dgm:spPr/>
      <dgm:t>
        <a:bodyPr/>
        <a:lstStyle/>
        <a:p>
          <a:endParaRPr lang="en-US"/>
        </a:p>
      </dgm:t>
    </dgm:pt>
    <dgm:pt modelId="{39112824-4884-49E6-B094-D8A0A6D70A04}" type="sibTrans" cxnId="{459CC9EA-15A2-4ED2-9192-0345A687B594}">
      <dgm:prSet/>
      <dgm:spPr/>
      <dgm:t>
        <a:bodyPr/>
        <a:lstStyle/>
        <a:p>
          <a:endParaRPr lang="en-US"/>
        </a:p>
      </dgm:t>
    </dgm:pt>
    <dgm:pt modelId="{B0478C83-B3C9-4CE7-8433-D208A6477039}">
      <dgm:prSet/>
      <dgm:spPr/>
      <dgm:t>
        <a:bodyPr/>
        <a:lstStyle/>
        <a:p>
          <a:pPr algn="ctr"/>
          <a:r>
            <a:rPr lang="en-GB" dirty="0"/>
            <a:t>Critically evaluate differing crimes and the policing models in todays’ society and how ‘the police’ can most effectively deliver the service demanded by communities, governments and the media. </a:t>
          </a:r>
          <a:endParaRPr lang="en-US" dirty="0"/>
        </a:p>
      </dgm:t>
    </dgm:pt>
    <dgm:pt modelId="{0D53E0A4-1ACA-4CF4-BE37-3C4CB9EEB4BD}" type="parTrans" cxnId="{CBA56E77-E71A-48C7-BE5E-F5E66765E12F}">
      <dgm:prSet/>
      <dgm:spPr/>
      <dgm:t>
        <a:bodyPr/>
        <a:lstStyle/>
        <a:p>
          <a:endParaRPr lang="en-US"/>
        </a:p>
      </dgm:t>
    </dgm:pt>
    <dgm:pt modelId="{7CC2ACEE-E58E-4405-9F6B-749230AB6B24}" type="sibTrans" cxnId="{CBA56E77-E71A-48C7-BE5E-F5E66765E12F}">
      <dgm:prSet/>
      <dgm:spPr/>
      <dgm:t>
        <a:bodyPr/>
        <a:lstStyle/>
        <a:p>
          <a:endParaRPr lang="en-US"/>
        </a:p>
      </dgm:t>
    </dgm:pt>
    <dgm:pt modelId="{74788439-9689-4E66-B25A-F67F8E5FE358}">
      <dgm:prSet/>
      <dgm:spPr/>
      <dgm:t>
        <a:bodyPr/>
        <a:lstStyle/>
        <a:p>
          <a:pPr algn="ctr"/>
          <a:r>
            <a:rPr lang="en-GB" dirty="0"/>
            <a:t>Examine the critical issues in contemporary policing, such as the policing of terrorism, policing in times of austerity, dealing with vulnerable and diverse groups, the relationship between the media and the police and the implications of ‘police culture’ </a:t>
          </a:r>
          <a:endParaRPr lang="en-US" dirty="0"/>
        </a:p>
      </dgm:t>
    </dgm:pt>
    <dgm:pt modelId="{C635C70D-2CF2-42BB-BB84-468B11CF3333}" type="parTrans" cxnId="{8C22C186-5A48-4F93-9F23-750DA577DAD3}">
      <dgm:prSet/>
      <dgm:spPr/>
      <dgm:t>
        <a:bodyPr/>
        <a:lstStyle/>
        <a:p>
          <a:endParaRPr lang="en-US"/>
        </a:p>
      </dgm:t>
    </dgm:pt>
    <dgm:pt modelId="{065188CB-9705-4029-8467-DD1D20E71D67}" type="sibTrans" cxnId="{8C22C186-5A48-4F93-9F23-750DA577DAD3}">
      <dgm:prSet/>
      <dgm:spPr/>
      <dgm:t>
        <a:bodyPr/>
        <a:lstStyle/>
        <a:p>
          <a:endParaRPr lang="en-US"/>
        </a:p>
      </dgm:t>
    </dgm:pt>
    <dgm:pt modelId="{628FB36E-7426-6447-9219-96C216932A77}" type="pres">
      <dgm:prSet presAssocID="{E2BB8F3C-7DBB-490F-86D1-A0DF70C7584D}" presName="linear" presStyleCnt="0">
        <dgm:presLayoutVars>
          <dgm:animLvl val="lvl"/>
          <dgm:resizeHandles val="exact"/>
        </dgm:presLayoutVars>
      </dgm:prSet>
      <dgm:spPr/>
    </dgm:pt>
    <dgm:pt modelId="{65E6B7B9-8684-CF4A-B2D5-82BB3AA49AAF}" type="pres">
      <dgm:prSet presAssocID="{6FD2B10C-337B-480E-8F17-20B3368B7351}" presName="parentText" presStyleLbl="node1" presStyleIdx="0" presStyleCnt="3">
        <dgm:presLayoutVars>
          <dgm:chMax val="0"/>
          <dgm:bulletEnabled val="1"/>
        </dgm:presLayoutVars>
      </dgm:prSet>
      <dgm:spPr/>
    </dgm:pt>
    <dgm:pt modelId="{B9E2D1C7-3F29-CF47-9709-1748278F72D4}" type="pres">
      <dgm:prSet presAssocID="{39112824-4884-49E6-B094-D8A0A6D70A04}" presName="spacer" presStyleCnt="0"/>
      <dgm:spPr/>
    </dgm:pt>
    <dgm:pt modelId="{42E9B0FF-C391-F948-BD01-5C61A0922561}" type="pres">
      <dgm:prSet presAssocID="{B0478C83-B3C9-4CE7-8433-D208A6477039}" presName="parentText" presStyleLbl="node1" presStyleIdx="1" presStyleCnt="3">
        <dgm:presLayoutVars>
          <dgm:chMax val="0"/>
          <dgm:bulletEnabled val="1"/>
        </dgm:presLayoutVars>
      </dgm:prSet>
      <dgm:spPr/>
    </dgm:pt>
    <dgm:pt modelId="{A9D84647-2722-904B-9DE8-4044E87E4830}" type="pres">
      <dgm:prSet presAssocID="{7CC2ACEE-E58E-4405-9F6B-749230AB6B24}" presName="spacer" presStyleCnt="0"/>
      <dgm:spPr/>
    </dgm:pt>
    <dgm:pt modelId="{0FF9BBF8-9B29-D44C-9D70-0C38C7F76172}" type="pres">
      <dgm:prSet presAssocID="{74788439-9689-4E66-B25A-F67F8E5FE358}" presName="parentText" presStyleLbl="node1" presStyleIdx="2" presStyleCnt="3">
        <dgm:presLayoutVars>
          <dgm:chMax val="0"/>
          <dgm:bulletEnabled val="1"/>
        </dgm:presLayoutVars>
      </dgm:prSet>
      <dgm:spPr/>
    </dgm:pt>
  </dgm:ptLst>
  <dgm:cxnLst>
    <dgm:cxn modelId="{93B29B1F-403D-6B49-B136-746F14FD4352}" type="presOf" srcId="{74788439-9689-4E66-B25A-F67F8E5FE358}" destId="{0FF9BBF8-9B29-D44C-9D70-0C38C7F76172}" srcOrd="0" destOrd="0" presId="urn:microsoft.com/office/officeart/2005/8/layout/vList2"/>
    <dgm:cxn modelId="{CBA56E77-E71A-48C7-BE5E-F5E66765E12F}" srcId="{E2BB8F3C-7DBB-490F-86D1-A0DF70C7584D}" destId="{B0478C83-B3C9-4CE7-8433-D208A6477039}" srcOrd="1" destOrd="0" parTransId="{0D53E0A4-1ACA-4CF4-BE37-3C4CB9EEB4BD}" sibTransId="{7CC2ACEE-E58E-4405-9F6B-749230AB6B24}"/>
    <dgm:cxn modelId="{82CD0F7B-576D-3940-BA28-3CBA2BFEB0AC}" type="presOf" srcId="{E2BB8F3C-7DBB-490F-86D1-A0DF70C7584D}" destId="{628FB36E-7426-6447-9219-96C216932A77}" srcOrd="0" destOrd="0" presId="urn:microsoft.com/office/officeart/2005/8/layout/vList2"/>
    <dgm:cxn modelId="{8C22C186-5A48-4F93-9F23-750DA577DAD3}" srcId="{E2BB8F3C-7DBB-490F-86D1-A0DF70C7584D}" destId="{74788439-9689-4E66-B25A-F67F8E5FE358}" srcOrd="2" destOrd="0" parTransId="{C635C70D-2CF2-42BB-BB84-468B11CF3333}" sibTransId="{065188CB-9705-4029-8467-DD1D20E71D67}"/>
    <dgm:cxn modelId="{3B5FE4B7-F447-E94D-B434-5144E09DA01E}" type="presOf" srcId="{B0478C83-B3C9-4CE7-8433-D208A6477039}" destId="{42E9B0FF-C391-F948-BD01-5C61A0922561}" srcOrd="0" destOrd="0" presId="urn:microsoft.com/office/officeart/2005/8/layout/vList2"/>
    <dgm:cxn modelId="{19ED37BE-114B-2349-88C8-0AD61233CD86}" type="presOf" srcId="{6FD2B10C-337B-480E-8F17-20B3368B7351}" destId="{65E6B7B9-8684-CF4A-B2D5-82BB3AA49AAF}" srcOrd="0" destOrd="0" presId="urn:microsoft.com/office/officeart/2005/8/layout/vList2"/>
    <dgm:cxn modelId="{459CC9EA-15A2-4ED2-9192-0345A687B594}" srcId="{E2BB8F3C-7DBB-490F-86D1-A0DF70C7584D}" destId="{6FD2B10C-337B-480E-8F17-20B3368B7351}" srcOrd="0" destOrd="0" parTransId="{ECF17DF2-3EFB-4286-9B96-07F120BEE51C}" sibTransId="{39112824-4884-49E6-B094-D8A0A6D70A04}"/>
    <dgm:cxn modelId="{CDD04179-2809-6F48-A7BA-78F4AD8AD320}" type="presParOf" srcId="{628FB36E-7426-6447-9219-96C216932A77}" destId="{65E6B7B9-8684-CF4A-B2D5-82BB3AA49AAF}" srcOrd="0" destOrd="0" presId="urn:microsoft.com/office/officeart/2005/8/layout/vList2"/>
    <dgm:cxn modelId="{00126C15-9B7D-1F46-BA13-D5A20F63C255}" type="presParOf" srcId="{628FB36E-7426-6447-9219-96C216932A77}" destId="{B9E2D1C7-3F29-CF47-9709-1748278F72D4}" srcOrd="1" destOrd="0" presId="urn:microsoft.com/office/officeart/2005/8/layout/vList2"/>
    <dgm:cxn modelId="{30F660F5-1AFB-3442-A17D-6E5D222A89DF}" type="presParOf" srcId="{628FB36E-7426-6447-9219-96C216932A77}" destId="{42E9B0FF-C391-F948-BD01-5C61A0922561}" srcOrd="2" destOrd="0" presId="urn:microsoft.com/office/officeart/2005/8/layout/vList2"/>
    <dgm:cxn modelId="{245D7484-BB7D-BB40-BA6E-09C56EFCCCD6}" type="presParOf" srcId="{628FB36E-7426-6447-9219-96C216932A77}" destId="{A9D84647-2722-904B-9DE8-4044E87E4830}" srcOrd="3" destOrd="0" presId="urn:microsoft.com/office/officeart/2005/8/layout/vList2"/>
    <dgm:cxn modelId="{797391C2-4FD9-D54D-9C57-E6A0B0BE0D92}" type="presParOf" srcId="{628FB36E-7426-6447-9219-96C216932A77}" destId="{0FF9BBF8-9B29-D44C-9D70-0C38C7F7617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920FB04-C7FD-48E1-B4E0-B4FB65FE5FCE}" type="doc">
      <dgm:prSet loTypeId="urn:microsoft.com/office/officeart/2018/2/layout/IconVerticalSolidList" loCatId="icon" qsTypeId="urn:microsoft.com/office/officeart/2005/8/quickstyle/simple1" qsCatId="simple" csTypeId="urn:microsoft.com/office/officeart/2018/5/colors/Iconchunking_neutralbg_accent5_2" csCatId="accent5" phldr="1"/>
      <dgm:spPr/>
      <dgm:t>
        <a:bodyPr/>
        <a:lstStyle/>
        <a:p>
          <a:endParaRPr lang="en-US"/>
        </a:p>
      </dgm:t>
    </dgm:pt>
    <dgm:pt modelId="{623BBCE7-3979-4FE2-B5C3-BD5C785F935D}">
      <dgm:prSet/>
      <dgm:spPr/>
      <dgm:t>
        <a:bodyPr/>
        <a:lstStyle/>
        <a:p>
          <a:r>
            <a:rPr lang="en-GB"/>
            <a:t>A lot more independent learning</a:t>
          </a:r>
          <a:endParaRPr lang="en-US"/>
        </a:p>
      </dgm:t>
    </dgm:pt>
    <dgm:pt modelId="{32D6ADDD-3936-4339-A777-6ACE30969C69}" type="parTrans" cxnId="{625DC6FA-F8FA-4F2E-B6F1-0C1C8BD83383}">
      <dgm:prSet/>
      <dgm:spPr/>
      <dgm:t>
        <a:bodyPr/>
        <a:lstStyle/>
        <a:p>
          <a:endParaRPr lang="en-US"/>
        </a:p>
      </dgm:t>
    </dgm:pt>
    <dgm:pt modelId="{E347DBD0-1E7C-48E0-8895-C8CBBB03C280}" type="sibTrans" cxnId="{625DC6FA-F8FA-4F2E-B6F1-0C1C8BD83383}">
      <dgm:prSet/>
      <dgm:spPr/>
      <dgm:t>
        <a:bodyPr/>
        <a:lstStyle/>
        <a:p>
          <a:endParaRPr lang="en-US"/>
        </a:p>
      </dgm:t>
    </dgm:pt>
    <dgm:pt modelId="{7BB2F984-4507-44CC-BB52-1B452AF1207A}">
      <dgm:prSet/>
      <dgm:spPr/>
      <dgm:t>
        <a:bodyPr/>
        <a:lstStyle/>
        <a:p>
          <a:r>
            <a:rPr lang="en-GB"/>
            <a:t>You will be expected to develop your own learning to a greater degree</a:t>
          </a:r>
          <a:endParaRPr lang="en-US"/>
        </a:p>
      </dgm:t>
    </dgm:pt>
    <dgm:pt modelId="{2CC16FEF-CD04-473A-BF62-23200DBCC800}" type="parTrans" cxnId="{4294F31A-742F-4E61-8E15-6A3FF10E216E}">
      <dgm:prSet/>
      <dgm:spPr/>
      <dgm:t>
        <a:bodyPr/>
        <a:lstStyle/>
        <a:p>
          <a:endParaRPr lang="en-US"/>
        </a:p>
      </dgm:t>
    </dgm:pt>
    <dgm:pt modelId="{190169F1-E287-46C0-AE82-532D0A7E41F9}" type="sibTrans" cxnId="{4294F31A-742F-4E61-8E15-6A3FF10E216E}">
      <dgm:prSet/>
      <dgm:spPr/>
      <dgm:t>
        <a:bodyPr/>
        <a:lstStyle/>
        <a:p>
          <a:endParaRPr lang="en-US"/>
        </a:p>
      </dgm:t>
    </dgm:pt>
    <dgm:pt modelId="{FB804FBF-1A01-4404-8A43-22555A95455B}">
      <dgm:prSet/>
      <dgm:spPr/>
      <dgm:t>
        <a:bodyPr/>
        <a:lstStyle/>
        <a:p>
          <a:r>
            <a:rPr lang="en-GB"/>
            <a:t>You will be expected to take ownership of tasks to a higher level</a:t>
          </a:r>
          <a:endParaRPr lang="en-US"/>
        </a:p>
      </dgm:t>
    </dgm:pt>
    <dgm:pt modelId="{88D7F46D-B0AC-4CE7-BEE5-75C424077FDE}" type="parTrans" cxnId="{26BDCAC3-52FD-44D6-8D1F-3E049609EED0}">
      <dgm:prSet/>
      <dgm:spPr/>
      <dgm:t>
        <a:bodyPr/>
        <a:lstStyle/>
        <a:p>
          <a:endParaRPr lang="en-US"/>
        </a:p>
      </dgm:t>
    </dgm:pt>
    <dgm:pt modelId="{B5C4EA81-3E4D-4085-BEFC-A8F4A75A4988}" type="sibTrans" cxnId="{26BDCAC3-52FD-44D6-8D1F-3E049609EED0}">
      <dgm:prSet/>
      <dgm:spPr/>
      <dgm:t>
        <a:bodyPr/>
        <a:lstStyle/>
        <a:p>
          <a:endParaRPr lang="en-US"/>
        </a:p>
      </dgm:t>
    </dgm:pt>
    <dgm:pt modelId="{55C32355-7E6E-46C9-A8F8-D9D50FA7EB5A}">
      <dgm:prSet/>
      <dgm:spPr/>
      <dgm:t>
        <a:bodyPr/>
        <a:lstStyle/>
        <a:p>
          <a:r>
            <a:rPr lang="en-GB"/>
            <a:t>You will be expected to write in a far more critical academic fashion</a:t>
          </a:r>
          <a:endParaRPr lang="en-US"/>
        </a:p>
      </dgm:t>
    </dgm:pt>
    <dgm:pt modelId="{F0724CC9-AB7B-4008-938E-C08914EE3276}" type="parTrans" cxnId="{96BE7026-4E4A-4271-AF5C-F1EC9A75FB78}">
      <dgm:prSet/>
      <dgm:spPr/>
      <dgm:t>
        <a:bodyPr/>
        <a:lstStyle/>
        <a:p>
          <a:endParaRPr lang="en-US"/>
        </a:p>
      </dgm:t>
    </dgm:pt>
    <dgm:pt modelId="{90686340-3D42-448E-AD4D-41BBA4A19DBE}" type="sibTrans" cxnId="{96BE7026-4E4A-4271-AF5C-F1EC9A75FB78}">
      <dgm:prSet/>
      <dgm:spPr/>
      <dgm:t>
        <a:bodyPr/>
        <a:lstStyle/>
        <a:p>
          <a:endParaRPr lang="en-US"/>
        </a:p>
      </dgm:t>
    </dgm:pt>
    <dgm:pt modelId="{667084C4-374A-49A9-8C36-4504225ACE81}" type="pres">
      <dgm:prSet presAssocID="{C920FB04-C7FD-48E1-B4E0-B4FB65FE5FCE}" presName="root" presStyleCnt="0">
        <dgm:presLayoutVars>
          <dgm:dir/>
          <dgm:resizeHandles val="exact"/>
        </dgm:presLayoutVars>
      </dgm:prSet>
      <dgm:spPr/>
    </dgm:pt>
    <dgm:pt modelId="{1D392649-44C8-4D1B-AF5C-7F9EBF4F51B0}" type="pres">
      <dgm:prSet presAssocID="{623BBCE7-3979-4FE2-B5C3-BD5C785F935D}" presName="compNode" presStyleCnt="0"/>
      <dgm:spPr/>
    </dgm:pt>
    <dgm:pt modelId="{69BAA131-D559-4308-952B-7BDC0B586937}" type="pres">
      <dgm:prSet presAssocID="{623BBCE7-3979-4FE2-B5C3-BD5C785F935D}" presName="bgRect" presStyleLbl="bgShp" presStyleIdx="0" presStyleCnt="4"/>
      <dgm:spPr/>
    </dgm:pt>
    <dgm:pt modelId="{923EB96A-D353-4F75-859C-1634EF06A688}" type="pres">
      <dgm:prSet presAssocID="{623BBCE7-3979-4FE2-B5C3-BD5C785F935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55D725A-3217-41C1-BC62-82D3B3C42F54}" type="pres">
      <dgm:prSet presAssocID="{623BBCE7-3979-4FE2-B5C3-BD5C785F935D}" presName="spaceRect" presStyleCnt="0"/>
      <dgm:spPr/>
    </dgm:pt>
    <dgm:pt modelId="{6C620F10-8A16-4242-8FAD-8E42DD0A23C1}" type="pres">
      <dgm:prSet presAssocID="{623BBCE7-3979-4FE2-B5C3-BD5C785F935D}" presName="parTx" presStyleLbl="revTx" presStyleIdx="0" presStyleCnt="4">
        <dgm:presLayoutVars>
          <dgm:chMax val="0"/>
          <dgm:chPref val="0"/>
        </dgm:presLayoutVars>
      </dgm:prSet>
      <dgm:spPr/>
    </dgm:pt>
    <dgm:pt modelId="{EA1273C3-DDF8-4006-BE96-A70D5BB2DADC}" type="pres">
      <dgm:prSet presAssocID="{E347DBD0-1E7C-48E0-8895-C8CBBB03C280}" presName="sibTrans" presStyleCnt="0"/>
      <dgm:spPr/>
    </dgm:pt>
    <dgm:pt modelId="{B1F9A42A-311F-4ABF-8BFA-8BFBE2E3E87C}" type="pres">
      <dgm:prSet presAssocID="{7BB2F984-4507-44CC-BB52-1B452AF1207A}" presName="compNode" presStyleCnt="0"/>
      <dgm:spPr/>
    </dgm:pt>
    <dgm:pt modelId="{E3627506-9B19-4B5A-9805-F51CF1E4B4C0}" type="pres">
      <dgm:prSet presAssocID="{7BB2F984-4507-44CC-BB52-1B452AF1207A}" presName="bgRect" presStyleLbl="bgShp" presStyleIdx="1" presStyleCnt="4"/>
      <dgm:spPr/>
    </dgm:pt>
    <dgm:pt modelId="{089FD9B8-BD84-4710-9562-6A6B8D00381A}" type="pres">
      <dgm:prSet presAssocID="{7BB2F984-4507-44CC-BB52-1B452AF120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C8BB99E0-6AA9-4BD8-9B0A-6F34D6BF4A37}" type="pres">
      <dgm:prSet presAssocID="{7BB2F984-4507-44CC-BB52-1B452AF1207A}" presName="spaceRect" presStyleCnt="0"/>
      <dgm:spPr/>
    </dgm:pt>
    <dgm:pt modelId="{9CCCA9CC-2EE8-41F7-9731-3DEF4AB4CE9D}" type="pres">
      <dgm:prSet presAssocID="{7BB2F984-4507-44CC-BB52-1B452AF1207A}" presName="parTx" presStyleLbl="revTx" presStyleIdx="1" presStyleCnt="4">
        <dgm:presLayoutVars>
          <dgm:chMax val="0"/>
          <dgm:chPref val="0"/>
        </dgm:presLayoutVars>
      </dgm:prSet>
      <dgm:spPr/>
    </dgm:pt>
    <dgm:pt modelId="{A199D4E7-DA04-43DB-950F-0FDAD7F5B978}" type="pres">
      <dgm:prSet presAssocID="{190169F1-E287-46C0-AE82-532D0A7E41F9}" presName="sibTrans" presStyleCnt="0"/>
      <dgm:spPr/>
    </dgm:pt>
    <dgm:pt modelId="{4F2C77A2-B350-4A31-A996-45E71FDB7586}" type="pres">
      <dgm:prSet presAssocID="{FB804FBF-1A01-4404-8A43-22555A95455B}" presName="compNode" presStyleCnt="0"/>
      <dgm:spPr/>
    </dgm:pt>
    <dgm:pt modelId="{1007042D-89A2-4949-9FBF-341BFE19229F}" type="pres">
      <dgm:prSet presAssocID="{FB804FBF-1A01-4404-8A43-22555A95455B}" presName="bgRect" presStyleLbl="bgShp" presStyleIdx="2" presStyleCnt="4"/>
      <dgm:spPr/>
    </dgm:pt>
    <dgm:pt modelId="{6188C98F-775E-4DC5-977A-EB565590F639}" type="pres">
      <dgm:prSet presAssocID="{FB804FBF-1A01-4404-8A43-22555A95455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0B78B477-DD47-47A6-9489-70ABF87FBCCC}" type="pres">
      <dgm:prSet presAssocID="{FB804FBF-1A01-4404-8A43-22555A95455B}" presName="spaceRect" presStyleCnt="0"/>
      <dgm:spPr/>
    </dgm:pt>
    <dgm:pt modelId="{563441C5-59D9-4519-B204-A24198A9D3AD}" type="pres">
      <dgm:prSet presAssocID="{FB804FBF-1A01-4404-8A43-22555A95455B}" presName="parTx" presStyleLbl="revTx" presStyleIdx="2" presStyleCnt="4">
        <dgm:presLayoutVars>
          <dgm:chMax val="0"/>
          <dgm:chPref val="0"/>
        </dgm:presLayoutVars>
      </dgm:prSet>
      <dgm:spPr/>
    </dgm:pt>
    <dgm:pt modelId="{76E0D253-727C-49E0-8C79-F369D294F95E}" type="pres">
      <dgm:prSet presAssocID="{B5C4EA81-3E4D-4085-BEFC-A8F4A75A4988}" presName="sibTrans" presStyleCnt="0"/>
      <dgm:spPr/>
    </dgm:pt>
    <dgm:pt modelId="{3DB7E095-B8CE-4225-AFF9-C17C5B8A5B15}" type="pres">
      <dgm:prSet presAssocID="{55C32355-7E6E-46C9-A8F8-D9D50FA7EB5A}" presName="compNode" presStyleCnt="0"/>
      <dgm:spPr/>
    </dgm:pt>
    <dgm:pt modelId="{3A3D4526-CE1F-4317-9756-D8CE66FE5EDF}" type="pres">
      <dgm:prSet presAssocID="{55C32355-7E6E-46C9-A8F8-D9D50FA7EB5A}" presName="bgRect" presStyleLbl="bgShp" presStyleIdx="3" presStyleCnt="4"/>
      <dgm:spPr/>
    </dgm:pt>
    <dgm:pt modelId="{6E13E52B-D5BE-49C1-B606-FCEA6DEAD83D}" type="pres">
      <dgm:prSet presAssocID="{55C32355-7E6E-46C9-A8F8-D9D50FA7EB5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CE34D8A0-B613-40B1-89F1-36B796C47C77}" type="pres">
      <dgm:prSet presAssocID="{55C32355-7E6E-46C9-A8F8-D9D50FA7EB5A}" presName="spaceRect" presStyleCnt="0"/>
      <dgm:spPr/>
    </dgm:pt>
    <dgm:pt modelId="{A2E7DF40-46B3-424D-9D8C-270CD0B5C516}" type="pres">
      <dgm:prSet presAssocID="{55C32355-7E6E-46C9-A8F8-D9D50FA7EB5A}" presName="parTx" presStyleLbl="revTx" presStyleIdx="3" presStyleCnt="4">
        <dgm:presLayoutVars>
          <dgm:chMax val="0"/>
          <dgm:chPref val="0"/>
        </dgm:presLayoutVars>
      </dgm:prSet>
      <dgm:spPr/>
    </dgm:pt>
  </dgm:ptLst>
  <dgm:cxnLst>
    <dgm:cxn modelId="{AA25950D-82F1-4137-9DB0-D94428748AE5}" type="presOf" srcId="{7BB2F984-4507-44CC-BB52-1B452AF1207A}" destId="{9CCCA9CC-2EE8-41F7-9731-3DEF4AB4CE9D}" srcOrd="0" destOrd="0" presId="urn:microsoft.com/office/officeart/2018/2/layout/IconVerticalSolidList"/>
    <dgm:cxn modelId="{05B2BC0F-806B-46A5-84C4-395CF06BD407}" type="presOf" srcId="{FB804FBF-1A01-4404-8A43-22555A95455B}" destId="{563441C5-59D9-4519-B204-A24198A9D3AD}" srcOrd="0" destOrd="0" presId="urn:microsoft.com/office/officeart/2018/2/layout/IconVerticalSolidList"/>
    <dgm:cxn modelId="{4294F31A-742F-4E61-8E15-6A3FF10E216E}" srcId="{C920FB04-C7FD-48E1-B4E0-B4FB65FE5FCE}" destId="{7BB2F984-4507-44CC-BB52-1B452AF1207A}" srcOrd="1" destOrd="0" parTransId="{2CC16FEF-CD04-473A-BF62-23200DBCC800}" sibTransId="{190169F1-E287-46C0-AE82-532D0A7E41F9}"/>
    <dgm:cxn modelId="{96BE7026-4E4A-4271-AF5C-F1EC9A75FB78}" srcId="{C920FB04-C7FD-48E1-B4E0-B4FB65FE5FCE}" destId="{55C32355-7E6E-46C9-A8F8-D9D50FA7EB5A}" srcOrd="3" destOrd="0" parTransId="{F0724CC9-AB7B-4008-938E-C08914EE3276}" sibTransId="{90686340-3D42-448E-AD4D-41BBA4A19DBE}"/>
    <dgm:cxn modelId="{57F31F81-1F7E-4E6E-97CA-36D61BB548FA}" type="presOf" srcId="{623BBCE7-3979-4FE2-B5C3-BD5C785F935D}" destId="{6C620F10-8A16-4242-8FAD-8E42DD0A23C1}" srcOrd="0" destOrd="0" presId="urn:microsoft.com/office/officeart/2018/2/layout/IconVerticalSolidList"/>
    <dgm:cxn modelId="{26BDCAC3-52FD-44D6-8D1F-3E049609EED0}" srcId="{C920FB04-C7FD-48E1-B4E0-B4FB65FE5FCE}" destId="{FB804FBF-1A01-4404-8A43-22555A95455B}" srcOrd="2" destOrd="0" parTransId="{88D7F46D-B0AC-4CE7-BEE5-75C424077FDE}" sibTransId="{B5C4EA81-3E4D-4085-BEFC-A8F4A75A4988}"/>
    <dgm:cxn modelId="{70F83ED1-311E-4FB4-861F-2F4D7B560199}" type="presOf" srcId="{C920FB04-C7FD-48E1-B4E0-B4FB65FE5FCE}" destId="{667084C4-374A-49A9-8C36-4504225ACE81}" srcOrd="0" destOrd="0" presId="urn:microsoft.com/office/officeart/2018/2/layout/IconVerticalSolidList"/>
    <dgm:cxn modelId="{AD168ED7-2FB1-4265-ACDF-6B75DE38E1A6}" type="presOf" srcId="{55C32355-7E6E-46C9-A8F8-D9D50FA7EB5A}" destId="{A2E7DF40-46B3-424D-9D8C-270CD0B5C516}" srcOrd="0" destOrd="0" presId="urn:microsoft.com/office/officeart/2018/2/layout/IconVerticalSolidList"/>
    <dgm:cxn modelId="{625DC6FA-F8FA-4F2E-B6F1-0C1C8BD83383}" srcId="{C920FB04-C7FD-48E1-B4E0-B4FB65FE5FCE}" destId="{623BBCE7-3979-4FE2-B5C3-BD5C785F935D}" srcOrd="0" destOrd="0" parTransId="{32D6ADDD-3936-4339-A777-6ACE30969C69}" sibTransId="{E347DBD0-1E7C-48E0-8895-C8CBBB03C280}"/>
    <dgm:cxn modelId="{8101AC1D-0530-4932-A362-4B6A11D8A472}" type="presParOf" srcId="{667084C4-374A-49A9-8C36-4504225ACE81}" destId="{1D392649-44C8-4D1B-AF5C-7F9EBF4F51B0}" srcOrd="0" destOrd="0" presId="urn:microsoft.com/office/officeart/2018/2/layout/IconVerticalSolidList"/>
    <dgm:cxn modelId="{B23F1CC5-9B00-4729-9EE3-8E2C53C7FAFB}" type="presParOf" srcId="{1D392649-44C8-4D1B-AF5C-7F9EBF4F51B0}" destId="{69BAA131-D559-4308-952B-7BDC0B586937}" srcOrd="0" destOrd="0" presId="urn:microsoft.com/office/officeart/2018/2/layout/IconVerticalSolidList"/>
    <dgm:cxn modelId="{5C4ABCC3-EB0F-4265-9B45-D52663593187}" type="presParOf" srcId="{1D392649-44C8-4D1B-AF5C-7F9EBF4F51B0}" destId="{923EB96A-D353-4F75-859C-1634EF06A688}" srcOrd="1" destOrd="0" presId="urn:microsoft.com/office/officeart/2018/2/layout/IconVerticalSolidList"/>
    <dgm:cxn modelId="{35FEDC78-CD21-4A7F-B3E9-9550DBB57E99}" type="presParOf" srcId="{1D392649-44C8-4D1B-AF5C-7F9EBF4F51B0}" destId="{955D725A-3217-41C1-BC62-82D3B3C42F54}" srcOrd="2" destOrd="0" presId="urn:microsoft.com/office/officeart/2018/2/layout/IconVerticalSolidList"/>
    <dgm:cxn modelId="{7F36530F-FE4D-4E0D-9BAF-423DAA36B6DA}" type="presParOf" srcId="{1D392649-44C8-4D1B-AF5C-7F9EBF4F51B0}" destId="{6C620F10-8A16-4242-8FAD-8E42DD0A23C1}" srcOrd="3" destOrd="0" presId="urn:microsoft.com/office/officeart/2018/2/layout/IconVerticalSolidList"/>
    <dgm:cxn modelId="{7AE89C2B-96BE-44D8-A0B3-3362D3E60AB2}" type="presParOf" srcId="{667084C4-374A-49A9-8C36-4504225ACE81}" destId="{EA1273C3-DDF8-4006-BE96-A70D5BB2DADC}" srcOrd="1" destOrd="0" presId="urn:microsoft.com/office/officeart/2018/2/layout/IconVerticalSolidList"/>
    <dgm:cxn modelId="{F8D866D1-88C4-4B1A-AF3B-3962F3CD0993}" type="presParOf" srcId="{667084C4-374A-49A9-8C36-4504225ACE81}" destId="{B1F9A42A-311F-4ABF-8BFA-8BFBE2E3E87C}" srcOrd="2" destOrd="0" presId="urn:microsoft.com/office/officeart/2018/2/layout/IconVerticalSolidList"/>
    <dgm:cxn modelId="{39D06DB9-6A6D-4C31-BBA4-D2F25E03F1F2}" type="presParOf" srcId="{B1F9A42A-311F-4ABF-8BFA-8BFBE2E3E87C}" destId="{E3627506-9B19-4B5A-9805-F51CF1E4B4C0}" srcOrd="0" destOrd="0" presId="urn:microsoft.com/office/officeart/2018/2/layout/IconVerticalSolidList"/>
    <dgm:cxn modelId="{56D4F86A-2D1F-49A9-B377-68675C532A91}" type="presParOf" srcId="{B1F9A42A-311F-4ABF-8BFA-8BFBE2E3E87C}" destId="{089FD9B8-BD84-4710-9562-6A6B8D00381A}" srcOrd="1" destOrd="0" presId="urn:microsoft.com/office/officeart/2018/2/layout/IconVerticalSolidList"/>
    <dgm:cxn modelId="{3EC1301F-2791-470D-9583-0923D79E925E}" type="presParOf" srcId="{B1F9A42A-311F-4ABF-8BFA-8BFBE2E3E87C}" destId="{C8BB99E0-6AA9-4BD8-9B0A-6F34D6BF4A37}" srcOrd="2" destOrd="0" presId="urn:microsoft.com/office/officeart/2018/2/layout/IconVerticalSolidList"/>
    <dgm:cxn modelId="{70A493E3-878D-47BA-A3F2-6AE501EE72C6}" type="presParOf" srcId="{B1F9A42A-311F-4ABF-8BFA-8BFBE2E3E87C}" destId="{9CCCA9CC-2EE8-41F7-9731-3DEF4AB4CE9D}" srcOrd="3" destOrd="0" presId="urn:microsoft.com/office/officeart/2018/2/layout/IconVerticalSolidList"/>
    <dgm:cxn modelId="{0EF12404-E30E-4FAB-8AF6-694F79508A51}" type="presParOf" srcId="{667084C4-374A-49A9-8C36-4504225ACE81}" destId="{A199D4E7-DA04-43DB-950F-0FDAD7F5B978}" srcOrd="3" destOrd="0" presId="urn:microsoft.com/office/officeart/2018/2/layout/IconVerticalSolidList"/>
    <dgm:cxn modelId="{B952207D-FC16-4078-8B02-AC27B8572887}" type="presParOf" srcId="{667084C4-374A-49A9-8C36-4504225ACE81}" destId="{4F2C77A2-B350-4A31-A996-45E71FDB7586}" srcOrd="4" destOrd="0" presId="urn:microsoft.com/office/officeart/2018/2/layout/IconVerticalSolidList"/>
    <dgm:cxn modelId="{38385385-C68D-49A4-9BF5-61A25D729E3A}" type="presParOf" srcId="{4F2C77A2-B350-4A31-A996-45E71FDB7586}" destId="{1007042D-89A2-4949-9FBF-341BFE19229F}" srcOrd="0" destOrd="0" presId="urn:microsoft.com/office/officeart/2018/2/layout/IconVerticalSolidList"/>
    <dgm:cxn modelId="{EF05D486-7AE6-4287-B1EE-F07FAB7AAB9C}" type="presParOf" srcId="{4F2C77A2-B350-4A31-A996-45E71FDB7586}" destId="{6188C98F-775E-4DC5-977A-EB565590F639}" srcOrd="1" destOrd="0" presId="urn:microsoft.com/office/officeart/2018/2/layout/IconVerticalSolidList"/>
    <dgm:cxn modelId="{83E88A85-35EF-486F-A6CC-785FCB910D0F}" type="presParOf" srcId="{4F2C77A2-B350-4A31-A996-45E71FDB7586}" destId="{0B78B477-DD47-47A6-9489-70ABF87FBCCC}" srcOrd="2" destOrd="0" presId="urn:microsoft.com/office/officeart/2018/2/layout/IconVerticalSolidList"/>
    <dgm:cxn modelId="{A0BBFD14-9123-4B65-BA21-FCF672547559}" type="presParOf" srcId="{4F2C77A2-B350-4A31-A996-45E71FDB7586}" destId="{563441C5-59D9-4519-B204-A24198A9D3AD}" srcOrd="3" destOrd="0" presId="urn:microsoft.com/office/officeart/2018/2/layout/IconVerticalSolidList"/>
    <dgm:cxn modelId="{C68881FD-88B4-4922-AF0A-DAFD8787767F}" type="presParOf" srcId="{667084C4-374A-49A9-8C36-4504225ACE81}" destId="{76E0D253-727C-49E0-8C79-F369D294F95E}" srcOrd="5" destOrd="0" presId="urn:microsoft.com/office/officeart/2018/2/layout/IconVerticalSolidList"/>
    <dgm:cxn modelId="{5523DFA6-AEE0-4ED7-AB2E-8D0CFE388C33}" type="presParOf" srcId="{667084C4-374A-49A9-8C36-4504225ACE81}" destId="{3DB7E095-B8CE-4225-AFF9-C17C5B8A5B15}" srcOrd="6" destOrd="0" presId="urn:microsoft.com/office/officeart/2018/2/layout/IconVerticalSolidList"/>
    <dgm:cxn modelId="{A09E83AA-2492-4370-B4D0-BE2E7AEA535D}" type="presParOf" srcId="{3DB7E095-B8CE-4225-AFF9-C17C5B8A5B15}" destId="{3A3D4526-CE1F-4317-9756-D8CE66FE5EDF}" srcOrd="0" destOrd="0" presId="urn:microsoft.com/office/officeart/2018/2/layout/IconVerticalSolidList"/>
    <dgm:cxn modelId="{E4AEBBFA-06C3-42C6-A26F-3F877CC2E744}" type="presParOf" srcId="{3DB7E095-B8CE-4225-AFF9-C17C5B8A5B15}" destId="{6E13E52B-D5BE-49C1-B606-FCEA6DEAD83D}" srcOrd="1" destOrd="0" presId="urn:microsoft.com/office/officeart/2018/2/layout/IconVerticalSolidList"/>
    <dgm:cxn modelId="{A0591E6A-40FA-4860-B188-45706EF1A5F7}" type="presParOf" srcId="{3DB7E095-B8CE-4225-AFF9-C17C5B8A5B15}" destId="{CE34D8A0-B613-40B1-89F1-36B796C47C77}" srcOrd="2" destOrd="0" presId="urn:microsoft.com/office/officeart/2018/2/layout/IconVerticalSolidList"/>
    <dgm:cxn modelId="{FC61BDAC-02C8-42FA-87CD-4EEDA6A61CED}" type="presParOf" srcId="{3DB7E095-B8CE-4225-AFF9-C17C5B8A5B15}" destId="{A2E7DF40-46B3-424D-9D8C-270CD0B5C51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DF4A29-5A55-472F-ADE0-3A027E9D838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ED71D47-6163-47D0-BD75-A3CBB08C1429}">
      <dgm:prSet/>
      <dgm:spPr/>
      <dgm:t>
        <a:bodyPr/>
        <a:lstStyle/>
        <a:p>
          <a:r>
            <a:rPr lang="en-US"/>
            <a:t>Key objective was to reform the existing legal and create an efficient penal system </a:t>
          </a:r>
        </a:p>
      </dgm:t>
    </dgm:pt>
    <dgm:pt modelId="{0985BAD0-F9AE-41C2-8DE5-0F02BB9FA040}" type="parTrans" cxnId="{920C8C5C-025D-4B49-9C37-97FD4337C525}">
      <dgm:prSet/>
      <dgm:spPr/>
      <dgm:t>
        <a:bodyPr/>
        <a:lstStyle/>
        <a:p>
          <a:endParaRPr lang="en-US"/>
        </a:p>
      </dgm:t>
    </dgm:pt>
    <dgm:pt modelId="{22066B97-8E5A-450C-94AB-648F9AD8AE3E}" type="sibTrans" cxnId="{920C8C5C-025D-4B49-9C37-97FD4337C525}">
      <dgm:prSet/>
      <dgm:spPr/>
      <dgm:t>
        <a:bodyPr/>
        <a:lstStyle/>
        <a:p>
          <a:endParaRPr lang="en-US"/>
        </a:p>
      </dgm:t>
    </dgm:pt>
    <dgm:pt modelId="{3EFC8C05-6CE8-4C2F-8F6A-D811AFA82D2E}">
      <dgm:prSet/>
      <dgm:spPr/>
      <dgm:t>
        <a:bodyPr/>
        <a:lstStyle/>
        <a:p>
          <a:r>
            <a:rPr lang="en-US"/>
            <a:t>Emphasized that crime is the product of rational decision making &amp; it deserves a rational response </a:t>
          </a:r>
        </a:p>
      </dgm:t>
    </dgm:pt>
    <dgm:pt modelId="{FFBC68E4-C2B3-48DF-AF2D-3086A926EE15}" type="parTrans" cxnId="{9413CB14-28A7-4BFE-B370-AF4FD88C032E}">
      <dgm:prSet/>
      <dgm:spPr/>
      <dgm:t>
        <a:bodyPr/>
        <a:lstStyle/>
        <a:p>
          <a:endParaRPr lang="en-US"/>
        </a:p>
      </dgm:t>
    </dgm:pt>
    <dgm:pt modelId="{EF011D1E-98D8-4598-83C0-DD5C8F4C232B}" type="sibTrans" cxnId="{9413CB14-28A7-4BFE-B370-AF4FD88C032E}">
      <dgm:prSet/>
      <dgm:spPr/>
      <dgm:t>
        <a:bodyPr/>
        <a:lstStyle/>
        <a:p>
          <a:endParaRPr lang="en-US"/>
        </a:p>
      </dgm:t>
    </dgm:pt>
    <dgm:pt modelId="{B6A92B03-2345-4E84-A73C-F43BFB297FF8}">
      <dgm:prSet/>
      <dgm:spPr/>
      <dgm:t>
        <a:bodyPr/>
        <a:lstStyle/>
        <a:p>
          <a:r>
            <a:rPr lang="en-US"/>
            <a:t>Focus was on crime/the offence not the offender </a:t>
          </a:r>
        </a:p>
      </dgm:t>
    </dgm:pt>
    <dgm:pt modelId="{C6C9132A-53EE-44BE-9DAD-9E4ECF83E098}" type="parTrans" cxnId="{E336BD59-B34D-402A-935C-3465EE2C07A9}">
      <dgm:prSet/>
      <dgm:spPr/>
      <dgm:t>
        <a:bodyPr/>
        <a:lstStyle/>
        <a:p>
          <a:endParaRPr lang="en-US"/>
        </a:p>
      </dgm:t>
    </dgm:pt>
    <dgm:pt modelId="{82CC1CC4-2E3A-413F-B184-A9923717DBAA}" type="sibTrans" cxnId="{E336BD59-B34D-402A-935C-3465EE2C07A9}">
      <dgm:prSet/>
      <dgm:spPr/>
      <dgm:t>
        <a:bodyPr/>
        <a:lstStyle/>
        <a:p>
          <a:endParaRPr lang="en-US"/>
        </a:p>
      </dgm:t>
    </dgm:pt>
    <dgm:pt modelId="{D2EF58C8-D84F-40A4-BB84-E143100DB4B1}">
      <dgm:prSet/>
      <dgm:spPr/>
      <dgm:t>
        <a:bodyPr/>
        <a:lstStyle/>
        <a:p>
          <a:r>
            <a:rPr lang="en-US"/>
            <a:t>Based on the notion of </a:t>
          </a:r>
          <a:r>
            <a:rPr lang="en-US" b="1"/>
            <a:t>Voluntarism </a:t>
          </a:r>
          <a:endParaRPr lang="en-US"/>
        </a:p>
      </dgm:t>
    </dgm:pt>
    <dgm:pt modelId="{901CD488-0246-4C80-A476-34F7E371A100}" type="parTrans" cxnId="{67594163-D897-471E-B067-E02C295F2EBC}">
      <dgm:prSet/>
      <dgm:spPr/>
      <dgm:t>
        <a:bodyPr/>
        <a:lstStyle/>
        <a:p>
          <a:endParaRPr lang="en-US"/>
        </a:p>
      </dgm:t>
    </dgm:pt>
    <dgm:pt modelId="{8E8A4FAA-70AB-4547-B84D-E098291D8299}" type="sibTrans" cxnId="{67594163-D897-471E-B067-E02C295F2EBC}">
      <dgm:prSet/>
      <dgm:spPr/>
      <dgm:t>
        <a:bodyPr/>
        <a:lstStyle/>
        <a:p>
          <a:endParaRPr lang="en-US"/>
        </a:p>
      </dgm:t>
    </dgm:pt>
    <dgm:pt modelId="{7D2A24A7-9EA5-46FE-A1FC-46BD95A3CFBC}" type="pres">
      <dgm:prSet presAssocID="{41DF4A29-5A55-472F-ADE0-3A027E9D838E}" presName="linear" presStyleCnt="0">
        <dgm:presLayoutVars>
          <dgm:animLvl val="lvl"/>
          <dgm:resizeHandles val="exact"/>
        </dgm:presLayoutVars>
      </dgm:prSet>
      <dgm:spPr/>
    </dgm:pt>
    <dgm:pt modelId="{A0F20553-AC05-4837-8EE2-0F8B89E32AF4}" type="pres">
      <dgm:prSet presAssocID="{DED71D47-6163-47D0-BD75-A3CBB08C1429}" presName="parentText" presStyleLbl="node1" presStyleIdx="0" presStyleCnt="4">
        <dgm:presLayoutVars>
          <dgm:chMax val="0"/>
          <dgm:bulletEnabled val="1"/>
        </dgm:presLayoutVars>
      </dgm:prSet>
      <dgm:spPr/>
    </dgm:pt>
    <dgm:pt modelId="{9A097CE8-FF2A-4029-AA72-151B35F2F12E}" type="pres">
      <dgm:prSet presAssocID="{22066B97-8E5A-450C-94AB-648F9AD8AE3E}" presName="spacer" presStyleCnt="0"/>
      <dgm:spPr/>
    </dgm:pt>
    <dgm:pt modelId="{860FC37A-C80C-4AC3-A0B0-EB87C0722FAA}" type="pres">
      <dgm:prSet presAssocID="{3EFC8C05-6CE8-4C2F-8F6A-D811AFA82D2E}" presName="parentText" presStyleLbl="node1" presStyleIdx="1" presStyleCnt="4">
        <dgm:presLayoutVars>
          <dgm:chMax val="0"/>
          <dgm:bulletEnabled val="1"/>
        </dgm:presLayoutVars>
      </dgm:prSet>
      <dgm:spPr/>
    </dgm:pt>
    <dgm:pt modelId="{59B99E4F-F85E-4533-81AD-B35352D6AB50}" type="pres">
      <dgm:prSet presAssocID="{EF011D1E-98D8-4598-83C0-DD5C8F4C232B}" presName="spacer" presStyleCnt="0"/>
      <dgm:spPr/>
    </dgm:pt>
    <dgm:pt modelId="{5F7D03B5-B22E-4A41-A58D-D4D0DFA27C85}" type="pres">
      <dgm:prSet presAssocID="{B6A92B03-2345-4E84-A73C-F43BFB297FF8}" presName="parentText" presStyleLbl="node1" presStyleIdx="2" presStyleCnt="4">
        <dgm:presLayoutVars>
          <dgm:chMax val="0"/>
          <dgm:bulletEnabled val="1"/>
        </dgm:presLayoutVars>
      </dgm:prSet>
      <dgm:spPr/>
    </dgm:pt>
    <dgm:pt modelId="{BDE03EEE-2A9F-454D-9466-E21F8222772F}" type="pres">
      <dgm:prSet presAssocID="{82CC1CC4-2E3A-413F-B184-A9923717DBAA}" presName="spacer" presStyleCnt="0"/>
      <dgm:spPr/>
    </dgm:pt>
    <dgm:pt modelId="{3A2CAD82-944B-4278-AA2B-2FF82C451936}" type="pres">
      <dgm:prSet presAssocID="{D2EF58C8-D84F-40A4-BB84-E143100DB4B1}" presName="parentText" presStyleLbl="node1" presStyleIdx="3" presStyleCnt="4">
        <dgm:presLayoutVars>
          <dgm:chMax val="0"/>
          <dgm:bulletEnabled val="1"/>
        </dgm:presLayoutVars>
      </dgm:prSet>
      <dgm:spPr/>
    </dgm:pt>
  </dgm:ptLst>
  <dgm:cxnLst>
    <dgm:cxn modelId="{9413CB14-28A7-4BFE-B370-AF4FD88C032E}" srcId="{41DF4A29-5A55-472F-ADE0-3A027E9D838E}" destId="{3EFC8C05-6CE8-4C2F-8F6A-D811AFA82D2E}" srcOrd="1" destOrd="0" parTransId="{FFBC68E4-C2B3-48DF-AF2D-3086A926EE15}" sibTransId="{EF011D1E-98D8-4598-83C0-DD5C8F4C232B}"/>
    <dgm:cxn modelId="{D5C02520-A5FD-47C2-8E2D-749612556A15}" type="presOf" srcId="{41DF4A29-5A55-472F-ADE0-3A027E9D838E}" destId="{7D2A24A7-9EA5-46FE-A1FC-46BD95A3CFBC}" srcOrd="0" destOrd="0" presId="urn:microsoft.com/office/officeart/2005/8/layout/vList2"/>
    <dgm:cxn modelId="{D962C952-4B60-4A82-8334-DB02D95F1267}" type="presOf" srcId="{D2EF58C8-D84F-40A4-BB84-E143100DB4B1}" destId="{3A2CAD82-944B-4278-AA2B-2FF82C451936}" srcOrd="0" destOrd="0" presId="urn:microsoft.com/office/officeart/2005/8/layout/vList2"/>
    <dgm:cxn modelId="{E336BD59-B34D-402A-935C-3465EE2C07A9}" srcId="{41DF4A29-5A55-472F-ADE0-3A027E9D838E}" destId="{B6A92B03-2345-4E84-A73C-F43BFB297FF8}" srcOrd="2" destOrd="0" parTransId="{C6C9132A-53EE-44BE-9DAD-9E4ECF83E098}" sibTransId="{82CC1CC4-2E3A-413F-B184-A9923717DBAA}"/>
    <dgm:cxn modelId="{920C8C5C-025D-4B49-9C37-97FD4337C525}" srcId="{41DF4A29-5A55-472F-ADE0-3A027E9D838E}" destId="{DED71D47-6163-47D0-BD75-A3CBB08C1429}" srcOrd="0" destOrd="0" parTransId="{0985BAD0-F9AE-41C2-8DE5-0F02BB9FA040}" sibTransId="{22066B97-8E5A-450C-94AB-648F9AD8AE3E}"/>
    <dgm:cxn modelId="{67594163-D897-471E-B067-E02C295F2EBC}" srcId="{41DF4A29-5A55-472F-ADE0-3A027E9D838E}" destId="{D2EF58C8-D84F-40A4-BB84-E143100DB4B1}" srcOrd="3" destOrd="0" parTransId="{901CD488-0246-4C80-A476-34F7E371A100}" sibTransId="{8E8A4FAA-70AB-4547-B84D-E098291D8299}"/>
    <dgm:cxn modelId="{E4685A69-8058-4DBE-8AA7-446663AB2A5C}" type="presOf" srcId="{3EFC8C05-6CE8-4C2F-8F6A-D811AFA82D2E}" destId="{860FC37A-C80C-4AC3-A0B0-EB87C0722FAA}" srcOrd="0" destOrd="0" presId="urn:microsoft.com/office/officeart/2005/8/layout/vList2"/>
    <dgm:cxn modelId="{AFF068C9-9915-49C7-9017-139760A41CE5}" type="presOf" srcId="{DED71D47-6163-47D0-BD75-A3CBB08C1429}" destId="{A0F20553-AC05-4837-8EE2-0F8B89E32AF4}" srcOrd="0" destOrd="0" presId="urn:microsoft.com/office/officeart/2005/8/layout/vList2"/>
    <dgm:cxn modelId="{DE88F6F2-C605-4978-BE86-9191657CB450}" type="presOf" srcId="{B6A92B03-2345-4E84-A73C-F43BFB297FF8}" destId="{5F7D03B5-B22E-4A41-A58D-D4D0DFA27C85}" srcOrd="0" destOrd="0" presId="urn:microsoft.com/office/officeart/2005/8/layout/vList2"/>
    <dgm:cxn modelId="{DF473210-0BCE-482F-9E3D-4CD50D92DAE3}" type="presParOf" srcId="{7D2A24A7-9EA5-46FE-A1FC-46BD95A3CFBC}" destId="{A0F20553-AC05-4837-8EE2-0F8B89E32AF4}" srcOrd="0" destOrd="0" presId="urn:microsoft.com/office/officeart/2005/8/layout/vList2"/>
    <dgm:cxn modelId="{9A6ACFA7-521A-4FE3-B982-6066DDF77D80}" type="presParOf" srcId="{7D2A24A7-9EA5-46FE-A1FC-46BD95A3CFBC}" destId="{9A097CE8-FF2A-4029-AA72-151B35F2F12E}" srcOrd="1" destOrd="0" presId="urn:microsoft.com/office/officeart/2005/8/layout/vList2"/>
    <dgm:cxn modelId="{1FAB663C-D451-4BD2-BE38-B5623B93CAC3}" type="presParOf" srcId="{7D2A24A7-9EA5-46FE-A1FC-46BD95A3CFBC}" destId="{860FC37A-C80C-4AC3-A0B0-EB87C0722FAA}" srcOrd="2" destOrd="0" presId="urn:microsoft.com/office/officeart/2005/8/layout/vList2"/>
    <dgm:cxn modelId="{AC479118-ADD7-4898-AB5D-42AA2F421BC3}" type="presParOf" srcId="{7D2A24A7-9EA5-46FE-A1FC-46BD95A3CFBC}" destId="{59B99E4F-F85E-4533-81AD-B35352D6AB50}" srcOrd="3" destOrd="0" presId="urn:microsoft.com/office/officeart/2005/8/layout/vList2"/>
    <dgm:cxn modelId="{DCC74020-B443-449E-B6EB-74208D548FE8}" type="presParOf" srcId="{7D2A24A7-9EA5-46FE-A1FC-46BD95A3CFBC}" destId="{5F7D03B5-B22E-4A41-A58D-D4D0DFA27C85}" srcOrd="4" destOrd="0" presId="urn:microsoft.com/office/officeart/2005/8/layout/vList2"/>
    <dgm:cxn modelId="{C3A5302E-B929-4E67-A8B4-63F5D7731266}" type="presParOf" srcId="{7D2A24A7-9EA5-46FE-A1FC-46BD95A3CFBC}" destId="{BDE03EEE-2A9F-454D-9466-E21F8222772F}" srcOrd="5" destOrd="0" presId="urn:microsoft.com/office/officeart/2005/8/layout/vList2"/>
    <dgm:cxn modelId="{5E0D264D-BDBF-420A-930D-85FE05C7A2CB}" type="presParOf" srcId="{7D2A24A7-9EA5-46FE-A1FC-46BD95A3CFBC}" destId="{3A2CAD82-944B-4278-AA2B-2FF82C45193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F6147C-3257-456C-B7EE-26D47DD54F4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48677C-F08B-4432-AA8A-C3DDD1500AB2}">
      <dgm:prSet/>
      <dgm:spPr/>
      <dgm:t>
        <a:bodyPr/>
        <a:lstStyle/>
        <a:p>
          <a:r>
            <a:rPr lang="en-US"/>
            <a:t>Not supported by empirical evidence </a:t>
          </a:r>
        </a:p>
      </dgm:t>
    </dgm:pt>
    <dgm:pt modelId="{7CF89C9E-4577-44B5-B4B5-8189BB236748}" type="parTrans" cxnId="{509AFE7C-6CF3-4FB5-9713-A4628758E6BC}">
      <dgm:prSet/>
      <dgm:spPr/>
      <dgm:t>
        <a:bodyPr/>
        <a:lstStyle/>
        <a:p>
          <a:endParaRPr lang="en-US"/>
        </a:p>
      </dgm:t>
    </dgm:pt>
    <dgm:pt modelId="{264C1DA2-8A8D-44AD-97AD-70A0B9C4B6A9}" type="sibTrans" cxnId="{509AFE7C-6CF3-4FB5-9713-A4628758E6BC}">
      <dgm:prSet/>
      <dgm:spPr/>
      <dgm:t>
        <a:bodyPr/>
        <a:lstStyle/>
        <a:p>
          <a:endParaRPr lang="en-US"/>
        </a:p>
      </dgm:t>
    </dgm:pt>
    <dgm:pt modelId="{10637CBB-58EA-421A-867B-9E3048E91849}">
      <dgm:prSet/>
      <dgm:spPr/>
      <dgm:t>
        <a:bodyPr/>
        <a:lstStyle/>
        <a:p>
          <a:r>
            <a:rPr lang="en-US"/>
            <a:t>Does not explain differences between different offender groups (for e.g. male offenders and female offenders)</a:t>
          </a:r>
        </a:p>
      </dgm:t>
    </dgm:pt>
    <dgm:pt modelId="{F4ECF739-6C29-4318-8212-7E49CBCF5C02}" type="parTrans" cxnId="{632A93AD-40A9-4412-B5CB-CD416C31F7E0}">
      <dgm:prSet/>
      <dgm:spPr/>
      <dgm:t>
        <a:bodyPr/>
        <a:lstStyle/>
        <a:p>
          <a:endParaRPr lang="en-US"/>
        </a:p>
      </dgm:t>
    </dgm:pt>
    <dgm:pt modelId="{BFF21FFF-C122-4CA6-B9F4-57A5D790FA66}" type="sibTrans" cxnId="{632A93AD-40A9-4412-B5CB-CD416C31F7E0}">
      <dgm:prSet/>
      <dgm:spPr/>
      <dgm:t>
        <a:bodyPr/>
        <a:lstStyle/>
        <a:p>
          <a:endParaRPr lang="en-US"/>
        </a:p>
      </dgm:t>
    </dgm:pt>
    <dgm:pt modelId="{8AEE93AE-9A98-4DB0-8FF0-F86B41067E41}">
      <dgm:prSet/>
      <dgm:spPr/>
      <dgm:t>
        <a:bodyPr/>
        <a:lstStyle/>
        <a:p>
          <a:r>
            <a:rPr lang="en-US"/>
            <a:t>Emphasises a view of human nature that is based on the pleasure/pain principle</a:t>
          </a:r>
        </a:p>
      </dgm:t>
    </dgm:pt>
    <dgm:pt modelId="{2DB63B50-51A3-429D-A159-11F9F599D265}" type="parTrans" cxnId="{C81BCB98-152D-4493-9D32-92F50B9CE22F}">
      <dgm:prSet/>
      <dgm:spPr/>
      <dgm:t>
        <a:bodyPr/>
        <a:lstStyle/>
        <a:p>
          <a:endParaRPr lang="en-US"/>
        </a:p>
      </dgm:t>
    </dgm:pt>
    <dgm:pt modelId="{13CD4630-28F6-4E22-A59E-A29F989421F3}" type="sibTrans" cxnId="{C81BCB98-152D-4493-9D32-92F50B9CE22F}">
      <dgm:prSet/>
      <dgm:spPr/>
      <dgm:t>
        <a:bodyPr/>
        <a:lstStyle/>
        <a:p>
          <a:endParaRPr lang="en-US"/>
        </a:p>
      </dgm:t>
    </dgm:pt>
    <dgm:pt modelId="{4C3B049E-75B7-4584-ACA0-A8EF52A32EBB}">
      <dgm:prSet/>
      <dgm:spPr/>
      <dgm:t>
        <a:bodyPr/>
        <a:lstStyle/>
        <a:p>
          <a:r>
            <a:rPr lang="en-US"/>
            <a:t>Encourages </a:t>
          </a:r>
          <a:r>
            <a:rPr lang="en-GB"/>
            <a:t>unquestioning acceptance of legal definitions of crime/deviance</a:t>
          </a:r>
          <a:endParaRPr lang="en-US"/>
        </a:p>
      </dgm:t>
    </dgm:pt>
    <dgm:pt modelId="{CB952A36-29F3-4FAF-803B-5024EEC9107A}" type="parTrans" cxnId="{053B42F8-838D-4D82-817E-51B4854F22DF}">
      <dgm:prSet/>
      <dgm:spPr/>
      <dgm:t>
        <a:bodyPr/>
        <a:lstStyle/>
        <a:p>
          <a:endParaRPr lang="en-US"/>
        </a:p>
      </dgm:t>
    </dgm:pt>
    <dgm:pt modelId="{3D22C1D9-8D4E-4001-999A-76CA27CE81F2}" type="sibTrans" cxnId="{053B42F8-838D-4D82-817E-51B4854F22DF}">
      <dgm:prSet/>
      <dgm:spPr/>
      <dgm:t>
        <a:bodyPr/>
        <a:lstStyle/>
        <a:p>
          <a:endParaRPr lang="en-US"/>
        </a:p>
      </dgm:t>
    </dgm:pt>
    <dgm:pt modelId="{308AE867-8D24-4273-9C17-CAA5CF0855E0}" type="pres">
      <dgm:prSet presAssocID="{AEF6147C-3257-456C-B7EE-26D47DD54F46}" presName="linear" presStyleCnt="0">
        <dgm:presLayoutVars>
          <dgm:animLvl val="lvl"/>
          <dgm:resizeHandles val="exact"/>
        </dgm:presLayoutVars>
      </dgm:prSet>
      <dgm:spPr/>
    </dgm:pt>
    <dgm:pt modelId="{788FD653-C1E0-4797-A6F3-1A2227A8A69A}" type="pres">
      <dgm:prSet presAssocID="{B848677C-F08B-4432-AA8A-C3DDD1500AB2}" presName="parentText" presStyleLbl="node1" presStyleIdx="0" presStyleCnt="4">
        <dgm:presLayoutVars>
          <dgm:chMax val="0"/>
          <dgm:bulletEnabled val="1"/>
        </dgm:presLayoutVars>
      </dgm:prSet>
      <dgm:spPr/>
    </dgm:pt>
    <dgm:pt modelId="{8A7DDA10-E8FD-4C55-BD8A-FC8446BEBF58}" type="pres">
      <dgm:prSet presAssocID="{264C1DA2-8A8D-44AD-97AD-70A0B9C4B6A9}" presName="spacer" presStyleCnt="0"/>
      <dgm:spPr/>
    </dgm:pt>
    <dgm:pt modelId="{78E17D84-118B-44EB-A7D2-9D936B127CDB}" type="pres">
      <dgm:prSet presAssocID="{10637CBB-58EA-421A-867B-9E3048E91849}" presName="parentText" presStyleLbl="node1" presStyleIdx="1" presStyleCnt="4">
        <dgm:presLayoutVars>
          <dgm:chMax val="0"/>
          <dgm:bulletEnabled val="1"/>
        </dgm:presLayoutVars>
      </dgm:prSet>
      <dgm:spPr/>
    </dgm:pt>
    <dgm:pt modelId="{FE07C677-E470-43EE-A39B-E00CD04B8B6D}" type="pres">
      <dgm:prSet presAssocID="{BFF21FFF-C122-4CA6-B9F4-57A5D790FA66}" presName="spacer" presStyleCnt="0"/>
      <dgm:spPr/>
    </dgm:pt>
    <dgm:pt modelId="{F61ED4FF-7D77-4A30-BE86-52E473497D10}" type="pres">
      <dgm:prSet presAssocID="{8AEE93AE-9A98-4DB0-8FF0-F86B41067E41}" presName="parentText" presStyleLbl="node1" presStyleIdx="2" presStyleCnt="4">
        <dgm:presLayoutVars>
          <dgm:chMax val="0"/>
          <dgm:bulletEnabled val="1"/>
        </dgm:presLayoutVars>
      </dgm:prSet>
      <dgm:spPr/>
    </dgm:pt>
    <dgm:pt modelId="{F08203D9-0622-42CE-B2F2-13C049F2FDC0}" type="pres">
      <dgm:prSet presAssocID="{13CD4630-28F6-4E22-A59E-A29F989421F3}" presName="spacer" presStyleCnt="0"/>
      <dgm:spPr/>
    </dgm:pt>
    <dgm:pt modelId="{E83648DE-B510-413D-8131-8620C67CED8C}" type="pres">
      <dgm:prSet presAssocID="{4C3B049E-75B7-4584-ACA0-A8EF52A32EBB}" presName="parentText" presStyleLbl="node1" presStyleIdx="3" presStyleCnt="4">
        <dgm:presLayoutVars>
          <dgm:chMax val="0"/>
          <dgm:bulletEnabled val="1"/>
        </dgm:presLayoutVars>
      </dgm:prSet>
      <dgm:spPr/>
    </dgm:pt>
  </dgm:ptLst>
  <dgm:cxnLst>
    <dgm:cxn modelId="{EA37A859-284A-408F-8634-3DF500710F1D}" type="presOf" srcId="{AEF6147C-3257-456C-B7EE-26D47DD54F46}" destId="{308AE867-8D24-4273-9C17-CAA5CF0855E0}" srcOrd="0" destOrd="0" presId="urn:microsoft.com/office/officeart/2005/8/layout/vList2"/>
    <dgm:cxn modelId="{20119064-1100-4649-899B-9F7057BDFD4E}" type="presOf" srcId="{B848677C-F08B-4432-AA8A-C3DDD1500AB2}" destId="{788FD653-C1E0-4797-A6F3-1A2227A8A69A}" srcOrd="0" destOrd="0" presId="urn:microsoft.com/office/officeart/2005/8/layout/vList2"/>
    <dgm:cxn modelId="{CDE48F71-067F-44A6-8916-DB89BDC0B9B4}" type="presOf" srcId="{8AEE93AE-9A98-4DB0-8FF0-F86B41067E41}" destId="{F61ED4FF-7D77-4A30-BE86-52E473497D10}" srcOrd="0" destOrd="0" presId="urn:microsoft.com/office/officeart/2005/8/layout/vList2"/>
    <dgm:cxn modelId="{509AFE7C-6CF3-4FB5-9713-A4628758E6BC}" srcId="{AEF6147C-3257-456C-B7EE-26D47DD54F46}" destId="{B848677C-F08B-4432-AA8A-C3DDD1500AB2}" srcOrd="0" destOrd="0" parTransId="{7CF89C9E-4577-44B5-B4B5-8189BB236748}" sibTransId="{264C1DA2-8A8D-44AD-97AD-70A0B9C4B6A9}"/>
    <dgm:cxn modelId="{C81BCB98-152D-4493-9D32-92F50B9CE22F}" srcId="{AEF6147C-3257-456C-B7EE-26D47DD54F46}" destId="{8AEE93AE-9A98-4DB0-8FF0-F86B41067E41}" srcOrd="2" destOrd="0" parTransId="{2DB63B50-51A3-429D-A159-11F9F599D265}" sibTransId="{13CD4630-28F6-4E22-A59E-A29F989421F3}"/>
    <dgm:cxn modelId="{632A93AD-40A9-4412-B5CB-CD416C31F7E0}" srcId="{AEF6147C-3257-456C-B7EE-26D47DD54F46}" destId="{10637CBB-58EA-421A-867B-9E3048E91849}" srcOrd="1" destOrd="0" parTransId="{F4ECF739-6C29-4318-8212-7E49CBCF5C02}" sibTransId="{BFF21FFF-C122-4CA6-B9F4-57A5D790FA66}"/>
    <dgm:cxn modelId="{675C68C4-2077-4797-BA09-4308C4765F2C}" type="presOf" srcId="{10637CBB-58EA-421A-867B-9E3048E91849}" destId="{78E17D84-118B-44EB-A7D2-9D936B127CDB}" srcOrd="0" destOrd="0" presId="urn:microsoft.com/office/officeart/2005/8/layout/vList2"/>
    <dgm:cxn modelId="{053B42F8-838D-4D82-817E-51B4854F22DF}" srcId="{AEF6147C-3257-456C-B7EE-26D47DD54F46}" destId="{4C3B049E-75B7-4584-ACA0-A8EF52A32EBB}" srcOrd="3" destOrd="0" parTransId="{CB952A36-29F3-4FAF-803B-5024EEC9107A}" sibTransId="{3D22C1D9-8D4E-4001-999A-76CA27CE81F2}"/>
    <dgm:cxn modelId="{D610F0FC-E728-4A4B-B3CA-6580CF96738B}" type="presOf" srcId="{4C3B049E-75B7-4584-ACA0-A8EF52A32EBB}" destId="{E83648DE-B510-413D-8131-8620C67CED8C}" srcOrd="0" destOrd="0" presId="urn:microsoft.com/office/officeart/2005/8/layout/vList2"/>
    <dgm:cxn modelId="{B3F6EE84-BFF2-4A19-99E0-91F6EB208FFE}" type="presParOf" srcId="{308AE867-8D24-4273-9C17-CAA5CF0855E0}" destId="{788FD653-C1E0-4797-A6F3-1A2227A8A69A}" srcOrd="0" destOrd="0" presId="urn:microsoft.com/office/officeart/2005/8/layout/vList2"/>
    <dgm:cxn modelId="{27101622-B0FF-4155-82EF-03FB7F2D5C80}" type="presParOf" srcId="{308AE867-8D24-4273-9C17-CAA5CF0855E0}" destId="{8A7DDA10-E8FD-4C55-BD8A-FC8446BEBF58}" srcOrd="1" destOrd="0" presId="urn:microsoft.com/office/officeart/2005/8/layout/vList2"/>
    <dgm:cxn modelId="{E8403795-3CAF-4647-8790-85A97F1B19FB}" type="presParOf" srcId="{308AE867-8D24-4273-9C17-CAA5CF0855E0}" destId="{78E17D84-118B-44EB-A7D2-9D936B127CDB}" srcOrd="2" destOrd="0" presId="urn:microsoft.com/office/officeart/2005/8/layout/vList2"/>
    <dgm:cxn modelId="{ED87B7B3-E631-4436-808D-144E20C70CA1}" type="presParOf" srcId="{308AE867-8D24-4273-9C17-CAA5CF0855E0}" destId="{FE07C677-E470-43EE-A39B-E00CD04B8B6D}" srcOrd="3" destOrd="0" presId="urn:microsoft.com/office/officeart/2005/8/layout/vList2"/>
    <dgm:cxn modelId="{09DDEB14-1505-41D1-AB06-10BFA36E6B3E}" type="presParOf" srcId="{308AE867-8D24-4273-9C17-CAA5CF0855E0}" destId="{F61ED4FF-7D77-4A30-BE86-52E473497D10}" srcOrd="4" destOrd="0" presId="urn:microsoft.com/office/officeart/2005/8/layout/vList2"/>
    <dgm:cxn modelId="{DAABC470-6719-4A4E-A0DB-2B66B9C48BD0}" type="presParOf" srcId="{308AE867-8D24-4273-9C17-CAA5CF0855E0}" destId="{F08203D9-0622-42CE-B2F2-13C049F2FDC0}" srcOrd="5" destOrd="0" presId="urn:microsoft.com/office/officeart/2005/8/layout/vList2"/>
    <dgm:cxn modelId="{DC36963A-27B3-4B92-9990-D5F284AA6CE9}" type="presParOf" srcId="{308AE867-8D24-4273-9C17-CAA5CF0855E0}" destId="{E83648DE-B510-413D-8131-8620C67CED8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72C8BDC-99E3-4CBC-94ED-4573553F076B}"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5DEDE685-F6B3-4F72-8D69-5CE4F9F59740}">
      <dgm:prSet/>
      <dgm:spPr/>
      <dgm:t>
        <a:bodyPr/>
        <a:lstStyle/>
        <a:p>
          <a:r>
            <a:rPr lang="en-GB" dirty="0"/>
            <a:t>Key Theorists – Clark and Cornish (1985, 1986, 2006)</a:t>
          </a:r>
          <a:endParaRPr lang="en-US" dirty="0"/>
        </a:p>
      </dgm:t>
    </dgm:pt>
    <dgm:pt modelId="{3D92E107-9747-4CCF-9D07-0D9CA0256E20}" type="parTrans" cxnId="{362FDDAF-13E1-490F-AE6A-14917EB52127}">
      <dgm:prSet/>
      <dgm:spPr/>
      <dgm:t>
        <a:bodyPr/>
        <a:lstStyle/>
        <a:p>
          <a:endParaRPr lang="en-US"/>
        </a:p>
      </dgm:t>
    </dgm:pt>
    <dgm:pt modelId="{4991C2A1-05A2-44F9-B549-F9CA22071CD6}" type="sibTrans" cxnId="{362FDDAF-13E1-490F-AE6A-14917EB52127}">
      <dgm:prSet/>
      <dgm:spPr/>
      <dgm:t>
        <a:bodyPr/>
        <a:lstStyle/>
        <a:p>
          <a:endParaRPr lang="en-US"/>
        </a:p>
      </dgm:t>
    </dgm:pt>
    <dgm:pt modelId="{85DE0C6F-9F38-4313-BD25-651BD84F7184}">
      <dgm:prSet/>
      <dgm:spPr/>
      <dgm:t>
        <a:bodyPr/>
        <a:lstStyle/>
        <a:p>
          <a:r>
            <a:rPr lang="en-US"/>
            <a:t>Clarke and Cornish argued that:</a:t>
          </a:r>
        </a:p>
      </dgm:t>
    </dgm:pt>
    <dgm:pt modelId="{CCF84B98-D355-472D-9701-E9770E4F5641}" type="parTrans" cxnId="{B3042996-9D7D-4FBD-A07D-FC1855FA510F}">
      <dgm:prSet/>
      <dgm:spPr/>
      <dgm:t>
        <a:bodyPr/>
        <a:lstStyle/>
        <a:p>
          <a:endParaRPr lang="en-US"/>
        </a:p>
      </dgm:t>
    </dgm:pt>
    <dgm:pt modelId="{4DC737F4-4D06-43E9-949C-F42D4182D762}" type="sibTrans" cxnId="{B3042996-9D7D-4FBD-A07D-FC1855FA510F}">
      <dgm:prSet/>
      <dgm:spPr/>
      <dgm:t>
        <a:bodyPr/>
        <a:lstStyle/>
        <a:p>
          <a:endParaRPr lang="en-US"/>
        </a:p>
      </dgm:t>
    </dgm:pt>
    <dgm:pt modelId="{EF811A96-9000-461F-B752-A20E822A9CBA}">
      <dgm:prSet/>
      <dgm:spPr/>
      <dgm:t>
        <a:bodyPr/>
        <a:lstStyle/>
        <a:p>
          <a:r>
            <a:rPr lang="en-US"/>
            <a:t>Crime is the product of rational decision making but several factors can limit the ability of  offenders to fully exercise their rationality </a:t>
          </a:r>
        </a:p>
      </dgm:t>
    </dgm:pt>
    <dgm:pt modelId="{496EA5B2-4818-49D8-84FE-0A5DBAED5092}" type="parTrans" cxnId="{3DACEB51-1CEF-4B97-9502-E6FEEF414C2F}">
      <dgm:prSet/>
      <dgm:spPr/>
      <dgm:t>
        <a:bodyPr/>
        <a:lstStyle/>
        <a:p>
          <a:endParaRPr lang="en-US"/>
        </a:p>
      </dgm:t>
    </dgm:pt>
    <dgm:pt modelId="{805FD69A-E6F0-47FF-9C1E-D79849C34513}" type="sibTrans" cxnId="{3DACEB51-1CEF-4B97-9502-E6FEEF414C2F}">
      <dgm:prSet/>
      <dgm:spPr/>
      <dgm:t>
        <a:bodyPr/>
        <a:lstStyle/>
        <a:p>
          <a:endParaRPr lang="en-US"/>
        </a:p>
      </dgm:t>
    </dgm:pt>
    <dgm:pt modelId="{124AAE1E-14B5-46CA-A6B3-9BE10B31B463}">
      <dgm:prSet/>
      <dgm:spPr/>
      <dgm:t>
        <a:bodyPr/>
        <a:lstStyle/>
        <a:p>
          <a:r>
            <a:rPr lang="en-US"/>
            <a:t>Crime prevention strategies that increase the effort expended on crime should encourage offenders to desist from crime</a:t>
          </a:r>
        </a:p>
      </dgm:t>
    </dgm:pt>
    <dgm:pt modelId="{7A36B3A2-FAD2-4503-8471-F8122133C905}" type="parTrans" cxnId="{532198E5-ED8E-40AB-BB83-33F81B8705A7}">
      <dgm:prSet/>
      <dgm:spPr/>
      <dgm:t>
        <a:bodyPr/>
        <a:lstStyle/>
        <a:p>
          <a:endParaRPr lang="en-US"/>
        </a:p>
      </dgm:t>
    </dgm:pt>
    <dgm:pt modelId="{A5BB4713-711A-4540-9E35-79EAD8A7D508}" type="sibTrans" cxnId="{532198E5-ED8E-40AB-BB83-33F81B8705A7}">
      <dgm:prSet/>
      <dgm:spPr/>
      <dgm:t>
        <a:bodyPr/>
        <a:lstStyle/>
        <a:p>
          <a:endParaRPr lang="en-US"/>
        </a:p>
      </dgm:t>
    </dgm:pt>
    <dgm:pt modelId="{EB458EE9-940C-4015-9758-B8B306900FC8}">
      <dgm:prSet/>
      <dgm:spPr/>
      <dgm:t>
        <a:bodyPr/>
        <a:lstStyle/>
        <a:p>
          <a:r>
            <a:rPr lang="en-US"/>
            <a:t>These crime prevention strategies can help reduce opportunities for crime </a:t>
          </a:r>
        </a:p>
      </dgm:t>
    </dgm:pt>
    <dgm:pt modelId="{7CE5F817-DCC0-4C8F-867A-F5A36F637417}" type="parTrans" cxnId="{A969BD5E-F11A-442D-A838-904F172CDBD6}">
      <dgm:prSet/>
      <dgm:spPr/>
      <dgm:t>
        <a:bodyPr/>
        <a:lstStyle/>
        <a:p>
          <a:endParaRPr lang="en-US"/>
        </a:p>
      </dgm:t>
    </dgm:pt>
    <dgm:pt modelId="{C2684D91-DD4D-421D-B107-050CA096F406}" type="sibTrans" cxnId="{A969BD5E-F11A-442D-A838-904F172CDBD6}">
      <dgm:prSet/>
      <dgm:spPr/>
      <dgm:t>
        <a:bodyPr/>
        <a:lstStyle/>
        <a:p>
          <a:endParaRPr lang="en-US"/>
        </a:p>
      </dgm:t>
    </dgm:pt>
    <dgm:pt modelId="{BC5506FD-FCA7-4254-A8C4-1CC6A1E4EABA}">
      <dgm:prSet/>
      <dgm:spPr/>
      <dgm:t>
        <a:bodyPr/>
        <a:lstStyle/>
        <a:p>
          <a:r>
            <a:rPr lang="en-US"/>
            <a:t>Increasing the costs of crime can also help reduce crime </a:t>
          </a:r>
        </a:p>
      </dgm:t>
    </dgm:pt>
    <dgm:pt modelId="{CF68D10B-98CD-4505-A39B-8A2EA7DC1EC2}" type="parTrans" cxnId="{F92C59D1-CB64-4328-8A11-272DD116212A}">
      <dgm:prSet/>
      <dgm:spPr/>
      <dgm:t>
        <a:bodyPr/>
        <a:lstStyle/>
        <a:p>
          <a:endParaRPr lang="en-US"/>
        </a:p>
      </dgm:t>
    </dgm:pt>
    <dgm:pt modelId="{5BCB955C-8912-4975-A85F-E896AF05E439}" type="sibTrans" cxnId="{F92C59D1-CB64-4328-8A11-272DD116212A}">
      <dgm:prSet/>
      <dgm:spPr/>
      <dgm:t>
        <a:bodyPr/>
        <a:lstStyle/>
        <a:p>
          <a:endParaRPr lang="en-US"/>
        </a:p>
      </dgm:t>
    </dgm:pt>
    <dgm:pt modelId="{5D0A8EDB-1912-4CBA-BE9C-8A04B5F21726}" type="pres">
      <dgm:prSet presAssocID="{672C8BDC-99E3-4CBC-94ED-4573553F076B}" presName="linear" presStyleCnt="0">
        <dgm:presLayoutVars>
          <dgm:dir/>
          <dgm:animLvl val="lvl"/>
          <dgm:resizeHandles val="exact"/>
        </dgm:presLayoutVars>
      </dgm:prSet>
      <dgm:spPr/>
    </dgm:pt>
    <dgm:pt modelId="{C17CABC7-AA1E-4DE3-A257-72C1CBBF005F}" type="pres">
      <dgm:prSet presAssocID="{5DEDE685-F6B3-4F72-8D69-5CE4F9F59740}" presName="parentLin" presStyleCnt="0"/>
      <dgm:spPr/>
    </dgm:pt>
    <dgm:pt modelId="{2F9E3B1B-385F-49FC-9709-EE81E998E9E3}" type="pres">
      <dgm:prSet presAssocID="{5DEDE685-F6B3-4F72-8D69-5CE4F9F59740}" presName="parentLeftMargin" presStyleLbl="node1" presStyleIdx="0" presStyleCnt="2"/>
      <dgm:spPr/>
    </dgm:pt>
    <dgm:pt modelId="{41D540AA-2B8D-4AAC-8D21-8ADE9E434127}" type="pres">
      <dgm:prSet presAssocID="{5DEDE685-F6B3-4F72-8D69-5CE4F9F59740}" presName="parentText" presStyleLbl="node1" presStyleIdx="0" presStyleCnt="2">
        <dgm:presLayoutVars>
          <dgm:chMax val="0"/>
          <dgm:bulletEnabled val="1"/>
        </dgm:presLayoutVars>
      </dgm:prSet>
      <dgm:spPr/>
    </dgm:pt>
    <dgm:pt modelId="{B36D01F7-51A6-4651-91EB-4EE130CF5308}" type="pres">
      <dgm:prSet presAssocID="{5DEDE685-F6B3-4F72-8D69-5CE4F9F59740}" presName="negativeSpace" presStyleCnt="0"/>
      <dgm:spPr/>
    </dgm:pt>
    <dgm:pt modelId="{A2336BF3-BDBE-4156-B3F4-F9A4B4377BD3}" type="pres">
      <dgm:prSet presAssocID="{5DEDE685-F6B3-4F72-8D69-5CE4F9F59740}" presName="childText" presStyleLbl="conFgAcc1" presStyleIdx="0" presStyleCnt="2">
        <dgm:presLayoutVars>
          <dgm:bulletEnabled val="1"/>
        </dgm:presLayoutVars>
      </dgm:prSet>
      <dgm:spPr/>
    </dgm:pt>
    <dgm:pt modelId="{CFC65EBA-8FD9-49E2-BEEF-C25B8FA5CFF4}" type="pres">
      <dgm:prSet presAssocID="{4991C2A1-05A2-44F9-B549-F9CA22071CD6}" presName="spaceBetweenRectangles" presStyleCnt="0"/>
      <dgm:spPr/>
    </dgm:pt>
    <dgm:pt modelId="{0D851030-4138-4640-989E-FB4A577A387C}" type="pres">
      <dgm:prSet presAssocID="{85DE0C6F-9F38-4313-BD25-651BD84F7184}" presName="parentLin" presStyleCnt="0"/>
      <dgm:spPr/>
    </dgm:pt>
    <dgm:pt modelId="{1B81CBB7-2A58-4D99-939B-7148EDA6EA90}" type="pres">
      <dgm:prSet presAssocID="{85DE0C6F-9F38-4313-BD25-651BD84F7184}" presName="parentLeftMargin" presStyleLbl="node1" presStyleIdx="0" presStyleCnt="2"/>
      <dgm:spPr/>
    </dgm:pt>
    <dgm:pt modelId="{A2E3254B-744C-41F0-AD2E-7C89710B6683}" type="pres">
      <dgm:prSet presAssocID="{85DE0C6F-9F38-4313-BD25-651BD84F7184}" presName="parentText" presStyleLbl="node1" presStyleIdx="1" presStyleCnt="2">
        <dgm:presLayoutVars>
          <dgm:chMax val="0"/>
          <dgm:bulletEnabled val="1"/>
        </dgm:presLayoutVars>
      </dgm:prSet>
      <dgm:spPr/>
    </dgm:pt>
    <dgm:pt modelId="{8FFDDB87-1BBE-4304-9ED4-48670B8C8EB3}" type="pres">
      <dgm:prSet presAssocID="{85DE0C6F-9F38-4313-BD25-651BD84F7184}" presName="negativeSpace" presStyleCnt="0"/>
      <dgm:spPr/>
    </dgm:pt>
    <dgm:pt modelId="{D0BC1E23-1D81-4FCE-85A4-9FB2A11ECD99}" type="pres">
      <dgm:prSet presAssocID="{85DE0C6F-9F38-4313-BD25-651BD84F7184}" presName="childText" presStyleLbl="conFgAcc1" presStyleIdx="1" presStyleCnt="2">
        <dgm:presLayoutVars>
          <dgm:bulletEnabled val="1"/>
        </dgm:presLayoutVars>
      </dgm:prSet>
      <dgm:spPr/>
    </dgm:pt>
  </dgm:ptLst>
  <dgm:cxnLst>
    <dgm:cxn modelId="{ED940B06-044F-4C6E-B7B2-8C4147A5D81A}" type="presOf" srcId="{124AAE1E-14B5-46CA-A6B3-9BE10B31B463}" destId="{D0BC1E23-1D81-4FCE-85A4-9FB2A11ECD99}" srcOrd="0" destOrd="1" presId="urn:microsoft.com/office/officeart/2005/8/layout/list1"/>
    <dgm:cxn modelId="{95F6F22C-E011-4046-A265-F8E581EFF330}" type="presOf" srcId="{85DE0C6F-9F38-4313-BD25-651BD84F7184}" destId="{1B81CBB7-2A58-4D99-939B-7148EDA6EA90}" srcOrd="0" destOrd="0" presId="urn:microsoft.com/office/officeart/2005/8/layout/list1"/>
    <dgm:cxn modelId="{53F7133D-4587-4159-9136-103787F8D664}" type="presOf" srcId="{EB458EE9-940C-4015-9758-B8B306900FC8}" destId="{D0BC1E23-1D81-4FCE-85A4-9FB2A11ECD99}" srcOrd="0" destOrd="2" presId="urn:microsoft.com/office/officeart/2005/8/layout/list1"/>
    <dgm:cxn modelId="{3DACEB51-1CEF-4B97-9502-E6FEEF414C2F}" srcId="{85DE0C6F-9F38-4313-BD25-651BD84F7184}" destId="{EF811A96-9000-461F-B752-A20E822A9CBA}" srcOrd="0" destOrd="0" parTransId="{496EA5B2-4818-49D8-84FE-0A5DBAED5092}" sibTransId="{805FD69A-E6F0-47FF-9C1E-D79849C34513}"/>
    <dgm:cxn modelId="{A969BD5E-F11A-442D-A838-904F172CDBD6}" srcId="{85DE0C6F-9F38-4313-BD25-651BD84F7184}" destId="{EB458EE9-940C-4015-9758-B8B306900FC8}" srcOrd="2" destOrd="0" parTransId="{7CE5F817-DCC0-4C8F-867A-F5A36F637417}" sibTransId="{C2684D91-DD4D-421D-B107-050CA096F406}"/>
    <dgm:cxn modelId="{316C8071-606E-4EF1-8133-3A79271F7A4D}" type="presOf" srcId="{672C8BDC-99E3-4CBC-94ED-4573553F076B}" destId="{5D0A8EDB-1912-4CBA-BE9C-8A04B5F21726}" srcOrd="0" destOrd="0" presId="urn:microsoft.com/office/officeart/2005/8/layout/list1"/>
    <dgm:cxn modelId="{B3042996-9D7D-4FBD-A07D-FC1855FA510F}" srcId="{672C8BDC-99E3-4CBC-94ED-4573553F076B}" destId="{85DE0C6F-9F38-4313-BD25-651BD84F7184}" srcOrd="1" destOrd="0" parTransId="{CCF84B98-D355-472D-9701-E9770E4F5641}" sibTransId="{4DC737F4-4D06-43E9-949C-F42D4182D762}"/>
    <dgm:cxn modelId="{03EB9EA3-37F1-46B4-9651-E37F606F1F6A}" type="presOf" srcId="{BC5506FD-FCA7-4254-A8C4-1CC6A1E4EABA}" destId="{D0BC1E23-1D81-4FCE-85A4-9FB2A11ECD99}" srcOrd="0" destOrd="3" presId="urn:microsoft.com/office/officeart/2005/8/layout/list1"/>
    <dgm:cxn modelId="{362FDDAF-13E1-490F-AE6A-14917EB52127}" srcId="{672C8BDC-99E3-4CBC-94ED-4573553F076B}" destId="{5DEDE685-F6B3-4F72-8D69-5CE4F9F59740}" srcOrd="0" destOrd="0" parTransId="{3D92E107-9747-4CCF-9D07-0D9CA0256E20}" sibTransId="{4991C2A1-05A2-44F9-B549-F9CA22071CD6}"/>
    <dgm:cxn modelId="{61CF7DB2-3350-4312-A91C-D93ABEE3CDD5}" type="presOf" srcId="{5DEDE685-F6B3-4F72-8D69-5CE4F9F59740}" destId="{41D540AA-2B8D-4AAC-8D21-8ADE9E434127}" srcOrd="1" destOrd="0" presId="urn:microsoft.com/office/officeart/2005/8/layout/list1"/>
    <dgm:cxn modelId="{361074C7-79C3-4E51-ABE6-8A8D72115F78}" type="presOf" srcId="{85DE0C6F-9F38-4313-BD25-651BD84F7184}" destId="{A2E3254B-744C-41F0-AD2E-7C89710B6683}" srcOrd="1" destOrd="0" presId="urn:microsoft.com/office/officeart/2005/8/layout/list1"/>
    <dgm:cxn modelId="{588429CC-464E-4C9F-9A60-3C973BFE2408}" type="presOf" srcId="{EF811A96-9000-461F-B752-A20E822A9CBA}" destId="{D0BC1E23-1D81-4FCE-85A4-9FB2A11ECD99}" srcOrd="0" destOrd="0" presId="urn:microsoft.com/office/officeart/2005/8/layout/list1"/>
    <dgm:cxn modelId="{F92C59D1-CB64-4328-8A11-272DD116212A}" srcId="{85DE0C6F-9F38-4313-BD25-651BD84F7184}" destId="{BC5506FD-FCA7-4254-A8C4-1CC6A1E4EABA}" srcOrd="3" destOrd="0" parTransId="{CF68D10B-98CD-4505-A39B-8A2EA7DC1EC2}" sibTransId="{5BCB955C-8912-4975-A85F-E896AF05E439}"/>
    <dgm:cxn modelId="{EE785CD9-C7BE-4564-9420-B07E696D9650}" type="presOf" srcId="{5DEDE685-F6B3-4F72-8D69-5CE4F9F59740}" destId="{2F9E3B1B-385F-49FC-9709-EE81E998E9E3}" srcOrd="0" destOrd="0" presId="urn:microsoft.com/office/officeart/2005/8/layout/list1"/>
    <dgm:cxn modelId="{532198E5-ED8E-40AB-BB83-33F81B8705A7}" srcId="{85DE0C6F-9F38-4313-BD25-651BD84F7184}" destId="{124AAE1E-14B5-46CA-A6B3-9BE10B31B463}" srcOrd="1" destOrd="0" parTransId="{7A36B3A2-FAD2-4503-8471-F8122133C905}" sibTransId="{A5BB4713-711A-4540-9E35-79EAD8A7D508}"/>
    <dgm:cxn modelId="{6D35039A-3F0D-4687-8B54-DE239A3F012E}" type="presParOf" srcId="{5D0A8EDB-1912-4CBA-BE9C-8A04B5F21726}" destId="{C17CABC7-AA1E-4DE3-A257-72C1CBBF005F}" srcOrd="0" destOrd="0" presId="urn:microsoft.com/office/officeart/2005/8/layout/list1"/>
    <dgm:cxn modelId="{B57EA09D-08FE-4A9A-8E8B-4362DE160725}" type="presParOf" srcId="{C17CABC7-AA1E-4DE3-A257-72C1CBBF005F}" destId="{2F9E3B1B-385F-49FC-9709-EE81E998E9E3}" srcOrd="0" destOrd="0" presId="urn:microsoft.com/office/officeart/2005/8/layout/list1"/>
    <dgm:cxn modelId="{17A49879-7B06-49FD-9C7F-B099B46DD097}" type="presParOf" srcId="{C17CABC7-AA1E-4DE3-A257-72C1CBBF005F}" destId="{41D540AA-2B8D-4AAC-8D21-8ADE9E434127}" srcOrd="1" destOrd="0" presId="urn:microsoft.com/office/officeart/2005/8/layout/list1"/>
    <dgm:cxn modelId="{DE4C8A91-6D4D-4F7E-8BE9-EC3C5F397B41}" type="presParOf" srcId="{5D0A8EDB-1912-4CBA-BE9C-8A04B5F21726}" destId="{B36D01F7-51A6-4651-91EB-4EE130CF5308}" srcOrd="1" destOrd="0" presId="urn:microsoft.com/office/officeart/2005/8/layout/list1"/>
    <dgm:cxn modelId="{8B1269AC-DD1D-4638-AE3D-FD1D2ABA7CB3}" type="presParOf" srcId="{5D0A8EDB-1912-4CBA-BE9C-8A04B5F21726}" destId="{A2336BF3-BDBE-4156-B3F4-F9A4B4377BD3}" srcOrd="2" destOrd="0" presId="urn:microsoft.com/office/officeart/2005/8/layout/list1"/>
    <dgm:cxn modelId="{8A5432E7-8CDB-486F-AA3F-BF3359C20879}" type="presParOf" srcId="{5D0A8EDB-1912-4CBA-BE9C-8A04B5F21726}" destId="{CFC65EBA-8FD9-49E2-BEEF-C25B8FA5CFF4}" srcOrd="3" destOrd="0" presId="urn:microsoft.com/office/officeart/2005/8/layout/list1"/>
    <dgm:cxn modelId="{FCEBC259-C549-4A08-BE6C-F1EAB9F8F0E3}" type="presParOf" srcId="{5D0A8EDB-1912-4CBA-BE9C-8A04B5F21726}" destId="{0D851030-4138-4640-989E-FB4A577A387C}" srcOrd="4" destOrd="0" presId="urn:microsoft.com/office/officeart/2005/8/layout/list1"/>
    <dgm:cxn modelId="{5C398656-F97F-4C55-9879-BC728324EFD9}" type="presParOf" srcId="{0D851030-4138-4640-989E-FB4A577A387C}" destId="{1B81CBB7-2A58-4D99-939B-7148EDA6EA90}" srcOrd="0" destOrd="0" presId="urn:microsoft.com/office/officeart/2005/8/layout/list1"/>
    <dgm:cxn modelId="{F079F7BB-EAEF-4566-BF30-4FC2BF032557}" type="presParOf" srcId="{0D851030-4138-4640-989E-FB4A577A387C}" destId="{A2E3254B-744C-41F0-AD2E-7C89710B6683}" srcOrd="1" destOrd="0" presId="urn:microsoft.com/office/officeart/2005/8/layout/list1"/>
    <dgm:cxn modelId="{9AF66B5D-694E-48E6-BE80-FAD3BAC05EDE}" type="presParOf" srcId="{5D0A8EDB-1912-4CBA-BE9C-8A04B5F21726}" destId="{8FFDDB87-1BBE-4304-9ED4-48670B8C8EB3}" srcOrd="5" destOrd="0" presId="urn:microsoft.com/office/officeart/2005/8/layout/list1"/>
    <dgm:cxn modelId="{B4E978EB-F91C-4161-B2A1-9C1FDAF44B8A}" type="presParOf" srcId="{5D0A8EDB-1912-4CBA-BE9C-8A04B5F21726}" destId="{D0BC1E23-1D81-4FCE-85A4-9FB2A11ECD99}"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649E02-09BE-40E2-A00E-DC14A6226007}"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6E497E88-3963-40A1-AF9E-9359D655EE6E}">
      <dgm:prSet/>
      <dgm:spPr/>
      <dgm:t>
        <a:bodyPr/>
        <a:lstStyle/>
        <a:p>
          <a:r>
            <a:rPr lang="en-GB"/>
            <a:t>Key Theorists – Cohen and Felson (1979)</a:t>
          </a:r>
          <a:endParaRPr lang="en-US"/>
        </a:p>
      </dgm:t>
    </dgm:pt>
    <dgm:pt modelId="{BF865526-5875-49F2-8CCE-AE4AE3E03B59}" type="parTrans" cxnId="{7E7E2B92-DDD7-487C-A6D3-F63553F03197}">
      <dgm:prSet/>
      <dgm:spPr/>
      <dgm:t>
        <a:bodyPr/>
        <a:lstStyle/>
        <a:p>
          <a:endParaRPr lang="en-US"/>
        </a:p>
      </dgm:t>
    </dgm:pt>
    <dgm:pt modelId="{B81F4358-B502-4B2C-A2FD-E115235614C3}" type="sibTrans" cxnId="{7E7E2B92-DDD7-487C-A6D3-F63553F03197}">
      <dgm:prSet/>
      <dgm:spPr/>
      <dgm:t>
        <a:bodyPr/>
        <a:lstStyle/>
        <a:p>
          <a:endParaRPr lang="en-US"/>
        </a:p>
      </dgm:t>
    </dgm:pt>
    <dgm:pt modelId="{C2296FE1-0FBD-49EE-8672-66FCB54DE7B9}">
      <dgm:prSet/>
      <dgm:spPr/>
      <dgm:t>
        <a:bodyPr/>
        <a:lstStyle/>
        <a:p>
          <a:r>
            <a:rPr lang="en-GB"/>
            <a:t>Cohen and Felson suggested that: </a:t>
          </a:r>
          <a:endParaRPr lang="en-US"/>
        </a:p>
      </dgm:t>
    </dgm:pt>
    <dgm:pt modelId="{1C65E894-E501-48FC-B9F8-93E4E7EAFCD1}" type="parTrans" cxnId="{718505AB-0C3B-41DE-9FF1-49EA38BE13D7}">
      <dgm:prSet/>
      <dgm:spPr/>
      <dgm:t>
        <a:bodyPr/>
        <a:lstStyle/>
        <a:p>
          <a:endParaRPr lang="en-US"/>
        </a:p>
      </dgm:t>
    </dgm:pt>
    <dgm:pt modelId="{24C9AAC0-69C3-4E6C-B5F2-A9091B08AD79}" type="sibTrans" cxnId="{718505AB-0C3B-41DE-9FF1-49EA38BE13D7}">
      <dgm:prSet/>
      <dgm:spPr/>
      <dgm:t>
        <a:bodyPr/>
        <a:lstStyle/>
        <a:p>
          <a:endParaRPr lang="en-US"/>
        </a:p>
      </dgm:t>
    </dgm:pt>
    <dgm:pt modelId="{353844F9-C08B-446C-BD55-AACF13F2C3E3}">
      <dgm:prSet/>
      <dgm:spPr/>
      <dgm:t>
        <a:bodyPr/>
        <a:lstStyle/>
        <a:p>
          <a:r>
            <a:rPr lang="en-US"/>
            <a:t>This is a derivative of Rational Choice Theory </a:t>
          </a:r>
        </a:p>
      </dgm:t>
    </dgm:pt>
    <dgm:pt modelId="{C8701834-4AE5-40B3-8A11-92082EE8BAA1}" type="parTrans" cxnId="{3DE9C6FC-391D-4610-9A6A-9E05D9B3AD46}">
      <dgm:prSet/>
      <dgm:spPr/>
      <dgm:t>
        <a:bodyPr/>
        <a:lstStyle/>
        <a:p>
          <a:endParaRPr lang="en-US"/>
        </a:p>
      </dgm:t>
    </dgm:pt>
    <dgm:pt modelId="{38D8F7E2-A46D-4909-B27D-712853D3314B}" type="sibTrans" cxnId="{3DE9C6FC-391D-4610-9A6A-9E05D9B3AD46}">
      <dgm:prSet/>
      <dgm:spPr/>
      <dgm:t>
        <a:bodyPr/>
        <a:lstStyle/>
        <a:p>
          <a:endParaRPr lang="en-US"/>
        </a:p>
      </dgm:t>
    </dgm:pt>
    <dgm:pt modelId="{CE5F221E-EFC5-403B-B40A-815B426752C3}">
      <dgm:prSet/>
      <dgm:spPr/>
      <dgm:t>
        <a:bodyPr/>
        <a:lstStyle/>
        <a:p>
          <a:r>
            <a:rPr lang="en-US"/>
            <a:t>Key argument - crime is the product of rational decision making &amp; cost/benefit analysis</a:t>
          </a:r>
        </a:p>
      </dgm:t>
    </dgm:pt>
    <dgm:pt modelId="{0B08375F-EA30-41EE-956B-F1D9F964F2FB}" type="parTrans" cxnId="{5549248B-1B56-4927-B770-FFF56A712F66}">
      <dgm:prSet/>
      <dgm:spPr/>
      <dgm:t>
        <a:bodyPr/>
        <a:lstStyle/>
        <a:p>
          <a:endParaRPr lang="en-US"/>
        </a:p>
      </dgm:t>
    </dgm:pt>
    <dgm:pt modelId="{EF4276AD-FE76-4358-8A3F-EF430B9CADFF}" type="sibTrans" cxnId="{5549248B-1B56-4927-B770-FFF56A712F66}">
      <dgm:prSet/>
      <dgm:spPr/>
      <dgm:t>
        <a:bodyPr/>
        <a:lstStyle/>
        <a:p>
          <a:endParaRPr lang="en-US"/>
        </a:p>
      </dgm:t>
    </dgm:pt>
    <dgm:pt modelId="{F3687A42-1633-41E0-83E5-10926154AF36}">
      <dgm:prSet/>
      <dgm:spPr/>
      <dgm:t>
        <a:bodyPr/>
        <a:lstStyle/>
        <a:p>
          <a:r>
            <a:rPr lang="en-US"/>
            <a:t>Focus is on analysing crime, not the offender</a:t>
          </a:r>
        </a:p>
      </dgm:t>
    </dgm:pt>
    <dgm:pt modelId="{48A5813C-2AE7-43D8-83DD-A348ADCAB1CE}" type="parTrans" cxnId="{81D253B0-437B-4E51-9191-6AD14484E6A4}">
      <dgm:prSet/>
      <dgm:spPr/>
      <dgm:t>
        <a:bodyPr/>
        <a:lstStyle/>
        <a:p>
          <a:endParaRPr lang="en-US"/>
        </a:p>
      </dgm:t>
    </dgm:pt>
    <dgm:pt modelId="{BC2622A7-789F-442A-89B8-507D732C5677}" type="sibTrans" cxnId="{81D253B0-437B-4E51-9191-6AD14484E6A4}">
      <dgm:prSet/>
      <dgm:spPr/>
      <dgm:t>
        <a:bodyPr/>
        <a:lstStyle/>
        <a:p>
          <a:endParaRPr lang="en-US"/>
        </a:p>
      </dgm:t>
    </dgm:pt>
    <dgm:pt modelId="{A5D70576-F35B-4D1F-BB3E-A9CBA125F2F5}">
      <dgm:prSet/>
      <dgm:spPr/>
      <dgm:t>
        <a:bodyPr/>
        <a:lstStyle/>
        <a:p>
          <a:r>
            <a:rPr lang="en-US"/>
            <a:t>Emphasizes that lifestyles and routines create opportunities for crime </a:t>
          </a:r>
        </a:p>
      </dgm:t>
    </dgm:pt>
    <dgm:pt modelId="{F01DE51E-3527-45D0-A939-6CBAEDDF5E41}" type="parTrans" cxnId="{72228873-47BE-40F3-930C-A71451C5892B}">
      <dgm:prSet/>
      <dgm:spPr/>
      <dgm:t>
        <a:bodyPr/>
        <a:lstStyle/>
        <a:p>
          <a:endParaRPr lang="en-US"/>
        </a:p>
      </dgm:t>
    </dgm:pt>
    <dgm:pt modelId="{14C5418D-B873-4B08-A05D-B3B98AA366EE}" type="sibTrans" cxnId="{72228873-47BE-40F3-930C-A71451C5892B}">
      <dgm:prSet/>
      <dgm:spPr/>
      <dgm:t>
        <a:bodyPr/>
        <a:lstStyle/>
        <a:p>
          <a:endParaRPr lang="en-US"/>
        </a:p>
      </dgm:t>
    </dgm:pt>
    <dgm:pt modelId="{CADFB783-ED1E-47CB-ACAC-D15CCD4AE310}" type="pres">
      <dgm:prSet presAssocID="{FC649E02-09BE-40E2-A00E-DC14A6226007}" presName="linear" presStyleCnt="0">
        <dgm:presLayoutVars>
          <dgm:dir/>
          <dgm:animLvl val="lvl"/>
          <dgm:resizeHandles val="exact"/>
        </dgm:presLayoutVars>
      </dgm:prSet>
      <dgm:spPr/>
    </dgm:pt>
    <dgm:pt modelId="{C0124C8F-3BAC-46F5-9E8B-793C094B0659}" type="pres">
      <dgm:prSet presAssocID="{6E497E88-3963-40A1-AF9E-9359D655EE6E}" presName="parentLin" presStyleCnt="0"/>
      <dgm:spPr/>
    </dgm:pt>
    <dgm:pt modelId="{8B7DFBC1-2670-4496-8422-22822E9D0B38}" type="pres">
      <dgm:prSet presAssocID="{6E497E88-3963-40A1-AF9E-9359D655EE6E}" presName="parentLeftMargin" presStyleLbl="node1" presStyleIdx="0" presStyleCnt="2"/>
      <dgm:spPr/>
    </dgm:pt>
    <dgm:pt modelId="{29FD70DA-553E-4619-A5AB-EA099A3C43ED}" type="pres">
      <dgm:prSet presAssocID="{6E497E88-3963-40A1-AF9E-9359D655EE6E}" presName="parentText" presStyleLbl="node1" presStyleIdx="0" presStyleCnt="2">
        <dgm:presLayoutVars>
          <dgm:chMax val="0"/>
          <dgm:bulletEnabled val="1"/>
        </dgm:presLayoutVars>
      </dgm:prSet>
      <dgm:spPr/>
    </dgm:pt>
    <dgm:pt modelId="{9AB208D1-C4BD-48D5-B5BE-DFFDA538EB62}" type="pres">
      <dgm:prSet presAssocID="{6E497E88-3963-40A1-AF9E-9359D655EE6E}" presName="negativeSpace" presStyleCnt="0"/>
      <dgm:spPr/>
    </dgm:pt>
    <dgm:pt modelId="{23FFDAF8-10E5-4D1C-94C1-4F0E3CB95942}" type="pres">
      <dgm:prSet presAssocID="{6E497E88-3963-40A1-AF9E-9359D655EE6E}" presName="childText" presStyleLbl="conFgAcc1" presStyleIdx="0" presStyleCnt="2">
        <dgm:presLayoutVars>
          <dgm:bulletEnabled val="1"/>
        </dgm:presLayoutVars>
      </dgm:prSet>
      <dgm:spPr/>
    </dgm:pt>
    <dgm:pt modelId="{8AD225F2-6859-492E-9A16-67058F50B515}" type="pres">
      <dgm:prSet presAssocID="{B81F4358-B502-4B2C-A2FD-E115235614C3}" presName="spaceBetweenRectangles" presStyleCnt="0"/>
      <dgm:spPr/>
    </dgm:pt>
    <dgm:pt modelId="{03C058EE-8724-45AD-B6B8-B5D4D8E7D41B}" type="pres">
      <dgm:prSet presAssocID="{C2296FE1-0FBD-49EE-8672-66FCB54DE7B9}" presName="parentLin" presStyleCnt="0"/>
      <dgm:spPr/>
    </dgm:pt>
    <dgm:pt modelId="{61FC050D-B0CA-483C-A0B4-833D37CA5DFA}" type="pres">
      <dgm:prSet presAssocID="{C2296FE1-0FBD-49EE-8672-66FCB54DE7B9}" presName="parentLeftMargin" presStyleLbl="node1" presStyleIdx="0" presStyleCnt="2"/>
      <dgm:spPr/>
    </dgm:pt>
    <dgm:pt modelId="{9EE23789-A26E-4BE4-BE0C-EE46AFBA271F}" type="pres">
      <dgm:prSet presAssocID="{C2296FE1-0FBD-49EE-8672-66FCB54DE7B9}" presName="parentText" presStyleLbl="node1" presStyleIdx="1" presStyleCnt="2">
        <dgm:presLayoutVars>
          <dgm:chMax val="0"/>
          <dgm:bulletEnabled val="1"/>
        </dgm:presLayoutVars>
      </dgm:prSet>
      <dgm:spPr/>
    </dgm:pt>
    <dgm:pt modelId="{46F93219-588D-4DFC-A30B-C4135C85D196}" type="pres">
      <dgm:prSet presAssocID="{C2296FE1-0FBD-49EE-8672-66FCB54DE7B9}" presName="negativeSpace" presStyleCnt="0"/>
      <dgm:spPr/>
    </dgm:pt>
    <dgm:pt modelId="{D2EB2103-C7A5-442B-9343-E0F07BBE5247}" type="pres">
      <dgm:prSet presAssocID="{C2296FE1-0FBD-49EE-8672-66FCB54DE7B9}" presName="childText" presStyleLbl="conFgAcc1" presStyleIdx="1" presStyleCnt="2">
        <dgm:presLayoutVars>
          <dgm:bulletEnabled val="1"/>
        </dgm:presLayoutVars>
      </dgm:prSet>
      <dgm:spPr/>
    </dgm:pt>
  </dgm:ptLst>
  <dgm:cxnLst>
    <dgm:cxn modelId="{02472B02-8B04-4CEE-89A7-639FDA3F8945}" type="presOf" srcId="{F3687A42-1633-41E0-83E5-10926154AF36}" destId="{D2EB2103-C7A5-442B-9343-E0F07BBE5247}" srcOrd="0" destOrd="2" presId="urn:microsoft.com/office/officeart/2005/8/layout/list1"/>
    <dgm:cxn modelId="{81198E41-15CB-476F-A636-0BCCC0C3673E}" type="presOf" srcId="{A5D70576-F35B-4D1F-BB3E-A9CBA125F2F5}" destId="{D2EB2103-C7A5-442B-9343-E0F07BBE5247}" srcOrd="0" destOrd="3" presId="urn:microsoft.com/office/officeart/2005/8/layout/list1"/>
    <dgm:cxn modelId="{FA17766E-D392-4E9E-8188-B9F7949746AC}" type="presOf" srcId="{CE5F221E-EFC5-403B-B40A-815B426752C3}" destId="{D2EB2103-C7A5-442B-9343-E0F07BBE5247}" srcOrd="0" destOrd="1" presId="urn:microsoft.com/office/officeart/2005/8/layout/list1"/>
    <dgm:cxn modelId="{D9DD7873-D646-457A-9C16-18A55F2D6782}" type="presOf" srcId="{C2296FE1-0FBD-49EE-8672-66FCB54DE7B9}" destId="{61FC050D-B0CA-483C-A0B4-833D37CA5DFA}" srcOrd="0" destOrd="0" presId="urn:microsoft.com/office/officeart/2005/8/layout/list1"/>
    <dgm:cxn modelId="{72228873-47BE-40F3-930C-A71451C5892B}" srcId="{C2296FE1-0FBD-49EE-8672-66FCB54DE7B9}" destId="{A5D70576-F35B-4D1F-BB3E-A9CBA125F2F5}" srcOrd="3" destOrd="0" parTransId="{F01DE51E-3527-45D0-A939-6CBAEDDF5E41}" sibTransId="{14C5418D-B873-4B08-A05D-B3B98AA366EE}"/>
    <dgm:cxn modelId="{4F61DA7B-0B07-45E4-B6A6-5C29399CF251}" type="presOf" srcId="{353844F9-C08B-446C-BD55-AACF13F2C3E3}" destId="{D2EB2103-C7A5-442B-9343-E0F07BBE5247}" srcOrd="0" destOrd="0" presId="urn:microsoft.com/office/officeart/2005/8/layout/list1"/>
    <dgm:cxn modelId="{5549248B-1B56-4927-B770-FFF56A712F66}" srcId="{C2296FE1-0FBD-49EE-8672-66FCB54DE7B9}" destId="{CE5F221E-EFC5-403B-B40A-815B426752C3}" srcOrd="1" destOrd="0" parTransId="{0B08375F-EA30-41EE-956B-F1D9F964F2FB}" sibTransId="{EF4276AD-FE76-4358-8A3F-EF430B9CADFF}"/>
    <dgm:cxn modelId="{7E7E2B92-DDD7-487C-A6D3-F63553F03197}" srcId="{FC649E02-09BE-40E2-A00E-DC14A6226007}" destId="{6E497E88-3963-40A1-AF9E-9359D655EE6E}" srcOrd="0" destOrd="0" parTransId="{BF865526-5875-49F2-8CCE-AE4AE3E03B59}" sibTransId="{B81F4358-B502-4B2C-A2FD-E115235614C3}"/>
    <dgm:cxn modelId="{CFD3EE97-6740-42C3-AA51-8FAC84921486}" type="presOf" srcId="{6E497E88-3963-40A1-AF9E-9359D655EE6E}" destId="{8B7DFBC1-2670-4496-8422-22822E9D0B38}" srcOrd="0" destOrd="0" presId="urn:microsoft.com/office/officeart/2005/8/layout/list1"/>
    <dgm:cxn modelId="{739E339E-018B-4648-9F8E-CE77B5147652}" type="presOf" srcId="{FC649E02-09BE-40E2-A00E-DC14A6226007}" destId="{CADFB783-ED1E-47CB-ACAC-D15CCD4AE310}" srcOrd="0" destOrd="0" presId="urn:microsoft.com/office/officeart/2005/8/layout/list1"/>
    <dgm:cxn modelId="{32F2E2A0-B00A-49E3-BEE0-8DF20F8FDE4E}" type="presOf" srcId="{C2296FE1-0FBD-49EE-8672-66FCB54DE7B9}" destId="{9EE23789-A26E-4BE4-BE0C-EE46AFBA271F}" srcOrd="1" destOrd="0" presId="urn:microsoft.com/office/officeart/2005/8/layout/list1"/>
    <dgm:cxn modelId="{718505AB-0C3B-41DE-9FF1-49EA38BE13D7}" srcId="{FC649E02-09BE-40E2-A00E-DC14A6226007}" destId="{C2296FE1-0FBD-49EE-8672-66FCB54DE7B9}" srcOrd="1" destOrd="0" parTransId="{1C65E894-E501-48FC-B9F8-93E4E7EAFCD1}" sibTransId="{24C9AAC0-69C3-4E6C-B5F2-A9091B08AD79}"/>
    <dgm:cxn modelId="{81D253B0-437B-4E51-9191-6AD14484E6A4}" srcId="{C2296FE1-0FBD-49EE-8672-66FCB54DE7B9}" destId="{F3687A42-1633-41E0-83E5-10926154AF36}" srcOrd="2" destOrd="0" parTransId="{48A5813C-2AE7-43D8-83DD-A348ADCAB1CE}" sibTransId="{BC2622A7-789F-442A-89B8-507D732C5677}"/>
    <dgm:cxn modelId="{0A9750C0-0DB1-459A-BDAC-58729A7DE153}" type="presOf" srcId="{6E497E88-3963-40A1-AF9E-9359D655EE6E}" destId="{29FD70DA-553E-4619-A5AB-EA099A3C43ED}" srcOrd="1" destOrd="0" presId="urn:microsoft.com/office/officeart/2005/8/layout/list1"/>
    <dgm:cxn modelId="{3DE9C6FC-391D-4610-9A6A-9E05D9B3AD46}" srcId="{C2296FE1-0FBD-49EE-8672-66FCB54DE7B9}" destId="{353844F9-C08B-446C-BD55-AACF13F2C3E3}" srcOrd="0" destOrd="0" parTransId="{C8701834-4AE5-40B3-8A11-92082EE8BAA1}" sibTransId="{38D8F7E2-A46D-4909-B27D-712853D3314B}"/>
    <dgm:cxn modelId="{D039F7E0-3997-49F1-818F-F3EF3C24C529}" type="presParOf" srcId="{CADFB783-ED1E-47CB-ACAC-D15CCD4AE310}" destId="{C0124C8F-3BAC-46F5-9E8B-793C094B0659}" srcOrd="0" destOrd="0" presId="urn:microsoft.com/office/officeart/2005/8/layout/list1"/>
    <dgm:cxn modelId="{D429C7C2-CD6F-46C7-8742-21733C0D2382}" type="presParOf" srcId="{C0124C8F-3BAC-46F5-9E8B-793C094B0659}" destId="{8B7DFBC1-2670-4496-8422-22822E9D0B38}" srcOrd="0" destOrd="0" presId="urn:microsoft.com/office/officeart/2005/8/layout/list1"/>
    <dgm:cxn modelId="{4AE42BC5-3F95-43B3-903E-F937965A275B}" type="presParOf" srcId="{C0124C8F-3BAC-46F5-9E8B-793C094B0659}" destId="{29FD70DA-553E-4619-A5AB-EA099A3C43ED}" srcOrd="1" destOrd="0" presId="urn:microsoft.com/office/officeart/2005/8/layout/list1"/>
    <dgm:cxn modelId="{C8BF6D79-11ED-4DBC-8EAB-B3AE51D31250}" type="presParOf" srcId="{CADFB783-ED1E-47CB-ACAC-D15CCD4AE310}" destId="{9AB208D1-C4BD-48D5-B5BE-DFFDA538EB62}" srcOrd="1" destOrd="0" presId="urn:microsoft.com/office/officeart/2005/8/layout/list1"/>
    <dgm:cxn modelId="{4D242391-B82F-4513-A001-A6F65E88A163}" type="presParOf" srcId="{CADFB783-ED1E-47CB-ACAC-D15CCD4AE310}" destId="{23FFDAF8-10E5-4D1C-94C1-4F0E3CB95942}" srcOrd="2" destOrd="0" presId="urn:microsoft.com/office/officeart/2005/8/layout/list1"/>
    <dgm:cxn modelId="{1E0BFEAA-6345-40BA-B16E-1F63AB4CF181}" type="presParOf" srcId="{CADFB783-ED1E-47CB-ACAC-D15CCD4AE310}" destId="{8AD225F2-6859-492E-9A16-67058F50B515}" srcOrd="3" destOrd="0" presId="urn:microsoft.com/office/officeart/2005/8/layout/list1"/>
    <dgm:cxn modelId="{9696358A-C3E4-4BBF-A966-578DCCD50BBB}" type="presParOf" srcId="{CADFB783-ED1E-47CB-ACAC-D15CCD4AE310}" destId="{03C058EE-8724-45AD-B6B8-B5D4D8E7D41B}" srcOrd="4" destOrd="0" presId="urn:microsoft.com/office/officeart/2005/8/layout/list1"/>
    <dgm:cxn modelId="{5E2BD749-7727-4EC9-8B32-D7300A74CF63}" type="presParOf" srcId="{03C058EE-8724-45AD-B6B8-B5D4D8E7D41B}" destId="{61FC050D-B0CA-483C-A0B4-833D37CA5DFA}" srcOrd="0" destOrd="0" presId="urn:microsoft.com/office/officeart/2005/8/layout/list1"/>
    <dgm:cxn modelId="{5A58A037-7065-42F6-91F1-F473F3EDC3B0}" type="presParOf" srcId="{03C058EE-8724-45AD-B6B8-B5D4D8E7D41B}" destId="{9EE23789-A26E-4BE4-BE0C-EE46AFBA271F}" srcOrd="1" destOrd="0" presId="urn:microsoft.com/office/officeart/2005/8/layout/list1"/>
    <dgm:cxn modelId="{F657A54E-2D99-49C2-98AF-A948DA08C7BE}" type="presParOf" srcId="{CADFB783-ED1E-47CB-ACAC-D15CCD4AE310}" destId="{46F93219-588D-4DFC-A30B-C4135C85D196}" srcOrd="5" destOrd="0" presId="urn:microsoft.com/office/officeart/2005/8/layout/list1"/>
    <dgm:cxn modelId="{18B123B8-76C4-40BA-994E-2F5839AEA4F8}" type="presParOf" srcId="{CADFB783-ED1E-47CB-ACAC-D15CCD4AE310}" destId="{D2EB2103-C7A5-442B-9343-E0F07BBE5247}"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F012102-78CA-4219-B008-962BD3FF9171}" type="doc">
      <dgm:prSet loTypeId="urn:microsoft.com/office/officeart/2005/8/layout/vList5" loCatId="list" qsTypeId="urn:microsoft.com/office/officeart/2005/8/quickstyle/simple4" qsCatId="simple" csTypeId="urn:microsoft.com/office/officeart/2005/8/colors/colorful2" csCatId="colorful"/>
      <dgm:spPr/>
      <dgm:t>
        <a:bodyPr/>
        <a:lstStyle/>
        <a:p>
          <a:endParaRPr lang="en-US"/>
        </a:p>
      </dgm:t>
    </dgm:pt>
    <dgm:pt modelId="{B295DB00-48C8-4D34-8041-E200D0491739}">
      <dgm:prSet/>
      <dgm:spPr/>
      <dgm:t>
        <a:bodyPr/>
        <a:lstStyle/>
        <a:p>
          <a:r>
            <a:rPr lang="en-GB"/>
            <a:t>What stops people from committing crime?</a:t>
          </a:r>
          <a:endParaRPr lang="en-US"/>
        </a:p>
      </dgm:t>
    </dgm:pt>
    <dgm:pt modelId="{D1CEDC47-A1CB-44C5-AAD4-4D33E760122F}" type="parTrans" cxnId="{53E25C8F-42AF-4C92-8B13-82804636DFB3}">
      <dgm:prSet/>
      <dgm:spPr/>
      <dgm:t>
        <a:bodyPr/>
        <a:lstStyle/>
        <a:p>
          <a:endParaRPr lang="en-US"/>
        </a:p>
      </dgm:t>
    </dgm:pt>
    <dgm:pt modelId="{82EF57F7-9A33-41E8-B894-3BAFFCAFD05E}" type="sibTrans" cxnId="{53E25C8F-42AF-4C92-8B13-82804636DFB3}">
      <dgm:prSet/>
      <dgm:spPr/>
      <dgm:t>
        <a:bodyPr/>
        <a:lstStyle/>
        <a:p>
          <a:endParaRPr lang="en-US"/>
        </a:p>
      </dgm:t>
    </dgm:pt>
    <dgm:pt modelId="{1E6F6351-3A08-4381-BB0F-0BE7B2A934C5}">
      <dgm:prSet/>
      <dgm:spPr/>
      <dgm:t>
        <a:bodyPr/>
        <a:lstStyle/>
        <a:p>
          <a:r>
            <a:rPr lang="en-GB"/>
            <a:t>Some needs and desires are best satisfied by crime</a:t>
          </a:r>
          <a:endParaRPr lang="en-US"/>
        </a:p>
      </dgm:t>
    </dgm:pt>
    <dgm:pt modelId="{6663B24A-6A72-4C70-B03D-A86EF755B283}" type="parTrans" cxnId="{73F70A6A-394E-4EAE-B680-B1204845A1CE}">
      <dgm:prSet/>
      <dgm:spPr/>
      <dgm:t>
        <a:bodyPr/>
        <a:lstStyle/>
        <a:p>
          <a:endParaRPr lang="en-US"/>
        </a:p>
      </dgm:t>
    </dgm:pt>
    <dgm:pt modelId="{51DDA921-60E1-4D18-8BC5-CF66B8524B0D}" type="sibTrans" cxnId="{73F70A6A-394E-4EAE-B680-B1204845A1CE}">
      <dgm:prSet/>
      <dgm:spPr/>
      <dgm:t>
        <a:bodyPr/>
        <a:lstStyle/>
        <a:p>
          <a:endParaRPr lang="en-US"/>
        </a:p>
      </dgm:t>
    </dgm:pt>
    <dgm:pt modelId="{D0158839-F6E1-4576-9DE2-5E679311DFFE}">
      <dgm:prSet/>
      <dgm:spPr/>
      <dgm:t>
        <a:bodyPr/>
        <a:lstStyle/>
        <a:p>
          <a:r>
            <a:rPr lang="en-GB"/>
            <a:t>Non-conforming – non-criminal behaviour is seen as aberrant</a:t>
          </a:r>
          <a:endParaRPr lang="en-US"/>
        </a:p>
      </dgm:t>
    </dgm:pt>
    <dgm:pt modelId="{E84DCFCF-CCBA-44F5-9CBF-8DC846F6B90B}" type="parTrans" cxnId="{1B5D57F9-FE8D-4E1F-AA6B-4F05E5C15622}">
      <dgm:prSet/>
      <dgm:spPr/>
      <dgm:t>
        <a:bodyPr/>
        <a:lstStyle/>
        <a:p>
          <a:endParaRPr lang="en-US"/>
        </a:p>
      </dgm:t>
    </dgm:pt>
    <dgm:pt modelId="{FD894EAC-69E4-438C-9FB5-90296F468146}" type="sibTrans" cxnId="{1B5D57F9-FE8D-4E1F-AA6B-4F05E5C15622}">
      <dgm:prSet/>
      <dgm:spPr/>
      <dgm:t>
        <a:bodyPr/>
        <a:lstStyle/>
        <a:p>
          <a:endParaRPr lang="en-US"/>
        </a:p>
      </dgm:t>
    </dgm:pt>
    <dgm:pt modelId="{985F27C8-33AE-4DF0-A303-A116348BF852}">
      <dgm:prSet/>
      <dgm:spPr/>
      <dgm:t>
        <a:bodyPr/>
        <a:lstStyle/>
        <a:p>
          <a:r>
            <a:rPr lang="en-GB"/>
            <a:t>Social pressure to conform to criminal group</a:t>
          </a:r>
          <a:endParaRPr lang="en-US"/>
        </a:p>
      </dgm:t>
    </dgm:pt>
    <dgm:pt modelId="{1449A65B-2B5C-4277-80A0-9B84ADADB799}" type="parTrans" cxnId="{91E2B0BA-23A4-41B5-A833-613F06613851}">
      <dgm:prSet/>
      <dgm:spPr/>
      <dgm:t>
        <a:bodyPr/>
        <a:lstStyle/>
        <a:p>
          <a:endParaRPr lang="en-US"/>
        </a:p>
      </dgm:t>
    </dgm:pt>
    <dgm:pt modelId="{BDF69FA2-A2F7-4191-B1EF-2D850EDC4C23}" type="sibTrans" cxnId="{91E2B0BA-23A4-41B5-A833-613F06613851}">
      <dgm:prSet/>
      <dgm:spPr/>
      <dgm:t>
        <a:bodyPr/>
        <a:lstStyle/>
        <a:p>
          <a:endParaRPr lang="en-US"/>
        </a:p>
      </dgm:t>
    </dgm:pt>
    <dgm:pt modelId="{E32FFA5E-BFF1-45FD-BF48-04318447332F}">
      <dgm:prSet/>
      <dgm:spPr/>
      <dgm:t>
        <a:bodyPr/>
        <a:lstStyle/>
        <a:p>
          <a:r>
            <a:rPr lang="en-GB"/>
            <a:t>Influences may be at a more micro level</a:t>
          </a:r>
          <a:endParaRPr lang="en-US"/>
        </a:p>
      </dgm:t>
    </dgm:pt>
    <dgm:pt modelId="{E930EB33-F5BE-4BE5-9907-1669B25032CB}" type="parTrans" cxnId="{03A369CD-98E5-4205-9705-D1375653EF08}">
      <dgm:prSet/>
      <dgm:spPr/>
      <dgm:t>
        <a:bodyPr/>
        <a:lstStyle/>
        <a:p>
          <a:endParaRPr lang="en-US"/>
        </a:p>
      </dgm:t>
    </dgm:pt>
    <dgm:pt modelId="{7380000A-BDE6-4197-B6A0-351C2D6BDA92}" type="sibTrans" cxnId="{03A369CD-98E5-4205-9705-D1375653EF08}">
      <dgm:prSet/>
      <dgm:spPr/>
      <dgm:t>
        <a:bodyPr/>
        <a:lstStyle/>
        <a:p>
          <a:endParaRPr lang="en-US"/>
        </a:p>
      </dgm:t>
    </dgm:pt>
    <dgm:pt modelId="{9E96D07B-051B-431F-8A6F-DD129ADC7D36}">
      <dgm:prSet/>
      <dgm:spPr/>
      <dgm:t>
        <a:bodyPr/>
        <a:lstStyle/>
        <a:p>
          <a:r>
            <a:rPr lang="en-GB"/>
            <a:t>Crimes differ due to locality </a:t>
          </a:r>
          <a:endParaRPr lang="en-US"/>
        </a:p>
      </dgm:t>
    </dgm:pt>
    <dgm:pt modelId="{58030701-2664-4917-9988-1CF68F2960FC}" type="parTrans" cxnId="{5DA4E0B0-1EC9-469F-92B6-01169334AE73}">
      <dgm:prSet/>
      <dgm:spPr/>
      <dgm:t>
        <a:bodyPr/>
        <a:lstStyle/>
        <a:p>
          <a:endParaRPr lang="en-US"/>
        </a:p>
      </dgm:t>
    </dgm:pt>
    <dgm:pt modelId="{7E6A4953-8158-45A3-B5C3-CE817C5CC41E}" type="sibTrans" cxnId="{5DA4E0B0-1EC9-469F-92B6-01169334AE73}">
      <dgm:prSet/>
      <dgm:spPr/>
      <dgm:t>
        <a:bodyPr/>
        <a:lstStyle/>
        <a:p>
          <a:endParaRPr lang="en-US"/>
        </a:p>
      </dgm:t>
    </dgm:pt>
    <dgm:pt modelId="{C2CB2EE3-1838-4056-ABE7-BE8E40B11B86}">
      <dgm:prSet/>
      <dgm:spPr/>
      <dgm:t>
        <a:bodyPr/>
        <a:lstStyle/>
        <a:p>
          <a:r>
            <a:rPr lang="en-GB"/>
            <a:t>Social disorganisation theory</a:t>
          </a:r>
          <a:endParaRPr lang="en-US"/>
        </a:p>
      </dgm:t>
    </dgm:pt>
    <dgm:pt modelId="{AECD8EA3-3EE7-4EA7-BAF7-5A7D7D9AA807}" type="parTrans" cxnId="{CEE86957-0957-48EF-801B-C4BF15516825}">
      <dgm:prSet/>
      <dgm:spPr/>
      <dgm:t>
        <a:bodyPr/>
        <a:lstStyle/>
        <a:p>
          <a:endParaRPr lang="en-US"/>
        </a:p>
      </dgm:t>
    </dgm:pt>
    <dgm:pt modelId="{DB0D3E90-BE85-4D82-9DC8-88E9724DF8AD}" type="sibTrans" cxnId="{CEE86957-0957-48EF-801B-C4BF15516825}">
      <dgm:prSet/>
      <dgm:spPr/>
      <dgm:t>
        <a:bodyPr/>
        <a:lstStyle/>
        <a:p>
          <a:endParaRPr lang="en-US"/>
        </a:p>
      </dgm:t>
    </dgm:pt>
    <dgm:pt modelId="{08E0ADEE-81AE-4329-8106-AC69F35C6930}">
      <dgm:prSet/>
      <dgm:spPr/>
      <dgm:t>
        <a:bodyPr/>
        <a:lstStyle/>
        <a:p>
          <a:r>
            <a:rPr lang="en-GB"/>
            <a:t>“Hot spots” (Weisburd, Groff &amp; Yang, 2012)</a:t>
          </a:r>
          <a:endParaRPr lang="en-US"/>
        </a:p>
      </dgm:t>
    </dgm:pt>
    <dgm:pt modelId="{EF829170-E7AC-4DB3-91C8-66833BFCE316}" type="parTrans" cxnId="{C3874D0C-C27A-4B97-9097-F90CC708A55D}">
      <dgm:prSet/>
      <dgm:spPr/>
      <dgm:t>
        <a:bodyPr/>
        <a:lstStyle/>
        <a:p>
          <a:endParaRPr lang="en-US"/>
        </a:p>
      </dgm:t>
    </dgm:pt>
    <dgm:pt modelId="{E5385BFE-742F-42DB-B860-6A0D5E5CAB4B}" type="sibTrans" cxnId="{C3874D0C-C27A-4B97-9097-F90CC708A55D}">
      <dgm:prSet/>
      <dgm:spPr/>
      <dgm:t>
        <a:bodyPr/>
        <a:lstStyle/>
        <a:p>
          <a:endParaRPr lang="en-US"/>
        </a:p>
      </dgm:t>
    </dgm:pt>
    <dgm:pt modelId="{BEEAE39E-F270-D94E-94BE-52A4ECE2F9DB}" type="pres">
      <dgm:prSet presAssocID="{EF012102-78CA-4219-B008-962BD3FF9171}" presName="Name0" presStyleCnt="0">
        <dgm:presLayoutVars>
          <dgm:dir/>
          <dgm:animLvl val="lvl"/>
          <dgm:resizeHandles val="exact"/>
        </dgm:presLayoutVars>
      </dgm:prSet>
      <dgm:spPr/>
    </dgm:pt>
    <dgm:pt modelId="{2B06BA0C-6D46-214B-8915-BDA6BE105563}" type="pres">
      <dgm:prSet presAssocID="{B295DB00-48C8-4D34-8041-E200D0491739}" presName="linNode" presStyleCnt="0"/>
      <dgm:spPr/>
    </dgm:pt>
    <dgm:pt modelId="{C7D48335-9DEA-D54D-A0FA-FFB327BE3478}" type="pres">
      <dgm:prSet presAssocID="{B295DB00-48C8-4D34-8041-E200D0491739}" presName="parentText" presStyleLbl="node1" presStyleIdx="0" presStyleCnt="2">
        <dgm:presLayoutVars>
          <dgm:chMax val="1"/>
          <dgm:bulletEnabled val="1"/>
        </dgm:presLayoutVars>
      </dgm:prSet>
      <dgm:spPr/>
    </dgm:pt>
    <dgm:pt modelId="{1221C78B-CDBD-614A-A2ED-57E63C1F316D}" type="pres">
      <dgm:prSet presAssocID="{B295DB00-48C8-4D34-8041-E200D0491739}" presName="descendantText" presStyleLbl="alignAccFollowNode1" presStyleIdx="0" presStyleCnt="2">
        <dgm:presLayoutVars>
          <dgm:bulletEnabled val="1"/>
        </dgm:presLayoutVars>
      </dgm:prSet>
      <dgm:spPr/>
    </dgm:pt>
    <dgm:pt modelId="{A2531124-BA79-CA49-A2DF-3E03E83680C8}" type="pres">
      <dgm:prSet presAssocID="{82EF57F7-9A33-41E8-B894-3BAFFCAFD05E}" presName="sp" presStyleCnt="0"/>
      <dgm:spPr/>
    </dgm:pt>
    <dgm:pt modelId="{27008745-C4A0-574B-A138-67AAE31C7519}" type="pres">
      <dgm:prSet presAssocID="{E32FFA5E-BFF1-45FD-BF48-04318447332F}" presName="linNode" presStyleCnt="0"/>
      <dgm:spPr/>
    </dgm:pt>
    <dgm:pt modelId="{1D26B9E2-9E61-5741-8533-D0028AD4C36C}" type="pres">
      <dgm:prSet presAssocID="{E32FFA5E-BFF1-45FD-BF48-04318447332F}" presName="parentText" presStyleLbl="node1" presStyleIdx="1" presStyleCnt="2">
        <dgm:presLayoutVars>
          <dgm:chMax val="1"/>
          <dgm:bulletEnabled val="1"/>
        </dgm:presLayoutVars>
      </dgm:prSet>
      <dgm:spPr/>
    </dgm:pt>
    <dgm:pt modelId="{488DABD0-2BE0-4740-A813-86DAFFB3A3B7}" type="pres">
      <dgm:prSet presAssocID="{E32FFA5E-BFF1-45FD-BF48-04318447332F}" presName="descendantText" presStyleLbl="alignAccFollowNode1" presStyleIdx="1" presStyleCnt="2">
        <dgm:presLayoutVars>
          <dgm:bulletEnabled val="1"/>
        </dgm:presLayoutVars>
      </dgm:prSet>
      <dgm:spPr/>
    </dgm:pt>
  </dgm:ptLst>
  <dgm:cxnLst>
    <dgm:cxn modelId="{C3874D0C-C27A-4B97-9097-F90CC708A55D}" srcId="{9E96D07B-051B-431F-8A6F-DD129ADC7D36}" destId="{08E0ADEE-81AE-4329-8106-AC69F35C6930}" srcOrd="1" destOrd="0" parTransId="{EF829170-E7AC-4DB3-91C8-66833BFCE316}" sibTransId="{E5385BFE-742F-42DB-B860-6A0D5E5CAB4B}"/>
    <dgm:cxn modelId="{8A3D1427-570E-F342-B666-C7D2027D9F34}" type="presOf" srcId="{08E0ADEE-81AE-4329-8106-AC69F35C6930}" destId="{488DABD0-2BE0-4740-A813-86DAFFB3A3B7}" srcOrd="0" destOrd="2" presId="urn:microsoft.com/office/officeart/2005/8/layout/vList5"/>
    <dgm:cxn modelId="{2A84932E-9A1E-1B4A-8971-4E34E8A66CBA}" type="presOf" srcId="{D0158839-F6E1-4576-9DE2-5E679311DFFE}" destId="{1221C78B-CDBD-614A-A2ED-57E63C1F316D}" srcOrd="0" destOrd="1" presId="urn:microsoft.com/office/officeart/2005/8/layout/vList5"/>
    <dgm:cxn modelId="{CF68B03B-86C7-D14A-8B06-223570FE77C1}" type="presOf" srcId="{EF012102-78CA-4219-B008-962BD3FF9171}" destId="{BEEAE39E-F270-D94E-94BE-52A4ECE2F9DB}" srcOrd="0" destOrd="0" presId="urn:microsoft.com/office/officeart/2005/8/layout/vList5"/>
    <dgm:cxn modelId="{487FF344-69AC-F14D-BBB2-A69F4CDD30CF}" type="presOf" srcId="{1E6F6351-3A08-4381-BB0F-0BE7B2A934C5}" destId="{1221C78B-CDBD-614A-A2ED-57E63C1F316D}" srcOrd="0" destOrd="0" presId="urn:microsoft.com/office/officeart/2005/8/layout/vList5"/>
    <dgm:cxn modelId="{75BF2F56-4F7D-7646-A1BB-6CC2B6C41D61}" type="presOf" srcId="{C2CB2EE3-1838-4056-ABE7-BE8E40B11B86}" destId="{488DABD0-2BE0-4740-A813-86DAFFB3A3B7}" srcOrd="0" destOrd="1" presId="urn:microsoft.com/office/officeart/2005/8/layout/vList5"/>
    <dgm:cxn modelId="{CEE86957-0957-48EF-801B-C4BF15516825}" srcId="{9E96D07B-051B-431F-8A6F-DD129ADC7D36}" destId="{C2CB2EE3-1838-4056-ABE7-BE8E40B11B86}" srcOrd="0" destOrd="0" parTransId="{AECD8EA3-3EE7-4EA7-BAF7-5A7D7D9AA807}" sibTransId="{DB0D3E90-BE85-4D82-9DC8-88E9724DF8AD}"/>
    <dgm:cxn modelId="{3357335F-876F-1747-9FDC-E886C5C48F1F}" type="presOf" srcId="{9E96D07B-051B-431F-8A6F-DD129ADC7D36}" destId="{488DABD0-2BE0-4740-A813-86DAFFB3A3B7}" srcOrd="0" destOrd="0" presId="urn:microsoft.com/office/officeart/2005/8/layout/vList5"/>
    <dgm:cxn modelId="{73F70A6A-394E-4EAE-B680-B1204845A1CE}" srcId="{B295DB00-48C8-4D34-8041-E200D0491739}" destId="{1E6F6351-3A08-4381-BB0F-0BE7B2A934C5}" srcOrd="0" destOrd="0" parTransId="{6663B24A-6A72-4C70-B03D-A86EF755B283}" sibTransId="{51DDA921-60E1-4D18-8BC5-CF66B8524B0D}"/>
    <dgm:cxn modelId="{2598758C-D7E1-2443-9903-A6AE05410EAA}" type="presOf" srcId="{E32FFA5E-BFF1-45FD-BF48-04318447332F}" destId="{1D26B9E2-9E61-5741-8533-D0028AD4C36C}" srcOrd="0" destOrd="0" presId="urn:microsoft.com/office/officeart/2005/8/layout/vList5"/>
    <dgm:cxn modelId="{53E25C8F-42AF-4C92-8B13-82804636DFB3}" srcId="{EF012102-78CA-4219-B008-962BD3FF9171}" destId="{B295DB00-48C8-4D34-8041-E200D0491739}" srcOrd="0" destOrd="0" parTransId="{D1CEDC47-A1CB-44C5-AAD4-4D33E760122F}" sibTransId="{82EF57F7-9A33-41E8-B894-3BAFFCAFD05E}"/>
    <dgm:cxn modelId="{5DA4E0B0-1EC9-469F-92B6-01169334AE73}" srcId="{E32FFA5E-BFF1-45FD-BF48-04318447332F}" destId="{9E96D07B-051B-431F-8A6F-DD129ADC7D36}" srcOrd="0" destOrd="0" parTransId="{58030701-2664-4917-9988-1CF68F2960FC}" sibTransId="{7E6A4953-8158-45A3-B5C3-CE817C5CC41E}"/>
    <dgm:cxn modelId="{46ACBBB6-035C-0B4E-A3C1-48A2FEFF7822}" type="presOf" srcId="{985F27C8-33AE-4DF0-A303-A116348BF852}" destId="{1221C78B-CDBD-614A-A2ED-57E63C1F316D}" srcOrd="0" destOrd="2" presId="urn:microsoft.com/office/officeart/2005/8/layout/vList5"/>
    <dgm:cxn modelId="{91E2B0BA-23A4-41B5-A833-613F06613851}" srcId="{B295DB00-48C8-4D34-8041-E200D0491739}" destId="{985F27C8-33AE-4DF0-A303-A116348BF852}" srcOrd="2" destOrd="0" parTransId="{1449A65B-2B5C-4277-80A0-9B84ADADB799}" sibTransId="{BDF69FA2-A2F7-4191-B1EF-2D850EDC4C23}"/>
    <dgm:cxn modelId="{03A369CD-98E5-4205-9705-D1375653EF08}" srcId="{EF012102-78CA-4219-B008-962BD3FF9171}" destId="{E32FFA5E-BFF1-45FD-BF48-04318447332F}" srcOrd="1" destOrd="0" parTransId="{E930EB33-F5BE-4BE5-9907-1669B25032CB}" sibTransId="{7380000A-BDE6-4197-B6A0-351C2D6BDA92}"/>
    <dgm:cxn modelId="{D27CE0D9-3BCD-574D-BB1A-1709F11ED16E}" type="presOf" srcId="{B295DB00-48C8-4D34-8041-E200D0491739}" destId="{C7D48335-9DEA-D54D-A0FA-FFB327BE3478}" srcOrd="0" destOrd="0" presId="urn:microsoft.com/office/officeart/2005/8/layout/vList5"/>
    <dgm:cxn modelId="{1B5D57F9-FE8D-4E1F-AA6B-4F05E5C15622}" srcId="{B295DB00-48C8-4D34-8041-E200D0491739}" destId="{D0158839-F6E1-4576-9DE2-5E679311DFFE}" srcOrd="1" destOrd="0" parTransId="{E84DCFCF-CCBA-44F5-9CBF-8DC846F6B90B}" sibTransId="{FD894EAC-69E4-438C-9FB5-90296F468146}"/>
    <dgm:cxn modelId="{6FE19582-56AA-1441-9AAD-9FFD6D28137E}" type="presParOf" srcId="{BEEAE39E-F270-D94E-94BE-52A4ECE2F9DB}" destId="{2B06BA0C-6D46-214B-8915-BDA6BE105563}" srcOrd="0" destOrd="0" presId="urn:microsoft.com/office/officeart/2005/8/layout/vList5"/>
    <dgm:cxn modelId="{BB92A4FB-8D41-974A-A904-436DF1552E32}" type="presParOf" srcId="{2B06BA0C-6D46-214B-8915-BDA6BE105563}" destId="{C7D48335-9DEA-D54D-A0FA-FFB327BE3478}" srcOrd="0" destOrd="0" presId="urn:microsoft.com/office/officeart/2005/8/layout/vList5"/>
    <dgm:cxn modelId="{A344FA35-A883-4C41-AA67-3BF9B4686D5F}" type="presParOf" srcId="{2B06BA0C-6D46-214B-8915-BDA6BE105563}" destId="{1221C78B-CDBD-614A-A2ED-57E63C1F316D}" srcOrd="1" destOrd="0" presId="urn:microsoft.com/office/officeart/2005/8/layout/vList5"/>
    <dgm:cxn modelId="{B952C1AB-5474-EC4F-A968-EF08974E27DD}" type="presParOf" srcId="{BEEAE39E-F270-D94E-94BE-52A4ECE2F9DB}" destId="{A2531124-BA79-CA49-A2DF-3E03E83680C8}" srcOrd="1" destOrd="0" presId="urn:microsoft.com/office/officeart/2005/8/layout/vList5"/>
    <dgm:cxn modelId="{86760134-6B6F-0E4F-B19A-484E191C104B}" type="presParOf" srcId="{BEEAE39E-F270-D94E-94BE-52A4ECE2F9DB}" destId="{27008745-C4A0-574B-A138-67AAE31C7519}" srcOrd="2" destOrd="0" presId="urn:microsoft.com/office/officeart/2005/8/layout/vList5"/>
    <dgm:cxn modelId="{62DCAEB1-8FA4-3F49-97FC-D17693BDFC5F}" type="presParOf" srcId="{27008745-C4A0-574B-A138-67AAE31C7519}" destId="{1D26B9E2-9E61-5741-8533-D0028AD4C36C}" srcOrd="0" destOrd="0" presId="urn:microsoft.com/office/officeart/2005/8/layout/vList5"/>
    <dgm:cxn modelId="{F5BF2B5B-FF6D-E243-A843-D4562804C5BC}" type="presParOf" srcId="{27008745-C4A0-574B-A138-67AAE31C7519}" destId="{488DABD0-2BE0-4740-A813-86DAFFB3A3B7}"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757077C-4065-409C-AD2D-A1A041B241B4}" type="doc">
      <dgm:prSet loTypeId="urn:microsoft.com/office/officeart/2005/8/layout/hierarchy3" loCatId="hierarchy" qsTypeId="urn:microsoft.com/office/officeart/2005/8/quickstyle/simple3" qsCatId="simple" csTypeId="urn:microsoft.com/office/officeart/2005/8/colors/colorful1#1" csCatId="colorful" phldr="1"/>
      <dgm:spPr/>
      <dgm:t>
        <a:bodyPr/>
        <a:lstStyle/>
        <a:p>
          <a:endParaRPr lang="en-GB"/>
        </a:p>
      </dgm:t>
    </dgm:pt>
    <dgm:pt modelId="{965B2E4C-4B57-490A-B23C-21077E22011C}">
      <dgm:prSet custT="1"/>
      <dgm:spPr/>
      <dgm:t>
        <a:bodyPr/>
        <a:lstStyle/>
        <a:p>
          <a:pPr rtl="0"/>
          <a:r>
            <a:rPr lang="en-GB" sz="1400" b="1">
              <a:latin typeface="+mn-lt"/>
              <a:cs typeface="Times New Roman"/>
            </a:rPr>
            <a:t>Crime and the role of society</a:t>
          </a:r>
          <a:endParaRPr lang="en-GB" sz="1400" b="1" i="0" u="none" strike="noStrike" cap="none" baseline="0" noProof="0">
            <a:solidFill>
              <a:srgbClr val="010000"/>
            </a:solidFill>
            <a:latin typeface="+mn-lt"/>
            <a:ea typeface="+mn-lt"/>
            <a:cs typeface="Times New Roman"/>
          </a:endParaRPr>
        </a:p>
      </dgm:t>
    </dgm:pt>
    <dgm:pt modelId="{DF38875C-2895-4D02-9370-A1688034A9D1}" type="parTrans" cxnId="{22D1B686-40B1-44FC-A1CC-4D448D48DC01}">
      <dgm:prSet/>
      <dgm:spPr/>
      <dgm:t>
        <a:bodyPr/>
        <a:lstStyle/>
        <a:p>
          <a:endParaRPr lang="en-GB" sz="2000">
            <a:latin typeface="Times New Roman" pitchFamily="18" charset="0"/>
            <a:cs typeface="Times New Roman" pitchFamily="18" charset="0"/>
          </a:endParaRPr>
        </a:p>
      </dgm:t>
    </dgm:pt>
    <dgm:pt modelId="{D60A633B-E5E6-4726-867A-F22632A3412F}" type="sibTrans" cxnId="{22D1B686-40B1-44FC-A1CC-4D448D48DC01}">
      <dgm:prSet/>
      <dgm:spPr/>
      <dgm:t>
        <a:bodyPr/>
        <a:lstStyle/>
        <a:p>
          <a:endParaRPr lang="en-GB" sz="2000">
            <a:latin typeface="Times New Roman" pitchFamily="18" charset="0"/>
            <a:cs typeface="Times New Roman" pitchFamily="18" charset="0"/>
          </a:endParaRPr>
        </a:p>
      </dgm:t>
    </dgm:pt>
    <dgm:pt modelId="{D775BA5C-4228-494A-940A-5D90C29F4DEB}">
      <dgm:prSet custT="1"/>
      <dgm:spPr/>
      <dgm:t>
        <a:bodyPr/>
        <a:lstStyle/>
        <a:p>
          <a:pPr algn="ctr" rtl="0"/>
          <a:r>
            <a:rPr lang="en-GB" sz="1100" b="1">
              <a:latin typeface="+mn-lt"/>
              <a:cs typeface="Times New Roman"/>
            </a:rPr>
            <a:t>Strain </a:t>
          </a:r>
        </a:p>
      </dgm:t>
    </dgm:pt>
    <dgm:pt modelId="{5E358327-3FB0-4954-896B-BF5650C51E5C}" type="parTrans" cxnId="{4EFE678A-8DCA-44F7-8224-3AD42B564319}">
      <dgm:prSet/>
      <dgm:spPr/>
      <dgm:t>
        <a:bodyPr/>
        <a:lstStyle/>
        <a:p>
          <a:endParaRPr lang="en-GB" sz="2000">
            <a:latin typeface="+mn-lt"/>
            <a:cs typeface="Times New Roman" pitchFamily="18" charset="0"/>
          </a:endParaRPr>
        </a:p>
      </dgm:t>
    </dgm:pt>
    <dgm:pt modelId="{3312C558-31B9-4EBD-AF25-42A5C42335D7}" type="sibTrans" cxnId="{4EFE678A-8DCA-44F7-8224-3AD42B564319}">
      <dgm:prSet/>
      <dgm:spPr/>
      <dgm:t>
        <a:bodyPr/>
        <a:lstStyle/>
        <a:p>
          <a:endParaRPr lang="en-GB" sz="2000">
            <a:latin typeface="Times New Roman" pitchFamily="18" charset="0"/>
            <a:cs typeface="Times New Roman" pitchFamily="18" charset="0"/>
          </a:endParaRPr>
        </a:p>
      </dgm:t>
    </dgm:pt>
    <dgm:pt modelId="{81AA0EC4-2ABD-4CC3-9C93-FA47F8BEF82F}">
      <dgm:prSet custT="1"/>
      <dgm:spPr/>
      <dgm:t>
        <a:bodyPr/>
        <a:lstStyle/>
        <a:p>
          <a:pPr rtl="0"/>
          <a:r>
            <a:rPr lang="en-GB" sz="1100" b="1">
              <a:latin typeface="+mn-lt"/>
              <a:cs typeface="Times New Roman"/>
            </a:rPr>
            <a:t>Social control</a:t>
          </a:r>
        </a:p>
      </dgm:t>
    </dgm:pt>
    <dgm:pt modelId="{21B40680-F7EE-4262-A48D-0FA6A58D7B96}" type="parTrans" cxnId="{22F1E27B-95DF-42BD-95E2-F5F2098A79FF}">
      <dgm:prSet/>
      <dgm:spPr/>
      <dgm:t>
        <a:bodyPr/>
        <a:lstStyle/>
        <a:p>
          <a:endParaRPr lang="en-GB" sz="2000">
            <a:latin typeface="+mn-lt"/>
            <a:cs typeface="Times New Roman" pitchFamily="18" charset="0"/>
          </a:endParaRPr>
        </a:p>
      </dgm:t>
    </dgm:pt>
    <dgm:pt modelId="{BB213909-369D-4723-8BAD-CA105C6D6592}" type="sibTrans" cxnId="{22F1E27B-95DF-42BD-95E2-F5F2098A79FF}">
      <dgm:prSet/>
      <dgm:spPr/>
      <dgm:t>
        <a:bodyPr/>
        <a:lstStyle/>
        <a:p>
          <a:endParaRPr lang="en-GB" sz="2000">
            <a:latin typeface="Times New Roman" pitchFamily="18" charset="0"/>
            <a:cs typeface="Times New Roman" pitchFamily="18" charset="0"/>
          </a:endParaRPr>
        </a:p>
      </dgm:t>
    </dgm:pt>
    <dgm:pt modelId="{8899777B-CA17-4A6A-8ED7-9F24188CEACF}">
      <dgm:prSet custT="1"/>
      <dgm:spPr/>
      <dgm:t>
        <a:bodyPr/>
        <a:lstStyle/>
        <a:p>
          <a:pPr rtl="0"/>
          <a:r>
            <a:rPr lang="en-GB" sz="1400" b="1">
              <a:latin typeface="+mn-lt"/>
              <a:cs typeface="Times New Roman"/>
            </a:rPr>
            <a:t>Crime and the role of biology</a:t>
          </a:r>
        </a:p>
      </dgm:t>
    </dgm:pt>
    <dgm:pt modelId="{E6C1A1CC-1747-49C4-950D-D2285B5C4BF6}" type="parTrans" cxnId="{76979CD0-0B83-488A-9C2B-FF3A15D1F37A}">
      <dgm:prSet/>
      <dgm:spPr/>
      <dgm:t>
        <a:bodyPr/>
        <a:lstStyle/>
        <a:p>
          <a:endParaRPr lang="en-GB" sz="2000">
            <a:latin typeface="Times New Roman" pitchFamily="18" charset="0"/>
            <a:cs typeface="Times New Roman" pitchFamily="18" charset="0"/>
          </a:endParaRPr>
        </a:p>
      </dgm:t>
    </dgm:pt>
    <dgm:pt modelId="{D2790E9A-91C6-4712-9D57-0B1B60908C78}" type="sibTrans" cxnId="{76979CD0-0B83-488A-9C2B-FF3A15D1F37A}">
      <dgm:prSet/>
      <dgm:spPr/>
      <dgm:t>
        <a:bodyPr/>
        <a:lstStyle/>
        <a:p>
          <a:endParaRPr lang="en-GB" sz="2000">
            <a:latin typeface="Times New Roman" pitchFamily="18" charset="0"/>
            <a:cs typeface="Times New Roman" pitchFamily="18" charset="0"/>
          </a:endParaRPr>
        </a:p>
      </dgm:t>
    </dgm:pt>
    <dgm:pt modelId="{C83CE383-6ABD-497F-AB6B-DD012913C960}">
      <dgm:prSet custT="1"/>
      <dgm:spPr/>
      <dgm:t>
        <a:bodyPr/>
        <a:lstStyle/>
        <a:p>
          <a:pPr algn="ctr" rtl="0">
            <a:lnSpc>
              <a:spcPct val="100000"/>
            </a:lnSpc>
          </a:pPr>
          <a:r>
            <a:rPr lang="en-GB" sz="1100" b="1">
              <a:latin typeface="+mn-lt"/>
              <a:cs typeface="Times New Roman"/>
            </a:rPr>
            <a:t>Genetics: 47:XYY syndrome; twins</a:t>
          </a:r>
        </a:p>
      </dgm:t>
    </dgm:pt>
    <dgm:pt modelId="{27FCE934-F5CB-424F-8F67-C3B471CA7F14}" type="parTrans" cxnId="{A5CA673B-A01C-4028-A61A-58C556CE39EE}">
      <dgm:prSet/>
      <dgm:spPr/>
      <dgm:t>
        <a:bodyPr/>
        <a:lstStyle/>
        <a:p>
          <a:endParaRPr lang="en-GB" sz="2000">
            <a:latin typeface="+mn-lt"/>
            <a:cs typeface="Times New Roman" pitchFamily="18" charset="0"/>
          </a:endParaRPr>
        </a:p>
      </dgm:t>
    </dgm:pt>
    <dgm:pt modelId="{DADA2A8D-EE29-4F62-A696-35D2CA9A29C2}" type="sibTrans" cxnId="{A5CA673B-A01C-4028-A61A-58C556CE39EE}">
      <dgm:prSet/>
      <dgm:spPr/>
      <dgm:t>
        <a:bodyPr/>
        <a:lstStyle/>
        <a:p>
          <a:endParaRPr lang="en-GB" sz="2000">
            <a:latin typeface="Times New Roman" pitchFamily="18" charset="0"/>
            <a:cs typeface="Times New Roman" pitchFamily="18" charset="0"/>
          </a:endParaRPr>
        </a:p>
      </dgm:t>
    </dgm:pt>
    <dgm:pt modelId="{16FD0B50-3612-4D56-9EE6-57D32A90A1EA}">
      <dgm:prSet custT="1"/>
      <dgm:spPr/>
      <dgm:t>
        <a:bodyPr/>
        <a:lstStyle/>
        <a:p>
          <a:pPr algn="ctr" rtl="0"/>
          <a:r>
            <a:rPr lang="en-GB" sz="1100" b="1">
              <a:latin typeface="+mn-lt"/>
              <a:cs typeface="Times New Roman"/>
            </a:rPr>
            <a:t>Biochemistry: androgens; serotonin; drugs &amp; alcohol</a:t>
          </a:r>
        </a:p>
      </dgm:t>
    </dgm:pt>
    <dgm:pt modelId="{407CF3E4-26D2-47DF-8626-A2B223FB13BB}" type="parTrans" cxnId="{17A251A4-19A5-4772-8D5D-5EF352120B80}">
      <dgm:prSet/>
      <dgm:spPr/>
      <dgm:t>
        <a:bodyPr/>
        <a:lstStyle/>
        <a:p>
          <a:endParaRPr lang="en-GB" sz="2000">
            <a:latin typeface="+mn-lt"/>
            <a:cs typeface="Times New Roman" pitchFamily="18" charset="0"/>
          </a:endParaRPr>
        </a:p>
      </dgm:t>
    </dgm:pt>
    <dgm:pt modelId="{D2F1A9CA-4A50-4492-A189-F0C105F1AC34}" type="sibTrans" cxnId="{17A251A4-19A5-4772-8D5D-5EF352120B80}">
      <dgm:prSet/>
      <dgm:spPr/>
      <dgm:t>
        <a:bodyPr/>
        <a:lstStyle/>
        <a:p>
          <a:endParaRPr lang="en-GB" sz="2000">
            <a:latin typeface="Times New Roman" pitchFamily="18" charset="0"/>
            <a:cs typeface="Times New Roman" pitchFamily="18" charset="0"/>
          </a:endParaRPr>
        </a:p>
      </dgm:t>
    </dgm:pt>
    <dgm:pt modelId="{CF22EE6D-57A9-4254-9FCA-D0A19BC9DB76}">
      <dgm:prSet custT="1"/>
      <dgm:spPr/>
      <dgm:t>
        <a:bodyPr/>
        <a:lstStyle/>
        <a:p>
          <a:pPr algn="ctr" rtl="0"/>
          <a:r>
            <a:rPr lang="en-GB" sz="1100" b="1">
              <a:latin typeface="+mn-lt"/>
              <a:cs typeface="Times New Roman"/>
            </a:rPr>
            <a:t>Evolution: competitive behaviour is passed on</a:t>
          </a:r>
        </a:p>
      </dgm:t>
    </dgm:pt>
    <dgm:pt modelId="{BA320158-0C8E-42F3-91BB-FEE9D1E40019}" type="parTrans" cxnId="{9974068D-79DC-4528-A4E1-AEB2188CE4D0}">
      <dgm:prSet/>
      <dgm:spPr/>
      <dgm:t>
        <a:bodyPr/>
        <a:lstStyle/>
        <a:p>
          <a:endParaRPr lang="en-GB" sz="2000">
            <a:latin typeface="+mn-lt"/>
            <a:cs typeface="Times New Roman" pitchFamily="18" charset="0"/>
          </a:endParaRPr>
        </a:p>
      </dgm:t>
    </dgm:pt>
    <dgm:pt modelId="{0FA3ADC3-4850-4A47-8171-4697FF22F1E1}" type="sibTrans" cxnId="{9974068D-79DC-4528-A4E1-AEB2188CE4D0}">
      <dgm:prSet/>
      <dgm:spPr/>
      <dgm:t>
        <a:bodyPr/>
        <a:lstStyle/>
        <a:p>
          <a:endParaRPr lang="en-GB" sz="2000">
            <a:latin typeface="Times New Roman" pitchFamily="18" charset="0"/>
            <a:cs typeface="Times New Roman" pitchFamily="18" charset="0"/>
          </a:endParaRPr>
        </a:p>
      </dgm:t>
    </dgm:pt>
    <dgm:pt modelId="{4D45F96D-099F-42B3-B1DD-191DC7641003}">
      <dgm:prSet custT="1"/>
      <dgm:spPr/>
      <dgm:t>
        <a:bodyPr/>
        <a:lstStyle/>
        <a:p>
          <a:pPr rtl="0"/>
          <a:r>
            <a:rPr lang="en-GB" sz="1400" b="1">
              <a:latin typeface="+mn-lt"/>
              <a:cs typeface="Times New Roman"/>
            </a:rPr>
            <a:t>Crime and the role of  individual differences</a:t>
          </a:r>
        </a:p>
      </dgm:t>
    </dgm:pt>
    <dgm:pt modelId="{5F43C967-1457-4093-AE53-676A854F40AC}" type="parTrans" cxnId="{D3A8BB45-6315-45E8-BA80-341EA2D33828}">
      <dgm:prSet/>
      <dgm:spPr/>
      <dgm:t>
        <a:bodyPr/>
        <a:lstStyle/>
        <a:p>
          <a:endParaRPr lang="en-GB" sz="2000">
            <a:latin typeface="Times New Roman" pitchFamily="18" charset="0"/>
            <a:cs typeface="Times New Roman" pitchFamily="18" charset="0"/>
          </a:endParaRPr>
        </a:p>
      </dgm:t>
    </dgm:pt>
    <dgm:pt modelId="{AEF3DDC5-C338-4CF6-A9F4-52A97CDA4124}" type="sibTrans" cxnId="{D3A8BB45-6315-45E8-BA80-341EA2D33828}">
      <dgm:prSet/>
      <dgm:spPr/>
      <dgm:t>
        <a:bodyPr/>
        <a:lstStyle/>
        <a:p>
          <a:endParaRPr lang="en-GB" sz="2000">
            <a:latin typeface="Times New Roman" pitchFamily="18" charset="0"/>
            <a:cs typeface="Times New Roman" pitchFamily="18" charset="0"/>
          </a:endParaRPr>
        </a:p>
      </dgm:t>
    </dgm:pt>
    <dgm:pt modelId="{C8D89C70-5A4A-4C69-B805-239B15506FA7}">
      <dgm:prSet custT="1"/>
      <dgm:spPr/>
      <dgm:t>
        <a:bodyPr/>
        <a:lstStyle/>
        <a:p>
          <a:pPr algn="ctr" rtl="0"/>
          <a:r>
            <a:rPr lang="en-GB" sz="1100" b="1">
              <a:latin typeface="+mn-lt"/>
              <a:cs typeface="Times New Roman"/>
            </a:rPr>
            <a:t>Intelligence</a:t>
          </a:r>
        </a:p>
      </dgm:t>
    </dgm:pt>
    <dgm:pt modelId="{861D2C1E-54FC-4110-B91F-79D6C2FEA0DD}" type="parTrans" cxnId="{F75AFFBC-6094-4D0B-84DE-AB615645E766}">
      <dgm:prSet/>
      <dgm:spPr/>
      <dgm:t>
        <a:bodyPr/>
        <a:lstStyle/>
        <a:p>
          <a:endParaRPr lang="en-GB" sz="2000">
            <a:latin typeface="+mn-lt"/>
            <a:cs typeface="Times New Roman" pitchFamily="18" charset="0"/>
          </a:endParaRPr>
        </a:p>
      </dgm:t>
    </dgm:pt>
    <dgm:pt modelId="{019FBD36-750B-417A-AFA3-B2DA0B080338}" type="sibTrans" cxnId="{F75AFFBC-6094-4D0B-84DE-AB615645E766}">
      <dgm:prSet/>
      <dgm:spPr/>
      <dgm:t>
        <a:bodyPr/>
        <a:lstStyle/>
        <a:p>
          <a:endParaRPr lang="en-GB" sz="2000">
            <a:latin typeface="Times New Roman" pitchFamily="18" charset="0"/>
            <a:cs typeface="Times New Roman" pitchFamily="18" charset="0"/>
          </a:endParaRPr>
        </a:p>
      </dgm:t>
    </dgm:pt>
    <dgm:pt modelId="{9C56C923-70B4-42B5-81A9-D3770DA58E83}">
      <dgm:prSet custT="1"/>
      <dgm:spPr/>
      <dgm:t>
        <a:bodyPr/>
        <a:lstStyle/>
        <a:p>
          <a:pPr algn="ctr" rtl="0"/>
          <a:r>
            <a:rPr lang="en-GB" sz="1100" b="1">
              <a:latin typeface="+mn-lt"/>
              <a:cs typeface="Times New Roman"/>
            </a:rPr>
            <a:t>Personality: psychodynamics and crime; psychopathy</a:t>
          </a:r>
        </a:p>
      </dgm:t>
    </dgm:pt>
    <dgm:pt modelId="{5B423365-F3D2-44C5-8891-36DE8E6D860E}" type="parTrans" cxnId="{B383DD2B-74F8-44A9-9649-A6F60CDE5CB7}">
      <dgm:prSet/>
      <dgm:spPr/>
      <dgm:t>
        <a:bodyPr/>
        <a:lstStyle/>
        <a:p>
          <a:endParaRPr lang="en-GB" sz="2000">
            <a:latin typeface="+mn-lt"/>
            <a:cs typeface="Times New Roman" pitchFamily="18" charset="0"/>
          </a:endParaRPr>
        </a:p>
      </dgm:t>
    </dgm:pt>
    <dgm:pt modelId="{74280390-E52C-4E67-9A88-98115468A566}" type="sibTrans" cxnId="{B383DD2B-74F8-44A9-9649-A6F60CDE5CB7}">
      <dgm:prSet/>
      <dgm:spPr/>
      <dgm:t>
        <a:bodyPr/>
        <a:lstStyle/>
        <a:p>
          <a:endParaRPr lang="en-GB" sz="2000">
            <a:latin typeface="Times New Roman" pitchFamily="18" charset="0"/>
            <a:cs typeface="Times New Roman" pitchFamily="18" charset="0"/>
          </a:endParaRPr>
        </a:p>
      </dgm:t>
    </dgm:pt>
    <dgm:pt modelId="{5D0C2673-5E99-48F8-A962-9BA3E9B7A663}">
      <dgm:prSet custT="1"/>
      <dgm:spPr/>
      <dgm:t>
        <a:bodyPr/>
        <a:lstStyle/>
        <a:p>
          <a:pPr rtl="0"/>
          <a:r>
            <a:rPr lang="en-GB" sz="1400" b="1">
              <a:latin typeface="+mn-lt"/>
              <a:cs typeface="Times New Roman"/>
            </a:rPr>
            <a:t>Rape: an application of theory</a:t>
          </a:r>
        </a:p>
      </dgm:t>
    </dgm:pt>
    <dgm:pt modelId="{B2A8B295-027D-4379-AC49-8A6C0D720B8D}" type="parTrans" cxnId="{CC8C01A4-B8C4-4FC7-8E89-8F1B15CB1181}">
      <dgm:prSet/>
      <dgm:spPr/>
      <dgm:t>
        <a:bodyPr/>
        <a:lstStyle/>
        <a:p>
          <a:endParaRPr lang="en-GB" sz="2000">
            <a:latin typeface="Times New Roman" pitchFamily="18" charset="0"/>
            <a:cs typeface="Times New Roman" pitchFamily="18" charset="0"/>
          </a:endParaRPr>
        </a:p>
      </dgm:t>
    </dgm:pt>
    <dgm:pt modelId="{DDB7C2FE-68D7-406E-854C-48850CB2A8BB}" type="sibTrans" cxnId="{CC8C01A4-B8C4-4FC7-8E89-8F1B15CB1181}">
      <dgm:prSet/>
      <dgm:spPr/>
      <dgm:t>
        <a:bodyPr/>
        <a:lstStyle/>
        <a:p>
          <a:endParaRPr lang="en-GB" sz="2000">
            <a:latin typeface="Times New Roman" pitchFamily="18" charset="0"/>
            <a:cs typeface="Times New Roman" pitchFamily="18" charset="0"/>
          </a:endParaRPr>
        </a:p>
      </dgm:t>
    </dgm:pt>
    <dgm:pt modelId="{0A94F92B-7957-4ADE-9F27-CC045BE9EEE0}">
      <dgm:prSet custT="1"/>
      <dgm:spPr/>
      <dgm:t>
        <a:bodyPr/>
        <a:lstStyle/>
        <a:p>
          <a:pPr algn="ctr" rtl="0"/>
          <a:r>
            <a:rPr lang="en-GB" sz="1100" b="1">
              <a:latin typeface="+mn-lt"/>
              <a:cs typeface="Times New Roman"/>
            </a:rPr>
            <a:t>Medical models: rapists are sick </a:t>
          </a:r>
        </a:p>
      </dgm:t>
    </dgm:pt>
    <dgm:pt modelId="{DE6F3F44-F767-48C2-9E5F-B3A5A80C96B1}" type="parTrans" cxnId="{1D4A18AA-D7EB-42B9-B2DC-F7951D8BFEEE}">
      <dgm:prSet/>
      <dgm:spPr/>
      <dgm:t>
        <a:bodyPr/>
        <a:lstStyle/>
        <a:p>
          <a:endParaRPr lang="en-GB" sz="2000">
            <a:latin typeface="+mn-lt"/>
            <a:cs typeface="Times New Roman" pitchFamily="18" charset="0"/>
          </a:endParaRPr>
        </a:p>
      </dgm:t>
    </dgm:pt>
    <dgm:pt modelId="{C167637A-217C-4C0C-808D-2B2E01D56750}" type="sibTrans" cxnId="{1D4A18AA-D7EB-42B9-B2DC-F7951D8BFEEE}">
      <dgm:prSet/>
      <dgm:spPr/>
      <dgm:t>
        <a:bodyPr/>
        <a:lstStyle/>
        <a:p>
          <a:endParaRPr lang="en-GB" sz="2000">
            <a:latin typeface="Times New Roman" pitchFamily="18" charset="0"/>
            <a:cs typeface="Times New Roman" pitchFamily="18" charset="0"/>
          </a:endParaRPr>
        </a:p>
      </dgm:t>
    </dgm:pt>
    <dgm:pt modelId="{4A9E7882-73E5-414E-B722-FC128EA7627E}">
      <dgm:prSet custT="1"/>
      <dgm:spPr/>
      <dgm:t>
        <a:bodyPr/>
        <a:lstStyle/>
        <a:p>
          <a:pPr algn="ctr" rtl="0"/>
          <a:r>
            <a:rPr lang="en-GB" sz="1100" b="1">
              <a:latin typeface="+mn-lt"/>
              <a:cs typeface="Times New Roman"/>
            </a:rPr>
            <a:t>Evolutionary models: sex is a biological imperative</a:t>
          </a:r>
        </a:p>
      </dgm:t>
    </dgm:pt>
    <dgm:pt modelId="{F5E1093B-D730-46EF-A9BD-6DCA5ADCEC62}" type="parTrans" cxnId="{EDB089F4-3C24-44B5-BBEC-95C96FB78BA7}">
      <dgm:prSet/>
      <dgm:spPr/>
      <dgm:t>
        <a:bodyPr/>
        <a:lstStyle/>
        <a:p>
          <a:endParaRPr lang="en-GB" sz="2000">
            <a:latin typeface="+mn-lt"/>
            <a:cs typeface="Times New Roman" pitchFamily="18" charset="0"/>
          </a:endParaRPr>
        </a:p>
      </dgm:t>
    </dgm:pt>
    <dgm:pt modelId="{C985E44D-5838-43DB-8CE6-50DB49F3D543}" type="sibTrans" cxnId="{EDB089F4-3C24-44B5-BBEC-95C96FB78BA7}">
      <dgm:prSet/>
      <dgm:spPr/>
      <dgm:t>
        <a:bodyPr/>
        <a:lstStyle/>
        <a:p>
          <a:endParaRPr lang="en-GB" sz="2000">
            <a:latin typeface="Times New Roman" pitchFamily="18" charset="0"/>
            <a:cs typeface="Times New Roman" pitchFamily="18" charset="0"/>
          </a:endParaRPr>
        </a:p>
      </dgm:t>
    </dgm:pt>
    <dgm:pt modelId="{E0EC4F0E-058D-4363-8F68-A577BDA97858}">
      <dgm:prSet custT="1"/>
      <dgm:spPr/>
      <dgm:t>
        <a:bodyPr/>
        <a:lstStyle/>
        <a:p>
          <a:pPr algn="ctr" rtl="0"/>
          <a:r>
            <a:rPr lang="en-GB" sz="1100" b="1">
              <a:latin typeface="+mn-lt"/>
              <a:cs typeface="Times New Roman"/>
            </a:rPr>
            <a:t>Feminist models: rape is a way of exerting power and control</a:t>
          </a:r>
        </a:p>
      </dgm:t>
    </dgm:pt>
    <dgm:pt modelId="{EF47EEE6-00D3-4E49-9F04-FFC936E69A44}" type="parTrans" cxnId="{86D3A4FD-7266-4193-8CF2-3C9022C07A9D}">
      <dgm:prSet/>
      <dgm:spPr/>
      <dgm:t>
        <a:bodyPr/>
        <a:lstStyle/>
        <a:p>
          <a:endParaRPr lang="en-GB" sz="2000">
            <a:latin typeface="+mn-lt"/>
            <a:cs typeface="Times New Roman" pitchFamily="18" charset="0"/>
          </a:endParaRPr>
        </a:p>
      </dgm:t>
    </dgm:pt>
    <dgm:pt modelId="{FFDD0F16-2420-4852-B224-43D764E69AD1}" type="sibTrans" cxnId="{86D3A4FD-7266-4193-8CF2-3C9022C07A9D}">
      <dgm:prSet/>
      <dgm:spPr/>
      <dgm:t>
        <a:bodyPr/>
        <a:lstStyle/>
        <a:p>
          <a:endParaRPr lang="en-GB" sz="2000">
            <a:latin typeface="Times New Roman" pitchFamily="18" charset="0"/>
            <a:cs typeface="Times New Roman" pitchFamily="18" charset="0"/>
          </a:endParaRPr>
        </a:p>
      </dgm:t>
    </dgm:pt>
    <dgm:pt modelId="{8D88F518-66D5-4A8D-A4B3-AF85AEAA295B}">
      <dgm:prSet custT="1"/>
      <dgm:spPr/>
      <dgm:t>
        <a:bodyPr/>
        <a:lstStyle/>
        <a:p>
          <a:pPr algn="ctr" rtl="0"/>
          <a:r>
            <a:rPr lang="en-GB" sz="1100" b="1">
              <a:latin typeface="+mn-lt"/>
              <a:cs typeface="Times New Roman"/>
            </a:rPr>
            <a:t>Social learning models: rape is a learned behaviour</a:t>
          </a:r>
        </a:p>
      </dgm:t>
    </dgm:pt>
    <dgm:pt modelId="{44638A09-D7F7-4122-ADE3-BBDA5C01BD05}" type="parTrans" cxnId="{847FE8CB-B224-4EA9-99EF-0640592287C7}">
      <dgm:prSet/>
      <dgm:spPr/>
      <dgm:t>
        <a:bodyPr/>
        <a:lstStyle/>
        <a:p>
          <a:endParaRPr lang="en-GB" sz="2000">
            <a:latin typeface="+mn-lt"/>
            <a:cs typeface="Times New Roman" pitchFamily="18" charset="0"/>
          </a:endParaRPr>
        </a:p>
      </dgm:t>
    </dgm:pt>
    <dgm:pt modelId="{83D3E5F9-319B-4000-8632-A57C4DCBC086}" type="sibTrans" cxnId="{847FE8CB-B224-4EA9-99EF-0640592287C7}">
      <dgm:prSet/>
      <dgm:spPr/>
      <dgm:t>
        <a:bodyPr/>
        <a:lstStyle/>
        <a:p>
          <a:endParaRPr lang="en-GB" sz="2000">
            <a:latin typeface="Times New Roman" pitchFamily="18" charset="0"/>
            <a:cs typeface="Times New Roman" pitchFamily="18" charset="0"/>
          </a:endParaRPr>
        </a:p>
      </dgm:t>
    </dgm:pt>
    <dgm:pt modelId="{279E7B89-EB77-4211-A3BC-90C39691A213}">
      <dgm:prSet custT="1"/>
      <dgm:spPr/>
      <dgm:t>
        <a:bodyPr/>
        <a:lstStyle/>
        <a:p>
          <a:pPr rtl="0"/>
          <a:r>
            <a:rPr lang="en-GB" sz="1400" b="1">
              <a:latin typeface="+mn-lt"/>
              <a:cs typeface="Times New Roman"/>
            </a:rPr>
            <a:t>Crime and the role of  social psychology</a:t>
          </a:r>
        </a:p>
      </dgm:t>
    </dgm:pt>
    <dgm:pt modelId="{966821AF-205B-4661-9BCC-4D7429AE7D5B}" type="parTrans" cxnId="{BAA077B4-7550-4BD9-BA78-2EA6E70273EA}">
      <dgm:prSet/>
      <dgm:spPr/>
      <dgm:t>
        <a:bodyPr/>
        <a:lstStyle/>
        <a:p>
          <a:endParaRPr lang="en-GB" sz="2000">
            <a:latin typeface="Times New Roman" pitchFamily="18" charset="0"/>
            <a:cs typeface="Times New Roman" pitchFamily="18" charset="0"/>
          </a:endParaRPr>
        </a:p>
      </dgm:t>
    </dgm:pt>
    <dgm:pt modelId="{0A66EB67-FA18-457B-B081-BDEA073AC737}" type="sibTrans" cxnId="{BAA077B4-7550-4BD9-BA78-2EA6E70273EA}">
      <dgm:prSet/>
      <dgm:spPr/>
      <dgm:t>
        <a:bodyPr/>
        <a:lstStyle/>
        <a:p>
          <a:endParaRPr lang="en-GB" sz="2000">
            <a:latin typeface="Times New Roman" pitchFamily="18" charset="0"/>
            <a:cs typeface="Times New Roman" pitchFamily="18" charset="0"/>
          </a:endParaRPr>
        </a:p>
      </dgm:t>
    </dgm:pt>
    <dgm:pt modelId="{3DA56469-B059-4B24-A778-664AE58D6BE1}">
      <dgm:prSet custT="1"/>
      <dgm:spPr/>
      <dgm:t>
        <a:bodyPr/>
        <a:lstStyle/>
        <a:p>
          <a:pPr algn="ctr" rtl="0"/>
          <a:r>
            <a:rPr lang="en-GB" sz="1100" b="1">
              <a:latin typeface="+mn-lt"/>
              <a:cs typeface="Times New Roman"/>
            </a:rPr>
            <a:t>Biosocial factors</a:t>
          </a:r>
        </a:p>
      </dgm:t>
    </dgm:pt>
    <dgm:pt modelId="{14F38649-AD41-403C-9608-0F6DF5B658B9}" type="parTrans" cxnId="{DD4E8388-FB0A-488B-81B1-19E781286376}">
      <dgm:prSet/>
      <dgm:spPr/>
      <dgm:t>
        <a:bodyPr/>
        <a:lstStyle/>
        <a:p>
          <a:endParaRPr lang="en-GB" sz="2000">
            <a:latin typeface="+mn-lt"/>
            <a:cs typeface="Times New Roman" pitchFamily="18" charset="0"/>
          </a:endParaRPr>
        </a:p>
      </dgm:t>
    </dgm:pt>
    <dgm:pt modelId="{B156707D-8222-42B7-B8D5-400BCBEE9367}" type="sibTrans" cxnId="{DD4E8388-FB0A-488B-81B1-19E781286376}">
      <dgm:prSet/>
      <dgm:spPr/>
      <dgm:t>
        <a:bodyPr/>
        <a:lstStyle/>
        <a:p>
          <a:endParaRPr lang="en-GB" sz="2000">
            <a:latin typeface="Times New Roman" pitchFamily="18" charset="0"/>
            <a:cs typeface="Times New Roman" pitchFamily="18" charset="0"/>
          </a:endParaRPr>
        </a:p>
      </dgm:t>
    </dgm:pt>
    <dgm:pt modelId="{45FB2210-2AD7-46E9-933E-BE64ACB080E9}">
      <dgm:prSet custT="1"/>
      <dgm:spPr/>
      <dgm:t>
        <a:bodyPr/>
        <a:lstStyle/>
        <a:p>
          <a:pPr algn="ctr"/>
          <a:r>
            <a:rPr lang="en-GB" sz="1100" b="1">
              <a:latin typeface="+mn-lt"/>
              <a:cs typeface="Times New Roman"/>
            </a:rPr>
            <a:t>Social learning</a:t>
          </a:r>
        </a:p>
      </dgm:t>
    </dgm:pt>
    <dgm:pt modelId="{E694B16C-15BF-49C9-9FDF-2336A4D72AA6}" type="parTrans" cxnId="{BB0E73EE-CDB8-4FCD-8388-DF4108284609}">
      <dgm:prSet/>
      <dgm:spPr/>
      <dgm:t>
        <a:bodyPr/>
        <a:lstStyle/>
        <a:p>
          <a:endParaRPr lang="en-GB" sz="2000">
            <a:latin typeface="+mn-lt"/>
            <a:cs typeface="Times New Roman" pitchFamily="18" charset="0"/>
          </a:endParaRPr>
        </a:p>
      </dgm:t>
    </dgm:pt>
    <dgm:pt modelId="{1ED49C14-94E5-4334-9765-42161FAB6D57}" type="sibTrans" cxnId="{BB0E73EE-CDB8-4FCD-8388-DF4108284609}">
      <dgm:prSet/>
      <dgm:spPr/>
      <dgm:t>
        <a:bodyPr/>
        <a:lstStyle/>
        <a:p>
          <a:endParaRPr lang="en-GB" sz="2000">
            <a:latin typeface="Times New Roman" pitchFamily="18" charset="0"/>
            <a:cs typeface="Times New Roman" pitchFamily="18" charset="0"/>
          </a:endParaRPr>
        </a:p>
      </dgm:t>
    </dgm:pt>
    <dgm:pt modelId="{3B26523C-A2D4-414D-85D0-257EE9F3F6F3}">
      <dgm:prSet custT="1"/>
      <dgm:spPr/>
      <dgm:t>
        <a:bodyPr/>
        <a:lstStyle/>
        <a:p>
          <a:pPr algn="ctr" rtl="0">
            <a:lnSpc>
              <a:spcPct val="100000"/>
            </a:lnSpc>
          </a:pPr>
          <a:r>
            <a:rPr lang="en-GB" sz="1100" b="1">
              <a:latin typeface="+mn-lt"/>
              <a:cs typeface="Times New Roman"/>
            </a:rPr>
            <a:t>Neuropsychology: head injury</a:t>
          </a:r>
        </a:p>
      </dgm:t>
    </dgm:pt>
    <dgm:pt modelId="{F6A97896-57AA-46E5-A240-FAFB98F77258}" type="parTrans" cxnId="{3E08A829-4992-4287-AAA8-7AA538424365}">
      <dgm:prSet/>
      <dgm:spPr/>
      <dgm:t>
        <a:bodyPr/>
        <a:lstStyle/>
        <a:p>
          <a:endParaRPr lang="en-GB">
            <a:latin typeface="+mn-lt"/>
          </a:endParaRPr>
        </a:p>
      </dgm:t>
    </dgm:pt>
    <dgm:pt modelId="{DE189D07-8F47-49DB-980A-3D7D86E0E3C7}" type="sibTrans" cxnId="{3E08A829-4992-4287-AAA8-7AA538424365}">
      <dgm:prSet/>
      <dgm:spPr/>
      <dgm:t>
        <a:bodyPr/>
        <a:lstStyle/>
        <a:p>
          <a:endParaRPr lang="en-GB"/>
        </a:p>
      </dgm:t>
    </dgm:pt>
    <dgm:pt modelId="{44D73E0F-3C68-409E-B89F-4D04B39497C2}">
      <dgm:prSet custT="1"/>
      <dgm:spPr/>
      <dgm:t>
        <a:bodyPr/>
        <a:lstStyle/>
        <a:p>
          <a:pPr algn="l" rtl="0"/>
          <a:endParaRPr lang="en-GB" sz="1100" b="1">
            <a:latin typeface="+mn-lt"/>
            <a:cs typeface="Times New Roman"/>
          </a:endParaRPr>
        </a:p>
      </dgm:t>
    </dgm:pt>
    <dgm:pt modelId="{20982CB6-44E9-43E6-9BD3-07A05FB7786A}" type="parTrans" cxnId="{72685317-16C5-4185-AC8E-A55D6D58E250}">
      <dgm:prSet/>
      <dgm:spPr/>
      <dgm:t>
        <a:bodyPr/>
        <a:lstStyle/>
        <a:p>
          <a:endParaRPr lang="en-GB"/>
        </a:p>
      </dgm:t>
    </dgm:pt>
    <dgm:pt modelId="{B8A4C22B-16C5-46A6-9AD1-61B551D35388}" type="sibTrans" cxnId="{72685317-16C5-4185-AC8E-A55D6D58E250}">
      <dgm:prSet/>
      <dgm:spPr/>
      <dgm:t>
        <a:bodyPr/>
        <a:lstStyle/>
        <a:p>
          <a:endParaRPr lang="en-GB"/>
        </a:p>
      </dgm:t>
    </dgm:pt>
    <dgm:pt modelId="{CDF6FD0F-98FD-4B9F-9626-B2A50075A6D0}" type="pres">
      <dgm:prSet presAssocID="{7757077C-4065-409C-AD2D-A1A041B241B4}" presName="diagram" presStyleCnt="0">
        <dgm:presLayoutVars>
          <dgm:chPref val="1"/>
          <dgm:dir/>
          <dgm:animOne val="branch"/>
          <dgm:animLvl val="lvl"/>
          <dgm:resizeHandles/>
        </dgm:presLayoutVars>
      </dgm:prSet>
      <dgm:spPr/>
    </dgm:pt>
    <dgm:pt modelId="{C9266F3C-EB0C-4228-BF71-48CE8FFC395A}" type="pres">
      <dgm:prSet presAssocID="{965B2E4C-4B57-490A-B23C-21077E22011C}" presName="root" presStyleCnt="0"/>
      <dgm:spPr/>
    </dgm:pt>
    <dgm:pt modelId="{18EF1F77-B055-406B-83F5-9F58E279A466}" type="pres">
      <dgm:prSet presAssocID="{965B2E4C-4B57-490A-B23C-21077E22011C}" presName="rootComposite" presStyleCnt="0"/>
      <dgm:spPr/>
    </dgm:pt>
    <dgm:pt modelId="{36D91E23-8F19-4365-99C4-E6E8003A3738}" type="pres">
      <dgm:prSet presAssocID="{965B2E4C-4B57-490A-B23C-21077E22011C}" presName="rootText" presStyleLbl="node1" presStyleIdx="0" presStyleCnt="5"/>
      <dgm:spPr/>
    </dgm:pt>
    <dgm:pt modelId="{DFBBE9F8-60BB-4AAF-95CD-B0C6700D4A22}" type="pres">
      <dgm:prSet presAssocID="{965B2E4C-4B57-490A-B23C-21077E22011C}" presName="rootConnector" presStyleLbl="node1" presStyleIdx="0" presStyleCnt="5"/>
      <dgm:spPr/>
    </dgm:pt>
    <dgm:pt modelId="{B9341A61-E080-4DD0-B2D5-726F6352A73E}" type="pres">
      <dgm:prSet presAssocID="{965B2E4C-4B57-490A-B23C-21077E22011C}" presName="childShape" presStyleCnt="0"/>
      <dgm:spPr/>
    </dgm:pt>
    <dgm:pt modelId="{63717CD4-0FAB-4351-B79A-08780E6ADF71}" type="pres">
      <dgm:prSet presAssocID="{5E358327-3FB0-4954-896B-BF5650C51E5C}" presName="Name13" presStyleLbl="parChTrans1D2" presStyleIdx="0" presStyleCnt="14"/>
      <dgm:spPr/>
    </dgm:pt>
    <dgm:pt modelId="{EA3B9C65-2157-491A-BA7A-C6D26417F570}" type="pres">
      <dgm:prSet presAssocID="{D775BA5C-4228-494A-940A-5D90C29F4DEB}" presName="childText" presStyleLbl="bgAcc1" presStyleIdx="0" presStyleCnt="14">
        <dgm:presLayoutVars>
          <dgm:bulletEnabled val="1"/>
        </dgm:presLayoutVars>
      </dgm:prSet>
      <dgm:spPr/>
    </dgm:pt>
    <dgm:pt modelId="{E132AEA3-601D-47D9-9762-98007B93481F}" type="pres">
      <dgm:prSet presAssocID="{21B40680-F7EE-4262-A48D-0FA6A58D7B96}" presName="Name13" presStyleLbl="parChTrans1D2" presStyleIdx="1" presStyleCnt="14"/>
      <dgm:spPr/>
    </dgm:pt>
    <dgm:pt modelId="{40D7F910-2657-4685-830A-9D06DC977BDE}" type="pres">
      <dgm:prSet presAssocID="{81AA0EC4-2ABD-4CC3-9C93-FA47F8BEF82F}" presName="childText" presStyleLbl="bgAcc1" presStyleIdx="1" presStyleCnt="14">
        <dgm:presLayoutVars>
          <dgm:bulletEnabled val="1"/>
        </dgm:presLayoutVars>
      </dgm:prSet>
      <dgm:spPr/>
    </dgm:pt>
    <dgm:pt modelId="{40C511B8-0C79-499A-B286-ABC3885D725E}" type="pres">
      <dgm:prSet presAssocID="{8899777B-CA17-4A6A-8ED7-9F24188CEACF}" presName="root" presStyleCnt="0"/>
      <dgm:spPr/>
    </dgm:pt>
    <dgm:pt modelId="{4E59E239-C29B-409D-9825-3D4AC8A9EB2D}" type="pres">
      <dgm:prSet presAssocID="{8899777B-CA17-4A6A-8ED7-9F24188CEACF}" presName="rootComposite" presStyleCnt="0"/>
      <dgm:spPr/>
    </dgm:pt>
    <dgm:pt modelId="{3BED0382-E1C1-415B-9B60-219320F1B6AD}" type="pres">
      <dgm:prSet presAssocID="{8899777B-CA17-4A6A-8ED7-9F24188CEACF}" presName="rootText" presStyleLbl="node1" presStyleIdx="1" presStyleCnt="5"/>
      <dgm:spPr/>
    </dgm:pt>
    <dgm:pt modelId="{D2D85A10-1531-48F7-9279-75616BBAAC59}" type="pres">
      <dgm:prSet presAssocID="{8899777B-CA17-4A6A-8ED7-9F24188CEACF}" presName="rootConnector" presStyleLbl="node1" presStyleIdx="1" presStyleCnt="5"/>
      <dgm:spPr/>
    </dgm:pt>
    <dgm:pt modelId="{D15688FF-A705-4E34-8486-3F83C13043B5}" type="pres">
      <dgm:prSet presAssocID="{8899777B-CA17-4A6A-8ED7-9F24188CEACF}" presName="childShape" presStyleCnt="0"/>
      <dgm:spPr/>
    </dgm:pt>
    <dgm:pt modelId="{2992B00C-8D1D-4DBF-9E13-10AB6863A3CF}" type="pres">
      <dgm:prSet presAssocID="{27FCE934-F5CB-424F-8F67-C3B471CA7F14}" presName="Name13" presStyleLbl="parChTrans1D2" presStyleIdx="2" presStyleCnt="14"/>
      <dgm:spPr/>
    </dgm:pt>
    <dgm:pt modelId="{50C29443-341C-4F85-910E-CB557DB5FE00}" type="pres">
      <dgm:prSet presAssocID="{C83CE383-6ABD-497F-AB6B-DD012913C960}" presName="childText" presStyleLbl="bgAcc1" presStyleIdx="2" presStyleCnt="14" custScaleX="120448">
        <dgm:presLayoutVars>
          <dgm:bulletEnabled val="1"/>
        </dgm:presLayoutVars>
      </dgm:prSet>
      <dgm:spPr/>
    </dgm:pt>
    <dgm:pt modelId="{CECC1BAB-BAD6-41BF-ABE0-D934045421DC}" type="pres">
      <dgm:prSet presAssocID="{407CF3E4-26D2-47DF-8626-A2B223FB13BB}" presName="Name13" presStyleLbl="parChTrans1D2" presStyleIdx="3" presStyleCnt="14"/>
      <dgm:spPr/>
    </dgm:pt>
    <dgm:pt modelId="{F476B057-1D71-4343-8529-50CDBC8E0937}" type="pres">
      <dgm:prSet presAssocID="{16FD0B50-3612-4D56-9EE6-57D32A90A1EA}" presName="childText" presStyleLbl="bgAcc1" presStyleIdx="3" presStyleCnt="14" custScaleX="109360" custScaleY="128851">
        <dgm:presLayoutVars>
          <dgm:bulletEnabled val="1"/>
        </dgm:presLayoutVars>
      </dgm:prSet>
      <dgm:spPr/>
    </dgm:pt>
    <dgm:pt modelId="{39665268-BE69-4D3F-B7FA-C74B21BAB085}" type="pres">
      <dgm:prSet presAssocID="{BA320158-0C8E-42F3-91BB-FEE9D1E40019}" presName="Name13" presStyleLbl="parChTrans1D2" presStyleIdx="4" presStyleCnt="14"/>
      <dgm:spPr/>
    </dgm:pt>
    <dgm:pt modelId="{4FAC9CCE-8059-4CE4-B6C5-F0C0C3CAE326}" type="pres">
      <dgm:prSet presAssocID="{CF22EE6D-57A9-4254-9FCA-D0A19BC9DB76}" presName="childText" presStyleLbl="bgAcc1" presStyleIdx="4" presStyleCnt="14" custScaleX="112389" custScaleY="100000">
        <dgm:presLayoutVars>
          <dgm:bulletEnabled val="1"/>
        </dgm:presLayoutVars>
      </dgm:prSet>
      <dgm:spPr/>
    </dgm:pt>
    <dgm:pt modelId="{3F53334F-4D85-4EDB-AA85-E5472D5C6F4F}" type="pres">
      <dgm:prSet presAssocID="{F6A97896-57AA-46E5-A240-FAFB98F77258}" presName="Name13" presStyleLbl="parChTrans1D2" presStyleIdx="5" presStyleCnt="14"/>
      <dgm:spPr/>
    </dgm:pt>
    <dgm:pt modelId="{8DEF41A7-2B98-4675-9D59-409391DD50E5}" type="pres">
      <dgm:prSet presAssocID="{3B26523C-A2D4-414D-85D0-257EE9F3F6F3}" presName="childText" presStyleLbl="bgAcc1" presStyleIdx="5" presStyleCnt="14" custScaleX="150539">
        <dgm:presLayoutVars>
          <dgm:bulletEnabled val="1"/>
        </dgm:presLayoutVars>
      </dgm:prSet>
      <dgm:spPr/>
    </dgm:pt>
    <dgm:pt modelId="{529EF8A0-C0BC-4B1F-A82E-D2AD92F508B7}" type="pres">
      <dgm:prSet presAssocID="{4D45F96D-099F-42B3-B1DD-191DC7641003}" presName="root" presStyleCnt="0"/>
      <dgm:spPr/>
    </dgm:pt>
    <dgm:pt modelId="{072CEA2A-1DA2-4C9C-AAF6-B521654FCA15}" type="pres">
      <dgm:prSet presAssocID="{4D45F96D-099F-42B3-B1DD-191DC7641003}" presName="rootComposite" presStyleCnt="0"/>
      <dgm:spPr/>
    </dgm:pt>
    <dgm:pt modelId="{B59A4C9B-F1DE-4D30-9417-945E6D0352D0}" type="pres">
      <dgm:prSet presAssocID="{4D45F96D-099F-42B3-B1DD-191DC7641003}" presName="rootText" presStyleLbl="node1" presStyleIdx="2" presStyleCnt="5"/>
      <dgm:spPr/>
    </dgm:pt>
    <dgm:pt modelId="{CD25E562-63C4-482D-913E-9DA7351CD199}" type="pres">
      <dgm:prSet presAssocID="{4D45F96D-099F-42B3-B1DD-191DC7641003}" presName="rootConnector" presStyleLbl="node1" presStyleIdx="2" presStyleCnt="5"/>
      <dgm:spPr/>
    </dgm:pt>
    <dgm:pt modelId="{BB7477BE-7BCA-40C5-825C-02087E921F80}" type="pres">
      <dgm:prSet presAssocID="{4D45F96D-099F-42B3-B1DD-191DC7641003}" presName="childShape" presStyleCnt="0"/>
      <dgm:spPr/>
    </dgm:pt>
    <dgm:pt modelId="{BF812F33-95A3-4FBC-8D23-E07C01951757}" type="pres">
      <dgm:prSet presAssocID="{861D2C1E-54FC-4110-B91F-79D6C2FEA0DD}" presName="Name13" presStyleLbl="parChTrans1D2" presStyleIdx="6" presStyleCnt="14"/>
      <dgm:spPr/>
    </dgm:pt>
    <dgm:pt modelId="{A35AA2D2-2C06-442C-8F40-46079FDF87EC}" type="pres">
      <dgm:prSet presAssocID="{C8D89C70-5A4A-4C69-B805-239B15506FA7}" presName="childText" presStyleLbl="bgAcc1" presStyleIdx="6" presStyleCnt="14">
        <dgm:presLayoutVars>
          <dgm:bulletEnabled val="1"/>
        </dgm:presLayoutVars>
      </dgm:prSet>
      <dgm:spPr/>
    </dgm:pt>
    <dgm:pt modelId="{B51D991D-7B0D-4E18-8C92-86B46E8DC1AA}" type="pres">
      <dgm:prSet presAssocID="{5B423365-F3D2-44C5-8891-36DE8E6D860E}" presName="Name13" presStyleLbl="parChTrans1D2" presStyleIdx="7" presStyleCnt="14"/>
      <dgm:spPr/>
    </dgm:pt>
    <dgm:pt modelId="{A65D902E-EC66-48F6-A65B-620EC9DA8AEA}" type="pres">
      <dgm:prSet presAssocID="{9C56C923-70B4-42B5-81A9-D3770DA58E83}" presName="childText" presStyleLbl="bgAcc1" presStyleIdx="7" presStyleCnt="14" custScaleY="126771">
        <dgm:presLayoutVars>
          <dgm:bulletEnabled val="1"/>
        </dgm:presLayoutVars>
      </dgm:prSet>
      <dgm:spPr/>
    </dgm:pt>
    <dgm:pt modelId="{761B2D3E-953A-4750-9340-91DA500F20D5}" type="pres">
      <dgm:prSet presAssocID="{279E7B89-EB77-4211-A3BC-90C39691A213}" presName="root" presStyleCnt="0"/>
      <dgm:spPr/>
    </dgm:pt>
    <dgm:pt modelId="{73C6C290-48F0-4964-9934-80117E5F449E}" type="pres">
      <dgm:prSet presAssocID="{279E7B89-EB77-4211-A3BC-90C39691A213}" presName="rootComposite" presStyleCnt="0"/>
      <dgm:spPr/>
    </dgm:pt>
    <dgm:pt modelId="{5E91FD50-2236-48CA-99D3-C53E90800218}" type="pres">
      <dgm:prSet presAssocID="{279E7B89-EB77-4211-A3BC-90C39691A213}" presName="rootText" presStyleLbl="node1" presStyleIdx="3" presStyleCnt="5"/>
      <dgm:spPr/>
    </dgm:pt>
    <dgm:pt modelId="{D7B053F9-4B54-44A8-A4D6-257EAEB118B7}" type="pres">
      <dgm:prSet presAssocID="{279E7B89-EB77-4211-A3BC-90C39691A213}" presName="rootConnector" presStyleLbl="node1" presStyleIdx="3" presStyleCnt="5"/>
      <dgm:spPr/>
    </dgm:pt>
    <dgm:pt modelId="{52CBA392-BD50-48BE-8357-79FF4B34CBF2}" type="pres">
      <dgm:prSet presAssocID="{279E7B89-EB77-4211-A3BC-90C39691A213}" presName="childShape" presStyleCnt="0"/>
      <dgm:spPr/>
    </dgm:pt>
    <dgm:pt modelId="{F0D1F803-563C-408D-A1AA-1F8DAF9BAEB4}" type="pres">
      <dgm:prSet presAssocID="{14F38649-AD41-403C-9608-0F6DF5B658B9}" presName="Name13" presStyleLbl="parChTrans1D2" presStyleIdx="8" presStyleCnt="14"/>
      <dgm:spPr/>
    </dgm:pt>
    <dgm:pt modelId="{698CE602-CC65-45E0-BDE7-837CE0EB1A43}" type="pres">
      <dgm:prSet presAssocID="{3DA56469-B059-4B24-A778-664AE58D6BE1}" presName="childText" presStyleLbl="bgAcc1" presStyleIdx="8" presStyleCnt="14">
        <dgm:presLayoutVars>
          <dgm:bulletEnabled val="1"/>
        </dgm:presLayoutVars>
      </dgm:prSet>
      <dgm:spPr/>
    </dgm:pt>
    <dgm:pt modelId="{6C211B1C-92D1-409A-85E5-5485D9DC606F}" type="pres">
      <dgm:prSet presAssocID="{E694B16C-15BF-49C9-9FDF-2336A4D72AA6}" presName="Name13" presStyleLbl="parChTrans1D2" presStyleIdx="9" presStyleCnt="14"/>
      <dgm:spPr/>
    </dgm:pt>
    <dgm:pt modelId="{B05EEB53-58E1-4EDC-91C8-54B54F6A4E41}" type="pres">
      <dgm:prSet presAssocID="{45FB2210-2AD7-46E9-933E-BE64ACB080E9}" presName="childText" presStyleLbl="bgAcc1" presStyleIdx="9" presStyleCnt="14">
        <dgm:presLayoutVars>
          <dgm:bulletEnabled val="1"/>
        </dgm:presLayoutVars>
      </dgm:prSet>
      <dgm:spPr/>
    </dgm:pt>
    <dgm:pt modelId="{7D53EFDF-1518-4AD4-B548-B45925A0F301}" type="pres">
      <dgm:prSet presAssocID="{5D0C2673-5E99-48F8-A962-9BA3E9B7A663}" presName="root" presStyleCnt="0"/>
      <dgm:spPr/>
    </dgm:pt>
    <dgm:pt modelId="{C983E49C-70E6-4179-9DD6-56B184143C90}" type="pres">
      <dgm:prSet presAssocID="{5D0C2673-5E99-48F8-A962-9BA3E9B7A663}" presName="rootComposite" presStyleCnt="0"/>
      <dgm:spPr/>
    </dgm:pt>
    <dgm:pt modelId="{92535AA5-D07B-4B94-8284-C7F249DD9355}" type="pres">
      <dgm:prSet presAssocID="{5D0C2673-5E99-48F8-A962-9BA3E9B7A663}" presName="rootText" presStyleLbl="node1" presStyleIdx="4" presStyleCnt="5"/>
      <dgm:spPr/>
    </dgm:pt>
    <dgm:pt modelId="{2B3BC43D-CFD7-44CB-B4E3-4EAE16A32C7F}" type="pres">
      <dgm:prSet presAssocID="{5D0C2673-5E99-48F8-A962-9BA3E9B7A663}" presName="rootConnector" presStyleLbl="node1" presStyleIdx="4" presStyleCnt="5"/>
      <dgm:spPr/>
    </dgm:pt>
    <dgm:pt modelId="{391BE833-F1A5-414D-B620-4B39E120B1CC}" type="pres">
      <dgm:prSet presAssocID="{5D0C2673-5E99-48F8-A962-9BA3E9B7A663}" presName="childShape" presStyleCnt="0"/>
      <dgm:spPr/>
    </dgm:pt>
    <dgm:pt modelId="{9A624C51-5503-4021-A334-F68523BDE975}" type="pres">
      <dgm:prSet presAssocID="{DE6F3F44-F767-48C2-9E5F-B3A5A80C96B1}" presName="Name13" presStyleLbl="parChTrans1D2" presStyleIdx="10" presStyleCnt="14"/>
      <dgm:spPr/>
    </dgm:pt>
    <dgm:pt modelId="{6526C6FA-2F4C-4FE8-A572-2F936552C9D7}" type="pres">
      <dgm:prSet presAssocID="{0A94F92B-7957-4ADE-9F27-CC045BE9EEE0}" presName="childText" presStyleLbl="bgAcc1" presStyleIdx="10" presStyleCnt="14">
        <dgm:presLayoutVars>
          <dgm:bulletEnabled val="1"/>
        </dgm:presLayoutVars>
      </dgm:prSet>
      <dgm:spPr/>
    </dgm:pt>
    <dgm:pt modelId="{52176B04-E308-4027-A8BE-B303E159D915}" type="pres">
      <dgm:prSet presAssocID="{F5E1093B-D730-46EF-A9BD-6DCA5ADCEC62}" presName="Name13" presStyleLbl="parChTrans1D2" presStyleIdx="11" presStyleCnt="14"/>
      <dgm:spPr/>
    </dgm:pt>
    <dgm:pt modelId="{4A71D98D-3231-4BE9-9D3B-8E8390773959}" type="pres">
      <dgm:prSet presAssocID="{4A9E7882-73E5-414E-B722-FC128EA7627E}" presName="childText" presStyleLbl="bgAcc1" presStyleIdx="11" presStyleCnt="14" custScaleY="133209">
        <dgm:presLayoutVars>
          <dgm:bulletEnabled val="1"/>
        </dgm:presLayoutVars>
      </dgm:prSet>
      <dgm:spPr/>
    </dgm:pt>
    <dgm:pt modelId="{F147D4CD-82E5-4E10-BDC7-D65572563F75}" type="pres">
      <dgm:prSet presAssocID="{EF47EEE6-00D3-4E49-9F04-FFC936E69A44}" presName="Name13" presStyleLbl="parChTrans1D2" presStyleIdx="12" presStyleCnt="14"/>
      <dgm:spPr/>
    </dgm:pt>
    <dgm:pt modelId="{B53A0753-70E3-4A91-8A64-4840410E58C6}" type="pres">
      <dgm:prSet presAssocID="{E0EC4F0E-058D-4363-8F68-A577BDA97858}" presName="childText" presStyleLbl="bgAcc1" presStyleIdx="12" presStyleCnt="14" custScaleY="130367">
        <dgm:presLayoutVars>
          <dgm:bulletEnabled val="1"/>
        </dgm:presLayoutVars>
      </dgm:prSet>
      <dgm:spPr/>
    </dgm:pt>
    <dgm:pt modelId="{8B37C7EF-9D9C-494F-9FD5-59338E72236B}" type="pres">
      <dgm:prSet presAssocID="{44638A09-D7F7-4122-ADE3-BBDA5C01BD05}" presName="Name13" presStyleLbl="parChTrans1D2" presStyleIdx="13" presStyleCnt="14"/>
      <dgm:spPr/>
    </dgm:pt>
    <dgm:pt modelId="{B678EFD0-5D8B-44B1-9A96-6CA66A88F3FF}" type="pres">
      <dgm:prSet presAssocID="{8D88F518-66D5-4A8D-A4B3-AF85AEAA295B}" presName="childText" presStyleLbl="bgAcc1" presStyleIdx="13" presStyleCnt="14" custScaleY="133460">
        <dgm:presLayoutVars>
          <dgm:bulletEnabled val="1"/>
        </dgm:presLayoutVars>
      </dgm:prSet>
      <dgm:spPr/>
    </dgm:pt>
  </dgm:ptLst>
  <dgm:cxnLst>
    <dgm:cxn modelId="{59987A0A-9338-485C-99B1-FBBDEECDF850}" type="presOf" srcId="{3B26523C-A2D4-414D-85D0-257EE9F3F6F3}" destId="{8DEF41A7-2B98-4675-9D59-409391DD50E5}" srcOrd="0" destOrd="0" presId="urn:microsoft.com/office/officeart/2005/8/layout/hierarchy3"/>
    <dgm:cxn modelId="{0952090D-4683-49D1-B2E0-5232B230A7A6}" type="presOf" srcId="{4D45F96D-099F-42B3-B1DD-191DC7641003}" destId="{CD25E562-63C4-482D-913E-9DA7351CD199}" srcOrd="1" destOrd="0" presId="urn:microsoft.com/office/officeart/2005/8/layout/hierarchy3"/>
    <dgm:cxn modelId="{7CB60F17-7559-4ED6-A179-A9F3E0FA65B6}" type="presOf" srcId="{44638A09-D7F7-4122-ADE3-BBDA5C01BD05}" destId="{8B37C7EF-9D9C-494F-9FD5-59338E72236B}" srcOrd="0" destOrd="0" presId="urn:microsoft.com/office/officeart/2005/8/layout/hierarchy3"/>
    <dgm:cxn modelId="{72685317-16C5-4185-AC8E-A55D6D58E250}" srcId="{CF22EE6D-57A9-4254-9FCA-D0A19BC9DB76}" destId="{44D73E0F-3C68-409E-B89F-4D04B39497C2}" srcOrd="0" destOrd="0" parTransId="{20982CB6-44E9-43E6-9BD3-07A05FB7786A}" sibTransId="{B8A4C22B-16C5-46A6-9AD1-61B551D35388}"/>
    <dgm:cxn modelId="{1977DE19-14FA-462B-868D-B33BDCB5727C}" type="presOf" srcId="{5E358327-3FB0-4954-896B-BF5650C51E5C}" destId="{63717CD4-0FAB-4351-B79A-08780E6ADF71}" srcOrd="0" destOrd="0" presId="urn:microsoft.com/office/officeart/2005/8/layout/hierarchy3"/>
    <dgm:cxn modelId="{3E08A829-4992-4287-AAA8-7AA538424365}" srcId="{8899777B-CA17-4A6A-8ED7-9F24188CEACF}" destId="{3B26523C-A2D4-414D-85D0-257EE9F3F6F3}" srcOrd="3" destOrd="0" parTransId="{F6A97896-57AA-46E5-A240-FAFB98F77258}" sibTransId="{DE189D07-8F47-49DB-980A-3D7D86E0E3C7}"/>
    <dgm:cxn modelId="{5730852B-135E-4317-9621-53B7C62C2664}" type="presOf" srcId="{407CF3E4-26D2-47DF-8626-A2B223FB13BB}" destId="{CECC1BAB-BAD6-41BF-ABE0-D934045421DC}" srcOrd="0" destOrd="0" presId="urn:microsoft.com/office/officeart/2005/8/layout/hierarchy3"/>
    <dgm:cxn modelId="{CF0A962B-9813-4909-AEB6-C99DADD6A733}" type="presOf" srcId="{279E7B89-EB77-4211-A3BC-90C39691A213}" destId="{5E91FD50-2236-48CA-99D3-C53E90800218}" srcOrd="0" destOrd="0" presId="urn:microsoft.com/office/officeart/2005/8/layout/hierarchy3"/>
    <dgm:cxn modelId="{B383DD2B-74F8-44A9-9649-A6F60CDE5CB7}" srcId="{4D45F96D-099F-42B3-B1DD-191DC7641003}" destId="{9C56C923-70B4-42B5-81A9-D3770DA58E83}" srcOrd="1" destOrd="0" parTransId="{5B423365-F3D2-44C5-8891-36DE8E6D860E}" sibTransId="{74280390-E52C-4E67-9A88-98115468A566}"/>
    <dgm:cxn modelId="{2E8ACE2C-7FB3-4C6C-8E14-D301C0420BFB}" type="presOf" srcId="{8D88F518-66D5-4A8D-A4B3-AF85AEAA295B}" destId="{B678EFD0-5D8B-44B1-9A96-6CA66A88F3FF}" srcOrd="0" destOrd="0" presId="urn:microsoft.com/office/officeart/2005/8/layout/hierarchy3"/>
    <dgm:cxn modelId="{CCBADA2F-2911-4DB8-96AF-46911124F8B3}" type="presOf" srcId="{5B423365-F3D2-44C5-8891-36DE8E6D860E}" destId="{B51D991D-7B0D-4E18-8C92-86B46E8DC1AA}" srcOrd="0" destOrd="0" presId="urn:microsoft.com/office/officeart/2005/8/layout/hierarchy3"/>
    <dgm:cxn modelId="{5CA9B03A-A804-40F8-8261-CF7A72C471C3}" type="presOf" srcId="{3DA56469-B059-4B24-A778-664AE58D6BE1}" destId="{698CE602-CC65-45E0-BDE7-837CE0EB1A43}" srcOrd="0" destOrd="0" presId="urn:microsoft.com/office/officeart/2005/8/layout/hierarchy3"/>
    <dgm:cxn modelId="{A5CA673B-A01C-4028-A61A-58C556CE39EE}" srcId="{8899777B-CA17-4A6A-8ED7-9F24188CEACF}" destId="{C83CE383-6ABD-497F-AB6B-DD012913C960}" srcOrd="0" destOrd="0" parTransId="{27FCE934-F5CB-424F-8F67-C3B471CA7F14}" sibTransId="{DADA2A8D-EE29-4F62-A696-35D2CA9A29C2}"/>
    <dgm:cxn modelId="{6FC91B42-7F96-4B64-AEE5-3463795D06AB}" type="presOf" srcId="{27FCE934-F5CB-424F-8F67-C3B471CA7F14}" destId="{2992B00C-8D1D-4DBF-9E13-10AB6863A3CF}" srcOrd="0" destOrd="0" presId="urn:microsoft.com/office/officeart/2005/8/layout/hierarchy3"/>
    <dgm:cxn modelId="{69DD8743-38A2-4173-A435-67B92D400F8D}" type="presOf" srcId="{F5E1093B-D730-46EF-A9BD-6DCA5ADCEC62}" destId="{52176B04-E308-4027-A8BE-B303E159D915}" srcOrd="0" destOrd="0" presId="urn:microsoft.com/office/officeart/2005/8/layout/hierarchy3"/>
    <dgm:cxn modelId="{D3A8BB45-6315-45E8-BA80-341EA2D33828}" srcId="{7757077C-4065-409C-AD2D-A1A041B241B4}" destId="{4D45F96D-099F-42B3-B1DD-191DC7641003}" srcOrd="2" destOrd="0" parTransId="{5F43C967-1457-4093-AE53-676A854F40AC}" sibTransId="{AEF3DDC5-C338-4CF6-A9F4-52A97CDA4124}"/>
    <dgm:cxn modelId="{D95B9B47-D501-421D-87BA-754BE5154A3B}" type="presOf" srcId="{0A94F92B-7957-4ADE-9F27-CC045BE9EEE0}" destId="{6526C6FA-2F4C-4FE8-A572-2F936552C9D7}" srcOrd="0" destOrd="0" presId="urn:microsoft.com/office/officeart/2005/8/layout/hierarchy3"/>
    <dgm:cxn modelId="{F114294B-B92B-443B-BC51-37D154329599}" type="presOf" srcId="{4D45F96D-099F-42B3-B1DD-191DC7641003}" destId="{B59A4C9B-F1DE-4D30-9417-945E6D0352D0}" srcOrd="0" destOrd="0" presId="urn:microsoft.com/office/officeart/2005/8/layout/hierarchy3"/>
    <dgm:cxn modelId="{F8571B4C-7939-40C2-9294-B6E6CEDB1A94}" type="presOf" srcId="{C83CE383-6ABD-497F-AB6B-DD012913C960}" destId="{50C29443-341C-4F85-910E-CB557DB5FE00}" srcOrd="0" destOrd="0" presId="urn:microsoft.com/office/officeart/2005/8/layout/hierarchy3"/>
    <dgm:cxn modelId="{77D09A57-8FB5-4F19-B929-A3F423EB3B11}" type="presOf" srcId="{9C56C923-70B4-42B5-81A9-D3770DA58E83}" destId="{A65D902E-EC66-48F6-A65B-620EC9DA8AEA}" srcOrd="0" destOrd="0" presId="urn:microsoft.com/office/officeart/2005/8/layout/hierarchy3"/>
    <dgm:cxn modelId="{0DC58B59-9218-46CB-9219-25D8AE7F318D}" type="presOf" srcId="{45FB2210-2AD7-46E9-933E-BE64ACB080E9}" destId="{B05EEB53-58E1-4EDC-91C8-54B54F6A4E41}" srcOrd="0" destOrd="0" presId="urn:microsoft.com/office/officeart/2005/8/layout/hierarchy3"/>
    <dgm:cxn modelId="{A702265B-493B-4F73-BEAE-7DF128717DA9}" type="presOf" srcId="{44D73E0F-3C68-409E-B89F-4D04B39497C2}" destId="{4FAC9CCE-8059-4CE4-B6C5-F0C0C3CAE326}" srcOrd="0" destOrd="1" presId="urn:microsoft.com/office/officeart/2005/8/layout/hierarchy3"/>
    <dgm:cxn modelId="{002DDB5F-195A-466D-BD21-2CE2A3897736}" type="presOf" srcId="{7757077C-4065-409C-AD2D-A1A041B241B4}" destId="{CDF6FD0F-98FD-4B9F-9626-B2A50075A6D0}" srcOrd="0" destOrd="0" presId="urn:microsoft.com/office/officeart/2005/8/layout/hierarchy3"/>
    <dgm:cxn modelId="{B1B52967-2C32-4A34-8ABC-C37303168293}" type="presOf" srcId="{16FD0B50-3612-4D56-9EE6-57D32A90A1EA}" destId="{F476B057-1D71-4343-8529-50CDBC8E0937}" srcOrd="0" destOrd="0" presId="urn:microsoft.com/office/officeart/2005/8/layout/hierarchy3"/>
    <dgm:cxn modelId="{78A91873-F3E9-45D8-A7A6-B4A67979D089}" type="presOf" srcId="{21B40680-F7EE-4262-A48D-0FA6A58D7B96}" destId="{E132AEA3-601D-47D9-9762-98007B93481F}" srcOrd="0" destOrd="0" presId="urn:microsoft.com/office/officeart/2005/8/layout/hierarchy3"/>
    <dgm:cxn modelId="{F8FDEE75-1567-4151-99E3-D0AA7E6EFA34}" type="presOf" srcId="{279E7B89-EB77-4211-A3BC-90C39691A213}" destId="{D7B053F9-4B54-44A8-A4D6-257EAEB118B7}" srcOrd="1" destOrd="0" presId="urn:microsoft.com/office/officeart/2005/8/layout/hierarchy3"/>
    <dgm:cxn modelId="{22F1E27B-95DF-42BD-95E2-F5F2098A79FF}" srcId="{965B2E4C-4B57-490A-B23C-21077E22011C}" destId="{81AA0EC4-2ABD-4CC3-9C93-FA47F8BEF82F}" srcOrd="1" destOrd="0" parTransId="{21B40680-F7EE-4262-A48D-0FA6A58D7B96}" sibTransId="{BB213909-369D-4723-8BAD-CA105C6D6592}"/>
    <dgm:cxn modelId="{8AD0B086-3162-4DED-A469-F35DA83075BB}" type="presOf" srcId="{DE6F3F44-F767-48C2-9E5F-B3A5A80C96B1}" destId="{9A624C51-5503-4021-A334-F68523BDE975}" srcOrd="0" destOrd="0" presId="urn:microsoft.com/office/officeart/2005/8/layout/hierarchy3"/>
    <dgm:cxn modelId="{22D1B686-40B1-44FC-A1CC-4D448D48DC01}" srcId="{7757077C-4065-409C-AD2D-A1A041B241B4}" destId="{965B2E4C-4B57-490A-B23C-21077E22011C}" srcOrd="0" destOrd="0" parTransId="{DF38875C-2895-4D02-9370-A1688034A9D1}" sibTransId="{D60A633B-E5E6-4726-867A-F22632A3412F}"/>
    <dgm:cxn modelId="{DD4E8388-FB0A-488B-81B1-19E781286376}" srcId="{279E7B89-EB77-4211-A3BC-90C39691A213}" destId="{3DA56469-B059-4B24-A778-664AE58D6BE1}" srcOrd="0" destOrd="0" parTransId="{14F38649-AD41-403C-9608-0F6DF5B658B9}" sibTransId="{B156707D-8222-42B7-B8D5-400BCBEE9367}"/>
    <dgm:cxn modelId="{4EFE678A-8DCA-44F7-8224-3AD42B564319}" srcId="{965B2E4C-4B57-490A-B23C-21077E22011C}" destId="{D775BA5C-4228-494A-940A-5D90C29F4DEB}" srcOrd="0" destOrd="0" parTransId="{5E358327-3FB0-4954-896B-BF5650C51E5C}" sibTransId="{3312C558-31B9-4EBD-AF25-42A5C42335D7}"/>
    <dgm:cxn modelId="{9974068D-79DC-4528-A4E1-AEB2188CE4D0}" srcId="{8899777B-CA17-4A6A-8ED7-9F24188CEACF}" destId="{CF22EE6D-57A9-4254-9FCA-D0A19BC9DB76}" srcOrd="2" destOrd="0" parTransId="{BA320158-0C8E-42F3-91BB-FEE9D1E40019}" sibTransId="{0FA3ADC3-4850-4A47-8171-4697FF22F1E1}"/>
    <dgm:cxn modelId="{F2359D94-3AF7-47E0-B1CB-88B943D32EF0}" type="presOf" srcId="{F6A97896-57AA-46E5-A240-FAFB98F77258}" destId="{3F53334F-4D85-4EDB-AA85-E5472D5C6F4F}" srcOrd="0" destOrd="0" presId="urn:microsoft.com/office/officeart/2005/8/layout/hierarchy3"/>
    <dgm:cxn modelId="{4774A697-D9E8-4E79-8BE6-A80C2A981E52}" type="presOf" srcId="{965B2E4C-4B57-490A-B23C-21077E22011C}" destId="{DFBBE9F8-60BB-4AAF-95CD-B0C6700D4A22}" srcOrd="1" destOrd="0" presId="urn:microsoft.com/office/officeart/2005/8/layout/hierarchy3"/>
    <dgm:cxn modelId="{CAE46998-69C2-43C5-BBFC-8316200EF104}" type="presOf" srcId="{965B2E4C-4B57-490A-B23C-21077E22011C}" destId="{36D91E23-8F19-4365-99C4-E6E8003A3738}" srcOrd="0" destOrd="0" presId="urn:microsoft.com/office/officeart/2005/8/layout/hierarchy3"/>
    <dgm:cxn modelId="{7AA23999-2DB6-438B-AFE5-9F12176B196E}" type="presOf" srcId="{5D0C2673-5E99-48F8-A962-9BA3E9B7A663}" destId="{92535AA5-D07B-4B94-8284-C7F249DD9355}" srcOrd="0" destOrd="0" presId="urn:microsoft.com/office/officeart/2005/8/layout/hierarchy3"/>
    <dgm:cxn modelId="{F8C29299-D593-4305-9E84-C8FE011D0FBD}" type="presOf" srcId="{BA320158-0C8E-42F3-91BB-FEE9D1E40019}" destId="{39665268-BE69-4D3F-B7FA-C74B21BAB085}" srcOrd="0" destOrd="0" presId="urn:microsoft.com/office/officeart/2005/8/layout/hierarchy3"/>
    <dgm:cxn modelId="{CC8C01A4-B8C4-4FC7-8E89-8F1B15CB1181}" srcId="{7757077C-4065-409C-AD2D-A1A041B241B4}" destId="{5D0C2673-5E99-48F8-A962-9BA3E9B7A663}" srcOrd="4" destOrd="0" parTransId="{B2A8B295-027D-4379-AC49-8A6C0D720B8D}" sibTransId="{DDB7C2FE-68D7-406E-854C-48850CB2A8BB}"/>
    <dgm:cxn modelId="{17A251A4-19A5-4772-8D5D-5EF352120B80}" srcId="{8899777B-CA17-4A6A-8ED7-9F24188CEACF}" destId="{16FD0B50-3612-4D56-9EE6-57D32A90A1EA}" srcOrd="1" destOrd="0" parTransId="{407CF3E4-26D2-47DF-8626-A2B223FB13BB}" sibTransId="{D2F1A9CA-4A50-4492-A189-F0C105F1AC34}"/>
    <dgm:cxn modelId="{1D4A18AA-D7EB-42B9-B2DC-F7951D8BFEEE}" srcId="{5D0C2673-5E99-48F8-A962-9BA3E9B7A663}" destId="{0A94F92B-7957-4ADE-9F27-CC045BE9EEE0}" srcOrd="0" destOrd="0" parTransId="{DE6F3F44-F767-48C2-9E5F-B3A5A80C96B1}" sibTransId="{C167637A-217C-4C0C-808D-2B2E01D56750}"/>
    <dgm:cxn modelId="{5E5CDAAA-4C18-4F4C-BA61-40ABA07C9269}" type="presOf" srcId="{4A9E7882-73E5-414E-B722-FC128EA7627E}" destId="{4A71D98D-3231-4BE9-9D3B-8E8390773959}" srcOrd="0" destOrd="0" presId="urn:microsoft.com/office/officeart/2005/8/layout/hierarchy3"/>
    <dgm:cxn modelId="{BAA077B4-7550-4BD9-BA78-2EA6E70273EA}" srcId="{7757077C-4065-409C-AD2D-A1A041B241B4}" destId="{279E7B89-EB77-4211-A3BC-90C39691A213}" srcOrd="3" destOrd="0" parTransId="{966821AF-205B-4661-9BCC-4D7429AE7D5B}" sibTransId="{0A66EB67-FA18-457B-B081-BDEA073AC737}"/>
    <dgm:cxn modelId="{C430C3B7-048C-4FE9-B63F-0807FFC5381B}" type="presOf" srcId="{861D2C1E-54FC-4110-B91F-79D6C2FEA0DD}" destId="{BF812F33-95A3-4FBC-8D23-E07C01951757}" srcOrd="0" destOrd="0" presId="urn:microsoft.com/office/officeart/2005/8/layout/hierarchy3"/>
    <dgm:cxn modelId="{FFFEC4B8-0804-40D0-B9A9-33364AEE5CE3}" type="presOf" srcId="{5D0C2673-5E99-48F8-A962-9BA3E9B7A663}" destId="{2B3BC43D-CFD7-44CB-B4E3-4EAE16A32C7F}" srcOrd="1" destOrd="0" presId="urn:microsoft.com/office/officeart/2005/8/layout/hierarchy3"/>
    <dgm:cxn modelId="{F75AFFBC-6094-4D0B-84DE-AB615645E766}" srcId="{4D45F96D-099F-42B3-B1DD-191DC7641003}" destId="{C8D89C70-5A4A-4C69-B805-239B15506FA7}" srcOrd="0" destOrd="0" parTransId="{861D2C1E-54FC-4110-B91F-79D6C2FEA0DD}" sibTransId="{019FBD36-750B-417A-AFA3-B2DA0B080338}"/>
    <dgm:cxn modelId="{ED3BD2C9-8E90-4D75-8E77-54DE73143846}" type="presOf" srcId="{C8D89C70-5A4A-4C69-B805-239B15506FA7}" destId="{A35AA2D2-2C06-442C-8F40-46079FDF87EC}" srcOrd="0" destOrd="0" presId="urn:microsoft.com/office/officeart/2005/8/layout/hierarchy3"/>
    <dgm:cxn modelId="{847FE8CB-B224-4EA9-99EF-0640592287C7}" srcId="{5D0C2673-5E99-48F8-A962-9BA3E9B7A663}" destId="{8D88F518-66D5-4A8D-A4B3-AF85AEAA295B}" srcOrd="3" destOrd="0" parTransId="{44638A09-D7F7-4122-ADE3-BBDA5C01BD05}" sibTransId="{83D3E5F9-319B-4000-8632-A57C4DCBC086}"/>
    <dgm:cxn modelId="{D43BEFCE-AC70-47DF-B064-B91FE1C19BA0}" type="presOf" srcId="{CF22EE6D-57A9-4254-9FCA-D0A19BC9DB76}" destId="{4FAC9CCE-8059-4CE4-B6C5-F0C0C3CAE326}" srcOrd="0" destOrd="0" presId="urn:microsoft.com/office/officeart/2005/8/layout/hierarchy3"/>
    <dgm:cxn modelId="{112552D0-8548-4BDE-A81A-20C54FCC607F}" type="presOf" srcId="{81AA0EC4-2ABD-4CC3-9C93-FA47F8BEF82F}" destId="{40D7F910-2657-4685-830A-9D06DC977BDE}" srcOrd="0" destOrd="0" presId="urn:microsoft.com/office/officeart/2005/8/layout/hierarchy3"/>
    <dgm:cxn modelId="{76979CD0-0B83-488A-9C2B-FF3A15D1F37A}" srcId="{7757077C-4065-409C-AD2D-A1A041B241B4}" destId="{8899777B-CA17-4A6A-8ED7-9F24188CEACF}" srcOrd="1" destOrd="0" parTransId="{E6C1A1CC-1747-49C4-950D-D2285B5C4BF6}" sibTransId="{D2790E9A-91C6-4712-9D57-0B1B60908C78}"/>
    <dgm:cxn modelId="{D5EAE4D4-7840-47A1-AC9F-E464E7C99D50}" type="presOf" srcId="{E694B16C-15BF-49C9-9FDF-2336A4D72AA6}" destId="{6C211B1C-92D1-409A-85E5-5485D9DC606F}" srcOrd="0" destOrd="0" presId="urn:microsoft.com/office/officeart/2005/8/layout/hierarchy3"/>
    <dgm:cxn modelId="{B62E84DA-3B70-4F42-963E-2DF25E5C6A3A}" type="presOf" srcId="{14F38649-AD41-403C-9608-0F6DF5B658B9}" destId="{F0D1F803-563C-408D-A1AA-1F8DAF9BAEB4}" srcOrd="0" destOrd="0" presId="urn:microsoft.com/office/officeart/2005/8/layout/hierarchy3"/>
    <dgm:cxn modelId="{0B2F93DC-B1B0-41C3-B863-306FD0D50598}" type="presOf" srcId="{E0EC4F0E-058D-4363-8F68-A577BDA97858}" destId="{B53A0753-70E3-4A91-8A64-4840410E58C6}" srcOrd="0" destOrd="0" presId="urn:microsoft.com/office/officeart/2005/8/layout/hierarchy3"/>
    <dgm:cxn modelId="{DFA67FDD-D6A3-45B8-B060-5175961BE2FE}" type="presOf" srcId="{D775BA5C-4228-494A-940A-5D90C29F4DEB}" destId="{EA3B9C65-2157-491A-BA7A-C6D26417F570}" srcOrd="0" destOrd="0" presId="urn:microsoft.com/office/officeart/2005/8/layout/hierarchy3"/>
    <dgm:cxn modelId="{C33472E1-E851-4ADE-9C0F-6F487846E149}" type="presOf" srcId="{EF47EEE6-00D3-4E49-9F04-FFC936E69A44}" destId="{F147D4CD-82E5-4E10-BDC7-D65572563F75}" srcOrd="0" destOrd="0" presId="urn:microsoft.com/office/officeart/2005/8/layout/hierarchy3"/>
    <dgm:cxn modelId="{B94E24E6-D3C0-4741-B2D6-40D2588C4610}" type="presOf" srcId="{8899777B-CA17-4A6A-8ED7-9F24188CEACF}" destId="{D2D85A10-1531-48F7-9279-75616BBAAC59}" srcOrd="1" destOrd="0" presId="urn:microsoft.com/office/officeart/2005/8/layout/hierarchy3"/>
    <dgm:cxn modelId="{DEC706E7-35D0-4984-8153-0C3C562EFCF1}" type="presOf" srcId="{8899777B-CA17-4A6A-8ED7-9F24188CEACF}" destId="{3BED0382-E1C1-415B-9B60-219320F1B6AD}" srcOrd="0" destOrd="0" presId="urn:microsoft.com/office/officeart/2005/8/layout/hierarchy3"/>
    <dgm:cxn modelId="{BB0E73EE-CDB8-4FCD-8388-DF4108284609}" srcId="{279E7B89-EB77-4211-A3BC-90C39691A213}" destId="{45FB2210-2AD7-46E9-933E-BE64ACB080E9}" srcOrd="1" destOrd="0" parTransId="{E694B16C-15BF-49C9-9FDF-2336A4D72AA6}" sibTransId="{1ED49C14-94E5-4334-9765-42161FAB6D57}"/>
    <dgm:cxn modelId="{EDB089F4-3C24-44B5-BBEC-95C96FB78BA7}" srcId="{5D0C2673-5E99-48F8-A962-9BA3E9B7A663}" destId="{4A9E7882-73E5-414E-B722-FC128EA7627E}" srcOrd="1" destOrd="0" parTransId="{F5E1093B-D730-46EF-A9BD-6DCA5ADCEC62}" sibTransId="{C985E44D-5838-43DB-8CE6-50DB49F3D543}"/>
    <dgm:cxn modelId="{86D3A4FD-7266-4193-8CF2-3C9022C07A9D}" srcId="{5D0C2673-5E99-48F8-A962-9BA3E9B7A663}" destId="{E0EC4F0E-058D-4363-8F68-A577BDA97858}" srcOrd="2" destOrd="0" parTransId="{EF47EEE6-00D3-4E49-9F04-FFC936E69A44}" sibTransId="{FFDD0F16-2420-4852-B224-43D764E69AD1}"/>
    <dgm:cxn modelId="{248E22EF-FD8E-4933-871B-39621EB9625C}" type="presParOf" srcId="{CDF6FD0F-98FD-4B9F-9626-B2A50075A6D0}" destId="{C9266F3C-EB0C-4228-BF71-48CE8FFC395A}" srcOrd="0" destOrd="0" presId="urn:microsoft.com/office/officeart/2005/8/layout/hierarchy3"/>
    <dgm:cxn modelId="{0DD4BA27-590F-4767-BF61-70AAFA9E6E9D}" type="presParOf" srcId="{C9266F3C-EB0C-4228-BF71-48CE8FFC395A}" destId="{18EF1F77-B055-406B-83F5-9F58E279A466}" srcOrd="0" destOrd="0" presId="urn:microsoft.com/office/officeart/2005/8/layout/hierarchy3"/>
    <dgm:cxn modelId="{0AAEA01B-8E70-4267-9226-9D6C5EA9B8FA}" type="presParOf" srcId="{18EF1F77-B055-406B-83F5-9F58E279A466}" destId="{36D91E23-8F19-4365-99C4-E6E8003A3738}" srcOrd="0" destOrd="0" presId="urn:microsoft.com/office/officeart/2005/8/layout/hierarchy3"/>
    <dgm:cxn modelId="{8C47C488-9642-4BD3-BD91-0B7650D105BB}" type="presParOf" srcId="{18EF1F77-B055-406B-83F5-9F58E279A466}" destId="{DFBBE9F8-60BB-4AAF-95CD-B0C6700D4A22}" srcOrd="1" destOrd="0" presId="urn:microsoft.com/office/officeart/2005/8/layout/hierarchy3"/>
    <dgm:cxn modelId="{4784C8BB-8BD4-46E9-91B9-669468EDE008}" type="presParOf" srcId="{C9266F3C-EB0C-4228-BF71-48CE8FFC395A}" destId="{B9341A61-E080-4DD0-B2D5-726F6352A73E}" srcOrd="1" destOrd="0" presId="urn:microsoft.com/office/officeart/2005/8/layout/hierarchy3"/>
    <dgm:cxn modelId="{10BB6470-52CD-489C-B346-6EF820A2E2B9}" type="presParOf" srcId="{B9341A61-E080-4DD0-B2D5-726F6352A73E}" destId="{63717CD4-0FAB-4351-B79A-08780E6ADF71}" srcOrd="0" destOrd="0" presId="urn:microsoft.com/office/officeart/2005/8/layout/hierarchy3"/>
    <dgm:cxn modelId="{C6AB5AE9-39BD-4EA4-AE3A-53C3DBE8FDCB}" type="presParOf" srcId="{B9341A61-E080-4DD0-B2D5-726F6352A73E}" destId="{EA3B9C65-2157-491A-BA7A-C6D26417F570}" srcOrd="1" destOrd="0" presId="urn:microsoft.com/office/officeart/2005/8/layout/hierarchy3"/>
    <dgm:cxn modelId="{65F2D196-5ED8-4EB3-9BD3-F8B8D5CA9D35}" type="presParOf" srcId="{B9341A61-E080-4DD0-B2D5-726F6352A73E}" destId="{E132AEA3-601D-47D9-9762-98007B93481F}" srcOrd="2" destOrd="0" presId="urn:microsoft.com/office/officeart/2005/8/layout/hierarchy3"/>
    <dgm:cxn modelId="{ECA513CF-FF1C-4027-AEB5-3B072FA764CF}" type="presParOf" srcId="{B9341A61-E080-4DD0-B2D5-726F6352A73E}" destId="{40D7F910-2657-4685-830A-9D06DC977BDE}" srcOrd="3" destOrd="0" presId="urn:microsoft.com/office/officeart/2005/8/layout/hierarchy3"/>
    <dgm:cxn modelId="{FD53062D-14DD-4E29-8376-1D877D2B8AD6}" type="presParOf" srcId="{CDF6FD0F-98FD-4B9F-9626-B2A50075A6D0}" destId="{40C511B8-0C79-499A-B286-ABC3885D725E}" srcOrd="1" destOrd="0" presId="urn:microsoft.com/office/officeart/2005/8/layout/hierarchy3"/>
    <dgm:cxn modelId="{3CD32208-3F5F-41D8-A7F6-AFA18B662C76}" type="presParOf" srcId="{40C511B8-0C79-499A-B286-ABC3885D725E}" destId="{4E59E239-C29B-409D-9825-3D4AC8A9EB2D}" srcOrd="0" destOrd="0" presId="urn:microsoft.com/office/officeart/2005/8/layout/hierarchy3"/>
    <dgm:cxn modelId="{CE888607-9AB3-4C6C-81C1-A51280999E05}" type="presParOf" srcId="{4E59E239-C29B-409D-9825-3D4AC8A9EB2D}" destId="{3BED0382-E1C1-415B-9B60-219320F1B6AD}" srcOrd="0" destOrd="0" presId="urn:microsoft.com/office/officeart/2005/8/layout/hierarchy3"/>
    <dgm:cxn modelId="{BCADBD16-291E-40AD-A55F-7CB355846E65}" type="presParOf" srcId="{4E59E239-C29B-409D-9825-3D4AC8A9EB2D}" destId="{D2D85A10-1531-48F7-9279-75616BBAAC59}" srcOrd="1" destOrd="0" presId="urn:microsoft.com/office/officeart/2005/8/layout/hierarchy3"/>
    <dgm:cxn modelId="{360D0D2E-9013-498B-B20D-32B9C43F45AF}" type="presParOf" srcId="{40C511B8-0C79-499A-B286-ABC3885D725E}" destId="{D15688FF-A705-4E34-8486-3F83C13043B5}" srcOrd="1" destOrd="0" presId="urn:microsoft.com/office/officeart/2005/8/layout/hierarchy3"/>
    <dgm:cxn modelId="{425326D0-2743-4F98-9B23-5FFE9FE97FE1}" type="presParOf" srcId="{D15688FF-A705-4E34-8486-3F83C13043B5}" destId="{2992B00C-8D1D-4DBF-9E13-10AB6863A3CF}" srcOrd="0" destOrd="0" presId="urn:microsoft.com/office/officeart/2005/8/layout/hierarchy3"/>
    <dgm:cxn modelId="{D2B5C3E5-A51D-43C9-B75E-F4110F6EA65A}" type="presParOf" srcId="{D15688FF-A705-4E34-8486-3F83C13043B5}" destId="{50C29443-341C-4F85-910E-CB557DB5FE00}" srcOrd="1" destOrd="0" presId="urn:microsoft.com/office/officeart/2005/8/layout/hierarchy3"/>
    <dgm:cxn modelId="{B29F0A41-C637-4444-A142-9B6867A71FAD}" type="presParOf" srcId="{D15688FF-A705-4E34-8486-3F83C13043B5}" destId="{CECC1BAB-BAD6-41BF-ABE0-D934045421DC}" srcOrd="2" destOrd="0" presId="urn:microsoft.com/office/officeart/2005/8/layout/hierarchy3"/>
    <dgm:cxn modelId="{44CFD519-F1A3-4188-B196-E6F3FD33D397}" type="presParOf" srcId="{D15688FF-A705-4E34-8486-3F83C13043B5}" destId="{F476B057-1D71-4343-8529-50CDBC8E0937}" srcOrd="3" destOrd="0" presId="urn:microsoft.com/office/officeart/2005/8/layout/hierarchy3"/>
    <dgm:cxn modelId="{84B95544-F7E5-416C-BF77-0E5BB4A9E013}" type="presParOf" srcId="{D15688FF-A705-4E34-8486-3F83C13043B5}" destId="{39665268-BE69-4D3F-B7FA-C74B21BAB085}" srcOrd="4" destOrd="0" presId="urn:microsoft.com/office/officeart/2005/8/layout/hierarchy3"/>
    <dgm:cxn modelId="{BD8D2560-405D-4454-8C3B-8CA36417FAEF}" type="presParOf" srcId="{D15688FF-A705-4E34-8486-3F83C13043B5}" destId="{4FAC9CCE-8059-4CE4-B6C5-F0C0C3CAE326}" srcOrd="5" destOrd="0" presId="urn:microsoft.com/office/officeart/2005/8/layout/hierarchy3"/>
    <dgm:cxn modelId="{B811FD84-099E-4449-8859-8E1AC93B06D2}" type="presParOf" srcId="{D15688FF-A705-4E34-8486-3F83C13043B5}" destId="{3F53334F-4D85-4EDB-AA85-E5472D5C6F4F}" srcOrd="6" destOrd="0" presId="urn:microsoft.com/office/officeart/2005/8/layout/hierarchy3"/>
    <dgm:cxn modelId="{7D8BB057-BEB3-4504-B643-D1333932F63A}" type="presParOf" srcId="{D15688FF-A705-4E34-8486-3F83C13043B5}" destId="{8DEF41A7-2B98-4675-9D59-409391DD50E5}" srcOrd="7" destOrd="0" presId="urn:microsoft.com/office/officeart/2005/8/layout/hierarchy3"/>
    <dgm:cxn modelId="{571F91AC-8CD2-4B83-9E44-527959A16B7E}" type="presParOf" srcId="{CDF6FD0F-98FD-4B9F-9626-B2A50075A6D0}" destId="{529EF8A0-C0BC-4B1F-A82E-D2AD92F508B7}" srcOrd="2" destOrd="0" presId="urn:microsoft.com/office/officeart/2005/8/layout/hierarchy3"/>
    <dgm:cxn modelId="{195AC062-8A9B-4AEF-81AF-E37C1C000EAE}" type="presParOf" srcId="{529EF8A0-C0BC-4B1F-A82E-D2AD92F508B7}" destId="{072CEA2A-1DA2-4C9C-AAF6-B521654FCA15}" srcOrd="0" destOrd="0" presId="urn:microsoft.com/office/officeart/2005/8/layout/hierarchy3"/>
    <dgm:cxn modelId="{BFF3259E-1686-424C-B3F8-ED5FA42AC648}" type="presParOf" srcId="{072CEA2A-1DA2-4C9C-AAF6-B521654FCA15}" destId="{B59A4C9B-F1DE-4D30-9417-945E6D0352D0}" srcOrd="0" destOrd="0" presId="urn:microsoft.com/office/officeart/2005/8/layout/hierarchy3"/>
    <dgm:cxn modelId="{8F3C86AD-B6FD-4402-9364-146EC8482923}" type="presParOf" srcId="{072CEA2A-1DA2-4C9C-AAF6-B521654FCA15}" destId="{CD25E562-63C4-482D-913E-9DA7351CD199}" srcOrd="1" destOrd="0" presId="urn:microsoft.com/office/officeart/2005/8/layout/hierarchy3"/>
    <dgm:cxn modelId="{9847D502-7656-42D9-8102-BE73530161F3}" type="presParOf" srcId="{529EF8A0-C0BC-4B1F-A82E-D2AD92F508B7}" destId="{BB7477BE-7BCA-40C5-825C-02087E921F80}" srcOrd="1" destOrd="0" presId="urn:microsoft.com/office/officeart/2005/8/layout/hierarchy3"/>
    <dgm:cxn modelId="{90D5091C-FAD4-4471-A1EB-A6EF04D3CA4A}" type="presParOf" srcId="{BB7477BE-7BCA-40C5-825C-02087E921F80}" destId="{BF812F33-95A3-4FBC-8D23-E07C01951757}" srcOrd="0" destOrd="0" presId="urn:microsoft.com/office/officeart/2005/8/layout/hierarchy3"/>
    <dgm:cxn modelId="{F938D80C-EA5E-4149-A864-99D83FF610A9}" type="presParOf" srcId="{BB7477BE-7BCA-40C5-825C-02087E921F80}" destId="{A35AA2D2-2C06-442C-8F40-46079FDF87EC}" srcOrd="1" destOrd="0" presId="urn:microsoft.com/office/officeart/2005/8/layout/hierarchy3"/>
    <dgm:cxn modelId="{6C214A0D-1F59-4C04-AF9E-45FF1411FA21}" type="presParOf" srcId="{BB7477BE-7BCA-40C5-825C-02087E921F80}" destId="{B51D991D-7B0D-4E18-8C92-86B46E8DC1AA}" srcOrd="2" destOrd="0" presId="urn:microsoft.com/office/officeart/2005/8/layout/hierarchy3"/>
    <dgm:cxn modelId="{6B9B35CA-0C81-4DFE-878F-F7018082F4E4}" type="presParOf" srcId="{BB7477BE-7BCA-40C5-825C-02087E921F80}" destId="{A65D902E-EC66-48F6-A65B-620EC9DA8AEA}" srcOrd="3" destOrd="0" presId="urn:microsoft.com/office/officeart/2005/8/layout/hierarchy3"/>
    <dgm:cxn modelId="{A8DD12B8-2C26-437F-9D3E-31F8E51D8B6A}" type="presParOf" srcId="{CDF6FD0F-98FD-4B9F-9626-B2A50075A6D0}" destId="{761B2D3E-953A-4750-9340-91DA500F20D5}" srcOrd="3" destOrd="0" presId="urn:microsoft.com/office/officeart/2005/8/layout/hierarchy3"/>
    <dgm:cxn modelId="{8DCF61F0-C99C-45C6-BF62-A8886BECE5C7}" type="presParOf" srcId="{761B2D3E-953A-4750-9340-91DA500F20D5}" destId="{73C6C290-48F0-4964-9934-80117E5F449E}" srcOrd="0" destOrd="0" presId="urn:microsoft.com/office/officeart/2005/8/layout/hierarchy3"/>
    <dgm:cxn modelId="{946E8C50-F4D5-4220-9AD4-F9F04CA0F130}" type="presParOf" srcId="{73C6C290-48F0-4964-9934-80117E5F449E}" destId="{5E91FD50-2236-48CA-99D3-C53E90800218}" srcOrd="0" destOrd="0" presId="urn:microsoft.com/office/officeart/2005/8/layout/hierarchy3"/>
    <dgm:cxn modelId="{58FEAC71-0E8F-45B6-877E-19CEB6713EBA}" type="presParOf" srcId="{73C6C290-48F0-4964-9934-80117E5F449E}" destId="{D7B053F9-4B54-44A8-A4D6-257EAEB118B7}" srcOrd="1" destOrd="0" presId="urn:microsoft.com/office/officeart/2005/8/layout/hierarchy3"/>
    <dgm:cxn modelId="{030ED792-6D09-4F96-805E-353F603D1A62}" type="presParOf" srcId="{761B2D3E-953A-4750-9340-91DA500F20D5}" destId="{52CBA392-BD50-48BE-8357-79FF4B34CBF2}" srcOrd="1" destOrd="0" presId="urn:microsoft.com/office/officeart/2005/8/layout/hierarchy3"/>
    <dgm:cxn modelId="{05F7B8CB-3DC6-4CD4-847F-2EEFAC69A11B}" type="presParOf" srcId="{52CBA392-BD50-48BE-8357-79FF4B34CBF2}" destId="{F0D1F803-563C-408D-A1AA-1F8DAF9BAEB4}" srcOrd="0" destOrd="0" presId="urn:microsoft.com/office/officeart/2005/8/layout/hierarchy3"/>
    <dgm:cxn modelId="{3872211E-E834-4A2A-8579-0FA514C0A9FF}" type="presParOf" srcId="{52CBA392-BD50-48BE-8357-79FF4B34CBF2}" destId="{698CE602-CC65-45E0-BDE7-837CE0EB1A43}" srcOrd="1" destOrd="0" presId="urn:microsoft.com/office/officeart/2005/8/layout/hierarchy3"/>
    <dgm:cxn modelId="{E22B2906-0258-49F0-AA4A-DDABFEDA3122}" type="presParOf" srcId="{52CBA392-BD50-48BE-8357-79FF4B34CBF2}" destId="{6C211B1C-92D1-409A-85E5-5485D9DC606F}" srcOrd="2" destOrd="0" presId="urn:microsoft.com/office/officeart/2005/8/layout/hierarchy3"/>
    <dgm:cxn modelId="{43CB776F-F80A-4CDE-82AA-B3B25A51DF29}" type="presParOf" srcId="{52CBA392-BD50-48BE-8357-79FF4B34CBF2}" destId="{B05EEB53-58E1-4EDC-91C8-54B54F6A4E41}" srcOrd="3" destOrd="0" presId="urn:microsoft.com/office/officeart/2005/8/layout/hierarchy3"/>
    <dgm:cxn modelId="{CBE6267E-EDD8-4F57-BAA9-9117695AD15A}" type="presParOf" srcId="{CDF6FD0F-98FD-4B9F-9626-B2A50075A6D0}" destId="{7D53EFDF-1518-4AD4-B548-B45925A0F301}" srcOrd="4" destOrd="0" presId="urn:microsoft.com/office/officeart/2005/8/layout/hierarchy3"/>
    <dgm:cxn modelId="{8DBA64EB-B7A6-46E9-95BF-630F8DDC53AE}" type="presParOf" srcId="{7D53EFDF-1518-4AD4-B548-B45925A0F301}" destId="{C983E49C-70E6-4179-9DD6-56B184143C90}" srcOrd="0" destOrd="0" presId="urn:microsoft.com/office/officeart/2005/8/layout/hierarchy3"/>
    <dgm:cxn modelId="{65C7D57C-9045-4ABA-AA4C-5835DDEA2F34}" type="presParOf" srcId="{C983E49C-70E6-4179-9DD6-56B184143C90}" destId="{92535AA5-D07B-4B94-8284-C7F249DD9355}" srcOrd="0" destOrd="0" presId="urn:microsoft.com/office/officeart/2005/8/layout/hierarchy3"/>
    <dgm:cxn modelId="{01E0847E-6585-40DA-AAA6-2A5693BE6080}" type="presParOf" srcId="{C983E49C-70E6-4179-9DD6-56B184143C90}" destId="{2B3BC43D-CFD7-44CB-B4E3-4EAE16A32C7F}" srcOrd="1" destOrd="0" presId="urn:microsoft.com/office/officeart/2005/8/layout/hierarchy3"/>
    <dgm:cxn modelId="{372F2488-38F3-48BE-9626-77FA47E5AE26}" type="presParOf" srcId="{7D53EFDF-1518-4AD4-B548-B45925A0F301}" destId="{391BE833-F1A5-414D-B620-4B39E120B1CC}" srcOrd="1" destOrd="0" presId="urn:microsoft.com/office/officeart/2005/8/layout/hierarchy3"/>
    <dgm:cxn modelId="{2237DCE3-E010-4834-B2AD-4A623046A692}" type="presParOf" srcId="{391BE833-F1A5-414D-B620-4B39E120B1CC}" destId="{9A624C51-5503-4021-A334-F68523BDE975}" srcOrd="0" destOrd="0" presId="urn:microsoft.com/office/officeart/2005/8/layout/hierarchy3"/>
    <dgm:cxn modelId="{04C5385C-8A04-4916-BF26-8E148FCF489D}" type="presParOf" srcId="{391BE833-F1A5-414D-B620-4B39E120B1CC}" destId="{6526C6FA-2F4C-4FE8-A572-2F936552C9D7}" srcOrd="1" destOrd="0" presId="urn:microsoft.com/office/officeart/2005/8/layout/hierarchy3"/>
    <dgm:cxn modelId="{877D9DE0-30A7-4869-BBF1-5C01CB0C45EC}" type="presParOf" srcId="{391BE833-F1A5-414D-B620-4B39E120B1CC}" destId="{52176B04-E308-4027-A8BE-B303E159D915}" srcOrd="2" destOrd="0" presId="urn:microsoft.com/office/officeart/2005/8/layout/hierarchy3"/>
    <dgm:cxn modelId="{18DC9122-CA64-4AC9-999F-C5596BAB05E0}" type="presParOf" srcId="{391BE833-F1A5-414D-B620-4B39E120B1CC}" destId="{4A71D98D-3231-4BE9-9D3B-8E8390773959}" srcOrd="3" destOrd="0" presId="urn:microsoft.com/office/officeart/2005/8/layout/hierarchy3"/>
    <dgm:cxn modelId="{6C95FFD6-271A-418C-9DF9-04472335A6DD}" type="presParOf" srcId="{391BE833-F1A5-414D-B620-4B39E120B1CC}" destId="{F147D4CD-82E5-4E10-BDC7-D65572563F75}" srcOrd="4" destOrd="0" presId="urn:microsoft.com/office/officeart/2005/8/layout/hierarchy3"/>
    <dgm:cxn modelId="{C5BB8641-E7B9-4F01-9785-FA77282ADD42}" type="presParOf" srcId="{391BE833-F1A5-414D-B620-4B39E120B1CC}" destId="{B53A0753-70E3-4A91-8A64-4840410E58C6}" srcOrd="5" destOrd="0" presId="urn:microsoft.com/office/officeart/2005/8/layout/hierarchy3"/>
    <dgm:cxn modelId="{1FE94C38-AEF1-49B1-BE37-6DAA591AB7B6}" type="presParOf" srcId="{391BE833-F1A5-414D-B620-4B39E120B1CC}" destId="{8B37C7EF-9D9C-494F-9FD5-59338E72236B}" srcOrd="6" destOrd="0" presId="urn:microsoft.com/office/officeart/2005/8/layout/hierarchy3"/>
    <dgm:cxn modelId="{1DFBE72D-6208-4ECF-B1BD-30DCAD8545DF}" type="presParOf" srcId="{391BE833-F1A5-414D-B620-4B39E120B1CC}" destId="{B678EFD0-5D8B-44B1-9A96-6CA66A88F3FF}" srcOrd="7"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F772BB3-4CA9-47DC-B2EB-555575A2E82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0B46CF2-B767-447D-B917-C8399D1FB569}">
      <dgm:prSet/>
      <dgm:spPr/>
      <dgm:t>
        <a:bodyPr/>
        <a:lstStyle/>
        <a:p>
          <a:r>
            <a:rPr lang="en-GB"/>
            <a:t>If crime is genetically transmitted, is there an evolutionary advantage to be had?</a:t>
          </a:r>
          <a:endParaRPr lang="en-US"/>
        </a:p>
      </dgm:t>
    </dgm:pt>
    <dgm:pt modelId="{EB3E99C5-EED2-445D-8E5A-AA441E3ABF83}" type="parTrans" cxnId="{EAC8202A-1102-42DB-98F9-35CBEB5D01FC}">
      <dgm:prSet/>
      <dgm:spPr/>
      <dgm:t>
        <a:bodyPr/>
        <a:lstStyle/>
        <a:p>
          <a:endParaRPr lang="en-US"/>
        </a:p>
      </dgm:t>
    </dgm:pt>
    <dgm:pt modelId="{08B86B41-0F92-4D21-AD83-483F4A2F7041}" type="sibTrans" cxnId="{EAC8202A-1102-42DB-98F9-35CBEB5D01FC}">
      <dgm:prSet/>
      <dgm:spPr/>
      <dgm:t>
        <a:bodyPr/>
        <a:lstStyle/>
        <a:p>
          <a:endParaRPr lang="en-US"/>
        </a:p>
      </dgm:t>
    </dgm:pt>
    <dgm:pt modelId="{CD3F3AC6-000C-442E-AD5D-C0A795917BAB}">
      <dgm:prSet/>
      <dgm:spPr/>
      <dgm:t>
        <a:bodyPr/>
        <a:lstStyle/>
        <a:p>
          <a:r>
            <a:rPr lang="en-GB"/>
            <a:t>Impulsiveness, aggression, low empathy do persist</a:t>
          </a:r>
          <a:endParaRPr lang="en-US"/>
        </a:p>
      </dgm:t>
    </dgm:pt>
    <dgm:pt modelId="{C9CB7A61-754E-439F-AE6F-295E51EA0093}" type="parTrans" cxnId="{6C1A7FDF-1F32-47EC-9D7A-B4508AA92C12}">
      <dgm:prSet/>
      <dgm:spPr/>
      <dgm:t>
        <a:bodyPr/>
        <a:lstStyle/>
        <a:p>
          <a:endParaRPr lang="en-US"/>
        </a:p>
      </dgm:t>
    </dgm:pt>
    <dgm:pt modelId="{A488B12C-0211-47ED-8F17-ED02BA2DE083}" type="sibTrans" cxnId="{6C1A7FDF-1F32-47EC-9D7A-B4508AA92C12}">
      <dgm:prSet/>
      <dgm:spPr/>
      <dgm:t>
        <a:bodyPr/>
        <a:lstStyle/>
        <a:p>
          <a:endParaRPr lang="en-US"/>
        </a:p>
      </dgm:t>
    </dgm:pt>
    <dgm:pt modelId="{AE62E523-BAAD-404F-B860-05F2BF55E4F7}">
      <dgm:prSet/>
      <dgm:spPr/>
      <dgm:t>
        <a:bodyPr/>
        <a:lstStyle/>
        <a:p>
          <a:r>
            <a:rPr lang="en-GB"/>
            <a:t>Social cooperation is favoured by natural selection, but could also favour the exploitative behaviour of criminals</a:t>
          </a:r>
          <a:endParaRPr lang="en-US"/>
        </a:p>
      </dgm:t>
    </dgm:pt>
    <dgm:pt modelId="{DE86DB13-DB8E-4F57-86D9-F7CF025E01EC}" type="parTrans" cxnId="{DF82292E-E2D4-4999-8EBB-A95AE02D90DE}">
      <dgm:prSet/>
      <dgm:spPr/>
      <dgm:t>
        <a:bodyPr/>
        <a:lstStyle/>
        <a:p>
          <a:endParaRPr lang="en-US"/>
        </a:p>
      </dgm:t>
    </dgm:pt>
    <dgm:pt modelId="{EEA9E614-F47D-4CC5-8BFC-390168B9C36F}" type="sibTrans" cxnId="{DF82292E-E2D4-4999-8EBB-A95AE02D90DE}">
      <dgm:prSet/>
      <dgm:spPr/>
      <dgm:t>
        <a:bodyPr/>
        <a:lstStyle/>
        <a:p>
          <a:endParaRPr lang="en-US"/>
        </a:p>
      </dgm:t>
    </dgm:pt>
    <dgm:pt modelId="{EC5D60CD-8AE9-42F2-BF2C-6BA11DEEC3D7}">
      <dgm:prSet/>
      <dgm:spPr/>
      <dgm:t>
        <a:bodyPr/>
        <a:lstStyle/>
        <a:p>
          <a:r>
            <a:rPr lang="en-GB"/>
            <a:t>Animal studies do support this, but are difficult to apply</a:t>
          </a:r>
          <a:endParaRPr lang="en-US"/>
        </a:p>
      </dgm:t>
    </dgm:pt>
    <dgm:pt modelId="{045EFB6F-276C-40FD-A03D-41B1E891A9FF}" type="parTrans" cxnId="{E6C16482-EA10-4632-A5AF-B1F610F4D825}">
      <dgm:prSet/>
      <dgm:spPr/>
      <dgm:t>
        <a:bodyPr/>
        <a:lstStyle/>
        <a:p>
          <a:endParaRPr lang="en-US"/>
        </a:p>
      </dgm:t>
    </dgm:pt>
    <dgm:pt modelId="{E9EF638F-000F-4938-91E3-EC54ED41F9AF}" type="sibTrans" cxnId="{E6C16482-EA10-4632-A5AF-B1F610F4D825}">
      <dgm:prSet/>
      <dgm:spPr/>
      <dgm:t>
        <a:bodyPr/>
        <a:lstStyle/>
        <a:p>
          <a:endParaRPr lang="en-US"/>
        </a:p>
      </dgm:t>
    </dgm:pt>
    <dgm:pt modelId="{6E0831ED-6241-4338-936C-BCB0572972BA}">
      <dgm:prSet/>
      <dgm:spPr/>
      <dgm:t>
        <a:bodyPr/>
        <a:lstStyle/>
        <a:p>
          <a:r>
            <a:rPr lang="en-GB" dirty="0"/>
            <a:t>Da Silva et al. (2015): psychopathic traits as response to hostile psychosocial environments provide a fitness advantage over non-exploitative personality traits</a:t>
          </a:r>
          <a:endParaRPr lang="en-US" dirty="0"/>
        </a:p>
      </dgm:t>
    </dgm:pt>
    <dgm:pt modelId="{EB57D1DE-2A69-40B3-8A1B-874E3E6899C0}" type="parTrans" cxnId="{4174A069-30F1-407F-8672-7B14D5E448E0}">
      <dgm:prSet/>
      <dgm:spPr/>
      <dgm:t>
        <a:bodyPr/>
        <a:lstStyle/>
        <a:p>
          <a:endParaRPr lang="en-US"/>
        </a:p>
      </dgm:t>
    </dgm:pt>
    <dgm:pt modelId="{180DE7A1-31DF-4237-BDD7-B3D7A016D3FA}" type="sibTrans" cxnId="{4174A069-30F1-407F-8672-7B14D5E448E0}">
      <dgm:prSet/>
      <dgm:spPr/>
      <dgm:t>
        <a:bodyPr/>
        <a:lstStyle/>
        <a:p>
          <a:endParaRPr lang="en-US"/>
        </a:p>
      </dgm:t>
    </dgm:pt>
    <dgm:pt modelId="{FDBBA3C0-E920-46B7-9665-23511DC14B54}" type="pres">
      <dgm:prSet presAssocID="{1F772BB3-4CA9-47DC-B2EB-555575A2E82A}" presName="vert0" presStyleCnt="0">
        <dgm:presLayoutVars>
          <dgm:dir/>
          <dgm:animOne val="branch"/>
          <dgm:animLvl val="lvl"/>
        </dgm:presLayoutVars>
      </dgm:prSet>
      <dgm:spPr/>
    </dgm:pt>
    <dgm:pt modelId="{E9459138-2283-408A-8160-0B5987EBAABF}" type="pres">
      <dgm:prSet presAssocID="{90B46CF2-B767-447D-B917-C8399D1FB569}" presName="thickLine" presStyleLbl="alignNode1" presStyleIdx="0" presStyleCnt="5"/>
      <dgm:spPr/>
    </dgm:pt>
    <dgm:pt modelId="{A7C4BBB4-08D3-45FE-8DBE-A49FFCCEC10D}" type="pres">
      <dgm:prSet presAssocID="{90B46CF2-B767-447D-B917-C8399D1FB569}" presName="horz1" presStyleCnt="0"/>
      <dgm:spPr/>
    </dgm:pt>
    <dgm:pt modelId="{DAD24CCF-1FC2-4F8B-9A4D-0BC034089A4E}" type="pres">
      <dgm:prSet presAssocID="{90B46CF2-B767-447D-B917-C8399D1FB569}" presName="tx1" presStyleLbl="revTx" presStyleIdx="0" presStyleCnt="5"/>
      <dgm:spPr/>
    </dgm:pt>
    <dgm:pt modelId="{C60F56A6-B24F-48AE-8AC3-E2E1C6AA3941}" type="pres">
      <dgm:prSet presAssocID="{90B46CF2-B767-447D-B917-C8399D1FB569}" presName="vert1" presStyleCnt="0"/>
      <dgm:spPr/>
    </dgm:pt>
    <dgm:pt modelId="{B4EEF387-2E41-4148-8629-269EA2AF4B8B}" type="pres">
      <dgm:prSet presAssocID="{CD3F3AC6-000C-442E-AD5D-C0A795917BAB}" presName="thickLine" presStyleLbl="alignNode1" presStyleIdx="1" presStyleCnt="5"/>
      <dgm:spPr/>
    </dgm:pt>
    <dgm:pt modelId="{5B93AB4B-D715-4476-84A4-A093067C5DDD}" type="pres">
      <dgm:prSet presAssocID="{CD3F3AC6-000C-442E-AD5D-C0A795917BAB}" presName="horz1" presStyleCnt="0"/>
      <dgm:spPr/>
    </dgm:pt>
    <dgm:pt modelId="{A210CE4D-0908-4C9F-9FA6-999BFB5C6ECA}" type="pres">
      <dgm:prSet presAssocID="{CD3F3AC6-000C-442E-AD5D-C0A795917BAB}" presName="tx1" presStyleLbl="revTx" presStyleIdx="1" presStyleCnt="5"/>
      <dgm:spPr/>
    </dgm:pt>
    <dgm:pt modelId="{68C74795-FABF-4485-9048-3C1991AFBD22}" type="pres">
      <dgm:prSet presAssocID="{CD3F3AC6-000C-442E-AD5D-C0A795917BAB}" presName="vert1" presStyleCnt="0"/>
      <dgm:spPr/>
    </dgm:pt>
    <dgm:pt modelId="{7E2F3E62-3E84-47CA-B040-18B73BD816DC}" type="pres">
      <dgm:prSet presAssocID="{AE62E523-BAAD-404F-B860-05F2BF55E4F7}" presName="thickLine" presStyleLbl="alignNode1" presStyleIdx="2" presStyleCnt="5"/>
      <dgm:spPr/>
    </dgm:pt>
    <dgm:pt modelId="{1FAE1DB4-B319-409A-93FA-452BBA295030}" type="pres">
      <dgm:prSet presAssocID="{AE62E523-BAAD-404F-B860-05F2BF55E4F7}" presName="horz1" presStyleCnt="0"/>
      <dgm:spPr/>
    </dgm:pt>
    <dgm:pt modelId="{6914C134-74AE-4E34-B742-D0D3476E24E5}" type="pres">
      <dgm:prSet presAssocID="{AE62E523-BAAD-404F-B860-05F2BF55E4F7}" presName="tx1" presStyleLbl="revTx" presStyleIdx="2" presStyleCnt="5"/>
      <dgm:spPr/>
    </dgm:pt>
    <dgm:pt modelId="{BC9F41F5-FF88-484B-A41B-C7B69A766EF0}" type="pres">
      <dgm:prSet presAssocID="{AE62E523-BAAD-404F-B860-05F2BF55E4F7}" presName="vert1" presStyleCnt="0"/>
      <dgm:spPr/>
    </dgm:pt>
    <dgm:pt modelId="{3D215181-E0B3-46FC-8A58-A18A3D8B4A43}" type="pres">
      <dgm:prSet presAssocID="{EC5D60CD-8AE9-42F2-BF2C-6BA11DEEC3D7}" presName="thickLine" presStyleLbl="alignNode1" presStyleIdx="3" presStyleCnt="5"/>
      <dgm:spPr/>
    </dgm:pt>
    <dgm:pt modelId="{6EA8D3C7-8B0A-47F3-9FB3-E4A54010B8EA}" type="pres">
      <dgm:prSet presAssocID="{EC5D60CD-8AE9-42F2-BF2C-6BA11DEEC3D7}" presName="horz1" presStyleCnt="0"/>
      <dgm:spPr/>
    </dgm:pt>
    <dgm:pt modelId="{BE9698F4-71FC-47A3-A774-2F2C9450C49A}" type="pres">
      <dgm:prSet presAssocID="{EC5D60CD-8AE9-42F2-BF2C-6BA11DEEC3D7}" presName="tx1" presStyleLbl="revTx" presStyleIdx="3" presStyleCnt="5"/>
      <dgm:spPr/>
    </dgm:pt>
    <dgm:pt modelId="{BD016934-4ABA-4282-B669-9070AC0F4856}" type="pres">
      <dgm:prSet presAssocID="{EC5D60CD-8AE9-42F2-BF2C-6BA11DEEC3D7}" presName="vert1" presStyleCnt="0"/>
      <dgm:spPr/>
    </dgm:pt>
    <dgm:pt modelId="{A3D431BC-7567-4E5B-BFF9-F0CB6B8E3F94}" type="pres">
      <dgm:prSet presAssocID="{6E0831ED-6241-4338-936C-BCB0572972BA}" presName="thickLine" presStyleLbl="alignNode1" presStyleIdx="4" presStyleCnt="5"/>
      <dgm:spPr/>
    </dgm:pt>
    <dgm:pt modelId="{DC76A5F8-A1BA-457C-AB1E-4D1415D84D33}" type="pres">
      <dgm:prSet presAssocID="{6E0831ED-6241-4338-936C-BCB0572972BA}" presName="horz1" presStyleCnt="0"/>
      <dgm:spPr/>
    </dgm:pt>
    <dgm:pt modelId="{95F5C306-762E-44BF-9F4B-B7A74EF78C7C}" type="pres">
      <dgm:prSet presAssocID="{6E0831ED-6241-4338-936C-BCB0572972BA}" presName="tx1" presStyleLbl="revTx" presStyleIdx="4" presStyleCnt="5"/>
      <dgm:spPr/>
    </dgm:pt>
    <dgm:pt modelId="{832F6FB7-792D-40CE-9918-079B61A80951}" type="pres">
      <dgm:prSet presAssocID="{6E0831ED-6241-4338-936C-BCB0572972BA}" presName="vert1" presStyleCnt="0"/>
      <dgm:spPr/>
    </dgm:pt>
  </dgm:ptLst>
  <dgm:cxnLst>
    <dgm:cxn modelId="{78305B18-9274-4ECA-B191-E7A96FDD6177}" type="presOf" srcId="{1F772BB3-4CA9-47DC-B2EB-555575A2E82A}" destId="{FDBBA3C0-E920-46B7-9665-23511DC14B54}" srcOrd="0" destOrd="0" presId="urn:microsoft.com/office/officeart/2008/layout/LinedList"/>
    <dgm:cxn modelId="{EAC8202A-1102-42DB-98F9-35CBEB5D01FC}" srcId="{1F772BB3-4CA9-47DC-B2EB-555575A2E82A}" destId="{90B46CF2-B767-447D-B917-C8399D1FB569}" srcOrd="0" destOrd="0" parTransId="{EB3E99C5-EED2-445D-8E5A-AA441E3ABF83}" sibTransId="{08B86B41-0F92-4D21-AD83-483F4A2F7041}"/>
    <dgm:cxn modelId="{DF82292E-E2D4-4999-8EBB-A95AE02D90DE}" srcId="{1F772BB3-4CA9-47DC-B2EB-555575A2E82A}" destId="{AE62E523-BAAD-404F-B860-05F2BF55E4F7}" srcOrd="2" destOrd="0" parTransId="{DE86DB13-DB8E-4F57-86D9-F7CF025E01EC}" sibTransId="{EEA9E614-F47D-4CC5-8BFC-390168B9C36F}"/>
    <dgm:cxn modelId="{80C6B552-B3E1-4A42-A11C-D4B44AAD33F6}" type="presOf" srcId="{6E0831ED-6241-4338-936C-BCB0572972BA}" destId="{95F5C306-762E-44BF-9F4B-B7A74EF78C7C}" srcOrd="0" destOrd="0" presId="urn:microsoft.com/office/officeart/2008/layout/LinedList"/>
    <dgm:cxn modelId="{4174A069-30F1-407F-8672-7B14D5E448E0}" srcId="{1F772BB3-4CA9-47DC-B2EB-555575A2E82A}" destId="{6E0831ED-6241-4338-936C-BCB0572972BA}" srcOrd="4" destOrd="0" parTransId="{EB57D1DE-2A69-40B3-8A1B-874E3E6899C0}" sibTransId="{180DE7A1-31DF-4237-BDD7-B3D7A016D3FA}"/>
    <dgm:cxn modelId="{D7543D6D-D231-4C19-8EB6-D06534663FE9}" type="presOf" srcId="{AE62E523-BAAD-404F-B860-05F2BF55E4F7}" destId="{6914C134-74AE-4E34-B742-D0D3476E24E5}" srcOrd="0" destOrd="0" presId="urn:microsoft.com/office/officeart/2008/layout/LinedList"/>
    <dgm:cxn modelId="{E6C16482-EA10-4632-A5AF-B1F610F4D825}" srcId="{1F772BB3-4CA9-47DC-B2EB-555575A2E82A}" destId="{EC5D60CD-8AE9-42F2-BF2C-6BA11DEEC3D7}" srcOrd="3" destOrd="0" parTransId="{045EFB6F-276C-40FD-A03D-41B1E891A9FF}" sibTransId="{E9EF638F-000F-4938-91E3-EC54ED41F9AF}"/>
    <dgm:cxn modelId="{154B8095-5B3D-40DD-990D-979538349A89}" type="presOf" srcId="{EC5D60CD-8AE9-42F2-BF2C-6BA11DEEC3D7}" destId="{BE9698F4-71FC-47A3-A774-2F2C9450C49A}" srcOrd="0" destOrd="0" presId="urn:microsoft.com/office/officeart/2008/layout/LinedList"/>
    <dgm:cxn modelId="{13EC35D1-FFDD-4279-9A1D-3179783A5371}" type="presOf" srcId="{CD3F3AC6-000C-442E-AD5D-C0A795917BAB}" destId="{A210CE4D-0908-4C9F-9FA6-999BFB5C6ECA}" srcOrd="0" destOrd="0" presId="urn:microsoft.com/office/officeart/2008/layout/LinedList"/>
    <dgm:cxn modelId="{086AC0D6-425A-49A6-A30C-A694ED7F7C6B}" type="presOf" srcId="{90B46CF2-B767-447D-B917-C8399D1FB569}" destId="{DAD24CCF-1FC2-4F8B-9A4D-0BC034089A4E}" srcOrd="0" destOrd="0" presId="urn:microsoft.com/office/officeart/2008/layout/LinedList"/>
    <dgm:cxn modelId="{6C1A7FDF-1F32-47EC-9D7A-B4508AA92C12}" srcId="{1F772BB3-4CA9-47DC-B2EB-555575A2E82A}" destId="{CD3F3AC6-000C-442E-AD5D-C0A795917BAB}" srcOrd="1" destOrd="0" parTransId="{C9CB7A61-754E-439F-AE6F-295E51EA0093}" sibTransId="{A488B12C-0211-47ED-8F17-ED02BA2DE083}"/>
    <dgm:cxn modelId="{0EE1435D-9FDF-477F-83E6-72E153B031A4}" type="presParOf" srcId="{FDBBA3C0-E920-46B7-9665-23511DC14B54}" destId="{E9459138-2283-408A-8160-0B5987EBAABF}" srcOrd="0" destOrd="0" presId="urn:microsoft.com/office/officeart/2008/layout/LinedList"/>
    <dgm:cxn modelId="{AAD180D4-E241-4734-A369-EB062ECC6167}" type="presParOf" srcId="{FDBBA3C0-E920-46B7-9665-23511DC14B54}" destId="{A7C4BBB4-08D3-45FE-8DBE-A49FFCCEC10D}" srcOrd="1" destOrd="0" presId="urn:microsoft.com/office/officeart/2008/layout/LinedList"/>
    <dgm:cxn modelId="{C59E19AE-DC43-41F8-9A9B-71E8868D06AF}" type="presParOf" srcId="{A7C4BBB4-08D3-45FE-8DBE-A49FFCCEC10D}" destId="{DAD24CCF-1FC2-4F8B-9A4D-0BC034089A4E}" srcOrd="0" destOrd="0" presId="urn:microsoft.com/office/officeart/2008/layout/LinedList"/>
    <dgm:cxn modelId="{4328A51B-B034-492E-9F03-25FD5E3AEFF6}" type="presParOf" srcId="{A7C4BBB4-08D3-45FE-8DBE-A49FFCCEC10D}" destId="{C60F56A6-B24F-48AE-8AC3-E2E1C6AA3941}" srcOrd="1" destOrd="0" presId="urn:microsoft.com/office/officeart/2008/layout/LinedList"/>
    <dgm:cxn modelId="{246A0D69-4DB4-4032-B7D6-4E6B42756A38}" type="presParOf" srcId="{FDBBA3C0-E920-46B7-9665-23511DC14B54}" destId="{B4EEF387-2E41-4148-8629-269EA2AF4B8B}" srcOrd="2" destOrd="0" presId="urn:microsoft.com/office/officeart/2008/layout/LinedList"/>
    <dgm:cxn modelId="{CE097486-9490-483F-B350-F55C44841B71}" type="presParOf" srcId="{FDBBA3C0-E920-46B7-9665-23511DC14B54}" destId="{5B93AB4B-D715-4476-84A4-A093067C5DDD}" srcOrd="3" destOrd="0" presId="urn:microsoft.com/office/officeart/2008/layout/LinedList"/>
    <dgm:cxn modelId="{05C9B2FD-6DDB-46F3-89DB-E6698698FB61}" type="presParOf" srcId="{5B93AB4B-D715-4476-84A4-A093067C5DDD}" destId="{A210CE4D-0908-4C9F-9FA6-999BFB5C6ECA}" srcOrd="0" destOrd="0" presId="urn:microsoft.com/office/officeart/2008/layout/LinedList"/>
    <dgm:cxn modelId="{2EBEEB8A-7F45-4E92-A391-4235DD8836FF}" type="presParOf" srcId="{5B93AB4B-D715-4476-84A4-A093067C5DDD}" destId="{68C74795-FABF-4485-9048-3C1991AFBD22}" srcOrd="1" destOrd="0" presId="urn:microsoft.com/office/officeart/2008/layout/LinedList"/>
    <dgm:cxn modelId="{D1789FE8-9C12-4412-9CCA-843E35658F23}" type="presParOf" srcId="{FDBBA3C0-E920-46B7-9665-23511DC14B54}" destId="{7E2F3E62-3E84-47CA-B040-18B73BD816DC}" srcOrd="4" destOrd="0" presId="urn:microsoft.com/office/officeart/2008/layout/LinedList"/>
    <dgm:cxn modelId="{007EC553-B70A-450F-98C0-B80AA8A71E2A}" type="presParOf" srcId="{FDBBA3C0-E920-46B7-9665-23511DC14B54}" destId="{1FAE1DB4-B319-409A-93FA-452BBA295030}" srcOrd="5" destOrd="0" presId="urn:microsoft.com/office/officeart/2008/layout/LinedList"/>
    <dgm:cxn modelId="{D410A9CE-DA8C-4E4F-8771-6C604CFE2A2A}" type="presParOf" srcId="{1FAE1DB4-B319-409A-93FA-452BBA295030}" destId="{6914C134-74AE-4E34-B742-D0D3476E24E5}" srcOrd="0" destOrd="0" presId="urn:microsoft.com/office/officeart/2008/layout/LinedList"/>
    <dgm:cxn modelId="{F52B94AA-F64C-40F1-8CFF-48AFB3CA61CE}" type="presParOf" srcId="{1FAE1DB4-B319-409A-93FA-452BBA295030}" destId="{BC9F41F5-FF88-484B-A41B-C7B69A766EF0}" srcOrd="1" destOrd="0" presId="urn:microsoft.com/office/officeart/2008/layout/LinedList"/>
    <dgm:cxn modelId="{4BDDFC34-2961-4F19-B533-09D1F01B7F3F}" type="presParOf" srcId="{FDBBA3C0-E920-46B7-9665-23511DC14B54}" destId="{3D215181-E0B3-46FC-8A58-A18A3D8B4A43}" srcOrd="6" destOrd="0" presId="urn:microsoft.com/office/officeart/2008/layout/LinedList"/>
    <dgm:cxn modelId="{1D2410C4-B4FD-4E94-BA8F-C8CBF028511C}" type="presParOf" srcId="{FDBBA3C0-E920-46B7-9665-23511DC14B54}" destId="{6EA8D3C7-8B0A-47F3-9FB3-E4A54010B8EA}" srcOrd="7" destOrd="0" presId="urn:microsoft.com/office/officeart/2008/layout/LinedList"/>
    <dgm:cxn modelId="{2C6013F5-3B4C-4D55-ABFC-89A5B60C91B6}" type="presParOf" srcId="{6EA8D3C7-8B0A-47F3-9FB3-E4A54010B8EA}" destId="{BE9698F4-71FC-47A3-A774-2F2C9450C49A}" srcOrd="0" destOrd="0" presId="urn:microsoft.com/office/officeart/2008/layout/LinedList"/>
    <dgm:cxn modelId="{725C3742-9971-412C-AE0E-0BFDDAD2939D}" type="presParOf" srcId="{6EA8D3C7-8B0A-47F3-9FB3-E4A54010B8EA}" destId="{BD016934-4ABA-4282-B669-9070AC0F4856}" srcOrd="1" destOrd="0" presId="urn:microsoft.com/office/officeart/2008/layout/LinedList"/>
    <dgm:cxn modelId="{194AC904-FD1B-4CF1-A9A8-37EB4F756614}" type="presParOf" srcId="{FDBBA3C0-E920-46B7-9665-23511DC14B54}" destId="{A3D431BC-7567-4E5B-BFF9-F0CB6B8E3F94}" srcOrd="8" destOrd="0" presId="urn:microsoft.com/office/officeart/2008/layout/LinedList"/>
    <dgm:cxn modelId="{47DC7EB1-31F0-4EF6-A8A7-B6463EB8620B}" type="presParOf" srcId="{FDBBA3C0-E920-46B7-9665-23511DC14B54}" destId="{DC76A5F8-A1BA-457C-AB1E-4D1415D84D33}" srcOrd="9" destOrd="0" presId="urn:microsoft.com/office/officeart/2008/layout/LinedList"/>
    <dgm:cxn modelId="{6068DA8E-3822-4434-AA50-E8D71BFF6961}" type="presParOf" srcId="{DC76A5F8-A1BA-457C-AB1E-4D1415D84D33}" destId="{95F5C306-762E-44BF-9F4B-B7A74EF78C7C}" srcOrd="0" destOrd="0" presId="urn:microsoft.com/office/officeart/2008/layout/LinedList"/>
    <dgm:cxn modelId="{F1A130B5-EEAF-4EB2-8126-26DF9C9E8619}" type="presParOf" srcId="{DC76A5F8-A1BA-457C-AB1E-4D1415D84D33}" destId="{832F6FB7-792D-40CE-9918-079B61A8095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9234F17-1542-4601-9534-CFD8CCA339C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34E9379-4DDD-400B-AB79-7E6A5D9C19D7}">
      <dgm:prSet/>
      <dgm:spPr/>
      <dgm:t>
        <a:bodyPr/>
        <a:lstStyle/>
        <a:p>
          <a:r>
            <a:rPr lang="en-GB"/>
            <a:t>Link is a flawed argument, although pervasive (Schwartz et al., 2015)</a:t>
          </a:r>
          <a:endParaRPr lang="en-US"/>
        </a:p>
      </dgm:t>
    </dgm:pt>
    <dgm:pt modelId="{63B2F8B2-A699-40A5-901A-8CC63A114065}" type="parTrans" cxnId="{6B1F520C-689F-454A-A9ED-D97E4F548B04}">
      <dgm:prSet/>
      <dgm:spPr/>
      <dgm:t>
        <a:bodyPr/>
        <a:lstStyle/>
        <a:p>
          <a:endParaRPr lang="en-US"/>
        </a:p>
      </dgm:t>
    </dgm:pt>
    <dgm:pt modelId="{5EF7285A-549A-455F-9D03-29732537DBB5}" type="sibTrans" cxnId="{6B1F520C-689F-454A-A9ED-D97E4F548B04}">
      <dgm:prSet/>
      <dgm:spPr/>
      <dgm:t>
        <a:bodyPr/>
        <a:lstStyle/>
        <a:p>
          <a:endParaRPr lang="en-US"/>
        </a:p>
      </dgm:t>
    </dgm:pt>
    <dgm:pt modelId="{CEEC5FC2-FE84-4D35-989F-FE65188EC399}">
      <dgm:prSet/>
      <dgm:spPr/>
      <dgm:t>
        <a:bodyPr/>
        <a:lstStyle/>
        <a:p>
          <a:r>
            <a:rPr lang="en-GB"/>
            <a:t>Social factors do accompany low intelligence</a:t>
          </a:r>
          <a:endParaRPr lang="en-US"/>
        </a:p>
      </dgm:t>
    </dgm:pt>
    <dgm:pt modelId="{015DF21F-83F2-4CE5-A510-957C46E1B7D2}" type="parTrans" cxnId="{6A5C7307-FF1B-4132-BD53-582244D1FB20}">
      <dgm:prSet/>
      <dgm:spPr/>
      <dgm:t>
        <a:bodyPr/>
        <a:lstStyle/>
        <a:p>
          <a:endParaRPr lang="en-US"/>
        </a:p>
      </dgm:t>
    </dgm:pt>
    <dgm:pt modelId="{A75CF770-88D2-4754-BC89-62EFA0826204}" type="sibTrans" cxnId="{6A5C7307-FF1B-4132-BD53-582244D1FB20}">
      <dgm:prSet/>
      <dgm:spPr/>
      <dgm:t>
        <a:bodyPr/>
        <a:lstStyle/>
        <a:p>
          <a:endParaRPr lang="en-US"/>
        </a:p>
      </dgm:t>
    </dgm:pt>
    <dgm:pt modelId="{BD9AFFF0-37AD-4E0E-814E-8F787BEAD998}">
      <dgm:prSet/>
      <dgm:spPr/>
      <dgm:t>
        <a:bodyPr/>
        <a:lstStyle/>
        <a:p>
          <a:r>
            <a:rPr lang="en-GB"/>
            <a:t>Correlation is weak</a:t>
          </a:r>
          <a:endParaRPr lang="en-US"/>
        </a:p>
      </dgm:t>
    </dgm:pt>
    <dgm:pt modelId="{22EC78D9-C923-4E03-97B6-99A352C777A2}" type="parTrans" cxnId="{D1CF7EAA-1EE1-4B90-B765-57CBED9098BD}">
      <dgm:prSet/>
      <dgm:spPr/>
      <dgm:t>
        <a:bodyPr/>
        <a:lstStyle/>
        <a:p>
          <a:endParaRPr lang="en-US"/>
        </a:p>
      </dgm:t>
    </dgm:pt>
    <dgm:pt modelId="{05469509-A112-4723-AADE-9EDC3C7A31BA}" type="sibTrans" cxnId="{D1CF7EAA-1EE1-4B90-B765-57CBED9098BD}">
      <dgm:prSet/>
      <dgm:spPr/>
      <dgm:t>
        <a:bodyPr/>
        <a:lstStyle/>
        <a:p>
          <a:endParaRPr lang="en-US"/>
        </a:p>
      </dgm:t>
    </dgm:pt>
    <dgm:pt modelId="{77148B90-37C2-4776-B789-EECAC10439D3}">
      <dgm:prSet/>
      <dgm:spPr/>
      <dgm:t>
        <a:bodyPr/>
        <a:lstStyle/>
        <a:p>
          <a:r>
            <a:rPr lang="en-GB"/>
            <a:t>Little evidence in economic crime (e.g. fraud)</a:t>
          </a:r>
          <a:endParaRPr lang="en-US"/>
        </a:p>
      </dgm:t>
    </dgm:pt>
    <dgm:pt modelId="{B59AFDA6-7252-4114-B12D-E3F25F510FC8}" type="parTrans" cxnId="{1BA88608-8352-40C5-BABF-27AEDE653945}">
      <dgm:prSet/>
      <dgm:spPr/>
      <dgm:t>
        <a:bodyPr/>
        <a:lstStyle/>
        <a:p>
          <a:endParaRPr lang="en-US"/>
        </a:p>
      </dgm:t>
    </dgm:pt>
    <dgm:pt modelId="{F3A631FC-E603-40A5-9C74-6DCB9887077F}" type="sibTrans" cxnId="{1BA88608-8352-40C5-BABF-27AEDE653945}">
      <dgm:prSet/>
      <dgm:spPr/>
      <dgm:t>
        <a:bodyPr/>
        <a:lstStyle/>
        <a:p>
          <a:endParaRPr lang="en-US"/>
        </a:p>
      </dgm:t>
    </dgm:pt>
    <dgm:pt modelId="{2C395B09-D41C-4E27-8543-7D39626DE8E6}">
      <dgm:prSet/>
      <dgm:spPr/>
      <dgm:t>
        <a:bodyPr/>
        <a:lstStyle/>
        <a:p>
          <a:r>
            <a:rPr lang="en-GB"/>
            <a:t>Low IQ may simply be another facet of impulse control</a:t>
          </a:r>
          <a:endParaRPr lang="en-US"/>
        </a:p>
      </dgm:t>
    </dgm:pt>
    <dgm:pt modelId="{CFC9C5A8-61C0-44E0-A6C7-0BFA2BAB46F0}" type="parTrans" cxnId="{B6231668-3025-4535-A089-96F3D94CF990}">
      <dgm:prSet/>
      <dgm:spPr/>
      <dgm:t>
        <a:bodyPr/>
        <a:lstStyle/>
        <a:p>
          <a:endParaRPr lang="en-US"/>
        </a:p>
      </dgm:t>
    </dgm:pt>
    <dgm:pt modelId="{37927056-7A99-474A-A5B2-3330CDCBA94D}" type="sibTrans" cxnId="{B6231668-3025-4535-A089-96F3D94CF990}">
      <dgm:prSet/>
      <dgm:spPr/>
      <dgm:t>
        <a:bodyPr/>
        <a:lstStyle/>
        <a:p>
          <a:endParaRPr lang="en-US"/>
        </a:p>
      </dgm:t>
    </dgm:pt>
    <dgm:pt modelId="{AB4883E3-ED71-497C-94FB-013DA24C646D}" type="pres">
      <dgm:prSet presAssocID="{99234F17-1542-4601-9534-CFD8CCA339C5}" presName="linear" presStyleCnt="0">
        <dgm:presLayoutVars>
          <dgm:animLvl val="lvl"/>
          <dgm:resizeHandles val="exact"/>
        </dgm:presLayoutVars>
      </dgm:prSet>
      <dgm:spPr/>
    </dgm:pt>
    <dgm:pt modelId="{30975FE7-59DE-4B38-ABC9-5E76460A3A3B}" type="pres">
      <dgm:prSet presAssocID="{234E9379-4DDD-400B-AB79-7E6A5D9C19D7}" presName="parentText" presStyleLbl="node1" presStyleIdx="0" presStyleCnt="5">
        <dgm:presLayoutVars>
          <dgm:chMax val="0"/>
          <dgm:bulletEnabled val="1"/>
        </dgm:presLayoutVars>
      </dgm:prSet>
      <dgm:spPr/>
    </dgm:pt>
    <dgm:pt modelId="{63A09AD7-9F6F-4D92-8CC7-CFD011C422E1}" type="pres">
      <dgm:prSet presAssocID="{5EF7285A-549A-455F-9D03-29732537DBB5}" presName="spacer" presStyleCnt="0"/>
      <dgm:spPr/>
    </dgm:pt>
    <dgm:pt modelId="{D5996611-4CE0-4626-8E77-0051A0FED6FB}" type="pres">
      <dgm:prSet presAssocID="{CEEC5FC2-FE84-4D35-989F-FE65188EC399}" presName="parentText" presStyleLbl="node1" presStyleIdx="1" presStyleCnt="5">
        <dgm:presLayoutVars>
          <dgm:chMax val="0"/>
          <dgm:bulletEnabled val="1"/>
        </dgm:presLayoutVars>
      </dgm:prSet>
      <dgm:spPr/>
    </dgm:pt>
    <dgm:pt modelId="{F3AF444D-C58B-4927-8A8C-875DB3725E8C}" type="pres">
      <dgm:prSet presAssocID="{A75CF770-88D2-4754-BC89-62EFA0826204}" presName="spacer" presStyleCnt="0"/>
      <dgm:spPr/>
    </dgm:pt>
    <dgm:pt modelId="{A40CEBDF-377C-46AD-962B-A0FE7DBC1DCF}" type="pres">
      <dgm:prSet presAssocID="{BD9AFFF0-37AD-4E0E-814E-8F787BEAD998}" presName="parentText" presStyleLbl="node1" presStyleIdx="2" presStyleCnt="5">
        <dgm:presLayoutVars>
          <dgm:chMax val="0"/>
          <dgm:bulletEnabled val="1"/>
        </dgm:presLayoutVars>
      </dgm:prSet>
      <dgm:spPr/>
    </dgm:pt>
    <dgm:pt modelId="{C4A19DA5-D7B5-4BFF-BD3C-2AEF879C42D9}" type="pres">
      <dgm:prSet presAssocID="{05469509-A112-4723-AADE-9EDC3C7A31BA}" presName="spacer" presStyleCnt="0"/>
      <dgm:spPr/>
    </dgm:pt>
    <dgm:pt modelId="{9347DA93-D99B-433E-B300-7269E11064CC}" type="pres">
      <dgm:prSet presAssocID="{77148B90-37C2-4776-B789-EECAC10439D3}" presName="parentText" presStyleLbl="node1" presStyleIdx="3" presStyleCnt="5">
        <dgm:presLayoutVars>
          <dgm:chMax val="0"/>
          <dgm:bulletEnabled val="1"/>
        </dgm:presLayoutVars>
      </dgm:prSet>
      <dgm:spPr/>
    </dgm:pt>
    <dgm:pt modelId="{4451A3E3-B345-47B2-9CFD-B59C74507E11}" type="pres">
      <dgm:prSet presAssocID="{F3A631FC-E603-40A5-9C74-6DCB9887077F}" presName="spacer" presStyleCnt="0"/>
      <dgm:spPr/>
    </dgm:pt>
    <dgm:pt modelId="{059F6ED6-5856-4547-AF68-4F9190231554}" type="pres">
      <dgm:prSet presAssocID="{2C395B09-D41C-4E27-8543-7D39626DE8E6}" presName="parentText" presStyleLbl="node1" presStyleIdx="4" presStyleCnt="5">
        <dgm:presLayoutVars>
          <dgm:chMax val="0"/>
          <dgm:bulletEnabled val="1"/>
        </dgm:presLayoutVars>
      </dgm:prSet>
      <dgm:spPr/>
    </dgm:pt>
  </dgm:ptLst>
  <dgm:cxnLst>
    <dgm:cxn modelId="{6A5C7307-FF1B-4132-BD53-582244D1FB20}" srcId="{99234F17-1542-4601-9534-CFD8CCA339C5}" destId="{CEEC5FC2-FE84-4D35-989F-FE65188EC399}" srcOrd="1" destOrd="0" parTransId="{015DF21F-83F2-4CE5-A510-957C46E1B7D2}" sibTransId="{A75CF770-88D2-4754-BC89-62EFA0826204}"/>
    <dgm:cxn modelId="{1BA88608-8352-40C5-BABF-27AEDE653945}" srcId="{99234F17-1542-4601-9534-CFD8CCA339C5}" destId="{77148B90-37C2-4776-B789-EECAC10439D3}" srcOrd="3" destOrd="0" parTransId="{B59AFDA6-7252-4114-B12D-E3F25F510FC8}" sibTransId="{F3A631FC-E603-40A5-9C74-6DCB9887077F}"/>
    <dgm:cxn modelId="{6B1F520C-689F-454A-A9ED-D97E4F548B04}" srcId="{99234F17-1542-4601-9534-CFD8CCA339C5}" destId="{234E9379-4DDD-400B-AB79-7E6A5D9C19D7}" srcOrd="0" destOrd="0" parTransId="{63B2F8B2-A699-40A5-901A-8CC63A114065}" sibTransId="{5EF7285A-549A-455F-9D03-29732537DBB5}"/>
    <dgm:cxn modelId="{072A6D0E-2899-4278-A40E-6F21E2DF66ED}" type="presOf" srcId="{CEEC5FC2-FE84-4D35-989F-FE65188EC399}" destId="{D5996611-4CE0-4626-8E77-0051A0FED6FB}" srcOrd="0" destOrd="0" presId="urn:microsoft.com/office/officeart/2005/8/layout/vList2"/>
    <dgm:cxn modelId="{359E6C60-77FE-4BB0-9A3E-91B3A69397CD}" type="presOf" srcId="{234E9379-4DDD-400B-AB79-7E6A5D9C19D7}" destId="{30975FE7-59DE-4B38-ABC9-5E76460A3A3B}" srcOrd="0" destOrd="0" presId="urn:microsoft.com/office/officeart/2005/8/layout/vList2"/>
    <dgm:cxn modelId="{B6231668-3025-4535-A089-96F3D94CF990}" srcId="{99234F17-1542-4601-9534-CFD8CCA339C5}" destId="{2C395B09-D41C-4E27-8543-7D39626DE8E6}" srcOrd="4" destOrd="0" parTransId="{CFC9C5A8-61C0-44E0-A6C7-0BFA2BAB46F0}" sibTransId="{37927056-7A99-474A-A5B2-3330CDCBA94D}"/>
    <dgm:cxn modelId="{159B0B81-BD3D-48A0-9C35-F6DCE4CC2B25}" type="presOf" srcId="{2C395B09-D41C-4E27-8543-7D39626DE8E6}" destId="{059F6ED6-5856-4547-AF68-4F9190231554}" srcOrd="0" destOrd="0" presId="urn:microsoft.com/office/officeart/2005/8/layout/vList2"/>
    <dgm:cxn modelId="{E51C8189-2EE8-4A58-95B8-7140D1DBC7E1}" type="presOf" srcId="{77148B90-37C2-4776-B789-EECAC10439D3}" destId="{9347DA93-D99B-433E-B300-7269E11064CC}" srcOrd="0" destOrd="0" presId="urn:microsoft.com/office/officeart/2005/8/layout/vList2"/>
    <dgm:cxn modelId="{D1CF7EAA-1EE1-4B90-B765-57CBED9098BD}" srcId="{99234F17-1542-4601-9534-CFD8CCA339C5}" destId="{BD9AFFF0-37AD-4E0E-814E-8F787BEAD998}" srcOrd="2" destOrd="0" parTransId="{22EC78D9-C923-4E03-97B6-99A352C777A2}" sibTransId="{05469509-A112-4723-AADE-9EDC3C7A31BA}"/>
    <dgm:cxn modelId="{FEDFD7B4-B82D-47C4-BA74-92C69D59A35A}" type="presOf" srcId="{BD9AFFF0-37AD-4E0E-814E-8F787BEAD998}" destId="{A40CEBDF-377C-46AD-962B-A0FE7DBC1DCF}" srcOrd="0" destOrd="0" presId="urn:microsoft.com/office/officeart/2005/8/layout/vList2"/>
    <dgm:cxn modelId="{E28EF4DD-012F-488D-9790-93C04111DBE9}" type="presOf" srcId="{99234F17-1542-4601-9534-CFD8CCA339C5}" destId="{AB4883E3-ED71-497C-94FB-013DA24C646D}" srcOrd="0" destOrd="0" presId="urn:microsoft.com/office/officeart/2005/8/layout/vList2"/>
    <dgm:cxn modelId="{EEE124AD-A6F4-4C08-946E-787E32102C1B}" type="presParOf" srcId="{AB4883E3-ED71-497C-94FB-013DA24C646D}" destId="{30975FE7-59DE-4B38-ABC9-5E76460A3A3B}" srcOrd="0" destOrd="0" presId="urn:microsoft.com/office/officeart/2005/8/layout/vList2"/>
    <dgm:cxn modelId="{2CC3D935-687D-4B96-AE34-322110EF2AA5}" type="presParOf" srcId="{AB4883E3-ED71-497C-94FB-013DA24C646D}" destId="{63A09AD7-9F6F-4D92-8CC7-CFD011C422E1}" srcOrd="1" destOrd="0" presId="urn:microsoft.com/office/officeart/2005/8/layout/vList2"/>
    <dgm:cxn modelId="{5C22AB1F-741B-4113-87C8-C33A3D4344B0}" type="presParOf" srcId="{AB4883E3-ED71-497C-94FB-013DA24C646D}" destId="{D5996611-4CE0-4626-8E77-0051A0FED6FB}" srcOrd="2" destOrd="0" presId="urn:microsoft.com/office/officeart/2005/8/layout/vList2"/>
    <dgm:cxn modelId="{DD4A1181-A74A-4908-9F51-B57AF57F4F7C}" type="presParOf" srcId="{AB4883E3-ED71-497C-94FB-013DA24C646D}" destId="{F3AF444D-C58B-4927-8A8C-875DB3725E8C}" srcOrd="3" destOrd="0" presId="urn:microsoft.com/office/officeart/2005/8/layout/vList2"/>
    <dgm:cxn modelId="{3C23E990-2974-4FB5-BDBB-E986FC77DBF6}" type="presParOf" srcId="{AB4883E3-ED71-497C-94FB-013DA24C646D}" destId="{A40CEBDF-377C-46AD-962B-A0FE7DBC1DCF}" srcOrd="4" destOrd="0" presId="urn:microsoft.com/office/officeart/2005/8/layout/vList2"/>
    <dgm:cxn modelId="{AFE01C17-B742-43B3-A019-ACA7B8307BC0}" type="presParOf" srcId="{AB4883E3-ED71-497C-94FB-013DA24C646D}" destId="{C4A19DA5-D7B5-4BFF-BD3C-2AEF879C42D9}" srcOrd="5" destOrd="0" presId="urn:microsoft.com/office/officeart/2005/8/layout/vList2"/>
    <dgm:cxn modelId="{107200B0-FEB7-4145-99E1-A758E60DD8B9}" type="presParOf" srcId="{AB4883E3-ED71-497C-94FB-013DA24C646D}" destId="{9347DA93-D99B-433E-B300-7269E11064CC}" srcOrd="6" destOrd="0" presId="urn:microsoft.com/office/officeart/2005/8/layout/vList2"/>
    <dgm:cxn modelId="{0E53E406-A046-4C84-80E3-CD323D5F18A9}" type="presParOf" srcId="{AB4883E3-ED71-497C-94FB-013DA24C646D}" destId="{4451A3E3-B345-47B2-9CFD-B59C74507E11}" srcOrd="7" destOrd="0" presId="urn:microsoft.com/office/officeart/2005/8/layout/vList2"/>
    <dgm:cxn modelId="{EAB0AFB8-E93E-4B35-8933-D47FEEF3C0DE}" type="presParOf" srcId="{AB4883E3-ED71-497C-94FB-013DA24C646D}" destId="{059F6ED6-5856-4547-AF68-4F919023155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6CDACC4-09F7-47BE-B43F-0C4B795963F9}" type="doc">
      <dgm:prSet loTypeId="urn:microsoft.com/office/officeart/2005/8/layout/list1" loCatId="list" qsTypeId="urn:microsoft.com/office/officeart/2005/8/quickstyle/simple4" qsCatId="simple" csTypeId="urn:microsoft.com/office/officeart/2005/8/colors/accent1_2" csCatId="accent1"/>
      <dgm:spPr/>
      <dgm:t>
        <a:bodyPr/>
        <a:lstStyle/>
        <a:p>
          <a:endParaRPr lang="en-US"/>
        </a:p>
      </dgm:t>
    </dgm:pt>
    <dgm:pt modelId="{7154FD83-0B81-428B-AC14-C718FAB53CCB}">
      <dgm:prSet custT="1"/>
      <dgm:spPr/>
      <dgm:t>
        <a:bodyPr/>
        <a:lstStyle/>
        <a:p>
          <a:r>
            <a:rPr lang="en-GB" sz="1600" b="1" dirty="0" err="1"/>
            <a:t>Eysenckian</a:t>
          </a:r>
          <a:r>
            <a:rPr lang="en-GB" sz="1600" b="1" dirty="0"/>
            <a:t> (</a:t>
          </a:r>
          <a:r>
            <a:rPr lang="en-GB" sz="1600" b="0" i="0" dirty="0"/>
            <a:t>1952, 1967, 1982)</a:t>
          </a:r>
          <a:r>
            <a:rPr lang="en-GB" sz="1600" b="1" dirty="0"/>
            <a:t>theories</a:t>
          </a:r>
          <a:r>
            <a:rPr lang="en-GB" sz="1300" b="1" dirty="0"/>
            <a:t>:</a:t>
          </a:r>
          <a:endParaRPr lang="en-US" sz="1300" dirty="0"/>
        </a:p>
      </dgm:t>
    </dgm:pt>
    <dgm:pt modelId="{AAC6450A-31CB-4056-B783-0AD45D9605AD}" type="parTrans" cxnId="{46BC351A-C18F-4B8B-A4B8-5D42F45E4814}">
      <dgm:prSet/>
      <dgm:spPr/>
      <dgm:t>
        <a:bodyPr/>
        <a:lstStyle/>
        <a:p>
          <a:endParaRPr lang="en-US"/>
        </a:p>
      </dgm:t>
    </dgm:pt>
    <dgm:pt modelId="{F49B7545-50B9-4D25-B797-897E5788EF33}" type="sibTrans" cxnId="{46BC351A-C18F-4B8B-A4B8-5D42F45E4814}">
      <dgm:prSet/>
      <dgm:spPr/>
      <dgm:t>
        <a:bodyPr/>
        <a:lstStyle/>
        <a:p>
          <a:endParaRPr lang="en-US"/>
        </a:p>
      </dgm:t>
    </dgm:pt>
    <dgm:pt modelId="{F74F018E-954F-463F-89A5-BDF5E2104B41}">
      <dgm:prSet custT="1"/>
      <dgm:spPr/>
      <dgm:t>
        <a:bodyPr/>
        <a:lstStyle/>
        <a:p>
          <a:r>
            <a:rPr lang="en-GB" sz="2000" dirty="0"/>
            <a:t>Personality is genetically and socially determined</a:t>
          </a:r>
          <a:endParaRPr lang="en-US" sz="2000" dirty="0"/>
        </a:p>
      </dgm:t>
    </dgm:pt>
    <dgm:pt modelId="{3359112D-304F-4D87-972F-02BE7D833FC3}" type="parTrans" cxnId="{8135E709-D9F3-4A44-91B4-72186C44D5E3}">
      <dgm:prSet/>
      <dgm:spPr/>
      <dgm:t>
        <a:bodyPr/>
        <a:lstStyle/>
        <a:p>
          <a:endParaRPr lang="en-US"/>
        </a:p>
      </dgm:t>
    </dgm:pt>
    <dgm:pt modelId="{7CA50B65-F428-402D-93C0-279162815AD5}" type="sibTrans" cxnId="{8135E709-D9F3-4A44-91B4-72186C44D5E3}">
      <dgm:prSet/>
      <dgm:spPr/>
      <dgm:t>
        <a:bodyPr/>
        <a:lstStyle/>
        <a:p>
          <a:endParaRPr lang="en-US"/>
        </a:p>
      </dgm:t>
    </dgm:pt>
    <dgm:pt modelId="{12678C10-B465-4C1A-AE15-2380A2FBFE6F}">
      <dgm:prSet custT="1"/>
      <dgm:spPr/>
      <dgm:t>
        <a:bodyPr/>
        <a:lstStyle/>
        <a:p>
          <a:r>
            <a:rPr lang="en-GB" sz="2000" dirty="0"/>
            <a:t>Criminality linked to higher scores of psychoticism and extroversion</a:t>
          </a:r>
          <a:endParaRPr lang="en-US" sz="2000" dirty="0"/>
        </a:p>
      </dgm:t>
    </dgm:pt>
    <dgm:pt modelId="{02849AED-9CCE-4610-B228-CCE37328EE1F}" type="parTrans" cxnId="{6317EC18-39D8-444E-AA93-E5CEE308AD05}">
      <dgm:prSet/>
      <dgm:spPr/>
      <dgm:t>
        <a:bodyPr/>
        <a:lstStyle/>
        <a:p>
          <a:endParaRPr lang="en-US"/>
        </a:p>
      </dgm:t>
    </dgm:pt>
    <dgm:pt modelId="{0DC543E2-6D69-4739-ABAA-B7C20084D07F}" type="sibTrans" cxnId="{6317EC18-39D8-444E-AA93-E5CEE308AD05}">
      <dgm:prSet/>
      <dgm:spPr/>
      <dgm:t>
        <a:bodyPr/>
        <a:lstStyle/>
        <a:p>
          <a:endParaRPr lang="en-US"/>
        </a:p>
      </dgm:t>
    </dgm:pt>
    <dgm:pt modelId="{3013B575-ACC6-4AEB-91C3-6CB9938D7CAC}">
      <dgm:prSet custT="1"/>
      <dgm:spPr/>
      <dgm:t>
        <a:bodyPr/>
        <a:lstStyle/>
        <a:p>
          <a:r>
            <a:rPr lang="en-GB" sz="2000" dirty="0"/>
            <a:t>Social influences mean aberrant behaviour is reinforced</a:t>
          </a:r>
          <a:endParaRPr lang="en-US" sz="2000" dirty="0"/>
        </a:p>
      </dgm:t>
    </dgm:pt>
    <dgm:pt modelId="{673A54B0-200A-4A3B-8AFD-DD68AA861156}" type="parTrans" cxnId="{94FBFC03-9FC4-41A1-A0A8-FA3DB34FB72D}">
      <dgm:prSet/>
      <dgm:spPr/>
      <dgm:t>
        <a:bodyPr/>
        <a:lstStyle/>
        <a:p>
          <a:endParaRPr lang="en-US"/>
        </a:p>
      </dgm:t>
    </dgm:pt>
    <dgm:pt modelId="{D850FDAC-AA24-469A-9075-F4CD1AC25CBD}" type="sibTrans" cxnId="{94FBFC03-9FC4-41A1-A0A8-FA3DB34FB72D}">
      <dgm:prSet/>
      <dgm:spPr/>
      <dgm:t>
        <a:bodyPr/>
        <a:lstStyle/>
        <a:p>
          <a:endParaRPr lang="en-US"/>
        </a:p>
      </dgm:t>
    </dgm:pt>
    <dgm:pt modelId="{28969701-8B6E-4033-8F14-F77F5F295DF8}">
      <dgm:prSet custT="1"/>
      <dgm:spPr/>
      <dgm:t>
        <a:bodyPr/>
        <a:lstStyle/>
        <a:p>
          <a:r>
            <a:rPr lang="en-GB" sz="2000" dirty="0"/>
            <a:t>High need for central nervous system stimulation leads to difficulty in reinforcing socially acceptable behaviour</a:t>
          </a:r>
          <a:endParaRPr lang="en-US" sz="2000" dirty="0"/>
        </a:p>
      </dgm:t>
    </dgm:pt>
    <dgm:pt modelId="{5B300F4C-70A0-474D-9EBD-0C02E6CD4FF8}" type="parTrans" cxnId="{BA29722E-C516-43BE-8E14-2318831525C7}">
      <dgm:prSet/>
      <dgm:spPr/>
      <dgm:t>
        <a:bodyPr/>
        <a:lstStyle/>
        <a:p>
          <a:endParaRPr lang="en-US"/>
        </a:p>
      </dgm:t>
    </dgm:pt>
    <dgm:pt modelId="{18463DC2-0F8A-42C9-848B-593E15E3DCB5}" type="sibTrans" cxnId="{BA29722E-C516-43BE-8E14-2318831525C7}">
      <dgm:prSet/>
      <dgm:spPr/>
      <dgm:t>
        <a:bodyPr/>
        <a:lstStyle/>
        <a:p>
          <a:endParaRPr lang="en-US"/>
        </a:p>
      </dgm:t>
    </dgm:pt>
    <dgm:pt modelId="{E0BDC3AB-7238-4AAC-B193-11B562AB3DEF}">
      <dgm:prSet custT="1"/>
      <dgm:spPr/>
      <dgm:t>
        <a:bodyPr/>
        <a:lstStyle/>
        <a:p>
          <a:r>
            <a:rPr lang="en-GB" sz="1600" b="1" dirty="0"/>
            <a:t>Compelling theoretical model, but little empirical support</a:t>
          </a:r>
          <a:endParaRPr lang="en-US" sz="1600" dirty="0"/>
        </a:p>
      </dgm:t>
    </dgm:pt>
    <dgm:pt modelId="{BBD7907F-D6D7-4CBC-AD1C-46A4AC9D8F9F}" type="parTrans" cxnId="{6305B375-3F56-4B62-B19E-824425A89DE1}">
      <dgm:prSet/>
      <dgm:spPr/>
      <dgm:t>
        <a:bodyPr/>
        <a:lstStyle/>
        <a:p>
          <a:endParaRPr lang="en-US"/>
        </a:p>
      </dgm:t>
    </dgm:pt>
    <dgm:pt modelId="{752B408B-46C0-4C7C-AA91-DF3A18C3A533}" type="sibTrans" cxnId="{6305B375-3F56-4B62-B19E-824425A89DE1}">
      <dgm:prSet/>
      <dgm:spPr/>
      <dgm:t>
        <a:bodyPr/>
        <a:lstStyle/>
        <a:p>
          <a:endParaRPr lang="en-US"/>
        </a:p>
      </dgm:t>
    </dgm:pt>
    <dgm:pt modelId="{24C4CA24-E514-482F-83DA-B8F2FC5376BB}" type="pres">
      <dgm:prSet presAssocID="{06CDACC4-09F7-47BE-B43F-0C4B795963F9}" presName="linear" presStyleCnt="0">
        <dgm:presLayoutVars>
          <dgm:dir/>
          <dgm:animLvl val="lvl"/>
          <dgm:resizeHandles val="exact"/>
        </dgm:presLayoutVars>
      </dgm:prSet>
      <dgm:spPr/>
    </dgm:pt>
    <dgm:pt modelId="{A6B3189D-78A2-4078-8C62-81B28F9E9DDB}" type="pres">
      <dgm:prSet presAssocID="{7154FD83-0B81-428B-AC14-C718FAB53CCB}" presName="parentLin" presStyleCnt="0"/>
      <dgm:spPr/>
    </dgm:pt>
    <dgm:pt modelId="{3F6F2D2C-6325-4FC3-B095-FDA9358816D9}" type="pres">
      <dgm:prSet presAssocID="{7154FD83-0B81-428B-AC14-C718FAB53CCB}" presName="parentLeftMargin" presStyleLbl="node1" presStyleIdx="0" presStyleCnt="2"/>
      <dgm:spPr/>
    </dgm:pt>
    <dgm:pt modelId="{7F30A9BC-3C6C-42B7-A8C5-C4AE375CB0FA}" type="pres">
      <dgm:prSet presAssocID="{7154FD83-0B81-428B-AC14-C718FAB53CCB}" presName="parentText" presStyleLbl="node1" presStyleIdx="0" presStyleCnt="2">
        <dgm:presLayoutVars>
          <dgm:chMax val="0"/>
          <dgm:bulletEnabled val="1"/>
        </dgm:presLayoutVars>
      </dgm:prSet>
      <dgm:spPr/>
    </dgm:pt>
    <dgm:pt modelId="{60823027-2AAF-4E39-A880-13835C825A9A}" type="pres">
      <dgm:prSet presAssocID="{7154FD83-0B81-428B-AC14-C718FAB53CCB}" presName="negativeSpace" presStyleCnt="0"/>
      <dgm:spPr/>
    </dgm:pt>
    <dgm:pt modelId="{418CBAC3-CCFB-490A-9138-717C781042FF}" type="pres">
      <dgm:prSet presAssocID="{7154FD83-0B81-428B-AC14-C718FAB53CCB}" presName="childText" presStyleLbl="conFgAcc1" presStyleIdx="0" presStyleCnt="2">
        <dgm:presLayoutVars>
          <dgm:bulletEnabled val="1"/>
        </dgm:presLayoutVars>
      </dgm:prSet>
      <dgm:spPr/>
    </dgm:pt>
    <dgm:pt modelId="{769EBB3B-06DB-40EA-8334-C148621D040C}" type="pres">
      <dgm:prSet presAssocID="{F49B7545-50B9-4D25-B797-897E5788EF33}" presName="spaceBetweenRectangles" presStyleCnt="0"/>
      <dgm:spPr/>
    </dgm:pt>
    <dgm:pt modelId="{EF69AF89-0600-4C4D-B3CF-E61D7AE17B0F}" type="pres">
      <dgm:prSet presAssocID="{E0BDC3AB-7238-4AAC-B193-11B562AB3DEF}" presName="parentLin" presStyleCnt="0"/>
      <dgm:spPr/>
    </dgm:pt>
    <dgm:pt modelId="{127A80BC-C2AE-4F3E-8870-306FB80B63A3}" type="pres">
      <dgm:prSet presAssocID="{E0BDC3AB-7238-4AAC-B193-11B562AB3DEF}" presName="parentLeftMargin" presStyleLbl="node1" presStyleIdx="0" presStyleCnt="2"/>
      <dgm:spPr/>
    </dgm:pt>
    <dgm:pt modelId="{E8ACFFDA-5EF0-4E2C-A5DF-91DCB51E4FA0}" type="pres">
      <dgm:prSet presAssocID="{E0BDC3AB-7238-4AAC-B193-11B562AB3DEF}" presName="parentText" presStyleLbl="node1" presStyleIdx="1" presStyleCnt="2" custLinFactX="-13796" custLinFactNeighborX="-100000" custLinFactNeighborY="38894">
        <dgm:presLayoutVars>
          <dgm:chMax val="0"/>
          <dgm:bulletEnabled val="1"/>
        </dgm:presLayoutVars>
      </dgm:prSet>
      <dgm:spPr/>
    </dgm:pt>
    <dgm:pt modelId="{A77A617E-0356-4A6B-AFB8-23711C2AE689}" type="pres">
      <dgm:prSet presAssocID="{E0BDC3AB-7238-4AAC-B193-11B562AB3DEF}" presName="negativeSpace" presStyleCnt="0"/>
      <dgm:spPr/>
    </dgm:pt>
    <dgm:pt modelId="{26CA1269-01B7-464C-A61F-E99BF7946174}" type="pres">
      <dgm:prSet presAssocID="{E0BDC3AB-7238-4AAC-B193-11B562AB3DEF}" presName="childText" presStyleLbl="conFgAcc1" presStyleIdx="1" presStyleCnt="2">
        <dgm:presLayoutVars>
          <dgm:bulletEnabled val="1"/>
        </dgm:presLayoutVars>
      </dgm:prSet>
      <dgm:spPr/>
    </dgm:pt>
  </dgm:ptLst>
  <dgm:cxnLst>
    <dgm:cxn modelId="{94FBFC03-9FC4-41A1-A0A8-FA3DB34FB72D}" srcId="{7154FD83-0B81-428B-AC14-C718FAB53CCB}" destId="{3013B575-ACC6-4AEB-91C3-6CB9938D7CAC}" srcOrd="2" destOrd="0" parTransId="{673A54B0-200A-4A3B-8AFD-DD68AA861156}" sibTransId="{D850FDAC-AA24-469A-9075-F4CD1AC25CBD}"/>
    <dgm:cxn modelId="{8135E709-D9F3-4A44-91B4-72186C44D5E3}" srcId="{7154FD83-0B81-428B-AC14-C718FAB53CCB}" destId="{F74F018E-954F-463F-89A5-BDF5E2104B41}" srcOrd="0" destOrd="0" parTransId="{3359112D-304F-4D87-972F-02BE7D833FC3}" sibTransId="{7CA50B65-F428-402D-93C0-279162815AD5}"/>
    <dgm:cxn modelId="{6317EC18-39D8-444E-AA93-E5CEE308AD05}" srcId="{7154FD83-0B81-428B-AC14-C718FAB53CCB}" destId="{12678C10-B465-4C1A-AE15-2380A2FBFE6F}" srcOrd="1" destOrd="0" parTransId="{02849AED-9CCE-4610-B228-CCE37328EE1F}" sibTransId="{0DC543E2-6D69-4739-ABAA-B7C20084D07F}"/>
    <dgm:cxn modelId="{46BC351A-C18F-4B8B-A4B8-5D42F45E4814}" srcId="{06CDACC4-09F7-47BE-B43F-0C4B795963F9}" destId="{7154FD83-0B81-428B-AC14-C718FAB53CCB}" srcOrd="0" destOrd="0" parTransId="{AAC6450A-31CB-4056-B783-0AD45D9605AD}" sibTransId="{F49B7545-50B9-4D25-B797-897E5788EF33}"/>
    <dgm:cxn modelId="{3A8E1B26-56BB-4844-AAAC-0D48B403CFA1}" type="presOf" srcId="{7154FD83-0B81-428B-AC14-C718FAB53CCB}" destId="{7F30A9BC-3C6C-42B7-A8C5-C4AE375CB0FA}" srcOrd="1" destOrd="0" presId="urn:microsoft.com/office/officeart/2005/8/layout/list1"/>
    <dgm:cxn modelId="{AEFE0F2C-20D0-4792-A6C2-B45758E59163}" type="presOf" srcId="{3013B575-ACC6-4AEB-91C3-6CB9938D7CAC}" destId="{418CBAC3-CCFB-490A-9138-717C781042FF}" srcOrd="0" destOrd="2" presId="urn:microsoft.com/office/officeart/2005/8/layout/list1"/>
    <dgm:cxn modelId="{BA29722E-C516-43BE-8E14-2318831525C7}" srcId="{7154FD83-0B81-428B-AC14-C718FAB53CCB}" destId="{28969701-8B6E-4033-8F14-F77F5F295DF8}" srcOrd="3" destOrd="0" parTransId="{5B300F4C-70A0-474D-9EBD-0C02E6CD4FF8}" sibTransId="{18463DC2-0F8A-42C9-848B-593E15E3DCB5}"/>
    <dgm:cxn modelId="{6305B375-3F56-4B62-B19E-824425A89DE1}" srcId="{06CDACC4-09F7-47BE-B43F-0C4B795963F9}" destId="{E0BDC3AB-7238-4AAC-B193-11B562AB3DEF}" srcOrd="1" destOrd="0" parTransId="{BBD7907F-D6D7-4CBC-AD1C-46A4AC9D8F9F}" sibTransId="{752B408B-46C0-4C7C-AA91-DF3A18C3A533}"/>
    <dgm:cxn modelId="{34B6428D-21D8-40C8-97B0-B026EFD9F4F8}" type="presOf" srcId="{28969701-8B6E-4033-8F14-F77F5F295DF8}" destId="{418CBAC3-CCFB-490A-9138-717C781042FF}" srcOrd="0" destOrd="3" presId="urn:microsoft.com/office/officeart/2005/8/layout/list1"/>
    <dgm:cxn modelId="{E4094C97-09FC-4667-9BB7-856BC69EA32B}" type="presOf" srcId="{F74F018E-954F-463F-89A5-BDF5E2104B41}" destId="{418CBAC3-CCFB-490A-9138-717C781042FF}" srcOrd="0" destOrd="0" presId="urn:microsoft.com/office/officeart/2005/8/layout/list1"/>
    <dgm:cxn modelId="{9B96759A-9922-4D3E-8349-147F411ADE7E}" type="presOf" srcId="{06CDACC4-09F7-47BE-B43F-0C4B795963F9}" destId="{24C4CA24-E514-482F-83DA-B8F2FC5376BB}" srcOrd="0" destOrd="0" presId="urn:microsoft.com/office/officeart/2005/8/layout/list1"/>
    <dgm:cxn modelId="{F7C9879B-396D-467A-B213-EC09D02D6BC7}" type="presOf" srcId="{E0BDC3AB-7238-4AAC-B193-11B562AB3DEF}" destId="{127A80BC-C2AE-4F3E-8870-306FB80B63A3}" srcOrd="0" destOrd="0" presId="urn:microsoft.com/office/officeart/2005/8/layout/list1"/>
    <dgm:cxn modelId="{E487C0AA-BE59-474E-805F-5AF8E805FD28}" type="presOf" srcId="{7154FD83-0B81-428B-AC14-C718FAB53CCB}" destId="{3F6F2D2C-6325-4FC3-B095-FDA9358816D9}" srcOrd="0" destOrd="0" presId="urn:microsoft.com/office/officeart/2005/8/layout/list1"/>
    <dgm:cxn modelId="{FDD981F0-4131-4324-99E3-5F95496858BD}" type="presOf" srcId="{12678C10-B465-4C1A-AE15-2380A2FBFE6F}" destId="{418CBAC3-CCFB-490A-9138-717C781042FF}" srcOrd="0" destOrd="1" presId="urn:microsoft.com/office/officeart/2005/8/layout/list1"/>
    <dgm:cxn modelId="{2D2A97F9-E9F4-4B71-8558-D49476A67C3F}" type="presOf" srcId="{E0BDC3AB-7238-4AAC-B193-11B562AB3DEF}" destId="{E8ACFFDA-5EF0-4E2C-A5DF-91DCB51E4FA0}" srcOrd="1" destOrd="0" presId="urn:microsoft.com/office/officeart/2005/8/layout/list1"/>
    <dgm:cxn modelId="{7EA8363B-E000-4222-A562-37FD483194AA}" type="presParOf" srcId="{24C4CA24-E514-482F-83DA-B8F2FC5376BB}" destId="{A6B3189D-78A2-4078-8C62-81B28F9E9DDB}" srcOrd="0" destOrd="0" presId="urn:microsoft.com/office/officeart/2005/8/layout/list1"/>
    <dgm:cxn modelId="{91C60B0E-44BC-4F4F-A32C-A80BAF4BDF4E}" type="presParOf" srcId="{A6B3189D-78A2-4078-8C62-81B28F9E9DDB}" destId="{3F6F2D2C-6325-4FC3-B095-FDA9358816D9}" srcOrd="0" destOrd="0" presId="urn:microsoft.com/office/officeart/2005/8/layout/list1"/>
    <dgm:cxn modelId="{A5605119-83CB-436D-AABF-2838191EDFDD}" type="presParOf" srcId="{A6B3189D-78A2-4078-8C62-81B28F9E9DDB}" destId="{7F30A9BC-3C6C-42B7-A8C5-C4AE375CB0FA}" srcOrd="1" destOrd="0" presId="urn:microsoft.com/office/officeart/2005/8/layout/list1"/>
    <dgm:cxn modelId="{55ECFEF1-13C9-48E1-AA57-AD7F0126C007}" type="presParOf" srcId="{24C4CA24-E514-482F-83DA-B8F2FC5376BB}" destId="{60823027-2AAF-4E39-A880-13835C825A9A}" srcOrd="1" destOrd="0" presId="urn:microsoft.com/office/officeart/2005/8/layout/list1"/>
    <dgm:cxn modelId="{0D4657EC-6F08-4B04-9D7A-A9A458C6460F}" type="presParOf" srcId="{24C4CA24-E514-482F-83DA-B8F2FC5376BB}" destId="{418CBAC3-CCFB-490A-9138-717C781042FF}" srcOrd="2" destOrd="0" presId="urn:microsoft.com/office/officeart/2005/8/layout/list1"/>
    <dgm:cxn modelId="{ADCEC05D-983A-46A7-A0A3-57FF4C43AD79}" type="presParOf" srcId="{24C4CA24-E514-482F-83DA-B8F2FC5376BB}" destId="{769EBB3B-06DB-40EA-8334-C148621D040C}" srcOrd="3" destOrd="0" presId="urn:microsoft.com/office/officeart/2005/8/layout/list1"/>
    <dgm:cxn modelId="{6C7E7BA2-22B0-4B70-A135-AE69C320421C}" type="presParOf" srcId="{24C4CA24-E514-482F-83DA-B8F2FC5376BB}" destId="{EF69AF89-0600-4C4D-B3CF-E61D7AE17B0F}" srcOrd="4" destOrd="0" presId="urn:microsoft.com/office/officeart/2005/8/layout/list1"/>
    <dgm:cxn modelId="{0A02D7E3-26C0-40A9-BA79-312FF70C5F82}" type="presParOf" srcId="{EF69AF89-0600-4C4D-B3CF-E61D7AE17B0F}" destId="{127A80BC-C2AE-4F3E-8870-306FB80B63A3}" srcOrd="0" destOrd="0" presId="urn:microsoft.com/office/officeart/2005/8/layout/list1"/>
    <dgm:cxn modelId="{C0130FFC-E56A-41D4-85CA-B7BE8811AC79}" type="presParOf" srcId="{EF69AF89-0600-4C4D-B3CF-E61D7AE17B0F}" destId="{E8ACFFDA-5EF0-4E2C-A5DF-91DCB51E4FA0}" srcOrd="1" destOrd="0" presId="urn:microsoft.com/office/officeart/2005/8/layout/list1"/>
    <dgm:cxn modelId="{4CF83C92-26AD-4CFB-B36D-9C4293F925C1}" type="presParOf" srcId="{24C4CA24-E514-482F-83DA-B8F2FC5376BB}" destId="{A77A617E-0356-4A6B-AFB8-23711C2AE689}" srcOrd="5" destOrd="0" presId="urn:microsoft.com/office/officeart/2005/8/layout/list1"/>
    <dgm:cxn modelId="{4532436F-1B43-4D9C-BC28-4DF4ACAF3AE0}" type="presParOf" srcId="{24C4CA24-E514-482F-83DA-B8F2FC5376BB}" destId="{26CA1269-01B7-464C-A61F-E99BF7946174}"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FC35F2-380D-41D4-98E6-177911E445BD}">
      <dsp:nvSpPr>
        <dsp:cNvPr id="0" name=""/>
        <dsp:cNvSpPr/>
      </dsp:nvSpPr>
      <dsp:spPr>
        <a:xfrm>
          <a:off x="0" y="319036"/>
          <a:ext cx="7812562" cy="10614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Teaching will be delivered in 1 3-hour workshop online and on campus. </a:t>
          </a:r>
          <a:endParaRPr lang="en-US" sz="1900" kern="1200" dirty="0"/>
        </a:p>
      </dsp:txBody>
      <dsp:txXfrm>
        <a:off x="51814" y="370850"/>
        <a:ext cx="7708934" cy="957778"/>
      </dsp:txXfrm>
    </dsp:sp>
    <dsp:sp modelId="{125C8409-96AF-4C2F-8070-45FA669CDBB0}">
      <dsp:nvSpPr>
        <dsp:cNvPr id="0" name=""/>
        <dsp:cNvSpPr/>
      </dsp:nvSpPr>
      <dsp:spPr>
        <a:xfrm>
          <a:off x="0" y="1435163"/>
          <a:ext cx="7812562" cy="1061406"/>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These will be a combination of lectured material delivered by myself, in class work and discussions. </a:t>
          </a:r>
          <a:endParaRPr lang="en-US" sz="1900" kern="1200" dirty="0"/>
        </a:p>
      </dsp:txBody>
      <dsp:txXfrm>
        <a:off x="51814" y="1486977"/>
        <a:ext cx="7708934" cy="957778"/>
      </dsp:txXfrm>
    </dsp:sp>
    <dsp:sp modelId="{3EFD64F4-61B6-446D-AFB6-D6A9483A04F7}">
      <dsp:nvSpPr>
        <dsp:cNvPr id="0" name=""/>
        <dsp:cNvSpPr/>
      </dsp:nvSpPr>
      <dsp:spPr>
        <a:xfrm>
          <a:off x="0" y="2551289"/>
          <a:ext cx="7812562" cy="1061406"/>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 slides for each workshop will be uploaded to Moodle on each Friday after the session. </a:t>
          </a:r>
          <a:endParaRPr lang="en-US" sz="1900" kern="1200" dirty="0"/>
        </a:p>
      </dsp:txBody>
      <dsp:txXfrm>
        <a:off x="51814" y="2603103"/>
        <a:ext cx="7708934" cy="957778"/>
      </dsp:txXfrm>
    </dsp:sp>
    <dsp:sp modelId="{FF36CFB9-DA0B-4E4F-A474-7C691AEAB3E8}">
      <dsp:nvSpPr>
        <dsp:cNvPr id="0" name=""/>
        <dsp:cNvSpPr/>
      </dsp:nvSpPr>
      <dsp:spPr>
        <a:xfrm>
          <a:off x="0" y="3667416"/>
          <a:ext cx="7812562" cy="1061406"/>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While there will be a lectured element during these workshops, I would like to encourage as much participation and discussion as possible. If you have a question or something you want to discuss, pop your hand up and ask!</a:t>
          </a:r>
          <a:endParaRPr lang="en-US" sz="1900" kern="1200" dirty="0"/>
        </a:p>
      </dsp:txBody>
      <dsp:txXfrm>
        <a:off x="51814" y="3719230"/>
        <a:ext cx="7708934" cy="957778"/>
      </dsp:txXfrm>
    </dsp:sp>
    <dsp:sp modelId="{09B19793-D90D-4563-8AC5-1187EE53D386}">
      <dsp:nvSpPr>
        <dsp:cNvPr id="0" name=""/>
        <dsp:cNvSpPr/>
      </dsp:nvSpPr>
      <dsp:spPr>
        <a:xfrm>
          <a:off x="0" y="4783542"/>
          <a:ext cx="7812562" cy="106140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Preparatory work will usually be a short reading or a task to complete before the workshop, so we can all come together and discuss what you found in your independent learning. </a:t>
          </a:r>
          <a:endParaRPr lang="en-US" sz="1900" kern="1200" dirty="0"/>
        </a:p>
      </dsp:txBody>
      <dsp:txXfrm>
        <a:off x="51814" y="4835356"/>
        <a:ext cx="7708934" cy="9577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6B7B9-8684-CF4A-B2D5-82BB3AA49AAF}">
      <dsp:nvSpPr>
        <dsp:cNvPr id="0" name=""/>
        <dsp:cNvSpPr/>
      </dsp:nvSpPr>
      <dsp:spPr>
        <a:xfrm>
          <a:off x="0" y="123270"/>
          <a:ext cx="6364224" cy="171736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Understand the historical concepts of crime &amp; punishment </a:t>
          </a:r>
          <a:endParaRPr lang="en-US" sz="2000" kern="1200" dirty="0"/>
        </a:p>
      </dsp:txBody>
      <dsp:txXfrm>
        <a:off x="83835" y="207105"/>
        <a:ext cx="6196554" cy="1549693"/>
      </dsp:txXfrm>
    </dsp:sp>
    <dsp:sp modelId="{42E9B0FF-C391-F948-BD01-5C61A0922561}">
      <dsp:nvSpPr>
        <dsp:cNvPr id="0" name=""/>
        <dsp:cNvSpPr/>
      </dsp:nvSpPr>
      <dsp:spPr>
        <a:xfrm>
          <a:off x="0" y="1898234"/>
          <a:ext cx="6364224" cy="171736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Critically evaluate differing crimes and the policing models in todays’ society and how ‘the police’ can most effectively deliver the service demanded by communities, governments and the media. </a:t>
          </a:r>
          <a:endParaRPr lang="en-US" sz="2000" kern="1200" dirty="0"/>
        </a:p>
      </dsp:txBody>
      <dsp:txXfrm>
        <a:off x="83835" y="1982069"/>
        <a:ext cx="6196554" cy="1549693"/>
      </dsp:txXfrm>
    </dsp:sp>
    <dsp:sp modelId="{0FF9BBF8-9B29-D44C-9D70-0C38C7F76172}">
      <dsp:nvSpPr>
        <dsp:cNvPr id="0" name=""/>
        <dsp:cNvSpPr/>
      </dsp:nvSpPr>
      <dsp:spPr>
        <a:xfrm>
          <a:off x="0" y="3673197"/>
          <a:ext cx="6364224" cy="171736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Examine the critical issues in contemporary policing, such as the policing of terrorism, policing in times of austerity, dealing with vulnerable and diverse groups, the relationship between the media and the police and the implications of ‘police culture’ </a:t>
          </a:r>
          <a:endParaRPr lang="en-US" sz="2000" kern="1200" dirty="0"/>
        </a:p>
      </dsp:txBody>
      <dsp:txXfrm>
        <a:off x="83835" y="3757032"/>
        <a:ext cx="6196554" cy="15496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AA131-D559-4308-952B-7BDC0B586937}">
      <dsp:nvSpPr>
        <dsp:cNvPr id="0" name=""/>
        <dsp:cNvSpPr/>
      </dsp:nvSpPr>
      <dsp:spPr>
        <a:xfrm>
          <a:off x="0" y="22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EB96A-D353-4F75-859C-1634EF06A688}">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620F10-8A16-4242-8FAD-8E42DD0A23C1}">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A lot more independent learning</a:t>
          </a:r>
          <a:endParaRPr lang="en-US" sz="2200" kern="1200"/>
        </a:p>
      </dsp:txBody>
      <dsp:txXfrm>
        <a:off x="1337397" y="2284"/>
        <a:ext cx="4926242" cy="1157919"/>
      </dsp:txXfrm>
    </dsp:sp>
    <dsp:sp modelId="{E3627506-9B19-4B5A-9805-F51CF1E4B4C0}">
      <dsp:nvSpPr>
        <dsp:cNvPr id="0" name=""/>
        <dsp:cNvSpPr/>
      </dsp:nvSpPr>
      <dsp:spPr>
        <a:xfrm>
          <a:off x="0" y="14496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9FD9B8-BD84-4710-9562-6A6B8D00381A}">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CCA9CC-2EE8-41F7-9731-3DEF4AB4CE9D}">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You will be expected to develop your own learning to a greater degree</a:t>
          </a:r>
          <a:endParaRPr lang="en-US" sz="2200" kern="1200"/>
        </a:p>
      </dsp:txBody>
      <dsp:txXfrm>
        <a:off x="1337397" y="1449684"/>
        <a:ext cx="4926242" cy="1157919"/>
      </dsp:txXfrm>
    </dsp:sp>
    <dsp:sp modelId="{1007042D-89A2-4949-9FBF-341BFE19229F}">
      <dsp:nvSpPr>
        <dsp:cNvPr id="0" name=""/>
        <dsp:cNvSpPr/>
      </dsp:nvSpPr>
      <dsp:spPr>
        <a:xfrm>
          <a:off x="0" y="28970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88C98F-775E-4DC5-977A-EB565590F639}">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3441C5-59D9-4519-B204-A24198A9D3AD}">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You will be expected to take ownership of tasks to a higher level</a:t>
          </a:r>
          <a:endParaRPr lang="en-US" sz="2200" kern="1200"/>
        </a:p>
      </dsp:txBody>
      <dsp:txXfrm>
        <a:off x="1337397" y="2897083"/>
        <a:ext cx="4926242" cy="1157919"/>
      </dsp:txXfrm>
    </dsp:sp>
    <dsp:sp modelId="{3A3D4526-CE1F-4317-9756-D8CE66FE5EDF}">
      <dsp:nvSpPr>
        <dsp:cNvPr id="0" name=""/>
        <dsp:cNvSpPr/>
      </dsp:nvSpPr>
      <dsp:spPr>
        <a:xfrm>
          <a:off x="0" y="43444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13E52B-D5BE-49C1-B606-FCEA6DEAD83D}">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E7DF40-46B3-424D-9D8C-270CD0B5C516}">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You will be expected to write in a far more critical academic fashion</a:t>
          </a:r>
          <a:endParaRPr lang="en-US" sz="2200" kern="1200"/>
        </a:p>
      </dsp:txBody>
      <dsp:txXfrm>
        <a:off x="1337397" y="4344483"/>
        <a:ext cx="4926242" cy="1157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20553-AC05-4837-8EE2-0F8B89E32AF4}">
      <dsp:nvSpPr>
        <dsp:cNvPr id="0" name=""/>
        <dsp:cNvSpPr/>
      </dsp:nvSpPr>
      <dsp:spPr>
        <a:xfrm>
          <a:off x="0" y="823103"/>
          <a:ext cx="6263640" cy="9149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Key objective was to reform the existing legal and create an efficient penal system </a:t>
          </a:r>
        </a:p>
      </dsp:txBody>
      <dsp:txXfrm>
        <a:off x="44664" y="867767"/>
        <a:ext cx="6174312" cy="825612"/>
      </dsp:txXfrm>
    </dsp:sp>
    <dsp:sp modelId="{860FC37A-C80C-4AC3-A0B0-EB87C0722FAA}">
      <dsp:nvSpPr>
        <dsp:cNvPr id="0" name=""/>
        <dsp:cNvSpPr/>
      </dsp:nvSpPr>
      <dsp:spPr>
        <a:xfrm>
          <a:off x="0" y="1804283"/>
          <a:ext cx="6263640" cy="9149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Emphasized that crime is the product of rational decision making &amp; it deserves a rational response </a:t>
          </a:r>
        </a:p>
      </dsp:txBody>
      <dsp:txXfrm>
        <a:off x="44664" y="1848947"/>
        <a:ext cx="6174312" cy="825612"/>
      </dsp:txXfrm>
    </dsp:sp>
    <dsp:sp modelId="{5F7D03B5-B22E-4A41-A58D-D4D0DFA27C85}">
      <dsp:nvSpPr>
        <dsp:cNvPr id="0" name=""/>
        <dsp:cNvSpPr/>
      </dsp:nvSpPr>
      <dsp:spPr>
        <a:xfrm>
          <a:off x="0" y="2785464"/>
          <a:ext cx="6263640" cy="9149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Focus was on crime/the offence not the offender </a:t>
          </a:r>
        </a:p>
      </dsp:txBody>
      <dsp:txXfrm>
        <a:off x="44664" y="2830128"/>
        <a:ext cx="6174312" cy="825612"/>
      </dsp:txXfrm>
    </dsp:sp>
    <dsp:sp modelId="{3A2CAD82-944B-4278-AA2B-2FF82C451936}">
      <dsp:nvSpPr>
        <dsp:cNvPr id="0" name=""/>
        <dsp:cNvSpPr/>
      </dsp:nvSpPr>
      <dsp:spPr>
        <a:xfrm>
          <a:off x="0" y="3766644"/>
          <a:ext cx="6263640" cy="9149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Based on the notion of </a:t>
          </a:r>
          <a:r>
            <a:rPr lang="en-US" sz="2300" b="1" kern="1200"/>
            <a:t>Voluntarism </a:t>
          </a:r>
          <a:endParaRPr lang="en-US" sz="2300" kern="1200"/>
        </a:p>
      </dsp:txBody>
      <dsp:txXfrm>
        <a:off x="44664" y="3811308"/>
        <a:ext cx="6174312" cy="8256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8FD653-C1E0-4797-A6F3-1A2227A8A69A}">
      <dsp:nvSpPr>
        <dsp:cNvPr id="0" name=""/>
        <dsp:cNvSpPr/>
      </dsp:nvSpPr>
      <dsp:spPr>
        <a:xfrm>
          <a:off x="0" y="67105"/>
          <a:ext cx="7240043" cy="138663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Not supported by empirical evidence </a:t>
          </a:r>
        </a:p>
      </dsp:txBody>
      <dsp:txXfrm>
        <a:off x="67690" y="134795"/>
        <a:ext cx="7104663" cy="1251252"/>
      </dsp:txXfrm>
    </dsp:sp>
    <dsp:sp modelId="{78E17D84-118B-44EB-A7D2-9D936B127CDB}">
      <dsp:nvSpPr>
        <dsp:cNvPr id="0" name=""/>
        <dsp:cNvSpPr/>
      </dsp:nvSpPr>
      <dsp:spPr>
        <a:xfrm>
          <a:off x="0" y="1525738"/>
          <a:ext cx="7240043" cy="1386632"/>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Does not explain differences between different offender groups (for e.g. male offenders and female offenders)</a:t>
          </a:r>
        </a:p>
      </dsp:txBody>
      <dsp:txXfrm>
        <a:off x="67690" y="1593428"/>
        <a:ext cx="7104663" cy="1251252"/>
      </dsp:txXfrm>
    </dsp:sp>
    <dsp:sp modelId="{F61ED4FF-7D77-4A30-BE86-52E473497D10}">
      <dsp:nvSpPr>
        <dsp:cNvPr id="0" name=""/>
        <dsp:cNvSpPr/>
      </dsp:nvSpPr>
      <dsp:spPr>
        <a:xfrm>
          <a:off x="0" y="2984371"/>
          <a:ext cx="7240043" cy="1386632"/>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Emphasises a view of human nature that is based on the pleasure/pain principle</a:t>
          </a:r>
        </a:p>
      </dsp:txBody>
      <dsp:txXfrm>
        <a:off x="67690" y="3052061"/>
        <a:ext cx="7104663" cy="1251252"/>
      </dsp:txXfrm>
    </dsp:sp>
    <dsp:sp modelId="{E83648DE-B510-413D-8131-8620C67CED8C}">
      <dsp:nvSpPr>
        <dsp:cNvPr id="0" name=""/>
        <dsp:cNvSpPr/>
      </dsp:nvSpPr>
      <dsp:spPr>
        <a:xfrm>
          <a:off x="0" y="4443004"/>
          <a:ext cx="7240043" cy="138663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Encourages </a:t>
          </a:r>
          <a:r>
            <a:rPr lang="en-GB" sz="2500" kern="1200"/>
            <a:t>unquestioning acceptance of legal definitions of crime/deviance</a:t>
          </a:r>
          <a:endParaRPr lang="en-US" sz="2500" kern="1200"/>
        </a:p>
      </dsp:txBody>
      <dsp:txXfrm>
        <a:off x="67690" y="4510694"/>
        <a:ext cx="7104663" cy="12512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36BF3-BDBE-4156-B3F4-F9A4B4377BD3}">
      <dsp:nvSpPr>
        <dsp:cNvPr id="0" name=""/>
        <dsp:cNvSpPr/>
      </dsp:nvSpPr>
      <dsp:spPr>
        <a:xfrm>
          <a:off x="0" y="522972"/>
          <a:ext cx="10515600" cy="554399"/>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D540AA-2B8D-4AAC-8D21-8ADE9E434127}">
      <dsp:nvSpPr>
        <dsp:cNvPr id="0" name=""/>
        <dsp:cNvSpPr/>
      </dsp:nvSpPr>
      <dsp:spPr>
        <a:xfrm>
          <a:off x="525780" y="198252"/>
          <a:ext cx="7360920"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977900">
            <a:lnSpc>
              <a:spcPct val="90000"/>
            </a:lnSpc>
            <a:spcBef>
              <a:spcPct val="0"/>
            </a:spcBef>
            <a:spcAft>
              <a:spcPct val="35000"/>
            </a:spcAft>
            <a:buNone/>
          </a:pPr>
          <a:r>
            <a:rPr lang="en-GB" sz="2200" kern="1200" dirty="0"/>
            <a:t>Key Theorists – Clark and Cornish (1985, 1986, 2006)</a:t>
          </a:r>
          <a:endParaRPr lang="en-US" sz="2200" kern="1200" dirty="0"/>
        </a:p>
      </dsp:txBody>
      <dsp:txXfrm>
        <a:off x="557483" y="229955"/>
        <a:ext cx="7297514" cy="586034"/>
      </dsp:txXfrm>
    </dsp:sp>
    <dsp:sp modelId="{D0BC1E23-1D81-4FCE-85A4-9FB2A11ECD99}">
      <dsp:nvSpPr>
        <dsp:cNvPr id="0" name=""/>
        <dsp:cNvSpPr/>
      </dsp:nvSpPr>
      <dsp:spPr>
        <a:xfrm>
          <a:off x="0" y="1520892"/>
          <a:ext cx="10515600" cy="2633399"/>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458216" rIns="816127"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Crime is the product of rational decision making but several factors can limit the ability of  offenders to fully exercise their rationality </a:t>
          </a:r>
        </a:p>
        <a:p>
          <a:pPr marL="228600" lvl="1" indent="-228600" algn="l" defTabSz="977900">
            <a:lnSpc>
              <a:spcPct val="90000"/>
            </a:lnSpc>
            <a:spcBef>
              <a:spcPct val="0"/>
            </a:spcBef>
            <a:spcAft>
              <a:spcPct val="15000"/>
            </a:spcAft>
            <a:buChar char="•"/>
          </a:pPr>
          <a:r>
            <a:rPr lang="en-US" sz="2200" kern="1200"/>
            <a:t>Crime prevention strategies that increase the effort expended on crime should encourage offenders to desist from crime</a:t>
          </a:r>
        </a:p>
        <a:p>
          <a:pPr marL="228600" lvl="1" indent="-228600" algn="l" defTabSz="977900">
            <a:lnSpc>
              <a:spcPct val="90000"/>
            </a:lnSpc>
            <a:spcBef>
              <a:spcPct val="0"/>
            </a:spcBef>
            <a:spcAft>
              <a:spcPct val="15000"/>
            </a:spcAft>
            <a:buChar char="•"/>
          </a:pPr>
          <a:r>
            <a:rPr lang="en-US" sz="2200" kern="1200"/>
            <a:t>These crime prevention strategies can help reduce opportunities for crime </a:t>
          </a:r>
        </a:p>
        <a:p>
          <a:pPr marL="228600" lvl="1" indent="-228600" algn="l" defTabSz="977900">
            <a:lnSpc>
              <a:spcPct val="90000"/>
            </a:lnSpc>
            <a:spcBef>
              <a:spcPct val="0"/>
            </a:spcBef>
            <a:spcAft>
              <a:spcPct val="15000"/>
            </a:spcAft>
            <a:buChar char="•"/>
          </a:pPr>
          <a:r>
            <a:rPr lang="en-US" sz="2200" kern="1200"/>
            <a:t>Increasing the costs of crime can also help reduce crime </a:t>
          </a:r>
        </a:p>
      </dsp:txBody>
      <dsp:txXfrm>
        <a:off x="0" y="1520892"/>
        <a:ext cx="10515600" cy="2633399"/>
      </dsp:txXfrm>
    </dsp:sp>
    <dsp:sp modelId="{A2E3254B-744C-41F0-AD2E-7C89710B6683}">
      <dsp:nvSpPr>
        <dsp:cNvPr id="0" name=""/>
        <dsp:cNvSpPr/>
      </dsp:nvSpPr>
      <dsp:spPr>
        <a:xfrm>
          <a:off x="525780" y="1196172"/>
          <a:ext cx="7360920" cy="6494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977900">
            <a:lnSpc>
              <a:spcPct val="90000"/>
            </a:lnSpc>
            <a:spcBef>
              <a:spcPct val="0"/>
            </a:spcBef>
            <a:spcAft>
              <a:spcPct val="35000"/>
            </a:spcAft>
            <a:buNone/>
          </a:pPr>
          <a:r>
            <a:rPr lang="en-US" sz="2200" kern="1200"/>
            <a:t>Clarke and Cornish argued that:</a:t>
          </a:r>
        </a:p>
      </dsp:txBody>
      <dsp:txXfrm>
        <a:off x="557483" y="1227875"/>
        <a:ext cx="7297514" cy="5860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FFDAF8-10E5-4D1C-94C1-4F0E3CB95942}">
      <dsp:nvSpPr>
        <dsp:cNvPr id="0" name=""/>
        <dsp:cNvSpPr/>
      </dsp:nvSpPr>
      <dsp:spPr>
        <a:xfrm>
          <a:off x="0" y="1324493"/>
          <a:ext cx="6263640" cy="478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FD70DA-553E-4619-A5AB-EA099A3C43ED}">
      <dsp:nvSpPr>
        <dsp:cNvPr id="0" name=""/>
        <dsp:cNvSpPr/>
      </dsp:nvSpPr>
      <dsp:spPr>
        <a:xfrm>
          <a:off x="313182" y="1044053"/>
          <a:ext cx="4384548" cy="5608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44550">
            <a:lnSpc>
              <a:spcPct val="90000"/>
            </a:lnSpc>
            <a:spcBef>
              <a:spcPct val="0"/>
            </a:spcBef>
            <a:spcAft>
              <a:spcPct val="35000"/>
            </a:spcAft>
            <a:buNone/>
          </a:pPr>
          <a:r>
            <a:rPr lang="en-GB" sz="1900" kern="1200"/>
            <a:t>Key Theorists – Cohen and Felson (1979)</a:t>
          </a:r>
          <a:endParaRPr lang="en-US" sz="1900" kern="1200"/>
        </a:p>
      </dsp:txBody>
      <dsp:txXfrm>
        <a:off x="340562" y="1071433"/>
        <a:ext cx="4329788" cy="506119"/>
      </dsp:txXfrm>
    </dsp:sp>
    <dsp:sp modelId="{D2EB2103-C7A5-442B-9343-E0F07BBE5247}">
      <dsp:nvSpPr>
        <dsp:cNvPr id="0" name=""/>
        <dsp:cNvSpPr/>
      </dsp:nvSpPr>
      <dsp:spPr>
        <a:xfrm>
          <a:off x="0" y="2186333"/>
          <a:ext cx="6263640" cy="22743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95732" rIns="486128"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t>This is a derivative of Rational Choice Theory </a:t>
          </a:r>
        </a:p>
        <a:p>
          <a:pPr marL="171450" lvl="1" indent="-171450" algn="l" defTabSz="844550">
            <a:lnSpc>
              <a:spcPct val="90000"/>
            </a:lnSpc>
            <a:spcBef>
              <a:spcPct val="0"/>
            </a:spcBef>
            <a:spcAft>
              <a:spcPct val="15000"/>
            </a:spcAft>
            <a:buChar char="•"/>
          </a:pPr>
          <a:r>
            <a:rPr lang="en-US" sz="1900" kern="1200"/>
            <a:t>Key argument - crime is the product of rational decision making &amp; cost/benefit analysis</a:t>
          </a:r>
        </a:p>
        <a:p>
          <a:pPr marL="171450" lvl="1" indent="-171450" algn="l" defTabSz="844550">
            <a:lnSpc>
              <a:spcPct val="90000"/>
            </a:lnSpc>
            <a:spcBef>
              <a:spcPct val="0"/>
            </a:spcBef>
            <a:spcAft>
              <a:spcPct val="15000"/>
            </a:spcAft>
            <a:buChar char="•"/>
          </a:pPr>
          <a:r>
            <a:rPr lang="en-US" sz="1900" kern="1200"/>
            <a:t>Focus is on analysing crime, not the offender</a:t>
          </a:r>
        </a:p>
        <a:p>
          <a:pPr marL="171450" lvl="1" indent="-171450" algn="l" defTabSz="844550">
            <a:lnSpc>
              <a:spcPct val="90000"/>
            </a:lnSpc>
            <a:spcBef>
              <a:spcPct val="0"/>
            </a:spcBef>
            <a:spcAft>
              <a:spcPct val="15000"/>
            </a:spcAft>
            <a:buChar char="•"/>
          </a:pPr>
          <a:r>
            <a:rPr lang="en-US" sz="1900" kern="1200"/>
            <a:t>Emphasizes that lifestyles and routines create opportunities for crime </a:t>
          </a:r>
        </a:p>
      </dsp:txBody>
      <dsp:txXfrm>
        <a:off x="0" y="2186333"/>
        <a:ext cx="6263640" cy="2274300"/>
      </dsp:txXfrm>
    </dsp:sp>
    <dsp:sp modelId="{9EE23789-A26E-4BE4-BE0C-EE46AFBA271F}">
      <dsp:nvSpPr>
        <dsp:cNvPr id="0" name=""/>
        <dsp:cNvSpPr/>
      </dsp:nvSpPr>
      <dsp:spPr>
        <a:xfrm>
          <a:off x="313182" y="1905893"/>
          <a:ext cx="4384548" cy="5608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44550">
            <a:lnSpc>
              <a:spcPct val="90000"/>
            </a:lnSpc>
            <a:spcBef>
              <a:spcPct val="0"/>
            </a:spcBef>
            <a:spcAft>
              <a:spcPct val="35000"/>
            </a:spcAft>
            <a:buNone/>
          </a:pPr>
          <a:r>
            <a:rPr lang="en-GB" sz="1900" kern="1200"/>
            <a:t>Cohen and Felson suggested that: </a:t>
          </a:r>
          <a:endParaRPr lang="en-US" sz="1900" kern="1200"/>
        </a:p>
      </dsp:txBody>
      <dsp:txXfrm>
        <a:off x="340562" y="1933273"/>
        <a:ext cx="4329788" cy="50611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21C78B-CDBD-614A-A2ED-57E63C1F316D}">
      <dsp:nvSpPr>
        <dsp:cNvPr id="0" name=""/>
        <dsp:cNvSpPr/>
      </dsp:nvSpPr>
      <dsp:spPr>
        <a:xfrm rot="5400000">
          <a:off x="6301587" y="-2303662"/>
          <a:ext cx="1698041" cy="6729984"/>
        </a:xfrm>
        <a:prstGeom prst="round2Same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a:t>Some needs and desires are best satisfied by crime</a:t>
          </a:r>
          <a:endParaRPr lang="en-US" sz="2300" kern="1200"/>
        </a:p>
        <a:p>
          <a:pPr marL="228600" lvl="1" indent="-228600" algn="l" defTabSz="1022350">
            <a:lnSpc>
              <a:spcPct val="90000"/>
            </a:lnSpc>
            <a:spcBef>
              <a:spcPct val="0"/>
            </a:spcBef>
            <a:spcAft>
              <a:spcPct val="15000"/>
            </a:spcAft>
            <a:buChar char="•"/>
          </a:pPr>
          <a:r>
            <a:rPr lang="en-GB" sz="2300" kern="1200"/>
            <a:t>Non-conforming – non-criminal behaviour is seen as aberrant</a:t>
          </a:r>
          <a:endParaRPr lang="en-US" sz="2300" kern="1200"/>
        </a:p>
        <a:p>
          <a:pPr marL="228600" lvl="1" indent="-228600" algn="l" defTabSz="1022350">
            <a:lnSpc>
              <a:spcPct val="90000"/>
            </a:lnSpc>
            <a:spcBef>
              <a:spcPct val="0"/>
            </a:spcBef>
            <a:spcAft>
              <a:spcPct val="15000"/>
            </a:spcAft>
            <a:buChar char="•"/>
          </a:pPr>
          <a:r>
            <a:rPr lang="en-GB" sz="2300" kern="1200"/>
            <a:t>Social pressure to conform to criminal group</a:t>
          </a:r>
          <a:endParaRPr lang="en-US" sz="2300" kern="1200"/>
        </a:p>
      </dsp:txBody>
      <dsp:txXfrm rot="-5400000">
        <a:off x="3785616" y="295201"/>
        <a:ext cx="6647092" cy="1532257"/>
      </dsp:txXfrm>
    </dsp:sp>
    <dsp:sp modelId="{C7D48335-9DEA-D54D-A0FA-FFB327BE3478}">
      <dsp:nvSpPr>
        <dsp:cNvPr id="0" name=""/>
        <dsp:cNvSpPr/>
      </dsp:nvSpPr>
      <dsp:spPr>
        <a:xfrm>
          <a:off x="0" y="53"/>
          <a:ext cx="3785616" cy="212255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a:lnSpc>
              <a:spcPct val="90000"/>
            </a:lnSpc>
            <a:spcBef>
              <a:spcPct val="0"/>
            </a:spcBef>
            <a:spcAft>
              <a:spcPct val="35000"/>
            </a:spcAft>
            <a:buNone/>
          </a:pPr>
          <a:r>
            <a:rPr lang="en-GB" sz="3400" kern="1200"/>
            <a:t>What stops people from committing crime?</a:t>
          </a:r>
          <a:endParaRPr lang="en-US" sz="3400" kern="1200"/>
        </a:p>
      </dsp:txBody>
      <dsp:txXfrm>
        <a:off x="103614" y="103667"/>
        <a:ext cx="3578388" cy="1915324"/>
      </dsp:txXfrm>
    </dsp:sp>
    <dsp:sp modelId="{488DABD0-2BE0-4740-A813-86DAFFB3A3B7}">
      <dsp:nvSpPr>
        <dsp:cNvPr id="0" name=""/>
        <dsp:cNvSpPr/>
      </dsp:nvSpPr>
      <dsp:spPr>
        <a:xfrm rot="5400000">
          <a:off x="6301587" y="-74983"/>
          <a:ext cx="1698041" cy="6729984"/>
        </a:xfrm>
        <a:prstGeom prst="round2SameRect">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a:t>Crimes differ due to locality </a:t>
          </a:r>
          <a:endParaRPr lang="en-US" sz="2300" kern="1200"/>
        </a:p>
        <a:p>
          <a:pPr marL="457200" lvl="2" indent="-228600" algn="l" defTabSz="1022350">
            <a:lnSpc>
              <a:spcPct val="90000"/>
            </a:lnSpc>
            <a:spcBef>
              <a:spcPct val="0"/>
            </a:spcBef>
            <a:spcAft>
              <a:spcPct val="15000"/>
            </a:spcAft>
            <a:buChar char="•"/>
          </a:pPr>
          <a:r>
            <a:rPr lang="en-GB" sz="2300" kern="1200"/>
            <a:t>Social disorganisation theory</a:t>
          </a:r>
          <a:endParaRPr lang="en-US" sz="2300" kern="1200"/>
        </a:p>
        <a:p>
          <a:pPr marL="457200" lvl="2" indent="-228600" algn="l" defTabSz="1022350">
            <a:lnSpc>
              <a:spcPct val="90000"/>
            </a:lnSpc>
            <a:spcBef>
              <a:spcPct val="0"/>
            </a:spcBef>
            <a:spcAft>
              <a:spcPct val="15000"/>
            </a:spcAft>
            <a:buChar char="•"/>
          </a:pPr>
          <a:r>
            <a:rPr lang="en-GB" sz="2300" kern="1200"/>
            <a:t>“Hot spots” (Weisburd, Groff &amp; Yang, 2012)</a:t>
          </a:r>
          <a:endParaRPr lang="en-US" sz="2300" kern="1200"/>
        </a:p>
      </dsp:txBody>
      <dsp:txXfrm rot="-5400000">
        <a:off x="3785616" y="2523880"/>
        <a:ext cx="6647092" cy="1532257"/>
      </dsp:txXfrm>
    </dsp:sp>
    <dsp:sp modelId="{1D26B9E2-9E61-5741-8533-D0028AD4C36C}">
      <dsp:nvSpPr>
        <dsp:cNvPr id="0" name=""/>
        <dsp:cNvSpPr/>
      </dsp:nvSpPr>
      <dsp:spPr>
        <a:xfrm>
          <a:off x="0" y="2228732"/>
          <a:ext cx="3785616" cy="2122552"/>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a:lnSpc>
              <a:spcPct val="90000"/>
            </a:lnSpc>
            <a:spcBef>
              <a:spcPct val="0"/>
            </a:spcBef>
            <a:spcAft>
              <a:spcPct val="35000"/>
            </a:spcAft>
            <a:buNone/>
          </a:pPr>
          <a:r>
            <a:rPr lang="en-GB" sz="3400" kern="1200"/>
            <a:t>Influences may be at a more micro level</a:t>
          </a:r>
          <a:endParaRPr lang="en-US" sz="3400" kern="1200"/>
        </a:p>
      </dsp:txBody>
      <dsp:txXfrm>
        <a:off x="103614" y="2332346"/>
        <a:ext cx="3578388" cy="19153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91E23-8F19-4365-99C4-E6E8003A3738}">
      <dsp:nvSpPr>
        <dsp:cNvPr id="0" name=""/>
        <dsp:cNvSpPr/>
      </dsp:nvSpPr>
      <dsp:spPr>
        <a:xfrm>
          <a:off x="336314" y="1170"/>
          <a:ext cx="1640495" cy="820247"/>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society</a:t>
          </a:r>
          <a:endParaRPr lang="en-GB" sz="1400" b="1" i="0" u="none" strike="noStrike" kern="1200" cap="none" baseline="0" noProof="0">
            <a:solidFill>
              <a:srgbClr val="010000"/>
            </a:solidFill>
            <a:latin typeface="+mn-lt"/>
            <a:ea typeface="+mn-lt"/>
            <a:cs typeface="Times New Roman"/>
          </a:endParaRPr>
        </a:p>
      </dsp:txBody>
      <dsp:txXfrm>
        <a:off x="360338" y="25194"/>
        <a:ext cx="1592447" cy="772199"/>
      </dsp:txXfrm>
    </dsp:sp>
    <dsp:sp modelId="{63717CD4-0FAB-4351-B79A-08780E6ADF71}">
      <dsp:nvSpPr>
        <dsp:cNvPr id="0" name=""/>
        <dsp:cNvSpPr/>
      </dsp:nvSpPr>
      <dsp:spPr>
        <a:xfrm>
          <a:off x="500363" y="821418"/>
          <a:ext cx="164049" cy="615185"/>
        </a:xfrm>
        <a:custGeom>
          <a:avLst/>
          <a:gdLst/>
          <a:ahLst/>
          <a:cxnLst/>
          <a:rect l="0" t="0" r="0" b="0"/>
          <a:pathLst>
            <a:path>
              <a:moveTo>
                <a:pt x="0" y="0"/>
              </a:moveTo>
              <a:lnTo>
                <a:pt x="0" y="615185"/>
              </a:lnTo>
              <a:lnTo>
                <a:pt x="164049" y="6151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A3B9C65-2157-491A-BA7A-C6D26417F570}">
      <dsp:nvSpPr>
        <dsp:cNvPr id="0" name=""/>
        <dsp:cNvSpPr/>
      </dsp:nvSpPr>
      <dsp:spPr>
        <a:xfrm>
          <a:off x="664413" y="1026480"/>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Strain </a:t>
          </a:r>
        </a:p>
      </dsp:txBody>
      <dsp:txXfrm>
        <a:off x="688437" y="1050504"/>
        <a:ext cx="1264348" cy="772199"/>
      </dsp:txXfrm>
    </dsp:sp>
    <dsp:sp modelId="{E132AEA3-601D-47D9-9762-98007B93481F}">
      <dsp:nvSpPr>
        <dsp:cNvPr id="0" name=""/>
        <dsp:cNvSpPr/>
      </dsp:nvSpPr>
      <dsp:spPr>
        <a:xfrm>
          <a:off x="500363" y="821418"/>
          <a:ext cx="164049" cy="1640495"/>
        </a:xfrm>
        <a:custGeom>
          <a:avLst/>
          <a:gdLst/>
          <a:ahLst/>
          <a:cxnLst/>
          <a:rect l="0" t="0" r="0" b="0"/>
          <a:pathLst>
            <a:path>
              <a:moveTo>
                <a:pt x="0" y="0"/>
              </a:moveTo>
              <a:lnTo>
                <a:pt x="0" y="1640495"/>
              </a:lnTo>
              <a:lnTo>
                <a:pt x="164049" y="164049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D7F910-2657-4685-830A-9D06DC977BDE}">
      <dsp:nvSpPr>
        <dsp:cNvPr id="0" name=""/>
        <dsp:cNvSpPr/>
      </dsp:nvSpPr>
      <dsp:spPr>
        <a:xfrm>
          <a:off x="664413" y="2051789"/>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Social control</a:t>
          </a:r>
        </a:p>
      </dsp:txBody>
      <dsp:txXfrm>
        <a:off x="688437" y="2075813"/>
        <a:ext cx="1264348" cy="772199"/>
      </dsp:txXfrm>
    </dsp:sp>
    <dsp:sp modelId="{3BED0382-E1C1-415B-9B60-219320F1B6AD}">
      <dsp:nvSpPr>
        <dsp:cNvPr id="0" name=""/>
        <dsp:cNvSpPr/>
      </dsp:nvSpPr>
      <dsp:spPr>
        <a:xfrm>
          <a:off x="2386933" y="1170"/>
          <a:ext cx="1640495" cy="820247"/>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biology</a:t>
          </a:r>
        </a:p>
      </dsp:txBody>
      <dsp:txXfrm>
        <a:off x="2410957" y="25194"/>
        <a:ext cx="1592447" cy="772199"/>
      </dsp:txXfrm>
    </dsp:sp>
    <dsp:sp modelId="{2992B00C-8D1D-4DBF-9E13-10AB6863A3CF}">
      <dsp:nvSpPr>
        <dsp:cNvPr id="0" name=""/>
        <dsp:cNvSpPr/>
      </dsp:nvSpPr>
      <dsp:spPr>
        <a:xfrm>
          <a:off x="2550982" y="821418"/>
          <a:ext cx="164049" cy="615185"/>
        </a:xfrm>
        <a:custGeom>
          <a:avLst/>
          <a:gdLst/>
          <a:ahLst/>
          <a:cxnLst/>
          <a:rect l="0" t="0" r="0" b="0"/>
          <a:pathLst>
            <a:path>
              <a:moveTo>
                <a:pt x="0" y="0"/>
              </a:moveTo>
              <a:lnTo>
                <a:pt x="0" y="615185"/>
              </a:lnTo>
              <a:lnTo>
                <a:pt x="164049" y="6151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C29443-341C-4F85-910E-CB557DB5FE00}">
      <dsp:nvSpPr>
        <dsp:cNvPr id="0" name=""/>
        <dsp:cNvSpPr/>
      </dsp:nvSpPr>
      <dsp:spPr>
        <a:xfrm>
          <a:off x="2715032" y="1026480"/>
          <a:ext cx="1580754" cy="820247"/>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100000"/>
            </a:lnSpc>
            <a:spcBef>
              <a:spcPct val="0"/>
            </a:spcBef>
            <a:spcAft>
              <a:spcPct val="35000"/>
            </a:spcAft>
            <a:buNone/>
          </a:pPr>
          <a:r>
            <a:rPr lang="en-GB" sz="1100" b="1" kern="1200">
              <a:latin typeface="+mn-lt"/>
              <a:cs typeface="Times New Roman"/>
            </a:rPr>
            <a:t>Genetics: 47:XYY syndrome; twins</a:t>
          </a:r>
        </a:p>
      </dsp:txBody>
      <dsp:txXfrm>
        <a:off x="2739056" y="1050504"/>
        <a:ext cx="1532706" cy="772199"/>
      </dsp:txXfrm>
    </dsp:sp>
    <dsp:sp modelId="{CECC1BAB-BAD6-41BF-ABE0-D934045421DC}">
      <dsp:nvSpPr>
        <dsp:cNvPr id="0" name=""/>
        <dsp:cNvSpPr/>
      </dsp:nvSpPr>
      <dsp:spPr>
        <a:xfrm>
          <a:off x="2550982" y="821418"/>
          <a:ext cx="164049" cy="1758820"/>
        </a:xfrm>
        <a:custGeom>
          <a:avLst/>
          <a:gdLst/>
          <a:ahLst/>
          <a:cxnLst/>
          <a:rect l="0" t="0" r="0" b="0"/>
          <a:pathLst>
            <a:path>
              <a:moveTo>
                <a:pt x="0" y="0"/>
              </a:moveTo>
              <a:lnTo>
                <a:pt x="0" y="1758820"/>
              </a:lnTo>
              <a:lnTo>
                <a:pt x="164049" y="175882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476B057-1D71-4343-8529-50CDBC8E0937}">
      <dsp:nvSpPr>
        <dsp:cNvPr id="0" name=""/>
        <dsp:cNvSpPr/>
      </dsp:nvSpPr>
      <dsp:spPr>
        <a:xfrm>
          <a:off x="2715032" y="2051789"/>
          <a:ext cx="1435236" cy="1056897"/>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Biochemistry: androgens; serotonin; drugs &amp; alcohol</a:t>
          </a:r>
        </a:p>
      </dsp:txBody>
      <dsp:txXfrm>
        <a:off x="2745987" y="2082744"/>
        <a:ext cx="1373326" cy="994987"/>
      </dsp:txXfrm>
    </dsp:sp>
    <dsp:sp modelId="{39665268-BE69-4D3F-B7FA-C74B21BAB085}">
      <dsp:nvSpPr>
        <dsp:cNvPr id="0" name=""/>
        <dsp:cNvSpPr/>
      </dsp:nvSpPr>
      <dsp:spPr>
        <a:xfrm>
          <a:off x="2550982" y="821418"/>
          <a:ext cx="164049" cy="2902454"/>
        </a:xfrm>
        <a:custGeom>
          <a:avLst/>
          <a:gdLst/>
          <a:ahLst/>
          <a:cxnLst/>
          <a:rect l="0" t="0" r="0" b="0"/>
          <a:pathLst>
            <a:path>
              <a:moveTo>
                <a:pt x="0" y="0"/>
              </a:moveTo>
              <a:lnTo>
                <a:pt x="0" y="2902454"/>
              </a:lnTo>
              <a:lnTo>
                <a:pt x="164049" y="290245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FAC9CCE-8059-4CE4-B6C5-F0C0C3CAE326}">
      <dsp:nvSpPr>
        <dsp:cNvPr id="0" name=""/>
        <dsp:cNvSpPr/>
      </dsp:nvSpPr>
      <dsp:spPr>
        <a:xfrm>
          <a:off x="2715032" y="3313749"/>
          <a:ext cx="1474988" cy="820247"/>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t"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Evolution: competitive behaviour is passed on</a:t>
          </a:r>
        </a:p>
        <a:p>
          <a:pPr marL="57150" lvl="1" indent="-57150" algn="l" defTabSz="488950" rtl="0">
            <a:lnSpc>
              <a:spcPct val="90000"/>
            </a:lnSpc>
            <a:spcBef>
              <a:spcPct val="0"/>
            </a:spcBef>
            <a:spcAft>
              <a:spcPct val="15000"/>
            </a:spcAft>
            <a:buChar char="•"/>
          </a:pPr>
          <a:endParaRPr lang="en-GB" sz="1100" b="1" kern="1200">
            <a:latin typeface="+mn-lt"/>
            <a:cs typeface="Times New Roman"/>
          </a:endParaRPr>
        </a:p>
      </dsp:txBody>
      <dsp:txXfrm>
        <a:off x="2739056" y="3337773"/>
        <a:ext cx="1426940" cy="772199"/>
      </dsp:txXfrm>
    </dsp:sp>
    <dsp:sp modelId="{3F53334F-4D85-4EDB-AA85-E5472D5C6F4F}">
      <dsp:nvSpPr>
        <dsp:cNvPr id="0" name=""/>
        <dsp:cNvSpPr/>
      </dsp:nvSpPr>
      <dsp:spPr>
        <a:xfrm>
          <a:off x="2550982" y="821418"/>
          <a:ext cx="164049" cy="3927763"/>
        </a:xfrm>
        <a:custGeom>
          <a:avLst/>
          <a:gdLst/>
          <a:ahLst/>
          <a:cxnLst/>
          <a:rect l="0" t="0" r="0" b="0"/>
          <a:pathLst>
            <a:path>
              <a:moveTo>
                <a:pt x="0" y="0"/>
              </a:moveTo>
              <a:lnTo>
                <a:pt x="0" y="3927763"/>
              </a:lnTo>
              <a:lnTo>
                <a:pt x="164049" y="392776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DEF41A7-2B98-4675-9D59-409391DD50E5}">
      <dsp:nvSpPr>
        <dsp:cNvPr id="0" name=""/>
        <dsp:cNvSpPr/>
      </dsp:nvSpPr>
      <dsp:spPr>
        <a:xfrm>
          <a:off x="2715032" y="4339058"/>
          <a:ext cx="1975668" cy="820247"/>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100000"/>
            </a:lnSpc>
            <a:spcBef>
              <a:spcPct val="0"/>
            </a:spcBef>
            <a:spcAft>
              <a:spcPct val="35000"/>
            </a:spcAft>
            <a:buNone/>
          </a:pPr>
          <a:r>
            <a:rPr lang="en-GB" sz="1100" b="1" kern="1200">
              <a:latin typeface="+mn-lt"/>
              <a:cs typeface="Times New Roman"/>
            </a:rPr>
            <a:t>Neuropsychology: head injury</a:t>
          </a:r>
        </a:p>
      </dsp:txBody>
      <dsp:txXfrm>
        <a:off x="2739056" y="4363082"/>
        <a:ext cx="1927620" cy="772199"/>
      </dsp:txXfrm>
    </dsp:sp>
    <dsp:sp modelId="{B59A4C9B-F1DE-4D30-9417-945E6D0352D0}">
      <dsp:nvSpPr>
        <dsp:cNvPr id="0" name=""/>
        <dsp:cNvSpPr/>
      </dsp:nvSpPr>
      <dsp:spPr>
        <a:xfrm>
          <a:off x="4437552" y="1170"/>
          <a:ext cx="1640495" cy="820247"/>
        </a:xfrm>
        <a:prstGeom prst="roundRect">
          <a:avLst>
            <a:gd name="adj" fmla="val 1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individual differences</a:t>
          </a:r>
        </a:p>
      </dsp:txBody>
      <dsp:txXfrm>
        <a:off x="4461576" y="25194"/>
        <a:ext cx="1592447" cy="772199"/>
      </dsp:txXfrm>
    </dsp:sp>
    <dsp:sp modelId="{BF812F33-95A3-4FBC-8D23-E07C01951757}">
      <dsp:nvSpPr>
        <dsp:cNvPr id="0" name=""/>
        <dsp:cNvSpPr/>
      </dsp:nvSpPr>
      <dsp:spPr>
        <a:xfrm>
          <a:off x="4601601" y="821418"/>
          <a:ext cx="164049" cy="615185"/>
        </a:xfrm>
        <a:custGeom>
          <a:avLst/>
          <a:gdLst/>
          <a:ahLst/>
          <a:cxnLst/>
          <a:rect l="0" t="0" r="0" b="0"/>
          <a:pathLst>
            <a:path>
              <a:moveTo>
                <a:pt x="0" y="0"/>
              </a:moveTo>
              <a:lnTo>
                <a:pt x="0" y="615185"/>
              </a:lnTo>
              <a:lnTo>
                <a:pt x="164049" y="6151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35AA2D2-2C06-442C-8F40-46079FDF87EC}">
      <dsp:nvSpPr>
        <dsp:cNvPr id="0" name=""/>
        <dsp:cNvSpPr/>
      </dsp:nvSpPr>
      <dsp:spPr>
        <a:xfrm>
          <a:off x="4765651" y="1026480"/>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Intelligence</a:t>
          </a:r>
        </a:p>
      </dsp:txBody>
      <dsp:txXfrm>
        <a:off x="4789675" y="1050504"/>
        <a:ext cx="1264348" cy="772199"/>
      </dsp:txXfrm>
    </dsp:sp>
    <dsp:sp modelId="{B51D991D-7B0D-4E18-8C92-86B46E8DC1AA}">
      <dsp:nvSpPr>
        <dsp:cNvPr id="0" name=""/>
        <dsp:cNvSpPr/>
      </dsp:nvSpPr>
      <dsp:spPr>
        <a:xfrm>
          <a:off x="4601601" y="821418"/>
          <a:ext cx="164049" cy="1750289"/>
        </a:xfrm>
        <a:custGeom>
          <a:avLst/>
          <a:gdLst/>
          <a:ahLst/>
          <a:cxnLst/>
          <a:rect l="0" t="0" r="0" b="0"/>
          <a:pathLst>
            <a:path>
              <a:moveTo>
                <a:pt x="0" y="0"/>
              </a:moveTo>
              <a:lnTo>
                <a:pt x="0" y="1750289"/>
              </a:lnTo>
              <a:lnTo>
                <a:pt x="164049" y="175028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65D902E-EC66-48F6-A65B-620EC9DA8AEA}">
      <dsp:nvSpPr>
        <dsp:cNvPr id="0" name=""/>
        <dsp:cNvSpPr/>
      </dsp:nvSpPr>
      <dsp:spPr>
        <a:xfrm>
          <a:off x="4765651" y="2051789"/>
          <a:ext cx="1312396" cy="1039836"/>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Personality: psychodynamics and crime; psychopathy</a:t>
          </a:r>
        </a:p>
      </dsp:txBody>
      <dsp:txXfrm>
        <a:off x="4796107" y="2082245"/>
        <a:ext cx="1251484" cy="978924"/>
      </dsp:txXfrm>
    </dsp:sp>
    <dsp:sp modelId="{5E91FD50-2236-48CA-99D3-C53E90800218}">
      <dsp:nvSpPr>
        <dsp:cNvPr id="0" name=""/>
        <dsp:cNvSpPr/>
      </dsp:nvSpPr>
      <dsp:spPr>
        <a:xfrm>
          <a:off x="6488171" y="1170"/>
          <a:ext cx="1640495" cy="820247"/>
        </a:xfrm>
        <a:prstGeom prst="roundRect">
          <a:avLst>
            <a:gd name="adj" fmla="val 10000"/>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social psychology</a:t>
          </a:r>
        </a:p>
      </dsp:txBody>
      <dsp:txXfrm>
        <a:off x="6512195" y="25194"/>
        <a:ext cx="1592447" cy="772199"/>
      </dsp:txXfrm>
    </dsp:sp>
    <dsp:sp modelId="{F0D1F803-563C-408D-A1AA-1F8DAF9BAEB4}">
      <dsp:nvSpPr>
        <dsp:cNvPr id="0" name=""/>
        <dsp:cNvSpPr/>
      </dsp:nvSpPr>
      <dsp:spPr>
        <a:xfrm>
          <a:off x="6652220" y="821418"/>
          <a:ext cx="164049" cy="615185"/>
        </a:xfrm>
        <a:custGeom>
          <a:avLst/>
          <a:gdLst/>
          <a:ahLst/>
          <a:cxnLst/>
          <a:rect l="0" t="0" r="0" b="0"/>
          <a:pathLst>
            <a:path>
              <a:moveTo>
                <a:pt x="0" y="0"/>
              </a:moveTo>
              <a:lnTo>
                <a:pt x="0" y="615185"/>
              </a:lnTo>
              <a:lnTo>
                <a:pt x="164049" y="6151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98CE602-CC65-45E0-BDE7-837CE0EB1A43}">
      <dsp:nvSpPr>
        <dsp:cNvPr id="0" name=""/>
        <dsp:cNvSpPr/>
      </dsp:nvSpPr>
      <dsp:spPr>
        <a:xfrm>
          <a:off x="6816270" y="1026480"/>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Biosocial factors</a:t>
          </a:r>
        </a:p>
      </dsp:txBody>
      <dsp:txXfrm>
        <a:off x="6840294" y="1050504"/>
        <a:ext cx="1264348" cy="772199"/>
      </dsp:txXfrm>
    </dsp:sp>
    <dsp:sp modelId="{6C211B1C-92D1-409A-85E5-5485D9DC606F}">
      <dsp:nvSpPr>
        <dsp:cNvPr id="0" name=""/>
        <dsp:cNvSpPr/>
      </dsp:nvSpPr>
      <dsp:spPr>
        <a:xfrm>
          <a:off x="6652220" y="821418"/>
          <a:ext cx="164049" cy="1640495"/>
        </a:xfrm>
        <a:custGeom>
          <a:avLst/>
          <a:gdLst/>
          <a:ahLst/>
          <a:cxnLst/>
          <a:rect l="0" t="0" r="0" b="0"/>
          <a:pathLst>
            <a:path>
              <a:moveTo>
                <a:pt x="0" y="0"/>
              </a:moveTo>
              <a:lnTo>
                <a:pt x="0" y="1640495"/>
              </a:lnTo>
              <a:lnTo>
                <a:pt x="164049" y="164049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5EEB53-58E1-4EDC-91C8-54B54F6A4E41}">
      <dsp:nvSpPr>
        <dsp:cNvPr id="0" name=""/>
        <dsp:cNvSpPr/>
      </dsp:nvSpPr>
      <dsp:spPr>
        <a:xfrm>
          <a:off x="6816270" y="2051789"/>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b="1" kern="1200">
              <a:latin typeface="+mn-lt"/>
              <a:cs typeface="Times New Roman"/>
            </a:rPr>
            <a:t>Social learning</a:t>
          </a:r>
        </a:p>
      </dsp:txBody>
      <dsp:txXfrm>
        <a:off x="6840294" y="2075813"/>
        <a:ext cx="1264348" cy="772199"/>
      </dsp:txXfrm>
    </dsp:sp>
    <dsp:sp modelId="{92535AA5-D07B-4B94-8284-C7F249DD9355}">
      <dsp:nvSpPr>
        <dsp:cNvPr id="0" name=""/>
        <dsp:cNvSpPr/>
      </dsp:nvSpPr>
      <dsp:spPr>
        <a:xfrm>
          <a:off x="8538790" y="1170"/>
          <a:ext cx="1640495" cy="820247"/>
        </a:xfrm>
        <a:prstGeom prst="roundRect">
          <a:avLst>
            <a:gd name="adj" fmla="val 10000"/>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Rape: an application of theory</a:t>
          </a:r>
        </a:p>
      </dsp:txBody>
      <dsp:txXfrm>
        <a:off x="8562814" y="25194"/>
        <a:ext cx="1592447" cy="772199"/>
      </dsp:txXfrm>
    </dsp:sp>
    <dsp:sp modelId="{9A624C51-5503-4021-A334-F68523BDE975}">
      <dsp:nvSpPr>
        <dsp:cNvPr id="0" name=""/>
        <dsp:cNvSpPr/>
      </dsp:nvSpPr>
      <dsp:spPr>
        <a:xfrm>
          <a:off x="8702839" y="821418"/>
          <a:ext cx="164049" cy="615185"/>
        </a:xfrm>
        <a:custGeom>
          <a:avLst/>
          <a:gdLst/>
          <a:ahLst/>
          <a:cxnLst/>
          <a:rect l="0" t="0" r="0" b="0"/>
          <a:pathLst>
            <a:path>
              <a:moveTo>
                <a:pt x="0" y="0"/>
              </a:moveTo>
              <a:lnTo>
                <a:pt x="0" y="615185"/>
              </a:lnTo>
              <a:lnTo>
                <a:pt x="164049" y="6151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526C6FA-2F4C-4FE8-A572-2F936552C9D7}">
      <dsp:nvSpPr>
        <dsp:cNvPr id="0" name=""/>
        <dsp:cNvSpPr/>
      </dsp:nvSpPr>
      <dsp:spPr>
        <a:xfrm>
          <a:off x="8866889" y="1026480"/>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Medical models: rapists are sick </a:t>
          </a:r>
        </a:p>
      </dsp:txBody>
      <dsp:txXfrm>
        <a:off x="8890913" y="1050504"/>
        <a:ext cx="1264348" cy="772199"/>
      </dsp:txXfrm>
    </dsp:sp>
    <dsp:sp modelId="{52176B04-E308-4027-A8BE-B303E159D915}">
      <dsp:nvSpPr>
        <dsp:cNvPr id="0" name=""/>
        <dsp:cNvSpPr/>
      </dsp:nvSpPr>
      <dsp:spPr>
        <a:xfrm>
          <a:off x="8702839" y="821418"/>
          <a:ext cx="164049" cy="1776693"/>
        </a:xfrm>
        <a:custGeom>
          <a:avLst/>
          <a:gdLst/>
          <a:ahLst/>
          <a:cxnLst/>
          <a:rect l="0" t="0" r="0" b="0"/>
          <a:pathLst>
            <a:path>
              <a:moveTo>
                <a:pt x="0" y="0"/>
              </a:moveTo>
              <a:lnTo>
                <a:pt x="0" y="1776693"/>
              </a:lnTo>
              <a:lnTo>
                <a:pt x="164049" y="177669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71D98D-3231-4BE9-9D3B-8E8390773959}">
      <dsp:nvSpPr>
        <dsp:cNvPr id="0" name=""/>
        <dsp:cNvSpPr/>
      </dsp:nvSpPr>
      <dsp:spPr>
        <a:xfrm>
          <a:off x="8866889" y="2051789"/>
          <a:ext cx="1312396" cy="1092643"/>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Evolutionary models: sex is a biological imperative</a:t>
          </a:r>
        </a:p>
      </dsp:txBody>
      <dsp:txXfrm>
        <a:off x="8898891" y="2083791"/>
        <a:ext cx="1248392" cy="1028639"/>
      </dsp:txXfrm>
    </dsp:sp>
    <dsp:sp modelId="{F147D4CD-82E5-4E10-BDC7-D65572563F75}">
      <dsp:nvSpPr>
        <dsp:cNvPr id="0" name=""/>
        <dsp:cNvSpPr/>
      </dsp:nvSpPr>
      <dsp:spPr>
        <a:xfrm>
          <a:off x="8702839" y="821418"/>
          <a:ext cx="164049" cy="3062743"/>
        </a:xfrm>
        <a:custGeom>
          <a:avLst/>
          <a:gdLst/>
          <a:ahLst/>
          <a:cxnLst/>
          <a:rect l="0" t="0" r="0" b="0"/>
          <a:pathLst>
            <a:path>
              <a:moveTo>
                <a:pt x="0" y="0"/>
              </a:moveTo>
              <a:lnTo>
                <a:pt x="0" y="3062743"/>
              </a:lnTo>
              <a:lnTo>
                <a:pt x="164049" y="306274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53A0753-70E3-4A91-8A64-4840410E58C6}">
      <dsp:nvSpPr>
        <dsp:cNvPr id="0" name=""/>
        <dsp:cNvSpPr/>
      </dsp:nvSpPr>
      <dsp:spPr>
        <a:xfrm>
          <a:off x="8866889" y="3349495"/>
          <a:ext cx="1312396" cy="1069332"/>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Feminist models: rape is a way of exerting power and control</a:t>
          </a:r>
        </a:p>
      </dsp:txBody>
      <dsp:txXfrm>
        <a:off x="8898209" y="3380815"/>
        <a:ext cx="1249756" cy="1006692"/>
      </dsp:txXfrm>
    </dsp:sp>
    <dsp:sp modelId="{8B37C7EF-9D9C-494F-9FD5-59338E72236B}">
      <dsp:nvSpPr>
        <dsp:cNvPr id="0" name=""/>
        <dsp:cNvSpPr/>
      </dsp:nvSpPr>
      <dsp:spPr>
        <a:xfrm>
          <a:off x="8702839" y="821418"/>
          <a:ext cx="164049" cy="4349822"/>
        </a:xfrm>
        <a:custGeom>
          <a:avLst/>
          <a:gdLst/>
          <a:ahLst/>
          <a:cxnLst/>
          <a:rect l="0" t="0" r="0" b="0"/>
          <a:pathLst>
            <a:path>
              <a:moveTo>
                <a:pt x="0" y="0"/>
              </a:moveTo>
              <a:lnTo>
                <a:pt x="0" y="4349822"/>
              </a:lnTo>
              <a:lnTo>
                <a:pt x="164049" y="434982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678EFD0-5D8B-44B1-9A96-6CA66A88F3FF}">
      <dsp:nvSpPr>
        <dsp:cNvPr id="0" name=""/>
        <dsp:cNvSpPr/>
      </dsp:nvSpPr>
      <dsp:spPr>
        <a:xfrm>
          <a:off x="8866889" y="4623889"/>
          <a:ext cx="1312396" cy="1094702"/>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Social learning models: rape is a learned behaviour</a:t>
          </a:r>
        </a:p>
      </dsp:txBody>
      <dsp:txXfrm>
        <a:off x="8898952" y="4655952"/>
        <a:ext cx="1248270" cy="103057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59138-2283-408A-8160-0B5987EBAABF}">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D24CCF-1FC2-4F8B-9A4D-0BC034089A4E}">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If crime is genetically transmitted, is there an evolutionary advantage to be had?</a:t>
          </a:r>
          <a:endParaRPr lang="en-US" sz="2200" kern="1200"/>
        </a:p>
      </dsp:txBody>
      <dsp:txXfrm>
        <a:off x="0" y="675"/>
        <a:ext cx="6900512" cy="1106957"/>
      </dsp:txXfrm>
    </dsp:sp>
    <dsp:sp modelId="{B4EEF387-2E41-4148-8629-269EA2AF4B8B}">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10CE4D-0908-4C9F-9FA6-999BFB5C6ECA}">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Impulsiveness, aggression, low empathy do persist</a:t>
          </a:r>
          <a:endParaRPr lang="en-US" sz="2200" kern="1200"/>
        </a:p>
      </dsp:txBody>
      <dsp:txXfrm>
        <a:off x="0" y="1107633"/>
        <a:ext cx="6900512" cy="1106957"/>
      </dsp:txXfrm>
    </dsp:sp>
    <dsp:sp modelId="{7E2F3E62-3E84-47CA-B040-18B73BD816DC}">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14C134-74AE-4E34-B742-D0D3476E24E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Social cooperation is favoured by natural selection, but could also favour the exploitative behaviour of criminals</a:t>
          </a:r>
          <a:endParaRPr lang="en-US" sz="2200" kern="1200"/>
        </a:p>
      </dsp:txBody>
      <dsp:txXfrm>
        <a:off x="0" y="2214591"/>
        <a:ext cx="6900512" cy="1106957"/>
      </dsp:txXfrm>
    </dsp:sp>
    <dsp:sp modelId="{3D215181-E0B3-46FC-8A58-A18A3D8B4A43}">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9698F4-71FC-47A3-A774-2F2C9450C49A}">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Animal studies do support this, but are difficult to apply</a:t>
          </a:r>
          <a:endParaRPr lang="en-US" sz="2200" kern="1200"/>
        </a:p>
      </dsp:txBody>
      <dsp:txXfrm>
        <a:off x="0" y="3321549"/>
        <a:ext cx="6900512" cy="1106957"/>
      </dsp:txXfrm>
    </dsp:sp>
    <dsp:sp modelId="{A3D431BC-7567-4E5B-BFF9-F0CB6B8E3F94}">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F5C306-762E-44BF-9F4B-B7A74EF78C7C}">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Da Silva et al. (2015): psychopathic traits as response to hostile psychosocial environments provide a fitness advantage over non-exploitative personality traits</a:t>
          </a:r>
          <a:endParaRPr lang="en-US" sz="2200" kern="1200" dirty="0"/>
        </a:p>
      </dsp:txBody>
      <dsp:txXfrm>
        <a:off x="0" y="4428507"/>
        <a:ext cx="6900512" cy="110695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75FE7-59DE-4B38-ABC9-5E76460A3A3B}">
      <dsp:nvSpPr>
        <dsp:cNvPr id="0" name=""/>
        <dsp:cNvSpPr/>
      </dsp:nvSpPr>
      <dsp:spPr>
        <a:xfrm>
          <a:off x="0" y="33543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Link is a flawed argument, although pervasive (Schwartz et al., 2015)</a:t>
          </a:r>
          <a:endParaRPr lang="en-US" sz="2800" kern="1200"/>
        </a:p>
      </dsp:txBody>
      <dsp:txXfrm>
        <a:off x="32784" y="368223"/>
        <a:ext cx="10450032" cy="606012"/>
      </dsp:txXfrm>
    </dsp:sp>
    <dsp:sp modelId="{D5996611-4CE0-4626-8E77-0051A0FED6FB}">
      <dsp:nvSpPr>
        <dsp:cNvPr id="0" name=""/>
        <dsp:cNvSpPr/>
      </dsp:nvSpPr>
      <dsp:spPr>
        <a:xfrm>
          <a:off x="0" y="108765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Social factors do accompany low intelligence</a:t>
          </a:r>
          <a:endParaRPr lang="en-US" sz="2800" kern="1200"/>
        </a:p>
      </dsp:txBody>
      <dsp:txXfrm>
        <a:off x="32784" y="1120443"/>
        <a:ext cx="10450032" cy="606012"/>
      </dsp:txXfrm>
    </dsp:sp>
    <dsp:sp modelId="{A40CEBDF-377C-46AD-962B-A0FE7DBC1DCF}">
      <dsp:nvSpPr>
        <dsp:cNvPr id="0" name=""/>
        <dsp:cNvSpPr/>
      </dsp:nvSpPr>
      <dsp:spPr>
        <a:xfrm>
          <a:off x="0" y="183987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Correlation is weak</a:t>
          </a:r>
          <a:endParaRPr lang="en-US" sz="2800" kern="1200"/>
        </a:p>
      </dsp:txBody>
      <dsp:txXfrm>
        <a:off x="32784" y="1872663"/>
        <a:ext cx="10450032" cy="606012"/>
      </dsp:txXfrm>
    </dsp:sp>
    <dsp:sp modelId="{9347DA93-D99B-433E-B300-7269E11064CC}">
      <dsp:nvSpPr>
        <dsp:cNvPr id="0" name=""/>
        <dsp:cNvSpPr/>
      </dsp:nvSpPr>
      <dsp:spPr>
        <a:xfrm>
          <a:off x="0" y="259209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Little evidence in economic crime (e.g. fraud)</a:t>
          </a:r>
          <a:endParaRPr lang="en-US" sz="2800" kern="1200"/>
        </a:p>
      </dsp:txBody>
      <dsp:txXfrm>
        <a:off x="32784" y="2624883"/>
        <a:ext cx="10450032" cy="606012"/>
      </dsp:txXfrm>
    </dsp:sp>
    <dsp:sp modelId="{059F6ED6-5856-4547-AF68-4F9190231554}">
      <dsp:nvSpPr>
        <dsp:cNvPr id="0" name=""/>
        <dsp:cNvSpPr/>
      </dsp:nvSpPr>
      <dsp:spPr>
        <a:xfrm>
          <a:off x="0" y="334431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Low IQ may simply be another facet of impulse control</a:t>
          </a:r>
          <a:endParaRPr lang="en-US" sz="2800" kern="1200"/>
        </a:p>
      </dsp:txBody>
      <dsp:txXfrm>
        <a:off x="32784" y="3377103"/>
        <a:ext cx="10450032" cy="60601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CBAC3-CCFB-490A-9138-717C781042FF}">
      <dsp:nvSpPr>
        <dsp:cNvPr id="0" name=""/>
        <dsp:cNvSpPr/>
      </dsp:nvSpPr>
      <dsp:spPr>
        <a:xfrm>
          <a:off x="0" y="245709"/>
          <a:ext cx="6586489" cy="2835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1185" tIns="312420" rIns="511185"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Personality is genetically and socially determined</a:t>
          </a:r>
          <a:endParaRPr lang="en-US" sz="2000" kern="1200" dirty="0"/>
        </a:p>
        <a:p>
          <a:pPr marL="228600" lvl="1" indent="-228600" algn="l" defTabSz="889000">
            <a:lnSpc>
              <a:spcPct val="90000"/>
            </a:lnSpc>
            <a:spcBef>
              <a:spcPct val="0"/>
            </a:spcBef>
            <a:spcAft>
              <a:spcPct val="15000"/>
            </a:spcAft>
            <a:buChar char="•"/>
          </a:pPr>
          <a:r>
            <a:rPr lang="en-GB" sz="2000" kern="1200" dirty="0"/>
            <a:t>Criminality linked to higher scores of psychoticism and extroversion</a:t>
          </a:r>
          <a:endParaRPr lang="en-US" sz="2000" kern="1200" dirty="0"/>
        </a:p>
        <a:p>
          <a:pPr marL="228600" lvl="1" indent="-228600" algn="l" defTabSz="889000">
            <a:lnSpc>
              <a:spcPct val="90000"/>
            </a:lnSpc>
            <a:spcBef>
              <a:spcPct val="0"/>
            </a:spcBef>
            <a:spcAft>
              <a:spcPct val="15000"/>
            </a:spcAft>
            <a:buChar char="•"/>
          </a:pPr>
          <a:r>
            <a:rPr lang="en-GB" sz="2000" kern="1200" dirty="0"/>
            <a:t>Social influences mean aberrant behaviour is reinforced</a:t>
          </a:r>
          <a:endParaRPr lang="en-US" sz="2000" kern="1200" dirty="0"/>
        </a:p>
        <a:p>
          <a:pPr marL="228600" lvl="1" indent="-228600" algn="l" defTabSz="889000">
            <a:lnSpc>
              <a:spcPct val="90000"/>
            </a:lnSpc>
            <a:spcBef>
              <a:spcPct val="0"/>
            </a:spcBef>
            <a:spcAft>
              <a:spcPct val="15000"/>
            </a:spcAft>
            <a:buChar char="•"/>
          </a:pPr>
          <a:r>
            <a:rPr lang="en-GB" sz="2000" kern="1200" dirty="0"/>
            <a:t>High need for central nervous system stimulation leads to difficulty in reinforcing socially acceptable behaviour</a:t>
          </a:r>
          <a:endParaRPr lang="en-US" sz="2000" kern="1200" dirty="0"/>
        </a:p>
      </dsp:txBody>
      <dsp:txXfrm>
        <a:off x="0" y="245709"/>
        <a:ext cx="6586489" cy="2835000"/>
      </dsp:txXfrm>
    </dsp:sp>
    <dsp:sp modelId="{7F30A9BC-3C6C-42B7-A8C5-C4AE375CB0FA}">
      <dsp:nvSpPr>
        <dsp:cNvPr id="0" name=""/>
        <dsp:cNvSpPr/>
      </dsp:nvSpPr>
      <dsp:spPr>
        <a:xfrm>
          <a:off x="329324" y="24309"/>
          <a:ext cx="4610542" cy="4428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4268" tIns="0" rIns="174268" bIns="0" numCol="1" spcCol="1270" anchor="ctr" anchorCtr="0">
          <a:noAutofit/>
        </a:bodyPr>
        <a:lstStyle/>
        <a:p>
          <a:pPr marL="0" lvl="0" indent="0" algn="l" defTabSz="711200">
            <a:lnSpc>
              <a:spcPct val="90000"/>
            </a:lnSpc>
            <a:spcBef>
              <a:spcPct val="0"/>
            </a:spcBef>
            <a:spcAft>
              <a:spcPct val="35000"/>
            </a:spcAft>
            <a:buNone/>
          </a:pPr>
          <a:r>
            <a:rPr lang="en-GB" sz="1600" b="1" kern="1200" dirty="0" err="1"/>
            <a:t>Eysenckian</a:t>
          </a:r>
          <a:r>
            <a:rPr lang="en-GB" sz="1600" b="1" kern="1200" dirty="0"/>
            <a:t> (</a:t>
          </a:r>
          <a:r>
            <a:rPr lang="en-GB" sz="1600" b="0" i="0" kern="1200" dirty="0"/>
            <a:t>1952, 1967, 1982)</a:t>
          </a:r>
          <a:r>
            <a:rPr lang="en-GB" sz="1600" b="1" kern="1200" dirty="0"/>
            <a:t>theories</a:t>
          </a:r>
          <a:r>
            <a:rPr lang="en-GB" sz="1300" b="1" kern="1200" dirty="0"/>
            <a:t>:</a:t>
          </a:r>
          <a:endParaRPr lang="en-US" sz="1300" kern="1200" dirty="0"/>
        </a:p>
      </dsp:txBody>
      <dsp:txXfrm>
        <a:off x="350940" y="45925"/>
        <a:ext cx="4567310" cy="399568"/>
      </dsp:txXfrm>
    </dsp:sp>
    <dsp:sp modelId="{26CA1269-01B7-464C-A61F-E99BF7946174}">
      <dsp:nvSpPr>
        <dsp:cNvPr id="0" name=""/>
        <dsp:cNvSpPr/>
      </dsp:nvSpPr>
      <dsp:spPr>
        <a:xfrm>
          <a:off x="0" y="3383109"/>
          <a:ext cx="6586489"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8ACFFDA-5EF0-4E2C-A5DF-91DCB51E4FA0}">
      <dsp:nvSpPr>
        <dsp:cNvPr id="0" name=""/>
        <dsp:cNvSpPr/>
      </dsp:nvSpPr>
      <dsp:spPr>
        <a:xfrm>
          <a:off x="0" y="3333932"/>
          <a:ext cx="4610542" cy="4428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4268" tIns="0" rIns="174268" bIns="0" numCol="1" spcCol="1270" anchor="ctr" anchorCtr="0">
          <a:noAutofit/>
        </a:bodyPr>
        <a:lstStyle/>
        <a:p>
          <a:pPr marL="0" lvl="0" indent="0" algn="l" defTabSz="711200">
            <a:lnSpc>
              <a:spcPct val="90000"/>
            </a:lnSpc>
            <a:spcBef>
              <a:spcPct val="0"/>
            </a:spcBef>
            <a:spcAft>
              <a:spcPct val="35000"/>
            </a:spcAft>
            <a:buNone/>
          </a:pPr>
          <a:r>
            <a:rPr lang="en-GB" sz="1600" b="1" kern="1200" dirty="0"/>
            <a:t>Compelling theoretical model, but little empirical support</a:t>
          </a:r>
          <a:endParaRPr lang="en-US" sz="1600" kern="1200" dirty="0"/>
        </a:p>
      </dsp:txBody>
      <dsp:txXfrm>
        <a:off x="21616" y="3355548"/>
        <a:ext cx="4567310"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0DCD58-C513-1D4E-A9B4-44098F612452}" type="datetimeFigureOut">
              <a:rPr lang="en-US" smtClean="0"/>
              <a:t>1/6/25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6F9094-8825-5446-BD55-1F480929DE68}" type="slidenum">
              <a:rPr lang="en-US" smtClean="0"/>
              <a:t>‹#›</a:t>
            </a:fld>
            <a:endParaRPr lang="en-US"/>
          </a:p>
        </p:txBody>
      </p:sp>
    </p:spTree>
    <p:extLst>
      <p:ext uri="{BB962C8B-B14F-4D97-AF65-F5344CB8AC3E}">
        <p14:creationId xmlns:p14="http://schemas.microsoft.com/office/powerpoint/2010/main" val="1865044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a:t>
            </a:fld>
            <a:endParaRPr lang="en-US"/>
          </a:p>
        </p:txBody>
      </p:sp>
    </p:spTree>
    <p:extLst>
      <p:ext uri="{BB962C8B-B14F-4D97-AF65-F5344CB8AC3E}">
        <p14:creationId xmlns:p14="http://schemas.microsoft.com/office/powerpoint/2010/main" val="737346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a:t>
            </a:fld>
            <a:endParaRPr lang="en-US"/>
          </a:p>
        </p:txBody>
      </p:sp>
    </p:spTree>
    <p:extLst>
      <p:ext uri="{BB962C8B-B14F-4D97-AF65-F5344CB8AC3E}">
        <p14:creationId xmlns:p14="http://schemas.microsoft.com/office/powerpoint/2010/main" val="273809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a:t>
            </a:fld>
            <a:endParaRPr lang="en-US"/>
          </a:p>
        </p:txBody>
      </p:sp>
    </p:spTree>
    <p:extLst>
      <p:ext uri="{BB962C8B-B14F-4D97-AF65-F5344CB8AC3E}">
        <p14:creationId xmlns:p14="http://schemas.microsoft.com/office/powerpoint/2010/main" val="734978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a:t>
            </a:fld>
            <a:endParaRPr lang="en-US"/>
          </a:p>
        </p:txBody>
      </p:sp>
    </p:spTree>
    <p:extLst>
      <p:ext uri="{BB962C8B-B14F-4D97-AF65-F5344CB8AC3E}">
        <p14:creationId xmlns:p14="http://schemas.microsoft.com/office/powerpoint/2010/main" val="2991204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6</a:t>
            </a:fld>
            <a:endParaRPr lang="en-US"/>
          </a:p>
        </p:txBody>
      </p:sp>
    </p:spTree>
    <p:extLst>
      <p:ext uri="{BB962C8B-B14F-4D97-AF65-F5344CB8AC3E}">
        <p14:creationId xmlns:p14="http://schemas.microsoft.com/office/powerpoint/2010/main" val="1595441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7</a:t>
            </a:fld>
            <a:endParaRPr lang="en-US"/>
          </a:p>
        </p:txBody>
      </p:sp>
    </p:spTree>
    <p:extLst>
      <p:ext uri="{BB962C8B-B14F-4D97-AF65-F5344CB8AC3E}">
        <p14:creationId xmlns:p14="http://schemas.microsoft.com/office/powerpoint/2010/main" val="1624425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8</a:t>
            </a:fld>
            <a:endParaRPr lang="en-US"/>
          </a:p>
        </p:txBody>
      </p:sp>
    </p:spTree>
    <p:extLst>
      <p:ext uri="{BB962C8B-B14F-4D97-AF65-F5344CB8AC3E}">
        <p14:creationId xmlns:p14="http://schemas.microsoft.com/office/powerpoint/2010/main" val="20363140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10</a:t>
            </a:fld>
            <a:endParaRPr lang="en-US"/>
          </a:p>
        </p:txBody>
      </p:sp>
    </p:spTree>
    <p:extLst>
      <p:ext uri="{BB962C8B-B14F-4D97-AF65-F5344CB8AC3E}">
        <p14:creationId xmlns:p14="http://schemas.microsoft.com/office/powerpoint/2010/main" val="37571968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11</a:t>
            </a:fld>
            <a:endParaRPr lang="en-US"/>
          </a:p>
        </p:txBody>
      </p:sp>
    </p:spTree>
    <p:extLst>
      <p:ext uri="{BB962C8B-B14F-4D97-AF65-F5344CB8AC3E}">
        <p14:creationId xmlns:p14="http://schemas.microsoft.com/office/powerpoint/2010/main" val="37237650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12</a:t>
            </a:fld>
            <a:endParaRPr lang="en-US"/>
          </a:p>
        </p:txBody>
      </p:sp>
    </p:spTree>
    <p:extLst>
      <p:ext uri="{BB962C8B-B14F-4D97-AF65-F5344CB8AC3E}">
        <p14:creationId xmlns:p14="http://schemas.microsoft.com/office/powerpoint/2010/main" val="2979792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13</a:t>
            </a:fld>
            <a:endParaRPr lang="en-US"/>
          </a:p>
        </p:txBody>
      </p:sp>
    </p:spTree>
    <p:extLst>
      <p:ext uri="{BB962C8B-B14F-4D97-AF65-F5344CB8AC3E}">
        <p14:creationId xmlns:p14="http://schemas.microsoft.com/office/powerpoint/2010/main" val="20588935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14</a:t>
            </a:fld>
            <a:endParaRPr lang="en-US"/>
          </a:p>
        </p:txBody>
      </p:sp>
    </p:spTree>
    <p:extLst>
      <p:ext uri="{BB962C8B-B14F-4D97-AF65-F5344CB8AC3E}">
        <p14:creationId xmlns:p14="http://schemas.microsoft.com/office/powerpoint/2010/main" val="1577543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15</a:t>
            </a:fld>
            <a:endParaRPr lang="en-US"/>
          </a:p>
        </p:txBody>
      </p:sp>
    </p:spTree>
    <p:extLst>
      <p:ext uri="{BB962C8B-B14F-4D97-AF65-F5344CB8AC3E}">
        <p14:creationId xmlns:p14="http://schemas.microsoft.com/office/powerpoint/2010/main" val="28893108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i="0" u="none" strike="noStrike" dirty="0">
                <a:solidFill>
                  <a:srgbClr val="374151"/>
                </a:solidFill>
                <a:effectLst/>
                <a:latin typeface="Calibri" panose="020F0502020204030204" pitchFamily="34" charset="0"/>
                <a:cs typeface="Calibri" panose="020F0502020204030204" pitchFamily="34" charset="0"/>
              </a:rPr>
              <a:t>Introduction to Criminological Theories: Understanding the Historical Perspectives and Their Relevance to Policing</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1" i="0" u="none" strike="noStrike" dirty="0">
                <a:solidFill>
                  <a:srgbClr val="374151"/>
                </a:solidFill>
                <a:effectLst/>
                <a:latin typeface="Calibri" panose="020F0502020204030204" pitchFamily="34" charset="0"/>
                <a:cs typeface="Calibri" panose="020F0502020204030204" pitchFamily="34" charset="0"/>
              </a:rPr>
              <a:t>Why Are We Discussing Historical Perspectives?</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0" i="0" u="none" strike="noStrike" dirty="0">
                <a:solidFill>
                  <a:srgbClr val="374151"/>
                </a:solidFill>
                <a:effectLst/>
                <a:latin typeface="Calibri" panose="020F0502020204030204" pitchFamily="34" charset="0"/>
                <a:cs typeface="Calibri" panose="020F0502020204030204" pitchFamily="34" charset="0"/>
              </a:rPr>
              <a:t>Historical perspectives in criminology serve as the foundation upon which our understanding of crime and criminal behaviour is built. These theories have evolved over time as our knowledge of human behaviour and society has grown. By studying these historical perspectives, we gain valuable insights into the development of ideas about crime, criminals, and social order.</a:t>
            </a:r>
          </a:p>
          <a:p>
            <a:pPr algn="l"/>
            <a:r>
              <a:rPr lang="en-GB" sz="1200" b="0" i="0" u="none" strike="noStrike" dirty="0">
                <a:solidFill>
                  <a:srgbClr val="374151"/>
                </a:solidFill>
                <a:effectLst/>
                <a:latin typeface="Calibri" panose="020F0502020204030204" pitchFamily="34" charset="0"/>
                <a:cs typeface="Calibri" panose="020F0502020204030204" pitchFamily="34" charset="0"/>
              </a:rPr>
              <a:t>Historical perspectives help us in several ways:</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Contextual Understanding:</a:t>
            </a:r>
            <a:r>
              <a:rPr lang="en-GB" sz="1200" b="0" i="0" u="none" strike="noStrike" dirty="0">
                <a:solidFill>
                  <a:srgbClr val="374151"/>
                </a:solidFill>
                <a:effectLst/>
                <a:latin typeface="Calibri" panose="020F0502020204030204" pitchFamily="34" charset="0"/>
                <a:cs typeface="Calibri" panose="020F0502020204030204" pitchFamily="34" charset="0"/>
              </a:rPr>
              <a:t> They provide a historical context for the development of modern criminological thought. This understanding is crucial for appreciating how our understanding of crime and policing has evolved.</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The Roots of Modern Theories:</a:t>
            </a:r>
            <a:r>
              <a:rPr lang="en-GB" sz="1200" b="0" i="0" u="none" strike="noStrike" dirty="0">
                <a:solidFill>
                  <a:srgbClr val="374151"/>
                </a:solidFill>
                <a:effectLst/>
                <a:latin typeface="Calibri" panose="020F0502020204030204" pitchFamily="34" charset="0"/>
                <a:cs typeface="Calibri" panose="020F0502020204030204" pitchFamily="34" charset="0"/>
              </a:rPr>
              <a:t> Many contemporary criminological theories have their roots in historical perspectives. Exploring these origins helps us see the connections between past and present ideas about crime and its control.</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Critical Analysis:</a:t>
            </a:r>
            <a:r>
              <a:rPr lang="en-GB" sz="1200" b="0" i="0" u="none" strike="noStrike" dirty="0">
                <a:solidFill>
                  <a:srgbClr val="374151"/>
                </a:solidFill>
                <a:effectLst/>
                <a:latin typeface="Calibri" panose="020F0502020204030204" pitchFamily="34" charset="0"/>
                <a:cs typeface="Calibri" panose="020F0502020204030204" pitchFamily="34" charset="0"/>
              </a:rPr>
              <a:t> Historical perspectives allow us to critically evaluate the effectiveness and limitations of previous approaches to crime control. This analysis can guide us in developing more effective strategies for the present and future.</a:t>
            </a:r>
          </a:p>
          <a:p>
            <a:pPr algn="l">
              <a:buFont typeface="+mj-lt"/>
              <a:buAutoNum type="arabicPeriod"/>
            </a:pPr>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1" i="0" u="none" strike="noStrike" dirty="0">
                <a:solidFill>
                  <a:srgbClr val="374151"/>
                </a:solidFill>
                <a:effectLst/>
                <a:latin typeface="Calibri" panose="020F0502020204030204" pitchFamily="34" charset="0"/>
                <a:cs typeface="Calibri" panose="020F0502020204030204" pitchFamily="34" charset="0"/>
              </a:rPr>
              <a:t>Why Are They Directly Related to Policing?</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0" i="0" u="none" strike="noStrike" dirty="0">
                <a:solidFill>
                  <a:srgbClr val="374151"/>
                </a:solidFill>
                <a:effectLst/>
                <a:latin typeface="Calibri" panose="020F0502020204030204" pitchFamily="34" charset="0"/>
                <a:cs typeface="Calibri" panose="020F0502020204030204" pitchFamily="34" charset="0"/>
              </a:rPr>
              <a:t>The relationship between historical criminological perspectives and policing is undeniable. Policing is not just about law enforcement; it's also about understanding and responding to the underlying causes of crime. Here's why historical perspectives are directly related to policing:</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Informed Policing Strategies:</a:t>
            </a:r>
            <a:r>
              <a:rPr lang="en-GB" sz="1200" b="0" i="0" u="none" strike="noStrike" dirty="0">
                <a:solidFill>
                  <a:srgbClr val="374151"/>
                </a:solidFill>
                <a:effectLst/>
                <a:latin typeface="Calibri" panose="020F0502020204030204" pitchFamily="34" charset="0"/>
                <a:cs typeface="Calibri" panose="020F0502020204030204" pitchFamily="34" charset="0"/>
              </a:rPr>
              <a:t> A solid understanding of historical perspectives equips law enforcement professionals with the knowledge to develop informed policing strategies. By recognizing the root causes of criminal </a:t>
            </a:r>
            <a:r>
              <a:rPr lang="en-GB" sz="1200" b="0" i="0" u="none" strike="noStrike" dirty="0" err="1">
                <a:solidFill>
                  <a:srgbClr val="374151"/>
                </a:solidFill>
                <a:effectLst/>
                <a:latin typeface="Calibri" panose="020F0502020204030204" pitchFamily="34" charset="0"/>
                <a:cs typeface="Calibri" panose="020F0502020204030204" pitchFamily="34" charset="0"/>
              </a:rPr>
              <a:t>behavior</a:t>
            </a:r>
            <a:r>
              <a:rPr lang="en-GB" sz="1200" b="0" i="0" u="none" strike="noStrike" dirty="0">
                <a:solidFill>
                  <a:srgbClr val="374151"/>
                </a:solidFill>
                <a:effectLst/>
                <a:latin typeface="Calibri" panose="020F0502020204030204" pitchFamily="34" charset="0"/>
                <a:cs typeface="Calibri" panose="020F0502020204030204" pitchFamily="34" charset="0"/>
              </a:rPr>
              <a:t>, police can tailor their approaches to address these issues effectively.</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Prevention and Intervention:</a:t>
            </a:r>
            <a:r>
              <a:rPr lang="en-GB" sz="1200" b="0" i="0" u="none" strike="noStrike" dirty="0">
                <a:solidFill>
                  <a:srgbClr val="374151"/>
                </a:solidFill>
                <a:effectLst/>
                <a:latin typeface="Calibri" panose="020F0502020204030204" pitchFamily="34" charset="0"/>
                <a:cs typeface="Calibri" panose="020F0502020204030204" pitchFamily="34" charset="0"/>
              </a:rPr>
              <a:t> Policing is not solely reactive; it also involves prevention and intervention. Historical perspectives help law enforcement professionals identify risk factors, early signs, and effective prevention measures.</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Community Policing:</a:t>
            </a:r>
            <a:r>
              <a:rPr lang="en-GB" sz="1200" b="0" i="0" u="none" strike="noStrike" dirty="0">
                <a:solidFill>
                  <a:srgbClr val="374151"/>
                </a:solidFill>
                <a:effectLst/>
                <a:latin typeface="Calibri" panose="020F0502020204030204" pitchFamily="34" charset="0"/>
                <a:cs typeface="Calibri" panose="020F0502020204030204" pitchFamily="34" charset="0"/>
              </a:rPr>
              <a:t> Policing today emphasizes community engagement and problem-solving. Historical perspectives help police officers engage with communities, understand their concerns, and collaboratively address underlying issues contributing to crime.</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Legal Framework:</a:t>
            </a:r>
            <a:r>
              <a:rPr lang="en-GB" sz="1200" b="0" i="0" u="none" strike="noStrike" dirty="0">
                <a:solidFill>
                  <a:srgbClr val="374151"/>
                </a:solidFill>
                <a:effectLst/>
                <a:latin typeface="Calibri" panose="020F0502020204030204" pitchFamily="34" charset="0"/>
                <a:cs typeface="Calibri" panose="020F0502020204030204" pitchFamily="34" charset="0"/>
              </a:rPr>
              <a:t> Historical perspectives have shaped our legal system and the concept of justice. Police officers must operate within this legal framework, and an understanding of its historical roots is essential.</a:t>
            </a:r>
          </a:p>
          <a:p>
            <a:pPr algn="l">
              <a:buFont typeface="+mj-lt"/>
              <a:buAutoNum type="arabicPeriod"/>
            </a:pPr>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1" i="0" u="none" strike="noStrike" dirty="0">
                <a:solidFill>
                  <a:srgbClr val="374151"/>
                </a:solidFill>
                <a:effectLst/>
                <a:latin typeface="Calibri" panose="020F0502020204030204" pitchFamily="34" charset="0"/>
                <a:cs typeface="Calibri" panose="020F0502020204030204" pitchFamily="34" charset="0"/>
              </a:rPr>
              <a:t>What Does Society Expect from Policing?</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0" i="0" u="none" strike="noStrike" dirty="0">
                <a:solidFill>
                  <a:srgbClr val="374151"/>
                </a:solidFill>
                <a:effectLst/>
                <a:latin typeface="Calibri" panose="020F0502020204030204" pitchFamily="34" charset="0"/>
                <a:cs typeface="Calibri" panose="020F0502020204030204" pitchFamily="34" charset="0"/>
              </a:rPr>
              <a:t>Society has complex expectations from policing, and these expectations are closely tied to historical perspectives. Here are some key societal expectations:</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Public Safety:</a:t>
            </a:r>
            <a:r>
              <a:rPr lang="en-GB" sz="1200" b="0" i="0" u="none" strike="noStrike" dirty="0">
                <a:solidFill>
                  <a:srgbClr val="374151"/>
                </a:solidFill>
                <a:effectLst/>
                <a:latin typeface="Calibri" panose="020F0502020204030204" pitchFamily="34" charset="0"/>
                <a:cs typeface="Calibri" panose="020F0502020204030204" pitchFamily="34" charset="0"/>
              </a:rPr>
              <a:t> Society expects policing to provide safety and security for its citizens, ensuring that individuals can live free from fear of crime and victimization.</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Fair and Just Treatment:</a:t>
            </a:r>
            <a:r>
              <a:rPr lang="en-GB" sz="1200" b="0" i="0" u="none" strike="noStrike" dirty="0">
                <a:solidFill>
                  <a:srgbClr val="374151"/>
                </a:solidFill>
                <a:effectLst/>
                <a:latin typeface="Calibri" panose="020F0502020204030204" pitchFamily="34" charset="0"/>
                <a:cs typeface="Calibri" panose="020F0502020204030204" pitchFamily="34" charset="0"/>
              </a:rPr>
              <a:t> Policing should be fair, just, and unbiased, treating all individuals equally regardless of their background, race, or social status.</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Community Engagement:</a:t>
            </a:r>
            <a:r>
              <a:rPr lang="en-GB" sz="1200" b="0" i="0" u="none" strike="noStrike" dirty="0">
                <a:solidFill>
                  <a:srgbClr val="374151"/>
                </a:solidFill>
                <a:effectLst/>
                <a:latin typeface="Calibri" panose="020F0502020204030204" pitchFamily="34" charset="0"/>
                <a:cs typeface="Calibri" panose="020F0502020204030204" pitchFamily="34" charset="0"/>
              </a:rPr>
              <a:t> Modern policing is expected to engage with communities, building trust and collaboration to address the root causes of crime.</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Crime Prevention:</a:t>
            </a:r>
            <a:r>
              <a:rPr lang="en-GB" sz="1200" b="0" i="0" u="none" strike="noStrike" dirty="0">
                <a:solidFill>
                  <a:srgbClr val="374151"/>
                </a:solidFill>
                <a:effectLst/>
                <a:latin typeface="Calibri" panose="020F0502020204030204" pitchFamily="34" charset="0"/>
                <a:cs typeface="Calibri" panose="020F0502020204030204" pitchFamily="34" charset="0"/>
              </a:rPr>
              <a:t> Policing should proactively work to prevent crime, not just respond reactively.</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Legal Enforcement:</a:t>
            </a:r>
            <a:r>
              <a:rPr lang="en-GB" sz="1200" b="0" i="0" u="none" strike="noStrike" dirty="0">
                <a:solidFill>
                  <a:srgbClr val="374151"/>
                </a:solidFill>
                <a:effectLst/>
                <a:latin typeface="Calibri" panose="020F0502020204030204" pitchFamily="34" charset="0"/>
                <a:cs typeface="Calibri" panose="020F0502020204030204" pitchFamily="34" charset="0"/>
              </a:rPr>
              <a:t> Society expects policing to enforce laws and maintain order while respecting civil liberties and human rights.</a:t>
            </a:r>
          </a:p>
          <a:p>
            <a:pPr algn="l">
              <a:buFont typeface="+mj-lt"/>
              <a:buAutoNum type="arabicPeriod"/>
            </a:pPr>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1" i="0" u="none" strike="noStrike" dirty="0">
                <a:solidFill>
                  <a:srgbClr val="374151"/>
                </a:solidFill>
                <a:effectLst/>
                <a:latin typeface="Calibri" panose="020F0502020204030204" pitchFamily="34" charset="0"/>
                <a:cs typeface="Calibri" panose="020F0502020204030204" pitchFamily="34" charset="0"/>
              </a:rPr>
              <a:t>The Holistic Approach</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0" i="0" u="none" strike="noStrike" dirty="0">
                <a:solidFill>
                  <a:srgbClr val="374151"/>
                </a:solidFill>
                <a:effectLst/>
                <a:latin typeface="Calibri" panose="020F0502020204030204" pitchFamily="34" charset="0"/>
                <a:cs typeface="Calibri" panose="020F0502020204030204" pitchFamily="34" charset="0"/>
              </a:rPr>
              <a:t>Understanding criminological theories, including their historical perspectives, is essential for comprehending policing. Policing is not just about law enforcement; it's about understanding crime and people. By delving into these theories, we equip ourselves with the knowledge and tools needed to address the complex challenges of crime control and community safety effectively. Ultimately, a holistic approach to policing recognises that crime cannot be understood or effectively addressed in isolation from the broader social and historical context.</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16</a:t>
            </a:fld>
            <a:endParaRPr lang="en-US"/>
          </a:p>
        </p:txBody>
      </p:sp>
    </p:spTree>
    <p:extLst>
      <p:ext uri="{BB962C8B-B14F-4D97-AF65-F5344CB8AC3E}">
        <p14:creationId xmlns:p14="http://schemas.microsoft.com/office/powerpoint/2010/main" val="22720459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Scope of Criminological Theories:</a:t>
            </a:r>
          </a:p>
          <a:p>
            <a:pPr marL="228600" indent="-228600" algn="l">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Explanation of Criminal </a:t>
            </a:r>
            <a:r>
              <a:rPr lang="en-GB" b="1" i="0" u="none" strike="noStrike" dirty="0" err="1">
                <a:solidFill>
                  <a:srgbClr val="374151"/>
                </a:solidFill>
                <a:effectLst/>
                <a:latin typeface="Calibri" panose="020F0502020204030204" pitchFamily="34" charset="0"/>
                <a:cs typeface="Calibri" panose="020F0502020204030204" pitchFamily="34" charset="0"/>
              </a:rPr>
              <a:t>Behavior</a:t>
            </a:r>
            <a:r>
              <a:rPr lang="en-GB" b="1" i="0" u="none" strike="noStrike" dirty="0">
                <a:solidFill>
                  <a:srgbClr val="374151"/>
                </a:solidFill>
                <a:effectLst/>
                <a:latin typeface="Calibri" panose="020F0502020204030204" pitchFamily="34" charset="0"/>
                <a:cs typeface="Calibri" panose="020F0502020204030204" pitchFamily="34" charset="0"/>
              </a:rPr>
              <a:t>:</a:t>
            </a:r>
            <a:r>
              <a:rPr lang="en-GB" b="0" i="0" u="none" strike="noStrike" dirty="0">
                <a:solidFill>
                  <a:srgbClr val="374151"/>
                </a:solidFill>
                <a:effectLst/>
                <a:latin typeface="Calibri" panose="020F0502020204030204" pitchFamily="34" charset="0"/>
                <a:cs typeface="Calibri" panose="020F0502020204030204" pitchFamily="34" charset="0"/>
              </a:rPr>
              <a:t> The primary focus and scope of the criminological theory. What does the theory aim to explain in terms of criminal behaviour and its causes?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Key Concepts:</a:t>
            </a:r>
            <a:r>
              <a:rPr lang="en-GB" b="0" i="0" u="none" strike="noStrike" dirty="0">
                <a:solidFill>
                  <a:srgbClr val="374151"/>
                </a:solidFill>
                <a:effectLst/>
                <a:latin typeface="Calibri" panose="020F0502020204030204" pitchFamily="34" charset="0"/>
                <a:cs typeface="Calibri" panose="020F0502020204030204" pitchFamily="34" charset="0"/>
              </a:rPr>
              <a:t> The central concepts and principles associated with the theory. What are the key ideas that underpin the theory's perspective on crime?</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Applicability:</a:t>
            </a:r>
            <a:r>
              <a:rPr lang="en-GB" b="0" i="0" u="none" strike="noStrike" dirty="0">
                <a:solidFill>
                  <a:srgbClr val="374151"/>
                </a:solidFill>
                <a:effectLst/>
                <a:latin typeface="Calibri" panose="020F0502020204030204" pitchFamily="34" charset="0"/>
                <a:cs typeface="Calibri" panose="020F0502020204030204" pitchFamily="34" charset="0"/>
              </a:rPr>
              <a:t> Where and when the theory is most applicable. Are there specific types of crime or societal contexts for which the theory is particularly relevant?</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2. Limitations and Key Criticisms: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Methodological Criticisms:</a:t>
            </a:r>
            <a:r>
              <a:rPr lang="en-GB" b="0" i="0" u="none" strike="noStrike" dirty="0">
                <a:solidFill>
                  <a:srgbClr val="374151"/>
                </a:solidFill>
                <a:effectLst/>
                <a:latin typeface="Calibri" panose="020F0502020204030204" pitchFamily="34" charset="0"/>
                <a:cs typeface="Calibri" panose="020F0502020204030204" pitchFamily="34" charset="0"/>
              </a:rPr>
              <a:t> Are there any methodological limitations of the theory. Are there challenges in conducting research or gathering empirical evidence to support the theory's claims?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Societal and Cultural Criticisms:</a:t>
            </a:r>
            <a:r>
              <a:rPr lang="en-GB" b="0" i="0" u="none" strike="noStrike" dirty="0">
                <a:solidFill>
                  <a:srgbClr val="374151"/>
                </a:solidFill>
                <a:effectLst/>
                <a:latin typeface="Calibri" panose="020F0502020204030204" pitchFamily="34" charset="0"/>
                <a:cs typeface="Calibri" panose="020F0502020204030204" pitchFamily="34" charset="0"/>
              </a:rPr>
              <a:t> How the theory may be limited in its applicability across different cultures, societies, or time periods. Are there cultural biases or assumptions embedded in the theory?</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Overlooking Factors:</a:t>
            </a:r>
            <a:r>
              <a:rPr lang="en-GB" b="0" i="0" u="none" strike="noStrike" dirty="0">
                <a:solidFill>
                  <a:srgbClr val="374151"/>
                </a:solidFill>
                <a:effectLst/>
                <a:latin typeface="Calibri" panose="020F0502020204030204" pitchFamily="34" charset="0"/>
                <a:cs typeface="Calibri" panose="020F0502020204030204" pitchFamily="34" charset="0"/>
              </a:rPr>
              <a:t> Whether the theory overlooks important factors or fails to account for certain aspects of criminal behaviour. Are there elements that the theory does not adequately address?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Critiques from Other Theories:</a:t>
            </a:r>
            <a:r>
              <a:rPr lang="en-GB" b="0" i="0" u="none" strike="noStrike" dirty="0">
                <a:solidFill>
                  <a:srgbClr val="374151"/>
                </a:solidFill>
                <a:effectLst/>
                <a:latin typeface="Calibri" panose="020F0502020204030204" pitchFamily="34" charset="0"/>
                <a:cs typeface="Calibri" panose="020F0502020204030204" pitchFamily="34" charset="0"/>
              </a:rPr>
              <a:t> Criticisms or challenges from other criminological theories that contest or contradict the claims of the theory under evaluation.</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3. Impact on Criminal Justice Policy: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Influence on Policy Development:</a:t>
            </a:r>
            <a:r>
              <a:rPr lang="en-GB" b="0" i="0" u="none" strike="noStrike" dirty="0">
                <a:solidFill>
                  <a:srgbClr val="374151"/>
                </a:solidFill>
                <a:effectLst/>
                <a:latin typeface="Calibri" panose="020F0502020204030204" pitchFamily="34" charset="0"/>
                <a:cs typeface="Calibri" panose="020F0502020204030204" pitchFamily="34" charset="0"/>
              </a:rPr>
              <a:t> How the criminological theory has influenced the development of criminal justice policies and practices. Has it played a role in shaping laws, sentencing guidelines, or rehabilitation programs?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Positive and Negative Impacts:</a:t>
            </a:r>
            <a:r>
              <a:rPr lang="en-GB" b="0" i="0" u="none" strike="noStrike" dirty="0">
                <a:solidFill>
                  <a:srgbClr val="374151"/>
                </a:solidFill>
                <a:effectLst/>
                <a:latin typeface="Calibri" panose="020F0502020204030204" pitchFamily="34" charset="0"/>
                <a:cs typeface="Calibri" panose="020F0502020204030204" pitchFamily="34" charset="0"/>
              </a:rPr>
              <a:t> The positive and negative impacts of the theory on criminal justice policies. Has it led to more effective crime prevention and control, or has it resulted in unintended consequences?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4. Impact on Policing:</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Policing Strategies:</a:t>
            </a:r>
            <a:r>
              <a:rPr lang="en-GB" b="0" i="0" u="none" strike="noStrike" dirty="0">
                <a:solidFill>
                  <a:srgbClr val="374151"/>
                </a:solidFill>
                <a:effectLst/>
                <a:latin typeface="Calibri" panose="020F0502020204030204" pitchFamily="34" charset="0"/>
                <a:cs typeface="Calibri" panose="020F0502020204030204" pitchFamily="34" charset="0"/>
              </a:rPr>
              <a:t> How the criminological theory has impacted policing strategies. Have law enforcement agencies incorporated the theory into their approaches to crime prevention, investigation, or community engagement?</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Community Policing:</a:t>
            </a:r>
            <a:r>
              <a:rPr lang="en-GB" b="0" i="0" u="none" strike="noStrike" dirty="0">
                <a:solidFill>
                  <a:srgbClr val="374151"/>
                </a:solidFill>
                <a:effectLst/>
                <a:latin typeface="Calibri" panose="020F0502020204030204" pitchFamily="34" charset="0"/>
                <a:cs typeface="Calibri" panose="020F0502020204030204" pitchFamily="34" charset="0"/>
              </a:rPr>
              <a:t> Whether the theory has influenced the shift toward community-oriented policing and the emphasis on building trust and collaboration with communities.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Training and Education:</a:t>
            </a:r>
            <a:r>
              <a:rPr lang="en-GB" b="0" i="0" u="none" strike="noStrike" dirty="0">
                <a:solidFill>
                  <a:srgbClr val="374151"/>
                </a:solidFill>
                <a:effectLst/>
                <a:latin typeface="Calibri" panose="020F0502020204030204" pitchFamily="34" charset="0"/>
                <a:cs typeface="Calibri" panose="020F0502020204030204" pitchFamily="34" charset="0"/>
              </a:rPr>
              <a:t> How the theory has affected the training and education of police officers. Are there specific principles or practices derived from the theory that are now taught to law enforcement personnel?</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 is important to provide a balanced assessment of each theory, acknowledging both their contributions and their limitations. Additionally, case studies or real-world examples may illustrate the practical implications of these theories on criminal justice policies and policing practices. This approach will help gain a comprehensive understanding of the role of criminological theories in shaping the field of criminology and criminal justice.</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17</a:t>
            </a:fld>
            <a:endParaRPr lang="en-US"/>
          </a:p>
        </p:txBody>
      </p:sp>
    </p:spTree>
    <p:extLst>
      <p:ext uri="{BB962C8B-B14F-4D97-AF65-F5344CB8AC3E}">
        <p14:creationId xmlns:p14="http://schemas.microsoft.com/office/powerpoint/2010/main" val="7218788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D3A25D-294A-988C-4495-E9D834F571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0D335E-C907-7CBE-2AF9-EA534A0D74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AF9F7F-BA36-D60D-DBFB-2E22908BD555}"/>
              </a:ext>
            </a:extLst>
          </p:cNvPr>
          <p:cNvSpPr>
            <a:spLocks noGrp="1"/>
          </p:cNvSpPr>
          <p:nvPr>
            <p:ph type="body" idx="1"/>
          </p:nvPr>
        </p:nvSpPr>
        <p:spPr/>
        <p:txBody>
          <a:bodyPr/>
          <a:lstStyle/>
          <a:p>
            <a:pPr algn="l"/>
            <a:r>
              <a:rPr lang="en-GB" b="1" i="0" u="none" strike="noStrike" dirty="0">
                <a:solidFill>
                  <a:srgbClr val="374151"/>
                </a:solidFill>
                <a:effectLst/>
                <a:latin typeface="Calibri" panose="020F0502020204030204" pitchFamily="34" charset="0"/>
                <a:cs typeface="Calibri" panose="020F0502020204030204" pitchFamily="34" charset="0"/>
              </a:rPr>
              <a:t>Classicism in Criminology: An Introduction</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Definition:</a:t>
            </a:r>
            <a:r>
              <a:rPr lang="en-GB" b="0" i="0" u="none" strike="noStrike" dirty="0">
                <a:solidFill>
                  <a:srgbClr val="374151"/>
                </a:solidFill>
                <a:effectLst/>
                <a:latin typeface="Calibri" panose="020F0502020204030204" pitchFamily="34" charset="0"/>
                <a:cs typeface="Calibri" panose="020F0502020204030204" pitchFamily="34" charset="0"/>
              </a:rPr>
              <a:t> Classicism is a criminological theory that emerged during the Enlightenment era in the 18th century. It is also known as the Classical School of Criminology. This theory emphasizes the rationality of human beings and their ability to make choices based on the calculation of pleasure and pain.</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Key Concepts: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Free Will:</a:t>
            </a:r>
            <a:r>
              <a:rPr lang="en-GB" b="0" i="0" u="none" strike="noStrike" dirty="0">
                <a:solidFill>
                  <a:srgbClr val="374151"/>
                </a:solidFill>
                <a:effectLst/>
                <a:latin typeface="Calibri" panose="020F0502020204030204" pitchFamily="34" charset="0"/>
                <a:cs typeface="Calibri" panose="020F0502020204030204" pitchFamily="34" charset="0"/>
              </a:rPr>
              <a:t> Classicism assumes that individuals have free will, meaning they have the capacity to make choices and decisions based on their own rational thinking.</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Punishment as a Deterrent:</a:t>
            </a:r>
            <a:r>
              <a:rPr lang="en-GB" b="0" i="0" u="none" strike="noStrike" dirty="0">
                <a:solidFill>
                  <a:srgbClr val="374151"/>
                </a:solidFill>
                <a:effectLst/>
                <a:latin typeface="Calibri" panose="020F0502020204030204" pitchFamily="34" charset="0"/>
                <a:cs typeface="Calibri" panose="020F0502020204030204" pitchFamily="34" charset="0"/>
              </a:rPr>
              <a:t> Classicists argue that punishment should be proportionate to the crime committed and serve as a deterrent to future criminal behaviour. The severity of punishment is expected to deter individuals from committing crimes.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Equal Treatment:</a:t>
            </a:r>
            <a:r>
              <a:rPr lang="en-GB" b="0" i="0" u="none" strike="noStrike" dirty="0">
                <a:solidFill>
                  <a:srgbClr val="374151"/>
                </a:solidFill>
                <a:effectLst/>
                <a:latin typeface="Calibri" panose="020F0502020204030204" pitchFamily="34" charset="0"/>
                <a:cs typeface="Calibri" panose="020F0502020204030204" pitchFamily="34" charset="0"/>
              </a:rPr>
              <a:t> Classicism advocates for the equal treatment of all individuals under the law. It suggests that the law should be clear, well-defined, and applied equally to all citizens.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Legality:</a:t>
            </a:r>
            <a:r>
              <a:rPr lang="en-GB" b="0" i="0" u="none" strike="noStrike" dirty="0">
                <a:solidFill>
                  <a:srgbClr val="374151"/>
                </a:solidFill>
                <a:effectLst/>
                <a:latin typeface="Calibri" panose="020F0502020204030204" pitchFamily="34" charset="0"/>
                <a:cs typeface="Calibri" panose="020F0502020204030204" pitchFamily="34" charset="0"/>
              </a:rPr>
              <a:t> According to this theory, punishment can only be imposed if a person has violated a law that was in place at the time of the offense. Retroactive laws and arbitrary punishments are seen as unjust.</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Historical Context: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Classicism emerged during the Enlightenment, a period marked by a focus on reason, individual rights, and the belief in progress. Thinkers like Cesare Beccaria and Jeremy Bentham were prominent figures in developing classical criminological ideas.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Key Figures: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Cesare Beccaria:</a:t>
            </a:r>
            <a:r>
              <a:rPr lang="en-GB" b="0" i="0" u="none" strike="noStrike" dirty="0">
                <a:solidFill>
                  <a:srgbClr val="374151"/>
                </a:solidFill>
                <a:effectLst/>
                <a:latin typeface="Calibri" panose="020F0502020204030204" pitchFamily="34" charset="0"/>
                <a:cs typeface="Calibri" panose="020F0502020204030204" pitchFamily="34" charset="0"/>
              </a:rPr>
              <a:t> Often considered the father of classical criminology, Beccaria's work, "On Crimes and Punishments" (1764), laid the foundation for Classicism. He advocated for the reform of criminal laws and the rationalization of punishment.</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Jeremy Bentham:</a:t>
            </a:r>
            <a:r>
              <a:rPr lang="en-GB" b="0" i="0" u="none" strike="noStrike" dirty="0">
                <a:solidFill>
                  <a:srgbClr val="374151"/>
                </a:solidFill>
                <a:effectLst/>
                <a:latin typeface="Calibri" panose="020F0502020204030204" pitchFamily="34" charset="0"/>
                <a:cs typeface="Calibri" panose="020F0502020204030204" pitchFamily="34" charset="0"/>
              </a:rPr>
              <a:t> Bentham expanded on Beccaria's ideas and developed the concept of utilitarianism, which influenced the Classical School. His principle of "the greatest happiness of the greatest number" guided the idea that punishment should deter crime and benefit society as a whole.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Critiques and Limitations:</a:t>
            </a:r>
          </a:p>
          <a:p>
            <a:pPr algn="l"/>
            <a:r>
              <a:rPr lang="en-GB" b="0" i="0" u="none" strike="noStrike" dirty="0">
                <a:solidFill>
                  <a:srgbClr val="374151"/>
                </a:solidFill>
                <a:effectLst/>
                <a:latin typeface="Calibri" panose="020F0502020204030204" pitchFamily="34" charset="0"/>
                <a:cs typeface="Calibri" panose="020F0502020204030204" pitchFamily="34" charset="0"/>
              </a:rPr>
              <a:t>Classicism has faced criticism for its simplistic view of human behaviour and its assumption of universal rationality. Critics argue that it doesn't adequately address the role of social, economic, and psychological factors in criminal behaviour.</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Legacy:</a:t>
            </a:r>
          </a:p>
          <a:p>
            <a:pPr algn="l"/>
            <a:r>
              <a:rPr lang="en-GB" b="0" i="0" u="none" strike="noStrike" dirty="0">
                <a:solidFill>
                  <a:srgbClr val="374151"/>
                </a:solidFill>
                <a:effectLst/>
                <a:latin typeface="Calibri" panose="020F0502020204030204" pitchFamily="34" charset="0"/>
                <a:cs typeface="Calibri" panose="020F0502020204030204" pitchFamily="34" charset="0"/>
              </a:rPr>
              <a:t>Classicism had a profound influence on the development of modern criminal justice systems, including the establishment of due process rights, the principle of proportionate punishment, and the idea of deterrence. It continues to shape contemporary criminal justice policies and practices.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Classicism in criminology highlights the significance of rational decision-making, proportionate punishment, and the rule of law in understanding and addressing criminal behaviour. It is a foundational theory that has left a lasting impact on the field of criminology and the criminal justice system.</a:t>
            </a:r>
          </a:p>
          <a:p>
            <a:endParaRPr lang="en-US" dirty="0"/>
          </a:p>
        </p:txBody>
      </p:sp>
      <p:sp>
        <p:nvSpPr>
          <p:cNvPr id="4" name="Slide Number Placeholder 3">
            <a:extLst>
              <a:ext uri="{FF2B5EF4-FFF2-40B4-BE49-F238E27FC236}">
                <a16:creationId xmlns:a16="http://schemas.microsoft.com/office/drawing/2014/main" id="{9EEAF98A-0564-6C98-BFBF-422D2B68539E}"/>
              </a:ext>
            </a:extLst>
          </p:cNvPr>
          <p:cNvSpPr>
            <a:spLocks noGrp="1"/>
          </p:cNvSpPr>
          <p:nvPr>
            <p:ph type="sldNum" sz="quarter" idx="5"/>
          </p:nvPr>
        </p:nvSpPr>
        <p:spPr/>
        <p:txBody>
          <a:bodyPr/>
          <a:lstStyle/>
          <a:p>
            <a:fld id="{5C6F9094-8825-5446-BD55-1F480929DE68}" type="slidenum">
              <a:rPr lang="en-US" smtClean="0"/>
              <a:t>18</a:t>
            </a:fld>
            <a:endParaRPr lang="en-US"/>
          </a:p>
        </p:txBody>
      </p:sp>
    </p:spTree>
    <p:extLst>
      <p:ext uri="{BB962C8B-B14F-4D97-AF65-F5344CB8AC3E}">
        <p14:creationId xmlns:p14="http://schemas.microsoft.com/office/powerpoint/2010/main" val="34704172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Age of Enlightenment, also known as the Age of Reason, was a historical period that spanned the 17th and 18th centuries in Europe and had a profound impact on various aspects of society, including philosophy, science, politics, and culture. Here's an explanation of the impact of the Enlightenment on society: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Intellectual and Philosophical Transformation:</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Reason and Rationalism:</a:t>
            </a:r>
            <a:r>
              <a:rPr lang="en-GB" b="0" i="0" u="none" strike="noStrike" dirty="0">
                <a:solidFill>
                  <a:srgbClr val="374151"/>
                </a:solidFill>
                <a:effectLst/>
                <a:latin typeface="Calibri" panose="020F0502020204030204" pitchFamily="34" charset="0"/>
                <a:cs typeface="Calibri" panose="020F0502020204030204" pitchFamily="34" charset="0"/>
              </a:rPr>
              <a:t> The Enlightenment was characterised by a strong emphasis on reason, logic, and rational thinking. Thinkers of this era believed that human beings could use reason to understand and improve the world.</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Philosophical Movements:</a:t>
            </a:r>
            <a:r>
              <a:rPr lang="en-GB" b="0" i="0" u="none" strike="noStrike" dirty="0">
                <a:solidFill>
                  <a:srgbClr val="374151"/>
                </a:solidFill>
                <a:effectLst/>
                <a:latin typeface="Calibri" panose="020F0502020204030204" pitchFamily="34" charset="0"/>
                <a:cs typeface="Calibri" panose="020F0502020204030204" pitchFamily="34" charset="0"/>
              </a:rPr>
              <a:t> The Enlightenment gave rise to various philosophical movements, including empiricism, which emphasized the importance of empirical evidence in understanding the world, and rationalism, which prioritized reason and logic in knowledge acquisition. Notable Enlightenment philosophers include René Descartes, John Locke, Voltaire, and Jean-Jacques Rousseau.</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Scientific Advancements: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Empirical Approach:</a:t>
            </a:r>
            <a:r>
              <a:rPr lang="en-GB" b="0" i="0" u="none" strike="noStrike" dirty="0">
                <a:solidFill>
                  <a:srgbClr val="374151"/>
                </a:solidFill>
                <a:effectLst/>
                <a:latin typeface="Calibri" panose="020F0502020204030204" pitchFamily="34" charset="0"/>
                <a:cs typeface="Calibri" panose="020F0502020204030204" pitchFamily="34" charset="0"/>
              </a:rPr>
              <a:t> The Enlightenment promoted the use of empirical methods and observation in scientific inquiry. This shift in thinking contributed to significant scientific advancements, such as Isaac Newton's laws of motion and gravitation.</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Scientific Method:</a:t>
            </a:r>
            <a:r>
              <a:rPr lang="en-GB" b="0" i="0" u="none" strike="noStrike" dirty="0">
                <a:solidFill>
                  <a:srgbClr val="374151"/>
                </a:solidFill>
                <a:effectLst/>
                <a:latin typeface="Calibri" panose="020F0502020204030204" pitchFamily="34" charset="0"/>
                <a:cs typeface="Calibri" panose="020F0502020204030204" pitchFamily="34" charset="0"/>
              </a:rPr>
              <a:t> The Enlightenment period played a crucial role in popularizing the scientific method, which emphasized systematic observation, experimentation, and the formulation of hypotheses.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Political Ideals and Governance: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Ideas of Liberty and Equality:</a:t>
            </a:r>
            <a:r>
              <a:rPr lang="en-GB" b="0" i="0" u="none" strike="noStrike" dirty="0">
                <a:solidFill>
                  <a:srgbClr val="374151"/>
                </a:solidFill>
                <a:effectLst/>
                <a:latin typeface="Calibri" panose="020F0502020204030204" pitchFamily="34" charset="0"/>
                <a:cs typeface="Calibri" panose="020F0502020204030204" pitchFamily="34" charset="0"/>
              </a:rPr>
              <a:t> Enlightenment philosophers championed the concepts of individual liberty, equality, and human rights. These ideas had a profound impact on the development of democratic principles and the rejection of absolute monarchies.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Social Contract Theory:</a:t>
            </a:r>
            <a:r>
              <a:rPr lang="en-GB" b="0" i="0" u="none" strike="noStrike" dirty="0">
                <a:solidFill>
                  <a:srgbClr val="374151"/>
                </a:solidFill>
                <a:effectLst/>
                <a:latin typeface="Calibri" panose="020F0502020204030204" pitchFamily="34" charset="0"/>
                <a:cs typeface="Calibri" panose="020F0502020204030204" pitchFamily="34" charset="0"/>
              </a:rPr>
              <a:t> Thinkers like John Locke and Jean-Jacques Rousseau developed social contract theories, which suggested that governments should derive their authority from the consent of the governed. This laid the groundwork for modern political theory and the concept of representative democracy.</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Impact on Education and Enlightenment Salons: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Education Reform:</a:t>
            </a:r>
            <a:r>
              <a:rPr lang="en-GB" b="0" i="0" u="none" strike="noStrike" dirty="0">
                <a:solidFill>
                  <a:srgbClr val="374151"/>
                </a:solidFill>
                <a:effectLst/>
                <a:latin typeface="Calibri" panose="020F0502020204030204" pitchFamily="34" charset="0"/>
                <a:cs typeface="Calibri" panose="020F0502020204030204" pitchFamily="34" charset="0"/>
              </a:rPr>
              <a:t> The Enlightenment promoted the idea of universal education and the dissemination of knowledge to the broader population. This led to educational reforms and the establishment of public schools and libraries.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Enlightenment Salons:</a:t>
            </a:r>
            <a:r>
              <a:rPr lang="en-GB" b="0" i="0" u="none" strike="noStrike" dirty="0">
                <a:solidFill>
                  <a:srgbClr val="374151"/>
                </a:solidFill>
                <a:effectLst/>
                <a:latin typeface="Calibri" panose="020F0502020204030204" pitchFamily="34" charset="0"/>
                <a:cs typeface="Calibri" panose="020F0502020204030204" pitchFamily="34" charset="0"/>
              </a:rPr>
              <a:t> Intellectual gatherings known as "salons" became popular during this period. These gatherings provided a platform for the exchange of ideas among thinkers, writers, and artists, facilitating the spread of Enlightenment ideals.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Influence on Art and Culture: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Literature and Arts:</a:t>
            </a:r>
            <a:r>
              <a:rPr lang="en-GB" b="0" i="0" u="none" strike="noStrike" dirty="0">
                <a:solidFill>
                  <a:srgbClr val="374151"/>
                </a:solidFill>
                <a:effectLst/>
                <a:latin typeface="Calibri" panose="020F0502020204030204" pitchFamily="34" charset="0"/>
                <a:cs typeface="Calibri" panose="020F0502020204030204" pitchFamily="34" charset="0"/>
              </a:rPr>
              <a:t> Enlightenment ideals influenced literature, art, and culture. Satirical works, such as Voltaire's "Candide," critiqued society and its injustices. Neoclassicism in the arts drew inspiration from classical antiquity.</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Impact on Modern Societies: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Legacy:</a:t>
            </a:r>
            <a:r>
              <a:rPr lang="en-GB" b="0" i="0" u="none" strike="noStrike" dirty="0">
                <a:solidFill>
                  <a:srgbClr val="374151"/>
                </a:solidFill>
                <a:effectLst/>
                <a:latin typeface="Calibri" panose="020F0502020204030204" pitchFamily="34" charset="0"/>
                <a:cs typeface="Calibri" panose="020F0502020204030204" pitchFamily="34" charset="0"/>
              </a:rPr>
              <a:t> The Enlightenment's emphasis on reason, individualism, human rights, and secularism has left a lasting legacy in modern Western societies. Concepts like the separation of church and state, the rule of law, and the protection of civil liberties can be traced back to this era.</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the Age of Enlightenment, or the Age of Reason, was a transformative period in history that promoted reason, science, individual rights, and democracy. Its impact can be seen in the development of modern political and philosophical thought, the scientific method, educational reforms, and the cultural and artistic expressions of the time.</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19</a:t>
            </a:fld>
            <a:endParaRPr lang="en-US"/>
          </a:p>
        </p:txBody>
      </p:sp>
    </p:spTree>
    <p:extLst>
      <p:ext uri="{BB962C8B-B14F-4D97-AF65-F5344CB8AC3E}">
        <p14:creationId xmlns:p14="http://schemas.microsoft.com/office/powerpoint/2010/main" val="3426397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Cesare Beccaria (Cesare </a:t>
            </a:r>
            <a:r>
              <a:rPr lang="en-GB" b="0" i="0" u="none" strike="noStrike" dirty="0" err="1">
                <a:solidFill>
                  <a:srgbClr val="374151"/>
                </a:solidFill>
                <a:effectLst/>
                <a:latin typeface="Calibri" panose="020F0502020204030204" pitchFamily="34" charset="0"/>
                <a:cs typeface="Calibri" panose="020F0502020204030204" pitchFamily="34" charset="0"/>
              </a:rPr>
              <a:t>Bonesana</a:t>
            </a:r>
            <a:r>
              <a:rPr lang="en-GB" b="0" i="0" u="none" strike="noStrike" dirty="0">
                <a:solidFill>
                  <a:srgbClr val="374151"/>
                </a:solidFill>
                <a:effectLst/>
                <a:latin typeface="Calibri" panose="020F0502020204030204" pitchFamily="34" charset="0"/>
                <a:cs typeface="Calibri" panose="020F0502020204030204" pitchFamily="34" charset="0"/>
              </a:rPr>
              <a:t>, March 15, 1738 – November 28, 1794) was an Italian philosopher, jurist, and criminologist who is widely regarded as one of the key figures in the development of modern criminology and the founding father of the Classical School of Criminology.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Early Life and Education: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Beccaria was born into an aristocratic family in Milan, Italy. He received a comprehensive education, studying law, economics, and philosophy at the Brera Academy in Milan.</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Notable Works: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Beccaria is most famous for his influential work titled "Dei </a:t>
            </a:r>
            <a:r>
              <a:rPr lang="en-GB" b="0" i="0" u="none" strike="noStrike" dirty="0" err="1">
                <a:solidFill>
                  <a:srgbClr val="374151"/>
                </a:solidFill>
                <a:effectLst/>
                <a:latin typeface="Calibri" panose="020F0502020204030204" pitchFamily="34" charset="0"/>
                <a:cs typeface="Calibri" panose="020F0502020204030204" pitchFamily="34" charset="0"/>
              </a:rPr>
              <a:t>delitti</a:t>
            </a:r>
            <a:r>
              <a:rPr lang="en-GB" b="0" i="0" u="none" strike="noStrike" dirty="0">
                <a:solidFill>
                  <a:srgbClr val="374151"/>
                </a:solidFill>
                <a:effectLst/>
                <a:latin typeface="Calibri" panose="020F0502020204030204" pitchFamily="34" charset="0"/>
                <a:cs typeface="Calibri" panose="020F0502020204030204" pitchFamily="34" charset="0"/>
              </a:rPr>
              <a:t> e </a:t>
            </a:r>
            <a:r>
              <a:rPr lang="en-GB" b="0" i="0" u="none" strike="noStrike" dirty="0" err="1">
                <a:solidFill>
                  <a:srgbClr val="374151"/>
                </a:solidFill>
                <a:effectLst/>
                <a:latin typeface="Calibri" panose="020F0502020204030204" pitchFamily="34" charset="0"/>
                <a:cs typeface="Calibri" panose="020F0502020204030204" pitchFamily="34" charset="0"/>
              </a:rPr>
              <a:t>delle</a:t>
            </a:r>
            <a:r>
              <a:rPr lang="en-GB" b="0" i="0" u="none" strike="noStrike" dirty="0">
                <a:solidFill>
                  <a:srgbClr val="374151"/>
                </a:solidFill>
                <a:effectLst/>
                <a:latin typeface="Calibri" panose="020F0502020204030204" pitchFamily="34" charset="0"/>
                <a:cs typeface="Calibri" panose="020F0502020204030204" pitchFamily="34" charset="0"/>
              </a:rPr>
              <a:t> </a:t>
            </a:r>
            <a:r>
              <a:rPr lang="en-GB" b="0" i="0" u="none" strike="noStrike" dirty="0" err="1">
                <a:solidFill>
                  <a:srgbClr val="374151"/>
                </a:solidFill>
                <a:effectLst/>
                <a:latin typeface="Calibri" panose="020F0502020204030204" pitchFamily="34" charset="0"/>
                <a:cs typeface="Calibri" panose="020F0502020204030204" pitchFamily="34" charset="0"/>
              </a:rPr>
              <a:t>pene</a:t>
            </a:r>
            <a:r>
              <a:rPr lang="en-GB" b="0" i="0" u="none" strike="noStrike" dirty="0">
                <a:solidFill>
                  <a:srgbClr val="374151"/>
                </a:solidFill>
                <a:effectLst/>
                <a:latin typeface="Calibri" panose="020F0502020204030204" pitchFamily="34" charset="0"/>
                <a:cs typeface="Calibri" panose="020F0502020204030204" pitchFamily="34" charset="0"/>
              </a:rPr>
              <a:t>" (translated as "On Crimes and Punishments"), published in 1764. This work is considered a landmark in the field of criminology and criminal justice.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Contributions and Ideas: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Beccaria's work in "On Crimes and Punishments" was </a:t>
            </a:r>
            <a:r>
              <a:rPr lang="en-GB" b="0" i="0" u="none" strike="noStrike" dirty="0" err="1">
                <a:solidFill>
                  <a:srgbClr val="374151"/>
                </a:solidFill>
                <a:effectLst/>
                <a:latin typeface="Calibri" panose="020F0502020204030204" pitchFamily="34" charset="0"/>
                <a:cs typeface="Calibri" panose="020F0502020204030204" pitchFamily="34" charset="0"/>
              </a:rPr>
              <a:t>groundbreaking</a:t>
            </a:r>
            <a:r>
              <a:rPr lang="en-GB" b="0" i="0" u="none" strike="noStrike" dirty="0">
                <a:solidFill>
                  <a:srgbClr val="374151"/>
                </a:solidFill>
                <a:effectLst/>
                <a:latin typeface="Calibri" panose="020F0502020204030204" pitchFamily="34" charset="0"/>
                <a:cs typeface="Calibri" panose="020F0502020204030204" pitchFamily="34" charset="0"/>
              </a:rPr>
              <a:t> because it challenged the prevailing penal practices of his time, which were often characterised by arbitrary and cruel punishments. Some of his key contributions and ideas include:</a:t>
            </a:r>
          </a:p>
          <a:p>
            <a:pPr marL="742950" lvl="1" indent="-2857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Rationalism:</a:t>
            </a:r>
            <a:r>
              <a:rPr lang="en-GB" b="0" i="0" u="none" strike="noStrike" dirty="0">
                <a:solidFill>
                  <a:srgbClr val="374151"/>
                </a:solidFill>
                <a:effectLst/>
                <a:latin typeface="Calibri" panose="020F0502020204030204" pitchFamily="34" charset="0"/>
                <a:cs typeface="Calibri" panose="020F0502020204030204" pitchFamily="34" charset="0"/>
              </a:rPr>
              <a:t> Beccaria believed that individuals are rational beings who make choices based on the calculation of pleasure and pain. He argued that crime is the result of a rational decision-making process, and that punishment should be designed to deter individuals from committing crimes.</a:t>
            </a:r>
          </a:p>
          <a:p>
            <a:pPr marL="742950" lvl="1" indent="-2857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Proportionate Punishment:</a:t>
            </a:r>
            <a:r>
              <a:rPr lang="en-GB" b="0" i="0" u="none" strike="noStrike" dirty="0">
                <a:solidFill>
                  <a:srgbClr val="374151"/>
                </a:solidFill>
                <a:effectLst/>
                <a:latin typeface="Calibri" panose="020F0502020204030204" pitchFamily="34" charset="0"/>
                <a:cs typeface="Calibri" panose="020F0502020204030204" pitchFamily="34" charset="0"/>
              </a:rPr>
              <a:t> Beccaria advocated for punishment that is proportionate to the severity of the crime committed. He opposed excessive and inhumane punishments, such as torture and the death penalty, and instead promoted a more humane and just system of criminal justice.</a:t>
            </a:r>
          </a:p>
          <a:p>
            <a:pPr marL="742950" lvl="1" indent="-2857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Legal Principles:</a:t>
            </a:r>
            <a:r>
              <a:rPr lang="en-GB" b="0" i="0" u="none" strike="noStrike" dirty="0">
                <a:solidFill>
                  <a:srgbClr val="374151"/>
                </a:solidFill>
                <a:effectLst/>
                <a:latin typeface="Calibri" panose="020F0502020204030204" pitchFamily="34" charset="0"/>
                <a:cs typeface="Calibri" panose="020F0502020204030204" pitchFamily="34" charset="0"/>
              </a:rPr>
              <a:t> Beccaria emphasized the importance of clear and concise laws that are publicly known. He argued for the principle of legality, which means that individuals can only be punished for actions that are explicitly prohibited by law and that were illegal at the time of the offense.</a:t>
            </a:r>
          </a:p>
          <a:p>
            <a:pPr marL="742950" lvl="1" indent="-2857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Preventive and Deterrent Justice:</a:t>
            </a:r>
            <a:r>
              <a:rPr lang="en-GB" b="0" i="0" u="none" strike="noStrike" dirty="0">
                <a:solidFill>
                  <a:srgbClr val="374151"/>
                </a:solidFill>
                <a:effectLst/>
                <a:latin typeface="Calibri" panose="020F0502020204030204" pitchFamily="34" charset="0"/>
                <a:cs typeface="Calibri" panose="020F0502020204030204" pitchFamily="34" charset="0"/>
              </a:rPr>
              <a:t> Beccaria's ideas laid the foundation for the concept of deterrence in criminal justice. He believed that the primary purpose of punishment should be to deter future criminal behaviour rather than seeking revenge or retribution.</a:t>
            </a:r>
          </a:p>
          <a:p>
            <a:pPr marL="742950" lvl="1" indent="-285750"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Legacy: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Beccaria's work had a profound impact on the reform of criminal justice systems in Europe and the United States. His ideas played a crucial role in the development of modern criminal law and the adoption of more humane and rational penal practices.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Cesare Beccaria's work continues to be studied and respected by criminologists, legal scholars, and policymakers as it laid the groundwork for the principles of proportionate punishment, deterrence, and the protection of individual rights within the criminal justice system.</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20</a:t>
            </a:fld>
            <a:endParaRPr lang="en-US"/>
          </a:p>
        </p:txBody>
      </p:sp>
    </p:spTree>
    <p:extLst>
      <p:ext uri="{BB962C8B-B14F-4D97-AF65-F5344CB8AC3E}">
        <p14:creationId xmlns:p14="http://schemas.microsoft.com/office/powerpoint/2010/main" val="5080390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Jeremy Bentham (February 15, 1748 – June 6, 1832) was an English philosopher, legal theorist, and social reformer. He is best known for his contributions to utilitarianism and his ideas on ethics, law, and social policy.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Early Life and Education: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Jeremy Bentham was born in London, England, into a wealthy and educated family. He attended Queen's College, Oxford, where he studied law.</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Utilitarianism:</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Bentham is often regarded as the founder of utilitarianism, a moral and ethical theory that emphasises the principle of maximizing overall happiness or utility. According to utilitarianism, the right course of action is the one that results in the greatest overall happiness for the greatest number of people.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Principle of Utility: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Bentham's ethical framework is based on the "principle of utility," which states that actions are morally right if they produce the greatest amount of pleasure or happiness and minimize suffering or pain.</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Legal and Political Philosophy: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Bentham made significant contributions to legal and political philosophy. He advocated for the reform of laws and institutions to maximize social utility. Some of his key ideas include:</a:t>
            </a:r>
          </a:p>
          <a:p>
            <a:pPr marL="742950" lvl="1" indent="-2857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Greatest Happiness Principle:</a:t>
            </a:r>
            <a:r>
              <a:rPr lang="en-GB" b="0" i="0" u="none" strike="noStrike" dirty="0">
                <a:solidFill>
                  <a:srgbClr val="374151"/>
                </a:solidFill>
                <a:effectLst/>
                <a:latin typeface="Calibri" panose="020F0502020204030204" pitchFamily="34" charset="0"/>
                <a:cs typeface="Calibri" panose="020F0502020204030204" pitchFamily="34" charset="0"/>
              </a:rPr>
              <a:t> Bentham argued that the ultimate aim of law and government should be to maximize the happiness of the community or society as a whole.</a:t>
            </a:r>
          </a:p>
          <a:p>
            <a:pPr marL="742950" lvl="1" indent="-2857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Legal Positivism:</a:t>
            </a:r>
            <a:r>
              <a:rPr lang="en-GB" b="0" i="0" u="none" strike="noStrike" dirty="0">
                <a:solidFill>
                  <a:srgbClr val="374151"/>
                </a:solidFill>
                <a:effectLst/>
                <a:latin typeface="Calibri" panose="020F0502020204030204" pitchFamily="34" charset="0"/>
                <a:cs typeface="Calibri" panose="020F0502020204030204" pitchFamily="34" charset="0"/>
              </a:rPr>
              <a:t> Bentham was a proponent of legal positivism, the idea that the legitimacy of laws is based on their enactment by a legitimate authority, rather than their moral or natural law qualities.</a:t>
            </a:r>
          </a:p>
          <a:p>
            <a:pPr marL="742950" lvl="1" indent="-2857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Panopticon:</a:t>
            </a:r>
            <a:r>
              <a:rPr lang="en-GB" b="0" i="0" u="none" strike="noStrike" dirty="0">
                <a:solidFill>
                  <a:srgbClr val="374151"/>
                </a:solidFill>
                <a:effectLst/>
                <a:latin typeface="Calibri" panose="020F0502020204030204" pitchFamily="34" charset="0"/>
                <a:cs typeface="Calibri" panose="020F0502020204030204" pitchFamily="34" charset="0"/>
              </a:rPr>
              <a:t> Bentham also proposed the design of the "panopticon," a model prison with a central watchtower allowing constant surveillance of inmates. This idea aimed to improve prison efficiency and deterrence.</a:t>
            </a:r>
          </a:p>
          <a:p>
            <a:pPr marL="742950" lvl="1" indent="-285750"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Social Reforms: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Bentham was a vocal advocate for various social reforms, including prison reform, legal reform, and the promotion of individual freedoms. His writings often critiqued existing social and legal practices.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Legacy: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Jeremy Bentham's ideas have had a lasting impact on various fields, including philosophy, ethics, law, and political science. His utilitarian principles continue to influence ethical discussions and policy debates. Bentham's work laid the foundation for the development of modern utilitarianism and its applications in various aspects of society.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Jeremy Bentham was a prominent philosopher and social reformer known for his contributions to utilitarianism, legal philosophy, and the pursuit of maximizing happiness and social utility. His ideas continue to shape ethical and policy discussions in contemporary society.</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21</a:t>
            </a:fld>
            <a:endParaRPr lang="en-US"/>
          </a:p>
        </p:txBody>
      </p:sp>
    </p:spTree>
    <p:extLst>
      <p:ext uri="{BB962C8B-B14F-4D97-AF65-F5344CB8AC3E}">
        <p14:creationId xmlns:p14="http://schemas.microsoft.com/office/powerpoint/2010/main" val="37449020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Calibri" panose="020F0502020204030204" pitchFamily="34" charset="0"/>
                <a:cs typeface="Calibri" panose="020F0502020204030204" pitchFamily="34" charset="0"/>
              </a:rPr>
              <a:t>Question 1: Are all human beings capable of making rational decisions?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No, not all human beings are capable of consistently making rational decisions. While classical criminology, including the early classicism perspective, emphasizes the role of rationality and free will in human decision-making, it is essential to recognize that individuals vary in their capacity for rationality. Several factors can influence an individual's ability to make rational decisions, including:</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Cognitive Development:</a:t>
            </a:r>
            <a:r>
              <a:rPr lang="en-GB" b="0" i="0" u="none" strike="noStrike" dirty="0">
                <a:solidFill>
                  <a:srgbClr val="374151"/>
                </a:solidFill>
                <a:effectLst/>
                <a:latin typeface="Calibri" panose="020F0502020204030204" pitchFamily="34" charset="0"/>
                <a:cs typeface="Calibri" panose="020F0502020204030204" pitchFamily="34" charset="0"/>
              </a:rPr>
              <a:t> Children and individuals with cognitive impairments may have limitations in their ability to engage in rational decision-making due to their cognitive development or intellectual disabilities.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Emotional States:</a:t>
            </a:r>
            <a:r>
              <a:rPr lang="en-GB" b="0" i="0" u="none" strike="noStrike" dirty="0">
                <a:solidFill>
                  <a:srgbClr val="374151"/>
                </a:solidFill>
                <a:effectLst/>
                <a:latin typeface="Calibri" panose="020F0502020204030204" pitchFamily="34" charset="0"/>
                <a:cs typeface="Calibri" panose="020F0502020204030204" pitchFamily="34" charset="0"/>
              </a:rPr>
              <a:t> Strong emotions, such as fear, anger, or extreme stress, can cloud an individual's judgment and lead to irrational decision-making.</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Mental Health Issues:</a:t>
            </a:r>
            <a:r>
              <a:rPr lang="en-GB" b="0" i="0" u="none" strike="noStrike" dirty="0">
                <a:solidFill>
                  <a:srgbClr val="374151"/>
                </a:solidFill>
                <a:effectLst/>
                <a:latin typeface="Calibri" panose="020F0502020204030204" pitchFamily="34" charset="0"/>
                <a:cs typeface="Calibri" panose="020F0502020204030204" pitchFamily="34" charset="0"/>
              </a:rPr>
              <a:t> People with mental health disorders may experience distorted thinking patterns that affect their rationality and decision-making abilities.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External Influences:</a:t>
            </a:r>
            <a:r>
              <a:rPr lang="en-GB" b="0" i="0" u="none" strike="noStrike" dirty="0">
                <a:solidFill>
                  <a:srgbClr val="374151"/>
                </a:solidFill>
                <a:effectLst/>
                <a:latin typeface="Calibri" panose="020F0502020204030204" pitchFamily="34" charset="0"/>
                <a:cs typeface="Calibri" panose="020F0502020204030204" pitchFamily="34" charset="0"/>
              </a:rPr>
              <a:t> Environmental factors, peer pressure, social conditioning, and cultural norms can also impact an individual's ability to make fully rational choices.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Information and Education:</a:t>
            </a:r>
            <a:r>
              <a:rPr lang="en-GB" b="0" i="0" u="none" strike="noStrike" dirty="0">
                <a:solidFill>
                  <a:srgbClr val="374151"/>
                </a:solidFill>
                <a:effectLst/>
                <a:latin typeface="Calibri" panose="020F0502020204030204" pitchFamily="34" charset="0"/>
                <a:cs typeface="Calibri" panose="020F0502020204030204" pitchFamily="34" charset="0"/>
              </a:rPr>
              <a:t> Access to information and education can significantly influence a person's rational decision-making capabilities. Those with limited access to information or education may make less informed choices.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While classical criminology emphasizes human rationality, it acknowledges that not all individuals are equally capable of making rational decisions due to various internal and external factors.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Question 2: Is offending behaviour always the product of rational choice and the exercise of free will?</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No, offending behaviour is not always solely the product of rational choice and the exercise of free will. While classical criminology and early classicism suggest that individuals commit crimes through rational decision-making, modern criminological theories recognize that offending behaviour can be influenced by a complex interplay of factors beyond pure rationality and free will. Some of these factors include: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Criminogenic Factors:</a:t>
            </a:r>
            <a:r>
              <a:rPr lang="en-GB" b="0" i="0" u="none" strike="noStrike" dirty="0">
                <a:solidFill>
                  <a:srgbClr val="374151"/>
                </a:solidFill>
                <a:effectLst/>
                <a:latin typeface="Calibri" panose="020F0502020204030204" pitchFamily="34" charset="0"/>
                <a:cs typeface="Calibri" panose="020F0502020204030204" pitchFamily="34" charset="0"/>
              </a:rPr>
              <a:t> Offending behaviour can be influenced by criminogenic factors such as socio-economic conditions, substance abuse, peer influences, and familial circumstances. These factors can diminish an individual's ability to make rational choices.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Psychological Factors:</a:t>
            </a:r>
            <a:r>
              <a:rPr lang="en-GB" b="0" i="0" u="none" strike="noStrike" dirty="0">
                <a:solidFill>
                  <a:srgbClr val="374151"/>
                </a:solidFill>
                <a:effectLst/>
                <a:latin typeface="Calibri" panose="020F0502020204030204" pitchFamily="34" charset="0"/>
                <a:cs typeface="Calibri" panose="020F0502020204030204" pitchFamily="34" charset="0"/>
              </a:rPr>
              <a:t> Mental health issues, personality disorders, and cognitive impairments can lead to irrational behaviour and impair an individual's capacity for rational decision-making.</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Environmental and Situational Factors:</a:t>
            </a:r>
            <a:r>
              <a:rPr lang="en-GB" b="0" i="0" u="none" strike="noStrike" dirty="0">
                <a:solidFill>
                  <a:srgbClr val="374151"/>
                </a:solidFill>
                <a:effectLst/>
                <a:latin typeface="Calibri" panose="020F0502020204030204" pitchFamily="34" charset="0"/>
                <a:cs typeface="Calibri" panose="020F0502020204030204" pitchFamily="34" charset="0"/>
              </a:rPr>
              <a:t> The immediate environment and situational factors, such as opportunity, situational pressures, and the presence of potential victims, can influence criminal behaviour without a deliberate, rational choice.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Impulsive Behaviour:</a:t>
            </a:r>
            <a:r>
              <a:rPr lang="en-GB" b="0" i="0" u="none" strike="noStrike" dirty="0">
                <a:solidFill>
                  <a:srgbClr val="374151"/>
                </a:solidFill>
                <a:effectLst/>
                <a:latin typeface="Calibri" panose="020F0502020204030204" pitchFamily="34" charset="0"/>
                <a:cs typeface="Calibri" panose="020F0502020204030204" pitchFamily="34" charset="0"/>
              </a:rPr>
              <a:t> Impulsivity and sudden emotional outbursts can lead to offending behaviour that is not the result of careful rational deliberation.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and Cultural Factors:</a:t>
            </a:r>
            <a:r>
              <a:rPr lang="en-GB" b="0" i="0" u="none" strike="noStrike" dirty="0">
                <a:solidFill>
                  <a:srgbClr val="374151"/>
                </a:solidFill>
                <a:effectLst/>
                <a:latin typeface="Calibri" panose="020F0502020204030204" pitchFamily="34" charset="0"/>
                <a:cs typeface="Calibri" panose="020F0502020204030204" pitchFamily="34" charset="0"/>
              </a:rPr>
              <a:t> Social and cultural norms, values, and expectations can shape individuals' behaviour, sometimes leading to criminal acts without deliberate rational choice.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While rational choice and free will play a role in some criminal behaviour, criminological research recognises that offending behaviour is often more complex and influenced by a wide range of factors that extend beyond pure rationality and free will. Modern criminology integrates these various factors to provide a more comprehensive understanding of criminal behaviour.</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23</a:t>
            </a:fld>
            <a:endParaRPr lang="en-US"/>
          </a:p>
        </p:txBody>
      </p:sp>
    </p:spTree>
    <p:extLst>
      <p:ext uri="{BB962C8B-B14F-4D97-AF65-F5344CB8AC3E}">
        <p14:creationId xmlns:p14="http://schemas.microsoft.com/office/powerpoint/2010/main" val="29860432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Early classicism, like any criminological theory, has its limitations and criticisms.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Simplistic View of Human Behaviour:</a:t>
            </a:r>
            <a:r>
              <a:rPr lang="en-GB" b="0" i="0" u="none" strike="noStrike" dirty="0">
                <a:solidFill>
                  <a:srgbClr val="374151"/>
                </a:solidFill>
                <a:effectLst/>
                <a:latin typeface="Calibri" panose="020F0502020204030204" pitchFamily="34" charset="0"/>
                <a:cs typeface="Calibri" panose="020F0502020204030204" pitchFamily="34" charset="0"/>
              </a:rPr>
              <a:t> Early classicism assumes a highly rational and calculating model of human behaviour, which may not fully capture the complexity of criminal decision-making. It overlooks the role of emotions, psychological factors, and situational influences.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Lack of Consideration for Social and Economic Factors:</a:t>
            </a:r>
            <a:r>
              <a:rPr lang="en-GB" b="0" i="0" u="none" strike="noStrike" dirty="0">
                <a:solidFill>
                  <a:srgbClr val="374151"/>
                </a:solidFill>
                <a:effectLst/>
                <a:latin typeface="Calibri" panose="020F0502020204030204" pitchFamily="34" charset="0"/>
                <a:cs typeface="Calibri" panose="020F0502020204030204" pitchFamily="34" charset="0"/>
              </a:rPr>
              <a:t> Early classicism tends to neglect the impact of social and economic factors, such as poverty, inequality, and social disorganization, in shaping criminal behaviour. It places too much emphasis on individual choice while downplaying systemic factors.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Assumption of Universal Rationality:</a:t>
            </a:r>
            <a:r>
              <a:rPr lang="en-GB" b="0" i="0" u="none" strike="noStrike" dirty="0">
                <a:solidFill>
                  <a:srgbClr val="374151"/>
                </a:solidFill>
                <a:effectLst/>
                <a:latin typeface="Calibri" panose="020F0502020204030204" pitchFamily="34" charset="0"/>
                <a:cs typeface="Calibri" panose="020F0502020204030204" pitchFamily="34" charset="0"/>
              </a:rPr>
              <a:t> The theory assumes that all individuals possess the same level of rationality and free will, which may not be the case. It doesn't account for differences in cognitive abilities, mental health, or developmental stages.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Inadequate Explanation of Repeat Offending:</a:t>
            </a:r>
            <a:r>
              <a:rPr lang="en-GB" b="0" i="0" u="none" strike="noStrike" dirty="0">
                <a:solidFill>
                  <a:srgbClr val="374151"/>
                </a:solidFill>
                <a:effectLst/>
                <a:latin typeface="Calibri" panose="020F0502020204030204" pitchFamily="34" charset="0"/>
                <a:cs typeface="Calibri" panose="020F0502020204030204" pitchFamily="34" charset="0"/>
              </a:rPr>
              <a:t> Early classicism struggles to explain why individuals may continue to engage in criminal behaviour after experiencing punishment. It assumes that deterrence should always work, which is not always the case.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Moral and Ethical Concerns:</a:t>
            </a:r>
            <a:r>
              <a:rPr lang="en-GB" b="0" i="0" u="none" strike="noStrike" dirty="0">
                <a:solidFill>
                  <a:srgbClr val="374151"/>
                </a:solidFill>
                <a:effectLst/>
                <a:latin typeface="Calibri" panose="020F0502020204030204" pitchFamily="34" charset="0"/>
                <a:cs typeface="Calibri" panose="020F0502020204030204" pitchFamily="34" charset="0"/>
              </a:rPr>
              <a:t> Critics argue that early classicism's utilitarian approach to punishment can lead to ethical dilemmas, such as the potential for unjust treatment of individuals in the pursuit of the "greater good.”</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Focus on Punishment Rather Than Prevention:</a:t>
            </a:r>
            <a:r>
              <a:rPr lang="en-GB" b="0" i="0" u="none" strike="noStrike" dirty="0">
                <a:solidFill>
                  <a:srgbClr val="374151"/>
                </a:solidFill>
                <a:effectLst/>
                <a:latin typeface="Calibri" panose="020F0502020204030204" pitchFamily="34" charset="0"/>
                <a:cs typeface="Calibri" panose="020F0502020204030204" pitchFamily="34" charset="0"/>
              </a:rPr>
              <a:t> While early classicism emphasizes the deterrence aspect of punishment, it does not offer substantial insights into crime prevention or addressing the root causes of criminal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Lack of Empirical Evidence:</a:t>
            </a:r>
            <a:r>
              <a:rPr lang="en-GB" b="0" i="0" u="none" strike="noStrike" dirty="0">
                <a:solidFill>
                  <a:srgbClr val="374151"/>
                </a:solidFill>
                <a:effectLst/>
                <a:latin typeface="Calibri" panose="020F0502020204030204" pitchFamily="34" charset="0"/>
                <a:cs typeface="Calibri" panose="020F0502020204030204" pitchFamily="34" charset="0"/>
              </a:rPr>
              <a:t> Some critics argue that early classicism is more theoretical than empirically supported, and it may not adequately account for the realities of criminal behaviour as observed in empirical research.</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Neglect of Cultural and Historical Context:</a:t>
            </a:r>
            <a:r>
              <a:rPr lang="en-GB" b="0" i="0" u="none" strike="noStrike" dirty="0">
                <a:solidFill>
                  <a:srgbClr val="374151"/>
                </a:solidFill>
                <a:effectLst/>
                <a:latin typeface="Calibri" panose="020F0502020204030204" pitchFamily="34" charset="0"/>
                <a:cs typeface="Calibri" panose="020F0502020204030204" pitchFamily="34" charset="0"/>
              </a:rPr>
              <a:t> The theory tends to ignore the cultural and historical context in which crimes occur, potentially leading to a one-size-fits-all approach to understanding criminal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Overemphasis on Legalistic Solutions:</a:t>
            </a:r>
            <a:r>
              <a:rPr lang="en-GB" b="0" i="0" u="none" strike="noStrike" dirty="0">
                <a:solidFill>
                  <a:srgbClr val="374151"/>
                </a:solidFill>
                <a:effectLst/>
                <a:latin typeface="Calibri" panose="020F0502020204030204" pitchFamily="34" charset="0"/>
                <a:cs typeface="Calibri" panose="020F0502020204030204" pitchFamily="34" charset="0"/>
              </a:rPr>
              <a:t> Early classicism places a strong emphasis on legal and punitive solutions to crime, potentially </a:t>
            </a:r>
            <a:r>
              <a:rPr lang="en-GB" b="0" i="0" u="none" strike="noStrike" dirty="0" err="1">
                <a:solidFill>
                  <a:srgbClr val="374151"/>
                </a:solidFill>
                <a:effectLst/>
                <a:latin typeface="Calibri" panose="020F0502020204030204" pitchFamily="34" charset="0"/>
                <a:cs typeface="Calibri" panose="020F0502020204030204" pitchFamily="34" charset="0"/>
              </a:rPr>
              <a:t>sidelining</a:t>
            </a:r>
            <a:r>
              <a:rPr lang="en-GB" b="0" i="0" u="none" strike="noStrike" dirty="0">
                <a:solidFill>
                  <a:srgbClr val="374151"/>
                </a:solidFill>
                <a:effectLst/>
                <a:latin typeface="Calibri" panose="020F0502020204030204" pitchFamily="34" charset="0"/>
                <a:cs typeface="Calibri" panose="020F0502020204030204" pitchFamily="34" charset="0"/>
              </a:rPr>
              <a:t> alternative approaches like rehabilitation and social interventions.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Limited Consideration of Victimization:</a:t>
            </a:r>
            <a:r>
              <a:rPr lang="en-GB" b="0" i="0" u="none" strike="noStrike" dirty="0">
                <a:solidFill>
                  <a:srgbClr val="374151"/>
                </a:solidFill>
                <a:effectLst/>
                <a:latin typeface="Calibri" panose="020F0502020204030204" pitchFamily="34" charset="0"/>
                <a:cs typeface="Calibri" panose="020F0502020204030204" pitchFamily="34" charset="0"/>
              </a:rPr>
              <a:t> The theory primarily focuses on the offender's perspective and may not give sufficient attention to the experiences and needs of victims.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important to note that while early classicism has its limitations, it also laid the foundation for modern criminological thinking and contributed significantly to the development of criminal justice systems that prioritize proportionate punishment and the rule of law. However, contemporary criminology has evolved to incorporate a more comprehensive understanding of criminal behaviour, accounting for a broader range of factors and perspectives.</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24</a:t>
            </a:fld>
            <a:endParaRPr lang="en-US"/>
          </a:p>
        </p:txBody>
      </p:sp>
    </p:spTree>
    <p:extLst>
      <p:ext uri="{BB962C8B-B14F-4D97-AF65-F5344CB8AC3E}">
        <p14:creationId xmlns:p14="http://schemas.microsoft.com/office/powerpoint/2010/main" val="8136036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Advocates of classicism in criminology, including key figures like Cesare Beccaria, Jeremy Bentham, and others, emphasized several important principles and aspects of criminal justice.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1. Proportionality in Sentencing: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Advocates of classicism argued that punishment should be proportionate to the severity of the crime committed. This means that the punishment should match the harm caused by the offense. The goal is to ensure that the punishment is neither too lenient nor too severe for the crime.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2. Rehabilitative Punishments: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Classicists were proponents of rehabilitative punishments that aimed at reforming the offender rather than inflicting unnecessary suffering. They believed in the potential for individuals to change their behaviour through education and moral guidance, emphasizing the possibility of rehabilitation during the incarceration process.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3. Deterrent Punishments: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Classicists placed a strong emphasis on the deterrent effect of punishment. They believed that the threat of punishment would deter individuals from committing crimes. Deterrence can take two forms:</a:t>
            </a:r>
          </a:p>
          <a:p>
            <a:pPr marL="742950" lvl="1" indent="-285750"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Specific Deterrence: Punishing the individual offender to discourage them from committing future crimes.</a:t>
            </a:r>
          </a:p>
          <a:p>
            <a:pPr marL="742950" lvl="1" indent="-285750"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General Deterrence: Using punishment as an example to deter others in society from engaging in criminal behaviour.</a:t>
            </a:r>
          </a:p>
          <a:p>
            <a:pPr marL="742950" lvl="1" indent="-285750"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4. Key Legal Principles/Safeguards: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Advocates of classicism emphasized the importance of key legal principles and safeguards within the criminal justice system, including:</a:t>
            </a:r>
          </a:p>
          <a:p>
            <a:pPr marL="742950" lvl="1" indent="-285750"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Clarity of Laws: Laws should be clear, specific, and publicly known to avoid ambiguity.</a:t>
            </a:r>
          </a:p>
          <a:p>
            <a:pPr marL="742950" lvl="1" indent="-285750"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Legality: Individuals should only be punished for actions that were illegal at the time of the offense (no retroactive laws).</a:t>
            </a:r>
          </a:p>
          <a:p>
            <a:pPr marL="742950" lvl="1" indent="-285750"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Due Process: Ensuring that individuals accused of crimes receive a fair and impartial trial with legal representation and the right to confront witnesses.</a:t>
            </a:r>
          </a:p>
          <a:p>
            <a:pPr marL="742950" lvl="1" indent="-285750"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5. More Focus on Reducing Recidivism:</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Classicism also advocated for efforts to reduce recidivism, the likelihood of an offender reoffending after being punished or rehabilitated. This was achieved through educational and vocational programs within correctional institutions, aimed at equipping offenders with skills to reintegrate into society and avoid future criminal behaviour.</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These principles advocated by classicists helped shape the foundation of modern criminal justice systems. While some aspects of classicism have evolved over time, the ideas of proportionality in sentencing, the use of rehabilitative measures, the importance of deterrence, adherence to key legal principles, and the focus on reducing recidivism continue to influence contemporary approaches to criminal justice and punishment.</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25</a:t>
            </a:fld>
            <a:endParaRPr lang="en-US"/>
          </a:p>
        </p:txBody>
      </p:sp>
    </p:spTree>
    <p:extLst>
      <p:ext uri="{BB962C8B-B14F-4D97-AF65-F5344CB8AC3E}">
        <p14:creationId xmlns:p14="http://schemas.microsoft.com/office/powerpoint/2010/main" val="34180725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u="none" strike="noStrike" dirty="0">
                <a:solidFill>
                  <a:srgbClr val="0F0F0F"/>
                </a:solidFill>
                <a:effectLst/>
                <a:latin typeface="Calibri" panose="020F0502020204030204" pitchFamily="34" charset="0"/>
                <a:cs typeface="Calibri" panose="020F0502020204030204" pitchFamily="34" charset="0"/>
              </a:rPr>
              <a:t>"Contemporary classicism" typically refers to a modern or current interpretation or application of classical criminological theories, which emerged during the Enlightenment period in the 18th century. Classical criminology, including early classicism, emphasizes rationality, free will, proportionate punishment, and the deterrent effect of legal sanctions. Contemporary classicism involves applying these foundational principles to the study of crime and the criminal justice system in the present day.</a:t>
            </a:r>
          </a:p>
          <a:p>
            <a:pPr algn="l"/>
            <a:endParaRPr lang="en-GB" sz="1200" b="0" i="0" u="none" strike="noStrike" dirty="0">
              <a:solidFill>
                <a:srgbClr val="0F0F0F"/>
              </a:solidFill>
              <a:effectLst/>
              <a:latin typeface="Calibri" panose="020F0502020204030204" pitchFamily="34" charset="0"/>
              <a:cs typeface="Calibri" panose="020F0502020204030204" pitchFamily="34" charset="0"/>
            </a:endParaRPr>
          </a:p>
          <a:p>
            <a:pPr algn="l"/>
            <a:r>
              <a:rPr lang="en-GB" sz="1200" b="0" i="0" u="none" strike="noStrike" dirty="0">
                <a:solidFill>
                  <a:srgbClr val="0F0F0F"/>
                </a:solidFill>
                <a:effectLst/>
                <a:latin typeface="Calibri" panose="020F0502020204030204" pitchFamily="34" charset="0"/>
                <a:cs typeface="Calibri" panose="020F0502020204030204" pitchFamily="34" charset="0"/>
              </a:rPr>
              <a:t>Key aspects of contemporary classicism:</a:t>
            </a:r>
          </a:p>
          <a:p>
            <a:pPr algn="l"/>
            <a:endParaRPr lang="en-GB" sz="1200"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Relevance to Modern Criminology:</a:t>
            </a:r>
            <a:r>
              <a:rPr lang="en-GB" sz="1200" b="0" i="0" u="none" strike="noStrike" dirty="0">
                <a:solidFill>
                  <a:srgbClr val="0F0F0F"/>
                </a:solidFill>
                <a:effectLst/>
                <a:latin typeface="Calibri" panose="020F0502020204030204" pitchFamily="34" charset="0"/>
                <a:cs typeface="Calibri" panose="020F0502020204030204" pitchFamily="34" charset="0"/>
              </a:rPr>
              <a:t> Contemporary classicism recognizes that the principles of classical criminology remain relevant to understanding and addressing criminal </a:t>
            </a:r>
            <a:r>
              <a:rPr lang="en-GB" sz="1200" b="0" i="0" u="none" strike="noStrike" dirty="0" err="1">
                <a:solidFill>
                  <a:srgbClr val="0F0F0F"/>
                </a:solidFill>
                <a:effectLst/>
                <a:latin typeface="Calibri" panose="020F0502020204030204" pitchFamily="34" charset="0"/>
                <a:cs typeface="Calibri" panose="020F0502020204030204" pitchFamily="34" charset="0"/>
              </a:rPr>
              <a:t>behavior</a:t>
            </a:r>
            <a:r>
              <a:rPr lang="en-GB" sz="1200" b="0" i="0" u="none" strike="noStrike" dirty="0">
                <a:solidFill>
                  <a:srgbClr val="0F0F0F"/>
                </a:solidFill>
                <a:effectLst/>
                <a:latin typeface="Calibri" panose="020F0502020204030204" pitchFamily="34" charset="0"/>
                <a:cs typeface="Calibri" panose="020F0502020204030204" pitchFamily="34" charset="0"/>
              </a:rPr>
              <a:t> in today's society.</a:t>
            </a: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Emphasis on Rational Choice:</a:t>
            </a:r>
            <a:r>
              <a:rPr lang="en-GB" sz="1200" b="0" i="0" u="none" strike="noStrike" dirty="0">
                <a:solidFill>
                  <a:srgbClr val="0F0F0F"/>
                </a:solidFill>
                <a:effectLst/>
                <a:latin typeface="Calibri" panose="020F0502020204030204" pitchFamily="34" charset="0"/>
                <a:cs typeface="Calibri" panose="020F0502020204030204" pitchFamily="34" charset="0"/>
              </a:rPr>
              <a:t> Like early classicism, contemporary classicism places a strong emphasis on the rational choice theory. It suggests that individuals make decisions to engage in criminal </a:t>
            </a:r>
            <a:r>
              <a:rPr lang="en-GB" sz="1200" b="0" i="0" u="none" strike="noStrike" dirty="0" err="1">
                <a:solidFill>
                  <a:srgbClr val="0F0F0F"/>
                </a:solidFill>
                <a:effectLst/>
                <a:latin typeface="Calibri" panose="020F0502020204030204" pitchFamily="34" charset="0"/>
                <a:cs typeface="Calibri" panose="020F0502020204030204" pitchFamily="34" charset="0"/>
              </a:rPr>
              <a:t>behavior</a:t>
            </a:r>
            <a:r>
              <a:rPr lang="en-GB" sz="1200" b="0" i="0" u="none" strike="noStrike" dirty="0">
                <a:solidFill>
                  <a:srgbClr val="0F0F0F"/>
                </a:solidFill>
                <a:effectLst/>
                <a:latin typeface="Calibri" panose="020F0502020204030204" pitchFamily="34" charset="0"/>
                <a:cs typeface="Calibri" panose="020F0502020204030204" pitchFamily="34" charset="0"/>
              </a:rPr>
              <a:t> based on a cost-benefit analysis of potential rewards and risks.</a:t>
            </a: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Proportionate Punishment:</a:t>
            </a:r>
            <a:r>
              <a:rPr lang="en-GB" sz="1200" b="0" i="0" u="none" strike="noStrike" dirty="0">
                <a:solidFill>
                  <a:srgbClr val="0F0F0F"/>
                </a:solidFill>
                <a:effectLst/>
                <a:latin typeface="Calibri" panose="020F0502020204030204" pitchFamily="34" charset="0"/>
                <a:cs typeface="Calibri" panose="020F0502020204030204" pitchFamily="34" charset="0"/>
              </a:rPr>
              <a:t> Contemporary classicism advocates for punishment that is proportionate to the seriousness of the crime committed. The idea is that the punishment should fit the offense and avoid excessive or overly lenient sanctions.</a:t>
            </a: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Deterrence:</a:t>
            </a:r>
            <a:r>
              <a:rPr lang="en-GB" sz="1200" b="0" i="0" u="none" strike="noStrike" dirty="0">
                <a:solidFill>
                  <a:srgbClr val="0F0F0F"/>
                </a:solidFill>
                <a:effectLst/>
                <a:latin typeface="Calibri" panose="020F0502020204030204" pitchFamily="34" charset="0"/>
                <a:cs typeface="Calibri" panose="020F0502020204030204" pitchFamily="34" charset="0"/>
              </a:rPr>
              <a:t> Deterrence remains a central concept in contemporary classicism. It posits that the threat of punishment can deter individuals from committing crimes. This includes both specific deterrence (discouraging the offender from reoffending) and general deterrence (sending a message to potential offenders in society).</a:t>
            </a: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Legal Safeguards:</a:t>
            </a:r>
            <a:r>
              <a:rPr lang="en-GB" sz="1200" b="0" i="0" u="none" strike="noStrike" dirty="0">
                <a:solidFill>
                  <a:srgbClr val="0F0F0F"/>
                </a:solidFill>
                <a:effectLst/>
                <a:latin typeface="Calibri" panose="020F0502020204030204" pitchFamily="34" charset="0"/>
                <a:cs typeface="Calibri" panose="020F0502020204030204" pitchFamily="34" charset="0"/>
              </a:rPr>
              <a:t> Contemporary classicism upholds the importance of key legal principles and safeguards, such as the presumption of innocence, the right to a fair trial, due process, and protection against cruel and unusual punishment.</a:t>
            </a: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Utilitarian Perspective:</a:t>
            </a:r>
            <a:r>
              <a:rPr lang="en-GB" sz="1200" b="0" i="0" u="none" strike="noStrike" dirty="0">
                <a:solidFill>
                  <a:srgbClr val="0F0F0F"/>
                </a:solidFill>
                <a:effectLst/>
                <a:latin typeface="Calibri" panose="020F0502020204030204" pitchFamily="34" charset="0"/>
                <a:cs typeface="Calibri" panose="020F0502020204030204" pitchFamily="34" charset="0"/>
              </a:rPr>
              <a:t> A utilitarian perspective, similar to the ideas of early classicism, often underlies contemporary classicism. It considers the overall societal benefit of the criminal justice system and its policies in terms of reducing harm and promoting the greater good.</a:t>
            </a: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Balancing Rehabilitation and Punishment:</a:t>
            </a:r>
            <a:r>
              <a:rPr lang="en-GB" sz="1200" b="0" i="0" u="none" strike="noStrike" dirty="0">
                <a:solidFill>
                  <a:srgbClr val="0F0F0F"/>
                </a:solidFill>
                <a:effectLst/>
                <a:latin typeface="Calibri" panose="020F0502020204030204" pitchFamily="34" charset="0"/>
                <a:cs typeface="Calibri" panose="020F0502020204030204" pitchFamily="34" charset="0"/>
              </a:rPr>
              <a:t> While contemporary classicism emphasizes proportionate punishment, it also recognizes the potential for rehabilitation within the criminal justice system. There is a balancing act between punitive measures and efforts to address the root causes of criminal behaviour to prevent recidivism.</a:t>
            </a: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Empirical Research:</a:t>
            </a:r>
            <a:r>
              <a:rPr lang="en-GB" sz="1200" b="0" i="0" u="none" strike="noStrike" dirty="0">
                <a:solidFill>
                  <a:srgbClr val="0F0F0F"/>
                </a:solidFill>
                <a:effectLst/>
                <a:latin typeface="Calibri" panose="020F0502020204030204" pitchFamily="34" charset="0"/>
                <a:cs typeface="Calibri" panose="020F0502020204030204" pitchFamily="34" charset="0"/>
              </a:rPr>
              <a:t> Contemporary classicism integrates empirical research to better understand the effectiveness of deterrence and proportionate punishment in the modern context. This includes studies on sentencing policies, criminal behaviour patterns, and the impact of legal interventions.</a:t>
            </a:r>
          </a:p>
          <a:p>
            <a:pPr algn="l">
              <a:buFont typeface="+mj-lt"/>
              <a:buAutoNum type="arabicPeriod"/>
            </a:pPr>
            <a:endParaRPr lang="en-GB" sz="1200" b="0" i="0" u="none" strike="noStrike" dirty="0">
              <a:solidFill>
                <a:srgbClr val="0F0F0F"/>
              </a:solidFill>
              <a:effectLst/>
              <a:latin typeface="Calibri" panose="020F0502020204030204" pitchFamily="34" charset="0"/>
              <a:cs typeface="Calibri" panose="020F0502020204030204" pitchFamily="34" charset="0"/>
            </a:endParaRPr>
          </a:p>
          <a:p>
            <a:pPr algn="l"/>
            <a:r>
              <a:rPr lang="en-GB" sz="1200" b="0" i="0" u="none" strike="noStrike" dirty="0">
                <a:solidFill>
                  <a:srgbClr val="0F0F0F"/>
                </a:solidFill>
                <a:effectLst/>
                <a:latin typeface="Calibri" panose="020F0502020204030204" pitchFamily="34" charset="0"/>
                <a:cs typeface="Calibri" panose="020F0502020204030204" pitchFamily="34" charset="0"/>
              </a:rPr>
              <a:t>In summary, contemporary classicism is the application of classical criminological principles to the study of crime and the development of criminal justice policies in the present era. It acknowledges the enduring value of classical ideas while considering the complexities of modern society and the need for evidence-based approaches to crime prevention and control.</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26</a:t>
            </a:fld>
            <a:endParaRPr lang="en-US"/>
          </a:p>
        </p:txBody>
      </p:sp>
    </p:spTree>
    <p:extLst>
      <p:ext uri="{BB962C8B-B14F-4D97-AF65-F5344CB8AC3E}">
        <p14:creationId xmlns:p14="http://schemas.microsoft.com/office/powerpoint/2010/main" val="31212054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Contemporary Classicism and Rational Choice Theory are related concepts in criminology, but they have distinct focuses and perspectives. key differences between them:</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marL="228600" indent="-228600" algn="l">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Origin and Historical Context:</a:t>
            </a:r>
          </a:p>
          <a:p>
            <a:pPr marL="228600" indent="-228600" algn="l">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Contemporary classicism is an extension or modern interpretation of the classical criminological theories that emerged during the Enlightenment period in the 18th century. It builds upon the foundational principles of classical criminology, emphasizing rationality, free will, proportionate punishment, and deterrence.</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Rational Choice Theory:</a:t>
            </a:r>
            <a:r>
              <a:rPr lang="en-GB" b="0" i="0" u="none" strike="noStrike" dirty="0">
                <a:solidFill>
                  <a:srgbClr val="374151"/>
                </a:solidFill>
                <a:effectLst/>
                <a:latin typeface="Calibri" panose="020F0502020204030204" pitchFamily="34" charset="0"/>
                <a:cs typeface="Calibri" panose="020F0502020204030204" pitchFamily="34" charset="0"/>
              </a:rPr>
              <a:t> Rational Choice Theory, on the other hand, is a specific criminological theory that emerged in the late 20th century. It draws on economic principles and focuses primarily on individual decision-making in the context of criminal </a:t>
            </a:r>
            <a:r>
              <a:rPr lang="en-GB" b="0" i="0" u="none" strike="noStrike" dirty="0" err="1">
                <a:solidFill>
                  <a:srgbClr val="374151"/>
                </a:solidFill>
                <a:effectLst/>
                <a:latin typeface="Calibri" panose="020F0502020204030204" pitchFamily="34" charset="0"/>
                <a:cs typeface="Calibri" panose="020F0502020204030204" pitchFamily="34" charset="0"/>
              </a:rPr>
              <a:t>behavior</a:t>
            </a:r>
            <a:r>
              <a:rPr lang="en-GB" b="0" i="0" u="none" strike="noStrike" dirty="0">
                <a:solidFill>
                  <a:srgbClr val="374151"/>
                </a:solidFill>
                <a:effectLst/>
                <a:latin typeface="Calibri" panose="020F0502020204030204" pitchFamily="34" charset="0"/>
                <a:cs typeface="Calibri" panose="020F0502020204030204" pitchFamily="34" charset="0"/>
              </a:rPr>
              <a:t>.</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2. Scope and Emphasis: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Contemporary classicism is a broader perspective that encompasses various aspects of classical criminology and its principles. It includes considerations of proportionate punishment, deterrence, key legal principles, and rehabilitation while applying these concepts to modern criminal justice and criminological research.</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Rational Choice Theory:</a:t>
            </a:r>
            <a:r>
              <a:rPr lang="en-GB" b="0" i="0" u="none" strike="noStrike" dirty="0">
                <a:solidFill>
                  <a:srgbClr val="374151"/>
                </a:solidFill>
                <a:effectLst/>
                <a:latin typeface="Calibri" panose="020F0502020204030204" pitchFamily="34" charset="0"/>
                <a:cs typeface="Calibri" panose="020F0502020204030204" pitchFamily="34" charset="0"/>
              </a:rPr>
              <a:t> Rational Choice Theory is a more narrowly defined theory that specifically concentrates on the decision-making process of individuals when choosing to engage in criminal </a:t>
            </a:r>
            <a:r>
              <a:rPr lang="en-GB" b="0" i="0" u="none" strike="noStrike" dirty="0" err="1">
                <a:solidFill>
                  <a:srgbClr val="374151"/>
                </a:solidFill>
                <a:effectLst/>
                <a:latin typeface="Calibri" panose="020F0502020204030204" pitchFamily="34" charset="0"/>
                <a:cs typeface="Calibri" panose="020F0502020204030204" pitchFamily="34" charset="0"/>
              </a:rPr>
              <a:t>behavior</a:t>
            </a:r>
            <a:r>
              <a:rPr lang="en-GB" b="0" i="0" u="none" strike="noStrike" dirty="0">
                <a:solidFill>
                  <a:srgbClr val="374151"/>
                </a:solidFill>
                <a:effectLst/>
                <a:latin typeface="Calibri" panose="020F0502020204030204" pitchFamily="34" charset="0"/>
                <a:cs typeface="Calibri" panose="020F0502020204030204" pitchFamily="34" charset="0"/>
              </a:rPr>
              <a:t>. It assumes that individuals make rational choices by weighing the expected benefits and costs of committing a crime.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3. Application to Criminal </a:t>
            </a:r>
            <a:r>
              <a:rPr lang="en-GB" b="1" i="0" u="none" strike="noStrike" dirty="0" err="1">
                <a:solidFill>
                  <a:srgbClr val="374151"/>
                </a:solidFill>
                <a:effectLst/>
                <a:latin typeface="Calibri" panose="020F0502020204030204" pitchFamily="34" charset="0"/>
                <a:cs typeface="Calibri" panose="020F0502020204030204" pitchFamily="34" charset="0"/>
              </a:rPr>
              <a:t>Behavior</a:t>
            </a:r>
            <a:r>
              <a:rPr lang="en-GB" b="1" i="0" u="none" strike="noStrike" dirty="0">
                <a:solidFill>
                  <a:srgbClr val="374151"/>
                </a:solidFill>
                <a:effectLst/>
                <a:latin typeface="Calibri" panose="020F0502020204030204" pitchFamily="34" charset="0"/>
                <a:cs typeface="Calibri" panose="020F0502020204030204" pitchFamily="34" charset="0"/>
              </a:rPr>
              <a:t>:</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It recognizes that individuals have free will and make rational choices but also considers other factors, such as social influences, psychological factors, and situational factors, that may impact criminal behaviour. It integrates a more holistic view of criminal behaviour.</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Rational Choice Theory:</a:t>
            </a:r>
            <a:r>
              <a:rPr lang="en-GB" b="0" i="0" u="none" strike="noStrike" dirty="0">
                <a:solidFill>
                  <a:srgbClr val="374151"/>
                </a:solidFill>
                <a:effectLst/>
                <a:latin typeface="Calibri" panose="020F0502020204030204" pitchFamily="34" charset="0"/>
                <a:cs typeface="Calibri" panose="020F0502020204030204" pitchFamily="34" charset="0"/>
              </a:rPr>
              <a:t> This theory primarily focuses on the rationality of criminal decision-making. It posits that individuals commit crimes when they perceive the benefits of the crime (such as monetary gain) to outweigh the potential costs (such as the risk of getting caught and punished).</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4. Influence on Criminal Justice Policy: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It acknowledges the value of proportionate punishment and the deterrent effect of legal sanctions but also considers rehabilitation and reducing recidivism as important aspects of criminal justice policy.</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Rational Choice Theory:</a:t>
            </a:r>
            <a:r>
              <a:rPr lang="en-GB" b="0" i="0" u="none" strike="noStrike" dirty="0">
                <a:solidFill>
                  <a:srgbClr val="374151"/>
                </a:solidFill>
                <a:effectLst/>
                <a:latin typeface="Calibri" panose="020F0502020204030204" pitchFamily="34" charset="0"/>
                <a:cs typeface="Calibri" panose="020F0502020204030204" pitchFamily="34" charset="0"/>
              </a:rPr>
              <a:t> This theory's primary policy implication is to focus on increasing the perceived costs of criminal behaviour through measures like increasing the certainty and severity of punishment.</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5. Empirical Research:</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It incorporates empirical research and evidence-based approaches to understand and address criminal behaviour in a contemporary context.</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Rational Choice Theory:</a:t>
            </a:r>
            <a:r>
              <a:rPr lang="en-GB" b="0" i="0" u="none" strike="noStrike" dirty="0">
                <a:solidFill>
                  <a:srgbClr val="374151"/>
                </a:solidFill>
                <a:effectLst/>
                <a:latin typeface="Calibri" panose="020F0502020204030204" pitchFamily="34" charset="0"/>
                <a:cs typeface="Calibri" panose="020F0502020204030204" pitchFamily="34" charset="0"/>
              </a:rPr>
              <a:t> Empirical research is a fundamental component of Rational Choice Theory, as it seeks to test and validate the assumptions about rational decision-making in criminal contexts.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while both Contemporary Classicism and Rational Choice Theory recognise the role of rational decision-making in criminal behaviour, they differ in their historical roots, scope, and emphasis. Contemporary Classicism is a broader perspective that builds upon classical criminological principles and considers various factors influencing criminal behaviour, while Rational Choice Theory is a specific criminological theory that focuses primarily on the rational choice aspect of criminal decision-making.</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27</a:t>
            </a:fld>
            <a:endParaRPr lang="en-US"/>
          </a:p>
        </p:txBody>
      </p:sp>
    </p:spTree>
    <p:extLst>
      <p:ext uri="{BB962C8B-B14F-4D97-AF65-F5344CB8AC3E}">
        <p14:creationId xmlns:p14="http://schemas.microsoft.com/office/powerpoint/2010/main" val="25711532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Contemporary Classicism and Routine Activities Theory are both criminological perspectives that examine different aspects of criminal behaviour, but they have distinct focuses and concepts. </a:t>
            </a:r>
          </a:p>
          <a:p>
            <a:pPr algn="l"/>
            <a:r>
              <a:rPr lang="en-GB" b="0" i="0" u="none" strike="noStrike" dirty="0">
                <a:solidFill>
                  <a:srgbClr val="374151"/>
                </a:solidFill>
                <a:effectLst/>
                <a:latin typeface="Calibri" panose="020F0502020204030204" pitchFamily="34" charset="0"/>
                <a:cs typeface="Calibri" panose="020F0502020204030204" pitchFamily="34" charset="0"/>
              </a:rPr>
              <a:t>key differences between them:</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marL="228600" indent="-228600" algn="l">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Focus and Origin:</a:t>
            </a:r>
          </a:p>
          <a:p>
            <a:pPr marL="228600" indent="-228600" algn="l">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Contemporary Classicism is an extension of classical criminological theories that emerged during the Enlightenment period. It emphasizes principles like rationality, proportionate punishment, deterrence, and key legal safeguards while applying these concepts to modern criminology and criminal justice.</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Routine Activities Theory:</a:t>
            </a:r>
            <a:r>
              <a:rPr lang="en-GB" b="0" i="0" u="none" strike="noStrike" dirty="0">
                <a:solidFill>
                  <a:srgbClr val="374151"/>
                </a:solidFill>
                <a:effectLst/>
                <a:latin typeface="Calibri" panose="020F0502020204030204" pitchFamily="34" charset="0"/>
                <a:cs typeface="Calibri" panose="020F0502020204030204" pitchFamily="34" charset="0"/>
              </a:rPr>
              <a:t> Routine Activities Theory is a more recent criminological theory that emerged in the late 20th century. It focuses on the relationship between three key elements: a motivated offender, a suitable target, and the absence of a capable guardian in a given environment.</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2. Explanation of Criminal Behaviour:</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It offers a comprehensive view of criminal behaviour that considers a range of factors, including rational decision-making, social influences, psychological factors, and situational contexts. It integrates classical criminological principles with modern perspectives on crime.</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Routine Activities Theory:</a:t>
            </a:r>
            <a:r>
              <a:rPr lang="en-GB" b="0" i="0" u="none" strike="noStrike" dirty="0">
                <a:solidFill>
                  <a:srgbClr val="374151"/>
                </a:solidFill>
                <a:effectLst/>
                <a:latin typeface="Calibri" panose="020F0502020204030204" pitchFamily="34" charset="0"/>
                <a:cs typeface="Calibri" panose="020F0502020204030204" pitchFamily="34" charset="0"/>
              </a:rPr>
              <a:t> This theory primarily explains criminal behaviour based on opportunity. It suggests that crimes occur when a motivated offender encounters a suitable target in an environment where there is a lack of capable guardianship. It focuses on the convergence of these three elements.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3. Application to Crime Prevention:</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While it acknowledges the importance of deterrence and proportionate punishment, Contemporary Classicism also considers rehabilitation and reducing recidivism as critical aspects of crime prevention and criminal justice policy.</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Routine Activities Theory:</a:t>
            </a:r>
            <a:r>
              <a:rPr lang="en-GB" b="0" i="0" u="none" strike="noStrike" dirty="0">
                <a:solidFill>
                  <a:srgbClr val="374151"/>
                </a:solidFill>
                <a:effectLst/>
                <a:latin typeface="Calibri" panose="020F0502020204030204" pitchFamily="34" charset="0"/>
                <a:cs typeface="Calibri" panose="020F0502020204030204" pitchFamily="34" charset="0"/>
              </a:rPr>
              <a:t> This theory has more direct implications for crime prevention. It suggests that reducing opportunities for crime, such as improving guardianship and target hardening (making potential targets less attractive or accessible), can effectively reduce criminal incidents.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4. Empirical Research:</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It incorporates empirical research and evidence-based approaches to understand and address criminal behaviour in a contemporary context. It seeks to test and validate criminological principles in light of modern research.</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Routine Activities Theory:</a:t>
            </a:r>
            <a:r>
              <a:rPr lang="en-GB" b="0" i="0" u="none" strike="noStrike" dirty="0">
                <a:solidFill>
                  <a:srgbClr val="374151"/>
                </a:solidFill>
                <a:effectLst/>
                <a:latin typeface="Calibri" panose="020F0502020204030204" pitchFamily="34" charset="0"/>
                <a:cs typeface="Calibri" panose="020F0502020204030204" pitchFamily="34" charset="0"/>
              </a:rPr>
              <a:t> Empirical research is a core component of Routine Activities Theory. Researchers use this theory to analyse and explain patterns of criminal incidents and test the theory's predictions about opportunity and crime.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5. Key Concepts: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Key concepts include rationality, proportionate punishment, deterrence, key legal principles, and rehabilitation. It offers a holistic view of criminal </a:t>
            </a:r>
            <a:r>
              <a:rPr lang="en-GB" b="0" i="0" u="none" strike="noStrike" dirty="0" err="1">
                <a:solidFill>
                  <a:srgbClr val="374151"/>
                </a:solidFill>
                <a:effectLst/>
                <a:latin typeface="Calibri" panose="020F0502020204030204" pitchFamily="34" charset="0"/>
                <a:cs typeface="Calibri" panose="020F0502020204030204" pitchFamily="34" charset="0"/>
              </a:rPr>
              <a:t>behavior</a:t>
            </a:r>
            <a:r>
              <a:rPr lang="en-GB" b="0" i="0" u="none" strike="noStrike" dirty="0">
                <a:solidFill>
                  <a:srgbClr val="374151"/>
                </a:solidFill>
                <a:effectLst/>
                <a:latin typeface="Calibri" panose="020F0502020204030204" pitchFamily="34" charset="0"/>
                <a:cs typeface="Calibri" panose="020F0502020204030204" pitchFamily="34" charset="0"/>
              </a:rPr>
              <a:t> and criminal justice.</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Routine Activities Theory:</a:t>
            </a:r>
            <a:r>
              <a:rPr lang="en-GB" b="0" i="0" u="none" strike="noStrike" dirty="0">
                <a:solidFill>
                  <a:srgbClr val="374151"/>
                </a:solidFill>
                <a:effectLst/>
                <a:latin typeface="Calibri" panose="020F0502020204030204" pitchFamily="34" charset="0"/>
                <a:cs typeface="Calibri" panose="020F0502020204030204" pitchFamily="34" charset="0"/>
              </a:rPr>
              <a:t> Key concepts include the convergence of motivated offenders, suitable targets, and the absence of capable guardianship. It focuses on crime as an outcome of opportunity.</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Contemporary Classicism and Routine Activities Theory differ in their historical roots, explanations of criminal behaviour, applications to crime prevention, and key concepts. While Contemporary Classicism integrates classical criminological principles with modern perspectives, Routine Activities Theory primarily focuses on the opportunity for crime and its prevention in specific environments.</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28</a:t>
            </a:fld>
            <a:endParaRPr lang="en-US"/>
          </a:p>
        </p:txBody>
      </p:sp>
    </p:spTree>
    <p:extLst>
      <p:ext uri="{BB962C8B-B14F-4D97-AF65-F5344CB8AC3E}">
        <p14:creationId xmlns:p14="http://schemas.microsoft.com/office/powerpoint/2010/main" val="1473502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374151"/>
                </a:solidFill>
                <a:effectLst/>
                <a:latin typeface="Calibri" panose="020F0502020204030204" pitchFamily="34" charset="0"/>
                <a:cs typeface="Calibri" panose="020F0502020204030204" pitchFamily="34" charset="0"/>
              </a:rPr>
              <a:t>It's important to note that the effectiveness of situational crime prevention techniques can vary, and their impact may be influenced by various factors, including the specific environment, the motivations of potential offenders, and the prevailing social conditions.</a:t>
            </a:r>
          </a:p>
          <a:p>
            <a:pPr algn="l"/>
            <a:endParaRPr lang="en-GB" b="1"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University Building: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Access Control:</a:t>
            </a:r>
            <a:r>
              <a:rPr lang="en-GB" b="0" i="0" u="none" strike="noStrike" dirty="0">
                <a:solidFill>
                  <a:srgbClr val="374151"/>
                </a:solidFill>
                <a:effectLst/>
                <a:latin typeface="Calibri" panose="020F0502020204030204" pitchFamily="34" charset="0"/>
                <a:cs typeface="Calibri" panose="020F0502020204030204" pitchFamily="34" charset="0"/>
              </a:rPr>
              <a:t> Limiting access to certain areas within the university building through the use of access cards, locked doors, or security personnel.</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Surveillance Cameras:</a:t>
            </a:r>
            <a:r>
              <a:rPr lang="en-GB" b="0" i="0" u="none" strike="noStrike" dirty="0">
                <a:solidFill>
                  <a:srgbClr val="374151"/>
                </a:solidFill>
                <a:effectLst/>
                <a:latin typeface="Calibri" panose="020F0502020204030204" pitchFamily="34" charset="0"/>
                <a:cs typeface="Calibri" panose="020F0502020204030204" pitchFamily="34" charset="0"/>
              </a:rPr>
              <a:t> Installing security cameras to monitor entrances, hallways, and common areas.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Lighting:</a:t>
            </a:r>
            <a:r>
              <a:rPr lang="en-GB" b="0" i="0" u="none" strike="noStrike" dirty="0">
                <a:solidFill>
                  <a:srgbClr val="374151"/>
                </a:solidFill>
                <a:effectLst/>
                <a:latin typeface="Calibri" panose="020F0502020204030204" pitchFamily="34" charset="0"/>
                <a:cs typeface="Calibri" panose="020F0502020204030204" pitchFamily="34" charset="0"/>
              </a:rPr>
              <a:t> Ensuring well-lit areas to reduce opportunities for criminal activity, especially in isolated or outdoor locations.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Property Marking:</a:t>
            </a:r>
            <a:r>
              <a:rPr lang="en-GB" b="0" i="0" u="none" strike="noStrike" dirty="0">
                <a:solidFill>
                  <a:srgbClr val="374151"/>
                </a:solidFill>
                <a:effectLst/>
                <a:latin typeface="Calibri" panose="020F0502020204030204" pitchFamily="34" charset="0"/>
                <a:cs typeface="Calibri" panose="020F0502020204030204" pitchFamily="34" charset="0"/>
              </a:rPr>
              <a:t> Encouraging students to mark their belongings to deter theft and make stolen items easier to trace.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Shopping Centre: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Security Personnel:</a:t>
            </a:r>
            <a:r>
              <a:rPr lang="en-GB" b="0" i="0" u="none" strike="noStrike" dirty="0">
                <a:solidFill>
                  <a:srgbClr val="374151"/>
                </a:solidFill>
                <a:effectLst/>
                <a:latin typeface="Calibri" panose="020F0502020204030204" pitchFamily="34" charset="0"/>
                <a:cs typeface="Calibri" panose="020F0502020204030204" pitchFamily="34" charset="0"/>
              </a:rPr>
              <a:t> Employing visible security personnel who can deter potential offenders.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Anti-shoplifting Measures:</a:t>
            </a:r>
            <a:r>
              <a:rPr lang="en-GB" b="0" i="0" u="none" strike="noStrike" dirty="0">
                <a:solidFill>
                  <a:srgbClr val="374151"/>
                </a:solidFill>
                <a:effectLst/>
                <a:latin typeface="Calibri" panose="020F0502020204030204" pitchFamily="34" charset="0"/>
                <a:cs typeface="Calibri" panose="020F0502020204030204" pitchFamily="34" charset="0"/>
              </a:rPr>
              <a:t> Implementing measures like electronic article surveillance (EAS) systems and security tags to prevent shoplifting.</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Design and Layout:</a:t>
            </a:r>
            <a:r>
              <a:rPr lang="en-GB" b="0" i="0" u="none" strike="noStrike" dirty="0">
                <a:solidFill>
                  <a:srgbClr val="374151"/>
                </a:solidFill>
                <a:effectLst/>
                <a:latin typeface="Calibri" panose="020F0502020204030204" pitchFamily="34" charset="0"/>
                <a:cs typeface="Calibri" panose="020F0502020204030204" pitchFamily="34" charset="0"/>
              </a:rPr>
              <a:t> Designing the shopping centre with clear sightlines to enhance natural surveillance and reduce hiding spots for criminals.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Safe Parking:</a:t>
            </a:r>
            <a:r>
              <a:rPr lang="en-GB" b="0" i="0" u="none" strike="noStrike" dirty="0">
                <a:solidFill>
                  <a:srgbClr val="374151"/>
                </a:solidFill>
                <a:effectLst/>
                <a:latin typeface="Calibri" panose="020F0502020204030204" pitchFamily="34" charset="0"/>
                <a:cs typeface="Calibri" panose="020F0502020204030204" pitchFamily="34" charset="0"/>
              </a:rPr>
              <a:t>* Providing well-lit and secure parking areas to reduce car theft and vandalism.</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Town Centre: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CCTV Cameras:</a:t>
            </a:r>
            <a:r>
              <a:rPr lang="en-GB" b="0" i="0" u="none" strike="noStrike" dirty="0">
                <a:solidFill>
                  <a:srgbClr val="374151"/>
                </a:solidFill>
                <a:effectLst/>
                <a:latin typeface="Calibri" panose="020F0502020204030204" pitchFamily="34" charset="0"/>
                <a:cs typeface="Calibri" panose="020F0502020204030204" pitchFamily="34" charset="0"/>
              </a:rPr>
              <a:t> Installing surveillance cameras in public areas to monitor activities and discourage criminal behaviour.</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Bollards and Barriers:</a:t>
            </a:r>
            <a:r>
              <a:rPr lang="en-GB" b="0" i="0" u="none" strike="noStrike" dirty="0">
                <a:solidFill>
                  <a:srgbClr val="374151"/>
                </a:solidFill>
                <a:effectLst/>
                <a:latin typeface="Calibri" panose="020F0502020204030204" pitchFamily="34" charset="0"/>
                <a:cs typeface="Calibri" panose="020F0502020204030204" pitchFamily="34" charset="0"/>
              </a:rPr>
              <a:t> Placing physical barriers or bollards to prevent vehicle-based attacks or unauthorized access to pedestrian zones.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Police Presence:</a:t>
            </a:r>
            <a:r>
              <a:rPr lang="en-GB" b="0" i="0" u="none" strike="noStrike" dirty="0">
                <a:solidFill>
                  <a:srgbClr val="374151"/>
                </a:solidFill>
                <a:effectLst/>
                <a:latin typeface="Calibri" panose="020F0502020204030204" pitchFamily="34" charset="0"/>
                <a:cs typeface="Calibri" panose="020F0502020204030204" pitchFamily="34" charset="0"/>
              </a:rPr>
              <a:t> Increasing police visibility during peak hours or special events to deter crime.</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Community Engagement:</a:t>
            </a:r>
            <a:r>
              <a:rPr lang="en-GB" b="0" i="0" u="none" strike="noStrike" dirty="0">
                <a:solidFill>
                  <a:srgbClr val="374151"/>
                </a:solidFill>
                <a:effectLst/>
                <a:latin typeface="Calibri" panose="020F0502020204030204" pitchFamily="34" charset="0"/>
                <a:cs typeface="Calibri" panose="020F0502020204030204" pitchFamily="34" charset="0"/>
              </a:rPr>
              <a:t>* Encouraging community members to report suspicious activities and fostering neighbourhood watch programs.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Train Station: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Turnstiles and Ticket Barriers:</a:t>
            </a:r>
            <a:r>
              <a:rPr lang="en-GB" b="0" i="0" u="none" strike="noStrike" dirty="0">
                <a:solidFill>
                  <a:srgbClr val="374151"/>
                </a:solidFill>
                <a:effectLst/>
                <a:latin typeface="Calibri" panose="020F0502020204030204" pitchFamily="34" charset="0"/>
                <a:cs typeface="Calibri" panose="020F0502020204030204" pitchFamily="34" charset="0"/>
              </a:rPr>
              <a:t> Implementing access control measures to ensure only valid ticket holders can enter platforms.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Emergency Phones:</a:t>
            </a:r>
            <a:r>
              <a:rPr lang="en-GB" b="0" i="0" u="none" strike="noStrike" dirty="0">
                <a:solidFill>
                  <a:srgbClr val="374151"/>
                </a:solidFill>
                <a:effectLst/>
                <a:latin typeface="Calibri" panose="020F0502020204030204" pitchFamily="34" charset="0"/>
                <a:cs typeface="Calibri" panose="020F0502020204030204" pitchFamily="34" charset="0"/>
              </a:rPr>
              <a:t>* Installing emergency call boxes for passengers to report safety concerns or emergencies.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Security Checks:</a:t>
            </a:r>
            <a:r>
              <a:rPr lang="en-GB" b="0" i="0" u="none" strike="noStrike" dirty="0">
                <a:solidFill>
                  <a:srgbClr val="374151"/>
                </a:solidFill>
                <a:effectLst/>
                <a:latin typeface="Calibri" panose="020F0502020204030204" pitchFamily="34" charset="0"/>
                <a:cs typeface="Calibri" panose="020F0502020204030204" pitchFamily="34" charset="0"/>
              </a:rPr>
              <a:t>* Conducting random security checks on passengers' bags to deter potential threats.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Public Awareness:</a:t>
            </a:r>
            <a:r>
              <a:rPr lang="en-GB" b="0" i="0" u="none" strike="noStrike" dirty="0">
                <a:solidFill>
                  <a:srgbClr val="374151"/>
                </a:solidFill>
                <a:effectLst/>
                <a:latin typeface="Calibri" panose="020F0502020204030204" pitchFamily="34" charset="0"/>
                <a:cs typeface="Calibri" panose="020F0502020204030204" pitchFamily="34" charset="0"/>
              </a:rPr>
              <a:t>* Displaying messages about safety and reporting suspicious behaviour to encourage vigilance.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Children's Park:</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Fencing and Gates:</a:t>
            </a:r>
            <a:r>
              <a:rPr lang="en-GB" b="0" i="0" u="none" strike="noStrike" dirty="0">
                <a:solidFill>
                  <a:srgbClr val="374151"/>
                </a:solidFill>
                <a:effectLst/>
                <a:latin typeface="Calibri" panose="020F0502020204030204" pitchFamily="34" charset="0"/>
                <a:cs typeface="Calibri" panose="020F0502020204030204" pitchFamily="34" charset="0"/>
              </a:rPr>
              <a:t> Installing fences and gates to restrict access during non-operational hours and prevent unauthorized entry.</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Playground Maintenance:</a:t>
            </a:r>
            <a:r>
              <a:rPr lang="en-GB" b="0" i="0" u="none" strike="noStrike" dirty="0">
                <a:solidFill>
                  <a:srgbClr val="374151"/>
                </a:solidFill>
                <a:effectLst/>
                <a:latin typeface="Calibri" panose="020F0502020204030204" pitchFamily="34" charset="0"/>
                <a:cs typeface="Calibri" panose="020F0502020204030204" pitchFamily="34" charset="0"/>
              </a:rPr>
              <a:t> Regularly maintaining equipment and ensuring it meets safety standards to prevent accidents.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Supervision:</a:t>
            </a:r>
            <a:r>
              <a:rPr lang="en-GB" b="0" i="0" u="none" strike="noStrike" dirty="0">
                <a:solidFill>
                  <a:srgbClr val="374151"/>
                </a:solidFill>
                <a:effectLst/>
                <a:latin typeface="Calibri" panose="020F0502020204030204" pitchFamily="34" charset="0"/>
                <a:cs typeface="Calibri" panose="020F0502020204030204" pitchFamily="34" charset="0"/>
              </a:rPr>
              <a:t>* Encouraging parents or guardians to supervise children while at the park to enhance safety.</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Usefulness and Impact on Decision-Making: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The usefulness of these techniques varies depending on the context and their effectiveness. Access control, surveillance, and lighting can be highly effective in reducing opportunities for crime in various settings.</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These techniques can change a person's decision-making by increasing the perceived risks and costs associated with criminal behaviour. For example, the presence of security personnel or surveillance cameras may deter potential offenders.</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In times of heightened emotion, such as during a protest or riot, the impact of these techniques may be reduced. Individuals may be less responsive to situational crime prevention measures when emotions and crowd dynamics are intense.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During Protests or Riots: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Situational crime prevention techniques may have limited effectiveness during protests or riots because the focus is often on larger social or political issues rather than individual rational decision-making.</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Emotions and group dynamics can override the perceived risks associated with criminal behaviour, leading some individuals to engage in vandalism, looting, or violence despite the presence of security measures.</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In such situations, law enforcement and crowd control strategies become more critical for maintaining order and preventing criminal acts.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5C6F9094-8825-5446-BD55-1F480929DE68}" type="slidenum">
              <a:rPr lang="en-US" smtClean="0"/>
              <a:t>30</a:t>
            </a:fld>
            <a:endParaRPr lang="en-US"/>
          </a:p>
        </p:txBody>
      </p:sp>
    </p:spTree>
    <p:extLst>
      <p:ext uri="{BB962C8B-B14F-4D97-AF65-F5344CB8AC3E}">
        <p14:creationId xmlns:p14="http://schemas.microsoft.com/office/powerpoint/2010/main" val="38368542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31</a:t>
            </a:fld>
            <a:endParaRPr lang="en-US"/>
          </a:p>
        </p:txBody>
      </p:sp>
    </p:spTree>
    <p:extLst>
      <p:ext uri="{BB962C8B-B14F-4D97-AF65-F5344CB8AC3E}">
        <p14:creationId xmlns:p14="http://schemas.microsoft.com/office/powerpoint/2010/main" val="21780636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32</a:t>
            </a:fld>
            <a:endParaRPr lang="en-US"/>
          </a:p>
        </p:txBody>
      </p:sp>
    </p:spTree>
    <p:extLst>
      <p:ext uri="{BB962C8B-B14F-4D97-AF65-F5344CB8AC3E}">
        <p14:creationId xmlns:p14="http://schemas.microsoft.com/office/powerpoint/2010/main" val="8945274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Strain Theory is a criminological and sociological theory that seeks to explain why individuals engage in criminal behaviour by focusing on the social and structural factors that create a sense of strain or frustration in people's lives. Developed primarily by American sociologist Robert K. Merton in the mid-20th century, Strain Theory posits that when individuals experience a disconnect between culturally prescribed goals and the means available to achieve those goals, they may turn to deviant or criminal paths as a way to cope with the resulting strain. </a:t>
            </a:r>
          </a:p>
          <a:p>
            <a:pPr algn="l"/>
            <a:r>
              <a:rPr lang="en-GB" b="0" i="0" u="none" strike="noStrike" dirty="0">
                <a:solidFill>
                  <a:srgbClr val="374151"/>
                </a:solidFill>
                <a:effectLst/>
                <a:latin typeface="Calibri" panose="020F0502020204030204" pitchFamily="34" charset="0"/>
                <a:cs typeface="Calibri" panose="020F0502020204030204" pitchFamily="34" charset="0"/>
              </a:rPr>
              <a:t>Key components and concepts of Strain Theory: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Cultural Goals:</a:t>
            </a:r>
            <a:r>
              <a:rPr lang="en-GB" b="0" i="0" u="none" strike="noStrike" dirty="0">
                <a:solidFill>
                  <a:srgbClr val="374151"/>
                </a:solidFill>
                <a:effectLst/>
                <a:latin typeface="Calibri" panose="020F0502020204030204" pitchFamily="34" charset="0"/>
                <a:cs typeface="Calibri" panose="020F0502020204030204" pitchFamily="34" charset="0"/>
              </a:rPr>
              <a:t> Strain Theory starts by acknowledging that societies have culturally defined goals that are highly valued and widely pursued. These goals typically include economic success, social status, material wealth, and other markers of success and happiness.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Institutionalized Means:</a:t>
            </a:r>
            <a:r>
              <a:rPr lang="en-GB" b="0" i="0" u="none" strike="noStrike" dirty="0">
                <a:solidFill>
                  <a:srgbClr val="374151"/>
                </a:solidFill>
                <a:effectLst/>
                <a:latin typeface="Calibri" panose="020F0502020204030204" pitchFamily="34" charset="0"/>
                <a:cs typeface="Calibri" panose="020F0502020204030204" pitchFamily="34" charset="0"/>
              </a:rPr>
              <a:t> In society, there are also institutionalized means or legitimate methods prescribed for achieving these culturally endorsed goals. These means often include education, hard work, adherence to the law, and other socially accepted pathways to success.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Strain or Frustration:</a:t>
            </a:r>
            <a:r>
              <a:rPr lang="en-GB" b="0" i="0" u="none" strike="noStrike" dirty="0">
                <a:solidFill>
                  <a:srgbClr val="374151"/>
                </a:solidFill>
                <a:effectLst/>
                <a:latin typeface="Calibri" panose="020F0502020204030204" pitchFamily="34" charset="0"/>
                <a:cs typeface="Calibri" panose="020F0502020204030204" pitchFamily="34" charset="0"/>
              </a:rPr>
              <a:t> According to Strain Theory, strain occurs when individuals are unable to achieve culturally approved goals through legitimate means. This strain can result from various factors, including economic inequality, limited access to opportunities, discrimination, and social barriers.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Modes of Adaptation:</a:t>
            </a:r>
            <a:r>
              <a:rPr lang="en-GB" b="0" i="0" u="none" strike="noStrike" dirty="0">
                <a:solidFill>
                  <a:srgbClr val="374151"/>
                </a:solidFill>
                <a:effectLst/>
                <a:latin typeface="Calibri" panose="020F0502020204030204" pitchFamily="34" charset="0"/>
                <a:cs typeface="Calibri" panose="020F0502020204030204" pitchFamily="34" charset="0"/>
              </a:rPr>
              <a:t> In response to the strain, individuals may adopt different modes of adaptation, which can be categorized into five general types: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Conformity:</a:t>
            </a:r>
            <a:r>
              <a:rPr lang="en-GB" b="0" i="0" u="none" strike="noStrike" dirty="0">
                <a:solidFill>
                  <a:srgbClr val="374151"/>
                </a:solidFill>
                <a:effectLst/>
                <a:latin typeface="Calibri" panose="020F0502020204030204" pitchFamily="34" charset="0"/>
                <a:cs typeface="Calibri" panose="020F0502020204030204" pitchFamily="34" charset="0"/>
              </a:rPr>
              <a:t> Individuals who conform to both cultural goals and the prescribed means are considered conventional and law-abiding citizens.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Innovation:</a:t>
            </a:r>
            <a:r>
              <a:rPr lang="en-GB" b="0" i="0" u="none" strike="noStrike" dirty="0">
                <a:solidFill>
                  <a:srgbClr val="374151"/>
                </a:solidFill>
                <a:effectLst/>
                <a:latin typeface="Calibri" panose="020F0502020204030204" pitchFamily="34" charset="0"/>
                <a:cs typeface="Calibri" panose="020F0502020204030204" pitchFamily="34" charset="0"/>
              </a:rPr>
              <a:t> Innovators accept the cultural goals but reject or modify the means. They may resort to unconventional or even criminal methods to achieve success.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Ritualism:</a:t>
            </a:r>
            <a:r>
              <a:rPr lang="en-GB" b="0" i="0" u="none" strike="noStrike" dirty="0">
                <a:solidFill>
                  <a:srgbClr val="374151"/>
                </a:solidFill>
                <a:effectLst/>
                <a:latin typeface="Calibri" panose="020F0502020204030204" pitchFamily="34" charset="0"/>
                <a:cs typeface="Calibri" panose="020F0502020204030204" pitchFamily="34" charset="0"/>
              </a:rPr>
              <a:t> Ritualists abandon the pursuit of cultural goals but continue to adhere rigidly to the prescribed means. They may continue working hard and following societal rules, despite knowing they will not attain the desired goals.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Retreatism:</a:t>
            </a:r>
            <a:r>
              <a:rPr lang="en-GB" b="0" i="0" u="none" strike="noStrike" dirty="0">
                <a:solidFill>
                  <a:srgbClr val="374151"/>
                </a:solidFill>
                <a:effectLst/>
                <a:latin typeface="Calibri" panose="020F0502020204030204" pitchFamily="34" charset="0"/>
                <a:cs typeface="Calibri" panose="020F0502020204030204" pitchFamily="34" charset="0"/>
              </a:rPr>
              <a:t> </a:t>
            </a:r>
            <a:r>
              <a:rPr lang="en-GB" b="0" i="0" u="none" strike="noStrike" dirty="0" err="1">
                <a:solidFill>
                  <a:srgbClr val="374151"/>
                </a:solidFill>
                <a:effectLst/>
                <a:latin typeface="Calibri" panose="020F0502020204030204" pitchFamily="34" charset="0"/>
                <a:cs typeface="Calibri" panose="020F0502020204030204" pitchFamily="34" charset="0"/>
              </a:rPr>
              <a:t>Retreatists</a:t>
            </a:r>
            <a:r>
              <a:rPr lang="en-GB" b="0" i="0" u="none" strike="noStrike" dirty="0">
                <a:solidFill>
                  <a:srgbClr val="374151"/>
                </a:solidFill>
                <a:effectLst/>
                <a:latin typeface="Calibri" panose="020F0502020204030204" pitchFamily="34" charset="0"/>
                <a:cs typeface="Calibri" panose="020F0502020204030204" pitchFamily="34" charset="0"/>
              </a:rPr>
              <a:t> reject both the cultural goals and the means. They may withdraw from society and often turn to substance abuse or deviant lifestyles as a coping mechanism.</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Rebellion:</a:t>
            </a:r>
            <a:r>
              <a:rPr lang="en-GB" b="0" i="0" u="none" strike="noStrike" dirty="0">
                <a:solidFill>
                  <a:srgbClr val="374151"/>
                </a:solidFill>
                <a:effectLst/>
                <a:latin typeface="Calibri" panose="020F0502020204030204" pitchFamily="34" charset="0"/>
                <a:cs typeface="Calibri" panose="020F0502020204030204" pitchFamily="34" charset="0"/>
              </a:rPr>
              <a:t> Rebels reject both the cultural goals and means but replace them with alternative values and goals. They actively seek to change society through protest, activism, or other means.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Anomie:</a:t>
            </a:r>
            <a:r>
              <a:rPr lang="en-GB" b="0" i="0" u="none" strike="noStrike" dirty="0">
                <a:solidFill>
                  <a:srgbClr val="374151"/>
                </a:solidFill>
                <a:effectLst/>
                <a:latin typeface="Calibri" panose="020F0502020204030204" pitchFamily="34" charset="0"/>
                <a:cs typeface="Calibri" panose="020F0502020204030204" pitchFamily="34" charset="0"/>
              </a:rPr>
              <a:t> Anomie is a concept closely associated with Strain Theory. It refers to a state of normlessness or breakdown in the social order, often resulting from a disjunction between cultural goals and means. In such a state, individuals may feel disconnected from societal norms and turn to deviant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Critiques and Expansions:</a:t>
            </a:r>
            <a:r>
              <a:rPr lang="en-GB" b="0" i="0" u="none" strike="noStrike" dirty="0">
                <a:solidFill>
                  <a:srgbClr val="374151"/>
                </a:solidFill>
                <a:effectLst/>
                <a:latin typeface="Calibri" panose="020F0502020204030204" pitchFamily="34" charset="0"/>
                <a:cs typeface="Calibri" panose="020F0502020204030204" pitchFamily="34" charset="0"/>
              </a:rPr>
              <a:t> While Strain Theory offers valuable insights into the relationship between societal goals, means, and criminal behaviour, it has faced criticisms and refinements over time. Some scholars have expanded upon Merton's original theory to include variations such as the multiple sources of strain and the role of individual and community factors in shaping criminal responses to strain.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Overall, Strain Theory provides a framework for understanding how societal pressures and discrepancies between goals and means can lead to various forms of deviance and criminal behaviour. It highlights the importance of addressing structural inequalities and providing opportunities for individuals to achieve success through legitimate pathways to reduce the strain that can contribute to criminal activity.</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33</a:t>
            </a:fld>
            <a:endParaRPr lang="en-US"/>
          </a:p>
        </p:txBody>
      </p:sp>
    </p:spTree>
    <p:extLst>
      <p:ext uri="{BB962C8B-B14F-4D97-AF65-F5344CB8AC3E}">
        <p14:creationId xmlns:p14="http://schemas.microsoft.com/office/powerpoint/2010/main" val="338391327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Control Theory, also known as Social Control Theory, is a sociological and criminological perspective that seeks to understand why individuals conform to societal norms and rules rather than engaging in deviant or criminal behaviour. Developed by various scholars, including Travis Hirschi, Control Theory emphasizes the role of social bonds, relationships, and socialization in shaping human behaviour. The theory posits that people are naturally inclined to deviate or engage in criminal behaviour unless they are restrained by social controls.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components and concepts of Control Theory: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Bonds:</a:t>
            </a:r>
            <a:r>
              <a:rPr lang="en-GB" b="0" i="0" u="none" strike="noStrike" dirty="0">
                <a:solidFill>
                  <a:srgbClr val="374151"/>
                </a:solidFill>
                <a:effectLst/>
                <a:latin typeface="Calibri" panose="020F0502020204030204" pitchFamily="34" charset="0"/>
                <a:cs typeface="Calibri" panose="020F0502020204030204" pitchFamily="34" charset="0"/>
              </a:rPr>
              <a:t> Control Theory asserts that individuals are more likely to conform to societal norms and laws when they have strong social bonds and attachments to conventional institutions and people. These social bonds serve as a form of control or restraint on deviant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Four Types of Social Bonds:</a:t>
            </a:r>
            <a:r>
              <a:rPr lang="en-GB" b="0" i="0" u="none" strike="noStrike" dirty="0">
                <a:solidFill>
                  <a:srgbClr val="374151"/>
                </a:solidFill>
                <a:effectLst/>
                <a:latin typeface="Calibri" panose="020F0502020204030204" pitchFamily="34" charset="0"/>
                <a:cs typeface="Calibri" panose="020F0502020204030204" pitchFamily="34" charset="0"/>
              </a:rPr>
              <a:t> Control Theory identifies four main types of social bonds that influence an individual's propensity for deviance:</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Attachment:</a:t>
            </a:r>
            <a:r>
              <a:rPr lang="en-GB" b="0" i="0" u="none" strike="noStrike" dirty="0">
                <a:solidFill>
                  <a:srgbClr val="374151"/>
                </a:solidFill>
                <a:effectLst/>
                <a:latin typeface="Calibri" panose="020F0502020204030204" pitchFamily="34" charset="0"/>
                <a:cs typeface="Calibri" panose="020F0502020204030204" pitchFamily="34" charset="0"/>
              </a:rPr>
              <a:t> The extent to which individuals are emotionally attached and connected to family members, friends, peers, and other significant people in their lives. Strong emotional bonds deter individuals from engaging in deviant behaviour for fear of disappointing or hurting these attachments.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Commitment:</a:t>
            </a:r>
            <a:r>
              <a:rPr lang="en-GB" b="0" i="0" u="none" strike="noStrike" dirty="0">
                <a:solidFill>
                  <a:srgbClr val="374151"/>
                </a:solidFill>
                <a:effectLst/>
                <a:latin typeface="Calibri" panose="020F0502020204030204" pitchFamily="34" charset="0"/>
                <a:cs typeface="Calibri" panose="020F0502020204030204" pitchFamily="34" charset="0"/>
              </a:rPr>
              <a:t> The investments individuals make in conventional activities and future prospects. Commitment includes educational pursuits, career goals, and aspirations for a stable future. The more individuals have to lose in terms of their commitments, the less likely they are to engage in criminal activities, as it may jeopardize their future.</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Involvement:</a:t>
            </a:r>
            <a:r>
              <a:rPr lang="en-GB" b="0" i="0" u="none" strike="noStrike" dirty="0">
                <a:solidFill>
                  <a:srgbClr val="374151"/>
                </a:solidFill>
                <a:effectLst/>
                <a:latin typeface="Calibri" panose="020F0502020204030204" pitchFamily="34" charset="0"/>
                <a:cs typeface="Calibri" panose="020F0502020204030204" pitchFamily="34" charset="0"/>
              </a:rPr>
              <a:t> The extent to which individuals are engaged in lawful and productive activities, such as school, work, hobbies, and community involvement. Active participation in these activities leaves less time and opportunity for deviant behaviour.</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Belief:</a:t>
            </a:r>
            <a:r>
              <a:rPr lang="en-GB" b="0" i="0" u="none" strike="noStrike" dirty="0">
                <a:solidFill>
                  <a:srgbClr val="374151"/>
                </a:solidFill>
                <a:effectLst/>
                <a:latin typeface="Calibri" panose="020F0502020204030204" pitchFamily="34" charset="0"/>
                <a:cs typeface="Calibri" panose="020F0502020204030204" pitchFamily="34" charset="0"/>
              </a:rPr>
              <a:t> The individual's internalization of societal values, norms, and moral principles. When individuals genuinely believe in the rightness of societal rules and norms, they are less likely to violate them.</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Socialization and Social Learning:</a:t>
            </a:r>
            <a:r>
              <a:rPr lang="en-GB" b="0" i="0" u="none" strike="noStrike" dirty="0">
                <a:solidFill>
                  <a:srgbClr val="374151"/>
                </a:solidFill>
                <a:effectLst/>
                <a:latin typeface="Calibri" panose="020F0502020204030204" pitchFamily="34" charset="0"/>
                <a:cs typeface="Calibri" panose="020F0502020204030204" pitchFamily="34" charset="0"/>
              </a:rPr>
              <a:t> Control Theory also emphasizes the importance of socialization and the acquisition of conventional norms and values through social interactions and relationships. Effective socialization reinforces an individual's commitment to societal rules.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Deviance as the Result of Weak Bonds:</a:t>
            </a:r>
            <a:r>
              <a:rPr lang="en-GB" b="0" i="0" u="none" strike="noStrike" dirty="0">
                <a:solidFill>
                  <a:srgbClr val="374151"/>
                </a:solidFill>
                <a:effectLst/>
                <a:latin typeface="Calibri" panose="020F0502020204030204" pitchFamily="34" charset="0"/>
                <a:cs typeface="Calibri" panose="020F0502020204030204" pitchFamily="34" charset="0"/>
              </a:rPr>
              <a:t> According to Control Theory, deviant or criminal behaviour occurs when individuals have weak or disrupted social bonds, leading to reduced social controls. When attachment, commitment, involvement, and belief are lacking or eroded, individuals may be more inclined to engage in deviance.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Policy Implications:</a:t>
            </a:r>
            <a:r>
              <a:rPr lang="en-GB" b="0" i="0" u="none" strike="noStrike" dirty="0">
                <a:solidFill>
                  <a:srgbClr val="374151"/>
                </a:solidFill>
                <a:effectLst/>
                <a:latin typeface="Calibri" panose="020F0502020204030204" pitchFamily="34" charset="0"/>
                <a:cs typeface="Calibri" panose="020F0502020204030204" pitchFamily="34" charset="0"/>
              </a:rPr>
              <a:t> Control Theory has implications for crime prevention and intervention. To reduce crime and delinquency, interventions should focus on strengthening individuals' social bonds, enhancing their commitments to conventional activities, increasing their involvement in prosocial endeavours, and reinforcing their belief in societal norms.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Control Theory provides a valuable framework for understanding the social mechanisms that encourage conformity and discourage deviant behaviour. It highlights the importance of positive social relationships, meaningful life commitments, and a strong moral foundation in preventing and reducing criminality.</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34</a:t>
            </a:fld>
            <a:endParaRPr lang="en-US"/>
          </a:p>
        </p:txBody>
      </p:sp>
    </p:spTree>
    <p:extLst>
      <p:ext uri="{BB962C8B-B14F-4D97-AF65-F5344CB8AC3E}">
        <p14:creationId xmlns:p14="http://schemas.microsoft.com/office/powerpoint/2010/main" val="61557024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Positivism is a school of thought in criminology that emerged in the 19th century as a reaction to classical criminology, which focused on free will and rational decision-making as the primary determinants of criminal behaviour. Positivism takes a more scientific and empirical approach to understanding crime, emphasizing the role of external factors, such as biological, psychological, and social influences, in shaping criminal behaviour. Key components and concepts of Positivism in criminology:</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Scientific Approach:</a:t>
            </a:r>
            <a:r>
              <a:rPr lang="en-GB" b="0" i="0" u="none" strike="noStrike" dirty="0">
                <a:solidFill>
                  <a:srgbClr val="374151"/>
                </a:solidFill>
                <a:effectLst/>
                <a:latin typeface="Söhne"/>
              </a:rPr>
              <a:t> Positivism advocates for the application of scientific methods and principles to the study of crime and criminal behaviour. It seeks to uncover the underlying causes of crime through systematic observation, data collection, and analysis.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Determinism:</a:t>
            </a:r>
            <a:r>
              <a:rPr lang="en-GB" b="0" i="0" u="none" strike="noStrike" dirty="0">
                <a:solidFill>
                  <a:srgbClr val="374151"/>
                </a:solidFill>
                <a:effectLst/>
                <a:latin typeface="Söhne"/>
              </a:rPr>
              <a:t> One of the central tenets of Positivism is determinism, which asserts that criminal behaviour is determined by various factors beyond an individual's control. These factors can include biological, psychological, and sociological influences.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Biological Factors:</a:t>
            </a:r>
            <a:r>
              <a:rPr lang="en-GB" b="0" i="0" u="none" strike="noStrike" dirty="0">
                <a:solidFill>
                  <a:srgbClr val="374151"/>
                </a:solidFill>
                <a:effectLst/>
                <a:latin typeface="Söhne"/>
              </a:rPr>
              <a:t> Positivist criminologists explore the role of biological factors, such as genetics, brain chemistry, and hormonal imbalances, in predisposing individuals to criminal behaviour. The idea is that certain biological traits or conditions may make some individuals more prone to criminal conduct.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Psychological Factors:</a:t>
            </a:r>
            <a:r>
              <a:rPr lang="en-GB" b="0" i="0" u="none" strike="noStrike" dirty="0">
                <a:solidFill>
                  <a:srgbClr val="374151"/>
                </a:solidFill>
                <a:effectLst/>
                <a:latin typeface="Söhne"/>
              </a:rPr>
              <a:t> Positivism also examines psychological factors, such as personality traits, cognitive deficits, and mental disorders, that may contribute to criminal behaviour. It considers how these factors can affect an individual's decision-making and impulse control.</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Social Factors:</a:t>
            </a:r>
            <a:r>
              <a:rPr lang="en-GB" b="0" i="0" u="none" strike="noStrike" dirty="0">
                <a:solidFill>
                  <a:srgbClr val="374151"/>
                </a:solidFill>
                <a:effectLst/>
                <a:latin typeface="Söhne"/>
              </a:rPr>
              <a:t> While classical criminology focused on individual choice, Positivism places greater emphasis on social influences. It looks at how factors like poverty, socialization, family dynamics, peer pressure, and community environments can contribute to criminal behaviour.</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Research and Data Analysis:</a:t>
            </a:r>
            <a:r>
              <a:rPr lang="en-GB" b="0" i="0" u="none" strike="noStrike" dirty="0">
                <a:solidFill>
                  <a:srgbClr val="374151"/>
                </a:solidFill>
                <a:effectLst/>
                <a:latin typeface="Söhne"/>
              </a:rPr>
              <a:t> Positivist criminologists rely on empirical research and data analysis to identify patterns and correlations between various factors and criminal behaviour. This data-driven approach helps in developing a more scientific understanding of crime.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Prevention and Intervention:</a:t>
            </a:r>
            <a:r>
              <a:rPr lang="en-GB" b="0" i="0" u="none" strike="noStrike" dirty="0">
                <a:solidFill>
                  <a:srgbClr val="374151"/>
                </a:solidFill>
                <a:effectLst/>
                <a:latin typeface="Söhne"/>
              </a:rPr>
              <a:t> Positivism often informs strategies for crime prevention and intervention. By identifying the underlying causes of criminal behaviour, policymakers and practitioners can develop targeted interventions to address these causes and reduce recidivism.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Treatment and Rehabilitation:</a:t>
            </a:r>
            <a:r>
              <a:rPr lang="en-GB" b="0" i="0" u="none" strike="noStrike" dirty="0">
                <a:solidFill>
                  <a:srgbClr val="374151"/>
                </a:solidFill>
                <a:effectLst/>
                <a:latin typeface="Söhne"/>
              </a:rPr>
              <a:t> Positivism emphasizes the potential for rehabilitation and treatment of offenders. It suggests that understanding the root causes of criminal behaviour allows for the development of effective intervention programs aimed at addressing those causes and facilitating reintegration into society.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Critiques:</a:t>
            </a:r>
            <a:r>
              <a:rPr lang="en-GB" b="0" i="0" u="none" strike="noStrike" dirty="0">
                <a:solidFill>
                  <a:srgbClr val="374151"/>
                </a:solidFill>
                <a:effectLst/>
                <a:latin typeface="Söhne"/>
              </a:rPr>
              <a:t> Positivism has faced criticisms for potentially oversimplifying the complexities of human behaviour and neglecting the importance of free will and individual agency. Additionally, ethical concerns can arise when considering the implications of biological or psychological determinants of criminal behaviour.</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Positivism represents a shift in criminological thinking from a focus on punishment and deterrence toward a more scientific and humane approach to understanding and addressing criminal behaviour. It has contributed to the development of various subfields within criminology, such as biosocial criminology, which examines the interplay of biological and social factors in crime, and psychological criminology, which explores the psychological processes associated with criminal behaviour.</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36</a:t>
            </a:fld>
            <a:endParaRPr lang="en-US"/>
          </a:p>
        </p:txBody>
      </p:sp>
    </p:spTree>
    <p:extLst>
      <p:ext uri="{BB962C8B-B14F-4D97-AF65-F5344CB8AC3E}">
        <p14:creationId xmlns:p14="http://schemas.microsoft.com/office/powerpoint/2010/main" val="6900199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Calibri" panose="020F0502020204030204" pitchFamily="34" charset="0"/>
                <a:cs typeface="Calibri" panose="020F0502020204030204" pitchFamily="34" charset="0"/>
              </a:rPr>
              <a:t>Early Positivism in criminology emphasised the use of scientific methods to identify the underlying causes of criminal behaviour and argued that treatment and intervention, rather than punishment, were the most effective responses to crime. </a:t>
            </a:r>
          </a:p>
          <a:p>
            <a:endParaRPr lang="en-GB" b="0" i="0" u="none" strike="noStrike" dirty="0">
              <a:solidFill>
                <a:srgbClr val="374151"/>
              </a:solidFill>
              <a:effectLst/>
              <a:latin typeface="Calibri" panose="020F0502020204030204" pitchFamily="34" charset="0"/>
              <a:cs typeface="Calibri" panose="020F0502020204030204" pitchFamily="34" charset="0"/>
            </a:endParaRPr>
          </a:p>
          <a:p>
            <a:r>
              <a:rPr lang="en-GB" b="0" i="0" u="none" strike="noStrike" dirty="0">
                <a:solidFill>
                  <a:srgbClr val="374151"/>
                </a:solidFill>
                <a:effectLst/>
                <a:latin typeface="Calibri" panose="020F0502020204030204" pitchFamily="34" charset="0"/>
                <a:cs typeface="Calibri" panose="020F0502020204030204" pitchFamily="34" charset="0"/>
              </a:rPr>
              <a:t>This perspective challenged the classical criminological view of crime as a result of rational choice and placed a greater emphasis on the deterministic influences that could lead individuals to engage in criminal acts.</a:t>
            </a:r>
            <a:endParaRPr lang="en-US"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5C6F9094-8825-5446-BD55-1F480929DE68}" type="slidenum">
              <a:rPr lang="en-US" smtClean="0"/>
              <a:t>37</a:t>
            </a:fld>
            <a:endParaRPr lang="en-US"/>
          </a:p>
        </p:txBody>
      </p:sp>
    </p:spTree>
    <p:extLst>
      <p:ext uri="{BB962C8B-B14F-4D97-AF65-F5344CB8AC3E}">
        <p14:creationId xmlns:p14="http://schemas.microsoft.com/office/powerpoint/2010/main" val="41599093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Biological Positivism is a perspective within criminology that focuses on the role of biological factors, such as genetics, brain structure, and physiology, in explaining criminal behaviour. This theory suggests that some individuals may have inherent biological traits or predispositions that make them more likely to engage in criminal activities.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components and concepts of Biological Positivism:</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Genetics:</a:t>
            </a:r>
            <a:r>
              <a:rPr lang="en-GB" b="0" i="0" u="none" strike="noStrike" dirty="0">
                <a:solidFill>
                  <a:srgbClr val="374151"/>
                </a:solidFill>
                <a:effectLst/>
                <a:latin typeface="Calibri" panose="020F0502020204030204" pitchFamily="34" charset="0"/>
                <a:cs typeface="Calibri" panose="020F0502020204030204" pitchFamily="34" charset="0"/>
              </a:rPr>
              <a:t> Biological Positivism often explores the genetic factors that may contribute to criminal behaviour. Some proponents argue that certain genetic traits or variations may increase the likelihood of criminal conduct. For example, researchers have investigated the role of specific genes in impulsivity, aggression, and other behaviours associated with criminality.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Neurobiology:</a:t>
            </a:r>
            <a:r>
              <a:rPr lang="en-GB" b="0" i="0" u="none" strike="noStrike" dirty="0">
                <a:solidFill>
                  <a:srgbClr val="374151"/>
                </a:solidFill>
                <a:effectLst/>
                <a:latin typeface="Calibri" panose="020F0502020204030204" pitchFamily="34" charset="0"/>
                <a:cs typeface="Calibri" panose="020F0502020204030204" pitchFamily="34" charset="0"/>
              </a:rPr>
              <a:t> This perspective examines the brain's structure and function in relation to criminal behaviour. It suggests that abnormalities or differences in brain structure, neurotransmitter function, or brain chemistry could be associated with criminal tendencies. Brain imaging techniques, such as MRI and PET scans, have been used to study these factors.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Hormonal Influence:</a:t>
            </a:r>
            <a:r>
              <a:rPr lang="en-GB" b="0" i="0" u="none" strike="noStrike" dirty="0">
                <a:solidFill>
                  <a:srgbClr val="374151"/>
                </a:solidFill>
                <a:effectLst/>
                <a:latin typeface="Calibri" panose="020F0502020204030204" pitchFamily="34" charset="0"/>
                <a:cs typeface="Calibri" panose="020F0502020204030204" pitchFamily="34" charset="0"/>
              </a:rPr>
              <a:t> Biological Positivism also considers the impact of hormonal imbalances on behaviour. For example, imbalances in hormones like testosterone have been associated with increased aggression, which may contribute to criminal behaviour, particularly violent crimes.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Neurotransmitters:</a:t>
            </a:r>
            <a:r>
              <a:rPr lang="en-GB" b="0" i="0" u="none" strike="noStrike" dirty="0">
                <a:solidFill>
                  <a:srgbClr val="374151"/>
                </a:solidFill>
                <a:effectLst/>
                <a:latin typeface="Calibri" panose="020F0502020204030204" pitchFamily="34" charset="0"/>
                <a:cs typeface="Calibri" panose="020F0502020204030204" pitchFamily="34" charset="0"/>
              </a:rPr>
              <a:t> Some biological theories focus on neurotransmitters, chemicals in the brain that transmit signals between neurons. Imbalances in neurotransmitters, such as serotonin or dopamine, have been linked to impulsive and aggressive behaviours, which can be relevant to criminal conduct.</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Phrenology and Somatotyping:</a:t>
            </a:r>
            <a:r>
              <a:rPr lang="en-GB" b="0" i="0" u="none" strike="noStrike" dirty="0">
                <a:solidFill>
                  <a:srgbClr val="374151"/>
                </a:solidFill>
                <a:effectLst/>
                <a:latin typeface="Calibri" panose="020F0502020204030204" pitchFamily="34" charset="0"/>
                <a:cs typeface="Calibri" panose="020F0502020204030204" pitchFamily="34" charset="0"/>
              </a:rPr>
              <a:t> Historical forms of Biological Positivism, like phrenology (the study of skull shape) and somatotyping (the study of body types), attempted to link physical characteristics to criminal tendencies. These approaches have largely been discredited and are considered pseudoscientific today.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Twin and Adoption Studies:</a:t>
            </a:r>
            <a:r>
              <a:rPr lang="en-GB" b="0" i="0" u="none" strike="noStrike" dirty="0">
                <a:solidFill>
                  <a:srgbClr val="374151"/>
                </a:solidFill>
                <a:effectLst/>
                <a:latin typeface="Calibri" panose="020F0502020204030204" pitchFamily="34" charset="0"/>
                <a:cs typeface="Calibri" panose="020F0502020204030204" pitchFamily="34" charset="0"/>
              </a:rPr>
              <a:t> Researchers have conducted twin and adoption studies to investigate the heritability of criminal behaviour. These studies involve comparing the criminality rates among identical twins, who share all their genes, with rates among fraternal twins, who share only about half of their genes. Findings from such studies suggest a genetic influence on criminal behaviour, although it is always a complex interplay of genes and environment.</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Environmental Interactions:</a:t>
            </a:r>
            <a:r>
              <a:rPr lang="en-GB" b="0" i="0" u="none" strike="noStrike" dirty="0">
                <a:solidFill>
                  <a:srgbClr val="374151"/>
                </a:solidFill>
                <a:effectLst/>
                <a:latin typeface="Calibri" panose="020F0502020204030204" pitchFamily="34" charset="0"/>
                <a:cs typeface="Calibri" panose="020F0502020204030204" pitchFamily="34" charset="0"/>
              </a:rPr>
              <a:t> Biological Positivism acknowledges that genetics alone do not determine criminal behaviour. Instead, it suggests that genetic predispositions may interact with environmental factors, such as upbringing, childhood experiences, and social influences, to shape an individual's likelihood of engaging in criminal acts.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Ethical and Social Considerations:</a:t>
            </a:r>
            <a:r>
              <a:rPr lang="en-GB" b="0" i="0" u="none" strike="noStrike" dirty="0">
                <a:solidFill>
                  <a:srgbClr val="374151"/>
                </a:solidFill>
                <a:effectLst/>
                <a:latin typeface="Calibri" panose="020F0502020204030204" pitchFamily="34" charset="0"/>
                <a:cs typeface="Calibri" panose="020F0502020204030204" pitchFamily="34" charset="0"/>
              </a:rPr>
              <a:t> The application of Biological Positivism raises ethical and social concerns, such as stigmatization and discrimination based on genetic or biological markers. It is important to approach research and policy implications with caution and sensitivity.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essential to note that Biological Positivism is just one perspective within criminology, and it does not fully explain all aspects of criminal behaviour. Many criminologists consider a multifactorial approach that incorporates biological, psychological, and sociological factors to gain a more comprehensive understanding of why individuals engage in criminal activities. Biological Positivism remains a topic of ongoing research and debate within the field of criminology.</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38</a:t>
            </a:fld>
            <a:endParaRPr lang="en-US"/>
          </a:p>
        </p:txBody>
      </p:sp>
    </p:spTree>
    <p:extLst>
      <p:ext uri="{BB962C8B-B14F-4D97-AF65-F5344CB8AC3E}">
        <p14:creationId xmlns:p14="http://schemas.microsoft.com/office/powerpoint/2010/main" val="9957367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39</a:t>
            </a:fld>
            <a:endParaRPr lang="en-US"/>
          </a:p>
        </p:txBody>
      </p:sp>
    </p:spTree>
    <p:extLst>
      <p:ext uri="{BB962C8B-B14F-4D97-AF65-F5344CB8AC3E}">
        <p14:creationId xmlns:p14="http://schemas.microsoft.com/office/powerpoint/2010/main" val="1440939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40</a:t>
            </a:fld>
            <a:endParaRPr lang="en-US"/>
          </a:p>
        </p:txBody>
      </p:sp>
    </p:spTree>
    <p:extLst>
      <p:ext uri="{BB962C8B-B14F-4D97-AF65-F5344CB8AC3E}">
        <p14:creationId xmlns:p14="http://schemas.microsoft.com/office/powerpoint/2010/main" val="126610005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Psychological approaches to understanding crime focus on the psychological factors, processes, and individual characteristics that may contribute to criminal behaviour. These approaches seek to explore the mental and emotional aspects of criminal conduct and offer insights into why some individuals engage in illegal activities.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Several psychological theories and perspectives help explain and analyse criminal behaviour:</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Psychodynamic Theory: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Rooted in the work of Sigmund Freud, psychodynamic theory emphasizes the role of unconscious conflicts and unresolved psychological issues in criminal behaviour.</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It suggests that criminal acts may result from internal conflicts, early childhood experiences, and unconscious desires or urges.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Psychodynamic perspectives explore concepts such as defence mechanisms, personality development, and the impact of traumatic experiences on criminality.</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Behavioural Theory: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Behavioural theories focus on observable behaviour and learning processes as explanations for criminal conduct.</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They emphasize the influence of environmental factors, rewards, punishments, and reinforcement on shaping criminal behaviours.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Classical and operant conditioning principles, social learning theory, and behaviour modification techniques are often applied to understand criminal behaviour.</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Cognitive Theory: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Cognitive theories examine how cognitive processes, including thoughts, perceptions, and decision-making, influence criminal behaviour.</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These theories suggest that criminal acts may be the result of distorted thinking patterns, irrational beliefs, and cognitive biases.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Cognitive-behavioural therapy (CBT) is an intervention often used to address cognitive factors contributing to criminal behaviour.</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Personality Theories: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Personality theories explore how individual personality traits and characteristics may predispose individuals to criminal behaviour.</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Traits such as impulsivity, sensation-seeking, low empathy, and antisocial tendencies are commonly associated with criminal conduct.</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 Psychopathy Checklist-Revised (PCL-R) is a tool used to assess psychopathic traits in individuals, which are often linked to criminality.</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Psychological Theories: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Social psychological perspectives focus on the influence of social factors, group dynamics, and peer relationships on criminal behaviour.</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Concepts like conformity, peer pressure, social identity, and the role of social norms are central to these theories.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Social psychological approaches consider how individuals may be influenced by their social environments to engage in criminal activities.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Developmental Theories: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Developmental theories of crime examine how criminal behaviour evolves over an individual's lifespan.</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They consider the influence of various life stages, transitions, and experiences on the development of criminal tendencies.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Life-course criminology, for example, explores the continuity and desistance of criminal behaviour from childhood to adulthood.</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Biopsychosocial Model:</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 biopsychosocial model integrates biological, psychological, and social factors to provide a holistic understanding of criminal behaviour.</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It recognizes that criminal conduct is the result of an interplay between multiple factors, including genetic predispositions, psychological processes, and environmental influences.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Psychological approaches to understanding crime contribute valuable insights into the complexity of criminal behaviour. They emphasize the need to consider individual differences, cognitive processes, emotional factors, and the role of social environments when studying and addressing criminal conduct. These approaches often inform interventions, assessments, and treatment strategies within the criminal justice system and the field of psychology.</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42</a:t>
            </a:fld>
            <a:endParaRPr lang="en-US"/>
          </a:p>
        </p:txBody>
      </p:sp>
    </p:spTree>
    <p:extLst>
      <p:ext uri="{BB962C8B-B14F-4D97-AF65-F5344CB8AC3E}">
        <p14:creationId xmlns:p14="http://schemas.microsoft.com/office/powerpoint/2010/main" val="35155948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Albert Bandura's Bobo Doll Experiment is a famous and influential psychological study conducted in the early 1960s, which demonstrated the concept of observational learning and the role of social modelling in shaping behaviour, particularly aggressive behaviour in children.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An overview of the experiment:</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Experiment Setup:</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Participants: The study involved children, both boys and girls, ranging from 3 to 6 years old.</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Bobo Doll: In the experimental setting, a Bobo doll, an inflatable and oversized doll resembling a clown, was used as the target of aggressive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Experimental Procedure: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Observational Learning: The experiment was designed to test whether children would imitate aggressive behaviour they observed in adults. The children were divided into groups and exposed to different scenarios.</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Adult Models: In one group, children observed an adult model who displayed aggressive behaviour toward the Bobo doll. This included hitting, punching, kicking, and using aggressive language directed at the doll.</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Non-Aggressive Models: In another group, children observed an adult model who did not display any aggressive behaviour toward the Bobo doll. This model either ignored the doll or engaged in non-aggressive play.</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Control Group: A control group of children did not observe any adult models interacting with the Bobo doll.</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Results:</a:t>
            </a:r>
            <a:r>
              <a:rPr lang="en-GB" b="0" i="0" u="none" strike="noStrike" dirty="0">
                <a:solidFill>
                  <a:srgbClr val="374151"/>
                </a:solidFill>
                <a:effectLst/>
                <a:latin typeface="Calibri" panose="020F0502020204030204" pitchFamily="34" charset="0"/>
                <a:cs typeface="Calibri" panose="020F0502020204030204" pitchFamily="34" charset="0"/>
              </a:rPr>
              <a:t> Albert Bandura's experiment yielded several important findings:</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Observational Learning: Children who had observed the aggressive adult model were more likely to imitate the aggressive behaviour they had witnessed. They displayed aggressive actions toward the Bobo doll, mimicking the model's actions.</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Non-Aggressive Models: Children who observed non-aggressive models were less likely to engage in aggressive behaviour toward the doll compared to those who saw the aggressive models. This demonstrated the influence of social modelling on behaviour.</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Control Group: Children in the control group, who had not observed any adult models, displayed less aggressive behaviour overall compared to those who had witnessed aggressive models.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Implications:</a:t>
            </a:r>
            <a:r>
              <a:rPr lang="en-GB" b="0" i="0" u="none" strike="noStrike" dirty="0">
                <a:solidFill>
                  <a:srgbClr val="374151"/>
                </a:solidFill>
                <a:effectLst/>
                <a:latin typeface="Calibri" panose="020F0502020204030204" pitchFamily="34" charset="0"/>
                <a:cs typeface="Calibri" panose="020F0502020204030204" pitchFamily="34" charset="0"/>
              </a:rPr>
              <a:t> Bandura's Bobo Doll Experiment had significant implications for our understanding of social learning, particularly in children. It highlighted that children can learn behaviours, including aggressive actions, by observing and imitating the behaviour of adults or role models around them. This finding contributed to the development of social learning theory and emphasized the importance of modelling and observational learning in the acquisition of behaviours.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 experiment also raised ethical questions about the potential negative impact of violent media and aggressive role models on children's behaviour. It continues to influence research on media effects, aggression, and child development, emphasizing the importance of responsible media content and role modelling in shaping children's behaviours and attitudes.</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43</a:t>
            </a:fld>
            <a:endParaRPr lang="en-US"/>
          </a:p>
        </p:txBody>
      </p:sp>
    </p:spTree>
    <p:extLst>
      <p:ext uri="{BB962C8B-B14F-4D97-AF65-F5344CB8AC3E}">
        <p14:creationId xmlns:p14="http://schemas.microsoft.com/office/powerpoint/2010/main" val="257377794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44</a:t>
            </a:fld>
            <a:endParaRPr lang="en-US"/>
          </a:p>
        </p:txBody>
      </p:sp>
    </p:spTree>
    <p:extLst>
      <p:ext uri="{BB962C8B-B14F-4D97-AF65-F5344CB8AC3E}">
        <p14:creationId xmlns:p14="http://schemas.microsoft.com/office/powerpoint/2010/main" val="6690352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Cesare Lombroso was an Italian criminologist and physician who is often regarded as one of the founders of modern criminology. He is best known for his work on the relationship between crime and biology. Lombroso's research and theories, outlined in his book "Criminal Man" (published in 1876), proposed that criminal behaviour could be explained, at least in part, by certain biological and physical traits.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points from Lombroso's research regarding crime and the role of biology: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Theory of Atavism:</a:t>
            </a:r>
            <a:r>
              <a:rPr lang="en-GB" b="0" i="0" u="none" strike="noStrike" dirty="0">
                <a:solidFill>
                  <a:srgbClr val="374151"/>
                </a:solidFill>
                <a:effectLst/>
                <a:latin typeface="Calibri" panose="020F0502020204030204" pitchFamily="34" charset="0"/>
                <a:cs typeface="Calibri" panose="020F0502020204030204" pitchFamily="34" charset="0"/>
              </a:rPr>
              <a:t> Lombroso introduced the concept of "atavism," suggesting that some individuals were "born criminals" because they exhibited physical and psychological characteristics that were primitive or reminiscent of earlier stages of human evolution. He believed that these individuals were throwbacks to more primitive forms of humanity.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Physical Anomalies:</a:t>
            </a:r>
            <a:r>
              <a:rPr lang="en-GB" b="0" i="0" u="none" strike="noStrike" dirty="0">
                <a:solidFill>
                  <a:srgbClr val="374151"/>
                </a:solidFill>
                <a:effectLst/>
                <a:latin typeface="Calibri" panose="020F0502020204030204" pitchFamily="34" charset="0"/>
                <a:cs typeface="Calibri" panose="020F0502020204030204" pitchFamily="34" charset="0"/>
              </a:rPr>
              <a:t> Lombroso believed that certain physical anomalies, such as asymmetrical facial features, large jaws, unusual cranial shapes, and excessive body hair, were common among criminals. He argued that these physical traits were indicative of an individual's criminal predisposition.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Stigmata of Degeneration:</a:t>
            </a:r>
            <a:r>
              <a:rPr lang="en-GB" b="0" i="0" u="none" strike="noStrike" dirty="0">
                <a:solidFill>
                  <a:srgbClr val="374151"/>
                </a:solidFill>
                <a:effectLst/>
                <a:latin typeface="Calibri" panose="020F0502020204030204" pitchFamily="34" charset="0"/>
                <a:cs typeface="Calibri" panose="020F0502020204030204" pitchFamily="34" charset="0"/>
              </a:rPr>
              <a:t> Lombroso proposed that criminals displayed what he called "stigmata of degeneration," which included physical traits, such as tattoos and scars, as well as psychological traits like impulsivity and low intelligence. He believed that these stigmata marked individuals as prone to criminal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Biological Determinism:</a:t>
            </a:r>
            <a:r>
              <a:rPr lang="en-GB" b="0" i="0" u="none" strike="noStrike" dirty="0">
                <a:solidFill>
                  <a:srgbClr val="374151"/>
                </a:solidFill>
                <a:effectLst/>
                <a:latin typeface="Calibri" panose="020F0502020204030204" pitchFamily="34" charset="0"/>
                <a:cs typeface="Calibri" panose="020F0502020204030204" pitchFamily="34" charset="0"/>
              </a:rPr>
              <a:t> Lombroso's theory of biological determinism suggested that criminal behaviour was primarily determined by an individual's biological makeup and hereditary factors. He argued that criminals were "born" with these characteristics and were driven to commit crimes due to their innate predispositions.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Criminological Typology:</a:t>
            </a:r>
            <a:r>
              <a:rPr lang="en-GB" b="0" i="0" u="none" strike="noStrike" dirty="0">
                <a:solidFill>
                  <a:srgbClr val="374151"/>
                </a:solidFill>
                <a:effectLst/>
                <a:latin typeface="Calibri" panose="020F0502020204030204" pitchFamily="34" charset="0"/>
                <a:cs typeface="Calibri" panose="020F0502020204030204" pitchFamily="34" charset="0"/>
              </a:rPr>
              <a:t> Lombroso attempted to classify criminals into various types based on their physical and psychological traits. He identified different categories of criminals, including the "born criminal," the "insane criminal," and the "criminaloid.”</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Controversy and Criticism:</a:t>
            </a:r>
            <a:r>
              <a:rPr lang="en-GB" b="0" i="0" u="none" strike="noStrike" dirty="0">
                <a:solidFill>
                  <a:srgbClr val="374151"/>
                </a:solidFill>
                <a:effectLst/>
                <a:latin typeface="Calibri" panose="020F0502020204030204" pitchFamily="34" charset="0"/>
                <a:cs typeface="Calibri" panose="020F0502020204030204" pitchFamily="34" charset="0"/>
              </a:rPr>
              <a:t> While Lombroso's work was influential in its time, it has been widely criticized for its deterministic and essentialist views. Many scholars questioned the validity of his physical measurements and the generalizability of his theories. His focus on physical traits as indicators of criminality has been largely discredited.</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 on Criminology:</a:t>
            </a:r>
            <a:r>
              <a:rPr lang="en-GB" b="0" i="0" u="none" strike="noStrike" dirty="0">
                <a:solidFill>
                  <a:srgbClr val="374151"/>
                </a:solidFill>
                <a:effectLst/>
                <a:latin typeface="Calibri" panose="020F0502020204030204" pitchFamily="34" charset="0"/>
                <a:cs typeface="Calibri" panose="020F0502020204030204" pitchFamily="34" charset="0"/>
              </a:rPr>
              <a:t> Despite its limitations, Lombroso's work contributed to the development of criminology as a discipline and stimulated further research into the causes of criminal behaviour. It also sparked discussions about the interplay between biological, psychological, and social factors in crime.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Cesare Lombroso's research on crime and biology centred on the idea that some individuals exhibited physical and psychological traits that predisposed them to criminal behaviour. While his theories have been largely rejected in their original form, they played a significant role in shaping early criminological thought and spurred further exploration into the complex causes of criminal conduct. Modern criminology emphasizes a more comprehensive understanding of crime that considers a range of biological, psychological, and sociological factors.</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45</a:t>
            </a:fld>
            <a:endParaRPr lang="en-US"/>
          </a:p>
        </p:txBody>
      </p:sp>
    </p:spTree>
    <p:extLst>
      <p:ext uri="{BB962C8B-B14F-4D97-AF65-F5344CB8AC3E}">
        <p14:creationId xmlns:p14="http://schemas.microsoft.com/office/powerpoint/2010/main" val="27578237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Testosterone, a hormone predominantly found in males (though females also have small amounts), has been a subject of interest in criminology and its potential link to certain aspects of criminal behaviour. While Cesare Lombroso's theories on the biological basis of crime, such as his concept of "born criminals" and physical anomalies, did not specifically focus on testosterone, modern criminological research has explored the relationship between testosterone levels and criminal conduct.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Testosterone is linked to criminological theories and research:</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Aggression and Impulsivity:</a:t>
            </a:r>
            <a:r>
              <a:rPr lang="en-GB" b="0" i="0" u="none" strike="noStrike" dirty="0">
                <a:solidFill>
                  <a:srgbClr val="374151"/>
                </a:solidFill>
                <a:effectLst/>
                <a:latin typeface="Calibri" panose="020F0502020204030204" pitchFamily="34" charset="0"/>
                <a:cs typeface="Calibri" panose="020F0502020204030204" pitchFamily="34" charset="0"/>
              </a:rPr>
              <a:t> Testosterone is often associated with increased aggression and impulsivity. Some studies suggest that individuals with higher testosterone levels may be more prone to aggressive and impulsive behaviour, which can be factors in certain types of criminal conduct, particularly violent crimes.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Risk-Taking Behaviour:</a:t>
            </a:r>
            <a:r>
              <a:rPr lang="en-GB" b="0" i="0" u="none" strike="noStrike" dirty="0">
                <a:solidFill>
                  <a:srgbClr val="374151"/>
                </a:solidFill>
                <a:effectLst/>
                <a:latin typeface="Calibri" panose="020F0502020204030204" pitchFamily="34" charset="0"/>
                <a:cs typeface="Calibri" panose="020F0502020204030204" pitchFamily="34" charset="0"/>
              </a:rPr>
              <a:t> Testosterone has been linked to risk-taking behaviour. Individuals with elevated testosterone levels may be more inclined to engage in risky activities, which could include criminal acts that involve immediate rewards but carry significant legal consequences.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Dominance:</a:t>
            </a:r>
            <a:r>
              <a:rPr lang="en-GB" b="0" i="0" u="none" strike="noStrike" dirty="0">
                <a:solidFill>
                  <a:srgbClr val="374151"/>
                </a:solidFill>
                <a:effectLst/>
                <a:latin typeface="Calibri" panose="020F0502020204030204" pitchFamily="34" charset="0"/>
                <a:cs typeface="Calibri" panose="020F0502020204030204" pitchFamily="34" charset="0"/>
              </a:rPr>
              <a:t> Testosterone is also associated with social dominance and competition. In some cases, individuals with higher testosterone levels may exhibit behaviours aimed at achieving social dominance, which can potentially lead to criminal activities if they involve aggression or rule-breaking.</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Correlational Studies:</a:t>
            </a:r>
            <a:r>
              <a:rPr lang="en-GB" b="0" i="0" u="none" strike="noStrike" dirty="0">
                <a:solidFill>
                  <a:srgbClr val="374151"/>
                </a:solidFill>
                <a:effectLst/>
                <a:latin typeface="Calibri" panose="020F0502020204030204" pitchFamily="34" charset="0"/>
                <a:cs typeface="Calibri" panose="020F0502020204030204" pitchFamily="34" charset="0"/>
              </a:rPr>
              <a:t> Criminological research often involves correlational studies that examine whether there is an association between testosterone levels and criminal behaviour. These studies explore whether individuals with higher testosterone levels are more likely to be involved in criminal activities.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Interaction with Other Factors:</a:t>
            </a:r>
            <a:r>
              <a:rPr lang="en-GB" b="0" i="0" u="none" strike="noStrike" dirty="0">
                <a:solidFill>
                  <a:srgbClr val="374151"/>
                </a:solidFill>
                <a:effectLst/>
                <a:latin typeface="Calibri" panose="020F0502020204030204" pitchFamily="34" charset="0"/>
                <a:cs typeface="Calibri" panose="020F0502020204030204" pitchFamily="34" charset="0"/>
              </a:rPr>
              <a:t> It's important to note that testosterone is just one of many factors that can influence behaviour. Its effects on criminal behaviour are often considered in conjunction with other factors, such as genetic predispositions, environmental influences, and social learning.</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Limitations and Ethical Considerations:</a:t>
            </a:r>
            <a:r>
              <a:rPr lang="en-GB" b="0" i="0" u="none" strike="noStrike" dirty="0">
                <a:solidFill>
                  <a:srgbClr val="374151"/>
                </a:solidFill>
                <a:effectLst/>
                <a:latin typeface="Calibri" panose="020F0502020204030204" pitchFamily="34" charset="0"/>
                <a:cs typeface="Calibri" panose="020F0502020204030204" pitchFamily="34" charset="0"/>
              </a:rPr>
              <a:t> While there may be associations between testosterone and certain criminal behaviours, it's essential to approach this research with caution. Ethical concerns arise when considering potential biological determinism, and researchers emphasize that biological factors interact with social and environmental influences.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testosterone is linked to criminological research by its potential influence on behaviours like aggression, risk-taking, and social dominance, which can be relevant to understanding certain types of criminal conduct. However, the relationship between testosterone and crime is complex, and it is just one factor among many that contribute to an individual's behaviour. Modern criminology takes a multidimensional approach that considers a wide range of biological, psychological, and sociological factors in the study of criminal behaviour.</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46</a:t>
            </a:fld>
            <a:endParaRPr lang="en-US"/>
          </a:p>
        </p:txBody>
      </p:sp>
    </p:spTree>
    <p:extLst>
      <p:ext uri="{BB962C8B-B14F-4D97-AF65-F5344CB8AC3E}">
        <p14:creationId xmlns:p14="http://schemas.microsoft.com/office/powerpoint/2010/main" val="103349083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47</a:t>
            </a:fld>
            <a:endParaRPr lang="en-US"/>
          </a:p>
        </p:txBody>
      </p:sp>
    </p:spTree>
    <p:extLst>
      <p:ext uri="{BB962C8B-B14F-4D97-AF65-F5344CB8AC3E}">
        <p14:creationId xmlns:p14="http://schemas.microsoft.com/office/powerpoint/2010/main" val="25400663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F0F0F"/>
                </a:solidFill>
                <a:effectLst/>
                <a:latin typeface="Calibri" panose="020F0502020204030204" pitchFamily="34" charset="0"/>
                <a:cs typeface="Calibri" panose="020F0502020204030204" pitchFamily="34" charset="0"/>
              </a:rPr>
              <a:t>The relationship between crime and evolution is a complex and debated topic within the field of criminology. While there is evidence to suggest that certain factors related to criminal behaviour may have evolutionary roots, it's important to clarify that crime itself is not genetically transmitted in the way that a specific criminal act is inherited from one generation to the next. </a:t>
            </a:r>
          </a:p>
          <a:p>
            <a:pPr algn="l"/>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r>
              <a:rPr lang="en-GB" b="0" i="0" u="none" strike="noStrike" dirty="0">
                <a:solidFill>
                  <a:srgbClr val="0F0F0F"/>
                </a:solidFill>
                <a:effectLst/>
                <a:latin typeface="Calibri" panose="020F0502020204030204" pitchFamily="34" charset="0"/>
                <a:cs typeface="Calibri" panose="020F0502020204030204" pitchFamily="34" charset="0"/>
              </a:rPr>
              <a:t>Key points to consider regarding the link between crime and evolution:</a:t>
            </a:r>
          </a:p>
          <a:p>
            <a:pPr algn="l"/>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F0F0F"/>
                </a:solidFill>
                <a:effectLst/>
                <a:latin typeface="Calibri" panose="020F0502020204030204" pitchFamily="34" charset="0"/>
                <a:cs typeface="Calibri" panose="020F0502020204030204" pitchFamily="34" charset="0"/>
              </a:rPr>
              <a:t>Evolutionary Perspective on Behaviour:</a:t>
            </a:r>
            <a:r>
              <a:rPr lang="en-GB" b="0" i="0" u="none" strike="noStrike" dirty="0">
                <a:solidFill>
                  <a:srgbClr val="0F0F0F"/>
                </a:solidFill>
                <a:effectLst/>
                <a:latin typeface="Calibri" panose="020F0502020204030204" pitchFamily="34" charset="0"/>
                <a:cs typeface="Calibri" panose="020F0502020204030204" pitchFamily="34" charset="0"/>
              </a:rPr>
              <a:t> Evolutionary psychology explores how human behaviours, including social behaviours, may have evolved over time in response to selective pressures. From this perspective, some behaviours that are considered criminal in modern society may have had adaptive functions in ancestral environments.</a:t>
            </a:r>
          </a:p>
          <a:p>
            <a:pPr algn="l">
              <a:buFont typeface="+mj-lt"/>
              <a:buAutoNum type="arabicPeriod"/>
            </a:pPr>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F0F0F"/>
                </a:solidFill>
                <a:effectLst/>
                <a:latin typeface="Calibri" panose="020F0502020204030204" pitchFamily="34" charset="0"/>
                <a:cs typeface="Calibri" panose="020F0502020204030204" pitchFamily="34" charset="0"/>
              </a:rPr>
              <a:t>Aggression and Competition:</a:t>
            </a:r>
            <a:r>
              <a:rPr lang="en-GB" b="0" i="0" u="none" strike="noStrike" dirty="0">
                <a:solidFill>
                  <a:srgbClr val="0F0F0F"/>
                </a:solidFill>
                <a:effectLst/>
                <a:latin typeface="Calibri" panose="020F0502020204030204" pitchFamily="34" charset="0"/>
                <a:cs typeface="Calibri" panose="020F0502020204030204" pitchFamily="34" charset="0"/>
              </a:rPr>
              <a:t> Evolutionary theories often focus on behaviours related to aggression and competition. Aggression, for example, may have evolved as a means of protecting resources or ensuring survival in a competitive environment. In some cases, criminal acts involving violence or aggression might be seen as maladaptive expressions of these evolved tendencies.</a:t>
            </a:r>
          </a:p>
          <a:p>
            <a:pPr algn="l">
              <a:buFont typeface="+mj-lt"/>
              <a:buAutoNum type="arabicPeriod"/>
            </a:pPr>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F0F0F"/>
                </a:solidFill>
                <a:effectLst/>
                <a:latin typeface="Calibri" panose="020F0502020204030204" pitchFamily="34" charset="0"/>
                <a:cs typeface="Calibri" panose="020F0502020204030204" pitchFamily="34" charset="0"/>
              </a:rPr>
              <a:t>Altruism and Cooperation:</a:t>
            </a:r>
            <a:r>
              <a:rPr lang="en-GB" b="0" i="0" u="none" strike="noStrike" dirty="0">
                <a:solidFill>
                  <a:srgbClr val="0F0F0F"/>
                </a:solidFill>
                <a:effectLst/>
                <a:latin typeface="Calibri" panose="020F0502020204030204" pitchFamily="34" charset="0"/>
                <a:cs typeface="Calibri" panose="020F0502020204030204" pitchFamily="34" charset="0"/>
              </a:rPr>
              <a:t> Evolutionary psychology also considers behaviours related to cooperation and altruism. Humans have evolved as social creatures, and cooperation within social groups has been essential for survival. Criminal behaviours that harm others or disrupt social cohesion may be seen as contrary to these cooperative tendencies.</a:t>
            </a:r>
          </a:p>
          <a:p>
            <a:pPr algn="l">
              <a:buFont typeface="+mj-lt"/>
              <a:buAutoNum type="arabicPeriod"/>
            </a:pPr>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F0F0F"/>
                </a:solidFill>
                <a:effectLst/>
                <a:latin typeface="Calibri" panose="020F0502020204030204" pitchFamily="34" charset="0"/>
                <a:cs typeface="Calibri" panose="020F0502020204030204" pitchFamily="34" charset="0"/>
              </a:rPr>
              <a:t>Genetics and Behaviour:</a:t>
            </a:r>
            <a:r>
              <a:rPr lang="en-GB" b="0" i="0" u="none" strike="noStrike" dirty="0">
                <a:solidFill>
                  <a:srgbClr val="0F0F0F"/>
                </a:solidFill>
                <a:effectLst/>
                <a:latin typeface="Calibri" panose="020F0502020204030204" pitchFamily="34" charset="0"/>
                <a:cs typeface="Calibri" panose="020F0502020204030204" pitchFamily="34" charset="0"/>
              </a:rPr>
              <a:t> While genetics play a role in shaping individual traits and behaviours, including personality traits that may influence criminal behaviour, it's important to emphasize that crime is not directly transmitted genetically from one generation to the next. Instead, genetics can contribute to certain predispositions or susceptibilities.</a:t>
            </a:r>
          </a:p>
          <a:p>
            <a:pPr algn="l">
              <a:buFont typeface="+mj-lt"/>
              <a:buAutoNum type="arabicPeriod"/>
            </a:pPr>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F0F0F"/>
                </a:solidFill>
                <a:effectLst/>
                <a:latin typeface="Calibri" panose="020F0502020204030204" pitchFamily="34" charset="0"/>
                <a:cs typeface="Calibri" panose="020F0502020204030204" pitchFamily="34" charset="0"/>
              </a:rPr>
              <a:t>Interaction with Environment:</a:t>
            </a:r>
            <a:r>
              <a:rPr lang="en-GB" b="0" i="0" u="none" strike="noStrike" dirty="0">
                <a:solidFill>
                  <a:srgbClr val="0F0F0F"/>
                </a:solidFill>
                <a:effectLst/>
                <a:latin typeface="Calibri" panose="020F0502020204030204" pitchFamily="34" charset="0"/>
                <a:cs typeface="Calibri" panose="020F0502020204030204" pitchFamily="34" charset="0"/>
              </a:rPr>
              <a:t> Both genetic and environmental factors interact to influence behaviour. A person's genetic makeup may make them more or less susceptible to certain behaviours, but environmental factors, such as upbringing, socialization, and life experiences, play a significant role in determining whether those genetic predispositions manifest as criminal behaviour.</a:t>
            </a:r>
          </a:p>
          <a:p>
            <a:pPr algn="l">
              <a:buFont typeface="+mj-lt"/>
              <a:buAutoNum type="arabicPeriod"/>
            </a:pPr>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F0F0F"/>
                </a:solidFill>
                <a:effectLst/>
                <a:latin typeface="Calibri" panose="020F0502020204030204" pitchFamily="34" charset="0"/>
                <a:cs typeface="Calibri" panose="020F0502020204030204" pitchFamily="34" charset="0"/>
              </a:rPr>
              <a:t>Complex Causes of Crime:</a:t>
            </a:r>
            <a:r>
              <a:rPr lang="en-GB" b="0" i="0" u="none" strike="noStrike" dirty="0">
                <a:solidFill>
                  <a:srgbClr val="0F0F0F"/>
                </a:solidFill>
                <a:effectLst/>
                <a:latin typeface="Calibri" panose="020F0502020204030204" pitchFamily="34" charset="0"/>
                <a:cs typeface="Calibri" panose="020F0502020204030204" pitchFamily="34" charset="0"/>
              </a:rPr>
              <a:t> Crime is a multifaceted phenomenon with numerous contributing factors, including individual, social, economic, and cultural influences. The causes of criminal behaviour are not solely rooted in genetics or evolution but result from a complex interplay of factors.</a:t>
            </a:r>
          </a:p>
          <a:p>
            <a:pPr algn="l">
              <a:buFont typeface="+mj-lt"/>
              <a:buAutoNum type="arabicPeriod"/>
            </a:pPr>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F0F0F"/>
                </a:solidFill>
                <a:effectLst/>
                <a:latin typeface="Calibri" panose="020F0502020204030204" pitchFamily="34" charset="0"/>
                <a:cs typeface="Calibri" panose="020F0502020204030204" pitchFamily="34" charset="0"/>
              </a:rPr>
              <a:t>Ethical Considerations:</a:t>
            </a:r>
            <a:r>
              <a:rPr lang="en-GB" b="0" i="0" u="none" strike="noStrike" dirty="0">
                <a:solidFill>
                  <a:srgbClr val="0F0F0F"/>
                </a:solidFill>
                <a:effectLst/>
                <a:latin typeface="Calibri" panose="020F0502020204030204" pitchFamily="34" charset="0"/>
                <a:cs typeface="Calibri" panose="020F0502020204030204" pitchFamily="34" charset="0"/>
              </a:rPr>
              <a:t> Discussions about the evolutionary basis of criminal behaviour should be approached with caution, as they can raise ethical concerns and the potential for misinterpretation. It is essential to avoid oversimplifying complex issues or attributing criminal behaviour solely to evolutionary factors.</a:t>
            </a:r>
          </a:p>
          <a:p>
            <a:pPr algn="l">
              <a:buFont typeface="+mj-lt"/>
              <a:buAutoNum type="arabicPeriod"/>
            </a:pPr>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r>
              <a:rPr lang="en-GB" b="0" i="0" u="none" strike="noStrike" dirty="0">
                <a:solidFill>
                  <a:srgbClr val="0F0F0F"/>
                </a:solidFill>
                <a:effectLst/>
                <a:latin typeface="Calibri" panose="020F0502020204030204" pitchFamily="34" charset="0"/>
                <a:cs typeface="Calibri" panose="020F0502020204030204" pitchFamily="34" charset="0"/>
              </a:rPr>
              <a:t>In summary, while there is ongoing research into the evolutionary origins of human behaviour, including behaviours related to aggression and cooperation, it is important to recognize that crime is a multifaceted social phenomenon influenced by a wide range of factors. Criminal behaviour is not genetically transmitted but arises from a combination of genetic predispositions, environmental influences, and individual choices. Evolutionary perspectives can provide insights into the origins of certain behaviours but do not provide a complete explanation for criminal conduct.</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48</a:t>
            </a:fld>
            <a:endParaRPr lang="en-US"/>
          </a:p>
        </p:txBody>
      </p:sp>
    </p:spTree>
    <p:extLst>
      <p:ext uri="{BB962C8B-B14F-4D97-AF65-F5344CB8AC3E}">
        <p14:creationId xmlns:p14="http://schemas.microsoft.com/office/powerpoint/2010/main" val="405344867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Neuropsychology is the study of how brain structure and function relate to behaviour and cognition. It explores the neurological basis of various psychological and behavioural processes. When examining the link between neuropsychology and crime, researchers seek to understand how brain abnormalities or dysfunctions can be associated with criminal behaviour.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points to consider regarding this link:</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Brain Abnormalities and Criminal Behaviour:</a:t>
            </a:r>
            <a:r>
              <a:rPr lang="en-GB" b="0" i="0" u="none" strike="noStrike" dirty="0">
                <a:solidFill>
                  <a:srgbClr val="374151"/>
                </a:solidFill>
                <a:effectLst/>
                <a:latin typeface="Calibri" panose="020F0502020204030204" pitchFamily="34" charset="0"/>
                <a:cs typeface="Calibri" panose="020F0502020204030204" pitchFamily="34" charset="0"/>
              </a:rPr>
              <a:t> Some studies have suggested a relationship between brain abnormalities and certain types of criminal behaviour. For example, brain injuries, tumours, or developmental disorders in specific brain regions may influence behaviour, including aggression, impulse control, and decision-making.</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Frontal Lobe and Impulse Control:</a:t>
            </a:r>
            <a:r>
              <a:rPr lang="en-GB" b="0" i="0" u="none" strike="noStrike" dirty="0">
                <a:solidFill>
                  <a:srgbClr val="374151"/>
                </a:solidFill>
                <a:effectLst/>
                <a:latin typeface="Calibri" panose="020F0502020204030204" pitchFamily="34" charset="0"/>
                <a:cs typeface="Calibri" panose="020F0502020204030204" pitchFamily="34" charset="0"/>
              </a:rPr>
              <a:t> The frontal lobes of the brain are crucial for executive functions such as impulse control, decision-making, and social behaviour. Damage or dysfunction in the frontal lobes can lead to impulsive actions and poor judgment, which may contribute to criminal conduct.</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Violence and Brain Injury:</a:t>
            </a:r>
            <a:r>
              <a:rPr lang="en-GB" b="0" i="0" u="none" strike="noStrike" dirty="0">
                <a:solidFill>
                  <a:srgbClr val="374151"/>
                </a:solidFill>
                <a:effectLst/>
                <a:latin typeface="Calibri" panose="020F0502020204030204" pitchFamily="34" charset="0"/>
                <a:cs typeface="Calibri" panose="020F0502020204030204" pitchFamily="34" charset="0"/>
              </a:rPr>
              <a:t> There is evidence to suggest that individuals with a history of traumatic brain injury (TBI) may be more prone to aggressive behaviour. TBIs can affect areas of the brain responsible for emotional regulation and self-control.</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Neuroimaging Studies:</a:t>
            </a:r>
            <a:r>
              <a:rPr lang="en-GB" b="0" i="0" u="none" strike="noStrike" dirty="0">
                <a:solidFill>
                  <a:srgbClr val="374151"/>
                </a:solidFill>
                <a:effectLst/>
                <a:latin typeface="Calibri" panose="020F0502020204030204" pitchFamily="34" charset="0"/>
                <a:cs typeface="Calibri" panose="020F0502020204030204" pitchFamily="34" charset="0"/>
              </a:rPr>
              <a:t> Advances in neuroimaging techniques, such as functional magnetic resonance imaging (fMRI) and positron emission tomography (PET), have allowed researchers to examine brain activity in individuals engaged in various tasks, including decision-making and moral reasoning. These studies offer insights into how brain functioning may relate to criminal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Psychopathy and Brain Function:</a:t>
            </a:r>
            <a:r>
              <a:rPr lang="en-GB" b="0" i="0" u="none" strike="noStrike" dirty="0">
                <a:solidFill>
                  <a:srgbClr val="374151"/>
                </a:solidFill>
                <a:effectLst/>
                <a:latin typeface="Calibri" panose="020F0502020204030204" pitchFamily="34" charset="0"/>
                <a:cs typeface="Calibri" panose="020F0502020204030204" pitchFamily="34" charset="0"/>
              </a:rPr>
              <a:t> Psychopathy is a personality disorder characterized by traits such as callousness, lack of empathy, and manipulativeness. Some research has explored the neurological basis of psychopathy, identifying differences in brain structure and functioning in individuals with psychopathic traits.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Treatment and Rehabilitation:</a:t>
            </a:r>
            <a:r>
              <a:rPr lang="en-GB" b="0" i="0" u="none" strike="noStrike" dirty="0">
                <a:solidFill>
                  <a:srgbClr val="374151"/>
                </a:solidFill>
                <a:effectLst/>
                <a:latin typeface="Calibri" panose="020F0502020204030204" pitchFamily="34" charset="0"/>
                <a:cs typeface="Calibri" panose="020F0502020204030204" pitchFamily="34" charset="0"/>
              </a:rPr>
              <a:t> Neuropsychological assessments can help identify individuals with brain injuries or dysfunctions who may benefit from rehabilitation or treatment programs aimed at addressing the underlying neurological issues contributing to criminal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Ethical Considerations:</a:t>
            </a:r>
            <a:r>
              <a:rPr lang="en-GB" b="0" i="0" u="none" strike="noStrike" dirty="0">
                <a:solidFill>
                  <a:srgbClr val="374151"/>
                </a:solidFill>
                <a:effectLst/>
                <a:latin typeface="Calibri" panose="020F0502020204030204" pitchFamily="34" charset="0"/>
                <a:cs typeface="Calibri" panose="020F0502020204030204" pitchFamily="34" charset="0"/>
              </a:rPr>
              <a:t> The application of neuropsychology to criminal justice raises ethical questions. It is essential to ensure that neuroscientific evidence is used responsibly and fairly in legal proceedings, taking into account issues such as voluntariness, consent, and individual rights.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Complexity of Criminal Behaviour:</a:t>
            </a:r>
            <a:r>
              <a:rPr lang="en-GB" b="0" i="0" u="none" strike="noStrike" dirty="0">
                <a:solidFill>
                  <a:srgbClr val="374151"/>
                </a:solidFill>
                <a:effectLst/>
                <a:latin typeface="Calibri" panose="020F0502020204030204" pitchFamily="34" charset="0"/>
                <a:cs typeface="Calibri" panose="020F0502020204030204" pitchFamily="34" charset="0"/>
              </a:rPr>
              <a:t> It is crucial to recognize that not all criminal behaviour can be attributed to neurological factors. Criminal conduct is multifaceted and influenced by a wide range of biological, psychological, social, and environmental factors.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the link between neuropsychology and crime involves the study of how brain structure and function can influence behaviour, including criminal behaviour. While there is evidence to suggest that certain neurological factors may be associated with criminal conduct, it is important to approach this research with caution and to recognize that criminal behaviour is the result of complex interactions among various factors. Neuropsychology contributes to a broader understanding of the potential neurological underpinnings of criminal behaviour but does not provide a singular or deterministic explanation for it.</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50</a:t>
            </a:fld>
            <a:endParaRPr lang="en-US"/>
          </a:p>
        </p:txBody>
      </p:sp>
    </p:spTree>
    <p:extLst>
      <p:ext uri="{BB962C8B-B14F-4D97-AF65-F5344CB8AC3E}">
        <p14:creationId xmlns:p14="http://schemas.microsoft.com/office/powerpoint/2010/main" val="334539826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51</a:t>
            </a:fld>
            <a:endParaRPr lang="en-US"/>
          </a:p>
        </p:txBody>
      </p:sp>
    </p:spTree>
    <p:extLst>
      <p:ext uri="{BB962C8B-B14F-4D97-AF65-F5344CB8AC3E}">
        <p14:creationId xmlns:p14="http://schemas.microsoft.com/office/powerpoint/2010/main" val="273943665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Biosocial theories of crime are criminological perspectives that seek to explain criminal behaviour by considering the interplay of biological, genetic, and social factors. These theories emphasize the complex relationship between an individual's biology and the social environment in shaping criminal conduct. Biosocial theories reject simplistic determinism and recognize that criminal behaviour is influenced by a combination of biological, psychological, and sociological factors.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aspects of biosocial theories of crime: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Biological Factors:</a:t>
            </a:r>
            <a:r>
              <a:rPr lang="en-GB" b="0" i="0" u="none" strike="noStrike" dirty="0">
                <a:solidFill>
                  <a:srgbClr val="374151"/>
                </a:solidFill>
                <a:effectLst/>
                <a:latin typeface="Calibri" panose="020F0502020204030204" pitchFamily="34" charset="0"/>
                <a:cs typeface="Calibri" panose="020F0502020204030204" pitchFamily="34" charset="0"/>
              </a:rPr>
              <a:t> Biosocial theories acknowledge the role of biological factors in predisposing individuals to criminal behaviour. This can include genetic influences, neurobiological differences, hormonal imbalances, and brain abnormalities. Biological factors may contribute to traits such as impulsivity, aggression, and low self-control, which are associated with criminal conduct.</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Genetics and Heritability:</a:t>
            </a:r>
            <a:r>
              <a:rPr lang="en-GB" b="0" i="0" u="none" strike="noStrike" dirty="0">
                <a:solidFill>
                  <a:srgbClr val="374151"/>
                </a:solidFill>
                <a:effectLst/>
                <a:latin typeface="Calibri" panose="020F0502020204030204" pitchFamily="34" charset="0"/>
                <a:cs typeface="Calibri" panose="020F0502020204030204" pitchFamily="34" charset="0"/>
              </a:rPr>
              <a:t> Some biosocial theories explore the heritability of criminal traits. Twin and adoption studies are often used to investigate the extent to which genetic factors may play a role in criminal behaviour. While genetics can contribute to individual differences, they do not determine criminality on their own.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Environmental Factors:</a:t>
            </a:r>
            <a:r>
              <a:rPr lang="en-GB" b="0" i="0" u="none" strike="noStrike" dirty="0">
                <a:solidFill>
                  <a:srgbClr val="374151"/>
                </a:solidFill>
                <a:effectLst/>
                <a:latin typeface="Calibri" panose="020F0502020204030204" pitchFamily="34" charset="0"/>
                <a:cs typeface="Calibri" panose="020F0502020204030204" pitchFamily="34" charset="0"/>
              </a:rPr>
              <a:t> Biosocial theories emphasize the importance of environmental influences in conjunction with biological factors. These environmental factors can include early childhood experiences, family dynamics, peer influences, socioeconomic conditions, and neighbourhood characteristics. The interaction between biology and environment is central to these theories.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Gene-Environment Interaction:</a:t>
            </a:r>
            <a:r>
              <a:rPr lang="en-GB" b="0" i="0" u="none" strike="noStrike" dirty="0">
                <a:solidFill>
                  <a:srgbClr val="374151"/>
                </a:solidFill>
                <a:effectLst/>
                <a:latin typeface="Calibri" panose="020F0502020204030204" pitchFamily="34" charset="0"/>
                <a:cs typeface="Calibri" panose="020F0502020204030204" pitchFamily="34" charset="0"/>
              </a:rPr>
              <a:t> Biosocial theories highlight the concept of gene-environment interaction, which suggests that genetic predispositions may manifest as criminal behaviour under certain environmental conditions. For example, a person with a genetic susceptibility to aggression may be more likely to engage in violence when exposed to a violent or abusive environment.</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Psychological Factors:</a:t>
            </a:r>
            <a:r>
              <a:rPr lang="en-GB" b="0" i="0" u="none" strike="noStrike" dirty="0">
                <a:solidFill>
                  <a:srgbClr val="374151"/>
                </a:solidFill>
                <a:effectLst/>
                <a:latin typeface="Calibri" panose="020F0502020204030204" pitchFamily="34" charset="0"/>
                <a:cs typeface="Calibri" panose="020F0502020204030204" pitchFamily="34" charset="0"/>
              </a:rPr>
              <a:t> Biosocial theories often consider psychological factors, such as personality traits and cognitive processes, that mediate the relationship between biology and criminal behaviour. For example, an individual with high levels of impulsivity may be more susceptible to engaging in impulsive criminal acts.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err="1">
                <a:solidFill>
                  <a:srgbClr val="374151"/>
                </a:solidFill>
                <a:effectLst/>
                <a:latin typeface="Calibri" panose="020F0502020204030204" pitchFamily="34" charset="0"/>
                <a:cs typeface="Calibri" panose="020F0502020204030204" pitchFamily="34" charset="0"/>
              </a:rPr>
              <a:t>Neurocriminology</a:t>
            </a:r>
            <a:r>
              <a:rPr lang="en-GB" b="1" i="0" u="none" strike="noStrike" dirty="0">
                <a:solidFill>
                  <a:srgbClr val="374151"/>
                </a:solidFill>
                <a:effectLst/>
                <a:latin typeface="Calibri" panose="020F0502020204030204" pitchFamily="34" charset="0"/>
                <a:cs typeface="Calibri" panose="020F0502020204030204" pitchFamily="34" charset="0"/>
              </a:rPr>
              <a:t>:</a:t>
            </a:r>
            <a:r>
              <a:rPr lang="en-GB" b="0" i="0" u="none" strike="noStrike" dirty="0">
                <a:solidFill>
                  <a:srgbClr val="374151"/>
                </a:solidFill>
                <a:effectLst/>
                <a:latin typeface="Calibri" panose="020F0502020204030204" pitchFamily="34" charset="0"/>
                <a:cs typeface="Calibri" panose="020F0502020204030204" pitchFamily="34" charset="0"/>
              </a:rPr>
              <a:t> </a:t>
            </a:r>
            <a:r>
              <a:rPr lang="en-GB" b="0" i="0" u="none" strike="noStrike" dirty="0" err="1">
                <a:solidFill>
                  <a:srgbClr val="374151"/>
                </a:solidFill>
                <a:effectLst/>
                <a:latin typeface="Calibri" panose="020F0502020204030204" pitchFamily="34" charset="0"/>
                <a:cs typeface="Calibri" panose="020F0502020204030204" pitchFamily="34" charset="0"/>
              </a:rPr>
              <a:t>Neurocriminology</a:t>
            </a:r>
            <a:r>
              <a:rPr lang="en-GB" b="0" i="0" u="none" strike="noStrike" dirty="0">
                <a:solidFill>
                  <a:srgbClr val="374151"/>
                </a:solidFill>
                <a:effectLst/>
                <a:latin typeface="Calibri" panose="020F0502020204030204" pitchFamily="34" charset="0"/>
                <a:cs typeface="Calibri" panose="020F0502020204030204" pitchFamily="34" charset="0"/>
              </a:rPr>
              <a:t> is a subfield of biosocial criminology that examines the neurological basis of criminal behaviour. It explores how brain structure and function may be associated with criminal tendencies, impulse control, and decision-making.</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Ethical Considerations:</a:t>
            </a:r>
            <a:r>
              <a:rPr lang="en-GB" b="0" i="0" u="none" strike="noStrike" dirty="0">
                <a:solidFill>
                  <a:srgbClr val="374151"/>
                </a:solidFill>
                <a:effectLst/>
                <a:latin typeface="Calibri" panose="020F0502020204030204" pitchFamily="34" charset="0"/>
                <a:cs typeface="Calibri" panose="020F0502020204030204" pitchFamily="34" charset="0"/>
              </a:rPr>
              <a:t> The application of biosocial theories to the criminal justice system raises ethical questions. It is crucial to ensure that research findings are used responsibly and do not lead to stigmatization or discrimination based on biological markers.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Prevention and Intervention:</a:t>
            </a:r>
            <a:r>
              <a:rPr lang="en-GB" b="0" i="0" u="none" strike="noStrike" dirty="0">
                <a:solidFill>
                  <a:srgbClr val="374151"/>
                </a:solidFill>
                <a:effectLst/>
                <a:latin typeface="Calibri" panose="020F0502020204030204" pitchFamily="34" charset="0"/>
                <a:cs typeface="Calibri" panose="020F0502020204030204" pitchFamily="34" charset="0"/>
              </a:rPr>
              <a:t> Biosocial theories have implications for crime prevention and intervention. They suggest that addressing both biological and environmental factors is essential in developing effective strategies for reducing criminal behaviour and promoting rehabilitation.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biosocial theories of crime recognize that criminal behaviour is the result of a complex interplay between biological, genetic, and social factors. These theories offer a holistic perspective on the causes of crime, emphasizing the need to consider multiple influences when understanding and addressing criminal conduct.</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52</a:t>
            </a:fld>
            <a:endParaRPr lang="en-US"/>
          </a:p>
        </p:txBody>
      </p:sp>
    </p:spTree>
    <p:extLst>
      <p:ext uri="{BB962C8B-B14F-4D97-AF65-F5344CB8AC3E}">
        <p14:creationId xmlns:p14="http://schemas.microsoft.com/office/powerpoint/2010/main" val="819187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Social learning theory, a psychological perspective developed by Albert Bandura, suggests that individuals learn behaviours, including criminal behaviours, through observation, imitation, and reinforcement. While social learning theory provides valuable insights into the acquisition of behaviour, it is just one of many factors that can contribute to criminal conduct.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Here's how social learning theory relates to crime: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Observational Learning:</a:t>
            </a:r>
            <a:r>
              <a:rPr lang="en-GB" b="0" i="0" u="none" strike="noStrike" dirty="0">
                <a:solidFill>
                  <a:srgbClr val="374151"/>
                </a:solidFill>
                <a:effectLst/>
                <a:latin typeface="Calibri" panose="020F0502020204030204" pitchFamily="34" charset="0"/>
                <a:cs typeface="Calibri" panose="020F0502020204030204" pitchFamily="34" charset="0"/>
              </a:rPr>
              <a:t> Social learning theory posits that individuals can learn by observing the actions and consequences of others. This includes observing how others engage in criminal acts, witnessing the rewards or punishments associated with those acts, and internalizing those observations.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Imitation and </a:t>
            </a:r>
            <a:r>
              <a:rPr lang="en-GB" b="1" i="0" u="none" strike="noStrike" dirty="0" err="1">
                <a:solidFill>
                  <a:srgbClr val="374151"/>
                </a:solidFill>
                <a:effectLst/>
                <a:latin typeface="Calibri" panose="020F0502020204030204" pitchFamily="34" charset="0"/>
                <a:cs typeface="Calibri" panose="020F0502020204030204" pitchFamily="34" charset="0"/>
              </a:rPr>
              <a:t>Modelilng</a:t>
            </a:r>
            <a:r>
              <a:rPr lang="en-GB" b="1" i="0" u="none" strike="noStrike" dirty="0">
                <a:solidFill>
                  <a:srgbClr val="374151"/>
                </a:solidFill>
                <a:effectLst/>
                <a:latin typeface="Calibri" panose="020F0502020204030204" pitchFamily="34" charset="0"/>
                <a:cs typeface="Calibri" panose="020F0502020204030204" pitchFamily="34" charset="0"/>
              </a:rPr>
              <a:t>:</a:t>
            </a:r>
            <a:r>
              <a:rPr lang="en-GB" b="0" i="0" u="none" strike="noStrike" dirty="0">
                <a:solidFill>
                  <a:srgbClr val="374151"/>
                </a:solidFill>
                <a:effectLst/>
                <a:latin typeface="Calibri" panose="020F0502020204030204" pitchFamily="34" charset="0"/>
                <a:cs typeface="Calibri" panose="020F0502020204030204" pitchFamily="34" charset="0"/>
              </a:rPr>
              <a:t> People are more likely to imitate behaviours they have observed if they perceive the model as attractive, powerful, or similar to themselves. Criminal role models or peers engaging in criminal activities can influence individuals to mimic such behaviours.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Reinforcement and Punishment:</a:t>
            </a:r>
            <a:r>
              <a:rPr lang="en-GB" b="0" i="0" u="none" strike="noStrike" dirty="0">
                <a:solidFill>
                  <a:srgbClr val="374151"/>
                </a:solidFill>
                <a:effectLst/>
                <a:latin typeface="Calibri" panose="020F0502020204030204" pitchFamily="34" charset="0"/>
                <a:cs typeface="Calibri" panose="020F0502020204030204" pitchFamily="34" charset="0"/>
              </a:rPr>
              <a:t> Social learning theory considers the role of reinforcement and punishment in shaping behaviour. If individuals witness others being rewarded for criminal acts or avoiding punishment, they may be more inclined to engage in similar actions.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Criminal Subcultures:</a:t>
            </a:r>
            <a:r>
              <a:rPr lang="en-GB" b="0" i="0" u="none" strike="noStrike" dirty="0">
                <a:solidFill>
                  <a:srgbClr val="374151"/>
                </a:solidFill>
                <a:effectLst/>
                <a:latin typeface="Calibri" panose="020F0502020204030204" pitchFamily="34" charset="0"/>
                <a:cs typeface="Calibri" panose="020F0502020204030204" pitchFamily="34" charset="0"/>
              </a:rPr>
              <a:t> Social learning theory helps explain the transmission of criminal norms and values within certain subcultures or social groups. In environments where criminal behaviour is accepted or encouraged, individuals may be more likely to adopt criminal behaviours.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Deviant Peer Associations:</a:t>
            </a:r>
            <a:r>
              <a:rPr lang="en-GB" b="0" i="0" u="none" strike="noStrike" dirty="0">
                <a:solidFill>
                  <a:srgbClr val="374151"/>
                </a:solidFill>
                <a:effectLst/>
                <a:latin typeface="Calibri" panose="020F0502020204030204" pitchFamily="34" charset="0"/>
                <a:cs typeface="Calibri" panose="020F0502020204030204" pitchFamily="34" charset="0"/>
              </a:rPr>
              <a:t> Association with deviant or delinquent peers can contribute to the social learning of criminal behaviours. Peer influence and socialization processes can reinforce criminal conduct within certain social networks.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Media Influence:</a:t>
            </a:r>
            <a:r>
              <a:rPr lang="en-GB" b="0" i="0" u="none" strike="noStrike" dirty="0">
                <a:solidFill>
                  <a:srgbClr val="374151"/>
                </a:solidFill>
                <a:effectLst/>
                <a:latin typeface="Calibri" panose="020F0502020204030204" pitchFamily="34" charset="0"/>
                <a:cs typeface="Calibri" panose="020F0502020204030204" pitchFamily="34" charset="0"/>
              </a:rPr>
              <a:t> The media can serve as a source of observational learning. Depictions of criminal behaviour in media, including television, movies, and video games, can influence individuals' perceptions and potentially shape their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While social learning theory highlights the role of observational learning and social influences in the acquisition of criminal behaviour, it is essential to recognize that criminal conduct is influenced by multiple factors. Psychological, biological, and sociological factors all play a role in explaining why crime is committed. Some important considerations include: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Individual Differences:</a:t>
            </a:r>
            <a:r>
              <a:rPr lang="en-GB" b="0" i="0" u="none" strike="noStrike" dirty="0">
                <a:solidFill>
                  <a:srgbClr val="374151"/>
                </a:solidFill>
                <a:effectLst/>
                <a:latin typeface="Calibri" panose="020F0502020204030204" pitchFamily="34" charset="0"/>
                <a:cs typeface="Calibri" panose="020F0502020204030204" pitchFamily="34" charset="0"/>
              </a:rPr>
              <a:t> Not everyone exposed to criminal models or deviant peers will engage in criminal behaviour. Individual differences in personality, cognitive processes, and moral development also contribute to the likelihood of criminal conduct.</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Socioeconomic Factors:</a:t>
            </a:r>
            <a:r>
              <a:rPr lang="en-GB" b="0" i="0" u="none" strike="noStrike" dirty="0">
                <a:solidFill>
                  <a:srgbClr val="374151"/>
                </a:solidFill>
                <a:effectLst/>
                <a:latin typeface="Calibri" panose="020F0502020204030204" pitchFamily="34" charset="0"/>
                <a:cs typeface="Calibri" panose="020F0502020204030204" pitchFamily="34" charset="0"/>
              </a:rPr>
              <a:t> Economic disadvantage, limited access to resources, and social inequality can create conditions that increase the risk of criminal behaviour.</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Family and Upbringing:</a:t>
            </a:r>
            <a:r>
              <a:rPr lang="en-GB" b="0" i="0" u="none" strike="noStrike" dirty="0">
                <a:solidFill>
                  <a:srgbClr val="374151"/>
                </a:solidFill>
                <a:effectLst/>
                <a:latin typeface="Calibri" panose="020F0502020204030204" pitchFamily="34" charset="0"/>
                <a:cs typeface="Calibri" panose="020F0502020204030204" pitchFamily="34" charset="0"/>
              </a:rPr>
              <a:t> Family dynamics, parental supervision, and childhood experiences play a significant role in shaping an individual's propensity for criminality.</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Psychological Factors:</a:t>
            </a:r>
            <a:r>
              <a:rPr lang="en-GB" b="0" i="0" u="none" strike="noStrike" dirty="0">
                <a:solidFill>
                  <a:srgbClr val="374151"/>
                </a:solidFill>
                <a:effectLst/>
                <a:latin typeface="Calibri" panose="020F0502020204030204" pitchFamily="34" charset="0"/>
                <a:cs typeface="Calibri" panose="020F0502020204030204" pitchFamily="34" charset="0"/>
              </a:rPr>
              <a:t> Factors like impulsivity, low self-control, and personality traits can interact with social learning influences to contribute to criminal conduct.</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Structural Factors:</a:t>
            </a:r>
            <a:r>
              <a:rPr lang="en-GB" b="0" i="0" u="none" strike="noStrike" dirty="0">
                <a:solidFill>
                  <a:srgbClr val="374151"/>
                </a:solidFill>
                <a:effectLst/>
                <a:latin typeface="Calibri" panose="020F0502020204030204" pitchFamily="34" charset="0"/>
                <a:cs typeface="Calibri" panose="020F0502020204030204" pitchFamily="34" charset="0"/>
              </a:rPr>
              <a:t> Structural factors such as neighbourhood crime rates, availability of social services, and educational opportunities can influence crime rates within communities.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social learning theory offers valuable insights into how individuals may acquire criminal behaviours through observation and reinforcement. However, it is just one component of a more comprehensive understanding of why crime is committed. A holistic approach to criminology considers the interplay of psychological, sociological, and environmental factors in explaining criminal conduct.</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53</a:t>
            </a:fld>
            <a:endParaRPr lang="en-US"/>
          </a:p>
        </p:txBody>
      </p:sp>
    </p:spTree>
    <p:extLst>
      <p:ext uri="{BB962C8B-B14F-4D97-AF65-F5344CB8AC3E}">
        <p14:creationId xmlns:p14="http://schemas.microsoft.com/office/powerpoint/2010/main" val="25574456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54</a:t>
            </a:fld>
            <a:endParaRPr lang="en-US"/>
          </a:p>
        </p:txBody>
      </p:sp>
    </p:spTree>
    <p:extLst>
      <p:ext uri="{BB962C8B-B14F-4D97-AF65-F5344CB8AC3E}">
        <p14:creationId xmlns:p14="http://schemas.microsoft.com/office/powerpoint/2010/main" val="388671661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connection between psychodynamics and crime involves the exploration of how underlying psychological processes, particularly those related to unconscious conflicts and personality development, can contribute to criminal behaviour. Psychodynamics is a psychological perspective that emphasizes the role of unconscious motives, desires, and unresolved conflicts in shaping human behaviour.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points regarding the connection between psychodynamics and crime: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Unconscious Motives and Criminal Behaviour:</a:t>
            </a:r>
            <a:r>
              <a:rPr lang="en-GB" b="0" i="0" u="none" strike="noStrike" dirty="0">
                <a:solidFill>
                  <a:srgbClr val="374151"/>
                </a:solidFill>
                <a:effectLst/>
                <a:latin typeface="Calibri" panose="020F0502020204030204" pitchFamily="34" charset="0"/>
                <a:cs typeface="Calibri" panose="020F0502020204030204" pitchFamily="34" charset="0"/>
              </a:rPr>
              <a:t> Psychodynamic theory suggests that individuals may engage in criminal behaviour as a result of unconscious motives and unresolved conflicts. These hidden psychological processes can drive actions that are not fully understood by the individual.</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Early Childhood Experiences:</a:t>
            </a:r>
            <a:r>
              <a:rPr lang="en-GB" b="0" i="0" u="none" strike="noStrike" dirty="0">
                <a:solidFill>
                  <a:srgbClr val="374151"/>
                </a:solidFill>
                <a:effectLst/>
                <a:latin typeface="Calibri" panose="020F0502020204030204" pitchFamily="34" charset="0"/>
                <a:cs typeface="Calibri" panose="020F0502020204030204" pitchFamily="34" charset="0"/>
              </a:rPr>
              <a:t> Psychodynamics often explores the influence of early childhood experiences, especially those related to attachment, parenting, and traumatic events, on the development of personality and behavioural patterns. Childhood experiences can be linked to criminal conduct later in life.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Personality Disorders:</a:t>
            </a:r>
            <a:r>
              <a:rPr lang="en-GB" b="0" i="0" u="none" strike="noStrike" dirty="0">
                <a:solidFill>
                  <a:srgbClr val="374151"/>
                </a:solidFill>
                <a:effectLst/>
                <a:latin typeface="Calibri" panose="020F0502020204030204" pitchFamily="34" charset="0"/>
                <a:cs typeface="Calibri" panose="020F0502020204030204" pitchFamily="34" charset="0"/>
              </a:rPr>
              <a:t> Certain personality disorders, such as antisocial personality disorder and borderline personality disorder, are associated with criminal behaviour. Psychodynamic perspectives examine how personality disorders may be rooted in early experiences and unconscious conflicts.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Defence Mechanisms:</a:t>
            </a:r>
            <a:r>
              <a:rPr lang="en-GB" b="0" i="0" u="none" strike="noStrike" dirty="0">
                <a:solidFill>
                  <a:srgbClr val="374151"/>
                </a:solidFill>
                <a:effectLst/>
                <a:latin typeface="Calibri" panose="020F0502020204030204" pitchFamily="34" charset="0"/>
                <a:cs typeface="Calibri" panose="020F0502020204030204" pitchFamily="34" charset="0"/>
              </a:rPr>
              <a:t> Psychodynamic theory introduces the concept of defence mechanisms, which are unconscious strategies individuals use to cope with emotional conflicts and anxiety. Some defence mechanisms, such as repression and projection, can influence criminal behaviour when used maladaptively.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Impulse Control and Aggression:</a:t>
            </a:r>
            <a:r>
              <a:rPr lang="en-GB" b="0" i="0" u="none" strike="noStrike" dirty="0">
                <a:solidFill>
                  <a:srgbClr val="374151"/>
                </a:solidFill>
                <a:effectLst/>
                <a:latin typeface="Calibri" panose="020F0502020204030204" pitchFamily="34" charset="0"/>
                <a:cs typeface="Calibri" panose="020F0502020204030204" pitchFamily="34" charset="0"/>
              </a:rPr>
              <a:t> Psychodynamics explores the role of impulse control and aggression in criminal behaviour. Unresolved anger and aggressive impulses, often related to early traumatic experiences, can manifest in criminal acts.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Substance Abuse and Coping Mechanisms:</a:t>
            </a:r>
            <a:r>
              <a:rPr lang="en-GB" b="0" i="0" u="none" strike="noStrike" dirty="0">
                <a:solidFill>
                  <a:srgbClr val="374151"/>
                </a:solidFill>
                <a:effectLst/>
                <a:latin typeface="Calibri" panose="020F0502020204030204" pitchFamily="34" charset="0"/>
                <a:cs typeface="Calibri" panose="020F0502020204030204" pitchFamily="34" charset="0"/>
              </a:rPr>
              <a:t> Substance abuse and addiction can be linked to psychodynamic processes as individuals use drugs or alcohol as coping mechanisms to escape or numb emotional pain or conflicts. Substance abuse can contribute to criminal acts, such as drug-related offenses.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Therapeutic Approaches:</a:t>
            </a:r>
            <a:r>
              <a:rPr lang="en-GB" b="0" i="0" u="none" strike="noStrike" dirty="0">
                <a:solidFill>
                  <a:srgbClr val="374151"/>
                </a:solidFill>
                <a:effectLst/>
                <a:latin typeface="Calibri" panose="020F0502020204030204" pitchFamily="34" charset="0"/>
                <a:cs typeface="Calibri" panose="020F0502020204030204" pitchFamily="34" charset="0"/>
              </a:rPr>
              <a:t> Psychodynamic therapy and psychoanalysis are therapeutic approaches that delve into the unconscious processes of individuals. In some cases, these therapeutic interventions are used to address the underlying psychological issues contributing to criminal behaviour and to promote rehabilitation.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Complexity of Motivation:</a:t>
            </a:r>
            <a:r>
              <a:rPr lang="en-GB" b="0" i="0" u="none" strike="noStrike" dirty="0">
                <a:solidFill>
                  <a:srgbClr val="374151"/>
                </a:solidFill>
                <a:effectLst/>
                <a:latin typeface="Calibri" panose="020F0502020204030204" pitchFamily="34" charset="0"/>
                <a:cs typeface="Calibri" panose="020F0502020204030204" pitchFamily="34" charset="0"/>
              </a:rPr>
              <a:t> Psychodynamics recognizes that human motivation and behaviour are often complex and may not be readily explained by conscious decision-making. Criminal acts may be driven by deep-seated, unconscious conflicts that require in-depth exploration.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Ethical and Legal Implications:</a:t>
            </a:r>
            <a:r>
              <a:rPr lang="en-GB" b="0" i="0" u="none" strike="noStrike" dirty="0">
                <a:solidFill>
                  <a:srgbClr val="374151"/>
                </a:solidFill>
                <a:effectLst/>
                <a:latin typeface="Calibri" panose="020F0502020204030204" pitchFamily="34" charset="0"/>
                <a:cs typeface="Calibri" panose="020F0502020204030204" pitchFamily="34" charset="0"/>
              </a:rPr>
              <a:t> Applying psychodynamic insights to the criminal justice system raises ethical and legal considerations. It is important to ensure that psychological assessments and therapeutic interventions are used responsibly and in compliance with legal standards.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the connection between psychodynamics and crime lies in the exploration of how unconscious motives, early experiences, personality development, and defence mechanisms can influence criminal behaviour. While psychodynamics provides valuable insights into the psychological underpinnings of crime, it is just one of many perspectives in criminology that contribute to our understanding of the complex causes of criminal conduct.</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55</a:t>
            </a:fld>
            <a:endParaRPr lang="en-US"/>
          </a:p>
        </p:txBody>
      </p:sp>
    </p:spTree>
    <p:extLst>
      <p:ext uri="{BB962C8B-B14F-4D97-AF65-F5344CB8AC3E}">
        <p14:creationId xmlns:p14="http://schemas.microsoft.com/office/powerpoint/2010/main" val="1955732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57</a:t>
            </a:fld>
            <a:endParaRPr lang="en-US"/>
          </a:p>
        </p:txBody>
      </p:sp>
    </p:spTree>
    <p:extLst>
      <p:ext uri="{BB962C8B-B14F-4D97-AF65-F5344CB8AC3E}">
        <p14:creationId xmlns:p14="http://schemas.microsoft.com/office/powerpoint/2010/main" val="254834693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Calibri" panose="020F0502020204030204" pitchFamily="34" charset="0"/>
                <a:cs typeface="Calibri" panose="020F0502020204030204" pitchFamily="34" charset="0"/>
              </a:rPr>
              <a:t>Considering the interaction between various psychological perspectives for the explanation of crime can be a fruitful approach in criminology. </a:t>
            </a:r>
          </a:p>
          <a:p>
            <a:endParaRPr lang="en-GB" b="0" i="0" u="none" strike="noStrike" dirty="0">
              <a:solidFill>
                <a:srgbClr val="374151"/>
              </a:solidFill>
              <a:effectLst/>
              <a:latin typeface="Calibri" panose="020F0502020204030204" pitchFamily="34" charset="0"/>
              <a:cs typeface="Calibri" panose="020F0502020204030204" pitchFamily="34" charset="0"/>
            </a:endParaRPr>
          </a:p>
          <a:p>
            <a:r>
              <a:rPr lang="en-GB" b="0" i="0" u="none" strike="noStrike" dirty="0">
                <a:solidFill>
                  <a:srgbClr val="374151"/>
                </a:solidFill>
                <a:effectLst/>
                <a:latin typeface="Calibri" panose="020F0502020204030204" pitchFamily="34" charset="0"/>
                <a:cs typeface="Calibri" panose="020F0502020204030204" pitchFamily="34" charset="0"/>
              </a:rPr>
              <a:t>While the diversity of psychological perspectives for explaining crime may initially appear confusing, recognising the value of integrating these perspectives can lead to a richer understanding of criminal behaviour. </a:t>
            </a:r>
          </a:p>
          <a:p>
            <a:endParaRPr lang="en-GB" b="0" i="0" u="none" strike="noStrike" dirty="0">
              <a:solidFill>
                <a:srgbClr val="374151"/>
              </a:solidFill>
              <a:effectLst/>
              <a:latin typeface="Calibri" panose="020F0502020204030204" pitchFamily="34" charset="0"/>
              <a:cs typeface="Calibri" panose="020F0502020204030204" pitchFamily="34" charset="0"/>
            </a:endParaRPr>
          </a:p>
          <a:p>
            <a:r>
              <a:rPr lang="en-GB" b="0" i="0" u="none" strike="noStrike" dirty="0">
                <a:solidFill>
                  <a:srgbClr val="374151"/>
                </a:solidFill>
                <a:effectLst/>
                <a:latin typeface="Calibri" panose="020F0502020204030204" pitchFamily="34" charset="0"/>
                <a:cs typeface="Calibri" panose="020F0502020204030204" pitchFamily="34" charset="0"/>
              </a:rPr>
              <a:t>By considering the interaction between various psychological factors and perspectives, criminologists, researchers, and practitioners can develop more nuanced and effective approaches to addressing and preventing crime.</a:t>
            </a:r>
            <a:endParaRPr lang="en-US"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5C6F9094-8825-5446-BD55-1F480929DE68}" type="slidenum">
              <a:rPr lang="en-US" smtClean="0"/>
              <a:t>58</a:t>
            </a:fld>
            <a:endParaRPr lang="en-US"/>
          </a:p>
        </p:txBody>
      </p:sp>
    </p:spTree>
    <p:extLst>
      <p:ext uri="{BB962C8B-B14F-4D97-AF65-F5344CB8AC3E}">
        <p14:creationId xmlns:p14="http://schemas.microsoft.com/office/powerpoint/2010/main" val="402217809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59</a:t>
            </a:fld>
            <a:endParaRPr lang="en-US"/>
          </a:p>
        </p:txBody>
      </p:sp>
    </p:spTree>
    <p:extLst>
      <p:ext uri="{BB962C8B-B14F-4D97-AF65-F5344CB8AC3E}">
        <p14:creationId xmlns:p14="http://schemas.microsoft.com/office/powerpoint/2010/main" val="539912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60D6E-A6C9-45B8-87A4-E3AE847629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465085-EB7E-4B25-B479-E1EEB296E8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E82704A-358C-4FC2-AF0C-77903B67C35F}"/>
              </a:ext>
            </a:extLst>
          </p:cNvPr>
          <p:cNvSpPr>
            <a:spLocks noGrp="1"/>
          </p:cNvSpPr>
          <p:nvPr>
            <p:ph type="dt" sz="half" idx="10"/>
          </p:nvPr>
        </p:nvSpPr>
        <p:spPr/>
        <p:txBody>
          <a:bodyPr/>
          <a:lstStyle/>
          <a:p>
            <a:fld id="{FFCA0C91-6708-49B7-87AA-28A226708C63}" type="datetimeFigureOut">
              <a:rPr lang="en-GB" smtClean="0"/>
              <a:t>06/01/2025</a:t>
            </a:fld>
            <a:endParaRPr lang="en-GB"/>
          </a:p>
        </p:txBody>
      </p:sp>
      <p:sp>
        <p:nvSpPr>
          <p:cNvPr id="5" name="Footer Placeholder 4">
            <a:extLst>
              <a:ext uri="{FF2B5EF4-FFF2-40B4-BE49-F238E27FC236}">
                <a16:creationId xmlns:a16="http://schemas.microsoft.com/office/drawing/2014/main" id="{67A909BD-37C9-4F5A-B1E4-1A519D9B04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37DDD6-7077-4818-AB16-28B5239B5381}"/>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1461842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099ED-8FA7-49EC-9271-E98D8BDD19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B3246C-1484-4305-8C70-8D3AFBFA1A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8B3139-BFCF-4AFA-B38C-D6C4E47AC96F}"/>
              </a:ext>
            </a:extLst>
          </p:cNvPr>
          <p:cNvSpPr>
            <a:spLocks noGrp="1"/>
          </p:cNvSpPr>
          <p:nvPr>
            <p:ph type="dt" sz="half" idx="10"/>
          </p:nvPr>
        </p:nvSpPr>
        <p:spPr/>
        <p:txBody>
          <a:bodyPr/>
          <a:lstStyle/>
          <a:p>
            <a:fld id="{FFCA0C91-6708-49B7-87AA-28A226708C63}" type="datetimeFigureOut">
              <a:rPr lang="en-GB" smtClean="0"/>
              <a:t>06/01/2025</a:t>
            </a:fld>
            <a:endParaRPr lang="en-GB"/>
          </a:p>
        </p:txBody>
      </p:sp>
      <p:sp>
        <p:nvSpPr>
          <p:cNvPr id="5" name="Footer Placeholder 4">
            <a:extLst>
              <a:ext uri="{FF2B5EF4-FFF2-40B4-BE49-F238E27FC236}">
                <a16:creationId xmlns:a16="http://schemas.microsoft.com/office/drawing/2014/main" id="{765A1D96-1659-48DC-A519-AD23C5C84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1A57FE-B758-48C1-B3C0-D003EE6E1852}"/>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329100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3B20C-D680-40A9-8EC9-D39E9A9BC0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0702DF-3B86-4160-AE1C-47E6BD8F9F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8ED29A-D8C3-4482-B9FF-D2B0CF6C53DD}"/>
              </a:ext>
            </a:extLst>
          </p:cNvPr>
          <p:cNvSpPr>
            <a:spLocks noGrp="1"/>
          </p:cNvSpPr>
          <p:nvPr>
            <p:ph type="dt" sz="half" idx="10"/>
          </p:nvPr>
        </p:nvSpPr>
        <p:spPr/>
        <p:txBody>
          <a:bodyPr/>
          <a:lstStyle/>
          <a:p>
            <a:fld id="{FFCA0C91-6708-49B7-87AA-28A226708C63}" type="datetimeFigureOut">
              <a:rPr lang="en-GB" smtClean="0"/>
              <a:t>06/01/2025</a:t>
            </a:fld>
            <a:endParaRPr lang="en-GB"/>
          </a:p>
        </p:txBody>
      </p:sp>
      <p:sp>
        <p:nvSpPr>
          <p:cNvPr id="5" name="Footer Placeholder 4">
            <a:extLst>
              <a:ext uri="{FF2B5EF4-FFF2-40B4-BE49-F238E27FC236}">
                <a16:creationId xmlns:a16="http://schemas.microsoft.com/office/drawing/2014/main" id="{602E0FE8-6C3D-4966-A294-6E6102AC98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3493AA-85C2-4ED1-B13B-5464FCE92CFF}"/>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3647266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D31D0-F588-482D-9212-CF900E81D5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C649EA-8FCD-49DF-9BE3-95E7AE5BC0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A291BB-0C85-4326-B7CB-1AF2738CF2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C5A6EA-DDC7-483D-AC15-D5D604AFDBA9}"/>
              </a:ext>
            </a:extLst>
          </p:cNvPr>
          <p:cNvSpPr>
            <a:spLocks noGrp="1"/>
          </p:cNvSpPr>
          <p:nvPr>
            <p:ph type="dt" sz="half" idx="10"/>
          </p:nvPr>
        </p:nvSpPr>
        <p:spPr/>
        <p:txBody>
          <a:bodyPr/>
          <a:lstStyle/>
          <a:p>
            <a:fld id="{FFCA0C91-6708-49B7-87AA-28A226708C63}" type="datetimeFigureOut">
              <a:rPr lang="en-GB" smtClean="0"/>
              <a:t>06/01/2025</a:t>
            </a:fld>
            <a:endParaRPr lang="en-GB"/>
          </a:p>
        </p:txBody>
      </p:sp>
      <p:sp>
        <p:nvSpPr>
          <p:cNvPr id="6" name="Footer Placeholder 5">
            <a:extLst>
              <a:ext uri="{FF2B5EF4-FFF2-40B4-BE49-F238E27FC236}">
                <a16:creationId xmlns:a16="http://schemas.microsoft.com/office/drawing/2014/main" id="{200F9048-BF9E-4B5A-BD30-3E19411F69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917DA8-54B3-4CC3-8C64-F2F00C89C538}"/>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4112306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6243E-A4A7-4FAE-87D0-33254CCA9B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AFC6A3-D907-4517-883F-1C7806EBF9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D3E1A6-AF37-4155-A97C-5FCB040C33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67A913-1A3C-4868-A0E7-50E7BDCE6B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A21F68-8CE7-49B3-9D93-2E371FEB38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75CA730-7DBA-47E6-903A-1868011B8A69}"/>
              </a:ext>
            </a:extLst>
          </p:cNvPr>
          <p:cNvSpPr>
            <a:spLocks noGrp="1"/>
          </p:cNvSpPr>
          <p:nvPr>
            <p:ph type="dt" sz="half" idx="10"/>
          </p:nvPr>
        </p:nvSpPr>
        <p:spPr/>
        <p:txBody>
          <a:bodyPr/>
          <a:lstStyle/>
          <a:p>
            <a:fld id="{FFCA0C91-6708-49B7-87AA-28A226708C63}" type="datetimeFigureOut">
              <a:rPr lang="en-GB" smtClean="0"/>
              <a:t>06/01/2025</a:t>
            </a:fld>
            <a:endParaRPr lang="en-GB"/>
          </a:p>
        </p:txBody>
      </p:sp>
      <p:sp>
        <p:nvSpPr>
          <p:cNvPr id="8" name="Footer Placeholder 7">
            <a:extLst>
              <a:ext uri="{FF2B5EF4-FFF2-40B4-BE49-F238E27FC236}">
                <a16:creationId xmlns:a16="http://schemas.microsoft.com/office/drawing/2014/main" id="{4E8D08BE-5E7B-45E3-90AE-565A1BE5F6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0CF01C-166A-4256-BD46-CA4014585616}"/>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965304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10D84-E42B-40FA-866E-C0AD86B56A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BE299D-7355-470E-8DF1-9C119434DA3F}"/>
              </a:ext>
            </a:extLst>
          </p:cNvPr>
          <p:cNvSpPr>
            <a:spLocks noGrp="1"/>
          </p:cNvSpPr>
          <p:nvPr>
            <p:ph type="dt" sz="half" idx="10"/>
          </p:nvPr>
        </p:nvSpPr>
        <p:spPr/>
        <p:txBody>
          <a:bodyPr/>
          <a:lstStyle/>
          <a:p>
            <a:fld id="{FFCA0C91-6708-49B7-87AA-28A226708C63}" type="datetimeFigureOut">
              <a:rPr lang="en-GB" smtClean="0"/>
              <a:t>06/01/2025</a:t>
            </a:fld>
            <a:endParaRPr lang="en-GB"/>
          </a:p>
        </p:txBody>
      </p:sp>
      <p:sp>
        <p:nvSpPr>
          <p:cNvPr id="4" name="Footer Placeholder 3">
            <a:extLst>
              <a:ext uri="{FF2B5EF4-FFF2-40B4-BE49-F238E27FC236}">
                <a16:creationId xmlns:a16="http://schemas.microsoft.com/office/drawing/2014/main" id="{B39327D7-D959-4284-BBAD-7B08AA3C9BE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FCA743-10DB-462D-B72F-BF400FF04F6D}"/>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4063791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787EB3-2AB2-4C9A-ACCA-30C70D6955BD}"/>
              </a:ext>
            </a:extLst>
          </p:cNvPr>
          <p:cNvSpPr>
            <a:spLocks noGrp="1"/>
          </p:cNvSpPr>
          <p:nvPr>
            <p:ph type="dt" sz="half" idx="10"/>
          </p:nvPr>
        </p:nvSpPr>
        <p:spPr/>
        <p:txBody>
          <a:bodyPr/>
          <a:lstStyle/>
          <a:p>
            <a:fld id="{FFCA0C91-6708-49B7-87AA-28A226708C63}" type="datetimeFigureOut">
              <a:rPr lang="en-GB" smtClean="0"/>
              <a:t>06/01/2025</a:t>
            </a:fld>
            <a:endParaRPr lang="en-GB"/>
          </a:p>
        </p:txBody>
      </p:sp>
      <p:sp>
        <p:nvSpPr>
          <p:cNvPr id="3" name="Footer Placeholder 2">
            <a:extLst>
              <a:ext uri="{FF2B5EF4-FFF2-40B4-BE49-F238E27FC236}">
                <a16:creationId xmlns:a16="http://schemas.microsoft.com/office/drawing/2014/main" id="{360EFEE2-ABA9-41B8-9C88-714131947B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96B04B8-6A24-4389-890E-EDD5AFA89AE2}"/>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2765491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67D98-6E69-4636-BAF7-F9E4FAAD57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B674BEC-F91B-41F2-9564-868609CCE4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0380BB-F457-4D3A-B1BC-5E08E01DA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41A207-CA1C-42D9-9555-8DF74B0B21B0}"/>
              </a:ext>
            </a:extLst>
          </p:cNvPr>
          <p:cNvSpPr>
            <a:spLocks noGrp="1"/>
          </p:cNvSpPr>
          <p:nvPr>
            <p:ph type="dt" sz="half" idx="10"/>
          </p:nvPr>
        </p:nvSpPr>
        <p:spPr/>
        <p:txBody>
          <a:bodyPr/>
          <a:lstStyle/>
          <a:p>
            <a:fld id="{FFCA0C91-6708-49B7-87AA-28A226708C63}" type="datetimeFigureOut">
              <a:rPr lang="en-GB" smtClean="0"/>
              <a:t>06/01/2025</a:t>
            </a:fld>
            <a:endParaRPr lang="en-GB"/>
          </a:p>
        </p:txBody>
      </p:sp>
      <p:sp>
        <p:nvSpPr>
          <p:cNvPr id="6" name="Footer Placeholder 5">
            <a:extLst>
              <a:ext uri="{FF2B5EF4-FFF2-40B4-BE49-F238E27FC236}">
                <a16:creationId xmlns:a16="http://schemas.microsoft.com/office/drawing/2014/main" id="{EBB593F3-54D6-40B5-A8AF-2F2D858921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B7F93F-2C20-4E01-915E-18860354F349}"/>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3943517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9F6FF-67BB-48B4-89DC-06E38183FF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24E896-9578-4E12-8B2A-22BE7910D2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9A7DB8-9994-4C98-8493-8107060AD1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2BC7F2-8CDA-4D4C-B607-AE524332919C}"/>
              </a:ext>
            </a:extLst>
          </p:cNvPr>
          <p:cNvSpPr>
            <a:spLocks noGrp="1"/>
          </p:cNvSpPr>
          <p:nvPr>
            <p:ph type="dt" sz="half" idx="10"/>
          </p:nvPr>
        </p:nvSpPr>
        <p:spPr/>
        <p:txBody>
          <a:bodyPr/>
          <a:lstStyle/>
          <a:p>
            <a:fld id="{FFCA0C91-6708-49B7-87AA-28A226708C63}" type="datetimeFigureOut">
              <a:rPr lang="en-GB" smtClean="0"/>
              <a:t>06/01/2025</a:t>
            </a:fld>
            <a:endParaRPr lang="en-GB"/>
          </a:p>
        </p:txBody>
      </p:sp>
      <p:sp>
        <p:nvSpPr>
          <p:cNvPr id="6" name="Footer Placeholder 5">
            <a:extLst>
              <a:ext uri="{FF2B5EF4-FFF2-40B4-BE49-F238E27FC236}">
                <a16:creationId xmlns:a16="http://schemas.microsoft.com/office/drawing/2014/main" id="{C38500E5-6283-4DBD-841B-7F7733459F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DD6C9E-B8D5-4B28-9C63-AE8C906E307C}"/>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369929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6320A-658A-4CC6-A47E-3D08AD9B8C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0DBC30-298B-4115-A8DF-0C245A679A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91C9B0-FE13-45A5-9EE8-8722723F0570}"/>
              </a:ext>
            </a:extLst>
          </p:cNvPr>
          <p:cNvSpPr>
            <a:spLocks noGrp="1"/>
          </p:cNvSpPr>
          <p:nvPr>
            <p:ph type="dt" sz="half" idx="10"/>
          </p:nvPr>
        </p:nvSpPr>
        <p:spPr/>
        <p:txBody>
          <a:bodyPr/>
          <a:lstStyle/>
          <a:p>
            <a:fld id="{FFCA0C91-6708-49B7-87AA-28A226708C63}" type="datetimeFigureOut">
              <a:rPr lang="en-GB" smtClean="0"/>
              <a:t>06/01/2025</a:t>
            </a:fld>
            <a:endParaRPr lang="en-GB"/>
          </a:p>
        </p:txBody>
      </p:sp>
      <p:sp>
        <p:nvSpPr>
          <p:cNvPr id="5" name="Footer Placeholder 4">
            <a:extLst>
              <a:ext uri="{FF2B5EF4-FFF2-40B4-BE49-F238E27FC236}">
                <a16:creationId xmlns:a16="http://schemas.microsoft.com/office/drawing/2014/main" id="{420E66A9-2A33-4CD1-990C-2918761ACA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312937-6936-468E-9898-90D73166EEDF}"/>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3521324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3DD79B-5836-435D-BF0C-3AC3BFCB3FA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1B07C5-F500-49C0-BB65-55FEEF9BCF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40CFF4-B988-4D25-9382-35B10327A2CA}"/>
              </a:ext>
            </a:extLst>
          </p:cNvPr>
          <p:cNvSpPr>
            <a:spLocks noGrp="1"/>
          </p:cNvSpPr>
          <p:nvPr>
            <p:ph type="dt" sz="half" idx="10"/>
          </p:nvPr>
        </p:nvSpPr>
        <p:spPr/>
        <p:txBody>
          <a:bodyPr/>
          <a:lstStyle/>
          <a:p>
            <a:fld id="{FFCA0C91-6708-49B7-87AA-28A226708C63}" type="datetimeFigureOut">
              <a:rPr lang="en-GB" smtClean="0"/>
              <a:t>06/01/2025</a:t>
            </a:fld>
            <a:endParaRPr lang="en-GB"/>
          </a:p>
        </p:txBody>
      </p:sp>
      <p:sp>
        <p:nvSpPr>
          <p:cNvPr id="5" name="Footer Placeholder 4">
            <a:extLst>
              <a:ext uri="{FF2B5EF4-FFF2-40B4-BE49-F238E27FC236}">
                <a16:creationId xmlns:a16="http://schemas.microsoft.com/office/drawing/2014/main" id="{C2D3D848-5334-4E8A-A639-566C106EC2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0F05E6-6406-4876-85DF-5B73CA83C9D9}"/>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1579976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F43027-702A-47F9-8921-A53E92DFDF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711964-A5CE-419E-845E-93F8461CDA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5221B-E143-45CB-A909-68686DA617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CA0C91-6708-49B7-87AA-28A226708C63}" type="datetimeFigureOut">
              <a:rPr lang="en-GB" smtClean="0"/>
              <a:t>06/01/2025</a:t>
            </a:fld>
            <a:endParaRPr lang="en-GB"/>
          </a:p>
        </p:txBody>
      </p:sp>
      <p:sp>
        <p:nvSpPr>
          <p:cNvPr id="5" name="Footer Placeholder 4">
            <a:extLst>
              <a:ext uri="{FF2B5EF4-FFF2-40B4-BE49-F238E27FC236}">
                <a16:creationId xmlns:a16="http://schemas.microsoft.com/office/drawing/2014/main" id="{B55E45BD-0F3C-44C4-A30E-F986D574A9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E176DC3-F4E0-40DE-AD33-AA09A6B174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4005C7-9B30-492F-82B2-F1C4862826F6}" type="slidenum">
              <a:rPr lang="en-GB" smtClean="0"/>
              <a:t>‹#›</a:t>
            </a:fld>
            <a:endParaRPr lang="en-GB"/>
          </a:p>
        </p:txBody>
      </p:sp>
    </p:spTree>
    <p:extLst>
      <p:ext uri="{BB962C8B-B14F-4D97-AF65-F5344CB8AC3E}">
        <p14:creationId xmlns:p14="http://schemas.microsoft.com/office/powerpoint/2010/main" val="3905171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mailto:sarah.jones@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5.jpeg"/><Relationship Id="rId7" Type="http://schemas.openxmlformats.org/officeDocument/2006/relationships/diagramColors" Target="../diagrams/colors8.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3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1.jpeg"/></Relationships>
</file>

<file path=ppt/slides/_rels/slide4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hyperlink" Target="https://www.youtube.com/watch?v=KOMkZbQauOA&amp;feature=youtu.be"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2.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40.jpeg"/><Relationship Id="rId7" Type="http://schemas.openxmlformats.org/officeDocument/2006/relationships/diagramColors" Target="../diagrams/colors12.xml"/><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5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3AEEAA8-A3F4-472A-B164-A02E16EA1315}"/>
              </a:ext>
            </a:extLst>
          </p:cNvPr>
          <p:cNvPicPr>
            <a:picLocks noChangeAspect="1"/>
          </p:cNvPicPr>
          <p:nvPr/>
        </p:nvPicPr>
        <p:blipFill rotWithShape="1">
          <a:blip r:embed="rId2"/>
          <a:srcRect l="14986" t="1552" r="28084"/>
          <a:stretch/>
        </p:blipFill>
        <p:spPr>
          <a:xfrm>
            <a:off x="4055164" y="10"/>
            <a:ext cx="8136835"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9E35F0-9F9A-4F75-95CC-F66C974753D3}"/>
              </a:ext>
            </a:extLst>
          </p:cNvPr>
          <p:cNvSpPr>
            <a:spLocks noGrp="1"/>
          </p:cNvSpPr>
          <p:nvPr>
            <p:ph type="ctrTitle"/>
          </p:nvPr>
        </p:nvSpPr>
        <p:spPr>
          <a:xfrm>
            <a:off x="458169" y="1057387"/>
            <a:ext cx="4023360" cy="3204134"/>
          </a:xfrm>
        </p:spPr>
        <p:txBody>
          <a:bodyPr vert="horz" lIns="91440" tIns="45720" rIns="91440" bIns="45720" rtlCol="0" anchor="t">
            <a:normAutofit/>
          </a:bodyPr>
          <a:lstStyle/>
          <a:p>
            <a:pPr algn="l"/>
            <a:r>
              <a:rPr lang="en-US" sz="4800" dirty="0"/>
              <a:t>Policing Models, Powers and Society</a:t>
            </a:r>
          </a:p>
        </p:txBody>
      </p:sp>
      <p:sp>
        <p:nvSpPr>
          <p:cNvPr id="3" name="Subtitle 2">
            <a:extLst>
              <a:ext uri="{FF2B5EF4-FFF2-40B4-BE49-F238E27FC236}">
                <a16:creationId xmlns:a16="http://schemas.microsoft.com/office/drawing/2014/main" id="{6525B9BE-927B-40AB-954E-B582E217B2DA}"/>
              </a:ext>
            </a:extLst>
          </p:cNvPr>
          <p:cNvSpPr>
            <a:spLocks noGrp="1"/>
          </p:cNvSpPr>
          <p:nvPr>
            <p:ph type="subTitle" idx="1"/>
          </p:nvPr>
        </p:nvSpPr>
        <p:spPr>
          <a:xfrm>
            <a:off x="408406" y="4546920"/>
            <a:ext cx="5058116" cy="2008863"/>
          </a:xfrm>
        </p:spPr>
        <p:txBody>
          <a:bodyPr vert="horz" lIns="91440" tIns="45720" rIns="91440" bIns="45720" rtlCol="0">
            <a:noAutofit/>
          </a:bodyPr>
          <a:lstStyle/>
          <a:p>
            <a:pPr algn="l"/>
            <a:endParaRPr lang="en-US" sz="2000" dirty="0"/>
          </a:p>
          <a:p>
            <a:pPr algn="l"/>
            <a:r>
              <a:rPr lang="en-US" sz="2000" dirty="0"/>
              <a:t>Week 1 </a:t>
            </a:r>
          </a:p>
          <a:p>
            <a:pPr algn="l"/>
            <a:r>
              <a:rPr lang="en-US" sz="2000" dirty="0"/>
              <a:t>Introduction and Criminological Theories</a:t>
            </a:r>
          </a:p>
          <a:p>
            <a:pPr algn="l"/>
            <a:r>
              <a:rPr lang="en-US" sz="2000" dirty="0"/>
              <a:t>Sarah Jones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1951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41D321-5ADD-4493-9E30-9012A613956D}"/>
              </a:ext>
            </a:extLst>
          </p:cNvPr>
          <p:cNvSpPr>
            <a:spLocks noGrp="1"/>
          </p:cNvSpPr>
          <p:nvPr>
            <p:ph type="title"/>
          </p:nvPr>
        </p:nvSpPr>
        <p:spPr>
          <a:xfrm>
            <a:off x="6636862" y="971472"/>
            <a:ext cx="4805996" cy="3568676"/>
          </a:xfrm>
        </p:spPr>
        <p:txBody>
          <a:bodyPr vert="horz" lIns="91440" tIns="45720" rIns="91440" bIns="45720" rtlCol="0" anchor="t">
            <a:noAutofit/>
          </a:bodyPr>
          <a:lstStyle/>
          <a:p>
            <a:pPr algn="ctr"/>
            <a:r>
              <a:rPr lang="en-US" b="1" kern="1200" dirty="0">
                <a:solidFill>
                  <a:schemeClr val="tx2"/>
                </a:solidFill>
                <a:latin typeface="+mj-lt"/>
                <a:ea typeface="+mj-ea"/>
                <a:cs typeface="+mj-cs"/>
              </a:rPr>
              <a:t>Welcome </a:t>
            </a:r>
            <a:br>
              <a:rPr lang="en-US" b="1" kern="1200" dirty="0">
                <a:solidFill>
                  <a:schemeClr val="tx2"/>
                </a:solidFill>
                <a:latin typeface="+mj-lt"/>
                <a:ea typeface="+mj-ea"/>
                <a:cs typeface="+mj-cs"/>
              </a:rPr>
            </a:br>
            <a:r>
              <a:rPr lang="en-US" b="1" kern="1200" dirty="0">
                <a:solidFill>
                  <a:schemeClr val="tx2"/>
                </a:solidFill>
                <a:latin typeface="+mj-lt"/>
                <a:ea typeface="+mj-ea"/>
                <a:cs typeface="+mj-cs"/>
              </a:rPr>
              <a:t>to your new </a:t>
            </a:r>
            <a:br>
              <a:rPr lang="en-US" b="1" kern="1200" dirty="0">
                <a:solidFill>
                  <a:schemeClr val="tx2"/>
                </a:solidFill>
                <a:latin typeface="+mj-lt"/>
                <a:ea typeface="+mj-ea"/>
                <a:cs typeface="+mj-cs"/>
              </a:rPr>
            </a:br>
            <a:r>
              <a:rPr lang="en-US" b="1" kern="1200" dirty="0">
                <a:solidFill>
                  <a:schemeClr val="tx2"/>
                </a:solidFill>
                <a:latin typeface="+mj-lt"/>
                <a:ea typeface="+mj-ea"/>
                <a:cs typeface="+mj-cs"/>
              </a:rPr>
              <a:t>MA module!</a:t>
            </a:r>
            <a:br>
              <a:rPr lang="en-US" b="1" kern="1200" dirty="0">
                <a:solidFill>
                  <a:schemeClr val="tx2"/>
                </a:solidFill>
                <a:latin typeface="+mj-lt"/>
                <a:ea typeface="+mj-ea"/>
                <a:cs typeface="+mj-cs"/>
              </a:rPr>
            </a:br>
            <a:br>
              <a:rPr lang="en-US" b="1" kern="1200" dirty="0">
                <a:solidFill>
                  <a:schemeClr val="tx2"/>
                </a:solidFill>
                <a:latin typeface="+mj-lt"/>
                <a:ea typeface="+mj-ea"/>
                <a:cs typeface="+mj-cs"/>
              </a:rPr>
            </a:br>
            <a:r>
              <a:rPr lang="en-US" sz="4800" b="1" kern="1200" dirty="0">
                <a:solidFill>
                  <a:srgbClr val="FF0000"/>
                </a:solidFill>
                <a:latin typeface="+mj-lt"/>
                <a:ea typeface="+mj-ea"/>
                <a:cs typeface="+mj-cs"/>
              </a:rPr>
              <a:t>Policing Models, Powers and Society</a:t>
            </a:r>
          </a:p>
        </p:txBody>
      </p:sp>
      <p:pic>
        <p:nvPicPr>
          <p:cNvPr id="81" name="Graphic 80" descr="Classroom">
            <a:extLst>
              <a:ext uri="{FF2B5EF4-FFF2-40B4-BE49-F238E27FC236}">
                <a16:creationId xmlns:a16="http://schemas.microsoft.com/office/drawing/2014/main" id="{9D629D8E-6728-1D5D-500E-F560C64A0F8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88" name="Group 87">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89" name="Freeform: Shape 88">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Freeform: Shape 89">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 name="Freeform: Shape 90">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2519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87FF0-ADF4-4E18-9E0C-294BE306A37A}"/>
              </a:ext>
            </a:extLst>
          </p:cNvPr>
          <p:cNvSpPr>
            <a:spLocks noGrp="1"/>
          </p:cNvSpPr>
          <p:nvPr>
            <p:ph type="title"/>
          </p:nvPr>
        </p:nvSpPr>
        <p:spPr>
          <a:xfrm>
            <a:off x="457200" y="720772"/>
            <a:ext cx="3718767" cy="5531079"/>
          </a:xfrm>
        </p:spPr>
        <p:txBody>
          <a:bodyPr>
            <a:normAutofit/>
          </a:bodyPr>
          <a:lstStyle/>
          <a:p>
            <a:r>
              <a:rPr lang="en-GB">
                <a:solidFill>
                  <a:schemeClr val="tx2">
                    <a:alpha val="80000"/>
                  </a:schemeClr>
                </a:solidFill>
              </a:rPr>
              <a:t>General Information</a:t>
            </a:r>
          </a:p>
        </p:txBody>
      </p:sp>
      <p:graphicFrame>
        <p:nvGraphicFramePr>
          <p:cNvPr id="5" name="Content Placeholder 2">
            <a:extLst>
              <a:ext uri="{FF2B5EF4-FFF2-40B4-BE49-F238E27FC236}">
                <a16:creationId xmlns:a16="http://schemas.microsoft.com/office/drawing/2014/main" id="{8956B99F-69F9-4AF2-A7F6-D1817F7DCA67}"/>
              </a:ext>
            </a:extLst>
          </p:cNvPr>
          <p:cNvGraphicFramePr>
            <a:graphicFrameLocks noGrp="1"/>
          </p:cNvGraphicFramePr>
          <p:nvPr>
            <p:ph idx="1"/>
            <p:extLst>
              <p:ext uri="{D42A27DB-BD31-4B8C-83A1-F6EECF244321}">
                <p14:modId xmlns:p14="http://schemas.microsoft.com/office/powerpoint/2010/main" val="2484667004"/>
              </p:ext>
            </p:extLst>
          </p:nvPr>
        </p:nvGraphicFramePr>
        <p:xfrm>
          <a:off x="3922238" y="347007"/>
          <a:ext cx="7812562" cy="61639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3636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E2D7292-7400-452D-AEA0-2E86F84E3880}"/>
              </a:ext>
            </a:extLst>
          </p:cNvPr>
          <p:cNvSpPr>
            <a:spLocks noGrp="1"/>
          </p:cNvSpPr>
          <p:nvPr>
            <p:ph type="title"/>
          </p:nvPr>
        </p:nvSpPr>
        <p:spPr>
          <a:xfrm>
            <a:off x="1137036" y="548640"/>
            <a:ext cx="9543405" cy="1188720"/>
          </a:xfrm>
        </p:spPr>
        <p:txBody>
          <a:bodyPr>
            <a:normAutofit/>
          </a:bodyPr>
          <a:lstStyle/>
          <a:p>
            <a:r>
              <a:rPr lang="en-GB" dirty="0">
                <a:solidFill>
                  <a:schemeClr val="tx1">
                    <a:lumMod val="85000"/>
                    <a:lumOff val="15000"/>
                  </a:schemeClr>
                </a:solidFill>
              </a:rPr>
              <a:t>My availability to you…</a:t>
            </a:r>
          </a:p>
        </p:txBody>
      </p:sp>
      <p:sp>
        <p:nvSpPr>
          <p:cNvPr id="3" name="Content Placeholder 2">
            <a:extLst>
              <a:ext uri="{FF2B5EF4-FFF2-40B4-BE49-F238E27FC236}">
                <a16:creationId xmlns:a16="http://schemas.microsoft.com/office/drawing/2014/main" id="{FA9C61B8-42EC-4FC2-A156-E0CE5E9D99D0}"/>
              </a:ext>
            </a:extLst>
          </p:cNvPr>
          <p:cNvSpPr>
            <a:spLocks noGrp="1"/>
          </p:cNvSpPr>
          <p:nvPr>
            <p:ph idx="1"/>
          </p:nvPr>
        </p:nvSpPr>
        <p:spPr>
          <a:xfrm>
            <a:off x="1957987" y="2431765"/>
            <a:ext cx="8276026" cy="3320031"/>
          </a:xfrm>
        </p:spPr>
        <p:txBody>
          <a:bodyPr anchor="ctr">
            <a:normAutofit lnSpcReduction="10000"/>
          </a:bodyPr>
          <a:lstStyle/>
          <a:p>
            <a:r>
              <a:rPr lang="en-GB" sz="2400" dirty="0">
                <a:solidFill>
                  <a:schemeClr val="tx1">
                    <a:lumMod val="85000"/>
                    <a:lumOff val="15000"/>
                  </a:schemeClr>
                </a:solidFill>
              </a:rPr>
              <a:t>I am available to email at </a:t>
            </a:r>
            <a:r>
              <a:rPr lang="en-GB" sz="2400" dirty="0">
                <a:solidFill>
                  <a:schemeClr val="tx1">
                    <a:lumMod val="85000"/>
                    <a:lumOff val="15000"/>
                  </a:schemeClr>
                </a:solidFill>
                <a:hlinkClick r:id="rId3"/>
              </a:rPr>
              <a:t>sarah.jones@uwtsd.ac.uk</a:t>
            </a:r>
            <a:r>
              <a:rPr lang="en-GB" sz="2400" dirty="0">
                <a:solidFill>
                  <a:schemeClr val="tx1">
                    <a:lumMod val="85000"/>
                    <a:lumOff val="15000"/>
                  </a:schemeClr>
                </a:solidFill>
              </a:rPr>
              <a:t>. Please use that email and use your own student email to get in contact.</a:t>
            </a:r>
          </a:p>
          <a:p>
            <a:r>
              <a:rPr lang="en-GB" sz="2400" dirty="0">
                <a:solidFill>
                  <a:schemeClr val="tx1">
                    <a:lumMod val="85000"/>
                    <a:lumOff val="15000"/>
                  </a:schemeClr>
                </a:solidFill>
              </a:rPr>
              <a:t>I will return your email ASAP (within 2 working days) but I don’t work 24/7.</a:t>
            </a:r>
          </a:p>
          <a:p>
            <a:r>
              <a:rPr lang="en-GB" sz="2400" dirty="0">
                <a:solidFill>
                  <a:schemeClr val="tx1">
                    <a:lumMod val="85000"/>
                    <a:lumOff val="15000"/>
                  </a:schemeClr>
                </a:solidFill>
              </a:rPr>
              <a:t>If you haven’t heard from me in 2 days, please send another email.</a:t>
            </a:r>
          </a:p>
          <a:p>
            <a:r>
              <a:rPr lang="en-GB" sz="2400" dirty="0">
                <a:solidFill>
                  <a:schemeClr val="tx1">
                    <a:lumMod val="85000"/>
                    <a:lumOff val="15000"/>
                  </a:schemeClr>
                </a:solidFill>
              </a:rPr>
              <a:t>Don’t wait to email if you have a question during class. </a:t>
            </a:r>
          </a:p>
          <a:p>
            <a:r>
              <a:rPr lang="en-GB" sz="2400" dirty="0">
                <a:solidFill>
                  <a:schemeClr val="tx1">
                    <a:lumMod val="85000"/>
                    <a:lumOff val="15000"/>
                  </a:schemeClr>
                </a:solidFill>
              </a:rPr>
              <a:t>We are all here to discuss ideas and learn together, so always ask the question if you have one.</a:t>
            </a:r>
          </a:p>
          <a:p>
            <a:endParaRPr lang="en-GB"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3886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B0F478-1852-4BBF-A92F-17EB9030AB53}"/>
              </a:ext>
            </a:extLst>
          </p:cNvPr>
          <p:cNvSpPr>
            <a:spLocks noGrp="1"/>
          </p:cNvSpPr>
          <p:nvPr>
            <p:ph type="title"/>
          </p:nvPr>
        </p:nvSpPr>
        <p:spPr>
          <a:xfrm>
            <a:off x="621792" y="1161288"/>
            <a:ext cx="3602736" cy="4526280"/>
          </a:xfrm>
        </p:spPr>
        <p:txBody>
          <a:bodyPr vert="horz" lIns="91440" tIns="45720" rIns="91440" bIns="45720" rtlCol="0">
            <a:normAutofit/>
          </a:bodyPr>
          <a:lstStyle/>
          <a:p>
            <a:r>
              <a:rPr lang="en-US" sz="4000" kern="1200">
                <a:latin typeface="+mj-lt"/>
                <a:ea typeface="+mj-ea"/>
                <a:cs typeface="+mj-cs"/>
              </a:rPr>
              <a:t>What is this module about?</a:t>
            </a:r>
          </a:p>
        </p:txBody>
      </p:sp>
      <p:sp>
        <p:nvSpPr>
          <p:cNvPr id="25" name="Rectangle 2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5" name="TextBox 6">
            <a:extLst>
              <a:ext uri="{FF2B5EF4-FFF2-40B4-BE49-F238E27FC236}">
                <a16:creationId xmlns:a16="http://schemas.microsoft.com/office/drawing/2014/main" id="{2CAA1C4D-DB9B-F480-B16B-5EA99A9EF6D1}"/>
              </a:ext>
            </a:extLst>
          </p:cNvPr>
          <p:cNvGraphicFramePr/>
          <p:nvPr>
            <p:extLst>
              <p:ext uri="{D42A27DB-BD31-4B8C-83A1-F6EECF244321}">
                <p14:modId xmlns:p14="http://schemas.microsoft.com/office/powerpoint/2010/main" val="189493306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0328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2BBE45-B307-4212-91C4-F41CB82A3F3E}"/>
              </a:ext>
            </a:extLst>
          </p:cNvPr>
          <p:cNvSpPr>
            <a:spLocks noGrp="1"/>
          </p:cNvSpPr>
          <p:nvPr>
            <p:ph type="title"/>
          </p:nvPr>
        </p:nvSpPr>
        <p:spPr>
          <a:xfrm>
            <a:off x="686834" y="1153572"/>
            <a:ext cx="3200400" cy="4461163"/>
          </a:xfrm>
        </p:spPr>
        <p:txBody>
          <a:bodyPr>
            <a:normAutofit/>
          </a:bodyPr>
          <a:lstStyle/>
          <a:p>
            <a:r>
              <a:rPr lang="en-GB">
                <a:solidFill>
                  <a:srgbClr val="FFFFFF"/>
                </a:solidFill>
              </a:rPr>
              <a:t>Indicative Content</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E8A1921-445A-43E4-90E5-E7D07EDBF013}"/>
              </a:ext>
            </a:extLst>
          </p:cNvPr>
          <p:cNvSpPr>
            <a:spLocks noGrp="1"/>
          </p:cNvSpPr>
          <p:nvPr>
            <p:ph idx="1"/>
          </p:nvPr>
        </p:nvSpPr>
        <p:spPr>
          <a:xfrm>
            <a:off x="4447308" y="591344"/>
            <a:ext cx="6906491" cy="5585619"/>
          </a:xfrm>
        </p:spPr>
        <p:txBody>
          <a:bodyPr anchor="ctr">
            <a:normAutofit/>
          </a:bodyPr>
          <a:lstStyle/>
          <a:p>
            <a:pPr fontAlgn="base" hangingPunct="0"/>
            <a:r>
              <a:rPr lang="en-GB" sz="2400" dirty="0"/>
              <a:t>Introduction to criminology (origins of crime)</a:t>
            </a:r>
          </a:p>
          <a:p>
            <a:pPr lvl="0" fontAlgn="base" hangingPunct="0"/>
            <a:r>
              <a:rPr lang="en-GB" sz="2400" dirty="0"/>
              <a:t>The History of the British Police </a:t>
            </a:r>
          </a:p>
          <a:p>
            <a:pPr lvl="0" fontAlgn="base" hangingPunct="0"/>
            <a:r>
              <a:rPr lang="en-GB" sz="2400" dirty="0"/>
              <a:t>Use of Force and Public Order</a:t>
            </a:r>
          </a:p>
          <a:p>
            <a:pPr lvl="0" fontAlgn="base" hangingPunct="0"/>
            <a:r>
              <a:rPr lang="en-GB" sz="2400" dirty="0"/>
              <a:t>Models of Modern Policing </a:t>
            </a:r>
          </a:p>
          <a:p>
            <a:pPr lvl="0" fontAlgn="base" hangingPunct="0"/>
            <a:r>
              <a:rPr lang="en-GB" sz="2400" dirty="0"/>
              <a:t>Embracing Diversity and ‘Cop Culture’ </a:t>
            </a:r>
          </a:p>
          <a:p>
            <a:pPr lvl="0" fontAlgn="base" hangingPunct="0"/>
            <a:r>
              <a:rPr lang="en-GB" sz="2400" dirty="0"/>
              <a:t>Dealing with the Media</a:t>
            </a:r>
          </a:p>
          <a:p>
            <a:pPr lvl="0" fontAlgn="base" hangingPunct="0"/>
            <a:r>
              <a:rPr lang="en-GB" sz="2400" dirty="0"/>
              <a:t>Austerity</a:t>
            </a:r>
          </a:p>
          <a:p>
            <a:pPr lvl="0" fontAlgn="base" hangingPunct="0"/>
            <a:r>
              <a:rPr lang="en-GB" sz="2400" dirty="0"/>
              <a:t>Ethics and professional practice </a:t>
            </a:r>
          </a:p>
          <a:p>
            <a:pPr lvl="0" fontAlgn="base" hangingPunct="0"/>
            <a:r>
              <a:rPr lang="en-GB" sz="2400" dirty="0"/>
              <a:t>Society’s expectations and perception of the police</a:t>
            </a:r>
          </a:p>
          <a:p>
            <a:pPr lvl="0" fontAlgn="base" hangingPunct="0"/>
            <a:r>
              <a:rPr lang="en-GB" sz="2400" dirty="0"/>
              <a:t>International perspectives </a:t>
            </a:r>
          </a:p>
        </p:txBody>
      </p:sp>
    </p:spTree>
    <p:extLst>
      <p:ext uri="{BB962C8B-B14F-4D97-AF65-F5344CB8AC3E}">
        <p14:creationId xmlns:p14="http://schemas.microsoft.com/office/powerpoint/2010/main" val="1845164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4D5E2-A2C1-4D07-A731-26AA0B8F5E86}"/>
              </a:ext>
            </a:extLst>
          </p:cNvPr>
          <p:cNvSpPr>
            <a:spLocks noGrp="1"/>
          </p:cNvSpPr>
          <p:nvPr>
            <p:ph type="title"/>
          </p:nvPr>
        </p:nvSpPr>
        <p:spPr>
          <a:xfrm>
            <a:off x="640080" y="325369"/>
            <a:ext cx="4368602" cy="1956841"/>
          </a:xfrm>
        </p:spPr>
        <p:txBody>
          <a:bodyPr anchor="b">
            <a:normAutofit/>
          </a:bodyPr>
          <a:lstStyle/>
          <a:p>
            <a:r>
              <a:rPr lang="en-GB" sz="5400"/>
              <a:t>What about you?</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854F5F-9E1A-4284-8B44-15D6EF3C47FF}"/>
              </a:ext>
            </a:extLst>
          </p:cNvPr>
          <p:cNvSpPr>
            <a:spLocks noGrp="1"/>
          </p:cNvSpPr>
          <p:nvPr>
            <p:ph idx="1"/>
          </p:nvPr>
        </p:nvSpPr>
        <p:spPr>
          <a:xfrm>
            <a:off x="640080" y="2872899"/>
            <a:ext cx="4243589" cy="3320668"/>
          </a:xfrm>
        </p:spPr>
        <p:txBody>
          <a:bodyPr>
            <a:normAutofit/>
          </a:bodyPr>
          <a:lstStyle/>
          <a:p>
            <a:pPr marL="0" indent="0">
              <a:buNone/>
            </a:pPr>
            <a:r>
              <a:rPr lang="en-GB" sz="2200" dirty="0"/>
              <a:t>Introductions…</a:t>
            </a:r>
          </a:p>
          <a:p>
            <a:pPr marL="0" indent="0">
              <a:buNone/>
            </a:pPr>
            <a:endParaRPr lang="en-GB" sz="2200" dirty="0"/>
          </a:p>
          <a:p>
            <a:pPr>
              <a:buFontTx/>
              <a:buChar char="-"/>
            </a:pPr>
            <a:r>
              <a:rPr lang="en-GB" sz="2200" dirty="0">
                <a:latin typeface="Calibri"/>
                <a:cs typeface="Calibri"/>
              </a:rPr>
              <a:t>Name</a:t>
            </a:r>
          </a:p>
          <a:p>
            <a:pPr>
              <a:buFontTx/>
              <a:buChar char="-"/>
            </a:pPr>
            <a:r>
              <a:rPr lang="en-GB" sz="2200" dirty="0">
                <a:latin typeface="Calibri"/>
                <a:cs typeface="Calibri"/>
              </a:rPr>
              <a:t>Your experience/background</a:t>
            </a:r>
          </a:p>
          <a:p>
            <a:pPr>
              <a:buFontTx/>
              <a:buChar char="-"/>
            </a:pPr>
            <a:r>
              <a:rPr lang="en-GB" sz="2200" dirty="0">
                <a:latin typeface="Calibri"/>
                <a:cs typeface="Calibri"/>
              </a:rPr>
              <a:t>Your current work (if any)</a:t>
            </a:r>
          </a:p>
          <a:p>
            <a:pPr>
              <a:buFontTx/>
              <a:buChar char="-"/>
            </a:pPr>
            <a:r>
              <a:rPr lang="en-GB" sz="2200" dirty="0">
                <a:latin typeface="Calibri"/>
                <a:cs typeface="Calibri"/>
              </a:rPr>
              <a:t>Your aspirations going forward?</a:t>
            </a:r>
          </a:p>
          <a:p>
            <a:pPr>
              <a:buFontTx/>
              <a:buChar char="-"/>
            </a:pPr>
            <a:r>
              <a:rPr lang="en-GB" sz="2200" dirty="0">
                <a:latin typeface="Calibri"/>
                <a:cs typeface="Calibri"/>
              </a:rPr>
              <a:t>What you expect from this program</a:t>
            </a:r>
          </a:p>
          <a:p>
            <a:endParaRPr lang="en-GB" sz="2200" dirty="0"/>
          </a:p>
        </p:txBody>
      </p:sp>
      <p:pic>
        <p:nvPicPr>
          <p:cNvPr id="14" name="Picture 13" descr="Magnifying glass on clear background">
            <a:extLst>
              <a:ext uri="{FF2B5EF4-FFF2-40B4-BE49-F238E27FC236}">
                <a16:creationId xmlns:a16="http://schemas.microsoft.com/office/drawing/2014/main" id="{5D11474A-9539-FC88-41CB-C67DC2227A03}"/>
              </a:ext>
            </a:extLst>
          </p:cNvPr>
          <p:cNvPicPr>
            <a:picLocks noChangeAspect="1"/>
          </p:cNvPicPr>
          <p:nvPr/>
        </p:nvPicPr>
        <p:blipFill rotWithShape="1">
          <a:blip r:embed="rId3"/>
          <a:srcRect l="29663" r="338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75211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E0C3A-4E1E-4B96-A7C2-EC0D9C7F127F}"/>
              </a:ext>
            </a:extLst>
          </p:cNvPr>
          <p:cNvSpPr>
            <a:spLocks noGrp="1"/>
          </p:cNvSpPr>
          <p:nvPr>
            <p:ph type="title"/>
          </p:nvPr>
        </p:nvSpPr>
        <p:spPr>
          <a:xfrm>
            <a:off x="838200" y="557189"/>
            <a:ext cx="3374136" cy="5567891"/>
          </a:xfrm>
        </p:spPr>
        <p:txBody>
          <a:bodyPr>
            <a:normAutofit/>
          </a:bodyPr>
          <a:lstStyle/>
          <a:p>
            <a:r>
              <a:rPr lang="en-GB" sz="4000" dirty="0"/>
              <a:t>How is a Masters different to undergraduate study?</a:t>
            </a:r>
          </a:p>
        </p:txBody>
      </p:sp>
      <p:graphicFrame>
        <p:nvGraphicFramePr>
          <p:cNvPr id="5" name="Content Placeholder 2">
            <a:extLst>
              <a:ext uri="{FF2B5EF4-FFF2-40B4-BE49-F238E27FC236}">
                <a16:creationId xmlns:a16="http://schemas.microsoft.com/office/drawing/2014/main" id="{0BA8B34F-2A06-4CC4-9E28-7FEF0A736FD1}"/>
              </a:ext>
            </a:extLst>
          </p:cNvPr>
          <p:cNvGraphicFramePr>
            <a:graphicFrameLocks noGrp="1"/>
          </p:cNvGraphicFramePr>
          <p:nvPr>
            <p:ph idx="1"/>
            <p:extLst>
              <p:ext uri="{D42A27DB-BD31-4B8C-83A1-F6EECF244321}">
                <p14:modId xmlns:p14="http://schemas.microsoft.com/office/powerpoint/2010/main" val="65905127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9758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riting an appointment on a paper agenda">
            <a:extLst>
              <a:ext uri="{FF2B5EF4-FFF2-40B4-BE49-F238E27FC236}">
                <a16:creationId xmlns:a16="http://schemas.microsoft.com/office/drawing/2014/main" id="{1807270F-37A9-4021-A8A9-13422E1176BE}"/>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A0DFD-540E-4E01-9EFF-DB8F8A86CAD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ASSESSMENT TIME!</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2833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7207D2-0365-473E-9987-A01CE81E1FB7}"/>
              </a:ext>
            </a:extLst>
          </p:cNvPr>
          <p:cNvSpPr>
            <a:spLocks noGrp="1"/>
          </p:cNvSpPr>
          <p:nvPr>
            <p:ph type="title"/>
          </p:nvPr>
        </p:nvSpPr>
        <p:spPr>
          <a:xfrm>
            <a:off x="1524000" y="1293338"/>
            <a:ext cx="9144000" cy="3274592"/>
          </a:xfrm>
        </p:spPr>
        <p:txBody>
          <a:bodyPr vert="horz" lIns="91440" tIns="45720" rIns="91440" bIns="45720" rtlCol="0" anchor="ctr">
            <a:normAutofit fontScale="90000"/>
          </a:bodyPr>
          <a:lstStyle/>
          <a:p>
            <a:pPr algn="ctr">
              <a:lnSpc>
                <a:spcPct val="100000"/>
              </a:lnSpc>
            </a:pPr>
            <a:r>
              <a:rPr lang="en-US" sz="3200" b="1" u="sng" kern="1200" dirty="0">
                <a:solidFill>
                  <a:schemeClr val="tx1"/>
                </a:solidFill>
                <a:latin typeface="+mj-lt"/>
                <a:ea typeface="+mj-ea"/>
                <a:cs typeface="+mj-cs"/>
              </a:rPr>
              <a:t>Assignment Title</a:t>
            </a:r>
            <a:br>
              <a:rPr lang="en-US" sz="3200" kern="1200" dirty="0">
                <a:solidFill>
                  <a:schemeClr val="tx1"/>
                </a:solidFill>
                <a:latin typeface="+mj-lt"/>
                <a:ea typeface="+mj-ea"/>
                <a:cs typeface="+mj-cs"/>
              </a:rPr>
            </a:br>
            <a:br>
              <a:rPr lang="en-US" sz="3200" kern="1200" dirty="0">
                <a:solidFill>
                  <a:schemeClr val="tx1"/>
                </a:solidFill>
                <a:latin typeface="+mj-lt"/>
                <a:ea typeface="+mj-ea"/>
                <a:cs typeface="+mj-cs"/>
              </a:rPr>
            </a:br>
            <a:r>
              <a:rPr lang="en-GB" sz="2200" b="1" u="sng" dirty="0">
                <a:solidFill>
                  <a:srgbClr val="000000"/>
                </a:solidFill>
                <a:effectLst/>
                <a:latin typeface="Arial" panose="020B0604020202020204" pitchFamily="34" charset="0"/>
                <a:ea typeface="Times New Roman" panose="02020603050405020304" pitchFamily="18" charset="0"/>
              </a:rPr>
              <a:t>Critically evaluate </a:t>
            </a:r>
            <a:r>
              <a:rPr lang="en-GB" sz="2200" dirty="0">
                <a:solidFill>
                  <a:srgbClr val="000000"/>
                </a:solidFill>
                <a:effectLst/>
                <a:latin typeface="Arial" panose="020B0604020202020204" pitchFamily="34" charset="0"/>
                <a:ea typeface="Times New Roman" panose="02020603050405020304" pitchFamily="18" charset="0"/>
              </a:rPr>
              <a:t>the main historical theories of crime, exploring their relevance and limitations in understanding contemporary criminal behaviour. </a:t>
            </a:r>
            <a:br>
              <a:rPr lang="en-GB" sz="2200" dirty="0">
                <a:solidFill>
                  <a:srgbClr val="000000"/>
                </a:solidFill>
                <a:effectLst/>
                <a:latin typeface="Arial" panose="020B0604020202020204" pitchFamily="34" charset="0"/>
                <a:ea typeface="Times New Roman" panose="02020603050405020304" pitchFamily="18" charset="0"/>
              </a:rPr>
            </a:br>
            <a:br>
              <a:rPr lang="en-GB" sz="2200" dirty="0">
                <a:solidFill>
                  <a:srgbClr val="000000"/>
                </a:solidFill>
                <a:effectLst/>
                <a:latin typeface="Arial" panose="020B0604020202020204" pitchFamily="34" charset="0"/>
                <a:ea typeface="Times New Roman" panose="02020603050405020304" pitchFamily="18" charset="0"/>
              </a:rPr>
            </a:br>
            <a:r>
              <a:rPr lang="en-GB" sz="2200" dirty="0">
                <a:solidFill>
                  <a:srgbClr val="000000"/>
                </a:solidFill>
                <a:effectLst/>
                <a:latin typeface="Arial" panose="020B0604020202020204" pitchFamily="34" charset="0"/>
                <a:ea typeface="Times New Roman" panose="02020603050405020304" pitchFamily="18" charset="0"/>
              </a:rPr>
              <a:t>Select one or more theories and apply them to a specific modern-day case study, providing evidence to support your analysis and discussing implications for current criminological practice and policy.</a:t>
            </a:r>
            <a:br>
              <a:rPr lang="en-GB" sz="1800" dirty="0">
                <a:effectLst/>
                <a:latin typeface="Times New Roman" panose="02020603050405020304" pitchFamily="18" charset="0"/>
                <a:ea typeface="Times New Roman" panose="02020603050405020304" pitchFamily="18" charset="0"/>
              </a:rPr>
            </a:br>
            <a:br>
              <a:rPr lang="en-US" sz="3200" kern="1200" dirty="0">
                <a:solidFill>
                  <a:schemeClr val="tx1"/>
                </a:solidFill>
                <a:effectLst/>
                <a:latin typeface="+mj-lt"/>
                <a:ea typeface="+mj-ea"/>
                <a:cs typeface="+mj-cs"/>
              </a:rPr>
            </a:br>
            <a:br>
              <a:rPr lang="en-US" sz="3200" kern="1200" dirty="0">
                <a:solidFill>
                  <a:schemeClr val="tx1"/>
                </a:solidFill>
                <a:effectLst/>
                <a:latin typeface="+mj-lt"/>
                <a:ea typeface="+mj-ea"/>
                <a:cs typeface="+mj-cs"/>
              </a:rPr>
            </a:br>
            <a:r>
              <a:rPr lang="en-US" sz="3200" kern="1200" dirty="0">
                <a:solidFill>
                  <a:schemeClr val="tx1"/>
                </a:solidFill>
                <a:latin typeface="+mj-lt"/>
                <a:ea typeface="+mj-ea"/>
                <a:cs typeface="+mj-cs"/>
              </a:rPr>
              <a:t>Essay – 3750 words </a:t>
            </a:r>
            <a:r>
              <a:rPr lang="en-GB" sz="2200" dirty="0"/>
              <a:t>+/- 10%</a:t>
            </a:r>
            <a:br>
              <a:rPr lang="en-US" sz="2300" kern="1200" dirty="0">
                <a:solidFill>
                  <a:schemeClr val="tx1"/>
                </a:solidFill>
                <a:latin typeface="+mj-lt"/>
                <a:ea typeface="+mj-ea"/>
                <a:cs typeface="+mj-cs"/>
              </a:rPr>
            </a:br>
            <a:br>
              <a:rPr lang="en-US" sz="2300" kern="1200" dirty="0">
                <a:solidFill>
                  <a:schemeClr val="tx1"/>
                </a:solidFill>
                <a:effectLst/>
                <a:latin typeface="+mj-lt"/>
                <a:ea typeface="+mj-ea"/>
                <a:cs typeface="+mj-cs"/>
              </a:rPr>
            </a:br>
            <a:endParaRPr lang="en-US" sz="2300" kern="1200" dirty="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8893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A3DC7B-9F35-7F09-4926-14082AE9F7AF}"/>
              </a:ext>
            </a:extLst>
          </p:cNvPr>
          <p:cNvSpPr>
            <a:spLocks noGrp="1"/>
          </p:cNvSpPr>
          <p:nvPr>
            <p:ph type="title"/>
          </p:nvPr>
        </p:nvSpPr>
        <p:spPr>
          <a:xfrm>
            <a:off x="5297762" y="329184"/>
            <a:ext cx="6251110" cy="1783080"/>
          </a:xfrm>
        </p:spPr>
        <p:txBody>
          <a:bodyPr anchor="b">
            <a:normAutofit/>
          </a:bodyPr>
          <a:lstStyle/>
          <a:p>
            <a:r>
              <a:rPr lang="en-GB" sz="5400"/>
              <a:t>How to Answer this question</a:t>
            </a:r>
          </a:p>
        </p:txBody>
      </p:sp>
      <p:pic>
        <p:nvPicPr>
          <p:cNvPr id="5" name="Picture 4" descr="Abstract blurred public library with bookshelves">
            <a:extLst>
              <a:ext uri="{FF2B5EF4-FFF2-40B4-BE49-F238E27FC236}">
                <a16:creationId xmlns:a16="http://schemas.microsoft.com/office/drawing/2014/main" id="{3643E264-B255-38A3-CD40-4EABEE74C2E6}"/>
              </a:ext>
            </a:extLst>
          </p:cNvPr>
          <p:cNvPicPr>
            <a:picLocks noChangeAspect="1"/>
          </p:cNvPicPr>
          <p:nvPr/>
        </p:nvPicPr>
        <p:blipFill rotWithShape="1">
          <a:blip r:embed="rId3"/>
          <a:srcRect l="16165" r="38504"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6FA39A-4085-DBF2-BC87-E86EC5D54C7C}"/>
              </a:ext>
            </a:extLst>
          </p:cNvPr>
          <p:cNvSpPr>
            <a:spLocks noGrp="1"/>
          </p:cNvSpPr>
          <p:nvPr>
            <p:ph idx="1"/>
          </p:nvPr>
        </p:nvSpPr>
        <p:spPr>
          <a:xfrm>
            <a:off x="5297593" y="2441448"/>
            <a:ext cx="6251110" cy="3483864"/>
          </a:xfrm>
        </p:spPr>
        <p:txBody>
          <a:bodyPr>
            <a:normAutofit fontScale="92500" lnSpcReduction="10000"/>
          </a:bodyPr>
          <a:lstStyle/>
          <a:p>
            <a:pPr marL="0" indent="0">
              <a:buNone/>
            </a:pPr>
            <a:endParaRPr lang="en-GB" sz="22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Select two or three key historical theories of crime (e.g., Classical, Positivist)</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Provide a concise explanation of each theory, including its historical context, and central ideas.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Critically evaluate their relevance and limitations in understanding modern criminal behaviour.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Choose a specific modern-day case study that exemplifies the application of the selected historical theories.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Apply the theories to a modern-day context, using a case study of your choice.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Critically reflect on the broader implications of your analysis</a:t>
            </a:r>
            <a:endParaRPr lang="en-GB" sz="1800" dirty="0">
              <a:effectLst/>
              <a:latin typeface="Times New Roman" panose="02020603050405020304" pitchFamily="18" charset="0"/>
              <a:ea typeface="Times New Roman" panose="02020603050405020304" pitchFamily="18" charset="0"/>
            </a:endParaRPr>
          </a:p>
          <a:p>
            <a:endParaRPr lang="en-GB" sz="2200" dirty="0"/>
          </a:p>
        </p:txBody>
      </p:sp>
    </p:spTree>
    <p:extLst>
      <p:ext uri="{BB962C8B-B14F-4D97-AF65-F5344CB8AC3E}">
        <p14:creationId xmlns:p14="http://schemas.microsoft.com/office/powerpoint/2010/main" val="1571048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768E3-B8B4-4F55-84FC-B7E7CE84FF26}"/>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Submission Due Date</a:t>
            </a:r>
          </a:p>
        </p:txBody>
      </p:sp>
      <p:sp>
        <p:nvSpPr>
          <p:cNvPr id="3" name="Content Placeholder 2">
            <a:extLst>
              <a:ext uri="{FF2B5EF4-FFF2-40B4-BE49-F238E27FC236}">
                <a16:creationId xmlns:a16="http://schemas.microsoft.com/office/drawing/2014/main" id="{343DF3C2-A174-4E6E-B290-D8BCB4A013BC}"/>
              </a:ext>
            </a:extLst>
          </p:cNvPr>
          <p:cNvSpPr>
            <a:spLocks noGrp="1"/>
          </p:cNvSpPr>
          <p:nvPr>
            <p:ph idx="1"/>
          </p:nvPr>
        </p:nvSpPr>
        <p:spPr>
          <a:xfrm>
            <a:off x="890339" y="4636008"/>
            <a:ext cx="3734014" cy="1572768"/>
          </a:xfrm>
        </p:spPr>
        <p:txBody>
          <a:bodyPr vert="horz" lIns="91440" tIns="45720" rIns="91440" bIns="45720" rtlCol="0">
            <a:normAutofit/>
          </a:bodyPr>
          <a:lstStyle/>
          <a:p>
            <a:pPr marL="0" indent="0" algn="ctr">
              <a:buNone/>
            </a:pPr>
            <a:r>
              <a:rPr lang="en-US" sz="2400" dirty="0"/>
              <a:t>Friday 14</a:t>
            </a:r>
            <a:r>
              <a:rPr lang="en-US" sz="2400" baseline="30000" dirty="0"/>
              <a:t>th</a:t>
            </a:r>
            <a:r>
              <a:rPr lang="en-US" sz="2400" dirty="0"/>
              <a:t> March 2025</a:t>
            </a:r>
          </a:p>
          <a:p>
            <a:pPr marL="0" indent="0" algn="ctr">
              <a:buNone/>
            </a:pPr>
            <a:r>
              <a:rPr lang="en-US" sz="2400" dirty="0"/>
              <a:t>by 23.59hrs </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marker on a calendar">
            <a:extLst>
              <a:ext uri="{FF2B5EF4-FFF2-40B4-BE49-F238E27FC236}">
                <a16:creationId xmlns:a16="http://schemas.microsoft.com/office/drawing/2014/main" id="{C327F72E-C71E-381E-04BF-574128636E0C}"/>
              </a:ext>
            </a:extLst>
          </p:cNvPr>
          <p:cNvPicPr>
            <a:picLocks noChangeAspect="1"/>
          </p:cNvPicPr>
          <p:nvPr/>
        </p:nvPicPr>
        <p:blipFill rotWithShape="1">
          <a:blip r:embed="rId3"/>
          <a:srcRect l="9283" r="2376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85941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1DA0A3-891B-4B0F-BEE7-4EC1012221C9}"/>
              </a:ext>
            </a:extLst>
          </p:cNvPr>
          <p:cNvSpPr>
            <a:spLocks noGrp="1"/>
          </p:cNvSpPr>
          <p:nvPr>
            <p:ph type="title"/>
          </p:nvPr>
        </p:nvSpPr>
        <p:spPr>
          <a:xfrm>
            <a:off x="6732755" y="1429644"/>
            <a:ext cx="4840010" cy="1807305"/>
          </a:xfrm>
        </p:spPr>
        <p:txBody>
          <a:bodyPr>
            <a:normAutofit/>
          </a:bodyPr>
          <a:lstStyle/>
          <a:p>
            <a:r>
              <a:rPr lang="en-GB" dirty="0"/>
              <a:t>Results Publication </a:t>
            </a:r>
          </a:p>
        </p:txBody>
      </p:sp>
      <p:pic>
        <p:nvPicPr>
          <p:cNvPr id="5" name="Picture 4" descr="Calendar">
            <a:extLst>
              <a:ext uri="{FF2B5EF4-FFF2-40B4-BE49-F238E27FC236}">
                <a16:creationId xmlns:a16="http://schemas.microsoft.com/office/drawing/2014/main" id="{461199DE-169F-C9F6-3199-5D2E3F389F11}"/>
              </a:ext>
            </a:extLst>
          </p:cNvPr>
          <p:cNvPicPr>
            <a:picLocks noChangeAspect="1"/>
          </p:cNvPicPr>
          <p:nvPr/>
        </p:nvPicPr>
        <p:blipFill rotWithShape="1">
          <a:blip r:embed="rId3"/>
          <a:srcRect l="22203" r="18263"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ED241A70-D8EA-4120-A0C8-55638B3415A6}"/>
              </a:ext>
            </a:extLst>
          </p:cNvPr>
          <p:cNvSpPr>
            <a:spLocks noGrp="1"/>
          </p:cNvSpPr>
          <p:nvPr>
            <p:ph idx="1"/>
          </p:nvPr>
        </p:nvSpPr>
        <p:spPr>
          <a:xfrm>
            <a:off x="6481130" y="3014334"/>
            <a:ext cx="4840010" cy="3843666"/>
          </a:xfrm>
        </p:spPr>
        <p:txBody>
          <a:bodyPr vert="horz" lIns="91440" tIns="45720" rIns="91440" bIns="45720" rtlCol="0">
            <a:normAutofit/>
          </a:bodyPr>
          <a:lstStyle/>
          <a:p>
            <a:endParaRPr lang="en-GB" sz="2000" dirty="0"/>
          </a:p>
          <a:p>
            <a:pPr marL="0" indent="0" algn="ctr">
              <a:buNone/>
            </a:pPr>
            <a:r>
              <a:rPr lang="en-GB" sz="2000" dirty="0"/>
              <a:t>Monday 4</a:t>
            </a:r>
            <a:r>
              <a:rPr lang="en-GB" sz="2000" baseline="30000" dirty="0"/>
              <a:t>th</a:t>
            </a:r>
            <a:r>
              <a:rPr lang="en-GB" sz="2000" dirty="0"/>
              <a:t> April 2025 @ 09.00hrs </a:t>
            </a:r>
          </a:p>
        </p:txBody>
      </p:sp>
    </p:spTree>
    <p:extLst>
      <p:ext uri="{BB962C8B-B14F-4D97-AF65-F5344CB8AC3E}">
        <p14:creationId xmlns:p14="http://schemas.microsoft.com/office/powerpoint/2010/main" val="94058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2D6767-D12E-4287-90BC-532E355E1AD7}"/>
              </a:ext>
            </a:extLst>
          </p:cNvPr>
          <p:cNvSpPr>
            <a:spLocks noGrp="1"/>
          </p:cNvSpPr>
          <p:nvPr>
            <p:ph type="title"/>
          </p:nvPr>
        </p:nvSpPr>
        <p:spPr>
          <a:xfrm>
            <a:off x="6513788" y="365125"/>
            <a:ext cx="4840010" cy="1807305"/>
          </a:xfrm>
        </p:spPr>
        <p:txBody>
          <a:bodyPr>
            <a:normAutofit/>
          </a:bodyPr>
          <a:lstStyle/>
          <a:p>
            <a:r>
              <a:rPr lang="en-GB" dirty="0"/>
              <a:t>Assessment Criteria</a:t>
            </a:r>
          </a:p>
        </p:txBody>
      </p:sp>
      <p:pic>
        <p:nvPicPr>
          <p:cNvPr id="5" name="Picture 4" descr="Geometric shapes on a wooden background">
            <a:extLst>
              <a:ext uri="{FF2B5EF4-FFF2-40B4-BE49-F238E27FC236}">
                <a16:creationId xmlns:a16="http://schemas.microsoft.com/office/drawing/2014/main" id="{90444B6B-517E-9595-3812-8E3FEBF38AD2}"/>
              </a:ext>
            </a:extLst>
          </p:cNvPr>
          <p:cNvPicPr>
            <a:picLocks noChangeAspect="1"/>
          </p:cNvPicPr>
          <p:nvPr/>
        </p:nvPicPr>
        <p:blipFill rotWithShape="1">
          <a:blip r:embed="rId3"/>
          <a:srcRect l="13610" r="2685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E517916B-2AB2-47A4-A311-1CF11DC38A13}"/>
              </a:ext>
            </a:extLst>
          </p:cNvPr>
          <p:cNvSpPr>
            <a:spLocks noGrp="1"/>
          </p:cNvSpPr>
          <p:nvPr>
            <p:ph idx="1"/>
          </p:nvPr>
        </p:nvSpPr>
        <p:spPr>
          <a:xfrm>
            <a:off x="6513788" y="2016774"/>
            <a:ext cx="4840010" cy="4159578"/>
          </a:xfrm>
        </p:spPr>
        <p:txBody>
          <a:bodyPr vert="horz" lIns="91440" tIns="45720" rIns="91440" bIns="45720" rtlCol="0">
            <a:normAutofit fontScale="70000" lnSpcReduction="20000"/>
          </a:bodyPr>
          <a:lstStyle/>
          <a:p>
            <a:pPr marL="514350" indent="-514350">
              <a:lnSpc>
                <a:spcPct val="120000"/>
              </a:lnSpc>
              <a:buAutoNum type="arabicPeriod"/>
            </a:pPr>
            <a:r>
              <a:rPr lang="en-GB" sz="3100" dirty="0"/>
              <a:t>Engagement with Literature Skills.</a:t>
            </a:r>
            <a:endParaRPr lang="en-US" sz="3100" dirty="0"/>
          </a:p>
          <a:p>
            <a:pPr marL="514350" indent="-514350">
              <a:lnSpc>
                <a:spcPct val="120000"/>
              </a:lnSpc>
              <a:buAutoNum type="arabicPeriod"/>
            </a:pPr>
            <a:r>
              <a:rPr lang="en-GB" sz="3100" dirty="0"/>
              <a:t>Knowledge &amp; Understanding Skills.</a:t>
            </a:r>
          </a:p>
          <a:p>
            <a:pPr marL="514350" indent="-514350">
              <a:lnSpc>
                <a:spcPct val="120000"/>
              </a:lnSpc>
              <a:buAutoNum type="arabicPeriod"/>
            </a:pPr>
            <a:r>
              <a:rPr lang="en-GB" sz="3100" dirty="0"/>
              <a:t>Cognitive &amp; Intellectual Skills</a:t>
            </a:r>
          </a:p>
          <a:p>
            <a:pPr marL="514350" indent="-514350">
              <a:lnSpc>
                <a:spcPct val="120000"/>
              </a:lnSpc>
              <a:buAutoNum type="arabicPeriod"/>
            </a:pPr>
            <a:r>
              <a:rPr lang="en-GB" sz="3100" dirty="0"/>
              <a:t>Practical Skills</a:t>
            </a:r>
          </a:p>
          <a:p>
            <a:pPr marL="514350" indent="-514350">
              <a:lnSpc>
                <a:spcPct val="120000"/>
              </a:lnSpc>
              <a:buAutoNum type="arabicPeriod"/>
            </a:pPr>
            <a:r>
              <a:rPr lang="en-GB" sz="3100" dirty="0"/>
              <a:t>Transferable Skills for Life &amp; Professional Practice</a:t>
            </a:r>
          </a:p>
          <a:p>
            <a:pPr marL="514350" indent="-514350">
              <a:buAutoNum type="arabicPeriod"/>
            </a:pPr>
            <a:endParaRPr lang="en-GB" sz="3100" dirty="0"/>
          </a:p>
          <a:p>
            <a:pPr marL="0" indent="0" algn="ctr">
              <a:buNone/>
            </a:pPr>
            <a:r>
              <a:rPr lang="en-GB" sz="3100" dirty="0"/>
              <a:t>See Assessment Specification </a:t>
            </a:r>
          </a:p>
          <a:p>
            <a:endParaRPr lang="en-GB" sz="2000" dirty="0">
              <a:ea typeface="+mn-lt"/>
              <a:cs typeface="+mn-lt"/>
            </a:endParaRPr>
          </a:p>
          <a:p>
            <a:pPr marL="0" indent="0">
              <a:buNone/>
            </a:pPr>
            <a:endParaRPr lang="en-GB" sz="2000" b="1" dirty="0"/>
          </a:p>
          <a:p>
            <a:pPr marL="514350" indent="-514350">
              <a:buAutoNum type="arabicPeriod"/>
            </a:pPr>
            <a:endParaRPr lang="en-GB" sz="2000" dirty="0"/>
          </a:p>
          <a:p>
            <a:pPr marL="0" indent="0">
              <a:buNone/>
            </a:pPr>
            <a:endParaRPr lang="en-GB" sz="2000" dirty="0"/>
          </a:p>
        </p:txBody>
      </p:sp>
    </p:spTree>
    <p:extLst>
      <p:ext uri="{BB962C8B-B14F-4D97-AF65-F5344CB8AC3E}">
        <p14:creationId xmlns:p14="http://schemas.microsoft.com/office/powerpoint/2010/main" val="1783132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Glasses on top of a book">
            <a:extLst>
              <a:ext uri="{FF2B5EF4-FFF2-40B4-BE49-F238E27FC236}">
                <a16:creationId xmlns:a16="http://schemas.microsoft.com/office/drawing/2014/main" id="{B3737364-68E5-7C22-7A1B-E92DE6E27885}"/>
              </a:ext>
            </a:extLst>
          </p:cNvPr>
          <p:cNvPicPr>
            <a:picLocks noChangeAspect="1"/>
          </p:cNvPicPr>
          <p:nvPr/>
        </p:nvPicPr>
        <p:blipFill rotWithShape="1">
          <a:blip r:embed="rId3"/>
          <a:srcRect t="9091" r="23872"/>
          <a:stretch/>
        </p:blipFill>
        <p:spPr>
          <a:xfrm>
            <a:off x="3523488" y="10"/>
            <a:ext cx="8668512" cy="6857990"/>
          </a:xfrm>
          <a:prstGeom prst="rect">
            <a:avLst/>
          </a:prstGeom>
        </p:spPr>
      </p:pic>
      <p:sp>
        <p:nvSpPr>
          <p:cNvPr id="24" name="Rectangle 2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9586E9-7AFE-456A-9745-7DCE79903FE1}"/>
              </a:ext>
            </a:extLst>
          </p:cNvPr>
          <p:cNvSpPr>
            <a:spLocks noGrp="1"/>
          </p:cNvSpPr>
          <p:nvPr>
            <p:ph type="title"/>
          </p:nvPr>
        </p:nvSpPr>
        <p:spPr>
          <a:xfrm>
            <a:off x="481029" y="1342781"/>
            <a:ext cx="4023360" cy="3204134"/>
          </a:xfrm>
        </p:spPr>
        <p:txBody>
          <a:bodyPr vert="horz" lIns="91440" tIns="45720" rIns="91440" bIns="45720" rtlCol="0" anchor="ctr">
            <a:normAutofit/>
          </a:bodyPr>
          <a:lstStyle/>
          <a:p>
            <a:pPr algn="ctr"/>
            <a:r>
              <a:rPr lang="en-US" sz="6600" b="1" dirty="0">
                <a:solidFill>
                  <a:schemeClr val="bg1"/>
                </a:solidFill>
              </a:rPr>
              <a:t> </a:t>
            </a:r>
            <a:br>
              <a:rPr lang="en-US" sz="6600" b="1" dirty="0">
                <a:solidFill>
                  <a:schemeClr val="bg1"/>
                </a:solidFill>
              </a:rPr>
            </a:br>
            <a:r>
              <a:rPr lang="en-US" sz="6600" b="1" dirty="0">
                <a:solidFill>
                  <a:schemeClr val="bg1"/>
                </a:solidFill>
              </a:rPr>
              <a:t>Lets begin!!!</a:t>
            </a:r>
          </a:p>
        </p:txBody>
      </p:sp>
      <p:sp>
        <p:nvSpPr>
          <p:cNvPr id="26" name="Rectangle 2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88948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B2CD159-3FFF-42AF-B617-9B02D92B3717}"/>
              </a:ext>
            </a:extLst>
          </p:cNvPr>
          <p:cNvSpPr>
            <a:spLocks noGrp="1"/>
          </p:cNvSpPr>
          <p:nvPr>
            <p:ph type="title"/>
          </p:nvPr>
        </p:nvSpPr>
        <p:spPr>
          <a:xfrm>
            <a:off x="573740" y="304800"/>
            <a:ext cx="4784796" cy="1330840"/>
          </a:xfrm>
        </p:spPr>
        <p:txBody>
          <a:bodyPr>
            <a:normAutofit/>
          </a:bodyPr>
          <a:lstStyle/>
          <a:p>
            <a:r>
              <a:rPr lang="en-GB" sz="3700" dirty="0"/>
              <a:t>Introducing Main Criminological Theories</a:t>
            </a:r>
          </a:p>
        </p:txBody>
      </p:sp>
      <p:sp>
        <p:nvSpPr>
          <p:cNvPr id="3" name="Content Placeholder 2">
            <a:extLst>
              <a:ext uri="{FF2B5EF4-FFF2-40B4-BE49-F238E27FC236}">
                <a16:creationId xmlns:a16="http://schemas.microsoft.com/office/drawing/2014/main" id="{78E1DACC-4501-45FE-8A5E-3E49A9086A76}"/>
              </a:ext>
            </a:extLst>
          </p:cNvPr>
          <p:cNvSpPr>
            <a:spLocks noGrp="1"/>
          </p:cNvSpPr>
          <p:nvPr>
            <p:ph idx="1"/>
          </p:nvPr>
        </p:nvSpPr>
        <p:spPr>
          <a:xfrm>
            <a:off x="573740" y="1641772"/>
            <a:ext cx="5397605" cy="3908585"/>
          </a:xfrm>
        </p:spPr>
        <p:txBody>
          <a:bodyPr>
            <a:noAutofit/>
          </a:bodyPr>
          <a:lstStyle/>
          <a:p>
            <a:pPr>
              <a:lnSpc>
                <a:spcPct val="100000"/>
              </a:lnSpc>
            </a:pPr>
            <a:r>
              <a:rPr lang="en-GB" sz="2400" dirty="0"/>
              <a:t>Why are we discussing these historical perspectives?</a:t>
            </a:r>
          </a:p>
          <a:p>
            <a:pPr>
              <a:lnSpc>
                <a:spcPct val="100000"/>
              </a:lnSpc>
            </a:pPr>
            <a:r>
              <a:rPr lang="en-GB" sz="2400" dirty="0"/>
              <a:t>There will be some overlap with other lectures?</a:t>
            </a:r>
          </a:p>
          <a:p>
            <a:pPr>
              <a:lnSpc>
                <a:spcPct val="100000"/>
              </a:lnSpc>
            </a:pPr>
            <a:r>
              <a:rPr lang="en-GB" sz="2400" dirty="0"/>
              <a:t>Why are the directly related to policing?</a:t>
            </a:r>
          </a:p>
          <a:p>
            <a:pPr>
              <a:lnSpc>
                <a:spcPct val="100000"/>
              </a:lnSpc>
            </a:pPr>
            <a:r>
              <a:rPr lang="en-GB" sz="2400" dirty="0"/>
              <a:t>What does society expect from policing?</a:t>
            </a:r>
          </a:p>
          <a:p>
            <a:pPr>
              <a:lnSpc>
                <a:spcPct val="100000"/>
              </a:lnSpc>
            </a:pPr>
            <a:r>
              <a:rPr lang="en-GB" sz="2400" dirty="0"/>
              <a:t>The aim is to be holistic – to understand policing you must understand crime.</a:t>
            </a:r>
          </a:p>
          <a:p>
            <a:pPr>
              <a:lnSpc>
                <a:spcPct val="100000"/>
              </a:lnSpc>
            </a:pPr>
            <a:r>
              <a:rPr lang="en-GB" sz="2400" dirty="0"/>
              <a:t>To understand crime, you must attempt to understand people!</a:t>
            </a:r>
          </a:p>
        </p:txBody>
      </p:sp>
      <p:pic>
        <p:nvPicPr>
          <p:cNvPr id="1026" name="Picture 2" descr="Pepe Silvia | Know Your Meme">
            <a:extLst>
              <a:ext uri="{FF2B5EF4-FFF2-40B4-BE49-F238E27FC236}">
                <a16:creationId xmlns:a16="http://schemas.microsoft.com/office/drawing/2014/main" id="{60F3A11A-99A5-4139-8D1D-E91964838E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13" r="22189" b="2"/>
          <a:stretch/>
        </p:blipFill>
        <p:spPr bwMode="auto">
          <a:xfrm>
            <a:off x="6880610" y="1071268"/>
            <a:ext cx="4737650" cy="4737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13359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596F8-BEC8-4880-8E59-4714A59ADFF0}"/>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Main Criminological Theories</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F71E2F6-CC9A-4E6F-9B04-A59D37F020D4}"/>
              </a:ext>
            </a:extLst>
          </p:cNvPr>
          <p:cNvSpPr>
            <a:spLocks noGrp="1"/>
          </p:cNvSpPr>
          <p:nvPr>
            <p:ph idx="1"/>
          </p:nvPr>
        </p:nvSpPr>
        <p:spPr>
          <a:xfrm>
            <a:off x="4447308" y="591344"/>
            <a:ext cx="6906491" cy="5585619"/>
          </a:xfrm>
        </p:spPr>
        <p:txBody>
          <a:bodyPr anchor="ctr">
            <a:normAutofit/>
          </a:bodyPr>
          <a:lstStyle/>
          <a:p>
            <a:pPr marL="0" indent="0" algn="ctr">
              <a:buNone/>
            </a:pPr>
            <a:r>
              <a:rPr lang="en-US" dirty="0"/>
              <a:t>Discussion and evaluation of main criminological theories: </a:t>
            </a:r>
          </a:p>
          <a:p>
            <a:endParaRPr lang="en-US" dirty="0"/>
          </a:p>
          <a:p>
            <a:pPr lvl="1"/>
            <a:endParaRPr lang="en-US" dirty="0"/>
          </a:p>
          <a:p>
            <a:pPr lvl="1"/>
            <a:r>
              <a:rPr lang="en-US" dirty="0"/>
              <a:t>Their scope</a:t>
            </a:r>
          </a:p>
          <a:p>
            <a:pPr lvl="1"/>
            <a:r>
              <a:rPr lang="en-US" dirty="0"/>
              <a:t>Their limitations (key criticisms they have received) </a:t>
            </a:r>
          </a:p>
          <a:p>
            <a:pPr lvl="1"/>
            <a:r>
              <a:rPr lang="en-US" dirty="0"/>
              <a:t>Their impact on criminal justice policy </a:t>
            </a:r>
          </a:p>
          <a:p>
            <a:pPr lvl="1"/>
            <a:r>
              <a:rPr lang="en-US" dirty="0"/>
              <a:t>Their impact on policing.</a:t>
            </a:r>
          </a:p>
          <a:p>
            <a:pPr lvl="1"/>
            <a:endParaRPr lang="en-US" dirty="0"/>
          </a:p>
          <a:p>
            <a:pPr marL="457200" lvl="1" indent="0">
              <a:buNone/>
            </a:pPr>
            <a:endParaRPr lang="en-US" dirty="0"/>
          </a:p>
          <a:p>
            <a:pPr marL="457200" lvl="1" indent="0" algn="ctr">
              <a:buNone/>
            </a:pPr>
            <a:r>
              <a:rPr lang="en-US" u="sng" dirty="0"/>
              <a:t>An opportunity to think broadly on the root causes of crime and some of the outcomes</a:t>
            </a:r>
          </a:p>
          <a:p>
            <a:endParaRPr lang="en-GB" dirty="0"/>
          </a:p>
        </p:txBody>
      </p:sp>
    </p:spTree>
    <p:extLst>
      <p:ext uri="{BB962C8B-B14F-4D97-AF65-F5344CB8AC3E}">
        <p14:creationId xmlns:p14="http://schemas.microsoft.com/office/powerpoint/2010/main" val="36453348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1AC10D-40E0-7393-AA3F-A76A89289486}"/>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5B85ACFB-6F09-1C1A-6BDB-A1B4EA9A0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Freeform: Shape 1043">
            <a:extLst>
              <a:ext uri="{FF2B5EF4-FFF2-40B4-BE49-F238E27FC236}">
                <a16:creationId xmlns:a16="http://schemas.microsoft.com/office/drawing/2014/main" id="{7F016BC4-885C-16F3-0CFC-2EC2F050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B23A64-2468-422E-A6CE-22039353F101}"/>
              </a:ext>
            </a:extLst>
          </p:cNvPr>
          <p:cNvSpPr>
            <a:spLocks noGrp="1"/>
          </p:cNvSpPr>
          <p:nvPr>
            <p:ph type="title"/>
          </p:nvPr>
        </p:nvSpPr>
        <p:spPr>
          <a:xfrm>
            <a:off x="685413" y="619389"/>
            <a:ext cx="9392421" cy="1330841"/>
          </a:xfrm>
        </p:spPr>
        <p:txBody>
          <a:bodyPr>
            <a:normAutofit/>
          </a:bodyPr>
          <a:lstStyle/>
          <a:p>
            <a:r>
              <a:rPr lang="en-GB" dirty="0"/>
              <a:t>CLASSICISM</a:t>
            </a:r>
          </a:p>
        </p:txBody>
      </p:sp>
      <p:sp>
        <p:nvSpPr>
          <p:cNvPr id="3" name="Content Placeholder 2">
            <a:extLst>
              <a:ext uri="{FF2B5EF4-FFF2-40B4-BE49-F238E27FC236}">
                <a16:creationId xmlns:a16="http://schemas.microsoft.com/office/drawing/2014/main" id="{65D36D33-620C-8B49-E37C-3EF57DB5E98D}"/>
              </a:ext>
            </a:extLst>
          </p:cNvPr>
          <p:cNvSpPr>
            <a:spLocks noGrp="1"/>
          </p:cNvSpPr>
          <p:nvPr>
            <p:ph idx="1"/>
          </p:nvPr>
        </p:nvSpPr>
        <p:spPr>
          <a:xfrm>
            <a:off x="513667" y="2170243"/>
            <a:ext cx="5851963" cy="3917773"/>
          </a:xfrm>
        </p:spPr>
        <p:txBody>
          <a:bodyPr>
            <a:normAutofit/>
          </a:bodyPr>
          <a:lstStyle/>
          <a:p>
            <a:r>
              <a:rPr lang="en-US" sz="1800" dirty="0"/>
              <a:t>First established theory of crime in modern society (</a:t>
            </a:r>
            <a:r>
              <a:rPr lang="en-US" sz="1800" dirty="0" err="1"/>
              <a:t>Carrabine</a:t>
            </a:r>
            <a:r>
              <a:rPr lang="en-US" sz="1800" dirty="0"/>
              <a:t> et al. 2009)</a:t>
            </a:r>
          </a:p>
          <a:p>
            <a:r>
              <a:rPr lang="en-US" sz="1800" dirty="0"/>
              <a:t>Based in the utilitarian philosophy of Jeremy Bentham and Cesare Beccaria</a:t>
            </a:r>
          </a:p>
          <a:p>
            <a:r>
              <a:rPr lang="en-US" sz="1800" dirty="0"/>
              <a:t>Emerged in the mid 18</a:t>
            </a:r>
            <a:r>
              <a:rPr lang="en-US" sz="1800" baseline="30000" dirty="0"/>
              <a:t>th</a:t>
            </a:r>
            <a:r>
              <a:rPr lang="en-US" sz="1800" dirty="0"/>
              <a:t> century </a:t>
            </a:r>
          </a:p>
          <a:p>
            <a:r>
              <a:rPr lang="en-US" sz="1800" dirty="0"/>
              <a:t>Emphasized that human beings are capable of rational decision making, &amp; human </a:t>
            </a:r>
            <a:r>
              <a:rPr lang="en-US" sz="1800" dirty="0" err="1"/>
              <a:t>behaviour</a:t>
            </a:r>
            <a:r>
              <a:rPr lang="en-US" sz="1800" dirty="0"/>
              <a:t> is the product of rational choice </a:t>
            </a:r>
          </a:p>
          <a:p>
            <a:r>
              <a:rPr lang="en-US" sz="1800" dirty="0"/>
              <a:t>Before classicism emerged, human </a:t>
            </a:r>
            <a:r>
              <a:rPr lang="en-US" sz="1800" dirty="0" err="1"/>
              <a:t>behaviour</a:t>
            </a:r>
            <a:r>
              <a:rPr lang="en-US" sz="1800" dirty="0"/>
              <a:t> (including  crime) was defined as the product of supernatural forces </a:t>
            </a:r>
          </a:p>
          <a:p>
            <a:r>
              <a:rPr lang="en-US" sz="1800" dirty="0"/>
              <a:t>Punishments were arbitrary and excessively harsh, and they operated with bias towards the ruling class</a:t>
            </a:r>
          </a:p>
        </p:txBody>
      </p:sp>
      <p:pic>
        <p:nvPicPr>
          <p:cNvPr id="1026" name="Picture 2" descr="Classical School of Criminology or Classical Theory of Criminology">
            <a:extLst>
              <a:ext uri="{FF2B5EF4-FFF2-40B4-BE49-F238E27FC236}">
                <a16:creationId xmlns:a16="http://schemas.microsoft.com/office/drawing/2014/main" id="{525C945A-0A14-2005-B9AD-A0F3744C1D0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19367" y="2501861"/>
            <a:ext cx="4788505" cy="3122020"/>
          </a:xfrm>
          <a:prstGeom prst="rect">
            <a:avLst/>
          </a:prstGeom>
          <a:noFill/>
          <a:extLst>
            <a:ext uri="{909E8E84-426E-40DD-AFC4-6F175D3DCCD1}">
              <a14:hiddenFill xmlns:a14="http://schemas.microsoft.com/office/drawing/2010/main">
                <a:solidFill>
                  <a:srgbClr val="FFFFFF"/>
                </a:solidFill>
              </a14:hiddenFill>
            </a:ext>
          </a:extLst>
        </p:spPr>
      </p:pic>
      <p:sp>
        <p:nvSpPr>
          <p:cNvPr id="1046" name="Freeform: Shape 1045">
            <a:extLst>
              <a:ext uri="{FF2B5EF4-FFF2-40B4-BE49-F238E27FC236}">
                <a16:creationId xmlns:a16="http://schemas.microsoft.com/office/drawing/2014/main" id="{8C47FAB3-E245-655B-153B-BFAE655C8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28292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48BBDB-DE0B-4610-9D38-5969C61C3F80}"/>
              </a:ext>
            </a:extLst>
          </p:cNvPr>
          <p:cNvSpPr>
            <a:spLocks noGrp="1"/>
          </p:cNvSpPr>
          <p:nvPr>
            <p:ph type="title"/>
          </p:nvPr>
        </p:nvSpPr>
        <p:spPr>
          <a:xfrm>
            <a:off x="466722" y="586855"/>
            <a:ext cx="3201366" cy="4565437"/>
          </a:xfrm>
        </p:spPr>
        <p:txBody>
          <a:bodyPr anchor="b">
            <a:normAutofit/>
          </a:bodyPr>
          <a:lstStyle/>
          <a:p>
            <a:pPr algn="r"/>
            <a:r>
              <a:rPr lang="en-US" sz="4000" dirty="0">
                <a:solidFill>
                  <a:srgbClr val="FFFFFF"/>
                </a:solidFill>
              </a:rPr>
              <a:t>Impact Of The Period Of Enlightenment </a:t>
            </a:r>
            <a:br>
              <a:rPr lang="en-US" sz="4000" dirty="0">
                <a:solidFill>
                  <a:srgbClr val="FFFFFF"/>
                </a:solidFill>
              </a:rPr>
            </a:br>
            <a:r>
              <a:rPr lang="en-US" sz="4000" dirty="0">
                <a:solidFill>
                  <a:srgbClr val="FFFFFF"/>
                </a:solidFill>
              </a:rPr>
              <a:t> </a:t>
            </a:r>
            <a:br>
              <a:rPr lang="en-US" sz="4000" dirty="0">
                <a:solidFill>
                  <a:srgbClr val="FFFFFF"/>
                </a:solidFill>
              </a:rPr>
            </a:br>
            <a:r>
              <a:rPr lang="en-US" sz="4000" dirty="0">
                <a:solidFill>
                  <a:srgbClr val="FFFFFF"/>
                </a:solidFill>
              </a:rPr>
              <a:t>The Age of Reason</a:t>
            </a:r>
            <a:endParaRPr lang="en-GB" sz="4000" dirty="0">
              <a:solidFill>
                <a:srgbClr val="FFFFFF"/>
              </a:solidFill>
            </a:endParaRPr>
          </a:p>
        </p:txBody>
      </p:sp>
      <p:sp>
        <p:nvSpPr>
          <p:cNvPr id="3" name="Content Placeholder 2">
            <a:extLst>
              <a:ext uri="{FF2B5EF4-FFF2-40B4-BE49-F238E27FC236}">
                <a16:creationId xmlns:a16="http://schemas.microsoft.com/office/drawing/2014/main" id="{F62D765A-1CA3-493F-AB08-C92C14A857D8}"/>
              </a:ext>
            </a:extLst>
          </p:cNvPr>
          <p:cNvSpPr>
            <a:spLocks noGrp="1"/>
          </p:cNvSpPr>
          <p:nvPr>
            <p:ph idx="1"/>
          </p:nvPr>
        </p:nvSpPr>
        <p:spPr>
          <a:xfrm>
            <a:off x="4810259" y="649480"/>
            <a:ext cx="6555347" cy="5546047"/>
          </a:xfrm>
        </p:spPr>
        <p:txBody>
          <a:bodyPr anchor="ctr">
            <a:normAutofit/>
          </a:bodyPr>
          <a:lstStyle/>
          <a:p>
            <a:pPr marL="0" indent="0" algn="ctr">
              <a:buNone/>
            </a:pPr>
            <a:r>
              <a:rPr lang="en-US" b="1" dirty="0">
                <a:latin typeface="Calibri" panose="020F0502020204030204" pitchFamily="34" charset="0"/>
                <a:cs typeface="Calibri" panose="020F0502020204030204" pitchFamily="34" charset="0"/>
              </a:rPr>
              <a:t>The Enlightenment - </a:t>
            </a:r>
            <a:r>
              <a:rPr lang="en-US" dirty="0">
                <a:latin typeface="Calibri" panose="020F0502020204030204" pitchFamily="34" charset="0"/>
                <a:cs typeface="Calibri" panose="020F0502020204030204" pitchFamily="34" charset="0"/>
              </a:rPr>
              <a:t>Period in the 18</a:t>
            </a:r>
            <a:r>
              <a:rPr lang="en-US" baseline="30000" dirty="0">
                <a:latin typeface="Calibri" panose="020F0502020204030204" pitchFamily="34" charset="0"/>
                <a:cs typeface="Calibri" panose="020F0502020204030204" pitchFamily="34" charset="0"/>
              </a:rPr>
              <a:t>th</a:t>
            </a:r>
            <a:r>
              <a:rPr lang="en-US" dirty="0">
                <a:latin typeface="Calibri" panose="020F0502020204030204" pitchFamily="34" charset="0"/>
                <a:cs typeface="Calibri" panose="020F0502020204030204" pitchFamily="34" charset="0"/>
              </a:rPr>
              <a:t> century </a:t>
            </a:r>
          </a:p>
          <a:p>
            <a:pPr lvl="1"/>
            <a:endParaRPr lang="en-US" dirty="0">
              <a:latin typeface="Calibri" panose="020F0502020204030204" pitchFamily="34" charset="0"/>
              <a:cs typeface="Calibri" panose="020F0502020204030204" pitchFamily="34" charset="0"/>
            </a:endParaRPr>
          </a:p>
          <a:p>
            <a:pPr algn="l"/>
            <a:r>
              <a:rPr lang="en-GB" sz="2400" b="1" i="0" u="none" strike="noStrike" dirty="0">
                <a:solidFill>
                  <a:srgbClr val="374151"/>
                </a:solidFill>
                <a:effectLst/>
                <a:latin typeface="Calibri" panose="020F0502020204030204" pitchFamily="34" charset="0"/>
                <a:cs typeface="Calibri" panose="020F0502020204030204" pitchFamily="34" charset="0"/>
              </a:rPr>
              <a:t>Intellectual and Philosophical Transformation</a:t>
            </a:r>
          </a:p>
          <a:p>
            <a:r>
              <a:rPr lang="en-GB" sz="2400" b="1" i="0" u="none" strike="noStrike" dirty="0">
                <a:solidFill>
                  <a:srgbClr val="374151"/>
                </a:solidFill>
                <a:effectLst/>
                <a:latin typeface="Calibri" panose="020F0502020204030204" pitchFamily="34" charset="0"/>
                <a:cs typeface="Calibri" panose="020F0502020204030204" pitchFamily="34" charset="0"/>
              </a:rPr>
              <a:t>Scientific Advancements</a:t>
            </a:r>
          </a:p>
          <a:p>
            <a:r>
              <a:rPr lang="en-GB" sz="2400" b="1" i="0" u="none" strike="noStrike" dirty="0">
                <a:solidFill>
                  <a:srgbClr val="374151"/>
                </a:solidFill>
                <a:effectLst/>
                <a:latin typeface="Calibri" panose="020F0502020204030204" pitchFamily="34" charset="0"/>
                <a:cs typeface="Calibri" panose="020F0502020204030204" pitchFamily="34" charset="0"/>
              </a:rPr>
              <a:t>Political Ideals and Governance</a:t>
            </a:r>
          </a:p>
          <a:p>
            <a:r>
              <a:rPr lang="en-GB" sz="2400" b="1" i="0" u="none" strike="noStrike" dirty="0">
                <a:solidFill>
                  <a:srgbClr val="374151"/>
                </a:solidFill>
                <a:effectLst/>
                <a:latin typeface="Calibri" panose="020F0502020204030204" pitchFamily="34" charset="0"/>
                <a:cs typeface="Calibri" panose="020F0502020204030204" pitchFamily="34" charset="0"/>
              </a:rPr>
              <a:t>Impact on Education and Enlightenment Salons</a:t>
            </a:r>
          </a:p>
          <a:p>
            <a:r>
              <a:rPr lang="en-GB" sz="2400" b="1" i="0" u="none" strike="noStrike" dirty="0">
                <a:solidFill>
                  <a:srgbClr val="374151"/>
                </a:solidFill>
                <a:effectLst/>
                <a:latin typeface="Calibri" panose="020F0502020204030204" pitchFamily="34" charset="0"/>
                <a:cs typeface="Calibri" panose="020F0502020204030204" pitchFamily="34" charset="0"/>
              </a:rPr>
              <a:t>Influence on Art and Culture</a:t>
            </a:r>
          </a:p>
          <a:p>
            <a:r>
              <a:rPr lang="en-GB" sz="2400" b="1" i="0" u="none" strike="noStrike" dirty="0">
                <a:solidFill>
                  <a:srgbClr val="374151"/>
                </a:solidFill>
                <a:effectLst/>
                <a:latin typeface="Calibri" panose="020F0502020204030204" pitchFamily="34" charset="0"/>
                <a:cs typeface="Calibri" panose="020F0502020204030204" pitchFamily="34" charset="0"/>
              </a:rPr>
              <a:t>Impact on Modern Societies</a:t>
            </a:r>
          </a:p>
          <a:p>
            <a:pPr marL="0" indent="0">
              <a:buNone/>
            </a:pPr>
            <a:endParaRPr lang="en-GB" sz="2400" b="1" i="0" u="none" strike="noStrike" dirty="0">
              <a:solidFill>
                <a:srgbClr val="374151"/>
              </a:solidFill>
              <a:effectLst/>
              <a:latin typeface="Calibri" panose="020F0502020204030204" pitchFamily="34" charset="0"/>
              <a:cs typeface="Calibri" panose="020F0502020204030204" pitchFamily="34" charset="0"/>
            </a:endParaRPr>
          </a:p>
          <a:p>
            <a:endParaRPr lang="en-GB" sz="800" b="1" i="0" u="none" strike="noStrike" dirty="0">
              <a:solidFill>
                <a:srgbClr val="374151"/>
              </a:solidFill>
              <a:effectLst/>
              <a:latin typeface="Calibri" panose="020F0502020204030204" pitchFamily="34" charset="0"/>
              <a:cs typeface="Calibri" panose="020F0502020204030204" pitchFamily="34" charset="0"/>
            </a:endParaRPr>
          </a:p>
          <a:p>
            <a:endParaRPr lang="en-GB" sz="800" b="1" i="0" u="none" strike="noStrike" dirty="0">
              <a:solidFill>
                <a:srgbClr val="374151"/>
              </a:solidFill>
              <a:effectLst/>
              <a:latin typeface="Calibri" panose="020F0502020204030204" pitchFamily="34" charset="0"/>
              <a:cs typeface="Calibri" panose="020F0502020204030204" pitchFamily="34" charset="0"/>
            </a:endParaRPr>
          </a:p>
          <a:p>
            <a:endParaRPr lang="en-GB" sz="800" b="1" i="0" u="none" strike="noStrike" dirty="0">
              <a:solidFill>
                <a:srgbClr val="374151"/>
              </a:solidFill>
              <a:effectLst/>
              <a:latin typeface="Calibri" panose="020F0502020204030204" pitchFamily="34" charset="0"/>
              <a:cs typeface="Calibri" panose="020F0502020204030204" pitchFamily="34" charset="0"/>
            </a:endParaRPr>
          </a:p>
          <a:p>
            <a:pPr algn="l"/>
            <a:endParaRPr lang="en-GB" sz="1100" b="1" i="0" u="none" strike="noStrike" dirty="0">
              <a:solidFill>
                <a:srgbClr val="374151"/>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235545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esare Beccaria - Wikipedia">
            <a:extLst>
              <a:ext uri="{FF2B5EF4-FFF2-40B4-BE49-F238E27FC236}">
                <a16:creationId xmlns:a16="http://schemas.microsoft.com/office/drawing/2014/main" id="{1CCCE0AF-70E9-406D-B888-E019FEA2F9C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7881"/>
          <a:stretch/>
        </p:blipFill>
        <p:spPr bwMode="auto">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BC048FF-AFC7-4399-B3B6-5BB8EE7425C7}"/>
              </a:ext>
            </a:extLst>
          </p:cNvPr>
          <p:cNvSpPr>
            <a:spLocks noGrp="1"/>
          </p:cNvSpPr>
          <p:nvPr>
            <p:ph type="title"/>
          </p:nvPr>
        </p:nvSpPr>
        <p:spPr>
          <a:xfrm>
            <a:off x="853289" y="280277"/>
            <a:ext cx="6831188" cy="1322887"/>
          </a:xfrm>
        </p:spPr>
        <p:txBody>
          <a:bodyPr>
            <a:normAutofit/>
          </a:bodyPr>
          <a:lstStyle/>
          <a:p>
            <a:r>
              <a:rPr lang="en-US" dirty="0"/>
              <a:t>Cesar Beccaria (1738-94)</a:t>
            </a:r>
            <a:endParaRPr lang="en-GB" dirty="0"/>
          </a:p>
        </p:txBody>
      </p:sp>
      <p:sp>
        <p:nvSpPr>
          <p:cNvPr id="3" name="Content Placeholder 2">
            <a:extLst>
              <a:ext uri="{FF2B5EF4-FFF2-40B4-BE49-F238E27FC236}">
                <a16:creationId xmlns:a16="http://schemas.microsoft.com/office/drawing/2014/main" id="{9A3522B7-492E-4D4A-875B-B062A0A593B4}"/>
              </a:ext>
            </a:extLst>
          </p:cNvPr>
          <p:cNvSpPr>
            <a:spLocks noGrp="1"/>
          </p:cNvSpPr>
          <p:nvPr>
            <p:ph idx="1"/>
          </p:nvPr>
        </p:nvSpPr>
        <p:spPr>
          <a:xfrm>
            <a:off x="726003" y="1883440"/>
            <a:ext cx="6958474" cy="4974560"/>
          </a:xfrm>
        </p:spPr>
        <p:txBody>
          <a:bodyPr>
            <a:normAutofit fontScale="55000" lnSpcReduction="20000"/>
          </a:bodyPr>
          <a:lstStyle/>
          <a:p>
            <a:pPr>
              <a:lnSpc>
                <a:spcPct val="120000"/>
              </a:lnSpc>
            </a:pPr>
            <a:r>
              <a:rPr lang="en-US" sz="4000" dirty="0">
                <a:latin typeface="Calibri" panose="020F0502020204030204" pitchFamily="34" charset="0"/>
                <a:cs typeface="Calibri" panose="020F0502020204030204" pitchFamily="34" charset="0"/>
              </a:rPr>
              <a:t>Founder of the Classical School of Criminology, born in Milan</a:t>
            </a:r>
          </a:p>
          <a:p>
            <a:pPr>
              <a:lnSpc>
                <a:spcPct val="120000"/>
              </a:lnSpc>
            </a:pPr>
            <a:r>
              <a:rPr lang="en-US" sz="4000" dirty="0">
                <a:latin typeface="Calibri" panose="020F0502020204030204" pitchFamily="34" charset="0"/>
                <a:cs typeface="Calibri" panose="020F0502020204030204" pitchFamily="34" charset="0"/>
              </a:rPr>
              <a:t>Identified the pleasure/pain principle as the cause of human </a:t>
            </a:r>
            <a:r>
              <a:rPr lang="en-US" sz="4000" dirty="0" err="1">
                <a:latin typeface="Calibri" panose="020F0502020204030204" pitchFamily="34" charset="0"/>
                <a:cs typeface="Calibri" panose="020F0502020204030204" pitchFamily="34" charset="0"/>
              </a:rPr>
              <a:t>behaviour</a:t>
            </a:r>
            <a:r>
              <a:rPr lang="en-US" sz="4000" dirty="0">
                <a:latin typeface="Calibri" panose="020F0502020204030204" pitchFamily="34" charset="0"/>
                <a:cs typeface="Calibri" panose="020F0502020204030204" pitchFamily="34" charset="0"/>
              </a:rPr>
              <a:t>, including crime.</a:t>
            </a:r>
          </a:p>
          <a:p>
            <a:pPr>
              <a:lnSpc>
                <a:spcPct val="120000"/>
              </a:lnSpc>
            </a:pPr>
            <a:r>
              <a:rPr lang="en-US" sz="4000" dirty="0">
                <a:latin typeface="Calibri" panose="020F0502020204030204" pitchFamily="34" charset="0"/>
                <a:cs typeface="Calibri" panose="020F0502020204030204" pitchFamily="34" charset="0"/>
              </a:rPr>
              <a:t>Advocated a more equitable legal and penal system &amp; proposed that punishment:</a:t>
            </a:r>
          </a:p>
          <a:p>
            <a:pPr marL="457200" lvl="1" indent="0">
              <a:lnSpc>
                <a:spcPct val="120000"/>
              </a:lnSpc>
              <a:buNone/>
            </a:pPr>
            <a:r>
              <a:rPr lang="en-US" sz="4000" dirty="0">
                <a:latin typeface="Calibri" panose="020F0502020204030204" pitchFamily="34" charset="0"/>
                <a:cs typeface="Calibri" panose="020F0502020204030204" pitchFamily="34" charset="0"/>
              </a:rPr>
              <a:t>- Should not be excessive</a:t>
            </a:r>
          </a:p>
          <a:p>
            <a:pPr marL="457200" lvl="1" indent="0">
              <a:lnSpc>
                <a:spcPct val="120000"/>
              </a:lnSpc>
              <a:buNone/>
            </a:pPr>
            <a:r>
              <a:rPr lang="en-US" sz="4000" dirty="0">
                <a:latin typeface="Calibri" panose="020F0502020204030204" pitchFamily="34" charset="0"/>
                <a:cs typeface="Calibri" panose="020F0502020204030204" pitchFamily="34" charset="0"/>
              </a:rPr>
              <a:t>- Should be proportionate, clear &amp; speedy </a:t>
            </a:r>
          </a:p>
          <a:p>
            <a:pPr marL="457200" lvl="1" indent="0">
              <a:lnSpc>
                <a:spcPct val="120000"/>
              </a:lnSpc>
              <a:buNone/>
            </a:pPr>
            <a:endParaRPr lang="en-GB" sz="4000" b="1" dirty="0">
              <a:latin typeface="Calibri" panose="020F0502020204030204" pitchFamily="34" charset="0"/>
              <a:cs typeface="Calibri" panose="020F0502020204030204" pitchFamily="34" charset="0"/>
            </a:endParaRPr>
          </a:p>
          <a:p>
            <a:pPr marL="457200" lvl="1" indent="0">
              <a:lnSpc>
                <a:spcPct val="120000"/>
              </a:lnSpc>
              <a:buNone/>
            </a:pPr>
            <a:r>
              <a:rPr lang="en-GB" sz="4000" b="1" dirty="0">
                <a:latin typeface="Calibri" panose="020F0502020204030204" pitchFamily="34" charset="0"/>
                <a:cs typeface="Calibri" panose="020F0502020204030204" pitchFamily="34" charset="0"/>
              </a:rPr>
              <a:t>Beccaria, C. (1963) </a:t>
            </a:r>
            <a:r>
              <a:rPr lang="en-GB" sz="4000" b="1" i="1" dirty="0">
                <a:latin typeface="Calibri" panose="020F0502020204030204" pitchFamily="34" charset="0"/>
                <a:cs typeface="Calibri" panose="020F0502020204030204" pitchFamily="34" charset="0"/>
              </a:rPr>
              <a:t>An essay on crimes and punishments</a:t>
            </a:r>
            <a:r>
              <a:rPr lang="en-GB" sz="4000" b="1" dirty="0">
                <a:latin typeface="Calibri" panose="020F0502020204030204" pitchFamily="34" charset="0"/>
                <a:cs typeface="Calibri" panose="020F0502020204030204" pitchFamily="34" charset="0"/>
              </a:rPr>
              <a:t>. Translated from Italian by H. </a:t>
            </a:r>
            <a:r>
              <a:rPr lang="en-GB" sz="4000" b="1" dirty="0" err="1">
                <a:latin typeface="Calibri" panose="020F0502020204030204" pitchFamily="34" charset="0"/>
                <a:cs typeface="Calibri" panose="020F0502020204030204" pitchFamily="34" charset="0"/>
              </a:rPr>
              <a:t>Paolucci</a:t>
            </a:r>
            <a:r>
              <a:rPr lang="en-GB" sz="4000" b="1" dirty="0">
                <a:latin typeface="Calibri" panose="020F0502020204030204" pitchFamily="34" charset="0"/>
                <a:cs typeface="Calibri" panose="020F0502020204030204" pitchFamily="34" charset="0"/>
              </a:rPr>
              <a:t>. Indianapolis, IN: </a:t>
            </a:r>
            <a:r>
              <a:rPr lang="en-GB" sz="4000" b="1" dirty="0" err="1">
                <a:latin typeface="Calibri" panose="020F0502020204030204" pitchFamily="34" charset="0"/>
                <a:cs typeface="Calibri" panose="020F0502020204030204" pitchFamily="34" charset="0"/>
              </a:rPr>
              <a:t>Bobbs</a:t>
            </a:r>
            <a:r>
              <a:rPr lang="en-GB" sz="4000" b="1" dirty="0">
                <a:latin typeface="Calibri" panose="020F0502020204030204" pitchFamily="34" charset="0"/>
                <a:cs typeface="Calibri" panose="020F0502020204030204" pitchFamily="34" charset="0"/>
              </a:rPr>
              <a:t>-Merrill.</a:t>
            </a:r>
          </a:p>
          <a:p>
            <a:endParaRPr lang="en-GB" sz="1400" dirty="0"/>
          </a:p>
          <a:p>
            <a:endParaRPr lang="en-GB" sz="1400" dirty="0"/>
          </a:p>
        </p:txBody>
      </p:sp>
    </p:spTree>
    <p:extLst>
      <p:ext uri="{BB962C8B-B14F-4D97-AF65-F5344CB8AC3E}">
        <p14:creationId xmlns:p14="http://schemas.microsoft.com/office/powerpoint/2010/main" val="15290154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Jeremy Bentham - Wikipedia">
            <a:extLst>
              <a:ext uri="{FF2B5EF4-FFF2-40B4-BE49-F238E27FC236}">
                <a16:creationId xmlns:a16="http://schemas.microsoft.com/office/drawing/2014/main" id="{05C11976-CC59-4B1A-9888-F9512D88A30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6489"/>
          <a:stretch/>
        </p:blipFill>
        <p:spPr bwMode="auto">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5AF06B0-5AE3-4220-A905-DAEBBC8FF49F}"/>
              </a:ext>
            </a:extLst>
          </p:cNvPr>
          <p:cNvSpPr>
            <a:spLocks noGrp="1"/>
          </p:cNvSpPr>
          <p:nvPr>
            <p:ph type="title"/>
          </p:nvPr>
        </p:nvSpPr>
        <p:spPr>
          <a:xfrm>
            <a:off x="1137034" y="609600"/>
            <a:ext cx="6831188" cy="1322887"/>
          </a:xfrm>
        </p:spPr>
        <p:txBody>
          <a:bodyPr>
            <a:normAutofit/>
          </a:bodyPr>
          <a:lstStyle/>
          <a:p>
            <a:r>
              <a:rPr lang="en-US" dirty="0"/>
              <a:t>Jeremy Bentham (1748-1832)</a:t>
            </a:r>
            <a:endParaRPr lang="en-GB" dirty="0"/>
          </a:p>
        </p:txBody>
      </p:sp>
      <p:sp>
        <p:nvSpPr>
          <p:cNvPr id="3" name="Content Placeholder 2">
            <a:extLst>
              <a:ext uri="{FF2B5EF4-FFF2-40B4-BE49-F238E27FC236}">
                <a16:creationId xmlns:a16="http://schemas.microsoft.com/office/drawing/2014/main" id="{C17C8339-FF50-4F59-9C11-ABF4D8A7210A}"/>
              </a:ext>
            </a:extLst>
          </p:cNvPr>
          <p:cNvSpPr>
            <a:spLocks noGrp="1"/>
          </p:cNvSpPr>
          <p:nvPr>
            <p:ph idx="1"/>
          </p:nvPr>
        </p:nvSpPr>
        <p:spPr>
          <a:xfrm>
            <a:off x="1137035" y="2194102"/>
            <a:ext cx="6516216" cy="3908585"/>
          </a:xfrm>
        </p:spPr>
        <p:txBody>
          <a:bodyPr>
            <a:normAutofit/>
          </a:bodyPr>
          <a:lstStyle/>
          <a:p>
            <a:pPr lvl="1"/>
            <a:r>
              <a:rPr lang="en-GB" sz="1900"/>
              <a:t>Bentham defined as the "fundamental axiom" of his philosophy - "it is the greatest happiness of the greatest number that is the measure of right and wrong"</a:t>
            </a:r>
            <a:endParaRPr lang="en-US" sz="1900"/>
          </a:p>
          <a:p>
            <a:pPr marL="457200" lvl="1" indent="0">
              <a:buNone/>
            </a:pPr>
            <a:endParaRPr lang="en-US" sz="1900"/>
          </a:p>
          <a:p>
            <a:pPr lvl="1"/>
            <a:r>
              <a:rPr lang="en-US" sz="1900"/>
              <a:t>Causes of crime:</a:t>
            </a:r>
          </a:p>
          <a:p>
            <a:pPr lvl="1"/>
            <a:r>
              <a:rPr lang="en-US" sz="1900"/>
              <a:t>-  Rational choice, free will, quest for pleasure</a:t>
            </a:r>
          </a:p>
          <a:p>
            <a:pPr lvl="2">
              <a:buFontTx/>
              <a:buChar char="-"/>
            </a:pPr>
            <a:r>
              <a:rPr lang="en-US" sz="1900"/>
              <a:t>Pleasure/pain principle </a:t>
            </a:r>
          </a:p>
          <a:p>
            <a:pPr lvl="2">
              <a:buFontTx/>
              <a:buChar char="-"/>
            </a:pPr>
            <a:r>
              <a:rPr lang="en-US" sz="1900"/>
              <a:t>A philosopher and social reformer</a:t>
            </a:r>
          </a:p>
          <a:p>
            <a:pPr marL="0" indent="0">
              <a:buNone/>
            </a:pPr>
            <a:endParaRPr lang="en-GB" sz="1900" b="1"/>
          </a:p>
          <a:p>
            <a:pPr marL="0" indent="0">
              <a:buNone/>
            </a:pPr>
            <a:r>
              <a:rPr lang="en-GB" sz="1900" b="1"/>
              <a:t>Bentham, J. (1879) </a:t>
            </a:r>
            <a:r>
              <a:rPr lang="en-GB" sz="1900" b="1" i="1"/>
              <a:t>An introduction to the principles of morals and legislation. </a:t>
            </a:r>
            <a:r>
              <a:rPr lang="en-GB" sz="1900" b="1"/>
              <a:t>Oxford : Clarendon Press.</a:t>
            </a:r>
          </a:p>
          <a:p>
            <a:endParaRPr lang="en-GB" sz="1900"/>
          </a:p>
          <a:p>
            <a:endParaRPr lang="en-GB" sz="1900"/>
          </a:p>
        </p:txBody>
      </p:sp>
    </p:spTree>
    <p:extLst>
      <p:ext uri="{BB962C8B-B14F-4D97-AF65-F5344CB8AC3E}">
        <p14:creationId xmlns:p14="http://schemas.microsoft.com/office/powerpoint/2010/main" val="5759552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5712A1-B91E-4FB4-91AD-37F5B18C674E}"/>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SUMMARY OF EARLY CLASSICISM </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45B8AF31-071E-462E-AFB8-7549E6508AE2}"/>
              </a:ext>
            </a:extLst>
          </p:cNvPr>
          <p:cNvGraphicFramePr>
            <a:graphicFrameLocks noGrp="1"/>
          </p:cNvGraphicFramePr>
          <p:nvPr>
            <p:ph idx="1"/>
            <p:extLst>
              <p:ext uri="{D42A27DB-BD31-4B8C-83A1-F6EECF244321}">
                <p14:modId xmlns:p14="http://schemas.microsoft.com/office/powerpoint/2010/main" val="94604102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20584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F7F569-F62E-4BFE-93E7-080093A7DBFD}"/>
              </a:ext>
            </a:extLst>
          </p:cNvPr>
          <p:cNvSpPr>
            <a:spLocks noGrp="1"/>
          </p:cNvSpPr>
          <p:nvPr>
            <p:ph type="title"/>
          </p:nvPr>
        </p:nvSpPr>
        <p:spPr>
          <a:xfrm>
            <a:off x="841248" y="548640"/>
            <a:ext cx="3600860" cy="5431536"/>
          </a:xfrm>
        </p:spPr>
        <p:txBody>
          <a:bodyPr>
            <a:normAutofit/>
          </a:bodyPr>
          <a:lstStyle/>
          <a:p>
            <a:r>
              <a:rPr lang="en-GB" sz="5400"/>
              <a:t>Task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9FC5D5-809F-4C96-8EDE-4DA703BBD977}"/>
              </a:ext>
            </a:extLst>
          </p:cNvPr>
          <p:cNvSpPr>
            <a:spLocks noGrp="1"/>
          </p:cNvSpPr>
          <p:nvPr>
            <p:ph idx="1"/>
          </p:nvPr>
        </p:nvSpPr>
        <p:spPr>
          <a:xfrm>
            <a:off x="5126418" y="552091"/>
            <a:ext cx="6224335" cy="5431536"/>
          </a:xfrm>
        </p:spPr>
        <p:txBody>
          <a:bodyPr anchor="ctr">
            <a:normAutofit/>
          </a:bodyPr>
          <a:lstStyle/>
          <a:p>
            <a:pPr marL="0" indent="0">
              <a:buNone/>
            </a:pPr>
            <a:r>
              <a:rPr lang="en-US" sz="2400" b="1" dirty="0">
                <a:cs typeface="Calibri"/>
              </a:rPr>
              <a:t>Evaluating early classicism </a:t>
            </a:r>
            <a:endParaRPr lang="en-US" sz="2400" b="1" dirty="0"/>
          </a:p>
          <a:p>
            <a:endParaRPr lang="en-US" sz="2400" b="1" dirty="0"/>
          </a:p>
          <a:p>
            <a:pPr marL="571500" indent="-457200">
              <a:buFont typeface="+mj-lt"/>
              <a:buAutoNum type="arabicPeriod"/>
            </a:pPr>
            <a:r>
              <a:rPr lang="en-US" sz="2400" dirty="0">
                <a:cs typeface="Calibri"/>
              </a:rPr>
              <a:t>Are all human beings capable of making rational decisions?</a:t>
            </a:r>
          </a:p>
          <a:p>
            <a:pPr marL="571500" indent="-457200">
              <a:buFont typeface="+mj-lt"/>
              <a:buAutoNum type="arabicPeriod"/>
            </a:pPr>
            <a:endParaRPr lang="en-US" sz="2400" dirty="0"/>
          </a:p>
          <a:p>
            <a:pPr marL="571500" indent="-457200">
              <a:buFont typeface="+mj-lt"/>
              <a:buAutoNum type="arabicPeriod"/>
            </a:pPr>
            <a:r>
              <a:rPr lang="en-US" sz="2400" dirty="0">
                <a:cs typeface="Calibri"/>
              </a:rPr>
              <a:t>Is offending behavior always the product of rational choice and the exercise of free will?</a:t>
            </a:r>
          </a:p>
          <a:p>
            <a:pPr marL="571500" indent="-457200">
              <a:buFont typeface="+mj-lt"/>
              <a:buAutoNum type="arabicPeriod"/>
            </a:pPr>
            <a:endParaRPr lang="en-US" sz="2400" dirty="0"/>
          </a:p>
          <a:p>
            <a:pPr marL="457200" lvl="1" indent="0">
              <a:buNone/>
            </a:pPr>
            <a:r>
              <a:rPr lang="en-US" dirty="0">
                <a:cs typeface="Calibri"/>
              </a:rPr>
              <a:t>Please consider reasons for your answer?</a:t>
            </a:r>
          </a:p>
          <a:p>
            <a:pPr marL="457200" lvl="1" indent="0">
              <a:buNone/>
            </a:pPr>
            <a:endParaRPr lang="en-US" sz="2200" b="1" dirty="0"/>
          </a:p>
          <a:p>
            <a:endParaRPr lang="en-GB" sz="2200" dirty="0"/>
          </a:p>
        </p:txBody>
      </p:sp>
    </p:spTree>
    <p:extLst>
      <p:ext uri="{BB962C8B-B14F-4D97-AF65-F5344CB8AC3E}">
        <p14:creationId xmlns:p14="http://schemas.microsoft.com/office/powerpoint/2010/main" val="30210119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954DA-1D47-452C-8767-F5176B7C1306}"/>
              </a:ext>
            </a:extLst>
          </p:cNvPr>
          <p:cNvSpPr>
            <a:spLocks noGrp="1"/>
          </p:cNvSpPr>
          <p:nvPr>
            <p:ph type="title"/>
          </p:nvPr>
        </p:nvSpPr>
        <p:spPr>
          <a:xfrm>
            <a:off x="594360" y="637125"/>
            <a:ext cx="3163448" cy="5256371"/>
          </a:xfrm>
        </p:spPr>
        <p:txBody>
          <a:bodyPr>
            <a:normAutofit/>
          </a:bodyPr>
          <a:lstStyle/>
          <a:p>
            <a:r>
              <a:rPr lang="en-US" dirty="0"/>
              <a:t>SOME LIMITATIONS OF EARLY CLASSICISM</a:t>
            </a:r>
            <a:endParaRPr lang="en-GB" dirty="0"/>
          </a:p>
        </p:txBody>
      </p:sp>
      <p:graphicFrame>
        <p:nvGraphicFramePr>
          <p:cNvPr id="5" name="Content Placeholder 2">
            <a:extLst>
              <a:ext uri="{FF2B5EF4-FFF2-40B4-BE49-F238E27FC236}">
                <a16:creationId xmlns:a16="http://schemas.microsoft.com/office/drawing/2014/main" id="{23B8959E-5A03-40AE-86AB-1270BBEBE65F}"/>
              </a:ext>
            </a:extLst>
          </p:cNvPr>
          <p:cNvGraphicFramePr>
            <a:graphicFrameLocks noGrp="1"/>
          </p:cNvGraphicFramePr>
          <p:nvPr>
            <p:ph idx="1"/>
            <p:extLst>
              <p:ext uri="{D42A27DB-BD31-4B8C-83A1-F6EECF244321}">
                <p14:modId xmlns:p14="http://schemas.microsoft.com/office/powerpoint/2010/main" val="1260002750"/>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6548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5B51FC-1AA8-4F48-993B-E4A643045244}"/>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IMPACT ON POLICY</a:t>
            </a:r>
            <a:endParaRPr lang="en-GB" sz="4000" dirty="0">
              <a:solidFill>
                <a:srgbClr val="FFFFFF"/>
              </a:solidFill>
            </a:endParaRPr>
          </a:p>
        </p:txBody>
      </p:sp>
      <p:sp>
        <p:nvSpPr>
          <p:cNvPr id="3" name="Content Placeholder 2">
            <a:extLst>
              <a:ext uri="{FF2B5EF4-FFF2-40B4-BE49-F238E27FC236}">
                <a16:creationId xmlns:a16="http://schemas.microsoft.com/office/drawing/2014/main" id="{6B9F56DD-8476-4A95-9572-81E635A01932}"/>
              </a:ext>
            </a:extLst>
          </p:cNvPr>
          <p:cNvSpPr>
            <a:spLocks noGrp="1"/>
          </p:cNvSpPr>
          <p:nvPr>
            <p:ph idx="1"/>
          </p:nvPr>
        </p:nvSpPr>
        <p:spPr>
          <a:xfrm>
            <a:off x="4810259" y="649480"/>
            <a:ext cx="6555347" cy="5546047"/>
          </a:xfrm>
        </p:spPr>
        <p:txBody>
          <a:bodyPr anchor="ctr">
            <a:normAutofit/>
          </a:bodyPr>
          <a:lstStyle/>
          <a:p>
            <a:pPr marL="114300" indent="0">
              <a:buNone/>
            </a:pPr>
            <a:endParaRPr lang="en-US" sz="2000"/>
          </a:p>
          <a:p>
            <a:pPr marL="0" indent="0">
              <a:buNone/>
            </a:pPr>
            <a:r>
              <a:rPr lang="en-US" sz="2000" b="1">
                <a:latin typeface="Calibri"/>
                <a:cs typeface="Calibri"/>
              </a:rPr>
              <a:t>Advocated:</a:t>
            </a:r>
          </a:p>
          <a:p>
            <a:endParaRPr lang="en-US" sz="2000" b="1"/>
          </a:p>
          <a:p>
            <a:pPr lvl="1"/>
            <a:r>
              <a:rPr lang="en-US" sz="2000"/>
              <a:t>Proportionality in sentencing </a:t>
            </a:r>
          </a:p>
          <a:p>
            <a:pPr lvl="1"/>
            <a:endParaRPr lang="en-US" sz="2000"/>
          </a:p>
          <a:p>
            <a:pPr lvl="1"/>
            <a:r>
              <a:rPr lang="en-US" sz="2000"/>
              <a:t>Rehabilitative punishments </a:t>
            </a:r>
          </a:p>
          <a:p>
            <a:pPr lvl="1"/>
            <a:endParaRPr lang="en-US" sz="2000"/>
          </a:p>
          <a:p>
            <a:pPr lvl="1"/>
            <a:r>
              <a:rPr lang="en-US" sz="2000"/>
              <a:t>Deterrent punishments </a:t>
            </a:r>
          </a:p>
          <a:p>
            <a:pPr lvl="1"/>
            <a:endParaRPr lang="en-US" sz="2000"/>
          </a:p>
          <a:p>
            <a:pPr lvl="1"/>
            <a:r>
              <a:rPr lang="en-US" sz="2000"/>
              <a:t>Key legal principles/safeguards</a:t>
            </a:r>
          </a:p>
          <a:p>
            <a:pPr lvl="1"/>
            <a:endParaRPr lang="en-US" sz="2000"/>
          </a:p>
          <a:p>
            <a:pPr lvl="1"/>
            <a:r>
              <a:rPr lang="en-US" sz="2000"/>
              <a:t>More focus on reducing recidivism </a:t>
            </a:r>
          </a:p>
          <a:p>
            <a:endParaRPr lang="en-GB" sz="2000"/>
          </a:p>
        </p:txBody>
      </p:sp>
    </p:spTree>
    <p:extLst>
      <p:ext uri="{BB962C8B-B14F-4D97-AF65-F5344CB8AC3E}">
        <p14:creationId xmlns:p14="http://schemas.microsoft.com/office/powerpoint/2010/main" val="3680711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26" name="Freeform: Shape 25">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708497E-4E1B-4A5B-9DC3-B4086A642035}"/>
              </a:ext>
            </a:extLst>
          </p:cNvPr>
          <p:cNvSpPr>
            <a:spLocks noGrp="1"/>
          </p:cNvSpPr>
          <p:nvPr>
            <p:ph type="title"/>
          </p:nvPr>
        </p:nvSpPr>
        <p:spPr>
          <a:xfrm>
            <a:off x="804672" y="2053641"/>
            <a:ext cx="4162183" cy="2760098"/>
          </a:xfrm>
        </p:spPr>
        <p:txBody>
          <a:bodyPr>
            <a:normAutofit/>
          </a:bodyPr>
          <a:lstStyle/>
          <a:p>
            <a:r>
              <a:rPr lang="en-US" sz="4000" dirty="0">
                <a:solidFill>
                  <a:schemeClr val="tx2"/>
                </a:solidFill>
              </a:rPr>
              <a:t>CONTEMPORARY CLASSICISM </a:t>
            </a:r>
            <a:endParaRPr lang="en-GB" sz="4000" dirty="0">
              <a:solidFill>
                <a:schemeClr val="tx2"/>
              </a:solidFill>
            </a:endParaRPr>
          </a:p>
        </p:txBody>
      </p:sp>
      <p:sp>
        <p:nvSpPr>
          <p:cNvPr id="3" name="Content Placeholder 2">
            <a:extLst>
              <a:ext uri="{FF2B5EF4-FFF2-40B4-BE49-F238E27FC236}">
                <a16:creationId xmlns:a16="http://schemas.microsoft.com/office/drawing/2014/main" id="{E2ABF07D-1A9E-4685-BD10-AEA2F98C1D7D}"/>
              </a:ext>
            </a:extLst>
          </p:cNvPr>
          <p:cNvSpPr>
            <a:spLocks noGrp="1"/>
          </p:cNvSpPr>
          <p:nvPr>
            <p:ph idx="1"/>
          </p:nvPr>
        </p:nvSpPr>
        <p:spPr>
          <a:xfrm>
            <a:off x="6090574" y="801866"/>
            <a:ext cx="5306084" cy="5230634"/>
          </a:xfrm>
          <a:noFill/>
          <a:ln>
            <a:noFill/>
          </a:ln>
        </p:spPr>
        <p:txBody>
          <a:bodyPr anchor="t">
            <a:normAutofit/>
          </a:bodyPr>
          <a:lstStyle/>
          <a:p>
            <a:pPr marL="0" indent="0" algn="ctr">
              <a:buNone/>
            </a:pPr>
            <a:r>
              <a:rPr lang="en-GB" dirty="0">
                <a:solidFill>
                  <a:srgbClr val="0F0F0F"/>
                </a:solidFill>
                <a:latin typeface="Calibri" panose="020F0502020204030204" pitchFamily="34" charset="0"/>
                <a:cs typeface="Calibri" panose="020F0502020204030204" pitchFamily="34" charset="0"/>
              </a:rPr>
              <a:t>C</a:t>
            </a:r>
            <a:r>
              <a:rPr lang="en-GB" b="0" i="0" u="none" strike="noStrike" dirty="0">
                <a:solidFill>
                  <a:srgbClr val="0F0F0F"/>
                </a:solidFill>
                <a:effectLst/>
                <a:latin typeface="Calibri" panose="020F0502020204030204" pitchFamily="34" charset="0"/>
                <a:cs typeface="Calibri" panose="020F0502020204030204" pitchFamily="34" charset="0"/>
              </a:rPr>
              <a:t>ontemporary classicism is the application of classical criminological principles to the study of crime and the development of criminal justice policies in the present era. </a:t>
            </a:r>
          </a:p>
          <a:p>
            <a:pPr marL="0" indent="0" algn="ctr">
              <a:buNone/>
            </a:pPr>
            <a:r>
              <a:rPr lang="en-GB" b="0" i="0" u="none" strike="noStrike" dirty="0">
                <a:solidFill>
                  <a:srgbClr val="0F0F0F"/>
                </a:solidFill>
                <a:effectLst/>
                <a:latin typeface="Calibri" panose="020F0502020204030204" pitchFamily="34" charset="0"/>
                <a:cs typeface="Calibri" panose="020F0502020204030204" pitchFamily="34" charset="0"/>
              </a:rPr>
              <a:t>It acknowledges the enduring value of classical ideas while considering the complexities of modern society and the need for evidence-based approaches to crime prevention and control.</a:t>
            </a:r>
          </a:p>
          <a:p>
            <a:endParaRPr lang="en-GB" sz="1800" dirty="0">
              <a:solidFill>
                <a:schemeClr val="tx2"/>
              </a:solidFill>
            </a:endParaRPr>
          </a:p>
        </p:txBody>
      </p:sp>
    </p:spTree>
    <p:extLst>
      <p:ext uri="{BB962C8B-B14F-4D97-AF65-F5344CB8AC3E}">
        <p14:creationId xmlns:p14="http://schemas.microsoft.com/office/powerpoint/2010/main" val="12926952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7DB63-B34C-4C43-85A1-53DF2FFDDB55}"/>
              </a:ext>
            </a:extLst>
          </p:cNvPr>
          <p:cNvSpPr>
            <a:spLocks noGrp="1"/>
          </p:cNvSpPr>
          <p:nvPr>
            <p:ph type="title"/>
          </p:nvPr>
        </p:nvSpPr>
        <p:spPr>
          <a:xfrm>
            <a:off x="838200" y="557188"/>
            <a:ext cx="10515600" cy="1133499"/>
          </a:xfrm>
        </p:spPr>
        <p:txBody>
          <a:bodyPr>
            <a:normAutofit/>
          </a:bodyPr>
          <a:lstStyle/>
          <a:p>
            <a:pPr algn="ctr"/>
            <a:r>
              <a:rPr lang="en-GB" sz="4000" dirty="0"/>
              <a:t>Contemporary Classicism – Rational Choice Theory</a:t>
            </a:r>
          </a:p>
        </p:txBody>
      </p:sp>
      <p:graphicFrame>
        <p:nvGraphicFramePr>
          <p:cNvPr id="5" name="Content Placeholder 2">
            <a:extLst>
              <a:ext uri="{FF2B5EF4-FFF2-40B4-BE49-F238E27FC236}">
                <a16:creationId xmlns:a16="http://schemas.microsoft.com/office/drawing/2014/main" id="{FD04CE74-2A82-4D75-A0F6-3E4CD9E49C54}"/>
              </a:ext>
            </a:extLst>
          </p:cNvPr>
          <p:cNvGraphicFramePr>
            <a:graphicFrameLocks noGrp="1"/>
          </p:cNvGraphicFramePr>
          <p:nvPr>
            <p:ph idx="1"/>
            <p:extLst>
              <p:ext uri="{D42A27DB-BD31-4B8C-83A1-F6EECF244321}">
                <p14:modId xmlns:p14="http://schemas.microsoft.com/office/powerpoint/2010/main" val="3870464191"/>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33531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6FA1-CDC8-4388-9B0C-8BC8BCCABAA6}"/>
              </a:ext>
            </a:extLst>
          </p:cNvPr>
          <p:cNvSpPr>
            <a:spLocks noGrp="1"/>
          </p:cNvSpPr>
          <p:nvPr>
            <p:ph type="title"/>
          </p:nvPr>
        </p:nvSpPr>
        <p:spPr>
          <a:xfrm>
            <a:off x="524741" y="620392"/>
            <a:ext cx="3808268" cy="5504688"/>
          </a:xfrm>
        </p:spPr>
        <p:txBody>
          <a:bodyPr>
            <a:normAutofit/>
          </a:bodyPr>
          <a:lstStyle/>
          <a:p>
            <a:r>
              <a:rPr lang="en-GB" sz="4700" dirty="0">
                <a:solidFill>
                  <a:schemeClr val="accent5"/>
                </a:solidFill>
              </a:rPr>
              <a:t>Contemporary Classicism – Routine Activities Theory</a:t>
            </a:r>
          </a:p>
        </p:txBody>
      </p:sp>
      <p:graphicFrame>
        <p:nvGraphicFramePr>
          <p:cNvPr id="5" name="Content Placeholder 2">
            <a:extLst>
              <a:ext uri="{FF2B5EF4-FFF2-40B4-BE49-F238E27FC236}">
                <a16:creationId xmlns:a16="http://schemas.microsoft.com/office/drawing/2014/main" id="{BE5064DE-153E-48ED-A517-52B50EF33486}"/>
              </a:ext>
            </a:extLst>
          </p:cNvPr>
          <p:cNvGraphicFramePr>
            <a:graphicFrameLocks noGrp="1"/>
          </p:cNvGraphicFramePr>
          <p:nvPr>
            <p:ph idx="1"/>
            <p:extLst>
              <p:ext uri="{D42A27DB-BD31-4B8C-83A1-F6EECF244321}">
                <p14:modId xmlns:p14="http://schemas.microsoft.com/office/powerpoint/2010/main" val="169955608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98517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37A747-98FB-4385-89E9-FB1D348D2A68}"/>
              </a:ext>
            </a:extLst>
          </p:cNvPr>
          <p:cNvSpPr>
            <a:spLocks noGrp="1"/>
          </p:cNvSpPr>
          <p:nvPr>
            <p:ph type="title"/>
          </p:nvPr>
        </p:nvSpPr>
        <p:spPr>
          <a:xfrm>
            <a:off x="841248" y="548640"/>
            <a:ext cx="3600860" cy="5431536"/>
          </a:xfrm>
        </p:spPr>
        <p:txBody>
          <a:bodyPr>
            <a:normAutofit/>
          </a:bodyPr>
          <a:lstStyle/>
          <a:p>
            <a:r>
              <a:rPr lang="en-GB" sz="4600"/>
              <a:t>Contemporary Classicism – Routine Activities Theory</a:t>
            </a:r>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E4AB05-3F35-4663-BD2D-E78F82BF8F7A}"/>
              </a:ext>
            </a:extLst>
          </p:cNvPr>
          <p:cNvSpPr>
            <a:spLocks noGrp="1"/>
          </p:cNvSpPr>
          <p:nvPr>
            <p:ph idx="1"/>
          </p:nvPr>
        </p:nvSpPr>
        <p:spPr>
          <a:xfrm>
            <a:off x="5126418" y="552091"/>
            <a:ext cx="6224335" cy="5431536"/>
          </a:xfrm>
        </p:spPr>
        <p:txBody>
          <a:bodyPr anchor="ctr">
            <a:normAutofit/>
          </a:bodyPr>
          <a:lstStyle/>
          <a:p>
            <a:pPr marL="0" indent="0">
              <a:buNone/>
            </a:pPr>
            <a:endParaRPr lang="en-US" sz="2200" dirty="0"/>
          </a:p>
          <a:p>
            <a:pPr marL="0" indent="0">
              <a:buNone/>
            </a:pPr>
            <a:r>
              <a:rPr lang="en-US" sz="2200" b="1" dirty="0">
                <a:latin typeface="Calibri"/>
                <a:cs typeface="Calibri"/>
              </a:rPr>
              <a:t>Factors that increase opportunities for crime:</a:t>
            </a:r>
          </a:p>
          <a:p>
            <a:endParaRPr lang="en-US" sz="2200" dirty="0"/>
          </a:p>
          <a:p>
            <a:pPr lvl="1"/>
            <a:r>
              <a:rPr lang="en-US" sz="2200" dirty="0"/>
              <a:t>The presence of a likely offender (could be anyone)</a:t>
            </a:r>
          </a:p>
          <a:p>
            <a:pPr lvl="1"/>
            <a:endParaRPr lang="en-US" sz="2200" dirty="0"/>
          </a:p>
          <a:p>
            <a:pPr lvl="1"/>
            <a:r>
              <a:rPr lang="en-US" sz="2200" dirty="0"/>
              <a:t>The presence of a suitable target</a:t>
            </a:r>
          </a:p>
          <a:p>
            <a:pPr lvl="1"/>
            <a:endParaRPr lang="en-US" sz="2200" dirty="0"/>
          </a:p>
          <a:p>
            <a:pPr lvl="1"/>
            <a:r>
              <a:rPr lang="en-US" sz="2200" dirty="0"/>
              <a:t>The absence of a capable guardian </a:t>
            </a:r>
          </a:p>
          <a:p>
            <a:pPr lvl="1"/>
            <a:endParaRPr lang="en-US" sz="2200" dirty="0">
              <a:cs typeface="Calibri"/>
            </a:endParaRPr>
          </a:p>
          <a:p>
            <a:pPr marL="457200" lvl="1" indent="0">
              <a:buNone/>
            </a:pPr>
            <a:r>
              <a:rPr lang="en-US" sz="2200" dirty="0">
                <a:latin typeface="Calibri"/>
                <a:cs typeface="Calibri"/>
              </a:rPr>
              <a:t>When all factors are available, the opportunity for crime arises</a:t>
            </a:r>
            <a:endParaRPr lang="en-US" sz="2200" dirty="0">
              <a:cs typeface="Calibri" panose="020F0502020204030204" pitchFamily="34" charset="0"/>
            </a:endParaRPr>
          </a:p>
          <a:p>
            <a:endParaRPr lang="en-GB" sz="2200" dirty="0"/>
          </a:p>
        </p:txBody>
      </p:sp>
    </p:spTree>
    <p:extLst>
      <p:ext uri="{BB962C8B-B14F-4D97-AF65-F5344CB8AC3E}">
        <p14:creationId xmlns:p14="http://schemas.microsoft.com/office/powerpoint/2010/main" val="35971908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9375F6-4483-4051-8C61-13F44F04242C}"/>
              </a:ext>
            </a:extLst>
          </p:cNvPr>
          <p:cNvSpPr>
            <a:spLocks noGrp="1"/>
          </p:cNvSpPr>
          <p:nvPr>
            <p:ph type="title"/>
          </p:nvPr>
        </p:nvSpPr>
        <p:spPr>
          <a:xfrm>
            <a:off x="841248" y="548640"/>
            <a:ext cx="3600860" cy="5431536"/>
          </a:xfrm>
        </p:spPr>
        <p:txBody>
          <a:bodyPr>
            <a:normAutofit/>
          </a:bodyPr>
          <a:lstStyle/>
          <a:p>
            <a:r>
              <a:rPr lang="en-GB" sz="5400"/>
              <a:t>Task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80AF97-7297-4BA8-A952-D47BDF82A69B}"/>
              </a:ext>
            </a:extLst>
          </p:cNvPr>
          <p:cNvSpPr>
            <a:spLocks noGrp="1"/>
          </p:cNvSpPr>
          <p:nvPr>
            <p:ph idx="1"/>
          </p:nvPr>
        </p:nvSpPr>
        <p:spPr>
          <a:xfrm>
            <a:off x="5126418" y="552091"/>
            <a:ext cx="6224335" cy="5431536"/>
          </a:xfrm>
        </p:spPr>
        <p:txBody>
          <a:bodyPr anchor="ctr">
            <a:normAutofit/>
          </a:bodyPr>
          <a:lstStyle/>
          <a:p>
            <a:r>
              <a:rPr lang="en-GB" sz="1900" dirty="0"/>
              <a:t>Contemporary Classicism is often linked with Situational Crime Prevention.</a:t>
            </a:r>
          </a:p>
          <a:p>
            <a:endParaRPr lang="en-GB" sz="1900" dirty="0"/>
          </a:p>
          <a:p>
            <a:r>
              <a:rPr lang="en-GB" sz="1900" dirty="0"/>
              <a:t>Use what you know about RCT and RAT to identify situational crime prevention techniques you can see in different places:</a:t>
            </a:r>
          </a:p>
          <a:p>
            <a:pPr lvl="2"/>
            <a:r>
              <a:rPr lang="en-GB" sz="1900" dirty="0"/>
              <a:t>University Building</a:t>
            </a:r>
          </a:p>
          <a:p>
            <a:pPr lvl="2"/>
            <a:r>
              <a:rPr lang="en-GB" sz="1900" dirty="0"/>
              <a:t>Shopping Centre</a:t>
            </a:r>
          </a:p>
          <a:p>
            <a:pPr lvl="2"/>
            <a:r>
              <a:rPr lang="en-GB" sz="1900" dirty="0"/>
              <a:t>Town Centre</a:t>
            </a:r>
          </a:p>
          <a:p>
            <a:pPr lvl="2"/>
            <a:r>
              <a:rPr lang="en-GB" sz="1900" dirty="0"/>
              <a:t>Train Station</a:t>
            </a:r>
          </a:p>
          <a:p>
            <a:pPr lvl="2"/>
            <a:r>
              <a:rPr lang="en-GB" sz="1900" dirty="0"/>
              <a:t>Children’s Park</a:t>
            </a:r>
          </a:p>
          <a:p>
            <a:pPr lvl="2"/>
            <a:endParaRPr lang="en-GB" sz="1900" dirty="0"/>
          </a:p>
          <a:p>
            <a:pPr lvl="1"/>
            <a:r>
              <a:rPr lang="en-GB" sz="1900" dirty="0"/>
              <a:t>How useful do you think they are?</a:t>
            </a:r>
          </a:p>
          <a:p>
            <a:pPr lvl="1"/>
            <a:r>
              <a:rPr lang="en-GB" sz="1900" dirty="0"/>
              <a:t>How might these techniques change a persons decision making day to day?</a:t>
            </a:r>
          </a:p>
          <a:p>
            <a:pPr lvl="1"/>
            <a:r>
              <a:rPr lang="en-GB" sz="1900" dirty="0"/>
              <a:t>Is it different in times of heightened emotion, like during a protest or riot?</a:t>
            </a:r>
          </a:p>
        </p:txBody>
      </p:sp>
    </p:spTree>
    <p:extLst>
      <p:ext uri="{BB962C8B-B14F-4D97-AF65-F5344CB8AC3E}">
        <p14:creationId xmlns:p14="http://schemas.microsoft.com/office/powerpoint/2010/main" val="1744106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276121-BA26-442E-A3F2-9FBB2BCC32F3}"/>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RCT &amp; RAT: SOME SIMILARITIES </a:t>
            </a:r>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2EB3F914-B798-497A-82B3-D873D70EB891}"/>
              </a:ext>
            </a:extLst>
          </p:cNvPr>
          <p:cNvSpPr>
            <a:spLocks noGrp="1"/>
          </p:cNvSpPr>
          <p:nvPr>
            <p:ph idx="1"/>
          </p:nvPr>
        </p:nvSpPr>
        <p:spPr>
          <a:xfrm>
            <a:off x="1137035" y="2014620"/>
            <a:ext cx="9132379" cy="3877595"/>
          </a:xfrm>
        </p:spPr>
        <p:txBody>
          <a:bodyPr anchor="ctr">
            <a:normAutofit fontScale="85000" lnSpcReduction="20000"/>
          </a:bodyPr>
          <a:lstStyle/>
          <a:p>
            <a:pPr marL="114300" indent="0">
              <a:buNone/>
            </a:pPr>
            <a:r>
              <a:rPr lang="en-GB" b="1" dirty="0">
                <a:solidFill>
                  <a:schemeClr val="tx1">
                    <a:lumMod val="85000"/>
                    <a:lumOff val="15000"/>
                  </a:schemeClr>
                </a:solidFill>
                <a:latin typeface="Calibri" panose="020F0502020204030204" pitchFamily="34" charset="0"/>
                <a:cs typeface="Calibri" panose="020F0502020204030204" pitchFamily="34" charset="0"/>
              </a:rPr>
              <a:t>Both theories:</a:t>
            </a:r>
            <a:endParaRPr lang="en-GB" dirty="0">
              <a:solidFill>
                <a:schemeClr val="tx1">
                  <a:lumMod val="85000"/>
                  <a:lumOff val="15000"/>
                </a:schemeClr>
              </a:solidFill>
              <a:latin typeface="Calibri" panose="020F0502020204030204" pitchFamily="34" charset="0"/>
              <a:cs typeface="Calibri" panose="020F0502020204030204" pitchFamily="34" charset="0"/>
            </a:endParaRPr>
          </a:p>
          <a:p>
            <a:pPr lvl="1"/>
            <a:endParaRPr lang="en-GB" sz="2800" dirty="0">
              <a:solidFill>
                <a:schemeClr val="tx1">
                  <a:lumMod val="85000"/>
                  <a:lumOff val="15000"/>
                </a:schemeClr>
              </a:solidFill>
              <a:latin typeface="Calibri" panose="020F0502020204030204" pitchFamily="34" charset="0"/>
              <a:cs typeface="Calibri" panose="020F0502020204030204" pitchFamily="34" charset="0"/>
            </a:endParaRPr>
          </a:p>
          <a:p>
            <a:pPr lvl="1"/>
            <a:r>
              <a:rPr lang="en-GB" sz="2800" dirty="0">
                <a:solidFill>
                  <a:schemeClr val="tx1">
                    <a:lumMod val="85000"/>
                    <a:lumOff val="15000"/>
                  </a:schemeClr>
                </a:solidFill>
                <a:latin typeface="Calibri" panose="020F0502020204030204" pitchFamily="34" charset="0"/>
                <a:cs typeface="Calibri" panose="020F0502020204030204" pitchFamily="34" charset="0"/>
              </a:rPr>
              <a:t>Are “compatible, and, indeed, mutually supportive” (Clarke &amp; Felson, 1993:1).</a:t>
            </a:r>
          </a:p>
          <a:p>
            <a:pPr lvl="1"/>
            <a:endParaRPr lang="en-GB" sz="2800" dirty="0">
              <a:solidFill>
                <a:schemeClr val="tx1">
                  <a:lumMod val="85000"/>
                  <a:lumOff val="15000"/>
                </a:schemeClr>
              </a:solidFill>
              <a:latin typeface="Calibri" panose="020F0502020204030204" pitchFamily="34" charset="0"/>
              <a:cs typeface="Calibri" panose="020F0502020204030204" pitchFamily="34" charset="0"/>
            </a:endParaRPr>
          </a:p>
          <a:p>
            <a:pPr lvl="1"/>
            <a:r>
              <a:rPr lang="en-GB" sz="2800" dirty="0">
                <a:solidFill>
                  <a:schemeClr val="tx1">
                    <a:lumMod val="85000"/>
                    <a:lumOff val="15000"/>
                  </a:schemeClr>
                </a:solidFill>
                <a:latin typeface="Calibri" panose="020F0502020204030204" pitchFamily="34" charset="0"/>
                <a:cs typeface="Calibri" panose="020F0502020204030204" pitchFamily="34" charset="0"/>
              </a:rPr>
              <a:t>Promote the idea that crime is the product of rational choice, cost/benefit analysis, and the availability of opportunity </a:t>
            </a:r>
          </a:p>
          <a:p>
            <a:pPr lvl="1"/>
            <a:endParaRPr lang="en-GB" sz="2800" dirty="0">
              <a:solidFill>
                <a:schemeClr val="tx1">
                  <a:lumMod val="85000"/>
                  <a:lumOff val="15000"/>
                </a:schemeClr>
              </a:solidFill>
              <a:latin typeface="Calibri" panose="020F0502020204030204" pitchFamily="34" charset="0"/>
              <a:cs typeface="Calibri" panose="020F0502020204030204" pitchFamily="34" charset="0"/>
            </a:endParaRPr>
          </a:p>
          <a:p>
            <a:pPr lvl="1"/>
            <a:r>
              <a:rPr lang="en-GB" sz="2800" dirty="0">
                <a:solidFill>
                  <a:schemeClr val="tx1">
                    <a:lumMod val="85000"/>
                    <a:lumOff val="15000"/>
                  </a:schemeClr>
                </a:solidFill>
                <a:latin typeface="Calibri" panose="020F0502020204030204" pitchFamily="34" charset="0"/>
                <a:cs typeface="Calibri" panose="020F0502020204030204" pitchFamily="34" charset="0"/>
              </a:rPr>
              <a:t>Both ignore analysis of causal factors and focus on crime prevention  </a:t>
            </a:r>
          </a:p>
          <a:p>
            <a:pPr lvl="1"/>
            <a:endParaRPr lang="en-GB" sz="2800" dirty="0">
              <a:solidFill>
                <a:schemeClr val="tx1">
                  <a:lumMod val="85000"/>
                  <a:lumOff val="15000"/>
                </a:schemeClr>
              </a:solidFill>
              <a:latin typeface="Calibri" panose="020F0502020204030204" pitchFamily="34" charset="0"/>
              <a:cs typeface="Calibri" panose="020F0502020204030204" pitchFamily="34" charset="0"/>
            </a:endParaRPr>
          </a:p>
          <a:p>
            <a:pPr lvl="1"/>
            <a:r>
              <a:rPr lang="en-GB" sz="2800" dirty="0">
                <a:solidFill>
                  <a:schemeClr val="tx1">
                    <a:lumMod val="85000"/>
                    <a:lumOff val="15000"/>
                  </a:schemeClr>
                </a:solidFill>
                <a:latin typeface="Calibri" panose="020F0502020204030204" pitchFamily="34" charset="0"/>
                <a:cs typeface="Calibri" panose="020F0502020204030204" pitchFamily="34" charset="0"/>
              </a:rPr>
              <a:t>Both attract similar criticisms </a:t>
            </a:r>
          </a:p>
          <a:p>
            <a:endParaRPr lang="en-US" sz="1700" dirty="0">
              <a:solidFill>
                <a:schemeClr val="tx1">
                  <a:lumMod val="85000"/>
                  <a:lumOff val="15000"/>
                </a:schemeClr>
              </a:solidFill>
            </a:endParaRPr>
          </a:p>
          <a:p>
            <a:endParaRPr lang="en-GB" sz="17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782550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D688D-C3F5-458A-91E1-9F46C0D6E847}"/>
              </a:ext>
            </a:extLst>
          </p:cNvPr>
          <p:cNvSpPr>
            <a:spLocks noGrp="1"/>
          </p:cNvSpPr>
          <p:nvPr>
            <p:ph type="title"/>
          </p:nvPr>
        </p:nvSpPr>
        <p:spPr>
          <a:xfrm>
            <a:off x="4654296" y="640080"/>
            <a:ext cx="6894576" cy="3566160"/>
          </a:xfrm>
        </p:spPr>
        <p:txBody>
          <a:bodyPr vert="horz" lIns="91440" tIns="45720" rIns="91440" bIns="45720" rtlCol="0" anchor="b">
            <a:normAutofit/>
          </a:bodyPr>
          <a:lstStyle/>
          <a:p>
            <a:r>
              <a:rPr lang="en-US" sz="6600" dirty="0"/>
              <a:t>Soc</a:t>
            </a:r>
            <a:r>
              <a:rPr lang="en-US" sz="6000" dirty="0"/>
              <a:t>iological and Control Theories of Crime</a:t>
            </a:r>
          </a:p>
        </p:txBody>
      </p:sp>
      <p:pic>
        <p:nvPicPr>
          <p:cNvPr id="14" name="Picture 13" descr="Pen placed on top of a signature line">
            <a:extLst>
              <a:ext uri="{FF2B5EF4-FFF2-40B4-BE49-F238E27FC236}">
                <a16:creationId xmlns:a16="http://schemas.microsoft.com/office/drawing/2014/main" id="{FC957472-421B-7604-84E1-F8D4AF232D08}"/>
              </a:ext>
            </a:extLst>
          </p:cNvPr>
          <p:cNvPicPr>
            <a:picLocks noChangeAspect="1"/>
          </p:cNvPicPr>
          <p:nvPr/>
        </p:nvPicPr>
        <p:blipFill rotWithShape="1">
          <a:blip r:embed="rId3"/>
          <a:srcRect l="55238" r="5344" b="-1"/>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0"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32126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9D2509-617D-420D-8B7B-01787D2859A9}"/>
              </a:ext>
            </a:extLst>
          </p:cNvPr>
          <p:cNvSpPr>
            <a:spLocks noGrp="1"/>
          </p:cNvSpPr>
          <p:nvPr>
            <p:ph type="title"/>
          </p:nvPr>
        </p:nvSpPr>
        <p:spPr>
          <a:xfrm>
            <a:off x="838200" y="609600"/>
            <a:ext cx="3739341" cy="1330839"/>
          </a:xfrm>
        </p:spPr>
        <p:txBody>
          <a:bodyPr>
            <a:normAutofit/>
          </a:bodyPr>
          <a:lstStyle/>
          <a:p>
            <a:r>
              <a:rPr lang="en-GB" dirty="0"/>
              <a:t>Crime and the Role of Society</a:t>
            </a:r>
          </a:p>
        </p:txBody>
      </p:sp>
      <p:sp>
        <p:nvSpPr>
          <p:cNvPr id="3" name="Content Placeholder 2">
            <a:extLst>
              <a:ext uri="{FF2B5EF4-FFF2-40B4-BE49-F238E27FC236}">
                <a16:creationId xmlns:a16="http://schemas.microsoft.com/office/drawing/2014/main" id="{30AC2F5F-E5D7-4776-A2AC-E99772A1419F}"/>
              </a:ext>
            </a:extLst>
          </p:cNvPr>
          <p:cNvSpPr>
            <a:spLocks noGrp="1"/>
          </p:cNvSpPr>
          <p:nvPr>
            <p:ph idx="1"/>
          </p:nvPr>
        </p:nvSpPr>
        <p:spPr>
          <a:xfrm>
            <a:off x="862366" y="2194102"/>
            <a:ext cx="3427001" cy="3908586"/>
          </a:xfrm>
        </p:spPr>
        <p:txBody>
          <a:bodyPr>
            <a:normAutofit/>
          </a:bodyPr>
          <a:lstStyle/>
          <a:p>
            <a:pPr marL="0" indent="0">
              <a:buNone/>
            </a:pPr>
            <a:r>
              <a:rPr lang="en-GB" sz="1400" b="1"/>
              <a:t>Merton 1938 strain theory: </a:t>
            </a:r>
            <a:endParaRPr lang="en-US" sz="1400" b="1"/>
          </a:p>
          <a:p>
            <a:pPr lvl="1"/>
            <a:r>
              <a:rPr lang="en-GB" sz="1400"/>
              <a:t>Social structures exert pressures which may lead individual to commit crime</a:t>
            </a:r>
          </a:p>
          <a:p>
            <a:pPr marL="0" indent="0">
              <a:buNone/>
            </a:pPr>
            <a:endParaRPr lang="en-GB" sz="1400" b="1"/>
          </a:p>
          <a:p>
            <a:pPr marL="0" indent="0">
              <a:buNone/>
            </a:pPr>
            <a:r>
              <a:rPr lang="en-GB" sz="1400" b="1"/>
              <a:t>Agnew, 2009:</a:t>
            </a:r>
            <a:endParaRPr lang="en-GB" sz="1400" b="1">
              <a:cs typeface="Calibri" panose="020F0502020204030204"/>
            </a:endParaRPr>
          </a:p>
          <a:p>
            <a:pPr lvl="1"/>
            <a:r>
              <a:rPr lang="en-GB" sz="1400"/>
              <a:t>Updated strain theory to account for different types of strain such as prevention of goal achievement or production of negative stimuli</a:t>
            </a:r>
          </a:p>
          <a:p>
            <a:pPr marL="0" indent="0">
              <a:buNone/>
            </a:pPr>
            <a:endParaRPr lang="en-GB" sz="1400" b="1"/>
          </a:p>
          <a:p>
            <a:pPr marL="0" indent="0">
              <a:buNone/>
            </a:pPr>
            <a:r>
              <a:rPr lang="en-GB" sz="1400" b="1"/>
              <a:t>Criticisms:</a:t>
            </a:r>
            <a:endParaRPr lang="en-GB" sz="1400" b="1">
              <a:cs typeface="Calibri" panose="020F0502020204030204"/>
            </a:endParaRPr>
          </a:p>
          <a:p>
            <a:pPr lvl="1"/>
            <a:r>
              <a:rPr lang="en-GB" sz="1400"/>
              <a:t>Lack of empirical testing</a:t>
            </a:r>
          </a:p>
          <a:p>
            <a:pPr lvl="1"/>
            <a:r>
              <a:rPr lang="en-GB" sz="1400"/>
              <a:t>Does not seem to be applicable to some types of crime</a:t>
            </a:r>
          </a:p>
          <a:p>
            <a:endParaRPr lang="en-GB" sz="1400"/>
          </a:p>
        </p:txBody>
      </p:sp>
      <p:pic>
        <p:nvPicPr>
          <p:cNvPr id="4" name="Picture 2">
            <a:extLst>
              <a:ext uri="{FF2B5EF4-FFF2-40B4-BE49-F238E27FC236}">
                <a16:creationId xmlns:a16="http://schemas.microsoft.com/office/drawing/2014/main" id="{0666302B-A1B7-4796-8356-96E99BAF30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45457" y="1255795"/>
            <a:ext cx="6155141" cy="4370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27195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56994F5-59A8-597A-D089-332FE873AEFD}"/>
              </a:ext>
            </a:extLst>
          </p:cNvPr>
          <p:cNvPicPr>
            <a:picLocks noChangeAspect="1"/>
          </p:cNvPicPr>
          <p:nvPr/>
        </p:nvPicPr>
        <p:blipFill rotWithShape="1">
          <a:blip r:embed="rId3">
            <a:duotone>
              <a:schemeClr val="bg2">
                <a:shade val="45000"/>
                <a:satMod val="135000"/>
              </a:schemeClr>
              <a:prstClr val="white"/>
            </a:duotone>
          </a:blip>
          <a:srcRect t="5055" b="10675"/>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2FAFF0-74A6-4010-9B53-E62911B7A75E}"/>
              </a:ext>
            </a:extLst>
          </p:cNvPr>
          <p:cNvSpPr>
            <a:spLocks noGrp="1"/>
          </p:cNvSpPr>
          <p:nvPr>
            <p:ph type="title"/>
          </p:nvPr>
        </p:nvSpPr>
        <p:spPr>
          <a:xfrm>
            <a:off x="838200" y="365125"/>
            <a:ext cx="10515600" cy="1325563"/>
          </a:xfrm>
        </p:spPr>
        <p:txBody>
          <a:bodyPr>
            <a:normAutofit/>
          </a:bodyPr>
          <a:lstStyle/>
          <a:p>
            <a:r>
              <a:rPr lang="en-GB"/>
              <a:t>Control Theory</a:t>
            </a:r>
            <a:endParaRPr lang="en-GB" dirty="0"/>
          </a:p>
        </p:txBody>
      </p:sp>
      <p:graphicFrame>
        <p:nvGraphicFramePr>
          <p:cNvPr id="5" name="Content Placeholder 2">
            <a:extLst>
              <a:ext uri="{FF2B5EF4-FFF2-40B4-BE49-F238E27FC236}">
                <a16:creationId xmlns:a16="http://schemas.microsoft.com/office/drawing/2014/main" id="{22638151-235C-79C2-AF8C-526438629EBE}"/>
              </a:ext>
            </a:extLst>
          </p:cNvPr>
          <p:cNvGraphicFramePr>
            <a:graphicFrameLocks noGrp="1"/>
          </p:cNvGraphicFramePr>
          <p:nvPr>
            <p:ph idx="1"/>
            <p:extLst>
              <p:ext uri="{D42A27DB-BD31-4B8C-83A1-F6EECF244321}">
                <p14:modId xmlns:p14="http://schemas.microsoft.com/office/powerpoint/2010/main" val="334407917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755386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72822-A67A-4235-8D37-34486ACD499E}"/>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Positivism</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You said positivism is awesome? Prove it. - Willy Wonka Sarcasm Meme | Make  a Meme">
            <a:extLst>
              <a:ext uri="{FF2B5EF4-FFF2-40B4-BE49-F238E27FC236}">
                <a16:creationId xmlns:a16="http://schemas.microsoft.com/office/drawing/2014/main" id="{C0F8B223-F7D4-43B7-BC3D-24352A17940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4215" r="467" b="2"/>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5765260"/>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F9431-7229-4805-98E1-16337F3FC469}"/>
              </a:ext>
            </a:extLst>
          </p:cNvPr>
          <p:cNvSpPr>
            <a:spLocks noGrp="1"/>
          </p:cNvSpPr>
          <p:nvPr>
            <p:ph type="title"/>
          </p:nvPr>
        </p:nvSpPr>
        <p:spPr>
          <a:xfrm>
            <a:off x="640080" y="325369"/>
            <a:ext cx="4368602" cy="1956841"/>
          </a:xfrm>
        </p:spPr>
        <p:txBody>
          <a:bodyPr anchor="b">
            <a:normAutofit/>
          </a:bodyPr>
          <a:lstStyle/>
          <a:p>
            <a:r>
              <a:rPr lang="en-GB" sz="5400"/>
              <a:t>Positivism</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508AE2-03CA-46B8-8FF1-A0DF361DB20A}"/>
              </a:ext>
            </a:extLst>
          </p:cNvPr>
          <p:cNvSpPr>
            <a:spLocks noGrp="1"/>
          </p:cNvSpPr>
          <p:nvPr>
            <p:ph idx="1"/>
          </p:nvPr>
        </p:nvSpPr>
        <p:spPr>
          <a:xfrm>
            <a:off x="640080" y="2872899"/>
            <a:ext cx="4243589" cy="3320668"/>
          </a:xfrm>
        </p:spPr>
        <p:txBody>
          <a:bodyPr>
            <a:normAutofit lnSpcReduction="10000"/>
          </a:bodyPr>
          <a:lstStyle/>
          <a:p>
            <a:r>
              <a:rPr lang="en-US" sz="2000" dirty="0"/>
              <a:t>Emerged in the 19</a:t>
            </a:r>
            <a:r>
              <a:rPr lang="en-US" sz="2000" baseline="30000" dirty="0"/>
              <a:t>th</a:t>
            </a:r>
            <a:r>
              <a:rPr lang="en-US" sz="2000" dirty="0"/>
              <a:t> century</a:t>
            </a:r>
          </a:p>
          <a:p>
            <a:r>
              <a:rPr lang="en-US" sz="2000" dirty="0"/>
              <a:t>Identified biological, social, psychology factors as causes of crime</a:t>
            </a:r>
          </a:p>
          <a:p>
            <a:r>
              <a:rPr lang="en-US" sz="2000" dirty="0"/>
              <a:t>Promoted scientific methods of enquiry </a:t>
            </a:r>
          </a:p>
          <a:p>
            <a:r>
              <a:rPr lang="en-US" sz="2000" dirty="0"/>
              <a:t>Argued that criminals are different from non-criminals </a:t>
            </a:r>
          </a:p>
          <a:p>
            <a:r>
              <a:rPr lang="en-US" sz="2000" dirty="0"/>
              <a:t>Focused on the criminal and not the crime (unlike Classicism)</a:t>
            </a:r>
          </a:p>
          <a:p>
            <a:endParaRPr lang="en-GB" sz="1200" dirty="0"/>
          </a:p>
        </p:txBody>
      </p:sp>
      <p:pic>
        <p:nvPicPr>
          <p:cNvPr id="14" name="Picture 13" descr="Technological background">
            <a:extLst>
              <a:ext uri="{FF2B5EF4-FFF2-40B4-BE49-F238E27FC236}">
                <a16:creationId xmlns:a16="http://schemas.microsoft.com/office/drawing/2014/main" id="{68199BAA-2C72-8E4E-84BC-513E8B1742BC}"/>
              </a:ext>
            </a:extLst>
          </p:cNvPr>
          <p:cNvPicPr>
            <a:picLocks noChangeAspect="1"/>
          </p:cNvPicPr>
          <p:nvPr/>
        </p:nvPicPr>
        <p:blipFill rotWithShape="1">
          <a:blip r:embed="rId3"/>
          <a:srcRect l="9055" r="2399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221851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F9431-7229-4805-98E1-16337F3FC469}"/>
              </a:ext>
            </a:extLst>
          </p:cNvPr>
          <p:cNvSpPr>
            <a:spLocks noGrp="1"/>
          </p:cNvSpPr>
          <p:nvPr>
            <p:ph type="title"/>
          </p:nvPr>
        </p:nvSpPr>
        <p:spPr>
          <a:xfrm>
            <a:off x="640080" y="325369"/>
            <a:ext cx="4368602" cy="1956841"/>
          </a:xfrm>
        </p:spPr>
        <p:txBody>
          <a:bodyPr anchor="b">
            <a:normAutofit/>
          </a:bodyPr>
          <a:lstStyle/>
          <a:p>
            <a:r>
              <a:rPr lang="en-GB" sz="5400"/>
              <a:t>Positivism</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508AE2-03CA-46B8-8FF1-A0DF361DB20A}"/>
              </a:ext>
            </a:extLst>
          </p:cNvPr>
          <p:cNvSpPr>
            <a:spLocks noGrp="1"/>
          </p:cNvSpPr>
          <p:nvPr>
            <p:ph idx="1"/>
          </p:nvPr>
        </p:nvSpPr>
        <p:spPr>
          <a:xfrm>
            <a:off x="446134" y="2757526"/>
            <a:ext cx="4562548" cy="3948229"/>
          </a:xfrm>
        </p:spPr>
        <p:txBody>
          <a:bodyPr>
            <a:normAutofit fontScale="62500" lnSpcReduction="20000"/>
          </a:bodyPr>
          <a:lstStyle/>
          <a:p>
            <a:pPr marL="0" indent="0">
              <a:lnSpc>
                <a:spcPct val="120000"/>
              </a:lnSpc>
              <a:buNone/>
            </a:pPr>
            <a:r>
              <a:rPr lang="en-US" sz="2600" dirty="0"/>
              <a:t>The early positivists argued that:</a:t>
            </a:r>
          </a:p>
          <a:p>
            <a:pPr lvl="1">
              <a:lnSpc>
                <a:spcPct val="120000"/>
              </a:lnSpc>
            </a:pPr>
            <a:r>
              <a:rPr lang="en-US" sz="2600" dirty="0"/>
              <a:t>‘with scientific diagnostic methods, they could identify the causes of crime and prescribe the appropriate treatment. From this perspective, treatment, not punishment, is considered to be the most effective response to crime’</a:t>
            </a:r>
          </a:p>
          <a:p>
            <a:pPr lvl="1">
              <a:lnSpc>
                <a:spcPct val="120000"/>
              </a:lnSpc>
            </a:pPr>
            <a:r>
              <a:rPr lang="en-US" sz="2600" dirty="0"/>
              <a:t>‘Unlike the voluntarism that is implicit in classicist explanations of crime, the doctrine of determinism underpins positivism. </a:t>
            </a:r>
          </a:p>
          <a:p>
            <a:pPr lvl="1">
              <a:lnSpc>
                <a:spcPct val="120000"/>
              </a:lnSpc>
            </a:pPr>
            <a:r>
              <a:rPr lang="en-US" sz="2600" dirty="0"/>
              <a:t>Predisposing factors explain </a:t>
            </a:r>
            <a:r>
              <a:rPr lang="en-US" sz="2600" dirty="0" err="1"/>
              <a:t>behaviour</a:t>
            </a:r>
            <a:r>
              <a:rPr lang="en-US" sz="2600" dirty="0"/>
              <a:t>. Positivists believe that scientific methods of discovery can be used to identify these causal factors’</a:t>
            </a:r>
          </a:p>
          <a:p>
            <a:pPr lvl="1"/>
            <a:endParaRPr lang="en-US" sz="1200" dirty="0"/>
          </a:p>
          <a:p>
            <a:pPr marL="457200" lvl="1" indent="0">
              <a:buNone/>
            </a:pPr>
            <a:endParaRPr lang="en-US" sz="1200" dirty="0"/>
          </a:p>
          <a:p>
            <a:endParaRPr lang="en-GB" sz="1200" dirty="0"/>
          </a:p>
        </p:txBody>
      </p:sp>
      <p:pic>
        <p:nvPicPr>
          <p:cNvPr id="14" name="Picture 13" descr="Maze">
            <a:extLst>
              <a:ext uri="{FF2B5EF4-FFF2-40B4-BE49-F238E27FC236}">
                <a16:creationId xmlns:a16="http://schemas.microsoft.com/office/drawing/2014/main" id="{C2C41949-80CB-A0CE-5E5E-CFC1D8C5B6E2}"/>
              </a:ext>
            </a:extLst>
          </p:cNvPr>
          <p:cNvPicPr>
            <a:picLocks noChangeAspect="1"/>
          </p:cNvPicPr>
          <p:nvPr/>
        </p:nvPicPr>
        <p:blipFill rotWithShape="1">
          <a:blip r:embed="rId3"/>
          <a:srcRect l="13463" r="1958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220798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71F4-E7F7-48B5-92F3-91DB0F83ED4E}"/>
              </a:ext>
            </a:extLst>
          </p:cNvPr>
          <p:cNvSpPr>
            <a:spLocks noGrp="1"/>
          </p:cNvSpPr>
          <p:nvPr>
            <p:ph type="title"/>
          </p:nvPr>
        </p:nvSpPr>
        <p:spPr>
          <a:xfrm>
            <a:off x="4965430" y="629268"/>
            <a:ext cx="6586491" cy="1286160"/>
          </a:xfrm>
        </p:spPr>
        <p:txBody>
          <a:bodyPr anchor="b">
            <a:normAutofit/>
          </a:bodyPr>
          <a:lstStyle/>
          <a:p>
            <a:r>
              <a:rPr lang="en-GB" dirty="0"/>
              <a:t>Biological Positivism</a:t>
            </a:r>
          </a:p>
        </p:txBody>
      </p:sp>
      <p:sp>
        <p:nvSpPr>
          <p:cNvPr id="3" name="Content Placeholder 2">
            <a:extLst>
              <a:ext uri="{FF2B5EF4-FFF2-40B4-BE49-F238E27FC236}">
                <a16:creationId xmlns:a16="http://schemas.microsoft.com/office/drawing/2014/main" id="{B823136F-367B-48FB-8834-EFE6BB1E3900}"/>
              </a:ext>
            </a:extLst>
          </p:cNvPr>
          <p:cNvSpPr>
            <a:spLocks noGrp="1"/>
          </p:cNvSpPr>
          <p:nvPr>
            <p:ph idx="1"/>
          </p:nvPr>
        </p:nvSpPr>
        <p:spPr>
          <a:xfrm>
            <a:off x="4965431" y="2438400"/>
            <a:ext cx="6586489" cy="3785419"/>
          </a:xfrm>
        </p:spPr>
        <p:txBody>
          <a:bodyPr>
            <a:normAutofit/>
          </a:bodyPr>
          <a:lstStyle/>
          <a:p>
            <a:r>
              <a:rPr lang="en-US" sz="1700" b="1" dirty="0"/>
              <a:t>Key theorist – Cesare Lombroso (1835- 1909)</a:t>
            </a:r>
          </a:p>
          <a:p>
            <a:endParaRPr lang="en-US" sz="1700" b="1" dirty="0"/>
          </a:p>
          <a:p>
            <a:pPr lvl="1"/>
            <a:r>
              <a:rPr lang="en-US" sz="1700" dirty="0"/>
              <a:t>Founded the Italian School of Criminology </a:t>
            </a:r>
          </a:p>
          <a:p>
            <a:pPr lvl="1"/>
            <a:r>
              <a:rPr lang="en-US" sz="1700" dirty="0"/>
              <a:t>Has been referred to as the father of Criminology (in the past)</a:t>
            </a:r>
          </a:p>
          <a:p>
            <a:pPr lvl="1"/>
            <a:r>
              <a:rPr lang="en-US" sz="1700" dirty="0"/>
              <a:t>Orchestrated shift towards scientific study of criminals </a:t>
            </a:r>
          </a:p>
          <a:p>
            <a:pPr lvl="1"/>
            <a:r>
              <a:rPr lang="en-US" sz="1700" dirty="0"/>
              <a:t>Argued that a ‘criminal type’/the ‘born criminal’ exists </a:t>
            </a:r>
          </a:p>
          <a:p>
            <a:pPr lvl="1"/>
            <a:r>
              <a:rPr lang="en-US" sz="1700" dirty="0"/>
              <a:t>The criminal possess distinct heritable features </a:t>
            </a:r>
          </a:p>
          <a:p>
            <a:pPr lvl="1"/>
            <a:endParaRPr lang="en-US" sz="1700" dirty="0"/>
          </a:p>
          <a:p>
            <a:pPr marL="457200" lvl="1" indent="0">
              <a:buNone/>
            </a:pPr>
            <a:endParaRPr lang="en-US" sz="1700" dirty="0"/>
          </a:p>
          <a:p>
            <a:pPr marL="457200" lvl="1" indent="0">
              <a:buNone/>
            </a:pPr>
            <a:r>
              <a:rPr lang="en-US" sz="1700" dirty="0"/>
              <a:t>Criminals are born not made – what are your views on this theory?</a:t>
            </a:r>
            <a:endParaRPr lang="en-GB" sz="1700" dirty="0"/>
          </a:p>
        </p:txBody>
      </p:sp>
      <p:pic>
        <p:nvPicPr>
          <p:cNvPr id="4" name="Picture 2" descr="Cesare Lombroso - Wikipedia">
            <a:extLst>
              <a:ext uri="{FF2B5EF4-FFF2-40B4-BE49-F238E27FC236}">
                <a16:creationId xmlns:a16="http://schemas.microsoft.com/office/drawing/2014/main" id="{4EDFFFD1-263A-4063-A124-DBBCD3F6F0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875"/>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81083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8AED5-99F6-432F-A8A4-12ACCD2611AE}"/>
              </a:ext>
            </a:extLst>
          </p:cNvPr>
          <p:cNvSpPr>
            <a:spLocks noGrp="1"/>
          </p:cNvSpPr>
          <p:nvPr>
            <p:ph type="title"/>
          </p:nvPr>
        </p:nvSpPr>
        <p:spPr>
          <a:xfrm>
            <a:off x="838201" y="345810"/>
            <a:ext cx="4960945" cy="1325563"/>
          </a:xfrm>
        </p:spPr>
        <p:txBody>
          <a:bodyPr>
            <a:normAutofit/>
          </a:bodyPr>
          <a:lstStyle/>
          <a:p>
            <a:r>
              <a:rPr lang="en-GB" dirty="0"/>
              <a:t>Biological Positivism</a:t>
            </a:r>
          </a:p>
        </p:txBody>
      </p:sp>
      <p:sp>
        <p:nvSpPr>
          <p:cNvPr id="3" name="Content Placeholder 2">
            <a:extLst>
              <a:ext uri="{FF2B5EF4-FFF2-40B4-BE49-F238E27FC236}">
                <a16:creationId xmlns:a16="http://schemas.microsoft.com/office/drawing/2014/main" id="{55AAAB06-2866-471B-B96F-9D5F9971997B}"/>
              </a:ext>
            </a:extLst>
          </p:cNvPr>
          <p:cNvSpPr>
            <a:spLocks noGrp="1"/>
          </p:cNvSpPr>
          <p:nvPr>
            <p:ph idx="1"/>
          </p:nvPr>
        </p:nvSpPr>
        <p:spPr>
          <a:xfrm>
            <a:off x="838201" y="1825625"/>
            <a:ext cx="4933462" cy="4351338"/>
          </a:xfrm>
        </p:spPr>
        <p:txBody>
          <a:bodyPr>
            <a:normAutofit fontScale="85000" lnSpcReduction="10000"/>
          </a:bodyPr>
          <a:lstStyle/>
          <a:p>
            <a:pPr marL="0" indent="0">
              <a:buNone/>
            </a:pPr>
            <a:r>
              <a:rPr lang="en-US" sz="2400" b="1" dirty="0"/>
              <a:t>Cesare Lombroso:</a:t>
            </a:r>
            <a:endParaRPr lang="en-US" sz="2400" dirty="0"/>
          </a:p>
          <a:p>
            <a:pPr lvl="1">
              <a:lnSpc>
                <a:spcPct val="120000"/>
              </a:lnSpc>
            </a:pPr>
            <a:r>
              <a:rPr lang="en-US" dirty="0"/>
              <a:t>Conducted experiments to </a:t>
            </a:r>
            <a:r>
              <a:rPr lang="en-US" dirty="0" err="1"/>
              <a:t>analyse</a:t>
            </a:r>
            <a:r>
              <a:rPr lang="en-US" dirty="0"/>
              <a:t> and  identify ‘criminal traits or characteristics’ </a:t>
            </a:r>
          </a:p>
          <a:p>
            <a:pPr lvl="1">
              <a:lnSpc>
                <a:spcPct val="120000"/>
              </a:lnSpc>
            </a:pPr>
            <a:r>
              <a:rPr lang="en-US" dirty="0"/>
              <a:t>Compared the physical features of Italian prisoners with Italian soldiers </a:t>
            </a:r>
          </a:p>
          <a:p>
            <a:pPr lvl="1">
              <a:lnSpc>
                <a:spcPct val="120000"/>
              </a:lnSpc>
            </a:pPr>
            <a:r>
              <a:rPr lang="en-US" dirty="0"/>
              <a:t>Claimed that a ‘criminal type’ exists </a:t>
            </a:r>
          </a:p>
          <a:p>
            <a:pPr lvl="1">
              <a:lnSpc>
                <a:spcPct val="120000"/>
              </a:lnSpc>
            </a:pPr>
            <a:r>
              <a:rPr lang="en-US" dirty="0"/>
              <a:t>The criminal is a genetic descendants of pre-human savages.</a:t>
            </a:r>
          </a:p>
          <a:p>
            <a:pPr lvl="1">
              <a:lnSpc>
                <a:spcPct val="120000"/>
              </a:lnSpc>
            </a:pPr>
            <a:r>
              <a:rPr lang="en-US" dirty="0"/>
              <a:t>He called unevolved people “atavists” and described deviant and criminal characteristics as “atavistic”</a:t>
            </a:r>
          </a:p>
        </p:txBody>
      </p:sp>
      <p:pic>
        <p:nvPicPr>
          <p:cNvPr id="1028" name="Picture 4" descr="Cesare Lombroso, Crime, and Atavism - Criminology Web">
            <a:extLst>
              <a:ext uri="{FF2B5EF4-FFF2-40B4-BE49-F238E27FC236}">
                <a16:creationId xmlns:a16="http://schemas.microsoft.com/office/drawing/2014/main" id="{7929D8FF-6E59-4CD6-850F-8A10BA5AA3E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579" r="14585"/>
          <a:stretch/>
        </p:blipFill>
        <p:spPr bwMode="auto">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a:noFill/>
          <a:extLst>
            <a:ext uri="{909E8E84-426E-40DD-AFC4-6F175D3DCCD1}">
              <a14:hiddenFill xmlns:a14="http://schemas.microsoft.com/office/drawing/2010/main">
                <a:solidFill>
                  <a:srgbClr val="FFFFFF"/>
                </a:solidFill>
              </a14:hiddenFill>
            </a:ext>
          </a:extLst>
        </p:spPr>
      </p:pic>
      <p:sp>
        <p:nvSpPr>
          <p:cNvPr id="77" name="Arc 7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030" name="Picture 6" descr="Criminological Theory – Early Positivism">
            <a:extLst>
              <a:ext uri="{FF2B5EF4-FFF2-40B4-BE49-F238E27FC236}">
                <a16:creationId xmlns:a16="http://schemas.microsoft.com/office/drawing/2014/main" id="{F1BE3C26-38C1-40F0-A582-2081768E16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426" r="16716" b="2"/>
          <a:stretch/>
        </p:blipFill>
        <p:spPr bwMode="auto">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Cesare Lombroso: Do born criminals exist?">
            <a:extLst>
              <a:ext uri="{FF2B5EF4-FFF2-40B4-BE49-F238E27FC236}">
                <a16:creationId xmlns:a16="http://schemas.microsoft.com/office/drawing/2014/main" id="{7383B7E0-1808-4A9E-988B-0E08211CE09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628" b="4"/>
          <a:stretch/>
        </p:blipFill>
        <p:spPr bwMode="auto">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99072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5A2DD-B5D2-42BE-837E-A221D3032B01}"/>
              </a:ext>
            </a:extLst>
          </p:cNvPr>
          <p:cNvSpPr>
            <a:spLocks noGrp="1"/>
          </p:cNvSpPr>
          <p:nvPr>
            <p:ph type="title"/>
          </p:nvPr>
        </p:nvSpPr>
        <p:spPr>
          <a:xfrm>
            <a:off x="6513788" y="365125"/>
            <a:ext cx="4840010" cy="1807305"/>
          </a:xfrm>
        </p:spPr>
        <p:txBody>
          <a:bodyPr>
            <a:normAutofit/>
          </a:bodyPr>
          <a:lstStyle/>
          <a:p>
            <a:r>
              <a:rPr lang="en-GB"/>
              <a:t>Biological Positivism</a:t>
            </a:r>
          </a:p>
        </p:txBody>
      </p:sp>
      <p:pic>
        <p:nvPicPr>
          <p:cNvPr id="14" name="Picture 13" descr="Box design on a wall">
            <a:extLst>
              <a:ext uri="{FF2B5EF4-FFF2-40B4-BE49-F238E27FC236}">
                <a16:creationId xmlns:a16="http://schemas.microsoft.com/office/drawing/2014/main" id="{4C146109-A5B2-0D81-162A-9F765E598D7E}"/>
              </a:ext>
            </a:extLst>
          </p:cNvPr>
          <p:cNvPicPr>
            <a:picLocks noChangeAspect="1"/>
          </p:cNvPicPr>
          <p:nvPr/>
        </p:nvPicPr>
        <p:blipFill rotWithShape="1">
          <a:blip r:embed="rId3"/>
          <a:srcRect l="28178" r="1139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A779F7ED-9801-4996-9605-B8CDDD96064A}"/>
              </a:ext>
            </a:extLst>
          </p:cNvPr>
          <p:cNvSpPr>
            <a:spLocks noGrp="1"/>
          </p:cNvSpPr>
          <p:nvPr>
            <p:ph idx="1"/>
          </p:nvPr>
        </p:nvSpPr>
        <p:spPr>
          <a:xfrm>
            <a:off x="6513788" y="2333297"/>
            <a:ext cx="4840010" cy="3843666"/>
          </a:xfrm>
        </p:spPr>
        <p:txBody>
          <a:bodyPr>
            <a:normAutofit/>
          </a:bodyPr>
          <a:lstStyle/>
          <a:p>
            <a:pPr marL="0" indent="0">
              <a:buNone/>
            </a:pPr>
            <a:r>
              <a:rPr lang="en-US" sz="1700" dirty="0"/>
              <a:t>According to Goring (1913), cited in </a:t>
            </a:r>
            <a:r>
              <a:rPr lang="en-US" sz="1700" dirty="0" err="1"/>
              <a:t>Carrabine</a:t>
            </a:r>
            <a:r>
              <a:rPr lang="en-US" sz="1700" dirty="0"/>
              <a:t> et al, 2009: 86</a:t>
            </a:r>
          </a:p>
          <a:p>
            <a:endParaRPr lang="en-US" sz="1700" dirty="0"/>
          </a:p>
          <a:p>
            <a:pPr marL="0" indent="0">
              <a:buNone/>
            </a:pPr>
            <a:r>
              <a:rPr lang="en-US" sz="1700" dirty="0"/>
              <a:t>‘Lombroso’s work was flawed, had he looked beyond prison walls, he would have </a:t>
            </a:r>
            <a:r>
              <a:rPr lang="en-US" sz="1700" dirty="0" err="1"/>
              <a:t>realised</a:t>
            </a:r>
            <a:r>
              <a:rPr lang="en-US" sz="1700" dirty="0"/>
              <a:t> that the physical features he attributed exclusively to prisoners were actually found throughout the entire population. We now know that no physical attributes, of any kind described by Lombroso, simply distinguish criminals from non-criminals’.</a:t>
            </a:r>
          </a:p>
          <a:p>
            <a:pPr marL="0" indent="0">
              <a:buNone/>
            </a:pPr>
            <a:endParaRPr lang="en-US" sz="1700" dirty="0"/>
          </a:p>
          <a:p>
            <a:pPr marL="0" indent="0">
              <a:buNone/>
            </a:pPr>
            <a:r>
              <a:rPr lang="en-US" sz="1700" dirty="0"/>
              <a:t>Essentially a powerful argument in its day but no longer holds it power.</a:t>
            </a:r>
          </a:p>
          <a:p>
            <a:endParaRPr lang="en-GB" sz="1700" dirty="0"/>
          </a:p>
        </p:txBody>
      </p:sp>
    </p:spTree>
    <p:extLst>
      <p:ext uri="{BB962C8B-B14F-4D97-AF65-F5344CB8AC3E}">
        <p14:creationId xmlns:p14="http://schemas.microsoft.com/office/powerpoint/2010/main" val="24198847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78DAD-F6C1-4E68-B3B2-8E8BBDD9BF11}"/>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000" dirty="0"/>
              <a:t>Psychological Approaches to Understanding Crime</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Close up image of hands applauding">
            <a:extLst>
              <a:ext uri="{FF2B5EF4-FFF2-40B4-BE49-F238E27FC236}">
                <a16:creationId xmlns:a16="http://schemas.microsoft.com/office/drawing/2014/main" id="{E2B1F3AA-5B16-4A63-A93E-4CE0166590B2}"/>
              </a:ext>
            </a:extLst>
          </p:cNvPr>
          <p:cNvPicPr>
            <a:picLocks noChangeAspect="1"/>
          </p:cNvPicPr>
          <p:nvPr/>
        </p:nvPicPr>
        <p:blipFill rotWithShape="1">
          <a:blip r:embed="rId2"/>
          <a:srcRect l="22485" r="9104"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474302803"/>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7">
            <a:extLst>
              <a:ext uri="{FF2B5EF4-FFF2-40B4-BE49-F238E27FC236}">
                <a16:creationId xmlns:a16="http://schemas.microsoft.com/office/drawing/2014/main" id="{3B2D5483-1EE2-442C-8490-6C4521B08F86}"/>
              </a:ext>
            </a:extLst>
          </p:cNvPr>
          <p:cNvGraphicFramePr>
            <a:graphicFrameLocks noGrp="1"/>
          </p:cNvGraphicFramePr>
          <p:nvPr>
            <p:ph idx="1"/>
            <p:extLst>
              <p:ext uri="{D42A27DB-BD31-4B8C-83A1-F6EECF244321}">
                <p14:modId xmlns:p14="http://schemas.microsoft.com/office/powerpoint/2010/main" val="2224235051"/>
              </p:ext>
            </p:extLst>
          </p:nvPr>
        </p:nvGraphicFramePr>
        <p:xfrm>
          <a:off x="838200" y="457200"/>
          <a:ext cx="10515600" cy="5719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21096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7F06B-077F-4D4A-8A7F-F53A273144CB}"/>
              </a:ext>
            </a:extLst>
          </p:cNvPr>
          <p:cNvSpPr>
            <a:spLocks noGrp="1"/>
          </p:cNvSpPr>
          <p:nvPr>
            <p:ph type="title"/>
          </p:nvPr>
        </p:nvSpPr>
        <p:spPr>
          <a:xfrm>
            <a:off x="1137035" y="609600"/>
            <a:ext cx="3595678" cy="1330839"/>
          </a:xfrm>
        </p:spPr>
        <p:txBody>
          <a:bodyPr>
            <a:normAutofit/>
          </a:bodyPr>
          <a:lstStyle/>
          <a:p>
            <a:r>
              <a:rPr lang="en-GB" sz="2800" dirty="0"/>
              <a:t>Behavioural Psychology and Social Learning Theory</a:t>
            </a:r>
          </a:p>
        </p:txBody>
      </p:sp>
      <p:sp>
        <p:nvSpPr>
          <p:cNvPr id="3" name="Content Placeholder 2">
            <a:extLst>
              <a:ext uri="{FF2B5EF4-FFF2-40B4-BE49-F238E27FC236}">
                <a16:creationId xmlns:a16="http://schemas.microsoft.com/office/drawing/2014/main" id="{D1F125FD-3388-46F0-B3F1-2E0C7739AE51}"/>
              </a:ext>
            </a:extLst>
          </p:cNvPr>
          <p:cNvSpPr>
            <a:spLocks noGrp="1"/>
          </p:cNvSpPr>
          <p:nvPr>
            <p:ph idx="1"/>
          </p:nvPr>
        </p:nvSpPr>
        <p:spPr>
          <a:xfrm>
            <a:off x="1137034" y="2194102"/>
            <a:ext cx="3158741" cy="3908586"/>
          </a:xfrm>
        </p:spPr>
        <p:txBody>
          <a:bodyPr>
            <a:normAutofit lnSpcReduction="10000"/>
          </a:bodyPr>
          <a:lstStyle/>
          <a:p>
            <a:pPr marL="0" indent="0">
              <a:buNone/>
            </a:pPr>
            <a:r>
              <a:rPr lang="en-GB" sz="1700" dirty="0"/>
              <a:t>Bandura’s (1975, 1977) bobo doll experiments:</a:t>
            </a:r>
            <a:endParaRPr lang="en-US" sz="1700" dirty="0"/>
          </a:p>
          <a:p>
            <a:pPr lvl="1"/>
            <a:endParaRPr lang="en-GB" sz="1700" dirty="0"/>
          </a:p>
          <a:p>
            <a:pPr lvl="1"/>
            <a:r>
              <a:rPr lang="en-GB" sz="1700" dirty="0"/>
              <a:t>Learning to be aggressive through imitation</a:t>
            </a:r>
            <a:endParaRPr lang="en-GB" sz="1700" dirty="0">
              <a:cs typeface="Calibri" panose="020F0502020204030204"/>
            </a:endParaRPr>
          </a:p>
          <a:p>
            <a:pPr lvl="1"/>
            <a:endParaRPr lang="en-GB" sz="1700" dirty="0"/>
          </a:p>
          <a:p>
            <a:pPr lvl="1"/>
            <a:r>
              <a:rPr lang="en-GB" sz="1700" dirty="0"/>
              <a:t>Reinforcement – crime brings rewards</a:t>
            </a:r>
            <a:endParaRPr lang="en-GB" sz="1700" dirty="0">
              <a:cs typeface="Calibri" panose="020F0502020204030204"/>
            </a:endParaRPr>
          </a:p>
          <a:p>
            <a:pPr lvl="1"/>
            <a:endParaRPr lang="en-GB" sz="1700" dirty="0"/>
          </a:p>
          <a:p>
            <a:pPr lvl="1"/>
            <a:r>
              <a:rPr lang="en-GB" sz="1700" dirty="0"/>
              <a:t>Vicarious learning – observation of criminal behaviour</a:t>
            </a:r>
            <a:endParaRPr lang="en-GB" sz="1700" dirty="0">
              <a:cs typeface="Calibri" panose="020F0502020204030204"/>
            </a:endParaRPr>
          </a:p>
          <a:p>
            <a:pPr lvl="1"/>
            <a:endParaRPr lang="en-GB" sz="1700" dirty="0"/>
          </a:p>
          <a:p>
            <a:pPr lvl="1"/>
            <a:r>
              <a:rPr lang="en-GB" sz="1700" dirty="0"/>
              <a:t>Behavioural repertoire is limited to that observed</a:t>
            </a:r>
          </a:p>
        </p:txBody>
      </p:sp>
      <p:pic>
        <p:nvPicPr>
          <p:cNvPr id="2050" name="Picture 2" descr="Bobo doll experiment - Wikipedia">
            <a:extLst>
              <a:ext uri="{FF2B5EF4-FFF2-40B4-BE49-F238E27FC236}">
                <a16:creationId xmlns:a16="http://schemas.microsoft.com/office/drawing/2014/main" id="{0E7AE5E8-C9CB-4268-8C86-18C5D6D6CF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23" r="19087" b="1"/>
          <a:stretch/>
        </p:blipFill>
        <p:spPr bwMode="auto">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3032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ACD61-7A69-4B72-A119-C8271745A9EC}"/>
              </a:ext>
            </a:extLst>
          </p:cNvPr>
          <p:cNvSpPr>
            <a:spLocks noGrp="1"/>
          </p:cNvSpPr>
          <p:nvPr>
            <p:ph type="title"/>
          </p:nvPr>
        </p:nvSpPr>
        <p:spPr>
          <a:xfrm>
            <a:off x="5297762" y="329184"/>
            <a:ext cx="6251110" cy="1783080"/>
          </a:xfrm>
        </p:spPr>
        <p:txBody>
          <a:bodyPr anchor="b">
            <a:normAutofit/>
          </a:bodyPr>
          <a:lstStyle/>
          <a:p>
            <a:r>
              <a:rPr lang="en-GB" sz="5400"/>
              <a:t>Films on Bobo Doll Experiment</a:t>
            </a:r>
          </a:p>
        </p:txBody>
      </p:sp>
      <p:pic>
        <p:nvPicPr>
          <p:cNvPr id="14" name="Picture 13" descr="Camera lens">
            <a:extLst>
              <a:ext uri="{FF2B5EF4-FFF2-40B4-BE49-F238E27FC236}">
                <a16:creationId xmlns:a16="http://schemas.microsoft.com/office/drawing/2014/main" id="{1CDDD911-C1D0-DE0C-7870-F5FE071FFBF7}"/>
              </a:ext>
            </a:extLst>
          </p:cNvPr>
          <p:cNvPicPr>
            <a:picLocks noChangeAspect="1"/>
          </p:cNvPicPr>
          <p:nvPr/>
        </p:nvPicPr>
        <p:blipFill rotWithShape="1">
          <a:blip r:embed="rId3"/>
          <a:srcRect l="14779" r="3989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0"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EBE86A-D3CE-48A7-9F26-5EB2D9BADC1D}"/>
              </a:ext>
            </a:extLst>
          </p:cNvPr>
          <p:cNvSpPr>
            <a:spLocks noGrp="1"/>
          </p:cNvSpPr>
          <p:nvPr>
            <p:ph idx="1"/>
          </p:nvPr>
        </p:nvSpPr>
        <p:spPr>
          <a:xfrm>
            <a:off x="5297593" y="3003805"/>
            <a:ext cx="6251110" cy="3483864"/>
          </a:xfrm>
        </p:spPr>
        <p:txBody>
          <a:bodyPr>
            <a:normAutofit/>
          </a:bodyPr>
          <a:lstStyle/>
          <a:p>
            <a:r>
              <a:rPr lang="en-GB" sz="2200" dirty="0"/>
              <a:t>Interview with Bandura</a:t>
            </a:r>
          </a:p>
          <a:p>
            <a:r>
              <a:rPr lang="en-GB" sz="2200" dirty="0">
                <a:ea typeface="+mn-lt"/>
                <a:cs typeface="+mn-lt"/>
                <a:hlinkClick r:id="rId4"/>
              </a:rPr>
              <a:t>https://www.youtube.com/watch?v=KOMkZbQauOA&amp;feature=youtu.be</a:t>
            </a:r>
            <a:endParaRPr lang="en-US" sz="2200" dirty="0"/>
          </a:p>
          <a:p>
            <a:r>
              <a:rPr lang="en-GB" sz="2200" dirty="0"/>
              <a:t>The Simpsons</a:t>
            </a:r>
          </a:p>
          <a:p>
            <a:r>
              <a:rPr lang="en-GB" sz="2200" dirty="0"/>
              <a:t>https://</a:t>
            </a:r>
            <a:r>
              <a:rPr lang="en-GB" sz="2200" dirty="0" err="1"/>
              <a:t>www.youtube.com</a:t>
            </a:r>
            <a:r>
              <a:rPr lang="en-GB" sz="2200" dirty="0"/>
              <a:t>/</a:t>
            </a:r>
            <a:r>
              <a:rPr lang="en-GB" sz="2200" dirty="0" err="1"/>
              <a:t>watch?v</a:t>
            </a:r>
            <a:r>
              <a:rPr lang="en-GB" sz="2200" dirty="0"/>
              <a:t>=kV3sqKiK85U</a:t>
            </a:r>
          </a:p>
        </p:txBody>
      </p:sp>
    </p:spTree>
    <p:extLst>
      <p:ext uri="{BB962C8B-B14F-4D97-AF65-F5344CB8AC3E}">
        <p14:creationId xmlns:p14="http://schemas.microsoft.com/office/powerpoint/2010/main" val="9181178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Scan of a human brain in a neurology clinic">
            <a:extLst>
              <a:ext uri="{FF2B5EF4-FFF2-40B4-BE49-F238E27FC236}">
                <a16:creationId xmlns:a16="http://schemas.microsoft.com/office/drawing/2014/main" id="{175D055D-283E-5AE9-6492-6DCBDB2AD06F}"/>
              </a:ext>
            </a:extLst>
          </p:cNvPr>
          <p:cNvPicPr>
            <a:picLocks noChangeAspect="1"/>
          </p:cNvPicPr>
          <p:nvPr/>
        </p:nvPicPr>
        <p:blipFill rotWithShape="1">
          <a:blip r:embed="rId3"/>
          <a:srcRect l="40833"/>
          <a:stretch/>
        </p:blipFill>
        <p:spPr>
          <a:xfrm>
            <a:off x="-1" y="-2"/>
            <a:ext cx="5410198" cy="6858002"/>
          </a:xfrm>
          <a:prstGeom prst="rect">
            <a:avLst/>
          </a:prstGeom>
        </p:spPr>
      </p:pic>
      <p:sp useBgFill="1">
        <p:nvSpPr>
          <p:cNvPr id="22" name="Rectangle 2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47066-5A02-40E6-981F-C03E7E64FF0B}"/>
              </a:ext>
            </a:extLst>
          </p:cNvPr>
          <p:cNvSpPr>
            <a:spLocks noGrp="1"/>
          </p:cNvSpPr>
          <p:nvPr>
            <p:ph type="title"/>
          </p:nvPr>
        </p:nvSpPr>
        <p:spPr>
          <a:xfrm>
            <a:off x="6115317" y="405685"/>
            <a:ext cx="5464968" cy="1559301"/>
          </a:xfrm>
        </p:spPr>
        <p:txBody>
          <a:bodyPr>
            <a:normAutofit/>
          </a:bodyPr>
          <a:lstStyle/>
          <a:p>
            <a:r>
              <a:rPr lang="en-GB" sz="4000"/>
              <a:t>Crime and the Role of Biology</a:t>
            </a:r>
          </a:p>
        </p:txBody>
      </p:sp>
      <p:sp>
        <p:nvSpPr>
          <p:cNvPr id="3" name="Content Placeholder 2">
            <a:extLst>
              <a:ext uri="{FF2B5EF4-FFF2-40B4-BE49-F238E27FC236}">
                <a16:creationId xmlns:a16="http://schemas.microsoft.com/office/drawing/2014/main" id="{78CA5C56-BF78-4E5C-B3B1-865F395D184C}"/>
              </a:ext>
            </a:extLst>
          </p:cNvPr>
          <p:cNvSpPr>
            <a:spLocks noGrp="1"/>
          </p:cNvSpPr>
          <p:nvPr>
            <p:ph idx="1"/>
          </p:nvPr>
        </p:nvSpPr>
        <p:spPr>
          <a:xfrm>
            <a:off x="6096000" y="2388255"/>
            <a:ext cx="5247340" cy="3778233"/>
          </a:xfrm>
        </p:spPr>
        <p:txBody>
          <a:bodyPr anchor="ctr">
            <a:noAutofit/>
          </a:bodyPr>
          <a:lstStyle/>
          <a:p>
            <a:pPr marL="0" indent="0">
              <a:buNone/>
            </a:pPr>
            <a:r>
              <a:rPr lang="en-GB" sz="1600" dirty="0"/>
              <a:t>Lombroso (1876) and the physiognomy of crime</a:t>
            </a:r>
            <a:endParaRPr lang="en-US" sz="1600" dirty="0"/>
          </a:p>
          <a:p>
            <a:pPr marL="0" indent="0">
              <a:buNone/>
            </a:pPr>
            <a:r>
              <a:rPr lang="en-GB" sz="1600" dirty="0"/>
              <a:t>Genetics:</a:t>
            </a:r>
            <a:endParaRPr lang="en-GB" sz="1600" dirty="0">
              <a:cs typeface="Calibri"/>
            </a:endParaRPr>
          </a:p>
          <a:p>
            <a:pPr lvl="1"/>
            <a:r>
              <a:rPr lang="en-GB" sz="1600" dirty="0"/>
              <a:t>47:XYY syndrome - </a:t>
            </a:r>
            <a:r>
              <a:rPr lang="en-GB" sz="1600" dirty="0">
                <a:ea typeface="+mn-lt"/>
                <a:cs typeface="+mn-lt"/>
              </a:rPr>
              <a:t>Boys (only) with XYY syndrome might be taller than other boys. Other symptoms can include problems with spoken language and processing spoken words, coordination problems, weaker muscles, hand tremors, and </a:t>
            </a:r>
            <a:r>
              <a:rPr lang="en-GB" sz="1600" dirty="0" err="1">
                <a:ea typeface="+mn-lt"/>
                <a:cs typeface="+mn-lt"/>
              </a:rPr>
              <a:t>behavioral</a:t>
            </a:r>
            <a:r>
              <a:rPr lang="en-GB" sz="1600" dirty="0">
                <a:ea typeface="+mn-lt"/>
                <a:cs typeface="+mn-lt"/>
              </a:rPr>
              <a:t> difficulties</a:t>
            </a:r>
          </a:p>
          <a:p>
            <a:pPr lvl="1"/>
            <a:r>
              <a:rPr lang="en-GB" sz="1600" dirty="0"/>
              <a:t>National Organization for Rare Disorders (2012)</a:t>
            </a:r>
            <a:endParaRPr lang="en-GB" sz="1600" dirty="0">
              <a:cs typeface="Calibri"/>
            </a:endParaRPr>
          </a:p>
          <a:p>
            <a:pPr marL="0" indent="0">
              <a:buNone/>
            </a:pPr>
            <a:r>
              <a:rPr lang="en-GB" sz="1600" dirty="0"/>
              <a:t>Inter-generation familial transmission of criminality</a:t>
            </a:r>
            <a:endParaRPr lang="en-GB" sz="1600" dirty="0">
              <a:cs typeface="Calibri"/>
            </a:endParaRPr>
          </a:p>
          <a:p>
            <a:pPr marL="0" indent="0">
              <a:buNone/>
            </a:pPr>
            <a:r>
              <a:rPr lang="en-GB" sz="1600" dirty="0"/>
              <a:t>Twin studies</a:t>
            </a:r>
            <a:endParaRPr lang="en-GB" sz="1600" dirty="0">
              <a:cs typeface="Calibri"/>
            </a:endParaRPr>
          </a:p>
          <a:p>
            <a:pPr marL="0" indent="0">
              <a:buNone/>
            </a:pPr>
            <a:r>
              <a:rPr lang="en-GB" sz="1600" dirty="0"/>
              <a:t>Jeffrey </a:t>
            </a:r>
            <a:r>
              <a:rPr lang="en-GB" sz="1600" dirty="0" err="1"/>
              <a:t>Landrigan</a:t>
            </a:r>
            <a:endParaRPr lang="en-GB" sz="1600" dirty="0">
              <a:cs typeface="Calibri"/>
            </a:endParaRPr>
          </a:p>
          <a:p>
            <a:pPr lvl="1"/>
            <a:r>
              <a:rPr lang="en-GB" sz="1600" dirty="0"/>
              <a:t>Attempted a genetic defence, unsuccessfully  (Renata (2019)</a:t>
            </a:r>
          </a:p>
        </p:txBody>
      </p:sp>
    </p:spTree>
    <p:extLst>
      <p:ext uri="{BB962C8B-B14F-4D97-AF65-F5344CB8AC3E}">
        <p14:creationId xmlns:p14="http://schemas.microsoft.com/office/powerpoint/2010/main" val="26196071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lose-up unopened pill packets">
            <a:extLst>
              <a:ext uri="{FF2B5EF4-FFF2-40B4-BE49-F238E27FC236}">
                <a16:creationId xmlns:a16="http://schemas.microsoft.com/office/drawing/2014/main" id="{A9275E72-476D-2D0E-7B18-FEA31CE1A701}"/>
              </a:ext>
            </a:extLst>
          </p:cNvPr>
          <p:cNvPicPr>
            <a:picLocks noChangeAspect="1"/>
          </p:cNvPicPr>
          <p:nvPr/>
        </p:nvPicPr>
        <p:blipFill rotWithShape="1">
          <a:blip r:embed="rId3"/>
          <a:srcRect l="6673" r="621"/>
          <a:stretch/>
        </p:blipFill>
        <p:spPr>
          <a:xfrm>
            <a:off x="1"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071494-A487-49EA-890D-E5CDB7E95C7A}"/>
              </a:ext>
            </a:extLst>
          </p:cNvPr>
          <p:cNvSpPr>
            <a:spLocks noGrp="1"/>
          </p:cNvSpPr>
          <p:nvPr>
            <p:ph type="title"/>
          </p:nvPr>
        </p:nvSpPr>
        <p:spPr>
          <a:xfrm>
            <a:off x="7531610" y="365125"/>
            <a:ext cx="3822189" cy="1899912"/>
          </a:xfrm>
        </p:spPr>
        <p:txBody>
          <a:bodyPr>
            <a:normAutofit/>
          </a:bodyPr>
          <a:lstStyle/>
          <a:p>
            <a:r>
              <a:rPr lang="en-GB" sz="4000"/>
              <a:t>Crime and the Role of Biology</a:t>
            </a:r>
          </a:p>
        </p:txBody>
      </p:sp>
      <p:sp>
        <p:nvSpPr>
          <p:cNvPr id="3" name="Content Placeholder 2">
            <a:extLst>
              <a:ext uri="{FF2B5EF4-FFF2-40B4-BE49-F238E27FC236}">
                <a16:creationId xmlns:a16="http://schemas.microsoft.com/office/drawing/2014/main" id="{556877AD-3B11-48A2-9B3B-D4F36A878AC0}"/>
              </a:ext>
            </a:extLst>
          </p:cNvPr>
          <p:cNvSpPr>
            <a:spLocks noGrp="1"/>
          </p:cNvSpPr>
          <p:nvPr>
            <p:ph idx="1"/>
          </p:nvPr>
        </p:nvSpPr>
        <p:spPr>
          <a:xfrm>
            <a:off x="7531610" y="2434201"/>
            <a:ext cx="3822189" cy="3742762"/>
          </a:xfrm>
        </p:spPr>
        <p:txBody>
          <a:bodyPr>
            <a:normAutofit fontScale="85000" lnSpcReduction="20000"/>
          </a:bodyPr>
          <a:lstStyle/>
          <a:p>
            <a:pPr marL="0" indent="0">
              <a:buNone/>
            </a:pPr>
            <a:r>
              <a:rPr lang="en-GB" sz="2000" dirty="0"/>
              <a:t>Biochemistry:</a:t>
            </a:r>
            <a:endParaRPr lang="en-US" sz="2000" dirty="0"/>
          </a:p>
          <a:p>
            <a:pPr lvl="1"/>
            <a:r>
              <a:rPr lang="en-GB" sz="2000" dirty="0"/>
              <a:t>Testosterone</a:t>
            </a:r>
          </a:p>
          <a:p>
            <a:pPr lvl="2"/>
            <a:r>
              <a:rPr lang="en-GB" dirty="0"/>
              <a:t>Basal and reciprocal models</a:t>
            </a:r>
          </a:p>
          <a:p>
            <a:pPr lvl="2"/>
            <a:r>
              <a:rPr lang="en-GB" dirty="0"/>
              <a:t>Link to aggression only by animal experiments, so could be flawed (</a:t>
            </a:r>
            <a:r>
              <a:rPr lang="en-GB" dirty="0" err="1"/>
              <a:t>Fuxager</a:t>
            </a:r>
            <a:r>
              <a:rPr lang="en-GB" dirty="0"/>
              <a:t> et al., 2017)</a:t>
            </a:r>
          </a:p>
          <a:p>
            <a:pPr lvl="2"/>
            <a:r>
              <a:rPr lang="en-GB" dirty="0"/>
              <a:t>Reactivity to testosterone may be learned not solely biochemical (Welker et al., 2017)</a:t>
            </a:r>
          </a:p>
          <a:p>
            <a:pPr lvl="1"/>
            <a:r>
              <a:rPr lang="en-GB" sz="2000" dirty="0"/>
              <a:t>Neurotransmitters:</a:t>
            </a:r>
          </a:p>
          <a:p>
            <a:pPr lvl="2"/>
            <a:r>
              <a:rPr lang="en-GB" dirty="0"/>
              <a:t>Serotonin-5-hydroxytryptamine (5-HT)</a:t>
            </a:r>
          </a:p>
          <a:p>
            <a:pPr lvl="2"/>
            <a:r>
              <a:rPr lang="en-GB" dirty="0"/>
              <a:t>5-HT agonists (e.g. SSRIs)</a:t>
            </a:r>
          </a:p>
          <a:p>
            <a:pPr lvl="2"/>
            <a:r>
              <a:rPr lang="en-GB" dirty="0"/>
              <a:t>Monoamine oxidase inhibitors</a:t>
            </a:r>
          </a:p>
          <a:p>
            <a:endParaRPr lang="en-GB" sz="1400" dirty="0"/>
          </a:p>
        </p:txBody>
      </p:sp>
    </p:spTree>
    <p:extLst>
      <p:ext uri="{BB962C8B-B14F-4D97-AF65-F5344CB8AC3E}">
        <p14:creationId xmlns:p14="http://schemas.microsoft.com/office/powerpoint/2010/main" val="2599203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13BFCF-1A3A-40F1-B8B8-67484A284321}"/>
              </a:ext>
            </a:extLst>
          </p:cNvPr>
          <p:cNvSpPr>
            <a:spLocks noGrp="1"/>
          </p:cNvSpPr>
          <p:nvPr>
            <p:ph type="title"/>
          </p:nvPr>
        </p:nvSpPr>
        <p:spPr>
          <a:xfrm>
            <a:off x="686834" y="1153572"/>
            <a:ext cx="3200400" cy="4461163"/>
          </a:xfrm>
        </p:spPr>
        <p:txBody>
          <a:bodyPr>
            <a:normAutofit/>
          </a:bodyPr>
          <a:lstStyle/>
          <a:p>
            <a:r>
              <a:rPr lang="en-GB">
                <a:solidFill>
                  <a:srgbClr val="FFFFFF"/>
                </a:solidFill>
              </a:rPr>
              <a:t>Crime and the role of biology</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0880CC3-FD18-453B-B938-C6D7AEBD4C59}"/>
              </a:ext>
            </a:extLst>
          </p:cNvPr>
          <p:cNvSpPr>
            <a:spLocks noGrp="1"/>
          </p:cNvSpPr>
          <p:nvPr>
            <p:ph idx="1"/>
          </p:nvPr>
        </p:nvSpPr>
        <p:spPr>
          <a:xfrm>
            <a:off x="4447308" y="591344"/>
            <a:ext cx="6906491" cy="5585619"/>
          </a:xfrm>
        </p:spPr>
        <p:txBody>
          <a:bodyPr anchor="ctr">
            <a:normAutofit/>
          </a:bodyPr>
          <a:lstStyle/>
          <a:p>
            <a:pPr marL="0" indent="0">
              <a:buNone/>
            </a:pPr>
            <a:r>
              <a:rPr lang="en-GB" b="1"/>
              <a:t>Nelson and Trainer, 2007:</a:t>
            </a:r>
            <a:endParaRPr lang="en-US" b="1"/>
          </a:p>
          <a:p>
            <a:pPr lvl="1"/>
            <a:r>
              <a:rPr lang="en-GB"/>
              <a:t>Aggression is poor recognition of social cues mediated by molecular level biological signals. </a:t>
            </a:r>
          </a:p>
          <a:p>
            <a:pPr marL="228600" lvl="1"/>
            <a:r>
              <a:rPr lang="en-GB"/>
              <a:t>Reactivity to testosterone may be learned not solely biochemical (Welker et al., 2017)</a:t>
            </a:r>
          </a:p>
          <a:p>
            <a:endParaRPr lang="en-GB"/>
          </a:p>
          <a:p>
            <a:pPr marL="0" indent="0">
              <a:buNone/>
            </a:pPr>
            <a:r>
              <a:rPr lang="en-GB" b="1"/>
              <a:t>Ingested, non-medicinal drugs:</a:t>
            </a:r>
            <a:endParaRPr lang="en-GB" b="1">
              <a:cs typeface="Calibri"/>
            </a:endParaRPr>
          </a:p>
          <a:p>
            <a:pPr lvl="1"/>
            <a:r>
              <a:rPr lang="en-GB"/>
              <a:t>Alcohol highly linked to aggression, differential findings with respect to gender</a:t>
            </a:r>
          </a:p>
        </p:txBody>
      </p:sp>
    </p:spTree>
    <p:extLst>
      <p:ext uri="{BB962C8B-B14F-4D97-AF65-F5344CB8AC3E}">
        <p14:creationId xmlns:p14="http://schemas.microsoft.com/office/powerpoint/2010/main" val="34582810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557C4-36AC-406B-8D4E-E56E3CBED5BE}"/>
              </a:ext>
            </a:extLst>
          </p:cNvPr>
          <p:cNvSpPr>
            <a:spLocks noGrp="1"/>
          </p:cNvSpPr>
          <p:nvPr>
            <p:ph type="title"/>
          </p:nvPr>
        </p:nvSpPr>
        <p:spPr>
          <a:xfrm>
            <a:off x="635000" y="640823"/>
            <a:ext cx="3418659" cy="5583148"/>
          </a:xfrm>
        </p:spPr>
        <p:txBody>
          <a:bodyPr anchor="ctr">
            <a:normAutofit/>
          </a:bodyPr>
          <a:lstStyle/>
          <a:p>
            <a:r>
              <a:rPr lang="en-GB" sz="5400" dirty="0"/>
              <a:t>Crime and the role of evolution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2EBF97E-5954-4E10-B04D-D24D5D27412C}"/>
              </a:ext>
            </a:extLst>
          </p:cNvPr>
          <p:cNvGraphicFramePr>
            <a:graphicFrameLocks noGrp="1"/>
          </p:cNvGraphicFramePr>
          <p:nvPr>
            <p:ph idx="1"/>
            <p:extLst>
              <p:ext uri="{D42A27DB-BD31-4B8C-83A1-F6EECF244321}">
                <p14:modId xmlns:p14="http://schemas.microsoft.com/office/powerpoint/2010/main" val="282275092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40335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1724F1-513F-4D73-9105-C2179FBFC2AF}"/>
              </a:ext>
            </a:extLst>
          </p:cNvPr>
          <p:cNvSpPr>
            <a:spLocks noGrp="1"/>
          </p:cNvSpPr>
          <p:nvPr>
            <p:ph type="title"/>
          </p:nvPr>
        </p:nvSpPr>
        <p:spPr>
          <a:xfrm>
            <a:off x="1075767" y="1188637"/>
            <a:ext cx="2988234" cy="4480726"/>
          </a:xfrm>
        </p:spPr>
        <p:txBody>
          <a:bodyPr>
            <a:normAutofit/>
          </a:bodyPr>
          <a:lstStyle/>
          <a:p>
            <a:pPr algn="r"/>
            <a:r>
              <a:rPr lang="en-GB" sz="5600"/>
              <a:t>Crime and the Role of Evolution</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8A3EB6-44EA-4547-90E0-76692F5D97E7}"/>
              </a:ext>
            </a:extLst>
          </p:cNvPr>
          <p:cNvSpPr>
            <a:spLocks noGrp="1"/>
          </p:cNvSpPr>
          <p:nvPr>
            <p:ph idx="1"/>
          </p:nvPr>
        </p:nvSpPr>
        <p:spPr>
          <a:xfrm>
            <a:off x="5255260" y="1648870"/>
            <a:ext cx="4702848" cy="3560260"/>
          </a:xfrm>
        </p:spPr>
        <p:txBody>
          <a:bodyPr anchor="ctr">
            <a:normAutofit/>
          </a:bodyPr>
          <a:lstStyle/>
          <a:p>
            <a:r>
              <a:rPr lang="en-GB" sz="2200" dirty="0"/>
              <a:t>Exploitation in psychopathy may be a special adaptation</a:t>
            </a:r>
          </a:p>
          <a:p>
            <a:endParaRPr lang="en-GB" sz="2200" dirty="0"/>
          </a:p>
          <a:p>
            <a:r>
              <a:rPr lang="en-GB" sz="2200" dirty="0"/>
              <a:t>Sexual violence is an attempt to gain reproductive success:</a:t>
            </a:r>
            <a:endParaRPr lang="en-GB" sz="2200" dirty="0">
              <a:cs typeface="Calibri" panose="020F0502020204030204"/>
            </a:endParaRPr>
          </a:p>
          <a:p>
            <a:pPr lvl="1"/>
            <a:endParaRPr lang="en-GB" sz="2200" i="1" dirty="0"/>
          </a:p>
          <a:p>
            <a:pPr lvl="1"/>
            <a:r>
              <a:rPr lang="en-GB" sz="2200" i="1" dirty="0"/>
              <a:t>Heavily</a:t>
            </a:r>
            <a:r>
              <a:rPr lang="en-GB" sz="2200" dirty="0"/>
              <a:t> criticised (feminist theories)</a:t>
            </a:r>
          </a:p>
          <a:p>
            <a:pPr lvl="1"/>
            <a:r>
              <a:rPr lang="en-GB" sz="2200" dirty="0"/>
              <a:t>Javaid (2016): some victims are not women of childbearing age</a:t>
            </a:r>
            <a:endParaRPr lang="en-GB" sz="2200" dirty="0">
              <a:cs typeface="Calibri"/>
            </a:endParaRPr>
          </a:p>
          <a:p>
            <a:endParaRPr lang="en-GB" sz="2200" dirty="0"/>
          </a:p>
        </p:txBody>
      </p:sp>
    </p:spTree>
    <p:extLst>
      <p:ext uri="{BB962C8B-B14F-4D97-AF65-F5344CB8AC3E}">
        <p14:creationId xmlns:p14="http://schemas.microsoft.com/office/powerpoint/2010/main" val="30616023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A9EF0-8769-4993-93A0-21C3820C9F39}"/>
              </a:ext>
            </a:extLst>
          </p:cNvPr>
          <p:cNvSpPr>
            <a:spLocks noGrp="1"/>
          </p:cNvSpPr>
          <p:nvPr>
            <p:ph type="title"/>
          </p:nvPr>
        </p:nvSpPr>
        <p:spPr>
          <a:xfrm>
            <a:off x="876693" y="741391"/>
            <a:ext cx="4355265" cy="1616203"/>
          </a:xfrm>
        </p:spPr>
        <p:txBody>
          <a:bodyPr anchor="ctr">
            <a:normAutofit/>
          </a:bodyPr>
          <a:lstStyle/>
          <a:p>
            <a:r>
              <a:rPr lang="en-GB" sz="3200" dirty="0"/>
              <a:t>Neuropsychology and Crime</a:t>
            </a:r>
          </a:p>
        </p:txBody>
      </p:sp>
      <p:sp>
        <p:nvSpPr>
          <p:cNvPr id="3" name="Content Placeholder 2">
            <a:extLst>
              <a:ext uri="{FF2B5EF4-FFF2-40B4-BE49-F238E27FC236}">
                <a16:creationId xmlns:a16="http://schemas.microsoft.com/office/drawing/2014/main" id="{86EF95D4-67A3-4AD3-852B-BCB23F5BA0E2}"/>
              </a:ext>
            </a:extLst>
          </p:cNvPr>
          <p:cNvSpPr>
            <a:spLocks noGrp="1"/>
          </p:cNvSpPr>
          <p:nvPr>
            <p:ph idx="1"/>
          </p:nvPr>
        </p:nvSpPr>
        <p:spPr>
          <a:xfrm>
            <a:off x="876692" y="2533476"/>
            <a:ext cx="4355265" cy="3447832"/>
          </a:xfrm>
        </p:spPr>
        <p:txBody>
          <a:bodyPr anchor="t">
            <a:normAutofit/>
          </a:bodyPr>
          <a:lstStyle/>
          <a:p>
            <a:pPr marL="0" indent="0">
              <a:buNone/>
            </a:pPr>
            <a:r>
              <a:rPr lang="en-GB" sz="2400" dirty="0"/>
              <a:t>Impairment in brain function:</a:t>
            </a:r>
          </a:p>
          <a:p>
            <a:pPr marL="0" indent="0">
              <a:buNone/>
            </a:pPr>
            <a:endParaRPr lang="en-GB" sz="2400" dirty="0"/>
          </a:p>
          <a:p>
            <a:pPr lvl="1"/>
            <a:r>
              <a:rPr lang="en-GB" dirty="0"/>
              <a:t>Likely to be seen due to behaviour, not as a causal link</a:t>
            </a:r>
          </a:p>
          <a:p>
            <a:pPr lvl="1"/>
            <a:r>
              <a:rPr lang="en-GB" dirty="0"/>
              <a:t>Noticeable in juvenile offenders (Williams et al., 2010)</a:t>
            </a:r>
          </a:p>
        </p:txBody>
      </p:sp>
      <p:pic>
        <p:nvPicPr>
          <p:cNvPr id="14" name="Picture 13" descr="Computer Generated Lights">
            <a:extLst>
              <a:ext uri="{FF2B5EF4-FFF2-40B4-BE49-F238E27FC236}">
                <a16:creationId xmlns:a16="http://schemas.microsoft.com/office/drawing/2014/main" id="{5C2310FF-F403-8DAE-C3DF-CCA7D96AB929}"/>
              </a:ext>
            </a:extLst>
          </p:cNvPr>
          <p:cNvPicPr>
            <a:picLocks noChangeAspect="1"/>
          </p:cNvPicPr>
          <p:nvPr/>
        </p:nvPicPr>
        <p:blipFill rotWithShape="1">
          <a:blip r:embed="rId3"/>
          <a:srcRect l="11836" r="22386"/>
          <a:stretch/>
        </p:blipFill>
        <p:spPr>
          <a:xfrm>
            <a:off x="6096000" y="10"/>
            <a:ext cx="6095999" cy="6857990"/>
          </a:xfrm>
          <a:prstGeom prst="rect">
            <a:avLst/>
          </a:prstGeom>
        </p:spPr>
      </p:pic>
      <p:sp>
        <p:nvSpPr>
          <p:cNvPr id="18" name="Rectangle 1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4" name="Rectangle 23">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137226700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D3365-F86B-4C1A-AE71-489FFA47BD73}"/>
              </a:ext>
            </a:extLst>
          </p:cNvPr>
          <p:cNvSpPr>
            <a:spLocks noGrp="1"/>
          </p:cNvSpPr>
          <p:nvPr>
            <p:ph type="title"/>
          </p:nvPr>
        </p:nvSpPr>
        <p:spPr/>
        <p:txBody>
          <a:bodyPr/>
          <a:lstStyle/>
          <a:p>
            <a:r>
              <a:rPr lang="en-GB" dirty="0"/>
              <a:t>Crime and Intelligence</a:t>
            </a:r>
          </a:p>
        </p:txBody>
      </p:sp>
      <p:graphicFrame>
        <p:nvGraphicFramePr>
          <p:cNvPr id="5" name="Content Placeholder 2">
            <a:extLst>
              <a:ext uri="{FF2B5EF4-FFF2-40B4-BE49-F238E27FC236}">
                <a16:creationId xmlns:a16="http://schemas.microsoft.com/office/drawing/2014/main" id="{B5EF0D4E-68BD-434C-921D-3AFCC15F19E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22658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A2F0F-66FC-4E2A-8F54-AE647040CE3B}"/>
              </a:ext>
            </a:extLst>
          </p:cNvPr>
          <p:cNvSpPr>
            <a:spLocks noGrp="1"/>
          </p:cNvSpPr>
          <p:nvPr>
            <p:ph type="title"/>
          </p:nvPr>
        </p:nvSpPr>
        <p:spPr>
          <a:xfrm>
            <a:off x="4965430" y="629268"/>
            <a:ext cx="6586491" cy="1286160"/>
          </a:xfrm>
        </p:spPr>
        <p:txBody>
          <a:bodyPr anchor="b">
            <a:normAutofit/>
          </a:bodyPr>
          <a:lstStyle/>
          <a:p>
            <a:r>
              <a:rPr lang="en-GB" dirty="0"/>
              <a:t>Biosocial Theories of Crime</a:t>
            </a:r>
          </a:p>
        </p:txBody>
      </p:sp>
      <p:pic>
        <p:nvPicPr>
          <p:cNvPr id="6" name="Picture 5">
            <a:extLst>
              <a:ext uri="{FF2B5EF4-FFF2-40B4-BE49-F238E27FC236}">
                <a16:creationId xmlns:a16="http://schemas.microsoft.com/office/drawing/2014/main" id="{41EFB50D-0A2D-4418-AF06-8BFB1CB98BDC}"/>
              </a:ext>
            </a:extLst>
          </p:cNvPr>
          <p:cNvPicPr>
            <a:picLocks noChangeAspect="1"/>
          </p:cNvPicPr>
          <p:nvPr/>
        </p:nvPicPr>
        <p:blipFill rotWithShape="1">
          <a:blip r:embed="rId3"/>
          <a:srcRect l="39547" r="22432"/>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6B853"/>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794DFCF-BACC-4F60-B7EA-83D52CEFCCDA}"/>
              </a:ext>
            </a:extLst>
          </p:cNvPr>
          <p:cNvGraphicFramePr>
            <a:graphicFrameLocks noGrp="1"/>
          </p:cNvGraphicFramePr>
          <p:nvPr>
            <p:ph idx="1"/>
            <p:extLst>
              <p:ext uri="{D42A27DB-BD31-4B8C-83A1-F6EECF244321}">
                <p14:modId xmlns:p14="http://schemas.microsoft.com/office/powerpoint/2010/main" val="1996300360"/>
              </p:ext>
            </p:extLst>
          </p:nvPr>
        </p:nvGraphicFramePr>
        <p:xfrm>
          <a:off x="4942369" y="2447091"/>
          <a:ext cx="65864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614807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116D6-BB41-4724-9062-654B1FFB6A4A}"/>
              </a:ext>
            </a:extLst>
          </p:cNvPr>
          <p:cNvSpPr>
            <a:spLocks noGrp="1"/>
          </p:cNvSpPr>
          <p:nvPr>
            <p:ph type="title"/>
          </p:nvPr>
        </p:nvSpPr>
        <p:spPr>
          <a:xfrm>
            <a:off x="5297762" y="329184"/>
            <a:ext cx="6251110" cy="1783080"/>
          </a:xfrm>
        </p:spPr>
        <p:txBody>
          <a:bodyPr anchor="b">
            <a:normAutofit/>
          </a:bodyPr>
          <a:lstStyle/>
          <a:p>
            <a:r>
              <a:rPr lang="en-GB" sz="5400" dirty="0"/>
              <a:t>Social Learning as a Psychological Issue</a:t>
            </a:r>
          </a:p>
        </p:txBody>
      </p:sp>
      <p:pic>
        <p:nvPicPr>
          <p:cNvPr id="5" name="Picture 4" descr="Colourful carved figures of humans">
            <a:extLst>
              <a:ext uri="{FF2B5EF4-FFF2-40B4-BE49-F238E27FC236}">
                <a16:creationId xmlns:a16="http://schemas.microsoft.com/office/drawing/2014/main" id="{E39EB31A-DD53-4321-A127-AF2475B4F2BC}"/>
              </a:ext>
            </a:extLst>
          </p:cNvPr>
          <p:cNvPicPr>
            <a:picLocks noChangeAspect="1"/>
          </p:cNvPicPr>
          <p:nvPr/>
        </p:nvPicPr>
        <p:blipFill rotWithShape="1">
          <a:blip r:embed="rId3"/>
          <a:srcRect l="25923" r="2569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149659-2FD9-4EAF-AE10-835AAA3C7A24}"/>
              </a:ext>
            </a:extLst>
          </p:cNvPr>
          <p:cNvSpPr>
            <a:spLocks noGrp="1"/>
          </p:cNvSpPr>
          <p:nvPr>
            <p:ph idx="1"/>
          </p:nvPr>
        </p:nvSpPr>
        <p:spPr>
          <a:xfrm>
            <a:off x="5297762" y="2706624"/>
            <a:ext cx="6251110" cy="3483864"/>
          </a:xfrm>
        </p:spPr>
        <p:txBody>
          <a:bodyPr>
            <a:normAutofit/>
          </a:bodyPr>
          <a:lstStyle/>
          <a:p>
            <a:pPr marL="0" indent="0">
              <a:buNone/>
            </a:pPr>
            <a:r>
              <a:rPr lang="en-GB" sz="2000"/>
              <a:t>SLT can be applied at individual level in addition to examining societal influences:</a:t>
            </a:r>
            <a:endParaRPr lang="en-US" sz="2000"/>
          </a:p>
          <a:p>
            <a:pPr lvl="1"/>
            <a:r>
              <a:rPr lang="en-GB" sz="2000"/>
              <a:t>In reaction between observation (and imitation of same) and self-imposed values</a:t>
            </a:r>
          </a:p>
          <a:p>
            <a:pPr marL="0" indent="0">
              <a:buNone/>
            </a:pPr>
            <a:endParaRPr lang="en-GB" sz="2000"/>
          </a:p>
          <a:p>
            <a:pPr marL="0" indent="0">
              <a:buNone/>
            </a:pPr>
            <a:r>
              <a:rPr lang="en-GB" sz="2000"/>
              <a:t>Differential association (Sutherland, 1939): </a:t>
            </a:r>
            <a:endParaRPr lang="en-GB" sz="2000">
              <a:cs typeface="Calibri" panose="020F0502020204030204"/>
            </a:endParaRPr>
          </a:p>
          <a:p>
            <a:pPr lvl="1"/>
            <a:r>
              <a:rPr lang="en-GB" sz="2000"/>
              <a:t>Crime occurs in context of conflict and association of groups</a:t>
            </a:r>
          </a:p>
          <a:p>
            <a:pPr lvl="1"/>
            <a:r>
              <a:rPr lang="en-GB" sz="2000"/>
              <a:t>Differential reinforcement is then an issue in behaviour</a:t>
            </a:r>
          </a:p>
          <a:p>
            <a:endParaRPr lang="en-GB" sz="2000"/>
          </a:p>
        </p:txBody>
      </p:sp>
    </p:spTree>
    <p:extLst>
      <p:ext uri="{BB962C8B-B14F-4D97-AF65-F5344CB8AC3E}">
        <p14:creationId xmlns:p14="http://schemas.microsoft.com/office/powerpoint/2010/main" val="29421460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9A6E914-93BC-4AF5-AA36-0DF7F934717D}"/>
              </a:ext>
            </a:extLst>
          </p:cNvPr>
          <p:cNvSpPr>
            <a:spLocks noGrp="1"/>
          </p:cNvSpPr>
          <p:nvPr>
            <p:ph type="title"/>
          </p:nvPr>
        </p:nvSpPr>
        <p:spPr>
          <a:xfrm>
            <a:off x="841246" y="673770"/>
            <a:ext cx="3644489" cy="2414488"/>
          </a:xfrm>
        </p:spPr>
        <p:txBody>
          <a:bodyPr anchor="t">
            <a:normAutofit/>
          </a:bodyPr>
          <a:lstStyle/>
          <a:p>
            <a:r>
              <a:rPr lang="en-GB" sz="4200">
                <a:solidFill>
                  <a:srgbClr val="FFFFFF"/>
                </a:solidFill>
              </a:rPr>
              <a:t>Social Learning as a Psychological Issue</a:t>
            </a:r>
          </a:p>
        </p:txBody>
      </p:sp>
      <p:sp>
        <p:nvSpPr>
          <p:cNvPr id="3" name="Content Placeholder 2">
            <a:extLst>
              <a:ext uri="{FF2B5EF4-FFF2-40B4-BE49-F238E27FC236}">
                <a16:creationId xmlns:a16="http://schemas.microsoft.com/office/drawing/2014/main" id="{47E73892-FCFF-40E1-BDBD-EFCB2B3903AC}"/>
              </a:ext>
            </a:extLst>
          </p:cNvPr>
          <p:cNvSpPr>
            <a:spLocks noGrp="1"/>
          </p:cNvSpPr>
          <p:nvPr>
            <p:ph idx="1"/>
          </p:nvPr>
        </p:nvSpPr>
        <p:spPr>
          <a:xfrm>
            <a:off x="6095999" y="882315"/>
            <a:ext cx="5254754" cy="5294647"/>
          </a:xfrm>
        </p:spPr>
        <p:txBody>
          <a:bodyPr anchor="ctr">
            <a:normAutofit/>
          </a:bodyPr>
          <a:lstStyle/>
          <a:p>
            <a:pPr marL="0" indent="0" algn="ctr">
              <a:buNone/>
            </a:pPr>
            <a:r>
              <a:rPr lang="en-GB" sz="2400" dirty="0"/>
              <a:t>SLT demonstrates that learning is a crucial aspect to crime, both in imitation and choosing to commit crimes:</a:t>
            </a:r>
            <a:endParaRPr lang="en-US" sz="2400" dirty="0"/>
          </a:p>
          <a:p>
            <a:pPr lvl="1" algn="ctr"/>
            <a:endParaRPr lang="en-GB" dirty="0"/>
          </a:p>
          <a:p>
            <a:pPr marL="457200" lvl="1" indent="0" algn="ctr">
              <a:buNone/>
            </a:pPr>
            <a:r>
              <a:rPr lang="en-GB" dirty="0"/>
              <a:t>Rational choice theory concerns the decision to commit crime and there is a cost-reward decision-making process</a:t>
            </a:r>
          </a:p>
          <a:p>
            <a:endParaRPr lang="en-GB" sz="3200" dirty="0"/>
          </a:p>
        </p:txBody>
      </p:sp>
    </p:spTree>
    <p:extLst>
      <p:ext uri="{BB962C8B-B14F-4D97-AF65-F5344CB8AC3E}">
        <p14:creationId xmlns:p14="http://schemas.microsoft.com/office/powerpoint/2010/main" val="32778594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CC00A3-4F8F-4947-BAED-B03C016B95FA}"/>
              </a:ext>
            </a:extLst>
          </p:cNvPr>
          <p:cNvSpPr>
            <a:spLocks noGrp="1"/>
          </p:cNvSpPr>
          <p:nvPr>
            <p:ph type="title"/>
          </p:nvPr>
        </p:nvSpPr>
        <p:spPr>
          <a:xfrm>
            <a:off x="761800" y="762001"/>
            <a:ext cx="5334197" cy="1708242"/>
          </a:xfrm>
        </p:spPr>
        <p:txBody>
          <a:bodyPr anchor="ctr">
            <a:normAutofit/>
          </a:bodyPr>
          <a:lstStyle/>
          <a:p>
            <a:r>
              <a:rPr lang="en-GB" sz="4000" dirty="0"/>
              <a:t>Psychodynamics and Crime</a:t>
            </a:r>
          </a:p>
        </p:txBody>
      </p:sp>
      <p:sp>
        <p:nvSpPr>
          <p:cNvPr id="3" name="Content Placeholder 2">
            <a:extLst>
              <a:ext uri="{FF2B5EF4-FFF2-40B4-BE49-F238E27FC236}">
                <a16:creationId xmlns:a16="http://schemas.microsoft.com/office/drawing/2014/main" id="{9E098527-9524-4857-821B-FEF037DA2F27}"/>
              </a:ext>
            </a:extLst>
          </p:cNvPr>
          <p:cNvSpPr>
            <a:spLocks noGrp="1"/>
          </p:cNvSpPr>
          <p:nvPr>
            <p:ph idx="1"/>
          </p:nvPr>
        </p:nvSpPr>
        <p:spPr>
          <a:xfrm>
            <a:off x="761800" y="2470244"/>
            <a:ext cx="5334197" cy="3769835"/>
          </a:xfrm>
        </p:spPr>
        <p:txBody>
          <a:bodyPr anchor="ctr">
            <a:normAutofit/>
          </a:bodyPr>
          <a:lstStyle/>
          <a:p>
            <a:pPr marL="0" indent="0">
              <a:buNone/>
            </a:pPr>
            <a:r>
              <a:rPr lang="en-GB" sz="1900"/>
              <a:t>Freud never applied theory directly to crime, but Aichhorn (1925) did:</a:t>
            </a:r>
            <a:endParaRPr lang="en-US" sz="1900"/>
          </a:p>
          <a:p>
            <a:pPr lvl="1"/>
            <a:r>
              <a:rPr lang="en-GB" sz="1900"/>
              <a:t>Strong id, weak superego</a:t>
            </a:r>
          </a:p>
          <a:p>
            <a:pPr lvl="1"/>
            <a:r>
              <a:rPr lang="en-GB" sz="1900"/>
              <a:t>Urge for gratification is not inhibited</a:t>
            </a:r>
          </a:p>
          <a:p>
            <a:pPr lvl="1"/>
            <a:r>
              <a:rPr lang="en-GB" sz="1900"/>
              <a:t>Id in conflict with societal norms I painfully repressed, resulting in coping strategies that are deemed deviant</a:t>
            </a:r>
          </a:p>
          <a:p>
            <a:pPr lvl="1"/>
            <a:r>
              <a:rPr lang="en-GB" sz="1900"/>
              <a:t>Crime is the outward manifestation of internal disease which is compounded by ‘identity crisis’ (Erikson, 1994)</a:t>
            </a:r>
          </a:p>
          <a:p>
            <a:pPr marL="0" indent="0">
              <a:buNone/>
            </a:pPr>
            <a:endParaRPr lang="en-GB" sz="1900"/>
          </a:p>
          <a:p>
            <a:pPr marL="0" indent="0">
              <a:buNone/>
            </a:pPr>
            <a:r>
              <a:rPr lang="en-GB" sz="1900" b="1"/>
              <a:t>No empirical support</a:t>
            </a:r>
            <a:endParaRPr lang="en-GB" sz="1900" b="1">
              <a:cs typeface="Calibri" panose="020F0502020204030204"/>
            </a:endParaRPr>
          </a:p>
        </p:txBody>
      </p:sp>
      <p:pic>
        <p:nvPicPr>
          <p:cNvPr id="14" name="Picture 13" descr="Hand spraying sanitiser">
            <a:extLst>
              <a:ext uri="{FF2B5EF4-FFF2-40B4-BE49-F238E27FC236}">
                <a16:creationId xmlns:a16="http://schemas.microsoft.com/office/drawing/2014/main" id="{2DAB4195-3ED6-1E4B-BA56-B974D0B8CA1F}"/>
              </a:ext>
            </a:extLst>
          </p:cNvPr>
          <p:cNvPicPr>
            <a:picLocks noChangeAspect="1"/>
          </p:cNvPicPr>
          <p:nvPr/>
        </p:nvPicPr>
        <p:blipFill rotWithShape="1">
          <a:blip r:embed="rId3"/>
          <a:srcRect l="11041" r="3712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937351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13201-56DE-4B3F-8DF9-CD077EE99AA6}"/>
              </a:ext>
            </a:extLst>
          </p:cNvPr>
          <p:cNvSpPr>
            <a:spLocks noGrp="1"/>
          </p:cNvSpPr>
          <p:nvPr>
            <p:ph type="title"/>
          </p:nvPr>
        </p:nvSpPr>
        <p:spPr>
          <a:xfrm>
            <a:off x="841248" y="548640"/>
            <a:ext cx="3600860" cy="5431536"/>
          </a:xfrm>
        </p:spPr>
        <p:txBody>
          <a:bodyPr>
            <a:normAutofit/>
          </a:bodyPr>
          <a:lstStyle/>
          <a:p>
            <a:r>
              <a:rPr lang="en-GB" sz="3800"/>
              <a:t>Psychodynamics and Crime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89AEC0-2877-4454-A26A-225F2D16499C}"/>
              </a:ext>
            </a:extLst>
          </p:cNvPr>
          <p:cNvSpPr>
            <a:spLocks noGrp="1"/>
          </p:cNvSpPr>
          <p:nvPr>
            <p:ph idx="1"/>
          </p:nvPr>
        </p:nvSpPr>
        <p:spPr>
          <a:xfrm>
            <a:off x="5126418" y="552091"/>
            <a:ext cx="6224335" cy="5431536"/>
          </a:xfrm>
        </p:spPr>
        <p:txBody>
          <a:bodyPr anchor="ctr">
            <a:normAutofit/>
          </a:bodyPr>
          <a:lstStyle/>
          <a:p>
            <a:r>
              <a:rPr lang="en-GB" sz="2200"/>
              <a:t>Oedipal conflict leading to sexual jealousy</a:t>
            </a:r>
          </a:p>
          <a:p>
            <a:endParaRPr lang="en-GB" sz="2200"/>
          </a:p>
          <a:p>
            <a:r>
              <a:rPr lang="en-GB" sz="2200"/>
              <a:t>Identification with criminal father means boys will subsume this as their own (Dimas et al., 2008)</a:t>
            </a:r>
          </a:p>
          <a:p>
            <a:endParaRPr lang="en-GB" sz="2200"/>
          </a:p>
          <a:p>
            <a:r>
              <a:rPr lang="en-GB" sz="2200"/>
              <a:t>Does not explain female violence or sexual offending</a:t>
            </a:r>
          </a:p>
        </p:txBody>
      </p:sp>
    </p:spTree>
    <p:extLst>
      <p:ext uri="{BB962C8B-B14F-4D97-AF65-F5344CB8AC3E}">
        <p14:creationId xmlns:p14="http://schemas.microsoft.com/office/powerpoint/2010/main" val="37361441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8AACB3-BEC4-4176-B9D7-7BC1D32715CA}"/>
              </a:ext>
            </a:extLst>
          </p:cNvPr>
          <p:cNvSpPr>
            <a:spLocks noGrp="1"/>
          </p:cNvSpPr>
          <p:nvPr>
            <p:ph type="title"/>
          </p:nvPr>
        </p:nvSpPr>
        <p:spPr>
          <a:xfrm>
            <a:off x="6513788" y="365125"/>
            <a:ext cx="4840010" cy="1807305"/>
          </a:xfrm>
        </p:spPr>
        <p:txBody>
          <a:bodyPr>
            <a:normAutofit/>
          </a:bodyPr>
          <a:lstStyle/>
          <a:p>
            <a:r>
              <a:rPr lang="en-GB"/>
              <a:t>Psychopathy</a:t>
            </a:r>
          </a:p>
        </p:txBody>
      </p:sp>
      <p:pic>
        <p:nvPicPr>
          <p:cNvPr id="14" name="Picture 13" descr="Red toy person in front of two lines of white figures">
            <a:extLst>
              <a:ext uri="{FF2B5EF4-FFF2-40B4-BE49-F238E27FC236}">
                <a16:creationId xmlns:a16="http://schemas.microsoft.com/office/drawing/2014/main" id="{79E64084-E132-BD8B-0ED4-4CD191EB482E}"/>
              </a:ext>
            </a:extLst>
          </p:cNvPr>
          <p:cNvPicPr>
            <a:picLocks noChangeAspect="1"/>
          </p:cNvPicPr>
          <p:nvPr/>
        </p:nvPicPr>
        <p:blipFill rotWithShape="1">
          <a:blip r:embed="rId3"/>
          <a:srcRect l="22607" r="1875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F294D026-D8B9-4F79-AD36-635EF2A3373E}"/>
              </a:ext>
            </a:extLst>
          </p:cNvPr>
          <p:cNvSpPr>
            <a:spLocks noGrp="1"/>
          </p:cNvSpPr>
          <p:nvPr>
            <p:ph idx="1"/>
          </p:nvPr>
        </p:nvSpPr>
        <p:spPr>
          <a:xfrm>
            <a:off x="6513788" y="2333297"/>
            <a:ext cx="4840010" cy="3843666"/>
          </a:xfrm>
        </p:spPr>
        <p:txBody>
          <a:bodyPr>
            <a:normAutofit/>
          </a:bodyPr>
          <a:lstStyle/>
          <a:p>
            <a:r>
              <a:rPr lang="en-GB" sz="2000" dirty="0"/>
              <a:t>Personality disorder, not mental illness</a:t>
            </a:r>
          </a:p>
          <a:p>
            <a:endParaRPr lang="en-GB" sz="2000" dirty="0"/>
          </a:p>
          <a:p>
            <a:r>
              <a:rPr lang="en-GB" sz="2000" dirty="0"/>
              <a:t>Can be associated with serious and violent criminality</a:t>
            </a:r>
            <a:endParaRPr lang="en-GB" sz="2000" dirty="0">
              <a:cs typeface="Calibri" panose="020F0502020204030204"/>
            </a:endParaRPr>
          </a:p>
          <a:p>
            <a:endParaRPr lang="en-GB" sz="2000" dirty="0"/>
          </a:p>
          <a:p>
            <a:r>
              <a:rPr lang="en-GB" sz="2000" dirty="0"/>
              <a:t>Biosocial theories suggest link between low central nervous system stimulation, sometimes seen in psychopathy, and criminal behaviour</a:t>
            </a:r>
          </a:p>
        </p:txBody>
      </p:sp>
    </p:spTree>
    <p:extLst>
      <p:ext uri="{BB962C8B-B14F-4D97-AF65-F5344CB8AC3E}">
        <p14:creationId xmlns:p14="http://schemas.microsoft.com/office/powerpoint/2010/main" val="211086460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71B93B-F46C-4B58-BC3F-E34A424587C1}"/>
              </a:ext>
            </a:extLst>
          </p:cNvPr>
          <p:cNvSpPr>
            <a:spLocks noGrp="1"/>
          </p:cNvSpPr>
          <p:nvPr>
            <p:ph type="title"/>
          </p:nvPr>
        </p:nvSpPr>
        <p:spPr>
          <a:xfrm>
            <a:off x="640080" y="325369"/>
            <a:ext cx="4368602" cy="1956841"/>
          </a:xfrm>
        </p:spPr>
        <p:txBody>
          <a:bodyPr anchor="b">
            <a:normAutofit/>
          </a:bodyPr>
          <a:lstStyle/>
          <a:p>
            <a:r>
              <a:rPr lang="en-GB" sz="5400"/>
              <a:t>Summary</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3F2930-1248-4F92-81DA-C932BA42E36C}"/>
              </a:ext>
            </a:extLst>
          </p:cNvPr>
          <p:cNvSpPr>
            <a:spLocks noGrp="1"/>
          </p:cNvSpPr>
          <p:nvPr>
            <p:ph idx="1"/>
          </p:nvPr>
        </p:nvSpPr>
        <p:spPr>
          <a:xfrm>
            <a:off x="640080" y="2872899"/>
            <a:ext cx="4243589" cy="3320668"/>
          </a:xfrm>
        </p:spPr>
        <p:txBody>
          <a:bodyPr>
            <a:normAutofit/>
          </a:bodyPr>
          <a:lstStyle/>
          <a:p>
            <a:r>
              <a:rPr lang="en-GB" sz="1900" dirty="0"/>
              <a:t>Large range of psychological perspectives for the explanation of crime</a:t>
            </a:r>
          </a:p>
          <a:p>
            <a:endParaRPr lang="en-GB" sz="1900" dirty="0"/>
          </a:p>
          <a:p>
            <a:r>
              <a:rPr lang="en-GB" sz="1900" dirty="0"/>
              <a:t>Confusing, but considering interaction between them may be more fruitful</a:t>
            </a:r>
          </a:p>
          <a:p>
            <a:endParaRPr lang="en-GB" sz="1900" dirty="0">
              <a:cs typeface="Calibri"/>
            </a:endParaRPr>
          </a:p>
          <a:p>
            <a:pPr marL="0" indent="0">
              <a:buNone/>
            </a:pPr>
            <a:r>
              <a:rPr lang="en-GB" sz="1900" dirty="0">
                <a:cs typeface="Calibri"/>
              </a:rPr>
              <a:t>Lots of disagreement between theorists</a:t>
            </a:r>
          </a:p>
        </p:txBody>
      </p:sp>
      <p:pic>
        <p:nvPicPr>
          <p:cNvPr id="14" name="Picture 13" descr="A group of multi coloured wooden stick figures">
            <a:extLst>
              <a:ext uri="{FF2B5EF4-FFF2-40B4-BE49-F238E27FC236}">
                <a16:creationId xmlns:a16="http://schemas.microsoft.com/office/drawing/2014/main" id="{05D70810-AD02-5659-8758-DF8CC18AE43C}"/>
              </a:ext>
            </a:extLst>
          </p:cNvPr>
          <p:cNvPicPr>
            <a:picLocks noChangeAspect="1"/>
          </p:cNvPicPr>
          <p:nvPr/>
        </p:nvPicPr>
        <p:blipFill rotWithShape="1">
          <a:blip r:embed="rId3"/>
          <a:srcRect l="8204" r="2233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5682511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t playing with blocks">
            <a:extLst>
              <a:ext uri="{FF2B5EF4-FFF2-40B4-BE49-F238E27FC236}">
                <a16:creationId xmlns:a16="http://schemas.microsoft.com/office/drawing/2014/main" id="{6528C26A-D33B-46A9-996B-2DA4F5849F8A}"/>
              </a:ext>
            </a:extLst>
          </p:cNvPr>
          <p:cNvPicPr>
            <a:picLocks noChangeAspect="1"/>
          </p:cNvPicPr>
          <p:nvPr/>
        </p:nvPicPr>
        <p:blipFill rotWithShape="1">
          <a:blip r:embed="rId3"/>
          <a:srcRect r="6940"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AB5CE82-3D20-4431-BE96-1F3815564EB0}"/>
              </a:ext>
            </a:extLst>
          </p:cNvPr>
          <p:cNvSpPr>
            <a:spLocks noGrp="1"/>
          </p:cNvSpPr>
          <p:nvPr>
            <p:ph idx="1"/>
          </p:nvPr>
        </p:nvSpPr>
        <p:spPr>
          <a:xfrm>
            <a:off x="7496441" y="1132939"/>
            <a:ext cx="3822189" cy="3742762"/>
          </a:xfrm>
        </p:spPr>
        <p:txBody>
          <a:bodyPr anchor="ctr">
            <a:normAutofit/>
          </a:bodyPr>
          <a:lstStyle/>
          <a:p>
            <a:pPr marL="0" indent="0" algn="ctr">
              <a:buNone/>
            </a:pPr>
            <a:r>
              <a:rPr lang="en-GB" sz="3200" dirty="0"/>
              <a:t>Week 1 complete!</a:t>
            </a:r>
          </a:p>
          <a:p>
            <a:pPr marL="0" indent="0" algn="ctr">
              <a:buNone/>
            </a:pPr>
            <a:r>
              <a:rPr lang="en-GB" sz="3200" dirty="0"/>
              <a:t> </a:t>
            </a:r>
          </a:p>
          <a:p>
            <a:pPr marL="0" indent="0" algn="ctr">
              <a:buNone/>
            </a:pPr>
            <a:r>
              <a:rPr lang="en-GB" sz="3200" dirty="0"/>
              <a:t>See you next week!</a:t>
            </a:r>
          </a:p>
        </p:txBody>
      </p:sp>
    </p:spTree>
    <p:extLst>
      <p:ext uri="{BB962C8B-B14F-4D97-AF65-F5344CB8AC3E}">
        <p14:creationId xmlns:p14="http://schemas.microsoft.com/office/powerpoint/2010/main" val="29502148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225</TotalTime>
  <Words>16713</Words>
  <Application>Microsoft Macintosh PowerPoint</Application>
  <PresentationFormat>Widescreen</PresentationFormat>
  <Paragraphs>1081</Paragraphs>
  <Slides>59</Slides>
  <Notes>51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59</vt:i4>
      </vt:variant>
    </vt:vector>
  </HeadingPairs>
  <TitlesOfParts>
    <vt:vector size="67" baseType="lpstr">
      <vt:lpstr>Aptos</vt:lpstr>
      <vt:lpstr>Arial</vt:lpstr>
      <vt:lpstr>Calibri</vt:lpstr>
      <vt:lpstr>Calibri Light</vt:lpstr>
      <vt:lpstr>Söhne</vt:lpstr>
      <vt:lpstr>Symbol</vt:lpstr>
      <vt:lpstr>Times New Roman</vt:lpstr>
      <vt:lpstr>Office Theme</vt:lpstr>
      <vt:lpstr>Policing Models, Powers and Society</vt:lpstr>
      <vt:lpstr>Welcome  to your new  MA module!  Policing Models, Powers and Society</vt:lpstr>
      <vt:lpstr>General Information</vt:lpstr>
      <vt:lpstr>My availability to you…</vt:lpstr>
      <vt:lpstr>What is this module about?</vt:lpstr>
      <vt:lpstr>Indicative Content</vt:lpstr>
      <vt:lpstr>What about you?</vt:lpstr>
      <vt:lpstr>How is a Masters different to undergraduate study?</vt:lpstr>
      <vt:lpstr>ASSESSMENT TIME!</vt:lpstr>
      <vt:lpstr>Assignment Title  Critically evaluate the main historical theories of crime, exploring their relevance and limitations in understanding contemporary criminal behaviour.   Select one or more theories and apply them to a specific modern-day case study, providing evidence to support your analysis and discussing implications for current criminological practice and policy.   Essay – 3750 words +/- 10%  </vt:lpstr>
      <vt:lpstr>How to Answer this question</vt:lpstr>
      <vt:lpstr>Submission Due Date</vt:lpstr>
      <vt:lpstr>Results Publication </vt:lpstr>
      <vt:lpstr>Assessment Criteria</vt:lpstr>
      <vt:lpstr>  Lets begin!!!</vt:lpstr>
      <vt:lpstr>Introducing Main Criminological Theories</vt:lpstr>
      <vt:lpstr>Main Criminological Theories</vt:lpstr>
      <vt:lpstr>CLASSICISM</vt:lpstr>
      <vt:lpstr>Impact Of The Period Of Enlightenment    The Age of Reason</vt:lpstr>
      <vt:lpstr>Cesar Beccaria (1738-94)</vt:lpstr>
      <vt:lpstr>Jeremy Bentham (1748-1832)</vt:lpstr>
      <vt:lpstr>SUMMARY OF EARLY CLASSICISM </vt:lpstr>
      <vt:lpstr>Task</vt:lpstr>
      <vt:lpstr>SOME LIMITATIONS OF EARLY CLASSICISM</vt:lpstr>
      <vt:lpstr>IMPACT ON POLICY</vt:lpstr>
      <vt:lpstr>CONTEMPORARY CLASSICISM </vt:lpstr>
      <vt:lpstr>Contemporary Classicism – Rational Choice Theory</vt:lpstr>
      <vt:lpstr>Contemporary Classicism – Routine Activities Theory</vt:lpstr>
      <vt:lpstr>Contemporary Classicism – Routine Activities Theory</vt:lpstr>
      <vt:lpstr>Task</vt:lpstr>
      <vt:lpstr>RCT &amp; RAT: SOME SIMILARITIES </vt:lpstr>
      <vt:lpstr>Sociological and Control Theories of Crime</vt:lpstr>
      <vt:lpstr>Crime and the Role of Society</vt:lpstr>
      <vt:lpstr>Control Theory</vt:lpstr>
      <vt:lpstr>Positivism</vt:lpstr>
      <vt:lpstr>Positivism</vt:lpstr>
      <vt:lpstr>Positivism</vt:lpstr>
      <vt:lpstr>Biological Positivism</vt:lpstr>
      <vt:lpstr>Biological Positivism</vt:lpstr>
      <vt:lpstr>Biological Positivism</vt:lpstr>
      <vt:lpstr>Psychological Approaches to Understanding Crime</vt:lpstr>
      <vt:lpstr>PowerPoint Presentation</vt:lpstr>
      <vt:lpstr>Behavioural Psychology and Social Learning Theory</vt:lpstr>
      <vt:lpstr>Films on Bobo Doll Experiment</vt:lpstr>
      <vt:lpstr>Crime and the Role of Biology</vt:lpstr>
      <vt:lpstr>Crime and the Role of Biology</vt:lpstr>
      <vt:lpstr>Crime and the role of biology</vt:lpstr>
      <vt:lpstr>Crime and the role of evolution</vt:lpstr>
      <vt:lpstr>Crime and the Role of Evolution</vt:lpstr>
      <vt:lpstr>Neuropsychology and Crime</vt:lpstr>
      <vt:lpstr>Crime and Intelligence</vt:lpstr>
      <vt:lpstr>Biosocial Theories of Crime</vt:lpstr>
      <vt:lpstr>Social Learning as a Psychological Issue</vt:lpstr>
      <vt:lpstr>Social Learning as a Psychological Issue</vt:lpstr>
      <vt:lpstr>Psychodynamics and Crime</vt:lpstr>
      <vt:lpstr>Psychodynamics and Crime</vt:lpstr>
      <vt:lpstr>Psychopathy</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Models, Powers and Society</dc:title>
  <dc:creator>Luke Roach</dc:creator>
  <cp:lastModifiedBy>Sarah Jones (IMH)</cp:lastModifiedBy>
  <cp:revision>36</cp:revision>
  <dcterms:created xsi:type="dcterms:W3CDTF">2022-02-04T09:42:36Z</dcterms:created>
  <dcterms:modified xsi:type="dcterms:W3CDTF">2025-01-06T14:04:27Z</dcterms:modified>
</cp:coreProperties>
</file>