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png&amp;ehk=pHMCeobRI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notesMasterIdLst>
    <p:notesMasterId r:id="rId19"/>
  </p:notesMasterIdLst>
  <p:sldIdLst>
    <p:sldId id="256" r:id="rId2"/>
    <p:sldId id="259" r:id="rId3"/>
    <p:sldId id="257" r:id="rId4"/>
    <p:sldId id="262" r:id="rId5"/>
    <p:sldId id="270" r:id="rId6"/>
    <p:sldId id="261" r:id="rId7"/>
    <p:sldId id="258" r:id="rId8"/>
    <p:sldId id="264" r:id="rId9"/>
    <p:sldId id="266" r:id="rId10"/>
    <p:sldId id="268" r:id="rId11"/>
    <p:sldId id="269" r:id="rId12"/>
    <p:sldId id="271" r:id="rId13"/>
    <p:sldId id="275" r:id="rId14"/>
    <p:sldId id="272" r:id="rId15"/>
    <p:sldId id="260" r:id="rId16"/>
    <p:sldId id="267" r:id="rId17"/>
    <p:sldId id="274"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44" autoAdjust="0"/>
    <p:restoredTop sz="94249" autoAdjust="0"/>
  </p:normalViewPr>
  <p:slideViewPr>
    <p:cSldViewPr snapToGrid="0">
      <p:cViewPr>
        <p:scale>
          <a:sx n="64" d="100"/>
          <a:sy n="64" d="100"/>
        </p:scale>
        <p:origin x="978" y="150"/>
      </p:cViewPr>
      <p:guideLst/>
    </p:cSldViewPr>
  </p:slideViewPr>
  <p:notesTextViewPr>
    <p:cViewPr>
      <p:scale>
        <a:sx n="1" d="1"/>
        <a:sy n="1" d="1"/>
      </p:scale>
      <p:origin x="0" y="0"/>
    </p:cViewPr>
  </p:notesTextViewPr>
  <p:sorterViewPr>
    <p:cViewPr>
      <p:scale>
        <a:sx n="100" d="100"/>
        <a:sy n="100" d="100"/>
      </p:scale>
      <p:origin x="0" y="-2484"/>
    </p:cViewPr>
  </p:sorterViewPr>
  <p:notesViewPr>
    <p:cSldViewPr snapToGrid="0">
      <p:cViewPr varScale="1">
        <p:scale>
          <a:sx n="55" d="100"/>
          <a:sy n="55" d="100"/>
        </p:scale>
        <p:origin x="2880" y="4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10BED7-A403-4CB9-8B38-37A82EDB1887}" type="datetimeFigureOut">
              <a:rPr lang="en-GB" smtClean="0"/>
              <a:t>12/12/2017</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0A329A-60C7-401B-A780-7C33E69966F2}" type="slidenum">
              <a:rPr lang="en-GB" smtClean="0"/>
              <a:t>‹#›</a:t>
            </a:fld>
            <a:endParaRPr lang="en-GB" dirty="0"/>
          </a:p>
        </p:txBody>
      </p:sp>
    </p:spTree>
    <p:extLst>
      <p:ext uri="{BB962C8B-B14F-4D97-AF65-F5344CB8AC3E}">
        <p14:creationId xmlns:p14="http://schemas.microsoft.com/office/powerpoint/2010/main" val="229112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Coca Cola was first invented in Columbia in 1886 by a pharmacist named  John Stith Pemberton. The coke Recipe and brand were bought in 1989 by Asa Griggs Candler. Who incorporated the company in 1989</a:t>
            </a:r>
            <a:br>
              <a:rPr lang="en-GB" sz="1200" dirty="0"/>
            </a:br>
            <a:r>
              <a:rPr lang="en-GB" sz="1200" dirty="0"/>
              <a:t>Coca Cola is a non alcoholic soft drink company. The name Coca Cola came from two main original ingredients which were kola nuts and coca leaves. Coca Cola main selling product is coke which comes in all forms from full sugar diet Coke, Coke zero as well as other well known soft drinks. </a:t>
            </a:r>
            <a:br>
              <a:rPr lang="en-GB" sz="1200" dirty="0"/>
            </a:br>
            <a:r>
              <a:rPr lang="en-GB" sz="1200" dirty="0"/>
              <a:t>In 2010 Coke was the top selling brand  and became the first brand to reach £1 million in the annual grocery sales. But in 2017 coke sales dropped down to 11% from 2016 due to people avoiding sugary drinks due to health risks.</a:t>
            </a:r>
            <a:br>
              <a:rPr lang="en-GB" sz="1200" dirty="0"/>
            </a:br>
            <a:r>
              <a:rPr lang="en-GB" sz="1200" dirty="0"/>
              <a:t>In this presentation we will look at Coca Cola further and its approaches to management.</a:t>
            </a:r>
            <a:br>
              <a:rPr lang="en-GB" sz="1800" dirty="0"/>
            </a:br>
            <a:br>
              <a:rPr lang="en-GB" sz="1800" dirty="0"/>
            </a:br>
            <a:r>
              <a:rPr lang="en-GB" sz="1800" dirty="0"/>
              <a:t>(En.wikipedia.org, 2017)</a:t>
            </a:r>
            <a:endParaRPr lang="en-GB" dirty="0"/>
          </a:p>
        </p:txBody>
      </p:sp>
      <p:sp>
        <p:nvSpPr>
          <p:cNvPr id="4" name="Slide Number Placeholder 3"/>
          <p:cNvSpPr>
            <a:spLocks noGrp="1"/>
          </p:cNvSpPr>
          <p:nvPr>
            <p:ph type="sldNum" sz="quarter" idx="10"/>
          </p:nvPr>
        </p:nvSpPr>
        <p:spPr/>
        <p:txBody>
          <a:bodyPr/>
          <a:lstStyle/>
          <a:p>
            <a:fld id="{2E0A329A-60C7-401B-A780-7C33E69966F2}" type="slidenum">
              <a:rPr lang="en-GB" smtClean="0"/>
              <a:t>3</a:t>
            </a:fld>
            <a:endParaRPr lang="en-GB" dirty="0"/>
          </a:p>
        </p:txBody>
      </p:sp>
    </p:spTree>
    <p:extLst>
      <p:ext uri="{BB962C8B-B14F-4D97-AF65-F5344CB8AC3E}">
        <p14:creationId xmlns:p14="http://schemas.microsoft.com/office/powerpoint/2010/main" val="12991655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Coca Cola’s strategy is to become a independent company by supplying the customers with the drinks they want including low sugar options and to sell in many more locations across the world. The company want to build a portfolio of “consumer centric brands “which will show what the customers want and not what they currently buy. (president chief operating officer James Quincy) says “by putting customers first “on the next few slides we will go more into this by showing PESTEL/SWOT and the Goals of the company.</a:t>
            </a:r>
          </a:p>
          <a:p>
            <a:endParaRPr lang="en-GB" dirty="0"/>
          </a:p>
        </p:txBody>
      </p:sp>
      <p:sp>
        <p:nvSpPr>
          <p:cNvPr id="4" name="Slide Number Placeholder 3"/>
          <p:cNvSpPr>
            <a:spLocks noGrp="1"/>
          </p:cNvSpPr>
          <p:nvPr>
            <p:ph type="sldNum" sz="quarter" idx="10"/>
          </p:nvPr>
        </p:nvSpPr>
        <p:spPr/>
        <p:txBody>
          <a:bodyPr/>
          <a:lstStyle/>
          <a:p>
            <a:fld id="{2E0A329A-60C7-401B-A780-7C33E69966F2}" type="slidenum">
              <a:rPr lang="en-GB" smtClean="0"/>
              <a:t>4</a:t>
            </a:fld>
            <a:endParaRPr lang="en-GB" dirty="0"/>
          </a:p>
        </p:txBody>
      </p:sp>
    </p:spTree>
    <p:extLst>
      <p:ext uri="{BB962C8B-B14F-4D97-AF65-F5344CB8AC3E}">
        <p14:creationId xmlns:p14="http://schemas.microsoft.com/office/powerpoint/2010/main" val="16205578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At the Coca Cola company, they use the human relation approach in respect to the humans and the workplace. They make sure it’s culture and guides are in place with their employees, their bottling partners the suppliers and customers &amp; consumers. Coca Cola have a human rights policy in place and it establishes a foundation for manging the businesses around the world in respect of human rights The policies are policies to meet the responsibility to human rights.</a:t>
            </a:r>
          </a:p>
          <a:p>
            <a:r>
              <a:rPr lang="en-GB" sz="1200" kern="1200" dirty="0">
                <a:solidFill>
                  <a:schemeClr val="tx1"/>
                </a:solidFill>
                <a:effectLst/>
                <a:latin typeface="+mn-lt"/>
                <a:ea typeface="+mn-ea"/>
                <a:cs typeface="+mn-cs"/>
              </a:rPr>
              <a:t>Identify prevent mitigate and be accountable for human right abuses.</a:t>
            </a:r>
            <a:r>
              <a:rPr lang="en-GB" dirty="0"/>
              <a:t> (Company et al., 2017)</a:t>
            </a:r>
          </a:p>
        </p:txBody>
      </p:sp>
      <p:sp>
        <p:nvSpPr>
          <p:cNvPr id="4" name="Slide Number Placeholder 3"/>
          <p:cNvSpPr>
            <a:spLocks noGrp="1"/>
          </p:cNvSpPr>
          <p:nvPr>
            <p:ph type="sldNum" sz="quarter" idx="10"/>
          </p:nvPr>
        </p:nvSpPr>
        <p:spPr/>
        <p:txBody>
          <a:bodyPr/>
          <a:lstStyle/>
          <a:p>
            <a:fld id="{2E0A329A-60C7-401B-A780-7C33E69966F2}" type="slidenum">
              <a:rPr lang="en-GB" smtClean="0"/>
              <a:t>5</a:t>
            </a:fld>
            <a:endParaRPr lang="en-GB" dirty="0"/>
          </a:p>
        </p:txBody>
      </p:sp>
    </p:spTree>
    <p:extLst>
      <p:ext uri="{BB962C8B-B14F-4D97-AF65-F5344CB8AC3E}">
        <p14:creationId xmlns:p14="http://schemas.microsoft.com/office/powerpoint/2010/main" val="27111758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Coca Cola have decided on a set of goals to follow which will help them achieve there mission, Coca Cola company has a vision  for each and every person working within the company and for them to  inspire each other and to be the best they can by providing a great place to work. Coca Cola believe Building a portfolio of drink brands that satisfy peoples need will help, also having a network of partners that are nurturing  and help each other by building up the loyalty between staff. And last but not least they believe that Being a global citizen will make a difference to the community by helping  support sustainable communities. Coca Cola say that they like To Produce a highly effective work force and a learn fast approach which means people will learn faster and work faster. (Us et al., 2017)</a:t>
            </a:r>
          </a:p>
          <a:p>
            <a:endParaRPr lang="en-GB" dirty="0"/>
          </a:p>
        </p:txBody>
      </p:sp>
      <p:sp>
        <p:nvSpPr>
          <p:cNvPr id="4" name="Slide Number Placeholder 3"/>
          <p:cNvSpPr>
            <a:spLocks noGrp="1"/>
          </p:cNvSpPr>
          <p:nvPr>
            <p:ph type="sldNum" sz="quarter" idx="10"/>
          </p:nvPr>
        </p:nvSpPr>
        <p:spPr/>
        <p:txBody>
          <a:bodyPr/>
          <a:lstStyle/>
          <a:p>
            <a:fld id="{2E0A329A-60C7-401B-A780-7C33E69966F2}" type="slidenum">
              <a:rPr lang="en-GB" smtClean="0"/>
              <a:t>6</a:t>
            </a:fld>
            <a:endParaRPr lang="en-GB" dirty="0"/>
          </a:p>
        </p:txBody>
      </p:sp>
    </p:spTree>
    <p:extLst>
      <p:ext uri="{BB962C8B-B14F-4D97-AF65-F5344CB8AC3E}">
        <p14:creationId xmlns:p14="http://schemas.microsoft.com/office/powerpoint/2010/main" val="16246292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Coca Cola’s main goal by 2020 is to serve up to 3million a day to their consumers, they would like to reach everyone across the world.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Coca Cola aim to have a budget of £4 million for advertising and marketing to gain more for the company. (Ferrell, 2016)</a:t>
            </a:r>
          </a:p>
          <a:p>
            <a:endParaRPr lang="en-GB" dirty="0"/>
          </a:p>
        </p:txBody>
      </p:sp>
      <p:sp>
        <p:nvSpPr>
          <p:cNvPr id="4" name="Slide Number Placeholder 3"/>
          <p:cNvSpPr>
            <a:spLocks noGrp="1"/>
          </p:cNvSpPr>
          <p:nvPr>
            <p:ph type="sldNum" sz="quarter" idx="10"/>
          </p:nvPr>
        </p:nvSpPr>
        <p:spPr/>
        <p:txBody>
          <a:bodyPr/>
          <a:lstStyle/>
          <a:p>
            <a:fld id="{2E0A329A-60C7-401B-A780-7C33E69966F2}" type="slidenum">
              <a:rPr lang="en-GB" smtClean="0"/>
              <a:t>7</a:t>
            </a:fld>
            <a:endParaRPr lang="en-GB" dirty="0"/>
          </a:p>
        </p:txBody>
      </p:sp>
    </p:spTree>
    <p:extLst>
      <p:ext uri="{BB962C8B-B14F-4D97-AF65-F5344CB8AC3E}">
        <p14:creationId xmlns:p14="http://schemas.microsoft.com/office/powerpoint/2010/main" val="4127487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Coca Cola Political Factors the products they have, and use need to meet the right regulations given to them from the government. For their products to be sold on store shelves. So, for instance is the government put their tax prices up coca cola could struggle. Changes in established laws could prevent coca cola from selling drinks.</a:t>
            </a:r>
          </a:p>
          <a:p>
            <a:r>
              <a:rPr lang="en-GB" sz="1200" kern="1200" dirty="0">
                <a:solidFill>
                  <a:schemeClr val="tx1"/>
                </a:solidFill>
                <a:effectLst/>
                <a:latin typeface="+mn-lt"/>
                <a:ea typeface="+mn-ea"/>
                <a:cs typeface="+mn-cs"/>
              </a:rPr>
              <a:t>Economical-their products are distributed to hundreds of countries, each country has different customs, tastes and cultures Coca need to update their products regular to suit their clientele.</a:t>
            </a:r>
          </a:p>
          <a:p>
            <a:r>
              <a:rPr lang="en-GB" sz="1200" kern="1200" dirty="0">
                <a:solidFill>
                  <a:schemeClr val="tx1"/>
                </a:solidFill>
                <a:effectLst/>
                <a:latin typeface="+mn-lt"/>
                <a:ea typeface="+mn-ea"/>
                <a:cs typeface="+mn-cs"/>
              </a:rPr>
              <a:t>Social factors-in japan Coca Cola have researched the demands of their customers and created 30 different flavours to appeal to their Japanese consumers. But as America are wrapped up in their health now they are swapping their sugary drinks for tea and water.so Coca Cola needs to keep on top and supply this demand by offering and creating new healthier products to the public.</a:t>
            </a:r>
          </a:p>
          <a:p>
            <a:r>
              <a:rPr lang="en-GB" sz="1200" kern="1200" dirty="0">
                <a:solidFill>
                  <a:schemeClr val="tx1"/>
                </a:solidFill>
                <a:effectLst/>
                <a:latin typeface="+mn-lt"/>
                <a:ea typeface="+mn-ea"/>
                <a:cs typeface="+mn-cs"/>
              </a:rPr>
              <a:t>Technological factors machinery help Coca Cola manufacture their products. In Britain they have a factory with top of the range machinery which helps ensure fast delivery and supplies.</a:t>
            </a:r>
          </a:p>
          <a:p>
            <a:r>
              <a:rPr lang="en-GB" sz="1200" kern="1200" dirty="0">
                <a:solidFill>
                  <a:schemeClr val="tx1"/>
                </a:solidFill>
                <a:effectLst/>
                <a:latin typeface="+mn-lt"/>
                <a:ea typeface="+mn-ea"/>
                <a:cs typeface="+mn-cs"/>
              </a:rPr>
              <a:t>Coca Cola use social media Facebook is a popular one they often do new things with the same product by putting real names on bottles and using Facebook to upload and tag the company in which boosts sales.</a:t>
            </a:r>
          </a:p>
          <a:p>
            <a:r>
              <a:rPr lang="en-GB" sz="1200" kern="1200" dirty="0">
                <a:solidFill>
                  <a:schemeClr val="tx1"/>
                </a:solidFill>
                <a:effectLst/>
                <a:latin typeface="+mn-lt"/>
                <a:ea typeface="+mn-ea"/>
                <a:cs typeface="+mn-cs"/>
              </a:rPr>
              <a:t>Legally coca cola owns all rights to their business including passed present and future. </a:t>
            </a:r>
          </a:p>
          <a:p>
            <a:r>
              <a:rPr lang="en-GB" sz="1200" kern="1200" dirty="0">
                <a:solidFill>
                  <a:schemeClr val="tx1"/>
                </a:solidFill>
                <a:effectLst/>
                <a:latin typeface="+mn-lt"/>
                <a:ea typeface="+mn-ea"/>
                <a:cs typeface="+mn-cs"/>
              </a:rPr>
              <a:t>Environmental Coca Cola are affected by water accessibility, water is needed for soft drink but if climate change happens coca Cola will be in trouble as without this they couldn’t continue.</a:t>
            </a:r>
          </a:p>
          <a:p>
            <a:r>
              <a:rPr lang="en-GB" sz="1200" kern="1200" dirty="0">
                <a:solidFill>
                  <a:schemeClr val="tx1"/>
                </a:solidFill>
                <a:effectLst/>
                <a:latin typeface="+mn-lt"/>
                <a:ea typeface="+mn-ea"/>
                <a:cs typeface="+mn-cs"/>
              </a:rPr>
              <a:t>This also affect competitor Pepsi but because Coca Cola is soft drinks only company this it affects them badly. Coca Cola needs to stick to new and old environmental laws as the produce their products if they miss anything put this can result in production being stopped.</a:t>
            </a:r>
          </a:p>
          <a:p>
            <a:r>
              <a:rPr lang="en-GB" sz="1200" kern="1200" dirty="0">
                <a:solidFill>
                  <a:schemeClr val="tx1"/>
                </a:solidFill>
                <a:effectLst/>
                <a:latin typeface="+mn-lt"/>
                <a:ea typeface="+mn-ea"/>
                <a:cs typeface="+mn-cs"/>
              </a:rPr>
              <a:t> (Free, 2017)</a:t>
            </a:r>
          </a:p>
          <a:p>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2E0A329A-60C7-401B-A780-7C33E69966F2}" type="slidenum">
              <a:rPr lang="en-GB" smtClean="0"/>
              <a:t>8</a:t>
            </a:fld>
            <a:endParaRPr lang="en-GB" dirty="0"/>
          </a:p>
        </p:txBody>
      </p:sp>
    </p:spTree>
    <p:extLst>
      <p:ext uri="{BB962C8B-B14F-4D97-AF65-F5344CB8AC3E}">
        <p14:creationId xmlns:p14="http://schemas.microsoft.com/office/powerpoint/2010/main" val="29348952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One of Coca Cola’s strengths are the fact they have really strong brand which are loyal to their customers, As the company offers more than 500 brands across the world and offer diet drinks, energy drinks sports drinks, juices and many others so they also have a great portfolio range. They sell around they own four of the main brand coke diet coke Fanta and sprite and they sell about 1.9 million out of the 59 billion servings of drinks consumed each day. Coca Cola have a really strong bottling distribution which helps the company in meeting there global customer needs. Coca Cola weaknesses </a:t>
            </a:r>
          </a:p>
          <a:p>
            <a:r>
              <a:rPr lang="en-GB" sz="1200" kern="1200" dirty="0">
                <a:solidFill>
                  <a:schemeClr val="tx1"/>
                </a:solidFill>
                <a:effectLst/>
                <a:latin typeface="+mn-lt"/>
                <a:ea typeface="+mn-ea"/>
                <a:cs typeface="+mn-cs"/>
              </a:rPr>
              <a:t>If coca cola were to have a lawsuit on their hands this could result in penalties and fines which would then increase the operating costs. January 2017 a non-profit firm called Praxis Project filed a lawsuit against Coca Cola. In the lawsuit Praxis alleged that coca cola and another company violated federal fair advertising and misled the customers about the health implications of sugary drinks, studies proved this could lead to type 2 diabetes as well as other diseases. As part of the settlement of the lawsuit coca cola are to mark their water products with “added sugars”. The launch of new products helps the company serve worldwide customers and expand their portfolio and presence.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Coca Cola stands to benefit from the growing consumption of soft drinks as it markets more than 200 countries worldwide. the consumption of soft drinks is growing and expected to help the company grow. They support their customers by offering new flavours. If Coca Cola to focus on expanding, it’s bottling capacity could help the company meet a better demand for products. The company has really tough competitors from both local and global operators. Good competition may force the company to increase its production. Health issues starting with obesity and water scarcity are main concerns for beverage companies. Water is a main ingredient that is used in soft drinks so if the water continues to deteriorate  then this will play a major factor in the company’s products.</a:t>
            </a:r>
            <a:r>
              <a:rPr lang="en-GB" dirty="0"/>
              <a:t> (Advantage.marketline.com.ezproxy.uwtsd.ac.uk, 2017)</a:t>
            </a:r>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E0A329A-60C7-401B-A780-7C33E69966F2}" type="slidenum">
              <a:rPr lang="en-GB" smtClean="0"/>
              <a:t>9</a:t>
            </a:fld>
            <a:endParaRPr lang="en-GB" dirty="0"/>
          </a:p>
        </p:txBody>
      </p:sp>
    </p:spTree>
    <p:extLst>
      <p:ext uri="{BB962C8B-B14F-4D97-AF65-F5344CB8AC3E}">
        <p14:creationId xmlns:p14="http://schemas.microsoft.com/office/powerpoint/2010/main" val="17487025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Coca cola  features its CSR identification by focusing on the water, Women, Well being, human-rights, packaging, climate, agriculture and giving back. Their commitment is to create more long term sustainable  value for everyone connected to the business or the community. (Laskin and Laskin, 2017)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10"/>
          </p:nvPr>
        </p:nvSpPr>
        <p:spPr/>
        <p:txBody>
          <a:bodyPr/>
          <a:lstStyle/>
          <a:p>
            <a:fld id="{2E0A329A-60C7-401B-A780-7C33E69966F2}" type="slidenum">
              <a:rPr lang="en-GB" smtClean="0"/>
              <a:t>10</a:t>
            </a:fld>
            <a:endParaRPr lang="en-GB" dirty="0"/>
          </a:p>
        </p:txBody>
      </p:sp>
    </p:spTree>
    <p:extLst>
      <p:ext uri="{BB962C8B-B14F-4D97-AF65-F5344CB8AC3E}">
        <p14:creationId xmlns:p14="http://schemas.microsoft.com/office/powerpoint/2010/main" val="14324259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There are several news articles that show that plastic bottles are drifting into shore and </a:t>
            </a:r>
            <a:r>
              <a:rPr lang="en-GB" sz="1200" kern="1200" dirty="0">
                <a:solidFill>
                  <a:schemeClr val="tx1"/>
                </a:solidFill>
                <a:effectLst/>
                <a:latin typeface="+mn-lt"/>
                <a:ea typeface="+mn-ea"/>
                <a:cs typeface="+mn-cs"/>
              </a:rPr>
              <a:t>the impacts on this is that by 2050 there will be more bottles in the sea than fish. Coca Cola generate more than 100 billion plastic bottles a year, Coca Cola promised that by 2020 they will recycle 50% of their plastic bottles and research using deposit return schemes where consumers will pay a small refundable deposit on cans or bottles. Coca Cola however have also launched a campaign to encourage people to recycle. So are the bigger companies to blame for the waste (group discussion)</a:t>
            </a:r>
          </a:p>
          <a:p>
            <a:endParaRPr lang="en-GB" dirty="0"/>
          </a:p>
        </p:txBody>
      </p:sp>
      <p:sp>
        <p:nvSpPr>
          <p:cNvPr id="4" name="Slide Number Placeholder 3"/>
          <p:cNvSpPr>
            <a:spLocks noGrp="1"/>
          </p:cNvSpPr>
          <p:nvPr>
            <p:ph type="sldNum" sz="quarter" idx="10"/>
          </p:nvPr>
        </p:nvSpPr>
        <p:spPr/>
        <p:txBody>
          <a:bodyPr/>
          <a:lstStyle/>
          <a:p>
            <a:fld id="{2E0A329A-60C7-401B-A780-7C33E69966F2}" type="slidenum">
              <a:rPr lang="en-GB" smtClean="0"/>
              <a:t>11</a:t>
            </a:fld>
            <a:endParaRPr lang="en-GB" dirty="0"/>
          </a:p>
        </p:txBody>
      </p:sp>
    </p:spTree>
    <p:extLst>
      <p:ext uri="{BB962C8B-B14F-4D97-AF65-F5344CB8AC3E}">
        <p14:creationId xmlns:p14="http://schemas.microsoft.com/office/powerpoint/2010/main" val="24187812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Coca Cola use the group approach in there business as there is a lot more than 3 individuals working in their workplace which then the goals are set by the leaders of the company.</a:t>
            </a:r>
          </a:p>
        </p:txBody>
      </p:sp>
      <p:sp>
        <p:nvSpPr>
          <p:cNvPr id="4" name="Slide Number Placeholder 3"/>
          <p:cNvSpPr>
            <a:spLocks noGrp="1"/>
          </p:cNvSpPr>
          <p:nvPr>
            <p:ph type="sldNum" sz="quarter" idx="10"/>
          </p:nvPr>
        </p:nvSpPr>
        <p:spPr/>
        <p:txBody>
          <a:bodyPr/>
          <a:lstStyle/>
          <a:p>
            <a:fld id="{2E0A329A-60C7-401B-A780-7C33E69966F2}" type="slidenum">
              <a:rPr lang="en-GB" smtClean="0"/>
              <a:t>12</a:t>
            </a:fld>
            <a:endParaRPr lang="en-GB" dirty="0"/>
          </a:p>
        </p:txBody>
      </p:sp>
    </p:spTree>
    <p:extLst>
      <p:ext uri="{BB962C8B-B14F-4D97-AF65-F5344CB8AC3E}">
        <p14:creationId xmlns:p14="http://schemas.microsoft.com/office/powerpoint/2010/main" val="18944558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Working for the company has many benefits, the rewards scheme is an ongoing process that offers their employees rewards bonuses , praise and merits or merchandise for the work they do each year the employees have a performance review and if they have shown commitment and dedication to the job they are offered one of the rewards and also get to save for travel points with the company.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Coca Cola use Maslow's hierarchy of needs method, the company fulfil the basic needs by offering a decent wage and as they follow HSE guidelines this provides safety in the workplace. They then cover the psychological grid as they offer rewards, and incentives for hitting targets and have get togethers and as the group they work in coca cola believe this is one big team which allows the employee to feel they belong. Self actualization is when they’ve reached there full potential and as they use the merit system they are offered this to help progress as an individual.</a:t>
            </a:r>
          </a:p>
          <a:p>
            <a:endParaRPr lang="en-GB" dirty="0"/>
          </a:p>
        </p:txBody>
      </p:sp>
      <p:sp>
        <p:nvSpPr>
          <p:cNvPr id="4" name="Slide Number Placeholder 3"/>
          <p:cNvSpPr>
            <a:spLocks noGrp="1"/>
          </p:cNvSpPr>
          <p:nvPr>
            <p:ph type="sldNum" sz="quarter" idx="10"/>
          </p:nvPr>
        </p:nvSpPr>
        <p:spPr/>
        <p:txBody>
          <a:bodyPr/>
          <a:lstStyle/>
          <a:p>
            <a:fld id="{2E0A329A-60C7-401B-A780-7C33E69966F2}" type="slidenum">
              <a:rPr lang="en-GB" smtClean="0"/>
              <a:t>13</a:t>
            </a:fld>
            <a:endParaRPr lang="en-GB" dirty="0"/>
          </a:p>
        </p:txBody>
      </p:sp>
    </p:spTree>
    <p:extLst>
      <p:ext uri="{BB962C8B-B14F-4D97-AF65-F5344CB8AC3E}">
        <p14:creationId xmlns:p14="http://schemas.microsoft.com/office/powerpoint/2010/main" val="38466255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Coca Cola </a:t>
            </a:r>
            <a:r>
              <a:rPr lang="en-GB" sz="1200" dirty="0">
                <a:solidFill>
                  <a:schemeClr val="bg1"/>
                </a:solidFill>
              </a:rPr>
              <a:t>seem like a good company to work for although they have some ups and downs, but there goals are possitive and they want to  succeed in reaching their goals. However there can be a lot of negative experiences within the company and looking at reviews from past and present and future. The approach they use in their management as they continue to make a profit and produce new products and progressing each year.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rPr>
              <a:t>And Coca Cola have low staff turnovers which indicate their a loyal company and employees are important to them.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rPr>
              <a:t>Having looked at employee reviews these are my findings.</a:t>
            </a:r>
          </a:p>
          <a:p>
            <a:endParaRPr lang="en-GB" sz="1200" dirty="0">
              <a:solidFill>
                <a:schemeClr val="bg1"/>
              </a:solidFill>
            </a:endParaRPr>
          </a:p>
          <a:p>
            <a:r>
              <a:rPr lang="en-GB" sz="1200" b="1" dirty="0">
                <a:solidFill>
                  <a:schemeClr val="bg1"/>
                </a:solidFill>
              </a:rPr>
              <a:t>"Best Company I've ever worked for“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rPr>
              <a:t>"Great company”</a:t>
            </a:r>
          </a:p>
          <a:p>
            <a:endParaRPr lang="en-GB" sz="1200" dirty="0">
              <a:solidFill>
                <a:schemeClr val="bg1"/>
              </a:solidFill>
            </a:endParaRPr>
          </a:p>
          <a:p>
            <a:r>
              <a:rPr lang="en-GB" sz="1200" b="1" dirty="0">
                <a:solidFill>
                  <a:schemeClr val="bg1"/>
                </a:solidFill>
              </a:rPr>
              <a:t>"Great company to work for and great place to work“</a:t>
            </a:r>
          </a:p>
          <a:p>
            <a:r>
              <a:rPr lang="en-GB" sz="1200" dirty="0">
                <a:solidFill>
                  <a:schemeClr val="bg1"/>
                </a:solidFill>
              </a:rPr>
              <a:t>(Glassdoor.co.uk, 2017)</a:t>
            </a:r>
            <a:endParaRPr lang="en-GB" sz="1200" b="1" dirty="0">
              <a:solidFill>
                <a:schemeClr val="bg1"/>
              </a:solidFill>
            </a:endParaRPr>
          </a:p>
          <a:p>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bg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2E0A329A-60C7-401B-A780-7C33E69966F2}" type="slidenum">
              <a:rPr lang="en-GB" smtClean="0"/>
              <a:t>14</a:t>
            </a:fld>
            <a:endParaRPr lang="en-GB" dirty="0"/>
          </a:p>
        </p:txBody>
      </p:sp>
    </p:spTree>
    <p:extLst>
      <p:ext uri="{BB962C8B-B14F-4D97-AF65-F5344CB8AC3E}">
        <p14:creationId xmlns:p14="http://schemas.microsoft.com/office/powerpoint/2010/main" val="17934193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FE6AB96-6A9E-4638-A4C8-492F1ACBC674}" type="datetimeFigureOut">
              <a:rPr lang="en-GB" smtClean="0"/>
              <a:t>12/12/2017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a:xfrm>
            <a:off x="9255346" y="2750337"/>
            <a:ext cx="1171888" cy="1356442"/>
          </a:xfrm>
        </p:spPr>
        <p:txBody>
          <a:bodyPr/>
          <a:lstStyle/>
          <a:p>
            <a:fld id="{AB92ADA9-2875-4280-A2ED-5848BE66401A}" type="slidenum">
              <a:rPr lang="en-GB" smtClean="0"/>
              <a:t>‹#›</a:t>
            </a:fld>
            <a:endParaRPr lang="en-GB" dirty="0"/>
          </a:p>
        </p:txBody>
      </p:sp>
    </p:spTree>
    <p:extLst>
      <p:ext uri="{BB962C8B-B14F-4D97-AF65-F5344CB8AC3E}">
        <p14:creationId xmlns:p14="http://schemas.microsoft.com/office/powerpoint/2010/main" val="22065137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E6AB96-6A9E-4638-A4C8-492F1ACBC674}" type="datetimeFigureOut">
              <a:rPr lang="en-GB" smtClean="0"/>
              <a:t>12/12/2017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92ADA9-2875-4280-A2ED-5848BE66401A}" type="slidenum">
              <a:rPr lang="en-GB" smtClean="0"/>
              <a:t>‹#›</a:t>
            </a:fld>
            <a:endParaRPr lang="en-GB" dirty="0"/>
          </a:p>
        </p:txBody>
      </p:sp>
    </p:spTree>
    <p:extLst>
      <p:ext uri="{BB962C8B-B14F-4D97-AF65-F5344CB8AC3E}">
        <p14:creationId xmlns:p14="http://schemas.microsoft.com/office/powerpoint/2010/main" val="136663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FE6AB96-6A9E-4638-A4C8-492F1ACBC674}" type="datetimeFigureOut">
              <a:rPr lang="en-GB" smtClean="0"/>
              <a:t>12/12/2017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a:xfrm>
            <a:off x="10729455" y="2869895"/>
            <a:ext cx="1154151" cy="1090789"/>
          </a:xfrm>
        </p:spPr>
        <p:txBody>
          <a:bodyPr/>
          <a:lstStyle/>
          <a:p>
            <a:fld id="{AB92ADA9-2875-4280-A2ED-5848BE66401A}" type="slidenum">
              <a:rPr lang="en-GB" smtClean="0"/>
              <a:t>‹#›</a:t>
            </a:fld>
            <a:endParaRPr lang="en-GB" dirty="0"/>
          </a:p>
        </p:txBody>
      </p:sp>
    </p:spTree>
    <p:extLst>
      <p:ext uri="{BB962C8B-B14F-4D97-AF65-F5344CB8AC3E}">
        <p14:creationId xmlns:p14="http://schemas.microsoft.com/office/powerpoint/2010/main" val="5744607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FE6AB96-6A9E-4638-A4C8-492F1ACBC674}" type="datetimeFigureOut">
              <a:rPr lang="en-GB" smtClean="0"/>
              <a:t>12/12/2017</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B92ADA9-2875-4280-A2ED-5848BE66401A}" type="slidenum">
              <a:rPr lang="en-GB" smtClean="0"/>
              <a:t>‹#›</a:t>
            </a:fld>
            <a:endParaRPr lang="en-GB" dirty="0"/>
          </a:p>
        </p:txBody>
      </p:sp>
    </p:spTree>
    <p:extLst>
      <p:ext uri="{BB962C8B-B14F-4D97-AF65-F5344CB8AC3E}">
        <p14:creationId xmlns:p14="http://schemas.microsoft.com/office/powerpoint/2010/main" val="3064072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FE6AB96-6A9E-4638-A4C8-492F1ACBC674}" type="datetimeFigureOut">
              <a:rPr lang="en-GB" smtClean="0"/>
              <a:t>12/12/2017</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AB92ADA9-2875-4280-A2ED-5848BE66401A}" type="slidenum">
              <a:rPr lang="en-GB" smtClean="0"/>
              <a:t>‹#›</a:t>
            </a:fld>
            <a:endParaRPr lang="en-GB" dirty="0"/>
          </a:p>
        </p:txBody>
      </p:sp>
    </p:spTree>
    <p:extLst>
      <p:ext uri="{BB962C8B-B14F-4D97-AF65-F5344CB8AC3E}">
        <p14:creationId xmlns:p14="http://schemas.microsoft.com/office/powerpoint/2010/main" val="30721638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FE6AB96-6A9E-4638-A4C8-492F1ACBC674}" type="datetimeFigureOut">
              <a:rPr lang="en-GB" smtClean="0"/>
              <a:t>12/12/2017</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AB92ADA9-2875-4280-A2ED-5848BE66401A}" type="slidenum">
              <a:rPr lang="en-GB" smtClean="0"/>
              <a:t>‹#›</a:t>
            </a:fld>
            <a:endParaRPr lang="en-GB" dirty="0"/>
          </a:p>
        </p:txBody>
      </p:sp>
    </p:spTree>
    <p:extLst>
      <p:ext uri="{BB962C8B-B14F-4D97-AF65-F5344CB8AC3E}">
        <p14:creationId xmlns:p14="http://schemas.microsoft.com/office/powerpoint/2010/main" val="28791624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DFE6AB96-6A9E-4638-A4C8-492F1ACBC674}" type="datetimeFigureOut">
              <a:rPr lang="en-GB" smtClean="0"/>
              <a:t>12/12/2017</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AB92ADA9-2875-4280-A2ED-5848BE66401A}" type="slidenum">
              <a:rPr lang="en-GB" smtClean="0"/>
              <a:t>‹#›</a:t>
            </a:fld>
            <a:endParaRPr lang="en-GB" dirty="0"/>
          </a:p>
        </p:txBody>
      </p:sp>
    </p:spTree>
    <p:extLst>
      <p:ext uri="{BB962C8B-B14F-4D97-AF65-F5344CB8AC3E}">
        <p14:creationId xmlns:p14="http://schemas.microsoft.com/office/powerpoint/2010/main" val="11068896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FE6AB96-6A9E-4638-A4C8-492F1ACBC674}" type="datetimeFigureOut">
              <a:rPr lang="en-GB" smtClean="0"/>
              <a:t>12/12/2017</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B92ADA9-2875-4280-A2ED-5848BE66401A}" type="slidenum">
              <a:rPr lang="en-GB" smtClean="0"/>
              <a:t>‹#›</a:t>
            </a:fld>
            <a:endParaRPr lang="en-GB" dirty="0"/>
          </a:p>
        </p:txBody>
      </p:sp>
    </p:spTree>
    <p:extLst>
      <p:ext uri="{BB962C8B-B14F-4D97-AF65-F5344CB8AC3E}">
        <p14:creationId xmlns:p14="http://schemas.microsoft.com/office/powerpoint/2010/main" val="15840397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FE6AB96-6A9E-4638-A4C8-492F1ACBC674}" type="datetimeFigureOut">
              <a:rPr lang="en-GB" smtClean="0"/>
              <a:t>12/12/2017</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B92ADA9-2875-4280-A2ED-5848BE66401A}" type="slidenum">
              <a:rPr lang="en-GB" smtClean="0"/>
              <a:t>‹#›</a:t>
            </a:fld>
            <a:endParaRPr lang="en-GB" dirty="0"/>
          </a:p>
        </p:txBody>
      </p:sp>
    </p:spTree>
    <p:extLst>
      <p:ext uri="{BB962C8B-B14F-4D97-AF65-F5344CB8AC3E}">
        <p14:creationId xmlns:p14="http://schemas.microsoft.com/office/powerpoint/2010/main" val="1068534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FE6AB96-6A9E-4638-A4C8-492F1ACBC674}" type="datetimeFigureOut">
              <a:rPr lang="en-GB" smtClean="0"/>
              <a:t>12/12/2017</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a:xfrm>
            <a:off x="10729455" y="4711309"/>
            <a:ext cx="1154151" cy="1090789"/>
          </a:xfrm>
        </p:spPr>
        <p:txBody>
          <a:bodyPr/>
          <a:lstStyle/>
          <a:p>
            <a:fld id="{AB92ADA9-2875-4280-A2ED-5848BE66401A}" type="slidenum">
              <a:rPr lang="en-GB" smtClean="0"/>
              <a:t>‹#›</a:t>
            </a:fld>
            <a:endParaRPr lang="en-GB" dirty="0"/>
          </a:p>
        </p:txBody>
      </p:sp>
    </p:spTree>
    <p:extLst>
      <p:ext uri="{BB962C8B-B14F-4D97-AF65-F5344CB8AC3E}">
        <p14:creationId xmlns:p14="http://schemas.microsoft.com/office/powerpoint/2010/main" val="22227947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FE6AB96-6A9E-4638-A4C8-492F1ACBC674}" type="datetimeFigureOut">
              <a:rPr lang="en-GB" smtClean="0"/>
              <a:t>12/12/2017</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a:xfrm>
            <a:off x="10729455" y="4711615"/>
            <a:ext cx="1154151" cy="1090789"/>
          </a:xfrm>
        </p:spPr>
        <p:txBody>
          <a:bodyPr/>
          <a:lstStyle/>
          <a:p>
            <a:fld id="{AB92ADA9-2875-4280-A2ED-5848BE66401A}" type="slidenum">
              <a:rPr lang="en-GB" smtClean="0"/>
              <a:t>‹#›</a:t>
            </a:fld>
            <a:endParaRPr lang="en-GB" dirty="0"/>
          </a:p>
        </p:txBody>
      </p:sp>
    </p:spTree>
    <p:extLst>
      <p:ext uri="{BB962C8B-B14F-4D97-AF65-F5344CB8AC3E}">
        <p14:creationId xmlns:p14="http://schemas.microsoft.com/office/powerpoint/2010/main" val="6855313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FE6AB96-6A9E-4638-A4C8-492F1ACBC674}" type="datetimeFigureOut">
              <a:rPr lang="en-GB" smtClean="0"/>
              <a:t>12/12/2017</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a:xfrm>
            <a:off x="10729455" y="4709925"/>
            <a:ext cx="1154151" cy="1090789"/>
          </a:xfrm>
        </p:spPr>
        <p:txBody>
          <a:bodyPr/>
          <a:lstStyle/>
          <a:p>
            <a:fld id="{AB92ADA9-2875-4280-A2ED-5848BE66401A}" type="slidenum">
              <a:rPr lang="en-GB" smtClean="0"/>
              <a:t>‹#›</a:t>
            </a:fld>
            <a:endParaRPr lang="en-GB"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39851701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FE6AB96-6A9E-4638-A4C8-492F1ACBC674}" type="datetimeFigureOut">
              <a:rPr lang="en-GB" smtClean="0"/>
              <a:t>12/12/2017</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a:xfrm>
            <a:off x="10729455" y="4709925"/>
            <a:ext cx="1154151" cy="1090789"/>
          </a:xfrm>
        </p:spPr>
        <p:txBody>
          <a:bodyPr/>
          <a:lstStyle/>
          <a:p>
            <a:fld id="{AB92ADA9-2875-4280-A2ED-5848BE66401A}" type="slidenum">
              <a:rPr lang="en-GB" smtClean="0"/>
              <a:t>‹#›</a:t>
            </a:fld>
            <a:endParaRPr lang="en-GB" dirty="0"/>
          </a:p>
        </p:txBody>
      </p:sp>
    </p:spTree>
    <p:extLst>
      <p:ext uri="{BB962C8B-B14F-4D97-AF65-F5344CB8AC3E}">
        <p14:creationId xmlns:p14="http://schemas.microsoft.com/office/powerpoint/2010/main" val="41600249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FE6AB96-6A9E-4638-A4C8-492F1ACBC674}" type="datetimeFigureOut">
              <a:rPr lang="en-GB" smtClean="0"/>
              <a:t>12/12/2017</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AB92ADA9-2875-4280-A2ED-5848BE66401A}" type="slidenum">
              <a:rPr lang="en-GB" smtClean="0"/>
              <a:t>‹#›</a:t>
            </a:fld>
            <a:endParaRPr lang="en-GB" dirty="0"/>
          </a:p>
        </p:txBody>
      </p:sp>
    </p:spTree>
    <p:extLst>
      <p:ext uri="{BB962C8B-B14F-4D97-AF65-F5344CB8AC3E}">
        <p14:creationId xmlns:p14="http://schemas.microsoft.com/office/powerpoint/2010/main" val="30718148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FE6AB96-6A9E-4638-A4C8-492F1ACBC674}" type="datetimeFigureOut">
              <a:rPr lang="en-GB" smtClean="0"/>
              <a:t>12/12/2017</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AB92ADA9-2875-4280-A2ED-5848BE66401A}" type="slidenum">
              <a:rPr lang="en-GB" smtClean="0"/>
              <a:t>‹#›</a:t>
            </a:fld>
            <a:endParaRPr lang="en-GB" dirty="0"/>
          </a:p>
        </p:txBody>
      </p:sp>
    </p:spTree>
    <p:extLst>
      <p:ext uri="{BB962C8B-B14F-4D97-AF65-F5344CB8AC3E}">
        <p14:creationId xmlns:p14="http://schemas.microsoft.com/office/powerpoint/2010/main" val="362896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FE6AB96-6A9E-4638-A4C8-492F1ACBC674}" type="datetimeFigureOut">
              <a:rPr lang="en-GB" smtClean="0"/>
              <a:t>12/12/2017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B92ADA9-2875-4280-A2ED-5848BE66401A}" type="slidenum">
              <a:rPr lang="en-GB" smtClean="0"/>
              <a:t>‹#›</a:t>
            </a:fld>
            <a:endParaRPr lang="en-GB" dirty="0"/>
          </a:p>
        </p:txBody>
      </p:sp>
    </p:spTree>
    <p:extLst>
      <p:ext uri="{BB962C8B-B14F-4D97-AF65-F5344CB8AC3E}">
        <p14:creationId xmlns:p14="http://schemas.microsoft.com/office/powerpoint/2010/main" val="33127588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DFE6AB96-6A9E-4638-A4C8-492F1ACBC674}" type="datetimeFigureOut">
              <a:rPr lang="en-GB" smtClean="0"/>
              <a:t>12/12/2017</a:t>
            </a:fld>
            <a:endParaRPr lang="en-GB" dirty="0"/>
          </a:p>
        </p:txBody>
      </p:sp>
      <p:sp>
        <p:nvSpPr>
          <p:cNvPr id="5" name="Footer Placeholder 4"/>
          <p:cNvSpPr>
            <a:spLocks noGrp="1"/>
          </p:cNvSpPr>
          <p:nvPr>
            <p:ph type="ftr" sz="quarter" idx="11"/>
          </p:nvPr>
        </p:nvSpPr>
        <p:spPr>
          <a:xfrm>
            <a:off x="680321" y="5936188"/>
            <a:ext cx="6126805" cy="365125"/>
          </a:xfrm>
        </p:spPr>
        <p:txBody>
          <a:bodyPr/>
          <a:lstStyle/>
          <a:p>
            <a:endParaRPr lang="en-GB"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AB92ADA9-2875-4280-A2ED-5848BE66401A}" type="slidenum">
              <a:rPr lang="en-GB" smtClean="0"/>
              <a:t>‹#›</a:t>
            </a:fld>
            <a:endParaRPr lang="en-GB" dirty="0"/>
          </a:p>
        </p:txBody>
      </p:sp>
    </p:spTree>
    <p:extLst>
      <p:ext uri="{BB962C8B-B14F-4D97-AF65-F5344CB8AC3E}">
        <p14:creationId xmlns:p14="http://schemas.microsoft.com/office/powerpoint/2010/main" val="2303119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FE6AB96-6A9E-4638-A4C8-492F1ACBC674}" type="datetimeFigureOut">
              <a:rPr lang="en-GB" smtClean="0"/>
              <a:t>12/12/2017</a:t>
            </a:fld>
            <a:endParaRPr lang="en-GB"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AB92ADA9-2875-4280-A2ED-5848BE66401A}" type="slidenum">
              <a:rPr lang="en-GB" smtClean="0"/>
              <a:t>‹#›</a:t>
            </a:fld>
            <a:endParaRPr lang="en-GB" dirty="0"/>
          </a:p>
        </p:txBody>
      </p:sp>
    </p:spTree>
    <p:extLst>
      <p:ext uri="{BB962C8B-B14F-4D97-AF65-F5344CB8AC3E}">
        <p14:creationId xmlns:p14="http://schemas.microsoft.com/office/powerpoint/2010/main" val="2107069681"/>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amp;ehk=pHMCeobRI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en.wikipedia.org/wiki/File:Coca-Cola_logo.svg"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amp;ehk=pHMCeobRI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hyperlink" Target="https://en.wikipedia.org/wiki/File:Coca-Cola_logo.svg"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5.png&amp;ehk=pHMCeobRIg"/><Relationship Id="rId7"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image" Target="../media/image4.jpg"/><Relationship Id="rId4" Type="http://schemas.openxmlformats.org/officeDocument/2006/relationships/hyperlink" Target="https://en.wikipedia.org/wiki/File:Coca-Cola_logo.svg"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5.png&amp;ehk=pHMCeobRI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hyperlink" Target="https://en.wikipedia.org/wiki/File:Coca-Cola_logo.sv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png&amp;ehk=pHMCeobRI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hyperlink" Target="https://en.wikipedia.org/wiki/File:Coca-Cola_logo.sv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5.png&amp;ehk=pHMCeobRI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hyperlink" Target="https://en.wikipedia.org/wiki/File:Coca-Cola_logo.svg"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5.png&amp;ehk=pHMCeobRI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hyperlink" Target="https://en.wikipedia.org/wiki/File:Coca-Cola_logo.sv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s://en.wikipedia.org/wiki/File:Coca-Cola_logo.svg" TargetMode="External"/><Relationship Id="rId5" Type="http://schemas.openxmlformats.org/officeDocument/2006/relationships/image" Target="../media/image5.png&amp;ehk=pHMCeobRIg"/><Relationship Id="rId4" Type="http://schemas.openxmlformats.org/officeDocument/2006/relationships/image" Target="../media/image4.jpg"/></Relationships>
</file>

<file path=ppt/slides/_rels/slide10.xml.rels><?xml version="1.0" encoding="UTF-8" standalone="yes"?>
<Relationships xmlns="http://schemas.openxmlformats.org/package/2006/relationships"><Relationship Id="rId3" Type="http://schemas.openxmlformats.org/officeDocument/2006/relationships/image" Target="../media/image5.png&amp;ehk=pHMCeobRI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hyperlink" Target="https://en.wikipedia.org/wiki/File:Coca-Cola_logo.svg"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5.png&amp;ehk=pHMCeobRI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jpg"/><Relationship Id="rId5" Type="http://schemas.openxmlformats.org/officeDocument/2006/relationships/image" Target="../media/image4.jpg"/><Relationship Id="rId4" Type="http://schemas.openxmlformats.org/officeDocument/2006/relationships/hyperlink" Target="https://en.wikipedia.org/wiki/File:Coca-Cola_logo.svg"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5.png&amp;ehk=pHMCeobRI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hyperlink" Target="https://en.wikipedia.org/wiki/File:Coca-Cola_logo.svg"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hyperlink" Target="https://en.wikipedia.org/wiki/File:Coca-Cola_logo.svg" TargetMode="External"/><Relationship Id="rId5" Type="http://schemas.openxmlformats.org/officeDocument/2006/relationships/image" Target="../media/image5.png&amp;ehk=pHMCeobRIg"/><Relationship Id="rId4" Type="http://schemas.openxmlformats.org/officeDocument/2006/relationships/image" Target="../media/image4.jpg"/></Relationships>
</file>

<file path=ppt/slides/_rels/slide14.xml.rels><?xml version="1.0" encoding="UTF-8" standalone="yes"?>
<Relationships xmlns="http://schemas.openxmlformats.org/package/2006/relationships"><Relationship Id="rId3" Type="http://schemas.openxmlformats.org/officeDocument/2006/relationships/image" Target="../media/image5.png&amp;ehk=pHMCeobRI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hyperlink" Target="https://en.wikipedia.org/wiki/File:Coca-Cola_logo.svg"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48667204"/><Relationship Id="rId2" Type="http://schemas.openxmlformats.org/officeDocument/2006/relationships/image" Target="../media/image4.jpg"/><Relationship Id="rId1" Type="http://schemas.openxmlformats.org/officeDocument/2006/relationships/slideLayout" Target="../slideLayouts/slideLayout2.xml"/><Relationship Id="rId6" Type="http://schemas.openxmlformats.org/officeDocument/2006/relationships/hyperlink" Target="https://en.wikipedia.org/wiki/File:Coca-Cola_logo.svg" TargetMode="External"/><Relationship Id="rId5" Type="http://schemas.openxmlformats.org/officeDocument/2006/relationships/image" Target="../media/image5.png&amp;ehk=pHMCeobRI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hyperlink" Target="https://en.wikipedia.org/wiki/File:Coca-Cola_logo.svg" TargetMode="External"/><Relationship Id="rId2" Type="http://schemas.openxmlformats.org/officeDocument/2006/relationships/image" Target="../media/image5.png&amp;ehk=pHMCeobRI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17.xml.rels><?xml version="1.0" encoding="UTF-8" standalone="yes"?>
<Relationships xmlns="http://schemas.openxmlformats.org/package/2006/relationships"><Relationship Id="rId3" Type="http://schemas.openxmlformats.org/officeDocument/2006/relationships/hyperlink" Target="https://en.wikipedia.org/wiki/File:Coca-Cola_logo.svg" TargetMode="External"/><Relationship Id="rId2" Type="http://schemas.openxmlformats.org/officeDocument/2006/relationships/image" Target="../media/image5.png&amp;ehk=pHMCeobRIg"/><Relationship Id="rId1" Type="http://schemas.openxmlformats.org/officeDocument/2006/relationships/slideLayout" Target="../slideLayouts/slideLayout2.xml"/><Relationship Id="rId4" Type="http://schemas.openxmlformats.org/officeDocument/2006/relationships/image" Target="../media/image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EACE1-03C3-4B6D-B58F-E7F4B704B727}"/>
              </a:ext>
            </a:extLst>
          </p:cNvPr>
          <p:cNvSpPr>
            <a:spLocks noGrp="1"/>
          </p:cNvSpPr>
          <p:nvPr>
            <p:ph type="ctrTitle"/>
          </p:nvPr>
        </p:nvSpPr>
        <p:spPr/>
        <p:txBody>
          <a:bodyPr>
            <a:normAutofit fontScale="90000"/>
          </a:bodyPr>
          <a:lstStyle/>
          <a:p>
            <a:pPr algn="ctr"/>
            <a:br>
              <a:rPr lang="en-GB" dirty="0"/>
            </a:br>
            <a:br>
              <a:rPr lang="en-GB" dirty="0"/>
            </a:br>
            <a:endParaRPr lang="en-GB" dirty="0"/>
          </a:p>
        </p:txBody>
      </p:sp>
      <p:sp>
        <p:nvSpPr>
          <p:cNvPr id="3" name="Subtitle 2">
            <a:extLst>
              <a:ext uri="{FF2B5EF4-FFF2-40B4-BE49-F238E27FC236}">
                <a16:creationId xmlns:a16="http://schemas.microsoft.com/office/drawing/2014/main" id="{CFCC7C91-3B89-4AA4-94E4-206F031180E4}"/>
              </a:ext>
            </a:extLst>
          </p:cNvPr>
          <p:cNvSpPr>
            <a:spLocks noGrp="1"/>
          </p:cNvSpPr>
          <p:nvPr>
            <p:ph type="subTitle" idx="1"/>
          </p:nvPr>
        </p:nvSpPr>
        <p:spPr>
          <a:xfrm>
            <a:off x="2564352" y="2471792"/>
            <a:ext cx="5515762" cy="1634987"/>
          </a:xfrm>
        </p:spPr>
        <p:txBody>
          <a:bodyPr>
            <a:normAutofit/>
          </a:bodyPr>
          <a:lstStyle/>
          <a:p>
            <a:r>
              <a:rPr lang="en-GB" b="1" dirty="0"/>
              <a:t> </a:t>
            </a:r>
            <a:endParaRPr lang="en-GB" dirty="0"/>
          </a:p>
          <a:p>
            <a:pPr algn="l"/>
            <a:r>
              <a:rPr lang="en-GB" b="1" dirty="0"/>
              <a:t>   Joanne Griffith-Thomas</a:t>
            </a:r>
            <a:endParaRPr lang="en-GB" dirty="0"/>
          </a:p>
          <a:p>
            <a:pPr algn="l"/>
            <a:r>
              <a:rPr lang="en-GB" b="1" dirty="0"/>
              <a:t>          Davina Evans</a:t>
            </a:r>
          </a:p>
          <a:p>
            <a:pPr algn="l"/>
            <a:r>
              <a:rPr lang="en-GB" b="1" dirty="0"/>
              <a:t> December, 2017, BMSP4002</a:t>
            </a:r>
          </a:p>
          <a:p>
            <a:endParaRPr lang="en-GB" dirty="0"/>
          </a:p>
        </p:txBody>
      </p:sp>
      <p:sp>
        <p:nvSpPr>
          <p:cNvPr id="4" name="Rectangle 3">
            <a:extLst>
              <a:ext uri="{FF2B5EF4-FFF2-40B4-BE49-F238E27FC236}">
                <a16:creationId xmlns:a16="http://schemas.microsoft.com/office/drawing/2014/main" id="{AE7780D4-4E7F-49CB-A702-054758E954FE}"/>
              </a:ext>
            </a:extLst>
          </p:cNvPr>
          <p:cNvSpPr/>
          <p:nvPr/>
        </p:nvSpPr>
        <p:spPr>
          <a:xfrm>
            <a:off x="1085313" y="383161"/>
            <a:ext cx="9279270" cy="1754326"/>
          </a:xfrm>
          <a:prstGeom prst="rect">
            <a:avLst/>
          </a:prstGeom>
          <a:noFill/>
        </p:spPr>
        <p:txBody>
          <a:bodyPr wrap="none" lIns="91440" tIns="45720" rIns="91440" bIns="45720">
            <a:spAutoFit/>
          </a:bodyPr>
          <a:lstStyle/>
          <a:p>
            <a:pPr algn="ctr"/>
            <a:r>
              <a:rPr lang="en-US" sz="5400" b="1" cap="none" spc="0" dirty="0">
                <a:ln w="12700" cmpd="sng">
                  <a:solidFill>
                    <a:schemeClr val="accent4"/>
                  </a:solidFill>
                  <a:prstDash val="solid"/>
                </a:ln>
                <a:effectLst/>
              </a:rPr>
              <a:t>Contemporary Management </a:t>
            </a:r>
          </a:p>
          <a:p>
            <a:pPr algn="ctr"/>
            <a:r>
              <a:rPr lang="en-US" sz="5400" b="1" cap="none" spc="0" dirty="0">
                <a:ln w="12700" cmpd="sng">
                  <a:solidFill>
                    <a:schemeClr val="accent4"/>
                  </a:solidFill>
                  <a:prstDash val="solid"/>
                </a:ln>
                <a:effectLst/>
              </a:rPr>
              <a:t>Approaches</a:t>
            </a:r>
          </a:p>
        </p:txBody>
      </p:sp>
      <p:pic>
        <p:nvPicPr>
          <p:cNvPr id="6" name="Picture 5" descr="A close up of a bottle&#10;&#10;Description generated with high confidence">
            <a:extLst>
              <a:ext uri="{FF2B5EF4-FFF2-40B4-BE49-F238E27FC236}">
                <a16:creationId xmlns:a16="http://schemas.microsoft.com/office/drawing/2014/main" id="{14A7F87A-86D4-44E8-9CBC-1DB10433D6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23936" y="2844041"/>
            <a:ext cx="2136085" cy="1169918"/>
          </a:xfrm>
          <a:prstGeom prst="rect">
            <a:avLst/>
          </a:prstGeom>
        </p:spPr>
      </p:pic>
      <p:pic>
        <p:nvPicPr>
          <p:cNvPr id="7" name="Content Placeholder 9" descr="A close up of a logo&#10;&#10;Description generated with very high confidence">
            <a:extLst>
              <a:ext uri="{FF2B5EF4-FFF2-40B4-BE49-F238E27FC236}">
                <a16:creationId xmlns:a16="http://schemas.microsoft.com/office/drawing/2014/main" id="{F6B98A9A-3F39-4EE0-A250-44D53C0DB0E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362653" y="5125019"/>
            <a:ext cx="3037766" cy="764661"/>
          </a:xfrm>
          <a:prstGeom prst="rect">
            <a:avLst/>
          </a:prstGeom>
        </p:spPr>
      </p:pic>
    </p:spTree>
    <p:extLst>
      <p:ext uri="{BB962C8B-B14F-4D97-AF65-F5344CB8AC3E}">
        <p14:creationId xmlns:p14="http://schemas.microsoft.com/office/powerpoint/2010/main" val="36820678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99E31-2287-4796-A7F3-9626A0DF8BB3}"/>
              </a:ext>
            </a:extLst>
          </p:cNvPr>
          <p:cNvSpPr>
            <a:spLocks noGrp="1"/>
          </p:cNvSpPr>
          <p:nvPr>
            <p:ph type="title"/>
          </p:nvPr>
        </p:nvSpPr>
        <p:spPr/>
        <p:txBody>
          <a:bodyPr/>
          <a:lstStyle/>
          <a:p>
            <a:r>
              <a:rPr lang="en-GB" dirty="0"/>
              <a:t>Agenda </a:t>
            </a:r>
          </a:p>
        </p:txBody>
      </p:sp>
      <p:sp>
        <p:nvSpPr>
          <p:cNvPr id="3" name="Content Placeholder 2">
            <a:extLst>
              <a:ext uri="{FF2B5EF4-FFF2-40B4-BE49-F238E27FC236}">
                <a16:creationId xmlns:a16="http://schemas.microsoft.com/office/drawing/2014/main" id="{98197374-1F2F-477F-9CCF-E161C8596B70}"/>
              </a:ext>
            </a:extLst>
          </p:cNvPr>
          <p:cNvSpPr>
            <a:spLocks noGrp="1"/>
          </p:cNvSpPr>
          <p:nvPr>
            <p:ph idx="1"/>
          </p:nvPr>
        </p:nvSpPr>
        <p:spPr>
          <a:xfrm>
            <a:off x="680321" y="2266534"/>
            <a:ext cx="8323002" cy="3937317"/>
          </a:xfrm>
        </p:spPr>
        <p:txBody>
          <a:bodyPr>
            <a:normAutofit fontScale="47500" lnSpcReduction="20000"/>
          </a:bodyPr>
          <a:lstStyle/>
          <a:p>
            <a:r>
              <a:rPr lang="en-GB" sz="2900" dirty="0">
                <a:solidFill>
                  <a:schemeClr val="bg1"/>
                </a:solidFill>
              </a:rPr>
              <a:t>Name and title                                                                                                                         1</a:t>
            </a:r>
          </a:p>
          <a:p>
            <a:r>
              <a:rPr lang="en-GB" sz="2900" dirty="0">
                <a:solidFill>
                  <a:schemeClr val="bg1"/>
                </a:solidFill>
              </a:rPr>
              <a:t>Agenda                                                                                                                                     2</a:t>
            </a:r>
          </a:p>
          <a:p>
            <a:r>
              <a:rPr lang="en-GB" sz="2900" dirty="0">
                <a:solidFill>
                  <a:schemeClr val="bg1"/>
                </a:solidFill>
              </a:rPr>
              <a:t>Introduction to Coca Cola-                                                                                                         3</a:t>
            </a:r>
          </a:p>
          <a:p>
            <a:r>
              <a:rPr lang="en-GB" sz="2900" dirty="0">
                <a:solidFill>
                  <a:schemeClr val="bg1"/>
                </a:solidFill>
              </a:rPr>
              <a:t>What is Coca Cola’s Approach to strategy                                                                                   4</a:t>
            </a:r>
          </a:p>
          <a:p>
            <a:r>
              <a:rPr lang="en-GB" sz="2900" dirty="0">
                <a:solidFill>
                  <a:schemeClr val="bg1"/>
                </a:solidFill>
              </a:rPr>
              <a:t>Human rights                                                                                                                            5</a:t>
            </a:r>
          </a:p>
          <a:p>
            <a:r>
              <a:rPr lang="en-GB" sz="2900" dirty="0">
                <a:solidFill>
                  <a:schemeClr val="bg1"/>
                </a:solidFill>
              </a:rPr>
              <a:t>Mission &amp; vision Statement                                                                                                        6                                                                 </a:t>
            </a:r>
          </a:p>
          <a:p>
            <a:r>
              <a:rPr lang="en-GB" sz="2900" dirty="0">
                <a:solidFill>
                  <a:schemeClr val="bg1"/>
                </a:solidFill>
              </a:rPr>
              <a:t>Coca Cola’s goals                                                                                                                      7</a:t>
            </a:r>
          </a:p>
          <a:p>
            <a:r>
              <a:rPr lang="en-GB" sz="2900" dirty="0">
                <a:solidFill>
                  <a:schemeClr val="bg1"/>
                </a:solidFill>
              </a:rPr>
              <a:t>Coca Cola using PESTLE                                                                                                             8</a:t>
            </a:r>
          </a:p>
          <a:p>
            <a:r>
              <a:rPr lang="en-GB" sz="2900" dirty="0">
                <a:solidFill>
                  <a:schemeClr val="bg1"/>
                </a:solidFill>
              </a:rPr>
              <a:t>Coca Cola’s Swot Analysis                                                                                                          9</a:t>
            </a:r>
          </a:p>
          <a:p>
            <a:r>
              <a:rPr lang="en-GB" sz="2900" dirty="0">
                <a:solidFill>
                  <a:schemeClr val="bg1"/>
                </a:solidFill>
              </a:rPr>
              <a:t>Communities &amp; sustainability                                                                                                   10</a:t>
            </a:r>
          </a:p>
          <a:p>
            <a:r>
              <a:rPr lang="en-GB" sz="2900" dirty="0">
                <a:solidFill>
                  <a:schemeClr val="bg1"/>
                </a:solidFill>
              </a:rPr>
              <a:t>Negative sustainability                                                                                                             11</a:t>
            </a:r>
          </a:p>
          <a:p>
            <a:r>
              <a:rPr lang="en-GB" sz="2900" dirty="0">
                <a:solidFill>
                  <a:schemeClr val="bg1"/>
                </a:solidFill>
              </a:rPr>
              <a:t>Group and teamwork                                                                                                                12</a:t>
            </a:r>
          </a:p>
          <a:p>
            <a:r>
              <a:rPr lang="en-GB" sz="2900" dirty="0">
                <a:solidFill>
                  <a:schemeClr val="bg1"/>
                </a:solidFill>
              </a:rPr>
              <a:t>Analysis                                                                                                                                   13</a:t>
            </a:r>
          </a:p>
          <a:p>
            <a:r>
              <a:rPr lang="en-GB" sz="2900" dirty="0">
                <a:solidFill>
                  <a:schemeClr val="bg1"/>
                </a:solidFill>
              </a:rPr>
              <a:t>References                                                                                                                          14,15</a:t>
            </a:r>
          </a:p>
          <a:p>
            <a:endParaRPr lang="en-GB" sz="2900" dirty="0">
              <a:solidFill>
                <a:schemeClr val="bg1"/>
              </a:solidFill>
            </a:endParaRPr>
          </a:p>
          <a:p>
            <a:endParaRPr lang="en-GB" sz="2900" dirty="0">
              <a:solidFill>
                <a:schemeClr val="bg1"/>
              </a:solidFill>
            </a:endParaRPr>
          </a:p>
          <a:p>
            <a:endParaRPr lang="en-GB" dirty="0"/>
          </a:p>
          <a:p>
            <a:endParaRPr lang="en-GB" dirty="0"/>
          </a:p>
        </p:txBody>
      </p:sp>
      <p:pic>
        <p:nvPicPr>
          <p:cNvPr id="4" name="Picture 3" descr="A close up of a bottle&#10;&#10;Description generated with high confidence">
            <a:extLst>
              <a:ext uri="{FF2B5EF4-FFF2-40B4-BE49-F238E27FC236}">
                <a16:creationId xmlns:a16="http://schemas.microsoft.com/office/drawing/2014/main" id="{43297247-AF70-4735-87A1-40D7E58633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31993" y="781619"/>
            <a:ext cx="1338087" cy="1039346"/>
          </a:xfrm>
          <a:prstGeom prst="rect">
            <a:avLst/>
          </a:prstGeom>
        </p:spPr>
      </p:pic>
      <p:pic>
        <p:nvPicPr>
          <p:cNvPr id="5" name="Content Placeholder 9" descr="A close up of a logo&#10;&#10;Description generated with very high confidence">
            <a:extLst>
              <a:ext uri="{FF2B5EF4-FFF2-40B4-BE49-F238E27FC236}">
                <a16:creationId xmlns:a16="http://schemas.microsoft.com/office/drawing/2014/main" id="{1E3DC397-62B6-4E67-A90E-14516691A0C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029653" y="781619"/>
            <a:ext cx="3037766" cy="764661"/>
          </a:xfrm>
          <a:prstGeom prst="rect">
            <a:avLst/>
          </a:prstGeom>
        </p:spPr>
      </p:pic>
    </p:spTree>
    <p:extLst>
      <p:ext uri="{BB962C8B-B14F-4D97-AF65-F5344CB8AC3E}">
        <p14:creationId xmlns:p14="http://schemas.microsoft.com/office/powerpoint/2010/main" val="419007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xEl>
                                              <p:pRg st="10" end="10"/>
                                            </p:txEl>
                                          </p:spTgt>
                                        </p:tgtEl>
                                        <p:attrNameLst>
                                          <p:attrName>style.visibility</p:attrName>
                                        </p:attrNameLst>
                                      </p:cBhvr>
                                      <p:to>
                                        <p:strVal val="visible"/>
                                      </p:to>
                                    </p:set>
                                    <p:anim calcmode="lin" valueType="num">
                                      <p:cBhvr additive="base">
                                        <p:cTn id="6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txEl>
                                              <p:pRg st="11" end="11"/>
                                            </p:txEl>
                                          </p:spTgt>
                                        </p:tgtEl>
                                        <p:attrNameLst>
                                          <p:attrName>style.visibility</p:attrName>
                                        </p:attrNameLst>
                                      </p:cBhvr>
                                      <p:to>
                                        <p:strVal val="visible"/>
                                      </p:to>
                                    </p:set>
                                    <p:anim calcmode="lin" valueType="num">
                                      <p:cBhvr additive="base">
                                        <p:cTn id="73"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3">
                                            <p:txEl>
                                              <p:pRg st="12" end="12"/>
                                            </p:txEl>
                                          </p:spTgt>
                                        </p:tgtEl>
                                        <p:attrNameLst>
                                          <p:attrName>style.visibility</p:attrName>
                                        </p:attrNameLst>
                                      </p:cBhvr>
                                      <p:to>
                                        <p:strVal val="visible"/>
                                      </p:to>
                                    </p:set>
                                    <p:anim calcmode="lin" valueType="num">
                                      <p:cBhvr additive="base">
                                        <p:cTn id="79"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3">
                                            <p:txEl>
                                              <p:pRg st="13" end="13"/>
                                            </p:txEl>
                                          </p:spTgt>
                                        </p:tgtEl>
                                        <p:attrNameLst>
                                          <p:attrName>style.visibility</p:attrName>
                                        </p:attrNameLst>
                                      </p:cBhvr>
                                      <p:to>
                                        <p:strVal val="visible"/>
                                      </p:to>
                                    </p:set>
                                    <p:anim calcmode="lin" valueType="num">
                                      <p:cBhvr additive="base">
                                        <p:cTn id="85"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pic>
        <p:nvPicPr>
          <p:cNvPr id="10" name="Content Placeholder 9" descr="A close up of a logo&#10;&#10;Description generated with very high confidence">
            <a:extLst>
              <a:ext uri="{FF2B5EF4-FFF2-40B4-BE49-F238E27FC236}">
                <a16:creationId xmlns:a16="http://schemas.microsoft.com/office/drawing/2014/main" id="{0A58F8A9-66FE-421C-AFD9-36404DB02A11}"/>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029653" y="781619"/>
            <a:ext cx="3037766" cy="764661"/>
          </a:xfrm>
        </p:spPr>
      </p:pic>
      <p:sp>
        <p:nvSpPr>
          <p:cNvPr id="14" name="Rectangle 13">
            <a:extLst>
              <a:ext uri="{FF2B5EF4-FFF2-40B4-BE49-F238E27FC236}">
                <a16:creationId xmlns:a16="http://schemas.microsoft.com/office/drawing/2014/main" id="{28CE9957-E0DD-46D7-BC4E-316CFB7156DE}"/>
              </a:ext>
            </a:extLst>
          </p:cNvPr>
          <p:cNvSpPr/>
          <p:nvPr/>
        </p:nvSpPr>
        <p:spPr>
          <a:xfrm>
            <a:off x="314842" y="702284"/>
            <a:ext cx="6510066" cy="923330"/>
          </a:xfrm>
          <a:prstGeom prst="rect">
            <a:avLst/>
          </a:prstGeom>
          <a:noFill/>
        </p:spPr>
        <p:txBody>
          <a:bodyPr wrap="square" lIns="91440" tIns="45720" rIns="91440" bIns="45720">
            <a:spAutoFit/>
          </a:bodyPr>
          <a:lstStyle/>
          <a:p>
            <a:pPr algn="ctr"/>
            <a:r>
              <a:rPr lang="en-US" sz="5400" b="1" cap="none" spc="0" dirty="0">
                <a:ln w="9525">
                  <a:solidFill>
                    <a:schemeClr val="bg1"/>
                  </a:solidFill>
                  <a:prstDash val="solid"/>
                </a:ln>
                <a:effectLst>
                  <a:outerShdw blurRad="12700" dist="38100" dir="2700000" algn="tl" rotWithShape="0">
                    <a:schemeClr val="accent5">
                      <a:lumMod val="60000"/>
                      <a:lumOff val="40000"/>
                    </a:schemeClr>
                  </a:outerShdw>
                </a:effectLst>
              </a:rPr>
              <a:t>Introduction about</a:t>
            </a:r>
          </a:p>
        </p:txBody>
      </p:sp>
      <p:pic>
        <p:nvPicPr>
          <p:cNvPr id="4" name="Picture 3" descr="A close up of a bottle&#10;&#10;Description generated with high confidence">
            <a:extLst>
              <a:ext uri="{FF2B5EF4-FFF2-40B4-BE49-F238E27FC236}">
                <a16:creationId xmlns:a16="http://schemas.microsoft.com/office/drawing/2014/main" id="{41BDB22A-EB25-41CF-BBF0-59EE28A8C73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31994" y="781619"/>
            <a:ext cx="1291414" cy="1039346"/>
          </a:xfrm>
          <a:prstGeom prst="rect">
            <a:avLst/>
          </a:prstGeom>
        </p:spPr>
      </p:pic>
      <p:pic>
        <p:nvPicPr>
          <p:cNvPr id="6" name="Picture 5" descr="A person wearing a suit and tie&#10;&#10;Description generated with very high confidence">
            <a:extLst>
              <a:ext uri="{FF2B5EF4-FFF2-40B4-BE49-F238E27FC236}">
                <a16:creationId xmlns:a16="http://schemas.microsoft.com/office/drawing/2014/main" id="{5F56B284-A117-4152-B46B-E02970576B8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66528" y="2456164"/>
            <a:ext cx="1955987" cy="3429000"/>
          </a:xfrm>
          <a:prstGeom prst="rect">
            <a:avLst/>
          </a:prstGeom>
        </p:spPr>
      </p:pic>
      <p:pic>
        <p:nvPicPr>
          <p:cNvPr id="8" name="Picture 7" descr="A person wearing a suit and tie&#10;&#10;Description generated with very high confidence">
            <a:extLst>
              <a:ext uri="{FF2B5EF4-FFF2-40B4-BE49-F238E27FC236}">
                <a16:creationId xmlns:a16="http://schemas.microsoft.com/office/drawing/2014/main" id="{21940E61-88FC-437E-B729-89CBF8626A9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067419" y="2421145"/>
            <a:ext cx="1955988" cy="3464019"/>
          </a:xfrm>
          <a:prstGeom prst="rect">
            <a:avLst/>
          </a:prstGeom>
        </p:spPr>
      </p:pic>
      <p:sp>
        <p:nvSpPr>
          <p:cNvPr id="9" name="Rectangle 8">
            <a:extLst>
              <a:ext uri="{FF2B5EF4-FFF2-40B4-BE49-F238E27FC236}">
                <a16:creationId xmlns:a16="http://schemas.microsoft.com/office/drawing/2014/main" id="{9679AC1D-5ADA-45A2-8C6D-204CA9BB2556}"/>
              </a:ext>
            </a:extLst>
          </p:cNvPr>
          <p:cNvSpPr/>
          <p:nvPr/>
        </p:nvSpPr>
        <p:spPr>
          <a:xfrm>
            <a:off x="7866528" y="5870662"/>
            <a:ext cx="1955988" cy="369332"/>
          </a:xfrm>
          <a:prstGeom prst="rect">
            <a:avLst/>
          </a:prstGeom>
          <a:noFill/>
        </p:spPr>
        <p:txBody>
          <a:bodyPr wrap="square" lIns="91440" tIns="45720" rIns="91440" bIns="45720">
            <a:spAutoFit/>
          </a:bodyPr>
          <a:lstStyle/>
          <a:p>
            <a:pPr algn="ctr"/>
            <a:r>
              <a:rPr lang="en-US" b="1" cap="none" spc="0" dirty="0">
                <a:ln w="9525">
                  <a:solidFill>
                    <a:schemeClr val="bg1"/>
                  </a:solidFill>
                  <a:prstDash val="solid"/>
                </a:ln>
                <a:effectLst>
                  <a:outerShdw blurRad="12700" dist="38100" dir="2700000" algn="tl" rotWithShape="0">
                    <a:schemeClr val="accent5">
                      <a:lumMod val="60000"/>
                      <a:lumOff val="40000"/>
                    </a:schemeClr>
                  </a:outerShdw>
                </a:effectLst>
                <a:highlight>
                  <a:srgbClr val="000000"/>
                </a:highlight>
              </a:rPr>
              <a:t>John Pemberton</a:t>
            </a:r>
          </a:p>
        </p:txBody>
      </p:sp>
      <p:sp>
        <p:nvSpPr>
          <p:cNvPr id="12" name="Rectangle 11">
            <a:extLst>
              <a:ext uri="{FF2B5EF4-FFF2-40B4-BE49-F238E27FC236}">
                <a16:creationId xmlns:a16="http://schemas.microsoft.com/office/drawing/2014/main" id="{7A413DFD-C00A-43D3-A218-A5B90A8819B2}"/>
              </a:ext>
            </a:extLst>
          </p:cNvPr>
          <p:cNvSpPr/>
          <p:nvPr/>
        </p:nvSpPr>
        <p:spPr>
          <a:xfrm>
            <a:off x="10500493" y="5870662"/>
            <a:ext cx="1276311" cy="369332"/>
          </a:xfrm>
          <a:prstGeom prst="rect">
            <a:avLst/>
          </a:prstGeom>
          <a:noFill/>
        </p:spPr>
        <p:txBody>
          <a:bodyPr wrap="none" lIns="91440" tIns="45720" rIns="91440" bIns="45720">
            <a:spAutoFit/>
          </a:bodyPr>
          <a:lstStyle/>
          <a:p>
            <a:pPr algn="ctr"/>
            <a:r>
              <a:rPr lang="en-US" b="1" cap="none" spc="0" dirty="0">
                <a:ln w="9525">
                  <a:solidFill>
                    <a:schemeClr val="bg1"/>
                  </a:solidFill>
                  <a:prstDash val="solid"/>
                </a:ln>
                <a:effectLst>
                  <a:outerShdw blurRad="12700" dist="38100" dir="2700000" algn="tl" rotWithShape="0">
                    <a:schemeClr val="accent5">
                      <a:lumMod val="60000"/>
                      <a:lumOff val="40000"/>
                    </a:schemeClr>
                  </a:outerShdw>
                </a:effectLst>
                <a:highlight>
                  <a:srgbClr val="000000"/>
                </a:highlight>
              </a:rPr>
              <a:t>Asa Griggs</a:t>
            </a:r>
          </a:p>
        </p:txBody>
      </p:sp>
      <p:sp>
        <p:nvSpPr>
          <p:cNvPr id="13" name="TextBox 12">
            <a:extLst>
              <a:ext uri="{FF2B5EF4-FFF2-40B4-BE49-F238E27FC236}">
                <a16:creationId xmlns:a16="http://schemas.microsoft.com/office/drawing/2014/main" id="{8F54386C-72C1-4078-8D52-16884533FBFE}"/>
              </a:ext>
            </a:extLst>
          </p:cNvPr>
          <p:cNvSpPr txBox="1"/>
          <p:nvPr/>
        </p:nvSpPr>
        <p:spPr>
          <a:xfrm>
            <a:off x="1086678" y="2200139"/>
            <a:ext cx="5327412" cy="4247317"/>
          </a:xfrm>
          <a:prstGeom prst="rect">
            <a:avLst/>
          </a:prstGeom>
          <a:noFill/>
        </p:spPr>
        <p:txBody>
          <a:bodyPr wrap="square" rtlCol="0">
            <a:spAutoFit/>
          </a:bodyPr>
          <a:lstStyle/>
          <a:p>
            <a:pPr marL="285750" indent="-285750">
              <a:buFont typeface="Arial" panose="020B0604020202020204" pitchFamily="34" charset="0"/>
              <a:buChar char="•"/>
            </a:pPr>
            <a:r>
              <a:rPr lang="en-GB" sz="2800" dirty="0">
                <a:solidFill>
                  <a:schemeClr val="bg1"/>
                </a:solidFill>
              </a:rPr>
              <a:t>John Pemberton founded Coca Cola in 1886</a:t>
            </a:r>
          </a:p>
          <a:p>
            <a:pPr marL="285750" indent="-285750">
              <a:buFont typeface="Arial" panose="020B0604020202020204" pitchFamily="34" charset="0"/>
              <a:buChar char="•"/>
            </a:pPr>
            <a:endParaRPr lang="en-GB" sz="2800" dirty="0">
              <a:solidFill>
                <a:schemeClr val="bg1"/>
              </a:solidFill>
            </a:endParaRPr>
          </a:p>
          <a:p>
            <a:pPr marL="285750" indent="-285750">
              <a:buFont typeface="Arial" panose="020B0604020202020204" pitchFamily="34" charset="0"/>
              <a:buChar char="•"/>
            </a:pPr>
            <a:r>
              <a:rPr lang="en-GB" sz="2800" dirty="0">
                <a:solidFill>
                  <a:schemeClr val="bg1"/>
                </a:solidFill>
              </a:rPr>
              <a:t>Asa Griggs Candler bought the brand in 1989.</a:t>
            </a:r>
          </a:p>
          <a:p>
            <a:pPr marL="285750" indent="-285750">
              <a:buFont typeface="Arial" panose="020B0604020202020204" pitchFamily="34" charset="0"/>
              <a:buChar char="•"/>
            </a:pPr>
            <a:endParaRPr lang="en-GB" sz="2800" dirty="0">
              <a:solidFill>
                <a:schemeClr val="bg1"/>
              </a:solidFill>
            </a:endParaRPr>
          </a:p>
          <a:p>
            <a:pPr marL="285750" indent="-285750">
              <a:buFont typeface="Arial" panose="020B0604020202020204" pitchFamily="34" charset="0"/>
              <a:buChar char="•"/>
            </a:pPr>
            <a:r>
              <a:rPr lang="en-GB" sz="2800" dirty="0">
                <a:solidFill>
                  <a:schemeClr val="bg1"/>
                </a:solidFill>
              </a:rPr>
              <a:t>World’s best leading manufacturer and distributor of non alcoholic soft drinks.</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831696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in)">
                                      <p:cBhvr>
                                        <p:cTn id="7" dur="20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
                                          </p:val>
                                        </p:tav>
                                        <p:tav tm="100000">
                                          <p:val>
                                            <p:strVal val="#ppt_x"/>
                                          </p:val>
                                        </p:tav>
                                      </p:tavLst>
                                    </p:anim>
                                    <p:anim calcmode="lin" valueType="num">
                                      <p:cBhvr>
                                        <p:cTn id="3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18F635-6A60-446F-B6C2-B3A9CF51BBF9}"/>
              </a:ext>
            </a:extLst>
          </p:cNvPr>
          <p:cNvSpPr>
            <a:spLocks noGrp="1"/>
          </p:cNvSpPr>
          <p:nvPr>
            <p:ph type="title"/>
          </p:nvPr>
        </p:nvSpPr>
        <p:spPr/>
        <p:txBody>
          <a:bodyPr/>
          <a:lstStyle/>
          <a:p>
            <a:r>
              <a:rPr lang="en-GB" dirty="0"/>
              <a:t>   What is Coca Cola’s</a:t>
            </a:r>
            <a:br>
              <a:rPr lang="en-GB" dirty="0"/>
            </a:br>
            <a:r>
              <a:rPr lang="en-GB" dirty="0"/>
              <a:t> Approach to Strategy??</a:t>
            </a:r>
          </a:p>
        </p:txBody>
      </p:sp>
      <p:sp>
        <p:nvSpPr>
          <p:cNvPr id="3" name="Content Placeholder 2">
            <a:extLst>
              <a:ext uri="{FF2B5EF4-FFF2-40B4-BE49-F238E27FC236}">
                <a16:creationId xmlns:a16="http://schemas.microsoft.com/office/drawing/2014/main" id="{4DD41DFF-E6E5-4EAC-A201-B00464CEEB28}"/>
              </a:ext>
            </a:extLst>
          </p:cNvPr>
          <p:cNvSpPr>
            <a:spLocks noGrp="1"/>
          </p:cNvSpPr>
          <p:nvPr>
            <p:ph idx="1"/>
          </p:nvPr>
        </p:nvSpPr>
        <p:spPr>
          <a:xfrm>
            <a:off x="469306" y="2261570"/>
            <a:ext cx="9613861" cy="2334860"/>
          </a:xfrm>
        </p:spPr>
        <p:txBody>
          <a:bodyPr>
            <a:noAutofit/>
          </a:bodyPr>
          <a:lstStyle/>
          <a:p>
            <a:r>
              <a:rPr lang="en-GB" sz="2800" dirty="0">
                <a:solidFill>
                  <a:schemeClr val="bg1"/>
                </a:solidFill>
              </a:rPr>
              <a:t>Strategy is a course of action designed to achieve long term objectives. </a:t>
            </a:r>
          </a:p>
          <a:p>
            <a:endParaRPr lang="en-GB" sz="2800" dirty="0">
              <a:solidFill>
                <a:schemeClr val="bg1"/>
              </a:solidFill>
            </a:endParaRPr>
          </a:p>
          <a:p>
            <a:r>
              <a:rPr lang="en-GB" sz="2800" dirty="0">
                <a:solidFill>
                  <a:schemeClr val="bg1"/>
                </a:solidFill>
              </a:rPr>
              <a:t>Strategy to a company or business is what management decide about the future </a:t>
            </a:r>
          </a:p>
          <a:p>
            <a:endParaRPr lang="en-GB" sz="2800" dirty="0">
              <a:solidFill>
                <a:schemeClr val="bg1"/>
              </a:solidFill>
            </a:endParaRPr>
          </a:p>
          <a:p>
            <a:r>
              <a:rPr lang="en-GB" sz="2800" dirty="0">
                <a:solidFill>
                  <a:schemeClr val="bg1"/>
                </a:solidFill>
              </a:rPr>
              <a:t>Effective Management  of people</a:t>
            </a:r>
          </a:p>
        </p:txBody>
      </p:sp>
      <p:pic>
        <p:nvPicPr>
          <p:cNvPr id="4" name="Content Placeholder 9" descr="A close up of a logo&#10;&#10;Description generated with very high confidence">
            <a:extLst>
              <a:ext uri="{FF2B5EF4-FFF2-40B4-BE49-F238E27FC236}">
                <a16:creationId xmlns:a16="http://schemas.microsoft.com/office/drawing/2014/main" id="{145032BD-6547-4990-AF14-BA8D51E0C30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256416" y="788774"/>
            <a:ext cx="3037766" cy="764661"/>
          </a:xfrm>
          <a:prstGeom prst="rect">
            <a:avLst/>
          </a:prstGeom>
        </p:spPr>
      </p:pic>
      <p:pic>
        <p:nvPicPr>
          <p:cNvPr id="5" name="Picture 4" descr="A close up of a bottle&#10;&#10;Description generated with high confidence">
            <a:extLst>
              <a:ext uri="{FF2B5EF4-FFF2-40B4-BE49-F238E27FC236}">
                <a16:creationId xmlns:a16="http://schemas.microsoft.com/office/drawing/2014/main" id="{8A083494-6F87-4BEE-8E18-2F879E34AB5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31994" y="781619"/>
            <a:ext cx="1291414" cy="1039346"/>
          </a:xfrm>
          <a:prstGeom prst="rect">
            <a:avLst/>
          </a:prstGeom>
        </p:spPr>
      </p:pic>
    </p:spTree>
    <p:extLst>
      <p:ext uri="{BB962C8B-B14F-4D97-AF65-F5344CB8AC3E}">
        <p14:creationId xmlns:p14="http://schemas.microsoft.com/office/powerpoint/2010/main" val="2110918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E1CD46-D0C1-4F12-9FB7-2551094110AB}"/>
              </a:ext>
            </a:extLst>
          </p:cNvPr>
          <p:cNvSpPr>
            <a:spLocks noGrp="1"/>
          </p:cNvSpPr>
          <p:nvPr>
            <p:ph type="title"/>
          </p:nvPr>
        </p:nvSpPr>
        <p:spPr/>
        <p:txBody>
          <a:bodyPr/>
          <a:lstStyle/>
          <a:p>
            <a:r>
              <a:rPr lang="en-GB" dirty="0"/>
              <a:t>Human rights Approach</a:t>
            </a:r>
          </a:p>
        </p:txBody>
      </p:sp>
      <p:pic>
        <p:nvPicPr>
          <p:cNvPr id="4" name="Content Placeholder 9" descr="A close up of a logo&#10;&#10;Description generated with very high confidence">
            <a:extLst>
              <a:ext uri="{FF2B5EF4-FFF2-40B4-BE49-F238E27FC236}">
                <a16:creationId xmlns:a16="http://schemas.microsoft.com/office/drawing/2014/main" id="{70B2DC02-B760-4F46-9238-48AC0EB0A6A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044092" y="911366"/>
            <a:ext cx="3037766" cy="764661"/>
          </a:xfrm>
          <a:prstGeom prst="rect">
            <a:avLst/>
          </a:prstGeom>
        </p:spPr>
      </p:pic>
      <p:pic>
        <p:nvPicPr>
          <p:cNvPr id="5" name="Picture 4" descr="A close up of a bottle&#10;&#10;Description generated with high confidence">
            <a:extLst>
              <a:ext uri="{FF2B5EF4-FFF2-40B4-BE49-F238E27FC236}">
                <a16:creationId xmlns:a16="http://schemas.microsoft.com/office/drawing/2014/main" id="{8EC6754C-B624-46BE-A59E-9D0CE1C227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05514" y="774024"/>
            <a:ext cx="1388011" cy="1039346"/>
          </a:xfrm>
          <a:prstGeom prst="rect">
            <a:avLst/>
          </a:prstGeom>
        </p:spPr>
      </p:pic>
      <p:sp>
        <p:nvSpPr>
          <p:cNvPr id="6" name="Rectangle 5">
            <a:extLst>
              <a:ext uri="{FF2B5EF4-FFF2-40B4-BE49-F238E27FC236}">
                <a16:creationId xmlns:a16="http://schemas.microsoft.com/office/drawing/2014/main" id="{73480057-58FD-430F-8784-387940015A70}"/>
              </a:ext>
            </a:extLst>
          </p:cNvPr>
          <p:cNvSpPr/>
          <p:nvPr/>
        </p:nvSpPr>
        <p:spPr>
          <a:xfrm>
            <a:off x="1911031" y="3577285"/>
            <a:ext cx="8170827" cy="1446550"/>
          </a:xfrm>
          <a:prstGeom prst="rect">
            <a:avLst/>
          </a:prstGeom>
          <a:noFill/>
        </p:spPr>
        <p:txBody>
          <a:bodyPr wrap="none" lIns="91440" tIns="45720" rIns="91440" bIns="45720">
            <a:spAutoFit/>
          </a:bodyPr>
          <a:lstStyle/>
          <a:p>
            <a:pPr algn="ctr"/>
            <a:r>
              <a:rPr lang="en-US" sz="8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HUMAN RIGHTS</a:t>
            </a:r>
          </a:p>
        </p:txBody>
      </p:sp>
    </p:spTree>
    <p:extLst>
      <p:ext uri="{BB962C8B-B14F-4D97-AF65-F5344CB8AC3E}">
        <p14:creationId xmlns:p14="http://schemas.microsoft.com/office/powerpoint/2010/main" val="2276246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25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7AC29-E9EB-42E0-BD53-7CF65F3F2D85}"/>
              </a:ext>
            </a:extLst>
          </p:cNvPr>
          <p:cNvSpPr>
            <a:spLocks noGrp="1"/>
          </p:cNvSpPr>
          <p:nvPr>
            <p:ph type="title"/>
          </p:nvPr>
        </p:nvSpPr>
        <p:spPr/>
        <p:txBody>
          <a:bodyPr/>
          <a:lstStyle/>
          <a:p>
            <a:r>
              <a:rPr lang="en-GB" dirty="0"/>
              <a:t>         Coca Cola’s</a:t>
            </a:r>
            <a:br>
              <a:rPr lang="en-GB" dirty="0"/>
            </a:br>
            <a:r>
              <a:rPr lang="en-GB" dirty="0"/>
              <a:t>Mission &amp; Vision Statement </a:t>
            </a:r>
          </a:p>
        </p:txBody>
      </p:sp>
      <p:sp>
        <p:nvSpPr>
          <p:cNvPr id="3" name="Content Placeholder 2">
            <a:extLst>
              <a:ext uri="{FF2B5EF4-FFF2-40B4-BE49-F238E27FC236}">
                <a16:creationId xmlns:a16="http://schemas.microsoft.com/office/drawing/2014/main" id="{3BC4C0AB-F79B-460D-AEA9-9077E09C46E9}"/>
              </a:ext>
            </a:extLst>
          </p:cNvPr>
          <p:cNvSpPr>
            <a:spLocks noGrp="1"/>
          </p:cNvSpPr>
          <p:nvPr>
            <p:ph idx="1"/>
          </p:nvPr>
        </p:nvSpPr>
        <p:spPr>
          <a:xfrm>
            <a:off x="680321" y="2336873"/>
            <a:ext cx="9613861" cy="1841232"/>
          </a:xfrm>
        </p:spPr>
        <p:txBody>
          <a:bodyPr>
            <a:normAutofit fontScale="25000" lnSpcReduction="20000"/>
          </a:bodyPr>
          <a:lstStyle/>
          <a:p>
            <a:r>
              <a:rPr lang="en-GB" sz="14400" dirty="0">
                <a:solidFill>
                  <a:schemeClr val="bg1"/>
                </a:solidFill>
              </a:rPr>
              <a:t>“To refresh the world in mind, body and spirit”</a:t>
            </a:r>
          </a:p>
          <a:p>
            <a:endParaRPr lang="en-GB" sz="14400" dirty="0">
              <a:solidFill>
                <a:schemeClr val="bg1"/>
              </a:solidFill>
            </a:endParaRPr>
          </a:p>
          <a:p>
            <a:r>
              <a:rPr lang="en-GB" sz="14400" dirty="0">
                <a:solidFill>
                  <a:schemeClr val="bg1"/>
                </a:solidFill>
              </a:rPr>
              <a:t>“To inspire to others moments of optimism and happiness through our brands and actions”</a:t>
            </a:r>
          </a:p>
          <a:p>
            <a:endParaRPr lang="en-GB" sz="14400" dirty="0">
              <a:solidFill>
                <a:schemeClr val="bg1"/>
              </a:solidFill>
            </a:endParaRPr>
          </a:p>
          <a:p>
            <a:r>
              <a:rPr lang="en-GB" sz="14400" dirty="0">
                <a:solidFill>
                  <a:schemeClr val="bg1"/>
                </a:solidFill>
              </a:rPr>
              <a:t>“To create value and make a difference</a:t>
            </a:r>
            <a:r>
              <a:rPr lang="en-GB" sz="8600" dirty="0">
                <a:solidFill>
                  <a:schemeClr val="bg1"/>
                </a:solidFill>
              </a:rPr>
              <a:t>.”</a:t>
            </a:r>
          </a:p>
          <a:p>
            <a:endParaRPr lang="en-GB" dirty="0"/>
          </a:p>
        </p:txBody>
      </p:sp>
      <p:pic>
        <p:nvPicPr>
          <p:cNvPr id="4" name="Content Placeholder 9" descr="A close up of a logo&#10;&#10;Description generated with very high confidence">
            <a:extLst>
              <a:ext uri="{FF2B5EF4-FFF2-40B4-BE49-F238E27FC236}">
                <a16:creationId xmlns:a16="http://schemas.microsoft.com/office/drawing/2014/main" id="{E0D1D4C2-2D88-490E-AF16-476E3259CBB0}"/>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256416" y="911366"/>
            <a:ext cx="3037766" cy="764661"/>
          </a:xfrm>
          <a:prstGeom prst="rect">
            <a:avLst/>
          </a:prstGeom>
        </p:spPr>
      </p:pic>
      <p:pic>
        <p:nvPicPr>
          <p:cNvPr id="5" name="Picture 4" descr="A close up of a bottle&#10;&#10;Description generated with high confidence">
            <a:extLst>
              <a:ext uri="{FF2B5EF4-FFF2-40B4-BE49-F238E27FC236}">
                <a16:creationId xmlns:a16="http://schemas.microsoft.com/office/drawing/2014/main" id="{C87CE9A7-CB8C-49C5-AADD-8871D24CFAD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05514" y="774024"/>
            <a:ext cx="1388011" cy="1039346"/>
          </a:xfrm>
          <a:prstGeom prst="rect">
            <a:avLst/>
          </a:prstGeom>
        </p:spPr>
      </p:pic>
    </p:spTree>
    <p:extLst>
      <p:ext uri="{BB962C8B-B14F-4D97-AF65-F5344CB8AC3E}">
        <p14:creationId xmlns:p14="http://schemas.microsoft.com/office/powerpoint/2010/main" val="1820390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9C2A3-93B5-463B-AE7F-F4BCFBBAA53C}"/>
              </a:ext>
            </a:extLst>
          </p:cNvPr>
          <p:cNvSpPr>
            <a:spLocks noGrp="1"/>
          </p:cNvSpPr>
          <p:nvPr>
            <p:ph type="title"/>
          </p:nvPr>
        </p:nvSpPr>
        <p:spPr/>
        <p:txBody>
          <a:bodyPr/>
          <a:lstStyle/>
          <a:p>
            <a:r>
              <a:rPr lang="en-GB" dirty="0"/>
              <a:t>     </a:t>
            </a:r>
          </a:p>
        </p:txBody>
      </p:sp>
      <p:sp>
        <p:nvSpPr>
          <p:cNvPr id="3" name="Content Placeholder 2">
            <a:extLst>
              <a:ext uri="{FF2B5EF4-FFF2-40B4-BE49-F238E27FC236}">
                <a16:creationId xmlns:a16="http://schemas.microsoft.com/office/drawing/2014/main" id="{7283CFF5-017D-4F9F-B59B-0B9C7EBB672F}"/>
              </a:ext>
            </a:extLst>
          </p:cNvPr>
          <p:cNvSpPr>
            <a:spLocks noGrp="1"/>
          </p:cNvSpPr>
          <p:nvPr>
            <p:ph idx="1"/>
          </p:nvPr>
        </p:nvSpPr>
        <p:spPr>
          <a:xfrm>
            <a:off x="680321" y="2336873"/>
            <a:ext cx="2541181" cy="1714622"/>
          </a:xfrm>
        </p:spPr>
        <p:txBody>
          <a:bodyPr>
            <a:normAutofit/>
          </a:bodyPr>
          <a:lstStyle/>
          <a:p>
            <a:pPr marL="0" indent="0">
              <a:buNone/>
            </a:pPr>
            <a:endParaRPr lang="en-GB" dirty="0"/>
          </a:p>
          <a:p>
            <a:pPr marL="0" indent="0">
              <a:buNone/>
            </a:pPr>
            <a:endParaRPr lang="en-GB" dirty="0"/>
          </a:p>
        </p:txBody>
      </p:sp>
      <p:pic>
        <p:nvPicPr>
          <p:cNvPr id="4" name="Content Placeholder 9" descr="A close up of a logo&#10;&#10;Description generated with very high confidence">
            <a:extLst>
              <a:ext uri="{FF2B5EF4-FFF2-40B4-BE49-F238E27FC236}">
                <a16:creationId xmlns:a16="http://schemas.microsoft.com/office/drawing/2014/main" id="{C882C8D0-F555-4DBC-A0A9-992603E209B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029653" y="781619"/>
            <a:ext cx="3037766" cy="764661"/>
          </a:xfrm>
          <a:prstGeom prst="rect">
            <a:avLst/>
          </a:prstGeom>
        </p:spPr>
      </p:pic>
      <p:pic>
        <p:nvPicPr>
          <p:cNvPr id="5" name="Picture 4" descr="A close up of a bottle&#10;&#10;Description generated with high confidence">
            <a:extLst>
              <a:ext uri="{FF2B5EF4-FFF2-40B4-BE49-F238E27FC236}">
                <a16:creationId xmlns:a16="http://schemas.microsoft.com/office/drawing/2014/main" id="{1DA4BC21-23D1-4AE6-9565-AEF928FA726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05514" y="774024"/>
            <a:ext cx="1388011" cy="1039346"/>
          </a:xfrm>
          <a:prstGeom prst="rect">
            <a:avLst/>
          </a:prstGeom>
        </p:spPr>
      </p:pic>
      <p:sp>
        <p:nvSpPr>
          <p:cNvPr id="8" name="Rectangle 7">
            <a:extLst>
              <a:ext uri="{FF2B5EF4-FFF2-40B4-BE49-F238E27FC236}">
                <a16:creationId xmlns:a16="http://schemas.microsoft.com/office/drawing/2014/main" id="{F56803F5-F686-403B-B72B-51DA1C55A46B}"/>
              </a:ext>
            </a:extLst>
          </p:cNvPr>
          <p:cNvSpPr/>
          <p:nvPr/>
        </p:nvSpPr>
        <p:spPr>
          <a:xfrm>
            <a:off x="573160" y="979283"/>
            <a:ext cx="4012908" cy="646331"/>
          </a:xfrm>
          <a:prstGeom prst="rect">
            <a:avLst/>
          </a:prstGeom>
        </p:spPr>
        <p:txBody>
          <a:bodyPr wrap="square">
            <a:spAutoFit/>
          </a:bodyPr>
          <a:lstStyle/>
          <a:p>
            <a:r>
              <a:rPr lang="en-GB" sz="3600" b="1" dirty="0"/>
              <a:t>Goals </a:t>
            </a:r>
          </a:p>
        </p:txBody>
      </p:sp>
      <p:sp>
        <p:nvSpPr>
          <p:cNvPr id="9" name="Flowchart: Or 8">
            <a:extLst>
              <a:ext uri="{FF2B5EF4-FFF2-40B4-BE49-F238E27FC236}">
                <a16:creationId xmlns:a16="http://schemas.microsoft.com/office/drawing/2014/main" id="{003D40F8-DECD-4EDC-8F7A-4C20B362832C}"/>
              </a:ext>
            </a:extLst>
          </p:cNvPr>
          <p:cNvSpPr/>
          <p:nvPr/>
        </p:nvSpPr>
        <p:spPr>
          <a:xfrm>
            <a:off x="3221502" y="2208628"/>
            <a:ext cx="5064369" cy="4543864"/>
          </a:xfrm>
          <a:prstGeom prst="flowChartOr">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a:extLst>
              <a:ext uri="{FF2B5EF4-FFF2-40B4-BE49-F238E27FC236}">
                <a16:creationId xmlns:a16="http://schemas.microsoft.com/office/drawing/2014/main" id="{1E7638E6-D6D9-4D95-AB89-84085896D8D1}"/>
              </a:ext>
            </a:extLst>
          </p:cNvPr>
          <p:cNvSpPr/>
          <p:nvPr/>
        </p:nvSpPr>
        <p:spPr>
          <a:xfrm rot="19262954">
            <a:off x="3582685" y="2862705"/>
            <a:ext cx="2230714" cy="1077218"/>
          </a:xfrm>
          <a:prstGeom prst="rect">
            <a:avLst/>
          </a:prstGeom>
          <a:noFill/>
        </p:spPr>
        <p:txBody>
          <a:bodyPr wrap="square" lIns="91440" tIns="45720" rIns="91440" bIns="45720">
            <a:spAutoFit/>
          </a:bodyPr>
          <a:lstStyle/>
          <a:p>
            <a:pPr algn="ctr"/>
            <a:r>
              <a:rPr lang="en-US" sz="3200" b="1" cap="none" spc="0" dirty="0">
                <a:ln w="9525">
                  <a:solidFill>
                    <a:schemeClr val="bg1"/>
                  </a:solidFill>
                  <a:prstDash val="solid"/>
                </a:ln>
                <a:solidFill>
                  <a:schemeClr val="bg1"/>
                </a:solidFill>
                <a:effectLst>
                  <a:outerShdw blurRad="12700" dist="38100" dir="2700000" algn="tl" rotWithShape="0">
                    <a:schemeClr val="bg1">
                      <a:lumMod val="50000"/>
                    </a:schemeClr>
                  </a:outerShdw>
                </a:effectLst>
              </a:rPr>
              <a:t>2020</a:t>
            </a:r>
          </a:p>
          <a:p>
            <a:pPr algn="ctr"/>
            <a:r>
              <a:rPr lang="en-US" sz="3200" b="1" dirty="0">
                <a:ln w="9525">
                  <a:solidFill>
                    <a:schemeClr val="bg1"/>
                  </a:solidFill>
                  <a:prstDash val="solid"/>
                </a:ln>
                <a:solidFill>
                  <a:schemeClr val="bg1"/>
                </a:solidFill>
                <a:effectLst>
                  <a:outerShdw blurRad="12700" dist="38100" dir="2700000" algn="tl" rotWithShape="0">
                    <a:schemeClr val="bg1">
                      <a:lumMod val="50000"/>
                    </a:schemeClr>
                  </a:outerShdw>
                </a:effectLst>
              </a:rPr>
              <a:t>Goal</a:t>
            </a:r>
            <a:endParaRPr lang="en-US" sz="3200" b="1" cap="none" spc="0" dirty="0">
              <a:ln w="9525">
                <a:solidFill>
                  <a:schemeClr val="bg1"/>
                </a:solidFill>
                <a:prstDash val="solid"/>
              </a:ln>
              <a:solidFill>
                <a:schemeClr val="bg1"/>
              </a:solidFill>
              <a:effectLst>
                <a:outerShdw blurRad="12700" dist="38100" dir="2700000" algn="tl" rotWithShape="0">
                  <a:schemeClr val="bg1">
                    <a:lumMod val="50000"/>
                  </a:schemeClr>
                </a:outerShdw>
              </a:effectLst>
            </a:endParaRPr>
          </a:p>
        </p:txBody>
      </p:sp>
      <p:sp>
        <p:nvSpPr>
          <p:cNvPr id="11" name="Rectangle 10">
            <a:extLst>
              <a:ext uri="{FF2B5EF4-FFF2-40B4-BE49-F238E27FC236}">
                <a16:creationId xmlns:a16="http://schemas.microsoft.com/office/drawing/2014/main" id="{7E7C4B2D-C4F7-440B-920A-7108E854A6EE}"/>
              </a:ext>
            </a:extLst>
          </p:cNvPr>
          <p:cNvSpPr/>
          <p:nvPr/>
        </p:nvSpPr>
        <p:spPr>
          <a:xfrm rot="2356306">
            <a:off x="5602121" y="2995980"/>
            <a:ext cx="2466830" cy="1077218"/>
          </a:xfrm>
          <a:prstGeom prst="rect">
            <a:avLst/>
          </a:prstGeom>
          <a:noFill/>
        </p:spPr>
        <p:txBody>
          <a:bodyPr wrap="square" lIns="91440" tIns="45720" rIns="91440" bIns="45720">
            <a:spAutoFit/>
          </a:bodyPr>
          <a:lstStyle/>
          <a:p>
            <a:pPr algn="ctr"/>
            <a:r>
              <a:rPr lang="en-US" sz="3200" b="1" cap="none" spc="0" dirty="0">
                <a:ln w="9525">
                  <a:solidFill>
                    <a:schemeClr val="bg1"/>
                  </a:solidFill>
                  <a:prstDash val="solid"/>
                </a:ln>
                <a:solidFill>
                  <a:schemeClr val="bg1"/>
                </a:solidFill>
                <a:effectLst>
                  <a:outerShdw blurRad="12700" dist="38100" dir="2700000" algn="tl" rotWithShape="0">
                    <a:schemeClr val="bg1">
                      <a:lumMod val="50000"/>
                    </a:schemeClr>
                  </a:outerShdw>
                </a:effectLst>
              </a:rPr>
              <a:t>Serving 3m</a:t>
            </a:r>
          </a:p>
          <a:p>
            <a:pPr algn="ctr"/>
            <a:r>
              <a:rPr lang="en-US" sz="3200" b="1" dirty="0">
                <a:ln w="9525">
                  <a:solidFill>
                    <a:schemeClr val="bg1"/>
                  </a:solidFill>
                  <a:prstDash val="solid"/>
                </a:ln>
                <a:solidFill>
                  <a:schemeClr val="bg1"/>
                </a:solidFill>
                <a:effectLst>
                  <a:outerShdw blurRad="12700" dist="38100" dir="2700000" algn="tl" rotWithShape="0">
                    <a:schemeClr val="bg1">
                      <a:lumMod val="50000"/>
                    </a:schemeClr>
                  </a:outerShdw>
                </a:effectLst>
              </a:rPr>
              <a:t>A day</a:t>
            </a:r>
            <a:endParaRPr lang="en-US" sz="3200" b="1" cap="none" spc="0" dirty="0">
              <a:ln w="9525">
                <a:solidFill>
                  <a:schemeClr val="bg1"/>
                </a:solidFill>
                <a:prstDash val="solid"/>
              </a:ln>
              <a:solidFill>
                <a:schemeClr val="bg1"/>
              </a:solidFill>
              <a:effectLst>
                <a:outerShdw blurRad="12700" dist="38100" dir="2700000" algn="tl" rotWithShape="0">
                  <a:schemeClr val="bg1">
                    <a:lumMod val="50000"/>
                  </a:schemeClr>
                </a:outerShdw>
              </a:effectLst>
            </a:endParaRPr>
          </a:p>
        </p:txBody>
      </p:sp>
      <p:sp>
        <p:nvSpPr>
          <p:cNvPr id="12" name="Rectangle 11">
            <a:extLst>
              <a:ext uri="{FF2B5EF4-FFF2-40B4-BE49-F238E27FC236}">
                <a16:creationId xmlns:a16="http://schemas.microsoft.com/office/drawing/2014/main" id="{1742E4CC-9208-4D26-927D-BDF2E1F0ED6B}"/>
              </a:ext>
            </a:extLst>
          </p:cNvPr>
          <p:cNvSpPr/>
          <p:nvPr/>
        </p:nvSpPr>
        <p:spPr>
          <a:xfrm rot="2593061">
            <a:off x="3650519" y="4872822"/>
            <a:ext cx="2180402" cy="1077218"/>
          </a:xfrm>
          <a:prstGeom prst="rect">
            <a:avLst/>
          </a:prstGeom>
          <a:noFill/>
        </p:spPr>
        <p:txBody>
          <a:bodyPr wrap="square" lIns="91440" tIns="45720" rIns="91440" bIns="45720">
            <a:spAutoFit/>
          </a:bodyPr>
          <a:lstStyle/>
          <a:p>
            <a:pPr algn="ctr"/>
            <a:r>
              <a:rPr lang="en-US" sz="3200" b="1" cap="none" spc="0" dirty="0">
                <a:ln w="9525">
                  <a:solidFill>
                    <a:schemeClr val="bg1"/>
                  </a:solidFill>
                  <a:prstDash val="solid"/>
                </a:ln>
                <a:solidFill>
                  <a:schemeClr val="bg1"/>
                </a:solidFill>
                <a:effectLst>
                  <a:outerShdw blurRad="12700" dist="38100" dir="2700000" algn="tl" rotWithShape="0">
                    <a:schemeClr val="bg1">
                      <a:lumMod val="50000"/>
                    </a:schemeClr>
                  </a:outerShdw>
                </a:effectLst>
              </a:rPr>
              <a:t>To reach </a:t>
            </a:r>
          </a:p>
          <a:p>
            <a:pPr algn="ctr"/>
            <a:r>
              <a:rPr lang="en-US" sz="3200" b="1" cap="none" spc="0" dirty="0">
                <a:ln w="9525">
                  <a:solidFill>
                    <a:schemeClr val="bg1"/>
                  </a:solidFill>
                  <a:prstDash val="solid"/>
                </a:ln>
                <a:solidFill>
                  <a:schemeClr val="bg1"/>
                </a:solidFill>
                <a:effectLst>
                  <a:outerShdw blurRad="12700" dist="38100" dir="2700000" algn="tl" rotWithShape="0">
                    <a:schemeClr val="bg1">
                      <a:lumMod val="50000"/>
                    </a:schemeClr>
                  </a:outerShdw>
                </a:effectLst>
              </a:rPr>
              <a:t>the world</a:t>
            </a:r>
          </a:p>
        </p:txBody>
      </p:sp>
      <p:sp>
        <p:nvSpPr>
          <p:cNvPr id="13" name="Rectangle 12">
            <a:extLst>
              <a:ext uri="{FF2B5EF4-FFF2-40B4-BE49-F238E27FC236}">
                <a16:creationId xmlns:a16="http://schemas.microsoft.com/office/drawing/2014/main" id="{99AE8471-69D6-4D46-804D-8DAEF8E76F29}"/>
              </a:ext>
            </a:extLst>
          </p:cNvPr>
          <p:cNvSpPr/>
          <p:nvPr/>
        </p:nvSpPr>
        <p:spPr>
          <a:xfrm rot="19227597">
            <a:off x="5695997" y="4889068"/>
            <a:ext cx="2362767" cy="1077218"/>
          </a:xfrm>
          <a:prstGeom prst="rect">
            <a:avLst/>
          </a:prstGeom>
          <a:noFill/>
        </p:spPr>
        <p:txBody>
          <a:bodyPr wrap="square" lIns="91440" tIns="45720" rIns="91440" bIns="45720">
            <a:spAutoFit/>
          </a:bodyPr>
          <a:lstStyle/>
          <a:p>
            <a:pPr algn="ctr"/>
            <a:r>
              <a:rPr lang="en-US" sz="3200" b="1" cap="none" spc="0" dirty="0">
                <a:ln w="9525">
                  <a:solidFill>
                    <a:schemeClr val="bg1"/>
                  </a:solidFill>
                  <a:prstDash val="solid"/>
                </a:ln>
                <a:solidFill>
                  <a:schemeClr val="bg1"/>
                </a:solidFill>
                <a:effectLst>
                  <a:outerShdw blurRad="12700" dist="38100" dir="2700000" algn="tl" rotWithShape="0">
                    <a:schemeClr val="bg1">
                      <a:lumMod val="50000"/>
                    </a:schemeClr>
                  </a:outerShdw>
                </a:effectLst>
              </a:rPr>
              <a:t>$4 million </a:t>
            </a:r>
          </a:p>
          <a:p>
            <a:pPr algn="ctr"/>
            <a:r>
              <a:rPr lang="en-US" sz="3200" b="1" cap="none" spc="0" dirty="0">
                <a:ln w="9525">
                  <a:solidFill>
                    <a:schemeClr val="bg1"/>
                  </a:solidFill>
                  <a:prstDash val="solid"/>
                </a:ln>
                <a:solidFill>
                  <a:schemeClr val="bg1"/>
                </a:solidFill>
                <a:effectLst>
                  <a:outerShdw blurRad="12700" dist="38100" dir="2700000" algn="tl" rotWithShape="0">
                    <a:schemeClr val="bg1">
                      <a:lumMod val="50000"/>
                    </a:schemeClr>
                  </a:outerShdw>
                </a:effectLst>
              </a:rPr>
              <a:t>budget</a:t>
            </a:r>
          </a:p>
        </p:txBody>
      </p:sp>
    </p:spTree>
    <p:extLst>
      <p:ext uri="{BB962C8B-B14F-4D97-AF65-F5344CB8AC3E}">
        <p14:creationId xmlns:p14="http://schemas.microsoft.com/office/powerpoint/2010/main" val="7214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445C7-8083-47C2-82D8-90902F55CDB8}"/>
              </a:ext>
            </a:extLst>
          </p:cNvPr>
          <p:cNvSpPr>
            <a:spLocks noGrp="1"/>
          </p:cNvSpPr>
          <p:nvPr>
            <p:ph type="title"/>
          </p:nvPr>
        </p:nvSpPr>
        <p:spPr>
          <a:xfrm>
            <a:off x="822309" y="774024"/>
            <a:ext cx="8659316" cy="903230"/>
          </a:xfrm>
        </p:spPr>
        <p:txBody>
          <a:bodyPr>
            <a:noAutofit/>
          </a:bodyPr>
          <a:lstStyle/>
          <a:p>
            <a:r>
              <a:rPr lang="en-GB" sz="5400" dirty="0"/>
              <a:t>Coca Cola using P E S T L E</a:t>
            </a:r>
          </a:p>
        </p:txBody>
      </p:sp>
      <p:sp>
        <p:nvSpPr>
          <p:cNvPr id="3" name="Content Placeholder 2">
            <a:extLst>
              <a:ext uri="{FF2B5EF4-FFF2-40B4-BE49-F238E27FC236}">
                <a16:creationId xmlns:a16="http://schemas.microsoft.com/office/drawing/2014/main" id="{637BAD6F-CC3B-4BE5-99D9-0D1ECE0E0EEA}"/>
              </a:ext>
            </a:extLst>
          </p:cNvPr>
          <p:cNvSpPr>
            <a:spLocks noGrp="1"/>
          </p:cNvSpPr>
          <p:nvPr>
            <p:ph idx="1"/>
          </p:nvPr>
        </p:nvSpPr>
        <p:spPr>
          <a:xfrm>
            <a:off x="586308" y="2569275"/>
            <a:ext cx="2435951" cy="3718983"/>
          </a:xfrm>
        </p:spPr>
        <p:txBody>
          <a:bodyPr>
            <a:normAutofit/>
          </a:bodyPr>
          <a:lstStyle/>
          <a:p>
            <a:r>
              <a:rPr lang="en-GB" sz="2000" b="1" dirty="0">
                <a:solidFill>
                  <a:srgbClr val="FFFF00"/>
                </a:solidFill>
              </a:rPr>
              <a:t>Political factors</a:t>
            </a:r>
          </a:p>
          <a:p>
            <a:r>
              <a:rPr lang="en-GB" sz="2000" b="1" dirty="0"/>
              <a:t>Economic factors</a:t>
            </a:r>
          </a:p>
          <a:p>
            <a:r>
              <a:rPr lang="en-GB" sz="2000" b="1" dirty="0">
                <a:solidFill>
                  <a:srgbClr val="FFFF00"/>
                </a:solidFill>
              </a:rPr>
              <a:t>Social factors</a:t>
            </a:r>
          </a:p>
          <a:p>
            <a:r>
              <a:rPr lang="en-GB" sz="2000" b="1" dirty="0">
                <a:solidFill>
                  <a:srgbClr val="FFFF00"/>
                </a:solidFill>
              </a:rPr>
              <a:t>Technological factors</a:t>
            </a:r>
          </a:p>
          <a:p>
            <a:r>
              <a:rPr lang="en-GB" sz="2000" b="1" dirty="0"/>
              <a:t>Legal Factors</a:t>
            </a:r>
          </a:p>
          <a:p>
            <a:r>
              <a:rPr lang="en-GB" sz="2000" b="1" dirty="0">
                <a:solidFill>
                  <a:srgbClr val="FFFF00"/>
                </a:solidFill>
              </a:rPr>
              <a:t>Environmental</a:t>
            </a:r>
          </a:p>
          <a:p>
            <a:endParaRPr lang="en-GB" dirty="0"/>
          </a:p>
        </p:txBody>
      </p:sp>
      <p:sp>
        <p:nvSpPr>
          <p:cNvPr id="4" name="Star: 6 Points 3">
            <a:extLst>
              <a:ext uri="{FF2B5EF4-FFF2-40B4-BE49-F238E27FC236}">
                <a16:creationId xmlns:a16="http://schemas.microsoft.com/office/drawing/2014/main" id="{6FDA966F-A744-4DBB-863B-DEFCD768753B}"/>
              </a:ext>
            </a:extLst>
          </p:cNvPr>
          <p:cNvSpPr/>
          <p:nvPr/>
        </p:nvSpPr>
        <p:spPr>
          <a:xfrm>
            <a:off x="3349739" y="2646123"/>
            <a:ext cx="1683026" cy="1533942"/>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P</a:t>
            </a:r>
            <a:r>
              <a:rPr lang="en-GB" dirty="0">
                <a:solidFill>
                  <a:srgbClr val="FFFF00"/>
                </a:solidFill>
              </a:rPr>
              <a:t>olitical</a:t>
            </a:r>
          </a:p>
        </p:txBody>
      </p:sp>
      <p:sp>
        <p:nvSpPr>
          <p:cNvPr id="6" name="Star: 6 Points 5">
            <a:extLst>
              <a:ext uri="{FF2B5EF4-FFF2-40B4-BE49-F238E27FC236}">
                <a16:creationId xmlns:a16="http://schemas.microsoft.com/office/drawing/2014/main" id="{B782C30C-B387-40AC-8652-219895CAD712}"/>
              </a:ext>
            </a:extLst>
          </p:cNvPr>
          <p:cNvSpPr/>
          <p:nvPr/>
        </p:nvSpPr>
        <p:spPr>
          <a:xfrm>
            <a:off x="4691099" y="3413094"/>
            <a:ext cx="2077278" cy="2030864"/>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E</a:t>
            </a:r>
            <a:r>
              <a:rPr lang="en-GB" dirty="0">
                <a:solidFill>
                  <a:srgbClr val="FFFF00"/>
                </a:solidFill>
              </a:rPr>
              <a:t>conomical</a:t>
            </a:r>
          </a:p>
        </p:txBody>
      </p:sp>
      <p:sp>
        <p:nvSpPr>
          <p:cNvPr id="7" name="Star: 6 Points 6">
            <a:extLst>
              <a:ext uri="{FF2B5EF4-FFF2-40B4-BE49-F238E27FC236}">
                <a16:creationId xmlns:a16="http://schemas.microsoft.com/office/drawing/2014/main" id="{EFE5F1F8-37F2-441B-90BA-8E55D8E80FC2}"/>
              </a:ext>
            </a:extLst>
          </p:cNvPr>
          <p:cNvSpPr/>
          <p:nvPr/>
        </p:nvSpPr>
        <p:spPr>
          <a:xfrm>
            <a:off x="6285915" y="2646123"/>
            <a:ext cx="1683026" cy="1533942"/>
          </a:xfrm>
          <a:prstGeom prst="star6">
            <a:avLst>
              <a:gd name="adj" fmla="val 30596"/>
              <a:gd name="hf" fmla="val 11547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S</a:t>
            </a:r>
            <a:r>
              <a:rPr lang="en-GB" dirty="0">
                <a:solidFill>
                  <a:srgbClr val="FFFF00"/>
                </a:solidFill>
              </a:rPr>
              <a:t>ocial</a:t>
            </a:r>
            <a:r>
              <a:rPr lang="en-GB" dirty="0"/>
              <a:t> </a:t>
            </a:r>
          </a:p>
        </p:txBody>
      </p:sp>
      <p:sp>
        <p:nvSpPr>
          <p:cNvPr id="8" name="Star: 6 Points 7">
            <a:extLst>
              <a:ext uri="{FF2B5EF4-FFF2-40B4-BE49-F238E27FC236}">
                <a16:creationId xmlns:a16="http://schemas.microsoft.com/office/drawing/2014/main" id="{08345A34-8D27-4590-9050-3C54DB2EA335}"/>
              </a:ext>
            </a:extLst>
          </p:cNvPr>
          <p:cNvSpPr/>
          <p:nvPr/>
        </p:nvSpPr>
        <p:spPr>
          <a:xfrm>
            <a:off x="7353900" y="3429000"/>
            <a:ext cx="2435950" cy="2021962"/>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T</a:t>
            </a:r>
            <a:r>
              <a:rPr lang="en-GB" dirty="0">
                <a:solidFill>
                  <a:srgbClr val="FFFF00"/>
                </a:solidFill>
              </a:rPr>
              <a:t>echnological</a:t>
            </a:r>
            <a:r>
              <a:rPr lang="en-GB" dirty="0"/>
              <a:t> </a:t>
            </a:r>
          </a:p>
          <a:p>
            <a:pPr algn="ctr"/>
            <a:endParaRPr lang="en-GB" dirty="0"/>
          </a:p>
        </p:txBody>
      </p:sp>
      <p:sp>
        <p:nvSpPr>
          <p:cNvPr id="9" name="Star: 6 Points 8">
            <a:extLst>
              <a:ext uri="{FF2B5EF4-FFF2-40B4-BE49-F238E27FC236}">
                <a16:creationId xmlns:a16="http://schemas.microsoft.com/office/drawing/2014/main" id="{C1EFDA65-8CDB-4032-A2AD-0EA6B80877B9}"/>
              </a:ext>
            </a:extLst>
          </p:cNvPr>
          <p:cNvSpPr/>
          <p:nvPr/>
        </p:nvSpPr>
        <p:spPr>
          <a:xfrm>
            <a:off x="10063604" y="3909170"/>
            <a:ext cx="1683026" cy="1735840"/>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E</a:t>
            </a:r>
            <a:r>
              <a:rPr lang="en-GB" dirty="0">
                <a:solidFill>
                  <a:srgbClr val="FFFF00"/>
                </a:solidFill>
              </a:rPr>
              <a:t>nvironmental</a:t>
            </a:r>
          </a:p>
        </p:txBody>
      </p:sp>
      <p:sp>
        <p:nvSpPr>
          <p:cNvPr id="10" name="Star: 6 Points 9">
            <a:extLst>
              <a:ext uri="{FF2B5EF4-FFF2-40B4-BE49-F238E27FC236}">
                <a16:creationId xmlns:a16="http://schemas.microsoft.com/office/drawing/2014/main" id="{7A68D35F-EDC3-40AB-B706-DC5597E5CB19}"/>
              </a:ext>
            </a:extLst>
          </p:cNvPr>
          <p:cNvSpPr/>
          <p:nvPr/>
        </p:nvSpPr>
        <p:spPr>
          <a:xfrm>
            <a:off x="9222091" y="2569275"/>
            <a:ext cx="1683026" cy="1533942"/>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L</a:t>
            </a:r>
            <a:r>
              <a:rPr lang="en-GB" dirty="0">
                <a:solidFill>
                  <a:srgbClr val="FFFF00"/>
                </a:solidFill>
              </a:rPr>
              <a:t>egal</a:t>
            </a:r>
          </a:p>
        </p:txBody>
      </p:sp>
      <p:pic>
        <p:nvPicPr>
          <p:cNvPr id="12" name="Picture 11" descr="A close up of a bottle&#10;&#10;Description generated with high confidence">
            <a:extLst>
              <a:ext uri="{FF2B5EF4-FFF2-40B4-BE49-F238E27FC236}">
                <a16:creationId xmlns:a16="http://schemas.microsoft.com/office/drawing/2014/main" id="{C3D93407-8C91-4D95-A031-4AE0300570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05514" y="774024"/>
            <a:ext cx="1388011" cy="1039346"/>
          </a:xfrm>
          <a:prstGeom prst="rect">
            <a:avLst/>
          </a:prstGeom>
        </p:spPr>
      </p:pic>
    </p:spTree>
    <p:extLst>
      <p:ext uri="{BB962C8B-B14F-4D97-AF65-F5344CB8AC3E}">
        <p14:creationId xmlns:p14="http://schemas.microsoft.com/office/powerpoint/2010/main" val="2242303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5" presetClass="entr" presetSubtype="0" fill="hold" grpId="0" nodeType="click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fade">
                                      <p:cBhvr>
                                        <p:cTn id="49" dur="2000"/>
                                        <p:tgtEl>
                                          <p:spTgt spid="4"/>
                                        </p:tgtEl>
                                      </p:cBhvr>
                                    </p:animEffect>
                                    <p:anim calcmode="lin" valueType="num">
                                      <p:cBhvr>
                                        <p:cTn id="50" dur="2000" fill="hold"/>
                                        <p:tgtEl>
                                          <p:spTgt spid="4"/>
                                        </p:tgtEl>
                                        <p:attrNameLst>
                                          <p:attrName>ppt_w</p:attrName>
                                        </p:attrNameLst>
                                      </p:cBhvr>
                                      <p:tavLst>
                                        <p:tav tm="0" fmla="#ppt_w*sin(2.5*pi*$)">
                                          <p:val>
                                            <p:fltVal val="0"/>
                                          </p:val>
                                        </p:tav>
                                        <p:tav tm="100000">
                                          <p:val>
                                            <p:fltVal val="1"/>
                                          </p:val>
                                        </p:tav>
                                      </p:tavLst>
                                    </p:anim>
                                    <p:anim calcmode="lin" valueType="num">
                                      <p:cBhvr>
                                        <p:cTn id="51"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52" fill="hold">
                      <p:stCondLst>
                        <p:cond delay="indefinite"/>
                      </p:stCondLst>
                      <p:childTnLst>
                        <p:par>
                          <p:cTn id="53" fill="hold">
                            <p:stCondLst>
                              <p:cond delay="0"/>
                            </p:stCondLst>
                            <p:childTnLst>
                              <p:par>
                                <p:cTn id="54" presetID="45" presetClass="entr" presetSubtype="0" fill="hold" grpId="0" nodeType="click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fade">
                                      <p:cBhvr>
                                        <p:cTn id="56" dur="2000"/>
                                        <p:tgtEl>
                                          <p:spTgt spid="6"/>
                                        </p:tgtEl>
                                      </p:cBhvr>
                                    </p:animEffect>
                                    <p:anim calcmode="lin" valueType="num">
                                      <p:cBhvr>
                                        <p:cTn id="57" dur="2000" fill="hold"/>
                                        <p:tgtEl>
                                          <p:spTgt spid="6"/>
                                        </p:tgtEl>
                                        <p:attrNameLst>
                                          <p:attrName>ppt_w</p:attrName>
                                        </p:attrNameLst>
                                      </p:cBhvr>
                                      <p:tavLst>
                                        <p:tav tm="0" fmla="#ppt_w*sin(2.5*pi*$)">
                                          <p:val>
                                            <p:fltVal val="0"/>
                                          </p:val>
                                        </p:tav>
                                        <p:tav tm="100000">
                                          <p:val>
                                            <p:fltVal val="1"/>
                                          </p:val>
                                        </p:tav>
                                      </p:tavLst>
                                    </p:anim>
                                    <p:anim calcmode="lin" valueType="num">
                                      <p:cBhvr>
                                        <p:cTn id="58"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59" fill="hold">
                      <p:stCondLst>
                        <p:cond delay="indefinite"/>
                      </p:stCondLst>
                      <p:childTnLst>
                        <p:par>
                          <p:cTn id="60" fill="hold">
                            <p:stCondLst>
                              <p:cond delay="0"/>
                            </p:stCondLst>
                            <p:childTnLst>
                              <p:par>
                                <p:cTn id="61" presetID="45" presetClass="entr" presetSubtype="0" fill="hold" grpId="0" nodeType="click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fade">
                                      <p:cBhvr>
                                        <p:cTn id="63" dur="2000"/>
                                        <p:tgtEl>
                                          <p:spTgt spid="7"/>
                                        </p:tgtEl>
                                      </p:cBhvr>
                                    </p:animEffect>
                                    <p:anim calcmode="lin" valueType="num">
                                      <p:cBhvr>
                                        <p:cTn id="64" dur="2000" fill="hold"/>
                                        <p:tgtEl>
                                          <p:spTgt spid="7"/>
                                        </p:tgtEl>
                                        <p:attrNameLst>
                                          <p:attrName>ppt_w</p:attrName>
                                        </p:attrNameLst>
                                      </p:cBhvr>
                                      <p:tavLst>
                                        <p:tav tm="0" fmla="#ppt_w*sin(2.5*pi*$)">
                                          <p:val>
                                            <p:fltVal val="0"/>
                                          </p:val>
                                        </p:tav>
                                        <p:tav tm="100000">
                                          <p:val>
                                            <p:fltVal val="1"/>
                                          </p:val>
                                        </p:tav>
                                      </p:tavLst>
                                    </p:anim>
                                    <p:anim calcmode="lin" valueType="num">
                                      <p:cBhvr>
                                        <p:cTn id="65"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66" fill="hold">
                      <p:stCondLst>
                        <p:cond delay="indefinite"/>
                      </p:stCondLst>
                      <p:childTnLst>
                        <p:par>
                          <p:cTn id="67" fill="hold">
                            <p:stCondLst>
                              <p:cond delay="0"/>
                            </p:stCondLst>
                            <p:childTnLst>
                              <p:par>
                                <p:cTn id="68" presetID="45" presetClass="entr" presetSubtype="0" fill="hold" grpId="0" nodeType="click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fade">
                                      <p:cBhvr>
                                        <p:cTn id="70" dur="2000"/>
                                        <p:tgtEl>
                                          <p:spTgt spid="8"/>
                                        </p:tgtEl>
                                      </p:cBhvr>
                                    </p:animEffect>
                                    <p:anim calcmode="lin" valueType="num">
                                      <p:cBhvr>
                                        <p:cTn id="71" dur="2000" fill="hold"/>
                                        <p:tgtEl>
                                          <p:spTgt spid="8"/>
                                        </p:tgtEl>
                                        <p:attrNameLst>
                                          <p:attrName>ppt_w</p:attrName>
                                        </p:attrNameLst>
                                      </p:cBhvr>
                                      <p:tavLst>
                                        <p:tav tm="0" fmla="#ppt_w*sin(2.5*pi*$)">
                                          <p:val>
                                            <p:fltVal val="0"/>
                                          </p:val>
                                        </p:tav>
                                        <p:tav tm="100000">
                                          <p:val>
                                            <p:fltVal val="1"/>
                                          </p:val>
                                        </p:tav>
                                      </p:tavLst>
                                    </p:anim>
                                    <p:anim calcmode="lin" valueType="num">
                                      <p:cBhvr>
                                        <p:cTn id="72"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73" fill="hold">
                      <p:stCondLst>
                        <p:cond delay="indefinite"/>
                      </p:stCondLst>
                      <p:childTnLst>
                        <p:par>
                          <p:cTn id="74" fill="hold">
                            <p:stCondLst>
                              <p:cond delay="0"/>
                            </p:stCondLst>
                            <p:childTnLst>
                              <p:par>
                                <p:cTn id="75" presetID="45" presetClass="entr" presetSubtype="0" fill="hold" grpId="0" nodeType="click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fade">
                                      <p:cBhvr>
                                        <p:cTn id="77" dur="2000"/>
                                        <p:tgtEl>
                                          <p:spTgt spid="10"/>
                                        </p:tgtEl>
                                      </p:cBhvr>
                                    </p:animEffect>
                                    <p:anim calcmode="lin" valueType="num">
                                      <p:cBhvr>
                                        <p:cTn id="78" dur="2000" fill="hold"/>
                                        <p:tgtEl>
                                          <p:spTgt spid="10"/>
                                        </p:tgtEl>
                                        <p:attrNameLst>
                                          <p:attrName>ppt_w</p:attrName>
                                        </p:attrNameLst>
                                      </p:cBhvr>
                                      <p:tavLst>
                                        <p:tav tm="0" fmla="#ppt_w*sin(2.5*pi*$)">
                                          <p:val>
                                            <p:fltVal val="0"/>
                                          </p:val>
                                        </p:tav>
                                        <p:tav tm="100000">
                                          <p:val>
                                            <p:fltVal val="1"/>
                                          </p:val>
                                        </p:tav>
                                      </p:tavLst>
                                    </p:anim>
                                    <p:anim calcmode="lin" valueType="num">
                                      <p:cBhvr>
                                        <p:cTn id="7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80" fill="hold">
                      <p:stCondLst>
                        <p:cond delay="indefinite"/>
                      </p:stCondLst>
                      <p:childTnLst>
                        <p:par>
                          <p:cTn id="81" fill="hold">
                            <p:stCondLst>
                              <p:cond delay="0"/>
                            </p:stCondLst>
                            <p:childTnLst>
                              <p:par>
                                <p:cTn id="82" presetID="45" presetClass="entr" presetSubtype="0" fill="hold" grpId="0" nodeType="clickEffect">
                                  <p:stCondLst>
                                    <p:cond delay="0"/>
                                  </p:stCondLst>
                                  <p:childTnLst>
                                    <p:set>
                                      <p:cBhvr>
                                        <p:cTn id="83" dur="1" fill="hold">
                                          <p:stCondLst>
                                            <p:cond delay="0"/>
                                          </p:stCondLst>
                                        </p:cTn>
                                        <p:tgtEl>
                                          <p:spTgt spid="9"/>
                                        </p:tgtEl>
                                        <p:attrNameLst>
                                          <p:attrName>style.visibility</p:attrName>
                                        </p:attrNameLst>
                                      </p:cBhvr>
                                      <p:to>
                                        <p:strVal val="visible"/>
                                      </p:to>
                                    </p:set>
                                    <p:animEffect transition="in" filter="fade">
                                      <p:cBhvr>
                                        <p:cTn id="84" dur="2000"/>
                                        <p:tgtEl>
                                          <p:spTgt spid="9"/>
                                        </p:tgtEl>
                                      </p:cBhvr>
                                    </p:animEffect>
                                    <p:anim calcmode="lin" valueType="num">
                                      <p:cBhvr>
                                        <p:cTn id="85" dur="2000" fill="hold"/>
                                        <p:tgtEl>
                                          <p:spTgt spid="9"/>
                                        </p:tgtEl>
                                        <p:attrNameLst>
                                          <p:attrName>ppt_w</p:attrName>
                                        </p:attrNameLst>
                                      </p:cBhvr>
                                      <p:tavLst>
                                        <p:tav tm="0" fmla="#ppt_w*sin(2.5*pi*$)">
                                          <p:val>
                                            <p:fltVal val="0"/>
                                          </p:val>
                                        </p:tav>
                                        <p:tav tm="100000">
                                          <p:val>
                                            <p:fltVal val="1"/>
                                          </p:val>
                                        </p:tav>
                                      </p:tavLst>
                                    </p:anim>
                                    <p:anim calcmode="lin" valueType="num">
                                      <p:cBhvr>
                                        <p:cTn id="86"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6" grpId="0" animBg="1"/>
      <p:bldP spid="7" grpId="0" animBg="1"/>
      <p:bldP spid="8"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DCE34-21B4-47CE-8081-A8D44E109979}"/>
              </a:ext>
            </a:extLst>
          </p:cNvPr>
          <p:cNvSpPr>
            <a:spLocks noGrp="1"/>
          </p:cNvSpPr>
          <p:nvPr>
            <p:ph type="title"/>
          </p:nvPr>
        </p:nvSpPr>
        <p:spPr/>
        <p:txBody>
          <a:bodyPr/>
          <a:lstStyle/>
          <a:p>
            <a:r>
              <a:rPr lang="en-GB" dirty="0"/>
              <a:t>Swot ** Analysis</a:t>
            </a:r>
          </a:p>
        </p:txBody>
      </p:sp>
      <p:sp>
        <p:nvSpPr>
          <p:cNvPr id="3" name="Content Placeholder 2">
            <a:extLst>
              <a:ext uri="{FF2B5EF4-FFF2-40B4-BE49-F238E27FC236}">
                <a16:creationId xmlns:a16="http://schemas.microsoft.com/office/drawing/2014/main" id="{601A4AAF-F011-49FC-8432-503E335EBD27}"/>
              </a:ext>
            </a:extLst>
          </p:cNvPr>
          <p:cNvSpPr>
            <a:spLocks noGrp="1"/>
          </p:cNvSpPr>
          <p:nvPr>
            <p:ph idx="1"/>
          </p:nvPr>
        </p:nvSpPr>
        <p:spPr/>
        <p:txBody>
          <a:bodyPr>
            <a:normAutofit fontScale="92500" lnSpcReduction="20000"/>
          </a:bodyPr>
          <a:lstStyle/>
          <a:p>
            <a:r>
              <a:rPr lang="en-GB" sz="3600" dirty="0">
                <a:solidFill>
                  <a:schemeClr val="bg1"/>
                </a:solidFill>
              </a:rPr>
              <a:t>Strengths</a:t>
            </a:r>
          </a:p>
          <a:p>
            <a:endParaRPr lang="en-GB" sz="3600" dirty="0">
              <a:solidFill>
                <a:schemeClr val="bg1"/>
              </a:solidFill>
            </a:endParaRPr>
          </a:p>
          <a:p>
            <a:r>
              <a:rPr lang="en-GB" sz="3600" dirty="0">
                <a:solidFill>
                  <a:schemeClr val="bg1"/>
                </a:solidFill>
              </a:rPr>
              <a:t>Weaknesses</a:t>
            </a:r>
          </a:p>
          <a:p>
            <a:endParaRPr lang="en-GB" sz="3600" dirty="0">
              <a:solidFill>
                <a:schemeClr val="bg1"/>
              </a:solidFill>
            </a:endParaRPr>
          </a:p>
          <a:p>
            <a:r>
              <a:rPr lang="en-GB" sz="3600" dirty="0">
                <a:solidFill>
                  <a:schemeClr val="bg1"/>
                </a:solidFill>
              </a:rPr>
              <a:t>Opportunities</a:t>
            </a:r>
          </a:p>
          <a:p>
            <a:endParaRPr lang="en-GB" sz="3600" dirty="0">
              <a:solidFill>
                <a:schemeClr val="bg1"/>
              </a:solidFill>
            </a:endParaRPr>
          </a:p>
          <a:p>
            <a:r>
              <a:rPr lang="en-GB" sz="3600" dirty="0">
                <a:solidFill>
                  <a:schemeClr val="bg1"/>
                </a:solidFill>
              </a:rPr>
              <a:t>Threats</a:t>
            </a:r>
          </a:p>
          <a:p>
            <a:endParaRPr lang="en-GB" dirty="0"/>
          </a:p>
        </p:txBody>
      </p:sp>
      <p:pic>
        <p:nvPicPr>
          <p:cNvPr id="5" name="Picture 4">
            <a:extLst>
              <a:ext uri="{FF2B5EF4-FFF2-40B4-BE49-F238E27FC236}">
                <a16:creationId xmlns:a16="http://schemas.microsoft.com/office/drawing/2014/main" id="{896CDC92-A70C-46C1-A57E-5D19B94601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33181" y="2055518"/>
            <a:ext cx="5061002" cy="4521127"/>
          </a:xfrm>
          <a:prstGeom prst="rect">
            <a:avLst/>
          </a:prstGeom>
        </p:spPr>
      </p:pic>
      <p:sp>
        <p:nvSpPr>
          <p:cNvPr id="6" name="TextBox 5">
            <a:extLst>
              <a:ext uri="{FF2B5EF4-FFF2-40B4-BE49-F238E27FC236}">
                <a16:creationId xmlns:a16="http://schemas.microsoft.com/office/drawing/2014/main" id="{69DA9CC5-142C-43EF-B33D-5583B80F73C4}"/>
              </a:ext>
            </a:extLst>
          </p:cNvPr>
          <p:cNvSpPr txBox="1"/>
          <p:nvPr/>
        </p:nvSpPr>
        <p:spPr>
          <a:xfrm>
            <a:off x="6875733" y="6428665"/>
            <a:ext cx="2802840" cy="369332"/>
          </a:xfrm>
          <a:prstGeom prst="rect">
            <a:avLst/>
          </a:prstGeom>
          <a:noFill/>
        </p:spPr>
        <p:txBody>
          <a:bodyPr wrap="square" rtlCol="0">
            <a:spAutoFit/>
          </a:bodyPr>
          <a:lstStyle/>
          <a:p>
            <a:r>
              <a:rPr lang="en-GB" dirty="0"/>
              <a:t>(DeviantArt, 2017)</a:t>
            </a:r>
          </a:p>
        </p:txBody>
      </p:sp>
      <p:pic>
        <p:nvPicPr>
          <p:cNvPr id="7" name="Picture 6" descr="A close up of a bottle&#10;&#10;Description generated with high confidence">
            <a:extLst>
              <a:ext uri="{FF2B5EF4-FFF2-40B4-BE49-F238E27FC236}">
                <a16:creationId xmlns:a16="http://schemas.microsoft.com/office/drawing/2014/main" id="{776592DF-6658-43F4-B7CD-88584C58E6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05514" y="774024"/>
            <a:ext cx="1388011" cy="1039346"/>
          </a:xfrm>
          <a:prstGeom prst="rect">
            <a:avLst/>
          </a:prstGeom>
        </p:spPr>
      </p:pic>
      <p:pic>
        <p:nvPicPr>
          <p:cNvPr id="8" name="Content Placeholder 9" descr="A close up of a logo&#10;&#10;Description generated with very high confidence">
            <a:extLst>
              <a:ext uri="{FF2B5EF4-FFF2-40B4-BE49-F238E27FC236}">
                <a16:creationId xmlns:a16="http://schemas.microsoft.com/office/drawing/2014/main" id="{77DEA3E5-AFAC-4C40-81CB-BBAD536EA076}"/>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029653" y="781619"/>
            <a:ext cx="3037766" cy="764661"/>
          </a:xfrm>
          <a:prstGeom prst="rect">
            <a:avLst/>
          </a:prstGeom>
        </p:spPr>
      </p:pic>
    </p:spTree>
    <p:extLst>
      <p:ext uri="{BB962C8B-B14F-4D97-AF65-F5344CB8AC3E}">
        <p14:creationId xmlns:p14="http://schemas.microsoft.com/office/powerpoint/2010/main" val="1557909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dow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ipe(down)">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ipe(down)">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685E4-0687-4598-981A-1D788CAFDC49}"/>
              </a:ext>
            </a:extLst>
          </p:cNvPr>
          <p:cNvSpPr>
            <a:spLocks noGrp="1"/>
          </p:cNvSpPr>
          <p:nvPr>
            <p:ph type="title"/>
          </p:nvPr>
        </p:nvSpPr>
        <p:spPr/>
        <p:txBody>
          <a:bodyPr/>
          <a:lstStyle/>
          <a:p>
            <a:r>
              <a:rPr lang="en-GB" dirty="0"/>
              <a:t>sustainability</a:t>
            </a:r>
            <a:br>
              <a:rPr lang="en-GB" dirty="0"/>
            </a:br>
            <a:r>
              <a:rPr lang="en-GB" dirty="0"/>
              <a:t>&amp; the community</a:t>
            </a:r>
          </a:p>
        </p:txBody>
      </p:sp>
      <p:pic>
        <p:nvPicPr>
          <p:cNvPr id="4" name="Content Placeholder 9" descr="A close up of a logo&#10;&#10;Description generated with very high confidence">
            <a:extLst>
              <a:ext uri="{FF2B5EF4-FFF2-40B4-BE49-F238E27FC236}">
                <a16:creationId xmlns:a16="http://schemas.microsoft.com/office/drawing/2014/main" id="{12066700-D63A-491A-87DC-FD704B7908F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044092" y="911366"/>
            <a:ext cx="3037766" cy="764661"/>
          </a:xfrm>
          <a:prstGeom prst="rect">
            <a:avLst/>
          </a:prstGeom>
        </p:spPr>
      </p:pic>
      <p:pic>
        <p:nvPicPr>
          <p:cNvPr id="5" name="Picture 4" descr="A close up of a bottle&#10;&#10;Description generated with high confidence">
            <a:extLst>
              <a:ext uri="{FF2B5EF4-FFF2-40B4-BE49-F238E27FC236}">
                <a16:creationId xmlns:a16="http://schemas.microsoft.com/office/drawing/2014/main" id="{0A8822E7-91D5-463F-8D37-F74CE98E7EE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05514" y="774024"/>
            <a:ext cx="1388011" cy="1039346"/>
          </a:xfrm>
          <a:prstGeom prst="rect">
            <a:avLst/>
          </a:prstGeom>
        </p:spPr>
      </p:pic>
      <p:sp>
        <p:nvSpPr>
          <p:cNvPr id="7" name="Arrow: Up 6">
            <a:extLst>
              <a:ext uri="{FF2B5EF4-FFF2-40B4-BE49-F238E27FC236}">
                <a16:creationId xmlns:a16="http://schemas.microsoft.com/office/drawing/2014/main" id="{FAB56948-5855-4AF1-9E39-0C7F9AC4630C}"/>
              </a:ext>
            </a:extLst>
          </p:cNvPr>
          <p:cNvSpPr/>
          <p:nvPr/>
        </p:nvSpPr>
        <p:spPr>
          <a:xfrm>
            <a:off x="1015130" y="3825611"/>
            <a:ext cx="886264" cy="1772565"/>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W</a:t>
            </a:r>
          </a:p>
          <a:p>
            <a:pPr algn="ctr"/>
            <a:r>
              <a:rPr lang="en-GB" sz="1400" dirty="0"/>
              <a:t>A</a:t>
            </a:r>
          </a:p>
          <a:p>
            <a:pPr algn="ctr"/>
            <a:r>
              <a:rPr lang="en-GB" sz="1400" dirty="0"/>
              <a:t>T</a:t>
            </a:r>
          </a:p>
          <a:p>
            <a:pPr algn="ctr"/>
            <a:r>
              <a:rPr lang="en-GB" sz="1400" dirty="0"/>
              <a:t>E</a:t>
            </a:r>
          </a:p>
          <a:p>
            <a:pPr algn="ctr"/>
            <a:r>
              <a:rPr lang="en-GB" sz="1400" dirty="0"/>
              <a:t>R</a:t>
            </a:r>
          </a:p>
        </p:txBody>
      </p:sp>
      <p:sp>
        <p:nvSpPr>
          <p:cNvPr id="8" name="Arrow: Up 7">
            <a:extLst>
              <a:ext uri="{FF2B5EF4-FFF2-40B4-BE49-F238E27FC236}">
                <a16:creationId xmlns:a16="http://schemas.microsoft.com/office/drawing/2014/main" id="{430F2894-E6E2-4F21-AE74-48DC13406509}"/>
              </a:ext>
            </a:extLst>
          </p:cNvPr>
          <p:cNvSpPr/>
          <p:nvPr/>
        </p:nvSpPr>
        <p:spPr>
          <a:xfrm>
            <a:off x="2474785" y="3825610"/>
            <a:ext cx="886264" cy="1772565"/>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WO</a:t>
            </a:r>
          </a:p>
          <a:p>
            <a:pPr algn="ctr"/>
            <a:r>
              <a:rPr lang="en-GB" sz="1400" dirty="0"/>
              <a:t>M</a:t>
            </a:r>
          </a:p>
          <a:p>
            <a:pPr algn="ctr"/>
            <a:r>
              <a:rPr lang="en-GB" sz="1400" dirty="0"/>
              <a:t>E</a:t>
            </a:r>
          </a:p>
          <a:p>
            <a:pPr algn="ctr"/>
            <a:r>
              <a:rPr lang="en-GB" sz="1400" dirty="0"/>
              <a:t>N</a:t>
            </a:r>
          </a:p>
        </p:txBody>
      </p:sp>
      <p:sp>
        <p:nvSpPr>
          <p:cNvPr id="9" name="Arrow: Up 8">
            <a:extLst>
              <a:ext uri="{FF2B5EF4-FFF2-40B4-BE49-F238E27FC236}">
                <a16:creationId xmlns:a16="http://schemas.microsoft.com/office/drawing/2014/main" id="{B19AA204-FF32-4585-81EE-86DBFACEDA9D}"/>
              </a:ext>
            </a:extLst>
          </p:cNvPr>
          <p:cNvSpPr/>
          <p:nvPr/>
        </p:nvSpPr>
        <p:spPr>
          <a:xfrm>
            <a:off x="4096173" y="3838931"/>
            <a:ext cx="886264" cy="175924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H</a:t>
            </a:r>
          </a:p>
          <a:p>
            <a:pPr algn="ctr"/>
            <a:r>
              <a:rPr lang="en-GB" sz="800" dirty="0"/>
              <a:t>U</a:t>
            </a:r>
          </a:p>
          <a:p>
            <a:pPr algn="ctr"/>
            <a:r>
              <a:rPr lang="en-GB" sz="800" dirty="0"/>
              <a:t>M</a:t>
            </a:r>
          </a:p>
          <a:p>
            <a:pPr algn="ctr"/>
            <a:r>
              <a:rPr lang="en-GB" sz="800" dirty="0"/>
              <a:t>A</a:t>
            </a:r>
          </a:p>
          <a:p>
            <a:pPr algn="ctr"/>
            <a:r>
              <a:rPr lang="en-GB" sz="800" dirty="0"/>
              <a:t>N</a:t>
            </a:r>
          </a:p>
          <a:p>
            <a:pPr algn="ctr"/>
            <a:endParaRPr lang="en-GB" sz="800" dirty="0"/>
          </a:p>
          <a:p>
            <a:pPr algn="ctr"/>
            <a:r>
              <a:rPr lang="en-GB" sz="800" dirty="0"/>
              <a:t>R</a:t>
            </a:r>
          </a:p>
          <a:p>
            <a:pPr algn="ctr"/>
            <a:r>
              <a:rPr lang="en-GB" sz="800" dirty="0"/>
              <a:t>I</a:t>
            </a:r>
          </a:p>
          <a:p>
            <a:pPr algn="ctr"/>
            <a:r>
              <a:rPr lang="en-GB" sz="800" dirty="0"/>
              <a:t>G</a:t>
            </a:r>
          </a:p>
          <a:p>
            <a:pPr algn="ctr"/>
            <a:r>
              <a:rPr lang="en-GB" sz="800" dirty="0"/>
              <a:t>H</a:t>
            </a:r>
          </a:p>
          <a:p>
            <a:pPr algn="ctr"/>
            <a:r>
              <a:rPr lang="en-GB" sz="800" dirty="0"/>
              <a:t>T</a:t>
            </a:r>
          </a:p>
          <a:p>
            <a:pPr algn="ctr"/>
            <a:r>
              <a:rPr lang="en-GB" sz="800" dirty="0"/>
              <a:t>S</a:t>
            </a:r>
          </a:p>
          <a:p>
            <a:pPr algn="ctr"/>
            <a:endParaRPr lang="en-GB" dirty="0"/>
          </a:p>
        </p:txBody>
      </p:sp>
      <p:sp>
        <p:nvSpPr>
          <p:cNvPr id="10" name="Arrow: Up 9">
            <a:extLst>
              <a:ext uri="{FF2B5EF4-FFF2-40B4-BE49-F238E27FC236}">
                <a16:creationId xmlns:a16="http://schemas.microsoft.com/office/drawing/2014/main" id="{71D8A7CF-F001-4E13-9057-368BEA3810F8}"/>
              </a:ext>
            </a:extLst>
          </p:cNvPr>
          <p:cNvSpPr/>
          <p:nvPr/>
        </p:nvSpPr>
        <p:spPr>
          <a:xfrm>
            <a:off x="5671472" y="3798969"/>
            <a:ext cx="886264" cy="1799205"/>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t>P</a:t>
            </a:r>
          </a:p>
          <a:p>
            <a:pPr algn="ctr"/>
            <a:r>
              <a:rPr lang="en-GB" sz="1100" dirty="0"/>
              <a:t>A</a:t>
            </a:r>
          </a:p>
          <a:p>
            <a:pPr algn="ctr"/>
            <a:r>
              <a:rPr lang="en-GB" sz="1100" dirty="0"/>
              <a:t>C</a:t>
            </a:r>
          </a:p>
          <a:p>
            <a:pPr algn="ctr"/>
            <a:r>
              <a:rPr lang="en-GB" sz="1100" dirty="0"/>
              <a:t>K</a:t>
            </a:r>
          </a:p>
          <a:p>
            <a:pPr algn="ctr"/>
            <a:r>
              <a:rPr lang="en-GB" sz="1100" dirty="0"/>
              <a:t>A</a:t>
            </a:r>
          </a:p>
          <a:p>
            <a:pPr algn="ctr"/>
            <a:r>
              <a:rPr lang="en-GB" sz="1100" dirty="0"/>
              <a:t>G</a:t>
            </a:r>
          </a:p>
          <a:p>
            <a:pPr algn="ctr"/>
            <a:r>
              <a:rPr lang="en-GB" sz="1100" dirty="0"/>
              <a:t>I</a:t>
            </a:r>
          </a:p>
          <a:p>
            <a:pPr algn="ctr"/>
            <a:r>
              <a:rPr lang="en-GB" sz="1100" dirty="0"/>
              <a:t>N</a:t>
            </a:r>
          </a:p>
          <a:p>
            <a:pPr algn="ctr"/>
            <a:r>
              <a:rPr lang="en-GB" sz="1100" dirty="0"/>
              <a:t>G</a:t>
            </a:r>
          </a:p>
        </p:txBody>
      </p:sp>
      <p:sp>
        <p:nvSpPr>
          <p:cNvPr id="11" name="Arrow: Up 10">
            <a:extLst>
              <a:ext uri="{FF2B5EF4-FFF2-40B4-BE49-F238E27FC236}">
                <a16:creationId xmlns:a16="http://schemas.microsoft.com/office/drawing/2014/main" id="{816BC356-E896-4D1B-9179-96207F444BA2}"/>
              </a:ext>
            </a:extLst>
          </p:cNvPr>
          <p:cNvSpPr/>
          <p:nvPr/>
        </p:nvSpPr>
        <p:spPr>
          <a:xfrm>
            <a:off x="7246771" y="3812289"/>
            <a:ext cx="886264" cy="1772563"/>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C</a:t>
            </a:r>
          </a:p>
          <a:p>
            <a:pPr algn="ctr"/>
            <a:r>
              <a:rPr lang="en-GB" sz="1200" dirty="0"/>
              <a:t>L</a:t>
            </a:r>
          </a:p>
          <a:p>
            <a:pPr algn="ctr"/>
            <a:r>
              <a:rPr lang="en-GB" sz="1200" dirty="0"/>
              <a:t>I</a:t>
            </a:r>
          </a:p>
          <a:p>
            <a:pPr algn="ctr"/>
            <a:r>
              <a:rPr lang="en-GB" sz="1200" dirty="0"/>
              <a:t>M</a:t>
            </a:r>
          </a:p>
          <a:p>
            <a:pPr algn="ctr"/>
            <a:r>
              <a:rPr lang="en-GB" sz="1200" dirty="0"/>
              <a:t>A</a:t>
            </a:r>
          </a:p>
          <a:p>
            <a:pPr algn="ctr"/>
            <a:r>
              <a:rPr lang="en-GB" sz="1200" dirty="0"/>
              <a:t>T</a:t>
            </a:r>
          </a:p>
          <a:p>
            <a:pPr algn="ctr"/>
            <a:r>
              <a:rPr lang="en-GB" sz="1200" dirty="0"/>
              <a:t>E</a:t>
            </a:r>
          </a:p>
        </p:txBody>
      </p:sp>
      <p:sp>
        <p:nvSpPr>
          <p:cNvPr id="12" name="Arrow: Up 11">
            <a:extLst>
              <a:ext uri="{FF2B5EF4-FFF2-40B4-BE49-F238E27FC236}">
                <a16:creationId xmlns:a16="http://schemas.microsoft.com/office/drawing/2014/main" id="{E88E1B22-5AA6-48D6-931E-40AC446A0C6D}"/>
              </a:ext>
            </a:extLst>
          </p:cNvPr>
          <p:cNvSpPr/>
          <p:nvPr/>
        </p:nvSpPr>
        <p:spPr>
          <a:xfrm>
            <a:off x="8822070" y="3838931"/>
            <a:ext cx="886264" cy="1759243"/>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A</a:t>
            </a:r>
          </a:p>
          <a:p>
            <a:pPr algn="ctr"/>
            <a:r>
              <a:rPr lang="en-GB" sz="800" dirty="0"/>
              <a:t>R</a:t>
            </a:r>
          </a:p>
          <a:p>
            <a:pPr algn="ctr"/>
            <a:r>
              <a:rPr lang="en-GB" sz="800" dirty="0"/>
              <a:t>G</a:t>
            </a:r>
          </a:p>
          <a:p>
            <a:pPr algn="ctr"/>
            <a:r>
              <a:rPr lang="en-GB" sz="800" dirty="0"/>
              <a:t>R</a:t>
            </a:r>
          </a:p>
          <a:p>
            <a:pPr algn="ctr"/>
            <a:r>
              <a:rPr lang="en-GB" sz="800" dirty="0"/>
              <a:t>I</a:t>
            </a:r>
          </a:p>
          <a:p>
            <a:pPr algn="ctr"/>
            <a:r>
              <a:rPr lang="en-GB" sz="800" dirty="0"/>
              <a:t>C</a:t>
            </a:r>
          </a:p>
          <a:p>
            <a:pPr algn="ctr"/>
            <a:r>
              <a:rPr lang="en-GB" sz="800" dirty="0"/>
              <a:t>U</a:t>
            </a:r>
          </a:p>
          <a:p>
            <a:pPr algn="ctr"/>
            <a:r>
              <a:rPr lang="en-GB" sz="800" dirty="0"/>
              <a:t>L</a:t>
            </a:r>
          </a:p>
          <a:p>
            <a:pPr algn="ctr"/>
            <a:r>
              <a:rPr lang="en-GB" sz="800" dirty="0"/>
              <a:t>T</a:t>
            </a:r>
          </a:p>
          <a:p>
            <a:pPr algn="ctr"/>
            <a:r>
              <a:rPr lang="en-GB" sz="800" dirty="0"/>
              <a:t>U</a:t>
            </a:r>
          </a:p>
          <a:p>
            <a:pPr algn="ctr"/>
            <a:r>
              <a:rPr lang="en-GB" sz="800" dirty="0"/>
              <a:t>R</a:t>
            </a:r>
          </a:p>
          <a:p>
            <a:pPr algn="ctr"/>
            <a:r>
              <a:rPr lang="en-GB" sz="800" dirty="0"/>
              <a:t>E</a:t>
            </a:r>
          </a:p>
          <a:p>
            <a:pPr algn="ctr"/>
            <a:endParaRPr lang="en-GB" dirty="0"/>
          </a:p>
        </p:txBody>
      </p:sp>
      <p:sp>
        <p:nvSpPr>
          <p:cNvPr id="13" name="Rectangle 12">
            <a:extLst>
              <a:ext uri="{FF2B5EF4-FFF2-40B4-BE49-F238E27FC236}">
                <a16:creationId xmlns:a16="http://schemas.microsoft.com/office/drawing/2014/main" id="{82A8BEA1-080B-41FE-966B-AAD57A4A2BFA}"/>
              </a:ext>
            </a:extLst>
          </p:cNvPr>
          <p:cNvSpPr/>
          <p:nvPr/>
        </p:nvSpPr>
        <p:spPr>
          <a:xfrm>
            <a:off x="3078913" y="1992304"/>
            <a:ext cx="4413003" cy="923330"/>
          </a:xfrm>
          <a:prstGeom prst="rect">
            <a:avLst/>
          </a:prstGeom>
          <a:noFill/>
        </p:spPr>
        <p:txBody>
          <a:bodyPr wrap="none" lIns="91440" tIns="45720" rIns="91440" bIns="45720">
            <a:spAutoFit/>
          </a:bodyPr>
          <a:lstStyle/>
          <a:p>
            <a:pPr algn="ctr"/>
            <a:r>
              <a:rPr lang="en-US" sz="5400" b="1" dirty="0">
                <a:ln w="9525">
                  <a:solidFill>
                    <a:schemeClr val="bg1"/>
                  </a:solidFill>
                  <a:prstDash val="solid"/>
                </a:ln>
                <a:effectLst>
                  <a:outerShdw blurRad="12700" dist="38100" dir="2700000" algn="tl" rotWithShape="0">
                    <a:schemeClr val="bg1">
                      <a:lumMod val="50000"/>
                    </a:schemeClr>
                  </a:outerShdw>
                </a:effectLst>
              </a:rPr>
              <a:t>Main Focuses</a:t>
            </a:r>
            <a:endParaRPr lang="en-US"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2923264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
                                          </p:val>
                                        </p:tav>
                                        <p:tav tm="100000">
                                          <p:val>
                                            <p:strVal val="#ppt_x"/>
                                          </p:val>
                                        </p:tav>
                                      </p:tavLst>
                                    </p:anim>
                                    <p:anim calcmode="lin" valueType="num">
                                      <p:cBhvr>
                                        <p:cTn id="4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4F8E1-F9C1-4D85-9E34-20174E3707B6}"/>
              </a:ext>
            </a:extLst>
          </p:cNvPr>
          <p:cNvSpPr>
            <a:spLocks noGrp="1"/>
          </p:cNvSpPr>
          <p:nvPr>
            <p:ph type="title"/>
          </p:nvPr>
        </p:nvSpPr>
        <p:spPr/>
        <p:txBody>
          <a:bodyPr>
            <a:normAutofit fontScale="90000"/>
          </a:bodyPr>
          <a:lstStyle/>
          <a:p>
            <a:r>
              <a:rPr lang="en-GB" dirty="0"/>
              <a:t>Coca cola’s negative </a:t>
            </a:r>
            <a:br>
              <a:rPr lang="en-GB" dirty="0"/>
            </a:br>
            <a:r>
              <a:rPr lang="en-GB" dirty="0"/>
              <a:t>sustainability</a:t>
            </a:r>
            <a:br>
              <a:rPr lang="en-GB" dirty="0"/>
            </a:br>
            <a:r>
              <a:rPr lang="en-GB" dirty="0"/>
              <a:t>&amp; the community</a:t>
            </a:r>
          </a:p>
        </p:txBody>
      </p:sp>
      <p:sp>
        <p:nvSpPr>
          <p:cNvPr id="3" name="Content Placeholder 2">
            <a:extLst>
              <a:ext uri="{FF2B5EF4-FFF2-40B4-BE49-F238E27FC236}">
                <a16:creationId xmlns:a16="http://schemas.microsoft.com/office/drawing/2014/main" id="{980D7ECC-9E84-4253-BDE3-ABC9E59CEC6F}"/>
              </a:ext>
            </a:extLst>
          </p:cNvPr>
          <p:cNvSpPr>
            <a:spLocks noGrp="1"/>
          </p:cNvSpPr>
          <p:nvPr>
            <p:ph idx="1"/>
          </p:nvPr>
        </p:nvSpPr>
        <p:spPr>
          <a:xfrm>
            <a:off x="680321" y="2336873"/>
            <a:ext cx="7000639" cy="3599316"/>
          </a:xfrm>
        </p:spPr>
        <p:txBody>
          <a:bodyPr/>
          <a:lstStyle/>
          <a:p>
            <a:r>
              <a:rPr lang="en-GB" dirty="0"/>
              <a:t>Is Coca Cola’s waste bottles causing the waste crisis?</a:t>
            </a:r>
          </a:p>
          <a:p>
            <a:endParaRPr lang="en-GB" dirty="0"/>
          </a:p>
          <a:p>
            <a:endParaRPr lang="en-GB" dirty="0"/>
          </a:p>
          <a:p>
            <a:endParaRPr lang="en-GB" dirty="0"/>
          </a:p>
          <a:p>
            <a:endParaRPr lang="en-GB" dirty="0"/>
          </a:p>
          <a:p>
            <a:endParaRPr lang="en-GB" dirty="0"/>
          </a:p>
          <a:p>
            <a:endParaRPr lang="en-GB" dirty="0"/>
          </a:p>
        </p:txBody>
      </p:sp>
      <p:pic>
        <p:nvPicPr>
          <p:cNvPr id="4" name="Content Placeholder 9" descr="A close up of a logo&#10;&#10;Description generated with very high confidence">
            <a:extLst>
              <a:ext uri="{FF2B5EF4-FFF2-40B4-BE49-F238E27FC236}">
                <a16:creationId xmlns:a16="http://schemas.microsoft.com/office/drawing/2014/main" id="{2BE1C0B1-0EC5-44CA-B1EF-34E42A7FB25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044092" y="911366"/>
            <a:ext cx="3037766" cy="764661"/>
          </a:xfrm>
          <a:prstGeom prst="rect">
            <a:avLst/>
          </a:prstGeom>
        </p:spPr>
      </p:pic>
      <p:pic>
        <p:nvPicPr>
          <p:cNvPr id="5" name="Picture 4" descr="A close up of a bottle&#10;&#10;Description generated with high confidence">
            <a:extLst>
              <a:ext uri="{FF2B5EF4-FFF2-40B4-BE49-F238E27FC236}">
                <a16:creationId xmlns:a16="http://schemas.microsoft.com/office/drawing/2014/main" id="{A2876649-6DE3-4194-9688-C16C1D0F074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05514" y="774024"/>
            <a:ext cx="1388011" cy="1039346"/>
          </a:xfrm>
          <a:prstGeom prst="rect">
            <a:avLst/>
          </a:prstGeom>
        </p:spPr>
      </p:pic>
      <p:pic>
        <p:nvPicPr>
          <p:cNvPr id="7" name="Picture 6" descr="A group of people on a beach&#10;&#10;Description generated with very high confidence">
            <a:extLst>
              <a:ext uri="{FF2B5EF4-FFF2-40B4-BE49-F238E27FC236}">
                <a16:creationId xmlns:a16="http://schemas.microsoft.com/office/drawing/2014/main" id="{0223A0ED-70CE-434B-8D36-806E137F4E9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7818" y="3277772"/>
            <a:ext cx="7553795" cy="2300697"/>
          </a:xfrm>
          <a:prstGeom prst="rect">
            <a:avLst/>
          </a:prstGeom>
        </p:spPr>
      </p:pic>
      <p:sp>
        <p:nvSpPr>
          <p:cNvPr id="8" name="Rectangle 7">
            <a:extLst>
              <a:ext uri="{FF2B5EF4-FFF2-40B4-BE49-F238E27FC236}">
                <a16:creationId xmlns:a16="http://schemas.microsoft.com/office/drawing/2014/main" id="{B5D97AE6-72ED-4B78-8BE8-C1E3C0FE7CBC}"/>
              </a:ext>
            </a:extLst>
          </p:cNvPr>
          <p:cNvSpPr/>
          <p:nvPr/>
        </p:nvSpPr>
        <p:spPr>
          <a:xfrm>
            <a:off x="4115576" y="5578469"/>
            <a:ext cx="6815021" cy="261610"/>
          </a:xfrm>
          <a:prstGeom prst="rect">
            <a:avLst/>
          </a:prstGeom>
        </p:spPr>
        <p:txBody>
          <a:bodyPr wrap="square">
            <a:spAutoFit/>
          </a:bodyPr>
          <a:lstStyle/>
          <a:p>
            <a:r>
              <a:rPr lang="en-GB" sz="1100" dirty="0"/>
              <a:t>Coke bottles found during a beach clean in Mull, Scotland. Photograph: Will Rose/Greenpeace </a:t>
            </a:r>
          </a:p>
        </p:txBody>
      </p:sp>
      <p:sp>
        <p:nvSpPr>
          <p:cNvPr id="9" name="Rectangle 8">
            <a:extLst>
              <a:ext uri="{FF2B5EF4-FFF2-40B4-BE49-F238E27FC236}">
                <a16:creationId xmlns:a16="http://schemas.microsoft.com/office/drawing/2014/main" id="{8B156360-1782-4C6D-A678-EEF17FC5C832}"/>
              </a:ext>
            </a:extLst>
          </p:cNvPr>
          <p:cNvSpPr/>
          <p:nvPr/>
        </p:nvSpPr>
        <p:spPr>
          <a:xfrm>
            <a:off x="1791317" y="2694592"/>
            <a:ext cx="1491114" cy="369332"/>
          </a:xfrm>
          <a:prstGeom prst="rect">
            <a:avLst/>
          </a:prstGeom>
        </p:spPr>
        <p:txBody>
          <a:bodyPr wrap="none">
            <a:spAutoFit/>
          </a:bodyPr>
          <a:lstStyle/>
          <a:p>
            <a:r>
              <a:rPr lang="en-GB" dirty="0"/>
              <a:t>(Boyd, 2017)</a:t>
            </a:r>
          </a:p>
        </p:txBody>
      </p:sp>
    </p:spTree>
    <p:extLst>
      <p:ext uri="{BB962C8B-B14F-4D97-AF65-F5344CB8AC3E}">
        <p14:creationId xmlns:p14="http://schemas.microsoft.com/office/powerpoint/2010/main" val="3489535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9A6BC-58A3-4F74-9E37-0A8E51CEBA44}"/>
              </a:ext>
            </a:extLst>
          </p:cNvPr>
          <p:cNvSpPr>
            <a:spLocks noGrp="1"/>
          </p:cNvSpPr>
          <p:nvPr>
            <p:ph type="title"/>
          </p:nvPr>
        </p:nvSpPr>
        <p:spPr/>
        <p:txBody>
          <a:bodyPr/>
          <a:lstStyle/>
          <a:p>
            <a:r>
              <a:rPr lang="en-GB" dirty="0"/>
              <a:t>Group and team work</a:t>
            </a:r>
          </a:p>
        </p:txBody>
      </p:sp>
      <p:sp>
        <p:nvSpPr>
          <p:cNvPr id="3" name="Content Placeholder 2">
            <a:extLst>
              <a:ext uri="{FF2B5EF4-FFF2-40B4-BE49-F238E27FC236}">
                <a16:creationId xmlns:a16="http://schemas.microsoft.com/office/drawing/2014/main" id="{CFD8B159-78BC-4DC6-BF1C-E43CE2531501}"/>
              </a:ext>
            </a:extLst>
          </p:cNvPr>
          <p:cNvSpPr>
            <a:spLocks noGrp="1"/>
          </p:cNvSpPr>
          <p:nvPr>
            <p:ph idx="1"/>
          </p:nvPr>
        </p:nvSpPr>
        <p:spPr>
          <a:xfrm>
            <a:off x="1271164" y="2327713"/>
            <a:ext cx="3751002" cy="3599316"/>
          </a:xfrm>
        </p:spPr>
        <p:txBody>
          <a:bodyPr>
            <a:normAutofit/>
          </a:bodyPr>
          <a:lstStyle/>
          <a:p>
            <a:r>
              <a:rPr lang="en-GB" sz="1600" dirty="0">
                <a:solidFill>
                  <a:schemeClr val="bg1"/>
                </a:solidFill>
              </a:rPr>
              <a:t>Team work</a:t>
            </a:r>
          </a:p>
          <a:p>
            <a:r>
              <a:rPr lang="en-GB" sz="1600" dirty="0">
                <a:solidFill>
                  <a:schemeClr val="bg1"/>
                </a:solidFill>
              </a:rPr>
              <a:t>2 or more people share to get there goals </a:t>
            </a:r>
          </a:p>
          <a:p>
            <a:r>
              <a:rPr lang="en-GB" sz="1600" dirty="0">
                <a:solidFill>
                  <a:schemeClr val="bg1"/>
                </a:solidFill>
              </a:rPr>
              <a:t>Work together</a:t>
            </a:r>
          </a:p>
          <a:p>
            <a:r>
              <a:rPr lang="en-GB" sz="1600" dirty="0">
                <a:solidFill>
                  <a:schemeClr val="bg1"/>
                </a:solidFill>
              </a:rPr>
              <a:t>Share good purpose</a:t>
            </a:r>
          </a:p>
          <a:p>
            <a:r>
              <a:rPr lang="en-GB" sz="1600" dirty="0">
                <a:solidFill>
                  <a:schemeClr val="bg1"/>
                </a:solidFill>
              </a:rPr>
              <a:t>Share roles</a:t>
            </a:r>
          </a:p>
          <a:p>
            <a:r>
              <a:rPr lang="en-GB" sz="1600" dirty="0">
                <a:solidFill>
                  <a:schemeClr val="bg1"/>
                </a:solidFill>
              </a:rPr>
              <a:t>Account ability</a:t>
            </a:r>
          </a:p>
          <a:p>
            <a:r>
              <a:rPr lang="en-GB" sz="1600" dirty="0">
                <a:solidFill>
                  <a:schemeClr val="bg1"/>
                </a:solidFill>
              </a:rPr>
              <a:t>Work beyond boundaries</a:t>
            </a:r>
          </a:p>
          <a:p>
            <a:r>
              <a:rPr lang="en-GB" sz="1600" dirty="0">
                <a:solidFill>
                  <a:schemeClr val="bg1"/>
                </a:solidFill>
              </a:rPr>
              <a:t>Problem solving</a:t>
            </a:r>
          </a:p>
          <a:p>
            <a:endParaRPr lang="en-GB" dirty="0"/>
          </a:p>
        </p:txBody>
      </p:sp>
      <p:pic>
        <p:nvPicPr>
          <p:cNvPr id="4" name="Content Placeholder 9" descr="A close up of a logo&#10;&#10;Description generated with very high confidence">
            <a:extLst>
              <a:ext uri="{FF2B5EF4-FFF2-40B4-BE49-F238E27FC236}">
                <a16:creationId xmlns:a16="http://schemas.microsoft.com/office/drawing/2014/main" id="{C1321BB8-1BAF-42EA-8F39-8B53D74C0729}"/>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044092" y="911366"/>
            <a:ext cx="3037766" cy="764661"/>
          </a:xfrm>
          <a:prstGeom prst="rect">
            <a:avLst/>
          </a:prstGeom>
        </p:spPr>
      </p:pic>
      <p:pic>
        <p:nvPicPr>
          <p:cNvPr id="5" name="Picture 4" descr="A close up of a bottle&#10;&#10;Description generated with high confidence">
            <a:extLst>
              <a:ext uri="{FF2B5EF4-FFF2-40B4-BE49-F238E27FC236}">
                <a16:creationId xmlns:a16="http://schemas.microsoft.com/office/drawing/2014/main" id="{61FC3111-E7A7-4476-AB0A-F1D4A5C6F85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05514" y="774024"/>
            <a:ext cx="1388011" cy="1039346"/>
          </a:xfrm>
          <a:prstGeom prst="rect">
            <a:avLst/>
          </a:prstGeom>
        </p:spPr>
      </p:pic>
      <p:sp>
        <p:nvSpPr>
          <p:cNvPr id="6" name="TextBox 5">
            <a:extLst>
              <a:ext uri="{FF2B5EF4-FFF2-40B4-BE49-F238E27FC236}">
                <a16:creationId xmlns:a16="http://schemas.microsoft.com/office/drawing/2014/main" id="{EB9F776C-188F-472D-8EA2-51D817105A46}"/>
              </a:ext>
            </a:extLst>
          </p:cNvPr>
          <p:cNvSpPr txBox="1"/>
          <p:nvPr/>
        </p:nvSpPr>
        <p:spPr>
          <a:xfrm>
            <a:off x="6096000" y="2324441"/>
            <a:ext cx="4426646" cy="3046988"/>
          </a:xfrm>
          <a:prstGeom prst="rect">
            <a:avLst/>
          </a:prstGeom>
          <a:noFill/>
        </p:spPr>
        <p:txBody>
          <a:bodyPr wrap="square" rtlCol="0">
            <a:spAutoFit/>
          </a:bodyPr>
          <a:lstStyle/>
          <a:p>
            <a:pPr marL="285750" indent="-285750">
              <a:buFont typeface="Arial" panose="020B0604020202020204" pitchFamily="34" charset="0"/>
              <a:buChar char="•"/>
            </a:pPr>
            <a:r>
              <a:rPr lang="en-GB" sz="1600" dirty="0">
                <a:solidFill>
                  <a:schemeClr val="bg1"/>
                </a:solidFill>
              </a:rPr>
              <a:t>Group</a:t>
            </a:r>
          </a:p>
          <a:p>
            <a:pPr marL="285750" indent="-285750">
              <a:buFont typeface="Arial" panose="020B0604020202020204" pitchFamily="34" charset="0"/>
              <a:buChar char="•"/>
            </a:pPr>
            <a:r>
              <a:rPr lang="en-GB" sz="1600" dirty="0">
                <a:solidFill>
                  <a:schemeClr val="bg1"/>
                </a:solidFill>
              </a:rPr>
              <a:t>3 or more individuals to organisational</a:t>
            </a:r>
          </a:p>
          <a:p>
            <a:pPr marL="285750" indent="-285750">
              <a:buFont typeface="Arial" panose="020B0604020202020204" pitchFamily="34" charset="0"/>
              <a:buChar char="•"/>
            </a:pPr>
            <a:r>
              <a:rPr lang="en-GB" sz="1600" dirty="0">
                <a:solidFill>
                  <a:schemeClr val="bg1"/>
                </a:solidFill>
              </a:rPr>
              <a:t>Goals</a:t>
            </a:r>
          </a:p>
          <a:p>
            <a:pPr marL="285750" indent="-285750">
              <a:buFont typeface="Arial" panose="020B0604020202020204" pitchFamily="34" charset="0"/>
              <a:buChar char="•"/>
            </a:pPr>
            <a:r>
              <a:rPr lang="en-GB" sz="1600" dirty="0">
                <a:solidFill>
                  <a:schemeClr val="bg1"/>
                </a:solidFill>
              </a:rPr>
              <a:t>Designated leader</a:t>
            </a:r>
          </a:p>
          <a:p>
            <a:pPr marL="285750" indent="-285750">
              <a:buFont typeface="Arial" panose="020B0604020202020204" pitchFamily="34" charset="0"/>
              <a:buChar char="•"/>
            </a:pPr>
            <a:endParaRPr lang="en-GB" sz="1600" dirty="0">
              <a:solidFill>
                <a:schemeClr val="bg1"/>
              </a:solidFill>
            </a:endParaRPr>
          </a:p>
          <a:p>
            <a:pPr marL="285750" indent="-285750">
              <a:buFont typeface="Arial" panose="020B0604020202020204" pitchFamily="34" charset="0"/>
              <a:buChar char="•"/>
            </a:pPr>
            <a:r>
              <a:rPr lang="en-GB" sz="1600" dirty="0">
                <a:solidFill>
                  <a:schemeClr val="bg1"/>
                </a:solidFill>
              </a:rPr>
              <a:t>Tasks set by others</a:t>
            </a:r>
          </a:p>
          <a:p>
            <a:pPr marL="285750" indent="-285750">
              <a:buFont typeface="Arial" panose="020B0604020202020204" pitchFamily="34" charset="0"/>
              <a:buChar char="•"/>
            </a:pPr>
            <a:endParaRPr lang="en-GB" sz="1600" dirty="0">
              <a:solidFill>
                <a:schemeClr val="bg1"/>
              </a:solidFill>
            </a:endParaRPr>
          </a:p>
          <a:p>
            <a:pPr marL="285750" indent="-285750">
              <a:buFont typeface="Arial" panose="020B0604020202020204" pitchFamily="34" charset="0"/>
              <a:buChar char="•"/>
            </a:pPr>
            <a:r>
              <a:rPr lang="en-GB" sz="1600" dirty="0">
                <a:solidFill>
                  <a:schemeClr val="bg1"/>
                </a:solidFill>
              </a:rPr>
              <a:t>Purpose of the organisation</a:t>
            </a:r>
          </a:p>
          <a:p>
            <a:pPr marL="285750" indent="-285750">
              <a:buFont typeface="Arial" panose="020B0604020202020204" pitchFamily="34" charset="0"/>
              <a:buChar char="•"/>
            </a:pPr>
            <a:endParaRPr lang="en-GB" sz="1600" dirty="0">
              <a:solidFill>
                <a:schemeClr val="bg1"/>
              </a:solidFill>
            </a:endParaRPr>
          </a:p>
          <a:p>
            <a:pPr marL="285750" indent="-285750">
              <a:buFont typeface="Arial" panose="020B0604020202020204" pitchFamily="34" charset="0"/>
              <a:buChar char="•"/>
            </a:pPr>
            <a:r>
              <a:rPr lang="en-GB" sz="1600" dirty="0">
                <a:solidFill>
                  <a:schemeClr val="bg1"/>
                </a:solidFill>
              </a:rPr>
              <a:t>Groups work within </a:t>
            </a:r>
          </a:p>
          <a:p>
            <a:pPr marL="285750" indent="-285750">
              <a:buFont typeface="Arial" panose="020B0604020202020204" pitchFamily="34" charset="0"/>
              <a:buChar char="•"/>
            </a:pPr>
            <a:endParaRPr lang="en-GB" sz="1600" dirty="0">
              <a:solidFill>
                <a:schemeClr val="bg1"/>
              </a:solidFill>
            </a:endParaRPr>
          </a:p>
          <a:p>
            <a:pPr marL="285750" indent="-285750">
              <a:buFont typeface="Arial" panose="020B0604020202020204" pitchFamily="34" charset="0"/>
              <a:buChar char="•"/>
            </a:pPr>
            <a:r>
              <a:rPr lang="en-GB" sz="1600" dirty="0">
                <a:solidFill>
                  <a:schemeClr val="bg1"/>
                </a:solidFill>
              </a:rPr>
              <a:t>Meeting delegation</a:t>
            </a:r>
          </a:p>
        </p:txBody>
      </p:sp>
    </p:spTree>
    <p:extLst>
      <p:ext uri="{BB962C8B-B14F-4D97-AF65-F5344CB8AC3E}">
        <p14:creationId xmlns:p14="http://schemas.microsoft.com/office/powerpoint/2010/main" val="563318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anim calcmode="lin" valueType="num">
                                      <p:cBhvr>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1000"/>
                                        <p:tgtEl>
                                          <p:spTgt spid="6"/>
                                        </p:tgtEl>
                                      </p:cBhvr>
                                    </p:animEffect>
                                    <p:anim calcmode="lin" valueType="num">
                                      <p:cBhvr>
                                        <p:cTn id="50" dur="1000" fill="hold"/>
                                        <p:tgtEl>
                                          <p:spTgt spid="6"/>
                                        </p:tgtEl>
                                        <p:attrNameLst>
                                          <p:attrName>ppt_x</p:attrName>
                                        </p:attrNameLst>
                                      </p:cBhvr>
                                      <p:tavLst>
                                        <p:tav tm="0">
                                          <p:val>
                                            <p:strVal val="#ppt_x"/>
                                          </p:val>
                                        </p:tav>
                                        <p:tav tm="100000">
                                          <p:val>
                                            <p:strVal val="#ppt_x"/>
                                          </p:val>
                                        </p:tav>
                                      </p:tavLst>
                                    </p:anim>
                                    <p:anim calcmode="lin" valueType="num">
                                      <p:cBhvr>
                                        <p:cTn id="5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9E705-BAF7-489F-B2C6-A3440FA639B9}"/>
              </a:ext>
            </a:extLst>
          </p:cNvPr>
          <p:cNvSpPr>
            <a:spLocks noGrp="1"/>
          </p:cNvSpPr>
          <p:nvPr>
            <p:ph type="title"/>
          </p:nvPr>
        </p:nvSpPr>
        <p:spPr/>
        <p:txBody>
          <a:bodyPr/>
          <a:lstStyle/>
          <a:p>
            <a:r>
              <a:rPr lang="en-GB" dirty="0"/>
              <a:t>Management Approach</a:t>
            </a:r>
          </a:p>
        </p:txBody>
      </p:sp>
      <p:pic>
        <p:nvPicPr>
          <p:cNvPr id="8" name="Content Placeholder 7" descr="A close up of text on a white background&#10;&#10;Description generated with very high confidence">
            <a:extLst>
              <a:ext uri="{FF2B5EF4-FFF2-40B4-BE49-F238E27FC236}">
                <a16:creationId xmlns:a16="http://schemas.microsoft.com/office/drawing/2014/main" id="{7B3225F8-0D37-43BA-B198-E0FD98F6B69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097141" y="2224259"/>
            <a:ext cx="4780220" cy="3598863"/>
          </a:xfrm>
        </p:spPr>
      </p:pic>
      <p:sp>
        <p:nvSpPr>
          <p:cNvPr id="6" name="Rectangle 5">
            <a:extLst>
              <a:ext uri="{FF2B5EF4-FFF2-40B4-BE49-F238E27FC236}">
                <a16:creationId xmlns:a16="http://schemas.microsoft.com/office/drawing/2014/main" id="{0A49BE6D-6511-4D3F-83B0-0DE8E481D7A3}"/>
              </a:ext>
            </a:extLst>
          </p:cNvPr>
          <p:cNvSpPr/>
          <p:nvPr/>
        </p:nvSpPr>
        <p:spPr>
          <a:xfrm>
            <a:off x="4070484" y="5842980"/>
            <a:ext cx="2833533" cy="369332"/>
          </a:xfrm>
          <a:prstGeom prst="rect">
            <a:avLst/>
          </a:prstGeom>
        </p:spPr>
        <p:txBody>
          <a:bodyPr wrap="none">
            <a:spAutoFit/>
          </a:bodyPr>
          <a:lstStyle/>
          <a:p>
            <a:r>
              <a:rPr lang="en-GB" dirty="0"/>
              <a:t>(Simply Psychology, 2017)</a:t>
            </a:r>
          </a:p>
        </p:txBody>
      </p:sp>
      <p:pic>
        <p:nvPicPr>
          <p:cNvPr id="9" name="Picture 8" descr="A close up of a bottle&#10;&#10;Description generated with high confidence">
            <a:extLst>
              <a:ext uri="{FF2B5EF4-FFF2-40B4-BE49-F238E27FC236}">
                <a16:creationId xmlns:a16="http://schemas.microsoft.com/office/drawing/2014/main" id="{12BF9207-8FBE-4E9C-9071-34F5C13BDC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31994" y="781619"/>
            <a:ext cx="1291414" cy="1039346"/>
          </a:xfrm>
          <a:prstGeom prst="rect">
            <a:avLst/>
          </a:prstGeom>
        </p:spPr>
      </p:pic>
      <p:pic>
        <p:nvPicPr>
          <p:cNvPr id="10" name="Content Placeholder 9" descr="A close up of a logo&#10;&#10;Description generated with very high confidence">
            <a:extLst>
              <a:ext uri="{FF2B5EF4-FFF2-40B4-BE49-F238E27FC236}">
                <a16:creationId xmlns:a16="http://schemas.microsoft.com/office/drawing/2014/main" id="{28E61830-2F03-4F71-A642-9E1760DBBADB}"/>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044092" y="911366"/>
            <a:ext cx="3037766" cy="764661"/>
          </a:xfrm>
          <a:prstGeom prst="rect">
            <a:avLst/>
          </a:prstGeom>
        </p:spPr>
      </p:pic>
    </p:spTree>
    <p:extLst>
      <p:ext uri="{BB962C8B-B14F-4D97-AF65-F5344CB8AC3E}">
        <p14:creationId xmlns:p14="http://schemas.microsoft.com/office/powerpoint/2010/main" val="662046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648F8-15E5-462E-AFBB-F21B1CCCFB42}"/>
              </a:ext>
            </a:extLst>
          </p:cNvPr>
          <p:cNvSpPr>
            <a:spLocks noGrp="1"/>
          </p:cNvSpPr>
          <p:nvPr>
            <p:ph type="title"/>
          </p:nvPr>
        </p:nvSpPr>
        <p:spPr/>
        <p:txBody>
          <a:bodyPr/>
          <a:lstStyle/>
          <a:p>
            <a:r>
              <a:rPr lang="en-GB" dirty="0"/>
              <a:t> Analysis</a:t>
            </a:r>
          </a:p>
        </p:txBody>
      </p:sp>
      <p:pic>
        <p:nvPicPr>
          <p:cNvPr id="4" name="Content Placeholder 9" descr="A close up of a logo&#10;&#10;Description generated with very high confidence">
            <a:extLst>
              <a:ext uri="{FF2B5EF4-FFF2-40B4-BE49-F238E27FC236}">
                <a16:creationId xmlns:a16="http://schemas.microsoft.com/office/drawing/2014/main" id="{B54E6840-52FE-41B5-9CAA-793E1E87599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120400" y="2923046"/>
            <a:ext cx="3037766" cy="1817766"/>
          </a:xfrm>
          <a:prstGeom prst="rect">
            <a:avLst/>
          </a:prstGeom>
        </p:spPr>
      </p:pic>
      <p:pic>
        <p:nvPicPr>
          <p:cNvPr id="5" name="Picture 4" descr="A close up of a bottle&#10;&#10;Description generated with high confidence">
            <a:extLst>
              <a:ext uri="{FF2B5EF4-FFF2-40B4-BE49-F238E27FC236}">
                <a16:creationId xmlns:a16="http://schemas.microsoft.com/office/drawing/2014/main" id="{3664A11B-6146-4085-9A05-CAE767BF453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82154" y="3081124"/>
            <a:ext cx="2447778" cy="1659687"/>
          </a:xfrm>
          <a:prstGeom prst="rect">
            <a:avLst/>
          </a:prstGeom>
        </p:spPr>
      </p:pic>
      <p:sp>
        <p:nvSpPr>
          <p:cNvPr id="25" name="Rectangle 24">
            <a:extLst>
              <a:ext uri="{FF2B5EF4-FFF2-40B4-BE49-F238E27FC236}">
                <a16:creationId xmlns:a16="http://schemas.microsoft.com/office/drawing/2014/main" id="{22C8704F-B3F7-4BAB-BA9B-7A003901C33E}"/>
              </a:ext>
            </a:extLst>
          </p:cNvPr>
          <p:cNvSpPr/>
          <p:nvPr/>
        </p:nvSpPr>
        <p:spPr>
          <a:xfrm>
            <a:off x="4155516" y="837464"/>
            <a:ext cx="5315879" cy="923330"/>
          </a:xfrm>
          <a:prstGeom prst="rect">
            <a:avLst/>
          </a:prstGeom>
          <a:noFill/>
        </p:spPr>
        <p:txBody>
          <a:bodyPr wrap="none" lIns="91440" tIns="45720" rIns="91440" bIns="45720">
            <a:spAutoFit/>
          </a:bodyPr>
          <a:lstStyle/>
          <a:p>
            <a:pPr algn="ctr"/>
            <a:r>
              <a:rPr lang="en-US" sz="5400" b="1" cap="none" spc="0" dirty="0">
                <a:ln w="6600">
                  <a:solidFill>
                    <a:schemeClr val="accent2"/>
                  </a:solidFill>
                  <a:prstDash val="solid"/>
                </a:ln>
                <a:solidFill>
                  <a:srgbClr val="FFFFFF"/>
                </a:solidFill>
                <a:effectLst>
                  <a:outerShdw dist="38100" dir="2700000" algn="tl" rotWithShape="0">
                    <a:schemeClr val="accent2"/>
                  </a:outerShdw>
                </a:effectLst>
              </a:rPr>
              <a:t>Have your say??</a:t>
            </a:r>
          </a:p>
        </p:txBody>
      </p:sp>
      <p:pic>
        <p:nvPicPr>
          <p:cNvPr id="26" name="Picture 25" descr="A close up of a bottle&#10;&#10;Description generated with high confidence">
            <a:extLst>
              <a:ext uri="{FF2B5EF4-FFF2-40B4-BE49-F238E27FC236}">
                <a16:creationId xmlns:a16="http://schemas.microsoft.com/office/drawing/2014/main" id="{6FCA50D1-5C3D-4F73-A336-26832AAD13B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31994" y="781619"/>
            <a:ext cx="1291414" cy="1039346"/>
          </a:xfrm>
          <a:prstGeom prst="rect">
            <a:avLst/>
          </a:prstGeom>
        </p:spPr>
      </p:pic>
    </p:spTree>
    <p:extLst>
      <p:ext uri="{BB962C8B-B14F-4D97-AF65-F5344CB8AC3E}">
        <p14:creationId xmlns:p14="http://schemas.microsoft.com/office/powerpoint/2010/main" val="8807525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8194D-8198-4557-9E40-D32269D38D4A}"/>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E1E7F1DD-E0FB-461D-BC10-E2022DE7EDC4}"/>
              </a:ext>
            </a:extLst>
          </p:cNvPr>
          <p:cNvSpPr>
            <a:spLocks noGrp="1"/>
          </p:cNvSpPr>
          <p:nvPr>
            <p:ph idx="1"/>
          </p:nvPr>
        </p:nvSpPr>
        <p:spPr>
          <a:xfrm>
            <a:off x="680321" y="2336872"/>
            <a:ext cx="9613861" cy="4373643"/>
          </a:xfrm>
        </p:spPr>
        <p:txBody>
          <a:bodyPr>
            <a:normAutofit/>
          </a:bodyPr>
          <a:lstStyle/>
          <a:p>
            <a:pPr marL="0" indent="0">
              <a:buNone/>
            </a:pPr>
            <a:endParaRPr lang="en-GB" sz="1200" b="1" dirty="0">
              <a:solidFill>
                <a:srgbClr val="00B0F0"/>
              </a:solidFill>
              <a:latin typeface="+mj-lt"/>
            </a:endParaRPr>
          </a:p>
          <a:p>
            <a:pPr marL="0" indent="0">
              <a:buNone/>
            </a:pPr>
            <a:r>
              <a:rPr lang="en-GB" sz="1400" b="1" dirty="0">
                <a:solidFill>
                  <a:schemeClr val="bg1"/>
                </a:solidFill>
                <a:latin typeface="+mj-lt"/>
              </a:rPr>
              <a:t>En.wikipedia.org. (2017). </a:t>
            </a:r>
            <a:r>
              <a:rPr lang="en-GB" sz="1400" b="1" i="1" dirty="0">
                <a:solidFill>
                  <a:schemeClr val="bg1"/>
                </a:solidFill>
                <a:latin typeface="+mj-lt"/>
              </a:rPr>
              <a:t>The Coca-Cola Company</a:t>
            </a:r>
            <a:r>
              <a:rPr lang="en-GB" sz="1400" b="1" dirty="0">
                <a:solidFill>
                  <a:schemeClr val="bg1"/>
                </a:solidFill>
                <a:latin typeface="+mj-lt"/>
              </a:rPr>
              <a:t>. [online] Available at: https://en.wikipedia.org/wiki/The_Coca-Cola_Company [Accessed 11 Dec. 2017].</a:t>
            </a:r>
          </a:p>
          <a:p>
            <a:pPr marL="0" indent="0">
              <a:buNone/>
            </a:pPr>
            <a:endParaRPr lang="en-GB" sz="1400" b="1" dirty="0">
              <a:solidFill>
                <a:schemeClr val="bg1"/>
              </a:solidFill>
              <a:latin typeface="+mj-lt"/>
            </a:endParaRPr>
          </a:p>
          <a:p>
            <a:pPr marL="0" indent="0">
              <a:buNone/>
            </a:pPr>
            <a:r>
              <a:rPr lang="en-GB" sz="1400" i="1" dirty="0">
                <a:solidFill>
                  <a:schemeClr val="bg1"/>
                </a:solidFill>
              </a:rPr>
              <a:t>Approach Human and Workplace Rights</a:t>
            </a:r>
            <a:r>
              <a:rPr lang="en-GB" sz="1400" dirty="0">
                <a:solidFill>
                  <a:schemeClr val="bg1"/>
                </a:solidFill>
              </a:rPr>
              <a:t>. [online] The Coca-Cola Company. Available at: http://www.coca-colacompany.com/our-company/human-workplace-rights [Accessed 12 Dec. 2017].</a:t>
            </a:r>
          </a:p>
          <a:p>
            <a:pPr marL="0" indent="0">
              <a:buNone/>
            </a:pPr>
            <a:endParaRPr lang="en-GB" sz="1400" b="1" dirty="0">
              <a:solidFill>
                <a:schemeClr val="bg1"/>
              </a:solidFill>
              <a:latin typeface="+mj-lt"/>
            </a:endParaRPr>
          </a:p>
          <a:p>
            <a:pPr marL="0" indent="0">
              <a:buNone/>
            </a:pPr>
            <a:r>
              <a:rPr lang="en-GB" sz="1400" b="1" dirty="0">
                <a:solidFill>
                  <a:schemeClr val="bg1"/>
                </a:solidFill>
                <a:latin typeface="+mj-lt"/>
              </a:rPr>
              <a:t>The Coca-Cola Company. (2017). </a:t>
            </a:r>
            <a:r>
              <a:rPr lang="en-GB" sz="1400" b="1" i="1" dirty="0">
                <a:solidFill>
                  <a:schemeClr val="bg1"/>
                </a:solidFill>
                <a:latin typeface="+mj-lt"/>
              </a:rPr>
              <a:t>Objectives</a:t>
            </a:r>
            <a:r>
              <a:rPr lang="en-GB" sz="1400" b="1" dirty="0">
                <a:solidFill>
                  <a:schemeClr val="bg1"/>
                </a:solidFill>
                <a:latin typeface="+mj-lt"/>
              </a:rPr>
              <a:t>. [online] Available at: https://thecocacolacompany-sabrinayang.weebly.com/objectives.html [Accessed 11 Dec. 2017].</a:t>
            </a:r>
          </a:p>
          <a:p>
            <a:pPr marL="0" indent="0">
              <a:buNone/>
            </a:pPr>
            <a:endParaRPr lang="en-GB" sz="1400" b="1" dirty="0">
              <a:solidFill>
                <a:schemeClr val="bg1"/>
              </a:solidFill>
              <a:latin typeface="+mj-lt"/>
            </a:endParaRPr>
          </a:p>
          <a:p>
            <a:pPr marL="0" indent="0">
              <a:buNone/>
            </a:pPr>
            <a:r>
              <a:rPr lang="en-GB" sz="1400" b="1" dirty="0">
                <a:solidFill>
                  <a:schemeClr val="bg1"/>
                </a:solidFill>
                <a:latin typeface="+mj-lt"/>
              </a:rPr>
              <a:t>Ferrell, O. (2016). </a:t>
            </a:r>
            <a:r>
              <a:rPr lang="en-GB" sz="1400" b="1" i="1" dirty="0">
                <a:solidFill>
                  <a:schemeClr val="bg1"/>
                </a:solidFill>
                <a:latin typeface="+mj-lt"/>
              </a:rPr>
              <a:t>Marketing strategy</a:t>
            </a:r>
            <a:r>
              <a:rPr lang="en-GB" sz="1400" b="1" dirty="0">
                <a:solidFill>
                  <a:schemeClr val="bg1"/>
                </a:solidFill>
                <a:latin typeface="+mj-lt"/>
              </a:rPr>
              <a:t>. [S.l.]: Cengage Learning.</a:t>
            </a:r>
          </a:p>
          <a:p>
            <a:pPr marL="0" indent="0">
              <a:buNone/>
            </a:pPr>
            <a:endParaRPr lang="en-GB" sz="1400" b="1" dirty="0">
              <a:solidFill>
                <a:schemeClr val="bg1"/>
              </a:solidFill>
              <a:latin typeface="+mj-lt"/>
            </a:endParaRPr>
          </a:p>
          <a:p>
            <a:pPr marL="0" indent="0">
              <a:buNone/>
            </a:pPr>
            <a:r>
              <a:rPr lang="en-GB" sz="1400" b="1" dirty="0">
                <a:solidFill>
                  <a:schemeClr val="bg1"/>
                </a:solidFill>
              </a:rPr>
              <a:t>Free, K. (2017). </a:t>
            </a:r>
            <a:r>
              <a:rPr lang="en-GB" sz="1400" b="1" i="1" dirty="0">
                <a:solidFill>
                  <a:schemeClr val="bg1"/>
                </a:solidFill>
              </a:rPr>
              <a:t>PESTLE Analysis of Coca Cola</a:t>
            </a:r>
            <a:r>
              <a:rPr lang="en-GB" sz="1400" b="1" dirty="0">
                <a:solidFill>
                  <a:schemeClr val="bg1"/>
                </a:solidFill>
              </a:rPr>
              <a:t>. [online] PESTLE Analysis. Available at: http://pestleanalysis.com/pestle-analysis-of-coca-cola/ [Accessed 11 Dec. 2017].</a:t>
            </a:r>
          </a:p>
          <a:p>
            <a:pPr marL="0" indent="0">
              <a:buNone/>
            </a:pPr>
            <a:endParaRPr lang="en-GB" sz="1200" b="1" dirty="0">
              <a:solidFill>
                <a:srgbClr val="FFFF00"/>
              </a:solidFill>
              <a:latin typeface="+mj-lt"/>
            </a:endParaRPr>
          </a:p>
          <a:p>
            <a:endParaRPr lang="en-GB" dirty="0"/>
          </a:p>
          <a:p>
            <a:endParaRPr lang="en-GB" dirty="0"/>
          </a:p>
          <a:p>
            <a:endParaRPr lang="en-GB" dirty="0"/>
          </a:p>
          <a:p>
            <a:endParaRPr lang="en-GB" dirty="0"/>
          </a:p>
          <a:p>
            <a:endParaRPr lang="en-GB" dirty="0"/>
          </a:p>
        </p:txBody>
      </p:sp>
      <p:pic>
        <p:nvPicPr>
          <p:cNvPr id="4" name="Picture 3" descr="A close up of a bottle&#10;&#10;Description generated with high confidence">
            <a:extLst>
              <a:ext uri="{FF2B5EF4-FFF2-40B4-BE49-F238E27FC236}">
                <a16:creationId xmlns:a16="http://schemas.microsoft.com/office/drawing/2014/main" id="{875783A3-D23B-439F-A322-73F693466B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31993" y="781619"/>
            <a:ext cx="1324019" cy="1039346"/>
          </a:xfrm>
          <a:prstGeom prst="rect">
            <a:avLst/>
          </a:prstGeom>
        </p:spPr>
      </p:pic>
      <p:pic>
        <p:nvPicPr>
          <p:cNvPr id="1026" name="Picture 2" descr="http://cdncache-a.akamaihd.net/items/it/img/arrow-10x10.png">
            <a:hlinkClick r:id="rId3" tooltip="Click to Continue &gt; by Counterflix"/>
            <a:extLst>
              <a:ext uri="{FF2B5EF4-FFF2-40B4-BE49-F238E27FC236}">
                <a16:creationId xmlns:a16="http://schemas.microsoft.com/office/drawing/2014/main" id="{9F3494C7-5B18-484D-8E68-F738578E1D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62975" y="-549275"/>
            <a:ext cx="95250" cy="95250"/>
          </a:xfrm>
          <a:prstGeom prst="rect">
            <a:avLst/>
          </a:prstGeom>
          <a:noFill/>
          <a:extLst>
            <a:ext uri="{909E8E84-426E-40DD-AFC4-6F175D3DCCD1}">
              <a14:hiddenFill xmlns:a14="http://schemas.microsoft.com/office/drawing/2010/main">
                <a:solidFill>
                  <a:srgbClr val="FFFFFF"/>
                </a:solidFill>
              </a14:hiddenFill>
            </a:ext>
          </a:extLst>
        </p:spPr>
      </p:pic>
      <p:pic>
        <p:nvPicPr>
          <p:cNvPr id="7" name="Content Placeholder 9" descr="A close up of a logo&#10;&#10;Description generated with very high confidence">
            <a:extLst>
              <a:ext uri="{FF2B5EF4-FFF2-40B4-BE49-F238E27FC236}">
                <a16:creationId xmlns:a16="http://schemas.microsoft.com/office/drawing/2014/main" id="{83C74C20-847C-4A72-97D8-74EEB25B6405}"/>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044092" y="911366"/>
            <a:ext cx="3037766" cy="764661"/>
          </a:xfrm>
          <a:prstGeom prst="rect">
            <a:avLst/>
          </a:prstGeom>
        </p:spPr>
      </p:pic>
    </p:spTree>
    <p:extLst>
      <p:ext uri="{BB962C8B-B14F-4D97-AF65-F5344CB8AC3E}">
        <p14:creationId xmlns:p14="http://schemas.microsoft.com/office/powerpoint/2010/main" val="28353378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856CC1-9850-4E11-8A77-D4BC42FE75C8}"/>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6B330777-978E-4FEF-83E7-0BF103E9E8D2}"/>
              </a:ext>
            </a:extLst>
          </p:cNvPr>
          <p:cNvSpPr>
            <a:spLocks noGrp="1"/>
          </p:cNvSpPr>
          <p:nvPr>
            <p:ph idx="1"/>
          </p:nvPr>
        </p:nvSpPr>
        <p:spPr>
          <a:xfrm>
            <a:off x="680321" y="2336872"/>
            <a:ext cx="9613861" cy="4521127"/>
          </a:xfrm>
        </p:spPr>
        <p:txBody>
          <a:bodyPr>
            <a:normAutofit/>
          </a:bodyPr>
          <a:lstStyle/>
          <a:p>
            <a:pPr marL="0" indent="0">
              <a:buNone/>
            </a:pPr>
            <a:r>
              <a:rPr lang="en-GB" sz="1400" b="1" dirty="0">
                <a:solidFill>
                  <a:schemeClr val="bg1"/>
                </a:solidFill>
                <a:latin typeface="+mj-lt"/>
              </a:rPr>
              <a:t>DeviantArt. (2017). </a:t>
            </a:r>
            <a:r>
              <a:rPr lang="en-GB" sz="1400" b="1" i="1" dirty="0">
                <a:solidFill>
                  <a:schemeClr val="bg1"/>
                </a:solidFill>
                <a:latin typeface="+mj-lt"/>
              </a:rPr>
              <a:t>Coca Cola SWOT analysis by cheshnotes</a:t>
            </a:r>
            <a:r>
              <a:rPr lang="en-GB" sz="1400" b="1" dirty="0">
                <a:solidFill>
                  <a:schemeClr val="bg1"/>
                </a:solidFill>
                <a:latin typeface="+mj-lt"/>
              </a:rPr>
              <a:t>. [online] Available at: https://cheshnotes.deviantart.com/art/Coca-Cola-SWOT-analysis-by-cheshnotes-702805716 [Accessed 11 Dec. 2017].</a:t>
            </a:r>
          </a:p>
          <a:p>
            <a:pPr marL="0" indent="0">
              <a:buNone/>
            </a:pPr>
            <a:endParaRPr lang="en-GB" sz="1400" b="1" dirty="0">
              <a:solidFill>
                <a:schemeClr val="bg1"/>
              </a:solidFill>
              <a:latin typeface="+mj-lt"/>
            </a:endParaRPr>
          </a:p>
          <a:p>
            <a:pPr marL="0" indent="0">
              <a:buNone/>
            </a:pPr>
            <a:r>
              <a:rPr lang="en-GB" sz="1400" b="1" dirty="0">
                <a:solidFill>
                  <a:schemeClr val="bg1"/>
                </a:solidFill>
                <a:latin typeface="+mj-lt"/>
              </a:rPr>
              <a:t>Advantage.marketline.com.ezproxy.uwtsd.ac.uk. (2017). </a:t>
            </a:r>
            <a:r>
              <a:rPr lang="en-GB" sz="1400" b="1" i="1" dirty="0">
                <a:solidFill>
                  <a:schemeClr val="bg1"/>
                </a:solidFill>
                <a:latin typeface="+mj-lt"/>
              </a:rPr>
              <a:t>Cite a Website - Cite This For Me</a:t>
            </a:r>
            <a:r>
              <a:rPr lang="en-GB" sz="1400" b="1" dirty="0">
                <a:solidFill>
                  <a:schemeClr val="bg1"/>
                </a:solidFill>
                <a:latin typeface="+mj-lt"/>
              </a:rPr>
              <a:t>. [online] Available at: http://advantage.marketline.com.ezproxy.uwtsd.ac.uk/Product?pid=37CB5616-D04E-49EE-9F5C-FFE75047D6FF&amp;view=SWOTAnalysis#weaknesses [Accessed 11 Dec. 2017].</a:t>
            </a:r>
          </a:p>
          <a:p>
            <a:pPr marL="0" indent="0">
              <a:buNone/>
            </a:pPr>
            <a:endParaRPr lang="en-GB" sz="1400" b="1" dirty="0">
              <a:solidFill>
                <a:schemeClr val="bg1"/>
              </a:solidFill>
              <a:latin typeface="+mj-lt"/>
            </a:endParaRPr>
          </a:p>
          <a:p>
            <a:pPr marL="0" indent="0">
              <a:buNone/>
            </a:pPr>
            <a:r>
              <a:rPr lang="en-GB" sz="1400" dirty="0">
                <a:solidFill>
                  <a:schemeClr val="bg1"/>
                </a:solidFill>
              </a:rPr>
              <a:t>Laskin, A. and Laskin, A. (2017). </a:t>
            </a:r>
            <a:r>
              <a:rPr lang="en-GB" sz="1400" i="1" dirty="0">
                <a:solidFill>
                  <a:schemeClr val="bg1"/>
                </a:solidFill>
              </a:rPr>
              <a:t>The Handbook of Investor Relations and Financial Communications</a:t>
            </a:r>
            <a:r>
              <a:rPr lang="en-GB" sz="1400" dirty="0">
                <a:solidFill>
                  <a:schemeClr val="bg1"/>
                </a:solidFill>
              </a:rPr>
              <a:t>. Newark: John Wiley &amp; Sons, Incorporated.</a:t>
            </a:r>
          </a:p>
          <a:p>
            <a:pPr marL="0" indent="0">
              <a:buNone/>
            </a:pPr>
            <a:endParaRPr lang="en-GB" sz="1400" dirty="0">
              <a:solidFill>
                <a:schemeClr val="bg1"/>
              </a:solidFill>
            </a:endParaRPr>
          </a:p>
          <a:p>
            <a:pPr marL="0" indent="0">
              <a:buNone/>
            </a:pPr>
            <a:r>
              <a:rPr lang="en-GB" sz="1400" dirty="0">
                <a:solidFill>
                  <a:schemeClr val="bg1"/>
                </a:solidFill>
              </a:rPr>
              <a:t>Boyd, O. (2017). </a:t>
            </a:r>
            <a:r>
              <a:rPr lang="en-GB" sz="1400" i="1" dirty="0">
                <a:solidFill>
                  <a:schemeClr val="bg1"/>
                </a:solidFill>
              </a:rPr>
              <a:t>Is it fair to blame Coca-Cola and big corporations for our waste crisis?</a:t>
            </a:r>
            <a:r>
              <a:rPr lang="en-GB" sz="1400" dirty="0">
                <a:solidFill>
                  <a:schemeClr val="bg1"/>
                </a:solidFill>
              </a:rPr>
              <a:t>. [online] the Guardian. Available at: https://www.theguardian.com/sustainable-business/2017/aug/02/coca-cola-big-corporations-waste-crisis-plastics-recycling-packaging-circular-economy [Accessed 12 Dec. 2017].</a:t>
            </a:r>
          </a:p>
          <a:p>
            <a:pPr marL="0" indent="0">
              <a:buNone/>
            </a:pPr>
            <a:endParaRPr lang="en-GB" sz="1400" dirty="0">
              <a:solidFill>
                <a:schemeClr val="bg1"/>
              </a:solidFill>
            </a:endParaRPr>
          </a:p>
          <a:p>
            <a:pPr marL="0" indent="0">
              <a:buNone/>
            </a:pPr>
            <a:r>
              <a:rPr lang="en-GB" sz="1400" dirty="0">
                <a:solidFill>
                  <a:schemeClr val="bg1"/>
                </a:solidFill>
              </a:rPr>
              <a:t>Srinivasan, D. (2016). </a:t>
            </a:r>
            <a:r>
              <a:rPr lang="en-GB" sz="1400" i="1" dirty="0">
                <a:solidFill>
                  <a:schemeClr val="bg1"/>
                </a:solidFill>
              </a:rPr>
              <a:t>The HRD Almanac</a:t>
            </a:r>
            <a:r>
              <a:rPr lang="en-GB" sz="1400" dirty="0">
                <a:solidFill>
                  <a:schemeClr val="bg1"/>
                </a:solidFill>
              </a:rPr>
              <a:t>. Notion Press, 2016.</a:t>
            </a:r>
          </a:p>
          <a:p>
            <a:pPr marL="0" indent="0">
              <a:buNone/>
            </a:pPr>
            <a:endParaRPr lang="en-GB" sz="1400" dirty="0">
              <a:solidFill>
                <a:schemeClr val="bg1"/>
              </a:solidFill>
            </a:endParaRPr>
          </a:p>
          <a:p>
            <a:pPr marL="0" indent="0">
              <a:buNone/>
            </a:pPr>
            <a:endParaRPr lang="en-GB" sz="1400" b="1" dirty="0">
              <a:solidFill>
                <a:schemeClr val="bg1"/>
              </a:solidFill>
              <a:latin typeface="+mj-lt"/>
            </a:endParaRPr>
          </a:p>
          <a:p>
            <a:endParaRPr lang="en-GB" dirty="0"/>
          </a:p>
          <a:p>
            <a:pPr marL="0" indent="0">
              <a:buNone/>
            </a:pPr>
            <a:endParaRPr lang="en-GB" dirty="0"/>
          </a:p>
        </p:txBody>
      </p:sp>
      <p:pic>
        <p:nvPicPr>
          <p:cNvPr id="4" name="Content Placeholder 9" descr="A close up of a logo&#10;&#10;Description generated with very high confidence">
            <a:extLst>
              <a:ext uri="{FF2B5EF4-FFF2-40B4-BE49-F238E27FC236}">
                <a16:creationId xmlns:a16="http://schemas.microsoft.com/office/drawing/2014/main" id="{17C6A351-C127-4837-9FC6-DB0EB39BD51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044092" y="911366"/>
            <a:ext cx="3037766" cy="764661"/>
          </a:xfrm>
          <a:prstGeom prst="rect">
            <a:avLst/>
          </a:prstGeom>
        </p:spPr>
      </p:pic>
      <p:pic>
        <p:nvPicPr>
          <p:cNvPr id="5" name="Picture 4" descr="A close up of a bottle&#10;&#10;Description generated with high confidence">
            <a:extLst>
              <a:ext uri="{FF2B5EF4-FFF2-40B4-BE49-F238E27FC236}">
                <a16:creationId xmlns:a16="http://schemas.microsoft.com/office/drawing/2014/main" id="{BA987569-754E-4C81-8A4F-CDBAC0AA9B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05514" y="774024"/>
            <a:ext cx="1388011" cy="1039346"/>
          </a:xfrm>
          <a:prstGeom prst="rect">
            <a:avLst/>
          </a:prstGeom>
        </p:spPr>
      </p:pic>
    </p:spTree>
    <p:extLst>
      <p:ext uri="{BB962C8B-B14F-4D97-AF65-F5344CB8AC3E}">
        <p14:creationId xmlns:p14="http://schemas.microsoft.com/office/powerpoint/2010/main" val="39468098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1DBEB-C0DD-442F-99EF-464BDF27C2A3}"/>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1CF43188-3D37-4337-8F56-60A0F8FF254A}"/>
              </a:ext>
            </a:extLst>
          </p:cNvPr>
          <p:cNvSpPr>
            <a:spLocks noGrp="1"/>
          </p:cNvSpPr>
          <p:nvPr>
            <p:ph idx="1"/>
          </p:nvPr>
        </p:nvSpPr>
        <p:spPr/>
        <p:txBody>
          <a:bodyPr/>
          <a:lstStyle/>
          <a:p>
            <a:pPr marL="0" indent="0">
              <a:buNone/>
            </a:pPr>
            <a:r>
              <a:rPr lang="en-GB" sz="1600" dirty="0">
                <a:solidFill>
                  <a:schemeClr val="bg1"/>
                </a:solidFill>
              </a:rPr>
              <a:t>Simply Psychology. (2017). </a:t>
            </a:r>
            <a:r>
              <a:rPr lang="en-GB" sz="1600" i="1" dirty="0">
                <a:solidFill>
                  <a:schemeClr val="bg1"/>
                </a:solidFill>
              </a:rPr>
              <a:t>Maslow's Hierarchy of Needs</a:t>
            </a:r>
            <a:r>
              <a:rPr lang="en-GB" sz="1600" dirty="0">
                <a:solidFill>
                  <a:schemeClr val="bg1"/>
                </a:solidFill>
              </a:rPr>
              <a:t>. [online] Available at: https://www.simplypsychology.org/maslow.html [Accessed 13 Dec. 2017].</a:t>
            </a:r>
          </a:p>
          <a:p>
            <a:pPr marL="0" indent="0">
              <a:buNone/>
            </a:pPr>
            <a:endParaRPr lang="en-GB" sz="1600" dirty="0">
              <a:solidFill>
                <a:schemeClr val="bg1"/>
              </a:solidFill>
            </a:endParaRPr>
          </a:p>
          <a:p>
            <a:pPr marL="0" indent="0">
              <a:buNone/>
            </a:pPr>
            <a:endParaRPr lang="en-GB" sz="1600" dirty="0">
              <a:solidFill>
                <a:schemeClr val="bg1"/>
              </a:solidFill>
            </a:endParaRPr>
          </a:p>
          <a:p>
            <a:pPr marL="0" indent="0">
              <a:buNone/>
            </a:pPr>
            <a:r>
              <a:rPr lang="en-GB" sz="1600" dirty="0">
                <a:solidFill>
                  <a:schemeClr val="bg1"/>
                </a:solidFill>
              </a:rPr>
              <a:t>Glassdoor.co.uk. (2017). </a:t>
            </a:r>
            <a:r>
              <a:rPr lang="en-GB" sz="1600" i="1" dirty="0">
                <a:solidFill>
                  <a:schemeClr val="bg1"/>
                </a:solidFill>
              </a:rPr>
              <a:t>Coca-Cola Company Reviews | Glassdoor.co.uk</a:t>
            </a:r>
            <a:r>
              <a:rPr lang="en-GB" sz="1600" dirty="0">
                <a:solidFill>
                  <a:schemeClr val="bg1"/>
                </a:solidFill>
              </a:rPr>
              <a:t>. [online] Available at: https://www.glassdoor.co.uk/Reviews/Coca-Cola-Company-Reviews-E161.htm [Accessed 13 Dec. 2017].</a:t>
            </a:r>
          </a:p>
          <a:p>
            <a:pPr marL="0" indent="0">
              <a:buNone/>
            </a:pPr>
            <a:endParaRPr lang="en-GB" dirty="0">
              <a:solidFill>
                <a:schemeClr val="bg1"/>
              </a:solidFill>
            </a:endParaRPr>
          </a:p>
          <a:p>
            <a:endParaRPr lang="en-GB" dirty="0"/>
          </a:p>
        </p:txBody>
      </p:sp>
      <p:pic>
        <p:nvPicPr>
          <p:cNvPr id="4" name="Content Placeholder 9" descr="A close up of a logo&#10;&#10;Description generated with very high confidence">
            <a:extLst>
              <a:ext uri="{FF2B5EF4-FFF2-40B4-BE49-F238E27FC236}">
                <a16:creationId xmlns:a16="http://schemas.microsoft.com/office/drawing/2014/main" id="{F70B3D49-8B72-40DD-8AA8-1303863CA7C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044092" y="911366"/>
            <a:ext cx="3037766" cy="764661"/>
          </a:xfrm>
          <a:prstGeom prst="rect">
            <a:avLst/>
          </a:prstGeom>
        </p:spPr>
      </p:pic>
      <p:pic>
        <p:nvPicPr>
          <p:cNvPr id="5" name="Picture 4" descr="A close up of a bottle&#10;&#10;Description generated with high confidence">
            <a:extLst>
              <a:ext uri="{FF2B5EF4-FFF2-40B4-BE49-F238E27FC236}">
                <a16:creationId xmlns:a16="http://schemas.microsoft.com/office/drawing/2014/main" id="{54B5EF54-9131-4453-A9C1-72147E6C91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05514" y="774024"/>
            <a:ext cx="1388011" cy="1039346"/>
          </a:xfrm>
          <a:prstGeom prst="rect">
            <a:avLst/>
          </a:prstGeom>
        </p:spPr>
      </p:pic>
    </p:spTree>
    <p:extLst>
      <p:ext uri="{BB962C8B-B14F-4D97-AF65-F5344CB8AC3E}">
        <p14:creationId xmlns:p14="http://schemas.microsoft.com/office/powerpoint/2010/main" val="2610947716"/>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TM04033917[[fn=Berlin]]</Template>
  <TotalTime>5678</TotalTime>
  <Words>2519</Words>
  <Application>Microsoft Office PowerPoint</Application>
  <PresentationFormat>Widescreen</PresentationFormat>
  <Paragraphs>248</Paragraphs>
  <Slides>17</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Trebuchet MS</vt:lpstr>
      <vt:lpstr>Berlin</vt:lpstr>
      <vt:lpstr>  </vt:lpstr>
      <vt:lpstr>Agenda </vt:lpstr>
      <vt:lpstr>PowerPoint Presentation</vt:lpstr>
      <vt:lpstr>   What is Coca Cola’s  Approach to Strategy??</vt:lpstr>
      <vt:lpstr>Human rights Approach</vt:lpstr>
      <vt:lpstr>         Coca Cola’s Mission &amp; Vision Statement </vt:lpstr>
      <vt:lpstr>     </vt:lpstr>
      <vt:lpstr>Coca Cola using P E S T L E</vt:lpstr>
      <vt:lpstr>Swot ** Analysis</vt:lpstr>
      <vt:lpstr>sustainability &amp; the community</vt:lpstr>
      <vt:lpstr>Coca cola’s negative  sustainability &amp; the community</vt:lpstr>
      <vt:lpstr>Group and team work</vt:lpstr>
      <vt:lpstr>Management Approach</vt:lpstr>
      <vt:lpstr> Analysis</vt:lpstr>
      <vt:lpstr>References</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Contempory approaches</dc:title>
  <dc:creator>Joanne Griffith-thomas (1704209)</dc:creator>
  <cp:lastModifiedBy>Joanne Griffith-thomas (1704209)</cp:lastModifiedBy>
  <cp:revision>83</cp:revision>
  <dcterms:created xsi:type="dcterms:W3CDTF">2017-12-07T18:30:10Z</dcterms:created>
  <dcterms:modified xsi:type="dcterms:W3CDTF">2017-12-13T20:26:29Z</dcterms:modified>
</cp:coreProperties>
</file>