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76" r:id="rId4"/>
    <p:sldId id="284" r:id="rId5"/>
    <p:sldId id="278" r:id="rId6"/>
    <p:sldId id="285" r:id="rId7"/>
    <p:sldId id="279" r:id="rId8"/>
    <p:sldId id="286" r:id="rId9"/>
    <p:sldId id="280" r:id="rId10"/>
    <p:sldId id="287" r:id="rId11"/>
    <p:sldId id="282" r:id="rId12"/>
    <p:sldId id="28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DEEC3B-4388-E848-A1F2-481141C5F07A}" v="6" dt="2025-10-22T18:36:57.5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59" autoAdjust="0"/>
    <p:restoredTop sz="94762"/>
  </p:normalViewPr>
  <p:slideViewPr>
    <p:cSldViewPr snapToGrid="0">
      <p:cViewPr varScale="1">
        <p:scale>
          <a:sx n="106" d="100"/>
          <a:sy n="106"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hee.nhs.uk/our-work/digital-literacy" TargetMode="External"/><Relationship Id="rId2" Type="http://schemas.openxmlformats.org/officeDocument/2006/relationships/hyperlink" Target="https://www.microsoft.com/en-gb/microsoft-teams/group-chat-software" TargetMode="External"/><Relationship Id="rId1" Type="http://schemas.openxmlformats.org/officeDocument/2006/relationships/slideLayout" Target="../slideLayouts/slideLayout2.xml"/><Relationship Id="rId4" Type="http://schemas.openxmlformats.org/officeDocument/2006/relationships/hyperlink" Target="https://digital.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panose="020B0604020202020204" pitchFamily="34" charset="0"/>
                <a:cs typeface="Arial" panose="020B0604020202020204" pitchFamily="34" charset="0"/>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 </a:t>
            </a:r>
            <a:r>
              <a:rPr lang="en-US" sz="2800" b="1" spc="-10" dirty="0">
                <a:latin typeface="Arial" panose="020B0604020202020204" pitchFamily="34" charset="0"/>
                <a:ea typeface="Arial" panose="020B0604020202020204" pitchFamily="34" charset="0"/>
                <a:cs typeface="Arial" panose="020B0604020202020204" pitchFamily="34" charset="0"/>
              </a:rPr>
              <a:t>2</a:t>
            </a:r>
            <a:endParaRPr lang="en-GB"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a:normAutofit/>
          </a:bodyPr>
          <a:lstStyle/>
          <a:p>
            <a:pPr algn="l"/>
            <a:endParaRPr lang="en-GB" dirty="0"/>
          </a:p>
          <a:p>
            <a:pPr algn="l"/>
            <a:r>
              <a:rPr lang="en-GB" dirty="0"/>
              <a:t>Programme: Certificate of Higher Education in Health and Social Care</a:t>
            </a:r>
          </a:p>
          <a:p>
            <a:pPr algn="l"/>
            <a:r>
              <a:rPr lang="en-GB" dirty="0"/>
              <a:t>				</a:t>
            </a:r>
          </a:p>
          <a:p>
            <a:pPr algn="l"/>
            <a:r>
              <a:rPr lang="en-GB" dirty="0"/>
              <a:t>Lecturer name: Dr Kwame Assa-Agyei</a:t>
            </a: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sz="2000" dirty="0"/>
              <a:t> </a:t>
            </a:r>
            <a:r>
              <a:rPr lang="en-GB" sz="3200" dirty="0"/>
              <a:t>Staff Training and Awareness Presentation within Sunrise Care Home</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1340257352"/>
              </p:ext>
            </p:extLst>
          </p:nvPr>
        </p:nvGraphicFramePr>
        <p:xfrm>
          <a:off x="2059296" y="3572048"/>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GB" dirty="0"/>
                        <a:t>Khrystyna </a:t>
                      </a:r>
                      <a:r>
                        <a:rPr lang="en-GB" dirty="0" err="1"/>
                        <a:t>Yastremska</a:t>
                      </a:r>
                      <a:endParaRPr lang="en-GB" dirty="0"/>
                    </a:p>
                  </a:txBody>
                  <a:tcPr/>
                </a:tc>
                <a:tc>
                  <a:txBody>
                    <a:bodyPr/>
                    <a:lstStyle/>
                    <a:p>
                      <a:r>
                        <a:rPr lang="en-GB"/>
                        <a:t>2509328</a:t>
                      </a:r>
                      <a:endParaRPr lang="en-GB" dirty="0"/>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Cynthia D Costa E Afonso</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2437224</a:t>
                      </a: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Almira </a:t>
                      </a:r>
                      <a:r>
                        <a:rPr lang="en-GB" dirty="0" err="1"/>
                        <a:t>Kokayeva</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2513892</a:t>
                      </a:r>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Gloria Danson</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2514333</a:t>
                      </a:r>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Esther </a:t>
                      </a:r>
                      <a:r>
                        <a:rPr lang="en-GB" dirty="0" err="1"/>
                        <a:t>Okunuga</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2509873</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fontScale="92500" lnSpcReduction="20000"/>
          </a:bodyPr>
          <a:lstStyle/>
          <a:p>
            <a:pPr marL="0" indent="0">
              <a:buNone/>
            </a:pPr>
            <a:endParaRPr lang="en-GB" sz="2400" dirty="0"/>
          </a:p>
          <a:p>
            <a:pPr marL="0" indent="0">
              <a:buNone/>
            </a:pPr>
            <a:r>
              <a:rPr lang="en-GB" sz="3200" dirty="0"/>
              <a:t>I acknowledge the use of Grammarly (https://www.grammarly.com/) on </a:t>
            </a:r>
            <a:r>
              <a:rPr lang="en-GB" sz="3200" dirty="0">
                <a:solidFill>
                  <a:srgbClr val="FF0000"/>
                </a:solidFill>
              </a:rPr>
              <a:t>10 November 2025 </a:t>
            </a:r>
            <a:r>
              <a:rPr lang="en-GB" sz="3200" dirty="0"/>
              <a:t>to support to check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idx="1"/>
          </p:nvPr>
        </p:nvSpPr>
        <p:spPr>
          <a:xfrm>
            <a:off x="838200" y="1347953"/>
            <a:ext cx="11049000" cy="4351338"/>
          </a:xfrm>
        </p:spPr>
        <p:txBody>
          <a:bodyPr>
            <a:normAutofit lnSpcReduction="10000"/>
          </a:bodyPr>
          <a:lstStyle/>
          <a:p>
            <a:pPr>
              <a:buFont typeface="Wingdings" panose="05000000000000000000" pitchFamily="2" charset="2"/>
              <a:buChar char="q"/>
            </a:pPr>
            <a:r>
              <a:rPr lang="en-GB" dirty="0"/>
              <a:t>Introduction - Explanation of the chosen MS 365 application</a:t>
            </a:r>
          </a:p>
          <a:p>
            <a:pPr lvl="1">
              <a:buFont typeface="Wingdings" panose="05000000000000000000" pitchFamily="2" charset="2"/>
              <a:buChar char="§"/>
            </a:pPr>
            <a:r>
              <a:rPr lang="en-GB" dirty="0"/>
              <a:t>Benefits and Limitations within Sunrise Residential Care Home</a:t>
            </a:r>
          </a:p>
          <a:p>
            <a:pPr>
              <a:buFont typeface="Wingdings" panose="05000000000000000000" pitchFamily="2" charset="2"/>
              <a:buChar char="q"/>
            </a:pPr>
            <a:r>
              <a:rPr lang="en-GB" dirty="0"/>
              <a:t>Evaluation of the chosen communication or collaboration tool</a:t>
            </a:r>
          </a:p>
          <a:p>
            <a:pPr lvl="1">
              <a:buFont typeface="Wingdings" panose="05000000000000000000" pitchFamily="2" charset="2"/>
              <a:buChar char="§"/>
            </a:pPr>
            <a:r>
              <a:rPr lang="en-GB" dirty="0"/>
              <a:t> Benefits and Limitations within Sunrise Residential Care Home</a:t>
            </a:r>
          </a:p>
          <a:p>
            <a:pPr>
              <a:buFont typeface="Wingdings" panose="05000000000000000000" pitchFamily="2" charset="2"/>
              <a:buChar char="q"/>
            </a:pPr>
            <a:r>
              <a:rPr lang="en-GB" dirty="0"/>
              <a:t>Impact of limited digital skills or literacy</a:t>
            </a:r>
          </a:p>
          <a:p>
            <a:pPr>
              <a:buFont typeface="Wingdings" panose="05000000000000000000" pitchFamily="2" charset="2"/>
              <a:buChar char="q"/>
            </a:pPr>
            <a:r>
              <a:rPr lang="en-GB" dirty="0"/>
              <a:t>Checklist for digital safety practices</a:t>
            </a:r>
          </a:p>
          <a:p>
            <a:pPr>
              <a:buFont typeface="Wingdings" panose="05000000000000000000" pitchFamily="2" charset="2"/>
              <a:buChar char="q"/>
            </a:pPr>
            <a:r>
              <a:rPr lang="en-GB" dirty="0"/>
              <a:t>Conclusion</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b="1" u="sng" dirty="0"/>
              <a:t>Introduction – PowerPoint</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a:normAutofit/>
          </a:bodyPr>
          <a:lstStyle/>
          <a:p>
            <a:pPr marL="0" indent="0">
              <a:buNone/>
            </a:pPr>
            <a:r>
              <a:rPr lang="en-GB" dirty="0">
                <a:solidFill>
                  <a:schemeClr val="tx2"/>
                </a:solidFill>
              </a:rPr>
              <a:t>.Microsoft 365 app</a:t>
            </a:r>
          </a:p>
          <a:p>
            <a:pPr marL="0" indent="0">
              <a:buNone/>
            </a:pPr>
            <a:r>
              <a:rPr lang="en-GB" dirty="0">
                <a:solidFill>
                  <a:schemeClr val="tx2"/>
                </a:solidFill>
              </a:rPr>
              <a:t>.Microsoft Power point</a:t>
            </a:r>
          </a:p>
          <a:p>
            <a:pPr marL="0" indent="0">
              <a:buNone/>
            </a:pPr>
            <a:r>
              <a:rPr lang="en-GB" dirty="0">
                <a:solidFill>
                  <a:schemeClr val="tx2"/>
                </a:solidFill>
              </a:rPr>
              <a:t>.the use of Microsoft Power point in sunrise Residential care home</a:t>
            </a:r>
          </a:p>
          <a:p>
            <a:pPr marL="0" indent="0">
              <a:buNone/>
            </a:pPr>
            <a:r>
              <a:rPr lang="en-GB" sz="3600" b="1" u="sng" dirty="0">
                <a:solidFill>
                  <a:schemeClr val="tx2"/>
                </a:solidFill>
              </a:rPr>
              <a:t>Explanation</a:t>
            </a:r>
          </a:p>
          <a:p>
            <a:pPr marL="0" indent="0">
              <a:buNone/>
            </a:pPr>
            <a:r>
              <a:rPr lang="en-GB" dirty="0">
                <a:solidFill>
                  <a:schemeClr val="tx2"/>
                </a:solidFill>
              </a:rPr>
              <a:t>Power point allows for the best presentation and gives good visual presentation to its audience (guidelines for using Microsoft PowerPoint slides, n.d.).</a:t>
            </a:r>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544" y="-262356"/>
            <a:ext cx="10515600" cy="1487661"/>
          </a:xfrm>
        </p:spPr>
        <p:txBody>
          <a:bodyPr>
            <a:normAutofit fontScale="90000"/>
          </a:bodyPr>
          <a:lstStyle/>
          <a:p>
            <a:br>
              <a:rPr lang="en-GB" dirty="0"/>
            </a:br>
            <a:r>
              <a:rPr lang="en-GB" sz="4000" b="1" u="sng" dirty="0"/>
              <a:t>Benefits and Limitations within Sunrise Residential Care Home</a:t>
            </a:r>
            <a:br>
              <a:rPr lang="en-GB" sz="4000" b="1" u="sng" dirty="0"/>
            </a:br>
            <a:endParaRPr lang="en-GB" sz="4000" b="1" u="sng"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1651546198"/>
              </p:ext>
            </p:extLst>
          </p:nvPr>
        </p:nvGraphicFramePr>
        <p:xfrm>
          <a:off x="620110" y="1002316"/>
          <a:ext cx="10696144" cy="4469643"/>
        </p:xfrm>
        <a:graphic>
          <a:graphicData uri="http://schemas.openxmlformats.org/drawingml/2006/table">
            <a:tbl>
              <a:tblPr firstRow="1" bandRow="1">
                <a:tableStyleId>{5C22544A-7EE6-4342-B048-85BDC9FD1C3A}</a:tableStyleId>
              </a:tblPr>
              <a:tblGrid>
                <a:gridCol w="5179803">
                  <a:extLst>
                    <a:ext uri="{9D8B030D-6E8A-4147-A177-3AD203B41FA5}">
                      <a16:colId xmlns:a16="http://schemas.microsoft.com/office/drawing/2014/main" val="1607449065"/>
                    </a:ext>
                  </a:extLst>
                </a:gridCol>
                <a:gridCol w="5516341">
                  <a:extLst>
                    <a:ext uri="{9D8B030D-6E8A-4147-A177-3AD203B41FA5}">
                      <a16:colId xmlns:a16="http://schemas.microsoft.com/office/drawing/2014/main" val="443945616"/>
                    </a:ext>
                  </a:extLst>
                </a:gridCol>
              </a:tblGrid>
              <a:tr h="345627">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791720">
                <a:tc>
                  <a:txBody>
                    <a:bodyPr/>
                    <a:lstStyle/>
                    <a:p>
                      <a:r>
                        <a:rPr lang="en-GB" b="0" u="none" dirty="0"/>
                        <a:t>Enhance training for staff</a:t>
                      </a:r>
                    </a:p>
                  </a:txBody>
                  <a:tcPr/>
                </a:tc>
                <a:tc>
                  <a:txBody>
                    <a:bodyPr/>
                    <a:lstStyle/>
                    <a:p>
                      <a:r>
                        <a:rPr lang="en-GB" b="0" u="none" dirty="0"/>
                        <a:t>Lack of knowledge</a:t>
                      </a:r>
                    </a:p>
                  </a:txBody>
                  <a:tcPr/>
                </a:tc>
                <a:extLst>
                  <a:ext uri="{0D108BD9-81ED-4DB2-BD59-A6C34878D82A}">
                    <a16:rowId xmlns:a16="http://schemas.microsoft.com/office/drawing/2014/main" val="2882987392"/>
                  </a:ext>
                </a:extLst>
              </a:tr>
              <a:tr h="791720">
                <a:tc>
                  <a:txBody>
                    <a:bodyPr/>
                    <a:lstStyle/>
                    <a:p>
                      <a:r>
                        <a:rPr lang="en-GB" b="0" u="none" dirty="0"/>
                        <a:t>Introducing new policies and procedures</a:t>
                      </a:r>
                    </a:p>
                  </a:txBody>
                  <a:tcPr/>
                </a:tc>
                <a:tc>
                  <a:txBody>
                    <a:bodyPr/>
                    <a:lstStyle/>
                    <a:p>
                      <a:r>
                        <a:rPr lang="en-GB" b="0" u="none" dirty="0"/>
                        <a:t>Technical limitations</a:t>
                      </a:r>
                    </a:p>
                  </a:txBody>
                  <a:tcPr/>
                </a:tc>
                <a:extLst>
                  <a:ext uri="{0D108BD9-81ED-4DB2-BD59-A6C34878D82A}">
                    <a16:rowId xmlns:a16="http://schemas.microsoft.com/office/drawing/2014/main" val="3160413561"/>
                  </a:ext>
                </a:extLst>
              </a:tr>
              <a:tr h="1029236">
                <a:tc>
                  <a:txBody>
                    <a:bodyPr/>
                    <a:lstStyle/>
                    <a:p>
                      <a:r>
                        <a:rPr lang="en-GB" b="0" u="none" dirty="0"/>
                        <a:t>Planning different activities</a:t>
                      </a:r>
                    </a:p>
                  </a:txBody>
                  <a:tcPr/>
                </a:tc>
                <a:tc>
                  <a:txBody>
                    <a:bodyPr/>
                    <a:lstStyle/>
                    <a:p>
                      <a:r>
                        <a:rPr lang="en-GB" b="0" u="none" dirty="0"/>
                        <a:t>Limited dialogs </a:t>
                      </a:r>
                    </a:p>
                  </a:txBody>
                  <a:tcPr/>
                </a:tc>
                <a:extLst>
                  <a:ext uri="{0D108BD9-81ED-4DB2-BD59-A6C34878D82A}">
                    <a16:rowId xmlns:a16="http://schemas.microsoft.com/office/drawing/2014/main" val="3484592418"/>
                  </a:ext>
                </a:extLst>
              </a:tr>
              <a:tr h="1034007">
                <a:tc>
                  <a:txBody>
                    <a:bodyPr/>
                    <a:lstStyle/>
                    <a:p>
                      <a:r>
                        <a:rPr lang="en-GB" b="0" u="none" dirty="0"/>
                        <a:t>Reduce time</a:t>
                      </a:r>
                    </a:p>
                  </a:txBody>
                  <a:tcPr/>
                </a:tc>
                <a:tc>
                  <a:txBody>
                    <a:bodyPr/>
                    <a:lstStyle/>
                    <a:p>
                      <a:r>
                        <a:rPr lang="en-GB" b="0" u="none" dirty="0"/>
                        <a:t>Audience with impairments</a:t>
                      </a:r>
                    </a:p>
                  </a:txBody>
                  <a:tcPr/>
                </a:tc>
                <a:extLst>
                  <a:ext uri="{0D108BD9-81ED-4DB2-BD59-A6C34878D82A}">
                    <a16:rowId xmlns:a16="http://schemas.microsoft.com/office/drawing/2014/main" val="247985416"/>
                  </a:ext>
                </a:extLst>
              </a:tr>
              <a:tr h="0">
                <a:tc>
                  <a:txBody>
                    <a:bodyPr/>
                    <a:lstStyle/>
                    <a:p>
                      <a:endParaRPr lang="en-GB" b="0" u="none" dirty="0"/>
                    </a:p>
                  </a:txBody>
                  <a:tcPr/>
                </a:tc>
                <a:tc>
                  <a:txBody>
                    <a:bodyPr/>
                    <a:lstStyle/>
                    <a:p>
                      <a:endParaRPr lang="en-GB" b="0" u="none"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1132862" y="1819375"/>
            <a:ext cx="10063746" cy="3893270"/>
          </a:xfrm>
        </p:spPr>
        <p:txBody>
          <a:bodyPr>
            <a:normAutofit fontScale="90000"/>
          </a:bodyPr>
          <a:lstStyle/>
          <a:p>
            <a:pPr algn="ctr"/>
            <a:r>
              <a:rPr lang="en-GB" sz="3200" dirty="0"/>
              <a:t>Microsoft teams is a collaboration and communication platform. It allows staff to chat, make video calls, share files, and hold meetings in one workspace to improve productivity and teamwork.</a:t>
            </a:r>
            <a:br>
              <a:rPr lang="en-GB" sz="3200" dirty="0"/>
            </a:br>
            <a:br>
              <a:rPr lang="en-GB" sz="3200" dirty="0"/>
            </a:br>
            <a:br>
              <a:rPr lang="en-GB" sz="3200" b="1" u="sng" dirty="0"/>
            </a:br>
            <a:br>
              <a:rPr lang="en-GB" sz="3200" b="1" u="sng" dirty="0"/>
            </a:br>
            <a:br>
              <a:rPr lang="en-GB" sz="3200" dirty="0"/>
            </a:br>
            <a:br>
              <a:rPr lang="en-GB" sz="3200" dirty="0"/>
            </a:br>
            <a:br>
              <a:rPr lang="en-GB" sz="3200" dirty="0"/>
            </a:br>
            <a:br>
              <a:rPr lang="en-GB" sz="3200" dirty="0"/>
            </a:br>
            <a:endParaRPr lang="en-GB" sz="3200" dirty="0"/>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0" y="153880"/>
            <a:ext cx="8249239" cy="587637"/>
          </a:xfrm>
        </p:spPr>
        <p:txBody>
          <a:bodyPr>
            <a:noAutofit/>
          </a:bodyPr>
          <a:lstStyle/>
          <a:p>
            <a:pPr marL="0" indent="0">
              <a:buNone/>
            </a:pPr>
            <a:r>
              <a:rPr lang="en-US" sz="4400" b="1" u="sng" dirty="0"/>
              <a:t>Introduction – Microsoft teams</a:t>
            </a:r>
          </a:p>
        </p:txBody>
      </p:sp>
      <p:sp>
        <p:nvSpPr>
          <p:cNvPr id="5" name="TextBox 4">
            <a:extLst>
              <a:ext uri="{FF2B5EF4-FFF2-40B4-BE49-F238E27FC236}">
                <a16:creationId xmlns:a16="http://schemas.microsoft.com/office/drawing/2014/main" id="{B5DBD436-228C-4DD9-467F-05C4D5F3D503}"/>
              </a:ext>
            </a:extLst>
          </p:cNvPr>
          <p:cNvSpPr txBox="1"/>
          <p:nvPr/>
        </p:nvSpPr>
        <p:spPr>
          <a:xfrm>
            <a:off x="1743171" y="3075057"/>
            <a:ext cx="8843129" cy="2554545"/>
          </a:xfrm>
          <a:prstGeom prst="rect">
            <a:avLst/>
          </a:prstGeom>
          <a:noFill/>
        </p:spPr>
        <p:txBody>
          <a:bodyPr wrap="square" rtlCol="0">
            <a:spAutoFit/>
          </a:bodyPr>
          <a:lstStyle/>
          <a:p>
            <a:r>
              <a:rPr lang="en-US" sz="4000" b="1" u="sng" dirty="0"/>
              <a:t>Explanation </a:t>
            </a:r>
          </a:p>
          <a:p>
            <a:r>
              <a:rPr lang="en-US" sz="2400" dirty="0"/>
              <a:t>Microsoft teams is a platform that helps staff work together efficiently at their workplace or remotely. It allows users to create channels for specific teams or projects and supports task management, making it ideal  for modern workplaces and educational environments.</a:t>
            </a:r>
          </a:p>
        </p:txBody>
      </p:sp>
    </p:spTree>
    <p:extLst>
      <p:ext uri="{BB962C8B-B14F-4D97-AF65-F5344CB8AC3E}">
        <p14:creationId xmlns:p14="http://schemas.microsoft.com/office/powerpoint/2010/main" val="477121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lstStyle/>
          <a:p>
            <a:r>
              <a:rPr lang="en-GB" dirty="0"/>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1968245134"/>
              </p:ext>
            </p:extLst>
          </p:nvPr>
        </p:nvGraphicFramePr>
        <p:xfrm>
          <a:off x="838200" y="1316574"/>
          <a:ext cx="10515600" cy="5326796"/>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492186870"/>
                    </a:ext>
                  </a:extLst>
                </a:gridCol>
                <a:gridCol w="5257800">
                  <a:extLst>
                    <a:ext uri="{9D8B030D-6E8A-4147-A177-3AD203B41FA5}">
                      <a16:colId xmlns:a16="http://schemas.microsoft.com/office/drawing/2014/main" val="3245328862"/>
                    </a:ext>
                  </a:extLst>
                </a:gridCol>
              </a:tblGrid>
              <a:tr h="480476">
                <a:tc>
                  <a:txBody>
                    <a:bodyPr/>
                    <a:lstStyle/>
                    <a:p>
                      <a:r>
                        <a:rPr lang="en-GB" dirty="0"/>
                        <a:t>Advantages </a:t>
                      </a:r>
                    </a:p>
                  </a:txBody>
                  <a:tcPr/>
                </a:tc>
                <a:tc>
                  <a:txBody>
                    <a:bodyPr/>
                    <a:lstStyle/>
                    <a:p>
                      <a:r>
                        <a:rPr lang="en-GB" dirty="0"/>
                        <a:t>Disadvantages</a:t>
                      </a:r>
                    </a:p>
                  </a:txBody>
                  <a:tcPr/>
                </a:tc>
                <a:extLst>
                  <a:ext uri="{0D108BD9-81ED-4DB2-BD59-A6C34878D82A}">
                    <a16:rowId xmlns:a16="http://schemas.microsoft.com/office/drawing/2014/main" val="2184396433"/>
                  </a:ext>
                </a:extLst>
              </a:tr>
              <a:tr h="480476">
                <a:tc>
                  <a:txBody>
                    <a:bodyPr/>
                    <a:lstStyle/>
                    <a:p>
                      <a:r>
                        <a:rPr lang="en-GB" b="1" u="sng" dirty="0"/>
                        <a:t>Quick and easy communication</a:t>
                      </a:r>
                    </a:p>
                    <a:p>
                      <a:r>
                        <a:rPr lang="en-GB" b="0" u="none" dirty="0"/>
                        <a:t>Staff can send messages instantly instead of relying on phone calls or paper notes.</a:t>
                      </a:r>
                    </a:p>
                  </a:txBody>
                  <a:tcPr/>
                </a:tc>
                <a:tc>
                  <a:txBody>
                    <a:bodyPr/>
                    <a:lstStyle/>
                    <a:p>
                      <a:r>
                        <a:rPr lang="en-GB" b="1" u="sng" dirty="0"/>
                        <a:t>Requires Internet Access</a:t>
                      </a:r>
                    </a:p>
                    <a:p>
                      <a:r>
                        <a:rPr lang="en-GB" b="0" u="none" dirty="0"/>
                        <a:t>Most features require a stable internet connection.</a:t>
                      </a:r>
                    </a:p>
                  </a:txBody>
                  <a:tcPr/>
                </a:tc>
                <a:extLst>
                  <a:ext uri="{0D108BD9-81ED-4DB2-BD59-A6C34878D82A}">
                    <a16:rowId xmlns:a16="http://schemas.microsoft.com/office/drawing/2014/main" val="1929977270"/>
                  </a:ext>
                </a:extLst>
              </a:tr>
              <a:tr h="480476">
                <a:tc>
                  <a:txBody>
                    <a:bodyPr/>
                    <a:lstStyle/>
                    <a:p>
                      <a:r>
                        <a:rPr lang="en-GB" b="1" u="sng" dirty="0"/>
                        <a:t>Video meetings for staff and professionals </a:t>
                      </a:r>
                    </a:p>
                    <a:p>
                      <a:r>
                        <a:rPr lang="en-GB" b="0" u="none" dirty="0"/>
                        <a:t>Nurses, managers and visiting health professionals can hold online meetings without needing to travel.</a:t>
                      </a:r>
                    </a:p>
                  </a:txBody>
                  <a:tcPr/>
                </a:tc>
                <a:tc>
                  <a:txBody>
                    <a:bodyPr/>
                    <a:lstStyle/>
                    <a:p>
                      <a:r>
                        <a:rPr lang="en-GB" b="1" u="sng" dirty="0"/>
                        <a:t>Performance Issue</a:t>
                      </a:r>
                    </a:p>
                    <a:p>
                      <a:r>
                        <a:rPr lang="en-GB" b="0" u="none" dirty="0"/>
                        <a:t>Large teams or heavy file sharing can slow down the app.</a:t>
                      </a:r>
                    </a:p>
                  </a:txBody>
                  <a:tcPr/>
                </a:tc>
                <a:extLst>
                  <a:ext uri="{0D108BD9-81ED-4DB2-BD59-A6C34878D82A}">
                    <a16:rowId xmlns:a16="http://schemas.microsoft.com/office/drawing/2014/main" val="1856759452"/>
                  </a:ext>
                </a:extLst>
              </a:tr>
              <a:tr h="480476">
                <a:tc>
                  <a:txBody>
                    <a:bodyPr/>
                    <a:lstStyle/>
                    <a:p>
                      <a:r>
                        <a:rPr lang="en-GB" b="1" u="sng" dirty="0"/>
                        <a:t>Safe file sharing</a:t>
                      </a:r>
                    </a:p>
                    <a:p>
                      <a:r>
                        <a:rPr lang="en-GB" b="0" u="none" dirty="0"/>
                        <a:t>Care plans, policies and training materials can be shared securely within teams.</a:t>
                      </a:r>
                    </a:p>
                  </a:txBody>
                  <a:tcPr/>
                </a:tc>
                <a:tc>
                  <a:txBody>
                    <a:bodyPr/>
                    <a:lstStyle/>
                    <a:p>
                      <a:r>
                        <a:rPr lang="en-GB" b="1" u="sng" dirty="0"/>
                        <a:t>Technical Issues</a:t>
                      </a:r>
                    </a:p>
                    <a:p>
                      <a:r>
                        <a:rPr lang="en-GB" b="0" u="none" dirty="0"/>
                        <a:t>Poor connectivity, software glitches, or device limitations can disrupt training.</a:t>
                      </a:r>
                    </a:p>
                  </a:txBody>
                  <a:tcPr/>
                </a:tc>
                <a:extLst>
                  <a:ext uri="{0D108BD9-81ED-4DB2-BD59-A6C34878D82A}">
                    <a16:rowId xmlns:a16="http://schemas.microsoft.com/office/drawing/2014/main" val="1715959377"/>
                  </a:ext>
                </a:extLst>
              </a:tr>
              <a:tr h="480476">
                <a:tc>
                  <a:txBody>
                    <a:bodyPr/>
                    <a:lstStyle/>
                    <a:p>
                      <a:r>
                        <a:rPr lang="en-GB" b="1" u="sng" dirty="0"/>
                        <a:t>Real Time Collaboration</a:t>
                      </a:r>
                    </a:p>
                    <a:p>
                      <a:r>
                        <a:rPr lang="en-GB" b="0" u="none" dirty="0"/>
                        <a:t>Staff can discuss, share ideas, and collaborate on care plans or documents during training.</a:t>
                      </a:r>
                    </a:p>
                    <a:p>
                      <a:endParaRPr lang="en-GB" b="1" u="sng" dirty="0"/>
                    </a:p>
                  </a:txBody>
                  <a:tcPr/>
                </a:tc>
                <a:tc>
                  <a:txBody>
                    <a:bodyPr/>
                    <a:lstStyle/>
                    <a:p>
                      <a:r>
                        <a:rPr lang="en-GB" b="1" u="sng" dirty="0"/>
                        <a:t>Subscription cost</a:t>
                      </a:r>
                    </a:p>
                    <a:p>
                      <a:r>
                        <a:rPr lang="en-GB" b="0" u="none" dirty="0"/>
                        <a:t>Advanced features require a paid Microsoft 365 plan.</a:t>
                      </a:r>
                    </a:p>
                  </a:txBody>
                  <a:tcPr/>
                </a:tc>
                <a:extLst>
                  <a:ext uri="{0D108BD9-81ED-4DB2-BD59-A6C34878D82A}">
                    <a16:rowId xmlns:a16="http://schemas.microsoft.com/office/drawing/2014/main" val="10004"/>
                  </a:ext>
                </a:extLst>
              </a:tr>
              <a:tr h="480476">
                <a:tc>
                  <a:txBody>
                    <a:bodyPr/>
                    <a:lstStyle/>
                    <a:p>
                      <a:r>
                        <a:rPr lang="en-GB" b="1" u="sng" dirty="0"/>
                        <a:t>Keeps everyone connected</a:t>
                      </a:r>
                      <a:endParaRPr lang="en-GB" b="0" u="none" dirty="0"/>
                    </a:p>
                    <a:p>
                      <a:r>
                        <a:rPr lang="en-GB" b="0" u="none" dirty="0"/>
                        <a:t>Allows different teams, like nurses, care assistants, admins to collaborate in </a:t>
                      </a:r>
                      <a:r>
                        <a:rPr lang="en-GB" b="0" u="none"/>
                        <a:t>one organized space.</a:t>
                      </a:r>
                      <a:endParaRPr lang="en-GB" b="1" u="sng" dirty="0"/>
                    </a:p>
                  </a:txBody>
                  <a:tcPr/>
                </a:tc>
                <a:tc>
                  <a:txBody>
                    <a:bodyPr/>
                    <a:lstStyle/>
                    <a:p>
                      <a:r>
                        <a:rPr lang="en-GB" b="1" u="sng" dirty="0"/>
                        <a:t>Notifications Overload</a:t>
                      </a:r>
                    </a:p>
                    <a:p>
                      <a:r>
                        <a:rPr lang="en-GB" b="0" u="none" dirty="0"/>
                        <a:t>Staff may feel overwhelmed if teams messages and alerts are not managed properly.</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a:xfrm>
            <a:off x="838200" y="133113"/>
            <a:ext cx="10515600" cy="1325563"/>
          </a:xfrm>
        </p:spPr>
        <p:txBody>
          <a:bodyPr/>
          <a:lstStyle/>
          <a:p>
            <a:r>
              <a:rPr lang="en-GB" dirty="0"/>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a:xfrm>
            <a:off x="838200" y="1320657"/>
            <a:ext cx="10515600" cy="5394041"/>
          </a:xfrm>
        </p:spPr>
        <p:txBody>
          <a:bodyPr>
            <a:normAutofit fontScale="92500"/>
          </a:bodyPr>
          <a:lstStyle/>
          <a:p>
            <a:pPr marL="0" indent="0">
              <a:buNone/>
            </a:pPr>
            <a:r>
              <a:rPr lang="en-US" b="1" dirty="0"/>
              <a:t> </a:t>
            </a:r>
            <a:r>
              <a:rPr lang="en-US" b="1" u="sng" dirty="0"/>
              <a:t>Enhances Work Efficiency</a:t>
            </a:r>
          </a:p>
          <a:p>
            <a:pPr marL="0" indent="0">
              <a:buNone/>
            </a:pPr>
            <a:r>
              <a:rPr lang="en-US" dirty="0"/>
              <a:t>Understanding digital tools (like Microsoft teams, word, excel, or power point) allows staff to complete tasks faster and more accurately.</a:t>
            </a:r>
          </a:p>
          <a:p>
            <a:pPr marL="0" indent="0">
              <a:buNone/>
            </a:pPr>
            <a:r>
              <a:rPr lang="en-US" b="1" u="sng" dirty="0"/>
              <a:t>The challenges of digital literacy among the staff</a:t>
            </a:r>
          </a:p>
          <a:p>
            <a:pPr marL="0" indent="0">
              <a:buNone/>
            </a:pPr>
            <a:r>
              <a:rPr lang="en-US" dirty="0"/>
              <a:t>Delays in updating resident records or accessing care plans can compromise timely and accurate care</a:t>
            </a:r>
          </a:p>
          <a:p>
            <a:pPr marL="0" indent="0">
              <a:buNone/>
            </a:pPr>
            <a:r>
              <a:rPr lang="en-GB" b="1" dirty="0"/>
              <a:t>Reduced Confidence and Increased Stress</a:t>
            </a:r>
            <a:br>
              <a:rPr lang="en-GB" dirty="0"/>
            </a:br>
            <a:r>
              <a:rPr lang="en-GB" dirty="0"/>
              <a:t>Staff may rely on others for help, slowing down workflow.</a:t>
            </a:r>
          </a:p>
          <a:p>
            <a:pPr marL="0" indent="0">
              <a:buNone/>
            </a:pPr>
            <a:r>
              <a:rPr lang="en-GB" b="1" dirty="0"/>
              <a:t>Risk to Care Quality and Safety</a:t>
            </a:r>
            <a:br>
              <a:rPr lang="en-GB" dirty="0"/>
            </a:br>
            <a:r>
              <a:rPr lang="en-GB" dirty="0"/>
              <a:t>Incorrect handling of digital records can lead to confidentiality breaches or errors in resident care.</a:t>
            </a:r>
            <a:endParaRPr lang="en-US" dirty="0"/>
          </a:p>
          <a:p>
            <a:pPr marL="0" indent="0">
              <a:buNone/>
            </a:pPr>
            <a:endParaRPr lang="en-US" b="1" dirty="0"/>
          </a:p>
          <a:p>
            <a:pPr marL="0" indent="0">
              <a:buNone/>
            </a:pPr>
            <a:endParaRPr lang="en-US" b="1" dirty="0"/>
          </a:p>
          <a:p>
            <a:pPr marL="0" indent="0">
              <a:buNone/>
            </a:pPr>
            <a:endParaRPr lang="en-US" b="1" dirty="0"/>
          </a:p>
        </p:txBody>
      </p:sp>
    </p:spTree>
    <p:extLst>
      <p:ext uri="{BB962C8B-B14F-4D97-AF65-F5344CB8AC3E}">
        <p14:creationId xmlns:p14="http://schemas.microsoft.com/office/powerpoint/2010/main" val="2637146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Checklist for Digital Safety</a:t>
            </a:r>
          </a:p>
        </p:txBody>
      </p:sp>
      <p:sp>
        <p:nvSpPr>
          <p:cNvPr id="5" name="Content Placeholder 4">
            <a:extLst>
              <a:ext uri="{FF2B5EF4-FFF2-40B4-BE49-F238E27FC236}">
                <a16:creationId xmlns:a16="http://schemas.microsoft.com/office/drawing/2014/main" id="{00D9D054-6620-DBDA-6873-6BD272D0816E}"/>
              </a:ext>
            </a:extLst>
          </p:cNvPr>
          <p:cNvSpPr>
            <a:spLocks noGrp="1"/>
          </p:cNvSpPr>
          <p:nvPr>
            <p:ph idx="1"/>
          </p:nvPr>
        </p:nvSpPr>
        <p:spPr>
          <a:xfrm>
            <a:off x="838200" y="1566040"/>
            <a:ext cx="10515600" cy="5087007"/>
          </a:xfrm>
        </p:spPr>
        <p:txBody>
          <a:bodyPr>
            <a:normAutofit fontScale="92500" lnSpcReduction="20000"/>
          </a:bodyPr>
          <a:lstStyle/>
          <a:p>
            <a:pPr marL="0" indent="0">
              <a:buNone/>
            </a:pPr>
            <a:r>
              <a:rPr lang="en-US" sz="1800" b="1" dirty="0"/>
              <a:t> </a:t>
            </a:r>
          </a:p>
          <a:p>
            <a:pPr marL="0" indent="0">
              <a:buNone/>
            </a:pPr>
            <a:r>
              <a:rPr lang="en-US" sz="2400" dirty="0"/>
              <a:t>1. Secure</a:t>
            </a:r>
            <a:r>
              <a:rPr lang="en-US" sz="2400" b="1" dirty="0"/>
              <a:t> </a:t>
            </a:r>
            <a:r>
              <a:rPr lang="en-US" sz="2400" dirty="0"/>
              <a:t>Logins</a:t>
            </a:r>
            <a:endParaRPr lang="en-US" sz="2400" b="1" dirty="0"/>
          </a:p>
          <a:p>
            <a:pPr marL="0" indent="0">
              <a:buNone/>
            </a:pPr>
            <a:r>
              <a:rPr lang="en-US" sz="2400" b="1" dirty="0"/>
              <a:t> </a:t>
            </a:r>
            <a:r>
              <a:rPr lang="en-US" sz="2400" dirty="0"/>
              <a:t>2. Email safety</a:t>
            </a:r>
          </a:p>
          <a:p>
            <a:pPr marL="0" indent="0">
              <a:buNone/>
            </a:pPr>
            <a:r>
              <a:rPr lang="en-US" sz="2400" b="1" dirty="0"/>
              <a:t> </a:t>
            </a:r>
            <a:r>
              <a:rPr lang="en-US" sz="2400" dirty="0"/>
              <a:t>3. Secure document storage </a:t>
            </a:r>
          </a:p>
          <a:p>
            <a:pPr marL="0" indent="0">
              <a:buNone/>
            </a:pPr>
            <a:r>
              <a:rPr lang="en-US" sz="2400" b="1" dirty="0"/>
              <a:t> </a:t>
            </a:r>
            <a:r>
              <a:rPr lang="en-US" sz="2400" dirty="0"/>
              <a:t>4. Maintaining confidentiality </a:t>
            </a:r>
          </a:p>
          <a:p>
            <a:pPr marL="0" indent="0">
              <a:buNone/>
            </a:pPr>
            <a:endParaRPr lang="en-US" sz="2400" b="1" dirty="0"/>
          </a:p>
          <a:p>
            <a:pPr marL="0" indent="0">
              <a:buNone/>
            </a:pPr>
            <a:r>
              <a:rPr lang="en-US" sz="3200" dirty="0"/>
              <a:t>Staff training and awareness</a:t>
            </a:r>
          </a:p>
          <a:p>
            <a:pPr marL="0" indent="0">
              <a:buNone/>
            </a:pPr>
            <a:endParaRPr lang="en-US" sz="3200" dirty="0"/>
          </a:p>
          <a:p>
            <a:r>
              <a:rPr lang="en-US" sz="2400" dirty="0"/>
              <a:t>Safe internet and email use</a:t>
            </a:r>
          </a:p>
          <a:p>
            <a:r>
              <a:rPr lang="en-US" sz="2400" dirty="0" err="1"/>
              <a:t>Recognising</a:t>
            </a:r>
            <a:r>
              <a:rPr lang="en-US" sz="2400" dirty="0"/>
              <a:t> cyber threats</a:t>
            </a:r>
          </a:p>
          <a:p>
            <a:r>
              <a:rPr lang="en-US" sz="2400" dirty="0"/>
              <a:t>Correct data handling and storage</a:t>
            </a:r>
          </a:p>
          <a:p>
            <a:r>
              <a:rPr lang="en-US" sz="2400" dirty="0"/>
              <a:t>Protecting confidentiality online and offline</a:t>
            </a:r>
          </a:p>
          <a:p>
            <a:r>
              <a:rPr lang="en-US" sz="2400" dirty="0"/>
              <a:t>Reporting digital safety incidents </a:t>
            </a:r>
          </a:p>
          <a:p>
            <a:endParaRPr lang="en-US" sz="2400" dirty="0"/>
          </a:p>
          <a:p>
            <a:endParaRPr lang="en-US" sz="2400" dirty="0"/>
          </a:p>
          <a:p>
            <a:endParaRPr lang="en-US" sz="2400" dirty="0"/>
          </a:p>
          <a:p>
            <a:endParaRPr lang="en-US" sz="2400" dirty="0"/>
          </a:p>
          <a:p>
            <a:pPr marL="0" indent="0">
              <a:buNone/>
            </a:pPr>
            <a:endParaRPr lang="en-US" sz="1800" dirty="0"/>
          </a:p>
          <a:p>
            <a:endParaRPr lang="en-US" sz="1800" dirty="0"/>
          </a:p>
          <a:p>
            <a:endParaRPr lang="en-US" sz="1800" dirty="0"/>
          </a:p>
        </p:txBody>
      </p:sp>
    </p:spTree>
    <p:extLst>
      <p:ext uri="{BB962C8B-B14F-4D97-AF65-F5344CB8AC3E}">
        <p14:creationId xmlns:p14="http://schemas.microsoft.com/office/powerpoint/2010/main" val="2124799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normAutofit/>
          </a:bodyPr>
          <a:lstStyle/>
          <a:p>
            <a:r>
              <a:rPr lang="en-GB" dirty="0"/>
              <a:t>The use of Microsoft PowerPoint and Microsoft Teams in Sunrise Care Home supports effective communication, collaboration, and professional presentation of information. However, for these tools to be used effectively, staff must have the digital skills required to operate them confidently and securely. </a:t>
            </a:r>
          </a:p>
          <a:p>
            <a:r>
              <a:rPr lang="en-GB" dirty="0"/>
              <a:t>Investing in digital literacy strengthens teamwork, improves quality of care, and supports a safer working environment.</a:t>
            </a:r>
            <a:endParaRPr lang="en-GB" dirty="0">
              <a:solidFill>
                <a:srgbClr val="FF0000"/>
              </a:solidFill>
            </a:endParaRPr>
          </a:p>
        </p:txBody>
      </p:sp>
    </p:spTree>
    <p:extLst>
      <p:ext uri="{BB962C8B-B14F-4D97-AF65-F5344CB8AC3E}">
        <p14:creationId xmlns:p14="http://schemas.microsoft.com/office/powerpoint/2010/main" val="665794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a:normAutofit fontScale="85000" lnSpcReduction="20000"/>
          </a:bodyPr>
          <a:lstStyle/>
          <a:p>
            <a:r>
              <a:rPr lang="en-GB" dirty="0"/>
              <a:t>Guidelines for Using Microsoft PowerPoint Slides (1999) </a:t>
            </a:r>
            <a:r>
              <a:rPr lang="en-GB" i="1" dirty="0"/>
              <a:t>Penn State University</a:t>
            </a:r>
            <a:r>
              <a:rPr lang="en-GB" dirty="0"/>
              <a:t>. Available at: https://accessibility.psu.edu/powerpoint/ (Accessed: 03 November 2025).</a:t>
            </a:r>
          </a:p>
          <a:p>
            <a:r>
              <a:rPr lang="en-GB" dirty="0"/>
              <a:t>Microsoft (2024) </a:t>
            </a:r>
            <a:r>
              <a:rPr lang="en-GB" i="1" dirty="0"/>
              <a:t>Microsoft Teams – Product Overview</a:t>
            </a:r>
            <a:r>
              <a:rPr lang="en-GB" dirty="0"/>
              <a:t>. Available at: </a:t>
            </a:r>
            <a:r>
              <a:rPr lang="en-GB" dirty="0">
                <a:hlinkClick r:id="rId2"/>
              </a:rPr>
              <a:t>https://www.microsoft.com/en-gb/microsoft-teams/group-chat-software</a:t>
            </a:r>
            <a:r>
              <a:rPr lang="en-GB" dirty="0"/>
              <a:t> (Accessed: 05 November 2025).</a:t>
            </a:r>
          </a:p>
          <a:p>
            <a:r>
              <a:rPr lang="en-GB" dirty="0"/>
              <a:t>Health Education England (2021) </a:t>
            </a:r>
            <a:r>
              <a:rPr lang="en-GB" i="1" dirty="0"/>
              <a:t>Digital Literacy in Health and Social Care</a:t>
            </a:r>
            <a:r>
              <a:rPr lang="en-GB" dirty="0"/>
              <a:t>. NHS. Available at: </a:t>
            </a:r>
            <a:r>
              <a:rPr lang="en-GB" dirty="0">
                <a:hlinkClick r:id="rId3"/>
              </a:rPr>
              <a:t>https://www.hee.nhs.uk/our-work/digital-literacy</a:t>
            </a:r>
            <a:r>
              <a:rPr lang="en-GB" dirty="0"/>
              <a:t> (Accessed: 05 November 2025).</a:t>
            </a:r>
          </a:p>
          <a:p>
            <a:r>
              <a:rPr lang="en-GB" dirty="0"/>
              <a:t>NHS Digital (2020) </a:t>
            </a:r>
            <a:r>
              <a:rPr lang="en-GB" i="1" dirty="0"/>
              <a:t>Records Management Code of Practice for Health and Social Care</a:t>
            </a:r>
            <a:r>
              <a:rPr lang="en-GB" dirty="0"/>
              <a:t>. NHS. Available at: </a:t>
            </a:r>
            <a:r>
              <a:rPr lang="en-GB" dirty="0">
                <a:hlinkClick r:id="rId4"/>
              </a:rPr>
              <a:t>https://digital.nhs.uk</a:t>
            </a:r>
            <a:r>
              <a:rPr lang="en-GB" dirty="0"/>
              <a:t> (Accessed: 05 November 2025).</a:t>
            </a:r>
          </a:p>
          <a:p>
            <a:pPr marL="0" indent="0">
              <a:buNone/>
            </a:pPr>
            <a:endParaRPr lang="en-GB" dirty="0">
              <a:solidFill>
                <a:srgbClr val="FF0000"/>
              </a:solidFill>
            </a:endParaRPr>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3043</TotalTime>
  <Words>923</Words>
  <Application>Microsoft Office PowerPoint</Application>
  <PresentationFormat>Widescreen</PresentationFormat>
  <Paragraphs>116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Wingdings</vt:lpstr>
      <vt:lpstr>Office Theme</vt:lpstr>
      <vt:lpstr>Digital Skills and Research Methods LCHS4007  Assessment 1: Group  Presentation 2</vt:lpstr>
      <vt:lpstr> Staff Training and Awareness Presentation within Sunrise Care Home</vt:lpstr>
      <vt:lpstr>Acknowledgement of the use of AI</vt:lpstr>
      <vt:lpstr>Content</vt:lpstr>
      <vt:lpstr>Introduction – PowerPoint</vt:lpstr>
      <vt:lpstr> Benefits and Limitations within Sunrise Residential Care Home </vt:lpstr>
      <vt:lpstr>Microsoft teams is a collaboration and communication platform. It allows staff to chat, make video calls, share files, and hold meetings in one workspace to improve productivity and teamwork.        </vt:lpstr>
      <vt:lpstr>Advantages and Limitations</vt:lpstr>
      <vt:lpstr>Digital Literacy</vt:lpstr>
      <vt:lpstr>Checklist for Digital Safety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Kwame Assa-Agyei</cp:lastModifiedBy>
  <cp:revision>18</cp:revision>
  <dcterms:created xsi:type="dcterms:W3CDTF">2025-07-04T16:22:41Z</dcterms:created>
  <dcterms:modified xsi:type="dcterms:W3CDTF">2025-11-10T14:10:53Z</dcterms:modified>
</cp:coreProperties>
</file>