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9" r:id="rId1"/>
    <p:sldMasterId id="2147483711" r:id="rId2"/>
    <p:sldMasterId id="2147483723" r:id="rId3"/>
  </p:sldMasterIdLst>
  <p:notesMasterIdLst>
    <p:notesMasterId r:id="rId17"/>
  </p:notesMasterIdLst>
  <p:sldIdLst>
    <p:sldId id="270" r:id="rId4"/>
    <p:sldId id="257" r:id="rId5"/>
    <p:sldId id="258" r:id="rId6"/>
    <p:sldId id="259" r:id="rId7"/>
    <p:sldId id="260" r:id="rId8"/>
    <p:sldId id="261" r:id="rId9"/>
    <p:sldId id="262" r:id="rId10"/>
    <p:sldId id="263" r:id="rId11"/>
    <p:sldId id="264" r:id="rId12"/>
    <p:sldId id="265" r:id="rId13"/>
    <p:sldId id="266" r:id="rId14"/>
    <p:sldId id="267" r:id="rId15"/>
    <p:sldId id="268"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593" autoAdjust="0"/>
    <p:restoredTop sz="66423" autoAdjust="0"/>
  </p:normalViewPr>
  <p:slideViewPr>
    <p:cSldViewPr snapToGrid="0">
      <p:cViewPr varScale="1">
        <p:scale>
          <a:sx n="42" d="100"/>
          <a:sy n="42" d="100"/>
        </p:scale>
        <p:origin x="1540"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tableStyles" Target="tableStyles.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slide" Target="slides/slide12.xml"/><Relationship Id="rId10" Type="http://schemas.openxmlformats.org/officeDocument/2006/relationships/slide" Target="slides/slide7.xml"/><Relationship Id="rId19" Type="http://schemas.openxmlformats.org/officeDocument/2006/relationships/viewProps" Target="view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AU"/>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BF92B6-502C-4412-B3FE-865F74F103B5}" type="datetimeFigureOut">
              <a:rPr lang="en-AU" smtClean="0"/>
              <a:t>16/04/2026</a:t>
            </a:fld>
            <a:endParaRPr lang="en-AU"/>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AU"/>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AU"/>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AU"/>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04665F-7F21-4D1A-AE26-CEE39952A9D1}" type="slidenum">
              <a:rPr lang="en-AU" smtClean="0"/>
              <a:t>‹#›</a:t>
            </a:fld>
            <a:endParaRPr lang="en-AU"/>
          </a:p>
        </p:txBody>
      </p:sp>
    </p:spTree>
    <p:extLst>
      <p:ext uri="{BB962C8B-B14F-4D97-AF65-F5344CB8AC3E}">
        <p14:creationId xmlns:p14="http://schemas.microsoft.com/office/powerpoint/2010/main" val="40657698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04665F-7F21-4D1A-AE26-CEE39952A9D1}" type="slidenum">
              <a:rPr lang="en-AU" smtClean="0"/>
              <a:t>1</a:t>
            </a:fld>
            <a:endParaRPr lang="en-AU"/>
          </a:p>
        </p:txBody>
      </p:sp>
    </p:spTree>
    <p:extLst>
      <p:ext uri="{BB962C8B-B14F-4D97-AF65-F5344CB8AC3E}">
        <p14:creationId xmlns:p14="http://schemas.microsoft.com/office/powerpoint/2010/main" val="33708955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AU" sz="1200" b="0" kern="1200" dirty="0">
                <a:solidFill>
                  <a:schemeClr val="tx1"/>
                </a:solidFill>
                <a:effectLst/>
                <a:latin typeface="+mn-lt"/>
                <a:ea typeface="+mn-ea"/>
                <a:cs typeface="+mn-cs"/>
              </a:rPr>
              <a:t>COPD is a chronic obstructive lung disease that is defined by airflow obstruction and a steady decrease in respiratory capacity. It is mainly brought about by prolonged exposure to dangerous particles, particularly smoking. Daily life is greatly affected by such symptoms as coughing and breathlessness. Community nurses can be particularly important in the early identification and treatment of COPD (Kearney et al., 2022).</a:t>
            </a:r>
          </a:p>
          <a:p>
            <a:endParaRPr lang="en-AU" b="0" dirty="0"/>
          </a:p>
        </p:txBody>
      </p:sp>
      <p:sp>
        <p:nvSpPr>
          <p:cNvPr id="4" name="Slide Number Placeholder 3"/>
          <p:cNvSpPr>
            <a:spLocks noGrp="1"/>
          </p:cNvSpPr>
          <p:nvPr>
            <p:ph type="sldNum" sz="quarter" idx="10"/>
          </p:nvPr>
        </p:nvSpPr>
        <p:spPr/>
        <p:txBody>
          <a:bodyPr/>
          <a:lstStyle/>
          <a:p>
            <a:fld id="{8004665F-7F21-4D1A-AE26-CEE39952A9D1}" type="slidenum">
              <a:rPr lang="en-AU" smtClean="0"/>
              <a:t>2</a:t>
            </a:fld>
            <a:endParaRPr lang="en-AU"/>
          </a:p>
        </p:txBody>
      </p:sp>
    </p:spTree>
    <p:extLst>
      <p:ext uri="{BB962C8B-B14F-4D97-AF65-F5344CB8AC3E}">
        <p14:creationId xmlns:p14="http://schemas.microsoft.com/office/powerpoint/2010/main" val="41096980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AU" sz="1200" b="0" kern="1200" dirty="0">
                <a:solidFill>
                  <a:schemeClr val="tx1"/>
                </a:solidFill>
                <a:effectLst/>
                <a:latin typeface="+mn-lt"/>
                <a:ea typeface="+mn-ea"/>
                <a:cs typeface="+mn-cs"/>
              </a:rPr>
              <a:t>COPD has been a significant health issue in the UK and globally. Its prevalence is growing as a result of ageing and because of continuous smoking. There are socioeconomic inequalities that increase the disease burden among the disadvantaged populations. COPD is one of the most frequent reasons to be admitted to the hospital, which puts a strain on the healthcare system and necessitates community-based control (Dou et al., 2025).</a:t>
            </a:r>
          </a:p>
          <a:p>
            <a:endParaRPr lang="en-AU" b="0" dirty="0"/>
          </a:p>
        </p:txBody>
      </p:sp>
      <p:sp>
        <p:nvSpPr>
          <p:cNvPr id="4" name="Slide Number Placeholder 3"/>
          <p:cNvSpPr>
            <a:spLocks noGrp="1"/>
          </p:cNvSpPr>
          <p:nvPr>
            <p:ph type="sldNum" sz="quarter" idx="10"/>
          </p:nvPr>
        </p:nvSpPr>
        <p:spPr/>
        <p:txBody>
          <a:bodyPr/>
          <a:lstStyle/>
          <a:p>
            <a:fld id="{8004665F-7F21-4D1A-AE26-CEE39952A9D1}" type="slidenum">
              <a:rPr lang="en-AU" smtClean="0"/>
              <a:t>3</a:t>
            </a:fld>
            <a:endParaRPr lang="en-AU"/>
          </a:p>
        </p:txBody>
      </p:sp>
    </p:spTree>
    <p:extLst>
      <p:ext uri="{BB962C8B-B14F-4D97-AF65-F5344CB8AC3E}">
        <p14:creationId xmlns:p14="http://schemas.microsoft.com/office/powerpoint/2010/main" val="19704868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AU" sz="1200" b="0" kern="1200" dirty="0">
                <a:solidFill>
                  <a:schemeClr val="tx1"/>
                </a:solidFill>
                <a:effectLst/>
                <a:latin typeface="+mn-lt"/>
                <a:ea typeface="+mn-ea"/>
                <a:cs typeface="+mn-cs"/>
              </a:rPr>
              <a:t>COPD poses a significant economic burden as a result of recurrent hospitalisations and care requirements. Patients tend to have low productivity and quality of life. Isolation and mental health issues like anxiety are prevalent. Community nurses can alleviate this burden by assisting patients and families in managing the disease (</a:t>
            </a:r>
            <a:r>
              <a:rPr lang="en-AU" sz="1200" b="0" kern="1200" dirty="0" err="1">
                <a:solidFill>
                  <a:schemeClr val="tx1"/>
                </a:solidFill>
                <a:effectLst/>
                <a:latin typeface="+mn-lt"/>
                <a:ea typeface="+mn-ea"/>
                <a:cs typeface="+mn-cs"/>
              </a:rPr>
              <a:t>Aranburu-Imatz</a:t>
            </a:r>
            <a:r>
              <a:rPr lang="en-AU" sz="1200" b="0" kern="1200" dirty="0">
                <a:solidFill>
                  <a:schemeClr val="tx1"/>
                </a:solidFill>
                <a:effectLst/>
                <a:latin typeface="+mn-lt"/>
                <a:ea typeface="+mn-ea"/>
                <a:cs typeface="+mn-cs"/>
              </a:rPr>
              <a:t> et al., 2022).</a:t>
            </a:r>
          </a:p>
          <a:p>
            <a:endParaRPr lang="en-AU" b="0" dirty="0"/>
          </a:p>
        </p:txBody>
      </p:sp>
      <p:sp>
        <p:nvSpPr>
          <p:cNvPr id="4" name="Slide Number Placeholder 3"/>
          <p:cNvSpPr>
            <a:spLocks noGrp="1"/>
          </p:cNvSpPr>
          <p:nvPr>
            <p:ph type="sldNum" sz="quarter" idx="10"/>
          </p:nvPr>
        </p:nvSpPr>
        <p:spPr/>
        <p:txBody>
          <a:bodyPr/>
          <a:lstStyle/>
          <a:p>
            <a:fld id="{8004665F-7F21-4D1A-AE26-CEE39952A9D1}" type="slidenum">
              <a:rPr lang="en-AU" smtClean="0"/>
              <a:t>4</a:t>
            </a:fld>
            <a:endParaRPr lang="en-AU"/>
          </a:p>
        </p:txBody>
      </p:sp>
    </p:spTree>
    <p:extLst>
      <p:ext uri="{BB962C8B-B14F-4D97-AF65-F5344CB8AC3E}">
        <p14:creationId xmlns:p14="http://schemas.microsoft.com/office/powerpoint/2010/main" val="42537197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AU" sz="1200" b="0" kern="1200" dirty="0">
                <a:solidFill>
                  <a:schemeClr val="tx1"/>
                </a:solidFill>
                <a:effectLst/>
                <a:latin typeface="+mn-lt"/>
                <a:ea typeface="+mn-ea"/>
                <a:cs typeface="+mn-cs"/>
              </a:rPr>
              <a:t>Spirometry is used to diagnose COPD with obstruction of airflow. A thorough examination involves the evaluation of symptoms, history of exacerbations, and comorbidity. Timely intervention and better outcomes can be made possible by early diagnosis. Community nurses are important to help monitor patients, aid in early diagnosis, and continuity of care in the community (Kim, 2025).</a:t>
            </a:r>
          </a:p>
          <a:p>
            <a:endParaRPr lang="en-AU" dirty="0"/>
          </a:p>
        </p:txBody>
      </p:sp>
      <p:sp>
        <p:nvSpPr>
          <p:cNvPr id="4" name="Slide Number Placeholder 3"/>
          <p:cNvSpPr>
            <a:spLocks noGrp="1"/>
          </p:cNvSpPr>
          <p:nvPr>
            <p:ph type="sldNum" sz="quarter" idx="10"/>
          </p:nvPr>
        </p:nvSpPr>
        <p:spPr/>
        <p:txBody>
          <a:bodyPr/>
          <a:lstStyle/>
          <a:p>
            <a:fld id="{8004665F-7F21-4D1A-AE26-CEE39952A9D1}" type="slidenum">
              <a:rPr lang="en-AU" smtClean="0"/>
              <a:t>5</a:t>
            </a:fld>
            <a:endParaRPr lang="en-AU"/>
          </a:p>
        </p:txBody>
      </p:sp>
    </p:spTree>
    <p:extLst>
      <p:ext uri="{BB962C8B-B14F-4D97-AF65-F5344CB8AC3E}">
        <p14:creationId xmlns:p14="http://schemas.microsoft.com/office/powerpoint/2010/main" val="30843605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AU" sz="1200" b="0" kern="1200" dirty="0">
                <a:solidFill>
                  <a:schemeClr val="tx1"/>
                </a:solidFill>
                <a:effectLst/>
                <a:latin typeface="+mn-lt"/>
                <a:ea typeface="+mn-ea"/>
                <a:cs typeface="+mn-cs"/>
              </a:rPr>
              <a:t>Management of COPD in UK is based on NICE recommendations, which involves a combination of medication and lifestyle interventions. Bronchodilators are some pharmacological treatment methods, and education and rehabilitation are some non-pharmacological methods. Community nurses are especially useful in the treatment plan adherence and follow-ups, thus enhancing patient outcomes by facilitating the coordination of care (Dou et al., 2025).</a:t>
            </a:r>
          </a:p>
          <a:p>
            <a:endParaRPr lang="en-AU" dirty="0"/>
          </a:p>
        </p:txBody>
      </p:sp>
      <p:sp>
        <p:nvSpPr>
          <p:cNvPr id="4" name="Slide Number Placeholder 3"/>
          <p:cNvSpPr>
            <a:spLocks noGrp="1"/>
          </p:cNvSpPr>
          <p:nvPr>
            <p:ph type="sldNum" sz="quarter" idx="10"/>
          </p:nvPr>
        </p:nvSpPr>
        <p:spPr/>
        <p:txBody>
          <a:bodyPr/>
          <a:lstStyle/>
          <a:p>
            <a:fld id="{8004665F-7F21-4D1A-AE26-CEE39952A9D1}" type="slidenum">
              <a:rPr lang="en-AU" smtClean="0"/>
              <a:t>6</a:t>
            </a:fld>
            <a:endParaRPr lang="en-AU"/>
          </a:p>
        </p:txBody>
      </p:sp>
    </p:spTree>
    <p:extLst>
      <p:ext uri="{BB962C8B-B14F-4D97-AF65-F5344CB8AC3E}">
        <p14:creationId xmlns:p14="http://schemas.microsoft.com/office/powerpoint/2010/main" val="26693352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200" b="0" kern="1200" dirty="0">
                <a:solidFill>
                  <a:schemeClr val="tx1"/>
                </a:solidFill>
                <a:effectLst/>
                <a:latin typeface="+mn-lt"/>
                <a:ea typeface="+mn-ea"/>
                <a:cs typeface="+mn-cs"/>
              </a:rPr>
              <a:t>Therapy of COPD is aimed at managing symptoms and avoiding exacerbations. There is the use of drugs, including corticosteroids and bronchodilators. Physical capacity and quality of life are improved through pulmonary rehabilitation. Oxygen therapy is needed in extreme situations. Vaccinations among others are used as preventive actions to minimize the risk of infection and enhance patient outcomes (Kim, 2025).</a:t>
            </a:r>
          </a:p>
        </p:txBody>
      </p:sp>
      <p:sp>
        <p:nvSpPr>
          <p:cNvPr id="4" name="Slide Number Placeholder 3"/>
          <p:cNvSpPr>
            <a:spLocks noGrp="1"/>
          </p:cNvSpPr>
          <p:nvPr>
            <p:ph type="sldNum" sz="quarter" idx="10"/>
          </p:nvPr>
        </p:nvSpPr>
        <p:spPr/>
        <p:txBody>
          <a:bodyPr/>
          <a:lstStyle/>
          <a:p>
            <a:fld id="{8004665F-7F21-4D1A-AE26-CEE39952A9D1}" type="slidenum">
              <a:rPr lang="en-AU" smtClean="0"/>
              <a:t>7</a:t>
            </a:fld>
            <a:endParaRPr lang="en-AU"/>
          </a:p>
        </p:txBody>
      </p:sp>
    </p:spTree>
    <p:extLst>
      <p:ext uri="{BB962C8B-B14F-4D97-AF65-F5344CB8AC3E}">
        <p14:creationId xmlns:p14="http://schemas.microsoft.com/office/powerpoint/2010/main" val="28313393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AU" sz="1200" b="0" kern="1200" dirty="0">
                <a:solidFill>
                  <a:schemeClr val="tx1"/>
                </a:solidFill>
                <a:effectLst/>
                <a:latin typeface="+mn-lt"/>
                <a:ea typeface="+mn-ea"/>
                <a:cs typeface="+mn-cs"/>
              </a:rPr>
              <a:t>COPD patients are usually affected by comorbidities like heart disease and mental health. These complications add to healthcare demands and make treatment plans more difficult. When it comes to treating comorbidities, it is crucial to improve the overall outcomes. Community nurses are important in providing holistic care and organization of multidisciplinary interventions (</a:t>
            </a:r>
            <a:r>
              <a:rPr lang="en-AU" sz="1200" b="0" kern="1200" dirty="0" err="1">
                <a:solidFill>
                  <a:schemeClr val="tx1"/>
                </a:solidFill>
                <a:effectLst/>
                <a:latin typeface="+mn-lt"/>
                <a:ea typeface="+mn-ea"/>
                <a:cs typeface="+mn-cs"/>
              </a:rPr>
              <a:t>Lv</a:t>
            </a:r>
            <a:r>
              <a:rPr lang="en-AU" sz="1200" b="0" kern="1200" dirty="0">
                <a:solidFill>
                  <a:schemeClr val="tx1"/>
                </a:solidFill>
                <a:effectLst/>
                <a:latin typeface="+mn-lt"/>
                <a:ea typeface="+mn-ea"/>
                <a:cs typeface="+mn-cs"/>
              </a:rPr>
              <a:t> et al., 2025).</a:t>
            </a:r>
          </a:p>
          <a:p>
            <a:endParaRPr lang="en-AU" dirty="0"/>
          </a:p>
        </p:txBody>
      </p:sp>
      <p:sp>
        <p:nvSpPr>
          <p:cNvPr id="4" name="Slide Number Placeholder 3"/>
          <p:cNvSpPr>
            <a:spLocks noGrp="1"/>
          </p:cNvSpPr>
          <p:nvPr>
            <p:ph type="sldNum" sz="quarter" idx="10"/>
          </p:nvPr>
        </p:nvSpPr>
        <p:spPr/>
        <p:txBody>
          <a:bodyPr/>
          <a:lstStyle/>
          <a:p>
            <a:fld id="{8004665F-7F21-4D1A-AE26-CEE39952A9D1}" type="slidenum">
              <a:rPr lang="en-AU" smtClean="0"/>
              <a:t>8</a:t>
            </a:fld>
            <a:endParaRPr lang="en-AU"/>
          </a:p>
        </p:txBody>
      </p:sp>
    </p:spTree>
    <p:extLst>
      <p:ext uri="{BB962C8B-B14F-4D97-AF65-F5344CB8AC3E}">
        <p14:creationId xmlns:p14="http://schemas.microsoft.com/office/powerpoint/2010/main" val="26247733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AU" sz="1200" b="0" kern="1200" dirty="0">
                <a:solidFill>
                  <a:schemeClr val="tx1"/>
                </a:solidFill>
                <a:effectLst/>
                <a:latin typeface="+mn-lt"/>
                <a:ea typeface="+mn-ea"/>
                <a:cs typeface="+mn-cs"/>
              </a:rPr>
              <a:t>The prevention of COPD mainly consists of minimizing the exposure to risk factors including pollution and smoking. The best intervention is smoking cessation. Education on public health is important in the promotion of behaviour change. Another aspect of prevention that is actively practiced by community nurses is patient education and assistance with lifestyle changes (Kearney et al., 2022).</a:t>
            </a:r>
          </a:p>
          <a:p>
            <a:endParaRPr lang="en-AU" b="0" dirty="0"/>
          </a:p>
        </p:txBody>
      </p:sp>
      <p:sp>
        <p:nvSpPr>
          <p:cNvPr id="4" name="Slide Number Placeholder 3"/>
          <p:cNvSpPr>
            <a:spLocks noGrp="1"/>
          </p:cNvSpPr>
          <p:nvPr>
            <p:ph type="sldNum" sz="quarter" idx="10"/>
          </p:nvPr>
        </p:nvSpPr>
        <p:spPr/>
        <p:txBody>
          <a:bodyPr/>
          <a:lstStyle/>
          <a:p>
            <a:fld id="{8004665F-7F21-4D1A-AE26-CEE39952A9D1}" type="slidenum">
              <a:rPr lang="en-AU" smtClean="0"/>
              <a:t>9</a:t>
            </a:fld>
            <a:endParaRPr lang="en-AU"/>
          </a:p>
        </p:txBody>
      </p:sp>
    </p:spTree>
    <p:extLst>
      <p:ext uri="{BB962C8B-B14F-4D97-AF65-F5344CB8AC3E}">
        <p14:creationId xmlns:p14="http://schemas.microsoft.com/office/powerpoint/2010/main" val="14040827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AU" sz="1200" b="0" kern="1200" dirty="0">
                <a:solidFill>
                  <a:schemeClr val="tx1"/>
                </a:solidFill>
                <a:effectLst/>
                <a:latin typeface="+mn-lt"/>
                <a:ea typeface="+mn-ea"/>
                <a:cs typeface="+mn-cs"/>
              </a:rPr>
              <a:t>Co-productive care is about cooperation between patients and medical workers. Community nurses need to have effective communication, empathy, and trust. Shared decision-making also makes the patients empowered and enhances compliance to treatment. This strategy improves patient experience and contributes to improved long-term patient outcomes in COPD management (</a:t>
            </a:r>
            <a:r>
              <a:rPr lang="en-AU" sz="1200" b="0" kern="1200" dirty="0" err="1">
                <a:solidFill>
                  <a:schemeClr val="tx1"/>
                </a:solidFill>
                <a:effectLst/>
                <a:latin typeface="+mn-lt"/>
                <a:ea typeface="+mn-ea"/>
                <a:cs typeface="+mn-cs"/>
              </a:rPr>
              <a:t>Aranburu-Imatz</a:t>
            </a:r>
            <a:r>
              <a:rPr lang="en-AU" sz="1200" b="0" kern="1200" dirty="0">
                <a:solidFill>
                  <a:schemeClr val="tx1"/>
                </a:solidFill>
                <a:effectLst/>
                <a:latin typeface="+mn-lt"/>
                <a:ea typeface="+mn-ea"/>
                <a:cs typeface="+mn-cs"/>
              </a:rPr>
              <a:t> et al., 2022).</a:t>
            </a:r>
          </a:p>
          <a:p>
            <a:endParaRPr lang="en-AU" dirty="0"/>
          </a:p>
        </p:txBody>
      </p:sp>
      <p:sp>
        <p:nvSpPr>
          <p:cNvPr id="4" name="Slide Number Placeholder 3"/>
          <p:cNvSpPr>
            <a:spLocks noGrp="1"/>
          </p:cNvSpPr>
          <p:nvPr>
            <p:ph type="sldNum" sz="quarter" idx="10"/>
          </p:nvPr>
        </p:nvSpPr>
        <p:spPr/>
        <p:txBody>
          <a:bodyPr/>
          <a:lstStyle/>
          <a:p>
            <a:fld id="{8004665F-7F21-4D1A-AE26-CEE39952A9D1}" type="slidenum">
              <a:rPr lang="en-AU" smtClean="0"/>
              <a:t>10</a:t>
            </a:fld>
            <a:endParaRPr lang="en-AU"/>
          </a:p>
        </p:txBody>
      </p:sp>
    </p:spTree>
    <p:extLst>
      <p:ext uri="{BB962C8B-B14F-4D97-AF65-F5344CB8AC3E}">
        <p14:creationId xmlns:p14="http://schemas.microsoft.com/office/powerpoint/2010/main" val="10561315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AU" sz="1200" b="0" kern="1200" dirty="0">
                <a:solidFill>
                  <a:schemeClr val="tx1"/>
                </a:solidFill>
                <a:effectLst/>
                <a:latin typeface="+mn-lt"/>
                <a:ea typeface="+mn-ea"/>
                <a:cs typeface="+mn-cs"/>
              </a:rPr>
              <a:t>Personalised care is concerned with interventions that are specific to the needs of patients. Self-management involves education, monitoring and lifestyle changes. The holistic approach to personalised care has several elements to aid the independence of a patient. Community nurses are at the heart of the implementation of these strategies, which enhance outcomes and decrease hospital admissions (Moura et al., 2024).</a:t>
            </a:r>
          </a:p>
          <a:p>
            <a:endParaRPr lang="en-AU" b="0" dirty="0"/>
          </a:p>
        </p:txBody>
      </p:sp>
      <p:sp>
        <p:nvSpPr>
          <p:cNvPr id="4" name="Slide Number Placeholder 3"/>
          <p:cNvSpPr>
            <a:spLocks noGrp="1"/>
          </p:cNvSpPr>
          <p:nvPr>
            <p:ph type="sldNum" sz="quarter" idx="10"/>
          </p:nvPr>
        </p:nvSpPr>
        <p:spPr/>
        <p:txBody>
          <a:bodyPr/>
          <a:lstStyle/>
          <a:p>
            <a:fld id="{8004665F-7F21-4D1A-AE26-CEE39952A9D1}" type="slidenum">
              <a:rPr lang="en-AU" smtClean="0"/>
              <a:t>11</a:t>
            </a:fld>
            <a:endParaRPr lang="en-AU"/>
          </a:p>
        </p:txBody>
      </p:sp>
    </p:spTree>
    <p:extLst>
      <p:ext uri="{BB962C8B-B14F-4D97-AF65-F5344CB8AC3E}">
        <p14:creationId xmlns:p14="http://schemas.microsoft.com/office/powerpoint/2010/main" val="28352359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a:xfrm>
            <a:off x="1097280" y="6459785"/>
            <a:ext cx="2472271" cy="365125"/>
          </a:xfrm>
          <a:prstGeom prst="rect">
            <a:avLst/>
          </a:prstGeom>
        </p:spPr>
        <p:txBody>
          <a:bodyPr/>
          <a:lstStyle/>
          <a:p>
            <a:fld id="{B61BEF0D-F0BB-DE4B-95CE-6DB70DBA9567}" type="datetimeFigureOut">
              <a:rPr lang="en-US" smtClean="0"/>
              <a:pPr/>
              <a:t>4/16/2026</a:t>
            </a:fld>
            <a:endParaRPr lang="en-US" dirty="0"/>
          </a:p>
        </p:txBody>
      </p:sp>
      <p:sp>
        <p:nvSpPr>
          <p:cNvPr id="5" name="Footer Placeholder 4"/>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431940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97280" y="6459785"/>
            <a:ext cx="2472271" cy="365125"/>
          </a:xfrm>
          <a:prstGeom prst="rect">
            <a:avLst/>
          </a:prstGeom>
        </p:spPr>
        <p:txBody>
          <a:bodyPr/>
          <a:lstStyle/>
          <a:p>
            <a:fld id="{42A54C80-263E-416B-A8E0-580EDEADCBDC}" type="datetimeFigureOut">
              <a:rPr lang="en-US" smtClean="0"/>
              <a:t>4/16/2026</a:t>
            </a:fld>
            <a:endParaRPr lang="en-US" dirty="0"/>
          </a:p>
        </p:txBody>
      </p:sp>
      <p:sp>
        <p:nvSpPr>
          <p:cNvPr id="5" name="Footer Placeholder 4"/>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17056256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1097280" y="6459785"/>
            <a:ext cx="2472271" cy="365125"/>
          </a:xfrm>
          <a:prstGeom prst="rect">
            <a:avLst/>
          </a:prstGeom>
        </p:spPr>
        <p:txBody>
          <a:bodyPr/>
          <a:lstStyle/>
          <a:p>
            <a:fld id="{B61BEF0D-F0BB-DE4B-95CE-6DB70DBA9567}" type="datetimeFigureOut">
              <a:rPr lang="en-US" smtClean="0"/>
              <a:pPr/>
              <a:t>4/16/2026</a:t>
            </a:fld>
            <a:endParaRPr lang="en-US" dirty="0"/>
          </a:p>
        </p:txBody>
      </p:sp>
      <p:sp>
        <p:nvSpPr>
          <p:cNvPr id="5" name="Footer Placeholder 4"/>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371462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1097280" y="6459785"/>
            <a:ext cx="2472271" cy="365125"/>
          </a:xfrm>
          <a:prstGeom prst="rect">
            <a:avLst/>
          </a:prstGeom>
        </p:spPr>
        <p:txBody>
          <a:bodyPr/>
          <a:lstStyle/>
          <a:p>
            <a:fld id="{42A54C80-263E-416B-A8E0-580EDEADCBDC}" type="datetimeFigureOut">
              <a:rPr lang="en-US" smtClean="0"/>
              <a:t>4/16/2026</a:t>
            </a:fld>
            <a:endParaRPr lang="en-US" dirty="0"/>
          </a:p>
        </p:txBody>
      </p:sp>
      <p:sp>
        <p:nvSpPr>
          <p:cNvPr id="6" name="Footer Placeholder 5"/>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11527447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1_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1097280" y="6459785"/>
            <a:ext cx="2472271" cy="365125"/>
          </a:xfrm>
          <a:prstGeom prst="rect">
            <a:avLst/>
          </a:prstGeom>
        </p:spPr>
        <p:txBody>
          <a:bodyPr/>
          <a:lstStyle/>
          <a:p>
            <a:fld id="{42A54C80-263E-416B-A8E0-580EDEADCBDC}" type="datetimeFigureOut">
              <a:rPr lang="en-US" smtClean="0"/>
              <a:t>4/16/2026</a:t>
            </a:fld>
            <a:endParaRPr lang="en-US" dirty="0"/>
          </a:p>
        </p:txBody>
      </p:sp>
      <p:sp>
        <p:nvSpPr>
          <p:cNvPr id="6" name="Footer Placeholder 5"/>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5614386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1097280" y="6459785"/>
            <a:ext cx="2472271" cy="365125"/>
          </a:xfrm>
          <a:prstGeom prst="rect">
            <a:avLst/>
          </a:prstGeom>
        </p:spPr>
        <p:txBody>
          <a:bodyPr/>
          <a:lstStyle/>
          <a:p>
            <a:fld id="{B61BEF0D-F0BB-DE4B-95CE-6DB70DBA9567}" type="datetimeFigureOut">
              <a:rPr lang="en-US" smtClean="0"/>
              <a:pPr/>
              <a:t>4/16/2026</a:t>
            </a:fld>
            <a:endParaRPr lang="en-US" dirty="0"/>
          </a:p>
        </p:txBody>
      </p:sp>
      <p:sp>
        <p:nvSpPr>
          <p:cNvPr id="8" name="Footer Placeholder 7"/>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7174669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a:xfrm>
            <a:off x="1097280" y="6459785"/>
            <a:ext cx="2472271" cy="365125"/>
          </a:xfrm>
          <a:prstGeom prst="rect">
            <a:avLst/>
          </a:prstGeom>
        </p:spPr>
        <p:txBody>
          <a:bodyPr/>
          <a:lstStyle/>
          <a:p>
            <a:fld id="{B61BEF0D-F0BB-DE4B-95CE-6DB70DBA9567}" type="datetimeFigureOut">
              <a:rPr lang="en-US" smtClean="0"/>
              <a:pPr/>
              <a:t>4/16/2026</a:t>
            </a:fld>
            <a:endParaRPr lang="en-US" dirty="0"/>
          </a:p>
        </p:txBody>
      </p:sp>
      <p:sp>
        <p:nvSpPr>
          <p:cNvPr id="4" name="Footer Placeholder 3"/>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951110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a:xfrm>
            <a:off x="1097280" y="6459785"/>
            <a:ext cx="2472271" cy="365125"/>
          </a:xfrm>
          <a:prstGeom prst="rect">
            <a:avLst/>
          </a:prstGeom>
        </p:spPr>
        <p:txBody>
          <a:bodyPr/>
          <a:lstStyle/>
          <a:p>
            <a:fld id="{B61BEF0D-F0BB-DE4B-95CE-6DB70DBA9567}" type="datetimeFigureOut">
              <a:rPr lang="en-US" smtClean="0"/>
              <a:pPr/>
              <a:t>4/16/2026</a:t>
            </a:fld>
            <a:endParaRPr lang="en-US" dirty="0"/>
          </a:p>
        </p:txBody>
      </p:sp>
      <p:sp>
        <p:nvSpPr>
          <p:cNvPr id="8" name="Footer Placeholder 7"/>
          <p:cNvSpPr>
            <a:spLocks noGrp="1"/>
          </p:cNvSpPr>
          <p:nvPr>
            <p:ph type="ftr" sz="quarter" idx="11"/>
          </p:nvPr>
        </p:nvSpPr>
        <p:spPr>
          <a:xfrm>
            <a:off x="3686185" y="6459785"/>
            <a:ext cx="4822804" cy="365125"/>
          </a:xfrm>
          <a:prstGeom prst="rect">
            <a:avLst/>
          </a:prstGeom>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706266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a:prstGeom prst="rect">
            <a:avLst/>
          </a:prstGeom>
        </p:spPr>
        <p:txBody>
          <a:bodyPr/>
          <a:lstStyle>
            <a:lvl1pPr algn="l">
              <a:defRPr/>
            </a:lvl1pPr>
          </a:lstStyle>
          <a:p>
            <a:fld id="{42A54C80-263E-416B-A8E0-580EDEADCBDC}" type="datetimeFigureOut">
              <a:rPr lang="en-US" smtClean="0"/>
              <a:t>4/16/2026</a:t>
            </a:fld>
            <a:endParaRPr lang="en-US" dirty="0"/>
          </a:p>
        </p:txBody>
      </p:sp>
      <p:sp>
        <p:nvSpPr>
          <p:cNvPr id="6" name="Footer Placeholder 5"/>
          <p:cNvSpPr>
            <a:spLocks noGrp="1"/>
          </p:cNvSpPr>
          <p:nvPr>
            <p:ph type="ftr" sz="quarter" idx="11"/>
          </p:nvPr>
        </p:nvSpPr>
        <p:spPr>
          <a:xfrm>
            <a:off x="4800600" y="6459785"/>
            <a:ext cx="4648200" cy="365125"/>
          </a:xfrm>
          <a:prstGeom prst="rect">
            <a:avLst/>
          </a:prstGeo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519954A3-9DFD-4C44-94BA-B95130A3BA1C}" type="slidenum">
              <a:rPr lang="en-US" smtClean="0"/>
              <a:t>‹#›</a:t>
            </a:fld>
            <a:endParaRPr lang="en-US" dirty="0"/>
          </a:p>
        </p:txBody>
      </p:sp>
    </p:spTree>
    <p:extLst>
      <p:ext uri="{BB962C8B-B14F-4D97-AF65-F5344CB8AC3E}">
        <p14:creationId xmlns:p14="http://schemas.microsoft.com/office/powerpoint/2010/main" val="21175187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1097280" y="6459785"/>
            <a:ext cx="2472271" cy="365125"/>
          </a:xfrm>
          <a:prstGeom prst="rect">
            <a:avLst/>
          </a:prstGeom>
        </p:spPr>
        <p:txBody>
          <a:bodyPr/>
          <a:lstStyle/>
          <a:p>
            <a:fld id="{B61BEF0D-F0BB-DE4B-95CE-6DB70DBA9567}" type="datetimeFigureOut">
              <a:rPr lang="en-US" smtClean="0"/>
              <a:pPr/>
              <a:t>4/16/2026</a:t>
            </a:fld>
            <a:endParaRPr lang="en-US" dirty="0"/>
          </a:p>
        </p:txBody>
      </p:sp>
      <p:sp>
        <p:nvSpPr>
          <p:cNvPr id="6" name="Footer Placeholder 5"/>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14067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97280" y="6459785"/>
            <a:ext cx="2472271" cy="365125"/>
          </a:xfrm>
          <a:prstGeom prst="rect">
            <a:avLst/>
          </a:prstGeom>
        </p:spPr>
        <p:txBody>
          <a:bodyPr/>
          <a:lstStyle/>
          <a:p>
            <a:fld id="{55C6B4A9-1611-4792-9094-5F34BCA07E0B}" type="datetimeFigureOut">
              <a:rPr lang="en-US" smtClean="0"/>
              <a:t>4/16/2026</a:t>
            </a:fld>
            <a:endParaRPr lang="en-US" dirty="0"/>
          </a:p>
        </p:txBody>
      </p:sp>
      <p:sp>
        <p:nvSpPr>
          <p:cNvPr id="5" name="Footer Placeholder 4"/>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28747322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97280" y="6459785"/>
            <a:ext cx="2472271" cy="365125"/>
          </a:xfrm>
          <a:prstGeom prst="rect">
            <a:avLst/>
          </a:prstGeom>
        </p:spPr>
        <p:txBody>
          <a:bodyPr/>
          <a:lstStyle/>
          <a:p>
            <a:fld id="{B61BEF0D-F0BB-DE4B-95CE-6DB70DBA9567}" type="datetimeFigureOut">
              <a:rPr lang="en-US" smtClean="0"/>
              <a:pPr/>
              <a:t>4/16/2026</a:t>
            </a:fld>
            <a:endParaRPr lang="en-US" dirty="0"/>
          </a:p>
        </p:txBody>
      </p:sp>
      <p:sp>
        <p:nvSpPr>
          <p:cNvPr id="5" name="Footer Placeholder 4"/>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0825086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a:xfrm>
            <a:off x="1097280" y="6459785"/>
            <a:ext cx="2472271" cy="365125"/>
          </a:xfrm>
          <a:prstGeom prst="rect">
            <a:avLst/>
          </a:prstGeom>
        </p:spPr>
        <p:txBody>
          <a:bodyPr/>
          <a:lstStyle/>
          <a:p>
            <a:fld id="{B61BEF0D-F0BB-DE4B-95CE-6DB70DBA9567}" type="datetimeFigureOut">
              <a:rPr lang="en-US" smtClean="0"/>
              <a:pPr/>
              <a:t>4/16/2026</a:t>
            </a:fld>
            <a:endParaRPr lang="en-US" dirty="0"/>
          </a:p>
        </p:txBody>
      </p:sp>
      <p:sp>
        <p:nvSpPr>
          <p:cNvPr id="5" name="Footer Placeholder 4"/>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058675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97280" y="6459785"/>
            <a:ext cx="2472271" cy="365125"/>
          </a:xfrm>
          <a:prstGeom prst="rect">
            <a:avLst/>
          </a:prstGeom>
        </p:spPr>
        <p:txBody>
          <a:bodyPr/>
          <a:lstStyle/>
          <a:p>
            <a:fld id="{42A54C80-263E-416B-A8E0-580EDEADCBDC}" type="datetimeFigureOut">
              <a:rPr lang="en-US" smtClean="0"/>
              <a:t>4/16/2026</a:t>
            </a:fld>
            <a:endParaRPr lang="en-US" dirty="0"/>
          </a:p>
        </p:txBody>
      </p:sp>
      <p:sp>
        <p:nvSpPr>
          <p:cNvPr id="5" name="Footer Placeholder 4"/>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3652156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1097280" y="6459785"/>
            <a:ext cx="2472271" cy="365125"/>
          </a:xfrm>
          <a:prstGeom prst="rect">
            <a:avLst/>
          </a:prstGeom>
        </p:spPr>
        <p:txBody>
          <a:bodyPr/>
          <a:lstStyle/>
          <a:p>
            <a:fld id="{B61BEF0D-F0BB-DE4B-95CE-6DB70DBA9567}" type="datetimeFigureOut">
              <a:rPr lang="en-US" smtClean="0"/>
              <a:pPr/>
              <a:t>4/16/2026</a:t>
            </a:fld>
            <a:endParaRPr lang="en-US" dirty="0"/>
          </a:p>
        </p:txBody>
      </p:sp>
      <p:sp>
        <p:nvSpPr>
          <p:cNvPr id="5" name="Footer Placeholder 4"/>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74656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1097280" y="6459785"/>
            <a:ext cx="2472271" cy="365125"/>
          </a:xfrm>
          <a:prstGeom prst="rect">
            <a:avLst/>
          </a:prstGeom>
        </p:spPr>
        <p:txBody>
          <a:bodyPr/>
          <a:lstStyle/>
          <a:p>
            <a:fld id="{42A54C80-263E-416B-A8E0-580EDEADCBDC}" type="datetimeFigureOut">
              <a:rPr lang="en-US" smtClean="0"/>
              <a:t>4/16/2026</a:t>
            </a:fld>
            <a:endParaRPr lang="en-US" dirty="0"/>
          </a:p>
        </p:txBody>
      </p:sp>
      <p:sp>
        <p:nvSpPr>
          <p:cNvPr id="6" name="Footer Placeholder 5"/>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14268804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1097280" y="6459785"/>
            <a:ext cx="2472271" cy="365125"/>
          </a:xfrm>
          <a:prstGeom prst="rect">
            <a:avLst/>
          </a:prstGeom>
        </p:spPr>
        <p:txBody>
          <a:bodyPr/>
          <a:lstStyle/>
          <a:p>
            <a:fld id="{B61BEF0D-F0BB-DE4B-95CE-6DB70DBA9567}" type="datetimeFigureOut">
              <a:rPr lang="en-US" smtClean="0"/>
              <a:pPr/>
              <a:t>4/16/2026</a:t>
            </a:fld>
            <a:endParaRPr lang="en-US" dirty="0"/>
          </a:p>
        </p:txBody>
      </p:sp>
      <p:sp>
        <p:nvSpPr>
          <p:cNvPr id="8" name="Footer Placeholder 7"/>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850590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a:xfrm>
            <a:off x="1097280" y="6459785"/>
            <a:ext cx="2472271" cy="365125"/>
          </a:xfrm>
          <a:prstGeom prst="rect">
            <a:avLst/>
          </a:prstGeom>
        </p:spPr>
        <p:txBody>
          <a:bodyPr/>
          <a:lstStyle/>
          <a:p>
            <a:fld id="{B61BEF0D-F0BB-DE4B-95CE-6DB70DBA9567}" type="datetimeFigureOut">
              <a:rPr lang="en-US" smtClean="0"/>
              <a:pPr/>
              <a:t>4/16/2026</a:t>
            </a:fld>
            <a:endParaRPr lang="en-US" dirty="0"/>
          </a:p>
        </p:txBody>
      </p:sp>
      <p:sp>
        <p:nvSpPr>
          <p:cNvPr id="4" name="Footer Placeholder 3"/>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6385903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a:xfrm>
            <a:off x="1097280" y="6459785"/>
            <a:ext cx="2472271" cy="365125"/>
          </a:xfrm>
          <a:prstGeom prst="rect">
            <a:avLst/>
          </a:prstGeom>
        </p:spPr>
        <p:txBody>
          <a:bodyPr/>
          <a:lstStyle/>
          <a:p>
            <a:fld id="{B61BEF0D-F0BB-DE4B-95CE-6DB70DBA9567}" type="datetimeFigureOut">
              <a:rPr lang="en-US" smtClean="0"/>
              <a:pPr/>
              <a:t>4/16/2026</a:t>
            </a:fld>
            <a:endParaRPr lang="en-US" dirty="0"/>
          </a:p>
        </p:txBody>
      </p:sp>
      <p:sp>
        <p:nvSpPr>
          <p:cNvPr id="8" name="Footer Placeholder 7"/>
          <p:cNvSpPr>
            <a:spLocks noGrp="1"/>
          </p:cNvSpPr>
          <p:nvPr>
            <p:ph type="ftr" sz="quarter" idx="11"/>
          </p:nvPr>
        </p:nvSpPr>
        <p:spPr>
          <a:xfrm>
            <a:off x="3686185" y="6459785"/>
            <a:ext cx="4822804" cy="365125"/>
          </a:xfrm>
          <a:prstGeom prst="rect">
            <a:avLst/>
          </a:prstGeom>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6966397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a:prstGeom prst="rect">
            <a:avLst/>
          </a:prstGeom>
        </p:spPr>
        <p:txBody>
          <a:bodyPr/>
          <a:lstStyle>
            <a:lvl1pPr algn="l">
              <a:defRPr/>
            </a:lvl1pPr>
          </a:lstStyle>
          <a:p>
            <a:fld id="{42A54C80-263E-416B-A8E0-580EDEADCBDC}" type="datetimeFigureOut">
              <a:rPr lang="en-US" smtClean="0"/>
              <a:t>4/16/2026</a:t>
            </a:fld>
            <a:endParaRPr lang="en-US" dirty="0"/>
          </a:p>
        </p:txBody>
      </p:sp>
      <p:sp>
        <p:nvSpPr>
          <p:cNvPr id="6" name="Footer Placeholder 5"/>
          <p:cNvSpPr>
            <a:spLocks noGrp="1"/>
          </p:cNvSpPr>
          <p:nvPr>
            <p:ph type="ftr" sz="quarter" idx="11"/>
          </p:nvPr>
        </p:nvSpPr>
        <p:spPr>
          <a:xfrm>
            <a:off x="4800600" y="6459785"/>
            <a:ext cx="4648200" cy="365125"/>
          </a:xfrm>
          <a:prstGeom prst="rect">
            <a:avLst/>
          </a:prstGeo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519954A3-9DFD-4C44-94BA-B95130A3BA1C}" type="slidenum">
              <a:rPr lang="en-US" smtClean="0"/>
              <a:t>‹#›</a:t>
            </a:fld>
            <a:endParaRPr lang="en-US" dirty="0"/>
          </a:p>
        </p:txBody>
      </p:sp>
    </p:spTree>
    <p:extLst>
      <p:ext uri="{BB962C8B-B14F-4D97-AF65-F5344CB8AC3E}">
        <p14:creationId xmlns:p14="http://schemas.microsoft.com/office/powerpoint/2010/main" val="35559690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1097280" y="6459785"/>
            <a:ext cx="2472271" cy="365125"/>
          </a:xfrm>
          <a:prstGeom prst="rect">
            <a:avLst/>
          </a:prstGeom>
        </p:spPr>
        <p:txBody>
          <a:bodyPr/>
          <a:lstStyle/>
          <a:p>
            <a:fld id="{B61BEF0D-F0BB-DE4B-95CE-6DB70DBA9567}" type="datetimeFigureOut">
              <a:rPr lang="en-US" smtClean="0"/>
              <a:pPr/>
              <a:t>4/16/2026</a:t>
            </a:fld>
            <a:endParaRPr lang="en-US" dirty="0"/>
          </a:p>
        </p:txBody>
      </p:sp>
      <p:sp>
        <p:nvSpPr>
          <p:cNvPr id="6" name="Footer Placeholder 5"/>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7961034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97280" y="6459785"/>
            <a:ext cx="2472271" cy="365125"/>
          </a:xfrm>
          <a:prstGeom prst="rect">
            <a:avLst/>
          </a:prstGeom>
        </p:spPr>
        <p:txBody>
          <a:bodyPr/>
          <a:lstStyle/>
          <a:p>
            <a:fld id="{55C6B4A9-1611-4792-9094-5F34BCA07E0B}" type="datetimeFigureOut">
              <a:rPr lang="en-US" smtClean="0"/>
              <a:t>4/16/2026</a:t>
            </a:fld>
            <a:endParaRPr lang="en-US" dirty="0"/>
          </a:p>
        </p:txBody>
      </p:sp>
      <p:sp>
        <p:nvSpPr>
          <p:cNvPr id="5" name="Footer Placeholder 4"/>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302282469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97280" y="6459785"/>
            <a:ext cx="2472271" cy="365125"/>
          </a:xfrm>
          <a:prstGeom prst="rect">
            <a:avLst/>
          </a:prstGeom>
        </p:spPr>
        <p:txBody>
          <a:bodyPr/>
          <a:lstStyle/>
          <a:p>
            <a:fld id="{B61BEF0D-F0BB-DE4B-95CE-6DB70DBA9567}" type="datetimeFigureOut">
              <a:rPr lang="en-US" smtClean="0"/>
              <a:pPr/>
              <a:t>4/16/2026</a:t>
            </a:fld>
            <a:endParaRPr lang="en-US" dirty="0"/>
          </a:p>
        </p:txBody>
      </p:sp>
      <p:sp>
        <p:nvSpPr>
          <p:cNvPr id="5" name="Footer Placeholder 4"/>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2037953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a:xfrm>
            <a:off x="1097280" y="6459785"/>
            <a:ext cx="2472271" cy="365125"/>
          </a:xfrm>
          <a:prstGeom prst="rect">
            <a:avLst/>
          </a:prstGeom>
        </p:spPr>
        <p:txBody>
          <a:bodyPr/>
          <a:lstStyle/>
          <a:p>
            <a:fld id="{B61BEF0D-F0BB-DE4B-95CE-6DB70DBA9567}" type="datetimeFigureOut">
              <a:rPr lang="en-US" smtClean="0"/>
              <a:pPr/>
              <a:t>4/16/2026</a:t>
            </a:fld>
            <a:endParaRPr lang="en-US" dirty="0"/>
          </a:p>
        </p:txBody>
      </p:sp>
      <p:sp>
        <p:nvSpPr>
          <p:cNvPr id="5" name="Footer Placeholder 4"/>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216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97280" y="6459785"/>
            <a:ext cx="2472271" cy="365125"/>
          </a:xfrm>
          <a:prstGeom prst="rect">
            <a:avLst/>
          </a:prstGeom>
        </p:spPr>
        <p:txBody>
          <a:bodyPr/>
          <a:lstStyle/>
          <a:p>
            <a:fld id="{42A54C80-263E-416B-A8E0-580EDEADCBDC}" type="datetimeFigureOut">
              <a:rPr lang="en-US" smtClean="0"/>
              <a:t>4/16/2026</a:t>
            </a:fld>
            <a:endParaRPr lang="en-US" dirty="0"/>
          </a:p>
        </p:txBody>
      </p:sp>
      <p:sp>
        <p:nvSpPr>
          <p:cNvPr id="5" name="Footer Placeholder 4"/>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130398227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1097280" y="6459785"/>
            <a:ext cx="2472271" cy="365125"/>
          </a:xfrm>
          <a:prstGeom prst="rect">
            <a:avLst/>
          </a:prstGeom>
        </p:spPr>
        <p:txBody>
          <a:bodyPr/>
          <a:lstStyle/>
          <a:p>
            <a:fld id="{B61BEF0D-F0BB-DE4B-95CE-6DB70DBA9567}" type="datetimeFigureOut">
              <a:rPr lang="en-US" smtClean="0"/>
              <a:pPr/>
              <a:t>4/16/2026</a:t>
            </a:fld>
            <a:endParaRPr lang="en-US" dirty="0"/>
          </a:p>
        </p:txBody>
      </p:sp>
      <p:sp>
        <p:nvSpPr>
          <p:cNvPr id="5" name="Footer Placeholder 4"/>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8160353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1097280" y="6459785"/>
            <a:ext cx="2472271" cy="365125"/>
          </a:xfrm>
          <a:prstGeom prst="rect">
            <a:avLst/>
          </a:prstGeom>
        </p:spPr>
        <p:txBody>
          <a:bodyPr/>
          <a:lstStyle/>
          <a:p>
            <a:fld id="{42A54C80-263E-416B-A8E0-580EDEADCBDC}" type="datetimeFigureOut">
              <a:rPr lang="en-US" smtClean="0"/>
              <a:t>4/16/2026</a:t>
            </a:fld>
            <a:endParaRPr lang="en-US" dirty="0"/>
          </a:p>
        </p:txBody>
      </p:sp>
      <p:sp>
        <p:nvSpPr>
          <p:cNvPr id="6" name="Footer Placeholder 5"/>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350486700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1097280" y="6459785"/>
            <a:ext cx="2472271" cy="365125"/>
          </a:xfrm>
          <a:prstGeom prst="rect">
            <a:avLst/>
          </a:prstGeom>
        </p:spPr>
        <p:txBody>
          <a:bodyPr/>
          <a:lstStyle/>
          <a:p>
            <a:fld id="{B61BEF0D-F0BB-DE4B-95CE-6DB70DBA9567}" type="datetimeFigureOut">
              <a:rPr lang="en-US" smtClean="0"/>
              <a:pPr/>
              <a:t>4/16/2026</a:t>
            </a:fld>
            <a:endParaRPr lang="en-US" dirty="0"/>
          </a:p>
        </p:txBody>
      </p:sp>
      <p:sp>
        <p:nvSpPr>
          <p:cNvPr id="8" name="Footer Placeholder 7"/>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843108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a:xfrm>
            <a:off x="1097280" y="6459785"/>
            <a:ext cx="2472271" cy="365125"/>
          </a:xfrm>
          <a:prstGeom prst="rect">
            <a:avLst/>
          </a:prstGeom>
        </p:spPr>
        <p:txBody>
          <a:bodyPr/>
          <a:lstStyle/>
          <a:p>
            <a:fld id="{B61BEF0D-F0BB-DE4B-95CE-6DB70DBA9567}" type="datetimeFigureOut">
              <a:rPr lang="en-US" smtClean="0"/>
              <a:pPr/>
              <a:t>4/16/2026</a:t>
            </a:fld>
            <a:endParaRPr lang="en-US" dirty="0"/>
          </a:p>
        </p:txBody>
      </p:sp>
      <p:sp>
        <p:nvSpPr>
          <p:cNvPr id="4" name="Footer Placeholder 3"/>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805169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a:xfrm>
            <a:off x="1097280" y="6459785"/>
            <a:ext cx="2472271" cy="365125"/>
          </a:xfrm>
          <a:prstGeom prst="rect">
            <a:avLst/>
          </a:prstGeom>
        </p:spPr>
        <p:txBody>
          <a:bodyPr/>
          <a:lstStyle/>
          <a:p>
            <a:fld id="{B61BEF0D-F0BB-DE4B-95CE-6DB70DBA9567}" type="datetimeFigureOut">
              <a:rPr lang="en-US" smtClean="0"/>
              <a:pPr/>
              <a:t>4/16/2026</a:t>
            </a:fld>
            <a:endParaRPr lang="en-US" dirty="0"/>
          </a:p>
        </p:txBody>
      </p:sp>
      <p:sp>
        <p:nvSpPr>
          <p:cNvPr id="8" name="Footer Placeholder 7"/>
          <p:cNvSpPr>
            <a:spLocks noGrp="1"/>
          </p:cNvSpPr>
          <p:nvPr>
            <p:ph type="ftr" sz="quarter" idx="11"/>
          </p:nvPr>
        </p:nvSpPr>
        <p:spPr>
          <a:xfrm>
            <a:off x="3686185" y="6459785"/>
            <a:ext cx="4822804" cy="365125"/>
          </a:xfrm>
          <a:prstGeom prst="rect">
            <a:avLst/>
          </a:prstGeom>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1900962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a:prstGeom prst="rect">
            <a:avLst/>
          </a:prstGeom>
        </p:spPr>
        <p:txBody>
          <a:bodyPr/>
          <a:lstStyle>
            <a:lvl1pPr algn="l">
              <a:defRPr/>
            </a:lvl1pPr>
          </a:lstStyle>
          <a:p>
            <a:fld id="{42A54C80-263E-416B-A8E0-580EDEADCBDC}" type="datetimeFigureOut">
              <a:rPr lang="en-US" smtClean="0"/>
              <a:t>4/16/2026</a:t>
            </a:fld>
            <a:endParaRPr lang="en-US" dirty="0"/>
          </a:p>
        </p:txBody>
      </p:sp>
      <p:sp>
        <p:nvSpPr>
          <p:cNvPr id="6" name="Footer Placeholder 5"/>
          <p:cNvSpPr>
            <a:spLocks noGrp="1"/>
          </p:cNvSpPr>
          <p:nvPr>
            <p:ph type="ftr" sz="quarter" idx="11"/>
          </p:nvPr>
        </p:nvSpPr>
        <p:spPr>
          <a:xfrm>
            <a:off x="4800600" y="6459785"/>
            <a:ext cx="4648200" cy="365125"/>
          </a:xfrm>
          <a:prstGeom prst="rect">
            <a:avLst/>
          </a:prstGeo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519954A3-9DFD-4C44-94BA-B95130A3BA1C}" type="slidenum">
              <a:rPr lang="en-US" smtClean="0"/>
              <a:t>‹#›</a:t>
            </a:fld>
            <a:endParaRPr lang="en-US" dirty="0"/>
          </a:p>
        </p:txBody>
      </p:sp>
    </p:spTree>
    <p:extLst>
      <p:ext uri="{BB962C8B-B14F-4D97-AF65-F5344CB8AC3E}">
        <p14:creationId xmlns:p14="http://schemas.microsoft.com/office/powerpoint/2010/main" val="4907179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1097280" y="6459785"/>
            <a:ext cx="2472271" cy="365125"/>
          </a:xfrm>
          <a:prstGeom prst="rect">
            <a:avLst/>
          </a:prstGeom>
        </p:spPr>
        <p:txBody>
          <a:bodyPr/>
          <a:lstStyle/>
          <a:p>
            <a:fld id="{B61BEF0D-F0BB-DE4B-95CE-6DB70DBA9567}" type="datetimeFigureOut">
              <a:rPr lang="en-US" smtClean="0"/>
              <a:pPr/>
              <a:t>4/16/2026</a:t>
            </a:fld>
            <a:endParaRPr lang="en-US" dirty="0"/>
          </a:p>
        </p:txBody>
      </p:sp>
      <p:sp>
        <p:nvSpPr>
          <p:cNvPr id="6" name="Footer Placeholder 5"/>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6194117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97280" y="6459785"/>
            <a:ext cx="2472271" cy="365125"/>
          </a:xfrm>
          <a:prstGeom prst="rect">
            <a:avLst/>
          </a:prstGeom>
        </p:spPr>
        <p:txBody>
          <a:bodyPr/>
          <a:lstStyle/>
          <a:p>
            <a:fld id="{55C6B4A9-1611-4792-9094-5F34BCA07E0B}" type="datetimeFigureOut">
              <a:rPr lang="en-US" smtClean="0"/>
              <a:t>4/16/2026</a:t>
            </a:fld>
            <a:endParaRPr lang="en-US" dirty="0"/>
          </a:p>
        </p:txBody>
      </p:sp>
      <p:sp>
        <p:nvSpPr>
          <p:cNvPr id="5" name="Footer Placeholder 4"/>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412426643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97280" y="6459785"/>
            <a:ext cx="2472271" cy="365125"/>
          </a:xfrm>
          <a:prstGeom prst="rect">
            <a:avLst/>
          </a:prstGeom>
        </p:spPr>
        <p:txBody>
          <a:bodyPr/>
          <a:lstStyle/>
          <a:p>
            <a:fld id="{B61BEF0D-F0BB-DE4B-95CE-6DB70DBA9567}" type="datetimeFigureOut">
              <a:rPr lang="en-US" smtClean="0"/>
              <a:pPr/>
              <a:t>4/16/2026</a:t>
            </a:fld>
            <a:endParaRPr lang="en-US" dirty="0"/>
          </a:p>
        </p:txBody>
      </p:sp>
      <p:sp>
        <p:nvSpPr>
          <p:cNvPr id="5" name="Footer Placeholder 4"/>
          <p:cNvSpPr>
            <a:spLocks noGrp="1"/>
          </p:cNvSpPr>
          <p:nvPr>
            <p:ph type="ftr" sz="quarter" idx="11"/>
          </p:nvPr>
        </p:nvSpPr>
        <p:spPr>
          <a:xfrm>
            <a:off x="3686185" y="6459785"/>
            <a:ext cx="4822804" cy="365125"/>
          </a:xfrm>
          <a:prstGeom prst="rect">
            <a:avLst/>
          </a:prstGeo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157547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771390643"/>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35" r:id="rId5"/>
    <p:sldLayoutId id="2147483704" r:id="rId6"/>
    <p:sldLayoutId id="2147483705" r:id="rId7"/>
    <p:sldLayoutId id="2147483706" r:id="rId8"/>
    <p:sldLayoutId id="2147483707" r:id="rId9"/>
    <p:sldLayoutId id="2147483708" r:id="rId10"/>
    <p:sldLayoutId id="2147483709" r:id="rId11"/>
    <p:sldLayoutId id="2147483710" r:id="rId12"/>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D57F1E4F-1CFF-5643-939E-217C01CDF565}" type="slidenum">
              <a:rPr lang="en-US" smtClean="0"/>
              <a:pPr/>
              <a:t>‹#›</a:t>
            </a:fld>
            <a:endParaRPr lang="en-US" dirty="0"/>
          </a:p>
        </p:txBody>
      </p:sp>
      <p:cxnSp>
        <p:nvCxnSpPr>
          <p:cNvPr id="10" name="Straight Connector 9"/>
          <p:cNvCxnSpPr/>
          <p:nvPr/>
        </p:nvCxnSpPr>
        <p:spPr>
          <a:xfrm>
            <a:off x="1188720" y="1240888"/>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784655-555C-DEB9-9371-A41C600B8D9B}"/>
              </a:ext>
            </a:extLst>
          </p:cNvPr>
          <p:cNvCxnSpPr/>
          <p:nvPr userDrawn="1"/>
        </p:nvCxnSpPr>
        <p:spPr>
          <a:xfrm>
            <a:off x="1345932" y="18902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5429296"/>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D57F1E4F-1CFF-5643-939E-217C01CDF565}" type="slidenum">
              <a:rPr lang="en-US" smtClean="0"/>
              <a:pPr/>
              <a:t>‹#›</a:t>
            </a:fld>
            <a:endParaRPr lang="en-US" dirty="0"/>
          </a:p>
        </p:txBody>
      </p:sp>
      <p:cxnSp>
        <p:nvCxnSpPr>
          <p:cNvPr id="10" name="Straight Connector 9"/>
          <p:cNvCxnSpPr/>
          <p:nvPr/>
        </p:nvCxnSpPr>
        <p:spPr>
          <a:xfrm>
            <a:off x="1188720" y="1240888"/>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784655-555C-DEB9-9371-A41C600B8D9B}"/>
              </a:ext>
            </a:extLst>
          </p:cNvPr>
          <p:cNvCxnSpPr/>
          <p:nvPr userDrawn="1"/>
        </p:nvCxnSpPr>
        <p:spPr>
          <a:xfrm>
            <a:off x="1345932" y="18902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79585519"/>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CE7C1-8171-691B-A977-5AD0D7458543}"/>
              </a:ext>
            </a:extLst>
          </p:cNvPr>
          <p:cNvSpPr>
            <a:spLocks noGrp="1"/>
          </p:cNvSpPr>
          <p:nvPr>
            <p:ph type="title"/>
          </p:nvPr>
        </p:nvSpPr>
        <p:spPr>
          <a:xfrm>
            <a:off x="579120" y="286603"/>
            <a:ext cx="11033760" cy="1694597"/>
          </a:xfrm>
        </p:spPr>
        <p:txBody>
          <a:bodyPr>
            <a:noAutofit/>
          </a:bodyPr>
          <a:lstStyle/>
          <a:p>
            <a:pPr algn="just">
              <a:lnSpc>
                <a:spcPct val="150000"/>
              </a:lnSpc>
            </a:pPr>
            <a:r>
              <a:rPr lang="en-US" sz="2500" dirty="0">
                <a:latin typeface="Arial" panose="020B0604020202020204" pitchFamily="34" charset="0"/>
                <a:cs typeface="Arial" panose="020B0604020202020204" pitchFamily="34" charset="0"/>
              </a:rPr>
              <a:t>A Comprehensive Approach to the Diagnosis, Management, and Self-Management of </a:t>
            </a:r>
            <a:r>
              <a:rPr lang="en-US" sz="2500" b="1" dirty="0">
                <a:latin typeface="Arial" panose="020B0604020202020204" pitchFamily="34" charset="0"/>
                <a:cs typeface="Arial" panose="020B0604020202020204" pitchFamily="34" charset="0"/>
              </a:rPr>
              <a:t>Chronic Obstructive Pulmonary Disease (COPD) </a:t>
            </a:r>
            <a:r>
              <a:rPr lang="en-US" sz="2500" dirty="0">
                <a:latin typeface="Arial" panose="020B0604020202020204" pitchFamily="34" charset="0"/>
                <a:cs typeface="Arial" panose="020B0604020202020204" pitchFamily="34" charset="0"/>
              </a:rPr>
              <a:t>in Community Nursing Practice</a:t>
            </a:r>
          </a:p>
        </p:txBody>
      </p:sp>
      <p:sp>
        <p:nvSpPr>
          <p:cNvPr id="3" name="Content Placeholder 2">
            <a:extLst>
              <a:ext uri="{FF2B5EF4-FFF2-40B4-BE49-F238E27FC236}">
                <a16:creationId xmlns:a16="http://schemas.microsoft.com/office/drawing/2014/main" id="{A64F74E6-9FBE-F47F-58ED-551CEEB1F731}"/>
              </a:ext>
            </a:extLst>
          </p:cNvPr>
          <p:cNvSpPr>
            <a:spLocks noGrp="1"/>
          </p:cNvSpPr>
          <p:nvPr>
            <p:ph idx="1"/>
          </p:nvPr>
        </p:nvSpPr>
        <p:spPr>
          <a:xfrm>
            <a:off x="579120" y="3309190"/>
            <a:ext cx="11033760" cy="2836334"/>
          </a:xfrm>
        </p:spPr>
        <p:txBody>
          <a:bodyPr>
            <a:normAutofit/>
          </a:bodyPr>
          <a:lstStyle/>
          <a:p>
            <a:r>
              <a:rPr lang="en-US" sz="2500" b="1" dirty="0">
                <a:latin typeface="Arial" panose="020B0604020202020204" pitchFamily="34" charset="0"/>
                <a:cs typeface="Arial" panose="020B0604020202020204" pitchFamily="34" charset="0"/>
              </a:rPr>
              <a:t>Presented By:</a:t>
            </a:r>
          </a:p>
          <a:p>
            <a:r>
              <a:rPr lang="en-US" sz="2500" b="1" dirty="0">
                <a:latin typeface="Arial" panose="020B0604020202020204" pitchFamily="34" charset="0"/>
                <a:cs typeface="Arial" panose="020B0604020202020204" pitchFamily="34" charset="0"/>
              </a:rPr>
              <a:t>Name:</a:t>
            </a:r>
            <a:r>
              <a:rPr lang="en-US" sz="2500" dirty="0">
                <a:latin typeface="Arial" panose="020B0604020202020204" pitchFamily="34" charset="0"/>
                <a:cs typeface="Arial" panose="020B0604020202020204" pitchFamily="34" charset="0"/>
              </a:rPr>
              <a:t> Ripon Kumar Kar</a:t>
            </a:r>
          </a:p>
          <a:p>
            <a:r>
              <a:rPr lang="en-US" sz="2500" b="1" dirty="0">
                <a:latin typeface="Arial" panose="020B0604020202020204" pitchFamily="34" charset="0"/>
                <a:cs typeface="Arial" panose="020B0604020202020204" pitchFamily="34" charset="0"/>
              </a:rPr>
              <a:t>ID: </a:t>
            </a:r>
            <a:r>
              <a:rPr lang="en-US" sz="2500" dirty="0">
                <a:latin typeface="Arial" panose="020B0604020202020204" pitchFamily="34" charset="0"/>
                <a:cs typeface="Arial" panose="020B0604020202020204" pitchFamily="34" charset="0"/>
              </a:rPr>
              <a:t>2525519</a:t>
            </a:r>
          </a:p>
          <a:p>
            <a:r>
              <a:rPr lang="en-US" sz="2500" b="1" dirty="0">
                <a:latin typeface="Arial" panose="020B0604020202020204" pitchFamily="34" charset="0"/>
                <a:cs typeface="Arial" panose="020B0604020202020204" pitchFamily="34" charset="0"/>
              </a:rPr>
              <a:t>Module </a:t>
            </a:r>
            <a:r>
              <a:rPr lang="en-US" sz="2500" b="1" dirty="0" err="1">
                <a:latin typeface="Arial" panose="020B0604020202020204" pitchFamily="34" charset="0"/>
                <a:cs typeface="Arial" panose="020B0604020202020204" pitchFamily="34" charset="0"/>
              </a:rPr>
              <a:t>Name:</a:t>
            </a:r>
            <a:r>
              <a:rPr lang="en-US" sz="2500" dirty="0" err="1">
                <a:latin typeface="Arial" panose="020B0604020202020204" pitchFamily="34" charset="0"/>
                <a:cs typeface="Arial" panose="020B0604020202020204" pitchFamily="34" charset="0"/>
              </a:rPr>
              <a:t>Community</a:t>
            </a:r>
            <a:r>
              <a:rPr lang="en-US" sz="2500" dirty="0">
                <a:latin typeface="Arial" panose="020B0604020202020204" pitchFamily="34" charset="0"/>
                <a:cs typeface="Arial" panose="020B0604020202020204" pitchFamily="34" charset="0"/>
              </a:rPr>
              <a:t> Care and Management of Longer-term Conditions </a:t>
            </a:r>
          </a:p>
          <a:p>
            <a:r>
              <a:rPr lang="en-US" sz="2500" b="1" dirty="0">
                <a:latin typeface="Arial" panose="020B0604020202020204" pitchFamily="34" charset="0"/>
                <a:cs typeface="Arial" panose="020B0604020202020204" pitchFamily="34" charset="0"/>
              </a:rPr>
              <a:t>Module Code: </a:t>
            </a:r>
            <a:r>
              <a:rPr lang="en-US" sz="2500" dirty="0">
                <a:latin typeface="Arial" panose="020B0604020202020204" pitchFamily="34" charset="0"/>
                <a:cs typeface="Arial" panose="020B0604020202020204" pitchFamily="34" charset="0"/>
              </a:rPr>
              <a:t>LCHS7003 </a:t>
            </a:r>
          </a:p>
          <a:p>
            <a:endParaRPr lang="en-US" dirty="0"/>
          </a:p>
        </p:txBody>
      </p:sp>
    </p:spTree>
    <p:extLst>
      <p:ext uri="{BB962C8B-B14F-4D97-AF65-F5344CB8AC3E}">
        <p14:creationId xmlns:p14="http://schemas.microsoft.com/office/powerpoint/2010/main" val="37003620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5160" y="323547"/>
            <a:ext cx="5547360" cy="724038"/>
          </a:xfrm>
        </p:spPr>
        <p:txBody>
          <a:bodyPr>
            <a:normAutofit/>
          </a:bodyPr>
          <a:lstStyle/>
          <a:p>
            <a:pPr algn="ctr"/>
            <a:r>
              <a:rPr lang="en-AU" sz="3200" b="1" dirty="0">
                <a:latin typeface="Arial" panose="020B0604020202020204" pitchFamily="34" charset="0"/>
                <a:cs typeface="Arial" panose="020B0604020202020204" pitchFamily="34" charset="0"/>
              </a:rPr>
              <a:t>Definition of COPD</a:t>
            </a:r>
          </a:p>
        </p:txBody>
      </p:sp>
      <p:sp>
        <p:nvSpPr>
          <p:cNvPr id="3" name="Content Placeholder 2"/>
          <p:cNvSpPr>
            <a:spLocks noGrp="1"/>
          </p:cNvSpPr>
          <p:nvPr>
            <p:ph idx="1"/>
          </p:nvPr>
        </p:nvSpPr>
        <p:spPr>
          <a:xfrm>
            <a:off x="579120" y="1752599"/>
            <a:ext cx="7833360" cy="4373882"/>
          </a:xfrm>
        </p:spPr>
        <p:txBody>
          <a:bodyPr>
            <a:normAutofit/>
          </a:bodyPr>
          <a:lstStyle/>
          <a:p>
            <a:pPr algn="just"/>
            <a:r>
              <a:rPr lang="en-AU" sz="2600" dirty="0">
                <a:latin typeface="Arial" panose="020B0604020202020204" pitchFamily="34" charset="0"/>
                <a:cs typeface="Arial" panose="020B0604020202020204" pitchFamily="34" charset="0"/>
              </a:rPr>
              <a:t>COPD is progressive respiratory disease that involves airflow limitation (Kearney et al., 2022). </a:t>
            </a:r>
          </a:p>
          <a:p>
            <a:pPr algn="just"/>
            <a:r>
              <a:rPr lang="en-AU" sz="2600" dirty="0">
                <a:latin typeface="Arial" panose="020B0604020202020204" pitchFamily="34" charset="0"/>
                <a:cs typeface="Arial" panose="020B0604020202020204" pitchFamily="34" charset="0"/>
              </a:rPr>
              <a:t>COPD is characterized by dyspnoea, chronic cough and sputum. </a:t>
            </a:r>
          </a:p>
          <a:p>
            <a:pPr algn="just"/>
            <a:r>
              <a:rPr lang="en-AU" sz="2600" dirty="0">
                <a:latin typeface="Arial" panose="020B0604020202020204" pitchFamily="34" charset="0"/>
                <a:cs typeface="Arial" panose="020B0604020202020204" pitchFamily="34" charset="0"/>
              </a:rPr>
              <a:t>COPD is due primarily to smoking, pollution, and work exposures. </a:t>
            </a:r>
          </a:p>
          <a:p>
            <a:pPr algn="just"/>
            <a:r>
              <a:rPr lang="en-AU" sz="2600" dirty="0">
                <a:latin typeface="Arial" panose="020B0604020202020204" pitchFamily="34" charset="0"/>
                <a:cs typeface="Arial" panose="020B0604020202020204" pitchFamily="34" charset="0"/>
              </a:rPr>
              <a:t>Results in poor lung functioning and deteriorating health conditions. </a:t>
            </a:r>
          </a:p>
          <a:p>
            <a:endParaRPr lang="en-AU" dirty="0"/>
          </a:p>
        </p:txBody>
      </p:sp>
      <p:pic>
        <p:nvPicPr>
          <p:cNvPr id="4" name="Picture 3"/>
          <p:cNvPicPr>
            <a:picLocks noChangeAspect="1"/>
          </p:cNvPicPr>
          <p:nvPr/>
        </p:nvPicPr>
        <p:blipFill>
          <a:blip r:embed="rId3"/>
          <a:stretch>
            <a:fillRect/>
          </a:stretch>
        </p:blipFill>
        <p:spPr>
          <a:xfrm>
            <a:off x="8732520" y="1752599"/>
            <a:ext cx="3078480" cy="3819485"/>
          </a:xfrm>
          <a:prstGeom prst="rect">
            <a:avLst/>
          </a:prstGeom>
        </p:spPr>
      </p:pic>
    </p:spTree>
    <p:extLst>
      <p:ext uri="{BB962C8B-B14F-4D97-AF65-F5344CB8AC3E}">
        <p14:creationId xmlns:p14="http://schemas.microsoft.com/office/powerpoint/2010/main" val="9390883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08960" y="320039"/>
            <a:ext cx="5958840" cy="716281"/>
          </a:xfrm>
        </p:spPr>
        <p:txBody>
          <a:bodyPr>
            <a:normAutofit/>
          </a:bodyPr>
          <a:lstStyle/>
          <a:p>
            <a:r>
              <a:rPr lang="en-AU" sz="3200" b="1" dirty="0">
                <a:latin typeface="Arial" panose="020B0604020202020204" pitchFamily="34" charset="0"/>
                <a:cs typeface="Arial" panose="020B0604020202020204" pitchFamily="34" charset="0"/>
              </a:rPr>
              <a:t>Prevalence and Epidemiology</a:t>
            </a:r>
          </a:p>
        </p:txBody>
      </p:sp>
      <p:sp>
        <p:nvSpPr>
          <p:cNvPr id="3" name="Content Placeholder 2"/>
          <p:cNvSpPr>
            <a:spLocks noGrp="1"/>
          </p:cNvSpPr>
          <p:nvPr>
            <p:ph idx="1"/>
          </p:nvPr>
        </p:nvSpPr>
        <p:spPr>
          <a:xfrm>
            <a:off x="426721" y="1203961"/>
            <a:ext cx="7772400" cy="5044440"/>
          </a:xfrm>
        </p:spPr>
        <p:txBody>
          <a:bodyPr/>
          <a:lstStyle/>
          <a:p>
            <a:pPr algn="just"/>
            <a:r>
              <a:rPr lang="en-AU" sz="2600" dirty="0">
                <a:latin typeface="Arial" panose="020B0604020202020204" pitchFamily="34" charset="0"/>
                <a:cs typeface="Arial" panose="020B0604020202020204" pitchFamily="34" charset="0"/>
              </a:rPr>
              <a:t>COPD is a disease that afflict millions of people around the world and has a high impact on the UK population. </a:t>
            </a:r>
          </a:p>
          <a:p>
            <a:pPr algn="just"/>
            <a:r>
              <a:rPr lang="en-AU" sz="2600" dirty="0">
                <a:latin typeface="Arial" panose="020B0604020202020204" pitchFamily="34" charset="0"/>
                <a:cs typeface="Arial" panose="020B0604020202020204" pitchFamily="34" charset="0"/>
              </a:rPr>
              <a:t>Rising trend because of ageing and smoking habits. </a:t>
            </a:r>
          </a:p>
          <a:p>
            <a:pPr algn="just"/>
            <a:r>
              <a:rPr lang="en-AU" sz="2600" dirty="0">
                <a:latin typeface="Arial" panose="020B0604020202020204" pitchFamily="34" charset="0"/>
                <a:cs typeface="Arial" panose="020B0604020202020204" pitchFamily="34" charset="0"/>
              </a:rPr>
              <a:t>Increased load in disadvantaged and vulnerable groups (Dou et al., 2025). </a:t>
            </a:r>
          </a:p>
          <a:p>
            <a:pPr algn="just"/>
            <a:r>
              <a:rPr lang="en-AU" sz="2600" dirty="0">
                <a:latin typeface="Arial" panose="020B0604020202020204" pitchFamily="34" charset="0"/>
                <a:cs typeface="Arial" panose="020B0604020202020204" pitchFamily="34" charset="0"/>
              </a:rPr>
              <a:t>Great cause of hospitalization and deaths</a:t>
            </a:r>
            <a:r>
              <a:rPr lang="en-AU" dirty="0">
                <a:latin typeface="Times New Roman" panose="02020603050405020304" pitchFamily="18" charset="0"/>
                <a:cs typeface="Times New Roman" panose="02020603050405020304" pitchFamily="18" charset="0"/>
              </a:rPr>
              <a:t>. </a:t>
            </a:r>
          </a:p>
          <a:p>
            <a:endParaRPr lang="en-AU" dirty="0"/>
          </a:p>
        </p:txBody>
      </p:sp>
      <p:pic>
        <p:nvPicPr>
          <p:cNvPr id="4" name="Picture 3"/>
          <p:cNvPicPr>
            <a:picLocks noChangeAspect="1"/>
          </p:cNvPicPr>
          <p:nvPr/>
        </p:nvPicPr>
        <p:blipFill>
          <a:blip r:embed="rId3"/>
          <a:stretch>
            <a:fillRect/>
          </a:stretch>
        </p:blipFill>
        <p:spPr>
          <a:xfrm>
            <a:off x="8362953" y="1203961"/>
            <a:ext cx="3554727" cy="3840479"/>
          </a:xfrm>
          <a:prstGeom prst="rect">
            <a:avLst/>
          </a:prstGeom>
        </p:spPr>
      </p:pic>
    </p:spTree>
    <p:extLst>
      <p:ext uri="{BB962C8B-B14F-4D97-AF65-F5344CB8AC3E}">
        <p14:creationId xmlns:p14="http://schemas.microsoft.com/office/powerpoint/2010/main" val="25528068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39440" y="304800"/>
            <a:ext cx="5836920" cy="614290"/>
          </a:xfrm>
        </p:spPr>
        <p:txBody>
          <a:bodyPr>
            <a:noAutofit/>
          </a:bodyPr>
          <a:lstStyle/>
          <a:p>
            <a:r>
              <a:rPr lang="en-AU" sz="3200" b="1" dirty="0">
                <a:latin typeface="Arial" panose="020B0604020202020204" pitchFamily="34" charset="0"/>
                <a:cs typeface="Arial" panose="020B0604020202020204" pitchFamily="34" charset="0"/>
              </a:rPr>
              <a:t>Economic and Social Burden</a:t>
            </a:r>
          </a:p>
        </p:txBody>
      </p:sp>
      <p:sp>
        <p:nvSpPr>
          <p:cNvPr id="3" name="Content Placeholder 2"/>
          <p:cNvSpPr>
            <a:spLocks noGrp="1"/>
          </p:cNvSpPr>
          <p:nvPr>
            <p:ph idx="1"/>
          </p:nvPr>
        </p:nvSpPr>
        <p:spPr>
          <a:xfrm>
            <a:off x="274320" y="1417320"/>
            <a:ext cx="7924800" cy="4232031"/>
          </a:xfrm>
        </p:spPr>
        <p:txBody>
          <a:bodyPr>
            <a:normAutofit/>
          </a:bodyPr>
          <a:lstStyle/>
          <a:p>
            <a:pPr algn="just"/>
            <a:r>
              <a:rPr lang="en-AU" sz="2600" dirty="0">
                <a:latin typeface="Arial" panose="020B0604020202020204" pitchFamily="34" charset="0"/>
                <a:cs typeface="Arial" panose="020B0604020202020204" pitchFamily="34" charset="0"/>
              </a:rPr>
              <a:t>COPD is a condition that leads to high healthcare expenses due to frequent hospitalizations (Aranburu-</a:t>
            </a:r>
            <a:r>
              <a:rPr lang="en-AU" sz="2600" dirty="0" err="1">
                <a:latin typeface="Arial" panose="020B0604020202020204" pitchFamily="34" charset="0"/>
                <a:cs typeface="Arial" panose="020B0604020202020204" pitchFamily="34" charset="0"/>
              </a:rPr>
              <a:t>Imatz</a:t>
            </a:r>
            <a:r>
              <a:rPr lang="en-AU" sz="2600" dirty="0">
                <a:latin typeface="Arial" panose="020B0604020202020204" pitchFamily="34" charset="0"/>
                <a:cs typeface="Arial" panose="020B0604020202020204" pitchFamily="34" charset="0"/>
              </a:rPr>
              <a:t> et al., 2022). </a:t>
            </a:r>
          </a:p>
          <a:p>
            <a:pPr algn="just"/>
            <a:r>
              <a:rPr lang="en-AU" sz="2600" dirty="0">
                <a:latin typeface="Arial" panose="020B0604020202020204" pitchFamily="34" charset="0"/>
                <a:cs typeface="Arial" panose="020B0604020202020204" pitchFamily="34" charset="0"/>
              </a:rPr>
              <a:t>Lowers patient productivity and quality of life. </a:t>
            </a:r>
          </a:p>
          <a:p>
            <a:pPr algn="just"/>
            <a:r>
              <a:rPr lang="en-AU" sz="2600" dirty="0">
                <a:latin typeface="Arial" panose="020B0604020202020204" pitchFamily="34" charset="0"/>
                <a:cs typeface="Arial" panose="020B0604020202020204" pitchFamily="34" charset="0"/>
              </a:rPr>
              <a:t>Brings about social isolation and psychological distress to patients. </a:t>
            </a:r>
          </a:p>
          <a:p>
            <a:pPr algn="just"/>
            <a:r>
              <a:rPr lang="en-AU" sz="2600" dirty="0">
                <a:latin typeface="Arial" panose="020B0604020202020204" pitchFamily="34" charset="0"/>
                <a:cs typeface="Arial" panose="020B0604020202020204" pitchFamily="34" charset="0"/>
              </a:rPr>
              <a:t>The burden of care is transferred to families and community health services</a:t>
            </a:r>
            <a:r>
              <a:rPr lang="en-AU" dirty="0">
                <a:latin typeface="Times New Roman" panose="02020603050405020304" pitchFamily="18" charset="0"/>
                <a:cs typeface="Times New Roman" panose="02020603050405020304" pitchFamily="18" charset="0"/>
              </a:rPr>
              <a:t>. </a:t>
            </a:r>
          </a:p>
          <a:p>
            <a:endParaRPr lang="en-AU" dirty="0"/>
          </a:p>
        </p:txBody>
      </p:sp>
      <p:pic>
        <p:nvPicPr>
          <p:cNvPr id="4" name="Picture 3"/>
          <p:cNvPicPr>
            <a:picLocks noChangeAspect="1"/>
          </p:cNvPicPr>
          <p:nvPr/>
        </p:nvPicPr>
        <p:blipFill>
          <a:blip r:embed="rId3"/>
          <a:stretch>
            <a:fillRect/>
          </a:stretch>
        </p:blipFill>
        <p:spPr>
          <a:xfrm>
            <a:off x="8351520" y="1417320"/>
            <a:ext cx="3722749" cy="4521591"/>
          </a:xfrm>
          <a:prstGeom prst="rect">
            <a:avLst/>
          </a:prstGeom>
        </p:spPr>
      </p:pic>
    </p:spTree>
    <p:extLst>
      <p:ext uri="{BB962C8B-B14F-4D97-AF65-F5344CB8AC3E}">
        <p14:creationId xmlns:p14="http://schemas.microsoft.com/office/powerpoint/2010/main" val="15512895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05784" y="167641"/>
            <a:ext cx="7056120" cy="701039"/>
          </a:xfrm>
        </p:spPr>
        <p:txBody>
          <a:bodyPr>
            <a:noAutofit/>
          </a:bodyPr>
          <a:lstStyle/>
          <a:p>
            <a:pPr algn="ctr"/>
            <a:r>
              <a:rPr lang="en-AU" sz="3200" b="1" dirty="0">
                <a:latin typeface="Arial" panose="020B0604020202020204" pitchFamily="34" charset="0"/>
                <a:cs typeface="Arial" panose="020B0604020202020204" pitchFamily="34" charset="0"/>
              </a:rPr>
              <a:t>Diagnosis and Initial Assessment</a:t>
            </a:r>
          </a:p>
        </p:txBody>
      </p:sp>
      <p:sp>
        <p:nvSpPr>
          <p:cNvPr id="3" name="Content Placeholder 2"/>
          <p:cNvSpPr>
            <a:spLocks noGrp="1"/>
          </p:cNvSpPr>
          <p:nvPr>
            <p:ph idx="1"/>
          </p:nvPr>
        </p:nvSpPr>
        <p:spPr>
          <a:xfrm>
            <a:off x="617220" y="1310640"/>
            <a:ext cx="7056120" cy="4678680"/>
          </a:xfrm>
        </p:spPr>
        <p:txBody>
          <a:bodyPr>
            <a:normAutofit/>
          </a:bodyPr>
          <a:lstStyle/>
          <a:p>
            <a:pPr algn="just"/>
            <a:r>
              <a:rPr lang="en-AU" sz="2600" dirty="0">
                <a:latin typeface="Arial" panose="020B0604020202020204" pitchFamily="34" charset="0"/>
                <a:cs typeface="Arial" panose="020B0604020202020204" pitchFamily="34" charset="0"/>
              </a:rPr>
              <a:t>COPD Diagnosis is through spirometry testing to confirm airflow limitation. </a:t>
            </a:r>
          </a:p>
          <a:p>
            <a:pPr algn="just"/>
            <a:r>
              <a:rPr lang="en-AU" sz="2600" dirty="0">
                <a:latin typeface="Arial" panose="020B0604020202020204" pitchFamily="34" charset="0"/>
                <a:cs typeface="Arial" panose="020B0604020202020204" pitchFamily="34" charset="0"/>
              </a:rPr>
              <a:t>Evaluation comprises symptoms, exacerbation history and comorbidities (Kim, 2025) </a:t>
            </a:r>
          </a:p>
          <a:p>
            <a:pPr algn="just"/>
            <a:r>
              <a:rPr lang="en-AU" sz="2600" dirty="0">
                <a:latin typeface="Arial" panose="020B0604020202020204" pitchFamily="34" charset="0"/>
                <a:cs typeface="Arial" panose="020B0604020202020204" pitchFamily="34" charset="0"/>
              </a:rPr>
              <a:t>Early diagnosis enhances better management and lessens complications. </a:t>
            </a:r>
          </a:p>
          <a:p>
            <a:pPr algn="just"/>
            <a:r>
              <a:rPr lang="en-AU" sz="2600" dirty="0">
                <a:latin typeface="Arial" panose="020B0604020202020204" pitchFamily="34" charset="0"/>
                <a:cs typeface="Arial" panose="020B0604020202020204" pitchFamily="34" charset="0"/>
              </a:rPr>
              <a:t>Nurses working with communities aid in screening and tracking of progress. </a:t>
            </a:r>
          </a:p>
          <a:p>
            <a:pPr algn="just"/>
            <a:endParaRPr lang="en-AU" dirty="0"/>
          </a:p>
        </p:txBody>
      </p:sp>
      <p:pic>
        <p:nvPicPr>
          <p:cNvPr id="4" name="Picture 3"/>
          <p:cNvPicPr>
            <a:picLocks noChangeAspect="1"/>
          </p:cNvPicPr>
          <p:nvPr/>
        </p:nvPicPr>
        <p:blipFill>
          <a:blip r:embed="rId3"/>
          <a:stretch>
            <a:fillRect/>
          </a:stretch>
        </p:blipFill>
        <p:spPr>
          <a:xfrm>
            <a:off x="8046721" y="1681729"/>
            <a:ext cx="3825239" cy="3073291"/>
          </a:xfrm>
          <a:prstGeom prst="rect">
            <a:avLst/>
          </a:prstGeom>
        </p:spPr>
      </p:pic>
    </p:spTree>
    <p:extLst>
      <p:ext uri="{BB962C8B-B14F-4D97-AF65-F5344CB8AC3E}">
        <p14:creationId xmlns:p14="http://schemas.microsoft.com/office/powerpoint/2010/main" val="6602594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61360" y="281355"/>
            <a:ext cx="6446520" cy="815926"/>
          </a:xfrm>
        </p:spPr>
        <p:txBody>
          <a:bodyPr>
            <a:normAutofit/>
          </a:bodyPr>
          <a:lstStyle/>
          <a:p>
            <a:pPr algn="ctr"/>
            <a:r>
              <a:rPr lang="en-AU" sz="3200" b="1" dirty="0">
                <a:latin typeface="Arial" panose="020B0604020202020204" pitchFamily="34" charset="0"/>
                <a:cs typeface="Arial" panose="020B0604020202020204" pitchFamily="34" charset="0"/>
              </a:rPr>
              <a:t>Management and UK Guidelines</a:t>
            </a:r>
          </a:p>
        </p:txBody>
      </p:sp>
      <p:sp>
        <p:nvSpPr>
          <p:cNvPr id="3" name="Content Placeholder 2"/>
          <p:cNvSpPr>
            <a:spLocks noGrp="1"/>
          </p:cNvSpPr>
          <p:nvPr>
            <p:ph idx="1"/>
          </p:nvPr>
        </p:nvSpPr>
        <p:spPr>
          <a:xfrm>
            <a:off x="239222" y="1536192"/>
            <a:ext cx="7548418" cy="4315968"/>
          </a:xfrm>
        </p:spPr>
        <p:txBody>
          <a:bodyPr>
            <a:normAutofit/>
          </a:bodyPr>
          <a:lstStyle/>
          <a:p>
            <a:pPr algn="just"/>
            <a:r>
              <a:rPr lang="en-AU" sz="2600" dirty="0">
                <a:latin typeface="Arial" panose="020B0604020202020204" pitchFamily="34" charset="0"/>
                <a:cs typeface="Arial" panose="020B0604020202020204" pitchFamily="34" charset="0"/>
              </a:rPr>
              <a:t>The management is based on the NICE COPD treatment pathways. </a:t>
            </a:r>
          </a:p>
          <a:p>
            <a:pPr algn="just"/>
            <a:r>
              <a:rPr lang="en-AU" sz="2600" dirty="0">
                <a:latin typeface="Arial" panose="020B0604020202020204" pitchFamily="34" charset="0"/>
                <a:cs typeface="Arial" panose="020B0604020202020204" pitchFamily="34" charset="0"/>
              </a:rPr>
              <a:t>Comprises pharmacological and non-pharmacological interventions (Dou et al., 2025) </a:t>
            </a:r>
          </a:p>
          <a:p>
            <a:pPr algn="just"/>
            <a:r>
              <a:rPr lang="en-AU" sz="2600" dirty="0">
                <a:latin typeface="Arial" panose="020B0604020202020204" pitchFamily="34" charset="0"/>
                <a:cs typeface="Arial" panose="020B0604020202020204" pitchFamily="34" charset="0"/>
              </a:rPr>
              <a:t>Emphasises patient education and long-term disease monitoring </a:t>
            </a:r>
          </a:p>
          <a:p>
            <a:pPr algn="just"/>
            <a:r>
              <a:rPr lang="en-AU" sz="2600" dirty="0">
                <a:latin typeface="Arial" panose="020B0604020202020204" pitchFamily="34" charset="0"/>
                <a:cs typeface="Arial" panose="020B0604020202020204" pitchFamily="34" charset="0"/>
              </a:rPr>
              <a:t>Care is coordinated and adherence strategies are promoted by community nurses. </a:t>
            </a:r>
          </a:p>
          <a:p>
            <a:endParaRPr lang="en-AU" dirty="0"/>
          </a:p>
        </p:txBody>
      </p:sp>
      <p:pic>
        <p:nvPicPr>
          <p:cNvPr id="4" name="Picture 3"/>
          <p:cNvPicPr>
            <a:picLocks noChangeAspect="1"/>
          </p:cNvPicPr>
          <p:nvPr/>
        </p:nvPicPr>
        <p:blipFill>
          <a:blip r:embed="rId3"/>
          <a:stretch>
            <a:fillRect/>
          </a:stretch>
        </p:blipFill>
        <p:spPr>
          <a:xfrm>
            <a:off x="8018330" y="1536192"/>
            <a:ext cx="3934448" cy="3412032"/>
          </a:xfrm>
          <a:prstGeom prst="rect">
            <a:avLst/>
          </a:prstGeom>
        </p:spPr>
      </p:pic>
    </p:spTree>
    <p:extLst>
      <p:ext uri="{BB962C8B-B14F-4D97-AF65-F5344CB8AC3E}">
        <p14:creationId xmlns:p14="http://schemas.microsoft.com/office/powerpoint/2010/main" val="4533127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54480" y="274321"/>
            <a:ext cx="9601200" cy="761999"/>
          </a:xfrm>
        </p:spPr>
        <p:txBody>
          <a:bodyPr>
            <a:normAutofit/>
          </a:bodyPr>
          <a:lstStyle/>
          <a:p>
            <a:pPr algn="ctr"/>
            <a:r>
              <a:rPr lang="en-AU" sz="3200" dirty="0">
                <a:latin typeface="Arial" panose="020B0604020202020204" pitchFamily="34" charset="0"/>
                <a:cs typeface="Arial" panose="020B0604020202020204" pitchFamily="34" charset="0"/>
              </a:rPr>
              <a:t>Treatment Options in the UK</a:t>
            </a:r>
          </a:p>
        </p:txBody>
      </p:sp>
      <p:sp>
        <p:nvSpPr>
          <p:cNvPr id="3" name="Content Placeholder 2"/>
          <p:cNvSpPr>
            <a:spLocks noGrp="1"/>
          </p:cNvSpPr>
          <p:nvPr>
            <p:ph idx="1"/>
          </p:nvPr>
        </p:nvSpPr>
        <p:spPr>
          <a:xfrm>
            <a:off x="304800" y="1264920"/>
            <a:ext cx="7010400" cy="4587240"/>
          </a:xfrm>
        </p:spPr>
        <p:txBody>
          <a:bodyPr>
            <a:normAutofit/>
          </a:bodyPr>
          <a:lstStyle/>
          <a:p>
            <a:pPr algn="just"/>
            <a:r>
              <a:rPr lang="en-AU" sz="2600" dirty="0">
                <a:latin typeface="Arial" panose="020B0604020202020204" pitchFamily="34" charset="0"/>
                <a:cs typeface="Arial" panose="020B0604020202020204" pitchFamily="34" charset="0"/>
              </a:rPr>
              <a:t>Symptom management in the form of bronchodilators and corticosteroids (Kim, 2025). </a:t>
            </a:r>
          </a:p>
          <a:p>
            <a:pPr algn="just"/>
            <a:r>
              <a:rPr lang="en-AU" sz="2600" dirty="0">
                <a:latin typeface="Arial" panose="020B0604020202020204" pitchFamily="34" charset="0"/>
                <a:cs typeface="Arial" panose="020B0604020202020204" pitchFamily="34" charset="0"/>
              </a:rPr>
              <a:t>Pulmonary rehabilitation enhances physical functioning and physical endurance. </a:t>
            </a:r>
          </a:p>
          <a:p>
            <a:pPr algn="just"/>
            <a:r>
              <a:rPr lang="en-AU" sz="2600" dirty="0">
                <a:latin typeface="Arial" panose="020B0604020202020204" pitchFamily="34" charset="0"/>
                <a:cs typeface="Arial" panose="020B0604020202020204" pitchFamily="34" charset="0"/>
              </a:rPr>
              <a:t>Oxygen treatment in severe cases that have hypoxaemia. </a:t>
            </a:r>
          </a:p>
          <a:p>
            <a:pPr algn="just"/>
            <a:r>
              <a:rPr lang="en-AU" sz="2600" dirty="0">
                <a:latin typeface="Arial" panose="020B0604020202020204" pitchFamily="34" charset="0"/>
                <a:cs typeface="Arial" panose="020B0604020202020204" pitchFamily="34" charset="0"/>
              </a:rPr>
              <a:t>Vaccinations help prevent respiratory infections and exacerbations</a:t>
            </a:r>
            <a:r>
              <a:rPr lang="en-AU" dirty="0"/>
              <a:t>. </a:t>
            </a:r>
          </a:p>
          <a:p>
            <a:endParaRPr lang="en-AU" dirty="0"/>
          </a:p>
        </p:txBody>
      </p:sp>
      <p:pic>
        <p:nvPicPr>
          <p:cNvPr id="4" name="Picture 3"/>
          <p:cNvPicPr>
            <a:picLocks noChangeAspect="1"/>
          </p:cNvPicPr>
          <p:nvPr/>
        </p:nvPicPr>
        <p:blipFill>
          <a:blip r:embed="rId3"/>
          <a:stretch>
            <a:fillRect/>
          </a:stretch>
        </p:blipFill>
        <p:spPr>
          <a:xfrm>
            <a:off x="7589520" y="1567323"/>
            <a:ext cx="4297680" cy="3723353"/>
          </a:xfrm>
          <a:prstGeom prst="rect">
            <a:avLst/>
          </a:prstGeom>
        </p:spPr>
      </p:pic>
    </p:spTree>
    <p:extLst>
      <p:ext uri="{BB962C8B-B14F-4D97-AF65-F5344CB8AC3E}">
        <p14:creationId xmlns:p14="http://schemas.microsoft.com/office/powerpoint/2010/main" val="31166747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7280" y="286603"/>
            <a:ext cx="8503920" cy="658277"/>
          </a:xfrm>
        </p:spPr>
        <p:txBody>
          <a:bodyPr>
            <a:normAutofit/>
          </a:bodyPr>
          <a:lstStyle/>
          <a:p>
            <a:pPr algn="ctr"/>
            <a:r>
              <a:rPr lang="en-AU" sz="3200" dirty="0">
                <a:latin typeface="Arial" panose="020B0604020202020204" pitchFamily="34" charset="0"/>
                <a:cs typeface="Arial" panose="020B0604020202020204" pitchFamily="34" charset="0"/>
              </a:rPr>
              <a:t>Comorbidities in COPD</a:t>
            </a:r>
          </a:p>
        </p:txBody>
      </p:sp>
      <p:sp>
        <p:nvSpPr>
          <p:cNvPr id="3" name="Content Placeholder 2"/>
          <p:cNvSpPr>
            <a:spLocks noGrp="1"/>
          </p:cNvSpPr>
          <p:nvPr>
            <p:ph idx="1"/>
          </p:nvPr>
        </p:nvSpPr>
        <p:spPr>
          <a:xfrm>
            <a:off x="441960" y="1371600"/>
            <a:ext cx="6019800" cy="4739640"/>
          </a:xfrm>
        </p:spPr>
        <p:txBody>
          <a:bodyPr>
            <a:normAutofit/>
          </a:bodyPr>
          <a:lstStyle/>
          <a:p>
            <a:pPr algn="just"/>
            <a:r>
              <a:rPr lang="en-AU" sz="2600" dirty="0">
                <a:latin typeface="Arial" panose="020B0604020202020204" pitchFamily="34" charset="0"/>
                <a:cs typeface="Arial" panose="020B0604020202020204" pitchFamily="34" charset="0"/>
              </a:rPr>
              <a:t>COPD often coexists with cardiovascular disease and diabetes (</a:t>
            </a:r>
            <a:r>
              <a:rPr lang="en-AU" sz="2600" dirty="0" err="1">
                <a:latin typeface="Arial" panose="020B0604020202020204" pitchFamily="34" charset="0"/>
                <a:cs typeface="Arial" panose="020B0604020202020204" pitchFamily="34" charset="0"/>
              </a:rPr>
              <a:t>Lv</a:t>
            </a:r>
            <a:r>
              <a:rPr lang="en-AU" sz="2600" dirty="0">
                <a:latin typeface="Arial" panose="020B0604020202020204" pitchFamily="34" charset="0"/>
                <a:cs typeface="Arial" panose="020B0604020202020204" pitchFamily="34" charset="0"/>
              </a:rPr>
              <a:t> et al., 2025) </a:t>
            </a:r>
          </a:p>
          <a:p>
            <a:pPr algn="just"/>
            <a:r>
              <a:rPr lang="en-AU" sz="2600" dirty="0">
                <a:latin typeface="Arial" panose="020B0604020202020204" pitchFamily="34" charset="0"/>
                <a:cs typeface="Arial" panose="020B0604020202020204" pitchFamily="34" charset="0"/>
              </a:rPr>
              <a:t>Frequently, COPD patients experience anxiety and depression that influence their wellbeing. </a:t>
            </a:r>
          </a:p>
          <a:p>
            <a:pPr algn="just"/>
            <a:r>
              <a:rPr lang="en-AU" sz="2600" dirty="0" err="1">
                <a:latin typeface="Arial" panose="020B0604020202020204" pitchFamily="34" charset="0"/>
                <a:cs typeface="Arial" panose="020B0604020202020204" pitchFamily="34" charset="0"/>
              </a:rPr>
              <a:t>Multimorbidity</a:t>
            </a:r>
            <a:r>
              <a:rPr lang="en-AU" sz="2600" dirty="0">
                <a:latin typeface="Arial" panose="020B0604020202020204" pitchFamily="34" charset="0"/>
                <a:cs typeface="Arial" panose="020B0604020202020204" pitchFamily="34" charset="0"/>
              </a:rPr>
              <a:t> makes it difficult to treat and adds to the healthcare utilisation. </a:t>
            </a:r>
          </a:p>
          <a:p>
            <a:pPr algn="just"/>
            <a:r>
              <a:rPr lang="en-AU" sz="2600" dirty="0">
                <a:latin typeface="Arial" panose="020B0604020202020204" pitchFamily="34" charset="0"/>
                <a:cs typeface="Arial" panose="020B0604020202020204" pitchFamily="34" charset="0"/>
              </a:rPr>
              <a:t>Whole person evaluation required to achieve patient-centred care. </a:t>
            </a:r>
          </a:p>
          <a:p>
            <a:endParaRPr lang="en-AU" dirty="0"/>
          </a:p>
        </p:txBody>
      </p:sp>
      <p:pic>
        <p:nvPicPr>
          <p:cNvPr id="4" name="Picture 3"/>
          <p:cNvPicPr>
            <a:picLocks noChangeAspect="1"/>
          </p:cNvPicPr>
          <p:nvPr/>
        </p:nvPicPr>
        <p:blipFill>
          <a:blip r:embed="rId3"/>
          <a:stretch>
            <a:fillRect/>
          </a:stretch>
        </p:blipFill>
        <p:spPr>
          <a:xfrm>
            <a:off x="6903720" y="1627723"/>
            <a:ext cx="5059352" cy="4023360"/>
          </a:xfrm>
          <a:prstGeom prst="rect">
            <a:avLst/>
          </a:prstGeom>
        </p:spPr>
      </p:pic>
    </p:spTree>
    <p:extLst>
      <p:ext uri="{BB962C8B-B14F-4D97-AF65-F5344CB8AC3E}">
        <p14:creationId xmlns:p14="http://schemas.microsoft.com/office/powerpoint/2010/main" val="13048800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54680" y="249527"/>
            <a:ext cx="6522720" cy="878233"/>
          </a:xfrm>
        </p:spPr>
        <p:txBody>
          <a:bodyPr>
            <a:normAutofit/>
          </a:bodyPr>
          <a:lstStyle/>
          <a:p>
            <a:pPr algn="ctr"/>
            <a:r>
              <a:rPr lang="en-AU" sz="3200" b="1" dirty="0">
                <a:latin typeface="Arial" panose="020B0604020202020204" pitchFamily="34" charset="0"/>
                <a:cs typeface="Arial" panose="020B0604020202020204" pitchFamily="34" charset="0"/>
              </a:rPr>
              <a:t>Prevention of COPD</a:t>
            </a:r>
          </a:p>
        </p:txBody>
      </p:sp>
      <p:sp>
        <p:nvSpPr>
          <p:cNvPr id="3" name="Content Placeholder 2"/>
          <p:cNvSpPr>
            <a:spLocks noGrp="1"/>
          </p:cNvSpPr>
          <p:nvPr>
            <p:ph idx="1"/>
          </p:nvPr>
        </p:nvSpPr>
        <p:spPr>
          <a:xfrm>
            <a:off x="586155" y="1200443"/>
            <a:ext cx="8146365" cy="4621238"/>
          </a:xfrm>
        </p:spPr>
        <p:txBody>
          <a:bodyPr>
            <a:normAutofit/>
          </a:bodyPr>
          <a:lstStyle/>
          <a:p>
            <a:pPr algn="just"/>
            <a:r>
              <a:rPr lang="en-AU" sz="2600" dirty="0">
                <a:latin typeface="Arial" panose="020B0604020202020204" pitchFamily="34" charset="0"/>
                <a:cs typeface="Arial" panose="020B0604020202020204" pitchFamily="34" charset="0"/>
              </a:rPr>
              <a:t>The best prevention strategy is smoking cessation (Kearney et al., 2022). </a:t>
            </a:r>
          </a:p>
          <a:p>
            <a:pPr algn="just"/>
            <a:r>
              <a:rPr lang="en-AU" sz="2600" dirty="0">
                <a:latin typeface="Arial" panose="020B0604020202020204" pitchFamily="34" charset="0"/>
                <a:cs typeface="Arial" panose="020B0604020202020204" pitchFamily="34" charset="0"/>
              </a:rPr>
              <a:t>Less exposure to harmful environment decreases the risk of diseases. </a:t>
            </a:r>
          </a:p>
          <a:p>
            <a:pPr algn="just"/>
            <a:r>
              <a:rPr lang="en-AU" sz="2600" dirty="0">
                <a:latin typeface="Arial" panose="020B0604020202020204" pitchFamily="34" charset="0"/>
                <a:cs typeface="Arial" panose="020B0604020202020204" pitchFamily="34" charset="0"/>
              </a:rPr>
              <a:t>Early education promotes healthier lifestyle and behavioural changes </a:t>
            </a:r>
          </a:p>
          <a:p>
            <a:pPr algn="just"/>
            <a:r>
              <a:rPr lang="en-AU" sz="2600" dirty="0">
                <a:latin typeface="Arial" panose="020B0604020202020204" pitchFamily="34" charset="0"/>
                <a:cs typeface="Arial" panose="020B0604020202020204" pitchFamily="34" charset="0"/>
              </a:rPr>
              <a:t>Health promotion activities are supported by community nurses to prevent. </a:t>
            </a:r>
          </a:p>
          <a:p>
            <a:endParaRPr lang="en-AU" dirty="0"/>
          </a:p>
        </p:txBody>
      </p:sp>
      <p:pic>
        <p:nvPicPr>
          <p:cNvPr id="4" name="Picture 3"/>
          <p:cNvPicPr>
            <a:picLocks noChangeAspect="1"/>
          </p:cNvPicPr>
          <p:nvPr/>
        </p:nvPicPr>
        <p:blipFill>
          <a:blip r:embed="rId3"/>
          <a:stretch>
            <a:fillRect/>
          </a:stretch>
        </p:blipFill>
        <p:spPr>
          <a:xfrm>
            <a:off x="9250680" y="1200443"/>
            <a:ext cx="2736165" cy="3855783"/>
          </a:xfrm>
          <a:prstGeom prst="rect">
            <a:avLst/>
          </a:prstGeom>
        </p:spPr>
      </p:pic>
    </p:spTree>
    <p:extLst>
      <p:ext uri="{BB962C8B-B14F-4D97-AF65-F5344CB8AC3E}">
        <p14:creationId xmlns:p14="http://schemas.microsoft.com/office/powerpoint/2010/main" val="21006440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7400" y="199293"/>
            <a:ext cx="8744584" cy="654147"/>
          </a:xfrm>
        </p:spPr>
        <p:txBody>
          <a:bodyPr>
            <a:normAutofit/>
          </a:bodyPr>
          <a:lstStyle/>
          <a:p>
            <a:pPr algn="ctr"/>
            <a:r>
              <a:rPr lang="en-AU" sz="3200" b="1" dirty="0">
                <a:latin typeface="Arial" panose="020B0604020202020204" pitchFamily="34" charset="0"/>
                <a:cs typeface="Arial" panose="020B0604020202020204" pitchFamily="34" charset="0"/>
              </a:rPr>
              <a:t>Skills for Co-productive Care</a:t>
            </a:r>
          </a:p>
        </p:txBody>
      </p:sp>
      <p:sp>
        <p:nvSpPr>
          <p:cNvPr id="3" name="Content Placeholder 2"/>
          <p:cNvSpPr>
            <a:spLocks noGrp="1"/>
          </p:cNvSpPr>
          <p:nvPr>
            <p:ph idx="1"/>
          </p:nvPr>
        </p:nvSpPr>
        <p:spPr>
          <a:xfrm>
            <a:off x="365760" y="1112519"/>
            <a:ext cx="7208520" cy="5088989"/>
          </a:xfrm>
        </p:spPr>
        <p:txBody>
          <a:bodyPr>
            <a:normAutofit/>
          </a:bodyPr>
          <a:lstStyle/>
          <a:p>
            <a:pPr algn="just"/>
            <a:r>
              <a:rPr lang="en-AU" sz="2600" dirty="0">
                <a:latin typeface="Arial" panose="020B0604020202020204" pitchFamily="34" charset="0"/>
                <a:cs typeface="Arial" panose="020B0604020202020204" pitchFamily="34" charset="0"/>
              </a:rPr>
              <a:t>Needs communication, empathy, and approaches to patient-centred care (Aranburu-</a:t>
            </a:r>
            <a:r>
              <a:rPr lang="en-AU" sz="2600" dirty="0" err="1">
                <a:latin typeface="Arial" panose="020B0604020202020204" pitchFamily="34" charset="0"/>
                <a:cs typeface="Arial" panose="020B0604020202020204" pitchFamily="34" charset="0"/>
              </a:rPr>
              <a:t>Imatz</a:t>
            </a:r>
            <a:r>
              <a:rPr lang="en-AU" sz="2600" dirty="0">
                <a:latin typeface="Arial" panose="020B0604020202020204" pitchFamily="34" charset="0"/>
                <a:cs typeface="Arial" panose="020B0604020202020204" pitchFamily="34" charset="0"/>
              </a:rPr>
              <a:t> et al., 2022). </a:t>
            </a:r>
          </a:p>
          <a:p>
            <a:pPr algn="just"/>
            <a:endParaRPr lang="en-AU" sz="2600" dirty="0">
              <a:latin typeface="Arial" panose="020B0604020202020204" pitchFamily="34" charset="0"/>
              <a:cs typeface="Arial" panose="020B0604020202020204" pitchFamily="34" charset="0"/>
            </a:endParaRPr>
          </a:p>
          <a:p>
            <a:pPr algn="just"/>
            <a:r>
              <a:rPr lang="en-AU" sz="2600" dirty="0">
                <a:latin typeface="Arial" panose="020B0604020202020204" pitchFamily="34" charset="0"/>
                <a:cs typeface="Arial" panose="020B0604020202020204" pitchFamily="34" charset="0"/>
              </a:rPr>
              <a:t>Promotes mutual decision-making between patients and health practitioners. </a:t>
            </a:r>
          </a:p>
          <a:p>
            <a:pPr algn="just"/>
            <a:r>
              <a:rPr lang="en-AU" sz="2600" dirty="0">
                <a:latin typeface="Arial" panose="020B0604020202020204" pitchFamily="34" charset="0"/>
                <a:cs typeface="Arial" panose="020B0604020202020204" pitchFamily="34" charset="0"/>
              </a:rPr>
              <a:t>Establishes trust and enhances compliance to treatment plans. </a:t>
            </a:r>
          </a:p>
          <a:p>
            <a:pPr algn="just"/>
            <a:endParaRPr lang="en-AU" sz="2600" dirty="0">
              <a:latin typeface="Arial" panose="020B0604020202020204" pitchFamily="34" charset="0"/>
              <a:cs typeface="Arial" panose="020B0604020202020204" pitchFamily="34" charset="0"/>
            </a:endParaRPr>
          </a:p>
          <a:p>
            <a:pPr algn="just"/>
            <a:r>
              <a:rPr lang="en-AU" sz="2600" dirty="0">
                <a:latin typeface="Arial" panose="020B0604020202020204" pitchFamily="34" charset="0"/>
                <a:cs typeface="Arial" panose="020B0604020202020204" pitchFamily="34" charset="0"/>
              </a:rPr>
              <a:t>Promotes self-management and empowerment of chronic illnesses. </a:t>
            </a:r>
          </a:p>
          <a:p>
            <a:endParaRPr lang="en-AU" dirty="0"/>
          </a:p>
        </p:txBody>
      </p:sp>
      <p:pic>
        <p:nvPicPr>
          <p:cNvPr id="4" name="Picture 3"/>
          <p:cNvPicPr>
            <a:picLocks noChangeAspect="1"/>
          </p:cNvPicPr>
          <p:nvPr/>
        </p:nvPicPr>
        <p:blipFill>
          <a:blip r:embed="rId3"/>
          <a:stretch>
            <a:fillRect/>
          </a:stretch>
        </p:blipFill>
        <p:spPr>
          <a:xfrm>
            <a:off x="7711440" y="1112519"/>
            <a:ext cx="4291718" cy="4761402"/>
          </a:xfrm>
          <a:prstGeom prst="rect">
            <a:avLst/>
          </a:prstGeom>
        </p:spPr>
      </p:pic>
    </p:spTree>
    <p:extLst>
      <p:ext uri="{BB962C8B-B14F-4D97-AF65-F5344CB8AC3E}">
        <p14:creationId xmlns:p14="http://schemas.microsoft.com/office/powerpoint/2010/main" val="41405301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05628" y="320041"/>
            <a:ext cx="8256904" cy="761999"/>
          </a:xfrm>
        </p:spPr>
        <p:txBody>
          <a:bodyPr>
            <a:normAutofit fontScale="90000"/>
          </a:bodyPr>
          <a:lstStyle/>
          <a:p>
            <a:r>
              <a:rPr lang="en-AU" sz="3600" b="1" dirty="0">
                <a:latin typeface="Arial" panose="020B0604020202020204" pitchFamily="34" charset="0"/>
                <a:cs typeface="Arial" panose="020B0604020202020204" pitchFamily="34" charset="0"/>
              </a:rPr>
              <a:t>Personalised Care and Self-Management</a:t>
            </a:r>
          </a:p>
        </p:txBody>
      </p:sp>
      <p:sp>
        <p:nvSpPr>
          <p:cNvPr id="3" name="Content Placeholder 2"/>
          <p:cNvSpPr>
            <a:spLocks noGrp="1"/>
          </p:cNvSpPr>
          <p:nvPr>
            <p:ph idx="1"/>
          </p:nvPr>
        </p:nvSpPr>
        <p:spPr>
          <a:xfrm>
            <a:off x="472440" y="1417321"/>
            <a:ext cx="7888657" cy="4267200"/>
          </a:xfrm>
        </p:spPr>
        <p:txBody>
          <a:bodyPr/>
          <a:lstStyle/>
          <a:p>
            <a:pPr marL="0" indent="0" algn="just">
              <a:buNone/>
            </a:pPr>
            <a:r>
              <a:rPr lang="en-AU" sz="2600" dirty="0">
                <a:latin typeface="Arial" panose="020B0604020202020204" pitchFamily="34" charset="0"/>
                <a:cs typeface="Arial" panose="020B0604020202020204" pitchFamily="34" charset="0"/>
              </a:rPr>
              <a:t>Individualised care plans based on patient needs (Moura et al., 2024). </a:t>
            </a:r>
          </a:p>
          <a:p>
            <a:pPr algn="just"/>
            <a:r>
              <a:rPr lang="en-AU" sz="2600" dirty="0">
                <a:latin typeface="Arial" panose="020B0604020202020204" pitchFamily="34" charset="0"/>
                <a:cs typeface="Arial" panose="020B0604020202020204" pitchFamily="34" charset="0"/>
              </a:rPr>
              <a:t>Educates and monitors self management. </a:t>
            </a:r>
          </a:p>
          <a:p>
            <a:pPr algn="just"/>
            <a:r>
              <a:rPr lang="en-AU" sz="2600" dirty="0">
                <a:latin typeface="Arial" panose="020B0604020202020204" pitchFamily="34" charset="0"/>
                <a:cs typeface="Arial" panose="020B0604020202020204" pitchFamily="34" charset="0"/>
              </a:rPr>
              <a:t>Has six elements of all-encompassing personalised care model. </a:t>
            </a:r>
          </a:p>
          <a:p>
            <a:pPr algn="just"/>
            <a:r>
              <a:rPr lang="en-AU" sz="2600" dirty="0">
                <a:latin typeface="Arial" panose="020B0604020202020204" pitchFamily="34" charset="0"/>
                <a:cs typeface="Arial" panose="020B0604020202020204" pitchFamily="34" charset="0"/>
              </a:rPr>
              <a:t>Enhances the quality of life and minimizes hospitalization. </a:t>
            </a:r>
          </a:p>
          <a:p>
            <a:pPr algn="just"/>
            <a:endParaRPr lang="en-AU" dirty="0"/>
          </a:p>
        </p:txBody>
      </p:sp>
      <p:pic>
        <p:nvPicPr>
          <p:cNvPr id="4" name="Picture 3"/>
          <p:cNvPicPr>
            <a:picLocks noChangeAspect="1"/>
          </p:cNvPicPr>
          <p:nvPr/>
        </p:nvPicPr>
        <p:blipFill>
          <a:blip r:embed="rId3"/>
          <a:stretch>
            <a:fillRect/>
          </a:stretch>
        </p:blipFill>
        <p:spPr>
          <a:xfrm>
            <a:off x="8361097" y="1630680"/>
            <a:ext cx="3591544" cy="3246590"/>
          </a:xfrm>
          <a:prstGeom prst="rect">
            <a:avLst/>
          </a:prstGeom>
        </p:spPr>
      </p:pic>
    </p:spTree>
    <p:extLst>
      <p:ext uri="{BB962C8B-B14F-4D97-AF65-F5344CB8AC3E}">
        <p14:creationId xmlns:p14="http://schemas.microsoft.com/office/powerpoint/2010/main" val="24026996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274321"/>
            <a:ext cx="10058400" cy="655319"/>
          </a:xfrm>
        </p:spPr>
        <p:txBody>
          <a:bodyPr>
            <a:normAutofit/>
          </a:bodyPr>
          <a:lstStyle/>
          <a:p>
            <a:pPr algn="ctr"/>
            <a:r>
              <a:rPr lang="en-AU" sz="3500" b="1" dirty="0">
                <a:latin typeface="Arial" panose="020B0604020202020204" pitchFamily="34" charset="0"/>
                <a:cs typeface="Arial" panose="020B0604020202020204" pitchFamily="34" charset="0"/>
              </a:rPr>
              <a:t>References</a:t>
            </a:r>
            <a:endParaRPr lang="en-AU" sz="35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563880" y="1325880"/>
            <a:ext cx="11292840" cy="4831080"/>
          </a:xfrm>
        </p:spPr>
        <p:txBody>
          <a:bodyPr>
            <a:normAutofit fontScale="85000" lnSpcReduction="20000"/>
          </a:bodyPr>
          <a:lstStyle/>
          <a:p>
            <a:pPr algn="just"/>
            <a:r>
              <a:rPr lang="en-AU" dirty="0" err="1">
                <a:latin typeface="Arial" panose="020B0604020202020204" pitchFamily="34" charset="0"/>
                <a:cs typeface="Arial" panose="020B0604020202020204" pitchFamily="34" charset="0"/>
              </a:rPr>
              <a:t>Aranburu-Imatz</a:t>
            </a:r>
            <a:r>
              <a:rPr lang="en-AU" dirty="0">
                <a:latin typeface="Arial" panose="020B0604020202020204" pitchFamily="34" charset="0"/>
                <a:cs typeface="Arial" panose="020B0604020202020204" pitchFamily="34" charset="0"/>
              </a:rPr>
              <a:t>, A., De La Cruz </a:t>
            </a:r>
            <a:r>
              <a:rPr lang="en-AU" dirty="0" err="1">
                <a:latin typeface="Arial" panose="020B0604020202020204" pitchFamily="34" charset="0"/>
                <a:cs typeface="Arial" panose="020B0604020202020204" pitchFamily="34" charset="0"/>
              </a:rPr>
              <a:t>López</a:t>
            </a:r>
            <a:r>
              <a:rPr lang="en-AU" dirty="0">
                <a:latin typeface="Arial" panose="020B0604020202020204" pitchFamily="34" charset="0"/>
                <a:cs typeface="Arial" panose="020B0604020202020204" pitchFamily="34" charset="0"/>
              </a:rPr>
              <a:t>-Carrasco, J., Moreno-</a:t>
            </a:r>
            <a:r>
              <a:rPr lang="en-AU" dirty="0" err="1">
                <a:latin typeface="Arial" panose="020B0604020202020204" pitchFamily="34" charset="0"/>
                <a:cs typeface="Arial" panose="020B0604020202020204" pitchFamily="34" charset="0"/>
              </a:rPr>
              <a:t>Luque</a:t>
            </a:r>
            <a:r>
              <a:rPr lang="en-AU" dirty="0">
                <a:latin typeface="Arial" panose="020B0604020202020204" pitchFamily="34" charset="0"/>
                <a:cs typeface="Arial" panose="020B0604020202020204" pitchFamily="34" charset="0"/>
              </a:rPr>
              <a:t>, A., Jiménez-Pastor, J., Del </a:t>
            </a:r>
            <a:r>
              <a:rPr lang="en-AU" dirty="0" err="1">
                <a:latin typeface="Arial" panose="020B0604020202020204" pitchFamily="34" charset="0"/>
                <a:cs typeface="Arial" panose="020B0604020202020204" pitchFamily="34" charset="0"/>
              </a:rPr>
              <a:t>Rocío</a:t>
            </a:r>
            <a:r>
              <a:rPr lang="en-AU" dirty="0">
                <a:latin typeface="Arial" panose="020B0604020202020204" pitchFamily="34" charset="0"/>
                <a:cs typeface="Arial" panose="020B0604020202020204" pitchFamily="34" charset="0"/>
              </a:rPr>
              <a:t> </a:t>
            </a:r>
            <a:r>
              <a:rPr lang="en-AU" dirty="0" err="1">
                <a:latin typeface="Arial" panose="020B0604020202020204" pitchFamily="34" charset="0"/>
                <a:cs typeface="Arial" panose="020B0604020202020204" pitchFamily="34" charset="0"/>
              </a:rPr>
              <a:t>Valverde</a:t>
            </a:r>
            <a:r>
              <a:rPr lang="en-AU" dirty="0">
                <a:latin typeface="Arial" panose="020B0604020202020204" pitchFamily="34" charset="0"/>
                <a:cs typeface="Arial" panose="020B0604020202020204" pitchFamily="34" charset="0"/>
              </a:rPr>
              <a:t>-León, M., Rodríguez-Cortés, F., Arevalo-</a:t>
            </a:r>
            <a:r>
              <a:rPr lang="en-AU" dirty="0" err="1">
                <a:latin typeface="Arial" panose="020B0604020202020204" pitchFamily="34" charset="0"/>
                <a:cs typeface="Arial" panose="020B0604020202020204" pitchFamily="34" charset="0"/>
              </a:rPr>
              <a:t>Buitrago</a:t>
            </a:r>
            <a:r>
              <a:rPr lang="en-AU" dirty="0">
                <a:latin typeface="Arial" panose="020B0604020202020204" pitchFamily="34" charset="0"/>
                <a:cs typeface="Arial" panose="020B0604020202020204" pitchFamily="34" charset="0"/>
              </a:rPr>
              <a:t>, P., </a:t>
            </a:r>
            <a:r>
              <a:rPr lang="en-AU" dirty="0" err="1">
                <a:latin typeface="Arial" panose="020B0604020202020204" pitchFamily="34" charset="0"/>
                <a:cs typeface="Arial" panose="020B0604020202020204" pitchFamily="34" charset="0"/>
              </a:rPr>
              <a:t>López</a:t>
            </a:r>
            <a:r>
              <a:rPr lang="en-AU" dirty="0">
                <a:latin typeface="Arial" panose="020B0604020202020204" pitchFamily="34" charset="0"/>
                <a:cs typeface="Arial" panose="020B0604020202020204" pitchFamily="34" charset="0"/>
              </a:rPr>
              <a:t>-Soto, P. and Morales-</a:t>
            </a:r>
            <a:r>
              <a:rPr lang="en-AU" dirty="0" err="1">
                <a:latin typeface="Arial" panose="020B0604020202020204" pitchFamily="34" charset="0"/>
                <a:cs typeface="Arial" panose="020B0604020202020204" pitchFamily="34" charset="0"/>
              </a:rPr>
              <a:t>Cané</a:t>
            </a:r>
            <a:r>
              <a:rPr lang="en-AU" dirty="0">
                <a:latin typeface="Arial" panose="020B0604020202020204" pitchFamily="34" charset="0"/>
                <a:cs typeface="Arial" panose="020B0604020202020204" pitchFamily="34" charset="0"/>
              </a:rPr>
              <a:t>, I. (2022). Nurse-Led Interventions in Chronic Obstructive Pulmonary Disease Patients: A Systematic Review and Meta-Analysis. </a:t>
            </a:r>
            <a:r>
              <a:rPr lang="en-AU" i="1" dirty="0">
                <a:latin typeface="Arial" panose="020B0604020202020204" pitchFamily="34" charset="0"/>
                <a:cs typeface="Arial" panose="020B0604020202020204" pitchFamily="34" charset="0"/>
              </a:rPr>
              <a:t>International Journal of Environmental Research and Public Health</a:t>
            </a:r>
            <a:r>
              <a:rPr lang="en-AU" dirty="0">
                <a:latin typeface="Arial" panose="020B0604020202020204" pitchFamily="34" charset="0"/>
                <a:cs typeface="Arial" panose="020B0604020202020204" pitchFamily="34" charset="0"/>
              </a:rPr>
              <a:t>, 19. </a:t>
            </a:r>
            <a:r>
              <a:rPr lang="en-AU" dirty="0" err="1">
                <a:latin typeface="Arial" panose="020B0604020202020204" pitchFamily="34" charset="0"/>
                <a:cs typeface="Arial" panose="020B0604020202020204" pitchFamily="34" charset="0"/>
              </a:rPr>
              <a:t>doi</a:t>
            </a:r>
            <a:r>
              <a:rPr lang="en-AU" dirty="0">
                <a:latin typeface="Arial" panose="020B0604020202020204" pitchFamily="34" charset="0"/>
                <a:cs typeface="Arial" panose="020B0604020202020204" pitchFamily="34" charset="0"/>
              </a:rPr>
              <a:t>: 10.3390/ijerph19159101.</a:t>
            </a:r>
          </a:p>
          <a:p>
            <a:pPr algn="just"/>
            <a:r>
              <a:rPr lang="en-AU" dirty="0">
                <a:latin typeface="Arial" panose="020B0604020202020204" pitchFamily="34" charset="0"/>
                <a:cs typeface="Arial" panose="020B0604020202020204" pitchFamily="34" charset="0"/>
              </a:rPr>
              <a:t>Dou, Y., Zhang, L., Wang, Y., Xu, X. and Wu, B. (2025). Effectiveness of nursing care intervention on the management of patients with chronic obstructive pulmonary disease: A systematic review and meta-analysis of randomized controlled trials.. </a:t>
            </a:r>
            <a:r>
              <a:rPr lang="en-AU" i="1" dirty="0">
                <a:latin typeface="Arial" panose="020B0604020202020204" pitchFamily="34" charset="0"/>
                <a:cs typeface="Arial" panose="020B0604020202020204" pitchFamily="34" charset="0"/>
              </a:rPr>
              <a:t>Advances in clinical and experimental medicine : official organ Wroclaw Medical University</a:t>
            </a:r>
            <a:r>
              <a:rPr lang="en-AU" dirty="0">
                <a:latin typeface="Arial" panose="020B0604020202020204" pitchFamily="34" charset="0"/>
                <a:cs typeface="Arial" panose="020B0604020202020204" pitchFamily="34" charset="0"/>
              </a:rPr>
              <a:t>. </a:t>
            </a:r>
            <a:r>
              <a:rPr lang="en-AU" dirty="0" err="1">
                <a:latin typeface="Arial" panose="020B0604020202020204" pitchFamily="34" charset="0"/>
                <a:cs typeface="Arial" panose="020B0604020202020204" pitchFamily="34" charset="0"/>
              </a:rPr>
              <a:t>doi</a:t>
            </a:r>
            <a:r>
              <a:rPr lang="en-AU" dirty="0">
                <a:latin typeface="Arial" panose="020B0604020202020204" pitchFamily="34" charset="0"/>
                <a:cs typeface="Arial" panose="020B0604020202020204" pitchFamily="34" charset="0"/>
              </a:rPr>
              <a:t>: 10.17219/</a:t>
            </a:r>
            <a:r>
              <a:rPr lang="en-AU" dirty="0" err="1">
                <a:latin typeface="Arial" panose="020B0604020202020204" pitchFamily="34" charset="0"/>
                <a:cs typeface="Arial" panose="020B0604020202020204" pitchFamily="34" charset="0"/>
              </a:rPr>
              <a:t>acem</a:t>
            </a:r>
            <a:r>
              <a:rPr lang="en-AU" dirty="0">
                <a:latin typeface="Arial" panose="020B0604020202020204" pitchFamily="34" charset="0"/>
                <a:cs typeface="Arial" panose="020B0604020202020204" pitchFamily="34" charset="0"/>
              </a:rPr>
              <a:t>/189880.</a:t>
            </a:r>
          </a:p>
          <a:p>
            <a:pPr algn="just"/>
            <a:r>
              <a:rPr lang="en-AU" dirty="0">
                <a:latin typeface="Arial" panose="020B0604020202020204" pitchFamily="34" charset="0"/>
                <a:cs typeface="Arial" panose="020B0604020202020204" pitchFamily="34" charset="0"/>
              </a:rPr>
              <a:t>Kearney, L., Wiener, R., </a:t>
            </a:r>
            <a:r>
              <a:rPr lang="en-AU" dirty="0" err="1">
                <a:latin typeface="Arial" panose="020B0604020202020204" pitchFamily="34" charset="0"/>
                <a:cs typeface="Arial" panose="020B0604020202020204" pitchFamily="34" charset="0"/>
              </a:rPr>
              <a:t>Dahodwala</a:t>
            </a:r>
            <a:r>
              <a:rPr lang="en-AU" dirty="0">
                <a:latin typeface="Arial" panose="020B0604020202020204" pitchFamily="34" charset="0"/>
                <a:cs typeface="Arial" panose="020B0604020202020204" pitchFamily="34" charset="0"/>
              </a:rPr>
              <a:t>, M., Fix, G., Hicks, J., Little, F., Howard, J., Foreman, A., </a:t>
            </a:r>
            <a:r>
              <a:rPr lang="en-AU" dirty="0" err="1">
                <a:latin typeface="Arial" panose="020B0604020202020204" pitchFamily="34" charset="0"/>
                <a:cs typeface="Arial" panose="020B0604020202020204" pitchFamily="34" charset="0"/>
              </a:rPr>
              <a:t>Wakeman</a:t>
            </a:r>
            <a:r>
              <a:rPr lang="en-AU" dirty="0">
                <a:latin typeface="Arial" panose="020B0604020202020204" pitchFamily="34" charset="0"/>
                <a:cs typeface="Arial" panose="020B0604020202020204" pitchFamily="34" charset="0"/>
              </a:rPr>
              <a:t>, C., O'Donnell, C., </a:t>
            </a:r>
            <a:r>
              <a:rPr lang="en-AU" dirty="0" err="1">
                <a:latin typeface="Arial" panose="020B0604020202020204" pitchFamily="34" charset="0"/>
                <a:cs typeface="Arial" panose="020B0604020202020204" pitchFamily="34" charset="0"/>
              </a:rPr>
              <a:t>Bulekova</a:t>
            </a:r>
            <a:r>
              <a:rPr lang="en-AU" dirty="0">
                <a:latin typeface="Arial" panose="020B0604020202020204" pitchFamily="34" charset="0"/>
                <a:cs typeface="Arial" panose="020B0604020202020204" pitchFamily="34" charset="0"/>
              </a:rPr>
              <a:t>, K., </a:t>
            </a:r>
            <a:r>
              <a:rPr lang="en-AU" dirty="0" err="1">
                <a:latin typeface="Arial" panose="020B0604020202020204" pitchFamily="34" charset="0"/>
                <a:cs typeface="Arial" panose="020B0604020202020204" pitchFamily="34" charset="0"/>
              </a:rPr>
              <a:t>Drainoni</a:t>
            </a:r>
            <a:r>
              <a:rPr lang="en-AU" dirty="0">
                <a:latin typeface="Arial" panose="020B0604020202020204" pitchFamily="34" charset="0"/>
                <a:cs typeface="Arial" panose="020B0604020202020204" pitchFamily="34" charset="0"/>
              </a:rPr>
              <a:t>, M. and </a:t>
            </a:r>
            <a:r>
              <a:rPr lang="en-AU" dirty="0" err="1">
                <a:latin typeface="Arial" panose="020B0604020202020204" pitchFamily="34" charset="0"/>
                <a:cs typeface="Arial" panose="020B0604020202020204" pitchFamily="34" charset="0"/>
              </a:rPr>
              <a:t>Kathuria</a:t>
            </a:r>
            <a:r>
              <a:rPr lang="en-AU" dirty="0">
                <a:latin typeface="Arial" panose="020B0604020202020204" pitchFamily="34" charset="0"/>
                <a:cs typeface="Arial" panose="020B0604020202020204" pitchFamily="34" charset="0"/>
              </a:rPr>
              <a:t>, H. (2022). A mixed methods study to inform and evaluate a longitudinal nurse practitioner/community health worker intervention to address social determinants of health and chronic obstructive pulmonary disease self-management. </a:t>
            </a:r>
            <a:r>
              <a:rPr lang="en-AU" i="1" dirty="0">
                <a:latin typeface="Arial" panose="020B0604020202020204" pitchFamily="34" charset="0"/>
                <a:cs typeface="Arial" panose="020B0604020202020204" pitchFamily="34" charset="0"/>
              </a:rPr>
              <a:t>BMC Pulmonary Medicine</a:t>
            </a:r>
            <a:r>
              <a:rPr lang="en-AU" dirty="0">
                <a:latin typeface="Arial" panose="020B0604020202020204" pitchFamily="34" charset="0"/>
                <a:cs typeface="Arial" panose="020B0604020202020204" pitchFamily="34" charset="0"/>
              </a:rPr>
              <a:t>, 22. </a:t>
            </a:r>
            <a:r>
              <a:rPr lang="en-AU" dirty="0" err="1">
                <a:latin typeface="Arial" panose="020B0604020202020204" pitchFamily="34" charset="0"/>
                <a:cs typeface="Arial" panose="020B0604020202020204" pitchFamily="34" charset="0"/>
              </a:rPr>
              <a:t>doi</a:t>
            </a:r>
            <a:r>
              <a:rPr lang="en-AU" dirty="0">
                <a:latin typeface="Arial" panose="020B0604020202020204" pitchFamily="34" charset="0"/>
                <a:cs typeface="Arial" panose="020B0604020202020204" pitchFamily="34" charset="0"/>
              </a:rPr>
              <a:t>: 10.1186/s12890-022-01863-w.</a:t>
            </a:r>
          </a:p>
          <a:p>
            <a:pPr algn="just"/>
            <a:r>
              <a:rPr lang="en-AU" dirty="0">
                <a:latin typeface="Arial" panose="020B0604020202020204" pitchFamily="34" charset="0"/>
                <a:cs typeface="Arial" panose="020B0604020202020204" pitchFamily="34" charset="0"/>
              </a:rPr>
              <a:t>Kim, D. (2025). A systematic review of pulmonary rehabilitation nursing interventions for patients with chronic obstructive pulmonary disease. </a:t>
            </a:r>
            <a:r>
              <a:rPr lang="en-AU" i="1" dirty="0">
                <a:latin typeface="Arial" panose="020B0604020202020204" pitchFamily="34" charset="0"/>
                <a:cs typeface="Arial" panose="020B0604020202020204" pitchFamily="34" charset="0"/>
              </a:rPr>
              <a:t>Journal of Exercise Rehabilitation</a:t>
            </a:r>
            <a:r>
              <a:rPr lang="en-AU" dirty="0">
                <a:latin typeface="Arial" panose="020B0604020202020204" pitchFamily="34" charset="0"/>
                <a:cs typeface="Arial" panose="020B0604020202020204" pitchFamily="34" charset="0"/>
              </a:rPr>
              <a:t>, 21, pp. 234 - 238. </a:t>
            </a:r>
            <a:r>
              <a:rPr lang="en-AU" dirty="0" err="1">
                <a:latin typeface="Arial" panose="020B0604020202020204" pitchFamily="34" charset="0"/>
                <a:cs typeface="Arial" panose="020B0604020202020204" pitchFamily="34" charset="0"/>
              </a:rPr>
              <a:t>doi</a:t>
            </a:r>
            <a:r>
              <a:rPr lang="en-AU" dirty="0">
                <a:latin typeface="Arial" panose="020B0604020202020204" pitchFamily="34" charset="0"/>
                <a:cs typeface="Arial" panose="020B0604020202020204" pitchFamily="34" charset="0"/>
              </a:rPr>
              <a:t>: 10.12965/jer.2550530.265.</a:t>
            </a:r>
          </a:p>
          <a:p>
            <a:pPr algn="just"/>
            <a:r>
              <a:rPr lang="en-AU" dirty="0" err="1">
                <a:latin typeface="Arial" panose="020B0604020202020204" pitchFamily="34" charset="0"/>
                <a:cs typeface="Arial" panose="020B0604020202020204" pitchFamily="34" charset="0"/>
              </a:rPr>
              <a:t>Lv</a:t>
            </a:r>
            <a:r>
              <a:rPr lang="en-AU" dirty="0">
                <a:latin typeface="Arial" panose="020B0604020202020204" pitchFamily="34" charset="0"/>
                <a:cs typeface="Arial" panose="020B0604020202020204" pitchFamily="34" charset="0"/>
              </a:rPr>
              <a:t>, S., Du, Y., Sun, Z. and Tian, X. (2025). IKAP model-based nursing interventions on elderly patients with chronic obstructive pulmonary disease and its impact on self-management ability and quality of life. </a:t>
            </a:r>
            <a:r>
              <a:rPr lang="en-AU" i="1" dirty="0">
                <a:latin typeface="Arial" panose="020B0604020202020204" pitchFamily="34" charset="0"/>
                <a:cs typeface="Arial" panose="020B0604020202020204" pitchFamily="34" charset="0"/>
              </a:rPr>
              <a:t>African Health Sciences</a:t>
            </a:r>
            <a:r>
              <a:rPr lang="en-AU" dirty="0">
                <a:latin typeface="Arial" panose="020B0604020202020204" pitchFamily="34" charset="0"/>
                <a:cs typeface="Arial" panose="020B0604020202020204" pitchFamily="34" charset="0"/>
              </a:rPr>
              <a:t>, 25, pp. 145 - 153. </a:t>
            </a:r>
            <a:r>
              <a:rPr lang="en-AU" dirty="0" err="1">
                <a:latin typeface="Arial" panose="020B0604020202020204" pitchFamily="34" charset="0"/>
                <a:cs typeface="Arial" panose="020B0604020202020204" pitchFamily="34" charset="0"/>
              </a:rPr>
              <a:t>doi</a:t>
            </a:r>
            <a:r>
              <a:rPr lang="en-AU" dirty="0">
                <a:latin typeface="Arial" panose="020B0604020202020204" pitchFamily="34" charset="0"/>
                <a:cs typeface="Arial" panose="020B0604020202020204" pitchFamily="34" charset="0"/>
              </a:rPr>
              <a:t>: 10.4314/ahs.v25i3.19.</a:t>
            </a:r>
          </a:p>
          <a:p>
            <a:pPr algn="just"/>
            <a:r>
              <a:rPr lang="en-AU" dirty="0">
                <a:latin typeface="Arial" panose="020B0604020202020204" pitchFamily="34" charset="0"/>
                <a:cs typeface="Arial" panose="020B0604020202020204" pitchFamily="34" charset="0"/>
              </a:rPr>
              <a:t>Moura, C., </a:t>
            </a:r>
            <a:r>
              <a:rPr lang="en-AU" dirty="0" err="1">
                <a:latin typeface="Arial" panose="020B0604020202020204" pitchFamily="34" charset="0"/>
                <a:cs typeface="Arial" panose="020B0604020202020204" pitchFamily="34" charset="0"/>
              </a:rPr>
              <a:t>Lista</a:t>
            </a:r>
            <a:r>
              <a:rPr lang="en-AU" dirty="0">
                <a:latin typeface="Arial" panose="020B0604020202020204" pitchFamily="34" charset="0"/>
                <a:cs typeface="Arial" panose="020B0604020202020204" pitchFamily="34" charset="0"/>
              </a:rPr>
              <a:t>, A., </a:t>
            </a:r>
            <a:r>
              <a:rPr lang="en-AU" dirty="0" err="1">
                <a:latin typeface="Arial" panose="020B0604020202020204" pitchFamily="34" charset="0"/>
                <a:cs typeface="Arial" panose="020B0604020202020204" pitchFamily="34" charset="0"/>
              </a:rPr>
              <a:t>João</a:t>
            </a:r>
            <a:r>
              <a:rPr lang="en-AU" dirty="0">
                <a:latin typeface="Arial" panose="020B0604020202020204" pitchFamily="34" charset="0"/>
                <a:cs typeface="Arial" panose="020B0604020202020204" pitchFamily="34" charset="0"/>
              </a:rPr>
              <a:t>, A., </a:t>
            </a:r>
            <a:r>
              <a:rPr lang="en-AU" dirty="0" err="1">
                <a:latin typeface="Arial" panose="020B0604020202020204" pitchFamily="34" charset="0"/>
                <a:cs typeface="Arial" panose="020B0604020202020204" pitchFamily="34" charset="0"/>
              </a:rPr>
              <a:t>António</a:t>
            </a:r>
            <a:r>
              <a:rPr lang="en-AU" dirty="0">
                <a:latin typeface="Arial" panose="020B0604020202020204" pitchFamily="34" charset="0"/>
                <a:cs typeface="Arial" panose="020B0604020202020204" pitchFamily="34" charset="0"/>
              </a:rPr>
              <a:t>, A. and Bia, F. (2024). Rehabilitation Nursing On The Self-Management Of The Elderly Person With Chronic Obstructive Pulmonary Disease. </a:t>
            </a:r>
            <a:r>
              <a:rPr lang="en-AU" i="1" dirty="0" err="1">
                <a:latin typeface="Arial" panose="020B0604020202020204" pitchFamily="34" charset="0"/>
                <a:cs typeface="Arial" panose="020B0604020202020204" pitchFamily="34" charset="0"/>
              </a:rPr>
              <a:t>Revista</a:t>
            </a:r>
            <a:r>
              <a:rPr lang="en-AU" i="1" dirty="0">
                <a:latin typeface="Arial" panose="020B0604020202020204" pitchFamily="34" charset="0"/>
                <a:cs typeface="Arial" panose="020B0604020202020204" pitchFamily="34" charset="0"/>
              </a:rPr>
              <a:t> Portuguesa de </a:t>
            </a:r>
            <a:r>
              <a:rPr lang="en-AU" i="1" dirty="0" err="1">
                <a:latin typeface="Arial" panose="020B0604020202020204" pitchFamily="34" charset="0"/>
                <a:cs typeface="Arial" panose="020B0604020202020204" pitchFamily="34" charset="0"/>
              </a:rPr>
              <a:t>Enfermagem</a:t>
            </a:r>
            <a:r>
              <a:rPr lang="en-AU" i="1" dirty="0">
                <a:latin typeface="Arial" panose="020B0604020202020204" pitchFamily="34" charset="0"/>
                <a:cs typeface="Arial" panose="020B0604020202020204" pitchFamily="34" charset="0"/>
              </a:rPr>
              <a:t> de </a:t>
            </a:r>
            <a:r>
              <a:rPr lang="en-AU" i="1" dirty="0" err="1">
                <a:latin typeface="Arial" panose="020B0604020202020204" pitchFamily="34" charset="0"/>
                <a:cs typeface="Arial" panose="020B0604020202020204" pitchFamily="34" charset="0"/>
              </a:rPr>
              <a:t>Reabilitação</a:t>
            </a:r>
            <a:r>
              <a:rPr lang="en-AU" dirty="0">
                <a:latin typeface="Arial" panose="020B0604020202020204" pitchFamily="34" charset="0"/>
                <a:cs typeface="Arial" panose="020B0604020202020204" pitchFamily="34" charset="0"/>
              </a:rPr>
              <a:t>. </a:t>
            </a:r>
            <a:r>
              <a:rPr lang="en-AU" dirty="0" err="1">
                <a:latin typeface="Arial" panose="020B0604020202020204" pitchFamily="34" charset="0"/>
                <a:cs typeface="Arial" panose="020B0604020202020204" pitchFamily="34" charset="0"/>
              </a:rPr>
              <a:t>doi</a:t>
            </a:r>
            <a:r>
              <a:rPr lang="en-AU" dirty="0">
                <a:latin typeface="Arial" panose="020B0604020202020204" pitchFamily="34" charset="0"/>
                <a:cs typeface="Arial" panose="020B0604020202020204" pitchFamily="34" charset="0"/>
              </a:rPr>
              <a:t>: 10.33194/rper.2024.36446.</a:t>
            </a:r>
          </a:p>
          <a:p>
            <a:pPr algn="just"/>
            <a:endParaRPr lang="en-AU" dirty="0"/>
          </a:p>
        </p:txBody>
      </p:sp>
    </p:spTree>
    <p:extLst>
      <p:ext uri="{BB962C8B-B14F-4D97-AF65-F5344CB8AC3E}">
        <p14:creationId xmlns:p14="http://schemas.microsoft.com/office/powerpoint/2010/main" val="22588094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D7FD49E-C7A5-9A46-C88D-E9B2D5626F22}"/>
              </a:ext>
            </a:extLst>
          </p:cNvPr>
          <p:cNvSpPr>
            <a:spLocks noGrp="1"/>
          </p:cNvSpPr>
          <p:nvPr>
            <p:ph idx="1"/>
          </p:nvPr>
        </p:nvSpPr>
        <p:spPr>
          <a:xfrm>
            <a:off x="2133600" y="3032760"/>
            <a:ext cx="9022080" cy="2836334"/>
          </a:xfrm>
        </p:spPr>
        <p:txBody>
          <a:bodyPr/>
          <a:lstStyle/>
          <a:p>
            <a:endParaRPr lang="en-US" dirty="0"/>
          </a:p>
        </p:txBody>
      </p:sp>
    </p:spTree>
    <p:extLst>
      <p:ext uri="{BB962C8B-B14F-4D97-AF65-F5344CB8AC3E}">
        <p14:creationId xmlns:p14="http://schemas.microsoft.com/office/powerpoint/2010/main" val="1700995646"/>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1_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3.xml><?xml version="1.0" encoding="utf-8"?>
<a:theme xmlns:a="http://schemas.openxmlformats.org/drawingml/2006/main" name="2_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164</TotalTime>
  <Words>1619</Words>
  <Application>Microsoft Office PowerPoint</Application>
  <PresentationFormat>Widescreen</PresentationFormat>
  <Paragraphs>86</Paragraphs>
  <Slides>13</Slides>
  <Notes>11</Notes>
  <HiddenSlides>0</HiddenSlides>
  <MMClips>0</MMClips>
  <ScaleCrop>false</ScaleCrop>
  <HeadingPairs>
    <vt:vector size="6" baseType="variant">
      <vt:variant>
        <vt:lpstr>Fonts Used</vt:lpstr>
      </vt:variant>
      <vt:variant>
        <vt:i4>4</vt:i4>
      </vt:variant>
      <vt:variant>
        <vt:lpstr>Theme</vt:lpstr>
      </vt:variant>
      <vt:variant>
        <vt:i4>3</vt:i4>
      </vt:variant>
      <vt:variant>
        <vt:lpstr>Slide Titles</vt:lpstr>
      </vt:variant>
      <vt:variant>
        <vt:i4>13</vt:i4>
      </vt:variant>
    </vt:vector>
  </HeadingPairs>
  <TitlesOfParts>
    <vt:vector size="20" baseType="lpstr">
      <vt:lpstr>Arial</vt:lpstr>
      <vt:lpstr>Calibri</vt:lpstr>
      <vt:lpstr>Calibri Light</vt:lpstr>
      <vt:lpstr>Times New Roman</vt:lpstr>
      <vt:lpstr>Retrospect</vt:lpstr>
      <vt:lpstr>1_Retrospect</vt:lpstr>
      <vt:lpstr>2_Retrospect</vt:lpstr>
      <vt:lpstr>A Comprehensive Approach to the Diagnosis, Management, and Self-Management of Chronic Obstructive Pulmonary Disease (COPD) in Community Nursing Practice</vt:lpstr>
      <vt:lpstr>Definition of COPD</vt:lpstr>
      <vt:lpstr>Prevalence and Epidemiology</vt:lpstr>
      <vt:lpstr>Economic and Social Burden</vt:lpstr>
      <vt:lpstr>Diagnosis and Initial Assessment</vt:lpstr>
      <vt:lpstr>Management and UK Guidelines</vt:lpstr>
      <vt:lpstr>Treatment Options in the UK</vt:lpstr>
      <vt:lpstr>Comorbidities in COPD</vt:lpstr>
      <vt:lpstr>Prevention of COPD</vt:lpstr>
      <vt:lpstr>Skills for Co-productive Care</vt:lpstr>
      <vt:lpstr>Personalised Care and Self-Management</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Comprehensive Approach to the Diagnosis, Management, and Self-Management of Chronic Obstructive Pulmonary Disease (COPD) in Community Nursing Practice</dc:title>
  <dc:creator>Lenovo</dc:creator>
  <cp:lastModifiedBy>Ripon Kumar kar</cp:lastModifiedBy>
  <cp:revision>5</cp:revision>
  <dcterms:created xsi:type="dcterms:W3CDTF">2026-04-09T08:54:26Z</dcterms:created>
  <dcterms:modified xsi:type="dcterms:W3CDTF">2026-04-16T12:31:59Z</dcterms:modified>
</cp:coreProperties>
</file>