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4"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17" d="100"/>
          <a:sy n="17" d="100"/>
        </p:scale>
        <p:origin x="786" y="-324"/>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commentAuthors" Target="commentAuthor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3/2/2018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3/2/2018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451" name="Group 450"/>
          <p:cNvGrpSpPr/>
          <p:nvPr/>
        </p:nvGrpSpPr>
        <p:grpSpPr>
          <a:xfrm>
            <a:off x="3" y="0"/>
            <a:ext cx="45864782" cy="32895542"/>
            <a:chOff x="1524000" y="0"/>
            <a:chExt cx="9555163" cy="6853238"/>
          </a:xfrm>
        </p:grpSpPr>
        <p:sp>
          <p:nvSpPr>
            <p:cNvPr id="452"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3"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4"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5"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6"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7"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8"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9"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0"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1"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62"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3"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4"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5"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6"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7"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6158947" y="5607979"/>
            <a:ext cx="31613395" cy="21781517"/>
            <a:chOff x="1283114" y="1168329"/>
            <a:chExt cx="6586124" cy="4537816"/>
          </a:xfrm>
        </p:grpSpPr>
        <p:sp>
          <p:nvSpPr>
            <p:cNvPr id="39" name="Rectangle 38"/>
            <p:cNvSpPr/>
            <p:nvPr/>
          </p:nvSpPr>
          <p:spPr>
            <a:xfrm>
              <a:off x="1283114" y="1168329"/>
              <a:ext cx="658612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283114" y="1973001"/>
              <a:ext cx="658612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1" name="Isosceles Triangle 39"/>
            <p:cNvSpPr/>
            <p:nvPr/>
          </p:nvSpPr>
          <p:spPr>
            <a:xfrm rot="10800000">
              <a:off x="4362524" y="5355082"/>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6523639" y="9865334"/>
            <a:ext cx="30856536" cy="8691053"/>
          </a:xfrm>
        </p:spPr>
        <p:txBody>
          <a:bodyPr bIns="0" anchor="b">
            <a:normAutofit/>
          </a:bodyPr>
          <a:lstStyle>
            <a:lvl1pPr algn="ctr">
              <a:lnSpc>
                <a:spcPct val="80000"/>
              </a:lnSpc>
              <a:defRPr sz="23040" spc="-542">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6523639" y="18919162"/>
            <a:ext cx="30856536" cy="6403776"/>
          </a:xfrm>
        </p:spPr>
        <p:txBody>
          <a:bodyPr tIns="0">
            <a:normAutofit/>
          </a:bodyPr>
          <a:lstStyle>
            <a:lvl1pPr marL="0" indent="0" algn="ctr">
              <a:lnSpc>
                <a:spcPct val="100000"/>
              </a:lnSpc>
              <a:buNone/>
              <a:defRPr sz="8640" b="0">
                <a:solidFill>
                  <a:srgbClr val="FFFEFF"/>
                </a:solidFill>
              </a:defRPr>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a:xfrm>
            <a:off x="3072384" y="1536192"/>
            <a:ext cx="13167360" cy="1536192"/>
          </a:xfrm>
        </p:spPr>
        <p:txBody>
          <a:bodyPr vert="horz" lIns="91440" tIns="45720" rIns="91440" bIns="45720" rtlCol="0" anchor="ctr"/>
          <a:lstStyle>
            <a:lvl1pPr>
              <a:defRPr lang="en-US"/>
            </a:lvl1pPr>
          </a:lstStyle>
          <a:p>
            <a:fld id="{ECAA57DF-1C19-4726-AB84-014692BAD8F5}" type="datetimeFigureOut">
              <a:rPr lang="en-US" smtClean="0"/>
              <a:pPr/>
              <a:t>3/2/2018</a:t>
            </a:fld>
            <a:endParaRPr lang="en-US"/>
          </a:p>
        </p:txBody>
      </p:sp>
      <p:sp>
        <p:nvSpPr>
          <p:cNvPr id="5" name="Footer Placeholder 4"/>
          <p:cNvSpPr>
            <a:spLocks noGrp="1"/>
          </p:cNvSpPr>
          <p:nvPr>
            <p:ph type="ftr" sz="quarter" idx="11"/>
          </p:nvPr>
        </p:nvSpPr>
        <p:spPr>
          <a:xfrm>
            <a:off x="3072384" y="29889907"/>
            <a:ext cx="37702541" cy="1536192"/>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37483085"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4279729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5" name="Group 64"/>
          <p:cNvGrpSpPr/>
          <p:nvPr/>
        </p:nvGrpSpPr>
        <p:grpSpPr>
          <a:xfrm>
            <a:off x="-1373882" y="2"/>
            <a:ext cx="45224443" cy="32918405"/>
            <a:chOff x="1243013" y="0"/>
            <a:chExt cx="9402763" cy="6858001"/>
          </a:xfrm>
        </p:grpSpPr>
        <p:sp>
          <p:nvSpPr>
            <p:cNvPr id="6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 name="Group 19"/>
          <p:cNvGrpSpPr/>
          <p:nvPr/>
        </p:nvGrpSpPr>
        <p:grpSpPr>
          <a:xfrm>
            <a:off x="3072384" y="8158029"/>
            <a:ext cx="15775450" cy="16658021"/>
            <a:chOff x="640080" y="1699589"/>
            <a:chExt cx="3286552" cy="3470421"/>
          </a:xfrm>
        </p:grpSpPr>
        <p:sp>
          <p:nvSpPr>
            <p:cNvPr id="21" name="Rectangle 2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482659" y="11279635"/>
            <a:ext cx="14937830" cy="11831770"/>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21195298" y="3855293"/>
            <a:ext cx="19638768" cy="2519338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3/2/2018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18766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4" name="Group 773"/>
          <p:cNvGrpSpPr/>
          <p:nvPr/>
        </p:nvGrpSpPr>
        <p:grpSpPr>
          <a:xfrm>
            <a:off x="3" y="0"/>
            <a:ext cx="45864782" cy="32895542"/>
            <a:chOff x="1524000" y="0"/>
            <a:chExt cx="9555163" cy="6853238"/>
          </a:xfrm>
        </p:grpSpPr>
        <p:sp>
          <p:nvSpPr>
            <p:cNvPr id="775"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6"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7"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8"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9"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0"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1"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2"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3"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4"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5"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6"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7"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8"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9"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0"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11536685" y="5562730"/>
            <a:ext cx="20724883" cy="21781517"/>
            <a:chOff x="2403476" y="1158902"/>
            <a:chExt cx="4317684" cy="4537816"/>
          </a:xfrm>
        </p:grpSpPr>
        <p:sp>
          <p:nvSpPr>
            <p:cNvPr id="28" name="Rectangle 27"/>
            <p:cNvSpPr/>
            <p:nvPr/>
          </p:nvSpPr>
          <p:spPr>
            <a:xfrm>
              <a:off x="2403476" y="1158902"/>
              <a:ext cx="431768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2403476" y="1963574"/>
              <a:ext cx="431768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Isosceles Triangle 28"/>
            <p:cNvSpPr/>
            <p:nvPr/>
          </p:nvSpPr>
          <p:spPr>
            <a:xfrm rot="10800000">
              <a:off x="4358702" y="5345655"/>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11899910" y="9738370"/>
            <a:ext cx="19982170" cy="8315875"/>
          </a:xfrm>
        </p:spPr>
        <p:txBody>
          <a:bodyPr bIns="0" anchor="b">
            <a:normAutofit/>
          </a:bodyPr>
          <a:lstStyle>
            <a:lvl1pPr algn="ctr">
              <a:defRPr sz="1728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11899910" y="18448025"/>
            <a:ext cx="19982170" cy="6845266"/>
          </a:xfrm>
        </p:spPr>
        <p:txBody>
          <a:bodyPr tIns="0">
            <a:normAutofit/>
          </a:bodyPr>
          <a:lstStyle>
            <a:lvl1pPr marL="0" indent="0" algn="ctr">
              <a:buNone/>
              <a:defRPr sz="7680">
                <a:solidFill>
                  <a:srgbClr val="FFFEFF"/>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072384" y="1536192"/>
            <a:ext cx="13167360" cy="1536192"/>
          </a:xfrm>
        </p:spPr>
        <p:txBody>
          <a:bodyPr/>
          <a:lstStyle/>
          <a:p>
            <a:fld id="{ECAA57DF-1C19-4726-AB84-014692BAD8F5}" type="datetimeFigureOut">
              <a:rPr lang="en-US" smtClean="0"/>
              <a:pPr/>
              <a:t>3/2/2018</a:t>
            </a:fld>
            <a:endParaRPr lang="en-US"/>
          </a:p>
        </p:txBody>
      </p:sp>
      <p:sp>
        <p:nvSpPr>
          <p:cNvPr id="5" name="Footer Placeholder 4"/>
          <p:cNvSpPr>
            <a:spLocks noGrp="1"/>
          </p:cNvSpPr>
          <p:nvPr>
            <p:ph type="ftr" sz="quarter" idx="11"/>
          </p:nvPr>
        </p:nvSpPr>
        <p:spPr>
          <a:xfrm>
            <a:off x="3072384" y="29889907"/>
            <a:ext cx="37702541" cy="1536192"/>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37483085"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10065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41" name="Group 40"/>
          <p:cNvGrpSpPr/>
          <p:nvPr/>
        </p:nvGrpSpPr>
        <p:grpSpPr>
          <a:xfrm>
            <a:off x="-1373882" y="2"/>
            <a:ext cx="45224443" cy="32918405"/>
            <a:chOff x="1243013" y="0"/>
            <a:chExt cx="9402763" cy="6858001"/>
          </a:xfrm>
        </p:grpSpPr>
        <p:sp>
          <p:nvSpPr>
            <p:cNvPr id="4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p:cNvGrpSpPr/>
          <p:nvPr/>
        </p:nvGrpSpPr>
        <p:grpSpPr>
          <a:xfrm>
            <a:off x="3072384" y="8158029"/>
            <a:ext cx="15775450" cy="16658021"/>
            <a:chOff x="640080" y="1699589"/>
            <a:chExt cx="3286552" cy="3470421"/>
          </a:xfrm>
        </p:grpSpPr>
        <p:sp>
          <p:nvSpPr>
            <p:cNvPr id="63" name="Rectangle 6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455772" y="11304327"/>
            <a:ext cx="14986382" cy="11807078"/>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21230467" y="3859339"/>
            <a:ext cx="19640035" cy="1180484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217359" y="17208499"/>
            <a:ext cx="19653139" cy="118591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3072384" y="1536192"/>
            <a:ext cx="13167360" cy="1536192"/>
          </a:xfrm>
        </p:spPr>
        <p:txBody>
          <a:bodyPr/>
          <a:lstStyle/>
          <a:p>
            <a:fld id="{ECAA57DF-1C19-4726-AB84-014692BAD8F5}" type="datetimeFigureOut">
              <a:rPr lang="en-US" smtClean="0"/>
              <a:pPr/>
              <a:t>3/2/2018</a:t>
            </a:fld>
            <a:endParaRPr lang="en-US"/>
          </a:p>
        </p:txBody>
      </p:sp>
      <p:sp>
        <p:nvSpPr>
          <p:cNvPr id="6" name="Footer Placeholder 5"/>
          <p:cNvSpPr>
            <a:spLocks noGrp="1"/>
          </p:cNvSpPr>
          <p:nvPr>
            <p:ph type="ftr" sz="quarter" idx="11"/>
          </p:nvPr>
        </p:nvSpPr>
        <p:spPr>
          <a:xfrm>
            <a:off x="3072384" y="29889907"/>
            <a:ext cx="37702541" cy="1536192"/>
          </a:xfrm>
        </p:spPr>
        <p:txBody>
          <a:bodyPr/>
          <a:lstStyle/>
          <a:p>
            <a:endParaRPr lang="en-US" dirty="0"/>
          </a:p>
        </p:txBody>
      </p:sp>
      <p:sp>
        <p:nvSpPr>
          <p:cNvPr id="7" name="Slide Number Placeholder 6"/>
          <p:cNvSpPr>
            <a:spLocks noGrp="1"/>
          </p:cNvSpPr>
          <p:nvPr>
            <p:ph type="sldNum" sz="quarter" idx="12"/>
          </p:nvPr>
        </p:nvSpPr>
        <p:spPr>
          <a:xfrm>
            <a:off x="37483085"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840169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8" name="Group 37"/>
          <p:cNvGrpSpPr/>
          <p:nvPr/>
        </p:nvGrpSpPr>
        <p:grpSpPr>
          <a:xfrm>
            <a:off x="-1373882" y="2"/>
            <a:ext cx="45224443" cy="32918405"/>
            <a:chOff x="1243013" y="0"/>
            <a:chExt cx="9402763" cy="6858001"/>
          </a:xfrm>
        </p:grpSpPr>
        <p:sp>
          <p:nvSpPr>
            <p:cNvPr id="39"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6"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3072384" y="8158029"/>
            <a:ext cx="15775450" cy="16658021"/>
            <a:chOff x="640080" y="1699589"/>
            <a:chExt cx="3286552" cy="3470421"/>
          </a:xfrm>
        </p:grpSpPr>
        <p:sp>
          <p:nvSpPr>
            <p:cNvPr id="60" name="Rectangle 59"/>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455772" y="11308071"/>
            <a:ext cx="14986382" cy="11803334"/>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22591740" y="3850560"/>
            <a:ext cx="18264590" cy="3291840"/>
          </a:xfrm>
        </p:spPr>
        <p:txBody>
          <a:bodyPr anchor="ctr">
            <a:noAutofit/>
          </a:bodyPr>
          <a:lstStyle>
            <a:lvl1pPr marL="0" indent="0" algn="l">
              <a:lnSpc>
                <a:spcPct val="100000"/>
              </a:lnSpc>
              <a:buNone/>
              <a:defRPr sz="8640" b="0" cap="all" baseline="0">
                <a:solidFill>
                  <a:schemeClr val="accent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Edit Master text styles</a:t>
            </a:r>
          </a:p>
        </p:txBody>
      </p:sp>
      <p:sp>
        <p:nvSpPr>
          <p:cNvPr id="4" name="Content Placeholder 3"/>
          <p:cNvSpPr>
            <a:spLocks noGrp="1"/>
          </p:cNvSpPr>
          <p:nvPr>
            <p:ph sz="half" idx="2"/>
          </p:nvPr>
        </p:nvSpPr>
        <p:spPr>
          <a:xfrm>
            <a:off x="22591853" y="7142395"/>
            <a:ext cx="18262435" cy="85217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536050" y="17210486"/>
            <a:ext cx="18334440" cy="3291840"/>
          </a:xfrm>
        </p:spPr>
        <p:txBody>
          <a:bodyPr anchor="ctr">
            <a:noAutofit/>
          </a:bodyPr>
          <a:lstStyle>
            <a:lvl1pPr marL="0" indent="0" algn="l">
              <a:lnSpc>
                <a:spcPct val="100000"/>
              </a:lnSpc>
              <a:buNone/>
              <a:defRPr sz="8640" b="0" cap="all" baseline="0">
                <a:solidFill>
                  <a:schemeClr val="accent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Edit Master text styles</a:t>
            </a:r>
          </a:p>
        </p:txBody>
      </p:sp>
      <p:sp>
        <p:nvSpPr>
          <p:cNvPr id="6" name="Content Placeholder 5"/>
          <p:cNvSpPr>
            <a:spLocks noGrp="1"/>
          </p:cNvSpPr>
          <p:nvPr>
            <p:ph sz="quarter" idx="4"/>
          </p:nvPr>
        </p:nvSpPr>
        <p:spPr>
          <a:xfrm>
            <a:off x="22536050" y="20497594"/>
            <a:ext cx="18334440" cy="856999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3072384" y="1536192"/>
            <a:ext cx="13167360" cy="1536192"/>
          </a:xfrm>
        </p:spPr>
        <p:txBody>
          <a:bodyPr/>
          <a:lstStyle/>
          <a:p>
            <a:fld id="{ECAA57DF-1C19-4726-AB84-014692BAD8F5}" type="datetimeFigureOut">
              <a:rPr lang="en-US" smtClean="0"/>
              <a:pPr/>
              <a:t>3/2/2018</a:t>
            </a:fld>
            <a:endParaRPr lang="en-US"/>
          </a:p>
        </p:txBody>
      </p:sp>
      <p:sp>
        <p:nvSpPr>
          <p:cNvPr id="8" name="Footer Placeholder 7"/>
          <p:cNvSpPr>
            <a:spLocks noGrp="1"/>
          </p:cNvSpPr>
          <p:nvPr>
            <p:ph type="ftr" sz="quarter" idx="11"/>
          </p:nvPr>
        </p:nvSpPr>
        <p:spPr>
          <a:xfrm>
            <a:off x="3072384" y="29889907"/>
            <a:ext cx="37702541" cy="1536192"/>
          </a:xfrm>
        </p:spPr>
        <p:txBody>
          <a:bodyPr/>
          <a:lstStyle/>
          <a:p>
            <a:endParaRPr lang="en-US" dirty="0"/>
          </a:p>
        </p:txBody>
      </p:sp>
      <p:sp>
        <p:nvSpPr>
          <p:cNvPr id="9" name="Slide Number Placeholder 8"/>
          <p:cNvSpPr>
            <a:spLocks noGrp="1"/>
          </p:cNvSpPr>
          <p:nvPr>
            <p:ph type="sldNum" sz="quarter" idx="12"/>
          </p:nvPr>
        </p:nvSpPr>
        <p:spPr>
          <a:xfrm>
            <a:off x="37483085"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51398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6" name="Group 75"/>
          <p:cNvGrpSpPr/>
          <p:nvPr/>
        </p:nvGrpSpPr>
        <p:grpSpPr>
          <a:xfrm>
            <a:off x="-1373882" y="2"/>
            <a:ext cx="45224443" cy="32918405"/>
            <a:chOff x="1243013" y="0"/>
            <a:chExt cx="9402763" cy="6858001"/>
          </a:xfrm>
        </p:grpSpPr>
        <p:sp>
          <p:nvSpPr>
            <p:cNvPr id="77"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p:cNvGrpSpPr/>
          <p:nvPr/>
        </p:nvGrpSpPr>
        <p:grpSpPr>
          <a:xfrm>
            <a:off x="3072384" y="8158029"/>
            <a:ext cx="15775450" cy="16658021"/>
            <a:chOff x="640080" y="1699589"/>
            <a:chExt cx="3286552" cy="3470421"/>
          </a:xfrm>
        </p:grpSpPr>
        <p:sp>
          <p:nvSpPr>
            <p:cNvPr id="41" name="Rectangle 4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482661" y="11279635"/>
            <a:ext cx="14937826" cy="11831770"/>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pPr/>
              <a:t>3/2/2018</a:t>
            </a:fld>
            <a:endParaRPr lang="en-US"/>
          </a:p>
        </p:txBody>
      </p:sp>
      <p:sp>
        <p:nvSpPr>
          <p:cNvPr id="4" name="Footer Placeholder 3"/>
          <p:cNvSpPr>
            <a:spLocks noGrp="1"/>
          </p:cNvSpPr>
          <p:nvPr>
            <p:ph type="ftr" sz="quarter" idx="11"/>
          </p:nvPr>
        </p:nvSpPr>
        <p:spPr>
          <a:xfrm>
            <a:off x="3072384" y="29889907"/>
            <a:ext cx="37702541" cy="1536192"/>
          </a:xfrm>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05452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3072384" y="1536192"/>
            <a:ext cx="13167360" cy="1536192"/>
          </a:xfrm>
        </p:spPr>
        <p:txBody>
          <a:bodyPr/>
          <a:lstStyle/>
          <a:p>
            <a:fld id="{ECAA57DF-1C19-4726-AB84-014692BAD8F5}" type="datetimeFigureOut">
              <a:rPr lang="en-US" smtClean="0"/>
              <a:pPr/>
              <a:t>3/2/2018</a:t>
            </a:fld>
            <a:endParaRPr lang="en-US"/>
          </a:p>
        </p:txBody>
      </p:sp>
      <p:sp>
        <p:nvSpPr>
          <p:cNvPr id="3" name="Footer Placeholder 2"/>
          <p:cNvSpPr>
            <a:spLocks noGrp="1"/>
          </p:cNvSpPr>
          <p:nvPr>
            <p:ph type="ftr" sz="quarter" idx="11"/>
          </p:nvPr>
        </p:nvSpPr>
        <p:spPr>
          <a:xfrm>
            <a:off x="3072384" y="29889907"/>
            <a:ext cx="37702541" cy="1536192"/>
          </a:xfrm>
        </p:spPr>
        <p:txBody>
          <a:bodyPr/>
          <a:lstStyle/>
          <a:p>
            <a:endParaRPr lang="en-US" dirty="0"/>
          </a:p>
        </p:txBody>
      </p:sp>
      <p:sp>
        <p:nvSpPr>
          <p:cNvPr id="4" name="Slide Number Placeholder 3"/>
          <p:cNvSpPr>
            <a:spLocks noGrp="1"/>
          </p:cNvSpPr>
          <p:nvPr>
            <p:ph type="sldNum" sz="quarter" idx="12"/>
          </p:nvPr>
        </p:nvSpPr>
        <p:spPr>
          <a:xfrm>
            <a:off x="37483085"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187936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7" name="Group 86"/>
          <p:cNvGrpSpPr/>
          <p:nvPr/>
        </p:nvGrpSpPr>
        <p:grpSpPr>
          <a:xfrm>
            <a:off x="-1373882" y="2"/>
            <a:ext cx="45224443" cy="32918405"/>
            <a:chOff x="1243013" y="0"/>
            <a:chExt cx="9402763" cy="6858001"/>
          </a:xfrm>
        </p:grpSpPr>
        <p:sp>
          <p:nvSpPr>
            <p:cNvPr id="88"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5"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2" name="Group 41"/>
          <p:cNvGrpSpPr/>
          <p:nvPr/>
        </p:nvGrpSpPr>
        <p:grpSpPr>
          <a:xfrm>
            <a:off x="3072384" y="8158029"/>
            <a:ext cx="15775450" cy="16658021"/>
            <a:chOff x="640080" y="1699589"/>
            <a:chExt cx="3286552" cy="3470421"/>
          </a:xfrm>
        </p:grpSpPr>
        <p:sp>
          <p:nvSpPr>
            <p:cNvPr id="43" name="Rectangle 4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482661" y="11279638"/>
            <a:ext cx="14937826" cy="5881915"/>
          </a:xfrm>
        </p:spPr>
        <p:txBody>
          <a:bodyPr bIns="0" anchor="b">
            <a:noAutofit/>
          </a:bodyPr>
          <a:lstStyle>
            <a:lvl1pPr algn="ctr">
              <a:defRPr sz="1344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21195295" y="3846674"/>
            <a:ext cx="19659086" cy="2519757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82661" y="17161555"/>
            <a:ext cx="14937826" cy="5949850"/>
          </a:xfrm>
        </p:spPr>
        <p:txBody>
          <a:bodyPr>
            <a:normAutofit/>
          </a:bodyPr>
          <a:lstStyle>
            <a:lvl1pPr marL="0" indent="0" algn="ctr">
              <a:buNone/>
              <a:defRPr sz="6720">
                <a:solidFill>
                  <a:srgbClr val="FFFEFF"/>
                </a:solidFill>
              </a:defRPr>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3/2/2018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525931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29" name="Group 428"/>
          <p:cNvGrpSpPr/>
          <p:nvPr/>
        </p:nvGrpSpPr>
        <p:grpSpPr>
          <a:xfrm>
            <a:off x="3" y="0"/>
            <a:ext cx="45864782" cy="32895542"/>
            <a:chOff x="1524000" y="0"/>
            <a:chExt cx="9555163" cy="6853238"/>
          </a:xfrm>
        </p:grpSpPr>
        <p:sp>
          <p:nvSpPr>
            <p:cNvPr id="430"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1"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2"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3"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4"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5"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6"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7"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8"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9"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40"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1"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2"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3"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4"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5"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093422" y="8151994"/>
            <a:ext cx="20917210" cy="16658016"/>
            <a:chOff x="644463" y="1698332"/>
            <a:chExt cx="4357752" cy="3470420"/>
          </a:xfrm>
        </p:grpSpPr>
        <p:sp>
          <p:nvSpPr>
            <p:cNvPr id="77" name="Rectangle 76"/>
            <p:cNvSpPr/>
            <p:nvPr/>
          </p:nvSpPr>
          <p:spPr>
            <a:xfrm>
              <a:off x="644463" y="1698332"/>
              <a:ext cx="4357752"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644463" y="2274404"/>
              <a:ext cx="43577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7" name="Isosceles Triangle 9"/>
            <p:cNvSpPr/>
            <p:nvPr/>
          </p:nvSpPr>
          <p:spPr>
            <a:xfrm rot="10800000">
              <a:off x="2665346"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27142445" y="0"/>
            <a:ext cx="16748755" cy="32918400"/>
          </a:xfrm>
          <a:solidFill>
            <a:schemeClr val="bg1">
              <a:lumMod val="65000"/>
              <a:lumOff val="35000"/>
            </a:schemeClr>
          </a:solidFill>
          <a:ln w="9525" cap="sq">
            <a:noFill/>
            <a:miter lim="800000"/>
          </a:ln>
          <a:effectLst/>
        </p:spPr>
        <p:txBody>
          <a:bodyPr anchor="t"/>
          <a:lstStyle>
            <a:lvl1pPr marL="0" indent="0" algn="ctr">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2" name="Title 1"/>
          <p:cNvSpPr>
            <a:spLocks noGrp="1"/>
          </p:cNvSpPr>
          <p:nvPr>
            <p:ph type="title"/>
          </p:nvPr>
        </p:nvSpPr>
        <p:spPr>
          <a:xfrm>
            <a:off x="3473208" y="11214732"/>
            <a:ext cx="20148797" cy="6074587"/>
          </a:xfrm>
        </p:spPr>
        <p:txBody>
          <a:bodyPr bIns="0" anchor="b">
            <a:normAutofit/>
          </a:bodyPr>
          <a:lstStyle>
            <a:lvl1pPr>
              <a:defRPr sz="1536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3467107" y="17289319"/>
            <a:ext cx="20156419" cy="5829768"/>
          </a:xfrm>
        </p:spPr>
        <p:txBody>
          <a:bodyPr>
            <a:normAutofit/>
          </a:bodyPr>
          <a:lstStyle>
            <a:lvl1pPr marL="0" indent="0" algn="ctr">
              <a:buNone/>
              <a:defRPr sz="6720">
                <a:solidFill>
                  <a:srgbClr val="FFFEFF"/>
                </a:solidFill>
              </a:defRPr>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p:cNvSpPr>
            <a:spLocks noGrp="1"/>
          </p:cNvSpPr>
          <p:nvPr>
            <p:ph type="dt" sz="half" idx="10"/>
          </p:nvPr>
        </p:nvSpPr>
        <p:spPr>
          <a:xfrm>
            <a:off x="3072384" y="1536192"/>
            <a:ext cx="13167360" cy="1536192"/>
          </a:xfrm>
        </p:spPr>
        <p:txBody>
          <a:bodyPr/>
          <a:lstStyle/>
          <a:p>
            <a:fld id="{ECAA57DF-1C19-4726-AB84-014692BAD8F5}" type="datetimeFigureOut">
              <a:rPr lang="en-US" smtClean="0"/>
              <a:pPr/>
              <a:t>3/2/2018</a:t>
            </a:fld>
            <a:endParaRPr lang="en-US"/>
          </a:p>
        </p:txBody>
      </p:sp>
      <p:sp>
        <p:nvSpPr>
          <p:cNvPr id="6" name="Footer Placeholder 5"/>
          <p:cNvSpPr>
            <a:spLocks noGrp="1"/>
          </p:cNvSpPr>
          <p:nvPr>
            <p:ph type="ftr" sz="quarter" idx="11"/>
          </p:nvPr>
        </p:nvSpPr>
        <p:spPr>
          <a:xfrm>
            <a:off x="3072386" y="29889907"/>
            <a:ext cx="20921477" cy="1536192"/>
          </a:xfrm>
        </p:spPr>
        <p:txBody>
          <a:bodyPr/>
          <a:lstStyle/>
          <a:p>
            <a:endParaRPr lang="en-US" dirty="0"/>
          </a:p>
        </p:txBody>
      </p:sp>
      <p:sp>
        <p:nvSpPr>
          <p:cNvPr id="7" name="Slide Number Placeholder 6"/>
          <p:cNvSpPr>
            <a:spLocks noGrp="1"/>
          </p:cNvSpPr>
          <p:nvPr>
            <p:ph type="sldNum" sz="quarter" idx="12"/>
          </p:nvPr>
        </p:nvSpPr>
        <p:spPr>
          <a:xfrm>
            <a:off x="20714222"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730652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5" name="Group 84"/>
          <p:cNvGrpSpPr/>
          <p:nvPr/>
        </p:nvGrpSpPr>
        <p:grpSpPr>
          <a:xfrm>
            <a:off x="-1373882" y="2"/>
            <a:ext cx="45224443" cy="32918405"/>
            <a:chOff x="1243013" y="0"/>
            <a:chExt cx="9402763" cy="6858001"/>
          </a:xfrm>
        </p:grpSpPr>
        <p:sp>
          <p:nvSpPr>
            <p:cNvPr id="8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3"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p:cNvGrpSpPr/>
          <p:nvPr/>
        </p:nvGrpSpPr>
        <p:grpSpPr>
          <a:xfrm>
            <a:off x="3072384" y="8158029"/>
            <a:ext cx="15775450" cy="16658021"/>
            <a:chOff x="640080" y="1699589"/>
            <a:chExt cx="3286552" cy="3470421"/>
          </a:xfrm>
        </p:grpSpPr>
        <p:sp>
          <p:nvSpPr>
            <p:cNvPr id="42" name="Rectangle 41"/>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474175" y="11279645"/>
            <a:ext cx="14946312" cy="11869315"/>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1195295" y="3814651"/>
            <a:ext cx="19659086" cy="2523403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3/2/2018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770312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51" name="Group 50"/>
          <p:cNvGrpSpPr/>
          <p:nvPr/>
        </p:nvGrpSpPr>
        <p:grpSpPr>
          <a:xfrm flipH="1">
            <a:off x="3" y="2"/>
            <a:ext cx="45224443" cy="32918405"/>
            <a:chOff x="1243013" y="0"/>
            <a:chExt cx="9402763" cy="6858001"/>
          </a:xfrm>
        </p:grpSpPr>
        <p:sp>
          <p:nvSpPr>
            <p:cNvPr id="5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p:cNvGrpSpPr/>
          <p:nvPr/>
        </p:nvGrpSpPr>
        <p:grpSpPr>
          <a:xfrm>
            <a:off x="25095043" y="8158029"/>
            <a:ext cx="15775450" cy="16658021"/>
            <a:chOff x="640080" y="1699589"/>
            <a:chExt cx="3286552" cy="3470421"/>
          </a:xfrm>
        </p:grpSpPr>
        <p:sp>
          <p:nvSpPr>
            <p:cNvPr id="86" name="Rectangle 85"/>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25505325" y="11279638"/>
            <a:ext cx="14937826" cy="11831765"/>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3087641" y="3853478"/>
            <a:ext cx="19767797" cy="252230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3072384" y="1536192"/>
            <a:ext cx="13167360" cy="1536192"/>
          </a:xfrm>
        </p:spPr>
        <p:txBody>
          <a:bodyPr/>
          <a:lstStyle/>
          <a:p>
            <a:fld id="{ECAA57DF-1C19-4726-AB84-014692BAD8F5}" type="datetimeFigureOut">
              <a:rPr lang="en-US" smtClean="0"/>
              <a:pPr/>
              <a:t>3/2/2018</a:t>
            </a:fld>
            <a:endParaRPr lang="en-US"/>
          </a:p>
        </p:txBody>
      </p:sp>
      <p:sp>
        <p:nvSpPr>
          <p:cNvPr id="5" name="Footer Placeholder 4"/>
          <p:cNvSpPr>
            <a:spLocks noGrp="1"/>
          </p:cNvSpPr>
          <p:nvPr>
            <p:ph type="ftr" sz="quarter" idx="11"/>
          </p:nvPr>
        </p:nvSpPr>
        <p:spPr>
          <a:xfrm>
            <a:off x="3072384" y="29889907"/>
            <a:ext cx="37702541" cy="1536192"/>
          </a:xfrm>
        </p:spPr>
        <p:txBody>
          <a:bodyPr/>
          <a:lstStyle/>
          <a:p>
            <a:endParaRPr lang="en-US" dirty="0"/>
          </a:p>
        </p:txBody>
      </p:sp>
      <p:sp>
        <p:nvSpPr>
          <p:cNvPr id="6" name="Slide Number Placeholder 5"/>
          <p:cNvSpPr>
            <a:spLocks noGrp="1"/>
          </p:cNvSpPr>
          <p:nvPr>
            <p:ph type="sldNum" sz="quarter" idx="12"/>
          </p:nvPr>
        </p:nvSpPr>
        <p:spPr>
          <a:xfrm>
            <a:off x="37483085" y="1536192"/>
            <a:ext cx="3291840" cy="1536192"/>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480544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3/2/2018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266704176"/>
      </p:ext>
    </p:extLst>
  </p:cSld>
  <p:clrMapOvr>
    <a:masterClrMapping/>
  </p:clrMapOvr>
  <p:extLst mod="1">
    <p:ext uri="{DCECCB84-F9BA-43D5-87BE-67443E8EF086}">
      <p15:sldGuideLst xmlns:p15="http://schemas.microsoft.com/office/powerpoint/2012/main">
        <p15:guide id="1" pos="9168">
          <p15:clr>
            <a:srgbClr val="A4A3A4"/>
          </p15:clr>
        </p15:guide>
        <p15:guide id="2" pos="18480">
          <p15:clr>
            <a:srgbClr val="A4A3A4"/>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82661" y="11279640"/>
            <a:ext cx="14937826" cy="11831770"/>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195300" y="3814651"/>
            <a:ext cx="19579627" cy="25234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3072384" y="1536192"/>
            <a:ext cx="13167360" cy="1536192"/>
          </a:xfrm>
          <a:prstGeom prst="rect">
            <a:avLst/>
          </a:prstGeom>
        </p:spPr>
        <p:txBody>
          <a:bodyPr vert="horz" lIns="91440" tIns="45720" rIns="91440" bIns="45720" rtlCol="0" anchor="ctr"/>
          <a:lstStyle>
            <a:lvl1pPr algn="l">
              <a:defRPr sz="4800">
                <a:solidFill>
                  <a:schemeClr val="tx1">
                    <a:tint val="75000"/>
                  </a:schemeClr>
                </a:solidFill>
              </a:defRPr>
            </a:lvl1pPr>
          </a:lstStyle>
          <a:p>
            <a:fld id="{ECAA57DF-1C19-4726-AB84-014692BAD8F5}" type="datetimeFigureOut">
              <a:rPr lang="en-US" smtClean="0"/>
              <a:pPr/>
              <a:t>3/2/2018</a:t>
            </a:fld>
            <a:endParaRPr lang="en-US"/>
          </a:p>
        </p:txBody>
      </p:sp>
      <p:sp>
        <p:nvSpPr>
          <p:cNvPr id="5" name="Footer Placeholder 4"/>
          <p:cNvSpPr>
            <a:spLocks noGrp="1"/>
          </p:cNvSpPr>
          <p:nvPr>
            <p:ph type="ftr" sz="quarter" idx="3"/>
          </p:nvPr>
        </p:nvSpPr>
        <p:spPr>
          <a:xfrm>
            <a:off x="3072384" y="29889907"/>
            <a:ext cx="37702541" cy="1536192"/>
          </a:xfrm>
          <a:prstGeom prst="rect">
            <a:avLst/>
          </a:prstGeom>
        </p:spPr>
        <p:txBody>
          <a:bodyPr vert="horz" lIns="91440" tIns="45720" rIns="91440" bIns="45720" rtlCol="0" anchor="ctr"/>
          <a:lstStyle>
            <a:lvl1pPr algn="r">
              <a:defRPr sz="4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7483085" y="1536192"/>
            <a:ext cx="3291840" cy="1536192"/>
          </a:xfrm>
          <a:prstGeom prst="rect">
            <a:avLst/>
          </a:prstGeom>
        </p:spPr>
        <p:txBody>
          <a:bodyPr vert="horz" lIns="91440" tIns="45720" rIns="91440" bIns="45720" rtlCol="0" anchor="ctr"/>
          <a:lstStyle>
            <a:lvl1pPr algn="r">
              <a:defRPr sz="4800">
                <a:solidFill>
                  <a:schemeClr val="tx1">
                    <a:tint val="75000"/>
                  </a:schemeClr>
                </a:solidFill>
              </a:defRPr>
            </a:lvl1pPr>
          </a:lstStyle>
          <a:p>
            <a:fld id="{91B4C631-C489-4C11-812F-2172FBEAE82B}" type="slidenum">
              <a:rPr lang="en-US" smtClean="0"/>
              <a:pPr/>
              <a:t>‹#›</a:t>
            </a:fld>
            <a:endParaRPr lang="en-US"/>
          </a:p>
        </p:txBody>
      </p:sp>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6905482"/>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txStyles>
    <p:titleStyle>
      <a:lvl1pPr algn="ctr" defTabSz="3291840" rtl="0" eaLnBrk="1" latinLnBrk="0" hangingPunct="1">
        <a:lnSpc>
          <a:spcPct val="85000"/>
        </a:lnSpc>
        <a:spcBef>
          <a:spcPct val="0"/>
        </a:spcBef>
        <a:buNone/>
        <a:defRPr sz="15360" b="0" i="0" kern="1200" cap="none" spc="-542">
          <a:solidFill>
            <a:schemeClr val="tx1"/>
          </a:solidFill>
          <a:effectLst/>
          <a:latin typeface="+mj-lt"/>
          <a:ea typeface="+mj-ea"/>
          <a:cs typeface="+mj-cs"/>
        </a:defRPr>
      </a:lvl1pPr>
    </p:titleStyle>
    <p:bodyStyle>
      <a:lvl1pPr marL="822960" indent="-822960" algn="l" defTabSz="3291840" rtl="0" eaLnBrk="1" latinLnBrk="0" hangingPunct="1">
        <a:lnSpc>
          <a:spcPct val="120000"/>
        </a:lnSpc>
        <a:spcBef>
          <a:spcPts val="3600"/>
        </a:spcBef>
        <a:buClr>
          <a:schemeClr val="accent1"/>
        </a:buClr>
        <a:buSzPct val="110000"/>
        <a:buFont typeface="Wingdings" panose="05000000000000000000" pitchFamily="2" charset="2"/>
        <a:buChar char="§"/>
        <a:defRPr sz="7680" kern="1200">
          <a:solidFill>
            <a:schemeClr val="tx1"/>
          </a:solidFill>
          <a:effectLst/>
          <a:latin typeface="+mn-lt"/>
          <a:ea typeface="+mn-ea"/>
          <a:cs typeface="+mn-cs"/>
        </a:defRPr>
      </a:lvl1pPr>
      <a:lvl2pPr marL="246888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6720" kern="1200">
          <a:solidFill>
            <a:schemeClr val="tx1"/>
          </a:solidFill>
          <a:effectLst/>
          <a:latin typeface="+mn-lt"/>
          <a:ea typeface="+mn-ea"/>
          <a:cs typeface="+mn-cs"/>
        </a:defRPr>
      </a:lvl2pPr>
      <a:lvl3pPr marL="411480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5760" kern="1200">
          <a:solidFill>
            <a:schemeClr val="tx1"/>
          </a:solidFill>
          <a:effectLst/>
          <a:latin typeface="+mn-lt"/>
          <a:ea typeface="+mn-ea"/>
          <a:cs typeface="+mn-cs"/>
        </a:defRPr>
      </a:lvl3pPr>
      <a:lvl4pPr marL="576072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5760" kern="1200">
          <a:solidFill>
            <a:schemeClr val="tx1"/>
          </a:solidFill>
          <a:effectLst/>
          <a:latin typeface="+mn-lt"/>
          <a:ea typeface="+mn-ea"/>
          <a:cs typeface="+mn-cs"/>
        </a:defRPr>
      </a:lvl4pPr>
      <a:lvl5pPr marL="740664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5760" kern="1200">
          <a:solidFill>
            <a:schemeClr val="tx1"/>
          </a:solidFill>
          <a:effectLst/>
          <a:latin typeface="+mn-lt"/>
          <a:ea typeface="+mn-ea"/>
          <a:cs typeface="+mn-cs"/>
        </a:defRPr>
      </a:lvl5pPr>
      <a:lvl6pPr marL="905256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4320" kern="1200">
          <a:solidFill>
            <a:schemeClr val="tx1"/>
          </a:solidFill>
          <a:effectLst/>
          <a:latin typeface="+mn-lt"/>
          <a:ea typeface="+mn-ea"/>
          <a:cs typeface="+mn-cs"/>
        </a:defRPr>
      </a:lvl6pPr>
      <a:lvl7pPr marL="1069848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4320" kern="1200">
          <a:solidFill>
            <a:schemeClr val="tx1"/>
          </a:solidFill>
          <a:effectLst/>
          <a:latin typeface="+mn-lt"/>
          <a:ea typeface="+mn-ea"/>
          <a:cs typeface="+mn-cs"/>
        </a:defRPr>
      </a:lvl7pPr>
      <a:lvl8pPr marL="1234440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4320" kern="1200">
          <a:solidFill>
            <a:schemeClr val="tx1"/>
          </a:solidFill>
          <a:effectLst/>
          <a:latin typeface="+mn-lt"/>
          <a:ea typeface="+mn-ea"/>
          <a:cs typeface="+mn-cs"/>
        </a:defRPr>
      </a:lvl8pPr>
      <a:lvl9pPr marL="13990320" indent="-822960" algn="l" defTabSz="3291840" rtl="0" eaLnBrk="1" latinLnBrk="0" hangingPunct="1">
        <a:lnSpc>
          <a:spcPct val="120000"/>
        </a:lnSpc>
        <a:spcBef>
          <a:spcPts val="1800"/>
        </a:spcBef>
        <a:buClr>
          <a:schemeClr val="accent1"/>
        </a:buClr>
        <a:buSzPct val="110000"/>
        <a:buFont typeface="Wingdings" panose="05000000000000000000" pitchFamily="2" charset="2"/>
        <a:buChar char="§"/>
        <a:defRPr sz="4320" kern="1200">
          <a:solidFill>
            <a:schemeClr val="tx1"/>
          </a:solidFill>
          <a:effectLst/>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p15:clr>
            <a:srgbClr val="A4A3A4"/>
          </p15:clr>
        </p15:guide>
        <p15:guide id="2" pos="720">
          <p15:clr>
            <a:srgbClr val="A4A3A4"/>
          </p15:clr>
        </p15:guide>
        <p15:guide id="3" pos="26928">
          <p15:clr>
            <a:srgbClr val="A4A3A4"/>
          </p15:clr>
        </p15:guide>
        <p15:guide id="4" pos="13824">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00400" y="2156042"/>
            <a:ext cx="34290000" cy="1349097"/>
          </a:xfrm>
        </p:spPr>
        <p:txBody>
          <a:bodyPr>
            <a:noAutofit/>
          </a:bodyPr>
          <a:lstStyle/>
          <a:p>
            <a:r>
              <a:rPr lang="en-US" sz="20000" b="1" dirty="0"/>
              <a:t>    </a:t>
            </a:r>
            <a:r>
              <a:rPr lang="en-US" sz="20000" b="1" u="sng" dirty="0"/>
              <a:t>Antisocial Personality Disorder </a:t>
            </a:r>
            <a:r>
              <a:rPr lang="en-US" sz="18000" b="1" u="sng" dirty="0"/>
              <a:t>A.S.P.D</a:t>
            </a:r>
          </a:p>
        </p:txBody>
      </p:sp>
      <p:sp>
        <p:nvSpPr>
          <p:cNvPr id="5" name="Text Placeholder 4"/>
          <p:cNvSpPr>
            <a:spLocks noGrp="1"/>
          </p:cNvSpPr>
          <p:nvPr>
            <p:ph type="body" sz="quarter" idx="13"/>
          </p:nvPr>
        </p:nvSpPr>
        <p:spPr>
          <a:xfrm>
            <a:off x="603319" y="5266384"/>
            <a:ext cx="13129591" cy="1999773"/>
          </a:xfrm>
        </p:spPr>
        <p:txBody>
          <a:bodyPr/>
          <a:lstStyle/>
          <a:p>
            <a:pPr algn="ctr"/>
            <a:r>
              <a:rPr lang="en-US" b="1" u="sng" dirty="0">
                <a:solidFill>
                  <a:schemeClr val="tx1"/>
                </a:solidFill>
                <a:latin typeface="+mn-lt"/>
              </a:rPr>
              <a:t>WHAT IS Antisocial Personality disorder?</a:t>
            </a:r>
          </a:p>
        </p:txBody>
      </p:sp>
      <p:sp>
        <p:nvSpPr>
          <p:cNvPr id="11" name="Content Placeholder 10"/>
          <p:cNvSpPr>
            <a:spLocks noGrp="1"/>
          </p:cNvSpPr>
          <p:nvPr>
            <p:ph sz="quarter" idx="24"/>
          </p:nvPr>
        </p:nvSpPr>
        <p:spPr>
          <a:xfrm>
            <a:off x="635531" y="7322218"/>
            <a:ext cx="12801600" cy="11715031"/>
          </a:xfrm>
          <a:ln>
            <a:solidFill>
              <a:schemeClr val="bg1"/>
            </a:solidFill>
          </a:ln>
        </p:spPr>
        <p:txBody>
          <a:bodyPr>
            <a:normAutofit fontScale="25000" lnSpcReduction="20000"/>
          </a:bodyPr>
          <a:lstStyle/>
          <a:p>
            <a:pPr marL="0" indent="0">
              <a:buNone/>
            </a:pPr>
            <a:r>
              <a:rPr lang="en-US" sz="17600" dirty="0">
                <a:latin typeface="Arial" panose="020B0604020202020204" pitchFamily="34" charset="0"/>
                <a:cs typeface="Arial" panose="020B0604020202020204" pitchFamily="34" charset="0"/>
              </a:rPr>
              <a:t>Antisocial personality disorder is defined in the DSM-V as a person who shows ‘patterns of disregard for and the violation of others’  it is in cluster B which is described as ‘dramatic, Emotional and Erratic’ of the personality disorders and in the axis 2 of the DSM-VI which indicates in an incurable disorder. </a:t>
            </a:r>
          </a:p>
          <a:p>
            <a:pPr marL="0" indent="0">
              <a:buNone/>
            </a:pPr>
            <a:r>
              <a:rPr lang="en-GB" sz="17600" dirty="0">
                <a:latin typeface="Arial" panose="020B0604020202020204" pitchFamily="34" charset="0"/>
                <a:cs typeface="Arial" panose="020B0604020202020204" pitchFamily="34" charset="0"/>
              </a:rPr>
              <a:t>However, personality disorders are very common, it is estimated within the UK that 1 in 20 people are living with a personality disorder from one of the three clusters.                                          </a:t>
            </a:r>
            <a:r>
              <a:rPr lang="en-GB" sz="16000" i="1" dirty="0">
                <a:latin typeface="Arial" panose="020B0604020202020204" pitchFamily="34" charset="0"/>
                <a:cs typeface="Arial" panose="020B0604020202020204" pitchFamily="34" charset="0"/>
              </a:rPr>
              <a:t>(Mental Health Foundation, 2018</a:t>
            </a:r>
            <a:r>
              <a:rPr lang="en-GB" sz="17600" i="1" dirty="0">
                <a:latin typeface="Arial" panose="020B0604020202020204" pitchFamily="34" charset="0"/>
                <a:cs typeface="Arial" panose="020B0604020202020204" pitchFamily="34" charset="0"/>
              </a:rPr>
              <a:t>)</a:t>
            </a:r>
          </a:p>
          <a:p>
            <a:pPr marL="0" indent="0">
              <a:buNone/>
            </a:pPr>
            <a:r>
              <a:rPr lang="en-US" sz="17600" dirty="0">
                <a:latin typeface="Arial" panose="020B0604020202020204" pitchFamily="34" charset="0"/>
                <a:cs typeface="Arial" panose="020B0604020202020204" pitchFamily="34" charset="0"/>
              </a:rPr>
              <a:t>Signs that a person may be living with a personality disorder usually starts during a persons childhood and continues into adult life. </a:t>
            </a:r>
          </a:p>
          <a:p>
            <a:pPr marL="0" indent="0">
              <a:buNone/>
            </a:pPr>
            <a:endParaRPr lang="en-US" dirty="0"/>
          </a:p>
        </p:txBody>
      </p:sp>
      <p:sp>
        <p:nvSpPr>
          <p:cNvPr id="7" name="Text Placeholder 6"/>
          <p:cNvSpPr>
            <a:spLocks noGrp="1"/>
          </p:cNvSpPr>
          <p:nvPr>
            <p:ph type="body" sz="quarter" idx="17"/>
          </p:nvPr>
        </p:nvSpPr>
        <p:spPr>
          <a:xfrm>
            <a:off x="15306496" y="5465764"/>
            <a:ext cx="12801600" cy="1440810"/>
          </a:xfrm>
        </p:spPr>
        <p:txBody>
          <a:bodyPr/>
          <a:lstStyle/>
          <a:p>
            <a:pPr algn="ctr"/>
            <a:r>
              <a:rPr lang="en-US" b="1" u="sng" dirty="0">
                <a:solidFill>
                  <a:schemeClr val="tx1"/>
                </a:solidFill>
                <a:latin typeface="+mn-lt"/>
              </a:rPr>
              <a:t>CAUSES</a:t>
            </a:r>
          </a:p>
        </p:txBody>
      </p:sp>
      <p:sp>
        <p:nvSpPr>
          <p:cNvPr id="12" name="Content Placeholder 11"/>
          <p:cNvSpPr>
            <a:spLocks noGrp="1"/>
          </p:cNvSpPr>
          <p:nvPr>
            <p:ph sz="quarter" idx="25"/>
          </p:nvPr>
        </p:nvSpPr>
        <p:spPr>
          <a:xfrm>
            <a:off x="14665021" y="7266157"/>
            <a:ext cx="14130117" cy="5556119"/>
          </a:xfrm>
          <a:ln>
            <a:solidFill>
              <a:schemeClr val="bg1"/>
            </a:solidFill>
          </a:ln>
        </p:spPr>
        <p:txBody>
          <a:bodyPr>
            <a:normAutofit fontScale="25000" lnSpcReduction="20000"/>
          </a:bodyPr>
          <a:lstStyle/>
          <a:p>
            <a:pPr marL="0" indent="0">
              <a:buNone/>
            </a:pPr>
            <a:r>
              <a:rPr lang="en-US" sz="19200" dirty="0"/>
              <a:t>I</a:t>
            </a:r>
            <a:r>
              <a:rPr lang="en-US" sz="19200" dirty="0">
                <a:latin typeface="Arial" panose="020B0604020202020204" pitchFamily="34" charset="0"/>
                <a:cs typeface="Arial" panose="020B0604020202020204" pitchFamily="34" charset="0"/>
              </a:rPr>
              <a:t>n some cases it could be a number of contributing factors, although research is still needed as the main causes are still unknown.                                  </a:t>
            </a:r>
            <a:r>
              <a:rPr lang="en-US" sz="16000" dirty="0">
                <a:latin typeface="Arial" panose="020B0604020202020204" pitchFamily="34" charset="0"/>
                <a:cs typeface="Arial" panose="020B0604020202020204" pitchFamily="34" charset="0"/>
              </a:rPr>
              <a:t>(Mental health foundation, 2017)</a:t>
            </a:r>
          </a:p>
          <a:p>
            <a:pPr>
              <a:buFont typeface="Courier New" panose="02070309020205020404" pitchFamily="49" charset="0"/>
              <a:buChar char="o"/>
            </a:pPr>
            <a:r>
              <a:rPr lang="en-US" sz="19200" b="1" dirty="0">
                <a:latin typeface="Arial" panose="020B0604020202020204" pitchFamily="34" charset="0"/>
                <a:cs typeface="Arial" panose="020B0604020202020204" pitchFamily="34" charset="0"/>
              </a:rPr>
              <a:t>Environmental and social factors could be, Traumatic upbringing including- Child abuse, Sexual abuse, violence or Neglect during childhood.</a:t>
            </a:r>
          </a:p>
          <a:p>
            <a:pPr>
              <a:buFont typeface="Courier New" panose="02070309020205020404" pitchFamily="49" charset="0"/>
              <a:buChar char="o"/>
            </a:pPr>
            <a:r>
              <a:rPr lang="en-US" sz="19200" b="1" dirty="0">
                <a:latin typeface="Arial" panose="020B0604020202020204" pitchFamily="34" charset="0"/>
                <a:cs typeface="Arial" panose="020B0604020202020204" pitchFamily="34" charset="0"/>
              </a:rPr>
              <a:t>Genetics/heredity factors could also be a contributing factor and research suggesting this is growing considerably </a:t>
            </a:r>
            <a:r>
              <a:rPr lang="en-US" sz="16000" i="1" dirty="0">
                <a:latin typeface="Arial" panose="020B0604020202020204" pitchFamily="34" charset="0"/>
                <a:cs typeface="Arial" panose="020B0604020202020204" pitchFamily="34" charset="0"/>
              </a:rPr>
              <a:t>(</a:t>
            </a:r>
            <a:r>
              <a:rPr lang="en-US" sz="16000" dirty="0">
                <a:latin typeface="Arial" panose="020B0604020202020204" pitchFamily="34" charset="0"/>
                <a:cs typeface="Arial" panose="020B0604020202020204" pitchFamily="34" charset="0"/>
              </a:rPr>
              <a:t>cornet et al, 2014)</a:t>
            </a:r>
          </a:p>
          <a:p>
            <a:pPr marL="0" indent="0">
              <a:buNone/>
            </a:pPr>
            <a:endParaRPr lang="en-US" sz="7000" dirty="0"/>
          </a:p>
          <a:p>
            <a:pPr marL="0" indent="0">
              <a:buNone/>
            </a:pPr>
            <a:endParaRPr lang="en-US" dirty="0"/>
          </a:p>
          <a:p>
            <a:endParaRPr lang="en-US" dirty="0"/>
          </a:p>
        </p:txBody>
      </p:sp>
      <p:sp>
        <p:nvSpPr>
          <p:cNvPr id="8" name="Text Placeholder 7"/>
          <p:cNvSpPr>
            <a:spLocks noGrp="1"/>
          </p:cNvSpPr>
          <p:nvPr>
            <p:ph type="body" sz="quarter" idx="19"/>
          </p:nvPr>
        </p:nvSpPr>
        <p:spPr>
          <a:xfrm>
            <a:off x="1011372" y="21999277"/>
            <a:ext cx="13185934" cy="1999772"/>
          </a:xfrm>
        </p:spPr>
        <p:txBody>
          <a:bodyPr/>
          <a:lstStyle/>
          <a:p>
            <a:pPr algn="ctr"/>
            <a:r>
              <a:rPr lang="en-US" b="1" u="sng" dirty="0">
                <a:solidFill>
                  <a:schemeClr val="tx1"/>
                </a:solidFill>
                <a:latin typeface="+mn-lt"/>
              </a:rPr>
              <a:t>Traits and symptoms of A.S.P.D </a:t>
            </a:r>
          </a:p>
        </p:txBody>
      </p:sp>
      <p:sp>
        <p:nvSpPr>
          <p:cNvPr id="9" name="Text Placeholder 8"/>
          <p:cNvSpPr>
            <a:spLocks noGrp="1"/>
          </p:cNvSpPr>
          <p:nvPr>
            <p:ph type="body" sz="quarter" idx="21"/>
          </p:nvPr>
        </p:nvSpPr>
        <p:spPr>
          <a:xfrm>
            <a:off x="29960084" y="5400788"/>
            <a:ext cx="12801600" cy="2140983"/>
          </a:xfrm>
        </p:spPr>
        <p:txBody>
          <a:bodyPr/>
          <a:lstStyle/>
          <a:p>
            <a:r>
              <a:rPr lang="en-US" sz="5400" b="1" u="sng" dirty="0">
                <a:solidFill>
                  <a:schemeClr val="tx1"/>
                </a:solidFill>
                <a:latin typeface="+mn-lt"/>
              </a:rPr>
              <a:t>Cognitive behavior therapy </a:t>
            </a:r>
          </a:p>
        </p:txBody>
      </p:sp>
      <p:pic>
        <p:nvPicPr>
          <p:cNvPr id="30" name="Content Placeholder 29"/>
          <p:cNvPicPr>
            <a:picLocks noGrp="1" noChangeAspect="1"/>
          </p:cNvPicPr>
          <p:nvPr>
            <p:ph sz="quarter" idx="27"/>
          </p:nvPr>
        </p:nvPicPr>
        <p:blipFill>
          <a:blip r:embed="rId2">
            <a:extLst>
              <a:ext uri="{28A0092B-C50C-407E-A947-70E740481C1C}">
                <a14:useLocalDpi xmlns:a14="http://schemas.microsoft.com/office/drawing/2010/main" val="0"/>
              </a:ext>
            </a:extLst>
          </a:blip>
          <a:stretch>
            <a:fillRect/>
          </a:stretch>
        </p:blipFill>
        <p:spPr>
          <a:xfrm>
            <a:off x="32876338" y="21532940"/>
            <a:ext cx="10645422" cy="8402300"/>
          </a:xfrm>
        </p:spPr>
      </p:pic>
      <p:sp>
        <p:nvSpPr>
          <p:cNvPr id="15" name="Content Placeholder 14"/>
          <p:cNvSpPr>
            <a:spLocks noGrp="1"/>
          </p:cNvSpPr>
          <p:nvPr>
            <p:ph sz="quarter" idx="28"/>
          </p:nvPr>
        </p:nvSpPr>
        <p:spPr>
          <a:xfrm>
            <a:off x="29734011" y="10670173"/>
            <a:ext cx="13337425" cy="8402300"/>
          </a:xfrm>
          <a:ln>
            <a:solidFill>
              <a:schemeClr val="bg1"/>
            </a:solidFill>
          </a:ln>
        </p:spPr>
        <p:txBody>
          <a:bodyPr>
            <a:normAutofit fontScale="55000" lnSpcReduction="20000"/>
          </a:bodyPr>
          <a:lstStyle/>
          <a:p>
            <a:pPr marL="0" indent="0">
              <a:buNone/>
            </a:pPr>
            <a:r>
              <a:rPr lang="en-US" sz="8700" dirty="0">
                <a:latin typeface="Arial" panose="020B0604020202020204" pitchFamily="34" charset="0"/>
                <a:cs typeface="Arial" panose="020B0604020202020204" pitchFamily="34" charset="0"/>
              </a:rPr>
              <a:t>Although research surrounding A.S.P.D is very limited as little research has been done surrounding the effectiveness of treatments </a:t>
            </a:r>
            <a:r>
              <a:rPr lang="en-US" sz="7300" i="1" dirty="0">
                <a:latin typeface="Arial" panose="020B0604020202020204" pitchFamily="34" charset="0"/>
                <a:cs typeface="Arial" panose="020B0604020202020204" pitchFamily="34" charset="0"/>
              </a:rPr>
              <a:t>(Cornet et al, 2014</a:t>
            </a:r>
            <a:r>
              <a:rPr lang="en-US" sz="8700" i="1" dirty="0">
                <a:latin typeface="Arial" panose="020B0604020202020204" pitchFamily="34" charset="0"/>
                <a:cs typeface="Arial" panose="020B0604020202020204" pitchFamily="34" charset="0"/>
              </a:rPr>
              <a:t>) A.S.P.D</a:t>
            </a:r>
            <a:r>
              <a:rPr lang="en-US" sz="8700" dirty="0">
                <a:latin typeface="Arial" panose="020B0604020202020204" pitchFamily="34" charset="0"/>
                <a:cs typeface="Arial" panose="020B0604020202020204" pitchFamily="34" charset="0"/>
              </a:rPr>
              <a:t> can be well managed with the right form of treatments for the individual. </a:t>
            </a:r>
            <a:r>
              <a:rPr lang="en-US" sz="7300" dirty="0">
                <a:latin typeface="Arial" panose="020B0604020202020204" pitchFamily="34" charset="0"/>
                <a:cs typeface="Arial" panose="020B0604020202020204" pitchFamily="34" charset="0"/>
              </a:rPr>
              <a:t>(Mental Health Foundation, 2018). </a:t>
            </a:r>
            <a:r>
              <a:rPr lang="en-US" sz="8700" dirty="0">
                <a:latin typeface="Arial" panose="020B0604020202020204" pitchFamily="34" charset="0"/>
                <a:cs typeface="Arial" panose="020B0604020202020204" pitchFamily="34" charset="0"/>
              </a:rPr>
              <a:t>Based on the limited research which has been carried out C.B.T on it effects for A.S.P.D it has demonstrated some effectiveness in terms of symptoms within people who are living with A.S.P.D. </a:t>
            </a:r>
            <a:endParaRPr lang="en-US" sz="8700" dirty="0">
              <a:solidFill>
                <a:srgbClr val="FF0000"/>
              </a:solidFill>
              <a:latin typeface="Arial" panose="020B0604020202020204" pitchFamily="34" charset="0"/>
              <a:cs typeface="Arial" panose="020B0604020202020204" pitchFamily="34" charset="0"/>
            </a:endParaRPr>
          </a:p>
          <a:p>
            <a:pPr marL="0" indent="0">
              <a:buNone/>
            </a:pPr>
            <a:endParaRPr lang="en-US" sz="6400" i="1" dirty="0"/>
          </a:p>
        </p:txBody>
      </p:sp>
      <p:sp>
        <p:nvSpPr>
          <p:cNvPr id="18" name="Text Placeholder 17"/>
          <p:cNvSpPr>
            <a:spLocks noGrp="1"/>
          </p:cNvSpPr>
          <p:nvPr>
            <p:ph type="body" sz="quarter" idx="31"/>
          </p:nvPr>
        </p:nvSpPr>
        <p:spPr>
          <a:xfrm>
            <a:off x="15144923" y="16459200"/>
            <a:ext cx="12801600" cy="1621320"/>
          </a:xfrm>
        </p:spPr>
        <p:txBody>
          <a:bodyPr/>
          <a:lstStyle/>
          <a:p>
            <a:pPr algn="ctr"/>
            <a:r>
              <a:rPr lang="en-US" sz="8000" b="1" u="sng" dirty="0">
                <a:solidFill>
                  <a:schemeClr val="tx1"/>
                </a:solidFill>
                <a:latin typeface="+mn-lt"/>
              </a:rPr>
              <a:t>Diagnosis</a:t>
            </a:r>
            <a:r>
              <a:rPr lang="en-US" sz="8000" b="1" u="sng" dirty="0">
                <a:solidFill>
                  <a:schemeClr val="tx1"/>
                </a:solidFill>
              </a:rPr>
              <a:t> </a:t>
            </a:r>
          </a:p>
        </p:txBody>
      </p:sp>
      <p:sp>
        <p:nvSpPr>
          <p:cNvPr id="31" name="TextBox 30"/>
          <p:cNvSpPr txBox="1"/>
          <p:nvPr/>
        </p:nvSpPr>
        <p:spPr>
          <a:xfrm>
            <a:off x="29667769" y="19303418"/>
            <a:ext cx="13412003" cy="5355312"/>
          </a:xfrm>
          <a:prstGeom prst="rect">
            <a:avLst/>
          </a:prstGeom>
          <a:noFill/>
          <a:ln>
            <a:solidFill>
              <a:schemeClr val="bg1"/>
            </a:solidFill>
          </a:ln>
        </p:spPr>
        <p:txBody>
          <a:bodyPr wrap="square" rtlCol="0">
            <a:spAutoFit/>
          </a:bodyPr>
          <a:lstStyle/>
          <a:p>
            <a:r>
              <a:rPr lang="en-GB" sz="4800" b="1" dirty="0">
                <a:latin typeface="Arial" panose="020B0604020202020204" pitchFamily="34" charset="0"/>
                <a:cs typeface="Arial" panose="020B0604020202020204" pitchFamily="34" charset="0"/>
              </a:rPr>
              <a:t>Cognitive behaviour therapy (CBT) </a:t>
            </a:r>
            <a:r>
              <a:rPr lang="en-GB" sz="4800" dirty="0">
                <a:latin typeface="Arial" panose="020B0604020202020204" pitchFamily="34" charset="0"/>
                <a:cs typeface="Arial" panose="020B0604020202020204" pitchFamily="34" charset="0"/>
              </a:rPr>
              <a:t>is a talking therapy aimed to challenge maladaptive thoughts and feeling it uses both behaviour therapy and cognitive therapy to create the foundations of CBT. </a:t>
            </a:r>
          </a:p>
          <a:p>
            <a:r>
              <a:rPr lang="en-GB" sz="4000" i="1" dirty="0">
                <a:latin typeface="Arial" panose="020B0604020202020204" pitchFamily="34" charset="0"/>
                <a:cs typeface="Arial" panose="020B0604020202020204" pitchFamily="34" charset="0"/>
              </a:rPr>
              <a:t>(Mind, 2017)</a:t>
            </a:r>
          </a:p>
          <a:p>
            <a:endParaRPr lang="en-GB" sz="5400" dirty="0"/>
          </a:p>
        </p:txBody>
      </p:sp>
      <p:sp>
        <p:nvSpPr>
          <p:cNvPr id="2" name="TextBox 1">
            <a:extLst>
              <a:ext uri="{FF2B5EF4-FFF2-40B4-BE49-F238E27FC236}">
                <a16:creationId xmlns:a16="http://schemas.microsoft.com/office/drawing/2014/main" id="{D173A8E9-4FDB-4252-9A7C-EB240D8E8394}"/>
              </a:ext>
            </a:extLst>
          </p:cNvPr>
          <p:cNvSpPr txBox="1"/>
          <p:nvPr/>
        </p:nvSpPr>
        <p:spPr>
          <a:xfrm>
            <a:off x="750629" y="24723999"/>
            <a:ext cx="13109202" cy="7478970"/>
          </a:xfrm>
          <a:prstGeom prst="rect">
            <a:avLst/>
          </a:prstGeom>
          <a:solidFill>
            <a:schemeClr val="bg1"/>
          </a:solidFill>
          <a:ln>
            <a:solidFill>
              <a:schemeClr val="bg1"/>
            </a:solidFill>
          </a:ln>
        </p:spPr>
        <p:txBody>
          <a:bodyPr wrap="square" rtlCol="0">
            <a:spAutoFit/>
          </a:bodyPr>
          <a:lstStyle/>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Manipulation of others.</a:t>
            </a:r>
          </a:p>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Show no guilt, remorse                                      or empathy towards others.</a:t>
            </a:r>
          </a:p>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Often angry or violent.</a:t>
            </a:r>
          </a:p>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Consistent liar.</a:t>
            </a:r>
          </a:p>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Engage in Criminal behaviour E.G theft or vandalism.</a:t>
            </a:r>
          </a:p>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Forming and maintaining relationships.  </a:t>
            </a:r>
          </a:p>
          <a:p>
            <a:pPr marL="857250" indent="-857250">
              <a:buFont typeface="Courier New" panose="02070309020205020404" pitchFamily="49" charset="0"/>
              <a:buChar char="o"/>
            </a:pPr>
            <a:r>
              <a:rPr lang="en-GB" sz="4800" dirty="0">
                <a:latin typeface="Arial" panose="020B0604020202020204" pitchFamily="34" charset="0"/>
                <a:cs typeface="Arial" panose="020B0604020202020204" pitchFamily="34" charset="0"/>
              </a:rPr>
              <a:t>Do not recognise the consequences of their behaviour. </a:t>
            </a:r>
          </a:p>
        </p:txBody>
      </p:sp>
      <p:pic>
        <p:nvPicPr>
          <p:cNvPr id="10" name="Picture 9" descr="A person in a black shirt&#10;&#10;Description generated with high confidence">
            <a:extLst>
              <a:ext uri="{FF2B5EF4-FFF2-40B4-BE49-F238E27FC236}">
                <a16:creationId xmlns:a16="http://schemas.microsoft.com/office/drawing/2014/main" id="{07A80FF2-1F04-4700-A68C-12D54B022F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059" y="447668"/>
            <a:ext cx="5497825" cy="3732446"/>
          </a:xfrm>
          <a:prstGeom prst="rect">
            <a:avLst/>
          </a:prstGeom>
        </p:spPr>
      </p:pic>
      <p:pic>
        <p:nvPicPr>
          <p:cNvPr id="19" name="Picture 18" descr="A group of people walking down a street&#10;&#10;Description generated with very high confidence">
            <a:extLst>
              <a:ext uri="{FF2B5EF4-FFF2-40B4-BE49-F238E27FC236}">
                <a16:creationId xmlns:a16="http://schemas.microsoft.com/office/drawing/2014/main" id="{49798ADA-C2EB-4D23-80A8-4F441A1DBC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206418" y="447668"/>
            <a:ext cx="5638947" cy="3732446"/>
          </a:xfrm>
          <a:prstGeom prst="rect">
            <a:avLst/>
          </a:prstGeom>
        </p:spPr>
      </p:pic>
      <p:sp>
        <p:nvSpPr>
          <p:cNvPr id="3" name="TextBox 2">
            <a:extLst>
              <a:ext uri="{FF2B5EF4-FFF2-40B4-BE49-F238E27FC236}">
                <a16:creationId xmlns:a16="http://schemas.microsoft.com/office/drawing/2014/main" id="{AAD85F49-D0A8-4B13-80F3-A8727D23B852}"/>
              </a:ext>
            </a:extLst>
          </p:cNvPr>
          <p:cNvSpPr txBox="1"/>
          <p:nvPr/>
        </p:nvSpPr>
        <p:spPr>
          <a:xfrm>
            <a:off x="1110572" y="19194281"/>
            <a:ext cx="12389316" cy="2000548"/>
          </a:xfrm>
          <a:prstGeom prst="rect">
            <a:avLst/>
          </a:prstGeom>
          <a:solidFill>
            <a:schemeClr val="accent3">
              <a:lumMod val="40000"/>
              <a:lumOff val="60000"/>
            </a:schemeClr>
          </a:solidFill>
        </p:spPr>
        <p:txBody>
          <a:bodyPr wrap="square" rtlCol="0">
            <a:spAutoFit/>
          </a:bodyPr>
          <a:lstStyle/>
          <a:p>
            <a:pPr algn="ctr"/>
            <a:r>
              <a:rPr lang="en-GB" sz="4400" b="1" u="sng" dirty="0">
                <a:latin typeface="Arial" panose="020B0604020202020204" pitchFamily="34" charset="0"/>
                <a:cs typeface="Arial" panose="020B0604020202020204" pitchFamily="34" charset="0"/>
              </a:rPr>
              <a:t>62% of male and 57% of female sentenced prisoners have a personality disorder.</a:t>
            </a:r>
          </a:p>
          <a:p>
            <a:pPr algn="r"/>
            <a:r>
              <a:rPr lang="en-GB" sz="3600" b="1" i="1" dirty="0">
                <a:latin typeface="Arial" panose="020B0604020202020204" pitchFamily="34" charset="0"/>
                <a:cs typeface="Arial" panose="020B0604020202020204" pitchFamily="34" charset="0"/>
              </a:rPr>
              <a:t>(prison reform trust, 2018)</a:t>
            </a:r>
          </a:p>
        </p:txBody>
      </p:sp>
      <p:sp>
        <p:nvSpPr>
          <p:cNvPr id="17" name="TextBox 16">
            <a:extLst>
              <a:ext uri="{FF2B5EF4-FFF2-40B4-BE49-F238E27FC236}">
                <a16:creationId xmlns:a16="http://schemas.microsoft.com/office/drawing/2014/main" id="{FE020683-AC91-4E02-8DE0-EEBC8CDCB08F}"/>
              </a:ext>
            </a:extLst>
          </p:cNvPr>
          <p:cNvSpPr txBox="1"/>
          <p:nvPr/>
        </p:nvSpPr>
        <p:spPr>
          <a:xfrm>
            <a:off x="29960084" y="28869532"/>
            <a:ext cx="12885281" cy="3785652"/>
          </a:xfrm>
          <a:prstGeom prst="rect">
            <a:avLst/>
          </a:prstGeom>
          <a:noFill/>
          <a:ln>
            <a:solidFill>
              <a:schemeClr val="accent5">
                <a:lumMod val="60000"/>
                <a:lumOff val="40000"/>
              </a:schemeClr>
            </a:solidFill>
          </a:ln>
        </p:spPr>
        <p:txBody>
          <a:bodyPr wrap="square" rtlCol="0">
            <a:spAutoFit/>
          </a:bodyPr>
          <a:lstStyle/>
          <a:p>
            <a:r>
              <a:rPr lang="en-US" sz="4800" dirty="0">
                <a:latin typeface="Arial" panose="020B0604020202020204" pitchFamily="34" charset="0"/>
                <a:cs typeface="Arial" panose="020B0604020202020204" pitchFamily="34" charset="0"/>
              </a:rPr>
              <a:t>However CBT is still the main focus treatment within the NHS, (</a:t>
            </a:r>
            <a:r>
              <a:rPr lang="en-US" sz="4000" i="1" dirty="0">
                <a:latin typeface="Arial" panose="020B0604020202020204" pitchFamily="34" charset="0"/>
                <a:cs typeface="Arial" panose="020B0604020202020204" pitchFamily="34" charset="0"/>
              </a:rPr>
              <a:t>NHS, 2015).  </a:t>
            </a:r>
          </a:p>
          <a:p>
            <a:r>
              <a:rPr lang="en-US" sz="4800" dirty="0">
                <a:latin typeface="Arial" panose="020B0604020202020204" pitchFamily="34" charset="0"/>
                <a:cs typeface="Arial" panose="020B0604020202020204" pitchFamily="34" charset="0"/>
              </a:rPr>
              <a:t>NHS also states that there is not one singe approach that suits everyone and treatment should be tailored to the person. </a:t>
            </a:r>
            <a:r>
              <a:rPr lang="en-US" sz="4000" i="1" dirty="0">
                <a:latin typeface="Arial" panose="020B0604020202020204" pitchFamily="34" charset="0"/>
                <a:cs typeface="Arial" panose="020B0604020202020204" pitchFamily="34" charset="0"/>
              </a:rPr>
              <a:t>(NHS, 2017)</a:t>
            </a:r>
          </a:p>
        </p:txBody>
      </p:sp>
      <p:sp>
        <p:nvSpPr>
          <p:cNvPr id="20" name="TextBox 19">
            <a:extLst>
              <a:ext uri="{FF2B5EF4-FFF2-40B4-BE49-F238E27FC236}">
                <a16:creationId xmlns:a16="http://schemas.microsoft.com/office/drawing/2014/main" id="{E11AA37A-285A-4A9C-904A-D558DD3F88BD}"/>
              </a:ext>
            </a:extLst>
          </p:cNvPr>
          <p:cNvSpPr txBox="1"/>
          <p:nvPr/>
        </p:nvSpPr>
        <p:spPr>
          <a:xfrm>
            <a:off x="29843666" y="7794743"/>
            <a:ext cx="14130117" cy="3046988"/>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CBT Is a psychotherapy approach, it’s one therapeutic intervention with a highest research record into its  effectiveness, which gives CBT the evidence base it requires </a:t>
            </a:r>
            <a:r>
              <a:rPr lang="en-GB" sz="4000" dirty="0">
                <a:latin typeface="Arial" panose="020B0604020202020204" pitchFamily="34" charset="0"/>
                <a:cs typeface="Arial" panose="020B0604020202020204" pitchFamily="34" charset="0"/>
              </a:rPr>
              <a:t>(Lyford, C. 2016). </a:t>
            </a:r>
          </a:p>
        </p:txBody>
      </p:sp>
      <p:sp>
        <p:nvSpPr>
          <p:cNvPr id="21" name="TextBox 20">
            <a:extLst>
              <a:ext uri="{FF2B5EF4-FFF2-40B4-BE49-F238E27FC236}">
                <a16:creationId xmlns:a16="http://schemas.microsoft.com/office/drawing/2014/main" id="{F395680D-5D77-4EC9-9FC4-A6A8FF1DFD57}"/>
              </a:ext>
            </a:extLst>
          </p:cNvPr>
          <p:cNvSpPr txBox="1"/>
          <p:nvPr/>
        </p:nvSpPr>
        <p:spPr>
          <a:xfrm>
            <a:off x="14665021" y="27293944"/>
            <a:ext cx="12885281" cy="4832092"/>
          </a:xfrm>
          <a:prstGeom prst="rect">
            <a:avLst/>
          </a:prstGeom>
          <a:solidFill>
            <a:schemeClr val="accent3">
              <a:lumMod val="40000"/>
              <a:lumOff val="60000"/>
            </a:schemeClr>
          </a:solidFill>
        </p:spPr>
        <p:txBody>
          <a:bodyPr wrap="square" rtlCol="0">
            <a:spAutoFit/>
          </a:bodyPr>
          <a:lstStyle/>
          <a:p>
            <a:pPr algn="ctr"/>
            <a:r>
              <a:rPr lang="en-GB" sz="4400" b="1" dirty="0"/>
              <a:t>Although evidence and studies suggest that A.S.P.D decreases over time, usually by the time a person reaches the age of 50 </a:t>
            </a:r>
            <a:endParaRPr lang="en-GB" sz="4400" dirty="0"/>
          </a:p>
          <a:p>
            <a:pPr algn="ctr"/>
            <a:r>
              <a:rPr lang="en-GB" sz="4000" i="1" dirty="0"/>
              <a:t>(royal college of psychiatrists, 2018</a:t>
            </a:r>
            <a:r>
              <a:rPr lang="en-GB" sz="4000" dirty="0"/>
              <a:t>)</a:t>
            </a:r>
            <a:r>
              <a:rPr lang="en-GB" sz="4000" b="1" dirty="0"/>
              <a:t>  this </a:t>
            </a:r>
            <a:r>
              <a:rPr lang="en-GB" sz="4400" b="1" dirty="0"/>
              <a:t>could suggest that A.S.P.D. is not a disorder, but simply how a person is made genetically</a:t>
            </a:r>
            <a:r>
              <a:rPr lang="en-GB" sz="4400" dirty="0"/>
              <a:t>. (</a:t>
            </a:r>
            <a:r>
              <a:rPr lang="en-GB" sz="4400" dirty="0" err="1"/>
              <a:t>Claringbul</a:t>
            </a:r>
            <a:r>
              <a:rPr lang="en-GB" sz="4400" dirty="0"/>
              <a:t>, 2011) </a:t>
            </a:r>
            <a:endParaRPr lang="en-GB" sz="4000" i="1" dirty="0"/>
          </a:p>
        </p:txBody>
      </p:sp>
      <p:sp>
        <p:nvSpPr>
          <p:cNvPr id="6" name="TextBox 5">
            <a:extLst>
              <a:ext uri="{FF2B5EF4-FFF2-40B4-BE49-F238E27FC236}">
                <a16:creationId xmlns:a16="http://schemas.microsoft.com/office/drawing/2014/main" id="{9324D214-AB1F-4ACE-8077-D8CEDDF5CFA2}"/>
              </a:ext>
            </a:extLst>
          </p:cNvPr>
          <p:cNvSpPr txBox="1"/>
          <p:nvPr/>
        </p:nvSpPr>
        <p:spPr>
          <a:xfrm>
            <a:off x="15170833" y="18294547"/>
            <a:ext cx="13185934" cy="8402300"/>
          </a:xfrm>
          <a:prstGeom prst="rect">
            <a:avLst/>
          </a:prstGeom>
          <a:noFill/>
        </p:spPr>
        <p:txBody>
          <a:bodyPr wrap="square" rtlCol="0">
            <a:spAutoFit/>
          </a:bodyPr>
          <a:lstStyle/>
          <a:p>
            <a:r>
              <a:rPr lang="en-GB" sz="5400" dirty="0">
                <a:latin typeface="Arial" panose="020B0604020202020204" pitchFamily="34" charset="0"/>
                <a:cs typeface="Arial" panose="020B0604020202020204" pitchFamily="34" charset="0"/>
              </a:rPr>
              <a:t>The process for diagnosing Anti social personality disorder can often a lengthy process, a person has to go through extensive psychological assessment usually carried out by  psychiatrist or a mental health team, after the age of 18 and shown consistent signs in their younger life. Their anti social behaviour must demonstrated day to day, to rule out any other disorder that may causing it. </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p:nvPr/>
        </p:nvSpPr>
        <p:spPr>
          <a:xfrm>
            <a:off x="9581322" y="1113183"/>
            <a:ext cx="30811304" cy="3180521"/>
          </a:xfrm>
          <a:prstGeom prst="rect">
            <a:avLst/>
          </a:prstGeom>
          <a:noFill/>
        </p:spPr>
        <p:txBody>
          <a:bodyPr wrap="square" rtlCol="0">
            <a:spAutoFit/>
          </a:bodyPr>
          <a:lstStyle/>
          <a:p>
            <a:r>
              <a:rPr lang="en-GB" sz="20000" dirty="0"/>
              <a:t>References</a:t>
            </a:r>
          </a:p>
        </p:txBody>
      </p:sp>
      <p:sp>
        <p:nvSpPr>
          <p:cNvPr id="22" name="TextBox 21"/>
          <p:cNvSpPr txBox="1"/>
          <p:nvPr/>
        </p:nvSpPr>
        <p:spPr>
          <a:xfrm>
            <a:off x="3260035" y="7752522"/>
            <a:ext cx="37768695" cy="2554545"/>
          </a:xfrm>
          <a:prstGeom prst="rect">
            <a:avLst/>
          </a:prstGeom>
          <a:noFill/>
        </p:spPr>
        <p:txBody>
          <a:bodyPr wrap="square" rtlCol="0">
            <a:spAutoFit/>
          </a:bodyPr>
          <a:lstStyle/>
          <a:p>
            <a:endParaRPr lang="en-GB" sz="8000" dirty="0"/>
          </a:p>
          <a:p>
            <a:endParaRPr lang="en-GB" sz="8000" dirty="0"/>
          </a:p>
        </p:txBody>
      </p:sp>
      <p:sp>
        <p:nvSpPr>
          <p:cNvPr id="23" name="TextBox 22"/>
          <p:cNvSpPr txBox="1"/>
          <p:nvPr/>
        </p:nvSpPr>
        <p:spPr>
          <a:xfrm>
            <a:off x="3260035" y="12061394"/>
            <a:ext cx="37132591" cy="707886"/>
          </a:xfrm>
          <a:prstGeom prst="rect">
            <a:avLst/>
          </a:prstGeom>
          <a:noFill/>
        </p:spPr>
        <p:txBody>
          <a:bodyPr wrap="square" rtlCol="0">
            <a:spAutoFit/>
          </a:bodyPr>
          <a:lstStyle/>
          <a:p>
            <a:r>
              <a:rPr lang="en-GB" sz="4000"/>
              <a:t>dcvrfgb2trb</a:t>
            </a:r>
            <a:endParaRPr lang="en-GB" sz="4000" dirty="0"/>
          </a:p>
        </p:txBody>
      </p:sp>
    </p:spTree>
    <p:extLst>
      <p:ext uri="{BB962C8B-B14F-4D97-AF65-F5344CB8AC3E}">
        <p14:creationId xmlns:p14="http://schemas.microsoft.com/office/powerpoint/2010/main" val="368300293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663</Words>
  <Application>Microsoft Office PowerPoint</Application>
  <PresentationFormat>Custom</PresentationFormat>
  <Paragraphs>33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Courier New</vt:lpstr>
      <vt:lpstr>Rockwell</vt:lpstr>
      <vt:lpstr>Wingdings</vt:lpstr>
      <vt:lpstr>Atlas</vt:lpstr>
      <vt:lpstr>    Antisocial Personality Disorder A.S.P.D</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2018-02-27T11:14:17Z</dcterms:created>
  <dcterms:modified xsi:type="dcterms:W3CDTF">2018-03-02T21:17:49Z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TC040015519991</vt:lpwstr>
  </property>
</Properties>
</file>