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856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156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517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518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345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531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547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92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262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086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1291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2421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0412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0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3476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880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22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00200" y="290145"/>
            <a:ext cx="7825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gender a choice? </a:t>
            </a:r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73922" y="4914900"/>
            <a:ext cx="59875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 </a:t>
            </a:r>
          </a:p>
          <a:p>
            <a:pPr algn="ctr"/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Nikolay Nedyalkov</a:t>
            </a:r>
          </a:p>
          <a:p>
            <a:pPr algn="ctr"/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034" y="1490474"/>
            <a:ext cx="4049486" cy="315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09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27538" y="650630"/>
            <a:ext cx="78691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 we mean by gender?</a:t>
            </a:r>
            <a:endParaRPr lang="en-GB" sz="4000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13237" y="1855177"/>
            <a:ext cx="83702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According to Unger (1979) ‘‘Gender’’ represents to the social interpretation of the ‘‘raw material’’ characteristics associated with biological sex…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527538" y="2934504"/>
            <a:ext cx="5495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Chromosomal sex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27538" y="3552167"/>
            <a:ext cx="4404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Gonadal sex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7538" y="4198498"/>
            <a:ext cx="2813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Hormonal sex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503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So what do we mean by choice 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90"/>
            <a:ext cx="8596668" cy="749664"/>
          </a:xfrm>
        </p:spPr>
        <p:txBody>
          <a:bodyPr/>
          <a:lstStyle/>
          <a:p>
            <a:pPr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They are those individual how report incompatibility and discomfort with their assigned gender.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7334" y="3244362"/>
            <a:ext cx="6594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</a:t>
            </a:r>
            <a:r>
              <a:rPr lang="en-GB" dirty="0" smtClean="0"/>
              <a:t>condition </a:t>
            </a:r>
            <a:r>
              <a:rPr lang="en-GB" dirty="0"/>
              <a:t>is refuted to as ‘‘Gender dysphoria’’.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0100" y="4079631"/>
            <a:ext cx="71305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People experiencing gender dysphoria often undergo surgical and hormonal procedures in order to adjust their physical appearances. Those individuals are refuted as transsexuals.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900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leads to the question of what are the factors responsible for the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emergence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gender identity ?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7334" y="2646485"/>
            <a:ext cx="6875258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Are they biological rooted and predetermined ?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677334" y="3762680"/>
            <a:ext cx="8396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Or are they the result environmental influences. Making gender identity much more fluid phenomena, potentially influenced by personal </a:t>
            </a:r>
            <a:r>
              <a:rPr lang="en-GB" dirty="0"/>
              <a:t>choices </a:t>
            </a:r>
            <a:r>
              <a:rPr lang="en-GB" dirty="0" smtClean="0"/>
              <a:t>?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634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Naturally psychologists have tried to answer this question. With each field pushing their own narratives….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18" y="1930400"/>
            <a:ext cx="9105900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297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tx2"/>
                </a:solidFill>
              </a:rPr>
              <a:t>Still, the evaluation of existing evidence may give us a clue for the potential role of choice in the formation of gender identity… </a:t>
            </a:r>
            <a:endParaRPr lang="en-GB" sz="2800" dirty="0">
              <a:solidFill>
                <a:schemeClr val="tx2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343" y="2331175"/>
            <a:ext cx="4175215" cy="398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151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71700" y="254977"/>
            <a:ext cx="58996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of gender development 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46184" y="1257299"/>
            <a:ext cx="5688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biological approach 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69277" y="1856380"/>
            <a:ext cx="8036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Initial sexual differentiation triggered by the sex chromosomes( XX, XY or other). Allowing the development of the gonad in either testes (in males) or ovaries </a:t>
            </a:r>
            <a:r>
              <a:rPr lang="en-GB" dirty="0"/>
              <a:t>(</a:t>
            </a:r>
            <a:r>
              <a:rPr lang="en-GB" dirty="0" smtClean="0"/>
              <a:t>in females). This process begins approximately in the 8 week of pregnancy (Gross, 2010).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010" y="3056709"/>
            <a:ext cx="7258082" cy="357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510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13239" y="756138"/>
            <a:ext cx="6796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Levels of testosterone are higher in XY males between the 8 and the 24 week of gestation. As well as in the first 6 months after both</a:t>
            </a:r>
            <a:r>
              <a:rPr lang="en-GB" dirty="0"/>
              <a:t> (Gross, 2010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23144" y="2896997"/>
            <a:ext cx="8537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Its speculated that the influence of </a:t>
            </a:r>
            <a:r>
              <a:rPr lang="en-GB" dirty="0" smtClean="0"/>
              <a:t>testosterone may affect </a:t>
            </a:r>
            <a:r>
              <a:rPr lang="en-GB" dirty="0"/>
              <a:t>the brain and behaviour </a:t>
            </a:r>
            <a:r>
              <a:rPr lang="en-GB" dirty="0" smtClean="0"/>
              <a:t>of </a:t>
            </a:r>
            <a:r>
              <a:rPr lang="en-GB" dirty="0"/>
              <a:t>XY </a:t>
            </a:r>
            <a:r>
              <a:rPr lang="en-GB" dirty="0" smtClean="0"/>
              <a:t>males</a:t>
            </a:r>
            <a:r>
              <a:rPr lang="en-GB" dirty="0"/>
              <a:t> (Gross, 2010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84689" y="3965317"/>
            <a:ext cx="7675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Different </a:t>
            </a:r>
            <a:r>
              <a:rPr lang="en-GB" dirty="0"/>
              <a:t>toy</a:t>
            </a:r>
            <a:r>
              <a:rPr lang="en-GB" dirty="0" smtClean="0"/>
              <a:t> preferences in boys and girls</a:t>
            </a:r>
            <a:r>
              <a:rPr lang="en-GB" dirty="0"/>
              <a:t> (Gross, 2010).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92370" y="4756638"/>
            <a:ext cx="8053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Girls which were exposed to testers during pregnancy exhibit greater tendency to prefer male toys and form friendships with boy compared to other girls</a:t>
            </a:r>
            <a:r>
              <a:rPr lang="en-GB" dirty="0"/>
              <a:t> (Gross, 2010</a:t>
            </a:r>
            <a:r>
              <a:rPr lang="en-GB" dirty="0" smtClean="0"/>
              <a:t>). 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13239" y="2039671"/>
            <a:ext cx="7420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Some evidence suggest the existence of male and female brains </a:t>
            </a:r>
            <a:r>
              <a:rPr lang="en-GB" dirty="0"/>
              <a:t>(Gross, 2010).</a:t>
            </a:r>
          </a:p>
        </p:txBody>
      </p:sp>
    </p:spTree>
    <p:extLst>
      <p:ext uri="{BB962C8B-B14F-4D97-AF65-F5344CB8AC3E}">
        <p14:creationId xmlns:p14="http://schemas.microsoft.com/office/powerpoint/2010/main" val="2633885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8938" y="386862"/>
            <a:ext cx="6690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Congenital adrenal hyperplasia (CAH)- </a:t>
            </a:r>
            <a:r>
              <a:rPr lang="en-GB" dirty="0"/>
              <a:t> </a:t>
            </a:r>
            <a:r>
              <a:rPr lang="en-GB" dirty="0" smtClean="0"/>
              <a:t>(XX) </a:t>
            </a:r>
            <a:r>
              <a:rPr lang="en-GB" dirty="0" smtClean="0"/>
              <a:t>females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7730" y="1327638"/>
            <a:ext cx="5424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Batista </a:t>
            </a:r>
            <a:r>
              <a:rPr lang="en-GB" dirty="0" smtClean="0"/>
              <a:t>family- overnight sex change (Gross, 2010).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9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3047" y="1041846"/>
            <a:ext cx="3719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Social learning theory 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44012" y="2215661"/>
            <a:ext cx="9192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Durkin (1995) Gender </a:t>
            </a:r>
            <a:r>
              <a:rPr lang="en-GB" dirty="0"/>
              <a:t>reinforcement </a:t>
            </a:r>
            <a:r>
              <a:rPr lang="en-GB" dirty="0" smtClean="0"/>
              <a:t>through the principles of operant conditioning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44012" y="3690619"/>
            <a:ext cx="6673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Bussey</a:t>
            </a:r>
            <a:r>
              <a:rPr lang="en-GB" dirty="0" smtClean="0"/>
              <a:t> (1984) -Observational learning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44012" y="2881644"/>
            <a:ext cx="8295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Sears et all. (1957) promotion of aggressive behaviour in </a:t>
            </a:r>
            <a:r>
              <a:rPr lang="en-GB" dirty="0" smtClean="0"/>
              <a:t>boys by the </a:t>
            </a:r>
            <a:r>
              <a:rPr lang="en-GB" dirty="0" err="1" smtClean="0"/>
              <a:t>parants</a:t>
            </a:r>
            <a:r>
              <a:rPr lang="en-GB" dirty="0"/>
              <a:t>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44012" y="4286292"/>
            <a:ext cx="78075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According to </a:t>
            </a:r>
            <a:r>
              <a:rPr lang="en-GB" dirty="0" err="1" smtClean="0"/>
              <a:t>Maccoby</a:t>
            </a:r>
            <a:r>
              <a:rPr lang="en-GB" dirty="0" smtClean="0"/>
              <a:t> and </a:t>
            </a:r>
            <a:r>
              <a:rPr lang="en-GB" dirty="0" err="1" smtClean="0"/>
              <a:t>Jacklin</a:t>
            </a:r>
            <a:r>
              <a:rPr lang="en-GB" dirty="0" smtClean="0"/>
              <a:t> (1974) the are no differences in the types of </a:t>
            </a:r>
            <a:r>
              <a:rPr lang="en-GB" dirty="0" smtClean="0"/>
              <a:t>reinforcement.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315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364" y="2297724"/>
            <a:ext cx="8596668" cy="57736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Conclusive remarks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3489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Gross, R. (</a:t>
            </a:r>
            <a: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2010).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Psychology: The science of mind and behaviour </a:t>
            </a:r>
            <a:r>
              <a:rPr lang="en-GB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6th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edition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Hodder Education.</a:t>
            </a:r>
            <a:endParaRPr lang="en-GB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1435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483</TotalTime>
  <Words>446</Words>
  <Application>Microsoft Office PowerPoint</Application>
  <PresentationFormat>Widescreen</PresentationFormat>
  <Paragraphs>35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Times New Roman</vt:lpstr>
      <vt:lpstr>Trebuchet MS</vt:lpstr>
      <vt:lpstr>Wingdings</vt:lpstr>
      <vt:lpstr>Wingdings 3</vt:lpstr>
      <vt:lpstr>Facet</vt:lpstr>
      <vt:lpstr>PowerPoint Presentation</vt:lpstr>
      <vt:lpstr>PowerPoint Presentation</vt:lpstr>
      <vt:lpstr>So what do we mean by choice ?</vt:lpstr>
      <vt:lpstr>This leads to the question of what are the factors responsible for the emergence of gender identity ?</vt:lpstr>
      <vt:lpstr>Naturally psychologists have tried to answer this question. With each field pushing their own narratives….</vt:lpstr>
      <vt:lpstr>Still, the evaluation of existing evidence may give us a clue for the potential role of choice in the formation of gender identity… </vt:lpstr>
      <vt:lpstr>PowerPoint Presentation</vt:lpstr>
      <vt:lpstr>PowerPoint Presentation</vt:lpstr>
      <vt:lpstr>PowerPoint Presentation</vt:lpstr>
      <vt:lpstr>PowerPoint Presentation</vt:lpstr>
      <vt:lpstr>Conclusive remarks </vt:lpstr>
      <vt:lpstr>References   Gross, R. (2010). Psychology: The science of mind and behaviour 6th edition. Hodder Education.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Nikolay Nedyalkov (P147201)</dc:creator>
  <cp:lastModifiedBy>Nikolay Nedyalkov (P147201)</cp:lastModifiedBy>
  <cp:revision>38</cp:revision>
  <dcterms:created xsi:type="dcterms:W3CDTF">2019-05-08T00:36:54Z</dcterms:created>
  <dcterms:modified xsi:type="dcterms:W3CDTF">2019-05-08T09:22:14Z</dcterms:modified>
</cp:coreProperties>
</file>