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18"/>
  </p:notesMasterIdLst>
  <p:handoutMasterIdLst>
    <p:handoutMasterId r:id="rId19"/>
  </p:handoutMasterIdLst>
  <p:sldIdLst>
    <p:sldId id="256" r:id="rId4"/>
    <p:sldId id="258" r:id="rId5"/>
    <p:sldId id="289" r:id="rId6"/>
    <p:sldId id="293" r:id="rId7"/>
    <p:sldId id="286" r:id="rId8"/>
    <p:sldId id="294" r:id="rId9"/>
    <p:sldId id="295" r:id="rId10"/>
    <p:sldId id="296" r:id="rId11"/>
    <p:sldId id="287" r:id="rId12"/>
    <p:sldId id="297" r:id="rId13"/>
    <p:sldId id="298" r:id="rId14"/>
    <p:sldId id="299" r:id="rId15"/>
    <p:sldId id="300" r:id="rId16"/>
    <p:sldId id="285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13" autoAdjust="0"/>
    <p:restoredTop sz="85590" autoAdjust="0"/>
  </p:normalViewPr>
  <p:slideViewPr>
    <p:cSldViewPr>
      <p:cViewPr varScale="1">
        <p:scale>
          <a:sx n="100" d="100"/>
          <a:sy n="100" d="100"/>
        </p:scale>
        <p:origin x="1206" y="72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1/16/2018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file:///C:\Program%20Files\Unity\Editor\Data\Documentation\en\Manual\class-NavMeshAgent.html" TargetMode="External"/><Relationship Id="rId2" Type="http://schemas.openxmlformats.org/officeDocument/2006/relationships/hyperlink" Target="file:///C:\Program%20Files\Unity\Editor\Data\Documentation\en\Manual\nav-BuildingNavMesh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ScriptReference/MonoBehaviour.OnDrawGizmos.html" TargetMode="External"/><Relationship Id="rId2" Type="http://schemas.openxmlformats.org/officeDocument/2006/relationships/hyperlink" Target="https://docs.unity3d.com/ScriptReference/Gizmos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cs.unity3d.com/ScriptReference/MonoBehaviour.OnDrawGizmosSelected.html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msdn.microsoft.com/en-us/library/system.timers.timer(v=vs.110).aspx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Third PERSON AI CHARACTER (TPC) CONTROLLER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7</a:t>
            </a:r>
            <a:r>
              <a:rPr lang="en-GB" dirty="0" smtClean="0"/>
              <a:t>: </a:t>
            </a:r>
            <a:r>
              <a:rPr lang="en-GB" dirty="0"/>
              <a:t>Indie Game Development (IGD)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08-Jan-2018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Third Person Character (TPC) </a:t>
            </a:r>
            <a:r>
              <a:rPr lang="en-GB" dirty="0" smtClean="0"/>
              <a:t>AI Agent and extending </a:t>
            </a:r>
            <a:r>
              <a:rPr lang="en-GB" dirty="0" smtClean="0"/>
              <a:t>the Standard Assets TPC </a:t>
            </a:r>
            <a:r>
              <a:rPr lang="en-GB" dirty="0" smtClean="0"/>
              <a:t>Scripts</a:t>
            </a:r>
          </a:p>
          <a:p>
            <a:r>
              <a:rPr lang="en-GB" dirty="0" smtClean="0"/>
              <a:t>Gizmos and way points</a:t>
            </a:r>
          </a:p>
          <a:p>
            <a:r>
              <a:rPr lang="en-GB" dirty="0" smtClean="0"/>
              <a:t>Timers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Third Person AI Character Movement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Create a </a:t>
            </a:r>
            <a:r>
              <a:rPr lang="en-GB" dirty="0" err="1" smtClean="0">
                <a:hlinkClick r:id="rId2" action="ppaction://hlinkfile"/>
              </a:rPr>
              <a:t>NavMesh</a:t>
            </a:r>
            <a:r>
              <a:rPr lang="en-GB" dirty="0" smtClean="0"/>
              <a:t> in the game </a:t>
            </a:r>
            <a:r>
              <a:rPr lang="en-GB" dirty="0" smtClean="0"/>
              <a:t>world</a:t>
            </a:r>
          </a:p>
          <a:p>
            <a:pPr lvl="1"/>
            <a:r>
              <a:rPr lang="en-GB" dirty="0" smtClean="0"/>
              <a:t>Define </a:t>
            </a:r>
            <a:r>
              <a:rPr lang="en-GB" dirty="0"/>
              <a:t>the walkable surfaces of the game world</a:t>
            </a:r>
            <a:r>
              <a:rPr lang="en-GB" dirty="0" smtClean="0"/>
              <a:t>.</a:t>
            </a:r>
            <a:endParaRPr lang="en-GB" dirty="0" smtClean="0"/>
          </a:p>
          <a:p>
            <a:r>
              <a:rPr lang="en-GB" dirty="0" smtClean="0"/>
              <a:t>Extend </a:t>
            </a:r>
            <a:r>
              <a:rPr lang="en-GB" dirty="0"/>
              <a:t>the Standard Assets </a:t>
            </a:r>
            <a:r>
              <a:rPr lang="en-GB" dirty="0" smtClean="0"/>
              <a:t>TPC AI Character </a:t>
            </a:r>
            <a:r>
              <a:rPr lang="en-GB" dirty="0" smtClean="0"/>
              <a:t>Control.</a:t>
            </a:r>
          </a:p>
          <a:p>
            <a:pPr lvl="1"/>
            <a:r>
              <a:rPr lang="en-GB" dirty="0" smtClean="0"/>
              <a:t>It is already set up to be a </a:t>
            </a:r>
            <a:r>
              <a:rPr lang="en-GB" dirty="0" err="1" smtClean="0">
                <a:hlinkClick r:id="rId3" action="ppaction://hlinkfile"/>
              </a:rPr>
              <a:t>NavMesh</a:t>
            </a:r>
            <a:r>
              <a:rPr lang="en-GB" dirty="0" smtClean="0">
                <a:hlinkClick r:id="rId3" action="ppaction://hlinkfile"/>
              </a:rPr>
              <a:t> Agent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You still need to script the AI agent. Luckily the Standard Assets scripts provides most of what is needed.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30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 Character Control Script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Script to control the </a:t>
            </a:r>
            <a:r>
              <a:rPr lang="en-GB" dirty="0" err="1" smtClean="0"/>
              <a:t>NavMeshAgent</a:t>
            </a:r>
            <a:r>
              <a:rPr lang="en-GB" dirty="0" smtClean="0"/>
              <a:t> to enable it find a path to its </a:t>
            </a:r>
            <a:r>
              <a:rPr lang="en-GB" b="1" dirty="0" smtClean="0"/>
              <a:t>target</a:t>
            </a:r>
            <a:r>
              <a:rPr lang="en-GB" dirty="0" smtClean="0"/>
              <a:t> destination.</a:t>
            </a:r>
          </a:p>
          <a:p>
            <a:r>
              <a:rPr lang="en-GB" dirty="0" smtClean="0"/>
              <a:t>You will need to set the target, either via:</a:t>
            </a:r>
          </a:p>
          <a:p>
            <a:pPr lvl="1"/>
            <a:r>
              <a:rPr lang="en-GB" dirty="0" smtClean="0"/>
              <a:t>Using the target property in the Inspector window</a:t>
            </a:r>
          </a:p>
          <a:p>
            <a:pPr lvl="1"/>
            <a:r>
              <a:rPr lang="en-GB" dirty="0" smtClean="0"/>
              <a:t>Using the </a:t>
            </a:r>
            <a:r>
              <a:rPr lang="en-GB" dirty="0" err="1" smtClean="0"/>
              <a:t>SetTarget</a:t>
            </a:r>
            <a:r>
              <a:rPr lang="en-GB" dirty="0" smtClean="0"/>
              <a:t>() method in script.</a:t>
            </a:r>
          </a:p>
          <a:p>
            <a:pPr marL="365760" lvl="1" indent="0">
              <a:buNone/>
            </a:pPr>
            <a:r>
              <a:rPr lang="en-GB" i="1" dirty="0" smtClean="0"/>
              <a:t>You will use both!</a:t>
            </a:r>
            <a:endParaRPr lang="en-GB" i="1" dirty="0"/>
          </a:p>
          <a:p>
            <a:r>
              <a:rPr lang="en-GB" dirty="0" smtClean="0"/>
              <a:t>You also need to send the current speed (idle, walk or run) to the </a:t>
            </a:r>
            <a:r>
              <a:rPr lang="en-GB" dirty="0" err="1" smtClean="0"/>
              <a:t>ThirdPersonCharacter</a:t>
            </a:r>
            <a:r>
              <a:rPr lang="en-GB" dirty="0" smtClean="0"/>
              <a:t> script you updated last week.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607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Any Suggestions for the AI Characters’ Behaviour?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5198"/>
          <a:stretch/>
        </p:blipFill>
        <p:spPr>
          <a:xfrm>
            <a:off x="827584" y="1600200"/>
            <a:ext cx="7209524" cy="4821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518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about?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 set of way points to define a route for the AI character(s) to wander around when not chasing/attacking the Player character?</a:t>
            </a:r>
          </a:p>
          <a:p>
            <a:r>
              <a:rPr lang="en-GB" dirty="0" smtClean="0"/>
              <a:t>When the player is within a set range, the AI chases the character till it is close enough to attack.</a:t>
            </a:r>
          </a:p>
          <a:p>
            <a:r>
              <a:rPr lang="en-GB" dirty="0" smtClean="0"/>
              <a:t>But what about while it is wandering around while Player character is not within sight?</a:t>
            </a:r>
          </a:p>
          <a:p>
            <a:pPr lvl="1"/>
            <a:r>
              <a:rPr lang="en-GB" dirty="0" smtClean="0"/>
              <a:t>Should it continue doing this endlessly?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8209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 points: Linear Route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 help setup the way points, we will use Gizmos.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2681" y="2204864"/>
            <a:ext cx="7933333" cy="5104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449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 points: Random Route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 help setup the way points, we will use Gizmos.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8044"/>
          <a:stretch/>
        </p:blipFill>
        <p:spPr>
          <a:xfrm>
            <a:off x="484586" y="2204864"/>
            <a:ext cx="8409524" cy="4536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11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Gizmos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>
                <a:hlinkClick r:id="rId2"/>
              </a:rPr>
              <a:t>Gizmos</a:t>
            </a:r>
            <a:r>
              <a:rPr lang="en-GB" dirty="0" smtClean="0"/>
              <a:t> are used in Unity to give visual debugging or setup aids in the scene view.</a:t>
            </a:r>
          </a:p>
          <a:p>
            <a:r>
              <a:rPr lang="en-GB" dirty="0" smtClean="0"/>
              <a:t>Gizmo drawing is done in the following methods:</a:t>
            </a:r>
          </a:p>
          <a:p>
            <a:pPr lvl="1"/>
            <a:r>
              <a:rPr lang="en-GB" dirty="0" err="1" smtClean="0">
                <a:hlinkClick r:id="rId3"/>
              </a:rPr>
              <a:t>OnDrawGizmos</a:t>
            </a:r>
            <a:r>
              <a:rPr lang="en-GB" dirty="0" smtClean="0"/>
              <a:t>: called every frame</a:t>
            </a:r>
          </a:p>
          <a:p>
            <a:pPr lvl="1"/>
            <a:r>
              <a:rPr lang="en-GB" dirty="0" err="1" smtClean="0">
                <a:hlinkClick r:id="rId4"/>
              </a:rPr>
              <a:t>OnDrawGizmosSelected</a:t>
            </a:r>
            <a:r>
              <a:rPr lang="en-GB" dirty="0" smtClean="0"/>
              <a:t>: called only if the object it is attached to is selected.</a:t>
            </a:r>
            <a:endParaRPr lang="en-GB" dirty="0"/>
          </a:p>
          <a:p>
            <a:r>
              <a:rPr lang="en-GB" dirty="0" smtClean="0"/>
              <a:t>You use the draw methods for drawing, e.g.:</a:t>
            </a:r>
          </a:p>
          <a:p>
            <a:pPr lvl="1"/>
            <a:r>
              <a:rPr lang="en-GB" dirty="0" err="1"/>
              <a:t>Gizmos.</a:t>
            </a:r>
            <a:r>
              <a:rPr lang="en-GB" b="1" dirty="0" err="1"/>
              <a:t>DrawIcon</a:t>
            </a:r>
            <a:r>
              <a:rPr lang="en-GB" dirty="0"/>
              <a:t>(</a:t>
            </a:r>
            <a:r>
              <a:rPr lang="en-GB" dirty="0" err="1"/>
              <a:t>transform.position</a:t>
            </a:r>
            <a:r>
              <a:rPr lang="en-GB" dirty="0"/>
              <a:t>, </a:t>
            </a:r>
            <a:r>
              <a:rPr lang="en-GB" dirty="0" err="1"/>
              <a:t>iconImage</a:t>
            </a:r>
            <a:r>
              <a:rPr lang="en-GB" dirty="0" smtClean="0"/>
              <a:t>);</a:t>
            </a:r>
          </a:p>
          <a:p>
            <a:pPr lvl="1"/>
            <a:r>
              <a:rPr lang="en-GB" dirty="0" err="1"/>
              <a:t>Gizmos.</a:t>
            </a:r>
            <a:r>
              <a:rPr lang="en-GB" b="1" dirty="0" err="1"/>
              <a:t>DrawLine</a:t>
            </a:r>
            <a:r>
              <a:rPr lang="en-GB" dirty="0"/>
              <a:t>(waypoints[</a:t>
            </a:r>
            <a:r>
              <a:rPr lang="en-GB" dirty="0" err="1"/>
              <a:t>i</a:t>
            </a:r>
            <a:r>
              <a:rPr lang="en-GB" dirty="0"/>
              <a:t>].position, waypoints[0].position);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938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 asked earlier if the AI character should wander endlessly when there is no sight of the player?</a:t>
            </a:r>
          </a:p>
          <a:p>
            <a:r>
              <a:rPr lang="en-GB" dirty="0" smtClean="0"/>
              <a:t>How about?</a:t>
            </a:r>
          </a:p>
          <a:p>
            <a:pPr lvl="1"/>
            <a:r>
              <a:rPr lang="en-GB" dirty="0" smtClean="0"/>
              <a:t>Wander over to fellow AI agent, </a:t>
            </a:r>
            <a:r>
              <a:rPr lang="en-GB" b="1" dirty="0" smtClean="0"/>
              <a:t>pause</a:t>
            </a:r>
            <a:r>
              <a:rPr lang="en-GB" dirty="0" smtClean="0"/>
              <a:t> and have a chat?</a:t>
            </a:r>
          </a:p>
          <a:p>
            <a:pPr lvl="1"/>
            <a:r>
              <a:rPr lang="en-GB" dirty="0" smtClean="0"/>
              <a:t>Walk the entire way point route, </a:t>
            </a:r>
            <a:r>
              <a:rPr lang="en-GB" b="1" dirty="0" smtClean="0"/>
              <a:t>pause</a:t>
            </a:r>
            <a:r>
              <a:rPr lang="en-GB" dirty="0" smtClean="0"/>
              <a:t> and have a break before continuing on next route.</a:t>
            </a:r>
          </a:p>
          <a:p>
            <a:pPr lvl="1"/>
            <a:r>
              <a:rPr lang="en-GB" dirty="0" smtClean="0"/>
              <a:t>Have a fitness routine – exercise (walk/run) for a set time, </a:t>
            </a:r>
            <a:r>
              <a:rPr lang="en-GB" b="1" dirty="0" smtClean="0"/>
              <a:t>pause</a:t>
            </a:r>
            <a:r>
              <a:rPr lang="en-GB" dirty="0" smtClean="0"/>
              <a:t> and have a break for a bit?</a:t>
            </a:r>
          </a:p>
          <a:p>
            <a:pPr lvl="1"/>
            <a:r>
              <a:rPr lang="en-GB" dirty="0" smtClean="0"/>
              <a:t>You probably have better suggestions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3092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Two ways you can implement this:</a:t>
            </a:r>
          </a:p>
          <a:p>
            <a:r>
              <a:rPr lang="en-GB" dirty="0" smtClean="0"/>
              <a:t>Using a combination of:</a:t>
            </a:r>
          </a:p>
          <a:p>
            <a:pPr lvl="1"/>
            <a:r>
              <a:rPr lang="en-GB" b="1" i="1" dirty="0" smtClean="0"/>
              <a:t>Current Time </a:t>
            </a:r>
            <a:r>
              <a:rPr lang="en-GB" dirty="0" smtClean="0"/>
              <a:t>(</a:t>
            </a:r>
            <a:r>
              <a:rPr lang="en-GB" dirty="0" err="1" smtClean="0"/>
              <a:t>Time.time</a:t>
            </a:r>
            <a:r>
              <a:rPr lang="en-GB" dirty="0" smtClean="0"/>
              <a:t> or </a:t>
            </a:r>
            <a:r>
              <a:rPr lang="en-GB" dirty="0" err="1" smtClean="0"/>
              <a:t>DateTime.Now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Variable to store the </a:t>
            </a:r>
            <a:r>
              <a:rPr lang="en-GB" b="1" i="1" dirty="0" smtClean="0"/>
              <a:t>start time</a:t>
            </a:r>
            <a:r>
              <a:rPr lang="en-GB" dirty="0" smtClean="0"/>
              <a:t>(s).</a:t>
            </a:r>
          </a:p>
          <a:p>
            <a:pPr lvl="1"/>
            <a:r>
              <a:rPr lang="en-GB" dirty="0" smtClean="0"/>
              <a:t>Calculate and check </a:t>
            </a:r>
            <a:r>
              <a:rPr lang="en-GB" b="1" i="1" dirty="0" smtClean="0"/>
              <a:t>elapsed time</a:t>
            </a:r>
            <a:r>
              <a:rPr lang="en-GB" dirty="0" smtClean="0"/>
              <a:t>.</a:t>
            </a:r>
          </a:p>
          <a:p>
            <a:r>
              <a:rPr lang="en-GB" dirty="0" smtClean="0"/>
              <a:t>Use </a:t>
            </a:r>
            <a:r>
              <a:rPr lang="en-GB" dirty="0" smtClean="0">
                <a:hlinkClick r:id="rId2"/>
              </a:rPr>
              <a:t>C# Timers</a:t>
            </a:r>
            <a:r>
              <a:rPr lang="en-GB" dirty="0" smtClean="0"/>
              <a:t> – works sort of like a stopwatch</a:t>
            </a:r>
          </a:p>
          <a:p>
            <a:pPr lvl="1"/>
            <a:r>
              <a:rPr lang="en-GB" dirty="0" smtClean="0"/>
              <a:t>Generates an event after a specified interval (chatting time, break time, walking time etc.)</a:t>
            </a:r>
          </a:p>
          <a:p>
            <a:pPr lvl="1"/>
            <a:r>
              <a:rPr lang="en-GB" dirty="0" smtClean="0"/>
              <a:t>You can also define recurring events.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696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C# Timers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Import the Timer class library:</a:t>
            </a:r>
          </a:p>
          <a:p>
            <a:pPr marL="640080" lvl="2" indent="0">
              <a:buNone/>
            </a:pPr>
            <a:r>
              <a:rPr lang="en-GB" sz="2100" dirty="0">
                <a:solidFill>
                  <a:srgbClr val="0000FF"/>
                </a:solidFill>
                <a:latin typeface="Consolas" panose="020B0609020204030204" pitchFamily="49" charset="0"/>
              </a:rPr>
              <a:t>using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1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System.Timers</a:t>
            </a:r>
            <a:r>
              <a:rPr lang="en-GB" sz="21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100" dirty="0"/>
          </a:p>
          <a:p>
            <a:r>
              <a:rPr lang="en-GB" dirty="0" smtClean="0"/>
              <a:t>Create a Timer variable: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Timer </a:t>
            </a: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chattingTimer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Initialise the timer</a:t>
            </a:r>
          </a:p>
          <a:p>
            <a:pPr marL="594360" lvl="2" indent="0">
              <a:buNone/>
            </a:pP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// Create a timer and set a two second interval.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chattingTimer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latin typeface="Consolas" panose="020B0609020204030204" pitchFamily="49" charset="0"/>
              </a:rPr>
              <a:t>System.Timers.Timer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();</a:t>
            </a:r>
          </a:p>
          <a:p>
            <a:pPr marL="594360" lvl="2" indent="0">
              <a:buNone/>
            </a:pPr>
            <a:r>
              <a:rPr lang="en-GB" sz="24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chattingTimer.Interval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24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2000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4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75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C# Timer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 smtClean="0"/>
              <a:t>Create an event handler (function) to listen for when the time is up, i.e. specified interval has elapsed (completes)!</a:t>
            </a:r>
          </a:p>
          <a:p>
            <a:r>
              <a:rPr lang="en-GB" dirty="0" smtClean="0"/>
              <a:t>For example, to link the </a:t>
            </a:r>
            <a:r>
              <a:rPr lang="en-GB" dirty="0" err="1" smtClean="0"/>
              <a:t>chattingTimer</a:t>
            </a:r>
            <a:r>
              <a:rPr lang="en-GB" dirty="0" smtClean="0"/>
              <a:t> to an event function called </a:t>
            </a:r>
            <a:r>
              <a:rPr lang="en-GB" dirty="0" err="1" smtClean="0"/>
              <a:t>chattingTimer_Elapsed</a:t>
            </a:r>
            <a:endParaRPr lang="en-GB" dirty="0" smtClean="0"/>
          </a:p>
          <a:p>
            <a:pPr marL="594360" lvl="2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Hook up the Elapsed event for the timer. 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chattingTimer.Elapsed</a:t>
            </a:r>
            <a:r>
              <a:rPr lang="en-GB" sz="20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+= </a:t>
            </a:r>
            <a:r>
              <a:rPr lang="en-GB" sz="20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ChattingTimer_Elapsed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000" dirty="0" smtClean="0"/>
          </a:p>
          <a:p>
            <a:pPr marL="411480" lvl="1" indent="0">
              <a:buNone/>
            </a:pPr>
            <a:r>
              <a:rPr lang="en-GB" b="1" i="1" dirty="0" smtClean="0"/>
              <a:t>Note</a:t>
            </a:r>
            <a:r>
              <a:rPr lang="en-GB" i="1" dirty="0" smtClean="0"/>
              <a:t>: VS will usually automatically generate the event function for you if you press the tab key after typing +=.</a:t>
            </a:r>
          </a:p>
          <a:p>
            <a:r>
              <a:rPr lang="en-GB" dirty="0" smtClean="0"/>
              <a:t>In the function, specify what you want to happen when the time is up.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801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12075</TotalTime>
  <Words>659</Words>
  <Application>Microsoft Office PowerPoint</Application>
  <PresentationFormat>On-screen Show (4:3)</PresentationFormat>
  <Paragraphs>74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Calibri</vt:lpstr>
      <vt:lpstr>Cambria</vt:lpstr>
      <vt:lpstr>Consolas</vt:lpstr>
      <vt:lpstr>Wingdings</vt:lpstr>
      <vt:lpstr>Wingdings 2</vt:lpstr>
      <vt:lpstr>Median</vt:lpstr>
      <vt:lpstr>Third PERSON AI CHARACTER (TPC) CONTROLLER</vt:lpstr>
      <vt:lpstr>Today’s Lecture</vt:lpstr>
      <vt:lpstr>Third Person AI Character Movement</vt:lpstr>
      <vt:lpstr>AI Character Control Script</vt:lpstr>
      <vt:lpstr>Any Suggestions for the AI Characters’ Behaviour?</vt:lpstr>
      <vt:lpstr>How about?</vt:lpstr>
      <vt:lpstr>Way points: Linear Route</vt:lpstr>
      <vt:lpstr>Way points: Random Route</vt:lpstr>
      <vt:lpstr>Gizmos</vt:lpstr>
      <vt:lpstr>Timers</vt:lpstr>
      <vt:lpstr>Timers</vt:lpstr>
      <vt:lpstr>C# Timers</vt:lpstr>
      <vt:lpstr>C# Timer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1410</cp:revision>
  <cp:lastPrinted>2014-09-29T16:21:25Z</cp:lastPrinted>
  <dcterms:created xsi:type="dcterms:W3CDTF">2013-09-18T07:00:31Z</dcterms:created>
  <dcterms:modified xsi:type="dcterms:W3CDTF">2018-01-16T08:51:07Z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