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DBE91367-88CA-4A27-9060-0C3E6B0951F2}">
          <p14:sldIdLst>
            <p14:sldId id="256"/>
            <p14:sldId id="257"/>
            <p14:sldId id="258"/>
            <p14:sldId id="259"/>
            <p14:sldId id="260"/>
            <p14:sldId id="261"/>
            <p14:sldId id="262"/>
            <p14:sldId id="263"/>
            <p14:sldId id="264"/>
            <p14:sldId id="265"/>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7BD58D-60C0-4A0D-A210-795C122D6DEA}" v="2" dt="2026-10-11T12:05:41.0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 zaman" userId="c384df59defcb61b" providerId="LiveId" clId="{1C6AD29D-6797-418A-A62A-18DF3433A945}"/>
    <pc:docChg chg="undo custSel addSld modSld modSection">
      <pc:chgData name="sam zaman" userId="c384df59defcb61b" providerId="LiveId" clId="{1C6AD29D-6797-418A-A62A-18DF3433A945}" dt="2026-10-11T16:18:41.793" v="7130" actId="2711"/>
      <pc:docMkLst>
        <pc:docMk/>
      </pc:docMkLst>
      <pc:sldChg chg="modSp mod">
        <pc:chgData name="sam zaman" userId="c384df59defcb61b" providerId="LiveId" clId="{1C6AD29D-6797-418A-A62A-18DF3433A945}" dt="2026-10-06T19:12:46.426" v="1984" actId="255"/>
        <pc:sldMkLst>
          <pc:docMk/>
          <pc:sldMk cId="1417757303" sldId="256"/>
        </pc:sldMkLst>
        <pc:spChg chg="mod">
          <ac:chgData name="sam zaman" userId="c384df59defcb61b" providerId="LiveId" clId="{1C6AD29D-6797-418A-A62A-18DF3433A945}" dt="2026-10-06T19:12:46.426" v="1984" actId="255"/>
          <ac:spMkLst>
            <pc:docMk/>
            <pc:sldMk cId="1417757303" sldId="256"/>
            <ac:spMk id="8" creationId="{248725FA-685A-7B17-60FF-7D2BC84B15B3}"/>
          </ac:spMkLst>
        </pc:spChg>
      </pc:sldChg>
      <pc:sldChg chg="modSp mod">
        <pc:chgData name="sam zaman" userId="c384df59defcb61b" providerId="LiveId" clId="{1C6AD29D-6797-418A-A62A-18DF3433A945}" dt="2026-10-11T10:07:58.958" v="5581" actId="20577"/>
        <pc:sldMkLst>
          <pc:docMk/>
          <pc:sldMk cId="2834983630" sldId="257"/>
        </pc:sldMkLst>
        <pc:spChg chg="mod">
          <ac:chgData name="sam zaman" userId="c384df59defcb61b" providerId="LiveId" clId="{1C6AD29D-6797-418A-A62A-18DF3433A945}" dt="2026-10-06T19:11:06.726" v="1975" actId="2711"/>
          <ac:spMkLst>
            <pc:docMk/>
            <pc:sldMk cId="2834983630" sldId="257"/>
            <ac:spMk id="2" creationId="{AA9356C4-D346-6723-FC3E-A7A7DE9375CE}"/>
          </ac:spMkLst>
        </pc:spChg>
        <pc:spChg chg="mod">
          <ac:chgData name="sam zaman" userId="c384df59defcb61b" providerId="LiveId" clId="{1C6AD29D-6797-418A-A62A-18DF3433A945}" dt="2026-10-11T10:07:58.958" v="5581" actId="20577"/>
          <ac:spMkLst>
            <pc:docMk/>
            <pc:sldMk cId="2834983630" sldId="257"/>
            <ac:spMk id="3" creationId="{E939E1EA-DD7D-DAC2-EE25-BC0A8BC93546}"/>
          </ac:spMkLst>
        </pc:spChg>
      </pc:sldChg>
      <pc:sldChg chg="modSp mod">
        <pc:chgData name="sam zaman" userId="c384df59defcb61b" providerId="LiveId" clId="{1C6AD29D-6797-418A-A62A-18DF3433A945}" dt="2026-10-06T21:13:56.284" v="5579" actId="313"/>
        <pc:sldMkLst>
          <pc:docMk/>
          <pc:sldMk cId="13279334" sldId="258"/>
        </pc:sldMkLst>
        <pc:spChg chg="mod">
          <ac:chgData name="sam zaman" userId="c384df59defcb61b" providerId="LiveId" clId="{1C6AD29D-6797-418A-A62A-18DF3433A945}" dt="2026-10-06T19:12:22.297" v="1983" actId="313"/>
          <ac:spMkLst>
            <pc:docMk/>
            <pc:sldMk cId="13279334" sldId="258"/>
            <ac:spMk id="2" creationId="{279EE4E1-00AF-582D-AEA6-65E49F278040}"/>
          </ac:spMkLst>
        </pc:spChg>
        <pc:spChg chg="mod">
          <ac:chgData name="sam zaman" userId="c384df59defcb61b" providerId="LiveId" clId="{1C6AD29D-6797-418A-A62A-18DF3433A945}" dt="2026-10-06T21:13:56.284" v="5579" actId="313"/>
          <ac:spMkLst>
            <pc:docMk/>
            <pc:sldMk cId="13279334" sldId="258"/>
            <ac:spMk id="3" creationId="{6F299574-C93A-BF88-CA25-97868E15DF83}"/>
          </ac:spMkLst>
        </pc:spChg>
      </pc:sldChg>
      <pc:sldChg chg="modSp mod">
        <pc:chgData name="sam zaman" userId="c384df59defcb61b" providerId="LiveId" clId="{1C6AD29D-6797-418A-A62A-18DF3433A945}" dt="2026-10-11T16:18:41.793" v="7130" actId="2711"/>
        <pc:sldMkLst>
          <pc:docMk/>
          <pc:sldMk cId="469881939" sldId="260"/>
        </pc:sldMkLst>
        <pc:spChg chg="mod">
          <ac:chgData name="sam zaman" userId="c384df59defcb61b" providerId="LiveId" clId="{1C6AD29D-6797-418A-A62A-18DF3433A945}" dt="2026-10-11T16:18:41.793" v="7130" actId="2711"/>
          <ac:spMkLst>
            <pc:docMk/>
            <pc:sldMk cId="469881939" sldId="260"/>
            <ac:spMk id="2" creationId="{1EEA6E58-62FA-04FB-6909-743BF6794398}"/>
          </ac:spMkLst>
        </pc:spChg>
      </pc:sldChg>
      <pc:sldChg chg="modSp mod">
        <pc:chgData name="sam zaman" userId="c384df59defcb61b" providerId="LiveId" clId="{1C6AD29D-6797-418A-A62A-18DF3433A945}" dt="2026-10-11T16:16:24.597" v="7122" actId="27636"/>
        <pc:sldMkLst>
          <pc:docMk/>
          <pc:sldMk cId="4148835879" sldId="261"/>
        </pc:sldMkLst>
        <pc:spChg chg="mod">
          <ac:chgData name="sam zaman" userId="c384df59defcb61b" providerId="LiveId" clId="{1C6AD29D-6797-418A-A62A-18DF3433A945}" dt="2026-10-06T19:11:49.684" v="1979" actId="255"/>
          <ac:spMkLst>
            <pc:docMk/>
            <pc:sldMk cId="4148835879" sldId="261"/>
            <ac:spMk id="2" creationId="{7B4052C4-B387-822D-FE0D-1491AA13454C}"/>
          </ac:spMkLst>
        </pc:spChg>
        <pc:spChg chg="mod">
          <ac:chgData name="sam zaman" userId="c384df59defcb61b" providerId="LiveId" clId="{1C6AD29D-6797-418A-A62A-18DF3433A945}" dt="2026-10-11T16:16:24.597" v="7122" actId="27636"/>
          <ac:spMkLst>
            <pc:docMk/>
            <pc:sldMk cId="4148835879" sldId="261"/>
            <ac:spMk id="3" creationId="{F602632D-6B2A-7752-6B5C-B0E1ECAE4236}"/>
          </ac:spMkLst>
        </pc:spChg>
      </pc:sldChg>
      <pc:sldChg chg="modSp new mod">
        <pc:chgData name="sam zaman" userId="c384df59defcb61b" providerId="LiveId" clId="{1C6AD29D-6797-418A-A62A-18DF3433A945}" dt="2026-10-06T19:15:21.026" v="1989" actId="313"/>
        <pc:sldMkLst>
          <pc:docMk/>
          <pc:sldMk cId="1290134349" sldId="262"/>
        </pc:sldMkLst>
        <pc:spChg chg="mod">
          <ac:chgData name="sam zaman" userId="c384df59defcb61b" providerId="LiveId" clId="{1C6AD29D-6797-418A-A62A-18DF3433A945}" dt="2026-10-06T19:12:01.540" v="1980" actId="255"/>
          <ac:spMkLst>
            <pc:docMk/>
            <pc:sldMk cId="1290134349" sldId="262"/>
            <ac:spMk id="2" creationId="{0E5DA470-6F98-2D87-509E-ABE004492B78}"/>
          </ac:spMkLst>
        </pc:spChg>
        <pc:spChg chg="mod">
          <ac:chgData name="sam zaman" userId="c384df59defcb61b" providerId="LiveId" clId="{1C6AD29D-6797-418A-A62A-18DF3433A945}" dt="2026-10-06T19:15:21.026" v="1989" actId="313"/>
          <ac:spMkLst>
            <pc:docMk/>
            <pc:sldMk cId="1290134349" sldId="262"/>
            <ac:spMk id="3" creationId="{06B0A592-6208-A15F-BFF5-D8B71A577C9C}"/>
          </ac:spMkLst>
        </pc:spChg>
      </pc:sldChg>
      <pc:sldChg chg="modSp new mod">
        <pc:chgData name="sam zaman" userId="c384df59defcb61b" providerId="LiveId" clId="{1C6AD29D-6797-418A-A62A-18DF3433A945}" dt="2026-10-11T15:35:44.844" v="7102" actId="20577"/>
        <pc:sldMkLst>
          <pc:docMk/>
          <pc:sldMk cId="2684087345" sldId="263"/>
        </pc:sldMkLst>
        <pc:spChg chg="mod">
          <ac:chgData name="sam zaman" userId="c384df59defcb61b" providerId="LiveId" clId="{1C6AD29D-6797-418A-A62A-18DF3433A945}" dt="2026-10-11T15:35:44.844" v="7102" actId="20577"/>
          <ac:spMkLst>
            <pc:docMk/>
            <pc:sldMk cId="2684087345" sldId="263"/>
            <ac:spMk id="2" creationId="{BFCF1C5C-0DBD-5F32-9BC3-CBA6C24D8D6A}"/>
          </ac:spMkLst>
        </pc:spChg>
        <pc:spChg chg="mod">
          <ac:chgData name="sam zaman" userId="c384df59defcb61b" providerId="LiveId" clId="{1C6AD29D-6797-418A-A62A-18DF3433A945}" dt="2026-10-11T15:35:39.158" v="7079" actId="20577"/>
          <ac:spMkLst>
            <pc:docMk/>
            <pc:sldMk cId="2684087345" sldId="263"/>
            <ac:spMk id="3" creationId="{0393670B-1140-0390-D09A-490DD5B89B6A}"/>
          </ac:spMkLst>
        </pc:spChg>
      </pc:sldChg>
      <pc:sldChg chg="modSp new mod">
        <pc:chgData name="sam zaman" userId="c384df59defcb61b" providerId="LiveId" clId="{1C6AD29D-6797-418A-A62A-18DF3433A945}" dt="2026-10-11T16:18:23.271" v="7129" actId="2711"/>
        <pc:sldMkLst>
          <pc:docMk/>
          <pc:sldMk cId="3343554868" sldId="264"/>
        </pc:sldMkLst>
        <pc:spChg chg="mod">
          <ac:chgData name="sam zaman" userId="c384df59defcb61b" providerId="LiveId" clId="{1C6AD29D-6797-418A-A62A-18DF3433A945}" dt="2026-10-11T16:18:23.271" v="7129" actId="2711"/>
          <ac:spMkLst>
            <pc:docMk/>
            <pc:sldMk cId="3343554868" sldId="264"/>
            <ac:spMk id="2" creationId="{ECA2898F-EB9B-BA40-914B-026EB4FE4BD0}"/>
          </ac:spMkLst>
        </pc:spChg>
        <pc:spChg chg="mod">
          <ac:chgData name="sam zaman" userId="c384df59defcb61b" providerId="LiveId" clId="{1C6AD29D-6797-418A-A62A-18DF3433A945}" dt="2026-10-11T15:38:37.495" v="7117" actId="313"/>
          <ac:spMkLst>
            <pc:docMk/>
            <pc:sldMk cId="3343554868" sldId="264"/>
            <ac:spMk id="3" creationId="{E198E8A3-40F3-6C3F-0717-7DAFC7260FAA}"/>
          </ac:spMkLst>
        </pc:spChg>
      </pc:sldChg>
      <pc:sldChg chg="modSp new mod">
        <pc:chgData name="sam zaman" userId="c384df59defcb61b" providerId="LiveId" clId="{1C6AD29D-6797-418A-A62A-18DF3433A945}" dt="2026-10-11T16:18:16.125" v="7128" actId="2711"/>
        <pc:sldMkLst>
          <pc:docMk/>
          <pc:sldMk cId="2146556907" sldId="265"/>
        </pc:sldMkLst>
        <pc:spChg chg="mod">
          <ac:chgData name="sam zaman" userId="c384df59defcb61b" providerId="LiveId" clId="{1C6AD29D-6797-418A-A62A-18DF3433A945}" dt="2026-10-11T16:18:16.125" v="7128" actId="2711"/>
          <ac:spMkLst>
            <pc:docMk/>
            <pc:sldMk cId="2146556907" sldId="265"/>
            <ac:spMk id="2" creationId="{B43828F9-D7D4-8D72-5210-B416682766B8}"/>
          </ac:spMkLst>
        </pc:spChg>
        <pc:spChg chg="mod">
          <ac:chgData name="sam zaman" userId="c384df59defcb61b" providerId="LiveId" clId="{1C6AD29D-6797-418A-A62A-18DF3433A945}" dt="2026-10-06T21:10:53.722" v="5574" actId="255"/>
          <ac:spMkLst>
            <pc:docMk/>
            <pc:sldMk cId="2146556907" sldId="265"/>
            <ac:spMk id="3" creationId="{F97C6892-F94E-A5E0-6B1D-6426EFBD64BF}"/>
          </ac:spMkLst>
        </pc:spChg>
      </pc:sldChg>
      <pc:sldChg chg="modSp new mod">
        <pc:chgData name="sam zaman" userId="c384df59defcb61b" providerId="LiveId" clId="{1C6AD29D-6797-418A-A62A-18DF3433A945}" dt="2026-10-11T16:18:09.800" v="7127" actId="2711"/>
        <pc:sldMkLst>
          <pc:docMk/>
          <pc:sldMk cId="1510928230" sldId="266"/>
        </pc:sldMkLst>
        <pc:spChg chg="mod">
          <ac:chgData name="sam zaman" userId="c384df59defcb61b" providerId="LiveId" clId="{1C6AD29D-6797-418A-A62A-18DF3433A945}" dt="2026-10-11T16:18:09.800" v="7127" actId="2711"/>
          <ac:spMkLst>
            <pc:docMk/>
            <pc:sldMk cId="1510928230" sldId="266"/>
            <ac:spMk id="2" creationId="{29073B5B-45CD-230A-52AA-F9FC54FB46A9}"/>
          </ac:spMkLst>
        </pc:spChg>
        <pc:spChg chg="mod">
          <ac:chgData name="sam zaman" userId="c384df59defcb61b" providerId="LiveId" clId="{1C6AD29D-6797-418A-A62A-18DF3433A945}" dt="2026-10-11T16:17:53.406" v="7126" actId="255"/>
          <ac:spMkLst>
            <pc:docMk/>
            <pc:sldMk cId="1510928230" sldId="266"/>
            <ac:spMk id="3" creationId="{81BF3251-6D6F-5FB2-96B4-1207BD0D12B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7DA70-57CB-0C2A-224C-AAE8C6B654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1E6C209-34AB-26C5-8A45-BCB173D684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E025DAF-BC4E-CAED-23E9-D08436CC2AD2}"/>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DADB876B-4508-F222-3D28-83E16991B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B01643-E3AF-8C5E-D8AE-5D298E9A7BA5}"/>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023936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6D1A4-DB98-E310-1675-FBF897E9B98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1B51869-3107-47EC-7B1F-A5DB3539549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9F053F-79CB-CBF0-0487-42C5C72A57E3}"/>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147E17B3-1481-1E51-C9E1-CD48BE9CD8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B91C2-72C0-5CA0-EBBA-99DA40CE212E}"/>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604160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902A-D71A-7FCD-25F5-016ACD696CB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9ACC701-47B6-29B2-2D95-88B0555600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8EB1A83-C0D2-217C-8787-F70A22E55F43}"/>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5DA0AA49-2657-A1D2-7586-BD28788955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34418D-14B8-3AA6-3046-FB2CB1B34C4C}"/>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865193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F50C6-5446-784C-41B2-E107535EC8B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FC7822D-B8E2-D5AC-50EF-5FC49BF21C4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2188F8D-1D42-E897-3D78-807C4FF7EA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90D3016-35CA-EBB0-DFE5-83D78BABDAD2}"/>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6" name="Footer Placeholder 5">
            <a:extLst>
              <a:ext uri="{FF2B5EF4-FFF2-40B4-BE49-F238E27FC236}">
                <a16:creationId xmlns:a16="http://schemas.microsoft.com/office/drawing/2014/main" id="{1DEDC633-16FE-8D36-2D21-281E9530A5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234C7A-505B-BD1B-489D-9A1A4121F677}"/>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999149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2AD1E-CF7E-F86D-AF7D-FAD98C00E49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E53E31-21A4-E7A9-A7FC-9E67909AA6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5BE6C41-A0AF-3BA0-5878-498590E06DA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D166D6B-3589-8869-006A-9DF30613E5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D8321B-24AE-6CC4-4F79-F49276E7C1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A7EA505-4539-E717-CF82-081FF543690A}"/>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8" name="Footer Placeholder 7">
            <a:extLst>
              <a:ext uri="{FF2B5EF4-FFF2-40B4-BE49-F238E27FC236}">
                <a16:creationId xmlns:a16="http://schemas.microsoft.com/office/drawing/2014/main" id="{586C2256-D080-1180-6A25-9F64F4661E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C3057F-E5FB-4EB4-2B4F-2BE4CBAF7B49}"/>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951363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64B4A-6227-D99C-CB78-C43C3C54B43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2A8866C-E432-999E-5B1A-7C168A8D4582}"/>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4" name="Footer Placeholder 3">
            <a:extLst>
              <a:ext uri="{FF2B5EF4-FFF2-40B4-BE49-F238E27FC236}">
                <a16:creationId xmlns:a16="http://schemas.microsoft.com/office/drawing/2014/main" id="{586E9579-7361-5BE1-F8F7-E16027E7DE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1B7285-0475-5A45-2638-CE88CCCA39CD}"/>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2237098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0A4D4-9662-CC11-E864-D6F29241210E}"/>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3" name="Footer Placeholder 2">
            <a:extLst>
              <a:ext uri="{FF2B5EF4-FFF2-40B4-BE49-F238E27FC236}">
                <a16:creationId xmlns:a16="http://schemas.microsoft.com/office/drawing/2014/main" id="{9C8C6797-D903-5C0E-2730-2142AC0CCD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244377-7EF1-EA2F-9937-2B9003715C6D}"/>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2446938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86F67-89EB-7717-7B18-2B473599B9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051C0A8-CB3D-C904-46E4-DAF20F3642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A8A7FF7-B49F-27D7-46C0-120DF7FA92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1A2425-F454-5EB5-15B4-CE7B4A524662}"/>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6" name="Footer Placeholder 5">
            <a:extLst>
              <a:ext uri="{FF2B5EF4-FFF2-40B4-BE49-F238E27FC236}">
                <a16:creationId xmlns:a16="http://schemas.microsoft.com/office/drawing/2014/main" id="{DB951F33-BF8E-FF48-7CCE-38BE7A591A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BF97D4-DEF8-3A5E-C094-656A55EDCD88}"/>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4129907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0E9C7-8CD3-7DCE-A5C0-AEC51A889F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F81764F-517B-D5A4-5815-E3BE05B5E696}"/>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EACB78-4DBC-7049-309D-9075D5710A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EE86B1-99B3-F5D4-95B0-9FD67B99AB57}"/>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6" name="Footer Placeholder 5">
            <a:extLst>
              <a:ext uri="{FF2B5EF4-FFF2-40B4-BE49-F238E27FC236}">
                <a16:creationId xmlns:a16="http://schemas.microsoft.com/office/drawing/2014/main" id="{EF1046C9-662D-9A65-FA76-41D1D7C14C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0D0F1F-7E26-9818-2B98-80A5A7D68745}"/>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2745349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0EC91-5247-2E79-160C-F9AA6FF8DEA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06C7BB8-7B17-AE7F-0A20-1464792188C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9E306FF-2402-016F-1893-D0DD16E8CF80}"/>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6DD410CA-0598-AAD9-8FCA-877C1110C3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9EEF98-9307-A36E-8DA3-D00F3F976561}"/>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1880460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9ECF7A-D9B9-F1F7-814B-31522969AF0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560711E-D699-D43A-0ED1-E9C918016DE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B60BA81-529B-9473-958A-488EAA652D69}"/>
              </a:ext>
            </a:extLst>
          </p:cNvPr>
          <p:cNvSpPr>
            <a:spLocks noGrp="1"/>
          </p:cNvSpPr>
          <p:nvPr>
            <p:ph type="dt" sz="half" idx="10"/>
          </p:nvPr>
        </p:nvSpPr>
        <p:spPr/>
        <p:txBody>
          <a:body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ED0FDC4C-1359-359E-2D91-7F466B0E04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6FCB4F-26EA-F458-8C23-FFDB5BC798AD}"/>
              </a:ext>
            </a:extLst>
          </p:cNvPr>
          <p:cNvSpPr>
            <a:spLocks noGrp="1"/>
          </p:cNvSpPr>
          <p:nvPr>
            <p:ph type="sldNum" sz="quarter" idx="12"/>
          </p:nvPr>
        </p:nvSpPr>
        <p:spPr/>
        <p:txBody>
          <a:bodyPr/>
          <a:lstStyle/>
          <a:p>
            <a:fld id="{755D0DEE-15A5-4351-9404-7D06590B70BA}" type="slidenum">
              <a:rPr lang="en-GB" smtClean="0"/>
              <a:t>‹#›</a:t>
            </a:fld>
            <a:endParaRPr lang="en-GB"/>
          </a:p>
        </p:txBody>
      </p:sp>
    </p:spTree>
    <p:extLst>
      <p:ext uri="{BB962C8B-B14F-4D97-AF65-F5344CB8AC3E}">
        <p14:creationId xmlns:p14="http://schemas.microsoft.com/office/powerpoint/2010/main" val="2688400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74D756-34E4-74FF-8075-B181ECB043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BCA2313-2C41-E4C4-F506-0C527D60B4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E9D3EF-7820-F3AA-2003-70F3DB9502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8CA124-F7DD-48CB-A24F-8A57AE7C8D26}" type="datetimeFigureOut">
              <a:rPr lang="en-GB" smtClean="0"/>
              <a:t>11/10/2026</a:t>
            </a:fld>
            <a:endParaRPr lang="en-GB"/>
          </a:p>
        </p:txBody>
      </p:sp>
      <p:sp>
        <p:nvSpPr>
          <p:cNvPr id="5" name="Footer Placeholder 4">
            <a:extLst>
              <a:ext uri="{FF2B5EF4-FFF2-40B4-BE49-F238E27FC236}">
                <a16:creationId xmlns:a16="http://schemas.microsoft.com/office/drawing/2014/main" id="{504B038C-2653-8B46-2A14-390ED2BDEF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5636041-6458-5F3C-5074-742E1D69F5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55D0DEE-15A5-4351-9404-7D06590B70BA}" type="slidenum">
              <a:rPr lang="en-GB" smtClean="0"/>
              <a:t>‹#›</a:t>
            </a:fld>
            <a:endParaRPr lang="en-GB"/>
          </a:p>
        </p:txBody>
      </p:sp>
    </p:spTree>
    <p:extLst>
      <p:ext uri="{BB962C8B-B14F-4D97-AF65-F5344CB8AC3E}">
        <p14:creationId xmlns:p14="http://schemas.microsoft.com/office/powerpoint/2010/main" val="975540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tel:2011/10-0055" TargetMode="External"/><Relationship Id="rId2" Type="http://schemas.openxmlformats.org/officeDocument/2006/relationships/hyperlink" Target="http://www.gov.uk/government/publications/development-matters--2/development-matte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4B4A0A0-CEF4-9A7A-4092-64C8765B570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7291" y="444976"/>
            <a:ext cx="2619375" cy="1165860"/>
          </a:xfrm>
          <a:prstGeom prst="rect">
            <a:avLst/>
          </a:prstGeom>
          <a:noFill/>
        </p:spPr>
      </p:pic>
      <p:sp>
        <p:nvSpPr>
          <p:cNvPr id="7" name="TextBox 6">
            <a:extLst>
              <a:ext uri="{FF2B5EF4-FFF2-40B4-BE49-F238E27FC236}">
                <a16:creationId xmlns:a16="http://schemas.microsoft.com/office/drawing/2014/main" id="{B41493B4-A397-9FB1-ABE6-F288908AC847}"/>
              </a:ext>
            </a:extLst>
          </p:cNvPr>
          <p:cNvSpPr txBox="1"/>
          <p:nvPr/>
        </p:nvSpPr>
        <p:spPr>
          <a:xfrm>
            <a:off x="609600" y="1858297"/>
            <a:ext cx="11189110" cy="646331"/>
          </a:xfrm>
          <a:prstGeom prst="rect">
            <a:avLst/>
          </a:prstGeom>
          <a:noFill/>
        </p:spPr>
        <p:txBody>
          <a:bodyPr wrap="square" rtlCol="0">
            <a:spAutoFit/>
          </a:bodyPr>
          <a:lstStyle/>
          <a:p>
            <a:endParaRPr lang="en-GB" dirty="0"/>
          </a:p>
          <a:p>
            <a:endParaRPr lang="en-GB" dirty="0"/>
          </a:p>
        </p:txBody>
      </p:sp>
      <p:sp>
        <p:nvSpPr>
          <p:cNvPr id="8" name="TextBox 7">
            <a:extLst>
              <a:ext uri="{FF2B5EF4-FFF2-40B4-BE49-F238E27FC236}">
                <a16:creationId xmlns:a16="http://schemas.microsoft.com/office/drawing/2014/main" id="{248725FA-685A-7B17-60FF-7D2BC84B15B3}"/>
              </a:ext>
            </a:extLst>
          </p:cNvPr>
          <p:cNvSpPr txBox="1"/>
          <p:nvPr/>
        </p:nvSpPr>
        <p:spPr>
          <a:xfrm>
            <a:off x="1307690" y="2290916"/>
            <a:ext cx="8711381" cy="224676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Name: Sammar Zaman</a:t>
            </a:r>
          </a:p>
          <a:p>
            <a:r>
              <a:rPr lang="en-GB" sz="2800" dirty="0">
                <a:latin typeface="Arial" panose="020B0604020202020204" pitchFamily="34" charset="0"/>
                <a:cs typeface="Arial" panose="020B0604020202020204" pitchFamily="34" charset="0"/>
              </a:rPr>
              <a:t>Student ID: 2522375</a:t>
            </a:r>
          </a:p>
          <a:p>
            <a:r>
              <a:rPr lang="en-GB" sz="2800" dirty="0">
                <a:latin typeface="Arial" panose="020B0604020202020204" pitchFamily="34" charset="0"/>
                <a:cs typeface="Arial" panose="020B0604020202020204" pitchFamily="34" charset="0"/>
              </a:rPr>
              <a:t>Module Code: </a:t>
            </a:r>
            <a:r>
              <a:rPr lang="en-US" sz="2800" dirty="0">
                <a:latin typeface="Arial" panose="020B0604020202020204" pitchFamily="34" charset="0"/>
                <a:cs typeface="Arial" panose="020B0604020202020204" pitchFamily="34" charset="0"/>
              </a:rPr>
              <a:t>LCHS4010</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Module: Psychology In Health and Social Care</a:t>
            </a:r>
          </a:p>
          <a:p>
            <a:r>
              <a:rPr lang="en-GB" sz="2800" dirty="0">
                <a:latin typeface="Arial" panose="020B0604020202020204" pitchFamily="34" charset="0"/>
                <a:cs typeface="Arial" panose="020B0604020202020204" pitchFamily="34" charset="0"/>
              </a:rPr>
              <a:t>Lecturer: Dr Helen Parsons</a:t>
            </a:r>
          </a:p>
        </p:txBody>
      </p:sp>
    </p:spTree>
    <p:extLst>
      <p:ext uri="{BB962C8B-B14F-4D97-AF65-F5344CB8AC3E}">
        <p14:creationId xmlns:p14="http://schemas.microsoft.com/office/powerpoint/2010/main" val="1417757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56C4-D346-6723-FC3E-A7A7DE9375C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939E1EA-DD7D-DAC2-EE25-BC0A8BC93546}"/>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In this presentation I will discuss how Bowlby's attachment theory can help me support Shona, a three-year-old who has recently joined nursery.</a:t>
            </a:r>
          </a:p>
          <a:p>
            <a:r>
              <a:rPr lang="en-GB" sz="2000" dirty="0">
                <a:latin typeface="Arial" panose="020B0604020202020204" pitchFamily="34" charset="0"/>
                <a:cs typeface="Arial" panose="020B0604020202020204" pitchFamily="34" charset="0"/>
              </a:rPr>
              <a:t>Shona becomes anxious when her carers leave, uses limited spoken language and finds group play difficult.</a:t>
            </a:r>
          </a:p>
          <a:p>
            <a:r>
              <a:rPr lang="en-GB" sz="2000" dirty="0">
                <a:latin typeface="Arial" panose="020B0604020202020204" pitchFamily="34" charset="0"/>
                <a:cs typeface="Arial" panose="020B0604020202020204" pitchFamily="34" charset="0"/>
              </a:rPr>
              <a:t>I will explain the theory, link it to Shonas needs and suggest ways to support her emotional, social, cognitive and physical wellbeing.</a:t>
            </a:r>
          </a:p>
          <a:p>
            <a:r>
              <a:rPr lang="en-GB" sz="2000" dirty="0">
                <a:latin typeface="Arial" panose="020B0604020202020204" pitchFamily="34" charset="0"/>
                <a:cs typeface="Arial" panose="020B0604020202020204" pitchFamily="34" charset="0"/>
              </a:rPr>
              <a:t>I will also briefly connect her communication needs to Bruner's interactionist language theory, discuss nature and nurture and consider the strengths and limitations of the attachment theory.</a:t>
            </a:r>
          </a:p>
          <a:p>
            <a:r>
              <a:rPr lang="en-GB" sz="2000" dirty="0">
                <a:latin typeface="Arial" panose="020B0604020202020204" pitchFamily="34" charset="0"/>
                <a:cs typeface="Arial" panose="020B0604020202020204" pitchFamily="34" charset="0"/>
              </a:rPr>
              <a:t>The main aim is to help Shona feel safe and able to take part in nursery life. Research shows that children can develop attachment relationships with nursery practitioners, making consistent adult support relevant to her situation ( Ahnert, </a:t>
            </a:r>
            <a:r>
              <a:rPr lang="en-GB" sz="2000" dirty="0" err="1">
                <a:latin typeface="Arial" panose="020B0604020202020204" pitchFamily="34" charset="0"/>
                <a:cs typeface="Arial" panose="020B0604020202020204" pitchFamily="34" charset="0"/>
              </a:rPr>
              <a:t>Pinquart</a:t>
            </a:r>
            <a:r>
              <a:rPr lang="en-GB" sz="2000" dirty="0">
                <a:latin typeface="Arial" panose="020B0604020202020204" pitchFamily="34" charset="0"/>
                <a:cs typeface="Arial" panose="020B0604020202020204" pitchFamily="34" charset="0"/>
              </a:rPr>
              <a:t> and Lamb 2006).</a:t>
            </a:r>
          </a:p>
          <a:p>
            <a:endParaRPr lang="en-GB" sz="2000" dirty="0"/>
          </a:p>
          <a:p>
            <a:endParaRPr lang="en-GB" sz="2000" dirty="0"/>
          </a:p>
        </p:txBody>
      </p:sp>
    </p:spTree>
    <p:extLst>
      <p:ext uri="{BB962C8B-B14F-4D97-AF65-F5344CB8AC3E}">
        <p14:creationId xmlns:p14="http://schemas.microsoft.com/office/powerpoint/2010/main" val="2834983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EE4E1-00AF-582D-AEA6-65E49F278040}"/>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Bowlby's attachment theory</a:t>
            </a:r>
          </a:p>
        </p:txBody>
      </p:sp>
      <p:sp>
        <p:nvSpPr>
          <p:cNvPr id="3" name="Content Placeholder 2">
            <a:extLst>
              <a:ext uri="{FF2B5EF4-FFF2-40B4-BE49-F238E27FC236}">
                <a16:creationId xmlns:a16="http://schemas.microsoft.com/office/drawing/2014/main" id="{6F299574-C93A-BF88-CA25-97868E15DF83}"/>
              </a:ext>
            </a:extLst>
          </p:cNvPr>
          <p:cNvSpPr>
            <a:spLocks noGrp="1"/>
          </p:cNvSpPr>
          <p:nvPr>
            <p:ph idx="1"/>
          </p:nvPr>
        </p:nvSpPr>
        <p:spPr/>
        <p:txBody>
          <a:bodyPr>
            <a:normAutofit lnSpcReduction="10000"/>
          </a:bodyPr>
          <a:lstStyle/>
          <a:p>
            <a:r>
              <a:rPr lang="en-GB" sz="2000" dirty="0">
                <a:latin typeface="Arial" panose="020B0604020202020204" pitchFamily="34" charset="0"/>
                <a:cs typeface="Arial" panose="020B0604020202020204" pitchFamily="34" charset="0"/>
              </a:rPr>
              <a:t>According to Bowlby (1988), attachment is a strong emotional bond between a child and a familiar caregiver. Children seek this person when they need comfort or protection. A caregiver can provide a safe haven, meaning having somewhere to turn to when upset and a secure base meaning support that helps the child feel confident enough to explore. This explains why feeling safe can help a young child play and learn. </a:t>
            </a:r>
          </a:p>
          <a:p>
            <a:r>
              <a:rPr lang="en-GB" sz="2000" dirty="0">
                <a:latin typeface="Arial" panose="020B0604020202020204" pitchFamily="34" charset="0"/>
                <a:cs typeface="Arial" panose="020B0604020202020204" pitchFamily="34" charset="0"/>
              </a:rPr>
              <a:t>Bowlby (1988) also described internal working models. These are expectations children develop about themselves and other people through their experiences of care. For example, receiving comfort repeatedly may help a child expect that adults will respond when needed. These expectations can influence relationships later in life, but they can change through new experiences. Attachment theory therefore connects early childhood with development across the life span.</a:t>
            </a:r>
          </a:p>
          <a:p>
            <a:r>
              <a:rPr lang="en-GB" sz="2000" dirty="0">
                <a:latin typeface="Arial" panose="020B0604020202020204" pitchFamily="34" charset="0"/>
                <a:cs typeface="Arial" panose="020B0604020202020204" pitchFamily="34" charset="0"/>
              </a:rPr>
              <a:t>Building on </a:t>
            </a:r>
            <a:r>
              <a:rPr lang="en-GB" sz="2000" dirty="0" err="1">
                <a:latin typeface="Arial" panose="020B0604020202020204" pitchFamily="34" charset="0"/>
                <a:cs typeface="Arial" panose="020B0604020202020204" pitchFamily="34" charset="0"/>
              </a:rPr>
              <a:t>bowlbys</a:t>
            </a:r>
            <a:r>
              <a:rPr lang="en-GB" sz="2000" dirty="0">
                <a:latin typeface="Arial" panose="020B0604020202020204" pitchFamily="34" charset="0"/>
                <a:cs typeface="Arial" panose="020B0604020202020204" pitchFamily="34" charset="0"/>
              </a:rPr>
              <a:t> theory, Ainsworth et al.(1978) identified three original attachment's patterns through the strange situation, which involved brief separations and reunions between infants and their caregivers. These are patterns within a relationship, rather than three separation theories.</a:t>
            </a:r>
          </a:p>
        </p:txBody>
      </p:sp>
    </p:spTree>
    <p:extLst>
      <p:ext uri="{BB962C8B-B14F-4D97-AF65-F5344CB8AC3E}">
        <p14:creationId xmlns:p14="http://schemas.microsoft.com/office/powerpoint/2010/main" val="13279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7DE955-A070-7EFF-BDEF-BAE29296E726}"/>
              </a:ext>
            </a:extLst>
          </p:cNvPr>
          <p:cNvSpPr txBox="1"/>
          <p:nvPr/>
        </p:nvSpPr>
        <p:spPr>
          <a:xfrm>
            <a:off x="334297" y="383458"/>
            <a:ext cx="11503742" cy="5016758"/>
          </a:xfrm>
          <a:prstGeom prst="rect">
            <a:avLst/>
          </a:prstGeom>
          <a:noFill/>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Secure attachment: the infant uses the caregiver as a secure base for exploring. They may become upset when the caregivers leaves but seek and accept comfort when the caregiver returns. After reassurance they can usually return to play ( Ainsworth et al. 1978).</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Insecure avoidant attachment: the infant may show little outward distress during separation and avoid or ignore the caregiver on reunion. This does not necessarily mean the infant feels calm or has no need for comfort ( Ainsworth et al. 1978)</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Insecure resistant attachment: the infant is often very distressed by separation. On reunion they may seek closeness while also resisting comfort, making it difficult to settle and return to exploration ( Ainsworth et al. 1978)</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These patterns help explain differences in how infants seek reassurance. However, they cannot be assigned to Shona from drop-off behaviour alone. Even a securely attached child may become upset when a carer leaves. I would therefore use the theory to guide supportive care, rather than assume that Shona has an insecure attachment.</a:t>
            </a:r>
          </a:p>
        </p:txBody>
      </p:sp>
    </p:spTree>
    <p:extLst>
      <p:ext uri="{BB962C8B-B14F-4D97-AF65-F5344CB8AC3E}">
        <p14:creationId xmlns:p14="http://schemas.microsoft.com/office/powerpoint/2010/main" val="1982623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A6E58-62FA-04FB-6909-743BF679439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Understanding Shonas needs</a:t>
            </a:r>
          </a:p>
        </p:txBody>
      </p:sp>
      <p:sp>
        <p:nvSpPr>
          <p:cNvPr id="3" name="Content Placeholder 2">
            <a:extLst>
              <a:ext uri="{FF2B5EF4-FFF2-40B4-BE49-F238E27FC236}">
                <a16:creationId xmlns:a16="http://schemas.microsoft.com/office/drawing/2014/main" id="{8791660B-96C0-C2A8-2018-9BB132FD9E97}"/>
              </a:ext>
            </a:extLst>
          </p:cNvPr>
          <p:cNvSpPr>
            <a:spLocks noGrp="1"/>
          </p:cNvSpPr>
          <p:nvPr>
            <p:ph idx="1"/>
          </p:nvPr>
        </p:nvSpPr>
        <p:spPr/>
        <p:txBody>
          <a:bodyPr>
            <a:normAutofit lnSpcReduction="10000"/>
          </a:bodyPr>
          <a:lstStyle/>
          <a:p>
            <a:r>
              <a:rPr lang="en-GB" sz="2000" dirty="0">
                <a:latin typeface="Arial" panose="020B0604020202020204" pitchFamily="34" charset="0"/>
                <a:cs typeface="Arial" panose="020B0604020202020204" pitchFamily="34" charset="0"/>
              </a:rPr>
              <a:t>Shonas anxiety may reflect the difficulty of leaving familiar carers in a new setting. She may not yet feel confident that nursery adults will comfort her. Attachment theory helps me consider this possibility, but it does not prove why she is anxious. I would observe what happens after her carers leave, which adult she approaches and what helps her settle.</a:t>
            </a:r>
          </a:p>
          <a:p>
            <a:r>
              <a:rPr lang="en-GB" sz="2000" dirty="0">
                <a:latin typeface="Arial" panose="020B0604020202020204" pitchFamily="34" charset="0"/>
                <a:cs typeface="Arial" panose="020B0604020202020204" pitchFamily="34" charset="0"/>
              </a:rPr>
              <a:t>Feeling uncertain may also make joining other children harder. Groh et al. (2014) found a link between attachment security and children's social skills with peers. This supports paying attention to relationships, although it does not explain every difficulty with group play. Shona may also need help communicating or more time to  become familiar with other children </a:t>
            </a:r>
          </a:p>
          <a:p>
            <a:r>
              <a:rPr lang="en-GB" sz="2000" dirty="0">
                <a:latin typeface="Arial" panose="020B0604020202020204" pitchFamily="34" charset="0"/>
                <a:cs typeface="Arial" panose="020B0604020202020204" pitchFamily="34" charset="0"/>
              </a:rPr>
              <a:t>Her limited speech needs separate attention. I would ask her carers how she communicates at home and which language she uses. Development matters explains that children learning English may initially speak a little in nursery and recommends working with families and relevant professional's when concerns arise (Department For Education, 2023). I would therefore avoid assuming that anxiety explains all of Shonas communication needs.</a:t>
            </a:r>
          </a:p>
        </p:txBody>
      </p:sp>
    </p:spTree>
    <p:extLst>
      <p:ext uri="{BB962C8B-B14F-4D97-AF65-F5344CB8AC3E}">
        <p14:creationId xmlns:p14="http://schemas.microsoft.com/office/powerpoint/2010/main" val="469881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052C4-B387-822D-FE0D-1491AA13454C}"/>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Supporting emotional and social wellbeing</a:t>
            </a:r>
          </a:p>
        </p:txBody>
      </p:sp>
      <p:sp>
        <p:nvSpPr>
          <p:cNvPr id="3" name="Content Placeholder 2">
            <a:extLst>
              <a:ext uri="{FF2B5EF4-FFF2-40B4-BE49-F238E27FC236}">
                <a16:creationId xmlns:a16="http://schemas.microsoft.com/office/drawing/2014/main" id="{F602632D-6B2A-7752-6B5C-B0E1ECAE4236}"/>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My first step would be able to help Shona build trust with a consistent key person and a familiar backup adult. The key person would welcome her, learn what she enjoys and respond when she needs reassurance. Ahnert </a:t>
            </a:r>
            <a:r>
              <a:rPr lang="en-GB" sz="2000" dirty="0" err="1">
                <a:latin typeface="Arial" panose="020B0604020202020204" pitchFamily="34" charset="0"/>
                <a:cs typeface="Arial" panose="020B0604020202020204" pitchFamily="34" charset="0"/>
              </a:rPr>
              <a:t>Pinquart</a:t>
            </a:r>
            <a:r>
              <a:rPr lang="en-GB" sz="2000" dirty="0">
                <a:latin typeface="Arial" panose="020B0604020202020204" pitchFamily="34" charset="0"/>
                <a:cs typeface="Arial" panose="020B0604020202020204" pitchFamily="34" charset="0"/>
              </a:rPr>
              <a:t> and Lamb (2006) highlight the importance of sensitive care within childcare settings. This means noticing children's needs and responding appropriately , while also creating a supporting atmosphere for the whole group.</a:t>
            </a:r>
          </a:p>
          <a:p>
            <a:r>
              <a:rPr lang="en-GB" sz="2000" dirty="0">
                <a:latin typeface="Arial" panose="020B0604020202020204" pitchFamily="34" charset="0"/>
                <a:cs typeface="Arial" panose="020B0604020202020204" pitchFamily="34" charset="0"/>
              </a:rPr>
              <a:t>Together with her carers, I would agree a simple arrival routine and a clear goodbye. I would offer a familiar comfort object if it helps her. When she is upset, I would acknowledge her feelings and offer comfort she accepts. These are practical applications of attachment theory, so I would adjust them according to Shonas responses. Research supports focusing on responsive caregiving, although studies involving parents and infants cannot directly prove what will work for Shona in nursery ( </a:t>
            </a:r>
            <a:r>
              <a:rPr lang="en-GB" sz="2000" dirty="0" err="1">
                <a:latin typeface="Arial" panose="020B0604020202020204" pitchFamily="34" charset="0"/>
                <a:cs typeface="Arial" panose="020B0604020202020204" pitchFamily="34" charset="0"/>
              </a:rPr>
              <a:t>Bakermans</a:t>
            </a:r>
            <a:r>
              <a:rPr lang="en-GB" sz="2000" dirty="0">
                <a:latin typeface="Arial" panose="020B0604020202020204" pitchFamily="34" charset="0"/>
                <a:cs typeface="Arial" panose="020B0604020202020204" pitchFamily="34" charset="0"/>
              </a:rPr>
              <a:t>- Kranenburg, Van </a:t>
            </a:r>
            <a:r>
              <a:rPr lang="en-GB" sz="2000" dirty="0" err="1">
                <a:latin typeface="Arial" panose="020B0604020202020204" pitchFamily="34" charset="0"/>
                <a:cs typeface="Arial" panose="020B0604020202020204" pitchFamily="34" charset="0"/>
              </a:rPr>
              <a:t>Ijendoorn</a:t>
            </a:r>
            <a:r>
              <a:rPr lang="en-GB" sz="2000" dirty="0">
                <a:latin typeface="Arial" panose="020B0604020202020204" pitchFamily="34" charset="0"/>
                <a:cs typeface="Arial" panose="020B0604020202020204" pitchFamily="34" charset="0"/>
              </a:rPr>
              <a:t> and Juffer 2003).</a:t>
            </a:r>
          </a:p>
        </p:txBody>
      </p:sp>
    </p:spTree>
    <p:extLst>
      <p:ext uri="{BB962C8B-B14F-4D97-AF65-F5344CB8AC3E}">
        <p14:creationId xmlns:p14="http://schemas.microsoft.com/office/powerpoint/2010/main" val="4148835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DA470-6F98-2D87-509E-ABE004492B78}"/>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Supporting language and cognitive development </a:t>
            </a:r>
          </a:p>
        </p:txBody>
      </p:sp>
      <p:sp>
        <p:nvSpPr>
          <p:cNvPr id="3" name="Content Placeholder 2">
            <a:extLst>
              <a:ext uri="{FF2B5EF4-FFF2-40B4-BE49-F238E27FC236}">
                <a16:creationId xmlns:a16="http://schemas.microsoft.com/office/drawing/2014/main" id="{06B0A592-6208-A15F-BFF5-D8B71A577C9C}"/>
              </a:ext>
            </a:extLst>
          </p:cNvPr>
          <p:cNvSpPr>
            <a:spLocks noGrp="1"/>
          </p:cNvSpPr>
          <p:nvPr>
            <p:ph idx="1"/>
          </p:nvPr>
        </p:nvSpPr>
        <p:spPr/>
        <p:txBody>
          <a:bodyPr>
            <a:normAutofit lnSpcReduction="10000"/>
          </a:bodyPr>
          <a:lstStyle/>
          <a:p>
            <a:r>
              <a:rPr lang="en-GB" sz="2000" dirty="0">
                <a:latin typeface="Arial" panose="020B0604020202020204" pitchFamily="34" charset="0"/>
                <a:cs typeface="Arial" panose="020B0604020202020204" pitchFamily="34" charset="0"/>
              </a:rPr>
              <a:t>This relationship-based support also connects with </a:t>
            </a:r>
            <a:r>
              <a:rPr lang="en-GB" sz="2000" dirty="0" err="1">
                <a:latin typeface="Arial" panose="020B0604020202020204" pitchFamily="34" charset="0"/>
                <a:cs typeface="Arial" panose="020B0604020202020204" pitchFamily="34" charset="0"/>
              </a:rPr>
              <a:t>Bruners</a:t>
            </a:r>
            <a:r>
              <a:rPr lang="en-GB" sz="2000" dirty="0">
                <a:latin typeface="Arial" panose="020B0604020202020204" pitchFamily="34" charset="0"/>
                <a:cs typeface="Arial" panose="020B0604020202020204" pitchFamily="34" charset="0"/>
              </a:rPr>
              <a:t> interactionist account of language development. According to Bruner (1983), children learn to use language through shared activities and exchanges with adults. He called this adult support language acquisition support system. It is useful for Shona's support plan because it focuses on everyday communication with familiar people, although it cannot explain the cause of her limited speech.</a:t>
            </a:r>
          </a:p>
          <a:p>
            <a:r>
              <a:rPr lang="en-GB" sz="2000" dirty="0">
                <a:latin typeface="Arial" panose="020B0604020202020204" pitchFamily="34" charset="0"/>
                <a:cs typeface="Arial" panose="020B0604020202020204" pitchFamily="34" charset="0"/>
              </a:rPr>
              <a:t>During play, I would follow Shona's interests, use short comments and give her time to respond through words, sounds or gestures. If she pointed to a ball, I could say “you want the ball” without making her repeat it. Shared books and familiar songs could offer further opportunities to communicate(Brunner 1983). Bowlby helps explain the importance of feeling safe, while Bruner helps explains how supportive exchanges create opportunities for language learning.</a:t>
            </a:r>
          </a:p>
          <a:p>
            <a:r>
              <a:rPr lang="en-GB" sz="2000" dirty="0">
                <a:latin typeface="Arial" panose="020B0604020202020204" pitchFamily="34" charset="0"/>
                <a:cs typeface="Arial" panose="020B0604020202020204" pitchFamily="34" charset="0"/>
              </a:rPr>
              <a:t>I would also involve her carers in communication support. Roberts and Kaiser (2011) found that parent-implemented language interventions can benefit children with language impairments, but it supports cooperation with families. </a:t>
            </a:r>
          </a:p>
        </p:txBody>
      </p:sp>
    </p:spTree>
    <p:extLst>
      <p:ext uri="{BB962C8B-B14F-4D97-AF65-F5344CB8AC3E}">
        <p14:creationId xmlns:p14="http://schemas.microsoft.com/office/powerpoint/2010/main" val="1290134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F1C5C-0DBD-5F32-9BC3-CBA6C24D8D6A}"/>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Supporting physical wellbeing</a:t>
            </a:r>
          </a:p>
        </p:txBody>
      </p:sp>
      <p:sp>
        <p:nvSpPr>
          <p:cNvPr id="3" name="Content Placeholder 2">
            <a:extLst>
              <a:ext uri="{FF2B5EF4-FFF2-40B4-BE49-F238E27FC236}">
                <a16:creationId xmlns:a16="http://schemas.microsoft.com/office/drawing/2014/main" id="{0393670B-1140-0390-D09A-490DD5B89B6A}"/>
              </a:ext>
            </a:extLst>
          </p:cNvPr>
          <p:cNvSpPr>
            <a:spLocks noGrp="1"/>
          </p:cNvSpPr>
          <p:nvPr>
            <p:ph idx="1"/>
          </p:nvPr>
        </p:nvSpPr>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communication and play, Shona needs opportunities to move and develop physical skills. I would offer activities such as outdoor play, rolling a ball and drawing, with a familiar adult available if needed. Food, drinks, rest and toileting support would also be part of her daily care. Development matters recognises physical development as an important area of learning ( Department for Education 2023). Emotional reassurance may help participation, but physical needs still require direct attention.</a:t>
            </a:r>
          </a:p>
        </p:txBody>
      </p:sp>
    </p:spTree>
    <p:extLst>
      <p:ext uri="{BB962C8B-B14F-4D97-AF65-F5344CB8AC3E}">
        <p14:creationId xmlns:p14="http://schemas.microsoft.com/office/powerpoint/2010/main" val="268408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2898F-EB9B-BA40-914B-026EB4FE4BD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Nature, Nurture and the theory's limitations </a:t>
            </a:r>
          </a:p>
        </p:txBody>
      </p:sp>
      <p:sp>
        <p:nvSpPr>
          <p:cNvPr id="3" name="Content Placeholder 2">
            <a:extLst>
              <a:ext uri="{FF2B5EF4-FFF2-40B4-BE49-F238E27FC236}">
                <a16:creationId xmlns:a16="http://schemas.microsoft.com/office/drawing/2014/main" id="{E198E8A3-40F3-6C3F-0717-7DAFC7260FAA}"/>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Shonas development may be influenced by both nature and nurture. Nature includes biological factors such as temperament and developmental maturation. Nurture includes experiences such as relationships, nursery routines and opportunities to communicate. Groh et al.(2017) found only a weak overall link between temperament and attachment security. Being cautious around unfamiliar people therefore does not automatically mean a child has an insecure attachment.</a:t>
            </a:r>
          </a:p>
          <a:p>
            <a:r>
              <a:rPr lang="en-GB" dirty="0">
                <a:latin typeface="Arial" panose="020B0604020202020204" pitchFamily="34" charset="0"/>
                <a:cs typeface="Arial" panose="020B0604020202020204" pitchFamily="34" charset="0"/>
              </a:rPr>
              <a:t>These influences can also work together. </a:t>
            </a:r>
            <a:r>
              <a:rPr lang="en-GB" dirty="0" err="1">
                <a:latin typeface="Arial" panose="020B0604020202020204" pitchFamily="34" charset="0"/>
                <a:cs typeface="Arial" panose="020B0604020202020204" pitchFamily="34" charset="0"/>
              </a:rPr>
              <a:t>Belksy</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Pluess</a:t>
            </a:r>
            <a:r>
              <a:rPr lang="en-GB" dirty="0">
                <a:latin typeface="Arial" panose="020B0604020202020204" pitchFamily="34" charset="0"/>
                <a:cs typeface="Arial" panose="020B0604020202020204" pitchFamily="34" charset="0"/>
              </a:rPr>
              <a:t> (2009)explain that children differ in how strongly they respond to supportive or difficult environments. For </a:t>
            </a:r>
            <a:r>
              <a:rPr lang="en-GB" dirty="0" err="1">
                <a:latin typeface="Arial" panose="020B0604020202020204" pitchFamily="34" charset="0"/>
                <a:cs typeface="Arial" panose="020B0604020202020204" pitchFamily="34" charset="0"/>
              </a:rPr>
              <a:t>shona</a:t>
            </a:r>
            <a:r>
              <a:rPr lang="en-GB" dirty="0">
                <a:latin typeface="Arial" panose="020B0604020202020204" pitchFamily="34" charset="0"/>
                <a:cs typeface="Arial" panose="020B0604020202020204" pitchFamily="34" charset="0"/>
              </a:rPr>
              <a:t> this means observing what helps her rather than assuming her behaviour will stay the same. Research also cautions against assuming that nursery attendance itself damages attachment (NICHD early childcare research network 1997).</a:t>
            </a:r>
          </a:p>
          <a:p>
            <a:r>
              <a:rPr lang="en-GB" dirty="0">
                <a:latin typeface="Arial" panose="020B0604020202020204" pitchFamily="34" charset="0"/>
                <a:cs typeface="Arial" panose="020B0604020202020204" pitchFamily="34" charset="0"/>
              </a:rPr>
              <a:t>Attachment theory is useful because it encourages practitioners to understand distress and provide dependable care. However, it cannot explain all language, learning or physical difficulties. Thompson, Simpson and Berlin (2022) also identify continuing questions about attachment assessment, culture and change over time. I must therefore respect different family caregiving practices, avoid labelling Shona or blaming her carers and combine the theory with observation and professional advice.</a:t>
            </a:r>
          </a:p>
        </p:txBody>
      </p:sp>
    </p:spTree>
    <p:extLst>
      <p:ext uri="{BB962C8B-B14F-4D97-AF65-F5344CB8AC3E}">
        <p14:creationId xmlns:p14="http://schemas.microsoft.com/office/powerpoint/2010/main" val="3343554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828F9-D7D4-8D72-5210-B416682766B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F97C6892-F94E-A5E0-6B1D-6426EFBD64BF}"/>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In conclusion, Bowlby's attachment theory helps me understand why Shona may need reassurance while settling into nursery. A consistent key person, responsive comfort and manageable play opportunities could support her confidence and participation. </a:t>
            </a:r>
          </a:p>
          <a:p>
            <a:r>
              <a:rPr lang="en-GB" sz="2000" dirty="0">
                <a:latin typeface="Arial" panose="020B0604020202020204" pitchFamily="34" charset="0"/>
                <a:cs typeface="Arial" panose="020B0604020202020204" pitchFamily="34" charset="0"/>
              </a:rPr>
              <a:t>Bruner's interactionist account adds useful explanation of how everyday exchanges can support communication. Both biological and environmental factors influences must be considered and the plan should change according to Shona’s progress.</a:t>
            </a:r>
          </a:p>
          <a:p>
            <a:r>
              <a:rPr lang="en-GB" sz="2000" dirty="0">
                <a:latin typeface="Arial" panose="020B0604020202020204" pitchFamily="34" charset="0"/>
                <a:cs typeface="Arial" panose="020B0604020202020204" pitchFamily="34" charset="0"/>
              </a:rPr>
              <a:t>Attachment theory provides a useful starting point, but Shona's wider developmental needs must also be assessed and supported.</a:t>
            </a:r>
          </a:p>
        </p:txBody>
      </p:sp>
    </p:spTree>
    <p:extLst>
      <p:ext uri="{BB962C8B-B14F-4D97-AF65-F5344CB8AC3E}">
        <p14:creationId xmlns:p14="http://schemas.microsoft.com/office/powerpoint/2010/main" val="2146556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73B5B-45CD-230A-52AA-F9FC54FB46A9}"/>
              </a:ext>
            </a:extLst>
          </p:cNvPr>
          <p:cNvSpPr>
            <a:spLocks noGrp="1"/>
          </p:cNvSpPr>
          <p:nvPr>
            <p:ph type="title"/>
          </p:nvPr>
        </p:nvSpPr>
        <p:spPr>
          <a:xfrm>
            <a:off x="838200" y="365125"/>
            <a:ext cx="10515600" cy="480449"/>
          </a:xfrm>
        </p:spPr>
        <p:txBody>
          <a:bodyPr>
            <a:normAutofit fontScale="90000"/>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81BF3251-6D6F-5FB2-96B4-1207BD0D12BD}"/>
              </a:ext>
            </a:extLst>
          </p:cNvPr>
          <p:cNvSpPr>
            <a:spLocks noGrp="1"/>
          </p:cNvSpPr>
          <p:nvPr>
            <p:ph idx="1"/>
          </p:nvPr>
        </p:nvSpPr>
        <p:spPr>
          <a:xfrm>
            <a:off x="196645" y="993058"/>
            <a:ext cx="11157155" cy="5692877"/>
          </a:xfrm>
        </p:spPr>
        <p:txBody>
          <a:bodyPr>
            <a:normAutofit fontScale="55000" lnSpcReduction="20000"/>
          </a:bodyPr>
          <a:lstStyle/>
          <a:p>
            <a:r>
              <a:rPr lang="en-GB" sz="2500" dirty="0" err="1">
                <a:latin typeface="Arial" panose="020B0604020202020204" pitchFamily="34" charset="0"/>
                <a:cs typeface="Arial" panose="020B0604020202020204" pitchFamily="34" charset="0"/>
              </a:rPr>
              <a:t>Anhert,L</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Pinquart</a:t>
            </a:r>
            <a:r>
              <a:rPr lang="en-GB" sz="2500" dirty="0">
                <a:latin typeface="Arial" panose="020B0604020202020204" pitchFamily="34" charset="0"/>
                <a:cs typeface="Arial" panose="020B0604020202020204" pitchFamily="34" charset="0"/>
              </a:rPr>
              <a:t> M and Lamb M.E (2006) ‘</a:t>
            </a:r>
            <a:r>
              <a:rPr lang="en-GB" sz="2500" i="1" dirty="0">
                <a:latin typeface="Arial" panose="020B0604020202020204" pitchFamily="34" charset="0"/>
                <a:cs typeface="Arial" panose="020B0604020202020204" pitchFamily="34" charset="0"/>
              </a:rPr>
              <a:t>security of </a:t>
            </a:r>
            <a:r>
              <a:rPr lang="en-GB" sz="2500" i="1" dirty="0" err="1">
                <a:latin typeface="Arial" panose="020B0604020202020204" pitchFamily="34" charset="0"/>
                <a:cs typeface="Arial" panose="020B0604020202020204" pitchFamily="34" charset="0"/>
              </a:rPr>
              <a:t>childrens</a:t>
            </a:r>
            <a:r>
              <a:rPr lang="en-GB" sz="2500" i="1" dirty="0">
                <a:latin typeface="Arial" panose="020B0604020202020204" pitchFamily="34" charset="0"/>
                <a:cs typeface="Arial" panose="020B0604020202020204" pitchFamily="34" charset="0"/>
              </a:rPr>
              <a:t> relationships with nonparental care providers</a:t>
            </a:r>
            <a:r>
              <a:rPr lang="en-GB" sz="2500" dirty="0">
                <a:latin typeface="Arial" panose="020B0604020202020204" pitchFamily="34" charset="0"/>
                <a:cs typeface="Arial" panose="020B0604020202020204" pitchFamily="34" charset="0"/>
              </a:rPr>
              <a:t>: a meta-</a:t>
            </a:r>
            <a:r>
              <a:rPr lang="en-GB" sz="2500" dirty="0" err="1">
                <a:latin typeface="Arial" panose="020B0604020202020204" pitchFamily="34" charset="0"/>
                <a:cs typeface="Arial" panose="020B0604020202020204" pitchFamily="34" charset="0"/>
              </a:rPr>
              <a:t>analysis,child</a:t>
            </a:r>
            <a:r>
              <a:rPr lang="en-GB" sz="2500" dirty="0">
                <a:latin typeface="Arial" panose="020B0604020202020204" pitchFamily="34" charset="0"/>
                <a:cs typeface="Arial" panose="020B0604020202020204" pitchFamily="34" charset="0"/>
              </a:rPr>
              <a:t> development 77(3) pp 664-679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10.1111/j.1467-8624.2006.00896.x.</a:t>
            </a:r>
          </a:p>
          <a:p>
            <a:r>
              <a:rPr lang="en-GB" sz="2500" dirty="0">
                <a:latin typeface="Arial" panose="020B0604020202020204" pitchFamily="34" charset="0"/>
                <a:cs typeface="Arial" panose="020B0604020202020204" pitchFamily="34" charset="0"/>
              </a:rPr>
              <a:t>Ainsworth, M.D.S, </a:t>
            </a:r>
            <a:r>
              <a:rPr lang="en-GB" sz="2500" dirty="0" err="1">
                <a:latin typeface="Arial" panose="020B0604020202020204" pitchFamily="34" charset="0"/>
                <a:cs typeface="Arial" panose="020B0604020202020204" pitchFamily="34" charset="0"/>
              </a:rPr>
              <a:t>Blehar</a:t>
            </a:r>
            <a:r>
              <a:rPr lang="en-GB" sz="2500" dirty="0">
                <a:latin typeface="Arial" panose="020B0604020202020204" pitchFamily="34" charset="0"/>
                <a:cs typeface="Arial" panose="020B0604020202020204" pitchFamily="34" charset="0"/>
              </a:rPr>
              <a:t>, M.C, </a:t>
            </a:r>
            <a:r>
              <a:rPr lang="en-GB" sz="2500" dirty="0" err="1">
                <a:latin typeface="Arial" panose="020B0604020202020204" pitchFamily="34" charset="0"/>
                <a:cs typeface="Arial" panose="020B0604020202020204" pitchFamily="34" charset="0"/>
              </a:rPr>
              <a:t>Waters,E</a:t>
            </a:r>
            <a:r>
              <a:rPr lang="en-GB" sz="2500" dirty="0">
                <a:latin typeface="Arial" panose="020B0604020202020204" pitchFamily="34" charset="0"/>
                <a:cs typeface="Arial" panose="020B0604020202020204" pitchFamily="34" charset="0"/>
              </a:rPr>
              <a:t>  and Wall S (1978) Patterns of attachment: a psychological study of the strange situation. Hillsdale, NJ: Lawrence Elbaum Associates.</a:t>
            </a:r>
          </a:p>
          <a:p>
            <a:r>
              <a:rPr lang="en-GB" sz="2500" dirty="0" err="1">
                <a:latin typeface="Arial" panose="020B0604020202020204" pitchFamily="34" charset="0"/>
                <a:cs typeface="Arial" panose="020B0604020202020204" pitchFamily="34" charset="0"/>
              </a:rPr>
              <a:t>Bakermans</a:t>
            </a:r>
            <a:r>
              <a:rPr lang="en-GB" sz="2500" dirty="0">
                <a:latin typeface="Arial" panose="020B0604020202020204" pitchFamily="34" charset="0"/>
                <a:cs typeface="Arial" panose="020B0604020202020204" pitchFamily="34" charset="0"/>
              </a:rPr>
              <a:t>-Kranenburg, M.J, Van </a:t>
            </a:r>
            <a:r>
              <a:rPr lang="en-GB" sz="2500" dirty="0" err="1">
                <a:latin typeface="Arial" panose="020B0604020202020204" pitchFamily="34" charset="0"/>
                <a:cs typeface="Arial" panose="020B0604020202020204" pitchFamily="34" charset="0"/>
              </a:rPr>
              <a:t>Ijzendoorn</a:t>
            </a:r>
            <a:r>
              <a:rPr lang="en-GB" sz="2500" dirty="0">
                <a:latin typeface="Arial" panose="020B0604020202020204" pitchFamily="34" charset="0"/>
                <a:cs typeface="Arial" panose="020B0604020202020204" pitchFamily="34" charset="0"/>
              </a:rPr>
              <a:t>, M.H and Juffer F(2003) ‘Less is more: meta-analyses of sensitivity and attachment interventions in early childhood’ psychological bulletin, 129(2), pp.195-215.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10.1037/0033-2909.129.2.195.</a:t>
            </a:r>
          </a:p>
          <a:p>
            <a:r>
              <a:rPr lang="en-GB" sz="2500" dirty="0" err="1">
                <a:latin typeface="Arial" panose="020B0604020202020204" pitchFamily="34" charset="0"/>
                <a:cs typeface="Arial" panose="020B0604020202020204" pitchFamily="34" charset="0"/>
              </a:rPr>
              <a:t>Belsky,J</a:t>
            </a:r>
            <a:r>
              <a:rPr lang="en-GB" sz="2500" dirty="0">
                <a:latin typeface="Arial" panose="020B0604020202020204" pitchFamily="34" charset="0"/>
                <a:cs typeface="Arial" panose="020B0604020202020204" pitchFamily="34" charset="0"/>
              </a:rPr>
              <a:t> and </a:t>
            </a:r>
            <a:r>
              <a:rPr lang="en-GB" sz="2500" dirty="0" err="1">
                <a:latin typeface="Arial" panose="020B0604020202020204" pitchFamily="34" charset="0"/>
                <a:cs typeface="Arial" panose="020B0604020202020204" pitchFamily="34" charset="0"/>
              </a:rPr>
              <a:t>Pluess</a:t>
            </a:r>
            <a:r>
              <a:rPr lang="en-GB" sz="2500" dirty="0">
                <a:latin typeface="Arial" panose="020B0604020202020204" pitchFamily="34" charset="0"/>
                <a:cs typeface="Arial" panose="020B0604020202020204" pitchFamily="34" charset="0"/>
              </a:rPr>
              <a:t>, M. (2009) ‘</a:t>
            </a:r>
            <a:r>
              <a:rPr lang="en-GB" sz="2500" i="1" dirty="0">
                <a:latin typeface="Arial" panose="020B0604020202020204" pitchFamily="34" charset="0"/>
                <a:cs typeface="Arial" panose="020B0604020202020204" pitchFamily="34" charset="0"/>
              </a:rPr>
              <a:t>Beyond diathesis stress: differential susceptibility to environmental influences’</a:t>
            </a:r>
            <a:r>
              <a:rPr lang="en-GB" sz="2500" dirty="0">
                <a:latin typeface="Arial" panose="020B0604020202020204" pitchFamily="34" charset="0"/>
                <a:cs typeface="Arial" panose="020B0604020202020204" pitchFamily="34" charset="0"/>
              </a:rPr>
              <a:t> Psychological Bulletin, 135(6) pp 885-908.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10.1037/a0017376.</a:t>
            </a:r>
          </a:p>
          <a:p>
            <a:r>
              <a:rPr lang="en-GB" sz="2500" dirty="0">
                <a:latin typeface="Arial" panose="020B0604020202020204" pitchFamily="34" charset="0"/>
                <a:cs typeface="Arial" panose="020B0604020202020204" pitchFamily="34" charset="0"/>
              </a:rPr>
              <a:t>Bowlby J (1988) A secure base: clinical applications of attachment theory. London: Routledge.</a:t>
            </a:r>
          </a:p>
          <a:p>
            <a:r>
              <a:rPr lang="en-GB" sz="2500" dirty="0">
                <a:latin typeface="Arial" panose="020B0604020202020204" pitchFamily="34" charset="0"/>
                <a:cs typeface="Arial" panose="020B0604020202020204" pitchFamily="34" charset="0"/>
              </a:rPr>
              <a:t>Bruner, J.S. (1983) Childs talk: learning to use language. Oxford: Oxford University Press</a:t>
            </a:r>
          </a:p>
          <a:p>
            <a:r>
              <a:rPr lang="en-GB" sz="2500" dirty="0">
                <a:latin typeface="Arial" panose="020B0604020202020204" pitchFamily="34" charset="0"/>
                <a:cs typeface="Arial" panose="020B0604020202020204" pitchFamily="34" charset="0"/>
              </a:rPr>
              <a:t>Department for Education (2023) Development Matters. Available at </a:t>
            </a:r>
            <a:r>
              <a:rPr lang="en-GB" sz="2500" dirty="0">
                <a:latin typeface="Arial" panose="020B0604020202020204" pitchFamily="34" charset="0"/>
                <a:cs typeface="Arial" panose="020B0604020202020204" pitchFamily="34" charset="0"/>
                <a:hlinkClick r:id="rId2"/>
              </a:rPr>
              <a:t>www.gov.uk/government/publications/development-matters--2/development-matters</a:t>
            </a:r>
            <a:r>
              <a:rPr lang="en-GB" sz="2500" dirty="0">
                <a:latin typeface="Arial" panose="020B0604020202020204" pitchFamily="34" charset="0"/>
                <a:cs typeface="Arial" panose="020B0604020202020204" pitchFamily="34" charset="0"/>
              </a:rPr>
              <a:t>. (accessed: 8 October 2026)</a:t>
            </a:r>
          </a:p>
          <a:p>
            <a:r>
              <a:rPr lang="en-GB" sz="2500" dirty="0">
                <a:latin typeface="Arial" panose="020B0604020202020204" pitchFamily="34" charset="0"/>
                <a:cs typeface="Arial" panose="020B0604020202020204" pitchFamily="34" charset="0"/>
              </a:rPr>
              <a:t>Groh, A.M., Fearon, R.P., </a:t>
            </a:r>
            <a:r>
              <a:rPr lang="en-GB" sz="2500" dirty="0" err="1">
                <a:latin typeface="Arial" panose="020B0604020202020204" pitchFamily="34" charset="0"/>
                <a:cs typeface="Arial" panose="020B0604020202020204" pitchFamily="34" charset="0"/>
              </a:rPr>
              <a:t>Bakermans</a:t>
            </a:r>
            <a:r>
              <a:rPr lang="en-GB" sz="2500" dirty="0">
                <a:latin typeface="Arial" panose="020B0604020202020204" pitchFamily="34" charset="0"/>
                <a:cs typeface="Arial" panose="020B0604020202020204" pitchFamily="34" charset="0"/>
              </a:rPr>
              <a:t>-Kranenburg, M.J., van </a:t>
            </a:r>
            <a:r>
              <a:rPr lang="en-GB" sz="2500" dirty="0" err="1">
                <a:latin typeface="Arial" panose="020B0604020202020204" pitchFamily="34" charset="0"/>
                <a:cs typeface="Arial" panose="020B0604020202020204" pitchFamily="34" charset="0"/>
              </a:rPr>
              <a:t>IJzendoorn</a:t>
            </a:r>
            <a:r>
              <a:rPr lang="en-GB" sz="2500" dirty="0">
                <a:latin typeface="Arial" panose="020B0604020202020204" pitchFamily="34" charset="0"/>
                <a:cs typeface="Arial" panose="020B0604020202020204" pitchFamily="34" charset="0"/>
              </a:rPr>
              <a:t>, M.H., Steele, R.D. and Roisman, G.I. (2014) </a:t>
            </a:r>
            <a:r>
              <a:rPr lang="en-GB" sz="2500" i="1" dirty="0">
                <a:latin typeface="Arial" panose="020B0604020202020204" pitchFamily="34" charset="0"/>
                <a:cs typeface="Arial" panose="020B0604020202020204" pitchFamily="34" charset="0"/>
              </a:rPr>
              <a:t>‘The significance of attachment security for children’s social competence with peers: a meta-analytic study</a:t>
            </a:r>
            <a:r>
              <a:rPr lang="en-GB" sz="2500" dirty="0">
                <a:latin typeface="Arial" panose="020B0604020202020204" pitchFamily="34" charset="0"/>
                <a:cs typeface="Arial" panose="020B0604020202020204" pitchFamily="34" charset="0"/>
              </a:rPr>
              <a:t>’, Attachment &amp; Human Development, 16(2), pp. 103–136.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10.1080/14616734.2014.883636.</a:t>
            </a:r>
          </a:p>
          <a:p>
            <a:r>
              <a:rPr lang="en-GB" sz="2500" dirty="0">
                <a:latin typeface="Arial" panose="020B0604020202020204" pitchFamily="34" charset="0"/>
                <a:cs typeface="Arial" panose="020B0604020202020204" pitchFamily="34" charset="0"/>
              </a:rPr>
              <a:t>Groh, A.M., Narayan, A.J., </a:t>
            </a:r>
            <a:r>
              <a:rPr lang="en-GB" sz="2500" dirty="0" err="1">
                <a:latin typeface="Arial" panose="020B0604020202020204" pitchFamily="34" charset="0"/>
                <a:cs typeface="Arial" panose="020B0604020202020204" pitchFamily="34" charset="0"/>
              </a:rPr>
              <a:t>Bakermans</a:t>
            </a:r>
            <a:r>
              <a:rPr lang="en-GB" sz="2500" dirty="0">
                <a:latin typeface="Arial" panose="020B0604020202020204" pitchFamily="34" charset="0"/>
                <a:cs typeface="Arial" panose="020B0604020202020204" pitchFamily="34" charset="0"/>
              </a:rPr>
              <a:t>-Kranenburg, M.J., Roisman, G.I., Vaughn, B.E., Fearon, R.M.P. and van </a:t>
            </a:r>
            <a:r>
              <a:rPr lang="en-GB" sz="2500" dirty="0" err="1">
                <a:latin typeface="Arial" panose="020B0604020202020204" pitchFamily="34" charset="0"/>
                <a:cs typeface="Arial" panose="020B0604020202020204" pitchFamily="34" charset="0"/>
              </a:rPr>
              <a:t>IJzendoorn</a:t>
            </a:r>
            <a:r>
              <a:rPr lang="en-GB" sz="2500" dirty="0">
                <a:latin typeface="Arial" panose="020B0604020202020204" pitchFamily="34" charset="0"/>
                <a:cs typeface="Arial" panose="020B0604020202020204" pitchFamily="34" charset="0"/>
              </a:rPr>
              <a:t>, M.H. (2017) </a:t>
            </a:r>
            <a:r>
              <a:rPr lang="en-GB" sz="2500" i="1" dirty="0">
                <a:latin typeface="Arial" panose="020B0604020202020204" pitchFamily="34" charset="0"/>
                <a:cs typeface="Arial" panose="020B0604020202020204" pitchFamily="34" charset="0"/>
              </a:rPr>
              <a:t>‘Attachment and temperament in the early life course: a meta-analytic review</a:t>
            </a:r>
            <a:r>
              <a:rPr lang="en-GB" sz="2500" dirty="0">
                <a:latin typeface="Arial" panose="020B0604020202020204" pitchFamily="34" charset="0"/>
                <a:cs typeface="Arial" panose="020B0604020202020204" pitchFamily="34" charset="0"/>
              </a:rPr>
              <a:t>’, Child Development, 88(3), pp. 770–795.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10.1111/cdev.12677.</a:t>
            </a:r>
          </a:p>
          <a:p>
            <a:r>
              <a:rPr lang="en-GB" sz="2500" dirty="0">
                <a:latin typeface="Arial" panose="020B0604020202020204" pitchFamily="34" charset="0"/>
                <a:cs typeface="Arial" panose="020B0604020202020204" pitchFamily="34" charset="0"/>
              </a:rPr>
              <a:t>NICHD Early Child Care Research Network (1997) </a:t>
            </a:r>
            <a:r>
              <a:rPr lang="en-GB" sz="2500" i="1" dirty="0">
                <a:latin typeface="Arial" panose="020B0604020202020204" pitchFamily="34" charset="0"/>
                <a:cs typeface="Arial" panose="020B0604020202020204" pitchFamily="34" charset="0"/>
              </a:rPr>
              <a:t>‘The effects of infant childcare on infant–mother attachment security: results of the NICHD Study of Early Child Care</a:t>
            </a:r>
            <a:r>
              <a:rPr lang="en-GB" sz="2500" dirty="0">
                <a:latin typeface="Arial" panose="020B0604020202020204" pitchFamily="34" charset="0"/>
                <a:cs typeface="Arial" panose="020B0604020202020204" pitchFamily="34" charset="0"/>
              </a:rPr>
              <a:t>’, Child Development, 68(5), pp. 860–879.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10.1111/j.1467-8624.1997.tb01967.x.</a:t>
            </a:r>
          </a:p>
          <a:p>
            <a:r>
              <a:rPr lang="en-GB" sz="2500" dirty="0">
                <a:latin typeface="Arial" panose="020B0604020202020204" pitchFamily="34" charset="0"/>
                <a:cs typeface="Arial" panose="020B0604020202020204" pitchFamily="34" charset="0"/>
              </a:rPr>
              <a:t>Roberts, M.Y. and Kaiser, A.P. (2011</a:t>
            </a:r>
            <a:r>
              <a:rPr lang="en-GB" sz="2500" i="1" dirty="0">
                <a:latin typeface="Arial" panose="020B0604020202020204" pitchFamily="34" charset="0"/>
                <a:cs typeface="Arial" panose="020B0604020202020204" pitchFamily="34" charset="0"/>
              </a:rPr>
              <a:t>) ‘The effectiveness of parent-implemented language interventions: a meta-analysis’, </a:t>
            </a:r>
            <a:r>
              <a:rPr lang="en-GB" sz="2500" dirty="0">
                <a:latin typeface="Arial" panose="020B0604020202020204" pitchFamily="34" charset="0"/>
                <a:cs typeface="Arial" panose="020B0604020202020204" pitchFamily="34" charset="0"/>
              </a:rPr>
              <a:t>American Journal of Speech-Language Pathology, 20(3), pp. 180–199.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10.1044/1058-0360(</a:t>
            </a:r>
            <a:r>
              <a:rPr lang="en-GB" sz="2500" dirty="0">
                <a:latin typeface="Arial" panose="020B0604020202020204" pitchFamily="34" charset="0"/>
                <a:cs typeface="Arial" panose="020B0604020202020204" pitchFamily="34" charset="0"/>
                <a:hlinkClick r:id="rId3" tooltip="tel:2011/10-0055"/>
              </a:rPr>
              <a:t>2011/10-0055</a:t>
            </a:r>
            <a:r>
              <a:rPr lang="en-GB" sz="2500" dirty="0">
                <a:latin typeface="Arial" panose="020B0604020202020204" pitchFamily="34" charset="0"/>
                <a:cs typeface="Arial" panose="020B0604020202020204" pitchFamily="34" charset="0"/>
              </a:rPr>
              <a:t>).</a:t>
            </a:r>
          </a:p>
          <a:p>
            <a:r>
              <a:rPr lang="en-GB" sz="2500" dirty="0">
                <a:latin typeface="Arial" panose="020B0604020202020204" pitchFamily="34" charset="0"/>
                <a:cs typeface="Arial" panose="020B0604020202020204" pitchFamily="34" charset="0"/>
              </a:rPr>
              <a:t>Thompson, R.A., Simpson, J.A. and Berlin, L.J. (2022</a:t>
            </a:r>
            <a:r>
              <a:rPr lang="en-GB" sz="2500" i="1" dirty="0">
                <a:latin typeface="Arial" panose="020B0604020202020204" pitchFamily="34" charset="0"/>
                <a:cs typeface="Arial" panose="020B0604020202020204" pitchFamily="34" charset="0"/>
              </a:rPr>
              <a:t>) ‘Taking perspective on attachment theory and research</a:t>
            </a:r>
            <a:r>
              <a:rPr lang="en-GB" sz="2500" dirty="0">
                <a:latin typeface="Arial" panose="020B0604020202020204" pitchFamily="34" charset="0"/>
                <a:cs typeface="Arial" panose="020B0604020202020204" pitchFamily="34" charset="0"/>
              </a:rPr>
              <a:t>: nine fundamental questions’, Attachment &amp; Human Development, 24(5), pp. 543–560. </a:t>
            </a:r>
            <a:r>
              <a:rPr lang="en-GB" sz="2500" dirty="0" err="1">
                <a:latin typeface="Arial" panose="020B0604020202020204" pitchFamily="34" charset="0"/>
                <a:cs typeface="Arial" panose="020B0604020202020204" pitchFamily="34" charset="0"/>
              </a:rPr>
              <a:t>doi</a:t>
            </a:r>
            <a:r>
              <a:rPr lang="en-GB" sz="2500" dirty="0">
                <a:latin typeface="Arial" panose="020B0604020202020204" pitchFamily="34" charset="0"/>
                <a:cs typeface="Arial" panose="020B0604020202020204" pitchFamily="34" charset="0"/>
              </a:rPr>
              <a:t>: 10.1080/14616734.2022.2030132.</a:t>
            </a:r>
          </a:p>
          <a:p>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109282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803</TotalTime>
  <Words>2080</Words>
  <Application>Microsoft Office PowerPoint</Application>
  <PresentationFormat>Widescreen</PresentationFormat>
  <Paragraphs>57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PowerPoint Presentation</vt:lpstr>
      <vt:lpstr>Introduction</vt:lpstr>
      <vt:lpstr>Bowlby's attachment theory</vt:lpstr>
      <vt:lpstr>PowerPoint Presentation</vt:lpstr>
      <vt:lpstr>Understanding Shonas needs</vt:lpstr>
      <vt:lpstr>Supporting emotional and social wellbeing</vt:lpstr>
      <vt:lpstr>Supporting language and cognitive development </vt:lpstr>
      <vt:lpstr>Supporting physical wellbeing</vt:lpstr>
      <vt:lpstr>Nature, Nurture and the theory's limitations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 zaman</dc:creator>
  <cp:lastModifiedBy>sam zaman</cp:lastModifiedBy>
  <cp:revision>1</cp:revision>
  <dcterms:created xsi:type="dcterms:W3CDTF">2026-10-06T13:30:11Z</dcterms:created>
  <dcterms:modified xsi:type="dcterms:W3CDTF">2026-10-11T16:18:50Z</dcterms:modified>
</cp:coreProperties>
</file>