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
    <p:sldMasterId id="2147483902" r:id="rId2"/>
  </p:sldMasterIdLst>
  <p:notesMasterIdLst>
    <p:notesMasterId r:id="rId31"/>
  </p:notesMasterIdLst>
  <p:sldIdLst>
    <p:sldId id="1644" r:id="rId3"/>
    <p:sldId id="1645" r:id="rId4"/>
    <p:sldId id="289" r:id="rId5"/>
    <p:sldId id="1646" r:id="rId6"/>
    <p:sldId id="1647" r:id="rId7"/>
    <p:sldId id="262" r:id="rId8"/>
    <p:sldId id="1648" r:id="rId9"/>
    <p:sldId id="1649" r:id="rId10"/>
    <p:sldId id="1651" r:id="rId11"/>
    <p:sldId id="1652" r:id="rId12"/>
    <p:sldId id="263" r:id="rId13"/>
    <p:sldId id="1640" r:id="rId14"/>
    <p:sldId id="1641" r:id="rId15"/>
    <p:sldId id="1642" r:id="rId16"/>
    <p:sldId id="1643" r:id="rId17"/>
    <p:sldId id="284" r:id="rId18"/>
    <p:sldId id="285" r:id="rId19"/>
    <p:sldId id="269" r:id="rId20"/>
    <p:sldId id="270" r:id="rId21"/>
    <p:sldId id="286" r:id="rId22"/>
    <p:sldId id="277" r:id="rId23"/>
    <p:sldId id="278" r:id="rId24"/>
    <p:sldId id="279" r:id="rId25"/>
    <p:sldId id="281" r:id="rId26"/>
    <p:sldId id="283" r:id="rId27"/>
    <p:sldId id="287" r:id="rId28"/>
    <p:sldId id="288" r:id="rId29"/>
    <p:sldId id="1661" r:id="rId30"/>
  </p:sldIdLst>
  <p:sldSz cx="9144000" cy="6858000" type="screen4x3"/>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000" autoAdjust="0"/>
    <p:restoredTop sz="99466" autoAdjust="0"/>
  </p:normalViewPr>
  <p:slideViewPr>
    <p:cSldViewPr>
      <p:cViewPr>
        <p:scale>
          <a:sx n="68" d="100"/>
          <a:sy n="68" d="100"/>
        </p:scale>
        <p:origin x="1386" y="96"/>
      </p:cViewPr>
      <p:guideLst>
        <p:guide orient="horz" pos="2160"/>
        <p:guide pos="2880"/>
      </p:guideLst>
    </p:cSldViewPr>
  </p:slideViewPr>
  <p:outlineViewPr>
    <p:cViewPr>
      <p:scale>
        <a:sx n="33" d="100"/>
        <a:sy n="33" d="100"/>
      </p:scale>
      <p:origin x="12" y="0"/>
    </p:cViewPr>
  </p:outlin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ableStyles" Target="tableStyles.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0B117CD-B967-4191-AE16-61666EB19BFD}" type="datetimeFigureOut">
              <a:rPr lang="zh-CN" altLang="en-US" smtClean="0"/>
              <a:t>2020/8/4</a:t>
            </a:fld>
            <a:endParaRPr lang="zh-CN" alt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404C67-4B21-41BC-A6B7-F8EAA22738EB}" type="slidenum">
              <a:rPr lang="zh-CN" altLang="en-US" smtClean="0"/>
              <a:t>‹#›</a:t>
            </a:fld>
            <a:endParaRPr lang="zh-CN" altLang="en-US"/>
          </a:p>
        </p:txBody>
      </p:sp>
    </p:spTree>
    <p:extLst>
      <p:ext uri="{BB962C8B-B14F-4D97-AF65-F5344CB8AC3E}">
        <p14:creationId xmlns:p14="http://schemas.microsoft.com/office/powerpoint/2010/main" val="10410446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Good business ethics is a prerequisite for good strategic management; good ethics is just good business!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3</a:t>
            </a:fld>
            <a:endParaRPr lang="en-US" altLang="en-US" dirty="0"/>
          </a:p>
        </p:txBody>
      </p:sp>
    </p:spTree>
    <p:extLst>
      <p:ext uri="{BB962C8B-B14F-4D97-AF65-F5344CB8AC3E}">
        <p14:creationId xmlns:p14="http://schemas.microsoft.com/office/powerpoint/2010/main" val="39811488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Good business ethics is a prerequisite for good strategic management; good ethics is just good business!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4</a:t>
            </a:fld>
            <a:endParaRPr lang="en-US" altLang="en-US" dirty="0"/>
          </a:p>
        </p:txBody>
      </p:sp>
    </p:spTree>
    <p:extLst>
      <p:ext uri="{BB962C8B-B14F-4D97-AF65-F5344CB8AC3E}">
        <p14:creationId xmlns:p14="http://schemas.microsoft.com/office/powerpoint/2010/main" val="11953068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Good business ethics is a prerequisite for good strategic management; good ethics is just good business!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5</a:t>
            </a:fld>
            <a:endParaRPr lang="en-US" altLang="en-US" dirty="0"/>
          </a:p>
        </p:txBody>
      </p:sp>
    </p:spTree>
    <p:extLst>
      <p:ext uri="{BB962C8B-B14F-4D97-AF65-F5344CB8AC3E}">
        <p14:creationId xmlns:p14="http://schemas.microsoft.com/office/powerpoint/2010/main" val="16951637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Good business ethics is a prerequisite for good strategic management; good ethics is just good business!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6</a:t>
            </a:fld>
            <a:endParaRPr lang="en-US" altLang="en-US" dirty="0"/>
          </a:p>
        </p:txBody>
      </p:sp>
    </p:spTree>
    <p:extLst>
      <p:ext uri="{BB962C8B-B14F-4D97-AF65-F5344CB8AC3E}">
        <p14:creationId xmlns:p14="http://schemas.microsoft.com/office/powerpoint/2010/main" val="36603002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Good business ethics is a prerequisite for good strategic management; good ethics is just good business!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7</a:t>
            </a:fld>
            <a:endParaRPr lang="en-US" altLang="en-US" dirty="0"/>
          </a:p>
        </p:txBody>
      </p:sp>
    </p:spTree>
    <p:extLst>
      <p:ext uri="{BB962C8B-B14F-4D97-AF65-F5344CB8AC3E}">
        <p14:creationId xmlns:p14="http://schemas.microsoft.com/office/powerpoint/2010/main" val="14200981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Good business ethics is a prerequisite for good strategic management; good ethics is just good business!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8</a:t>
            </a:fld>
            <a:endParaRPr lang="en-US" altLang="en-US" dirty="0"/>
          </a:p>
        </p:txBody>
      </p:sp>
    </p:spTree>
    <p:extLst>
      <p:ext uri="{BB962C8B-B14F-4D97-AF65-F5344CB8AC3E}">
        <p14:creationId xmlns:p14="http://schemas.microsoft.com/office/powerpoint/2010/main" val="21616024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Good business ethics is a prerequisite for good strategic management; good ethics is just good business!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9</a:t>
            </a:fld>
            <a:endParaRPr lang="en-US" altLang="en-US" dirty="0"/>
          </a:p>
        </p:txBody>
      </p:sp>
    </p:spTree>
    <p:extLst>
      <p:ext uri="{BB962C8B-B14F-4D97-AF65-F5344CB8AC3E}">
        <p14:creationId xmlns:p14="http://schemas.microsoft.com/office/powerpoint/2010/main" val="12974265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All strategy formulation, implementation, and evaluation decisions have ethical ramifications. It does pay to be ethical; high-performing companies generally exhibit high business ethics.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11</a:t>
            </a:fld>
            <a:endParaRPr lang="en-US" altLang="en-US" dirty="0"/>
          </a:p>
        </p:txBody>
      </p:sp>
    </p:spTree>
    <p:extLst>
      <p:ext uri="{BB962C8B-B14F-4D97-AF65-F5344CB8AC3E}">
        <p14:creationId xmlns:p14="http://schemas.microsoft.com/office/powerpoint/2010/main" val="11061987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 key ingredient for establishing an ethics culture is to develop a clear code of business ethics. Merely having a code of ethics, however, is not sufficient to ensure ethical business behavior.</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12</a:t>
            </a:fld>
            <a:endParaRPr lang="en-US" altLang="en-US" dirty="0"/>
          </a:p>
        </p:txBody>
      </p:sp>
    </p:spTree>
    <p:extLst>
      <p:ext uri="{BB962C8B-B14F-4D97-AF65-F5344CB8AC3E}">
        <p14:creationId xmlns:p14="http://schemas.microsoft.com/office/powerpoint/2010/main" val="6643174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Employees should practice whistle-blowing, and organizations should have policies that encourage whistle-blowing.</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13</a:t>
            </a:fld>
            <a:endParaRPr lang="en-US" altLang="en-US" dirty="0"/>
          </a:p>
        </p:txBody>
      </p:sp>
    </p:spTree>
    <p:extLst>
      <p:ext uri="{BB962C8B-B14F-4D97-AF65-F5344CB8AC3E}">
        <p14:creationId xmlns:p14="http://schemas.microsoft.com/office/powerpoint/2010/main" val="29931595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Firms can align ethical and strategic decision making by incorporating ethical considerations into strategic planning, by integrating ethical decision making into the performance appraisal process, by encouraging whistle-blowing, and by monitoring departmental and corporate performance regarding ethical issues.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14</a:t>
            </a:fld>
            <a:endParaRPr lang="en-US" altLang="en-US" dirty="0"/>
          </a:p>
        </p:txBody>
      </p:sp>
    </p:spTree>
    <p:extLst>
      <p:ext uri="{BB962C8B-B14F-4D97-AF65-F5344CB8AC3E}">
        <p14:creationId xmlns:p14="http://schemas.microsoft.com/office/powerpoint/2010/main" val="6332915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gift may be any money, goods, actions, property, preferment, privilege, emolument, object of value, advantage, or merely a promise or undertaking to induce or influence the action, vote, or influence of a person in an official or public capacity.</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15</a:t>
            </a:fld>
            <a:endParaRPr lang="en-US" altLang="en-US" dirty="0"/>
          </a:p>
        </p:txBody>
      </p:sp>
    </p:spTree>
    <p:extLst>
      <p:ext uri="{BB962C8B-B14F-4D97-AF65-F5344CB8AC3E}">
        <p14:creationId xmlns:p14="http://schemas.microsoft.com/office/powerpoint/2010/main" val="1088395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Workplace romance is an intimate relationship between two consenting employees, as opposed to sexual harassment, which the Equal Employment Opportunity Commission (EEOC) defines broadly as unwelcome sexual advances, requests for sexual favors, and other verbal or physical conduct of a sexual nature.</a:t>
            </a:r>
            <a:endParaRPr lang="en-US" altLang="en-US" dirty="0"/>
          </a:p>
        </p:txBody>
      </p:sp>
      <p:sp>
        <p:nvSpPr>
          <p:cNvPr id="1945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24139C07-2A84-4C1C-91B9-A77AAEA2F1FB}" type="slidenum">
              <a:rPr lang="en-US" altLang="en-US" sz="1200"/>
              <a:pPr eaLnBrk="1" hangingPunct="1"/>
              <a:t>16</a:t>
            </a:fld>
            <a:endParaRPr lang="en-US" altLang="en-US" sz="1200" dirty="0"/>
          </a:p>
        </p:txBody>
      </p:sp>
    </p:spTree>
    <p:extLst>
      <p:ext uri="{BB962C8B-B14F-4D97-AF65-F5344CB8AC3E}">
        <p14:creationId xmlns:p14="http://schemas.microsoft.com/office/powerpoint/2010/main" val="21102666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Some strategists agree with Ralph Nader, who proclaims that organizations have tremendous social obligations.  Friedman may contend that it is irresponsible for a firm to give monies to charity.</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17</a:t>
            </a:fld>
            <a:endParaRPr lang="en-US" altLang="en-US" dirty="0"/>
          </a:p>
        </p:txBody>
      </p:sp>
    </p:spTree>
    <p:extLst>
      <p:ext uri="{BB962C8B-B14F-4D97-AF65-F5344CB8AC3E}">
        <p14:creationId xmlns:p14="http://schemas.microsoft.com/office/powerpoint/2010/main" val="916688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term social policy embraces managerial philosophy and thinking at the highest level of the firm, which is why the topic is covered in this text.</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18</a:t>
            </a:fld>
            <a:endParaRPr lang="en-US" altLang="en-US" dirty="0"/>
          </a:p>
        </p:txBody>
      </p:sp>
    </p:spTree>
    <p:extLst>
      <p:ext uri="{BB962C8B-B14F-4D97-AF65-F5344CB8AC3E}">
        <p14:creationId xmlns:p14="http://schemas.microsoft.com/office/powerpoint/2010/main" val="35634720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ecological challenge facing all organizations requires managers to formulate strategies that preserve and conserve natural resources and control pollution.</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19</a:t>
            </a:fld>
            <a:endParaRPr lang="en-US" altLang="en-US" dirty="0"/>
          </a:p>
        </p:txBody>
      </p:sp>
    </p:spTree>
    <p:extLst>
      <p:ext uri="{BB962C8B-B14F-4D97-AF65-F5344CB8AC3E}">
        <p14:creationId xmlns:p14="http://schemas.microsoft.com/office/powerpoint/2010/main" val="17883005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 bad sustainability record will hurt the firm in the market, jeopardize its standing in the community, and invite scrutiny by regulators, investors, and environmentalists.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20</a:t>
            </a:fld>
            <a:endParaRPr lang="en-US" altLang="en-US" dirty="0"/>
          </a:p>
        </p:txBody>
      </p:sp>
    </p:spTree>
    <p:extLst>
      <p:ext uri="{BB962C8B-B14F-4D97-AF65-F5344CB8AC3E}">
        <p14:creationId xmlns:p14="http://schemas.microsoft.com/office/powerpoint/2010/main" val="41242209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Based in Geneva, Switzerland, the International Organization for Standardization (ISO) is a network of the national standards institutes of 147 countries, with one member per country. The ISO is the world’s largest developer of sustainability standards.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21</a:t>
            </a:fld>
            <a:endParaRPr lang="en-US" altLang="en-US" dirty="0"/>
          </a:p>
        </p:txBody>
      </p:sp>
    </p:spTree>
    <p:extLst>
      <p:ext uri="{BB962C8B-B14F-4D97-AF65-F5344CB8AC3E}">
        <p14:creationId xmlns:p14="http://schemas.microsoft.com/office/powerpoint/2010/main" val="14210990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ISO 14001 standard offers a universal technical standard for environmental compliance that more and more firms are requiring not only of themselves but also of their suppliers and distributors.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22</a:t>
            </a:fld>
            <a:endParaRPr lang="en-US" altLang="en-US" dirty="0"/>
          </a:p>
        </p:txBody>
      </p:sp>
    </p:spTree>
    <p:extLst>
      <p:ext uri="{BB962C8B-B14F-4D97-AF65-F5344CB8AC3E}">
        <p14:creationId xmlns:p14="http://schemas.microsoft.com/office/powerpoint/2010/main" val="1749505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There are six major requirements of an EMS under ISO 14001 detailed on the next three slides.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23</a:t>
            </a:fld>
            <a:endParaRPr lang="en-US" altLang="en-US" dirty="0"/>
          </a:p>
        </p:txBody>
      </p:sp>
    </p:spTree>
    <p:extLst>
      <p:ext uri="{BB962C8B-B14F-4D97-AF65-F5344CB8AC3E}">
        <p14:creationId xmlns:p14="http://schemas.microsoft.com/office/powerpoint/2010/main" val="42443991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Affected businesses range from retailers that sell ivory chess pieces to restaurants that sell whale meat.</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26</a:t>
            </a:fld>
            <a:endParaRPr lang="en-US" altLang="en-US" dirty="0"/>
          </a:p>
        </p:txBody>
      </p:sp>
    </p:spTree>
    <p:extLst>
      <p:ext uri="{BB962C8B-B14F-4D97-AF65-F5344CB8AC3E}">
        <p14:creationId xmlns:p14="http://schemas.microsoft.com/office/powerpoint/2010/main" val="28923204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a:t>
            </a:r>
            <a:r>
              <a:rPr lang="en-US" baseline="0" dirty="0"/>
              <a:t> consumers </a:t>
            </a:r>
            <a:r>
              <a:rPr lang="en-US" dirty="0"/>
              <a:t>expect</a:t>
            </a:r>
            <a:r>
              <a:rPr lang="en-US" baseline="0" dirty="0"/>
              <a:t> that animals will be treated humanely </a:t>
            </a:r>
            <a:r>
              <a:rPr lang="en-US" dirty="0"/>
              <a:t>and that organic options </a:t>
            </a:r>
            <a:r>
              <a:rPr lang="en-US" baseline="0" dirty="0"/>
              <a:t>be available.</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27</a:t>
            </a:fld>
            <a:endParaRPr lang="en-US" altLang="en-US" dirty="0"/>
          </a:p>
        </p:txBody>
      </p:sp>
    </p:spTree>
    <p:extLst>
      <p:ext uri="{BB962C8B-B14F-4D97-AF65-F5344CB8AC3E}">
        <p14:creationId xmlns:p14="http://schemas.microsoft.com/office/powerpoint/2010/main" val="6563809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18"/>
          <p:cNvSpPr>
            <a:spLocks noChangeShapeType="1"/>
          </p:cNvSpPr>
          <p:nvPr/>
        </p:nvSpPr>
        <p:spPr bwMode="auto">
          <a:xfrm>
            <a:off x="685800" y="2895600"/>
            <a:ext cx="7848600" cy="0"/>
          </a:xfrm>
          <a:prstGeom prst="line">
            <a:avLst/>
          </a:prstGeom>
          <a:noFill/>
          <a:ln w="63500">
            <a:solidFill>
              <a:srgbClr val="6699FF"/>
            </a:solidFill>
            <a:round/>
            <a:headEnd/>
            <a:tailEnd/>
          </a:ln>
          <a:effectLst/>
        </p:spPr>
        <p:txBody>
          <a:bodyPr/>
          <a:lstStyle/>
          <a:p>
            <a:pPr>
              <a:defRPr/>
            </a:pPr>
            <a:endParaRPr lang="en-US"/>
          </a:p>
        </p:txBody>
      </p:sp>
      <p:sp>
        <p:nvSpPr>
          <p:cNvPr id="5" name="Rectangle 19"/>
          <p:cNvSpPr>
            <a:spLocks noChangeArrowheads="1"/>
          </p:cNvSpPr>
          <p:nvPr/>
        </p:nvSpPr>
        <p:spPr bwMode="auto">
          <a:xfrm>
            <a:off x="0" y="5486400"/>
            <a:ext cx="228600" cy="1371600"/>
          </a:xfrm>
          <a:prstGeom prst="rect">
            <a:avLst/>
          </a:prstGeom>
          <a:solidFill>
            <a:srgbClr val="000066"/>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6" name="Rectangle 20"/>
          <p:cNvSpPr>
            <a:spLocks noChangeArrowheads="1"/>
          </p:cNvSpPr>
          <p:nvPr/>
        </p:nvSpPr>
        <p:spPr bwMode="auto">
          <a:xfrm>
            <a:off x="0" y="4114800"/>
            <a:ext cx="228600" cy="1371600"/>
          </a:xfrm>
          <a:prstGeom prst="rect">
            <a:avLst/>
          </a:prstGeom>
          <a:solidFill>
            <a:srgbClr val="996633"/>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7" name="Rectangle 21"/>
          <p:cNvSpPr>
            <a:spLocks noChangeArrowheads="1"/>
          </p:cNvSpPr>
          <p:nvPr/>
        </p:nvSpPr>
        <p:spPr bwMode="auto">
          <a:xfrm>
            <a:off x="0" y="2743200"/>
            <a:ext cx="228600" cy="1371600"/>
          </a:xfrm>
          <a:prstGeom prst="rect">
            <a:avLst/>
          </a:prstGeom>
          <a:solidFill>
            <a:srgbClr val="009999"/>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8" name="Rectangle 22"/>
          <p:cNvSpPr>
            <a:spLocks noChangeArrowheads="1"/>
          </p:cNvSpPr>
          <p:nvPr/>
        </p:nvSpPr>
        <p:spPr bwMode="auto">
          <a:xfrm>
            <a:off x="0" y="1371600"/>
            <a:ext cx="228600" cy="1371600"/>
          </a:xfrm>
          <a:prstGeom prst="rect">
            <a:avLst/>
          </a:prstGeom>
          <a:solidFill>
            <a:srgbClr val="CC0066"/>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9" name="Rectangle 23"/>
          <p:cNvSpPr>
            <a:spLocks noChangeArrowheads="1"/>
          </p:cNvSpPr>
          <p:nvPr/>
        </p:nvSpPr>
        <p:spPr bwMode="auto">
          <a:xfrm>
            <a:off x="0" y="0"/>
            <a:ext cx="228600" cy="1371600"/>
          </a:xfrm>
          <a:prstGeom prst="rect">
            <a:avLst/>
          </a:prstGeom>
          <a:solidFill>
            <a:srgbClr val="808000"/>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204802" name="Rectangle 2"/>
          <p:cNvSpPr>
            <a:spLocks noGrp="1" noChangeArrowheads="1"/>
          </p:cNvSpPr>
          <p:nvPr>
            <p:ph type="ctrTitle"/>
          </p:nvPr>
        </p:nvSpPr>
        <p:spPr>
          <a:xfrm>
            <a:off x="685800" y="685800"/>
            <a:ext cx="7772400" cy="2127250"/>
          </a:xfrm>
        </p:spPr>
        <p:txBody>
          <a:bodyPr/>
          <a:lstStyle>
            <a:lvl1pPr algn="ctr">
              <a:defRPr sz="3600"/>
            </a:lvl1pPr>
          </a:lstStyle>
          <a:p>
            <a:r>
              <a:rPr lang="en-US" altLang="zh-CN"/>
              <a:t>Click to edit Master title style</a:t>
            </a:r>
            <a:endParaRPr lang="en-US"/>
          </a:p>
        </p:txBody>
      </p:sp>
      <p:sp>
        <p:nvSpPr>
          <p:cNvPr id="204803" name="Rectangle 3"/>
          <p:cNvSpPr>
            <a:spLocks noGrp="1" noChangeArrowheads="1"/>
          </p:cNvSpPr>
          <p:nvPr>
            <p:ph type="subTitle" idx="1"/>
          </p:nvPr>
        </p:nvSpPr>
        <p:spPr>
          <a:xfrm>
            <a:off x="1371600" y="3270250"/>
            <a:ext cx="6400800" cy="2209800"/>
          </a:xfrm>
        </p:spPr>
        <p:txBody>
          <a:bodyPr/>
          <a:lstStyle>
            <a:lvl1pPr marL="0" indent="0" algn="ctr">
              <a:buFontTx/>
              <a:buNone/>
              <a:defRPr sz="2600"/>
            </a:lvl1pPr>
          </a:lstStyle>
          <a:p>
            <a:r>
              <a:rPr lang="en-US" altLang="zh-CN"/>
              <a:t>Click to edit Master subtitle style</a:t>
            </a:r>
            <a:endParaRPr lang="en-US"/>
          </a:p>
        </p:txBody>
      </p:sp>
      <p:sp>
        <p:nvSpPr>
          <p:cNvPr id="10" name="Rectangle 6"/>
          <p:cNvSpPr>
            <a:spLocks noGrp="1" noChangeArrowheads="1"/>
          </p:cNvSpPr>
          <p:nvPr>
            <p:ph type="sldNum" sz="quarter" idx="10"/>
          </p:nvPr>
        </p:nvSpPr>
        <p:spPr>
          <a:xfrm>
            <a:off x="6553200" y="6248400"/>
            <a:ext cx="2133600" cy="457200"/>
          </a:xfrm>
        </p:spPr>
        <p:txBody>
          <a:bodyPr/>
          <a:lstStyle>
            <a:lvl1pPr>
              <a:defRPr>
                <a:latin typeface="Verdana" pitchFamily="34" charset="0"/>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dirty="0"/>
          </a:p>
        </p:txBody>
      </p:sp>
      <p:sp>
        <p:nvSpPr>
          <p:cNvPr id="3" name="Content Placeholder 2"/>
          <p:cNvSpPr>
            <a:spLocks noGrp="1"/>
          </p:cNvSpPr>
          <p:nvPr>
            <p:ph idx="1"/>
          </p:nvPr>
        </p:nvSpPr>
        <p:spPr/>
        <p:txBody>
          <a:bodyPr/>
          <a:lstStyle>
            <a:lvl1pPr>
              <a:defRPr sz="3200" b="0"/>
            </a:lvl1pPr>
            <a:lvl2pPr>
              <a:defRPr sz="3200" b="0"/>
            </a:lvl2pPr>
            <a:lvl3pPr>
              <a:defRPr sz="3200" b="0"/>
            </a:lvl3pPr>
            <a:lvl4pPr>
              <a:defRPr sz="3200" b="0"/>
            </a:lvl4pPr>
            <a:lvl5pPr>
              <a:defRPr sz="3200" b="0"/>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4" name="Slide Number Placeholder 5"/>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ltLang="zh-CN"/>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ltLang="zh-CN"/>
              <a:t>Click to edit Master text styles</a:t>
            </a:r>
          </a:p>
        </p:txBody>
      </p:sp>
      <p:sp>
        <p:nvSpPr>
          <p:cNvPr id="4" name="Rectangle 6"/>
          <p:cNvSpPr>
            <a:spLocks noGrp="1" noChangeArrowheads="1"/>
          </p:cNvSpPr>
          <p:nvPr>
            <p:ph type="sldNum" sz="quarter" idx="10"/>
          </p:nvPr>
        </p:nvSpPr>
        <p:spPr/>
        <p:txBody>
          <a:bodyPr/>
          <a:lstStyle>
            <a:lvl1pPr>
              <a:defRPr dirty="0" smtClean="0"/>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Content Placeholder 2"/>
          <p:cNvSpPr>
            <a:spLocks noGrp="1"/>
          </p:cNvSpPr>
          <p:nvPr>
            <p:ph sz="half" idx="1"/>
          </p:nvPr>
        </p:nvSpPr>
        <p:spPr>
          <a:xfrm>
            <a:off x="457200" y="1371600"/>
            <a:ext cx="4038600" cy="4759325"/>
          </a:xfrm>
        </p:spPr>
        <p:txBody>
          <a:bodyPr/>
          <a:lstStyle>
            <a:lvl1pPr>
              <a:defRPr sz="2800" b="0"/>
            </a:lvl1pPr>
            <a:lvl2pPr>
              <a:defRPr sz="2800" b="0"/>
            </a:lvl2pPr>
            <a:lvl3pPr>
              <a:defRPr sz="2800" b="0"/>
            </a:lvl3pPr>
            <a:lvl4pPr>
              <a:defRPr sz="1800"/>
            </a:lvl4pPr>
            <a:lvl5pPr>
              <a:defRPr sz="1800"/>
            </a:lvl5pPr>
            <a:lvl6pPr>
              <a:defRPr sz="1800"/>
            </a:lvl6pPr>
            <a:lvl7pPr>
              <a:defRPr sz="1800"/>
            </a:lvl7pPr>
            <a:lvl8pPr>
              <a:defRPr sz="1800"/>
            </a:lvl8pPr>
            <a:lvl9pPr>
              <a:defRPr sz="18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4" name="Content Placeholder 3"/>
          <p:cNvSpPr>
            <a:spLocks noGrp="1"/>
          </p:cNvSpPr>
          <p:nvPr>
            <p:ph sz="half" idx="2"/>
          </p:nvPr>
        </p:nvSpPr>
        <p:spPr>
          <a:xfrm>
            <a:off x="4648200" y="1371600"/>
            <a:ext cx="4038600" cy="4759325"/>
          </a:xfrm>
        </p:spPr>
        <p:txBody>
          <a:bodyPr/>
          <a:lstStyle>
            <a:lvl1pPr>
              <a:defRPr sz="2800"/>
            </a:lvl1pPr>
            <a:lvl2pPr>
              <a:defRPr sz="2800"/>
            </a:lvl2pPr>
            <a:lvl3pPr>
              <a:defRPr sz="2800"/>
            </a:lvl3pPr>
            <a:lvl4pPr>
              <a:defRPr sz="2800"/>
            </a:lvl4pPr>
            <a:lvl5pPr>
              <a:defRPr sz="2800"/>
            </a:lvl5pPr>
            <a:lvl6pPr>
              <a:defRPr sz="1800"/>
            </a:lvl6pPr>
            <a:lvl7pPr>
              <a:defRPr sz="1800"/>
            </a:lvl7pPr>
            <a:lvl8pPr>
              <a:defRPr sz="1800"/>
            </a:lvl8pPr>
            <a:lvl9pPr>
              <a:defRPr sz="18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ltLang="zh-CN"/>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7"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Slide Number Placeholder 4"/>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ltLang="zh-CN"/>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ltLang="zh-CN"/>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ltLang="zh-CN"/>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altLang="zh-CN" noProof="0"/>
              <a:t>Click icon to add picture</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ltLang="zh-CN"/>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altLang="zh-CN"/>
              <a:t>Click to edit Master title style</a:t>
            </a:r>
            <a:endParaRPr lang="en-US"/>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865187"/>
          </a:xfrm>
        </p:spPr>
        <p:txBody>
          <a:bodyPr/>
          <a:lstStyle/>
          <a:p>
            <a:r>
              <a:rPr lang="en-US" altLang="zh-CN"/>
              <a:t>Click to edit Master title style</a:t>
            </a:r>
            <a:endParaRPr lang="en-US"/>
          </a:p>
        </p:txBody>
      </p:sp>
      <p:sp>
        <p:nvSpPr>
          <p:cNvPr id="3" name="ClipArt Placeholder 2"/>
          <p:cNvSpPr>
            <a:spLocks noGrp="1"/>
          </p:cNvSpPr>
          <p:nvPr>
            <p:ph type="clipArt" sz="half" idx="1"/>
          </p:nvPr>
        </p:nvSpPr>
        <p:spPr>
          <a:xfrm>
            <a:off x="457200" y="1371600"/>
            <a:ext cx="4038600" cy="4759325"/>
          </a:xfrm>
        </p:spPr>
        <p:txBody>
          <a:bodyPr/>
          <a:lstStyle/>
          <a:p>
            <a:pPr lvl="0"/>
            <a:r>
              <a:rPr lang="en-US" altLang="zh-CN" noProof="0"/>
              <a:t>Click icon to add clip art</a:t>
            </a:r>
            <a:endParaRPr lang="en-US" noProof="0"/>
          </a:p>
        </p:txBody>
      </p:sp>
      <p:sp>
        <p:nvSpPr>
          <p:cNvPr id="4" name="Text Placeholder 3"/>
          <p:cNvSpPr>
            <a:spLocks noGrp="1"/>
          </p:cNvSpPr>
          <p:nvPr>
            <p:ph type="body" sz="half" idx="2"/>
          </p:nvPr>
        </p:nvSpPr>
        <p:spPr>
          <a:xfrm>
            <a:off x="4648200" y="1371600"/>
            <a:ext cx="4038600" cy="4759325"/>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5" name="Slide Number Placeholder 6"/>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865187"/>
          </a:xfrm>
        </p:spPr>
        <p:txBody>
          <a:bodyPr/>
          <a:lstStyle/>
          <a:p>
            <a:r>
              <a:rPr lang="en-US" altLang="zh-CN"/>
              <a:t>Click to edit Master title style</a:t>
            </a:r>
            <a:endParaRPr lang="en-US"/>
          </a:p>
        </p:txBody>
      </p:sp>
      <p:sp>
        <p:nvSpPr>
          <p:cNvPr id="3" name="Table Placeholder 2"/>
          <p:cNvSpPr>
            <a:spLocks noGrp="1"/>
          </p:cNvSpPr>
          <p:nvPr>
            <p:ph type="tbl" idx="1"/>
          </p:nvPr>
        </p:nvSpPr>
        <p:spPr>
          <a:xfrm>
            <a:off x="457200" y="1371600"/>
            <a:ext cx="8229600" cy="4759325"/>
          </a:xfrm>
        </p:spPr>
        <p:txBody>
          <a:bodyPr/>
          <a:lstStyle/>
          <a:p>
            <a:pPr lvl="0"/>
            <a:r>
              <a:rPr lang="en-US" altLang="zh-CN" noProof="0"/>
              <a:t>Click icon to add table</a:t>
            </a:r>
            <a:endParaRPr lang="en-US" noProof="0"/>
          </a:p>
        </p:txBody>
      </p:sp>
      <p:sp>
        <p:nvSpPr>
          <p:cNvPr id="4" name="Slide Number Placeholder 5"/>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ltLang="zh-CN"/>
              <a:t>Click to edit Master subtitle style</a:t>
            </a:r>
            <a:endParaRPr kumimoji="0" lang="en-US"/>
          </a:p>
        </p:txBody>
      </p:sp>
      <p:sp>
        <p:nvSpPr>
          <p:cNvPr id="28" name="Date Placeholder 27"/>
          <p:cNvSpPr>
            <a:spLocks noGrp="1"/>
          </p:cNvSpPr>
          <p:nvPr>
            <p:ph type="dt" sz="half" idx="10"/>
          </p:nvPr>
        </p:nvSpPr>
        <p:spPr/>
        <p:txBody>
          <a:bodyPr/>
          <a:lstStyle>
            <a:lvl1pPr>
              <a:defRPr sz="1200">
                <a:solidFill>
                  <a:schemeClr val="tx1">
                    <a:lumMod val="85000"/>
                    <a:lumOff val="15000"/>
                  </a:schemeClr>
                </a:solidFill>
              </a:defRPr>
            </a:lvl1pPr>
          </a:lstStyle>
          <a:p>
            <a:r>
              <a:rPr lang="en-US" altLang="zh-CN"/>
              <a:t>2017-2018 Semester 1</a:t>
            </a:r>
            <a:endParaRPr lang="en-US" sz="1100" dirty="0"/>
          </a:p>
        </p:txBody>
      </p:sp>
      <p:sp>
        <p:nvSpPr>
          <p:cNvPr id="17" name="Footer Placeholder 16"/>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dirty="0"/>
          </a:p>
        </p:txBody>
      </p:sp>
      <p:sp>
        <p:nvSpPr>
          <p:cNvPr id="8" name="Title 7"/>
          <p:cNvSpPr>
            <a:spLocks noGrp="1"/>
          </p:cNvSpPr>
          <p:nvPr>
            <p:ph type="ctrTitle"/>
          </p:nvPr>
        </p:nvSpPr>
        <p:spPr>
          <a:xfrm>
            <a:off x="685800" y="381000"/>
            <a:ext cx="7772400" cy="1752600"/>
          </a:xfrm>
        </p:spPr>
        <p:txBody>
          <a:bodyPr anchor="b"/>
          <a:lstStyle>
            <a:lvl1pPr>
              <a:defRPr sz="4200" b="0">
                <a:solidFill>
                  <a:schemeClr val="accent1"/>
                </a:solidFill>
              </a:defRPr>
            </a:lvl1pPr>
          </a:lstStyle>
          <a:p>
            <a:r>
              <a:rPr kumimoji="0" lang="en-US" altLang="zh-CN" dirty="0"/>
              <a:t>Click to edit Master title style</a:t>
            </a:r>
            <a:endParaRPr kumimoji="0" lang="en-US" dirty="0"/>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ltLang="zh-CN"/>
              <a:t>Click to edit Master title style</a:t>
            </a:r>
            <a:endParaRPr kumimoji="0" lang="en-US"/>
          </a:p>
        </p:txBody>
      </p:sp>
      <p:sp>
        <p:nvSpPr>
          <p:cNvPr id="4" name="Date Placeholder 3"/>
          <p:cNvSpPr>
            <a:spLocks noGrp="1"/>
          </p:cNvSpPr>
          <p:nvPr>
            <p:ph type="dt" sz="half" idx="10"/>
          </p:nvPr>
        </p:nvSpPr>
        <p:spPr/>
        <p:txBody>
          <a:bodyPr/>
          <a:lstStyle>
            <a:lvl1pPr>
              <a:defRPr sz="1200">
                <a:solidFill>
                  <a:schemeClr val="tx1">
                    <a:lumMod val="85000"/>
                    <a:lumOff val="15000"/>
                  </a:schemeClr>
                </a:solidFill>
              </a:defRPr>
            </a:lvl1pPr>
          </a:lstStyle>
          <a:p>
            <a:r>
              <a:rPr lang="en-US" altLang="zh-CN"/>
              <a:t>2017-2018 Semester 1</a:t>
            </a:r>
            <a:endParaRPr lang="en-US" altLang="zh-CN" sz="1000"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6" name="Slide Number Placeholder 5"/>
          <p:cNvSpPr>
            <a:spLocks noGrp="1"/>
          </p:cNvSpPr>
          <p:nvPr>
            <p:ph type="sldNum" sz="quarter" idx="12"/>
          </p:nvPr>
        </p:nvSpPr>
        <p:spPr>
          <a:xfrm>
            <a:off x="4361688" y="1026372"/>
            <a:ext cx="457200" cy="441325"/>
          </a:xfrm>
        </p:spPr>
        <p:txBody>
          <a:bodyPr/>
          <a:lstStyle/>
          <a:p>
            <a:fld id="{C7C25BE9-9EB2-4034-AC13-8B11015E4F08}" type="slidenum">
              <a:rPr lang="zh-CN" altLang="en-US" smtClean="0"/>
              <a:t>‹#›</a:t>
            </a:fld>
            <a:endParaRPr lang="zh-CN" alt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ltLang="zh-CN"/>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4" name="Date Placeholder 3"/>
          <p:cNvSpPr>
            <a:spLocks noGrp="1"/>
          </p:cNvSpPr>
          <p:nvPr>
            <p:ph type="dt" sz="half" idx="10"/>
          </p:nvPr>
        </p:nvSpPr>
        <p:spPr/>
        <p:txBody>
          <a:bodyPr/>
          <a:lstStyle>
            <a:lvl1pPr>
              <a:defRPr sz="1200"/>
            </a:lvl1pPr>
          </a:lstStyle>
          <a:p>
            <a:r>
              <a:rPr lang="en-US" altLang="zh-CN"/>
              <a:t>2017-2018 Semester 1</a:t>
            </a:r>
            <a:endParaRPr lang="en-US" altLang="zh-CN" sz="1000"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ltLang="zh-CN"/>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lvl1pPr>
              <a:defRPr sz="1200"/>
            </a:lvl1pPr>
          </a:lstStyle>
          <a:p>
            <a:r>
              <a:rPr lang="en-US" altLang="zh-CN"/>
              <a:t>2017-2018 Semester 1</a:t>
            </a:r>
            <a:endParaRPr lang="en-US" altLang="zh-CN" sz="1000" dirty="0"/>
          </a:p>
        </p:txBody>
      </p:sp>
      <p:sp>
        <p:nvSpPr>
          <p:cNvPr id="6" name="Footer Placeholder 5"/>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7" name="Slide Number Placeholder 6"/>
          <p:cNvSpPr>
            <a:spLocks noGrp="1"/>
          </p:cNvSpPr>
          <p:nvPr>
            <p:ph type="sldNum" sz="quarter" idx="12"/>
          </p:nvPr>
        </p:nvSpPr>
        <p:spPr/>
        <p:txBody>
          <a:bodyPr/>
          <a:lstStyle/>
          <a:p>
            <a:fld id="{C7C25BE9-9EB2-4034-AC13-8B11015E4F08}" type="slidenum">
              <a:rPr lang="zh-CN" altLang="en-US" smtClean="0"/>
              <a:t>‹#›</a:t>
            </a:fld>
            <a:endParaRPr lang="zh-CN" alt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ltLang="zh-CN"/>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ltLang="zh-CN"/>
              <a:t>Click to edit Master text styles</a:t>
            </a:r>
          </a:p>
        </p:txBody>
      </p:sp>
      <p:sp>
        <p:nvSpPr>
          <p:cNvPr id="7" name="Date Placeholder 6"/>
          <p:cNvSpPr>
            <a:spLocks noGrp="1"/>
          </p:cNvSpPr>
          <p:nvPr>
            <p:ph type="dt" sz="half" idx="10"/>
          </p:nvPr>
        </p:nvSpPr>
        <p:spPr/>
        <p:txBody>
          <a:bodyPr/>
          <a:lstStyle/>
          <a:p>
            <a:r>
              <a:rPr lang="en-US" altLang="zh-CN"/>
              <a:t>2017-2018 Semester 1</a:t>
            </a:r>
            <a:endParaRPr lang="en-US" altLang="zh-CN" sz="1000" dirty="0"/>
          </a:p>
        </p:txBody>
      </p:sp>
      <p:sp>
        <p:nvSpPr>
          <p:cNvPr id="8" name="Footer Placeholder 7"/>
          <p:cNvSpPr>
            <a:spLocks noGrp="1"/>
          </p:cNvSpPr>
          <p:nvPr>
            <p:ph type="ftr" sz="quarter" idx="11"/>
          </p:nvPr>
        </p:nvSpPr>
        <p:spPr>
          <a:xfrm>
            <a:off x="304800" y="6409944"/>
            <a:ext cx="3581400"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C7C25BE9-9EB2-4034-AC13-8B11015E4F08}" type="slidenum">
              <a:rPr lang="zh-CN" altLang="en-US" smtClean="0"/>
              <a:t>‹#›</a:t>
            </a:fld>
            <a:endParaRPr lang="zh-CN" altLang="en-US"/>
          </a:p>
        </p:txBody>
      </p:sp>
      <p:sp>
        <p:nvSpPr>
          <p:cNvPr id="23" name="Title 22"/>
          <p:cNvSpPr>
            <a:spLocks noGrp="1"/>
          </p:cNvSpPr>
          <p:nvPr>
            <p:ph type="title"/>
          </p:nvPr>
        </p:nvSpPr>
        <p:spPr/>
        <p:txBody>
          <a:bodyPr rtlCol="0" anchor="b" anchorCtr="0"/>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ltLang="zh-CN"/>
              <a:t>Click to edit Master title style</a:t>
            </a:r>
            <a:endParaRPr kumimoji="0" lang="en-US"/>
          </a:p>
        </p:txBody>
      </p:sp>
      <p:sp>
        <p:nvSpPr>
          <p:cNvPr id="3" name="Date Placeholder 2"/>
          <p:cNvSpPr>
            <a:spLocks noGrp="1"/>
          </p:cNvSpPr>
          <p:nvPr>
            <p:ph type="dt" sz="half" idx="10"/>
          </p:nvPr>
        </p:nvSpPr>
        <p:spPr/>
        <p:txBody>
          <a:bodyPr/>
          <a:lstStyle/>
          <a:p>
            <a:r>
              <a:rPr lang="en-US" altLang="zh-CN"/>
              <a:t>2017-2018 Semester 1</a:t>
            </a:r>
            <a:endParaRPr lang="en-US" altLang="zh-CN" sz="1000" dirty="0"/>
          </a:p>
        </p:txBody>
      </p:sp>
      <p:sp>
        <p:nvSpPr>
          <p:cNvPr id="4" name="Footer Placeholder 3"/>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5" name="Slide Number Placeholder 4"/>
          <p:cNvSpPr>
            <a:spLocks noGrp="1"/>
          </p:cNvSpPr>
          <p:nvPr>
            <p:ph type="sldNum" sz="quarter" idx="12"/>
          </p:nvPr>
        </p:nvSpPr>
        <p:spPr>
          <a:xfrm>
            <a:off x="4343400" y="1036020"/>
            <a:ext cx="457200" cy="441325"/>
          </a:xfrm>
        </p:spPr>
        <p:txBody>
          <a:body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r>
              <a:rPr lang="en-US" altLang="zh-CN"/>
              <a:t>2017-2018 Semester 1</a:t>
            </a:r>
            <a:endParaRPr lang="en-US" altLang="zh-CN" sz="1000" dirty="0"/>
          </a:p>
        </p:txBody>
      </p:sp>
      <p:sp>
        <p:nvSpPr>
          <p:cNvPr id="3" name="Footer Placeholder 2"/>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ltLang="zh-CN"/>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ltLang="zh-CN"/>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r>
              <a:rPr lang="en-US" altLang="zh-CN"/>
              <a:t>2017-2018 Semester 1</a:t>
            </a:r>
            <a:endParaRPr lang="en-US" altLang="zh-CN" sz="1000" dirty="0"/>
          </a:p>
        </p:txBody>
      </p:sp>
      <p:sp>
        <p:nvSpPr>
          <p:cNvPr id="6" name="Footer Placeholder 5"/>
          <p:cNvSpPr>
            <a:spLocks noGrp="1"/>
          </p:cNvSpPr>
          <p:nvPr>
            <p:ph type="ftr" sz="quarter" idx="11"/>
          </p:nvPr>
        </p:nvSpPr>
        <p:spPr>
          <a:xfrm>
            <a:off x="301752" y="6410848"/>
            <a:ext cx="3383280"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C7C25BE9-9EB2-4034-AC13-8B11015E4F08}" type="slidenum">
              <a:rPr lang="zh-CN" altLang="en-US" smtClean="0"/>
              <a:t>‹#›</a:t>
            </a:fld>
            <a:endParaRPr lang="zh-CN" alt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ltLang="zh-CN"/>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ltLang="zh-CN"/>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ltLang="zh-CN"/>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r>
              <a:rPr lang="en-US" altLang="zh-CN"/>
              <a:t>2017-2018 Semester 1</a:t>
            </a:r>
            <a:endParaRPr lang="en-US" altLang="zh-CN" sz="1000" dirty="0"/>
          </a:p>
        </p:txBody>
      </p:sp>
      <p:sp>
        <p:nvSpPr>
          <p:cNvPr id="6" name="Footer Placeholder 5"/>
          <p:cNvSpPr>
            <a:spLocks noGrp="1"/>
          </p:cNvSpPr>
          <p:nvPr>
            <p:ph type="ftr" sz="quarter" idx="11"/>
          </p:nvPr>
        </p:nvSpPr>
        <p:spPr>
          <a:xfrm>
            <a:off x="301752" y="6410848"/>
            <a:ext cx="3584448"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ltLang="zh-CN"/>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4" name="Date Placeholder 3"/>
          <p:cNvSpPr>
            <a:spLocks noGrp="1"/>
          </p:cNvSpPr>
          <p:nvPr>
            <p:ph type="dt" sz="half" idx="10"/>
          </p:nvPr>
        </p:nvSpPr>
        <p:spPr/>
        <p:txBody>
          <a:bodyPr/>
          <a:lstStyle/>
          <a:p>
            <a:r>
              <a:rPr lang="en-US" altLang="zh-CN"/>
              <a:t>2017-2018 Semester 1</a:t>
            </a:r>
            <a:endParaRPr lang="en-US" altLang="zh-CN" sz="1000"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6" name="Slide Number Placeholder 5"/>
          <p:cNvSpPr>
            <a:spLocks noGrp="1"/>
          </p:cNvSpPr>
          <p:nvPr>
            <p:ph type="sldNum" sz="quarter" idx="12"/>
          </p:nvPr>
        </p:nvSpPr>
        <p:spPr/>
        <p:txBody>
          <a:bodyPr/>
          <a:lstStyle/>
          <a:p>
            <a:fld id="{C7C25BE9-9EB2-4034-AC13-8B11015E4F08}" type="slidenum">
              <a:rPr lang="zh-CN" altLang="en-US" smtClean="0"/>
              <a:t>‹#›</a:t>
            </a:fld>
            <a:endParaRPr lang="zh-CN" alt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C7C25BE9-9EB2-4034-AC13-8B11015E4F08}" type="slidenum">
              <a:rPr lang="zh-CN" altLang="en-US" smtClean="0"/>
              <a:t>‹#›</a:t>
            </a:fld>
            <a:endParaRPr lang="zh-CN" alt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4" name="Date Placeholder 3"/>
          <p:cNvSpPr>
            <a:spLocks noGrp="1"/>
          </p:cNvSpPr>
          <p:nvPr>
            <p:ph type="dt" sz="half" idx="10"/>
          </p:nvPr>
        </p:nvSpPr>
        <p:spPr/>
        <p:txBody>
          <a:bodyPr/>
          <a:lstStyle/>
          <a:p>
            <a:r>
              <a:rPr lang="en-US" altLang="zh-CN"/>
              <a:t>2017-2018 Semester 1</a:t>
            </a:r>
            <a:endParaRPr lang="en-US" dirty="0"/>
          </a:p>
        </p:txBody>
      </p:sp>
      <p:sp>
        <p:nvSpPr>
          <p:cNvPr id="5" name="Footer Placeholder 4"/>
          <p:cNvSpPr>
            <a:spLocks noGrp="1"/>
          </p:cNvSpPr>
          <p:nvPr>
            <p:ph type="ftr" sz="quarter" idx="11"/>
          </p:nvPr>
        </p:nvSpPr>
        <p:spPr/>
        <p:txBody>
          <a:bodyPr/>
          <a:lstStyle/>
          <a:p>
            <a:r>
              <a:rPr lang="en-US" altLang="zh-CN"/>
              <a:t>Copyright © Dongmei Li. All rights reserved </a:t>
            </a:r>
            <a:endParaRPr lang="en-US"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7813"/>
            <a:ext cx="8229600" cy="865187"/>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ltLang="zh-CN"/>
              <a:t>Click to edit Master title style</a:t>
            </a:r>
            <a:endParaRPr lang="en-US"/>
          </a:p>
        </p:txBody>
      </p:sp>
      <p:sp>
        <p:nvSpPr>
          <p:cNvPr id="2051" name="Rectangle 3"/>
          <p:cNvSpPr>
            <a:spLocks noGrp="1" noChangeArrowheads="1"/>
          </p:cNvSpPr>
          <p:nvPr>
            <p:ph type="body" idx="1"/>
          </p:nvPr>
        </p:nvSpPr>
        <p:spPr bwMode="auto">
          <a:xfrm>
            <a:off x="457200" y="1371600"/>
            <a:ext cx="8229600" cy="47593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203782" name="Rectangle 6"/>
          <p:cNvSpPr>
            <a:spLocks noGrp="1" noChangeArrowheads="1"/>
          </p:cNvSpPr>
          <p:nvPr>
            <p:ph type="sldNum" sz="quarter" idx="4"/>
          </p:nvPr>
        </p:nvSpPr>
        <p:spPr bwMode="auto">
          <a:xfrm>
            <a:off x="6553200" y="6477000"/>
            <a:ext cx="2133600" cy="228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1">
                <a:solidFill>
                  <a:srgbClr val="CC3300"/>
                </a:solidFill>
              </a:defRPr>
            </a:lvl1pPr>
          </a:lstStyle>
          <a:p>
            <a:fld id="{C7C25BE9-9EB2-4034-AC13-8B11015E4F08}" type="slidenum">
              <a:rPr lang="zh-CN" altLang="en-US" smtClean="0"/>
              <a:t>‹#›</a:t>
            </a:fld>
            <a:endParaRPr lang="zh-CN" altLang="en-US"/>
          </a:p>
        </p:txBody>
      </p:sp>
      <p:sp>
        <p:nvSpPr>
          <p:cNvPr id="203792" name="Line 16"/>
          <p:cNvSpPr>
            <a:spLocks noChangeShapeType="1"/>
          </p:cNvSpPr>
          <p:nvPr/>
        </p:nvSpPr>
        <p:spPr bwMode="auto">
          <a:xfrm>
            <a:off x="457200" y="1143000"/>
            <a:ext cx="8077200" cy="0"/>
          </a:xfrm>
          <a:prstGeom prst="line">
            <a:avLst/>
          </a:prstGeom>
          <a:noFill/>
          <a:ln w="63500">
            <a:solidFill>
              <a:srgbClr val="6699FF"/>
            </a:solidFill>
            <a:round/>
            <a:headEnd/>
            <a:tailEnd/>
          </a:ln>
          <a:effectLst/>
        </p:spPr>
        <p:txBody>
          <a:bodyPr/>
          <a:lstStyle/>
          <a:p>
            <a:pPr>
              <a:defRPr/>
            </a:pPr>
            <a:endParaRPr lang="en-US" dirty="0"/>
          </a:p>
        </p:txBody>
      </p:sp>
      <p:sp>
        <p:nvSpPr>
          <p:cNvPr id="203793" name="Rectangle 17"/>
          <p:cNvSpPr>
            <a:spLocks noChangeArrowheads="1"/>
          </p:cNvSpPr>
          <p:nvPr/>
        </p:nvSpPr>
        <p:spPr bwMode="auto">
          <a:xfrm>
            <a:off x="0" y="5486400"/>
            <a:ext cx="228600" cy="1371600"/>
          </a:xfrm>
          <a:prstGeom prst="rect">
            <a:avLst/>
          </a:prstGeom>
          <a:solidFill>
            <a:srgbClr val="000066"/>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4" name="Rectangle 18"/>
          <p:cNvSpPr>
            <a:spLocks noChangeArrowheads="1"/>
          </p:cNvSpPr>
          <p:nvPr/>
        </p:nvSpPr>
        <p:spPr bwMode="auto">
          <a:xfrm>
            <a:off x="0" y="4114800"/>
            <a:ext cx="228600" cy="1371600"/>
          </a:xfrm>
          <a:prstGeom prst="rect">
            <a:avLst/>
          </a:prstGeom>
          <a:solidFill>
            <a:srgbClr val="996633"/>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5" name="Rectangle 19"/>
          <p:cNvSpPr>
            <a:spLocks noChangeArrowheads="1"/>
          </p:cNvSpPr>
          <p:nvPr/>
        </p:nvSpPr>
        <p:spPr bwMode="auto">
          <a:xfrm>
            <a:off x="0" y="2743200"/>
            <a:ext cx="228600" cy="1371600"/>
          </a:xfrm>
          <a:prstGeom prst="rect">
            <a:avLst/>
          </a:prstGeom>
          <a:solidFill>
            <a:srgbClr val="009999"/>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6" name="Rectangle 20"/>
          <p:cNvSpPr>
            <a:spLocks noChangeArrowheads="1"/>
          </p:cNvSpPr>
          <p:nvPr/>
        </p:nvSpPr>
        <p:spPr bwMode="auto">
          <a:xfrm>
            <a:off x="0" y="1371600"/>
            <a:ext cx="228600" cy="1371600"/>
          </a:xfrm>
          <a:prstGeom prst="rect">
            <a:avLst/>
          </a:prstGeom>
          <a:solidFill>
            <a:srgbClr val="CC0066"/>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7" name="Rectangle 21"/>
          <p:cNvSpPr>
            <a:spLocks noChangeArrowheads="1"/>
          </p:cNvSpPr>
          <p:nvPr/>
        </p:nvSpPr>
        <p:spPr bwMode="auto">
          <a:xfrm>
            <a:off x="0" y="0"/>
            <a:ext cx="228600" cy="1371600"/>
          </a:xfrm>
          <a:prstGeom prst="rect">
            <a:avLst/>
          </a:prstGeom>
          <a:solidFill>
            <a:srgbClr val="808000"/>
          </a:solidFill>
          <a:ln w="9525">
            <a:noFill/>
            <a:miter lim="800000"/>
            <a:headEnd/>
            <a:tailEnd/>
          </a:ln>
          <a:effectLst/>
        </p:spPr>
        <p:txBody>
          <a:bodyPr wrap="none" anchor="ctr"/>
          <a:lstStyle/>
          <a:p>
            <a:pPr algn="ctr">
              <a:defRPr/>
            </a:pPr>
            <a:endParaRPr lang="en-US" sz="2400" dirty="0">
              <a:latin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900" r:id="rId12"/>
    <p:sldLayoutId id="2147483901" r:id="rId13"/>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hf sldNum="0" hdr="0"/>
  <p:txStyles>
    <p:titleStyle>
      <a:lvl1pPr algn="l" rtl="0" eaLnBrk="1" fontAlgn="base" hangingPunct="1">
        <a:spcBef>
          <a:spcPct val="0"/>
        </a:spcBef>
        <a:spcAft>
          <a:spcPct val="0"/>
        </a:spcAft>
        <a:defRPr sz="3200" b="1">
          <a:solidFill>
            <a:srgbClr val="CC0066"/>
          </a:solidFill>
          <a:latin typeface="+mj-lt"/>
          <a:ea typeface="+mj-ea"/>
          <a:cs typeface="+mj-cs"/>
        </a:defRPr>
      </a:lvl1pPr>
      <a:lvl2pPr algn="l" rtl="0" eaLnBrk="1" fontAlgn="base" hangingPunct="1">
        <a:spcBef>
          <a:spcPct val="0"/>
        </a:spcBef>
        <a:spcAft>
          <a:spcPct val="0"/>
        </a:spcAft>
        <a:defRPr sz="3200" b="1">
          <a:solidFill>
            <a:srgbClr val="CC0066"/>
          </a:solidFill>
          <a:latin typeface="Arial" charset="0"/>
        </a:defRPr>
      </a:lvl2pPr>
      <a:lvl3pPr algn="l" rtl="0" eaLnBrk="1" fontAlgn="base" hangingPunct="1">
        <a:spcBef>
          <a:spcPct val="0"/>
        </a:spcBef>
        <a:spcAft>
          <a:spcPct val="0"/>
        </a:spcAft>
        <a:defRPr sz="3200" b="1">
          <a:solidFill>
            <a:srgbClr val="CC0066"/>
          </a:solidFill>
          <a:latin typeface="Arial" charset="0"/>
        </a:defRPr>
      </a:lvl3pPr>
      <a:lvl4pPr algn="l" rtl="0" eaLnBrk="1" fontAlgn="base" hangingPunct="1">
        <a:spcBef>
          <a:spcPct val="0"/>
        </a:spcBef>
        <a:spcAft>
          <a:spcPct val="0"/>
        </a:spcAft>
        <a:defRPr sz="3200" b="1">
          <a:solidFill>
            <a:srgbClr val="CC0066"/>
          </a:solidFill>
          <a:latin typeface="Arial" charset="0"/>
        </a:defRPr>
      </a:lvl4pPr>
      <a:lvl5pPr algn="l" rtl="0" eaLnBrk="1" fontAlgn="base" hangingPunct="1">
        <a:spcBef>
          <a:spcPct val="0"/>
        </a:spcBef>
        <a:spcAft>
          <a:spcPct val="0"/>
        </a:spcAft>
        <a:defRPr sz="3200" b="1">
          <a:solidFill>
            <a:srgbClr val="CC0066"/>
          </a:solidFill>
          <a:latin typeface="Arial" charset="0"/>
        </a:defRPr>
      </a:lvl5pPr>
      <a:lvl6pPr marL="457200" algn="l" rtl="0" eaLnBrk="1" fontAlgn="base" hangingPunct="1">
        <a:spcBef>
          <a:spcPct val="0"/>
        </a:spcBef>
        <a:spcAft>
          <a:spcPct val="0"/>
        </a:spcAft>
        <a:defRPr sz="3200" b="1">
          <a:solidFill>
            <a:srgbClr val="CC0066"/>
          </a:solidFill>
          <a:latin typeface="Arial" charset="0"/>
        </a:defRPr>
      </a:lvl6pPr>
      <a:lvl7pPr marL="914400" algn="l" rtl="0" eaLnBrk="1" fontAlgn="base" hangingPunct="1">
        <a:spcBef>
          <a:spcPct val="0"/>
        </a:spcBef>
        <a:spcAft>
          <a:spcPct val="0"/>
        </a:spcAft>
        <a:defRPr sz="3200" b="1">
          <a:solidFill>
            <a:srgbClr val="CC0066"/>
          </a:solidFill>
          <a:latin typeface="Arial" charset="0"/>
        </a:defRPr>
      </a:lvl7pPr>
      <a:lvl8pPr marL="1371600" algn="l" rtl="0" eaLnBrk="1" fontAlgn="base" hangingPunct="1">
        <a:spcBef>
          <a:spcPct val="0"/>
        </a:spcBef>
        <a:spcAft>
          <a:spcPct val="0"/>
        </a:spcAft>
        <a:defRPr sz="3200" b="1">
          <a:solidFill>
            <a:srgbClr val="CC0066"/>
          </a:solidFill>
          <a:latin typeface="Arial" charset="0"/>
        </a:defRPr>
      </a:lvl8pPr>
      <a:lvl9pPr marL="1828800" algn="l" rtl="0" eaLnBrk="1" fontAlgn="base" hangingPunct="1">
        <a:spcBef>
          <a:spcPct val="0"/>
        </a:spcBef>
        <a:spcAft>
          <a:spcPct val="0"/>
        </a:spcAft>
        <a:defRPr sz="3200" b="1">
          <a:solidFill>
            <a:srgbClr val="CC0066"/>
          </a:solidFill>
          <a:latin typeface="Arial" charset="0"/>
        </a:defRPr>
      </a:lvl9pPr>
    </p:titleStyle>
    <p:bodyStyle>
      <a:lvl1pPr marL="342900" indent="-342900" algn="l" rtl="0" eaLnBrk="1" fontAlgn="base" hangingPunct="1">
        <a:spcBef>
          <a:spcPct val="40000"/>
        </a:spcBef>
        <a:spcAft>
          <a:spcPct val="0"/>
        </a:spcAft>
        <a:buClr>
          <a:schemeClr val="folHlink"/>
        </a:buClr>
        <a:buSzPct val="120000"/>
        <a:buChar char="•"/>
        <a:defRPr sz="2800" b="0">
          <a:solidFill>
            <a:srgbClr val="000066"/>
          </a:solidFill>
          <a:latin typeface="+mn-lt"/>
          <a:ea typeface="+mn-ea"/>
          <a:cs typeface="+mn-cs"/>
        </a:defRPr>
      </a:lvl1pPr>
      <a:lvl2pPr marL="742950" indent="-285750" algn="l" rtl="0" eaLnBrk="1" fontAlgn="base" hangingPunct="1">
        <a:spcBef>
          <a:spcPct val="20000"/>
        </a:spcBef>
        <a:spcAft>
          <a:spcPct val="0"/>
        </a:spcAft>
        <a:buClr>
          <a:schemeClr val="folHlink"/>
        </a:buClr>
        <a:buSzPct val="120000"/>
        <a:buChar char="•"/>
        <a:defRPr sz="2800" b="0">
          <a:solidFill>
            <a:srgbClr val="000066"/>
          </a:solidFill>
          <a:latin typeface="+mn-lt"/>
        </a:defRPr>
      </a:lvl2pPr>
      <a:lvl3pPr marL="11430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3pPr>
      <a:lvl4pPr marL="16002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4pPr>
      <a:lvl5pPr marL="20574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5pPr>
      <a:lvl6pPr marL="25146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6pPr>
      <a:lvl7pPr marL="29718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7pPr>
      <a:lvl8pPr marL="34290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8pPr>
      <a:lvl9pPr marL="38862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200">
                <a:solidFill>
                  <a:schemeClr val="tx1">
                    <a:lumMod val="85000"/>
                    <a:lumOff val="15000"/>
                  </a:schemeClr>
                </a:solidFill>
              </a:defRPr>
            </a:lvl1pPr>
          </a:lstStyle>
          <a:p>
            <a:r>
              <a:rPr lang="en-US" altLang="zh-CN"/>
              <a:t>2017-2018 Semester 1</a:t>
            </a:r>
            <a:endParaRPr lang="en-US" altLang="zh-CN" sz="1000"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C7C25BE9-9EB2-4034-AC13-8B11015E4F08}" type="slidenum">
              <a:rPr lang="zh-CN" altLang="en-US" smtClean="0"/>
              <a:t>‹#›</a:t>
            </a:fld>
            <a:endParaRPr lang="zh-CN" alt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ltLang="zh-CN"/>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ltLang="zh-CN"/>
              <a:t>Click to edit Master text styles</a:t>
            </a:r>
          </a:p>
          <a:p>
            <a:pPr lvl="1" eaLnBrk="1" latinLnBrk="0" hangingPunct="1"/>
            <a:r>
              <a:rPr kumimoji="0" lang="en-US" altLang="zh-CN"/>
              <a:t>Second level</a:t>
            </a:r>
          </a:p>
          <a:p>
            <a:pPr lvl="2" eaLnBrk="1" latinLnBrk="0" hangingPunct="1"/>
            <a:r>
              <a:rPr kumimoji="0" lang="en-US" altLang="zh-CN"/>
              <a:t>Third level</a:t>
            </a:r>
          </a:p>
          <a:p>
            <a:pPr lvl="3" eaLnBrk="1" latinLnBrk="0" hangingPunct="1"/>
            <a:r>
              <a:rPr kumimoji="0" lang="en-US" altLang="zh-CN"/>
              <a:t>Fourth level</a:t>
            </a:r>
          </a:p>
          <a:p>
            <a:pPr lvl="4" eaLnBrk="1" latinLnBrk="0" hangingPunct="1"/>
            <a:r>
              <a:rPr kumimoji="0" lang="en-US" altLang="zh-CN"/>
              <a:t>Fifth level</a:t>
            </a:r>
            <a:endParaRPr kumimoji="0" lang="en-US"/>
          </a:p>
        </p:txBody>
      </p:sp>
    </p:spTree>
  </p:cSld>
  <p:clrMap bg1="lt1" tx1="dk1" bg2="lt2" tx2="dk2" accent1="accent1" accent2="accent2" accent3="accent3" accent4="accent4" accent5="accent5" accent6="accent6" hlink="hlink" folHlink="folHlink"/>
  <p:sldLayoutIdLst>
    <p:sldLayoutId id="2147483903" r:id="rId1"/>
    <p:sldLayoutId id="2147483904" r:id="rId2"/>
    <p:sldLayoutId id="2147483905" r:id="rId3"/>
    <p:sldLayoutId id="2147483906" r:id="rId4"/>
    <p:sldLayoutId id="2147483907" r:id="rId5"/>
    <p:sldLayoutId id="2147483908" r:id="rId6"/>
    <p:sldLayoutId id="2147483909" r:id="rId7"/>
    <p:sldLayoutId id="2147483910" r:id="rId8"/>
    <p:sldLayoutId id="2147483911" r:id="rId9"/>
    <p:sldLayoutId id="2147483912" r:id="rId10"/>
    <p:sldLayoutId id="2147483913" r:id="rId11"/>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hf sldNum="0" hdr="0"/>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hyperlink" Target="https://www.youtube.com/watch?v=EFkSfvvAVeE"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80CD64DF-F16B-4FE8-BE02-3954B69A9850}"/>
              </a:ext>
            </a:extLst>
          </p:cNvPr>
          <p:cNvSpPr>
            <a:spLocks noGrp="1"/>
          </p:cNvSpPr>
          <p:nvPr>
            <p:ph type="ctrTitle"/>
          </p:nvPr>
        </p:nvSpPr>
        <p:spPr>
          <a:xfrm>
            <a:off x="4572000" y="2852936"/>
            <a:ext cx="4427537" cy="1828800"/>
          </a:xfrm>
        </p:spPr>
        <p:txBody>
          <a:bodyPr>
            <a:normAutofit fontScale="90000"/>
          </a:bodyPr>
          <a:lstStyle/>
          <a:p>
            <a:br>
              <a:rPr lang="en-IN" altLang="en-US" sz="2200" b="1" dirty="0">
                <a:solidFill>
                  <a:schemeClr val="tx1"/>
                </a:solidFill>
              </a:rPr>
            </a:br>
            <a:br>
              <a:rPr lang="en-IN" altLang="en-US" sz="2200" b="1" dirty="0">
                <a:solidFill>
                  <a:schemeClr val="tx1"/>
                </a:solidFill>
              </a:rPr>
            </a:br>
            <a:br>
              <a:rPr lang="en-IN" altLang="en-US" sz="2200" b="1" dirty="0">
                <a:solidFill>
                  <a:schemeClr val="tx1"/>
                </a:solidFill>
              </a:rPr>
            </a:br>
            <a:br>
              <a:rPr lang="en-IN" altLang="en-US" sz="2200" b="1" dirty="0">
                <a:solidFill>
                  <a:schemeClr val="tx1"/>
                </a:solidFill>
              </a:rPr>
            </a:br>
            <a:r>
              <a:rPr lang="en-IN" altLang="en-US" sz="2700" b="1" dirty="0">
                <a:solidFill>
                  <a:schemeClr val="tx1"/>
                </a:solidFill>
              </a:rPr>
              <a:t>Chapter 3:</a:t>
            </a:r>
            <a:br>
              <a:rPr lang="en-IN" altLang="en-US" sz="2700" b="1" dirty="0">
                <a:solidFill>
                  <a:schemeClr val="tx1"/>
                </a:solidFill>
              </a:rPr>
            </a:br>
            <a:r>
              <a:rPr lang="en-IN" altLang="en-US" sz="2700" b="1" dirty="0">
                <a:solidFill>
                  <a:schemeClr val="tx1"/>
                </a:solidFill>
              </a:rPr>
              <a:t>Ethics/ Social Responsibility/ Sustainability</a:t>
            </a:r>
            <a:br>
              <a:rPr lang="en-IN" altLang="en-US" sz="2700" b="1" dirty="0">
                <a:solidFill>
                  <a:schemeClr val="tx1"/>
                </a:solidFill>
              </a:rPr>
            </a:br>
            <a:endParaRPr lang="en-IN" altLang="en-US" sz="2700" b="1" dirty="0">
              <a:solidFill>
                <a:schemeClr val="tx1"/>
              </a:solidFill>
            </a:endParaRPr>
          </a:p>
        </p:txBody>
      </p:sp>
      <p:pic>
        <p:nvPicPr>
          <p:cNvPr id="4" name="Picture 3">
            <a:extLst>
              <a:ext uri="{FF2B5EF4-FFF2-40B4-BE49-F238E27FC236}">
                <a16:creationId xmlns:a16="http://schemas.microsoft.com/office/drawing/2014/main" id="{D663CD9B-2FAF-4F94-9078-FE3933B9531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397670" y="548680"/>
            <a:ext cx="4176464" cy="54025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0343958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US" altLang="en-US" sz="3200" dirty="0">
                <a:solidFill>
                  <a:schemeClr val="accent3"/>
                </a:solidFill>
                <a:cs typeface="Arial" charset="0"/>
              </a:rPr>
              <a:t>A Comprehensive Strategic-Management Model</a:t>
            </a:r>
            <a:endParaRPr lang="zh-CN" altLang="en-US" dirty="0">
              <a:solidFill>
                <a:schemeClr val="accent3"/>
              </a:solidFill>
            </a:endParaRPr>
          </a:p>
        </p:txBody>
      </p:sp>
      <p:pic>
        <p:nvPicPr>
          <p:cNvPr id="4" name="Picture 2">
            <a:extLst>
              <a:ext uri="{FF2B5EF4-FFF2-40B4-BE49-F238E27FC236}">
                <a16:creationId xmlns:a16="http://schemas.microsoft.com/office/drawing/2014/main" id="{48EEF45C-F1DF-4BC9-BCC4-FB2E0524266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763688" y="1484784"/>
            <a:ext cx="5979857" cy="48654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0071349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defRPr/>
            </a:pPr>
            <a:r>
              <a:rPr lang="en-HK" altLang="en-US" dirty="0">
                <a:cs typeface="Arial" charset="0"/>
              </a:rPr>
              <a:t>Group Discussion</a:t>
            </a:r>
            <a:endParaRPr lang="en-US" altLang="en-US" dirty="0">
              <a:solidFill>
                <a:schemeClr val="tx1"/>
              </a:solidFill>
              <a:ea typeface="+mj-ea"/>
              <a:cs typeface="Arial" charset="0"/>
            </a:endParaRPr>
          </a:p>
        </p:txBody>
      </p:sp>
      <p:sp>
        <p:nvSpPr>
          <p:cNvPr id="19459" name="Content Placeholder 2"/>
          <p:cNvSpPr>
            <a:spLocks noGrp="1"/>
          </p:cNvSpPr>
          <p:nvPr>
            <p:ph idx="1"/>
          </p:nvPr>
        </p:nvSpPr>
        <p:spPr>
          <a:xfrm>
            <a:off x="467544" y="1628800"/>
            <a:ext cx="8136904" cy="4572000"/>
          </a:xfrm>
        </p:spPr>
        <p:txBody>
          <a:bodyPr>
            <a:normAutofit/>
          </a:bodyPr>
          <a:lstStyle/>
          <a:p>
            <a:pPr>
              <a:defRPr/>
            </a:pPr>
            <a:r>
              <a:rPr lang="en-US" altLang="zh-TW" sz="2800" i="1" dirty="0">
                <a:solidFill>
                  <a:srgbClr val="002060"/>
                </a:solidFill>
                <a:latin typeface="Georgia" panose="02040502050405020303" pitchFamily="18" charset="0"/>
                <a:ea typeface="PMingLiU" panose="02020500000000000000" pitchFamily="18" charset="-120"/>
              </a:rPr>
              <a:t>Suppose you are a salesperson. A customer you are quite familiar with visits your department store to do shopping. You realize that the product he has chosen is going to be on sale next few days. In this situation, you will ………</a:t>
            </a:r>
          </a:p>
          <a:p>
            <a:pPr eaLnBrk="1" hangingPunct="1">
              <a:defRPr/>
            </a:pPr>
            <a:endParaRPr lang="en-US" altLang="en-US" sz="3200" dirty="0">
              <a:solidFill>
                <a:schemeClr val="tx1"/>
              </a:solidFill>
              <a:latin typeface="Arial" charset="0"/>
              <a:ea typeface="+mn-ea"/>
              <a:cs typeface="Arial" charset="0"/>
            </a:endParaRPr>
          </a:p>
        </p:txBody>
      </p:sp>
    </p:spTree>
    <p:extLst>
      <p:ext uri="{BB962C8B-B14F-4D97-AF65-F5344CB8AC3E}">
        <p14:creationId xmlns:p14="http://schemas.microsoft.com/office/powerpoint/2010/main" val="162171191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defRPr/>
            </a:pPr>
            <a:r>
              <a:rPr lang="en-HK" altLang="en-US" dirty="0">
                <a:cs typeface="Arial" charset="0"/>
              </a:rPr>
              <a:t>Group Discussion</a:t>
            </a:r>
            <a:endParaRPr lang="en-US" altLang="en-US" dirty="0">
              <a:solidFill>
                <a:schemeClr val="tx1"/>
              </a:solidFill>
              <a:ea typeface="+mj-ea"/>
              <a:cs typeface="Arial" charset="0"/>
            </a:endParaRPr>
          </a:p>
        </p:txBody>
      </p:sp>
      <p:sp>
        <p:nvSpPr>
          <p:cNvPr id="19459" name="Content Placeholder 2"/>
          <p:cNvSpPr>
            <a:spLocks noGrp="1"/>
          </p:cNvSpPr>
          <p:nvPr>
            <p:ph idx="1"/>
          </p:nvPr>
        </p:nvSpPr>
        <p:spPr>
          <a:xfrm>
            <a:off x="467544" y="1628800"/>
            <a:ext cx="8136904" cy="4572000"/>
          </a:xfrm>
        </p:spPr>
        <p:txBody>
          <a:bodyPr>
            <a:normAutofit/>
          </a:bodyPr>
          <a:lstStyle/>
          <a:p>
            <a:pPr>
              <a:defRPr/>
            </a:pPr>
            <a:r>
              <a:rPr lang="en-US" altLang="zh-TW" sz="2800" i="1" dirty="0">
                <a:solidFill>
                  <a:srgbClr val="002060"/>
                </a:solidFill>
                <a:latin typeface="Georgia" panose="02040502050405020303" pitchFamily="18" charset="0"/>
                <a:ea typeface="PMingLiU" panose="02020500000000000000" pitchFamily="18" charset="-120"/>
              </a:rPr>
              <a:t>Your company has a lot of stock of a particular electronic product item. In order to clear all the stock, your company has decided to give high commission to the salespersons as an incentive for selling. You realize that the quality of this product is not satisfactory and better new model is going to launch to the market. In this situation, will you “push” this product to the customers?</a:t>
            </a:r>
          </a:p>
          <a:p>
            <a:pPr>
              <a:defRPr/>
            </a:pPr>
            <a:endParaRPr lang="en-US" altLang="zh-TW" sz="2800" i="1" dirty="0">
              <a:solidFill>
                <a:srgbClr val="002060"/>
              </a:solidFill>
              <a:latin typeface="Georgia" panose="02040502050405020303" pitchFamily="18" charset="0"/>
              <a:ea typeface="PMingLiU" panose="02020500000000000000" pitchFamily="18" charset="-120"/>
            </a:endParaRPr>
          </a:p>
          <a:p>
            <a:pPr eaLnBrk="1" hangingPunct="1">
              <a:defRPr/>
            </a:pPr>
            <a:endParaRPr lang="en-US" altLang="en-US" sz="3200" dirty="0">
              <a:solidFill>
                <a:schemeClr val="tx1"/>
              </a:solidFill>
              <a:latin typeface="Arial" charset="0"/>
              <a:ea typeface="+mn-ea"/>
              <a:cs typeface="Arial" charset="0"/>
            </a:endParaRPr>
          </a:p>
        </p:txBody>
      </p:sp>
    </p:spTree>
    <p:extLst>
      <p:ext uri="{BB962C8B-B14F-4D97-AF65-F5344CB8AC3E}">
        <p14:creationId xmlns:p14="http://schemas.microsoft.com/office/powerpoint/2010/main" val="211219036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defRPr/>
            </a:pPr>
            <a:r>
              <a:rPr lang="en-HK" altLang="en-US" dirty="0">
                <a:cs typeface="Arial" charset="0"/>
              </a:rPr>
              <a:t>Group Discussion</a:t>
            </a:r>
            <a:endParaRPr lang="en-US" altLang="en-US" dirty="0">
              <a:solidFill>
                <a:schemeClr val="tx1"/>
              </a:solidFill>
              <a:ea typeface="+mj-ea"/>
              <a:cs typeface="Arial" charset="0"/>
            </a:endParaRPr>
          </a:p>
        </p:txBody>
      </p:sp>
      <p:sp>
        <p:nvSpPr>
          <p:cNvPr id="19459" name="Content Placeholder 2"/>
          <p:cNvSpPr>
            <a:spLocks noGrp="1"/>
          </p:cNvSpPr>
          <p:nvPr>
            <p:ph idx="1"/>
          </p:nvPr>
        </p:nvSpPr>
        <p:spPr>
          <a:xfrm>
            <a:off x="467544" y="1628800"/>
            <a:ext cx="8136904" cy="4572000"/>
          </a:xfrm>
        </p:spPr>
        <p:txBody>
          <a:bodyPr>
            <a:normAutofit/>
          </a:bodyPr>
          <a:lstStyle/>
          <a:p>
            <a:pPr>
              <a:defRPr/>
            </a:pPr>
            <a:r>
              <a:rPr lang="en-HK" altLang="zh-TW" sz="2800" i="1" dirty="0">
                <a:solidFill>
                  <a:srgbClr val="002060"/>
                </a:solidFill>
                <a:latin typeface="Georgia" panose="02040502050405020303" pitchFamily="18" charset="0"/>
                <a:ea typeface="PMingLiU" panose="02020500000000000000" pitchFamily="18" charset="-120"/>
              </a:rPr>
              <a:t>You are an investment consultant of Company A. Company B, the direct competitor, offers very attractive salary package and asks you for job switching. If you receive this offer, will you try to “bring” the customers to the new company? </a:t>
            </a:r>
            <a:endParaRPr lang="en-US" altLang="zh-TW" sz="2800" i="1" dirty="0">
              <a:solidFill>
                <a:srgbClr val="002060"/>
              </a:solidFill>
              <a:latin typeface="Georgia" panose="02040502050405020303" pitchFamily="18" charset="0"/>
              <a:ea typeface="PMingLiU" panose="02020500000000000000" pitchFamily="18" charset="-120"/>
            </a:endParaRPr>
          </a:p>
          <a:p>
            <a:pPr>
              <a:defRPr/>
            </a:pPr>
            <a:endParaRPr lang="en-US" altLang="zh-TW" sz="2800" i="1" dirty="0">
              <a:solidFill>
                <a:srgbClr val="002060"/>
              </a:solidFill>
              <a:latin typeface="Georgia" panose="02040502050405020303" pitchFamily="18" charset="0"/>
              <a:ea typeface="PMingLiU" panose="02020500000000000000" pitchFamily="18" charset="-120"/>
            </a:endParaRPr>
          </a:p>
          <a:p>
            <a:pPr eaLnBrk="1" hangingPunct="1">
              <a:defRPr/>
            </a:pPr>
            <a:endParaRPr lang="en-US" altLang="en-US" sz="3200" dirty="0">
              <a:solidFill>
                <a:schemeClr val="tx1"/>
              </a:solidFill>
              <a:latin typeface="Arial" charset="0"/>
              <a:ea typeface="+mn-ea"/>
              <a:cs typeface="Arial" charset="0"/>
            </a:endParaRPr>
          </a:p>
        </p:txBody>
      </p:sp>
    </p:spTree>
    <p:extLst>
      <p:ext uri="{BB962C8B-B14F-4D97-AF65-F5344CB8AC3E}">
        <p14:creationId xmlns:p14="http://schemas.microsoft.com/office/powerpoint/2010/main" val="29294145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defRPr/>
            </a:pPr>
            <a:r>
              <a:rPr lang="en-US" altLang="en-US" dirty="0">
                <a:solidFill>
                  <a:schemeClr val="accent3"/>
                </a:solidFill>
                <a:latin typeface="+mn-lt"/>
                <a:ea typeface="+mj-ea"/>
                <a:cs typeface="Arial" charset="0"/>
              </a:rPr>
              <a:t>Business Ethics</a:t>
            </a:r>
          </a:p>
        </p:txBody>
      </p:sp>
      <p:sp>
        <p:nvSpPr>
          <p:cNvPr id="19459" name="Content Placeholder 2"/>
          <p:cNvSpPr>
            <a:spLocks noGrp="1"/>
          </p:cNvSpPr>
          <p:nvPr>
            <p:ph idx="1"/>
          </p:nvPr>
        </p:nvSpPr>
        <p:spPr>
          <a:xfrm>
            <a:off x="464496" y="1628800"/>
            <a:ext cx="8208912" cy="4572000"/>
          </a:xfrm>
        </p:spPr>
        <p:txBody>
          <a:bodyPr>
            <a:normAutofit/>
          </a:bodyPr>
          <a:lstStyle/>
          <a:p>
            <a:pPr eaLnBrk="1" hangingPunct="1">
              <a:spcBef>
                <a:spcPts val="600"/>
              </a:spcBef>
              <a:defRPr/>
            </a:pPr>
            <a:r>
              <a:rPr lang="en-US" altLang="en-US" sz="2800" b="1" dirty="0">
                <a:solidFill>
                  <a:schemeClr val="tx1"/>
                </a:solidFill>
                <a:ea typeface="+mn-ea"/>
                <a:cs typeface="Arial" charset="0"/>
              </a:rPr>
              <a:t>Business Ethics </a:t>
            </a:r>
          </a:p>
          <a:p>
            <a:pPr lvl="1" eaLnBrk="1" hangingPunct="1">
              <a:spcBef>
                <a:spcPts val="600"/>
              </a:spcBef>
              <a:defRPr/>
            </a:pPr>
            <a:r>
              <a:rPr lang="en-US" altLang="en-US" sz="2800" dirty="0">
                <a:solidFill>
                  <a:schemeClr val="bg1">
                    <a:lumMod val="50000"/>
                  </a:schemeClr>
                </a:solidFill>
                <a:ea typeface="+mn-ea"/>
                <a:cs typeface="Arial" charset="0"/>
              </a:rPr>
              <a:t>principles of conduct within organizations that guide decision making and behavior</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defRPr/>
            </a:pPr>
            <a:r>
              <a:rPr lang="en-HK" altLang="en-US" dirty="0">
                <a:cs typeface="Arial" charset="0"/>
              </a:rPr>
              <a:t>Group Discussion</a:t>
            </a:r>
            <a:endParaRPr lang="en-US" altLang="en-US" dirty="0">
              <a:solidFill>
                <a:schemeClr val="tx1"/>
              </a:solidFill>
              <a:ea typeface="+mj-ea"/>
              <a:cs typeface="Arial" charset="0"/>
            </a:endParaRPr>
          </a:p>
        </p:txBody>
      </p:sp>
      <p:sp>
        <p:nvSpPr>
          <p:cNvPr id="19459" name="Content Placeholder 2"/>
          <p:cNvSpPr>
            <a:spLocks noGrp="1"/>
          </p:cNvSpPr>
          <p:nvPr>
            <p:ph idx="1"/>
          </p:nvPr>
        </p:nvSpPr>
        <p:spPr>
          <a:xfrm>
            <a:off x="500500" y="1628800"/>
            <a:ext cx="8136904" cy="3672408"/>
          </a:xfrm>
        </p:spPr>
        <p:txBody>
          <a:bodyPr>
            <a:normAutofit/>
          </a:bodyPr>
          <a:lstStyle/>
          <a:p>
            <a:pPr>
              <a:defRPr/>
            </a:pPr>
            <a:r>
              <a:rPr lang="en-US" altLang="zh-HK" sz="3200" i="1" dirty="0">
                <a:solidFill>
                  <a:srgbClr val="002060"/>
                </a:solidFill>
                <a:latin typeface="Georgia" panose="02040502050405020303" pitchFamily="18" charset="0"/>
                <a:ea typeface="PMingLiU" panose="02020500000000000000" pitchFamily="18" charset="-120"/>
              </a:rPr>
              <a:t>Are there any ethical issues behind a McDonald’s order taker asking all customers if they want to supersize their meal? </a:t>
            </a:r>
          </a:p>
          <a:p>
            <a:pPr>
              <a:defRPr/>
            </a:pPr>
            <a:endParaRPr lang="en-US" altLang="en-US" sz="3200" dirty="0">
              <a:solidFill>
                <a:schemeClr val="tx1"/>
              </a:solidFill>
              <a:latin typeface="Arial" charset="0"/>
              <a:ea typeface="+mn-ea"/>
              <a:cs typeface="Arial" charset="0"/>
            </a:endParaRPr>
          </a:p>
        </p:txBody>
      </p:sp>
    </p:spTree>
    <p:extLst>
      <p:ext uri="{BB962C8B-B14F-4D97-AF65-F5344CB8AC3E}">
        <p14:creationId xmlns:p14="http://schemas.microsoft.com/office/powerpoint/2010/main" val="131831422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defRPr/>
            </a:pPr>
            <a:r>
              <a:rPr lang="en-HK" altLang="en-US" dirty="0">
                <a:cs typeface="Arial" charset="0"/>
              </a:rPr>
              <a:t>Group Discussion</a:t>
            </a:r>
            <a:endParaRPr lang="en-US" altLang="en-US" dirty="0">
              <a:solidFill>
                <a:schemeClr val="tx1"/>
              </a:solidFill>
              <a:ea typeface="+mj-ea"/>
              <a:cs typeface="Arial" charset="0"/>
            </a:endParaRPr>
          </a:p>
        </p:txBody>
      </p:sp>
      <p:sp>
        <p:nvSpPr>
          <p:cNvPr id="19459" name="Content Placeholder 2"/>
          <p:cNvSpPr>
            <a:spLocks noGrp="1"/>
          </p:cNvSpPr>
          <p:nvPr>
            <p:ph idx="1"/>
          </p:nvPr>
        </p:nvSpPr>
        <p:spPr>
          <a:xfrm>
            <a:off x="500500" y="1628800"/>
            <a:ext cx="8136904" cy="3672408"/>
          </a:xfrm>
        </p:spPr>
        <p:txBody>
          <a:bodyPr>
            <a:normAutofit/>
          </a:bodyPr>
          <a:lstStyle/>
          <a:p>
            <a:pPr>
              <a:defRPr/>
            </a:pPr>
            <a:r>
              <a:rPr lang="en-HK" altLang="zh-HK" sz="2800" i="1" dirty="0">
                <a:solidFill>
                  <a:srgbClr val="002060"/>
                </a:solidFill>
                <a:latin typeface="Georgia" panose="02040502050405020303" pitchFamily="18" charset="0"/>
                <a:ea typeface="PMingLiU" panose="02020500000000000000" pitchFamily="18" charset="-120"/>
              </a:rPr>
              <a:t>When companies do business with developing countries and/ or less developed countries (LDCs), they usually cause a lot of pollutions. For example, when a battery company manufactures products in LDCs, it will dispose a lot of toxic substances. Is it ethical or unethical? </a:t>
            </a:r>
            <a:endParaRPr lang="en-US" altLang="en-US" sz="2800" dirty="0">
              <a:latin typeface="Arial" charset="0"/>
              <a:cs typeface="Arial" charset="0"/>
            </a:endParaRPr>
          </a:p>
          <a:p>
            <a:pPr>
              <a:defRPr/>
            </a:pPr>
            <a:endParaRPr lang="en-US" altLang="en-US" sz="3200" dirty="0">
              <a:solidFill>
                <a:schemeClr val="tx1"/>
              </a:solidFill>
              <a:latin typeface="Arial" charset="0"/>
              <a:ea typeface="+mn-ea"/>
              <a:cs typeface="Arial" charset="0"/>
            </a:endParaRPr>
          </a:p>
        </p:txBody>
      </p:sp>
    </p:spTree>
    <p:extLst>
      <p:ext uri="{BB962C8B-B14F-4D97-AF65-F5344CB8AC3E}">
        <p14:creationId xmlns:p14="http://schemas.microsoft.com/office/powerpoint/2010/main" val="125359538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301752" y="277724"/>
            <a:ext cx="8534400" cy="758952"/>
          </a:xfrm>
        </p:spPr>
        <p:txBody>
          <a:bodyPr>
            <a:normAutofit/>
          </a:bodyPr>
          <a:lstStyle/>
          <a:p>
            <a:pPr>
              <a:defRPr/>
            </a:pPr>
            <a:r>
              <a:rPr lang="en-US" altLang="en-US" sz="2800" dirty="0">
                <a:solidFill>
                  <a:schemeClr val="accent3"/>
                </a:solidFill>
                <a:cs typeface="Arial" charset="0"/>
              </a:rPr>
              <a:t>Social Responsibility, Environmental Sustainability</a:t>
            </a:r>
          </a:p>
        </p:txBody>
      </p:sp>
      <p:sp>
        <p:nvSpPr>
          <p:cNvPr id="6" name="Content Placeholder 2">
            <a:extLst>
              <a:ext uri="{FF2B5EF4-FFF2-40B4-BE49-F238E27FC236}">
                <a16:creationId xmlns:a16="http://schemas.microsoft.com/office/drawing/2014/main" id="{6524D30E-4AA5-4ECD-9CB3-8D860A55AD79}"/>
              </a:ext>
            </a:extLst>
          </p:cNvPr>
          <p:cNvSpPr>
            <a:spLocks noGrp="1"/>
          </p:cNvSpPr>
          <p:nvPr>
            <p:ph idx="1"/>
          </p:nvPr>
        </p:nvSpPr>
        <p:spPr>
          <a:xfrm>
            <a:off x="467544" y="1628800"/>
            <a:ext cx="8136904" cy="4572000"/>
          </a:xfrm>
        </p:spPr>
        <p:txBody>
          <a:bodyPr>
            <a:normAutofit/>
          </a:bodyPr>
          <a:lstStyle/>
          <a:p>
            <a:pPr marL="342900" indent="-342900" eaLnBrk="1" hangingPunct="1">
              <a:spcBef>
                <a:spcPts val="600"/>
              </a:spcBef>
            </a:pPr>
            <a:r>
              <a:rPr lang="en-US" altLang="en-US" sz="2800" b="1" dirty="0">
                <a:solidFill>
                  <a:schemeClr val="tx1"/>
                </a:solidFill>
                <a:cs typeface="Arial" pitchFamily="34" charset="0"/>
              </a:rPr>
              <a:t>Social Responsibility </a:t>
            </a:r>
          </a:p>
          <a:p>
            <a:pPr marL="742950" lvl="1" indent="-285750" eaLnBrk="1" hangingPunct="1">
              <a:spcBef>
                <a:spcPts val="600"/>
              </a:spcBef>
            </a:pPr>
            <a:r>
              <a:rPr lang="en-US" altLang="en-US" sz="2800" dirty="0">
                <a:solidFill>
                  <a:schemeClr val="bg1">
                    <a:lumMod val="50000"/>
                  </a:schemeClr>
                </a:solidFill>
                <a:cs typeface="Arial" pitchFamily="34" charset="0"/>
              </a:rPr>
              <a:t>actions an organization takes beyond what is legally required to protect or enhance the well-being of living things</a:t>
            </a:r>
          </a:p>
          <a:p>
            <a:pPr marL="342900" indent="-342900" eaLnBrk="1" hangingPunct="1">
              <a:spcBef>
                <a:spcPts val="600"/>
              </a:spcBef>
            </a:pPr>
            <a:r>
              <a:rPr lang="en-US" altLang="en-US" sz="2800" b="1" dirty="0">
                <a:solidFill>
                  <a:schemeClr val="tx1"/>
                </a:solidFill>
                <a:cs typeface="Arial" pitchFamily="34" charset="0"/>
              </a:rPr>
              <a:t>Sustainability</a:t>
            </a:r>
            <a:r>
              <a:rPr lang="en-US" altLang="en-US" sz="2800" dirty="0">
                <a:solidFill>
                  <a:schemeClr val="tx1"/>
                </a:solidFill>
                <a:cs typeface="Arial" pitchFamily="34" charset="0"/>
              </a:rPr>
              <a:t> </a:t>
            </a:r>
          </a:p>
          <a:p>
            <a:pPr marL="742950" lvl="1" indent="-285750" eaLnBrk="1" hangingPunct="1">
              <a:spcBef>
                <a:spcPts val="600"/>
              </a:spcBef>
            </a:pPr>
            <a:r>
              <a:rPr lang="en-US" altLang="en-US" sz="2800" dirty="0">
                <a:solidFill>
                  <a:schemeClr val="bg1">
                    <a:lumMod val="50000"/>
                  </a:schemeClr>
                </a:solidFill>
                <a:cs typeface="Arial" pitchFamily="34" charset="0"/>
              </a:rPr>
              <a:t>the extent that an organization’</a:t>
            </a:r>
            <a:r>
              <a:rPr lang="en-US" altLang="ja-JP" sz="2800" dirty="0">
                <a:solidFill>
                  <a:schemeClr val="bg1">
                    <a:lumMod val="50000"/>
                  </a:schemeClr>
                </a:solidFill>
                <a:cs typeface="Arial" pitchFamily="34" charset="0"/>
              </a:rPr>
              <a:t>s operations and actions protect, mend, and preserve rather than harm or destroy the natural environment</a:t>
            </a:r>
            <a:endParaRPr lang="en-US" altLang="en-US" sz="2800" dirty="0">
              <a:solidFill>
                <a:schemeClr val="bg1">
                  <a:lumMod val="50000"/>
                </a:schemeClr>
              </a:solidFill>
              <a:cs typeface="Arial" pitchFamily="34" charset="0"/>
            </a:endParaRPr>
          </a:p>
        </p:txBody>
      </p:sp>
    </p:spTree>
    <p:extLst>
      <p:ext uri="{BB962C8B-B14F-4D97-AF65-F5344CB8AC3E}">
        <p14:creationId xmlns:p14="http://schemas.microsoft.com/office/powerpoint/2010/main" val="19183022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zh-TW" sz="1400">
                <a:solidFill>
                  <a:schemeClr val="bg2"/>
                </a:solidFill>
                <a:latin typeface="Arial" panose="020B0604020202020204" pitchFamily="34" charset="0"/>
              </a:rPr>
              <a:t>1-</a:t>
            </a:r>
            <a:fld id="{DCE33762-2212-4E3C-B9CC-3AED5DDFABA3}" type="slidenum">
              <a:rPr lang="en-US" altLang="zh-TW" sz="1400" smtClean="0">
                <a:solidFill>
                  <a:schemeClr val="bg2"/>
                </a:solidFill>
                <a:latin typeface="Arial" panose="020B0604020202020204" pitchFamily="34" charset="0"/>
              </a:rPr>
              <a:pPr>
                <a:spcBef>
                  <a:spcPct val="0"/>
                </a:spcBef>
                <a:buFontTx/>
                <a:buNone/>
              </a:pPr>
              <a:t>10</a:t>
            </a:fld>
            <a:endParaRPr lang="en-US" altLang="zh-TW" sz="1400">
              <a:solidFill>
                <a:schemeClr val="bg2"/>
              </a:solidFill>
              <a:latin typeface="Arial" panose="020B0604020202020204" pitchFamily="34" charset="0"/>
            </a:endParaRPr>
          </a:p>
        </p:txBody>
      </p:sp>
      <p:sp>
        <p:nvSpPr>
          <p:cNvPr id="8196" name="Rectangle 2"/>
          <p:cNvSpPr>
            <a:spLocks noGrp="1"/>
          </p:cNvSpPr>
          <p:nvPr>
            <p:ph type="title"/>
          </p:nvPr>
        </p:nvSpPr>
        <p:spPr>
          <a:xfrm>
            <a:off x="914400" y="381000"/>
            <a:ext cx="7924800" cy="1143000"/>
          </a:xfrm>
        </p:spPr>
        <p:txBody>
          <a:bodyPr>
            <a:normAutofit fontScale="90000"/>
          </a:bodyPr>
          <a:lstStyle/>
          <a:p>
            <a:r>
              <a:rPr lang="en-US" altLang="zh-TW" sz="4000"/>
              <a:t>Social Responsibility</a:t>
            </a:r>
            <a:br>
              <a:rPr lang="en-US" altLang="zh-TW" sz="4000"/>
            </a:br>
            <a:endParaRPr lang="en-US" altLang="zh-TW" sz="4000"/>
          </a:p>
        </p:txBody>
      </p:sp>
      <p:sp>
        <p:nvSpPr>
          <p:cNvPr id="8197" name="Rectangle 3"/>
          <p:cNvSpPr txBox="1">
            <a:spLocks noChangeArrowheads="1"/>
          </p:cNvSpPr>
          <p:nvPr/>
        </p:nvSpPr>
        <p:spPr bwMode="auto">
          <a:xfrm>
            <a:off x="704088" y="1671133"/>
            <a:ext cx="7772400" cy="187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buClr>
                <a:schemeClr val="accent1"/>
              </a:buClr>
              <a:buSzPct val="85000"/>
              <a:buFont typeface="Wingdings 2"/>
              <a:buChar char=""/>
            </a:pPr>
            <a:r>
              <a:rPr lang="en-US" altLang="zh-TW" sz="2800" dirty="0">
                <a:latin typeface="+mn-lt"/>
              </a:rPr>
              <a:t>Includes the expectation that corporations concern themselves with the social and economic effects of their decisions</a:t>
            </a:r>
          </a:p>
        </p:txBody>
      </p:sp>
      <p:sp>
        <p:nvSpPr>
          <p:cNvPr id="8198" name="Line 4"/>
          <p:cNvSpPr>
            <a:spLocks noChangeShapeType="1"/>
          </p:cNvSpPr>
          <p:nvPr/>
        </p:nvSpPr>
        <p:spPr bwMode="auto">
          <a:xfrm>
            <a:off x="1447800" y="4495800"/>
            <a:ext cx="6858000" cy="0"/>
          </a:xfrm>
          <a:prstGeom prst="line">
            <a:avLst/>
          </a:prstGeom>
          <a:noFill/>
          <a:ln w="5715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8199" name="Text Box 5"/>
          <p:cNvSpPr txBox="1">
            <a:spLocks noChangeArrowheads="1"/>
          </p:cNvSpPr>
          <p:nvPr/>
        </p:nvSpPr>
        <p:spPr bwMode="auto">
          <a:xfrm>
            <a:off x="990600" y="4800600"/>
            <a:ext cx="251460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US" altLang="zh-TW" sz="1800" dirty="0">
                <a:latin typeface="+mn-lt"/>
              </a:rPr>
              <a:t>The only responsibility of a business is to make a profit</a:t>
            </a:r>
          </a:p>
        </p:txBody>
      </p:sp>
      <p:sp>
        <p:nvSpPr>
          <p:cNvPr id="8200" name="Text Box 6"/>
          <p:cNvSpPr txBox="1">
            <a:spLocks noChangeArrowheads="1"/>
          </p:cNvSpPr>
          <p:nvPr/>
        </p:nvSpPr>
        <p:spPr bwMode="auto">
          <a:xfrm>
            <a:off x="5758064" y="4757860"/>
            <a:ext cx="297180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US" altLang="zh-TW" sz="1800" dirty="0">
                <a:latin typeface="+mn-lt"/>
              </a:rPr>
              <a:t>Business should anticipate and try to solve problems in society</a:t>
            </a:r>
          </a:p>
        </p:txBody>
      </p:sp>
      <p:sp>
        <p:nvSpPr>
          <p:cNvPr id="8201" name="Text Box 7"/>
          <p:cNvSpPr txBox="1">
            <a:spLocks noChangeArrowheads="1"/>
          </p:cNvSpPr>
          <p:nvPr/>
        </p:nvSpPr>
        <p:spPr bwMode="auto">
          <a:xfrm>
            <a:off x="2171700" y="3582639"/>
            <a:ext cx="52578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US" altLang="zh-TW" sz="2000" dirty="0">
                <a:latin typeface="+mn-lt"/>
              </a:rPr>
              <a:t>The two extreme opinions related to social responsibility – Domestic firms</a:t>
            </a:r>
          </a:p>
        </p:txBody>
      </p:sp>
    </p:spTree>
    <p:extLst>
      <p:ext uri="{BB962C8B-B14F-4D97-AF65-F5344CB8AC3E}">
        <p14:creationId xmlns:p14="http://schemas.microsoft.com/office/powerpoint/2010/main" val="262718793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fontScale="90000"/>
          </a:bodyPr>
          <a:lstStyle/>
          <a:p>
            <a:pPr eaLnBrk="1" hangingPunct="1">
              <a:defRPr/>
            </a:pPr>
            <a:r>
              <a:rPr lang="en-US" altLang="en-US" dirty="0">
                <a:solidFill>
                  <a:schemeClr val="accent3"/>
                </a:solidFill>
                <a:ea typeface="+mj-ea"/>
                <a:cs typeface="Arial" charset="0"/>
              </a:rPr>
              <a:t>Seven Principles of Admirable Business Ethics</a:t>
            </a:r>
          </a:p>
        </p:txBody>
      </p:sp>
      <p:sp>
        <p:nvSpPr>
          <p:cNvPr id="4" name="Content Placeholder 3"/>
          <p:cNvSpPr>
            <a:spLocks noGrp="1"/>
          </p:cNvSpPr>
          <p:nvPr>
            <p:ph idx="1"/>
          </p:nvPr>
        </p:nvSpPr>
        <p:spPr>
          <a:xfrm>
            <a:off x="627240" y="1700808"/>
            <a:ext cx="8208912" cy="4572000"/>
          </a:xfrm>
        </p:spPr>
        <p:txBody>
          <a:bodyPr>
            <a:normAutofit/>
          </a:bodyPr>
          <a:lstStyle/>
          <a:p>
            <a:pPr>
              <a:spcBef>
                <a:spcPts val="600"/>
              </a:spcBef>
            </a:pPr>
            <a:r>
              <a:rPr lang="en-US" sz="2800" dirty="0"/>
              <a:t>Be trustworthy</a:t>
            </a:r>
          </a:p>
          <a:p>
            <a:pPr>
              <a:spcBef>
                <a:spcPts val="600"/>
              </a:spcBef>
            </a:pPr>
            <a:r>
              <a:rPr lang="en-US" sz="2800" dirty="0"/>
              <a:t>Be open-minded</a:t>
            </a:r>
          </a:p>
          <a:p>
            <a:pPr>
              <a:spcBef>
                <a:spcPts val="600"/>
              </a:spcBef>
            </a:pPr>
            <a:r>
              <a:rPr lang="en-US" sz="2800" dirty="0"/>
              <a:t>Honor commitments and obligations</a:t>
            </a:r>
          </a:p>
          <a:p>
            <a:pPr>
              <a:spcBef>
                <a:spcPts val="600"/>
              </a:spcBef>
            </a:pPr>
            <a:r>
              <a:rPr lang="en-US" sz="2800" dirty="0"/>
              <a:t>Do not misrepresent, exaggerate, or mislead</a:t>
            </a:r>
          </a:p>
          <a:p>
            <a:pPr>
              <a:spcBef>
                <a:spcPts val="600"/>
              </a:spcBef>
            </a:pPr>
            <a:r>
              <a:rPr lang="en-US" sz="2800" dirty="0"/>
              <a:t>Be a visibly responsible community citizen</a:t>
            </a:r>
          </a:p>
          <a:p>
            <a:pPr>
              <a:spcBef>
                <a:spcPts val="600"/>
              </a:spcBef>
            </a:pPr>
            <a:r>
              <a:rPr lang="en-US" sz="2800" dirty="0"/>
              <a:t>Utilize your accounting practice to eliminate questionable activities</a:t>
            </a:r>
          </a:p>
          <a:p>
            <a:pPr>
              <a:spcBef>
                <a:spcPts val="600"/>
              </a:spcBef>
            </a:pPr>
            <a:r>
              <a:rPr lang="en-US" sz="2800" dirty="0"/>
              <a:t>Do unto others as you would have them do unto you</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defRPr/>
            </a:pPr>
            <a:r>
              <a:rPr lang="en-US" altLang="en-US" dirty="0">
                <a:cs typeface="Arial" charset="0"/>
              </a:rPr>
              <a:t>Establish an Ethics Culture</a:t>
            </a:r>
            <a:endParaRPr lang="en-US" altLang="en-US" dirty="0">
              <a:solidFill>
                <a:schemeClr val="tx1"/>
              </a:solidFill>
              <a:ea typeface="+mj-ea"/>
              <a:cs typeface="Arial" charset="0"/>
            </a:endParaRPr>
          </a:p>
        </p:txBody>
      </p:sp>
      <p:sp>
        <p:nvSpPr>
          <p:cNvPr id="3" name="Content Placeholder 2"/>
          <p:cNvSpPr>
            <a:spLocks noGrp="1"/>
          </p:cNvSpPr>
          <p:nvPr>
            <p:ph idx="1"/>
          </p:nvPr>
        </p:nvSpPr>
        <p:spPr>
          <a:xfrm>
            <a:off x="467544" y="1628800"/>
            <a:ext cx="7992888" cy="4572000"/>
          </a:xfrm>
        </p:spPr>
        <p:txBody>
          <a:bodyPr>
            <a:normAutofit/>
          </a:bodyPr>
          <a:lstStyle/>
          <a:p>
            <a:pPr>
              <a:spcBef>
                <a:spcPts val="600"/>
              </a:spcBef>
              <a:buSzPct val="80000"/>
              <a:buFont typeface="Wingdings" panose="05000000000000000000" pitchFamily="2" charset="2"/>
              <a:buChar char="l"/>
              <a:defRPr/>
            </a:pPr>
            <a:r>
              <a:rPr lang="en-US" altLang="en-US" sz="2800" b="1" dirty="0">
                <a:ea typeface="+mj-ea"/>
                <a:cs typeface="Arial" charset="0"/>
              </a:rPr>
              <a:t>Code of Business Ethics</a:t>
            </a:r>
          </a:p>
          <a:p>
            <a:pPr lvl="1">
              <a:spcBef>
                <a:spcPts val="600"/>
              </a:spcBef>
              <a:defRPr/>
            </a:pPr>
            <a:r>
              <a:rPr lang="en-US" altLang="en-US" sz="2800" dirty="0">
                <a:solidFill>
                  <a:schemeClr val="bg1">
                    <a:lumMod val="50000"/>
                  </a:schemeClr>
                </a:solidFill>
                <a:cs typeface="Arial" charset="0"/>
              </a:rPr>
              <a:t>To ensure that the code of ethics is read, understood, believed, and remembered, periodic ethics workshops are needed to sensitize people to workplace circumstances in which ethics issues may arise.</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eaLnBrk="1" hangingPunct="1">
              <a:defRPr/>
            </a:pPr>
            <a:r>
              <a:rPr lang="en-US" altLang="en-US" dirty="0">
                <a:solidFill>
                  <a:schemeClr val="accent3"/>
                </a:solidFill>
                <a:ea typeface="+mj-ea"/>
                <a:cs typeface="Arial" charset="0"/>
              </a:rPr>
              <a:t>An Ethics Culture</a:t>
            </a:r>
          </a:p>
        </p:txBody>
      </p:sp>
      <p:sp>
        <p:nvSpPr>
          <p:cNvPr id="22531" name="Content Placeholder 2"/>
          <p:cNvSpPr>
            <a:spLocks noGrp="1"/>
          </p:cNvSpPr>
          <p:nvPr>
            <p:ph idx="1"/>
          </p:nvPr>
        </p:nvSpPr>
        <p:spPr>
          <a:xfrm>
            <a:off x="539552" y="1628800"/>
            <a:ext cx="8064896" cy="4572000"/>
          </a:xfrm>
        </p:spPr>
        <p:txBody>
          <a:bodyPr>
            <a:normAutofit/>
          </a:bodyPr>
          <a:lstStyle/>
          <a:p>
            <a:pPr eaLnBrk="1" hangingPunct="1">
              <a:spcBef>
                <a:spcPts val="600"/>
              </a:spcBef>
              <a:buSzPct val="80000"/>
              <a:buFont typeface="Wingdings" panose="05000000000000000000" pitchFamily="2" charset="2"/>
              <a:buChar char="l"/>
              <a:defRPr/>
            </a:pPr>
            <a:r>
              <a:rPr lang="en-US" altLang="en-US" sz="2800" b="1" dirty="0">
                <a:solidFill>
                  <a:schemeClr val="tx1"/>
                </a:solidFill>
                <a:ea typeface="+mn-ea"/>
                <a:cs typeface="Arial" charset="0"/>
              </a:rPr>
              <a:t>Whistle-blowing: </a:t>
            </a:r>
            <a:r>
              <a:rPr lang="en-US" altLang="en-US" sz="2800" dirty="0">
                <a:solidFill>
                  <a:schemeClr val="bg1">
                    <a:lumMod val="50000"/>
                  </a:schemeClr>
                </a:solidFill>
                <a:cs typeface="Arial" charset="0"/>
              </a:rPr>
              <a:t>refers to employees </a:t>
            </a:r>
            <a:r>
              <a:rPr lang="en-US" sz="2800" dirty="0">
                <a:solidFill>
                  <a:schemeClr val="bg1">
                    <a:lumMod val="50000"/>
                  </a:schemeClr>
                </a:solidFill>
                <a:cs typeface="Arial" charset="0"/>
              </a:rPr>
              <a:t>reporting any unethical violations they discover or see in the firm</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defRPr/>
            </a:pPr>
            <a:r>
              <a:rPr lang="en-US" altLang="en-US" dirty="0">
                <a:solidFill>
                  <a:schemeClr val="accent3"/>
                </a:solidFill>
                <a:ea typeface="+mj-ea"/>
                <a:cs typeface="Arial" charset="0"/>
              </a:rPr>
              <a:t>An Ethics Culture</a:t>
            </a:r>
          </a:p>
        </p:txBody>
      </p:sp>
      <p:sp>
        <p:nvSpPr>
          <p:cNvPr id="3" name="Content Placeholder 2"/>
          <p:cNvSpPr>
            <a:spLocks noGrp="1"/>
          </p:cNvSpPr>
          <p:nvPr>
            <p:ph idx="1"/>
          </p:nvPr>
        </p:nvSpPr>
        <p:spPr>
          <a:xfrm>
            <a:off x="467544" y="1628800"/>
            <a:ext cx="8208912" cy="4572000"/>
          </a:xfrm>
        </p:spPr>
        <p:txBody>
          <a:bodyPr>
            <a:normAutofit/>
          </a:bodyPr>
          <a:lstStyle/>
          <a:p>
            <a:pPr eaLnBrk="1" hangingPunct="1">
              <a:spcBef>
                <a:spcPts val="600"/>
              </a:spcBef>
              <a:defRPr/>
            </a:pPr>
            <a:r>
              <a:rPr lang="en-US" altLang="en-US" sz="2800" dirty="0">
                <a:ea typeface="+mn-ea"/>
                <a:cs typeface="Arial" charset="0"/>
              </a:rPr>
              <a:t>Ethics training programs should include messages from the CEO or owner of the business emphasizing ethical business practices, the development and discussion of codes of ethics, and procedures for discussing and reporting unethical behavior.</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defRPr/>
            </a:pPr>
            <a:r>
              <a:rPr lang="en-US" altLang="en-US" dirty="0">
                <a:solidFill>
                  <a:schemeClr val="accent3"/>
                </a:solidFill>
                <a:ea typeface="+mj-ea"/>
                <a:cs typeface="Arial" charset="0"/>
              </a:rPr>
              <a:t>Avoid Bribery</a:t>
            </a:r>
          </a:p>
        </p:txBody>
      </p:sp>
      <p:sp>
        <p:nvSpPr>
          <p:cNvPr id="24579" name="Content Placeholder 2"/>
          <p:cNvSpPr>
            <a:spLocks noGrp="1"/>
          </p:cNvSpPr>
          <p:nvPr>
            <p:ph idx="1"/>
          </p:nvPr>
        </p:nvSpPr>
        <p:spPr>
          <a:xfrm>
            <a:off x="539552" y="1628800"/>
            <a:ext cx="8296600" cy="4572000"/>
          </a:xfrm>
        </p:spPr>
        <p:txBody>
          <a:bodyPr/>
          <a:lstStyle/>
          <a:p>
            <a:pPr>
              <a:spcBef>
                <a:spcPts val="600"/>
              </a:spcBef>
              <a:buSzPct val="80000"/>
              <a:buFont typeface="Wingdings" panose="05000000000000000000" pitchFamily="2" charset="2"/>
              <a:buChar char="l"/>
              <a:defRPr/>
            </a:pPr>
            <a:r>
              <a:rPr lang="en-US" altLang="en-US" sz="2800" b="1" dirty="0">
                <a:ea typeface="+mj-ea"/>
                <a:cs typeface="Arial" charset="0"/>
              </a:rPr>
              <a:t>Bribery </a:t>
            </a:r>
          </a:p>
          <a:p>
            <a:pPr lvl="1">
              <a:spcBef>
                <a:spcPts val="600"/>
              </a:spcBef>
              <a:defRPr/>
            </a:pPr>
            <a:r>
              <a:rPr lang="en-US" altLang="en-US" sz="2800" dirty="0">
                <a:solidFill>
                  <a:schemeClr val="bg1">
                    <a:lumMod val="50000"/>
                  </a:schemeClr>
                </a:solidFill>
                <a:cs typeface="Arial" charset="0"/>
              </a:rPr>
              <a:t>the offering, giving, receiving, or soliciting of any item of value to influence the actions of an official or other person in discharge of a public or legal duty</a:t>
            </a:r>
          </a:p>
          <a:p>
            <a:pPr lvl="1">
              <a:spcBef>
                <a:spcPts val="600"/>
              </a:spcBef>
              <a:defRPr/>
            </a:pPr>
            <a:r>
              <a:rPr lang="en-US" altLang="en-US" sz="2800" dirty="0">
                <a:solidFill>
                  <a:schemeClr val="bg1">
                    <a:lumMod val="50000"/>
                  </a:schemeClr>
                </a:solidFill>
                <a:cs typeface="Arial" charset="0"/>
              </a:rPr>
              <a:t>a crime in most countries of the world, including the United States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solidFill>
                  <a:schemeClr val="tx1"/>
                </a:solidFill>
                <a:ea typeface="+mj-ea"/>
                <a:cs typeface="+mj-cs"/>
              </a:rPr>
              <a:t> </a:t>
            </a:r>
            <a:r>
              <a:rPr lang="en-US" dirty="0">
                <a:solidFill>
                  <a:schemeClr val="accent3"/>
                </a:solidFill>
                <a:ea typeface="+mj-ea"/>
                <a:cs typeface="+mj-cs"/>
              </a:rPr>
              <a:t>Workplace </a:t>
            </a:r>
            <a:r>
              <a:rPr lang="en-US" dirty="0">
                <a:solidFill>
                  <a:schemeClr val="accent3"/>
                </a:solidFill>
                <a:cs typeface="+mj-cs"/>
              </a:rPr>
              <a:t>R</a:t>
            </a:r>
            <a:r>
              <a:rPr lang="en-US" dirty="0">
                <a:solidFill>
                  <a:schemeClr val="accent3"/>
                </a:solidFill>
                <a:ea typeface="+mj-ea"/>
                <a:cs typeface="+mj-cs"/>
              </a:rPr>
              <a:t>omance </a:t>
            </a:r>
          </a:p>
        </p:txBody>
      </p:sp>
      <p:sp>
        <p:nvSpPr>
          <p:cNvPr id="18434" name="Content Placeholder 2"/>
          <p:cNvSpPr>
            <a:spLocks noGrp="1"/>
          </p:cNvSpPr>
          <p:nvPr>
            <p:ph idx="1"/>
          </p:nvPr>
        </p:nvSpPr>
        <p:spPr>
          <a:xfrm>
            <a:off x="539552" y="1628800"/>
            <a:ext cx="8136904" cy="4572000"/>
          </a:xfrm>
        </p:spPr>
        <p:txBody>
          <a:bodyPr>
            <a:noAutofit/>
          </a:bodyPr>
          <a:lstStyle/>
          <a:p>
            <a:pPr>
              <a:spcBef>
                <a:spcPct val="0"/>
              </a:spcBef>
              <a:buSzPct val="80000"/>
              <a:buFont typeface="Wingdings" panose="05000000000000000000" pitchFamily="2" charset="2"/>
              <a:buChar char="l"/>
            </a:pPr>
            <a:r>
              <a:rPr lang="en-US" altLang="en-US" dirty="0">
                <a:solidFill>
                  <a:schemeClr val="tx1"/>
                </a:solidFill>
                <a:cs typeface="Arial" pitchFamily="34" charset="0"/>
              </a:rPr>
              <a:t>Workplace romance can be detrimental to morale and productivity</a:t>
            </a:r>
          </a:p>
          <a:p>
            <a:pPr lvl="1">
              <a:spcBef>
                <a:spcPct val="0"/>
              </a:spcBef>
            </a:pPr>
            <a:r>
              <a:rPr lang="en-US" altLang="en-US" sz="2700" dirty="0">
                <a:solidFill>
                  <a:schemeClr val="bg1">
                    <a:lumMod val="50000"/>
                  </a:schemeClr>
                </a:solidFill>
              </a:rPr>
              <a:t>favoritism complaints can arise</a:t>
            </a:r>
          </a:p>
          <a:p>
            <a:pPr lvl="1">
              <a:spcBef>
                <a:spcPct val="0"/>
              </a:spcBef>
            </a:pPr>
            <a:r>
              <a:rPr lang="en-US" altLang="en-US" sz="2700" dirty="0">
                <a:solidFill>
                  <a:schemeClr val="bg1">
                    <a:lumMod val="50000"/>
                  </a:schemeClr>
                </a:solidFill>
              </a:rPr>
              <a:t>confidentiality of records can be breached</a:t>
            </a:r>
          </a:p>
          <a:p>
            <a:pPr lvl="1">
              <a:spcBef>
                <a:spcPct val="0"/>
              </a:spcBef>
            </a:pPr>
            <a:r>
              <a:rPr lang="en-US" altLang="en-US" sz="2700" dirty="0">
                <a:solidFill>
                  <a:schemeClr val="bg1">
                    <a:lumMod val="50000"/>
                  </a:schemeClr>
                </a:solidFill>
              </a:rPr>
              <a:t>reduced quality and quantity of work could result</a:t>
            </a:r>
          </a:p>
          <a:p>
            <a:pPr lvl="1">
              <a:spcBef>
                <a:spcPct val="0"/>
              </a:spcBef>
            </a:pPr>
            <a:r>
              <a:rPr lang="en-US" altLang="en-US" sz="2700" dirty="0">
                <a:solidFill>
                  <a:schemeClr val="bg1">
                    <a:lumMod val="50000"/>
                  </a:schemeClr>
                </a:solidFill>
              </a:rPr>
              <a:t>personal arguments can lead to work arguments</a:t>
            </a:r>
          </a:p>
          <a:p>
            <a:pPr lvl="1">
              <a:spcBef>
                <a:spcPct val="0"/>
              </a:spcBef>
            </a:pPr>
            <a:r>
              <a:rPr lang="en-US" altLang="en-US" sz="2700" dirty="0">
                <a:solidFill>
                  <a:schemeClr val="bg1">
                    <a:lumMod val="50000"/>
                  </a:schemeClr>
                </a:solidFill>
              </a:rPr>
              <a:t>whispering secrets can lead to tensions </a:t>
            </a:r>
          </a:p>
          <a:p>
            <a:pPr lvl="1">
              <a:spcBef>
                <a:spcPct val="0"/>
              </a:spcBef>
            </a:pPr>
            <a:r>
              <a:rPr lang="en-US" altLang="en-US" sz="2700" dirty="0">
                <a:solidFill>
                  <a:schemeClr val="bg1">
                    <a:lumMod val="50000"/>
                  </a:schemeClr>
                </a:solidFill>
              </a:rPr>
              <a:t>sexual harassment charges may ensue</a:t>
            </a:r>
          </a:p>
          <a:p>
            <a:pPr lvl="1">
              <a:spcBef>
                <a:spcPct val="0"/>
              </a:spcBef>
            </a:pPr>
            <a:r>
              <a:rPr lang="en-US" altLang="en-US" sz="2700" dirty="0">
                <a:solidFill>
                  <a:schemeClr val="bg1">
                    <a:lumMod val="50000"/>
                  </a:schemeClr>
                </a:solidFill>
              </a:rPr>
              <a:t>conflicts of interest could arise</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solidFill>
                  <a:schemeClr val="accent3"/>
                </a:solidFill>
                <a:ea typeface="+mj-ea"/>
                <a:cs typeface="+mj-cs"/>
              </a:rPr>
              <a:t>Social Responsibility and Policy</a:t>
            </a:r>
          </a:p>
        </p:txBody>
      </p:sp>
      <p:sp>
        <p:nvSpPr>
          <p:cNvPr id="20482" name="Content Placeholder 2"/>
          <p:cNvSpPr>
            <a:spLocks noGrp="1"/>
          </p:cNvSpPr>
          <p:nvPr>
            <p:ph idx="1"/>
          </p:nvPr>
        </p:nvSpPr>
        <p:spPr>
          <a:xfrm>
            <a:off x="536504" y="1628800"/>
            <a:ext cx="8064896" cy="4572000"/>
          </a:xfrm>
        </p:spPr>
        <p:txBody>
          <a:bodyPr>
            <a:normAutofit/>
          </a:bodyPr>
          <a:lstStyle/>
          <a:p>
            <a:r>
              <a:rPr lang="en-US" altLang="en-US" sz="2800" dirty="0">
                <a:solidFill>
                  <a:schemeClr val="tx1"/>
                </a:solidFill>
              </a:rPr>
              <a:t>Ralph Nader proclaims that organizations have tremendous social obligations.</a:t>
            </a:r>
          </a:p>
          <a:p>
            <a:r>
              <a:rPr lang="en-US" altLang="en-US" sz="2800" dirty="0">
                <a:solidFill>
                  <a:schemeClr val="tx1"/>
                </a:solidFill>
              </a:rPr>
              <a:t>Milton Friedman asserts that organizations have no obligation to do any more for society than is legally required. </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defRPr/>
            </a:pPr>
            <a:r>
              <a:rPr lang="en-US" altLang="en-US" dirty="0">
                <a:solidFill>
                  <a:schemeClr val="accent3"/>
                </a:solidFill>
                <a:ea typeface="+mj-ea"/>
                <a:cs typeface="Arial" charset="0"/>
              </a:rPr>
              <a:t>Social Policy</a:t>
            </a:r>
          </a:p>
        </p:txBody>
      </p:sp>
      <p:sp>
        <p:nvSpPr>
          <p:cNvPr id="3" name="Content Placeholder 2"/>
          <p:cNvSpPr>
            <a:spLocks noGrp="1"/>
          </p:cNvSpPr>
          <p:nvPr>
            <p:ph idx="1"/>
          </p:nvPr>
        </p:nvSpPr>
        <p:spPr>
          <a:xfrm>
            <a:off x="629525" y="1628800"/>
            <a:ext cx="8046931" cy="4572000"/>
          </a:xfrm>
        </p:spPr>
        <p:txBody>
          <a:bodyPr>
            <a:normAutofit/>
          </a:bodyPr>
          <a:lstStyle/>
          <a:p>
            <a:pPr eaLnBrk="1" hangingPunct="1">
              <a:spcBef>
                <a:spcPts val="600"/>
              </a:spcBef>
              <a:buSzPct val="80000"/>
              <a:buFont typeface="Wingdings" panose="05000000000000000000" pitchFamily="2" charset="2"/>
              <a:buChar char="l"/>
              <a:defRPr/>
            </a:pPr>
            <a:r>
              <a:rPr lang="en-US" altLang="en-US" sz="2800" b="1" dirty="0">
                <a:solidFill>
                  <a:schemeClr val="tx1"/>
                </a:solidFill>
                <a:ea typeface="+mn-ea"/>
                <a:cs typeface="Arial" charset="0"/>
              </a:rPr>
              <a:t>Social Policy  </a:t>
            </a:r>
          </a:p>
          <a:p>
            <a:pPr lvl="1">
              <a:spcBef>
                <a:spcPts val="600"/>
              </a:spcBef>
              <a:defRPr/>
            </a:pPr>
            <a:r>
              <a:rPr lang="en-US" altLang="en-US" sz="2800" dirty="0">
                <a:solidFill>
                  <a:schemeClr val="bg1">
                    <a:lumMod val="50000"/>
                  </a:schemeClr>
                </a:solidFill>
                <a:cs typeface="Arial" charset="0"/>
              </a:rPr>
              <a:t>concerns what responsibilities the firm has to employees, consumers, environmentalists, minorities, communities, shareholders, and other groups</a:t>
            </a:r>
          </a:p>
          <a:p>
            <a:pPr lvl="1">
              <a:spcBef>
                <a:spcPts val="600"/>
              </a:spcBef>
              <a:defRPr/>
            </a:pPr>
            <a:r>
              <a:rPr lang="en-US" altLang="en-US" sz="2800" dirty="0">
                <a:solidFill>
                  <a:schemeClr val="bg1">
                    <a:lumMod val="50000"/>
                  </a:schemeClr>
                </a:solidFill>
                <a:cs typeface="Arial" charset="0"/>
              </a:rPr>
              <a:t>Firms should strive to engage in social activities that have economic benefits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eaLnBrk="1" hangingPunct="1">
              <a:defRPr/>
            </a:pPr>
            <a:r>
              <a:rPr lang="en-US" altLang="en-US" dirty="0">
                <a:solidFill>
                  <a:schemeClr val="accent3"/>
                </a:solidFill>
                <a:ea typeface="+mj-ea"/>
                <a:cs typeface="Arial" charset="0"/>
              </a:rPr>
              <a:t>Environmental Sustainability</a:t>
            </a:r>
          </a:p>
        </p:txBody>
      </p:sp>
      <p:sp>
        <p:nvSpPr>
          <p:cNvPr id="3" name="Content Placeholder 2"/>
          <p:cNvSpPr>
            <a:spLocks noGrp="1"/>
          </p:cNvSpPr>
          <p:nvPr>
            <p:ph idx="1"/>
          </p:nvPr>
        </p:nvSpPr>
        <p:spPr>
          <a:xfrm>
            <a:off x="467544" y="1628800"/>
            <a:ext cx="8208912" cy="4572000"/>
          </a:xfrm>
        </p:spPr>
        <p:txBody>
          <a:bodyPr>
            <a:normAutofit/>
          </a:bodyPr>
          <a:lstStyle/>
          <a:p>
            <a:pPr eaLnBrk="1" hangingPunct="1">
              <a:spcBef>
                <a:spcPts val="600"/>
              </a:spcBef>
              <a:buSzPct val="80000"/>
              <a:buFont typeface="Wingdings" panose="05000000000000000000" pitchFamily="2" charset="2"/>
              <a:buChar char="l"/>
              <a:defRPr/>
            </a:pPr>
            <a:r>
              <a:rPr lang="en-US" altLang="en-US" sz="2800" dirty="0">
                <a:solidFill>
                  <a:schemeClr val="tx1"/>
                </a:solidFill>
                <a:ea typeface="+mn-ea"/>
                <a:cs typeface="Arial" charset="0"/>
              </a:rPr>
              <a:t>Employees, consumers, governments, and society are especially resentful of firms that harm rather than protect the natural environment.</a:t>
            </a:r>
          </a:p>
          <a:p>
            <a:pPr eaLnBrk="1" hangingPunct="1">
              <a:spcBef>
                <a:spcPts val="600"/>
              </a:spcBef>
              <a:buSzPct val="80000"/>
              <a:buFont typeface="Wingdings" panose="05000000000000000000" pitchFamily="2" charset="2"/>
              <a:buChar char="l"/>
              <a:defRPr/>
            </a:pPr>
            <a:r>
              <a:rPr lang="en-US" altLang="en-US" sz="2800" dirty="0">
                <a:solidFill>
                  <a:schemeClr val="tx1"/>
                </a:solidFill>
                <a:ea typeface="+mn-ea"/>
                <a:cs typeface="Arial" charset="0"/>
              </a:rPr>
              <a:t>Conversely, people today are especially appreciative of firms that conduct operations in a way that mends, conserves, and preserves the natural environment.</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Sustainability Reports</a:t>
            </a:r>
          </a:p>
        </p:txBody>
      </p:sp>
      <p:sp>
        <p:nvSpPr>
          <p:cNvPr id="3" name="Content Placeholder 2"/>
          <p:cNvSpPr>
            <a:spLocks noGrp="1"/>
          </p:cNvSpPr>
          <p:nvPr>
            <p:ph idx="1"/>
          </p:nvPr>
        </p:nvSpPr>
        <p:spPr>
          <a:xfrm>
            <a:off x="470916" y="1628800"/>
            <a:ext cx="8196072" cy="4572000"/>
          </a:xfrm>
        </p:spPr>
        <p:txBody>
          <a:bodyPr/>
          <a:lstStyle/>
          <a:p>
            <a:pPr>
              <a:buSzPct val="80000"/>
              <a:buFont typeface="Wingdings" panose="05000000000000000000" pitchFamily="2" charset="2"/>
              <a:buChar char="l"/>
            </a:pPr>
            <a:r>
              <a:rPr lang="en-US" dirty="0"/>
              <a:t>Sustainability report:</a:t>
            </a:r>
          </a:p>
          <a:p>
            <a:pPr lvl="1">
              <a:spcBef>
                <a:spcPts val="600"/>
              </a:spcBef>
              <a:defRPr/>
            </a:pPr>
            <a:r>
              <a:rPr lang="en-US" sz="2800" dirty="0">
                <a:solidFill>
                  <a:schemeClr val="bg1">
                    <a:lumMod val="50000"/>
                  </a:schemeClr>
                </a:solidFill>
                <a:cs typeface="Arial" charset="0"/>
              </a:rPr>
              <a:t>reveals how a firm’s operations impact the natural environment</a:t>
            </a:r>
          </a:p>
          <a:p>
            <a:pPr lvl="1">
              <a:spcBef>
                <a:spcPts val="600"/>
              </a:spcBef>
              <a:defRPr/>
            </a:pPr>
            <a:r>
              <a:rPr lang="en-US" sz="2800" dirty="0">
                <a:solidFill>
                  <a:schemeClr val="bg1">
                    <a:lumMod val="50000"/>
                  </a:schemeClr>
                </a:solidFill>
                <a:cs typeface="Arial" charset="0"/>
              </a:rPr>
              <a:t>discloses to shareholders information about the firm’s labor practices, product sourcing, energy efficiency, environmental impact, and business ethics practices</a:t>
            </a:r>
          </a:p>
        </p:txBody>
      </p:sp>
    </p:spTree>
    <p:extLst>
      <p:ext uri="{BB962C8B-B14F-4D97-AF65-F5344CB8AC3E}">
        <p14:creationId xmlns:p14="http://schemas.microsoft.com/office/powerpoint/2010/main" val="340870065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eaLnBrk="1" hangingPunct="1">
              <a:defRPr/>
            </a:pPr>
            <a:r>
              <a:rPr lang="en-US" altLang="en-US" dirty="0">
                <a:solidFill>
                  <a:schemeClr val="accent3"/>
                </a:solidFill>
                <a:ea typeface="+mj-ea"/>
                <a:cs typeface="Arial" charset="0"/>
              </a:rPr>
              <a:t>ISO 14000/14001 Certification</a:t>
            </a:r>
          </a:p>
        </p:txBody>
      </p:sp>
      <p:sp>
        <p:nvSpPr>
          <p:cNvPr id="3" name="Content Placeholder 2"/>
          <p:cNvSpPr>
            <a:spLocks noGrp="1"/>
          </p:cNvSpPr>
          <p:nvPr>
            <p:ph idx="1"/>
          </p:nvPr>
        </p:nvSpPr>
        <p:spPr>
          <a:xfrm>
            <a:off x="467544" y="1628800"/>
            <a:ext cx="8136904" cy="4572000"/>
          </a:xfrm>
        </p:spPr>
        <p:txBody>
          <a:bodyPr>
            <a:normAutofit/>
          </a:bodyPr>
          <a:lstStyle/>
          <a:p>
            <a:pPr eaLnBrk="1" hangingPunct="1">
              <a:buSzPct val="80000"/>
              <a:buFont typeface="Wingdings" panose="05000000000000000000" pitchFamily="2" charset="2"/>
              <a:buChar char="l"/>
              <a:defRPr/>
            </a:pPr>
            <a:r>
              <a:rPr lang="en-US" altLang="en-US" sz="2800" dirty="0">
                <a:ea typeface="+mn-ea"/>
                <a:cs typeface="Arial" charset="0"/>
              </a:rPr>
              <a:t>The </a:t>
            </a:r>
            <a:r>
              <a:rPr lang="en-US" altLang="en-US" sz="2800" b="1" dirty="0">
                <a:ea typeface="+mn-ea"/>
                <a:cs typeface="Arial" charset="0"/>
              </a:rPr>
              <a:t>ISO 14000 </a:t>
            </a:r>
            <a:r>
              <a:rPr lang="en-US" altLang="en-US" sz="2800" dirty="0">
                <a:ea typeface="+mn-ea"/>
                <a:cs typeface="Arial" charset="0"/>
              </a:rPr>
              <a:t>family of standards concerns the extent to which a firm minimizes harmful effects on the environment caused by its activities and continually monitors and improves its own environmental performance.</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eaLnBrk="1" hangingPunct="1">
              <a:defRPr/>
            </a:pPr>
            <a:r>
              <a:rPr lang="en-US" altLang="en-US" dirty="0">
                <a:solidFill>
                  <a:schemeClr val="accent3"/>
                </a:solidFill>
                <a:ea typeface="+mj-ea"/>
                <a:cs typeface="Arial" charset="0"/>
              </a:rPr>
              <a:t>ISO 14000/14001 Certification</a:t>
            </a:r>
          </a:p>
        </p:txBody>
      </p:sp>
      <p:sp>
        <p:nvSpPr>
          <p:cNvPr id="3" name="Content Placeholder 2"/>
          <p:cNvSpPr>
            <a:spLocks noGrp="1"/>
          </p:cNvSpPr>
          <p:nvPr>
            <p:ph idx="1"/>
          </p:nvPr>
        </p:nvSpPr>
        <p:spPr>
          <a:xfrm>
            <a:off x="467544" y="1628800"/>
            <a:ext cx="8208912" cy="4572000"/>
          </a:xfrm>
        </p:spPr>
        <p:txBody>
          <a:bodyPr>
            <a:normAutofit/>
          </a:bodyPr>
          <a:lstStyle/>
          <a:p>
            <a:pPr eaLnBrk="1" hangingPunct="1">
              <a:spcBef>
                <a:spcPts val="600"/>
              </a:spcBef>
              <a:buSzPct val="80000"/>
              <a:buFont typeface="Wingdings" panose="05000000000000000000" pitchFamily="2" charset="2"/>
              <a:buChar char="l"/>
              <a:defRPr/>
            </a:pPr>
            <a:r>
              <a:rPr lang="en-US" altLang="en-US" sz="2800" b="1" dirty="0">
                <a:ea typeface="+mn-ea"/>
                <a:cs typeface="Arial" charset="0"/>
              </a:rPr>
              <a:t>ISO 14001 </a:t>
            </a:r>
            <a:r>
              <a:rPr lang="en-US" altLang="en-US" sz="2800" dirty="0">
                <a:ea typeface="+mn-ea"/>
                <a:cs typeface="Arial" charset="0"/>
              </a:rPr>
              <a:t>is a set of standards adopted by thousands of firms worldwide to certify to their constituencies that they are conducting business in an environmentally friendly manner</a:t>
            </a:r>
          </a:p>
          <a:p>
            <a:pPr eaLnBrk="1" hangingPunct="1">
              <a:spcBef>
                <a:spcPts val="600"/>
              </a:spcBef>
              <a:buSzPct val="80000"/>
              <a:buFont typeface="Wingdings" panose="05000000000000000000" pitchFamily="2" charset="2"/>
              <a:buChar char="l"/>
              <a:defRPr/>
            </a:pPr>
            <a:r>
              <a:rPr lang="en-US" altLang="en-US" sz="2800" dirty="0">
                <a:ea typeface="+mn-ea"/>
                <a:cs typeface="Arial" charset="0"/>
              </a:rPr>
              <a:t>Results in an </a:t>
            </a:r>
            <a:r>
              <a:rPr lang="en-US" altLang="en-US" sz="2800" b="1" dirty="0">
                <a:cs typeface="Arial" charset="0"/>
              </a:rPr>
              <a:t>E</a:t>
            </a:r>
            <a:r>
              <a:rPr lang="en-US" altLang="en-US" sz="2800" dirty="0">
                <a:ea typeface="+mn-ea"/>
                <a:cs typeface="Arial" charset="0"/>
              </a:rPr>
              <a:t>nvironmental </a:t>
            </a:r>
            <a:r>
              <a:rPr lang="en-US" altLang="en-US" sz="2800" b="1" dirty="0">
                <a:cs typeface="Arial" charset="0"/>
              </a:rPr>
              <a:t>M</a:t>
            </a:r>
            <a:r>
              <a:rPr lang="en-US" altLang="en-US" sz="2800" dirty="0">
                <a:ea typeface="+mn-ea"/>
                <a:cs typeface="Arial" charset="0"/>
              </a:rPr>
              <a:t>anagement </a:t>
            </a:r>
            <a:r>
              <a:rPr lang="en-US" altLang="en-US" sz="2800" b="1" dirty="0">
                <a:cs typeface="Arial" charset="0"/>
              </a:rPr>
              <a:t>S</a:t>
            </a:r>
            <a:r>
              <a:rPr lang="en-US" altLang="en-US" sz="2800" dirty="0">
                <a:ea typeface="+mn-ea"/>
                <a:cs typeface="Arial" charset="0"/>
              </a:rPr>
              <a:t>ystem (</a:t>
            </a:r>
            <a:r>
              <a:rPr lang="en-US" altLang="en-US" sz="2800" b="1" dirty="0">
                <a:ea typeface="+mn-ea"/>
                <a:cs typeface="Arial" charset="0"/>
              </a:rPr>
              <a:t>EMS</a:t>
            </a:r>
            <a:r>
              <a:rPr lang="en-US" altLang="en-US" sz="2800" dirty="0">
                <a:ea typeface="+mn-ea"/>
                <a:cs typeface="Arial" charset="0"/>
              </a:rPr>
              <a:t>)</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normAutofit/>
          </a:bodyPr>
          <a:lstStyle/>
          <a:p>
            <a:pPr eaLnBrk="1" hangingPunct="1">
              <a:defRPr/>
            </a:pPr>
            <a:r>
              <a:rPr lang="en-US" altLang="en-US" dirty="0">
                <a:solidFill>
                  <a:schemeClr val="accent3"/>
                </a:solidFill>
                <a:ea typeface="+mj-ea"/>
                <a:cs typeface="Arial" charset="0"/>
              </a:rPr>
              <a:t>6 Major Requirements of an EMS</a:t>
            </a:r>
          </a:p>
        </p:txBody>
      </p:sp>
      <p:sp>
        <p:nvSpPr>
          <p:cNvPr id="3" name="Content Placeholder 2"/>
          <p:cNvSpPr>
            <a:spLocks noGrp="1"/>
          </p:cNvSpPr>
          <p:nvPr>
            <p:ph idx="1"/>
          </p:nvPr>
        </p:nvSpPr>
        <p:spPr>
          <a:xfrm>
            <a:off x="467544" y="1628800"/>
            <a:ext cx="8208912" cy="4572000"/>
          </a:xfrm>
        </p:spPr>
        <p:txBody>
          <a:bodyPr>
            <a:normAutofit/>
          </a:bodyPr>
          <a:lstStyle/>
          <a:p>
            <a:pPr marL="514350" indent="-514350" eaLnBrk="1" hangingPunct="1">
              <a:buFont typeface="+mj-lt"/>
              <a:buAutoNum type="arabicPeriod"/>
              <a:defRPr/>
            </a:pPr>
            <a:r>
              <a:rPr lang="en-US" altLang="en-US" sz="2800" dirty="0">
                <a:ea typeface="+mn-ea"/>
                <a:cs typeface="Arial" charset="0"/>
              </a:rPr>
              <a:t>Show commitments to prevention of pollution, continual improvement in overall environmental performance, and compliance with all applicable statutory and regulatory requirements.</a:t>
            </a:r>
          </a:p>
          <a:p>
            <a:pPr marL="514350" indent="-514350">
              <a:buFont typeface="+mj-lt"/>
              <a:buAutoNum type="arabicPeriod"/>
              <a:defRPr/>
            </a:pPr>
            <a:r>
              <a:rPr lang="en-US" altLang="en-US" sz="2800" dirty="0"/>
              <a:t>Identify all aspects of the organization’</a:t>
            </a:r>
            <a:r>
              <a:rPr lang="en-US" altLang="ja-JP" sz="2800" dirty="0"/>
              <a:t>s activities, products, and services that could have a significant impact on the environment, including those that are not regulated.</a:t>
            </a:r>
          </a:p>
          <a:p>
            <a:pPr marL="514350" indent="-514350" eaLnBrk="1" hangingPunct="1">
              <a:buFont typeface="+mj-lt"/>
              <a:buAutoNum type="arabicPeriod"/>
              <a:defRPr/>
            </a:pPr>
            <a:endParaRPr lang="en-US" altLang="en-US" dirty="0">
              <a:solidFill>
                <a:schemeClr val="tx1"/>
              </a:solidFill>
              <a:latin typeface="Arial" charset="0"/>
              <a:ea typeface="+mn-ea"/>
              <a:cs typeface="Arial" charset="0"/>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normAutofit/>
          </a:bodyPr>
          <a:lstStyle/>
          <a:p>
            <a:pPr eaLnBrk="1" hangingPunct="1">
              <a:defRPr/>
            </a:pPr>
            <a:r>
              <a:rPr lang="en-US" altLang="en-US" dirty="0">
                <a:solidFill>
                  <a:schemeClr val="accent3"/>
                </a:solidFill>
                <a:ea typeface="+mj-ea"/>
                <a:cs typeface="Arial" charset="0"/>
              </a:rPr>
              <a:t>6 Major Requirements of an EMS</a:t>
            </a:r>
          </a:p>
        </p:txBody>
      </p:sp>
      <p:sp>
        <p:nvSpPr>
          <p:cNvPr id="3" name="Content Placeholder 2"/>
          <p:cNvSpPr>
            <a:spLocks noGrp="1"/>
          </p:cNvSpPr>
          <p:nvPr>
            <p:ph idx="1"/>
          </p:nvPr>
        </p:nvSpPr>
        <p:spPr>
          <a:xfrm>
            <a:off x="467544" y="1628800"/>
            <a:ext cx="8136904" cy="4572000"/>
          </a:xfrm>
        </p:spPr>
        <p:txBody>
          <a:bodyPr>
            <a:normAutofit/>
          </a:bodyPr>
          <a:lstStyle/>
          <a:p>
            <a:pPr marL="514350" indent="-514350" eaLnBrk="1" hangingPunct="1">
              <a:spcBef>
                <a:spcPts val="600"/>
              </a:spcBef>
              <a:buFont typeface="+mj-lt"/>
              <a:buAutoNum type="arabicPeriod" startAt="3"/>
              <a:defRPr/>
            </a:pPr>
            <a:r>
              <a:rPr lang="en-US" altLang="en-US" sz="2800" dirty="0">
                <a:solidFill>
                  <a:schemeClr val="tx1"/>
                </a:solidFill>
                <a:ea typeface="+mn-ea"/>
                <a:cs typeface="Arial" charset="0"/>
              </a:rPr>
              <a:t>Set performance objectives and targets for the management system that link back to three policies: (1) prevention of pollution, (2) continual improvement, and (3) compliance.</a:t>
            </a:r>
          </a:p>
          <a:p>
            <a:pPr marL="514350" indent="-514350">
              <a:spcBef>
                <a:spcPts val="600"/>
              </a:spcBef>
              <a:buFont typeface="+mj-lt"/>
              <a:buAutoNum type="arabicPeriod" startAt="3"/>
              <a:defRPr/>
            </a:pPr>
            <a:r>
              <a:rPr lang="en-US" altLang="en-US" sz="2800" dirty="0">
                <a:cs typeface="Arial" charset="0"/>
              </a:rPr>
              <a:t>Meet environmental objectives that include training employees, establishing work instructions and practices, and establishing the actual metrics by which the objectives and targets will be measured.</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normAutofit/>
          </a:bodyPr>
          <a:lstStyle/>
          <a:p>
            <a:pPr eaLnBrk="1" hangingPunct="1">
              <a:defRPr/>
            </a:pPr>
            <a:r>
              <a:rPr lang="en-US" altLang="en-US" dirty="0">
                <a:solidFill>
                  <a:schemeClr val="accent3"/>
                </a:solidFill>
                <a:ea typeface="+mj-ea"/>
                <a:cs typeface="Arial" charset="0"/>
              </a:rPr>
              <a:t>6 Major Requirements of an EMS</a:t>
            </a:r>
          </a:p>
        </p:txBody>
      </p:sp>
      <p:sp>
        <p:nvSpPr>
          <p:cNvPr id="3" name="Content Placeholder 2"/>
          <p:cNvSpPr>
            <a:spLocks noGrp="1"/>
          </p:cNvSpPr>
          <p:nvPr>
            <p:ph idx="1"/>
          </p:nvPr>
        </p:nvSpPr>
        <p:spPr>
          <a:xfrm>
            <a:off x="539552" y="1628800"/>
            <a:ext cx="8136904" cy="4572000"/>
          </a:xfrm>
        </p:spPr>
        <p:txBody>
          <a:bodyPr>
            <a:normAutofit/>
          </a:bodyPr>
          <a:lstStyle/>
          <a:p>
            <a:pPr marL="514350" indent="-514350" eaLnBrk="1" hangingPunct="1">
              <a:spcBef>
                <a:spcPts val="600"/>
              </a:spcBef>
              <a:buFont typeface="+mj-lt"/>
              <a:buAutoNum type="arabicPeriod" startAt="5"/>
              <a:defRPr/>
            </a:pPr>
            <a:r>
              <a:rPr lang="en-US" altLang="en-US" sz="2800" dirty="0">
                <a:solidFill>
                  <a:schemeClr val="tx1"/>
                </a:solidFill>
                <a:ea typeface="+mn-ea"/>
                <a:cs typeface="Arial" charset="0"/>
              </a:rPr>
              <a:t>Conduct an audit operation of the EMS.</a:t>
            </a:r>
          </a:p>
          <a:p>
            <a:pPr marL="514350" indent="-514350" eaLnBrk="1" hangingPunct="1">
              <a:spcBef>
                <a:spcPts val="600"/>
              </a:spcBef>
              <a:buFont typeface="+mj-lt"/>
              <a:buAutoNum type="arabicPeriod" startAt="5"/>
              <a:defRPr/>
            </a:pPr>
            <a:r>
              <a:rPr lang="en-US" altLang="en-US" sz="2800" dirty="0">
                <a:solidFill>
                  <a:schemeClr val="tx1"/>
                </a:solidFill>
                <a:ea typeface="+mn-ea"/>
                <a:cs typeface="Arial" charset="0"/>
              </a:rPr>
              <a:t>Take corrective actions when deviations from the EMS occur.</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Wildlife Welfare</a:t>
            </a:r>
          </a:p>
        </p:txBody>
      </p:sp>
      <p:sp>
        <p:nvSpPr>
          <p:cNvPr id="3" name="Content Placeholder 2"/>
          <p:cNvSpPr>
            <a:spLocks noGrp="1"/>
          </p:cNvSpPr>
          <p:nvPr>
            <p:ph idx="1"/>
          </p:nvPr>
        </p:nvSpPr>
        <p:spPr>
          <a:xfrm>
            <a:off x="467544" y="1628800"/>
            <a:ext cx="8208912" cy="4572000"/>
          </a:xfrm>
        </p:spPr>
        <p:txBody>
          <a:bodyPr/>
          <a:lstStyle/>
          <a:p>
            <a:pPr>
              <a:buSzPct val="80000"/>
              <a:buFont typeface="Wingdings" panose="05000000000000000000" pitchFamily="2" charset="2"/>
              <a:buChar char="l"/>
            </a:pPr>
            <a:r>
              <a:rPr lang="en-US" sz="2800" dirty="0">
                <a:ea typeface="MS PGothic" pitchFamily="34" charset="-128"/>
              </a:rPr>
              <a:t>Consumers globally are becoming increasingly intolerant of any business or nation that directly or indirectly destroys wildlife, especially endangered wildlife, such as tigers, elephants, whales, songbirds, and coral reefs.</a:t>
            </a:r>
            <a:endParaRPr lang="en-US" sz="2800" dirty="0"/>
          </a:p>
          <a:p>
            <a:endParaRPr lang="en-US" dirty="0"/>
          </a:p>
        </p:txBody>
      </p:sp>
    </p:spTree>
    <p:extLst>
      <p:ext uri="{BB962C8B-B14F-4D97-AF65-F5344CB8AC3E}">
        <p14:creationId xmlns:p14="http://schemas.microsoft.com/office/powerpoint/2010/main" val="399577213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Food Suppliers and Animal Welfare</a:t>
            </a:r>
          </a:p>
        </p:txBody>
      </p:sp>
      <p:sp>
        <p:nvSpPr>
          <p:cNvPr id="3" name="Content Placeholder 2"/>
          <p:cNvSpPr>
            <a:spLocks noGrp="1"/>
          </p:cNvSpPr>
          <p:nvPr>
            <p:ph idx="1"/>
          </p:nvPr>
        </p:nvSpPr>
        <p:spPr>
          <a:xfrm>
            <a:off x="539552" y="1628800"/>
            <a:ext cx="8136904" cy="4572000"/>
          </a:xfrm>
        </p:spPr>
        <p:txBody>
          <a:bodyPr>
            <a:normAutofit/>
          </a:bodyPr>
          <a:lstStyle/>
          <a:p>
            <a:pPr>
              <a:buSzPct val="80000"/>
              <a:buFont typeface="Wingdings" panose="05000000000000000000" pitchFamily="2" charset="2"/>
              <a:buChar char="l"/>
            </a:pPr>
            <a:r>
              <a:rPr lang="en-US" sz="2800" dirty="0"/>
              <a:t>Consumers expect humane treatment of animals.</a:t>
            </a:r>
          </a:p>
          <a:p>
            <a:pPr>
              <a:buSzPct val="80000"/>
              <a:buFont typeface="Wingdings" panose="05000000000000000000" pitchFamily="2" charset="2"/>
              <a:buChar char="l"/>
            </a:pPr>
            <a:r>
              <a:rPr lang="en-US" sz="2800" dirty="0"/>
              <a:t>Consumers are flocking to organic products.</a:t>
            </a:r>
          </a:p>
        </p:txBody>
      </p:sp>
    </p:spTree>
    <p:extLst>
      <p:ext uri="{BB962C8B-B14F-4D97-AF65-F5344CB8AC3E}">
        <p14:creationId xmlns:p14="http://schemas.microsoft.com/office/powerpoint/2010/main" val="396013478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p:cNvSpPr>
          <p:nvPr>
            <p:ph type="body" idx="1"/>
          </p:nvPr>
        </p:nvSpPr>
        <p:spPr>
          <a:xfrm>
            <a:off x="539552" y="1700808"/>
            <a:ext cx="8064896" cy="4572000"/>
          </a:xfrm>
        </p:spPr>
        <p:txBody>
          <a:bodyPr/>
          <a:lstStyle/>
          <a:p>
            <a:r>
              <a:rPr lang="en-US" altLang="en-US" sz="2400" dirty="0"/>
              <a:t>Business Ethics: Corporate Social Responsibility</a:t>
            </a:r>
            <a:endParaRPr lang="en-US" altLang="zh-TW" dirty="0"/>
          </a:p>
          <a:p>
            <a:r>
              <a:rPr lang="en-US" altLang="zh-TW" dirty="0">
                <a:hlinkClick r:id="rId2"/>
              </a:rPr>
              <a:t>https://www.youtube.com/watch?v=EFkSfvvAVeE</a:t>
            </a:r>
            <a:endParaRPr lang="en-US" altLang="zh-TW" dirty="0"/>
          </a:p>
          <a:p>
            <a:endParaRPr lang="en-US" altLang="zh-TW" dirty="0"/>
          </a:p>
        </p:txBody>
      </p:sp>
      <p:sp>
        <p:nvSpPr>
          <p:cNvPr id="6" name="Rectangle 2">
            <a:extLst>
              <a:ext uri="{FF2B5EF4-FFF2-40B4-BE49-F238E27FC236}">
                <a16:creationId xmlns:a16="http://schemas.microsoft.com/office/drawing/2014/main" id="{821887AB-0E4F-4E61-979F-0C137750DF8C}"/>
              </a:ext>
            </a:extLst>
          </p:cNvPr>
          <p:cNvSpPr>
            <a:spLocks noGrp="1" noChangeArrowheads="1"/>
          </p:cNvSpPr>
          <p:nvPr>
            <p:ph type="title"/>
          </p:nvPr>
        </p:nvSpPr>
        <p:spPr>
          <a:xfrm>
            <a:off x="301752" y="228600"/>
            <a:ext cx="8534400" cy="758952"/>
          </a:xfrm>
        </p:spPr>
        <p:txBody>
          <a:bodyPr>
            <a:normAutofit/>
          </a:bodyPr>
          <a:lstStyle/>
          <a:p>
            <a:pPr eaLnBrk="1" hangingPunct="1"/>
            <a:r>
              <a:rPr lang="en-US" altLang="zh-TW" sz="3600" dirty="0"/>
              <a:t>Suggested Video Clip</a:t>
            </a:r>
            <a:endParaRPr lang="en-US" altLang="zh-HK" sz="3600" dirty="0"/>
          </a:p>
        </p:txBody>
      </p:sp>
    </p:spTree>
    <p:extLst>
      <p:ext uri="{BB962C8B-B14F-4D97-AF65-F5344CB8AC3E}">
        <p14:creationId xmlns:p14="http://schemas.microsoft.com/office/powerpoint/2010/main" val="75220240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3">
  <a:themeElements>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fontScheme name="Leve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25400" cap="flat" cmpd="sng" algn="ctr">
          <a:solidFill>
            <a:schemeClr val="tx1"/>
          </a:solidFill>
          <a:prstDash val="solid"/>
          <a:round/>
          <a:headEnd type="none" w="med" len="med"/>
          <a:tailEnd type="none" w="med" len="med"/>
        </a:ln>
        <a:effectLst/>
      </a:spPr>
      <a:bodyPr vert="horz" wrap="square" lIns="91440" tIns="228600" rIns="91440" bIns="22860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25400" cap="flat" cmpd="sng" algn="ctr">
          <a:solidFill>
            <a:schemeClr val="tx1"/>
          </a:solidFill>
          <a:prstDash val="solid"/>
          <a:round/>
          <a:headEnd type="none" w="med" len="med"/>
          <a:tailEnd type="none" w="med" len="med"/>
        </a:ln>
        <a:effectLst/>
      </a:spPr>
      <a:bodyPr vert="horz" wrap="square" lIns="91440" tIns="228600" rIns="91440" bIns="22860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Level 1">
        <a:dk1>
          <a:srgbClr val="006699"/>
        </a:dk1>
        <a:lt1>
          <a:srgbClr val="FFFFFF"/>
        </a:lt1>
        <a:dk2>
          <a:srgbClr val="000000"/>
        </a:dk2>
        <a:lt2>
          <a:srgbClr val="99FF99"/>
        </a:lt2>
        <a:accent1>
          <a:srgbClr val="00CC99"/>
        </a:accent1>
        <a:accent2>
          <a:srgbClr val="009999"/>
        </a:accent2>
        <a:accent3>
          <a:srgbClr val="AAAAAA"/>
        </a:accent3>
        <a:accent4>
          <a:srgbClr val="DADADA"/>
        </a:accent4>
        <a:accent5>
          <a:srgbClr val="AAE2CA"/>
        </a:accent5>
        <a:accent6>
          <a:srgbClr val="008A8A"/>
        </a:accent6>
        <a:hlink>
          <a:srgbClr val="0066FF"/>
        </a:hlink>
        <a:folHlink>
          <a:srgbClr val="989CBA"/>
        </a:folHlink>
      </a:clrScheme>
      <a:clrMap bg1="dk2" tx1="lt1" bg2="dk1" tx2="lt2" accent1="accent1" accent2="accent2" accent3="accent3" accent4="accent4" accent5="accent5" accent6="accent6" hlink="hlink" folHlink="folHlink"/>
    </a:extraClrScheme>
    <a:extraClrScheme>
      <a:clrScheme name="Level 2">
        <a:dk1>
          <a:srgbClr val="808000"/>
        </a:dk1>
        <a:lt1>
          <a:srgbClr val="FFFFFF"/>
        </a:lt1>
        <a:dk2>
          <a:srgbClr val="5C271E"/>
        </a:dk2>
        <a:lt2>
          <a:srgbClr val="FFDD89"/>
        </a:lt2>
        <a:accent1>
          <a:srgbClr val="CC6600"/>
        </a:accent1>
        <a:accent2>
          <a:srgbClr val="CC9900"/>
        </a:accent2>
        <a:accent3>
          <a:srgbClr val="B5ACAB"/>
        </a:accent3>
        <a:accent4>
          <a:srgbClr val="DADADA"/>
        </a:accent4>
        <a:accent5>
          <a:srgbClr val="E2B8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3">
        <a:dk1>
          <a:srgbClr val="763B00"/>
        </a:dk1>
        <a:lt1>
          <a:srgbClr val="FFFFFF"/>
        </a:lt1>
        <a:dk2>
          <a:srgbClr val="330000"/>
        </a:dk2>
        <a:lt2>
          <a:srgbClr val="CC9900"/>
        </a:lt2>
        <a:accent1>
          <a:srgbClr val="FFCC00"/>
        </a:accent1>
        <a:accent2>
          <a:srgbClr val="CC3300"/>
        </a:accent2>
        <a:accent3>
          <a:srgbClr val="ADAAAA"/>
        </a:accent3>
        <a:accent4>
          <a:srgbClr val="DADADA"/>
        </a:accent4>
        <a:accent5>
          <a:srgbClr val="FFE2AA"/>
        </a:accent5>
        <a:accent6>
          <a:srgbClr val="B92D00"/>
        </a:accent6>
        <a:hlink>
          <a:srgbClr val="666699"/>
        </a:hlink>
        <a:folHlink>
          <a:srgbClr val="999966"/>
        </a:folHlink>
      </a:clrScheme>
      <a:clrMap bg1="dk2" tx1="lt1" bg2="dk1" tx2="lt2" accent1="accent1" accent2="accent2" accent3="accent3" accent4="accent4" accent5="accent5" accent6="accent6" hlink="hlink" folHlink="folHlink"/>
    </a:extraClrScheme>
    <a:extraClrScheme>
      <a:clrScheme name="Level 4">
        <a:dk1>
          <a:srgbClr val="6D3696"/>
        </a:dk1>
        <a:lt1>
          <a:srgbClr val="FFFFFF"/>
        </a:lt1>
        <a:dk2>
          <a:srgbClr val="51255D"/>
        </a:dk2>
        <a:lt2>
          <a:srgbClr val="FFFFCC"/>
        </a:lt2>
        <a:accent1>
          <a:srgbClr val="666699"/>
        </a:accent1>
        <a:accent2>
          <a:srgbClr val="800080"/>
        </a:accent2>
        <a:accent3>
          <a:srgbClr val="B3ACB6"/>
        </a:accent3>
        <a:accent4>
          <a:srgbClr val="DADADA"/>
        </a:accent4>
        <a:accent5>
          <a:srgbClr val="B8B8CA"/>
        </a:accent5>
        <a:accent6>
          <a:srgbClr val="730073"/>
        </a:accent6>
        <a:hlink>
          <a:srgbClr val="CCCC00"/>
        </a:hlink>
        <a:folHlink>
          <a:srgbClr val="A3A274"/>
        </a:folHlink>
      </a:clrScheme>
      <a:clrMap bg1="dk2" tx1="lt1" bg2="dk1" tx2="lt2" accent1="accent1" accent2="accent2" accent3="accent3" accent4="accent4" accent5="accent5" accent6="accent6" hlink="hlink" folHlink="folHlink"/>
    </a:extraClrScheme>
    <a:extraClrScheme>
      <a:clrScheme name="Level 5">
        <a:dk1>
          <a:srgbClr val="CC6600"/>
        </a:dk1>
        <a:lt1>
          <a:srgbClr val="FFFFFF"/>
        </a:lt1>
        <a:dk2>
          <a:srgbClr val="4A553B"/>
        </a:dk2>
        <a:lt2>
          <a:srgbClr val="FFBF1F"/>
        </a:lt2>
        <a:accent1>
          <a:srgbClr val="FFCC00"/>
        </a:accent1>
        <a:accent2>
          <a:srgbClr val="CC9900"/>
        </a:accent2>
        <a:accent3>
          <a:srgbClr val="B1B4AF"/>
        </a:accent3>
        <a:accent4>
          <a:srgbClr val="DADADA"/>
        </a:accent4>
        <a:accent5>
          <a:srgbClr val="FFE2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clrMap bg1="lt1" tx1="dk1" bg2="lt2" tx2="dk2" accent1="accent1" accent2="accent2" accent3="accent3" accent4="accent4" accent5="accent5" accent6="accent6" hlink="hlink" folHlink="folHlink"/>
    </a:extraClrScheme>
    <a:extraClrScheme>
      <a:clrScheme name="Level 7">
        <a:dk1>
          <a:srgbClr val="000000"/>
        </a:dk1>
        <a:lt1>
          <a:srgbClr val="FFFFFF"/>
        </a:lt1>
        <a:dk2>
          <a:srgbClr val="CC3300"/>
        </a:dk2>
        <a:lt2>
          <a:srgbClr val="663300"/>
        </a:lt2>
        <a:accent1>
          <a:srgbClr val="FFCC00"/>
        </a:accent1>
        <a:accent2>
          <a:srgbClr val="CC6600"/>
        </a:accent2>
        <a:accent3>
          <a:srgbClr val="FFFFFF"/>
        </a:accent3>
        <a:accent4>
          <a:srgbClr val="000000"/>
        </a:accent4>
        <a:accent5>
          <a:srgbClr val="FFE2AA"/>
        </a:accent5>
        <a:accent6>
          <a:srgbClr val="B95C00"/>
        </a:accent6>
        <a:hlink>
          <a:srgbClr val="CC9900"/>
        </a:hlink>
        <a:folHlink>
          <a:srgbClr val="996633"/>
        </a:folHlink>
      </a:clrScheme>
      <a:clrMap bg1="lt1" tx1="dk1" bg2="lt2" tx2="dk2" accent1="accent1" accent2="accent2" accent3="accent3" accent4="accent4" accent5="accent5" accent6="accent6" hlink="hlink" folHlink="folHlink"/>
    </a:extraClrScheme>
    <a:extraClrScheme>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ivic">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Theme3</Template>
  <TotalTime>4574</TotalTime>
  <Words>1708</Words>
  <Application>Microsoft Office PowerPoint</Application>
  <PresentationFormat>On-screen Show (4:3)</PresentationFormat>
  <Paragraphs>134</Paragraphs>
  <Slides>28</Slides>
  <Notes>22</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28</vt:i4>
      </vt:variant>
    </vt:vector>
  </HeadingPairs>
  <TitlesOfParts>
    <vt:vector size="37" baseType="lpstr">
      <vt:lpstr>Arial</vt:lpstr>
      <vt:lpstr>Calibri</vt:lpstr>
      <vt:lpstr>Georgia</vt:lpstr>
      <vt:lpstr>Times New Roman</vt:lpstr>
      <vt:lpstr>Verdana</vt:lpstr>
      <vt:lpstr>Wingdings</vt:lpstr>
      <vt:lpstr>Wingdings 2</vt:lpstr>
      <vt:lpstr>Theme3</vt:lpstr>
      <vt:lpstr>Civic</vt:lpstr>
      <vt:lpstr>    Chapter 3: Ethics/ Social Responsibility/ Sustainability </vt:lpstr>
      <vt:lpstr>A Comprehensive Strategic-Management Model</vt:lpstr>
      <vt:lpstr>Group Discussion</vt:lpstr>
      <vt:lpstr>Group Discussion</vt:lpstr>
      <vt:lpstr>Group Discussion</vt:lpstr>
      <vt:lpstr>Business Ethics</vt:lpstr>
      <vt:lpstr>Group Discussion</vt:lpstr>
      <vt:lpstr>Group Discussion</vt:lpstr>
      <vt:lpstr>Social Responsibility, Environmental Sustainability</vt:lpstr>
      <vt:lpstr>Social Responsibility </vt:lpstr>
      <vt:lpstr>Seven Principles of Admirable Business Ethics</vt:lpstr>
      <vt:lpstr>Establish an Ethics Culture</vt:lpstr>
      <vt:lpstr>An Ethics Culture</vt:lpstr>
      <vt:lpstr>An Ethics Culture</vt:lpstr>
      <vt:lpstr>Avoid Bribery</vt:lpstr>
      <vt:lpstr> Workplace Romance </vt:lpstr>
      <vt:lpstr>Social Responsibility and Policy</vt:lpstr>
      <vt:lpstr>Social Policy</vt:lpstr>
      <vt:lpstr>Environmental Sustainability</vt:lpstr>
      <vt:lpstr>Sustainability Reports</vt:lpstr>
      <vt:lpstr>ISO 14000/14001 Certification</vt:lpstr>
      <vt:lpstr>ISO 14000/14001 Certification</vt:lpstr>
      <vt:lpstr>6 Major Requirements of an EMS</vt:lpstr>
      <vt:lpstr>6 Major Requirements of an EMS</vt:lpstr>
      <vt:lpstr>6 Major Requirements of an EMS</vt:lpstr>
      <vt:lpstr>Wildlife Welfare</vt:lpstr>
      <vt:lpstr>Food Suppliers and Animal Welfare</vt:lpstr>
      <vt:lpstr>Suggested Video Clip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Some questions</dc:title>
  <dc:creator>ldm</dc:creator>
  <cp:lastModifiedBy>Terence Li</cp:lastModifiedBy>
  <cp:revision>210</cp:revision>
  <dcterms:created xsi:type="dcterms:W3CDTF">2015-07-18T03:20:48Z</dcterms:created>
  <dcterms:modified xsi:type="dcterms:W3CDTF">2020-08-04T05:39:39Z</dcterms:modified>
</cp:coreProperties>
</file>