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4" r:id="rId1"/>
  </p:sldMasterIdLst>
  <p:handoutMasterIdLst>
    <p:handoutMasterId r:id="rId19"/>
  </p:handoutMasterIdLst>
  <p:sldIdLst>
    <p:sldId id="256" r:id="rId2"/>
    <p:sldId id="262" r:id="rId3"/>
    <p:sldId id="257" r:id="rId4"/>
    <p:sldId id="258" r:id="rId5"/>
    <p:sldId id="259" r:id="rId6"/>
    <p:sldId id="267" r:id="rId7"/>
    <p:sldId id="261" r:id="rId8"/>
    <p:sldId id="269" r:id="rId9"/>
    <p:sldId id="274" r:id="rId10"/>
    <p:sldId id="273" r:id="rId11"/>
    <p:sldId id="265" r:id="rId12"/>
    <p:sldId id="266" r:id="rId13"/>
    <p:sldId id="275" r:id="rId14"/>
    <p:sldId id="270" r:id="rId15"/>
    <p:sldId id="271" r:id="rId16"/>
    <p:sldId id="272" r:id="rId17"/>
    <p:sldId id="268" r:id="rId18"/>
  </p:sldIdLst>
  <p:sldSz cx="12192000" cy="6858000"/>
  <p:notesSz cx="6888163" cy="100203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22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46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="" xmlns:a16="http://schemas.microsoft.com/office/drawing/2014/main" id="{61452608-3B86-45C6-9C3A-817F15BDB02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561701B4-43F9-4E20-B63C-2D595CEBA4E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902075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F10589-D3DC-41C2-95C5-AF12CDEEEC4E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E16712BA-9A85-4434-A40C-CD723769AD0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1865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F0C8F8FF-F0C8-4A00-9801-10550A3E702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902075" y="951865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E4FBA2-6DA6-42FA-9C3D-1D8A2DDDA1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4182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67764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365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91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4362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5378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384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94107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8553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164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535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191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077363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6009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8253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620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9248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248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B061E33-F4F6-4B7B-A2D2-046DF2A636F5}" type="datetimeFigureOut">
              <a:rPr lang="en-GB" smtClean="0"/>
              <a:t>15/11/2017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B8286-E25F-4148-A9A6-BE4C162D4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6911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5" r:id="rId1"/>
    <p:sldLayoutId id="2147483846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  <p:sldLayoutId id="2147483856" r:id="rId12"/>
    <p:sldLayoutId id="2147483857" r:id="rId13"/>
    <p:sldLayoutId id="2147483858" r:id="rId14"/>
    <p:sldLayoutId id="2147483859" r:id="rId15"/>
    <p:sldLayoutId id="2147483860" r:id="rId16"/>
    <p:sldLayoutId id="214748386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reeningforlife.wales.nhs.uk/news/46348" TargetMode="External"/><Relationship Id="rId2" Type="http://schemas.openxmlformats.org/officeDocument/2006/relationships/hyperlink" Target="http://sport.wales/media/1685965/state_of_the_nation_-_active_adults_survey_2014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D4B09755-70C4-482C-BAB2-2CC5A8092C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2131" y="2111021"/>
            <a:ext cx="7148073" cy="40233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32131" y="-15952"/>
            <a:ext cx="7498948" cy="212697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Sports industry research project </a:t>
            </a:r>
          </a:p>
        </p:txBody>
      </p:sp>
      <p:sp>
        <p:nvSpPr>
          <p:cNvPr id="3" name="Title 1">
            <a:extLst>
              <a:ext uri="{FF2B5EF4-FFF2-40B4-BE49-F238E27FC236}">
                <a16:creationId xmlns="" xmlns:a16="http://schemas.microsoft.com/office/drawing/2014/main" id="{57BCA339-71EC-4774-9FC1-825E89B9514F}"/>
              </a:ext>
            </a:extLst>
          </p:cNvPr>
          <p:cNvSpPr txBox="1">
            <a:spLocks/>
          </p:cNvSpPr>
          <p:nvPr/>
        </p:nvSpPr>
        <p:spPr>
          <a:xfrm>
            <a:off x="3207520" y="6029739"/>
            <a:ext cx="5011447" cy="828261"/>
          </a:xfrm>
          <a:prstGeom prst="rect">
            <a:avLst/>
          </a:prstGeom>
        </p:spPr>
        <p:txBody>
          <a:bodyPr vert="horz" lIns="91440" tIns="45720" rIns="91440" bIns="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/>
              <a:t>By Kieran </a:t>
            </a:r>
            <a:r>
              <a:rPr lang="en-GB" sz="4000" dirty="0" err="1"/>
              <a:t>shreves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53709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Title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5764" y="2033318"/>
            <a:ext cx="9603275" cy="139568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/>
              <a:t>Key drivers for adult participation in Active Swansea leisure centres, comparison between </a:t>
            </a:r>
            <a:r>
              <a:rPr lang="en-GB" sz="3600" dirty="0" err="1"/>
              <a:t>Cefn</a:t>
            </a:r>
            <a:r>
              <a:rPr lang="en-GB" sz="3600" dirty="0"/>
              <a:t> </a:t>
            </a:r>
            <a:r>
              <a:rPr lang="en-GB" sz="3600" dirty="0" err="1"/>
              <a:t>Hengoed</a:t>
            </a:r>
            <a:r>
              <a:rPr lang="en-GB" sz="3600" dirty="0"/>
              <a:t> and Bishopston </a:t>
            </a:r>
          </a:p>
        </p:txBody>
      </p:sp>
    </p:spTree>
    <p:extLst>
      <p:ext uri="{BB962C8B-B14F-4D97-AF65-F5344CB8AC3E}">
        <p14:creationId xmlns:p14="http://schemas.microsoft.com/office/powerpoint/2010/main" val="1124895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590941"/>
            <a:ext cx="9404723" cy="1400530"/>
          </a:xfrm>
        </p:spPr>
        <p:txBody>
          <a:bodyPr/>
          <a:lstStyle/>
          <a:p>
            <a:r>
              <a:rPr lang="en-GB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0313" y="2449177"/>
            <a:ext cx="9603275" cy="3450613"/>
          </a:xfrm>
        </p:spPr>
        <p:txBody>
          <a:bodyPr>
            <a:normAutofit/>
          </a:bodyPr>
          <a:lstStyle/>
          <a:p>
            <a:r>
              <a:rPr lang="en-GB" sz="2800" dirty="0"/>
              <a:t>A comparative study of the key drivers influencing Active adult participation in Bishopston and </a:t>
            </a:r>
            <a:r>
              <a:rPr lang="en-GB" sz="2800" dirty="0" err="1"/>
              <a:t>Cefn</a:t>
            </a:r>
            <a:r>
              <a:rPr lang="en-GB" sz="2800" dirty="0"/>
              <a:t> </a:t>
            </a:r>
            <a:r>
              <a:rPr lang="en-GB" sz="2800" dirty="0" err="1"/>
              <a:t>Hengoed</a:t>
            </a:r>
            <a:r>
              <a:rPr lang="en-GB" sz="2800" dirty="0"/>
              <a:t> leisure centres in Swansea, and an evaluation of the participation levels against the outputs of the Welsh Active Adults Survey 2014. </a:t>
            </a:r>
          </a:p>
        </p:txBody>
      </p:sp>
    </p:spTree>
    <p:extLst>
      <p:ext uri="{BB962C8B-B14F-4D97-AF65-F5344CB8AC3E}">
        <p14:creationId xmlns:p14="http://schemas.microsoft.com/office/powerpoint/2010/main" val="595199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8" y="1853754"/>
            <a:ext cx="9603275" cy="3450613"/>
          </a:xfrm>
        </p:spPr>
        <p:txBody>
          <a:bodyPr/>
          <a:lstStyle/>
          <a:p>
            <a:r>
              <a:rPr lang="en-GB" sz="2400" dirty="0"/>
              <a:t>Investigate the key barriers of participation on differing socioeconomic backgrounds.</a:t>
            </a:r>
          </a:p>
          <a:p>
            <a:r>
              <a:rPr lang="en-GB" sz="2400" dirty="0"/>
              <a:t>Analyse primary data from both </a:t>
            </a:r>
            <a:r>
              <a:rPr lang="en-GB" sz="2400" dirty="0" err="1"/>
              <a:t>Bishopston</a:t>
            </a:r>
            <a:r>
              <a:rPr lang="en-GB" sz="2400" dirty="0"/>
              <a:t> and </a:t>
            </a:r>
            <a:r>
              <a:rPr lang="en-GB" sz="2400" dirty="0" err="1"/>
              <a:t>Cefn</a:t>
            </a:r>
            <a:r>
              <a:rPr lang="en-GB" sz="2400" dirty="0"/>
              <a:t> </a:t>
            </a:r>
            <a:r>
              <a:rPr lang="en-GB" sz="2400" dirty="0" err="1"/>
              <a:t>Hengoed</a:t>
            </a:r>
            <a:r>
              <a:rPr lang="en-GB" sz="2400" dirty="0"/>
              <a:t> Active Swansea leisure centres, compared with the active adult survey.</a:t>
            </a:r>
          </a:p>
          <a:p>
            <a:r>
              <a:rPr lang="en-GB" sz="2400" dirty="0"/>
              <a:t>Identify ways to improve participation levels in the future and provide guidelines to operators of the centre.</a:t>
            </a:r>
            <a:endParaRPr lang="en-GB" sz="2400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75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Spent my placement at Bishopston Leisure centre, an area of Swansea with high levels of employment and disposable income.</a:t>
            </a:r>
          </a:p>
          <a:p>
            <a:r>
              <a:rPr lang="en-GB" dirty="0"/>
              <a:t>Find out the reason why adults participate in exercise, which encourages the comparison between participation levels in </a:t>
            </a:r>
            <a:r>
              <a:rPr lang="en-GB" dirty="0" err="1"/>
              <a:t>Cefn</a:t>
            </a:r>
            <a:r>
              <a:rPr lang="en-GB" dirty="0"/>
              <a:t> </a:t>
            </a:r>
            <a:r>
              <a:rPr lang="en-GB" dirty="0" err="1"/>
              <a:t>Hengoed</a:t>
            </a:r>
            <a:r>
              <a:rPr lang="en-GB" dirty="0"/>
              <a:t> a more deprived area of Swansea. </a:t>
            </a:r>
          </a:p>
          <a:p>
            <a:r>
              <a:rPr lang="en-GB" dirty="0"/>
              <a:t>The issue of low level of participation in Wales, leading to major health problems.</a:t>
            </a:r>
          </a:p>
          <a:p>
            <a:r>
              <a:rPr lang="en-GB" dirty="0"/>
              <a:t>To come up with suggestions to encourage greater levels of participation in adults.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9F29A7E6-228E-4167-9496-F2F8EC9375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2266" y="229714"/>
            <a:ext cx="2027242" cy="2702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515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523264"/>
            <a:ext cx="9404723" cy="1400530"/>
          </a:xfrm>
        </p:spPr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2384777"/>
            <a:ext cx="9792110" cy="3683619"/>
          </a:xfrm>
        </p:spPr>
        <p:txBody>
          <a:bodyPr/>
          <a:lstStyle/>
          <a:p>
            <a:pPr marL="0" indent="0">
              <a:buNone/>
            </a:pPr>
            <a:r>
              <a:rPr lang="en-GB" sz="2200" u="sng" dirty="0"/>
              <a:t>Active Swansea</a:t>
            </a:r>
          </a:p>
          <a:p>
            <a:r>
              <a:rPr lang="en-GB" sz="2200" dirty="0"/>
              <a:t>Developed as a brand in 2005</a:t>
            </a:r>
          </a:p>
          <a:p>
            <a:r>
              <a:rPr lang="en-GB" sz="2200" dirty="0"/>
              <a:t>The aim was to pull together sports development in the city and county of Swansea and the leisure centre provision with a view of sport development provision with indoor sports </a:t>
            </a:r>
          </a:p>
          <a:p>
            <a:r>
              <a:rPr lang="en-GB" sz="2200" dirty="0"/>
              <a:t>To encourage greater participation across all ages and create use of the leisure centres in the city.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95F93511-FCED-43D7-814E-8B58DEA810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9429" y="1462811"/>
            <a:ext cx="4241405" cy="1168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74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886" y="2124187"/>
            <a:ext cx="8946541" cy="3895724"/>
          </a:xfrm>
        </p:spPr>
        <p:txBody>
          <a:bodyPr/>
          <a:lstStyle/>
          <a:p>
            <a:pPr marL="0" indent="0">
              <a:buNone/>
            </a:pPr>
            <a:r>
              <a:rPr lang="en-GB" sz="2400" u="sng" dirty="0"/>
              <a:t>Bishopston</a:t>
            </a:r>
          </a:p>
          <a:p>
            <a:r>
              <a:rPr lang="en-GB" sz="2400" dirty="0"/>
              <a:t>Built in the late 80s, extensively as an indoor dry sports centre.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r>
              <a:rPr lang="en-GB" sz="2400" u="sng" dirty="0" err="1"/>
              <a:t>Cefn</a:t>
            </a:r>
            <a:r>
              <a:rPr lang="en-GB" sz="2400" u="sng" dirty="0"/>
              <a:t> </a:t>
            </a:r>
            <a:r>
              <a:rPr lang="en-GB" sz="2400" u="sng" dirty="0" err="1"/>
              <a:t>Hengoed</a:t>
            </a:r>
            <a:endParaRPr lang="en-GB" sz="2400" u="sng" dirty="0"/>
          </a:p>
          <a:p>
            <a:r>
              <a:rPr lang="en-GB" sz="2400" dirty="0"/>
              <a:t>Built as a duel use sports centre in the 1970 along side </a:t>
            </a:r>
            <a:r>
              <a:rPr lang="en-GB" sz="2400" dirty="0" err="1"/>
              <a:t>Cefn</a:t>
            </a:r>
            <a:r>
              <a:rPr lang="en-GB" sz="2400" dirty="0"/>
              <a:t> </a:t>
            </a:r>
            <a:r>
              <a:rPr lang="en-GB" sz="2400" dirty="0" err="1"/>
              <a:t>Hengoed</a:t>
            </a:r>
            <a:r>
              <a:rPr lang="en-GB" sz="2400" dirty="0"/>
              <a:t> school.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36202" y="1560876"/>
            <a:ext cx="3048000" cy="2286000"/>
          </a:xfrm>
          <a:prstGeom prst="rect">
            <a:avLst/>
          </a:prstGeom>
        </p:spPr>
      </p:pic>
      <p:sp>
        <p:nvSpPr>
          <p:cNvPr id="5" name="AutoShape 2" descr="https://scontent-lhr3-1.xx.fbcdn.net/v/t34.0-12/20464646_830705657097997_635334895_n.jpg?oh=c6e6a746389b4a137c1ba2c120d2e69b&amp;oe=59EC2AA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F9E51F22-5E4D-4D94-BD2D-4AC982BF18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6202" y="4378947"/>
            <a:ext cx="3048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718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923" y="1433310"/>
            <a:ext cx="10349948" cy="52753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u="sng" dirty="0"/>
              <a:t>Active adults survey</a:t>
            </a:r>
          </a:p>
          <a:p>
            <a:r>
              <a:rPr lang="en-GB" sz="1700" dirty="0"/>
              <a:t>41% of adults are hooked on sport in 2014, and took part in sport three or more times a week, compared with 39% in 2012 (Sport Wales, 2014. p1)</a:t>
            </a:r>
          </a:p>
          <a:p>
            <a:pPr marL="0" indent="0">
              <a:buNone/>
            </a:pPr>
            <a:r>
              <a:rPr lang="en-GB" sz="1700" u="sng" dirty="0"/>
              <a:t>NHS</a:t>
            </a:r>
          </a:p>
          <a:p>
            <a:r>
              <a:rPr lang="en-GB" sz="1700" dirty="0"/>
              <a:t>The NHS spent £35 million in 2015 treating preventable diseases caused by physical inactivity (NHS Wales, 2017). </a:t>
            </a:r>
          </a:p>
          <a:p>
            <a:pPr marL="0" indent="0">
              <a:buNone/>
            </a:pPr>
            <a:r>
              <a:rPr lang="en-GB" sz="1700" u="sng" dirty="0"/>
              <a:t>Hoare et al.</a:t>
            </a:r>
          </a:p>
          <a:p>
            <a:r>
              <a:rPr lang="en-GB" sz="1700" dirty="0"/>
              <a:t>Physical inactivity is highly prevalent globally and is associated with a range of chronic disease outcomes, including type 2 diabetes and Coronary heart disease. (Hoare, et al. 2017. Pp, 1)</a:t>
            </a:r>
          </a:p>
          <a:p>
            <a:pPr marL="0" indent="0">
              <a:buNone/>
            </a:pPr>
            <a:r>
              <a:rPr lang="en-GB" sz="1700" u="sng" dirty="0"/>
              <a:t>Sport and Active lifestyles 2016-17</a:t>
            </a:r>
          </a:p>
          <a:p>
            <a:r>
              <a:rPr lang="en-GB" sz="1700" dirty="0"/>
              <a:t>Those in employment were more likely to have participated in sporting activity in the last four weeks (72%), than those who were unemployed (52%) or economically inactive (43%) (Sport Wales, 2016. Pp. 6)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222490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5CDC068-9CD7-4804-9200-1A12786CC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ECCCA92-4F92-49FD-8E99-BF84576F2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40" y="1503461"/>
            <a:ext cx="7311498" cy="453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u="sng" dirty="0"/>
              <a:t>Theories in Motivation are also important to review</a:t>
            </a:r>
          </a:p>
          <a:p>
            <a:r>
              <a:rPr lang="en-GB" sz="1600" dirty="0"/>
              <a:t> One theory that has gained particularly strong interest among researchers in different areas such as sport and exercise psychology is the self-determination theory (</a:t>
            </a:r>
            <a:r>
              <a:rPr lang="en-GB" sz="1600" dirty="0" err="1"/>
              <a:t>Lindwall</a:t>
            </a:r>
            <a:r>
              <a:rPr lang="en-GB" sz="1600" dirty="0"/>
              <a:t>, et al. 2017.  pp. 1).</a:t>
            </a:r>
          </a:p>
          <a:p>
            <a:r>
              <a:rPr lang="en-GB" sz="1600" dirty="0"/>
              <a:t>Almost three quarters (72%) of all adults would like to do more sport or physical activity (73% of males and 71% of females). (Sport Wales, 2014. Pp. 9)</a:t>
            </a:r>
          </a:p>
          <a:p>
            <a:pPr marL="0" indent="0">
              <a:buNone/>
            </a:pPr>
            <a:r>
              <a:rPr lang="en-GB" sz="1600" u="sng" dirty="0"/>
              <a:t>Bronfenbrenner's socio-ecological model (1979)</a:t>
            </a:r>
          </a:p>
          <a:p>
            <a:r>
              <a:rPr lang="en-GB" sz="1600" dirty="0"/>
              <a:t>The main idea underlying Bronfenbrenner’s socio-ecological model is that individuals are closely related to and influenced by their environment (</a:t>
            </a:r>
            <a:r>
              <a:rPr lang="en-GB" sz="1600" dirty="0" err="1"/>
              <a:t>Hoekman</a:t>
            </a:r>
            <a:r>
              <a:rPr lang="en-GB" sz="1600" dirty="0"/>
              <a:t>, 2017. Pp. 335).</a:t>
            </a:r>
          </a:p>
          <a:p>
            <a:r>
              <a:rPr lang="en-GB" sz="1600" dirty="0"/>
              <a:t>Individual behaviours may be understood by looking at four surrounding systems: the micro-, </a:t>
            </a:r>
            <a:r>
              <a:rPr lang="en-GB" sz="1600" dirty="0" err="1"/>
              <a:t>meso</a:t>
            </a:r>
            <a:r>
              <a:rPr lang="en-GB" sz="1600" dirty="0"/>
              <a:t>-, </a:t>
            </a:r>
            <a:r>
              <a:rPr lang="en-GB" sz="1600" dirty="0" err="1"/>
              <a:t>exo</a:t>
            </a:r>
            <a:r>
              <a:rPr lang="en-GB" sz="1600" dirty="0"/>
              <a:t>- and macro-systems (</a:t>
            </a:r>
            <a:r>
              <a:rPr lang="en-GB" sz="1600" dirty="0" err="1"/>
              <a:t>Hoekman</a:t>
            </a:r>
            <a:r>
              <a:rPr lang="en-GB" sz="1600" dirty="0"/>
              <a:t>, 2017. Pp. 335).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E67B7E28-BD2E-46EE-84E3-2208AD4FE9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26"/>
          <a:stretch/>
        </p:blipFill>
        <p:spPr>
          <a:xfrm>
            <a:off x="7352308" y="225351"/>
            <a:ext cx="4754632" cy="25562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E0286B4C-C88D-48D2-B83A-53EAF2346E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8335" y="3285035"/>
            <a:ext cx="3724782" cy="3538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396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C400958-6DCB-41D6-AB61-3873EE157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DCAF47C-6CD4-480D-8982-EF9F2C155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782" y="1335975"/>
            <a:ext cx="8547405" cy="53439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/>
              <a:t>Female participation and the gender gap</a:t>
            </a:r>
          </a:p>
          <a:p>
            <a:r>
              <a:rPr lang="en-GB" dirty="0"/>
              <a:t>A larger number of steps recorded is associated with lower obesity (Althoff, et al. 2017. Pp. 2).</a:t>
            </a:r>
          </a:p>
          <a:p>
            <a:r>
              <a:rPr lang="en-GB" dirty="0"/>
              <a:t>There remains a gender gap in participation levels with 46% of males hooked on sport compared with 35% of females (Sport Wales, 2014. p1).</a:t>
            </a:r>
          </a:p>
          <a:p>
            <a:pPr marL="0" indent="0">
              <a:buNone/>
            </a:pPr>
            <a:r>
              <a:rPr lang="en-GB" u="sng" dirty="0"/>
              <a:t>Environmental factors </a:t>
            </a:r>
          </a:p>
          <a:p>
            <a:r>
              <a:rPr lang="en-GB" dirty="0"/>
              <a:t>The physical activity or built environment of the home and neighbourhood environment plays an important role in influencing health behaviour (</a:t>
            </a:r>
            <a:r>
              <a:rPr lang="en-GB" dirty="0" err="1"/>
              <a:t>Chaudhurry</a:t>
            </a:r>
            <a:r>
              <a:rPr lang="en-GB" dirty="0"/>
              <a:t>, et al. 2016. Pp. 2)</a:t>
            </a:r>
          </a:p>
          <a:p>
            <a:pPr marL="0" indent="0">
              <a:buNone/>
            </a:pPr>
            <a:r>
              <a:rPr lang="en-GB" u="sng" dirty="0"/>
              <a:t>Accessibility </a:t>
            </a:r>
          </a:p>
          <a:p>
            <a:r>
              <a:rPr lang="en-GB" dirty="0"/>
              <a:t>Regular participation in physical activity associated with transportation and Leisure activities (</a:t>
            </a:r>
            <a:r>
              <a:rPr lang="en-GB" dirty="0" err="1"/>
              <a:t>Chaudhurry</a:t>
            </a:r>
            <a:r>
              <a:rPr lang="en-GB" dirty="0"/>
              <a:t>, et al. 2016. Pp. 2)</a:t>
            </a:r>
          </a:p>
          <a:p>
            <a:pPr marL="0" indent="0">
              <a:buNone/>
            </a:pPr>
            <a:endParaRPr lang="en-GB" sz="1600" u="sng" dirty="0"/>
          </a:p>
          <a:p>
            <a:endParaRPr lang="en-GB" dirty="0"/>
          </a:p>
          <a:p>
            <a:pPr marL="0" indent="0">
              <a:buNone/>
            </a:pPr>
            <a:endParaRPr lang="en-GB" u="sng" dirty="0"/>
          </a:p>
          <a:p>
            <a:endParaRPr lang="en-GB" u="sng" dirty="0"/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E82B6871-2FF8-415C-A0BF-AF81D0D8D2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233" t="36546" r="33304" b="44313"/>
          <a:stretch/>
        </p:blipFill>
        <p:spPr>
          <a:xfrm>
            <a:off x="8637596" y="620357"/>
            <a:ext cx="3426813" cy="2465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578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 to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6834" y="1555379"/>
            <a:ext cx="9603275" cy="41946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/>
              <a:t>Contacts in </a:t>
            </a:r>
            <a:r>
              <a:rPr lang="en-GB" u="sng" dirty="0" err="1"/>
              <a:t>Bishopston</a:t>
            </a:r>
            <a:r>
              <a:rPr lang="en-GB" u="sng" dirty="0"/>
              <a:t> </a:t>
            </a:r>
          </a:p>
          <a:p>
            <a:r>
              <a:rPr lang="en-GB" dirty="0"/>
              <a:t>Manager: Emma Evans</a:t>
            </a:r>
          </a:p>
          <a:p>
            <a:r>
              <a:rPr lang="en-GB" dirty="0"/>
              <a:t>Part time manager: Matthew </a:t>
            </a:r>
            <a:r>
              <a:rPr lang="en-GB" dirty="0" err="1"/>
              <a:t>Chilvers</a:t>
            </a:r>
            <a:endParaRPr lang="en-GB" dirty="0"/>
          </a:p>
          <a:p>
            <a:r>
              <a:rPr lang="en-GB" dirty="0"/>
              <a:t>Operations manager: Adam Gibbons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Through Emma Evans and Matthew </a:t>
            </a:r>
            <a:r>
              <a:rPr lang="en-GB" dirty="0" err="1"/>
              <a:t>Chilvers</a:t>
            </a:r>
            <a:r>
              <a:rPr lang="en-GB" dirty="0"/>
              <a:t>, meetings will be arranged with </a:t>
            </a:r>
            <a:r>
              <a:rPr lang="en-GB" dirty="0" err="1"/>
              <a:t>Cefn</a:t>
            </a:r>
            <a:r>
              <a:rPr lang="en-GB" dirty="0"/>
              <a:t> </a:t>
            </a:r>
            <a:r>
              <a:rPr lang="en-GB" dirty="0" err="1"/>
              <a:t>Hengoed</a:t>
            </a:r>
            <a:r>
              <a:rPr lang="en-GB" dirty="0"/>
              <a:t> manager Jim Kelley.</a:t>
            </a:r>
          </a:p>
          <a:p>
            <a:pPr marL="0" indent="0">
              <a:buNone/>
            </a:pPr>
            <a:r>
              <a:rPr lang="en-GB" u="sng" dirty="0"/>
              <a:t>Secondary research</a:t>
            </a:r>
          </a:p>
          <a:p>
            <a:r>
              <a:rPr lang="en-GB" dirty="0"/>
              <a:t>Journals, books,  active surveys,  research from other leisure centres, online articles.</a:t>
            </a:r>
          </a:p>
          <a:p>
            <a:endParaRPr lang="en-GB" dirty="0"/>
          </a:p>
        </p:txBody>
      </p:sp>
      <p:sp>
        <p:nvSpPr>
          <p:cNvPr id="4" name="AutoShape 2" descr="Image result for leisure centre active swansea"/>
          <p:cNvSpPr>
            <a:spLocks noChangeAspect="1" noChangeArrowheads="1"/>
          </p:cNvSpPr>
          <p:nvPr/>
        </p:nvSpPr>
        <p:spPr bwMode="auto">
          <a:xfrm>
            <a:off x="7158541" y="-2240892"/>
            <a:ext cx="2119274" cy="2119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3327" y="2015732"/>
            <a:ext cx="1227718" cy="1636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09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486" y="1640597"/>
            <a:ext cx="11589027" cy="49241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/>
              <a:t>Questionnaires</a:t>
            </a:r>
          </a:p>
          <a:p>
            <a:r>
              <a:rPr lang="en-GB" dirty="0"/>
              <a:t>Questionnaires at both </a:t>
            </a:r>
            <a:r>
              <a:rPr lang="en-GB" dirty="0" err="1"/>
              <a:t>Cefn</a:t>
            </a:r>
            <a:r>
              <a:rPr lang="en-GB" dirty="0"/>
              <a:t> </a:t>
            </a:r>
            <a:r>
              <a:rPr lang="en-GB" dirty="0" err="1"/>
              <a:t>Hengoed</a:t>
            </a:r>
            <a:r>
              <a:rPr lang="en-GB" dirty="0"/>
              <a:t> and Bishopston (Questionnaires were used in the Active adults survey).</a:t>
            </a:r>
          </a:p>
          <a:p>
            <a:r>
              <a:rPr lang="en-GB" dirty="0"/>
              <a:t>8,156 adults in Wales were interviewed for the Survey (Sport Wales, 2014. Pp. 3)</a:t>
            </a:r>
          </a:p>
          <a:p>
            <a:r>
              <a:rPr lang="en-GB" dirty="0"/>
              <a:t>Important to specify postcode, age and employment status.</a:t>
            </a:r>
          </a:p>
          <a:p>
            <a:r>
              <a:rPr lang="en-GB" dirty="0"/>
              <a:t>“make sure there is a symmetry between a closed question and its answer” (</a:t>
            </a:r>
            <a:r>
              <a:rPr lang="en-GB" dirty="0" err="1"/>
              <a:t>Bryman</a:t>
            </a:r>
            <a:r>
              <a:rPr lang="en-GB" dirty="0"/>
              <a:t>, 2012).</a:t>
            </a:r>
          </a:p>
          <a:p>
            <a:pPr marL="0" indent="0">
              <a:buNone/>
            </a:pPr>
            <a:r>
              <a:rPr lang="en-GB" u="sng" dirty="0"/>
              <a:t>Interviews </a:t>
            </a:r>
          </a:p>
          <a:p>
            <a:r>
              <a:rPr lang="en-GB" dirty="0"/>
              <a:t>Managers and members of staff from </a:t>
            </a:r>
            <a:r>
              <a:rPr lang="en-GB" dirty="0" err="1"/>
              <a:t>Cefn</a:t>
            </a:r>
            <a:r>
              <a:rPr lang="en-GB" dirty="0"/>
              <a:t> </a:t>
            </a:r>
            <a:r>
              <a:rPr lang="en-GB" dirty="0" err="1"/>
              <a:t>Hengoed</a:t>
            </a:r>
            <a:r>
              <a:rPr lang="en-GB" dirty="0"/>
              <a:t> and Bishopston, 2 from each centre.</a:t>
            </a:r>
          </a:p>
          <a:p>
            <a:r>
              <a:rPr lang="en-GB" dirty="0"/>
              <a:t>Interview staff of the leisure centre, this will allow individuals to compare this with the data from the participants within the questionnaires.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28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CD513CD-C1ED-4A21-82DD-9A082EE3E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11" y="218246"/>
            <a:ext cx="9404723" cy="1400530"/>
          </a:xfrm>
        </p:spPr>
        <p:txBody>
          <a:bodyPr/>
          <a:lstStyle/>
          <a:p>
            <a:r>
              <a:rPr lang="en-GB" dirty="0"/>
              <a:t>Methodology</a:t>
            </a:r>
            <a:br>
              <a:rPr lang="en-GB" dirty="0"/>
            </a:br>
            <a:r>
              <a:rPr lang="en-GB" sz="2000" u="sng" dirty="0"/>
              <a:t>Questionnaires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="" xmlns:a16="http://schemas.microsoft.com/office/drawing/2014/main" id="{7600B464-17C9-4011-B12D-E609A63845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8534633"/>
              </p:ext>
            </p:extLst>
          </p:nvPr>
        </p:nvGraphicFramePr>
        <p:xfrm>
          <a:off x="186611" y="1387081"/>
          <a:ext cx="10924412" cy="22867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2206">
                  <a:extLst>
                    <a:ext uri="{9D8B030D-6E8A-4147-A177-3AD203B41FA5}">
                      <a16:colId xmlns="" xmlns:a16="http://schemas.microsoft.com/office/drawing/2014/main" val="1243861955"/>
                    </a:ext>
                  </a:extLst>
                </a:gridCol>
                <a:gridCol w="5462206">
                  <a:extLst>
                    <a:ext uri="{9D8B030D-6E8A-4147-A177-3AD203B41FA5}">
                      <a16:colId xmlns="" xmlns:a16="http://schemas.microsoft.com/office/drawing/2014/main" val="2542235470"/>
                    </a:ext>
                  </a:extLst>
                </a:gridCol>
              </a:tblGrid>
              <a:tr h="317057">
                <a:tc>
                  <a:txBody>
                    <a:bodyPr/>
                    <a:lstStyle/>
                    <a:p>
                      <a:r>
                        <a:rPr lang="en-GB" sz="1600" dirty="0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442224379"/>
                  </a:ext>
                </a:extLst>
              </a:tr>
              <a:tr h="52522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A large amount of information and data can be collected from a large population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Expensive to print the amount of paper that is needed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653832158"/>
                  </a:ext>
                </a:extLst>
              </a:tr>
              <a:tr h="82577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“questionnaires are useful for gathering original data about people, interactions, attitudes and opinions” (Doody &amp; Noonan, 2013. Pp. 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Questions may be interpreted the wrong way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44431212"/>
                  </a:ext>
                </a:extLst>
              </a:tr>
              <a:tr h="51607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Results can be quickly and easily quantified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Cannot Measure emotions form the answer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73829911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="" xmlns:a16="http://schemas.microsoft.com/office/drawing/2014/main" id="{8655DD1F-5822-4CFA-9EE7-55854A318F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7491290"/>
              </p:ext>
            </p:extLst>
          </p:nvPr>
        </p:nvGraphicFramePr>
        <p:xfrm>
          <a:off x="186611" y="4216576"/>
          <a:ext cx="10924412" cy="23179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62206">
                  <a:extLst>
                    <a:ext uri="{9D8B030D-6E8A-4147-A177-3AD203B41FA5}">
                      <a16:colId xmlns="" xmlns:a16="http://schemas.microsoft.com/office/drawing/2014/main" val="1016119876"/>
                    </a:ext>
                  </a:extLst>
                </a:gridCol>
                <a:gridCol w="5462206">
                  <a:extLst>
                    <a:ext uri="{9D8B030D-6E8A-4147-A177-3AD203B41FA5}">
                      <a16:colId xmlns="" xmlns:a16="http://schemas.microsoft.com/office/drawing/2014/main" val="2222119712"/>
                    </a:ext>
                  </a:extLst>
                </a:gridCol>
              </a:tblGrid>
              <a:tr h="464340">
                <a:tc>
                  <a:txBody>
                    <a:bodyPr/>
                    <a:lstStyle/>
                    <a:p>
                      <a:r>
                        <a:rPr lang="en-GB" sz="1600" dirty="0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Disadvantages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70803977"/>
                  </a:ext>
                </a:extLst>
              </a:tr>
              <a:tr h="86041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Can gather a more detailed answer, as well as being able to capture verbal and nonverbal Ques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Quality of data by the interviewer and a possibility of being bias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672755144"/>
                  </a:ext>
                </a:extLst>
              </a:tr>
              <a:tr h="60547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Works well for a small sample size like this study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Manual data entry, means that it could be time consuming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8276130"/>
                  </a:ext>
                </a:extLst>
              </a:tr>
              <a:tr h="38771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Able to capture emotions and behaviours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Limit sample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801160389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67D7E86B-A1F2-42AC-9E37-0C852BEA284B}"/>
              </a:ext>
            </a:extLst>
          </p:cNvPr>
          <p:cNvSpPr/>
          <p:nvPr/>
        </p:nvSpPr>
        <p:spPr>
          <a:xfrm>
            <a:off x="186611" y="3745136"/>
            <a:ext cx="189141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u="sng" dirty="0">
                <a:latin typeface="+mj-lt"/>
              </a:rPr>
              <a:t>Interviews</a:t>
            </a: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81646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322829"/>
            <a:ext cx="9603275" cy="1049235"/>
          </a:xfrm>
        </p:spPr>
        <p:txBody>
          <a:bodyPr/>
          <a:lstStyle/>
          <a:p>
            <a:r>
              <a:rPr lang="en-GB" dirty="0"/>
              <a:t>Ethical Consideration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E2636127-91A2-4EA0-9DF3-0B327D00FD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405" t="18901" r="51190" b="8800"/>
          <a:stretch/>
        </p:blipFill>
        <p:spPr>
          <a:xfrm>
            <a:off x="4098989" y="1207630"/>
            <a:ext cx="3994022" cy="53275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F0DA3B1B-5A8A-41A9-AC02-75118A2DBA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14" t="20759" r="66905" b="11213"/>
          <a:stretch/>
        </p:blipFill>
        <p:spPr>
          <a:xfrm>
            <a:off x="106502" y="1207630"/>
            <a:ext cx="3884926" cy="53275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EE33AD5F-5D2C-4700-8D10-60142112E14A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99" t="18684" r="35852" b="4738"/>
          <a:stretch/>
        </p:blipFill>
        <p:spPr bwMode="auto">
          <a:xfrm>
            <a:off x="8200572" y="1207630"/>
            <a:ext cx="3884926" cy="532754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88406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303508"/>
            <a:ext cx="9404723" cy="1400530"/>
          </a:xfrm>
        </p:spPr>
        <p:txBody>
          <a:bodyPr/>
          <a:lstStyle/>
          <a:p>
            <a:r>
              <a:rPr lang="en-GB" dirty="0"/>
              <a:t>timeline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="" xmlns:a16="http://schemas.microsoft.com/office/drawing/2014/main" id="{DA36B274-CE4E-4B11-B8E7-9E4C927BD2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19" t="18894" r="22138" b="5796"/>
          <a:stretch/>
        </p:blipFill>
        <p:spPr>
          <a:xfrm>
            <a:off x="2852055" y="0"/>
            <a:ext cx="93399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171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4047" y="221934"/>
            <a:ext cx="9603275" cy="1049235"/>
          </a:xfrm>
        </p:spPr>
        <p:txBody>
          <a:bodyPr/>
          <a:lstStyle/>
          <a:p>
            <a:r>
              <a:rPr lang="en-GB" dirty="0"/>
              <a:t>Timeline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39EC6003-46FA-4569-8FA8-03E0E1EB39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868" t="19986" r="12368" b="6161"/>
          <a:stretch/>
        </p:blipFill>
        <p:spPr>
          <a:xfrm>
            <a:off x="1174047" y="746551"/>
            <a:ext cx="9071812" cy="579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863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143000"/>
            <a:ext cx="9805737" cy="5450305"/>
          </a:xfrm>
        </p:spPr>
        <p:txBody>
          <a:bodyPr>
            <a:normAutofit fontScale="92500"/>
          </a:bodyPr>
          <a:lstStyle/>
          <a:p>
            <a:r>
              <a:rPr lang="en-GB" sz="1300" dirty="0" err="1"/>
              <a:t>McQuirk</a:t>
            </a:r>
            <a:r>
              <a:rPr lang="en-GB" sz="1300" dirty="0"/>
              <a:t>, P. &amp; O’Neill, P. 2016. Using questionnaires in qualitative human geography, </a:t>
            </a:r>
            <a:r>
              <a:rPr lang="en-GB" sz="1300" i="1" dirty="0"/>
              <a:t>Faculty of social sciences</a:t>
            </a:r>
            <a:r>
              <a:rPr lang="en-GB" sz="1300" dirty="0"/>
              <a:t>. Pp. 246-273.</a:t>
            </a:r>
          </a:p>
          <a:p>
            <a:r>
              <a:rPr lang="en-GB" sz="1300" dirty="0"/>
              <a:t>Sport Wales . 2014. Active adults survey, state of the nation. [PDF] Available at: </a:t>
            </a:r>
            <a:r>
              <a:rPr lang="en-GB" sz="1300" dirty="0">
                <a:hlinkClick r:id="rId2"/>
              </a:rPr>
              <a:t>http://sport.wales/media/1685965/state_of_the_nation_-_active_adults_survey_2014.pdf </a:t>
            </a:r>
            <a:r>
              <a:rPr lang="en-GB" sz="1300" dirty="0"/>
              <a:t> [Accessed 2 November 2017)</a:t>
            </a:r>
          </a:p>
          <a:p>
            <a:r>
              <a:rPr lang="en-GB" sz="1300" dirty="0"/>
              <a:t>Althoff, T., </a:t>
            </a:r>
            <a:r>
              <a:rPr lang="en-GB" sz="1300" dirty="0" err="1"/>
              <a:t>Sosic</a:t>
            </a:r>
            <a:r>
              <a:rPr lang="en-GB" sz="1300" dirty="0"/>
              <a:t>, R., Hicks, J., King, A., </a:t>
            </a:r>
            <a:r>
              <a:rPr lang="en-GB" sz="1300" dirty="0" err="1"/>
              <a:t>Delp</a:t>
            </a:r>
            <a:r>
              <a:rPr lang="en-GB" sz="1300" dirty="0"/>
              <a:t>, S, &amp; </a:t>
            </a:r>
            <a:r>
              <a:rPr lang="en-GB" sz="1300" dirty="0" err="1"/>
              <a:t>Leskovec</a:t>
            </a:r>
            <a:r>
              <a:rPr lang="en-GB" sz="1300" dirty="0"/>
              <a:t>, J. 2017. Large-scale physical activity data reveal world-wide activity inequality. 547. 336-339.</a:t>
            </a:r>
          </a:p>
          <a:p>
            <a:r>
              <a:rPr lang="en-GB" sz="1300" dirty="0"/>
              <a:t>Doody, O. &amp; Noonan, M. 2013.. Preparing and conducting interviews to collect data.</a:t>
            </a:r>
            <a:r>
              <a:rPr lang="en-GB" sz="1300" i="1" dirty="0"/>
              <a:t> Nurse researcher. </a:t>
            </a:r>
            <a:r>
              <a:rPr lang="en-GB" sz="1300" dirty="0"/>
              <a:t>20(3). Pp. 1-7.</a:t>
            </a:r>
          </a:p>
          <a:p>
            <a:r>
              <a:rPr lang="en-GB" sz="1300" dirty="0" err="1"/>
              <a:t>Chaudhurry</a:t>
            </a:r>
            <a:r>
              <a:rPr lang="en-GB" sz="1300" dirty="0"/>
              <a:t>, H., Michael, Y. &amp; Mahmood, A., 2016. Neighbourhood environment and physical activity in older adults, </a:t>
            </a:r>
            <a:r>
              <a:rPr lang="en-GB" sz="1300" i="1" dirty="0"/>
              <a:t>Article in social science and medicine. 149. Pp. 104-113.</a:t>
            </a:r>
          </a:p>
          <a:p>
            <a:r>
              <a:rPr lang="en-GB" sz="1300" dirty="0" err="1"/>
              <a:t>Hoekman</a:t>
            </a:r>
            <a:r>
              <a:rPr lang="en-GB" sz="1300" dirty="0"/>
              <a:t>, R., </a:t>
            </a:r>
            <a:r>
              <a:rPr lang="en-GB" sz="1300" dirty="0" err="1"/>
              <a:t>Breedveld</a:t>
            </a:r>
            <a:r>
              <a:rPr lang="en-GB" sz="1300" dirty="0"/>
              <a:t>, K. &amp; </a:t>
            </a:r>
            <a:r>
              <a:rPr lang="en-GB" sz="1300" dirty="0" err="1"/>
              <a:t>Kraaykamp</a:t>
            </a:r>
            <a:r>
              <a:rPr lang="en-GB" sz="1300" dirty="0"/>
              <a:t>, G. 2016. Sport participation and the social and physical environment: explaining </a:t>
            </a:r>
            <a:r>
              <a:rPr lang="en-GB" sz="1300" dirty="0" err="1"/>
              <a:t>differeneces</a:t>
            </a:r>
            <a:r>
              <a:rPr lang="en-GB" sz="1300" dirty="0"/>
              <a:t> between urban and rural areas in the Netherlands. Leisure studies. 36(3). Pp. 357-370.</a:t>
            </a:r>
          </a:p>
          <a:p>
            <a:r>
              <a:rPr lang="en-GB" sz="1300" dirty="0"/>
              <a:t>Bronfenbrenner, U. 1979. </a:t>
            </a:r>
            <a:r>
              <a:rPr lang="en-GB" sz="1300" i="1" dirty="0"/>
              <a:t>The Ecology of Human Development: Experiments by Nature and Design</a:t>
            </a:r>
            <a:r>
              <a:rPr lang="en-GB" sz="1300" dirty="0"/>
              <a:t>. Cambridge, MA: Harvard University Press</a:t>
            </a:r>
          </a:p>
          <a:p>
            <a:r>
              <a:rPr lang="en-GB" sz="1300" dirty="0"/>
              <a:t>NHS. 2017. </a:t>
            </a:r>
            <a:r>
              <a:rPr lang="en-GB" sz="1300" i="1" dirty="0"/>
              <a:t>Physical inactivity costs NHS Wales £35 million a year- New research</a:t>
            </a:r>
            <a:r>
              <a:rPr lang="en-GB" sz="1300" dirty="0"/>
              <a:t>.[online]. Available at: </a:t>
            </a:r>
            <a:r>
              <a:rPr lang="en-GB" sz="1300" dirty="0">
                <a:hlinkClick r:id="rId3"/>
              </a:rPr>
              <a:t>www.screeningforlife.wales.nhs.uk/news/46348</a:t>
            </a:r>
            <a:r>
              <a:rPr lang="en-GB" sz="1300" dirty="0"/>
              <a:t> [Accessed 2 November 2017]</a:t>
            </a:r>
          </a:p>
          <a:p>
            <a:r>
              <a:rPr lang="en-GB" sz="1300" dirty="0"/>
              <a:t>Hoare, E., </a:t>
            </a:r>
            <a:r>
              <a:rPr lang="en-GB" sz="1300" dirty="0" err="1"/>
              <a:t>Stavreski</a:t>
            </a:r>
            <a:r>
              <a:rPr lang="en-GB" sz="1300" dirty="0"/>
              <a:t>, B., Jennings, G. &amp; </a:t>
            </a:r>
            <a:r>
              <a:rPr lang="en-GB" sz="1300" dirty="0" err="1"/>
              <a:t>Kingwell</a:t>
            </a:r>
            <a:r>
              <a:rPr lang="en-GB" sz="1300" dirty="0"/>
              <a:t>, B. 2017. </a:t>
            </a:r>
            <a:r>
              <a:rPr lang="en-GB" sz="1300" i="1" dirty="0"/>
              <a:t>MDPI- Sports</a:t>
            </a:r>
            <a:r>
              <a:rPr lang="en-GB" sz="1300" dirty="0"/>
              <a:t>. Exploring motivation and barriers to physical activity among active and inactive Australian adults. 5(3), p47.</a:t>
            </a:r>
          </a:p>
          <a:p>
            <a:r>
              <a:rPr lang="en-GB" sz="1300" dirty="0"/>
              <a:t>Sport Wales. State of the nation. A statistical release form the national survey for Wales 2016-17. </a:t>
            </a:r>
            <a:r>
              <a:rPr lang="en-GB" sz="1300" i="1" dirty="0"/>
              <a:t>Sport and Active lifestyle</a:t>
            </a:r>
            <a:r>
              <a:rPr lang="en-GB" sz="1300" dirty="0"/>
              <a:t>. P6.</a:t>
            </a:r>
          </a:p>
          <a:p>
            <a:r>
              <a:rPr lang="en-GB" sz="1300" dirty="0"/>
              <a:t>Bryman, A. 2012. </a:t>
            </a:r>
            <a:r>
              <a:rPr lang="en-GB" sz="1300" i="1" dirty="0"/>
              <a:t>Social research methods</a:t>
            </a:r>
            <a:r>
              <a:rPr lang="en-GB" sz="1300" dirty="0"/>
              <a:t>. 4</a:t>
            </a:r>
            <a:r>
              <a:rPr lang="en-GB" sz="1300" baseline="30000" dirty="0"/>
              <a:t>th</a:t>
            </a:r>
            <a:r>
              <a:rPr lang="en-GB" sz="1300" dirty="0"/>
              <a:t> ed. Oxford university press.</a:t>
            </a:r>
          </a:p>
          <a:p>
            <a:r>
              <a:rPr lang="en-GB" sz="1300" dirty="0" err="1"/>
              <a:t>Lindwall</a:t>
            </a:r>
            <a:r>
              <a:rPr lang="en-GB" sz="1300" dirty="0"/>
              <a:t>, M., Ivarsson, A., </a:t>
            </a:r>
            <a:r>
              <a:rPr lang="en-GB" sz="1300" dirty="0" err="1"/>
              <a:t>Werman-Josefsson</a:t>
            </a:r>
            <a:r>
              <a:rPr lang="en-GB" sz="1300" dirty="0"/>
              <a:t>, K., Jonsson, L., Ntoumanis, N., Patrick, H., </a:t>
            </a:r>
            <a:r>
              <a:rPr lang="en-GB" sz="1300" dirty="0" err="1"/>
              <a:t>Thogerson-Ntoumani</a:t>
            </a:r>
            <a:r>
              <a:rPr lang="en-GB" sz="1300" dirty="0"/>
              <a:t>, C., Markland, D. &amp; Teixeira, P. 2017. Stirring the motivational soup: within person latent profiles of motivation in exercise. </a:t>
            </a:r>
            <a:r>
              <a:rPr lang="en-GB" sz="1300" i="1" dirty="0"/>
              <a:t>International journal of behavioural nutrition and physical activity</a:t>
            </a:r>
            <a:r>
              <a:rPr lang="en-GB" sz="1300" dirty="0"/>
              <a:t>. 14(4). Pp.1-12.</a:t>
            </a:r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480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19304</TotalTime>
  <Words>1426</Words>
  <Application>Microsoft Office PowerPoint</Application>
  <PresentationFormat>Widescreen</PresentationFormat>
  <Paragraphs>106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Century Gothic</vt:lpstr>
      <vt:lpstr>Wingdings 3</vt:lpstr>
      <vt:lpstr>Ion</vt:lpstr>
      <vt:lpstr>Sports industry research project </vt:lpstr>
      <vt:lpstr>Title </vt:lpstr>
      <vt:lpstr>Aim</vt:lpstr>
      <vt:lpstr>Objectives</vt:lpstr>
      <vt:lpstr>Rationale </vt:lpstr>
      <vt:lpstr>Background</vt:lpstr>
      <vt:lpstr>Background</vt:lpstr>
      <vt:lpstr>Literature review</vt:lpstr>
      <vt:lpstr>Literature review </vt:lpstr>
      <vt:lpstr>Literature review</vt:lpstr>
      <vt:lpstr>Access to resources</vt:lpstr>
      <vt:lpstr>Methodology</vt:lpstr>
      <vt:lpstr>Methodology Questionnaires</vt:lpstr>
      <vt:lpstr>Ethical Consideration</vt:lpstr>
      <vt:lpstr>timeline</vt:lpstr>
      <vt:lpstr>Timeline 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Kieran Shreves (P151328)</dc:creator>
  <cp:lastModifiedBy>Andrew Thomas</cp:lastModifiedBy>
  <cp:revision>118</cp:revision>
  <cp:lastPrinted>2017-11-13T19:41:02Z</cp:lastPrinted>
  <dcterms:created xsi:type="dcterms:W3CDTF">2017-10-13T10:00:41Z</dcterms:created>
  <dcterms:modified xsi:type="dcterms:W3CDTF">2017-11-15T09:52:11Z</dcterms:modified>
</cp:coreProperties>
</file>