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4" r:id="rId2"/>
    <p:sldId id="265" r:id="rId3"/>
    <p:sldId id="266" r:id="rId4"/>
    <p:sldId id="267" r:id="rId5"/>
    <p:sldId id="269" r:id="rId6"/>
    <p:sldId id="270" r:id="rId7"/>
    <p:sldId id="271" r:id="rId8"/>
    <p:sldId id="268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94" d="100"/>
          <a:sy n="94" d="100"/>
        </p:scale>
        <p:origin x="-882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E140BD-8A35-714E-856E-598DCD029ADA}" type="datetimeFigureOut">
              <a:rPr lang="en-US" smtClean="0"/>
              <a:t>4/30/2015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6762FE-D6A7-8E41-B60D-A5C89E4851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3536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6762FE-D6A7-8E41-B60D-A5C89E48513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27498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I/O – </a:t>
            </a:r>
            <a:r>
              <a:rPr lang="en-GB" dirty="0" err="1" smtClean="0"/>
              <a:t>Input/Output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6762FE-D6A7-8E41-B60D-A5C89E48513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8902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4/30/2015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4/30/2015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4/30/2015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4/30/2015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4/30/2015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4/30/2015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4/30/2015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4/30/2015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4/30/2015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GB" smtClean="0"/>
              <a:t>Drag picture to placeholder or click icon to add</a:t>
            </a:r>
            <a:endParaRPr kumimoji="0" lang="en-US" dirty="0"/>
          </a:p>
        </p:txBody>
      </p:sp>
      <p:sp>
        <p:nvSpPr>
          <p:cNvPr id="9" name="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4/30/2015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4/30/2015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  <a:p>
            <a:pPr lvl="1" eaLnBrk="1" latinLnBrk="0" hangingPunct="1"/>
            <a:r>
              <a:rPr kumimoji="0" lang="en-GB" smtClean="0"/>
              <a:t>Second level</a:t>
            </a:r>
          </a:p>
          <a:p>
            <a:pPr lvl="2" eaLnBrk="1" latinLnBrk="0" hangingPunct="1"/>
            <a:r>
              <a:rPr kumimoji="0" lang="en-GB" smtClean="0"/>
              <a:t>Third level</a:t>
            </a:r>
          </a:p>
          <a:p>
            <a:pPr lvl="3" eaLnBrk="1" latinLnBrk="0" hangingPunct="1"/>
            <a:r>
              <a:rPr kumimoji="0" lang="en-GB" smtClean="0"/>
              <a:t>Fourth level</a:t>
            </a:r>
          </a:p>
          <a:p>
            <a:pPr lvl="4" eaLnBrk="1" latinLnBrk="0" hangingPunct="1"/>
            <a:r>
              <a:rPr kumimoji="0" lang="en-GB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4/30/2015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2560" y="2399908"/>
            <a:ext cx="7406640" cy="1472184"/>
          </a:xfrm>
        </p:spPr>
        <p:txBody>
          <a:bodyPr/>
          <a:lstStyle/>
          <a:p>
            <a:pPr algn="ctr"/>
            <a:r>
              <a:rPr lang="en-US" dirty="0" smtClean="0"/>
              <a:t>Computational Thinking</a:t>
            </a:r>
            <a:br>
              <a:rPr lang="en-US" dirty="0" smtClean="0"/>
            </a:br>
            <a:r>
              <a:rPr lang="en-US" dirty="0" smtClean="0"/>
              <a:t>M4COMP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972421" y="6488668"/>
            <a:ext cx="1499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Term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535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Array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US" dirty="0" smtClean="0"/>
              <a:t>used to store more than one value of same datatype.(sequence of values with same datatype)</a:t>
            </a:r>
          </a:p>
          <a:p>
            <a:pPr algn="just"/>
            <a:r>
              <a:rPr lang="en-US" dirty="0" smtClean="0"/>
              <a:t>Syntax:</a:t>
            </a:r>
          </a:p>
          <a:p>
            <a:pPr marL="402336" lvl="1" indent="0" algn="just">
              <a:buNone/>
            </a:pPr>
            <a:r>
              <a:rPr lang="en-US" dirty="0"/>
              <a:t>	</a:t>
            </a:r>
            <a:r>
              <a:rPr lang="en-US" dirty="0" smtClean="0">
                <a:solidFill>
                  <a:srgbClr val="FF0000"/>
                </a:solidFill>
              </a:rPr>
              <a:t>datatype </a:t>
            </a:r>
            <a:r>
              <a:rPr lang="en-US" dirty="0" err="1" smtClean="0">
                <a:solidFill>
                  <a:srgbClr val="FF0000"/>
                </a:solidFill>
              </a:rPr>
              <a:t>array_name</a:t>
            </a:r>
            <a:r>
              <a:rPr lang="en-US" dirty="0" smtClean="0">
                <a:solidFill>
                  <a:srgbClr val="FF0000"/>
                </a:solidFill>
              </a:rPr>
              <a:t>[size/count];</a:t>
            </a:r>
          </a:p>
          <a:p>
            <a:pPr marL="402336" lvl="1" indent="0" algn="just">
              <a:buNone/>
            </a:pPr>
            <a:r>
              <a:rPr lang="en-US" sz="1600" dirty="0" smtClean="0"/>
              <a:t>where</a:t>
            </a:r>
            <a:r>
              <a:rPr lang="en-US" sz="1600" dirty="0" smtClean="0">
                <a:solidFill>
                  <a:srgbClr val="FF0000"/>
                </a:solidFill>
              </a:rPr>
              <a:t> </a:t>
            </a:r>
            <a:r>
              <a:rPr lang="en-US" sz="1600" dirty="0" smtClean="0">
                <a:solidFill>
                  <a:srgbClr val="000090"/>
                </a:solidFill>
              </a:rPr>
              <a:t>datatype : int, float, double, char </a:t>
            </a:r>
          </a:p>
          <a:p>
            <a:pPr marL="402336" lvl="1" indent="0" algn="just">
              <a:buNone/>
            </a:pPr>
            <a:r>
              <a:rPr lang="en-US" sz="1600" dirty="0">
                <a:solidFill>
                  <a:srgbClr val="000090"/>
                </a:solidFill>
              </a:rPr>
              <a:t>	</a:t>
            </a:r>
            <a:r>
              <a:rPr lang="en-US" sz="1600" dirty="0" smtClean="0">
                <a:solidFill>
                  <a:srgbClr val="000090"/>
                </a:solidFill>
              </a:rPr>
              <a:t> size/count : no. of elements to be stored in the array</a:t>
            </a:r>
          </a:p>
          <a:p>
            <a:pPr algn="just"/>
            <a:r>
              <a:rPr lang="en-US" dirty="0" smtClean="0"/>
              <a:t>Memory allocation</a:t>
            </a:r>
          </a:p>
          <a:p>
            <a:pPr lvl="1" algn="just"/>
            <a:r>
              <a:rPr lang="en-US" dirty="0" smtClean="0">
                <a:solidFill>
                  <a:srgbClr val="660066"/>
                </a:solidFill>
              </a:rPr>
              <a:t>no. of bytes(depends on datatype) * size/count</a:t>
            </a:r>
          </a:p>
          <a:p>
            <a:pPr lvl="1" algn="just"/>
            <a:r>
              <a:rPr lang="en-US" dirty="0" smtClean="0">
                <a:solidFill>
                  <a:srgbClr val="660066"/>
                </a:solidFill>
              </a:rPr>
              <a:t>Example: int a[5]; 2 * 5 = 10 bytes of memory will be allocated in consecutive locations.</a:t>
            </a:r>
          </a:p>
        </p:txBody>
      </p:sp>
    </p:spTree>
    <p:extLst>
      <p:ext uri="{BB962C8B-B14F-4D97-AF65-F5344CB8AC3E}">
        <p14:creationId xmlns:p14="http://schemas.microsoft.com/office/powerpoint/2010/main" val="14744970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Array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US" dirty="0" smtClean="0"/>
              <a:t>Accessing the elements/values stored in array</a:t>
            </a:r>
          </a:p>
          <a:p>
            <a:pPr lvl="1" algn="just"/>
            <a:r>
              <a:rPr lang="en-US" dirty="0" smtClean="0">
                <a:solidFill>
                  <a:srgbClr val="660066"/>
                </a:solidFill>
              </a:rPr>
              <a:t>values are accessed using index number.</a:t>
            </a:r>
          </a:p>
          <a:p>
            <a:pPr lvl="1" algn="just"/>
            <a:r>
              <a:rPr lang="en-US" dirty="0" smtClean="0">
                <a:solidFill>
                  <a:srgbClr val="660066"/>
                </a:solidFill>
              </a:rPr>
              <a:t>index value starts from 0.</a:t>
            </a:r>
          </a:p>
          <a:p>
            <a:pPr lvl="1" algn="just"/>
            <a:r>
              <a:rPr lang="en-US" dirty="0" smtClean="0">
                <a:solidFill>
                  <a:srgbClr val="660066"/>
                </a:solidFill>
              </a:rPr>
              <a:t>the first value is stored in index 0.</a:t>
            </a:r>
          </a:p>
          <a:p>
            <a:pPr lvl="1" algn="just"/>
            <a:r>
              <a:rPr lang="en-US" dirty="0" err="1" smtClean="0">
                <a:solidFill>
                  <a:srgbClr val="660066"/>
                </a:solidFill>
              </a:rPr>
              <a:t>i</a:t>
            </a:r>
            <a:r>
              <a:rPr lang="en-US" baseline="30000" dirty="0" err="1" smtClean="0">
                <a:solidFill>
                  <a:srgbClr val="660066"/>
                </a:solidFill>
              </a:rPr>
              <a:t>th</a:t>
            </a:r>
            <a:r>
              <a:rPr lang="en-US" dirty="0" smtClean="0">
                <a:solidFill>
                  <a:srgbClr val="660066"/>
                </a:solidFill>
              </a:rPr>
              <a:t> element of an array can be accessed by </a:t>
            </a:r>
            <a:r>
              <a:rPr lang="en-US" dirty="0" err="1" smtClean="0">
                <a:solidFill>
                  <a:srgbClr val="660066"/>
                </a:solidFill>
              </a:rPr>
              <a:t>array_name</a:t>
            </a:r>
            <a:r>
              <a:rPr lang="en-US" dirty="0" smtClean="0">
                <a:solidFill>
                  <a:srgbClr val="660066"/>
                </a:solidFill>
              </a:rPr>
              <a:t>[i-1];</a:t>
            </a:r>
          </a:p>
          <a:p>
            <a:pPr lvl="1" algn="just"/>
            <a:r>
              <a:rPr lang="en-US" dirty="0" smtClean="0">
                <a:solidFill>
                  <a:srgbClr val="660066"/>
                </a:solidFill>
              </a:rPr>
              <a:t>needs loop to store values in the array.</a:t>
            </a:r>
          </a:p>
          <a:p>
            <a:pPr lvl="1" algn="just"/>
            <a:r>
              <a:rPr lang="en-US" dirty="0" smtClean="0">
                <a:solidFill>
                  <a:srgbClr val="660066"/>
                </a:solidFill>
              </a:rPr>
              <a:t>most of the processing of array elements involve the use of looping statements.</a:t>
            </a:r>
          </a:p>
          <a:p>
            <a:pPr lvl="1"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61234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82296" indent="0" algn="ctr">
              <a:buNone/>
            </a:pPr>
            <a:r>
              <a:rPr lang="en-US" b="1" dirty="0" smtClean="0"/>
              <a:t>Program to get 5 values &amp; display them to the user</a:t>
            </a:r>
          </a:p>
          <a:p>
            <a:pPr marL="82296" indent="0">
              <a:buNone/>
            </a:pPr>
            <a:r>
              <a:rPr lang="en-US" dirty="0">
                <a:solidFill>
                  <a:srgbClr val="3366FF"/>
                </a:solidFill>
              </a:rPr>
              <a:t>#include </a:t>
            </a:r>
            <a:r>
              <a:rPr lang="en-US" dirty="0">
                <a:solidFill>
                  <a:srgbClr val="FF0000"/>
                </a:solidFill>
              </a:rPr>
              <a:t>&lt;</a:t>
            </a:r>
            <a:r>
              <a:rPr lang="en-US" dirty="0" err="1">
                <a:solidFill>
                  <a:srgbClr val="FF0000"/>
                </a:solidFill>
              </a:rPr>
              <a:t>iostream</a:t>
            </a:r>
            <a:r>
              <a:rPr lang="en-US" dirty="0">
                <a:solidFill>
                  <a:srgbClr val="FF0000"/>
                </a:solidFill>
              </a:rPr>
              <a:t>&gt;</a:t>
            </a:r>
          </a:p>
          <a:p>
            <a:pPr marL="82296" indent="0">
              <a:buNone/>
            </a:pPr>
            <a:r>
              <a:rPr lang="en-US" dirty="0">
                <a:solidFill>
                  <a:srgbClr val="3366FF"/>
                </a:solidFill>
              </a:rPr>
              <a:t>using namespace </a:t>
            </a:r>
            <a:r>
              <a:rPr lang="en-US" dirty="0" err="1">
                <a:solidFill>
                  <a:srgbClr val="9B009B"/>
                </a:solidFill>
              </a:rPr>
              <a:t>std</a:t>
            </a:r>
            <a:r>
              <a:rPr lang="en-US" dirty="0"/>
              <a:t>;</a:t>
            </a:r>
          </a:p>
          <a:p>
            <a:pPr marL="82296" indent="0">
              <a:buNone/>
            </a:pPr>
            <a:r>
              <a:rPr lang="en-US" dirty="0">
                <a:solidFill>
                  <a:srgbClr val="3366FF"/>
                </a:solidFill>
              </a:rPr>
              <a:t>void</a:t>
            </a:r>
            <a:r>
              <a:rPr lang="en-US" dirty="0"/>
              <a:t> </a:t>
            </a:r>
            <a:r>
              <a:rPr lang="en-US" dirty="0">
                <a:solidFill>
                  <a:srgbClr val="FF0000"/>
                </a:solidFill>
              </a:rPr>
              <a:t>main</a:t>
            </a:r>
            <a:r>
              <a:rPr lang="en-US" dirty="0"/>
              <a:t>()</a:t>
            </a:r>
          </a:p>
          <a:p>
            <a:pPr marL="82296" indent="0">
              <a:buNone/>
            </a:pPr>
            <a:r>
              <a:rPr lang="en-US" dirty="0"/>
              <a:t>{</a:t>
            </a:r>
          </a:p>
          <a:p>
            <a:pPr marL="82296" indent="0">
              <a:buNone/>
            </a:pPr>
            <a:r>
              <a:rPr lang="en-US" dirty="0" smtClean="0"/>
              <a:t>	int a[5];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err="1" smtClean="0"/>
              <a:t>cout</a:t>
            </a:r>
            <a:r>
              <a:rPr lang="en-US" dirty="0" smtClean="0"/>
              <a:t>&lt;&lt;“Enter the 5 elements of a array:”;</a:t>
            </a:r>
          </a:p>
          <a:p>
            <a:pPr marL="82296" indent="0">
              <a:buNone/>
            </a:pPr>
            <a:r>
              <a:rPr lang="en-US" dirty="0" smtClean="0"/>
              <a:t>	for(int </a:t>
            </a:r>
            <a:r>
              <a:rPr lang="en-US" dirty="0" err="1" smtClean="0"/>
              <a:t>i</a:t>
            </a:r>
            <a:r>
              <a:rPr lang="en-US" dirty="0" smtClean="0"/>
              <a:t>=0;i&lt;</a:t>
            </a:r>
            <a:r>
              <a:rPr lang="en-US" dirty="0" err="1" smtClean="0"/>
              <a:t>n;i</a:t>
            </a:r>
            <a:r>
              <a:rPr lang="en-US" dirty="0" smtClean="0"/>
              <a:t>++)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smtClean="0"/>
              <a:t>	</a:t>
            </a:r>
            <a:r>
              <a:rPr lang="en-US" dirty="0" err="1" smtClean="0"/>
              <a:t>cin</a:t>
            </a:r>
            <a:r>
              <a:rPr lang="en-US" dirty="0" smtClean="0"/>
              <a:t>&gt;&gt;a[</a:t>
            </a:r>
            <a:r>
              <a:rPr lang="en-US" dirty="0" err="1" smtClean="0"/>
              <a:t>i</a:t>
            </a:r>
            <a:r>
              <a:rPr lang="en-US" dirty="0" smtClean="0"/>
              <a:t>];</a:t>
            </a:r>
          </a:p>
          <a:p>
            <a:pPr marL="82296" indent="0">
              <a:buNone/>
            </a:pPr>
            <a:r>
              <a:rPr lang="en-US" dirty="0" smtClean="0"/>
              <a:t>	</a:t>
            </a:r>
            <a:r>
              <a:rPr lang="en-US" dirty="0" err="1" smtClean="0"/>
              <a:t>cout</a:t>
            </a:r>
            <a:r>
              <a:rPr lang="en-US" dirty="0" smtClean="0"/>
              <a:t>&lt;&lt;“The elements are”:;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smtClean="0"/>
              <a:t>for(int </a:t>
            </a:r>
            <a:r>
              <a:rPr lang="en-US" dirty="0" err="1" smtClean="0"/>
              <a:t>i</a:t>
            </a:r>
            <a:r>
              <a:rPr lang="en-US" dirty="0" smtClean="0"/>
              <a:t>=0;i&lt;</a:t>
            </a:r>
            <a:r>
              <a:rPr lang="en-US" dirty="0" err="1" smtClean="0"/>
              <a:t>n;i</a:t>
            </a:r>
            <a:r>
              <a:rPr lang="en-US" dirty="0" smtClean="0"/>
              <a:t>++)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smtClean="0"/>
              <a:t>	</a:t>
            </a:r>
            <a:r>
              <a:rPr lang="en-US" dirty="0" err="1" smtClean="0"/>
              <a:t>cout</a:t>
            </a:r>
            <a:r>
              <a:rPr lang="en-US" dirty="0" smtClean="0"/>
              <a:t>&lt;&lt;“\t”&lt;&lt;</a:t>
            </a:r>
            <a:r>
              <a:rPr lang="en-US" dirty="0" err="1" smtClean="0"/>
              <a:t>i</a:t>
            </a:r>
            <a:r>
              <a:rPr lang="en-US" dirty="0" smtClean="0"/>
              <a:t>;</a:t>
            </a:r>
          </a:p>
          <a:p>
            <a:pPr marL="82296" indent="0">
              <a:buNone/>
            </a:pPr>
            <a:r>
              <a:rPr lang="en-US" dirty="0"/>
              <a:t>}</a:t>
            </a:r>
            <a:endParaRPr lang="en-US" dirty="0" smtClean="0"/>
          </a:p>
          <a:p>
            <a:pPr marL="82296" indent="0">
              <a:buNone/>
            </a:pPr>
            <a:endParaRPr lang="en-US" dirty="0" smtClean="0"/>
          </a:p>
          <a:p>
            <a:pPr marL="82296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1798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String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 smtClean="0"/>
              <a:t>Sequence of characters</a:t>
            </a:r>
          </a:p>
          <a:p>
            <a:pPr algn="just"/>
            <a:r>
              <a:rPr lang="en-GB" dirty="0" smtClean="0"/>
              <a:t>Character array is used to store and process any string</a:t>
            </a:r>
          </a:p>
          <a:p>
            <a:pPr algn="just"/>
            <a:r>
              <a:rPr lang="en-GB" dirty="0" smtClean="0"/>
              <a:t>By default a null(\0)character is placed as terminating character at the end of the string</a:t>
            </a:r>
          </a:p>
          <a:p>
            <a:pPr lvl="1" algn="just"/>
            <a:r>
              <a:rPr lang="en-GB" dirty="0" smtClean="0">
                <a:solidFill>
                  <a:srgbClr val="FF0000"/>
                </a:solidFill>
              </a:rPr>
              <a:t>char </a:t>
            </a:r>
            <a:r>
              <a:rPr lang="en-GB" dirty="0" err="1" smtClean="0">
                <a:solidFill>
                  <a:srgbClr val="FF0000"/>
                </a:solidFill>
              </a:rPr>
              <a:t>string_name</a:t>
            </a:r>
            <a:r>
              <a:rPr lang="en-GB" dirty="0" smtClean="0">
                <a:solidFill>
                  <a:srgbClr val="FF0000"/>
                </a:solidFill>
              </a:rPr>
              <a:t>[max. </a:t>
            </a:r>
            <a:r>
              <a:rPr lang="en-GB" dirty="0" err="1" smtClean="0">
                <a:solidFill>
                  <a:srgbClr val="FF0000"/>
                </a:solidFill>
              </a:rPr>
              <a:t>no.of</a:t>
            </a:r>
            <a:r>
              <a:rPr lang="en-GB" dirty="0" smtClean="0">
                <a:solidFill>
                  <a:srgbClr val="FF0000"/>
                </a:solidFill>
              </a:rPr>
              <a:t> characters+1];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Right Brace 3"/>
          <p:cNvSpPr/>
          <p:nvPr/>
        </p:nvSpPr>
        <p:spPr>
          <a:xfrm rot="5400000">
            <a:off x="7965440" y="5039360"/>
            <a:ext cx="243840" cy="213360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7752081" y="5354320"/>
            <a:ext cx="883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 smtClean="0">
                <a:solidFill>
                  <a:srgbClr val="FF0000"/>
                </a:solidFill>
              </a:rPr>
              <a:t>For null character</a:t>
            </a:r>
            <a:endParaRPr lang="en-GB" sz="1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9926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String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 smtClean="0"/>
              <a:t>String doesn’t require use of for loop to perform any I/O operations or any processing unless it is to be processed character by character</a:t>
            </a:r>
          </a:p>
          <a:p>
            <a:pPr lvl="1"/>
            <a:r>
              <a:rPr lang="en-GB" dirty="0" smtClean="0"/>
              <a:t>char string[5]; </a:t>
            </a:r>
            <a:r>
              <a:rPr lang="en-GB" dirty="0">
                <a:solidFill>
                  <a:srgbClr val="FF0000"/>
                </a:solidFill>
              </a:rPr>
              <a:t>//</a:t>
            </a:r>
            <a:r>
              <a:rPr lang="en-GB" sz="1400" dirty="0">
                <a:solidFill>
                  <a:srgbClr val="FF0000"/>
                </a:solidFill>
              </a:rPr>
              <a:t> string can be of a maximum of </a:t>
            </a:r>
            <a:r>
              <a:rPr lang="en-GB" sz="1400" dirty="0" smtClean="0">
                <a:solidFill>
                  <a:srgbClr val="FF0000"/>
                </a:solidFill>
              </a:rPr>
              <a:t>four </a:t>
            </a:r>
            <a:r>
              <a:rPr lang="en-GB" sz="1400" dirty="0">
                <a:solidFill>
                  <a:srgbClr val="FF0000"/>
                </a:solidFill>
              </a:rPr>
              <a:t>characters length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To get string : </a:t>
            </a:r>
            <a:r>
              <a:rPr lang="en-GB" dirty="0" err="1" smtClean="0">
                <a:solidFill>
                  <a:srgbClr val="FF0000"/>
                </a:solidFill>
              </a:rPr>
              <a:t>cin</a:t>
            </a:r>
            <a:r>
              <a:rPr lang="en-GB" dirty="0" smtClean="0">
                <a:solidFill>
                  <a:srgbClr val="FF0000"/>
                </a:solidFill>
              </a:rPr>
              <a:t>&gt;&gt;string;</a:t>
            </a:r>
          </a:p>
          <a:p>
            <a:pPr lvl="1"/>
            <a:r>
              <a:rPr lang="en-GB" dirty="0" smtClean="0"/>
              <a:t>To display : </a:t>
            </a:r>
            <a:r>
              <a:rPr lang="en-GB" dirty="0" err="1" smtClean="0">
                <a:solidFill>
                  <a:srgbClr val="FF0000"/>
                </a:solidFill>
              </a:rPr>
              <a:t>cout</a:t>
            </a:r>
            <a:r>
              <a:rPr lang="en-GB" dirty="0" smtClean="0">
                <a:solidFill>
                  <a:srgbClr val="FF0000"/>
                </a:solidFill>
              </a:rPr>
              <a:t>&lt;&lt;string;</a:t>
            </a:r>
            <a:endParaRPr lang="en-GB" dirty="0">
              <a:solidFill>
                <a:srgbClr val="FF0000"/>
              </a:solidFill>
            </a:endParaRPr>
          </a:p>
        </p:txBody>
      </p:sp>
      <p:grpSp>
        <p:nvGrpSpPr>
          <p:cNvPr id="22" name="Group 21"/>
          <p:cNvGrpSpPr/>
          <p:nvPr/>
        </p:nvGrpSpPr>
        <p:grpSpPr>
          <a:xfrm>
            <a:off x="6248400" y="4590831"/>
            <a:ext cx="2062480" cy="947857"/>
            <a:chOff x="6482080" y="4032031"/>
            <a:chExt cx="2062480" cy="947857"/>
          </a:xfrm>
        </p:grpSpPr>
        <p:sp>
          <p:nvSpPr>
            <p:cNvPr id="4" name="Rectangle 3"/>
            <p:cNvSpPr/>
            <p:nvPr/>
          </p:nvSpPr>
          <p:spPr>
            <a:xfrm>
              <a:off x="6685280" y="4114800"/>
              <a:ext cx="447040" cy="16256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C</a:t>
              </a:r>
              <a:endParaRPr lang="en-GB" sz="1600" dirty="0"/>
            </a:p>
          </p:txBody>
        </p:sp>
        <p:sp>
          <p:nvSpPr>
            <p:cNvPr id="5" name="Rectangle 4"/>
            <p:cNvSpPr/>
            <p:nvPr/>
          </p:nvSpPr>
          <p:spPr>
            <a:xfrm>
              <a:off x="6837680" y="4267200"/>
              <a:ext cx="447040" cy="16256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A</a:t>
              </a:r>
              <a:endParaRPr lang="en-GB" sz="1600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6990080" y="4419600"/>
              <a:ext cx="447040" cy="16256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R</a:t>
              </a:r>
              <a:endParaRPr lang="en-GB" sz="1600" dirty="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7142480" y="4572000"/>
              <a:ext cx="447040" cy="16256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 smtClean="0"/>
                <a:t>\0</a:t>
              </a:r>
              <a:endParaRPr lang="en-GB" sz="1600" dirty="0"/>
            </a:p>
          </p:txBody>
        </p:sp>
        <p:sp>
          <p:nvSpPr>
            <p:cNvPr id="8" name="Rectangle 7"/>
            <p:cNvSpPr/>
            <p:nvPr/>
          </p:nvSpPr>
          <p:spPr>
            <a:xfrm>
              <a:off x="7294880" y="4724400"/>
              <a:ext cx="447040" cy="162560"/>
            </a:xfrm>
            <a:prstGeom prst="rect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00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6482080" y="4032031"/>
              <a:ext cx="16256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 smtClean="0"/>
                <a:t>0</a:t>
              </a:r>
              <a:endParaRPr lang="en-GB" sz="1400" dirty="0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6614160" y="4225071"/>
              <a:ext cx="16256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 smtClean="0"/>
                <a:t>1</a:t>
              </a:r>
              <a:endParaRPr lang="en-GB" sz="1400" dirty="0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6766560" y="4367311"/>
              <a:ext cx="16256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 smtClean="0"/>
                <a:t>2</a:t>
              </a:r>
              <a:endParaRPr lang="en-GB" sz="1400" dirty="0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6918960" y="4519711"/>
              <a:ext cx="16256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 smtClean="0"/>
                <a:t>3</a:t>
              </a:r>
              <a:endParaRPr lang="en-GB" sz="1400" dirty="0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7071360" y="4672111"/>
              <a:ext cx="16256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 smtClean="0"/>
                <a:t>4</a:t>
              </a:r>
              <a:endParaRPr lang="en-GB" sz="1400" dirty="0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7091680" y="4062511"/>
              <a:ext cx="85344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 smtClean="0"/>
                <a:t>String[0]</a:t>
              </a:r>
              <a:endParaRPr lang="en-GB" sz="1000" dirty="0"/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7233920" y="4214911"/>
              <a:ext cx="85344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 smtClean="0"/>
                <a:t>String[1]</a:t>
              </a:r>
              <a:endParaRPr lang="en-GB" sz="1000" dirty="0"/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7386320" y="4377471"/>
              <a:ext cx="85344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 smtClean="0"/>
                <a:t>String[2]</a:t>
              </a:r>
              <a:endParaRPr lang="en-GB" sz="1000" dirty="0"/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7538720" y="4519711"/>
              <a:ext cx="85344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 smtClean="0"/>
                <a:t>String[3]</a:t>
              </a:r>
              <a:endParaRPr lang="en-GB" sz="1000" dirty="0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7691120" y="4702591"/>
              <a:ext cx="85344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 smtClean="0"/>
                <a:t>String[4]</a:t>
              </a:r>
              <a:endParaRPr lang="en-GB" sz="1000" dirty="0"/>
            </a:p>
          </p:txBody>
        </p:sp>
      </p:grpSp>
    </p:spTree>
    <p:extLst>
      <p:ext uri="{BB962C8B-B14F-4D97-AF65-F5344CB8AC3E}">
        <p14:creationId xmlns:p14="http://schemas.microsoft.com/office/powerpoint/2010/main" val="1375885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Example - String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82296" indent="0" algn="ctr">
              <a:buNone/>
            </a:pPr>
            <a:r>
              <a:rPr lang="en-GB" dirty="0" smtClean="0"/>
              <a:t>Finding the length of a string without using library function</a:t>
            </a:r>
          </a:p>
          <a:p>
            <a:pPr marL="82296" indent="0">
              <a:buNone/>
            </a:pPr>
            <a:r>
              <a:rPr lang="en-GB" sz="2800" dirty="0">
                <a:solidFill>
                  <a:srgbClr val="3366FF"/>
                </a:solidFill>
              </a:rPr>
              <a:t>#include&lt;</a:t>
            </a:r>
            <a:r>
              <a:rPr lang="en-GB" sz="2800" dirty="0" err="1">
                <a:solidFill>
                  <a:srgbClr val="3366FF"/>
                </a:solidFill>
              </a:rPr>
              <a:t>iostream</a:t>
            </a:r>
            <a:r>
              <a:rPr lang="en-GB" sz="2800" dirty="0">
                <a:solidFill>
                  <a:srgbClr val="3366FF"/>
                </a:solidFill>
              </a:rPr>
              <a:t>&gt;</a:t>
            </a:r>
          </a:p>
          <a:p>
            <a:pPr marL="82296" indent="0">
              <a:buNone/>
            </a:pPr>
            <a:r>
              <a:rPr lang="en-GB" sz="2800" dirty="0">
                <a:solidFill>
                  <a:srgbClr val="3366FF"/>
                </a:solidFill>
              </a:rPr>
              <a:t>void</a:t>
            </a:r>
            <a:r>
              <a:rPr lang="en-GB" dirty="0" smtClean="0"/>
              <a:t> main()</a:t>
            </a:r>
          </a:p>
          <a:p>
            <a:pPr marL="82296" indent="0">
              <a:buNone/>
            </a:pPr>
            <a:r>
              <a:rPr lang="en-GB" dirty="0" smtClean="0"/>
              <a:t>{</a:t>
            </a:r>
          </a:p>
          <a:p>
            <a:pPr marL="82296" indent="0">
              <a:buNone/>
            </a:pPr>
            <a:r>
              <a:rPr lang="en-GB" dirty="0"/>
              <a:t>	</a:t>
            </a:r>
            <a:r>
              <a:rPr lang="en-GB" sz="2800" dirty="0">
                <a:solidFill>
                  <a:srgbClr val="3366FF"/>
                </a:solidFill>
              </a:rPr>
              <a:t>char</a:t>
            </a:r>
            <a:r>
              <a:rPr lang="en-GB" dirty="0" smtClean="0"/>
              <a:t> string[10];</a:t>
            </a:r>
          </a:p>
          <a:p>
            <a:pPr marL="82296" indent="0">
              <a:buNone/>
            </a:pPr>
            <a:r>
              <a:rPr lang="en-GB" dirty="0"/>
              <a:t>	</a:t>
            </a:r>
            <a:r>
              <a:rPr lang="en-GB" dirty="0" err="1" smtClean="0"/>
              <a:t>cout</a:t>
            </a:r>
            <a:r>
              <a:rPr lang="en-GB" dirty="0" smtClean="0"/>
              <a:t>&lt;&lt;</a:t>
            </a:r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“Enter the string:”</a:t>
            </a:r>
            <a:r>
              <a:rPr lang="en-GB" dirty="0" smtClean="0"/>
              <a:t>;</a:t>
            </a:r>
          </a:p>
          <a:p>
            <a:pPr marL="82296" indent="0">
              <a:buNone/>
            </a:pPr>
            <a:r>
              <a:rPr lang="en-GB" dirty="0"/>
              <a:t>	</a:t>
            </a:r>
            <a:r>
              <a:rPr lang="en-GB" dirty="0" err="1" smtClean="0"/>
              <a:t>cin</a:t>
            </a:r>
            <a:r>
              <a:rPr lang="en-GB" dirty="0" smtClean="0"/>
              <a:t>&gt;&gt;string;</a:t>
            </a:r>
          </a:p>
          <a:p>
            <a:pPr marL="82296" indent="0">
              <a:buNone/>
            </a:pPr>
            <a:r>
              <a:rPr lang="en-GB" dirty="0"/>
              <a:t>	</a:t>
            </a:r>
            <a:r>
              <a:rPr lang="en-GB" sz="2800" dirty="0">
                <a:solidFill>
                  <a:srgbClr val="3366FF"/>
                </a:solidFill>
              </a:rPr>
              <a:t>for</a:t>
            </a:r>
            <a:r>
              <a:rPr lang="en-GB" dirty="0" smtClean="0"/>
              <a:t>(</a:t>
            </a:r>
            <a:r>
              <a:rPr lang="en-GB" dirty="0" err="1" smtClean="0"/>
              <a:t>int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=0;string[</a:t>
            </a:r>
            <a:r>
              <a:rPr lang="en-GB" dirty="0" err="1" smtClean="0"/>
              <a:t>i</a:t>
            </a:r>
            <a:r>
              <a:rPr lang="en-GB" dirty="0" smtClean="0"/>
              <a:t>]!=‘\0’;i++);</a:t>
            </a:r>
          </a:p>
          <a:p>
            <a:pPr marL="82296" indent="0">
              <a:buNone/>
            </a:pPr>
            <a:r>
              <a:rPr lang="en-GB" dirty="0"/>
              <a:t>	</a:t>
            </a:r>
            <a:r>
              <a:rPr lang="en-GB" dirty="0" err="1" smtClean="0"/>
              <a:t>cout</a:t>
            </a:r>
            <a:r>
              <a:rPr lang="en-GB" dirty="0"/>
              <a:t>&lt;&lt;</a:t>
            </a:r>
            <a:r>
              <a:rPr lang="en-GB" dirty="0">
                <a:solidFill>
                  <a:schemeClr val="accent3">
                    <a:lumMod val="75000"/>
                  </a:schemeClr>
                </a:solidFill>
              </a:rPr>
              <a:t>“The length of the given string is: “</a:t>
            </a:r>
            <a:r>
              <a:rPr lang="en-GB" dirty="0"/>
              <a:t>&lt;&lt;</a:t>
            </a:r>
            <a:r>
              <a:rPr lang="en-GB" dirty="0" err="1" smtClean="0"/>
              <a:t>i</a:t>
            </a:r>
            <a:r>
              <a:rPr lang="en-GB" dirty="0" smtClean="0"/>
              <a:t>;</a:t>
            </a:r>
          </a:p>
          <a:p>
            <a:pPr marL="82296" indent="0">
              <a:buNone/>
            </a:pPr>
            <a:r>
              <a:rPr lang="en-GB" dirty="0" smtClean="0"/>
              <a:t>}</a:t>
            </a:r>
          </a:p>
          <a:p>
            <a:pPr marL="82296" indent="0">
              <a:buNone/>
            </a:pPr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6789011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Exercises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 smtClean="0"/>
              <a:t>Write a C++ program to print the array elements in reverse order.</a:t>
            </a:r>
          </a:p>
          <a:p>
            <a:pPr algn="just"/>
            <a:r>
              <a:rPr lang="en-US" dirty="0" smtClean="0"/>
              <a:t>Write </a:t>
            </a:r>
            <a:r>
              <a:rPr lang="en-US" dirty="0" smtClean="0"/>
              <a:t>a C++ Program to find the biggest among ‘n’ elements in an array.</a:t>
            </a:r>
          </a:p>
          <a:p>
            <a:pPr algn="just"/>
            <a:r>
              <a:rPr lang="en-US" dirty="0" smtClean="0"/>
              <a:t>Write a C++ program to compare 2 strings and check whether they are equal without using built-in functions.</a:t>
            </a:r>
          </a:p>
          <a:p>
            <a:pPr algn="just"/>
            <a:r>
              <a:rPr lang="en-US" dirty="0" smtClean="0"/>
              <a:t>Write a C++ program to sort the elements of an array in ascending order.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55213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Solstice.thmx</Template>
  <TotalTime>101</TotalTime>
  <Words>321</Words>
  <Application>Microsoft Office PowerPoint</Application>
  <PresentationFormat>On-screen Show (4:3)</PresentationFormat>
  <Paragraphs>79</Paragraphs>
  <Slides>8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Solstice</vt:lpstr>
      <vt:lpstr>Computational Thinking M4COMP</vt:lpstr>
      <vt:lpstr>Array</vt:lpstr>
      <vt:lpstr>Array</vt:lpstr>
      <vt:lpstr>Example</vt:lpstr>
      <vt:lpstr>String</vt:lpstr>
      <vt:lpstr>String</vt:lpstr>
      <vt:lpstr>Example - String</vt:lpstr>
      <vt:lpstr>Exercises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MY LAPTOP</dc:creator>
  <cp:lastModifiedBy>Anly ChandraMohan</cp:lastModifiedBy>
  <cp:revision>18</cp:revision>
  <dcterms:created xsi:type="dcterms:W3CDTF">2015-04-08T12:55:30Z</dcterms:created>
  <dcterms:modified xsi:type="dcterms:W3CDTF">2015-04-30T12:31:18Z</dcterms:modified>
</cp:coreProperties>
</file>