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9" r:id="rId6"/>
    <p:sldId id="269" r:id="rId7"/>
    <p:sldId id="274" r:id="rId8"/>
    <p:sldId id="270" r:id="rId9"/>
    <p:sldId id="260" r:id="rId10"/>
    <p:sldId id="261" r:id="rId11"/>
    <p:sldId id="262" r:id="rId12"/>
    <p:sldId id="263" r:id="rId13"/>
    <p:sldId id="273" r:id="rId14"/>
    <p:sldId id="264" r:id="rId15"/>
    <p:sldId id="265" r:id="rId16"/>
    <p:sldId id="271" r:id="rId17"/>
    <p:sldId id="266" r:id="rId18"/>
    <p:sldId id="267"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7DCF456-43A3-4639-97A4-BF0A0778DB5F}">
          <p14:sldIdLst>
            <p14:sldId id="256"/>
            <p14:sldId id="259"/>
            <p14:sldId id="269"/>
            <p14:sldId id="274"/>
          </p14:sldIdLst>
        </p14:section>
        <p14:section name="Untitled Section" id="{F989CF08-A665-4FE9-B76F-2FFF0AD86B85}">
          <p14:sldIdLst>
            <p14:sldId id="270"/>
            <p14:sldId id="260"/>
            <p14:sldId id="261"/>
            <p14:sldId id="262"/>
            <p14:sldId id="263"/>
            <p14:sldId id="273"/>
            <p14:sldId id="264"/>
            <p14:sldId id="265"/>
            <p14:sldId id="271"/>
            <p14:sldId id="266"/>
            <p14:sldId id="267"/>
            <p14:sldId id="272"/>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654F3B-062C-AB80-815C-E8071563C9F7}" v="22" dt="2022-06-23T12:05:44.182"/>
    <p1510:client id="{421D56C5-ECB0-1ACE-FF11-5AD460AE83AD}" v="345" dt="2022-07-17T11:24:44.678"/>
    <p1510:client id="{4BF3BD93-7B33-9EF8-0382-E511B7CBA8E9}" v="8" dt="2022-06-30T11:24:03.488"/>
    <p1510:client id="{610C7B9A-A0B7-8E6B-DBF2-3F1C3E2C9546}" v="124" dt="2022-06-30T11:47:08.068"/>
    <p1510:client id="{71734D44-E2D4-FAA4-8D16-0F28028C2D84}" v="888" dt="2022-07-04T20:17:34.164"/>
    <p1510:client id="{B00AE8CC-AEC3-9B48-9BAE-943B32814E34}" v="543" dt="2022-06-23T11:47:37.700"/>
    <p1510:client id="{BD0135C3-CD6F-6AEB-802B-24FB5FA5639F}" v="55" dt="2022-07-16T22:56:20.039"/>
    <p1510:client id="{DFFE1350-E55D-DECB-FE80-AFBBF37E2C4F}" v="140" dt="2022-06-30T10:59:07.6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8809" autoAdjust="0"/>
    <p:restoredTop sz="64627" autoAdjust="0"/>
  </p:normalViewPr>
  <p:slideViewPr>
    <p:cSldViewPr snapToGrid="0">
      <p:cViewPr>
        <p:scale>
          <a:sx n="80" d="100"/>
          <a:sy n="80" d="100"/>
        </p:scale>
        <p:origin x="-1474" y="-230"/>
      </p:cViewPr>
      <p:guideLst>
        <p:guide orient="horz" pos="2160"/>
        <p:guide pos="3840"/>
      </p:guideLst>
    </p:cSldViewPr>
  </p:slideViewPr>
  <p:notesTextViewPr>
    <p:cViewPr>
      <p:scale>
        <a:sx n="1" d="1"/>
        <a:sy n="1" d="1"/>
      </p:scale>
      <p:origin x="0" y="0"/>
    </p:cViewPr>
  </p:notesTextViewPr>
  <p:sorterViewPr>
    <p:cViewPr>
      <p:scale>
        <a:sx n="100" d="100"/>
        <a:sy n="100" d="100"/>
      </p:scale>
      <p:origin x="0" y="3581"/>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BB05F2-0BA2-46F1-AB54-5C93B5A791FC}"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291CFD7-0208-469E-BB94-46F135758AD5}">
      <dgm:prSet phldrT="[Text]" phldr="0"/>
      <dgm:spPr/>
      <dgm:t>
        <a:bodyPr/>
        <a:lstStyle/>
        <a:p>
          <a:pPr rtl="0"/>
          <a:r>
            <a:rPr lang="en-GB" dirty="0">
              <a:latin typeface="Calibri Light" panose="020F0302020204030204"/>
            </a:rPr>
            <a:t>Falling behind their work.</a:t>
          </a:r>
          <a:endParaRPr lang="en-GB" dirty="0"/>
        </a:p>
      </dgm:t>
    </dgm:pt>
    <dgm:pt modelId="{6A9C6EF1-809D-4BB9-BFEE-1F11BF433EB6}" type="parTrans" cxnId="{581F1492-5E4D-4DD2-800D-4F99A5D12B5D}">
      <dgm:prSet/>
      <dgm:spPr/>
      <dgm:t>
        <a:bodyPr/>
        <a:lstStyle/>
        <a:p>
          <a:endParaRPr lang="en-GB"/>
        </a:p>
      </dgm:t>
    </dgm:pt>
    <dgm:pt modelId="{013E0F3F-F5F7-4EF7-A155-A11900046903}" type="sibTrans" cxnId="{581F1492-5E4D-4DD2-800D-4F99A5D12B5D}">
      <dgm:prSet/>
      <dgm:spPr/>
      <dgm:t>
        <a:bodyPr/>
        <a:lstStyle/>
        <a:p>
          <a:endParaRPr lang="en-GB"/>
        </a:p>
      </dgm:t>
    </dgm:pt>
    <dgm:pt modelId="{27BD9817-CAF9-4104-B481-BDCBA6BE05E8}">
      <dgm:prSet phldrT="[Text]" phldr="0"/>
      <dgm:spPr/>
      <dgm:t>
        <a:bodyPr/>
        <a:lstStyle/>
        <a:p>
          <a:pPr rtl="0"/>
          <a:r>
            <a:rPr lang="en-GB" dirty="0">
              <a:latin typeface="Calibri Light" panose="020F0302020204030204"/>
            </a:rPr>
            <a:t>Not meet their targets</a:t>
          </a:r>
          <a:endParaRPr lang="en-GB" dirty="0"/>
        </a:p>
      </dgm:t>
    </dgm:pt>
    <dgm:pt modelId="{5FFE265E-876A-4C22-9F91-570A8818914A}" type="parTrans" cxnId="{1341B936-55A1-4825-BD00-F2D43733BBAB}">
      <dgm:prSet/>
      <dgm:spPr/>
      <dgm:t>
        <a:bodyPr/>
        <a:lstStyle/>
        <a:p>
          <a:endParaRPr lang="en-GB"/>
        </a:p>
      </dgm:t>
    </dgm:pt>
    <dgm:pt modelId="{1889236E-DE6D-4A6E-875D-69313B0FFD64}" type="sibTrans" cxnId="{1341B936-55A1-4825-BD00-F2D43733BBAB}">
      <dgm:prSet/>
      <dgm:spPr/>
      <dgm:t>
        <a:bodyPr/>
        <a:lstStyle/>
        <a:p>
          <a:endParaRPr lang="en-GB"/>
        </a:p>
      </dgm:t>
    </dgm:pt>
    <dgm:pt modelId="{A5C90CD4-B0C4-469D-9C47-EA86FDE747B6}">
      <dgm:prSet phldrT="[Text]" phldr="0"/>
      <dgm:spPr/>
      <dgm:t>
        <a:bodyPr/>
        <a:lstStyle/>
        <a:p>
          <a:pPr rtl="0"/>
          <a:r>
            <a:rPr lang="en-GB" dirty="0">
              <a:latin typeface="Calibri Light" panose="020F0302020204030204"/>
            </a:rPr>
            <a:t>Neglecting patients in their care.</a:t>
          </a:r>
          <a:endParaRPr lang="en-GB" dirty="0"/>
        </a:p>
      </dgm:t>
    </dgm:pt>
    <dgm:pt modelId="{16AE2EAC-71D4-4C81-891A-C020E096F140}" type="parTrans" cxnId="{4638E806-9337-4873-BE04-53AC1707E5C2}">
      <dgm:prSet/>
      <dgm:spPr/>
      <dgm:t>
        <a:bodyPr/>
        <a:lstStyle/>
        <a:p>
          <a:endParaRPr lang="en-GB"/>
        </a:p>
      </dgm:t>
    </dgm:pt>
    <dgm:pt modelId="{F105C8D4-1924-420E-BA52-2D30B23391E4}" type="sibTrans" cxnId="{4638E806-9337-4873-BE04-53AC1707E5C2}">
      <dgm:prSet/>
      <dgm:spPr/>
      <dgm:t>
        <a:bodyPr/>
        <a:lstStyle/>
        <a:p>
          <a:endParaRPr lang="en-GB"/>
        </a:p>
      </dgm:t>
    </dgm:pt>
    <dgm:pt modelId="{0005765E-1F95-4377-A12D-CBCACD8C18F1}">
      <dgm:prSet phldrT="[Text]" phldr="0"/>
      <dgm:spPr/>
      <dgm:t>
        <a:bodyPr/>
        <a:lstStyle/>
        <a:p>
          <a:pPr rtl="0"/>
          <a:r>
            <a:rPr lang="en-GB" dirty="0">
              <a:latin typeface="Calibri Light" panose="020F0302020204030204"/>
            </a:rPr>
            <a:t>Overstretched staff</a:t>
          </a:r>
          <a:endParaRPr lang="en-GB" dirty="0"/>
        </a:p>
      </dgm:t>
    </dgm:pt>
    <dgm:pt modelId="{4644E9E9-7918-4CF5-8935-2BAFBBDDB60D}" type="parTrans" cxnId="{BB48F6E6-87CC-4F80-9082-A2A2E3248367}">
      <dgm:prSet/>
      <dgm:spPr/>
      <dgm:t>
        <a:bodyPr/>
        <a:lstStyle/>
        <a:p>
          <a:endParaRPr lang="en-GB"/>
        </a:p>
      </dgm:t>
    </dgm:pt>
    <dgm:pt modelId="{09D07D0B-3B19-4ACE-95BD-3803001AAB13}" type="sibTrans" cxnId="{BB48F6E6-87CC-4F80-9082-A2A2E3248367}">
      <dgm:prSet/>
      <dgm:spPr/>
      <dgm:t>
        <a:bodyPr/>
        <a:lstStyle/>
        <a:p>
          <a:endParaRPr lang="en-GB"/>
        </a:p>
      </dgm:t>
    </dgm:pt>
    <dgm:pt modelId="{889C9B09-4928-462C-9E4A-34C688803982}">
      <dgm:prSet phldrT="[Text]" phldr="0"/>
      <dgm:spPr/>
      <dgm:t>
        <a:bodyPr/>
        <a:lstStyle/>
        <a:p>
          <a:pPr rtl="0"/>
          <a:r>
            <a:rPr lang="en-GB" dirty="0">
              <a:latin typeface="Calibri Light" panose="020F0302020204030204"/>
            </a:rPr>
            <a:t>Low job satisfaction</a:t>
          </a:r>
          <a:endParaRPr lang="en-GB" dirty="0"/>
        </a:p>
      </dgm:t>
    </dgm:pt>
    <dgm:pt modelId="{2D9DB356-FC83-4356-BDDC-7C3E587F5C2E}" type="parTrans" cxnId="{2C293829-AF50-4431-A4F7-C13D0ECA43FC}">
      <dgm:prSet/>
      <dgm:spPr/>
      <dgm:t>
        <a:bodyPr/>
        <a:lstStyle/>
        <a:p>
          <a:endParaRPr lang="en-GB"/>
        </a:p>
      </dgm:t>
    </dgm:pt>
    <dgm:pt modelId="{E9B6F279-8163-48CA-86F3-C7C0025796DC}" type="sibTrans" cxnId="{2C293829-AF50-4431-A4F7-C13D0ECA43FC}">
      <dgm:prSet/>
      <dgm:spPr/>
      <dgm:t>
        <a:bodyPr/>
        <a:lstStyle/>
        <a:p>
          <a:endParaRPr lang="en-GB"/>
        </a:p>
      </dgm:t>
    </dgm:pt>
    <dgm:pt modelId="{27DF2A50-B8D1-4F48-9715-97861DFBD095}" type="pres">
      <dgm:prSet presAssocID="{B3BB05F2-0BA2-46F1-AB54-5C93B5A791FC}" presName="cycle" presStyleCnt="0">
        <dgm:presLayoutVars>
          <dgm:dir/>
          <dgm:resizeHandles val="exact"/>
        </dgm:presLayoutVars>
      </dgm:prSet>
      <dgm:spPr/>
    </dgm:pt>
    <dgm:pt modelId="{DBF334CD-C180-46AF-83F4-0A1533A0EE59}" type="pres">
      <dgm:prSet presAssocID="{B291CFD7-0208-469E-BB94-46F135758AD5}" presName="node" presStyleLbl="node1" presStyleIdx="0" presStyleCnt="5" custRadScaleRad="91799">
        <dgm:presLayoutVars>
          <dgm:bulletEnabled val="1"/>
        </dgm:presLayoutVars>
      </dgm:prSet>
      <dgm:spPr/>
    </dgm:pt>
    <dgm:pt modelId="{D9EEF3BE-DD91-4599-9664-125BA11EADB1}" type="pres">
      <dgm:prSet presAssocID="{B291CFD7-0208-469E-BB94-46F135758AD5}" presName="spNode" presStyleCnt="0"/>
      <dgm:spPr/>
    </dgm:pt>
    <dgm:pt modelId="{DB526C24-344D-473A-BBC1-474A85FDE45F}" type="pres">
      <dgm:prSet presAssocID="{013E0F3F-F5F7-4EF7-A155-A11900046903}" presName="sibTrans" presStyleLbl="sibTrans1D1" presStyleIdx="0" presStyleCnt="5"/>
      <dgm:spPr/>
    </dgm:pt>
    <dgm:pt modelId="{879926CC-3819-4AC0-9BE0-D5F96B86F205}" type="pres">
      <dgm:prSet presAssocID="{27BD9817-CAF9-4104-B481-BDCBA6BE05E8}" presName="node" presStyleLbl="node1" presStyleIdx="1" presStyleCnt="5">
        <dgm:presLayoutVars>
          <dgm:bulletEnabled val="1"/>
        </dgm:presLayoutVars>
      </dgm:prSet>
      <dgm:spPr/>
    </dgm:pt>
    <dgm:pt modelId="{4CA7AC99-E878-4E58-A55B-247615AF5651}" type="pres">
      <dgm:prSet presAssocID="{27BD9817-CAF9-4104-B481-BDCBA6BE05E8}" presName="spNode" presStyleCnt="0"/>
      <dgm:spPr/>
    </dgm:pt>
    <dgm:pt modelId="{B27A4E91-42C3-45F7-A026-E59F95B67638}" type="pres">
      <dgm:prSet presAssocID="{1889236E-DE6D-4A6E-875D-69313B0FFD64}" presName="sibTrans" presStyleLbl="sibTrans1D1" presStyleIdx="1" presStyleCnt="5"/>
      <dgm:spPr/>
    </dgm:pt>
    <dgm:pt modelId="{EEC54DFD-D7F9-43F7-BEFC-64565693DC69}" type="pres">
      <dgm:prSet presAssocID="{A5C90CD4-B0C4-469D-9C47-EA86FDE747B6}" presName="node" presStyleLbl="node1" presStyleIdx="2" presStyleCnt="5">
        <dgm:presLayoutVars>
          <dgm:bulletEnabled val="1"/>
        </dgm:presLayoutVars>
      </dgm:prSet>
      <dgm:spPr/>
    </dgm:pt>
    <dgm:pt modelId="{6C86768C-8425-4BE6-9D53-90C8B95CC1F0}" type="pres">
      <dgm:prSet presAssocID="{A5C90CD4-B0C4-469D-9C47-EA86FDE747B6}" presName="spNode" presStyleCnt="0"/>
      <dgm:spPr/>
    </dgm:pt>
    <dgm:pt modelId="{BBDF18D5-6DCA-4A8D-9E39-DEF6FFB4AD6E}" type="pres">
      <dgm:prSet presAssocID="{F105C8D4-1924-420E-BA52-2D30B23391E4}" presName="sibTrans" presStyleLbl="sibTrans1D1" presStyleIdx="2" presStyleCnt="5"/>
      <dgm:spPr/>
    </dgm:pt>
    <dgm:pt modelId="{2FFE4AA4-1821-4DCD-82E8-7F71C4D53D97}" type="pres">
      <dgm:prSet presAssocID="{0005765E-1F95-4377-A12D-CBCACD8C18F1}" presName="node" presStyleLbl="node1" presStyleIdx="3" presStyleCnt="5">
        <dgm:presLayoutVars>
          <dgm:bulletEnabled val="1"/>
        </dgm:presLayoutVars>
      </dgm:prSet>
      <dgm:spPr/>
    </dgm:pt>
    <dgm:pt modelId="{1FB87383-0646-4519-8592-C89A7D03743E}" type="pres">
      <dgm:prSet presAssocID="{0005765E-1F95-4377-A12D-CBCACD8C18F1}" presName="spNode" presStyleCnt="0"/>
      <dgm:spPr/>
    </dgm:pt>
    <dgm:pt modelId="{11C366FD-5FA9-4453-80BE-F431E1DB6E19}" type="pres">
      <dgm:prSet presAssocID="{09D07D0B-3B19-4ACE-95BD-3803001AAB13}" presName="sibTrans" presStyleLbl="sibTrans1D1" presStyleIdx="3" presStyleCnt="5"/>
      <dgm:spPr/>
    </dgm:pt>
    <dgm:pt modelId="{15D2EBB9-B213-4BB3-B141-581F22954192}" type="pres">
      <dgm:prSet presAssocID="{889C9B09-4928-462C-9E4A-34C688803982}" presName="node" presStyleLbl="node1" presStyleIdx="4" presStyleCnt="5">
        <dgm:presLayoutVars>
          <dgm:bulletEnabled val="1"/>
        </dgm:presLayoutVars>
      </dgm:prSet>
      <dgm:spPr/>
    </dgm:pt>
    <dgm:pt modelId="{38968225-A2BF-4273-BBAD-5A380B9E1C7C}" type="pres">
      <dgm:prSet presAssocID="{889C9B09-4928-462C-9E4A-34C688803982}" presName="spNode" presStyleCnt="0"/>
      <dgm:spPr/>
    </dgm:pt>
    <dgm:pt modelId="{E439AB3D-CC42-4D00-902C-587BC6C4DB52}" type="pres">
      <dgm:prSet presAssocID="{E9B6F279-8163-48CA-86F3-C7C0025796DC}" presName="sibTrans" presStyleLbl="sibTrans1D1" presStyleIdx="4" presStyleCnt="5"/>
      <dgm:spPr/>
    </dgm:pt>
  </dgm:ptLst>
  <dgm:cxnLst>
    <dgm:cxn modelId="{4638E806-9337-4873-BE04-53AC1707E5C2}" srcId="{B3BB05F2-0BA2-46F1-AB54-5C93B5A791FC}" destId="{A5C90CD4-B0C4-469D-9C47-EA86FDE747B6}" srcOrd="2" destOrd="0" parTransId="{16AE2EAC-71D4-4C81-891A-C020E096F140}" sibTransId="{F105C8D4-1924-420E-BA52-2D30B23391E4}"/>
    <dgm:cxn modelId="{7A1BC40D-84C8-401A-83A6-4FF852C0A4BD}" type="presOf" srcId="{B3BB05F2-0BA2-46F1-AB54-5C93B5A791FC}" destId="{27DF2A50-B8D1-4F48-9715-97861DFBD095}" srcOrd="0" destOrd="0" presId="urn:microsoft.com/office/officeart/2005/8/layout/cycle6"/>
    <dgm:cxn modelId="{0B37DE10-322C-429C-9B09-D75FF222F391}" type="presOf" srcId="{F105C8D4-1924-420E-BA52-2D30B23391E4}" destId="{BBDF18D5-6DCA-4A8D-9E39-DEF6FFB4AD6E}" srcOrd="0" destOrd="0" presId="urn:microsoft.com/office/officeart/2005/8/layout/cycle6"/>
    <dgm:cxn modelId="{8530671C-F9B4-4065-A2CA-1E5F36ED2281}" type="presOf" srcId="{B291CFD7-0208-469E-BB94-46F135758AD5}" destId="{DBF334CD-C180-46AF-83F4-0A1533A0EE59}" srcOrd="0" destOrd="0" presId="urn:microsoft.com/office/officeart/2005/8/layout/cycle6"/>
    <dgm:cxn modelId="{2C293829-AF50-4431-A4F7-C13D0ECA43FC}" srcId="{B3BB05F2-0BA2-46F1-AB54-5C93B5A791FC}" destId="{889C9B09-4928-462C-9E4A-34C688803982}" srcOrd="4" destOrd="0" parTransId="{2D9DB356-FC83-4356-BDDC-7C3E587F5C2E}" sibTransId="{E9B6F279-8163-48CA-86F3-C7C0025796DC}"/>
    <dgm:cxn modelId="{1341B936-55A1-4825-BD00-F2D43733BBAB}" srcId="{B3BB05F2-0BA2-46F1-AB54-5C93B5A791FC}" destId="{27BD9817-CAF9-4104-B481-BDCBA6BE05E8}" srcOrd="1" destOrd="0" parTransId="{5FFE265E-876A-4C22-9F91-570A8818914A}" sibTransId="{1889236E-DE6D-4A6E-875D-69313B0FFD64}"/>
    <dgm:cxn modelId="{1C047F3A-E91A-40DE-8AE8-B1521833C8D4}" type="presOf" srcId="{889C9B09-4928-462C-9E4A-34C688803982}" destId="{15D2EBB9-B213-4BB3-B141-581F22954192}" srcOrd="0" destOrd="0" presId="urn:microsoft.com/office/officeart/2005/8/layout/cycle6"/>
    <dgm:cxn modelId="{AA98C26F-9727-4B5C-AFBD-3879071E31B1}" type="presOf" srcId="{0005765E-1F95-4377-A12D-CBCACD8C18F1}" destId="{2FFE4AA4-1821-4DCD-82E8-7F71C4D53D97}" srcOrd="0" destOrd="0" presId="urn:microsoft.com/office/officeart/2005/8/layout/cycle6"/>
    <dgm:cxn modelId="{18D1F073-502E-42D8-9A48-E4B20DD7352F}" type="presOf" srcId="{1889236E-DE6D-4A6E-875D-69313B0FFD64}" destId="{B27A4E91-42C3-45F7-A026-E59F95B67638}" srcOrd="0" destOrd="0" presId="urn:microsoft.com/office/officeart/2005/8/layout/cycle6"/>
    <dgm:cxn modelId="{AB00AA7B-671D-4C86-8ABF-127A799F8D3E}" type="presOf" srcId="{A5C90CD4-B0C4-469D-9C47-EA86FDE747B6}" destId="{EEC54DFD-D7F9-43F7-BEFC-64565693DC69}" srcOrd="0" destOrd="0" presId="urn:microsoft.com/office/officeart/2005/8/layout/cycle6"/>
    <dgm:cxn modelId="{FF91CB86-577A-4B8D-B528-E5EBB0643EC1}" type="presOf" srcId="{E9B6F279-8163-48CA-86F3-C7C0025796DC}" destId="{E439AB3D-CC42-4D00-902C-587BC6C4DB52}" srcOrd="0" destOrd="0" presId="urn:microsoft.com/office/officeart/2005/8/layout/cycle6"/>
    <dgm:cxn modelId="{FD687B87-11F2-4BB2-8AEE-9CD06A417EBA}" type="presOf" srcId="{27BD9817-CAF9-4104-B481-BDCBA6BE05E8}" destId="{879926CC-3819-4AC0-9BE0-D5F96B86F205}" srcOrd="0" destOrd="0" presId="urn:microsoft.com/office/officeart/2005/8/layout/cycle6"/>
    <dgm:cxn modelId="{581F1492-5E4D-4DD2-800D-4F99A5D12B5D}" srcId="{B3BB05F2-0BA2-46F1-AB54-5C93B5A791FC}" destId="{B291CFD7-0208-469E-BB94-46F135758AD5}" srcOrd="0" destOrd="0" parTransId="{6A9C6EF1-809D-4BB9-BFEE-1F11BF433EB6}" sibTransId="{013E0F3F-F5F7-4EF7-A155-A11900046903}"/>
    <dgm:cxn modelId="{51AF91D8-ACA5-44F2-BA21-7A4F9A04E6F3}" type="presOf" srcId="{09D07D0B-3B19-4ACE-95BD-3803001AAB13}" destId="{11C366FD-5FA9-4453-80BE-F431E1DB6E19}" srcOrd="0" destOrd="0" presId="urn:microsoft.com/office/officeart/2005/8/layout/cycle6"/>
    <dgm:cxn modelId="{BB48F6E6-87CC-4F80-9082-A2A2E3248367}" srcId="{B3BB05F2-0BA2-46F1-AB54-5C93B5A791FC}" destId="{0005765E-1F95-4377-A12D-CBCACD8C18F1}" srcOrd="3" destOrd="0" parTransId="{4644E9E9-7918-4CF5-8935-2BAFBBDDB60D}" sibTransId="{09D07D0B-3B19-4ACE-95BD-3803001AAB13}"/>
    <dgm:cxn modelId="{9EF4C0E7-22DF-4BFE-954A-03D5185F0CB9}" type="presOf" srcId="{013E0F3F-F5F7-4EF7-A155-A11900046903}" destId="{DB526C24-344D-473A-BBC1-474A85FDE45F}" srcOrd="0" destOrd="0" presId="urn:microsoft.com/office/officeart/2005/8/layout/cycle6"/>
    <dgm:cxn modelId="{448B3336-F528-4C6E-B632-62194B9FB333}" type="presParOf" srcId="{27DF2A50-B8D1-4F48-9715-97861DFBD095}" destId="{DBF334CD-C180-46AF-83F4-0A1533A0EE59}" srcOrd="0" destOrd="0" presId="urn:microsoft.com/office/officeart/2005/8/layout/cycle6"/>
    <dgm:cxn modelId="{34D5C7D6-8E82-4E49-B3AB-A4BE79FD3F98}" type="presParOf" srcId="{27DF2A50-B8D1-4F48-9715-97861DFBD095}" destId="{D9EEF3BE-DD91-4599-9664-125BA11EADB1}" srcOrd="1" destOrd="0" presId="urn:microsoft.com/office/officeart/2005/8/layout/cycle6"/>
    <dgm:cxn modelId="{19D0A9A3-12E3-49CC-90AA-11E65AA99A63}" type="presParOf" srcId="{27DF2A50-B8D1-4F48-9715-97861DFBD095}" destId="{DB526C24-344D-473A-BBC1-474A85FDE45F}" srcOrd="2" destOrd="0" presId="urn:microsoft.com/office/officeart/2005/8/layout/cycle6"/>
    <dgm:cxn modelId="{9CCFA37A-2D5B-409D-A887-F3F83EC126C9}" type="presParOf" srcId="{27DF2A50-B8D1-4F48-9715-97861DFBD095}" destId="{879926CC-3819-4AC0-9BE0-D5F96B86F205}" srcOrd="3" destOrd="0" presId="urn:microsoft.com/office/officeart/2005/8/layout/cycle6"/>
    <dgm:cxn modelId="{A4FCFABB-10ED-4007-9C30-63B904FA989B}" type="presParOf" srcId="{27DF2A50-B8D1-4F48-9715-97861DFBD095}" destId="{4CA7AC99-E878-4E58-A55B-247615AF5651}" srcOrd="4" destOrd="0" presId="urn:microsoft.com/office/officeart/2005/8/layout/cycle6"/>
    <dgm:cxn modelId="{AB4A7E4C-78E6-4298-BAF9-9B4792233C6E}" type="presParOf" srcId="{27DF2A50-B8D1-4F48-9715-97861DFBD095}" destId="{B27A4E91-42C3-45F7-A026-E59F95B67638}" srcOrd="5" destOrd="0" presId="urn:microsoft.com/office/officeart/2005/8/layout/cycle6"/>
    <dgm:cxn modelId="{57950C37-B9FE-4AAF-BD5E-3D63CD304D35}" type="presParOf" srcId="{27DF2A50-B8D1-4F48-9715-97861DFBD095}" destId="{EEC54DFD-D7F9-43F7-BEFC-64565693DC69}" srcOrd="6" destOrd="0" presId="urn:microsoft.com/office/officeart/2005/8/layout/cycle6"/>
    <dgm:cxn modelId="{C38EB398-D849-47F8-892E-94AF775E950D}" type="presParOf" srcId="{27DF2A50-B8D1-4F48-9715-97861DFBD095}" destId="{6C86768C-8425-4BE6-9D53-90C8B95CC1F0}" srcOrd="7" destOrd="0" presId="urn:microsoft.com/office/officeart/2005/8/layout/cycle6"/>
    <dgm:cxn modelId="{401862BB-206E-4D4F-AC37-0B7AB6AFDEA4}" type="presParOf" srcId="{27DF2A50-B8D1-4F48-9715-97861DFBD095}" destId="{BBDF18D5-6DCA-4A8D-9E39-DEF6FFB4AD6E}" srcOrd="8" destOrd="0" presId="urn:microsoft.com/office/officeart/2005/8/layout/cycle6"/>
    <dgm:cxn modelId="{AC939627-41CD-4440-8509-C0666B535ADF}" type="presParOf" srcId="{27DF2A50-B8D1-4F48-9715-97861DFBD095}" destId="{2FFE4AA4-1821-4DCD-82E8-7F71C4D53D97}" srcOrd="9" destOrd="0" presId="urn:microsoft.com/office/officeart/2005/8/layout/cycle6"/>
    <dgm:cxn modelId="{D2C3C014-B5CC-4980-984F-2CCA5E082E21}" type="presParOf" srcId="{27DF2A50-B8D1-4F48-9715-97861DFBD095}" destId="{1FB87383-0646-4519-8592-C89A7D03743E}" srcOrd="10" destOrd="0" presId="urn:microsoft.com/office/officeart/2005/8/layout/cycle6"/>
    <dgm:cxn modelId="{75FC09F5-F854-4B41-B27E-13D828EF0CE6}" type="presParOf" srcId="{27DF2A50-B8D1-4F48-9715-97861DFBD095}" destId="{11C366FD-5FA9-4453-80BE-F431E1DB6E19}" srcOrd="11" destOrd="0" presId="urn:microsoft.com/office/officeart/2005/8/layout/cycle6"/>
    <dgm:cxn modelId="{A2234242-A214-4A90-800F-85787BE2C632}" type="presParOf" srcId="{27DF2A50-B8D1-4F48-9715-97861DFBD095}" destId="{15D2EBB9-B213-4BB3-B141-581F22954192}" srcOrd="12" destOrd="0" presId="urn:microsoft.com/office/officeart/2005/8/layout/cycle6"/>
    <dgm:cxn modelId="{8F7A4E70-DE73-4B66-82FC-DD5E2A596C74}" type="presParOf" srcId="{27DF2A50-B8D1-4F48-9715-97861DFBD095}" destId="{38968225-A2BF-4273-BBAD-5A380B9E1C7C}" srcOrd="13" destOrd="0" presId="urn:microsoft.com/office/officeart/2005/8/layout/cycle6"/>
    <dgm:cxn modelId="{DDB13AFC-C859-46ED-BA89-12255975C9CD}" type="presParOf" srcId="{27DF2A50-B8D1-4F48-9715-97861DFBD095}" destId="{E439AB3D-CC42-4D00-902C-587BC6C4DB52}"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6B8DE6-5BAE-4B9B-9E7A-05C688F0875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GB"/>
        </a:p>
      </dgm:t>
    </dgm:pt>
    <dgm:pt modelId="{AF584D32-C0D8-4003-99DC-2189D0044E3D}">
      <dgm:prSet phldrT="[Text]"/>
      <dgm:spPr/>
      <dgm:t>
        <a:bodyPr/>
        <a:lstStyle/>
        <a:p>
          <a:pPr>
            <a:lnSpc>
              <a:spcPct val="100000"/>
            </a:lnSpc>
          </a:pPr>
          <a:r>
            <a:rPr lang="en-GB" dirty="0"/>
            <a:t>Provide apprenticeships</a:t>
          </a:r>
        </a:p>
      </dgm:t>
    </dgm:pt>
    <dgm:pt modelId="{F48F6AEA-B5EA-424A-91D9-A7AD3097D020}" type="parTrans" cxnId="{B0FE89A5-B317-42AB-83E2-FD687312470E}">
      <dgm:prSet/>
      <dgm:spPr/>
      <dgm:t>
        <a:bodyPr/>
        <a:lstStyle/>
        <a:p>
          <a:endParaRPr lang="en-GB"/>
        </a:p>
      </dgm:t>
    </dgm:pt>
    <dgm:pt modelId="{EE1B4B37-387C-4DD4-ACCB-06B4FDACEC1E}" type="sibTrans" cxnId="{B0FE89A5-B317-42AB-83E2-FD687312470E}">
      <dgm:prSet/>
      <dgm:spPr/>
      <dgm:t>
        <a:bodyPr/>
        <a:lstStyle/>
        <a:p>
          <a:pPr>
            <a:lnSpc>
              <a:spcPct val="100000"/>
            </a:lnSpc>
          </a:pPr>
          <a:endParaRPr lang="en-GB"/>
        </a:p>
      </dgm:t>
    </dgm:pt>
    <dgm:pt modelId="{30A55D4C-59CE-4C3E-A0A2-ED8A2E5A079D}">
      <dgm:prSet phldrT="[Text]"/>
      <dgm:spPr/>
      <dgm:t>
        <a:bodyPr/>
        <a:lstStyle/>
        <a:p>
          <a:pPr>
            <a:lnSpc>
              <a:spcPct val="100000"/>
            </a:lnSpc>
          </a:pPr>
          <a:r>
            <a:rPr lang="en-GB" dirty="0"/>
            <a:t>Management need to be willing to be hands on and active.</a:t>
          </a:r>
        </a:p>
      </dgm:t>
    </dgm:pt>
    <dgm:pt modelId="{1EC7DBDA-C5EC-4941-99CB-B95C753596B8}" type="parTrans" cxnId="{5BB9A08F-E080-450E-BF22-4AC77434BEF1}">
      <dgm:prSet/>
      <dgm:spPr/>
      <dgm:t>
        <a:bodyPr/>
        <a:lstStyle/>
        <a:p>
          <a:endParaRPr lang="en-GB"/>
        </a:p>
      </dgm:t>
    </dgm:pt>
    <dgm:pt modelId="{12E4BE15-4251-4757-BD90-39471ED6E88E}" type="sibTrans" cxnId="{5BB9A08F-E080-450E-BF22-4AC77434BEF1}">
      <dgm:prSet/>
      <dgm:spPr/>
      <dgm:t>
        <a:bodyPr/>
        <a:lstStyle/>
        <a:p>
          <a:pPr>
            <a:lnSpc>
              <a:spcPct val="100000"/>
            </a:lnSpc>
          </a:pPr>
          <a:endParaRPr lang="en-GB"/>
        </a:p>
      </dgm:t>
    </dgm:pt>
    <dgm:pt modelId="{E25A9363-52BC-4586-9E4A-643B0D8C39DC}">
      <dgm:prSet/>
      <dgm:spPr/>
      <dgm:t>
        <a:bodyPr/>
        <a:lstStyle/>
        <a:p>
          <a:pPr>
            <a:lnSpc>
              <a:spcPct val="100000"/>
            </a:lnSpc>
          </a:pPr>
          <a:r>
            <a:rPr lang="en-GB" dirty="0"/>
            <a:t>Appreciate staff</a:t>
          </a:r>
          <a:r>
            <a:rPr lang="en-GB" dirty="0">
              <a:latin typeface="Calibri Light" panose="020F0302020204030204"/>
            </a:rPr>
            <a:t> by giving </a:t>
          </a:r>
          <a:r>
            <a:rPr lang="en-GB" dirty="0"/>
            <a:t>rewards</a:t>
          </a:r>
          <a:endParaRPr lang="en-GB" dirty="0">
            <a:latin typeface="Calibri Light" panose="020F0302020204030204"/>
          </a:endParaRPr>
        </a:p>
      </dgm:t>
    </dgm:pt>
    <dgm:pt modelId="{B055AA63-44B1-4B0B-82F1-C1C7DC736A7A}" type="parTrans" cxnId="{C6CD67FD-B845-437D-AE4D-A2928A846CCB}">
      <dgm:prSet/>
      <dgm:spPr/>
      <dgm:t>
        <a:bodyPr/>
        <a:lstStyle/>
        <a:p>
          <a:endParaRPr lang="en-GB"/>
        </a:p>
      </dgm:t>
    </dgm:pt>
    <dgm:pt modelId="{99B2568E-E366-4D74-910B-3390DEF67CFF}" type="sibTrans" cxnId="{C6CD67FD-B845-437D-AE4D-A2928A846CCB}">
      <dgm:prSet/>
      <dgm:spPr/>
      <dgm:t>
        <a:bodyPr/>
        <a:lstStyle/>
        <a:p>
          <a:pPr>
            <a:lnSpc>
              <a:spcPct val="100000"/>
            </a:lnSpc>
          </a:pPr>
          <a:endParaRPr lang="en-GB"/>
        </a:p>
      </dgm:t>
    </dgm:pt>
    <dgm:pt modelId="{7C9E565B-341B-4A4F-940C-AA2B7F167EB7}" type="pres">
      <dgm:prSet presAssocID="{3B6B8DE6-5BAE-4B9B-9E7A-05C688F08755}" presName="root" presStyleCnt="0">
        <dgm:presLayoutVars>
          <dgm:dir/>
          <dgm:resizeHandles val="exact"/>
        </dgm:presLayoutVars>
      </dgm:prSet>
      <dgm:spPr/>
    </dgm:pt>
    <dgm:pt modelId="{D2DB20EF-3D5F-4E67-AE13-A0DBA3FD9853}" type="pres">
      <dgm:prSet presAssocID="{3B6B8DE6-5BAE-4B9B-9E7A-05C688F08755}" presName="container" presStyleCnt="0">
        <dgm:presLayoutVars>
          <dgm:dir/>
          <dgm:resizeHandles val="exact"/>
        </dgm:presLayoutVars>
      </dgm:prSet>
      <dgm:spPr/>
    </dgm:pt>
    <dgm:pt modelId="{E5E157AA-3704-4E0F-83C8-12AB1F81B636}" type="pres">
      <dgm:prSet presAssocID="{AF584D32-C0D8-4003-99DC-2189D0044E3D}" presName="compNode" presStyleCnt="0"/>
      <dgm:spPr/>
    </dgm:pt>
    <dgm:pt modelId="{3AB8DAF9-73B0-46B8-BBCD-A883202795E2}" type="pres">
      <dgm:prSet presAssocID="{AF584D32-C0D8-4003-99DC-2189D0044E3D}" presName="iconBgRect" presStyleLbl="bgShp" presStyleIdx="0" presStyleCnt="3"/>
      <dgm:spPr/>
    </dgm:pt>
    <dgm:pt modelId="{18CCB57C-F7F2-4D7B-A57A-0ECC44946A8D}" type="pres">
      <dgm:prSet presAssocID="{AF584D32-C0D8-4003-99DC-2189D0044E3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0377404E-A396-4E0C-9564-46FC2925308C}" type="pres">
      <dgm:prSet presAssocID="{AF584D32-C0D8-4003-99DC-2189D0044E3D}" presName="spaceRect" presStyleCnt="0"/>
      <dgm:spPr/>
    </dgm:pt>
    <dgm:pt modelId="{5F2E74B4-CF11-4EBA-BB75-C5CC0CFF534C}" type="pres">
      <dgm:prSet presAssocID="{AF584D32-C0D8-4003-99DC-2189D0044E3D}" presName="textRect" presStyleLbl="revTx" presStyleIdx="0" presStyleCnt="3">
        <dgm:presLayoutVars>
          <dgm:chMax val="1"/>
          <dgm:chPref val="1"/>
        </dgm:presLayoutVars>
      </dgm:prSet>
      <dgm:spPr/>
    </dgm:pt>
    <dgm:pt modelId="{AE942DC2-6E2E-4B1D-B079-C184013FFE39}" type="pres">
      <dgm:prSet presAssocID="{EE1B4B37-387C-4DD4-ACCB-06B4FDACEC1E}" presName="sibTrans" presStyleLbl="sibTrans2D1" presStyleIdx="0" presStyleCnt="0"/>
      <dgm:spPr/>
    </dgm:pt>
    <dgm:pt modelId="{CA710AB2-9B34-4E19-A128-DF522BD15E62}" type="pres">
      <dgm:prSet presAssocID="{30A55D4C-59CE-4C3E-A0A2-ED8A2E5A079D}" presName="compNode" presStyleCnt="0"/>
      <dgm:spPr/>
    </dgm:pt>
    <dgm:pt modelId="{F325B951-6936-4F6B-9D90-90CE515C43D3}" type="pres">
      <dgm:prSet presAssocID="{30A55D4C-59CE-4C3E-A0A2-ED8A2E5A079D}" presName="iconBgRect" presStyleLbl="bgShp" presStyleIdx="1" presStyleCnt="3"/>
      <dgm:spPr/>
    </dgm:pt>
    <dgm:pt modelId="{E33EE2EF-D2B8-420B-822D-ECBB5BBD6986}" type="pres">
      <dgm:prSet presAssocID="{30A55D4C-59CE-4C3E-A0A2-ED8A2E5A079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AD753AF7-0E92-4471-90C3-D527CE1B2E5A}" type="pres">
      <dgm:prSet presAssocID="{30A55D4C-59CE-4C3E-A0A2-ED8A2E5A079D}" presName="spaceRect" presStyleCnt="0"/>
      <dgm:spPr/>
    </dgm:pt>
    <dgm:pt modelId="{E9741A79-BE24-4B63-8374-DB25686195BF}" type="pres">
      <dgm:prSet presAssocID="{30A55D4C-59CE-4C3E-A0A2-ED8A2E5A079D}" presName="textRect" presStyleLbl="revTx" presStyleIdx="1" presStyleCnt="3">
        <dgm:presLayoutVars>
          <dgm:chMax val="1"/>
          <dgm:chPref val="1"/>
        </dgm:presLayoutVars>
      </dgm:prSet>
      <dgm:spPr/>
    </dgm:pt>
    <dgm:pt modelId="{72C17577-0740-43C4-97FC-EF60753CD26F}" type="pres">
      <dgm:prSet presAssocID="{12E4BE15-4251-4757-BD90-39471ED6E88E}" presName="sibTrans" presStyleLbl="sibTrans2D1" presStyleIdx="0" presStyleCnt="0"/>
      <dgm:spPr/>
    </dgm:pt>
    <dgm:pt modelId="{A7D4F852-3BD3-48AA-A4EA-C86FA1B17699}" type="pres">
      <dgm:prSet presAssocID="{E25A9363-52BC-4586-9E4A-643B0D8C39DC}" presName="compNode" presStyleCnt="0"/>
      <dgm:spPr/>
    </dgm:pt>
    <dgm:pt modelId="{2069080D-1949-4EAE-AD28-BC9EB2DF5AAB}" type="pres">
      <dgm:prSet presAssocID="{E25A9363-52BC-4586-9E4A-643B0D8C39DC}" presName="iconBgRect" presStyleLbl="bgShp" presStyleIdx="2" presStyleCnt="3"/>
      <dgm:spPr/>
    </dgm:pt>
    <dgm:pt modelId="{17C3E2A3-47C5-45C9-A1F8-E184081A0E15}" type="pres">
      <dgm:prSet presAssocID="{E25A9363-52BC-4586-9E4A-643B0D8C39D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55E2D1A1-516D-4681-A4D4-00F4401F40D5}" type="pres">
      <dgm:prSet presAssocID="{E25A9363-52BC-4586-9E4A-643B0D8C39DC}" presName="spaceRect" presStyleCnt="0"/>
      <dgm:spPr/>
    </dgm:pt>
    <dgm:pt modelId="{12FFC558-8199-45A6-9236-952177D09F2B}" type="pres">
      <dgm:prSet presAssocID="{E25A9363-52BC-4586-9E4A-643B0D8C39DC}" presName="textRect" presStyleLbl="revTx" presStyleIdx="2" presStyleCnt="3">
        <dgm:presLayoutVars>
          <dgm:chMax val="1"/>
          <dgm:chPref val="1"/>
        </dgm:presLayoutVars>
      </dgm:prSet>
      <dgm:spPr/>
    </dgm:pt>
  </dgm:ptLst>
  <dgm:cxnLst>
    <dgm:cxn modelId="{65034D1C-61FE-4DE9-A83D-B17ECD6DC6CB}" type="presOf" srcId="{12E4BE15-4251-4757-BD90-39471ED6E88E}" destId="{72C17577-0740-43C4-97FC-EF60753CD26F}" srcOrd="0" destOrd="0" presId="urn:microsoft.com/office/officeart/2018/2/layout/IconCircleList"/>
    <dgm:cxn modelId="{06620F46-969C-45AF-8C7E-F18EF3B1BE6E}" type="presOf" srcId="{E25A9363-52BC-4586-9E4A-643B0D8C39DC}" destId="{12FFC558-8199-45A6-9236-952177D09F2B}" srcOrd="0" destOrd="0" presId="urn:microsoft.com/office/officeart/2018/2/layout/IconCircleList"/>
    <dgm:cxn modelId="{2C0DBE78-8285-4D7E-BA84-656CB236DA94}" type="presOf" srcId="{30A55D4C-59CE-4C3E-A0A2-ED8A2E5A079D}" destId="{E9741A79-BE24-4B63-8374-DB25686195BF}" srcOrd="0" destOrd="0" presId="urn:microsoft.com/office/officeart/2018/2/layout/IconCircleList"/>
    <dgm:cxn modelId="{5BB9A08F-E080-450E-BF22-4AC77434BEF1}" srcId="{3B6B8DE6-5BAE-4B9B-9E7A-05C688F08755}" destId="{30A55D4C-59CE-4C3E-A0A2-ED8A2E5A079D}" srcOrd="1" destOrd="0" parTransId="{1EC7DBDA-C5EC-4941-99CB-B95C753596B8}" sibTransId="{12E4BE15-4251-4757-BD90-39471ED6E88E}"/>
    <dgm:cxn modelId="{16A138A2-2FCA-49F7-BE0C-2BCCD1781A72}" type="presOf" srcId="{3B6B8DE6-5BAE-4B9B-9E7A-05C688F08755}" destId="{7C9E565B-341B-4A4F-940C-AA2B7F167EB7}" srcOrd="0" destOrd="0" presId="urn:microsoft.com/office/officeart/2018/2/layout/IconCircleList"/>
    <dgm:cxn modelId="{B0FE89A5-B317-42AB-83E2-FD687312470E}" srcId="{3B6B8DE6-5BAE-4B9B-9E7A-05C688F08755}" destId="{AF584D32-C0D8-4003-99DC-2189D0044E3D}" srcOrd="0" destOrd="0" parTransId="{F48F6AEA-B5EA-424A-91D9-A7AD3097D020}" sibTransId="{EE1B4B37-387C-4DD4-ACCB-06B4FDACEC1E}"/>
    <dgm:cxn modelId="{F54B4ED0-AE75-481C-AD61-E51BA51BC1CE}" type="presOf" srcId="{EE1B4B37-387C-4DD4-ACCB-06B4FDACEC1E}" destId="{AE942DC2-6E2E-4B1D-B079-C184013FFE39}" srcOrd="0" destOrd="0" presId="urn:microsoft.com/office/officeart/2018/2/layout/IconCircleList"/>
    <dgm:cxn modelId="{8648BEDF-C8D7-4E0C-80EC-6505CC67DE55}" type="presOf" srcId="{AF584D32-C0D8-4003-99DC-2189D0044E3D}" destId="{5F2E74B4-CF11-4EBA-BB75-C5CC0CFF534C}" srcOrd="0" destOrd="0" presId="urn:microsoft.com/office/officeart/2018/2/layout/IconCircleList"/>
    <dgm:cxn modelId="{C6CD67FD-B845-437D-AE4D-A2928A846CCB}" srcId="{3B6B8DE6-5BAE-4B9B-9E7A-05C688F08755}" destId="{E25A9363-52BC-4586-9E4A-643B0D8C39DC}" srcOrd="2" destOrd="0" parTransId="{B055AA63-44B1-4B0B-82F1-C1C7DC736A7A}" sibTransId="{99B2568E-E366-4D74-910B-3390DEF67CFF}"/>
    <dgm:cxn modelId="{560A31AC-87F1-4070-81E9-85860E7B085C}" type="presParOf" srcId="{7C9E565B-341B-4A4F-940C-AA2B7F167EB7}" destId="{D2DB20EF-3D5F-4E67-AE13-A0DBA3FD9853}" srcOrd="0" destOrd="0" presId="urn:microsoft.com/office/officeart/2018/2/layout/IconCircleList"/>
    <dgm:cxn modelId="{4577E0CF-F63D-45AB-8BBD-6ACAF669681B}" type="presParOf" srcId="{D2DB20EF-3D5F-4E67-AE13-A0DBA3FD9853}" destId="{E5E157AA-3704-4E0F-83C8-12AB1F81B636}" srcOrd="0" destOrd="0" presId="urn:microsoft.com/office/officeart/2018/2/layout/IconCircleList"/>
    <dgm:cxn modelId="{8F10A9E3-F4C2-4F09-85C5-3B1097FFBAF1}" type="presParOf" srcId="{E5E157AA-3704-4E0F-83C8-12AB1F81B636}" destId="{3AB8DAF9-73B0-46B8-BBCD-A883202795E2}" srcOrd="0" destOrd="0" presId="urn:microsoft.com/office/officeart/2018/2/layout/IconCircleList"/>
    <dgm:cxn modelId="{50FC70E8-CA9A-4749-8298-8B1C4BF4FE0A}" type="presParOf" srcId="{E5E157AA-3704-4E0F-83C8-12AB1F81B636}" destId="{18CCB57C-F7F2-4D7B-A57A-0ECC44946A8D}" srcOrd="1" destOrd="0" presId="urn:microsoft.com/office/officeart/2018/2/layout/IconCircleList"/>
    <dgm:cxn modelId="{3AF6DFC4-5ECA-4AA8-83DD-BC9AE53D130A}" type="presParOf" srcId="{E5E157AA-3704-4E0F-83C8-12AB1F81B636}" destId="{0377404E-A396-4E0C-9564-46FC2925308C}" srcOrd="2" destOrd="0" presId="urn:microsoft.com/office/officeart/2018/2/layout/IconCircleList"/>
    <dgm:cxn modelId="{8122608D-7DE4-4B2A-8F09-FC147F5021F4}" type="presParOf" srcId="{E5E157AA-3704-4E0F-83C8-12AB1F81B636}" destId="{5F2E74B4-CF11-4EBA-BB75-C5CC0CFF534C}" srcOrd="3" destOrd="0" presId="urn:microsoft.com/office/officeart/2018/2/layout/IconCircleList"/>
    <dgm:cxn modelId="{2690310D-1D1E-45A1-BA65-C19C62224935}" type="presParOf" srcId="{D2DB20EF-3D5F-4E67-AE13-A0DBA3FD9853}" destId="{AE942DC2-6E2E-4B1D-B079-C184013FFE39}" srcOrd="1" destOrd="0" presId="urn:microsoft.com/office/officeart/2018/2/layout/IconCircleList"/>
    <dgm:cxn modelId="{9F64297A-C7C1-4613-8C04-B237050C3771}" type="presParOf" srcId="{D2DB20EF-3D5F-4E67-AE13-A0DBA3FD9853}" destId="{CA710AB2-9B34-4E19-A128-DF522BD15E62}" srcOrd="2" destOrd="0" presId="urn:microsoft.com/office/officeart/2018/2/layout/IconCircleList"/>
    <dgm:cxn modelId="{01EA0360-A0E1-4EE3-B279-7F8C14CB6031}" type="presParOf" srcId="{CA710AB2-9B34-4E19-A128-DF522BD15E62}" destId="{F325B951-6936-4F6B-9D90-90CE515C43D3}" srcOrd="0" destOrd="0" presId="urn:microsoft.com/office/officeart/2018/2/layout/IconCircleList"/>
    <dgm:cxn modelId="{D78BA303-0880-420A-A5C6-4906CEE139F2}" type="presParOf" srcId="{CA710AB2-9B34-4E19-A128-DF522BD15E62}" destId="{E33EE2EF-D2B8-420B-822D-ECBB5BBD6986}" srcOrd="1" destOrd="0" presId="urn:microsoft.com/office/officeart/2018/2/layout/IconCircleList"/>
    <dgm:cxn modelId="{8D0A64E1-A717-40A7-86DA-92340EE68968}" type="presParOf" srcId="{CA710AB2-9B34-4E19-A128-DF522BD15E62}" destId="{AD753AF7-0E92-4471-90C3-D527CE1B2E5A}" srcOrd="2" destOrd="0" presId="urn:microsoft.com/office/officeart/2018/2/layout/IconCircleList"/>
    <dgm:cxn modelId="{81F085D0-FD1F-41AF-A909-487C34C9C541}" type="presParOf" srcId="{CA710AB2-9B34-4E19-A128-DF522BD15E62}" destId="{E9741A79-BE24-4B63-8374-DB25686195BF}" srcOrd="3" destOrd="0" presId="urn:microsoft.com/office/officeart/2018/2/layout/IconCircleList"/>
    <dgm:cxn modelId="{8449A7C4-2099-49CD-89B5-6FF089E5EC55}" type="presParOf" srcId="{D2DB20EF-3D5F-4E67-AE13-A0DBA3FD9853}" destId="{72C17577-0740-43C4-97FC-EF60753CD26F}" srcOrd="3" destOrd="0" presId="urn:microsoft.com/office/officeart/2018/2/layout/IconCircleList"/>
    <dgm:cxn modelId="{D6F53DD7-D258-431E-8F76-15B2605B07E1}" type="presParOf" srcId="{D2DB20EF-3D5F-4E67-AE13-A0DBA3FD9853}" destId="{A7D4F852-3BD3-48AA-A4EA-C86FA1B17699}" srcOrd="4" destOrd="0" presId="urn:microsoft.com/office/officeart/2018/2/layout/IconCircleList"/>
    <dgm:cxn modelId="{E92030E8-ABCE-4C31-B896-DF04CA82A70A}" type="presParOf" srcId="{A7D4F852-3BD3-48AA-A4EA-C86FA1B17699}" destId="{2069080D-1949-4EAE-AD28-BC9EB2DF5AAB}" srcOrd="0" destOrd="0" presId="urn:microsoft.com/office/officeart/2018/2/layout/IconCircleList"/>
    <dgm:cxn modelId="{74DE07D7-ED7C-4F55-ACA7-C9B24AAA6B1D}" type="presParOf" srcId="{A7D4F852-3BD3-48AA-A4EA-C86FA1B17699}" destId="{17C3E2A3-47C5-45C9-A1F8-E184081A0E15}" srcOrd="1" destOrd="0" presId="urn:microsoft.com/office/officeart/2018/2/layout/IconCircleList"/>
    <dgm:cxn modelId="{28752F86-629B-465D-B45C-A57A27421C23}" type="presParOf" srcId="{A7D4F852-3BD3-48AA-A4EA-C86FA1B17699}" destId="{55E2D1A1-516D-4681-A4D4-00F4401F40D5}" srcOrd="2" destOrd="0" presId="urn:microsoft.com/office/officeart/2018/2/layout/IconCircleList"/>
    <dgm:cxn modelId="{82CDD775-0BE3-4549-8FCA-E42A73C888BF}" type="presParOf" srcId="{A7D4F852-3BD3-48AA-A4EA-C86FA1B17699}" destId="{12FFC558-8199-45A6-9236-952177D09F2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D3D2B4-F8F6-4573-8770-1525BFCEA1AA}"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7A51F39D-127B-4917-93D3-8E17F56B204E}">
      <dgm:prSet/>
      <dgm:spPr/>
      <dgm:t>
        <a:bodyPr/>
        <a:lstStyle/>
        <a:p>
          <a:r>
            <a:rPr lang="en-US" u="sng"/>
            <a:t>DISCUSSION</a:t>
          </a:r>
          <a:endParaRPr lang="en-US"/>
        </a:p>
      </dgm:t>
    </dgm:pt>
    <dgm:pt modelId="{A2CB4B83-4ADA-454C-876C-C0F6D3E03AFE}" type="parTrans" cxnId="{FC213AB7-FCF9-429A-ACF4-3A24C0AD9CC7}">
      <dgm:prSet/>
      <dgm:spPr/>
      <dgm:t>
        <a:bodyPr/>
        <a:lstStyle/>
        <a:p>
          <a:endParaRPr lang="en-US"/>
        </a:p>
      </dgm:t>
    </dgm:pt>
    <dgm:pt modelId="{1235989F-2AF7-4A80-AA18-D39439A55C20}" type="sibTrans" cxnId="{FC213AB7-FCF9-429A-ACF4-3A24C0AD9CC7}">
      <dgm:prSet/>
      <dgm:spPr/>
      <dgm:t>
        <a:bodyPr/>
        <a:lstStyle/>
        <a:p>
          <a:endParaRPr lang="en-US"/>
        </a:p>
      </dgm:t>
    </dgm:pt>
    <dgm:pt modelId="{BCECF94E-F866-4EEE-9E65-B5EA11E9C18B}">
      <dgm:prSet/>
      <dgm:spPr/>
      <dgm:t>
        <a:bodyPr/>
        <a:lstStyle/>
        <a:p>
          <a:r>
            <a:rPr lang="en-US"/>
            <a:t>The nature of a problem and the combination of problems with employees in their organisation have been discussed. To identify the flaws, various analyses were used. The best types of analysis were PESTEL, Fishbone, and PMI. In order to improve, Proper Care UK should look at solutions to problems, as demonstrated in the presentation.</a:t>
          </a:r>
        </a:p>
      </dgm:t>
    </dgm:pt>
    <dgm:pt modelId="{76AFB734-F86A-4F17-81E0-2CC7D80BD8BF}" type="parTrans" cxnId="{6BBD4DC7-F82F-4215-AABC-F712EDCDE50C}">
      <dgm:prSet/>
      <dgm:spPr/>
      <dgm:t>
        <a:bodyPr/>
        <a:lstStyle/>
        <a:p>
          <a:endParaRPr lang="en-US"/>
        </a:p>
      </dgm:t>
    </dgm:pt>
    <dgm:pt modelId="{4D53D18C-FE3E-49F2-AE48-FDD639521AEB}" type="sibTrans" cxnId="{6BBD4DC7-F82F-4215-AABC-F712EDCDE50C}">
      <dgm:prSet/>
      <dgm:spPr/>
      <dgm:t>
        <a:bodyPr/>
        <a:lstStyle/>
        <a:p>
          <a:endParaRPr lang="en-US"/>
        </a:p>
      </dgm:t>
    </dgm:pt>
    <dgm:pt modelId="{C47BEB03-BA1C-4EDF-8940-EA475551B564}" type="pres">
      <dgm:prSet presAssocID="{E3D3D2B4-F8F6-4573-8770-1525BFCEA1AA}" presName="linear" presStyleCnt="0">
        <dgm:presLayoutVars>
          <dgm:animLvl val="lvl"/>
          <dgm:resizeHandles val="exact"/>
        </dgm:presLayoutVars>
      </dgm:prSet>
      <dgm:spPr/>
    </dgm:pt>
    <dgm:pt modelId="{97F995CA-CB64-46BA-B749-FBB650A4FEA1}" type="pres">
      <dgm:prSet presAssocID="{7A51F39D-127B-4917-93D3-8E17F56B204E}" presName="parentText" presStyleLbl="node1" presStyleIdx="0" presStyleCnt="2">
        <dgm:presLayoutVars>
          <dgm:chMax val="0"/>
          <dgm:bulletEnabled val="1"/>
        </dgm:presLayoutVars>
      </dgm:prSet>
      <dgm:spPr/>
    </dgm:pt>
    <dgm:pt modelId="{F241E76F-4891-4D1C-A98E-37855E9A1602}" type="pres">
      <dgm:prSet presAssocID="{1235989F-2AF7-4A80-AA18-D39439A55C20}" presName="spacer" presStyleCnt="0"/>
      <dgm:spPr/>
    </dgm:pt>
    <dgm:pt modelId="{739D2F72-CDB4-4710-ACC8-16E45CF29249}" type="pres">
      <dgm:prSet presAssocID="{BCECF94E-F866-4EEE-9E65-B5EA11E9C18B}" presName="parentText" presStyleLbl="node1" presStyleIdx="1" presStyleCnt="2">
        <dgm:presLayoutVars>
          <dgm:chMax val="0"/>
          <dgm:bulletEnabled val="1"/>
        </dgm:presLayoutVars>
      </dgm:prSet>
      <dgm:spPr/>
    </dgm:pt>
  </dgm:ptLst>
  <dgm:cxnLst>
    <dgm:cxn modelId="{9012562F-BF3D-4B01-A839-B300778F578F}" type="presOf" srcId="{E3D3D2B4-F8F6-4573-8770-1525BFCEA1AA}" destId="{C47BEB03-BA1C-4EDF-8940-EA475551B564}" srcOrd="0" destOrd="0" presId="urn:microsoft.com/office/officeart/2005/8/layout/vList2"/>
    <dgm:cxn modelId="{0BE80258-CC0E-4CD6-A8C5-9163C5FFDDA3}" type="presOf" srcId="{BCECF94E-F866-4EEE-9E65-B5EA11E9C18B}" destId="{739D2F72-CDB4-4710-ACC8-16E45CF29249}" srcOrd="0" destOrd="0" presId="urn:microsoft.com/office/officeart/2005/8/layout/vList2"/>
    <dgm:cxn modelId="{FC213AB7-FCF9-429A-ACF4-3A24C0AD9CC7}" srcId="{E3D3D2B4-F8F6-4573-8770-1525BFCEA1AA}" destId="{7A51F39D-127B-4917-93D3-8E17F56B204E}" srcOrd="0" destOrd="0" parTransId="{A2CB4B83-4ADA-454C-876C-C0F6D3E03AFE}" sibTransId="{1235989F-2AF7-4A80-AA18-D39439A55C20}"/>
    <dgm:cxn modelId="{6BBD4DC7-F82F-4215-AABC-F712EDCDE50C}" srcId="{E3D3D2B4-F8F6-4573-8770-1525BFCEA1AA}" destId="{BCECF94E-F866-4EEE-9E65-B5EA11E9C18B}" srcOrd="1" destOrd="0" parTransId="{76AFB734-F86A-4F17-81E0-2CC7D80BD8BF}" sibTransId="{4D53D18C-FE3E-49F2-AE48-FDD639521AEB}"/>
    <dgm:cxn modelId="{312FFFE2-BC20-44F2-92FE-74608ED510A7}" type="presOf" srcId="{7A51F39D-127B-4917-93D3-8E17F56B204E}" destId="{97F995CA-CB64-46BA-B749-FBB650A4FEA1}" srcOrd="0" destOrd="0" presId="urn:microsoft.com/office/officeart/2005/8/layout/vList2"/>
    <dgm:cxn modelId="{014C4B40-E2A3-4876-A381-D99C5ECB894F}" type="presParOf" srcId="{C47BEB03-BA1C-4EDF-8940-EA475551B564}" destId="{97F995CA-CB64-46BA-B749-FBB650A4FEA1}" srcOrd="0" destOrd="0" presId="urn:microsoft.com/office/officeart/2005/8/layout/vList2"/>
    <dgm:cxn modelId="{8B34085A-3C07-4D0A-AFD5-E119C0CFAC9F}" type="presParOf" srcId="{C47BEB03-BA1C-4EDF-8940-EA475551B564}" destId="{F241E76F-4891-4D1C-A98E-37855E9A1602}" srcOrd="1" destOrd="0" presId="urn:microsoft.com/office/officeart/2005/8/layout/vList2"/>
    <dgm:cxn modelId="{AD3E1BB4-0B1D-45A2-AC10-51C1A0807318}" type="presParOf" srcId="{C47BEB03-BA1C-4EDF-8940-EA475551B564}" destId="{739D2F72-CDB4-4710-ACC8-16E45CF2924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F334CD-C180-46AF-83F4-0A1533A0EE59}">
      <dsp:nvSpPr>
        <dsp:cNvPr id="0" name=""/>
        <dsp:cNvSpPr/>
      </dsp:nvSpPr>
      <dsp:spPr>
        <a:xfrm>
          <a:off x="3178617" y="151016"/>
          <a:ext cx="1394844" cy="9066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Falling behind their work.</a:t>
          </a:r>
          <a:endParaRPr lang="en-GB" sz="1600" kern="1200" dirty="0"/>
        </a:p>
      </dsp:txBody>
      <dsp:txXfrm>
        <a:off x="3222876" y="195275"/>
        <a:ext cx="1306326" cy="818130"/>
      </dsp:txXfrm>
    </dsp:sp>
    <dsp:sp modelId="{DB526C24-344D-473A-BBC1-474A85FDE45F}">
      <dsp:nvSpPr>
        <dsp:cNvPr id="0" name=""/>
        <dsp:cNvSpPr/>
      </dsp:nvSpPr>
      <dsp:spPr>
        <a:xfrm>
          <a:off x="2246497" y="682534"/>
          <a:ext cx="3621109" cy="3621109"/>
        </a:xfrm>
        <a:custGeom>
          <a:avLst/>
          <a:gdLst/>
          <a:ahLst/>
          <a:cxnLst/>
          <a:rect l="0" t="0" r="0" b="0"/>
          <a:pathLst>
            <a:path>
              <a:moveTo>
                <a:pt x="2336006" y="77924"/>
              </a:moveTo>
              <a:arcTo wR="1810554" hR="1810554" stAng="17212253" swAng="1777602"/>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79926CC-3819-4AC0-9BE0-D5F96B86F205}">
      <dsp:nvSpPr>
        <dsp:cNvPr id="0" name=""/>
        <dsp:cNvSpPr/>
      </dsp:nvSpPr>
      <dsp:spPr>
        <a:xfrm>
          <a:off x="4900557" y="1253594"/>
          <a:ext cx="1394844" cy="9066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Not meet their targets</a:t>
          </a:r>
          <a:endParaRPr lang="en-GB" sz="1600" kern="1200" dirty="0"/>
        </a:p>
      </dsp:txBody>
      <dsp:txXfrm>
        <a:off x="4944816" y="1297853"/>
        <a:ext cx="1306326" cy="818130"/>
      </dsp:txXfrm>
    </dsp:sp>
    <dsp:sp modelId="{B27A4E91-42C3-45F7-A026-E59F95B67638}">
      <dsp:nvSpPr>
        <dsp:cNvPr id="0" name=""/>
        <dsp:cNvSpPr/>
      </dsp:nvSpPr>
      <dsp:spPr>
        <a:xfrm>
          <a:off x="2065485" y="455856"/>
          <a:ext cx="3621109" cy="3621109"/>
        </a:xfrm>
        <a:custGeom>
          <a:avLst/>
          <a:gdLst/>
          <a:ahLst/>
          <a:cxnLst/>
          <a:rect l="0" t="0" r="0" b="0"/>
          <a:pathLst>
            <a:path>
              <a:moveTo>
                <a:pt x="3618636" y="1715955"/>
              </a:moveTo>
              <a:arcTo wR="1810554" hR="1810554" stAng="21420301" swAng="2195399"/>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EC54DFD-D7F9-43F7-BEFC-64565693DC69}">
      <dsp:nvSpPr>
        <dsp:cNvPr id="0" name=""/>
        <dsp:cNvSpPr/>
      </dsp:nvSpPr>
      <dsp:spPr>
        <a:xfrm>
          <a:off x="4242835" y="3277856"/>
          <a:ext cx="1394844" cy="9066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Neglecting patients in their care.</a:t>
          </a:r>
          <a:endParaRPr lang="en-GB" sz="1600" kern="1200" dirty="0"/>
        </a:p>
      </dsp:txBody>
      <dsp:txXfrm>
        <a:off x="4287094" y="3322115"/>
        <a:ext cx="1306326" cy="818130"/>
      </dsp:txXfrm>
    </dsp:sp>
    <dsp:sp modelId="{BBDF18D5-6DCA-4A8D-9E39-DEF6FFB4AD6E}">
      <dsp:nvSpPr>
        <dsp:cNvPr id="0" name=""/>
        <dsp:cNvSpPr/>
      </dsp:nvSpPr>
      <dsp:spPr>
        <a:xfrm>
          <a:off x="2065485" y="455856"/>
          <a:ext cx="3621109" cy="3621109"/>
        </a:xfrm>
        <a:custGeom>
          <a:avLst/>
          <a:gdLst/>
          <a:ahLst/>
          <a:cxnLst/>
          <a:rect l="0" t="0" r="0" b="0"/>
          <a:pathLst>
            <a:path>
              <a:moveTo>
                <a:pt x="2170162" y="3585037"/>
              </a:moveTo>
              <a:arcTo wR="1810554" hR="1810554" stAng="4712632" swAng="1374737"/>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FFE4AA4-1821-4DCD-82E8-7F71C4D53D97}">
      <dsp:nvSpPr>
        <dsp:cNvPr id="0" name=""/>
        <dsp:cNvSpPr/>
      </dsp:nvSpPr>
      <dsp:spPr>
        <a:xfrm>
          <a:off x="2114400" y="3277856"/>
          <a:ext cx="1394844" cy="9066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Overstretched staff</a:t>
          </a:r>
          <a:endParaRPr lang="en-GB" sz="1600" kern="1200" dirty="0"/>
        </a:p>
      </dsp:txBody>
      <dsp:txXfrm>
        <a:off x="2158659" y="3322115"/>
        <a:ext cx="1306326" cy="818130"/>
      </dsp:txXfrm>
    </dsp:sp>
    <dsp:sp modelId="{11C366FD-5FA9-4453-80BE-F431E1DB6E19}">
      <dsp:nvSpPr>
        <dsp:cNvPr id="0" name=""/>
        <dsp:cNvSpPr/>
      </dsp:nvSpPr>
      <dsp:spPr>
        <a:xfrm>
          <a:off x="2065485" y="455856"/>
          <a:ext cx="3621109" cy="3621109"/>
        </a:xfrm>
        <a:custGeom>
          <a:avLst/>
          <a:gdLst/>
          <a:ahLst/>
          <a:cxnLst/>
          <a:rect l="0" t="0" r="0" b="0"/>
          <a:pathLst>
            <a:path>
              <a:moveTo>
                <a:pt x="302417" y="2812368"/>
              </a:moveTo>
              <a:arcTo wR="1810554" hR="1810554" stAng="8784300" swAng="2195399"/>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5D2EBB9-B213-4BB3-B141-581F22954192}">
      <dsp:nvSpPr>
        <dsp:cNvPr id="0" name=""/>
        <dsp:cNvSpPr/>
      </dsp:nvSpPr>
      <dsp:spPr>
        <a:xfrm>
          <a:off x="1456678" y="1253594"/>
          <a:ext cx="1394844" cy="9066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Low job satisfaction</a:t>
          </a:r>
          <a:endParaRPr lang="en-GB" sz="1600" kern="1200" dirty="0"/>
        </a:p>
      </dsp:txBody>
      <dsp:txXfrm>
        <a:off x="1500937" y="1297853"/>
        <a:ext cx="1306326" cy="818130"/>
      </dsp:txXfrm>
    </dsp:sp>
    <dsp:sp modelId="{E439AB3D-CC42-4D00-902C-587BC6C4DB52}">
      <dsp:nvSpPr>
        <dsp:cNvPr id="0" name=""/>
        <dsp:cNvSpPr/>
      </dsp:nvSpPr>
      <dsp:spPr>
        <a:xfrm>
          <a:off x="1884473" y="682534"/>
          <a:ext cx="3621109" cy="3621109"/>
        </a:xfrm>
        <a:custGeom>
          <a:avLst/>
          <a:gdLst/>
          <a:ahLst/>
          <a:cxnLst/>
          <a:rect l="0" t="0" r="0" b="0"/>
          <a:pathLst>
            <a:path>
              <a:moveTo>
                <a:pt x="497277" y="564195"/>
              </a:moveTo>
              <a:arcTo wR="1810554" hR="1810554" stAng="13410145" swAng="1777602"/>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8DAF9-73B0-46B8-BBCD-A883202795E2}">
      <dsp:nvSpPr>
        <dsp:cNvPr id="0" name=""/>
        <dsp:cNvSpPr/>
      </dsp:nvSpPr>
      <dsp:spPr>
        <a:xfrm>
          <a:off x="82613" y="1727046"/>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CB57C-F7F2-4D7B-A57A-0ECC44946A8D}">
      <dsp:nvSpPr>
        <dsp:cNvPr id="0" name=""/>
        <dsp:cNvSpPr/>
      </dsp:nvSpPr>
      <dsp:spPr>
        <a:xfrm>
          <a:off x="271034" y="1915467"/>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2E74B4-CF11-4EBA-BB75-C5CC0CFF534C}">
      <dsp:nvSpPr>
        <dsp:cNvPr id="0" name=""/>
        <dsp:cNvSpPr/>
      </dsp:nvSpPr>
      <dsp:spPr>
        <a:xfrm>
          <a:off x="1172126"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Provide apprenticeships</a:t>
          </a:r>
        </a:p>
      </dsp:txBody>
      <dsp:txXfrm>
        <a:off x="1172126" y="1727046"/>
        <a:ext cx="2114937" cy="897246"/>
      </dsp:txXfrm>
    </dsp:sp>
    <dsp:sp modelId="{F325B951-6936-4F6B-9D90-90CE515C43D3}">
      <dsp:nvSpPr>
        <dsp:cNvPr id="0" name=""/>
        <dsp:cNvSpPr/>
      </dsp:nvSpPr>
      <dsp:spPr>
        <a:xfrm>
          <a:off x="3655575" y="1727046"/>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3EE2EF-D2B8-420B-822D-ECBB5BBD6986}">
      <dsp:nvSpPr>
        <dsp:cNvPr id="0" name=""/>
        <dsp:cNvSpPr/>
      </dsp:nvSpPr>
      <dsp:spPr>
        <a:xfrm>
          <a:off x="3843996" y="1915467"/>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741A79-BE24-4B63-8374-DB25686195BF}">
      <dsp:nvSpPr>
        <dsp:cNvPr id="0" name=""/>
        <dsp:cNvSpPr/>
      </dsp:nvSpPr>
      <dsp:spPr>
        <a:xfrm>
          <a:off x="4745088"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Management need to be willing to be hands on and active.</a:t>
          </a:r>
        </a:p>
      </dsp:txBody>
      <dsp:txXfrm>
        <a:off x="4745088" y="1727046"/>
        <a:ext cx="2114937" cy="897246"/>
      </dsp:txXfrm>
    </dsp:sp>
    <dsp:sp modelId="{2069080D-1949-4EAE-AD28-BC9EB2DF5AAB}">
      <dsp:nvSpPr>
        <dsp:cNvPr id="0" name=""/>
        <dsp:cNvSpPr/>
      </dsp:nvSpPr>
      <dsp:spPr>
        <a:xfrm>
          <a:off x="7228536" y="1727046"/>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3E2A3-47C5-45C9-A1F8-E184081A0E15}">
      <dsp:nvSpPr>
        <dsp:cNvPr id="0" name=""/>
        <dsp:cNvSpPr/>
      </dsp:nvSpPr>
      <dsp:spPr>
        <a:xfrm>
          <a:off x="7416958" y="1915467"/>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FFC558-8199-45A6-9236-952177D09F2B}">
      <dsp:nvSpPr>
        <dsp:cNvPr id="0" name=""/>
        <dsp:cNvSpPr/>
      </dsp:nvSpPr>
      <dsp:spPr>
        <a:xfrm>
          <a:off x="8318049"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Appreciate staff</a:t>
          </a:r>
          <a:r>
            <a:rPr lang="en-GB" sz="1900" kern="1200" dirty="0">
              <a:latin typeface="Calibri Light" panose="020F0302020204030204"/>
            </a:rPr>
            <a:t> by giving </a:t>
          </a:r>
          <a:r>
            <a:rPr lang="en-GB" sz="1900" kern="1200" dirty="0"/>
            <a:t>rewards</a:t>
          </a:r>
          <a:endParaRPr lang="en-GB" sz="1900" kern="1200" dirty="0">
            <a:latin typeface="Calibri Light" panose="020F0302020204030204"/>
          </a:endParaRPr>
        </a:p>
      </dsp:txBody>
      <dsp:txXfrm>
        <a:off x="8318049" y="1727046"/>
        <a:ext cx="2114937" cy="897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995CA-CB64-46BA-B749-FBB650A4FEA1}">
      <dsp:nvSpPr>
        <dsp:cNvPr id="0" name=""/>
        <dsp:cNvSpPr/>
      </dsp:nvSpPr>
      <dsp:spPr>
        <a:xfrm>
          <a:off x="0" y="45065"/>
          <a:ext cx="5393361" cy="210468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u="sng" kern="1200"/>
            <a:t>DISCUSSION</a:t>
          </a:r>
          <a:endParaRPr lang="en-US" sz="1800" kern="1200"/>
        </a:p>
      </dsp:txBody>
      <dsp:txXfrm>
        <a:off x="102742" y="147807"/>
        <a:ext cx="5187877" cy="1899199"/>
      </dsp:txXfrm>
    </dsp:sp>
    <dsp:sp modelId="{739D2F72-CDB4-4710-ACC8-16E45CF29249}">
      <dsp:nvSpPr>
        <dsp:cNvPr id="0" name=""/>
        <dsp:cNvSpPr/>
      </dsp:nvSpPr>
      <dsp:spPr>
        <a:xfrm>
          <a:off x="0" y="2201589"/>
          <a:ext cx="5393361" cy="2104683"/>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nature of a problem and the combination of problems with employees in their organisation have been discussed. To identify the flaws, various analyses were used. The best types of analysis were PESTEL, Fishbone, and PMI. In order to improve, Proper Care UK should look at solutions to problems, as demonstrated in the presentation.</a:t>
          </a:r>
        </a:p>
      </dsp:txBody>
      <dsp:txXfrm>
        <a:off x="102742" y="2304331"/>
        <a:ext cx="5187877" cy="189919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4C36A-B474-3A12-38F7-BB5DCBC408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1063A2-04A5-12A2-5702-F0D898D78D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94EA2D-1BB2-DBF2-F8BD-6AC30CEBC589}"/>
              </a:ext>
            </a:extLst>
          </p:cNvPr>
          <p:cNvSpPr>
            <a:spLocks noGrp="1"/>
          </p:cNvSpPr>
          <p:nvPr>
            <p:ph type="dt" sz="half" idx="10"/>
          </p:nvPr>
        </p:nvSpPr>
        <p:spPr/>
        <p:txBody>
          <a:bodyPr/>
          <a:lstStyle/>
          <a:p>
            <a:fld id="{612439CD-2608-4D82-BADC-8C2A4405069A}" type="datetimeFigureOut">
              <a:rPr lang="en-GB" smtClean="0"/>
              <a:t>17/07/2022</a:t>
            </a:fld>
            <a:endParaRPr lang="en-GB"/>
          </a:p>
        </p:txBody>
      </p:sp>
      <p:sp>
        <p:nvSpPr>
          <p:cNvPr id="5" name="Footer Placeholder 4">
            <a:extLst>
              <a:ext uri="{FF2B5EF4-FFF2-40B4-BE49-F238E27FC236}">
                <a16:creationId xmlns:a16="http://schemas.microsoft.com/office/drawing/2014/main" id="{C550E6E3-7E54-C8FA-897D-AB6F7CD555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FE3790-3E41-C2A6-9B73-9C4B06ACF5D2}"/>
              </a:ext>
            </a:extLst>
          </p:cNvPr>
          <p:cNvSpPr>
            <a:spLocks noGrp="1"/>
          </p:cNvSpPr>
          <p:nvPr>
            <p:ph type="sldNum" sz="quarter" idx="12"/>
          </p:nvPr>
        </p:nvSpPr>
        <p:spPr/>
        <p:txBody>
          <a:bodyPr/>
          <a:lstStyle/>
          <a:p>
            <a:fld id="{962B1596-954E-4504-B549-CBE73DD9E518}" type="slidenum">
              <a:rPr lang="en-GB" smtClean="0"/>
              <a:t>‹#›</a:t>
            </a:fld>
            <a:endParaRPr lang="en-GB"/>
          </a:p>
        </p:txBody>
      </p:sp>
    </p:spTree>
    <p:extLst>
      <p:ext uri="{BB962C8B-B14F-4D97-AF65-F5344CB8AC3E}">
        <p14:creationId xmlns:p14="http://schemas.microsoft.com/office/powerpoint/2010/main" val="231888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B57AF-BEEA-4BB8-A68D-63262EA82B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3F64BB-2824-AA9C-E55A-82AE140B95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E4E74D-EAC0-8576-4BFE-8709E342407D}"/>
              </a:ext>
            </a:extLst>
          </p:cNvPr>
          <p:cNvSpPr>
            <a:spLocks noGrp="1"/>
          </p:cNvSpPr>
          <p:nvPr>
            <p:ph type="dt" sz="half" idx="10"/>
          </p:nvPr>
        </p:nvSpPr>
        <p:spPr/>
        <p:txBody>
          <a:bodyPr/>
          <a:lstStyle/>
          <a:p>
            <a:fld id="{612439CD-2608-4D82-BADC-8C2A4405069A}" type="datetimeFigureOut">
              <a:rPr lang="en-GB" smtClean="0"/>
              <a:t>17/07/2022</a:t>
            </a:fld>
            <a:endParaRPr lang="en-GB"/>
          </a:p>
        </p:txBody>
      </p:sp>
      <p:sp>
        <p:nvSpPr>
          <p:cNvPr id="5" name="Footer Placeholder 4">
            <a:extLst>
              <a:ext uri="{FF2B5EF4-FFF2-40B4-BE49-F238E27FC236}">
                <a16:creationId xmlns:a16="http://schemas.microsoft.com/office/drawing/2014/main" id="{0C432F15-D183-EE0F-BFAB-98AE7F1282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3E957B-F460-B093-78DB-B20EF5C1F2F3}"/>
              </a:ext>
            </a:extLst>
          </p:cNvPr>
          <p:cNvSpPr>
            <a:spLocks noGrp="1"/>
          </p:cNvSpPr>
          <p:nvPr>
            <p:ph type="sldNum" sz="quarter" idx="12"/>
          </p:nvPr>
        </p:nvSpPr>
        <p:spPr/>
        <p:txBody>
          <a:bodyPr/>
          <a:lstStyle/>
          <a:p>
            <a:fld id="{962B1596-954E-4504-B549-CBE73DD9E518}" type="slidenum">
              <a:rPr lang="en-GB" smtClean="0"/>
              <a:t>‹#›</a:t>
            </a:fld>
            <a:endParaRPr lang="en-GB"/>
          </a:p>
        </p:txBody>
      </p:sp>
    </p:spTree>
    <p:extLst>
      <p:ext uri="{BB962C8B-B14F-4D97-AF65-F5344CB8AC3E}">
        <p14:creationId xmlns:p14="http://schemas.microsoft.com/office/powerpoint/2010/main" val="3133238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7EA1F-01A6-8CFC-BF6C-2716D63A75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DBB4E7-EF1D-E69C-4460-E8D2782C6D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85AE20-8CFA-21F1-193E-D55644E5794B}"/>
              </a:ext>
            </a:extLst>
          </p:cNvPr>
          <p:cNvSpPr>
            <a:spLocks noGrp="1"/>
          </p:cNvSpPr>
          <p:nvPr>
            <p:ph type="dt" sz="half" idx="10"/>
          </p:nvPr>
        </p:nvSpPr>
        <p:spPr/>
        <p:txBody>
          <a:bodyPr/>
          <a:lstStyle/>
          <a:p>
            <a:fld id="{612439CD-2608-4D82-BADC-8C2A4405069A}" type="datetimeFigureOut">
              <a:rPr lang="en-GB" smtClean="0"/>
              <a:t>17/07/2022</a:t>
            </a:fld>
            <a:endParaRPr lang="en-GB"/>
          </a:p>
        </p:txBody>
      </p:sp>
      <p:sp>
        <p:nvSpPr>
          <p:cNvPr id="5" name="Footer Placeholder 4">
            <a:extLst>
              <a:ext uri="{FF2B5EF4-FFF2-40B4-BE49-F238E27FC236}">
                <a16:creationId xmlns:a16="http://schemas.microsoft.com/office/drawing/2014/main" id="{D8C4E5B0-27BA-B5C2-8DC6-B3C9840798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A1A48C-3A89-5B02-0CBE-E1F214215F1F}"/>
              </a:ext>
            </a:extLst>
          </p:cNvPr>
          <p:cNvSpPr>
            <a:spLocks noGrp="1"/>
          </p:cNvSpPr>
          <p:nvPr>
            <p:ph type="sldNum" sz="quarter" idx="12"/>
          </p:nvPr>
        </p:nvSpPr>
        <p:spPr/>
        <p:txBody>
          <a:bodyPr/>
          <a:lstStyle/>
          <a:p>
            <a:fld id="{962B1596-954E-4504-B549-CBE73DD9E518}" type="slidenum">
              <a:rPr lang="en-GB" smtClean="0"/>
              <a:t>‹#›</a:t>
            </a:fld>
            <a:endParaRPr lang="en-GB"/>
          </a:p>
        </p:txBody>
      </p:sp>
    </p:spTree>
    <p:extLst>
      <p:ext uri="{BB962C8B-B14F-4D97-AF65-F5344CB8AC3E}">
        <p14:creationId xmlns:p14="http://schemas.microsoft.com/office/powerpoint/2010/main" val="187094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BF2FE-E892-4BA1-5AB6-818D284A08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47EEE1-E304-8654-A952-C9D5E50270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FAFA9E-333A-244A-CF06-9470520CB8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A0124D-9C61-7FD8-489C-34C42DD8D506}"/>
              </a:ext>
            </a:extLst>
          </p:cNvPr>
          <p:cNvSpPr>
            <a:spLocks noGrp="1"/>
          </p:cNvSpPr>
          <p:nvPr>
            <p:ph type="dt" sz="half" idx="10"/>
          </p:nvPr>
        </p:nvSpPr>
        <p:spPr/>
        <p:txBody>
          <a:bodyPr/>
          <a:lstStyle/>
          <a:p>
            <a:fld id="{612439CD-2608-4D82-BADC-8C2A4405069A}" type="datetimeFigureOut">
              <a:rPr lang="en-GB" smtClean="0"/>
              <a:t>17/07/2022</a:t>
            </a:fld>
            <a:endParaRPr lang="en-GB"/>
          </a:p>
        </p:txBody>
      </p:sp>
      <p:sp>
        <p:nvSpPr>
          <p:cNvPr id="6" name="Footer Placeholder 5">
            <a:extLst>
              <a:ext uri="{FF2B5EF4-FFF2-40B4-BE49-F238E27FC236}">
                <a16:creationId xmlns:a16="http://schemas.microsoft.com/office/drawing/2014/main" id="{E8BE5F29-6557-317B-7CD2-377BE1D4BE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E2B19A-C1A7-3628-093A-D40198C1A866}"/>
              </a:ext>
            </a:extLst>
          </p:cNvPr>
          <p:cNvSpPr>
            <a:spLocks noGrp="1"/>
          </p:cNvSpPr>
          <p:nvPr>
            <p:ph type="sldNum" sz="quarter" idx="12"/>
          </p:nvPr>
        </p:nvSpPr>
        <p:spPr/>
        <p:txBody>
          <a:bodyPr/>
          <a:lstStyle/>
          <a:p>
            <a:fld id="{962B1596-954E-4504-B549-CBE73DD9E518}" type="slidenum">
              <a:rPr lang="en-GB" smtClean="0"/>
              <a:t>‹#›</a:t>
            </a:fld>
            <a:endParaRPr lang="en-GB"/>
          </a:p>
        </p:txBody>
      </p:sp>
    </p:spTree>
    <p:extLst>
      <p:ext uri="{BB962C8B-B14F-4D97-AF65-F5344CB8AC3E}">
        <p14:creationId xmlns:p14="http://schemas.microsoft.com/office/powerpoint/2010/main" val="3561356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E7E0F-DC55-87D8-66D0-FFF2D258AB7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D2E6BD-C9DB-152A-E688-C6D228CD1A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7F921F-8B50-CCC1-58C7-35881B7CEA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A8B422-62D7-B3E1-7C0F-E312F8FA28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7ED49B-9D5B-C54E-3BF8-D03E7EF7AFB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5DCA70-A463-FC39-A9FB-8C9FA72C39A5}"/>
              </a:ext>
            </a:extLst>
          </p:cNvPr>
          <p:cNvSpPr>
            <a:spLocks noGrp="1"/>
          </p:cNvSpPr>
          <p:nvPr>
            <p:ph type="dt" sz="half" idx="10"/>
          </p:nvPr>
        </p:nvSpPr>
        <p:spPr/>
        <p:txBody>
          <a:bodyPr/>
          <a:lstStyle/>
          <a:p>
            <a:fld id="{612439CD-2608-4D82-BADC-8C2A4405069A}" type="datetimeFigureOut">
              <a:rPr lang="en-GB" smtClean="0"/>
              <a:t>17/07/2022</a:t>
            </a:fld>
            <a:endParaRPr lang="en-GB"/>
          </a:p>
        </p:txBody>
      </p:sp>
      <p:sp>
        <p:nvSpPr>
          <p:cNvPr id="8" name="Footer Placeholder 7">
            <a:extLst>
              <a:ext uri="{FF2B5EF4-FFF2-40B4-BE49-F238E27FC236}">
                <a16:creationId xmlns:a16="http://schemas.microsoft.com/office/drawing/2014/main" id="{435439E4-068C-3581-0D38-41C4313FB4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BD5611-3E23-D62F-D493-B4F23962D544}"/>
              </a:ext>
            </a:extLst>
          </p:cNvPr>
          <p:cNvSpPr>
            <a:spLocks noGrp="1"/>
          </p:cNvSpPr>
          <p:nvPr>
            <p:ph type="sldNum" sz="quarter" idx="12"/>
          </p:nvPr>
        </p:nvSpPr>
        <p:spPr/>
        <p:txBody>
          <a:bodyPr/>
          <a:lstStyle/>
          <a:p>
            <a:fld id="{962B1596-954E-4504-B549-CBE73DD9E518}" type="slidenum">
              <a:rPr lang="en-GB" smtClean="0"/>
              <a:t>‹#›</a:t>
            </a:fld>
            <a:endParaRPr lang="en-GB"/>
          </a:p>
        </p:txBody>
      </p:sp>
    </p:spTree>
    <p:extLst>
      <p:ext uri="{BB962C8B-B14F-4D97-AF65-F5344CB8AC3E}">
        <p14:creationId xmlns:p14="http://schemas.microsoft.com/office/powerpoint/2010/main" val="4094091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726A-10CE-895F-6DFF-45CE7E2477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BE01AB-E074-46F2-C033-D35D19FC151F}"/>
              </a:ext>
            </a:extLst>
          </p:cNvPr>
          <p:cNvSpPr>
            <a:spLocks noGrp="1"/>
          </p:cNvSpPr>
          <p:nvPr>
            <p:ph type="dt" sz="half" idx="10"/>
          </p:nvPr>
        </p:nvSpPr>
        <p:spPr/>
        <p:txBody>
          <a:bodyPr/>
          <a:lstStyle/>
          <a:p>
            <a:fld id="{612439CD-2608-4D82-BADC-8C2A4405069A}" type="datetimeFigureOut">
              <a:rPr lang="en-GB" smtClean="0"/>
              <a:t>17/07/2022</a:t>
            </a:fld>
            <a:endParaRPr lang="en-GB"/>
          </a:p>
        </p:txBody>
      </p:sp>
      <p:sp>
        <p:nvSpPr>
          <p:cNvPr id="4" name="Footer Placeholder 3">
            <a:extLst>
              <a:ext uri="{FF2B5EF4-FFF2-40B4-BE49-F238E27FC236}">
                <a16:creationId xmlns:a16="http://schemas.microsoft.com/office/drawing/2014/main" id="{FC63CDCD-0AA5-F030-F165-E88FB6EC82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044350-EAED-5C38-8B57-56EDAFF9E831}"/>
              </a:ext>
            </a:extLst>
          </p:cNvPr>
          <p:cNvSpPr>
            <a:spLocks noGrp="1"/>
          </p:cNvSpPr>
          <p:nvPr>
            <p:ph type="sldNum" sz="quarter" idx="12"/>
          </p:nvPr>
        </p:nvSpPr>
        <p:spPr/>
        <p:txBody>
          <a:bodyPr/>
          <a:lstStyle/>
          <a:p>
            <a:fld id="{962B1596-954E-4504-B549-CBE73DD9E518}" type="slidenum">
              <a:rPr lang="en-GB" smtClean="0"/>
              <a:t>‹#›</a:t>
            </a:fld>
            <a:endParaRPr lang="en-GB"/>
          </a:p>
        </p:txBody>
      </p:sp>
    </p:spTree>
    <p:extLst>
      <p:ext uri="{BB962C8B-B14F-4D97-AF65-F5344CB8AC3E}">
        <p14:creationId xmlns:p14="http://schemas.microsoft.com/office/powerpoint/2010/main" val="2270387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569F08-1A51-4A8C-6945-13F1A82CD7B9}"/>
              </a:ext>
            </a:extLst>
          </p:cNvPr>
          <p:cNvSpPr>
            <a:spLocks noGrp="1"/>
          </p:cNvSpPr>
          <p:nvPr>
            <p:ph type="dt" sz="half" idx="10"/>
          </p:nvPr>
        </p:nvSpPr>
        <p:spPr/>
        <p:txBody>
          <a:bodyPr/>
          <a:lstStyle/>
          <a:p>
            <a:fld id="{612439CD-2608-4D82-BADC-8C2A4405069A}" type="datetimeFigureOut">
              <a:rPr lang="en-GB" smtClean="0"/>
              <a:t>17/07/2022</a:t>
            </a:fld>
            <a:endParaRPr lang="en-GB"/>
          </a:p>
        </p:txBody>
      </p:sp>
      <p:sp>
        <p:nvSpPr>
          <p:cNvPr id="3" name="Footer Placeholder 2">
            <a:extLst>
              <a:ext uri="{FF2B5EF4-FFF2-40B4-BE49-F238E27FC236}">
                <a16:creationId xmlns:a16="http://schemas.microsoft.com/office/drawing/2014/main" id="{61B1BFD3-D969-3E51-B10E-B4DEC757C8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C567C2-64C8-9BC5-810B-96D6CF6C290E}"/>
              </a:ext>
            </a:extLst>
          </p:cNvPr>
          <p:cNvSpPr>
            <a:spLocks noGrp="1"/>
          </p:cNvSpPr>
          <p:nvPr>
            <p:ph type="sldNum" sz="quarter" idx="12"/>
          </p:nvPr>
        </p:nvSpPr>
        <p:spPr/>
        <p:txBody>
          <a:bodyPr/>
          <a:lstStyle/>
          <a:p>
            <a:fld id="{962B1596-954E-4504-B549-CBE73DD9E518}" type="slidenum">
              <a:rPr lang="en-GB" smtClean="0"/>
              <a:t>‹#›</a:t>
            </a:fld>
            <a:endParaRPr lang="en-GB"/>
          </a:p>
        </p:txBody>
      </p:sp>
    </p:spTree>
    <p:extLst>
      <p:ext uri="{BB962C8B-B14F-4D97-AF65-F5344CB8AC3E}">
        <p14:creationId xmlns:p14="http://schemas.microsoft.com/office/powerpoint/2010/main" val="909792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0A471-1DAC-53EF-F1B6-96774BE412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598724-D744-FA63-6C69-C86D4FC915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E99484-726D-71B4-83EA-6F623A2ED9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52E906-53F1-66B2-E403-D9197EFF0208}"/>
              </a:ext>
            </a:extLst>
          </p:cNvPr>
          <p:cNvSpPr>
            <a:spLocks noGrp="1"/>
          </p:cNvSpPr>
          <p:nvPr>
            <p:ph type="dt" sz="half" idx="10"/>
          </p:nvPr>
        </p:nvSpPr>
        <p:spPr/>
        <p:txBody>
          <a:bodyPr/>
          <a:lstStyle/>
          <a:p>
            <a:fld id="{612439CD-2608-4D82-BADC-8C2A4405069A}" type="datetimeFigureOut">
              <a:rPr lang="en-GB" smtClean="0"/>
              <a:t>17/07/2022</a:t>
            </a:fld>
            <a:endParaRPr lang="en-GB"/>
          </a:p>
        </p:txBody>
      </p:sp>
      <p:sp>
        <p:nvSpPr>
          <p:cNvPr id="6" name="Footer Placeholder 5">
            <a:extLst>
              <a:ext uri="{FF2B5EF4-FFF2-40B4-BE49-F238E27FC236}">
                <a16:creationId xmlns:a16="http://schemas.microsoft.com/office/drawing/2014/main" id="{B648915A-85F8-545B-B88D-21D468B01C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A9DEC5-C656-5ADF-F7EC-E4CF544C5930}"/>
              </a:ext>
            </a:extLst>
          </p:cNvPr>
          <p:cNvSpPr>
            <a:spLocks noGrp="1"/>
          </p:cNvSpPr>
          <p:nvPr>
            <p:ph type="sldNum" sz="quarter" idx="12"/>
          </p:nvPr>
        </p:nvSpPr>
        <p:spPr/>
        <p:txBody>
          <a:bodyPr/>
          <a:lstStyle/>
          <a:p>
            <a:fld id="{962B1596-954E-4504-B549-CBE73DD9E518}" type="slidenum">
              <a:rPr lang="en-GB" smtClean="0"/>
              <a:t>‹#›</a:t>
            </a:fld>
            <a:endParaRPr lang="en-GB"/>
          </a:p>
        </p:txBody>
      </p:sp>
    </p:spTree>
    <p:extLst>
      <p:ext uri="{BB962C8B-B14F-4D97-AF65-F5344CB8AC3E}">
        <p14:creationId xmlns:p14="http://schemas.microsoft.com/office/powerpoint/2010/main" val="20950068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65FEA-FA70-423D-F587-AB545F3BD7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715129-1E51-5C8D-676D-FD66BC1996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C76D6C-D543-E062-D576-68A868C6E1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999AAE-3910-7ECB-5C01-1932790A54BD}"/>
              </a:ext>
            </a:extLst>
          </p:cNvPr>
          <p:cNvSpPr>
            <a:spLocks noGrp="1"/>
          </p:cNvSpPr>
          <p:nvPr>
            <p:ph type="dt" sz="half" idx="10"/>
          </p:nvPr>
        </p:nvSpPr>
        <p:spPr/>
        <p:txBody>
          <a:bodyPr/>
          <a:lstStyle/>
          <a:p>
            <a:fld id="{612439CD-2608-4D82-BADC-8C2A4405069A}" type="datetimeFigureOut">
              <a:rPr lang="en-GB" smtClean="0"/>
              <a:t>17/07/2022</a:t>
            </a:fld>
            <a:endParaRPr lang="en-GB"/>
          </a:p>
        </p:txBody>
      </p:sp>
      <p:sp>
        <p:nvSpPr>
          <p:cNvPr id="6" name="Footer Placeholder 5">
            <a:extLst>
              <a:ext uri="{FF2B5EF4-FFF2-40B4-BE49-F238E27FC236}">
                <a16:creationId xmlns:a16="http://schemas.microsoft.com/office/drawing/2014/main" id="{DF0170D3-A64A-DDB0-6FC1-823CDED5A1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F079C4-24A8-608A-5502-78BF6D488E36}"/>
              </a:ext>
            </a:extLst>
          </p:cNvPr>
          <p:cNvSpPr>
            <a:spLocks noGrp="1"/>
          </p:cNvSpPr>
          <p:nvPr>
            <p:ph type="sldNum" sz="quarter" idx="12"/>
          </p:nvPr>
        </p:nvSpPr>
        <p:spPr/>
        <p:txBody>
          <a:bodyPr/>
          <a:lstStyle/>
          <a:p>
            <a:fld id="{962B1596-954E-4504-B549-CBE73DD9E518}" type="slidenum">
              <a:rPr lang="en-GB" smtClean="0"/>
              <a:t>‹#›</a:t>
            </a:fld>
            <a:endParaRPr lang="en-GB"/>
          </a:p>
        </p:txBody>
      </p:sp>
    </p:spTree>
    <p:extLst>
      <p:ext uri="{BB962C8B-B14F-4D97-AF65-F5344CB8AC3E}">
        <p14:creationId xmlns:p14="http://schemas.microsoft.com/office/powerpoint/2010/main" val="3644952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281C9-0EBF-C097-E5E8-72A53760AE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72708F-62F9-19DF-D307-0C24941A241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367470-812B-C572-3AEB-D9AC9D943B80}"/>
              </a:ext>
            </a:extLst>
          </p:cNvPr>
          <p:cNvSpPr>
            <a:spLocks noGrp="1"/>
          </p:cNvSpPr>
          <p:nvPr>
            <p:ph type="dt" sz="half" idx="10"/>
          </p:nvPr>
        </p:nvSpPr>
        <p:spPr/>
        <p:txBody>
          <a:bodyPr/>
          <a:lstStyle/>
          <a:p>
            <a:fld id="{612439CD-2608-4D82-BADC-8C2A4405069A}" type="datetimeFigureOut">
              <a:rPr lang="en-GB" smtClean="0"/>
              <a:t>17/07/2022</a:t>
            </a:fld>
            <a:endParaRPr lang="en-GB"/>
          </a:p>
        </p:txBody>
      </p:sp>
      <p:sp>
        <p:nvSpPr>
          <p:cNvPr id="5" name="Footer Placeholder 4">
            <a:extLst>
              <a:ext uri="{FF2B5EF4-FFF2-40B4-BE49-F238E27FC236}">
                <a16:creationId xmlns:a16="http://schemas.microsoft.com/office/drawing/2014/main" id="{50CD3040-4488-9F8C-1C12-369C940469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EE30EC-C7C7-C776-B8C6-908DE957A866}"/>
              </a:ext>
            </a:extLst>
          </p:cNvPr>
          <p:cNvSpPr>
            <a:spLocks noGrp="1"/>
          </p:cNvSpPr>
          <p:nvPr>
            <p:ph type="sldNum" sz="quarter" idx="12"/>
          </p:nvPr>
        </p:nvSpPr>
        <p:spPr/>
        <p:txBody>
          <a:bodyPr/>
          <a:lstStyle/>
          <a:p>
            <a:fld id="{962B1596-954E-4504-B549-CBE73DD9E518}" type="slidenum">
              <a:rPr lang="en-GB" smtClean="0"/>
              <a:t>‹#›</a:t>
            </a:fld>
            <a:endParaRPr lang="en-GB"/>
          </a:p>
        </p:txBody>
      </p:sp>
    </p:spTree>
    <p:extLst>
      <p:ext uri="{BB962C8B-B14F-4D97-AF65-F5344CB8AC3E}">
        <p14:creationId xmlns:p14="http://schemas.microsoft.com/office/powerpoint/2010/main" val="3689663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664995-D7B4-7102-3A1D-3F74FCE7D2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BC7F31-D662-8768-0363-43CDD6DBDA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C51286-B3D0-AD20-4F53-55F2A8D8CBC9}"/>
              </a:ext>
            </a:extLst>
          </p:cNvPr>
          <p:cNvSpPr>
            <a:spLocks noGrp="1"/>
          </p:cNvSpPr>
          <p:nvPr>
            <p:ph type="dt" sz="half" idx="10"/>
          </p:nvPr>
        </p:nvSpPr>
        <p:spPr/>
        <p:txBody>
          <a:bodyPr/>
          <a:lstStyle/>
          <a:p>
            <a:fld id="{612439CD-2608-4D82-BADC-8C2A4405069A}" type="datetimeFigureOut">
              <a:rPr lang="en-GB" smtClean="0"/>
              <a:t>17/07/2022</a:t>
            </a:fld>
            <a:endParaRPr lang="en-GB"/>
          </a:p>
        </p:txBody>
      </p:sp>
      <p:sp>
        <p:nvSpPr>
          <p:cNvPr id="5" name="Footer Placeholder 4">
            <a:extLst>
              <a:ext uri="{FF2B5EF4-FFF2-40B4-BE49-F238E27FC236}">
                <a16:creationId xmlns:a16="http://schemas.microsoft.com/office/drawing/2014/main" id="{BF9FF6BE-B544-31CC-FD45-516BA8B32C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16F01B-24CA-484A-6187-CDB2F157A290}"/>
              </a:ext>
            </a:extLst>
          </p:cNvPr>
          <p:cNvSpPr>
            <a:spLocks noGrp="1"/>
          </p:cNvSpPr>
          <p:nvPr>
            <p:ph type="sldNum" sz="quarter" idx="12"/>
          </p:nvPr>
        </p:nvSpPr>
        <p:spPr/>
        <p:txBody>
          <a:bodyPr/>
          <a:lstStyle/>
          <a:p>
            <a:fld id="{962B1596-954E-4504-B549-CBE73DD9E518}" type="slidenum">
              <a:rPr lang="en-GB" smtClean="0"/>
              <a:t>‹#›</a:t>
            </a:fld>
            <a:endParaRPr lang="en-GB"/>
          </a:p>
        </p:txBody>
      </p:sp>
    </p:spTree>
    <p:extLst>
      <p:ext uri="{BB962C8B-B14F-4D97-AF65-F5344CB8AC3E}">
        <p14:creationId xmlns:p14="http://schemas.microsoft.com/office/powerpoint/2010/main" val="357001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705413-1169-0BBA-AF04-702688F15B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C71879-BA9C-1AA4-F9DF-5124FBA193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E6B92-CA1A-35BB-BE8D-BFED6FA0A6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2439CD-2608-4D82-BADC-8C2A4405069A}" type="datetimeFigureOut">
              <a:rPr lang="en-GB" smtClean="0"/>
              <a:t>17/07/2022</a:t>
            </a:fld>
            <a:endParaRPr lang="en-GB"/>
          </a:p>
        </p:txBody>
      </p:sp>
      <p:sp>
        <p:nvSpPr>
          <p:cNvPr id="5" name="Footer Placeholder 4">
            <a:extLst>
              <a:ext uri="{FF2B5EF4-FFF2-40B4-BE49-F238E27FC236}">
                <a16:creationId xmlns:a16="http://schemas.microsoft.com/office/drawing/2014/main" id="{B0C63C9D-24F5-36F5-6DBA-D61CBF53D5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A71AA1-9A2E-27B0-77FB-28A28019B2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2B1596-954E-4504-B549-CBE73DD9E518}" type="slidenum">
              <a:rPr lang="en-GB" smtClean="0"/>
              <a:t>‹#›</a:t>
            </a:fld>
            <a:endParaRPr lang="en-GB"/>
          </a:p>
        </p:txBody>
      </p:sp>
    </p:spTree>
    <p:extLst>
      <p:ext uri="{BB962C8B-B14F-4D97-AF65-F5344CB8AC3E}">
        <p14:creationId xmlns:p14="http://schemas.microsoft.com/office/powerpoint/2010/main" val="9424134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nhsfunding.info/symptoms/10-effects-of-underfunding/staff-shortages/" TargetMode="External"/><Relationship Id="rId7" Type="http://schemas.openxmlformats.org/officeDocument/2006/relationships/hyperlink" Target="https://www.quora.com/What-is-a-fishbone-diagram" TargetMode="External"/><Relationship Id="rId2" Type="http://schemas.openxmlformats.org/officeDocument/2006/relationships/hyperlink" Target="https://www.caycon.com/blog/put-your-pestel-to-the-mettle/" TargetMode="External"/><Relationship Id="rId1" Type="http://schemas.openxmlformats.org/officeDocument/2006/relationships/slideLayout" Target="../slideLayouts/slideLayout6.xml"/><Relationship Id="rId6" Type="http://schemas.openxmlformats.org/officeDocument/2006/relationships/hyperlink" Target="https://assets.publishing.service.gov.uk/government/uploads/system/uploads/attachment_data/file/500288/Clinical_workforce_report.pdf" TargetMode="External"/><Relationship Id="rId5" Type="http://schemas.openxmlformats.org/officeDocument/2006/relationships/hyperlink" Target="https://assets.publishing.service.gov.uk/government/uploads/system/uploads/attachment_data/file/50028" TargetMode="External"/><Relationship Id="rId4" Type="http://schemas.openxmlformats.org/officeDocument/2006/relationships/hyperlink" Target="https://nhsproviders.org/news-blogs/news/nhs-workforce-shortage-has-serious-and-detrimental-imp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64">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66">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0"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1" name="Oval 70">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2" name="Arc 72">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E62EB2-FB75-1A5C-A289-609202C20CE8}"/>
              </a:ext>
            </a:extLst>
          </p:cNvPr>
          <p:cNvSpPr>
            <a:spLocks noGrp="1"/>
          </p:cNvSpPr>
          <p:nvPr>
            <p:ph type="ctrTitle"/>
          </p:nvPr>
        </p:nvSpPr>
        <p:spPr>
          <a:xfrm>
            <a:off x="4038600" y="1939159"/>
            <a:ext cx="7644627" cy="2751086"/>
          </a:xfrm>
        </p:spPr>
        <p:txBody>
          <a:bodyPr vert="horz" lIns="91440" tIns="45720" rIns="91440" bIns="45720" rtlCol="0">
            <a:normAutofit/>
          </a:bodyPr>
          <a:lstStyle/>
          <a:p>
            <a:pPr algn="r" fontAlgn="base"/>
            <a:r>
              <a:rPr lang="en-US" sz="2400" b="0" i="0" dirty="0">
                <a:effectLst/>
              </a:rPr>
              <a:t>Name:  Rubina </a:t>
            </a:r>
            <a:r>
              <a:rPr lang="en-US" sz="2400" b="0" i="0" dirty="0" err="1">
                <a:effectLst/>
              </a:rPr>
              <a:t>Akbur</a:t>
            </a:r>
            <a:r>
              <a:rPr lang="en-US" sz="2400" b="0" i="0" dirty="0">
                <a:effectLst/>
              </a:rPr>
              <a:t> </a:t>
            </a:r>
            <a:br>
              <a:rPr lang="en-US" sz="2400" b="0" i="0" dirty="0">
                <a:effectLst/>
              </a:rPr>
            </a:br>
            <a:r>
              <a:rPr lang="en-US" sz="2400" b="0" i="0" dirty="0">
                <a:effectLst/>
              </a:rPr>
              <a:t>Student Number: 2118370 </a:t>
            </a:r>
            <a:br>
              <a:rPr lang="en-US" sz="2400" b="0" i="0" dirty="0">
                <a:effectLst/>
              </a:rPr>
            </a:br>
            <a:r>
              <a:rPr lang="en-US" sz="2400" b="0" i="0" dirty="0">
                <a:effectLst/>
              </a:rPr>
              <a:t>Module Code: BMSW4004</a:t>
            </a:r>
            <a:r>
              <a:rPr lang="en-US" sz="2400" dirty="0"/>
              <a:t>_BIRM</a:t>
            </a:r>
            <a:r>
              <a:rPr lang="en-US" sz="2400" b="0" i="0" dirty="0">
                <a:effectLst/>
              </a:rPr>
              <a:t> </a:t>
            </a:r>
            <a:br>
              <a:rPr lang="en-US" sz="2400" b="0" i="0" dirty="0">
                <a:effectLst/>
              </a:rPr>
            </a:br>
            <a:r>
              <a:rPr lang="en-US" sz="2400" b="0" i="0">
                <a:effectLst/>
              </a:rPr>
              <a:t>Module Name: Problem Solving and Decision</a:t>
            </a:r>
            <a:r>
              <a:rPr lang="en-US" sz="2400"/>
              <a:t> </a:t>
            </a:r>
            <a:r>
              <a:rPr lang="en-US" sz="2400" b="0" i="0">
                <a:effectLst/>
              </a:rPr>
              <a:t>Making</a:t>
            </a:r>
            <a:br>
              <a:rPr lang="en-US" sz="2400" b="0" i="0" dirty="0">
                <a:effectLst/>
              </a:rPr>
            </a:br>
            <a:r>
              <a:rPr lang="en-US" sz="2400" b="0" i="0">
                <a:effectLst/>
              </a:rPr>
              <a:t>Assignment Title: Addressing the problem of staff s</a:t>
            </a:r>
            <a:r>
              <a:rPr lang="en-US" sz="2400"/>
              <a:t>hortage in </a:t>
            </a:r>
            <a:r>
              <a:rPr lang="en-US" sz="2400" dirty="0"/>
              <a:t>Proper Care, UK</a:t>
            </a:r>
            <a:br>
              <a:rPr lang="en-US" sz="2400" dirty="0"/>
            </a:br>
            <a:r>
              <a:rPr lang="en-US" sz="2400" b="0" i="0" dirty="0">
                <a:effectLst/>
              </a:rPr>
              <a:t>Lecturer Name: Zahra </a:t>
            </a:r>
            <a:r>
              <a:rPr lang="en-US" sz="2400" b="0" i="0" dirty="0" err="1">
                <a:effectLst/>
              </a:rPr>
              <a:t>Mohammadnazari</a:t>
            </a:r>
            <a:endParaRPr lang="en-US" sz="2400" dirty="0" err="1">
              <a:cs typeface="Calibri Light"/>
            </a:endParaRPr>
          </a:p>
        </p:txBody>
      </p:sp>
    </p:spTree>
    <p:extLst>
      <p:ext uri="{BB962C8B-B14F-4D97-AF65-F5344CB8AC3E}">
        <p14:creationId xmlns:p14="http://schemas.microsoft.com/office/powerpoint/2010/main" val="211497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extBox 1">
            <a:extLst>
              <a:ext uri="{FF2B5EF4-FFF2-40B4-BE49-F238E27FC236}">
                <a16:creationId xmlns:a16="http://schemas.microsoft.com/office/drawing/2014/main" id="{5D5F4D1C-2B63-438B-4F6E-EAC3BBB35B1E}"/>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b="1" u="sng" dirty="0"/>
              <a:t>Introduction</a:t>
            </a:r>
          </a:p>
          <a:p>
            <a:pPr indent="-228600">
              <a:lnSpc>
                <a:spcPct val="90000"/>
              </a:lnSpc>
              <a:spcAft>
                <a:spcPts val="600"/>
              </a:spcAft>
              <a:buFont typeface="Arial" panose="020B0604020202020204" pitchFamily="34" charset="0"/>
              <a:buChar char="•"/>
            </a:pPr>
            <a:endParaRPr lang="en-US" b="1" u="sng"/>
          </a:p>
          <a:p>
            <a:pPr indent="-228600">
              <a:lnSpc>
                <a:spcPct val="90000"/>
              </a:lnSpc>
              <a:spcAft>
                <a:spcPts val="600"/>
              </a:spcAft>
              <a:buFont typeface="Arial" panose="020B0604020202020204" pitchFamily="34" charset="0"/>
              <a:buChar char="•"/>
            </a:pPr>
            <a:r>
              <a:rPr lang="en-US" b="1" dirty="0"/>
              <a:t>In this presentation it will be discussed how to address the problems of staff shortages with Proper Care.</a:t>
            </a:r>
            <a:endParaRPr lang="en-US" b="1" dirty="0">
              <a:cs typeface="Calibri"/>
            </a:endParaRPr>
          </a:p>
          <a:p>
            <a:pPr marL="285750" indent="-228600">
              <a:lnSpc>
                <a:spcPct val="90000"/>
              </a:lnSpc>
              <a:spcAft>
                <a:spcPts val="600"/>
              </a:spcAft>
              <a:buFont typeface="Arial" panose="020B0604020202020204" pitchFamily="34" charset="0"/>
              <a:buChar char="•"/>
            </a:pPr>
            <a:r>
              <a:rPr lang="en-US" b="1" dirty="0"/>
              <a:t>Proper Care are adult providers who are based in the UK. </a:t>
            </a:r>
            <a:endParaRPr lang="en-US" b="1" dirty="0">
              <a:cs typeface="Calibri"/>
            </a:endParaRPr>
          </a:p>
          <a:p>
            <a:pPr marL="285750" indent="-228600">
              <a:lnSpc>
                <a:spcPct val="90000"/>
              </a:lnSpc>
              <a:spcAft>
                <a:spcPts val="600"/>
              </a:spcAft>
              <a:buFont typeface="Arial" panose="020B0604020202020204" pitchFamily="34" charset="0"/>
              <a:buChar char="•"/>
            </a:pPr>
            <a:r>
              <a:rPr lang="en-US" b="1" dirty="0"/>
              <a:t>NHS shortage, mental health and community support lacking more that 100,000 FTE staff.</a:t>
            </a:r>
            <a:endParaRPr lang="en-US" b="1" dirty="0">
              <a:cs typeface="Calibri"/>
            </a:endParaRPr>
          </a:p>
          <a:p>
            <a:pPr marL="285750" indent="-228600">
              <a:lnSpc>
                <a:spcPct val="90000"/>
              </a:lnSpc>
              <a:spcAft>
                <a:spcPts val="600"/>
              </a:spcAft>
              <a:buFont typeface="Arial" panose="020B0604020202020204" pitchFamily="34" charset="0"/>
              <a:buChar char="•"/>
            </a:pPr>
            <a:r>
              <a:rPr lang="en-US" b="1" dirty="0"/>
              <a:t>Affecting key groups.</a:t>
            </a:r>
          </a:p>
          <a:p>
            <a:pPr marL="57150">
              <a:lnSpc>
                <a:spcPct val="90000"/>
              </a:lnSpc>
              <a:spcAft>
                <a:spcPts val="600"/>
              </a:spcAft>
            </a:pPr>
            <a:r>
              <a:rPr lang="en-US" b="1" dirty="0"/>
              <a:t>It will also be discussed:- </a:t>
            </a:r>
            <a:endParaRPr lang="en-US" b="1">
              <a:cs typeface="Calibri"/>
            </a:endParaRPr>
          </a:p>
          <a:p>
            <a:pPr marL="342900" indent="-228600">
              <a:lnSpc>
                <a:spcPct val="90000"/>
              </a:lnSpc>
              <a:spcAft>
                <a:spcPts val="600"/>
              </a:spcAft>
              <a:buFont typeface="Arial" panose="020B0604020202020204" pitchFamily="34" charset="0"/>
              <a:buChar char="•"/>
            </a:pPr>
            <a:r>
              <a:rPr lang="en-US" b="1" dirty="0"/>
              <a:t>Pestel -  Describes a framework of macro (external)-environment factors.</a:t>
            </a:r>
            <a:endParaRPr lang="en-US" b="1" dirty="0">
              <a:cs typeface="Calibri"/>
            </a:endParaRPr>
          </a:p>
          <a:p>
            <a:pPr marL="285750" indent="-228600">
              <a:lnSpc>
                <a:spcPct val="90000"/>
              </a:lnSpc>
              <a:spcAft>
                <a:spcPts val="600"/>
              </a:spcAft>
              <a:buFont typeface="Arial" panose="020B0604020202020204" pitchFamily="34" charset="0"/>
              <a:buChar char="•"/>
            </a:pPr>
            <a:r>
              <a:rPr lang="en-US" b="1" dirty="0"/>
              <a:t>Fishbone -  Visual way to look at cause and effect (internal).</a:t>
            </a:r>
            <a:endParaRPr lang="en-US" b="1" dirty="0">
              <a:cs typeface="Calibri"/>
            </a:endParaRPr>
          </a:p>
          <a:p>
            <a:pPr marL="285750" indent="-228600">
              <a:lnSpc>
                <a:spcPct val="90000"/>
              </a:lnSpc>
              <a:spcAft>
                <a:spcPts val="600"/>
              </a:spcAft>
              <a:buFont typeface="Arial" panose="020B0604020202020204" pitchFamily="34" charset="0"/>
              <a:buChar char="•"/>
            </a:pPr>
            <a:r>
              <a:rPr lang="en-US" b="1" dirty="0"/>
              <a:t>PMI - Brainstorm to make decisions and to create a discussion. </a:t>
            </a:r>
            <a:endParaRPr lang="en-US" b="1" dirty="0">
              <a:cs typeface="Calibri"/>
            </a:endParaRPr>
          </a:p>
          <a:p>
            <a:pPr>
              <a:lnSpc>
                <a:spcPct val="90000"/>
              </a:lnSpc>
              <a:spcAft>
                <a:spcPts val="600"/>
              </a:spcAft>
            </a:pPr>
            <a:endParaRPr lang="en-US" b="1">
              <a:cs typeface="Calibri" panose="020F0502020204030204"/>
            </a:endParaRPr>
          </a:p>
          <a:p>
            <a:pPr>
              <a:lnSpc>
                <a:spcPct val="90000"/>
              </a:lnSpc>
              <a:spcAft>
                <a:spcPts val="600"/>
              </a:spcAft>
            </a:pPr>
            <a:r>
              <a:rPr lang="en-US" dirty="0">
                <a:ea typeface="+mn-lt"/>
                <a:cs typeface="+mn-lt"/>
              </a:rPr>
              <a:t>According to Buchan et al (2019), the number of doctors, excluding locums and trainees, fell by 1.6 percent in the year ending September 2018.</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893685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1" name="Picture 1501">
            <a:extLst>
              <a:ext uri="{FF2B5EF4-FFF2-40B4-BE49-F238E27FC236}">
                <a16:creationId xmlns:a16="http://schemas.microsoft.com/office/drawing/2014/main" id="{360DEA1B-46FC-CFAE-FB3B-4483F0B45197}"/>
              </a:ext>
            </a:extLst>
          </p:cNvPr>
          <p:cNvPicPr>
            <a:picLocks noChangeAspect="1"/>
          </p:cNvPicPr>
          <p:nvPr/>
        </p:nvPicPr>
        <p:blipFill>
          <a:blip r:embed="rId2"/>
          <a:stretch>
            <a:fillRect/>
          </a:stretch>
        </p:blipFill>
        <p:spPr>
          <a:xfrm>
            <a:off x="484316" y="304800"/>
            <a:ext cx="10792927" cy="6014373"/>
          </a:xfrm>
          <a:prstGeom prst="rect">
            <a:avLst/>
          </a:prstGeom>
        </p:spPr>
      </p:pic>
      <p:sp>
        <p:nvSpPr>
          <p:cNvPr id="2" name="TextBox 1">
            <a:extLst>
              <a:ext uri="{FF2B5EF4-FFF2-40B4-BE49-F238E27FC236}">
                <a16:creationId xmlns:a16="http://schemas.microsoft.com/office/drawing/2014/main" id="{E94CCB62-86FA-3366-F855-692204E555F1}"/>
              </a:ext>
            </a:extLst>
          </p:cNvPr>
          <p:cNvSpPr txBox="1"/>
          <p:nvPr/>
        </p:nvSpPr>
        <p:spPr>
          <a:xfrm>
            <a:off x="116840" y="294640"/>
            <a:ext cx="774192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u="sng" dirty="0">
                <a:cs typeface="Calibri"/>
              </a:rPr>
              <a:t>NATURE OF THE PROBLEM</a:t>
            </a:r>
          </a:p>
          <a:p>
            <a:pPr algn="ctr"/>
            <a:r>
              <a:rPr lang="en-GB" sz="4000" u="sng" dirty="0">
                <a:cs typeface="Calibri"/>
              </a:rPr>
              <a:t>STAFF SHORTAGES</a:t>
            </a:r>
          </a:p>
          <a:p>
            <a:pPr marL="742950" indent="-742950">
              <a:buFont typeface="Arial"/>
              <a:buChar char="•"/>
            </a:pPr>
            <a:endParaRPr lang="en-GB" sz="4000" dirty="0">
              <a:cs typeface="Calibri"/>
            </a:endParaRPr>
          </a:p>
          <a:p>
            <a:pPr marL="571500" indent="-571500">
              <a:buFont typeface="Arial"/>
              <a:buChar char="•"/>
            </a:pPr>
            <a:endParaRPr lang="en-GB" sz="4000" dirty="0">
              <a:cs typeface="Calibri"/>
            </a:endParaRPr>
          </a:p>
        </p:txBody>
      </p:sp>
      <p:graphicFrame>
        <p:nvGraphicFramePr>
          <p:cNvPr id="407" name="Diagram 407">
            <a:extLst>
              <a:ext uri="{FF2B5EF4-FFF2-40B4-BE49-F238E27FC236}">
                <a16:creationId xmlns:a16="http://schemas.microsoft.com/office/drawing/2014/main" id="{B4A170C3-1FD9-9FC1-B88F-F4C858072EED}"/>
              </a:ext>
            </a:extLst>
          </p:cNvPr>
          <p:cNvGraphicFramePr/>
          <p:nvPr>
            <p:extLst>
              <p:ext uri="{D42A27DB-BD31-4B8C-83A1-F6EECF244321}">
                <p14:modId xmlns:p14="http://schemas.microsoft.com/office/powerpoint/2010/main" val="733265716"/>
              </p:ext>
            </p:extLst>
          </p:nvPr>
        </p:nvGraphicFramePr>
        <p:xfrm>
          <a:off x="-995680" y="1488440"/>
          <a:ext cx="7752080" cy="4246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99" name="TextBox 1498">
            <a:extLst>
              <a:ext uri="{FF2B5EF4-FFF2-40B4-BE49-F238E27FC236}">
                <a16:creationId xmlns:a16="http://schemas.microsoft.com/office/drawing/2014/main" id="{C86CA868-A6A4-0942-6C35-FECEF1B22AE6}"/>
              </a:ext>
            </a:extLst>
          </p:cNvPr>
          <p:cNvSpPr txBox="1"/>
          <p:nvPr/>
        </p:nvSpPr>
        <p:spPr>
          <a:xfrm>
            <a:off x="6573520" y="149352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dirty="0">
              <a:cs typeface="Calibri"/>
            </a:endParaRPr>
          </a:p>
        </p:txBody>
      </p:sp>
      <p:sp>
        <p:nvSpPr>
          <p:cNvPr id="1500" name="Speech Bubble: Rectangle with Corners Rounded 1499">
            <a:extLst>
              <a:ext uri="{FF2B5EF4-FFF2-40B4-BE49-F238E27FC236}">
                <a16:creationId xmlns:a16="http://schemas.microsoft.com/office/drawing/2014/main" id="{A9DA5887-A212-3B83-7DAC-6545BB633B57}"/>
              </a:ext>
            </a:extLst>
          </p:cNvPr>
          <p:cNvSpPr/>
          <p:nvPr/>
        </p:nvSpPr>
        <p:spPr>
          <a:xfrm>
            <a:off x="7322561" y="883746"/>
            <a:ext cx="3820160" cy="2418080"/>
          </a:xfrm>
          <a:prstGeom prst="wedgeRoundRectCallout">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GB" dirty="0">
                <a:ea typeface="+mn-lt"/>
                <a:cs typeface="+mn-lt"/>
              </a:rPr>
              <a:t>It was stated by the NHS Support Federation (2022) that NHS staff are leaving their jobs because of being displeased with the decisions being made.</a:t>
            </a:r>
            <a:endParaRPr lang="en-US" dirty="0"/>
          </a:p>
        </p:txBody>
      </p:sp>
    </p:spTree>
    <p:extLst>
      <p:ext uri="{BB962C8B-B14F-4D97-AF65-F5344CB8AC3E}">
        <p14:creationId xmlns:p14="http://schemas.microsoft.com/office/powerpoint/2010/main" val="1845337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Resignations and Staff Shortages, What You Need | Magpie Recruit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092" y="76748"/>
            <a:ext cx="11913577" cy="664936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77209" y="274303"/>
            <a:ext cx="8097520" cy="5139869"/>
          </a:xfrm>
          <a:prstGeom prst="rect">
            <a:avLst/>
          </a:prstGeom>
          <a:noFill/>
        </p:spPr>
        <p:txBody>
          <a:bodyPr wrap="square" rtlCol="0">
            <a:spAutoFit/>
          </a:bodyPr>
          <a:lstStyle/>
          <a:p>
            <a:r>
              <a:rPr lang="en-GB" sz="3600" b="1" u="sng" dirty="0"/>
              <a:t>Who is affected  by staff shortages ?</a:t>
            </a:r>
          </a:p>
          <a:p>
            <a:pPr marL="457200" indent="-457200">
              <a:buFont typeface="Arial" panose="020B0604020202020204" pitchFamily="34" charset="0"/>
              <a:buChar char="•"/>
            </a:pPr>
            <a:r>
              <a:rPr lang="en-GB" sz="2800" dirty="0">
                <a:solidFill>
                  <a:srgbClr val="FFFF00"/>
                </a:solidFill>
              </a:rPr>
              <a:t>Staff</a:t>
            </a:r>
          </a:p>
          <a:p>
            <a:pPr marL="342900" indent="-342900">
              <a:buFont typeface="Arial" panose="020B0604020202020204" pitchFamily="34" charset="0"/>
              <a:buChar char="•"/>
            </a:pPr>
            <a:endParaRPr lang="en-GB" sz="2800" dirty="0">
              <a:solidFill>
                <a:srgbClr val="FFFF00"/>
              </a:solidFill>
            </a:endParaRPr>
          </a:p>
          <a:p>
            <a:pPr marL="342900" indent="-342900">
              <a:buFont typeface="Arial" panose="020B0604020202020204" pitchFamily="34" charset="0"/>
              <a:buChar char="•"/>
            </a:pPr>
            <a:r>
              <a:rPr lang="en-GB" sz="2800" dirty="0">
                <a:solidFill>
                  <a:srgbClr val="FFFF00"/>
                </a:solidFill>
              </a:rPr>
              <a:t>Residence</a:t>
            </a:r>
          </a:p>
          <a:p>
            <a:pPr marL="342900" indent="-342900">
              <a:buFont typeface="Arial" panose="020B0604020202020204" pitchFamily="34" charset="0"/>
              <a:buChar char="•"/>
            </a:pPr>
            <a:endParaRPr lang="en-GB" sz="2800" dirty="0">
              <a:solidFill>
                <a:srgbClr val="FFFF00"/>
              </a:solidFill>
            </a:endParaRPr>
          </a:p>
          <a:p>
            <a:pPr marL="342900" indent="-342900">
              <a:buFont typeface="Arial" panose="020B0604020202020204" pitchFamily="34" charset="0"/>
              <a:buChar char="•"/>
            </a:pPr>
            <a:r>
              <a:rPr lang="en-GB" sz="2800" dirty="0">
                <a:solidFill>
                  <a:srgbClr val="FFFF00"/>
                </a:solidFill>
              </a:rPr>
              <a:t>Families of residence</a:t>
            </a:r>
          </a:p>
          <a:p>
            <a:pPr marL="342900" indent="-342900">
              <a:buFont typeface="Arial" panose="020B0604020202020204" pitchFamily="34" charset="0"/>
              <a:buChar char="•"/>
            </a:pPr>
            <a:endParaRPr lang="en-GB" sz="2800" dirty="0">
              <a:solidFill>
                <a:srgbClr val="FFFF00"/>
              </a:solidFill>
            </a:endParaRPr>
          </a:p>
          <a:p>
            <a:r>
              <a:rPr lang="en-GB" sz="2800" dirty="0">
                <a:solidFill>
                  <a:srgbClr val="FFFF00"/>
                </a:solidFill>
              </a:rPr>
              <a:t>A. </a:t>
            </a:r>
            <a:r>
              <a:rPr lang="en-GB" sz="2800" dirty="0" err="1">
                <a:solidFill>
                  <a:srgbClr val="FFFF00"/>
                </a:solidFill>
              </a:rPr>
              <a:t>Netten</a:t>
            </a:r>
            <a:r>
              <a:rPr lang="en-GB" sz="2800" dirty="0">
                <a:solidFill>
                  <a:srgbClr val="FFFF00"/>
                </a:solidFill>
              </a:rPr>
              <a:t> et al, (2003) stated that the reasons in which nursing homes closed down was due to care standards and salary.</a:t>
            </a:r>
          </a:p>
          <a:p>
            <a:pPr marL="342900" indent="-342900">
              <a:buFont typeface="Arial" panose="020B0604020202020204" pitchFamily="34" charset="0"/>
              <a:buChar char="•"/>
            </a:pPr>
            <a:endParaRPr lang="en-GB" sz="2000" dirty="0">
              <a:solidFill>
                <a:srgbClr val="FF0000"/>
              </a:solidFill>
            </a:endParaRP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2182216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6" name="Picture 8" descr="462 Young Woman Doctor With Folder Isolated On White Stock Photos, Pictures  &amp; Royalty-Free Images - i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095" y="161925"/>
            <a:ext cx="12001500" cy="65532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4" name="TextBox 23"/>
          <p:cNvSpPr txBox="1"/>
          <p:nvPr/>
        </p:nvSpPr>
        <p:spPr>
          <a:xfrm>
            <a:off x="488949" y="1233008"/>
            <a:ext cx="5029200" cy="4893647"/>
          </a:xfrm>
          <a:prstGeom prst="rect">
            <a:avLst/>
          </a:prstGeom>
          <a:noFill/>
          <a:ln>
            <a:noFill/>
          </a:ln>
        </p:spPr>
        <p:txBody>
          <a:bodyPr wrap="square" rtlCol="0">
            <a:spAutoFit/>
          </a:bodyPr>
          <a:lstStyle/>
          <a:p>
            <a:pPr marL="342900" indent="-342900">
              <a:buFont typeface="Wingdings" panose="05000000000000000000" pitchFamily="2" charset="2"/>
              <a:buChar char="q"/>
            </a:pPr>
            <a:r>
              <a:rPr lang="en-GB" sz="2400" b="1" dirty="0">
                <a:effectLst>
                  <a:outerShdw blurRad="38100" dist="38100" dir="2700000" algn="tl">
                    <a:srgbClr val="000000">
                      <a:alpha val="43137"/>
                    </a:srgbClr>
                  </a:outerShdw>
                </a:effectLst>
              </a:rPr>
              <a:t>Patients high rise in deaths and patients falling.</a:t>
            </a:r>
          </a:p>
          <a:p>
            <a:pPr marL="342900" indent="-342900">
              <a:buFont typeface="Wingdings" panose="05000000000000000000" pitchFamily="2" charset="2"/>
              <a:buChar char="q"/>
            </a:pPr>
            <a:endParaRPr lang="en-GB" sz="2400" b="1" dirty="0">
              <a:effectLst>
                <a:outerShdw blurRad="38100" dist="38100" dir="2700000" algn="tl">
                  <a:srgbClr val="000000">
                    <a:alpha val="43137"/>
                  </a:srgbClr>
                </a:outerShdw>
              </a:effectLst>
            </a:endParaRPr>
          </a:p>
          <a:p>
            <a:pPr marL="342900" indent="-342900">
              <a:buFont typeface="Wingdings" panose="05000000000000000000" pitchFamily="2" charset="2"/>
              <a:buChar char="q"/>
            </a:pPr>
            <a:r>
              <a:rPr lang="en-GB" sz="2400" b="1" dirty="0">
                <a:effectLst>
                  <a:outerShdw blurRad="38100" dist="38100" dir="2700000" algn="tl">
                    <a:srgbClr val="000000">
                      <a:alpha val="43137"/>
                    </a:srgbClr>
                  </a:outerShdw>
                </a:effectLst>
              </a:rPr>
              <a:t>Staff are feeling stressed.</a:t>
            </a:r>
          </a:p>
          <a:p>
            <a:pPr marL="342900" indent="-342900">
              <a:buFont typeface="Wingdings" panose="05000000000000000000" pitchFamily="2" charset="2"/>
              <a:buChar char="q"/>
            </a:pPr>
            <a:endParaRPr lang="en-GB" sz="2400" b="1" dirty="0">
              <a:effectLst>
                <a:outerShdw blurRad="38100" dist="38100" dir="2700000" algn="tl">
                  <a:srgbClr val="000000">
                    <a:alpha val="43137"/>
                  </a:srgbClr>
                </a:outerShdw>
              </a:effectLst>
            </a:endParaRPr>
          </a:p>
          <a:p>
            <a:pPr marL="342900" indent="-342900">
              <a:buFont typeface="Wingdings" panose="05000000000000000000" pitchFamily="2" charset="2"/>
              <a:buChar char="q"/>
            </a:pPr>
            <a:r>
              <a:rPr lang="en-GB" sz="2400" b="1" dirty="0">
                <a:effectLst>
                  <a:outerShdw blurRad="38100" dist="38100" dir="2700000" algn="tl">
                    <a:srgbClr val="000000">
                      <a:alpha val="43137"/>
                    </a:srgbClr>
                  </a:outerShdw>
                </a:effectLst>
              </a:rPr>
              <a:t>More staff absences</a:t>
            </a:r>
          </a:p>
          <a:p>
            <a:pPr marL="342900" indent="-342900">
              <a:buFont typeface="Wingdings" panose="05000000000000000000" pitchFamily="2" charset="2"/>
              <a:buChar char="q"/>
            </a:pPr>
            <a:endParaRPr lang="en-GB" sz="2400" b="1" dirty="0">
              <a:effectLst>
                <a:outerShdw blurRad="38100" dist="38100" dir="2700000" algn="tl">
                  <a:srgbClr val="000000">
                    <a:alpha val="43137"/>
                  </a:srgbClr>
                </a:outerShdw>
              </a:effectLst>
            </a:endParaRPr>
          </a:p>
          <a:p>
            <a:pPr marL="342900" indent="-342900">
              <a:buFont typeface="Wingdings" panose="05000000000000000000" pitchFamily="2" charset="2"/>
              <a:buChar char="q"/>
            </a:pPr>
            <a:r>
              <a:rPr lang="en-GB" sz="2400" b="1" dirty="0">
                <a:effectLst>
                  <a:outerShdw blurRad="38100" dist="38100" dir="2700000" algn="tl">
                    <a:srgbClr val="000000">
                      <a:alpha val="43137"/>
                    </a:srgbClr>
                  </a:outerShdw>
                </a:effectLst>
              </a:rPr>
              <a:t>Pressure in the workplace.</a:t>
            </a:r>
          </a:p>
          <a:p>
            <a:pPr marL="342900" indent="-342900">
              <a:buFont typeface="Wingdings" panose="05000000000000000000" pitchFamily="2" charset="2"/>
              <a:buChar char="q"/>
            </a:pPr>
            <a:endParaRPr lang="en-GB" sz="2400" b="1" dirty="0">
              <a:effectLst>
                <a:outerShdw blurRad="38100" dist="38100" dir="2700000" algn="tl">
                  <a:srgbClr val="000000">
                    <a:alpha val="43137"/>
                  </a:srgbClr>
                </a:outerShdw>
              </a:effectLst>
            </a:endParaRPr>
          </a:p>
          <a:p>
            <a:pPr marL="342900" indent="-342900">
              <a:buFont typeface="Wingdings" panose="05000000000000000000" pitchFamily="2" charset="2"/>
              <a:buChar char="q"/>
            </a:pPr>
            <a:r>
              <a:rPr lang="en-GB" sz="2400" b="1" dirty="0">
                <a:effectLst>
                  <a:outerShdw blurRad="38100" dist="38100" dir="2700000" algn="tl">
                    <a:srgbClr val="000000">
                      <a:alpha val="43137"/>
                    </a:srgbClr>
                  </a:outerShdw>
                </a:effectLst>
              </a:rPr>
              <a:t>Cannot operate safely</a:t>
            </a:r>
          </a:p>
          <a:p>
            <a:pPr marL="342900" indent="-342900">
              <a:buFont typeface="Wingdings" panose="05000000000000000000" pitchFamily="2" charset="2"/>
              <a:buChar char="q"/>
            </a:pPr>
            <a:endParaRPr lang="en-GB" sz="2400" b="1" dirty="0">
              <a:effectLst>
                <a:outerShdw blurRad="38100" dist="38100" dir="2700000" algn="tl">
                  <a:srgbClr val="000000">
                    <a:alpha val="43137"/>
                  </a:srgbClr>
                </a:outerShdw>
              </a:effectLst>
            </a:endParaRPr>
          </a:p>
          <a:p>
            <a:pPr marL="342900" indent="-342900">
              <a:buFont typeface="Wingdings" panose="05000000000000000000" pitchFamily="2" charset="2"/>
              <a:buChar char="q"/>
            </a:pPr>
            <a:r>
              <a:rPr lang="en-GB" sz="2400" b="1" dirty="0">
                <a:effectLst>
                  <a:outerShdw blurRad="38100" dist="38100" dir="2700000" algn="tl">
                    <a:srgbClr val="000000">
                      <a:alpha val="43137"/>
                    </a:srgbClr>
                  </a:outerShdw>
                </a:effectLst>
              </a:rPr>
              <a:t>Lack of  mental health professionals.</a:t>
            </a:r>
          </a:p>
        </p:txBody>
      </p:sp>
      <p:sp>
        <p:nvSpPr>
          <p:cNvPr id="25" name="TextBox 24"/>
          <p:cNvSpPr txBox="1"/>
          <p:nvPr/>
        </p:nvSpPr>
        <p:spPr>
          <a:xfrm>
            <a:off x="5740690" y="2119518"/>
            <a:ext cx="4432010" cy="3785652"/>
          </a:xfrm>
          <a:prstGeom prst="rect">
            <a:avLst/>
          </a:prstGeom>
          <a:noFill/>
          <a:ln>
            <a:noFill/>
          </a:ln>
        </p:spPr>
        <p:txBody>
          <a:bodyPr wrap="square" lIns="91440" tIns="45720" rIns="91440" bIns="45720" rtlCol="0" anchor="t">
            <a:spAutoFit/>
          </a:bodyPr>
          <a:lstStyle/>
          <a:p>
            <a:r>
              <a:rPr lang="en-GB" sz="3000" b="1" dirty="0"/>
              <a:t>Proper Care UK will be affected by all the issues I have just raised, as the NHS Providers (2022) state that by not having the right amount of staff. It will have a major impact on the quality of care. </a:t>
            </a:r>
          </a:p>
        </p:txBody>
      </p:sp>
      <p:sp>
        <p:nvSpPr>
          <p:cNvPr id="2" name="Title 1">
            <a:extLst>
              <a:ext uri="{FF2B5EF4-FFF2-40B4-BE49-F238E27FC236}">
                <a16:creationId xmlns:a16="http://schemas.microsoft.com/office/drawing/2014/main" id="{FE6757A5-83A4-48D8-4FFD-B2EC400C9B70}"/>
              </a:ext>
            </a:extLst>
          </p:cNvPr>
          <p:cNvSpPr>
            <a:spLocks noGrp="1"/>
          </p:cNvSpPr>
          <p:nvPr>
            <p:ph type="title"/>
          </p:nvPr>
        </p:nvSpPr>
        <p:spPr>
          <a:xfrm>
            <a:off x="600075" y="51006"/>
            <a:ext cx="10515600" cy="1325563"/>
          </a:xfrm>
        </p:spPr>
        <p:txBody>
          <a:bodyPr/>
          <a:lstStyle/>
          <a:p>
            <a:pPr algn="r"/>
            <a:r>
              <a:rPr lang="en-GB" sz="4000" b="1" u="sng" dirty="0">
                <a:solidFill>
                  <a:srgbClr val="FF0000"/>
                </a:solidFill>
                <a:cs typeface="Calibri Light"/>
              </a:rPr>
              <a:t>IMPACT ON STAFF SHORTAGES AND EFFECTS</a:t>
            </a:r>
            <a:endParaRPr lang="en-GB" b="1" i="1" u="sng" dirty="0">
              <a:solidFill>
                <a:srgbClr val="FF0000"/>
              </a:solidFill>
              <a:cs typeface="Calibri Light"/>
            </a:endParaRPr>
          </a:p>
        </p:txBody>
      </p:sp>
    </p:spTree>
    <p:extLst>
      <p:ext uri="{BB962C8B-B14F-4D97-AF65-F5344CB8AC3E}">
        <p14:creationId xmlns:p14="http://schemas.microsoft.com/office/powerpoint/2010/main" val="1549776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Graphical user interface&#10;&#10;Description automatically generated">
            <a:extLst>
              <a:ext uri="{FF2B5EF4-FFF2-40B4-BE49-F238E27FC236}">
                <a16:creationId xmlns:a16="http://schemas.microsoft.com/office/drawing/2014/main" id="{CAD9924E-E42B-508E-4178-FC4E7A2E66CB}"/>
              </a:ext>
            </a:extLst>
          </p:cNvPr>
          <p:cNvPicPr>
            <a:picLocks noChangeAspect="1"/>
          </p:cNvPicPr>
          <p:nvPr/>
        </p:nvPicPr>
        <p:blipFill rotWithShape="1">
          <a:blip r:embed="rId2"/>
          <a:srcRect l="66358" t="23121" r="7407" b="18985"/>
          <a:stretch/>
        </p:blipFill>
        <p:spPr>
          <a:xfrm>
            <a:off x="374070" y="406402"/>
            <a:ext cx="5734414" cy="5444336"/>
          </a:xfrm>
          <a:prstGeom prst="rect">
            <a:avLst/>
          </a:prstGeom>
        </p:spPr>
      </p:pic>
      <p:sp>
        <p:nvSpPr>
          <p:cNvPr id="2" name="TextBox 1">
            <a:extLst>
              <a:ext uri="{FF2B5EF4-FFF2-40B4-BE49-F238E27FC236}">
                <a16:creationId xmlns:a16="http://schemas.microsoft.com/office/drawing/2014/main" id="{D928B87D-8F5F-BD70-B679-33E47EFC2980}"/>
              </a:ext>
            </a:extLst>
          </p:cNvPr>
          <p:cNvSpPr txBox="1"/>
          <p:nvPr/>
        </p:nvSpPr>
        <p:spPr>
          <a:xfrm>
            <a:off x="6569075" y="13536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p:cNvSpPr txBox="1"/>
          <p:nvPr/>
        </p:nvSpPr>
        <p:spPr>
          <a:xfrm>
            <a:off x="374071" y="5969448"/>
            <a:ext cx="2940630" cy="369332"/>
          </a:xfrm>
          <a:prstGeom prst="rect">
            <a:avLst/>
          </a:prstGeom>
          <a:noFill/>
        </p:spPr>
        <p:txBody>
          <a:bodyPr wrap="square" rtlCol="0">
            <a:spAutoFit/>
          </a:bodyPr>
          <a:lstStyle/>
          <a:p>
            <a:r>
              <a:rPr lang="en-GB" dirty="0"/>
              <a:t>(Cayenne Consultation 2019)</a:t>
            </a:r>
          </a:p>
        </p:txBody>
      </p:sp>
      <p:sp>
        <p:nvSpPr>
          <p:cNvPr id="7" name="TextBox 6"/>
          <p:cNvSpPr txBox="1"/>
          <p:nvPr/>
        </p:nvSpPr>
        <p:spPr>
          <a:xfrm>
            <a:off x="6631647" y="495786"/>
            <a:ext cx="3952240" cy="3970318"/>
          </a:xfrm>
          <a:prstGeom prst="rect">
            <a:avLst/>
          </a:prstGeom>
          <a:noFill/>
        </p:spPr>
        <p:txBody>
          <a:bodyPr wrap="square" rtlCol="0">
            <a:spAutoFit/>
          </a:bodyPr>
          <a:lstStyle/>
          <a:p>
            <a:r>
              <a:rPr lang="en-GB" sz="2800" dirty="0"/>
              <a:t>The PESTEL analysis generates tools and is identified as a macro forces (external force) that are faced in an organisation.</a:t>
            </a:r>
          </a:p>
          <a:p>
            <a:endParaRPr lang="en-GB" sz="2800" dirty="0"/>
          </a:p>
          <a:p>
            <a:endParaRPr lang="en-GB" sz="2800" dirty="0"/>
          </a:p>
          <a:p>
            <a:endParaRPr lang="en-GB" sz="2800"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6394" t="33589" r="42236" b="27180"/>
          <a:stretch/>
        </p:blipFill>
        <p:spPr bwMode="auto">
          <a:xfrm>
            <a:off x="6759233" y="3260468"/>
            <a:ext cx="3824654" cy="26904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353908" y="5850737"/>
            <a:ext cx="6096000" cy="369332"/>
          </a:xfrm>
          <a:prstGeom prst="rect">
            <a:avLst/>
          </a:prstGeom>
        </p:spPr>
        <p:txBody>
          <a:bodyPr>
            <a:spAutoFit/>
          </a:bodyPr>
          <a:lstStyle/>
          <a:p>
            <a:r>
              <a:rPr lang="en-GB" dirty="0"/>
              <a:t>      (Thakur, V. 2021)</a:t>
            </a:r>
          </a:p>
        </p:txBody>
      </p:sp>
    </p:spTree>
    <p:extLst>
      <p:ext uri="{BB962C8B-B14F-4D97-AF65-F5344CB8AC3E}">
        <p14:creationId xmlns:p14="http://schemas.microsoft.com/office/powerpoint/2010/main" val="1197098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820EBE-B483-39F9-D986-F8D5B5AB978A}"/>
              </a:ext>
            </a:extLst>
          </p:cNvPr>
          <p:cNvSpPr txBox="1"/>
          <p:nvPr/>
        </p:nvSpPr>
        <p:spPr>
          <a:xfrm>
            <a:off x="1769533" y="11938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4" name="TextBox 3">
            <a:extLst>
              <a:ext uri="{FF2B5EF4-FFF2-40B4-BE49-F238E27FC236}">
                <a16:creationId xmlns:a16="http://schemas.microsoft.com/office/drawing/2014/main" id="{BC70EE7B-2A4D-D342-574D-E0411EA37B1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7" name="TextBox 6"/>
          <p:cNvSpPr txBox="1"/>
          <p:nvPr/>
        </p:nvSpPr>
        <p:spPr>
          <a:xfrm>
            <a:off x="833315" y="0"/>
            <a:ext cx="6042269" cy="7017306"/>
          </a:xfrm>
          <a:prstGeom prst="rect">
            <a:avLst/>
          </a:prstGeom>
          <a:noFill/>
        </p:spPr>
        <p:txBody>
          <a:bodyPr wrap="square" lIns="91440" tIns="45720" rIns="91440" bIns="45720" rtlCol="0" anchor="t">
            <a:spAutoFit/>
          </a:bodyPr>
          <a:lstStyle/>
          <a:p>
            <a:r>
              <a:rPr lang="en-GB" b="1" u="sng" dirty="0">
                <a:solidFill>
                  <a:srgbClr val="FF0000"/>
                </a:solidFill>
              </a:rPr>
              <a:t>POLITICAL</a:t>
            </a:r>
          </a:p>
          <a:p>
            <a:pPr marL="285750" indent="-285750">
              <a:buFont typeface="Arial" panose="020B0604020202020204" pitchFamily="34" charset="0"/>
              <a:buChar char="•"/>
            </a:pPr>
            <a:r>
              <a:rPr lang="en-GB" dirty="0"/>
              <a:t>Brexit</a:t>
            </a:r>
          </a:p>
          <a:p>
            <a:pPr marL="285750" indent="-285750">
              <a:buFont typeface="Arial" panose="020B0604020202020204" pitchFamily="34" charset="0"/>
              <a:buChar char="•"/>
            </a:pPr>
            <a:r>
              <a:rPr lang="en-GB" dirty="0"/>
              <a:t>Covid – 19</a:t>
            </a:r>
          </a:p>
          <a:p>
            <a:pPr marL="285750" indent="-285750">
              <a:buFont typeface="Arial" panose="020B0604020202020204" pitchFamily="34" charset="0"/>
              <a:buChar char="•"/>
            </a:pPr>
            <a:r>
              <a:rPr lang="en-GB" dirty="0"/>
              <a:t>Regular change in policies that effect the lower class.</a:t>
            </a:r>
            <a:endParaRPr lang="en-GB" dirty="0">
              <a:cs typeface="Calibri"/>
            </a:endParaRPr>
          </a:p>
          <a:p>
            <a:pPr marL="285750" indent="-285750">
              <a:buFont typeface="Arial" panose="020B0604020202020204" pitchFamily="34" charset="0"/>
              <a:buChar char="•"/>
            </a:pPr>
            <a:endParaRPr lang="en-GB" dirty="0"/>
          </a:p>
          <a:p>
            <a:r>
              <a:rPr lang="en-GB" b="1" u="sng" dirty="0">
                <a:solidFill>
                  <a:srgbClr val="FF0000"/>
                </a:solidFill>
              </a:rPr>
              <a:t>ECONOMIC</a:t>
            </a:r>
            <a:endParaRPr lang="en-GB" b="1" u="sng" dirty="0">
              <a:solidFill>
                <a:srgbClr val="FF0000"/>
              </a:solidFill>
              <a:cs typeface="Calibri"/>
            </a:endParaRPr>
          </a:p>
          <a:p>
            <a:pPr marL="285750" indent="-285750">
              <a:buFont typeface="Arial" panose="020B0604020202020204" pitchFamily="34" charset="0"/>
              <a:buChar char="•"/>
            </a:pPr>
            <a:r>
              <a:rPr lang="en-GB" dirty="0"/>
              <a:t>Low salary</a:t>
            </a:r>
          </a:p>
          <a:p>
            <a:pPr marL="285750" indent="-285750">
              <a:buFont typeface="Arial" panose="020B0604020202020204" pitchFamily="34" charset="0"/>
              <a:buChar char="•"/>
            </a:pPr>
            <a:r>
              <a:rPr lang="en-GB" dirty="0"/>
              <a:t>Cost of living</a:t>
            </a:r>
          </a:p>
          <a:p>
            <a:pPr marL="285750" indent="-285750">
              <a:buFont typeface="Arial" panose="020B0604020202020204" pitchFamily="34" charset="0"/>
              <a:buChar char="•"/>
            </a:pPr>
            <a:r>
              <a:rPr lang="en-GB" dirty="0"/>
              <a:t>Financial</a:t>
            </a:r>
          </a:p>
          <a:p>
            <a:endParaRPr lang="en-GB" dirty="0"/>
          </a:p>
          <a:p>
            <a:r>
              <a:rPr lang="en-GB" b="1" u="sng" dirty="0">
                <a:solidFill>
                  <a:srgbClr val="FF0000"/>
                </a:solidFill>
              </a:rPr>
              <a:t>SOCIAL</a:t>
            </a:r>
            <a:endParaRPr lang="en-GB" dirty="0">
              <a:solidFill>
                <a:srgbClr val="FF0000"/>
              </a:solidFill>
              <a:cs typeface="Calibri"/>
            </a:endParaRPr>
          </a:p>
          <a:p>
            <a:pPr marL="285750" indent="-285750">
              <a:buFont typeface="Arial" panose="020B0604020202020204" pitchFamily="34" charset="0"/>
              <a:buChar char="•"/>
            </a:pPr>
            <a:r>
              <a:rPr lang="en-GB" dirty="0"/>
              <a:t>Covid – 19</a:t>
            </a:r>
          </a:p>
          <a:p>
            <a:pPr marL="285750" indent="-285750">
              <a:buFont typeface="Arial" panose="020B0604020202020204" pitchFamily="34" charset="0"/>
              <a:buChar char="•"/>
            </a:pPr>
            <a:r>
              <a:rPr lang="en-GB" dirty="0"/>
              <a:t>Work life balance</a:t>
            </a:r>
          </a:p>
          <a:p>
            <a:endParaRPr lang="en-GB" dirty="0"/>
          </a:p>
          <a:p>
            <a:r>
              <a:rPr lang="en-GB" b="1" u="sng" dirty="0">
                <a:solidFill>
                  <a:srgbClr val="FF0000"/>
                </a:solidFill>
              </a:rPr>
              <a:t>TECHNOLODGY</a:t>
            </a:r>
            <a:endParaRPr lang="en-GB" b="1" u="sng">
              <a:solidFill>
                <a:srgbClr val="FF0000"/>
              </a:solidFill>
              <a:cs typeface="Calibri"/>
            </a:endParaRPr>
          </a:p>
          <a:p>
            <a:pPr marL="285750" indent="-285750">
              <a:buFont typeface="Arial" panose="020B0604020202020204" pitchFamily="34" charset="0"/>
              <a:buChar char="•"/>
            </a:pPr>
            <a:r>
              <a:rPr lang="en-GB" dirty="0"/>
              <a:t>Internet access</a:t>
            </a:r>
          </a:p>
          <a:p>
            <a:pPr marL="285750" indent="-285750">
              <a:buFont typeface="Arial" panose="020B0604020202020204" pitchFamily="34" charset="0"/>
              <a:buChar char="•"/>
            </a:pPr>
            <a:r>
              <a:rPr lang="en-GB" dirty="0"/>
              <a:t>Medicine </a:t>
            </a:r>
          </a:p>
          <a:p>
            <a:pPr marL="285750" indent="-285750">
              <a:buFont typeface="Arial" panose="020B0604020202020204" pitchFamily="34" charset="0"/>
              <a:buChar char="•"/>
            </a:pPr>
            <a:r>
              <a:rPr lang="en-GB" dirty="0"/>
              <a:t>Data not being met</a:t>
            </a:r>
          </a:p>
          <a:p>
            <a:r>
              <a:rPr lang="en-GB" b="1" u="sng" dirty="0">
                <a:solidFill>
                  <a:srgbClr val="FF0000"/>
                </a:solidFill>
              </a:rPr>
              <a:t>LEGAL</a:t>
            </a:r>
            <a:endParaRPr lang="en-GB" b="1" u="sng" dirty="0">
              <a:solidFill>
                <a:srgbClr val="FF0000"/>
              </a:solidFill>
              <a:cs typeface="Calibri"/>
            </a:endParaRPr>
          </a:p>
          <a:p>
            <a:pPr marL="285750" indent="-285750">
              <a:buFont typeface="Arial" panose="020B0604020202020204" pitchFamily="34" charset="0"/>
              <a:buChar char="•"/>
            </a:pPr>
            <a:r>
              <a:rPr lang="en-GB" dirty="0"/>
              <a:t>Laws effect health and social care legislation</a:t>
            </a:r>
          </a:p>
          <a:p>
            <a:endParaRPr lang="en-GB" b="1" u="sng" dirty="0">
              <a:solidFill>
                <a:srgbClr val="FF0000"/>
              </a:solidFill>
              <a:cs typeface="Calibri"/>
            </a:endParaRPr>
          </a:p>
          <a:p>
            <a:r>
              <a:rPr lang="en-GB" b="1" u="sng" dirty="0">
                <a:solidFill>
                  <a:srgbClr val="FF0000"/>
                </a:solidFill>
              </a:rPr>
              <a:t>ENVIRONMENT</a:t>
            </a:r>
            <a:endParaRPr lang="en-GB" b="1" u="sng" dirty="0">
              <a:solidFill>
                <a:srgbClr val="FF0000"/>
              </a:solidFill>
              <a:cs typeface="Calibri"/>
            </a:endParaRPr>
          </a:p>
          <a:p>
            <a:pPr marL="285750" indent="-285750">
              <a:buFont typeface="Arial" panose="020B0604020202020204" pitchFamily="34" charset="0"/>
              <a:buChar char="•"/>
            </a:pPr>
            <a:r>
              <a:rPr lang="en-GB" dirty="0"/>
              <a:t>Covid – 19 general waste treated as infectious waste (PPE)</a:t>
            </a:r>
          </a:p>
          <a:p>
            <a:pPr marL="285750" indent="-285750">
              <a:buFont typeface="Arial" panose="020B0604020202020204" pitchFamily="34" charset="0"/>
              <a:buChar char="•"/>
            </a:pPr>
            <a:r>
              <a:rPr lang="en-GB" dirty="0"/>
              <a:t>Not being able to maintain hygiene.</a:t>
            </a:r>
          </a:p>
          <a:p>
            <a:pPr marL="285750" indent="-285750">
              <a:buFont typeface="Arial" panose="020B0604020202020204" pitchFamily="34" charset="0"/>
              <a:buChar char="•"/>
            </a:pPr>
            <a:endParaRPr lang="en-GB" dirty="0"/>
          </a:p>
        </p:txBody>
      </p:sp>
      <p:sp>
        <p:nvSpPr>
          <p:cNvPr id="3" name="Rectangle 2"/>
          <p:cNvSpPr/>
          <p:nvPr/>
        </p:nvSpPr>
        <p:spPr>
          <a:xfrm>
            <a:off x="6867769" y="1875304"/>
            <a:ext cx="4686300" cy="461665"/>
          </a:xfrm>
          <a:prstGeom prst="rect">
            <a:avLst/>
          </a:prstGeom>
        </p:spPr>
        <p:txBody>
          <a:bodyPr wrap="square" lIns="91440" tIns="45720" rIns="91440" bIns="45720" anchor="t">
            <a:spAutoFit/>
          </a:bodyPr>
          <a:lstStyle/>
          <a:p>
            <a:endParaRPr lang="en-GB" sz="2400" dirty="0">
              <a:cs typeface="Calibri"/>
            </a:endParaRPr>
          </a:p>
        </p:txBody>
      </p:sp>
      <p:sp>
        <p:nvSpPr>
          <p:cNvPr id="5" name="Flowchart: Sequential Access Storage 4">
            <a:extLst>
              <a:ext uri="{FF2B5EF4-FFF2-40B4-BE49-F238E27FC236}">
                <a16:creationId xmlns:a16="http://schemas.microsoft.com/office/drawing/2014/main" id="{74B606B6-5FF5-DDBD-51EA-EE40CB9AFD4C}"/>
              </a:ext>
            </a:extLst>
          </p:cNvPr>
          <p:cNvSpPr/>
          <p:nvPr/>
        </p:nvSpPr>
        <p:spPr>
          <a:xfrm>
            <a:off x="6094477" y="484984"/>
            <a:ext cx="5134707" cy="4818183"/>
          </a:xfrm>
          <a:prstGeom prst="flowChartMagneticTap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dirty="0">
                <a:latin typeface="Calibri"/>
              </a:rPr>
              <a:t>Thakur, V (2021) said that the sustainable healthcare waste during the COVID-19 pandemic, was investigated under six key areas: political, economic, social, technological, environmental, and legal.</a:t>
            </a:r>
            <a:endParaRPr lang="en-GB" sz="2000" dirty="0"/>
          </a:p>
        </p:txBody>
      </p:sp>
    </p:spTree>
    <p:extLst>
      <p:ext uri="{BB962C8B-B14F-4D97-AF65-F5344CB8AC3E}">
        <p14:creationId xmlns:p14="http://schemas.microsoft.com/office/powerpoint/2010/main" val="2439534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4750" t="18074" r="43583" b="37037"/>
          <a:stretch/>
        </p:blipFill>
        <p:spPr bwMode="auto">
          <a:xfrm>
            <a:off x="447040" y="1574800"/>
            <a:ext cx="5720080" cy="3881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692400" y="386080"/>
            <a:ext cx="6736080" cy="923330"/>
          </a:xfrm>
          <a:prstGeom prst="rect">
            <a:avLst/>
          </a:prstGeom>
          <a:noFill/>
        </p:spPr>
        <p:txBody>
          <a:bodyPr wrap="square" rtlCol="0">
            <a:spAutoFit/>
          </a:bodyPr>
          <a:lstStyle/>
          <a:p>
            <a:pPr algn="ctr"/>
            <a:r>
              <a:rPr lang="en-GB" sz="5400" b="1" u="sng" dirty="0"/>
              <a:t>Fishbone Analysis</a:t>
            </a:r>
          </a:p>
        </p:txBody>
      </p:sp>
      <p:sp>
        <p:nvSpPr>
          <p:cNvPr id="5" name="TextBox 4"/>
          <p:cNvSpPr txBox="1"/>
          <p:nvPr/>
        </p:nvSpPr>
        <p:spPr>
          <a:xfrm>
            <a:off x="985520" y="5455918"/>
            <a:ext cx="3230880" cy="461665"/>
          </a:xfrm>
          <a:prstGeom prst="rect">
            <a:avLst/>
          </a:prstGeom>
          <a:noFill/>
        </p:spPr>
        <p:txBody>
          <a:bodyPr wrap="square" rtlCol="0">
            <a:spAutoFit/>
          </a:bodyPr>
          <a:lstStyle/>
          <a:p>
            <a:r>
              <a:rPr lang="en-GB" sz="2400" dirty="0"/>
              <a:t>(</a:t>
            </a:r>
            <a:r>
              <a:rPr lang="en-GB" sz="2400" dirty="0" err="1"/>
              <a:t>Quora</a:t>
            </a:r>
            <a:r>
              <a:rPr lang="en-GB" sz="2400" dirty="0"/>
              <a:t>, </a:t>
            </a:r>
            <a:r>
              <a:rPr lang="en-GB" sz="2400" dirty="0" err="1"/>
              <a:t>inc</a:t>
            </a:r>
            <a:r>
              <a:rPr lang="en-GB" sz="2400" dirty="0"/>
              <a:t> 2022)</a:t>
            </a:r>
            <a:endParaRPr lang="en-GB" sz="1200" dirty="0"/>
          </a:p>
        </p:txBody>
      </p:sp>
      <p:sp>
        <p:nvSpPr>
          <p:cNvPr id="8" name="TextBox 7"/>
          <p:cNvSpPr txBox="1"/>
          <p:nvPr/>
        </p:nvSpPr>
        <p:spPr>
          <a:xfrm>
            <a:off x="6746240" y="1605280"/>
            <a:ext cx="4114800" cy="4401205"/>
          </a:xfrm>
          <a:prstGeom prst="rect">
            <a:avLst/>
          </a:prstGeom>
          <a:noFill/>
        </p:spPr>
        <p:txBody>
          <a:bodyPr wrap="square" lIns="91440" tIns="45720" rIns="91440" bIns="45720" rtlCol="0" anchor="t">
            <a:spAutoFit/>
          </a:bodyPr>
          <a:lstStyle/>
          <a:p>
            <a:r>
              <a:rPr lang="en-GB" sz="2800" dirty="0"/>
              <a:t>When there is a problem in the workplace, the Fishbone diagram is used to fine-tune a cause and an affect. The benefits of using a Fishbone diagram are that it allows you to brainstorm and identify potential issues and causes internally.</a:t>
            </a:r>
          </a:p>
        </p:txBody>
      </p:sp>
    </p:spTree>
    <p:extLst>
      <p:ext uri="{BB962C8B-B14F-4D97-AF65-F5344CB8AC3E}">
        <p14:creationId xmlns:p14="http://schemas.microsoft.com/office/powerpoint/2010/main" val="2587540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223162-76D9-FA26-DF84-E4E7B62F3232}"/>
              </a:ext>
            </a:extLst>
          </p:cNvPr>
          <p:cNvSpPr txBox="1"/>
          <p:nvPr/>
        </p:nvSpPr>
        <p:spPr>
          <a:xfrm>
            <a:off x="656492" y="674468"/>
            <a:ext cx="512064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u="sng" dirty="0">
                <a:latin typeface="Arial Nova"/>
                <a:cs typeface="Calibri"/>
              </a:rPr>
              <a:t>Fishbone analysis</a:t>
            </a:r>
          </a:p>
        </p:txBody>
      </p:sp>
      <p:cxnSp>
        <p:nvCxnSpPr>
          <p:cNvPr id="8" name="Straight Connector 7"/>
          <p:cNvCxnSpPr/>
          <p:nvPr/>
        </p:nvCxnSpPr>
        <p:spPr>
          <a:xfrm>
            <a:off x="894601" y="3736324"/>
            <a:ext cx="8275776" cy="0"/>
          </a:xfrm>
          <a:prstGeom prst="line">
            <a:avLst/>
          </a:prstGeom>
        </p:spPr>
        <p:style>
          <a:lnRef idx="3">
            <a:schemeClr val="dk1"/>
          </a:lnRef>
          <a:fillRef idx="0">
            <a:schemeClr val="dk1"/>
          </a:fillRef>
          <a:effectRef idx="2">
            <a:schemeClr val="dk1"/>
          </a:effectRef>
          <a:fontRef idx="minor">
            <a:schemeClr val="tx1"/>
          </a:fontRef>
        </p:style>
      </p:cxnSp>
      <p:cxnSp>
        <p:nvCxnSpPr>
          <p:cNvPr id="10" name="Straight Connector 9"/>
          <p:cNvCxnSpPr/>
          <p:nvPr/>
        </p:nvCxnSpPr>
        <p:spPr>
          <a:xfrm flipH="1">
            <a:off x="1119813" y="2092960"/>
            <a:ext cx="1022187" cy="1666232"/>
          </a:xfrm>
          <a:prstGeom prst="line">
            <a:avLst/>
          </a:prstGeom>
        </p:spPr>
        <p:style>
          <a:lnRef idx="3">
            <a:schemeClr val="accent1"/>
          </a:lnRef>
          <a:fillRef idx="0">
            <a:schemeClr val="accent1"/>
          </a:fillRef>
          <a:effectRef idx="2">
            <a:schemeClr val="accent1"/>
          </a:effectRef>
          <a:fontRef idx="minor">
            <a:schemeClr val="tx1"/>
          </a:fontRef>
        </p:style>
      </p:cxnSp>
      <p:cxnSp>
        <p:nvCxnSpPr>
          <p:cNvPr id="12" name="Straight Connector 11"/>
          <p:cNvCxnSpPr/>
          <p:nvPr/>
        </p:nvCxnSpPr>
        <p:spPr>
          <a:xfrm>
            <a:off x="1148534" y="3749032"/>
            <a:ext cx="993466" cy="2001524"/>
          </a:xfrm>
          <a:prstGeom prst="line">
            <a:avLst/>
          </a:prstGeom>
        </p:spPr>
        <p:style>
          <a:lnRef idx="3">
            <a:schemeClr val="accent6"/>
          </a:lnRef>
          <a:fillRef idx="0">
            <a:schemeClr val="accent6"/>
          </a:fillRef>
          <a:effectRef idx="2">
            <a:schemeClr val="accent6"/>
          </a:effectRef>
          <a:fontRef idx="minor">
            <a:schemeClr val="tx1"/>
          </a:fontRef>
        </p:style>
      </p:cxnSp>
      <p:cxnSp>
        <p:nvCxnSpPr>
          <p:cNvPr id="15" name="Straight Connector 14"/>
          <p:cNvCxnSpPr/>
          <p:nvPr/>
        </p:nvCxnSpPr>
        <p:spPr>
          <a:xfrm flipH="1">
            <a:off x="5400040" y="2092960"/>
            <a:ext cx="970280" cy="1704338"/>
          </a:xfrm>
          <a:prstGeom prst="line">
            <a:avLst/>
          </a:prstGeom>
        </p:spPr>
        <p:style>
          <a:lnRef idx="3">
            <a:schemeClr val="accent2"/>
          </a:lnRef>
          <a:fillRef idx="0">
            <a:schemeClr val="accent2"/>
          </a:fillRef>
          <a:effectRef idx="2">
            <a:schemeClr val="accent2"/>
          </a:effectRef>
          <a:fontRef idx="minor">
            <a:schemeClr val="tx1"/>
          </a:fontRef>
        </p:style>
      </p:cxnSp>
      <p:cxnSp>
        <p:nvCxnSpPr>
          <p:cNvPr id="17" name="Straight Connector 16"/>
          <p:cNvCxnSpPr/>
          <p:nvPr/>
        </p:nvCxnSpPr>
        <p:spPr>
          <a:xfrm>
            <a:off x="5367216" y="3749032"/>
            <a:ext cx="1310640" cy="2011684"/>
          </a:xfrm>
          <a:prstGeom prst="line">
            <a:avLst/>
          </a:prstGeom>
        </p:spPr>
        <p:style>
          <a:lnRef idx="3">
            <a:schemeClr val="accent4"/>
          </a:lnRef>
          <a:fillRef idx="0">
            <a:schemeClr val="accent4"/>
          </a:fillRef>
          <a:effectRef idx="2">
            <a:schemeClr val="accent4"/>
          </a:effectRef>
          <a:fontRef idx="minor">
            <a:schemeClr val="tx1"/>
          </a:fontRef>
        </p:style>
      </p:cxnSp>
      <p:sp>
        <p:nvSpPr>
          <p:cNvPr id="23" name="Rectangle 22"/>
          <p:cNvSpPr/>
          <p:nvPr/>
        </p:nvSpPr>
        <p:spPr>
          <a:xfrm>
            <a:off x="686972" y="1488432"/>
            <a:ext cx="1986931" cy="49784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ENVIRONMENT</a:t>
            </a:r>
          </a:p>
        </p:txBody>
      </p:sp>
      <p:sp>
        <p:nvSpPr>
          <p:cNvPr id="24" name="Rectangle 23"/>
          <p:cNvSpPr/>
          <p:nvPr/>
        </p:nvSpPr>
        <p:spPr>
          <a:xfrm>
            <a:off x="5701974" y="1437636"/>
            <a:ext cx="1986931" cy="4978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Management</a:t>
            </a:r>
          </a:p>
        </p:txBody>
      </p:sp>
      <p:sp>
        <p:nvSpPr>
          <p:cNvPr id="25" name="Rectangle 24"/>
          <p:cNvSpPr/>
          <p:nvPr/>
        </p:nvSpPr>
        <p:spPr>
          <a:xfrm>
            <a:off x="651801" y="5908040"/>
            <a:ext cx="1986931" cy="49784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EQUIPMENT</a:t>
            </a:r>
          </a:p>
        </p:txBody>
      </p:sp>
      <p:sp>
        <p:nvSpPr>
          <p:cNvPr id="26" name="Rectangle 25"/>
          <p:cNvSpPr/>
          <p:nvPr/>
        </p:nvSpPr>
        <p:spPr>
          <a:xfrm>
            <a:off x="5812431" y="5928360"/>
            <a:ext cx="1986931" cy="497840"/>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PEOPLE</a:t>
            </a:r>
          </a:p>
        </p:txBody>
      </p:sp>
      <p:sp>
        <p:nvSpPr>
          <p:cNvPr id="16" name="Pentagon 15"/>
          <p:cNvSpPr/>
          <p:nvPr/>
        </p:nvSpPr>
        <p:spPr>
          <a:xfrm>
            <a:off x="9170377" y="2509828"/>
            <a:ext cx="2854960" cy="2346960"/>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Main Problem</a:t>
            </a:r>
          </a:p>
          <a:p>
            <a:pPr algn="ctr"/>
            <a:r>
              <a:rPr lang="en-GB" dirty="0"/>
              <a:t>STAFF SHORTAGES</a:t>
            </a:r>
          </a:p>
        </p:txBody>
      </p:sp>
      <p:cxnSp>
        <p:nvCxnSpPr>
          <p:cNvPr id="4" name="Straight Connector 3"/>
          <p:cNvCxnSpPr/>
          <p:nvPr/>
        </p:nvCxnSpPr>
        <p:spPr>
          <a:xfrm flipV="1">
            <a:off x="6105379" y="2288059"/>
            <a:ext cx="920716" cy="296553"/>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V="1">
            <a:off x="1771535" y="2711905"/>
            <a:ext cx="2756236"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1630906" y="4273062"/>
            <a:ext cx="1648625" cy="458854"/>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556738" y="4018085"/>
            <a:ext cx="1469357" cy="127488"/>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4527771" y="2509828"/>
            <a:ext cx="1525513" cy="369332"/>
          </a:xfrm>
          <a:prstGeom prst="rect">
            <a:avLst/>
          </a:prstGeom>
          <a:noFill/>
        </p:spPr>
        <p:txBody>
          <a:bodyPr wrap="square" rtlCol="0">
            <a:spAutoFit/>
          </a:bodyPr>
          <a:lstStyle/>
          <a:p>
            <a:r>
              <a:rPr lang="en-GB" sz="1400" dirty="0"/>
              <a:t>Distance</a:t>
            </a:r>
            <a:r>
              <a:rPr lang="en-GB" dirty="0"/>
              <a:t> </a:t>
            </a:r>
          </a:p>
        </p:txBody>
      </p:sp>
      <p:cxnSp>
        <p:nvCxnSpPr>
          <p:cNvPr id="14" name="Straight Connector 13"/>
          <p:cNvCxnSpPr/>
          <p:nvPr/>
        </p:nvCxnSpPr>
        <p:spPr>
          <a:xfrm flipV="1">
            <a:off x="1943032" y="2092960"/>
            <a:ext cx="1273780" cy="404834"/>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3055280" y="1801606"/>
            <a:ext cx="725840" cy="307777"/>
          </a:xfrm>
          <a:prstGeom prst="rect">
            <a:avLst/>
          </a:prstGeom>
          <a:noFill/>
        </p:spPr>
        <p:txBody>
          <a:bodyPr wrap="none" rtlCol="0">
            <a:spAutoFit/>
          </a:bodyPr>
          <a:lstStyle/>
          <a:p>
            <a:r>
              <a:rPr lang="en-GB" sz="1400" dirty="0"/>
              <a:t>Parking</a:t>
            </a:r>
          </a:p>
        </p:txBody>
      </p:sp>
      <p:cxnSp>
        <p:nvCxnSpPr>
          <p:cNvPr id="22" name="Straight Connector 21"/>
          <p:cNvCxnSpPr/>
          <p:nvPr/>
        </p:nvCxnSpPr>
        <p:spPr>
          <a:xfrm>
            <a:off x="1645267" y="2925605"/>
            <a:ext cx="2138849" cy="276999"/>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3784116" y="3017938"/>
            <a:ext cx="1678890" cy="307777"/>
          </a:xfrm>
          <a:prstGeom prst="rect">
            <a:avLst/>
          </a:prstGeom>
          <a:noFill/>
        </p:spPr>
        <p:txBody>
          <a:bodyPr wrap="square" rtlCol="0">
            <a:spAutoFit/>
          </a:bodyPr>
          <a:lstStyle/>
          <a:p>
            <a:r>
              <a:rPr lang="en-GB" sz="1400" dirty="0"/>
              <a:t>Commuting</a:t>
            </a:r>
          </a:p>
        </p:txBody>
      </p:sp>
      <p:sp>
        <p:nvSpPr>
          <p:cNvPr id="33" name="TextBox 32"/>
          <p:cNvSpPr txBox="1"/>
          <p:nvPr/>
        </p:nvSpPr>
        <p:spPr>
          <a:xfrm>
            <a:off x="7017303" y="2090600"/>
            <a:ext cx="1941926" cy="307777"/>
          </a:xfrm>
          <a:prstGeom prst="rect">
            <a:avLst/>
          </a:prstGeom>
          <a:noFill/>
        </p:spPr>
        <p:txBody>
          <a:bodyPr wrap="square" rtlCol="0">
            <a:spAutoFit/>
          </a:bodyPr>
          <a:lstStyle/>
          <a:p>
            <a:r>
              <a:rPr lang="en-GB" sz="1400" dirty="0"/>
              <a:t>Poor management skills</a:t>
            </a:r>
          </a:p>
        </p:txBody>
      </p:sp>
      <p:sp>
        <p:nvSpPr>
          <p:cNvPr id="42" name="TextBox 41"/>
          <p:cNvSpPr txBox="1"/>
          <p:nvPr/>
        </p:nvSpPr>
        <p:spPr>
          <a:xfrm>
            <a:off x="3390891" y="4018085"/>
            <a:ext cx="2009149" cy="523220"/>
          </a:xfrm>
          <a:prstGeom prst="rect">
            <a:avLst/>
          </a:prstGeom>
          <a:noFill/>
        </p:spPr>
        <p:txBody>
          <a:bodyPr wrap="square" rtlCol="0">
            <a:spAutoFit/>
          </a:bodyPr>
          <a:lstStyle/>
          <a:p>
            <a:r>
              <a:rPr lang="en-GB" sz="1400" dirty="0"/>
              <a:t>Lack of medicine due to import and export.</a:t>
            </a:r>
          </a:p>
        </p:txBody>
      </p:sp>
      <p:cxnSp>
        <p:nvCxnSpPr>
          <p:cNvPr id="44" name="Straight Connector 43"/>
          <p:cNvCxnSpPr/>
          <p:nvPr/>
        </p:nvCxnSpPr>
        <p:spPr>
          <a:xfrm>
            <a:off x="1770244" y="4967648"/>
            <a:ext cx="1727625" cy="70344"/>
          </a:xfrm>
          <a:prstGeom prst="line">
            <a:avLst/>
          </a:prstGeom>
        </p:spPr>
        <p:style>
          <a:lnRef idx="1">
            <a:schemeClr val="accent1"/>
          </a:lnRef>
          <a:fillRef idx="0">
            <a:schemeClr val="accent1"/>
          </a:fillRef>
          <a:effectRef idx="0">
            <a:schemeClr val="accent1"/>
          </a:effectRef>
          <a:fontRef idx="minor">
            <a:schemeClr val="tx1"/>
          </a:fontRef>
        </p:style>
      </p:cxnSp>
      <p:sp>
        <p:nvSpPr>
          <p:cNvPr id="45" name="TextBox 44"/>
          <p:cNvSpPr txBox="1"/>
          <p:nvPr/>
        </p:nvSpPr>
        <p:spPr>
          <a:xfrm>
            <a:off x="3570618" y="4813759"/>
            <a:ext cx="2314562" cy="307777"/>
          </a:xfrm>
          <a:prstGeom prst="rect">
            <a:avLst/>
          </a:prstGeom>
          <a:noFill/>
        </p:spPr>
        <p:txBody>
          <a:bodyPr wrap="square" rtlCol="0">
            <a:spAutoFit/>
          </a:bodyPr>
          <a:lstStyle/>
          <a:p>
            <a:r>
              <a:rPr lang="en-GB" sz="1400" dirty="0"/>
              <a:t>Shortage of resources</a:t>
            </a:r>
          </a:p>
        </p:txBody>
      </p:sp>
      <p:cxnSp>
        <p:nvCxnSpPr>
          <p:cNvPr id="49" name="Straight Connector 48"/>
          <p:cNvCxnSpPr/>
          <p:nvPr/>
        </p:nvCxnSpPr>
        <p:spPr>
          <a:xfrm flipV="1">
            <a:off x="5831351" y="2694494"/>
            <a:ext cx="1194744" cy="343820"/>
          </a:xfrm>
          <a:prstGeom prst="line">
            <a:avLst/>
          </a:prstGeom>
        </p:spPr>
        <p:style>
          <a:lnRef idx="1">
            <a:schemeClr val="accent1"/>
          </a:lnRef>
          <a:fillRef idx="0">
            <a:schemeClr val="accent1"/>
          </a:fillRef>
          <a:effectRef idx="0">
            <a:schemeClr val="accent1"/>
          </a:effectRef>
          <a:fontRef idx="minor">
            <a:schemeClr val="tx1"/>
          </a:fontRef>
        </p:style>
      </p:cxnSp>
      <p:sp>
        <p:nvSpPr>
          <p:cNvPr id="52" name="TextBox 51"/>
          <p:cNvSpPr txBox="1"/>
          <p:nvPr/>
        </p:nvSpPr>
        <p:spPr>
          <a:xfrm>
            <a:off x="7142826" y="2432884"/>
            <a:ext cx="1313069" cy="523220"/>
          </a:xfrm>
          <a:prstGeom prst="rect">
            <a:avLst/>
          </a:prstGeom>
          <a:noFill/>
        </p:spPr>
        <p:txBody>
          <a:bodyPr wrap="square" rtlCol="0">
            <a:spAutoFit/>
          </a:bodyPr>
          <a:lstStyle/>
          <a:p>
            <a:r>
              <a:rPr lang="en-GB" sz="1400" dirty="0"/>
              <a:t>Not addressing weaknesses</a:t>
            </a:r>
          </a:p>
        </p:txBody>
      </p:sp>
      <p:cxnSp>
        <p:nvCxnSpPr>
          <p:cNvPr id="60" name="Straight Connector 59"/>
          <p:cNvCxnSpPr/>
          <p:nvPr/>
        </p:nvCxnSpPr>
        <p:spPr>
          <a:xfrm flipV="1">
            <a:off x="5777132" y="3146566"/>
            <a:ext cx="1911773" cy="25260"/>
          </a:xfrm>
          <a:prstGeom prst="line">
            <a:avLst/>
          </a:prstGeom>
        </p:spPr>
        <p:style>
          <a:lnRef idx="1">
            <a:schemeClr val="accent1"/>
          </a:lnRef>
          <a:fillRef idx="0">
            <a:schemeClr val="accent1"/>
          </a:fillRef>
          <a:effectRef idx="0">
            <a:schemeClr val="accent1"/>
          </a:effectRef>
          <a:fontRef idx="minor">
            <a:schemeClr val="tx1"/>
          </a:fontRef>
        </p:style>
      </p:cxnSp>
      <p:sp>
        <p:nvSpPr>
          <p:cNvPr id="64" name="TextBox 63"/>
          <p:cNvSpPr txBox="1"/>
          <p:nvPr/>
        </p:nvSpPr>
        <p:spPr>
          <a:xfrm>
            <a:off x="7729573" y="2962914"/>
            <a:ext cx="1494721" cy="307777"/>
          </a:xfrm>
          <a:prstGeom prst="rect">
            <a:avLst/>
          </a:prstGeom>
          <a:noFill/>
        </p:spPr>
        <p:txBody>
          <a:bodyPr wrap="square" rtlCol="0">
            <a:spAutoFit/>
          </a:bodyPr>
          <a:lstStyle/>
          <a:p>
            <a:r>
              <a:rPr lang="en-GB" sz="1400" dirty="0"/>
              <a:t>Under delivering</a:t>
            </a:r>
          </a:p>
        </p:txBody>
      </p:sp>
      <p:cxnSp>
        <p:nvCxnSpPr>
          <p:cNvPr id="65" name="Straight Connector 64"/>
          <p:cNvCxnSpPr/>
          <p:nvPr/>
        </p:nvCxnSpPr>
        <p:spPr>
          <a:xfrm flipV="1">
            <a:off x="5556738" y="3481754"/>
            <a:ext cx="1138701" cy="75543"/>
          </a:xfrm>
          <a:prstGeom prst="line">
            <a:avLst/>
          </a:prstGeom>
        </p:spPr>
        <p:style>
          <a:lnRef idx="1">
            <a:schemeClr val="accent1"/>
          </a:lnRef>
          <a:fillRef idx="0">
            <a:schemeClr val="accent1"/>
          </a:fillRef>
          <a:effectRef idx="0">
            <a:schemeClr val="accent1"/>
          </a:effectRef>
          <a:fontRef idx="minor">
            <a:schemeClr val="tx1"/>
          </a:fontRef>
        </p:style>
      </p:cxnSp>
      <p:sp>
        <p:nvSpPr>
          <p:cNvPr id="70" name="TextBox 69"/>
          <p:cNvSpPr txBox="1"/>
          <p:nvPr/>
        </p:nvSpPr>
        <p:spPr>
          <a:xfrm>
            <a:off x="6784611" y="3297088"/>
            <a:ext cx="2174618" cy="307777"/>
          </a:xfrm>
          <a:prstGeom prst="rect">
            <a:avLst/>
          </a:prstGeom>
          <a:noFill/>
        </p:spPr>
        <p:txBody>
          <a:bodyPr wrap="square" rtlCol="0">
            <a:spAutoFit/>
          </a:bodyPr>
          <a:lstStyle/>
          <a:p>
            <a:r>
              <a:rPr lang="en-GB" sz="1400" dirty="0"/>
              <a:t>Not pitching in a crises</a:t>
            </a:r>
          </a:p>
        </p:txBody>
      </p:sp>
      <p:sp>
        <p:nvSpPr>
          <p:cNvPr id="73" name="TextBox 72"/>
          <p:cNvSpPr txBox="1"/>
          <p:nvPr/>
        </p:nvSpPr>
        <p:spPr>
          <a:xfrm>
            <a:off x="7142826" y="3877073"/>
            <a:ext cx="1426473" cy="738664"/>
          </a:xfrm>
          <a:prstGeom prst="rect">
            <a:avLst/>
          </a:prstGeom>
          <a:noFill/>
        </p:spPr>
        <p:txBody>
          <a:bodyPr wrap="square" rtlCol="0">
            <a:spAutoFit/>
          </a:bodyPr>
          <a:lstStyle/>
          <a:p>
            <a:r>
              <a:rPr lang="en-GB" sz="1400" dirty="0"/>
              <a:t>Lack of duty of care for the patients</a:t>
            </a:r>
          </a:p>
        </p:txBody>
      </p:sp>
      <p:cxnSp>
        <p:nvCxnSpPr>
          <p:cNvPr id="74" name="Straight Connector 73"/>
          <p:cNvCxnSpPr>
            <a:endCxn id="77" idx="1"/>
          </p:cNvCxnSpPr>
          <p:nvPr/>
        </p:nvCxnSpPr>
        <p:spPr>
          <a:xfrm>
            <a:off x="6049932" y="4746131"/>
            <a:ext cx="1469358" cy="63744"/>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a:off x="6309000" y="5189806"/>
            <a:ext cx="1762338" cy="63744"/>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6518909" y="5502561"/>
            <a:ext cx="2397641" cy="127488"/>
          </a:xfrm>
          <a:prstGeom prst="line">
            <a:avLst/>
          </a:prstGeom>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a:off x="7519290" y="4655986"/>
            <a:ext cx="1237848" cy="307777"/>
          </a:xfrm>
          <a:prstGeom prst="rect">
            <a:avLst/>
          </a:prstGeom>
          <a:noFill/>
        </p:spPr>
        <p:txBody>
          <a:bodyPr wrap="square" rtlCol="0">
            <a:spAutoFit/>
          </a:bodyPr>
          <a:lstStyle/>
          <a:p>
            <a:r>
              <a:rPr lang="en-GB" sz="1400" dirty="0"/>
              <a:t>No staff moral</a:t>
            </a:r>
          </a:p>
        </p:txBody>
      </p:sp>
      <p:sp>
        <p:nvSpPr>
          <p:cNvPr id="80" name="TextBox 79"/>
          <p:cNvSpPr txBox="1"/>
          <p:nvPr/>
        </p:nvSpPr>
        <p:spPr>
          <a:xfrm>
            <a:off x="8139193" y="5121536"/>
            <a:ext cx="1554714" cy="307777"/>
          </a:xfrm>
          <a:prstGeom prst="rect">
            <a:avLst/>
          </a:prstGeom>
          <a:noFill/>
        </p:spPr>
        <p:txBody>
          <a:bodyPr wrap="square" rtlCol="0">
            <a:spAutoFit/>
          </a:bodyPr>
          <a:lstStyle/>
          <a:p>
            <a:r>
              <a:rPr lang="en-GB" sz="1400" dirty="0"/>
              <a:t>Deaths </a:t>
            </a:r>
          </a:p>
        </p:txBody>
      </p:sp>
      <p:sp>
        <p:nvSpPr>
          <p:cNvPr id="83" name="TextBox 82"/>
          <p:cNvSpPr txBox="1"/>
          <p:nvPr/>
        </p:nvSpPr>
        <p:spPr>
          <a:xfrm>
            <a:off x="8972463" y="5445383"/>
            <a:ext cx="1754152" cy="523220"/>
          </a:xfrm>
          <a:prstGeom prst="rect">
            <a:avLst/>
          </a:prstGeom>
          <a:noFill/>
        </p:spPr>
        <p:txBody>
          <a:bodyPr wrap="square" lIns="91440" tIns="45720" rIns="91440" bIns="45720" rtlCol="0" anchor="t">
            <a:spAutoFit/>
          </a:bodyPr>
          <a:lstStyle/>
          <a:p>
            <a:r>
              <a:rPr lang="en-GB" sz="1400" dirty="0"/>
              <a:t>Residents, families being affected.</a:t>
            </a:r>
            <a:endParaRPr lang="en-GB" sz="1400" dirty="0">
              <a:cs typeface="Calibri"/>
            </a:endParaRPr>
          </a:p>
        </p:txBody>
      </p:sp>
      <p:cxnSp>
        <p:nvCxnSpPr>
          <p:cNvPr id="84" name="Straight Connector 83"/>
          <p:cNvCxnSpPr/>
          <p:nvPr/>
        </p:nvCxnSpPr>
        <p:spPr>
          <a:xfrm flipV="1">
            <a:off x="5032489" y="5037992"/>
            <a:ext cx="1157296" cy="464570"/>
          </a:xfrm>
          <a:prstGeom prst="line">
            <a:avLst/>
          </a:prstGeom>
        </p:spPr>
        <p:style>
          <a:lnRef idx="1">
            <a:schemeClr val="accent1"/>
          </a:lnRef>
          <a:fillRef idx="0">
            <a:schemeClr val="accent1"/>
          </a:fillRef>
          <a:effectRef idx="0">
            <a:schemeClr val="accent1"/>
          </a:effectRef>
          <a:fontRef idx="minor">
            <a:schemeClr val="tx1"/>
          </a:fontRef>
        </p:style>
      </p:cxnSp>
      <p:sp>
        <p:nvSpPr>
          <p:cNvPr id="86" name="TextBox 85"/>
          <p:cNvSpPr txBox="1"/>
          <p:nvPr/>
        </p:nvSpPr>
        <p:spPr>
          <a:xfrm>
            <a:off x="4360028" y="5447137"/>
            <a:ext cx="1196710" cy="307777"/>
          </a:xfrm>
          <a:prstGeom prst="rect">
            <a:avLst/>
          </a:prstGeom>
          <a:noFill/>
        </p:spPr>
        <p:txBody>
          <a:bodyPr wrap="square" rtlCol="0">
            <a:spAutoFit/>
          </a:bodyPr>
          <a:lstStyle/>
          <a:p>
            <a:r>
              <a:rPr lang="en-GB" sz="1400" dirty="0"/>
              <a:t>Neglect</a:t>
            </a:r>
          </a:p>
        </p:txBody>
      </p:sp>
    </p:spTree>
    <p:extLst>
      <p:ext uri="{BB962C8B-B14F-4D97-AF65-F5344CB8AC3E}">
        <p14:creationId xmlns:p14="http://schemas.microsoft.com/office/powerpoint/2010/main" val="206436788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a:extLst>
              <a:ext uri="{FF2B5EF4-FFF2-40B4-BE49-F238E27FC236}">
                <a16:creationId xmlns:a16="http://schemas.microsoft.com/office/drawing/2014/main" id="{2A3EFB62-5096-46C5-71B1-5391D28D9B75}"/>
              </a:ext>
            </a:extLst>
          </p:cNvPr>
          <p:cNvPicPr>
            <a:picLocks noChangeAspect="1"/>
          </p:cNvPicPr>
          <p:nvPr/>
        </p:nvPicPr>
        <p:blipFill rotWithShape="1">
          <a:blip r:embed="rId2">
            <a:alphaModFix amt="35000"/>
          </a:blip>
          <a:srcRect r="-2" b="15603"/>
          <a:stretch/>
        </p:blipFill>
        <p:spPr>
          <a:xfrm>
            <a:off x="24601" y="49172"/>
            <a:ext cx="12191980" cy="6857990"/>
          </a:xfrm>
          <a:prstGeom prst="rect">
            <a:avLst/>
          </a:prstGeom>
        </p:spPr>
      </p:pic>
      <p:sp>
        <p:nvSpPr>
          <p:cNvPr id="2" name="TextBox 1"/>
          <p:cNvSpPr txBox="1"/>
          <p:nvPr/>
        </p:nvSpPr>
        <p:spPr>
          <a:xfrm>
            <a:off x="1061718" y="309061"/>
            <a:ext cx="7040881" cy="5186035"/>
          </a:xfrm>
          <a:prstGeom prst="rect">
            <a:avLst/>
          </a:prstGeom>
          <a:noFill/>
        </p:spPr>
        <p:txBody>
          <a:bodyPr wrap="square" rtlCol="0">
            <a:spAutoFit/>
          </a:bodyPr>
          <a:lstStyle/>
          <a:p>
            <a:pPr>
              <a:spcAft>
                <a:spcPts val="600"/>
              </a:spcAft>
            </a:pPr>
            <a:r>
              <a:rPr lang="en-GB" sz="4800" dirty="0">
                <a:solidFill>
                  <a:srgbClr val="7030A0"/>
                </a:solidFill>
              </a:rPr>
              <a:t>SOLUTIONS</a:t>
            </a:r>
            <a:endParaRPr lang="en-GB" sz="4800">
              <a:solidFill>
                <a:srgbClr val="7030A0"/>
              </a:solidFill>
            </a:endParaRPr>
          </a:p>
          <a:p>
            <a:pPr>
              <a:spcAft>
                <a:spcPts val="600"/>
              </a:spcAft>
            </a:pPr>
            <a:endParaRPr lang="en-GB" sz="4800">
              <a:solidFill>
                <a:srgbClr val="7030A0"/>
              </a:solidFill>
            </a:endParaRPr>
          </a:p>
          <a:p>
            <a:pPr marL="285750" indent="-285750">
              <a:spcAft>
                <a:spcPts val="600"/>
              </a:spcAft>
              <a:buFont typeface="Arial" panose="020B0604020202020204" pitchFamily="34" charset="0"/>
              <a:buChar char="•"/>
            </a:pPr>
            <a:r>
              <a:rPr lang="en-GB" dirty="0"/>
              <a:t> </a:t>
            </a:r>
            <a:endParaRPr lang="en-GB"/>
          </a:p>
          <a:p>
            <a:pPr marL="285750" indent="-285750">
              <a:spcAft>
                <a:spcPts val="600"/>
              </a:spcAft>
              <a:buFont typeface="Arial" panose="020B0604020202020204" pitchFamily="34" charset="0"/>
              <a:buChar char="•"/>
            </a:pPr>
            <a:r>
              <a:rPr lang="en-GB" dirty="0"/>
              <a:t>.</a:t>
            </a:r>
            <a:endParaRPr lang="en-GB"/>
          </a:p>
          <a:p>
            <a:pPr marL="285750" indent="-285750">
              <a:spcAft>
                <a:spcPts val="600"/>
              </a:spcAft>
              <a:buFont typeface="Arial" panose="020B0604020202020204" pitchFamily="34" charset="0"/>
              <a:buChar char="•"/>
            </a:pPr>
            <a:endParaRPr lang="en-GB"/>
          </a:p>
          <a:p>
            <a:pPr marL="285750" indent="-285750">
              <a:spcAft>
                <a:spcPts val="600"/>
              </a:spcAft>
              <a:buFont typeface="Arial" panose="020B0604020202020204" pitchFamily="34" charset="0"/>
              <a:buChar char="•"/>
            </a:pPr>
            <a:endParaRPr lang="en-GB"/>
          </a:p>
          <a:p>
            <a:pPr marL="285750" indent="-285750">
              <a:spcAft>
                <a:spcPts val="600"/>
              </a:spcAft>
              <a:buFont typeface="Arial" panose="020B0604020202020204" pitchFamily="34" charset="0"/>
              <a:buChar char="•"/>
            </a:pPr>
            <a:endParaRPr lang="en-GB"/>
          </a:p>
          <a:p>
            <a:pPr marL="285750" indent="-285750">
              <a:spcAft>
                <a:spcPts val="600"/>
              </a:spcAft>
              <a:buFont typeface="Arial" panose="020B0604020202020204" pitchFamily="34" charset="0"/>
              <a:buChar char="•"/>
            </a:pPr>
            <a:endParaRPr lang="en-GB"/>
          </a:p>
          <a:p>
            <a:pPr marL="285750" indent="-285750">
              <a:spcAft>
                <a:spcPts val="600"/>
              </a:spcAft>
              <a:buFont typeface="Arial" panose="020B0604020202020204" pitchFamily="34" charset="0"/>
              <a:buChar char="•"/>
            </a:pPr>
            <a:endParaRPr lang="en-GB"/>
          </a:p>
          <a:p>
            <a:pPr marL="285750" indent="-285750">
              <a:spcAft>
                <a:spcPts val="600"/>
              </a:spcAft>
              <a:buFont typeface="Arial" panose="020B0604020202020204" pitchFamily="34" charset="0"/>
              <a:buChar char="•"/>
            </a:pPr>
            <a:endParaRPr lang="en-GB"/>
          </a:p>
          <a:p>
            <a:pPr marL="285750" indent="-285750">
              <a:spcAft>
                <a:spcPts val="600"/>
              </a:spcAft>
              <a:buFont typeface="Arial" panose="020B0604020202020204" pitchFamily="34" charset="0"/>
              <a:buChar char="•"/>
            </a:pPr>
            <a:endParaRPr lang="en-GB"/>
          </a:p>
          <a:p>
            <a:pPr>
              <a:spcAft>
                <a:spcPts val="600"/>
              </a:spcAft>
            </a:pPr>
            <a:endParaRPr lang="en-GB"/>
          </a:p>
        </p:txBody>
      </p:sp>
      <p:graphicFrame>
        <p:nvGraphicFramePr>
          <p:cNvPr id="3" name="Diagram 2"/>
          <p:cNvGraphicFramePr/>
          <p:nvPr>
            <p:extLst>
              <p:ext uri="{D42A27DB-BD31-4B8C-83A1-F6EECF244321}">
                <p14:modId xmlns:p14="http://schemas.microsoft.com/office/powerpoint/2010/main" val="3487009171"/>
              </p:ext>
            </p:extLst>
          </p:nvPr>
        </p:nvGraphicFramePr>
        <p:xfrm>
          <a:off x="911942"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522355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23833C-D7A1-25EE-CF1E-137ED02AC49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4" name="TextBox 3">
            <a:extLst>
              <a:ext uri="{FF2B5EF4-FFF2-40B4-BE49-F238E27FC236}">
                <a16:creationId xmlns:a16="http://schemas.microsoft.com/office/drawing/2014/main" id="{55E17270-2864-D9A3-5A44-CDD4DFD63232}"/>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p:cNvSpPr txBox="1"/>
          <p:nvPr/>
        </p:nvSpPr>
        <p:spPr>
          <a:xfrm>
            <a:off x="609600" y="354567"/>
            <a:ext cx="8896350" cy="707886"/>
          </a:xfrm>
          <a:prstGeom prst="rect">
            <a:avLst/>
          </a:prstGeom>
          <a:noFill/>
        </p:spPr>
        <p:txBody>
          <a:bodyPr wrap="square" rtlCol="0">
            <a:spAutoFit/>
          </a:bodyPr>
          <a:lstStyle/>
          <a:p>
            <a:r>
              <a:rPr lang="en-GB" sz="4000" b="1" u="sng" dirty="0">
                <a:solidFill>
                  <a:srgbClr val="FF0000"/>
                </a:solidFill>
                <a:latin typeface="Arial" panose="020B0604020202020204" pitchFamily="34" charset="0"/>
                <a:cs typeface="Arial" panose="020B0604020202020204" pitchFamily="34" charset="0"/>
              </a:rPr>
              <a:t>PMI GRID</a:t>
            </a:r>
          </a:p>
        </p:txBody>
      </p:sp>
      <p:sp>
        <p:nvSpPr>
          <p:cNvPr id="8" name="TextBox 7"/>
          <p:cNvSpPr txBox="1"/>
          <p:nvPr/>
        </p:nvSpPr>
        <p:spPr>
          <a:xfrm>
            <a:off x="7174168" y="189466"/>
            <a:ext cx="4238625" cy="3785652"/>
          </a:xfrm>
          <a:prstGeom prst="rect">
            <a:avLst/>
          </a:prstGeom>
          <a:noFill/>
        </p:spPr>
        <p:txBody>
          <a:bodyPr wrap="square" lIns="91440" tIns="45720" rIns="91440" bIns="45720" rtlCol="0" anchor="t">
            <a:spAutoFit/>
          </a:bodyPr>
          <a:lstStyle/>
          <a:p>
            <a:r>
              <a:rPr lang="en-GB" sz="2400" dirty="0">
                <a:ea typeface="+mn-lt"/>
                <a:cs typeface="+mn-lt"/>
              </a:rPr>
              <a:t>PMI is a tool for brainstorming, reaching conclusions, and critical thinking. This can be used to improve the investigation of ideas, notions, and what ideas have been examined. Dr Edward De Bono was a critical thinker who devised this analysis.</a:t>
            </a:r>
          </a:p>
          <a:p>
            <a:endParaRPr lang="en-GB" sz="2400" dirty="0">
              <a:solidFill>
                <a:srgbClr val="FF0000"/>
              </a:solidFill>
              <a:ea typeface="+mn-lt"/>
              <a:cs typeface="+mn-lt"/>
            </a:endParaRPr>
          </a:p>
        </p:txBody>
      </p:sp>
      <p:graphicFrame>
        <p:nvGraphicFramePr>
          <p:cNvPr id="3" name="Table 2"/>
          <p:cNvGraphicFramePr>
            <a:graphicFrameLocks noGrp="1"/>
          </p:cNvGraphicFramePr>
          <p:nvPr>
            <p:extLst>
              <p:ext uri="{D42A27DB-BD31-4B8C-83A1-F6EECF244321}">
                <p14:modId xmlns:p14="http://schemas.microsoft.com/office/powerpoint/2010/main" val="983258881"/>
              </p:ext>
            </p:extLst>
          </p:nvPr>
        </p:nvGraphicFramePr>
        <p:xfrm>
          <a:off x="524934" y="1492240"/>
          <a:ext cx="6496974" cy="4489417"/>
        </p:xfrm>
        <a:graphic>
          <a:graphicData uri="http://schemas.openxmlformats.org/drawingml/2006/table">
            <a:tbl>
              <a:tblPr firstRow="1" bandRow="1">
                <a:tableStyleId>{5C22544A-7EE6-4342-B048-85BDC9FD1C3A}</a:tableStyleId>
              </a:tblPr>
              <a:tblGrid>
                <a:gridCol w="2165658">
                  <a:extLst>
                    <a:ext uri="{9D8B030D-6E8A-4147-A177-3AD203B41FA5}">
                      <a16:colId xmlns:a16="http://schemas.microsoft.com/office/drawing/2014/main" val="20000"/>
                    </a:ext>
                  </a:extLst>
                </a:gridCol>
                <a:gridCol w="2165658">
                  <a:extLst>
                    <a:ext uri="{9D8B030D-6E8A-4147-A177-3AD203B41FA5}">
                      <a16:colId xmlns:a16="http://schemas.microsoft.com/office/drawing/2014/main" val="20001"/>
                    </a:ext>
                  </a:extLst>
                </a:gridCol>
                <a:gridCol w="2165658">
                  <a:extLst>
                    <a:ext uri="{9D8B030D-6E8A-4147-A177-3AD203B41FA5}">
                      <a16:colId xmlns:a16="http://schemas.microsoft.com/office/drawing/2014/main" val="20002"/>
                    </a:ext>
                  </a:extLst>
                </a:gridCol>
              </a:tblGrid>
              <a:tr h="663210">
                <a:tc>
                  <a:txBody>
                    <a:bodyPr/>
                    <a:lstStyle/>
                    <a:p>
                      <a:pPr algn="ctr"/>
                      <a:r>
                        <a:rPr lang="en-GB" dirty="0"/>
                        <a:t>PLUS</a:t>
                      </a:r>
                    </a:p>
                  </a:txBody>
                  <a:tcPr/>
                </a:tc>
                <a:tc>
                  <a:txBody>
                    <a:bodyPr/>
                    <a:lstStyle/>
                    <a:p>
                      <a:pPr algn="ctr"/>
                      <a:r>
                        <a:rPr lang="en-GB" dirty="0"/>
                        <a:t>MINUS</a:t>
                      </a:r>
                    </a:p>
                  </a:txBody>
                  <a:tcPr/>
                </a:tc>
                <a:tc>
                  <a:txBody>
                    <a:bodyPr/>
                    <a:lstStyle/>
                    <a:p>
                      <a:pPr algn="ctr"/>
                      <a:r>
                        <a:rPr lang="en-GB" dirty="0"/>
                        <a:t>INTERESTING</a:t>
                      </a:r>
                    </a:p>
                  </a:txBody>
                  <a:tcPr/>
                </a:tc>
                <a:extLst>
                  <a:ext uri="{0D108BD9-81ED-4DB2-BD59-A6C34878D82A}">
                    <a16:rowId xmlns:a16="http://schemas.microsoft.com/office/drawing/2014/main" val="10000"/>
                  </a:ext>
                </a:extLst>
              </a:tr>
              <a:tr h="3826207">
                <a:tc>
                  <a:txBody>
                    <a:bodyPr/>
                    <a:lstStyle/>
                    <a:p>
                      <a:r>
                        <a:rPr lang="en-GB" dirty="0"/>
                        <a:t>(+5)</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Total</a:t>
                      </a:r>
                    </a:p>
                  </a:txBody>
                  <a:tcPr/>
                </a:tc>
                <a:tc>
                  <a:txBody>
                    <a:bodyPr/>
                    <a:lstStyle/>
                    <a:p>
                      <a:r>
                        <a:rPr lang="en-GB" dirty="0"/>
                        <a:t>(-4)</a:t>
                      </a:r>
                    </a:p>
                  </a:txBody>
                  <a:tcPr/>
                </a:tc>
                <a:tc>
                  <a:txBody>
                    <a:bodyPr/>
                    <a:lstStyle/>
                    <a:p>
                      <a:r>
                        <a:rPr lang="en-GB" dirty="0"/>
                        <a:t>(+3)</a:t>
                      </a:r>
                    </a:p>
                  </a:txBody>
                  <a:tcPr/>
                </a:tc>
                <a:extLst>
                  <a:ext uri="{0D108BD9-81ED-4DB2-BD59-A6C34878D82A}">
                    <a16:rowId xmlns:a16="http://schemas.microsoft.com/office/drawing/2014/main" val="10001"/>
                  </a:ext>
                </a:extLst>
              </a:tr>
            </a:tbl>
          </a:graphicData>
        </a:graphic>
      </p:graphicFrame>
      <p:sp>
        <p:nvSpPr>
          <p:cNvPr id="9" name="Speech Bubble: Rectangle with Corners Rounded 8">
            <a:extLst>
              <a:ext uri="{FF2B5EF4-FFF2-40B4-BE49-F238E27FC236}">
                <a16:creationId xmlns:a16="http://schemas.microsoft.com/office/drawing/2014/main" id="{EF61EB7B-F68F-AA6F-62FC-B6EF92210E2F}"/>
              </a:ext>
            </a:extLst>
          </p:cNvPr>
          <p:cNvSpPr/>
          <p:nvPr/>
        </p:nvSpPr>
        <p:spPr>
          <a:xfrm>
            <a:off x="7669775" y="3740265"/>
            <a:ext cx="3527321" cy="2642419"/>
          </a:xfrm>
          <a:prstGeom prst="wedgeRoundRectCallou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solidFill>
                  <a:srgbClr val="FF0000"/>
                </a:solidFill>
                <a:cs typeface="Calibri"/>
              </a:rPr>
              <a:t>According to Balaji et al. (2010), the procedures of a comparable application must be communicated with others.</a:t>
            </a:r>
            <a:endParaRPr lang="en-US" dirty="0"/>
          </a:p>
        </p:txBody>
      </p:sp>
    </p:spTree>
    <p:extLst>
      <p:ext uri="{BB962C8B-B14F-4D97-AF65-F5344CB8AC3E}">
        <p14:creationId xmlns:p14="http://schemas.microsoft.com/office/powerpoint/2010/main" val="2875904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Rectangle 1"/>
          <p:cNvSpPr/>
          <p:nvPr/>
        </p:nvSpPr>
        <p:spPr>
          <a:xfrm>
            <a:off x="660041" y="2767106"/>
            <a:ext cx="2880828" cy="30719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a:lnSpc>
                <a:spcPct val="90000"/>
              </a:lnSpc>
              <a:spcBef>
                <a:spcPct val="0"/>
              </a:spcBef>
              <a:spcAft>
                <a:spcPts val="600"/>
              </a:spcAft>
            </a:pPr>
            <a:r>
              <a:rPr lang="en-US" sz="4000" kern="1200">
                <a:solidFill>
                  <a:srgbClr val="FFFFFF"/>
                </a:solidFill>
                <a:latin typeface="+mj-lt"/>
                <a:ea typeface="+mj-ea"/>
                <a:cs typeface="+mj-cs"/>
              </a:rPr>
              <a:t>APPRECIATE STAFF BY GIVING REWARDS</a:t>
            </a:r>
          </a:p>
        </p:txBody>
      </p:sp>
      <p:graphicFrame>
        <p:nvGraphicFramePr>
          <p:cNvPr id="3" name="Table 2"/>
          <p:cNvGraphicFramePr>
            <a:graphicFrameLocks noGrp="1"/>
          </p:cNvGraphicFramePr>
          <p:nvPr>
            <p:extLst>
              <p:ext uri="{D42A27DB-BD31-4B8C-83A1-F6EECF244321}">
                <p14:modId xmlns:p14="http://schemas.microsoft.com/office/powerpoint/2010/main" val="4292176974"/>
              </p:ext>
            </p:extLst>
          </p:nvPr>
        </p:nvGraphicFramePr>
        <p:xfrm>
          <a:off x="4502428" y="1045270"/>
          <a:ext cx="7225749" cy="4767462"/>
        </p:xfrm>
        <a:graphic>
          <a:graphicData uri="http://schemas.openxmlformats.org/drawingml/2006/table">
            <a:tbl>
              <a:tblPr firstRow="1" bandRow="1">
                <a:tableStyleId>{93296810-A885-4BE3-A3E7-6D5BEEA58F35}</a:tableStyleId>
              </a:tblPr>
              <a:tblGrid>
                <a:gridCol w="1995863">
                  <a:extLst>
                    <a:ext uri="{9D8B030D-6E8A-4147-A177-3AD203B41FA5}">
                      <a16:colId xmlns:a16="http://schemas.microsoft.com/office/drawing/2014/main" val="20000"/>
                    </a:ext>
                  </a:extLst>
                </a:gridCol>
                <a:gridCol w="2076612">
                  <a:extLst>
                    <a:ext uri="{9D8B030D-6E8A-4147-A177-3AD203B41FA5}">
                      <a16:colId xmlns:a16="http://schemas.microsoft.com/office/drawing/2014/main" val="20001"/>
                    </a:ext>
                  </a:extLst>
                </a:gridCol>
                <a:gridCol w="3153274">
                  <a:extLst>
                    <a:ext uri="{9D8B030D-6E8A-4147-A177-3AD203B41FA5}">
                      <a16:colId xmlns:a16="http://schemas.microsoft.com/office/drawing/2014/main" val="20002"/>
                    </a:ext>
                  </a:extLst>
                </a:gridCol>
              </a:tblGrid>
              <a:tr h="426359">
                <a:tc>
                  <a:txBody>
                    <a:bodyPr/>
                    <a:lstStyle/>
                    <a:p>
                      <a:r>
                        <a:rPr lang="en-GB" sz="1900" dirty="0"/>
                        <a:t>PLUS</a:t>
                      </a:r>
                    </a:p>
                  </a:txBody>
                  <a:tcPr marL="96900" marR="96900" marT="48450" marB="48450"/>
                </a:tc>
                <a:tc>
                  <a:txBody>
                    <a:bodyPr/>
                    <a:lstStyle/>
                    <a:p>
                      <a:r>
                        <a:rPr lang="en-GB" sz="1900" dirty="0"/>
                        <a:t>MINUS</a:t>
                      </a:r>
                    </a:p>
                  </a:txBody>
                  <a:tcPr marL="96900" marR="96900" marT="48450" marB="48450"/>
                </a:tc>
                <a:tc>
                  <a:txBody>
                    <a:bodyPr/>
                    <a:lstStyle/>
                    <a:p>
                      <a:r>
                        <a:rPr lang="en-GB" sz="1900" dirty="0"/>
                        <a:t>INTERESTING</a:t>
                      </a:r>
                    </a:p>
                  </a:txBody>
                  <a:tcPr marL="96900" marR="96900" marT="48450" marB="48450"/>
                </a:tc>
                <a:extLst>
                  <a:ext uri="{0D108BD9-81ED-4DB2-BD59-A6C34878D82A}">
                    <a16:rowId xmlns:a16="http://schemas.microsoft.com/office/drawing/2014/main" val="10000"/>
                  </a:ext>
                </a:extLst>
              </a:tr>
              <a:tr h="3914744">
                <a:tc>
                  <a:txBody>
                    <a:bodyPr/>
                    <a:lstStyle/>
                    <a:p>
                      <a:pPr marL="285750" indent="-285750">
                        <a:buFont typeface="Arial" panose="020B0604020202020204" pitchFamily="34" charset="0"/>
                        <a:buChar char="•"/>
                      </a:pPr>
                      <a:r>
                        <a:rPr lang="en-GB" sz="1900" baseline="0" dirty="0"/>
                        <a:t>Will boost staff moral.</a:t>
                      </a:r>
                    </a:p>
                    <a:p>
                      <a:pPr marL="0" indent="0">
                        <a:buFont typeface="Arial" panose="020B0604020202020204" pitchFamily="34" charset="0"/>
                        <a:buNone/>
                      </a:pPr>
                      <a:r>
                        <a:rPr lang="en-GB" sz="1900" baseline="0" dirty="0"/>
                        <a:t>      (+5)</a:t>
                      </a:r>
                    </a:p>
                    <a:p>
                      <a:pPr marL="285750" indent="-285750">
                        <a:buFont typeface="Arial" panose="020B0604020202020204" pitchFamily="34" charset="0"/>
                        <a:buChar char="•"/>
                      </a:pPr>
                      <a:r>
                        <a:rPr lang="en-GB" sz="1900" baseline="0" dirty="0"/>
                        <a:t>Will achieve organised objectives. (+5)</a:t>
                      </a:r>
                    </a:p>
                    <a:p>
                      <a:pPr marL="285750" indent="-285750">
                        <a:buFont typeface="Arial" panose="020B0604020202020204" pitchFamily="34" charset="0"/>
                        <a:buChar char="•"/>
                      </a:pPr>
                      <a:r>
                        <a:rPr lang="en-GB" sz="1900" baseline="0" dirty="0"/>
                        <a:t>Staff will feel like they are trusted. (+4)</a:t>
                      </a:r>
                    </a:p>
                    <a:p>
                      <a:pPr marL="0" indent="0">
                        <a:buFont typeface="Arial" panose="020B0604020202020204" pitchFamily="34" charset="0"/>
                        <a:buNone/>
                      </a:pPr>
                      <a:endParaRPr lang="en-GB" sz="1900" baseline="0"/>
                    </a:p>
                    <a:p>
                      <a:pPr marL="0" indent="0">
                        <a:buFont typeface="Arial" panose="020B0604020202020204" pitchFamily="34" charset="0"/>
                        <a:buNone/>
                      </a:pPr>
                      <a:endParaRPr lang="en-GB" sz="1900" baseline="0"/>
                    </a:p>
                    <a:p>
                      <a:pPr marL="0" indent="0">
                        <a:buFont typeface="Arial" panose="020B0604020202020204" pitchFamily="34" charset="0"/>
                        <a:buNone/>
                      </a:pPr>
                      <a:r>
                        <a:rPr lang="en-GB" sz="1900" baseline="0" dirty="0"/>
                        <a:t>14</a:t>
                      </a:r>
                    </a:p>
                  </a:txBody>
                  <a:tcPr marL="96900" marR="96900" marT="48450" marB="48450"/>
                </a:tc>
                <a:tc>
                  <a:txBody>
                    <a:bodyPr/>
                    <a:lstStyle/>
                    <a:p>
                      <a:pPr marL="285750" indent="-285750">
                        <a:buFont typeface="Arial" panose="020B0604020202020204" pitchFamily="34" charset="0"/>
                        <a:buChar char="•"/>
                      </a:pPr>
                      <a:r>
                        <a:rPr lang="en-GB" sz="1900" dirty="0"/>
                        <a:t>Increased</a:t>
                      </a:r>
                      <a:r>
                        <a:rPr lang="en-GB" sz="1900" baseline="0" dirty="0"/>
                        <a:t> costs. (-1)</a:t>
                      </a:r>
                    </a:p>
                    <a:p>
                      <a:pPr marL="285750" indent="-285750">
                        <a:buFont typeface="Arial" panose="020B0604020202020204" pitchFamily="34" charset="0"/>
                        <a:buChar char="•"/>
                      </a:pPr>
                      <a:endParaRPr lang="en-GB" sz="1900" baseline="0"/>
                    </a:p>
                    <a:p>
                      <a:pPr marL="285750" indent="-285750">
                        <a:buFont typeface="Arial" panose="020B0604020202020204" pitchFamily="34" charset="0"/>
                        <a:buChar char="•"/>
                      </a:pPr>
                      <a:r>
                        <a:rPr lang="en-GB" sz="1900" baseline="0" dirty="0"/>
                        <a:t>Creating high expectations. (-3)</a:t>
                      </a:r>
                    </a:p>
                    <a:p>
                      <a:pPr marL="285750" indent="-285750">
                        <a:buFont typeface="Arial" panose="020B0604020202020204" pitchFamily="34" charset="0"/>
                        <a:buChar char="•"/>
                      </a:pPr>
                      <a:r>
                        <a:rPr lang="en-GB" sz="1900" baseline="0" dirty="0"/>
                        <a:t>Expected to plan and achieve at all times. (-3)</a:t>
                      </a:r>
                    </a:p>
                    <a:p>
                      <a:pPr marL="0" indent="0">
                        <a:buFont typeface="Arial" panose="020B0604020202020204" pitchFamily="34" charset="0"/>
                        <a:buNone/>
                      </a:pPr>
                      <a:endParaRPr lang="en-GB" sz="1900"/>
                    </a:p>
                    <a:p>
                      <a:endParaRPr lang="en-GB" sz="1900"/>
                    </a:p>
                    <a:p>
                      <a:r>
                        <a:rPr lang="en-GB" sz="1900" dirty="0"/>
                        <a:t>7</a:t>
                      </a:r>
                    </a:p>
                  </a:txBody>
                  <a:tcPr marL="96900" marR="96900" marT="48450" marB="48450"/>
                </a:tc>
                <a:tc>
                  <a:txBody>
                    <a:bodyPr/>
                    <a:lstStyle/>
                    <a:p>
                      <a:pPr marL="285750" indent="-285750">
                        <a:buFont typeface="Arial" panose="020B0604020202020204" pitchFamily="34" charset="0"/>
                        <a:buChar char="•"/>
                      </a:pPr>
                      <a:r>
                        <a:rPr lang="en-GB" sz="1900" dirty="0"/>
                        <a:t>Staff will be more enthusiastic.</a:t>
                      </a:r>
                      <a:r>
                        <a:rPr lang="en-GB" sz="1900" baseline="0" dirty="0"/>
                        <a:t> (=5)</a:t>
                      </a:r>
                    </a:p>
                    <a:p>
                      <a:pPr marL="285750" indent="-285750">
                        <a:buFont typeface="Arial" panose="020B0604020202020204" pitchFamily="34" charset="0"/>
                        <a:buChar char="•"/>
                      </a:pPr>
                      <a:endParaRPr lang="en-GB" sz="1900" baseline="0"/>
                    </a:p>
                    <a:p>
                      <a:pPr marL="285750" indent="-285750">
                        <a:buFont typeface="Arial" panose="020B0604020202020204" pitchFamily="34" charset="0"/>
                        <a:buChar char="•"/>
                      </a:pPr>
                      <a:r>
                        <a:rPr lang="en-GB" sz="1900" baseline="0" dirty="0"/>
                        <a:t>Will gain more interests in the job. (+4)</a:t>
                      </a:r>
                    </a:p>
                    <a:p>
                      <a:pPr marL="285750" indent="-285750">
                        <a:buFont typeface="Arial" panose="020B0604020202020204" pitchFamily="34" charset="0"/>
                        <a:buChar char="•"/>
                      </a:pPr>
                      <a:r>
                        <a:rPr lang="en-GB" sz="1900" baseline="0" dirty="0"/>
                        <a:t>Enthusiasm (+4)</a:t>
                      </a:r>
                    </a:p>
                    <a:p>
                      <a:pPr marL="285750" indent="-285750">
                        <a:buFont typeface="Arial" panose="020B0604020202020204" pitchFamily="34" charset="0"/>
                        <a:buChar char="•"/>
                      </a:pPr>
                      <a:endParaRPr lang="en-GB" sz="1900" baseline="0"/>
                    </a:p>
                    <a:p>
                      <a:pPr marL="285750" indent="-285750">
                        <a:buFont typeface="Arial" panose="020B0604020202020204" pitchFamily="34" charset="0"/>
                        <a:buChar char="•"/>
                      </a:pPr>
                      <a:endParaRPr lang="en-GB" sz="1900" baseline="0"/>
                    </a:p>
                    <a:p>
                      <a:pPr marL="0" indent="0">
                        <a:buFont typeface="Arial" panose="020B0604020202020204" pitchFamily="34" charset="0"/>
                        <a:buNone/>
                      </a:pPr>
                      <a:endParaRPr lang="en-GB" sz="1900" baseline="0"/>
                    </a:p>
                    <a:p>
                      <a:pPr marL="0" indent="0">
                        <a:buFont typeface="Arial" panose="020B0604020202020204" pitchFamily="34" charset="0"/>
                        <a:buNone/>
                      </a:pPr>
                      <a:r>
                        <a:rPr lang="en-GB" sz="1900" baseline="0" dirty="0"/>
                        <a:t>13</a:t>
                      </a:r>
                      <a:endParaRPr lang="en-GB" sz="1900" dirty="0"/>
                    </a:p>
                  </a:txBody>
                  <a:tcPr marL="96900" marR="96900" marT="48450" marB="48450"/>
                </a:tc>
                <a:extLst>
                  <a:ext uri="{0D108BD9-81ED-4DB2-BD59-A6C34878D82A}">
                    <a16:rowId xmlns:a16="http://schemas.microsoft.com/office/drawing/2014/main" val="10001"/>
                  </a:ext>
                </a:extLst>
              </a:tr>
              <a:tr h="426359">
                <a:tc>
                  <a:txBody>
                    <a:bodyPr/>
                    <a:lstStyle/>
                    <a:p>
                      <a:pPr marL="0" indent="0">
                        <a:buFont typeface="Arial" panose="020B0604020202020204" pitchFamily="34" charset="0"/>
                        <a:buNone/>
                      </a:pPr>
                      <a:r>
                        <a:rPr lang="en-GB" sz="1900" baseline="0" dirty="0"/>
                        <a:t>Total:- 27</a:t>
                      </a:r>
                    </a:p>
                  </a:txBody>
                  <a:tcPr marL="96900" marR="96900" marT="48450" marB="48450"/>
                </a:tc>
                <a:tc>
                  <a:txBody>
                    <a:bodyPr/>
                    <a:lstStyle/>
                    <a:p>
                      <a:endParaRPr lang="en-GB" sz="1900"/>
                    </a:p>
                  </a:txBody>
                  <a:tcPr marL="96900" marR="96900" marT="48450" marB="48450"/>
                </a:tc>
                <a:tc>
                  <a:txBody>
                    <a:bodyPr/>
                    <a:lstStyle/>
                    <a:p>
                      <a:pPr marL="0" indent="0">
                        <a:buFont typeface="Arial" panose="020B0604020202020204" pitchFamily="34" charset="0"/>
                        <a:buNone/>
                      </a:pPr>
                      <a:endParaRPr lang="en-GB" sz="1900"/>
                    </a:p>
                  </a:txBody>
                  <a:tcPr marL="96900" marR="96900" marT="48450" marB="4845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992745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699713" y="248038"/>
            <a:ext cx="7063721" cy="1159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4000" kern="1200">
                <a:solidFill>
                  <a:srgbClr val="FFFFFF"/>
                </a:solidFill>
                <a:latin typeface="+mj-lt"/>
                <a:ea typeface="+mj-ea"/>
                <a:cs typeface="+mj-cs"/>
              </a:rPr>
              <a:t>PROVIDE APPRENTICESHIPS </a:t>
            </a:r>
          </a:p>
        </p:txBody>
      </p:sp>
      <p:graphicFrame>
        <p:nvGraphicFramePr>
          <p:cNvPr id="3" name="Table 2"/>
          <p:cNvGraphicFramePr>
            <a:graphicFrameLocks noGrp="1"/>
          </p:cNvGraphicFramePr>
          <p:nvPr>
            <p:extLst>
              <p:ext uri="{D42A27DB-BD31-4B8C-83A1-F6EECF244321}">
                <p14:modId xmlns:p14="http://schemas.microsoft.com/office/powerpoint/2010/main" val="4147467383"/>
              </p:ext>
            </p:extLst>
          </p:nvPr>
        </p:nvGraphicFramePr>
        <p:xfrm>
          <a:off x="928098" y="1966293"/>
          <a:ext cx="10335804" cy="4454370"/>
        </p:xfrm>
        <a:graphic>
          <a:graphicData uri="http://schemas.openxmlformats.org/drawingml/2006/table">
            <a:tbl>
              <a:tblPr firstRow="1" bandRow="1">
                <a:solidFill>
                  <a:schemeClr val="bg1">
                    <a:lumMod val="95000"/>
                  </a:schemeClr>
                </a:solidFill>
                <a:tableStyleId>{93296810-A885-4BE3-A3E7-6D5BEEA58F35}</a:tableStyleId>
              </a:tblPr>
              <a:tblGrid>
                <a:gridCol w="3058491">
                  <a:extLst>
                    <a:ext uri="{9D8B030D-6E8A-4147-A177-3AD203B41FA5}">
                      <a16:colId xmlns:a16="http://schemas.microsoft.com/office/drawing/2014/main" val="20000"/>
                    </a:ext>
                  </a:extLst>
                </a:gridCol>
                <a:gridCol w="2846812">
                  <a:extLst>
                    <a:ext uri="{9D8B030D-6E8A-4147-A177-3AD203B41FA5}">
                      <a16:colId xmlns:a16="http://schemas.microsoft.com/office/drawing/2014/main" val="20001"/>
                    </a:ext>
                  </a:extLst>
                </a:gridCol>
                <a:gridCol w="4430501">
                  <a:extLst>
                    <a:ext uri="{9D8B030D-6E8A-4147-A177-3AD203B41FA5}">
                      <a16:colId xmlns:a16="http://schemas.microsoft.com/office/drawing/2014/main" val="20002"/>
                    </a:ext>
                  </a:extLst>
                </a:gridCol>
              </a:tblGrid>
              <a:tr h="606920">
                <a:tc>
                  <a:txBody>
                    <a:bodyPr/>
                    <a:lstStyle/>
                    <a:p>
                      <a:r>
                        <a:rPr lang="en-GB" sz="2200" b="1" cap="none" spc="0">
                          <a:solidFill>
                            <a:schemeClr val="tx1"/>
                          </a:solidFill>
                        </a:rPr>
                        <a:t>PLUS</a:t>
                      </a:r>
                    </a:p>
                  </a:txBody>
                  <a:tcPr marL="89128" marR="188562" marT="25465" marB="190989"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2200" b="1" cap="none" spc="0">
                          <a:solidFill>
                            <a:schemeClr val="tx1"/>
                          </a:solidFill>
                        </a:rPr>
                        <a:t>MINUS</a:t>
                      </a:r>
                    </a:p>
                  </a:txBody>
                  <a:tcPr marL="89128" marR="188562" marT="25465" marB="190989"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2200" b="1" cap="none" spc="0">
                          <a:solidFill>
                            <a:schemeClr val="tx1"/>
                          </a:solidFill>
                        </a:rPr>
                        <a:t>INTERESTING</a:t>
                      </a:r>
                    </a:p>
                  </a:txBody>
                  <a:tcPr marL="89128" marR="188562" marT="25465" marB="190989"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10000"/>
                  </a:ext>
                </a:extLst>
              </a:tr>
              <a:tr h="3323205">
                <a:tc>
                  <a:txBody>
                    <a:bodyPr/>
                    <a:lstStyle/>
                    <a:p>
                      <a:pPr marL="285750" indent="-285750">
                        <a:buFont typeface="Arial" panose="020B0604020202020204" pitchFamily="34" charset="0"/>
                        <a:buChar char="•"/>
                      </a:pPr>
                      <a:r>
                        <a:rPr lang="en-GB" sz="1700" cap="none" spc="0" baseline="0">
                          <a:solidFill>
                            <a:schemeClr val="tx1"/>
                          </a:solidFill>
                        </a:rPr>
                        <a:t>Will have more staff. (+5)</a:t>
                      </a:r>
                    </a:p>
                    <a:p>
                      <a:pPr marL="285750" indent="-285750">
                        <a:buFont typeface="Arial" panose="020B0604020202020204" pitchFamily="34" charset="0"/>
                        <a:buChar char="•"/>
                      </a:pPr>
                      <a:r>
                        <a:rPr lang="en-GB" sz="1700" cap="none" spc="0" baseline="0">
                          <a:solidFill>
                            <a:schemeClr val="tx1"/>
                          </a:solidFill>
                        </a:rPr>
                        <a:t>Develop skill sets that will benefit the organisation. (=4)</a:t>
                      </a:r>
                    </a:p>
                    <a:p>
                      <a:pPr marL="285750" indent="-285750">
                        <a:buFont typeface="Arial" panose="020B0604020202020204" pitchFamily="34" charset="0"/>
                        <a:buChar char="•"/>
                      </a:pPr>
                      <a:r>
                        <a:rPr lang="en-GB" sz="1700" cap="none" spc="0" baseline="0">
                          <a:solidFill>
                            <a:schemeClr val="tx1"/>
                          </a:solidFill>
                        </a:rPr>
                        <a:t>Once trained more money will not be needed to be spent to get fully experienced staff. (+5)</a:t>
                      </a:r>
                    </a:p>
                    <a:p>
                      <a:pPr marL="0" indent="0">
                        <a:buFont typeface="Arial" panose="020B0604020202020204" pitchFamily="34" charset="0"/>
                        <a:buNone/>
                      </a:pPr>
                      <a:endParaRPr lang="en-GB" sz="1700" cap="none" spc="0" baseline="0">
                        <a:solidFill>
                          <a:schemeClr val="tx1"/>
                        </a:solidFill>
                      </a:endParaRPr>
                    </a:p>
                    <a:p>
                      <a:pPr marL="0" indent="0">
                        <a:buFont typeface="Arial" panose="020B0604020202020204" pitchFamily="34" charset="0"/>
                        <a:buNone/>
                      </a:pPr>
                      <a:r>
                        <a:rPr lang="en-GB" sz="1700" cap="none" spc="0" baseline="0">
                          <a:solidFill>
                            <a:schemeClr val="tx1"/>
                          </a:solidFill>
                        </a:rPr>
                        <a:t>14</a:t>
                      </a:r>
                    </a:p>
                  </a:txBody>
                  <a:tcPr marL="89128" marR="163420" marT="25465" marB="190989">
                    <a:lnL w="12700" cap="flat" cmpd="sng" algn="ctr">
                      <a:solidFill>
                        <a:schemeClr val="tx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marL="285750" indent="-285750">
                        <a:buFont typeface="Arial" panose="020B0604020202020204" pitchFamily="34" charset="0"/>
                        <a:buChar char="•"/>
                      </a:pPr>
                      <a:r>
                        <a:rPr lang="en-GB" sz="1700" cap="none" spc="0" baseline="0">
                          <a:solidFill>
                            <a:schemeClr val="tx1"/>
                          </a:solidFill>
                        </a:rPr>
                        <a:t>Additional costs when you employ are apprentice. (-3)</a:t>
                      </a:r>
                    </a:p>
                    <a:p>
                      <a:pPr marL="285750" indent="-285750">
                        <a:buFont typeface="Arial" panose="020B0604020202020204" pitchFamily="34" charset="0"/>
                        <a:buChar char="•"/>
                      </a:pPr>
                      <a:endParaRPr lang="en-GB" sz="1700" cap="none" spc="0" baseline="0">
                        <a:solidFill>
                          <a:schemeClr val="tx1"/>
                        </a:solidFill>
                      </a:endParaRPr>
                    </a:p>
                    <a:p>
                      <a:pPr marL="285750" indent="-285750">
                        <a:buFont typeface="Arial" panose="020B0604020202020204" pitchFamily="34" charset="0"/>
                        <a:buChar char="•"/>
                      </a:pPr>
                      <a:r>
                        <a:rPr lang="en-GB" sz="1700" cap="none" spc="0" baseline="0">
                          <a:solidFill>
                            <a:schemeClr val="tx1"/>
                          </a:solidFill>
                        </a:rPr>
                        <a:t>Will need to pay a wage as well as the training. (-3)</a:t>
                      </a:r>
                    </a:p>
                    <a:p>
                      <a:pPr marL="285750" indent="-285750">
                        <a:buFont typeface="Arial" panose="020B0604020202020204" pitchFamily="34" charset="0"/>
                        <a:buChar char="•"/>
                      </a:pPr>
                      <a:endParaRPr lang="en-GB" sz="1700" cap="none" spc="0" baseline="0">
                        <a:solidFill>
                          <a:schemeClr val="tx1"/>
                        </a:solidFill>
                      </a:endParaRPr>
                    </a:p>
                    <a:p>
                      <a:pPr marL="285750" indent="-285750">
                        <a:buFont typeface="Arial" panose="020B0604020202020204" pitchFamily="34" charset="0"/>
                        <a:buChar char="•"/>
                      </a:pPr>
                      <a:r>
                        <a:rPr lang="en-GB" sz="1700" cap="none" spc="0" baseline="0">
                          <a:solidFill>
                            <a:schemeClr val="tx1"/>
                          </a:solidFill>
                        </a:rPr>
                        <a:t>Once money spent trainee may leave. (-2)</a:t>
                      </a:r>
                    </a:p>
                    <a:p>
                      <a:pPr marL="0" indent="0">
                        <a:buFont typeface="Arial" panose="020B0604020202020204" pitchFamily="34" charset="0"/>
                        <a:buNone/>
                      </a:pPr>
                      <a:endParaRPr lang="en-GB" sz="1700" cap="none" spc="0">
                        <a:solidFill>
                          <a:schemeClr val="tx1"/>
                        </a:solidFill>
                      </a:endParaRPr>
                    </a:p>
                    <a:p>
                      <a:r>
                        <a:rPr lang="en-GB" sz="1700" cap="none" spc="0">
                          <a:solidFill>
                            <a:schemeClr val="tx1"/>
                          </a:solidFill>
                        </a:rPr>
                        <a:t>8</a:t>
                      </a:r>
                    </a:p>
                  </a:txBody>
                  <a:tcPr marL="89128" marR="163420" marT="25465" marB="190989">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marL="285750" indent="-285750">
                        <a:buFont typeface="Arial" panose="020B0604020202020204" pitchFamily="34" charset="0"/>
                        <a:buChar char="•"/>
                      </a:pPr>
                      <a:r>
                        <a:rPr lang="en-GB" sz="1700" cap="none" spc="0" baseline="0">
                          <a:solidFill>
                            <a:schemeClr val="tx1"/>
                          </a:solidFill>
                        </a:rPr>
                        <a:t>Enthusiastic staff (+4)</a:t>
                      </a:r>
                    </a:p>
                    <a:p>
                      <a:pPr marL="285750" indent="-285750">
                        <a:buFont typeface="Arial" panose="020B0604020202020204" pitchFamily="34" charset="0"/>
                        <a:buChar char="•"/>
                      </a:pPr>
                      <a:endParaRPr lang="en-GB" sz="1700" cap="none" spc="0" baseline="0">
                        <a:solidFill>
                          <a:schemeClr val="tx1"/>
                        </a:solidFill>
                      </a:endParaRPr>
                    </a:p>
                    <a:p>
                      <a:pPr marL="285750" indent="-285750">
                        <a:buFont typeface="Arial" panose="020B0604020202020204" pitchFamily="34" charset="0"/>
                        <a:buChar char="•"/>
                      </a:pPr>
                      <a:r>
                        <a:rPr lang="en-GB" sz="1700" cap="none" spc="0" baseline="0">
                          <a:solidFill>
                            <a:schemeClr val="tx1"/>
                          </a:solidFill>
                        </a:rPr>
                        <a:t>New targets can be set, other skills can be met. (+4)</a:t>
                      </a:r>
                    </a:p>
                    <a:p>
                      <a:pPr marL="285750" indent="-285750">
                        <a:buFont typeface="Arial" panose="020B0604020202020204" pitchFamily="34" charset="0"/>
                        <a:buChar char="•"/>
                      </a:pPr>
                      <a:endParaRPr lang="en-GB" sz="1700" cap="none" spc="0" baseline="0">
                        <a:solidFill>
                          <a:schemeClr val="tx1"/>
                        </a:solidFill>
                      </a:endParaRPr>
                    </a:p>
                    <a:p>
                      <a:pPr marL="285750" indent="-285750">
                        <a:buFont typeface="Arial" panose="020B0604020202020204" pitchFamily="34" charset="0"/>
                        <a:buChar char="•"/>
                      </a:pPr>
                      <a:r>
                        <a:rPr lang="en-GB" sz="1700" cap="none" spc="0" baseline="0">
                          <a:solidFill>
                            <a:schemeClr val="tx1"/>
                          </a:solidFill>
                        </a:rPr>
                        <a:t>Fresh minds ready to receive a FT salary and achieve rewards. (+4)</a:t>
                      </a:r>
                    </a:p>
                    <a:p>
                      <a:pPr marL="285750" indent="-285750">
                        <a:buFont typeface="Arial" panose="020B0604020202020204" pitchFamily="34" charset="0"/>
                        <a:buChar char="•"/>
                      </a:pPr>
                      <a:endParaRPr lang="en-GB" sz="1700" cap="none" spc="0" baseline="0">
                        <a:solidFill>
                          <a:schemeClr val="tx1"/>
                        </a:solidFill>
                      </a:endParaRPr>
                    </a:p>
                    <a:p>
                      <a:pPr marL="0" indent="0">
                        <a:buFont typeface="Arial" panose="020B0604020202020204" pitchFamily="34" charset="0"/>
                        <a:buNone/>
                      </a:pPr>
                      <a:endParaRPr lang="en-GB" sz="1700" cap="none" spc="0" baseline="0">
                        <a:solidFill>
                          <a:schemeClr val="tx1"/>
                        </a:solidFill>
                      </a:endParaRPr>
                    </a:p>
                    <a:p>
                      <a:pPr marL="0" indent="0">
                        <a:buFont typeface="Arial" panose="020B0604020202020204" pitchFamily="34" charset="0"/>
                        <a:buNone/>
                      </a:pPr>
                      <a:endParaRPr lang="en-GB" sz="1700" cap="none" spc="0" baseline="0">
                        <a:solidFill>
                          <a:schemeClr val="tx1"/>
                        </a:solidFill>
                      </a:endParaRPr>
                    </a:p>
                    <a:p>
                      <a:pPr marL="0" indent="0">
                        <a:buFont typeface="Arial" panose="020B0604020202020204" pitchFamily="34" charset="0"/>
                        <a:buNone/>
                      </a:pPr>
                      <a:endParaRPr lang="en-GB" sz="1700" cap="none" spc="0" baseline="0">
                        <a:solidFill>
                          <a:schemeClr val="tx1"/>
                        </a:solidFill>
                      </a:endParaRPr>
                    </a:p>
                    <a:p>
                      <a:pPr marL="0" indent="0">
                        <a:buFont typeface="Arial" panose="020B0604020202020204" pitchFamily="34" charset="0"/>
                        <a:buNone/>
                      </a:pPr>
                      <a:r>
                        <a:rPr lang="en-GB" sz="1700" cap="none" spc="0">
                          <a:solidFill>
                            <a:schemeClr val="tx1"/>
                          </a:solidFill>
                        </a:rPr>
                        <a:t>12</a:t>
                      </a:r>
                    </a:p>
                  </a:txBody>
                  <a:tcPr marL="89128" marR="163420" marT="25465" marB="190989">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10001"/>
                  </a:ext>
                </a:extLst>
              </a:tr>
              <a:tr h="522036">
                <a:tc>
                  <a:txBody>
                    <a:bodyPr/>
                    <a:lstStyle/>
                    <a:p>
                      <a:pPr marL="0" indent="0">
                        <a:buFont typeface="Arial" panose="020B0604020202020204" pitchFamily="34" charset="0"/>
                        <a:buNone/>
                      </a:pPr>
                      <a:r>
                        <a:rPr lang="en-GB" sz="1700" cap="none" spc="0" baseline="0">
                          <a:solidFill>
                            <a:schemeClr val="tx1"/>
                          </a:solidFill>
                        </a:rPr>
                        <a:t>Total:- 27</a:t>
                      </a:r>
                    </a:p>
                  </a:txBody>
                  <a:tcPr marL="89128" marR="163420" marT="25465" marB="190989">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700" cap="none" spc="0">
                        <a:solidFill>
                          <a:schemeClr val="tx1"/>
                        </a:solidFill>
                      </a:endParaRPr>
                    </a:p>
                  </a:txBody>
                  <a:tcPr marL="89128" marR="163420" marT="25465" marB="19098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marL="0" indent="0">
                        <a:buFont typeface="Arial" panose="020B0604020202020204" pitchFamily="34" charset="0"/>
                        <a:buNone/>
                      </a:pPr>
                      <a:endParaRPr lang="en-GB" sz="1700" cap="none" spc="0">
                        <a:solidFill>
                          <a:schemeClr val="tx1"/>
                        </a:solidFill>
                      </a:endParaRPr>
                    </a:p>
                  </a:txBody>
                  <a:tcPr marL="89128" marR="163420" marT="25465" marB="19098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521760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 name="Picture 21">
            <a:extLst>
              <a:ext uri="{FF2B5EF4-FFF2-40B4-BE49-F238E27FC236}">
                <a16:creationId xmlns:a16="http://schemas.microsoft.com/office/drawing/2014/main" id="{665D5839-9C08-29F6-CC2D-3C615CFF29FA}"/>
              </a:ext>
            </a:extLst>
          </p:cNvPr>
          <p:cNvPicPr>
            <a:picLocks noChangeAspect="1"/>
          </p:cNvPicPr>
          <p:nvPr/>
        </p:nvPicPr>
        <p:blipFill rotWithShape="1">
          <a:blip r:embed="rId2"/>
          <a:srcRect l="24998" r="6" b="6"/>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1" name="TextBox 1">
            <a:extLst>
              <a:ext uri="{FF2B5EF4-FFF2-40B4-BE49-F238E27FC236}">
                <a16:creationId xmlns:a16="http://schemas.microsoft.com/office/drawing/2014/main" id="{F0A3D8DD-6510-C4B1-ACE4-180830315A69}"/>
              </a:ext>
            </a:extLst>
          </p:cNvPr>
          <p:cNvGraphicFramePr/>
          <p:nvPr>
            <p:extLst>
              <p:ext uri="{D42A27DB-BD31-4B8C-83A1-F6EECF244321}">
                <p14:modId xmlns:p14="http://schemas.microsoft.com/office/powerpoint/2010/main" val="2504669004"/>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59091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2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b="1" u="sng" dirty="0"/>
              <a:t>CONCLUSION</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dirty="0"/>
              <a:t>Finally, it has been </a:t>
            </a:r>
            <a:r>
              <a:rPr lang="en-US" sz="2000" dirty="0" err="1"/>
              <a:t>recognised</a:t>
            </a:r>
            <a:r>
              <a:rPr lang="en-US" sz="2000" dirty="0"/>
              <a:t> that using an analysis is a good strategy for employers to identify both individual and </a:t>
            </a:r>
            <a:r>
              <a:rPr lang="en-US" sz="2000" dirty="0" err="1"/>
              <a:t>organisational</a:t>
            </a:r>
            <a:r>
              <a:rPr lang="en-US" sz="2000" dirty="0"/>
              <a:t> support.  Following extensive research, it was determined that for Proper Care they may need to use one of the solutions in the presentation which is to appreciate staff by giving rewards.  </a:t>
            </a:r>
            <a:endParaRPr lang="en-US" sz="2000" dirty="0">
              <a:cs typeface="Calibri"/>
            </a:endParaRP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dirty="0"/>
              <a:t>Phillips et al (2017) </a:t>
            </a:r>
            <a:r>
              <a:rPr lang="en-US" sz="2000" dirty="0" err="1"/>
              <a:t>recognised</a:t>
            </a:r>
            <a:r>
              <a:rPr lang="en-US" sz="2000" dirty="0"/>
              <a:t> motivating points were important in the work environment: accomplishment, recognition for achievement, actual work, liability, growth or development.</a:t>
            </a:r>
            <a:endParaRPr lang="en-US" sz="2000" dirty="0">
              <a:cs typeface="Calibri"/>
            </a:endParaRP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490606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3CD8B-DBBC-C8E2-3C39-2C8351FF481A}"/>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u="sng" kern="1200">
                <a:solidFill>
                  <a:srgbClr val="FFFFFF"/>
                </a:solidFill>
                <a:latin typeface="+mj-lt"/>
                <a:ea typeface="+mj-ea"/>
                <a:cs typeface="+mj-cs"/>
              </a:rPr>
              <a:t>References</a:t>
            </a:r>
            <a:br>
              <a:rPr lang="en-US" sz="4000" b="1" u="sng" kern="1200">
                <a:solidFill>
                  <a:srgbClr val="FFFFFF"/>
                </a:solidFill>
                <a:latin typeface="+mj-lt"/>
                <a:ea typeface="+mj-ea"/>
                <a:cs typeface="+mj-cs"/>
              </a:rPr>
            </a:br>
            <a:br>
              <a:rPr lang="en-US" sz="4000" b="1" u="sng" kern="1200">
                <a:solidFill>
                  <a:srgbClr val="FFFFFF"/>
                </a:solidFill>
                <a:latin typeface="+mj-lt"/>
                <a:ea typeface="+mj-ea"/>
                <a:cs typeface="+mj-cs"/>
              </a:rPr>
            </a:br>
            <a:endParaRPr lang="en-US" sz="4000" b="1" u="sng" kern="1200">
              <a:solidFill>
                <a:srgbClr val="FFFFFF"/>
              </a:solidFill>
              <a:latin typeface="+mj-lt"/>
              <a:ea typeface="+mj-ea"/>
              <a:cs typeface="+mj-cs"/>
            </a:endParaRPr>
          </a:p>
        </p:txBody>
      </p:sp>
      <p:sp>
        <p:nvSpPr>
          <p:cNvPr id="3" name="TextBox 2">
            <a:extLst>
              <a:ext uri="{FF2B5EF4-FFF2-40B4-BE49-F238E27FC236}">
                <a16:creationId xmlns:a16="http://schemas.microsoft.com/office/drawing/2014/main" id="{D5C8A0DD-EB1B-52D5-3917-FBF9E361C35F}"/>
              </a:ext>
            </a:extLst>
          </p:cNvPr>
          <p:cNvSpPr txBox="1"/>
          <p:nvPr/>
        </p:nvSpPr>
        <p:spPr>
          <a:xfrm>
            <a:off x="5023524" y="4158483"/>
            <a:ext cx="6198695" cy="17420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050" dirty="0">
                <a:ea typeface="+mn-lt"/>
                <a:cs typeface="+mn-lt"/>
              </a:rPr>
              <a:t>Balaji, P., </a:t>
            </a:r>
            <a:r>
              <a:rPr lang="en-US" sz="1050" dirty="0" err="1">
                <a:ea typeface="+mn-lt"/>
                <a:cs typeface="+mn-lt"/>
              </a:rPr>
              <a:t>Buntinas</a:t>
            </a:r>
            <a:r>
              <a:rPr lang="en-US" sz="1050" dirty="0">
                <a:ea typeface="+mn-lt"/>
                <a:cs typeface="+mn-lt"/>
              </a:rPr>
              <a:t>, D., Goodell, D., Gropp, W., Krishna, J., Lusk, E. and Thakur, R., 2010, September. PMI: A scalable parallel process-management interface for extreme-scale systems. In </a:t>
            </a:r>
            <a:r>
              <a:rPr lang="en-US" sz="1050" i="1" dirty="0">
                <a:ea typeface="+mn-lt"/>
                <a:cs typeface="+mn-lt"/>
              </a:rPr>
              <a:t>European MPI Users' Group Meeting</a:t>
            </a:r>
            <a:r>
              <a:rPr lang="en-US" sz="1050" dirty="0">
                <a:ea typeface="+mn-lt"/>
                <a:cs typeface="+mn-lt"/>
              </a:rPr>
              <a:t> (pp. 31-41). Springer, Berlin, Heidelberg.</a:t>
            </a:r>
            <a:endParaRPr lang="en-US" sz="1050" dirty="0">
              <a:cs typeface="Calibri"/>
            </a:endParaRPr>
          </a:p>
          <a:p>
            <a:pPr>
              <a:lnSpc>
                <a:spcPct val="90000"/>
              </a:lnSpc>
              <a:spcAft>
                <a:spcPts val="600"/>
              </a:spcAft>
            </a:pPr>
            <a:r>
              <a:rPr lang="en-US" sz="1050" dirty="0">
                <a:ea typeface="+mn-lt"/>
                <a:cs typeface="+mn-lt"/>
              </a:rPr>
              <a:t>Buchan, J., Charlesworth, A., </a:t>
            </a:r>
            <a:r>
              <a:rPr lang="en-US" sz="1050" dirty="0" err="1">
                <a:ea typeface="+mn-lt"/>
                <a:cs typeface="+mn-lt"/>
              </a:rPr>
              <a:t>Gershlick</a:t>
            </a:r>
            <a:r>
              <a:rPr lang="en-US" sz="1050" dirty="0">
                <a:ea typeface="+mn-lt"/>
                <a:cs typeface="+mn-lt"/>
              </a:rPr>
              <a:t>, B. and Seccombe, I., 2019. A critical moment: NHS staffing trends, retention and attrition. </a:t>
            </a:r>
            <a:r>
              <a:rPr lang="en-US" sz="1050" i="1" dirty="0">
                <a:ea typeface="+mn-lt"/>
                <a:cs typeface="+mn-lt"/>
              </a:rPr>
              <a:t>London: The Health Foundation</a:t>
            </a:r>
            <a:r>
              <a:rPr lang="en-US" sz="1050" dirty="0">
                <a:ea typeface="+mn-lt"/>
                <a:cs typeface="+mn-lt"/>
              </a:rPr>
              <a:t>.</a:t>
            </a:r>
            <a:endParaRPr lang="en-US" sz="1050" dirty="0">
              <a:cs typeface="Calibri"/>
            </a:endParaRPr>
          </a:p>
          <a:p>
            <a:pPr>
              <a:lnSpc>
                <a:spcPct val="90000"/>
              </a:lnSpc>
              <a:spcAft>
                <a:spcPts val="600"/>
              </a:spcAft>
            </a:pPr>
            <a:endParaRPr lang="en-US" sz="1050" dirty="0">
              <a:ea typeface="+mn-lt"/>
              <a:cs typeface="+mn-lt"/>
            </a:endParaRPr>
          </a:p>
          <a:p>
            <a:pPr>
              <a:lnSpc>
                <a:spcPct val="90000"/>
              </a:lnSpc>
              <a:spcAft>
                <a:spcPts val="600"/>
              </a:spcAft>
            </a:pPr>
            <a:r>
              <a:rPr lang="en-US" sz="1050" dirty="0">
                <a:ea typeface="+mn-lt"/>
                <a:cs typeface="+mn-lt"/>
              </a:rPr>
              <a:t>Cayenne Consultation (2022) </a:t>
            </a:r>
            <a:r>
              <a:rPr lang="en-US" sz="1050" i="1" dirty="0">
                <a:ea typeface="+mn-lt"/>
                <a:cs typeface="+mn-lt"/>
              </a:rPr>
              <a:t> Put Your PESTEL to the Mettle </a:t>
            </a:r>
            <a:r>
              <a:rPr lang="en-US" sz="1050" dirty="0">
                <a:ea typeface="+mn-lt"/>
                <a:cs typeface="+mn-lt"/>
              </a:rPr>
              <a:t>Available at </a:t>
            </a:r>
            <a:r>
              <a:rPr lang="en-US" sz="1050" dirty="0">
                <a:ea typeface="+mn-lt"/>
                <a:cs typeface="+mn-lt"/>
                <a:hlinkClick r:id="rId2"/>
              </a:rPr>
              <a:t>https://www.caycon.com/blog/put-your-pestel-to-the-mettle/</a:t>
            </a:r>
            <a:r>
              <a:rPr lang="en-US" sz="1050" dirty="0">
                <a:ea typeface="+mn-lt"/>
                <a:cs typeface="+mn-lt"/>
              </a:rPr>
              <a:t> (Accessed: 8</a:t>
            </a:r>
            <a:r>
              <a:rPr lang="en-US" sz="1050" baseline="30000" dirty="0">
                <a:ea typeface="+mn-lt"/>
                <a:cs typeface="+mn-lt"/>
              </a:rPr>
              <a:t>th</a:t>
            </a:r>
            <a:r>
              <a:rPr lang="en-US" sz="1050" dirty="0">
                <a:ea typeface="+mn-lt"/>
                <a:cs typeface="+mn-lt"/>
              </a:rPr>
              <a:t> July 2022) </a:t>
            </a:r>
            <a:endParaRPr lang="en-US" sz="1050" dirty="0">
              <a:cs typeface="Calibri"/>
            </a:endParaRPr>
          </a:p>
          <a:p>
            <a:pPr>
              <a:lnSpc>
                <a:spcPct val="90000"/>
              </a:lnSpc>
              <a:spcAft>
                <a:spcPts val="600"/>
              </a:spcAft>
            </a:pPr>
            <a:endParaRPr lang="en-US" sz="1050" dirty="0">
              <a:cs typeface="Calibri"/>
            </a:endParaRPr>
          </a:p>
          <a:p>
            <a:pPr>
              <a:lnSpc>
                <a:spcPct val="90000"/>
              </a:lnSpc>
              <a:spcAft>
                <a:spcPts val="600"/>
              </a:spcAft>
            </a:pPr>
            <a:r>
              <a:rPr lang="en-US" sz="1050" dirty="0"/>
              <a:t>Phillips, H. </a:t>
            </a:r>
            <a:r>
              <a:rPr lang="en-US" sz="1050" i="1" dirty="0"/>
              <a:t>et al.</a:t>
            </a:r>
            <a:r>
              <a:rPr lang="en-US" sz="1050" dirty="0"/>
              <a:t> (2017) ‘Commentary: Exploring Novel Approaches to Staff Rewards and Recognition’, </a:t>
            </a:r>
            <a:r>
              <a:rPr lang="en-US" sz="1050" i="1" dirty="0"/>
              <a:t>Hospital pharmacy, </a:t>
            </a:r>
            <a:r>
              <a:rPr lang="en-US" sz="1050" dirty="0"/>
              <a:t>52(11), pp. 729–731. </a:t>
            </a:r>
            <a:endParaRPr lang="en-US" sz="1050" dirty="0">
              <a:cs typeface="Calibri"/>
            </a:endParaRPr>
          </a:p>
          <a:p>
            <a:pPr>
              <a:lnSpc>
                <a:spcPct val="90000"/>
              </a:lnSpc>
              <a:spcAft>
                <a:spcPts val="600"/>
              </a:spcAft>
            </a:pPr>
            <a:endParaRPr lang="en-US" sz="1050" u="sng" dirty="0">
              <a:ea typeface="+mn-lt"/>
              <a:cs typeface="+mn-lt"/>
            </a:endParaRPr>
          </a:p>
          <a:p>
            <a:pPr>
              <a:lnSpc>
                <a:spcPct val="90000"/>
              </a:lnSpc>
              <a:spcAft>
                <a:spcPts val="600"/>
              </a:spcAft>
            </a:pPr>
            <a:r>
              <a:rPr lang="en-US" sz="1050" u="sng" dirty="0">
                <a:ea typeface="+mn-lt"/>
                <a:cs typeface="+mn-lt"/>
              </a:rPr>
              <a:t>NHS Support Foundation (2022) </a:t>
            </a:r>
            <a:r>
              <a:rPr lang="en-US" sz="1050" i="1" u="sng" dirty="0">
                <a:ea typeface="+mn-lt"/>
                <a:cs typeface="+mn-lt"/>
              </a:rPr>
              <a:t>Staff Shortages </a:t>
            </a:r>
            <a:r>
              <a:rPr lang="en-US" sz="1050" u="sng" dirty="0">
                <a:ea typeface="+mn-lt"/>
                <a:cs typeface="+mn-lt"/>
              </a:rPr>
              <a:t>Available at: </a:t>
            </a:r>
            <a:r>
              <a:rPr lang="en-US" sz="1050" u="sng" dirty="0">
                <a:ea typeface="+mn-lt"/>
                <a:cs typeface="+mn-lt"/>
                <a:hlinkClick r:id="rId3"/>
              </a:rPr>
              <a:t>https://nhsfunding.info/symptoms/10-effects-of-underfunding/staff-shortages/</a:t>
            </a:r>
            <a:r>
              <a:rPr lang="en-US" sz="1050" dirty="0">
                <a:ea typeface="+mn-lt"/>
                <a:cs typeface="+mn-lt"/>
              </a:rPr>
              <a:t>  (Accessed 14 July 2022) </a:t>
            </a:r>
            <a:endParaRPr lang="en-US" sz="1050" dirty="0">
              <a:cs typeface="Calibri"/>
            </a:endParaRPr>
          </a:p>
          <a:p>
            <a:r>
              <a:rPr lang="en-US" sz="1050" dirty="0">
                <a:ea typeface="+mn-lt"/>
                <a:cs typeface="+mn-lt"/>
              </a:rPr>
              <a:t>  </a:t>
            </a:r>
            <a:endParaRPr lang="en-US" sz="1050" dirty="0">
              <a:cs typeface="Calibri"/>
            </a:endParaRPr>
          </a:p>
          <a:p>
            <a:pPr>
              <a:lnSpc>
                <a:spcPct val="90000"/>
              </a:lnSpc>
              <a:spcAft>
                <a:spcPts val="600"/>
              </a:spcAft>
            </a:pPr>
            <a:r>
              <a:rPr lang="en-US" sz="1050" dirty="0">
                <a:ea typeface="+mn-lt"/>
                <a:cs typeface="+mn-lt"/>
              </a:rPr>
              <a:t>NHS Providers (2022) </a:t>
            </a:r>
            <a:r>
              <a:rPr lang="en-US" sz="1050" i="1" dirty="0">
                <a:ea typeface="+mn-lt"/>
                <a:cs typeface="+mn-lt"/>
              </a:rPr>
              <a:t>NHS workforce shortage has “serious and detrimental” impact on services Available at: </a:t>
            </a:r>
            <a:r>
              <a:rPr lang="en-US" sz="1050" dirty="0">
                <a:ea typeface="+mn-lt"/>
                <a:cs typeface="+mn-lt"/>
                <a:hlinkClick r:id="rId4"/>
              </a:rPr>
              <a:t>https://nhsproviders.org/news-blogs/news/nhs-workforce-shortage-has-serious-and-detrimental-impact-</a:t>
            </a:r>
            <a:r>
              <a:rPr lang="en-US" sz="1050" dirty="0">
                <a:ea typeface="+mn-lt"/>
                <a:cs typeface="+mn-lt"/>
              </a:rPr>
              <a:t> (Accessed 14 July 2022) </a:t>
            </a:r>
            <a:endParaRPr lang="en-US" sz="1050" dirty="0">
              <a:cs typeface="Calibri"/>
            </a:endParaRPr>
          </a:p>
          <a:p>
            <a:pPr>
              <a:lnSpc>
                <a:spcPct val="90000"/>
              </a:lnSpc>
              <a:spcAft>
                <a:spcPts val="600"/>
              </a:spcAft>
            </a:pPr>
            <a:endParaRPr lang="en-US" sz="1050" dirty="0">
              <a:cs typeface="Calibri"/>
            </a:endParaRPr>
          </a:p>
          <a:p>
            <a:pPr>
              <a:lnSpc>
                <a:spcPct val="90000"/>
              </a:lnSpc>
              <a:spcAft>
                <a:spcPts val="600"/>
              </a:spcAft>
            </a:pPr>
            <a:r>
              <a:rPr lang="en-US" sz="1050" u="sng" dirty="0">
                <a:ea typeface="+mn-lt"/>
                <a:cs typeface="+mn-lt"/>
              </a:rPr>
              <a:t>NHS Improvements (2016) </a:t>
            </a:r>
            <a:r>
              <a:rPr lang="en-US" sz="1050" i="1" u="sng" dirty="0">
                <a:ea typeface="+mn-lt"/>
                <a:cs typeface="+mn-lt"/>
              </a:rPr>
              <a:t>Evidence from NHS Improvements on clinical staff shortages </a:t>
            </a:r>
            <a:r>
              <a:rPr lang="en-US" sz="1050" u="sng" dirty="0">
                <a:ea typeface="+mn-lt"/>
                <a:cs typeface="+mn-lt"/>
              </a:rPr>
              <a:t>Available at NHS</a:t>
            </a:r>
            <a:r>
              <a:rPr lang="en-US" sz="1050" u="sng" dirty="0">
                <a:ea typeface="+mn-lt"/>
                <a:cs typeface="+mn-lt"/>
                <a:hlinkClick r:id="rId5"/>
              </a:rPr>
              <a:t>https://assets.publishing.service.gov.uk/government/uploads/system/uploads/attachment_data/file/50028</a:t>
            </a:r>
            <a:r>
              <a:rPr lang="en-US" sz="1050" dirty="0">
                <a:ea typeface="+mn-lt"/>
                <a:cs typeface="+mn-lt"/>
                <a:hlinkClick r:id="rId6"/>
              </a:rPr>
              <a:t>8/Clinical_workforce_report.pdf</a:t>
            </a:r>
            <a:r>
              <a:rPr lang="en-US" sz="1050" dirty="0">
                <a:ea typeface="+mn-lt"/>
                <a:cs typeface="+mn-lt"/>
              </a:rPr>
              <a:t>  (Accessed: 30 June 2022) </a:t>
            </a:r>
            <a:endParaRPr lang="en-US" sz="1050" dirty="0">
              <a:cs typeface="Calibri"/>
            </a:endParaRPr>
          </a:p>
          <a:p>
            <a:pPr>
              <a:lnSpc>
                <a:spcPct val="90000"/>
              </a:lnSpc>
              <a:spcAft>
                <a:spcPts val="600"/>
              </a:spcAft>
            </a:pPr>
            <a:r>
              <a:rPr lang="en-US" sz="1050" dirty="0"/>
              <a:t>Netten, A. (2003) ‘Nursing home closures: effects on capacity and reasons for closure’, </a:t>
            </a:r>
            <a:r>
              <a:rPr lang="en-US" sz="1050" i="1" dirty="0"/>
              <a:t>Age and ageing.</a:t>
            </a:r>
            <a:r>
              <a:rPr lang="en-US" sz="1050" dirty="0"/>
              <a:t> [Oxford, England] :: Oxford University Press, 32(3), pp. 332–337. </a:t>
            </a:r>
            <a:r>
              <a:rPr lang="en-US" sz="1050" dirty="0" err="1"/>
              <a:t>doi</a:t>
            </a:r>
            <a:r>
              <a:rPr lang="en-US" sz="1050" dirty="0"/>
              <a:t>: 10.1093/ageing/32.3.332</a:t>
            </a:r>
            <a:endParaRPr lang="en-US" sz="1050" dirty="0">
              <a:cs typeface="Calibri"/>
            </a:endParaRPr>
          </a:p>
          <a:p>
            <a:pPr>
              <a:lnSpc>
                <a:spcPct val="90000"/>
              </a:lnSpc>
              <a:spcAft>
                <a:spcPts val="600"/>
              </a:spcAft>
            </a:pPr>
            <a:endParaRPr lang="en-US" sz="1050" dirty="0">
              <a:cs typeface="Calibri"/>
            </a:endParaRPr>
          </a:p>
          <a:p>
            <a:pPr>
              <a:lnSpc>
                <a:spcPct val="90000"/>
              </a:lnSpc>
              <a:spcAft>
                <a:spcPts val="600"/>
              </a:spcAft>
            </a:pPr>
            <a:r>
              <a:rPr lang="en-US" sz="1050" dirty="0">
                <a:ea typeface="+mn-lt"/>
                <a:cs typeface="+mn-lt"/>
              </a:rPr>
              <a:t>Quora (no date)) </a:t>
            </a:r>
            <a:r>
              <a:rPr lang="en-US" sz="1050" i="1" dirty="0">
                <a:ea typeface="+mn-lt"/>
                <a:cs typeface="+mn-lt"/>
              </a:rPr>
              <a:t>Fishbone Diagram </a:t>
            </a:r>
            <a:r>
              <a:rPr lang="en-US" sz="1050" dirty="0">
                <a:ea typeface="+mn-lt"/>
                <a:cs typeface="+mn-lt"/>
              </a:rPr>
              <a:t>Available at </a:t>
            </a:r>
            <a:r>
              <a:rPr lang="en-US" sz="1050" dirty="0">
                <a:ea typeface="+mn-lt"/>
                <a:cs typeface="+mn-lt"/>
                <a:hlinkClick r:id="rId7"/>
              </a:rPr>
              <a:t>https://www.quora.com/What-is-a-fishbone-diagram</a:t>
            </a:r>
            <a:r>
              <a:rPr lang="en-US" sz="1050" dirty="0">
                <a:ea typeface="+mn-lt"/>
                <a:cs typeface="+mn-lt"/>
              </a:rPr>
              <a:t> (Accessed: 8 July 2022) </a:t>
            </a:r>
          </a:p>
          <a:p>
            <a:pPr>
              <a:lnSpc>
                <a:spcPct val="90000"/>
              </a:lnSpc>
              <a:spcAft>
                <a:spcPts val="600"/>
              </a:spcAft>
            </a:pPr>
            <a:r>
              <a:rPr lang="en-US" sz="1050" dirty="0">
                <a:ea typeface="+mn-lt"/>
                <a:cs typeface="+mn-lt"/>
              </a:rPr>
              <a:t>Thakur, V. (2021) ‘Framework for PESTEL dimensions of sustainable healthcare waste management: Learnings from COVID-19 outbreak’, </a:t>
            </a:r>
            <a:r>
              <a:rPr lang="en-US" sz="1050" i="1" dirty="0">
                <a:ea typeface="+mn-lt"/>
                <a:cs typeface="+mn-lt"/>
              </a:rPr>
              <a:t>Journal of cleaner production</a:t>
            </a:r>
            <a:r>
              <a:rPr lang="en-US" sz="1050" dirty="0">
                <a:ea typeface="+mn-lt"/>
                <a:cs typeface="+mn-lt"/>
              </a:rPr>
              <a:t>. Netherlands: Elsevier Ltd, 287, p. 125562–. </a:t>
            </a:r>
            <a:r>
              <a:rPr lang="en-US" sz="1050" dirty="0" err="1">
                <a:ea typeface="+mn-lt"/>
                <a:cs typeface="+mn-lt"/>
              </a:rPr>
              <a:t>doi</a:t>
            </a:r>
            <a:r>
              <a:rPr lang="en-US" sz="1050" dirty="0">
                <a:ea typeface="+mn-lt"/>
                <a:cs typeface="+mn-lt"/>
              </a:rPr>
              <a:t>: 10.1016/j.jclepro.2020.125562.</a:t>
            </a:r>
            <a:endParaRPr lang="en-US" dirty="0"/>
          </a:p>
          <a:p>
            <a:pPr>
              <a:lnSpc>
                <a:spcPct val="90000"/>
              </a:lnSpc>
              <a:spcAft>
                <a:spcPts val="600"/>
              </a:spcAft>
            </a:pPr>
            <a:endParaRPr lang="en-US" sz="1050" dirty="0">
              <a:ea typeface="+mn-lt"/>
              <a:cs typeface="+mn-lt"/>
            </a:endParaRPr>
          </a:p>
          <a:p>
            <a:pPr>
              <a:lnSpc>
                <a:spcPct val="90000"/>
              </a:lnSpc>
              <a:spcAft>
                <a:spcPts val="600"/>
              </a:spcAft>
            </a:pPr>
            <a:endParaRPr lang="en-US" sz="1050" dirty="0">
              <a:ea typeface="+mn-lt"/>
              <a:cs typeface="+mn-lt"/>
            </a:endParaRPr>
          </a:p>
          <a:p>
            <a:pPr>
              <a:lnSpc>
                <a:spcPct val="90000"/>
              </a:lnSpc>
              <a:spcAft>
                <a:spcPts val="600"/>
              </a:spcAft>
            </a:pPr>
            <a:endParaRPr lang="en-US" sz="1050" dirty="0">
              <a:ea typeface="+mn-lt"/>
              <a:cs typeface="+mn-lt"/>
            </a:endParaRPr>
          </a:p>
          <a:p>
            <a:pPr>
              <a:lnSpc>
                <a:spcPct val="90000"/>
              </a:lnSpc>
              <a:spcAft>
                <a:spcPts val="600"/>
              </a:spcAft>
            </a:pPr>
            <a:endParaRPr lang="en-US" sz="1050" dirty="0">
              <a:ea typeface="+mn-lt"/>
              <a:cs typeface="+mn-lt"/>
            </a:endParaRPr>
          </a:p>
          <a:p>
            <a:pPr>
              <a:lnSpc>
                <a:spcPct val="90000"/>
              </a:lnSpc>
              <a:spcAft>
                <a:spcPts val="600"/>
              </a:spcAft>
            </a:pPr>
            <a:endParaRPr lang="en-US" sz="1050" dirty="0">
              <a:ea typeface="+mn-lt"/>
              <a:cs typeface="+mn-lt"/>
            </a:endParaRPr>
          </a:p>
          <a:p>
            <a:pPr>
              <a:lnSpc>
                <a:spcPct val="90000"/>
              </a:lnSpc>
              <a:spcAft>
                <a:spcPts val="600"/>
              </a:spcAft>
            </a:pPr>
            <a:endParaRPr lang="en-US" sz="1050" dirty="0">
              <a:ea typeface="+mn-lt"/>
              <a:cs typeface="+mn-lt"/>
            </a:endParaRPr>
          </a:p>
          <a:p>
            <a:pPr>
              <a:lnSpc>
                <a:spcPct val="90000"/>
              </a:lnSpc>
              <a:spcAft>
                <a:spcPts val="600"/>
              </a:spcAft>
            </a:pPr>
            <a:endParaRPr lang="en-US" sz="1050" dirty="0">
              <a:ea typeface="+mn-lt"/>
              <a:cs typeface="+mn-lt"/>
            </a:endParaRPr>
          </a:p>
          <a:p>
            <a:pPr>
              <a:lnSpc>
                <a:spcPct val="90000"/>
              </a:lnSpc>
              <a:spcAft>
                <a:spcPts val="600"/>
              </a:spcAft>
            </a:pPr>
            <a:endParaRPr lang="en-US" sz="1050" dirty="0">
              <a:ea typeface="+mn-lt"/>
              <a:cs typeface="+mn-lt"/>
            </a:endParaRPr>
          </a:p>
          <a:p>
            <a:pPr>
              <a:lnSpc>
                <a:spcPct val="90000"/>
              </a:lnSpc>
              <a:spcAft>
                <a:spcPts val="600"/>
              </a:spcAft>
            </a:pPr>
            <a:endParaRPr lang="en-US" sz="1050" dirty="0">
              <a:ea typeface="+mn-lt"/>
              <a:cs typeface="+mn-lt"/>
            </a:endParaRPr>
          </a:p>
          <a:p>
            <a:pPr>
              <a:lnSpc>
                <a:spcPct val="90000"/>
              </a:lnSpc>
              <a:spcAft>
                <a:spcPts val="600"/>
              </a:spcAft>
            </a:pPr>
            <a:endParaRPr lang="en-US" sz="1050" dirty="0">
              <a:ea typeface="+mn-lt"/>
              <a:cs typeface="+mn-lt"/>
            </a:endParaRPr>
          </a:p>
          <a:p>
            <a:pPr>
              <a:lnSpc>
                <a:spcPct val="90000"/>
              </a:lnSpc>
              <a:spcAft>
                <a:spcPts val="600"/>
              </a:spcAft>
            </a:pPr>
            <a:endParaRPr lang="en-US" sz="1050" dirty="0">
              <a:ea typeface="+mn-lt"/>
              <a:cs typeface="+mn-lt"/>
            </a:endParaRPr>
          </a:p>
          <a:p>
            <a:pPr>
              <a:lnSpc>
                <a:spcPct val="90000"/>
              </a:lnSpc>
              <a:spcAft>
                <a:spcPts val="600"/>
              </a:spcAft>
            </a:pPr>
            <a:endParaRPr lang="en-US" sz="1050" dirty="0">
              <a:cs typeface="Calibri" panose="020F0502020204030204"/>
            </a:endParaRPr>
          </a:p>
          <a:p>
            <a:pPr>
              <a:lnSpc>
                <a:spcPct val="90000"/>
              </a:lnSpc>
              <a:spcAft>
                <a:spcPts val="600"/>
              </a:spcAft>
            </a:pPr>
            <a:endParaRPr lang="en-US" sz="1050" dirty="0">
              <a:cs typeface="Calibri" panose="020F0502020204030204"/>
            </a:endParaRPr>
          </a:p>
          <a:p>
            <a:pPr>
              <a:lnSpc>
                <a:spcPct val="90000"/>
              </a:lnSpc>
              <a:spcAft>
                <a:spcPts val="600"/>
              </a:spcAft>
            </a:pPr>
            <a:br>
              <a:rPr lang="en-US" sz="1050" dirty="0"/>
            </a:br>
            <a:endParaRPr lang="en-US" sz="1100">
              <a:cs typeface="Calibri" panose="020F0502020204030204"/>
            </a:endParaRPr>
          </a:p>
        </p:txBody>
      </p:sp>
    </p:spTree>
    <p:extLst>
      <p:ext uri="{BB962C8B-B14F-4D97-AF65-F5344CB8AC3E}">
        <p14:creationId xmlns:p14="http://schemas.microsoft.com/office/powerpoint/2010/main" val="21748818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EE45D22-3C33-4EF7-A516-F1A6CDE55C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BF3F93E-1444-4ABF-99B3-66879E8CF04A}">
  <ds:schemaRefs>
    <ds:schemaRef ds:uri="http://schemas.microsoft.com/sharepoint/v3/contenttype/forms"/>
  </ds:schemaRefs>
</ds:datastoreItem>
</file>

<file path=customXml/itemProps3.xml><?xml version="1.0" encoding="utf-8"?>
<ds:datastoreItem xmlns:ds="http://schemas.openxmlformats.org/officeDocument/2006/customXml" ds:itemID="{112BE1D2-B8BB-4214-843A-40BBAB11825B}">
  <ds:schemaRefs>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purl.org/dc/elements/1.1/"/>
    <ds:schemaRef ds:uri="http://www.w3.org/XML/1998/namespace"/>
    <ds:schemaRef ds:uri="http://purl.org/dc/dcmitype/"/>
    <ds:schemaRef ds:uri="http://schemas.microsoft.com/office/infopath/2007/PartnerControls"/>
    <ds:schemaRef ds:uri="4eb0a523-77d0-454a-93a8-50ca111d3c44"/>
    <ds:schemaRef ds:uri="0e7fbce4-8ae7-4085-8b0a-9efa4c7cae6d"/>
  </ds:schemaRefs>
</ds:datastoreItem>
</file>

<file path=docProps/app.xml><?xml version="1.0" encoding="utf-8"?>
<Properties xmlns="http://schemas.openxmlformats.org/officeDocument/2006/extended-properties" xmlns:vt="http://schemas.openxmlformats.org/officeDocument/2006/docPropsVTypes">
  <Template>Couture</Template>
  <TotalTime>1066</TotalTime>
  <Words>979</Words>
  <Application>Microsoft Office PowerPoint</Application>
  <PresentationFormat>Widescreen</PresentationFormat>
  <Paragraphs>222</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Name:  Rubina Akbur  Student Number: 2118370  Module Code: BMSW4004_BIRM  Module Name: Problem Solving and Decision Making Assignment Title: Addressing the problem of staff shortage in Proper Care, UK Lecturer Name: Zahra Mohammadnazari</vt:lpstr>
      <vt:lpstr>PowerPoint Presentation</vt:lpstr>
      <vt:lpstr>PowerPoint Presentation</vt:lpstr>
      <vt:lpstr>PowerPoint Presentation</vt:lpstr>
      <vt:lpstr>IMPACT ON STAFF SHORTAGES AND EFFECTS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Rubina Akbur  Student Number: 2118370  Module Code: BMSW4004  Module Name: Problem Solving and Decision  Making Assignment Title: Addressing the problem of staff shortage in Proper Care, UK Lecturer Name: Zahra Mohammadnazari</dc:title>
  <dc:creator>Rubina Akbur (2118370)</dc:creator>
  <cp:lastModifiedBy>Manir Arif</cp:lastModifiedBy>
  <cp:revision>621</cp:revision>
  <dcterms:created xsi:type="dcterms:W3CDTF">2022-06-16T09:49:47Z</dcterms:created>
  <dcterms:modified xsi:type="dcterms:W3CDTF">2022-07-17T11:28:50Z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