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6" r:id="rId31"/>
    <p:sldId id="287" r:id="rId32"/>
    <p:sldId id="285" r:id="rId33"/>
  </p:sldIdLst>
  <p:sldSz cx="18288000" cy="10287000"/>
  <p:notesSz cx="6858000" cy="9144000"/>
  <p:embeddedFontLst>
    <p:embeddedFont>
      <p:font typeface="Libre Baskerville" panose="02000000000000000000" pitchFamily="2" charset="0"/>
      <p:regular r:id="rId35"/>
    </p:embeddedFont>
    <p:embeddedFont>
      <p:font typeface="Libre Baskerville Bold" panose="02010600030101010101" charset="0"/>
      <p:regular r:id="rId36"/>
    </p:embeddedFont>
    <p:embeddedFont>
      <p:font typeface="Playfair Display" panose="00000500000000000000" pitchFamily="2" charset="0"/>
      <p:regular r:id="rId37"/>
    </p:embeddedFont>
    <p:embeddedFont>
      <p:font typeface="Playfair Display Bold" panose="02010600030101010101" charset="0"/>
      <p:regular r:id="rId38"/>
    </p:embeddedFont>
    <p:embeddedFont>
      <p:font typeface="Playfair Display Italics" panose="02010600030101010101" charset="0"/>
      <p:regular r:id="rId39"/>
    </p:embeddedFont>
    <p:embeddedFont>
      <p:font typeface="Public Sans" panose="02010600030101010101" charset="0"/>
      <p:regular r:id="rId40"/>
    </p:embeddedFont>
    <p:embeddedFont>
      <p:font typeface="Public Sans Bold" panose="02010600030101010101" charset="0"/>
      <p:regular r:id="rId4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33" d="100"/>
          <a:sy n="33" d="100"/>
        </p:scale>
        <p:origin x="2380" y="12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5.fntdata"/><Relationship Id="rId21" Type="http://schemas.openxmlformats.org/officeDocument/2006/relationships/slide" Target="slides/slide20.xml"/><Relationship Id="rId34" Type="http://schemas.openxmlformats.org/officeDocument/2006/relationships/notesMaster" Target="notesMasters/notesMaster1.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3.fntdata"/><Relationship Id="rId40" Type="http://schemas.openxmlformats.org/officeDocument/2006/relationships/font" Target="fonts/font6.fntdata"/><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1.fntdata"/><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4.fntdata"/><Relationship Id="rId20" Type="http://schemas.openxmlformats.org/officeDocument/2006/relationships/slide" Target="slides/slide19.xml"/><Relationship Id="rId41" Type="http://schemas.openxmlformats.org/officeDocument/2006/relationships/font" Target="fonts/font7.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02.06.2025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covering what the UK system would define as both Nursery and Reception within the Early Years Foundation Stage.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a:xfrm>
            <a:off x="2290763" y="512763"/>
            <a:ext cx="4562475" cy="2566987"/>
          </a:xfrm>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871B2431-D351-4C6E-A3CF-9DFAC0E3E050}" type="slidenum">
              <a:rPr lang="cs-CZ" smtClean="0"/>
              <a:t>19</a:t>
            </a:fld>
            <a:endParaRPr lang="cs-CZ"/>
          </a:p>
        </p:txBody>
      </p:sp>
    </p:spTree>
    <p:extLst>
      <p:ext uri="{BB962C8B-B14F-4D97-AF65-F5344CB8AC3E}">
        <p14:creationId xmlns:p14="http://schemas.microsoft.com/office/powerpoint/2010/main" val="35976689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7.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7868/strath.00084542" TargetMode="External"/><Relationship Id="rId2" Type="http://schemas.openxmlformats.org/officeDocument/2006/relationships/hyperlink" Target="https://doi.org/10.3316/QRJ0902027"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hyperlink" Target="https://doi.org/10.1177/1098214005283748"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06" y="4514765"/>
            <a:ext cx="16230594" cy="38509"/>
          </a:xfrm>
          <a:prstGeom prst="line">
            <a:avLst/>
          </a:prstGeom>
          <a:ln w="9525" cap="flat">
            <a:solidFill>
              <a:srgbClr val="2B2C30"/>
            </a:solidFill>
            <a:prstDash val="solid"/>
            <a:headEnd type="none" w="sm" len="sm"/>
            <a:tailEnd type="none" w="sm" len="sm"/>
          </a:ln>
        </p:spPr>
      </p:sp>
      <p:sp>
        <p:nvSpPr>
          <p:cNvPr id="3" name="Freeform 3"/>
          <p:cNvSpPr/>
          <p:nvPr/>
        </p:nvSpPr>
        <p:spPr>
          <a:xfrm>
            <a:off x="1248805" y="8750808"/>
            <a:ext cx="7315200" cy="1536192"/>
          </a:xfrm>
          <a:custGeom>
            <a:avLst/>
            <a:gdLst/>
            <a:ahLst/>
            <a:cxnLst/>
            <a:rect l="l" t="t" r="r" b="b"/>
            <a:pathLst>
              <a:path w="7315200" h="1536192">
                <a:moveTo>
                  <a:pt x="0" y="0"/>
                </a:moveTo>
                <a:lnTo>
                  <a:pt x="7315200" y="0"/>
                </a:lnTo>
                <a:lnTo>
                  <a:pt x="7315200" y="1536192"/>
                </a:lnTo>
                <a:lnTo>
                  <a:pt x="0" y="15361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TextBox 4"/>
          <p:cNvSpPr txBox="1"/>
          <p:nvPr/>
        </p:nvSpPr>
        <p:spPr>
          <a:xfrm>
            <a:off x="1006882" y="4728792"/>
            <a:ext cx="16230600" cy="1234706"/>
          </a:xfrm>
          <a:prstGeom prst="rect">
            <a:avLst/>
          </a:prstGeom>
        </p:spPr>
        <p:txBody>
          <a:bodyPr lIns="0" tIns="0" rIns="0" bIns="0" rtlCol="0" anchor="t">
            <a:spAutoFit/>
          </a:bodyPr>
          <a:lstStyle/>
          <a:p>
            <a:pPr algn="ctr">
              <a:lnSpc>
                <a:spcPts val="4920"/>
              </a:lnSpc>
              <a:spcBef>
                <a:spcPct val="0"/>
              </a:spcBef>
            </a:pPr>
            <a:r>
              <a:rPr lang="en-US" sz="3514" dirty="0">
                <a:solidFill>
                  <a:srgbClr val="2B2C30"/>
                </a:solidFill>
                <a:latin typeface="Public Sans"/>
                <a:ea typeface="Public Sans"/>
                <a:cs typeface="Public Sans"/>
                <a:sym typeface="Public Sans"/>
              </a:rPr>
              <a:t>Investigating the Implementation of a Kindergarten-Based Curriculum in a Guilin Kindergarten: A Qualitative Case Study</a:t>
            </a:r>
          </a:p>
        </p:txBody>
      </p:sp>
      <p:sp>
        <p:nvSpPr>
          <p:cNvPr id="5" name="TextBox 5"/>
          <p:cNvSpPr txBox="1"/>
          <p:nvPr/>
        </p:nvSpPr>
        <p:spPr>
          <a:xfrm>
            <a:off x="850974" y="2794710"/>
            <a:ext cx="16408332" cy="1621789"/>
          </a:xfrm>
          <a:prstGeom prst="rect">
            <a:avLst/>
          </a:prstGeom>
        </p:spPr>
        <p:txBody>
          <a:bodyPr lIns="0" tIns="0" rIns="0" bIns="0" rtlCol="0" anchor="t">
            <a:spAutoFit/>
          </a:bodyPr>
          <a:lstStyle/>
          <a:p>
            <a:pPr algn="ctr">
              <a:lnSpc>
                <a:spcPts val="11829"/>
              </a:lnSpc>
            </a:pPr>
            <a:r>
              <a:rPr lang="en-US" sz="12999" spc="64">
                <a:solidFill>
                  <a:srgbClr val="2B2C30"/>
                </a:solidFill>
                <a:latin typeface="Playfair Display"/>
                <a:ea typeface="Playfair Display"/>
                <a:cs typeface="Playfair Display"/>
                <a:sym typeface="Playfair Display"/>
              </a:rPr>
              <a:t>Research Design</a:t>
            </a:r>
          </a:p>
        </p:txBody>
      </p:sp>
      <p:sp>
        <p:nvSpPr>
          <p:cNvPr id="6" name="TextBox 6"/>
          <p:cNvSpPr txBox="1"/>
          <p:nvPr/>
        </p:nvSpPr>
        <p:spPr>
          <a:xfrm>
            <a:off x="8727778" y="7433281"/>
            <a:ext cx="7862435" cy="864870"/>
          </a:xfrm>
          <a:prstGeom prst="rect">
            <a:avLst/>
          </a:prstGeom>
        </p:spPr>
        <p:txBody>
          <a:bodyPr lIns="0" tIns="0" rIns="0" bIns="0" rtlCol="0" anchor="t">
            <a:spAutoFit/>
          </a:bodyPr>
          <a:lstStyle/>
          <a:p>
            <a:pPr algn="r">
              <a:lnSpc>
                <a:spcPts val="3450"/>
              </a:lnSpc>
            </a:pPr>
            <a:r>
              <a:rPr lang="en-US" sz="2300">
                <a:solidFill>
                  <a:srgbClr val="2B2C30"/>
                </a:solidFill>
                <a:latin typeface="Public Sans"/>
                <a:ea typeface="Public Sans"/>
                <a:cs typeface="Public Sans"/>
                <a:sym typeface="Public Sans"/>
              </a:rPr>
              <a:t>Linghua Zeng</a:t>
            </a:r>
          </a:p>
          <a:p>
            <a:pPr algn="r">
              <a:lnSpc>
                <a:spcPts val="3450"/>
              </a:lnSpc>
            </a:pPr>
            <a:r>
              <a:rPr lang="en-US" sz="2300">
                <a:solidFill>
                  <a:srgbClr val="2B2C30"/>
                </a:solidFill>
                <a:latin typeface="Public Sans"/>
                <a:ea typeface="Public Sans"/>
                <a:cs typeface="Public Sans"/>
                <a:sym typeface="Public Sans"/>
              </a:rPr>
              <a:t>2308290</a:t>
            </a:r>
          </a:p>
        </p:txBody>
      </p:sp>
      <p:sp>
        <p:nvSpPr>
          <p:cNvPr id="7" name="Freeform 7"/>
          <p:cNvSpPr/>
          <p:nvPr/>
        </p:nvSpPr>
        <p:spPr>
          <a:xfrm>
            <a:off x="8564005" y="8750808"/>
            <a:ext cx="7315200" cy="1536192"/>
          </a:xfrm>
          <a:custGeom>
            <a:avLst/>
            <a:gdLst/>
            <a:ahLst/>
            <a:cxnLst/>
            <a:rect l="l" t="t" r="r" b="b"/>
            <a:pathLst>
              <a:path w="7315200" h="1536192">
                <a:moveTo>
                  <a:pt x="0" y="0"/>
                </a:moveTo>
                <a:lnTo>
                  <a:pt x="7315200" y="0"/>
                </a:lnTo>
                <a:lnTo>
                  <a:pt x="7315200" y="1536192"/>
                </a:lnTo>
                <a:lnTo>
                  <a:pt x="0" y="153619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06871" y="942975"/>
            <a:ext cx="16230600" cy="651099"/>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CONTENTS</a:t>
            </a:r>
          </a:p>
        </p:txBody>
      </p:sp>
      <p:sp>
        <p:nvSpPr>
          <p:cNvPr id="3" name="AutoShape 3"/>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4" name="TextBox 4"/>
          <p:cNvSpPr txBox="1"/>
          <p:nvPr/>
        </p:nvSpPr>
        <p:spPr>
          <a:xfrm>
            <a:off x="482343" y="2441319"/>
            <a:ext cx="10436857" cy="5156712"/>
          </a:xfrm>
          <a:prstGeom prst="rect">
            <a:avLst/>
          </a:prstGeom>
        </p:spPr>
        <p:txBody>
          <a:bodyPr lIns="0" tIns="0" rIns="0" bIns="0" rtlCol="0" anchor="t">
            <a:spAutoFit/>
          </a:bodyPr>
          <a:lstStyle/>
          <a:p>
            <a:pPr marL="800957" lvl="1" indent="-400478" algn="l">
              <a:lnSpc>
                <a:spcPts val="6937"/>
              </a:lnSpc>
              <a:buAutoNum type="arabicPeriod"/>
            </a:pPr>
            <a:r>
              <a:rPr lang="en-US" sz="3709">
                <a:solidFill>
                  <a:srgbClr val="2B2C30"/>
                </a:solidFill>
                <a:latin typeface="Public Sans"/>
                <a:ea typeface="Public Sans"/>
                <a:cs typeface="Public Sans"/>
                <a:sym typeface="Public Sans"/>
              </a:rPr>
              <a:t>Introduction &amp; Background</a:t>
            </a:r>
          </a:p>
          <a:p>
            <a:pPr marL="800957" lvl="1" indent="-400478" algn="l">
              <a:lnSpc>
                <a:spcPts val="6937"/>
              </a:lnSpc>
              <a:buAutoNum type="arabicPeriod"/>
            </a:pPr>
            <a:r>
              <a:rPr lang="en-US" sz="3709">
                <a:solidFill>
                  <a:srgbClr val="2B2C30"/>
                </a:solidFill>
                <a:latin typeface="Public Sans"/>
                <a:ea typeface="Public Sans"/>
                <a:cs typeface="Public Sans"/>
                <a:sym typeface="Public Sans"/>
              </a:rPr>
              <a:t>Research Aim &amp; Research Questions</a:t>
            </a:r>
          </a:p>
          <a:p>
            <a:pPr marL="800957" lvl="1" indent="-400478" algn="l">
              <a:lnSpc>
                <a:spcPts val="6937"/>
              </a:lnSpc>
              <a:buAutoNum type="arabicPeriod"/>
            </a:pPr>
            <a:r>
              <a:rPr lang="en-US" sz="3709">
                <a:solidFill>
                  <a:srgbClr val="2B2C30"/>
                </a:solidFill>
                <a:latin typeface="Public Sans"/>
                <a:ea typeface="Public Sans"/>
                <a:cs typeface="Public Sans"/>
                <a:sym typeface="Public Sans"/>
              </a:rPr>
              <a:t>Research Design – The Onion Framework</a:t>
            </a:r>
          </a:p>
          <a:p>
            <a:pPr marL="800957" lvl="1" indent="-400478" algn="l">
              <a:lnSpc>
                <a:spcPts val="6937"/>
              </a:lnSpc>
              <a:buAutoNum type="arabicPeriod"/>
            </a:pPr>
            <a:r>
              <a:rPr lang="en-US" sz="3709">
                <a:solidFill>
                  <a:srgbClr val="2B2C30"/>
                </a:solidFill>
                <a:latin typeface="Public Sans"/>
                <a:ea typeface="Public Sans"/>
                <a:cs typeface="Public Sans"/>
                <a:sym typeface="Public Sans"/>
              </a:rPr>
              <a:t>Practical Considerations</a:t>
            </a:r>
          </a:p>
          <a:p>
            <a:pPr marL="800957" lvl="1" indent="-400478" algn="l">
              <a:lnSpc>
                <a:spcPts val="6937"/>
              </a:lnSpc>
              <a:buAutoNum type="arabicPeriod"/>
            </a:pPr>
            <a:r>
              <a:rPr lang="en-US" sz="3709">
                <a:solidFill>
                  <a:srgbClr val="2B2C30"/>
                </a:solidFill>
                <a:latin typeface="Public Sans"/>
                <a:ea typeface="Public Sans"/>
                <a:cs typeface="Public Sans"/>
                <a:sym typeface="Public Sans"/>
              </a:rPr>
              <a:t>Conclusion &amp; Limitations</a:t>
            </a:r>
          </a:p>
          <a:p>
            <a:pPr marL="800957" lvl="1" indent="-400478" algn="l">
              <a:lnSpc>
                <a:spcPts val="6937"/>
              </a:lnSpc>
              <a:buAutoNum type="arabicPeriod"/>
            </a:pPr>
            <a:r>
              <a:rPr lang="en-US" sz="3709">
                <a:solidFill>
                  <a:srgbClr val="2B2C30"/>
                </a:solidFill>
                <a:latin typeface="Public Sans"/>
                <a:ea typeface="Public Sans"/>
                <a:cs typeface="Public Sans"/>
                <a:sym typeface="Public Sans"/>
              </a:rPr>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16407" y="3596921"/>
            <a:ext cx="13208550" cy="980435"/>
          </a:xfrm>
          <a:prstGeom prst="rect">
            <a:avLst/>
          </a:prstGeom>
        </p:spPr>
        <p:txBody>
          <a:bodyPr lIns="0" tIns="0" rIns="0" bIns="0" rtlCol="0" anchor="t">
            <a:spAutoFit/>
          </a:bodyPr>
          <a:lstStyle/>
          <a:p>
            <a:pPr algn="l">
              <a:lnSpc>
                <a:spcPts val="7865"/>
              </a:lnSpc>
            </a:pPr>
            <a:r>
              <a:rPr lang="en-US" sz="6050" spc="30" dirty="0">
                <a:solidFill>
                  <a:srgbClr val="2B2C30"/>
                </a:solidFill>
                <a:latin typeface="Public Sans"/>
                <a:ea typeface="Public Sans"/>
                <a:cs typeface="Public Sans"/>
                <a:sym typeface="Public Sans"/>
              </a:rPr>
              <a:t>Part 1.Introduction &amp; Background</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Freeform 3"/>
          <p:cNvSpPr/>
          <p:nvPr/>
        </p:nvSpPr>
        <p:spPr>
          <a:xfrm>
            <a:off x="8105315" y="4998400"/>
            <a:ext cx="6933063" cy="4622042"/>
          </a:xfrm>
          <a:custGeom>
            <a:avLst/>
            <a:gdLst/>
            <a:ahLst/>
            <a:cxnLst/>
            <a:rect l="l" t="t" r="r" b="b"/>
            <a:pathLst>
              <a:path w="6933063" h="4622042">
                <a:moveTo>
                  <a:pt x="0" y="0"/>
                </a:moveTo>
                <a:lnTo>
                  <a:pt x="6933063" y="0"/>
                </a:lnTo>
                <a:lnTo>
                  <a:pt x="6933063" y="4622042"/>
                </a:lnTo>
                <a:lnTo>
                  <a:pt x="0" y="4622042"/>
                </a:lnTo>
                <a:lnTo>
                  <a:pt x="0" y="0"/>
                </a:lnTo>
                <a:close/>
              </a:path>
            </a:pathLst>
          </a:custGeom>
          <a:blipFill>
            <a:blip r:embed="rId3"/>
            <a:stretch>
              <a:fillRect/>
            </a:stretch>
          </a:blipFill>
        </p:spPr>
      </p:sp>
      <p:grpSp>
        <p:nvGrpSpPr>
          <p:cNvPr id="4" name="Group 4"/>
          <p:cNvGrpSpPr/>
          <p:nvPr/>
        </p:nvGrpSpPr>
        <p:grpSpPr>
          <a:xfrm>
            <a:off x="1153995" y="5349366"/>
            <a:ext cx="4773897" cy="996698"/>
            <a:chOff x="0" y="0"/>
            <a:chExt cx="1257323" cy="262505"/>
          </a:xfrm>
        </p:grpSpPr>
        <p:sp>
          <p:nvSpPr>
            <p:cNvPr id="5" name="Freeform 5"/>
            <p:cNvSpPr/>
            <p:nvPr/>
          </p:nvSpPr>
          <p:spPr>
            <a:xfrm>
              <a:off x="0" y="0"/>
              <a:ext cx="1257323" cy="262505"/>
            </a:xfrm>
            <a:custGeom>
              <a:avLst/>
              <a:gdLst/>
              <a:ahLst/>
              <a:cxnLst/>
              <a:rect l="l" t="t" r="r" b="b"/>
              <a:pathLst>
                <a:path w="1257323" h="262505">
                  <a:moveTo>
                    <a:pt x="82708" y="0"/>
                  </a:moveTo>
                  <a:lnTo>
                    <a:pt x="1174615" y="0"/>
                  </a:lnTo>
                  <a:cubicBezTo>
                    <a:pt x="1220293" y="0"/>
                    <a:pt x="1257323" y="37029"/>
                    <a:pt x="1257323" y="82708"/>
                  </a:cubicBezTo>
                  <a:lnTo>
                    <a:pt x="1257323" y="179797"/>
                  </a:lnTo>
                  <a:cubicBezTo>
                    <a:pt x="1257323" y="225475"/>
                    <a:pt x="1220293" y="262505"/>
                    <a:pt x="1174615" y="262505"/>
                  </a:cubicBezTo>
                  <a:lnTo>
                    <a:pt x="82708" y="262505"/>
                  </a:lnTo>
                  <a:cubicBezTo>
                    <a:pt x="37029" y="262505"/>
                    <a:pt x="0" y="225475"/>
                    <a:pt x="0" y="179797"/>
                  </a:cubicBezTo>
                  <a:lnTo>
                    <a:pt x="0" y="82708"/>
                  </a:lnTo>
                  <a:cubicBezTo>
                    <a:pt x="0" y="37029"/>
                    <a:pt x="37029" y="0"/>
                    <a:pt x="82708" y="0"/>
                  </a:cubicBezTo>
                  <a:close/>
                </a:path>
              </a:pathLst>
            </a:custGeom>
            <a:solidFill>
              <a:srgbClr val="DED0B6"/>
            </a:solidFill>
          </p:spPr>
        </p:sp>
        <p:sp>
          <p:nvSpPr>
            <p:cNvPr id="6" name="TextBox 6"/>
            <p:cNvSpPr txBox="1"/>
            <p:nvPr/>
          </p:nvSpPr>
          <p:spPr>
            <a:xfrm>
              <a:off x="0" y="-57150"/>
              <a:ext cx="1257323" cy="319655"/>
            </a:xfrm>
            <a:prstGeom prst="rect">
              <a:avLst/>
            </a:prstGeom>
          </p:spPr>
          <p:txBody>
            <a:bodyPr lIns="50800" tIns="50800" rIns="50800" bIns="50800" rtlCol="0" anchor="ctr"/>
            <a:lstStyle/>
            <a:p>
              <a:pPr algn="ctr">
                <a:lnSpc>
                  <a:spcPts val="3569"/>
                </a:lnSpc>
              </a:pPr>
              <a:r>
                <a:rPr lang="en-US" sz="2549">
                  <a:solidFill>
                    <a:srgbClr val="000000"/>
                  </a:solidFill>
                  <a:latin typeface="Public Sans"/>
                  <a:ea typeface="Public Sans"/>
                  <a:cs typeface="Public Sans"/>
                  <a:sym typeface="Public Sans"/>
                </a:rPr>
                <a:t>Nursery Class（3-4）</a:t>
              </a:r>
            </a:p>
          </p:txBody>
        </p:sp>
      </p:grpSp>
      <p:sp>
        <p:nvSpPr>
          <p:cNvPr id="7" name="TextBox 7"/>
          <p:cNvSpPr txBox="1"/>
          <p:nvPr/>
        </p:nvSpPr>
        <p:spPr>
          <a:xfrm>
            <a:off x="1016407" y="2152970"/>
            <a:ext cx="16242893" cy="970910"/>
          </a:xfrm>
          <a:prstGeom prst="rect">
            <a:avLst/>
          </a:prstGeom>
        </p:spPr>
        <p:txBody>
          <a:bodyPr lIns="0" tIns="0" rIns="0" bIns="0" rtlCol="0" anchor="t">
            <a:spAutoFit/>
          </a:bodyPr>
          <a:lstStyle/>
          <a:p>
            <a:pPr algn="l">
              <a:lnSpc>
                <a:spcPts val="7865"/>
              </a:lnSpc>
            </a:pPr>
            <a:r>
              <a:rPr lang="en-US" sz="6050" spc="30">
                <a:solidFill>
                  <a:srgbClr val="2B2C30"/>
                </a:solidFill>
                <a:latin typeface="Playfair Display"/>
                <a:ea typeface="Playfair Display"/>
                <a:cs typeface="Playfair Display"/>
                <a:sym typeface="Playfair Display"/>
              </a:rPr>
              <a:t>What is the kindergarten in China?</a:t>
            </a:r>
          </a:p>
        </p:txBody>
      </p:sp>
      <p:sp>
        <p:nvSpPr>
          <p:cNvPr id="8" name="TextBox 8"/>
          <p:cNvSpPr txBox="1"/>
          <p:nvPr/>
        </p:nvSpPr>
        <p:spPr>
          <a:xfrm>
            <a:off x="1006871" y="942975"/>
            <a:ext cx="16230600" cy="651099"/>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1.INTRODUCTION &amp; BACKGROUND</a:t>
            </a:r>
          </a:p>
        </p:txBody>
      </p:sp>
      <p:grpSp>
        <p:nvGrpSpPr>
          <p:cNvPr id="9" name="Group 9"/>
          <p:cNvGrpSpPr/>
          <p:nvPr/>
        </p:nvGrpSpPr>
        <p:grpSpPr>
          <a:xfrm>
            <a:off x="1153995" y="8544479"/>
            <a:ext cx="4773897" cy="996698"/>
            <a:chOff x="0" y="0"/>
            <a:chExt cx="1257323" cy="262505"/>
          </a:xfrm>
        </p:grpSpPr>
        <p:sp>
          <p:nvSpPr>
            <p:cNvPr id="10" name="Freeform 10"/>
            <p:cNvSpPr/>
            <p:nvPr/>
          </p:nvSpPr>
          <p:spPr>
            <a:xfrm>
              <a:off x="0" y="0"/>
              <a:ext cx="1257323" cy="262505"/>
            </a:xfrm>
            <a:custGeom>
              <a:avLst/>
              <a:gdLst/>
              <a:ahLst/>
              <a:cxnLst/>
              <a:rect l="l" t="t" r="r" b="b"/>
              <a:pathLst>
                <a:path w="1257323" h="262505">
                  <a:moveTo>
                    <a:pt x="82708" y="0"/>
                  </a:moveTo>
                  <a:lnTo>
                    <a:pt x="1174615" y="0"/>
                  </a:lnTo>
                  <a:cubicBezTo>
                    <a:pt x="1220293" y="0"/>
                    <a:pt x="1257323" y="37029"/>
                    <a:pt x="1257323" y="82708"/>
                  </a:cubicBezTo>
                  <a:lnTo>
                    <a:pt x="1257323" y="179797"/>
                  </a:lnTo>
                  <a:cubicBezTo>
                    <a:pt x="1257323" y="225475"/>
                    <a:pt x="1220293" y="262505"/>
                    <a:pt x="1174615" y="262505"/>
                  </a:cubicBezTo>
                  <a:lnTo>
                    <a:pt x="82708" y="262505"/>
                  </a:lnTo>
                  <a:cubicBezTo>
                    <a:pt x="37029" y="262505"/>
                    <a:pt x="0" y="225475"/>
                    <a:pt x="0" y="179797"/>
                  </a:cubicBezTo>
                  <a:lnTo>
                    <a:pt x="0" y="82708"/>
                  </a:lnTo>
                  <a:cubicBezTo>
                    <a:pt x="0" y="37029"/>
                    <a:pt x="37029" y="0"/>
                    <a:pt x="82708" y="0"/>
                  </a:cubicBezTo>
                  <a:close/>
                </a:path>
              </a:pathLst>
            </a:custGeom>
            <a:solidFill>
              <a:srgbClr val="DED0B6"/>
            </a:solidFill>
          </p:spPr>
        </p:sp>
        <p:sp>
          <p:nvSpPr>
            <p:cNvPr id="11" name="TextBox 11"/>
            <p:cNvSpPr txBox="1"/>
            <p:nvPr/>
          </p:nvSpPr>
          <p:spPr>
            <a:xfrm>
              <a:off x="0" y="-57150"/>
              <a:ext cx="1257323" cy="319655"/>
            </a:xfrm>
            <a:prstGeom prst="rect">
              <a:avLst/>
            </a:prstGeom>
          </p:spPr>
          <p:txBody>
            <a:bodyPr lIns="50800" tIns="50800" rIns="50800" bIns="50800" rtlCol="0" anchor="ctr"/>
            <a:lstStyle/>
            <a:p>
              <a:pPr algn="r">
                <a:lnSpc>
                  <a:spcPts val="3569"/>
                </a:lnSpc>
              </a:pPr>
              <a:r>
                <a:rPr lang="en-US" sz="2549">
                  <a:solidFill>
                    <a:srgbClr val="000000"/>
                  </a:solidFill>
                  <a:latin typeface="Public Sans"/>
                  <a:ea typeface="Public Sans"/>
                  <a:cs typeface="Public Sans"/>
                  <a:sym typeface="Public Sans"/>
                </a:rPr>
                <a:t>Foundation Year Class（5-6）</a:t>
              </a:r>
            </a:p>
          </p:txBody>
        </p:sp>
      </p:grpSp>
      <p:grpSp>
        <p:nvGrpSpPr>
          <p:cNvPr id="12" name="Group 12"/>
          <p:cNvGrpSpPr/>
          <p:nvPr/>
        </p:nvGrpSpPr>
        <p:grpSpPr>
          <a:xfrm>
            <a:off x="1153995" y="6908039"/>
            <a:ext cx="4773897" cy="996698"/>
            <a:chOff x="0" y="0"/>
            <a:chExt cx="1257323" cy="262505"/>
          </a:xfrm>
        </p:grpSpPr>
        <p:sp>
          <p:nvSpPr>
            <p:cNvPr id="13" name="Freeform 13"/>
            <p:cNvSpPr/>
            <p:nvPr/>
          </p:nvSpPr>
          <p:spPr>
            <a:xfrm>
              <a:off x="0" y="0"/>
              <a:ext cx="1257323" cy="262505"/>
            </a:xfrm>
            <a:custGeom>
              <a:avLst/>
              <a:gdLst/>
              <a:ahLst/>
              <a:cxnLst/>
              <a:rect l="l" t="t" r="r" b="b"/>
              <a:pathLst>
                <a:path w="1257323" h="262505">
                  <a:moveTo>
                    <a:pt x="82708" y="0"/>
                  </a:moveTo>
                  <a:lnTo>
                    <a:pt x="1174615" y="0"/>
                  </a:lnTo>
                  <a:cubicBezTo>
                    <a:pt x="1220293" y="0"/>
                    <a:pt x="1257323" y="37029"/>
                    <a:pt x="1257323" y="82708"/>
                  </a:cubicBezTo>
                  <a:lnTo>
                    <a:pt x="1257323" y="179797"/>
                  </a:lnTo>
                  <a:cubicBezTo>
                    <a:pt x="1257323" y="225475"/>
                    <a:pt x="1220293" y="262505"/>
                    <a:pt x="1174615" y="262505"/>
                  </a:cubicBezTo>
                  <a:lnTo>
                    <a:pt x="82708" y="262505"/>
                  </a:lnTo>
                  <a:cubicBezTo>
                    <a:pt x="37029" y="262505"/>
                    <a:pt x="0" y="225475"/>
                    <a:pt x="0" y="179797"/>
                  </a:cubicBezTo>
                  <a:lnTo>
                    <a:pt x="0" y="82708"/>
                  </a:lnTo>
                  <a:cubicBezTo>
                    <a:pt x="0" y="37029"/>
                    <a:pt x="37029" y="0"/>
                    <a:pt x="82708" y="0"/>
                  </a:cubicBezTo>
                  <a:close/>
                </a:path>
              </a:pathLst>
            </a:custGeom>
            <a:solidFill>
              <a:srgbClr val="DED0B6"/>
            </a:solidFill>
          </p:spPr>
        </p:sp>
        <p:sp>
          <p:nvSpPr>
            <p:cNvPr id="14" name="TextBox 14"/>
            <p:cNvSpPr txBox="1"/>
            <p:nvPr/>
          </p:nvSpPr>
          <p:spPr>
            <a:xfrm>
              <a:off x="0" y="-57150"/>
              <a:ext cx="1257323" cy="319655"/>
            </a:xfrm>
            <a:prstGeom prst="rect">
              <a:avLst/>
            </a:prstGeom>
          </p:spPr>
          <p:txBody>
            <a:bodyPr lIns="50800" tIns="50800" rIns="50800" bIns="50800" rtlCol="0" anchor="ctr"/>
            <a:lstStyle/>
            <a:p>
              <a:pPr algn="ctr">
                <a:lnSpc>
                  <a:spcPts val="3569"/>
                </a:lnSpc>
              </a:pPr>
              <a:r>
                <a:rPr lang="en-US" sz="2549">
                  <a:solidFill>
                    <a:srgbClr val="000000"/>
                  </a:solidFill>
                  <a:latin typeface="Public Sans"/>
                  <a:ea typeface="Public Sans"/>
                  <a:cs typeface="Public Sans"/>
                  <a:sym typeface="Public Sans"/>
                </a:rPr>
                <a:t>Reception Class（4-5）</a:t>
              </a:r>
            </a:p>
          </p:txBody>
        </p:sp>
      </p:grpSp>
      <p:sp>
        <p:nvSpPr>
          <p:cNvPr id="15" name="TextBox 15"/>
          <p:cNvSpPr txBox="1"/>
          <p:nvPr/>
        </p:nvSpPr>
        <p:spPr>
          <a:xfrm>
            <a:off x="1153995" y="3447730"/>
            <a:ext cx="15401233" cy="1550670"/>
          </a:xfrm>
          <a:prstGeom prst="rect">
            <a:avLst/>
          </a:prstGeom>
        </p:spPr>
        <p:txBody>
          <a:bodyPr lIns="0" tIns="0" rIns="0" bIns="0" rtlCol="0" anchor="t">
            <a:spAutoFit/>
          </a:bodyPr>
          <a:lstStyle/>
          <a:p>
            <a:pPr algn="l">
              <a:lnSpc>
                <a:spcPts val="4199"/>
              </a:lnSpc>
            </a:pPr>
            <a:r>
              <a:rPr lang="en-US" sz="2799">
                <a:solidFill>
                  <a:srgbClr val="2B2C30"/>
                </a:solidFill>
                <a:latin typeface="Public Sans"/>
                <a:ea typeface="Public Sans"/>
                <a:cs typeface="Public Sans"/>
                <a:sym typeface="Public Sans"/>
              </a:rPr>
              <a:t>In China, kindergarten refers to early childhood education institutions that serve children aged approximately </a:t>
            </a:r>
            <a:r>
              <a:rPr lang="en-US" sz="2799" b="1">
                <a:solidFill>
                  <a:srgbClr val="2B2C30"/>
                </a:solidFill>
                <a:latin typeface="Public Sans Bold"/>
                <a:ea typeface="Public Sans Bold"/>
                <a:cs typeface="Public Sans Bold"/>
                <a:sym typeface="Public Sans Bold"/>
              </a:rPr>
              <a:t>3 to 6 years old</a:t>
            </a:r>
            <a:r>
              <a:rPr lang="en-US" sz="2799">
                <a:solidFill>
                  <a:srgbClr val="2B2C30"/>
                </a:solidFill>
                <a:latin typeface="Public Sans"/>
                <a:ea typeface="Public Sans"/>
                <a:cs typeface="Public Sans"/>
                <a:sym typeface="Public Sans"/>
              </a:rPr>
              <a:t>, before they enter formal primary school (Zhu, 2009).</a:t>
            </a:r>
          </a:p>
          <a:p>
            <a:pPr algn="l">
              <a:lnSpc>
                <a:spcPts val="4199"/>
              </a:lnSpc>
            </a:pPr>
            <a:endParaRPr lang="en-US" sz="2799">
              <a:solidFill>
                <a:srgbClr val="2B2C30"/>
              </a:solidFill>
              <a:latin typeface="Public Sans"/>
              <a:ea typeface="Public Sans"/>
              <a:cs typeface="Public Sans"/>
              <a:sym typeface="Public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Freeform 3"/>
          <p:cNvSpPr/>
          <p:nvPr/>
        </p:nvSpPr>
        <p:spPr>
          <a:xfrm>
            <a:off x="8003832" y="436429"/>
            <a:ext cx="1402636" cy="1064250"/>
          </a:xfrm>
          <a:custGeom>
            <a:avLst/>
            <a:gdLst/>
            <a:ahLst/>
            <a:cxnLst/>
            <a:rect l="l" t="t" r="r" b="b"/>
            <a:pathLst>
              <a:path w="1402636" h="1064250">
                <a:moveTo>
                  <a:pt x="0" y="0"/>
                </a:moveTo>
                <a:lnTo>
                  <a:pt x="1402635" y="0"/>
                </a:lnTo>
                <a:lnTo>
                  <a:pt x="1402635" y="1064250"/>
                </a:lnTo>
                <a:lnTo>
                  <a:pt x="0" y="106425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TextBox 4"/>
          <p:cNvSpPr txBox="1"/>
          <p:nvPr/>
        </p:nvSpPr>
        <p:spPr>
          <a:xfrm>
            <a:off x="357467" y="2054850"/>
            <a:ext cx="8347682" cy="7932749"/>
          </a:xfrm>
          <a:prstGeom prst="rect">
            <a:avLst/>
          </a:prstGeom>
        </p:spPr>
        <p:txBody>
          <a:bodyPr lIns="0" tIns="0" rIns="0" bIns="0" rtlCol="0" anchor="t">
            <a:spAutoFit/>
          </a:bodyPr>
          <a:lstStyle/>
          <a:p>
            <a:pPr algn="l">
              <a:lnSpc>
                <a:spcPts val="3080"/>
              </a:lnSpc>
            </a:pPr>
            <a:r>
              <a:rPr lang="en-US" sz="2400" b="1" spc="11" dirty="0">
                <a:solidFill>
                  <a:srgbClr val="2B2C30"/>
                </a:solidFill>
                <a:ea typeface="Playfair Display"/>
                <a:cs typeface="Playfair Display"/>
                <a:sym typeface="Playfair Display"/>
              </a:rPr>
              <a:t>Definition</a:t>
            </a:r>
            <a:r>
              <a:rPr lang="en-US" sz="2400" spc="11" dirty="0">
                <a:solidFill>
                  <a:srgbClr val="2B2C30"/>
                </a:solidFill>
                <a:ea typeface="Playfair Display"/>
                <a:cs typeface="Playfair Display"/>
                <a:sym typeface="Playfair Display"/>
              </a:rPr>
              <a:t>: Curriculum model before 2001 </a:t>
            </a:r>
            <a:r>
              <a:rPr lang="en-US" sz="2400" spc="11" dirty="0" err="1">
                <a:solidFill>
                  <a:srgbClr val="2B2C30"/>
                </a:solidFill>
                <a:ea typeface="Playfair Display"/>
                <a:cs typeface="Playfair Display"/>
                <a:sym typeface="Playfair Display"/>
              </a:rPr>
              <a:t>characterised</a:t>
            </a:r>
            <a:r>
              <a:rPr lang="en-US" sz="2400" spc="11" dirty="0">
                <a:solidFill>
                  <a:srgbClr val="2B2C30"/>
                </a:solidFill>
                <a:ea typeface="Playfair Display"/>
                <a:cs typeface="Playfair Display"/>
                <a:sym typeface="Playfair Display"/>
              </a:rPr>
              <a:t> by </a:t>
            </a:r>
            <a:r>
              <a:rPr lang="en-US" sz="2400" b="1" spc="11" dirty="0">
                <a:solidFill>
                  <a:srgbClr val="2B2C30"/>
                </a:solidFill>
                <a:ea typeface="Playfair Display"/>
                <a:cs typeface="Playfair Display"/>
                <a:sym typeface="Playfair Display"/>
              </a:rPr>
              <a:t>subject-based teaching and </a:t>
            </a:r>
            <a:r>
              <a:rPr lang="en-US" sz="2400" b="1" spc="11" dirty="0" err="1">
                <a:solidFill>
                  <a:srgbClr val="2B2C30"/>
                </a:solidFill>
                <a:ea typeface="Playfair Display"/>
                <a:cs typeface="Playfair Display"/>
                <a:sym typeface="Playfair Display"/>
              </a:rPr>
              <a:t>centralised</a:t>
            </a:r>
            <a:r>
              <a:rPr lang="en-US" sz="2400" b="1" spc="11" dirty="0">
                <a:solidFill>
                  <a:srgbClr val="2B2C30"/>
                </a:solidFill>
                <a:ea typeface="Playfair Display"/>
                <a:cs typeface="Playfair Display"/>
                <a:sym typeface="Playfair Display"/>
              </a:rPr>
              <a:t> control </a:t>
            </a:r>
            <a:r>
              <a:rPr lang="en-US" sz="2400" spc="11" dirty="0">
                <a:solidFill>
                  <a:srgbClr val="2B2C30"/>
                </a:solidFill>
                <a:ea typeface="Playfair Display"/>
                <a:cs typeface="Playfair Display"/>
                <a:sym typeface="Playfair Display"/>
              </a:rPr>
              <a:t>(Zhang &amp; Yu, 2024)</a:t>
            </a:r>
          </a:p>
          <a:p>
            <a:pPr algn="l">
              <a:lnSpc>
                <a:spcPts val="3080"/>
              </a:lnSpc>
            </a:pPr>
            <a:endParaRPr lang="en-US" sz="2400" spc="11" dirty="0">
              <a:solidFill>
                <a:srgbClr val="2B2C30"/>
              </a:solidFill>
              <a:ea typeface="Playfair Display"/>
              <a:cs typeface="Playfair Display"/>
              <a:sym typeface="Playfair Display"/>
            </a:endParaRPr>
          </a:p>
          <a:p>
            <a:pPr algn="l">
              <a:lnSpc>
                <a:spcPts val="3080"/>
              </a:lnSpc>
            </a:pPr>
            <a:r>
              <a:rPr lang="en-US" sz="2400" b="1" spc="11" dirty="0">
                <a:solidFill>
                  <a:srgbClr val="2B2C30"/>
                </a:solidFill>
                <a:ea typeface="Playfair Display"/>
                <a:cs typeface="Playfair Display"/>
                <a:sym typeface="Playfair Display"/>
              </a:rPr>
              <a:t>Core Focus: </a:t>
            </a:r>
            <a:r>
              <a:rPr lang="en-US" sz="2400" spc="11" dirty="0">
                <a:solidFill>
                  <a:srgbClr val="2B2C30"/>
                </a:solidFill>
                <a:ea typeface="Playfair Display"/>
                <a:cs typeface="Playfair Display"/>
                <a:sym typeface="Playfair Display"/>
              </a:rPr>
              <a:t>Four curriculum objectives - moral, intellectual, physical, and </a:t>
            </a:r>
            <a:r>
              <a:rPr lang="en-US" sz="2400" spc="11" dirty="0" err="1">
                <a:solidFill>
                  <a:srgbClr val="2B2C30"/>
                </a:solidFill>
                <a:ea typeface="Playfair Display"/>
                <a:cs typeface="Playfair Display"/>
                <a:sym typeface="Playfair Display"/>
              </a:rPr>
              <a:t>labour</a:t>
            </a:r>
            <a:r>
              <a:rPr lang="en-US" sz="2400" spc="11" dirty="0">
                <a:solidFill>
                  <a:srgbClr val="2B2C30"/>
                </a:solidFill>
                <a:ea typeface="Playfair Display"/>
                <a:cs typeface="Playfair Display"/>
                <a:sym typeface="Playfair Display"/>
              </a:rPr>
              <a:t> education (Ministry of Education, 1979, cited in Zhang &amp; Yu, 2024)</a:t>
            </a:r>
          </a:p>
          <a:p>
            <a:pPr algn="l">
              <a:lnSpc>
                <a:spcPts val="3080"/>
              </a:lnSpc>
            </a:pPr>
            <a:endParaRPr lang="en-US" sz="2400" spc="11" dirty="0">
              <a:solidFill>
                <a:srgbClr val="2B2C30"/>
              </a:solidFill>
              <a:ea typeface="Playfair Display"/>
              <a:cs typeface="Playfair Display"/>
              <a:sym typeface="Playfair Display"/>
            </a:endParaRPr>
          </a:p>
          <a:p>
            <a:pPr algn="l">
              <a:lnSpc>
                <a:spcPts val="3080"/>
              </a:lnSpc>
            </a:pPr>
            <a:r>
              <a:rPr lang="en-US" sz="2400" b="1" spc="11" dirty="0">
                <a:solidFill>
                  <a:srgbClr val="2B2C30"/>
                </a:solidFill>
                <a:ea typeface="Playfair Display"/>
                <a:cs typeface="Playfair Display"/>
                <a:sym typeface="Playfair Display"/>
              </a:rPr>
              <a:t>Key Features:</a:t>
            </a:r>
          </a:p>
          <a:p>
            <a:pPr marL="474983" lvl="1" indent="-237491" algn="l">
              <a:lnSpc>
                <a:spcPts val="3080"/>
              </a:lnSpc>
              <a:buAutoNum type="arabicPeriod"/>
            </a:pPr>
            <a:r>
              <a:rPr lang="en-US" sz="2400" b="1" spc="11" dirty="0">
                <a:solidFill>
                  <a:srgbClr val="2B2C30"/>
                </a:solidFill>
                <a:ea typeface="Playfair Display"/>
                <a:cs typeface="Playfair Display"/>
                <a:sym typeface="Playfair Display"/>
              </a:rPr>
              <a:t>Teaching approach: </a:t>
            </a:r>
            <a:r>
              <a:rPr lang="en-US" sz="2400" spc="11" dirty="0">
                <a:solidFill>
                  <a:srgbClr val="2B2C30"/>
                </a:solidFill>
                <a:ea typeface="Playfair Display"/>
                <a:cs typeface="Playfair Display"/>
                <a:sym typeface="Playfair Display"/>
              </a:rPr>
              <a:t>Whole-class collective teaching with direct instruction (Li et al., 2011; Zhu, 2006)</a:t>
            </a:r>
          </a:p>
          <a:p>
            <a:pPr marL="474983" lvl="1" indent="-237491" algn="l">
              <a:lnSpc>
                <a:spcPts val="3080"/>
              </a:lnSpc>
              <a:buAutoNum type="arabicPeriod"/>
            </a:pPr>
            <a:r>
              <a:rPr lang="en-US" sz="2400" b="1" spc="11" dirty="0">
                <a:solidFill>
                  <a:srgbClr val="2B2C30"/>
                </a:solidFill>
                <a:ea typeface="Playfair Display"/>
                <a:cs typeface="Playfair Display"/>
                <a:sym typeface="Playfair Display"/>
              </a:rPr>
              <a:t>Curriculum planning: </a:t>
            </a:r>
            <a:r>
              <a:rPr lang="en-US" sz="2400" spc="11" dirty="0">
                <a:solidFill>
                  <a:srgbClr val="2B2C30"/>
                </a:solidFill>
                <a:ea typeface="Playfair Display"/>
                <a:cs typeface="Playfair Display"/>
                <a:sym typeface="Playfair Display"/>
              </a:rPr>
              <a:t>Teachers follow predetermined teaching outlines and lesson plans (Ministry of Education, 1952)</a:t>
            </a:r>
          </a:p>
          <a:p>
            <a:pPr marL="474983" lvl="1" indent="-237491" algn="l">
              <a:lnSpc>
                <a:spcPts val="3080"/>
              </a:lnSpc>
              <a:buAutoNum type="arabicPeriod"/>
            </a:pPr>
            <a:r>
              <a:rPr lang="en-US" sz="2400" b="1" spc="11" dirty="0">
                <a:solidFill>
                  <a:srgbClr val="2B2C30"/>
                </a:solidFill>
                <a:ea typeface="Playfair Display"/>
                <a:cs typeface="Playfair Display"/>
                <a:sym typeface="Playfair Display"/>
              </a:rPr>
              <a:t>Children's role: </a:t>
            </a:r>
            <a:r>
              <a:rPr lang="en-US" sz="2400" spc="11" dirty="0">
                <a:solidFill>
                  <a:srgbClr val="2B2C30"/>
                </a:solidFill>
                <a:ea typeface="Playfair Display"/>
                <a:cs typeface="Playfair Display"/>
                <a:sym typeface="Playfair Display"/>
              </a:rPr>
              <a:t>Passive recipients - limited autonomy in learning</a:t>
            </a:r>
          </a:p>
          <a:p>
            <a:pPr marL="474983" lvl="1" indent="-237491" algn="l">
              <a:lnSpc>
                <a:spcPts val="3080"/>
              </a:lnSpc>
              <a:buAutoNum type="arabicPeriod"/>
            </a:pPr>
            <a:r>
              <a:rPr lang="en-US" sz="2400" b="1" spc="11" dirty="0">
                <a:solidFill>
                  <a:srgbClr val="2B2C30"/>
                </a:solidFill>
                <a:ea typeface="Playfair Display"/>
                <a:cs typeface="Playfair Display"/>
                <a:sym typeface="Playfair Display"/>
              </a:rPr>
              <a:t>Decision-making: </a:t>
            </a:r>
            <a:r>
              <a:rPr lang="en-US" sz="2400" spc="11" dirty="0">
                <a:solidFill>
                  <a:srgbClr val="2B2C30"/>
                </a:solidFill>
                <a:ea typeface="Playfair Display"/>
                <a:cs typeface="Playfair Display"/>
                <a:sym typeface="Playfair Display"/>
              </a:rPr>
              <a:t>Top-down - teachers and administrators control content</a:t>
            </a:r>
          </a:p>
          <a:p>
            <a:pPr marL="474983" lvl="1" indent="-237491" algn="l">
              <a:lnSpc>
                <a:spcPts val="3080"/>
              </a:lnSpc>
              <a:buAutoNum type="arabicPeriod"/>
            </a:pPr>
            <a:r>
              <a:rPr lang="en-US" sz="2400" b="1" spc="11" dirty="0">
                <a:solidFill>
                  <a:srgbClr val="2B2C30"/>
                </a:solidFill>
                <a:ea typeface="Playfair Display"/>
                <a:cs typeface="Playfair Display"/>
                <a:sym typeface="Playfair Display"/>
              </a:rPr>
              <a:t>Curriculum focus: </a:t>
            </a:r>
            <a:r>
              <a:rPr lang="en-US" sz="2400" spc="11" dirty="0">
                <a:solidFill>
                  <a:srgbClr val="2B2C30"/>
                </a:solidFill>
                <a:ea typeface="Playfair Display"/>
                <a:cs typeface="Playfair Display"/>
                <a:sym typeface="Playfair Display"/>
              </a:rPr>
              <a:t>Subject-based knowledge transmission for primary school preparation (Ministry of Education, 1952)</a:t>
            </a:r>
          </a:p>
          <a:p>
            <a:pPr algn="l">
              <a:lnSpc>
                <a:spcPts val="3080"/>
              </a:lnSpc>
            </a:pPr>
            <a:endParaRPr lang="en-US" sz="2400" spc="11" dirty="0">
              <a:solidFill>
                <a:srgbClr val="2B2C30"/>
              </a:solidFill>
              <a:ea typeface="Playfair Display"/>
              <a:cs typeface="Playfair Display"/>
              <a:sym typeface="Playfair Display"/>
            </a:endParaRPr>
          </a:p>
        </p:txBody>
      </p:sp>
      <p:sp>
        <p:nvSpPr>
          <p:cNvPr id="5" name="TextBox 5"/>
          <p:cNvSpPr txBox="1"/>
          <p:nvPr/>
        </p:nvSpPr>
        <p:spPr>
          <a:xfrm>
            <a:off x="909966" y="341179"/>
            <a:ext cx="6068450" cy="1279791"/>
          </a:xfrm>
          <a:prstGeom prst="rect">
            <a:avLst/>
          </a:prstGeom>
        </p:spPr>
        <p:txBody>
          <a:bodyPr lIns="0" tIns="0" rIns="0" bIns="0" rtlCol="0" anchor="t">
            <a:spAutoFit/>
          </a:bodyPr>
          <a:lstStyle/>
          <a:p>
            <a:pPr algn="ctr">
              <a:lnSpc>
                <a:spcPts val="5060"/>
              </a:lnSpc>
              <a:spcBef>
                <a:spcPct val="0"/>
              </a:spcBef>
            </a:pPr>
            <a:r>
              <a:rPr lang="en-US" sz="3614">
                <a:solidFill>
                  <a:srgbClr val="2B2C30"/>
                </a:solidFill>
                <a:latin typeface="Arial"/>
                <a:ea typeface="Arial"/>
                <a:cs typeface="Arial"/>
                <a:sym typeface="Arial"/>
              </a:rPr>
              <a:t>Traditional Chinese Kindergarten Curriculum</a:t>
            </a:r>
          </a:p>
        </p:txBody>
      </p:sp>
      <p:sp>
        <p:nvSpPr>
          <p:cNvPr id="6" name="TextBox 6"/>
          <p:cNvSpPr txBox="1"/>
          <p:nvPr/>
        </p:nvSpPr>
        <p:spPr>
          <a:xfrm>
            <a:off x="9144000" y="2073900"/>
            <a:ext cx="8697642" cy="7780592"/>
          </a:xfrm>
          <a:prstGeom prst="rect">
            <a:avLst/>
          </a:prstGeom>
        </p:spPr>
        <p:txBody>
          <a:bodyPr lIns="0" tIns="0" rIns="0" bIns="0" rtlCol="0" anchor="t">
            <a:spAutoFit/>
          </a:bodyPr>
          <a:lstStyle/>
          <a:p>
            <a:pPr algn="l">
              <a:lnSpc>
                <a:spcPts val="2860"/>
              </a:lnSpc>
            </a:pPr>
            <a:r>
              <a:rPr lang="en-US" sz="2400" b="1" dirty="0">
                <a:solidFill>
                  <a:srgbClr val="2B2C30"/>
                </a:solidFill>
                <a:ea typeface="Playfair Display"/>
                <a:cs typeface="Playfair Display"/>
                <a:sym typeface="Playfair Display"/>
              </a:rPr>
              <a:t>Definition: </a:t>
            </a:r>
            <a:r>
              <a:rPr lang="en-US" sz="2400" dirty="0" err="1">
                <a:solidFill>
                  <a:srgbClr val="2B2C30"/>
                </a:solidFill>
                <a:ea typeface="Playfair Display"/>
                <a:cs typeface="Playfair Display"/>
                <a:sym typeface="Playfair Display"/>
              </a:rPr>
              <a:t>Personalised</a:t>
            </a:r>
            <a:r>
              <a:rPr lang="en-US" sz="2400" dirty="0">
                <a:solidFill>
                  <a:srgbClr val="2B2C30"/>
                </a:solidFill>
                <a:ea typeface="Playfair Display"/>
                <a:cs typeface="Playfair Display"/>
                <a:sym typeface="Playfair Display"/>
              </a:rPr>
              <a:t> curriculum developed </a:t>
            </a:r>
            <a:r>
              <a:rPr lang="en-US" sz="2400" b="1" dirty="0">
                <a:solidFill>
                  <a:srgbClr val="2B2C30"/>
                </a:solidFill>
                <a:ea typeface="Playfair Display"/>
                <a:cs typeface="Playfair Display"/>
                <a:sym typeface="Playfair Display"/>
              </a:rPr>
              <a:t>independently by kindergartens</a:t>
            </a:r>
            <a:r>
              <a:rPr lang="en-US" sz="2400" dirty="0">
                <a:solidFill>
                  <a:srgbClr val="2B2C30"/>
                </a:solidFill>
                <a:ea typeface="Playfair Display"/>
                <a:cs typeface="Playfair Display"/>
                <a:sym typeface="Playfair Display"/>
              </a:rPr>
              <a:t> according to </a:t>
            </a:r>
            <a:r>
              <a:rPr lang="en-US" sz="2400" b="1" dirty="0">
                <a:solidFill>
                  <a:srgbClr val="2B2C30"/>
                </a:solidFill>
                <a:ea typeface="Playfair Display"/>
                <a:cs typeface="Playfair Display"/>
                <a:sym typeface="Playfair Display"/>
              </a:rPr>
              <a:t>their unique resources </a:t>
            </a:r>
            <a:r>
              <a:rPr lang="en-US" sz="2400" dirty="0">
                <a:solidFill>
                  <a:srgbClr val="2B2C30"/>
                </a:solidFill>
                <a:ea typeface="Playfair Display"/>
                <a:cs typeface="Playfair Display"/>
                <a:sym typeface="Playfair Display"/>
              </a:rPr>
              <a:t>and </a:t>
            </a:r>
            <a:r>
              <a:rPr lang="en-US" sz="2400" b="1" dirty="0">
                <a:solidFill>
                  <a:srgbClr val="2B2C30"/>
                </a:solidFill>
                <a:ea typeface="Playfair Display"/>
                <a:cs typeface="Playfair Display"/>
                <a:sym typeface="Playfair Display"/>
              </a:rPr>
              <a:t>children's needs </a:t>
            </a:r>
            <a:r>
              <a:rPr lang="en-US" sz="2400" dirty="0">
                <a:solidFill>
                  <a:srgbClr val="2B2C30"/>
                </a:solidFill>
                <a:ea typeface="Playfair Display"/>
                <a:cs typeface="Playfair Display"/>
                <a:sym typeface="Playfair Display"/>
              </a:rPr>
              <a:t>(Chen &amp; Yan, 2001; Huang &amp; Wu, 2020)</a:t>
            </a:r>
          </a:p>
          <a:p>
            <a:pPr algn="l">
              <a:lnSpc>
                <a:spcPts val="2860"/>
              </a:lnSpc>
            </a:pPr>
            <a:endParaRPr lang="en-US" sz="2400" dirty="0">
              <a:solidFill>
                <a:srgbClr val="2B2C30"/>
              </a:solidFill>
              <a:ea typeface="Playfair Display"/>
              <a:cs typeface="Playfair Display"/>
              <a:sym typeface="Playfair Display"/>
            </a:endParaRPr>
          </a:p>
          <a:p>
            <a:pPr algn="l">
              <a:lnSpc>
                <a:spcPts val="2860"/>
              </a:lnSpc>
            </a:pPr>
            <a:r>
              <a:rPr lang="en-US" sz="2400" b="1" dirty="0">
                <a:solidFill>
                  <a:srgbClr val="2B2C30"/>
                </a:solidFill>
                <a:ea typeface="Playfair Display"/>
                <a:cs typeface="Playfair Display"/>
                <a:sym typeface="Playfair Display"/>
              </a:rPr>
              <a:t>Core Focus: </a:t>
            </a:r>
            <a:r>
              <a:rPr lang="en-US" sz="2400" dirty="0">
                <a:solidFill>
                  <a:srgbClr val="2B2C30"/>
                </a:solidFill>
                <a:ea typeface="Playfair Display"/>
                <a:cs typeface="Playfair Display"/>
                <a:sym typeface="Playfair Display"/>
              </a:rPr>
              <a:t>Five domains - health, language, science, society, and arts (Ministry of Education, 2001)</a:t>
            </a:r>
          </a:p>
          <a:p>
            <a:pPr algn="l">
              <a:lnSpc>
                <a:spcPts val="2860"/>
              </a:lnSpc>
            </a:pPr>
            <a:endParaRPr lang="en-US" sz="2400" dirty="0">
              <a:solidFill>
                <a:srgbClr val="2B2C30"/>
              </a:solidFill>
              <a:ea typeface="Playfair Display"/>
              <a:cs typeface="Playfair Display"/>
              <a:sym typeface="Playfair Display"/>
            </a:endParaRPr>
          </a:p>
          <a:p>
            <a:pPr algn="l">
              <a:lnSpc>
                <a:spcPts val="2860"/>
              </a:lnSpc>
            </a:pPr>
            <a:endParaRPr lang="en-US" sz="2400" dirty="0">
              <a:solidFill>
                <a:srgbClr val="2B2C30"/>
              </a:solidFill>
              <a:ea typeface="Playfair Display"/>
              <a:cs typeface="Playfair Display"/>
              <a:sym typeface="Playfair Display"/>
            </a:endParaRPr>
          </a:p>
          <a:p>
            <a:pPr algn="l">
              <a:lnSpc>
                <a:spcPts val="2860"/>
              </a:lnSpc>
            </a:pPr>
            <a:endParaRPr lang="en-US" sz="2400" b="1" dirty="0">
              <a:solidFill>
                <a:srgbClr val="2B2C30"/>
              </a:solidFill>
              <a:ea typeface="Playfair Display"/>
              <a:cs typeface="Playfair Display"/>
              <a:sym typeface="Playfair Display"/>
            </a:endParaRPr>
          </a:p>
          <a:p>
            <a:pPr algn="l">
              <a:lnSpc>
                <a:spcPts val="2860"/>
              </a:lnSpc>
            </a:pPr>
            <a:r>
              <a:rPr lang="en-US" sz="2400" b="1" dirty="0">
                <a:solidFill>
                  <a:srgbClr val="2B2C30"/>
                </a:solidFill>
                <a:ea typeface="Playfair Display"/>
                <a:cs typeface="Playfair Display"/>
                <a:sym typeface="Playfair Display"/>
              </a:rPr>
              <a:t>Key Features:</a:t>
            </a:r>
          </a:p>
          <a:p>
            <a:pPr marL="474981" lvl="1" indent="-237491" algn="l">
              <a:lnSpc>
                <a:spcPts val="2860"/>
              </a:lnSpc>
              <a:buAutoNum type="arabicPeriod"/>
            </a:pPr>
            <a:r>
              <a:rPr lang="en-US" sz="2400" b="1" dirty="0">
                <a:solidFill>
                  <a:srgbClr val="2B2C30"/>
                </a:solidFill>
                <a:ea typeface="Playfair Display"/>
                <a:cs typeface="Playfair Display"/>
                <a:sym typeface="Playfair Display"/>
              </a:rPr>
              <a:t>Teaching approach: </a:t>
            </a:r>
            <a:r>
              <a:rPr lang="en-US" sz="2400" dirty="0">
                <a:solidFill>
                  <a:srgbClr val="2B2C30"/>
                </a:solidFill>
                <a:ea typeface="Playfair Display"/>
                <a:cs typeface="Playfair Display"/>
                <a:sym typeface="Playfair Display"/>
              </a:rPr>
              <a:t>Collective teaching with flexible, responsive instruction</a:t>
            </a:r>
          </a:p>
          <a:p>
            <a:pPr marL="474981" lvl="1" indent="-237491" algn="l">
              <a:lnSpc>
                <a:spcPts val="2860"/>
              </a:lnSpc>
              <a:buAutoNum type="arabicPeriod"/>
            </a:pPr>
            <a:r>
              <a:rPr lang="en-US" sz="2400" b="1" dirty="0">
                <a:solidFill>
                  <a:srgbClr val="2B2C30"/>
                </a:solidFill>
                <a:ea typeface="Playfair Display"/>
                <a:cs typeface="Playfair Display"/>
                <a:sym typeface="Playfair Display"/>
              </a:rPr>
              <a:t>Curriculum planning: </a:t>
            </a:r>
            <a:r>
              <a:rPr lang="en-US" sz="2400" dirty="0">
                <a:solidFill>
                  <a:srgbClr val="2B2C30"/>
                </a:solidFill>
                <a:ea typeface="Playfair Display"/>
                <a:cs typeface="Playfair Display"/>
                <a:sym typeface="Playfair Display"/>
              </a:rPr>
              <a:t>Teachers design curriculum based on children's needs and interests (Chen, 2016; Zhong, 2023)</a:t>
            </a:r>
          </a:p>
          <a:p>
            <a:pPr marL="474981" lvl="1" indent="-237491" algn="l">
              <a:lnSpc>
                <a:spcPts val="2860"/>
              </a:lnSpc>
              <a:buAutoNum type="arabicPeriod"/>
            </a:pPr>
            <a:r>
              <a:rPr lang="en-US" sz="2400" b="1" dirty="0">
                <a:solidFill>
                  <a:srgbClr val="2B2C30"/>
                </a:solidFill>
                <a:ea typeface="Playfair Display"/>
                <a:cs typeface="Playfair Display"/>
                <a:sym typeface="Playfair Display"/>
              </a:rPr>
              <a:t>Children's role: </a:t>
            </a:r>
            <a:r>
              <a:rPr lang="en-US" sz="2400" dirty="0">
                <a:solidFill>
                  <a:srgbClr val="2B2C30"/>
                </a:solidFill>
                <a:ea typeface="Playfair Display"/>
                <a:cs typeface="Playfair Display"/>
                <a:sym typeface="Playfair Display"/>
              </a:rPr>
              <a:t>Active participants - central to curriculum development (Huang &amp; Wu, 2020)</a:t>
            </a:r>
          </a:p>
          <a:p>
            <a:pPr marL="474981" lvl="1" indent="-237491" algn="l">
              <a:lnSpc>
                <a:spcPts val="2860"/>
              </a:lnSpc>
              <a:buAutoNum type="arabicPeriod"/>
            </a:pPr>
            <a:r>
              <a:rPr lang="en-US" sz="2400" b="1" dirty="0">
                <a:solidFill>
                  <a:srgbClr val="2B2C30"/>
                </a:solidFill>
                <a:ea typeface="Playfair Display"/>
                <a:cs typeface="Playfair Display"/>
                <a:sym typeface="Playfair Display"/>
              </a:rPr>
              <a:t>Decision-making: </a:t>
            </a:r>
            <a:r>
              <a:rPr lang="en-US" sz="2400" dirty="0">
                <a:solidFill>
                  <a:srgbClr val="2B2C30"/>
                </a:solidFill>
                <a:ea typeface="Playfair Display"/>
                <a:cs typeface="Playfair Display"/>
                <a:sym typeface="Playfair Display"/>
              </a:rPr>
              <a:t>Collaborative - all stakeholders participate (Chen &amp; Yan, 2001)</a:t>
            </a:r>
          </a:p>
          <a:p>
            <a:pPr marL="474981" lvl="1" indent="-237491" algn="l">
              <a:lnSpc>
                <a:spcPts val="2860"/>
              </a:lnSpc>
              <a:buAutoNum type="arabicPeriod"/>
            </a:pPr>
            <a:r>
              <a:rPr lang="en-US" sz="2400" b="1" dirty="0">
                <a:solidFill>
                  <a:srgbClr val="2B2C30"/>
                </a:solidFill>
                <a:ea typeface="Playfair Display"/>
                <a:cs typeface="Playfair Display"/>
                <a:sym typeface="Playfair Display"/>
              </a:rPr>
              <a:t>Curriculum focus: </a:t>
            </a:r>
            <a:r>
              <a:rPr lang="en-US" sz="2400" dirty="0">
                <a:solidFill>
                  <a:srgbClr val="2B2C30"/>
                </a:solidFill>
                <a:ea typeface="Playfair Display"/>
                <a:cs typeface="Playfair Display"/>
                <a:sym typeface="Playfair Display"/>
              </a:rPr>
              <a:t>Child-</a:t>
            </a:r>
            <a:r>
              <a:rPr lang="en-US" sz="2400" dirty="0" err="1">
                <a:solidFill>
                  <a:srgbClr val="2B2C30"/>
                </a:solidFill>
                <a:ea typeface="Playfair Display"/>
                <a:cs typeface="Playfair Display"/>
                <a:sym typeface="Playfair Display"/>
              </a:rPr>
              <a:t>centred</a:t>
            </a:r>
            <a:r>
              <a:rPr lang="en-US" sz="2400" dirty="0">
                <a:solidFill>
                  <a:srgbClr val="2B2C30"/>
                </a:solidFill>
                <a:ea typeface="Playfair Display"/>
                <a:cs typeface="Playfair Display"/>
                <a:sym typeface="Playfair Display"/>
              </a:rPr>
              <a:t> and life-oriented - responding to children's developmental needs (Huang &amp; Wu, 2020)</a:t>
            </a:r>
          </a:p>
          <a:p>
            <a:pPr algn="l">
              <a:lnSpc>
                <a:spcPts val="2860"/>
              </a:lnSpc>
            </a:pPr>
            <a:endParaRPr lang="en-US" sz="2400" dirty="0">
              <a:solidFill>
                <a:srgbClr val="2B2C30"/>
              </a:solidFill>
              <a:ea typeface="Playfair Display"/>
              <a:cs typeface="Playfair Display"/>
              <a:sym typeface="Playfair Display"/>
            </a:endParaRPr>
          </a:p>
        </p:txBody>
      </p:sp>
      <p:sp>
        <p:nvSpPr>
          <p:cNvPr id="7" name="TextBox 7"/>
          <p:cNvSpPr txBox="1"/>
          <p:nvPr/>
        </p:nvSpPr>
        <p:spPr>
          <a:xfrm>
            <a:off x="9991321" y="341179"/>
            <a:ext cx="6068450" cy="1279791"/>
          </a:xfrm>
          <a:prstGeom prst="rect">
            <a:avLst/>
          </a:prstGeom>
        </p:spPr>
        <p:txBody>
          <a:bodyPr lIns="0" tIns="0" rIns="0" bIns="0" rtlCol="0" anchor="t">
            <a:spAutoFit/>
          </a:bodyPr>
          <a:lstStyle/>
          <a:p>
            <a:pPr algn="ctr">
              <a:lnSpc>
                <a:spcPts val="5060"/>
              </a:lnSpc>
              <a:spcBef>
                <a:spcPct val="0"/>
              </a:spcBef>
            </a:pPr>
            <a:r>
              <a:rPr lang="en-US" sz="3614">
                <a:solidFill>
                  <a:srgbClr val="2B2C30"/>
                </a:solidFill>
                <a:latin typeface="Arial"/>
                <a:ea typeface="Arial"/>
                <a:cs typeface="Arial"/>
                <a:sym typeface="Arial"/>
              </a:rPr>
              <a:t>Kindergarten-based Curriculum</a:t>
            </a:r>
          </a:p>
        </p:txBody>
      </p:sp>
      <p:sp>
        <p:nvSpPr>
          <p:cNvPr id="8" name="AutoShape 8"/>
          <p:cNvSpPr/>
          <p:nvPr/>
        </p:nvSpPr>
        <p:spPr>
          <a:xfrm>
            <a:off x="8924575" y="2308146"/>
            <a:ext cx="0" cy="7713827"/>
          </a:xfrm>
          <a:prstGeom prst="line">
            <a:avLst/>
          </a:prstGeom>
          <a:ln w="9525" cap="flat">
            <a:solidFill>
              <a:srgbClr val="2B2C30"/>
            </a:solidFill>
            <a:prstDash val="solid"/>
            <a:headEnd type="none" w="sm" len="sm"/>
            <a:tailEnd type="none" w="sm" len="sm"/>
          </a:ln>
        </p:spPr>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Freeform 2"/>
          <p:cNvSpPr/>
          <p:nvPr/>
        </p:nvSpPr>
        <p:spPr>
          <a:xfrm>
            <a:off x="8551971" y="322162"/>
            <a:ext cx="4805634" cy="3201753"/>
          </a:xfrm>
          <a:custGeom>
            <a:avLst/>
            <a:gdLst/>
            <a:ahLst/>
            <a:cxnLst/>
            <a:rect l="l" t="t" r="r" b="b"/>
            <a:pathLst>
              <a:path w="4805634" h="3201753">
                <a:moveTo>
                  <a:pt x="0" y="0"/>
                </a:moveTo>
                <a:lnTo>
                  <a:pt x="4805633" y="0"/>
                </a:lnTo>
                <a:lnTo>
                  <a:pt x="4805633" y="3201754"/>
                </a:lnTo>
                <a:lnTo>
                  <a:pt x="0" y="3201754"/>
                </a:lnTo>
                <a:lnTo>
                  <a:pt x="0" y="0"/>
                </a:lnTo>
                <a:close/>
              </a:path>
            </a:pathLst>
          </a:custGeom>
          <a:blipFill>
            <a:blip r:embed="rId2"/>
            <a:stretch>
              <a:fillRect/>
            </a:stretch>
          </a:blipFill>
        </p:spPr>
      </p:sp>
      <p:sp>
        <p:nvSpPr>
          <p:cNvPr id="3" name="Freeform 3"/>
          <p:cNvSpPr/>
          <p:nvPr/>
        </p:nvSpPr>
        <p:spPr>
          <a:xfrm>
            <a:off x="326662" y="322162"/>
            <a:ext cx="3201753" cy="3201753"/>
          </a:xfrm>
          <a:custGeom>
            <a:avLst/>
            <a:gdLst/>
            <a:ahLst/>
            <a:cxnLst/>
            <a:rect l="l" t="t" r="r" b="b"/>
            <a:pathLst>
              <a:path w="3201753" h="3201753">
                <a:moveTo>
                  <a:pt x="0" y="0"/>
                </a:moveTo>
                <a:lnTo>
                  <a:pt x="3201753" y="0"/>
                </a:lnTo>
                <a:lnTo>
                  <a:pt x="3201753" y="3201754"/>
                </a:lnTo>
                <a:lnTo>
                  <a:pt x="0" y="3201754"/>
                </a:lnTo>
                <a:lnTo>
                  <a:pt x="0" y="0"/>
                </a:lnTo>
                <a:close/>
              </a:path>
            </a:pathLst>
          </a:custGeom>
          <a:blipFill>
            <a:blip r:embed="rId3"/>
            <a:stretch>
              <a:fillRect/>
            </a:stretch>
          </a:blipFill>
        </p:spPr>
      </p:sp>
      <p:sp>
        <p:nvSpPr>
          <p:cNvPr id="4" name="Freeform 4"/>
          <p:cNvSpPr/>
          <p:nvPr/>
        </p:nvSpPr>
        <p:spPr>
          <a:xfrm>
            <a:off x="3746337" y="322162"/>
            <a:ext cx="4805634" cy="3201753"/>
          </a:xfrm>
          <a:custGeom>
            <a:avLst/>
            <a:gdLst/>
            <a:ahLst/>
            <a:cxnLst/>
            <a:rect l="l" t="t" r="r" b="b"/>
            <a:pathLst>
              <a:path w="4805634" h="3201753">
                <a:moveTo>
                  <a:pt x="0" y="0"/>
                </a:moveTo>
                <a:lnTo>
                  <a:pt x="4805634" y="0"/>
                </a:lnTo>
                <a:lnTo>
                  <a:pt x="4805634" y="3201754"/>
                </a:lnTo>
                <a:lnTo>
                  <a:pt x="0" y="3201754"/>
                </a:lnTo>
                <a:lnTo>
                  <a:pt x="0" y="0"/>
                </a:lnTo>
                <a:close/>
              </a:path>
            </a:pathLst>
          </a:custGeom>
          <a:blipFill>
            <a:blip r:embed="rId4"/>
            <a:stretch>
              <a:fillRect/>
            </a:stretch>
          </a:blipFill>
        </p:spPr>
      </p:sp>
      <p:sp>
        <p:nvSpPr>
          <p:cNvPr id="5" name="Freeform 5"/>
          <p:cNvSpPr/>
          <p:nvPr/>
        </p:nvSpPr>
        <p:spPr>
          <a:xfrm>
            <a:off x="13357604" y="322162"/>
            <a:ext cx="4269005" cy="3201753"/>
          </a:xfrm>
          <a:custGeom>
            <a:avLst/>
            <a:gdLst/>
            <a:ahLst/>
            <a:cxnLst/>
            <a:rect l="l" t="t" r="r" b="b"/>
            <a:pathLst>
              <a:path w="4269005" h="3201753">
                <a:moveTo>
                  <a:pt x="0" y="0"/>
                </a:moveTo>
                <a:lnTo>
                  <a:pt x="4269005" y="0"/>
                </a:lnTo>
                <a:lnTo>
                  <a:pt x="4269005" y="3201754"/>
                </a:lnTo>
                <a:lnTo>
                  <a:pt x="0" y="3201754"/>
                </a:lnTo>
                <a:lnTo>
                  <a:pt x="0" y="0"/>
                </a:lnTo>
                <a:close/>
              </a:path>
            </a:pathLst>
          </a:custGeom>
          <a:blipFill>
            <a:blip r:embed="rId5"/>
            <a:stretch>
              <a:fillRect/>
            </a:stretch>
          </a:blipFill>
        </p:spPr>
      </p:sp>
      <p:sp>
        <p:nvSpPr>
          <p:cNvPr id="6" name="TextBox 6"/>
          <p:cNvSpPr txBox="1"/>
          <p:nvPr/>
        </p:nvSpPr>
        <p:spPr>
          <a:xfrm>
            <a:off x="829072" y="4181632"/>
            <a:ext cx="16430228" cy="5788188"/>
          </a:xfrm>
          <a:prstGeom prst="rect">
            <a:avLst/>
          </a:prstGeom>
        </p:spPr>
        <p:txBody>
          <a:bodyPr lIns="0" tIns="0" rIns="0" bIns="0" rtlCol="0" anchor="t">
            <a:spAutoFit/>
          </a:bodyPr>
          <a:lstStyle/>
          <a:p>
            <a:pPr algn="l">
              <a:lnSpc>
                <a:spcPts val="4799"/>
              </a:lnSpc>
              <a:spcAft>
                <a:spcPts val="1200"/>
              </a:spcAft>
            </a:pPr>
            <a:r>
              <a:rPr lang="en-US" sz="3199" dirty="0">
                <a:solidFill>
                  <a:srgbClr val="2B2C30"/>
                </a:solidFill>
                <a:latin typeface="Public Sans"/>
                <a:ea typeface="Public Sans"/>
                <a:cs typeface="Public Sans"/>
                <a:sym typeface="Public Sans"/>
              </a:rPr>
              <a:t>Kindergarten-based curriculum should </a:t>
            </a:r>
            <a:r>
              <a:rPr lang="en-US" sz="3199" b="1" dirty="0">
                <a:solidFill>
                  <a:srgbClr val="2B2C30"/>
                </a:solidFill>
                <a:latin typeface="Public Sans Bold"/>
                <a:ea typeface="Public Sans Bold"/>
                <a:cs typeface="Public Sans Bold"/>
                <a:sym typeface="Public Sans Bold"/>
              </a:rPr>
              <a:t>fully </a:t>
            </a:r>
            <a:r>
              <a:rPr lang="en-US" sz="3199" b="1" dirty="0" err="1">
                <a:solidFill>
                  <a:srgbClr val="2B2C30"/>
                </a:solidFill>
                <a:latin typeface="Public Sans Bold"/>
                <a:ea typeface="Public Sans Bold"/>
                <a:cs typeface="Public Sans Bold"/>
                <a:sym typeface="Public Sans Bold"/>
              </a:rPr>
              <a:t>utilise</a:t>
            </a:r>
            <a:r>
              <a:rPr lang="en-US" sz="3199" b="1" dirty="0">
                <a:solidFill>
                  <a:srgbClr val="2B2C30"/>
                </a:solidFill>
                <a:latin typeface="Public Sans Bold"/>
                <a:ea typeface="Public Sans Bold"/>
                <a:cs typeface="Public Sans Bold"/>
                <a:sym typeface="Public Sans Bold"/>
              </a:rPr>
              <a:t> diverse resources</a:t>
            </a:r>
            <a:r>
              <a:rPr lang="en-US" sz="3199" dirty="0">
                <a:solidFill>
                  <a:srgbClr val="2B2C30"/>
                </a:solidFill>
                <a:latin typeface="Public Sans"/>
                <a:ea typeface="Public Sans"/>
                <a:cs typeface="Public Sans"/>
                <a:sym typeface="Public Sans"/>
              </a:rPr>
              <a:t> - including local cultural elements, natural materials, and parental knowledge - whilst </a:t>
            </a:r>
            <a:r>
              <a:rPr lang="en-US" sz="3199" b="1" dirty="0">
                <a:solidFill>
                  <a:srgbClr val="2B2C30"/>
                </a:solidFill>
                <a:latin typeface="Public Sans Bold"/>
                <a:ea typeface="Public Sans Bold"/>
                <a:cs typeface="Public Sans Bold"/>
                <a:sym typeface="Public Sans Bold"/>
              </a:rPr>
              <a:t>closely observing children</a:t>
            </a:r>
            <a:r>
              <a:rPr lang="en-US" sz="3199" dirty="0">
                <a:solidFill>
                  <a:srgbClr val="2B2C30"/>
                </a:solidFill>
                <a:latin typeface="Public Sans"/>
                <a:ea typeface="Public Sans"/>
                <a:cs typeface="Public Sans"/>
                <a:sym typeface="Public Sans"/>
              </a:rPr>
              <a:t> in their daily experiences to identify individual interests and developmental needs (Chen, 2016; Hao, 2014; Zhong, 2023).</a:t>
            </a:r>
          </a:p>
          <a:p>
            <a:pPr algn="l">
              <a:lnSpc>
                <a:spcPts val="4799"/>
              </a:lnSpc>
              <a:spcAft>
                <a:spcPts val="1200"/>
              </a:spcAft>
            </a:pPr>
            <a:r>
              <a:rPr lang="en-US" sz="3199" dirty="0">
                <a:solidFill>
                  <a:srgbClr val="2B2C30"/>
                </a:solidFill>
                <a:latin typeface="Public Sans"/>
                <a:ea typeface="Public Sans"/>
                <a:cs typeface="Public Sans"/>
                <a:sym typeface="Public Sans"/>
              </a:rPr>
              <a:t>However, existing literature review from China National Knowledge Infrastructure (CNKI) reveals that studies </a:t>
            </a:r>
            <a:r>
              <a:rPr lang="en-US" sz="3199" b="1" dirty="0">
                <a:solidFill>
                  <a:srgbClr val="2B2C30"/>
                </a:solidFill>
                <a:latin typeface="Public Sans Bold"/>
                <a:ea typeface="Public Sans Bold"/>
                <a:cs typeface="Public Sans Bold"/>
                <a:sym typeface="Public Sans Bold"/>
              </a:rPr>
              <a:t>largely concentrate on Zhuang cultural integration</a:t>
            </a:r>
            <a:r>
              <a:rPr lang="en-US" sz="3199" dirty="0">
                <a:solidFill>
                  <a:srgbClr val="2B2C30"/>
                </a:solidFill>
                <a:latin typeface="Public Sans"/>
                <a:ea typeface="Public Sans"/>
                <a:cs typeface="Public Sans"/>
                <a:sym typeface="Public Sans"/>
              </a:rPr>
              <a:t>, offering </a:t>
            </a:r>
            <a:r>
              <a:rPr lang="en-US" sz="3199" b="1" dirty="0">
                <a:solidFill>
                  <a:srgbClr val="2B2C30"/>
                </a:solidFill>
                <a:latin typeface="Public Sans Bold"/>
                <a:ea typeface="Public Sans Bold"/>
                <a:cs typeface="Public Sans Bold"/>
                <a:sym typeface="Public Sans Bold"/>
              </a:rPr>
              <a:t>limited insight into practical execution and broader kindergarten-based curriculum development</a:t>
            </a:r>
            <a:r>
              <a:rPr lang="en-US" sz="3199" dirty="0">
                <a:solidFill>
                  <a:srgbClr val="2B2C30"/>
                </a:solidFill>
                <a:latin typeface="Public Sans"/>
                <a:ea typeface="Public Sans"/>
                <a:cs typeface="Public Sans"/>
                <a:sym typeface="Public Sans"/>
              </a:rPr>
              <a:t> in Guilin's kindergartens.</a:t>
            </a:r>
          </a:p>
          <a:p>
            <a:pPr algn="l">
              <a:lnSpc>
                <a:spcPts val="4799"/>
              </a:lnSpc>
            </a:pPr>
            <a:endParaRPr lang="en-US" sz="3199" dirty="0">
              <a:solidFill>
                <a:srgbClr val="2B2C30"/>
              </a:solidFill>
              <a:latin typeface="Public Sans"/>
              <a:ea typeface="Public Sans"/>
              <a:cs typeface="Public Sans"/>
              <a:sym typeface="Public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16407" y="3101621"/>
            <a:ext cx="13208550" cy="1971035"/>
          </a:xfrm>
          <a:prstGeom prst="rect">
            <a:avLst/>
          </a:prstGeom>
        </p:spPr>
        <p:txBody>
          <a:bodyPr lIns="0" tIns="0" rIns="0" bIns="0" rtlCol="0" anchor="t">
            <a:spAutoFit/>
          </a:bodyPr>
          <a:lstStyle/>
          <a:p>
            <a:pPr algn="l">
              <a:lnSpc>
                <a:spcPts val="7865"/>
              </a:lnSpc>
            </a:pPr>
            <a:r>
              <a:rPr lang="en-US" sz="6050" spc="30" dirty="0">
                <a:solidFill>
                  <a:srgbClr val="2B2C30"/>
                </a:solidFill>
                <a:latin typeface="Public Sans"/>
                <a:ea typeface="Public Sans"/>
                <a:cs typeface="Public Sans"/>
                <a:sym typeface="Public Sans"/>
              </a:rPr>
              <a:t>Part 2.Research Aim &amp; Research Questions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006871" y="2997497"/>
            <a:ext cx="16103686" cy="6642011"/>
          </a:xfrm>
          <a:prstGeom prst="rect">
            <a:avLst/>
          </a:prstGeom>
        </p:spPr>
        <p:txBody>
          <a:bodyPr lIns="0" tIns="0" rIns="0" bIns="0" rtlCol="0" anchor="t">
            <a:spAutoFit/>
          </a:bodyPr>
          <a:lstStyle/>
          <a:p>
            <a:pPr marL="604519" lvl="1" indent="-302260" algn="l">
              <a:lnSpc>
                <a:spcPts val="4199"/>
              </a:lnSpc>
              <a:spcAft>
                <a:spcPts val="1200"/>
              </a:spcAft>
              <a:buAutoNum type="arabicPeriod"/>
            </a:pPr>
            <a:r>
              <a:rPr lang="en-US" sz="2799" b="1" dirty="0">
                <a:solidFill>
                  <a:srgbClr val="2B2C30"/>
                </a:solidFill>
                <a:latin typeface="Public Sans Bold"/>
                <a:ea typeface="Public Sans Bold"/>
                <a:cs typeface="Public Sans Bold"/>
                <a:sym typeface="Public Sans Bold"/>
              </a:rPr>
              <a:t>Document curriculum implementation: </a:t>
            </a:r>
            <a:r>
              <a:rPr lang="en-US" sz="2799" dirty="0">
                <a:solidFill>
                  <a:srgbClr val="2B2C30"/>
                </a:solidFill>
                <a:latin typeface="Public Sans"/>
                <a:ea typeface="Public Sans"/>
                <a:cs typeface="Public Sans"/>
                <a:sym typeface="Public Sans"/>
              </a:rPr>
              <a:t>Observe and record how kindergarten-based curricula are structured, delivered, and adapted in daily teaching practices</a:t>
            </a:r>
          </a:p>
          <a:p>
            <a:pPr marL="604519" lvl="1" indent="-302260" algn="l">
              <a:lnSpc>
                <a:spcPts val="4199"/>
              </a:lnSpc>
              <a:spcAft>
                <a:spcPts val="1200"/>
              </a:spcAft>
              <a:buAutoNum type="arabicPeriod"/>
            </a:pPr>
            <a:r>
              <a:rPr lang="en-US" sz="2799" b="1" dirty="0">
                <a:solidFill>
                  <a:srgbClr val="2B2C30"/>
                </a:solidFill>
                <a:latin typeface="Public Sans Bold"/>
                <a:ea typeface="Public Sans Bold"/>
                <a:cs typeface="Public Sans Bold"/>
                <a:sym typeface="Public Sans Bold"/>
              </a:rPr>
              <a:t>Investigate implementation challenges:</a:t>
            </a:r>
            <a:r>
              <a:rPr lang="en-US" sz="2799" dirty="0">
                <a:solidFill>
                  <a:srgbClr val="2B2C30"/>
                </a:solidFill>
                <a:latin typeface="Public Sans"/>
                <a:ea typeface="Public Sans"/>
                <a:cs typeface="Public Sans"/>
                <a:sym typeface="Public Sans"/>
              </a:rPr>
              <a:t> Examine difficulties teachers face when balancing traditional teaching methods with flexible, child-</a:t>
            </a:r>
            <a:r>
              <a:rPr lang="en-US" sz="2799" dirty="0" err="1">
                <a:solidFill>
                  <a:srgbClr val="2B2C30"/>
                </a:solidFill>
                <a:latin typeface="Public Sans"/>
                <a:ea typeface="Public Sans"/>
                <a:cs typeface="Public Sans"/>
                <a:sym typeface="Public Sans"/>
              </a:rPr>
              <a:t>centred</a:t>
            </a:r>
            <a:r>
              <a:rPr lang="en-US" sz="2799" dirty="0">
                <a:solidFill>
                  <a:srgbClr val="2B2C30"/>
                </a:solidFill>
                <a:latin typeface="Public Sans"/>
                <a:ea typeface="Public Sans"/>
                <a:cs typeface="Public Sans"/>
                <a:sym typeface="Public Sans"/>
              </a:rPr>
              <a:t> learning models</a:t>
            </a:r>
          </a:p>
          <a:p>
            <a:pPr marL="604519" lvl="1" indent="-302260" algn="l">
              <a:lnSpc>
                <a:spcPts val="4199"/>
              </a:lnSpc>
              <a:spcAft>
                <a:spcPts val="1200"/>
              </a:spcAft>
              <a:buAutoNum type="arabicPeriod"/>
            </a:pPr>
            <a:r>
              <a:rPr lang="en-US" sz="2799" b="1" dirty="0">
                <a:solidFill>
                  <a:srgbClr val="2B2C30"/>
                </a:solidFill>
                <a:latin typeface="Public Sans Bold"/>
                <a:ea typeface="Public Sans Bold"/>
                <a:cs typeface="Public Sans Bold"/>
                <a:sym typeface="Public Sans Bold"/>
              </a:rPr>
              <a:t>Explore leadership support:</a:t>
            </a:r>
            <a:r>
              <a:rPr lang="en-US" sz="2799" dirty="0">
                <a:solidFill>
                  <a:srgbClr val="2B2C30"/>
                </a:solidFill>
                <a:latin typeface="Public Sans"/>
                <a:ea typeface="Public Sans"/>
                <a:cs typeface="Public Sans"/>
                <a:sym typeface="Public Sans"/>
              </a:rPr>
              <a:t> Understand how school leaders assist teachers during the transition and manage curriculum adjustments</a:t>
            </a:r>
          </a:p>
          <a:p>
            <a:pPr marL="604519" lvl="1" indent="-302260" algn="l">
              <a:lnSpc>
                <a:spcPts val="4199"/>
              </a:lnSpc>
              <a:spcAft>
                <a:spcPts val="1200"/>
              </a:spcAft>
              <a:buAutoNum type="arabicPeriod"/>
            </a:pPr>
            <a:r>
              <a:rPr lang="en-US" sz="2799" b="1" dirty="0">
                <a:solidFill>
                  <a:srgbClr val="2B2C30"/>
                </a:solidFill>
                <a:latin typeface="Public Sans Bold"/>
                <a:ea typeface="Public Sans Bold"/>
                <a:cs typeface="Public Sans Bold"/>
                <a:sym typeface="Public Sans Bold"/>
              </a:rPr>
              <a:t>Provide practical insights: </a:t>
            </a:r>
            <a:r>
              <a:rPr lang="en-US" sz="2799" dirty="0">
                <a:solidFill>
                  <a:srgbClr val="2B2C30"/>
                </a:solidFill>
                <a:latin typeface="Public Sans"/>
                <a:ea typeface="Public Sans"/>
                <a:cs typeface="Public Sans"/>
                <a:sym typeface="Public Sans"/>
              </a:rPr>
              <a:t>Offer reflective analysis from frontline practitioners' perspectives in Guilin</a:t>
            </a:r>
          </a:p>
          <a:p>
            <a:pPr marL="604519" lvl="1" indent="-302260" algn="l">
              <a:lnSpc>
                <a:spcPts val="4199"/>
              </a:lnSpc>
              <a:spcAft>
                <a:spcPts val="1200"/>
              </a:spcAft>
              <a:buAutoNum type="arabicPeriod"/>
            </a:pPr>
            <a:r>
              <a:rPr lang="en-US" sz="2799" b="1" dirty="0">
                <a:solidFill>
                  <a:srgbClr val="2B2C30"/>
                </a:solidFill>
                <a:latin typeface="Public Sans Bold"/>
                <a:ea typeface="Public Sans Bold"/>
                <a:cs typeface="Public Sans Bold"/>
                <a:sym typeface="Public Sans Bold"/>
              </a:rPr>
              <a:t>Contribute to empirical literature:</a:t>
            </a:r>
            <a:r>
              <a:rPr lang="en-US" sz="2799" dirty="0">
                <a:solidFill>
                  <a:srgbClr val="2B2C30"/>
                </a:solidFill>
                <a:latin typeface="Public Sans"/>
                <a:ea typeface="Public Sans"/>
                <a:cs typeface="Public Sans"/>
                <a:sym typeface="Public Sans"/>
              </a:rPr>
              <a:t> Address the limited research on kindergarten-based curriculum implementation in this region</a:t>
            </a:r>
          </a:p>
          <a:p>
            <a:pPr algn="l">
              <a:lnSpc>
                <a:spcPts val="4199"/>
              </a:lnSpc>
            </a:pPr>
            <a:endParaRPr lang="en-US" sz="2799" dirty="0">
              <a:solidFill>
                <a:srgbClr val="2B2C30"/>
              </a:solidFill>
              <a:latin typeface="Public Sans"/>
              <a:ea typeface="Public Sans"/>
              <a:cs typeface="Public Sans"/>
              <a:sym typeface="Public Sans"/>
            </a:endParaRPr>
          </a:p>
        </p:txBody>
      </p:sp>
      <p:sp>
        <p:nvSpPr>
          <p:cNvPr id="4" name="Freeform 4"/>
          <p:cNvSpPr/>
          <p:nvPr/>
        </p:nvSpPr>
        <p:spPr>
          <a:xfrm>
            <a:off x="16154400" y="8247921"/>
            <a:ext cx="1787528" cy="1834218"/>
          </a:xfrm>
          <a:custGeom>
            <a:avLst/>
            <a:gdLst/>
            <a:ahLst/>
            <a:cxnLst/>
            <a:rect l="l" t="t" r="r" b="b"/>
            <a:pathLst>
              <a:path w="1787528" h="1834218">
                <a:moveTo>
                  <a:pt x="0" y="0"/>
                </a:moveTo>
                <a:lnTo>
                  <a:pt x="1787528" y="0"/>
                </a:lnTo>
                <a:lnTo>
                  <a:pt x="1787528" y="1834218"/>
                </a:lnTo>
                <a:lnTo>
                  <a:pt x="0" y="1834218"/>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5" name="TextBox 5"/>
          <p:cNvSpPr txBox="1"/>
          <p:nvPr/>
        </p:nvSpPr>
        <p:spPr>
          <a:xfrm>
            <a:off x="1006871" y="942975"/>
            <a:ext cx="16230600" cy="609590"/>
          </a:xfrm>
          <a:prstGeom prst="rect">
            <a:avLst/>
          </a:prstGeom>
        </p:spPr>
        <p:txBody>
          <a:bodyPr lIns="0" tIns="0" rIns="0" bIns="0" rtlCol="0" anchor="t">
            <a:spAutoFit/>
          </a:bodyPr>
          <a:lstStyle/>
          <a:p>
            <a:pPr algn="l">
              <a:lnSpc>
                <a:spcPts val="5200"/>
              </a:lnSpc>
              <a:spcBef>
                <a:spcPct val="0"/>
              </a:spcBef>
            </a:pPr>
            <a:r>
              <a:rPr lang="en-US" sz="3714" b="1" spc="843" dirty="0">
                <a:solidFill>
                  <a:srgbClr val="2B2C30"/>
                </a:solidFill>
                <a:latin typeface="Public Sans Bold"/>
                <a:ea typeface="Public Sans Bold"/>
                <a:cs typeface="Public Sans Bold"/>
                <a:sym typeface="Public Sans Bold"/>
              </a:rPr>
              <a:t>2.Research Aim &amp; Research Questions</a:t>
            </a:r>
          </a:p>
        </p:txBody>
      </p:sp>
      <p:sp>
        <p:nvSpPr>
          <p:cNvPr id="6" name="TextBox 6"/>
          <p:cNvSpPr txBox="1"/>
          <p:nvPr/>
        </p:nvSpPr>
        <p:spPr>
          <a:xfrm>
            <a:off x="1016407" y="2026587"/>
            <a:ext cx="16242893" cy="970910"/>
          </a:xfrm>
          <a:prstGeom prst="rect">
            <a:avLst/>
          </a:prstGeom>
        </p:spPr>
        <p:txBody>
          <a:bodyPr lIns="0" tIns="0" rIns="0" bIns="0" rtlCol="0" anchor="t">
            <a:spAutoFit/>
          </a:bodyPr>
          <a:lstStyle/>
          <a:p>
            <a:pPr algn="l">
              <a:lnSpc>
                <a:spcPts val="7865"/>
              </a:lnSpc>
            </a:pPr>
            <a:r>
              <a:rPr lang="en-US" sz="6050" spc="30">
                <a:solidFill>
                  <a:srgbClr val="2B2C30"/>
                </a:solidFill>
                <a:latin typeface="Playfair Display"/>
                <a:ea typeface="Playfair Display"/>
                <a:cs typeface="Playfair Display"/>
                <a:sym typeface="Playfair Display"/>
              </a:rPr>
              <a:t>Research Aim</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Freeform 3"/>
          <p:cNvSpPr/>
          <p:nvPr/>
        </p:nvSpPr>
        <p:spPr>
          <a:xfrm>
            <a:off x="14581246" y="7195654"/>
            <a:ext cx="2656226" cy="2513454"/>
          </a:xfrm>
          <a:custGeom>
            <a:avLst/>
            <a:gdLst/>
            <a:ahLst/>
            <a:cxnLst/>
            <a:rect l="l" t="t" r="r" b="b"/>
            <a:pathLst>
              <a:path w="2656226" h="2513454">
                <a:moveTo>
                  <a:pt x="0" y="0"/>
                </a:moveTo>
                <a:lnTo>
                  <a:pt x="2656225" y="0"/>
                </a:lnTo>
                <a:lnTo>
                  <a:pt x="2656225" y="2513453"/>
                </a:lnTo>
                <a:lnTo>
                  <a:pt x="0" y="251345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4" name="TextBox 4"/>
          <p:cNvSpPr txBox="1"/>
          <p:nvPr/>
        </p:nvSpPr>
        <p:spPr>
          <a:xfrm>
            <a:off x="1006871" y="942975"/>
            <a:ext cx="16230600" cy="609590"/>
          </a:xfrm>
          <a:prstGeom prst="rect">
            <a:avLst/>
          </a:prstGeom>
        </p:spPr>
        <p:txBody>
          <a:bodyPr lIns="0" tIns="0" rIns="0" bIns="0" rtlCol="0" anchor="t">
            <a:spAutoFit/>
          </a:bodyPr>
          <a:lstStyle/>
          <a:p>
            <a:pPr algn="l">
              <a:lnSpc>
                <a:spcPts val="5200"/>
              </a:lnSpc>
              <a:spcBef>
                <a:spcPct val="0"/>
              </a:spcBef>
            </a:pPr>
            <a:r>
              <a:rPr lang="en-US" sz="3714" b="1" spc="843" dirty="0">
                <a:solidFill>
                  <a:srgbClr val="2B2C30"/>
                </a:solidFill>
                <a:latin typeface="Public Sans Bold"/>
                <a:ea typeface="Public Sans Bold"/>
                <a:cs typeface="Public Sans Bold"/>
                <a:sym typeface="Public Sans Bold"/>
              </a:rPr>
              <a:t>2.Research Aim &amp; Research Questions</a:t>
            </a:r>
          </a:p>
        </p:txBody>
      </p:sp>
      <p:sp>
        <p:nvSpPr>
          <p:cNvPr id="5" name="TextBox 5"/>
          <p:cNvSpPr txBox="1"/>
          <p:nvPr/>
        </p:nvSpPr>
        <p:spPr>
          <a:xfrm>
            <a:off x="1006871" y="3637784"/>
            <a:ext cx="16103686" cy="3914775"/>
          </a:xfrm>
          <a:prstGeom prst="rect">
            <a:avLst/>
          </a:prstGeom>
        </p:spPr>
        <p:txBody>
          <a:bodyPr lIns="0" tIns="0" rIns="0" bIns="0" rtlCol="0" anchor="t">
            <a:spAutoFit/>
          </a:bodyPr>
          <a:lstStyle/>
          <a:p>
            <a:pPr algn="l">
              <a:lnSpc>
                <a:spcPts val="4499"/>
              </a:lnSpc>
            </a:pPr>
            <a:r>
              <a:rPr lang="en-US" sz="2999" dirty="0">
                <a:solidFill>
                  <a:srgbClr val="2B2C30"/>
                </a:solidFill>
                <a:latin typeface="Public Sans"/>
                <a:ea typeface="Public Sans"/>
                <a:cs typeface="Public Sans"/>
                <a:sym typeface="Public Sans"/>
              </a:rPr>
              <a:t>1.How is the kindergarten-based curriculum implemented in the selected kindergarten in Guilin? </a:t>
            </a:r>
          </a:p>
          <a:p>
            <a:pPr algn="l">
              <a:lnSpc>
                <a:spcPts val="4499"/>
              </a:lnSpc>
            </a:pPr>
            <a:r>
              <a:rPr lang="en-US" sz="2999" dirty="0">
                <a:solidFill>
                  <a:srgbClr val="2B2C30"/>
                </a:solidFill>
                <a:latin typeface="Public Sans"/>
                <a:ea typeface="Public Sans"/>
                <a:cs typeface="Public Sans"/>
                <a:sym typeface="Public Sans"/>
              </a:rPr>
              <a:t>2.What challenges do teachers face during the implementation of the kindergarten-based curriculum? </a:t>
            </a:r>
          </a:p>
          <a:p>
            <a:pPr algn="l">
              <a:lnSpc>
                <a:spcPts val="4499"/>
              </a:lnSpc>
            </a:pPr>
            <a:r>
              <a:rPr lang="en-US" sz="2999" dirty="0">
                <a:solidFill>
                  <a:srgbClr val="2B2C30"/>
                </a:solidFill>
                <a:latin typeface="Public Sans"/>
                <a:ea typeface="Public Sans"/>
                <a:cs typeface="Public Sans"/>
                <a:sym typeface="Public Sans"/>
              </a:rPr>
              <a:t>3.How do kindergarten managers support teachers in developing and executing the kindergarten-based curriculum?</a:t>
            </a:r>
          </a:p>
          <a:p>
            <a:pPr algn="l">
              <a:lnSpc>
                <a:spcPts val="4499"/>
              </a:lnSpc>
            </a:pPr>
            <a:endParaRPr lang="en-US" sz="2999" dirty="0">
              <a:solidFill>
                <a:srgbClr val="2B2C30"/>
              </a:solidFill>
              <a:latin typeface="Public Sans"/>
              <a:ea typeface="Public Sans"/>
              <a:cs typeface="Public Sans"/>
              <a:sym typeface="Public Sans"/>
            </a:endParaRPr>
          </a:p>
        </p:txBody>
      </p:sp>
      <p:sp>
        <p:nvSpPr>
          <p:cNvPr id="6" name="TextBox 6"/>
          <p:cNvSpPr txBox="1"/>
          <p:nvPr/>
        </p:nvSpPr>
        <p:spPr>
          <a:xfrm>
            <a:off x="1016407" y="2026587"/>
            <a:ext cx="16242893" cy="970910"/>
          </a:xfrm>
          <a:prstGeom prst="rect">
            <a:avLst/>
          </a:prstGeom>
        </p:spPr>
        <p:txBody>
          <a:bodyPr lIns="0" tIns="0" rIns="0" bIns="0" rtlCol="0" anchor="t">
            <a:spAutoFit/>
          </a:bodyPr>
          <a:lstStyle/>
          <a:p>
            <a:pPr algn="l">
              <a:lnSpc>
                <a:spcPts val="7865"/>
              </a:lnSpc>
            </a:pPr>
            <a:r>
              <a:rPr lang="en-US" sz="6050" spc="30">
                <a:solidFill>
                  <a:srgbClr val="2B2C30"/>
                </a:solidFill>
                <a:latin typeface="Playfair Display"/>
                <a:ea typeface="Playfair Display"/>
                <a:cs typeface="Playfair Display"/>
                <a:sym typeface="Playfair Display"/>
              </a:rPr>
              <a:t>Research Questions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16407" y="3101621"/>
            <a:ext cx="13208550" cy="1971035"/>
          </a:xfrm>
          <a:prstGeom prst="rect">
            <a:avLst/>
          </a:prstGeom>
        </p:spPr>
        <p:txBody>
          <a:bodyPr lIns="0" tIns="0" rIns="0" bIns="0" rtlCol="0" anchor="t">
            <a:spAutoFit/>
          </a:bodyPr>
          <a:lstStyle/>
          <a:p>
            <a:pPr algn="l">
              <a:lnSpc>
                <a:spcPts val="7865"/>
              </a:lnSpc>
            </a:pPr>
            <a:r>
              <a:rPr lang="en-US" sz="6050" spc="30">
                <a:solidFill>
                  <a:srgbClr val="2B2C30"/>
                </a:solidFill>
                <a:latin typeface="Public Sans"/>
                <a:ea typeface="Public Sans"/>
                <a:cs typeface="Public Sans"/>
                <a:sym typeface="Public Sans"/>
              </a:rPr>
              <a:t>Part 3. Research Design – The Onion Framework</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006871" y="942975"/>
            <a:ext cx="16230600" cy="648601"/>
          </a:xfrm>
          <a:prstGeom prst="rect">
            <a:avLst/>
          </a:prstGeom>
        </p:spPr>
        <p:txBody>
          <a:bodyPr lIns="0" tIns="0" rIns="0" bIns="0" rtlCol="0" anchor="t">
            <a:spAutoFit/>
          </a:bodyPr>
          <a:lstStyle/>
          <a:p>
            <a:pPr algn="l">
              <a:lnSpc>
                <a:spcPts val="5200"/>
              </a:lnSpc>
              <a:spcBef>
                <a:spcPct val="0"/>
              </a:spcBef>
            </a:pPr>
            <a:r>
              <a:rPr lang="en-US" sz="3714" b="1" spc="843" dirty="0">
                <a:solidFill>
                  <a:srgbClr val="2B2C30"/>
                </a:solidFill>
                <a:latin typeface="Public Sans Bold"/>
                <a:ea typeface="Public Sans Bold"/>
                <a:cs typeface="Public Sans Bold"/>
                <a:sym typeface="Public Sans Bold"/>
              </a:rPr>
              <a:t>Research onion framework</a:t>
            </a:r>
          </a:p>
        </p:txBody>
      </p:sp>
      <p:grpSp>
        <p:nvGrpSpPr>
          <p:cNvPr id="4" name="Group 4"/>
          <p:cNvGrpSpPr/>
          <p:nvPr/>
        </p:nvGrpSpPr>
        <p:grpSpPr>
          <a:xfrm>
            <a:off x="190162" y="2095500"/>
            <a:ext cx="12170659" cy="11604279"/>
            <a:chOff x="0" y="0"/>
            <a:chExt cx="826000" cy="787561"/>
          </a:xfrm>
        </p:grpSpPr>
        <p:sp>
          <p:nvSpPr>
            <p:cNvPr id="5" name="Freeform 5"/>
            <p:cNvSpPr/>
            <p:nvPr/>
          </p:nvSpPr>
          <p:spPr>
            <a:xfrm>
              <a:off x="0" y="0"/>
              <a:ext cx="826000" cy="787561"/>
            </a:xfrm>
            <a:custGeom>
              <a:avLst/>
              <a:gdLst/>
              <a:ahLst/>
              <a:cxnLst/>
              <a:rect l="l" t="t" r="r" b="b"/>
              <a:pathLst>
                <a:path w="826000" h="787561">
                  <a:moveTo>
                    <a:pt x="413000" y="0"/>
                  </a:moveTo>
                  <a:cubicBezTo>
                    <a:pt x="184906" y="0"/>
                    <a:pt x="0" y="176302"/>
                    <a:pt x="0" y="393780"/>
                  </a:cubicBezTo>
                  <a:cubicBezTo>
                    <a:pt x="0" y="611259"/>
                    <a:pt x="184906" y="787561"/>
                    <a:pt x="413000" y="787561"/>
                  </a:cubicBezTo>
                  <a:cubicBezTo>
                    <a:pt x="641094" y="787561"/>
                    <a:pt x="826000" y="611259"/>
                    <a:pt x="826000" y="393780"/>
                  </a:cubicBezTo>
                  <a:cubicBezTo>
                    <a:pt x="826000" y="176302"/>
                    <a:pt x="641094" y="0"/>
                    <a:pt x="413000" y="0"/>
                  </a:cubicBezTo>
                  <a:close/>
                </a:path>
              </a:pathLst>
            </a:custGeom>
            <a:solidFill>
              <a:srgbClr val="000000">
                <a:alpha val="0"/>
              </a:srgbClr>
            </a:solidFill>
            <a:ln w="19050" cap="sq">
              <a:solidFill>
                <a:srgbClr val="2B2C30"/>
              </a:solidFill>
              <a:prstDash val="solid"/>
              <a:miter/>
            </a:ln>
          </p:spPr>
        </p:sp>
        <p:sp>
          <p:nvSpPr>
            <p:cNvPr id="6" name="TextBox 6"/>
            <p:cNvSpPr txBox="1"/>
            <p:nvPr/>
          </p:nvSpPr>
          <p:spPr>
            <a:xfrm>
              <a:off x="77438" y="83359"/>
              <a:ext cx="671125" cy="630368"/>
            </a:xfrm>
            <a:prstGeom prst="rect">
              <a:avLst/>
            </a:prstGeom>
          </p:spPr>
          <p:txBody>
            <a:bodyPr lIns="50800" tIns="50800" rIns="50800" bIns="50800" rtlCol="0" anchor="ctr"/>
            <a:lstStyle/>
            <a:p>
              <a:pPr algn="ctr">
                <a:lnSpc>
                  <a:spcPts val="2120"/>
                </a:lnSpc>
              </a:pPr>
              <a:endParaRPr/>
            </a:p>
          </p:txBody>
        </p:sp>
      </p:grpSp>
      <p:grpSp>
        <p:nvGrpSpPr>
          <p:cNvPr id="7" name="Group 7"/>
          <p:cNvGrpSpPr/>
          <p:nvPr/>
        </p:nvGrpSpPr>
        <p:grpSpPr>
          <a:xfrm>
            <a:off x="1112489" y="2893202"/>
            <a:ext cx="10396132" cy="10396132"/>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2B2C30"/>
              </a:solidFill>
              <a:prstDash val="solid"/>
              <a:miter/>
            </a:ln>
          </p:spPr>
        </p:sp>
        <p:sp>
          <p:nvSpPr>
            <p:cNvPr id="9" name="TextBox 9"/>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0" name="Group 10"/>
          <p:cNvGrpSpPr/>
          <p:nvPr/>
        </p:nvGrpSpPr>
        <p:grpSpPr>
          <a:xfrm>
            <a:off x="1828938" y="3816621"/>
            <a:ext cx="8873579" cy="8873579"/>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2B2C30"/>
              </a:solidFill>
              <a:prstDash val="solid"/>
              <a:miter/>
            </a:ln>
          </p:spPr>
        </p:sp>
        <p:sp>
          <p:nvSpPr>
            <p:cNvPr id="12" name="TextBox 12"/>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3" name="Group 13"/>
          <p:cNvGrpSpPr/>
          <p:nvPr/>
        </p:nvGrpSpPr>
        <p:grpSpPr>
          <a:xfrm>
            <a:off x="2399975" y="4597153"/>
            <a:ext cx="7879024" cy="7879024"/>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2B2C30"/>
              </a:solidFill>
              <a:prstDash val="solid"/>
              <a:miter/>
            </a:ln>
          </p:spPr>
        </p:sp>
        <p:sp>
          <p:nvSpPr>
            <p:cNvPr id="15" name="TextBox 15"/>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6" name="Group 16"/>
          <p:cNvGrpSpPr/>
          <p:nvPr/>
        </p:nvGrpSpPr>
        <p:grpSpPr>
          <a:xfrm>
            <a:off x="3109986" y="5430935"/>
            <a:ext cx="6459001" cy="6459001"/>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2B2C30"/>
              </a:solidFill>
              <a:prstDash val="solid"/>
              <a:miter/>
            </a:ln>
          </p:spPr>
        </p:sp>
        <p:sp>
          <p:nvSpPr>
            <p:cNvPr id="18" name="TextBox 18"/>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9" name="Group 19"/>
          <p:cNvGrpSpPr/>
          <p:nvPr/>
        </p:nvGrpSpPr>
        <p:grpSpPr>
          <a:xfrm>
            <a:off x="3636011" y="6237823"/>
            <a:ext cx="5406953" cy="5406953"/>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19050" cap="sq">
              <a:solidFill>
                <a:srgbClr val="2B2C30"/>
              </a:solidFill>
              <a:prstDash val="solid"/>
              <a:miter/>
            </a:ln>
          </p:spPr>
        </p:sp>
        <p:sp>
          <p:nvSpPr>
            <p:cNvPr id="21" name="TextBox 21"/>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sp>
        <p:nvSpPr>
          <p:cNvPr id="22" name="TextBox 22"/>
          <p:cNvSpPr txBox="1"/>
          <p:nvPr/>
        </p:nvSpPr>
        <p:spPr>
          <a:xfrm>
            <a:off x="1877219" y="2718026"/>
            <a:ext cx="8796544" cy="5406953"/>
          </a:xfrm>
          <a:prstGeom prst="rect">
            <a:avLst/>
          </a:prstGeom>
        </p:spPr>
        <p:txBody>
          <a:bodyPr wrap="square" lIns="0" tIns="0" rIns="0" bIns="0" rtlCol="0" anchor="t">
            <a:prstTxWarp prst="textArchUp">
              <a:avLst>
                <a:gd name="adj" fmla="val 11836384"/>
              </a:avLst>
            </a:prstTxWarp>
            <a:spAutoFit/>
          </a:bodyPr>
          <a:lstStyle/>
          <a:p>
            <a:pPr algn="ctr">
              <a:lnSpc>
                <a:spcPts val="6500"/>
              </a:lnSpc>
              <a:spcBef>
                <a:spcPct val="0"/>
              </a:spcBef>
            </a:pPr>
            <a:r>
              <a:rPr lang="en-US" sz="5000" spc="25" dirty="0">
                <a:solidFill>
                  <a:srgbClr val="2B2C30"/>
                </a:solidFill>
                <a:latin typeface="Playfair Display"/>
                <a:ea typeface="Playfair Display"/>
                <a:cs typeface="Playfair Display"/>
                <a:sym typeface="Playfair Display"/>
              </a:rPr>
              <a:t>Interpretivist/Constructivist</a:t>
            </a:r>
          </a:p>
        </p:txBody>
      </p:sp>
      <p:sp>
        <p:nvSpPr>
          <p:cNvPr id="23" name="TextBox 23"/>
          <p:cNvSpPr txBox="1"/>
          <p:nvPr/>
        </p:nvSpPr>
        <p:spPr>
          <a:xfrm>
            <a:off x="3384034" y="3515219"/>
            <a:ext cx="5763386" cy="2603964"/>
          </a:xfrm>
          <a:prstGeom prst="rect">
            <a:avLst/>
          </a:prstGeom>
        </p:spPr>
        <p:txBody>
          <a:bodyPr lIns="0" tIns="0" rIns="0" bIns="0" rtlCol="0" anchor="t">
            <a:prstTxWarp prst="textArchUp">
              <a:avLst/>
            </a:prstTxWarp>
            <a:spAutoFit/>
          </a:bodyPr>
          <a:lstStyle/>
          <a:p>
            <a:pPr algn="ctr">
              <a:lnSpc>
                <a:spcPts val="6500"/>
              </a:lnSpc>
              <a:spcBef>
                <a:spcPct val="0"/>
              </a:spcBef>
            </a:pPr>
            <a:r>
              <a:rPr lang="en-US" sz="5000" spc="25" dirty="0">
                <a:solidFill>
                  <a:srgbClr val="2B2C30"/>
                </a:solidFill>
                <a:latin typeface="Playfair Display"/>
                <a:ea typeface="Playfair Display"/>
                <a:cs typeface="Playfair Display"/>
                <a:sym typeface="Playfair Display"/>
              </a:rPr>
              <a:t>Inductive Approach</a:t>
            </a:r>
          </a:p>
        </p:txBody>
      </p:sp>
      <p:sp>
        <p:nvSpPr>
          <p:cNvPr id="24" name="TextBox 24"/>
          <p:cNvSpPr txBox="1"/>
          <p:nvPr/>
        </p:nvSpPr>
        <p:spPr>
          <a:xfrm>
            <a:off x="4688745" y="4362963"/>
            <a:ext cx="3292509" cy="906656"/>
          </a:xfrm>
          <a:prstGeom prst="rect">
            <a:avLst/>
          </a:prstGeom>
        </p:spPr>
        <p:txBody>
          <a:bodyPr lIns="0" tIns="0" rIns="0" bIns="0" rtlCol="0" anchor="t">
            <a:prstTxWarp prst="textArchUp">
              <a:avLst/>
            </a:prstTxWarp>
            <a:spAutoFit/>
          </a:bodyPr>
          <a:lstStyle/>
          <a:p>
            <a:pPr algn="ctr">
              <a:lnSpc>
                <a:spcPts val="6500"/>
              </a:lnSpc>
              <a:spcBef>
                <a:spcPct val="0"/>
              </a:spcBef>
            </a:pPr>
            <a:r>
              <a:rPr lang="en-US" sz="5000" spc="25" dirty="0">
                <a:solidFill>
                  <a:srgbClr val="2B2C30"/>
                </a:solidFill>
                <a:latin typeface="Playfair Display"/>
                <a:ea typeface="Playfair Display"/>
                <a:cs typeface="Playfair Display"/>
                <a:sym typeface="Playfair Display"/>
              </a:rPr>
              <a:t>Qualitative</a:t>
            </a:r>
          </a:p>
        </p:txBody>
      </p:sp>
      <p:sp>
        <p:nvSpPr>
          <p:cNvPr id="25" name="TextBox 25"/>
          <p:cNvSpPr txBox="1"/>
          <p:nvPr/>
        </p:nvSpPr>
        <p:spPr>
          <a:xfrm>
            <a:off x="4758961" y="5143500"/>
            <a:ext cx="3297679" cy="1100100"/>
          </a:xfrm>
          <a:prstGeom prst="rect">
            <a:avLst/>
          </a:prstGeom>
        </p:spPr>
        <p:txBody>
          <a:bodyPr lIns="0" tIns="0" rIns="0" bIns="0" rtlCol="0" anchor="t">
            <a:prstTxWarp prst="textArchUp">
              <a:avLst/>
            </a:prstTxWarp>
            <a:spAutoFit/>
          </a:bodyPr>
          <a:lstStyle/>
          <a:p>
            <a:pPr algn="ctr">
              <a:lnSpc>
                <a:spcPts val="6500"/>
              </a:lnSpc>
              <a:spcBef>
                <a:spcPct val="0"/>
              </a:spcBef>
            </a:pPr>
            <a:r>
              <a:rPr lang="en-US" sz="5000" spc="25" dirty="0">
                <a:solidFill>
                  <a:srgbClr val="2B2C30"/>
                </a:solidFill>
                <a:latin typeface="Playfair Display"/>
                <a:ea typeface="Playfair Display"/>
                <a:cs typeface="Playfair Display"/>
                <a:sym typeface="Playfair Display"/>
              </a:rPr>
              <a:t>Case study</a:t>
            </a:r>
          </a:p>
        </p:txBody>
      </p:sp>
      <p:sp>
        <p:nvSpPr>
          <p:cNvPr id="26" name="TextBox 26"/>
          <p:cNvSpPr txBox="1"/>
          <p:nvPr/>
        </p:nvSpPr>
        <p:spPr>
          <a:xfrm>
            <a:off x="4029667" y="5983843"/>
            <a:ext cx="4626377" cy="3653546"/>
          </a:xfrm>
          <a:prstGeom prst="rect">
            <a:avLst/>
          </a:prstGeom>
        </p:spPr>
        <p:txBody>
          <a:bodyPr lIns="0" tIns="0" rIns="0" bIns="0" rtlCol="0" anchor="t">
            <a:prstTxWarp prst="textArchUp">
              <a:avLst/>
            </a:prstTxWarp>
            <a:spAutoFit/>
          </a:bodyPr>
          <a:lstStyle/>
          <a:p>
            <a:pPr algn="ctr">
              <a:lnSpc>
                <a:spcPts val="6500"/>
              </a:lnSpc>
              <a:spcBef>
                <a:spcPct val="0"/>
              </a:spcBef>
            </a:pPr>
            <a:r>
              <a:rPr lang="en-US" sz="5000" spc="25" dirty="0">
                <a:solidFill>
                  <a:srgbClr val="2B2C30"/>
                </a:solidFill>
                <a:latin typeface="Playfair Display"/>
                <a:ea typeface="Playfair Display"/>
                <a:cs typeface="Playfair Display"/>
                <a:sym typeface="Playfair Display"/>
              </a:rPr>
              <a:t>Cross-sectional</a:t>
            </a:r>
          </a:p>
        </p:txBody>
      </p:sp>
      <p:sp>
        <p:nvSpPr>
          <p:cNvPr id="27" name="TextBox 27"/>
          <p:cNvSpPr txBox="1"/>
          <p:nvPr/>
        </p:nvSpPr>
        <p:spPr>
          <a:xfrm>
            <a:off x="3910326" y="7982182"/>
            <a:ext cx="4811313" cy="1810560"/>
          </a:xfrm>
          <a:prstGeom prst="rect">
            <a:avLst/>
          </a:prstGeom>
        </p:spPr>
        <p:txBody>
          <a:bodyPr wrap="square" lIns="0" tIns="0" rIns="0" bIns="0" rtlCol="0" anchor="t">
            <a:spAutoFit/>
          </a:bodyPr>
          <a:lstStyle/>
          <a:p>
            <a:pPr algn="ctr">
              <a:lnSpc>
                <a:spcPts val="3559"/>
              </a:lnSpc>
            </a:pPr>
            <a:r>
              <a:rPr lang="en-US" sz="2737" spc="13" dirty="0">
                <a:solidFill>
                  <a:srgbClr val="2B2C30"/>
                </a:solidFill>
                <a:latin typeface="Playfair Display"/>
                <a:ea typeface="Playfair Display"/>
                <a:cs typeface="Playfair Display"/>
                <a:sym typeface="Playfair Display"/>
              </a:rPr>
              <a:t>Non-participant Observation</a:t>
            </a:r>
          </a:p>
          <a:p>
            <a:pPr algn="ctr">
              <a:lnSpc>
                <a:spcPts val="3559"/>
              </a:lnSpc>
            </a:pPr>
            <a:r>
              <a:rPr lang="en-US" sz="2737" spc="13" dirty="0">
                <a:solidFill>
                  <a:srgbClr val="2B2C30"/>
                </a:solidFill>
                <a:latin typeface="Playfair Display"/>
                <a:ea typeface="Playfair Display"/>
                <a:cs typeface="Playfair Display"/>
                <a:sym typeface="Playfair Display"/>
              </a:rPr>
              <a:t>Semi-structured Interviews</a:t>
            </a:r>
          </a:p>
          <a:p>
            <a:pPr algn="ctr">
              <a:lnSpc>
                <a:spcPts val="3559"/>
              </a:lnSpc>
            </a:pPr>
            <a:r>
              <a:rPr lang="en-US" sz="2737" spc="13" dirty="0">
                <a:solidFill>
                  <a:srgbClr val="2B2C30"/>
                </a:solidFill>
                <a:latin typeface="Playfair Display"/>
                <a:ea typeface="Playfair Display"/>
                <a:cs typeface="Playfair Display"/>
                <a:sym typeface="Playfair Display"/>
              </a:rPr>
              <a:t>Document Review</a:t>
            </a:r>
          </a:p>
          <a:p>
            <a:pPr algn="ctr">
              <a:lnSpc>
                <a:spcPts val="3559"/>
              </a:lnSpc>
              <a:spcBef>
                <a:spcPct val="0"/>
              </a:spcBef>
            </a:pPr>
            <a:endParaRPr lang="en-US" sz="2737" spc="13" dirty="0">
              <a:solidFill>
                <a:srgbClr val="2B2C30"/>
              </a:solidFill>
              <a:latin typeface="Playfair Display"/>
              <a:ea typeface="Playfair Display"/>
              <a:cs typeface="Playfair Display"/>
              <a:sym typeface="Playfair Display"/>
            </a:endParaRPr>
          </a:p>
        </p:txBody>
      </p:sp>
      <p:sp>
        <p:nvSpPr>
          <p:cNvPr id="28" name="AutoShape 28"/>
          <p:cNvSpPr/>
          <p:nvPr/>
        </p:nvSpPr>
        <p:spPr>
          <a:xfrm>
            <a:off x="8757450" y="8393790"/>
            <a:ext cx="4865543" cy="0"/>
          </a:xfrm>
          <a:prstGeom prst="line">
            <a:avLst/>
          </a:prstGeom>
          <a:ln w="38100" cap="flat">
            <a:solidFill>
              <a:srgbClr val="2B2C30"/>
            </a:solidFill>
            <a:prstDash val="solid"/>
            <a:headEnd type="none" w="sm" len="sm"/>
            <a:tailEnd type="arrow" w="med" len="sm"/>
          </a:ln>
        </p:spPr>
      </p:sp>
      <p:sp>
        <p:nvSpPr>
          <p:cNvPr id="29" name="AutoShape 29"/>
          <p:cNvSpPr/>
          <p:nvPr/>
        </p:nvSpPr>
        <p:spPr>
          <a:xfrm flipV="1">
            <a:off x="8403028" y="6660501"/>
            <a:ext cx="5219830" cy="0"/>
          </a:xfrm>
          <a:prstGeom prst="line">
            <a:avLst/>
          </a:prstGeom>
          <a:ln w="38100" cap="flat">
            <a:solidFill>
              <a:srgbClr val="2B2C30"/>
            </a:solidFill>
            <a:prstDash val="solid"/>
            <a:headEnd type="none" w="sm" len="sm"/>
            <a:tailEnd type="arrow" w="med" len="sm"/>
          </a:ln>
        </p:spPr>
      </p:sp>
      <p:sp>
        <p:nvSpPr>
          <p:cNvPr id="30" name="AutoShape 30"/>
          <p:cNvSpPr/>
          <p:nvPr/>
        </p:nvSpPr>
        <p:spPr>
          <a:xfrm>
            <a:off x="8016888" y="5317476"/>
            <a:ext cx="5606038" cy="0"/>
          </a:xfrm>
          <a:prstGeom prst="line">
            <a:avLst/>
          </a:prstGeom>
          <a:ln w="38100" cap="flat">
            <a:solidFill>
              <a:srgbClr val="2B2C30"/>
            </a:solidFill>
            <a:prstDash val="solid"/>
            <a:headEnd type="none" w="sm" len="sm"/>
            <a:tailEnd type="arrow" w="med" len="sm"/>
          </a:ln>
        </p:spPr>
      </p:sp>
      <p:sp>
        <p:nvSpPr>
          <p:cNvPr id="31" name="AutoShape 31"/>
          <p:cNvSpPr/>
          <p:nvPr/>
        </p:nvSpPr>
        <p:spPr>
          <a:xfrm>
            <a:off x="8022058" y="4641977"/>
            <a:ext cx="5600800" cy="0"/>
          </a:xfrm>
          <a:prstGeom prst="line">
            <a:avLst/>
          </a:prstGeom>
          <a:ln w="38100" cap="flat">
            <a:solidFill>
              <a:srgbClr val="2B2C30"/>
            </a:solidFill>
            <a:prstDash val="solid"/>
            <a:headEnd type="none" w="sm" len="sm"/>
            <a:tailEnd type="arrow" w="med" len="sm"/>
          </a:ln>
        </p:spPr>
      </p:sp>
      <p:sp>
        <p:nvSpPr>
          <p:cNvPr id="32" name="AutoShape 32"/>
          <p:cNvSpPr/>
          <p:nvPr/>
        </p:nvSpPr>
        <p:spPr>
          <a:xfrm flipV="1">
            <a:off x="9122171" y="4076700"/>
            <a:ext cx="4579827" cy="0"/>
          </a:xfrm>
          <a:prstGeom prst="line">
            <a:avLst/>
          </a:prstGeom>
          <a:ln w="38100" cap="flat">
            <a:solidFill>
              <a:srgbClr val="2B2C30"/>
            </a:solidFill>
            <a:prstDash val="solid"/>
            <a:headEnd type="none" w="sm" len="sm"/>
            <a:tailEnd type="arrow" w="med" len="sm"/>
          </a:ln>
        </p:spPr>
      </p:sp>
      <p:sp>
        <p:nvSpPr>
          <p:cNvPr id="33" name="AutoShape 33"/>
          <p:cNvSpPr/>
          <p:nvPr/>
        </p:nvSpPr>
        <p:spPr>
          <a:xfrm>
            <a:off x="9902010" y="3322479"/>
            <a:ext cx="3720848" cy="0"/>
          </a:xfrm>
          <a:prstGeom prst="line">
            <a:avLst/>
          </a:prstGeom>
          <a:ln w="38100" cap="flat">
            <a:solidFill>
              <a:srgbClr val="2B2C30"/>
            </a:solidFill>
            <a:prstDash val="solid"/>
            <a:headEnd type="none" w="sm" len="sm"/>
            <a:tailEnd type="arrow" w="med" len="sm"/>
          </a:ln>
        </p:spPr>
      </p:sp>
      <p:sp>
        <p:nvSpPr>
          <p:cNvPr id="34" name="TextBox 34"/>
          <p:cNvSpPr txBox="1"/>
          <p:nvPr/>
        </p:nvSpPr>
        <p:spPr>
          <a:xfrm>
            <a:off x="13333598" y="3050073"/>
            <a:ext cx="4696570" cy="462050"/>
          </a:xfrm>
          <a:prstGeom prst="rect">
            <a:avLst/>
          </a:prstGeom>
        </p:spPr>
        <p:txBody>
          <a:bodyPr wrap="square" lIns="0" tIns="0" rIns="0" bIns="0" rtlCol="0" anchor="t">
            <a:spAutoFit/>
          </a:bodyPr>
          <a:lstStyle/>
          <a:p>
            <a:pPr algn="ctr">
              <a:lnSpc>
                <a:spcPts val="3900"/>
              </a:lnSpc>
              <a:spcBef>
                <a:spcPct val="0"/>
              </a:spcBef>
            </a:pPr>
            <a:r>
              <a:rPr lang="en-US" sz="3000" spc="15" dirty="0">
                <a:solidFill>
                  <a:srgbClr val="2B2C30"/>
                </a:solidFill>
                <a:latin typeface="Playfair Display"/>
                <a:ea typeface="Playfair Display"/>
                <a:cs typeface="Playfair Display"/>
                <a:sym typeface="Playfair Display"/>
              </a:rPr>
              <a:t>Research Philosophy</a:t>
            </a:r>
          </a:p>
        </p:txBody>
      </p:sp>
      <p:sp>
        <p:nvSpPr>
          <p:cNvPr id="35" name="TextBox 35"/>
          <p:cNvSpPr txBox="1"/>
          <p:nvPr/>
        </p:nvSpPr>
        <p:spPr>
          <a:xfrm>
            <a:off x="13701998" y="3788182"/>
            <a:ext cx="3892363" cy="462050"/>
          </a:xfrm>
          <a:prstGeom prst="rect">
            <a:avLst/>
          </a:prstGeom>
        </p:spPr>
        <p:txBody>
          <a:bodyPr wrap="square" lIns="0" tIns="0" rIns="0" bIns="0" rtlCol="0" anchor="t">
            <a:spAutoFit/>
          </a:bodyPr>
          <a:lstStyle/>
          <a:p>
            <a:pPr algn="ctr">
              <a:lnSpc>
                <a:spcPts val="3900"/>
              </a:lnSpc>
              <a:spcBef>
                <a:spcPct val="0"/>
              </a:spcBef>
            </a:pPr>
            <a:r>
              <a:rPr lang="en-US" sz="3000" spc="15" dirty="0">
                <a:solidFill>
                  <a:srgbClr val="2B2C30"/>
                </a:solidFill>
                <a:latin typeface="Playfair Display"/>
                <a:ea typeface="Playfair Display"/>
                <a:cs typeface="Playfair Display"/>
                <a:sym typeface="Playfair Display"/>
              </a:rPr>
              <a:t>Research Approach</a:t>
            </a:r>
          </a:p>
        </p:txBody>
      </p:sp>
      <p:sp>
        <p:nvSpPr>
          <p:cNvPr id="36" name="TextBox 36"/>
          <p:cNvSpPr txBox="1"/>
          <p:nvPr/>
        </p:nvSpPr>
        <p:spPr>
          <a:xfrm>
            <a:off x="13333598" y="4455533"/>
            <a:ext cx="4855138" cy="462050"/>
          </a:xfrm>
          <a:prstGeom prst="rect">
            <a:avLst/>
          </a:prstGeom>
        </p:spPr>
        <p:txBody>
          <a:bodyPr wrap="square" lIns="0" tIns="0" rIns="0" bIns="0" rtlCol="0" anchor="t">
            <a:spAutoFit/>
          </a:bodyPr>
          <a:lstStyle/>
          <a:p>
            <a:pPr algn="ctr">
              <a:lnSpc>
                <a:spcPts val="3900"/>
              </a:lnSpc>
              <a:spcBef>
                <a:spcPct val="0"/>
              </a:spcBef>
            </a:pPr>
            <a:r>
              <a:rPr lang="en-US" sz="3000" spc="15" dirty="0">
                <a:solidFill>
                  <a:srgbClr val="2B2C30"/>
                </a:solidFill>
                <a:latin typeface="Playfair Display"/>
                <a:ea typeface="Playfair Display"/>
                <a:cs typeface="Playfair Display"/>
                <a:sym typeface="Playfair Display"/>
              </a:rPr>
              <a:t>Methodological Choice</a:t>
            </a:r>
          </a:p>
        </p:txBody>
      </p:sp>
      <p:sp>
        <p:nvSpPr>
          <p:cNvPr id="37" name="TextBox 37"/>
          <p:cNvSpPr txBox="1"/>
          <p:nvPr/>
        </p:nvSpPr>
        <p:spPr>
          <a:xfrm>
            <a:off x="13845134" y="5060301"/>
            <a:ext cx="3757066" cy="462050"/>
          </a:xfrm>
          <a:prstGeom prst="rect">
            <a:avLst/>
          </a:prstGeom>
        </p:spPr>
        <p:txBody>
          <a:bodyPr wrap="square" lIns="0" tIns="0" rIns="0" bIns="0" rtlCol="0" anchor="t">
            <a:spAutoFit/>
          </a:bodyPr>
          <a:lstStyle/>
          <a:p>
            <a:pPr algn="ctr">
              <a:lnSpc>
                <a:spcPts val="3900"/>
              </a:lnSpc>
              <a:spcBef>
                <a:spcPct val="0"/>
              </a:spcBef>
            </a:pPr>
            <a:r>
              <a:rPr lang="en-US" sz="3000" spc="15" dirty="0">
                <a:solidFill>
                  <a:srgbClr val="2B2C30"/>
                </a:solidFill>
                <a:latin typeface="Playfair Display"/>
                <a:ea typeface="Playfair Display"/>
                <a:cs typeface="Playfair Display"/>
                <a:sym typeface="Playfair Display"/>
              </a:rPr>
              <a:t>Research Strategy</a:t>
            </a:r>
          </a:p>
        </p:txBody>
      </p:sp>
      <p:sp>
        <p:nvSpPr>
          <p:cNvPr id="38" name="TextBox 38"/>
          <p:cNvSpPr txBox="1"/>
          <p:nvPr/>
        </p:nvSpPr>
        <p:spPr>
          <a:xfrm>
            <a:off x="13845134" y="6393801"/>
            <a:ext cx="3107531" cy="462050"/>
          </a:xfrm>
          <a:prstGeom prst="rect">
            <a:avLst/>
          </a:prstGeom>
        </p:spPr>
        <p:txBody>
          <a:bodyPr wrap="square" lIns="0" tIns="0" rIns="0" bIns="0" rtlCol="0" anchor="t">
            <a:spAutoFit/>
          </a:bodyPr>
          <a:lstStyle/>
          <a:p>
            <a:pPr algn="ctr">
              <a:lnSpc>
                <a:spcPts val="3900"/>
              </a:lnSpc>
              <a:spcBef>
                <a:spcPct val="0"/>
              </a:spcBef>
            </a:pPr>
            <a:r>
              <a:rPr lang="en-US" sz="3000" spc="15" dirty="0">
                <a:solidFill>
                  <a:srgbClr val="2B2C30"/>
                </a:solidFill>
                <a:latin typeface="Playfair Display"/>
                <a:ea typeface="Playfair Display"/>
                <a:cs typeface="Playfair Display"/>
                <a:sym typeface="Playfair Display"/>
              </a:rPr>
              <a:t>Time Horizon</a:t>
            </a:r>
          </a:p>
        </p:txBody>
      </p:sp>
      <p:sp>
        <p:nvSpPr>
          <p:cNvPr id="39" name="TextBox 39"/>
          <p:cNvSpPr txBox="1"/>
          <p:nvPr/>
        </p:nvSpPr>
        <p:spPr>
          <a:xfrm>
            <a:off x="13479494" y="8136480"/>
            <a:ext cx="4709242" cy="462050"/>
          </a:xfrm>
          <a:prstGeom prst="rect">
            <a:avLst/>
          </a:prstGeom>
        </p:spPr>
        <p:txBody>
          <a:bodyPr wrap="square" lIns="0" tIns="0" rIns="0" bIns="0" rtlCol="0" anchor="t">
            <a:spAutoFit/>
          </a:bodyPr>
          <a:lstStyle/>
          <a:p>
            <a:pPr algn="ctr">
              <a:lnSpc>
                <a:spcPts val="3900"/>
              </a:lnSpc>
              <a:spcBef>
                <a:spcPct val="0"/>
              </a:spcBef>
            </a:pPr>
            <a:r>
              <a:rPr lang="en-US" sz="3000" spc="15" dirty="0">
                <a:solidFill>
                  <a:srgbClr val="2B2C30"/>
                </a:solidFill>
                <a:latin typeface="Playfair Display"/>
                <a:ea typeface="Playfair Display"/>
                <a:cs typeface="Playfair Display"/>
                <a:sym typeface="Playfair Display"/>
              </a:rPr>
              <a:t>Data Collection Methods</a:t>
            </a:r>
          </a:p>
        </p:txBody>
      </p:sp>
      <p:sp>
        <p:nvSpPr>
          <p:cNvPr id="40" name="TextBox 40"/>
          <p:cNvSpPr txBox="1"/>
          <p:nvPr/>
        </p:nvSpPr>
        <p:spPr>
          <a:xfrm>
            <a:off x="13622858" y="9527265"/>
            <a:ext cx="4422514" cy="462050"/>
          </a:xfrm>
          <a:prstGeom prst="rect">
            <a:avLst/>
          </a:prstGeom>
        </p:spPr>
        <p:txBody>
          <a:bodyPr wrap="square" lIns="0" tIns="0" rIns="0" bIns="0" rtlCol="0" anchor="t">
            <a:spAutoFit/>
          </a:bodyPr>
          <a:lstStyle/>
          <a:p>
            <a:pPr algn="ctr">
              <a:lnSpc>
                <a:spcPts val="3900"/>
              </a:lnSpc>
              <a:spcBef>
                <a:spcPct val="0"/>
              </a:spcBef>
            </a:pPr>
            <a:r>
              <a:rPr lang="en-US" sz="3000" spc="15" dirty="0">
                <a:solidFill>
                  <a:srgbClr val="2B2C30"/>
                </a:solidFill>
                <a:latin typeface="Playfair Display"/>
                <a:ea typeface="Playfair Display"/>
                <a:cs typeface="Playfair Display"/>
                <a:sym typeface="Playfair Display"/>
              </a:rPr>
              <a:t>(Saunders et al. ,2007)</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111207" y="2172545"/>
            <a:ext cx="16103686" cy="3654527"/>
          </a:xfrm>
          <a:prstGeom prst="rect">
            <a:avLst/>
          </a:prstGeom>
        </p:spPr>
        <p:txBody>
          <a:bodyPr lIns="0" tIns="0" rIns="0" bIns="0" rtlCol="0" anchor="t">
            <a:spAutoFit/>
          </a:bodyPr>
          <a:lstStyle/>
          <a:p>
            <a:pPr algn="l">
              <a:lnSpc>
                <a:spcPts val="3599"/>
              </a:lnSpc>
            </a:pPr>
            <a:r>
              <a:rPr lang="en-US" sz="2600" dirty="0">
                <a:solidFill>
                  <a:srgbClr val="2B2C30"/>
                </a:solidFill>
                <a:latin typeface="Public Sans"/>
                <a:ea typeface="Public Sans"/>
                <a:cs typeface="Public Sans"/>
                <a:sym typeface="Public Sans"/>
              </a:rPr>
              <a:t>Definition:</a:t>
            </a:r>
          </a:p>
          <a:p>
            <a:pPr algn="l">
              <a:lnSpc>
                <a:spcPts val="3599"/>
              </a:lnSpc>
            </a:pPr>
            <a:r>
              <a:rPr lang="en-US" sz="2600" b="1" dirty="0">
                <a:solidFill>
                  <a:srgbClr val="2B2C30"/>
                </a:solidFill>
                <a:latin typeface="Public Sans"/>
                <a:ea typeface="Public Sans"/>
                <a:cs typeface="Public Sans"/>
                <a:sym typeface="Public Sans"/>
              </a:rPr>
              <a:t>Interpretivism</a:t>
            </a:r>
            <a:r>
              <a:rPr lang="en-US" sz="2600" dirty="0">
                <a:solidFill>
                  <a:srgbClr val="2B2C30"/>
                </a:solidFill>
                <a:latin typeface="Public Sans"/>
                <a:ea typeface="Public Sans"/>
                <a:cs typeface="Public Sans"/>
                <a:sym typeface="Public Sans"/>
              </a:rPr>
              <a:t> is a research paradigm that believes reality is subjective and socially constructed, </a:t>
            </a:r>
            <a:r>
              <a:rPr lang="en-US" sz="2600" dirty="0" err="1">
                <a:solidFill>
                  <a:srgbClr val="2B2C30"/>
                </a:solidFill>
                <a:latin typeface="Public Sans"/>
                <a:ea typeface="Public Sans"/>
                <a:cs typeface="Public Sans"/>
                <a:sym typeface="Public Sans"/>
              </a:rPr>
              <a:t>emphasising</a:t>
            </a:r>
            <a:r>
              <a:rPr lang="en-US" sz="2600" dirty="0">
                <a:solidFill>
                  <a:srgbClr val="2B2C30"/>
                </a:solidFill>
                <a:latin typeface="Public Sans"/>
                <a:ea typeface="Public Sans"/>
                <a:cs typeface="Public Sans"/>
                <a:sym typeface="Public Sans"/>
              </a:rPr>
              <a:t> understanding of social phenomena from the perspective of those involved (Schwandt, 1994).</a:t>
            </a:r>
          </a:p>
          <a:p>
            <a:pPr algn="l">
              <a:lnSpc>
                <a:spcPts val="3599"/>
              </a:lnSpc>
            </a:pPr>
            <a:r>
              <a:rPr lang="en-US" sz="2600" b="1" dirty="0">
                <a:solidFill>
                  <a:srgbClr val="2B2C30"/>
                </a:solidFill>
                <a:latin typeface="Public Sans"/>
                <a:ea typeface="Public Sans"/>
                <a:cs typeface="Public Sans"/>
                <a:sym typeface="Public Sans"/>
              </a:rPr>
              <a:t>Constructivism</a:t>
            </a:r>
            <a:r>
              <a:rPr lang="en-US" sz="2600" dirty="0">
                <a:solidFill>
                  <a:srgbClr val="2B2C30"/>
                </a:solidFill>
                <a:latin typeface="Public Sans"/>
                <a:ea typeface="Public Sans"/>
                <a:cs typeface="Public Sans"/>
                <a:sym typeface="Public Sans"/>
              </a:rPr>
              <a:t> is an interpretive framework whereby individuals seek to understand their world and develop their own particular meanings that correspond to their experience (Creswell, 2013).</a:t>
            </a:r>
          </a:p>
          <a:p>
            <a:pPr algn="l">
              <a:lnSpc>
                <a:spcPts val="3599"/>
              </a:lnSpc>
            </a:pPr>
            <a:endParaRPr lang="en-US" sz="2600" dirty="0">
              <a:solidFill>
                <a:srgbClr val="2B2C30"/>
              </a:solidFill>
              <a:latin typeface="Public Sans"/>
              <a:ea typeface="Public Sans"/>
              <a:cs typeface="Public Sans"/>
              <a:sym typeface="Public Sans"/>
            </a:endParaRPr>
          </a:p>
          <a:p>
            <a:pPr algn="l">
              <a:lnSpc>
                <a:spcPts val="3599"/>
              </a:lnSpc>
            </a:pPr>
            <a:endParaRPr lang="en-US" sz="2600" dirty="0">
              <a:solidFill>
                <a:srgbClr val="2B2C30"/>
              </a:solidFill>
              <a:latin typeface="Public Sans"/>
              <a:ea typeface="Public Sans"/>
              <a:cs typeface="Public Sans"/>
              <a:sym typeface="Public Sans"/>
            </a:endParaRPr>
          </a:p>
        </p:txBody>
      </p:sp>
      <p:sp>
        <p:nvSpPr>
          <p:cNvPr id="4" name="TextBox 4"/>
          <p:cNvSpPr txBox="1"/>
          <p:nvPr/>
        </p:nvSpPr>
        <p:spPr>
          <a:xfrm>
            <a:off x="1175438" y="740080"/>
            <a:ext cx="16242893" cy="822020"/>
          </a:xfrm>
          <a:prstGeom prst="rect">
            <a:avLst/>
          </a:prstGeom>
        </p:spPr>
        <p:txBody>
          <a:bodyPr lIns="0" tIns="0" rIns="0" bIns="0" rtlCol="0" anchor="t">
            <a:spAutoFit/>
          </a:bodyPr>
          <a:lstStyle/>
          <a:p>
            <a:pPr algn="l">
              <a:lnSpc>
                <a:spcPts val="7085"/>
              </a:lnSpc>
            </a:pPr>
            <a:r>
              <a:rPr lang="en-US" sz="4400" spc="27" dirty="0">
                <a:solidFill>
                  <a:srgbClr val="2B2C30"/>
                </a:solidFill>
                <a:latin typeface="Playfair Display"/>
                <a:ea typeface="Playfair Display"/>
                <a:cs typeface="Playfair Display"/>
                <a:sym typeface="Playfair Display"/>
              </a:rPr>
              <a:t>Research Philosophy: Interpretivist and Constructivist</a:t>
            </a:r>
          </a:p>
        </p:txBody>
      </p:sp>
      <p:sp>
        <p:nvSpPr>
          <p:cNvPr id="5" name="文本框 4">
            <a:extLst>
              <a:ext uri="{FF2B5EF4-FFF2-40B4-BE49-F238E27FC236}">
                <a16:creationId xmlns:a16="http://schemas.microsoft.com/office/drawing/2014/main" id="{93F718B0-C56F-BD88-F058-33108CC2BD49}"/>
              </a:ext>
            </a:extLst>
          </p:cNvPr>
          <p:cNvSpPr txBox="1"/>
          <p:nvPr/>
        </p:nvSpPr>
        <p:spPr>
          <a:xfrm>
            <a:off x="1371600" y="5600700"/>
            <a:ext cx="7315200" cy="4679101"/>
          </a:xfrm>
          <a:prstGeom prst="rect">
            <a:avLst/>
          </a:prstGeom>
          <a:noFill/>
        </p:spPr>
        <p:txBody>
          <a:bodyPr wrap="square" rtlCol="0">
            <a:spAutoFit/>
          </a:bodyPr>
          <a:lstStyle/>
          <a:p>
            <a:pPr>
              <a:lnSpc>
                <a:spcPts val="3599"/>
              </a:lnSpc>
            </a:pPr>
            <a:r>
              <a:rPr lang="en-US" altLang="zh-CN" sz="2600" dirty="0">
                <a:solidFill>
                  <a:srgbClr val="2B2C30"/>
                </a:solidFill>
                <a:latin typeface="Public Sans"/>
                <a:ea typeface="Public Sans"/>
                <a:cs typeface="Public Sans"/>
                <a:sym typeface="Public Sans"/>
              </a:rPr>
              <a:t>Limitations:</a:t>
            </a:r>
          </a:p>
          <a:p>
            <a:pPr marL="518158" lvl="1" indent="-259079">
              <a:lnSpc>
                <a:spcPts val="3599"/>
              </a:lnSpc>
              <a:buFont typeface="Arial"/>
              <a:buChar char="•"/>
            </a:pPr>
            <a:r>
              <a:rPr lang="en-US" altLang="zh-CN" sz="2600" dirty="0">
                <a:solidFill>
                  <a:srgbClr val="2B2C30"/>
                </a:solidFill>
                <a:latin typeface="Public Sans"/>
                <a:ea typeface="Public Sans"/>
                <a:cs typeface="Public Sans"/>
                <a:sym typeface="Public Sans"/>
              </a:rPr>
              <a:t>Findings may be shaped by the researcher's interpretations and may lack objectivity (Lincoln &amp; Guba, 1985)</a:t>
            </a:r>
          </a:p>
          <a:p>
            <a:pPr marL="518158" lvl="1" indent="-259079">
              <a:lnSpc>
                <a:spcPts val="3599"/>
              </a:lnSpc>
              <a:buFont typeface="Arial"/>
              <a:buChar char="•"/>
            </a:pPr>
            <a:r>
              <a:rPr lang="en-US" altLang="zh-CN" sz="2600" dirty="0">
                <a:solidFill>
                  <a:srgbClr val="2B2C30"/>
                </a:solidFill>
                <a:latin typeface="Public Sans"/>
                <a:ea typeface="Public Sans"/>
                <a:cs typeface="Public Sans"/>
                <a:sym typeface="Public Sans"/>
              </a:rPr>
              <a:t>Results are context-specific and not statistically </a:t>
            </a:r>
            <a:r>
              <a:rPr lang="en-US" altLang="zh-CN" sz="2600" dirty="0" err="1">
                <a:solidFill>
                  <a:srgbClr val="2B2C30"/>
                </a:solidFill>
                <a:latin typeface="Public Sans"/>
                <a:ea typeface="Public Sans"/>
                <a:cs typeface="Public Sans"/>
                <a:sym typeface="Public Sans"/>
              </a:rPr>
              <a:t>generalisable</a:t>
            </a:r>
            <a:r>
              <a:rPr lang="en-US" altLang="zh-CN" sz="2600" dirty="0">
                <a:solidFill>
                  <a:srgbClr val="2B2C30"/>
                </a:solidFill>
                <a:latin typeface="Public Sans"/>
                <a:ea typeface="Public Sans"/>
                <a:cs typeface="Public Sans"/>
                <a:sym typeface="Public Sans"/>
              </a:rPr>
              <a:t> (Bryman, 2016)</a:t>
            </a:r>
          </a:p>
          <a:p>
            <a:pPr marL="518158" lvl="1" indent="-259079">
              <a:lnSpc>
                <a:spcPts val="3599"/>
              </a:lnSpc>
              <a:buFont typeface="Arial"/>
              <a:buChar char="•"/>
            </a:pPr>
            <a:r>
              <a:rPr lang="en-US" altLang="zh-CN" sz="2600" dirty="0">
                <a:solidFill>
                  <a:srgbClr val="2B2C30"/>
                </a:solidFill>
                <a:latin typeface="Public Sans"/>
                <a:ea typeface="Public Sans"/>
                <a:cs typeface="Public Sans"/>
                <a:sym typeface="Public Sans"/>
              </a:rPr>
              <a:t>Potential for researcher bias in data interpretation (Creswell &amp; Poth, 2018)</a:t>
            </a:r>
          </a:p>
          <a:p>
            <a:pPr marL="518158" lvl="1" indent="-259079">
              <a:lnSpc>
                <a:spcPts val="3599"/>
              </a:lnSpc>
              <a:buFont typeface="Arial"/>
              <a:buChar char="•"/>
            </a:pPr>
            <a:r>
              <a:rPr lang="en-US" altLang="zh-CN" sz="2600" dirty="0">
                <a:solidFill>
                  <a:srgbClr val="2B2C30"/>
                </a:solidFill>
                <a:latin typeface="Public Sans"/>
                <a:ea typeface="Public Sans"/>
                <a:cs typeface="Public Sans"/>
                <a:sym typeface="Public Sans"/>
              </a:rPr>
              <a:t>Time-intensive data collection and analysis process (Cohen et al., 2018)</a:t>
            </a:r>
            <a:endParaRPr lang="zh-CN" altLang="en-US" sz="2600" dirty="0"/>
          </a:p>
        </p:txBody>
      </p:sp>
      <p:sp>
        <p:nvSpPr>
          <p:cNvPr id="6" name="文本框 5">
            <a:extLst>
              <a:ext uri="{FF2B5EF4-FFF2-40B4-BE49-F238E27FC236}">
                <a16:creationId xmlns:a16="http://schemas.microsoft.com/office/drawing/2014/main" id="{7FD467BF-3627-0C9F-5265-3141328E0B79}"/>
              </a:ext>
            </a:extLst>
          </p:cNvPr>
          <p:cNvSpPr txBox="1"/>
          <p:nvPr/>
        </p:nvSpPr>
        <p:spPr>
          <a:xfrm>
            <a:off x="9829800" y="5600700"/>
            <a:ext cx="7162800" cy="4555093"/>
          </a:xfrm>
          <a:prstGeom prst="rect">
            <a:avLst/>
          </a:prstGeom>
          <a:noFill/>
        </p:spPr>
        <p:txBody>
          <a:bodyPr wrap="square" rtlCol="0">
            <a:spAutoFit/>
          </a:bodyPr>
          <a:lstStyle/>
          <a:p>
            <a:pPr>
              <a:lnSpc>
                <a:spcPts val="3599"/>
              </a:lnSpc>
            </a:pPr>
            <a:r>
              <a:rPr lang="en-US" altLang="zh-CN" sz="2600" dirty="0">
                <a:solidFill>
                  <a:srgbClr val="2B2C30"/>
                </a:solidFill>
                <a:latin typeface="Public Sans"/>
                <a:ea typeface="Public Sans"/>
                <a:cs typeface="Public Sans"/>
                <a:sym typeface="Public Sans"/>
              </a:rPr>
              <a:t>Why I choose this philosophy:</a:t>
            </a:r>
          </a:p>
          <a:p>
            <a:pPr marL="457200" indent="-457200">
              <a:buFont typeface="Arial" panose="020B0604020202020204" pitchFamily="34" charset="0"/>
              <a:buChar char="•"/>
            </a:pPr>
            <a:r>
              <a:rPr lang="en-US" altLang="zh-CN" sz="2600" dirty="0"/>
              <a:t>Knowledge is co-constructed through social interactions and individual experiences</a:t>
            </a:r>
          </a:p>
          <a:p>
            <a:pPr marL="457200" indent="-457200">
              <a:buFont typeface="Arial" panose="020B0604020202020204" pitchFamily="34" charset="0"/>
              <a:buChar char="•"/>
            </a:pPr>
            <a:r>
              <a:rPr lang="en-US" altLang="zh-CN" sz="2600" dirty="0"/>
              <a:t>Kindergarten curriculum is developed collaboratively by multiple stakeholders (teachers, managers, parents, children) through their lived experiences and daily educational practices</a:t>
            </a:r>
          </a:p>
          <a:p>
            <a:pPr marL="457200" indent="-457200">
              <a:buFont typeface="Arial" panose="020B0604020202020204" pitchFamily="34" charset="0"/>
              <a:buChar char="•"/>
            </a:pPr>
            <a:r>
              <a:rPr lang="en-US" altLang="zh-CN" sz="2600" dirty="0"/>
              <a:t>Enables in-depth exploration of how teachers interpret and implement curriculum, and how managers support this transition</a:t>
            </a:r>
            <a:endParaRPr lang="zh-CN" altLang="en-US" sz="2600" dirty="0"/>
          </a:p>
        </p:txBody>
      </p:sp>
      <p:sp>
        <p:nvSpPr>
          <p:cNvPr id="7" name="AutoShape 2">
            <a:extLst>
              <a:ext uri="{FF2B5EF4-FFF2-40B4-BE49-F238E27FC236}">
                <a16:creationId xmlns:a16="http://schemas.microsoft.com/office/drawing/2014/main" id="{121202BB-CB30-8771-58D5-C73C2A81DA81}"/>
              </a:ext>
            </a:extLst>
          </p:cNvPr>
          <p:cNvSpPr/>
          <p:nvPr/>
        </p:nvSpPr>
        <p:spPr>
          <a:xfrm flipV="1">
            <a:off x="984299" y="5433664"/>
            <a:ext cx="16230594" cy="38509"/>
          </a:xfrm>
          <a:prstGeom prst="line">
            <a:avLst/>
          </a:prstGeom>
          <a:ln w="9525" cap="flat">
            <a:solidFill>
              <a:schemeClr val="bg1">
                <a:lumMod val="75000"/>
              </a:schemeClr>
            </a:solidFill>
            <a:prstDash val="solid"/>
            <a:headEnd type="none" w="sm" len="sm"/>
            <a:tailEnd type="none" w="sm" len="sm"/>
          </a:ln>
        </p:spPr>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175438" y="648320"/>
            <a:ext cx="16242893" cy="970910"/>
          </a:xfrm>
          <a:prstGeom prst="rect">
            <a:avLst/>
          </a:prstGeom>
        </p:spPr>
        <p:txBody>
          <a:bodyPr lIns="0" tIns="0" rIns="0" bIns="0" rtlCol="0" anchor="t">
            <a:spAutoFit/>
          </a:bodyPr>
          <a:lstStyle/>
          <a:p>
            <a:pPr algn="l">
              <a:lnSpc>
                <a:spcPts val="7865"/>
              </a:lnSpc>
            </a:pPr>
            <a:r>
              <a:rPr lang="en-US" sz="6050" spc="30">
                <a:solidFill>
                  <a:srgbClr val="2B2C30"/>
                </a:solidFill>
                <a:latin typeface="Playfair Display"/>
                <a:ea typeface="Playfair Display"/>
                <a:cs typeface="Playfair Display"/>
                <a:sym typeface="Playfair Display"/>
              </a:rPr>
              <a:t>Research Approach: Inductive Approach</a:t>
            </a:r>
          </a:p>
        </p:txBody>
      </p:sp>
      <p:sp>
        <p:nvSpPr>
          <p:cNvPr id="4" name="TextBox 4"/>
          <p:cNvSpPr txBox="1"/>
          <p:nvPr/>
        </p:nvSpPr>
        <p:spPr>
          <a:xfrm>
            <a:off x="1047750" y="2241846"/>
            <a:ext cx="16103686" cy="1952137"/>
          </a:xfrm>
          <a:prstGeom prst="rect">
            <a:avLst/>
          </a:prstGeom>
        </p:spPr>
        <p:txBody>
          <a:bodyPr lIns="0" tIns="0" rIns="0" bIns="0" rtlCol="0" anchor="t">
            <a:spAutoFit/>
          </a:bodyPr>
          <a:lstStyle/>
          <a:p>
            <a:pPr algn="l">
              <a:lnSpc>
                <a:spcPts val="3900"/>
              </a:lnSpc>
            </a:pPr>
            <a:r>
              <a:rPr lang="en-US" sz="2600" dirty="0">
                <a:solidFill>
                  <a:srgbClr val="2B2C30"/>
                </a:solidFill>
                <a:latin typeface="Public Sans"/>
                <a:ea typeface="Public Sans"/>
                <a:cs typeface="Public Sans"/>
                <a:sym typeface="Public Sans"/>
              </a:rPr>
              <a:t>Definition:</a:t>
            </a:r>
          </a:p>
          <a:p>
            <a:pPr algn="l">
              <a:lnSpc>
                <a:spcPts val="3900"/>
              </a:lnSpc>
            </a:pPr>
            <a:r>
              <a:rPr lang="en-US" sz="2600" dirty="0">
                <a:solidFill>
                  <a:srgbClr val="2B2C30"/>
                </a:solidFill>
                <a:latin typeface="Public Sans"/>
                <a:ea typeface="Public Sans"/>
                <a:cs typeface="Public Sans"/>
                <a:sym typeface="Public Sans"/>
              </a:rPr>
              <a:t>An inductive approach involves the search for pattern from observation and the development of explanations - theories - for those patterns through series of hypotheses (Bernard, 2011).</a:t>
            </a:r>
          </a:p>
          <a:p>
            <a:pPr algn="l">
              <a:lnSpc>
                <a:spcPts val="3900"/>
              </a:lnSpc>
            </a:pPr>
            <a:endParaRPr lang="en-US" sz="2600" dirty="0">
              <a:solidFill>
                <a:srgbClr val="2B2C30"/>
              </a:solidFill>
              <a:latin typeface="Public Sans"/>
              <a:ea typeface="Public Sans"/>
              <a:cs typeface="Public Sans"/>
              <a:sym typeface="Public Sans"/>
            </a:endParaRPr>
          </a:p>
        </p:txBody>
      </p:sp>
      <p:sp>
        <p:nvSpPr>
          <p:cNvPr id="5" name="文本框 4">
            <a:extLst>
              <a:ext uri="{FF2B5EF4-FFF2-40B4-BE49-F238E27FC236}">
                <a16:creationId xmlns:a16="http://schemas.microsoft.com/office/drawing/2014/main" id="{75778958-15DA-F13F-287F-DFBB3466CEC7}"/>
              </a:ext>
            </a:extLst>
          </p:cNvPr>
          <p:cNvSpPr txBox="1"/>
          <p:nvPr/>
        </p:nvSpPr>
        <p:spPr>
          <a:xfrm>
            <a:off x="1047750" y="5105400"/>
            <a:ext cx="7315200" cy="3793346"/>
          </a:xfrm>
          <a:prstGeom prst="rect">
            <a:avLst/>
          </a:prstGeom>
          <a:noFill/>
        </p:spPr>
        <p:txBody>
          <a:bodyPr wrap="square" rtlCol="0">
            <a:spAutoFit/>
          </a:bodyPr>
          <a:lstStyle/>
          <a:p>
            <a:pPr>
              <a:lnSpc>
                <a:spcPts val="3900"/>
              </a:lnSpc>
            </a:pPr>
            <a:r>
              <a:rPr lang="en-US" altLang="zh-CN" sz="2600" dirty="0">
                <a:solidFill>
                  <a:srgbClr val="2B2C30"/>
                </a:solidFill>
                <a:latin typeface="Public Sans"/>
                <a:ea typeface="Public Sans"/>
                <a:cs typeface="Public Sans"/>
                <a:sym typeface="Public Sans"/>
              </a:rPr>
              <a:t>Limitations:</a:t>
            </a:r>
          </a:p>
          <a:p>
            <a:pPr marL="457200" indent="-457200">
              <a:buFont typeface="Arial" panose="020B0604020202020204" pitchFamily="34" charset="0"/>
              <a:buChar char="•"/>
            </a:pPr>
            <a:r>
              <a:rPr lang="en-US" altLang="zh-CN" sz="2600" dirty="0"/>
              <a:t>Inductive analysis can be time-consuming and subject to researcher bias (Thomas, 2006)</a:t>
            </a:r>
          </a:p>
          <a:p>
            <a:pPr marL="457200" indent="-457200">
              <a:buFont typeface="Arial" panose="020B0604020202020204" pitchFamily="34" charset="0"/>
              <a:buChar char="•"/>
            </a:pPr>
            <a:r>
              <a:rPr lang="en-US" altLang="zh-CN" sz="2600" dirty="0"/>
              <a:t>Lacks predefined structure which may lead to data overwhelm (Braun &amp; Clarke, 2006)</a:t>
            </a:r>
          </a:p>
          <a:p>
            <a:pPr marL="457200" indent="-457200">
              <a:buFont typeface="Arial" panose="020B0604020202020204" pitchFamily="34" charset="0"/>
              <a:buChar char="•"/>
            </a:pPr>
            <a:r>
              <a:rPr lang="en-US" altLang="zh-CN" sz="2600" dirty="0"/>
              <a:t>Difficulty in ensuring systematic analysis across all data (Miles et al., 2014)</a:t>
            </a:r>
          </a:p>
          <a:p>
            <a:pPr marL="457200" indent="-457200">
              <a:buFont typeface="Arial" panose="020B0604020202020204" pitchFamily="34" charset="0"/>
              <a:buChar char="•"/>
            </a:pPr>
            <a:r>
              <a:rPr lang="en-US" altLang="zh-CN" sz="2600" dirty="0"/>
              <a:t>Risk of overemphasis on interesting but unrepresentative findings (Silverman, 2020)</a:t>
            </a:r>
          </a:p>
        </p:txBody>
      </p:sp>
      <p:sp>
        <p:nvSpPr>
          <p:cNvPr id="6" name="文本框 5">
            <a:extLst>
              <a:ext uri="{FF2B5EF4-FFF2-40B4-BE49-F238E27FC236}">
                <a16:creationId xmlns:a16="http://schemas.microsoft.com/office/drawing/2014/main" id="{FDEDBF7D-6F7F-260D-0F7B-28AD525BA560}"/>
              </a:ext>
            </a:extLst>
          </p:cNvPr>
          <p:cNvSpPr txBox="1"/>
          <p:nvPr/>
        </p:nvSpPr>
        <p:spPr>
          <a:xfrm>
            <a:off x="9601200" y="5118100"/>
            <a:ext cx="7010400" cy="4053930"/>
          </a:xfrm>
          <a:prstGeom prst="rect">
            <a:avLst/>
          </a:prstGeom>
          <a:noFill/>
        </p:spPr>
        <p:txBody>
          <a:bodyPr wrap="square" rtlCol="0">
            <a:spAutoFit/>
          </a:bodyPr>
          <a:lstStyle/>
          <a:p>
            <a:pPr>
              <a:lnSpc>
                <a:spcPts val="3900"/>
              </a:lnSpc>
            </a:pPr>
            <a:r>
              <a:rPr lang="en-US" altLang="zh-CN" sz="2600" dirty="0">
                <a:solidFill>
                  <a:srgbClr val="2B2C30"/>
                </a:solidFill>
                <a:latin typeface="Public Sans"/>
                <a:ea typeface="Public Sans"/>
                <a:cs typeface="Public Sans"/>
                <a:sym typeface="Public Sans"/>
              </a:rPr>
              <a:t>Why I choose this approach:</a:t>
            </a:r>
          </a:p>
          <a:p>
            <a:pPr marL="561341" lvl="1" indent="-280670">
              <a:lnSpc>
                <a:spcPts val="3900"/>
              </a:lnSpc>
              <a:buFont typeface="Arial"/>
              <a:buChar char="•"/>
            </a:pPr>
            <a:r>
              <a:rPr lang="en-US" altLang="zh-CN" sz="2600" dirty="0">
                <a:solidFill>
                  <a:srgbClr val="2B2C30"/>
                </a:solidFill>
                <a:latin typeface="Public Sans"/>
                <a:ea typeface="Public Sans"/>
                <a:cs typeface="Public Sans"/>
                <a:sym typeface="Public Sans"/>
              </a:rPr>
              <a:t>Unlike traditional hypothesis-driven research, allows themes and patterns to emerge organically from collected data</a:t>
            </a:r>
          </a:p>
          <a:p>
            <a:pPr marL="561341" lvl="1" indent="-280670">
              <a:lnSpc>
                <a:spcPts val="3900"/>
              </a:lnSpc>
              <a:buFont typeface="Arial"/>
              <a:buChar char="•"/>
            </a:pPr>
            <a:r>
              <a:rPr lang="en-US" altLang="zh-CN" sz="2600" dirty="0">
                <a:solidFill>
                  <a:srgbClr val="2B2C30"/>
                </a:solidFill>
                <a:latin typeface="Public Sans"/>
                <a:ea typeface="Public Sans"/>
                <a:cs typeface="Public Sans"/>
                <a:sym typeface="Public Sans"/>
              </a:rPr>
              <a:t>As I am currently unfamiliar with the status of kindergarten-based curriculum in the selected kindergarten, this method enables open-ended exploration</a:t>
            </a:r>
            <a:endParaRPr lang="zh-CN" altLang="en-US" dirty="0"/>
          </a:p>
        </p:txBody>
      </p:sp>
      <p:sp>
        <p:nvSpPr>
          <p:cNvPr id="7" name="AutoShape 2">
            <a:extLst>
              <a:ext uri="{FF2B5EF4-FFF2-40B4-BE49-F238E27FC236}">
                <a16:creationId xmlns:a16="http://schemas.microsoft.com/office/drawing/2014/main" id="{FCB488AC-C5C4-7091-93F1-8124E48CEC55}"/>
              </a:ext>
            </a:extLst>
          </p:cNvPr>
          <p:cNvSpPr/>
          <p:nvPr/>
        </p:nvSpPr>
        <p:spPr>
          <a:xfrm flipV="1">
            <a:off x="1028695" y="4899099"/>
            <a:ext cx="16230594" cy="38509"/>
          </a:xfrm>
          <a:prstGeom prst="line">
            <a:avLst/>
          </a:prstGeom>
          <a:ln w="9525" cap="flat">
            <a:solidFill>
              <a:schemeClr val="bg1">
                <a:lumMod val="75000"/>
              </a:schemeClr>
            </a:solidFill>
            <a:prstDash val="solid"/>
            <a:headEnd type="none" w="sm" len="sm"/>
            <a:tailEnd type="none" w="sm" len="sm"/>
          </a:ln>
        </p:spPr>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175438" y="648320"/>
            <a:ext cx="16242893" cy="970910"/>
          </a:xfrm>
          <a:prstGeom prst="rect">
            <a:avLst/>
          </a:prstGeom>
        </p:spPr>
        <p:txBody>
          <a:bodyPr lIns="0" tIns="0" rIns="0" bIns="0" rtlCol="0" anchor="t">
            <a:spAutoFit/>
          </a:bodyPr>
          <a:lstStyle/>
          <a:p>
            <a:pPr algn="l">
              <a:lnSpc>
                <a:spcPts val="7865"/>
              </a:lnSpc>
            </a:pPr>
            <a:r>
              <a:rPr lang="en-US" sz="6050" spc="30">
                <a:solidFill>
                  <a:srgbClr val="2B2C30"/>
                </a:solidFill>
                <a:latin typeface="Playfair Display"/>
                <a:ea typeface="Playfair Display"/>
                <a:cs typeface="Playfair Display"/>
                <a:sym typeface="Playfair Display"/>
              </a:rPr>
              <a:t>Methodological Choice: Qualitative</a:t>
            </a:r>
          </a:p>
        </p:txBody>
      </p:sp>
      <p:sp>
        <p:nvSpPr>
          <p:cNvPr id="4" name="TextBox 4"/>
          <p:cNvSpPr txBox="1"/>
          <p:nvPr/>
        </p:nvSpPr>
        <p:spPr>
          <a:xfrm>
            <a:off x="1150038" y="2390304"/>
            <a:ext cx="16103686" cy="2102307"/>
          </a:xfrm>
          <a:prstGeom prst="rect">
            <a:avLst/>
          </a:prstGeom>
        </p:spPr>
        <p:txBody>
          <a:bodyPr lIns="0" tIns="0" rIns="0" bIns="0" rtlCol="0" anchor="t">
            <a:spAutoFit/>
          </a:bodyPr>
          <a:lstStyle/>
          <a:p>
            <a:pPr algn="l">
              <a:lnSpc>
                <a:spcPts val="4199"/>
              </a:lnSpc>
            </a:pPr>
            <a:r>
              <a:rPr lang="en-US" sz="2600" dirty="0">
                <a:solidFill>
                  <a:srgbClr val="2B2C30"/>
                </a:solidFill>
                <a:latin typeface="Public Sans"/>
                <a:ea typeface="Public Sans"/>
                <a:cs typeface="Public Sans"/>
                <a:sym typeface="Public Sans"/>
              </a:rPr>
              <a:t>Definition:</a:t>
            </a:r>
          </a:p>
          <a:p>
            <a:pPr algn="l">
              <a:lnSpc>
                <a:spcPts val="4199"/>
              </a:lnSpc>
            </a:pPr>
            <a:r>
              <a:rPr lang="en-US" sz="2600" dirty="0">
                <a:solidFill>
                  <a:srgbClr val="2B2C30"/>
                </a:solidFill>
                <a:latin typeface="Public Sans"/>
                <a:ea typeface="Public Sans"/>
                <a:cs typeface="Public Sans"/>
                <a:sym typeface="Public Sans"/>
              </a:rPr>
              <a:t>Qualitative research is an approach for exploring and understanding the meaning individuals or groups ascribe to a social or human problem (Creswell &amp; Poth, 2018).</a:t>
            </a:r>
          </a:p>
          <a:p>
            <a:pPr algn="l">
              <a:lnSpc>
                <a:spcPts val="4199"/>
              </a:lnSpc>
            </a:pPr>
            <a:endParaRPr lang="en-US" sz="2600" dirty="0">
              <a:solidFill>
                <a:srgbClr val="2B2C30"/>
              </a:solidFill>
              <a:latin typeface="Public Sans"/>
              <a:ea typeface="Public Sans"/>
              <a:cs typeface="Public Sans"/>
              <a:sym typeface="Public Sans"/>
            </a:endParaRPr>
          </a:p>
        </p:txBody>
      </p:sp>
      <p:sp>
        <p:nvSpPr>
          <p:cNvPr id="5" name="文本框 4">
            <a:extLst>
              <a:ext uri="{FF2B5EF4-FFF2-40B4-BE49-F238E27FC236}">
                <a16:creationId xmlns:a16="http://schemas.microsoft.com/office/drawing/2014/main" id="{7BFB47B0-0CAD-C226-476B-2FD61443A74E}"/>
              </a:ext>
            </a:extLst>
          </p:cNvPr>
          <p:cNvSpPr txBox="1"/>
          <p:nvPr/>
        </p:nvSpPr>
        <p:spPr>
          <a:xfrm>
            <a:off x="533400" y="5331396"/>
            <a:ext cx="8610600" cy="4881786"/>
          </a:xfrm>
          <a:prstGeom prst="rect">
            <a:avLst/>
          </a:prstGeom>
          <a:noFill/>
        </p:spPr>
        <p:txBody>
          <a:bodyPr wrap="square" rtlCol="0">
            <a:spAutoFit/>
          </a:bodyPr>
          <a:lstStyle/>
          <a:p>
            <a:pPr>
              <a:lnSpc>
                <a:spcPts val="4199"/>
              </a:lnSpc>
            </a:pPr>
            <a:r>
              <a:rPr lang="en-US" altLang="zh-CN" sz="2600" dirty="0">
                <a:solidFill>
                  <a:srgbClr val="2B2C30"/>
                </a:solidFill>
                <a:latin typeface="Public Sans"/>
                <a:ea typeface="Public Sans"/>
                <a:cs typeface="Public Sans"/>
                <a:sym typeface="Public Sans"/>
              </a:rPr>
              <a:t>Limitations:</a:t>
            </a:r>
          </a:p>
          <a:p>
            <a:pPr marL="457200" indent="-457200">
              <a:lnSpc>
                <a:spcPts val="4199"/>
              </a:lnSpc>
              <a:buFont typeface="Arial" panose="020B0604020202020204" pitchFamily="34" charset="0"/>
              <a:buChar char="•"/>
            </a:pPr>
            <a:r>
              <a:rPr lang="en-US" altLang="zh-CN" sz="2600" dirty="0">
                <a:solidFill>
                  <a:srgbClr val="2B2C30"/>
                </a:solidFill>
                <a:latin typeface="Public Sans"/>
              </a:rPr>
              <a:t>Findings are context-bound and not statistically </a:t>
            </a:r>
            <a:r>
              <a:rPr lang="en-US" altLang="zh-CN" sz="2600" dirty="0" err="1">
                <a:solidFill>
                  <a:srgbClr val="2B2C30"/>
                </a:solidFill>
                <a:latin typeface="Public Sans"/>
              </a:rPr>
              <a:t>generalisable</a:t>
            </a:r>
            <a:r>
              <a:rPr lang="en-US" altLang="zh-CN" sz="2600" dirty="0">
                <a:solidFill>
                  <a:srgbClr val="2B2C30"/>
                </a:solidFill>
                <a:latin typeface="Public Sans"/>
              </a:rPr>
              <a:t> (Lincoln &amp; Guba, 1985)</a:t>
            </a:r>
          </a:p>
          <a:p>
            <a:pPr marL="457200" indent="-457200">
              <a:lnSpc>
                <a:spcPts val="4199"/>
              </a:lnSpc>
              <a:buFont typeface="Arial" panose="020B0604020202020204" pitchFamily="34" charset="0"/>
              <a:buChar char="•"/>
            </a:pPr>
            <a:r>
              <a:rPr lang="en-US" altLang="zh-CN" sz="2600" dirty="0">
                <a:solidFill>
                  <a:srgbClr val="2B2C30"/>
                </a:solidFill>
                <a:latin typeface="Public Sans"/>
              </a:rPr>
              <a:t>Data analysis can be subject to researcher interpretation and bias (Braun &amp; Clarke, 2021)</a:t>
            </a:r>
          </a:p>
          <a:p>
            <a:pPr marL="457200" indent="-457200">
              <a:lnSpc>
                <a:spcPts val="4199"/>
              </a:lnSpc>
              <a:buFont typeface="Arial" panose="020B0604020202020204" pitchFamily="34" charset="0"/>
              <a:buChar char="•"/>
            </a:pPr>
            <a:r>
              <a:rPr lang="en-US" altLang="zh-CN" sz="2600" dirty="0">
                <a:solidFill>
                  <a:srgbClr val="2B2C30"/>
                </a:solidFill>
                <a:latin typeface="Public Sans"/>
              </a:rPr>
              <a:t>Time-consuming data collection and analysis process (Creswell &amp; Poth, 2018)</a:t>
            </a:r>
          </a:p>
          <a:p>
            <a:pPr marL="457200" indent="-457200">
              <a:lnSpc>
                <a:spcPts val="4199"/>
              </a:lnSpc>
              <a:buFont typeface="Arial" panose="020B0604020202020204" pitchFamily="34" charset="0"/>
              <a:buChar char="•"/>
            </a:pPr>
            <a:r>
              <a:rPr lang="en-US" altLang="zh-CN" sz="2600" dirty="0">
                <a:solidFill>
                  <a:srgbClr val="2B2C30"/>
                </a:solidFill>
                <a:latin typeface="Public Sans"/>
              </a:rPr>
              <a:t>Potential for social desirability bias in participant responses (Bryman, 2016)</a:t>
            </a:r>
          </a:p>
        </p:txBody>
      </p:sp>
      <p:sp>
        <p:nvSpPr>
          <p:cNvPr id="6" name="文本框 5">
            <a:extLst>
              <a:ext uri="{FF2B5EF4-FFF2-40B4-BE49-F238E27FC236}">
                <a16:creationId xmlns:a16="http://schemas.microsoft.com/office/drawing/2014/main" id="{F80AEDC4-1FCF-8619-0FEE-174DB46FDBC0}"/>
              </a:ext>
            </a:extLst>
          </p:cNvPr>
          <p:cNvSpPr txBox="1"/>
          <p:nvPr/>
        </p:nvSpPr>
        <p:spPr>
          <a:xfrm>
            <a:off x="8839200" y="5331396"/>
            <a:ext cx="9372600" cy="4890698"/>
          </a:xfrm>
          <a:prstGeom prst="rect">
            <a:avLst/>
          </a:prstGeom>
          <a:noFill/>
        </p:spPr>
        <p:txBody>
          <a:bodyPr wrap="square" rtlCol="0">
            <a:spAutoFit/>
          </a:bodyPr>
          <a:lstStyle/>
          <a:p>
            <a:pPr>
              <a:lnSpc>
                <a:spcPts val="4199"/>
              </a:lnSpc>
            </a:pPr>
            <a:r>
              <a:rPr lang="en-US" altLang="zh-CN" sz="2600" dirty="0">
                <a:solidFill>
                  <a:srgbClr val="2B2C30"/>
                </a:solidFill>
                <a:latin typeface="Public Sans"/>
                <a:ea typeface="Public Sans"/>
                <a:cs typeface="Public Sans"/>
                <a:sym typeface="Public Sans"/>
              </a:rPr>
              <a:t>Why I choose this methodology:</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Curriculum implementation involves complex meaning-making processes requiring in-depth exploration</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Focuses on lived experiences and daily educational practices</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Enables exploration of 'how' and 'why' questions central to understanding implementation</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Provides richness and nuance in understanding stakeholder perspectives</a:t>
            </a:r>
            <a:endParaRPr lang="zh-CN" altLang="en-US" sz="2600" dirty="0"/>
          </a:p>
        </p:txBody>
      </p:sp>
      <p:sp>
        <p:nvSpPr>
          <p:cNvPr id="7" name="AutoShape 2">
            <a:extLst>
              <a:ext uri="{FF2B5EF4-FFF2-40B4-BE49-F238E27FC236}">
                <a16:creationId xmlns:a16="http://schemas.microsoft.com/office/drawing/2014/main" id="{1FE5CE9D-6F86-71E6-8AEE-7ABF977E62CA}"/>
              </a:ext>
            </a:extLst>
          </p:cNvPr>
          <p:cNvSpPr/>
          <p:nvPr/>
        </p:nvSpPr>
        <p:spPr>
          <a:xfrm flipV="1">
            <a:off x="1028695" y="4899099"/>
            <a:ext cx="16230594" cy="38509"/>
          </a:xfrm>
          <a:prstGeom prst="line">
            <a:avLst/>
          </a:prstGeom>
          <a:ln w="9525" cap="flat">
            <a:solidFill>
              <a:schemeClr val="bg1">
                <a:lumMod val="75000"/>
              </a:schemeClr>
            </a:solidFill>
            <a:prstDash val="solid"/>
            <a:headEnd type="none" w="sm" len="sm"/>
            <a:tailEnd type="none" w="sm" len="sm"/>
          </a:ln>
        </p:spPr>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175438" y="648320"/>
            <a:ext cx="16242893" cy="970910"/>
          </a:xfrm>
          <a:prstGeom prst="rect">
            <a:avLst/>
          </a:prstGeom>
        </p:spPr>
        <p:txBody>
          <a:bodyPr lIns="0" tIns="0" rIns="0" bIns="0" rtlCol="0" anchor="t">
            <a:spAutoFit/>
          </a:bodyPr>
          <a:lstStyle/>
          <a:p>
            <a:pPr algn="l">
              <a:lnSpc>
                <a:spcPts val="7865"/>
              </a:lnSpc>
            </a:pPr>
            <a:r>
              <a:rPr lang="en-US" sz="6050" spc="30">
                <a:solidFill>
                  <a:srgbClr val="2B2C30"/>
                </a:solidFill>
                <a:latin typeface="Playfair Display"/>
                <a:ea typeface="Playfair Display"/>
                <a:cs typeface="Playfair Display"/>
                <a:sym typeface="Playfair Display"/>
              </a:rPr>
              <a:t>Research Strategy: Case study</a:t>
            </a:r>
          </a:p>
        </p:txBody>
      </p:sp>
      <p:sp>
        <p:nvSpPr>
          <p:cNvPr id="4" name="TextBox 4"/>
          <p:cNvSpPr txBox="1"/>
          <p:nvPr/>
        </p:nvSpPr>
        <p:spPr>
          <a:xfrm>
            <a:off x="1028700" y="2251371"/>
            <a:ext cx="16103686" cy="2269532"/>
          </a:xfrm>
          <a:prstGeom prst="rect">
            <a:avLst/>
          </a:prstGeom>
        </p:spPr>
        <p:txBody>
          <a:bodyPr lIns="0" tIns="0" rIns="0" bIns="0" rtlCol="0" anchor="t">
            <a:spAutoFit/>
          </a:bodyPr>
          <a:lstStyle/>
          <a:p>
            <a:pPr algn="l">
              <a:lnSpc>
                <a:spcPts val="3600"/>
              </a:lnSpc>
            </a:pPr>
            <a:r>
              <a:rPr lang="en-US" sz="2600" dirty="0">
                <a:solidFill>
                  <a:srgbClr val="2B2C30"/>
                </a:solidFill>
                <a:latin typeface="Public Sans"/>
                <a:ea typeface="Public Sans"/>
                <a:cs typeface="Public Sans"/>
                <a:sym typeface="Public Sans"/>
              </a:rPr>
              <a:t>Definition:</a:t>
            </a:r>
          </a:p>
          <a:p>
            <a:pPr algn="l">
              <a:lnSpc>
                <a:spcPts val="3600"/>
              </a:lnSpc>
            </a:pPr>
            <a:r>
              <a:rPr lang="en-US" sz="2600" dirty="0">
                <a:solidFill>
                  <a:srgbClr val="2B2C30"/>
                </a:solidFill>
                <a:latin typeface="Public Sans"/>
                <a:ea typeface="Public Sans"/>
                <a:cs typeface="Public Sans"/>
                <a:sym typeface="Public Sans"/>
              </a:rPr>
              <a:t>A case study is an empirical method that investigates a contemporary phenomenon in depth and within its real-world context, especially when the boundaries between phenomenon and context may not be clearly evident (Yin, 2018).</a:t>
            </a:r>
          </a:p>
          <a:p>
            <a:pPr algn="l">
              <a:lnSpc>
                <a:spcPts val="3600"/>
              </a:lnSpc>
            </a:pPr>
            <a:endParaRPr lang="en-US" sz="2600" dirty="0">
              <a:solidFill>
                <a:srgbClr val="2B2C30"/>
              </a:solidFill>
              <a:latin typeface="Public Sans"/>
              <a:ea typeface="Public Sans"/>
              <a:cs typeface="Public Sans"/>
              <a:sym typeface="Public Sans"/>
            </a:endParaRPr>
          </a:p>
        </p:txBody>
      </p:sp>
      <p:sp>
        <p:nvSpPr>
          <p:cNvPr id="5" name="文本框 4">
            <a:extLst>
              <a:ext uri="{FF2B5EF4-FFF2-40B4-BE49-F238E27FC236}">
                <a16:creationId xmlns:a16="http://schemas.microsoft.com/office/drawing/2014/main" id="{9A4FE09D-5AB6-7FCF-1300-F82B14C0E73B}"/>
              </a:ext>
            </a:extLst>
          </p:cNvPr>
          <p:cNvSpPr txBox="1"/>
          <p:nvPr/>
        </p:nvSpPr>
        <p:spPr>
          <a:xfrm>
            <a:off x="1028695" y="5156200"/>
            <a:ext cx="6858000" cy="5140766"/>
          </a:xfrm>
          <a:prstGeom prst="rect">
            <a:avLst/>
          </a:prstGeom>
          <a:noFill/>
        </p:spPr>
        <p:txBody>
          <a:bodyPr wrap="square" rtlCol="0">
            <a:spAutoFit/>
          </a:bodyPr>
          <a:lstStyle/>
          <a:p>
            <a:pPr>
              <a:lnSpc>
                <a:spcPts val="3600"/>
              </a:lnSpc>
            </a:pPr>
            <a:r>
              <a:rPr lang="en-US" altLang="zh-CN" sz="2600" dirty="0">
                <a:solidFill>
                  <a:srgbClr val="2B2C30"/>
                </a:solidFill>
                <a:latin typeface="Public Sans"/>
                <a:ea typeface="Public Sans"/>
                <a:cs typeface="Public Sans"/>
                <a:sym typeface="Public Sans"/>
              </a:rPr>
              <a:t>Limitations:</a:t>
            </a:r>
          </a:p>
          <a:p>
            <a:pPr marL="518160" lvl="1" indent="-259080">
              <a:lnSpc>
                <a:spcPts val="3600"/>
              </a:lnSpc>
              <a:buFont typeface="Arial"/>
              <a:buChar char="•"/>
            </a:pPr>
            <a:r>
              <a:rPr lang="en-US" altLang="zh-CN" sz="2600" dirty="0">
                <a:solidFill>
                  <a:srgbClr val="2B2C30"/>
                </a:solidFill>
                <a:latin typeface="Public Sans"/>
                <a:ea typeface="Public Sans"/>
                <a:cs typeface="Public Sans"/>
                <a:sym typeface="Public Sans"/>
              </a:rPr>
              <a:t>Single-case design may lack </a:t>
            </a:r>
            <a:r>
              <a:rPr lang="en-US" altLang="zh-CN" sz="2600" dirty="0" err="1">
                <a:solidFill>
                  <a:srgbClr val="2B2C30"/>
                </a:solidFill>
                <a:latin typeface="Public Sans"/>
                <a:ea typeface="Public Sans"/>
                <a:cs typeface="Public Sans"/>
                <a:sym typeface="Public Sans"/>
              </a:rPr>
              <a:t>generalisability</a:t>
            </a:r>
            <a:r>
              <a:rPr lang="en-US" altLang="zh-CN" sz="2600" dirty="0">
                <a:solidFill>
                  <a:srgbClr val="2B2C30"/>
                </a:solidFill>
                <a:latin typeface="Public Sans"/>
                <a:ea typeface="Public Sans"/>
                <a:cs typeface="Public Sans"/>
                <a:sym typeface="Public Sans"/>
              </a:rPr>
              <a:t> to other contexts (Yin, 2018)</a:t>
            </a:r>
          </a:p>
          <a:p>
            <a:pPr marL="518160" lvl="1" indent="-259080">
              <a:lnSpc>
                <a:spcPts val="3600"/>
              </a:lnSpc>
              <a:buFont typeface="Arial"/>
              <a:buChar char="•"/>
            </a:pPr>
            <a:r>
              <a:rPr lang="en-US" altLang="zh-CN" sz="2600" dirty="0">
                <a:solidFill>
                  <a:srgbClr val="2B2C30"/>
                </a:solidFill>
                <a:latin typeface="Public Sans"/>
                <a:ea typeface="Public Sans"/>
                <a:cs typeface="Public Sans"/>
                <a:sym typeface="Public Sans"/>
              </a:rPr>
              <a:t>Potential for researcher bias in data interpretation (Stake, 1995)</a:t>
            </a:r>
          </a:p>
          <a:p>
            <a:pPr marL="518160" lvl="1" indent="-259080">
              <a:lnSpc>
                <a:spcPts val="3600"/>
              </a:lnSpc>
              <a:buFont typeface="Arial"/>
              <a:buChar char="•"/>
            </a:pPr>
            <a:r>
              <a:rPr lang="en-US" altLang="zh-CN" sz="2600" dirty="0">
                <a:solidFill>
                  <a:srgbClr val="2B2C30"/>
                </a:solidFill>
                <a:latin typeface="Public Sans"/>
                <a:ea typeface="Public Sans"/>
                <a:cs typeface="Public Sans"/>
                <a:sym typeface="Public Sans"/>
              </a:rPr>
              <a:t>Difficulty in establishing causal relationships (Bryman, 2016)</a:t>
            </a:r>
          </a:p>
          <a:p>
            <a:pPr marL="518160" lvl="1" indent="-259080">
              <a:lnSpc>
                <a:spcPts val="3600"/>
              </a:lnSpc>
              <a:buFont typeface="Arial"/>
              <a:buChar char="•"/>
            </a:pPr>
            <a:r>
              <a:rPr lang="en-US" altLang="zh-CN" sz="2600" dirty="0">
                <a:solidFill>
                  <a:srgbClr val="2B2C30"/>
                </a:solidFill>
                <a:latin typeface="Public Sans"/>
                <a:ea typeface="Public Sans"/>
                <a:cs typeface="Public Sans"/>
                <a:sym typeface="Public Sans"/>
              </a:rPr>
              <a:t>Risk of over-reliance on exceptional or unrepresentative cases (Flyvbjerg, 2006)</a:t>
            </a:r>
            <a:endParaRPr lang="zh-CN" altLang="en-US" dirty="0"/>
          </a:p>
        </p:txBody>
      </p:sp>
      <p:sp>
        <p:nvSpPr>
          <p:cNvPr id="6" name="文本框 5">
            <a:extLst>
              <a:ext uri="{FF2B5EF4-FFF2-40B4-BE49-F238E27FC236}">
                <a16:creationId xmlns:a16="http://schemas.microsoft.com/office/drawing/2014/main" id="{8161847C-413B-4334-ABE7-74EECEAACF40}"/>
              </a:ext>
            </a:extLst>
          </p:cNvPr>
          <p:cNvSpPr txBox="1"/>
          <p:nvPr/>
        </p:nvSpPr>
        <p:spPr>
          <a:xfrm>
            <a:off x="8229600" y="5143500"/>
            <a:ext cx="9448801" cy="4670189"/>
          </a:xfrm>
          <a:prstGeom prst="rect">
            <a:avLst/>
          </a:prstGeom>
          <a:noFill/>
        </p:spPr>
        <p:txBody>
          <a:bodyPr wrap="square" rtlCol="0">
            <a:spAutoFit/>
          </a:bodyPr>
          <a:lstStyle/>
          <a:p>
            <a:pPr>
              <a:lnSpc>
                <a:spcPts val="3600"/>
              </a:lnSpc>
            </a:pPr>
            <a:r>
              <a:rPr lang="en-US" altLang="zh-CN" sz="2600" dirty="0">
                <a:solidFill>
                  <a:srgbClr val="2B2C30"/>
                </a:solidFill>
                <a:latin typeface="Public Sans"/>
                <a:sym typeface="Public Sans"/>
              </a:rPr>
              <a:t>Why I choose this design:</a:t>
            </a:r>
          </a:p>
          <a:p>
            <a:pPr marL="457200" indent="-457200">
              <a:lnSpc>
                <a:spcPts val="3600"/>
              </a:lnSpc>
              <a:buFont typeface="Arial" panose="020B0604020202020204" pitchFamily="34" charset="0"/>
              <a:buChar char="•"/>
            </a:pPr>
            <a:r>
              <a:rPr lang="en-US" altLang="zh-CN" sz="2600" dirty="0">
                <a:solidFill>
                  <a:srgbClr val="2B2C30"/>
                </a:solidFill>
                <a:latin typeface="Public Sans"/>
              </a:rPr>
              <a:t>Allows in-depth exploration of complex phenomena within a specific context</a:t>
            </a:r>
          </a:p>
          <a:p>
            <a:pPr marL="457200" indent="-457200">
              <a:lnSpc>
                <a:spcPts val="3600"/>
              </a:lnSpc>
              <a:buFont typeface="Arial" panose="020B0604020202020204" pitchFamily="34" charset="0"/>
              <a:buChar char="•"/>
            </a:pPr>
            <a:r>
              <a:rPr lang="en-US" altLang="zh-CN" sz="2600" dirty="0">
                <a:solidFill>
                  <a:srgbClr val="2B2C30"/>
                </a:solidFill>
                <a:latin typeface="Public Sans"/>
              </a:rPr>
              <a:t>Particularly suitable for understanding curriculum implementation and management support in educational research</a:t>
            </a:r>
          </a:p>
          <a:p>
            <a:pPr marL="457200" indent="-457200">
              <a:lnSpc>
                <a:spcPts val="3600"/>
              </a:lnSpc>
              <a:buFont typeface="Arial" panose="020B0604020202020204" pitchFamily="34" charset="0"/>
              <a:buChar char="•"/>
            </a:pPr>
            <a:r>
              <a:rPr lang="en-US" altLang="zh-CN" sz="2600" dirty="0">
                <a:solidFill>
                  <a:srgbClr val="2B2C30"/>
                </a:solidFill>
                <a:latin typeface="Public Sans"/>
              </a:rPr>
              <a:t>Enables integration of multiple data sources for comprehensive investigation</a:t>
            </a:r>
          </a:p>
          <a:p>
            <a:pPr marL="457200" indent="-457200">
              <a:lnSpc>
                <a:spcPts val="3600"/>
              </a:lnSpc>
              <a:buFont typeface="Arial" panose="020B0604020202020204" pitchFamily="34" charset="0"/>
              <a:buChar char="•"/>
            </a:pPr>
            <a:r>
              <a:rPr lang="en-US" altLang="zh-CN" sz="2600" dirty="0">
                <a:solidFill>
                  <a:srgbClr val="2B2C30"/>
                </a:solidFill>
                <a:latin typeface="Public Sans"/>
              </a:rPr>
              <a:t>Limited time available - case study approach ensures research quality within timeframe constraints</a:t>
            </a:r>
            <a:endParaRPr lang="zh-CN" altLang="en-US" sz="2600" dirty="0">
              <a:solidFill>
                <a:srgbClr val="2B2C30"/>
              </a:solidFill>
              <a:latin typeface="Public Sans"/>
            </a:endParaRPr>
          </a:p>
        </p:txBody>
      </p:sp>
      <p:sp>
        <p:nvSpPr>
          <p:cNvPr id="7" name="AutoShape 2">
            <a:extLst>
              <a:ext uri="{FF2B5EF4-FFF2-40B4-BE49-F238E27FC236}">
                <a16:creationId xmlns:a16="http://schemas.microsoft.com/office/drawing/2014/main" id="{90F91228-2BB0-FE80-3EA1-ED76272DEF0D}"/>
              </a:ext>
            </a:extLst>
          </p:cNvPr>
          <p:cNvSpPr/>
          <p:nvPr/>
        </p:nvSpPr>
        <p:spPr>
          <a:xfrm flipV="1">
            <a:off x="1028695" y="4899099"/>
            <a:ext cx="16230594" cy="38509"/>
          </a:xfrm>
          <a:prstGeom prst="line">
            <a:avLst/>
          </a:prstGeom>
          <a:ln w="9525" cap="flat">
            <a:solidFill>
              <a:schemeClr val="bg1">
                <a:lumMod val="75000"/>
              </a:schemeClr>
            </a:solidFill>
            <a:prstDash val="solid"/>
            <a:headEnd type="none" w="sm" len="sm"/>
            <a:tailEnd type="none" w="sm" len="sm"/>
          </a:ln>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175438" y="648320"/>
            <a:ext cx="16242893" cy="970910"/>
          </a:xfrm>
          <a:prstGeom prst="rect">
            <a:avLst/>
          </a:prstGeom>
        </p:spPr>
        <p:txBody>
          <a:bodyPr lIns="0" tIns="0" rIns="0" bIns="0" rtlCol="0" anchor="t">
            <a:spAutoFit/>
          </a:bodyPr>
          <a:lstStyle/>
          <a:p>
            <a:pPr algn="l">
              <a:lnSpc>
                <a:spcPts val="7865"/>
              </a:lnSpc>
            </a:pPr>
            <a:r>
              <a:rPr lang="en-US" sz="6050" spc="30">
                <a:solidFill>
                  <a:srgbClr val="2B2C30"/>
                </a:solidFill>
                <a:latin typeface="Playfair Display"/>
                <a:ea typeface="Playfair Display"/>
                <a:cs typeface="Playfair Display"/>
                <a:sym typeface="Playfair Display"/>
              </a:rPr>
              <a:t>Time Horizon: Cross-sectional</a:t>
            </a:r>
          </a:p>
        </p:txBody>
      </p:sp>
      <p:sp>
        <p:nvSpPr>
          <p:cNvPr id="4" name="TextBox 4"/>
          <p:cNvSpPr txBox="1"/>
          <p:nvPr/>
        </p:nvSpPr>
        <p:spPr>
          <a:xfrm>
            <a:off x="1028695" y="2120940"/>
            <a:ext cx="16103686" cy="2096408"/>
          </a:xfrm>
          <a:prstGeom prst="rect">
            <a:avLst/>
          </a:prstGeom>
        </p:spPr>
        <p:txBody>
          <a:bodyPr lIns="0" tIns="0" rIns="0" bIns="0" rtlCol="0" anchor="t">
            <a:spAutoFit/>
          </a:bodyPr>
          <a:lstStyle/>
          <a:p>
            <a:pPr algn="l">
              <a:lnSpc>
                <a:spcPts val="4199"/>
              </a:lnSpc>
            </a:pPr>
            <a:r>
              <a:rPr lang="en-US" sz="2600" dirty="0">
                <a:solidFill>
                  <a:srgbClr val="2B2C30"/>
                </a:solidFill>
                <a:latin typeface="Public Sans"/>
                <a:ea typeface="Public Sans"/>
                <a:cs typeface="Public Sans"/>
                <a:sym typeface="Public Sans"/>
              </a:rPr>
              <a:t>Definition:</a:t>
            </a:r>
          </a:p>
          <a:p>
            <a:pPr algn="l">
              <a:lnSpc>
                <a:spcPts val="4199"/>
              </a:lnSpc>
            </a:pPr>
            <a:r>
              <a:rPr lang="en-US" sz="2600" dirty="0">
                <a:solidFill>
                  <a:srgbClr val="2B2C30"/>
                </a:solidFill>
                <a:latin typeface="Public Sans"/>
                <a:ea typeface="Public Sans"/>
                <a:cs typeface="Public Sans"/>
                <a:sym typeface="Public Sans"/>
              </a:rPr>
              <a:t>A cross-sectional study collects data at a single point in time or over a short, defined period to capture a "snapshot" of a particular phenomenon (Saunders, Lewis &amp; Thornhill, 2019).</a:t>
            </a:r>
          </a:p>
          <a:p>
            <a:pPr algn="l">
              <a:lnSpc>
                <a:spcPts val="4199"/>
              </a:lnSpc>
            </a:pPr>
            <a:endParaRPr lang="en-US" sz="2600" dirty="0">
              <a:solidFill>
                <a:srgbClr val="2B2C30"/>
              </a:solidFill>
              <a:latin typeface="Public Sans"/>
              <a:ea typeface="Public Sans"/>
              <a:cs typeface="Public Sans"/>
              <a:sym typeface="Public Sans"/>
            </a:endParaRPr>
          </a:p>
        </p:txBody>
      </p:sp>
      <p:sp>
        <p:nvSpPr>
          <p:cNvPr id="5" name="文本框 4">
            <a:extLst>
              <a:ext uri="{FF2B5EF4-FFF2-40B4-BE49-F238E27FC236}">
                <a16:creationId xmlns:a16="http://schemas.microsoft.com/office/drawing/2014/main" id="{07E82C90-FEAA-55ED-7A79-87BF3C5D7F33}"/>
              </a:ext>
            </a:extLst>
          </p:cNvPr>
          <p:cNvSpPr txBox="1"/>
          <p:nvPr/>
        </p:nvSpPr>
        <p:spPr>
          <a:xfrm>
            <a:off x="152400" y="5286732"/>
            <a:ext cx="8839199" cy="4890698"/>
          </a:xfrm>
          <a:prstGeom prst="rect">
            <a:avLst/>
          </a:prstGeom>
          <a:noFill/>
        </p:spPr>
        <p:txBody>
          <a:bodyPr wrap="square" rtlCol="0">
            <a:spAutoFit/>
          </a:bodyPr>
          <a:lstStyle/>
          <a:p>
            <a:pPr>
              <a:lnSpc>
                <a:spcPts val="4199"/>
              </a:lnSpc>
            </a:pPr>
            <a:r>
              <a:rPr lang="en-US" altLang="zh-CN" sz="2600" dirty="0">
                <a:solidFill>
                  <a:srgbClr val="2B2C30"/>
                </a:solidFill>
                <a:latin typeface="Public Sans"/>
                <a:ea typeface="Public Sans"/>
                <a:cs typeface="Public Sans"/>
                <a:sym typeface="Public Sans"/>
              </a:rPr>
              <a:t>Limitations:</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Cannot capture change or development over time (Bryman, 2016)</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Limited to understanding current state only (Saunders et al., 2019)</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May miss temporal patterns or cyclical variations (Cohen et al., 2018)</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Risk of capturing atypical moments rather than representative practices (Robson &amp; McCartan, 2016)</a:t>
            </a:r>
            <a:endParaRPr lang="zh-CN" altLang="en-US" dirty="0"/>
          </a:p>
        </p:txBody>
      </p:sp>
      <p:sp>
        <p:nvSpPr>
          <p:cNvPr id="6" name="文本框 5">
            <a:extLst>
              <a:ext uri="{FF2B5EF4-FFF2-40B4-BE49-F238E27FC236}">
                <a16:creationId xmlns:a16="http://schemas.microsoft.com/office/drawing/2014/main" id="{56E0A4E4-A126-E2C7-FCE7-0F3D78D241A9}"/>
              </a:ext>
            </a:extLst>
          </p:cNvPr>
          <p:cNvSpPr txBox="1"/>
          <p:nvPr/>
        </p:nvSpPr>
        <p:spPr>
          <a:xfrm>
            <a:off x="8991599" y="5286732"/>
            <a:ext cx="8991600" cy="4352089"/>
          </a:xfrm>
          <a:prstGeom prst="rect">
            <a:avLst/>
          </a:prstGeom>
          <a:noFill/>
        </p:spPr>
        <p:txBody>
          <a:bodyPr wrap="square" rtlCol="0">
            <a:spAutoFit/>
          </a:bodyPr>
          <a:lstStyle/>
          <a:p>
            <a:pPr>
              <a:lnSpc>
                <a:spcPts val="4199"/>
              </a:lnSpc>
            </a:pPr>
            <a:r>
              <a:rPr lang="en-US" altLang="zh-CN" sz="2600" dirty="0">
                <a:solidFill>
                  <a:srgbClr val="2B2C30"/>
                </a:solidFill>
                <a:latin typeface="Public Sans"/>
                <a:ea typeface="Public Sans"/>
                <a:cs typeface="Public Sans"/>
                <a:sym typeface="Public Sans"/>
              </a:rPr>
              <a:t>Why I choose this approach:</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Research focuses on current status of kindergarten-based curriculum implementation at a specific time point</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Limited research timeframe - unable to conduct long-term longitudinal tracking</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Captures present-day practices and challenges</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Practical feasibility within research constraints</a:t>
            </a:r>
            <a:endParaRPr lang="zh-CN" altLang="en-US" dirty="0"/>
          </a:p>
        </p:txBody>
      </p:sp>
      <p:sp>
        <p:nvSpPr>
          <p:cNvPr id="7" name="AutoShape 2">
            <a:extLst>
              <a:ext uri="{FF2B5EF4-FFF2-40B4-BE49-F238E27FC236}">
                <a16:creationId xmlns:a16="http://schemas.microsoft.com/office/drawing/2014/main" id="{56E76D41-DF29-7B9B-504D-4053E0ED6E65}"/>
              </a:ext>
            </a:extLst>
          </p:cNvPr>
          <p:cNvSpPr/>
          <p:nvPr/>
        </p:nvSpPr>
        <p:spPr>
          <a:xfrm flipV="1">
            <a:off x="1028695" y="4899099"/>
            <a:ext cx="16230594" cy="38509"/>
          </a:xfrm>
          <a:prstGeom prst="line">
            <a:avLst/>
          </a:prstGeom>
          <a:ln w="9525" cap="flat">
            <a:solidFill>
              <a:schemeClr val="bg1">
                <a:lumMod val="75000"/>
              </a:schemeClr>
            </a:solidFill>
            <a:prstDash val="solid"/>
            <a:headEnd type="none" w="sm" len="sm"/>
            <a:tailEnd type="none" w="sm" len="sm"/>
          </a:ln>
        </p:spPr>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175438" y="657845"/>
            <a:ext cx="16242893" cy="794380"/>
          </a:xfrm>
          <a:prstGeom prst="rect">
            <a:avLst/>
          </a:prstGeom>
        </p:spPr>
        <p:txBody>
          <a:bodyPr lIns="0" tIns="0" rIns="0" bIns="0" rtlCol="0" anchor="t">
            <a:spAutoFit/>
          </a:bodyPr>
          <a:lstStyle/>
          <a:p>
            <a:pPr algn="l">
              <a:lnSpc>
                <a:spcPts val="6435"/>
              </a:lnSpc>
            </a:pPr>
            <a:r>
              <a:rPr lang="en-US" sz="4950" spc="24">
                <a:solidFill>
                  <a:srgbClr val="2B2C30"/>
                </a:solidFill>
                <a:latin typeface="Playfair Display"/>
                <a:ea typeface="Playfair Display"/>
                <a:cs typeface="Playfair Display"/>
                <a:sym typeface="Playfair Display"/>
              </a:rPr>
              <a:t>Data Collection Methods: Non-participant Observation</a:t>
            </a:r>
          </a:p>
        </p:txBody>
      </p:sp>
      <p:sp>
        <p:nvSpPr>
          <p:cNvPr id="4" name="TextBox 4"/>
          <p:cNvSpPr txBox="1"/>
          <p:nvPr/>
        </p:nvSpPr>
        <p:spPr>
          <a:xfrm>
            <a:off x="1028695" y="2331189"/>
            <a:ext cx="16103686" cy="2086790"/>
          </a:xfrm>
          <a:prstGeom prst="rect">
            <a:avLst/>
          </a:prstGeom>
        </p:spPr>
        <p:txBody>
          <a:bodyPr lIns="0" tIns="0" rIns="0" bIns="0" rtlCol="0" anchor="t">
            <a:spAutoFit/>
          </a:bodyPr>
          <a:lstStyle/>
          <a:p>
            <a:pPr algn="l">
              <a:lnSpc>
                <a:spcPts val="3300"/>
              </a:lnSpc>
            </a:pPr>
            <a:r>
              <a:rPr lang="en-US" sz="2600" dirty="0">
                <a:solidFill>
                  <a:srgbClr val="2B2C30"/>
                </a:solidFill>
                <a:latin typeface="Public Sans"/>
                <a:ea typeface="Public Sans"/>
                <a:cs typeface="Public Sans"/>
                <a:sym typeface="Public Sans"/>
              </a:rPr>
              <a:t>Definition:</a:t>
            </a:r>
          </a:p>
          <a:p>
            <a:pPr algn="l">
              <a:lnSpc>
                <a:spcPts val="3300"/>
              </a:lnSpc>
            </a:pPr>
            <a:r>
              <a:rPr lang="en-US" sz="2600" dirty="0">
                <a:solidFill>
                  <a:srgbClr val="2B2C30"/>
                </a:solidFill>
                <a:latin typeface="Public Sans"/>
                <a:ea typeface="Public Sans"/>
                <a:cs typeface="Public Sans"/>
                <a:sym typeface="Public Sans"/>
              </a:rPr>
              <a:t>Non-participant observation involves the researcher observing </a:t>
            </a:r>
            <a:r>
              <a:rPr lang="en-US" sz="2600" dirty="0" err="1">
                <a:solidFill>
                  <a:srgbClr val="2B2C30"/>
                </a:solidFill>
                <a:latin typeface="Public Sans"/>
                <a:ea typeface="Public Sans"/>
                <a:cs typeface="Public Sans"/>
                <a:sym typeface="Public Sans"/>
              </a:rPr>
              <a:t>behaviours</a:t>
            </a:r>
            <a:r>
              <a:rPr lang="en-US" sz="2600" dirty="0">
                <a:solidFill>
                  <a:srgbClr val="2B2C30"/>
                </a:solidFill>
                <a:latin typeface="Public Sans"/>
                <a:ea typeface="Public Sans"/>
                <a:cs typeface="Public Sans"/>
                <a:sym typeface="Public Sans"/>
              </a:rPr>
              <a:t> and interactions in a natural setting without direct involvement, allowing for a more objective understanding of routines and practices (Cohen, Manion &amp; Morrison, 2018).</a:t>
            </a:r>
          </a:p>
          <a:p>
            <a:pPr algn="l">
              <a:lnSpc>
                <a:spcPts val="3300"/>
              </a:lnSpc>
            </a:pPr>
            <a:endParaRPr lang="en-US" sz="2600" dirty="0">
              <a:solidFill>
                <a:srgbClr val="2B2C30"/>
              </a:solidFill>
              <a:latin typeface="Public Sans"/>
              <a:ea typeface="Public Sans"/>
              <a:cs typeface="Public Sans"/>
              <a:sym typeface="Public Sans"/>
            </a:endParaRPr>
          </a:p>
        </p:txBody>
      </p:sp>
      <p:sp>
        <p:nvSpPr>
          <p:cNvPr id="5" name="文本框 4">
            <a:extLst>
              <a:ext uri="{FF2B5EF4-FFF2-40B4-BE49-F238E27FC236}">
                <a16:creationId xmlns:a16="http://schemas.microsoft.com/office/drawing/2014/main" id="{863397D8-7597-1D8D-FF8B-47F672BE7577}"/>
              </a:ext>
            </a:extLst>
          </p:cNvPr>
          <p:cNvSpPr txBox="1"/>
          <p:nvPr/>
        </p:nvSpPr>
        <p:spPr>
          <a:xfrm>
            <a:off x="609600" y="5600700"/>
            <a:ext cx="9102253" cy="3880806"/>
          </a:xfrm>
          <a:prstGeom prst="rect">
            <a:avLst/>
          </a:prstGeom>
          <a:noFill/>
        </p:spPr>
        <p:txBody>
          <a:bodyPr wrap="square" rtlCol="0">
            <a:spAutoFit/>
          </a:bodyPr>
          <a:lstStyle/>
          <a:p>
            <a:pPr>
              <a:lnSpc>
                <a:spcPts val="3300"/>
              </a:lnSpc>
            </a:pPr>
            <a:r>
              <a:rPr lang="en-US" altLang="zh-CN" sz="2600" dirty="0">
                <a:solidFill>
                  <a:srgbClr val="2B2C30"/>
                </a:solidFill>
                <a:latin typeface="Public Sans"/>
                <a:ea typeface="Public Sans"/>
                <a:cs typeface="Public Sans"/>
                <a:sym typeface="Public Sans"/>
              </a:rPr>
              <a:t>Limitation:</a:t>
            </a:r>
          </a:p>
          <a:p>
            <a:pPr marL="474981" lvl="1" indent="-237491">
              <a:lnSpc>
                <a:spcPts val="3300"/>
              </a:lnSpc>
              <a:buFont typeface="Arial"/>
              <a:buChar char="•"/>
            </a:pPr>
            <a:r>
              <a:rPr lang="en-US" altLang="zh-CN" sz="2600" dirty="0">
                <a:solidFill>
                  <a:srgbClr val="2B2C30"/>
                </a:solidFill>
                <a:latin typeface="Public Sans"/>
                <a:ea typeface="Public Sans"/>
                <a:cs typeface="Public Sans"/>
                <a:sym typeface="Public Sans"/>
              </a:rPr>
              <a:t>Observer presence may still influence </a:t>
            </a:r>
            <a:r>
              <a:rPr lang="en-US" altLang="zh-CN" sz="2600" dirty="0" err="1">
                <a:solidFill>
                  <a:srgbClr val="2B2C30"/>
                </a:solidFill>
                <a:latin typeface="Public Sans"/>
                <a:ea typeface="Public Sans"/>
                <a:cs typeface="Public Sans"/>
                <a:sym typeface="Public Sans"/>
              </a:rPr>
              <a:t>behaviour</a:t>
            </a:r>
            <a:r>
              <a:rPr lang="en-US" altLang="zh-CN" sz="2600" dirty="0">
                <a:solidFill>
                  <a:srgbClr val="2B2C30"/>
                </a:solidFill>
                <a:latin typeface="Public Sans"/>
                <a:ea typeface="Public Sans"/>
                <a:cs typeface="Public Sans"/>
                <a:sym typeface="Public Sans"/>
              </a:rPr>
              <a:t> (Hawthorne effect) (Mayo, 1933; Bryman, 2016)</a:t>
            </a:r>
          </a:p>
          <a:p>
            <a:pPr marL="474981" lvl="1" indent="-237491">
              <a:lnSpc>
                <a:spcPts val="3300"/>
              </a:lnSpc>
              <a:buFont typeface="Arial"/>
              <a:buChar char="•"/>
            </a:pPr>
            <a:r>
              <a:rPr lang="en-US" altLang="zh-CN" sz="2600" dirty="0">
                <a:solidFill>
                  <a:srgbClr val="2B2C30"/>
                </a:solidFill>
                <a:latin typeface="Public Sans"/>
                <a:ea typeface="Public Sans"/>
                <a:cs typeface="Public Sans"/>
                <a:sym typeface="Public Sans"/>
              </a:rPr>
              <a:t>Does not access teachers' inner thoughts or rationale behind actions (Patton, 2015)</a:t>
            </a:r>
          </a:p>
          <a:p>
            <a:pPr marL="474981" lvl="1" indent="-237491">
              <a:lnSpc>
                <a:spcPts val="3300"/>
              </a:lnSpc>
              <a:buFont typeface="Arial"/>
              <a:buChar char="•"/>
            </a:pPr>
            <a:r>
              <a:rPr lang="en-US" altLang="zh-CN" sz="2600" dirty="0">
                <a:solidFill>
                  <a:srgbClr val="2B2C30"/>
                </a:solidFill>
                <a:latin typeface="Public Sans"/>
                <a:ea typeface="Public Sans"/>
                <a:cs typeface="Public Sans"/>
                <a:sym typeface="Public Sans"/>
              </a:rPr>
              <a:t>Risk of misinterpreting observed </a:t>
            </a:r>
            <a:r>
              <a:rPr lang="en-US" altLang="zh-CN" sz="2600" dirty="0" err="1">
                <a:solidFill>
                  <a:srgbClr val="2B2C30"/>
                </a:solidFill>
                <a:latin typeface="Public Sans"/>
                <a:ea typeface="Public Sans"/>
                <a:cs typeface="Public Sans"/>
                <a:sym typeface="Public Sans"/>
              </a:rPr>
              <a:t>behaviours</a:t>
            </a:r>
            <a:r>
              <a:rPr lang="en-US" altLang="zh-CN" sz="2600" dirty="0">
                <a:solidFill>
                  <a:srgbClr val="2B2C30"/>
                </a:solidFill>
                <a:latin typeface="Public Sans"/>
                <a:ea typeface="Public Sans"/>
                <a:cs typeface="Public Sans"/>
                <a:sym typeface="Public Sans"/>
              </a:rPr>
              <a:t> without contextual understanding (Cohen et al., 2018)</a:t>
            </a:r>
          </a:p>
          <a:p>
            <a:pPr marL="474981" lvl="1" indent="-237491">
              <a:lnSpc>
                <a:spcPts val="3300"/>
              </a:lnSpc>
              <a:buFont typeface="Arial"/>
              <a:buChar char="•"/>
            </a:pPr>
            <a:r>
              <a:rPr lang="en-US" altLang="zh-CN" sz="2600" dirty="0">
                <a:solidFill>
                  <a:srgbClr val="2B2C30"/>
                </a:solidFill>
                <a:latin typeface="Public Sans"/>
                <a:ea typeface="Public Sans"/>
                <a:cs typeface="Public Sans"/>
                <a:sym typeface="Public Sans"/>
              </a:rPr>
              <a:t>Researcher's own biases may influence what is observed and recorded (Silverman, 2020)</a:t>
            </a:r>
            <a:endParaRPr lang="zh-CN" altLang="en-US" dirty="0"/>
          </a:p>
        </p:txBody>
      </p:sp>
      <p:sp>
        <p:nvSpPr>
          <p:cNvPr id="6" name="文本框 5">
            <a:extLst>
              <a:ext uri="{FF2B5EF4-FFF2-40B4-BE49-F238E27FC236}">
                <a16:creationId xmlns:a16="http://schemas.microsoft.com/office/drawing/2014/main" id="{168B748A-6774-52F2-1EB3-8CB790113C5B}"/>
              </a:ext>
            </a:extLst>
          </p:cNvPr>
          <p:cNvSpPr txBox="1"/>
          <p:nvPr/>
        </p:nvSpPr>
        <p:spPr>
          <a:xfrm>
            <a:off x="9711853" y="5611906"/>
            <a:ext cx="7429493" cy="3034420"/>
          </a:xfrm>
          <a:prstGeom prst="rect">
            <a:avLst/>
          </a:prstGeom>
          <a:noFill/>
        </p:spPr>
        <p:txBody>
          <a:bodyPr wrap="square" rtlCol="0">
            <a:spAutoFit/>
          </a:bodyPr>
          <a:lstStyle/>
          <a:p>
            <a:pPr>
              <a:lnSpc>
                <a:spcPts val="3300"/>
              </a:lnSpc>
            </a:pPr>
            <a:r>
              <a:rPr lang="en-US" altLang="zh-CN" sz="2600" dirty="0">
                <a:solidFill>
                  <a:srgbClr val="2B2C30"/>
                </a:solidFill>
                <a:latin typeface="Public Sans"/>
                <a:ea typeface="Public Sans"/>
                <a:cs typeface="Public Sans"/>
                <a:sym typeface="Public Sans"/>
              </a:rPr>
              <a:t>Why I choose this tool:</a:t>
            </a:r>
          </a:p>
          <a:p>
            <a:pPr marL="474981" lvl="1" indent="-237491">
              <a:lnSpc>
                <a:spcPts val="3300"/>
              </a:lnSpc>
              <a:buFont typeface="Arial"/>
              <a:buChar char="•"/>
            </a:pPr>
            <a:r>
              <a:rPr lang="en-US" altLang="zh-CN" sz="2600" dirty="0">
                <a:solidFill>
                  <a:srgbClr val="2B2C30"/>
                </a:solidFill>
                <a:latin typeface="Public Sans"/>
                <a:ea typeface="Public Sans"/>
                <a:cs typeface="Public Sans"/>
                <a:sym typeface="Public Sans"/>
              </a:rPr>
              <a:t>Maintains natural classroom environment whilst </a:t>
            </a:r>
            <a:r>
              <a:rPr lang="en-US" altLang="zh-CN" sz="2600" dirty="0" err="1">
                <a:solidFill>
                  <a:srgbClr val="2B2C30"/>
                </a:solidFill>
                <a:latin typeface="Public Sans"/>
                <a:ea typeface="Public Sans"/>
                <a:cs typeface="Public Sans"/>
                <a:sym typeface="Public Sans"/>
              </a:rPr>
              <a:t>minimising</a:t>
            </a:r>
            <a:r>
              <a:rPr lang="en-US" altLang="zh-CN" sz="2600" dirty="0">
                <a:solidFill>
                  <a:srgbClr val="2B2C30"/>
                </a:solidFill>
                <a:latin typeface="Public Sans"/>
                <a:ea typeface="Public Sans"/>
                <a:cs typeface="Public Sans"/>
                <a:sym typeface="Public Sans"/>
              </a:rPr>
              <a:t> researcher interference</a:t>
            </a:r>
          </a:p>
          <a:p>
            <a:pPr marL="474981" lvl="1" indent="-237491">
              <a:lnSpc>
                <a:spcPts val="3300"/>
              </a:lnSpc>
              <a:buFont typeface="Arial"/>
              <a:buChar char="•"/>
            </a:pPr>
            <a:r>
              <a:rPr lang="en-US" altLang="zh-CN" sz="2600" dirty="0">
                <a:solidFill>
                  <a:srgbClr val="2B2C30"/>
                </a:solidFill>
                <a:latin typeface="Public Sans"/>
                <a:ea typeface="Public Sans"/>
                <a:cs typeface="Public Sans"/>
                <a:sym typeface="Public Sans"/>
              </a:rPr>
              <a:t>Allows authentic and context-rich insights</a:t>
            </a:r>
          </a:p>
          <a:p>
            <a:pPr marL="474981" lvl="1" indent="-237491">
              <a:lnSpc>
                <a:spcPts val="3300"/>
              </a:lnSpc>
              <a:buFont typeface="Arial"/>
              <a:buChar char="•"/>
            </a:pPr>
            <a:r>
              <a:rPr lang="en-US" altLang="zh-CN" sz="2600" dirty="0">
                <a:solidFill>
                  <a:srgbClr val="2B2C30"/>
                </a:solidFill>
                <a:latin typeface="Public Sans"/>
                <a:ea typeface="Public Sans"/>
                <a:cs typeface="Public Sans"/>
                <a:sym typeface="Public Sans"/>
              </a:rPr>
              <a:t>Observation findings will inform development and targeting of semi-structured interview questions</a:t>
            </a:r>
            <a:endParaRPr lang="zh-CN" altLang="en-US" dirty="0"/>
          </a:p>
        </p:txBody>
      </p:sp>
      <p:sp>
        <p:nvSpPr>
          <p:cNvPr id="7" name="AutoShape 2">
            <a:extLst>
              <a:ext uri="{FF2B5EF4-FFF2-40B4-BE49-F238E27FC236}">
                <a16:creationId xmlns:a16="http://schemas.microsoft.com/office/drawing/2014/main" id="{A670E22F-4AFC-3DBC-BE96-5FF066C798D9}"/>
              </a:ext>
            </a:extLst>
          </p:cNvPr>
          <p:cNvSpPr/>
          <p:nvPr/>
        </p:nvSpPr>
        <p:spPr>
          <a:xfrm flipV="1">
            <a:off x="1028695" y="4899099"/>
            <a:ext cx="16230594" cy="38509"/>
          </a:xfrm>
          <a:prstGeom prst="line">
            <a:avLst/>
          </a:prstGeom>
          <a:ln w="9525" cap="flat">
            <a:solidFill>
              <a:schemeClr val="bg1">
                <a:lumMod val="75000"/>
              </a:schemeClr>
            </a:solidFill>
            <a:prstDash val="solid"/>
            <a:headEnd type="none" w="sm" len="sm"/>
            <a:tailEnd type="none" w="sm" len="sm"/>
          </a:ln>
        </p:spPr>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175438" y="657845"/>
            <a:ext cx="16242893" cy="812160"/>
          </a:xfrm>
          <a:prstGeom prst="rect">
            <a:avLst/>
          </a:prstGeom>
        </p:spPr>
        <p:txBody>
          <a:bodyPr lIns="0" tIns="0" rIns="0" bIns="0" rtlCol="0" anchor="t">
            <a:spAutoFit/>
          </a:bodyPr>
          <a:lstStyle/>
          <a:p>
            <a:pPr algn="l">
              <a:lnSpc>
                <a:spcPts val="6565"/>
              </a:lnSpc>
            </a:pPr>
            <a:r>
              <a:rPr lang="en-US" sz="5050" spc="25">
                <a:solidFill>
                  <a:srgbClr val="2B2C30"/>
                </a:solidFill>
                <a:latin typeface="Playfair Display"/>
                <a:ea typeface="Playfair Display"/>
                <a:cs typeface="Playfair Display"/>
                <a:sym typeface="Playfair Display"/>
              </a:rPr>
              <a:t>Data Collection Methods: Semi-structured Interviews</a:t>
            </a:r>
          </a:p>
        </p:txBody>
      </p:sp>
      <p:sp>
        <p:nvSpPr>
          <p:cNvPr id="4" name="TextBox 4"/>
          <p:cNvSpPr txBox="1"/>
          <p:nvPr/>
        </p:nvSpPr>
        <p:spPr>
          <a:xfrm>
            <a:off x="1028695" y="1925955"/>
            <a:ext cx="16103686" cy="2635017"/>
          </a:xfrm>
          <a:prstGeom prst="rect">
            <a:avLst/>
          </a:prstGeom>
        </p:spPr>
        <p:txBody>
          <a:bodyPr lIns="0" tIns="0" rIns="0" bIns="0" rtlCol="0" anchor="t">
            <a:spAutoFit/>
          </a:bodyPr>
          <a:lstStyle/>
          <a:p>
            <a:pPr algn="l">
              <a:lnSpc>
                <a:spcPts val="4199"/>
              </a:lnSpc>
            </a:pPr>
            <a:r>
              <a:rPr lang="en-US" sz="2600" dirty="0">
                <a:solidFill>
                  <a:srgbClr val="2B2C30"/>
                </a:solidFill>
                <a:latin typeface="Public Sans"/>
                <a:ea typeface="Public Sans"/>
                <a:cs typeface="Public Sans"/>
                <a:sym typeface="Public Sans"/>
              </a:rPr>
              <a:t>Definition:</a:t>
            </a:r>
          </a:p>
          <a:p>
            <a:pPr algn="l">
              <a:lnSpc>
                <a:spcPts val="4199"/>
              </a:lnSpc>
            </a:pPr>
            <a:r>
              <a:rPr lang="en-US" sz="2600" dirty="0">
                <a:solidFill>
                  <a:srgbClr val="2B2C30"/>
                </a:solidFill>
                <a:latin typeface="Public Sans"/>
                <a:ea typeface="Public Sans"/>
                <a:cs typeface="Public Sans"/>
                <a:sym typeface="Public Sans"/>
              </a:rPr>
              <a:t>Semi-structured interviews involve a flexible approach using predetermined open-ended questions whilst allowing the interviewer to diverge and probe for more information (Saunders, Lewis &amp; Thornhill, 2019).</a:t>
            </a:r>
          </a:p>
          <a:p>
            <a:pPr algn="l">
              <a:lnSpc>
                <a:spcPts val="4199"/>
              </a:lnSpc>
            </a:pPr>
            <a:endParaRPr lang="en-US" sz="2600" dirty="0">
              <a:solidFill>
                <a:srgbClr val="2B2C30"/>
              </a:solidFill>
              <a:latin typeface="Public Sans"/>
              <a:ea typeface="Public Sans"/>
              <a:cs typeface="Public Sans"/>
              <a:sym typeface="Public Sans"/>
            </a:endParaRPr>
          </a:p>
        </p:txBody>
      </p:sp>
      <p:sp>
        <p:nvSpPr>
          <p:cNvPr id="5" name="文本框 4">
            <a:extLst>
              <a:ext uri="{FF2B5EF4-FFF2-40B4-BE49-F238E27FC236}">
                <a16:creationId xmlns:a16="http://schemas.microsoft.com/office/drawing/2014/main" id="{AF7BE86B-BF87-7546-B094-716C9753898F}"/>
              </a:ext>
            </a:extLst>
          </p:cNvPr>
          <p:cNvSpPr txBox="1"/>
          <p:nvPr/>
        </p:nvSpPr>
        <p:spPr>
          <a:xfrm>
            <a:off x="838200" y="5275735"/>
            <a:ext cx="9182106" cy="4890698"/>
          </a:xfrm>
          <a:prstGeom prst="rect">
            <a:avLst/>
          </a:prstGeom>
          <a:noFill/>
        </p:spPr>
        <p:txBody>
          <a:bodyPr wrap="square" rtlCol="0">
            <a:spAutoFit/>
          </a:bodyPr>
          <a:lstStyle/>
          <a:p>
            <a:pPr>
              <a:lnSpc>
                <a:spcPts val="4199"/>
              </a:lnSpc>
            </a:pPr>
            <a:r>
              <a:rPr lang="en-US" altLang="zh-CN" sz="2600" dirty="0">
                <a:solidFill>
                  <a:srgbClr val="2B2C30"/>
                </a:solidFill>
                <a:latin typeface="Public Sans"/>
                <a:ea typeface="Public Sans"/>
                <a:cs typeface="Public Sans"/>
                <a:sym typeface="Public Sans"/>
              </a:rPr>
              <a:t>Limitations:</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Responses may be influenced by social desirability bias (Bryman, 2016)</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Power dynamics may affect participant honesty and openness (Kvale &amp; Brinkmann, 2009)</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Data interpretation can be subjective and influenced by researcher perspective (Cohen et al., 2018)</a:t>
            </a:r>
          </a:p>
          <a:p>
            <a:pPr marL="604519" lvl="1" indent="-302260">
              <a:lnSpc>
                <a:spcPts val="4199"/>
              </a:lnSpc>
              <a:buFont typeface="Arial"/>
              <a:buChar char="•"/>
            </a:pPr>
            <a:r>
              <a:rPr lang="en-US" altLang="zh-CN" sz="2600" dirty="0">
                <a:solidFill>
                  <a:srgbClr val="2B2C30"/>
                </a:solidFill>
                <a:latin typeface="Public Sans"/>
                <a:ea typeface="Public Sans"/>
                <a:cs typeface="Public Sans"/>
                <a:sym typeface="Public Sans"/>
              </a:rPr>
              <a:t>Time-intensive data collection and transcription process (Saunders et al., 2019)</a:t>
            </a:r>
            <a:endParaRPr lang="zh-CN" altLang="en-US" dirty="0"/>
          </a:p>
        </p:txBody>
      </p:sp>
      <p:sp>
        <p:nvSpPr>
          <p:cNvPr id="6" name="文本框 5">
            <a:extLst>
              <a:ext uri="{FF2B5EF4-FFF2-40B4-BE49-F238E27FC236}">
                <a16:creationId xmlns:a16="http://schemas.microsoft.com/office/drawing/2014/main" id="{98752ACD-0F23-2974-940D-4B034E10D0BC}"/>
              </a:ext>
            </a:extLst>
          </p:cNvPr>
          <p:cNvSpPr txBox="1"/>
          <p:nvPr/>
        </p:nvSpPr>
        <p:spPr>
          <a:xfrm>
            <a:off x="10236292" y="5275735"/>
            <a:ext cx="6896089" cy="3831818"/>
          </a:xfrm>
          <a:prstGeom prst="rect">
            <a:avLst/>
          </a:prstGeom>
          <a:noFill/>
        </p:spPr>
        <p:txBody>
          <a:bodyPr wrap="square" rtlCol="0">
            <a:spAutoFit/>
          </a:bodyPr>
          <a:lstStyle/>
          <a:p>
            <a:pPr>
              <a:lnSpc>
                <a:spcPts val="4199"/>
              </a:lnSpc>
            </a:pPr>
            <a:r>
              <a:rPr lang="en-US" altLang="zh-CN" sz="2600" dirty="0">
                <a:solidFill>
                  <a:srgbClr val="2B2C30"/>
                </a:solidFill>
                <a:latin typeface="Public Sans"/>
                <a:ea typeface="Public Sans"/>
                <a:cs typeface="Public Sans"/>
                <a:sym typeface="Public Sans"/>
              </a:rPr>
              <a:t>Why I choose this tool:</a:t>
            </a:r>
          </a:p>
          <a:p>
            <a:pPr marL="457200" indent="-457200">
              <a:buFont typeface="Arial" panose="020B0604020202020204" pitchFamily="34" charset="0"/>
              <a:buChar char="•"/>
            </a:pPr>
            <a:r>
              <a:rPr lang="en-US" altLang="zh-CN" sz="2600" dirty="0"/>
              <a:t>Guided by general interview outline but allows flexibility to explore emerging topics during conversation</a:t>
            </a:r>
          </a:p>
          <a:p>
            <a:pPr marL="457200" indent="-457200">
              <a:buFont typeface="Arial" panose="020B0604020202020204" pitchFamily="34" charset="0"/>
              <a:buChar char="•"/>
            </a:pPr>
            <a:r>
              <a:rPr lang="en-US" altLang="zh-CN" sz="2600" dirty="0"/>
              <a:t>Enables in-depth understanding of teachers' and managers' perspectives</a:t>
            </a:r>
          </a:p>
          <a:p>
            <a:pPr marL="457200" indent="-457200">
              <a:buFont typeface="Arial" panose="020B0604020202020204" pitchFamily="34" charset="0"/>
              <a:buChar char="•"/>
            </a:pPr>
            <a:r>
              <a:rPr lang="en-US" altLang="zh-CN" sz="2600" dirty="0"/>
              <a:t>Accesses personal experiences, beliefs and intentions regarding curriculum implementation</a:t>
            </a:r>
            <a:endParaRPr lang="zh-CN" altLang="en-US" sz="2600" dirty="0"/>
          </a:p>
        </p:txBody>
      </p:sp>
      <p:sp>
        <p:nvSpPr>
          <p:cNvPr id="7" name="AutoShape 2">
            <a:extLst>
              <a:ext uri="{FF2B5EF4-FFF2-40B4-BE49-F238E27FC236}">
                <a16:creationId xmlns:a16="http://schemas.microsoft.com/office/drawing/2014/main" id="{1EEA06AA-FD26-366B-80F0-A17D5013C581}"/>
              </a:ext>
            </a:extLst>
          </p:cNvPr>
          <p:cNvSpPr/>
          <p:nvPr/>
        </p:nvSpPr>
        <p:spPr>
          <a:xfrm flipV="1">
            <a:off x="1028695" y="4899099"/>
            <a:ext cx="16230594" cy="38509"/>
          </a:xfrm>
          <a:prstGeom prst="line">
            <a:avLst/>
          </a:prstGeom>
          <a:ln w="9525" cap="flat">
            <a:solidFill>
              <a:schemeClr val="bg1">
                <a:lumMod val="75000"/>
              </a:schemeClr>
            </a:solidFill>
            <a:prstDash val="solid"/>
            <a:headEnd type="none" w="sm" len="sm"/>
            <a:tailEnd type="none" w="sm" len="sm"/>
          </a:ln>
        </p:spPr>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175438" y="657845"/>
            <a:ext cx="16242893" cy="812160"/>
          </a:xfrm>
          <a:prstGeom prst="rect">
            <a:avLst/>
          </a:prstGeom>
        </p:spPr>
        <p:txBody>
          <a:bodyPr lIns="0" tIns="0" rIns="0" bIns="0" rtlCol="0" anchor="t">
            <a:spAutoFit/>
          </a:bodyPr>
          <a:lstStyle/>
          <a:p>
            <a:pPr algn="l">
              <a:lnSpc>
                <a:spcPts val="6565"/>
              </a:lnSpc>
            </a:pPr>
            <a:r>
              <a:rPr lang="en-US" sz="5050" spc="25">
                <a:solidFill>
                  <a:srgbClr val="2B2C30"/>
                </a:solidFill>
                <a:latin typeface="Playfair Display"/>
                <a:ea typeface="Playfair Display"/>
                <a:cs typeface="Playfair Display"/>
                <a:sym typeface="Playfair Display"/>
              </a:rPr>
              <a:t>Data Collection Methods: Document review</a:t>
            </a:r>
          </a:p>
        </p:txBody>
      </p:sp>
      <p:sp>
        <p:nvSpPr>
          <p:cNvPr id="4" name="TextBox 4"/>
          <p:cNvSpPr txBox="1"/>
          <p:nvPr/>
        </p:nvSpPr>
        <p:spPr>
          <a:xfrm>
            <a:off x="1028694" y="2031676"/>
            <a:ext cx="16103686" cy="2635017"/>
          </a:xfrm>
          <a:prstGeom prst="rect">
            <a:avLst/>
          </a:prstGeom>
        </p:spPr>
        <p:txBody>
          <a:bodyPr lIns="0" tIns="0" rIns="0" bIns="0" rtlCol="0" anchor="t">
            <a:spAutoFit/>
          </a:bodyPr>
          <a:lstStyle/>
          <a:p>
            <a:pPr algn="l">
              <a:lnSpc>
                <a:spcPts val="4199"/>
              </a:lnSpc>
            </a:pPr>
            <a:r>
              <a:rPr lang="en-US" sz="2600" dirty="0">
                <a:solidFill>
                  <a:srgbClr val="2B2C30"/>
                </a:solidFill>
                <a:latin typeface="Public Sans"/>
                <a:ea typeface="Public Sans"/>
                <a:cs typeface="Public Sans"/>
                <a:sym typeface="Public Sans"/>
              </a:rPr>
              <a:t>Definition:</a:t>
            </a:r>
          </a:p>
          <a:p>
            <a:pPr algn="l">
              <a:lnSpc>
                <a:spcPts val="4199"/>
              </a:lnSpc>
            </a:pPr>
            <a:r>
              <a:rPr lang="en-US" sz="2600" dirty="0">
                <a:solidFill>
                  <a:srgbClr val="2B2C30"/>
                </a:solidFill>
                <a:latin typeface="Public Sans"/>
                <a:ea typeface="Public Sans"/>
                <a:cs typeface="Public Sans"/>
                <a:sym typeface="Public Sans"/>
              </a:rPr>
              <a:t>Document review involves the systematic examination of existing documents to provide context, background information, and insights that inform understanding of the phenomenon under study (Bowen, 2009).</a:t>
            </a:r>
          </a:p>
          <a:p>
            <a:pPr algn="l">
              <a:lnSpc>
                <a:spcPts val="4199"/>
              </a:lnSpc>
            </a:pPr>
            <a:endParaRPr lang="en-US" sz="2600" dirty="0">
              <a:solidFill>
                <a:srgbClr val="2B2C30"/>
              </a:solidFill>
              <a:latin typeface="Public Sans"/>
              <a:ea typeface="Public Sans"/>
              <a:cs typeface="Public Sans"/>
              <a:sym typeface="Public Sans"/>
            </a:endParaRPr>
          </a:p>
        </p:txBody>
      </p:sp>
      <p:sp>
        <p:nvSpPr>
          <p:cNvPr id="5" name="文本框 4">
            <a:extLst>
              <a:ext uri="{FF2B5EF4-FFF2-40B4-BE49-F238E27FC236}">
                <a16:creationId xmlns:a16="http://schemas.microsoft.com/office/drawing/2014/main" id="{3916BA57-7109-AD6F-67A2-F9FE87FA0FA7}"/>
              </a:ext>
            </a:extLst>
          </p:cNvPr>
          <p:cNvSpPr txBox="1"/>
          <p:nvPr/>
        </p:nvSpPr>
        <p:spPr>
          <a:xfrm>
            <a:off x="76199" y="5324443"/>
            <a:ext cx="8547847" cy="4884158"/>
          </a:xfrm>
          <a:prstGeom prst="rect">
            <a:avLst/>
          </a:prstGeom>
          <a:noFill/>
        </p:spPr>
        <p:txBody>
          <a:bodyPr wrap="square" rtlCol="0">
            <a:spAutoFit/>
          </a:bodyPr>
          <a:lstStyle/>
          <a:p>
            <a:pPr>
              <a:lnSpc>
                <a:spcPts val="4199"/>
              </a:lnSpc>
            </a:pPr>
            <a:r>
              <a:rPr lang="en-US" altLang="zh-CN" sz="2400" dirty="0">
                <a:solidFill>
                  <a:srgbClr val="2B2C30"/>
                </a:solidFill>
                <a:latin typeface="Public Sans"/>
                <a:ea typeface="Public Sans"/>
                <a:cs typeface="Public Sans"/>
                <a:sym typeface="Public Sans"/>
              </a:rPr>
              <a:t>Limitations:</a:t>
            </a:r>
          </a:p>
          <a:p>
            <a:pPr marL="604519" lvl="1" indent="-302260">
              <a:lnSpc>
                <a:spcPts val="4199"/>
              </a:lnSpc>
              <a:buFont typeface="Arial"/>
              <a:buChar char="•"/>
            </a:pPr>
            <a:r>
              <a:rPr lang="en-US" altLang="zh-CN" sz="2400" dirty="0">
                <a:solidFill>
                  <a:srgbClr val="2B2C30"/>
                </a:solidFill>
                <a:latin typeface="Public Sans"/>
                <a:ea typeface="Public Sans"/>
                <a:cs typeface="Public Sans"/>
                <a:sym typeface="Public Sans"/>
              </a:rPr>
              <a:t>Internal documents may not reflect actual practice but rather </a:t>
            </a:r>
            <a:r>
              <a:rPr lang="en-US" altLang="zh-CN" sz="2400" dirty="0" err="1">
                <a:solidFill>
                  <a:srgbClr val="2B2C30"/>
                </a:solidFill>
                <a:latin typeface="Public Sans"/>
                <a:ea typeface="Public Sans"/>
                <a:cs typeface="Public Sans"/>
                <a:sym typeface="Public Sans"/>
              </a:rPr>
              <a:t>idealised</a:t>
            </a:r>
            <a:r>
              <a:rPr lang="en-US" altLang="zh-CN" sz="2400" dirty="0">
                <a:solidFill>
                  <a:srgbClr val="2B2C30"/>
                </a:solidFill>
                <a:latin typeface="Public Sans"/>
                <a:ea typeface="Public Sans"/>
                <a:cs typeface="Public Sans"/>
                <a:sym typeface="Public Sans"/>
              </a:rPr>
              <a:t> intentions (Prior, 2003)</a:t>
            </a:r>
          </a:p>
          <a:p>
            <a:pPr marL="604519" lvl="1" indent="-302260">
              <a:lnSpc>
                <a:spcPts val="4199"/>
              </a:lnSpc>
              <a:buFont typeface="Arial"/>
              <a:buChar char="•"/>
            </a:pPr>
            <a:r>
              <a:rPr lang="en-US" altLang="zh-CN" sz="2400" dirty="0">
                <a:solidFill>
                  <a:srgbClr val="2B2C30"/>
                </a:solidFill>
                <a:latin typeface="Public Sans"/>
                <a:ea typeface="Public Sans"/>
                <a:cs typeface="Public Sans"/>
                <a:sym typeface="Public Sans"/>
              </a:rPr>
              <a:t>May lack completeness or be selectively presented (Bowen, 2009)</a:t>
            </a:r>
          </a:p>
          <a:p>
            <a:pPr marL="604519" lvl="1" indent="-302260">
              <a:lnSpc>
                <a:spcPts val="4199"/>
              </a:lnSpc>
              <a:buFont typeface="Arial"/>
              <a:buChar char="•"/>
            </a:pPr>
            <a:r>
              <a:rPr lang="en-US" altLang="zh-CN" sz="2400" dirty="0">
                <a:solidFill>
                  <a:srgbClr val="2B2C30"/>
                </a:solidFill>
                <a:latin typeface="Public Sans"/>
                <a:ea typeface="Public Sans"/>
                <a:cs typeface="Public Sans"/>
                <a:sym typeface="Public Sans"/>
              </a:rPr>
              <a:t>Risk of documents being outdated or representing past rather than current practices (Cohen et al., 2018)</a:t>
            </a:r>
          </a:p>
          <a:p>
            <a:pPr marL="604519" lvl="1" indent="-302260">
              <a:lnSpc>
                <a:spcPts val="4199"/>
              </a:lnSpc>
              <a:buFont typeface="Arial"/>
              <a:buChar char="•"/>
            </a:pPr>
            <a:r>
              <a:rPr lang="en-US" altLang="zh-CN" sz="2400" dirty="0">
                <a:solidFill>
                  <a:srgbClr val="2B2C30"/>
                </a:solidFill>
                <a:latin typeface="Public Sans"/>
                <a:ea typeface="Public Sans"/>
                <a:cs typeface="Public Sans"/>
                <a:sym typeface="Public Sans"/>
              </a:rPr>
              <a:t>Potential bias in document creation and selection processes (Bryman, 2016)</a:t>
            </a:r>
            <a:endParaRPr lang="zh-CN" altLang="en-US" sz="2400" dirty="0"/>
          </a:p>
        </p:txBody>
      </p:sp>
      <p:sp>
        <p:nvSpPr>
          <p:cNvPr id="6" name="文本框 5">
            <a:extLst>
              <a:ext uri="{FF2B5EF4-FFF2-40B4-BE49-F238E27FC236}">
                <a16:creationId xmlns:a16="http://schemas.microsoft.com/office/drawing/2014/main" id="{D7F555E0-F506-8712-B8C6-A541006A8F26}"/>
              </a:ext>
            </a:extLst>
          </p:cNvPr>
          <p:cNvSpPr txBox="1"/>
          <p:nvPr/>
        </p:nvSpPr>
        <p:spPr>
          <a:xfrm>
            <a:off x="8610599" y="5349393"/>
            <a:ext cx="9677401" cy="4352089"/>
          </a:xfrm>
          <a:prstGeom prst="rect">
            <a:avLst/>
          </a:prstGeom>
          <a:noFill/>
        </p:spPr>
        <p:txBody>
          <a:bodyPr wrap="square" rtlCol="0">
            <a:spAutoFit/>
          </a:bodyPr>
          <a:lstStyle/>
          <a:p>
            <a:pPr>
              <a:lnSpc>
                <a:spcPts val="4199"/>
              </a:lnSpc>
            </a:pPr>
            <a:r>
              <a:rPr lang="en-US" altLang="zh-CN" sz="2400" dirty="0">
                <a:solidFill>
                  <a:srgbClr val="2B2C30"/>
                </a:solidFill>
                <a:latin typeface="Public Sans"/>
                <a:ea typeface="Public Sans"/>
                <a:cs typeface="Public Sans"/>
                <a:sym typeface="Public Sans"/>
              </a:rPr>
              <a:t>Why I choose this tool:</a:t>
            </a:r>
          </a:p>
          <a:p>
            <a:pPr marL="604519" lvl="1" indent="-302260">
              <a:lnSpc>
                <a:spcPts val="4199"/>
              </a:lnSpc>
              <a:buFont typeface="Arial"/>
              <a:buChar char="•"/>
            </a:pPr>
            <a:r>
              <a:rPr lang="en-US" altLang="zh-CN" sz="2400" dirty="0">
                <a:solidFill>
                  <a:srgbClr val="2B2C30"/>
                </a:solidFill>
                <a:latin typeface="Public Sans"/>
                <a:ea typeface="Public Sans"/>
                <a:cs typeface="Public Sans"/>
                <a:sym typeface="Public Sans"/>
              </a:rPr>
              <a:t>Complements other data sources for comprehensive understanding</a:t>
            </a:r>
          </a:p>
          <a:p>
            <a:pPr marL="604519" lvl="1" indent="-302260">
              <a:lnSpc>
                <a:spcPts val="4199"/>
              </a:lnSpc>
              <a:buFont typeface="Arial"/>
              <a:buChar char="•"/>
            </a:pPr>
            <a:r>
              <a:rPr lang="en-US" altLang="zh-CN" sz="2400" dirty="0">
                <a:solidFill>
                  <a:srgbClr val="2B2C30"/>
                </a:solidFill>
                <a:latin typeface="Public Sans"/>
                <a:ea typeface="Public Sans"/>
                <a:cs typeface="Public Sans"/>
                <a:sym typeface="Public Sans"/>
              </a:rPr>
              <a:t>Helps understand how kindergarten-based curriculum is formally constructed and enacted in daily practice</a:t>
            </a:r>
          </a:p>
          <a:p>
            <a:pPr marL="604519" lvl="1" indent="-302260">
              <a:lnSpc>
                <a:spcPts val="4199"/>
              </a:lnSpc>
              <a:buFont typeface="Arial"/>
              <a:buChar char="•"/>
            </a:pPr>
            <a:r>
              <a:rPr lang="en-US" altLang="zh-CN" sz="2400" dirty="0">
                <a:solidFill>
                  <a:srgbClr val="2B2C30"/>
                </a:solidFill>
                <a:latin typeface="Public Sans"/>
                <a:ea typeface="Public Sans"/>
                <a:cs typeface="Public Sans"/>
                <a:sym typeface="Public Sans"/>
              </a:rPr>
              <a:t>Analysis results will be compared with observational data and interview findings to assess consistency and identify gaps or tensions in curriculum implementation</a:t>
            </a:r>
            <a:endParaRPr lang="zh-CN" altLang="en-US" sz="2400" dirty="0"/>
          </a:p>
        </p:txBody>
      </p:sp>
      <p:sp>
        <p:nvSpPr>
          <p:cNvPr id="7" name="AutoShape 2">
            <a:extLst>
              <a:ext uri="{FF2B5EF4-FFF2-40B4-BE49-F238E27FC236}">
                <a16:creationId xmlns:a16="http://schemas.microsoft.com/office/drawing/2014/main" id="{8C199D3D-379F-924E-6DDD-70907CF7279E}"/>
              </a:ext>
            </a:extLst>
          </p:cNvPr>
          <p:cNvSpPr/>
          <p:nvPr/>
        </p:nvSpPr>
        <p:spPr>
          <a:xfrm flipV="1">
            <a:off x="1028695" y="4899099"/>
            <a:ext cx="16230594" cy="38509"/>
          </a:xfrm>
          <a:prstGeom prst="line">
            <a:avLst/>
          </a:prstGeom>
          <a:ln w="9525" cap="flat">
            <a:solidFill>
              <a:schemeClr val="bg1">
                <a:lumMod val="75000"/>
              </a:schemeClr>
            </a:solidFill>
            <a:prstDash val="solid"/>
            <a:headEnd type="none" w="sm" len="sm"/>
            <a:tailEnd type="none" w="sm" len="sm"/>
          </a:ln>
        </p:spPr>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16407" y="3596921"/>
            <a:ext cx="13208550" cy="980435"/>
          </a:xfrm>
          <a:prstGeom prst="rect">
            <a:avLst/>
          </a:prstGeom>
        </p:spPr>
        <p:txBody>
          <a:bodyPr lIns="0" tIns="0" rIns="0" bIns="0" rtlCol="0" anchor="t">
            <a:spAutoFit/>
          </a:bodyPr>
          <a:lstStyle/>
          <a:p>
            <a:pPr algn="l">
              <a:lnSpc>
                <a:spcPts val="7865"/>
              </a:lnSpc>
            </a:pPr>
            <a:r>
              <a:rPr lang="en-US" sz="6050" spc="30">
                <a:solidFill>
                  <a:srgbClr val="2B2C30"/>
                </a:solidFill>
                <a:latin typeface="Public Sans"/>
                <a:ea typeface="Public Sans"/>
                <a:cs typeface="Public Sans"/>
                <a:sym typeface="Public Sans"/>
              </a:rPr>
              <a:t>Part 4.Practical Considerations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06871" y="942975"/>
            <a:ext cx="16230600" cy="651099"/>
          </a:xfrm>
          <a:prstGeom prst="rect">
            <a:avLst/>
          </a:prstGeom>
        </p:spPr>
        <p:txBody>
          <a:bodyPr lIns="0" tIns="0" rIns="0" bIns="0" rtlCol="0" anchor="t">
            <a:spAutoFit/>
          </a:bodyPr>
          <a:lstStyle/>
          <a:p>
            <a:pPr algn="l">
              <a:lnSpc>
                <a:spcPts val="5200"/>
              </a:lnSpc>
              <a:spcBef>
                <a:spcPct val="0"/>
              </a:spcBef>
            </a:pPr>
            <a:r>
              <a:rPr lang="en-US" sz="3714" b="1" spc="843">
                <a:solidFill>
                  <a:srgbClr val="2B2C30"/>
                </a:solidFill>
                <a:latin typeface="Public Sans Bold"/>
                <a:ea typeface="Public Sans Bold"/>
                <a:cs typeface="Public Sans Bold"/>
                <a:sym typeface="Public Sans Bold"/>
              </a:rPr>
              <a:t>TIME PLAN</a:t>
            </a:r>
          </a:p>
        </p:txBody>
      </p:sp>
      <p:sp>
        <p:nvSpPr>
          <p:cNvPr id="3" name="AutoShape 3"/>
          <p:cNvSpPr/>
          <p:nvPr/>
        </p:nvSpPr>
        <p:spPr>
          <a:xfrm flipV="1">
            <a:off x="-7086597" y="1760761"/>
            <a:ext cx="16230594" cy="38509"/>
          </a:xfrm>
          <a:prstGeom prst="line">
            <a:avLst/>
          </a:prstGeom>
          <a:ln w="9525" cap="flat">
            <a:solidFill>
              <a:srgbClr val="2B2C30"/>
            </a:solidFill>
            <a:prstDash val="solid"/>
            <a:headEnd type="none" w="sm" len="sm"/>
            <a:tailEnd type="none" w="sm" len="sm"/>
          </a:ln>
        </p:spPr>
      </p:sp>
      <p:sp>
        <p:nvSpPr>
          <p:cNvPr id="4" name="TextBox 4"/>
          <p:cNvSpPr txBox="1"/>
          <p:nvPr/>
        </p:nvSpPr>
        <p:spPr>
          <a:xfrm>
            <a:off x="6789505" y="5521961"/>
            <a:ext cx="5400883" cy="4374515"/>
          </a:xfrm>
          <a:prstGeom prst="rect">
            <a:avLst/>
          </a:prstGeom>
        </p:spPr>
        <p:txBody>
          <a:bodyPr lIns="0" tIns="0" rIns="0" bIns="0" rtlCol="0" anchor="t">
            <a:spAutoFit/>
          </a:bodyPr>
          <a:lstStyle/>
          <a:p>
            <a:pPr algn="l">
              <a:lnSpc>
                <a:spcPts val="3519"/>
              </a:lnSpc>
            </a:pPr>
            <a:r>
              <a:rPr lang="en-US" sz="2199">
                <a:solidFill>
                  <a:srgbClr val="2B2C30"/>
                </a:solidFill>
                <a:latin typeface="Public Sans"/>
                <a:ea typeface="Public Sans"/>
                <a:cs typeface="Public Sans"/>
                <a:sym typeface="Public Sans"/>
              </a:rPr>
              <a:t>15–21 July: Communicate with kindergarten managers; distribute and collect informed consent from teachers and parents</a:t>
            </a:r>
          </a:p>
          <a:p>
            <a:pPr algn="l">
              <a:lnSpc>
                <a:spcPts val="3519"/>
              </a:lnSpc>
            </a:pPr>
            <a:endParaRPr lang="en-US" sz="2199">
              <a:solidFill>
                <a:srgbClr val="2B2C30"/>
              </a:solidFill>
              <a:latin typeface="Public Sans"/>
              <a:ea typeface="Public Sans"/>
              <a:cs typeface="Public Sans"/>
              <a:sym typeface="Public Sans"/>
            </a:endParaRPr>
          </a:p>
          <a:p>
            <a:pPr algn="l">
              <a:lnSpc>
                <a:spcPts val="3519"/>
              </a:lnSpc>
            </a:pPr>
            <a:r>
              <a:rPr lang="en-US" sz="2199">
                <a:solidFill>
                  <a:srgbClr val="2B2C30"/>
                </a:solidFill>
                <a:latin typeface="Public Sans"/>
                <a:ea typeface="Public Sans"/>
                <a:cs typeface="Public Sans"/>
                <a:sym typeface="Public Sans"/>
              </a:rPr>
              <a:t>22 July – 11 August: Non-participant observation in 3 classes (1 per week)</a:t>
            </a:r>
          </a:p>
          <a:p>
            <a:pPr algn="l">
              <a:lnSpc>
                <a:spcPts val="3519"/>
              </a:lnSpc>
            </a:pPr>
            <a:endParaRPr lang="en-US" sz="2199">
              <a:solidFill>
                <a:srgbClr val="2B2C30"/>
              </a:solidFill>
              <a:latin typeface="Public Sans"/>
              <a:ea typeface="Public Sans"/>
              <a:cs typeface="Public Sans"/>
              <a:sym typeface="Public Sans"/>
            </a:endParaRPr>
          </a:p>
          <a:p>
            <a:pPr algn="l">
              <a:lnSpc>
                <a:spcPts val="3519"/>
              </a:lnSpc>
            </a:pPr>
            <a:r>
              <a:rPr lang="en-US" sz="2199">
                <a:solidFill>
                  <a:srgbClr val="2B2C30"/>
                </a:solidFill>
                <a:latin typeface="Public Sans"/>
                <a:ea typeface="Public Sans"/>
                <a:cs typeface="Public Sans"/>
                <a:sym typeface="Public Sans"/>
              </a:rPr>
              <a:t>12–18 August: Conduct semi-structured interviews; transcribe data</a:t>
            </a:r>
          </a:p>
        </p:txBody>
      </p:sp>
      <p:sp>
        <p:nvSpPr>
          <p:cNvPr id="5" name="TextBox 5"/>
          <p:cNvSpPr txBox="1"/>
          <p:nvPr/>
        </p:nvSpPr>
        <p:spPr>
          <a:xfrm>
            <a:off x="1066800" y="3216198"/>
            <a:ext cx="2785647" cy="1304925"/>
          </a:xfrm>
          <a:prstGeom prst="rect">
            <a:avLst/>
          </a:prstGeom>
        </p:spPr>
        <p:txBody>
          <a:bodyPr lIns="0" tIns="0" rIns="0" bIns="0" rtlCol="0" anchor="t">
            <a:spAutoFit/>
          </a:bodyPr>
          <a:lstStyle/>
          <a:p>
            <a:pPr algn="l">
              <a:lnSpc>
                <a:spcPts val="3480"/>
              </a:lnSpc>
            </a:pPr>
            <a:r>
              <a:rPr lang="en-US" sz="2900" i="1">
                <a:solidFill>
                  <a:srgbClr val="2B2C30"/>
                </a:solidFill>
                <a:latin typeface="Playfair Display Italics"/>
                <a:ea typeface="Playfair Display Italics"/>
                <a:cs typeface="Playfair Display Italics"/>
                <a:sym typeface="Playfair Display Italics"/>
              </a:rPr>
              <a:t>Phase 1: Preparation &amp; Chapter Drafting</a:t>
            </a:r>
          </a:p>
        </p:txBody>
      </p:sp>
      <p:sp>
        <p:nvSpPr>
          <p:cNvPr id="6" name="TextBox 6"/>
          <p:cNvSpPr txBox="1"/>
          <p:nvPr/>
        </p:nvSpPr>
        <p:spPr>
          <a:xfrm>
            <a:off x="1028700" y="4811636"/>
            <a:ext cx="2785647" cy="428625"/>
          </a:xfrm>
          <a:prstGeom prst="rect">
            <a:avLst/>
          </a:prstGeom>
        </p:spPr>
        <p:txBody>
          <a:bodyPr lIns="0" tIns="0" rIns="0" bIns="0" rtlCol="0" anchor="t">
            <a:spAutoFit/>
          </a:bodyPr>
          <a:lstStyle/>
          <a:p>
            <a:pPr algn="l">
              <a:lnSpc>
                <a:spcPts val="3359"/>
              </a:lnSpc>
            </a:pPr>
            <a:r>
              <a:rPr lang="en-US" sz="2799" b="1">
                <a:solidFill>
                  <a:srgbClr val="2B2C30"/>
                </a:solidFill>
                <a:latin typeface="Public Sans Bold"/>
                <a:ea typeface="Public Sans Bold"/>
                <a:cs typeface="Public Sans Bold"/>
                <a:sym typeface="Public Sans Bold"/>
              </a:rPr>
              <a:t>10 June – 14 July</a:t>
            </a:r>
          </a:p>
        </p:txBody>
      </p:sp>
      <p:grpSp>
        <p:nvGrpSpPr>
          <p:cNvPr id="7" name="Group 7"/>
          <p:cNvGrpSpPr/>
          <p:nvPr/>
        </p:nvGrpSpPr>
        <p:grpSpPr>
          <a:xfrm>
            <a:off x="1028700" y="2756663"/>
            <a:ext cx="138677" cy="13867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id="9" name="TextBox 9"/>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0" name="Group 10"/>
          <p:cNvGrpSpPr/>
          <p:nvPr/>
        </p:nvGrpSpPr>
        <p:grpSpPr>
          <a:xfrm>
            <a:off x="7142907" y="2756663"/>
            <a:ext cx="138677" cy="138677"/>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id="12" name="TextBox 12"/>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3" name="Group 13"/>
          <p:cNvGrpSpPr/>
          <p:nvPr/>
        </p:nvGrpSpPr>
        <p:grpSpPr>
          <a:xfrm>
            <a:off x="13253759" y="2761156"/>
            <a:ext cx="138677" cy="13867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id="15" name="TextBox 15"/>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sp>
        <p:nvSpPr>
          <p:cNvPr id="16" name="AutoShape 16"/>
          <p:cNvSpPr/>
          <p:nvPr/>
        </p:nvSpPr>
        <p:spPr>
          <a:xfrm>
            <a:off x="1028700" y="2830494"/>
            <a:ext cx="17396401" cy="0"/>
          </a:xfrm>
          <a:prstGeom prst="line">
            <a:avLst/>
          </a:prstGeom>
          <a:ln w="9525" cap="flat">
            <a:solidFill>
              <a:srgbClr val="2B2C30"/>
            </a:solidFill>
            <a:prstDash val="solid"/>
            <a:headEnd type="none" w="sm" len="sm"/>
            <a:tailEnd type="none" w="sm" len="sm"/>
          </a:ln>
        </p:spPr>
      </p:sp>
      <p:sp>
        <p:nvSpPr>
          <p:cNvPr id="17" name="TextBox 17"/>
          <p:cNvSpPr txBox="1"/>
          <p:nvPr/>
        </p:nvSpPr>
        <p:spPr>
          <a:xfrm>
            <a:off x="7212246" y="3216198"/>
            <a:ext cx="2785647" cy="1304925"/>
          </a:xfrm>
          <a:prstGeom prst="rect">
            <a:avLst/>
          </a:prstGeom>
        </p:spPr>
        <p:txBody>
          <a:bodyPr lIns="0" tIns="0" rIns="0" bIns="0" rtlCol="0" anchor="t">
            <a:spAutoFit/>
          </a:bodyPr>
          <a:lstStyle/>
          <a:p>
            <a:pPr algn="l">
              <a:lnSpc>
                <a:spcPts val="3480"/>
              </a:lnSpc>
            </a:pPr>
            <a:r>
              <a:rPr lang="en-US" sz="2900" i="1">
                <a:solidFill>
                  <a:srgbClr val="2B2C30"/>
                </a:solidFill>
                <a:latin typeface="Playfair Display Italics"/>
                <a:ea typeface="Playfair Display Italics"/>
                <a:cs typeface="Playfair Display Italics"/>
                <a:sym typeface="Playfair Display Italics"/>
              </a:rPr>
              <a:t>Phase 2: Fieldwork &amp; Data Collection</a:t>
            </a:r>
          </a:p>
        </p:txBody>
      </p:sp>
      <p:sp>
        <p:nvSpPr>
          <p:cNvPr id="18" name="TextBox 18"/>
          <p:cNvSpPr txBox="1"/>
          <p:nvPr/>
        </p:nvSpPr>
        <p:spPr>
          <a:xfrm>
            <a:off x="13323098" y="3216198"/>
            <a:ext cx="2785647" cy="1304925"/>
          </a:xfrm>
          <a:prstGeom prst="rect">
            <a:avLst/>
          </a:prstGeom>
        </p:spPr>
        <p:txBody>
          <a:bodyPr lIns="0" tIns="0" rIns="0" bIns="0" rtlCol="0" anchor="t">
            <a:spAutoFit/>
          </a:bodyPr>
          <a:lstStyle/>
          <a:p>
            <a:pPr algn="l">
              <a:lnSpc>
                <a:spcPts val="3480"/>
              </a:lnSpc>
            </a:pPr>
            <a:r>
              <a:rPr lang="en-US" sz="2900" i="1">
                <a:solidFill>
                  <a:srgbClr val="2B2C30"/>
                </a:solidFill>
                <a:latin typeface="Playfair Display Italics"/>
                <a:ea typeface="Playfair Display Italics"/>
                <a:cs typeface="Playfair Display Italics"/>
                <a:sym typeface="Playfair Display Italics"/>
              </a:rPr>
              <a:t>Phase 3: Data Analysis &amp; Writing</a:t>
            </a:r>
          </a:p>
        </p:txBody>
      </p:sp>
      <p:sp>
        <p:nvSpPr>
          <p:cNvPr id="19" name="TextBox 19"/>
          <p:cNvSpPr txBox="1"/>
          <p:nvPr/>
        </p:nvSpPr>
        <p:spPr>
          <a:xfrm>
            <a:off x="7142907" y="4809255"/>
            <a:ext cx="3298080" cy="428625"/>
          </a:xfrm>
          <a:prstGeom prst="rect">
            <a:avLst/>
          </a:prstGeom>
        </p:spPr>
        <p:txBody>
          <a:bodyPr lIns="0" tIns="0" rIns="0" bIns="0" rtlCol="0" anchor="t">
            <a:spAutoFit/>
          </a:bodyPr>
          <a:lstStyle/>
          <a:p>
            <a:pPr algn="l">
              <a:lnSpc>
                <a:spcPts val="3359"/>
              </a:lnSpc>
            </a:pPr>
            <a:r>
              <a:rPr lang="en-US" sz="2799" b="1">
                <a:solidFill>
                  <a:srgbClr val="2B2C30"/>
                </a:solidFill>
                <a:latin typeface="Public Sans Bold"/>
                <a:ea typeface="Public Sans Bold"/>
                <a:cs typeface="Public Sans Bold"/>
                <a:sym typeface="Public Sans Bold"/>
              </a:rPr>
              <a:t>15 July – 18 August</a:t>
            </a:r>
          </a:p>
        </p:txBody>
      </p:sp>
      <p:sp>
        <p:nvSpPr>
          <p:cNvPr id="20" name="TextBox 20"/>
          <p:cNvSpPr txBox="1"/>
          <p:nvPr/>
        </p:nvSpPr>
        <p:spPr>
          <a:xfrm>
            <a:off x="1006871" y="5493386"/>
            <a:ext cx="4287667" cy="2621914"/>
          </a:xfrm>
          <a:prstGeom prst="rect">
            <a:avLst/>
          </a:prstGeom>
        </p:spPr>
        <p:txBody>
          <a:bodyPr lIns="0" tIns="0" rIns="0" bIns="0" rtlCol="0" anchor="t">
            <a:spAutoFit/>
          </a:bodyPr>
          <a:lstStyle/>
          <a:p>
            <a:pPr algn="l">
              <a:lnSpc>
                <a:spcPts val="3520"/>
              </a:lnSpc>
            </a:pPr>
            <a:r>
              <a:rPr lang="en-US" sz="2200">
                <a:solidFill>
                  <a:srgbClr val="2B2C30"/>
                </a:solidFill>
                <a:latin typeface="Public Sans"/>
                <a:ea typeface="Public Sans"/>
                <a:cs typeface="Public Sans"/>
                <a:sym typeface="Public Sans"/>
              </a:rPr>
              <a:t>Draft Introduction, Literature Review, and Methodology. Finalise ethical application and prepare all consent forms and research materials.</a:t>
            </a:r>
          </a:p>
          <a:p>
            <a:pPr algn="l">
              <a:lnSpc>
                <a:spcPts val="3520"/>
              </a:lnSpc>
            </a:pPr>
            <a:endParaRPr lang="en-US" sz="2200">
              <a:solidFill>
                <a:srgbClr val="2B2C30"/>
              </a:solidFill>
              <a:latin typeface="Public Sans"/>
              <a:ea typeface="Public Sans"/>
              <a:cs typeface="Public Sans"/>
              <a:sym typeface="Public Sans"/>
            </a:endParaRPr>
          </a:p>
        </p:txBody>
      </p:sp>
      <p:sp>
        <p:nvSpPr>
          <p:cNvPr id="21" name="TextBox 21"/>
          <p:cNvSpPr txBox="1"/>
          <p:nvPr/>
        </p:nvSpPr>
        <p:spPr>
          <a:xfrm>
            <a:off x="13253759" y="4816398"/>
            <a:ext cx="4552657" cy="428625"/>
          </a:xfrm>
          <a:prstGeom prst="rect">
            <a:avLst/>
          </a:prstGeom>
        </p:spPr>
        <p:txBody>
          <a:bodyPr lIns="0" tIns="0" rIns="0" bIns="0" rtlCol="0" anchor="t">
            <a:spAutoFit/>
          </a:bodyPr>
          <a:lstStyle/>
          <a:p>
            <a:pPr algn="l">
              <a:lnSpc>
                <a:spcPts val="3359"/>
              </a:lnSpc>
            </a:pPr>
            <a:r>
              <a:rPr lang="en-US" sz="2799" b="1">
                <a:solidFill>
                  <a:srgbClr val="2B2C30"/>
                </a:solidFill>
                <a:latin typeface="Public Sans Bold"/>
                <a:ea typeface="Public Sans Bold"/>
                <a:cs typeface="Public Sans Bold"/>
                <a:sym typeface="Public Sans Bold"/>
              </a:rPr>
              <a:t>19 August – 29 September</a:t>
            </a:r>
          </a:p>
        </p:txBody>
      </p:sp>
      <p:sp>
        <p:nvSpPr>
          <p:cNvPr id="22" name="TextBox 22"/>
          <p:cNvSpPr txBox="1"/>
          <p:nvPr/>
        </p:nvSpPr>
        <p:spPr>
          <a:xfrm>
            <a:off x="13323098" y="5521961"/>
            <a:ext cx="3914374" cy="2621915"/>
          </a:xfrm>
          <a:prstGeom prst="rect">
            <a:avLst/>
          </a:prstGeom>
        </p:spPr>
        <p:txBody>
          <a:bodyPr lIns="0" tIns="0" rIns="0" bIns="0" rtlCol="0" anchor="t">
            <a:spAutoFit/>
          </a:bodyPr>
          <a:lstStyle/>
          <a:p>
            <a:pPr algn="l">
              <a:lnSpc>
                <a:spcPts val="3519"/>
              </a:lnSpc>
            </a:pPr>
            <a:r>
              <a:rPr lang="en-US" sz="2199">
                <a:solidFill>
                  <a:srgbClr val="2B2C30"/>
                </a:solidFill>
                <a:latin typeface="Public Sans"/>
                <a:ea typeface="Public Sans"/>
                <a:cs typeface="Public Sans"/>
                <a:sym typeface="Public Sans"/>
              </a:rPr>
              <a:t>Thematic analysis of data. Write full chapters: Data Analysis, Discussion, and Conclusion. Proofread and format final dissertation for submission.</a:t>
            </a:r>
          </a:p>
        </p:txBody>
      </p:sp>
      <p:sp>
        <p:nvSpPr>
          <p:cNvPr id="23" name="AutoShape 23"/>
          <p:cNvSpPr/>
          <p:nvPr/>
        </p:nvSpPr>
        <p:spPr>
          <a:xfrm>
            <a:off x="1028700" y="5431474"/>
            <a:ext cx="17396401" cy="0"/>
          </a:xfrm>
          <a:prstGeom prst="line">
            <a:avLst/>
          </a:prstGeom>
          <a:ln w="9525" cap="flat">
            <a:solidFill>
              <a:srgbClr val="2B2C30"/>
            </a:solidFill>
            <a:prstDash val="solid"/>
            <a:headEnd type="none" w="sm" len="sm"/>
            <a:tailEnd type="none" w="sm" len="sm"/>
          </a:ln>
        </p:spPr>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11" y="1474767"/>
            <a:ext cx="16230594" cy="38509"/>
          </a:xfrm>
          <a:prstGeom prst="line">
            <a:avLst/>
          </a:prstGeom>
          <a:ln w="9525" cap="flat">
            <a:solidFill>
              <a:srgbClr val="2B2C30"/>
            </a:solidFill>
            <a:prstDash val="solid"/>
            <a:headEnd type="none" w="sm" len="sm"/>
            <a:tailEnd type="none" w="sm" len="sm"/>
          </a:ln>
        </p:spPr>
      </p:sp>
      <p:grpSp>
        <p:nvGrpSpPr>
          <p:cNvPr id="3" name="Group 3"/>
          <p:cNvGrpSpPr/>
          <p:nvPr/>
        </p:nvGrpSpPr>
        <p:grpSpPr>
          <a:xfrm>
            <a:off x="991811" y="1744169"/>
            <a:ext cx="15479554" cy="1150381"/>
            <a:chOff x="0" y="0"/>
            <a:chExt cx="20639405" cy="1533842"/>
          </a:xfrm>
        </p:grpSpPr>
        <p:grpSp>
          <p:nvGrpSpPr>
            <p:cNvPr id="4" name="Group 4"/>
            <p:cNvGrpSpPr/>
            <p:nvPr/>
          </p:nvGrpSpPr>
          <p:grpSpPr>
            <a:xfrm>
              <a:off x="0" y="0"/>
              <a:ext cx="20639405" cy="1533842"/>
              <a:chOff x="0" y="0"/>
              <a:chExt cx="4277963" cy="317922"/>
            </a:xfrm>
          </p:grpSpPr>
          <p:sp>
            <p:nvSpPr>
              <p:cNvPr id="5" name="Freeform 5"/>
              <p:cNvSpPr/>
              <p:nvPr/>
            </p:nvSpPr>
            <p:spPr>
              <a:xfrm>
                <a:off x="0" y="0"/>
                <a:ext cx="4277963" cy="317922"/>
              </a:xfrm>
              <a:custGeom>
                <a:avLst/>
                <a:gdLst/>
                <a:ahLst/>
                <a:cxnLst/>
                <a:rect l="l" t="t" r="r" b="b"/>
                <a:pathLst>
                  <a:path w="4277963" h="317922">
                    <a:moveTo>
                      <a:pt x="24308" y="0"/>
                    </a:moveTo>
                    <a:lnTo>
                      <a:pt x="4253655" y="0"/>
                    </a:lnTo>
                    <a:cubicBezTo>
                      <a:pt x="4267080" y="0"/>
                      <a:pt x="4277963" y="10883"/>
                      <a:pt x="4277963" y="24308"/>
                    </a:cubicBezTo>
                    <a:lnTo>
                      <a:pt x="4277963" y="293614"/>
                    </a:lnTo>
                    <a:cubicBezTo>
                      <a:pt x="4277963" y="300061"/>
                      <a:pt x="4275402" y="306243"/>
                      <a:pt x="4270844" y="310802"/>
                    </a:cubicBezTo>
                    <a:cubicBezTo>
                      <a:pt x="4266285" y="315361"/>
                      <a:pt x="4260102" y="317922"/>
                      <a:pt x="4253655" y="317922"/>
                    </a:cubicBezTo>
                    <a:lnTo>
                      <a:pt x="24308" y="317922"/>
                    </a:lnTo>
                    <a:cubicBezTo>
                      <a:pt x="17861" y="317922"/>
                      <a:pt x="11678" y="315361"/>
                      <a:pt x="7120" y="310802"/>
                    </a:cubicBezTo>
                    <a:cubicBezTo>
                      <a:pt x="2561" y="306243"/>
                      <a:pt x="0" y="300061"/>
                      <a:pt x="0" y="293614"/>
                    </a:cubicBezTo>
                    <a:lnTo>
                      <a:pt x="0" y="24308"/>
                    </a:lnTo>
                    <a:cubicBezTo>
                      <a:pt x="0" y="17861"/>
                      <a:pt x="2561" y="11678"/>
                      <a:pt x="7120" y="7120"/>
                    </a:cubicBezTo>
                    <a:cubicBezTo>
                      <a:pt x="11678" y="2561"/>
                      <a:pt x="17861" y="0"/>
                      <a:pt x="24308" y="0"/>
                    </a:cubicBezTo>
                    <a:close/>
                  </a:path>
                </a:pathLst>
              </a:custGeom>
              <a:solidFill>
                <a:srgbClr val="B7BADB"/>
              </a:solidFill>
            </p:spPr>
          </p:sp>
          <p:sp>
            <p:nvSpPr>
              <p:cNvPr id="6" name="TextBox 6"/>
              <p:cNvSpPr txBox="1"/>
              <p:nvPr/>
            </p:nvSpPr>
            <p:spPr>
              <a:xfrm>
                <a:off x="0" y="9525"/>
                <a:ext cx="4277963" cy="308397"/>
              </a:xfrm>
              <a:prstGeom prst="rect">
                <a:avLst/>
              </a:prstGeom>
            </p:spPr>
            <p:txBody>
              <a:bodyPr lIns="50800" tIns="50800" rIns="50800" bIns="50800" rtlCol="0" anchor="ctr"/>
              <a:lstStyle/>
              <a:p>
                <a:pPr algn="ctr">
                  <a:lnSpc>
                    <a:spcPts val="2119"/>
                  </a:lnSpc>
                </a:pPr>
                <a:endParaRPr/>
              </a:p>
            </p:txBody>
          </p:sp>
        </p:grpSp>
        <p:sp>
          <p:nvSpPr>
            <p:cNvPr id="7" name="TextBox 7"/>
            <p:cNvSpPr txBox="1"/>
            <p:nvPr/>
          </p:nvSpPr>
          <p:spPr>
            <a:xfrm>
              <a:off x="437297" y="243084"/>
              <a:ext cx="19376277" cy="1009574"/>
            </a:xfrm>
            <a:prstGeom prst="rect">
              <a:avLst/>
            </a:prstGeom>
          </p:spPr>
          <p:txBody>
            <a:bodyPr lIns="0" tIns="0" rIns="0" bIns="0" rtlCol="0" anchor="t">
              <a:spAutoFit/>
            </a:bodyPr>
            <a:lstStyle/>
            <a:p>
              <a:pPr algn="ctr">
                <a:lnSpc>
                  <a:spcPts val="6256"/>
                </a:lnSpc>
                <a:spcBef>
                  <a:spcPct val="0"/>
                </a:spcBef>
              </a:pPr>
              <a:r>
                <a:rPr lang="en-US" sz="4813" spc="24" dirty="0">
                  <a:solidFill>
                    <a:srgbClr val="2B2C30"/>
                  </a:solidFill>
                  <a:latin typeface="Playfair Display"/>
                  <a:ea typeface="Playfair Display"/>
                  <a:cs typeface="Playfair Display"/>
                  <a:sym typeface="Playfair Display"/>
                </a:rPr>
                <a:t>Timeline: 15-19 July (Institutional Permission Period)</a:t>
              </a:r>
            </a:p>
          </p:txBody>
        </p:sp>
      </p:grpSp>
      <p:grpSp>
        <p:nvGrpSpPr>
          <p:cNvPr id="8" name="Group 8"/>
          <p:cNvGrpSpPr/>
          <p:nvPr/>
        </p:nvGrpSpPr>
        <p:grpSpPr>
          <a:xfrm>
            <a:off x="991811" y="6072175"/>
            <a:ext cx="15479554" cy="1150381"/>
            <a:chOff x="0" y="0"/>
            <a:chExt cx="20639405" cy="1533842"/>
          </a:xfrm>
        </p:grpSpPr>
        <p:grpSp>
          <p:nvGrpSpPr>
            <p:cNvPr id="9" name="Group 9"/>
            <p:cNvGrpSpPr/>
            <p:nvPr/>
          </p:nvGrpSpPr>
          <p:grpSpPr>
            <a:xfrm>
              <a:off x="0" y="0"/>
              <a:ext cx="20639405" cy="1533842"/>
              <a:chOff x="0" y="0"/>
              <a:chExt cx="4277963" cy="317922"/>
            </a:xfrm>
          </p:grpSpPr>
          <p:sp>
            <p:nvSpPr>
              <p:cNvPr id="10" name="Freeform 10"/>
              <p:cNvSpPr/>
              <p:nvPr/>
            </p:nvSpPr>
            <p:spPr>
              <a:xfrm>
                <a:off x="0" y="0"/>
                <a:ext cx="4277963" cy="317922"/>
              </a:xfrm>
              <a:custGeom>
                <a:avLst/>
                <a:gdLst/>
                <a:ahLst/>
                <a:cxnLst/>
                <a:rect l="l" t="t" r="r" b="b"/>
                <a:pathLst>
                  <a:path w="4277963" h="317922">
                    <a:moveTo>
                      <a:pt x="24308" y="0"/>
                    </a:moveTo>
                    <a:lnTo>
                      <a:pt x="4253655" y="0"/>
                    </a:lnTo>
                    <a:cubicBezTo>
                      <a:pt x="4267080" y="0"/>
                      <a:pt x="4277963" y="10883"/>
                      <a:pt x="4277963" y="24308"/>
                    </a:cubicBezTo>
                    <a:lnTo>
                      <a:pt x="4277963" y="293614"/>
                    </a:lnTo>
                    <a:cubicBezTo>
                      <a:pt x="4277963" y="300061"/>
                      <a:pt x="4275402" y="306243"/>
                      <a:pt x="4270844" y="310802"/>
                    </a:cubicBezTo>
                    <a:cubicBezTo>
                      <a:pt x="4266285" y="315361"/>
                      <a:pt x="4260102" y="317922"/>
                      <a:pt x="4253655" y="317922"/>
                    </a:cubicBezTo>
                    <a:lnTo>
                      <a:pt x="24308" y="317922"/>
                    </a:lnTo>
                    <a:cubicBezTo>
                      <a:pt x="17861" y="317922"/>
                      <a:pt x="11678" y="315361"/>
                      <a:pt x="7120" y="310802"/>
                    </a:cubicBezTo>
                    <a:cubicBezTo>
                      <a:pt x="2561" y="306243"/>
                      <a:pt x="0" y="300061"/>
                      <a:pt x="0" y="293614"/>
                    </a:cubicBezTo>
                    <a:lnTo>
                      <a:pt x="0" y="24308"/>
                    </a:lnTo>
                    <a:cubicBezTo>
                      <a:pt x="0" y="17861"/>
                      <a:pt x="2561" y="11678"/>
                      <a:pt x="7120" y="7120"/>
                    </a:cubicBezTo>
                    <a:cubicBezTo>
                      <a:pt x="11678" y="2561"/>
                      <a:pt x="17861" y="0"/>
                      <a:pt x="24308" y="0"/>
                    </a:cubicBezTo>
                    <a:close/>
                  </a:path>
                </a:pathLst>
              </a:custGeom>
              <a:solidFill>
                <a:srgbClr val="B7BADB"/>
              </a:solidFill>
            </p:spPr>
          </p:sp>
          <p:sp>
            <p:nvSpPr>
              <p:cNvPr id="11" name="TextBox 11"/>
              <p:cNvSpPr txBox="1"/>
              <p:nvPr/>
            </p:nvSpPr>
            <p:spPr>
              <a:xfrm>
                <a:off x="0" y="9525"/>
                <a:ext cx="4277963" cy="308397"/>
              </a:xfrm>
              <a:prstGeom prst="rect">
                <a:avLst/>
              </a:prstGeom>
            </p:spPr>
            <p:txBody>
              <a:bodyPr lIns="50800" tIns="50800" rIns="50800" bIns="50800" rtlCol="0" anchor="ctr"/>
              <a:lstStyle/>
              <a:p>
                <a:pPr algn="ctr">
                  <a:lnSpc>
                    <a:spcPts val="2119"/>
                  </a:lnSpc>
                </a:pPr>
                <a:endParaRPr/>
              </a:p>
            </p:txBody>
          </p:sp>
        </p:grpSp>
        <p:sp>
          <p:nvSpPr>
            <p:cNvPr id="12" name="TextBox 12"/>
            <p:cNvSpPr txBox="1"/>
            <p:nvPr/>
          </p:nvSpPr>
          <p:spPr>
            <a:xfrm>
              <a:off x="437297" y="243084"/>
              <a:ext cx="19376277" cy="1009574"/>
            </a:xfrm>
            <a:prstGeom prst="rect">
              <a:avLst/>
            </a:prstGeom>
          </p:spPr>
          <p:txBody>
            <a:bodyPr lIns="0" tIns="0" rIns="0" bIns="0" rtlCol="0" anchor="t">
              <a:spAutoFit/>
            </a:bodyPr>
            <a:lstStyle/>
            <a:p>
              <a:pPr algn="ctr">
                <a:lnSpc>
                  <a:spcPts val="6256"/>
                </a:lnSpc>
                <a:spcBef>
                  <a:spcPct val="0"/>
                </a:spcBef>
              </a:pPr>
              <a:r>
                <a:rPr lang="en-US" sz="4813" spc="24">
                  <a:solidFill>
                    <a:srgbClr val="2B2C30"/>
                  </a:solidFill>
                  <a:latin typeface="Playfair Display"/>
                  <a:ea typeface="Playfair Display"/>
                  <a:cs typeface="Playfair Display"/>
                  <a:sym typeface="Playfair Display"/>
                </a:rPr>
                <a:t>Triple-Channel Child Consent process</a:t>
              </a:r>
            </a:p>
          </p:txBody>
        </p:sp>
      </p:grpSp>
      <p:grpSp>
        <p:nvGrpSpPr>
          <p:cNvPr id="13" name="Group 13"/>
          <p:cNvGrpSpPr/>
          <p:nvPr/>
        </p:nvGrpSpPr>
        <p:grpSpPr>
          <a:xfrm>
            <a:off x="653484" y="8608306"/>
            <a:ext cx="16156206" cy="1157441"/>
            <a:chOff x="0" y="0"/>
            <a:chExt cx="4255132" cy="304840"/>
          </a:xfrm>
        </p:grpSpPr>
        <p:sp>
          <p:nvSpPr>
            <p:cNvPr id="14" name="Freeform 14"/>
            <p:cNvSpPr/>
            <p:nvPr/>
          </p:nvSpPr>
          <p:spPr>
            <a:xfrm>
              <a:off x="0" y="0"/>
              <a:ext cx="4255133" cy="304840"/>
            </a:xfrm>
            <a:custGeom>
              <a:avLst/>
              <a:gdLst/>
              <a:ahLst/>
              <a:cxnLst/>
              <a:rect l="l" t="t" r="r" b="b"/>
              <a:pathLst>
                <a:path w="4255133" h="304840">
                  <a:moveTo>
                    <a:pt x="0" y="0"/>
                  </a:moveTo>
                  <a:lnTo>
                    <a:pt x="4255133" y="0"/>
                  </a:lnTo>
                  <a:lnTo>
                    <a:pt x="4255133" y="304840"/>
                  </a:lnTo>
                  <a:lnTo>
                    <a:pt x="0" y="304840"/>
                  </a:lnTo>
                  <a:close/>
                </a:path>
              </a:pathLst>
            </a:custGeom>
            <a:solidFill>
              <a:srgbClr val="000000">
                <a:alpha val="0"/>
              </a:srgbClr>
            </a:solidFill>
            <a:ln w="38100" cap="sq">
              <a:solidFill>
                <a:srgbClr val="000000"/>
              </a:solidFill>
              <a:prstDash val="solid"/>
              <a:miter/>
            </a:ln>
          </p:spPr>
        </p:sp>
        <p:sp>
          <p:nvSpPr>
            <p:cNvPr id="15" name="TextBox 15"/>
            <p:cNvSpPr txBox="1"/>
            <p:nvPr/>
          </p:nvSpPr>
          <p:spPr>
            <a:xfrm>
              <a:off x="0" y="-38100"/>
              <a:ext cx="4255132" cy="342940"/>
            </a:xfrm>
            <a:prstGeom prst="rect">
              <a:avLst/>
            </a:prstGeom>
          </p:spPr>
          <p:txBody>
            <a:bodyPr lIns="50800" tIns="50800" rIns="50800" bIns="50800" rtlCol="0" anchor="ctr"/>
            <a:lstStyle/>
            <a:p>
              <a:pPr algn="ctr">
                <a:lnSpc>
                  <a:spcPts val="3359"/>
                </a:lnSpc>
              </a:pPr>
              <a:endParaRPr/>
            </a:p>
          </p:txBody>
        </p:sp>
      </p:grpSp>
      <p:grpSp>
        <p:nvGrpSpPr>
          <p:cNvPr id="16" name="Group 16"/>
          <p:cNvGrpSpPr/>
          <p:nvPr/>
        </p:nvGrpSpPr>
        <p:grpSpPr>
          <a:xfrm>
            <a:off x="991811" y="7816652"/>
            <a:ext cx="4464402" cy="1802853"/>
            <a:chOff x="0" y="0"/>
            <a:chExt cx="1175810" cy="474826"/>
          </a:xfrm>
        </p:grpSpPr>
        <p:sp>
          <p:nvSpPr>
            <p:cNvPr id="17" name="Freeform 17"/>
            <p:cNvSpPr/>
            <p:nvPr/>
          </p:nvSpPr>
          <p:spPr>
            <a:xfrm>
              <a:off x="0" y="0"/>
              <a:ext cx="1175810" cy="474826"/>
            </a:xfrm>
            <a:custGeom>
              <a:avLst/>
              <a:gdLst/>
              <a:ahLst/>
              <a:cxnLst/>
              <a:rect l="l" t="t" r="r" b="b"/>
              <a:pathLst>
                <a:path w="1175810" h="474826">
                  <a:moveTo>
                    <a:pt x="88441" y="0"/>
                  </a:moveTo>
                  <a:lnTo>
                    <a:pt x="1087368" y="0"/>
                  </a:lnTo>
                  <a:cubicBezTo>
                    <a:pt x="1110824" y="0"/>
                    <a:pt x="1133320" y="9318"/>
                    <a:pt x="1149906" y="25904"/>
                  </a:cubicBezTo>
                  <a:cubicBezTo>
                    <a:pt x="1166492" y="42490"/>
                    <a:pt x="1175810" y="64985"/>
                    <a:pt x="1175810" y="88441"/>
                  </a:cubicBezTo>
                  <a:lnTo>
                    <a:pt x="1175810" y="386384"/>
                  </a:lnTo>
                  <a:cubicBezTo>
                    <a:pt x="1175810" y="409840"/>
                    <a:pt x="1166492" y="432336"/>
                    <a:pt x="1149906" y="448922"/>
                  </a:cubicBezTo>
                  <a:cubicBezTo>
                    <a:pt x="1133320" y="465508"/>
                    <a:pt x="1110824" y="474826"/>
                    <a:pt x="1087368" y="474826"/>
                  </a:cubicBezTo>
                  <a:lnTo>
                    <a:pt x="88441" y="474826"/>
                  </a:lnTo>
                  <a:cubicBezTo>
                    <a:pt x="39597" y="474826"/>
                    <a:pt x="0" y="435229"/>
                    <a:pt x="0" y="386384"/>
                  </a:cubicBezTo>
                  <a:lnTo>
                    <a:pt x="0" y="88441"/>
                  </a:lnTo>
                  <a:cubicBezTo>
                    <a:pt x="0" y="39597"/>
                    <a:pt x="39597" y="0"/>
                    <a:pt x="88441" y="0"/>
                  </a:cubicBezTo>
                  <a:close/>
                </a:path>
              </a:pathLst>
            </a:custGeom>
            <a:solidFill>
              <a:srgbClr val="546798"/>
            </a:solidFill>
          </p:spPr>
        </p:sp>
        <p:sp>
          <p:nvSpPr>
            <p:cNvPr id="18" name="TextBox 18"/>
            <p:cNvSpPr txBox="1"/>
            <p:nvPr/>
          </p:nvSpPr>
          <p:spPr>
            <a:xfrm>
              <a:off x="0" y="-38100"/>
              <a:ext cx="1175810" cy="512926"/>
            </a:xfrm>
            <a:prstGeom prst="rect">
              <a:avLst/>
            </a:prstGeom>
          </p:spPr>
          <p:txBody>
            <a:bodyPr lIns="50800" tIns="50800" rIns="50800" bIns="50800" rtlCol="0" anchor="ctr"/>
            <a:lstStyle/>
            <a:p>
              <a:pPr algn="ctr">
                <a:lnSpc>
                  <a:spcPts val="3359"/>
                </a:lnSpc>
              </a:pPr>
              <a:endParaRPr/>
            </a:p>
          </p:txBody>
        </p:sp>
      </p:grpSp>
      <p:grpSp>
        <p:nvGrpSpPr>
          <p:cNvPr id="19" name="Group 19"/>
          <p:cNvGrpSpPr/>
          <p:nvPr/>
        </p:nvGrpSpPr>
        <p:grpSpPr>
          <a:xfrm>
            <a:off x="6134615" y="7816652"/>
            <a:ext cx="4464402" cy="1802853"/>
            <a:chOff x="0" y="0"/>
            <a:chExt cx="1175810" cy="474826"/>
          </a:xfrm>
        </p:grpSpPr>
        <p:sp>
          <p:nvSpPr>
            <p:cNvPr id="20" name="Freeform 20"/>
            <p:cNvSpPr/>
            <p:nvPr/>
          </p:nvSpPr>
          <p:spPr>
            <a:xfrm>
              <a:off x="0" y="0"/>
              <a:ext cx="1175810" cy="474826"/>
            </a:xfrm>
            <a:custGeom>
              <a:avLst/>
              <a:gdLst/>
              <a:ahLst/>
              <a:cxnLst/>
              <a:rect l="l" t="t" r="r" b="b"/>
              <a:pathLst>
                <a:path w="1175810" h="474826">
                  <a:moveTo>
                    <a:pt x="88441" y="0"/>
                  </a:moveTo>
                  <a:lnTo>
                    <a:pt x="1087368" y="0"/>
                  </a:lnTo>
                  <a:cubicBezTo>
                    <a:pt x="1110824" y="0"/>
                    <a:pt x="1133320" y="9318"/>
                    <a:pt x="1149906" y="25904"/>
                  </a:cubicBezTo>
                  <a:cubicBezTo>
                    <a:pt x="1166492" y="42490"/>
                    <a:pt x="1175810" y="64985"/>
                    <a:pt x="1175810" y="88441"/>
                  </a:cubicBezTo>
                  <a:lnTo>
                    <a:pt x="1175810" y="386384"/>
                  </a:lnTo>
                  <a:cubicBezTo>
                    <a:pt x="1175810" y="409840"/>
                    <a:pt x="1166492" y="432336"/>
                    <a:pt x="1149906" y="448922"/>
                  </a:cubicBezTo>
                  <a:cubicBezTo>
                    <a:pt x="1133320" y="465508"/>
                    <a:pt x="1110824" y="474826"/>
                    <a:pt x="1087368" y="474826"/>
                  </a:cubicBezTo>
                  <a:lnTo>
                    <a:pt x="88441" y="474826"/>
                  </a:lnTo>
                  <a:cubicBezTo>
                    <a:pt x="39597" y="474826"/>
                    <a:pt x="0" y="435229"/>
                    <a:pt x="0" y="386384"/>
                  </a:cubicBezTo>
                  <a:lnTo>
                    <a:pt x="0" y="88441"/>
                  </a:lnTo>
                  <a:cubicBezTo>
                    <a:pt x="0" y="39597"/>
                    <a:pt x="39597" y="0"/>
                    <a:pt x="88441" y="0"/>
                  </a:cubicBezTo>
                  <a:close/>
                </a:path>
              </a:pathLst>
            </a:custGeom>
            <a:solidFill>
              <a:srgbClr val="546798"/>
            </a:solidFill>
          </p:spPr>
        </p:sp>
        <p:sp>
          <p:nvSpPr>
            <p:cNvPr id="21" name="TextBox 21"/>
            <p:cNvSpPr txBox="1"/>
            <p:nvPr/>
          </p:nvSpPr>
          <p:spPr>
            <a:xfrm>
              <a:off x="0" y="-38100"/>
              <a:ext cx="1175810" cy="512926"/>
            </a:xfrm>
            <a:prstGeom prst="rect">
              <a:avLst/>
            </a:prstGeom>
          </p:spPr>
          <p:txBody>
            <a:bodyPr lIns="50800" tIns="50800" rIns="50800" bIns="50800" rtlCol="0" anchor="ctr"/>
            <a:lstStyle/>
            <a:p>
              <a:pPr algn="ctr">
                <a:lnSpc>
                  <a:spcPts val="3359"/>
                </a:lnSpc>
              </a:pPr>
              <a:endParaRPr/>
            </a:p>
          </p:txBody>
        </p:sp>
      </p:grpSp>
      <p:grpSp>
        <p:nvGrpSpPr>
          <p:cNvPr id="22" name="Group 22"/>
          <p:cNvGrpSpPr/>
          <p:nvPr/>
        </p:nvGrpSpPr>
        <p:grpSpPr>
          <a:xfrm>
            <a:off x="11275292" y="7816652"/>
            <a:ext cx="4464402" cy="1802853"/>
            <a:chOff x="0" y="0"/>
            <a:chExt cx="1175810" cy="474826"/>
          </a:xfrm>
        </p:grpSpPr>
        <p:sp>
          <p:nvSpPr>
            <p:cNvPr id="23" name="Freeform 23"/>
            <p:cNvSpPr/>
            <p:nvPr/>
          </p:nvSpPr>
          <p:spPr>
            <a:xfrm>
              <a:off x="0" y="0"/>
              <a:ext cx="1175810" cy="474826"/>
            </a:xfrm>
            <a:custGeom>
              <a:avLst/>
              <a:gdLst/>
              <a:ahLst/>
              <a:cxnLst/>
              <a:rect l="l" t="t" r="r" b="b"/>
              <a:pathLst>
                <a:path w="1175810" h="474826">
                  <a:moveTo>
                    <a:pt x="88441" y="0"/>
                  </a:moveTo>
                  <a:lnTo>
                    <a:pt x="1087368" y="0"/>
                  </a:lnTo>
                  <a:cubicBezTo>
                    <a:pt x="1110824" y="0"/>
                    <a:pt x="1133320" y="9318"/>
                    <a:pt x="1149906" y="25904"/>
                  </a:cubicBezTo>
                  <a:cubicBezTo>
                    <a:pt x="1166492" y="42490"/>
                    <a:pt x="1175810" y="64985"/>
                    <a:pt x="1175810" y="88441"/>
                  </a:cubicBezTo>
                  <a:lnTo>
                    <a:pt x="1175810" y="386384"/>
                  </a:lnTo>
                  <a:cubicBezTo>
                    <a:pt x="1175810" y="409840"/>
                    <a:pt x="1166492" y="432336"/>
                    <a:pt x="1149906" y="448922"/>
                  </a:cubicBezTo>
                  <a:cubicBezTo>
                    <a:pt x="1133320" y="465508"/>
                    <a:pt x="1110824" y="474826"/>
                    <a:pt x="1087368" y="474826"/>
                  </a:cubicBezTo>
                  <a:lnTo>
                    <a:pt x="88441" y="474826"/>
                  </a:lnTo>
                  <a:cubicBezTo>
                    <a:pt x="39597" y="474826"/>
                    <a:pt x="0" y="435229"/>
                    <a:pt x="0" y="386384"/>
                  </a:cubicBezTo>
                  <a:lnTo>
                    <a:pt x="0" y="88441"/>
                  </a:lnTo>
                  <a:cubicBezTo>
                    <a:pt x="0" y="39597"/>
                    <a:pt x="39597" y="0"/>
                    <a:pt x="88441" y="0"/>
                  </a:cubicBezTo>
                  <a:close/>
                </a:path>
              </a:pathLst>
            </a:custGeom>
            <a:solidFill>
              <a:srgbClr val="546798"/>
            </a:solidFill>
          </p:spPr>
        </p:sp>
        <p:sp>
          <p:nvSpPr>
            <p:cNvPr id="24" name="TextBox 24"/>
            <p:cNvSpPr txBox="1"/>
            <p:nvPr/>
          </p:nvSpPr>
          <p:spPr>
            <a:xfrm>
              <a:off x="0" y="-38100"/>
              <a:ext cx="1175810" cy="512926"/>
            </a:xfrm>
            <a:prstGeom prst="rect">
              <a:avLst/>
            </a:prstGeom>
          </p:spPr>
          <p:txBody>
            <a:bodyPr lIns="50800" tIns="50800" rIns="50800" bIns="50800" rtlCol="0" anchor="ctr"/>
            <a:lstStyle/>
            <a:p>
              <a:pPr algn="ctr">
                <a:lnSpc>
                  <a:spcPts val="3359"/>
                </a:lnSpc>
              </a:pPr>
              <a:endParaRPr/>
            </a:p>
          </p:txBody>
        </p:sp>
      </p:grpSp>
      <p:sp>
        <p:nvSpPr>
          <p:cNvPr id="25" name="TextBox 25"/>
          <p:cNvSpPr txBox="1"/>
          <p:nvPr/>
        </p:nvSpPr>
        <p:spPr>
          <a:xfrm>
            <a:off x="1175438" y="657845"/>
            <a:ext cx="16242893" cy="812160"/>
          </a:xfrm>
          <a:prstGeom prst="rect">
            <a:avLst/>
          </a:prstGeom>
        </p:spPr>
        <p:txBody>
          <a:bodyPr lIns="0" tIns="0" rIns="0" bIns="0" rtlCol="0" anchor="t">
            <a:spAutoFit/>
          </a:bodyPr>
          <a:lstStyle/>
          <a:p>
            <a:pPr algn="l">
              <a:lnSpc>
                <a:spcPts val="6565"/>
              </a:lnSpc>
            </a:pPr>
            <a:r>
              <a:rPr lang="en-US" sz="5050" spc="25">
                <a:solidFill>
                  <a:srgbClr val="2B2C30"/>
                </a:solidFill>
                <a:latin typeface="Playfair Display"/>
                <a:ea typeface="Playfair Display"/>
                <a:cs typeface="Playfair Display"/>
                <a:sym typeface="Playfair Display"/>
              </a:rPr>
              <a:t>Ethical Considerations</a:t>
            </a:r>
          </a:p>
        </p:txBody>
      </p:sp>
      <p:sp>
        <p:nvSpPr>
          <p:cNvPr id="26" name="TextBox 26"/>
          <p:cNvSpPr txBox="1"/>
          <p:nvPr/>
        </p:nvSpPr>
        <p:spPr>
          <a:xfrm>
            <a:off x="1372901" y="3770935"/>
            <a:ext cx="6213156" cy="2072640"/>
          </a:xfrm>
          <a:prstGeom prst="rect">
            <a:avLst/>
          </a:prstGeom>
        </p:spPr>
        <p:txBody>
          <a:bodyPr lIns="0" tIns="0" rIns="0" bIns="0" rtlCol="0" anchor="t">
            <a:spAutoFit/>
          </a:bodyPr>
          <a:lstStyle/>
          <a:p>
            <a:pPr algn="l">
              <a:lnSpc>
                <a:spcPts val="3359"/>
              </a:lnSpc>
            </a:pPr>
            <a:r>
              <a:rPr lang="en-US" sz="2400">
                <a:solidFill>
                  <a:srgbClr val="061313"/>
                </a:solidFill>
                <a:latin typeface="Libre Baskerville"/>
                <a:ea typeface="Libre Baskerville"/>
                <a:cs typeface="Libre Baskerville"/>
                <a:sym typeface="Libre Baskerville"/>
              </a:rPr>
              <a:t>Informed consent forms for all stake holder groups.</a:t>
            </a:r>
          </a:p>
          <a:p>
            <a:pPr algn="l">
              <a:lnSpc>
                <a:spcPts val="3359"/>
              </a:lnSpc>
            </a:pPr>
            <a:endParaRPr lang="en-US" sz="2400">
              <a:solidFill>
                <a:srgbClr val="061313"/>
              </a:solidFill>
              <a:latin typeface="Libre Baskerville"/>
              <a:ea typeface="Libre Baskerville"/>
              <a:cs typeface="Libre Baskerville"/>
              <a:sym typeface="Libre Baskerville"/>
            </a:endParaRPr>
          </a:p>
          <a:p>
            <a:pPr algn="l">
              <a:lnSpc>
                <a:spcPts val="3359"/>
              </a:lnSpc>
            </a:pPr>
            <a:r>
              <a:rPr lang="en-US" sz="2400">
                <a:solidFill>
                  <a:srgbClr val="061313"/>
                </a:solidFill>
                <a:latin typeface="Libre Baskerville"/>
                <a:ea typeface="Libre Baskerville"/>
                <a:cs typeface="Libre Baskerville"/>
                <a:sym typeface="Libre Baskerville"/>
              </a:rPr>
              <a:t>Research explanation presentation for management and teacher</a:t>
            </a:r>
          </a:p>
        </p:txBody>
      </p:sp>
      <p:sp>
        <p:nvSpPr>
          <p:cNvPr id="27" name="TextBox 27"/>
          <p:cNvSpPr txBox="1"/>
          <p:nvPr/>
        </p:nvSpPr>
        <p:spPr>
          <a:xfrm>
            <a:off x="1372901" y="3085050"/>
            <a:ext cx="6213156" cy="396240"/>
          </a:xfrm>
          <a:prstGeom prst="rect">
            <a:avLst/>
          </a:prstGeom>
        </p:spPr>
        <p:txBody>
          <a:bodyPr lIns="0" tIns="0" rIns="0" bIns="0" rtlCol="0" anchor="t">
            <a:spAutoFit/>
          </a:bodyPr>
          <a:lstStyle/>
          <a:p>
            <a:pPr algn="l">
              <a:lnSpc>
                <a:spcPts val="3359"/>
              </a:lnSpc>
            </a:pPr>
            <a:r>
              <a:rPr lang="en-US" sz="2400" b="1">
                <a:solidFill>
                  <a:srgbClr val="061313"/>
                </a:solidFill>
                <a:latin typeface="Libre Baskerville Bold"/>
                <a:ea typeface="Libre Baskerville Bold"/>
                <a:cs typeface="Libre Baskerville Bold"/>
                <a:sym typeface="Libre Baskerville Bold"/>
              </a:rPr>
              <a:t>Documentation Ready</a:t>
            </a:r>
          </a:p>
        </p:txBody>
      </p:sp>
      <p:sp>
        <p:nvSpPr>
          <p:cNvPr id="28" name="TextBox 28"/>
          <p:cNvSpPr txBox="1"/>
          <p:nvPr/>
        </p:nvSpPr>
        <p:spPr>
          <a:xfrm>
            <a:off x="8589014" y="3770935"/>
            <a:ext cx="6278468" cy="2072640"/>
          </a:xfrm>
          <a:prstGeom prst="rect">
            <a:avLst/>
          </a:prstGeom>
        </p:spPr>
        <p:txBody>
          <a:bodyPr lIns="0" tIns="0" rIns="0" bIns="0" rtlCol="0" anchor="t">
            <a:spAutoFit/>
          </a:bodyPr>
          <a:lstStyle/>
          <a:p>
            <a:pPr algn="l">
              <a:lnSpc>
                <a:spcPts val="3359"/>
              </a:lnSpc>
            </a:pPr>
            <a:r>
              <a:rPr lang="en-US" sz="2400">
                <a:solidFill>
                  <a:srgbClr val="061313"/>
                </a:solidFill>
                <a:latin typeface="Libre Baskerville"/>
                <a:ea typeface="Libre Baskerville"/>
                <a:cs typeface="Libre Baskerville"/>
                <a:sym typeface="Libre Baskerville"/>
              </a:rPr>
              <a:t>Parent information video for easy understanding </a:t>
            </a:r>
          </a:p>
          <a:p>
            <a:pPr algn="l">
              <a:lnSpc>
                <a:spcPts val="3359"/>
              </a:lnSpc>
            </a:pPr>
            <a:endParaRPr lang="en-US" sz="2400">
              <a:solidFill>
                <a:srgbClr val="061313"/>
              </a:solidFill>
              <a:latin typeface="Libre Baskerville"/>
              <a:ea typeface="Libre Baskerville"/>
              <a:cs typeface="Libre Baskerville"/>
              <a:sym typeface="Libre Baskerville"/>
            </a:endParaRPr>
          </a:p>
          <a:p>
            <a:pPr algn="l">
              <a:lnSpc>
                <a:spcPts val="3359"/>
              </a:lnSpc>
            </a:pPr>
            <a:r>
              <a:rPr lang="en-US" sz="2400">
                <a:solidFill>
                  <a:srgbClr val="061313"/>
                </a:solidFill>
                <a:latin typeface="Libre Baskerville"/>
                <a:ea typeface="Libre Baskerville"/>
                <a:cs typeface="Libre Baskerville"/>
                <a:sym typeface="Libre Baskerville"/>
              </a:rPr>
              <a:t>Child-friendly visual presentation explaning rights</a:t>
            </a:r>
          </a:p>
        </p:txBody>
      </p:sp>
      <p:sp>
        <p:nvSpPr>
          <p:cNvPr id="29" name="TextBox 29"/>
          <p:cNvSpPr txBox="1"/>
          <p:nvPr/>
        </p:nvSpPr>
        <p:spPr>
          <a:xfrm>
            <a:off x="8589014" y="3085050"/>
            <a:ext cx="6278468" cy="396240"/>
          </a:xfrm>
          <a:prstGeom prst="rect">
            <a:avLst/>
          </a:prstGeom>
        </p:spPr>
        <p:txBody>
          <a:bodyPr lIns="0" tIns="0" rIns="0" bIns="0" rtlCol="0" anchor="t">
            <a:spAutoFit/>
          </a:bodyPr>
          <a:lstStyle/>
          <a:p>
            <a:pPr algn="l">
              <a:lnSpc>
                <a:spcPts val="3359"/>
              </a:lnSpc>
            </a:pPr>
            <a:r>
              <a:rPr lang="en-US" sz="2400" b="1">
                <a:solidFill>
                  <a:srgbClr val="061313"/>
                </a:solidFill>
                <a:latin typeface="Libre Baskerville Bold"/>
                <a:ea typeface="Libre Baskerville Bold"/>
                <a:cs typeface="Libre Baskerville Bold"/>
                <a:sym typeface="Libre Baskerville Bold"/>
              </a:rPr>
              <a:t>Communication Materials</a:t>
            </a:r>
          </a:p>
        </p:txBody>
      </p:sp>
      <p:sp>
        <p:nvSpPr>
          <p:cNvPr id="30" name="TextBox 30"/>
          <p:cNvSpPr txBox="1"/>
          <p:nvPr/>
        </p:nvSpPr>
        <p:spPr>
          <a:xfrm>
            <a:off x="1372901" y="8134831"/>
            <a:ext cx="3804603" cy="1052196"/>
          </a:xfrm>
          <a:prstGeom prst="rect">
            <a:avLst/>
          </a:prstGeom>
        </p:spPr>
        <p:txBody>
          <a:bodyPr lIns="0" tIns="0" rIns="0" bIns="0" rtlCol="0" anchor="t">
            <a:spAutoFit/>
          </a:bodyPr>
          <a:lstStyle/>
          <a:p>
            <a:pPr algn="ctr">
              <a:lnSpc>
                <a:spcPts val="8679"/>
              </a:lnSpc>
            </a:pPr>
            <a:r>
              <a:rPr lang="en-US" sz="6199">
                <a:solidFill>
                  <a:srgbClr val="FFFFFF"/>
                </a:solidFill>
                <a:latin typeface="Libre Baskerville"/>
                <a:ea typeface="Libre Baskerville"/>
                <a:cs typeface="Libre Baskerville"/>
                <a:sym typeface="Libre Baskerville"/>
              </a:rPr>
              <a:t>Teacher</a:t>
            </a:r>
          </a:p>
        </p:txBody>
      </p:sp>
      <p:sp>
        <p:nvSpPr>
          <p:cNvPr id="31" name="TextBox 31"/>
          <p:cNvSpPr txBox="1"/>
          <p:nvPr/>
        </p:nvSpPr>
        <p:spPr>
          <a:xfrm>
            <a:off x="6464515" y="8134831"/>
            <a:ext cx="3804603" cy="1052196"/>
          </a:xfrm>
          <a:prstGeom prst="rect">
            <a:avLst/>
          </a:prstGeom>
        </p:spPr>
        <p:txBody>
          <a:bodyPr lIns="0" tIns="0" rIns="0" bIns="0" rtlCol="0" anchor="t">
            <a:spAutoFit/>
          </a:bodyPr>
          <a:lstStyle/>
          <a:p>
            <a:pPr algn="ctr">
              <a:lnSpc>
                <a:spcPts val="8679"/>
              </a:lnSpc>
            </a:pPr>
            <a:r>
              <a:rPr lang="en-US" sz="6199">
                <a:solidFill>
                  <a:srgbClr val="FFFFFF"/>
                </a:solidFill>
                <a:latin typeface="Libre Baskerville"/>
                <a:ea typeface="Libre Baskerville"/>
                <a:cs typeface="Libre Baskerville"/>
                <a:sym typeface="Libre Baskerville"/>
              </a:rPr>
              <a:t>Parent</a:t>
            </a:r>
          </a:p>
        </p:txBody>
      </p:sp>
      <p:sp>
        <p:nvSpPr>
          <p:cNvPr id="32" name="TextBox 32"/>
          <p:cNvSpPr txBox="1"/>
          <p:nvPr/>
        </p:nvSpPr>
        <p:spPr>
          <a:xfrm>
            <a:off x="11551517" y="8134831"/>
            <a:ext cx="3804603" cy="1052196"/>
          </a:xfrm>
          <a:prstGeom prst="rect">
            <a:avLst/>
          </a:prstGeom>
        </p:spPr>
        <p:txBody>
          <a:bodyPr lIns="0" tIns="0" rIns="0" bIns="0" rtlCol="0" anchor="t">
            <a:spAutoFit/>
          </a:bodyPr>
          <a:lstStyle/>
          <a:p>
            <a:pPr algn="ctr">
              <a:lnSpc>
                <a:spcPts val="8679"/>
              </a:lnSpc>
            </a:pPr>
            <a:r>
              <a:rPr lang="en-US" sz="6199">
                <a:solidFill>
                  <a:srgbClr val="FFFFFF"/>
                </a:solidFill>
                <a:latin typeface="Libre Baskerville"/>
                <a:ea typeface="Libre Baskerville"/>
                <a:cs typeface="Libre Baskerville"/>
                <a:sym typeface="Libre Baskerville"/>
              </a:rPr>
              <a:t>Children</a:t>
            </a:r>
          </a:p>
        </p:txBody>
      </p:sp>
      <p:grpSp>
        <p:nvGrpSpPr>
          <p:cNvPr id="33" name="Group 33"/>
          <p:cNvGrpSpPr/>
          <p:nvPr/>
        </p:nvGrpSpPr>
        <p:grpSpPr>
          <a:xfrm>
            <a:off x="1175438" y="3022314"/>
            <a:ext cx="6717949" cy="2912008"/>
            <a:chOff x="0" y="0"/>
            <a:chExt cx="1769336" cy="766949"/>
          </a:xfrm>
        </p:grpSpPr>
        <p:sp>
          <p:nvSpPr>
            <p:cNvPr id="34" name="Freeform 34"/>
            <p:cNvSpPr/>
            <p:nvPr/>
          </p:nvSpPr>
          <p:spPr>
            <a:xfrm>
              <a:off x="0" y="0"/>
              <a:ext cx="1769336" cy="766949"/>
            </a:xfrm>
            <a:custGeom>
              <a:avLst/>
              <a:gdLst/>
              <a:ahLst/>
              <a:cxnLst/>
              <a:rect l="l" t="t" r="r" b="b"/>
              <a:pathLst>
                <a:path w="1769336" h="766949">
                  <a:moveTo>
                    <a:pt x="8067" y="0"/>
                  </a:moveTo>
                  <a:lnTo>
                    <a:pt x="1761269" y="0"/>
                  </a:lnTo>
                  <a:cubicBezTo>
                    <a:pt x="1763409" y="0"/>
                    <a:pt x="1765461" y="850"/>
                    <a:pt x="1766974" y="2363"/>
                  </a:cubicBezTo>
                  <a:cubicBezTo>
                    <a:pt x="1768486" y="3876"/>
                    <a:pt x="1769336" y="5927"/>
                    <a:pt x="1769336" y="8067"/>
                  </a:cubicBezTo>
                  <a:lnTo>
                    <a:pt x="1769336" y="758882"/>
                  </a:lnTo>
                  <a:cubicBezTo>
                    <a:pt x="1769336" y="763337"/>
                    <a:pt x="1765725" y="766949"/>
                    <a:pt x="1761269" y="766949"/>
                  </a:cubicBezTo>
                  <a:lnTo>
                    <a:pt x="8067" y="766949"/>
                  </a:lnTo>
                  <a:cubicBezTo>
                    <a:pt x="5927" y="766949"/>
                    <a:pt x="3876" y="766099"/>
                    <a:pt x="2363" y="764586"/>
                  </a:cubicBezTo>
                  <a:cubicBezTo>
                    <a:pt x="850" y="763073"/>
                    <a:pt x="0" y="761021"/>
                    <a:pt x="0" y="758882"/>
                  </a:cubicBezTo>
                  <a:lnTo>
                    <a:pt x="0" y="8067"/>
                  </a:lnTo>
                  <a:cubicBezTo>
                    <a:pt x="0" y="5927"/>
                    <a:pt x="850" y="3876"/>
                    <a:pt x="2363" y="2363"/>
                  </a:cubicBezTo>
                  <a:cubicBezTo>
                    <a:pt x="3876" y="850"/>
                    <a:pt x="5927" y="0"/>
                    <a:pt x="8067" y="0"/>
                  </a:cubicBezTo>
                  <a:close/>
                </a:path>
              </a:pathLst>
            </a:custGeom>
            <a:solidFill>
              <a:srgbClr val="000000">
                <a:alpha val="0"/>
              </a:srgbClr>
            </a:solidFill>
            <a:ln w="9525" cap="sq">
              <a:solidFill>
                <a:srgbClr val="000000"/>
              </a:solidFill>
              <a:prstDash val="solid"/>
              <a:miter/>
            </a:ln>
          </p:spPr>
        </p:sp>
        <p:sp>
          <p:nvSpPr>
            <p:cNvPr id="35" name="TextBox 35"/>
            <p:cNvSpPr txBox="1"/>
            <p:nvPr/>
          </p:nvSpPr>
          <p:spPr>
            <a:xfrm>
              <a:off x="0" y="-38100"/>
              <a:ext cx="1769336" cy="805049"/>
            </a:xfrm>
            <a:prstGeom prst="rect">
              <a:avLst/>
            </a:prstGeom>
          </p:spPr>
          <p:txBody>
            <a:bodyPr lIns="50800" tIns="50800" rIns="50800" bIns="50800" rtlCol="0" anchor="ctr"/>
            <a:lstStyle/>
            <a:p>
              <a:pPr algn="ctr">
                <a:lnSpc>
                  <a:spcPts val="3359"/>
                </a:lnSpc>
              </a:pPr>
              <a:endParaRPr/>
            </a:p>
          </p:txBody>
        </p:sp>
      </p:grpSp>
      <p:grpSp>
        <p:nvGrpSpPr>
          <p:cNvPr id="36" name="Group 36"/>
          <p:cNvGrpSpPr/>
          <p:nvPr/>
        </p:nvGrpSpPr>
        <p:grpSpPr>
          <a:xfrm>
            <a:off x="8369273" y="3022314"/>
            <a:ext cx="6717949" cy="2912008"/>
            <a:chOff x="0" y="0"/>
            <a:chExt cx="1769336" cy="766949"/>
          </a:xfrm>
        </p:grpSpPr>
        <p:sp>
          <p:nvSpPr>
            <p:cNvPr id="37" name="Freeform 37"/>
            <p:cNvSpPr/>
            <p:nvPr/>
          </p:nvSpPr>
          <p:spPr>
            <a:xfrm>
              <a:off x="0" y="0"/>
              <a:ext cx="1769336" cy="766949"/>
            </a:xfrm>
            <a:custGeom>
              <a:avLst/>
              <a:gdLst/>
              <a:ahLst/>
              <a:cxnLst/>
              <a:rect l="l" t="t" r="r" b="b"/>
              <a:pathLst>
                <a:path w="1769336" h="766949">
                  <a:moveTo>
                    <a:pt x="8067" y="0"/>
                  </a:moveTo>
                  <a:lnTo>
                    <a:pt x="1761269" y="0"/>
                  </a:lnTo>
                  <a:cubicBezTo>
                    <a:pt x="1763409" y="0"/>
                    <a:pt x="1765461" y="850"/>
                    <a:pt x="1766974" y="2363"/>
                  </a:cubicBezTo>
                  <a:cubicBezTo>
                    <a:pt x="1768486" y="3876"/>
                    <a:pt x="1769336" y="5927"/>
                    <a:pt x="1769336" y="8067"/>
                  </a:cubicBezTo>
                  <a:lnTo>
                    <a:pt x="1769336" y="758882"/>
                  </a:lnTo>
                  <a:cubicBezTo>
                    <a:pt x="1769336" y="763337"/>
                    <a:pt x="1765725" y="766949"/>
                    <a:pt x="1761269" y="766949"/>
                  </a:cubicBezTo>
                  <a:lnTo>
                    <a:pt x="8067" y="766949"/>
                  </a:lnTo>
                  <a:cubicBezTo>
                    <a:pt x="5927" y="766949"/>
                    <a:pt x="3876" y="766099"/>
                    <a:pt x="2363" y="764586"/>
                  </a:cubicBezTo>
                  <a:cubicBezTo>
                    <a:pt x="850" y="763073"/>
                    <a:pt x="0" y="761021"/>
                    <a:pt x="0" y="758882"/>
                  </a:cubicBezTo>
                  <a:lnTo>
                    <a:pt x="0" y="8067"/>
                  </a:lnTo>
                  <a:cubicBezTo>
                    <a:pt x="0" y="5927"/>
                    <a:pt x="850" y="3876"/>
                    <a:pt x="2363" y="2363"/>
                  </a:cubicBezTo>
                  <a:cubicBezTo>
                    <a:pt x="3876" y="850"/>
                    <a:pt x="5927" y="0"/>
                    <a:pt x="8067" y="0"/>
                  </a:cubicBezTo>
                  <a:close/>
                </a:path>
              </a:pathLst>
            </a:custGeom>
            <a:solidFill>
              <a:srgbClr val="000000">
                <a:alpha val="0"/>
              </a:srgbClr>
            </a:solidFill>
            <a:ln w="9525" cap="sq">
              <a:solidFill>
                <a:srgbClr val="000000"/>
              </a:solidFill>
              <a:prstDash val="solid"/>
              <a:miter/>
            </a:ln>
          </p:spPr>
        </p:sp>
        <p:sp>
          <p:nvSpPr>
            <p:cNvPr id="38" name="TextBox 38"/>
            <p:cNvSpPr txBox="1"/>
            <p:nvPr/>
          </p:nvSpPr>
          <p:spPr>
            <a:xfrm>
              <a:off x="0" y="-38100"/>
              <a:ext cx="1769336" cy="805049"/>
            </a:xfrm>
            <a:prstGeom prst="rect">
              <a:avLst/>
            </a:prstGeom>
          </p:spPr>
          <p:txBody>
            <a:bodyPr lIns="50800" tIns="50800" rIns="50800" bIns="50800" rtlCol="0" anchor="ctr"/>
            <a:lstStyle/>
            <a:p>
              <a:pPr algn="ctr">
                <a:lnSpc>
                  <a:spcPts val="3359"/>
                </a:lnSpc>
              </a:pPr>
              <a:endParaRPr/>
            </a:p>
          </p:txBody>
        </p:sp>
      </p:gr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11" y="1474767"/>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175438" y="657845"/>
            <a:ext cx="16242893" cy="812160"/>
          </a:xfrm>
          <a:prstGeom prst="rect">
            <a:avLst/>
          </a:prstGeom>
        </p:spPr>
        <p:txBody>
          <a:bodyPr lIns="0" tIns="0" rIns="0" bIns="0" rtlCol="0" anchor="t">
            <a:spAutoFit/>
          </a:bodyPr>
          <a:lstStyle/>
          <a:p>
            <a:pPr algn="l">
              <a:lnSpc>
                <a:spcPts val="6565"/>
              </a:lnSpc>
            </a:pPr>
            <a:r>
              <a:rPr lang="en-US" sz="5050" spc="25">
                <a:solidFill>
                  <a:srgbClr val="2B2C30"/>
                </a:solidFill>
                <a:latin typeface="Playfair Display"/>
                <a:ea typeface="Playfair Display"/>
                <a:cs typeface="Playfair Display"/>
                <a:sym typeface="Playfair Display"/>
              </a:rPr>
              <a:t>Child Safety &amp; Monitoring</a:t>
            </a:r>
          </a:p>
        </p:txBody>
      </p:sp>
      <p:grpSp>
        <p:nvGrpSpPr>
          <p:cNvPr id="4" name="Group 4"/>
          <p:cNvGrpSpPr/>
          <p:nvPr/>
        </p:nvGrpSpPr>
        <p:grpSpPr>
          <a:xfrm>
            <a:off x="1028711" y="1733376"/>
            <a:ext cx="6717949" cy="2566757"/>
            <a:chOff x="0" y="0"/>
            <a:chExt cx="1769336" cy="676018"/>
          </a:xfrm>
        </p:grpSpPr>
        <p:sp>
          <p:nvSpPr>
            <p:cNvPr id="5" name="Freeform 5"/>
            <p:cNvSpPr/>
            <p:nvPr/>
          </p:nvSpPr>
          <p:spPr>
            <a:xfrm>
              <a:off x="0" y="0"/>
              <a:ext cx="1769336" cy="676018"/>
            </a:xfrm>
            <a:custGeom>
              <a:avLst/>
              <a:gdLst/>
              <a:ahLst/>
              <a:cxnLst/>
              <a:rect l="l" t="t" r="r" b="b"/>
              <a:pathLst>
                <a:path w="1769336" h="676018">
                  <a:moveTo>
                    <a:pt x="8067" y="0"/>
                  </a:moveTo>
                  <a:lnTo>
                    <a:pt x="1761269" y="0"/>
                  </a:lnTo>
                  <a:cubicBezTo>
                    <a:pt x="1763409" y="0"/>
                    <a:pt x="1765461" y="850"/>
                    <a:pt x="1766974" y="2363"/>
                  </a:cubicBezTo>
                  <a:cubicBezTo>
                    <a:pt x="1768486" y="3876"/>
                    <a:pt x="1769336" y="5927"/>
                    <a:pt x="1769336" y="8067"/>
                  </a:cubicBezTo>
                  <a:lnTo>
                    <a:pt x="1769336" y="667951"/>
                  </a:lnTo>
                  <a:cubicBezTo>
                    <a:pt x="1769336" y="670091"/>
                    <a:pt x="1768486" y="672143"/>
                    <a:pt x="1766974" y="673656"/>
                  </a:cubicBezTo>
                  <a:cubicBezTo>
                    <a:pt x="1765461" y="675168"/>
                    <a:pt x="1763409" y="676018"/>
                    <a:pt x="1761269" y="676018"/>
                  </a:cubicBezTo>
                  <a:lnTo>
                    <a:pt x="8067" y="676018"/>
                  </a:lnTo>
                  <a:cubicBezTo>
                    <a:pt x="5927" y="676018"/>
                    <a:pt x="3876" y="675168"/>
                    <a:pt x="2363" y="673656"/>
                  </a:cubicBezTo>
                  <a:cubicBezTo>
                    <a:pt x="850" y="672143"/>
                    <a:pt x="0" y="670091"/>
                    <a:pt x="0" y="667951"/>
                  </a:cubicBezTo>
                  <a:lnTo>
                    <a:pt x="0" y="8067"/>
                  </a:lnTo>
                  <a:cubicBezTo>
                    <a:pt x="0" y="5927"/>
                    <a:pt x="850" y="3876"/>
                    <a:pt x="2363" y="2363"/>
                  </a:cubicBezTo>
                  <a:cubicBezTo>
                    <a:pt x="3876" y="850"/>
                    <a:pt x="5927" y="0"/>
                    <a:pt x="8067" y="0"/>
                  </a:cubicBezTo>
                  <a:close/>
                </a:path>
              </a:pathLst>
            </a:custGeom>
            <a:solidFill>
              <a:srgbClr val="000000">
                <a:alpha val="0"/>
              </a:srgbClr>
            </a:solidFill>
            <a:ln w="9525" cap="sq">
              <a:solidFill>
                <a:srgbClr val="000000"/>
              </a:solidFill>
              <a:prstDash val="solid"/>
              <a:miter/>
            </a:ln>
          </p:spPr>
        </p:sp>
        <p:sp>
          <p:nvSpPr>
            <p:cNvPr id="6" name="TextBox 6"/>
            <p:cNvSpPr txBox="1"/>
            <p:nvPr/>
          </p:nvSpPr>
          <p:spPr>
            <a:xfrm>
              <a:off x="0" y="-38100"/>
              <a:ext cx="1769336" cy="714118"/>
            </a:xfrm>
            <a:prstGeom prst="rect">
              <a:avLst/>
            </a:prstGeom>
          </p:spPr>
          <p:txBody>
            <a:bodyPr lIns="50800" tIns="50800" rIns="50800" bIns="50800" rtlCol="0" anchor="ctr"/>
            <a:lstStyle/>
            <a:p>
              <a:pPr algn="ctr">
                <a:lnSpc>
                  <a:spcPts val="3359"/>
                </a:lnSpc>
              </a:pPr>
              <a:endParaRPr/>
            </a:p>
          </p:txBody>
        </p:sp>
      </p:grpSp>
      <p:sp>
        <p:nvSpPr>
          <p:cNvPr id="7" name="TextBox 7"/>
          <p:cNvSpPr txBox="1"/>
          <p:nvPr/>
        </p:nvSpPr>
        <p:spPr>
          <a:xfrm>
            <a:off x="1226174" y="2481998"/>
            <a:ext cx="6213156" cy="1653540"/>
          </a:xfrm>
          <a:prstGeom prst="rect">
            <a:avLst/>
          </a:prstGeom>
        </p:spPr>
        <p:txBody>
          <a:bodyPr lIns="0" tIns="0" rIns="0" bIns="0" rtlCol="0" anchor="t">
            <a:spAutoFit/>
          </a:bodyPr>
          <a:lstStyle/>
          <a:p>
            <a:pPr algn="l">
              <a:lnSpc>
                <a:spcPts val="3359"/>
              </a:lnSpc>
            </a:pPr>
            <a:r>
              <a:rPr lang="en-US" sz="2400">
                <a:solidFill>
                  <a:srgbClr val="061313"/>
                </a:solidFill>
                <a:latin typeface="Libre Baskerville"/>
                <a:ea typeface="Libre Baskerville"/>
                <a:cs typeface="Libre Baskerville"/>
                <a:sym typeface="Libre Baskerville"/>
              </a:rPr>
              <a:t>Real-time comfort and agreement assessment</a:t>
            </a:r>
          </a:p>
          <a:p>
            <a:pPr algn="l">
              <a:lnSpc>
                <a:spcPts val="3359"/>
              </a:lnSpc>
            </a:pPr>
            <a:endParaRPr lang="en-US" sz="2400">
              <a:solidFill>
                <a:srgbClr val="061313"/>
              </a:solidFill>
              <a:latin typeface="Libre Baskerville"/>
              <a:ea typeface="Libre Baskerville"/>
              <a:cs typeface="Libre Baskerville"/>
              <a:sym typeface="Libre Baskerville"/>
            </a:endParaRPr>
          </a:p>
          <a:p>
            <a:pPr algn="l">
              <a:lnSpc>
                <a:spcPts val="3359"/>
              </a:lnSpc>
            </a:pPr>
            <a:r>
              <a:rPr lang="en-US" sz="2400">
                <a:solidFill>
                  <a:srgbClr val="061313"/>
                </a:solidFill>
                <a:latin typeface="Libre Baskerville"/>
                <a:ea typeface="Libre Baskerville"/>
                <a:cs typeface="Libre Baskerville"/>
                <a:sym typeface="Libre Baskerville"/>
              </a:rPr>
              <a:t>Regular check-ins during observations</a:t>
            </a:r>
          </a:p>
        </p:txBody>
      </p:sp>
      <p:sp>
        <p:nvSpPr>
          <p:cNvPr id="8" name="TextBox 8"/>
          <p:cNvSpPr txBox="1"/>
          <p:nvPr/>
        </p:nvSpPr>
        <p:spPr>
          <a:xfrm>
            <a:off x="1226174" y="1796113"/>
            <a:ext cx="6213156" cy="396240"/>
          </a:xfrm>
          <a:prstGeom prst="rect">
            <a:avLst/>
          </a:prstGeom>
        </p:spPr>
        <p:txBody>
          <a:bodyPr lIns="0" tIns="0" rIns="0" bIns="0" rtlCol="0" anchor="t">
            <a:spAutoFit/>
          </a:bodyPr>
          <a:lstStyle/>
          <a:p>
            <a:pPr algn="l">
              <a:lnSpc>
                <a:spcPts val="3359"/>
              </a:lnSpc>
            </a:pPr>
            <a:r>
              <a:rPr lang="en-US" sz="2400" b="1">
                <a:solidFill>
                  <a:srgbClr val="061313"/>
                </a:solidFill>
                <a:latin typeface="Libre Baskerville Bold"/>
                <a:ea typeface="Libre Baskerville Bold"/>
                <a:cs typeface="Libre Baskerville Bold"/>
                <a:sym typeface="Libre Baskerville Bold"/>
              </a:rPr>
              <a:t>Continuous Monitoring</a:t>
            </a:r>
          </a:p>
        </p:txBody>
      </p:sp>
      <p:grpSp>
        <p:nvGrpSpPr>
          <p:cNvPr id="9" name="Group 9"/>
          <p:cNvGrpSpPr/>
          <p:nvPr/>
        </p:nvGrpSpPr>
        <p:grpSpPr>
          <a:xfrm>
            <a:off x="9144000" y="1733376"/>
            <a:ext cx="6717949" cy="2566757"/>
            <a:chOff x="0" y="0"/>
            <a:chExt cx="1769336" cy="676018"/>
          </a:xfrm>
        </p:grpSpPr>
        <p:sp>
          <p:nvSpPr>
            <p:cNvPr id="10" name="Freeform 10"/>
            <p:cNvSpPr/>
            <p:nvPr/>
          </p:nvSpPr>
          <p:spPr>
            <a:xfrm>
              <a:off x="0" y="0"/>
              <a:ext cx="1769336" cy="676018"/>
            </a:xfrm>
            <a:custGeom>
              <a:avLst/>
              <a:gdLst/>
              <a:ahLst/>
              <a:cxnLst/>
              <a:rect l="l" t="t" r="r" b="b"/>
              <a:pathLst>
                <a:path w="1769336" h="676018">
                  <a:moveTo>
                    <a:pt x="8067" y="0"/>
                  </a:moveTo>
                  <a:lnTo>
                    <a:pt x="1761269" y="0"/>
                  </a:lnTo>
                  <a:cubicBezTo>
                    <a:pt x="1763409" y="0"/>
                    <a:pt x="1765461" y="850"/>
                    <a:pt x="1766974" y="2363"/>
                  </a:cubicBezTo>
                  <a:cubicBezTo>
                    <a:pt x="1768486" y="3876"/>
                    <a:pt x="1769336" y="5927"/>
                    <a:pt x="1769336" y="8067"/>
                  </a:cubicBezTo>
                  <a:lnTo>
                    <a:pt x="1769336" y="667951"/>
                  </a:lnTo>
                  <a:cubicBezTo>
                    <a:pt x="1769336" y="670091"/>
                    <a:pt x="1768486" y="672143"/>
                    <a:pt x="1766974" y="673656"/>
                  </a:cubicBezTo>
                  <a:cubicBezTo>
                    <a:pt x="1765461" y="675168"/>
                    <a:pt x="1763409" y="676018"/>
                    <a:pt x="1761269" y="676018"/>
                  </a:cubicBezTo>
                  <a:lnTo>
                    <a:pt x="8067" y="676018"/>
                  </a:lnTo>
                  <a:cubicBezTo>
                    <a:pt x="5927" y="676018"/>
                    <a:pt x="3876" y="675168"/>
                    <a:pt x="2363" y="673656"/>
                  </a:cubicBezTo>
                  <a:cubicBezTo>
                    <a:pt x="850" y="672143"/>
                    <a:pt x="0" y="670091"/>
                    <a:pt x="0" y="667951"/>
                  </a:cubicBezTo>
                  <a:lnTo>
                    <a:pt x="0" y="8067"/>
                  </a:lnTo>
                  <a:cubicBezTo>
                    <a:pt x="0" y="5927"/>
                    <a:pt x="850" y="3876"/>
                    <a:pt x="2363" y="2363"/>
                  </a:cubicBezTo>
                  <a:cubicBezTo>
                    <a:pt x="3876" y="850"/>
                    <a:pt x="5927" y="0"/>
                    <a:pt x="8067" y="0"/>
                  </a:cubicBezTo>
                  <a:close/>
                </a:path>
              </a:pathLst>
            </a:custGeom>
            <a:solidFill>
              <a:srgbClr val="000000">
                <a:alpha val="0"/>
              </a:srgbClr>
            </a:solidFill>
            <a:ln w="9525" cap="sq">
              <a:solidFill>
                <a:srgbClr val="000000"/>
              </a:solidFill>
              <a:prstDash val="solid"/>
              <a:miter/>
            </a:ln>
          </p:spPr>
        </p:sp>
        <p:sp>
          <p:nvSpPr>
            <p:cNvPr id="11" name="TextBox 11"/>
            <p:cNvSpPr txBox="1"/>
            <p:nvPr/>
          </p:nvSpPr>
          <p:spPr>
            <a:xfrm>
              <a:off x="0" y="-38100"/>
              <a:ext cx="1769336" cy="714118"/>
            </a:xfrm>
            <a:prstGeom prst="rect">
              <a:avLst/>
            </a:prstGeom>
          </p:spPr>
          <p:txBody>
            <a:bodyPr lIns="50800" tIns="50800" rIns="50800" bIns="50800" rtlCol="0" anchor="ctr"/>
            <a:lstStyle/>
            <a:p>
              <a:pPr algn="ctr">
                <a:lnSpc>
                  <a:spcPts val="3359"/>
                </a:lnSpc>
              </a:pPr>
              <a:endParaRPr/>
            </a:p>
          </p:txBody>
        </p:sp>
      </p:grpSp>
      <p:sp>
        <p:nvSpPr>
          <p:cNvPr id="12" name="TextBox 12"/>
          <p:cNvSpPr txBox="1"/>
          <p:nvPr/>
        </p:nvSpPr>
        <p:spPr>
          <a:xfrm>
            <a:off x="9341463" y="2481998"/>
            <a:ext cx="6213156" cy="1653540"/>
          </a:xfrm>
          <a:prstGeom prst="rect">
            <a:avLst/>
          </a:prstGeom>
        </p:spPr>
        <p:txBody>
          <a:bodyPr lIns="0" tIns="0" rIns="0" bIns="0" rtlCol="0" anchor="t">
            <a:spAutoFit/>
          </a:bodyPr>
          <a:lstStyle/>
          <a:p>
            <a:pPr algn="l">
              <a:lnSpc>
                <a:spcPts val="3359"/>
              </a:lnSpc>
            </a:pPr>
            <a:r>
              <a:rPr lang="en-US" sz="2400">
                <a:solidFill>
                  <a:srgbClr val="061313"/>
                </a:solidFill>
                <a:latin typeface="Libre Baskerville"/>
                <a:ea typeface="Libre Baskerville"/>
                <a:cs typeface="Libre Baskerville"/>
                <a:sym typeface="Libre Baskerville"/>
              </a:rPr>
              <a:t>Children can withdraw by telling teacher, parent, or researcher </a:t>
            </a:r>
          </a:p>
          <a:p>
            <a:pPr algn="l">
              <a:lnSpc>
                <a:spcPts val="3359"/>
              </a:lnSpc>
            </a:pPr>
            <a:endParaRPr lang="en-US" sz="2400">
              <a:solidFill>
                <a:srgbClr val="061313"/>
              </a:solidFill>
              <a:latin typeface="Libre Baskerville"/>
              <a:ea typeface="Libre Baskerville"/>
              <a:cs typeface="Libre Baskerville"/>
              <a:sym typeface="Libre Baskerville"/>
            </a:endParaRPr>
          </a:p>
          <a:p>
            <a:pPr algn="l">
              <a:lnSpc>
                <a:spcPts val="3359"/>
              </a:lnSpc>
            </a:pPr>
            <a:r>
              <a:rPr lang="en-US" sz="2400">
                <a:solidFill>
                  <a:srgbClr val="061313"/>
                </a:solidFill>
                <a:latin typeface="Libre Baskerville"/>
                <a:ea typeface="Libre Baskerville"/>
                <a:cs typeface="Libre Baskerville"/>
                <a:sym typeface="Libre Baskerville"/>
              </a:rPr>
              <a:t>No questions asked policy</a:t>
            </a:r>
          </a:p>
        </p:txBody>
      </p:sp>
      <p:sp>
        <p:nvSpPr>
          <p:cNvPr id="13" name="TextBox 13"/>
          <p:cNvSpPr txBox="1"/>
          <p:nvPr/>
        </p:nvSpPr>
        <p:spPr>
          <a:xfrm>
            <a:off x="9341463" y="1796113"/>
            <a:ext cx="6213156" cy="396240"/>
          </a:xfrm>
          <a:prstGeom prst="rect">
            <a:avLst/>
          </a:prstGeom>
        </p:spPr>
        <p:txBody>
          <a:bodyPr lIns="0" tIns="0" rIns="0" bIns="0" rtlCol="0" anchor="t">
            <a:spAutoFit/>
          </a:bodyPr>
          <a:lstStyle/>
          <a:p>
            <a:pPr algn="l">
              <a:lnSpc>
                <a:spcPts val="3359"/>
              </a:lnSpc>
            </a:pPr>
            <a:r>
              <a:rPr lang="en-US" sz="2400" b="1">
                <a:solidFill>
                  <a:srgbClr val="061313"/>
                </a:solidFill>
                <a:latin typeface="Libre Baskerville Bold"/>
                <a:ea typeface="Libre Baskerville Bold"/>
                <a:cs typeface="Libre Baskerville Bold"/>
                <a:sym typeface="Libre Baskerville Bold"/>
              </a:rPr>
              <a:t>Flexible Withdrawal</a:t>
            </a:r>
          </a:p>
        </p:txBody>
      </p:sp>
      <p:grpSp>
        <p:nvGrpSpPr>
          <p:cNvPr id="14" name="Group 14"/>
          <p:cNvGrpSpPr/>
          <p:nvPr/>
        </p:nvGrpSpPr>
        <p:grpSpPr>
          <a:xfrm>
            <a:off x="1028711" y="4434221"/>
            <a:ext cx="15479554" cy="1784444"/>
            <a:chOff x="0" y="0"/>
            <a:chExt cx="4277963" cy="493153"/>
          </a:xfrm>
        </p:grpSpPr>
        <p:sp>
          <p:nvSpPr>
            <p:cNvPr id="15" name="Freeform 15"/>
            <p:cNvSpPr/>
            <p:nvPr/>
          </p:nvSpPr>
          <p:spPr>
            <a:xfrm>
              <a:off x="0" y="0"/>
              <a:ext cx="4277963" cy="493153"/>
            </a:xfrm>
            <a:custGeom>
              <a:avLst/>
              <a:gdLst/>
              <a:ahLst/>
              <a:cxnLst/>
              <a:rect l="l" t="t" r="r" b="b"/>
              <a:pathLst>
                <a:path w="4277963" h="493153">
                  <a:moveTo>
                    <a:pt x="25507" y="0"/>
                  </a:moveTo>
                  <a:lnTo>
                    <a:pt x="4252456" y="0"/>
                  </a:lnTo>
                  <a:cubicBezTo>
                    <a:pt x="4266543" y="0"/>
                    <a:pt x="4277963" y="11420"/>
                    <a:pt x="4277963" y="25507"/>
                  </a:cubicBezTo>
                  <a:lnTo>
                    <a:pt x="4277963" y="467646"/>
                  </a:lnTo>
                  <a:cubicBezTo>
                    <a:pt x="4277963" y="474411"/>
                    <a:pt x="4275276" y="480898"/>
                    <a:pt x="4270492" y="485682"/>
                  </a:cubicBezTo>
                  <a:cubicBezTo>
                    <a:pt x="4265709" y="490465"/>
                    <a:pt x="4259221" y="493153"/>
                    <a:pt x="4252456" y="493153"/>
                  </a:cubicBezTo>
                  <a:lnTo>
                    <a:pt x="25507" y="493153"/>
                  </a:lnTo>
                  <a:cubicBezTo>
                    <a:pt x="11420" y="493153"/>
                    <a:pt x="0" y="481733"/>
                    <a:pt x="0" y="467646"/>
                  </a:cubicBezTo>
                  <a:lnTo>
                    <a:pt x="0" y="25507"/>
                  </a:lnTo>
                  <a:cubicBezTo>
                    <a:pt x="0" y="11420"/>
                    <a:pt x="11420" y="0"/>
                    <a:pt x="25507" y="0"/>
                  </a:cubicBezTo>
                  <a:close/>
                </a:path>
              </a:pathLst>
            </a:custGeom>
            <a:solidFill>
              <a:srgbClr val="DED0B6"/>
            </a:solidFill>
          </p:spPr>
        </p:sp>
        <p:sp>
          <p:nvSpPr>
            <p:cNvPr id="16" name="TextBox 16"/>
            <p:cNvSpPr txBox="1"/>
            <p:nvPr/>
          </p:nvSpPr>
          <p:spPr>
            <a:xfrm>
              <a:off x="0" y="9525"/>
              <a:ext cx="4277963" cy="483628"/>
            </a:xfrm>
            <a:prstGeom prst="rect">
              <a:avLst/>
            </a:prstGeom>
          </p:spPr>
          <p:txBody>
            <a:bodyPr lIns="48413" tIns="48413" rIns="48413" bIns="48413" rtlCol="0" anchor="ctr"/>
            <a:lstStyle/>
            <a:p>
              <a:pPr algn="ctr">
                <a:lnSpc>
                  <a:spcPts val="2119"/>
                </a:lnSpc>
              </a:pPr>
              <a:endParaRPr/>
            </a:p>
          </p:txBody>
        </p:sp>
      </p:grpSp>
      <p:sp>
        <p:nvSpPr>
          <p:cNvPr id="17" name="TextBox 17"/>
          <p:cNvSpPr txBox="1"/>
          <p:nvPr/>
        </p:nvSpPr>
        <p:spPr>
          <a:xfrm>
            <a:off x="1329741" y="4499420"/>
            <a:ext cx="14532208" cy="485775"/>
          </a:xfrm>
          <a:prstGeom prst="rect">
            <a:avLst/>
          </a:prstGeom>
        </p:spPr>
        <p:txBody>
          <a:bodyPr lIns="0" tIns="0" rIns="0" bIns="0" rtlCol="0" anchor="t">
            <a:spAutoFit/>
          </a:bodyPr>
          <a:lstStyle/>
          <a:p>
            <a:pPr algn="l">
              <a:lnSpc>
                <a:spcPts val="3900"/>
              </a:lnSpc>
              <a:spcBef>
                <a:spcPct val="0"/>
              </a:spcBef>
            </a:pPr>
            <a:r>
              <a:rPr lang="en-US" sz="3000" spc="15">
                <a:solidFill>
                  <a:srgbClr val="2B2C30"/>
                </a:solidFill>
                <a:latin typeface="Playfair Display"/>
                <a:ea typeface="Playfair Display"/>
                <a:cs typeface="Playfair Display"/>
                <a:sym typeface="Playfair Display"/>
              </a:rPr>
              <a:t>Class Replacement Protocal</a:t>
            </a:r>
          </a:p>
        </p:txBody>
      </p:sp>
      <p:sp>
        <p:nvSpPr>
          <p:cNvPr id="18" name="TextBox 18"/>
          <p:cNvSpPr txBox="1"/>
          <p:nvPr/>
        </p:nvSpPr>
        <p:spPr>
          <a:xfrm>
            <a:off x="1281108" y="5165622"/>
            <a:ext cx="14960748" cy="815340"/>
          </a:xfrm>
          <a:prstGeom prst="rect">
            <a:avLst/>
          </a:prstGeom>
        </p:spPr>
        <p:txBody>
          <a:bodyPr lIns="0" tIns="0" rIns="0" bIns="0" rtlCol="0" anchor="t">
            <a:spAutoFit/>
          </a:bodyPr>
          <a:lstStyle/>
          <a:p>
            <a:pPr algn="l">
              <a:lnSpc>
                <a:spcPts val="3359"/>
              </a:lnSpc>
            </a:pPr>
            <a:r>
              <a:rPr lang="en-US" sz="2400">
                <a:solidFill>
                  <a:srgbClr val="061313"/>
                </a:solidFill>
                <a:latin typeface="Libre Baskerville"/>
                <a:ea typeface="Libre Baskerville"/>
                <a:cs typeface="Libre Baskerville"/>
                <a:sym typeface="Libre Baskerville"/>
              </a:rPr>
              <a:t>If more than 5 children in one class decline participation, an alternative class will be selected to ensure research validity while respecting individual choices.</a:t>
            </a:r>
          </a:p>
        </p:txBody>
      </p:sp>
      <p:sp>
        <p:nvSpPr>
          <p:cNvPr id="19" name="AutoShape 19"/>
          <p:cNvSpPr/>
          <p:nvPr/>
        </p:nvSpPr>
        <p:spPr>
          <a:xfrm flipV="1">
            <a:off x="949196" y="6987962"/>
            <a:ext cx="16230594" cy="38509"/>
          </a:xfrm>
          <a:prstGeom prst="line">
            <a:avLst/>
          </a:prstGeom>
          <a:ln w="9525" cap="flat">
            <a:solidFill>
              <a:srgbClr val="2B2C30"/>
            </a:solidFill>
            <a:prstDash val="solid"/>
            <a:headEnd type="none" w="sm" len="sm"/>
            <a:tailEnd type="none" w="sm" len="sm"/>
          </a:ln>
        </p:spPr>
      </p:sp>
      <p:sp>
        <p:nvSpPr>
          <p:cNvPr id="20" name="TextBox 20"/>
          <p:cNvSpPr txBox="1"/>
          <p:nvPr/>
        </p:nvSpPr>
        <p:spPr>
          <a:xfrm>
            <a:off x="1028711" y="6171040"/>
            <a:ext cx="16242893" cy="812160"/>
          </a:xfrm>
          <a:prstGeom prst="rect">
            <a:avLst/>
          </a:prstGeom>
        </p:spPr>
        <p:txBody>
          <a:bodyPr lIns="0" tIns="0" rIns="0" bIns="0" rtlCol="0" anchor="t">
            <a:spAutoFit/>
          </a:bodyPr>
          <a:lstStyle/>
          <a:p>
            <a:pPr algn="l">
              <a:lnSpc>
                <a:spcPts val="6565"/>
              </a:lnSpc>
            </a:pPr>
            <a:r>
              <a:rPr lang="en-US" sz="5050" spc="25">
                <a:solidFill>
                  <a:srgbClr val="2B2C30"/>
                </a:solidFill>
                <a:latin typeface="Playfair Display"/>
                <a:ea typeface="Playfair Display"/>
                <a:cs typeface="Playfair Display"/>
                <a:sym typeface="Playfair Display"/>
              </a:rPr>
              <a:t>Photography Protocols</a:t>
            </a:r>
          </a:p>
        </p:txBody>
      </p:sp>
      <p:grpSp>
        <p:nvGrpSpPr>
          <p:cNvPr id="21" name="Group 21"/>
          <p:cNvGrpSpPr/>
          <p:nvPr/>
        </p:nvGrpSpPr>
        <p:grpSpPr>
          <a:xfrm>
            <a:off x="1175438" y="7297933"/>
            <a:ext cx="6717949" cy="2566757"/>
            <a:chOff x="0" y="0"/>
            <a:chExt cx="1769336" cy="676018"/>
          </a:xfrm>
        </p:grpSpPr>
        <p:sp>
          <p:nvSpPr>
            <p:cNvPr id="22" name="Freeform 22"/>
            <p:cNvSpPr/>
            <p:nvPr/>
          </p:nvSpPr>
          <p:spPr>
            <a:xfrm>
              <a:off x="0" y="0"/>
              <a:ext cx="1769336" cy="676018"/>
            </a:xfrm>
            <a:custGeom>
              <a:avLst/>
              <a:gdLst/>
              <a:ahLst/>
              <a:cxnLst/>
              <a:rect l="l" t="t" r="r" b="b"/>
              <a:pathLst>
                <a:path w="1769336" h="676018">
                  <a:moveTo>
                    <a:pt x="8067" y="0"/>
                  </a:moveTo>
                  <a:lnTo>
                    <a:pt x="1761269" y="0"/>
                  </a:lnTo>
                  <a:cubicBezTo>
                    <a:pt x="1763409" y="0"/>
                    <a:pt x="1765461" y="850"/>
                    <a:pt x="1766974" y="2363"/>
                  </a:cubicBezTo>
                  <a:cubicBezTo>
                    <a:pt x="1768486" y="3876"/>
                    <a:pt x="1769336" y="5927"/>
                    <a:pt x="1769336" y="8067"/>
                  </a:cubicBezTo>
                  <a:lnTo>
                    <a:pt x="1769336" y="667951"/>
                  </a:lnTo>
                  <a:cubicBezTo>
                    <a:pt x="1769336" y="670091"/>
                    <a:pt x="1768486" y="672143"/>
                    <a:pt x="1766974" y="673656"/>
                  </a:cubicBezTo>
                  <a:cubicBezTo>
                    <a:pt x="1765461" y="675168"/>
                    <a:pt x="1763409" y="676018"/>
                    <a:pt x="1761269" y="676018"/>
                  </a:cubicBezTo>
                  <a:lnTo>
                    <a:pt x="8067" y="676018"/>
                  </a:lnTo>
                  <a:cubicBezTo>
                    <a:pt x="5927" y="676018"/>
                    <a:pt x="3876" y="675168"/>
                    <a:pt x="2363" y="673656"/>
                  </a:cubicBezTo>
                  <a:cubicBezTo>
                    <a:pt x="850" y="672143"/>
                    <a:pt x="0" y="670091"/>
                    <a:pt x="0" y="667951"/>
                  </a:cubicBezTo>
                  <a:lnTo>
                    <a:pt x="0" y="8067"/>
                  </a:lnTo>
                  <a:cubicBezTo>
                    <a:pt x="0" y="5927"/>
                    <a:pt x="850" y="3876"/>
                    <a:pt x="2363" y="2363"/>
                  </a:cubicBezTo>
                  <a:cubicBezTo>
                    <a:pt x="3876" y="850"/>
                    <a:pt x="5927" y="0"/>
                    <a:pt x="8067" y="0"/>
                  </a:cubicBezTo>
                  <a:close/>
                </a:path>
              </a:pathLst>
            </a:custGeom>
            <a:solidFill>
              <a:srgbClr val="000000">
                <a:alpha val="0"/>
              </a:srgbClr>
            </a:solidFill>
            <a:ln w="9525" cap="sq">
              <a:solidFill>
                <a:srgbClr val="000000"/>
              </a:solidFill>
              <a:prstDash val="solid"/>
              <a:miter/>
            </a:ln>
          </p:spPr>
        </p:sp>
        <p:sp>
          <p:nvSpPr>
            <p:cNvPr id="23" name="TextBox 23"/>
            <p:cNvSpPr txBox="1"/>
            <p:nvPr/>
          </p:nvSpPr>
          <p:spPr>
            <a:xfrm>
              <a:off x="0" y="-38100"/>
              <a:ext cx="1769336" cy="714118"/>
            </a:xfrm>
            <a:prstGeom prst="rect">
              <a:avLst/>
            </a:prstGeom>
          </p:spPr>
          <p:txBody>
            <a:bodyPr lIns="50800" tIns="50800" rIns="50800" bIns="50800" rtlCol="0" anchor="ctr"/>
            <a:lstStyle/>
            <a:p>
              <a:pPr algn="ctr">
                <a:lnSpc>
                  <a:spcPts val="3359"/>
                </a:lnSpc>
              </a:pPr>
              <a:endParaRPr/>
            </a:p>
          </p:txBody>
        </p:sp>
      </p:grpSp>
      <p:sp>
        <p:nvSpPr>
          <p:cNvPr id="24" name="TextBox 24"/>
          <p:cNvSpPr txBox="1"/>
          <p:nvPr/>
        </p:nvSpPr>
        <p:spPr>
          <a:xfrm>
            <a:off x="1372901" y="8046555"/>
            <a:ext cx="6213156" cy="1653540"/>
          </a:xfrm>
          <a:prstGeom prst="rect">
            <a:avLst/>
          </a:prstGeom>
        </p:spPr>
        <p:txBody>
          <a:bodyPr lIns="0" tIns="0" rIns="0" bIns="0" rtlCol="0" anchor="t">
            <a:spAutoFit/>
          </a:bodyPr>
          <a:lstStyle/>
          <a:p>
            <a:pPr algn="l">
              <a:lnSpc>
                <a:spcPts val="3359"/>
              </a:lnSpc>
            </a:pPr>
            <a:r>
              <a:rPr lang="en-US" sz="2400">
                <a:solidFill>
                  <a:srgbClr val="061313"/>
                </a:solidFill>
                <a:latin typeface="Libre Baskerville"/>
                <a:ea typeface="Libre Baskerville"/>
                <a:cs typeface="Libre Baskerville"/>
                <a:sym typeface="Libre Baskerville"/>
              </a:rPr>
              <a:t>Avoid human subjects where possible</a:t>
            </a:r>
          </a:p>
          <a:p>
            <a:pPr algn="l">
              <a:lnSpc>
                <a:spcPts val="3359"/>
              </a:lnSpc>
            </a:pPr>
            <a:endParaRPr lang="en-US" sz="2400">
              <a:solidFill>
                <a:srgbClr val="061313"/>
              </a:solidFill>
              <a:latin typeface="Libre Baskerville"/>
              <a:ea typeface="Libre Baskerville"/>
              <a:cs typeface="Libre Baskerville"/>
              <a:sym typeface="Libre Baskerville"/>
            </a:endParaRPr>
          </a:p>
          <a:p>
            <a:pPr algn="l">
              <a:lnSpc>
                <a:spcPts val="3359"/>
              </a:lnSpc>
            </a:pPr>
            <a:r>
              <a:rPr lang="en-US" sz="2400">
                <a:solidFill>
                  <a:srgbClr val="061313"/>
                </a:solidFill>
                <a:latin typeface="Libre Baskerville"/>
                <a:ea typeface="Libre Baskerville"/>
                <a:cs typeface="Libre Baskerville"/>
                <a:sym typeface="Libre Baskerville"/>
              </a:rPr>
              <a:t>Apply pixelation/blurring if individuals appear inadvertently</a:t>
            </a:r>
          </a:p>
        </p:txBody>
      </p:sp>
      <p:sp>
        <p:nvSpPr>
          <p:cNvPr id="25" name="TextBox 25"/>
          <p:cNvSpPr txBox="1"/>
          <p:nvPr/>
        </p:nvSpPr>
        <p:spPr>
          <a:xfrm>
            <a:off x="1372901" y="7360670"/>
            <a:ext cx="6213156" cy="396240"/>
          </a:xfrm>
          <a:prstGeom prst="rect">
            <a:avLst/>
          </a:prstGeom>
        </p:spPr>
        <p:txBody>
          <a:bodyPr lIns="0" tIns="0" rIns="0" bIns="0" rtlCol="0" anchor="t">
            <a:spAutoFit/>
          </a:bodyPr>
          <a:lstStyle/>
          <a:p>
            <a:pPr algn="l">
              <a:lnSpc>
                <a:spcPts val="3359"/>
              </a:lnSpc>
            </a:pPr>
            <a:r>
              <a:rPr lang="en-US" sz="2400" b="1">
                <a:solidFill>
                  <a:srgbClr val="061313"/>
                </a:solidFill>
                <a:latin typeface="Libre Baskerville Bold"/>
                <a:ea typeface="Libre Baskerville Bold"/>
                <a:cs typeface="Libre Baskerville Bold"/>
                <a:sym typeface="Libre Baskerville Bold"/>
              </a:rPr>
              <a:t>Document Review</a:t>
            </a:r>
          </a:p>
        </p:txBody>
      </p:sp>
      <p:grpSp>
        <p:nvGrpSpPr>
          <p:cNvPr id="26" name="Group 26"/>
          <p:cNvGrpSpPr/>
          <p:nvPr/>
        </p:nvGrpSpPr>
        <p:grpSpPr>
          <a:xfrm>
            <a:off x="9150158" y="7297933"/>
            <a:ext cx="6717949" cy="2760217"/>
            <a:chOff x="0" y="0"/>
            <a:chExt cx="1769336" cy="726971"/>
          </a:xfrm>
        </p:grpSpPr>
        <p:sp>
          <p:nvSpPr>
            <p:cNvPr id="27" name="Freeform 27"/>
            <p:cNvSpPr/>
            <p:nvPr/>
          </p:nvSpPr>
          <p:spPr>
            <a:xfrm>
              <a:off x="0" y="0"/>
              <a:ext cx="1769336" cy="726971"/>
            </a:xfrm>
            <a:custGeom>
              <a:avLst/>
              <a:gdLst/>
              <a:ahLst/>
              <a:cxnLst/>
              <a:rect l="l" t="t" r="r" b="b"/>
              <a:pathLst>
                <a:path w="1769336" h="726971">
                  <a:moveTo>
                    <a:pt x="8067" y="0"/>
                  </a:moveTo>
                  <a:lnTo>
                    <a:pt x="1761269" y="0"/>
                  </a:lnTo>
                  <a:cubicBezTo>
                    <a:pt x="1763409" y="0"/>
                    <a:pt x="1765461" y="850"/>
                    <a:pt x="1766974" y="2363"/>
                  </a:cubicBezTo>
                  <a:cubicBezTo>
                    <a:pt x="1768486" y="3876"/>
                    <a:pt x="1769336" y="5927"/>
                    <a:pt x="1769336" y="8067"/>
                  </a:cubicBezTo>
                  <a:lnTo>
                    <a:pt x="1769336" y="718904"/>
                  </a:lnTo>
                  <a:cubicBezTo>
                    <a:pt x="1769336" y="721043"/>
                    <a:pt x="1768486" y="723095"/>
                    <a:pt x="1766974" y="724608"/>
                  </a:cubicBezTo>
                  <a:cubicBezTo>
                    <a:pt x="1765461" y="726121"/>
                    <a:pt x="1763409" y="726971"/>
                    <a:pt x="1761269" y="726971"/>
                  </a:cubicBezTo>
                  <a:lnTo>
                    <a:pt x="8067" y="726971"/>
                  </a:lnTo>
                  <a:cubicBezTo>
                    <a:pt x="3612" y="726971"/>
                    <a:pt x="0" y="723359"/>
                    <a:pt x="0" y="718904"/>
                  </a:cubicBezTo>
                  <a:lnTo>
                    <a:pt x="0" y="8067"/>
                  </a:lnTo>
                  <a:cubicBezTo>
                    <a:pt x="0" y="5927"/>
                    <a:pt x="850" y="3876"/>
                    <a:pt x="2363" y="2363"/>
                  </a:cubicBezTo>
                  <a:cubicBezTo>
                    <a:pt x="3876" y="850"/>
                    <a:pt x="5927" y="0"/>
                    <a:pt x="8067" y="0"/>
                  </a:cubicBezTo>
                  <a:close/>
                </a:path>
              </a:pathLst>
            </a:custGeom>
            <a:solidFill>
              <a:srgbClr val="000000">
                <a:alpha val="0"/>
              </a:srgbClr>
            </a:solidFill>
            <a:ln w="9525" cap="sq">
              <a:solidFill>
                <a:srgbClr val="000000"/>
              </a:solidFill>
              <a:prstDash val="solid"/>
              <a:miter/>
            </a:ln>
          </p:spPr>
        </p:sp>
        <p:sp>
          <p:nvSpPr>
            <p:cNvPr id="28" name="TextBox 28"/>
            <p:cNvSpPr txBox="1"/>
            <p:nvPr/>
          </p:nvSpPr>
          <p:spPr>
            <a:xfrm>
              <a:off x="0" y="-38100"/>
              <a:ext cx="1769336" cy="765071"/>
            </a:xfrm>
            <a:prstGeom prst="rect">
              <a:avLst/>
            </a:prstGeom>
          </p:spPr>
          <p:txBody>
            <a:bodyPr lIns="50800" tIns="50800" rIns="50800" bIns="50800" rtlCol="0" anchor="ctr"/>
            <a:lstStyle/>
            <a:p>
              <a:pPr algn="ctr">
                <a:lnSpc>
                  <a:spcPts val="3359"/>
                </a:lnSpc>
              </a:pPr>
              <a:endParaRPr/>
            </a:p>
          </p:txBody>
        </p:sp>
      </p:grpSp>
      <p:sp>
        <p:nvSpPr>
          <p:cNvPr id="29" name="TextBox 29"/>
          <p:cNvSpPr txBox="1"/>
          <p:nvPr/>
        </p:nvSpPr>
        <p:spPr>
          <a:xfrm>
            <a:off x="9259944" y="7852160"/>
            <a:ext cx="6388508" cy="2072640"/>
          </a:xfrm>
          <a:prstGeom prst="rect">
            <a:avLst/>
          </a:prstGeom>
        </p:spPr>
        <p:txBody>
          <a:bodyPr lIns="0" tIns="0" rIns="0" bIns="0" rtlCol="0" anchor="t">
            <a:spAutoFit/>
          </a:bodyPr>
          <a:lstStyle/>
          <a:p>
            <a:pPr algn="l">
              <a:lnSpc>
                <a:spcPts val="3359"/>
              </a:lnSpc>
            </a:pPr>
            <a:r>
              <a:rPr lang="en-US" sz="2400">
                <a:solidFill>
                  <a:srgbClr val="061313"/>
                </a:solidFill>
                <a:latin typeface="Libre Baskerville"/>
                <a:ea typeface="Libre Baskerville"/>
                <a:cs typeface="Libre Baskerville"/>
                <a:sym typeface="Libre Baskerville"/>
              </a:rPr>
              <a:t>May include participant images for fieldnote supplementation</a:t>
            </a:r>
          </a:p>
          <a:p>
            <a:pPr algn="l">
              <a:lnSpc>
                <a:spcPts val="3359"/>
              </a:lnSpc>
            </a:pPr>
            <a:endParaRPr lang="en-US" sz="2400">
              <a:solidFill>
                <a:srgbClr val="061313"/>
              </a:solidFill>
              <a:latin typeface="Libre Baskerville"/>
              <a:ea typeface="Libre Baskerville"/>
              <a:cs typeface="Libre Baskerville"/>
              <a:sym typeface="Libre Baskerville"/>
            </a:endParaRPr>
          </a:p>
          <a:p>
            <a:pPr algn="l">
              <a:lnSpc>
                <a:spcPts val="3359"/>
              </a:lnSpc>
            </a:pPr>
            <a:r>
              <a:rPr lang="en-US" sz="2400">
                <a:solidFill>
                  <a:srgbClr val="061313"/>
                </a:solidFill>
                <a:latin typeface="Libre Baskerville"/>
                <a:ea typeface="Libre Baskerville"/>
                <a:cs typeface="Libre Baskerville"/>
                <a:sym typeface="Libre Baskerville"/>
              </a:rPr>
              <a:t>Immediate deletion after observation diary completion</a:t>
            </a:r>
          </a:p>
        </p:txBody>
      </p:sp>
      <p:sp>
        <p:nvSpPr>
          <p:cNvPr id="30" name="TextBox 30"/>
          <p:cNvSpPr txBox="1"/>
          <p:nvPr/>
        </p:nvSpPr>
        <p:spPr>
          <a:xfrm>
            <a:off x="9347620" y="7360670"/>
            <a:ext cx="6213156" cy="396240"/>
          </a:xfrm>
          <a:prstGeom prst="rect">
            <a:avLst/>
          </a:prstGeom>
        </p:spPr>
        <p:txBody>
          <a:bodyPr lIns="0" tIns="0" rIns="0" bIns="0" rtlCol="0" anchor="t">
            <a:spAutoFit/>
          </a:bodyPr>
          <a:lstStyle/>
          <a:p>
            <a:pPr algn="l">
              <a:lnSpc>
                <a:spcPts val="3359"/>
              </a:lnSpc>
            </a:pPr>
            <a:r>
              <a:rPr lang="en-US" sz="2400" b="1">
                <a:solidFill>
                  <a:srgbClr val="061313"/>
                </a:solidFill>
                <a:latin typeface="Libre Baskerville Bold"/>
                <a:ea typeface="Libre Baskerville Bold"/>
                <a:cs typeface="Libre Baskerville Bold"/>
                <a:sym typeface="Libre Baskerville Bold"/>
              </a:rPr>
              <a:t>Observation Aid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11" y="1474767"/>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9334247" y="2249028"/>
            <a:ext cx="4389802" cy="615950"/>
          </a:xfrm>
          <a:prstGeom prst="rect">
            <a:avLst/>
          </a:prstGeom>
        </p:spPr>
        <p:txBody>
          <a:bodyPr lIns="0" tIns="0" rIns="0" bIns="0" rtlCol="0" anchor="t">
            <a:spAutoFit/>
          </a:bodyPr>
          <a:lstStyle/>
          <a:p>
            <a:pPr algn="l">
              <a:lnSpc>
                <a:spcPts val="4900"/>
              </a:lnSpc>
            </a:pPr>
            <a:r>
              <a:rPr lang="en-US" sz="3500" b="1">
                <a:solidFill>
                  <a:srgbClr val="2B2C30"/>
                </a:solidFill>
                <a:latin typeface="Public Sans Bold"/>
                <a:ea typeface="Public Sans Bold"/>
                <a:cs typeface="Public Sans Bold"/>
                <a:sym typeface="Public Sans Bold"/>
              </a:rPr>
              <a:t>Alternative Option</a:t>
            </a:r>
          </a:p>
        </p:txBody>
      </p:sp>
      <p:sp>
        <p:nvSpPr>
          <p:cNvPr id="4" name="AutoShape 4"/>
          <p:cNvSpPr/>
          <p:nvPr/>
        </p:nvSpPr>
        <p:spPr>
          <a:xfrm>
            <a:off x="4989469" y="2334753"/>
            <a:ext cx="0" cy="3749983"/>
          </a:xfrm>
          <a:prstGeom prst="line">
            <a:avLst/>
          </a:prstGeom>
          <a:ln w="9525" cap="flat">
            <a:solidFill>
              <a:srgbClr val="2B2C30"/>
            </a:solidFill>
            <a:prstDash val="solid"/>
            <a:headEnd type="none" w="sm" len="sm"/>
            <a:tailEnd type="none" w="sm" len="sm"/>
          </a:ln>
        </p:spPr>
      </p:sp>
      <p:sp>
        <p:nvSpPr>
          <p:cNvPr id="5" name="AutoShape 5"/>
          <p:cNvSpPr/>
          <p:nvPr/>
        </p:nvSpPr>
        <p:spPr>
          <a:xfrm>
            <a:off x="9123555" y="2334753"/>
            <a:ext cx="0" cy="3749983"/>
          </a:xfrm>
          <a:prstGeom prst="line">
            <a:avLst/>
          </a:prstGeom>
          <a:ln w="9525" cap="flat">
            <a:solidFill>
              <a:srgbClr val="2B2C30"/>
            </a:solidFill>
            <a:prstDash val="solid"/>
            <a:headEnd type="none" w="sm" len="sm"/>
            <a:tailEnd type="none" w="sm" len="sm"/>
          </a:ln>
        </p:spPr>
      </p:sp>
      <p:sp>
        <p:nvSpPr>
          <p:cNvPr id="6" name="AutoShape 6"/>
          <p:cNvSpPr/>
          <p:nvPr/>
        </p:nvSpPr>
        <p:spPr>
          <a:xfrm>
            <a:off x="13416604" y="2334753"/>
            <a:ext cx="0" cy="3749983"/>
          </a:xfrm>
          <a:prstGeom prst="line">
            <a:avLst/>
          </a:prstGeom>
          <a:ln w="9525" cap="flat">
            <a:solidFill>
              <a:srgbClr val="2B2C30"/>
            </a:solidFill>
            <a:prstDash val="solid"/>
            <a:headEnd type="none" w="sm" len="sm"/>
            <a:tailEnd type="none" w="sm" len="sm"/>
          </a:ln>
        </p:spPr>
      </p:sp>
      <p:grpSp>
        <p:nvGrpSpPr>
          <p:cNvPr id="7" name="Group 7"/>
          <p:cNvGrpSpPr/>
          <p:nvPr/>
        </p:nvGrpSpPr>
        <p:grpSpPr>
          <a:xfrm>
            <a:off x="1016407" y="6347672"/>
            <a:ext cx="16696371" cy="3086100"/>
            <a:chOff x="0" y="0"/>
            <a:chExt cx="4397398" cy="812800"/>
          </a:xfrm>
        </p:grpSpPr>
        <p:sp>
          <p:nvSpPr>
            <p:cNvPr id="8" name="Freeform 8"/>
            <p:cNvSpPr/>
            <p:nvPr/>
          </p:nvSpPr>
          <p:spPr>
            <a:xfrm>
              <a:off x="0" y="0"/>
              <a:ext cx="4397398" cy="812800"/>
            </a:xfrm>
            <a:custGeom>
              <a:avLst/>
              <a:gdLst/>
              <a:ahLst/>
              <a:cxnLst/>
              <a:rect l="l" t="t" r="r" b="b"/>
              <a:pathLst>
                <a:path w="4397398" h="812800">
                  <a:moveTo>
                    <a:pt x="23648" y="0"/>
                  </a:moveTo>
                  <a:lnTo>
                    <a:pt x="4373750" y="0"/>
                  </a:lnTo>
                  <a:cubicBezTo>
                    <a:pt x="4386811" y="0"/>
                    <a:pt x="4397398" y="10588"/>
                    <a:pt x="4397398" y="23648"/>
                  </a:cubicBezTo>
                  <a:lnTo>
                    <a:pt x="4397398" y="789152"/>
                  </a:lnTo>
                  <a:cubicBezTo>
                    <a:pt x="4397398" y="795424"/>
                    <a:pt x="4394907" y="801439"/>
                    <a:pt x="4390472" y="805874"/>
                  </a:cubicBezTo>
                  <a:cubicBezTo>
                    <a:pt x="4386037" y="810308"/>
                    <a:pt x="4380022" y="812800"/>
                    <a:pt x="4373750" y="812800"/>
                  </a:cubicBezTo>
                  <a:lnTo>
                    <a:pt x="23648" y="812800"/>
                  </a:lnTo>
                  <a:cubicBezTo>
                    <a:pt x="17376" y="812800"/>
                    <a:pt x="11361" y="810308"/>
                    <a:pt x="6926" y="805874"/>
                  </a:cubicBezTo>
                  <a:cubicBezTo>
                    <a:pt x="2491" y="801439"/>
                    <a:pt x="0" y="795424"/>
                    <a:pt x="0" y="789152"/>
                  </a:cubicBezTo>
                  <a:lnTo>
                    <a:pt x="0" y="23648"/>
                  </a:lnTo>
                  <a:cubicBezTo>
                    <a:pt x="0" y="17376"/>
                    <a:pt x="2491" y="11361"/>
                    <a:pt x="6926" y="6926"/>
                  </a:cubicBezTo>
                  <a:cubicBezTo>
                    <a:pt x="11361" y="2491"/>
                    <a:pt x="17376" y="0"/>
                    <a:pt x="23648" y="0"/>
                  </a:cubicBezTo>
                  <a:close/>
                </a:path>
              </a:pathLst>
            </a:custGeom>
            <a:solidFill>
              <a:srgbClr val="B2A59B"/>
            </a:solidFill>
          </p:spPr>
        </p:sp>
        <p:sp>
          <p:nvSpPr>
            <p:cNvPr id="9" name="TextBox 9"/>
            <p:cNvSpPr txBox="1"/>
            <p:nvPr/>
          </p:nvSpPr>
          <p:spPr>
            <a:xfrm>
              <a:off x="0" y="-38100"/>
              <a:ext cx="4397398" cy="850900"/>
            </a:xfrm>
            <a:prstGeom prst="rect">
              <a:avLst/>
            </a:prstGeom>
          </p:spPr>
          <p:txBody>
            <a:bodyPr lIns="50800" tIns="50800" rIns="50800" bIns="50800" rtlCol="0" anchor="ctr"/>
            <a:lstStyle/>
            <a:p>
              <a:pPr algn="l">
                <a:lnSpc>
                  <a:spcPts val="3359"/>
                </a:lnSpc>
              </a:pPr>
              <a:r>
                <a:rPr lang="en-US" sz="2400" b="1">
                  <a:solidFill>
                    <a:srgbClr val="000000"/>
                  </a:solidFill>
                  <a:latin typeface="Libre Baskerville Bold"/>
                  <a:ea typeface="Libre Baskerville Bold"/>
                  <a:cs typeface="Libre Baskerville Bold"/>
                  <a:sym typeface="Libre Baskerville Bold"/>
                </a:rPr>
                <a:t>   </a:t>
              </a:r>
            </a:p>
          </p:txBody>
        </p:sp>
      </p:grpSp>
      <p:sp>
        <p:nvSpPr>
          <p:cNvPr id="10" name="TextBox 10"/>
          <p:cNvSpPr txBox="1"/>
          <p:nvPr/>
        </p:nvSpPr>
        <p:spPr>
          <a:xfrm>
            <a:off x="1175438" y="657845"/>
            <a:ext cx="16242893" cy="812160"/>
          </a:xfrm>
          <a:prstGeom prst="rect">
            <a:avLst/>
          </a:prstGeom>
        </p:spPr>
        <p:txBody>
          <a:bodyPr lIns="0" tIns="0" rIns="0" bIns="0" rtlCol="0" anchor="t">
            <a:spAutoFit/>
          </a:bodyPr>
          <a:lstStyle/>
          <a:p>
            <a:pPr algn="l">
              <a:lnSpc>
                <a:spcPts val="6565"/>
              </a:lnSpc>
            </a:pPr>
            <a:r>
              <a:rPr lang="en-US" sz="5050" spc="25">
                <a:solidFill>
                  <a:srgbClr val="2B2C30"/>
                </a:solidFill>
                <a:latin typeface="Playfair Display"/>
                <a:ea typeface="Playfair Display"/>
                <a:cs typeface="Playfair Display"/>
                <a:sym typeface="Playfair Display"/>
              </a:rPr>
              <a:t>Interview Arrangements</a:t>
            </a:r>
          </a:p>
        </p:txBody>
      </p:sp>
      <p:sp>
        <p:nvSpPr>
          <p:cNvPr id="11" name="TextBox 11"/>
          <p:cNvSpPr txBox="1"/>
          <p:nvPr/>
        </p:nvSpPr>
        <p:spPr>
          <a:xfrm>
            <a:off x="1016407" y="2249028"/>
            <a:ext cx="3773952" cy="1235075"/>
          </a:xfrm>
          <a:prstGeom prst="rect">
            <a:avLst/>
          </a:prstGeom>
        </p:spPr>
        <p:txBody>
          <a:bodyPr lIns="0" tIns="0" rIns="0" bIns="0" rtlCol="0" anchor="t">
            <a:spAutoFit/>
          </a:bodyPr>
          <a:lstStyle/>
          <a:p>
            <a:pPr algn="l">
              <a:lnSpc>
                <a:spcPts val="4900"/>
              </a:lnSpc>
            </a:pPr>
            <a:r>
              <a:rPr lang="en-US" sz="3500" b="1">
                <a:solidFill>
                  <a:srgbClr val="2B2C30"/>
                </a:solidFill>
                <a:latin typeface="Public Sans Bold"/>
                <a:ea typeface="Public Sans Bold"/>
                <a:cs typeface="Public Sans Bold"/>
                <a:sym typeface="Public Sans Bold"/>
              </a:rPr>
              <a:t>Preferred Setting</a:t>
            </a:r>
          </a:p>
          <a:p>
            <a:pPr algn="l">
              <a:lnSpc>
                <a:spcPts val="4900"/>
              </a:lnSpc>
            </a:pPr>
            <a:endParaRPr lang="en-US" sz="3500" b="1">
              <a:solidFill>
                <a:srgbClr val="2B2C30"/>
              </a:solidFill>
              <a:latin typeface="Public Sans Bold"/>
              <a:ea typeface="Public Sans Bold"/>
              <a:cs typeface="Public Sans Bold"/>
              <a:sym typeface="Public Sans Bold"/>
            </a:endParaRPr>
          </a:p>
        </p:txBody>
      </p:sp>
      <p:sp>
        <p:nvSpPr>
          <p:cNvPr id="12" name="TextBox 12"/>
          <p:cNvSpPr txBox="1"/>
          <p:nvPr/>
        </p:nvSpPr>
        <p:spPr>
          <a:xfrm>
            <a:off x="5176274" y="2249028"/>
            <a:ext cx="3773952" cy="615950"/>
          </a:xfrm>
          <a:prstGeom prst="rect">
            <a:avLst/>
          </a:prstGeom>
        </p:spPr>
        <p:txBody>
          <a:bodyPr lIns="0" tIns="0" rIns="0" bIns="0" rtlCol="0" anchor="t">
            <a:spAutoFit/>
          </a:bodyPr>
          <a:lstStyle/>
          <a:p>
            <a:pPr algn="l">
              <a:lnSpc>
                <a:spcPts val="4900"/>
              </a:lnSpc>
            </a:pPr>
            <a:r>
              <a:rPr lang="en-US" sz="3500" b="1">
                <a:solidFill>
                  <a:srgbClr val="2B2C30"/>
                </a:solidFill>
                <a:latin typeface="Public Sans Bold"/>
                <a:ea typeface="Public Sans Bold"/>
                <a:cs typeface="Public Sans Bold"/>
                <a:sym typeface="Public Sans Bold"/>
              </a:rPr>
              <a:t>Timing Protocol</a:t>
            </a:r>
          </a:p>
        </p:txBody>
      </p:sp>
      <p:sp>
        <p:nvSpPr>
          <p:cNvPr id="13" name="TextBox 13"/>
          <p:cNvSpPr txBox="1"/>
          <p:nvPr/>
        </p:nvSpPr>
        <p:spPr>
          <a:xfrm>
            <a:off x="13533802" y="2249028"/>
            <a:ext cx="4178976" cy="615950"/>
          </a:xfrm>
          <a:prstGeom prst="rect">
            <a:avLst/>
          </a:prstGeom>
        </p:spPr>
        <p:txBody>
          <a:bodyPr lIns="0" tIns="0" rIns="0" bIns="0" rtlCol="0" anchor="t">
            <a:spAutoFit/>
          </a:bodyPr>
          <a:lstStyle/>
          <a:p>
            <a:pPr algn="l">
              <a:lnSpc>
                <a:spcPts val="4900"/>
              </a:lnSpc>
            </a:pPr>
            <a:r>
              <a:rPr lang="en-US" sz="3500" b="1">
                <a:solidFill>
                  <a:srgbClr val="2B2C30"/>
                </a:solidFill>
                <a:latin typeface="Public Sans Bold"/>
                <a:ea typeface="Public Sans Bold"/>
                <a:cs typeface="Public Sans Bold"/>
                <a:sym typeface="Public Sans Bold"/>
              </a:rPr>
              <a:t>Quality Assurance</a:t>
            </a:r>
          </a:p>
        </p:txBody>
      </p:sp>
      <p:sp>
        <p:nvSpPr>
          <p:cNvPr id="14" name="TextBox 14"/>
          <p:cNvSpPr txBox="1"/>
          <p:nvPr/>
        </p:nvSpPr>
        <p:spPr>
          <a:xfrm>
            <a:off x="1028711" y="3032842"/>
            <a:ext cx="3773952" cy="3125117"/>
          </a:xfrm>
          <a:prstGeom prst="rect">
            <a:avLst/>
          </a:prstGeom>
        </p:spPr>
        <p:txBody>
          <a:bodyPr lIns="0" tIns="0" rIns="0" bIns="0" rtlCol="0" anchor="t">
            <a:spAutoFit/>
          </a:bodyPr>
          <a:lstStyle/>
          <a:p>
            <a:pPr algn="l">
              <a:lnSpc>
                <a:spcPts val="3079"/>
              </a:lnSpc>
            </a:pPr>
            <a:r>
              <a:rPr lang="en-US" sz="2199">
                <a:solidFill>
                  <a:srgbClr val="2B2C30"/>
                </a:solidFill>
                <a:latin typeface="Public Sans"/>
                <a:ea typeface="Public Sans"/>
                <a:cs typeface="Public Sans"/>
                <a:sym typeface="Public Sans"/>
              </a:rPr>
              <a:t>Private office with open door/window</a:t>
            </a:r>
          </a:p>
          <a:p>
            <a:pPr algn="l">
              <a:lnSpc>
                <a:spcPts val="3079"/>
              </a:lnSpc>
            </a:pPr>
            <a:endParaRPr lang="en-US" sz="2199">
              <a:solidFill>
                <a:srgbClr val="2B2C30"/>
              </a:solidFill>
              <a:latin typeface="Public Sans"/>
              <a:ea typeface="Public Sans"/>
              <a:cs typeface="Public Sans"/>
              <a:sym typeface="Public Sans"/>
            </a:endParaRPr>
          </a:p>
          <a:p>
            <a:pPr algn="l">
              <a:lnSpc>
                <a:spcPts val="3079"/>
              </a:lnSpc>
            </a:pPr>
            <a:r>
              <a:rPr lang="en-US" sz="2199">
                <a:solidFill>
                  <a:srgbClr val="2B2C30"/>
                </a:solidFill>
                <a:latin typeface="Public Sans"/>
                <a:ea typeface="Public Sans"/>
                <a:cs typeface="Public Sans"/>
                <a:sym typeface="Public Sans"/>
              </a:rPr>
              <a:t>Balances safety with privacy needs</a:t>
            </a:r>
          </a:p>
          <a:p>
            <a:pPr algn="l">
              <a:lnSpc>
                <a:spcPts val="3079"/>
              </a:lnSpc>
            </a:pPr>
            <a:endParaRPr lang="en-US" sz="2199">
              <a:solidFill>
                <a:srgbClr val="2B2C30"/>
              </a:solidFill>
              <a:latin typeface="Public Sans"/>
              <a:ea typeface="Public Sans"/>
              <a:cs typeface="Public Sans"/>
              <a:sym typeface="Public Sans"/>
            </a:endParaRPr>
          </a:p>
          <a:p>
            <a:pPr algn="l">
              <a:lnSpc>
                <a:spcPts val="3079"/>
              </a:lnSpc>
            </a:pPr>
            <a:r>
              <a:rPr lang="en-US" sz="2199">
                <a:solidFill>
                  <a:srgbClr val="2B2C30"/>
                </a:solidFill>
                <a:latin typeface="Public Sans"/>
                <a:ea typeface="Public Sans"/>
                <a:cs typeface="Public Sans"/>
                <a:sym typeface="Public Sans"/>
              </a:rPr>
              <a:t>Visible but confidential environment</a:t>
            </a:r>
          </a:p>
        </p:txBody>
      </p:sp>
      <p:sp>
        <p:nvSpPr>
          <p:cNvPr id="15" name="TextBox 15"/>
          <p:cNvSpPr txBox="1"/>
          <p:nvPr/>
        </p:nvSpPr>
        <p:spPr>
          <a:xfrm>
            <a:off x="5170483" y="3074247"/>
            <a:ext cx="3772057" cy="2344156"/>
          </a:xfrm>
          <a:prstGeom prst="rect">
            <a:avLst/>
          </a:prstGeom>
        </p:spPr>
        <p:txBody>
          <a:bodyPr lIns="0" tIns="0" rIns="0" bIns="0" rtlCol="0" anchor="t">
            <a:spAutoFit/>
          </a:bodyPr>
          <a:lstStyle/>
          <a:p>
            <a:pPr algn="l">
              <a:lnSpc>
                <a:spcPts val="3079"/>
              </a:lnSpc>
            </a:pPr>
            <a:r>
              <a:rPr lang="en-US" sz="2199">
                <a:solidFill>
                  <a:srgbClr val="2B2C30"/>
                </a:solidFill>
                <a:latin typeface="Public Sans"/>
                <a:ea typeface="Public Sans"/>
                <a:cs typeface="Public Sans"/>
                <a:sym typeface="Public Sans"/>
              </a:rPr>
              <a:t>Daytime hours only</a:t>
            </a:r>
          </a:p>
          <a:p>
            <a:pPr algn="l">
              <a:lnSpc>
                <a:spcPts val="3079"/>
              </a:lnSpc>
            </a:pPr>
            <a:endParaRPr lang="en-US" sz="2199">
              <a:solidFill>
                <a:srgbClr val="2B2C30"/>
              </a:solidFill>
              <a:latin typeface="Public Sans"/>
              <a:ea typeface="Public Sans"/>
              <a:cs typeface="Public Sans"/>
              <a:sym typeface="Public Sans"/>
            </a:endParaRPr>
          </a:p>
          <a:p>
            <a:pPr algn="l">
              <a:lnSpc>
                <a:spcPts val="3079"/>
              </a:lnSpc>
            </a:pPr>
            <a:r>
              <a:rPr lang="en-US" sz="2199">
                <a:solidFill>
                  <a:srgbClr val="2B2C30"/>
                </a:solidFill>
                <a:latin typeface="Public Sans"/>
                <a:ea typeface="Public Sans"/>
                <a:cs typeface="Public Sans"/>
                <a:sym typeface="Public Sans"/>
              </a:rPr>
              <a:t>Fits within school schedule</a:t>
            </a:r>
          </a:p>
          <a:p>
            <a:pPr algn="l">
              <a:lnSpc>
                <a:spcPts val="3079"/>
              </a:lnSpc>
            </a:pPr>
            <a:endParaRPr lang="en-US" sz="2199">
              <a:solidFill>
                <a:srgbClr val="2B2C30"/>
              </a:solidFill>
              <a:latin typeface="Public Sans"/>
              <a:ea typeface="Public Sans"/>
              <a:cs typeface="Public Sans"/>
              <a:sym typeface="Public Sans"/>
            </a:endParaRPr>
          </a:p>
          <a:p>
            <a:pPr algn="l">
              <a:lnSpc>
                <a:spcPts val="3079"/>
              </a:lnSpc>
            </a:pPr>
            <a:r>
              <a:rPr lang="en-US" sz="2199">
                <a:solidFill>
                  <a:srgbClr val="2B2C30"/>
                </a:solidFill>
                <a:latin typeface="Public Sans"/>
                <a:ea typeface="Public Sans"/>
                <a:cs typeface="Public Sans"/>
                <a:sym typeface="Public Sans"/>
              </a:rPr>
              <a:t>Minimizes disruption to working</a:t>
            </a:r>
          </a:p>
        </p:txBody>
      </p:sp>
      <p:sp>
        <p:nvSpPr>
          <p:cNvPr id="16" name="TextBox 16"/>
          <p:cNvSpPr txBox="1"/>
          <p:nvPr/>
        </p:nvSpPr>
        <p:spPr>
          <a:xfrm>
            <a:off x="9212601" y="3074247"/>
            <a:ext cx="4236918" cy="3125117"/>
          </a:xfrm>
          <a:prstGeom prst="rect">
            <a:avLst/>
          </a:prstGeom>
        </p:spPr>
        <p:txBody>
          <a:bodyPr lIns="0" tIns="0" rIns="0" bIns="0" rtlCol="0" anchor="t">
            <a:spAutoFit/>
          </a:bodyPr>
          <a:lstStyle/>
          <a:p>
            <a:pPr algn="l">
              <a:lnSpc>
                <a:spcPts val="3079"/>
              </a:lnSpc>
            </a:pPr>
            <a:r>
              <a:rPr lang="en-US" sz="2199">
                <a:solidFill>
                  <a:srgbClr val="2B2C30"/>
                </a:solidFill>
                <a:latin typeface="Public Sans"/>
                <a:ea typeface="Public Sans"/>
                <a:cs typeface="Public Sans"/>
                <a:sym typeface="Public Sans"/>
              </a:rPr>
              <a:t>Online interviews via WeChat if necessary</a:t>
            </a:r>
          </a:p>
          <a:p>
            <a:pPr algn="l">
              <a:lnSpc>
                <a:spcPts val="3079"/>
              </a:lnSpc>
            </a:pPr>
            <a:endParaRPr lang="en-US" sz="2199">
              <a:solidFill>
                <a:srgbClr val="2B2C30"/>
              </a:solidFill>
              <a:latin typeface="Public Sans"/>
              <a:ea typeface="Public Sans"/>
              <a:cs typeface="Public Sans"/>
              <a:sym typeface="Public Sans"/>
            </a:endParaRPr>
          </a:p>
          <a:p>
            <a:pPr algn="l">
              <a:lnSpc>
                <a:spcPts val="3079"/>
              </a:lnSpc>
            </a:pPr>
            <a:r>
              <a:rPr lang="en-US" sz="2199">
                <a:solidFill>
                  <a:srgbClr val="2B2C30"/>
                </a:solidFill>
                <a:latin typeface="Public Sans"/>
                <a:ea typeface="Public Sans"/>
                <a:cs typeface="Public Sans"/>
                <a:sym typeface="Public Sans"/>
              </a:rPr>
              <a:t>Maintains flexibility for participants</a:t>
            </a:r>
          </a:p>
          <a:p>
            <a:pPr algn="l">
              <a:lnSpc>
                <a:spcPts val="3079"/>
              </a:lnSpc>
            </a:pPr>
            <a:endParaRPr lang="en-US" sz="2199">
              <a:solidFill>
                <a:srgbClr val="2B2C30"/>
              </a:solidFill>
              <a:latin typeface="Public Sans"/>
              <a:ea typeface="Public Sans"/>
              <a:cs typeface="Public Sans"/>
              <a:sym typeface="Public Sans"/>
            </a:endParaRPr>
          </a:p>
          <a:p>
            <a:pPr algn="l">
              <a:lnSpc>
                <a:spcPts val="3079"/>
              </a:lnSpc>
            </a:pPr>
            <a:r>
              <a:rPr lang="en-US" sz="2199">
                <a:solidFill>
                  <a:srgbClr val="2B2C30"/>
                </a:solidFill>
                <a:latin typeface="Public Sans"/>
                <a:ea typeface="Public Sans"/>
                <a:cs typeface="Public Sans"/>
                <a:sym typeface="Public Sans"/>
              </a:rPr>
              <a:t>Ensures continued participation despite constraints</a:t>
            </a:r>
          </a:p>
        </p:txBody>
      </p:sp>
      <p:sp>
        <p:nvSpPr>
          <p:cNvPr id="17" name="TextBox 17"/>
          <p:cNvSpPr txBox="1"/>
          <p:nvPr/>
        </p:nvSpPr>
        <p:spPr>
          <a:xfrm>
            <a:off x="13533802" y="3032842"/>
            <a:ext cx="3767081" cy="2734637"/>
          </a:xfrm>
          <a:prstGeom prst="rect">
            <a:avLst/>
          </a:prstGeom>
        </p:spPr>
        <p:txBody>
          <a:bodyPr lIns="0" tIns="0" rIns="0" bIns="0" rtlCol="0" anchor="t">
            <a:spAutoFit/>
          </a:bodyPr>
          <a:lstStyle/>
          <a:p>
            <a:pPr algn="l">
              <a:lnSpc>
                <a:spcPts val="3079"/>
              </a:lnSpc>
            </a:pPr>
            <a:r>
              <a:rPr lang="en-US" sz="2199">
                <a:solidFill>
                  <a:srgbClr val="2B2C30"/>
                </a:solidFill>
                <a:latin typeface="Public Sans"/>
                <a:ea typeface="Public Sans"/>
                <a:cs typeface="Public Sans"/>
                <a:sym typeface="Public Sans"/>
              </a:rPr>
              <a:t>Transcript verification with participants</a:t>
            </a:r>
          </a:p>
          <a:p>
            <a:pPr algn="l">
              <a:lnSpc>
                <a:spcPts val="3079"/>
              </a:lnSpc>
            </a:pPr>
            <a:endParaRPr lang="en-US" sz="2199">
              <a:solidFill>
                <a:srgbClr val="2B2C30"/>
              </a:solidFill>
              <a:latin typeface="Public Sans"/>
              <a:ea typeface="Public Sans"/>
              <a:cs typeface="Public Sans"/>
              <a:sym typeface="Public Sans"/>
            </a:endParaRPr>
          </a:p>
          <a:p>
            <a:pPr algn="l">
              <a:lnSpc>
                <a:spcPts val="3079"/>
              </a:lnSpc>
            </a:pPr>
            <a:r>
              <a:rPr lang="en-US" sz="2199">
                <a:solidFill>
                  <a:srgbClr val="2B2C30"/>
                </a:solidFill>
                <a:latin typeface="Public Sans"/>
                <a:ea typeface="Public Sans"/>
                <a:cs typeface="Public Sans"/>
                <a:sym typeface="Public Sans"/>
              </a:rPr>
              <a:t>Participants review their own sections for accuracy</a:t>
            </a:r>
          </a:p>
          <a:p>
            <a:pPr algn="l">
              <a:lnSpc>
                <a:spcPts val="3079"/>
              </a:lnSpc>
            </a:pPr>
            <a:endParaRPr lang="en-US" sz="2199">
              <a:solidFill>
                <a:srgbClr val="2B2C30"/>
              </a:solidFill>
              <a:latin typeface="Public Sans"/>
              <a:ea typeface="Public Sans"/>
              <a:cs typeface="Public Sans"/>
              <a:sym typeface="Public Sans"/>
            </a:endParaRPr>
          </a:p>
          <a:p>
            <a:pPr algn="l">
              <a:lnSpc>
                <a:spcPts val="3079"/>
              </a:lnSpc>
            </a:pPr>
            <a:r>
              <a:rPr lang="en-US" sz="2199">
                <a:solidFill>
                  <a:srgbClr val="2B2C30"/>
                </a:solidFill>
                <a:latin typeface="Public Sans"/>
                <a:ea typeface="Public Sans"/>
                <a:cs typeface="Public Sans"/>
                <a:sym typeface="Public Sans"/>
              </a:rPr>
              <a:t>Member checking process</a:t>
            </a:r>
          </a:p>
        </p:txBody>
      </p:sp>
      <p:sp>
        <p:nvSpPr>
          <p:cNvPr id="18" name="TextBox 18"/>
          <p:cNvSpPr txBox="1"/>
          <p:nvPr/>
        </p:nvSpPr>
        <p:spPr>
          <a:xfrm>
            <a:off x="2449818" y="6559385"/>
            <a:ext cx="11925647" cy="615950"/>
          </a:xfrm>
          <a:prstGeom prst="rect">
            <a:avLst/>
          </a:prstGeom>
        </p:spPr>
        <p:txBody>
          <a:bodyPr lIns="0" tIns="0" rIns="0" bIns="0" rtlCol="0" anchor="t">
            <a:spAutoFit/>
          </a:bodyPr>
          <a:lstStyle/>
          <a:p>
            <a:pPr algn="l">
              <a:lnSpc>
                <a:spcPts val="4900"/>
              </a:lnSpc>
            </a:pPr>
            <a:r>
              <a:rPr lang="en-US" sz="3500" b="1">
                <a:solidFill>
                  <a:srgbClr val="2B2C30"/>
                </a:solidFill>
                <a:latin typeface="Public Sans Bold"/>
                <a:ea typeface="Public Sans Bold"/>
                <a:cs typeface="Public Sans Bold"/>
                <a:sym typeface="Public Sans Bold"/>
              </a:rPr>
              <a:t>Participant Identification System</a:t>
            </a:r>
          </a:p>
        </p:txBody>
      </p:sp>
      <p:sp>
        <p:nvSpPr>
          <p:cNvPr id="19" name="TextBox 19"/>
          <p:cNvSpPr txBox="1"/>
          <p:nvPr/>
        </p:nvSpPr>
        <p:spPr>
          <a:xfrm>
            <a:off x="1696085" y="7346785"/>
            <a:ext cx="6213156" cy="514350"/>
          </a:xfrm>
          <a:prstGeom prst="rect">
            <a:avLst/>
          </a:prstGeom>
        </p:spPr>
        <p:txBody>
          <a:bodyPr lIns="0" tIns="0" rIns="0" bIns="0" rtlCol="0" anchor="t">
            <a:spAutoFit/>
          </a:bodyPr>
          <a:lstStyle/>
          <a:p>
            <a:pPr algn="l">
              <a:lnSpc>
                <a:spcPts val="4200"/>
              </a:lnSpc>
            </a:pPr>
            <a:r>
              <a:rPr lang="en-US" sz="3000">
                <a:solidFill>
                  <a:srgbClr val="061313"/>
                </a:solidFill>
                <a:latin typeface="Libre Baskerville"/>
                <a:ea typeface="Libre Baskerville"/>
                <a:cs typeface="Libre Baskerville"/>
                <a:sym typeface="Libre Baskerville"/>
              </a:rPr>
              <a:t>Coding System:</a:t>
            </a:r>
          </a:p>
        </p:txBody>
      </p:sp>
      <p:sp>
        <p:nvSpPr>
          <p:cNvPr id="20" name="TextBox 20"/>
          <p:cNvSpPr txBox="1"/>
          <p:nvPr/>
        </p:nvSpPr>
        <p:spPr>
          <a:xfrm>
            <a:off x="3626240" y="7933525"/>
            <a:ext cx="2726456" cy="514350"/>
          </a:xfrm>
          <a:prstGeom prst="rect">
            <a:avLst/>
          </a:prstGeom>
        </p:spPr>
        <p:txBody>
          <a:bodyPr lIns="0" tIns="0" rIns="0" bIns="0" rtlCol="0" anchor="t">
            <a:spAutoFit/>
          </a:bodyPr>
          <a:lstStyle/>
          <a:p>
            <a:pPr algn="ctr">
              <a:lnSpc>
                <a:spcPts val="4200"/>
              </a:lnSpc>
            </a:pPr>
            <a:r>
              <a:rPr lang="en-US" sz="3000">
                <a:solidFill>
                  <a:srgbClr val="000000"/>
                </a:solidFill>
                <a:latin typeface="Libre Baskerville"/>
                <a:ea typeface="Libre Baskerville"/>
                <a:cs typeface="Libre Baskerville"/>
                <a:sym typeface="Libre Baskerville"/>
              </a:rPr>
              <a:t>Teacher</a:t>
            </a:r>
          </a:p>
        </p:txBody>
      </p:sp>
      <p:sp>
        <p:nvSpPr>
          <p:cNvPr id="21" name="TextBox 21"/>
          <p:cNvSpPr txBox="1"/>
          <p:nvPr/>
        </p:nvSpPr>
        <p:spPr>
          <a:xfrm>
            <a:off x="3626240" y="8619325"/>
            <a:ext cx="2726456" cy="481330"/>
          </a:xfrm>
          <a:prstGeom prst="rect">
            <a:avLst/>
          </a:prstGeom>
        </p:spPr>
        <p:txBody>
          <a:bodyPr lIns="0" tIns="0" rIns="0" bIns="0" rtlCol="0" anchor="t">
            <a:spAutoFit/>
          </a:bodyPr>
          <a:lstStyle/>
          <a:p>
            <a:pPr algn="ctr">
              <a:lnSpc>
                <a:spcPts val="3919"/>
              </a:lnSpc>
            </a:pPr>
            <a:r>
              <a:rPr lang="en-US" sz="2799">
                <a:solidFill>
                  <a:srgbClr val="000000"/>
                </a:solidFill>
                <a:latin typeface="Libre Baskerville"/>
                <a:ea typeface="Libre Baskerville"/>
                <a:cs typeface="Libre Baskerville"/>
                <a:sym typeface="Libre Baskerville"/>
              </a:rPr>
              <a:t>T1,T2...</a:t>
            </a:r>
          </a:p>
        </p:txBody>
      </p:sp>
      <p:sp>
        <p:nvSpPr>
          <p:cNvPr id="22" name="TextBox 22"/>
          <p:cNvSpPr txBox="1"/>
          <p:nvPr/>
        </p:nvSpPr>
        <p:spPr>
          <a:xfrm>
            <a:off x="12896834" y="7933525"/>
            <a:ext cx="2726456" cy="514350"/>
          </a:xfrm>
          <a:prstGeom prst="rect">
            <a:avLst/>
          </a:prstGeom>
        </p:spPr>
        <p:txBody>
          <a:bodyPr lIns="0" tIns="0" rIns="0" bIns="0" rtlCol="0" anchor="t">
            <a:spAutoFit/>
          </a:bodyPr>
          <a:lstStyle/>
          <a:p>
            <a:pPr algn="ctr">
              <a:lnSpc>
                <a:spcPts val="4200"/>
              </a:lnSpc>
            </a:pPr>
            <a:r>
              <a:rPr lang="en-US" sz="3000">
                <a:solidFill>
                  <a:srgbClr val="000000"/>
                </a:solidFill>
                <a:latin typeface="Libre Baskerville"/>
                <a:ea typeface="Libre Baskerville"/>
                <a:cs typeface="Libre Baskerville"/>
                <a:sym typeface="Libre Baskerville"/>
              </a:rPr>
              <a:t>Kindergarten</a:t>
            </a:r>
          </a:p>
        </p:txBody>
      </p:sp>
      <p:sp>
        <p:nvSpPr>
          <p:cNvPr id="23" name="TextBox 23"/>
          <p:cNvSpPr txBox="1"/>
          <p:nvPr/>
        </p:nvSpPr>
        <p:spPr>
          <a:xfrm>
            <a:off x="8412641" y="7933525"/>
            <a:ext cx="2726456" cy="514350"/>
          </a:xfrm>
          <a:prstGeom prst="rect">
            <a:avLst/>
          </a:prstGeom>
        </p:spPr>
        <p:txBody>
          <a:bodyPr lIns="0" tIns="0" rIns="0" bIns="0" rtlCol="0" anchor="t">
            <a:spAutoFit/>
          </a:bodyPr>
          <a:lstStyle/>
          <a:p>
            <a:pPr algn="ctr">
              <a:lnSpc>
                <a:spcPts val="4200"/>
              </a:lnSpc>
            </a:pPr>
            <a:r>
              <a:rPr lang="en-US" sz="3000">
                <a:solidFill>
                  <a:srgbClr val="000000"/>
                </a:solidFill>
                <a:latin typeface="Libre Baskerville"/>
                <a:ea typeface="Libre Baskerville"/>
                <a:cs typeface="Libre Baskerville"/>
                <a:sym typeface="Libre Baskerville"/>
              </a:rPr>
              <a:t>Managers</a:t>
            </a:r>
          </a:p>
        </p:txBody>
      </p:sp>
      <p:sp>
        <p:nvSpPr>
          <p:cNvPr id="24" name="TextBox 24"/>
          <p:cNvSpPr txBox="1"/>
          <p:nvPr/>
        </p:nvSpPr>
        <p:spPr>
          <a:xfrm>
            <a:off x="8412641" y="8619325"/>
            <a:ext cx="2726456" cy="481330"/>
          </a:xfrm>
          <a:prstGeom prst="rect">
            <a:avLst/>
          </a:prstGeom>
        </p:spPr>
        <p:txBody>
          <a:bodyPr lIns="0" tIns="0" rIns="0" bIns="0" rtlCol="0" anchor="t">
            <a:spAutoFit/>
          </a:bodyPr>
          <a:lstStyle/>
          <a:p>
            <a:pPr algn="ctr">
              <a:lnSpc>
                <a:spcPts val="3919"/>
              </a:lnSpc>
            </a:pPr>
            <a:r>
              <a:rPr lang="en-US" sz="2799">
                <a:solidFill>
                  <a:srgbClr val="000000"/>
                </a:solidFill>
                <a:latin typeface="Libre Baskerville"/>
                <a:ea typeface="Libre Baskerville"/>
                <a:cs typeface="Libre Baskerville"/>
                <a:sym typeface="Libre Baskerville"/>
              </a:rPr>
              <a:t>M1,M2...</a:t>
            </a:r>
          </a:p>
        </p:txBody>
      </p:sp>
      <p:sp>
        <p:nvSpPr>
          <p:cNvPr id="25" name="TextBox 25"/>
          <p:cNvSpPr txBox="1"/>
          <p:nvPr/>
        </p:nvSpPr>
        <p:spPr>
          <a:xfrm>
            <a:off x="12767873" y="8619325"/>
            <a:ext cx="3106786" cy="481330"/>
          </a:xfrm>
          <a:prstGeom prst="rect">
            <a:avLst/>
          </a:prstGeom>
        </p:spPr>
        <p:txBody>
          <a:bodyPr lIns="0" tIns="0" rIns="0" bIns="0" rtlCol="0" anchor="t">
            <a:spAutoFit/>
          </a:bodyPr>
          <a:lstStyle/>
          <a:p>
            <a:pPr algn="ctr">
              <a:lnSpc>
                <a:spcPts val="3919"/>
              </a:lnSpc>
            </a:pPr>
            <a:r>
              <a:rPr lang="en-US" sz="2799">
                <a:solidFill>
                  <a:srgbClr val="000000"/>
                </a:solidFill>
                <a:latin typeface="Libre Baskerville"/>
                <a:ea typeface="Libre Baskerville"/>
                <a:cs typeface="Libre Baskerville"/>
                <a:sym typeface="Libre Baskerville"/>
              </a:rPr>
              <a:t>G Kindergarten</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11" y="1513276"/>
            <a:ext cx="8862961" cy="0"/>
          </a:xfrm>
          <a:prstGeom prst="line">
            <a:avLst/>
          </a:prstGeom>
          <a:ln w="9525" cap="flat">
            <a:solidFill>
              <a:srgbClr val="2B2C30"/>
            </a:solidFill>
            <a:prstDash val="solid"/>
            <a:headEnd type="none" w="sm" len="sm"/>
            <a:tailEnd type="none" w="sm" len="sm"/>
          </a:ln>
        </p:spPr>
      </p:sp>
      <p:sp>
        <p:nvSpPr>
          <p:cNvPr id="3" name="AutoShape 3"/>
          <p:cNvSpPr/>
          <p:nvPr/>
        </p:nvSpPr>
        <p:spPr>
          <a:xfrm flipH="1">
            <a:off x="6492577" y="2206627"/>
            <a:ext cx="0" cy="2211929"/>
          </a:xfrm>
          <a:prstGeom prst="line">
            <a:avLst/>
          </a:prstGeom>
          <a:ln w="9525" cap="flat">
            <a:solidFill>
              <a:srgbClr val="2B2C30"/>
            </a:solidFill>
            <a:prstDash val="solid"/>
            <a:headEnd type="none" w="sm" len="sm"/>
            <a:tailEnd type="none" w="sm" len="sm"/>
          </a:ln>
        </p:spPr>
      </p:sp>
      <p:sp>
        <p:nvSpPr>
          <p:cNvPr id="4" name="AutoShape 4"/>
          <p:cNvSpPr/>
          <p:nvPr/>
        </p:nvSpPr>
        <p:spPr>
          <a:xfrm>
            <a:off x="11950308" y="2187577"/>
            <a:ext cx="0" cy="2230979"/>
          </a:xfrm>
          <a:prstGeom prst="line">
            <a:avLst/>
          </a:prstGeom>
          <a:ln w="9525" cap="flat">
            <a:solidFill>
              <a:srgbClr val="2B2C30"/>
            </a:solidFill>
            <a:prstDash val="solid"/>
            <a:headEnd type="none" w="sm" len="sm"/>
            <a:tailEnd type="none" w="sm" len="sm"/>
          </a:ln>
        </p:spPr>
      </p:sp>
      <p:grpSp>
        <p:nvGrpSpPr>
          <p:cNvPr id="5" name="Group 5"/>
          <p:cNvGrpSpPr/>
          <p:nvPr/>
        </p:nvGrpSpPr>
        <p:grpSpPr>
          <a:xfrm>
            <a:off x="0" y="7392438"/>
            <a:ext cx="18288000" cy="2788662"/>
            <a:chOff x="0" y="0"/>
            <a:chExt cx="4816593" cy="734462"/>
          </a:xfrm>
        </p:grpSpPr>
        <p:sp>
          <p:nvSpPr>
            <p:cNvPr id="6" name="Freeform 6"/>
            <p:cNvSpPr/>
            <p:nvPr/>
          </p:nvSpPr>
          <p:spPr>
            <a:xfrm>
              <a:off x="0" y="0"/>
              <a:ext cx="4816592" cy="734462"/>
            </a:xfrm>
            <a:custGeom>
              <a:avLst/>
              <a:gdLst/>
              <a:ahLst/>
              <a:cxnLst/>
              <a:rect l="l" t="t" r="r" b="b"/>
              <a:pathLst>
                <a:path w="4816592" h="734462">
                  <a:moveTo>
                    <a:pt x="0" y="0"/>
                  </a:moveTo>
                  <a:lnTo>
                    <a:pt x="4816592" y="0"/>
                  </a:lnTo>
                  <a:lnTo>
                    <a:pt x="4816592" y="734462"/>
                  </a:lnTo>
                  <a:lnTo>
                    <a:pt x="0" y="734462"/>
                  </a:lnTo>
                  <a:close/>
                </a:path>
              </a:pathLst>
            </a:custGeom>
            <a:solidFill>
              <a:srgbClr val="DED0B6"/>
            </a:solidFill>
          </p:spPr>
        </p:sp>
        <p:sp>
          <p:nvSpPr>
            <p:cNvPr id="7" name="TextBox 7"/>
            <p:cNvSpPr txBox="1"/>
            <p:nvPr/>
          </p:nvSpPr>
          <p:spPr>
            <a:xfrm>
              <a:off x="0" y="-38100"/>
              <a:ext cx="4816593" cy="772562"/>
            </a:xfrm>
            <a:prstGeom prst="rect">
              <a:avLst/>
            </a:prstGeom>
          </p:spPr>
          <p:txBody>
            <a:bodyPr lIns="50800" tIns="50800" rIns="50800" bIns="50800" rtlCol="0" anchor="ctr"/>
            <a:lstStyle/>
            <a:p>
              <a:pPr algn="l">
                <a:lnSpc>
                  <a:spcPts val="3359"/>
                </a:lnSpc>
              </a:pPr>
              <a:r>
                <a:rPr lang="en-US" sz="2400" b="1">
                  <a:solidFill>
                    <a:srgbClr val="000000"/>
                  </a:solidFill>
                  <a:latin typeface="Libre Baskerville Bold"/>
                  <a:ea typeface="Libre Baskerville Bold"/>
                  <a:cs typeface="Libre Baskerville Bold"/>
                  <a:sym typeface="Libre Baskerville Bold"/>
                </a:rPr>
                <a:t>   </a:t>
              </a:r>
            </a:p>
          </p:txBody>
        </p:sp>
      </p:grpSp>
      <p:sp>
        <p:nvSpPr>
          <p:cNvPr id="8" name="TextBox 8"/>
          <p:cNvSpPr txBox="1"/>
          <p:nvPr/>
        </p:nvSpPr>
        <p:spPr>
          <a:xfrm>
            <a:off x="1175438" y="657845"/>
            <a:ext cx="16242893" cy="812160"/>
          </a:xfrm>
          <a:prstGeom prst="rect">
            <a:avLst/>
          </a:prstGeom>
        </p:spPr>
        <p:txBody>
          <a:bodyPr lIns="0" tIns="0" rIns="0" bIns="0" rtlCol="0" anchor="t">
            <a:spAutoFit/>
          </a:bodyPr>
          <a:lstStyle/>
          <a:p>
            <a:pPr algn="l">
              <a:lnSpc>
                <a:spcPts val="6565"/>
              </a:lnSpc>
            </a:pPr>
            <a:r>
              <a:rPr lang="en-US" sz="5050" spc="25">
                <a:solidFill>
                  <a:srgbClr val="2B2C30"/>
                </a:solidFill>
                <a:latin typeface="Playfair Display"/>
                <a:ea typeface="Playfair Display"/>
                <a:cs typeface="Playfair Display"/>
                <a:sym typeface="Playfair Display"/>
              </a:rPr>
              <a:t>Data Management &amp; Security</a:t>
            </a:r>
          </a:p>
        </p:txBody>
      </p:sp>
      <p:sp>
        <p:nvSpPr>
          <p:cNvPr id="9" name="TextBox 9"/>
          <p:cNvSpPr txBox="1"/>
          <p:nvPr/>
        </p:nvSpPr>
        <p:spPr>
          <a:xfrm>
            <a:off x="671497" y="2765016"/>
            <a:ext cx="5283537" cy="1672590"/>
          </a:xfrm>
          <a:prstGeom prst="rect">
            <a:avLst/>
          </a:prstGeom>
        </p:spPr>
        <p:txBody>
          <a:bodyPr lIns="0" tIns="0" rIns="0" bIns="0" rtlCol="0" anchor="t">
            <a:spAutoFit/>
          </a:bodyPr>
          <a:lstStyle/>
          <a:p>
            <a:pPr algn="l">
              <a:lnSpc>
                <a:spcPts val="3359"/>
              </a:lnSpc>
            </a:pPr>
            <a:r>
              <a:rPr lang="en-US" sz="2400">
                <a:solidFill>
                  <a:srgbClr val="2B2C30"/>
                </a:solidFill>
                <a:latin typeface="Public Sans"/>
                <a:ea typeface="Public Sans"/>
                <a:cs typeface="Public Sans"/>
                <a:sym typeface="Public Sans"/>
              </a:rPr>
              <a:t>Deleted immediately after fieldnote completion</a:t>
            </a:r>
          </a:p>
          <a:p>
            <a:pPr algn="l">
              <a:lnSpc>
                <a:spcPts val="3359"/>
              </a:lnSpc>
            </a:pPr>
            <a:endParaRPr lang="en-US" sz="2400">
              <a:solidFill>
                <a:srgbClr val="2B2C30"/>
              </a:solidFill>
              <a:latin typeface="Public Sans"/>
              <a:ea typeface="Public Sans"/>
              <a:cs typeface="Public Sans"/>
              <a:sym typeface="Public Sans"/>
            </a:endParaRPr>
          </a:p>
          <a:p>
            <a:pPr algn="l">
              <a:lnSpc>
                <a:spcPts val="3359"/>
              </a:lnSpc>
            </a:pPr>
            <a:r>
              <a:rPr lang="en-US" sz="2400">
                <a:solidFill>
                  <a:srgbClr val="2B2C30"/>
                </a:solidFill>
                <a:latin typeface="Public Sans"/>
                <a:ea typeface="Public Sans"/>
                <a:cs typeface="Public Sans"/>
                <a:sym typeface="Public Sans"/>
              </a:rPr>
              <a:t>No long-term storage</a:t>
            </a:r>
          </a:p>
        </p:txBody>
      </p:sp>
      <p:sp>
        <p:nvSpPr>
          <p:cNvPr id="10" name="TextBox 10"/>
          <p:cNvSpPr txBox="1"/>
          <p:nvPr/>
        </p:nvSpPr>
        <p:spPr>
          <a:xfrm>
            <a:off x="529754" y="7450151"/>
            <a:ext cx="11925647" cy="615950"/>
          </a:xfrm>
          <a:prstGeom prst="rect">
            <a:avLst/>
          </a:prstGeom>
        </p:spPr>
        <p:txBody>
          <a:bodyPr lIns="0" tIns="0" rIns="0" bIns="0" rtlCol="0" anchor="t">
            <a:spAutoFit/>
          </a:bodyPr>
          <a:lstStyle/>
          <a:p>
            <a:pPr algn="l">
              <a:lnSpc>
                <a:spcPts val="4900"/>
              </a:lnSpc>
            </a:pPr>
            <a:r>
              <a:rPr lang="en-US" sz="3500" b="1">
                <a:solidFill>
                  <a:srgbClr val="2B2C30"/>
                </a:solidFill>
                <a:latin typeface="Public Sans Bold"/>
                <a:ea typeface="Public Sans Bold"/>
                <a:cs typeface="Public Sans Bold"/>
                <a:sym typeface="Public Sans Bold"/>
              </a:rPr>
              <a:t>Access Control Matrix</a:t>
            </a:r>
          </a:p>
        </p:txBody>
      </p:sp>
      <p:sp>
        <p:nvSpPr>
          <p:cNvPr id="11" name="TextBox 11"/>
          <p:cNvSpPr txBox="1"/>
          <p:nvPr/>
        </p:nvSpPr>
        <p:spPr>
          <a:xfrm>
            <a:off x="281744" y="8233740"/>
            <a:ext cx="2726456" cy="514350"/>
          </a:xfrm>
          <a:prstGeom prst="rect">
            <a:avLst/>
          </a:prstGeom>
        </p:spPr>
        <p:txBody>
          <a:bodyPr lIns="0" tIns="0" rIns="0" bIns="0" rtlCol="0" anchor="t">
            <a:spAutoFit/>
          </a:bodyPr>
          <a:lstStyle/>
          <a:p>
            <a:pPr algn="l">
              <a:lnSpc>
                <a:spcPts val="4200"/>
              </a:lnSpc>
            </a:pPr>
            <a:r>
              <a:rPr lang="en-US" sz="3000">
                <a:solidFill>
                  <a:srgbClr val="000000"/>
                </a:solidFill>
                <a:latin typeface="Libre Baskerville"/>
                <a:ea typeface="Libre Baskerville"/>
                <a:cs typeface="Libre Baskerville"/>
                <a:sym typeface="Libre Baskerville"/>
              </a:rPr>
              <a:t> Full Access:</a:t>
            </a:r>
          </a:p>
        </p:txBody>
      </p:sp>
      <p:sp>
        <p:nvSpPr>
          <p:cNvPr id="12" name="TextBox 12"/>
          <p:cNvSpPr txBox="1"/>
          <p:nvPr/>
        </p:nvSpPr>
        <p:spPr>
          <a:xfrm>
            <a:off x="689502" y="1581152"/>
            <a:ext cx="11925647" cy="615950"/>
          </a:xfrm>
          <a:prstGeom prst="rect">
            <a:avLst/>
          </a:prstGeom>
        </p:spPr>
        <p:txBody>
          <a:bodyPr lIns="0" tIns="0" rIns="0" bIns="0" rtlCol="0" anchor="t">
            <a:spAutoFit/>
          </a:bodyPr>
          <a:lstStyle/>
          <a:p>
            <a:pPr algn="l">
              <a:lnSpc>
                <a:spcPts val="4900"/>
              </a:lnSpc>
            </a:pPr>
            <a:r>
              <a:rPr lang="en-US" sz="3500" b="1">
                <a:solidFill>
                  <a:srgbClr val="2B2C30"/>
                </a:solidFill>
                <a:latin typeface="Public Sans Bold"/>
                <a:ea typeface="Public Sans Bold"/>
                <a:cs typeface="Public Sans Bold"/>
                <a:sym typeface="Public Sans Bold"/>
              </a:rPr>
              <a:t>Data Retention Schedule</a:t>
            </a:r>
          </a:p>
        </p:txBody>
      </p:sp>
      <p:sp>
        <p:nvSpPr>
          <p:cNvPr id="13" name="TextBox 13"/>
          <p:cNvSpPr txBox="1"/>
          <p:nvPr/>
        </p:nvSpPr>
        <p:spPr>
          <a:xfrm>
            <a:off x="594759" y="2149477"/>
            <a:ext cx="6213156" cy="514350"/>
          </a:xfrm>
          <a:prstGeom prst="rect">
            <a:avLst/>
          </a:prstGeom>
        </p:spPr>
        <p:txBody>
          <a:bodyPr lIns="0" tIns="0" rIns="0" bIns="0" rtlCol="0" anchor="t">
            <a:spAutoFit/>
          </a:bodyPr>
          <a:lstStyle/>
          <a:p>
            <a:pPr algn="l">
              <a:lnSpc>
                <a:spcPts val="4200"/>
              </a:lnSpc>
            </a:pPr>
            <a:r>
              <a:rPr lang="en-US" sz="3000">
                <a:solidFill>
                  <a:srgbClr val="061313"/>
                </a:solidFill>
                <a:latin typeface="Libre Baskerville"/>
                <a:ea typeface="Libre Baskerville"/>
                <a:cs typeface="Libre Baskerville"/>
                <a:sym typeface="Libre Baskerville"/>
              </a:rPr>
              <a:t>Observation Photos</a:t>
            </a:r>
          </a:p>
        </p:txBody>
      </p:sp>
      <p:sp>
        <p:nvSpPr>
          <p:cNvPr id="14" name="TextBox 14"/>
          <p:cNvSpPr txBox="1"/>
          <p:nvPr/>
        </p:nvSpPr>
        <p:spPr>
          <a:xfrm>
            <a:off x="6788701" y="2130427"/>
            <a:ext cx="4993733" cy="514350"/>
          </a:xfrm>
          <a:prstGeom prst="rect">
            <a:avLst/>
          </a:prstGeom>
        </p:spPr>
        <p:txBody>
          <a:bodyPr lIns="0" tIns="0" rIns="0" bIns="0" rtlCol="0" anchor="t">
            <a:spAutoFit/>
          </a:bodyPr>
          <a:lstStyle/>
          <a:p>
            <a:pPr algn="l">
              <a:lnSpc>
                <a:spcPts val="4200"/>
              </a:lnSpc>
            </a:pPr>
            <a:r>
              <a:rPr lang="en-US" sz="3000">
                <a:solidFill>
                  <a:srgbClr val="061313"/>
                </a:solidFill>
                <a:latin typeface="Libre Baskerville"/>
                <a:ea typeface="Libre Baskerville"/>
                <a:cs typeface="Libre Baskerville"/>
                <a:sym typeface="Libre Baskerville"/>
              </a:rPr>
              <a:t>Research Materials</a:t>
            </a:r>
          </a:p>
        </p:txBody>
      </p:sp>
      <p:sp>
        <p:nvSpPr>
          <p:cNvPr id="15" name="TextBox 15"/>
          <p:cNvSpPr txBox="1"/>
          <p:nvPr/>
        </p:nvSpPr>
        <p:spPr>
          <a:xfrm>
            <a:off x="12520406" y="2130427"/>
            <a:ext cx="6213156" cy="514350"/>
          </a:xfrm>
          <a:prstGeom prst="rect">
            <a:avLst/>
          </a:prstGeom>
        </p:spPr>
        <p:txBody>
          <a:bodyPr lIns="0" tIns="0" rIns="0" bIns="0" rtlCol="0" anchor="t">
            <a:spAutoFit/>
          </a:bodyPr>
          <a:lstStyle/>
          <a:p>
            <a:pPr algn="l">
              <a:lnSpc>
                <a:spcPts val="4200"/>
              </a:lnSpc>
            </a:pPr>
            <a:r>
              <a:rPr lang="en-US" sz="3000">
                <a:solidFill>
                  <a:srgbClr val="061313"/>
                </a:solidFill>
                <a:latin typeface="Libre Baskerville"/>
                <a:ea typeface="Libre Baskerville"/>
                <a:cs typeface="Libre Baskerville"/>
                <a:sym typeface="Libre Baskerville"/>
              </a:rPr>
              <a:t>Personal Information</a:t>
            </a:r>
          </a:p>
        </p:txBody>
      </p:sp>
      <p:sp>
        <p:nvSpPr>
          <p:cNvPr id="16" name="TextBox 16"/>
          <p:cNvSpPr txBox="1"/>
          <p:nvPr/>
        </p:nvSpPr>
        <p:spPr>
          <a:xfrm>
            <a:off x="6790087" y="2745966"/>
            <a:ext cx="5155458" cy="1672590"/>
          </a:xfrm>
          <a:prstGeom prst="rect">
            <a:avLst/>
          </a:prstGeom>
        </p:spPr>
        <p:txBody>
          <a:bodyPr lIns="0" tIns="0" rIns="0" bIns="0" rtlCol="0" anchor="t">
            <a:spAutoFit/>
          </a:bodyPr>
          <a:lstStyle/>
          <a:p>
            <a:pPr algn="l">
              <a:lnSpc>
                <a:spcPts val="3359"/>
              </a:lnSpc>
            </a:pPr>
            <a:r>
              <a:rPr lang="en-US" sz="2400">
                <a:solidFill>
                  <a:srgbClr val="2B2C30"/>
                </a:solidFill>
                <a:latin typeface="Public Sans"/>
                <a:ea typeface="Public Sans"/>
                <a:cs typeface="Public Sans"/>
                <a:sym typeface="Public Sans"/>
              </a:rPr>
              <a:t>Deleted after course completion and grade confirmation</a:t>
            </a:r>
          </a:p>
          <a:p>
            <a:pPr algn="l">
              <a:lnSpc>
                <a:spcPts val="3359"/>
              </a:lnSpc>
            </a:pPr>
            <a:endParaRPr lang="en-US" sz="2400">
              <a:solidFill>
                <a:srgbClr val="2B2C30"/>
              </a:solidFill>
              <a:latin typeface="Public Sans"/>
              <a:ea typeface="Public Sans"/>
              <a:cs typeface="Public Sans"/>
              <a:sym typeface="Public Sans"/>
            </a:endParaRPr>
          </a:p>
          <a:p>
            <a:pPr algn="l">
              <a:lnSpc>
                <a:spcPts val="3359"/>
              </a:lnSpc>
            </a:pPr>
            <a:r>
              <a:rPr lang="en-US" sz="2400">
                <a:solidFill>
                  <a:srgbClr val="2B2C30"/>
                </a:solidFill>
                <a:latin typeface="Public Sans"/>
                <a:ea typeface="Public Sans"/>
                <a:cs typeface="Public Sans"/>
                <a:sym typeface="Public Sans"/>
              </a:rPr>
              <a:t>Academic timeline respected</a:t>
            </a:r>
          </a:p>
        </p:txBody>
      </p:sp>
      <p:sp>
        <p:nvSpPr>
          <p:cNvPr id="17" name="TextBox 17"/>
          <p:cNvSpPr txBox="1"/>
          <p:nvPr/>
        </p:nvSpPr>
        <p:spPr>
          <a:xfrm>
            <a:off x="12421795" y="2745966"/>
            <a:ext cx="5155458" cy="1672590"/>
          </a:xfrm>
          <a:prstGeom prst="rect">
            <a:avLst/>
          </a:prstGeom>
        </p:spPr>
        <p:txBody>
          <a:bodyPr lIns="0" tIns="0" rIns="0" bIns="0" rtlCol="0" anchor="t">
            <a:spAutoFit/>
          </a:bodyPr>
          <a:lstStyle/>
          <a:p>
            <a:pPr algn="l">
              <a:lnSpc>
                <a:spcPts val="3359"/>
              </a:lnSpc>
            </a:pPr>
            <a:r>
              <a:rPr lang="en-US" sz="2400">
                <a:solidFill>
                  <a:srgbClr val="2B2C30"/>
                </a:solidFill>
                <a:latin typeface="Public Sans"/>
                <a:ea typeface="Public Sans"/>
                <a:cs typeface="Public Sans"/>
                <a:sym typeface="Public Sans"/>
              </a:rPr>
              <a:t>Encrypted storage with limited access</a:t>
            </a:r>
          </a:p>
          <a:p>
            <a:pPr algn="l">
              <a:lnSpc>
                <a:spcPts val="3359"/>
              </a:lnSpc>
            </a:pPr>
            <a:r>
              <a:rPr lang="en-US" sz="2400">
                <a:solidFill>
                  <a:srgbClr val="2B2C30"/>
                </a:solidFill>
                <a:latin typeface="Public Sans"/>
                <a:ea typeface="Public Sans"/>
                <a:cs typeface="Public Sans"/>
                <a:sym typeface="Public Sans"/>
              </a:rPr>
              <a:t>Additional security layers for participant data</a:t>
            </a:r>
          </a:p>
        </p:txBody>
      </p:sp>
      <p:sp>
        <p:nvSpPr>
          <p:cNvPr id="18" name="AutoShape 18"/>
          <p:cNvSpPr/>
          <p:nvPr/>
        </p:nvSpPr>
        <p:spPr>
          <a:xfrm>
            <a:off x="9287081" y="5218245"/>
            <a:ext cx="0" cy="2040843"/>
          </a:xfrm>
          <a:prstGeom prst="line">
            <a:avLst/>
          </a:prstGeom>
          <a:ln w="9525" cap="flat">
            <a:solidFill>
              <a:srgbClr val="2B2C30"/>
            </a:solidFill>
            <a:prstDash val="solid"/>
            <a:headEnd type="none" w="sm" len="sm"/>
            <a:tailEnd type="none" w="sm" len="sm"/>
          </a:ln>
        </p:spPr>
      </p:sp>
      <p:sp>
        <p:nvSpPr>
          <p:cNvPr id="19" name="TextBox 19"/>
          <p:cNvSpPr txBox="1"/>
          <p:nvPr/>
        </p:nvSpPr>
        <p:spPr>
          <a:xfrm>
            <a:off x="671497" y="5708159"/>
            <a:ext cx="5283537" cy="1253490"/>
          </a:xfrm>
          <a:prstGeom prst="rect">
            <a:avLst/>
          </a:prstGeom>
        </p:spPr>
        <p:txBody>
          <a:bodyPr lIns="0" tIns="0" rIns="0" bIns="0" rtlCol="0" anchor="t">
            <a:spAutoFit/>
          </a:bodyPr>
          <a:lstStyle/>
          <a:p>
            <a:pPr algn="l">
              <a:lnSpc>
                <a:spcPts val="3359"/>
              </a:lnSpc>
            </a:pPr>
            <a:r>
              <a:rPr lang="en-US" sz="2400">
                <a:solidFill>
                  <a:srgbClr val="2B2C30"/>
                </a:solidFill>
                <a:latin typeface="Public Sans"/>
                <a:ea typeface="Public Sans"/>
                <a:cs typeface="Public Sans"/>
                <a:sym typeface="Public Sans"/>
              </a:rPr>
              <a:t>Encrypted personal computer</a:t>
            </a:r>
          </a:p>
          <a:p>
            <a:pPr algn="l">
              <a:lnSpc>
                <a:spcPts val="3359"/>
              </a:lnSpc>
            </a:pPr>
            <a:endParaRPr lang="en-US" sz="2400">
              <a:solidFill>
                <a:srgbClr val="2B2C30"/>
              </a:solidFill>
              <a:latin typeface="Public Sans"/>
              <a:ea typeface="Public Sans"/>
              <a:cs typeface="Public Sans"/>
              <a:sym typeface="Public Sans"/>
            </a:endParaRPr>
          </a:p>
          <a:p>
            <a:pPr algn="l">
              <a:lnSpc>
                <a:spcPts val="3359"/>
              </a:lnSpc>
            </a:pPr>
            <a:r>
              <a:rPr lang="en-US" sz="2400">
                <a:solidFill>
                  <a:srgbClr val="2B2C30"/>
                </a:solidFill>
                <a:latin typeface="Public Sans"/>
                <a:ea typeface="Public Sans"/>
                <a:cs typeface="Public Sans"/>
                <a:sym typeface="Public Sans"/>
              </a:rPr>
              <a:t>Password protected access</a:t>
            </a:r>
          </a:p>
        </p:txBody>
      </p:sp>
      <p:sp>
        <p:nvSpPr>
          <p:cNvPr id="20" name="TextBox 20"/>
          <p:cNvSpPr txBox="1"/>
          <p:nvPr/>
        </p:nvSpPr>
        <p:spPr>
          <a:xfrm>
            <a:off x="689502" y="4532856"/>
            <a:ext cx="11925647" cy="615950"/>
          </a:xfrm>
          <a:prstGeom prst="rect">
            <a:avLst/>
          </a:prstGeom>
        </p:spPr>
        <p:txBody>
          <a:bodyPr lIns="0" tIns="0" rIns="0" bIns="0" rtlCol="0" anchor="t">
            <a:spAutoFit/>
          </a:bodyPr>
          <a:lstStyle/>
          <a:p>
            <a:pPr algn="l">
              <a:lnSpc>
                <a:spcPts val="4900"/>
              </a:lnSpc>
            </a:pPr>
            <a:r>
              <a:rPr lang="en-US" sz="3500" b="1">
                <a:solidFill>
                  <a:srgbClr val="2B2C30"/>
                </a:solidFill>
                <a:latin typeface="Public Sans Bold"/>
                <a:ea typeface="Public Sans Bold"/>
                <a:cs typeface="Public Sans Bold"/>
                <a:sym typeface="Public Sans Bold"/>
              </a:rPr>
              <a:t>Storage &amp; Encryption</a:t>
            </a:r>
          </a:p>
        </p:txBody>
      </p:sp>
      <p:sp>
        <p:nvSpPr>
          <p:cNvPr id="21" name="TextBox 21"/>
          <p:cNvSpPr txBox="1"/>
          <p:nvPr/>
        </p:nvSpPr>
        <p:spPr>
          <a:xfrm>
            <a:off x="671497" y="5161095"/>
            <a:ext cx="6213156" cy="514350"/>
          </a:xfrm>
          <a:prstGeom prst="rect">
            <a:avLst/>
          </a:prstGeom>
        </p:spPr>
        <p:txBody>
          <a:bodyPr lIns="0" tIns="0" rIns="0" bIns="0" rtlCol="0" anchor="t">
            <a:spAutoFit/>
          </a:bodyPr>
          <a:lstStyle/>
          <a:p>
            <a:pPr algn="l">
              <a:lnSpc>
                <a:spcPts val="4200"/>
              </a:lnSpc>
            </a:pPr>
            <a:r>
              <a:rPr lang="en-US" sz="3000">
                <a:solidFill>
                  <a:srgbClr val="061313"/>
                </a:solidFill>
                <a:latin typeface="Libre Baskerville"/>
                <a:ea typeface="Libre Baskerville"/>
                <a:cs typeface="Libre Baskerville"/>
                <a:sym typeface="Libre Baskerville"/>
              </a:rPr>
              <a:t>Primary Storage</a:t>
            </a:r>
          </a:p>
        </p:txBody>
      </p:sp>
      <p:sp>
        <p:nvSpPr>
          <p:cNvPr id="22" name="TextBox 22"/>
          <p:cNvSpPr txBox="1"/>
          <p:nvPr/>
        </p:nvSpPr>
        <p:spPr>
          <a:xfrm>
            <a:off x="9569582" y="5161095"/>
            <a:ext cx="4993733" cy="514350"/>
          </a:xfrm>
          <a:prstGeom prst="rect">
            <a:avLst/>
          </a:prstGeom>
        </p:spPr>
        <p:txBody>
          <a:bodyPr lIns="0" tIns="0" rIns="0" bIns="0" rtlCol="0" anchor="t">
            <a:spAutoFit/>
          </a:bodyPr>
          <a:lstStyle/>
          <a:p>
            <a:pPr algn="l">
              <a:lnSpc>
                <a:spcPts val="4200"/>
              </a:lnSpc>
            </a:pPr>
            <a:r>
              <a:rPr lang="en-US" sz="3000">
                <a:solidFill>
                  <a:srgbClr val="061313"/>
                </a:solidFill>
                <a:latin typeface="Libre Baskerville"/>
                <a:ea typeface="Libre Baskerville"/>
                <a:cs typeface="Libre Baskerville"/>
                <a:sym typeface="Libre Baskerville"/>
              </a:rPr>
              <a:t>Research Materials</a:t>
            </a:r>
          </a:p>
        </p:txBody>
      </p:sp>
      <p:sp>
        <p:nvSpPr>
          <p:cNvPr id="23" name="TextBox 23"/>
          <p:cNvSpPr txBox="1"/>
          <p:nvPr/>
        </p:nvSpPr>
        <p:spPr>
          <a:xfrm>
            <a:off x="9569582" y="5708159"/>
            <a:ext cx="5155458" cy="834390"/>
          </a:xfrm>
          <a:prstGeom prst="rect">
            <a:avLst/>
          </a:prstGeom>
        </p:spPr>
        <p:txBody>
          <a:bodyPr lIns="0" tIns="0" rIns="0" bIns="0" rtlCol="0" anchor="t">
            <a:spAutoFit/>
          </a:bodyPr>
          <a:lstStyle/>
          <a:p>
            <a:pPr algn="l">
              <a:lnSpc>
                <a:spcPts val="3359"/>
              </a:lnSpc>
            </a:pPr>
            <a:r>
              <a:rPr lang="en-US" sz="2400">
                <a:solidFill>
                  <a:srgbClr val="2B2C30"/>
                </a:solidFill>
                <a:latin typeface="Public Sans"/>
                <a:ea typeface="Public Sans"/>
                <a:cs typeface="Public Sans"/>
                <a:sym typeface="Public Sans"/>
              </a:rPr>
              <a:t>University-approved cloud storage</a:t>
            </a:r>
          </a:p>
          <a:p>
            <a:pPr algn="l">
              <a:lnSpc>
                <a:spcPts val="3359"/>
              </a:lnSpc>
            </a:pPr>
            <a:endParaRPr lang="en-US" sz="2400">
              <a:solidFill>
                <a:srgbClr val="2B2C30"/>
              </a:solidFill>
              <a:latin typeface="Public Sans"/>
              <a:ea typeface="Public Sans"/>
              <a:cs typeface="Public Sans"/>
              <a:sym typeface="Public Sans"/>
            </a:endParaRPr>
          </a:p>
          <a:p>
            <a:pPr algn="l">
              <a:lnSpc>
                <a:spcPts val="3359"/>
              </a:lnSpc>
            </a:pPr>
            <a:r>
              <a:rPr lang="en-US" sz="2400">
                <a:solidFill>
                  <a:srgbClr val="2B2C30"/>
                </a:solidFill>
                <a:latin typeface="Public Sans"/>
                <a:ea typeface="Public Sans"/>
                <a:cs typeface="Public Sans"/>
                <a:sym typeface="Public Sans"/>
              </a:rPr>
              <a:t>Additional encryption layer</a:t>
            </a:r>
          </a:p>
        </p:txBody>
      </p:sp>
      <p:sp>
        <p:nvSpPr>
          <p:cNvPr id="24" name="AutoShape 24"/>
          <p:cNvSpPr/>
          <p:nvPr/>
        </p:nvSpPr>
        <p:spPr>
          <a:xfrm flipV="1">
            <a:off x="591077" y="4575310"/>
            <a:ext cx="16230594" cy="38509"/>
          </a:xfrm>
          <a:prstGeom prst="line">
            <a:avLst/>
          </a:prstGeom>
          <a:ln w="9525" cap="flat">
            <a:solidFill>
              <a:srgbClr val="2B2C30"/>
            </a:solidFill>
            <a:prstDash val="solid"/>
            <a:headEnd type="none" w="sm" len="sm"/>
            <a:tailEnd type="none" w="sm" len="sm"/>
          </a:ln>
        </p:spPr>
      </p:sp>
      <p:sp>
        <p:nvSpPr>
          <p:cNvPr id="25" name="TextBox 25"/>
          <p:cNvSpPr txBox="1"/>
          <p:nvPr/>
        </p:nvSpPr>
        <p:spPr>
          <a:xfrm>
            <a:off x="366432" y="8700465"/>
            <a:ext cx="5283537" cy="415290"/>
          </a:xfrm>
          <a:prstGeom prst="rect">
            <a:avLst/>
          </a:prstGeom>
        </p:spPr>
        <p:txBody>
          <a:bodyPr lIns="0" tIns="0" rIns="0" bIns="0" rtlCol="0" anchor="t">
            <a:spAutoFit/>
          </a:bodyPr>
          <a:lstStyle/>
          <a:p>
            <a:pPr algn="l">
              <a:lnSpc>
                <a:spcPts val="3359"/>
              </a:lnSpc>
            </a:pPr>
            <a:r>
              <a:rPr lang="en-US" sz="2400">
                <a:solidFill>
                  <a:srgbClr val="2B2C30"/>
                </a:solidFill>
                <a:latin typeface="Public Sans"/>
                <a:ea typeface="Public Sans"/>
                <a:cs typeface="Public Sans"/>
                <a:sym typeface="Public Sans"/>
              </a:rPr>
              <a:t>Researcher (anonymised data)</a:t>
            </a:r>
          </a:p>
        </p:txBody>
      </p:sp>
      <p:sp>
        <p:nvSpPr>
          <p:cNvPr id="26" name="TextBox 26"/>
          <p:cNvSpPr txBox="1"/>
          <p:nvPr/>
        </p:nvSpPr>
        <p:spPr>
          <a:xfrm>
            <a:off x="9531856" y="8189925"/>
            <a:ext cx="5155458" cy="514350"/>
          </a:xfrm>
          <a:prstGeom prst="rect">
            <a:avLst/>
          </a:prstGeom>
        </p:spPr>
        <p:txBody>
          <a:bodyPr lIns="0" tIns="0" rIns="0" bIns="0" rtlCol="0" anchor="t">
            <a:spAutoFit/>
          </a:bodyPr>
          <a:lstStyle/>
          <a:p>
            <a:pPr algn="l">
              <a:lnSpc>
                <a:spcPts val="4200"/>
              </a:lnSpc>
            </a:pPr>
            <a:r>
              <a:rPr lang="en-US" sz="3000">
                <a:solidFill>
                  <a:srgbClr val="000000"/>
                </a:solidFill>
                <a:latin typeface="Libre Baskerville"/>
                <a:ea typeface="Libre Baskerville"/>
                <a:cs typeface="Libre Baskerville"/>
                <a:sym typeface="Libre Baskerville"/>
              </a:rPr>
              <a:t>Limited Access:</a:t>
            </a:r>
          </a:p>
        </p:txBody>
      </p:sp>
      <p:sp>
        <p:nvSpPr>
          <p:cNvPr id="27" name="TextBox 27"/>
          <p:cNvSpPr txBox="1"/>
          <p:nvPr/>
        </p:nvSpPr>
        <p:spPr>
          <a:xfrm>
            <a:off x="9531856" y="8690940"/>
            <a:ext cx="6121441" cy="415290"/>
          </a:xfrm>
          <a:prstGeom prst="rect">
            <a:avLst/>
          </a:prstGeom>
        </p:spPr>
        <p:txBody>
          <a:bodyPr lIns="0" tIns="0" rIns="0" bIns="0" rtlCol="0" anchor="t">
            <a:spAutoFit/>
          </a:bodyPr>
          <a:lstStyle/>
          <a:p>
            <a:pPr algn="l">
              <a:lnSpc>
                <a:spcPts val="3359"/>
              </a:lnSpc>
            </a:pPr>
            <a:r>
              <a:rPr lang="en-US" sz="2400">
                <a:solidFill>
                  <a:srgbClr val="2B2C30"/>
                </a:solidFill>
                <a:latin typeface="Public Sans"/>
                <a:ea typeface="Public Sans"/>
                <a:cs typeface="Public Sans"/>
                <a:sym typeface="Public Sans"/>
              </a:rPr>
              <a:t>Participants (own interview part only)</a:t>
            </a:r>
          </a:p>
        </p:txBody>
      </p:sp>
      <p:sp>
        <p:nvSpPr>
          <p:cNvPr id="28" name="TextBox 28"/>
          <p:cNvSpPr txBox="1"/>
          <p:nvPr/>
        </p:nvSpPr>
        <p:spPr>
          <a:xfrm>
            <a:off x="408775" y="9105337"/>
            <a:ext cx="2726456" cy="514350"/>
          </a:xfrm>
          <a:prstGeom prst="rect">
            <a:avLst/>
          </a:prstGeom>
        </p:spPr>
        <p:txBody>
          <a:bodyPr lIns="0" tIns="0" rIns="0" bIns="0" rtlCol="0" anchor="t">
            <a:spAutoFit/>
          </a:bodyPr>
          <a:lstStyle/>
          <a:p>
            <a:pPr algn="l">
              <a:lnSpc>
                <a:spcPts val="4200"/>
              </a:lnSpc>
            </a:pPr>
            <a:r>
              <a:rPr lang="en-US" sz="3000">
                <a:solidFill>
                  <a:srgbClr val="000000"/>
                </a:solidFill>
                <a:latin typeface="Libre Baskerville"/>
                <a:ea typeface="Libre Baskerville"/>
                <a:cs typeface="Libre Baskerville"/>
                <a:sym typeface="Libre Baskerville"/>
              </a:rPr>
              <a:t>Institutional:</a:t>
            </a:r>
          </a:p>
        </p:txBody>
      </p:sp>
      <p:sp>
        <p:nvSpPr>
          <p:cNvPr id="29" name="TextBox 29"/>
          <p:cNvSpPr txBox="1"/>
          <p:nvPr/>
        </p:nvSpPr>
        <p:spPr>
          <a:xfrm>
            <a:off x="408775" y="9572062"/>
            <a:ext cx="6678141" cy="415290"/>
          </a:xfrm>
          <a:prstGeom prst="rect">
            <a:avLst/>
          </a:prstGeom>
        </p:spPr>
        <p:txBody>
          <a:bodyPr lIns="0" tIns="0" rIns="0" bIns="0" rtlCol="0" anchor="t">
            <a:spAutoFit/>
          </a:bodyPr>
          <a:lstStyle/>
          <a:p>
            <a:pPr algn="l">
              <a:lnSpc>
                <a:spcPts val="3359"/>
              </a:lnSpc>
            </a:pPr>
            <a:r>
              <a:rPr lang="en-US" sz="2400">
                <a:solidFill>
                  <a:srgbClr val="2B2C30"/>
                </a:solidFill>
                <a:latin typeface="Public Sans"/>
                <a:ea typeface="Public Sans"/>
                <a:cs typeface="Public Sans"/>
                <a:sym typeface="Public Sans"/>
              </a:rPr>
              <a:t>Management (institutional documents only)</a:t>
            </a:r>
          </a:p>
        </p:txBody>
      </p:sp>
      <p:sp>
        <p:nvSpPr>
          <p:cNvPr id="30" name="TextBox 30"/>
          <p:cNvSpPr txBox="1"/>
          <p:nvPr/>
        </p:nvSpPr>
        <p:spPr>
          <a:xfrm>
            <a:off x="9531856" y="9159630"/>
            <a:ext cx="2726456" cy="514350"/>
          </a:xfrm>
          <a:prstGeom prst="rect">
            <a:avLst/>
          </a:prstGeom>
        </p:spPr>
        <p:txBody>
          <a:bodyPr lIns="0" tIns="0" rIns="0" bIns="0" rtlCol="0" anchor="t">
            <a:spAutoFit/>
          </a:bodyPr>
          <a:lstStyle/>
          <a:p>
            <a:pPr algn="l">
              <a:lnSpc>
                <a:spcPts val="4200"/>
              </a:lnSpc>
            </a:pPr>
            <a:r>
              <a:rPr lang="en-US" sz="3000">
                <a:solidFill>
                  <a:srgbClr val="000000"/>
                </a:solidFill>
                <a:latin typeface="Libre Baskerville"/>
                <a:ea typeface="Libre Baskerville"/>
                <a:cs typeface="Libre Baskerville"/>
                <a:sym typeface="Libre Baskerville"/>
              </a:rPr>
              <a:t> Academic:</a:t>
            </a:r>
          </a:p>
        </p:txBody>
      </p:sp>
      <p:sp>
        <p:nvSpPr>
          <p:cNvPr id="31" name="TextBox 31"/>
          <p:cNvSpPr txBox="1"/>
          <p:nvPr/>
        </p:nvSpPr>
        <p:spPr>
          <a:xfrm>
            <a:off x="9616544" y="9626355"/>
            <a:ext cx="6625514" cy="415290"/>
          </a:xfrm>
          <a:prstGeom prst="rect">
            <a:avLst/>
          </a:prstGeom>
        </p:spPr>
        <p:txBody>
          <a:bodyPr lIns="0" tIns="0" rIns="0" bIns="0" rtlCol="0" anchor="t">
            <a:spAutoFit/>
          </a:bodyPr>
          <a:lstStyle/>
          <a:p>
            <a:pPr algn="l">
              <a:lnSpc>
                <a:spcPts val="3359"/>
              </a:lnSpc>
            </a:pPr>
            <a:r>
              <a:rPr lang="en-US" sz="2400">
                <a:solidFill>
                  <a:srgbClr val="2B2C30"/>
                </a:solidFill>
                <a:latin typeface="Public Sans"/>
                <a:ea typeface="Public Sans"/>
                <a:cs typeface="Public Sans"/>
                <a:sym typeface="Public Sans"/>
              </a:rPr>
              <a:t>Supervisors (anonymised data for guidance)</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175438" y="657845"/>
            <a:ext cx="16242893" cy="812160"/>
          </a:xfrm>
          <a:prstGeom prst="rect">
            <a:avLst/>
          </a:prstGeom>
        </p:spPr>
        <p:txBody>
          <a:bodyPr lIns="0" tIns="0" rIns="0" bIns="0" rtlCol="0" anchor="t">
            <a:spAutoFit/>
          </a:bodyPr>
          <a:lstStyle/>
          <a:p>
            <a:pPr algn="l">
              <a:lnSpc>
                <a:spcPts val="6565"/>
              </a:lnSpc>
            </a:pPr>
            <a:r>
              <a:rPr lang="en-US" sz="5050" spc="25">
                <a:solidFill>
                  <a:srgbClr val="2B2C30"/>
                </a:solidFill>
                <a:latin typeface="Playfair Display"/>
                <a:ea typeface="Playfair Display"/>
                <a:cs typeface="Playfair Display"/>
                <a:sym typeface="Playfair Display"/>
              </a:rPr>
              <a:t>Data Analysis Method</a:t>
            </a:r>
          </a:p>
        </p:txBody>
      </p:sp>
      <p:sp>
        <p:nvSpPr>
          <p:cNvPr id="4" name="TextBox 4"/>
          <p:cNvSpPr txBox="1"/>
          <p:nvPr/>
        </p:nvSpPr>
        <p:spPr>
          <a:xfrm>
            <a:off x="723289" y="4399385"/>
            <a:ext cx="2491687" cy="911948"/>
          </a:xfrm>
          <a:prstGeom prst="rect">
            <a:avLst/>
          </a:prstGeom>
        </p:spPr>
        <p:txBody>
          <a:bodyPr lIns="0" tIns="0" rIns="0" bIns="0" rtlCol="0" anchor="t">
            <a:spAutoFit/>
          </a:bodyPr>
          <a:lstStyle/>
          <a:p>
            <a:pPr algn="l">
              <a:lnSpc>
                <a:spcPts val="3679"/>
              </a:lnSpc>
            </a:pPr>
            <a:r>
              <a:rPr lang="en-US" sz="2299">
                <a:solidFill>
                  <a:srgbClr val="2B2C30"/>
                </a:solidFill>
                <a:latin typeface="Public Sans"/>
                <a:ea typeface="Public Sans"/>
                <a:cs typeface="Public Sans"/>
                <a:sym typeface="Public Sans"/>
              </a:rPr>
              <a:t>Data Familiarisation</a:t>
            </a:r>
          </a:p>
        </p:txBody>
      </p:sp>
      <p:sp>
        <p:nvSpPr>
          <p:cNvPr id="5" name="TextBox 5"/>
          <p:cNvSpPr txBox="1"/>
          <p:nvPr/>
        </p:nvSpPr>
        <p:spPr>
          <a:xfrm>
            <a:off x="830639" y="3942185"/>
            <a:ext cx="2785647" cy="428625"/>
          </a:xfrm>
          <a:prstGeom prst="rect">
            <a:avLst/>
          </a:prstGeom>
        </p:spPr>
        <p:txBody>
          <a:bodyPr lIns="0" tIns="0" rIns="0" bIns="0" rtlCol="0" anchor="t">
            <a:spAutoFit/>
          </a:bodyPr>
          <a:lstStyle/>
          <a:p>
            <a:pPr algn="l">
              <a:lnSpc>
                <a:spcPts val="3480"/>
              </a:lnSpc>
            </a:pPr>
            <a:r>
              <a:rPr lang="en-US" sz="2900" i="1">
                <a:solidFill>
                  <a:srgbClr val="2B2C30"/>
                </a:solidFill>
                <a:latin typeface="Playfair Display Italics"/>
                <a:ea typeface="Playfair Display Italics"/>
                <a:cs typeface="Playfair Display Italics"/>
                <a:sym typeface="Playfair Display Italics"/>
              </a:rPr>
              <a:t>Phase 1:</a:t>
            </a:r>
          </a:p>
        </p:txBody>
      </p:sp>
      <p:sp>
        <p:nvSpPr>
          <p:cNvPr id="6" name="TextBox 6"/>
          <p:cNvSpPr txBox="1"/>
          <p:nvPr/>
        </p:nvSpPr>
        <p:spPr>
          <a:xfrm>
            <a:off x="3527898" y="4399385"/>
            <a:ext cx="2442663" cy="445179"/>
          </a:xfrm>
          <a:prstGeom prst="rect">
            <a:avLst/>
          </a:prstGeom>
        </p:spPr>
        <p:txBody>
          <a:bodyPr lIns="0" tIns="0" rIns="0" bIns="0" rtlCol="0" anchor="t">
            <a:spAutoFit/>
          </a:bodyPr>
          <a:lstStyle/>
          <a:p>
            <a:pPr algn="l">
              <a:lnSpc>
                <a:spcPts val="3679"/>
              </a:lnSpc>
            </a:pPr>
            <a:r>
              <a:rPr lang="en-US" sz="2299">
                <a:solidFill>
                  <a:srgbClr val="2B2C30"/>
                </a:solidFill>
                <a:latin typeface="Public Sans"/>
                <a:ea typeface="Public Sans"/>
                <a:cs typeface="Public Sans"/>
                <a:sym typeface="Public Sans"/>
              </a:rPr>
              <a:t>Initial Coding</a:t>
            </a:r>
          </a:p>
        </p:txBody>
      </p:sp>
      <p:grpSp>
        <p:nvGrpSpPr>
          <p:cNvPr id="7" name="Group 7"/>
          <p:cNvGrpSpPr/>
          <p:nvPr/>
        </p:nvGrpSpPr>
        <p:grpSpPr>
          <a:xfrm>
            <a:off x="3527898" y="3727309"/>
            <a:ext cx="138677" cy="138677"/>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id="9" name="TextBox 9"/>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0" name="Group 10"/>
          <p:cNvGrpSpPr/>
          <p:nvPr/>
        </p:nvGrpSpPr>
        <p:grpSpPr>
          <a:xfrm>
            <a:off x="792539" y="3727309"/>
            <a:ext cx="138677" cy="138677"/>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id="12" name="TextBox 12"/>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3" name="Group 13"/>
          <p:cNvGrpSpPr/>
          <p:nvPr/>
        </p:nvGrpSpPr>
        <p:grpSpPr>
          <a:xfrm>
            <a:off x="8926889" y="3657970"/>
            <a:ext cx="138677" cy="138677"/>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id="15" name="TextBox 15"/>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6" name="Group 16"/>
          <p:cNvGrpSpPr/>
          <p:nvPr/>
        </p:nvGrpSpPr>
        <p:grpSpPr>
          <a:xfrm>
            <a:off x="11639550" y="3689209"/>
            <a:ext cx="138677" cy="138677"/>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id="18" name="TextBox 18"/>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grpSp>
        <p:nvGrpSpPr>
          <p:cNvPr id="19" name="Group 19"/>
          <p:cNvGrpSpPr/>
          <p:nvPr/>
        </p:nvGrpSpPr>
        <p:grpSpPr>
          <a:xfrm>
            <a:off x="14632684" y="3689209"/>
            <a:ext cx="138677" cy="138677"/>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id="21" name="TextBox 21"/>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sp>
        <p:nvSpPr>
          <p:cNvPr id="22" name="AutoShape 22"/>
          <p:cNvSpPr/>
          <p:nvPr/>
        </p:nvSpPr>
        <p:spPr>
          <a:xfrm>
            <a:off x="830639" y="3758547"/>
            <a:ext cx="17656630" cy="0"/>
          </a:xfrm>
          <a:prstGeom prst="line">
            <a:avLst/>
          </a:prstGeom>
          <a:ln w="9525" cap="flat">
            <a:solidFill>
              <a:srgbClr val="2B2C30"/>
            </a:solidFill>
            <a:prstDash val="solid"/>
            <a:headEnd type="none" w="sm" len="sm"/>
            <a:tailEnd type="none" w="sm" len="sm"/>
          </a:ln>
        </p:spPr>
      </p:sp>
      <p:grpSp>
        <p:nvGrpSpPr>
          <p:cNvPr id="23" name="Group 23"/>
          <p:cNvGrpSpPr/>
          <p:nvPr/>
        </p:nvGrpSpPr>
        <p:grpSpPr>
          <a:xfrm>
            <a:off x="723289" y="1926151"/>
            <a:ext cx="16535999" cy="1182033"/>
            <a:chOff x="0" y="0"/>
            <a:chExt cx="4569925" cy="326669"/>
          </a:xfrm>
        </p:grpSpPr>
        <p:sp>
          <p:nvSpPr>
            <p:cNvPr id="24" name="Freeform 24"/>
            <p:cNvSpPr/>
            <p:nvPr/>
          </p:nvSpPr>
          <p:spPr>
            <a:xfrm>
              <a:off x="0" y="0"/>
              <a:ext cx="4569925" cy="326669"/>
            </a:xfrm>
            <a:custGeom>
              <a:avLst/>
              <a:gdLst/>
              <a:ahLst/>
              <a:cxnLst/>
              <a:rect l="l" t="t" r="r" b="b"/>
              <a:pathLst>
                <a:path w="4569925" h="326669">
                  <a:moveTo>
                    <a:pt x="23877" y="0"/>
                  </a:moveTo>
                  <a:lnTo>
                    <a:pt x="4546048" y="0"/>
                  </a:lnTo>
                  <a:cubicBezTo>
                    <a:pt x="4559235" y="0"/>
                    <a:pt x="4569925" y="10690"/>
                    <a:pt x="4569925" y="23877"/>
                  </a:cubicBezTo>
                  <a:lnTo>
                    <a:pt x="4569925" y="302792"/>
                  </a:lnTo>
                  <a:cubicBezTo>
                    <a:pt x="4569925" y="309124"/>
                    <a:pt x="4567410" y="315198"/>
                    <a:pt x="4562932" y="319676"/>
                  </a:cubicBezTo>
                  <a:cubicBezTo>
                    <a:pt x="4558454" y="324154"/>
                    <a:pt x="4552381" y="326669"/>
                    <a:pt x="4546048" y="326669"/>
                  </a:cubicBezTo>
                  <a:lnTo>
                    <a:pt x="23877" y="326669"/>
                  </a:lnTo>
                  <a:cubicBezTo>
                    <a:pt x="17545" y="326669"/>
                    <a:pt x="11471" y="324154"/>
                    <a:pt x="6994" y="319676"/>
                  </a:cubicBezTo>
                  <a:cubicBezTo>
                    <a:pt x="2516" y="315198"/>
                    <a:pt x="0" y="309124"/>
                    <a:pt x="0" y="302792"/>
                  </a:cubicBezTo>
                  <a:lnTo>
                    <a:pt x="0" y="23877"/>
                  </a:lnTo>
                  <a:cubicBezTo>
                    <a:pt x="0" y="17545"/>
                    <a:pt x="2516" y="11471"/>
                    <a:pt x="6994" y="6994"/>
                  </a:cubicBezTo>
                  <a:cubicBezTo>
                    <a:pt x="11471" y="2516"/>
                    <a:pt x="17545" y="0"/>
                    <a:pt x="23877" y="0"/>
                  </a:cubicBezTo>
                  <a:close/>
                </a:path>
              </a:pathLst>
            </a:custGeom>
            <a:solidFill>
              <a:srgbClr val="DED0B6"/>
            </a:solidFill>
          </p:spPr>
        </p:sp>
        <p:sp>
          <p:nvSpPr>
            <p:cNvPr id="25" name="TextBox 25"/>
            <p:cNvSpPr txBox="1"/>
            <p:nvPr/>
          </p:nvSpPr>
          <p:spPr>
            <a:xfrm>
              <a:off x="0" y="9525"/>
              <a:ext cx="4569925" cy="317144"/>
            </a:xfrm>
            <a:prstGeom prst="rect">
              <a:avLst/>
            </a:prstGeom>
          </p:spPr>
          <p:txBody>
            <a:bodyPr lIns="48413" tIns="48413" rIns="48413" bIns="48413" rtlCol="0" anchor="ctr"/>
            <a:lstStyle/>
            <a:p>
              <a:pPr algn="ctr">
                <a:lnSpc>
                  <a:spcPts val="2119"/>
                </a:lnSpc>
              </a:pPr>
              <a:endParaRPr/>
            </a:p>
          </p:txBody>
        </p:sp>
      </p:grpSp>
      <p:sp>
        <p:nvSpPr>
          <p:cNvPr id="26" name="TextBox 26"/>
          <p:cNvSpPr txBox="1"/>
          <p:nvPr/>
        </p:nvSpPr>
        <p:spPr>
          <a:xfrm>
            <a:off x="979849" y="1971659"/>
            <a:ext cx="14532208" cy="485797"/>
          </a:xfrm>
          <a:prstGeom prst="rect">
            <a:avLst/>
          </a:prstGeom>
        </p:spPr>
        <p:txBody>
          <a:bodyPr lIns="0" tIns="0" rIns="0" bIns="0" rtlCol="0" anchor="t">
            <a:spAutoFit/>
          </a:bodyPr>
          <a:lstStyle/>
          <a:p>
            <a:pPr algn="l">
              <a:lnSpc>
                <a:spcPts val="3900"/>
              </a:lnSpc>
              <a:spcBef>
                <a:spcPct val="0"/>
              </a:spcBef>
            </a:pPr>
            <a:r>
              <a:rPr lang="en-US" sz="3000" b="1" spc="15">
                <a:solidFill>
                  <a:srgbClr val="2B2C30"/>
                </a:solidFill>
                <a:latin typeface="Playfair Display Bold"/>
                <a:ea typeface="Playfair Display Bold"/>
                <a:cs typeface="Playfair Display Bold"/>
                <a:sym typeface="Playfair Display Bold"/>
              </a:rPr>
              <a:t>Analytical Approach</a:t>
            </a:r>
          </a:p>
        </p:txBody>
      </p:sp>
      <p:sp>
        <p:nvSpPr>
          <p:cNvPr id="27" name="TextBox 27"/>
          <p:cNvSpPr txBox="1"/>
          <p:nvPr/>
        </p:nvSpPr>
        <p:spPr>
          <a:xfrm>
            <a:off x="931216" y="2637861"/>
            <a:ext cx="14960748" cy="396240"/>
          </a:xfrm>
          <a:prstGeom prst="rect">
            <a:avLst/>
          </a:prstGeom>
        </p:spPr>
        <p:txBody>
          <a:bodyPr lIns="0" tIns="0" rIns="0" bIns="0" rtlCol="0" anchor="t">
            <a:spAutoFit/>
          </a:bodyPr>
          <a:lstStyle/>
          <a:p>
            <a:pPr algn="l">
              <a:lnSpc>
                <a:spcPts val="3359"/>
              </a:lnSpc>
            </a:pPr>
            <a:r>
              <a:rPr lang="en-US" sz="2400">
                <a:solidFill>
                  <a:srgbClr val="061313"/>
                </a:solidFill>
                <a:latin typeface="Libre Baskerville"/>
                <a:ea typeface="Libre Baskerville"/>
                <a:cs typeface="Libre Baskerville"/>
                <a:sym typeface="Libre Baskerville"/>
              </a:rPr>
              <a:t>Inductive Thematic Analysis following Braun &amp; Clarke (2006) six-phase framework</a:t>
            </a:r>
          </a:p>
        </p:txBody>
      </p:sp>
      <p:sp>
        <p:nvSpPr>
          <p:cNvPr id="28" name="TextBox 28"/>
          <p:cNvSpPr txBox="1"/>
          <p:nvPr/>
        </p:nvSpPr>
        <p:spPr>
          <a:xfrm>
            <a:off x="770710" y="3174859"/>
            <a:ext cx="8373290" cy="514350"/>
          </a:xfrm>
          <a:prstGeom prst="rect">
            <a:avLst/>
          </a:prstGeom>
        </p:spPr>
        <p:txBody>
          <a:bodyPr lIns="0" tIns="0" rIns="0" bIns="0" rtlCol="0" anchor="t">
            <a:spAutoFit/>
          </a:bodyPr>
          <a:lstStyle/>
          <a:p>
            <a:pPr algn="l">
              <a:lnSpc>
                <a:spcPts val="4200"/>
              </a:lnSpc>
            </a:pPr>
            <a:r>
              <a:rPr lang="en-US" sz="3000">
                <a:solidFill>
                  <a:srgbClr val="061313"/>
                </a:solidFill>
                <a:latin typeface="Libre Baskerville"/>
                <a:ea typeface="Libre Baskerville"/>
                <a:cs typeface="Libre Baskerville"/>
                <a:sym typeface="Libre Baskerville"/>
              </a:rPr>
              <a:t>Six-Phase Analysis Process</a:t>
            </a:r>
          </a:p>
        </p:txBody>
      </p:sp>
      <p:sp>
        <p:nvSpPr>
          <p:cNvPr id="29" name="TextBox 29"/>
          <p:cNvSpPr txBox="1"/>
          <p:nvPr/>
        </p:nvSpPr>
        <p:spPr>
          <a:xfrm>
            <a:off x="3564531" y="3942185"/>
            <a:ext cx="2785647" cy="428581"/>
          </a:xfrm>
          <a:prstGeom prst="rect">
            <a:avLst/>
          </a:prstGeom>
        </p:spPr>
        <p:txBody>
          <a:bodyPr lIns="0" tIns="0" rIns="0" bIns="0" rtlCol="0" anchor="t">
            <a:spAutoFit/>
          </a:bodyPr>
          <a:lstStyle/>
          <a:p>
            <a:pPr algn="l">
              <a:lnSpc>
                <a:spcPts val="3480"/>
              </a:lnSpc>
            </a:pPr>
            <a:r>
              <a:rPr lang="en-US" sz="2900" i="1">
                <a:solidFill>
                  <a:srgbClr val="2B2C30"/>
                </a:solidFill>
                <a:latin typeface="Playfair Display Italics"/>
                <a:ea typeface="Playfair Display Italics"/>
                <a:cs typeface="Playfair Display Italics"/>
                <a:sym typeface="Playfair Display Italics"/>
              </a:rPr>
              <a:t>Phase 2:</a:t>
            </a:r>
          </a:p>
        </p:txBody>
      </p:sp>
      <p:sp>
        <p:nvSpPr>
          <p:cNvPr id="30" name="TextBox 30"/>
          <p:cNvSpPr txBox="1"/>
          <p:nvPr/>
        </p:nvSpPr>
        <p:spPr>
          <a:xfrm>
            <a:off x="6358353" y="3942185"/>
            <a:ext cx="2785647" cy="428581"/>
          </a:xfrm>
          <a:prstGeom prst="rect">
            <a:avLst/>
          </a:prstGeom>
        </p:spPr>
        <p:txBody>
          <a:bodyPr lIns="0" tIns="0" rIns="0" bIns="0" rtlCol="0" anchor="t">
            <a:spAutoFit/>
          </a:bodyPr>
          <a:lstStyle/>
          <a:p>
            <a:pPr algn="l">
              <a:lnSpc>
                <a:spcPts val="3480"/>
              </a:lnSpc>
            </a:pPr>
            <a:r>
              <a:rPr lang="en-US" sz="2900" i="1">
                <a:solidFill>
                  <a:srgbClr val="2B2C30"/>
                </a:solidFill>
                <a:latin typeface="Playfair Display Italics"/>
                <a:ea typeface="Playfair Display Italics"/>
                <a:cs typeface="Playfair Display Italics"/>
                <a:sym typeface="Playfair Display Italics"/>
              </a:rPr>
              <a:t>Phase 3:</a:t>
            </a:r>
          </a:p>
        </p:txBody>
      </p:sp>
      <p:sp>
        <p:nvSpPr>
          <p:cNvPr id="31" name="TextBox 31"/>
          <p:cNvSpPr txBox="1"/>
          <p:nvPr/>
        </p:nvSpPr>
        <p:spPr>
          <a:xfrm>
            <a:off x="8926889" y="3942185"/>
            <a:ext cx="2785647" cy="428581"/>
          </a:xfrm>
          <a:prstGeom prst="rect">
            <a:avLst/>
          </a:prstGeom>
        </p:spPr>
        <p:txBody>
          <a:bodyPr lIns="0" tIns="0" rIns="0" bIns="0" rtlCol="0" anchor="t">
            <a:spAutoFit/>
          </a:bodyPr>
          <a:lstStyle/>
          <a:p>
            <a:pPr algn="l">
              <a:lnSpc>
                <a:spcPts val="3480"/>
              </a:lnSpc>
            </a:pPr>
            <a:r>
              <a:rPr lang="en-US" sz="2900" i="1">
                <a:solidFill>
                  <a:srgbClr val="2B2C30"/>
                </a:solidFill>
                <a:latin typeface="Playfair Display Italics"/>
                <a:ea typeface="Playfair Display Italics"/>
                <a:cs typeface="Playfair Display Italics"/>
                <a:sym typeface="Playfair Display Italics"/>
              </a:rPr>
              <a:t>Phase 4:</a:t>
            </a:r>
          </a:p>
        </p:txBody>
      </p:sp>
      <p:sp>
        <p:nvSpPr>
          <p:cNvPr id="32" name="TextBox 32"/>
          <p:cNvSpPr txBox="1"/>
          <p:nvPr/>
        </p:nvSpPr>
        <p:spPr>
          <a:xfrm>
            <a:off x="11712536" y="3942185"/>
            <a:ext cx="2785647" cy="428581"/>
          </a:xfrm>
          <a:prstGeom prst="rect">
            <a:avLst/>
          </a:prstGeom>
        </p:spPr>
        <p:txBody>
          <a:bodyPr lIns="0" tIns="0" rIns="0" bIns="0" rtlCol="0" anchor="t">
            <a:spAutoFit/>
          </a:bodyPr>
          <a:lstStyle/>
          <a:p>
            <a:pPr algn="l">
              <a:lnSpc>
                <a:spcPts val="3480"/>
              </a:lnSpc>
            </a:pPr>
            <a:r>
              <a:rPr lang="en-US" sz="2900" i="1">
                <a:solidFill>
                  <a:srgbClr val="2B2C30"/>
                </a:solidFill>
                <a:latin typeface="Playfair Display Italics"/>
                <a:ea typeface="Playfair Display Italics"/>
                <a:cs typeface="Playfair Display Italics"/>
                <a:sym typeface="Playfair Display Italics"/>
              </a:rPr>
              <a:t>Phase 5:</a:t>
            </a:r>
          </a:p>
        </p:txBody>
      </p:sp>
      <p:sp>
        <p:nvSpPr>
          <p:cNvPr id="33" name="TextBox 33"/>
          <p:cNvSpPr txBox="1"/>
          <p:nvPr/>
        </p:nvSpPr>
        <p:spPr>
          <a:xfrm>
            <a:off x="14632684" y="3942185"/>
            <a:ext cx="2785647" cy="428581"/>
          </a:xfrm>
          <a:prstGeom prst="rect">
            <a:avLst/>
          </a:prstGeom>
        </p:spPr>
        <p:txBody>
          <a:bodyPr lIns="0" tIns="0" rIns="0" bIns="0" rtlCol="0" anchor="t">
            <a:spAutoFit/>
          </a:bodyPr>
          <a:lstStyle/>
          <a:p>
            <a:pPr algn="l">
              <a:lnSpc>
                <a:spcPts val="3480"/>
              </a:lnSpc>
            </a:pPr>
            <a:r>
              <a:rPr lang="en-US" sz="2900" i="1">
                <a:solidFill>
                  <a:srgbClr val="2B2C30"/>
                </a:solidFill>
                <a:latin typeface="Playfair Display Italics"/>
                <a:ea typeface="Playfair Display Italics"/>
                <a:cs typeface="Playfair Display Italics"/>
                <a:sym typeface="Playfair Display Italics"/>
              </a:rPr>
              <a:t>Phase 6:</a:t>
            </a:r>
          </a:p>
        </p:txBody>
      </p:sp>
      <p:grpSp>
        <p:nvGrpSpPr>
          <p:cNvPr id="34" name="Group 34"/>
          <p:cNvGrpSpPr/>
          <p:nvPr/>
        </p:nvGrpSpPr>
        <p:grpSpPr>
          <a:xfrm>
            <a:off x="6289015" y="3689209"/>
            <a:ext cx="138677" cy="138677"/>
            <a:chOff x="0" y="0"/>
            <a:chExt cx="812800" cy="812800"/>
          </a:xfrm>
        </p:grpSpPr>
        <p:sp>
          <p:nvSpPr>
            <p:cNvPr id="35" name="Freeform 3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2B2C30"/>
            </a:solidFill>
          </p:spPr>
        </p:sp>
        <p:sp>
          <p:nvSpPr>
            <p:cNvPr id="36" name="TextBox 36"/>
            <p:cNvSpPr txBox="1"/>
            <p:nvPr/>
          </p:nvSpPr>
          <p:spPr>
            <a:xfrm>
              <a:off x="76200" y="85725"/>
              <a:ext cx="660400" cy="650875"/>
            </a:xfrm>
            <a:prstGeom prst="rect">
              <a:avLst/>
            </a:prstGeom>
          </p:spPr>
          <p:txBody>
            <a:bodyPr lIns="50800" tIns="50800" rIns="50800" bIns="50800" rtlCol="0" anchor="ctr"/>
            <a:lstStyle/>
            <a:p>
              <a:pPr algn="ctr">
                <a:lnSpc>
                  <a:spcPts val="2120"/>
                </a:lnSpc>
              </a:pPr>
              <a:endParaRPr/>
            </a:p>
          </p:txBody>
        </p:sp>
      </p:grpSp>
      <p:sp>
        <p:nvSpPr>
          <p:cNvPr id="37" name="TextBox 37"/>
          <p:cNvSpPr txBox="1"/>
          <p:nvPr/>
        </p:nvSpPr>
        <p:spPr>
          <a:xfrm>
            <a:off x="6178238" y="4401101"/>
            <a:ext cx="2558151" cy="445179"/>
          </a:xfrm>
          <a:prstGeom prst="rect">
            <a:avLst/>
          </a:prstGeom>
        </p:spPr>
        <p:txBody>
          <a:bodyPr lIns="0" tIns="0" rIns="0" bIns="0" rtlCol="0" anchor="t">
            <a:spAutoFit/>
          </a:bodyPr>
          <a:lstStyle/>
          <a:p>
            <a:pPr algn="l">
              <a:lnSpc>
                <a:spcPts val="3679"/>
              </a:lnSpc>
            </a:pPr>
            <a:r>
              <a:rPr lang="en-US" sz="2299">
                <a:solidFill>
                  <a:srgbClr val="2B2C30"/>
                </a:solidFill>
                <a:latin typeface="Public Sans"/>
                <a:ea typeface="Public Sans"/>
                <a:cs typeface="Public Sans"/>
                <a:sym typeface="Public Sans"/>
              </a:rPr>
              <a:t>Theme Searching</a:t>
            </a:r>
          </a:p>
        </p:txBody>
      </p:sp>
      <p:sp>
        <p:nvSpPr>
          <p:cNvPr id="38" name="TextBox 38"/>
          <p:cNvSpPr txBox="1"/>
          <p:nvPr/>
        </p:nvSpPr>
        <p:spPr>
          <a:xfrm>
            <a:off x="8926889" y="4399385"/>
            <a:ext cx="3086100" cy="445179"/>
          </a:xfrm>
          <a:prstGeom prst="rect">
            <a:avLst/>
          </a:prstGeom>
        </p:spPr>
        <p:txBody>
          <a:bodyPr lIns="0" tIns="0" rIns="0" bIns="0" rtlCol="0" anchor="t">
            <a:spAutoFit/>
          </a:bodyPr>
          <a:lstStyle/>
          <a:p>
            <a:pPr algn="l">
              <a:lnSpc>
                <a:spcPts val="3679"/>
              </a:lnSpc>
            </a:pPr>
            <a:r>
              <a:rPr lang="en-US" sz="2299">
                <a:solidFill>
                  <a:srgbClr val="2B2C30"/>
                </a:solidFill>
                <a:latin typeface="Public Sans"/>
                <a:ea typeface="Public Sans"/>
                <a:cs typeface="Public Sans"/>
                <a:sym typeface="Public Sans"/>
              </a:rPr>
              <a:t>Theme Reviewing</a:t>
            </a:r>
          </a:p>
        </p:txBody>
      </p:sp>
      <p:sp>
        <p:nvSpPr>
          <p:cNvPr id="39" name="TextBox 39"/>
          <p:cNvSpPr txBox="1"/>
          <p:nvPr/>
        </p:nvSpPr>
        <p:spPr>
          <a:xfrm>
            <a:off x="11615922" y="4399385"/>
            <a:ext cx="2726861" cy="911948"/>
          </a:xfrm>
          <a:prstGeom prst="rect">
            <a:avLst/>
          </a:prstGeom>
        </p:spPr>
        <p:txBody>
          <a:bodyPr lIns="0" tIns="0" rIns="0" bIns="0" rtlCol="0" anchor="t">
            <a:spAutoFit/>
          </a:bodyPr>
          <a:lstStyle/>
          <a:p>
            <a:pPr algn="l">
              <a:lnSpc>
                <a:spcPts val="3679"/>
              </a:lnSpc>
            </a:pPr>
            <a:r>
              <a:rPr lang="en-US" sz="2299">
                <a:solidFill>
                  <a:srgbClr val="2B2C30"/>
                </a:solidFill>
                <a:latin typeface="Public Sans"/>
                <a:ea typeface="Public Sans"/>
                <a:cs typeface="Public Sans"/>
                <a:sym typeface="Public Sans"/>
              </a:rPr>
              <a:t>Theme Defining and Naming</a:t>
            </a:r>
          </a:p>
        </p:txBody>
      </p:sp>
      <p:sp>
        <p:nvSpPr>
          <p:cNvPr id="40" name="TextBox 40"/>
          <p:cNvSpPr txBox="1"/>
          <p:nvPr/>
        </p:nvSpPr>
        <p:spPr>
          <a:xfrm>
            <a:off x="14532439" y="4399385"/>
            <a:ext cx="2726861" cy="445179"/>
          </a:xfrm>
          <a:prstGeom prst="rect">
            <a:avLst/>
          </a:prstGeom>
        </p:spPr>
        <p:txBody>
          <a:bodyPr lIns="0" tIns="0" rIns="0" bIns="0" rtlCol="0" anchor="t">
            <a:spAutoFit/>
          </a:bodyPr>
          <a:lstStyle/>
          <a:p>
            <a:pPr algn="l">
              <a:lnSpc>
                <a:spcPts val="3679"/>
              </a:lnSpc>
            </a:pPr>
            <a:r>
              <a:rPr lang="en-US" sz="2299">
                <a:solidFill>
                  <a:srgbClr val="2B2C30"/>
                </a:solidFill>
                <a:latin typeface="Public Sans"/>
                <a:ea typeface="Public Sans"/>
                <a:cs typeface="Public Sans"/>
                <a:sym typeface="Public Sans"/>
              </a:rPr>
              <a:t>Report Writing</a:t>
            </a:r>
          </a:p>
        </p:txBody>
      </p:sp>
      <p:sp>
        <p:nvSpPr>
          <p:cNvPr id="41" name="TextBox 41"/>
          <p:cNvSpPr txBox="1"/>
          <p:nvPr/>
        </p:nvSpPr>
        <p:spPr>
          <a:xfrm>
            <a:off x="6356417" y="8508383"/>
            <a:ext cx="3963295" cy="469265"/>
          </a:xfrm>
          <a:prstGeom prst="rect">
            <a:avLst/>
          </a:prstGeom>
        </p:spPr>
        <p:txBody>
          <a:bodyPr lIns="0" tIns="0" rIns="0" bIns="0" rtlCol="0" anchor="t">
            <a:spAutoFit/>
          </a:bodyPr>
          <a:lstStyle/>
          <a:p>
            <a:pPr algn="l">
              <a:lnSpc>
                <a:spcPts val="3430"/>
              </a:lnSpc>
            </a:pPr>
            <a:r>
              <a:rPr lang="en-US" sz="3500" b="1">
                <a:solidFill>
                  <a:srgbClr val="2B2C30"/>
                </a:solidFill>
                <a:latin typeface="Public Sans Bold"/>
                <a:ea typeface="Public Sans Bold"/>
                <a:cs typeface="Public Sans Bold"/>
                <a:sym typeface="Public Sans Bold"/>
              </a:rPr>
              <a:t>Document review</a:t>
            </a:r>
          </a:p>
        </p:txBody>
      </p:sp>
      <p:sp>
        <p:nvSpPr>
          <p:cNvPr id="42" name="TextBox 42"/>
          <p:cNvSpPr txBox="1"/>
          <p:nvPr/>
        </p:nvSpPr>
        <p:spPr>
          <a:xfrm>
            <a:off x="3947777" y="6835158"/>
            <a:ext cx="4045567" cy="615950"/>
          </a:xfrm>
          <a:prstGeom prst="rect">
            <a:avLst/>
          </a:prstGeom>
        </p:spPr>
        <p:txBody>
          <a:bodyPr lIns="0" tIns="0" rIns="0" bIns="0" rtlCol="0" anchor="t">
            <a:spAutoFit/>
          </a:bodyPr>
          <a:lstStyle/>
          <a:p>
            <a:pPr algn="l">
              <a:lnSpc>
                <a:spcPts val="4900"/>
              </a:lnSpc>
            </a:pPr>
            <a:r>
              <a:rPr lang="en-US" sz="3500" b="1">
                <a:solidFill>
                  <a:srgbClr val="2B2C30"/>
                </a:solidFill>
                <a:latin typeface="Public Sans Bold"/>
                <a:ea typeface="Public Sans Bold"/>
                <a:cs typeface="Public Sans Bold"/>
                <a:sym typeface="Public Sans Bold"/>
              </a:rPr>
              <a:t>Observation</a:t>
            </a:r>
          </a:p>
        </p:txBody>
      </p:sp>
      <p:sp>
        <p:nvSpPr>
          <p:cNvPr id="43" name="TextBox 43"/>
          <p:cNvSpPr txBox="1"/>
          <p:nvPr/>
        </p:nvSpPr>
        <p:spPr>
          <a:xfrm>
            <a:off x="1760850" y="8365508"/>
            <a:ext cx="3773952" cy="615950"/>
          </a:xfrm>
          <a:prstGeom prst="rect">
            <a:avLst/>
          </a:prstGeom>
        </p:spPr>
        <p:txBody>
          <a:bodyPr lIns="0" tIns="0" rIns="0" bIns="0" rtlCol="0" anchor="t">
            <a:spAutoFit/>
          </a:bodyPr>
          <a:lstStyle/>
          <a:p>
            <a:pPr algn="l">
              <a:lnSpc>
                <a:spcPts val="4900"/>
              </a:lnSpc>
            </a:pPr>
            <a:r>
              <a:rPr lang="en-US" sz="3500" b="1">
                <a:solidFill>
                  <a:srgbClr val="2B2C30"/>
                </a:solidFill>
                <a:latin typeface="Public Sans Bold"/>
                <a:ea typeface="Public Sans Bold"/>
                <a:cs typeface="Public Sans Bold"/>
                <a:sym typeface="Public Sans Bold"/>
              </a:rPr>
              <a:t>Interview</a:t>
            </a:r>
          </a:p>
        </p:txBody>
      </p:sp>
      <p:grpSp>
        <p:nvGrpSpPr>
          <p:cNvPr id="44" name="Group 44"/>
          <p:cNvGrpSpPr/>
          <p:nvPr/>
        </p:nvGrpSpPr>
        <p:grpSpPr>
          <a:xfrm>
            <a:off x="12404647" y="6087851"/>
            <a:ext cx="4733426" cy="3086100"/>
            <a:chOff x="0" y="0"/>
            <a:chExt cx="1246664" cy="812800"/>
          </a:xfrm>
        </p:grpSpPr>
        <p:sp>
          <p:nvSpPr>
            <p:cNvPr id="45" name="Freeform 45"/>
            <p:cNvSpPr/>
            <p:nvPr/>
          </p:nvSpPr>
          <p:spPr>
            <a:xfrm>
              <a:off x="0" y="0"/>
              <a:ext cx="1246664" cy="812800"/>
            </a:xfrm>
            <a:custGeom>
              <a:avLst/>
              <a:gdLst/>
              <a:ahLst/>
              <a:cxnLst/>
              <a:rect l="l" t="t" r="r" b="b"/>
              <a:pathLst>
                <a:path w="1246664" h="812800">
                  <a:moveTo>
                    <a:pt x="83415" y="0"/>
                  </a:moveTo>
                  <a:lnTo>
                    <a:pt x="1163249" y="0"/>
                  </a:lnTo>
                  <a:cubicBezTo>
                    <a:pt x="1209318" y="0"/>
                    <a:pt x="1246664" y="37346"/>
                    <a:pt x="1246664" y="83415"/>
                  </a:cubicBezTo>
                  <a:lnTo>
                    <a:pt x="1246664" y="729385"/>
                  </a:lnTo>
                  <a:cubicBezTo>
                    <a:pt x="1246664" y="751508"/>
                    <a:pt x="1237875" y="772725"/>
                    <a:pt x="1222232" y="788368"/>
                  </a:cubicBezTo>
                  <a:cubicBezTo>
                    <a:pt x="1206589" y="804012"/>
                    <a:pt x="1185372" y="812800"/>
                    <a:pt x="1163249" y="812800"/>
                  </a:cubicBezTo>
                  <a:lnTo>
                    <a:pt x="83415" y="812800"/>
                  </a:lnTo>
                  <a:cubicBezTo>
                    <a:pt x="61292" y="812800"/>
                    <a:pt x="40075" y="804012"/>
                    <a:pt x="24432" y="788368"/>
                  </a:cubicBezTo>
                  <a:cubicBezTo>
                    <a:pt x="8788" y="772725"/>
                    <a:pt x="0" y="751508"/>
                    <a:pt x="0" y="729385"/>
                  </a:cubicBezTo>
                  <a:lnTo>
                    <a:pt x="0" y="83415"/>
                  </a:lnTo>
                  <a:cubicBezTo>
                    <a:pt x="0" y="61292"/>
                    <a:pt x="8788" y="40075"/>
                    <a:pt x="24432" y="24432"/>
                  </a:cubicBezTo>
                  <a:cubicBezTo>
                    <a:pt x="40075" y="8788"/>
                    <a:pt x="61292" y="0"/>
                    <a:pt x="83415" y="0"/>
                  </a:cubicBezTo>
                  <a:close/>
                </a:path>
              </a:pathLst>
            </a:custGeom>
            <a:solidFill>
              <a:srgbClr val="B2A59B"/>
            </a:solidFill>
          </p:spPr>
        </p:sp>
        <p:sp>
          <p:nvSpPr>
            <p:cNvPr id="46" name="TextBox 46"/>
            <p:cNvSpPr txBox="1"/>
            <p:nvPr/>
          </p:nvSpPr>
          <p:spPr>
            <a:xfrm>
              <a:off x="0" y="-38100"/>
              <a:ext cx="1246664" cy="850900"/>
            </a:xfrm>
            <a:prstGeom prst="rect">
              <a:avLst/>
            </a:prstGeom>
          </p:spPr>
          <p:txBody>
            <a:bodyPr lIns="50800" tIns="50800" rIns="50800" bIns="50800" rtlCol="0" anchor="ctr"/>
            <a:lstStyle/>
            <a:p>
              <a:pPr algn="l">
                <a:lnSpc>
                  <a:spcPts val="3359"/>
                </a:lnSpc>
              </a:pPr>
              <a:r>
                <a:rPr lang="en-US" sz="2400" b="1">
                  <a:solidFill>
                    <a:srgbClr val="000000"/>
                  </a:solidFill>
                  <a:latin typeface="Libre Baskerville Bold"/>
                  <a:ea typeface="Libre Baskerville Bold"/>
                  <a:cs typeface="Libre Baskerville Bold"/>
                  <a:sym typeface="Libre Baskerville Bold"/>
                </a:rPr>
                <a:t>   </a:t>
              </a:r>
            </a:p>
          </p:txBody>
        </p:sp>
      </p:grpSp>
      <p:sp>
        <p:nvSpPr>
          <p:cNvPr id="47" name="TextBox 47"/>
          <p:cNvSpPr txBox="1"/>
          <p:nvPr/>
        </p:nvSpPr>
        <p:spPr>
          <a:xfrm>
            <a:off x="12738504" y="6172197"/>
            <a:ext cx="4178976" cy="615950"/>
          </a:xfrm>
          <a:prstGeom prst="rect">
            <a:avLst/>
          </a:prstGeom>
        </p:spPr>
        <p:txBody>
          <a:bodyPr lIns="0" tIns="0" rIns="0" bIns="0" rtlCol="0" anchor="t">
            <a:spAutoFit/>
          </a:bodyPr>
          <a:lstStyle/>
          <a:p>
            <a:pPr algn="l">
              <a:lnSpc>
                <a:spcPts val="4900"/>
              </a:lnSpc>
            </a:pPr>
            <a:r>
              <a:rPr lang="en-US" sz="3500" b="1">
                <a:solidFill>
                  <a:srgbClr val="2B2C30"/>
                </a:solidFill>
                <a:latin typeface="Public Sans Bold"/>
                <a:ea typeface="Public Sans Bold"/>
                <a:cs typeface="Public Sans Bold"/>
                <a:sym typeface="Public Sans Bold"/>
              </a:rPr>
              <a:t>Analysis Tools</a:t>
            </a:r>
          </a:p>
        </p:txBody>
      </p:sp>
      <p:sp>
        <p:nvSpPr>
          <p:cNvPr id="48" name="TextBox 48"/>
          <p:cNvSpPr txBox="1"/>
          <p:nvPr/>
        </p:nvSpPr>
        <p:spPr>
          <a:xfrm>
            <a:off x="12738504" y="6946486"/>
            <a:ext cx="3767081" cy="1976843"/>
          </a:xfrm>
          <a:prstGeom prst="rect">
            <a:avLst/>
          </a:prstGeom>
        </p:spPr>
        <p:txBody>
          <a:bodyPr lIns="0" tIns="0" rIns="0" bIns="0" rtlCol="0" anchor="t">
            <a:spAutoFit/>
          </a:bodyPr>
          <a:lstStyle/>
          <a:p>
            <a:pPr algn="l">
              <a:lnSpc>
                <a:spcPts val="3919"/>
              </a:lnSpc>
            </a:pPr>
            <a:r>
              <a:rPr lang="en-US" sz="2799">
                <a:solidFill>
                  <a:srgbClr val="2B2C30"/>
                </a:solidFill>
                <a:latin typeface="Public Sans"/>
                <a:ea typeface="Public Sans"/>
                <a:cs typeface="Public Sans"/>
                <a:sym typeface="Public Sans"/>
              </a:rPr>
              <a:t>NVivo software (if available through university)</a:t>
            </a:r>
          </a:p>
          <a:p>
            <a:pPr algn="l">
              <a:lnSpc>
                <a:spcPts val="3919"/>
              </a:lnSpc>
            </a:pPr>
            <a:endParaRPr lang="en-US" sz="2799">
              <a:solidFill>
                <a:srgbClr val="2B2C30"/>
              </a:solidFill>
              <a:latin typeface="Public Sans"/>
              <a:ea typeface="Public Sans"/>
              <a:cs typeface="Public Sans"/>
              <a:sym typeface="Public Sans"/>
            </a:endParaRPr>
          </a:p>
        </p:txBody>
      </p:sp>
      <p:sp>
        <p:nvSpPr>
          <p:cNvPr id="49" name="TextBox 49"/>
          <p:cNvSpPr txBox="1"/>
          <p:nvPr/>
        </p:nvSpPr>
        <p:spPr>
          <a:xfrm>
            <a:off x="792539" y="5736694"/>
            <a:ext cx="8373290" cy="514306"/>
          </a:xfrm>
          <a:prstGeom prst="rect">
            <a:avLst/>
          </a:prstGeom>
        </p:spPr>
        <p:txBody>
          <a:bodyPr lIns="0" tIns="0" rIns="0" bIns="0" rtlCol="0" anchor="t">
            <a:spAutoFit/>
          </a:bodyPr>
          <a:lstStyle/>
          <a:p>
            <a:pPr algn="l">
              <a:lnSpc>
                <a:spcPts val="4200"/>
              </a:lnSpc>
            </a:pPr>
            <a:r>
              <a:rPr lang="en-US" sz="3000" dirty="0">
                <a:solidFill>
                  <a:srgbClr val="061313"/>
                </a:solidFill>
                <a:latin typeface="Libre Baskerville"/>
                <a:ea typeface="Libre Baskerville"/>
                <a:cs typeface="Libre Baskerville"/>
                <a:sym typeface="Libre Baskerville"/>
              </a:rPr>
              <a:t>Quality Assurance Measures</a:t>
            </a:r>
          </a:p>
        </p:txBody>
      </p:sp>
      <p:sp>
        <p:nvSpPr>
          <p:cNvPr id="50" name="AutoShape 50"/>
          <p:cNvSpPr/>
          <p:nvPr/>
        </p:nvSpPr>
        <p:spPr>
          <a:xfrm>
            <a:off x="11334306" y="5793844"/>
            <a:ext cx="0" cy="3784393"/>
          </a:xfrm>
          <a:prstGeom prst="line">
            <a:avLst/>
          </a:prstGeom>
          <a:ln w="9525" cap="flat">
            <a:solidFill>
              <a:srgbClr val="2B2C30"/>
            </a:solidFill>
            <a:prstDash val="solid"/>
            <a:headEnd type="none" w="sm" len="sm"/>
            <a:tailEnd type="none" w="sm" len="sm"/>
          </a:ln>
        </p:spPr>
      </p:sp>
      <p:grpSp>
        <p:nvGrpSpPr>
          <p:cNvPr id="51" name="Group 51"/>
          <p:cNvGrpSpPr/>
          <p:nvPr/>
        </p:nvGrpSpPr>
        <p:grpSpPr>
          <a:xfrm>
            <a:off x="3387826" y="6718135"/>
            <a:ext cx="3690025" cy="926260"/>
            <a:chOff x="0" y="0"/>
            <a:chExt cx="971859" cy="243953"/>
          </a:xfrm>
        </p:grpSpPr>
        <p:sp>
          <p:nvSpPr>
            <p:cNvPr id="52" name="Freeform 52"/>
            <p:cNvSpPr/>
            <p:nvPr/>
          </p:nvSpPr>
          <p:spPr>
            <a:xfrm>
              <a:off x="0" y="0"/>
              <a:ext cx="971859" cy="243953"/>
            </a:xfrm>
            <a:custGeom>
              <a:avLst/>
              <a:gdLst/>
              <a:ahLst/>
              <a:cxnLst/>
              <a:rect l="l" t="t" r="r" b="b"/>
              <a:pathLst>
                <a:path w="971859" h="243953">
                  <a:moveTo>
                    <a:pt x="14686" y="0"/>
                  </a:moveTo>
                  <a:lnTo>
                    <a:pt x="957172" y="0"/>
                  </a:lnTo>
                  <a:cubicBezTo>
                    <a:pt x="961067" y="0"/>
                    <a:pt x="964803" y="1547"/>
                    <a:pt x="967557" y="4302"/>
                  </a:cubicBezTo>
                  <a:cubicBezTo>
                    <a:pt x="970311" y="7056"/>
                    <a:pt x="971859" y="10791"/>
                    <a:pt x="971859" y="14686"/>
                  </a:cubicBezTo>
                  <a:lnTo>
                    <a:pt x="971859" y="229267"/>
                  </a:lnTo>
                  <a:cubicBezTo>
                    <a:pt x="971859" y="233162"/>
                    <a:pt x="970311" y="236897"/>
                    <a:pt x="967557" y="239652"/>
                  </a:cubicBezTo>
                  <a:cubicBezTo>
                    <a:pt x="964803" y="242406"/>
                    <a:pt x="961067" y="243953"/>
                    <a:pt x="957172" y="243953"/>
                  </a:cubicBezTo>
                  <a:lnTo>
                    <a:pt x="14686" y="243953"/>
                  </a:lnTo>
                  <a:cubicBezTo>
                    <a:pt x="10791" y="243953"/>
                    <a:pt x="7056" y="242406"/>
                    <a:pt x="4302" y="239652"/>
                  </a:cubicBezTo>
                  <a:cubicBezTo>
                    <a:pt x="1547" y="236897"/>
                    <a:pt x="0" y="233162"/>
                    <a:pt x="0" y="229267"/>
                  </a:cubicBezTo>
                  <a:lnTo>
                    <a:pt x="0" y="14686"/>
                  </a:lnTo>
                  <a:cubicBezTo>
                    <a:pt x="0" y="10791"/>
                    <a:pt x="1547" y="7056"/>
                    <a:pt x="4302" y="4302"/>
                  </a:cubicBezTo>
                  <a:cubicBezTo>
                    <a:pt x="7056" y="1547"/>
                    <a:pt x="10791" y="0"/>
                    <a:pt x="14686" y="0"/>
                  </a:cubicBezTo>
                  <a:close/>
                </a:path>
              </a:pathLst>
            </a:custGeom>
            <a:solidFill>
              <a:srgbClr val="000000">
                <a:alpha val="0"/>
              </a:srgbClr>
            </a:solidFill>
            <a:ln w="9525" cap="sq">
              <a:solidFill>
                <a:srgbClr val="000000"/>
              </a:solidFill>
              <a:prstDash val="solid"/>
              <a:miter/>
            </a:ln>
          </p:spPr>
        </p:sp>
        <p:sp>
          <p:nvSpPr>
            <p:cNvPr id="53" name="TextBox 53"/>
            <p:cNvSpPr txBox="1"/>
            <p:nvPr/>
          </p:nvSpPr>
          <p:spPr>
            <a:xfrm>
              <a:off x="0" y="-38100"/>
              <a:ext cx="971859" cy="282053"/>
            </a:xfrm>
            <a:prstGeom prst="rect">
              <a:avLst/>
            </a:prstGeom>
          </p:spPr>
          <p:txBody>
            <a:bodyPr lIns="50800" tIns="50800" rIns="50800" bIns="50800" rtlCol="0" anchor="ctr"/>
            <a:lstStyle/>
            <a:p>
              <a:pPr algn="ctr">
                <a:lnSpc>
                  <a:spcPts val="3359"/>
                </a:lnSpc>
              </a:pPr>
              <a:endParaRPr/>
            </a:p>
          </p:txBody>
        </p:sp>
      </p:grpSp>
      <p:grpSp>
        <p:nvGrpSpPr>
          <p:cNvPr id="54" name="Group 54"/>
          <p:cNvGrpSpPr/>
          <p:nvPr/>
        </p:nvGrpSpPr>
        <p:grpSpPr>
          <a:xfrm>
            <a:off x="1412138" y="8292095"/>
            <a:ext cx="2716464" cy="926260"/>
            <a:chOff x="0" y="0"/>
            <a:chExt cx="715447" cy="243953"/>
          </a:xfrm>
        </p:grpSpPr>
        <p:sp>
          <p:nvSpPr>
            <p:cNvPr id="55" name="Freeform 55"/>
            <p:cNvSpPr/>
            <p:nvPr/>
          </p:nvSpPr>
          <p:spPr>
            <a:xfrm>
              <a:off x="0" y="0"/>
              <a:ext cx="715447" cy="243953"/>
            </a:xfrm>
            <a:custGeom>
              <a:avLst/>
              <a:gdLst/>
              <a:ahLst/>
              <a:cxnLst/>
              <a:rect l="l" t="t" r="r" b="b"/>
              <a:pathLst>
                <a:path w="715447" h="243953">
                  <a:moveTo>
                    <a:pt x="19950" y="0"/>
                  </a:moveTo>
                  <a:lnTo>
                    <a:pt x="695497" y="0"/>
                  </a:lnTo>
                  <a:cubicBezTo>
                    <a:pt x="700788" y="0"/>
                    <a:pt x="705863" y="2102"/>
                    <a:pt x="709604" y="5843"/>
                  </a:cubicBezTo>
                  <a:cubicBezTo>
                    <a:pt x="713345" y="9585"/>
                    <a:pt x="715447" y="14659"/>
                    <a:pt x="715447" y="19950"/>
                  </a:cubicBezTo>
                  <a:lnTo>
                    <a:pt x="715447" y="224003"/>
                  </a:lnTo>
                  <a:cubicBezTo>
                    <a:pt x="715447" y="229294"/>
                    <a:pt x="713345" y="234369"/>
                    <a:pt x="709604" y="238110"/>
                  </a:cubicBezTo>
                  <a:cubicBezTo>
                    <a:pt x="705863" y="241851"/>
                    <a:pt x="700788" y="243953"/>
                    <a:pt x="695497" y="243953"/>
                  </a:cubicBezTo>
                  <a:lnTo>
                    <a:pt x="19950" y="243953"/>
                  </a:lnTo>
                  <a:cubicBezTo>
                    <a:pt x="14659" y="243953"/>
                    <a:pt x="9585" y="241851"/>
                    <a:pt x="5843" y="238110"/>
                  </a:cubicBezTo>
                  <a:cubicBezTo>
                    <a:pt x="2102" y="234369"/>
                    <a:pt x="0" y="229294"/>
                    <a:pt x="0" y="224003"/>
                  </a:cubicBezTo>
                  <a:lnTo>
                    <a:pt x="0" y="19950"/>
                  </a:lnTo>
                  <a:cubicBezTo>
                    <a:pt x="0" y="14659"/>
                    <a:pt x="2102" y="9585"/>
                    <a:pt x="5843" y="5843"/>
                  </a:cubicBezTo>
                  <a:cubicBezTo>
                    <a:pt x="9585" y="2102"/>
                    <a:pt x="14659" y="0"/>
                    <a:pt x="19950" y="0"/>
                  </a:cubicBezTo>
                  <a:close/>
                </a:path>
              </a:pathLst>
            </a:custGeom>
            <a:solidFill>
              <a:srgbClr val="000000">
                <a:alpha val="0"/>
              </a:srgbClr>
            </a:solidFill>
            <a:ln w="9525" cap="sq">
              <a:solidFill>
                <a:srgbClr val="000000"/>
              </a:solidFill>
              <a:prstDash val="solid"/>
              <a:miter/>
            </a:ln>
          </p:spPr>
        </p:sp>
        <p:sp>
          <p:nvSpPr>
            <p:cNvPr id="56" name="TextBox 56"/>
            <p:cNvSpPr txBox="1"/>
            <p:nvPr/>
          </p:nvSpPr>
          <p:spPr>
            <a:xfrm>
              <a:off x="0" y="-38100"/>
              <a:ext cx="715447" cy="282053"/>
            </a:xfrm>
            <a:prstGeom prst="rect">
              <a:avLst/>
            </a:prstGeom>
          </p:spPr>
          <p:txBody>
            <a:bodyPr lIns="50800" tIns="50800" rIns="50800" bIns="50800" rtlCol="0" anchor="ctr"/>
            <a:lstStyle/>
            <a:p>
              <a:pPr algn="ctr">
                <a:lnSpc>
                  <a:spcPts val="3359"/>
                </a:lnSpc>
              </a:pPr>
              <a:endParaRPr/>
            </a:p>
          </p:txBody>
        </p:sp>
      </p:grpSp>
      <p:grpSp>
        <p:nvGrpSpPr>
          <p:cNvPr id="57" name="Group 57"/>
          <p:cNvGrpSpPr/>
          <p:nvPr/>
        </p:nvGrpSpPr>
        <p:grpSpPr>
          <a:xfrm>
            <a:off x="6150649" y="8292095"/>
            <a:ext cx="4020574" cy="926260"/>
            <a:chOff x="0" y="0"/>
            <a:chExt cx="1058917" cy="243953"/>
          </a:xfrm>
        </p:grpSpPr>
        <p:sp>
          <p:nvSpPr>
            <p:cNvPr id="58" name="Freeform 58"/>
            <p:cNvSpPr/>
            <p:nvPr/>
          </p:nvSpPr>
          <p:spPr>
            <a:xfrm>
              <a:off x="0" y="0"/>
              <a:ext cx="1058917" cy="243953"/>
            </a:xfrm>
            <a:custGeom>
              <a:avLst/>
              <a:gdLst/>
              <a:ahLst/>
              <a:cxnLst/>
              <a:rect l="l" t="t" r="r" b="b"/>
              <a:pathLst>
                <a:path w="1058917" h="243953">
                  <a:moveTo>
                    <a:pt x="13479" y="0"/>
                  </a:moveTo>
                  <a:lnTo>
                    <a:pt x="1045438" y="0"/>
                  </a:lnTo>
                  <a:cubicBezTo>
                    <a:pt x="1049012" y="0"/>
                    <a:pt x="1052441" y="1420"/>
                    <a:pt x="1054969" y="3948"/>
                  </a:cubicBezTo>
                  <a:cubicBezTo>
                    <a:pt x="1057496" y="6476"/>
                    <a:pt x="1058917" y="9904"/>
                    <a:pt x="1058917" y="13479"/>
                  </a:cubicBezTo>
                  <a:lnTo>
                    <a:pt x="1058917" y="230474"/>
                  </a:lnTo>
                  <a:cubicBezTo>
                    <a:pt x="1058917" y="234049"/>
                    <a:pt x="1057496" y="237478"/>
                    <a:pt x="1054969" y="240005"/>
                  </a:cubicBezTo>
                  <a:cubicBezTo>
                    <a:pt x="1052441" y="242533"/>
                    <a:pt x="1049012" y="243953"/>
                    <a:pt x="1045438" y="243953"/>
                  </a:cubicBezTo>
                  <a:lnTo>
                    <a:pt x="13479" y="243953"/>
                  </a:lnTo>
                  <a:cubicBezTo>
                    <a:pt x="9904" y="243953"/>
                    <a:pt x="6476" y="242533"/>
                    <a:pt x="3948" y="240005"/>
                  </a:cubicBezTo>
                  <a:cubicBezTo>
                    <a:pt x="1420" y="237478"/>
                    <a:pt x="0" y="234049"/>
                    <a:pt x="0" y="230474"/>
                  </a:cubicBezTo>
                  <a:lnTo>
                    <a:pt x="0" y="13479"/>
                  </a:lnTo>
                  <a:cubicBezTo>
                    <a:pt x="0" y="9904"/>
                    <a:pt x="1420" y="6476"/>
                    <a:pt x="3948" y="3948"/>
                  </a:cubicBezTo>
                  <a:cubicBezTo>
                    <a:pt x="6476" y="1420"/>
                    <a:pt x="9904" y="0"/>
                    <a:pt x="13479" y="0"/>
                  </a:cubicBezTo>
                  <a:close/>
                </a:path>
              </a:pathLst>
            </a:custGeom>
            <a:solidFill>
              <a:srgbClr val="000000">
                <a:alpha val="0"/>
              </a:srgbClr>
            </a:solidFill>
            <a:ln w="9525" cap="sq">
              <a:solidFill>
                <a:srgbClr val="000000"/>
              </a:solidFill>
              <a:prstDash val="solid"/>
              <a:miter/>
            </a:ln>
          </p:spPr>
        </p:sp>
        <p:sp>
          <p:nvSpPr>
            <p:cNvPr id="59" name="TextBox 59"/>
            <p:cNvSpPr txBox="1"/>
            <p:nvPr/>
          </p:nvSpPr>
          <p:spPr>
            <a:xfrm>
              <a:off x="0" y="-38100"/>
              <a:ext cx="1058917" cy="282053"/>
            </a:xfrm>
            <a:prstGeom prst="rect">
              <a:avLst/>
            </a:prstGeom>
          </p:spPr>
          <p:txBody>
            <a:bodyPr lIns="50800" tIns="50800" rIns="50800" bIns="50800" rtlCol="0" anchor="ctr"/>
            <a:lstStyle/>
            <a:p>
              <a:pPr algn="ctr">
                <a:lnSpc>
                  <a:spcPts val="3359"/>
                </a:lnSpc>
              </a:pPr>
              <a:endParaRPr/>
            </a:p>
          </p:txBody>
        </p:sp>
      </p:grpSp>
      <p:sp>
        <p:nvSpPr>
          <p:cNvPr id="60" name="AutoShape 60"/>
          <p:cNvSpPr/>
          <p:nvPr/>
        </p:nvSpPr>
        <p:spPr>
          <a:xfrm flipV="1">
            <a:off x="2770370" y="7644395"/>
            <a:ext cx="1037075" cy="647700"/>
          </a:xfrm>
          <a:prstGeom prst="line">
            <a:avLst/>
          </a:prstGeom>
          <a:ln w="38100" cap="flat">
            <a:solidFill>
              <a:srgbClr val="2B2C30"/>
            </a:solidFill>
            <a:prstDash val="solid"/>
            <a:headEnd type="arrow" w="med" len="sm"/>
            <a:tailEnd type="arrow" w="med" len="sm"/>
          </a:ln>
        </p:spPr>
      </p:sp>
      <p:sp>
        <p:nvSpPr>
          <p:cNvPr id="61" name="AutoShape 61"/>
          <p:cNvSpPr/>
          <p:nvPr/>
        </p:nvSpPr>
        <p:spPr>
          <a:xfrm>
            <a:off x="6642142" y="7644395"/>
            <a:ext cx="1518793" cy="647700"/>
          </a:xfrm>
          <a:prstGeom prst="line">
            <a:avLst/>
          </a:prstGeom>
          <a:ln w="38100" cap="flat">
            <a:solidFill>
              <a:srgbClr val="2B2C30"/>
            </a:solidFill>
            <a:prstDash val="solid"/>
            <a:headEnd type="arrow" w="med" len="sm"/>
            <a:tailEnd type="arrow" w="med" len="sm"/>
          </a:ln>
        </p:spPr>
      </p:sp>
      <p:sp>
        <p:nvSpPr>
          <p:cNvPr id="62" name="AutoShape 62"/>
          <p:cNvSpPr/>
          <p:nvPr/>
        </p:nvSpPr>
        <p:spPr>
          <a:xfrm flipV="1">
            <a:off x="4128602" y="8755225"/>
            <a:ext cx="2022047" cy="0"/>
          </a:xfrm>
          <a:prstGeom prst="line">
            <a:avLst/>
          </a:prstGeom>
          <a:ln w="38100" cap="flat">
            <a:solidFill>
              <a:srgbClr val="2B2C30"/>
            </a:solidFill>
            <a:prstDash val="solid"/>
            <a:headEnd type="arrow" w="med" len="sm"/>
            <a:tailEnd type="arrow" w="med" len="sm"/>
          </a:ln>
        </p:spPr>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16407" y="3596921"/>
            <a:ext cx="13208550" cy="980435"/>
          </a:xfrm>
          <a:prstGeom prst="rect">
            <a:avLst/>
          </a:prstGeom>
        </p:spPr>
        <p:txBody>
          <a:bodyPr lIns="0" tIns="0" rIns="0" bIns="0" rtlCol="0" anchor="t">
            <a:spAutoFit/>
          </a:bodyPr>
          <a:lstStyle/>
          <a:p>
            <a:pPr algn="l">
              <a:lnSpc>
                <a:spcPts val="7865"/>
              </a:lnSpc>
            </a:pPr>
            <a:r>
              <a:rPr lang="en-US" sz="6050" spc="30">
                <a:solidFill>
                  <a:srgbClr val="2B2C30"/>
                </a:solidFill>
                <a:latin typeface="Public Sans"/>
                <a:ea typeface="Public Sans"/>
                <a:cs typeface="Public Sans"/>
                <a:sym typeface="Public Sans"/>
              </a:rPr>
              <a:t>Part 5.Conclusion &amp; Limitations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11" y="1474767"/>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1175438" y="657845"/>
            <a:ext cx="16242893" cy="812182"/>
          </a:xfrm>
          <a:prstGeom prst="rect">
            <a:avLst/>
          </a:prstGeom>
        </p:spPr>
        <p:txBody>
          <a:bodyPr lIns="0" tIns="0" rIns="0" bIns="0" rtlCol="0" anchor="t">
            <a:spAutoFit/>
          </a:bodyPr>
          <a:lstStyle/>
          <a:p>
            <a:pPr algn="l">
              <a:lnSpc>
                <a:spcPts val="6565"/>
              </a:lnSpc>
            </a:pPr>
            <a:r>
              <a:rPr lang="en-US" sz="5050" spc="25">
                <a:solidFill>
                  <a:srgbClr val="2B2C30"/>
                </a:solidFill>
                <a:latin typeface="Playfair Display"/>
                <a:ea typeface="Playfair Display"/>
                <a:cs typeface="Playfair Display"/>
                <a:sym typeface="Playfair Display"/>
              </a:rPr>
              <a:t>Conclusion &amp; Limitation</a:t>
            </a:r>
          </a:p>
        </p:txBody>
      </p:sp>
      <p:sp>
        <p:nvSpPr>
          <p:cNvPr id="4" name="TextBox 4"/>
          <p:cNvSpPr txBox="1"/>
          <p:nvPr/>
        </p:nvSpPr>
        <p:spPr>
          <a:xfrm>
            <a:off x="1028700" y="1723230"/>
            <a:ext cx="15781283" cy="1653716"/>
          </a:xfrm>
          <a:prstGeom prst="rect">
            <a:avLst/>
          </a:prstGeom>
        </p:spPr>
        <p:txBody>
          <a:bodyPr lIns="0" tIns="0" rIns="0" bIns="0" rtlCol="0" anchor="t">
            <a:spAutoFit/>
          </a:bodyPr>
          <a:lstStyle/>
          <a:p>
            <a:pPr algn="l">
              <a:lnSpc>
                <a:spcPts val="3359"/>
              </a:lnSpc>
            </a:pPr>
            <a:r>
              <a:rPr lang="en-US" sz="2400">
                <a:solidFill>
                  <a:srgbClr val="061313"/>
                </a:solidFill>
                <a:latin typeface="Libre Baskerville"/>
                <a:ea typeface="Libre Baskerville"/>
                <a:cs typeface="Libre Baskerville"/>
                <a:sym typeface="Libre Baskerville"/>
              </a:rPr>
              <a:t>This study employs a </a:t>
            </a:r>
            <a:r>
              <a:rPr lang="en-US" sz="2400" b="1">
                <a:solidFill>
                  <a:srgbClr val="061313"/>
                </a:solidFill>
                <a:latin typeface="Libre Baskerville Bold"/>
                <a:ea typeface="Libre Baskerville Bold"/>
                <a:cs typeface="Libre Baskerville Bold"/>
                <a:sym typeface="Libre Baskerville Bold"/>
              </a:rPr>
              <a:t>coherent methodological framework</a:t>
            </a:r>
            <a:r>
              <a:rPr lang="en-US" sz="2400">
                <a:solidFill>
                  <a:srgbClr val="061313"/>
                </a:solidFill>
                <a:latin typeface="Libre Baskerville"/>
                <a:ea typeface="Libre Baskerville"/>
                <a:cs typeface="Libre Baskerville"/>
                <a:sym typeface="Libre Baskerville"/>
              </a:rPr>
              <a:t> where the </a:t>
            </a:r>
            <a:r>
              <a:rPr lang="en-US" sz="2400" b="1">
                <a:solidFill>
                  <a:srgbClr val="061313"/>
                </a:solidFill>
                <a:latin typeface="Libre Baskerville Bold"/>
                <a:ea typeface="Libre Baskerville Bold"/>
                <a:cs typeface="Libre Baskerville Bold"/>
                <a:sym typeface="Libre Baskerville Bold"/>
              </a:rPr>
              <a:t>interpretivist-constructivist paradigm</a:t>
            </a:r>
            <a:r>
              <a:rPr lang="en-US" sz="2400">
                <a:solidFill>
                  <a:srgbClr val="061313"/>
                </a:solidFill>
                <a:latin typeface="Libre Baskerville"/>
                <a:ea typeface="Libre Baskerville"/>
                <a:cs typeface="Libre Baskerville"/>
                <a:sym typeface="Libre Baskerville"/>
              </a:rPr>
              <a:t> supports an </a:t>
            </a:r>
            <a:r>
              <a:rPr lang="en-US" sz="2400" b="1">
                <a:solidFill>
                  <a:srgbClr val="061313"/>
                </a:solidFill>
                <a:latin typeface="Libre Baskerville Bold"/>
                <a:ea typeface="Libre Baskerville Bold"/>
                <a:cs typeface="Libre Baskerville Bold"/>
                <a:sym typeface="Libre Baskerville Bold"/>
              </a:rPr>
              <a:t>inductive approach</a:t>
            </a:r>
            <a:r>
              <a:rPr lang="en-US" sz="2400">
                <a:solidFill>
                  <a:srgbClr val="061313"/>
                </a:solidFill>
                <a:latin typeface="Libre Baskerville"/>
                <a:ea typeface="Libre Baskerville"/>
                <a:cs typeface="Libre Baskerville"/>
                <a:sym typeface="Libre Baskerville"/>
              </a:rPr>
              <a:t> to understanding curriculum implementation. The </a:t>
            </a:r>
            <a:r>
              <a:rPr lang="en-US" sz="2400" b="1">
                <a:solidFill>
                  <a:srgbClr val="061313"/>
                </a:solidFill>
                <a:latin typeface="Libre Baskerville Bold"/>
                <a:ea typeface="Libre Baskerville Bold"/>
                <a:cs typeface="Libre Baskerville Bold"/>
                <a:sym typeface="Libre Baskerville Bold"/>
              </a:rPr>
              <a:t>single-site case study</a:t>
            </a:r>
            <a:r>
              <a:rPr lang="en-US" sz="2400">
                <a:solidFill>
                  <a:srgbClr val="061313"/>
                </a:solidFill>
                <a:latin typeface="Libre Baskerville"/>
                <a:ea typeface="Libre Baskerville"/>
                <a:cs typeface="Libre Baskerville"/>
                <a:sym typeface="Libre Baskerville"/>
              </a:rPr>
              <a:t> enables </a:t>
            </a:r>
            <a:r>
              <a:rPr lang="en-US" sz="2400" b="1">
                <a:solidFill>
                  <a:srgbClr val="061313"/>
                </a:solidFill>
                <a:latin typeface="Libre Baskerville Bold"/>
                <a:ea typeface="Libre Baskerville Bold"/>
                <a:cs typeface="Libre Baskerville Bold"/>
                <a:sym typeface="Libre Baskerville Bold"/>
              </a:rPr>
              <a:t>deep contextual exploration</a:t>
            </a:r>
            <a:r>
              <a:rPr lang="en-US" sz="2400">
                <a:solidFill>
                  <a:srgbClr val="061313"/>
                </a:solidFill>
                <a:latin typeface="Libre Baskerville"/>
                <a:ea typeface="Libre Baskerville"/>
                <a:cs typeface="Libre Baskerville"/>
                <a:sym typeface="Libre Baskerville"/>
              </a:rPr>
              <a:t> through </a:t>
            </a:r>
            <a:r>
              <a:rPr lang="en-US" sz="2400" b="1">
                <a:solidFill>
                  <a:srgbClr val="061313"/>
                </a:solidFill>
                <a:latin typeface="Libre Baskerville Bold"/>
                <a:ea typeface="Libre Baskerville Bold"/>
                <a:cs typeface="Libre Baskerville Bold"/>
                <a:sym typeface="Libre Baskerville Bold"/>
              </a:rPr>
              <a:t>triangulated data collection</a:t>
            </a:r>
            <a:r>
              <a:rPr lang="en-US" sz="2400">
                <a:solidFill>
                  <a:srgbClr val="061313"/>
                </a:solidFill>
                <a:latin typeface="Libre Baskerville"/>
                <a:ea typeface="Libre Baskerville"/>
                <a:cs typeface="Libre Baskerville"/>
                <a:sym typeface="Libre Baskerville"/>
              </a:rPr>
              <a:t> whilst the </a:t>
            </a:r>
            <a:r>
              <a:rPr lang="en-US" sz="2400" b="1">
                <a:solidFill>
                  <a:srgbClr val="061313"/>
                </a:solidFill>
                <a:latin typeface="Libre Baskerville Bold"/>
                <a:ea typeface="Libre Baskerville Bold"/>
                <a:cs typeface="Libre Baskerville Bold"/>
                <a:sym typeface="Libre Baskerville Bold"/>
              </a:rPr>
              <a:t>cross-sectional design</a:t>
            </a:r>
            <a:r>
              <a:rPr lang="en-US" sz="2400">
                <a:solidFill>
                  <a:srgbClr val="061313"/>
                </a:solidFill>
                <a:latin typeface="Libre Baskerville"/>
                <a:ea typeface="Libre Baskerville"/>
                <a:cs typeface="Libre Baskerville"/>
                <a:sym typeface="Libre Baskerville"/>
              </a:rPr>
              <a:t> captures current practices within practical research constraints.</a:t>
            </a:r>
          </a:p>
        </p:txBody>
      </p:sp>
      <p:sp>
        <p:nvSpPr>
          <p:cNvPr id="5" name="TextBox 5"/>
          <p:cNvSpPr txBox="1"/>
          <p:nvPr/>
        </p:nvSpPr>
        <p:spPr>
          <a:xfrm>
            <a:off x="1028711" y="4507164"/>
            <a:ext cx="5120203" cy="1234572"/>
          </a:xfrm>
          <a:prstGeom prst="rect">
            <a:avLst/>
          </a:prstGeom>
        </p:spPr>
        <p:txBody>
          <a:bodyPr lIns="0" tIns="0" rIns="0" bIns="0" rtlCol="0" anchor="t">
            <a:spAutoFit/>
          </a:bodyPr>
          <a:lstStyle/>
          <a:p>
            <a:pPr marL="518160" lvl="1" indent="-259080" algn="l">
              <a:lnSpc>
                <a:spcPts val="3359"/>
              </a:lnSpc>
              <a:buFont typeface="Arial"/>
              <a:buChar char="•"/>
            </a:pPr>
            <a:r>
              <a:rPr lang="en-US" sz="2400">
                <a:solidFill>
                  <a:srgbClr val="061313"/>
                </a:solidFill>
                <a:latin typeface="Libre Baskerville"/>
                <a:ea typeface="Libre Baskerville"/>
                <a:cs typeface="Libre Baskerville"/>
                <a:sym typeface="Libre Baskerville"/>
              </a:rPr>
              <a:t>Single-case design</a:t>
            </a:r>
          </a:p>
          <a:p>
            <a:pPr marL="518160" lvl="1" indent="-259080" algn="l">
              <a:lnSpc>
                <a:spcPts val="3359"/>
              </a:lnSpc>
              <a:buFont typeface="Arial"/>
              <a:buChar char="•"/>
            </a:pPr>
            <a:r>
              <a:rPr lang="en-US" sz="2400">
                <a:solidFill>
                  <a:srgbClr val="061313"/>
                </a:solidFill>
                <a:latin typeface="Libre Baskerville"/>
                <a:ea typeface="Libre Baskerville"/>
                <a:cs typeface="Libre Baskerville"/>
                <a:sym typeface="Libre Baskerville"/>
              </a:rPr>
              <a:t>Cross-sectional timeframe</a:t>
            </a:r>
          </a:p>
          <a:p>
            <a:pPr marL="518160" lvl="1" indent="-259080" algn="l">
              <a:lnSpc>
                <a:spcPts val="3359"/>
              </a:lnSpc>
              <a:buFont typeface="Arial"/>
              <a:buChar char="•"/>
            </a:pPr>
            <a:r>
              <a:rPr lang="en-US" sz="2400">
                <a:solidFill>
                  <a:srgbClr val="061313"/>
                </a:solidFill>
                <a:latin typeface="Libre Baskerville"/>
                <a:ea typeface="Libre Baskerville"/>
                <a:cs typeface="Libre Baskerville"/>
                <a:sym typeface="Libre Baskerville"/>
              </a:rPr>
              <a:t>Interpretive subjectivity</a:t>
            </a:r>
          </a:p>
        </p:txBody>
      </p:sp>
      <p:sp>
        <p:nvSpPr>
          <p:cNvPr id="6" name="TextBox 6"/>
          <p:cNvSpPr txBox="1"/>
          <p:nvPr/>
        </p:nvSpPr>
        <p:spPr>
          <a:xfrm>
            <a:off x="1175438" y="3819233"/>
            <a:ext cx="8373290" cy="514306"/>
          </a:xfrm>
          <a:prstGeom prst="rect">
            <a:avLst/>
          </a:prstGeom>
        </p:spPr>
        <p:txBody>
          <a:bodyPr lIns="0" tIns="0" rIns="0" bIns="0" rtlCol="0" anchor="t">
            <a:spAutoFit/>
          </a:bodyPr>
          <a:lstStyle/>
          <a:p>
            <a:pPr algn="l">
              <a:lnSpc>
                <a:spcPts val="4200"/>
              </a:lnSpc>
            </a:pPr>
            <a:r>
              <a:rPr lang="en-US" sz="3000">
                <a:solidFill>
                  <a:srgbClr val="061313"/>
                </a:solidFill>
                <a:latin typeface="Libre Baskerville"/>
                <a:ea typeface="Libre Baskerville"/>
                <a:cs typeface="Libre Baskerville"/>
                <a:sym typeface="Libre Baskerville"/>
              </a:rPr>
              <a:t>Limitations</a:t>
            </a:r>
          </a:p>
        </p:txBody>
      </p:sp>
      <p:sp>
        <p:nvSpPr>
          <p:cNvPr id="7" name="TextBox 7"/>
          <p:cNvSpPr txBox="1"/>
          <p:nvPr/>
        </p:nvSpPr>
        <p:spPr>
          <a:xfrm>
            <a:off x="1028700" y="6766295"/>
            <a:ext cx="15781283" cy="2492005"/>
          </a:xfrm>
          <a:prstGeom prst="rect">
            <a:avLst/>
          </a:prstGeom>
        </p:spPr>
        <p:txBody>
          <a:bodyPr lIns="0" tIns="0" rIns="0" bIns="0" rtlCol="0" anchor="t">
            <a:spAutoFit/>
          </a:bodyPr>
          <a:lstStyle/>
          <a:p>
            <a:pPr algn="l">
              <a:lnSpc>
                <a:spcPts val="3359"/>
              </a:lnSpc>
            </a:pPr>
            <a:r>
              <a:rPr lang="en-US" sz="2400">
                <a:solidFill>
                  <a:srgbClr val="061313"/>
                </a:solidFill>
                <a:latin typeface="Libre Baskerville"/>
                <a:ea typeface="Libre Baskerville"/>
                <a:cs typeface="Libre Baskerville"/>
                <a:sym typeface="Libre Baskerville"/>
              </a:rPr>
              <a:t>This design prioritises </a:t>
            </a:r>
            <a:r>
              <a:rPr lang="en-US" sz="2400" b="1">
                <a:solidFill>
                  <a:srgbClr val="061313"/>
                </a:solidFill>
                <a:latin typeface="Libre Baskerville Bold"/>
                <a:ea typeface="Libre Baskerville Bold"/>
                <a:cs typeface="Libre Baskerville Bold"/>
                <a:sym typeface="Libre Baskerville Bold"/>
              </a:rPr>
              <a:t>depth over breadth</a:t>
            </a:r>
            <a:r>
              <a:rPr lang="en-US" sz="2400">
                <a:solidFill>
                  <a:srgbClr val="061313"/>
                </a:solidFill>
                <a:latin typeface="Libre Baskerville"/>
                <a:ea typeface="Libre Baskerville"/>
                <a:cs typeface="Libre Baskerville"/>
                <a:sym typeface="Libre Baskerville"/>
              </a:rPr>
              <a:t>, generating </a:t>
            </a:r>
            <a:r>
              <a:rPr lang="en-US" sz="2400" b="1">
                <a:solidFill>
                  <a:srgbClr val="061313"/>
                </a:solidFill>
                <a:latin typeface="Libre Baskerville Bold"/>
                <a:ea typeface="Libre Baskerville Bold"/>
                <a:cs typeface="Libre Baskerville Bold"/>
                <a:sym typeface="Libre Baskerville Bold"/>
              </a:rPr>
              <a:t>contextually-rich insights</a:t>
            </a:r>
            <a:r>
              <a:rPr lang="en-US" sz="2400">
                <a:solidFill>
                  <a:srgbClr val="061313"/>
                </a:solidFill>
                <a:latin typeface="Libre Baskerville"/>
                <a:ea typeface="Libre Baskerville"/>
                <a:cs typeface="Libre Baskerville"/>
                <a:sym typeface="Libre Baskerville"/>
              </a:rPr>
              <a:t> into curriculum enactment processes.</a:t>
            </a:r>
          </a:p>
          <a:p>
            <a:pPr algn="l">
              <a:lnSpc>
                <a:spcPts val="3359"/>
              </a:lnSpc>
            </a:pPr>
            <a:r>
              <a:rPr lang="en-US" sz="2400" b="1">
                <a:solidFill>
                  <a:srgbClr val="061313"/>
                </a:solidFill>
                <a:latin typeface="Libre Baskerville Bold"/>
                <a:ea typeface="Libre Baskerville Bold"/>
                <a:cs typeface="Libre Baskerville Bold"/>
                <a:sym typeface="Libre Baskerville Bold"/>
              </a:rPr>
              <a:t>Core Contribution:</a:t>
            </a:r>
            <a:r>
              <a:rPr lang="en-US" sz="2400">
                <a:solidFill>
                  <a:srgbClr val="061313"/>
                </a:solidFill>
                <a:latin typeface="Libre Baskerville"/>
                <a:ea typeface="Libre Baskerville"/>
                <a:cs typeface="Libre Baskerville"/>
                <a:sym typeface="Libre Baskerville"/>
              </a:rPr>
              <a:t> The contribution lies in understanding </a:t>
            </a:r>
            <a:r>
              <a:rPr lang="en-US" sz="2400" b="1">
                <a:solidFill>
                  <a:srgbClr val="061313"/>
                </a:solidFill>
                <a:latin typeface="Libre Baskerville Bold"/>
                <a:ea typeface="Libre Baskerville Bold"/>
                <a:cs typeface="Libre Baskerville Bold"/>
                <a:sym typeface="Libre Baskerville Bold"/>
              </a:rPr>
              <a:t>how curriculum is lived</a:t>
            </a:r>
            <a:r>
              <a:rPr lang="en-US" sz="2400">
                <a:solidFill>
                  <a:srgbClr val="061313"/>
                </a:solidFill>
                <a:latin typeface="Libre Baskerville"/>
                <a:ea typeface="Libre Baskerville"/>
                <a:cs typeface="Libre Baskerville"/>
                <a:sym typeface="Libre Baskerville"/>
              </a:rPr>
              <a:t> within its specific cultural and institutional context, offering </a:t>
            </a:r>
            <a:r>
              <a:rPr lang="en-US" sz="2400" b="1">
                <a:solidFill>
                  <a:srgbClr val="061313"/>
                </a:solidFill>
                <a:latin typeface="Libre Baskerville Bold"/>
                <a:ea typeface="Libre Baskerville Bold"/>
                <a:cs typeface="Libre Baskerville Bold"/>
                <a:sym typeface="Libre Baskerville Bold"/>
              </a:rPr>
              <a:t>transferable concepts</a:t>
            </a:r>
            <a:r>
              <a:rPr lang="en-US" sz="2400">
                <a:solidFill>
                  <a:srgbClr val="061313"/>
                </a:solidFill>
                <a:latin typeface="Libre Baskerville"/>
                <a:ea typeface="Libre Baskerville"/>
                <a:cs typeface="Libre Baskerville"/>
                <a:sym typeface="Libre Baskerville"/>
              </a:rPr>
              <a:t> rather than </a:t>
            </a:r>
            <a:r>
              <a:rPr lang="en-US" sz="2400" b="1">
                <a:solidFill>
                  <a:srgbClr val="061313"/>
                </a:solidFill>
                <a:latin typeface="Libre Baskerville Bold"/>
                <a:ea typeface="Libre Baskerville Bold"/>
                <a:cs typeface="Libre Baskerville Bold"/>
                <a:sym typeface="Libre Baskerville Bold"/>
              </a:rPr>
              <a:t>statistical generalisations</a:t>
            </a:r>
            <a:r>
              <a:rPr lang="en-US" sz="2400">
                <a:solidFill>
                  <a:srgbClr val="061313"/>
                </a:solidFill>
                <a:latin typeface="Libre Baskerville"/>
                <a:ea typeface="Libre Baskerville"/>
                <a:cs typeface="Libre Baskerville"/>
                <a:sym typeface="Libre Baskerville"/>
              </a:rPr>
              <a:t>.</a:t>
            </a:r>
          </a:p>
          <a:p>
            <a:pPr algn="l">
              <a:lnSpc>
                <a:spcPts val="3359"/>
              </a:lnSpc>
            </a:pPr>
            <a:endParaRPr lang="en-US" sz="2400">
              <a:solidFill>
                <a:srgbClr val="061313"/>
              </a:solidFill>
              <a:latin typeface="Libre Baskerville"/>
              <a:ea typeface="Libre Baskerville"/>
              <a:cs typeface="Libre Baskerville"/>
              <a:sym typeface="Libre Baskerville"/>
            </a:endParaRPr>
          </a:p>
        </p:txBody>
      </p:sp>
      <p:sp>
        <p:nvSpPr>
          <p:cNvPr id="8" name="TextBox 8"/>
          <p:cNvSpPr txBox="1"/>
          <p:nvPr/>
        </p:nvSpPr>
        <p:spPr>
          <a:xfrm>
            <a:off x="1175438" y="6041796"/>
            <a:ext cx="8373290" cy="514306"/>
          </a:xfrm>
          <a:prstGeom prst="rect">
            <a:avLst/>
          </a:prstGeom>
        </p:spPr>
        <p:txBody>
          <a:bodyPr lIns="0" tIns="0" rIns="0" bIns="0" rtlCol="0" anchor="t">
            <a:spAutoFit/>
          </a:bodyPr>
          <a:lstStyle/>
          <a:p>
            <a:pPr algn="l">
              <a:lnSpc>
                <a:spcPts val="4200"/>
              </a:lnSpc>
            </a:pPr>
            <a:r>
              <a:rPr lang="en-US" sz="3000">
                <a:solidFill>
                  <a:srgbClr val="061313"/>
                </a:solidFill>
                <a:latin typeface="Libre Baskerville"/>
                <a:ea typeface="Libre Baskerville"/>
                <a:cs typeface="Libre Baskerville"/>
                <a:sym typeface="Libre Baskerville"/>
              </a:rPr>
              <a:t>Research Value</a:t>
            </a:r>
          </a:p>
        </p:txBody>
      </p:sp>
      <p:sp>
        <p:nvSpPr>
          <p:cNvPr id="9" name="AutoShape 9"/>
          <p:cNvSpPr/>
          <p:nvPr/>
        </p:nvSpPr>
        <p:spPr>
          <a:xfrm>
            <a:off x="1028695" y="4458656"/>
            <a:ext cx="4879570" cy="0"/>
          </a:xfrm>
          <a:prstGeom prst="line">
            <a:avLst/>
          </a:prstGeom>
          <a:ln w="9525" cap="flat">
            <a:solidFill>
              <a:srgbClr val="2B2C30"/>
            </a:solidFill>
            <a:prstDash val="solid"/>
            <a:headEnd type="none" w="sm" len="sm"/>
            <a:tailEnd type="none" w="sm" len="sm"/>
          </a:ln>
        </p:spPr>
      </p:sp>
      <p:sp>
        <p:nvSpPr>
          <p:cNvPr id="10" name="AutoShape 10"/>
          <p:cNvSpPr/>
          <p:nvPr/>
        </p:nvSpPr>
        <p:spPr>
          <a:xfrm flipV="1">
            <a:off x="1028695" y="6646589"/>
            <a:ext cx="16061363" cy="0"/>
          </a:xfrm>
          <a:prstGeom prst="line">
            <a:avLst/>
          </a:prstGeom>
          <a:ln w="9525" cap="flat">
            <a:solidFill>
              <a:srgbClr val="2B2C30"/>
            </a:solidFill>
            <a:prstDash val="solid"/>
            <a:headEnd type="none" w="sm" len="sm"/>
            <a:tailEnd type="none" w="sm" len="sm"/>
          </a:ln>
        </p:spPr>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TextBox 2"/>
          <p:cNvSpPr txBox="1"/>
          <p:nvPr/>
        </p:nvSpPr>
        <p:spPr>
          <a:xfrm>
            <a:off x="1016407" y="3596921"/>
            <a:ext cx="13208550" cy="980435"/>
          </a:xfrm>
          <a:prstGeom prst="rect">
            <a:avLst/>
          </a:prstGeom>
        </p:spPr>
        <p:txBody>
          <a:bodyPr lIns="0" tIns="0" rIns="0" bIns="0" rtlCol="0" anchor="t">
            <a:spAutoFit/>
          </a:bodyPr>
          <a:lstStyle/>
          <a:p>
            <a:pPr algn="l">
              <a:lnSpc>
                <a:spcPts val="7865"/>
              </a:lnSpc>
            </a:pPr>
            <a:r>
              <a:rPr lang="en-US" sz="6050" spc="30">
                <a:solidFill>
                  <a:srgbClr val="2B2C30"/>
                </a:solidFill>
                <a:latin typeface="Public Sans"/>
                <a:ea typeface="Public Sans"/>
                <a:cs typeface="Public Sans"/>
                <a:sym typeface="Public Sans"/>
              </a:rPr>
              <a:t>Part 6.References</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a:extLst>
            <a:ext uri="{FF2B5EF4-FFF2-40B4-BE49-F238E27FC236}">
              <a16:creationId xmlns:a16="http://schemas.microsoft.com/office/drawing/2014/main" id="{6AB4E362-B8DD-595D-CD97-573369B7ECBC}"/>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BC16DBC4-42EE-75B6-F9F0-1D8D2FF2413A}"/>
              </a:ext>
            </a:extLst>
          </p:cNvPr>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a:extLst>
              <a:ext uri="{FF2B5EF4-FFF2-40B4-BE49-F238E27FC236}">
                <a16:creationId xmlns:a16="http://schemas.microsoft.com/office/drawing/2014/main" id="{73E17627-AA3E-8D7D-FCA5-5E0DD49CA61E}"/>
              </a:ext>
            </a:extLst>
          </p:cNvPr>
          <p:cNvSpPr txBox="1"/>
          <p:nvPr/>
        </p:nvSpPr>
        <p:spPr>
          <a:xfrm>
            <a:off x="1175438" y="648320"/>
            <a:ext cx="16242893" cy="927177"/>
          </a:xfrm>
          <a:prstGeom prst="rect">
            <a:avLst/>
          </a:prstGeom>
        </p:spPr>
        <p:txBody>
          <a:bodyPr lIns="0" tIns="0" rIns="0" bIns="0" rtlCol="0" anchor="t">
            <a:spAutoFit/>
          </a:bodyPr>
          <a:lstStyle/>
          <a:p>
            <a:pPr algn="l">
              <a:lnSpc>
                <a:spcPts val="7865"/>
              </a:lnSpc>
            </a:pPr>
            <a:r>
              <a:rPr lang="en-US" altLang="zh-CN" sz="6050" spc="30" dirty="0">
                <a:solidFill>
                  <a:srgbClr val="2B2C30"/>
                </a:solidFill>
                <a:latin typeface="Playfair Display"/>
                <a:ea typeface="Playfair Display"/>
                <a:cs typeface="Playfair Display"/>
                <a:sym typeface="Playfair Display"/>
              </a:rPr>
              <a:t>Reference list</a:t>
            </a:r>
            <a:endParaRPr lang="en-US" sz="6050" spc="30" dirty="0">
              <a:solidFill>
                <a:srgbClr val="2B2C30"/>
              </a:solidFill>
              <a:latin typeface="Playfair Display"/>
              <a:ea typeface="Playfair Display"/>
              <a:cs typeface="Playfair Display"/>
              <a:sym typeface="Playfair Display"/>
            </a:endParaRPr>
          </a:p>
        </p:txBody>
      </p:sp>
      <p:sp>
        <p:nvSpPr>
          <p:cNvPr id="4" name="TextBox 4">
            <a:extLst>
              <a:ext uri="{FF2B5EF4-FFF2-40B4-BE49-F238E27FC236}">
                <a16:creationId xmlns:a16="http://schemas.microsoft.com/office/drawing/2014/main" id="{A556A16D-BBAB-3939-4976-3C7311AC4F9D}"/>
              </a:ext>
            </a:extLst>
          </p:cNvPr>
          <p:cNvSpPr txBox="1"/>
          <p:nvPr/>
        </p:nvSpPr>
        <p:spPr>
          <a:xfrm>
            <a:off x="1028695" y="1961674"/>
            <a:ext cx="16103686" cy="8125301"/>
          </a:xfrm>
          <a:prstGeom prst="rect">
            <a:avLst/>
          </a:prstGeom>
        </p:spPr>
        <p:txBody>
          <a:bodyPr lIns="0" tIns="0" rIns="0" bIns="0" rtlCol="0" anchor="t">
            <a:spAutoFit/>
          </a:bodyPr>
          <a:lstStyle/>
          <a:p>
            <a:pPr algn="l">
              <a:spcAft>
                <a:spcPts val="1200"/>
              </a:spcAft>
            </a:pPr>
            <a:r>
              <a:rPr lang="en-US" dirty="0">
                <a:solidFill>
                  <a:srgbClr val="2B2C30"/>
                </a:solidFill>
                <a:latin typeface="Public Sans"/>
                <a:ea typeface="Public Sans"/>
                <a:cs typeface="Public Sans"/>
                <a:sym typeface="Public Sans"/>
              </a:rPr>
              <a:t>Bowen, G.A. (2009). Document analysis as a qualitative research method. Qualitative Research Journal, 9(2), pp. 27–40. </a:t>
            </a:r>
            <a:r>
              <a:rPr lang="en-US" dirty="0">
                <a:solidFill>
                  <a:srgbClr val="2B2C30"/>
                </a:solidFill>
                <a:latin typeface="Public Sans"/>
                <a:ea typeface="Public Sans"/>
                <a:cs typeface="Public Sans"/>
                <a:sym typeface="Public Sans"/>
                <a:hlinkClick r:id="rId2"/>
              </a:rPr>
              <a:t>https://doi.org/10.3316/QRJ0902027</a:t>
            </a:r>
            <a:endParaRPr lang="en-US" dirty="0">
              <a:solidFill>
                <a:srgbClr val="2B2C30"/>
              </a:solidFill>
              <a:latin typeface="Public Sans"/>
              <a:ea typeface="Public Sans"/>
              <a:cs typeface="Public Sans"/>
              <a:sym typeface="Public Sans"/>
            </a:endParaRPr>
          </a:p>
          <a:p>
            <a:pPr algn="l">
              <a:spcAft>
                <a:spcPts val="1200"/>
              </a:spcAft>
            </a:pPr>
            <a:r>
              <a:rPr lang="en-US" dirty="0">
                <a:solidFill>
                  <a:srgbClr val="2B2C30"/>
                </a:solidFill>
                <a:latin typeface="Public Sans"/>
                <a:ea typeface="Public Sans"/>
                <a:cs typeface="Public Sans"/>
                <a:sym typeface="Public Sans"/>
              </a:rPr>
              <a:t>Bryman, A. (2016). Social Research Methods. 5th ed. Oxford: Oxford University Press.</a:t>
            </a:r>
          </a:p>
          <a:p>
            <a:pPr algn="l">
              <a:spcAft>
                <a:spcPts val="1200"/>
              </a:spcAft>
            </a:pPr>
            <a:r>
              <a:rPr lang="en-US" dirty="0">
                <a:solidFill>
                  <a:srgbClr val="2B2C30"/>
                </a:solidFill>
                <a:latin typeface="Public Sans"/>
                <a:ea typeface="Public Sans"/>
                <a:cs typeface="Public Sans"/>
                <a:sym typeface="Public Sans"/>
              </a:rPr>
              <a:t>Chen, S. and Yan, Z. (2001). On the development of kindergarten-based curriculum. Early Childhood Education Research, (02), pp. 27–29.</a:t>
            </a:r>
          </a:p>
          <a:p>
            <a:pPr algn="l">
              <a:spcAft>
                <a:spcPts val="1200"/>
              </a:spcAft>
            </a:pPr>
            <a:r>
              <a:rPr lang="en-US" dirty="0">
                <a:solidFill>
                  <a:srgbClr val="2B2C30"/>
                </a:solidFill>
                <a:latin typeface="Public Sans"/>
                <a:ea typeface="Public Sans"/>
                <a:cs typeface="Public Sans"/>
                <a:sym typeface="Public Sans"/>
              </a:rPr>
              <a:t>Clark, A. (2018). Book review: Listening to Young Children: a Guide to Understanding and Using the Mosaic Approach. Scottish Journal of Residential Child Care, [online] CELCIS. </a:t>
            </a:r>
            <a:r>
              <a:rPr lang="en-US" dirty="0">
                <a:solidFill>
                  <a:srgbClr val="2B2C30"/>
                </a:solidFill>
                <a:latin typeface="Public Sans"/>
                <a:ea typeface="Public Sans"/>
                <a:cs typeface="Public Sans"/>
                <a:sym typeface="Public Sans"/>
                <a:hlinkClick r:id="rId3"/>
              </a:rPr>
              <a:t>https://doi.org/10.17868/strath.00084542</a:t>
            </a:r>
            <a:endParaRPr lang="en-US" dirty="0">
              <a:solidFill>
                <a:srgbClr val="2B2C30"/>
              </a:solidFill>
              <a:latin typeface="Public Sans"/>
              <a:ea typeface="Public Sans"/>
              <a:cs typeface="Public Sans"/>
              <a:sym typeface="Public Sans"/>
            </a:endParaRPr>
          </a:p>
          <a:p>
            <a:pPr algn="l">
              <a:spcAft>
                <a:spcPts val="1200"/>
              </a:spcAft>
            </a:pPr>
            <a:r>
              <a:rPr lang="en-US" dirty="0">
                <a:solidFill>
                  <a:srgbClr val="2B2C30"/>
                </a:solidFill>
                <a:latin typeface="Public Sans"/>
                <a:ea typeface="Public Sans"/>
                <a:cs typeface="Public Sans"/>
                <a:sym typeface="Public Sans"/>
              </a:rPr>
              <a:t>Cohen, L., Manion, L. and Morrison, K. (2018). Research Methods in Education. 8th ed. London: Routledge.</a:t>
            </a:r>
          </a:p>
          <a:p>
            <a:pPr algn="l">
              <a:spcAft>
                <a:spcPts val="1200"/>
              </a:spcAft>
            </a:pPr>
            <a:r>
              <a:rPr lang="en-US" dirty="0">
                <a:solidFill>
                  <a:srgbClr val="2B2C30"/>
                </a:solidFill>
                <a:latin typeface="Public Sans"/>
                <a:ea typeface="Public Sans"/>
                <a:cs typeface="Public Sans"/>
                <a:sym typeface="Public Sans"/>
              </a:rPr>
              <a:t>Creswell, J.W. and Poth, C.N. (2023). Qualitative Inquiry and Research Design: Choosing Among Five Approaches. 5th ed. Thousand Oaks, CA: Sage.</a:t>
            </a:r>
          </a:p>
          <a:p>
            <a:pPr algn="l">
              <a:spcAft>
                <a:spcPts val="1200"/>
              </a:spcAft>
            </a:pPr>
            <a:r>
              <a:rPr lang="en-US" dirty="0">
                <a:solidFill>
                  <a:srgbClr val="2B2C30"/>
                </a:solidFill>
                <a:latin typeface="Public Sans"/>
                <a:ea typeface="Public Sans"/>
                <a:cs typeface="Public Sans"/>
                <a:sym typeface="Public Sans"/>
              </a:rPr>
              <a:t>Education Committee of the State Council of the People's Republic of China. (1952). Provisional Teaching Outline for Kindergartens (Draft).</a:t>
            </a:r>
          </a:p>
          <a:p>
            <a:pPr algn="l">
              <a:spcAft>
                <a:spcPts val="1200"/>
              </a:spcAft>
            </a:pPr>
            <a:r>
              <a:rPr lang="en-US" dirty="0">
                <a:solidFill>
                  <a:srgbClr val="2B2C30"/>
                </a:solidFill>
                <a:latin typeface="Public Sans"/>
                <a:ea typeface="Public Sans"/>
                <a:cs typeface="Public Sans"/>
                <a:sym typeface="Public Sans"/>
              </a:rPr>
              <a:t>Hirota, M. (2024). [Incomplete reference; please provide publication title or source]</a:t>
            </a:r>
          </a:p>
          <a:p>
            <a:pPr algn="l">
              <a:spcAft>
                <a:spcPts val="1200"/>
              </a:spcAft>
            </a:pPr>
            <a:r>
              <a:rPr lang="en-US" dirty="0">
                <a:solidFill>
                  <a:srgbClr val="2B2C30"/>
                </a:solidFill>
                <a:latin typeface="Public Sans"/>
                <a:ea typeface="Public Sans"/>
                <a:cs typeface="Public Sans"/>
                <a:sym typeface="Public Sans"/>
              </a:rPr>
              <a:t>Huang, C. and Wu, X. (2020). Construction and practice research of preschool education kindergarten-based curriculum system in western Guangxi. Education Observation, 32, pp. 54–57.</a:t>
            </a:r>
          </a:p>
          <a:p>
            <a:pPr algn="l">
              <a:spcAft>
                <a:spcPts val="1200"/>
              </a:spcAft>
            </a:pPr>
            <a:r>
              <a:rPr lang="en-US" dirty="0">
                <a:solidFill>
                  <a:srgbClr val="2B2C30"/>
                </a:solidFill>
                <a:latin typeface="Public Sans"/>
                <a:ea typeface="Public Sans"/>
                <a:cs typeface="Public Sans"/>
                <a:sym typeface="Public Sans"/>
              </a:rPr>
              <a:t>Huang, Y.T. (2020). Integrating Zhuang culture into kindergarten curriculum: Approaches and strategies. Guangxi Education, (45), pp. 154–155.</a:t>
            </a:r>
          </a:p>
          <a:p>
            <a:pPr algn="l">
              <a:spcAft>
                <a:spcPts val="1200"/>
              </a:spcAft>
            </a:pPr>
            <a:r>
              <a:rPr lang="en-US" dirty="0">
                <a:solidFill>
                  <a:srgbClr val="2B2C30"/>
                </a:solidFill>
                <a:latin typeface="Public Sans"/>
                <a:ea typeface="Public Sans"/>
                <a:cs typeface="Public Sans"/>
                <a:sym typeface="Public Sans"/>
              </a:rPr>
              <a:t>Kvale, S. (2009). </a:t>
            </a:r>
            <a:r>
              <a:rPr lang="en-US" dirty="0" err="1">
                <a:solidFill>
                  <a:srgbClr val="2B2C30"/>
                </a:solidFill>
                <a:latin typeface="Public Sans"/>
                <a:ea typeface="Public Sans"/>
                <a:cs typeface="Public Sans"/>
                <a:sym typeface="Public Sans"/>
              </a:rPr>
              <a:t>InterViews</a:t>
            </a:r>
            <a:r>
              <a:rPr lang="en-US" dirty="0">
                <a:solidFill>
                  <a:srgbClr val="2B2C30"/>
                </a:solidFill>
                <a:latin typeface="Public Sans"/>
                <a:ea typeface="Public Sans"/>
                <a:cs typeface="Public Sans"/>
                <a:sym typeface="Public Sans"/>
              </a:rPr>
              <a:t>: Learning the Craft of Qualitative Research Interviewing. 2nd ed. London: Sage.</a:t>
            </a:r>
          </a:p>
          <a:p>
            <a:pPr algn="l">
              <a:spcAft>
                <a:spcPts val="1200"/>
              </a:spcAft>
            </a:pPr>
            <a:r>
              <a:rPr lang="en-US" dirty="0">
                <a:solidFill>
                  <a:srgbClr val="2B2C30"/>
                </a:solidFill>
                <a:latin typeface="Public Sans"/>
                <a:ea typeface="Public Sans"/>
                <a:cs typeface="Public Sans"/>
                <a:sym typeface="Public Sans"/>
              </a:rPr>
              <a:t>Li, H. and Chen, J.J. (2016). Evolution of the early childhood curriculum in China: The impact of social and cultural factors on revolution and innovation. Early Child Development and Care, 187(10), pp. 1471–1483.</a:t>
            </a:r>
          </a:p>
          <a:p>
            <a:pPr algn="l">
              <a:spcAft>
                <a:spcPts val="1200"/>
              </a:spcAft>
            </a:pPr>
            <a:r>
              <a:rPr lang="en-US" dirty="0">
                <a:solidFill>
                  <a:srgbClr val="2B2C30"/>
                </a:solidFill>
                <a:latin typeface="Public Sans"/>
                <a:ea typeface="Public Sans"/>
                <a:cs typeface="Public Sans"/>
                <a:sym typeface="Public Sans"/>
              </a:rPr>
              <a:t>Li, H., Wang, X.C. and Wong, J.M.S. (2011). Early childhood curriculum reform in China: Perspectives from examining teachers' beliefs and practices. Chinese Education &amp; Society, 44(6), pp. 5–23.</a:t>
            </a:r>
          </a:p>
          <a:p>
            <a:pPr algn="l">
              <a:spcAft>
                <a:spcPts val="1200"/>
              </a:spcAft>
            </a:pPr>
            <a:r>
              <a:rPr lang="en-US" dirty="0">
                <a:solidFill>
                  <a:srgbClr val="2B2C30"/>
                </a:solidFill>
                <a:latin typeface="Public Sans"/>
                <a:ea typeface="Public Sans"/>
                <a:cs typeface="Public Sans"/>
                <a:sym typeface="Public Sans"/>
              </a:rPr>
              <a:t>Liu, R.L. and Hu, Y.H. (2021). Strategies for developing local curriculum resources in kindergartens in Guilin. Education Observation, 08, pp. 72–74.</a:t>
            </a:r>
          </a:p>
          <a:p>
            <a:pPr algn="l">
              <a:spcAft>
                <a:spcPts val="1200"/>
              </a:spcAft>
            </a:pPr>
            <a:r>
              <a:rPr lang="en-US" dirty="0">
                <a:solidFill>
                  <a:srgbClr val="2B2C30"/>
                </a:solidFill>
                <a:latin typeface="Public Sans"/>
                <a:ea typeface="Public Sans"/>
                <a:cs typeface="Public Sans"/>
                <a:sym typeface="Public Sans"/>
              </a:rPr>
              <a:t>Ministry of Education of the People's Republic of China. (2001). Kindergarten Education Guidelines (Trial).</a:t>
            </a:r>
          </a:p>
          <a:p>
            <a:pPr algn="l">
              <a:spcAft>
                <a:spcPts val="1200"/>
              </a:spcAft>
            </a:pPr>
            <a:r>
              <a:rPr lang="en-US" dirty="0">
                <a:solidFill>
                  <a:srgbClr val="2B2C30"/>
                </a:solidFill>
                <a:latin typeface="Public Sans"/>
                <a:ea typeface="Public Sans"/>
                <a:cs typeface="Public Sans"/>
                <a:sym typeface="Public Sans"/>
              </a:rPr>
              <a:t>Ministry of Education of the People's Republic of China. (2012). Learning and Development Guidelines for Children Aged 3-6.</a:t>
            </a:r>
          </a:p>
        </p:txBody>
      </p:sp>
    </p:spTree>
    <p:extLst>
      <p:ext uri="{BB962C8B-B14F-4D97-AF65-F5344CB8AC3E}">
        <p14:creationId xmlns:p14="http://schemas.microsoft.com/office/powerpoint/2010/main" val="6898661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a:extLst>
            <a:ext uri="{FF2B5EF4-FFF2-40B4-BE49-F238E27FC236}">
              <a16:creationId xmlns:a16="http://schemas.microsoft.com/office/drawing/2014/main" id="{FA53A319-45F0-256F-7BF0-1277A3E390E5}"/>
            </a:ext>
          </a:extLst>
        </p:cNvPr>
        <p:cNvGrpSpPr/>
        <p:nvPr/>
      </p:nvGrpSpPr>
      <p:grpSpPr>
        <a:xfrm>
          <a:off x="0" y="0"/>
          <a:ext cx="0" cy="0"/>
          <a:chOff x="0" y="0"/>
          <a:chExt cx="0" cy="0"/>
        </a:xfrm>
      </p:grpSpPr>
      <p:sp>
        <p:nvSpPr>
          <p:cNvPr id="2" name="AutoShape 2">
            <a:extLst>
              <a:ext uri="{FF2B5EF4-FFF2-40B4-BE49-F238E27FC236}">
                <a16:creationId xmlns:a16="http://schemas.microsoft.com/office/drawing/2014/main" id="{43F2897E-B583-C31B-8D15-01D6C87DC0EF}"/>
              </a:ext>
            </a:extLst>
          </p:cNvPr>
          <p:cNvSpPr/>
          <p:nvPr/>
        </p:nvSpPr>
        <p:spPr>
          <a:xfrm flipV="1">
            <a:off x="1028695" y="1760761"/>
            <a:ext cx="16230594" cy="38509"/>
          </a:xfrm>
          <a:prstGeom prst="line">
            <a:avLst/>
          </a:prstGeom>
          <a:ln w="9525" cap="flat">
            <a:solidFill>
              <a:srgbClr val="2B2C30"/>
            </a:solidFill>
            <a:prstDash val="solid"/>
            <a:headEnd type="none" w="sm" len="sm"/>
            <a:tailEnd type="none" w="sm" len="sm"/>
          </a:ln>
        </p:spPr>
      </p:sp>
      <p:sp>
        <p:nvSpPr>
          <p:cNvPr id="3" name="TextBox 3">
            <a:extLst>
              <a:ext uri="{FF2B5EF4-FFF2-40B4-BE49-F238E27FC236}">
                <a16:creationId xmlns:a16="http://schemas.microsoft.com/office/drawing/2014/main" id="{53AEFE0C-89E7-AF82-DF30-9B7021BC66E6}"/>
              </a:ext>
            </a:extLst>
          </p:cNvPr>
          <p:cNvSpPr txBox="1"/>
          <p:nvPr/>
        </p:nvSpPr>
        <p:spPr>
          <a:xfrm>
            <a:off x="1175438" y="648320"/>
            <a:ext cx="16242893" cy="927177"/>
          </a:xfrm>
          <a:prstGeom prst="rect">
            <a:avLst/>
          </a:prstGeom>
        </p:spPr>
        <p:txBody>
          <a:bodyPr lIns="0" tIns="0" rIns="0" bIns="0" rtlCol="0" anchor="t">
            <a:spAutoFit/>
          </a:bodyPr>
          <a:lstStyle/>
          <a:p>
            <a:pPr algn="l">
              <a:lnSpc>
                <a:spcPts val="7865"/>
              </a:lnSpc>
            </a:pPr>
            <a:r>
              <a:rPr lang="en-US" altLang="zh-CN" sz="6050" spc="30" dirty="0">
                <a:solidFill>
                  <a:srgbClr val="2B2C30"/>
                </a:solidFill>
                <a:latin typeface="Playfair Display"/>
                <a:ea typeface="Playfair Display"/>
                <a:cs typeface="Playfair Display"/>
                <a:sym typeface="Playfair Display"/>
              </a:rPr>
              <a:t>Reference list</a:t>
            </a:r>
            <a:endParaRPr lang="en-US" sz="6050" spc="30" dirty="0">
              <a:solidFill>
                <a:srgbClr val="2B2C30"/>
              </a:solidFill>
              <a:latin typeface="Playfair Display"/>
              <a:ea typeface="Playfair Display"/>
              <a:cs typeface="Playfair Display"/>
              <a:sym typeface="Playfair Display"/>
            </a:endParaRPr>
          </a:p>
        </p:txBody>
      </p:sp>
      <p:sp>
        <p:nvSpPr>
          <p:cNvPr id="4" name="TextBox 4">
            <a:extLst>
              <a:ext uri="{FF2B5EF4-FFF2-40B4-BE49-F238E27FC236}">
                <a16:creationId xmlns:a16="http://schemas.microsoft.com/office/drawing/2014/main" id="{2E68C80E-FDE9-185E-3FC5-387F120F662A}"/>
              </a:ext>
            </a:extLst>
          </p:cNvPr>
          <p:cNvSpPr txBox="1"/>
          <p:nvPr/>
        </p:nvSpPr>
        <p:spPr>
          <a:xfrm>
            <a:off x="1017466" y="1804484"/>
            <a:ext cx="16103686" cy="8248412"/>
          </a:xfrm>
          <a:prstGeom prst="rect">
            <a:avLst/>
          </a:prstGeom>
        </p:spPr>
        <p:txBody>
          <a:bodyPr lIns="0" tIns="0" rIns="0" bIns="0" rtlCol="0" anchor="t">
            <a:spAutoFit/>
          </a:bodyPr>
          <a:lstStyle/>
          <a:p>
            <a:pPr>
              <a:spcAft>
                <a:spcPts val="1200"/>
              </a:spcAft>
            </a:pPr>
            <a:r>
              <a:rPr lang="en-US" altLang="zh-CN" dirty="0">
                <a:solidFill>
                  <a:srgbClr val="2B2C30"/>
                </a:solidFill>
                <a:latin typeface="Public Sans"/>
                <a:ea typeface="Public Sans"/>
                <a:cs typeface="Public Sans"/>
                <a:sym typeface="Public Sans"/>
              </a:rPr>
              <a:t>Ministry of Education of the People's Republic of China. (2012). Notice on regulating childcare and educational practices in kindergartens to prevent and rectify the phenomenon of teaching primary knowledge in kindergarten. </a:t>
            </a:r>
            <a:r>
              <a:rPr lang="en-US" altLang="zh-CN" dirty="0" err="1">
                <a:solidFill>
                  <a:srgbClr val="2B2C30"/>
                </a:solidFill>
                <a:latin typeface="Public Sans"/>
                <a:ea typeface="Public Sans"/>
                <a:cs typeface="Public Sans"/>
                <a:sym typeface="Public Sans"/>
              </a:rPr>
              <a:t>幼儿教育</a:t>
            </a:r>
            <a:r>
              <a:rPr lang="en-US" altLang="zh-CN" dirty="0">
                <a:solidFill>
                  <a:srgbClr val="2B2C30"/>
                </a:solidFill>
                <a:latin typeface="Public Sans"/>
                <a:ea typeface="Public Sans"/>
                <a:cs typeface="Public Sans"/>
                <a:sym typeface="Public Sans"/>
              </a:rPr>
              <a:t>, 07, p. 47.</a:t>
            </a:r>
          </a:p>
          <a:p>
            <a:pPr>
              <a:spcAft>
                <a:spcPts val="1200"/>
              </a:spcAft>
            </a:pPr>
            <a:r>
              <a:rPr lang="en-US" altLang="zh-CN" dirty="0">
                <a:solidFill>
                  <a:srgbClr val="2B2C30"/>
                </a:solidFill>
                <a:latin typeface="Public Sans"/>
                <a:ea typeface="Public Sans"/>
                <a:cs typeface="Public Sans"/>
                <a:sym typeface="Public Sans"/>
              </a:rPr>
              <a:t>Mukherji, P. and Albon, D. (2023). Research Methods in Early Childhood: An Introductory Guide. 4th ed. London: SAGE Publications Ltd.</a:t>
            </a:r>
          </a:p>
          <a:p>
            <a:pPr>
              <a:spcAft>
                <a:spcPts val="1200"/>
              </a:spcAft>
            </a:pPr>
            <a:r>
              <a:rPr lang="en-US" altLang="zh-CN" dirty="0">
                <a:solidFill>
                  <a:srgbClr val="2B2C30"/>
                </a:solidFill>
                <a:latin typeface="Public Sans"/>
                <a:ea typeface="Public Sans"/>
                <a:cs typeface="Public Sans"/>
                <a:sym typeface="Public Sans"/>
              </a:rPr>
              <a:t>Niu, C. (2023). Research on play-based kindergarten curriculum reform in China: Based on the analysis of three typical play modes. International Journal of Early Years Education, 31(2), pp. 401–418.</a:t>
            </a:r>
          </a:p>
          <a:p>
            <a:pPr>
              <a:spcAft>
                <a:spcPts val="1200"/>
              </a:spcAft>
            </a:pPr>
            <a:r>
              <a:rPr lang="en-US" altLang="zh-CN" dirty="0">
                <a:solidFill>
                  <a:srgbClr val="2B2C30"/>
                </a:solidFill>
                <a:latin typeface="Public Sans"/>
                <a:ea typeface="Public Sans"/>
                <a:cs typeface="Public Sans"/>
                <a:sym typeface="Public Sans"/>
              </a:rPr>
              <a:t>Patton, M.Q. (2015). Qualitative Research &amp; Evaluation Methods: Integrating Theory and Practice. 4th ed. Thousand Oaks, CA: Sage.</a:t>
            </a:r>
          </a:p>
          <a:p>
            <a:pPr>
              <a:spcAft>
                <a:spcPts val="1200"/>
              </a:spcAft>
            </a:pPr>
            <a:r>
              <a:rPr lang="en-US" altLang="zh-CN" dirty="0">
                <a:solidFill>
                  <a:srgbClr val="2B2C30"/>
                </a:solidFill>
                <a:latin typeface="Public Sans"/>
                <a:ea typeface="Public Sans"/>
                <a:cs typeface="Public Sans"/>
                <a:sym typeface="Public Sans"/>
              </a:rPr>
              <a:t>Shirakawa, Y. and Saracho, O.N. (2021). Froebel’s kindergarten and its movement in Germany and the United States. Early Child Development and Care, 191(7–8), pp. 1164–1174.</a:t>
            </a:r>
          </a:p>
          <a:p>
            <a:pPr>
              <a:spcAft>
                <a:spcPts val="1200"/>
              </a:spcAft>
            </a:pPr>
            <a:r>
              <a:rPr lang="en-US" altLang="zh-CN" dirty="0">
                <a:solidFill>
                  <a:srgbClr val="2B2C30"/>
                </a:solidFill>
                <a:latin typeface="Public Sans"/>
                <a:ea typeface="Public Sans"/>
                <a:cs typeface="Public Sans"/>
                <a:sym typeface="Public Sans"/>
              </a:rPr>
              <a:t>Thomas, D.R. (2006). A general inductive approach for </a:t>
            </a:r>
            <a:r>
              <a:rPr lang="en-US" altLang="zh-CN" dirty="0" err="1">
                <a:solidFill>
                  <a:srgbClr val="2B2C30"/>
                </a:solidFill>
                <a:latin typeface="Public Sans"/>
                <a:ea typeface="Public Sans"/>
                <a:cs typeface="Public Sans"/>
                <a:sym typeface="Public Sans"/>
              </a:rPr>
              <a:t>analysing</a:t>
            </a:r>
            <a:r>
              <a:rPr lang="en-US" altLang="zh-CN" dirty="0">
                <a:solidFill>
                  <a:srgbClr val="2B2C30"/>
                </a:solidFill>
                <a:latin typeface="Public Sans"/>
                <a:ea typeface="Public Sans"/>
                <a:cs typeface="Public Sans"/>
                <a:sym typeface="Public Sans"/>
              </a:rPr>
              <a:t> qualitative evaluation data. American Journal of Evaluation, 27(2), pp. 237–246. </a:t>
            </a:r>
            <a:r>
              <a:rPr lang="en-US" altLang="zh-CN" dirty="0">
                <a:solidFill>
                  <a:srgbClr val="2B2C30"/>
                </a:solidFill>
                <a:latin typeface="Public Sans"/>
                <a:ea typeface="Public Sans"/>
                <a:cs typeface="Public Sans"/>
                <a:sym typeface="Public Sans"/>
                <a:hlinkClick r:id="rId2"/>
              </a:rPr>
              <a:t>https://doi.org/10.1177/1098214005283748</a:t>
            </a:r>
            <a:endParaRPr lang="en-US" altLang="zh-CN" dirty="0">
              <a:solidFill>
                <a:srgbClr val="2B2C30"/>
              </a:solidFill>
              <a:latin typeface="Public Sans"/>
              <a:ea typeface="Public Sans"/>
              <a:cs typeface="Public Sans"/>
              <a:sym typeface="Public Sans"/>
            </a:endParaRPr>
          </a:p>
          <a:p>
            <a:pPr>
              <a:spcAft>
                <a:spcPts val="1200"/>
              </a:spcAft>
            </a:pPr>
            <a:r>
              <a:rPr lang="en-US" altLang="zh-CN" dirty="0">
                <a:solidFill>
                  <a:srgbClr val="2B2C30"/>
                </a:solidFill>
                <a:latin typeface="Public Sans"/>
                <a:ea typeface="Public Sans"/>
                <a:cs typeface="Public Sans"/>
                <a:sym typeface="Public Sans"/>
              </a:rPr>
              <a:t>Wang, J.J. (2018). A study on the </a:t>
            </a:r>
            <a:r>
              <a:rPr lang="en-US" altLang="zh-CN" dirty="0" err="1">
                <a:solidFill>
                  <a:srgbClr val="2B2C30"/>
                </a:solidFill>
                <a:latin typeface="Public Sans"/>
                <a:ea typeface="Public Sans"/>
                <a:cs typeface="Public Sans"/>
                <a:sym typeface="Public Sans"/>
              </a:rPr>
              <a:t>localisation</a:t>
            </a:r>
            <a:r>
              <a:rPr lang="en-US" altLang="zh-CN" dirty="0">
                <a:solidFill>
                  <a:srgbClr val="2B2C30"/>
                </a:solidFill>
                <a:latin typeface="Public Sans"/>
                <a:ea typeface="Public Sans"/>
                <a:cs typeface="Public Sans"/>
                <a:sym typeface="Public Sans"/>
              </a:rPr>
              <a:t> of foreign preschool education thoughts in the Republic of China. Master’s Thesis. Hunan Normal University.</a:t>
            </a:r>
          </a:p>
          <a:p>
            <a:pPr>
              <a:spcAft>
                <a:spcPts val="1200"/>
              </a:spcAft>
            </a:pPr>
            <a:r>
              <a:rPr lang="en-US" altLang="zh-CN" dirty="0">
                <a:solidFill>
                  <a:srgbClr val="2B2C30"/>
                </a:solidFill>
                <a:latin typeface="Public Sans"/>
                <a:ea typeface="Public Sans"/>
                <a:cs typeface="Public Sans"/>
                <a:sym typeface="Public Sans"/>
              </a:rPr>
              <a:t>Wang, X.B. and Yu, Y.P. (2024). Development and implications of China’s kindergarten curriculum over the past century. Early Childhood Education Research, 08, pp. 12–22.</a:t>
            </a:r>
          </a:p>
          <a:p>
            <a:pPr>
              <a:spcAft>
                <a:spcPts val="1200"/>
              </a:spcAft>
            </a:pPr>
            <a:r>
              <a:rPr lang="en-US" altLang="zh-CN" dirty="0">
                <a:solidFill>
                  <a:srgbClr val="2B2C30"/>
                </a:solidFill>
                <a:latin typeface="Public Sans"/>
                <a:ea typeface="Public Sans"/>
                <a:cs typeface="Public Sans"/>
                <a:sym typeface="Public Sans"/>
              </a:rPr>
              <a:t>Xu, L. (2015). A century of preschool curriculum evolution in Guangxi. Journal of Guangxi Normal University (Philosophy and Social Sciences Edition), 05, pp. 152–159.</a:t>
            </a:r>
          </a:p>
          <a:p>
            <a:pPr>
              <a:spcAft>
                <a:spcPts val="1200"/>
              </a:spcAft>
            </a:pPr>
            <a:r>
              <a:rPr lang="en-US" altLang="zh-CN" dirty="0">
                <a:solidFill>
                  <a:srgbClr val="2B2C30"/>
                </a:solidFill>
                <a:latin typeface="Public Sans"/>
                <a:ea typeface="Public Sans"/>
                <a:cs typeface="Public Sans"/>
                <a:sym typeface="Public Sans"/>
              </a:rPr>
              <a:t>Yin, R.K., Campbell, D.T. and Sage Publications. (2018). Case Study Research and Applications: Design and Methods. 6th ed. Thousand Oaks, CA: Sage.</a:t>
            </a:r>
          </a:p>
          <a:p>
            <a:pPr>
              <a:spcAft>
                <a:spcPts val="1200"/>
              </a:spcAft>
            </a:pPr>
            <a:r>
              <a:rPr lang="en-US" altLang="zh-CN" dirty="0">
                <a:solidFill>
                  <a:srgbClr val="2B2C30"/>
                </a:solidFill>
                <a:latin typeface="Public Sans"/>
                <a:ea typeface="Public Sans"/>
                <a:cs typeface="Public Sans"/>
                <a:sym typeface="Public Sans"/>
              </a:rPr>
              <a:t>Yu, Y.P. (2001). On the construction of kindergarten-based curriculum. Early Education, 08, pp. 4–6.</a:t>
            </a:r>
          </a:p>
          <a:p>
            <a:pPr>
              <a:spcAft>
                <a:spcPts val="1200"/>
              </a:spcAft>
            </a:pPr>
            <a:r>
              <a:rPr lang="en-US" altLang="zh-CN" dirty="0">
                <a:solidFill>
                  <a:srgbClr val="2B2C30"/>
                </a:solidFill>
                <a:latin typeface="Public Sans"/>
                <a:ea typeface="Public Sans"/>
                <a:cs typeface="Public Sans"/>
                <a:sym typeface="Public Sans"/>
              </a:rPr>
              <a:t>Yu, Y.P. (2006). Reflections on kindergarten curriculum reform (Part II). </a:t>
            </a:r>
            <a:r>
              <a:rPr lang="en-US" altLang="zh-CN" dirty="0" err="1">
                <a:solidFill>
                  <a:srgbClr val="2B2C30"/>
                </a:solidFill>
                <a:latin typeface="Public Sans"/>
                <a:ea typeface="Public Sans"/>
                <a:cs typeface="Public Sans"/>
                <a:sym typeface="Public Sans"/>
              </a:rPr>
              <a:t>幼儿教育</a:t>
            </a:r>
            <a:r>
              <a:rPr lang="en-US" altLang="zh-CN" dirty="0">
                <a:solidFill>
                  <a:srgbClr val="2B2C30"/>
                </a:solidFill>
                <a:latin typeface="Public Sans"/>
                <a:ea typeface="Public Sans"/>
                <a:cs typeface="Public Sans"/>
                <a:sym typeface="Public Sans"/>
              </a:rPr>
              <a:t>, 09, pp. 4–6.</a:t>
            </a:r>
          </a:p>
          <a:p>
            <a:pPr>
              <a:spcAft>
                <a:spcPts val="1200"/>
              </a:spcAft>
            </a:pPr>
            <a:r>
              <a:rPr lang="en-US" altLang="zh-CN" dirty="0">
                <a:solidFill>
                  <a:srgbClr val="2B2C30"/>
                </a:solidFill>
                <a:latin typeface="Public Sans"/>
                <a:ea typeface="Public Sans"/>
                <a:cs typeface="Public Sans"/>
                <a:sym typeface="Public Sans"/>
              </a:rPr>
              <a:t>Zhang, B. and Yu, Y.P. (2024). Development and implications of China’s kindergarten curriculum over the past century. Early Childhood Education Research, 08, pp. 12–22.</a:t>
            </a:r>
          </a:p>
          <a:p>
            <a:pPr>
              <a:spcAft>
                <a:spcPts val="1200"/>
              </a:spcAft>
            </a:pPr>
            <a:r>
              <a:rPr lang="en-US" altLang="zh-CN" dirty="0">
                <a:solidFill>
                  <a:srgbClr val="2B2C30"/>
                </a:solidFill>
                <a:latin typeface="Public Sans"/>
                <a:ea typeface="Public Sans"/>
                <a:cs typeface="Public Sans"/>
                <a:sym typeface="Public Sans"/>
              </a:rPr>
              <a:t>Zhong, Y. (2023). Return to life curriculum education concept: Development and research of kindergarten-based curriculum. Parents, 14, pp. 167–169.</a:t>
            </a:r>
          </a:p>
          <a:p>
            <a:pPr>
              <a:spcAft>
                <a:spcPts val="1200"/>
              </a:spcAft>
            </a:pPr>
            <a:r>
              <a:rPr lang="en-US" altLang="zh-CN" dirty="0">
                <a:solidFill>
                  <a:srgbClr val="2B2C30"/>
                </a:solidFill>
                <a:latin typeface="Public Sans"/>
                <a:ea typeface="Public Sans"/>
                <a:cs typeface="Public Sans"/>
                <a:sym typeface="Public Sans"/>
              </a:rPr>
              <a:t>Zou, R.Y. (2007). Reflections on the popularity of kindergarten-based curriculum development. </a:t>
            </a:r>
            <a:r>
              <a:rPr lang="en-US" altLang="zh-CN" dirty="0" err="1">
                <a:solidFill>
                  <a:srgbClr val="2B2C30"/>
                </a:solidFill>
                <a:latin typeface="Public Sans"/>
                <a:ea typeface="Public Sans"/>
                <a:cs typeface="Public Sans"/>
                <a:sym typeface="Public Sans"/>
              </a:rPr>
              <a:t>学前教育研究</a:t>
            </a:r>
            <a:r>
              <a:rPr lang="en-US" altLang="zh-CN" dirty="0">
                <a:solidFill>
                  <a:srgbClr val="2B2C30"/>
                </a:solidFill>
                <a:latin typeface="Public Sans"/>
                <a:ea typeface="Public Sans"/>
                <a:cs typeface="Public Sans"/>
                <a:sym typeface="Public Sans"/>
              </a:rPr>
              <a:t>, 12, pp. 17</a:t>
            </a:r>
          </a:p>
        </p:txBody>
      </p:sp>
    </p:spTree>
    <p:extLst>
      <p:ext uri="{BB962C8B-B14F-4D97-AF65-F5344CB8AC3E}">
        <p14:creationId xmlns:p14="http://schemas.microsoft.com/office/powerpoint/2010/main" val="1188548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EFEEE7"/>
        </a:solidFill>
        <a:effectLst/>
      </p:bgPr>
    </p:bg>
    <p:spTree>
      <p:nvGrpSpPr>
        <p:cNvPr id="1" name=""/>
        <p:cNvGrpSpPr/>
        <p:nvPr/>
      </p:nvGrpSpPr>
      <p:grpSpPr>
        <a:xfrm>
          <a:off x="0" y="0"/>
          <a:ext cx="0" cy="0"/>
          <a:chOff x="0" y="0"/>
          <a:chExt cx="0" cy="0"/>
        </a:xfrm>
      </p:grpSpPr>
      <p:sp>
        <p:nvSpPr>
          <p:cNvPr id="2" name="AutoShape 2"/>
          <p:cNvSpPr/>
          <p:nvPr/>
        </p:nvSpPr>
        <p:spPr>
          <a:xfrm flipV="1">
            <a:off x="1028706" y="4514765"/>
            <a:ext cx="16230594" cy="38509"/>
          </a:xfrm>
          <a:prstGeom prst="line">
            <a:avLst/>
          </a:prstGeom>
          <a:ln w="9525" cap="flat">
            <a:solidFill>
              <a:srgbClr val="2B2C30"/>
            </a:solidFill>
            <a:prstDash val="solid"/>
            <a:headEnd type="none" w="sm" len="sm"/>
            <a:tailEnd type="none" w="sm" len="sm"/>
          </a:ln>
        </p:spPr>
      </p:sp>
      <p:sp>
        <p:nvSpPr>
          <p:cNvPr id="3" name="TextBox 3"/>
          <p:cNvSpPr txBox="1"/>
          <p:nvPr/>
        </p:nvSpPr>
        <p:spPr>
          <a:xfrm>
            <a:off x="850974" y="2332416"/>
            <a:ext cx="16408332" cy="2084083"/>
          </a:xfrm>
          <a:prstGeom prst="rect">
            <a:avLst/>
          </a:prstGeom>
        </p:spPr>
        <p:txBody>
          <a:bodyPr lIns="0" tIns="0" rIns="0" bIns="0" rtlCol="0" anchor="t">
            <a:spAutoFit/>
          </a:bodyPr>
          <a:lstStyle/>
          <a:p>
            <a:pPr algn="l">
              <a:lnSpc>
                <a:spcPts val="15250"/>
              </a:lnSpc>
            </a:pPr>
            <a:r>
              <a:rPr lang="en-US" sz="16758" spc="83">
                <a:solidFill>
                  <a:srgbClr val="2B2C30"/>
                </a:solidFill>
                <a:latin typeface="Playfair Display"/>
                <a:ea typeface="Playfair Display"/>
                <a:cs typeface="Playfair Display"/>
                <a:sym typeface="Playfair Display"/>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319</TotalTime>
  <Words>3521</Words>
  <Application>Microsoft Office PowerPoint</Application>
  <PresentationFormat>自定义</PresentationFormat>
  <Paragraphs>360</Paragraphs>
  <Slides>32</Slides>
  <Notes>2</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32</vt:i4>
      </vt:variant>
    </vt:vector>
  </HeadingPairs>
  <TitlesOfParts>
    <vt:vector size="42" baseType="lpstr">
      <vt:lpstr>Public Sans Bold</vt:lpstr>
      <vt:lpstr>Public Sans</vt:lpstr>
      <vt:lpstr>Libre Baskerville Bold</vt:lpstr>
      <vt:lpstr>Playfair Display Italics</vt:lpstr>
      <vt:lpstr>Libre Baskerville</vt:lpstr>
      <vt:lpstr>Playfair Display Bold</vt:lpstr>
      <vt:lpstr>Arial</vt:lpstr>
      <vt:lpstr>Playfair Display</vt:lpstr>
      <vt:lpstr>Calibri</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Cream Neutral Minimalist New Business Pitch Deck Presentation</dc:title>
  <cp:lastModifiedBy>令华 曾</cp:lastModifiedBy>
  <cp:revision>5</cp:revision>
  <dcterms:created xsi:type="dcterms:W3CDTF">2006-08-16T00:00:00Z</dcterms:created>
  <dcterms:modified xsi:type="dcterms:W3CDTF">2025-06-02T21:13:14Z</dcterms:modified>
  <dc:identifier>DAGpChKG8lM</dc:identifier>
</cp:coreProperties>
</file>