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 autoCompressPictures="0">
  <p:sldMasterIdLst>
    <p:sldMasterId id="2147484022" r:id="rId1"/>
  </p:sldMasterIdLst>
  <p:notesMasterIdLst>
    <p:notesMasterId r:id="rId11"/>
  </p:notesMasterIdLst>
  <p:sldIdLst>
    <p:sldId id="256" r:id="rId2"/>
    <p:sldId id="265" r:id="rId3"/>
    <p:sldId id="258" r:id="rId4"/>
    <p:sldId id="260" r:id="rId5"/>
    <p:sldId id="269" r:id="rId6"/>
    <p:sldId id="270" r:id="rId7"/>
    <p:sldId id="272" r:id="rId8"/>
    <p:sldId id="262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14"/>
    <p:restoredTop sz="76936"/>
  </p:normalViewPr>
  <p:slideViewPr>
    <p:cSldViewPr snapToGrid="0">
      <p:cViewPr varScale="1">
        <p:scale>
          <a:sx n="116" d="100"/>
          <a:sy n="116" d="100"/>
        </p:scale>
        <p:origin x="22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E9F362-6CF1-4D9B-B714-E593F03B2190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FB4B63-D0BC-4C5A-B88A-910BCED03E83}">
      <dgm:prSet custT="1"/>
      <dgm:spPr/>
      <dgm:t>
        <a:bodyPr/>
        <a:lstStyle/>
        <a:p>
          <a:r>
            <a:rPr lang="en-GB" sz="1600" noProof="1"/>
            <a:t>History</a:t>
          </a:r>
        </a:p>
      </dgm:t>
    </dgm:pt>
    <dgm:pt modelId="{047DBE3A-F8F8-4533-8BF2-7A91FA1107C3}" type="parTrans" cxnId="{6091EDE9-72A7-4C5A-8ECB-901441C74B29}">
      <dgm:prSet/>
      <dgm:spPr/>
      <dgm:t>
        <a:bodyPr/>
        <a:lstStyle/>
        <a:p>
          <a:endParaRPr lang="en-US" sz="1200"/>
        </a:p>
      </dgm:t>
    </dgm:pt>
    <dgm:pt modelId="{118EA4E1-1A04-4FD8-9863-2AE040D5643F}" type="sibTrans" cxnId="{6091EDE9-72A7-4C5A-8ECB-901441C74B29}">
      <dgm:prSet/>
      <dgm:spPr/>
      <dgm:t>
        <a:bodyPr/>
        <a:lstStyle/>
        <a:p>
          <a:endParaRPr lang="en-US" sz="1200"/>
        </a:p>
      </dgm:t>
    </dgm:pt>
    <dgm:pt modelId="{5D2F6FFE-EE2E-4CC5-BAD3-F6A030D8DAF3}">
      <dgm:prSet custT="1"/>
      <dgm:spPr/>
      <dgm:t>
        <a:bodyPr/>
        <a:lstStyle/>
        <a:p>
          <a:r>
            <a:rPr lang="en-GB" sz="1600" noProof="1"/>
            <a:t>The Tank </a:t>
          </a:r>
        </a:p>
      </dgm:t>
    </dgm:pt>
    <dgm:pt modelId="{FFEFF9E6-05ED-4C8B-85CD-6EF615CF2490}" type="parTrans" cxnId="{33055C37-145A-4F94-B8F3-EF85DB699732}">
      <dgm:prSet/>
      <dgm:spPr/>
      <dgm:t>
        <a:bodyPr/>
        <a:lstStyle/>
        <a:p>
          <a:endParaRPr lang="en-US" sz="1200"/>
        </a:p>
      </dgm:t>
    </dgm:pt>
    <dgm:pt modelId="{93315C0B-DFD9-4C5B-94E1-3686C8972CB1}" type="sibTrans" cxnId="{33055C37-145A-4F94-B8F3-EF85DB699732}">
      <dgm:prSet/>
      <dgm:spPr/>
      <dgm:t>
        <a:bodyPr/>
        <a:lstStyle/>
        <a:p>
          <a:endParaRPr lang="en-US" sz="1200"/>
        </a:p>
      </dgm:t>
    </dgm:pt>
    <dgm:pt modelId="{AB5DF45A-28FD-4E49-8BE7-D6838DF732E4}">
      <dgm:prSet custT="1"/>
      <dgm:spPr/>
      <dgm:t>
        <a:bodyPr/>
        <a:lstStyle/>
        <a:p>
          <a:r>
            <a:rPr lang="en-GB" sz="1600" noProof="1"/>
            <a:t>Comparisons</a:t>
          </a:r>
        </a:p>
      </dgm:t>
    </dgm:pt>
    <dgm:pt modelId="{EE36CCE0-E006-4C80-BE5B-15777B7664A2}" type="parTrans" cxnId="{9A9A2AA6-27E0-4A00-926A-967BC6774E23}">
      <dgm:prSet/>
      <dgm:spPr/>
      <dgm:t>
        <a:bodyPr/>
        <a:lstStyle/>
        <a:p>
          <a:endParaRPr lang="en-US" sz="1200"/>
        </a:p>
      </dgm:t>
    </dgm:pt>
    <dgm:pt modelId="{AF34BCDF-FB0A-4E82-B7AF-5757D14AD2E5}" type="sibTrans" cxnId="{9A9A2AA6-27E0-4A00-926A-967BC6774E23}">
      <dgm:prSet/>
      <dgm:spPr/>
      <dgm:t>
        <a:bodyPr/>
        <a:lstStyle/>
        <a:p>
          <a:endParaRPr lang="en-US" sz="1200"/>
        </a:p>
      </dgm:t>
    </dgm:pt>
    <dgm:pt modelId="{FB71D34B-DD1D-40DE-B6C0-2748D496D383}">
      <dgm:prSet custT="1"/>
      <dgm:spPr/>
      <dgm:t>
        <a:bodyPr/>
        <a:lstStyle/>
        <a:p>
          <a:r>
            <a:rPr lang="en-GB" sz="1400" noProof="1"/>
            <a:t>Modern Tank</a:t>
          </a:r>
        </a:p>
      </dgm:t>
    </dgm:pt>
    <dgm:pt modelId="{61982A8E-210C-412F-B0E7-1E41BA0C087A}" type="parTrans" cxnId="{2633A9D3-0B94-4290-89BF-00E8FF09A1DE}">
      <dgm:prSet/>
      <dgm:spPr/>
      <dgm:t>
        <a:bodyPr/>
        <a:lstStyle/>
        <a:p>
          <a:endParaRPr lang="en-US" sz="1200"/>
        </a:p>
      </dgm:t>
    </dgm:pt>
    <dgm:pt modelId="{5C25B3E0-5A56-4A52-A9E5-B1B198B7D08D}" type="sibTrans" cxnId="{2633A9D3-0B94-4290-89BF-00E8FF09A1DE}">
      <dgm:prSet/>
      <dgm:spPr/>
      <dgm:t>
        <a:bodyPr/>
        <a:lstStyle/>
        <a:p>
          <a:endParaRPr lang="en-US" sz="1200"/>
        </a:p>
      </dgm:t>
    </dgm:pt>
    <dgm:pt modelId="{93CEA74F-E9EB-4E84-8B37-4A861FABC95B}">
      <dgm:prSet custT="1"/>
      <dgm:spPr/>
      <dgm:t>
        <a:bodyPr/>
        <a:lstStyle/>
        <a:p>
          <a:r>
            <a:rPr lang="en-GB" sz="1600" noProof="1"/>
            <a:t>Blitzkrieg</a:t>
          </a:r>
        </a:p>
      </dgm:t>
    </dgm:pt>
    <dgm:pt modelId="{1B81EC7E-9B25-4F16-85D2-5CC086A04608}" type="parTrans" cxnId="{453357F2-13D5-4CAA-9446-A36F71B41E84}">
      <dgm:prSet/>
      <dgm:spPr/>
      <dgm:t>
        <a:bodyPr/>
        <a:lstStyle/>
        <a:p>
          <a:endParaRPr lang="en-US" sz="1200"/>
        </a:p>
      </dgm:t>
    </dgm:pt>
    <dgm:pt modelId="{F1AFC082-CB52-4A25-B69B-180781072589}" type="sibTrans" cxnId="{453357F2-13D5-4CAA-9446-A36F71B41E84}">
      <dgm:prSet/>
      <dgm:spPr/>
      <dgm:t>
        <a:bodyPr/>
        <a:lstStyle/>
        <a:p>
          <a:endParaRPr lang="en-US" sz="1200"/>
        </a:p>
      </dgm:t>
    </dgm:pt>
    <dgm:pt modelId="{B26FBC84-F348-4F15-B7F2-1F3DD9F8347E}">
      <dgm:prSet custT="1"/>
      <dgm:spPr/>
      <dgm:t>
        <a:bodyPr/>
        <a:lstStyle/>
        <a:p>
          <a:r>
            <a:rPr lang="en-GB" sz="1600" noProof="1"/>
            <a:t>Conclusion</a:t>
          </a:r>
        </a:p>
      </dgm:t>
    </dgm:pt>
    <dgm:pt modelId="{E12E4895-D2DC-42AB-BFEB-23E02A53B2B9}" type="parTrans" cxnId="{38B9C656-8DDD-4122-9B56-833922288730}">
      <dgm:prSet/>
      <dgm:spPr/>
      <dgm:t>
        <a:bodyPr/>
        <a:lstStyle/>
        <a:p>
          <a:endParaRPr lang="en-US" sz="1200"/>
        </a:p>
      </dgm:t>
    </dgm:pt>
    <dgm:pt modelId="{0EB34D76-8FD0-4BC7-9175-C707A4CDD6EB}" type="sibTrans" cxnId="{38B9C656-8DDD-4122-9B56-833922288730}">
      <dgm:prSet/>
      <dgm:spPr/>
      <dgm:t>
        <a:bodyPr/>
        <a:lstStyle/>
        <a:p>
          <a:endParaRPr lang="en-US" sz="1200"/>
        </a:p>
      </dgm:t>
    </dgm:pt>
    <dgm:pt modelId="{9BCFD9D5-6E64-CD4A-A05C-C78148247419}" type="pres">
      <dgm:prSet presAssocID="{E8E9F362-6CF1-4D9B-B714-E593F03B2190}" presName="diagram" presStyleCnt="0">
        <dgm:presLayoutVars>
          <dgm:dir/>
          <dgm:resizeHandles val="exact"/>
        </dgm:presLayoutVars>
      </dgm:prSet>
      <dgm:spPr/>
    </dgm:pt>
    <dgm:pt modelId="{556EF471-AA5A-EA47-B2B2-BF3AB6FDFA4A}" type="pres">
      <dgm:prSet presAssocID="{90FB4B63-D0BC-4C5A-B88A-910BCED03E83}" presName="node" presStyleLbl="node1" presStyleIdx="0" presStyleCnt="6">
        <dgm:presLayoutVars>
          <dgm:bulletEnabled val="1"/>
        </dgm:presLayoutVars>
      </dgm:prSet>
      <dgm:spPr/>
    </dgm:pt>
    <dgm:pt modelId="{15AD3DB0-9966-E44A-9419-F25B186FFEDD}" type="pres">
      <dgm:prSet presAssocID="{118EA4E1-1A04-4FD8-9863-2AE040D5643F}" presName="sibTrans" presStyleCnt="0"/>
      <dgm:spPr/>
    </dgm:pt>
    <dgm:pt modelId="{CFFF9AC3-36AC-734F-9238-A522B8CE9737}" type="pres">
      <dgm:prSet presAssocID="{5D2F6FFE-EE2E-4CC5-BAD3-F6A030D8DAF3}" presName="node" presStyleLbl="node1" presStyleIdx="1" presStyleCnt="6">
        <dgm:presLayoutVars>
          <dgm:bulletEnabled val="1"/>
        </dgm:presLayoutVars>
      </dgm:prSet>
      <dgm:spPr/>
    </dgm:pt>
    <dgm:pt modelId="{063EBC87-5680-DC4B-A7E7-7B484F00ADC0}" type="pres">
      <dgm:prSet presAssocID="{93315C0B-DFD9-4C5B-94E1-3686C8972CB1}" presName="sibTrans" presStyleCnt="0"/>
      <dgm:spPr/>
    </dgm:pt>
    <dgm:pt modelId="{FDCB4507-A0ED-7348-A3FC-23DD4ED210AC}" type="pres">
      <dgm:prSet presAssocID="{AB5DF45A-28FD-4E49-8BE7-D6838DF732E4}" presName="node" presStyleLbl="node1" presStyleIdx="2" presStyleCnt="6">
        <dgm:presLayoutVars>
          <dgm:bulletEnabled val="1"/>
        </dgm:presLayoutVars>
      </dgm:prSet>
      <dgm:spPr/>
    </dgm:pt>
    <dgm:pt modelId="{BD9B3488-BADC-5144-BB8A-E96A000E1997}" type="pres">
      <dgm:prSet presAssocID="{AF34BCDF-FB0A-4E82-B7AF-5757D14AD2E5}" presName="sibTrans" presStyleCnt="0"/>
      <dgm:spPr/>
    </dgm:pt>
    <dgm:pt modelId="{0E915F15-BA70-0E43-8670-A414214AADE8}" type="pres">
      <dgm:prSet presAssocID="{FB71D34B-DD1D-40DE-B6C0-2748D496D383}" presName="node" presStyleLbl="node1" presStyleIdx="3" presStyleCnt="6">
        <dgm:presLayoutVars>
          <dgm:bulletEnabled val="1"/>
        </dgm:presLayoutVars>
      </dgm:prSet>
      <dgm:spPr/>
    </dgm:pt>
    <dgm:pt modelId="{1FAE1A3A-C25F-AF42-ADF9-40EB3AE072EB}" type="pres">
      <dgm:prSet presAssocID="{5C25B3E0-5A56-4A52-A9E5-B1B198B7D08D}" presName="sibTrans" presStyleCnt="0"/>
      <dgm:spPr/>
    </dgm:pt>
    <dgm:pt modelId="{7D875507-B66C-A74D-933B-AF9C9BCC27BD}" type="pres">
      <dgm:prSet presAssocID="{93CEA74F-E9EB-4E84-8B37-4A861FABC95B}" presName="node" presStyleLbl="node1" presStyleIdx="4" presStyleCnt="6">
        <dgm:presLayoutVars>
          <dgm:bulletEnabled val="1"/>
        </dgm:presLayoutVars>
      </dgm:prSet>
      <dgm:spPr/>
    </dgm:pt>
    <dgm:pt modelId="{C4B16D57-3728-8E42-BA52-2766BE97B2E4}" type="pres">
      <dgm:prSet presAssocID="{F1AFC082-CB52-4A25-B69B-180781072589}" presName="sibTrans" presStyleCnt="0"/>
      <dgm:spPr/>
    </dgm:pt>
    <dgm:pt modelId="{370308BE-C9F6-5048-AB6A-D0803366C62E}" type="pres">
      <dgm:prSet presAssocID="{B26FBC84-F348-4F15-B7F2-1F3DD9F8347E}" presName="node" presStyleLbl="node1" presStyleIdx="5" presStyleCnt="6">
        <dgm:presLayoutVars>
          <dgm:bulletEnabled val="1"/>
        </dgm:presLayoutVars>
      </dgm:prSet>
      <dgm:spPr/>
    </dgm:pt>
  </dgm:ptLst>
  <dgm:cxnLst>
    <dgm:cxn modelId="{CA5F670F-5BB0-7549-85EB-9F5F6FAEDB20}" type="presOf" srcId="{AB5DF45A-28FD-4E49-8BE7-D6838DF732E4}" destId="{FDCB4507-A0ED-7348-A3FC-23DD4ED210AC}" srcOrd="0" destOrd="0" presId="urn:microsoft.com/office/officeart/2005/8/layout/default"/>
    <dgm:cxn modelId="{28ED5A1B-F2E2-C742-8E56-C68102F3EB2F}" type="presOf" srcId="{E8E9F362-6CF1-4D9B-B714-E593F03B2190}" destId="{9BCFD9D5-6E64-CD4A-A05C-C78148247419}" srcOrd="0" destOrd="0" presId="urn:microsoft.com/office/officeart/2005/8/layout/default"/>
    <dgm:cxn modelId="{33055C37-145A-4F94-B8F3-EF85DB699732}" srcId="{E8E9F362-6CF1-4D9B-B714-E593F03B2190}" destId="{5D2F6FFE-EE2E-4CC5-BAD3-F6A030D8DAF3}" srcOrd="1" destOrd="0" parTransId="{FFEFF9E6-05ED-4C8B-85CD-6EF615CF2490}" sibTransId="{93315C0B-DFD9-4C5B-94E1-3686C8972CB1}"/>
    <dgm:cxn modelId="{38B9C656-8DDD-4122-9B56-833922288730}" srcId="{E8E9F362-6CF1-4D9B-B714-E593F03B2190}" destId="{B26FBC84-F348-4F15-B7F2-1F3DD9F8347E}" srcOrd="5" destOrd="0" parTransId="{E12E4895-D2DC-42AB-BFEB-23E02A53B2B9}" sibTransId="{0EB34D76-8FD0-4BC7-9175-C707A4CDD6EB}"/>
    <dgm:cxn modelId="{47542D8A-1564-7B49-BC13-2EF095DFE23A}" type="presOf" srcId="{B26FBC84-F348-4F15-B7F2-1F3DD9F8347E}" destId="{370308BE-C9F6-5048-AB6A-D0803366C62E}" srcOrd="0" destOrd="0" presId="urn:microsoft.com/office/officeart/2005/8/layout/default"/>
    <dgm:cxn modelId="{9A9A2AA6-27E0-4A00-926A-967BC6774E23}" srcId="{E8E9F362-6CF1-4D9B-B714-E593F03B2190}" destId="{AB5DF45A-28FD-4E49-8BE7-D6838DF732E4}" srcOrd="2" destOrd="0" parTransId="{EE36CCE0-E006-4C80-BE5B-15777B7664A2}" sibTransId="{AF34BCDF-FB0A-4E82-B7AF-5757D14AD2E5}"/>
    <dgm:cxn modelId="{0EA140AA-179D-ED47-89B7-85FAD3D92F77}" type="presOf" srcId="{FB71D34B-DD1D-40DE-B6C0-2748D496D383}" destId="{0E915F15-BA70-0E43-8670-A414214AADE8}" srcOrd="0" destOrd="0" presId="urn:microsoft.com/office/officeart/2005/8/layout/default"/>
    <dgm:cxn modelId="{34C541B0-E74A-5841-9C3A-51D7DD8EE18A}" type="presOf" srcId="{90FB4B63-D0BC-4C5A-B88A-910BCED03E83}" destId="{556EF471-AA5A-EA47-B2B2-BF3AB6FDFA4A}" srcOrd="0" destOrd="0" presId="urn:microsoft.com/office/officeart/2005/8/layout/default"/>
    <dgm:cxn modelId="{2633A9D3-0B94-4290-89BF-00E8FF09A1DE}" srcId="{E8E9F362-6CF1-4D9B-B714-E593F03B2190}" destId="{FB71D34B-DD1D-40DE-B6C0-2748D496D383}" srcOrd="3" destOrd="0" parTransId="{61982A8E-210C-412F-B0E7-1E41BA0C087A}" sibTransId="{5C25B3E0-5A56-4A52-A9E5-B1B198B7D08D}"/>
    <dgm:cxn modelId="{9D3221E1-A873-2E4E-9C39-3D9CC2818CD6}" type="presOf" srcId="{93CEA74F-E9EB-4E84-8B37-4A861FABC95B}" destId="{7D875507-B66C-A74D-933B-AF9C9BCC27BD}" srcOrd="0" destOrd="0" presId="urn:microsoft.com/office/officeart/2005/8/layout/default"/>
    <dgm:cxn modelId="{6091EDE9-72A7-4C5A-8ECB-901441C74B29}" srcId="{E8E9F362-6CF1-4D9B-B714-E593F03B2190}" destId="{90FB4B63-D0BC-4C5A-B88A-910BCED03E83}" srcOrd="0" destOrd="0" parTransId="{047DBE3A-F8F8-4533-8BF2-7A91FA1107C3}" sibTransId="{118EA4E1-1A04-4FD8-9863-2AE040D5643F}"/>
    <dgm:cxn modelId="{453357F2-13D5-4CAA-9446-A36F71B41E84}" srcId="{E8E9F362-6CF1-4D9B-B714-E593F03B2190}" destId="{93CEA74F-E9EB-4E84-8B37-4A861FABC95B}" srcOrd="4" destOrd="0" parTransId="{1B81EC7E-9B25-4F16-85D2-5CC086A04608}" sibTransId="{F1AFC082-CB52-4A25-B69B-180781072589}"/>
    <dgm:cxn modelId="{8C17B7F2-F241-B442-9CCB-EE9D6972E588}" type="presOf" srcId="{5D2F6FFE-EE2E-4CC5-BAD3-F6A030D8DAF3}" destId="{CFFF9AC3-36AC-734F-9238-A522B8CE9737}" srcOrd="0" destOrd="0" presId="urn:microsoft.com/office/officeart/2005/8/layout/default"/>
    <dgm:cxn modelId="{7D2F9044-62D0-A245-ABFD-7F7A59277FFD}" type="presParOf" srcId="{9BCFD9D5-6E64-CD4A-A05C-C78148247419}" destId="{556EF471-AA5A-EA47-B2B2-BF3AB6FDFA4A}" srcOrd="0" destOrd="0" presId="urn:microsoft.com/office/officeart/2005/8/layout/default"/>
    <dgm:cxn modelId="{836D4B96-CD2A-E148-B42C-ACBBE8E9E10D}" type="presParOf" srcId="{9BCFD9D5-6E64-CD4A-A05C-C78148247419}" destId="{15AD3DB0-9966-E44A-9419-F25B186FFEDD}" srcOrd="1" destOrd="0" presId="urn:microsoft.com/office/officeart/2005/8/layout/default"/>
    <dgm:cxn modelId="{B06F16A0-5D08-4243-A8E1-99CB9BE3D8DD}" type="presParOf" srcId="{9BCFD9D5-6E64-CD4A-A05C-C78148247419}" destId="{CFFF9AC3-36AC-734F-9238-A522B8CE9737}" srcOrd="2" destOrd="0" presId="urn:microsoft.com/office/officeart/2005/8/layout/default"/>
    <dgm:cxn modelId="{CBFF0787-EBC7-0541-93B7-DE68A5A0E617}" type="presParOf" srcId="{9BCFD9D5-6E64-CD4A-A05C-C78148247419}" destId="{063EBC87-5680-DC4B-A7E7-7B484F00ADC0}" srcOrd="3" destOrd="0" presId="urn:microsoft.com/office/officeart/2005/8/layout/default"/>
    <dgm:cxn modelId="{C7C5CC8B-6DBB-944B-B4A1-61C2E05A0055}" type="presParOf" srcId="{9BCFD9D5-6E64-CD4A-A05C-C78148247419}" destId="{FDCB4507-A0ED-7348-A3FC-23DD4ED210AC}" srcOrd="4" destOrd="0" presId="urn:microsoft.com/office/officeart/2005/8/layout/default"/>
    <dgm:cxn modelId="{2F41AF63-DA9A-584A-B82B-544C086719AB}" type="presParOf" srcId="{9BCFD9D5-6E64-CD4A-A05C-C78148247419}" destId="{BD9B3488-BADC-5144-BB8A-E96A000E1997}" srcOrd="5" destOrd="0" presId="urn:microsoft.com/office/officeart/2005/8/layout/default"/>
    <dgm:cxn modelId="{5D7B9F1A-D84F-124B-AFF7-190E31746494}" type="presParOf" srcId="{9BCFD9D5-6E64-CD4A-A05C-C78148247419}" destId="{0E915F15-BA70-0E43-8670-A414214AADE8}" srcOrd="6" destOrd="0" presId="urn:microsoft.com/office/officeart/2005/8/layout/default"/>
    <dgm:cxn modelId="{8CDB62E6-82EE-7342-8B7F-A298D8F31A99}" type="presParOf" srcId="{9BCFD9D5-6E64-CD4A-A05C-C78148247419}" destId="{1FAE1A3A-C25F-AF42-ADF9-40EB3AE072EB}" srcOrd="7" destOrd="0" presId="urn:microsoft.com/office/officeart/2005/8/layout/default"/>
    <dgm:cxn modelId="{885308C0-1E77-024E-93A6-8A968E7F5AEE}" type="presParOf" srcId="{9BCFD9D5-6E64-CD4A-A05C-C78148247419}" destId="{7D875507-B66C-A74D-933B-AF9C9BCC27BD}" srcOrd="8" destOrd="0" presId="urn:microsoft.com/office/officeart/2005/8/layout/default"/>
    <dgm:cxn modelId="{82610B82-74E9-1044-80FD-5EE275E65869}" type="presParOf" srcId="{9BCFD9D5-6E64-CD4A-A05C-C78148247419}" destId="{C4B16D57-3728-8E42-BA52-2766BE97B2E4}" srcOrd="9" destOrd="0" presId="urn:microsoft.com/office/officeart/2005/8/layout/default"/>
    <dgm:cxn modelId="{75724616-09BE-8C4A-85F1-C9F2D747F99E}" type="presParOf" srcId="{9BCFD9D5-6E64-CD4A-A05C-C78148247419}" destId="{370308BE-C9F6-5048-AB6A-D0803366C62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6EF471-AA5A-EA47-B2B2-BF3AB6FDFA4A}">
      <dsp:nvSpPr>
        <dsp:cNvPr id="0" name=""/>
        <dsp:cNvSpPr/>
      </dsp:nvSpPr>
      <dsp:spPr>
        <a:xfrm>
          <a:off x="1306750" y="353"/>
          <a:ext cx="2390030" cy="14340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1"/>
            <a:t>History</a:t>
          </a:r>
        </a:p>
      </dsp:txBody>
      <dsp:txXfrm>
        <a:off x="1306750" y="353"/>
        <a:ext cx="2390030" cy="1434018"/>
      </dsp:txXfrm>
    </dsp:sp>
    <dsp:sp modelId="{CFFF9AC3-36AC-734F-9238-A522B8CE9737}">
      <dsp:nvSpPr>
        <dsp:cNvPr id="0" name=""/>
        <dsp:cNvSpPr/>
      </dsp:nvSpPr>
      <dsp:spPr>
        <a:xfrm>
          <a:off x="3935784" y="353"/>
          <a:ext cx="2390030" cy="14340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1"/>
            <a:t>The Tank </a:t>
          </a:r>
        </a:p>
      </dsp:txBody>
      <dsp:txXfrm>
        <a:off x="3935784" y="353"/>
        <a:ext cx="2390030" cy="1434018"/>
      </dsp:txXfrm>
    </dsp:sp>
    <dsp:sp modelId="{FDCB4507-A0ED-7348-A3FC-23DD4ED210AC}">
      <dsp:nvSpPr>
        <dsp:cNvPr id="0" name=""/>
        <dsp:cNvSpPr/>
      </dsp:nvSpPr>
      <dsp:spPr>
        <a:xfrm>
          <a:off x="6564818" y="353"/>
          <a:ext cx="2390030" cy="14340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1"/>
            <a:t>Comparisons</a:t>
          </a:r>
        </a:p>
      </dsp:txBody>
      <dsp:txXfrm>
        <a:off x="6564818" y="353"/>
        <a:ext cx="2390030" cy="1434018"/>
      </dsp:txXfrm>
    </dsp:sp>
    <dsp:sp modelId="{0E915F15-BA70-0E43-8670-A414214AADE8}">
      <dsp:nvSpPr>
        <dsp:cNvPr id="0" name=""/>
        <dsp:cNvSpPr/>
      </dsp:nvSpPr>
      <dsp:spPr>
        <a:xfrm>
          <a:off x="1306750" y="1673375"/>
          <a:ext cx="2390030" cy="14340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1"/>
            <a:t>Modern Tank</a:t>
          </a:r>
        </a:p>
      </dsp:txBody>
      <dsp:txXfrm>
        <a:off x="1306750" y="1673375"/>
        <a:ext cx="2390030" cy="1434018"/>
      </dsp:txXfrm>
    </dsp:sp>
    <dsp:sp modelId="{7D875507-B66C-A74D-933B-AF9C9BCC27BD}">
      <dsp:nvSpPr>
        <dsp:cNvPr id="0" name=""/>
        <dsp:cNvSpPr/>
      </dsp:nvSpPr>
      <dsp:spPr>
        <a:xfrm>
          <a:off x="3935784" y="1673375"/>
          <a:ext cx="2390030" cy="143401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1"/>
            <a:t>Blitzkrieg</a:t>
          </a:r>
        </a:p>
      </dsp:txBody>
      <dsp:txXfrm>
        <a:off x="3935784" y="1673375"/>
        <a:ext cx="2390030" cy="1434018"/>
      </dsp:txXfrm>
    </dsp:sp>
    <dsp:sp modelId="{370308BE-C9F6-5048-AB6A-D0803366C62E}">
      <dsp:nvSpPr>
        <dsp:cNvPr id="0" name=""/>
        <dsp:cNvSpPr/>
      </dsp:nvSpPr>
      <dsp:spPr>
        <a:xfrm>
          <a:off x="6564818" y="1673375"/>
          <a:ext cx="2390030" cy="14340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1"/>
            <a:t>Conclusion</a:t>
          </a:r>
        </a:p>
      </dsp:txBody>
      <dsp:txXfrm>
        <a:off x="6564818" y="1673375"/>
        <a:ext cx="2390030" cy="1434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1B9A6-C3BD-0B47-A7CD-2E4780FE56C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078A7-F21C-244D-8156-03070EC99E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549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were they made? As you can see </a:t>
            </a:r>
          </a:p>
          <a:p>
            <a:r>
              <a:rPr lang="en-GB" dirty="0"/>
              <a:t>Soldiers were stuck in trenches, minimal movement from</a:t>
            </a:r>
          </a:p>
          <a:p>
            <a:r>
              <a:rPr lang="en-GB" dirty="0"/>
              <a:t>Barbed wire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37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tank is used to attack enemy positions, to support infantry – which are ground troops and break through </a:t>
            </a:r>
            <a:r>
              <a:rPr lang="en-GB" dirty="0" err="1"/>
              <a:t>defenses</a:t>
            </a:r>
            <a:r>
              <a:rPr lang="en-GB" dirty="0"/>
              <a:t>. It combines firepower, protection, and movement. </a:t>
            </a:r>
          </a:p>
          <a:p>
            <a:r>
              <a:rPr lang="en-GB" dirty="0"/>
              <a:t>The tank is an:</a:t>
            </a:r>
          </a:p>
          <a:p>
            <a:pPr marL="171450" indent="-171450">
              <a:buFontTx/>
              <a:buChar char="-"/>
            </a:pPr>
            <a:r>
              <a:rPr lang="en-GB" dirty="0"/>
              <a:t>Armoured military vehicle</a:t>
            </a:r>
          </a:p>
          <a:p>
            <a:pPr marL="171450" indent="-171450">
              <a:buFontTx/>
              <a:buChar char="-"/>
            </a:pPr>
            <a:r>
              <a:rPr lang="en-GB" dirty="0"/>
              <a:t>And is designed for front-line combat.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Instead of wheels, it moves on tracks. This lets it travel over rough terrain like mud, sand, or rubble.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Its main feature is that it has a strong armour ( to protect the crew inside)</a:t>
            </a:r>
            <a:br>
              <a:rPr lang="en-GB" dirty="0"/>
            </a:br>
            <a:r>
              <a:rPr lang="en-GB" dirty="0"/>
              <a:t>a large gun mounted on a rotating turret</a:t>
            </a:r>
            <a:br>
              <a:rPr lang="en-GB" dirty="0"/>
            </a:br>
            <a:r>
              <a:rPr lang="en-GB" dirty="0"/>
              <a:t>and the mobility to </a:t>
            </a:r>
            <a:r>
              <a:rPr lang="en-GB" dirty="0" err="1"/>
              <a:t>maneuver</a:t>
            </a:r>
            <a:r>
              <a:rPr lang="en-GB" dirty="0"/>
              <a:t> during battle.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83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Speed, mobility, communication.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WW1 tanks were very slow, but WW2 tanks could move much faster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Reliability</a:t>
            </a:r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Content: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Fewer breakdowns - Easier repairs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Transcript: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WW2 tanks were more reliable. They broke down less and could be repaired more easily, allowing longer and more effective operations.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75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terrain types—including mud, sand, snow, and shallow rivers—they are limited by their immense weight and size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challenger two. The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army has introduced Challenger 3 but challenger 2 is still in service.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Challenger 2 is much better than Mark 1 and Churchill. 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Secure Radio Networks</a:t>
            </a: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Encrypted digital radios (not like WW2 radios)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→ Preventing enemy interception.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use composite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armour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(Layers of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varous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materials such as ceramics, plastics,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specialised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metals like steel) for better protection, thermal imaging to operate in all conditions, and digital communication systems for real-time coordination. 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Challenger three is the new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tank. However challenger two is currently still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inservice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Although technology has improved significantly, some core features remain the same.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Tanks still rely on tracks for movement, and they are still operated by a crew. Their main roles of firepower, mobility, and protection have remained unchanged, but the way these are achieved has improved greatly.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</a:rPr>
              <a:t>Sides rear top and bottom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4477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WW1 tanks were slow and used to help soldiers move forward.</a:t>
            </a:r>
          </a:p>
          <a:p>
            <a:r>
              <a:rPr lang="en-GB" dirty="0"/>
              <a:t>In WW2 tanks became the main attack force – moving fast and leading the attack.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36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noProof="1"/>
              <a:t>This supports the idea that tank design improved warfare, but tanks are still not invincible and must be used as part of a combined system.</a:t>
            </a:r>
          </a:p>
          <a:p>
            <a:endParaRPr lang="en-GB" sz="2800" dirty="0">
              <a:effectLst/>
            </a:endParaRPr>
          </a:p>
          <a:p>
            <a:r>
              <a:rPr lang="en-GB" sz="2800" dirty="0">
                <a:effectLst/>
              </a:rPr>
              <a:t>Sides rear top and bottom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078A7-F21C-244D-8156-03070EC99E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383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7479-478F-134F-97BE-9CCDDDCD20B3}" type="datetime1">
              <a:rPr lang="en-GB" smtClean="0"/>
              <a:t>23/03/2026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311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AA717-1CA6-B04A-AA18-8BF63279A8B8}" type="datetime1">
              <a:rPr lang="en-GB" smtClean="0"/>
              <a:t>23/03/2026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3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B0FEF-398B-B645-8875-2DA034EF18B2}" type="datetime1">
              <a:rPr lang="en-GB" smtClean="0"/>
              <a:t>23/03/2026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770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82DD3-4E6D-3D46-A406-CEC0EAE5EB50}" type="datetime1">
              <a:rPr lang="en-GB" smtClean="0"/>
              <a:t>23/03/2026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354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47E9C-84E1-D44F-8AFE-EC9CF3B56A47}" type="datetime1">
              <a:rPr lang="en-GB" smtClean="0"/>
              <a:t>23/03/2026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708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E98F-35DD-8E45-AE87-4AE6600DA83A}" type="datetime1">
              <a:rPr lang="en-GB" smtClean="0"/>
              <a:t>23/03/2026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96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5A6B1-6A73-A64D-946C-AA977C91B03F}" type="datetime1">
              <a:rPr lang="en-GB" smtClean="0"/>
              <a:t>23/03/2026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256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E66A4-8B1F-874F-A00C-4F63A756C4E5}" type="datetime1">
              <a:rPr lang="en-GB" smtClean="0"/>
              <a:t>23/03/2026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959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9C3E917-8E7F-7E40-B9CF-56E87E58E302}" type="datetime1">
              <a:rPr lang="en-GB" smtClean="0"/>
              <a:t>23/03/2026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324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9DFD6-1A40-A148-B398-D5F0C71AD79F}" type="datetime1">
              <a:rPr lang="en-GB" smtClean="0"/>
              <a:t>23/03/2026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9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55AD6-817F-8547-8C29-37ECCAB2BE1B}" type="datetime1">
              <a:rPr lang="en-GB" smtClean="0"/>
              <a:t>23/03/2026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75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0348AD8A-980A-534A-B8C4-39F4BE1254FC}" type="datetime1">
              <a:rPr lang="en-GB" smtClean="0"/>
              <a:t>23/03/2026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2F2578D-B5DE-354F-A709-F44AEBA67E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76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r.inspiredpencil.com/pictures-2023/barbed-wire-ww1-trench-warfar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m/pin/wings--466755948854157124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my.mod.uk/learn-and-explore/equipment/combat-vehicles/challenger-3/" TargetMode="External"/><Relationship Id="rId2" Type="http://schemas.openxmlformats.org/officeDocument/2006/relationships/hyperlink" Target="https://www.the-blueprints.com/blueprints/tanks/tanks-k-l/66896/view/little_willie_%281915%29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10315-D9FD-8071-9AE8-840E69867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9570" y="988741"/>
            <a:ext cx="5287774" cy="4880518"/>
          </a:xfrm>
          <a:noFill/>
          <a:ln>
            <a:noFill/>
          </a:ln>
        </p:spPr>
        <p:txBody>
          <a:bodyPr vert="horz" wrap="square" lIns="274320" tIns="182880" rIns="274320" bIns="182880" rtlCol="0" anchor="ctr" anchorCtr="1">
            <a:normAutofit/>
          </a:bodyPr>
          <a:lstStyle/>
          <a:p>
            <a:pPr algn="l"/>
            <a:r>
              <a:rPr lang="en-GB" sz="4800" noProof="1">
                <a:solidFill>
                  <a:schemeClr val="tx1"/>
                </a:solidFill>
              </a:rPr>
              <a:t>The evolution of tank design.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C2DAE2-218D-4A25-B87E-0D127537D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tx1">
              <a:lumMod val="6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>
              <a:solidFill>
                <a:schemeClr val="accent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CAC028-8D8C-4611-B62E-B9FFDA14D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solidFill>
            <a:srgbClr val="B2B2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125868-780E-F6C9-3D11-7482A0A6D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GB" noProof="1" smtClean="0"/>
              <a:pPr>
                <a:lnSpc>
                  <a:spcPct val="90000"/>
                </a:lnSpc>
                <a:spcAft>
                  <a:spcPts val="600"/>
                </a:spcAft>
              </a:pPr>
              <a:t>0</a:t>
            </a:fld>
            <a:endParaRPr lang="en-GB" noProof="1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076F6CF-044A-64EE-4AFC-5AB85E33B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8409" y="1084225"/>
            <a:ext cx="4334270" cy="478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733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92298-0EE4-4452-CB0E-705549AD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8365" y="517467"/>
            <a:ext cx="7729728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 noProof="1">
                <a:solidFill>
                  <a:srgbClr val="262626"/>
                </a:solidFill>
              </a:rPr>
              <a:t>Content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096E33-588F-DBC6-8B32-AB80AE470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GB" noProof="1" smtClean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GB" noProof="1"/>
          </a:p>
        </p:txBody>
      </p:sp>
      <p:graphicFrame>
        <p:nvGraphicFramePr>
          <p:cNvPr id="15" name="Subtitle 2">
            <a:extLst>
              <a:ext uri="{FF2B5EF4-FFF2-40B4-BE49-F238E27FC236}">
                <a16:creationId xmlns:a16="http://schemas.microsoft.com/office/drawing/2014/main" id="{D48D584F-6C61-07D1-4A3C-C49AD39B79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2703704"/>
              </p:ext>
            </p:extLst>
          </p:nvPr>
        </p:nvGraphicFramePr>
        <p:xfrm>
          <a:off x="962429" y="2172912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BFB6831-C2F8-6A97-8B6E-51895DEBD7F5}"/>
              </a:ext>
            </a:extLst>
          </p:cNvPr>
          <p:cNvSpPr/>
          <p:nvPr/>
        </p:nvSpPr>
        <p:spPr>
          <a:xfrm>
            <a:off x="2360814" y="5466657"/>
            <a:ext cx="7464829" cy="5652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noProof="1"/>
              <a:t>Questions &amp; References</a:t>
            </a:r>
          </a:p>
        </p:txBody>
      </p:sp>
    </p:spTree>
    <p:extLst>
      <p:ext uri="{BB962C8B-B14F-4D97-AF65-F5344CB8AC3E}">
        <p14:creationId xmlns:p14="http://schemas.microsoft.com/office/powerpoint/2010/main" val="421445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556EF471-AA5A-EA47-B2B2-BF3AB6FDF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graphicEl>
                                              <a:dgm id="{556EF471-AA5A-EA47-B2B2-BF3AB6FDF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graphicEl>
                                              <a:dgm id="{556EF471-AA5A-EA47-B2B2-BF3AB6FDF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CFFF9AC3-36AC-734F-9238-A522B8CE9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graphicEl>
                                              <a:dgm id="{CFFF9AC3-36AC-734F-9238-A522B8CE9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graphicEl>
                                              <a:dgm id="{CFFF9AC3-36AC-734F-9238-A522B8CE9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FDCB4507-A0ED-7348-A3FC-23DD4ED210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graphicEl>
                                              <a:dgm id="{FDCB4507-A0ED-7348-A3FC-23DD4ED210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graphicEl>
                                              <a:dgm id="{FDCB4507-A0ED-7348-A3FC-23DD4ED210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0E915F15-BA70-0E43-8670-A414214AA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graphicEl>
                                              <a:dgm id="{0E915F15-BA70-0E43-8670-A414214AA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graphicEl>
                                              <a:dgm id="{0E915F15-BA70-0E43-8670-A414214AA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7D875507-B66C-A74D-933B-AF9C9BCC2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graphicEl>
                                              <a:dgm id="{7D875507-B66C-A74D-933B-AF9C9BCC2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graphicEl>
                                              <a:dgm id="{7D875507-B66C-A74D-933B-AF9C9BCC2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370308BE-C9F6-5048-AB6A-D0803366C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graphicEl>
                                              <a:dgm id="{370308BE-C9F6-5048-AB6A-D0803366C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graphicEl>
                                              <a:dgm id="{370308BE-C9F6-5048-AB6A-D0803366C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Sub>
          <a:bldDgm bld="one"/>
        </p:bldSub>
      </p:bldGraphic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26F33-6D6B-1BF4-3084-575DB0086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47955"/>
            <a:ext cx="7729728" cy="1188720"/>
          </a:xfrm>
        </p:spPr>
        <p:txBody>
          <a:bodyPr/>
          <a:lstStyle/>
          <a:p>
            <a:r>
              <a:rPr lang="en-GB" noProof="1"/>
              <a:t>History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E4372FF-6F41-6C40-02B1-7F9229C659D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39194" y="5962105"/>
            <a:ext cx="4113612" cy="51163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noProof="1"/>
              <a:t>Casualties: 14 Crew Members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4E7750-4F97-B289-91DD-E16A471A01F9}"/>
              </a:ext>
            </a:extLst>
          </p:cNvPr>
          <p:cNvSpPr txBox="1">
            <a:spLocks/>
          </p:cNvSpPr>
          <p:nvPr/>
        </p:nvSpPr>
        <p:spPr>
          <a:xfrm>
            <a:off x="5807948" y="1959429"/>
            <a:ext cx="5512038" cy="38371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noProof="1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E6C352-9C68-E214-148A-FCD6C4B9B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GB" noProof="1" smtClean="0"/>
              <a:t>2</a:t>
            </a:fld>
            <a:endParaRPr lang="en-GB" noProof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D592D6-542F-F462-FBE3-B30CD9B96DFA}"/>
              </a:ext>
            </a:extLst>
          </p:cNvPr>
          <p:cNvSpPr txBox="1"/>
          <p:nvPr/>
        </p:nvSpPr>
        <p:spPr>
          <a:xfrm>
            <a:off x="872014" y="2545785"/>
            <a:ext cx="447589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1"/>
              <a:t>The tank was first produced during WW1.</a:t>
            </a:r>
          </a:p>
          <a:p>
            <a:endParaRPr lang="en-GB" noProof="1"/>
          </a:p>
          <a:p>
            <a:r>
              <a:rPr lang="en-GB" noProof="1"/>
              <a:t>Why were they made?</a:t>
            </a:r>
          </a:p>
          <a:p>
            <a:r>
              <a:rPr lang="en-GB" noProof="1"/>
              <a:t>Soldiers were stuck. Barbed wires everywhere. Battles were slow.</a:t>
            </a:r>
          </a:p>
          <a:p>
            <a:endParaRPr lang="en-GB" noProof="1"/>
          </a:p>
          <a:p>
            <a:r>
              <a:rPr lang="en-GB" noProof="1"/>
              <a:t>The were made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Cross trenches in rough, muddy grounds.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Crush the barb wires.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Protect troops from Gun fire.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Help break through enemy defences.</a:t>
            </a:r>
          </a:p>
          <a:p>
            <a:endParaRPr lang="en-GB" noProof="1"/>
          </a:p>
        </p:txBody>
      </p:sp>
      <p:pic>
        <p:nvPicPr>
          <p:cNvPr id="15" name="Picture 14" descr="A wire fence in a field&#10;&#10;AI-generated content may be incorrect.">
            <a:extLst>
              <a:ext uri="{FF2B5EF4-FFF2-40B4-BE49-F238E27FC236}">
                <a16:creationId xmlns:a16="http://schemas.microsoft.com/office/drawing/2014/main" id="{AD54B0E6-4434-50EF-C75B-61C3B62592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94992" y="1902161"/>
            <a:ext cx="51181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907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BA295886-6A0C-4FB9-8559-8EB75DEB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28A8A-DD42-54BD-170E-A2B2C06D4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511" y="80635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 noProof="1">
                <a:solidFill>
                  <a:srgbClr val="262626"/>
                </a:solidFill>
              </a:rPr>
              <a:t>The Tank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C2325FF-A0A4-74D9-41B8-C2E2FE4CE403}"/>
              </a:ext>
            </a:extLst>
          </p:cNvPr>
          <p:cNvSpPr txBox="1">
            <a:spLocks/>
          </p:cNvSpPr>
          <p:nvPr/>
        </p:nvSpPr>
        <p:spPr>
          <a:xfrm>
            <a:off x="232756" y="2699647"/>
            <a:ext cx="5840159" cy="33592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endParaRPr lang="en-GB" sz="2400" noProof="1">
              <a:solidFill>
                <a:srgbClr val="FFFFFF"/>
              </a:solidFill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F119BADC-509D-4A20-9EBB-42A26FCD1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7E444E0-554B-4DB9-969E-DEF7D301D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4B0964-58BD-F9F4-0732-03F04A5A9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GB" noProof="1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GB" noProof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D92CF0-2936-33B2-8FFE-83788A65D72B}"/>
              </a:ext>
            </a:extLst>
          </p:cNvPr>
          <p:cNvSpPr txBox="1"/>
          <p:nvPr/>
        </p:nvSpPr>
        <p:spPr>
          <a:xfrm>
            <a:off x="6931902" y="5030125"/>
            <a:ext cx="4421145" cy="42885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noProof="1">
                <a:solidFill>
                  <a:srgbClr val="FFFFFF"/>
                </a:solidFill>
              </a:rPr>
              <a:t>Little Willie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783A8E-381C-FF1C-7EF4-A2178E41E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398" y="826017"/>
            <a:ext cx="3850152" cy="42041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913399-4579-110E-B736-1F7AB31E241E}"/>
              </a:ext>
            </a:extLst>
          </p:cNvPr>
          <p:cNvSpPr txBox="1"/>
          <p:nvPr/>
        </p:nvSpPr>
        <p:spPr>
          <a:xfrm>
            <a:off x="798512" y="2393502"/>
            <a:ext cx="44758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1"/>
              <a:t>A tank 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1"/>
              <a:t>Heavily Armoured Military Vehicle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noProof="1"/>
          </a:p>
          <a:p>
            <a:r>
              <a:rPr lang="en-GB" noProof="1"/>
              <a:t>It attacks enemy positions, supports soldiers, and is easy to manoeuvre.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noProof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13387C-DA51-4277-952E-17C2CA39CF24}"/>
              </a:ext>
            </a:extLst>
          </p:cNvPr>
          <p:cNvSpPr txBox="1"/>
          <p:nvPr/>
        </p:nvSpPr>
        <p:spPr>
          <a:xfrm>
            <a:off x="1864153" y="4379255"/>
            <a:ext cx="4475891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Little willie was made but never used.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could not cross wider trenches.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has poor track design – could not grip terrain properly or climb obstacles.</a:t>
            </a:r>
          </a:p>
        </p:txBody>
      </p:sp>
    </p:spTree>
    <p:extLst>
      <p:ext uri="{BB962C8B-B14F-4D97-AF65-F5344CB8AC3E}">
        <p14:creationId xmlns:p14="http://schemas.microsoft.com/office/powerpoint/2010/main" val="2167174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37B065B-90B9-1850-3EBA-F0DBD34CB4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913704"/>
              </p:ext>
            </p:extLst>
          </p:nvPr>
        </p:nvGraphicFramePr>
        <p:xfrm>
          <a:off x="968276" y="2480998"/>
          <a:ext cx="10257912" cy="3644379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3419304">
                  <a:extLst>
                    <a:ext uri="{9D8B030D-6E8A-4147-A177-3AD203B41FA5}">
                      <a16:colId xmlns:a16="http://schemas.microsoft.com/office/drawing/2014/main" val="1612710065"/>
                    </a:ext>
                  </a:extLst>
                </a:gridCol>
                <a:gridCol w="3419304">
                  <a:extLst>
                    <a:ext uri="{9D8B030D-6E8A-4147-A177-3AD203B41FA5}">
                      <a16:colId xmlns:a16="http://schemas.microsoft.com/office/drawing/2014/main" val="3626428108"/>
                    </a:ext>
                  </a:extLst>
                </a:gridCol>
                <a:gridCol w="3419304">
                  <a:extLst>
                    <a:ext uri="{9D8B030D-6E8A-4147-A177-3AD203B41FA5}">
                      <a16:colId xmlns:a16="http://schemas.microsoft.com/office/drawing/2014/main" val="2515545217"/>
                    </a:ext>
                  </a:extLst>
                </a:gridCol>
              </a:tblGrid>
              <a:tr h="521220">
                <a:tc>
                  <a:txBody>
                    <a:bodyPr/>
                    <a:lstStyle/>
                    <a:p>
                      <a:endParaRPr lang="en-GB" noProof="1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WW1: MARK 1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WW2: Churchill MARK 1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541859"/>
                  </a:ext>
                </a:extLst>
              </a:tr>
              <a:tr h="1041053">
                <a:tc>
                  <a:txBody>
                    <a:bodyPr/>
                    <a:lstStyle/>
                    <a:p>
                      <a:r>
                        <a:rPr lang="en-GB" b="1" noProof="1"/>
                        <a:t>SPEED</a:t>
                      </a:r>
                      <a:endParaRPr lang="en-GB" noProof="1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3-4 mph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15-20 mph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176181"/>
                  </a:ext>
                </a:extLst>
              </a:tr>
              <a:tr h="1041053">
                <a:tc>
                  <a:txBody>
                    <a:bodyPr/>
                    <a:lstStyle/>
                    <a:p>
                      <a:r>
                        <a:rPr lang="en-GB" b="1" noProof="1"/>
                        <a:t>MOBILITY</a:t>
                      </a:r>
                      <a:endParaRPr lang="en-GB" noProof="1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Poor (often stuck in muds)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noProof="1"/>
                        <a:t>Improved tracks &amp; suspension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4787717"/>
                  </a:ext>
                </a:extLst>
              </a:tr>
              <a:tr h="104105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noProof="1"/>
                        <a:t>COMMUNICATION</a:t>
                      </a:r>
                    </a:p>
                    <a:p>
                      <a:endParaRPr lang="en-GB" b="0" noProof="1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noProof="1"/>
                        <a:t>None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noProof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Radios introduced</a:t>
                      </a:r>
                      <a:endParaRPr lang="en-GB" noProof="1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5405181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DE210-7E15-4558-9EB1-4B19D8E62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GB" noProof="1" smtClean="0"/>
              <a:t>4</a:t>
            </a:fld>
            <a:endParaRPr lang="en-GB" noProof="1"/>
          </a:p>
        </p:txBody>
      </p:sp>
      <p:pic>
        <p:nvPicPr>
          <p:cNvPr id="1028" name="Picture 4" descr="Panzerserra Bunker- Military Scale Models in 1/35 scale: Churchill Mk I  Infantry Tank - early and reworked version - case report">
            <a:extLst>
              <a:ext uri="{FF2B5EF4-FFF2-40B4-BE49-F238E27FC236}">
                <a16:creationId xmlns:a16="http://schemas.microsoft.com/office/drawing/2014/main" id="{9B739270-3A54-76B9-A579-777F099F3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521" y="228233"/>
            <a:ext cx="2958774" cy="21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ow Britain Invented The Tank During World War 1">
            <a:extLst>
              <a:ext uri="{FF2B5EF4-FFF2-40B4-BE49-F238E27FC236}">
                <a16:creationId xmlns:a16="http://schemas.microsoft.com/office/drawing/2014/main" id="{BEBF37B6-0192-E254-48A9-E5D3E8E3BC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26" y="217212"/>
            <a:ext cx="2984547" cy="217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29649AD-682E-9428-31EB-2C088CA34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705" y="318342"/>
            <a:ext cx="2984547" cy="828561"/>
          </a:xfrm>
        </p:spPr>
        <p:txBody>
          <a:bodyPr>
            <a:normAutofit/>
          </a:bodyPr>
          <a:lstStyle/>
          <a:p>
            <a:r>
              <a:rPr lang="en-GB" sz="2400" dirty="0"/>
              <a:t>COMPARISONS</a:t>
            </a:r>
          </a:p>
        </p:txBody>
      </p:sp>
    </p:spTree>
    <p:extLst>
      <p:ext uri="{BB962C8B-B14F-4D97-AF65-F5344CB8AC3E}">
        <p14:creationId xmlns:p14="http://schemas.microsoft.com/office/powerpoint/2010/main" val="724654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hallenger 2 Tank: Main Battle Tank Overview, Specs &amp; Cost">
            <a:extLst>
              <a:ext uri="{FF2B5EF4-FFF2-40B4-BE49-F238E27FC236}">
                <a16:creationId xmlns:a16="http://schemas.microsoft.com/office/drawing/2014/main" id="{7BA651E6-01C3-353A-8245-559422DC7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04" r="20053" b="-1"/>
          <a:stretch>
            <a:fillRect/>
          </a:stretch>
        </p:blipFill>
        <p:spPr bwMode="auto">
          <a:xfrm>
            <a:off x="-374555" y="0"/>
            <a:ext cx="6267353" cy="705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59DD11-40A4-E6F1-D055-288EFC653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793" y="339799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noProof="1"/>
              <a:t>Modern TANK:</a:t>
            </a:r>
            <a:br>
              <a:rPr lang="en-GB" sz="2400" noProof="1"/>
            </a:br>
            <a:r>
              <a:rPr lang="en-GB" sz="1800" noProof="1"/>
              <a:t>Challenger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ECAB2-A63F-F81C-BC2C-73763A5B7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9204" y="879038"/>
            <a:ext cx="5463145" cy="132730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noProof="1"/>
              <a:t>SPEED: </a:t>
            </a:r>
            <a:r>
              <a:rPr lang="en-GB" noProof="1"/>
              <a:t>35-40 mph</a:t>
            </a:r>
          </a:p>
          <a:p>
            <a:pPr marL="0" indent="0">
              <a:buNone/>
            </a:pPr>
            <a:r>
              <a:rPr lang="en-GB" b="1" noProof="1"/>
              <a:t>MOBILITY: </a:t>
            </a:r>
            <a:r>
              <a:rPr lang="en-GB" noProof="1"/>
              <a:t>High Mobile Across terrains.</a:t>
            </a:r>
          </a:p>
          <a:p>
            <a:pPr marL="0" indent="0">
              <a:buNone/>
            </a:pPr>
            <a:r>
              <a:rPr lang="en-GB" b="1" noProof="1"/>
              <a:t>COMMUNICATION: </a:t>
            </a:r>
            <a:r>
              <a:rPr lang="en-GB" noProof="1"/>
              <a:t>Digital Communication Systems</a:t>
            </a:r>
          </a:p>
          <a:p>
            <a:pPr marL="0" indent="0">
              <a:buNone/>
            </a:pPr>
            <a:endParaRPr lang="en-GB" noProof="1"/>
          </a:p>
          <a:p>
            <a:pPr marL="0" indent="0">
              <a:buNone/>
            </a:pPr>
            <a:endParaRPr lang="en-GB" noProof="1"/>
          </a:p>
          <a:p>
            <a:pPr marL="0" indent="0">
              <a:buNone/>
            </a:pPr>
            <a:endParaRPr lang="en-GB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69BFC-3686-853C-08B2-A2BEE85D3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GB" noProof="1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GB" noProof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30ED47-BAED-953F-3F84-F6836011B6E4}"/>
              </a:ext>
            </a:extLst>
          </p:cNvPr>
          <p:cNvSpPr txBox="1"/>
          <p:nvPr/>
        </p:nvSpPr>
        <p:spPr>
          <a:xfrm>
            <a:off x="6453441" y="2597247"/>
            <a:ext cx="5463145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/>
              <a:t>What has Changed?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Advanced technology (computers, sensors)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Greater accuracy and range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Improved communication systems.</a:t>
            </a:r>
          </a:p>
          <a:p>
            <a:pPr algn="ctr">
              <a:lnSpc>
                <a:spcPct val="150000"/>
              </a:lnSpc>
            </a:pPr>
            <a:r>
              <a:rPr lang="en-US" b="1" dirty="0"/>
              <a:t>What has not Changed?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Tracks for mobility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Crew-operated vehicle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Core roles: firepower, mobility, protection.</a:t>
            </a:r>
            <a:br>
              <a:rPr lang="en-US" dirty="0"/>
            </a:br>
            <a:r>
              <a:rPr lang="en-US" dirty="0"/>
              <a:t>(But has improved greatly)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580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CE299-46BA-AA94-419B-DB73FE116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US" sz="2400" dirty="0"/>
              <a:t>Blitzkrieg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1200" dirty="0"/>
              <a:t>(LIGHTNING WAR)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E7E7E-D5BA-2EE6-0378-44272CF58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4486656" cy="32552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It is a strategy based on speed and surprise.</a:t>
            </a:r>
          </a:p>
          <a:p>
            <a:pPr marL="0" indent="0">
              <a:buNone/>
            </a:pPr>
            <a:r>
              <a:rPr lang="en-GB" dirty="0"/>
              <a:t>Nazi Germany combined </a:t>
            </a:r>
            <a:r>
              <a:rPr lang="en-GB" b="1" dirty="0"/>
              <a:t>Tanks, Planes, and Soldiers </a:t>
            </a:r>
            <a:r>
              <a:rPr lang="en-GB" dirty="0"/>
              <a:t>together to:</a:t>
            </a:r>
          </a:p>
          <a:p>
            <a:r>
              <a:rPr lang="en-GB" dirty="0"/>
              <a:t>Quickly break through enemy lines</a:t>
            </a:r>
          </a:p>
          <a:p>
            <a:r>
              <a:rPr lang="en-GB" dirty="0"/>
              <a:t>Avoided long, slow battles.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WW1 tanks were slow and used to help soldiers move forward.</a:t>
            </a:r>
          </a:p>
          <a:p>
            <a:pPr marL="0" indent="0">
              <a:buNone/>
            </a:pPr>
            <a:r>
              <a:rPr lang="en-GB" dirty="0"/>
              <a:t>In WW2 tanks became the main attack force – Moving fast and leading the attack.</a:t>
            </a:r>
          </a:p>
        </p:txBody>
      </p:sp>
      <p:pic>
        <p:nvPicPr>
          <p:cNvPr id="6" name="Picture 5" descr="A group of military planes flying over a field&#10;&#10;AI-generated content may be incorrect.">
            <a:extLst>
              <a:ext uri="{FF2B5EF4-FFF2-40B4-BE49-F238E27FC236}">
                <a16:creationId xmlns:a16="http://schemas.microsoft.com/office/drawing/2014/main" id="{1DA5F171-F0C8-7400-341D-AB6D27FEC3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417" r="19917"/>
          <a:stretch>
            <a:fillRect/>
          </a:stretch>
        </p:blipFill>
        <p:spPr>
          <a:xfrm>
            <a:off x="5875663" y="-274311"/>
            <a:ext cx="6511214" cy="732510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E0204A-1CED-EA07-038F-9433AC0DD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60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9BFB2-9F71-5091-EE02-B1F7D96AC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5722" y="494034"/>
            <a:ext cx="8163058" cy="1174991"/>
          </a:xfrm>
        </p:spPr>
        <p:txBody>
          <a:bodyPr>
            <a:normAutofit/>
          </a:bodyPr>
          <a:lstStyle/>
          <a:p>
            <a:r>
              <a:rPr lang="en-GB" sz="2400" noProof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3C524-50EB-13EF-D9B3-16EF8001B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736" y="2012731"/>
            <a:ext cx="9616525" cy="12840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noProof="1"/>
              <a:t>Tanks alone did not win wars.  They require support from </a:t>
            </a:r>
            <a:r>
              <a:rPr lang="en-GB" b="1" noProof="1"/>
              <a:t>soldiers and aircraft.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noProof="1"/>
              <a:t>This supports the idea that tank design improved warfare, but tanks are still not invincible and must be used as part of a combined system.</a:t>
            </a:r>
          </a:p>
          <a:p>
            <a:pPr marL="0" indent="0">
              <a:lnSpc>
                <a:spcPct val="90000"/>
              </a:lnSpc>
              <a:buNone/>
            </a:pPr>
            <a:endParaRPr lang="en-GB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9971ED-8813-22BD-75AF-B72AA1C2F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58922" y="6217920"/>
            <a:ext cx="365760" cy="365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2F2578D-B5DE-354F-A709-F44AEBA67E34}" type="slidenum">
              <a:rPr lang="en-GB" noProof="1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GB" noProof="1"/>
          </a:p>
        </p:txBody>
      </p:sp>
      <p:pic>
        <p:nvPicPr>
          <p:cNvPr id="3074" name="Picture 2" descr="Challenger 3 programme achieves major milestone - Defence Equipment &amp;  Support">
            <a:extLst>
              <a:ext uri="{FF2B5EF4-FFF2-40B4-BE49-F238E27FC236}">
                <a16:creationId xmlns:a16="http://schemas.microsoft.com/office/drawing/2014/main" id="{AE445C8F-4C8D-7FB5-136F-346478B0D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212" y="3154680"/>
            <a:ext cx="608957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71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17701-6120-57FC-376C-7BE8010C8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68" y="148264"/>
            <a:ext cx="11713464" cy="1188720"/>
          </a:xfrm>
        </p:spPr>
        <p:txBody>
          <a:bodyPr/>
          <a:lstStyle/>
          <a:p>
            <a:r>
              <a:rPr lang="en-GB" noProof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17927-B7A2-B813-897D-8D32BE403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736" y="1681843"/>
            <a:ext cx="10520527" cy="470262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dirty="0"/>
              <a:t>[1] C. Foss, </a:t>
            </a:r>
            <a:r>
              <a:rPr lang="en-US" i="1" dirty="0" err="1"/>
              <a:t>Armoured</a:t>
            </a:r>
            <a:r>
              <a:rPr lang="en-US" i="1" dirty="0"/>
              <a:t> Warfare</a:t>
            </a:r>
            <a:r>
              <a:rPr lang="en-US" dirty="0"/>
              <a:t>. London: Brown, 2003.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[2] J. P. Harris, </a:t>
            </a:r>
            <a:r>
              <a:rPr lang="en-US" i="1" dirty="0"/>
              <a:t>Men, Ideas, and Tanks</a:t>
            </a:r>
            <a:r>
              <a:rPr lang="en-US" dirty="0"/>
              <a:t>. Manchester: Manchester University Press, 1995.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[3] R. M. Citino, </a:t>
            </a:r>
            <a:r>
              <a:rPr lang="en-US" i="1" dirty="0"/>
              <a:t>The German Way of War</a:t>
            </a:r>
            <a:r>
              <a:rPr lang="en-US" dirty="0"/>
              <a:t>. Lawrence: University Press of Kansas, 2004.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[4] B. I. Gudmundsson, </a:t>
            </a:r>
            <a:r>
              <a:rPr lang="en-US" i="1" dirty="0"/>
              <a:t>On </a:t>
            </a:r>
            <a:r>
              <a:rPr lang="en-US" i="1" dirty="0" err="1"/>
              <a:t>Armour</a:t>
            </a:r>
            <a:r>
              <a:rPr lang="en-US" dirty="0"/>
              <a:t>. Westport: Praeger, 1993.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[5] D. Fletcher, </a:t>
            </a:r>
            <a:r>
              <a:rPr lang="en-US" i="1" dirty="0"/>
              <a:t>The British Tanks 1915–19</a:t>
            </a:r>
            <a:r>
              <a:rPr lang="en-US" dirty="0"/>
              <a:t>. </a:t>
            </a:r>
            <a:r>
              <a:rPr lang="en-US" dirty="0" err="1"/>
              <a:t>Ramsbury</a:t>
            </a:r>
            <a:r>
              <a:rPr lang="en-US" dirty="0"/>
              <a:t>: </a:t>
            </a:r>
            <a:r>
              <a:rPr lang="en-US" dirty="0" err="1"/>
              <a:t>Crowood</a:t>
            </a:r>
            <a:r>
              <a:rPr lang="en-US" dirty="0"/>
              <a:t> Press, 2001.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dirty="0"/>
              <a:t>[6] R. </a:t>
            </a:r>
            <a:r>
              <a:rPr lang="en-US" dirty="0" err="1"/>
              <a:t>Ogorkiewicz</a:t>
            </a:r>
            <a:r>
              <a:rPr lang="en-US" dirty="0"/>
              <a:t>, </a:t>
            </a:r>
            <a:r>
              <a:rPr lang="en-US" i="1" dirty="0"/>
              <a:t>Technology of Tanks</a:t>
            </a:r>
            <a:r>
              <a:rPr lang="en-US" dirty="0"/>
              <a:t>. London: Jane’s, 1991.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[7</a:t>
            </a:r>
            <a:r>
              <a:rPr lang="en-GB" dirty="0">
                <a:solidFill>
                  <a:schemeClr val="tx1"/>
                </a:solidFill>
              </a:rPr>
              <a:t>] The Blueprints, “Little Willie (1915),” </a:t>
            </a:r>
            <a:r>
              <a:rPr lang="en-GB" i="1" dirty="0">
                <a:solidFill>
                  <a:schemeClr val="tx1"/>
                </a:solidFill>
              </a:rPr>
              <a:t>The-</a:t>
            </a:r>
            <a:r>
              <a:rPr lang="en-GB" i="1" dirty="0" err="1">
                <a:solidFill>
                  <a:schemeClr val="tx1"/>
                </a:solidFill>
              </a:rPr>
              <a:t>Blueprints.com</a:t>
            </a:r>
            <a:r>
              <a:rPr lang="en-GB" dirty="0">
                <a:solidFill>
                  <a:schemeClr val="tx1"/>
                </a:solidFill>
              </a:rPr>
              <a:t>. [Online]. Available: 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https://www.the-blueprints.com/blueprints/tanks/tanks-k-l/66896/view/little_willie_%281915%29/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chemeClr val="tx1"/>
                </a:solidFill>
              </a:rPr>
              <a:t>[8] British Army, “Challenger 3,” </a:t>
            </a:r>
            <a:r>
              <a:rPr lang="en-GB" i="1" dirty="0" err="1">
                <a:solidFill>
                  <a:schemeClr val="tx1"/>
                </a:solidFill>
              </a:rPr>
              <a:t>Army.mod.uk</a:t>
            </a:r>
            <a:r>
              <a:rPr lang="en-GB" dirty="0">
                <a:solidFill>
                  <a:schemeClr val="tx1"/>
                </a:solidFill>
              </a:rPr>
              <a:t>. [Online]. Available: 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https://www.army.mod.uk/learn-and-explore/equipment/combat-vehicles/challenger-3/</a:t>
            </a:r>
            <a:r>
              <a:rPr lang="en-GB" dirty="0">
                <a:solidFill>
                  <a:schemeClr val="tx1"/>
                </a:solidFill>
              </a:rPr>
              <a:t>. 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10D56D-66DC-017A-FDFB-2FE1141E1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F2578D-B5DE-354F-A709-F44AEBA67E34}" type="slidenum">
              <a:rPr lang="en-GB" noProof="1" smtClean="0"/>
              <a:t>8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82266815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13790</TotalTime>
  <Words>994</Words>
  <Application>Microsoft Macintosh PowerPoint</Application>
  <PresentationFormat>Widescreen</PresentationFormat>
  <Paragraphs>128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Gill Sans MT</vt:lpstr>
      <vt:lpstr>Parcel</vt:lpstr>
      <vt:lpstr>The evolution of tank design.</vt:lpstr>
      <vt:lpstr>Content</vt:lpstr>
      <vt:lpstr>History</vt:lpstr>
      <vt:lpstr>The Tank</vt:lpstr>
      <vt:lpstr>COMPARISONS</vt:lpstr>
      <vt:lpstr>Modern TANK: Challenger 2</vt:lpstr>
      <vt:lpstr>Blitzkrieg  (LIGHTNING WAR)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Siti Musa</dc:creator>
  <cp:lastModifiedBy>Idora Musa (2427103)</cp:lastModifiedBy>
  <cp:revision>8</cp:revision>
  <dcterms:created xsi:type="dcterms:W3CDTF">2024-09-16T15:15:53Z</dcterms:created>
  <dcterms:modified xsi:type="dcterms:W3CDTF">2026-03-24T08:39:46Z</dcterms:modified>
</cp:coreProperties>
</file>