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 id="2147483736" r:id="rId2"/>
    <p:sldMasterId id="2147483748" r:id="rId3"/>
    <p:sldMasterId id="2147483783" r:id="rId4"/>
    <p:sldMasterId id="2147483801" r:id="rId5"/>
    <p:sldMasterId id="2147483849" r:id="rId6"/>
  </p:sldMasterIdLst>
  <p:notesMasterIdLst>
    <p:notesMasterId r:id="rId34"/>
  </p:notesMasterIdLst>
  <p:sldIdLst>
    <p:sldId id="265" r:id="rId7"/>
    <p:sldId id="267" r:id="rId8"/>
    <p:sldId id="268" r:id="rId9"/>
    <p:sldId id="277" r:id="rId10"/>
    <p:sldId id="278" r:id="rId11"/>
    <p:sldId id="279" r:id="rId12"/>
    <p:sldId id="280" r:id="rId13"/>
    <p:sldId id="281" r:id="rId14"/>
    <p:sldId id="282" r:id="rId15"/>
    <p:sldId id="256" r:id="rId16"/>
    <p:sldId id="257" r:id="rId17"/>
    <p:sldId id="258" r:id="rId18"/>
    <p:sldId id="259" r:id="rId19"/>
    <p:sldId id="260" r:id="rId20"/>
    <p:sldId id="261" r:id="rId21"/>
    <p:sldId id="262" r:id="rId22"/>
    <p:sldId id="263" r:id="rId23"/>
    <p:sldId id="271" r:id="rId24"/>
    <p:sldId id="269" r:id="rId25"/>
    <p:sldId id="270" r:id="rId26"/>
    <p:sldId id="272" r:id="rId27"/>
    <p:sldId id="273" r:id="rId28"/>
    <p:sldId id="274" r:id="rId29"/>
    <p:sldId id="283" r:id="rId30"/>
    <p:sldId id="275" r:id="rId31"/>
    <p:sldId id="264" r:id="rId32"/>
    <p:sldId id="27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6461" autoAdjust="0"/>
    <p:restoredTop sz="94693"/>
  </p:normalViewPr>
  <p:slideViewPr>
    <p:cSldViewPr snapToGrid="0">
      <p:cViewPr varScale="1">
        <p:scale>
          <a:sx n="128" d="100"/>
          <a:sy n="128" d="100"/>
        </p:scale>
        <p:origin x="192" y="6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6D0D3A-DA0E-4912-87B0-06966DF64262}"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A38C15-C0A9-4098-8E62-2546131C4776}" type="slidenum">
              <a:rPr lang="en-GB" smtClean="0"/>
              <a:t>‹#›</a:t>
            </a:fld>
            <a:endParaRPr lang="en-GB"/>
          </a:p>
        </p:txBody>
      </p:sp>
    </p:spTree>
    <p:extLst>
      <p:ext uri="{BB962C8B-B14F-4D97-AF65-F5344CB8AC3E}">
        <p14:creationId xmlns:p14="http://schemas.microsoft.com/office/powerpoint/2010/main" val="3212068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9E7FDE-CA36-804C-9611-B5D82E6AE7FA}" type="slidenum">
              <a:rPr lang="en-US" smtClean="0"/>
              <a:t>5</a:t>
            </a:fld>
            <a:endParaRPr lang="en-US"/>
          </a:p>
        </p:txBody>
      </p:sp>
    </p:spTree>
    <p:extLst>
      <p:ext uri="{BB962C8B-B14F-4D97-AF65-F5344CB8AC3E}">
        <p14:creationId xmlns:p14="http://schemas.microsoft.com/office/powerpoint/2010/main" val="622570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Commanding is the management process of leading employees towards the </a:t>
            </a:r>
            <a:r>
              <a:rPr lang="en-US" dirty="0" err="1"/>
              <a:t>organisational</a:t>
            </a:r>
            <a:r>
              <a:rPr lang="en-US" dirty="0"/>
              <a:t> goals. The managers give clear directions, guidance, motivation and overseeing to achieve the discipline and clarity of the task. Successful commanding encourages unity of action and uniformity of performance. In </a:t>
            </a:r>
            <a:r>
              <a:rPr lang="en-US" dirty="0" err="1"/>
              <a:t>organisations</a:t>
            </a:r>
            <a:r>
              <a:rPr lang="en-US" dirty="0"/>
              <a:t>, this role can assist managers to uphold authority, enhance the focus of the employees, and enable team-based goals to be effectively accomplished (Peek, 2023).</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11</a:t>
            </a:fld>
            <a:endParaRPr lang="en-GB"/>
          </a:p>
        </p:txBody>
      </p:sp>
    </p:spTree>
    <p:extLst>
      <p:ext uri="{BB962C8B-B14F-4D97-AF65-F5344CB8AC3E}">
        <p14:creationId xmlns:p14="http://schemas.microsoft.com/office/powerpoint/2010/main" val="766892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Tata Group, commanding is the managerial aspect of leading staff in an ethical and responsible manner. The expectations are well articulated by managers in accordance to the values and mission of Tata. Such a role facilitates discipline with the concept of disciplined reporting and accountability. By establishing trust and reviving respect, as well as helping employees focus on their long-term career development, leaders motivate employees. Ethical commanding enhances employee loyalty, enhances </a:t>
            </a:r>
            <a:r>
              <a:rPr lang="en-US" dirty="0" err="1"/>
              <a:t>organisational</a:t>
            </a:r>
            <a:r>
              <a:rPr lang="en-US" dirty="0"/>
              <a:t> reputation, and enhances sustenance in the performance of various business units (Shahid, 2018).</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12</a:t>
            </a:fld>
            <a:endParaRPr lang="en-GB"/>
          </a:p>
        </p:txBody>
      </p:sp>
    </p:spTree>
    <p:extLst>
      <p:ext uri="{BB962C8B-B14F-4D97-AF65-F5344CB8AC3E}">
        <p14:creationId xmlns:p14="http://schemas.microsoft.com/office/powerpoint/2010/main" val="3621624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example demonstrates how the commanding works in the day-to-day management practises of the Tata Group. To drive performance, the managers establish specific operational goals in different business units. In Tata Steel, managers guide groups with high safety, quality and productivity goals. When the organisation is changing, the managers provide directives to minimise uncertainty. Useful commanding helps the staff to know the responsibility and performance expectations, in the process of ensuring consistent outcomes of worldwide Tata operations (Majka, 2024).</a:t>
            </a:r>
          </a:p>
          <a:p>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13</a:t>
            </a:fld>
            <a:endParaRPr lang="en-GB"/>
          </a:p>
        </p:txBody>
      </p:sp>
    </p:spTree>
    <p:extLst>
      <p:ext uri="{BB962C8B-B14F-4D97-AF65-F5344CB8AC3E}">
        <p14:creationId xmlns:p14="http://schemas.microsoft.com/office/powerpoint/2010/main" val="2487451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Coordinating describes the managerial role of giving harmony in the operations and departments in an </a:t>
            </a:r>
            <a:r>
              <a:rPr lang="en-US" dirty="0" err="1"/>
              <a:t>organisation</a:t>
            </a:r>
            <a:r>
              <a:rPr lang="en-US" dirty="0"/>
              <a:t>. Fayol considered coordination to be the process of bringing towards common </a:t>
            </a:r>
            <a:r>
              <a:rPr lang="en-US" dirty="0" err="1"/>
              <a:t>organisational</a:t>
            </a:r>
            <a:r>
              <a:rPr lang="en-US" dirty="0"/>
              <a:t> objectives. Managers bring individuals, resources, procedures, and schedules at par to ensure the running of smooth activities. Good coordination prevents working on the same task and eliminates internal rivalry. Effective coordination enhances efficiency, enhances effective decision-making, and assists </a:t>
            </a:r>
            <a:r>
              <a:rPr lang="en-US" dirty="0" err="1"/>
              <a:t>organisations</a:t>
            </a:r>
            <a:r>
              <a:rPr lang="en-US" dirty="0"/>
              <a:t> to accomplish goals in various functions at a steady rate (Gershon and </a:t>
            </a:r>
            <a:r>
              <a:rPr lang="en-US" dirty="0" err="1"/>
              <a:t>Akaninwor</a:t>
            </a:r>
            <a:r>
              <a:rPr lang="en-US" dirty="0"/>
              <a:t> Godson Chijioke, 2026).</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14</a:t>
            </a:fld>
            <a:endParaRPr lang="en-GB"/>
          </a:p>
        </p:txBody>
      </p:sp>
    </p:spTree>
    <p:extLst>
      <p:ext uri="{BB962C8B-B14F-4D97-AF65-F5344CB8AC3E}">
        <p14:creationId xmlns:p14="http://schemas.microsoft.com/office/powerpoint/2010/main" val="3398726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Coordinating is a major managerial activity in Tata Group across various industries and nations. Operations are combined between subsidiaries under the management of the latter without the strategic alignment. Co-ordination helps in the cooperation of finance, operations and human resource departments. The managers make sure that shared goals are covered with the ethical values and sustainability of Tata. Good co-ordination enhances unity within the </a:t>
            </a:r>
            <a:r>
              <a:rPr lang="en-US" dirty="0" err="1"/>
              <a:t>organisation</a:t>
            </a:r>
            <a:r>
              <a:rPr lang="en-US" dirty="0"/>
              <a:t>, boosts competitiveness in the short term and enable performance consistency in the global operations (</a:t>
            </a:r>
            <a:r>
              <a:rPr lang="en-US" dirty="0" err="1"/>
              <a:t>Atmadja</a:t>
            </a:r>
            <a:r>
              <a:rPr lang="en-US" dirty="0"/>
              <a:t> et al., 2021).</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15</a:t>
            </a:fld>
            <a:endParaRPr lang="en-GB"/>
          </a:p>
        </p:txBody>
      </p:sp>
    </p:spTree>
    <p:extLst>
      <p:ext uri="{BB962C8B-B14F-4D97-AF65-F5344CB8AC3E}">
        <p14:creationId xmlns:p14="http://schemas.microsoft.com/office/powerpoint/2010/main" val="204994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Tata Group Coordination could be observed based on the work of Tata Motors. Managers </a:t>
            </a:r>
            <a:r>
              <a:rPr lang="en-US" dirty="0" err="1"/>
              <a:t>organise</a:t>
            </a:r>
            <a:r>
              <a:rPr lang="en-US" dirty="0"/>
              <a:t> engineering, production and supply chain teams in international location. Goals concerning the innovation, sustainability and cost management are rotated in parallel. Cross-functional meetings on a regular basis help in sharing information and problem solving. The impact of an effective coordination is an opportunity to launch the product easily, enhance the efficiency of operations, and contribute to the long-term strategic development of the Tata Group (Tata Motors, 2023).</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16</a:t>
            </a:fld>
            <a:endParaRPr lang="en-GB"/>
          </a:p>
        </p:txBody>
      </p:sp>
    </p:spTree>
    <p:extLst>
      <p:ext uri="{BB962C8B-B14F-4D97-AF65-F5344CB8AC3E}">
        <p14:creationId xmlns:p14="http://schemas.microsoft.com/office/powerpoint/2010/main" val="91228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Commandoing</a:t>
            </a:r>
            <a:r>
              <a:rPr lang="en-US" dirty="0"/>
              <a:t> helps in achieving </a:t>
            </a:r>
            <a:r>
              <a:rPr lang="en-US" dirty="0" err="1"/>
              <a:t>organisational</a:t>
            </a:r>
            <a:r>
              <a:rPr lang="en-US" dirty="0"/>
              <a:t> objectives through employee discipline, motivation, and performance maintenance. </a:t>
            </a:r>
            <a:r>
              <a:rPr lang="en-US" dirty="0" err="1"/>
              <a:t>Organising</a:t>
            </a:r>
            <a:r>
              <a:rPr lang="en-US" dirty="0"/>
              <a:t> brings </a:t>
            </a:r>
            <a:r>
              <a:rPr lang="en-US" dirty="0" err="1"/>
              <a:t>organisational</a:t>
            </a:r>
            <a:r>
              <a:rPr lang="en-US" dirty="0"/>
              <a:t> resources into common strategic goals. These functions are combined to facilitate the operational effectiveness, ethical governance, and value long-term creation. Good commanding and coordinating at Tata Group supports stability and sustainable development of the various operations. The management functions provided by Fayol are still very useful in dealing with complexity in a contemporary </a:t>
            </a:r>
            <a:r>
              <a:rPr lang="en-US" dirty="0" err="1"/>
              <a:t>organisation</a:t>
            </a:r>
            <a:r>
              <a:rPr lang="en-US" dirty="0"/>
              <a:t> and attaining strategic success (Jones-Washington, 2018).</a:t>
            </a:r>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17</a:t>
            </a:fld>
            <a:endParaRPr lang="en-GB"/>
          </a:p>
        </p:txBody>
      </p:sp>
    </p:spTree>
    <p:extLst>
      <p:ext uri="{BB962C8B-B14F-4D97-AF65-F5344CB8AC3E}">
        <p14:creationId xmlns:p14="http://schemas.microsoft.com/office/powerpoint/2010/main" val="1392388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p>
          <a:p>
            <a:r>
              <a:rPr lang="en-US" sz="1200" kern="1200" dirty="0" err="1">
                <a:solidFill>
                  <a:schemeClr val="tx1"/>
                </a:solidFill>
                <a:effectLst/>
                <a:latin typeface="+mn-lt"/>
                <a:ea typeface="+mn-ea"/>
                <a:cs typeface="+mn-cs"/>
              </a:rPr>
              <a:t>Atmadja</a:t>
            </a:r>
            <a:r>
              <a:rPr lang="en-US" sz="1200" kern="1200" dirty="0">
                <a:solidFill>
                  <a:schemeClr val="tx1"/>
                </a:solidFill>
                <a:effectLst/>
                <a:latin typeface="+mn-lt"/>
                <a:ea typeface="+mn-ea"/>
                <a:cs typeface="+mn-cs"/>
              </a:rPr>
              <a:t>, A.T., Saputra, K.A.K., Tama, G.M. and </a:t>
            </a:r>
            <a:r>
              <a:rPr lang="en-US" sz="1200" kern="1200" dirty="0" err="1">
                <a:solidFill>
                  <a:schemeClr val="tx1"/>
                </a:solidFill>
                <a:effectLst/>
                <a:latin typeface="+mn-lt"/>
                <a:ea typeface="+mn-ea"/>
                <a:cs typeface="+mn-cs"/>
              </a:rPr>
              <a:t>Paranoan</a:t>
            </a:r>
            <a:r>
              <a:rPr lang="en-US" sz="1200" kern="1200" dirty="0">
                <a:solidFill>
                  <a:schemeClr val="tx1"/>
                </a:solidFill>
                <a:effectLst/>
                <a:latin typeface="+mn-lt"/>
                <a:ea typeface="+mn-ea"/>
                <a:cs typeface="+mn-cs"/>
              </a:rPr>
              <a:t>, S. (2021). Influence of Human Resources, Financial Attitudes, and Coordination on Cooperative Financial Management. </a:t>
            </a:r>
            <a:r>
              <a:rPr lang="en-US" sz="1200" i="1" kern="1200" dirty="0">
                <a:solidFill>
                  <a:schemeClr val="tx1"/>
                </a:solidFill>
                <a:effectLst/>
                <a:latin typeface="+mn-lt"/>
                <a:ea typeface="+mn-ea"/>
                <a:cs typeface="+mn-cs"/>
              </a:rPr>
              <a:t>The Journal of Asian Finance, Economics and Business</a:t>
            </a:r>
            <a:r>
              <a:rPr lang="en-US" sz="1200" kern="1200" dirty="0">
                <a:solidFill>
                  <a:schemeClr val="tx1"/>
                </a:solidFill>
                <a:effectLst/>
                <a:latin typeface="+mn-lt"/>
                <a:ea typeface="+mn-ea"/>
                <a:cs typeface="+mn-cs"/>
              </a:rPr>
              <a:t>, [online] 8(2), pp.563–570.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://doi.org/10.13106/jafeb.2021.vol8.no2.0563.</a:t>
            </a:r>
          </a:p>
          <a:p>
            <a:r>
              <a:rPr lang="en-US" sz="1200" kern="1200" dirty="0">
                <a:solidFill>
                  <a:schemeClr val="tx1"/>
                </a:solidFill>
                <a:effectLst/>
                <a:latin typeface="+mn-lt"/>
                <a:ea typeface="+mn-ea"/>
                <a:cs typeface="+mn-cs"/>
              </a:rPr>
              <a:t>Gershon, N. and </a:t>
            </a:r>
            <a:r>
              <a:rPr lang="en-US" sz="1200" kern="1200" dirty="0" err="1">
                <a:solidFill>
                  <a:schemeClr val="tx1"/>
                </a:solidFill>
                <a:effectLst/>
                <a:latin typeface="+mn-lt"/>
                <a:ea typeface="+mn-ea"/>
                <a:cs typeface="+mn-cs"/>
              </a:rPr>
              <a:t>Akaninwor</a:t>
            </a:r>
            <a:r>
              <a:rPr lang="en-US" sz="1200" kern="1200" dirty="0">
                <a:solidFill>
                  <a:schemeClr val="tx1"/>
                </a:solidFill>
                <a:effectLst/>
                <a:latin typeface="+mn-lt"/>
                <a:ea typeface="+mn-ea"/>
                <a:cs typeface="+mn-cs"/>
              </a:rPr>
              <a:t> Godson Chijioke (2026). Application of Fayol’s Principles of Management in Engineering Project Execution and Team Coordination. [online] 7(1), pp.1–11. Available at: https://www.researchgate.net/profile/Godson-Akaninwor/publication/399641889_Application_of_Fayol.</a:t>
            </a:r>
          </a:p>
          <a:p>
            <a:r>
              <a:rPr lang="en-US" sz="1200" kern="1200" dirty="0">
                <a:solidFill>
                  <a:schemeClr val="tx1"/>
                </a:solidFill>
                <a:effectLst/>
                <a:latin typeface="+mn-lt"/>
                <a:ea typeface="+mn-ea"/>
                <a:cs typeface="+mn-cs"/>
              </a:rPr>
              <a:t>Jones-Washington, M. (2018). </a:t>
            </a:r>
            <a:r>
              <a:rPr lang="en-US" sz="1200" i="1" kern="1200" dirty="0">
                <a:solidFill>
                  <a:schemeClr val="tx1"/>
                </a:solidFill>
                <a:effectLst/>
                <a:latin typeface="+mn-lt"/>
                <a:ea typeface="+mn-ea"/>
                <a:cs typeface="+mn-cs"/>
              </a:rPr>
              <a:t>The effectiveness of Fayol’s principles of management</a:t>
            </a:r>
            <a:r>
              <a:rPr lang="en-US" sz="1200" kern="1200" dirty="0">
                <a:solidFill>
                  <a:schemeClr val="tx1"/>
                </a:solidFill>
                <a:effectLst/>
                <a:latin typeface="+mn-lt"/>
                <a:ea typeface="+mn-ea"/>
                <a:cs typeface="+mn-cs"/>
              </a:rPr>
              <a:t>. [online] Available at: https://scholarworks.calstate.edu/downloads/76537391v.</a:t>
            </a:r>
          </a:p>
          <a:p>
            <a:r>
              <a:rPr lang="en-US" sz="1200" kern="1200" dirty="0">
                <a:solidFill>
                  <a:schemeClr val="tx1"/>
                </a:solidFill>
                <a:effectLst/>
                <a:latin typeface="+mn-lt"/>
                <a:ea typeface="+mn-ea"/>
                <a:cs typeface="+mn-cs"/>
              </a:rPr>
              <a:t>Majka, M. (2024). </a:t>
            </a:r>
            <a:r>
              <a:rPr lang="en-US" sz="1200" i="1" kern="1200" dirty="0">
                <a:solidFill>
                  <a:schemeClr val="tx1"/>
                </a:solidFill>
                <a:effectLst/>
                <a:latin typeface="+mn-lt"/>
                <a:ea typeface="+mn-ea"/>
                <a:cs typeface="+mn-cs"/>
              </a:rPr>
              <a:t>Breaking the Chain of Command: How Undermining Leadership Harms Organizations</a:t>
            </a:r>
            <a:r>
              <a:rPr lang="en-US" sz="1200" kern="1200" dirty="0">
                <a:solidFill>
                  <a:schemeClr val="tx1"/>
                </a:solidFill>
                <a:effectLst/>
                <a:latin typeface="+mn-lt"/>
                <a:ea typeface="+mn-ea"/>
                <a:cs typeface="+mn-cs"/>
              </a:rPr>
              <a:t>. [online] Available at: https://www.researchgate.net/profile/Marcin-Majka-2/publication/381283084_Breaking_the_Chain_of_Command_How_Undermining_Leadership_Harms_Organizations/links/6665674085a4ee7261b159a2/Breaking-the-Chain-of-Command-How-Undermining-Leadership-Harms-Organizations.pdf.</a:t>
            </a:r>
          </a:p>
          <a:p>
            <a:r>
              <a:rPr lang="en-US" sz="1200" kern="1200" dirty="0">
                <a:solidFill>
                  <a:schemeClr val="tx1"/>
                </a:solidFill>
                <a:effectLst/>
                <a:latin typeface="+mn-lt"/>
                <a:ea typeface="+mn-ea"/>
                <a:cs typeface="+mn-cs"/>
              </a:rPr>
              <a:t>Peek, S. (2023). </a:t>
            </a:r>
            <a:r>
              <a:rPr lang="en-US" sz="1200" i="1" kern="1200" dirty="0">
                <a:solidFill>
                  <a:schemeClr val="tx1"/>
                </a:solidFill>
                <a:effectLst/>
                <a:latin typeface="+mn-lt"/>
                <a:ea typeface="+mn-ea"/>
                <a:cs typeface="+mn-cs"/>
              </a:rPr>
              <a:t>Management Theory of Henri Fayol</a:t>
            </a:r>
            <a:r>
              <a:rPr lang="en-US" sz="1200" kern="1200" dirty="0">
                <a:solidFill>
                  <a:schemeClr val="tx1"/>
                </a:solidFill>
                <a:effectLst/>
                <a:latin typeface="+mn-lt"/>
                <a:ea typeface="+mn-ea"/>
                <a:cs typeface="+mn-cs"/>
              </a:rPr>
              <a:t>. [online] business.com. Available at: https://www.business.com/articles/management-theory-of-henri-fayol/.</a:t>
            </a:r>
          </a:p>
          <a:p>
            <a:r>
              <a:rPr lang="en-US" sz="1200" kern="1200" dirty="0">
                <a:solidFill>
                  <a:schemeClr val="tx1"/>
                </a:solidFill>
                <a:effectLst/>
                <a:latin typeface="+mn-lt"/>
                <a:ea typeface="+mn-ea"/>
                <a:cs typeface="+mn-cs"/>
              </a:rPr>
              <a:t>Shahid, A. (2018). Employee Intention to Stay: An Environment Based on Trust and Motivation. </a:t>
            </a:r>
            <a:r>
              <a:rPr lang="en-US" sz="1200" i="1" kern="1200" dirty="0">
                <a:solidFill>
                  <a:schemeClr val="tx1"/>
                </a:solidFill>
                <a:effectLst/>
                <a:latin typeface="+mn-lt"/>
                <a:ea typeface="+mn-ea"/>
                <a:cs typeface="+mn-cs"/>
              </a:rPr>
              <a:t>Journal of Management Research</a:t>
            </a:r>
            <a:r>
              <a:rPr lang="en-US" sz="1200" kern="1200" dirty="0">
                <a:solidFill>
                  <a:schemeClr val="tx1"/>
                </a:solidFill>
                <a:effectLst/>
                <a:latin typeface="+mn-lt"/>
                <a:ea typeface="+mn-ea"/>
                <a:cs typeface="+mn-cs"/>
              </a:rPr>
              <a:t>, 10(4), p.58.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://doi.org/10.5296/jmr.v10i4.13680.</a:t>
            </a:r>
          </a:p>
          <a:p>
            <a:r>
              <a:rPr lang="en-US" sz="1200" kern="1200" dirty="0">
                <a:solidFill>
                  <a:schemeClr val="tx1"/>
                </a:solidFill>
                <a:effectLst/>
                <a:latin typeface="+mn-lt"/>
                <a:ea typeface="+mn-ea"/>
                <a:cs typeface="+mn-cs"/>
              </a:rPr>
              <a:t>Tata Motors (2023). </a:t>
            </a:r>
            <a:r>
              <a:rPr lang="en-US" sz="1200" i="1" kern="1200" dirty="0">
                <a:solidFill>
                  <a:schemeClr val="tx1"/>
                </a:solidFill>
                <a:effectLst/>
                <a:latin typeface="+mn-lt"/>
                <a:ea typeface="+mn-ea"/>
                <a:cs typeface="+mn-cs"/>
              </a:rPr>
              <a:t>Tata Motors | Agile, new-age &amp; future-ready</a:t>
            </a:r>
            <a:r>
              <a:rPr lang="en-US" sz="1200" kern="1200" dirty="0">
                <a:solidFill>
                  <a:schemeClr val="tx1"/>
                </a:solidFill>
                <a:effectLst/>
                <a:latin typeface="+mn-lt"/>
                <a:ea typeface="+mn-ea"/>
                <a:cs typeface="+mn-cs"/>
              </a:rPr>
              <a:t>. [online] Tata Motors - Largest Automobile Manufacturer, Biggest Automobile Company in India. Available at: https://www.tatamotors.com/organisation/our-global-presence/.</a:t>
            </a:r>
          </a:p>
          <a:p>
            <a:endParaRPr lang="en-GB" dirty="0"/>
          </a:p>
        </p:txBody>
      </p:sp>
      <p:sp>
        <p:nvSpPr>
          <p:cNvPr id="4" name="Slide Number Placeholder 3"/>
          <p:cNvSpPr>
            <a:spLocks noGrp="1"/>
          </p:cNvSpPr>
          <p:nvPr>
            <p:ph type="sldNum" sz="quarter" idx="5"/>
          </p:nvPr>
        </p:nvSpPr>
        <p:spPr/>
        <p:txBody>
          <a:bodyPr/>
          <a:lstStyle/>
          <a:p>
            <a:fld id="{42A38C15-C0A9-4098-8E62-2546131C4776}" type="slidenum">
              <a:rPr lang="en-GB" smtClean="0"/>
              <a:t>26</a:t>
            </a:fld>
            <a:endParaRPr lang="en-GB"/>
          </a:p>
        </p:txBody>
      </p:sp>
    </p:spTree>
    <p:extLst>
      <p:ext uri="{BB962C8B-B14F-4D97-AF65-F5344CB8AC3E}">
        <p14:creationId xmlns:p14="http://schemas.microsoft.com/office/powerpoint/2010/main" val="391257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80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342616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490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632640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321312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200724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974336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294121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508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083459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5277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708544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216636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731811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789481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FAF9BE07-F606-4EA3-B4A3-0D442B567A64}" type="datetimeFigureOut">
              <a:rPr lang="en-GB" smtClean="0"/>
              <a:t>20/02/2026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066078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062153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FAF9BE07-F606-4EA3-B4A3-0D442B567A64}" type="datetimeFigureOut">
              <a:rPr lang="en-GB" smtClean="0"/>
              <a:t>20/02/2026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965382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0957381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7802345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577608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020064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7855411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3133825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9032693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8522930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3920444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8340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292594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365149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4064322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213971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42C5C4-44C2-4B97-99D4-DD8414CEEBD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08201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508272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606530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0290996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6108358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712454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738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0181420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5348327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809515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9931028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056972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2585877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4732351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822298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7304858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6479416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228236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308465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679064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20691021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0219233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3472655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1542C5C4-44C2-4B97-99D4-DD8414CEEBD5}"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92818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49390042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30172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4870091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83281416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27026825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506341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41030627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02748288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19414856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91751660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1542C5C4-44C2-4B97-99D4-DD8414CEEBD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76366566"/>
      </p:ext>
    </p:extLst>
  </p:cSld>
  <p:clrMapOvr>
    <a:overrideClrMapping bg1="dk1" tx1="lt1" bg2="dk2" tx2="lt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900626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001552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26004151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F9BE07-F606-4EA3-B4A3-0D442B567A6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57795504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F9BE07-F606-4EA3-B4A3-0D442B567A6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6933478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F9BE07-F606-4EA3-B4A3-0D442B567A6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423079696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388002300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F9BE07-F606-4EA3-B4A3-0D442B567A6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64850811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153908969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F9BE07-F606-4EA3-B4A3-0D442B567A6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42C5C4-44C2-4B97-99D4-DD8414CEEBD5}" type="slidenum">
              <a:rPr lang="en-GB" smtClean="0"/>
              <a:t>‹#›</a:t>
            </a:fld>
            <a:endParaRPr lang="en-GB"/>
          </a:p>
        </p:txBody>
      </p:sp>
    </p:spTree>
    <p:extLst>
      <p:ext uri="{BB962C8B-B14F-4D97-AF65-F5344CB8AC3E}">
        <p14:creationId xmlns:p14="http://schemas.microsoft.com/office/powerpoint/2010/main" val="2477156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6.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542C5C4-44C2-4B97-99D4-DD8414CEEBD5}"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53502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161246427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2386176122"/>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1206028007"/>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2123571615"/>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FAF9BE07-F606-4EA3-B4A3-0D442B567A64}" type="datetimeFigureOut">
              <a:rPr lang="en-GB" smtClean="0"/>
              <a:t>20/02/2026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1542C5C4-44C2-4B97-99D4-DD8414CEEBD5}" type="slidenum">
              <a:rPr lang="en-GB" smtClean="0"/>
              <a:t>‹#›</a:t>
            </a:fld>
            <a:endParaRPr lang="en-GB"/>
          </a:p>
        </p:txBody>
      </p:sp>
    </p:spTree>
    <p:extLst>
      <p:ext uri="{BB962C8B-B14F-4D97-AF65-F5344CB8AC3E}">
        <p14:creationId xmlns:p14="http://schemas.microsoft.com/office/powerpoint/2010/main" val="4194372962"/>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8.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67.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6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0.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5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8.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8.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8.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8.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8.xml"/></Relationships>
</file>

<file path=ppt/slides/_rels/slide24.xml.rels><?xml version="1.0" encoding="UTF-8" standalone="yes"?>
<Relationships xmlns="http://schemas.openxmlformats.org/package/2006/relationships"><Relationship Id="rId2" Type="http://schemas.openxmlformats.org/officeDocument/2006/relationships/hyperlink" Target="https://www.tata.com/" TargetMode="External"/><Relationship Id="rId1" Type="http://schemas.openxmlformats.org/officeDocument/2006/relationships/slideLayout" Target="../slideLayouts/slideLayout68.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8.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1" name="Rectangle 8200">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India's Tata Group readying plan for battery company in India, abroad |  Reuters">
            <a:extLst>
              <a:ext uri="{FF2B5EF4-FFF2-40B4-BE49-F238E27FC236}">
                <a16:creationId xmlns:a16="http://schemas.microsoft.com/office/drawing/2014/main" id="{9F016F98-547F-F415-5E85-319E3344306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b="15065"/>
          <a:stretch>
            <a:fillRect/>
          </a:stretch>
        </p:blipFill>
        <p:spPr bwMode="auto">
          <a:xfrm>
            <a:off x="20" y="10"/>
            <a:ext cx="1129282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E50F8DC-95AA-8DF7-8C3F-D0F63A0446E0}"/>
              </a:ext>
            </a:extLst>
          </p:cNvPr>
          <p:cNvSpPr>
            <a:spLocks noGrp="1"/>
          </p:cNvSpPr>
          <p:nvPr>
            <p:ph type="title"/>
          </p:nvPr>
        </p:nvSpPr>
        <p:spPr>
          <a:xfrm>
            <a:off x="1261872" y="365760"/>
            <a:ext cx="9692640" cy="1325562"/>
          </a:xfrm>
        </p:spPr>
        <p:txBody>
          <a:bodyPr>
            <a:normAutofit fontScale="90000"/>
          </a:bodyPr>
          <a:lstStyle/>
          <a:p>
            <a:r>
              <a:rPr lang="en-GB" sz="3200" dirty="0">
                <a:solidFill>
                  <a:schemeClr val="bg1"/>
                </a:solidFill>
                <a:latin typeface="Aptos" panose="020B0004020202020204" pitchFamily="34" charset="0"/>
                <a:ea typeface="Aptos" panose="020B0004020202020204" pitchFamily="34" charset="0"/>
                <a:cs typeface="Aptos" panose="020B0004020202020204" pitchFamily="34" charset="0"/>
              </a:rPr>
              <a:t>Henri Fayol’s Five Functions of Management in a Contemporary Organisation</a:t>
            </a:r>
            <a:br>
              <a:rPr lang="en-GB" sz="2800" dirty="0">
                <a:solidFill>
                  <a:schemeClr val="bg1"/>
                </a:solidFill>
                <a:latin typeface="Aptos" panose="020B0004020202020204" pitchFamily="34" charset="0"/>
                <a:ea typeface="Times New Roman" panose="02020603050405020304" pitchFamily="18" charset="0"/>
                <a:cs typeface="Times New Roman" panose="02020603050405020304" pitchFamily="18" charset="0"/>
              </a:rPr>
            </a:br>
            <a:endParaRPr lang="en-US" sz="2800" dirty="0">
              <a:solidFill>
                <a:schemeClr val="bg1"/>
              </a:solidFill>
            </a:endParaRPr>
          </a:p>
        </p:txBody>
      </p:sp>
      <p:sp>
        <p:nvSpPr>
          <p:cNvPr id="3" name="Content Placeholder 2">
            <a:extLst>
              <a:ext uri="{FF2B5EF4-FFF2-40B4-BE49-F238E27FC236}">
                <a16:creationId xmlns:a16="http://schemas.microsoft.com/office/drawing/2014/main" id="{AE0D09C0-44B5-F7C3-C4F8-3DA0C831F9FB}"/>
              </a:ext>
            </a:extLst>
          </p:cNvPr>
          <p:cNvSpPr>
            <a:spLocks noGrp="1"/>
          </p:cNvSpPr>
          <p:nvPr>
            <p:ph idx="1"/>
          </p:nvPr>
        </p:nvSpPr>
        <p:spPr>
          <a:xfrm>
            <a:off x="1261872" y="2005739"/>
            <a:ext cx="8595360" cy="4174398"/>
          </a:xfrm>
        </p:spPr>
        <p:txBody>
          <a:bodyPr>
            <a:normAutofit fontScale="92500" lnSpcReduction="20000"/>
          </a:bodyPr>
          <a:lstStyle/>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Organisation: Tata Group</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Module: Introduction to Leadership and Management</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Module Cde: LCBB4015</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Name Laurentiu Miron -2407800</a:t>
            </a:r>
          </a:p>
          <a:p>
            <a:pPr>
              <a:spcAft>
                <a:spcPts val="800"/>
              </a:spcAft>
              <a:buNone/>
            </a:pPr>
            <a:r>
              <a:rPr lang="en-GB" sz="2500" dirty="0">
                <a:solidFill>
                  <a:schemeClr val="bg1"/>
                </a:solidFill>
                <a:effectLst/>
                <a:latin typeface="Aptos" panose="020B0004020202020204" pitchFamily="34" charset="0"/>
                <a:ea typeface="Aptos" panose="020B0004020202020204" pitchFamily="34" charset="0"/>
                <a:cs typeface="Aptos" panose="020B0004020202020204" pitchFamily="34" charset="0"/>
              </a:rPr>
              <a:t>Name Seyd Mosharraf Ali - 2028971</a:t>
            </a:r>
          </a:p>
          <a:p>
            <a:pPr>
              <a:spcAft>
                <a:spcPts val="800"/>
              </a:spcAft>
              <a:buNone/>
            </a:pPr>
            <a:r>
              <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Name Ancuta Mirela -2332548</a:t>
            </a:r>
          </a:p>
          <a:p>
            <a:pPr>
              <a:spcAft>
                <a:spcPts val="800"/>
              </a:spcAft>
              <a:buNone/>
            </a:pPr>
            <a:r>
              <a:rPr lang="en-GB" sz="2500">
                <a:solidFill>
                  <a:schemeClr val="bg1"/>
                </a:solidFill>
                <a:latin typeface="Aptos" panose="020B0004020202020204" pitchFamily="34" charset="0"/>
                <a:ea typeface="Times New Roman" panose="02020603050405020304" pitchFamily="18" charset="0"/>
                <a:cs typeface="Times New Roman" panose="02020603050405020304" pitchFamily="18" charset="0"/>
              </a:rPr>
              <a:t>Name David-Cosmin Lungu -2314067</a:t>
            </a:r>
            <a:endParaRPr lang="en-GB" sz="25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r>
              <a:rPr lang="en-US" dirty="0">
                <a:solidFill>
                  <a:schemeClr val="bg1"/>
                </a:solidFill>
              </a:rPr>
              <a:t> </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4416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4FC1F-9123-1277-969B-0D09C53FA4CC}"/>
              </a:ext>
            </a:extLst>
          </p:cNvPr>
          <p:cNvSpPr>
            <a:spLocks noGrp="1"/>
          </p:cNvSpPr>
          <p:nvPr>
            <p:ph type="title"/>
          </p:nvPr>
        </p:nvSpPr>
        <p:spPr>
          <a:xfrm>
            <a:off x="7878675" y="405442"/>
            <a:ext cx="3075836" cy="1362973"/>
          </a:xfrm>
        </p:spPr>
        <p:txBody>
          <a:bodyPr>
            <a:normAutofit/>
          </a:bodyPr>
          <a:lstStyle/>
          <a:p>
            <a:r>
              <a:rPr lang="en-GB" sz="2700" dirty="0">
                <a:latin typeface="Aptos" panose="020B0004020202020204" pitchFamily="34" charset="0"/>
                <a:ea typeface="Aptos" panose="020B0004020202020204" pitchFamily="34" charset="0"/>
                <a:cs typeface="Aptos" panose="020B0004020202020204" pitchFamily="34" charset="0"/>
              </a:rPr>
              <a:t>TABLE OF CONTENTS</a:t>
            </a:r>
            <a:br>
              <a:rPr lang="en-GB" sz="2700" dirty="0">
                <a:latin typeface="Aptos" panose="020B0004020202020204" pitchFamily="34" charset="0"/>
                <a:ea typeface="Times New Roman" panose="02020603050405020304" pitchFamily="18" charset="0"/>
                <a:cs typeface="Times New Roman" panose="02020603050405020304" pitchFamily="18" charset="0"/>
              </a:rPr>
            </a:br>
            <a:endParaRPr lang="en-US" sz="2700" dirty="0"/>
          </a:p>
        </p:txBody>
      </p:sp>
      <p:pic>
        <p:nvPicPr>
          <p:cNvPr id="9218" name="Picture 2" descr="Tata Group: A Big Transformational Journey | Brand Finance">
            <a:extLst>
              <a:ext uri="{FF2B5EF4-FFF2-40B4-BE49-F238E27FC236}">
                <a16:creationId xmlns:a16="http://schemas.microsoft.com/office/drawing/2014/main" id="{4DE964F0-C3E6-0A0E-CD26-187107E22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257" r="-1" b="-1"/>
          <a:stretch>
            <a:fillRect/>
          </a:stretch>
        </p:blipFill>
        <p:spPr bwMode="auto">
          <a:xfrm>
            <a:off x="633998" y="640080"/>
            <a:ext cx="6927007" cy="5588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EDA32A-0C4F-F105-9F6A-FD27402D479D}"/>
              </a:ext>
            </a:extLst>
          </p:cNvPr>
          <p:cNvSpPr>
            <a:spLocks noGrp="1"/>
          </p:cNvSpPr>
          <p:nvPr>
            <p:ph idx="1"/>
          </p:nvPr>
        </p:nvSpPr>
        <p:spPr>
          <a:xfrm>
            <a:off x="7878675" y="1440612"/>
            <a:ext cx="3075836" cy="4739526"/>
          </a:xfrm>
        </p:spPr>
        <p:txBody>
          <a:bodyPr>
            <a:normAutofit fontScale="25000" lnSpcReduction="20000"/>
          </a:bodyPr>
          <a:lstStyle/>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David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For main body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Planning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Organising </a:t>
            </a: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Syed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Main body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Commanding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Co ordinating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Ancuta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Main body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7200" dirty="0">
                <a:effectLst/>
                <a:latin typeface="Aptos" panose="020B0004020202020204" pitchFamily="34" charset="0"/>
                <a:ea typeface="Aptos" panose="020B0004020202020204" pitchFamily="34" charset="0"/>
                <a:cs typeface="Aptos" panose="020B0004020202020204" pitchFamily="34" charset="0"/>
              </a:rPr>
              <a:t>Controlling and Conclusion </a:t>
            </a:r>
            <a:endParaRPr lang="en-GB" sz="72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endParaRPr lang="en-GB" sz="5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endParaRPr lang="en-US" sz="500" dirty="0"/>
          </a:p>
        </p:txBody>
      </p:sp>
    </p:spTree>
    <p:extLst>
      <p:ext uri="{BB962C8B-B14F-4D97-AF65-F5344CB8AC3E}">
        <p14:creationId xmlns:p14="http://schemas.microsoft.com/office/powerpoint/2010/main" val="2828530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Elon Musk-led Tesla finds new global supplier in Tata Group, says report -  India Today">
            <a:extLst>
              <a:ext uri="{FF2B5EF4-FFF2-40B4-BE49-F238E27FC236}">
                <a16:creationId xmlns:a16="http://schemas.microsoft.com/office/drawing/2014/main" id="{625FB634-83AB-32B3-7864-E576F86C131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4362" r="3013"/>
          <a:stretch>
            <a:fillRect/>
          </a:stretch>
        </p:blipFill>
        <p:spPr bwMode="auto">
          <a:xfrm>
            <a:off x="20" y="10"/>
            <a:ext cx="1129282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975E8E3-4368-5237-8DC0-0AEB7523D879}"/>
              </a:ext>
            </a:extLst>
          </p:cNvPr>
          <p:cNvSpPr>
            <a:spLocks noGrp="1"/>
          </p:cNvSpPr>
          <p:nvPr>
            <p:ph type="title"/>
          </p:nvPr>
        </p:nvSpPr>
        <p:spPr>
          <a:xfrm>
            <a:off x="1261872" y="365760"/>
            <a:ext cx="9692640" cy="1325562"/>
          </a:xfrm>
        </p:spPr>
        <p:txBody>
          <a:bodyPr>
            <a:normAutofit/>
          </a:bodyPr>
          <a:lstStyle/>
          <a:p>
            <a:r>
              <a:rPr lang="en-GB" dirty="0">
                <a:solidFill>
                  <a:schemeClr val="bg1"/>
                </a:solidFill>
                <a:latin typeface="Aptos" panose="020B0004020202020204" pitchFamily="34" charset="0"/>
                <a:ea typeface="Aptos" panose="020B0004020202020204" pitchFamily="34" charset="0"/>
                <a:cs typeface="Aptos" panose="020B0004020202020204" pitchFamily="34" charset="0"/>
              </a:rPr>
              <a:t>INTRODUCTION</a:t>
            </a:r>
            <a:endParaRPr lang="en-US" dirty="0">
              <a:solidFill>
                <a:schemeClr val="bg1"/>
              </a:solidFill>
            </a:endParaRPr>
          </a:p>
        </p:txBody>
      </p:sp>
      <p:sp>
        <p:nvSpPr>
          <p:cNvPr id="3" name="Content Placeholder 2">
            <a:extLst>
              <a:ext uri="{FF2B5EF4-FFF2-40B4-BE49-F238E27FC236}">
                <a16:creationId xmlns:a16="http://schemas.microsoft.com/office/drawing/2014/main" id="{45C2FF48-9601-A1CC-F158-3A9CFC671604}"/>
              </a:ext>
            </a:extLst>
          </p:cNvPr>
          <p:cNvSpPr>
            <a:spLocks noGrp="1"/>
          </p:cNvSpPr>
          <p:nvPr>
            <p:ph idx="1"/>
          </p:nvPr>
        </p:nvSpPr>
        <p:spPr>
          <a:xfrm>
            <a:off x="1261872" y="2005738"/>
            <a:ext cx="9787128" cy="4623661"/>
          </a:xfrm>
        </p:spPr>
        <p:txBody>
          <a:bodyPr>
            <a:normAutofit/>
          </a:bodyPr>
          <a:lstStyle/>
          <a:p>
            <a:pPr>
              <a:spcAft>
                <a:spcPts val="800"/>
              </a:spcAft>
              <a:buNone/>
            </a:pPr>
            <a:r>
              <a:rPr lang="en-GB" sz="2000" dirty="0">
                <a:solidFill>
                  <a:schemeClr val="bg1"/>
                </a:solidFill>
                <a:effectLst/>
                <a:latin typeface="Aptos" panose="020B0004020202020204" pitchFamily="34" charset="0"/>
                <a:ea typeface="Aptos" panose="020B0004020202020204" pitchFamily="34" charset="0"/>
                <a:cs typeface="Aptos" panose="020B0004020202020204" pitchFamily="34" charset="0"/>
              </a:rPr>
              <a:t>Management is essential for the success of any modern organisation.</a:t>
            </a:r>
            <a:endParaRPr lang="en-GB" sz="20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000" dirty="0">
                <a:solidFill>
                  <a:schemeClr val="bg1"/>
                </a:solidFill>
                <a:effectLst/>
                <a:latin typeface="Aptos" panose="020B0004020202020204" pitchFamily="34" charset="0"/>
                <a:ea typeface="Aptos" panose="020B0004020202020204" pitchFamily="34" charset="0"/>
                <a:cs typeface="Aptos" panose="020B0004020202020204" pitchFamily="34" charset="0"/>
              </a:rPr>
              <a:t>Henri Fayol was a French management theorist who introduced the classical management theory. He identified five core functions of management: planning, organising, commanding, coordinating and controlling.</a:t>
            </a:r>
            <a:endParaRPr lang="en-GB" sz="20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2000" dirty="0">
                <a:solidFill>
                  <a:schemeClr val="bg1"/>
                </a:solidFill>
                <a:effectLst/>
                <a:latin typeface="Aptos" panose="020B0004020202020204" pitchFamily="34" charset="0"/>
                <a:ea typeface="Aptos" panose="020B0004020202020204" pitchFamily="34" charset="0"/>
                <a:cs typeface="Aptos" panose="020B0004020202020204" pitchFamily="34" charset="0"/>
              </a:rPr>
              <a:t>These functions provide a structured framework that helps managers achieve organisational goals effectively.</a:t>
            </a:r>
            <a:endParaRPr lang="en-GB" sz="20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solidFill>
                <a:schemeClr val="bg1"/>
              </a:solidFill>
            </a:endParaRPr>
          </a:p>
        </p:txBody>
      </p:sp>
    </p:spTree>
    <p:extLst>
      <p:ext uri="{BB962C8B-B14F-4D97-AF65-F5344CB8AC3E}">
        <p14:creationId xmlns:p14="http://schemas.microsoft.com/office/powerpoint/2010/main" val="3540246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E2BE7-9A84-7698-8E8C-3C12E445AB83}"/>
              </a:ext>
            </a:extLst>
          </p:cNvPr>
          <p:cNvSpPr>
            <a:spLocks noGrp="1"/>
          </p:cNvSpPr>
          <p:nvPr>
            <p:ph type="title"/>
          </p:nvPr>
        </p:nvSpPr>
        <p:spPr>
          <a:xfrm>
            <a:off x="6420464" y="539087"/>
            <a:ext cx="4534047" cy="1584895"/>
          </a:xfrm>
        </p:spPr>
        <p:txBody>
          <a:bodyPr>
            <a:normAutofit/>
          </a:bodyPr>
          <a:lstStyle/>
          <a:p>
            <a:r>
              <a:rPr lang="en-GB" dirty="0">
                <a:latin typeface="Aptos" panose="020B0004020202020204" pitchFamily="34" charset="0"/>
                <a:ea typeface="Aptos" panose="020B0004020202020204" pitchFamily="34" charset="0"/>
                <a:cs typeface="Aptos" panose="020B0004020202020204" pitchFamily="34" charset="0"/>
              </a:rPr>
              <a:t>INTRODUCTION Part 2</a:t>
            </a:r>
            <a:endParaRPr lang="en-US" dirty="0"/>
          </a:p>
        </p:txBody>
      </p:sp>
      <p:pic>
        <p:nvPicPr>
          <p:cNvPr id="11266" name="Picture 2" descr="Tata Super App: Tata Group considers topping up another $1 billion for  super-app arm, ETBrandEquity">
            <a:extLst>
              <a:ext uri="{FF2B5EF4-FFF2-40B4-BE49-F238E27FC236}">
                <a16:creationId xmlns:a16="http://schemas.microsoft.com/office/drawing/2014/main" id="{3A11E219-6DD3-5607-8B29-3F73A7450F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415" r="15931"/>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0F6CF0E-B108-AAC0-0E15-38D94E356DD2}"/>
              </a:ext>
            </a:extLst>
          </p:cNvPr>
          <p:cNvSpPr>
            <a:spLocks noGrp="1"/>
          </p:cNvSpPr>
          <p:nvPr>
            <p:ph idx="1"/>
          </p:nvPr>
        </p:nvSpPr>
        <p:spPr>
          <a:xfrm>
            <a:off x="6420463" y="2438399"/>
            <a:ext cx="4572002" cy="3880514"/>
          </a:xfrm>
        </p:spPr>
        <p:txBody>
          <a:bodyPr>
            <a:normAutofit/>
          </a:bodyPr>
          <a:lstStyle/>
          <a:p>
            <a:pPr>
              <a:spcAft>
                <a:spcPts val="800"/>
              </a:spcAft>
              <a:buNone/>
            </a:pPr>
            <a:r>
              <a:rPr lang="en-GB" sz="1500" dirty="0">
                <a:effectLst/>
                <a:latin typeface="Aptos" panose="020B0004020202020204" pitchFamily="34" charset="0"/>
                <a:ea typeface="Aptos" panose="020B0004020202020204" pitchFamily="34" charset="0"/>
                <a:cs typeface="Aptos" panose="020B0004020202020204" pitchFamily="34" charset="0"/>
              </a:rPr>
              <a:t>In this presentation, Tata Group has been selected as the contemporary organisation.</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1500" dirty="0">
                <a:effectLst/>
                <a:latin typeface="Aptos" panose="020B0004020202020204" pitchFamily="34" charset="0"/>
                <a:ea typeface="Aptos" panose="020B0004020202020204" pitchFamily="34" charset="0"/>
                <a:cs typeface="Aptos" panose="020B0004020202020204" pitchFamily="34" charset="0"/>
              </a:rPr>
              <a:t>The main body of the presentation will first provide background information about Tata Group. It will then discuss each of Fayol’s five management functions with practical examples and explain how they support the organisation’s strategic goals.</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sz="1500" dirty="0">
                <a:effectLst/>
                <a:latin typeface="Aptos" panose="020B0004020202020204" pitchFamily="34" charset="0"/>
                <a:ea typeface="Aptos" panose="020B0004020202020204" pitchFamily="34" charset="0"/>
                <a:cs typeface="Aptos" panose="020B0004020202020204" pitchFamily="34" charset="0"/>
              </a:rPr>
              <a:t>The presentation will conclude by summarising the key findings.</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pPr>
              <a:buNone/>
            </a:pPr>
            <a:r>
              <a:rPr lang="en-GB" sz="1500" dirty="0">
                <a:effectLst/>
                <a:latin typeface="Aptos" panose="020B0004020202020204" pitchFamily="34" charset="0"/>
                <a:ea typeface="Aptos" panose="020B0004020202020204" pitchFamily="34" charset="0"/>
                <a:cs typeface="Aptos" panose="020B0004020202020204" pitchFamily="34" charset="0"/>
              </a:rPr>
              <a:t>Finally, a reference list using Harvard style will be provided</a:t>
            </a:r>
            <a:endParaRPr lang="en-US" sz="1500" dirty="0"/>
          </a:p>
        </p:txBody>
      </p:sp>
    </p:spTree>
    <p:extLst>
      <p:ext uri="{BB962C8B-B14F-4D97-AF65-F5344CB8AC3E}">
        <p14:creationId xmlns:p14="http://schemas.microsoft.com/office/powerpoint/2010/main" val="143723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13C257-B33F-FED5-AC6E-69F12E4889B0}"/>
              </a:ext>
            </a:extLst>
          </p:cNvPr>
          <p:cNvSpPr>
            <a:spLocks noGrp="1"/>
          </p:cNvSpPr>
          <p:nvPr>
            <p:ph type="ctrTitle"/>
          </p:nvPr>
        </p:nvSpPr>
        <p:spPr>
          <a:xfrm>
            <a:off x="517870" y="978407"/>
            <a:ext cx="5556148" cy="3977640"/>
          </a:xfrm>
        </p:spPr>
        <p:txBody>
          <a:bodyPr anchor="t">
            <a:normAutofit/>
          </a:bodyPr>
          <a:lstStyle/>
          <a:p>
            <a:pPr>
              <a:lnSpc>
                <a:spcPct val="90000"/>
              </a:lnSpc>
            </a:pPr>
            <a:r>
              <a:rPr lang="en-US" sz="2300" dirty="0">
                <a:latin typeface="Aptos" panose="020B0004020202020204" pitchFamily="34" charset="0"/>
                <a:ea typeface="ADLaM Display" panose="02010000000000000000" pitchFamily="2" charset="77"/>
                <a:cs typeface="ADLaM Display" panose="02010000000000000000" pitchFamily="2" charset="77"/>
              </a:rPr>
              <a:t>Functionalities of Management, the Main Body</a:t>
            </a:r>
            <a:br>
              <a:rPr lang="en-US" sz="2300" dirty="0">
                <a:latin typeface="Aptos" panose="020B0004020202020204" pitchFamily="34" charset="0"/>
                <a:ea typeface="ADLaM Display" panose="02010000000000000000" pitchFamily="2" charset="77"/>
                <a:cs typeface="ADLaM Display" panose="02010000000000000000" pitchFamily="2" charset="77"/>
              </a:rPr>
            </a:br>
            <a:r>
              <a:rPr lang="en-US" sz="2300" dirty="0">
                <a:latin typeface="Aptos" panose="020B0004020202020204" pitchFamily="34" charset="0"/>
                <a:ea typeface="ADLaM Display" panose="02010000000000000000" pitchFamily="2" charset="77"/>
                <a:cs typeface="ADLaM Display" panose="02010000000000000000" pitchFamily="2" charset="77"/>
              </a:rPr>
              <a:t>The Tata Group's Planning and Organizing Department</a:t>
            </a:r>
            <a:br>
              <a:rPr lang="en-US" sz="2300" dirty="0">
                <a:latin typeface="Aptos" panose="020B0004020202020204" pitchFamily="34" charset="0"/>
                <a:ea typeface="ADLaM Display" panose="02010000000000000000" pitchFamily="2" charset="77"/>
                <a:cs typeface="ADLaM Display" panose="02010000000000000000" pitchFamily="2" charset="77"/>
              </a:rPr>
            </a:br>
            <a:r>
              <a:rPr lang="en-US" sz="2300" dirty="0">
                <a:latin typeface="Aptos" panose="020B0004020202020204" pitchFamily="34" charset="0"/>
                <a:ea typeface="ADLaM Display" panose="02010000000000000000" pitchFamily="2" charset="77"/>
                <a:cs typeface="ADLaM Display" panose="02010000000000000000" pitchFamily="2" charset="77"/>
              </a:rPr>
              <a:t>According to Henri Fayol, three of the most important responsibilities of management are planning and arranging.</a:t>
            </a:r>
            <a:br>
              <a:rPr lang="en-US" sz="2300" dirty="0">
                <a:latin typeface="Aptos" panose="020B0004020202020204" pitchFamily="34" charset="0"/>
                <a:ea typeface="ADLaM Display" panose="02010000000000000000" pitchFamily="2" charset="77"/>
                <a:cs typeface="ADLaM Display" panose="02010000000000000000" pitchFamily="2" charset="77"/>
              </a:rPr>
            </a:br>
            <a:r>
              <a:rPr lang="en-US" sz="2300" dirty="0">
                <a:latin typeface="Aptos" panose="020B0004020202020204" pitchFamily="34" charset="0"/>
                <a:ea typeface="ADLaM Display" panose="02010000000000000000" pitchFamily="2" charset="77"/>
                <a:cs typeface="ADLaM Display" panose="02010000000000000000" pitchFamily="2" charset="77"/>
              </a:rPr>
              <a:t>These tasks assist managers in setting goals, allocating resources, and ensuring that the organization operates efficiently.</a:t>
            </a:r>
          </a:p>
        </p:txBody>
      </p:sp>
      <p:sp>
        <p:nvSpPr>
          <p:cNvPr id="19" name="Rectangle 18">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green squares&#10;&#10;AI-generated content may be incorrect.">
            <a:extLst>
              <a:ext uri="{FF2B5EF4-FFF2-40B4-BE49-F238E27FC236}">
                <a16:creationId xmlns:a16="http://schemas.microsoft.com/office/drawing/2014/main" id="{5AD587E7-1785-9802-0BD5-738AE9110949}"/>
              </a:ext>
            </a:extLst>
          </p:cNvPr>
          <p:cNvPicPr>
            <a:picLocks noChangeAspect="1"/>
          </p:cNvPicPr>
          <p:nvPr/>
        </p:nvPicPr>
        <p:blipFill>
          <a:blip r:embed="rId3"/>
          <a:srcRect l="17256" r="7413" b="-2"/>
          <a:stretch>
            <a:fillRect/>
          </a:stretch>
        </p:blipFill>
        <p:spPr>
          <a:xfrm>
            <a:off x="6696635" y="508090"/>
            <a:ext cx="4969099" cy="5837913"/>
          </a:xfrm>
          <a:prstGeom prst="rect">
            <a:avLst/>
          </a:prstGeom>
        </p:spPr>
      </p:pic>
      <p:sp>
        <p:nvSpPr>
          <p:cNvPr id="5" name="TextBox 4">
            <a:extLst>
              <a:ext uri="{FF2B5EF4-FFF2-40B4-BE49-F238E27FC236}">
                <a16:creationId xmlns:a16="http://schemas.microsoft.com/office/drawing/2014/main" id="{068CC2B7-0ABD-E80D-A6F0-845F0E08BC9F}"/>
              </a:ext>
            </a:extLst>
          </p:cNvPr>
          <p:cNvSpPr txBox="1"/>
          <p:nvPr/>
        </p:nvSpPr>
        <p:spPr>
          <a:xfrm>
            <a:off x="496178" y="5498432"/>
            <a:ext cx="6200457" cy="923330"/>
          </a:xfrm>
          <a:prstGeom prst="rect">
            <a:avLst/>
          </a:prstGeom>
          <a:noFill/>
        </p:spPr>
        <p:txBody>
          <a:bodyPr wrap="square" rtlCol="0">
            <a:spAutoFit/>
          </a:bodyPr>
          <a:lstStyle/>
          <a:p>
            <a:pPr marL="285750" indent="-285750">
              <a:buFont typeface="Arial" panose="020B0604020202020204" pitchFamily="34" charset="0"/>
              <a:buChar char="•"/>
            </a:pPr>
            <a:r>
              <a:rPr lang="en-GB" b="0" i="0" u="none" strike="noStrike" dirty="0">
                <a:solidFill>
                  <a:srgbClr val="000000"/>
                </a:solidFill>
                <a:effectLst/>
                <a:latin typeface="-webkit-standard"/>
              </a:rPr>
              <a:t>Now I will discuss two of Fayol’s core management functions: planning and organising, and how they are applied in Tata Group.</a:t>
            </a:r>
            <a:endParaRPr lang="en-US" dirty="0"/>
          </a:p>
        </p:txBody>
      </p:sp>
    </p:spTree>
    <p:extLst>
      <p:ext uri="{BB962C8B-B14F-4D97-AF65-F5344CB8AC3E}">
        <p14:creationId xmlns:p14="http://schemas.microsoft.com/office/powerpoint/2010/main" val="220396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CC8D75-47E2-1AE1-2583-14C3FA128931}"/>
              </a:ext>
            </a:extLst>
          </p:cNvPr>
          <p:cNvSpPr>
            <a:spLocks noGrp="1"/>
          </p:cNvSpPr>
          <p:nvPr>
            <p:ph type="title"/>
          </p:nvPr>
        </p:nvSpPr>
        <p:spPr>
          <a:xfrm>
            <a:off x="521208" y="978408"/>
            <a:ext cx="5102352" cy="1664208"/>
          </a:xfrm>
        </p:spPr>
        <p:txBody>
          <a:bodyPr>
            <a:normAutofit/>
          </a:bodyPr>
          <a:lstStyle/>
          <a:p>
            <a:r>
              <a:rPr lang="en-US" dirty="0"/>
              <a:t>Planning in Tata Group</a:t>
            </a:r>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Upward trend">
            <a:extLst>
              <a:ext uri="{FF2B5EF4-FFF2-40B4-BE49-F238E27FC236}">
                <a16:creationId xmlns:a16="http://schemas.microsoft.com/office/drawing/2014/main" id="{9C5AB208-8E37-7EB0-4008-56926FDB65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18419" y="2834640"/>
            <a:ext cx="3511296" cy="3511296"/>
          </a:xfrm>
          <a:prstGeom prst="rect">
            <a:avLst/>
          </a:prstGeom>
        </p:spPr>
      </p:pic>
      <p:sp>
        <p:nvSpPr>
          <p:cNvPr id="3" name="Content Placeholder 2">
            <a:extLst>
              <a:ext uri="{FF2B5EF4-FFF2-40B4-BE49-F238E27FC236}">
                <a16:creationId xmlns:a16="http://schemas.microsoft.com/office/drawing/2014/main" id="{1F673625-6DB6-0681-4807-4F446CD133AD}"/>
              </a:ext>
            </a:extLst>
          </p:cNvPr>
          <p:cNvSpPr>
            <a:spLocks noGrp="1"/>
          </p:cNvSpPr>
          <p:nvPr>
            <p:ph idx="1"/>
          </p:nvPr>
        </p:nvSpPr>
        <p:spPr>
          <a:xfrm>
            <a:off x="6163056" y="978408"/>
            <a:ext cx="5504688" cy="5367528"/>
          </a:xfrm>
        </p:spPr>
        <p:txBody>
          <a:bodyPr>
            <a:normAutofit fontScale="92500" lnSpcReduction="20000"/>
          </a:bodyPr>
          <a:lstStyle/>
          <a:p>
            <a:pPr marL="0" indent="0">
              <a:lnSpc>
                <a:spcPct val="100000"/>
              </a:lnSpc>
              <a:buNone/>
            </a:pPr>
            <a:r>
              <a:rPr lang="en-US" sz="1400" dirty="0"/>
              <a:t>Key points</a:t>
            </a:r>
          </a:p>
          <a:p>
            <a:pPr>
              <a:lnSpc>
                <a:spcPct val="100000"/>
              </a:lnSpc>
            </a:pPr>
            <a:r>
              <a:rPr lang="en-US" sz="1400" dirty="0"/>
              <a:t>Important things</a:t>
            </a:r>
          </a:p>
          <a:p>
            <a:pPr>
              <a:lnSpc>
                <a:spcPct val="100000"/>
              </a:lnSpc>
            </a:pPr>
            <a:r>
              <a:rPr lang="en-US" sz="1400" dirty="0"/>
              <a:t>Sets the course</a:t>
            </a:r>
          </a:p>
          <a:p>
            <a:pPr>
              <a:lnSpc>
                <a:spcPct val="100000"/>
              </a:lnSpc>
            </a:pPr>
            <a:r>
              <a:rPr lang="en-US" sz="1400" dirty="0"/>
              <a:t>Making long-term choices</a:t>
            </a:r>
          </a:p>
          <a:p>
            <a:pPr>
              <a:lnSpc>
                <a:spcPct val="100000"/>
              </a:lnSpc>
            </a:pPr>
            <a:r>
              <a:rPr lang="en-US" sz="1400" dirty="0"/>
              <a:t>Planning an investment</a:t>
            </a:r>
          </a:p>
          <a:p>
            <a:pPr>
              <a:lnSpc>
                <a:spcPct val="100000"/>
              </a:lnSpc>
            </a:pPr>
            <a:r>
              <a:rPr lang="en-US" sz="1400" dirty="0"/>
              <a:t>Example: the growth of EVs</a:t>
            </a:r>
          </a:p>
          <a:p>
            <a:pPr>
              <a:lnSpc>
                <a:spcPct val="100000"/>
              </a:lnSpc>
            </a:pPr>
            <a:endParaRPr lang="en-US" sz="1400" dirty="0"/>
          </a:p>
          <a:p>
            <a:pPr marL="0" indent="0">
              <a:lnSpc>
                <a:spcPct val="100000"/>
              </a:lnSpc>
              <a:buNone/>
            </a:pPr>
            <a:r>
              <a:rPr lang="en-US" sz="1400" dirty="0"/>
              <a:t>When an organization plans, it figures out what it wants to do and how it will do it. Fayol said that planning is the first step in management because it tells the whole business what to do (Fayol, 1949).</a:t>
            </a:r>
          </a:p>
          <a:p>
            <a:pPr marL="0" indent="0">
              <a:lnSpc>
                <a:spcPct val="100000"/>
              </a:lnSpc>
              <a:buNone/>
            </a:pPr>
            <a:r>
              <a:rPr lang="en-US" sz="1400" dirty="0"/>
              <a:t>There are different stages of planning at Tata Group. Long-term goals like going global and being environmentally friendly are set by senior</a:t>
            </a:r>
          </a:p>
          <a:p>
            <a:pPr marL="0" indent="0">
              <a:lnSpc>
                <a:spcPct val="100000"/>
              </a:lnSpc>
              <a:buNone/>
            </a:pPr>
            <a:r>
              <a:rPr lang="en-US" sz="1400" dirty="0"/>
              <a:t> managers. One clear example is Tata Motors investing in electric vehicles to meet environmental rules and future demand (Tata Group, 2023).</a:t>
            </a:r>
          </a:p>
          <a:p>
            <a:pPr marL="0" indent="0">
              <a:lnSpc>
                <a:spcPct val="100000"/>
              </a:lnSpc>
              <a:buNone/>
            </a:pPr>
            <a:r>
              <a:rPr lang="en-US" sz="1400" dirty="0"/>
              <a:t>This kind of planning helps managers get ready for change and make better use of their resources (Robbins and Coulter, 2021).</a:t>
            </a:r>
          </a:p>
        </p:txBody>
      </p:sp>
    </p:spTree>
    <p:extLst>
      <p:ext uri="{BB962C8B-B14F-4D97-AF65-F5344CB8AC3E}">
        <p14:creationId xmlns:p14="http://schemas.microsoft.com/office/powerpoint/2010/main" val="379908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5B3B7A5C-39EE-77A0-28F9-DF513723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611650"/>
            <a:ext cx="70317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C1C2302D-BD69-BC14-5CCE-35B5278AB7B8}"/>
              </a:ext>
            </a:extLst>
          </p:cNvPr>
          <p:cNvSpPr>
            <a:spLocks noGrp="1"/>
          </p:cNvSpPr>
          <p:nvPr>
            <p:ph type="title"/>
          </p:nvPr>
        </p:nvSpPr>
        <p:spPr>
          <a:xfrm>
            <a:off x="521208" y="978408"/>
            <a:ext cx="3410712" cy="5376672"/>
          </a:xfrm>
        </p:spPr>
        <p:txBody>
          <a:bodyPr>
            <a:normAutofit/>
          </a:bodyPr>
          <a:lstStyle/>
          <a:p>
            <a:r>
              <a:rPr lang="en-US" sz="4000"/>
              <a:t>Why Planning Matters</a:t>
            </a:r>
          </a:p>
        </p:txBody>
      </p:sp>
      <p:sp>
        <p:nvSpPr>
          <p:cNvPr id="3" name="Content Placeholder 2">
            <a:extLst>
              <a:ext uri="{FF2B5EF4-FFF2-40B4-BE49-F238E27FC236}">
                <a16:creationId xmlns:a16="http://schemas.microsoft.com/office/drawing/2014/main" id="{E1458906-0B2E-2009-6195-0D502164F73D}"/>
              </a:ext>
            </a:extLst>
          </p:cNvPr>
          <p:cNvSpPr>
            <a:spLocks noGrp="1"/>
          </p:cNvSpPr>
          <p:nvPr>
            <p:ph idx="1"/>
          </p:nvPr>
        </p:nvSpPr>
        <p:spPr>
          <a:xfrm>
            <a:off x="4636008" y="1042416"/>
            <a:ext cx="7031736" cy="5312664"/>
          </a:xfrm>
        </p:spPr>
        <p:txBody>
          <a:bodyPr>
            <a:normAutofit fontScale="92500" lnSpcReduction="10000"/>
          </a:bodyPr>
          <a:lstStyle/>
          <a:p>
            <a:pPr>
              <a:lnSpc>
                <a:spcPct val="100000"/>
              </a:lnSpc>
            </a:pPr>
            <a:r>
              <a:rPr lang="en-US" sz="1700" dirty="0"/>
              <a:t>Important things</a:t>
            </a:r>
          </a:p>
          <a:p>
            <a:pPr>
              <a:lnSpc>
                <a:spcPct val="100000"/>
              </a:lnSpc>
            </a:pPr>
            <a:r>
              <a:rPr lang="en-US" sz="1700" dirty="0"/>
              <a:t>Sets clear goals</a:t>
            </a:r>
          </a:p>
          <a:p>
            <a:pPr>
              <a:lnSpc>
                <a:spcPct val="100000"/>
              </a:lnSpc>
            </a:pPr>
            <a:r>
              <a:rPr lang="en-US" sz="1700" dirty="0"/>
              <a:t>Helps with coordinating</a:t>
            </a:r>
          </a:p>
          <a:p>
            <a:pPr>
              <a:lnSpc>
                <a:spcPct val="100000"/>
              </a:lnSpc>
            </a:pPr>
            <a:r>
              <a:rPr lang="en-US" sz="1700" dirty="0"/>
              <a:t>Lessens doubt</a:t>
            </a:r>
          </a:p>
          <a:p>
            <a:pPr>
              <a:lnSpc>
                <a:spcPct val="100000"/>
              </a:lnSpc>
            </a:pPr>
            <a:r>
              <a:rPr lang="en-US" sz="1700" dirty="0"/>
              <a:t>Helps the growth</a:t>
            </a:r>
          </a:p>
          <a:p>
            <a:pPr>
              <a:lnSpc>
                <a:spcPct val="100000"/>
              </a:lnSpc>
            </a:pPr>
            <a:endParaRPr lang="en-US" sz="1700" dirty="0"/>
          </a:p>
          <a:p>
            <a:pPr marL="0" indent="0">
              <a:lnSpc>
                <a:spcPct val="100000"/>
              </a:lnSpc>
              <a:buNone/>
            </a:pPr>
            <a:r>
              <a:rPr lang="en-US" sz="1700" dirty="0"/>
              <a:t>Tata works in a lot of different industries and countries, so planning is necessary to make sure that all of its parts work together smoothly. The overall goals of the company are set by corporate planning, and managers in each section carry out these plans.</a:t>
            </a:r>
          </a:p>
          <a:p>
            <a:pPr marL="0" indent="0">
              <a:lnSpc>
                <a:spcPct val="100000"/>
              </a:lnSpc>
              <a:buNone/>
            </a:pPr>
            <a:r>
              <a:rPr lang="en-US" sz="1700" dirty="0"/>
              <a:t>Planning also helps with making choices about budgets, staffing, and investments. Different departments could go in different ways without it, and work would not get done as well (Daft, 2020).</a:t>
            </a:r>
          </a:p>
          <a:p>
            <a:pPr marL="0" indent="0">
              <a:lnSpc>
                <a:spcPct val="100000"/>
              </a:lnSpc>
              <a:buNone/>
            </a:pPr>
            <a:r>
              <a:rPr lang="en-US" sz="1700" dirty="0"/>
              <a:t>Fayol thought that planning and </a:t>
            </a:r>
            <a:r>
              <a:rPr lang="en-US" sz="1700" dirty="0" err="1"/>
              <a:t>organising</a:t>
            </a:r>
            <a:r>
              <a:rPr lang="en-US" sz="1700" dirty="0"/>
              <a:t> go hand in hand. He said this because managers need to set goals and </a:t>
            </a:r>
            <a:r>
              <a:rPr lang="en-US" sz="1700" dirty="0" err="1"/>
              <a:t>organise</a:t>
            </a:r>
            <a:r>
              <a:rPr lang="en-US" sz="1700" dirty="0"/>
              <a:t> resources to reach those goals (Fayol, 1949).</a:t>
            </a:r>
          </a:p>
        </p:txBody>
      </p:sp>
    </p:spTree>
    <p:extLst>
      <p:ext uri="{BB962C8B-B14F-4D97-AF65-F5344CB8AC3E}">
        <p14:creationId xmlns:p14="http://schemas.microsoft.com/office/powerpoint/2010/main" val="93859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DA2097-375D-E632-45EF-87E464A48439}"/>
              </a:ext>
            </a:extLst>
          </p:cNvPr>
          <p:cNvSpPr>
            <a:spLocks noGrp="1"/>
          </p:cNvSpPr>
          <p:nvPr>
            <p:ph type="title"/>
          </p:nvPr>
        </p:nvSpPr>
        <p:spPr>
          <a:xfrm>
            <a:off x="521208" y="978408"/>
            <a:ext cx="4032504" cy="2121408"/>
          </a:xfrm>
        </p:spPr>
        <p:txBody>
          <a:bodyPr>
            <a:normAutofit/>
          </a:bodyPr>
          <a:lstStyle/>
          <a:p>
            <a:r>
              <a:rPr lang="en-US" sz="4000"/>
              <a:t>Organizing in Tata Group</a:t>
            </a:r>
          </a:p>
        </p:txBody>
      </p:sp>
      <p:sp>
        <p:nvSpPr>
          <p:cNvPr id="12" name="Rectangle 11">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ierarchy">
            <a:extLst>
              <a:ext uri="{FF2B5EF4-FFF2-40B4-BE49-F238E27FC236}">
                <a16:creationId xmlns:a16="http://schemas.microsoft.com/office/drawing/2014/main" id="{C30434B6-456E-5CB4-ADD5-CE48F0DE35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C7DA30D6-960B-EB99-1114-042833AB5BCA}"/>
              </a:ext>
            </a:extLst>
          </p:cNvPr>
          <p:cNvSpPr>
            <a:spLocks noGrp="1"/>
          </p:cNvSpPr>
          <p:nvPr>
            <p:ph idx="1"/>
          </p:nvPr>
        </p:nvSpPr>
        <p:spPr>
          <a:xfrm>
            <a:off x="5074920" y="1033272"/>
            <a:ext cx="6592824" cy="5312664"/>
          </a:xfrm>
        </p:spPr>
        <p:txBody>
          <a:bodyPr>
            <a:normAutofit fontScale="92500" lnSpcReduction="10000"/>
          </a:bodyPr>
          <a:lstStyle/>
          <a:p>
            <a:pPr>
              <a:lnSpc>
                <a:spcPct val="100000"/>
              </a:lnSpc>
            </a:pPr>
            <a:r>
              <a:rPr lang="en-US" dirty="0"/>
              <a:t>Important things</a:t>
            </a:r>
          </a:p>
          <a:p>
            <a:pPr>
              <a:lnSpc>
                <a:spcPct val="100000"/>
              </a:lnSpc>
            </a:pPr>
            <a:r>
              <a:rPr lang="en-US" dirty="0"/>
              <a:t>The structure and the sections</a:t>
            </a:r>
          </a:p>
          <a:p>
            <a:pPr>
              <a:lnSpc>
                <a:spcPct val="100000"/>
              </a:lnSpc>
            </a:pPr>
            <a:r>
              <a:rPr lang="en-US" dirty="0"/>
              <a:t>What each person is responsible for</a:t>
            </a:r>
          </a:p>
          <a:p>
            <a:pPr>
              <a:lnSpc>
                <a:spcPct val="100000"/>
              </a:lnSpc>
            </a:pPr>
            <a:r>
              <a:rPr lang="en-US" dirty="0"/>
              <a:t>Coordination of Delegation</a:t>
            </a:r>
          </a:p>
          <a:p>
            <a:pPr>
              <a:lnSpc>
                <a:spcPct val="100000"/>
              </a:lnSpc>
            </a:pPr>
            <a:endParaRPr lang="en-US" dirty="0"/>
          </a:p>
          <a:p>
            <a:pPr marL="0" indent="0">
              <a:lnSpc>
                <a:spcPct val="100000"/>
              </a:lnSpc>
              <a:buNone/>
            </a:pPr>
            <a:r>
              <a:rPr lang="en-US" dirty="0"/>
              <a:t>Organizing is the process of setting up how work is done in a business. Managers choose who does what, how teams are set up, and how departments talk to each other (Robbins and Coulter, 2021).</a:t>
            </a:r>
          </a:p>
          <a:p>
            <a:pPr marL="0" indent="0">
              <a:lnSpc>
                <a:spcPct val="100000"/>
              </a:lnSpc>
              <a:buNone/>
            </a:pPr>
            <a:r>
              <a:rPr lang="en-US" dirty="0"/>
              <a:t>Tata Group is made up of different businesses, like Tata Steel and Tata Motors. Each division has its own way of running things, but they all must follow the group's overall plan.</a:t>
            </a:r>
          </a:p>
          <a:p>
            <a:pPr marL="0" indent="0">
              <a:lnSpc>
                <a:spcPct val="100000"/>
              </a:lnSpc>
              <a:buNone/>
            </a:pPr>
            <a:r>
              <a:rPr lang="en-US" dirty="0"/>
              <a:t>Tata Group (2023) says that managers plan staff, give out resources, and make sure that teams work well together in different places.</a:t>
            </a:r>
          </a:p>
        </p:txBody>
      </p:sp>
    </p:spTree>
    <p:extLst>
      <p:ext uri="{BB962C8B-B14F-4D97-AF65-F5344CB8AC3E}">
        <p14:creationId xmlns:p14="http://schemas.microsoft.com/office/powerpoint/2010/main" val="700342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1A581-20C4-79C4-DB00-47BEC83673D5}"/>
              </a:ext>
            </a:extLst>
          </p:cNvPr>
          <p:cNvSpPr>
            <a:spLocks noGrp="1"/>
          </p:cNvSpPr>
          <p:nvPr>
            <p:ph type="title"/>
          </p:nvPr>
        </p:nvSpPr>
        <p:spPr>
          <a:xfrm>
            <a:off x="521208" y="978408"/>
            <a:ext cx="8732520" cy="1463040"/>
          </a:xfrm>
        </p:spPr>
        <p:txBody>
          <a:bodyPr>
            <a:normAutofit/>
          </a:bodyPr>
          <a:lstStyle/>
          <a:p>
            <a:r>
              <a:rPr lang="en-US" dirty="0"/>
              <a:t>Organizing in Practice</a:t>
            </a:r>
          </a:p>
        </p:txBody>
      </p:sp>
      <p:sp>
        <p:nvSpPr>
          <p:cNvPr id="3" name="Content Placeholder 2">
            <a:extLst>
              <a:ext uri="{FF2B5EF4-FFF2-40B4-BE49-F238E27FC236}">
                <a16:creationId xmlns:a16="http://schemas.microsoft.com/office/drawing/2014/main" id="{C211ECF3-64F1-36A9-3008-27CB5F8A99E1}"/>
              </a:ext>
            </a:extLst>
          </p:cNvPr>
          <p:cNvSpPr>
            <a:spLocks noGrp="1"/>
          </p:cNvSpPr>
          <p:nvPr>
            <p:ph idx="1"/>
          </p:nvPr>
        </p:nvSpPr>
        <p:spPr>
          <a:xfrm>
            <a:off x="521208" y="2578608"/>
            <a:ext cx="8732520" cy="3767328"/>
          </a:xfrm>
        </p:spPr>
        <p:txBody>
          <a:bodyPr>
            <a:normAutofit fontScale="92500" lnSpcReduction="20000"/>
          </a:bodyPr>
          <a:lstStyle/>
          <a:p>
            <a:pPr>
              <a:lnSpc>
                <a:spcPct val="100000"/>
              </a:lnSpc>
            </a:pPr>
            <a:r>
              <a:rPr lang="en-US" sz="1400" dirty="0"/>
              <a:t>Important things</a:t>
            </a:r>
          </a:p>
          <a:p>
            <a:pPr>
              <a:lnSpc>
                <a:spcPct val="100000"/>
              </a:lnSpc>
            </a:pPr>
            <a:r>
              <a:rPr lang="en-US" sz="1400" dirty="0"/>
              <a:t>Coordinating as a team</a:t>
            </a:r>
          </a:p>
          <a:p>
            <a:pPr>
              <a:lnSpc>
                <a:spcPct val="100000"/>
              </a:lnSpc>
            </a:pPr>
            <a:r>
              <a:rPr lang="en-US" sz="1400" dirty="0"/>
              <a:t>Allocation of resources</a:t>
            </a:r>
          </a:p>
          <a:p>
            <a:pPr>
              <a:lnSpc>
                <a:spcPct val="100000"/>
              </a:lnSpc>
            </a:pPr>
            <a:r>
              <a:rPr lang="en-US" sz="1400" dirty="0"/>
              <a:t>Putting ideas into action</a:t>
            </a:r>
          </a:p>
          <a:p>
            <a:pPr>
              <a:lnSpc>
                <a:spcPct val="100000"/>
              </a:lnSpc>
            </a:pPr>
            <a:r>
              <a:rPr lang="en-US" sz="1400" dirty="0"/>
              <a:t>Efficiency in operations</a:t>
            </a:r>
          </a:p>
          <a:p>
            <a:pPr>
              <a:lnSpc>
                <a:spcPct val="100000"/>
              </a:lnSpc>
            </a:pPr>
            <a:endParaRPr lang="en-US" sz="1400" dirty="0"/>
          </a:p>
          <a:p>
            <a:pPr>
              <a:lnSpc>
                <a:spcPct val="100000"/>
              </a:lnSpc>
            </a:pPr>
            <a:r>
              <a:rPr lang="en-US" sz="1400" dirty="0"/>
              <a:t>Organizing is important at Tata Motors when they are making new products. Managers make sure that projects go easily by coordinating the work of engineers, designers, and production teams.</a:t>
            </a:r>
          </a:p>
          <a:p>
            <a:pPr>
              <a:lnSpc>
                <a:spcPct val="100000"/>
              </a:lnSpc>
            </a:pPr>
            <a:r>
              <a:rPr lang="en-US" sz="1400" dirty="0"/>
              <a:t>This structure makes it easier to put plans into motion. Employees can do their jobs better and help the company reach its goals when their roles are clear and there are tools available.</a:t>
            </a:r>
          </a:p>
          <a:p>
            <a:pPr>
              <a:lnSpc>
                <a:spcPct val="100000"/>
              </a:lnSpc>
            </a:pPr>
            <a:r>
              <a:rPr lang="en-US" sz="1400" dirty="0"/>
              <a:t>Fayol (1949) and Daft (2020) say that planning sets the direction, and ordering makes sure the work gets done.</a:t>
            </a:r>
          </a:p>
        </p:txBody>
      </p:sp>
    </p:spTree>
    <p:extLst>
      <p:ext uri="{BB962C8B-B14F-4D97-AF65-F5344CB8AC3E}">
        <p14:creationId xmlns:p14="http://schemas.microsoft.com/office/powerpoint/2010/main" val="328356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229E8-5D25-390F-2C92-0708213800A2}"/>
              </a:ext>
            </a:extLst>
          </p:cNvPr>
          <p:cNvSpPr>
            <a:spLocks noGrp="1"/>
          </p:cNvSpPr>
          <p:nvPr>
            <p:ph type="ctrTitle"/>
          </p:nvPr>
        </p:nvSpPr>
        <p:spPr>
          <a:xfrm>
            <a:off x="643468" y="4564674"/>
            <a:ext cx="4010820" cy="1615461"/>
          </a:xfrm>
        </p:spPr>
        <p:txBody>
          <a:bodyPr vert="horz" lIns="91440" tIns="45720" rIns="91440" bIns="45720" rtlCol="0" anchor="ctr">
            <a:normAutofit/>
          </a:bodyPr>
          <a:lstStyle/>
          <a:p>
            <a:pPr>
              <a:lnSpc>
                <a:spcPct val="90000"/>
              </a:lnSpc>
            </a:pPr>
            <a:r>
              <a:rPr lang="en-US" sz="2700" b="1"/>
              <a:t>Introduction to Leadership and Management</a:t>
            </a:r>
            <a:br>
              <a:rPr lang="en-US" sz="2700" b="1"/>
            </a:br>
            <a:endParaRPr lang="en-US" sz="2700"/>
          </a:p>
        </p:txBody>
      </p:sp>
      <p:pic>
        <p:nvPicPr>
          <p:cNvPr id="5" name="Picture 4">
            <a:extLst>
              <a:ext uri="{FF2B5EF4-FFF2-40B4-BE49-F238E27FC236}">
                <a16:creationId xmlns:a16="http://schemas.microsoft.com/office/drawing/2014/main" id="{199B0715-3F67-5BF1-08F8-4C25FF488EE7}"/>
              </a:ext>
            </a:extLst>
          </p:cNvPr>
          <p:cNvPicPr>
            <a:picLocks noChangeAspect="1"/>
          </p:cNvPicPr>
          <p:nvPr/>
        </p:nvPicPr>
        <p:blipFill>
          <a:blip r:embed="rId2"/>
          <a:srcRect t="14956" b="18726"/>
          <a:stretch>
            <a:fillRect/>
          </a:stretch>
        </p:blipFill>
        <p:spPr>
          <a:xfrm>
            <a:off x="0" y="-1"/>
            <a:ext cx="11292820" cy="4212708"/>
          </a:xfrm>
          <a:prstGeom prst="rect">
            <a:avLst/>
          </a:prstGeom>
        </p:spPr>
      </p:pic>
      <p:cxnSp>
        <p:nvCxnSpPr>
          <p:cNvPr id="15" name="Straight Connector 14">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D887355-08F6-C753-4FF8-5FFD4885B6BE}"/>
              </a:ext>
            </a:extLst>
          </p:cNvPr>
          <p:cNvSpPr>
            <a:spLocks noGrp="1"/>
          </p:cNvSpPr>
          <p:nvPr>
            <p:ph type="subTitle" idx="1"/>
          </p:nvPr>
        </p:nvSpPr>
        <p:spPr>
          <a:xfrm>
            <a:off x="5102360" y="4212711"/>
            <a:ext cx="6339836" cy="2645290"/>
          </a:xfrm>
        </p:spPr>
        <p:txBody>
          <a:bodyPr vert="horz" lIns="91440" tIns="45720" rIns="91440" bIns="45720" rtlCol="0" anchor="ctr">
            <a:normAutofit/>
          </a:bodyPr>
          <a:lstStyle/>
          <a:p>
            <a:pPr indent="-182880"/>
            <a:r>
              <a:rPr lang="en-US" sz="1200" b="1" dirty="0"/>
              <a:t>Henri Fayol’s Management Functions in a Contemporary </a:t>
            </a:r>
            <a:r>
              <a:rPr lang="en-US" sz="1200" b="1" dirty="0" err="1"/>
              <a:t>Organisation</a:t>
            </a:r>
            <a:endParaRPr lang="en-US" sz="1200" b="1" dirty="0"/>
          </a:p>
          <a:p>
            <a:pPr indent="-182880">
              <a:buFont typeface="Arial" panose="020B0604020202020204" pitchFamily="34" charset="0"/>
              <a:buChar char="•"/>
            </a:pPr>
            <a:r>
              <a:rPr lang="en-US" sz="1200" b="1" dirty="0" err="1"/>
              <a:t>Organisation</a:t>
            </a:r>
            <a:r>
              <a:rPr lang="en-US" sz="1200" b="1" dirty="0"/>
              <a:t>:</a:t>
            </a:r>
            <a:r>
              <a:rPr lang="en-US" sz="1200" dirty="0"/>
              <a:t> </a:t>
            </a:r>
            <a:r>
              <a:rPr lang="en-US" sz="1200" dirty="0">
                <a:highlight>
                  <a:srgbClr val="008000"/>
                </a:highlight>
              </a:rPr>
              <a:t>Tata Group</a:t>
            </a:r>
          </a:p>
          <a:p>
            <a:pPr indent="-182880">
              <a:buFont typeface="Arial" panose="020B0604020202020204" pitchFamily="34" charset="0"/>
              <a:buChar char="•"/>
            </a:pPr>
            <a:r>
              <a:rPr lang="en-US" sz="1200" b="1" dirty="0"/>
              <a:t>Focus Areas: </a:t>
            </a:r>
            <a:r>
              <a:rPr lang="en-US" sz="1200" dirty="0"/>
              <a:t>Commanding and Coordinating</a:t>
            </a:r>
          </a:p>
          <a:p>
            <a:pPr indent="-182880">
              <a:buFont typeface="Arial" panose="020B0604020202020204" pitchFamily="34" charset="0"/>
              <a:buChar char="•"/>
            </a:pPr>
            <a:r>
              <a:rPr lang="en-US" sz="1200" b="1" dirty="0"/>
              <a:t>Module:</a:t>
            </a:r>
            <a:r>
              <a:rPr lang="en-US" sz="1200" dirty="0"/>
              <a:t> Introduction to Leadership and Management</a:t>
            </a:r>
            <a:br>
              <a:rPr lang="en-US" sz="1200" dirty="0"/>
            </a:br>
            <a:endParaRPr lang="en-US" sz="1200" dirty="0"/>
          </a:p>
          <a:p>
            <a:pPr indent="-182880">
              <a:buFont typeface="Arial" panose="020B0604020202020204" pitchFamily="34" charset="0"/>
              <a:buChar char="•"/>
            </a:pPr>
            <a:r>
              <a:rPr lang="en-US" sz="1200" b="1" dirty="0"/>
              <a:t>Module Code:</a:t>
            </a:r>
            <a:r>
              <a:rPr lang="en-US" sz="1200" dirty="0"/>
              <a:t> LCBB4015</a:t>
            </a:r>
          </a:p>
          <a:p>
            <a:pPr indent="-182880">
              <a:buFont typeface="Arial" panose="020B0604020202020204" pitchFamily="34" charset="0"/>
              <a:buChar char="•"/>
            </a:pPr>
            <a:r>
              <a:rPr lang="en-US" sz="1200" b="1" dirty="0"/>
              <a:t>Student Name:</a:t>
            </a:r>
            <a:r>
              <a:rPr lang="en-US" sz="1200" dirty="0"/>
              <a:t> Syed Ali</a:t>
            </a:r>
          </a:p>
        </p:txBody>
      </p:sp>
    </p:spTree>
    <p:extLst>
      <p:ext uri="{BB962C8B-B14F-4D97-AF65-F5344CB8AC3E}">
        <p14:creationId xmlns:p14="http://schemas.microsoft.com/office/powerpoint/2010/main" val="76395022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84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44236-E2A9-D155-31DE-8FA4067C3769}"/>
              </a:ext>
            </a:extLst>
          </p:cNvPr>
          <p:cNvSpPr>
            <a:spLocks noGrp="1"/>
          </p:cNvSpPr>
          <p:nvPr>
            <p:ph type="title"/>
          </p:nvPr>
        </p:nvSpPr>
        <p:spPr>
          <a:xfrm>
            <a:off x="524256" y="4767072"/>
            <a:ext cx="6594189" cy="1625210"/>
          </a:xfrm>
        </p:spPr>
        <p:txBody>
          <a:bodyPr>
            <a:normAutofit/>
          </a:bodyPr>
          <a:lstStyle/>
          <a:p>
            <a:pPr algn="r"/>
            <a:r>
              <a:rPr lang="en-US" sz="3900" b="1" dirty="0">
                <a:solidFill>
                  <a:srgbClr val="FFFFFF"/>
                </a:solidFill>
              </a:rPr>
              <a:t>Commanding – Meaning and Purpose</a:t>
            </a:r>
            <a:br>
              <a:rPr lang="en-US" sz="3900" b="1" dirty="0">
                <a:solidFill>
                  <a:srgbClr val="FFFFFF"/>
                </a:solidFill>
              </a:rPr>
            </a:br>
            <a:endParaRPr lang="en-GB" sz="3900" dirty="0">
              <a:solidFill>
                <a:srgbClr val="FFFFFF"/>
              </a:solidFill>
            </a:endParaRPr>
          </a:p>
        </p:txBody>
      </p:sp>
      <p:pic>
        <p:nvPicPr>
          <p:cNvPr id="5" name="Picture 4">
            <a:extLst>
              <a:ext uri="{FF2B5EF4-FFF2-40B4-BE49-F238E27FC236}">
                <a16:creationId xmlns:a16="http://schemas.microsoft.com/office/drawing/2014/main" id="{BEF41529-AE63-DDDB-1425-DB4A187BE0B5}"/>
              </a:ext>
            </a:extLst>
          </p:cNvPr>
          <p:cNvPicPr>
            <a:picLocks noChangeAspect="1"/>
          </p:cNvPicPr>
          <p:nvPr/>
        </p:nvPicPr>
        <p:blipFill>
          <a:blip r:embed="rId3"/>
          <a:srcRect t="13094" r="1" b="17424"/>
          <a:stretch>
            <a:fillRect/>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92FF5-82FF-9918-97A2-8C110D2041A3}"/>
              </a:ext>
            </a:extLst>
          </p:cNvPr>
          <p:cNvSpPr>
            <a:spLocks noGrp="1"/>
          </p:cNvSpPr>
          <p:nvPr>
            <p:ph idx="1"/>
          </p:nvPr>
        </p:nvSpPr>
        <p:spPr>
          <a:xfrm>
            <a:off x="7534655" y="321732"/>
            <a:ext cx="4329798" cy="6214534"/>
          </a:xfrm>
        </p:spPr>
        <p:txBody>
          <a:bodyPr anchor="ctr">
            <a:normAutofit/>
          </a:bodyPr>
          <a:lstStyle/>
          <a:p>
            <a:pPr marL="400050" indent="-400050">
              <a:buClr>
                <a:schemeClr val="bg1"/>
              </a:buClr>
              <a:buFont typeface="+mj-lt"/>
              <a:buAutoNum type="romanLcPeriod"/>
            </a:pPr>
            <a:r>
              <a:rPr lang="en-US" sz="2000" dirty="0">
                <a:solidFill>
                  <a:srgbClr val="FFFFFF"/>
                </a:solidFill>
              </a:rPr>
              <a:t>Commanding is a core management function defined by Henri Fayol.</a:t>
            </a:r>
          </a:p>
          <a:p>
            <a:pPr marL="400050" indent="-400050">
              <a:buClr>
                <a:schemeClr val="bg1"/>
              </a:buClr>
              <a:buFont typeface="+mj-lt"/>
              <a:buAutoNum type="romanLcPeriod"/>
            </a:pPr>
            <a:r>
              <a:rPr lang="en-US" sz="2000" dirty="0">
                <a:solidFill>
                  <a:srgbClr val="FFFFFF"/>
                </a:solidFill>
              </a:rPr>
              <a:t>Commanding means directing employees to achieve </a:t>
            </a:r>
            <a:r>
              <a:rPr lang="en-US" sz="2000" dirty="0" err="1">
                <a:solidFill>
                  <a:srgbClr val="FFFFFF"/>
                </a:solidFill>
              </a:rPr>
              <a:t>organisational</a:t>
            </a:r>
            <a:r>
              <a:rPr lang="en-US" sz="2000" dirty="0">
                <a:solidFill>
                  <a:srgbClr val="FFFFFF"/>
                </a:solidFill>
              </a:rPr>
              <a:t> objectives effectively.</a:t>
            </a:r>
          </a:p>
          <a:p>
            <a:pPr marL="400050" indent="-400050">
              <a:buClr>
                <a:schemeClr val="bg1"/>
              </a:buClr>
              <a:buFont typeface="+mj-lt"/>
              <a:buAutoNum type="romanLcPeriod"/>
            </a:pPr>
            <a:r>
              <a:rPr lang="en-US" sz="2000" dirty="0">
                <a:solidFill>
                  <a:srgbClr val="FFFFFF"/>
                </a:solidFill>
              </a:rPr>
              <a:t>Managers provide instructions, guidance, motivation, and supervision under this function.</a:t>
            </a:r>
          </a:p>
          <a:p>
            <a:pPr marL="400050" indent="-400050">
              <a:buClr>
                <a:schemeClr val="bg1"/>
              </a:buClr>
              <a:buFont typeface="+mj-lt"/>
              <a:buAutoNum type="romanLcPeriod"/>
            </a:pPr>
            <a:r>
              <a:rPr lang="en-US" sz="2000" dirty="0">
                <a:solidFill>
                  <a:srgbClr val="FFFFFF"/>
                </a:solidFill>
              </a:rPr>
              <a:t>Effective commanding ensures discipline, unity of direction, and task clarity (Peek, 2023).</a:t>
            </a:r>
          </a:p>
          <a:p>
            <a:pPr marL="400050" indent="-400050">
              <a:buClr>
                <a:schemeClr val="bg1"/>
              </a:buClr>
              <a:buFont typeface="+mj-lt"/>
              <a:buAutoNum type="romanLcPeriod"/>
            </a:pPr>
            <a:r>
              <a:rPr lang="en-US" sz="2000" dirty="0">
                <a:solidFill>
                  <a:srgbClr val="FFFFFF"/>
                </a:solidFill>
              </a:rPr>
              <a:t>Managers must communicate clearly and lead by example to maintain authority.</a:t>
            </a:r>
          </a:p>
          <a:p>
            <a:endParaRPr lang="en-GB" sz="2000" dirty="0">
              <a:solidFill>
                <a:srgbClr val="FFFFFF"/>
              </a:solidFill>
            </a:endParaRPr>
          </a:p>
        </p:txBody>
      </p:sp>
      <p:pic>
        <p:nvPicPr>
          <p:cNvPr id="6" name="Picture 5">
            <a:extLst>
              <a:ext uri="{FF2B5EF4-FFF2-40B4-BE49-F238E27FC236}">
                <a16:creationId xmlns:a16="http://schemas.microsoft.com/office/drawing/2014/main" id="{985DADBD-0B3E-8D08-2279-56ABFE8B3CAD}"/>
              </a:ext>
            </a:extLst>
          </p:cNvPr>
          <p:cNvPicPr>
            <a:picLocks noChangeAspect="1"/>
          </p:cNvPicPr>
          <p:nvPr/>
        </p:nvPicPr>
        <p:blipFill>
          <a:blip r:embed="rId4"/>
          <a:stretch>
            <a:fillRect/>
          </a:stretch>
        </p:blipFill>
        <p:spPr>
          <a:xfrm>
            <a:off x="0" y="321732"/>
            <a:ext cx="1344776" cy="756436"/>
          </a:xfrm>
          <a:prstGeom prst="rect">
            <a:avLst/>
          </a:prstGeom>
        </p:spPr>
      </p:pic>
    </p:spTree>
    <p:extLst>
      <p:ext uri="{BB962C8B-B14F-4D97-AF65-F5344CB8AC3E}">
        <p14:creationId xmlns:p14="http://schemas.microsoft.com/office/powerpoint/2010/main" val="2603884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F45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B66DC-E3C9-C8FF-A06D-E3830EB74550}"/>
              </a:ext>
            </a:extLst>
          </p:cNvPr>
          <p:cNvSpPr>
            <a:spLocks noGrp="1"/>
          </p:cNvSpPr>
          <p:nvPr>
            <p:ph type="title"/>
          </p:nvPr>
        </p:nvSpPr>
        <p:spPr>
          <a:xfrm>
            <a:off x="1024129" y="585216"/>
            <a:ext cx="3779085" cy="1499616"/>
          </a:xfrm>
        </p:spPr>
        <p:txBody>
          <a:bodyPr>
            <a:normAutofit/>
          </a:bodyPr>
          <a:lstStyle/>
          <a:p>
            <a:r>
              <a:rPr lang="en-US" sz="2800" b="1" dirty="0">
                <a:solidFill>
                  <a:srgbClr val="FFFFFF"/>
                </a:solidFill>
              </a:rPr>
              <a:t>Commanding at Tata Group – Managerial Role</a:t>
            </a:r>
            <a:br>
              <a:rPr lang="en-US" sz="2800" b="1" dirty="0">
                <a:solidFill>
                  <a:srgbClr val="FFFFFF"/>
                </a:solidFill>
              </a:rPr>
            </a:br>
            <a:endParaRPr lang="en-GB" sz="2800" dirty="0">
              <a:solidFill>
                <a:srgbClr val="FFFFFF"/>
              </a:solidFill>
            </a:endParaRPr>
          </a:p>
        </p:txBody>
      </p:sp>
      <p:cxnSp>
        <p:nvCxnSpPr>
          <p:cNvPr id="25" name="Straight Connector 2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8">
            <a:extLst>
              <a:ext uri="{FF2B5EF4-FFF2-40B4-BE49-F238E27FC236}">
                <a16:creationId xmlns:a16="http://schemas.microsoft.com/office/drawing/2014/main" id="{A971D2BB-88CF-E157-6946-D0467A59F22F}"/>
              </a:ext>
            </a:extLst>
          </p:cNvPr>
          <p:cNvSpPr>
            <a:spLocks noGrp="1"/>
          </p:cNvSpPr>
          <p:nvPr>
            <p:ph idx="1"/>
          </p:nvPr>
        </p:nvSpPr>
        <p:spPr>
          <a:xfrm>
            <a:off x="280556" y="1974272"/>
            <a:ext cx="5070762" cy="4520046"/>
          </a:xfrm>
        </p:spPr>
        <p:txBody>
          <a:bodyPr>
            <a:normAutofit lnSpcReduction="10000"/>
          </a:bodyPr>
          <a:lstStyle/>
          <a:p>
            <a:pPr>
              <a:lnSpc>
                <a:spcPct val="140000"/>
              </a:lnSpc>
              <a:buClr>
                <a:schemeClr val="bg1"/>
              </a:buClr>
              <a:buFont typeface="Arial" panose="020B0604020202020204" pitchFamily="34" charset="0"/>
              <a:buChar char="•"/>
            </a:pPr>
            <a:r>
              <a:rPr lang="en-US" sz="1800" dirty="0">
                <a:solidFill>
                  <a:srgbClr val="FFFFFF"/>
                </a:solidFill>
              </a:rPr>
              <a:t>Managers at Tata Group use commanding to guide employees ethically and responsibly.</a:t>
            </a:r>
          </a:p>
          <a:p>
            <a:pPr>
              <a:lnSpc>
                <a:spcPct val="140000"/>
              </a:lnSpc>
              <a:buClr>
                <a:schemeClr val="bg1"/>
              </a:buClr>
              <a:buFont typeface="Arial" panose="020B0604020202020204" pitchFamily="34" charset="0"/>
              <a:buChar char="•"/>
            </a:pPr>
            <a:r>
              <a:rPr lang="en-US" sz="1800" dirty="0">
                <a:solidFill>
                  <a:srgbClr val="FFFFFF"/>
                </a:solidFill>
              </a:rPr>
              <a:t>Leaders clearly communicate expectations aligned with Tata values and mission.</a:t>
            </a:r>
          </a:p>
          <a:p>
            <a:pPr>
              <a:lnSpc>
                <a:spcPct val="140000"/>
              </a:lnSpc>
              <a:buClr>
                <a:schemeClr val="bg1"/>
              </a:buClr>
              <a:buFont typeface="Arial" panose="020B0604020202020204" pitchFamily="34" charset="0"/>
              <a:buChar char="•"/>
            </a:pPr>
            <a:r>
              <a:rPr lang="en-US" sz="1800" dirty="0">
                <a:solidFill>
                  <a:srgbClr val="FFFFFF"/>
                </a:solidFill>
              </a:rPr>
              <a:t>Commanding supports discipline through structured reporting and accountability systems.</a:t>
            </a:r>
          </a:p>
          <a:p>
            <a:pPr>
              <a:lnSpc>
                <a:spcPct val="140000"/>
              </a:lnSpc>
              <a:buClr>
                <a:schemeClr val="bg1"/>
              </a:buClr>
              <a:buFont typeface="Arial" panose="020B0604020202020204" pitchFamily="34" charset="0"/>
              <a:buChar char="•"/>
            </a:pPr>
            <a:r>
              <a:rPr lang="en-US" sz="1800" dirty="0">
                <a:solidFill>
                  <a:srgbClr val="FFFFFF"/>
                </a:solidFill>
              </a:rPr>
              <a:t>Managers motivate employees using trust, respect, and long-term career development (Shahid, 2018).</a:t>
            </a:r>
          </a:p>
          <a:p>
            <a:pPr>
              <a:lnSpc>
                <a:spcPct val="140000"/>
              </a:lnSpc>
              <a:buClr>
                <a:schemeClr val="bg1"/>
              </a:buClr>
              <a:buFont typeface="Arial" panose="020B0604020202020204" pitchFamily="34" charset="0"/>
              <a:buChar char="•"/>
            </a:pPr>
            <a:r>
              <a:rPr lang="en-US" sz="1800" dirty="0">
                <a:solidFill>
                  <a:srgbClr val="FFFFFF"/>
                </a:solidFill>
              </a:rPr>
              <a:t>Ethical leadership strengthens employee commitment and </a:t>
            </a:r>
            <a:r>
              <a:rPr lang="en-US" sz="1800" dirty="0" err="1">
                <a:solidFill>
                  <a:srgbClr val="FFFFFF"/>
                </a:solidFill>
              </a:rPr>
              <a:t>organisational</a:t>
            </a:r>
            <a:r>
              <a:rPr lang="en-US" sz="1800" dirty="0">
                <a:solidFill>
                  <a:srgbClr val="FFFFFF"/>
                </a:solidFill>
              </a:rPr>
              <a:t> reputation.</a:t>
            </a:r>
          </a:p>
          <a:p>
            <a:endParaRPr lang="en-US" sz="1400" dirty="0">
              <a:solidFill>
                <a:srgbClr val="FFFFFF"/>
              </a:solidFill>
            </a:endParaRPr>
          </a:p>
        </p:txBody>
      </p:sp>
      <p:pic>
        <p:nvPicPr>
          <p:cNvPr id="5" name="Content Placeholder 4" descr="A person standing in front of a large screen&#10;&#10;AI-generated content may be incorrect.">
            <a:extLst>
              <a:ext uri="{FF2B5EF4-FFF2-40B4-BE49-F238E27FC236}">
                <a16:creationId xmlns:a16="http://schemas.microsoft.com/office/drawing/2014/main" id="{6E157437-1175-F2BA-E520-5B8BE92D5EC3}"/>
              </a:ext>
            </a:extLst>
          </p:cNvPr>
          <p:cNvPicPr>
            <a:picLocks noChangeAspect="1"/>
          </p:cNvPicPr>
          <p:nvPr/>
        </p:nvPicPr>
        <p:blipFill>
          <a:blip r:embed="rId3"/>
          <a:srcRect l="7004" r="5207" b="-1"/>
          <a:stretch>
            <a:fillRect/>
          </a:stretch>
        </p:blipFill>
        <p:spPr>
          <a:xfrm>
            <a:off x="6096000" y="640080"/>
            <a:ext cx="5455921" cy="5577840"/>
          </a:xfrm>
          <a:prstGeom prst="rect">
            <a:avLst/>
          </a:prstGeom>
        </p:spPr>
      </p:pic>
      <p:pic>
        <p:nvPicPr>
          <p:cNvPr id="6" name="Picture 5">
            <a:extLst>
              <a:ext uri="{FF2B5EF4-FFF2-40B4-BE49-F238E27FC236}">
                <a16:creationId xmlns:a16="http://schemas.microsoft.com/office/drawing/2014/main" id="{B9EF539F-2BEE-F09E-72C9-E84E2810B601}"/>
              </a:ext>
            </a:extLst>
          </p:cNvPr>
          <p:cNvPicPr>
            <a:picLocks noChangeAspect="1"/>
          </p:cNvPicPr>
          <p:nvPr/>
        </p:nvPicPr>
        <p:blipFill>
          <a:blip r:embed="rId4"/>
          <a:stretch>
            <a:fillRect/>
          </a:stretch>
        </p:blipFill>
        <p:spPr>
          <a:xfrm>
            <a:off x="11167871" y="0"/>
            <a:ext cx="1347333" cy="755970"/>
          </a:xfrm>
          <a:prstGeom prst="rect">
            <a:avLst/>
          </a:prstGeom>
        </p:spPr>
      </p:pic>
    </p:spTree>
    <p:extLst>
      <p:ext uri="{BB962C8B-B14F-4D97-AF65-F5344CB8AC3E}">
        <p14:creationId xmlns:p14="http://schemas.microsoft.com/office/powerpoint/2010/main" val="1590626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C5D70-CDB8-5958-F3DC-E1272D2F340D}"/>
              </a:ext>
            </a:extLst>
          </p:cNvPr>
          <p:cNvSpPr>
            <a:spLocks noGrp="1"/>
          </p:cNvSpPr>
          <p:nvPr>
            <p:ph type="title"/>
          </p:nvPr>
        </p:nvSpPr>
        <p:spPr>
          <a:xfrm>
            <a:off x="261938" y="900477"/>
            <a:ext cx="6658733" cy="1136141"/>
          </a:xfrm>
        </p:spPr>
        <p:txBody>
          <a:bodyPr anchor="ctr">
            <a:normAutofit fontScale="90000"/>
          </a:bodyPr>
          <a:lstStyle/>
          <a:p>
            <a:r>
              <a:rPr lang="en-US" sz="2800" b="1" dirty="0"/>
              <a:t>Example of Commanding at Tata Group</a:t>
            </a:r>
            <a:br>
              <a:rPr lang="en-US" sz="2800" b="1" dirty="0"/>
            </a:br>
            <a:endParaRPr lang="en-GB" sz="2800" dirty="0"/>
          </a:p>
        </p:txBody>
      </p:sp>
      <p:sp>
        <p:nvSpPr>
          <p:cNvPr id="3" name="Content Placeholder 2">
            <a:extLst>
              <a:ext uri="{FF2B5EF4-FFF2-40B4-BE49-F238E27FC236}">
                <a16:creationId xmlns:a16="http://schemas.microsoft.com/office/drawing/2014/main" id="{960101D3-53A7-8AD3-8125-5BB2E37FC8E5}"/>
              </a:ext>
            </a:extLst>
          </p:cNvPr>
          <p:cNvSpPr>
            <a:spLocks noGrp="1"/>
          </p:cNvSpPr>
          <p:nvPr>
            <p:ph idx="1"/>
          </p:nvPr>
        </p:nvSpPr>
        <p:spPr>
          <a:xfrm>
            <a:off x="786919" y="1634166"/>
            <a:ext cx="5880760" cy="3883983"/>
          </a:xfrm>
        </p:spPr>
        <p:txBody>
          <a:bodyPr>
            <a:normAutofit/>
          </a:bodyPr>
          <a:lstStyle/>
          <a:p>
            <a:pPr>
              <a:lnSpc>
                <a:spcPct val="110000"/>
              </a:lnSpc>
              <a:buClr>
                <a:schemeClr val="bg1"/>
              </a:buClr>
            </a:pPr>
            <a:r>
              <a:rPr lang="en-US" sz="1600" dirty="0">
                <a:solidFill>
                  <a:srgbClr val="FFFFFE"/>
                </a:solidFill>
              </a:rPr>
              <a:t>Tata Group managers set clear operational targets across diverse business units.</a:t>
            </a:r>
          </a:p>
          <a:p>
            <a:pPr>
              <a:lnSpc>
                <a:spcPct val="110000"/>
              </a:lnSpc>
              <a:buClr>
                <a:schemeClr val="bg1"/>
              </a:buClr>
            </a:pPr>
            <a:r>
              <a:rPr lang="en-US" sz="1600" dirty="0">
                <a:solidFill>
                  <a:srgbClr val="FFFFFE"/>
                </a:solidFill>
              </a:rPr>
              <a:t>Leaders at Tata Steel guide teams through safety, quality, and productivity standards.</a:t>
            </a:r>
          </a:p>
          <a:p>
            <a:pPr>
              <a:lnSpc>
                <a:spcPct val="110000"/>
              </a:lnSpc>
              <a:buClr>
                <a:schemeClr val="bg1"/>
              </a:buClr>
            </a:pPr>
            <a:r>
              <a:rPr lang="en-US" sz="1600" dirty="0">
                <a:solidFill>
                  <a:srgbClr val="FFFFFE"/>
                </a:solidFill>
              </a:rPr>
              <a:t>During </a:t>
            </a:r>
            <a:r>
              <a:rPr lang="en-US" sz="1600" dirty="0" err="1">
                <a:solidFill>
                  <a:srgbClr val="FFFFFE"/>
                </a:solidFill>
              </a:rPr>
              <a:t>organisational</a:t>
            </a:r>
            <a:r>
              <a:rPr lang="en-US" sz="1600" dirty="0">
                <a:solidFill>
                  <a:srgbClr val="FFFFFE"/>
                </a:solidFill>
              </a:rPr>
              <a:t> change, managers issue clear instructions to reduce uncertainty.</a:t>
            </a:r>
          </a:p>
          <a:p>
            <a:pPr>
              <a:lnSpc>
                <a:spcPct val="110000"/>
              </a:lnSpc>
              <a:buClr>
                <a:schemeClr val="bg1"/>
              </a:buClr>
            </a:pPr>
            <a:r>
              <a:rPr lang="en-US" sz="1600" dirty="0">
                <a:solidFill>
                  <a:srgbClr val="FFFFFE"/>
                </a:solidFill>
              </a:rPr>
              <a:t>Commanding ensures employees understand responsibilities and performance expectations (Majka, 2024).</a:t>
            </a:r>
          </a:p>
          <a:p>
            <a:pPr>
              <a:lnSpc>
                <a:spcPct val="110000"/>
              </a:lnSpc>
              <a:buClr>
                <a:schemeClr val="bg1"/>
              </a:buClr>
            </a:pPr>
            <a:r>
              <a:rPr lang="en-US" sz="1600" dirty="0">
                <a:solidFill>
                  <a:srgbClr val="FFFFFE"/>
                </a:solidFill>
              </a:rPr>
              <a:t>This function supports consistent performance across global Tata operations.</a:t>
            </a:r>
          </a:p>
          <a:p>
            <a:pPr>
              <a:lnSpc>
                <a:spcPct val="110000"/>
              </a:lnSpc>
            </a:pPr>
            <a:endParaRPr lang="en-GB" sz="1600" dirty="0">
              <a:solidFill>
                <a:srgbClr val="FFFFFE"/>
              </a:solidFill>
            </a:endParaRPr>
          </a:p>
        </p:txBody>
      </p:sp>
      <p:pic>
        <p:nvPicPr>
          <p:cNvPr id="5" name="Picture 4">
            <a:extLst>
              <a:ext uri="{FF2B5EF4-FFF2-40B4-BE49-F238E27FC236}">
                <a16:creationId xmlns:a16="http://schemas.microsoft.com/office/drawing/2014/main" id="{0C55E41F-60B7-43CB-38BE-D575EB1B0C09}"/>
              </a:ext>
            </a:extLst>
          </p:cNvPr>
          <p:cNvPicPr>
            <a:picLocks noChangeAspect="1"/>
          </p:cNvPicPr>
          <p:nvPr/>
        </p:nvPicPr>
        <p:blipFill>
          <a:blip r:embed="rId3"/>
          <a:srcRect l="16659" r="22087" b="1"/>
          <a:stretch>
            <a:fillRect/>
          </a:stretch>
        </p:blipFill>
        <p:spPr>
          <a:xfrm>
            <a:off x="7549862" y="227"/>
            <a:ext cx="4641833" cy="6858000"/>
          </a:xfrm>
          <a:prstGeom prst="rect">
            <a:avLst/>
          </a:prstGeom>
        </p:spPr>
      </p:pic>
      <p:pic>
        <p:nvPicPr>
          <p:cNvPr id="6" name="Picture 5">
            <a:extLst>
              <a:ext uri="{FF2B5EF4-FFF2-40B4-BE49-F238E27FC236}">
                <a16:creationId xmlns:a16="http://schemas.microsoft.com/office/drawing/2014/main" id="{C2C64E27-FE33-E29E-0105-9220EEDE03F4}"/>
              </a:ext>
            </a:extLst>
          </p:cNvPr>
          <p:cNvPicPr>
            <a:picLocks noChangeAspect="1"/>
          </p:cNvPicPr>
          <p:nvPr/>
        </p:nvPicPr>
        <p:blipFill>
          <a:blip r:embed="rId4"/>
          <a:stretch>
            <a:fillRect/>
          </a:stretch>
        </p:blipFill>
        <p:spPr>
          <a:xfrm>
            <a:off x="-301690" y="0"/>
            <a:ext cx="1347333" cy="755970"/>
          </a:xfrm>
          <a:prstGeom prst="rect">
            <a:avLst/>
          </a:prstGeom>
        </p:spPr>
      </p:pic>
    </p:spTree>
    <p:extLst>
      <p:ext uri="{BB962C8B-B14F-4D97-AF65-F5344CB8AC3E}">
        <p14:creationId xmlns:p14="http://schemas.microsoft.com/office/powerpoint/2010/main" val="411263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CA2D26-83DA-295C-9A32-6BC55214E364}"/>
              </a:ext>
            </a:extLst>
          </p:cNvPr>
          <p:cNvSpPr>
            <a:spLocks noGrp="1"/>
          </p:cNvSpPr>
          <p:nvPr>
            <p:ph type="title"/>
          </p:nvPr>
        </p:nvSpPr>
        <p:spPr>
          <a:xfrm>
            <a:off x="7269686" y="795527"/>
            <a:ext cx="4123738" cy="1433323"/>
          </a:xfrm>
        </p:spPr>
        <p:txBody>
          <a:bodyPr>
            <a:normAutofit/>
          </a:bodyPr>
          <a:lstStyle/>
          <a:p>
            <a:pPr algn="l"/>
            <a:r>
              <a:rPr lang="en-US" sz="2500" b="1" dirty="0">
                <a:solidFill>
                  <a:schemeClr val="tx2"/>
                </a:solidFill>
              </a:rPr>
              <a:t>Coordinating – Meaning and Importance</a:t>
            </a:r>
            <a:br>
              <a:rPr lang="en-US" sz="2500" b="1" dirty="0">
                <a:solidFill>
                  <a:schemeClr val="tx2"/>
                </a:solidFill>
              </a:rPr>
            </a:br>
            <a:endParaRPr lang="en-GB" sz="2500" dirty="0">
              <a:solidFill>
                <a:schemeClr val="tx2"/>
              </a:solidFill>
            </a:endParaRP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51A2A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E592BE4-965E-1E3A-C1ED-01D73CC255A8}"/>
              </a:ext>
            </a:extLst>
          </p:cNvPr>
          <p:cNvPicPr>
            <a:picLocks noChangeAspect="1"/>
          </p:cNvPicPr>
          <p:nvPr/>
        </p:nvPicPr>
        <p:blipFill>
          <a:blip r:embed="rId3"/>
          <a:srcRect t="9909" r="3" b="2678"/>
          <a:stretch>
            <a:fillRect/>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3270F1C4-9D8F-19A0-F5EF-8C4CDA5238BC}"/>
              </a:ext>
            </a:extLst>
          </p:cNvPr>
          <p:cNvSpPr>
            <a:spLocks noGrp="1"/>
          </p:cNvSpPr>
          <p:nvPr>
            <p:ph idx="1"/>
          </p:nvPr>
        </p:nvSpPr>
        <p:spPr>
          <a:xfrm>
            <a:off x="7273927" y="2150918"/>
            <a:ext cx="4119498" cy="3865707"/>
          </a:xfrm>
        </p:spPr>
        <p:txBody>
          <a:bodyPr>
            <a:normAutofit fontScale="92500" lnSpcReduction="20000"/>
          </a:bodyPr>
          <a:lstStyle/>
          <a:p>
            <a:pPr>
              <a:lnSpc>
                <a:spcPct val="130000"/>
              </a:lnSpc>
              <a:buClr>
                <a:srgbClr val="51A2AE"/>
              </a:buClr>
            </a:pPr>
            <a:r>
              <a:rPr lang="en-US" sz="1600" dirty="0"/>
              <a:t>Coordinating ensures harmony between </a:t>
            </a:r>
            <a:r>
              <a:rPr lang="en-US" sz="1600" dirty="0" err="1"/>
              <a:t>organisational</a:t>
            </a:r>
            <a:r>
              <a:rPr lang="en-US" sz="1600" dirty="0"/>
              <a:t> activities and departments.</a:t>
            </a:r>
          </a:p>
          <a:p>
            <a:pPr>
              <a:lnSpc>
                <a:spcPct val="130000"/>
              </a:lnSpc>
              <a:buClr>
                <a:srgbClr val="51A2AE"/>
              </a:buClr>
            </a:pPr>
            <a:r>
              <a:rPr lang="en-US" sz="1600" dirty="0"/>
              <a:t>Fayol described coordination as unifying efforts towards shared </a:t>
            </a:r>
            <a:r>
              <a:rPr lang="en-US" sz="1600" dirty="0" err="1"/>
              <a:t>organisational</a:t>
            </a:r>
            <a:r>
              <a:rPr lang="en-US" sz="1600" dirty="0"/>
              <a:t> goals (Gershon and </a:t>
            </a:r>
            <a:r>
              <a:rPr lang="en-US" sz="1600" dirty="0" err="1"/>
              <a:t>Akaninwor</a:t>
            </a:r>
            <a:r>
              <a:rPr lang="en-US" sz="1600" dirty="0"/>
              <a:t> Godson Chijioke, 2026).</a:t>
            </a:r>
          </a:p>
          <a:p>
            <a:pPr>
              <a:lnSpc>
                <a:spcPct val="130000"/>
              </a:lnSpc>
              <a:buClr>
                <a:srgbClr val="51A2AE"/>
              </a:buClr>
            </a:pPr>
            <a:r>
              <a:rPr lang="en-US" sz="1600" dirty="0"/>
              <a:t>Managers align people, resources, processes, and timelines effectively.</a:t>
            </a:r>
          </a:p>
          <a:p>
            <a:pPr>
              <a:lnSpc>
                <a:spcPct val="130000"/>
              </a:lnSpc>
              <a:buClr>
                <a:srgbClr val="51A2AE"/>
              </a:buClr>
            </a:pPr>
            <a:r>
              <a:rPr lang="en-US" sz="1600" dirty="0"/>
              <a:t>Coordination avoids duplication of work and reduces internal conflict.</a:t>
            </a:r>
          </a:p>
          <a:p>
            <a:pPr>
              <a:lnSpc>
                <a:spcPct val="130000"/>
              </a:lnSpc>
              <a:buClr>
                <a:srgbClr val="51A2AE"/>
              </a:buClr>
            </a:pPr>
            <a:r>
              <a:rPr lang="en-US" sz="1600" dirty="0"/>
              <a:t>Strong coordination improves efficiency and decision-making quality.</a:t>
            </a:r>
          </a:p>
          <a:p>
            <a:pPr>
              <a:lnSpc>
                <a:spcPct val="110000"/>
              </a:lnSpc>
              <a:buClr>
                <a:srgbClr val="51A2AE"/>
              </a:buClr>
            </a:pPr>
            <a:endParaRPr lang="en-GB" sz="1600" dirty="0"/>
          </a:p>
        </p:txBody>
      </p:sp>
      <p:pic>
        <p:nvPicPr>
          <p:cNvPr id="8" name="Picture 7">
            <a:extLst>
              <a:ext uri="{FF2B5EF4-FFF2-40B4-BE49-F238E27FC236}">
                <a16:creationId xmlns:a16="http://schemas.microsoft.com/office/drawing/2014/main" id="{EB534397-C97C-3E8B-4293-0B1AE08CC5EC}"/>
              </a:ext>
            </a:extLst>
          </p:cNvPr>
          <p:cNvPicPr>
            <a:picLocks noChangeAspect="1"/>
          </p:cNvPicPr>
          <p:nvPr/>
        </p:nvPicPr>
        <p:blipFill>
          <a:blip r:embed="rId4"/>
          <a:stretch>
            <a:fillRect/>
          </a:stretch>
        </p:blipFill>
        <p:spPr>
          <a:xfrm>
            <a:off x="-245835" y="9525"/>
            <a:ext cx="1347333" cy="755970"/>
          </a:xfrm>
          <a:prstGeom prst="rect">
            <a:avLst/>
          </a:prstGeom>
        </p:spPr>
      </p:pic>
    </p:spTree>
    <p:extLst>
      <p:ext uri="{BB962C8B-B14F-4D97-AF65-F5344CB8AC3E}">
        <p14:creationId xmlns:p14="http://schemas.microsoft.com/office/powerpoint/2010/main" val="1504044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A62537-1967-07C6-5E04-F7FD0C8AE1E8}"/>
              </a:ext>
            </a:extLst>
          </p:cNvPr>
          <p:cNvPicPr>
            <a:picLocks noChangeAspect="1"/>
          </p:cNvPicPr>
          <p:nvPr/>
        </p:nvPicPr>
        <p:blipFill>
          <a:blip r:embed="rId3"/>
          <a:srcRect l="2517" r="2" b="2"/>
          <a:stretch>
            <a:fillRect/>
          </a:stretch>
        </p:blipFill>
        <p:spPr>
          <a:xfrm>
            <a:off x="4485557" y="10"/>
            <a:ext cx="7706443" cy="6857990"/>
          </a:xfrm>
          <a:prstGeom prst="rect">
            <a:avLst/>
          </a:prstGeom>
        </p:spPr>
      </p:pic>
      <p:sp useBgFill="1">
        <p:nvSpPr>
          <p:cNvPr id="10" name="Freeform: Shape 9">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F72D4E6B-C9EE-264F-8394-7915F0D953EB}"/>
              </a:ext>
            </a:extLst>
          </p:cNvPr>
          <p:cNvSpPr>
            <a:spLocks noGrp="1"/>
          </p:cNvSpPr>
          <p:nvPr>
            <p:ph type="title"/>
          </p:nvPr>
        </p:nvSpPr>
        <p:spPr>
          <a:xfrm>
            <a:off x="535525" y="624110"/>
            <a:ext cx="4623955" cy="1280890"/>
          </a:xfrm>
        </p:spPr>
        <p:txBody>
          <a:bodyPr>
            <a:normAutofit/>
          </a:bodyPr>
          <a:lstStyle/>
          <a:p>
            <a:pPr>
              <a:lnSpc>
                <a:spcPct val="90000"/>
              </a:lnSpc>
            </a:pPr>
            <a:r>
              <a:rPr lang="en-US" sz="2800" b="1"/>
              <a:t>Coordinating at Tata Group – Managerial Role</a:t>
            </a:r>
            <a:br>
              <a:rPr lang="en-US" sz="2800" b="1"/>
            </a:br>
            <a:endParaRPr lang="en-GB" sz="2800"/>
          </a:p>
        </p:txBody>
      </p:sp>
      <p:sp>
        <p:nvSpPr>
          <p:cNvPr id="12" name="Rectangle 11">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1FA5127-4C95-7E8B-820C-FC20A83F19E4}"/>
              </a:ext>
            </a:extLst>
          </p:cNvPr>
          <p:cNvSpPr>
            <a:spLocks noGrp="1"/>
          </p:cNvSpPr>
          <p:nvPr>
            <p:ph idx="1"/>
          </p:nvPr>
        </p:nvSpPr>
        <p:spPr>
          <a:xfrm>
            <a:off x="531812" y="2133600"/>
            <a:ext cx="4625882" cy="3777622"/>
          </a:xfrm>
        </p:spPr>
        <p:txBody>
          <a:bodyPr>
            <a:normAutofit fontScale="92500" lnSpcReduction="10000"/>
          </a:bodyPr>
          <a:lstStyle/>
          <a:p>
            <a:pPr>
              <a:lnSpc>
                <a:spcPct val="90000"/>
              </a:lnSpc>
            </a:pPr>
            <a:r>
              <a:rPr lang="en-US" dirty="0"/>
              <a:t>Tata Group managers coordinate activities across multiple industries and countries.</a:t>
            </a:r>
          </a:p>
          <a:p>
            <a:pPr>
              <a:lnSpc>
                <a:spcPct val="90000"/>
              </a:lnSpc>
            </a:pPr>
            <a:r>
              <a:rPr lang="en-US" dirty="0"/>
              <a:t>Leaders integrate operations between subsidiaries while maintaining strategic alignment.</a:t>
            </a:r>
          </a:p>
          <a:p>
            <a:pPr>
              <a:lnSpc>
                <a:spcPct val="90000"/>
              </a:lnSpc>
            </a:pPr>
            <a:r>
              <a:rPr lang="en-US" dirty="0"/>
              <a:t>Coordination supports collaboration between finance, operations, and human resources (</a:t>
            </a:r>
            <a:r>
              <a:rPr lang="en-US" dirty="0" err="1"/>
              <a:t>Atmadja</a:t>
            </a:r>
            <a:r>
              <a:rPr lang="en-US" dirty="0"/>
              <a:t> et al., 2021).</a:t>
            </a:r>
          </a:p>
          <a:p>
            <a:pPr>
              <a:lnSpc>
                <a:spcPct val="90000"/>
              </a:lnSpc>
            </a:pPr>
            <a:r>
              <a:rPr lang="en-US" dirty="0"/>
              <a:t>Managers ensure shared goals align with Tata’s ethical and sustainability commitments.</a:t>
            </a:r>
          </a:p>
          <a:p>
            <a:pPr>
              <a:lnSpc>
                <a:spcPct val="90000"/>
              </a:lnSpc>
            </a:pPr>
            <a:r>
              <a:rPr lang="en-US" dirty="0"/>
              <a:t>This function strengthens </a:t>
            </a:r>
            <a:r>
              <a:rPr lang="en-US" dirty="0" err="1"/>
              <a:t>organisational</a:t>
            </a:r>
            <a:r>
              <a:rPr lang="en-US" dirty="0"/>
              <a:t> unity and long-term competitiveness.</a:t>
            </a:r>
          </a:p>
          <a:p>
            <a:pPr>
              <a:lnSpc>
                <a:spcPct val="90000"/>
              </a:lnSpc>
            </a:pPr>
            <a:endParaRPr lang="en-GB" dirty="0"/>
          </a:p>
        </p:txBody>
      </p:sp>
      <p:pic>
        <p:nvPicPr>
          <p:cNvPr id="6" name="Picture 5">
            <a:extLst>
              <a:ext uri="{FF2B5EF4-FFF2-40B4-BE49-F238E27FC236}">
                <a16:creationId xmlns:a16="http://schemas.microsoft.com/office/drawing/2014/main" id="{FF16A98D-04D2-8041-73E7-877AB2795AAF}"/>
              </a:ext>
            </a:extLst>
          </p:cNvPr>
          <p:cNvPicPr>
            <a:picLocks noChangeAspect="1"/>
          </p:cNvPicPr>
          <p:nvPr/>
        </p:nvPicPr>
        <p:blipFill>
          <a:blip r:embed="rId4"/>
          <a:stretch>
            <a:fillRect/>
          </a:stretch>
        </p:blipFill>
        <p:spPr>
          <a:xfrm>
            <a:off x="11125590" y="0"/>
            <a:ext cx="1347333" cy="755970"/>
          </a:xfrm>
          <a:prstGeom prst="rect">
            <a:avLst/>
          </a:prstGeom>
        </p:spPr>
      </p:pic>
    </p:spTree>
    <p:extLst>
      <p:ext uri="{BB962C8B-B14F-4D97-AF65-F5344CB8AC3E}">
        <p14:creationId xmlns:p14="http://schemas.microsoft.com/office/powerpoint/2010/main" val="91511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84966-0E38-40F7-866B-39A81CAFFCDF}"/>
              </a:ext>
            </a:extLst>
          </p:cNvPr>
          <p:cNvSpPr>
            <a:spLocks noGrp="1"/>
          </p:cNvSpPr>
          <p:nvPr>
            <p:ph type="title"/>
          </p:nvPr>
        </p:nvSpPr>
        <p:spPr>
          <a:xfrm>
            <a:off x="5770154" y="139701"/>
            <a:ext cx="4205003" cy="1507067"/>
          </a:xfrm>
        </p:spPr>
        <p:txBody>
          <a:bodyPr>
            <a:normAutofit/>
          </a:bodyPr>
          <a:lstStyle/>
          <a:p>
            <a:pPr algn="ctr">
              <a:lnSpc>
                <a:spcPct val="90000"/>
              </a:lnSpc>
            </a:pPr>
            <a:r>
              <a:rPr lang="en-US" sz="2500" b="1" dirty="0"/>
              <a:t>Example of Coordinating at Tata Group</a:t>
            </a:r>
            <a:br>
              <a:rPr lang="en-US" sz="2500" b="1" dirty="0"/>
            </a:br>
            <a:endParaRPr lang="en-GB" sz="2500" dirty="0"/>
          </a:p>
        </p:txBody>
      </p:sp>
      <p:sp>
        <p:nvSpPr>
          <p:cNvPr id="12"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meeting&#10;&#10;AI-generated content may be incorrect.">
            <a:extLst>
              <a:ext uri="{FF2B5EF4-FFF2-40B4-BE49-F238E27FC236}">
                <a16:creationId xmlns:a16="http://schemas.microsoft.com/office/drawing/2014/main" id="{D5668119-1AA0-3E7A-3534-331B4D014EDA}"/>
              </a:ext>
            </a:extLst>
          </p:cNvPr>
          <p:cNvPicPr>
            <a:picLocks noChangeAspect="1"/>
          </p:cNvPicPr>
          <p:nvPr/>
        </p:nvPicPr>
        <p:blipFill>
          <a:blip r:embed="rId3"/>
          <a:srcRect l="8852" r="4046" b="-1"/>
          <a:stretch>
            <a:fillRect/>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FF69CBBF-787E-F754-5D82-CC197ADEF2C6}"/>
              </a:ext>
            </a:extLst>
          </p:cNvPr>
          <p:cNvSpPr>
            <a:spLocks noGrp="1"/>
          </p:cNvSpPr>
          <p:nvPr>
            <p:ph idx="1"/>
          </p:nvPr>
        </p:nvSpPr>
        <p:spPr>
          <a:xfrm>
            <a:off x="5738279" y="1676400"/>
            <a:ext cx="4995072" cy="3962175"/>
          </a:xfrm>
        </p:spPr>
        <p:txBody>
          <a:bodyPr>
            <a:normAutofit lnSpcReduction="10000"/>
          </a:bodyPr>
          <a:lstStyle/>
          <a:p>
            <a:pPr>
              <a:lnSpc>
                <a:spcPct val="130000"/>
              </a:lnSpc>
            </a:pPr>
            <a:r>
              <a:rPr lang="en-US" sz="1600" dirty="0">
                <a:solidFill>
                  <a:schemeClr val="bg1">
                    <a:lumMod val="95000"/>
                    <a:lumOff val="5000"/>
                  </a:schemeClr>
                </a:solidFill>
              </a:rPr>
              <a:t>Tata Motors coordinates engineering, production, and supply chain teams globally(Tata Motors, 2023).</a:t>
            </a:r>
          </a:p>
          <a:p>
            <a:pPr>
              <a:lnSpc>
                <a:spcPct val="130000"/>
              </a:lnSpc>
            </a:pPr>
            <a:r>
              <a:rPr lang="en-US" sz="1600" dirty="0">
                <a:solidFill>
                  <a:schemeClr val="bg1">
                    <a:lumMod val="95000"/>
                    <a:lumOff val="5000"/>
                  </a:schemeClr>
                </a:solidFill>
              </a:rPr>
              <a:t>Managers align innovation, sustainability, and cost control objectives simultaneously.</a:t>
            </a:r>
          </a:p>
          <a:p>
            <a:pPr>
              <a:lnSpc>
                <a:spcPct val="130000"/>
              </a:lnSpc>
            </a:pPr>
            <a:r>
              <a:rPr lang="en-US" sz="1600" dirty="0">
                <a:solidFill>
                  <a:schemeClr val="bg1">
                    <a:lumMod val="95000"/>
                    <a:lumOff val="5000"/>
                  </a:schemeClr>
                </a:solidFill>
              </a:rPr>
              <a:t>Cross-functional meetings support information sharing and problem resolution.</a:t>
            </a:r>
          </a:p>
          <a:p>
            <a:pPr>
              <a:lnSpc>
                <a:spcPct val="130000"/>
              </a:lnSpc>
            </a:pPr>
            <a:r>
              <a:rPr lang="en-US" sz="1600" dirty="0">
                <a:solidFill>
                  <a:schemeClr val="bg1">
                    <a:lumMod val="95000"/>
                    <a:lumOff val="5000"/>
                  </a:schemeClr>
                </a:solidFill>
              </a:rPr>
              <a:t>Coordination enables smooth product launches and operational efficiency.</a:t>
            </a:r>
          </a:p>
          <a:p>
            <a:pPr>
              <a:lnSpc>
                <a:spcPct val="130000"/>
              </a:lnSpc>
            </a:pPr>
            <a:r>
              <a:rPr lang="en-US" sz="1600" dirty="0">
                <a:solidFill>
                  <a:schemeClr val="bg1">
                    <a:lumMod val="95000"/>
                    <a:lumOff val="5000"/>
                  </a:schemeClr>
                </a:solidFill>
              </a:rPr>
              <a:t>This function directly supports Tata Group’s strategic growth goals.</a:t>
            </a:r>
          </a:p>
          <a:p>
            <a:pPr>
              <a:lnSpc>
                <a:spcPct val="90000"/>
              </a:lnSpc>
            </a:pPr>
            <a:endParaRPr lang="en-GB" sz="1600" dirty="0"/>
          </a:p>
        </p:txBody>
      </p:sp>
      <p:grpSp>
        <p:nvGrpSpPr>
          <p:cNvPr id="14" name="Group 13">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6" name="Picture 5">
            <a:extLst>
              <a:ext uri="{FF2B5EF4-FFF2-40B4-BE49-F238E27FC236}">
                <a16:creationId xmlns:a16="http://schemas.microsoft.com/office/drawing/2014/main" id="{8A65A966-71D0-3314-EA75-77EC61289DB0}"/>
              </a:ext>
            </a:extLst>
          </p:cNvPr>
          <p:cNvPicPr>
            <a:picLocks noChangeAspect="1"/>
          </p:cNvPicPr>
          <p:nvPr/>
        </p:nvPicPr>
        <p:blipFill>
          <a:blip r:embed="rId4"/>
          <a:stretch>
            <a:fillRect/>
          </a:stretch>
        </p:blipFill>
        <p:spPr>
          <a:xfrm>
            <a:off x="-250127" y="0"/>
            <a:ext cx="1347333" cy="755970"/>
          </a:xfrm>
          <a:prstGeom prst="rect">
            <a:avLst/>
          </a:prstGeom>
        </p:spPr>
      </p:pic>
    </p:spTree>
    <p:extLst>
      <p:ext uri="{BB962C8B-B14F-4D97-AF65-F5344CB8AC3E}">
        <p14:creationId xmlns:p14="http://schemas.microsoft.com/office/powerpoint/2010/main" val="2506101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7E2E50C-297A-BD6A-DA6A-410832E6AB99}"/>
              </a:ext>
            </a:extLst>
          </p:cNvPr>
          <p:cNvSpPr>
            <a:spLocks noGrp="1"/>
          </p:cNvSpPr>
          <p:nvPr>
            <p:ph type="title"/>
          </p:nvPr>
        </p:nvSpPr>
        <p:spPr>
          <a:xfrm>
            <a:off x="7558564" y="609600"/>
            <a:ext cx="3912583" cy="1356360"/>
          </a:xfrm>
        </p:spPr>
        <p:txBody>
          <a:bodyPr>
            <a:normAutofit/>
          </a:bodyPr>
          <a:lstStyle/>
          <a:p>
            <a:r>
              <a:rPr lang="en-US" sz="3000" b="1" dirty="0"/>
              <a:t>Contribution to </a:t>
            </a:r>
            <a:r>
              <a:rPr lang="en-US" sz="3000" b="1" dirty="0" err="1"/>
              <a:t>Organisational</a:t>
            </a:r>
            <a:r>
              <a:rPr lang="en-US" sz="3000" b="1" dirty="0"/>
              <a:t> Goals</a:t>
            </a:r>
            <a:br>
              <a:rPr lang="en-US" sz="3000" b="1" dirty="0"/>
            </a:br>
            <a:endParaRPr lang="en-GB" sz="3000" dirty="0"/>
          </a:p>
        </p:txBody>
      </p:sp>
      <p:pic>
        <p:nvPicPr>
          <p:cNvPr id="5" name="Content Placeholder 4" descr="A group of people standing in front of a fountain&#10;&#10;AI-generated content may be incorrect.">
            <a:extLst>
              <a:ext uri="{FF2B5EF4-FFF2-40B4-BE49-F238E27FC236}">
                <a16:creationId xmlns:a16="http://schemas.microsoft.com/office/drawing/2014/main" id="{DDA19C87-CDD5-D2FC-C116-87B24511B3DF}"/>
              </a:ext>
            </a:extLst>
          </p:cNvPr>
          <p:cNvPicPr>
            <a:picLocks noChangeAspect="1"/>
          </p:cNvPicPr>
          <p:nvPr/>
        </p:nvPicPr>
        <p:blipFill>
          <a:blip r:embed="rId3"/>
          <a:stretch>
            <a:fillRect/>
          </a:stretch>
        </p:blipFill>
        <p:spPr>
          <a:xfrm>
            <a:off x="1131052" y="857675"/>
            <a:ext cx="5527600" cy="5140669"/>
          </a:xfrm>
          <a:prstGeom prst="rect">
            <a:avLst/>
          </a:prstGeom>
        </p:spPr>
      </p:pic>
      <p:sp>
        <p:nvSpPr>
          <p:cNvPr id="9" name="Content Placeholder 8">
            <a:extLst>
              <a:ext uri="{FF2B5EF4-FFF2-40B4-BE49-F238E27FC236}">
                <a16:creationId xmlns:a16="http://schemas.microsoft.com/office/drawing/2014/main" id="{3DC9AF3C-9775-BD25-3196-E89512F15DFA}"/>
              </a:ext>
            </a:extLst>
          </p:cNvPr>
          <p:cNvSpPr>
            <a:spLocks noGrp="1"/>
          </p:cNvSpPr>
          <p:nvPr>
            <p:ph idx="1"/>
          </p:nvPr>
        </p:nvSpPr>
        <p:spPr>
          <a:xfrm>
            <a:off x="7252855" y="1965960"/>
            <a:ext cx="4218292" cy="4350327"/>
          </a:xfrm>
        </p:spPr>
        <p:txBody>
          <a:bodyPr>
            <a:normAutofit/>
          </a:bodyPr>
          <a:lstStyle/>
          <a:p>
            <a:r>
              <a:rPr lang="en-US" sz="1600" dirty="0">
                <a:solidFill>
                  <a:schemeClr val="tx1"/>
                </a:solidFill>
              </a:rPr>
              <a:t>Commanding ensures employee discipline, motivation, and performance consistency.</a:t>
            </a:r>
          </a:p>
          <a:p>
            <a:r>
              <a:rPr lang="en-US" sz="1600" dirty="0">
                <a:solidFill>
                  <a:schemeClr val="tx1"/>
                </a:solidFill>
              </a:rPr>
              <a:t>Coordinating aligns </a:t>
            </a:r>
            <a:r>
              <a:rPr lang="en-US" sz="1600" dirty="0" err="1">
                <a:solidFill>
                  <a:schemeClr val="tx1"/>
                </a:solidFill>
              </a:rPr>
              <a:t>organisational</a:t>
            </a:r>
            <a:r>
              <a:rPr lang="en-US" sz="1600" dirty="0">
                <a:solidFill>
                  <a:schemeClr val="tx1"/>
                </a:solidFill>
              </a:rPr>
              <a:t> resources towards common strategic objectives.</a:t>
            </a:r>
          </a:p>
          <a:p>
            <a:r>
              <a:rPr lang="en-US" sz="1600" dirty="0">
                <a:solidFill>
                  <a:schemeClr val="tx1"/>
                </a:solidFill>
              </a:rPr>
              <a:t>Together, these functions support efficiency, ethical governance, and value creation.</a:t>
            </a:r>
          </a:p>
          <a:p>
            <a:r>
              <a:rPr lang="en-US" sz="1600" dirty="0">
                <a:solidFill>
                  <a:schemeClr val="tx1"/>
                </a:solidFill>
              </a:rPr>
              <a:t>Tata Group achieves stability and growth through effective managerial coordination.</a:t>
            </a:r>
          </a:p>
          <a:p>
            <a:r>
              <a:rPr lang="en-US" sz="1600" dirty="0">
                <a:solidFill>
                  <a:schemeClr val="tx1"/>
                </a:solidFill>
              </a:rPr>
              <a:t>Fayol’s functions remain highly relevant in modern complex </a:t>
            </a:r>
            <a:r>
              <a:rPr lang="en-US" sz="1600" dirty="0" err="1">
                <a:solidFill>
                  <a:schemeClr val="tx1"/>
                </a:solidFill>
              </a:rPr>
              <a:t>organisations</a:t>
            </a:r>
            <a:r>
              <a:rPr lang="en-US" sz="1600" dirty="0">
                <a:solidFill>
                  <a:schemeClr val="tx1"/>
                </a:solidFill>
              </a:rPr>
              <a:t> (Jones-Washington, 2018).</a:t>
            </a:r>
          </a:p>
          <a:p>
            <a:endParaRPr lang="en-US" sz="1600" dirty="0"/>
          </a:p>
        </p:txBody>
      </p:sp>
      <p:pic>
        <p:nvPicPr>
          <p:cNvPr id="6" name="Picture 5">
            <a:extLst>
              <a:ext uri="{FF2B5EF4-FFF2-40B4-BE49-F238E27FC236}">
                <a16:creationId xmlns:a16="http://schemas.microsoft.com/office/drawing/2014/main" id="{191A6879-D2FC-B4F7-8ED7-AE54E8EC65ED}"/>
              </a:ext>
            </a:extLst>
          </p:cNvPr>
          <p:cNvPicPr>
            <a:picLocks noChangeAspect="1"/>
          </p:cNvPicPr>
          <p:nvPr/>
        </p:nvPicPr>
        <p:blipFill>
          <a:blip r:embed="rId4"/>
          <a:stretch>
            <a:fillRect/>
          </a:stretch>
        </p:blipFill>
        <p:spPr>
          <a:xfrm>
            <a:off x="-27248" y="223849"/>
            <a:ext cx="1347333" cy="755970"/>
          </a:xfrm>
          <a:prstGeom prst="rect">
            <a:avLst/>
          </a:prstGeom>
        </p:spPr>
      </p:pic>
    </p:spTree>
    <p:extLst>
      <p:ext uri="{BB962C8B-B14F-4D97-AF65-F5344CB8AC3E}">
        <p14:creationId xmlns:p14="http://schemas.microsoft.com/office/powerpoint/2010/main" val="4153772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7BC8-1034-E3CA-5D37-778FDF1B7C87}"/>
              </a:ext>
            </a:extLst>
          </p:cNvPr>
          <p:cNvSpPr>
            <a:spLocks noGrp="1"/>
          </p:cNvSpPr>
          <p:nvPr>
            <p:ph type="title"/>
          </p:nvPr>
        </p:nvSpPr>
        <p:spPr>
          <a:xfrm>
            <a:off x="1229032" y="365760"/>
            <a:ext cx="5997678" cy="1325562"/>
          </a:xfrm>
        </p:spPr>
        <p:txBody>
          <a:bodyPr>
            <a:normAutofit/>
          </a:bodyPr>
          <a:lstStyle/>
          <a:p>
            <a:r>
              <a:rPr lang="en-GB" dirty="0">
                <a:latin typeface="Arial" panose="020B0604020202020204" pitchFamily="34" charset="0"/>
                <a:ea typeface="Arial" panose="020B0604020202020204" pitchFamily="34" charset="0"/>
              </a:rPr>
              <a:t>Main Body</a:t>
            </a:r>
            <a:endParaRPr lang="en-US" dirty="0"/>
          </a:p>
        </p:txBody>
      </p:sp>
      <p:sp>
        <p:nvSpPr>
          <p:cNvPr id="1031" name="Rectangle 1030">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A42D054-1227-BACA-D664-A88D7D5BB3B1}"/>
              </a:ext>
            </a:extLst>
          </p:cNvPr>
          <p:cNvSpPr>
            <a:spLocks noGrp="1"/>
          </p:cNvSpPr>
          <p:nvPr>
            <p:ph idx="1"/>
          </p:nvPr>
        </p:nvSpPr>
        <p:spPr>
          <a:xfrm>
            <a:off x="1211139" y="2005739"/>
            <a:ext cx="6015571" cy="4174398"/>
          </a:xfrm>
        </p:spPr>
        <p:txBody>
          <a:bodyPr>
            <a:normAutofit/>
          </a:bodyPr>
          <a:lstStyle/>
          <a:p>
            <a:r>
              <a:rPr lang="en-GB" sz="1400" dirty="0">
                <a:effectLst/>
                <a:latin typeface="Arial" panose="020B0604020202020204" pitchFamily="34" charset="0"/>
                <a:ea typeface="Arial" panose="020B0604020202020204" pitchFamily="34" charset="0"/>
              </a:rPr>
              <a:t>Description of the Selected Organisation – Tata Group Essay</a:t>
            </a: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Arial" panose="020B0604020202020204" pitchFamily="34" charset="0"/>
              </a:rPr>
              <a:t>The Tata Group was chosen for this activity. Tata Group is one of the biggest and most diverse conglomerates in India owned by Tata Sons. It was founded by </a:t>
            </a:r>
            <a:r>
              <a:rPr lang="en-GB" sz="1400" dirty="0" err="1">
                <a:effectLst/>
                <a:latin typeface="Arial" panose="020B0604020202020204" pitchFamily="34" charset="0"/>
                <a:ea typeface="Arial" panose="020B0604020202020204" pitchFamily="34" charset="0"/>
              </a:rPr>
              <a:t>Jamsetji</a:t>
            </a:r>
            <a:r>
              <a:rPr lang="en-GB" sz="1400" dirty="0">
                <a:effectLst/>
                <a:latin typeface="Arial" panose="020B0604020202020204" pitchFamily="34" charset="0"/>
                <a:ea typeface="Arial" panose="020B0604020202020204" pitchFamily="34" charset="0"/>
              </a:rPr>
              <a:t> Tata in 1868 ( Tata Group , 2023). Headquartered in Mumbai, India, it has businesses in over 100 countries around the world. Tata Group is diversified among multiple industries such as steel (Tata Steel), automobiles (Tata Motors), information technology ( Tata Consultancy Services – TCS), hotels ( Taj Hotels ), consumer products ( Tata Consumer Products ).</a:t>
            </a: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Arial" panose="020B0604020202020204" pitchFamily="34" charset="0"/>
              </a:rPr>
              <a:t>Tata Group is reputable for conducting business according to strong ethical values. The company takes a long-term approach to business and focuses heavily on being socially responsible. Tata Group is large and diversified enough to work with Henri Fayol’s five functions of management in today’s contemporary environment.</a:t>
            </a: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br>
              <a:rPr lang="en-GB" sz="1400" dirty="0">
                <a:effectLst/>
                <a:latin typeface="Aptos" panose="020B0004020202020204" pitchFamily="34"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Arial" panose="020B0604020202020204" pitchFamily="34" charset="0"/>
              </a:rPr>
              <a:t>Henri Fayol’s Five Functions of Management:</a:t>
            </a:r>
            <a:r>
              <a:rPr lang="en-GB" sz="1400" dirty="0">
                <a:effectLst/>
              </a:rPr>
              <a:t> </a:t>
            </a:r>
            <a:endParaRPr lang="en-US" sz="1400" dirty="0"/>
          </a:p>
        </p:txBody>
      </p:sp>
      <p:pic>
        <p:nvPicPr>
          <p:cNvPr id="1026" name="Picture 2" descr="Tata Group retains top position as India's most valuable brand">
            <a:extLst>
              <a:ext uri="{FF2B5EF4-FFF2-40B4-BE49-F238E27FC236}">
                <a16:creationId xmlns:a16="http://schemas.microsoft.com/office/drawing/2014/main" id="{807436A7-E846-E44E-73BC-6A1CF3850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214" r="18896"/>
          <a:stretch>
            <a:fillRect/>
          </a:stretch>
        </p:blipFill>
        <p:spPr bwMode="auto">
          <a:xfrm>
            <a:off x="7538689" y="10"/>
            <a:ext cx="4653311"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325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lon Musk-led Tesla finds new global supplier in Tata Group, says report -  India Today">
            <a:extLst>
              <a:ext uri="{FF2B5EF4-FFF2-40B4-BE49-F238E27FC236}">
                <a16:creationId xmlns:a16="http://schemas.microsoft.com/office/drawing/2014/main" id="{1C7534D8-D2C5-1815-6FD6-D7C81ACB53B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4362" r="3013"/>
          <a:stretch>
            <a:fillRect/>
          </a:stretch>
        </p:blipFill>
        <p:spPr bwMode="auto">
          <a:xfrm>
            <a:off x="0" y="4046"/>
            <a:ext cx="1129282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FC93E59-6B44-BA9C-8026-55BEC3D63316}"/>
              </a:ext>
            </a:extLst>
          </p:cNvPr>
          <p:cNvSpPr>
            <a:spLocks noGrp="1"/>
          </p:cNvSpPr>
          <p:nvPr>
            <p:ph type="title"/>
          </p:nvPr>
        </p:nvSpPr>
        <p:spPr>
          <a:xfrm>
            <a:off x="1261872" y="365760"/>
            <a:ext cx="9692640" cy="1325562"/>
          </a:xfrm>
        </p:spPr>
        <p:txBody>
          <a:bodyPr>
            <a:normAutofit/>
          </a:bodyPr>
          <a:lstStyle/>
          <a:p>
            <a:r>
              <a:rPr lang="en-GB">
                <a:solidFill>
                  <a:schemeClr val="bg1"/>
                </a:solidFill>
                <a:latin typeface="Arial" panose="020B0604020202020204" pitchFamily="34" charset="0"/>
                <a:ea typeface="Times New Roman" panose="02020603050405020304" pitchFamily="18" charset="0"/>
                <a:cs typeface="Times New Roman" panose="02020603050405020304" pitchFamily="18" charset="0"/>
              </a:rPr>
              <a:t>2. Organising</a:t>
            </a:r>
            <a:endParaRPr lang="en-US">
              <a:solidFill>
                <a:schemeClr val="bg1"/>
              </a:solidFill>
            </a:endParaRPr>
          </a:p>
        </p:txBody>
      </p:sp>
      <p:sp>
        <p:nvSpPr>
          <p:cNvPr id="3" name="Content Placeholder 2">
            <a:extLst>
              <a:ext uri="{FF2B5EF4-FFF2-40B4-BE49-F238E27FC236}">
                <a16:creationId xmlns:a16="http://schemas.microsoft.com/office/drawing/2014/main" id="{46F0D9FF-FFBA-4453-9E2A-EE5B5922D10F}"/>
              </a:ext>
            </a:extLst>
          </p:cNvPr>
          <p:cNvSpPr>
            <a:spLocks noGrp="1"/>
          </p:cNvSpPr>
          <p:nvPr>
            <p:ph idx="1"/>
          </p:nvPr>
        </p:nvSpPr>
        <p:spPr>
          <a:xfrm>
            <a:off x="1261872" y="2005739"/>
            <a:ext cx="8595360" cy="4174398"/>
          </a:xfrm>
        </p:spPr>
        <p:txBody>
          <a:bodyPr>
            <a:normAutofit/>
          </a:bodyPr>
          <a:lstStyle/>
          <a:p>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r>
              <a:rPr lang="en-GB">
                <a:solidFill>
                  <a:schemeClr val="bg1"/>
                </a:solidFill>
                <a:effectLst/>
                <a:latin typeface="Arial" panose="020B0604020202020204" pitchFamily="34" charset="0"/>
                <a:ea typeface="Arial" panose="020B0604020202020204" pitchFamily="34" charset="0"/>
              </a:rPr>
              <a:t>Organising allows for an efficient structure of resources, roles, and responsibilities. As Tata Group is so large and contains businesses from many different industries, it is decentralised. Each subsidiary under Tata Group acts as its own company that follows Tata’s core values.</a:t>
            </a: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r>
              <a:rPr lang="en-GB">
                <a:solidFill>
                  <a:schemeClr val="bg1"/>
                </a:solidFill>
                <a:effectLst/>
                <a:latin typeface="Arial" panose="020B0604020202020204" pitchFamily="34" charset="0"/>
                <a:ea typeface="Arial" panose="020B0604020202020204" pitchFamily="34" charset="0"/>
              </a:rPr>
              <a:t>Each business’s managers will organise the labour, supply chain, and finances of that company. An example of how Tata Group managers organise would be how Tata Consultancy Services (TCS) branches out into many countries and organises project teams to provide clients from around the world with technology services. Tata Group stays well-organised and can act quickly due to this function.</a:t>
            </a: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br>
              <a:rPr lang="en-GB">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br>
            <a:endParaRPr lang="en-US">
              <a:solidFill>
                <a:schemeClr val="bg1"/>
              </a:solidFill>
            </a:endParaRPr>
          </a:p>
        </p:txBody>
      </p:sp>
    </p:spTree>
    <p:extLst>
      <p:ext uri="{BB962C8B-B14F-4D97-AF65-F5344CB8AC3E}">
        <p14:creationId xmlns:p14="http://schemas.microsoft.com/office/powerpoint/2010/main" val="1416327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101B8-04F1-3032-F174-D7ACE48BAAB5}"/>
              </a:ext>
            </a:extLst>
          </p:cNvPr>
          <p:cNvSpPr>
            <a:spLocks noGrp="1"/>
          </p:cNvSpPr>
          <p:nvPr>
            <p:ph type="title"/>
          </p:nvPr>
        </p:nvSpPr>
        <p:spPr>
          <a:xfrm>
            <a:off x="1229032" y="365760"/>
            <a:ext cx="5997678" cy="1325562"/>
          </a:xfrm>
        </p:spPr>
        <p:txBody>
          <a:bodyPr>
            <a:normAutofit/>
          </a:bodyPr>
          <a:lstStyle/>
          <a:p>
            <a:r>
              <a:rPr lang="en-GB" dirty="0">
                <a:latin typeface="Arial" panose="020B0604020202020204" pitchFamily="34" charset="0"/>
                <a:cs typeface="Arial" panose="020B0604020202020204" pitchFamily="34" charset="0"/>
              </a:rPr>
              <a:t>3. Commanding</a:t>
            </a:r>
            <a:endParaRPr lang="en-US" dirty="0">
              <a:latin typeface="Arial" panose="020B0604020202020204" pitchFamily="34" charset="0"/>
              <a:cs typeface="Arial" panose="020B0604020202020204" pitchFamily="34" charset="0"/>
            </a:endParaRPr>
          </a:p>
        </p:txBody>
      </p:sp>
      <p:sp>
        <p:nvSpPr>
          <p:cNvPr id="3079" name="Rectangle 307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399B6FB-93A3-F301-0061-CF540EBB4280}"/>
              </a:ext>
            </a:extLst>
          </p:cNvPr>
          <p:cNvSpPr>
            <a:spLocks noGrp="1"/>
          </p:cNvSpPr>
          <p:nvPr>
            <p:ph idx="1"/>
          </p:nvPr>
        </p:nvSpPr>
        <p:spPr>
          <a:xfrm>
            <a:off x="1211139" y="2005738"/>
            <a:ext cx="6158490" cy="4231775"/>
          </a:xfrm>
        </p:spPr>
        <p:txBody>
          <a:bodyPr>
            <a:normAutofit fontScale="92500"/>
          </a:bodyPr>
          <a:lstStyle/>
          <a:p>
            <a:br>
              <a:rPr lang="en-GB" sz="1700" dirty="0"/>
            </a:br>
            <a:r>
              <a:rPr lang="en-GB" sz="1900" dirty="0">
                <a:latin typeface="Arial" panose="020B0604020202020204" pitchFamily="34" charset="0"/>
                <a:cs typeface="Arial" panose="020B0604020202020204" pitchFamily="34" charset="0"/>
              </a:rPr>
              <a:t>Commanding can mean different things depending on the context. The most literal definition of commanding is where managers direct their employees to work. However, managers at Tata Group lead by encouraging ethical behaviour, having open communications with their employees, and empowering their employees rather than commanding them to work.</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For instance, managers at Tata Steel will hold meetings to communicate with employees and motivate them to reach their goals. By commanding employees in this way, Tata managers can ensure that goals will be met while also having employees who are committed to the company and have high morale</a:t>
            </a:r>
            <a:r>
              <a:rPr lang="en-GB" sz="1700" dirty="0">
                <a:latin typeface="Arial" panose="020B0604020202020204" pitchFamily="34" charset="0"/>
                <a:cs typeface="Arial" panose="020B0604020202020204" pitchFamily="34" charset="0"/>
              </a:rPr>
              <a:t>.</a:t>
            </a:r>
            <a:br>
              <a:rPr lang="en-GB" sz="1700" dirty="0"/>
            </a:br>
            <a:endParaRPr lang="en-US" sz="1700" dirty="0">
              <a:latin typeface="Arial" panose="020B0604020202020204" pitchFamily="34" charset="0"/>
              <a:cs typeface="Arial" panose="020B0604020202020204" pitchFamily="34" charset="0"/>
            </a:endParaRPr>
          </a:p>
        </p:txBody>
      </p:sp>
      <p:pic>
        <p:nvPicPr>
          <p:cNvPr id="3074" name="Picture 2" descr="Tata Group: How Culture and Trust Built a Conglomerate Like No Other">
            <a:extLst>
              <a:ext uri="{FF2B5EF4-FFF2-40B4-BE49-F238E27FC236}">
                <a16:creationId xmlns:a16="http://schemas.microsoft.com/office/drawing/2014/main" id="{F1A9C4BF-93B0-6431-96F7-4F0F673004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114" r="27719"/>
          <a:stretch>
            <a:fillRect/>
          </a:stretch>
        </p:blipFill>
        <p:spPr bwMode="auto">
          <a:xfrm>
            <a:off x="7538689" y="10"/>
            <a:ext cx="4653311"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240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6E509-97BA-9D02-B548-2527BCC4C220}"/>
              </a:ext>
            </a:extLst>
          </p:cNvPr>
          <p:cNvSpPr>
            <a:spLocks noGrp="1"/>
          </p:cNvSpPr>
          <p:nvPr>
            <p:ph type="title"/>
          </p:nvPr>
        </p:nvSpPr>
        <p:spPr>
          <a:xfrm>
            <a:off x="1261872" y="365760"/>
            <a:ext cx="9692640" cy="1325562"/>
          </a:xfrm>
        </p:spPr>
        <p:txBody>
          <a:bodyPr>
            <a:normAutofit/>
          </a:bodyPr>
          <a:lstStyle/>
          <a:p>
            <a:r>
              <a:rPr lang="en-GB" dirty="0">
                <a:latin typeface="Arial" panose="020B0604020202020204" pitchFamily="34" charset="0"/>
                <a:ea typeface="Times New Roman" panose="02020603050405020304" pitchFamily="18" charset="0"/>
                <a:cs typeface="Times New Roman" panose="02020603050405020304" pitchFamily="18" charset="0"/>
              </a:rPr>
              <a:t>4. Coordinating</a:t>
            </a:r>
            <a:endParaRPr lang="en-US" dirty="0"/>
          </a:p>
        </p:txBody>
      </p:sp>
      <p:sp>
        <p:nvSpPr>
          <p:cNvPr id="3" name="Content Placeholder 2">
            <a:extLst>
              <a:ext uri="{FF2B5EF4-FFF2-40B4-BE49-F238E27FC236}">
                <a16:creationId xmlns:a16="http://schemas.microsoft.com/office/drawing/2014/main" id="{6695CAEB-C381-9A96-67CC-19CCF2734350}"/>
              </a:ext>
            </a:extLst>
          </p:cNvPr>
          <p:cNvSpPr>
            <a:spLocks noGrp="1"/>
          </p:cNvSpPr>
          <p:nvPr>
            <p:ph idx="1"/>
          </p:nvPr>
        </p:nvSpPr>
        <p:spPr>
          <a:xfrm>
            <a:off x="1261872" y="1933575"/>
            <a:ext cx="4453128" cy="4423682"/>
          </a:xfrm>
        </p:spPr>
        <p:txBody>
          <a:bodyPr>
            <a:normAutofit/>
          </a:bodyPr>
          <a:lstStyle/>
          <a:p>
            <a:br>
              <a:rPr lang="en-GB" sz="1700">
                <a:effectLst/>
                <a:latin typeface="Aptos" panose="020B0004020202020204" pitchFamily="34" charset="0"/>
                <a:ea typeface="Times New Roman" panose="02020603050405020304" pitchFamily="18" charset="0"/>
                <a:cs typeface="Times New Roman" panose="02020603050405020304" pitchFamily="18" charset="0"/>
              </a:rPr>
            </a:br>
            <a:r>
              <a:rPr lang="en-GB" sz="1700">
                <a:effectLst/>
                <a:latin typeface="Arial" panose="020B0604020202020204" pitchFamily="34" charset="0"/>
                <a:ea typeface="Arial" panose="020B0604020202020204" pitchFamily="34" charset="0"/>
              </a:rPr>
              <a:t>Coordinating ensures that all departments and operations are aligned and working together to achieve company goals. The Tata Group has many subsidiaries and businesses that all must follow the Tata Group vision and mission.</a:t>
            </a:r>
            <a:br>
              <a:rPr lang="en-GB" sz="1700">
                <a:effectLst/>
                <a:latin typeface="Aptos" panose="020B0004020202020204" pitchFamily="34" charset="0"/>
                <a:ea typeface="Times New Roman" panose="02020603050405020304" pitchFamily="18" charset="0"/>
                <a:cs typeface="Times New Roman" panose="02020603050405020304" pitchFamily="18" charset="0"/>
              </a:rPr>
            </a:br>
            <a:br>
              <a:rPr lang="en-GB" sz="1700">
                <a:effectLst/>
                <a:latin typeface="Aptos" panose="020B0004020202020204" pitchFamily="34" charset="0"/>
                <a:ea typeface="Times New Roman" panose="02020603050405020304" pitchFamily="18" charset="0"/>
                <a:cs typeface="Times New Roman" panose="02020603050405020304" pitchFamily="18" charset="0"/>
              </a:rPr>
            </a:br>
            <a:r>
              <a:rPr lang="en-GB" sz="1700">
                <a:effectLst/>
                <a:latin typeface="Arial" panose="020B0604020202020204" pitchFamily="34" charset="0"/>
                <a:ea typeface="Arial" panose="020B0604020202020204" pitchFamily="34" charset="0"/>
              </a:rPr>
              <a:t>An example of coordination between different Tata businesses would be coordination between Tata Motors and Tata Power to create EV car charging stations. This will allow Tata Group to grow and reach their goals through innovation.</a:t>
            </a:r>
            <a:endParaRPr lang="en-US" sz="1700"/>
          </a:p>
        </p:txBody>
      </p:sp>
      <p:pic>
        <p:nvPicPr>
          <p:cNvPr id="4098" name="Picture 2" descr="Tata Motors shares: Up 1,450% in 4 years; is more steam left in this RJ  backed Tata Group stock? - BusinessToday">
            <a:extLst>
              <a:ext uri="{FF2B5EF4-FFF2-40B4-BE49-F238E27FC236}">
                <a16:creationId xmlns:a16="http://schemas.microsoft.com/office/drawing/2014/main" id="{86A2F311-6896-2510-6D7D-855837B2B4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5999" y="2407471"/>
            <a:ext cx="5007794" cy="2804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104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766D-1F8F-CAEA-2C33-0B18C69B245D}"/>
              </a:ext>
            </a:extLst>
          </p:cNvPr>
          <p:cNvSpPr>
            <a:spLocks noGrp="1"/>
          </p:cNvSpPr>
          <p:nvPr>
            <p:ph type="title"/>
          </p:nvPr>
        </p:nvSpPr>
        <p:spPr>
          <a:xfrm>
            <a:off x="1237489" y="566382"/>
            <a:ext cx="4534047" cy="1550284"/>
          </a:xfrm>
        </p:spPr>
        <p:txBody>
          <a:bodyPr>
            <a:normAutofit/>
          </a:bodyPr>
          <a:lstStyle/>
          <a:p>
            <a:r>
              <a:rPr lang="en-GB">
                <a:latin typeface="Arial" panose="020B0604020202020204" pitchFamily="34" charset="0"/>
                <a:ea typeface="Arial" panose="020B0604020202020204" pitchFamily="34" charset="0"/>
              </a:rPr>
              <a:t>5. Controlling</a:t>
            </a:r>
            <a:endParaRPr lang="en-US" dirty="0"/>
          </a:p>
        </p:txBody>
      </p:sp>
      <p:sp>
        <p:nvSpPr>
          <p:cNvPr id="5129" name="Rectangle 5128">
            <a:extLst>
              <a:ext uri="{FF2B5EF4-FFF2-40B4-BE49-F238E27FC236}">
                <a16:creationId xmlns:a16="http://schemas.microsoft.com/office/drawing/2014/main" id="{50CF6C96-4596-4D83-A9F9-A3AB22AB4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6918FEA-4F21-12E0-8202-8FDF18F1F694}"/>
              </a:ext>
            </a:extLst>
          </p:cNvPr>
          <p:cNvSpPr>
            <a:spLocks noGrp="1"/>
          </p:cNvSpPr>
          <p:nvPr>
            <p:ph idx="1"/>
          </p:nvPr>
        </p:nvSpPr>
        <p:spPr>
          <a:xfrm>
            <a:off x="1199535" y="2438399"/>
            <a:ext cx="4534047" cy="3679372"/>
          </a:xfrm>
        </p:spPr>
        <p:txBody>
          <a:bodyPr>
            <a:normAutofit/>
          </a:bodyPr>
          <a:lstStyle/>
          <a:p>
            <a:br>
              <a:rPr lang="en-GB" sz="1500">
                <a:effectLst/>
                <a:latin typeface="Aptos" panose="020B0004020202020204" pitchFamily="34" charset="0"/>
                <a:ea typeface="Times New Roman" panose="02020603050405020304" pitchFamily="18" charset="0"/>
                <a:cs typeface="Times New Roman" panose="02020603050405020304" pitchFamily="18" charset="0"/>
              </a:rPr>
            </a:br>
            <a:br>
              <a:rPr lang="en-GB" sz="1500">
                <a:effectLst/>
                <a:latin typeface="Aptos" panose="020B0004020202020204" pitchFamily="34" charset="0"/>
                <a:ea typeface="Times New Roman" panose="02020603050405020304" pitchFamily="18" charset="0"/>
                <a:cs typeface="Times New Roman" panose="02020603050405020304" pitchFamily="18" charset="0"/>
              </a:rPr>
            </a:br>
            <a:r>
              <a:rPr lang="en-GB" sz="1500">
                <a:effectLst/>
                <a:latin typeface="Arial" panose="020B0604020202020204" pitchFamily="34" charset="0"/>
                <a:ea typeface="Arial" panose="020B0604020202020204" pitchFamily="34" charset="0"/>
              </a:rPr>
              <a:t>Controlling is the process of monitoring employees and the business to ensure goals are consistently being met. Tata Group controls its many subsidiaries by implementing things like performance management, internal audits, and key performance indicators (KPIs).</a:t>
            </a:r>
            <a:br>
              <a:rPr lang="en-GB" sz="1500">
                <a:effectLst/>
                <a:latin typeface="Aptos" panose="020B0004020202020204" pitchFamily="34" charset="0"/>
                <a:ea typeface="Times New Roman" panose="02020603050405020304" pitchFamily="18" charset="0"/>
                <a:cs typeface="Times New Roman" panose="02020603050405020304" pitchFamily="18" charset="0"/>
              </a:rPr>
            </a:br>
            <a:br>
              <a:rPr lang="en-GB" sz="1500">
                <a:effectLst/>
                <a:latin typeface="Aptos" panose="020B0004020202020204" pitchFamily="34" charset="0"/>
                <a:ea typeface="Times New Roman" panose="02020603050405020304" pitchFamily="18" charset="0"/>
                <a:cs typeface="Times New Roman" panose="02020603050405020304" pitchFamily="18" charset="0"/>
              </a:rPr>
            </a:br>
            <a:r>
              <a:rPr lang="en-GB" sz="1500">
                <a:effectLst/>
                <a:latin typeface="Arial" panose="020B0604020202020204" pitchFamily="34" charset="0"/>
                <a:ea typeface="Arial" panose="020B0604020202020204" pitchFamily="34" charset="0"/>
              </a:rPr>
              <a:t>Financial reporting is done regularly at Tata companies to ensure that everyone is following Tata’s guidelines. This allows the Tata Group to ensure that everyone is accountable for their actions which will allow the company to mitigate risks and be effective in the long-term.</a:t>
            </a:r>
            <a:endParaRPr lang="en-US" sz="1500"/>
          </a:p>
        </p:txBody>
      </p:sp>
      <p:pic>
        <p:nvPicPr>
          <p:cNvPr id="5122" name="Picture 2" descr="Quantum Advisors India | The Tata Group has an Eruption">
            <a:extLst>
              <a:ext uri="{FF2B5EF4-FFF2-40B4-BE49-F238E27FC236}">
                <a16:creationId xmlns:a16="http://schemas.microsoft.com/office/drawing/2014/main" id="{EA819C54-9C78-2C3B-1BAD-E426A9E01A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908" r="14438"/>
          <a:stretch>
            <a:fillRect/>
          </a:stretch>
        </p:blipFill>
        <p:spPr bwMode="auto">
          <a:xfrm>
            <a:off x="6097181" y="10"/>
            <a:ext cx="6044222" cy="6801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251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BEE3-11E3-A9D4-7B91-AA5CB3EA6B8E}"/>
              </a:ext>
            </a:extLst>
          </p:cNvPr>
          <p:cNvSpPr>
            <a:spLocks noGrp="1"/>
          </p:cNvSpPr>
          <p:nvPr>
            <p:ph type="title"/>
          </p:nvPr>
        </p:nvSpPr>
        <p:spPr>
          <a:xfrm>
            <a:off x="6420464" y="539087"/>
            <a:ext cx="4534047" cy="1584895"/>
          </a:xfrm>
        </p:spPr>
        <p:txBody>
          <a:bodyPr>
            <a:normAutofit/>
          </a:bodyPr>
          <a:lstStyle/>
          <a:p>
            <a:r>
              <a:rPr lang="en-GB" dirty="0">
                <a:latin typeface="Arial" panose="020B0604020202020204" pitchFamily="34" charset="0"/>
                <a:ea typeface="Times New Roman" panose="02020603050405020304" pitchFamily="18" charset="0"/>
                <a:cs typeface="Times New Roman" panose="02020603050405020304" pitchFamily="18" charset="0"/>
              </a:rPr>
              <a:t>Conclusion</a:t>
            </a:r>
            <a:endParaRPr lang="en-US" dirty="0"/>
          </a:p>
        </p:txBody>
      </p:sp>
      <p:pic>
        <p:nvPicPr>
          <p:cNvPr id="6146" name="Picture 2" descr="Tata Group: A Big Transformational Journey | Brand Finance">
            <a:extLst>
              <a:ext uri="{FF2B5EF4-FFF2-40B4-BE49-F238E27FC236}">
                <a16:creationId xmlns:a16="http://schemas.microsoft.com/office/drawing/2014/main" id="{A147E1FF-162F-0264-7F3A-8D51DD8F0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145" r="11532" b="-1"/>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9A537A-EEE0-F409-EB75-EA1F487309B3}"/>
              </a:ext>
            </a:extLst>
          </p:cNvPr>
          <p:cNvSpPr>
            <a:spLocks noGrp="1"/>
          </p:cNvSpPr>
          <p:nvPr>
            <p:ph idx="1"/>
          </p:nvPr>
        </p:nvSpPr>
        <p:spPr>
          <a:xfrm>
            <a:off x="6420463" y="2438399"/>
            <a:ext cx="4572002" cy="3880514"/>
          </a:xfrm>
        </p:spPr>
        <p:txBody>
          <a:bodyPr>
            <a:normAutofit/>
          </a:bodyPr>
          <a:lstStyle/>
          <a:p>
            <a:br>
              <a:rPr lang="en-GB" sz="1400">
                <a:effectLst/>
                <a:latin typeface="Aptos" panose="020B0004020202020204" pitchFamily="34" charset="0"/>
                <a:ea typeface="Times New Roman" panose="02020603050405020304" pitchFamily="18" charset="0"/>
                <a:cs typeface="Times New Roman" panose="02020603050405020304" pitchFamily="18" charset="0"/>
              </a:rPr>
            </a:br>
            <a:br>
              <a:rPr lang="en-GB" sz="1400">
                <a:effectLst/>
                <a:latin typeface="Aptos" panose="020B0004020202020204" pitchFamily="34" charset="0"/>
                <a:ea typeface="Times New Roman" panose="02020603050405020304" pitchFamily="18" charset="0"/>
                <a:cs typeface="Times New Roman" panose="02020603050405020304" pitchFamily="18" charset="0"/>
              </a:rPr>
            </a:br>
            <a:r>
              <a:rPr lang="en-GB" sz="1400">
                <a:effectLst/>
                <a:latin typeface="Arial" panose="020B0604020202020204" pitchFamily="34" charset="0"/>
                <a:ea typeface="Arial" panose="020B0604020202020204" pitchFamily="34" charset="0"/>
              </a:rPr>
              <a:t>Henri Fayol’s original functions of management still apply in today’s business world. Organisations like Tata Group show how planning, organising, commanding, coordinating, and controlling can allow managers to reach their company’s goals and run an effective organisation.</a:t>
            </a:r>
            <a:br>
              <a:rPr lang="en-GB" sz="1400">
                <a:effectLst/>
                <a:latin typeface="Aptos" panose="020B0004020202020204" pitchFamily="34" charset="0"/>
                <a:ea typeface="Times New Roman" panose="02020603050405020304" pitchFamily="18" charset="0"/>
                <a:cs typeface="Times New Roman" panose="02020603050405020304" pitchFamily="18" charset="0"/>
              </a:rPr>
            </a:br>
            <a:br>
              <a:rPr lang="en-GB" sz="1400">
                <a:effectLst/>
                <a:latin typeface="Aptos" panose="020B0004020202020204" pitchFamily="34" charset="0"/>
                <a:ea typeface="Times New Roman" panose="02020603050405020304" pitchFamily="18" charset="0"/>
                <a:cs typeface="Times New Roman" panose="02020603050405020304" pitchFamily="18" charset="0"/>
              </a:rPr>
            </a:br>
            <a:r>
              <a:rPr lang="en-GB" sz="1400">
                <a:effectLst/>
                <a:latin typeface="Arial" panose="020B0604020202020204" pitchFamily="34" charset="0"/>
                <a:ea typeface="Arial" panose="020B0604020202020204" pitchFamily="34" charset="0"/>
              </a:rPr>
              <a:t>Skills that are required for managers in today’s business world include; strategic thinking, strong ethical leadership, communication, adaptability, and coordination with global teams. When managers use these skills with Fayol’s functions of management, they can ensure their company’s longevity and effectiveness.</a:t>
            </a:r>
            <a:br>
              <a:rPr lang="en-GB" sz="1400">
                <a:effectLst/>
                <a:latin typeface="Aptos" panose="020B0004020202020204" pitchFamily="34" charset="0"/>
                <a:ea typeface="Times New Roman" panose="02020603050405020304" pitchFamily="18" charset="0"/>
                <a:cs typeface="Times New Roman" panose="02020603050405020304" pitchFamily="18" charset="0"/>
              </a:rPr>
            </a:br>
            <a:endParaRPr lang="en-US" sz="1400"/>
          </a:p>
        </p:txBody>
      </p:sp>
    </p:spTree>
    <p:extLst>
      <p:ext uri="{BB962C8B-B14F-4D97-AF65-F5344CB8AC3E}">
        <p14:creationId xmlns:p14="http://schemas.microsoft.com/office/powerpoint/2010/main" val="2424024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9FC0A7-F22A-3150-FED8-F38915F7D93D}"/>
              </a:ext>
            </a:extLst>
          </p:cNvPr>
          <p:cNvSpPr>
            <a:spLocks noGrp="1"/>
          </p:cNvSpPr>
          <p:nvPr>
            <p:ph type="title"/>
          </p:nvPr>
        </p:nvSpPr>
        <p:spPr>
          <a:xfrm>
            <a:off x="521208" y="978408"/>
            <a:ext cx="11155680" cy="1463040"/>
          </a:xfrm>
        </p:spPr>
        <p:txBody>
          <a:bodyPr>
            <a:normAutofit/>
          </a:bodyPr>
          <a:lstStyle/>
          <a:p>
            <a:r>
              <a:rPr lang="en-GB" b="1" i="0" u="none" strike="noStrike" dirty="0">
                <a:effectLst/>
              </a:rPr>
              <a:t>Reference List</a:t>
            </a:r>
            <a:br>
              <a:rPr lang="en-GB" b="1" i="0" u="none" strike="noStrike" dirty="0">
                <a:effectLst/>
              </a:rPr>
            </a:br>
            <a:endParaRPr lang="en-US" dirty="0"/>
          </a:p>
        </p:txBody>
      </p:sp>
      <p:sp>
        <p:nvSpPr>
          <p:cNvPr id="3" name="Content Placeholder 2">
            <a:extLst>
              <a:ext uri="{FF2B5EF4-FFF2-40B4-BE49-F238E27FC236}">
                <a16:creationId xmlns:a16="http://schemas.microsoft.com/office/drawing/2014/main" id="{5F4A42A9-CF22-9B53-7888-26A5FE3576AD}"/>
              </a:ext>
            </a:extLst>
          </p:cNvPr>
          <p:cNvSpPr>
            <a:spLocks noGrp="1"/>
          </p:cNvSpPr>
          <p:nvPr>
            <p:ph idx="1"/>
          </p:nvPr>
        </p:nvSpPr>
        <p:spPr>
          <a:xfrm>
            <a:off x="521208" y="2578608"/>
            <a:ext cx="11155680" cy="3767328"/>
          </a:xfrm>
        </p:spPr>
        <p:txBody>
          <a:bodyPr>
            <a:normAutofit/>
          </a:bodyPr>
          <a:lstStyle/>
          <a:p>
            <a:r>
              <a:rPr lang="en-GB" b="0" i="0" u="none" strike="noStrike" dirty="0">
                <a:effectLst/>
              </a:rPr>
              <a:t>Daft, R. (2020) </a:t>
            </a:r>
            <a:r>
              <a:rPr lang="en-GB" b="0" i="1" u="none" strike="noStrike" dirty="0">
                <a:effectLst/>
              </a:rPr>
              <a:t>Management</a:t>
            </a:r>
            <a:r>
              <a:rPr lang="en-GB" b="0" i="0" u="none" strike="noStrike" dirty="0">
                <a:effectLst/>
              </a:rPr>
              <a:t>. Cengage.</a:t>
            </a:r>
            <a:br>
              <a:rPr lang="en-GB" b="0" i="0" u="none" strike="noStrike" dirty="0">
                <a:effectLst/>
              </a:rPr>
            </a:br>
            <a:r>
              <a:rPr lang="en-GB" b="0" i="0" u="none" strike="noStrike" dirty="0">
                <a:effectLst/>
              </a:rPr>
              <a:t>Fayol, H. (1949) </a:t>
            </a:r>
            <a:r>
              <a:rPr lang="en-GB" b="0" i="1" u="none" strike="noStrike" dirty="0">
                <a:effectLst/>
              </a:rPr>
              <a:t>General and Industrial Management</a:t>
            </a:r>
            <a:r>
              <a:rPr lang="en-GB" b="0" i="0" u="none" strike="noStrike" dirty="0">
                <a:effectLst/>
              </a:rPr>
              <a:t>. London: Pitman.</a:t>
            </a:r>
            <a:br>
              <a:rPr lang="en-GB" b="0" i="0" u="none" strike="noStrike" dirty="0">
                <a:effectLst/>
              </a:rPr>
            </a:br>
            <a:r>
              <a:rPr lang="en-GB" b="0" i="0" u="none" strike="noStrike" dirty="0">
                <a:effectLst/>
              </a:rPr>
              <a:t>Robbins, S. and Coulter, M. (2021) </a:t>
            </a:r>
            <a:r>
              <a:rPr lang="en-GB" b="0" i="1" u="none" strike="noStrike" dirty="0">
                <a:effectLst/>
              </a:rPr>
              <a:t>Management</a:t>
            </a:r>
            <a:r>
              <a:rPr lang="en-GB" b="0" i="0" u="none" strike="noStrike" dirty="0">
                <a:effectLst/>
              </a:rPr>
              <a:t>. Pearson.</a:t>
            </a:r>
            <a:br>
              <a:rPr lang="en-GB" b="0" i="0" u="none" strike="noStrike" dirty="0">
                <a:effectLst/>
              </a:rPr>
            </a:br>
            <a:r>
              <a:rPr lang="en-GB" b="0" i="0" u="none" strike="noStrike" dirty="0">
                <a:effectLst/>
              </a:rPr>
              <a:t>Tata Group (2023) </a:t>
            </a:r>
            <a:r>
              <a:rPr lang="en-GB" b="0" i="1" u="none" strike="noStrike" dirty="0">
                <a:effectLst/>
              </a:rPr>
              <a:t>Annual Report</a:t>
            </a:r>
            <a:r>
              <a:rPr lang="en-GB" b="0" i="0" u="none" strike="noStrike" dirty="0">
                <a:effectLst/>
              </a:rPr>
              <a:t>. Available at: </a:t>
            </a:r>
            <a:r>
              <a:rPr lang="en-GB" b="0" i="0" u="none" strike="noStrike" dirty="0">
                <a:effectLst/>
                <a:hlinkClick r:id="rId2"/>
              </a:rPr>
              <a:t>https://www.tata.com</a:t>
            </a:r>
            <a:r>
              <a:rPr lang="en-GB" b="0" i="0" u="none" strike="noStrike" dirty="0">
                <a:effectLst/>
              </a:rPr>
              <a:t> </a:t>
            </a:r>
            <a:r>
              <a:rPr lang="en-GB" b="0" i="0" u="none" strike="noStrike" dirty="0">
                <a:effectLst/>
                <a:latin typeface="-webkit-standard"/>
              </a:rPr>
              <a:t>(Accessed: 19 February 2026).</a:t>
            </a:r>
            <a:endParaRPr lang="en-GB" b="0" i="0" u="none" strike="noStrike" dirty="0">
              <a:effectLst/>
            </a:endParaRPr>
          </a:p>
          <a:p>
            <a:endParaRPr lang="en-US" dirty="0"/>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01682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571EA-2A61-96C1-1296-08614BB0E8BE}"/>
              </a:ext>
            </a:extLst>
          </p:cNvPr>
          <p:cNvSpPr>
            <a:spLocks noGrp="1"/>
          </p:cNvSpPr>
          <p:nvPr>
            <p:ph type="title"/>
          </p:nvPr>
        </p:nvSpPr>
        <p:spPr>
          <a:xfrm>
            <a:off x="1261872" y="365760"/>
            <a:ext cx="9692640" cy="1325562"/>
          </a:xfrm>
        </p:spPr>
        <p:txBody>
          <a:bodyPr>
            <a:normAutofit/>
          </a:bodyPr>
          <a:lstStyle/>
          <a:p>
            <a:r>
              <a:rPr lang="en-GB" dirty="0">
                <a:latin typeface="Arial" panose="020B0604020202020204" pitchFamily="34" charset="0"/>
                <a:ea typeface="Arial" panose="020B0604020202020204" pitchFamily="34" charset="0"/>
                <a:cs typeface="Times New Roman" panose="02020603050405020304" pitchFamily="18" charset="0"/>
              </a:rPr>
              <a:t>Reference List (Harvard Style)</a:t>
            </a:r>
            <a:endParaRPr lang="en-US" dirty="0"/>
          </a:p>
        </p:txBody>
      </p:sp>
      <p:sp>
        <p:nvSpPr>
          <p:cNvPr id="3" name="Content Placeholder 2">
            <a:extLst>
              <a:ext uri="{FF2B5EF4-FFF2-40B4-BE49-F238E27FC236}">
                <a16:creationId xmlns:a16="http://schemas.microsoft.com/office/drawing/2014/main" id="{A2F30FA1-AFBA-D00C-B12E-F0F6AD59F0A5}"/>
              </a:ext>
            </a:extLst>
          </p:cNvPr>
          <p:cNvSpPr>
            <a:spLocks noGrp="1"/>
          </p:cNvSpPr>
          <p:nvPr>
            <p:ph idx="1"/>
          </p:nvPr>
        </p:nvSpPr>
        <p:spPr>
          <a:xfrm>
            <a:off x="1261872" y="1933575"/>
            <a:ext cx="4401509" cy="4246562"/>
          </a:xfrm>
        </p:spPr>
        <p:txBody>
          <a:bodyPr>
            <a:normAutofit/>
          </a:bodyPr>
          <a:lstStyle/>
          <a:p>
            <a:pPr>
              <a:spcAft>
                <a:spcPts val="800"/>
              </a:spcAft>
              <a:buNone/>
            </a:pPr>
            <a:br>
              <a:rPr lang="en-GB" sz="1500" dirty="0"/>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Fayol, H. (1949) General and Industrial Management . London: Pitman.</a:t>
            </a: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Mullins, L.J. (2016) Management and Organisational Behaviour . 11th </a:t>
            </a:r>
            <a:r>
              <a:rPr lang="en-GB" sz="1500" dirty="0" err="1">
                <a:effectLst/>
                <a:latin typeface="Arial" panose="020B0604020202020204" pitchFamily="34" charset="0"/>
                <a:ea typeface="Arial" panose="020B0604020202020204" pitchFamily="34" charset="0"/>
                <a:cs typeface="Times New Roman" panose="02020603050405020304" pitchFamily="18" charset="0"/>
              </a:rPr>
              <a:t>edn</a:t>
            </a:r>
            <a:r>
              <a:rPr lang="en-GB" sz="1500" dirty="0">
                <a:effectLst/>
                <a:latin typeface="Arial" panose="020B0604020202020204" pitchFamily="34" charset="0"/>
                <a:ea typeface="Arial" panose="020B0604020202020204" pitchFamily="34" charset="0"/>
                <a:cs typeface="Times New Roman" panose="02020603050405020304" pitchFamily="18" charset="0"/>
              </a:rPr>
              <a:t>. Harlow: Pearson Education.</a:t>
            </a: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Northouse, P.G. (2021) Leadership: Theory and Practice . 9th </a:t>
            </a:r>
            <a:r>
              <a:rPr lang="en-GB" sz="1500" dirty="0" err="1">
                <a:effectLst/>
                <a:latin typeface="Arial" panose="020B0604020202020204" pitchFamily="34" charset="0"/>
                <a:ea typeface="Arial" panose="020B0604020202020204" pitchFamily="34" charset="0"/>
                <a:cs typeface="Times New Roman" panose="02020603050405020304" pitchFamily="18" charset="0"/>
              </a:rPr>
              <a:t>edn</a:t>
            </a:r>
            <a:r>
              <a:rPr lang="en-GB" sz="1500" dirty="0">
                <a:effectLst/>
                <a:latin typeface="Arial" panose="020B0604020202020204" pitchFamily="34" charset="0"/>
                <a:ea typeface="Arial" panose="020B0604020202020204" pitchFamily="34" charset="0"/>
                <a:cs typeface="Times New Roman" panose="02020603050405020304" pitchFamily="18" charset="0"/>
              </a:rPr>
              <a:t>. London: SAGE Publications.</a:t>
            </a: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br>
              <a:rPr lang="en-GB" sz="1500" dirty="0">
                <a:effectLst/>
                <a:latin typeface="Aptos" panose="020B0004020202020204" pitchFamily="34" charset="0"/>
                <a:ea typeface="Times New Roman" panose="02020603050405020304" pitchFamily="18" charset="0"/>
                <a:cs typeface="Times New Roman" panose="02020603050405020304" pitchFamily="18" charset="0"/>
              </a:rPr>
            </a:br>
            <a:r>
              <a:rPr lang="en-GB" sz="1500" dirty="0">
                <a:effectLst/>
                <a:latin typeface="Arial" panose="020B0604020202020204" pitchFamily="34" charset="0"/>
                <a:ea typeface="Arial" panose="020B0604020202020204" pitchFamily="34" charset="0"/>
                <a:cs typeface="Times New Roman" panose="02020603050405020304" pitchFamily="18" charset="0"/>
              </a:rPr>
              <a:t>Tata Group (2023) About Us. Available at: https://</a:t>
            </a:r>
            <a:r>
              <a:rPr lang="en-GB" sz="1500" dirty="0" err="1">
                <a:effectLst/>
                <a:latin typeface="Arial" panose="020B0604020202020204" pitchFamily="34" charset="0"/>
                <a:ea typeface="Arial" panose="020B0604020202020204" pitchFamily="34" charset="0"/>
                <a:cs typeface="Times New Roman" panose="02020603050405020304" pitchFamily="18" charset="0"/>
              </a:rPr>
              <a:t>www.tata.com</a:t>
            </a:r>
            <a:r>
              <a:rPr lang="en-GB" sz="1500" dirty="0">
                <a:effectLst/>
                <a:latin typeface="Arial" panose="020B0604020202020204" pitchFamily="34" charset="0"/>
                <a:ea typeface="Arial" panose="020B0604020202020204" pitchFamily="34" charset="0"/>
                <a:cs typeface="Times New Roman" panose="02020603050405020304" pitchFamily="18" charset="0"/>
              </a:rPr>
              <a:t>&lt; /p&gt; (Accessed: 10 February 2026</a:t>
            </a:r>
            <a:r>
              <a:rPr lang="en-GB" sz="1500" dirty="0">
                <a:effectLst/>
                <a:latin typeface="Aptos" panose="020B0004020202020204" pitchFamily="34" charset="0"/>
                <a:ea typeface="Aptos" panose="020B0004020202020204" pitchFamily="34" charset="0"/>
                <a:cs typeface="Aptos" panose="020B0004020202020204" pitchFamily="34" charset="0"/>
              </a:rPr>
              <a:t>).</a:t>
            </a:r>
            <a:endParaRPr lang="en-GB" sz="15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sz="1500" dirty="0"/>
          </a:p>
        </p:txBody>
      </p:sp>
      <p:pic>
        <p:nvPicPr>
          <p:cNvPr id="7170" name="Picture 2" descr="Business NH Magazine">
            <a:extLst>
              <a:ext uri="{FF2B5EF4-FFF2-40B4-BE49-F238E27FC236}">
                <a16:creationId xmlns:a16="http://schemas.microsoft.com/office/drawing/2014/main" id="{513984B6-CF84-D649-BC82-2B9D19CB8C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6093" y="1933575"/>
            <a:ext cx="4407099" cy="3639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4492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DE50B-AAA2-F659-F18B-42BE3FE5F39C}"/>
              </a:ext>
            </a:extLst>
          </p:cNvPr>
          <p:cNvSpPr>
            <a:spLocks noGrp="1"/>
          </p:cNvSpPr>
          <p:nvPr>
            <p:ph type="title"/>
          </p:nvPr>
        </p:nvSpPr>
        <p:spPr>
          <a:xfrm>
            <a:off x="965198" y="643466"/>
            <a:ext cx="3092718" cy="5528734"/>
          </a:xfrm>
          <a:noFill/>
        </p:spPr>
        <p:txBody>
          <a:bodyPr anchor="t">
            <a:normAutofit/>
          </a:bodyPr>
          <a:lstStyle/>
          <a:p>
            <a:r>
              <a:rPr lang="en-US" altLang="en-US" sz="2800" b="1" dirty="0">
                <a:solidFill>
                  <a:srgbClr val="FFFFFF"/>
                </a:solidFill>
                <a:latin typeface="Times New Roman" panose="02020603050405020304" pitchFamily="18" charset="0"/>
                <a:cs typeface="Times New Roman" panose="02020603050405020304" pitchFamily="18" charset="0"/>
              </a:rPr>
              <a:t>Reference list</a:t>
            </a:r>
            <a:br>
              <a:rPr lang="en-US" altLang="en-US" sz="2800" b="1" dirty="0">
                <a:solidFill>
                  <a:srgbClr val="FFFFFF"/>
                </a:solidFill>
                <a:latin typeface="Times New Roman" panose="02020603050405020304" pitchFamily="18" charset="0"/>
                <a:cs typeface="Times New Roman" panose="02020603050405020304" pitchFamily="18" charset="0"/>
              </a:rPr>
            </a:br>
            <a:endParaRPr lang="en-GB" sz="2800" dirty="0">
              <a:solidFill>
                <a:srgbClr val="FFFFFF"/>
              </a:solidFill>
            </a:endParaRPr>
          </a:p>
        </p:txBody>
      </p:sp>
      <p:sp useBgFill="1">
        <p:nvSpPr>
          <p:cNvPr id="13" name="Rectangle 12">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CD21B4C5-125F-61B9-F1B9-B8E638A95864}"/>
              </a:ext>
            </a:extLst>
          </p:cNvPr>
          <p:cNvSpPr>
            <a:spLocks noGrp="1" noChangeArrowheads="1"/>
          </p:cNvSpPr>
          <p:nvPr>
            <p:ph idx="1"/>
          </p:nvPr>
        </p:nvSpPr>
        <p:spPr bwMode="auto">
          <a:xfrm>
            <a:off x="4821897" y="736984"/>
            <a:ext cx="6088557" cy="594437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Autofit/>
          </a:bodyPr>
          <a:lstStyle/>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Atmadja</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A.T., Saputra, K.A.K., Tama, G.M. and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Paranoan</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S. (2021). Influence of Human Resources, Financial Attitudes, and Coordination on Cooperative Financial Management.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The Journal of Asian Finance, Economics and Business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8(2), pp.563–570.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://doi.org/10.13106/jafeb.2021.vol8.no2.0563.</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Gershon, N. and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Akaninwor</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Godson Chijioke (2026). Application of Fayol’s Principles of Management in Engineering Project Execution and Team Coordination. [online] 7(1), pp.1–11. Available at: https://www.researchgate.net/profile/Godson-Akaninwor/publication/399641889_Application_of_Fayol.</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Jones-Washington, M. (2018).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The effectiveness of Fayol’s principles of management</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https://scholarworks.calstate.edu/downloads/76537391v.</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Majka, M. (2024).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Breaking the Chain of Command: How Undermining Leadership Harms Organizations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https://www.researchgate.net/profile/Marcin-Majka-2/publication/381283084_Breaking_the_Chain_of_Command_How_Undermining_Leadership_Harms_Organizations/links/6665674085a4ee7261b159a2/Breaking-the-Chain-of-Command-How-Undermining-Leadership-Harms-Organizations.pdf.</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Peek, S. (2023).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Management Theory of Henri Fayol</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business.com. Available at: https://www.business.com/articles/management-theory-of-henri-fayol/.</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Shahid, A. (2018). Employee Intention to Stay: An Environment Based on Trust and Motivation.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Journal of Management Research</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10(4), p.58. </a:t>
            </a:r>
            <a:r>
              <a:rPr kumimoji="0" lang="en-US" altLang="en-US" sz="1200" b="0" i="0" u="none" strike="noStrike" cap="none" normalizeH="0" baseline="0" dirty="0" err="1">
                <a:ln>
                  <a:noFill/>
                </a:ln>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://doi.org/10.5296/jmr.v10i4.13680.</a:t>
            </a:r>
            <a:endParaRPr kumimoji="0" lang="en-US" altLang="en-US" sz="12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
              <a:tabLst/>
            </a:pP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Tata Motors (2023). </a:t>
            </a:r>
            <a:r>
              <a:rPr kumimoji="0" lang="en-US" altLang="en-US" sz="1200" b="0" i="1" u="none" strike="noStrike" cap="none" normalizeH="0" baseline="0" dirty="0">
                <a:ln>
                  <a:noFill/>
                </a:ln>
                <a:effectLst/>
                <a:latin typeface="Times New Roman" panose="02020603050405020304" pitchFamily="18" charset="0"/>
                <a:cs typeface="Times New Roman" panose="02020603050405020304" pitchFamily="18" charset="0"/>
              </a:rPr>
              <a:t>Tata Motors | Agile, new-age &amp; future-ready</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 [online] Tata Motors - Largest Automobile Manufacturer, Biggest Automobile Company in India. Available at: https://www.tatamotors.com/organisation/our-global-presence/.</a:t>
            </a:r>
            <a:endParaRPr kumimoji="0" lang="en-US" altLang="en-US" sz="1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048404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FB3AD-CD57-1BBD-A1E5-8BF8FA6CFC47}"/>
              </a:ext>
            </a:extLst>
          </p:cNvPr>
          <p:cNvSpPr>
            <a:spLocks noGrp="1"/>
          </p:cNvSpPr>
          <p:nvPr>
            <p:ph type="title"/>
          </p:nvPr>
        </p:nvSpPr>
        <p:spPr>
          <a:xfrm>
            <a:off x="4965290" y="365760"/>
            <a:ext cx="5997678" cy="1325562"/>
          </a:xfrm>
        </p:spPr>
        <p:txBody>
          <a:bodyPr>
            <a:normAutofit/>
          </a:bodyPr>
          <a:lstStyle/>
          <a:p>
            <a:r>
              <a:rPr lang="en-GB" dirty="0">
                <a:latin typeface="Aptos" panose="020B0004020202020204" pitchFamily="34" charset="0"/>
                <a:ea typeface="Aptos" panose="020B0004020202020204" pitchFamily="34" charset="0"/>
                <a:cs typeface="Aptos" panose="020B0004020202020204" pitchFamily="34" charset="0"/>
              </a:rPr>
              <a:t>Reference List</a:t>
            </a:r>
            <a:br>
              <a:rPr lang="en-GB" dirty="0">
                <a:latin typeface="Aptos" panose="020B0004020202020204" pitchFamily="34" charset="0"/>
                <a:ea typeface="Times New Roman" panose="02020603050405020304" pitchFamily="18" charset="0"/>
                <a:cs typeface="Times New Roman" panose="02020603050405020304" pitchFamily="18" charset="0"/>
              </a:rPr>
            </a:br>
            <a:endParaRPr lang="en-US" dirty="0"/>
          </a:p>
        </p:txBody>
      </p:sp>
      <p:pic>
        <p:nvPicPr>
          <p:cNvPr id="12292" name="Picture 4" descr="Using the Right References &amp; Preparing Them for Questioning | LRO Staffing">
            <a:extLst>
              <a:ext uri="{FF2B5EF4-FFF2-40B4-BE49-F238E27FC236}">
                <a16:creationId xmlns:a16="http://schemas.microsoft.com/office/drawing/2014/main" id="{3A0362EA-3CDC-B23C-5714-19B1B4631E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738" r="31970" b="-1"/>
          <a:stretch>
            <a:fillRect/>
          </a:stretch>
        </p:blipFill>
        <p:spPr bwMode="auto">
          <a:xfrm>
            <a:off x="20" y="10"/>
            <a:ext cx="465329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5C47A3-99E2-2478-BB00-4A3B105BF7F7}"/>
              </a:ext>
            </a:extLst>
          </p:cNvPr>
          <p:cNvSpPr>
            <a:spLocks noGrp="1"/>
          </p:cNvSpPr>
          <p:nvPr>
            <p:ph idx="1"/>
          </p:nvPr>
        </p:nvSpPr>
        <p:spPr>
          <a:xfrm>
            <a:off x="4965290" y="2005739"/>
            <a:ext cx="6015571" cy="4174398"/>
          </a:xfrm>
        </p:spPr>
        <p:txBody>
          <a:bodyPr>
            <a:normAutofit/>
          </a:bodyPr>
          <a:lstStyle/>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Fayol, H. (1949) General and Industrial Management. London: Pitman.</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Tata Group (2024) About Us. Available at: https://</a:t>
            </a:r>
            <a:r>
              <a:rPr lang="en-GB" err="1">
                <a:effectLst/>
                <a:latin typeface="Aptos" panose="020B0004020202020204" pitchFamily="34" charset="0"/>
                <a:ea typeface="Aptos" panose="020B0004020202020204" pitchFamily="34" charset="0"/>
                <a:cs typeface="Aptos" panose="020B0004020202020204" pitchFamily="34" charset="0"/>
              </a:rPr>
              <a:t>www.tata.com</a:t>
            </a:r>
            <a:r>
              <a:rPr lang="en-GB">
                <a:effectLst/>
                <a:latin typeface="Aptos" panose="020B0004020202020204" pitchFamily="34" charset="0"/>
                <a:ea typeface="Aptos" panose="020B0004020202020204" pitchFamily="34" charset="0"/>
                <a:cs typeface="Aptos" panose="020B0004020202020204" pitchFamily="34" charset="0"/>
              </a:rPr>
              <a:t> (Accessed: 17 February 2026).</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Mullins, L.J. and Christy, G. (2016) Management and Organisational Behaviour. 11th </a:t>
            </a:r>
            <a:r>
              <a:rPr lang="en-GB" err="1">
                <a:effectLst/>
                <a:latin typeface="Aptos" panose="020B0004020202020204" pitchFamily="34" charset="0"/>
                <a:ea typeface="Aptos" panose="020B0004020202020204" pitchFamily="34" charset="0"/>
                <a:cs typeface="Aptos" panose="020B0004020202020204" pitchFamily="34" charset="0"/>
              </a:rPr>
              <a:t>edn</a:t>
            </a:r>
            <a:r>
              <a:rPr lang="en-GB">
                <a:effectLst/>
                <a:latin typeface="Aptos" panose="020B0004020202020204" pitchFamily="34" charset="0"/>
                <a:ea typeface="Aptos" panose="020B0004020202020204" pitchFamily="34" charset="0"/>
                <a:cs typeface="Aptos" panose="020B0004020202020204" pitchFamily="34" charset="0"/>
              </a:rPr>
              <a:t>. Harlow: Pearson.</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pPr>
              <a:spcAft>
                <a:spcPts val="800"/>
              </a:spcAft>
              <a:buNone/>
            </a:pPr>
            <a:r>
              <a:rPr lang="en-GB">
                <a:effectLst/>
                <a:latin typeface="Aptos" panose="020B0004020202020204" pitchFamily="34" charset="0"/>
                <a:ea typeface="Aptos" panose="020B0004020202020204" pitchFamily="34" charset="0"/>
                <a:cs typeface="Aptos" panose="020B0004020202020204" pitchFamily="34" charset="0"/>
              </a:rPr>
              <a:t>Robbins, S.P. and Coulter, M. (2018) Management. 14th </a:t>
            </a:r>
            <a:r>
              <a:rPr lang="en-GB" err="1">
                <a:effectLst/>
                <a:latin typeface="Aptos" panose="020B0004020202020204" pitchFamily="34" charset="0"/>
                <a:ea typeface="Aptos" panose="020B0004020202020204" pitchFamily="34" charset="0"/>
                <a:cs typeface="Aptos" panose="020B0004020202020204" pitchFamily="34" charset="0"/>
              </a:rPr>
              <a:t>edn</a:t>
            </a:r>
            <a:r>
              <a:rPr lang="en-GB">
                <a:effectLst/>
                <a:latin typeface="Aptos" panose="020B0004020202020204" pitchFamily="34" charset="0"/>
                <a:ea typeface="Aptos" panose="020B0004020202020204" pitchFamily="34" charset="0"/>
                <a:cs typeface="Aptos" panose="020B0004020202020204" pitchFamily="34" charset="0"/>
              </a:rPr>
              <a:t>. Harlow: Pearson</a:t>
            </a:r>
            <a:endParaRPr lang="en-GB">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0123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5.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6.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1704</TotalTime>
  <Words>3635</Words>
  <Application>Microsoft Macintosh PowerPoint</Application>
  <PresentationFormat>Widescreen</PresentationFormat>
  <Paragraphs>175</Paragraphs>
  <Slides>27</Slides>
  <Notes>9</Notes>
  <HiddenSlides>0</HiddenSlides>
  <MMClips>0</MMClips>
  <ScaleCrop>false</ScaleCrop>
  <HeadingPairs>
    <vt:vector size="6" baseType="variant">
      <vt:variant>
        <vt:lpstr>Fonts Used</vt:lpstr>
      </vt:variant>
      <vt:variant>
        <vt:i4>15</vt:i4>
      </vt:variant>
      <vt:variant>
        <vt:lpstr>Theme</vt:lpstr>
      </vt:variant>
      <vt:variant>
        <vt:i4>6</vt:i4>
      </vt:variant>
      <vt:variant>
        <vt:lpstr>Slide Titles</vt:lpstr>
      </vt:variant>
      <vt:variant>
        <vt:i4>27</vt:i4>
      </vt:variant>
    </vt:vector>
  </HeadingPairs>
  <TitlesOfParts>
    <vt:vector size="48" baseType="lpstr">
      <vt:lpstr>-webkit-standard</vt:lpstr>
      <vt:lpstr>Aptos</vt:lpstr>
      <vt:lpstr>Arial</vt:lpstr>
      <vt:lpstr>Bierstadt</vt:lpstr>
      <vt:lpstr>Calibri Light</vt:lpstr>
      <vt:lpstr>Century Gothic</vt:lpstr>
      <vt:lpstr>Century Schoolbook</vt:lpstr>
      <vt:lpstr>Corbel</vt:lpstr>
      <vt:lpstr>Rockwell</vt:lpstr>
      <vt:lpstr>Times New Roman</vt:lpstr>
      <vt:lpstr>Tw Cen MT</vt:lpstr>
      <vt:lpstr>Tw Cen MT Condensed</vt:lpstr>
      <vt:lpstr>Wingdings</vt:lpstr>
      <vt:lpstr>Wingdings 2</vt:lpstr>
      <vt:lpstr>Wingdings 3</vt:lpstr>
      <vt:lpstr>Integral</vt:lpstr>
      <vt:lpstr>Atlas</vt:lpstr>
      <vt:lpstr>Wisp</vt:lpstr>
      <vt:lpstr>Slice</vt:lpstr>
      <vt:lpstr>Basis</vt:lpstr>
      <vt:lpstr>View</vt:lpstr>
      <vt:lpstr>Henri Fayol’s Five Functions of Management in a Contemporary Organisation </vt:lpstr>
      <vt:lpstr>TABLE OF CONTENTS </vt:lpstr>
      <vt:lpstr>INTRODUCTION</vt:lpstr>
      <vt:lpstr>INTRODUCTION Part 2</vt:lpstr>
      <vt:lpstr>Functionalities of Management, the Main Body The Tata Group's Planning and Organizing Department According to Henri Fayol, three of the most important responsibilities of management are planning and arranging. These tasks assist managers in setting goals, allocating resources, and ensuring that the organization operates efficiently.</vt:lpstr>
      <vt:lpstr>Planning in Tata Group</vt:lpstr>
      <vt:lpstr>Why Planning Matters</vt:lpstr>
      <vt:lpstr>Organizing in Tata Group</vt:lpstr>
      <vt:lpstr>Organizing in Practice</vt:lpstr>
      <vt:lpstr>Introduction to Leadership and Management </vt:lpstr>
      <vt:lpstr>Commanding – Meaning and Purpose </vt:lpstr>
      <vt:lpstr>Commanding at Tata Group – Managerial Role </vt:lpstr>
      <vt:lpstr>Example of Commanding at Tata Group </vt:lpstr>
      <vt:lpstr>Coordinating – Meaning and Importance </vt:lpstr>
      <vt:lpstr>Coordinating at Tata Group – Managerial Role </vt:lpstr>
      <vt:lpstr>Example of Coordinating at Tata Group </vt:lpstr>
      <vt:lpstr>Contribution to Organisational Goals </vt:lpstr>
      <vt:lpstr>Main Body</vt:lpstr>
      <vt:lpstr>2. Organising</vt:lpstr>
      <vt:lpstr>3. Commanding</vt:lpstr>
      <vt:lpstr>4. Coordinating</vt:lpstr>
      <vt:lpstr>5. Controlling</vt:lpstr>
      <vt:lpstr>Conclusion</vt:lpstr>
      <vt:lpstr>Reference List </vt:lpstr>
      <vt:lpstr>Reference List (Harvard Style)</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Laurentiu Miron (2407800)</cp:lastModifiedBy>
  <cp:revision>4</cp:revision>
  <dcterms:created xsi:type="dcterms:W3CDTF">2026-02-06T06:23:12Z</dcterms:created>
  <dcterms:modified xsi:type="dcterms:W3CDTF">2026-02-21T16:04:12Z</dcterms:modified>
</cp:coreProperties>
</file>