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744" r:id="rId1"/>
  </p:sldMasterIdLst>
  <p:sldIdLst>
    <p:sldId id="265" r:id="rId2"/>
    <p:sldId id="261" r:id="rId3"/>
    <p:sldId id="262" r:id="rId4"/>
    <p:sldId id="263" r:id="rId5"/>
    <p:sldId id="259" r:id="rId6"/>
    <p:sldId id="273" r:id="rId7"/>
    <p:sldId id="258" r:id="rId8"/>
    <p:sldId id="257" r:id="rId9"/>
    <p:sldId id="260" r:id="rId10"/>
    <p:sldId id="274" r:id="rId11"/>
    <p:sldId id="268" r:id="rId12"/>
    <p:sldId id="270" r:id="rId13"/>
    <p:sldId id="269" r:id="rId14"/>
    <p:sldId id="275" r:id="rId15"/>
    <p:sldId id="271" r:id="rId16"/>
    <p:sldId id="272"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83" autoAdjust="0"/>
    <p:restoredTop sz="95884"/>
  </p:normalViewPr>
  <p:slideViewPr>
    <p:cSldViewPr snapToGrid="0">
      <p:cViewPr varScale="1">
        <p:scale>
          <a:sx n="68" d="100"/>
          <a:sy n="68" d="100"/>
        </p:scale>
        <p:origin x="816" y="72"/>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cstate="print">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cstate="print">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E37BA4D3-4EED-4190-B968-7B1D509E2B07}" type="datetimeFigureOut">
              <a:rPr lang="en-US" smtClean="0"/>
              <a:pPr/>
              <a:t>10/17/2022</a:t>
            </a:fld>
            <a:endParaRPr lang="en-US"/>
          </a:p>
        </p:txBody>
      </p:sp>
      <p:sp>
        <p:nvSpPr>
          <p:cNvPr id="5" name="Footer Placeholder 4"/>
          <p:cNvSpPr>
            <a:spLocks noGrp="1"/>
          </p:cNvSpPr>
          <p:nvPr>
            <p:ph type="ftr" sz="quarter" idx="11"/>
          </p:nvPr>
        </p:nvSpPr>
        <p:spPr>
          <a:xfrm>
            <a:off x="2692397" y="5037663"/>
            <a:ext cx="5214635" cy="279400"/>
          </a:xfrm>
        </p:spPr>
        <p:txBody>
          <a:bodyPr/>
          <a:lstStyle/>
          <a:p>
            <a:endParaRPr lang="en-US"/>
          </a:p>
        </p:txBody>
      </p:sp>
      <p:sp>
        <p:nvSpPr>
          <p:cNvPr id="6" name="Slide Number Placeholder 5"/>
          <p:cNvSpPr>
            <a:spLocks noGrp="1"/>
          </p:cNvSpPr>
          <p:nvPr>
            <p:ph type="sldNum" sz="quarter" idx="12"/>
          </p:nvPr>
        </p:nvSpPr>
        <p:spPr>
          <a:xfrm>
            <a:off x="8956900" y="5037663"/>
            <a:ext cx="551167" cy="279400"/>
          </a:xfrm>
        </p:spPr>
        <p:txBody>
          <a:bodyPr/>
          <a:lstStyle/>
          <a:p>
            <a:fld id="{7C4ED879-3461-4FB9-94DE-5CC782402548}" type="slidenum">
              <a:rPr lang="en-US" smtClean="0"/>
              <a:pPr/>
              <a:t>‹#›</a:t>
            </a:fld>
            <a:endParaRPr lang="en-US"/>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458353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37BA4D3-4EED-4190-B968-7B1D509E2B07}" type="datetimeFigureOut">
              <a:rPr lang="en-US" smtClean="0"/>
              <a:pPr/>
              <a:t>10/17/2022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C4ED879-3461-4FB9-94DE-5CC782402548}" type="slidenum">
              <a:rPr lang="en-US" smtClean="0"/>
              <a:pPr/>
              <a:t>‹#›</a:t>
            </a:fld>
            <a:endParaRPr lang="en-US"/>
          </a:p>
        </p:txBody>
      </p:sp>
    </p:spTree>
    <p:extLst>
      <p:ext uri="{BB962C8B-B14F-4D97-AF65-F5344CB8AC3E}">
        <p14:creationId xmlns:p14="http://schemas.microsoft.com/office/powerpoint/2010/main" val="4167197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37BA4D3-4EED-4190-B968-7B1D509E2B07}" type="datetimeFigureOut">
              <a:rPr lang="en-US" smtClean="0"/>
              <a:pPr/>
              <a:t>10/17/2022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C4ED879-3461-4FB9-94DE-5CC782402548}" type="slidenum">
              <a:rPr lang="en-US" smtClean="0"/>
              <a:pPr/>
              <a:t>‹#›</a:t>
            </a:fld>
            <a:endParaRPr lang="en-US"/>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230328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37BA4D3-4EED-4190-B968-7B1D509E2B07}" type="datetimeFigureOut">
              <a:rPr lang="en-US" smtClean="0"/>
              <a:pPr/>
              <a:t>10/17/2022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C4ED879-3461-4FB9-94DE-5CC782402548}" type="slidenum">
              <a:rPr lang="en-US" smtClean="0"/>
              <a:pPr/>
              <a:t>‹#›</a:t>
            </a:fld>
            <a:endParaRPr lang="en-US"/>
          </a:p>
        </p:txBody>
      </p:sp>
    </p:spTree>
    <p:extLst>
      <p:ext uri="{BB962C8B-B14F-4D97-AF65-F5344CB8AC3E}">
        <p14:creationId xmlns:p14="http://schemas.microsoft.com/office/powerpoint/2010/main" val="29914146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37BA4D3-4EED-4190-B968-7B1D509E2B07}" type="datetimeFigureOut">
              <a:rPr lang="en-US" smtClean="0"/>
              <a:pPr/>
              <a:t>10/17/2022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C4ED879-3461-4FB9-94DE-5CC782402548}" type="slidenum">
              <a:rPr lang="en-US" smtClean="0"/>
              <a:pPr/>
              <a:t>‹#›</a:t>
            </a:fld>
            <a:endParaRPr lang="en-US"/>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112257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37BA4D3-4EED-4190-B968-7B1D509E2B07}" type="datetimeFigureOut">
              <a:rPr lang="en-US" smtClean="0"/>
              <a:pPr/>
              <a:t>10/17/2022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C4ED879-3461-4FB9-94DE-5CC782402548}" type="slidenum">
              <a:rPr lang="en-US" smtClean="0"/>
              <a:pPr/>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953943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37BA4D3-4EED-4190-B968-7B1D509E2B07}" type="datetimeFigureOut">
              <a:rPr lang="en-US" smtClean="0"/>
              <a:pPr/>
              <a:t>10/17/2022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C4ED879-3461-4FB9-94DE-5CC782402548}" type="slidenum">
              <a:rPr lang="en-US" smtClean="0"/>
              <a:pPr/>
              <a:t>‹#›</a:t>
            </a:fld>
            <a:endParaRPr lang="en-US"/>
          </a:p>
        </p:txBody>
      </p:sp>
    </p:spTree>
    <p:extLst>
      <p:ext uri="{BB962C8B-B14F-4D97-AF65-F5344CB8AC3E}">
        <p14:creationId xmlns:p14="http://schemas.microsoft.com/office/powerpoint/2010/main" val="6259242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E37BA4D3-4EED-4190-B968-7B1D509E2B07}" type="datetimeFigureOut">
              <a:rPr lang="en-US" smtClean="0"/>
              <a:pPr/>
              <a:t>10/17/2022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C4ED879-3461-4FB9-94DE-5CC782402548}" type="slidenum">
              <a:rPr lang="en-US" smtClean="0"/>
              <a:pPr/>
              <a:t>‹#›</a:t>
            </a:fld>
            <a:endParaRPr lang="en-US"/>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224736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E37BA4D3-4EED-4190-B968-7B1D509E2B07}" type="datetimeFigureOut">
              <a:rPr lang="en-US" smtClean="0"/>
              <a:pPr/>
              <a:t>10/17/2022</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C4ED879-3461-4FB9-94DE-5CC782402548}" type="slidenum">
              <a:rPr lang="en-US" smtClean="0"/>
              <a:pPr/>
              <a:t>‹#›</a:t>
            </a:fld>
            <a:endParaRPr lang="en-US"/>
          </a:p>
        </p:txBody>
      </p:sp>
    </p:spTree>
    <p:extLst>
      <p:ext uri="{BB962C8B-B14F-4D97-AF65-F5344CB8AC3E}">
        <p14:creationId xmlns:p14="http://schemas.microsoft.com/office/powerpoint/2010/main" val="7389333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E37BA4D3-4EED-4190-B968-7B1D509E2B07}" type="datetimeFigureOut">
              <a:rPr lang="en-US" smtClean="0"/>
              <a:pPr/>
              <a:t>10/17/2022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C4ED879-3461-4FB9-94DE-5CC782402548}" type="slidenum">
              <a:rPr lang="en-US" smtClean="0"/>
              <a:pPr/>
              <a:t>‹#›</a:t>
            </a:fld>
            <a:endParaRPr lang="en-US"/>
          </a:p>
        </p:txBody>
      </p:sp>
    </p:spTree>
    <p:extLst>
      <p:ext uri="{BB962C8B-B14F-4D97-AF65-F5344CB8AC3E}">
        <p14:creationId xmlns:p14="http://schemas.microsoft.com/office/powerpoint/2010/main" val="7039108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37BA4D3-4EED-4190-B968-7B1D509E2B07}" type="datetimeFigureOut">
              <a:rPr lang="en-US" smtClean="0"/>
              <a:pPr/>
              <a:t>10/17/2022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C4ED879-3461-4FB9-94DE-5CC782402548}" type="slidenum">
              <a:rPr lang="en-US" smtClean="0"/>
              <a:pPr/>
              <a:t>‹#›</a:t>
            </a:fld>
            <a:endParaRPr lang="en-US"/>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5740836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37BA4D3-4EED-4190-B968-7B1D509E2B07}" type="datetimeFigureOut">
              <a:rPr lang="en-US" smtClean="0"/>
              <a:pPr/>
              <a:t>10/17/2022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C4ED879-3461-4FB9-94DE-5CC782402548}" type="slidenum">
              <a:rPr lang="en-US" smtClean="0"/>
              <a:pPr/>
              <a:t>‹#›</a:t>
            </a:fld>
            <a:endParaRPr lang="en-US"/>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8421949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37BA4D3-4EED-4190-B968-7B1D509E2B07}" type="datetimeFigureOut">
              <a:rPr lang="en-US" smtClean="0"/>
              <a:pPr/>
              <a:t>10/17/2022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C4ED879-3461-4FB9-94DE-5CC782402548}" type="slidenum">
              <a:rPr lang="en-US" smtClean="0"/>
              <a:pPr/>
              <a:t>‹#›</a:t>
            </a:fld>
            <a:endParaRPr lang="en-US"/>
          </a:p>
        </p:txBody>
      </p:sp>
    </p:spTree>
    <p:extLst>
      <p:ext uri="{BB962C8B-B14F-4D97-AF65-F5344CB8AC3E}">
        <p14:creationId xmlns:p14="http://schemas.microsoft.com/office/powerpoint/2010/main" val="314609716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37BA4D3-4EED-4190-B968-7B1D509E2B07}" type="datetimeFigureOut">
              <a:rPr lang="en-US" smtClean="0"/>
              <a:pPr/>
              <a:t>10/17/2022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C4ED879-3461-4FB9-94DE-5CC782402548}" type="slidenum">
              <a:rPr lang="en-US" smtClean="0"/>
              <a:pPr/>
              <a:t>‹#›</a:t>
            </a:fld>
            <a:endParaRPr lang="en-US"/>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5635407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37BA4D3-4EED-4190-B968-7B1D509E2B07}" type="datetimeFigureOut">
              <a:rPr lang="en-US" smtClean="0"/>
              <a:pPr/>
              <a:t>10/17/2022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C4ED879-3461-4FB9-94DE-5CC782402548}" type="slidenum">
              <a:rPr lang="en-US" smtClean="0"/>
              <a:pPr/>
              <a:t>‹#›</a:t>
            </a:fld>
            <a:endParaRPr lang="en-US"/>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1039010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37BA4D3-4EED-4190-B968-7B1D509E2B07}" type="datetimeFigureOut">
              <a:rPr lang="en-US" smtClean="0"/>
              <a:pPr/>
              <a:t>10/17/2022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C4ED879-3461-4FB9-94DE-5CC782402548}" type="slidenum">
              <a:rPr lang="en-US" smtClean="0"/>
              <a:pPr/>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352573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37BA4D3-4EED-4190-B968-7B1D509E2B07}" type="datetimeFigureOut">
              <a:rPr lang="en-US" smtClean="0"/>
              <a:pPr/>
              <a:t>10/17/2022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C4ED879-3461-4FB9-94DE-5CC782402548}" type="slidenum">
              <a:rPr lang="en-US" smtClean="0"/>
              <a:pPr/>
              <a:t>‹#›</a:t>
            </a:fld>
            <a:endParaRPr lang="en-US"/>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037437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cstate="print">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cstate="print">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cstate="print">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E37BA4D3-4EED-4190-B968-7B1D509E2B07}" type="datetimeFigureOut">
              <a:rPr lang="en-US" smtClean="0"/>
              <a:pPr/>
              <a:t>10/17/2022</a:t>
            </a:fld>
            <a:endParaRPr lang="en-US"/>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7C4ED879-3461-4FB9-94DE-5CC782402548}" type="slidenum">
              <a:rPr lang="en-US" smtClean="0"/>
              <a:pPr/>
              <a:t>‹#›</a:t>
            </a:fld>
            <a:endParaRPr lang="en-US"/>
          </a:p>
        </p:txBody>
      </p:sp>
    </p:spTree>
    <p:extLst>
      <p:ext uri="{BB962C8B-B14F-4D97-AF65-F5344CB8AC3E}">
        <p14:creationId xmlns:p14="http://schemas.microsoft.com/office/powerpoint/2010/main" val="3933373806"/>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 id="2147483756" r:id="rId12"/>
    <p:sldLayoutId id="2147483757" r:id="rId13"/>
    <p:sldLayoutId id="2147483758" r:id="rId14"/>
    <p:sldLayoutId id="2147483759" r:id="rId15"/>
    <p:sldLayoutId id="2147483760" r:id="rId16"/>
    <p:sldLayoutId id="2147483761"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gi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2192000" cy="5049520"/>
          </a:xfrm>
        </p:spPr>
        <p:txBody>
          <a:bodyPr>
            <a:normAutofit fontScale="90000"/>
          </a:bodyPr>
          <a:lstStyle/>
          <a:p>
            <a:br>
              <a:rPr lang="en-GB" b="1" dirty="0"/>
            </a:br>
            <a:r>
              <a:rPr lang="en-GB" b="1" dirty="0"/>
              <a:t>Module Name: Managing People</a:t>
            </a:r>
            <a:br>
              <a:rPr lang="en-GB" b="1" dirty="0"/>
            </a:br>
            <a:r>
              <a:rPr lang="en-GB" b="1" dirty="0"/>
              <a:t>Module Code: LCBB5004</a:t>
            </a:r>
            <a:br>
              <a:rPr lang="en-GB" b="1" dirty="0"/>
            </a:br>
            <a:br>
              <a:rPr lang="en-GB" b="1" dirty="0"/>
            </a:br>
            <a:r>
              <a:rPr lang="en-GB" b="1" dirty="0"/>
              <a:t>Student ID: 2027510</a:t>
            </a:r>
            <a:br>
              <a:rPr lang="en-GB" b="1" dirty="0"/>
            </a:br>
            <a:r>
              <a:rPr lang="en-GB" b="1" dirty="0"/>
              <a:t>Student Name: Ivana Desevova </a:t>
            </a:r>
            <a:br>
              <a:rPr lang="en-US" b="1" dirty="0">
                <a:solidFill>
                  <a:srgbClr val="00B0F0"/>
                </a:solidFill>
              </a:rPr>
            </a:br>
            <a:br>
              <a:rPr lang="en-US" b="1" dirty="0"/>
            </a:br>
            <a:endParaRPr lang="en-US" b="1" dirty="0">
              <a:solidFill>
                <a:srgbClr val="00B050"/>
              </a:solidFill>
            </a:endParaRPr>
          </a:p>
        </p:txBody>
      </p:sp>
    </p:spTree>
    <p:extLst>
      <p:ext uri="{BB962C8B-B14F-4D97-AF65-F5344CB8AC3E}">
        <p14:creationId xmlns:p14="http://schemas.microsoft.com/office/powerpoint/2010/main" val="10878387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9760" y="365125"/>
            <a:ext cx="10734040" cy="1544955"/>
          </a:xfrm>
        </p:spPr>
        <p:txBody>
          <a:bodyPr>
            <a:normAutofit/>
          </a:bodyPr>
          <a:lstStyle/>
          <a:p>
            <a:r>
              <a:rPr lang="en-US" sz="3600" b="1" dirty="0"/>
              <a:t>Introduction</a:t>
            </a:r>
          </a:p>
        </p:txBody>
      </p:sp>
      <p:sp>
        <p:nvSpPr>
          <p:cNvPr id="3" name="Content Placeholder 2"/>
          <p:cNvSpPr>
            <a:spLocks noGrp="1"/>
          </p:cNvSpPr>
          <p:nvPr>
            <p:ph idx="1"/>
          </p:nvPr>
        </p:nvSpPr>
        <p:spPr>
          <a:xfrm>
            <a:off x="838200" y="1991359"/>
            <a:ext cx="10515600" cy="4185603"/>
          </a:xfrm>
        </p:spPr>
        <p:txBody>
          <a:bodyPr/>
          <a:lstStyle/>
          <a:p>
            <a:pPr marL="0" indent="0" algn="just">
              <a:buNone/>
            </a:pPr>
            <a:r>
              <a:rPr lang="en-GB" dirty="0"/>
              <a:t>The presentation aims to demonstrate the strategies for employee retention, motivation and engagement with different organizational examples. Employee retention is the retaining of talented employees in the organization to get benefits from their talent (</a:t>
            </a:r>
            <a:r>
              <a:rPr lang="en-GB" dirty="0" err="1"/>
              <a:t>Oladapo</a:t>
            </a:r>
            <a:r>
              <a:rPr lang="en-GB" dirty="0"/>
              <a:t>, 2014). Employee motivation is the level of energy, creativity, and commitment that employees of an organization bring to their jobs.  However, employee engagement is the strength of emotional and mental joining in which employees feel towards the task they do, their teams and their company. The presentation will present Sainsbury’s employee retention, motivation and engagement strategies. To support the theoretical argument, HSBC and McDonald's strategies of employee retention, motivation and engagement will be present.       </a:t>
            </a:r>
            <a:endParaRPr lang="en-US" dirty="0"/>
          </a:p>
          <a:p>
            <a:pPr marL="0" indent="0" algn="just">
              <a:buNone/>
            </a:pPr>
            <a:endParaRPr lang="en-US" dirty="0"/>
          </a:p>
        </p:txBody>
      </p:sp>
    </p:spTree>
    <p:extLst>
      <p:ext uri="{BB962C8B-B14F-4D97-AF65-F5344CB8AC3E}">
        <p14:creationId xmlns:p14="http://schemas.microsoft.com/office/powerpoint/2010/main" val="7694544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4000" b="1" dirty="0"/>
              <a:t>Employee’s retention strategies of Sainsbury</a:t>
            </a:r>
            <a:br>
              <a:rPr lang="en-US" b="1" dirty="0"/>
            </a:br>
            <a:endParaRPr lang="en-US" dirty="0"/>
          </a:p>
        </p:txBody>
      </p:sp>
      <p:sp>
        <p:nvSpPr>
          <p:cNvPr id="3" name="Content Placeholder 2"/>
          <p:cNvSpPr>
            <a:spLocks noGrp="1"/>
          </p:cNvSpPr>
          <p:nvPr>
            <p:ph idx="1"/>
          </p:nvPr>
        </p:nvSpPr>
        <p:spPr>
          <a:xfrm>
            <a:off x="1295402" y="2442754"/>
            <a:ext cx="4844141" cy="3433114"/>
          </a:xfrm>
        </p:spPr>
        <p:txBody>
          <a:bodyPr>
            <a:normAutofit lnSpcReduction="10000"/>
          </a:bodyPr>
          <a:lstStyle/>
          <a:p>
            <a:pPr lvl="0"/>
            <a:r>
              <a:rPr lang="en-GB" dirty="0"/>
              <a:t>Active communication</a:t>
            </a:r>
            <a:endParaRPr lang="en-US" dirty="0"/>
          </a:p>
          <a:p>
            <a:pPr lvl="0"/>
            <a:r>
              <a:rPr lang="en-GB" dirty="0"/>
              <a:t>Providing opportunities for personal growth</a:t>
            </a:r>
            <a:endParaRPr lang="en-US" dirty="0"/>
          </a:p>
          <a:p>
            <a:pPr lvl="0"/>
            <a:r>
              <a:rPr lang="en-GB" dirty="0"/>
              <a:t>Dealing with decentralised HRM</a:t>
            </a:r>
            <a:endParaRPr lang="en-US" dirty="0"/>
          </a:p>
          <a:p>
            <a:pPr lvl="0"/>
            <a:r>
              <a:rPr lang="en-GB" dirty="0"/>
              <a:t>Ensuring psychological commitment amongst employees (Huang et al., 2022)</a:t>
            </a:r>
            <a:endParaRPr lang="en-US" dirty="0"/>
          </a:p>
          <a:p>
            <a:pPr lvl="0"/>
            <a:r>
              <a:rPr lang="en-GB" dirty="0"/>
              <a:t>Ensuring Job satisfaction </a:t>
            </a:r>
            <a:endParaRPr lang="en-US" dirty="0"/>
          </a:p>
          <a:p>
            <a:pPr marL="0" indent="0">
              <a:buNone/>
            </a:pPr>
            <a:endParaRPr lang="en-US" dirty="0"/>
          </a:p>
        </p:txBody>
      </p:sp>
      <p:pic>
        <p:nvPicPr>
          <p:cNvPr id="1026" name="Picture 2"/>
          <p:cNvPicPr>
            <a:picLocks noChangeAspect="1" noChangeArrowheads="1"/>
          </p:cNvPicPr>
          <p:nvPr/>
        </p:nvPicPr>
        <p:blipFill>
          <a:blip r:embed="rId2" cstate="print"/>
          <a:srcRect/>
          <a:stretch>
            <a:fillRect/>
          </a:stretch>
        </p:blipFill>
        <p:spPr bwMode="auto">
          <a:xfrm>
            <a:off x="6279906" y="2536215"/>
            <a:ext cx="5208709" cy="3536339"/>
          </a:xfrm>
          <a:prstGeom prst="rect">
            <a:avLst/>
          </a:prstGeom>
          <a:noFill/>
          <a:ln w="9525">
            <a:noFill/>
            <a:miter lim="800000"/>
            <a:headEnd/>
            <a:tailEnd/>
          </a:ln>
        </p:spPr>
      </p:pic>
    </p:spTree>
    <p:extLst>
      <p:ext uri="{BB962C8B-B14F-4D97-AF65-F5344CB8AC3E}">
        <p14:creationId xmlns:p14="http://schemas.microsoft.com/office/powerpoint/2010/main" val="30621939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8320" y="365125"/>
            <a:ext cx="10825480" cy="1768475"/>
          </a:xfrm>
        </p:spPr>
        <p:txBody>
          <a:bodyPr>
            <a:normAutofit/>
          </a:bodyPr>
          <a:lstStyle/>
          <a:p>
            <a:r>
              <a:rPr lang="en-GB" sz="3600" b="1" dirty="0"/>
              <a:t>Sainsbury’s motivational strategies</a:t>
            </a:r>
            <a:br>
              <a:rPr lang="en-US" sz="3600" b="1" dirty="0"/>
            </a:br>
            <a:endParaRPr lang="en-US" sz="3600" dirty="0"/>
          </a:p>
        </p:txBody>
      </p:sp>
      <p:sp>
        <p:nvSpPr>
          <p:cNvPr id="3" name="Content Placeholder 2"/>
          <p:cNvSpPr>
            <a:spLocks noGrp="1"/>
          </p:cNvSpPr>
          <p:nvPr>
            <p:ph idx="1"/>
          </p:nvPr>
        </p:nvSpPr>
        <p:spPr>
          <a:xfrm>
            <a:off x="1295401" y="2556932"/>
            <a:ext cx="7195456" cy="3318936"/>
          </a:xfrm>
        </p:spPr>
        <p:txBody>
          <a:bodyPr>
            <a:normAutofit/>
          </a:bodyPr>
          <a:lstStyle/>
          <a:p>
            <a:pPr lvl="0"/>
            <a:r>
              <a:rPr lang="en-GB" dirty="0"/>
              <a:t>Staff incentive and staff reward schemes (</a:t>
            </a:r>
            <a:r>
              <a:rPr lang="en-GB" dirty="0" err="1"/>
              <a:t>Mendis</a:t>
            </a:r>
            <a:r>
              <a:rPr lang="en-GB" dirty="0"/>
              <a:t>, 2017)</a:t>
            </a:r>
            <a:endParaRPr lang="en-US" dirty="0"/>
          </a:p>
          <a:p>
            <a:pPr lvl="0"/>
            <a:r>
              <a:rPr lang="en-GB" dirty="0"/>
              <a:t>Compensation </a:t>
            </a:r>
            <a:endParaRPr lang="en-US" dirty="0"/>
          </a:p>
          <a:p>
            <a:pPr lvl="0"/>
            <a:r>
              <a:rPr lang="en-GB" dirty="0"/>
              <a:t>Reward</a:t>
            </a:r>
            <a:endParaRPr lang="en-US" dirty="0"/>
          </a:p>
          <a:p>
            <a:pPr lvl="0"/>
            <a:r>
              <a:rPr lang="en-GB" dirty="0"/>
              <a:t>Followed by Maslow’s Hierarchy of Needs </a:t>
            </a:r>
            <a:endParaRPr lang="en-US" dirty="0"/>
          </a:p>
          <a:p>
            <a:pPr marL="0" indent="0">
              <a:buNone/>
            </a:pPr>
            <a:endParaRPr lang="en-US" dirty="0"/>
          </a:p>
        </p:txBody>
      </p:sp>
    </p:spTree>
    <p:extLst>
      <p:ext uri="{BB962C8B-B14F-4D97-AF65-F5344CB8AC3E}">
        <p14:creationId xmlns:p14="http://schemas.microsoft.com/office/powerpoint/2010/main" val="12511232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9120" y="862149"/>
            <a:ext cx="10855960" cy="828539"/>
          </a:xfrm>
        </p:spPr>
        <p:txBody>
          <a:bodyPr>
            <a:normAutofit fontScale="90000"/>
          </a:bodyPr>
          <a:lstStyle/>
          <a:p>
            <a:r>
              <a:rPr lang="en-GB" sz="4000" b="1" dirty="0"/>
              <a:t>How Sainsbury increases employee engagement  </a:t>
            </a:r>
            <a:br>
              <a:rPr lang="en-US" sz="3600" b="1" dirty="0"/>
            </a:br>
            <a:endParaRPr lang="en-US" sz="3600" dirty="0"/>
          </a:p>
        </p:txBody>
      </p:sp>
      <p:sp>
        <p:nvSpPr>
          <p:cNvPr id="3" name="Content Placeholder 2"/>
          <p:cNvSpPr>
            <a:spLocks noGrp="1"/>
          </p:cNvSpPr>
          <p:nvPr>
            <p:ph idx="1"/>
          </p:nvPr>
        </p:nvSpPr>
        <p:spPr>
          <a:xfrm>
            <a:off x="849086" y="2403566"/>
            <a:ext cx="10824754" cy="3956594"/>
          </a:xfrm>
        </p:spPr>
        <p:txBody>
          <a:bodyPr>
            <a:normAutofit/>
          </a:bodyPr>
          <a:lstStyle/>
          <a:p>
            <a:pPr lvl="0"/>
            <a:r>
              <a:rPr lang="en-GB" dirty="0"/>
              <a:t>Start with trust</a:t>
            </a:r>
            <a:endParaRPr lang="en-US" dirty="0"/>
          </a:p>
          <a:p>
            <a:pPr lvl="0"/>
            <a:r>
              <a:rPr lang="en-GB" dirty="0"/>
              <a:t>Implement a peer-to-peer recognition program for celebrating daily wins (Barr, 2017)</a:t>
            </a:r>
            <a:endParaRPr lang="en-US" dirty="0"/>
          </a:p>
          <a:p>
            <a:pPr lvl="0"/>
            <a:r>
              <a:rPr lang="en-GB" dirty="0"/>
              <a:t>Providing the employee autonomy</a:t>
            </a:r>
            <a:endParaRPr lang="en-US" dirty="0"/>
          </a:p>
          <a:p>
            <a:pPr lvl="0"/>
            <a:r>
              <a:rPr lang="en-GB" dirty="0"/>
              <a:t>Creating a clear work environment </a:t>
            </a:r>
            <a:endParaRPr lang="en-US" dirty="0"/>
          </a:p>
          <a:p>
            <a:pPr lvl="0"/>
            <a:r>
              <a:rPr lang="en-GB" dirty="0"/>
              <a:t>Being flexible and open with the employee feedback </a:t>
            </a:r>
            <a:endParaRPr lang="en-US" dirty="0"/>
          </a:p>
          <a:p>
            <a:pPr marL="0" indent="0" algn="just">
              <a:buNone/>
            </a:pPr>
            <a:endParaRPr lang="en-US" dirty="0"/>
          </a:p>
        </p:txBody>
      </p:sp>
    </p:spTree>
    <p:extLst>
      <p:ext uri="{BB962C8B-B14F-4D97-AF65-F5344CB8AC3E}">
        <p14:creationId xmlns:p14="http://schemas.microsoft.com/office/powerpoint/2010/main" val="25324290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9120" y="862149"/>
            <a:ext cx="10855960" cy="828539"/>
          </a:xfrm>
        </p:spPr>
        <p:txBody>
          <a:bodyPr>
            <a:normAutofit/>
          </a:bodyPr>
          <a:lstStyle/>
          <a:p>
            <a:r>
              <a:rPr lang="en-GB" sz="3600" b="1" dirty="0"/>
              <a:t>The theories Sainsbury follows </a:t>
            </a:r>
            <a:endParaRPr lang="en-US" sz="3600" b="1" dirty="0"/>
          </a:p>
        </p:txBody>
      </p:sp>
      <p:sp>
        <p:nvSpPr>
          <p:cNvPr id="3" name="Content Placeholder 2"/>
          <p:cNvSpPr>
            <a:spLocks noGrp="1"/>
          </p:cNvSpPr>
          <p:nvPr>
            <p:ph idx="1"/>
          </p:nvPr>
        </p:nvSpPr>
        <p:spPr>
          <a:xfrm>
            <a:off x="849086" y="1698170"/>
            <a:ext cx="7302138" cy="4415247"/>
          </a:xfrm>
        </p:spPr>
        <p:txBody>
          <a:bodyPr>
            <a:normAutofit fontScale="85000" lnSpcReduction="20000"/>
          </a:bodyPr>
          <a:lstStyle/>
          <a:p>
            <a:pPr marL="0" indent="0" algn="ctr">
              <a:buNone/>
            </a:pPr>
            <a:endParaRPr lang="en-GB" dirty="0"/>
          </a:p>
          <a:p>
            <a:pPr marL="0" indent="0" algn="ctr">
              <a:buNone/>
            </a:pPr>
            <a:r>
              <a:rPr lang="en-GB" dirty="0"/>
              <a:t>Sainsbury follows the Scientific management theory to manage the business operations and the whole company. Scientific management theory is the  theory of management which explores and synthesizes workflows (</a:t>
            </a:r>
            <a:r>
              <a:rPr lang="en-US" dirty="0"/>
              <a:t>Ahmad et al., 2016)</a:t>
            </a:r>
            <a:r>
              <a:rPr lang="en-GB" dirty="0"/>
              <a:t>.  </a:t>
            </a:r>
          </a:p>
          <a:p>
            <a:pPr marL="0" indent="0" algn="ctr">
              <a:buNone/>
            </a:pPr>
            <a:r>
              <a:rPr lang="en-GB" dirty="0"/>
              <a:t>Transformational leadership theory is followed by Sainsbury when it initiate to any big changes and motivates its employees. Transformational theory is a leadership approach which causes individual and social system changes. The company assigned  tasks to all of  its well performers and dedicated team.</a:t>
            </a:r>
          </a:p>
          <a:p>
            <a:pPr marL="0" indent="0" algn="ctr">
              <a:buNone/>
            </a:pPr>
            <a:endParaRPr lang="en-GB" dirty="0"/>
          </a:p>
          <a:p>
            <a:pPr marL="0" indent="0" algn="ctr">
              <a:buNone/>
            </a:pPr>
            <a:r>
              <a:rPr lang="en-GB" dirty="0"/>
              <a:t> </a:t>
            </a:r>
          </a:p>
          <a:p>
            <a:pPr marL="0" indent="0" algn="ctr">
              <a:buNone/>
            </a:pPr>
            <a:endParaRPr lang="en-GB" dirty="0"/>
          </a:p>
          <a:p>
            <a:pPr marL="0" indent="0" algn="ctr">
              <a:buNone/>
            </a:pPr>
            <a:r>
              <a:rPr lang="en-GB" dirty="0"/>
              <a:t>     </a:t>
            </a:r>
            <a:endParaRPr lang="en-US" dirty="0"/>
          </a:p>
        </p:txBody>
      </p:sp>
      <p:pic>
        <p:nvPicPr>
          <p:cNvPr id="11266" name="Picture 2" descr="Transformational Leadership Theory - Meaning, Criticisms and its  Implications"/>
          <p:cNvPicPr>
            <a:picLocks noChangeAspect="1" noChangeArrowheads="1"/>
          </p:cNvPicPr>
          <p:nvPr/>
        </p:nvPicPr>
        <p:blipFill>
          <a:blip r:embed="rId2" cstate="print"/>
          <a:srcRect/>
          <a:stretch>
            <a:fillRect/>
          </a:stretch>
        </p:blipFill>
        <p:spPr bwMode="auto">
          <a:xfrm>
            <a:off x="8112865" y="1834643"/>
            <a:ext cx="3162300" cy="3086101"/>
          </a:xfrm>
          <a:prstGeom prst="rect">
            <a:avLst/>
          </a:prstGeom>
          <a:noFill/>
        </p:spPr>
      </p:pic>
    </p:spTree>
    <p:extLst>
      <p:ext uri="{BB962C8B-B14F-4D97-AF65-F5344CB8AC3E}">
        <p14:creationId xmlns:p14="http://schemas.microsoft.com/office/powerpoint/2010/main" val="25324290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99440" y="497840"/>
            <a:ext cx="10754360" cy="1192848"/>
          </a:xfrm>
        </p:spPr>
        <p:txBody>
          <a:bodyPr>
            <a:normAutofit/>
          </a:bodyPr>
          <a:lstStyle/>
          <a:p>
            <a:r>
              <a:rPr lang="en-GB" sz="3600" b="1" dirty="0"/>
              <a:t>Employee’s retention strategies of HSBC</a:t>
            </a:r>
            <a:br>
              <a:rPr lang="en-US" sz="3600" b="1" dirty="0"/>
            </a:br>
            <a:endParaRPr lang="en-US" sz="3600" dirty="0"/>
          </a:p>
        </p:txBody>
      </p:sp>
      <p:sp>
        <p:nvSpPr>
          <p:cNvPr id="3" name="Content Placeholder 2"/>
          <p:cNvSpPr>
            <a:spLocks noGrp="1"/>
          </p:cNvSpPr>
          <p:nvPr>
            <p:ph idx="1"/>
          </p:nvPr>
        </p:nvSpPr>
        <p:spPr>
          <a:xfrm>
            <a:off x="875211" y="1881051"/>
            <a:ext cx="5708470" cy="4570548"/>
          </a:xfrm>
        </p:spPr>
        <p:txBody>
          <a:bodyPr>
            <a:normAutofit/>
          </a:bodyPr>
          <a:lstStyle/>
          <a:p>
            <a:pPr lvl="0"/>
            <a:r>
              <a:rPr lang="en-GB" dirty="0"/>
              <a:t>Recognizing and rewarding employees’ effort (Hamilton, 2019)</a:t>
            </a:r>
            <a:endParaRPr lang="en-US" dirty="0"/>
          </a:p>
          <a:p>
            <a:pPr lvl="0"/>
            <a:r>
              <a:rPr lang="en-GB" dirty="0"/>
              <a:t>Offering life insurance facilities </a:t>
            </a:r>
            <a:endParaRPr lang="en-US" dirty="0"/>
          </a:p>
          <a:p>
            <a:pPr lvl="0"/>
            <a:r>
              <a:rPr lang="en-GB" dirty="0"/>
              <a:t>Connecting with employees </a:t>
            </a:r>
            <a:endParaRPr lang="en-US" dirty="0"/>
          </a:p>
          <a:p>
            <a:pPr lvl="0"/>
            <a:r>
              <a:rPr lang="en-GB" dirty="0"/>
              <a:t>Investing in employee training </a:t>
            </a:r>
            <a:endParaRPr lang="en-US" dirty="0"/>
          </a:p>
          <a:p>
            <a:pPr lvl="0"/>
            <a:r>
              <a:rPr lang="en-GB" dirty="0"/>
              <a:t>Focusing on inclusive communication </a:t>
            </a:r>
            <a:endParaRPr lang="en-US" dirty="0"/>
          </a:p>
          <a:p>
            <a:endParaRPr lang="en-US" dirty="0"/>
          </a:p>
        </p:txBody>
      </p:sp>
      <p:pic>
        <p:nvPicPr>
          <p:cNvPr id="2051" name="Picture 3"/>
          <p:cNvPicPr>
            <a:picLocks noChangeAspect="1" noChangeArrowheads="1"/>
          </p:cNvPicPr>
          <p:nvPr/>
        </p:nvPicPr>
        <p:blipFill>
          <a:blip r:embed="rId2" cstate="print"/>
          <a:srcRect/>
          <a:stretch>
            <a:fillRect/>
          </a:stretch>
        </p:blipFill>
        <p:spPr bwMode="auto">
          <a:xfrm>
            <a:off x="6588369" y="2086708"/>
            <a:ext cx="4445244" cy="3798277"/>
          </a:xfrm>
          <a:prstGeom prst="rect">
            <a:avLst/>
          </a:prstGeom>
          <a:noFill/>
          <a:ln w="9525">
            <a:noFill/>
            <a:miter lim="800000"/>
            <a:headEnd/>
            <a:tailEnd/>
          </a:ln>
        </p:spPr>
      </p:pic>
    </p:spTree>
    <p:extLst>
      <p:ext uri="{BB962C8B-B14F-4D97-AF65-F5344CB8AC3E}">
        <p14:creationId xmlns:p14="http://schemas.microsoft.com/office/powerpoint/2010/main" val="24249532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6240" y="162560"/>
            <a:ext cx="10957560" cy="1270000"/>
          </a:xfrm>
        </p:spPr>
        <p:txBody>
          <a:bodyPr>
            <a:normAutofit/>
          </a:bodyPr>
          <a:lstStyle/>
          <a:p>
            <a:r>
              <a:rPr lang="en-GB" sz="3600" b="1" dirty="0"/>
              <a:t>Motivational strategies of HSBC</a:t>
            </a:r>
            <a:endParaRPr lang="en-US" sz="3600" b="1" dirty="0"/>
          </a:p>
        </p:txBody>
      </p:sp>
      <p:sp>
        <p:nvSpPr>
          <p:cNvPr id="4" name="Content Placeholder 3"/>
          <p:cNvSpPr>
            <a:spLocks noGrp="1"/>
          </p:cNvSpPr>
          <p:nvPr>
            <p:ph idx="1"/>
          </p:nvPr>
        </p:nvSpPr>
        <p:spPr/>
        <p:txBody>
          <a:bodyPr/>
          <a:lstStyle/>
          <a:p>
            <a:pPr lvl="0"/>
            <a:r>
              <a:rPr lang="en-GB" dirty="0"/>
              <a:t>Ensuring job satisfaction</a:t>
            </a:r>
            <a:endParaRPr lang="en-US" dirty="0"/>
          </a:p>
          <a:p>
            <a:pPr lvl="0"/>
            <a:r>
              <a:rPr lang="en-GB" dirty="0"/>
              <a:t>Providing incentives and rewards based on performance (</a:t>
            </a:r>
            <a:r>
              <a:rPr lang="en-GB" dirty="0" err="1"/>
              <a:t>Garbers</a:t>
            </a:r>
            <a:r>
              <a:rPr lang="en-GB" dirty="0"/>
              <a:t> and </a:t>
            </a:r>
            <a:r>
              <a:rPr lang="en-GB" dirty="0" err="1"/>
              <a:t>Konradt</a:t>
            </a:r>
            <a:r>
              <a:rPr lang="en-GB" dirty="0"/>
              <a:t>, 2014) </a:t>
            </a:r>
            <a:endParaRPr lang="en-US" dirty="0"/>
          </a:p>
          <a:p>
            <a:pPr lvl="0"/>
            <a:r>
              <a:rPr lang="en-GB" dirty="0"/>
              <a:t>Employee empowerment </a:t>
            </a:r>
            <a:endParaRPr lang="en-US" dirty="0"/>
          </a:p>
          <a:p>
            <a:pPr lvl="0"/>
            <a:r>
              <a:rPr lang="en-GB" dirty="0"/>
              <a:t>Teamwork</a:t>
            </a:r>
            <a:endParaRPr lang="en-US" dirty="0"/>
          </a:p>
          <a:p>
            <a:endParaRPr lang="en-US" dirty="0"/>
          </a:p>
        </p:txBody>
      </p:sp>
    </p:spTree>
    <p:extLst>
      <p:ext uri="{BB962C8B-B14F-4D97-AF65-F5344CB8AC3E}">
        <p14:creationId xmlns:p14="http://schemas.microsoft.com/office/powerpoint/2010/main" val="15947926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4000" b="1" dirty="0"/>
              <a:t>HSBC’s Strategies for employee engagement </a:t>
            </a:r>
            <a:br>
              <a:rPr lang="en-US" b="1" dirty="0"/>
            </a:br>
            <a:endParaRPr lang="en-US" dirty="0"/>
          </a:p>
        </p:txBody>
      </p:sp>
      <p:sp>
        <p:nvSpPr>
          <p:cNvPr id="3" name="Content Placeholder 2"/>
          <p:cNvSpPr>
            <a:spLocks noGrp="1"/>
          </p:cNvSpPr>
          <p:nvPr>
            <p:ph idx="1"/>
          </p:nvPr>
        </p:nvSpPr>
        <p:spPr>
          <a:xfrm>
            <a:off x="904240" y="2418080"/>
            <a:ext cx="7064103" cy="3820160"/>
          </a:xfrm>
        </p:spPr>
        <p:txBody>
          <a:bodyPr>
            <a:normAutofit/>
          </a:bodyPr>
          <a:lstStyle/>
          <a:p>
            <a:pPr lvl="0"/>
            <a:r>
              <a:rPr lang="en-GB" dirty="0"/>
              <a:t>Engagement plan and campaign </a:t>
            </a:r>
            <a:endParaRPr lang="en-US" dirty="0"/>
          </a:p>
          <a:p>
            <a:pPr lvl="0"/>
            <a:r>
              <a:rPr lang="en-GB" dirty="0"/>
              <a:t>Creating an environment of social responsibility in the organization (</a:t>
            </a:r>
            <a:r>
              <a:rPr lang="en-GB" dirty="0" err="1"/>
              <a:t>Osagie</a:t>
            </a:r>
            <a:r>
              <a:rPr lang="en-GB" dirty="0"/>
              <a:t> et al., 2022)</a:t>
            </a:r>
            <a:endParaRPr lang="en-US" dirty="0"/>
          </a:p>
          <a:p>
            <a:pPr lvl="0"/>
            <a:r>
              <a:rPr lang="en-GB" dirty="0"/>
              <a:t>Transparency and integrity </a:t>
            </a:r>
            <a:endParaRPr lang="en-US" dirty="0"/>
          </a:p>
          <a:p>
            <a:pPr lvl="0"/>
            <a:r>
              <a:rPr lang="en-GB" dirty="0"/>
              <a:t>Diversity and inclusion </a:t>
            </a:r>
            <a:endParaRPr lang="en-US" dirty="0"/>
          </a:p>
          <a:p>
            <a:pPr marL="0" indent="0">
              <a:buNone/>
            </a:pPr>
            <a:endParaRPr lang="en-US" dirty="0"/>
          </a:p>
        </p:txBody>
      </p:sp>
      <p:pic>
        <p:nvPicPr>
          <p:cNvPr id="4" name="Picture 3"/>
          <p:cNvPicPr/>
          <p:nvPr/>
        </p:nvPicPr>
        <p:blipFill>
          <a:blip r:embed="rId2" cstate="print"/>
          <a:srcRect/>
          <a:stretch>
            <a:fillRect/>
          </a:stretch>
        </p:blipFill>
        <p:spPr bwMode="auto">
          <a:xfrm>
            <a:off x="7771346" y="2818897"/>
            <a:ext cx="3154561" cy="3089534"/>
          </a:xfrm>
          <a:prstGeom prst="rect">
            <a:avLst/>
          </a:prstGeom>
          <a:noFill/>
          <a:ln w="9525">
            <a:noFill/>
            <a:miter lim="800000"/>
            <a:headEnd/>
            <a:tailEnd/>
          </a:ln>
        </p:spPr>
      </p:pic>
    </p:spTree>
    <p:extLst>
      <p:ext uri="{BB962C8B-B14F-4D97-AF65-F5344CB8AC3E}">
        <p14:creationId xmlns:p14="http://schemas.microsoft.com/office/powerpoint/2010/main" val="39809094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4000" b="1" dirty="0"/>
              <a:t>The theories HSBC follows </a:t>
            </a:r>
            <a:br>
              <a:rPr lang="en-US" b="1" dirty="0"/>
            </a:br>
            <a:endParaRPr lang="en-US" dirty="0"/>
          </a:p>
        </p:txBody>
      </p:sp>
      <p:sp>
        <p:nvSpPr>
          <p:cNvPr id="3" name="Content Placeholder 2"/>
          <p:cNvSpPr>
            <a:spLocks noGrp="1"/>
          </p:cNvSpPr>
          <p:nvPr>
            <p:ph idx="1"/>
          </p:nvPr>
        </p:nvSpPr>
        <p:spPr>
          <a:xfrm>
            <a:off x="904241" y="1711569"/>
            <a:ext cx="5705566" cy="4526671"/>
          </a:xfrm>
        </p:spPr>
        <p:txBody>
          <a:bodyPr>
            <a:normAutofit/>
          </a:bodyPr>
          <a:lstStyle/>
          <a:p>
            <a:pPr marL="0" indent="0"/>
            <a:r>
              <a:rPr lang="en-GB" dirty="0"/>
              <a:t>Follows the Scientific management theory </a:t>
            </a:r>
          </a:p>
          <a:p>
            <a:pPr marL="0" indent="0"/>
            <a:r>
              <a:rPr lang="en-GB" dirty="0"/>
              <a:t>  The 4 principles of scientific theory are-</a:t>
            </a:r>
          </a:p>
          <a:p>
            <a:pPr marL="0" indent="0">
              <a:buFont typeface="Wingdings" pitchFamily="2" charset="2"/>
              <a:buChar char="Ø"/>
            </a:pPr>
            <a:r>
              <a:rPr lang="en-GB" dirty="0"/>
              <a:t>  Selecting methods based on science </a:t>
            </a:r>
          </a:p>
          <a:p>
            <a:pPr marL="0" indent="0">
              <a:buFont typeface="Wingdings" pitchFamily="2" charset="2"/>
              <a:buChar char="Ø"/>
            </a:pPr>
            <a:r>
              <a:rPr lang="en-GB" dirty="0"/>
              <a:t> Distributing task based on employees’ attitudes (</a:t>
            </a:r>
            <a:r>
              <a:rPr lang="en-GB" dirty="0" err="1"/>
              <a:t>Jønsson</a:t>
            </a:r>
            <a:r>
              <a:rPr lang="en-GB" dirty="0"/>
              <a:t> et al., 2016) </a:t>
            </a:r>
          </a:p>
          <a:p>
            <a:pPr marL="0" indent="0">
              <a:buFont typeface="Wingdings" pitchFamily="2" charset="2"/>
              <a:buChar char="Ø"/>
            </a:pPr>
            <a:r>
              <a:rPr lang="en-GB" dirty="0"/>
              <a:t> Monitoring the performance of the employees</a:t>
            </a:r>
          </a:p>
          <a:p>
            <a:pPr marL="0" indent="0">
              <a:buFont typeface="Wingdings" pitchFamily="2" charset="2"/>
              <a:buChar char="Ø"/>
            </a:pPr>
            <a:r>
              <a:rPr lang="en-GB" dirty="0"/>
              <a:t> Dividing the workload between managers and employees properly  </a:t>
            </a:r>
            <a:endParaRPr lang="en-US" dirty="0"/>
          </a:p>
        </p:txBody>
      </p:sp>
      <p:pic>
        <p:nvPicPr>
          <p:cNvPr id="2050" name="Picture 2"/>
          <p:cNvPicPr>
            <a:picLocks noChangeAspect="1" noChangeArrowheads="1"/>
          </p:cNvPicPr>
          <p:nvPr/>
        </p:nvPicPr>
        <p:blipFill>
          <a:blip r:embed="rId2" cstate="print"/>
          <a:srcRect/>
          <a:stretch>
            <a:fillRect/>
          </a:stretch>
        </p:blipFill>
        <p:spPr bwMode="auto">
          <a:xfrm>
            <a:off x="6583681" y="1893842"/>
            <a:ext cx="4807132" cy="3409950"/>
          </a:xfrm>
          <a:prstGeom prst="rect">
            <a:avLst/>
          </a:prstGeom>
          <a:noFill/>
          <a:ln w="9525">
            <a:noFill/>
            <a:miter lim="800000"/>
            <a:headEnd/>
            <a:tailEnd/>
          </a:ln>
        </p:spPr>
      </p:pic>
    </p:spTree>
    <p:extLst>
      <p:ext uri="{BB962C8B-B14F-4D97-AF65-F5344CB8AC3E}">
        <p14:creationId xmlns:p14="http://schemas.microsoft.com/office/powerpoint/2010/main" val="39809094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4000" b="1" dirty="0"/>
              <a:t>The employee retention strategies of McDonald</a:t>
            </a:r>
            <a:br>
              <a:rPr lang="en-US" dirty="0"/>
            </a:br>
            <a:endParaRPr lang="en-US" dirty="0"/>
          </a:p>
        </p:txBody>
      </p:sp>
      <p:sp>
        <p:nvSpPr>
          <p:cNvPr id="3" name="Content Placeholder 2"/>
          <p:cNvSpPr>
            <a:spLocks noGrp="1"/>
          </p:cNvSpPr>
          <p:nvPr>
            <p:ph idx="1"/>
          </p:nvPr>
        </p:nvSpPr>
        <p:spPr>
          <a:xfrm>
            <a:off x="1295401" y="2556932"/>
            <a:ext cx="4800599" cy="3318936"/>
          </a:xfrm>
        </p:spPr>
        <p:txBody>
          <a:bodyPr>
            <a:normAutofit fontScale="92500" lnSpcReduction="10000"/>
          </a:bodyPr>
          <a:lstStyle/>
          <a:p>
            <a:pPr lvl="0"/>
            <a:r>
              <a:rPr lang="en-GB" dirty="0"/>
              <a:t>High level of training for its employees for working in different positions (</a:t>
            </a:r>
            <a:r>
              <a:rPr lang="en-GB" dirty="0" err="1"/>
              <a:t>Odle-Dusseau</a:t>
            </a:r>
            <a:r>
              <a:rPr lang="en-GB" dirty="0"/>
              <a:t> et al., 2016)</a:t>
            </a:r>
            <a:endParaRPr lang="en-US" dirty="0"/>
          </a:p>
          <a:p>
            <a:pPr lvl="0"/>
            <a:r>
              <a:rPr lang="en-GB" dirty="0"/>
              <a:t>Rewarding them by recognizing them  ‘Employee of the month’  </a:t>
            </a:r>
            <a:endParaRPr lang="en-US" dirty="0"/>
          </a:p>
          <a:p>
            <a:pPr lvl="0"/>
            <a:r>
              <a:rPr lang="en-GB" dirty="0"/>
              <a:t>Providing medical insurance </a:t>
            </a:r>
            <a:endParaRPr lang="en-US" dirty="0"/>
          </a:p>
          <a:p>
            <a:pPr lvl="0"/>
            <a:r>
              <a:rPr lang="en-GB" dirty="0"/>
              <a:t>Providing quarterly bonus</a:t>
            </a:r>
            <a:endParaRPr lang="en-US" dirty="0"/>
          </a:p>
          <a:p>
            <a:pPr lvl="0"/>
            <a:r>
              <a:rPr lang="en-GB" dirty="0"/>
              <a:t>Gives five week's holiday per annum </a:t>
            </a:r>
            <a:endParaRPr lang="en-US" dirty="0"/>
          </a:p>
          <a:p>
            <a:pPr marL="0" indent="0" algn="just">
              <a:buNone/>
            </a:pPr>
            <a:endParaRPr lang="en-US" dirty="0"/>
          </a:p>
        </p:txBody>
      </p:sp>
      <p:sp>
        <p:nvSpPr>
          <p:cNvPr id="6146" name="AutoShape 2" descr="McDonald's joins the plant revolution - New Food Magazin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6148" name="AutoShape 4" descr="McDonald's joins the plant revolution - New Food Magazin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6149" name="Picture 5"/>
          <p:cNvPicPr>
            <a:picLocks noChangeAspect="1" noChangeArrowheads="1"/>
          </p:cNvPicPr>
          <p:nvPr/>
        </p:nvPicPr>
        <p:blipFill>
          <a:blip r:embed="rId2" cstate="print"/>
          <a:srcRect/>
          <a:stretch>
            <a:fillRect/>
          </a:stretch>
        </p:blipFill>
        <p:spPr bwMode="auto">
          <a:xfrm>
            <a:off x="6096000" y="2625970"/>
            <a:ext cx="5228491" cy="3376246"/>
          </a:xfrm>
          <a:prstGeom prst="rect">
            <a:avLst/>
          </a:prstGeom>
          <a:noFill/>
          <a:ln w="9525">
            <a:noFill/>
            <a:miter lim="800000"/>
            <a:headEnd/>
            <a:tailEnd/>
          </a:ln>
        </p:spPr>
      </p:pic>
    </p:spTree>
    <p:extLst>
      <p:ext uri="{BB962C8B-B14F-4D97-AF65-F5344CB8AC3E}">
        <p14:creationId xmlns:p14="http://schemas.microsoft.com/office/powerpoint/2010/main" val="41436820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McDonald's strategies for employee motivation</a:t>
            </a:r>
            <a:br>
              <a:rPr lang="en-US" dirty="0"/>
            </a:br>
            <a:endParaRPr lang="en-US" dirty="0"/>
          </a:p>
        </p:txBody>
      </p:sp>
      <p:sp>
        <p:nvSpPr>
          <p:cNvPr id="3" name="Content Placeholder 2"/>
          <p:cNvSpPr>
            <a:spLocks noGrp="1"/>
          </p:cNvSpPr>
          <p:nvPr>
            <p:ph idx="1"/>
          </p:nvPr>
        </p:nvSpPr>
        <p:spPr>
          <a:xfrm>
            <a:off x="1295401" y="2556932"/>
            <a:ext cx="6398622" cy="3318936"/>
          </a:xfrm>
        </p:spPr>
        <p:txBody>
          <a:bodyPr/>
          <a:lstStyle/>
          <a:p>
            <a:pPr lvl="0" algn="just"/>
            <a:r>
              <a:rPr lang="en-GB" dirty="0"/>
              <a:t>Offering a bonus to every employee</a:t>
            </a:r>
            <a:endParaRPr lang="en-US" dirty="0"/>
          </a:p>
          <a:p>
            <a:pPr lvl="0" algn="just"/>
            <a:r>
              <a:rPr lang="en-GB" dirty="0"/>
              <a:t>Provide enhanced compensation packages </a:t>
            </a:r>
            <a:endParaRPr lang="en-US" dirty="0"/>
          </a:p>
          <a:p>
            <a:pPr lvl="0" algn="just"/>
            <a:r>
              <a:rPr lang="en-GB" dirty="0"/>
              <a:t>Providing free meals, gift cards and other financial opportunities (</a:t>
            </a:r>
            <a:r>
              <a:rPr lang="en-US" dirty="0"/>
              <a:t>Altman et al., 2020)</a:t>
            </a:r>
            <a:r>
              <a:rPr lang="en-GB" dirty="0"/>
              <a:t> </a:t>
            </a:r>
            <a:endParaRPr lang="en-US" dirty="0"/>
          </a:p>
          <a:p>
            <a:pPr lvl="0" algn="just"/>
            <a:r>
              <a:rPr lang="en-GB" dirty="0"/>
              <a:t>Using Maslow’s Hierarchy Theory</a:t>
            </a:r>
            <a:endParaRPr lang="en-US" dirty="0"/>
          </a:p>
          <a:p>
            <a:pPr marL="0" indent="0">
              <a:buNone/>
            </a:pPr>
            <a:endParaRPr lang="en-US" dirty="0"/>
          </a:p>
        </p:txBody>
      </p:sp>
    </p:spTree>
    <p:extLst>
      <p:ext uri="{BB962C8B-B14F-4D97-AF65-F5344CB8AC3E}">
        <p14:creationId xmlns:p14="http://schemas.microsoft.com/office/powerpoint/2010/main" val="10935143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4000" b="1" dirty="0"/>
              <a:t>McDonald Strategies of employee engagement</a:t>
            </a:r>
            <a:br>
              <a:rPr lang="en-US" dirty="0"/>
            </a:br>
            <a:endParaRPr lang="en-US" dirty="0"/>
          </a:p>
        </p:txBody>
      </p:sp>
      <p:sp>
        <p:nvSpPr>
          <p:cNvPr id="3" name="Content Placeholder 2"/>
          <p:cNvSpPr>
            <a:spLocks noGrp="1"/>
          </p:cNvSpPr>
          <p:nvPr>
            <p:ph idx="1"/>
          </p:nvPr>
        </p:nvSpPr>
        <p:spPr>
          <a:xfrm>
            <a:off x="1295402" y="2384212"/>
            <a:ext cx="8331924" cy="3803228"/>
          </a:xfrm>
        </p:spPr>
        <p:txBody>
          <a:bodyPr>
            <a:normAutofit/>
          </a:bodyPr>
          <a:lstStyle/>
          <a:p>
            <a:pPr lvl="0" algn="just"/>
            <a:r>
              <a:rPr lang="en-GB" dirty="0"/>
              <a:t>Addressing the three key areas to engage employees such as energy, human needs and conditions (Casey and </a:t>
            </a:r>
            <a:r>
              <a:rPr lang="en-GB" dirty="0" err="1"/>
              <a:t>Sieber</a:t>
            </a:r>
            <a:r>
              <a:rPr lang="en-GB" dirty="0"/>
              <a:t>, 2016)</a:t>
            </a:r>
            <a:endParaRPr lang="en-US" dirty="0"/>
          </a:p>
          <a:p>
            <a:pPr lvl="0"/>
            <a:r>
              <a:rPr lang="en-GB" dirty="0"/>
              <a:t>Well management skills</a:t>
            </a:r>
            <a:endParaRPr lang="en-US" dirty="0"/>
          </a:p>
          <a:p>
            <a:pPr lvl="0"/>
            <a:r>
              <a:rPr lang="en-GB" dirty="0"/>
              <a:t>Growing the employee opportunities </a:t>
            </a:r>
            <a:endParaRPr lang="en-US" dirty="0"/>
          </a:p>
          <a:p>
            <a:pPr lvl="0"/>
            <a:r>
              <a:rPr lang="en-GB" dirty="0"/>
              <a:t>Boosting the employee career growth    </a:t>
            </a:r>
            <a:endParaRPr lang="en-US" dirty="0"/>
          </a:p>
          <a:p>
            <a:endParaRPr lang="en-US" dirty="0"/>
          </a:p>
        </p:txBody>
      </p:sp>
    </p:spTree>
    <p:extLst>
      <p:ext uri="{BB962C8B-B14F-4D97-AF65-F5344CB8AC3E}">
        <p14:creationId xmlns:p14="http://schemas.microsoft.com/office/powerpoint/2010/main" val="18097645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3046" y="1055077"/>
            <a:ext cx="10996246" cy="1230922"/>
          </a:xfrm>
        </p:spPr>
        <p:txBody>
          <a:bodyPr>
            <a:normAutofit fontScale="90000"/>
          </a:bodyPr>
          <a:lstStyle/>
          <a:p>
            <a:r>
              <a:rPr lang="en-GB" sz="4000" b="1" dirty="0"/>
              <a:t>The management and leadership theories McDonald follows </a:t>
            </a:r>
            <a:br>
              <a:rPr lang="en-US" dirty="0"/>
            </a:br>
            <a:endParaRPr lang="en-US" dirty="0"/>
          </a:p>
        </p:txBody>
      </p:sp>
      <p:sp>
        <p:nvSpPr>
          <p:cNvPr id="3" name="Content Placeholder 2"/>
          <p:cNvSpPr>
            <a:spLocks noGrp="1"/>
          </p:cNvSpPr>
          <p:nvPr>
            <p:ph idx="1"/>
          </p:nvPr>
        </p:nvSpPr>
        <p:spPr>
          <a:xfrm>
            <a:off x="797169" y="2414954"/>
            <a:ext cx="5773448" cy="3892061"/>
          </a:xfrm>
        </p:spPr>
        <p:txBody>
          <a:bodyPr>
            <a:normAutofit/>
          </a:bodyPr>
          <a:lstStyle/>
          <a:p>
            <a:r>
              <a:rPr lang="en-GB" dirty="0"/>
              <a:t>Follows Scientific Management by Frederick Taylor</a:t>
            </a:r>
          </a:p>
          <a:p>
            <a:r>
              <a:rPr lang="en-GB" dirty="0"/>
              <a:t>The  theory of management which explores and synthesizes workflows (</a:t>
            </a:r>
            <a:r>
              <a:rPr lang="en-US" dirty="0" err="1"/>
              <a:t>Wubie</a:t>
            </a:r>
            <a:r>
              <a:rPr lang="en-US"/>
              <a:t> et al., 2021)</a:t>
            </a:r>
            <a:r>
              <a:rPr lang="en-GB"/>
              <a:t> </a:t>
            </a:r>
            <a:endParaRPr lang="en-GB" dirty="0"/>
          </a:p>
          <a:p>
            <a:r>
              <a:rPr lang="en-GB" dirty="0"/>
              <a:t>Conduct the employee retention and engagement based the theory</a:t>
            </a:r>
          </a:p>
          <a:p>
            <a:pPr>
              <a:buNone/>
            </a:pPr>
            <a:endParaRPr lang="en-US" dirty="0"/>
          </a:p>
        </p:txBody>
      </p:sp>
      <p:pic>
        <p:nvPicPr>
          <p:cNvPr id="1026" name="Picture 2" descr="Taylor's Scientific Management Theory - Simplest explanation Ever - YouTube"/>
          <p:cNvPicPr>
            <a:picLocks noChangeAspect="1" noChangeArrowheads="1"/>
          </p:cNvPicPr>
          <p:nvPr/>
        </p:nvPicPr>
        <p:blipFill>
          <a:blip r:embed="rId2" cstate="print"/>
          <a:srcRect/>
          <a:stretch>
            <a:fillRect/>
          </a:stretch>
        </p:blipFill>
        <p:spPr bwMode="auto">
          <a:xfrm>
            <a:off x="6673941" y="2468561"/>
            <a:ext cx="4572000" cy="3429001"/>
          </a:xfrm>
          <a:prstGeom prst="rect">
            <a:avLst/>
          </a:prstGeom>
          <a:noFill/>
        </p:spPr>
      </p:pic>
    </p:spTree>
    <p:extLst>
      <p:ext uri="{BB962C8B-B14F-4D97-AF65-F5344CB8AC3E}">
        <p14:creationId xmlns:p14="http://schemas.microsoft.com/office/powerpoint/2010/main" val="18097645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a:t>Conclusion </a:t>
            </a:r>
            <a:endParaRPr lang="en-US" sz="3600" b="1" dirty="0"/>
          </a:p>
        </p:txBody>
      </p:sp>
      <p:sp>
        <p:nvSpPr>
          <p:cNvPr id="3" name="Content Placeholder 2"/>
          <p:cNvSpPr>
            <a:spLocks noGrp="1"/>
          </p:cNvSpPr>
          <p:nvPr>
            <p:ph idx="1"/>
          </p:nvPr>
        </p:nvSpPr>
        <p:spPr>
          <a:xfrm>
            <a:off x="1148862" y="1922585"/>
            <a:ext cx="9747735" cy="3953283"/>
          </a:xfrm>
        </p:spPr>
        <p:txBody>
          <a:bodyPr/>
          <a:lstStyle/>
          <a:p>
            <a:pPr algn="just">
              <a:buNone/>
            </a:pPr>
            <a:r>
              <a:rPr lang="en-GB" dirty="0"/>
              <a:t>Employee engagement, motivation and engagement are crucial factors for organizational success. Every company uses some strategies for retaining employees, motivating them and engaging them with the company. Sainsbury, HSBC and McDonald's use almost the same strategies to retain, motivate and engage employees. There have some differences in their strategies due to the work environment, types of products or services and differences in business.  Therefore, every company requires to use the suitable to retain, motivate and engage for ultimate success. </a:t>
            </a:r>
            <a:endParaRPr lang="en-US" dirty="0"/>
          </a:p>
          <a:p>
            <a:pPr algn="just">
              <a:buNone/>
            </a:pPr>
            <a:r>
              <a:rPr lang="en-GB" dirty="0"/>
              <a:t>. </a:t>
            </a:r>
            <a:endParaRPr lang="en-US"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513212"/>
            <a:ext cx="9601196" cy="752883"/>
          </a:xfrm>
        </p:spPr>
        <p:txBody>
          <a:bodyPr>
            <a:normAutofit/>
          </a:bodyPr>
          <a:lstStyle/>
          <a:p>
            <a:r>
              <a:rPr lang="en-GB" sz="3600" b="1" dirty="0"/>
              <a:t>References </a:t>
            </a:r>
            <a:endParaRPr lang="en-US" sz="3600" b="1" dirty="0"/>
          </a:p>
        </p:txBody>
      </p:sp>
      <p:sp>
        <p:nvSpPr>
          <p:cNvPr id="3" name="Content Placeholder 2"/>
          <p:cNvSpPr>
            <a:spLocks noGrp="1"/>
          </p:cNvSpPr>
          <p:nvPr>
            <p:ph idx="1"/>
          </p:nvPr>
        </p:nvSpPr>
        <p:spPr>
          <a:xfrm>
            <a:off x="1101969" y="1207480"/>
            <a:ext cx="10421816" cy="4258083"/>
          </a:xfrm>
        </p:spPr>
        <p:txBody>
          <a:bodyPr>
            <a:noAutofit/>
          </a:bodyPr>
          <a:lstStyle/>
          <a:p>
            <a:pPr>
              <a:buNone/>
            </a:pPr>
            <a:r>
              <a:rPr lang="en-US" sz="1050" b="1" dirty="0"/>
              <a:t>Ahmad, S.G., </a:t>
            </a:r>
            <a:r>
              <a:rPr lang="en-US" sz="1050" b="1" dirty="0" err="1"/>
              <a:t>Liew</a:t>
            </a:r>
            <a:r>
              <a:rPr lang="en-US" sz="1050" b="1" dirty="0"/>
              <a:t>, C.S., </a:t>
            </a:r>
            <a:r>
              <a:rPr lang="en-US" sz="1050" b="1" dirty="0" err="1"/>
              <a:t>Munir</a:t>
            </a:r>
            <a:r>
              <a:rPr lang="en-US" sz="1050" b="1" dirty="0"/>
              <a:t>, E.U., </a:t>
            </a:r>
            <a:r>
              <a:rPr lang="en-US" sz="1050" b="1" dirty="0" err="1"/>
              <a:t>Ang</a:t>
            </a:r>
            <a:r>
              <a:rPr lang="en-US" sz="1050" b="1" dirty="0"/>
              <a:t>, T.F. and Khan, S.U., (2016). A hybrid genetic algorithm for optimization of scheduling workflow applications in heterogeneous computing systems. </a:t>
            </a:r>
            <a:r>
              <a:rPr lang="en-US" sz="1050" b="1" i="1" dirty="0"/>
              <a:t>Journal of Parallel and Distributed Computing</a:t>
            </a:r>
            <a:r>
              <a:rPr lang="en-US" sz="1050" b="1" dirty="0"/>
              <a:t>, </a:t>
            </a:r>
            <a:r>
              <a:rPr lang="en-US" sz="1050" b="1" i="1" dirty="0"/>
              <a:t>87</a:t>
            </a:r>
            <a:r>
              <a:rPr lang="en-US" sz="1050" b="1" dirty="0"/>
              <a:t>, pp.80-90.</a:t>
            </a:r>
          </a:p>
          <a:p>
            <a:pPr>
              <a:buNone/>
            </a:pPr>
            <a:r>
              <a:rPr lang="en-US" sz="1050" b="1" dirty="0"/>
              <a:t>Altman, E.A., Lee, K.L., Hecht, C.A., Hampton, K.E., Moreno, G. and Patel, A.I., (2020). Drinking water access in California schools: room for improvement following implementation of school water policies. </a:t>
            </a:r>
            <a:r>
              <a:rPr lang="en-US" sz="1050" b="1" i="1" dirty="0"/>
              <a:t>Preventive Medicine Reports</a:t>
            </a:r>
            <a:r>
              <a:rPr lang="en-US" sz="1050" b="1" dirty="0"/>
              <a:t>, </a:t>
            </a:r>
            <a:r>
              <a:rPr lang="en-US" sz="1050" b="1" i="1" dirty="0"/>
              <a:t>19</a:t>
            </a:r>
            <a:r>
              <a:rPr lang="en-US" sz="1050" b="1" dirty="0"/>
              <a:t>, p.101143.</a:t>
            </a:r>
            <a:endParaRPr lang="en-GB" sz="1050" b="1" dirty="0"/>
          </a:p>
          <a:p>
            <a:pPr>
              <a:buNone/>
            </a:pPr>
            <a:r>
              <a:rPr lang="en-GB" sz="1050" b="1" dirty="0"/>
              <a:t>Barr, K., (2015). Engaged employees shimmer for Oasis HR: Fast-growing agency wins prize for three-prong approach. </a:t>
            </a:r>
            <a:r>
              <a:rPr lang="en-GB" sz="1050" b="1" i="1" dirty="0"/>
              <a:t>Human Resource Management International Digest</a:t>
            </a:r>
            <a:r>
              <a:rPr lang="en-GB" sz="1050" b="1" dirty="0"/>
              <a:t>.</a:t>
            </a:r>
          </a:p>
          <a:p>
            <a:pPr>
              <a:buNone/>
            </a:pPr>
            <a:r>
              <a:rPr lang="en-GB" sz="1050" b="1" dirty="0"/>
              <a:t>Casey, D. and </a:t>
            </a:r>
            <a:r>
              <a:rPr lang="en-GB" sz="1050" b="1" dirty="0" err="1"/>
              <a:t>Sieber</a:t>
            </a:r>
            <a:r>
              <a:rPr lang="en-GB" sz="1050" b="1" dirty="0"/>
              <a:t>, S., (2016). Employees, sustainability and motivation: Increasing employee engagement by addressing sustainability and corporate social responsibility. </a:t>
            </a:r>
            <a:r>
              <a:rPr lang="en-GB" sz="1050" b="1" i="1" dirty="0"/>
              <a:t>Research in Hospitality Management</a:t>
            </a:r>
            <a:r>
              <a:rPr lang="en-GB" sz="1050" b="1" dirty="0"/>
              <a:t>, </a:t>
            </a:r>
            <a:r>
              <a:rPr lang="en-GB" sz="1050" b="1" i="1" dirty="0"/>
              <a:t>6</a:t>
            </a:r>
            <a:r>
              <a:rPr lang="en-GB" sz="1050" b="1" dirty="0"/>
              <a:t>(1), pp.69-76.</a:t>
            </a:r>
          </a:p>
          <a:p>
            <a:pPr>
              <a:buNone/>
            </a:pPr>
            <a:r>
              <a:rPr lang="en-GB" sz="1050" b="1" dirty="0" err="1"/>
              <a:t>Garbers</a:t>
            </a:r>
            <a:r>
              <a:rPr lang="en-GB" sz="1050" b="1" dirty="0"/>
              <a:t>, Y. and </a:t>
            </a:r>
            <a:r>
              <a:rPr lang="en-GB" sz="1050" b="1" dirty="0" err="1"/>
              <a:t>Konradt</a:t>
            </a:r>
            <a:r>
              <a:rPr lang="en-GB" sz="1050" b="1" dirty="0"/>
              <a:t>, U., (2014). The effect of financial incentives on performance: A quantitative review of individual and team‐based financial incentives. </a:t>
            </a:r>
            <a:r>
              <a:rPr lang="en-GB" sz="1050" b="1" i="1" dirty="0"/>
              <a:t>Journal of occupational and organizational psychology</a:t>
            </a:r>
            <a:r>
              <a:rPr lang="en-GB" sz="1050" b="1" dirty="0"/>
              <a:t>, </a:t>
            </a:r>
            <a:r>
              <a:rPr lang="en-GB" sz="1050" b="1" i="1" dirty="0"/>
              <a:t>87</a:t>
            </a:r>
            <a:r>
              <a:rPr lang="en-GB" sz="1050" b="1" dirty="0"/>
              <a:t>(1), pp.102-137.</a:t>
            </a:r>
          </a:p>
          <a:p>
            <a:pPr>
              <a:buNone/>
            </a:pPr>
            <a:r>
              <a:rPr lang="en-GB" sz="1050" b="1" dirty="0"/>
              <a:t>Hamilton, J.E., (2019). Cash or kudos: Addressing the effort-reward imbalance for academic employees. </a:t>
            </a:r>
            <a:r>
              <a:rPr lang="en-GB" sz="1050" b="1" i="1" dirty="0"/>
              <a:t>International Journal of Stress Management</a:t>
            </a:r>
            <a:r>
              <a:rPr lang="en-GB" sz="1050" b="1" dirty="0"/>
              <a:t>, </a:t>
            </a:r>
            <a:r>
              <a:rPr lang="en-GB" sz="1050" b="1" i="1" dirty="0"/>
              <a:t>26</a:t>
            </a:r>
            <a:r>
              <a:rPr lang="en-GB" sz="1050" b="1" dirty="0"/>
              <a:t>(2), p.193.</a:t>
            </a:r>
          </a:p>
          <a:p>
            <a:pPr>
              <a:buNone/>
            </a:pPr>
            <a:r>
              <a:rPr lang="en-GB" sz="1050" b="1" dirty="0"/>
              <a:t>Huang, W., </a:t>
            </a:r>
            <a:r>
              <a:rPr lang="en-GB" sz="1050" b="1" dirty="0" err="1"/>
              <a:t>Shen</a:t>
            </a:r>
            <a:r>
              <a:rPr lang="en-GB" sz="1050" b="1" dirty="0"/>
              <a:t>, J. and Yuan, C., (2022). How decent work affects affective commitment among Chinese employees: The roles of psychological safety and </a:t>
            </a:r>
            <a:r>
              <a:rPr lang="en-GB" sz="1050" b="1" dirty="0" err="1"/>
              <a:t>labor</a:t>
            </a:r>
            <a:r>
              <a:rPr lang="en-GB" sz="1050" b="1" dirty="0"/>
              <a:t> relations climate. </a:t>
            </a:r>
            <a:r>
              <a:rPr lang="en-GB" sz="1050" b="1" i="1" dirty="0"/>
              <a:t>Journal of Career Assessment</a:t>
            </a:r>
            <a:r>
              <a:rPr lang="en-GB" sz="1050" b="1" dirty="0"/>
              <a:t>, </a:t>
            </a:r>
            <a:r>
              <a:rPr lang="en-GB" sz="1050" b="1" i="1" dirty="0"/>
              <a:t>30</a:t>
            </a:r>
            <a:r>
              <a:rPr lang="en-GB" sz="1050" b="1" dirty="0"/>
              <a:t>(1), pp.157-180.</a:t>
            </a:r>
          </a:p>
          <a:p>
            <a:pPr>
              <a:buNone/>
            </a:pPr>
            <a:r>
              <a:rPr lang="en-GB" sz="1050" b="1" dirty="0" err="1"/>
              <a:t>Jønsson</a:t>
            </a:r>
            <a:r>
              <a:rPr lang="en-GB" sz="1050" b="1" dirty="0"/>
              <a:t>, T., </a:t>
            </a:r>
            <a:r>
              <a:rPr lang="en-GB" sz="1050" b="1" dirty="0" err="1"/>
              <a:t>Unterrainer</a:t>
            </a:r>
            <a:r>
              <a:rPr lang="en-GB" sz="1050" b="1" dirty="0"/>
              <a:t>, C., </a:t>
            </a:r>
            <a:r>
              <a:rPr lang="en-GB" sz="1050" b="1" dirty="0" err="1"/>
              <a:t>Jeppesen</a:t>
            </a:r>
            <a:r>
              <a:rPr lang="en-GB" sz="1050" b="1" dirty="0"/>
              <a:t>, H.J. and Jain, A.K., (2016). Measuring distributed leadership agency in a hospital context: development and validation of a new scale. </a:t>
            </a:r>
            <a:r>
              <a:rPr lang="en-GB" sz="1050" b="1" i="1" dirty="0"/>
              <a:t>Journal of health organization and management</a:t>
            </a:r>
            <a:r>
              <a:rPr lang="en-GB" sz="1050" b="1" dirty="0"/>
              <a:t>.</a:t>
            </a:r>
          </a:p>
          <a:p>
            <a:pPr>
              <a:buNone/>
            </a:pPr>
            <a:r>
              <a:rPr lang="en-GB" sz="1050" b="1" dirty="0" err="1"/>
              <a:t>Mendis</a:t>
            </a:r>
            <a:r>
              <a:rPr lang="en-GB" sz="1050" b="1" dirty="0"/>
              <a:t>, M.V.S., (2017). The impact of reward system on employee turnover intention: A study on logistics industry of Sri Lanka. </a:t>
            </a:r>
            <a:r>
              <a:rPr lang="en-GB" sz="1050" b="1" i="1" dirty="0"/>
              <a:t>International journal of scientific &amp; technology research</a:t>
            </a:r>
            <a:r>
              <a:rPr lang="en-GB" sz="1050" b="1" dirty="0"/>
              <a:t>, </a:t>
            </a:r>
            <a:r>
              <a:rPr lang="en-GB" sz="1050" b="1" i="1" dirty="0"/>
              <a:t>6</a:t>
            </a:r>
            <a:r>
              <a:rPr lang="en-GB" sz="1050" b="1" dirty="0"/>
              <a:t>(9), pp.67-72.</a:t>
            </a:r>
          </a:p>
          <a:p>
            <a:pPr>
              <a:buNone/>
            </a:pPr>
            <a:r>
              <a:rPr lang="en-GB" sz="1050" b="1" dirty="0" err="1"/>
              <a:t>Odle-Dusseau</a:t>
            </a:r>
            <a:r>
              <a:rPr lang="en-GB" sz="1050" b="1" dirty="0"/>
              <a:t>, H.N., Hammer, L.B., Crain, T.L. and </a:t>
            </a:r>
            <a:r>
              <a:rPr lang="en-GB" sz="1050" b="1" dirty="0" err="1"/>
              <a:t>Bodner</a:t>
            </a:r>
            <a:r>
              <a:rPr lang="en-GB" sz="1050" b="1" dirty="0"/>
              <a:t>, T.E., (2016). The influence of family-supportive supervisor training on employee job performance and attitudes: An organizational work–family intervention. </a:t>
            </a:r>
            <a:r>
              <a:rPr lang="en-GB" sz="1050" b="1" i="1" dirty="0"/>
              <a:t>Journal of occupational health psychology</a:t>
            </a:r>
            <a:r>
              <a:rPr lang="en-GB" sz="1050" b="1" dirty="0"/>
              <a:t>, </a:t>
            </a:r>
            <a:r>
              <a:rPr lang="en-GB" sz="1050" b="1" i="1" dirty="0"/>
              <a:t>21</a:t>
            </a:r>
            <a:r>
              <a:rPr lang="en-GB" sz="1050" b="1" dirty="0"/>
              <a:t>(3), p.296.</a:t>
            </a:r>
          </a:p>
          <a:p>
            <a:pPr algn="just">
              <a:buNone/>
            </a:pPr>
            <a:r>
              <a:rPr lang="en-GB" sz="1050" b="1" dirty="0" err="1"/>
              <a:t>Oladapo</a:t>
            </a:r>
            <a:r>
              <a:rPr lang="en-GB" sz="1050" b="1" dirty="0"/>
              <a:t>, V., (2014). The impact of talent management on retention. </a:t>
            </a:r>
            <a:r>
              <a:rPr lang="en-GB" sz="1050" b="1" i="1" dirty="0"/>
              <a:t>Journal of business studies quarterly</a:t>
            </a:r>
            <a:r>
              <a:rPr lang="en-GB" sz="1050" b="1" dirty="0"/>
              <a:t>, </a:t>
            </a:r>
            <a:r>
              <a:rPr lang="en-GB" sz="1050" b="1" i="1" dirty="0"/>
              <a:t>5</a:t>
            </a:r>
            <a:r>
              <a:rPr lang="en-GB" sz="1050" b="1" dirty="0"/>
              <a:t>(3), p.19.</a:t>
            </a:r>
          </a:p>
          <a:p>
            <a:pPr algn="just">
              <a:buNone/>
            </a:pPr>
            <a:r>
              <a:rPr lang="en-GB" sz="1050" b="1" dirty="0" err="1"/>
              <a:t>Osagie</a:t>
            </a:r>
            <a:r>
              <a:rPr lang="en-GB" sz="1050" b="1" dirty="0"/>
              <a:t>, E., </a:t>
            </a:r>
            <a:r>
              <a:rPr lang="en-GB" sz="1050" b="1" dirty="0" err="1"/>
              <a:t>Wesselink</a:t>
            </a:r>
            <a:r>
              <a:rPr lang="en-GB" sz="1050" b="1" dirty="0"/>
              <a:t>, R., Blok, V. and </a:t>
            </a:r>
            <a:r>
              <a:rPr lang="en-GB" sz="1050" b="1" dirty="0" err="1"/>
              <a:t>Mulder</a:t>
            </a:r>
            <a:r>
              <a:rPr lang="en-GB" sz="1050" b="1" dirty="0"/>
              <a:t>, M., (2022). Learning Organization for Corporate Social Responsibility Implementation: Unravelling the Intricate Relationship Between Organizational and Operational Learning Organization Characteristics. </a:t>
            </a:r>
            <a:r>
              <a:rPr lang="en-GB" sz="1050" b="1" i="1" dirty="0"/>
              <a:t>Organization &amp; Environment</a:t>
            </a:r>
            <a:r>
              <a:rPr lang="en-GB" sz="1050" b="1" dirty="0"/>
              <a:t>, </a:t>
            </a:r>
            <a:r>
              <a:rPr lang="en-GB" sz="1050" b="1" i="1" dirty="0"/>
              <a:t>35</a:t>
            </a:r>
            <a:r>
              <a:rPr lang="en-GB" sz="1050" b="1" dirty="0"/>
              <a:t>(1), pp.130-153.</a:t>
            </a:r>
          </a:p>
          <a:p>
            <a:pPr algn="just">
              <a:buNone/>
            </a:pPr>
            <a:r>
              <a:rPr lang="en-US" sz="1050" b="1" dirty="0" err="1"/>
              <a:t>Wubie</a:t>
            </a:r>
            <a:r>
              <a:rPr lang="en-US" sz="1050" b="1" dirty="0"/>
              <a:t>, A.M., de </a:t>
            </a:r>
            <a:r>
              <a:rPr lang="en-US" sz="1050" b="1" dirty="0" err="1"/>
              <a:t>Vries</a:t>
            </a:r>
            <a:r>
              <a:rPr lang="en-US" sz="1050" b="1" dirty="0"/>
              <a:t>, W.T. and </a:t>
            </a:r>
            <a:r>
              <a:rPr lang="en-US" sz="1050" b="1" dirty="0" err="1"/>
              <a:t>Alemie</a:t>
            </a:r>
            <a:r>
              <a:rPr lang="en-US" sz="1050" b="1" dirty="0"/>
              <a:t>, B.K., (2021). Synthesizing the dilemmas and prospects for a </a:t>
            </a:r>
            <a:r>
              <a:rPr lang="en-US" sz="1050" b="1" dirty="0" err="1"/>
              <a:t>peri</a:t>
            </a:r>
            <a:r>
              <a:rPr lang="en-US" sz="1050" b="1" dirty="0"/>
              <a:t>-urban land use management framework: Evidence from Ethiopia. </a:t>
            </a:r>
            <a:r>
              <a:rPr lang="en-US" sz="1050" b="1" i="1" dirty="0"/>
              <a:t>Land Use Policy</a:t>
            </a:r>
            <a:r>
              <a:rPr lang="en-US" sz="1050" b="1" dirty="0"/>
              <a:t>, </a:t>
            </a:r>
            <a:r>
              <a:rPr lang="en-US" sz="1050" b="1" i="1" dirty="0"/>
              <a:t>100</a:t>
            </a:r>
            <a:r>
              <a:rPr lang="en-US" sz="1050" b="1" dirty="0"/>
              <a:t>, p.105122.</a:t>
            </a:r>
          </a:p>
        </p:txBody>
      </p:sp>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Template>Organic</Template>
  <TotalTime>3424</TotalTime>
  <Words>1338</Words>
  <Application>Microsoft Office PowerPoint</Application>
  <PresentationFormat>Widescreen</PresentationFormat>
  <Paragraphs>88</Paragraphs>
  <Slides>16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Garamond</vt:lpstr>
      <vt:lpstr>Wingdings</vt:lpstr>
      <vt:lpstr>Organic</vt:lpstr>
      <vt:lpstr> Module Name: Managing People Module Code: LCBB5004  Student ID: 2027510 Student Name: Ivana Desevova   </vt:lpstr>
      <vt:lpstr>Introduction</vt:lpstr>
      <vt:lpstr>Employee’s retention strategies of Sainsbury </vt:lpstr>
      <vt:lpstr>Sainsbury’s motivational strategies </vt:lpstr>
      <vt:lpstr>How Sainsbury increases employee engagement   </vt:lpstr>
      <vt:lpstr>The theories Sainsbury follows </vt:lpstr>
      <vt:lpstr>Employee’s retention strategies of HSBC </vt:lpstr>
      <vt:lpstr>Motivational strategies of HSBC</vt:lpstr>
      <vt:lpstr>HSBC’s Strategies for employee engagement  </vt:lpstr>
      <vt:lpstr>The theories HSBC follows  </vt:lpstr>
      <vt:lpstr>The employee retention strategies of McDonald </vt:lpstr>
      <vt:lpstr>McDonald's strategies for employee motivation </vt:lpstr>
      <vt:lpstr>McDonald Strategies of employee engagement </vt:lpstr>
      <vt:lpstr>The management and leadership theories McDonald follows  </vt:lpstr>
      <vt:lpstr>Conclusion </vt:lpstr>
      <vt:lpstr>References </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
  <cp:keywords/>
  <dc:description/>
  <cp:lastModifiedBy>Iva Desevova</cp:lastModifiedBy>
  <cp:revision>53</cp:revision>
  <dcterms:created xsi:type="dcterms:W3CDTF">2022-09-20T13:27:08Z</dcterms:created>
  <dcterms:modified xsi:type="dcterms:W3CDTF">2022-10-17T19:51:50Z</dcterms:modified>
  <cp:category/>
</cp:coreProperties>
</file>