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xls" ContentType="application/vnd.ms-excel"/>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Lst>
  <p:notesMasterIdLst>
    <p:notesMasterId r:id="rId33"/>
  </p:notesMasterIdLst>
  <p:sldIdLst>
    <p:sldId id="257" r:id="rId2"/>
    <p:sldId id="305" r:id="rId3"/>
    <p:sldId id="306" r:id="rId4"/>
    <p:sldId id="307" r:id="rId5"/>
    <p:sldId id="286" r:id="rId6"/>
    <p:sldId id="296" r:id="rId7"/>
    <p:sldId id="299" r:id="rId8"/>
    <p:sldId id="301" r:id="rId9"/>
    <p:sldId id="302" r:id="rId10"/>
    <p:sldId id="303" r:id="rId11"/>
    <p:sldId id="300" r:id="rId12"/>
    <p:sldId id="261" r:id="rId13"/>
    <p:sldId id="287" r:id="rId14"/>
    <p:sldId id="264" r:id="rId15"/>
    <p:sldId id="288" r:id="rId16"/>
    <p:sldId id="308" r:id="rId17"/>
    <p:sldId id="263" r:id="rId18"/>
    <p:sldId id="266" r:id="rId19"/>
    <p:sldId id="291" r:id="rId20"/>
    <p:sldId id="269" r:id="rId21"/>
    <p:sldId id="272" r:id="rId22"/>
    <p:sldId id="274" r:id="rId23"/>
    <p:sldId id="275" r:id="rId24"/>
    <p:sldId id="293" r:id="rId25"/>
    <p:sldId id="294" r:id="rId26"/>
    <p:sldId id="295" r:id="rId27"/>
    <p:sldId id="297" r:id="rId28"/>
    <p:sldId id="298" r:id="rId29"/>
    <p:sldId id="309" r:id="rId30"/>
    <p:sldId id="310" r:id="rId31"/>
    <p:sldId id="311" r:id="rId3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napVertSplitter="1" vertBarState="minimized">
    <p:restoredLeft sz="15099" autoAdjust="0"/>
    <p:restoredTop sz="94660"/>
  </p:normalViewPr>
  <p:slideViewPr>
    <p:cSldViewPr>
      <p:cViewPr varScale="1">
        <p:scale>
          <a:sx n="84" d="100"/>
          <a:sy n="84" d="100"/>
        </p:scale>
        <p:origin x="1915" y="8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26D43C-B0F9-43A3-BCE6-012CCAB09A02}" type="doc">
      <dgm:prSet loTypeId="urn:microsoft.com/office/officeart/2005/8/layout/venn1" loCatId="relationship" qsTypeId="urn:microsoft.com/office/officeart/2005/8/quickstyle/simple1" qsCatId="simple" csTypeId="urn:microsoft.com/office/officeart/2005/8/colors/accent1_2" csCatId="accent1" phldr="1"/>
      <dgm:spPr/>
    </dgm:pt>
    <dgm:pt modelId="{5CB9EC24-BBE9-41CD-99C8-F5A118965176}">
      <dgm:prSet phldrT="[Text]"/>
      <dgm:spPr/>
      <dgm:t>
        <a:bodyPr/>
        <a:lstStyle/>
        <a:p>
          <a:r>
            <a:rPr lang="en-GB" dirty="0" smtClean="0"/>
            <a:t>interview</a:t>
          </a:r>
          <a:endParaRPr lang="en-GB" dirty="0"/>
        </a:p>
      </dgm:t>
    </dgm:pt>
    <dgm:pt modelId="{D99EF3C0-BA80-40A0-8708-650D63ACF680}" type="parTrans" cxnId="{BB6248BB-5E76-4B1C-A79A-304D654CAC5B}">
      <dgm:prSet/>
      <dgm:spPr/>
      <dgm:t>
        <a:bodyPr/>
        <a:lstStyle/>
        <a:p>
          <a:endParaRPr lang="en-GB"/>
        </a:p>
      </dgm:t>
    </dgm:pt>
    <dgm:pt modelId="{75D7AC9D-318C-4B26-95AB-3C4A642B1168}" type="sibTrans" cxnId="{BB6248BB-5E76-4B1C-A79A-304D654CAC5B}">
      <dgm:prSet/>
      <dgm:spPr/>
      <dgm:t>
        <a:bodyPr/>
        <a:lstStyle/>
        <a:p>
          <a:endParaRPr lang="en-GB"/>
        </a:p>
      </dgm:t>
    </dgm:pt>
    <dgm:pt modelId="{C65C56D7-CCD0-4A01-AA66-B58DEFA05110}">
      <dgm:prSet phldrT="[Text]"/>
      <dgm:spPr/>
      <dgm:t>
        <a:bodyPr/>
        <a:lstStyle/>
        <a:p>
          <a:endParaRPr lang="en-GB" dirty="0"/>
        </a:p>
      </dgm:t>
    </dgm:pt>
    <dgm:pt modelId="{F580000B-1188-4A00-B8FC-996635575C79}" type="parTrans" cxnId="{6731F41D-3825-4C6E-9E82-86D533C9F5E8}">
      <dgm:prSet/>
      <dgm:spPr/>
      <dgm:t>
        <a:bodyPr/>
        <a:lstStyle/>
        <a:p>
          <a:endParaRPr lang="en-GB"/>
        </a:p>
      </dgm:t>
    </dgm:pt>
    <dgm:pt modelId="{23F2703F-EBE2-4F0B-BC68-6A407057BFB1}" type="sibTrans" cxnId="{6731F41D-3825-4C6E-9E82-86D533C9F5E8}">
      <dgm:prSet/>
      <dgm:spPr/>
      <dgm:t>
        <a:bodyPr/>
        <a:lstStyle/>
        <a:p>
          <a:endParaRPr lang="en-GB"/>
        </a:p>
      </dgm:t>
    </dgm:pt>
    <dgm:pt modelId="{37143568-80E5-4156-A79D-7AC9C607B16C}">
      <dgm:prSet phldrT="[Text]"/>
      <dgm:spPr/>
      <dgm:t>
        <a:bodyPr/>
        <a:lstStyle/>
        <a:p>
          <a:r>
            <a:rPr lang="en-GB" dirty="0" smtClean="0"/>
            <a:t>questionnaire</a:t>
          </a:r>
          <a:endParaRPr lang="en-GB" dirty="0"/>
        </a:p>
      </dgm:t>
    </dgm:pt>
    <dgm:pt modelId="{F643ED9A-C905-4025-A599-F4B80655D5B6}" type="sibTrans" cxnId="{01905CDA-1CBB-4151-900E-EE06CC433DCD}">
      <dgm:prSet/>
      <dgm:spPr/>
      <dgm:t>
        <a:bodyPr/>
        <a:lstStyle/>
        <a:p>
          <a:endParaRPr lang="en-GB"/>
        </a:p>
      </dgm:t>
    </dgm:pt>
    <dgm:pt modelId="{1A6908F9-72EB-46AF-A16F-DFABFE606D8B}" type="parTrans" cxnId="{01905CDA-1CBB-4151-900E-EE06CC433DCD}">
      <dgm:prSet/>
      <dgm:spPr/>
      <dgm:t>
        <a:bodyPr/>
        <a:lstStyle/>
        <a:p>
          <a:endParaRPr lang="en-GB"/>
        </a:p>
      </dgm:t>
    </dgm:pt>
    <dgm:pt modelId="{2754CEC1-A6F7-47FC-8C15-F8B672DBE9D5}" type="pres">
      <dgm:prSet presAssocID="{BF26D43C-B0F9-43A3-BCE6-012CCAB09A02}" presName="compositeShape" presStyleCnt="0">
        <dgm:presLayoutVars>
          <dgm:chMax val="7"/>
          <dgm:dir/>
          <dgm:resizeHandles val="exact"/>
        </dgm:presLayoutVars>
      </dgm:prSet>
      <dgm:spPr/>
    </dgm:pt>
    <dgm:pt modelId="{6BBBDAE9-C50B-42C1-B6AC-997A26578E06}" type="pres">
      <dgm:prSet presAssocID="{5CB9EC24-BBE9-41CD-99C8-F5A118965176}" presName="circ1" presStyleLbl="vennNode1" presStyleIdx="0" presStyleCnt="2" custLinFactNeighborX="9229" custLinFactNeighborY="-273"/>
      <dgm:spPr/>
      <dgm:t>
        <a:bodyPr/>
        <a:lstStyle/>
        <a:p>
          <a:endParaRPr lang="en-GB"/>
        </a:p>
      </dgm:t>
    </dgm:pt>
    <dgm:pt modelId="{BE779011-1D20-46AC-99A2-4389729BB8C8}" type="pres">
      <dgm:prSet presAssocID="{5CB9EC24-BBE9-41CD-99C8-F5A118965176}" presName="circ1Tx" presStyleLbl="revTx" presStyleIdx="0" presStyleCnt="0">
        <dgm:presLayoutVars>
          <dgm:chMax val="0"/>
          <dgm:chPref val="0"/>
          <dgm:bulletEnabled val="1"/>
        </dgm:presLayoutVars>
      </dgm:prSet>
      <dgm:spPr/>
      <dgm:t>
        <a:bodyPr/>
        <a:lstStyle/>
        <a:p>
          <a:endParaRPr lang="en-GB"/>
        </a:p>
      </dgm:t>
    </dgm:pt>
    <dgm:pt modelId="{4D241C15-CC3B-4D31-BBF5-DCA38F0F730A}" type="pres">
      <dgm:prSet presAssocID="{37143568-80E5-4156-A79D-7AC9C607B16C}" presName="circ2" presStyleLbl="vennNode1" presStyleIdx="1" presStyleCnt="2" custLinFactNeighborX="9775" custLinFactNeighborY="-273"/>
      <dgm:spPr/>
      <dgm:t>
        <a:bodyPr/>
        <a:lstStyle/>
        <a:p>
          <a:endParaRPr lang="en-GB"/>
        </a:p>
      </dgm:t>
    </dgm:pt>
    <dgm:pt modelId="{400124A4-8957-47E7-A763-C93041544BB9}" type="pres">
      <dgm:prSet presAssocID="{37143568-80E5-4156-A79D-7AC9C607B16C}" presName="circ2Tx" presStyleLbl="revTx" presStyleIdx="0" presStyleCnt="0">
        <dgm:presLayoutVars>
          <dgm:chMax val="0"/>
          <dgm:chPref val="0"/>
          <dgm:bulletEnabled val="1"/>
        </dgm:presLayoutVars>
      </dgm:prSet>
      <dgm:spPr/>
      <dgm:t>
        <a:bodyPr/>
        <a:lstStyle/>
        <a:p>
          <a:endParaRPr lang="en-GB"/>
        </a:p>
      </dgm:t>
    </dgm:pt>
  </dgm:ptLst>
  <dgm:cxnLst>
    <dgm:cxn modelId="{EFC0E88C-4B6C-4D9E-9B3D-D748949EBBE7}" type="presOf" srcId="{5CB9EC24-BBE9-41CD-99C8-F5A118965176}" destId="{6BBBDAE9-C50B-42C1-B6AC-997A26578E06}" srcOrd="0" destOrd="0" presId="urn:microsoft.com/office/officeart/2005/8/layout/venn1"/>
    <dgm:cxn modelId="{6731F41D-3825-4C6E-9E82-86D533C9F5E8}" srcId="{37143568-80E5-4156-A79D-7AC9C607B16C}" destId="{C65C56D7-CCD0-4A01-AA66-B58DEFA05110}" srcOrd="0" destOrd="0" parTransId="{F580000B-1188-4A00-B8FC-996635575C79}" sibTransId="{23F2703F-EBE2-4F0B-BC68-6A407057BFB1}"/>
    <dgm:cxn modelId="{88C0D296-D220-47D6-85F2-E8C9A17372F7}" type="presOf" srcId="{BF26D43C-B0F9-43A3-BCE6-012CCAB09A02}" destId="{2754CEC1-A6F7-47FC-8C15-F8B672DBE9D5}" srcOrd="0" destOrd="0" presId="urn:microsoft.com/office/officeart/2005/8/layout/venn1"/>
    <dgm:cxn modelId="{240B49BF-CC44-40D3-AC09-BEE0123C0506}" type="presOf" srcId="{C65C56D7-CCD0-4A01-AA66-B58DEFA05110}" destId="{400124A4-8957-47E7-A763-C93041544BB9}" srcOrd="1" destOrd="1" presId="urn:microsoft.com/office/officeart/2005/8/layout/venn1"/>
    <dgm:cxn modelId="{5614A354-31F4-45E9-9161-2188DE510793}" type="presOf" srcId="{37143568-80E5-4156-A79D-7AC9C607B16C}" destId="{400124A4-8957-47E7-A763-C93041544BB9}" srcOrd="1" destOrd="0" presId="urn:microsoft.com/office/officeart/2005/8/layout/venn1"/>
    <dgm:cxn modelId="{01905CDA-1CBB-4151-900E-EE06CC433DCD}" srcId="{BF26D43C-B0F9-43A3-BCE6-012CCAB09A02}" destId="{37143568-80E5-4156-A79D-7AC9C607B16C}" srcOrd="1" destOrd="0" parTransId="{1A6908F9-72EB-46AF-A16F-DFABFE606D8B}" sibTransId="{F643ED9A-C905-4025-A599-F4B80655D5B6}"/>
    <dgm:cxn modelId="{BB6248BB-5E76-4B1C-A79A-304D654CAC5B}" srcId="{BF26D43C-B0F9-43A3-BCE6-012CCAB09A02}" destId="{5CB9EC24-BBE9-41CD-99C8-F5A118965176}" srcOrd="0" destOrd="0" parTransId="{D99EF3C0-BA80-40A0-8708-650D63ACF680}" sibTransId="{75D7AC9D-318C-4B26-95AB-3C4A642B1168}"/>
    <dgm:cxn modelId="{CA77729B-C6B9-4D29-ADAA-6DE3A3DC74A2}" type="presOf" srcId="{37143568-80E5-4156-A79D-7AC9C607B16C}" destId="{4D241C15-CC3B-4D31-BBF5-DCA38F0F730A}" srcOrd="0" destOrd="0" presId="urn:microsoft.com/office/officeart/2005/8/layout/venn1"/>
    <dgm:cxn modelId="{5FF82C19-B774-4DC9-AF1F-070043AE60BA}" type="presOf" srcId="{5CB9EC24-BBE9-41CD-99C8-F5A118965176}" destId="{BE779011-1D20-46AC-99A2-4389729BB8C8}" srcOrd="1" destOrd="0" presId="urn:microsoft.com/office/officeart/2005/8/layout/venn1"/>
    <dgm:cxn modelId="{7BE65DDC-23BD-4D6E-BCD7-EBCDB49D3A13}" type="presOf" srcId="{C65C56D7-CCD0-4A01-AA66-B58DEFA05110}" destId="{4D241C15-CC3B-4D31-BBF5-DCA38F0F730A}" srcOrd="0" destOrd="1" presId="urn:microsoft.com/office/officeart/2005/8/layout/venn1"/>
    <dgm:cxn modelId="{75EE3F3B-9CC6-481D-BA17-07CE4FECA76D}" type="presParOf" srcId="{2754CEC1-A6F7-47FC-8C15-F8B672DBE9D5}" destId="{6BBBDAE9-C50B-42C1-B6AC-997A26578E06}" srcOrd="0" destOrd="0" presId="urn:microsoft.com/office/officeart/2005/8/layout/venn1"/>
    <dgm:cxn modelId="{E7B3FF44-5B0F-47E7-A7A6-C7DD7141D6B7}" type="presParOf" srcId="{2754CEC1-A6F7-47FC-8C15-F8B672DBE9D5}" destId="{BE779011-1D20-46AC-99A2-4389729BB8C8}" srcOrd="1" destOrd="0" presId="urn:microsoft.com/office/officeart/2005/8/layout/venn1"/>
    <dgm:cxn modelId="{3E55A8F5-4AAD-408C-8C9A-4DFA10761140}" type="presParOf" srcId="{2754CEC1-A6F7-47FC-8C15-F8B672DBE9D5}" destId="{4D241C15-CC3B-4D31-BBF5-DCA38F0F730A}" srcOrd="2" destOrd="0" presId="urn:microsoft.com/office/officeart/2005/8/layout/venn1"/>
    <dgm:cxn modelId="{9AD809FA-BAA9-49F7-844D-6D2987D9BBAF}" type="presParOf" srcId="{2754CEC1-A6F7-47FC-8C15-F8B672DBE9D5}" destId="{400124A4-8957-47E7-A763-C93041544BB9}" srcOrd="3" destOrd="0" presId="urn:microsoft.com/office/officeart/2005/8/layout/venn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layout1.xml><?xml version="1.0" encoding="utf-8"?>
<dgm:layoutDef xmlns:dgm="http://schemas.openxmlformats.org/drawingml/2006/diagram" xmlns:a="http://schemas.openxmlformats.org/drawingml/2006/main" uniqueId="urn:microsoft.com/office/officeart/2005/8/layout/venn1">
  <dgm:title val=""/>
  <dgm:desc val=""/>
  <dgm:catLst>
    <dgm:cat type="relationship" pri="28000"/>
    <dgm:cat type="convert" pri="19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Lst>
      <dgm:cxnLst>
        <dgm:cxn modelId="7" srcId="0" destId="1" srcOrd="0" destOrd="0"/>
        <dgm:cxn modelId="8" srcId="0" destId="2" srcOrd="1" destOrd="0"/>
        <dgm:cxn modelId="9" srcId="0" destId="3" srcOrd="2" destOrd="0"/>
        <dgm:cxn modelId="10" srcId="0" destId="4" srcOrd="3" destOrd="0"/>
      </dgm:cxnLst>
      <dgm:bg/>
      <dgm:whole/>
    </dgm:dataModel>
  </dgm:clrData>
  <dgm:layoutNode name="compositeShape">
    <dgm:varLst>
      <dgm:chMax val="7"/>
      <dgm:dir/>
      <dgm:resizeHandles val="exact"/>
    </dgm:varLst>
    <dgm:choose name="Name0">
      <dgm:if name="Name1" axis="ch" ptType="node" func="cnt" op="equ" val="1">
        <dgm:alg type="composite">
          <dgm:param type="ar" val="1"/>
        </dgm:alg>
      </dgm:if>
      <dgm:if name="Name2" axis="ch" ptType="node" func="cnt" op="equ" val="2">
        <dgm:alg type="composite">
          <dgm:param type="ar" val="1.792"/>
        </dgm:alg>
      </dgm:if>
      <dgm:if name="Name3" axis="ch" ptType="node" func="cnt" op="equ" val="3">
        <dgm:alg type="composite">
          <dgm:param type="ar" val="1"/>
        </dgm:alg>
      </dgm:if>
      <dgm:if name="Name4" axis="ch" ptType="node" func="cnt" op="equ" val="4">
        <dgm:alg type="composite">
          <dgm:param type="ar" val="1"/>
        </dgm:alg>
      </dgm:if>
      <dgm:if name="Name5" axis="ch" ptType="node" func="cnt" op="equ" val="5">
        <dgm:alg type="composite">
          <dgm:param type="ar" val="1.4"/>
        </dgm:alg>
      </dgm:if>
      <dgm:if name="Name6" axis="ch" ptType="node" func="cnt" op="equ" val="6">
        <dgm:alg type="composite">
          <dgm:param type="ar" val="1.285"/>
        </dgm:alg>
      </dgm:if>
      <dgm:if name="Name7" axis="ch" ptType="node" func="cnt" op="equ" val="7">
        <dgm:alg type="composite">
          <dgm:param type="ar" val="1.359"/>
        </dgm:alg>
      </dgm:if>
      <dgm:else name="Name8">
        <dgm:alg type="composite">
          <dgm:param type="ar" val="1.359"/>
        </dgm:alg>
      </dgm:else>
    </dgm:choose>
    <dgm:shape xmlns:r="http://schemas.openxmlformats.org/officeDocument/2006/relationships" r:blip="">
      <dgm:adjLst/>
    </dgm:shape>
    <dgm:presOf/>
    <dgm:choose name="Name9">
      <dgm:if name="Name10" axis="ch" ptType="node" func="cnt" op="equ" val="1">
        <dgm:constrLst>
          <dgm:constr type="ctrX" for="ch" forName="circ1TxSh" refType="w" fact="0.5"/>
          <dgm:constr type="ctrY" for="ch" forName="circ1TxSh" refType="h" fact="0.5"/>
          <dgm:constr type="w" for="ch" forName="circ1TxSh" refType="w"/>
          <dgm:constr type="h" for="ch" forName="circ1TxSh" refType="h"/>
          <dgm:constr type="primFontSz" for="ch" ptType="node" op="equ"/>
        </dgm:constrLst>
      </dgm:if>
      <dgm:if name="Name11" axis="ch" ptType="node" func="cnt" op="equ" val="2">
        <dgm:constrLst>
          <dgm:constr type="ctrX" for="ch" forName="circ1" refType="w" fact="0.3"/>
          <dgm:constr type="ctrY" for="ch" forName="circ1" refType="h" fact="0.5"/>
          <dgm:constr type="w" for="ch" forName="circ1" refType="w" fact="0.555"/>
          <dgm:constr type="h" for="ch" forName="circ1" refType="h" fact="0.99456"/>
          <dgm:constr type="l" for="ch" forName="circ1Tx" refType="w" fact="0.1"/>
          <dgm:constr type="t" for="ch" forName="circ1Tx" refType="h" fact="0.12"/>
          <dgm:constr type="w" for="ch" forName="circ1Tx" refType="w" fact="0.32"/>
          <dgm:constr type="h" for="ch" forName="circ1Tx" refType="h" fact="0.76"/>
          <dgm:constr type="ctrX" for="ch" forName="circ2" refType="w" fact="0.7"/>
          <dgm:constr type="ctrY" for="ch" forName="circ2" refType="h" fact="0.5"/>
          <dgm:constr type="w" for="ch" forName="circ2" refType="w" fact="0.555"/>
          <dgm:constr type="h" for="ch" forName="circ2" refType="h" fact="0.99456"/>
          <dgm:constr type="l" for="ch" forName="circ2Tx" refType="w" fact="0.58"/>
          <dgm:constr type="t" for="ch" forName="circ2Tx" refType="h" fact="0.12"/>
          <dgm:constr type="w" for="ch" forName="circ2Tx" refType="w" fact="0.32"/>
          <dgm:constr type="h" for="ch" forName="circ2Tx" refType="h" fact="0.76"/>
          <dgm:constr type="primFontSz" for="ch" ptType="node" op="equ"/>
        </dgm:constrLst>
      </dgm:if>
      <dgm:if name="Name12" axis="ch" ptType="node" func="cnt" op="equ" val="3">
        <dgm:constrLst>
          <dgm:constr type="ctrX" for="ch" forName="circ1" refType="w" fact="0.5"/>
          <dgm:constr type="ctrY" for="ch" forName="circ1" refType="w" fact="0.25"/>
          <dgm:constr type="w" for="ch" forName="circ1" refType="w" fact="0.6"/>
          <dgm:constr type="h" for="ch" forName="circ1" refType="h" fact="0.6"/>
          <dgm:constr type="l" for="ch" forName="circ1Tx" refType="w" fact="0.28"/>
          <dgm:constr type="t" for="ch" forName="circ1Tx" refType="h" fact="0.055"/>
          <dgm:constr type="w" for="ch" forName="circ1Tx" refType="w" fact="0.44"/>
          <dgm:constr type="h" for="ch" forName="circ1Tx" refType="h" fact="0.27"/>
          <dgm:constr type="ctrX" for="ch" forName="circ2" refType="w" fact="0.7165"/>
          <dgm:constr type="ctrY" for="ch" forName="circ2" refType="w" fact="0.625"/>
          <dgm:constr type="w" for="ch" forName="circ2" refType="w" fact="0.6"/>
          <dgm:constr type="h" for="ch" forName="circ2" refType="h" fact="0.6"/>
          <dgm:constr type="l" for="ch" forName="circ2Tx" refType="w" fact="0.6"/>
          <dgm:constr type="t" for="ch" forName="circ2Tx" refType="h" fact="0.48"/>
          <dgm:constr type="w" for="ch" forName="circ2Tx" refType="w" fact="0.36"/>
          <dgm:constr type="h" for="ch" forName="circ2Tx" refType="h" fact="0.33"/>
          <dgm:constr type="ctrX" for="ch" forName="circ3" refType="w" fact="0.2835"/>
          <dgm:constr type="ctrY" for="ch" forName="circ3" refType="w" fact="0.625"/>
          <dgm:constr type="w" for="ch" forName="circ3" refType="w" fact="0.6"/>
          <dgm:constr type="h" for="ch" forName="circ3" refType="h" fact="0.6"/>
          <dgm:constr type="l" for="ch" forName="circ3Tx" refType="w" fact="0.04"/>
          <dgm:constr type="t" for="ch" forName="circ3Tx" refType="h" fact="0.48"/>
          <dgm:constr type="w" for="ch" forName="circ3Tx" refType="w" fact="0.36"/>
          <dgm:constr type="h" for="ch" forName="circ3Tx" refType="h" fact="0.33"/>
          <dgm:constr type="primFontSz" for="ch" ptType="node" op="equ"/>
        </dgm:constrLst>
      </dgm:if>
      <dgm:if name="Name13" axis="ch" ptType="node" func="cnt" op="equ" val="4">
        <dgm:constrLst>
          <dgm:constr type="ctrX" for="ch" forName="circ1" refType="w" fact="0.5"/>
          <dgm:constr type="ctrY" for="ch" forName="circ1" refType="w" fact="0.27"/>
          <dgm:constr type="w" for="ch" forName="circ1" refType="w" fact="0.52"/>
          <dgm:constr type="h" for="ch" forName="circ1" refType="h" fact="0.52"/>
          <dgm:constr type="l" for="ch" forName="circ1Tx" refType="w" fact="0.3"/>
          <dgm:constr type="t" for="ch" forName="circ1Tx" refType="h" fact="0.08"/>
          <dgm:constr type="w" for="ch" forName="circ1Tx" refType="w" fact="0.4"/>
          <dgm:constr type="h" for="ch" forName="circ1Tx" refType="h" fact="0.165"/>
          <dgm:constr type="ctrX" for="ch" forName="circ2" refType="w" fact="0.73"/>
          <dgm:constr type="ctrY" for="ch" forName="circ2" refType="w" fact="0.5"/>
          <dgm:constr type="w" for="ch" forName="circ2" refType="w" fact="0.52"/>
          <dgm:constr type="h" for="ch" forName="circ2" refType="h" fact="0.52"/>
          <dgm:constr type="r" for="ch" forName="circ2Tx" refType="w" fact="0.95"/>
          <dgm:constr type="t" for="ch" forName="circ2Tx" refType="h" fact="0.3"/>
          <dgm:constr type="w" for="ch" forName="circ2Tx" refType="w" fact="0.2"/>
          <dgm:constr type="h" for="ch" forName="circ2Tx" refType="h" fact="0.4"/>
          <dgm:constr type="ctrX" for="ch" forName="circ3" refType="w" fact="0.5"/>
          <dgm:constr type="ctrY" for="ch" forName="circ3" refType="w" fact="0.73"/>
          <dgm:constr type="w" for="ch" forName="circ3" refType="w" fact="0.52"/>
          <dgm:constr type="h" for="ch" forName="circ3" refType="h" fact="0.52"/>
          <dgm:constr type="l" for="ch" forName="circ3Tx" refType="w" fact="0.3"/>
          <dgm:constr type="b" for="ch" forName="circ3Tx" refType="h" fact="0.92"/>
          <dgm:constr type="w" for="ch" forName="circ3Tx" refType="w" fact="0.4"/>
          <dgm:constr type="h" for="ch" forName="circ3Tx" refType="h" fact="0.165"/>
          <dgm:constr type="ctrX" for="ch" forName="circ4" refType="w" fact="0.27"/>
          <dgm:constr type="ctrY" for="ch" forName="circ4" refType="h" fact="0.5"/>
          <dgm:constr type="w" for="ch" forName="circ4" refType="w" fact="0.52"/>
          <dgm:constr type="h" for="ch" forName="circ4" refType="h" fact="0.52"/>
          <dgm:constr type="l" for="ch" forName="circ4Tx" refType="w" fact="0.05"/>
          <dgm:constr type="t" for="ch" forName="circ4Tx" refType="h" fact="0.3"/>
          <dgm:constr type="w" for="ch" forName="circ4Tx" refType="w" fact="0.2"/>
          <dgm:constr type="h" for="ch" forName="circ4Tx" refType="h" fact="0.4"/>
          <dgm:constr type="primFontSz" for="ch" ptType="node" op="equ"/>
        </dgm:constrLst>
      </dgm:if>
      <dgm:if name="Name14" axis="ch" ptType="node" func="cnt" op="equ" val="5">
        <dgm:constrLst>
          <dgm:constr type="ctrX" for="ch" forName="circ1" refType="w" fact="0.5"/>
          <dgm:constr type="ctrY" for="ch" forName="circ1" refType="h" fact="0.46"/>
          <dgm:constr type="w" for="ch" forName="circ1" refType="w" fact="0.25"/>
          <dgm:constr type="h" for="ch" forName="circ1" refType="h" fact="0.35"/>
          <dgm:constr type="l" for="ch" forName="circ1Tx" refType="w" fact="0.355"/>
          <dgm:constr type="t" for="ch" forName="circ1Tx"/>
          <dgm:constr type="w" for="ch" forName="circ1Tx" refType="w" fact="0.29"/>
          <dgm:constr type="h" for="ch" forName="circ1Tx" refType="h" fact="0.235"/>
          <dgm:constr type="ctrX" for="ch" forName="circ2" refType="w" fact="0.5951"/>
          <dgm:constr type="ctrY" for="ch" forName="circ2" refType="h" fact="0.5567"/>
          <dgm:constr type="w" for="ch" forName="circ2" refType="w" fact="0.25"/>
          <dgm:constr type="h" for="ch" forName="circ2" refType="h" fact="0.35"/>
          <dgm:constr type="l" for="ch" forName="circ2Tx" refType="w" fact="0.74"/>
          <dgm:constr type="t" for="ch" forName="circ2Tx" refType="h" fact="0.31"/>
          <dgm:constr type="w" for="ch" forName="circ2Tx" refType="w" fact="0.26"/>
          <dgm:constr type="h" for="ch" forName="circ2Tx" refType="h" fact="0.255"/>
          <dgm:constr type="ctrX" for="ch" forName="circ3" refType="w" fact="0.5588"/>
          <dgm:constr type="ctrY" for="ch" forName="circ3" refType="h" fact="0.7133"/>
          <dgm:constr type="w" for="ch" forName="circ3" refType="w" fact="0.25"/>
          <dgm:constr type="h" for="ch" forName="circ3" refType="h" fact="0.35"/>
          <dgm:constr type="l" for="ch" forName="circ3Tx" refType="w" fact="0.7"/>
          <dgm:constr type="t" for="ch" forName="circ3Tx" refType="h" fact="0.745"/>
          <dgm:constr type="w" for="ch" forName="circ3Tx" refType="w" fact="0.26"/>
          <dgm:constr type="h" for="ch" forName="circ3Tx" refType="h" fact="0.255"/>
          <dgm:constr type="ctrX" for="ch" forName="circ4" refType="w" fact="0.4412"/>
          <dgm:constr type="ctrY" for="ch" forName="circ4" refType="h" fact="0.7133"/>
          <dgm:constr type="w" for="ch" forName="circ4" refType="w" fact="0.25"/>
          <dgm:constr type="h" for="ch" forName="circ4" refType="h" fact="0.35"/>
          <dgm:constr type="l" for="ch" forName="circ4Tx" refType="w" fact="0.04"/>
          <dgm:constr type="t" for="ch" forName="circ4Tx" refType="h" fact="0.745"/>
          <dgm:constr type="w" for="ch" forName="circ4Tx" refType="w" fact="0.26"/>
          <dgm:constr type="h" for="ch" forName="circ4Tx" refType="h" fact="0.255"/>
          <dgm:constr type="ctrX" for="ch" forName="circ5" refType="w" fact="0.4049"/>
          <dgm:constr type="ctrY" for="ch" forName="circ5" refType="h" fact="0.5567"/>
          <dgm:constr type="w" for="ch" forName="circ5" refType="w" fact="0.25"/>
          <dgm:constr type="h" for="ch" forName="circ5" refType="h" fact="0.35"/>
          <dgm:constr type="l" for="ch" forName="circ5Tx"/>
          <dgm:constr type="t" for="ch" forName="circ5Tx" refType="h" fact="0.31"/>
          <dgm:constr type="w" for="ch" forName="circ5Tx" refType="w" fact="0.26"/>
          <dgm:constr type="h" for="ch" forName="circ5Tx" refType="h" fact="0.255"/>
          <dgm:constr type="primFontSz" for="ch" ptType="node" op="equ"/>
        </dgm:constrLst>
      </dgm:if>
      <dgm:if name="Name15" axis="ch" ptType="node" func="cnt" op="equ" val="6">
        <dgm:constrLst>
          <dgm:constr type="ctrX" for="ch" forName="circ1" refType="w" fact="0.5"/>
          <dgm:constr type="ctrY" for="ch" forName="circ1" refType="h" fact="0.3844"/>
          <dgm:constr type="w" for="ch" forName="circ1" refType="w" fact="0.24"/>
          <dgm:constr type="h" for="ch" forName="circ1" refType="h" fact="0.3084"/>
          <dgm:constr type="l" for="ch" forName="circ1Tx" refType="w" fact="0.35"/>
          <dgm:constr type="t" for="ch" forName="circ1Tx"/>
          <dgm:constr type="w" for="ch" forName="circ1Tx" refType="w" fact="0.3"/>
          <dgm:constr type="h" for="ch" forName="circ1Tx" refType="h" fact="0.21"/>
          <dgm:constr type="ctrX" for="ch" forName="circ2" refType="w" fact="0.5779"/>
          <dgm:constr type="ctrY" for="ch" forName="circ2" refType="h" fact="0.4422"/>
          <dgm:constr type="w" for="ch" forName="circ2" refType="w" fact="0.24"/>
          <dgm:constr type="h" for="ch" forName="circ2" refType="h" fact="0.3084"/>
          <dgm:constr type="l" for="ch" forName="circ2Tx" refType="w" fact="0.7157"/>
          <dgm:constr type="t" for="ch" forName="circ2Tx" refType="h" fact="0.2"/>
          <dgm:constr type="w" for="ch" forName="circ2Tx" refType="w" fact="0.2843"/>
          <dgm:constr type="h" for="ch" forName="circ2Tx" refType="h" fact="0.23"/>
          <dgm:constr type="ctrX" for="ch" forName="circ3" refType="w" fact="0.5779"/>
          <dgm:constr type="ctrY" for="ch" forName="circ3" refType="h" fact="0.5578"/>
          <dgm:constr type="w" for="ch" forName="circ3" refType="w" fact="0.24"/>
          <dgm:constr type="h" for="ch" forName="circ3" refType="h" fact="0.3084"/>
          <dgm:constr type="l" for="ch" forName="circ3Tx" refType="w" fact="0.7157"/>
          <dgm:constr type="t" for="ch" forName="circ3Tx" refType="h" fact="0.543"/>
          <dgm:constr type="w" for="ch" forName="circ3Tx" refType="w" fact="0.2843"/>
          <dgm:constr type="h" for="ch" forName="circ3Tx" refType="h" fact="0.257"/>
          <dgm:constr type="ctrX" for="ch" forName="circ4" refType="w" fact="0.5"/>
          <dgm:constr type="ctrY" for="ch" forName="circ4" refType="h" fact="0.6157"/>
          <dgm:constr type="w" for="ch" forName="circ4" refType="w" fact="0.24"/>
          <dgm:constr type="h" for="ch" forName="circ4" refType="h" fact="0.3084"/>
          <dgm:constr type="l" for="ch" forName="circ4Tx" refType="w" fact="0.35"/>
          <dgm:constr type="t" for="ch" forName="circ4Tx" refType="h" fact="0.79"/>
          <dgm:constr type="w" for="ch" forName="circ4Tx" refType="w" fact="0.3"/>
          <dgm:constr type="h" for="ch" forName="circ4Tx" refType="h" fact="0.21"/>
          <dgm:constr type="ctrX" for="ch" forName="circ5" refType="w" fact="0.4221"/>
          <dgm:constr type="ctrY" for="ch" forName="circ5" refType="h" fact="0.5578"/>
          <dgm:constr type="w" for="ch" forName="circ5" refType="w" fact="0.24"/>
          <dgm:constr type="h" for="ch" forName="circ5" refType="h" fact="0.3084"/>
          <dgm:constr type="l" for="ch" forName="circ5Tx" refType="w" fact="0"/>
          <dgm:constr type="t" for="ch" forName="circ5Tx" refType="h" fact="0.543"/>
          <dgm:constr type="w" for="ch" forName="circ5Tx" refType="w" fact="0.2843"/>
          <dgm:constr type="h" for="ch" forName="circ5Tx" refType="h" fact="0.257"/>
          <dgm:constr type="ctrX" for="ch" forName="circ6" refType="w" fact="0.4221"/>
          <dgm:constr type="ctrY" for="ch" forName="circ6" refType="h" fact="0.4422"/>
          <dgm:constr type="w" for="ch" forName="circ6" refType="w" fact="0.24"/>
          <dgm:constr type="h" for="ch" forName="circ6" refType="h" fact="0.3084"/>
          <dgm:constr type="l" for="ch" forName="circ6Tx" refType="w" fact="0"/>
          <dgm:constr type="t" for="ch" forName="circ6Tx" refType="h" fact="0.2"/>
          <dgm:constr type="w" for="ch" forName="circ6Tx" refType="w" fact="0.2843"/>
          <dgm:constr type="h" for="ch" forName="circ6Tx" refType="h" fact="0.257"/>
          <dgm:constr type="primFontSz" for="ch" ptType="node" op="equ"/>
        </dgm:constrLst>
      </dgm:if>
      <dgm:else name="Name16">
        <dgm:constrLst>
          <dgm:constr type="ctrX" for="ch" forName="circ1" refType="w" fact="0.5"/>
          <dgm:constr type="ctrY" for="ch" forName="circ1" refType="h" fact="0.4177"/>
          <dgm:constr type="w" for="ch" forName="circ1" refType="w" fact="0.24"/>
          <dgm:constr type="h" for="ch" forName="circ1" refType="h" fact="0.3262"/>
          <dgm:constr type="l" for="ch" forName="circ1Tx" refType="w" fact="0.3625"/>
          <dgm:constr type="t" for="ch" forName="circ1Tx"/>
          <dgm:constr type="w" for="ch" forName="circ1Tx" refType="w" fact="0.275"/>
          <dgm:constr type="h" for="ch" forName="circ1Tx" refType="h" fact="0.2"/>
          <dgm:constr type="ctrX" for="ch" forName="circ2" refType="w" fact="0.5704"/>
          <dgm:constr type="ctrY" for="ch" forName="circ2" refType="h" fact="0.4637"/>
          <dgm:constr type="w" for="ch" forName="circ2" refType="w" fact="0.24"/>
          <dgm:constr type="h" for="ch" forName="circ2" refType="h" fact="0.3262"/>
          <dgm:constr type="l" for="ch" forName="circ2Tx" refType="w" fact="0.72"/>
          <dgm:constr type="t" for="ch" forName="circ2Tx" refType="h" fact="0.19"/>
          <dgm:constr type="w" for="ch" forName="circ2Tx" refType="w" fact="0.26"/>
          <dgm:constr type="h" for="ch" forName="circ2Tx" refType="h" fact="0.22"/>
          <dgm:constr type="ctrX" for="ch" forName="circ3" refType="w" fact="0.5877"/>
          <dgm:constr type="ctrY" for="ch" forName="circ3" refType="h" fact="0.5672"/>
          <dgm:constr type="w" for="ch" forName="circ3" refType="w" fact="0.24"/>
          <dgm:constr type="h" for="ch" forName="circ3" refType="h" fact="0.3262"/>
          <dgm:constr type="l" for="ch" forName="circ3Tx" refType="w" fact="0.745"/>
          <dgm:constr type="t" for="ch" forName="circ3Tx" refType="h" fact="0.47"/>
          <dgm:constr type="w" for="ch" forName="circ3Tx" refType="w" fact="0.255"/>
          <dgm:constr type="h" for="ch" forName="circ3Tx" refType="h" fact="0.235"/>
          <dgm:constr type="ctrX" for="ch" forName="circ4" refType="w" fact="0.539"/>
          <dgm:constr type="ctrY" for="ch" forName="circ4" refType="h" fact="0.6502"/>
          <dgm:constr type="w" for="ch" forName="circ4" refType="w" fact="0.24"/>
          <dgm:constr type="h" for="ch" forName="circ4" refType="h" fact="0.3262"/>
          <dgm:constr type="l" for="ch" forName="circ4Tx" refType="w" fact="0.635"/>
          <dgm:constr type="t" for="ch" forName="circ4Tx" refType="h" fact="0.785"/>
          <dgm:constr type="w" for="ch" forName="circ4Tx" refType="w" fact="0.275"/>
          <dgm:constr type="h" for="ch" forName="circ4Tx" refType="h" fact="0.215"/>
          <dgm:constr type="ctrX" for="ch" forName="circ5" refType="w" fact="0.461"/>
          <dgm:constr type="ctrY" for="ch" forName="circ5" refType="h" fact="0.6502"/>
          <dgm:constr type="w" for="ch" forName="circ5" refType="w" fact="0.24"/>
          <dgm:constr type="h" for="ch" forName="circ5" refType="h" fact="0.3262"/>
          <dgm:constr type="l" for="ch" forName="circ5Tx" refType="w" fact="0.09"/>
          <dgm:constr type="t" for="ch" forName="circ5Tx" refType="h" fact="0.785"/>
          <dgm:constr type="w" for="ch" forName="circ5Tx" refType="w" fact="0.275"/>
          <dgm:constr type="h" for="ch" forName="circ5Tx" refType="h" fact="0.215"/>
          <dgm:constr type="ctrX" for="ch" forName="circ6" refType="w" fact="0.4123"/>
          <dgm:constr type="ctrY" for="ch" forName="circ6" refType="h" fact="0.5672"/>
          <dgm:constr type="w" for="ch" forName="circ6" refType="w" fact="0.24"/>
          <dgm:constr type="h" for="ch" forName="circ6" refType="h" fact="0.3262"/>
          <dgm:constr type="l" for="ch" forName="circ6Tx"/>
          <dgm:constr type="t" for="ch" forName="circ6Tx" refType="h" fact="0.47"/>
          <dgm:constr type="w" for="ch" forName="circ6Tx" refType="w" fact="0.255"/>
          <dgm:constr type="h" for="ch" forName="circ6Tx" refType="h" fact="0.235"/>
          <dgm:constr type="ctrX" for="ch" forName="circ7" refType="w" fact="0.4296"/>
          <dgm:constr type="ctrY" for="ch" forName="circ7" refType="h" fact="0.4637"/>
          <dgm:constr type="w" for="ch" forName="circ7" refType="w" fact="0.24"/>
          <dgm:constr type="h" for="ch" forName="circ7" refType="h" fact="0.3262"/>
          <dgm:constr type="l" for="ch" forName="circ7Tx" refType="w" fact="0.02"/>
          <dgm:constr type="t" for="ch" forName="circ7Tx" refType="h" fact="0.19"/>
          <dgm:constr type="w" for="ch" forName="circ7Tx" refType="w" fact="0.26"/>
          <dgm:constr type="h" for="ch" forName="circ7Tx" refType="h" fact="0.22"/>
          <dgm:constr type="primFontSz" for="ch" ptType="node" op="equ"/>
        </dgm:constrLst>
      </dgm:else>
    </dgm:choose>
    <dgm:ruleLst/>
    <dgm:forEach name="Name17" axis="ch" ptType="node" cnt="1">
      <dgm:choose name="Name18">
        <dgm:if name="Name19" axis="root ch" ptType="all node" func="cnt" op="equ" val="1">
          <dgm:layoutNode name="circ1TxSh" styleLbl="vennNode1">
            <dgm:alg type="tx">
              <dgm:param type="txAnchorHorzCh" val="ctr"/>
              <dgm:param type="txAnchorVertCh" val="mid"/>
            </dgm:alg>
            <dgm:shape xmlns:r="http://schemas.openxmlformats.org/officeDocument/2006/relationships" type="ellipse" r:blip="">
              <dgm:adjLst/>
            </dgm:shape>
            <dgm:choose name="Name20">
              <dgm:if name="Name21" func="var" arg="dir" op="equ" val="norm">
                <dgm:choose name="Name22">
                  <dgm:if name="Name23" axis="root ch" ptType="all node" func="cnt" op="lte" val="4">
                    <dgm:presOf axis="desOrSelf" ptType="node"/>
                  </dgm:if>
                  <dgm:else name="Name24">
                    <dgm:presOf/>
                  </dgm:else>
                </dgm:choose>
              </dgm:if>
              <dgm:else name="Name25">
                <dgm:choose name="Name26">
                  <dgm:if name="Name27" axis="root ch" ptType="all node" func="cnt" op="equ" val="2">
                    <dgm:presOf axis="root ch desOrSelf" ptType="all node node" st="1 2 1" cnt="1 1 0"/>
                  </dgm:if>
                  <dgm:else name="Name28">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if>
        <dgm:else name="Name29">
          <dgm:layoutNode name="circ1" styleLbl="vennNode1">
            <dgm:alg type="sp"/>
            <dgm:shape xmlns:r="http://schemas.openxmlformats.org/officeDocument/2006/relationships" type="ellipse" r:blip="">
              <dgm:adjLst/>
            </dgm:shape>
            <dgm:choose name="Name30">
              <dgm:if name="Name31" func="var" arg="dir" op="equ" val="norm">
                <dgm:choose name="Name32">
                  <dgm:if name="Name33" axis="root ch" ptType="all node" func="cnt" op="lte" val="4">
                    <dgm:presOf axis="desOrSelf" ptType="node"/>
                  </dgm:if>
                  <dgm:else name="Name34">
                    <dgm:presOf/>
                  </dgm:else>
                </dgm:choose>
              </dgm:if>
              <dgm:else name="Name35">
                <dgm:choose name="Name36">
                  <dgm:if name="Name37" axis="root ch" ptType="all node" func="cnt" op="equ" val="2">
                    <dgm:presOf axis="root ch desOrSelf" ptType="all node node" st="1 2 1" cnt="1 1 0"/>
                  </dgm:if>
                  <dgm:else name="Name38">
                    <dgm:choose name="Name39">
                      <dgm:if name="Name40" axis="root ch" ptType="all node" func="cnt" op="lte" val="4">
                        <dgm:presOf axis="desOrSelf" ptType="node"/>
                      </dgm:if>
                      <dgm:else name="Name41">
                        <dgm:presOf/>
                      </dgm:else>
                    </dgm:choose>
                  </dgm:else>
                </dgm:choose>
              </dgm:else>
            </dgm:choose>
            <dgm:constrLst/>
            <dgm:ruleLst/>
          </dgm:layoutNode>
          <dgm:layoutNode name="circ1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42">
              <dgm:if name="Name43" func="var" arg="dir" op="equ" val="norm">
                <dgm:presOf axis="desOrSelf" ptType="node"/>
              </dgm:if>
              <dgm:else name="Name44">
                <dgm:choose name="Name45">
                  <dgm:if name="Name46" axis="root ch" ptType="all node" func="cnt" op="equ" val="2">
                    <dgm:presOf axis="root ch desOrSelf" ptType="all node node" st="1 2 1" cnt="1 1 0"/>
                  </dgm:if>
                  <dgm:else name="Name47">
                    <dgm:presOf axis="desOrSelf" ptType="node"/>
                  </dgm:else>
                </dgm:choose>
              </dgm:else>
            </dgm:choose>
            <dgm:constrLst>
              <dgm:constr type="tMarg"/>
              <dgm:constr type="bMarg"/>
              <dgm:constr type="lMarg"/>
              <dgm:constr type="rMarg"/>
              <dgm:constr type="primFontSz" val="65"/>
            </dgm:constrLst>
            <dgm:ruleLst>
              <dgm:rule type="primFontSz" val="5" fact="NaN" max="NaN"/>
            </dgm:ruleLst>
          </dgm:layoutNode>
        </dgm:else>
      </dgm:choose>
    </dgm:forEach>
    <dgm:forEach name="Name48" axis="ch" ptType="node" st="2" cnt="1">
      <dgm:layoutNode name="circ2" styleLbl="vennNode1">
        <dgm:alg type="sp"/>
        <dgm:shape xmlns:r="http://schemas.openxmlformats.org/officeDocument/2006/relationships" type="ellipse" r:blip="">
          <dgm:adjLst/>
        </dgm:shape>
        <dgm:choose name="Name49">
          <dgm:if name="Name50" func="var" arg="dir" op="equ" val="norm">
            <dgm:choose name="Name51">
              <dgm:if name="Name52" axis="root ch" ptType="all node" func="cnt" op="lte" val="4">
                <dgm:presOf axis="desOrSelf" ptType="node"/>
              </dgm:if>
              <dgm:else name="Name53">
                <dgm:presOf/>
              </dgm:else>
            </dgm:choose>
          </dgm:if>
          <dgm:else name="Name54">
            <dgm:choose name="Name55">
              <dgm:if name="Name56" axis="root ch" ptType="all node" func="cnt" op="equ" val="2">
                <dgm:presOf axis="root ch desOrSelf" ptType="all node node" st="1 1 1" cnt="1 1 0"/>
              </dgm:if>
              <dgm:if name="Name57" axis="root ch" ptType="all node" func="cnt" op="equ" val="3">
                <dgm:presOf axis="root ch desOrSelf" ptType="all node node" st="1 3 1" cnt="1 1 0"/>
              </dgm:if>
              <dgm:if name="Name58" axis="root ch" ptType="all node" func="cnt" op="equ" val="4">
                <dgm:presOf axis="root ch desOrSelf" ptType="all node node" st="1 4 1" cnt="1 1 0"/>
              </dgm:if>
              <dgm:else name="Name59">
                <dgm:presOf/>
              </dgm:else>
            </dgm:choose>
          </dgm:else>
        </dgm:choose>
        <dgm:constrLst/>
        <dgm:ruleLst/>
      </dgm:layoutNode>
      <dgm:layoutNode name="circ2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60">
          <dgm:if name="Name61" func="var" arg="dir" op="equ" val="norm">
            <dgm:presOf axis="desOrSelf" ptType="node"/>
          </dgm:if>
          <dgm:else name="Name62">
            <dgm:choose name="Name63">
              <dgm:if name="Name64" axis="root ch" ptType="all node" func="cnt" op="equ" val="2">
                <dgm:presOf axis="root ch desOrSelf" ptType="all node node" st="1 1 1" cnt="1 1 0"/>
              </dgm:if>
              <dgm:if name="Name65" axis="root ch" ptType="all node" func="cnt" op="equ" val="3">
                <dgm:presOf axis="root ch desOrSelf" ptType="all node node" st="1 3 1" cnt="1 1 0"/>
              </dgm:if>
              <dgm:if name="Name66" axis="root ch" ptType="all node" func="cnt" op="equ" val="4">
                <dgm:presOf axis="root ch desOrSelf" ptType="all node node" st="1 4 1" cnt="1 1 0"/>
              </dgm:if>
              <dgm:if name="Name67" axis="root ch" ptType="all node" func="cnt" op="equ" val="5">
                <dgm:presOf axis="root ch desOrSelf" ptType="all node node" st="1 5 1" cnt="1 1 0"/>
              </dgm:if>
              <dgm:if name="Name68" axis="root ch" ptType="all node" func="cnt" op="equ" val="6">
                <dgm:presOf axis="root ch desOrSelf" ptType="all node node" st="1 6 1" cnt="1 1 0"/>
              </dgm:if>
              <dgm:else name="Name69">
                <dgm:presOf axis="root ch desOrSelf" ptType="all node node" st="1 7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70" axis="ch" ptType="node" st="3" cnt="1">
      <dgm:layoutNode name="circ3" styleLbl="vennNode1">
        <dgm:alg type="sp"/>
        <dgm:shape xmlns:r="http://schemas.openxmlformats.org/officeDocument/2006/relationships" type="ellipse" r:blip="">
          <dgm:adjLst/>
        </dgm:shape>
        <dgm:choose name="Name71">
          <dgm:if name="Name72" func="var" arg="dir" op="equ" val="norm">
            <dgm:choose name="Name73">
              <dgm:if name="Name74" axis="root ch" ptType="all node" func="cnt" op="lte" val="4">
                <dgm:presOf axis="desOrSelf" ptType="node"/>
              </dgm:if>
              <dgm:else name="Name75">
                <dgm:presOf/>
              </dgm:else>
            </dgm:choose>
          </dgm:if>
          <dgm:else name="Name76">
            <dgm:choose name="Name77">
              <dgm:if name="Name78" axis="root ch" ptType="all node" func="cnt" op="equ" val="3">
                <dgm:presOf axis="root ch desOrSelf" ptType="all node node" st="1 2 1" cnt="1 1 0"/>
              </dgm:if>
              <dgm:if name="Name79" axis="root ch" ptType="all node" func="cnt" op="equ" val="4">
                <dgm:presOf axis="root ch desOrSelf" ptType="all node node" st="1 3 1" cnt="1 1 0"/>
              </dgm:if>
              <dgm:else name="Name80">
                <dgm:presOf/>
              </dgm:else>
            </dgm:choose>
          </dgm:else>
        </dgm:choose>
        <dgm:constrLst/>
        <dgm:ruleLst/>
      </dgm:layoutNode>
      <dgm:layoutNode name="circ3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81">
          <dgm:if name="Name82" func="var" arg="dir" op="equ" val="norm">
            <dgm:presOf axis="desOrSelf" ptType="node"/>
          </dgm:if>
          <dgm:else name="Name83">
            <dgm:choose name="Name84">
              <dgm:if name="Name85" axis="root ch" ptType="all node" func="cnt" op="equ" val="3">
                <dgm:presOf axis="root ch desOrSelf" ptType="all node node" st="1 2 1" cnt="1 1 0"/>
              </dgm:if>
              <dgm:if name="Name86" axis="root ch" ptType="all node" func="cnt" op="equ" val="4">
                <dgm:presOf axis="root ch desOrSelf" ptType="all node node" st="1 3 1" cnt="1 1 0"/>
              </dgm:if>
              <dgm:if name="Name87" axis="root ch" ptType="all node" func="cnt" op="equ" val="5">
                <dgm:presOf axis="root ch desOrSelf" ptType="all node node" st="1 4 1" cnt="1 1 0"/>
              </dgm:if>
              <dgm:if name="Name88" axis="root ch" ptType="all node" func="cnt" op="equ" val="6">
                <dgm:presOf axis="root ch desOrSelf" ptType="all node node" st="1 5 1" cnt="1 1 0"/>
              </dgm:if>
              <dgm:else name="Name89">
                <dgm:presOf axis="root ch desOrSelf" ptType="all node node" st="1 6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90" axis="ch" ptType="node" st="4" cnt="1">
      <dgm:layoutNode name="circ4" styleLbl="vennNode1">
        <dgm:alg type="sp"/>
        <dgm:shape xmlns:r="http://schemas.openxmlformats.org/officeDocument/2006/relationships" type="ellipse" r:blip="">
          <dgm:adjLst/>
        </dgm:shape>
        <dgm:choose name="Name91">
          <dgm:if name="Name92" func="var" arg="dir" op="equ" val="norm">
            <dgm:choose name="Name93">
              <dgm:if name="Name94" axis="root ch" ptType="all node" func="cnt" op="lte" val="4">
                <dgm:presOf axis="desOrSelf" ptType="node"/>
              </dgm:if>
              <dgm:else name="Name95">
                <dgm:presOf/>
              </dgm:else>
            </dgm:choose>
          </dgm:if>
          <dgm:else name="Name96">
            <dgm:choose name="Name97">
              <dgm:if name="Name98" axis="root ch" ptType="all node" func="cnt" op="equ" val="4">
                <dgm:presOf axis="root ch desOrSelf" ptType="all node node" st="1 2 1" cnt="1 1 0"/>
              </dgm:if>
              <dgm:else name="Name99">
                <dgm:presOf/>
              </dgm:else>
            </dgm:choose>
          </dgm:else>
        </dgm:choose>
        <dgm:constrLst/>
        <dgm:ruleLst/>
      </dgm:layoutNode>
      <dgm:layoutNode name="circ4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0">
          <dgm:if name="Name101" func="var" arg="dir" op="equ" val="norm">
            <dgm:presOf axis="desOrSelf" ptType="node"/>
          </dgm:if>
          <dgm:else name="Name102">
            <dgm:choose name="Name103">
              <dgm:if name="Name104" axis="root ch" ptType="all node" func="cnt" op="equ" val="4">
                <dgm:presOf axis="root ch desOrSelf" ptType="all node node" st="1 2 1" cnt="1 1 0"/>
              </dgm:if>
              <dgm:if name="Name105" axis="root ch" ptType="all node" func="cnt" op="equ" val="5">
                <dgm:presOf axis="root ch desOrSelf" ptType="all node node" st="1 3 1" cnt="1 1 0"/>
              </dgm:if>
              <dgm:if name="Name106" axis="root ch" ptType="all node" func="cnt" op="equ" val="6">
                <dgm:presOf axis="root ch desOrSelf" ptType="all node node" st="1 4 1" cnt="1 1 0"/>
              </dgm:if>
              <dgm:else name="Name107">
                <dgm:presOf axis="root ch desOrSelf" ptType="all node node" st="1 5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08" axis="ch" ptType="node" st="5" cnt="1">
      <dgm:layoutNode name="circ5" styleLbl="vennNode1">
        <dgm:alg type="sp"/>
        <dgm:shape xmlns:r="http://schemas.openxmlformats.org/officeDocument/2006/relationships" type="ellipse" r:blip="">
          <dgm:adjLst/>
        </dgm:shape>
        <dgm:presOf/>
        <dgm:constrLst/>
        <dgm:ruleLst/>
      </dgm:layoutNode>
      <dgm:layoutNode name="circ5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09">
          <dgm:if name="Name110" func="var" arg="dir" op="equ" val="norm">
            <dgm:presOf axis="desOrSelf" ptType="node"/>
          </dgm:if>
          <dgm:else name="Name111">
            <dgm:choose name="Name112">
              <dgm:if name="Name113" axis="root ch" ptType="all node" func="cnt" op="equ" val="5">
                <dgm:presOf axis="root ch desOrSelf" ptType="all node node" st="1 2 1" cnt="1 1 0"/>
              </dgm:if>
              <dgm:if name="Name114" axis="root ch" ptType="all node" func="cnt" op="equ" val="6">
                <dgm:presOf axis="root ch desOrSelf" ptType="all node node" st="1 3 1" cnt="1 1 0"/>
              </dgm:if>
              <dgm:else name="Name115">
                <dgm:presOf axis="root ch desOrSelf" ptType="all node node" st="1 4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16" axis="ch" ptType="node" st="6" cnt="1">
      <dgm:layoutNode name="circ6" styleLbl="vennNode1">
        <dgm:alg type="sp"/>
        <dgm:shape xmlns:r="http://schemas.openxmlformats.org/officeDocument/2006/relationships" type="ellipse" r:blip="">
          <dgm:adjLst/>
        </dgm:shape>
        <dgm:presOf/>
        <dgm:constrLst/>
        <dgm:ruleLst/>
      </dgm:layoutNode>
      <dgm:layoutNode name="circ6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17">
          <dgm:if name="Name118" func="var" arg="dir" op="equ" val="norm">
            <dgm:presOf axis="desOrSelf" ptType="node"/>
          </dgm:if>
          <dgm:else name="Name119">
            <dgm:choose name="Name120">
              <dgm:if name="Name121" axis="root ch" ptType="all node" func="cnt" op="equ" val="6">
                <dgm:presOf axis="root ch desOrSelf" ptType="all node node" st="1 2 1" cnt="1 1 0"/>
              </dgm:if>
              <dgm:else name="Name122">
                <dgm:presOf axis="root ch desOrSelf" ptType="all node node" st="1 3 1" cnt="1 1 0"/>
              </dgm:else>
            </dgm:choose>
          </dgm:else>
        </dgm:choose>
        <dgm:constrLst>
          <dgm:constr type="tMarg"/>
          <dgm:constr type="bMarg"/>
          <dgm:constr type="lMarg"/>
          <dgm:constr type="rMarg"/>
          <dgm:constr type="primFontSz" val="65"/>
        </dgm:constrLst>
        <dgm:ruleLst>
          <dgm:rule type="primFontSz" val="5" fact="NaN" max="NaN"/>
        </dgm:ruleLst>
      </dgm:layoutNode>
    </dgm:forEach>
    <dgm:forEach name="Name123" axis="ch" ptType="node" st="7" cnt="1">
      <dgm:layoutNode name="circ7" styleLbl="vennNode1">
        <dgm:alg type="sp"/>
        <dgm:shape xmlns:r="http://schemas.openxmlformats.org/officeDocument/2006/relationships" type="ellipse" r:blip="">
          <dgm:adjLst/>
        </dgm:shape>
        <dgm:presOf/>
        <dgm:constrLst/>
        <dgm:ruleLst/>
      </dgm:layoutNode>
      <dgm:layoutNode name="circ7Tx" styleLbl="revTx">
        <dgm:varLst>
          <dgm:chMax val="0"/>
          <dgm:chPref val="0"/>
          <dgm:bulletEnabled val="1"/>
        </dgm:varLst>
        <dgm:alg type="tx">
          <dgm:param type="txAnchorHorzCh" val="ctr"/>
          <dgm:param type="txAnchorVertCh" val="mid"/>
        </dgm:alg>
        <dgm:shape xmlns:r="http://schemas.openxmlformats.org/officeDocument/2006/relationships" type="rect" r:blip="" hideGeom="1">
          <dgm:adjLst/>
        </dgm:shape>
        <dgm:choose name="Name124">
          <dgm:if name="Name125" func="var" arg="dir" op="equ" val="norm">
            <dgm:presOf axis="desOrSelf" ptType="node"/>
          </dgm:if>
          <dgm:else name="Name126">
            <dgm:presOf axis="root ch desOrSelf" ptType="all node node" st="1 2 1" cnt="1 1 0"/>
          </dgm:else>
        </dgm:choose>
        <dgm:constrLst>
          <dgm:constr type="tMarg"/>
          <dgm:constr type="bMarg"/>
          <dgm:constr type="lMarg"/>
          <dgm:constr type="rMarg"/>
          <dgm:constr type="primFontSz" val="65"/>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1" Type="http://schemas.openxmlformats.org/officeDocument/2006/relationships/image" Target="../media/image20.emf"/></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7635756F-DD8B-457B-A021-9C92FB9FFAFE}" type="datetimeFigureOut">
              <a:rPr lang="en-GB" smtClean="0"/>
              <a:pPr/>
              <a:t>09/11/2015</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3F7338BC-3972-4BC4-92F0-C4AAE84CF7BA}" type="slidenum">
              <a:rPr lang="en-GB" smtClean="0"/>
              <a:pPr/>
              <a:t>‹#›</a:t>
            </a:fld>
            <a:endParaRPr lang="en-GB"/>
          </a:p>
        </p:txBody>
      </p:sp>
    </p:spTree>
    <p:extLst>
      <p:ext uri="{BB962C8B-B14F-4D97-AF65-F5344CB8AC3E}">
        <p14:creationId xmlns:p14="http://schemas.microsoft.com/office/powerpoint/2010/main" val="3903054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F7338BC-3972-4BC4-92F0-C4AAE84CF7BA}" type="slidenum">
              <a:rPr lang="en-GB" smtClean="0"/>
              <a:pPr/>
              <a:t>7</a:t>
            </a:fld>
            <a:endParaRPr lang="en-GB"/>
          </a:p>
        </p:txBody>
      </p:sp>
    </p:spTree>
    <p:extLst>
      <p:ext uri="{BB962C8B-B14F-4D97-AF65-F5344CB8AC3E}">
        <p14:creationId xmlns:p14="http://schemas.microsoft.com/office/powerpoint/2010/main" val="31020927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 think the ideas on the left view an interview from the perspective of a miner and on the right the traveller. You could interrupt the discussion</a:t>
            </a:r>
            <a:r>
              <a:rPr lang="en-GB" baseline="0" dirty="0" smtClean="0"/>
              <a:t> from slide 5 with this (prompts for further thinking) then carry on with the discussion</a:t>
            </a:r>
            <a:endParaRPr lang="en-GB" dirty="0"/>
          </a:p>
        </p:txBody>
      </p:sp>
      <p:sp>
        <p:nvSpPr>
          <p:cNvPr id="4" name="Slide Number Placeholder 3"/>
          <p:cNvSpPr>
            <a:spLocks noGrp="1"/>
          </p:cNvSpPr>
          <p:nvPr>
            <p:ph type="sldNum" sz="quarter" idx="10"/>
          </p:nvPr>
        </p:nvSpPr>
        <p:spPr/>
        <p:txBody>
          <a:bodyPr/>
          <a:lstStyle/>
          <a:p>
            <a:fld id="{3F7338BC-3972-4BC4-92F0-C4AAE84CF7BA}" type="slidenum">
              <a:rPr lang="en-GB" smtClean="0"/>
              <a:pPr/>
              <a:t>13</a:t>
            </a:fld>
            <a:endParaRPr lang="en-GB"/>
          </a:p>
        </p:txBody>
      </p:sp>
    </p:spTree>
    <p:extLst>
      <p:ext uri="{BB962C8B-B14F-4D97-AF65-F5344CB8AC3E}">
        <p14:creationId xmlns:p14="http://schemas.microsoft.com/office/powerpoint/2010/main" val="8747226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F7338BC-3972-4BC4-92F0-C4AAE84CF7BA}" type="slidenum">
              <a:rPr lang="en-GB" smtClean="0"/>
              <a:pPr/>
              <a:t>15</a:t>
            </a:fld>
            <a:endParaRPr lang="en-GB"/>
          </a:p>
        </p:txBody>
      </p:sp>
    </p:spTree>
    <p:extLst>
      <p:ext uri="{BB962C8B-B14F-4D97-AF65-F5344CB8AC3E}">
        <p14:creationId xmlns:p14="http://schemas.microsoft.com/office/powerpoint/2010/main" val="187086741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3F7338BC-3972-4BC4-92F0-C4AAE84CF7BA}" type="slidenum">
              <a:rPr lang="en-GB" smtClean="0"/>
              <a:pPr/>
              <a:t>17</a:t>
            </a:fld>
            <a:endParaRPr lang="en-GB"/>
          </a:p>
        </p:txBody>
      </p:sp>
    </p:spTree>
    <p:extLst>
      <p:ext uri="{BB962C8B-B14F-4D97-AF65-F5344CB8AC3E}">
        <p14:creationId xmlns:p14="http://schemas.microsoft.com/office/powerpoint/2010/main" val="26826750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F90CDA29-0F31-427D-B03F-855A671B3328}" type="slidenum">
              <a:rPr lang="en-US" smtClean="0"/>
              <a:pPr/>
              <a:t>24</a:t>
            </a:fld>
            <a:endParaRPr lang="en-US" smtClean="0"/>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p:spPr>
        <p:txBody>
          <a:bodyPr/>
          <a:lstStyle/>
          <a:p>
            <a:pPr eaLnBrk="1" hangingPunct="1"/>
            <a:r>
              <a:rPr lang="en-GB" dirty="0" smtClean="0"/>
              <a:t>This is data from an observation of a single child writing – Reading the graph from right to left represents time elapsing–  the columns above the x axis is the time spent writing -  the columns below the axis is time spent pausing. The graph was generated from observation data collected in a writing lesson in secondary English. There is a graph for every observation event (i.e. 1 child writing 1 text in 1 lesson) – they can be categorised against the 2 criteria on the left.  </a:t>
            </a:r>
          </a:p>
        </p:txBody>
      </p:sp>
    </p:spTree>
    <p:extLst>
      <p:ext uri="{BB962C8B-B14F-4D97-AF65-F5344CB8AC3E}">
        <p14:creationId xmlns:p14="http://schemas.microsoft.com/office/powerpoint/2010/main" val="234238443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p:cNvSpPr>
            <a:spLocks noGrp="1" noRot="1" noChangeAspect="1" noTextEdit="1"/>
          </p:cNvSpPr>
          <p:nvPr>
            <p:ph type="sldImg"/>
          </p:nvPr>
        </p:nvSpPr>
        <p:spPr>
          <a:ln/>
        </p:spPr>
      </p:sp>
      <p:sp>
        <p:nvSpPr>
          <p:cNvPr id="31747" name="Notes Placeholder 2"/>
          <p:cNvSpPr>
            <a:spLocks noGrp="1"/>
          </p:cNvSpPr>
          <p:nvPr>
            <p:ph type="body" idx="1"/>
          </p:nvPr>
        </p:nvSpPr>
        <p:spPr>
          <a:noFill/>
        </p:spPr>
        <p:txBody>
          <a:bodyPr/>
          <a:lstStyle/>
          <a:p>
            <a:pPr eaLnBrk="1" hangingPunct="1"/>
            <a:r>
              <a:rPr lang="en-GB" smtClean="0"/>
              <a:t>Different observation graphs represent different writing profiles</a:t>
            </a:r>
          </a:p>
        </p:txBody>
      </p:sp>
      <p:sp>
        <p:nvSpPr>
          <p:cNvPr id="31748" name="Slide Number Placeholder 3"/>
          <p:cNvSpPr>
            <a:spLocks noGrp="1"/>
          </p:cNvSpPr>
          <p:nvPr>
            <p:ph type="sldNum" sz="quarter" idx="5"/>
          </p:nvPr>
        </p:nvSpPr>
        <p:spPr>
          <a:noFill/>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7045AB9B-8794-4459-815B-412B2BD02DD2}" type="slidenum">
              <a:rPr lang="en-US" smtClean="0"/>
              <a:pPr/>
              <a:t>25</a:t>
            </a:fld>
            <a:endParaRPr lang="en-US" smtClean="0"/>
          </a:p>
        </p:txBody>
      </p:sp>
    </p:spTree>
    <p:extLst>
      <p:ext uri="{BB962C8B-B14F-4D97-AF65-F5344CB8AC3E}">
        <p14:creationId xmlns:p14="http://schemas.microsoft.com/office/powerpoint/2010/main" val="4753696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Slide Image Placeholder 1"/>
          <p:cNvSpPr>
            <a:spLocks noGrp="1" noRot="1" noChangeAspect="1" noTextEdit="1"/>
          </p:cNvSpPr>
          <p:nvPr>
            <p:ph type="sldImg"/>
          </p:nvPr>
        </p:nvSpPr>
        <p:spPr>
          <a:ln/>
        </p:spPr>
      </p:sp>
      <p:sp>
        <p:nvSpPr>
          <p:cNvPr id="32771" name="Notes Placeholder 2"/>
          <p:cNvSpPr>
            <a:spLocks noGrp="1"/>
          </p:cNvSpPr>
          <p:nvPr>
            <p:ph type="body" idx="1"/>
          </p:nvPr>
        </p:nvSpPr>
        <p:spPr>
          <a:noFill/>
        </p:spPr>
        <p:txBody>
          <a:bodyPr/>
          <a:lstStyle/>
          <a:p>
            <a:pPr eaLnBrk="1" hangingPunct="1"/>
            <a:r>
              <a:rPr lang="en-GB" dirty="0" smtClean="0"/>
              <a:t>Observations of writers generated the graphs from the previous slides. The writers were also interviewed about their writing choices and writing behaviour immediately after they had been observed. The interviews were coded and then compared to their writing profiles.</a:t>
            </a:r>
          </a:p>
          <a:p>
            <a:pPr eaLnBrk="1" hangingPunct="1"/>
            <a:r>
              <a:rPr lang="en-GB" dirty="0" smtClean="0"/>
              <a:t>This is an example of a mixed method design  in which the profiles generated by the observation data is illuminated by the comments made from the interview data</a:t>
            </a:r>
          </a:p>
        </p:txBody>
      </p:sp>
      <p:sp>
        <p:nvSpPr>
          <p:cNvPr id="32772" name="Slide Number Placeholder 3"/>
          <p:cNvSpPr>
            <a:spLocks noGrp="1"/>
          </p:cNvSpPr>
          <p:nvPr>
            <p:ph type="sldNum" sz="quarter" idx="5"/>
          </p:nvPr>
        </p:nvSpPr>
        <p:spPr>
          <a:noFill/>
        </p:spPr>
        <p:txBody>
          <a:bodyPr/>
          <a:lstStyle>
            <a:lvl1pPr>
              <a:defRPr>
                <a:solidFill>
                  <a:schemeClr val="tx1"/>
                </a:solidFill>
                <a:latin typeface="Arial" charset="0"/>
              </a:defRPr>
            </a:lvl1pPr>
            <a:lvl2pPr marL="742950" indent="-285750">
              <a:defRPr>
                <a:solidFill>
                  <a:schemeClr val="tx1"/>
                </a:solidFill>
                <a:latin typeface="Arial" charset="0"/>
              </a:defRPr>
            </a:lvl2pPr>
            <a:lvl3pPr marL="1143000" indent="-228600">
              <a:defRPr>
                <a:solidFill>
                  <a:schemeClr val="tx1"/>
                </a:solidFill>
                <a:latin typeface="Arial" charset="0"/>
              </a:defRPr>
            </a:lvl3pPr>
            <a:lvl4pPr marL="1600200" indent="-228600">
              <a:defRPr>
                <a:solidFill>
                  <a:schemeClr val="tx1"/>
                </a:solidFill>
                <a:latin typeface="Arial" charset="0"/>
              </a:defRPr>
            </a:lvl4pPr>
            <a:lvl5pPr marL="2057400" indent="-228600">
              <a:defRPr>
                <a:solidFill>
                  <a:schemeClr val="tx1"/>
                </a:solidFill>
                <a:latin typeface="Arial" charset="0"/>
              </a:defRPr>
            </a:lvl5pPr>
            <a:lvl6pPr marL="2514600" indent="-228600" eaLnBrk="0" fontAlgn="base" hangingPunct="0">
              <a:spcBef>
                <a:spcPct val="0"/>
              </a:spcBef>
              <a:spcAft>
                <a:spcPct val="0"/>
              </a:spcAft>
              <a:defRPr>
                <a:solidFill>
                  <a:schemeClr val="tx1"/>
                </a:solidFill>
                <a:latin typeface="Arial" charset="0"/>
              </a:defRPr>
            </a:lvl6pPr>
            <a:lvl7pPr marL="2971800" indent="-228600" eaLnBrk="0" fontAlgn="base" hangingPunct="0">
              <a:spcBef>
                <a:spcPct val="0"/>
              </a:spcBef>
              <a:spcAft>
                <a:spcPct val="0"/>
              </a:spcAft>
              <a:defRPr>
                <a:solidFill>
                  <a:schemeClr val="tx1"/>
                </a:solidFill>
                <a:latin typeface="Arial" charset="0"/>
              </a:defRPr>
            </a:lvl7pPr>
            <a:lvl8pPr marL="3429000" indent="-228600" eaLnBrk="0" fontAlgn="base" hangingPunct="0">
              <a:spcBef>
                <a:spcPct val="0"/>
              </a:spcBef>
              <a:spcAft>
                <a:spcPct val="0"/>
              </a:spcAft>
              <a:defRPr>
                <a:solidFill>
                  <a:schemeClr val="tx1"/>
                </a:solidFill>
                <a:latin typeface="Arial" charset="0"/>
              </a:defRPr>
            </a:lvl8pPr>
            <a:lvl9pPr marL="3886200" indent="-228600" eaLnBrk="0" fontAlgn="base" hangingPunct="0">
              <a:spcBef>
                <a:spcPct val="0"/>
              </a:spcBef>
              <a:spcAft>
                <a:spcPct val="0"/>
              </a:spcAft>
              <a:defRPr>
                <a:solidFill>
                  <a:schemeClr val="tx1"/>
                </a:solidFill>
                <a:latin typeface="Arial" charset="0"/>
              </a:defRPr>
            </a:lvl9pPr>
          </a:lstStyle>
          <a:p>
            <a:fld id="{61471BAF-3C2F-4E88-8DBB-47FD23608DC3}" type="slidenum">
              <a:rPr lang="en-US" smtClean="0"/>
              <a:pPr/>
              <a:t>26</a:t>
            </a:fld>
            <a:endParaRPr lang="en-US" smtClean="0"/>
          </a:p>
        </p:txBody>
      </p:sp>
    </p:spTree>
    <p:extLst>
      <p:ext uri="{BB962C8B-B14F-4D97-AF65-F5344CB8AC3E}">
        <p14:creationId xmlns:p14="http://schemas.microsoft.com/office/powerpoint/2010/main" val="158595633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jpeg"/><Relationship Id="rId1" Type="http://schemas.openxmlformats.org/officeDocument/2006/relationships/slideMaster" Target="../slideMasters/slideMaster1.xml"/><Relationship Id="rId4" Type="http://schemas.openxmlformats.org/officeDocument/2006/relationships/image" Target="../media/image8.png"/></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grpSp>
        <p:nvGrpSpPr>
          <p:cNvPr id="6" name="Group 15"/>
          <p:cNvGrpSpPr/>
          <p:nvPr/>
        </p:nvGrpSpPr>
        <p:grpSpPr>
          <a:xfrm>
            <a:off x="0" y="0"/>
            <a:ext cx="1581220" cy="6858000"/>
            <a:chOff x="134471" y="0"/>
            <a:chExt cx="1581220" cy="6858000"/>
          </a:xfrm>
        </p:grpSpPr>
        <p:pic>
          <p:nvPicPr>
            <p:cNvPr id="7" name="Picture 6" descr="Overlay-Blank.jpg"/>
            <p:cNvPicPr>
              <a:picLocks noChangeAspect="1"/>
            </p:cNvPicPr>
            <p:nvPr userDrawn="1"/>
          </p:nvPicPr>
          <p:blipFill>
            <a:blip r:embed="rId2"/>
            <a:srcRect l="1471" r="83676"/>
            <a:stretch>
              <a:fillRect/>
            </a:stretch>
          </p:blipFill>
          <p:spPr>
            <a:xfrm>
              <a:off x="134471" y="0"/>
              <a:ext cx="1358153" cy="6858000"/>
            </a:xfrm>
            <a:prstGeom prst="rect">
              <a:avLst/>
            </a:prstGeom>
          </p:spPr>
        </p:pic>
        <p:pic>
          <p:nvPicPr>
            <p:cNvPr id="9" name="Picture 8" descr="Overlay-VerticalBridge.jpg"/>
            <p:cNvPicPr>
              <a:picLocks noChangeAspect="1"/>
            </p:cNvPicPr>
            <p:nvPr userDrawn="1"/>
          </p:nvPicPr>
          <p:blipFill>
            <a:blip r:embed="rId3"/>
            <a:stretch>
              <a:fillRect/>
            </a:stretch>
          </p:blipFill>
          <p:spPr>
            <a:xfrm>
              <a:off x="1447800" y="0"/>
              <a:ext cx="267891" cy="6858000"/>
            </a:xfrm>
            <a:prstGeom prst="rect">
              <a:avLst/>
            </a:prstGeom>
          </p:spPr>
        </p:pic>
      </p:grpSp>
      <p:grpSp>
        <p:nvGrpSpPr>
          <p:cNvPr id="11" name="Group 16"/>
          <p:cNvGrpSpPr/>
          <p:nvPr/>
        </p:nvGrpSpPr>
        <p:grpSpPr>
          <a:xfrm>
            <a:off x="7546266" y="0"/>
            <a:ext cx="1597734" cy="6858000"/>
            <a:chOff x="7413812" y="0"/>
            <a:chExt cx="1597734" cy="6858000"/>
          </a:xfrm>
        </p:grpSpPr>
        <p:pic>
          <p:nvPicPr>
            <p:cNvPr id="8" name="Picture 7" descr="Overlay-Blank.jpg"/>
            <p:cNvPicPr>
              <a:picLocks noChangeAspect="1"/>
            </p:cNvPicPr>
            <p:nvPr userDrawn="1"/>
          </p:nvPicPr>
          <p:blipFill>
            <a:blip r:embed="rId2"/>
            <a:srcRect r="85125"/>
            <a:stretch>
              <a:fillRect/>
            </a:stretch>
          </p:blipFill>
          <p:spPr>
            <a:xfrm>
              <a:off x="7651376" y="0"/>
              <a:ext cx="1360170" cy="6858000"/>
            </a:xfrm>
            <a:prstGeom prst="rect">
              <a:avLst/>
            </a:prstGeom>
          </p:spPr>
        </p:pic>
        <p:pic>
          <p:nvPicPr>
            <p:cNvPr id="10" name="Picture 9" descr="Overlay-VerticalBridge.jpg"/>
            <p:cNvPicPr>
              <a:picLocks noChangeAspect="1"/>
            </p:cNvPicPr>
            <p:nvPr userDrawn="1"/>
          </p:nvPicPr>
          <p:blipFill>
            <a:blip r:embed="rId3"/>
            <a:stretch>
              <a:fillRect/>
            </a:stretch>
          </p:blipFill>
          <p:spPr>
            <a:xfrm flipH="1">
              <a:off x="7413812" y="0"/>
              <a:ext cx="267891" cy="6858000"/>
            </a:xfrm>
            <a:prstGeom prst="rect">
              <a:avLst/>
            </a:prstGeom>
          </p:spPr>
        </p:pic>
      </p:grpSp>
      <p:sp>
        <p:nvSpPr>
          <p:cNvPr id="2" name="Title 1"/>
          <p:cNvSpPr>
            <a:spLocks noGrp="1"/>
          </p:cNvSpPr>
          <p:nvPr>
            <p:ph type="ctrTitle"/>
          </p:nvPr>
        </p:nvSpPr>
        <p:spPr>
          <a:xfrm>
            <a:off x="1854200" y="3693645"/>
            <a:ext cx="5446713" cy="1470025"/>
          </a:xfrm>
        </p:spPr>
        <p:txBody>
          <a:bodyPr anchor="b" anchorCtr="0"/>
          <a:lstStyle>
            <a:lvl1pPr>
              <a:lnSpc>
                <a:spcPts val="6800"/>
              </a:lnSpc>
              <a:defRPr sz="6500">
                <a:latin typeface="+mj-lt"/>
              </a:defRPr>
            </a:lvl1pPr>
          </a:lstStyle>
          <a:p>
            <a:r>
              <a:rPr lang="en-GB" smtClean="0"/>
              <a:t>Click to edit Master title style</a:t>
            </a:r>
            <a:endParaRPr/>
          </a:p>
        </p:txBody>
      </p:sp>
      <p:sp>
        <p:nvSpPr>
          <p:cNvPr id="3" name="Subtitle 2"/>
          <p:cNvSpPr>
            <a:spLocks noGrp="1"/>
          </p:cNvSpPr>
          <p:nvPr>
            <p:ph type="subTitle" idx="1"/>
          </p:nvPr>
        </p:nvSpPr>
        <p:spPr>
          <a:xfrm>
            <a:off x="1854200" y="5204011"/>
            <a:ext cx="5446713" cy="851647"/>
          </a:xfrm>
        </p:spPr>
        <p:txBody>
          <a:bodyPr>
            <a:normAutofit/>
          </a:bodyPr>
          <a:lstStyle>
            <a:lvl1pPr marL="0" indent="0" algn="ctr">
              <a:spcBef>
                <a:spcPts val="300"/>
              </a:spcBef>
              <a:buNone/>
              <a:defRPr sz="1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5257800" y="6356350"/>
            <a:ext cx="2133600" cy="365125"/>
          </a:xfrm>
        </p:spPr>
        <p:txBody>
          <a:bodyPr/>
          <a:lstStyle>
            <a:lvl1pPr>
              <a:defRPr>
                <a:solidFill>
                  <a:schemeClr val="tx2"/>
                </a:solidFill>
              </a:defRPr>
            </a:lvl1pPr>
          </a:lstStyle>
          <a:p>
            <a:fld id="{C7E60479-F779-456D-A3ED-80228D708900}" type="datetimeFigureOut">
              <a:rPr lang="en-US" smtClean="0"/>
              <a:pPr/>
              <a:t>11/9/2015</a:t>
            </a:fld>
            <a:endParaRPr lang="en-GB"/>
          </a:p>
        </p:txBody>
      </p:sp>
      <p:sp>
        <p:nvSpPr>
          <p:cNvPr id="5" name="Footer Placeholder 4"/>
          <p:cNvSpPr>
            <a:spLocks noGrp="1"/>
          </p:cNvSpPr>
          <p:nvPr>
            <p:ph type="ftr" sz="quarter" idx="11"/>
          </p:nvPr>
        </p:nvSpPr>
        <p:spPr>
          <a:xfrm>
            <a:off x="1752600" y="6356350"/>
            <a:ext cx="2895600" cy="365125"/>
          </a:xfrm>
        </p:spPr>
        <p:txBody>
          <a:bodyPr/>
          <a:lstStyle>
            <a:lvl1pPr>
              <a:defRPr>
                <a:solidFill>
                  <a:schemeClr val="tx2"/>
                </a:solidFill>
              </a:defRPr>
            </a:lvl1pPr>
          </a:lstStyle>
          <a:p>
            <a:endParaRPr lang="en-GB"/>
          </a:p>
        </p:txBody>
      </p:sp>
      <p:pic>
        <p:nvPicPr>
          <p:cNvPr id="15" name="Picture 14" descr="HR-Color.png"/>
          <p:cNvPicPr>
            <a:picLocks noChangeAspect="1"/>
          </p:cNvPicPr>
          <p:nvPr/>
        </p:nvPicPr>
        <p:blipFill>
          <a:blip r:embed="rId4"/>
          <a:stretch>
            <a:fillRect/>
          </a:stretch>
        </p:blipFill>
        <p:spPr>
          <a:xfrm>
            <a:off x="1554480" y="4841209"/>
            <a:ext cx="6035040" cy="340391"/>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grpSp>
        <p:nvGrpSpPr>
          <p:cNvPr id="7" name="Group 6"/>
          <p:cNvGrpSpPr/>
          <p:nvPr/>
        </p:nvGrpSpPr>
        <p:grpSpPr>
          <a:xfrm>
            <a:off x="0" y="1372650"/>
            <a:ext cx="9144000" cy="5485350"/>
            <a:chOff x="0" y="1372650"/>
            <a:chExt cx="9144000" cy="5485350"/>
          </a:xfrm>
        </p:grpSpPr>
        <p:pic>
          <p:nvPicPr>
            <p:cNvPr id="8" name="Picture 7"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9" name="Picture 8"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idx="1"/>
          </p:nvPr>
        </p:nvSpPr>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7E60479-F779-456D-A3ED-80228D708900}" type="datetimeFigureOut">
              <a:rPr lang="en-US" smtClean="0"/>
              <a:pPr/>
              <a:t>11/9/2015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B78526-BAE6-405F-B2EF-D6726C046558}" type="slidenum">
              <a:rPr lang="en-GB" smtClean="0"/>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Title Slide with Picture">
    <p:bg>
      <p:bgRef idx="1002">
        <a:schemeClr val="bg2"/>
      </p:bgRef>
    </p:bg>
    <p:spTree>
      <p:nvGrpSpPr>
        <p:cNvPr id="1" name=""/>
        <p:cNvGrpSpPr/>
        <p:nvPr/>
      </p:nvGrpSpPr>
      <p:grpSpPr>
        <a:xfrm>
          <a:off x="0" y="0"/>
          <a:ext cx="0" cy="0"/>
          <a:chOff x="0" y="0"/>
          <a:chExt cx="0" cy="0"/>
        </a:xfrm>
      </p:grpSpPr>
      <p:grpSp>
        <p:nvGrpSpPr>
          <p:cNvPr id="6" name="Group 15"/>
          <p:cNvGrpSpPr/>
          <p:nvPr/>
        </p:nvGrpSpPr>
        <p:grpSpPr>
          <a:xfrm>
            <a:off x="0" y="0"/>
            <a:ext cx="1581220" cy="6858000"/>
            <a:chOff x="134471" y="0"/>
            <a:chExt cx="1581220" cy="6858000"/>
          </a:xfrm>
        </p:grpSpPr>
        <p:pic>
          <p:nvPicPr>
            <p:cNvPr id="7" name="Picture 6" descr="Overlay-Blank.jpg"/>
            <p:cNvPicPr>
              <a:picLocks noChangeAspect="1"/>
            </p:cNvPicPr>
            <p:nvPr userDrawn="1"/>
          </p:nvPicPr>
          <p:blipFill>
            <a:blip r:embed="rId2"/>
            <a:srcRect l="1471" r="83676"/>
            <a:stretch>
              <a:fillRect/>
            </a:stretch>
          </p:blipFill>
          <p:spPr>
            <a:xfrm>
              <a:off x="134471" y="0"/>
              <a:ext cx="1358153" cy="6858000"/>
            </a:xfrm>
            <a:prstGeom prst="rect">
              <a:avLst/>
            </a:prstGeom>
          </p:spPr>
        </p:pic>
        <p:pic>
          <p:nvPicPr>
            <p:cNvPr id="9" name="Picture 8" descr="Overlay-VerticalBridge.jpg"/>
            <p:cNvPicPr>
              <a:picLocks noChangeAspect="1"/>
            </p:cNvPicPr>
            <p:nvPr userDrawn="1"/>
          </p:nvPicPr>
          <p:blipFill>
            <a:blip r:embed="rId3"/>
            <a:stretch>
              <a:fillRect/>
            </a:stretch>
          </p:blipFill>
          <p:spPr>
            <a:xfrm>
              <a:off x="1447800" y="0"/>
              <a:ext cx="267891" cy="6858000"/>
            </a:xfrm>
            <a:prstGeom prst="rect">
              <a:avLst/>
            </a:prstGeom>
          </p:spPr>
        </p:pic>
      </p:grpSp>
      <p:grpSp>
        <p:nvGrpSpPr>
          <p:cNvPr id="11" name="Group 16"/>
          <p:cNvGrpSpPr/>
          <p:nvPr/>
        </p:nvGrpSpPr>
        <p:grpSpPr>
          <a:xfrm>
            <a:off x="7546266" y="0"/>
            <a:ext cx="1597734" cy="6858000"/>
            <a:chOff x="7413812" y="0"/>
            <a:chExt cx="1597734" cy="6858000"/>
          </a:xfrm>
        </p:grpSpPr>
        <p:pic>
          <p:nvPicPr>
            <p:cNvPr id="8" name="Picture 7" descr="Overlay-Blank.jpg"/>
            <p:cNvPicPr>
              <a:picLocks noChangeAspect="1"/>
            </p:cNvPicPr>
            <p:nvPr userDrawn="1"/>
          </p:nvPicPr>
          <p:blipFill>
            <a:blip r:embed="rId2"/>
            <a:srcRect r="85125"/>
            <a:stretch>
              <a:fillRect/>
            </a:stretch>
          </p:blipFill>
          <p:spPr>
            <a:xfrm>
              <a:off x="7651376" y="0"/>
              <a:ext cx="1360170" cy="6858000"/>
            </a:xfrm>
            <a:prstGeom prst="rect">
              <a:avLst/>
            </a:prstGeom>
          </p:spPr>
        </p:pic>
        <p:pic>
          <p:nvPicPr>
            <p:cNvPr id="10" name="Picture 9" descr="Overlay-VerticalBridge.jpg"/>
            <p:cNvPicPr>
              <a:picLocks noChangeAspect="1"/>
            </p:cNvPicPr>
            <p:nvPr userDrawn="1"/>
          </p:nvPicPr>
          <p:blipFill>
            <a:blip r:embed="rId3"/>
            <a:stretch>
              <a:fillRect/>
            </a:stretch>
          </p:blipFill>
          <p:spPr>
            <a:xfrm flipH="1">
              <a:off x="7413812" y="0"/>
              <a:ext cx="267891" cy="6858000"/>
            </a:xfrm>
            <a:prstGeom prst="rect">
              <a:avLst/>
            </a:prstGeom>
          </p:spPr>
        </p:pic>
      </p:grpSp>
      <p:sp>
        <p:nvSpPr>
          <p:cNvPr id="2" name="Title 1"/>
          <p:cNvSpPr>
            <a:spLocks noGrp="1"/>
          </p:cNvSpPr>
          <p:nvPr>
            <p:ph type="ctrTitle"/>
          </p:nvPr>
        </p:nvSpPr>
        <p:spPr>
          <a:xfrm>
            <a:off x="1854200" y="3693645"/>
            <a:ext cx="5446713" cy="1470025"/>
          </a:xfrm>
        </p:spPr>
        <p:txBody>
          <a:bodyPr anchor="b" anchorCtr="0"/>
          <a:lstStyle>
            <a:lvl1pPr>
              <a:lnSpc>
                <a:spcPts val="6800"/>
              </a:lnSpc>
              <a:defRPr sz="6500">
                <a:latin typeface="+mj-lt"/>
              </a:defRPr>
            </a:lvl1pPr>
          </a:lstStyle>
          <a:p>
            <a:r>
              <a:rPr lang="en-GB" smtClean="0"/>
              <a:t>Click to edit Master title style</a:t>
            </a:r>
            <a:endParaRPr/>
          </a:p>
        </p:txBody>
      </p:sp>
      <p:sp>
        <p:nvSpPr>
          <p:cNvPr id="3" name="Subtitle 2"/>
          <p:cNvSpPr>
            <a:spLocks noGrp="1"/>
          </p:cNvSpPr>
          <p:nvPr>
            <p:ph type="subTitle" idx="1"/>
          </p:nvPr>
        </p:nvSpPr>
        <p:spPr>
          <a:xfrm>
            <a:off x="1854200" y="5204011"/>
            <a:ext cx="5446713" cy="851647"/>
          </a:xfrm>
        </p:spPr>
        <p:txBody>
          <a:bodyPr>
            <a:normAutofit/>
          </a:bodyPr>
          <a:lstStyle>
            <a:lvl1pPr marL="0" indent="0" algn="ctr">
              <a:spcBef>
                <a:spcPts val="300"/>
              </a:spcBef>
              <a:buNone/>
              <a:defRPr sz="180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a:p>
        </p:txBody>
      </p:sp>
      <p:sp>
        <p:nvSpPr>
          <p:cNvPr id="4" name="Date Placeholder 3"/>
          <p:cNvSpPr>
            <a:spLocks noGrp="1"/>
          </p:cNvSpPr>
          <p:nvPr>
            <p:ph type="dt" sz="half" idx="10"/>
          </p:nvPr>
        </p:nvSpPr>
        <p:spPr>
          <a:xfrm>
            <a:off x="5257800" y="6356350"/>
            <a:ext cx="2133600" cy="365125"/>
          </a:xfrm>
        </p:spPr>
        <p:txBody>
          <a:bodyPr/>
          <a:lstStyle>
            <a:lvl1pPr>
              <a:defRPr>
                <a:solidFill>
                  <a:schemeClr val="tx2"/>
                </a:solidFill>
              </a:defRPr>
            </a:lvl1pPr>
          </a:lstStyle>
          <a:p>
            <a:fld id="{C7E60479-F779-456D-A3ED-80228D708900}" type="datetimeFigureOut">
              <a:rPr lang="en-US" smtClean="0"/>
              <a:pPr/>
              <a:t>11/9/2015</a:t>
            </a:fld>
            <a:endParaRPr lang="en-GB"/>
          </a:p>
        </p:txBody>
      </p:sp>
      <p:sp>
        <p:nvSpPr>
          <p:cNvPr id="5" name="Footer Placeholder 4"/>
          <p:cNvSpPr>
            <a:spLocks noGrp="1"/>
          </p:cNvSpPr>
          <p:nvPr>
            <p:ph type="ftr" sz="quarter" idx="11"/>
          </p:nvPr>
        </p:nvSpPr>
        <p:spPr>
          <a:xfrm>
            <a:off x="1752600" y="6356350"/>
            <a:ext cx="2895600" cy="365125"/>
          </a:xfrm>
        </p:spPr>
        <p:txBody>
          <a:bodyPr/>
          <a:lstStyle>
            <a:lvl1pPr>
              <a:defRPr>
                <a:solidFill>
                  <a:schemeClr val="tx2"/>
                </a:solidFill>
              </a:defRPr>
            </a:lvl1pPr>
          </a:lstStyle>
          <a:p>
            <a:endParaRPr lang="en-GB"/>
          </a:p>
        </p:txBody>
      </p:sp>
      <p:pic>
        <p:nvPicPr>
          <p:cNvPr id="15" name="Picture 14" descr="HR-Color.png"/>
          <p:cNvPicPr>
            <a:picLocks noChangeAspect="1"/>
          </p:cNvPicPr>
          <p:nvPr/>
        </p:nvPicPr>
        <p:blipFill>
          <a:blip r:embed="rId4"/>
          <a:stretch>
            <a:fillRect/>
          </a:stretch>
        </p:blipFill>
        <p:spPr>
          <a:xfrm>
            <a:off x="1554480" y="4841209"/>
            <a:ext cx="6035040" cy="340391"/>
          </a:xfrm>
          <a:prstGeom prst="rect">
            <a:avLst/>
          </a:prstGeom>
        </p:spPr>
      </p:pic>
      <p:sp>
        <p:nvSpPr>
          <p:cNvPr id="14" name="Picture Placeholder 13"/>
          <p:cNvSpPr>
            <a:spLocks noGrp="1"/>
          </p:cNvSpPr>
          <p:nvPr>
            <p:ph type="pic" sz="quarter" idx="12"/>
          </p:nvPr>
        </p:nvSpPr>
        <p:spPr>
          <a:xfrm>
            <a:off x="3307977" y="950260"/>
            <a:ext cx="2528046" cy="2528046"/>
          </a:xfrm>
          <a:prstGeom prst="ellipse">
            <a:avLst/>
          </a:prstGeom>
          <a:solidFill>
            <a:schemeClr val="bg1">
              <a:lumMod val="85000"/>
            </a:schemeClr>
          </a:solidFill>
          <a:ln w="101600">
            <a:noFill/>
            <a:miter lim="800000"/>
          </a:ln>
          <a:effectLst>
            <a:innerShdw blurRad="762000">
              <a:schemeClr val="accent1">
                <a:alpha val="80000"/>
              </a:schemeClr>
            </a:innerShdw>
            <a:softEdge rad="317500"/>
          </a:effectLst>
        </p:spPr>
        <p:txBody>
          <a:bodyPr vert="horz" lIns="91440" tIns="45720" rIns="91440" bIns="45720" rtlCol="0">
            <a:normAutofit/>
          </a:bodyPr>
          <a:lstStyle>
            <a:lvl1pPr marL="0" indent="0" algn="ctr" defTabSz="914400" rtl="0" eaLnBrk="1" latinLnBrk="0" hangingPunct="1">
              <a:spcBef>
                <a:spcPts val="2400"/>
              </a:spcBef>
              <a:buClr>
                <a:schemeClr val="accent1">
                  <a:lumMod val="60000"/>
                  <a:lumOff val="40000"/>
                </a:schemeClr>
              </a:buClr>
              <a:buFont typeface="Candara" pitchFamily="34" charset="0"/>
              <a:buNone/>
              <a:defRPr sz="2400" kern="1200">
                <a:solidFill>
                  <a:schemeClr val="tx2"/>
                </a:solidFill>
                <a:latin typeface="+mn-lt"/>
                <a:ea typeface="+mn-ea"/>
                <a:cs typeface="+mn-cs"/>
              </a:defRPr>
            </a:lvl1pPr>
          </a:lstStyle>
          <a:p>
            <a:r>
              <a:rPr lang="en-GB" smtClean="0"/>
              <a:t>Click icon to add picture</a:t>
            </a:r>
            <a:endParaRPr/>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3">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1854200" y="1851212"/>
            <a:ext cx="5446714" cy="1730375"/>
          </a:xfrm>
        </p:spPr>
        <p:txBody>
          <a:bodyPr anchor="b" anchorCtr="0"/>
          <a:lstStyle>
            <a:lvl1pPr algn="ctr">
              <a:lnSpc>
                <a:spcPts val="6800"/>
              </a:lnSpc>
              <a:defRPr sz="6500" b="0" cap="none" baseline="0">
                <a:latin typeface="+mj-lt"/>
              </a:defRPr>
            </a:lvl1pPr>
          </a:lstStyle>
          <a:p>
            <a:r>
              <a:rPr lang="en-GB" smtClean="0"/>
              <a:t>Click to edit Master title style</a:t>
            </a:r>
            <a:endParaRPr/>
          </a:p>
        </p:txBody>
      </p:sp>
      <p:sp>
        <p:nvSpPr>
          <p:cNvPr id="3" name="Text Placeholder 2"/>
          <p:cNvSpPr>
            <a:spLocks noGrp="1"/>
          </p:cNvSpPr>
          <p:nvPr>
            <p:ph type="body" idx="1"/>
          </p:nvPr>
        </p:nvSpPr>
        <p:spPr>
          <a:xfrm>
            <a:off x="1854200" y="3576918"/>
            <a:ext cx="5446714" cy="829982"/>
          </a:xfrm>
        </p:spPr>
        <p:txBody>
          <a:bodyPr anchor="t" anchorCtr="0">
            <a:normAutofit/>
          </a:bodyPr>
          <a:lstStyle>
            <a:lvl1pPr marL="0" indent="0" algn="ctr">
              <a:spcBef>
                <a:spcPts val="300"/>
              </a:spcBef>
              <a:buNone/>
              <a:defRPr sz="180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C7E60479-F779-456D-A3ED-80228D708900}" type="datetimeFigureOut">
              <a:rPr lang="en-US" smtClean="0"/>
              <a:pPr/>
              <a:t>11/9/2015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B78526-BAE6-405F-B2EF-D6726C046558}" type="slidenum">
              <a:rPr lang="en-GB" smtClean="0"/>
              <a:pPr/>
              <a:t>‹#›</a:t>
            </a:fld>
            <a:endParaRPr lang="en-GB"/>
          </a:p>
        </p:txBody>
      </p:sp>
      <p:grpSp>
        <p:nvGrpSpPr>
          <p:cNvPr id="7" name="Group 9"/>
          <p:cNvGrpSpPr/>
          <p:nvPr/>
        </p:nvGrpSpPr>
        <p:grpSpPr>
          <a:xfrm>
            <a:off x="0" y="0"/>
            <a:ext cx="9144000" cy="1191256"/>
            <a:chOff x="0" y="0"/>
            <a:chExt cx="9144000" cy="1191256"/>
          </a:xfrm>
        </p:grpSpPr>
        <p:pic>
          <p:nvPicPr>
            <p:cNvPr id="8" name="Picture 7" descr="Overlay-Blank.jpg"/>
            <p:cNvPicPr>
              <a:picLocks noChangeAspect="1"/>
            </p:cNvPicPr>
            <p:nvPr userDrawn="1"/>
          </p:nvPicPr>
          <p:blipFill>
            <a:blip r:embed="rId2"/>
            <a:srcRect b="85555"/>
            <a:stretch>
              <a:fillRect/>
            </a:stretch>
          </p:blipFill>
          <p:spPr>
            <a:xfrm>
              <a:off x="0" y="0"/>
              <a:ext cx="9144000" cy="990600"/>
            </a:xfrm>
            <a:prstGeom prst="rect">
              <a:avLst/>
            </a:prstGeom>
          </p:spPr>
        </p:pic>
        <p:pic>
          <p:nvPicPr>
            <p:cNvPr id="9" name="Picture 8" descr="Overlay-HorizontalBridge.jpg"/>
            <p:cNvPicPr>
              <a:picLocks noChangeAspect="1"/>
            </p:cNvPicPr>
            <p:nvPr userDrawn="1"/>
          </p:nvPicPr>
          <p:blipFill>
            <a:blip r:embed="rId3"/>
            <a:stretch>
              <a:fillRect/>
            </a:stretch>
          </p:blipFill>
          <p:spPr>
            <a:xfrm flipV="1">
              <a:off x="0" y="923365"/>
              <a:ext cx="9144000" cy="267891"/>
            </a:xfrm>
            <a:prstGeom prst="rect">
              <a:avLst/>
            </a:prstGeom>
          </p:spPr>
        </p:pic>
      </p:grpSp>
      <p:grpSp>
        <p:nvGrpSpPr>
          <p:cNvPr id="10" name="Group 10"/>
          <p:cNvGrpSpPr/>
          <p:nvPr/>
        </p:nvGrpSpPr>
        <p:grpSpPr>
          <a:xfrm flipV="1">
            <a:off x="0" y="5666744"/>
            <a:ext cx="9144000" cy="1191256"/>
            <a:chOff x="0" y="0"/>
            <a:chExt cx="9144000" cy="1191256"/>
          </a:xfrm>
        </p:grpSpPr>
        <p:pic>
          <p:nvPicPr>
            <p:cNvPr id="12" name="Picture 11" descr="Overlay-Blank.jpg"/>
            <p:cNvPicPr>
              <a:picLocks noChangeAspect="1"/>
            </p:cNvPicPr>
            <p:nvPr userDrawn="1"/>
          </p:nvPicPr>
          <p:blipFill>
            <a:blip r:embed="rId2"/>
            <a:srcRect b="85555"/>
            <a:stretch>
              <a:fillRect/>
            </a:stretch>
          </p:blipFill>
          <p:spPr>
            <a:xfrm>
              <a:off x="0" y="0"/>
              <a:ext cx="9144000" cy="990600"/>
            </a:xfrm>
            <a:prstGeom prst="rect">
              <a:avLst/>
            </a:prstGeom>
          </p:spPr>
        </p:pic>
        <p:pic>
          <p:nvPicPr>
            <p:cNvPr id="13" name="Picture 12" descr="Overlay-HorizontalBridge.jpg"/>
            <p:cNvPicPr>
              <a:picLocks noChangeAspect="1"/>
            </p:cNvPicPr>
            <p:nvPr userDrawn="1"/>
          </p:nvPicPr>
          <p:blipFill>
            <a:blip r:embed="rId3"/>
            <a:stretch>
              <a:fillRect/>
            </a:stretch>
          </p:blipFill>
          <p:spPr>
            <a:xfrm flipV="1">
              <a:off x="0" y="923365"/>
              <a:ext cx="9144000" cy="267891"/>
            </a:xfrm>
            <a:prstGeom prst="rect">
              <a:avLst/>
            </a:prstGeom>
          </p:spPr>
        </p:pic>
      </p:grpSp>
      <p:pic>
        <p:nvPicPr>
          <p:cNvPr id="14" name="Picture 13" descr="HR-Color.png"/>
          <p:cNvPicPr>
            <a:picLocks noChangeAspect="1"/>
          </p:cNvPicPr>
          <p:nvPr/>
        </p:nvPicPr>
        <p:blipFill>
          <a:blip r:embed="rId4"/>
          <a:stretch>
            <a:fillRect/>
          </a:stretch>
        </p:blipFill>
        <p:spPr>
          <a:xfrm>
            <a:off x="1554480" y="3258805"/>
            <a:ext cx="6035040" cy="340391"/>
          </a:xfrm>
          <a:prstGeom prst="rect">
            <a:avLst/>
          </a:prstGeom>
        </p:spPr>
      </p:pic>
    </p:spTree>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grpSp>
        <p:nvGrpSpPr>
          <p:cNvPr id="8" name="Group 7"/>
          <p:cNvGrpSpPr/>
          <p:nvPr/>
        </p:nvGrpSpPr>
        <p:grpSpPr>
          <a:xfrm>
            <a:off x="0" y="1372650"/>
            <a:ext cx="9144000" cy="5485350"/>
            <a:chOff x="0" y="1372650"/>
            <a:chExt cx="9144000" cy="5485350"/>
          </a:xfrm>
        </p:grpSpPr>
        <p:pic>
          <p:nvPicPr>
            <p:cNvPr id="9" name="Picture 8"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10" name="Picture 9"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p>
            <a:r>
              <a:rPr lang="en-GB" smtClean="0"/>
              <a:t>Click to edit Master title style</a:t>
            </a:r>
            <a:endParaRPr/>
          </a:p>
        </p:txBody>
      </p:sp>
      <p:sp>
        <p:nvSpPr>
          <p:cNvPr id="3" name="Content Placeholder 2"/>
          <p:cNvSpPr>
            <a:spLocks noGrp="1"/>
          </p:cNvSpPr>
          <p:nvPr>
            <p:ph sz="half" idx="1"/>
          </p:nvPr>
        </p:nvSpPr>
        <p:spPr>
          <a:xfrm>
            <a:off x="792162" y="1774825"/>
            <a:ext cx="3566160" cy="4303713"/>
          </a:xfrm>
        </p:spPr>
        <p:txBody>
          <a:bodyPr>
            <a:normAutofit/>
          </a:bodyPr>
          <a:lstStyle>
            <a:lvl1pPr>
              <a:defRPr sz="2400"/>
            </a:lvl1pPr>
            <a:lvl2pPr>
              <a:defRPr sz="22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Content Placeholder 3"/>
          <p:cNvSpPr>
            <a:spLocks noGrp="1"/>
          </p:cNvSpPr>
          <p:nvPr>
            <p:ph sz="half" idx="2"/>
          </p:nvPr>
        </p:nvSpPr>
        <p:spPr>
          <a:xfrm>
            <a:off x="4766534" y="1774825"/>
            <a:ext cx="3566160" cy="4303713"/>
          </a:xfrm>
        </p:spPr>
        <p:txBody>
          <a:bodyPr>
            <a:normAutofit/>
          </a:bodyPr>
          <a:lstStyle>
            <a:lvl1pPr>
              <a:defRPr sz="2400"/>
            </a:lvl1pPr>
            <a:lvl2pPr>
              <a:defRPr sz="22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Date Placeholder 4"/>
          <p:cNvSpPr>
            <a:spLocks noGrp="1"/>
          </p:cNvSpPr>
          <p:nvPr>
            <p:ph type="dt" sz="half" idx="10"/>
          </p:nvPr>
        </p:nvSpPr>
        <p:spPr/>
        <p:txBody>
          <a:bodyPr/>
          <a:lstStyle/>
          <a:p>
            <a:fld id="{C7E60479-F779-456D-A3ED-80228D708900}" type="datetimeFigureOut">
              <a:rPr lang="en-US" smtClean="0"/>
              <a:pPr/>
              <a:t>11/9/2015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B78526-BAE6-405F-B2EF-D6726C046558}" type="slidenum">
              <a:rPr lang="en-GB" smtClean="0"/>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grpSp>
        <p:nvGrpSpPr>
          <p:cNvPr id="10" name="Group 9"/>
          <p:cNvGrpSpPr/>
          <p:nvPr/>
        </p:nvGrpSpPr>
        <p:grpSpPr>
          <a:xfrm>
            <a:off x="0" y="1372650"/>
            <a:ext cx="9144000" cy="5485350"/>
            <a:chOff x="0" y="1372650"/>
            <a:chExt cx="9144000" cy="5485350"/>
          </a:xfrm>
        </p:grpSpPr>
        <p:pic>
          <p:nvPicPr>
            <p:cNvPr id="11" name="Picture 10"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12" name="Picture 11"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lvl1pPr>
              <a:defRPr/>
            </a:lvl1pPr>
          </a:lstStyle>
          <a:p>
            <a:r>
              <a:rPr lang="en-GB" smtClean="0"/>
              <a:t>Click to edit Master title style</a:t>
            </a:r>
            <a:endParaRPr/>
          </a:p>
        </p:txBody>
      </p:sp>
      <p:sp>
        <p:nvSpPr>
          <p:cNvPr id="3" name="Text Placeholder 2"/>
          <p:cNvSpPr>
            <a:spLocks noGrp="1"/>
          </p:cNvSpPr>
          <p:nvPr>
            <p:ph type="body" idx="1"/>
          </p:nvPr>
        </p:nvSpPr>
        <p:spPr>
          <a:xfrm>
            <a:off x="777240" y="1879320"/>
            <a:ext cx="3566160" cy="639762"/>
          </a:xfrm>
        </p:spPr>
        <p:txBody>
          <a:bodyPr anchor="b" anchorCtr="0">
            <a:noAutofit/>
          </a:bodyPr>
          <a:lstStyle>
            <a:lvl1pPr marL="0" indent="0" algn="ctr">
              <a:spcBef>
                <a:spcPts val="0"/>
              </a:spcBef>
              <a:buNone/>
              <a:defRPr sz="2800" b="0">
                <a:solidFill>
                  <a:schemeClr val="tx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777240" y="2590799"/>
            <a:ext cx="3566160" cy="3487739"/>
          </a:xfrm>
        </p:spPr>
        <p:txBody>
          <a:bodyPr>
            <a:normAutofit/>
          </a:bodyPr>
          <a:lstStyle>
            <a:lvl1pPr>
              <a:defRPr sz="2200"/>
            </a:lvl1pPr>
            <a:lvl2pPr>
              <a:defRPr sz="20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5" name="Text Placeholder 4"/>
          <p:cNvSpPr>
            <a:spLocks noGrp="1"/>
          </p:cNvSpPr>
          <p:nvPr>
            <p:ph type="body" sz="quarter" idx="3"/>
          </p:nvPr>
        </p:nvSpPr>
        <p:spPr>
          <a:xfrm>
            <a:off x="4766048" y="1879320"/>
            <a:ext cx="3566160" cy="639762"/>
          </a:xfrm>
        </p:spPr>
        <p:txBody>
          <a:bodyPr anchor="b" anchorCtr="0">
            <a:noAutofit/>
          </a:bodyPr>
          <a:lstStyle>
            <a:lvl1pPr marL="0" indent="0" algn="ctr">
              <a:spcBef>
                <a:spcPts val="0"/>
              </a:spcBef>
              <a:buNone/>
              <a:defRPr sz="2800" b="0">
                <a:solidFill>
                  <a:schemeClr val="tx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766048" y="2590799"/>
            <a:ext cx="3566160" cy="3487739"/>
          </a:xfrm>
        </p:spPr>
        <p:txBody>
          <a:bodyPr>
            <a:normAutofit/>
          </a:bodyPr>
          <a:lstStyle>
            <a:lvl1pPr>
              <a:defRPr sz="2200"/>
            </a:lvl1pPr>
            <a:lvl2pPr>
              <a:defRPr sz="2000"/>
            </a:lvl2pPr>
            <a:lvl3pPr>
              <a:defRPr sz="1800"/>
            </a:lvl3pPr>
            <a:lvl4pPr>
              <a:defRPr sz="1800"/>
            </a:lvl4pPr>
            <a:lvl5pPr>
              <a:defRPr sz="18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7" name="Date Placeholder 6"/>
          <p:cNvSpPr>
            <a:spLocks noGrp="1"/>
          </p:cNvSpPr>
          <p:nvPr>
            <p:ph type="dt" sz="half" idx="10"/>
          </p:nvPr>
        </p:nvSpPr>
        <p:spPr/>
        <p:txBody>
          <a:bodyPr/>
          <a:lstStyle/>
          <a:p>
            <a:fld id="{C7E60479-F779-456D-A3ED-80228D708900}" type="datetimeFigureOut">
              <a:rPr lang="en-US" smtClean="0"/>
              <a:pPr/>
              <a:t>11/9/2015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AB78526-BAE6-405F-B2EF-D6726C046558}" type="slidenum">
              <a:rPr lang="en-GB" smtClean="0"/>
              <a:pPr/>
              <a:t>‹#›</a:t>
            </a:fld>
            <a:endParaRPr lang="en-GB"/>
          </a:p>
        </p:txBody>
      </p:sp>
      <p:pic>
        <p:nvPicPr>
          <p:cNvPr id="14" name="Picture 13" descr="Overlay-HorizontalBridge.jpg"/>
          <p:cNvPicPr>
            <a:picLocks noChangeAspect="1"/>
          </p:cNvPicPr>
          <p:nvPr/>
        </p:nvPicPr>
        <p:blipFill>
          <a:blip r:embed="rId3"/>
          <a:srcRect t="23425" r="61031" b="39764"/>
          <a:stretch>
            <a:fillRect/>
          </a:stretch>
        </p:blipFill>
        <p:spPr>
          <a:xfrm>
            <a:off x="4766048" y="2460812"/>
            <a:ext cx="3563348" cy="98613"/>
          </a:xfrm>
          <a:prstGeom prst="rect">
            <a:avLst/>
          </a:prstGeom>
          <a:solidFill>
            <a:schemeClr val="bg2">
              <a:lumMod val="40000"/>
              <a:lumOff val="60000"/>
            </a:schemeClr>
          </a:solidFill>
        </p:spPr>
      </p:pic>
      <p:pic>
        <p:nvPicPr>
          <p:cNvPr id="15" name="Picture 14" descr="Overlay-HorizontalBridge.jpg"/>
          <p:cNvPicPr>
            <a:picLocks noChangeAspect="1"/>
          </p:cNvPicPr>
          <p:nvPr/>
        </p:nvPicPr>
        <p:blipFill>
          <a:blip r:embed="rId3"/>
          <a:srcRect t="23425" r="61031" b="39764"/>
          <a:stretch>
            <a:fillRect/>
          </a:stretch>
        </p:blipFill>
        <p:spPr>
          <a:xfrm>
            <a:off x="780052" y="2460812"/>
            <a:ext cx="3563348" cy="98613"/>
          </a:xfrm>
          <a:prstGeom prst="rect">
            <a:avLst/>
          </a:prstGeom>
          <a:solidFill>
            <a:schemeClr val="bg2">
              <a:lumMod val="40000"/>
              <a:lumOff val="60000"/>
            </a:schemeClr>
          </a:solidFill>
        </p:spPr>
      </p:pic>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grpSp>
        <p:nvGrpSpPr>
          <p:cNvPr id="6" name="Group 5"/>
          <p:cNvGrpSpPr/>
          <p:nvPr/>
        </p:nvGrpSpPr>
        <p:grpSpPr>
          <a:xfrm>
            <a:off x="0" y="1372650"/>
            <a:ext cx="9144000" cy="5485350"/>
            <a:chOff x="0" y="1372650"/>
            <a:chExt cx="9144000" cy="5485350"/>
          </a:xfrm>
        </p:grpSpPr>
        <p:pic>
          <p:nvPicPr>
            <p:cNvPr id="7" name="Picture 6"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8" name="Picture 7"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p>
            <a:r>
              <a:rPr lang="en-GB" smtClean="0"/>
              <a:t>Click to edit Master title style</a:t>
            </a:r>
            <a:endParaRPr/>
          </a:p>
        </p:txBody>
      </p:sp>
      <p:sp>
        <p:nvSpPr>
          <p:cNvPr id="3" name="Date Placeholder 2"/>
          <p:cNvSpPr>
            <a:spLocks noGrp="1"/>
          </p:cNvSpPr>
          <p:nvPr>
            <p:ph type="dt" sz="half" idx="10"/>
          </p:nvPr>
        </p:nvSpPr>
        <p:spPr/>
        <p:txBody>
          <a:bodyPr/>
          <a:lstStyle/>
          <a:p>
            <a:fld id="{C7E60479-F779-456D-A3ED-80228D708900}" type="datetimeFigureOut">
              <a:rPr lang="en-US" smtClean="0"/>
              <a:pPr/>
              <a:t>11/9/2015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AB78526-BAE6-405F-B2EF-D6726C046558}"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Overlay-Blank.jpg"/>
          <p:cNvPicPr>
            <a:picLocks noChangeAspect="1"/>
          </p:cNvPicPr>
          <p:nvPr/>
        </p:nvPicPr>
        <p:blipFill>
          <a:blip r:embed="rId2"/>
          <a:stretch>
            <a:fillRect/>
          </a:stretch>
        </p:blipFill>
        <p:spPr>
          <a:xfrm>
            <a:off x="0" y="0"/>
            <a:ext cx="9144000" cy="6858000"/>
          </a:xfrm>
          <a:prstGeom prst="rect">
            <a:avLst/>
          </a:prstGeom>
        </p:spPr>
      </p:pic>
      <p:sp>
        <p:nvSpPr>
          <p:cNvPr id="2" name="Date Placeholder 1"/>
          <p:cNvSpPr>
            <a:spLocks noGrp="1"/>
          </p:cNvSpPr>
          <p:nvPr>
            <p:ph type="dt" sz="half" idx="10"/>
          </p:nvPr>
        </p:nvSpPr>
        <p:spPr/>
        <p:txBody>
          <a:bodyPr/>
          <a:lstStyle/>
          <a:p>
            <a:fld id="{C7E60479-F779-456D-A3ED-80228D708900}" type="datetimeFigureOut">
              <a:rPr lang="en-US" smtClean="0"/>
              <a:pPr/>
              <a:t>11/9/2015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AB78526-BAE6-405F-B2EF-D6726C046558}" type="slidenum">
              <a:rPr lang="en-GB" smtClean="0"/>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grpSp>
        <p:nvGrpSpPr>
          <p:cNvPr id="8" name="Group 11"/>
          <p:cNvGrpSpPr/>
          <p:nvPr/>
        </p:nvGrpSpPr>
        <p:grpSpPr>
          <a:xfrm>
            <a:off x="4267200" y="0"/>
            <a:ext cx="4876800" cy="6858000"/>
            <a:chOff x="4267200" y="0"/>
            <a:chExt cx="4876800" cy="6858000"/>
          </a:xfrm>
        </p:grpSpPr>
        <p:pic>
          <p:nvPicPr>
            <p:cNvPr id="9" name="Picture 8" descr="Overlay-Blank.jpg"/>
            <p:cNvPicPr>
              <a:picLocks noChangeAspect="1"/>
            </p:cNvPicPr>
            <p:nvPr userDrawn="1"/>
          </p:nvPicPr>
          <p:blipFill>
            <a:blip r:embed="rId2"/>
            <a:srcRect l="4302" r="46875"/>
            <a:stretch>
              <a:fillRect/>
            </a:stretch>
          </p:blipFill>
          <p:spPr>
            <a:xfrm>
              <a:off x="4495800" y="0"/>
              <a:ext cx="4648200" cy="6858000"/>
            </a:xfrm>
            <a:prstGeom prst="rect">
              <a:avLst/>
            </a:prstGeom>
          </p:spPr>
        </p:pic>
        <p:pic>
          <p:nvPicPr>
            <p:cNvPr id="10" name="Picture 9" descr="Overlay-VerticalBridge.jpg"/>
            <p:cNvPicPr>
              <a:picLocks noChangeAspect="1"/>
            </p:cNvPicPr>
            <p:nvPr userDrawn="1"/>
          </p:nvPicPr>
          <p:blipFill>
            <a:blip r:embed="rId3"/>
            <a:stretch>
              <a:fillRect/>
            </a:stretch>
          </p:blipFill>
          <p:spPr>
            <a:xfrm flipH="1">
              <a:off x="4267200" y="0"/>
              <a:ext cx="267891" cy="6858000"/>
            </a:xfrm>
            <a:prstGeom prst="rect">
              <a:avLst/>
            </a:prstGeom>
          </p:spPr>
        </p:pic>
      </p:grpSp>
      <p:sp>
        <p:nvSpPr>
          <p:cNvPr id="2" name="Title 1"/>
          <p:cNvSpPr>
            <a:spLocks noGrp="1"/>
          </p:cNvSpPr>
          <p:nvPr>
            <p:ph type="title"/>
          </p:nvPr>
        </p:nvSpPr>
        <p:spPr>
          <a:xfrm>
            <a:off x="381000" y="609600"/>
            <a:ext cx="3612776" cy="1537447"/>
          </a:xfrm>
        </p:spPr>
        <p:txBody>
          <a:bodyPr anchor="b"/>
          <a:lstStyle>
            <a:lvl1pPr algn="ctr">
              <a:lnSpc>
                <a:spcPct val="100000"/>
              </a:lnSpc>
              <a:defRPr sz="3600" b="0"/>
            </a:lvl1pPr>
          </a:lstStyle>
          <a:p>
            <a:r>
              <a:rPr lang="en-GB" smtClean="0"/>
              <a:t>Click to edit Master title style</a:t>
            </a:r>
            <a:endParaRPr/>
          </a:p>
        </p:txBody>
      </p:sp>
      <p:sp>
        <p:nvSpPr>
          <p:cNvPr id="3" name="Content Placeholder 2"/>
          <p:cNvSpPr>
            <a:spLocks noGrp="1"/>
          </p:cNvSpPr>
          <p:nvPr>
            <p:ph idx="1"/>
          </p:nvPr>
        </p:nvSpPr>
        <p:spPr>
          <a:xfrm>
            <a:off x="4885859" y="381001"/>
            <a:ext cx="3813174" cy="5697537"/>
          </a:xfrm>
        </p:spPr>
        <p:txBody>
          <a:bodyPr>
            <a:normAutofit/>
          </a:bodyPr>
          <a:lstStyle>
            <a:lvl1pPr>
              <a:defRPr sz="2400" b="0"/>
            </a:lvl1pPr>
            <a:lvl2pPr>
              <a:defRPr sz="2200" b="0"/>
            </a:lvl2pPr>
            <a:lvl3pPr>
              <a:defRPr sz="2000" b="0"/>
            </a:lvl3pPr>
            <a:lvl4pPr>
              <a:defRPr sz="1800" b="0"/>
            </a:lvl4pPr>
            <a:lvl5pPr>
              <a:defRPr sz="1800" b="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Text Placeholder 3"/>
          <p:cNvSpPr>
            <a:spLocks noGrp="1"/>
          </p:cNvSpPr>
          <p:nvPr>
            <p:ph type="body" sz="half" idx="2"/>
          </p:nvPr>
        </p:nvSpPr>
        <p:spPr>
          <a:xfrm>
            <a:off x="381000" y="2209801"/>
            <a:ext cx="3612776" cy="3200400"/>
          </a:xfrm>
        </p:spPr>
        <p:txBody>
          <a:bodyPr>
            <a:normAutofit/>
          </a:bodyPr>
          <a:lstStyle>
            <a:lvl1pPr marL="0" indent="0" algn="ctr">
              <a:buNone/>
              <a:defRPr sz="1800" b="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C7E60479-F779-456D-A3ED-80228D708900}" type="datetimeFigureOut">
              <a:rPr lang="en-US" smtClean="0"/>
              <a:pPr/>
              <a:t>11/9/2015</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xfrm>
            <a:off x="4267200" y="6356350"/>
            <a:ext cx="609600" cy="365125"/>
          </a:xfrm>
        </p:spPr>
        <p:txBody>
          <a:bodyPr/>
          <a:lstStyle>
            <a:lvl1pPr algn="ctr">
              <a:defRPr>
                <a:solidFill>
                  <a:schemeClr val="tx2">
                    <a:lumMod val="40000"/>
                    <a:lumOff val="60000"/>
                  </a:schemeClr>
                </a:solidFill>
              </a:defRPr>
            </a:lvl1pPr>
          </a:lstStyle>
          <a:p>
            <a:fld id="{5AB78526-BAE6-405F-B2EF-D6726C046558}" type="slidenum">
              <a:rPr lang="en-GB" smtClean="0"/>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Overlay-Blank.jpg"/>
          <p:cNvPicPr>
            <a:picLocks noChangeAspect="1"/>
          </p:cNvPicPr>
          <p:nvPr/>
        </p:nvPicPr>
        <p:blipFill>
          <a:blip r:embed="rId2"/>
          <a:stretch>
            <a:fillRect/>
          </a:stretch>
        </p:blipFill>
        <p:spPr>
          <a:xfrm>
            <a:off x="0" y="0"/>
            <a:ext cx="9144000" cy="6858000"/>
          </a:xfrm>
          <a:prstGeom prst="rect">
            <a:avLst/>
          </a:prstGeom>
        </p:spPr>
      </p:pic>
      <p:sp>
        <p:nvSpPr>
          <p:cNvPr id="2" name="Title 1"/>
          <p:cNvSpPr>
            <a:spLocks noGrp="1"/>
          </p:cNvSpPr>
          <p:nvPr>
            <p:ph type="title"/>
          </p:nvPr>
        </p:nvSpPr>
        <p:spPr>
          <a:xfrm>
            <a:off x="381000" y="609600"/>
            <a:ext cx="3612822" cy="1536192"/>
          </a:xfrm>
        </p:spPr>
        <p:txBody>
          <a:bodyPr vert="horz" lIns="91440" tIns="45720" rIns="91440" bIns="45720" rtlCol="0" anchor="b">
            <a:noAutofit/>
          </a:bodyPr>
          <a:lstStyle>
            <a:lvl1pPr algn="ctr" defTabSz="914400" rtl="0" eaLnBrk="1" latinLnBrk="0" hangingPunct="1">
              <a:lnSpc>
                <a:spcPct val="100000"/>
              </a:lnSpc>
              <a:spcBef>
                <a:spcPct val="0"/>
              </a:spcBef>
              <a:buNone/>
              <a:defRPr sz="3600" b="0" kern="1200">
                <a:solidFill>
                  <a:schemeClr val="tx2"/>
                </a:solidFill>
                <a:latin typeface="+mn-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4873625" y="381000"/>
            <a:ext cx="3813175" cy="5697538"/>
          </a:xfrm>
          <a:solidFill>
            <a:schemeClr val="bg1">
              <a:lumMod val="85000"/>
            </a:schemeClr>
          </a:solidFill>
          <a:ln w="101600">
            <a:solidFill>
              <a:schemeClr val="accent1">
                <a:lumMod val="40000"/>
                <a:lumOff val="60000"/>
                <a:alpha val="40000"/>
              </a:schemeClr>
            </a:solidFill>
            <a:miter lim="800000"/>
          </a:ln>
          <a:effectLst>
            <a:innerShdw blurRad="457200">
              <a:schemeClr val="accent1">
                <a:alpha val="80000"/>
              </a:schemeClr>
            </a:innerShdw>
            <a:softEdge rad="3175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379984" y="2209799"/>
            <a:ext cx="3613792" cy="3222625"/>
          </a:xfrm>
        </p:spPr>
        <p:txBody>
          <a:bodyPr vert="horz" lIns="91440" tIns="45720" rIns="91440" bIns="45720" rtlCol="0">
            <a:normAutofit/>
          </a:bodyPr>
          <a:lstStyle>
            <a:lvl1pPr marL="0" indent="0" algn="ctr">
              <a:buNone/>
              <a:defRPr sz="1800" b="0" kern="1200">
                <a:solidFill>
                  <a:schemeClr val="tx2"/>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2400"/>
              </a:spcBef>
              <a:buClr>
                <a:schemeClr val="accent1">
                  <a:lumMod val="60000"/>
                  <a:lumOff val="40000"/>
                </a:schemeClr>
              </a:buClr>
              <a:buFont typeface="Candara" pitchFamily="34" charset="0"/>
              <a:buNone/>
            </a:pPr>
            <a:r>
              <a:rPr lang="en-GB" smtClean="0"/>
              <a:t>Click to edit Master text styles</a:t>
            </a:r>
          </a:p>
        </p:txBody>
      </p:sp>
      <p:sp>
        <p:nvSpPr>
          <p:cNvPr id="5" name="Date Placeholder 4"/>
          <p:cNvSpPr>
            <a:spLocks noGrp="1"/>
          </p:cNvSpPr>
          <p:nvPr>
            <p:ph type="dt" sz="half" idx="10"/>
          </p:nvPr>
        </p:nvSpPr>
        <p:spPr/>
        <p:txBody>
          <a:bodyPr/>
          <a:lstStyle/>
          <a:p>
            <a:fld id="{C7E60479-F779-456D-A3ED-80228D708900}" type="datetimeFigureOut">
              <a:rPr lang="en-US" smtClean="0"/>
              <a:pPr/>
              <a:t>11/9/2015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B78526-BAE6-405F-B2EF-D6726C046558}"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Alt.">
    <p:spTree>
      <p:nvGrpSpPr>
        <p:cNvPr id="1" name=""/>
        <p:cNvGrpSpPr/>
        <p:nvPr/>
      </p:nvGrpSpPr>
      <p:grpSpPr>
        <a:xfrm>
          <a:off x="0" y="0"/>
          <a:ext cx="0" cy="0"/>
          <a:chOff x="0" y="0"/>
          <a:chExt cx="0" cy="0"/>
        </a:xfrm>
      </p:grpSpPr>
      <p:grpSp>
        <p:nvGrpSpPr>
          <p:cNvPr id="8" name="Group 8"/>
          <p:cNvGrpSpPr/>
          <p:nvPr/>
        </p:nvGrpSpPr>
        <p:grpSpPr>
          <a:xfrm>
            <a:off x="4267200" y="0"/>
            <a:ext cx="4876800" cy="6858000"/>
            <a:chOff x="4267200" y="0"/>
            <a:chExt cx="4876800" cy="6858000"/>
          </a:xfrm>
        </p:grpSpPr>
        <p:pic>
          <p:nvPicPr>
            <p:cNvPr id="10" name="Picture 9" descr="Overlay-Blank.jpg"/>
            <p:cNvPicPr>
              <a:picLocks noChangeAspect="1"/>
            </p:cNvPicPr>
            <p:nvPr userDrawn="1"/>
          </p:nvPicPr>
          <p:blipFill>
            <a:blip r:embed="rId2"/>
            <a:srcRect l="4302" r="46875"/>
            <a:stretch>
              <a:fillRect/>
            </a:stretch>
          </p:blipFill>
          <p:spPr>
            <a:xfrm>
              <a:off x="4495800" y="0"/>
              <a:ext cx="4648200" cy="6858000"/>
            </a:xfrm>
            <a:prstGeom prst="rect">
              <a:avLst/>
            </a:prstGeom>
          </p:spPr>
        </p:pic>
        <p:pic>
          <p:nvPicPr>
            <p:cNvPr id="11" name="Picture 10" descr="Overlay-VerticalBridge.jpg"/>
            <p:cNvPicPr>
              <a:picLocks noChangeAspect="1"/>
            </p:cNvPicPr>
            <p:nvPr userDrawn="1"/>
          </p:nvPicPr>
          <p:blipFill>
            <a:blip r:embed="rId3"/>
            <a:stretch>
              <a:fillRect/>
            </a:stretch>
          </p:blipFill>
          <p:spPr>
            <a:xfrm flipH="1">
              <a:off x="4267200" y="0"/>
              <a:ext cx="267891" cy="6858000"/>
            </a:xfrm>
            <a:prstGeom prst="rect">
              <a:avLst/>
            </a:prstGeom>
          </p:spPr>
        </p:pic>
      </p:grpSp>
      <p:sp>
        <p:nvSpPr>
          <p:cNvPr id="2" name="Title 1"/>
          <p:cNvSpPr>
            <a:spLocks noGrp="1"/>
          </p:cNvSpPr>
          <p:nvPr>
            <p:ph type="title"/>
          </p:nvPr>
        </p:nvSpPr>
        <p:spPr>
          <a:xfrm>
            <a:off x="381000" y="609600"/>
            <a:ext cx="3612822" cy="1536192"/>
          </a:xfrm>
        </p:spPr>
        <p:txBody>
          <a:bodyPr vert="horz" lIns="91440" tIns="45720" rIns="91440" bIns="45720" rtlCol="0" anchor="b">
            <a:noAutofit/>
          </a:bodyPr>
          <a:lstStyle>
            <a:lvl1pPr algn="ctr" defTabSz="914400" rtl="0" eaLnBrk="1" latinLnBrk="0" hangingPunct="1">
              <a:lnSpc>
                <a:spcPct val="100000"/>
              </a:lnSpc>
              <a:spcBef>
                <a:spcPct val="0"/>
              </a:spcBef>
              <a:buNone/>
              <a:defRPr sz="3600" b="0" kern="1200">
                <a:solidFill>
                  <a:schemeClr val="tx2"/>
                </a:solidFill>
                <a:latin typeface="+mn-lt"/>
                <a:ea typeface="+mj-ea"/>
                <a:cs typeface="+mj-cs"/>
              </a:defRPr>
            </a:lvl1pPr>
          </a:lstStyle>
          <a:p>
            <a:r>
              <a:rPr lang="en-GB" smtClean="0"/>
              <a:t>Click to edit Master title style</a:t>
            </a:r>
            <a:endParaRPr/>
          </a:p>
        </p:txBody>
      </p:sp>
      <p:sp>
        <p:nvSpPr>
          <p:cNvPr id="3" name="Picture Placeholder 2"/>
          <p:cNvSpPr>
            <a:spLocks noGrp="1"/>
          </p:cNvSpPr>
          <p:nvPr>
            <p:ph type="pic" idx="1"/>
          </p:nvPr>
        </p:nvSpPr>
        <p:spPr>
          <a:xfrm>
            <a:off x="4873625" y="381000"/>
            <a:ext cx="3813175" cy="5697538"/>
          </a:xfrm>
          <a:solidFill>
            <a:schemeClr val="bg1">
              <a:lumMod val="85000"/>
            </a:schemeClr>
          </a:solidFill>
          <a:ln w="101600">
            <a:noFill/>
            <a:miter lim="800000"/>
          </a:ln>
          <a:effectLst>
            <a:innerShdw blurRad="457200">
              <a:schemeClr val="tx1">
                <a:lumMod val="50000"/>
                <a:lumOff val="50000"/>
                <a:alpha val="80000"/>
              </a:schemeClr>
            </a:innerShdw>
            <a:softEdge rad="127000"/>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Click icon to add picture</a:t>
            </a:r>
            <a:endParaRPr/>
          </a:p>
        </p:txBody>
      </p:sp>
      <p:sp>
        <p:nvSpPr>
          <p:cNvPr id="4" name="Text Placeholder 3"/>
          <p:cNvSpPr>
            <a:spLocks noGrp="1"/>
          </p:cNvSpPr>
          <p:nvPr>
            <p:ph type="body" sz="half" idx="2"/>
          </p:nvPr>
        </p:nvSpPr>
        <p:spPr>
          <a:xfrm>
            <a:off x="379984" y="2209799"/>
            <a:ext cx="3613792" cy="3222625"/>
          </a:xfrm>
        </p:spPr>
        <p:txBody>
          <a:bodyPr vert="horz" lIns="91440" tIns="45720" rIns="91440" bIns="45720" rtlCol="0">
            <a:normAutofit/>
          </a:bodyPr>
          <a:lstStyle>
            <a:lvl1pPr marL="0" indent="0" algn="ctr">
              <a:buNone/>
              <a:defRPr sz="1800" b="0" kern="1200">
                <a:solidFill>
                  <a:schemeClr val="tx2"/>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lgn="ctr" defTabSz="914400" rtl="0" eaLnBrk="1" latinLnBrk="0" hangingPunct="1">
              <a:spcBef>
                <a:spcPts val="2400"/>
              </a:spcBef>
              <a:buClr>
                <a:schemeClr val="accent1">
                  <a:lumMod val="60000"/>
                  <a:lumOff val="40000"/>
                </a:schemeClr>
              </a:buClr>
              <a:buFont typeface="Candara" pitchFamily="34" charset="0"/>
              <a:buNone/>
            </a:pPr>
            <a:r>
              <a:rPr lang="en-GB" smtClean="0"/>
              <a:t>Click to edit Master text styles</a:t>
            </a:r>
          </a:p>
        </p:txBody>
      </p:sp>
      <p:sp>
        <p:nvSpPr>
          <p:cNvPr id="5" name="Date Placeholder 4"/>
          <p:cNvSpPr>
            <a:spLocks noGrp="1"/>
          </p:cNvSpPr>
          <p:nvPr>
            <p:ph type="dt" sz="half" idx="10"/>
          </p:nvPr>
        </p:nvSpPr>
        <p:spPr/>
        <p:txBody>
          <a:bodyPr/>
          <a:lstStyle/>
          <a:p>
            <a:fld id="{C7E60479-F779-456D-A3ED-80228D708900}" type="datetimeFigureOut">
              <a:rPr lang="en-US" smtClean="0"/>
              <a:pPr/>
              <a:t>11/9/2015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AB78526-BAE6-405F-B2EF-D6726C046558}" type="slidenum">
              <a:rPr lang="en-GB" smtClean="0"/>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grpSp>
        <p:nvGrpSpPr>
          <p:cNvPr id="7" name="Group 6"/>
          <p:cNvGrpSpPr/>
          <p:nvPr/>
        </p:nvGrpSpPr>
        <p:grpSpPr>
          <a:xfrm>
            <a:off x="0" y="1372650"/>
            <a:ext cx="9144000" cy="5485350"/>
            <a:chOff x="0" y="1372650"/>
            <a:chExt cx="9144000" cy="5485350"/>
          </a:xfrm>
        </p:grpSpPr>
        <p:pic>
          <p:nvPicPr>
            <p:cNvPr id="8" name="Picture 7" descr="Overlay-Blank.jpg"/>
            <p:cNvPicPr>
              <a:picLocks noChangeAspect="1"/>
            </p:cNvPicPr>
            <p:nvPr userDrawn="1"/>
          </p:nvPicPr>
          <p:blipFill>
            <a:blip r:embed="rId2"/>
            <a:srcRect t="23333"/>
            <a:stretch>
              <a:fillRect/>
            </a:stretch>
          </p:blipFill>
          <p:spPr>
            <a:xfrm>
              <a:off x="0" y="1600200"/>
              <a:ext cx="9144000" cy="5257800"/>
            </a:xfrm>
            <a:prstGeom prst="rect">
              <a:avLst/>
            </a:prstGeom>
          </p:spPr>
        </p:pic>
        <p:pic>
          <p:nvPicPr>
            <p:cNvPr id="9" name="Picture 8" descr="Overlay-HorizontalBridge.jpg"/>
            <p:cNvPicPr>
              <a:picLocks noChangeAspect="1"/>
            </p:cNvPicPr>
            <p:nvPr userDrawn="1"/>
          </p:nvPicPr>
          <p:blipFill>
            <a:blip r:embed="rId3"/>
            <a:stretch>
              <a:fillRect/>
            </a:stretch>
          </p:blipFill>
          <p:spPr>
            <a:xfrm>
              <a:off x="0" y="1372650"/>
              <a:ext cx="9144000" cy="267891"/>
            </a:xfrm>
            <a:prstGeom prst="rect">
              <a:avLst/>
            </a:prstGeom>
          </p:spPr>
        </p:pic>
      </p:grpSp>
      <p:sp>
        <p:nvSpPr>
          <p:cNvPr id="2" name="Title 1"/>
          <p:cNvSpPr>
            <a:spLocks noGrp="1"/>
          </p:cNvSpPr>
          <p:nvPr>
            <p:ph type="title"/>
          </p:nvPr>
        </p:nvSpPr>
        <p:spPr/>
        <p:txBody>
          <a:bodyPr/>
          <a:lstStyle/>
          <a:p>
            <a:r>
              <a:rPr lang="en-GB" smtClean="0"/>
              <a:t>Click to edit Master title style</a:t>
            </a:r>
            <a:endParaRPr/>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7E60479-F779-456D-A3ED-80228D708900}" type="datetimeFigureOut">
              <a:rPr lang="en-US" smtClean="0"/>
              <a:pPr/>
              <a:t>11/9/2015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B78526-BAE6-405F-B2EF-D6726C046558}" type="slidenum">
              <a:rPr lang="en-GB" smtClean="0"/>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grpSp>
        <p:nvGrpSpPr>
          <p:cNvPr id="7" name="Group 10"/>
          <p:cNvGrpSpPr/>
          <p:nvPr/>
        </p:nvGrpSpPr>
        <p:grpSpPr>
          <a:xfrm>
            <a:off x="0" y="0"/>
            <a:ext cx="7696200" cy="6858000"/>
            <a:chOff x="0" y="0"/>
            <a:chExt cx="7696200" cy="6858000"/>
          </a:xfrm>
        </p:grpSpPr>
        <p:pic>
          <p:nvPicPr>
            <p:cNvPr id="8" name="Picture 7" descr="Overlay-Blank.jpg"/>
            <p:cNvPicPr>
              <a:picLocks noChangeAspect="1"/>
            </p:cNvPicPr>
            <p:nvPr userDrawn="1"/>
          </p:nvPicPr>
          <p:blipFill>
            <a:blip r:embed="rId2"/>
            <a:srcRect l="1471" r="16862"/>
            <a:stretch>
              <a:fillRect/>
            </a:stretch>
          </p:blipFill>
          <p:spPr>
            <a:xfrm>
              <a:off x="0" y="0"/>
              <a:ext cx="7467600" cy="6858000"/>
            </a:xfrm>
            <a:prstGeom prst="rect">
              <a:avLst/>
            </a:prstGeom>
          </p:spPr>
        </p:pic>
        <p:pic>
          <p:nvPicPr>
            <p:cNvPr id="9" name="Picture 8" descr="Overlay-VerticalBridge.jpg"/>
            <p:cNvPicPr>
              <a:picLocks noChangeAspect="1"/>
            </p:cNvPicPr>
            <p:nvPr userDrawn="1"/>
          </p:nvPicPr>
          <p:blipFill>
            <a:blip r:embed="rId3"/>
            <a:stretch>
              <a:fillRect/>
            </a:stretch>
          </p:blipFill>
          <p:spPr>
            <a:xfrm>
              <a:off x="7428309" y="0"/>
              <a:ext cx="267891" cy="6858000"/>
            </a:xfrm>
            <a:prstGeom prst="rect">
              <a:avLst/>
            </a:prstGeom>
          </p:spPr>
        </p:pic>
      </p:grpSp>
      <p:sp>
        <p:nvSpPr>
          <p:cNvPr id="2" name="Vertical Title 1"/>
          <p:cNvSpPr>
            <a:spLocks noGrp="1"/>
          </p:cNvSpPr>
          <p:nvPr>
            <p:ph type="title" orient="vert"/>
          </p:nvPr>
        </p:nvSpPr>
        <p:spPr>
          <a:xfrm>
            <a:off x="7620000" y="381001"/>
            <a:ext cx="1447800" cy="5697538"/>
          </a:xfrm>
        </p:spPr>
        <p:txBody>
          <a:bodyPr vert="eaVert"/>
          <a:lstStyle/>
          <a:p>
            <a:r>
              <a:rPr lang="en-GB" smtClean="0"/>
              <a:t>Click to edit Master title style</a:t>
            </a:r>
            <a:endParaRPr/>
          </a:p>
        </p:txBody>
      </p:sp>
      <p:sp>
        <p:nvSpPr>
          <p:cNvPr id="3" name="Vertical Text Placeholder 2"/>
          <p:cNvSpPr>
            <a:spLocks noGrp="1"/>
          </p:cNvSpPr>
          <p:nvPr>
            <p:ph type="body" orient="vert" idx="1"/>
          </p:nvPr>
        </p:nvSpPr>
        <p:spPr>
          <a:xfrm>
            <a:off x="381000" y="381001"/>
            <a:ext cx="6705600" cy="5697537"/>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10"/>
          </p:nvPr>
        </p:nvSpPr>
        <p:spPr/>
        <p:txBody>
          <a:bodyPr/>
          <a:lstStyle/>
          <a:p>
            <a:fld id="{C7E60479-F779-456D-A3ED-80228D708900}" type="datetimeFigureOut">
              <a:rPr lang="en-US" smtClean="0"/>
              <a:pPr/>
              <a:t>11/9/2015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AB78526-BAE6-405F-B2EF-D6726C046558}"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792162" y="40341"/>
            <a:ext cx="7570787" cy="1411941"/>
          </a:xfrm>
          <a:prstGeom prst="rect">
            <a:avLst/>
          </a:prstGeom>
        </p:spPr>
        <p:txBody>
          <a:bodyPr vert="horz" lIns="91440" tIns="45720" rIns="91440" bIns="45720" rtlCol="0" anchor="ctr">
            <a:noAutofit/>
          </a:bodyPr>
          <a:lstStyle/>
          <a:p>
            <a:r>
              <a:rPr lang="en-GB" smtClean="0"/>
              <a:t>Click to edit Master title style</a:t>
            </a:r>
            <a:endParaRPr/>
          </a:p>
        </p:txBody>
      </p:sp>
      <p:sp>
        <p:nvSpPr>
          <p:cNvPr id="3" name="Text Placeholder 2"/>
          <p:cNvSpPr>
            <a:spLocks noGrp="1"/>
          </p:cNvSpPr>
          <p:nvPr>
            <p:ph type="body" idx="1"/>
          </p:nvPr>
        </p:nvSpPr>
        <p:spPr>
          <a:xfrm>
            <a:off x="792162" y="1761565"/>
            <a:ext cx="7570787" cy="4289611"/>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a:p>
        </p:txBody>
      </p:sp>
      <p:sp>
        <p:nvSpPr>
          <p:cNvPr id="4" name="Date Placeholder 3"/>
          <p:cNvSpPr>
            <a:spLocks noGrp="1"/>
          </p:cNvSpPr>
          <p:nvPr>
            <p:ph type="dt" sz="half" idx="2"/>
          </p:nvPr>
        </p:nvSpPr>
        <p:spPr>
          <a:xfrm>
            <a:off x="6651812" y="6356350"/>
            <a:ext cx="2133600" cy="365125"/>
          </a:xfrm>
          <a:prstGeom prst="rect">
            <a:avLst/>
          </a:prstGeom>
        </p:spPr>
        <p:txBody>
          <a:bodyPr vert="horz" lIns="91440" tIns="45720" rIns="91440" bIns="45720" rtlCol="0" anchor="ctr"/>
          <a:lstStyle>
            <a:lvl1pPr algn="r">
              <a:defRPr sz="1200" b="1">
                <a:solidFill>
                  <a:schemeClr val="tx2">
                    <a:lumMod val="40000"/>
                    <a:lumOff val="60000"/>
                  </a:schemeClr>
                </a:solidFill>
              </a:defRPr>
            </a:lvl1pPr>
          </a:lstStyle>
          <a:p>
            <a:fld id="{C7E60479-F779-456D-A3ED-80228D708900}" type="datetimeFigureOut">
              <a:rPr lang="en-US" smtClean="0"/>
              <a:pPr/>
              <a:t>11/9/2015</a:t>
            </a:fld>
            <a:endParaRPr lang="en-GB"/>
          </a:p>
        </p:txBody>
      </p:sp>
      <p:sp>
        <p:nvSpPr>
          <p:cNvPr id="6" name="Slide Number Placeholder 5"/>
          <p:cNvSpPr>
            <a:spLocks noGrp="1"/>
          </p:cNvSpPr>
          <p:nvPr>
            <p:ph type="sldNum" sz="quarter" idx="4"/>
          </p:nvPr>
        </p:nvSpPr>
        <p:spPr>
          <a:xfrm>
            <a:off x="4267200" y="6356350"/>
            <a:ext cx="609600" cy="365125"/>
          </a:xfrm>
          <a:prstGeom prst="rect">
            <a:avLst/>
          </a:prstGeom>
        </p:spPr>
        <p:txBody>
          <a:bodyPr vert="horz" lIns="91440" tIns="45720" rIns="91440" bIns="45720" rtlCol="0" anchor="ctr"/>
          <a:lstStyle>
            <a:lvl1pPr algn="ctr">
              <a:defRPr sz="1200" b="1">
                <a:solidFill>
                  <a:schemeClr val="tx2">
                    <a:lumMod val="40000"/>
                    <a:lumOff val="60000"/>
                  </a:schemeClr>
                </a:solidFill>
              </a:defRPr>
            </a:lvl1pPr>
          </a:lstStyle>
          <a:p>
            <a:fld id="{5AB78526-BAE6-405F-B2EF-D6726C046558}" type="slidenum">
              <a:rPr lang="en-GB" smtClean="0"/>
              <a:pPr/>
              <a:t>‹#›</a:t>
            </a:fld>
            <a:endParaRPr lang="en-GB"/>
          </a:p>
        </p:txBody>
      </p:sp>
      <p:sp>
        <p:nvSpPr>
          <p:cNvPr id="5" name="Footer Placeholder 4"/>
          <p:cNvSpPr>
            <a:spLocks noGrp="1"/>
          </p:cNvSpPr>
          <p:nvPr>
            <p:ph type="ftr" sz="quarter" idx="3"/>
          </p:nvPr>
        </p:nvSpPr>
        <p:spPr>
          <a:xfrm>
            <a:off x="372035" y="6356350"/>
            <a:ext cx="2895600" cy="365125"/>
          </a:xfrm>
          <a:prstGeom prst="rect">
            <a:avLst/>
          </a:prstGeom>
        </p:spPr>
        <p:txBody>
          <a:bodyPr vert="horz" lIns="91440" tIns="45720" rIns="91440" bIns="45720" rtlCol="0" anchor="ctr"/>
          <a:lstStyle>
            <a:lvl1pPr algn="l">
              <a:defRPr sz="1200" b="1">
                <a:solidFill>
                  <a:schemeClr val="tx2">
                    <a:lumMod val="40000"/>
                    <a:lumOff val="60000"/>
                  </a:schemeClr>
                </a:solidFill>
              </a:defRPr>
            </a:lvl1pPr>
          </a:lstStyle>
          <a:p>
            <a:endParaRPr lang="en-GB"/>
          </a:p>
        </p:txBody>
      </p:sp>
    </p:spTree>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 id="2147483780" r:id="rId12"/>
    <p:sldLayoutId id="2147483781" r:id="rId13"/>
  </p:sldLayoutIdLst>
  <p:txStyles>
    <p:titleStyle>
      <a:lvl1pPr algn="ctr" defTabSz="914400" rtl="0" eaLnBrk="1" latinLnBrk="0" hangingPunct="1">
        <a:lnSpc>
          <a:spcPts val="6000"/>
        </a:lnSpc>
        <a:spcBef>
          <a:spcPct val="0"/>
        </a:spcBef>
        <a:buNone/>
        <a:defRPr sz="5400" kern="1200">
          <a:solidFill>
            <a:schemeClr val="tx2"/>
          </a:solidFill>
          <a:latin typeface="+mn-lt"/>
          <a:ea typeface="+mj-ea"/>
          <a:cs typeface="+mj-cs"/>
        </a:defRPr>
      </a:lvl1pPr>
    </p:titleStyle>
    <p:bodyStyle>
      <a:lvl1pPr marL="342900" indent="-342900" algn="l" defTabSz="914400" rtl="0" eaLnBrk="1" latinLnBrk="0" hangingPunct="1">
        <a:spcBef>
          <a:spcPts val="2400"/>
        </a:spcBef>
        <a:buClr>
          <a:schemeClr val="accent1">
            <a:lumMod val="60000"/>
            <a:lumOff val="40000"/>
          </a:schemeClr>
        </a:buClr>
        <a:buFont typeface="Candara" pitchFamily="34" charset="0"/>
        <a:buChar char="•"/>
        <a:defRPr sz="2800" kern="1200">
          <a:solidFill>
            <a:schemeClr val="tx2"/>
          </a:solidFill>
          <a:latin typeface="+mn-lt"/>
          <a:ea typeface="+mn-ea"/>
          <a:cs typeface="+mn-cs"/>
        </a:defRPr>
      </a:lvl1pPr>
      <a:lvl2pPr marL="685800" indent="-336550" algn="l" defTabSz="914400" rtl="0" eaLnBrk="1" latinLnBrk="0" hangingPunct="1">
        <a:spcBef>
          <a:spcPts val="600"/>
        </a:spcBef>
        <a:buClr>
          <a:schemeClr val="tx2"/>
        </a:buClr>
        <a:buFont typeface="Candara" pitchFamily="34" charset="0"/>
        <a:buChar char="•"/>
        <a:defRPr sz="2600" kern="1200">
          <a:solidFill>
            <a:schemeClr val="tx2"/>
          </a:solidFill>
          <a:latin typeface="+mn-lt"/>
          <a:ea typeface="+mn-ea"/>
          <a:cs typeface="+mn-cs"/>
        </a:defRPr>
      </a:lvl2pPr>
      <a:lvl3pPr marL="1035050" indent="-349250" algn="l" defTabSz="914400" rtl="0" eaLnBrk="1" latinLnBrk="0" hangingPunct="1">
        <a:spcBef>
          <a:spcPts val="600"/>
        </a:spcBef>
        <a:buClr>
          <a:schemeClr val="accent1">
            <a:lumMod val="60000"/>
            <a:lumOff val="40000"/>
          </a:schemeClr>
        </a:buClr>
        <a:buFont typeface="Candara" pitchFamily="34" charset="0"/>
        <a:buChar char="•"/>
        <a:defRPr sz="2400" kern="1200">
          <a:solidFill>
            <a:schemeClr val="tx2"/>
          </a:solidFill>
          <a:latin typeface="+mn-lt"/>
          <a:ea typeface="+mn-ea"/>
          <a:cs typeface="+mn-cs"/>
        </a:defRPr>
      </a:lvl3pPr>
      <a:lvl4pPr marL="1371600" indent="-336550" algn="l" defTabSz="914400" rtl="0" eaLnBrk="1" latinLnBrk="0" hangingPunct="1">
        <a:spcBef>
          <a:spcPts val="600"/>
        </a:spcBef>
        <a:buClr>
          <a:schemeClr val="tx2"/>
        </a:buClr>
        <a:buFont typeface="Candara" pitchFamily="34" charset="0"/>
        <a:buChar char="•"/>
        <a:defRPr sz="2200" kern="1200">
          <a:solidFill>
            <a:schemeClr val="tx2"/>
          </a:solidFill>
          <a:latin typeface="+mn-lt"/>
          <a:ea typeface="+mn-ea"/>
          <a:cs typeface="+mn-cs"/>
        </a:defRPr>
      </a:lvl4pPr>
      <a:lvl5pPr marL="1720850" indent="-349250" algn="l" defTabSz="914400" rtl="0" eaLnBrk="1" latinLnBrk="0" hangingPunct="1">
        <a:spcBef>
          <a:spcPts val="600"/>
        </a:spcBef>
        <a:buClr>
          <a:schemeClr val="accent1">
            <a:lumMod val="60000"/>
            <a:lumOff val="40000"/>
          </a:schemeClr>
        </a:buClr>
        <a:buFont typeface="Candara" pitchFamily="34" charset="0"/>
        <a:buChar char="•"/>
        <a:defRPr sz="2000" kern="1200">
          <a:solidFill>
            <a:schemeClr val="tx2"/>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hyperlink" Target="http://www.google.co.uk/imgres?imgurl=http://images.all-free-download.com/images/graphicmedium/group_interaction_graph_clip_art_25391.jpg&amp;imgrefurl=http://all-free-download.com/free-vector/group.html&amp;usg=__2YQaJE063eYMJOo3gUB_1Brqv7o=&amp;h=200&amp;w=200&amp;sz=14&amp;hl=en&amp;start=36&amp;zoom=1&amp;itbs=1&amp;tbnid=W_xCK_Nt64kAMM:&amp;tbnh=104&amp;tbnw=104&amp;prev=/images?q=group+interaction&amp;start=18&amp;hl=en&amp;sa=N&amp;gbv=2&amp;ndsp=18&amp;tbs=isch:1" TargetMode="Externa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image" Target="../media/image17.jpeg"/><Relationship Id="rId1" Type="http://schemas.openxmlformats.org/officeDocument/2006/relationships/slideLayout" Target="../slideLayouts/slideLayout2.xml"/><Relationship Id="rId4" Type="http://schemas.openxmlformats.org/officeDocument/2006/relationships/image" Target="../media/image19.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5.xml"/><Relationship Id="rId1" Type="http://schemas.openxmlformats.org/officeDocument/2006/relationships/vmlDrawing" Target="../drawings/vmlDrawing1.vml"/><Relationship Id="rId6" Type="http://schemas.openxmlformats.org/officeDocument/2006/relationships/image" Target="../media/image20.emf"/><Relationship Id="rId5" Type="http://schemas.openxmlformats.org/officeDocument/2006/relationships/oleObject" Target="../embeddings/Microsoft_Excel_97-2003_Worksheet1.xls"/><Relationship Id="rId4" Type="http://schemas.openxmlformats.org/officeDocument/2006/relationships/oleObject" Target="../embeddings/oleObject1.bin"/></Relationships>
</file>

<file path=ppt/slides/_rels/slide25.xml.rels><?xml version="1.0" encoding="UTF-8" standalone="yes"?>
<Relationships xmlns="http://schemas.openxmlformats.org/package/2006/relationships"><Relationship Id="rId3" Type="http://schemas.openxmlformats.org/officeDocument/2006/relationships/image" Target="../media/image21.emf"/><Relationship Id="rId2" Type="http://schemas.openxmlformats.org/officeDocument/2006/relationships/notesSlide" Target="../notesSlides/notesSlide6.xml"/><Relationship Id="rId1" Type="http://schemas.openxmlformats.org/officeDocument/2006/relationships/slideLayout" Target="../slideLayouts/slideLayout5.xml"/><Relationship Id="rId4" Type="http://schemas.openxmlformats.org/officeDocument/2006/relationships/image" Target="../media/image22.emf"/></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hyperlink" Target="http://www.manchester.ac.uk/morgancentre" TargetMode="External"/><Relationship Id="rId1" Type="http://schemas.openxmlformats.org/officeDocument/2006/relationships/slideLayout" Target="../slideLayouts/slideLayout5.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sz="4800" b="1" dirty="0" smtClean="0">
                <a:solidFill>
                  <a:schemeClr val="accent1">
                    <a:lumMod val="75000"/>
                  </a:schemeClr>
                </a:solidFill>
                <a:effectLst/>
                <a:latin typeface="Arial Narrow" pitchFamily="34" charset="0"/>
                <a:cs typeface="Times New Roman" pitchFamily="18" charset="0"/>
              </a:rPr>
              <a:t>Generating Qualitative Data</a:t>
            </a:r>
            <a:endParaRPr lang="en-GB" sz="4800" b="1" dirty="0">
              <a:solidFill>
                <a:schemeClr val="accent1">
                  <a:lumMod val="75000"/>
                </a:schemeClr>
              </a:solidFill>
              <a:effectLst/>
              <a:latin typeface="Arial Narrow" pitchFamily="34" charset="0"/>
              <a:cs typeface="Times New Roman" pitchFamily="18" charset="0"/>
            </a:endParaRPr>
          </a:p>
        </p:txBody>
      </p:sp>
      <p:sp>
        <p:nvSpPr>
          <p:cNvPr id="3" name="Subtitle 2"/>
          <p:cNvSpPr>
            <a:spLocks noGrp="1"/>
          </p:cNvSpPr>
          <p:nvPr>
            <p:ph type="subTitle" idx="1"/>
          </p:nvPr>
        </p:nvSpPr>
        <p:spPr>
          <a:xfrm>
            <a:off x="1763688" y="2924944"/>
            <a:ext cx="6192688" cy="1752600"/>
          </a:xfrm>
        </p:spPr>
        <p:txBody>
          <a:bodyPr>
            <a:noAutofit/>
          </a:bodyPr>
          <a:lstStyle/>
          <a:p>
            <a:pPr>
              <a:lnSpc>
                <a:spcPct val="80000"/>
              </a:lnSpc>
            </a:pPr>
            <a:r>
              <a:rPr lang="en-GB" dirty="0" smtClean="0"/>
              <a:t>Research Methods in Education </a:t>
            </a:r>
          </a:p>
          <a:p>
            <a:pPr>
              <a:lnSpc>
                <a:spcPct val="80000"/>
              </a:lnSpc>
            </a:pPr>
            <a:endParaRPr lang="en-GB" dirty="0" smtClean="0"/>
          </a:p>
          <a:p>
            <a:pPr>
              <a:lnSpc>
                <a:spcPct val="80000"/>
              </a:lnSpc>
            </a:pPr>
            <a:r>
              <a:rPr lang="en-GB" dirty="0" smtClean="0"/>
              <a:t>Jessica J Clapham MA</a:t>
            </a:r>
            <a:endParaRPr lang="en-US" dirty="0"/>
          </a:p>
          <a:p>
            <a:endParaRPr lang="en-GB" sz="2800" b="1" i="1" dirty="0">
              <a:solidFill>
                <a:schemeClr val="accent4">
                  <a:lumMod val="75000"/>
                </a:schemeClr>
              </a:solidFill>
              <a:latin typeface="Arial Narrow" pitchFamily="34" charset="0"/>
              <a:cs typeface="Times New Roman" pitchFamily="18" charset="0"/>
            </a:endParaRPr>
          </a:p>
        </p:txBody>
      </p:sp>
      <p:pic>
        <p:nvPicPr>
          <p:cNvPr id="4" name="Picture 3"/>
          <p:cNvPicPr>
            <a:picLocks noChangeAspect="1"/>
          </p:cNvPicPr>
          <p:nvPr/>
        </p:nvPicPr>
        <p:blipFill>
          <a:blip r:embed="rId2"/>
          <a:stretch>
            <a:fillRect/>
          </a:stretch>
        </p:blipFill>
        <p:spPr>
          <a:xfrm>
            <a:off x="3733800" y="0"/>
            <a:ext cx="2438400" cy="2708564"/>
          </a:xfrm>
          <a:prstGeom prst="rect">
            <a:avLst/>
          </a:prstGeom>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1187624" y="116632"/>
            <a:ext cx="7158038" cy="963612"/>
          </a:xfrm>
        </p:spPr>
        <p:txBody>
          <a:bodyPr/>
          <a:lstStyle/>
          <a:p>
            <a:pPr eaLnBrk="1" hangingPunct="1"/>
            <a:r>
              <a:rPr lang="en-GB" dirty="0" smtClean="0">
                <a:effectLst/>
                <a:latin typeface="Arial Narrow" pitchFamily="34" charset="0"/>
              </a:rPr>
              <a:t>Qualitative data</a:t>
            </a:r>
          </a:p>
        </p:txBody>
      </p:sp>
      <p:sp>
        <p:nvSpPr>
          <p:cNvPr id="5123" name="Rectangle 3"/>
          <p:cNvSpPr>
            <a:spLocks noGrp="1" noChangeArrowheads="1"/>
          </p:cNvSpPr>
          <p:nvPr>
            <p:ph idx="1"/>
          </p:nvPr>
        </p:nvSpPr>
        <p:spPr>
          <a:xfrm>
            <a:off x="1259632" y="908720"/>
            <a:ext cx="7488832" cy="5517232"/>
          </a:xfrm>
        </p:spPr>
        <p:txBody>
          <a:bodyPr>
            <a:noAutofit/>
          </a:bodyPr>
          <a:lstStyle/>
          <a:p>
            <a:pPr eaLnBrk="1" hangingPunct="1">
              <a:lnSpc>
                <a:spcPts val="3000"/>
              </a:lnSpc>
              <a:buFont typeface="Wingdings" pitchFamily="2" charset="2"/>
              <a:buNone/>
            </a:pPr>
            <a:r>
              <a:rPr lang="en-GB" sz="2200" b="1" dirty="0" smtClean="0">
                <a:solidFill>
                  <a:schemeClr val="accent1"/>
                </a:solidFill>
                <a:latin typeface="Arial Narrow" pitchFamily="34" charset="0"/>
              </a:rPr>
              <a:t>Qualitative data can take many forms</a:t>
            </a:r>
          </a:p>
          <a:p>
            <a:pPr>
              <a:lnSpc>
                <a:spcPts val="3000"/>
              </a:lnSpc>
            </a:pPr>
            <a:r>
              <a:rPr lang="en-GB" sz="2200" dirty="0">
                <a:latin typeface="Arial Narrow" pitchFamily="34" charset="0"/>
              </a:rPr>
              <a:t>Interview transcripts</a:t>
            </a:r>
          </a:p>
          <a:p>
            <a:pPr eaLnBrk="1" hangingPunct="1">
              <a:lnSpc>
                <a:spcPts val="3000"/>
              </a:lnSpc>
            </a:pPr>
            <a:r>
              <a:rPr lang="en-GB" sz="2200" dirty="0" smtClean="0">
                <a:latin typeface="Arial Narrow" pitchFamily="34" charset="0"/>
              </a:rPr>
              <a:t>Transcripts of discussions or focus groups/on-line forums</a:t>
            </a:r>
          </a:p>
          <a:p>
            <a:pPr eaLnBrk="1" hangingPunct="1">
              <a:lnSpc>
                <a:spcPts val="3000"/>
              </a:lnSpc>
            </a:pPr>
            <a:r>
              <a:rPr lang="en-GB" sz="2200" dirty="0" smtClean="0">
                <a:latin typeface="Arial Narrow" pitchFamily="34" charset="0"/>
              </a:rPr>
              <a:t>Transcripts from real life settings </a:t>
            </a:r>
          </a:p>
          <a:p>
            <a:pPr eaLnBrk="1" hangingPunct="1">
              <a:lnSpc>
                <a:spcPts val="3000"/>
              </a:lnSpc>
            </a:pPr>
            <a:r>
              <a:rPr lang="en-GB" sz="2200" dirty="0" smtClean="0">
                <a:latin typeface="Arial Narrow" pitchFamily="34" charset="0"/>
              </a:rPr>
              <a:t>Field notes</a:t>
            </a:r>
          </a:p>
          <a:p>
            <a:pPr eaLnBrk="1" hangingPunct="1">
              <a:lnSpc>
                <a:spcPts val="3000"/>
              </a:lnSpc>
            </a:pPr>
            <a:r>
              <a:rPr lang="en-GB" sz="2200" dirty="0" smtClean="0">
                <a:latin typeface="Arial Narrow" pitchFamily="34" charset="0"/>
              </a:rPr>
              <a:t>Observation records</a:t>
            </a:r>
          </a:p>
          <a:p>
            <a:pPr eaLnBrk="1" hangingPunct="1">
              <a:lnSpc>
                <a:spcPts val="3000"/>
              </a:lnSpc>
            </a:pPr>
            <a:r>
              <a:rPr lang="en-GB" sz="2200" dirty="0" smtClean="0">
                <a:latin typeface="Arial Narrow" pitchFamily="34" charset="0"/>
              </a:rPr>
              <a:t>Video data/audio data</a:t>
            </a:r>
          </a:p>
          <a:p>
            <a:pPr eaLnBrk="1" hangingPunct="1">
              <a:lnSpc>
                <a:spcPts val="3000"/>
              </a:lnSpc>
            </a:pPr>
            <a:r>
              <a:rPr lang="en-GB" sz="2200" dirty="0" smtClean="0">
                <a:latin typeface="Arial Narrow" pitchFamily="34" charset="0"/>
              </a:rPr>
              <a:t>Guided reflection on an incident/lesson/occurrence</a:t>
            </a:r>
          </a:p>
          <a:p>
            <a:pPr eaLnBrk="1" hangingPunct="1">
              <a:lnSpc>
                <a:spcPts val="3000"/>
              </a:lnSpc>
            </a:pPr>
            <a:r>
              <a:rPr lang="en-GB" sz="2200" dirty="0" smtClean="0">
                <a:latin typeface="Arial Narrow" pitchFamily="34" charset="0"/>
              </a:rPr>
              <a:t>Photographs/drawings</a:t>
            </a:r>
          </a:p>
          <a:p>
            <a:pPr eaLnBrk="1" hangingPunct="1">
              <a:lnSpc>
                <a:spcPts val="3000"/>
              </a:lnSpc>
            </a:pPr>
            <a:r>
              <a:rPr lang="en-GB" sz="2200" dirty="0" smtClean="0">
                <a:latin typeface="Arial Narrow" pitchFamily="34" charset="0"/>
              </a:rPr>
              <a:t>Documents</a:t>
            </a:r>
          </a:p>
          <a:p>
            <a:pPr eaLnBrk="1" hangingPunct="1">
              <a:lnSpc>
                <a:spcPts val="3000"/>
              </a:lnSpc>
            </a:pPr>
            <a:r>
              <a:rPr lang="en-GB" sz="2200" dirty="0" smtClean="0">
                <a:latin typeface="Arial Narrow" pitchFamily="34" charset="0"/>
              </a:rPr>
              <a:t>Personal logs/blogs/diaries</a:t>
            </a:r>
          </a:p>
          <a:p>
            <a:pPr eaLnBrk="1" hangingPunct="1">
              <a:lnSpc>
                <a:spcPts val="3000"/>
              </a:lnSpc>
            </a:pPr>
            <a:r>
              <a:rPr lang="en-GB" sz="2200" dirty="0" smtClean="0">
                <a:latin typeface="Arial Narrow" pitchFamily="34" charset="0"/>
              </a:rPr>
              <a:t>Oral history, personal narrative, autobiography</a:t>
            </a:r>
          </a:p>
          <a:p>
            <a:pPr eaLnBrk="1" hangingPunct="1">
              <a:lnSpc>
                <a:spcPts val="3000"/>
              </a:lnSpc>
            </a:pPr>
            <a:r>
              <a:rPr lang="en-GB" sz="2200" dirty="0" smtClean="0">
                <a:latin typeface="Arial Narrow" pitchFamily="34" charset="0"/>
              </a:rPr>
              <a:t>Written responses</a:t>
            </a:r>
          </a:p>
          <a:p>
            <a:pPr eaLnBrk="1" hangingPunct="1"/>
            <a:endParaRPr lang="en-GB" sz="2400" dirty="0" smtClean="0"/>
          </a:p>
        </p:txBody>
      </p:sp>
    </p:spTree>
    <p:extLst>
      <p:ext uri="{BB962C8B-B14F-4D97-AF65-F5344CB8AC3E}">
        <p14:creationId xmlns:p14="http://schemas.microsoft.com/office/powerpoint/2010/main" val="241824312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rPr>
              <a:t>Activity: Research possibilities</a:t>
            </a:r>
            <a:endParaRPr lang="en-GB" dirty="0">
              <a:effectLst/>
            </a:endParaRPr>
          </a:p>
        </p:txBody>
      </p:sp>
      <p:sp>
        <p:nvSpPr>
          <p:cNvPr id="3" name="Content Placeholder 2"/>
          <p:cNvSpPr>
            <a:spLocks noGrp="1"/>
          </p:cNvSpPr>
          <p:nvPr>
            <p:ph idx="1"/>
          </p:nvPr>
        </p:nvSpPr>
        <p:spPr>
          <a:xfrm>
            <a:off x="1403648" y="1700808"/>
            <a:ext cx="7498080" cy="4800600"/>
          </a:xfrm>
        </p:spPr>
        <p:txBody>
          <a:bodyPr>
            <a:normAutofit/>
          </a:bodyPr>
          <a:lstStyle/>
          <a:p>
            <a:pPr>
              <a:lnSpc>
                <a:spcPct val="150000"/>
              </a:lnSpc>
            </a:pPr>
            <a:r>
              <a:rPr lang="en-GB" sz="2400" dirty="0" smtClean="0"/>
              <a:t>In pairs be as creative as possible about the different kinds of qualitative data you might collect in your own area.</a:t>
            </a:r>
          </a:p>
          <a:p>
            <a:pPr lvl="1">
              <a:lnSpc>
                <a:spcPct val="150000"/>
              </a:lnSpc>
            </a:pPr>
            <a:r>
              <a:rPr lang="en-GB" sz="2000" dirty="0" smtClean="0"/>
              <a:t>Consider the strengths and weaknesses of each kind of data</a:t>
            </a:r>
          </a:p>
          <a:p>
            <a:pPr lvl="1">
              <a:lnSpc>
                <a:spcPct val="150000"/>
              </a:lnSpc>
            </a:pPr>
            <a:r>
              <a:rPr lang="en-GB" sz="2000" dirty="0" smtClean="0"/>
              <a:t>Consider combing different methods into a single design</a:t>
            </a:r>
          </a:p>
          <a:p>
            <a:pPr lvl="1">
              <a:lnSpc>
                <a:spcPct val="150000"/>
              </a:lnSpc>
            </a:pPr>
            <a:r>
              <a:rPr lang="en-GB" sz="2000" dirty="0" smtClean="0"/>
              <a:t>Consider the implicit assumptions in adopting this approach</a:t>
            </a:r>
          </a:p>
          <a:p>
            <a:pPr marL="82296" indent="0">
              <a:buNone/>
            </a:pPr>
            <a:endParaRPr lang="en-GB" sz="2400" dirty="0"/>
          </a:p>
        </p:txBody>
      </p:sp>
    </p:spTree>
    <p:extLst>
      <p:ext uri="{BB962C8B-B14F-4D97-AF65-F5344CB8AC3E}">
        <p14:creationId xmlns:p14="http://schemas.microsoft.com/office/powerpoint/2010/main" val="135280863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rPr>
              <a:t>Session aims</a:t>
            </a:r>
            <a:endParaRPr lang="en-GB" dirty="0">
              <a:effectLst/>
            </a:endParaRPr>
          </a:p>
        </p:txBody>
      </p:sp>
      <p:sp>
        <p:nvSpPr>
          <p:cNvPr id="3" name="Content Placeholder 2"/>
          <p:cNvSpPr>
            <a:spLocks noGrp="1"/>
          </p:cNvSpPr>
          <p:nvPr>
            <p:ph idx="1"/>
          </p:nvPr>
        </p:nvSpPr>
        <p:spPr/>
        <p:txBody>
          <a:bodyPr>
            <a:normAutofit fontScale="92500"/>
          </a:bodyPr>
          <a:lstStyle/>
          <a:p>
            <a:pPr>
              <a:lnSpc>
                <a:spcPct val="150000"/>
              </a:lnSpc>
            </a:pPr>
            <a:r>
              <a:rPr lang="en-GB" sz="2400" dirty="0" smtClean="0"/>
              <a:t>The focus will be on interviewing</a:t>
            </a:r>
          </a:p>
          <a:p>
            <a:pPr>
              <a:lnSpc>
                <a:spcPct val="150000"/>
              </a:lnSpc>
            </a:pPr>
            <a:r>
              <a:rPr lang="en-GB" sz="2400" dirty="0" smtClean="0"/>
              <a:t>Different formats will be considered</a:t>
            </a:r>
          </a:p>
          <a:p>
            <a:pPr lvl="1">
              <a:lnSpc>
                <a:spcPct val="150000"/>
              </a:lnSpc>
            </a:pPr>
            <a:r>
              <a:rPr lang="en-GB" sz="2400" dirty="0" smtClean="0"/>
              <a:t>Keep in mind the difference between an oral and a written response</a:t>
            </a:r>
          </a:p>
          <a:p>
            <a:pPr lvl="1">
              <a:lnSpc>
                <a:spcPct val="150000"/>
              </a:lnSpc>
            </a:pPr>
            <a:r>
              <a:rPr lang="en-GB" sz="2400" dirty="0" smtClean="0"/>
              <a:t>The way interviewing might be combined with another method</a:t>
            </a:r>
          </a:p>
          <a:p>
            <a:pPr lvl="1">
              <a:lnSpc>
                <a:spcPct val="150000"/>
              </a:lnSpc>
            </a:pPr>
            <a:r>
              <a:rPr lang="en-GB" sz="2400" dirty="0" smtClean="0"/>
              <a:t>The role of the researcher in shaping the research tool</a:t>
            </a:r>
          </a:p>
          <a:p>
            <a:pPr lvl="1"/>
            <a:endParaRPr lang="en-GB" dirty="0"/>
          </a:p>
        </p:txBody>
      </p:sp>
    </p:spTree>
    <p:extLst>
      <p:ext uri="{BB962C8B-B14F-4D97-AF65-F5344CB8AC3E}">
        <p14:creationId xmlns:p14="http://schemas.microsoft.com/office/powerpoint/2010/main" val="2682886"/>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effectLst/>
                <a:latin typeface="Arial Narrow" pitchFamily="34" charset="0"/>
              </a:rPr>
              <a:t>What is a research interview?</a:t>
            </a:r>
            <a:endParaRPr lang="en-GB" dirty="0">
              <a:effectLst/>
              <a:latin typeface="Arial Narrow" pitchFamily="34" charset="0"/>
            </a:endParaRPr>
          </a:p>
        </p:txBody>
      </p:sp>
      <p:sp>
        <p:nvSpPr>
          <p:cNvPr id="3" name="Content Placeholder 2"/>
          <p:cNvSpPr>
            <a:spLocks noGrp="1"/>
          </p:cNvSpPr>
          <p:nvPr>
            <p:ph idx="1"/>
          </p:nvPr>
        </p:nvSpPr>
        <p:spPr/>
        <p:txBody>
          <a:bodyPr>
            <a:normAutofit/>
          </a:bodyPr>
          <a:lstStyle/>
          <a:p>
            <a:pPr marL="114300" indent="0">
              <a:lnSpc>
                <a:spcPct val="150000"/>
              </a:lnSpc>
              <a:buNone/>
            </a:pPr>
            <a:r>
              <a:rPr lang="en-GB" sz="2400" dirty="0" smtClean="0">
                <a:latin typeface="Arial Narrow" pitchFamily="34" charset="0"/>
              </a:rPr>
              <a:t>What are the differences and similarities</a:t>
            </a:r>
          </a:p>
          <a:p>
            <a:pPr>
              <a:lnSpc>
                <a:spcPct val="150000"/>
              </a:lnSpc>
            </a:pPr>
            <a:r>
              <a:rPr lang="en-GB" sz="2400" dirty="0" smtClean="0">
                <a:latin typeface="Arial Narrow" pitchFamily="34" charset="0"/>
              </a:rPr>
              <a:t>A job interview</a:t>
            </a:r>
          </a:p>
          <a:p>
            <a:pPr>
              <a:lnSpc>
                <a:spcPct val="150000"/>
              </a:lnSpc>
            </a:pPr>
            <a:r>
              <a:rPr lang="en-GB" sz="2400" dirty="0" smtClean="0">
                <a:latin typeface="Arial Narrow" pitchFamily="34" charset="0"/>
              </a:rPr>
              <a:t>A chat show interview</a:t>
            </a:r>
          </a:p>
          <a:p>
            <a:pPr>
              <a:lnSpc>
                <a:spcPct val="150000"/>
              </a:lnSpc>
            </a:pPr>
            <a:r>
              <a:rPr lang="en-GB" sz="2400" dirty="0" smtClean="0">
                <a:latin typeface="Arial Narrow" pitchFamily="34" charset="0"/>
              </a:rPr>
              <a:t>A research interview</a:t>
            </a:r>
          </a:p>
        </p:txBody>
      </p:sp>
    </p:spTree>
    <p:extLst>
      <p:ext uri="{BB962C8B-B14F-4D97-AF65-F5344CB8AC3E}">
        <p14:creationId xmlns:p14="http://schemas.microsoft.com/office/powerpoint/2010/main" val="2804625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latin typeface="Arial Narrow" pitchFamily="34" charset="0"/>
              </a:rPr>
              <a:t>Activity</a:t>
            </a:r>
            <a:endParaRPr lang="en-GB" dirty="0">
              <a:effectLst/>
              <a:latin typeface="Arial Narrow" pitchFamily="34" charset="0"/>
            </a:endParaRPr>
          </a:p>
        </p:txBody>
      </p:sp>
      <p:sp>
        <p:nvSpPr>
          <p:cNvPr id="3" name="Content Placeholder 2"/>
          <p:cNvSpPr>
            <a:spLocks noGrp="1"/>
          </p:cNvSpPr>
          <p:nvPr>
            <p:ph idx="1"/>
          </p:nvPr>
        </p:nvSpPr>
        <p:spPr>
          <a:xfrm>
            <a:off x="1115616" y="1556792"/>
            <a:ext cx="7920880" cy="2108448"/>
          </a:xfrm>
        </p:spPr>
        <p:txBody>
          <a:bodyPr>
            <a:normAutofit/>
          </a:bodyPr>
          <a:lstStyle/>
          <a:p>
            <a:pPr>
              <a:lnSpc>
                <a:spcPct val="150000"/>
              </a:lnSpc>
            </a:pPr>
            <a:r>
              <a:rPr lang="en-GB" sz="2800" dirty="0" smtClean="0">
                <a:latin typeface="Arial Narrow" pitchFamily="34" charset="0"/>
              </a:rPr>
              <a:t>In pairs draw a Venn diagram to show what an interview and a questionnaire can achieve, their similarities and differences</a:t>
            </a:r>
            <a:endParaRPr lang="en-GB" sz="2800" dirty="0">
              <a:latin typeface="Arial Narrow" pitchFamily="34" charset="0"/>
            </a:endParaRPr>
          </a:p>
        </p:txBody>
      </p:sp>
      <p:graphicFrame>
        <p:nvGraphicFramePr>
          <p:cNvPr id="10" name="Diagram 9"/>
          <p:cNvGraphicFramePr/>
          <p:nvPr>
            <p:extLst>
              <p:ext uri="{D42A27DB-BD31-4B8C-83A1-F6EECF244321}">
                <p14:modId xmlns:p14="http://schemas.microsoft.com/office/powerpoint/2010/main" val="286499315"/>
              </p:ext>
            </p:extLst>
          </p:nvPr>
        </p:nvGraphicFramePr>
        <p:xfrm>
          <a:off x="683568" y="3861048"/>
          <a:ext cx="7704856" cy="25922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6676715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dirty="0" smtClean="0">
                <a:effectLst/>
              </a:rPr>
              <a:t>Interviews</a:t>
            </a:r>
          </a:p>
        </p:txBody>
      </p:sp>
      <p:sp>
        <p:nvSpPr>
          <p:cNvPr id="101379" name="Rectangle 3"/>
          <p:cNvSpPr>
            <a:spLocks noGrp="1" noChangeArrowheads="1"/>
          </p:cNvSpPr>
          <p:nvPr>
            <p:ph sz="half" idx="1"/>
          </p:nvPr>
        </p:nvSpPr>
        <p:spPr>
          <a:xfrm>
            <a:off x="1115616" y="1916832"/>
            <a:ext cx="2326531" cy="4114800"/>
          </a:xfrm>
        </p:spPr>
        <p:txBody>
          <a:bodyPr>
            <a:normAutofit fontScale="55000" lnSpcReduction="20000"/>
          </a:bodyPr>
          <a:lstStyle/>
          <a:p>
            <a:pPr eaLnBrk="1" hangingPunct="1"/>
            <a:r>
              <a:rPr lang="en-GB" sz="2000" dirty="0" smtClean="0"/>
              <a:t>Structured</a:t>
            </a:r>
          </a:p>
          <a:p>
            <a:pPr eaLnBrk="1" hangingPunct="1"/>
            <a:endParaRPr lang="en-GB" sz="2000" dirty="0" smtClean="0"/>
          </a:p>
          <a:p>
            <a:pPr eaLnBrk="1" hangingPunct="1"/>
            <a:endParaRPr lang="en-GB" sz="2000" dirty="0" smtClean="0"/>
          </a:p>
          <a:p>
            <a:pPr eaLnBrk="1" hangingPunct="1"/>
            <a:r>
              <a:rPr lang="en-GB" sz="2000" dirty="0" smtClean="0"/>
              <a:t>Semi-structured</a:t>
            </a:r>
          </a:p>
          <a:p>
            <a:pPr eaLnBrk="1" hangingPunct="1"/>
            <a:endParaRPr lang="en-GB" sz="2000" dirty="0" smtClean="0"/>
          </a:p>
          <a:p>
            <a:pPr eaLnBrk="1" hangingPunct="1"/>
            <a:endParaRPr lang="en-GB" sz="2000" dirty="0" smtClean="0"/>
          </a:p>
          <a:p>
            <a:pPr eaLnBrk="1" hangingPunct="1"/>
            <a:r>
              <a:rPr lang="en-GB" sz="2000" dirty="0" smtClean="0"/>
              <a:t>Unstructured</a:t>
            </a:r>
          </a:p>
        </p:txBody>
      </p:sp>
      <p:sp>
        <p:nvSpPr>
          <p:cNvPr id="101380" name="Rectangle 4"/>
          <p:cNvSpPr>
            <a:spLocks noGrp="1" noChangeArrowheads="1"/>
          </p:cNvSpPr>
          <p:nvPr>
            <p:ph sz="half" idx="2"/>
          </p:nvPr>
        </p:nvSpPr>
        <p:spPr>
          <a:xfrm>
            <a:off x="3275856" y="1981200"/>
            <a:ext cx="5688757" cy="4114800"/>
          </a:xfrm>
        </p:spPr>
        <p:txBody>
          <a:bodyPr>
            <a:normAutofit fontScale="55000" lnSpcReduction="20000"/>
          </a:bodyPr>
          <a:lstStyle/>
          <a:p>
            <a:pPr eaLnBrk="1" hangingPunct="1"/>
            <a:r>
              <a:rPr lang="en-GB" sz="2000" dirty="0" smtClean="0"/>
              <a:t>Predetermined questions – even the follow up questions</a:t>
            </a:r>
          </a:p>
          <a:p>
            <a:pPr eaLnBrk="1" hangingPunct="1">
              <a:buFont typeface="Wingdings" pitchFamily="2" charset="2"/>
              <a:buNone/>
            </a:pPr>
            <a:r>
              <a:rPr lang="en-GB" sz="2000" dirty="0" smtClean="0"/>
              <a:t>	Every interview is the same</a:t>
            </a:r>
          </a:p>
          <a:p>
            <a:pPr eaLnBrk="1" hangingPunct="1"/>
            <a:endParaRPr lang="en-GB" sz="2000" dirty="0" smtClean="0"/>
          </a:p>
          <a:p>
            <a:pPr eaLnBrk="1" hangingPunct="1"/>
            <a:r>
              <a:rPr lang="en-GB" sz="2000" dirty="0" smtClean="0"/>
              <a:t>Main focus and themes are pre-determined</a:t>
            </a:r>
          </a:p>
          <a:p>
            <a:pPr eaLnBrk="1" hangingPunct="1">
              <a:buFont typeface="Wingdings" pitchFamily="2" charset="2"/>
              <a:buNone/>
            </a:pPr>
            <a:r>
              <a:rPr lang="en-GB" sz="2000" dirty="0" smtClean="0"/>
              <a:t>	Through follow-up questions and further probing each interview can take on a character of its own</a:t>
            </a:r>
          </a:p>
          <a:p>
            <a:pPr eaLnBrk="1" hangingPunct="1"/>
            <a:endParaRPr lang="en-GB" sz="2000" dirty="0" smtClean="0"/>
          </a:p>
          <a:p>
            <a:pPr eaLnBrk="1" hangingPunct="1"/>
            <a:r>
              <a:rPr lang="en-GB" sz="2000" dirty="0" smtClean="0"/>
              <a:t>Much more like a conversation</a:t>
            </a:r>
          </a:p>
          <a:p>
            <a:pPr eaLnBrk="1" hangingPunct="1">
              <a:buFont typeface="Wingdings" pitchFamily="2" charset="2"/>
              <a:buNone/>
            </a:pPr>
            <a:r>
              <a:rPr lang="en-GB" sz="2000" dirty="0" smtClean="0"/>
              <a:t>	The interviewee may determine the focus </a:t>
            </a:r>
          </a:p>
          <a:p>
            <a:pPr eaLnBrk="1" hangingPunct="1">
              <a:buFont typeface="Wingdings" pitchFamily="2" charset="2"/>
              <a:buNone/>
            </a:pPr>
            <a:r>
              <a:rPr lang="en-GB" sz="2000" dirty="0" smtClean="0"/>
              <a:t>	The themes explored are much more free ranging and less under the researchers control</a:t>
            </a:r>
          </a:p>
          <a:p>
            <a:pPr eaLnBrk="1" hangingPunct="1">
              <a:buFont typeface="Wingdings" pitchFamily="2" charset="2"/>
              <a:buNone/>
            </a:pPr>
            <a:endParaRPr lang="en-GB" sz="2000" dirty="0" smtClean="0"/>
          </a:p>
          <a:p>
            <a:pPr eaLnBrk="1" hangingPunct="1">
              <a:buFont typeface="Wingdings" pitchFamily="2" charset="2"/>
              <a:buNone/>
            </a:pPr>
            <a:endParaRPr lang="en-GB" sz="2000" dirty="0" smtClean="0"/>
          </a:p>
        </p:txBody>
      </p:sp>
    </p:spTree>
    <p:extLst>
      <p:ext uri="{BB962C8B-B14F-4D97-AF65-F5344CB8AC3E}">
        <p14:creationId xmlns:p14="http://schemas.microsoft.com/office/powerpoint/2010/main" val="9878959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1379">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1379">
                                            <p:txEl>
                                              <p:pRg st="3" end="3"/>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1379">
                                            <p:txEl>
                                              <p:pRg st="6" end="6"/>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1380">
                                            <p:txEl>
                                              <p:pRg st="0" end="0"/>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1380">
                                            <p:txEl>
                                              <p:pRg st="1" end="1"/>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101380">
                                            <p:txEl>
                                              <p:pRg st="3" end="3"/>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1380">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01380">
                                            <p:txEl>
                                              <p:pRg st="6" end="6"/>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01380">
                                            <p:txEl>
                                              <p:pRg st="7" end="7"/>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01380">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dirty="0" smtClean="0">
                <a:effectLst/>
              </a:rPr>
              <a:t>Designing an interview schedule</a:t>
            </a:r>
          </a:p>
        </p:txBody>
      </p:sp>
      <p:sp>
        <p:nvSpPr>
          <p:cNvPr id="107523" name="Rectangle 3"/>
          <p:cNvSpPr>
            <a:spLocks noGrp="1" noChangeArrowheads="1"/>
          </p:cNvSpPr>
          <p:nvPr>
            <p:ph idx="1"/>
          </p:nvPr>
        </p:nvSpPr>
        <p:spPr>
          <a:xfrm>
            <a:off x="1259632" y="1772816"/>
            <a:ext cx="7661275" cy="4471988"/>
          </a:xfrm>
        </p:spPr>
        <p:txBody>
          <a:bodyPr>
            <a:normAutofit fontScale="85000" lnSpcReduction="10000"/>
          </a:bodyPr>
          <a:lstStyle/>
          <a:p>
            <a:pPr algn="ctr" eaLnBrk="1" hangingPunct="1">
              <a:lnSpc>
                <a:spcPct val="150000"/>
              </a:lnSpc>
              <a:buFont typeface="Wingdings" pitchFamily="2" charset="2"/>
              <a:buNone/>
            </a:pPr>
            <a:r>
              <a:rPr lang="en-US" altLang="ko-KR" sz="2400" b="1" dirty="0" smtClean="0">
                <a:solidFill>
                  <a:schemeClr val="accent1">
                    <a:lumMod val="75000"/>
                  </a:schemeClr>
                </a:solidFill>
                <a:ea typeface="굴림" charset="-127"/>
              </a:rPr>
              <a:t>Be clear about its purpose</a:t>
            </a:r>
          </a:p>
          <a:p>
            <a:pPr eaLnBrk="1" hangingPunct="1">
              <a:lnSpc>
                <a:spcPct val="150000"/>
              </a:lnSpc>
            </a:pPr>
            <a:r>
              <a:rPr lang="en-US" altLang="ko-KR" sz="2400" dirty="0" smtClean="0">
                <a:ea typeface="굴림" charset="-127"/>
              </a:rPr>
              <a:t>What are the crucial questions or themes?</a:t>
            </a:r>
          </a:p>
          <a:p>
            <a:pPr eaLnBrk="1" hangingPunct="1">
              <a:lnSpc>
                <a:spcPct val="150000"/>
              </a:lnSpc>
            </a:pPr>
            <a:r>
              <a:rPr lang="en-US" altLang="ko-KR" sz="2400" dirty="0" smtClean="0">
                <a:ea typeface="굴림" charset="-127"/>
              </a:rPr>
              <a:t>Interesting questions are not always appropriate questions</a:t>
            </a:r>
          </a:p>
          <a:p>
            <a:pPr eaLnBrk="1" hangingPunct="1">
              <a:lnSpc>
                <a:spcPct val="150000"/>
              </a:lnSpc>
            </a:pPr>
            <a:r>
              <a:rPr lang="en-US" altLang="ko-KR" sz="2400" dirty="0" smtClean="0">
                <a:ea typeface="굴림" charset="-127"/>
              </a:rPr>
              <a:t>Is it a genuine question or does it reflect personal assumptions?</a:t>
            </a:r>
          </a:p>
          <a:p>
            <a:pPr eaLnBrk="1" hangingPunct="1">
              <a:lnSpc>
                <a:spcPct val="150000"/>
              </a:lnSpc>
            </a:pPr>
            <a:r>
              <a:rPr lang="en-US" altLang="ko-KR" sz="2400" dirty="0" smtClean="0">
                <a:ea typeface="굴림" charset="-127"/>
              </a:rPr>
              <a:t>Are you asking more than one question?</a:t>
            </a:r>
          </a:p>
          <a:p>
            <a:pPr eaLnBrk="1" hangingPunct="1">
              <a:lnSpc>
                <a:spcPct val="150000"/>
              </a:lnSpc>
            </a:pPr>
            <a:r>
              <a:rPr lang="en-US" altLang="ko-KR" sz="2400" dirty="0" smtClean="0">
                <a:ea typeface="굴림" charset="-127"/>
              </a:rPr>
              <a:t>Is the language appropriate?</a:t>
            </a:r>
            <a:endParaRPr lang="en-GB" sz="2400" dirty="0" smtClean="0"/>
          </a:p>
        </p:txBody>
      </p:sp>
    </p:spTree>
    <p:extLst>
      <p:ext uri="{BB962C8B-B14F-4D97-AF65-F5344CB8AC3E}">
        <p14:creationId xmlns:p14="http://schemas.microsoft.com/office/powerpoint/2010/main" val="18432054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7523">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nodeType="clickEffect">
                                  <p:stCondLst>
                                    <p:cond delay="0"/>
                                  </p:stCondLst>
                                  <p:childTnLst>
                                    <p:set>
                                      <p:cBhvr>
                                        <p:cTn id="10" dur="1" fill="hold">
                                          <p:stCondLst>
                                            <p:cond delay="0"/>
                                          </p:stCondLst>
                                        </p:cTn>
                                        <p:tgtEl>
                                          <p:spTgt spid="107523">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nodeType="clickEffect">
                                  <p:stCondLst>
                                    <p:cond delay="0"/>
                                  </p:stCondLst>
                                  <p:childTnLst>
                                    <p:set>
                                      <p:cBhvr>
                                        <p:cTn id="14" dur="1" fill="hold">
                                          <p:stCondLst>
                                            <p:cond delay="0"/>
                                          </p:stCondLst>
                                        </p:cTn>
                                        <p:tgtEl>
                                          <p:spTgt spid="107523">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nodeType="clickEffect">
                                  <p:stCondLst>
                                    <p:cond delay="0"/>
                                  </p:stCondLst>
                                  <p:childTnLst>
                                    <p:set>
                                      <p:cBhvr>
                                        <p:cTn id="18" dur="1" fill="hold">
                                          <p:stCondLst>
                                            <p:cond delay="0"/>
                                          </p:stCondLst>
                                        </p:cTn>
                                        <p:tgtEl>
                                          <p:spTgt spid="107523">
                                            <p:txEl>
                                              <p:pRg st="3" end="3"/>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nodeType="clickEffect">
                                  <p:stCondLst>
                                    <p:cond delay="0"/>
                                  </p:stCondLst>
                                  <p:childTnLst>
                                    <p:set>
                                      <p:cBhvr>
                                        <p:cTn id="22" dur="1" fill="hold">
                                          <p:stCondLst>
                                            <p:cond delay="0"/>
                                          </p:stCondLst>
                                        </p:cTn>
                                        <p:tgtEl>
                                          <p:spTgt spid="107523">
                                            <p:txEl>
                                              <p:pRg st="4" end="4"/>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nodeType="clickEffect">
                                  <p:stCondLst>
                                    <p:cond delay="0"/>
                                  </p:stCondLst>
                                  <p:childTnLst>
                                    <p:set>
                                      <p:cBhvr>
                                        <p:cTn id="26" dur="1" fill="hold">
                                          <p:stCondLst>
                                            <p:cond delay="0"/>
                                          </p:stCondLst>
                                        </p:cTn>
                                        <p:tgtEl>
                                          <p:spTgt spid="10752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r>
              <a:rPr lang="en-GB" dirty="0" smtClean="0">
                <a:effectLst/>
              </a:rPr>
              <a:t>Designing an interview schedule</a:t>
            </a:r>
          </a:p>
        </p:txBody>
      </p:sp>
      <p:sp>
        <p:nvSpPr>
          <p:cNvPr id="109571" name="Rectangle 3"/>
          <p:cNvSpPr>
            <a:spLocks noGrp="1" noChangeArrowheads="1"/>
          </p:cNvSpPr>
          <p:nvPr>
            <p:ph idx="1"/>
          </p:nvPr>
        </p:nvSpPr>
        <p:spPr>
          <a:xfrm>
            <a:off x="949325" y="1773238"/>
            <a:ext cx="8194675" cy="4543425"/>
          </a:xfrm>
        </p:spPr>
        <p:txBody>
          <a:bodyPr>
            <a:normAutofit fontScale="70000" lnSpcReduction="20000"/>
          </a:bodyPr>
          <a:lstStyle/>
          <a:p>
            <a:pPr algn="ctr" eaLnBrk="1" hangingPunct="1">
              <a:buFont typeface="Wingdings" pitchFamily="2" charset="2"/>
              <a:buNone/>
            </a:pPr>
            <a:r>
              <a:rPr lang="en-US" altLang="ko-KR" sz="2400" b="1" dirty="0" smtClean="0">
                <a:solidFill>
                  <a:schemeClr val="accent1">
                    <a:lumMod val="75000"/>
                  </a:schemeClr>
                </a:solidFill>
                <a:ea typeface="굴림" charset="-127"/>
              </a:rPr>
              <a:t>There are lots of ways to ask the same question</a:t>
            </a:r>
          </a:p>
          <a:p>
            <a:pPr eaLnBrk="1" hangingPunct="1"/>
            <a:r>
              <a:rPr lang="en-US" altLang="ko-KR" sz="2400" dirty="0" smtClean="0">
                <a:ea typeface="굴림" charset="-127"/>
              </a:rPr>
              <a:t>Do you like teaching?</a:t>
            </a:r>
          </a:p>
          <a:p>
            <a:pPr eaLnBrk="1" hangingPunct="1"/>
            <a:r>
              <a:rPr lang="en-US" altLang="ko-KR" sz="2400" dirty="0" smtClean="0">
                <a:ea typeface="굴림" charset="-127"/>
              </a:rPr>
              <a:t>Tell me about being a teacher</a:t>
            </a:r>
          </a:p>
          <a:p>
            <a:pPr eaLnBrk="1" hangingPunct="1"/>
            <a:r>
              <a:rPr lang="en-US" altLang="ko-KR" sz="2400" dirty="0" smtClean="0">
                <a:ea typeface="굴림" charset="-127"/>
              </a:rPr>
              <a:t>Is teaching how you imagined it would be?</a:t>
            </a:r>
          </a:p>
          <a:p>
            <a:pPr eaLnBrk="1" hangingPunct="1"/>
            <a:r>
              <a:rPr lang="en-US" altLang="ko-KR" sz="2400" dirty="0" smtClean="0">
                <a:ea typeface="굴림" charset="-127"/>
              </a:rPr>
              <a:t>Has your attitude towards teaching changed at all?</a:t>
            </a:r>
          </a:p>
          <a:p>
            <a:pPr eaLnBrk="1" hangingPunct="1"/>
            <a:r>
              <a:rPr lang="en-US" altLang="ko-KR" sz="2400" dirty="0" smtClean="0">
                <a:ea typeface="굴림" charset="-127"/>
              </a:rPr>
              <a:t>What is rewarding and frustrating about teaching?</a:t>
            </a:r>
          </a:p>
          <a:p>
            <a:pPr algn="ctr" eaLnBrk="1" hangingPunct="1">
              <a:buFont typeface="Wingdings" pitchFamily="2" charset="2"/>
              <a:buNone/>
            </a:pPr>
            <a:r>
              <a:rPr lang="en-US" altLang="ko-KR" sz="2400" dirty="0" smtClean="0">
                <a:ea typeface="굴림" charset="-127"/>
              </a:rPr>
              <a:t>	</a:t>
            </a:r>
            <a:r>
              <a:rPr lang="en-US" altLang="ko-KR" sz="2400" b="1" dirty="0" smtClean="0">
                <a:solidFill>
                  <a:schemeClr val="accent1">
                    <a:lumMod val="75000"/>
                  </a:schemeClr>
                </a:solidFill>
                <a:ea typeface="굴림" charset="-127"/>
              </a:rPr>
              <a:t>Beware of leading questions</a:t>
            </a:r>
          </a:p>
          <a:p>
            <a:pPr eaLnBrk="1" hangingPunct="1"/>
            <a:r>
              <a:rPr lang="en-US" altLang="ko-KR" sz="2400" dirty="0" smtClean="0">
                <a:ea typeface="굴림" charset="-127"/>
              </a:rPr>
              <a:t>Why is teaching</a:t>
            </a:r>
            <a:r>
              <a:rPr lang="en-US" altLang="ko-KR" sz="2400" dirty="0" smtClean="0">
                <a:solidFill>
                  <a:schemeClr val="hlink"/>
                </a:solidFill>
                <a:ea typeface="굴림" charset="-127"/>
              </a:rPr>
              <a:t> </a:t>
            </a:r>
            <a:r>
              <a:rPr lang="en-US" altLang="ko-KR" sz="2400" dirty="0" smtClean="0">
                <a:ea typeface="굴림" charset="-127"/>
              </a:rPr>
              <a:t>undervalued?</a:t>
            </a:r>
          </a:p>
          <a:p>
            <a:pPr eaLnBrk="1" hangingPunct="1"/>
            <a:r>
              <a:rPr lang="en-US" altLang="ko-KR" sz="2400" dirty="0" smtClean="0">
                <a:ea typeface="굴림" charset="-127"/>
              </a:rPr>
              <a:t>Why should there be more male primary school teachers?</a:t>
            </a:r>
          </a:p>
          <a:p>
            <a:pPr eaLnBrk="1" hangingPunct="1">
              <a:buFont typeface="Wingdings" pitchFamily="2" charset="2"/>
              <a:buNone/>
            </a:pPr>
            <a:endParaRPr lang="en-GB" sz="2400" dirty="0" smtClean="0"/>
          </a:p>
        </p:txBody>
      </p:sp>
    </p:spTree>
    <p:extLst>
      <p:ext uri="{BB962C8B-B14F-4D97-AF65-F5344CB8AC3E}">
        <p14:creationId xmlns:p14="http://schemas.microsoft.com/office/powerpoint/2010/main" val="663685919"/>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09571">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09571">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09571">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09571">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09571">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09571">
                                            <p:txEl>
                                              <p:pRg st="5" end="5"/>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109571">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09571">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09571">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dirty="0" smtClean="0">
                <a:effectLst/>
              </a:rPr>
              <a:t>Conducting an interview</a:t>
            </a:r>
          </a:p>
        </p:txBody>
      </p:sp>
      <p:sp>
        <p:nvSpPr>
          <p:cNvPr id="111619" name="Rectangle 3"/>
          <p:cNvSpPr>
            <a:spLocks noGrp="1" noChangeArrowheads="1"/>
          </p:cNvSpPr>
          <p:nvPr>
            <p:ph idx="1"/>
          </p:nvPr>
        </p:nvSpPr>
        <p:spPr>
          <a:xfrm>
            <a:off x="1259632" y="1268760"/>
            <a:ext cx="7498080" cy="5760640"/>
          </a:xfrm>
        </p:spPr>
        <p:txBody>
          <a:bodyPr>
            <a:normAutofit fontScale="62500" lnSpcReduction="20000"/>
          </a:bodyPr>
          <a:lstStyle/>
          <a:p>
            <a:pPr>
              <a:lnSpc>
                <a:spcPct val="170000"/>
              </a:lnSpc>
            </a:pPr>
            <a:r>
              <a:rPr lang="en-GB" sz="2400" dirty="0"/>
              <a:t>Prompts (Go on, can you tell me more)</a:t>
            </a:r>
          </a:p>
          <a:p>
            <a:pPr>
              <a:lnSpc>
                <a:spcPct val="170000"/>
              </a:lnSpc>
            </a:pPr>
            <a:r>
              <a:rPr lang="en-GB" sz="2400" dirty="0"/>
              <a:t>Probes (Can you explain why, how)  </a:t>
            </a:r>
          </a:p>
          <a:p>
            <a:pPr>
              <a:lnSpc>
                <a:spcPct val="170000"/>
              </a:lnSpc>
            </a:pPr>
            <a:r>
              <a:rPr lang="en-GB" sz="2400" dirty="0"/>
              <a:t>Checks (Do you mean ......) </a:t>
            </a:r>
          </a:p>
          <a:p>
            <a:pPr>
              <a:lnSpc>
                <a:spcPct val="170000"/>
              </a:lnSpc>
            </a:pPr>
            <a:r>
              <a:rPr lang="en-GB" sz="2400" dirty="0"/>
              <a:t>Don’t jump into silences, give people time to think as well as speak</a:t>
            </a:r>
          </a:p>
          <a:p>
            <a:pPr>
              <a:lnSpc>
                <a:spcPct val="170000"/>
              </a:lnSpc>
            </a:pPr>
            <a:r>
              <a:rPr lang="en-GB" sz="2400" dirty="0"/>
              <a:t>Maintain the focus and purpose of the interview</a:t>
            </a:r>
          </a:p>
          <a:p>
            <a:pPr lvl="1">
              <a:lnSpc>
                <a:spcPct val="170000"/>
              </a:lnSpc>
            </a:pPr>
            <a:r>
              <a:rPr lang="en-US" altLang="ko-KR" sz="2400" dirty="0">
                <a:ea typeface="굴림" charset="-127"/>
              </a:rPr>
              <a:t>Who decides what is relevant?</a:t>
            </a:r>
          </a:p>
          <a:p>
            <a:pPr lvl="1">
              <a:lnSpc>
                <a:spcPct val="170000"/>
              </a:lnSpc>
            </a:pPr>
            <a:r>
              <a:rPr lang="en-US" altLang="ko-KR" sz="2400" dirty="0">
                <a:ea typeface="굴림" charset="-127"/>
              </a:rPr>
              <a:t>Getting lost in </a:t>
            </a:r>
            <a:r>
              <a:rPr lang="en-US" altLang="ko-KR" sz="2400" dirty="0" smtClean="0">
                <a:ea typeface="굴림" charset="-127"/>
              </a:rPr>
              <a:t>sidetracks</a:t>
            </a:r>
            <a:endParaRPr lang="en-GB" sz="2400" dirty="0"/>
          </a:p>
          <a:p>
            <a:pPr eaLnBrk="1" hangingPunct="1">
              <a:lnSpc>
                <a:spcPct val="170000"/>
              </a:lnSpc>
            </a:pPr>
            <a:r>
              <a:rPr lang="en-GB" sz="2400" dirty="0" smtClean="0"/>
              <a:t>Some researchers send transcripts to the interviewee asking for annotations and comments</a:t>
            </a:r>
          </a:p>
          <a:p>
            <a:pPr marL="402336" lvl="1" indent="0" eaLnBrk="1" hangingPunct="1">
              <a:buNone/>
            </a:pPr>
            <a:endParaRPr lang="en-US" altLang="ko-KR" sz="2400" dirty="0" smtClean="0">
              <a:ea typeface="굴림" charset="-127"/>
            </a:endParaRPr>
          </a:p>
          <a:p>
            <a:pPr lvl="1" eaLnBrk="1" hangingPunct="1">
              <a:buFont typeface="Wingdings" pitchFamily="2" charset="2"/>
              <a:buNone/>
            </a:pPr>
            <a:r>
              <a:rPr lang="en-US" altLang="ko-KR" sz="2000" dirty="0" smtClean="0">
                <a:ea typeface="굴림" charset="-127"/>
              </a:rPr>
              <a:t> </a:t>
            </a:r>
          </a:p>
          <a:p>
            <a:pPr lvl="2" eaLnBrk="1" hangingPunct="1">
              <a:buFont typeface="Wingdings" pitchFamily="2" charset="2"/>
              <a:buNone/>
            </a:pPr>
            <a:r>
              <a:rPr lang="en-GB" sz="2000" dirty="0" smtClean="0">
                <a:ea typeface="굴림" charset="-127"/>
              </a:rPr>
              <a:t>	</a:t>
            </a:r>
          </a:p>
        </p:txBody>
      </p:sp>
    </p:spTree>
    <p:extLst>
      <p:ext uri="{BB962C8B-B14F-4D97-AF65-F5344CB8AC3E}">
        <p14:creationId xmlns:p14="http://schemas.microsoft.com/office/powerpoint/2010/main" val="4800730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entr" presetSubtype="0" fill="hold" nodeType="withEffect">
                                  <p:stCondLst>
                                    <p:cond delay="0"/>
                                  </p:stCondLst>
                                  <p:childTnLst>
                                    <p:set>
                                      <p:cBhvr>
                                        <p:cTn id="6" dur="1" fill="hold">
                                          <p:stCondLst>
                                            <p:cond delay="0"/>
                                          </p:stCondLst>
                                        </p:cTn>
                                        <p:tgtEl>
                                          <p:spTgt spid="111619">
                                            <p:txEl>
                                              <p:pRg st="9" end="9"/>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11619">
                                            <p:txEl>
                                              <p:pRg st="0" end="0"/>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11619">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11619">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111619">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111619">
                                            <p:txEl>
                                              <p:pRg st="4" end="4"/>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11619">
                                            <p:txEl>
                                              <p:pRg st="5" end="5"/>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11619">
                                            <p:txEl>
                                              <p:pRg st="6" end="6"/>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111619">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Interviewing</a:t>
            </a:r>
            <a:endParaRPr lang="en-GB" dirty="0"/>
          </a:p>
        </p:txBody>
      </p:sp>
      <p:sp>
        <p:nvSpPr>
          <p:cNvPr id="3" name="Content Placeholder 2"/>
          <p:cNvSpPr>
            <a:spLocks noGrp="1"/>
          </p:cNvSpPr>
          <p:nvPr>
            <p:ph idx="1"/>
          </p:nvPr>
        </p:nvSpPr>
        <p:spPr>
          <a:xfrm>
            <a:off x="1259632" y="1196752"/>
            <a:ext cx="7632848" cy="5472608"/>
          </a:xfrm>
        </p:spPr>
        <p:txBody>
          <a:bodyPr>
            <a:normAutofit fontScale="55000" lnSpcReduction="20000"/>
          </a:bodyPr>
          <a:lstStyle/>
          <a:p>
            <a:pPr marL="82296" indent="0">
              <a:lnSpc>
                <a:spcPct val="170000"/>
              </a:lnSpc>
              <a:buNone/>
            </a:pPr>
            <a:r>
              <a:rPr lang="en-GB" sz="2800" b="1" i="1" dirty="0" smtClean="0">
                <a:solidFill>
                  <a:schemeClr val="accent1">
                    <a:lumMod val="75000"/>
                  </a:schemeClr>
                </a:solidFill>
              </a:rPr>
              <a:t>What </a:t>
            </a:r>
            <a:r>
              <a:rPr lang="en-GB" sz="2800" b="1" i="1" dirty="0">
                <a:solidFill>
                  <a:schemeClr val="accent1">
                    <a:lumMod val="75000"/>
                  </a:schemeClr>
                </a:solidFill>
              </a:rPr>
              <a:t>motivates professionals to engage in</a:t>
            </a:r>
            <a:r>
              <a:rPr lang="en-GB" sz="2800" b="1" i="1" dirty="0" smtClean="0">
                <a:solidFill>
                  <a:schemeClr val="accent1">
                    <a:lumMod val="75000"/>
                  </a:schemeClr>
                </a:solidFill>
              </a:rPr>
              <a:t> </a:t>
            </a:r>
            <a:r>
              <a:rPr lang="en-GB" b="1" i="1" dirty="0" smtClean="0">
                <a:solidFill>
                  <a:schemeClr val="accent1">
                    <a:lumMod val="75000"/>
                  </a:schemeClr>
                </a:solidFill>
              </a:rPr>
              <a:t>research ?</a:t>
            </a:r>
            <a:endParaRPr lang="en-GB" sz="2800" b="1" i="1" dirty="0" smtClean="0">
              <a:solidFill>
                <a:schemeClr val="accent1">
                  <a:lumMod val="75000"/>
                </a:schemeClr>
              </a:solidFill>
            </a:endParaRPr>
          </a:p>
          <a:p>
            <a:pPr marL="82296" indent="0">
              <a:lnSpc>
                <a:spcPct val="170000"/>
              </a:lnSpc>
              <a:buNone/>
            </a:pPr>
            <a:r>
              <a:rPr lang="en-GB" sz="2400" u="sng" dirty="0" smtClean="0"/>
              <a:t>In pairs</a:t>
            </a:r>
            <a:r>
              <a:rPr lang="en-GB" sz="2400" dirty="0" smtClean="0"/>
              <a:t>: generate an interview schedule to last about 5-10 minutes</a:t>
            </a:r>
          </a:p>
          <a:p>
            <a:pPr marL="82296" indent="0">
              <a:lnSpc>
                <a:spcPct val="170000"/>
              </a:lnSpc>
              <a:buNone/>
            </a:pPr>
            <a:endParaRPr lang="en-GB" sz="2400" dirty="0" smtClean="0"/>
          </a:p>
          <a:p>
            <a:pPr marL="82296" indent="0">
              <a:lnSpc>
                <a:spcPct val="170000"/>
              </a:lnSpc>
              <a:buNone/>
            </a:pPr>
            <a:r>
              <a:rPr lang="en-GB" sz="2400" u="sng" dirty="0" smtClean="0"/>
              <a:t>In groups of 4</a:t>
            </a:r>
            <a:r>
              <a:rPr lang="en-GB" sz="2400" dirty="0" smtClean="0"/>
              <a:t>: Use your schedule to interview someone from another pair – there should be 1 interviewer, 1 interviewee and 2 observers for each interview. Change roles for the second interview</a:t>
            </a:r>
          </a:p>
          <a:p>
            <a:pPr marL="82296" indent="0">
              <a:lnSpc>
                <a:spcPct val="170000"/>
              </a:lnSpc>
              <a:buNone/>
            </a:pPr>
            <a:endParaRPr lang="en-GB" sz="2400" u="sng" dirty="0" smtClean="0"/>
          </a:p>
          <a:p>
            <a:pPr marL="82296" indent="0">
              <a:lnSpc>
                <a:spcPct val="170000"/>
              </a:lnSpc>
              <a:buNone/>
            </a:pPr>
            <a:r>
              <a:rPr lang="en-GB" sz="2400" u="sng" dirty="0" smtClean="0"/>
              <a:t>In your group of 4 </a:t>
            </a:r>
            <a:r>
              <a:rPr lang="en-GB" sz="2400" dirty="0" smtClean="0"/>
              <a:t>discuss: 	Being the interviewer</a:t>
            </a:r>
          </a:p>
          <a:p>
            <a:pPr marL="82296" indent="0">
              <a:lnSpc>
                <a:spcPct val="170000"/>
              </a:lnSpc>
              <a:buNone/>
            </a:pPr>
            <a:r>
              <a:rPr lang="en-GB" sz="2400" dirty="0" smtClean="0"/>
              <a:t>			 Being the interviewee</a:t>
            </a:r>
          </a:p>
          <a:p>
            <a:pPr marL="82296" indent="0">
              <a:lnSpc>
                <a:spcPct val="170000"/>
              </a:lnSpc>
              <a:buNone/>
            </a:pPr>
            <a:r>
              <a:rPr lang="en-GB" sz="2400" dirty="0" smtClean="0"/>
              <a:t>			 Which questions worked best - why</a:t>
            </a:r>
          </a:p>
          <a:p>
            <a:pPr marL="82296" indent="0">
              <a:buNone/>
            </a:pPr>
            <a:endParaRPr lang="en-GB" sz="2400" dirty="0" smtClean="0"/>
          </a:p>
          <a:p>
            <a:pPr marL="82296" indent="0">
              <a:buNone/>
            </a:pPr>
            <a:endParaRPr lang="en-GB" dirty="0" smtClean="0"/>
          </a:p>
          <a:p>
            <a:pPr marL="82296" indent="0">
              <a:buNone/>
            </a:pPr>
            <a:endParaRPr lang="en-GB" dirty="0"/>
          </a:p>
          <a:p>
            <a:endParaRPr lang="en-GB" dirty="0"/>
          </a:p>
        </p:txBody>
      </p:sp>
    </p:spTree>
    <p:extLst>
      <p:ext uri="{BB962C8B-B14F-4D97-AF65-F5344CB8AC3E}">
        <p14:creationId xmlns:p14="http://schemas.microsoft.com/office/powerpoint/2010/main" val="156636513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a:xfrm>
            <a:off x="1187624" y="116632"/>
            <a:ext cx="8280400" cy="1527175"/>
          </a:xfrm>
        </p:spPr>
        <p:txBody>
          <a:bodyPr/>
          <a:lstStyle/>
          <a:p>
            <a:r>
              <a:rPr lang="en-GB" dirty="0">
                <a:effectLst/>
                <a:latin typeface="Arial Narrow" pitchFamily="34" charset="0"/>
              </a:rPr>
              <a:t>Approaches to interviewing</a:t>
            </a:r>
            <a:endParaRPr lang="en-US" dirty="0">
              <a:effectLst/>
              <a:latin typeface="Arial Narrow" pitchFamily="34" charset="0"/>
            </a:endParaRPr>
          </a:p>
        </p:txBody>
      </p:sp>
      <p:sp>
        <p:nvSpPr>
          <p:cNvPr id="10243" name="Rectangle 3"/>
          <p:cNvSpPr>
            <a:spLocks noGrp="1" noChangeArrowheads="1"/>
          </p:cNvSpPr>
          <p:nvPr>
            <p:ph idx="1"/>
          </p:nvPr>
        </p:nvSpPr>
        <p:spPr>
          <a:xfrm>
            <a:off x="1115616" y="1484784"/>
            <a:ext cx="7489081" cy="5084762"/>
          </a:xfrm>
        </p:spPr>
        <p:txBody>
          <a:bodyPr>
            <a:noAutofit/>
          </a:bodyPr>
          <a:lstStyle/>
          <a:p>
            <a:pPr>
              <a:lnSpc>
                <a:spcPct val="150000"/>
              </a:lnSpc>
              <a:buFontTx/>
              <a:buNone/>
            </a:pPr>
            <a:r>
              <a:rPr lang="en-GB" sz="2000" dirty="0" err="1">
                <a:latin typeface="Arial Narrow" pitchFamily="34" charset="0"/>
                <a:cs typeface="Times New Roman" charset="0"/>
              </a:rPr>
              <a:t>Kvale</a:t>
            </a:r>
            <a:r>
              <a:rPr lang="en-GB" sz="2000" dirty="0">
                <a:latin typeface="Arial Narrow" pitchFamily="34" charset="0"/>
                <a:cs typeface="Times New Roman" charset="0"/>
              </a:rPr>
              <a:t> (1996) uses two metaphors to illustrate </a:t>
            </a:r>
            <a:r>
              <a:rPr lang="en-GB" sz="2000" dirty="0" smtClean="0">
                <a:latin typeface="Arial Narrow" pitchFamily="34" charset="0"/>
                <a:cs typeface="Times New Roman" charset="0"/>
              </a:rPr>
              <a:t>different theoretical approaches</a:t>
            </a:r>
          </a:p>
          <a:p>
            <a:pPr>
              <a:lnSpc>
                <a:spcPct val="150000"/>
              </a:lnSpc>
              <a:buFontTx/>
              <a:buNone/>
            </a:pPr>
            <a:endParaRPr lang="en-GB" sz="2000" dirty="0" smtClean="0">
              <a:latin typeface="Arial Narrow" pitchFamily="34" charset="0"/>
              <a:cs typeface="Times New Roman" charset="0"/>
            </a:endParaRPr>
          </a:p>
          <a:p>
            <a:pPr>
              <a:lnSpc>
                <a:spcPct val="150000"/>
              </a:lnSpc>
            </a:pPr>
            <a:r>
              <a:rPr lang="en-GB" sz="2000" b="1" dirty="0" smtClean="0">
                <a:latin typeface="Arial Narrow" pitchFamily="34" charset="0"/>
                <a:cs typeface="Times New Roman" charset="0"/>
              </a:rPr>
              <a:t>The Miner:</a:t>
            </a:r>
            <a:r>
              <a:rPr lang="en-GB" sz="2000" dirty="0" smtClean="0">
                <a:latin typeface="Arial Narrow" pitchFamily="34" charset="0"/>
                <a:cs typeface="Times New Roman" charset="0"/>
              </a:rPr>
              <a:t> Knowledge as buried, the interviewer must unearth these nuggets of meaning from the interviewee’s pure experience without polluting the process by asking leading questions.</a:t>
            </a:r>
          </a:p>
          <a:p>
            <a:pPr>
              <a:lnSpc>
                <a:spcPct val="150000"/>
              </a:lnSpc>
            </a:pPr>
            <a:endParaRPr lang="en-GB" sz="2000" dirty="0">
              <a:latin typeface="Arial Narrow" pitchFamily="34" charset="0"/>
              <a:cs typeface="Times New Roman" charset="0"/>
            </a:endParaRPr>
          </a:p>
          <a:p>
            <a:pPr>
              <a:lnSpc>
                <a:spcPct val="150000"/>
              </a:lnSpc>
            </a:pPr>
            <a:r>
              <a:rPr lang="en-GB" sz="2000" b="1" dirty="0" smtClean="0">
                <a:latin typeface="Arial Narrow" pitchFamily="34" charset="0"/>
                <a:cs typeface="Times New Roman" charset="0"/>
              </a:rPr>
              <a:t>The </a:t>
            </a:r>
            <a:r>
              <a:rPr lang="en-GB" sz="2000" b="1" dirty="0">
                <a:latin typeface="Arial Narrow" pitchFamily="34" charset="0"/>
                <a:cs typeface="Times New Roman" charset="0"/>
              </a:rPr>
              <a:t>Traveller: </a:t>
            </a:r>
            <a:r>
              <a:rPr lang="en-GB" sz="2000" dirty="0">
                <a:latin typeface="Arial Narrow" pitchFamily="34" charset="0"/>
                <a:cs typeface="Times New Roman" charset="0"/>
              </a:rPr>
              <a:t>	The interviewer as on a journey with a story to tell on their return. </a:t>
            </a:r>
            <a:r>
              <a:rPr lang="en-GB" sz="2000" dirty="0" smtClean="0">
                <a:latin typeface="Arial Narrow" pitchFamily="34" charset="0"/>
                <a:cs typeface="Times New Roman" charset="0"/>
              </a:rPr>
              <a:t>The interviewer wanders with others </a:t>
            </a:r>
            <a:r>
              <a:rPr lang="en-GB" sz="2000" dirty="0">
                <a:latin typeface="Arial Narrow" pitchFamily="34" charset="0"/>
                <a:cs typeface="Times New Roman" charset="0"/>
              </a:rPr>
              <a:t>in </a:t>
            </a:r>
            <a:r>
              <a:rPr lang="en-GB" sz="2000" dirty="0" smtClean="0">
                <a:latin typeface="Arial Narrow" pitchFamily="34" charset="0"/>
                <a:cs typeface="Times New Roman" charset="0"/>
              </a:rPr>
              <a:t>conversation generating stories</a:t>
            </a:r>
            <a:r>
              <a:rPr lang="en-GB" sz="2000" dirty="0">
                <a:latin typeface="Arial Narrow" pitchFamily="34" charset="0"/>
                <a:cs typeface="Times New Roman" charset="0"/>
              </a:rPr>
              <a:t>, narratives and knowledge together. </a:t>
            </a:r>
            <a:endParaRPr lang="en-US" sz="2000" dirty="0"/>
          </a:p>
        </p:txBody>
      </p:sp>
      <p:pic>
        <p:nvPicPr>
          <p:cNvPr id="10244" name="Picture 6" descr="miner.jpg"/>
          <p:cNvPicPr>
            <a:picLocks noChangeAspect="1"/>
          </p:cNvPicPr>
          <p:nvPr/>
        </p:nvPicPr>
        <p:blipFill>
          <a:blip r:embed="rId2" cstate="print"/>
          <a:srcRect/>
          <a:stretch>
            <a:fillRect/>
          </a:stretch>
        </p:blipFill>
        <p:spPr bwMode="auto">
          <a:xfrm>
            <a:off x="7914213" y="3068960"/>
            <a:ext cx="983988" cy="1253192"/>
          </a:xfrm>
          <a:prstGeom prst="rect">
            <a:avLst/>
          </a:prstGeom>
          <a:noFill/>
          <a:ln w="9525">
            <a:noFill/>
            <a:miter lim="800000"/>
            <a:headEnd/>
            <a:tailEnd/>
          </a:ln>
        </p:spPr>
      </p:pic>
      <p:pic>
        <p:nvPicPr>
          <p:cNvPr id="10245" name="Picture 7" descr="trav.jpg"/>
          <p:cNvPicPr>
            <a:picLocks noChangeAspect="1"/>
          </p:cNvPicPr>
          <p:nvPr/>
        </p:nvPicPr>
        <p:blipFill>
          <a:blip r:embed="rId3" cstate="print">
            <a:grayscl/>
          </a:blip>
          <a:srcRect/>
          <a:stretch>
            <a:fillRect/>
          </a:stretch>
        </p:blipFill>
        <p:spPr bwMode="auto">
          <a:xfrm>
            <a:off x="7914213" y="5452094"/>
            <a:ext cx="974093" cy="122413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a:xfrm>
            <a:off x="1187624" y="260648"/>
            <a:ext cx="7498080" cy="1143000"/>
          </a:xfrm>
        </p:spPr>
        <p:txBody>
          <a:bodyPr/>
          <a:lstStyle/>
          <a:p>
            <a:r>
              <a:rPr lang="en-GB" dirty="0" smtClean="0">
                <a:effectLst/>
                <a:latin typeface="Arial Narrow" pitchFamily="34" charset="0"/>
              </a:rPr>
              <a:t>Contrasting ideas</a:t>
            </a:r>
            <a:endParaRPr lang="en-GB" dirty="0">
              <a:effectLst/>
              <a:latin typeface="Arial Narrow" pitchFamily="34" charset="0"/>
            </a:endParaRPr>
          </a:p>
        </p:txBody>
      </p:sp>
      <p:sp>
        <p:nvSpPr>
          <p:cNvPr id="5" name="Content Placeholder 4"/>
          <p:cNvSpPr>
            <a:spLocks noGrp="1"/>
          </p:cNvSpPr>
          <p:nvPr>
            <p:ph sz="half" idx="1"/>
          </p:nvPr>
        </p:nvSpPr>
        <p:spPr>
          <a:xfrm>
            <a:off x="5004048" y="1772816"/>
            <a:ext cx="4038600" cy="4407408"/>
          </a:xfrm>
        </p:spPr>
        <p:txBody>
          <a:bodyPr>
            <a:normAutofit fontScale="85000" lnSpcReduction="20000"/>
          </a:bodyPr>
          <a:lstStyle/>
          <a:p>
            <a:pPr>
              <a:lnSpc>
                <a:spcPct val="160000"/>
              </a:lnSpc>
            </a:pPr>
            <a:r>
              <a:rPr lang="en-GB" sz="2400" dirty="0" smtClean="0">
                <a:latin typeface="Arial Narrow" pitchFamily="34" charset="0"/>
              </a:rPr>
              <a:t>A conversation</a:t>
            </a:r>
          </a:p>
          <a:p>
            <a:pPr>
              <a:lnSpc>
                <a:spcPct val="160000"/>
              </a:lnSpc>
            </a:pPr>
            <a:r>
              <a:rPr lang="en-GB" sz="2400" dirty="0" smtClean="0">
                <a:latin typeface="Arial Narrow" pitchFamily="34" charset="0"/>
              </a:rPr>
              <a:t>Shaping what people think</a:t>
            </a:r>
          </a:p>
          <a:p>
            <a:pPr>
              <a:lnSpc>
                <a:spcPct val="160000"/>
              </a:lnSpc>
            </a:pPr>
            <a:r>
              <a:rPr lang="en-GB" sz="2400" dirty="0" smtClean="0">
                <a:latin typeface="Arial Narrow" pitchFamily="34" charset="0"/>
              </a:rPr>
              <a:t>Ideas in flux</a:t>
            </a:r>
          </a:p>
          <a:p>
            <a:pPr>
              <a:lnSpc>
                <a:spcPct val="160000"/>
              </a:lnSpc>
            </a:pPr>
            <a:r>
              <a:rPr lang="en-GB" sz="2400" dirty="0" smtClean="0">
                <a:latin typeface="Arial Narrow" pitchFamily="34" charset="0"/>
              </a:rPr>
              <a:t>Engaging with contradiction and uncertainty</a:t>
            </a:r>
          </a:p>
          <a:p>
            <a:pPr>
              <a:lnSpc>
                <a:spcPct val="160000"/>
              </a:lnSpc>
            </a:pPr>
            <a:r>
              <a:rPr lang="en-GB" sz="2400" dirty="0" smtClean="0">
                <a:latin typeface="Arial Narrow" pitchFamily="34" charset="0"/>
              </a:rPr>
              <a:t>Opinions and attitudes are not static and fixed, </a:t>
            </a:r>
            <a:r>
              <a:rPr lang="en-GB" sz="2400" dirty="0">
                <a:latin typeface="Arial Narrow" pitchFamily="34" charset="0"/>
              </a:rPr>
              <a:t>b</a:t>
            </a:r>
            <a:r>
              <a:rPr lang="en-GB" sz="2400" dirty="0" smtClean="0">
                <a:latin typeface="Arial Narrow" pitchFamily="34" charset="0"/>
              </a:rPr>
              <a:t>ut multiple and shifting</a:t>
            </a:r>
          </a:p>
          <a:p>
            <a:endParaRPr lang="en-GB" dirty="0" smtClean="0">
              <a:latin typeface="Arial Narrow" pitchFamily="34" charset="0"/>
            </a:endParaRPr>
          </a:p>
          <a:p>
            <a:endParaRPr lang="en-GB" dirty="0" smtClean="0">
              <a:latin typeface="Arial Narrow" pitchFamily="34" charset="0"/>
            </a:endParaRPr>
          </a:p>
          <a:p>
            <a:endParaRPr lang="en-GB" dirty="0">
              <a:latin typeface="Arial Narrow" pitchFamily="34" charset="0"/>
            </a:endParaRPr>
          </a:p>
        </p:txBody>
      </p:sp>
      <p:sp>
        <p:nvSpPr>
          <p:cNvPr id="6" name="Content Placeholder 5"/>
          <p:cNvSpPr>
            <a:spLocks noGrp="1"/>
          </p:cNvSpPr>
          <p:nvPr>
            <p:ph sz="half" idx="2"/>
          </p:nvPr>
        </p:nvSpPr>
        <p:spPr>
          <a:xfrm>
            <a:off x="1043608" y="1772816"/>
            <a:ext cx="4038600" cy="4407408"/>
          </a:xfrm>
        </p:spPr>
        <p:txBody>
          <a:bodyPr>
            <a:normAutofit fontScale="85000" lnSpcReduction="20000"/>
          </a:bodyPr>
          <a:lstStyle/>
          <a:p>
            <a:pPr>
              <a:lnSpc>
                <a:spcPct val="160000"/>
              </a:lnSpc>
            </a:pPr>
            <a:r>
              <a:rPr lang="en-GB" sz="2400" dirty="0" smtClean="0">
                <a:latin typeface="Arial Narrow" pitchFamily="34" charset="0"/>
              </a:rPr>
              <a:t>A stage</a:t>
            </a:r>
          </a:p>
          <a:p>
            <a:pPr>
              <a:lnSpc>
                <a:spcPct val="160000"/>
              </a:lnSpc>
            </a:pPr>
            <a:r>
              <a:rPr lang="en-GB" sz="2400" dirty="0" smtClean="0">
                <a:latin typeface="Arial Narrow" pitchFamily="34" charset="0"/>
              </a:rPr>
              <a:t>Understanding what people think</a:t>
            </a:r>
          </a:p>
          <a:p>
            <a:pPr>
              <a:lnSpc>
                <a:spcPct val="160000"/>
              </a:lnSpc>
            </a:pPr>
            <a:r>
              <a:rPr lang="en-GB" sz="2400" dirty="0" smtClean="0">
                <a:latin typeface="Arial Narrow" pitchFamily="34" charset="0"/>
              </a:rPr>
              <a:t>A platform for someone’s ideas</a:t>
            </a:r>
          </a:p>
          <a:p>
            <a:pPr>
              <a:lnSpc>
                <a:spcPct val="160000"/>
              </a:lnSpc>
            </a:pPr>
            <a:r>
              <a:rPr lang="en-GB" sz="2400" dirty="0" smtClean="0">
                <a:latin typeface="Arial Narrow" pitchFamily="34" charset="0"/>
              </a:rPr>
              <a:t>A pipeline to someone’s inner thoughts</a:t>
            </a:r>
          </a:p>
          <a:p>
            <a:pPr>
              <a:lnSpc>
                <a:spcPct val="160000"/>
              </a:lnSpc>
            </a:pPr>
            <a:r>
              <a:rPr lang="en-GB" sz="2400" dirty="0" smtClean="0">
                <a:latin typeface="Arial Narrow" pitchFamily="34" charset="0"/>
              </a:rPr>
              <a:t>Freeze framing opinions and attitudes for the purpose of data collection</a:t>
            </a:r>
            <a:endParaRPr lang="en-GB" sz="2400" dirty="0">
              <a:latin typeface="Arial Narrow" pitchFamily="34" charset="0"/>
            </a:endParaRPr>
          </a:p>
        </p:txBody>
      </p:sp>
    </p:spTree>
    <p:extLst>
      <p:ext uri="{BB962C8B-B14F-4D97-AF65-F5344CB8AC3E}">
        <p14:creationId xmlns:p14="http://schemas.microsoft.com/office/powerpoint/2010/main" val="3538430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6">
                                            <p:txEl>
                                              <p:pRg st="1" end="1"/>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nodeType="clickEffect">
                                  <p:stCondLst>
                                    <p:cond delay="0"/>
                                  </p:stCondLst>
                                  <p:childTnLst>
                                    <p:set>
                                      <p:cBhvr>
                                        <p:cTn id="24" dur="1" fill="hold">
                                          <p:stCondLst>
                                            <p:cond delay="0"/>
                                          </p:stCondLst>
                                        </p:cTn>
                                        <p:tgtEl>
                                          <p:spTgt spid="6">
                                            <p:txEl>
                                              <p:pRg st="3" end="3"/>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6">
                                            <p:txEl>
                                              <p:pRg st="4" end="4"/>
                                            </p:txEl>
                                          </p:spTgt>
                                        </p:tgtEl>
                                        <p:attrNameLst>
                                          <p:attrName>style.visibility</p:attrName>
                                        </p:attrNameLst>
                                      </p:cBhvr>
                                      <p:to>
                                        <p:strVal val="visible"/>
                                      </p:to>
                                    </p:set>
                                  </p:childTnLst>
                                </p:cTn>
                              </p:par>
                              <p:par>
                                <p:cTn id="31" presetID="1" presetClass="entr" presetSubtype="0" fill="hold" nodeType="withEffect">
                                  <p:stCondLst>
                                    <p:cond delay="0"/>
                                  </p:stCondLst>
                                  <p:childTnLst>
                                    <p:set>
                                      <p:cBhvr>
                                        <p:cTn id="3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latin typeface="Arial Narrow" pitchFamily="34" charset="0"/>
                <a:cs typeface="Times New Roman" pitchFamily="18" charset="0"/>
              </a:rPr>
              <a:t>Discussion</a:t>
            </a:r>
            <a:endParaRPr lang="en-GB" dirty="0">
              <a:effectLst/>
              <a:latin typeface="Arial Narrow" pitchFamily="34" charset="0"/>
              <a:cs typeface="Times New Roman" pitchFamily="18" charset="0"/>
            </a:endParaRPr>
          </a:p>
        </p:txBody>
      </p:sp>
      <p:sp>
        <p:nvSpPr>
          <p:cNvPr id="3" name="Content Placeholder 2"/>
          <p:cNvSpPr>
            <a:spLocks noGrp="1"/>
          </p:cNvSpPr>
          <p:nvPr>
            <p:ph idx="1"/>
          </p:nvPr>
        </p:nvSpPr>
        <p:spPr>
          <a:xfrm>
            <a:off x="1259632" y="1484784"/>
            <a:ext cx="7498080" cy="4800600"/>
          </a:xfrm>
        </p:spPr>
        <p:txBody>
          <a:bodyPr>
            <a:normAutofit/>
          </a:bodyPr>
          <a:lstStyle/>
          <a:p>
            <a:pPr>
              <a:lnSpc>
                <a:spcPct val="150000"/>
              </a:lnSpc>
            </a:pPr>
            <a:r>
              <a:rPr lang="en-GB" sz="3000" dirty="0">
                <a:latin typeface="Arial Narrow" pitchFamily="34" charset="0"/>
              </a:rPr>
              <a:t>How do these different approaches </a:t>
            </a:r>
            <a:r>
              <a:rPr lang="en-GB" sz="3000" dirty="0" smtClean="0">
                <a:latin typeface="Arial Narrow" pitchFamily="34" charset="0"/>
              </a:rPr>
              <a:t>influence</a:t>
            </a:r>
          </a:p>
          <a:p>
            <a:pPr lvl="1">
              <a:lnSpc>
                <a:spcPct val="150000"/>
              </a:lnSpc>
            </a:pPr>
            <a:r>
              <a:rPr lang="en-GB" sz="2600" dirty="0" smtClean="0">
                <a:latin typeface="Arial Narrow" pitchFamily="34" charset="0"/>
              </a:rPr>
              <a:t>What </a:t>
            </a:r>
            <a:r>
              <a:rPr lang="en-GB" sz="2600" dirty="0">
                <a:latin typeface="Arial Narrow" pitchFamily="34" charset="0"/>
              </a:rPr>
              <a:t>you think an interview can </a:t>
            </a:r>
            <a:r>
              <a:rPr lang="en-GB" sz="2600" dirty="0" smtClean="0">
                <a:latin typeface="Arial Narrow" pitchFamily="34" charset="0"/>
              </a:rPr>
              <a:t>achieve</a:t>
            </a:r>
          </a:p>
          <a:p>
            <a:pPr lvl="1">
              <a:lnSpc>
                <a:spcPct val="150000"/>
              </a:lnSpc>
            </a:pPr>
            <a:r>
              <a:rPr lang="en-GB" sz="2600" dirty="0" smtClean="0">
                <a:latin typeface="Arial Narrow" pitchFamily="34" charset="0"/>
              </a:rPr>
              <a:t>The </a:t>
            </a:r>
            <a:r>
              <a:rPr lang="en-GB" sz="2600" dirty="0">
                <a:latin typeface="Arial Narrow" pitchFamily="34" charset="0"/>
              </a:rPr>
              <a:t>questions you </a:t>
            </a:r>
            <a:r>
              <a:rPr lang="en-GB" sz="2600" dirty="0" smtClean="0">
                <a:latin typeface="Arial Narrow" pitchFamily="34" charset="0"/>
              </a:rPr>
              <a:t>ask</a:t>
            </a:r>
          </a:p>
          <a:p>
            <a:pPr lvl="1">
              <a:lnSpc>
                <a:spcPct val="150000"/>
              </a:lnSpc>
            </a:pPr>
            <a:r>
              <a:rPr lang="en-GB" sz="2600" dirty="0" smtClean="0">
                <a:latin typeface="Arial Narrow" pitchFamily="34" charset="0"/>
              </a:rPr>
              <a:t>What </a:t>
            </a:r>
            <a:r>
              <a:rPr lang="en-GB" sz="2600" dirty="0">
                <a:latin typeface="Arial Narrow" pitchFamily="34" charset="0"/>
              </a:rPr>
              <a:t>you think the data means</a:t>
            </a:r>
          </a:p>
          <a:p>
            <a:endParaRPr lang="en-GB" dirty="0">
              <a:solidFill>
                <a:schemeClr val="tx1">
                  <a:lumMod val="50000"/>
                  <a:lumOff val="50000"/>
                </a:schemeClr>
              </a:solidFill>
              <a:latin typeface="Times New Roman" pitchFamily="18" charset="0"/>
              <a:cs typeface="Times New Roman" pitchFamily="18" charset="0"/>
            </a:endParaRPr>
          </a:p>
        </p:txBody>
      </p:sp>
    </p:spTree>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dirty="0" smtClean="0">
                <a:effectLst/>
                <a:latin typeface="Arial Narrow" pitchFamily="34" charset="0"/>
              </a:rPr>
              <a:t>Why does this matter?</a:t>
            </a:r>
            <a:endParaRPr lang="en-GB" dirty="0">
              <a:effectLst/>
              <a:latin typeface="Arial Narrow" pitchFamily="34" charset="0"/>
            </a:endParaRPr>
          </a:p>
        </p:txBody>
      </p:sp>
      <p:sp>
        <p:nvSpPr>
          <p:cNvPr id="6" name="Content Placeholder 5"/>
          <p:cNvSpPr>
            <a:spLocks noGrp="1"/>
          </p:cNvSpPr>
          <p:nvPr>
            <p:ph idx="1"/>
          </p:nvPr>
        </p:nvSpPr>
        <p:spPr/>
        <p:txBody>
          <a:bodyPr>
            <a:normAutofit fontScale="47500" lnSpcReduction="20000"/>
          </a:bodyPr>
          <a:lstStyle/>
          <a:p>
            <a:pPr>
              <a:lnSpc>
                <a:spcPct val="150000"/>
              </a:lnSpc>
            </a:pPr>
            <a:r>
              <a:rPr lang="en-GB" sz="3840" dirty="0" smtClean="0">
                <a:latin typeface="Arial Narrow" pitchFamily="34" charset="0"/>
              </a:rPr>
              <a:t>You will need to determine your own role in the interview?</a:t>
            </a:r>
          </a:p>
          <a:p>
            <a:pPr>
              <a:lnSpc>
                <a:spcPct val="150000"/>
              </a:lnSpc>
            </a:pPr>
            <a:r>
              <a:rPr lang="en-GB" sz="3840" dirty="0" smtClean="0">
                <a:latin typeface="Arial Narrow" pitchFamily="34" charset="0"/>
              </a:rPr>
              <a:t>You will need to determine how much control you want over what is talked about</a:t>
            </a:r>
          </a:p>
          <a:p>
            <a:pPr>
              <a:lnSpc>
                <a:spcPct val="150000"/>
              </a:lnSpc>
            </a:pPr>
            <a:r>
              <a:rPr lang="en-GB" sz="3840" dirty="0" smtClean="0">
                <a:latin typeface="Arial Narrow" pitchFamily="34" charset="0"/>
              </a:rPr>
              <a:t>You will need to determine how wide or narrow a focus you will have and what to do if the conversation wanders</a:t>
            </a:r>
          </a:p>
          <a:p>
            <a:pPr>
              <a:lnSpc>
                <a:spcPct val="150000"/>
              </a:lnSpc>
            </a:pPr>
            <a:r>
              <a:rPr lang="en-GB" sz="3840" dirty="0" smtClean="0">
                <a:latin typeface="Arial Narrow" pitchFamily="34" charset="0"/>
              </a:rPr>
              <a:t>You will need to decide what you think the data means</a:t>
            </a:r>
          </a:p>
          <a:p>
            <a:pPr>
              <a:lnSpc>
                <a:spcPct val="150000"/>
              </a:lnSpc>
            </a:pPr>
            <a:r>
              <a:rPr lang="en-GB" sz="3840" dirty="0" smtClean="0">
                <a:latin typeface="Arial Narrow" pitchFamily="34" charset="0"/>
              </a:rPr>
              <a:t>Why an interview not a questionnaire?</a:t>
            </a:r>
          </a:p>
          <a:p>
            <a:pPr>
              <a:lnSpc>
                <a:spcPct val="150000"/>
              </a:lnSpc>
            </a:pPr>
            <a:r>
              <a:rPr lang="en-GB" sz="3840" dirty="0" smtClean="0">
                <a:latin typeface="Arial Narrow" pitchFamily="34" charset="0"/>
              </a:rPr>
              <a:t>Why a face to face interview not a written response?</a:t>
            </a:r>
          </a:p>
          <a:p>
            <a:endParaRPr lang="en-GB" dirty="0"/>
          </a:p>
        </p:txBody>
      </p:sp>
    </p:spTree>
    <p:extLst>
      <p:ext uri="{BB962C8B-B14F-4D97-AF65-F5344CB8AC3E}">
        <p14:creationId xmlns:p14="http://schemas.microsoft.com/office/powerpoint/2010/main" val="303098884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rPr>
              <a:t>Other media</a:t>
            </a:r>
            <a:endParaRPr lang="en-GB" dirty="0">
              <a:effectLst/>
            </a:endParaRPr>
          </a:p>
        </p:txBody>
      </p:sp>
      <p:sp>
        <p:nvSpPr>
          <p:cNvPr id="3" name="Content Placeholder 2"/>
          <p:cNvSpPr>
            <a:spLocks noGrp="1"/>
          </p:cNvSpPr>
          <p:nvPr>
            <p:ph idx="1"/>
          </p:nvPr>
        </p:nvSpPr>
        <p:spPr/>
        <p:txBody>
          <a:bodyPr>
            <a:normAutofit/>
          </a:bodyPr>
          <a:lstStyle/>
          <a:p>
            <a:pPr>
              <a:lnSpc>
                <a:spcPct val="150000"/>
              </a:lnSpc>
            </a:pPr>
            <a:r>
              <a:rPr lang="en-GB" sz="2400" dirty="0" smtClean="0"/>
              <a:t>For practical reasons interviews are sometimes undertaken using different media:</a:t>
            </a:r>
          </a:p>
          <a:p>
            <a:pPr lvl="1">
              <a:lnSpc>
                <a:spcPct val="150000"/>
              </a:lnSpc>
            </a:pPr>
            <a:r>
              <a:rPr lang="en-GB" sz="2400" dirty="0" smtClean="0"/>
              <a:t>Skype</a:t>
            </a:r>
          </a:p>
          <a:p>
            <a:pPr lvl="1">
              <a:lnSpc>
                <a:spcPct val="150000"/>
              </a:lnSpc>
            </a:pPr>
            <a:r>
              <a:rPr lang="en-GB" sz="2400" dirty="0" smtClean="0"/>
              <a:t>On-line chat</a:t>
            </a:r>
          </a:p>
          <a:p>
            <a:pPr marL="82296" indent="0">
              <a:lnSpc>
                <a:spcPct val="150000"/>
              </a:lnSpc>
              <a:buNone/>
            </a:pPr>
            <a:endParaRPr lang="en-GB" sz="2400" dirty="0"/>
          </a:p>
          <a:p>
            <a:pPr marL="82296" indent="0">
              <a:lnSpc>
                <a:spcPct val="150000"/>
              </a:lnSpc>
              <a:buNone/>
            </a:pPr>
            <a:r>
              <a:rPr lang="en-GB" sz="2400" dirty="0" smtClean="0"/>
              <a:t>What difference might this make?</a:t>
            </a:r>
            <a:endParaRPr lang="en-GB" sz="2400" dirty="0"/>
          </a:p>
        </p:txBody>
      </p:sp>
    </p:spTree>
    <p:extLst>
      <p:ext uri="{BB962C8B-B14F-4D97-AF65-F5344CB8AC3E}">
        <p14:creationId xmlns:p14="http://schemas.microsoft.com/office/powerpoint/2010/main" val="29176557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itle 1"/>
          <p:cNvSpPr>
            <a:spLocks noGrp="1"/>
          </p:cNvSpPr>
          <p:nvPr>
            <p:ph type="title"/>
          </p:nvPr>
        </p:nvSpPr>
        <p:spPr/>
        <p:txBody>
          <a:bodyPr/>
          <a:lstStyle/>
          <a:p>
            <a:r>
              <a:rPr lang="en-GB" dirty="0" smtClean="0">
                <a:effectLst/>
                <a:latin typeface="Arial Narrow" pitchFamily="34" charset="0"/>
                <a:cs typeface="Times New Roman" charset="0"/>
              </a:rPr>
              <a:t>Focus group interviews</a:t>
            </a:r>
          </a:p>
        </p:txBody>
      </p:sp>
      <p:sp>
        <p:nvSpPr>
          <p:cNvPr id="3" name="Content Placeholder 2"/>
          <p:cNvSpPr>
            <a:spLocks noGrp="1"/>
          </p:cNvSpPr>
          <p:nvPr>
            <p:ph idx="1"/>
          </p:nvPr>
        </p:nvSpPr>
        <p:spPr>
          <a:xfrm>
            <a:off x="1259633" y="1484784"/>
            <a:ext cx="7776864" cy="4308499"/>
          </a:xfrm>
        </p:spPr>
        <p:txBody>
          <a:bodyPr rtlCol="0">
            <a:noAutofit/>
          </a:bodyPr>
          <a:lstStyle/>
          <a:p>
            <a:pPr fontAlgn="auto">
              <a:lnSpc>
                <a:spcPct val="170000"/>
              </a:lnSpc>
              <a:spcAft>
                <a:spcPts val="0"/>
              </a:spcAft>
              <a:buFont typeface="Arial" pitchFamily="34" charset="0"/>
              <a:buChar char="•"/>
              <a:defRPr/>
            </a:pPr>
            <a:r>
              <a:rPr lang="en-GB" sz="2400" dirty="0" smtClean="0">
                <a:cs typeface="Times New Roman" pitchFamily="18" charset="0"/>
              </a:rPr>
              <a:t>‘A research technique that collects data through group interaction on a topic determined by the researcher’ (Morgan 1996)</a:t>
            </a:r>
          </a:p>
          <a:p>
            <a:pPr fontAlgn="auto">
              <a:lnSpc>
                <a:spcPct val="170000"/>
              </a:lnSpc>
              <a:spcAft>
                <a:spcPts val="0"/>
              </a:spcAft>
              <a:buFont typeface="Arial" pitchFamily="34" charset="0"/>
              <a:buChar char="•"/>
              <a:defRPr/>
            </a:pPr>
            <a:r>
              <a:rPr lang="en-GB" sz="2400" dirty="0" smtClean="0">
                <a:cs typeface="Times New Roman" pitchFamily="18" charset="0"/>
              </a:rPr>
              <a:t>Developed from market research </a:t>
            </a:r>
          </a:p>
          <a:p>
            <a:pPr fontAlgn="auto">
              <a:lnSpc>
                <a:spcPct val="170000"/>
              </a:lnSpc>
              <a:spcAft>
                <a:spcPts val="0"/>
              </a:spcAft>
              <a:buFont typeface="Arial" pitchFamily="34" charset="0"/>
              <a:buChar char="•"/>
              <a:defRPr/>
            </a:pPr>
            <a:r>
              <a:rPr lang="en-GB" sz="2400" dirty="0" smtClean="0">
                <a:cs typeface="Times New Roman" pitchFamily="18" charset="0"/>
              </a:rPr>
              <a:t>An ‘upswing in popularity in the 1990’s – popularity due to focus on interaction and presumed ‘quick and easy’ nature</a:t>
            </a:r>
          </a:p>
          <a:p>
            <a:pPr fontAlgn="auto">
              <a:lnSpc>
                <a:spcPct val="170000"/>
              </a:lnSpc>
              <a:spcAft>
                <a:spcPts val="0"/>
              </a:spcAft>
              <a:buFont typeface="Arial" pitchFamily="34" charset="0"/>
              <a:buChar char="•"/>
              <a:defRPr/>
            </a:pPr>
            <a:r>
              <a:rPr lang="en-GB" sz="2400" dirty="0" smtClean="0">
                <a:cs typeface="Times New Roman" pitchFamily="18" charset="0"/>
              </a:rPr>
              <a:t>They often involve a stimulus for discussion</a:t>
            </a:r>
          </a:p>
          <a:p>
            <a:pPr fontAlgn="auto">
              <a:lnSpc>
                <a:spcPct val="170000"/>
              </a:lnSpc>
              <a:spcAft>
                <a:spcPts val="0"/>
              </a:spcAft>
              <a:buFont typeface="Arial" pitchFamily="34" charset="0"/>
              <a:buChar char="•"/>
              <a:defRPr/>
            </a:pPr>
            <a:endParaRPr lang="en-GB" sz="2400" dirty="0" smtClean="0">
              <a:cs typeface="Times New Roman" pitchFamily="18" charset="0"/>
            </a:endParaRPr>
          </a:p>
        </p:txBody>
      </p:sp>
      <p:pic>
        <p:nvPicPr>
          <p:cNvPr id="9220" name="Picture 5" descr="focus grp.jpg"/>
          <p:cNvPicPr>
            <a:picLocks noChangeAspect="1"/>
          </p:cNvPicPr>
          <p:nvPr/>
        </p:nvPicPr>
        <p:blipFill>
          <a:blip r:embed="rId3" cstate="print">
            <a:grayscl/>
          </a:blip>
          <a:srcRect/>
          <a:stretch>
            <a:fillRect/>
          </a:stretch>
        </p:blipFill>
        <p:spPr bwMode="auto">
          <a:xfrm>
            <a:off x="7104827" y="5589240"/>
            <a:ext cx="1795938" cy="1041276"/>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latin typeface="Arial Narrow" pitchFamily="34" charset="0"/>
                <a:cs typeface="Times New Roman" pitchFamily="18" charset="0"/>
              </a:rPr>
              <a:t>Focus group interviews</a:t>
            </a:r>
            <a:endParaRPr lang="en-GB" dirty="0">
              <a:effectLst/>
              <a:latin typeface="Arial Narrow" pitchFamily="34" charset="0"/>
              <a:cs typeface="Times New Roman" pitchFamily="18" charset="0"/>
            </a:endParaRPr>
          </a:p>
        </p:txBody>
      </p:sp>
      <p:sp>
        <p:nvSpPr>
          <p:cNvPr id="3" name="Content Placeholder 2"/>
          <p:cNvSpPr>
            <a:spLocks noGrp="1"/>
          </p:cNvSpPr>
          <p:nvPr>
            <p:ph idx="1"/>
          </p:nvPr>
        </p:nvSpPr>
        <p:spPr>
          <a:xfrm>
            <a:off x="1187624" y="2060848"/>
            <a:ext cx="4681174" cy="4525963"/>
          </a:xfrm>
        </p:spPr>
        <p:txBody>
          <a:bodyPr>
            <a:normAutofit fontScale="85000" lnSpcReduction="20000"/>
          </a:bodyPr>
          <a:lstStyle/>
          <a:p>
            <a:pPr algn="ctr">
              <a:lnSpc>
                <a:spcPct val="150000"/>
              </a:lnSpc>
              <a:buNone/>
            </a:pPr>
            <a:r>
              <a:rPr lang="en-GB" dirty="0" smtClean="0">
                <a:latin typeface="Times New Roman" pitchFamily="18" charset="0"/>
                <a:cs typeface="Times New Roman" pitchFamily="18" charset="0"/>
              </a:rPr>
              <a:t>‘ ...</a:t>
            </a:r>
            <a:r>
              <a:rPr lang="en-GB" dirty="0" smtClean="0">
                <a:latin typeface="Arial Narrow" pitchFamily="34" charset="0"/>
                <a:cs typeface="Times New Roman" pitchFamily="18" charset="0"/>
              </a:rPr>
              <a:t>examine people’s different perspectives as they operate within a social network...to explore how accounts are constructed, expressed, opposed and changed through social interaction’</a:t>
            </a:r>
          </a:p>
          <a:p>
            <a:pPr algn="ctr">
              <a:lnSpc>
                <a:spcPct val="150000"/>
              </a:lnSpc>
              <a:buNone/>
            </a:pPr>
            <a:endParaRPr lang="en-GB" dirty="0">
              <a:latin typeface="Arial Narrow" pitchFamily="34" charset="0"/>
              <a:cs typeface="Times New Roman" pitchFamily="18" charset="0"/>
            </a:endParaRPr>
          </a:p>
          <a:p>
            <a:pPr algn="ctr">
              <a:lnSpc>
                <a:spcPct val="150000"/>
              </a:lnSpc>
              <a:buNone/>
            </a:pPr>
            <a:r>
              <a:rPr lang="en-GB" dirty="0" smtClean="0">
                <a:latin typeface="Arial Narrow" pitchFamily="34" charset="0"/>
                <a:cs typeface="Times New Roman" pitchFamily="18" charset="0"/>
              </a:rPr>
              <a:t>(</a:t>
            </a:r>
            <a:r>
              <a:rPr lang="en-GB" dirty="0" err="1" smtClean="0">
                <a:latin typeface="Arial Narrow" pitchFamily="34" charset="0"/>
                <a:cs typeface="Times New Roman" pitchFamily="18" charset="0"/>
              </a:rPr>
              <a:t>Kitzinger</a:t>
            </a:r>
            <a:r>
              <a:rPr lang="en-GB" dirty="0" smtClean="0">
                <a:latin typeface="Arial Narrow" pitchFamily="34" charset="0"/>
                <a:cs typeface="Times New Roman" pitchFamily="18" charset="0"/>
              </a:rPr>
              <a:t> 1994:159)</a:t>
            </a:r>
            <a:endParaRPr lang="en-GB" dirty="0">
              <a:latin typeface="Arial Narrow" pitchFamily="34" charset="0"/>
              <a:cs typeface="Times New Roman" pitchFamily="18" charset="0"/>
            </a:endParaRPr>
          </a:p>
        </p:txBody>
      </p:sp>
      <p:pic>
        <p:nvPicPr>
          <p:cNvPr id="10242" name="Picture 2" descr="http://t2.gstatic.com/images?q=tbn:W_xCK_Nt64kAMM:http://images.all-free-download.com/images/graphicmedium/group_interaction_graph_clip_art_25391.jpg">
            <a:hlinkClick r:id="rId2"/>
          </p:cNvPr>
          <p:cNvPicPr>
            <a:picLocks noChangeAspect="1" noChangeArrowheads="1"/>
          </p:cNvPicPr>
          <p:nvPr/>
        </p:nvPicPr>
        <p:blipFill>
          <a:blip r:embed="rId3" cstate="print"/>
          <a:srcRect/>
          <a:stretch>
            <a:fillRect/>
          </a:stretch>
        </p:blipFill>
        <p:spPr bwMode="auto">
          <a:xfrm>
            <a:off x="6012160" y="2060848"/>
            <a:ext cx="2764096" cy="4106663"/>
          </a:xfrm>
          <a:prstGeom prst="rect">
            <a:avLst/>
          </a:prstGeom>
          <a:noFill/>
        </p:spPr>
      </p:pic>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effectLst/>
                <a:latin typeface="Arial Narrow" pitchFamily="34" charset="0"/>
              </a:rPr>
              <a:t>To consider</a:t>
            </a:r>
            <a:endParaRPr lang="en-GB" dirty="0">
              <a:effectLst/>
              <a:latin typeface="Arial Narrow" pitchFamily="34" charset="0"/>
            </a:endParaRPr>
          </a:p>
        </p:txBody>
      </p:sp>
      <p:sp>
        <p:nvSpPr>
          <p:cNvPr id="3" name="Content Placeholder 2"/>
          <p:cNvSpPr>
            <a:spLocks noGrp="1"/>
          </p:cNvSpPr>
          <p:nvPr>
            <p:ph idx="1"/>
          </p:nvPr>
        </p:nvSpPr>
        <p:spPr>
          <a:xfrm>
            <a:off x="1435608" y="1447800"/>
            <a:ext cx="7498080" cy="5005536"/>
          </a:xfrm>
        </p:spPr>
        <p:txBody>
          <a:bodyPr>
            <a:normAutofit fontScale="92500"/>
          </a:bodyPr>
          <a:lstStyle/>
          <a:p>
            <a:pPr>
              <a:lnSpc>
                <a:spcPct val="150000"/>
              </a:lnSpc>
            </a:pPr>
            <a:r>
              <a:rPr lang="en-GB" sz="2600" dirty="0">
                <a:latin typeface="Arial Narrow" pitchFamily="34" charset="0"/>
              </a:rPr>
              <a:t>Am I interested in individual voices?</a:t>
            </a:r>
          </a:p>
          <a:p>
            <a:pPr>
              <a:lnSpc>
                <a:spcPct val="150000"/>
              </a:lnSpc>
            </a:pPr>
            <a:r>
              <a:rPr lang="en-GB" sz="2600" dirty="0">
                <a:latin typeface="Arial Narrow" pitchFamily="34" charset="0"/>
              </a:rPr>
              <a:t>Are these best understood in a one to one interview or in a group interview?</a:t>
            </a:r>
          </a:p>
          <a:p>
            <a:pPr>
              <a:lnSpc>
                <a:spcPct val="150000"/>
              </a:lnSpc>
            </a:pPr>
            <a:r>
              <a:rPr lang="en-GB" sz="2600" dirty="0">
                <a:latin typeface="Arial Narrow" pitchFamily="34" charset="0"/>
              </a:rPr>
              <a:t>Shall I group for a purpose</a:t>
            </a:r>
          </a:p>
          <a:p>
            <a:pPr lvl="1">
              <a:lnSpc>
                <a:spcPct val="150000"/>
              </a:lnSpc>
            </a:pPr>
            <a:r>
              <a:rPr lang="en-GB" sz="2600" dirty="0">
                <a:latin typeface="Arial Narrow" pitchFamily="34" charset="0"/>
              </a:rPr>
              <a:t>Different year groups</a:t>
            </a:r>
          </a:p>
          <a:p>
            <a:pPr lvl="1">
              <a:lnSpc>
                <a:spcPct val="150000"/>
              </a:lnSpc>
            </a:pPr>
            <a:r>
              <a:rPr lang="en-GB" sz="2600" dirty="0">
                <a:latin typeface="Arial Narrow" pitchFamily="34" charset="0"/>
              </a:rPr>
              <a:t>Staff and students</a:t>
            </a:r>
          </a:p>
          <a:p>
            <a:pPr>
              <a:lnSpc>
                <a:spcPct val="150000"/>
              </a:lnSpc>
            </a:pPr>
            <a:r>
              <a:rPr lang="en-GB" sz="2600" dirty="0" smtClean="0">
                <a:latin typeface="Arial Narrow" pitchFamily="34" charset="0"/>
              </a:rPr>
              <a:t>What about a paired interview?</a:t>
            </a:r>
          </a:p>
          <a:p>
            <a:pPr lvl="1"/>
            <a:endParaRPr lang="en-GB" dirty="0" smtClean="0"/>
          </a:p>
          <a:p>
            <a:pPr lvl="1"/>
            <a:endParaRPr lang="en-GB" dirty="0" smtClean="0"/>
          </a:p>
          <a:p>
            <a:endParaRPr lang="en-GB" dirty="0"/>
          </a:p>
        </p:txBody>
      </p:sp>
    </p:spTree>
    <p:extLst>
      <p:ext uri="{BB962C8B-B14F-4D97-AF65-F5344CB8AC3E}">
        <p14:creationId xmlns:p14="http://schemas.microsoft.com/office/powerpoint/2010/main" val="16264311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nodeType="click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title"/>
          </p:nvPr>
        </p:nvSpPr>
        <p:spPr/>
        <p:txBody>
          <a:bodyPr/>
          <a:lstStyle/>
          <a:p>
            <a:r>
              <a:rPr lang="en-GB" dirty="0" smtClean="0">
                <a:effectLst/>
                <a:latin typeface="Arial Narrow" pitchFamily="34" charset="0"/>
                <a:cs typeface="Times New Roman" charset="0"/>
              </a:rPr>
              <a:t>Moderating the process</a:t>
            </a:r>
          </a:p>
        </p:txBody>
      </p:sp>
      <p:sp>
        <p:nvSpPr>
          <p:cNvPr id="3" name="Content Placeholder 2"/>
          <p:cNvSpPr>
            <a:spLocks noGrp="1"/>
          </p:cNvSpPr>
          <p:nvPr>
            <p:ph idx="1"/>
          </p:nvPr>
        </p:nvSpPr>
        <p:spPr>
          <a:xfrm>
            <a:off x="899833" y="1556792"/>
            <a:ext cx="8229600" cy="4844752"/>
          </a:xfrm>
        </p:spPr>
        <p:txBody>
          <a:bodyPr rtlCol="0">
            <a:normAutofit/>
          </a:bodyPr>
          <a:lstStyle/>
          <a:p>
            <a:pPr fontAlgn="auto">
              <a:lnSpc>
                <a:spcPct val="170000"/>
              </a:lnSpc>
              <a:spcAft>
                <a:spcPts val="0"/>
              </a:spcAft>
              <a:buFont typeface="Arial" pitchFamily="34" charset="0"/>
              <a:buNone/>
              <a:defRPr/>
            </a:pPr>
            <a:r>
              <a:rPr lang="en-GB" dirty="0" smtClean="0">
                <a:latin typeface="Times New Roman" pitchFamily="18" charset="0"/>
                <a:cs typeface="Times New Roman" pitchFamily="18" charset="0"/>
              </a:rPr>
              <a:t>	</a:t>
            </a:r>
            <a:r>
              <a:rPr lang="en-GB" sz="2600" dirty="0" smtClean="0">
                <a:latin typeface="Arial Narrow" pitchFamily="34" charset="0"/>
                <a:cs typeface="Times New Roman" pitchFamily="18" charset="0"/>
              </a:rPr>
              <a:t>	‘Most people don’t listen, in the same way that they don’t observe. Everyday ‘conversation’ is often a jostling, with the nominal listener more or less impatiently waiting for his or her turn (and often not doing that – ‘</a:t>
            </a:r>
            <a:r>
              <a:rPr lang="en-GB" sz="2600" dirty="0" err="1" smtClean="0">
                <a:latin typeface="Arial Narrow" pitchFamily="34" charset="0"/>
                <a:cs typeface="Times New Roman" pitchFamily="18" charset="0"/>
              </a:rPr>
              <a:t>overtalking</a:t>
            </a:r>
            <a:r>
              <a:rPr lang="en-GB" sz="2600" dirty="0" smtClean="0">
                <a:latin typeface="Arial Narrow" pitchFamily="34" charset="0"/>
                <a:cs typeface="Times New Roman" pitchFamily="18" charset="0"/>
              </a:rPr>
              <a:t>’ and pushing the speaker to one side, metaphorically’</a:t>
            </a:r>
          </a:p>
          <a:p>
            <a:pPr algn="ctr" fontAlgn="auto">
              <a:lnSpc>
                <a:spcPct val="170000"/>
              </a:lnSpc>
              <a:spcAft>
                <a:spcPts val="0"/>
              </a:spcAft>
              <a:buFont typeface="Arial" pitchFamily="34" charset="0"/>
              <a:buNone/>
              <a:defRPr/>
            </a:pPr>
            <a:r>
              <a:rPr lang="en-GB" sz="2600" dirty="0" smtClean="0">
                <a:latin typeface="Arial Narrow" pitchFamily="34" charset="0"/>
                <a:cs typeface="Times New Roman" pitchFamily="18" charset="0"/>
              </a:rPr>
              <a:t> (</a:t>
            </a:r>
            <a:r>
              <a:rPr lang="en-GB" sz="2600" dirty="0" err="1" smtClean="0">
                <a:latin typeface="Arial Narrow" pitchFamily="34" charset="0"/>
                <a:cs typeface="Times New Roman" pitchFamily="18" charset="0"/>
              </a:rPr>
              <a:t>Gillham</a:t>
            </a:r>
            <a:r>
              <a:rPr lang="en-GB" sz="2600" dirty="0" smtClean="0">
                <a:latin typeface="Arial Narrow" pitchFamily="34" charset="0"/>
                <a:cs typeface="Times New Roman" pitchFamily="18" charset="0"/>
              </a:rPr>
              <a:t> 2000: 35)</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effectLst/>
                <a:latin typeface="Arial Narrow" pitchFamily="34" charset="0"/>
                <a:cs typeface="Times New Roman" pitchFamily="18" charset="0"/>
              </a:rPr>
              <a:t>P</a:t>
            </a:r>
            <a:r>
              <a:rPr lang="en-GB" dirty="0" smtClean="0">
                <a:effectLst/>
                <a:latin typeface="Arial Narrow" pitchFamily="34" charset="0"/>
                <a:cs typeface="Times New Roman" pitchFamily="18" charset="0"/>
              </a:rPr>
              <a:t>hotographic interviews</a:t>
            </a:r>
            <a:endParaRPr lang="en-GB" dirty="0">
              <a:effectLst/>
              <a:latin typeface="Arial Narrow" pitchFamily="34" charset="0"/>
              <a:cs typeface="Times New Roman" pitchFamily="18" charset="0"/>
            </a:endParaRPr>
          </a:p>
        </p:txBody>
      </p:sp>
      <p:sp>
        <p:nvSpPr>
          <p:cNvPr id="3" name="Content Placeholder 2"/>
          <p:cNvSpPr>
            <a:spLocks noGrp="1"/>
          </p:cNvSpPr>
          <p:nvPr>
            <p:ph idx="1"/>
          </p:nvPr>
        </p:nvSpPr>
        <p:spPr>
          <a:xfrm>
            <a:off x="1187624" y="1700808"/>
            <a:ext cx="7704856" cy="4373563"/>
          </a:xfrm>
        </p:spPr>
        <p:txBody>
          <a:bodyPr>
            <a:normAutofit/>
          </a:bodyPr>
          <a:lstStyle/>
          <a:p>
            <a:pPr>
              <a:lnSpc>
                <a:spcPct val="150000"/>
              </a:lnSpc>
            </a:pPr>
            <a:r>
              <a:rPr lang="en-GB" sz="2400" dirty="0" smtClean="0">
                <a:latin typeface="Arial Narrow" pitchFamily="34" charset="0"/>
                <a:cs typeface="Times New Roman" pitchFamily="18" charset="0"/>
              </a:rPr>
              <a:t>Using images rather than words to generate a conversation</a:t>
            </a:r>
          </a:p>
          <a:p>
            <a:pPr>
              <a:lnSpc>
                <a:spcPct val="150000"/>
              </a:lnSpc>
            </a:pPr>
            <a:r>
              <a:rPr lang="en-GB" sz="2400" dirty="0" smtClean="0">
                <a:latin typeface="Arial Narrow" pitchFamily="34" charset="0"/>
                <a:cs typeface="Times New Roman" pitchFamily="18" charset="0"/>
              </a:rPr>
              <a:t>Asking participants to bring images to talk about</a:t>
            </a:r>
          </a:p>
          <a:p>
            <a:pPr>
              <a:lnSpc>
                <a:spcPct val="150000"/>
              </a:lnSpc>
            </a:pPr>
            <a:r>
              <a:rPr lang="en-GB" sz="2400" dirty="0" smtClean="0">
                <a:latin typeface="Arial Narrow" pitchFamily="34" charset="0"/>
                <a:cs typeface="Times New Roman" pitchFamily="18" charset="0"/>
              </a:rPr>
              <a:t>Giving participants a camera to generate images about a focus then bring those to the interview</a:t>
            </a:r>
          </a:p>
        </p:txBody>
      </p:sp>
      <p:pic>
        <p:nvPicPr>
          <p:cNvPr id="4" name="Picture 6" descr="camera.jpg"/>
          <p:cNvPicPr>
            <a:picLocks noChangeAspect="1"/>
          </p:cNvPicPr>
          <p:nvPr/>
        </p:nvPicPr>
        <p:blipFill>
          <a:blip r:embed="rId2" cstate="print"/>
          <a:srcRect/>
          <a:stretch>
            <a:fillRect/>
          </a:stretch>
        </p:blipFill>
        <p:spPr bwMode="auto">
          <a:xfrm>
            <a:off x="7376709" y="5085184"/>
            <a:ext cx="1362635" cy="1217048"/>
          </a:xfrm>
          <a:prstGeom prst="rect">
            <a:avLst/>
          </a:prstGeom>
          <a:noFill/>
          <a:ln w="9525">
            <a:noFill/>
            <a:miter lim="800000"/>
            <a:headEnd/>
            <a:tailEnd/>
          </a:ln>
        </p:spPr>
      </p:pic>
      <p:pic>
        <p:nvPicPr>
          <p:cNvPr id="5" name="Picture 6" descr="camera.jpg"/>
          <p:cNvPicPr>
            <a:picLocks noChangeAspect="1"/>
          </p:cNvPicPr>
          <p:nvPr/>
        </p:nvPicPr>
        <p:blipFill>
          <a:blip r:embed="rId2" cstate="print"/>
          <a:srcRect/>
          <a:stretch>
            <a:fillRect/>
          </a:stretch>
        </p:blipFill>
        <p:spPr bwMode="auto">
          <a:xfrm>
            <a:off x="7164288" y="476672"/>
            <a:ext cx="893739" cy="798250"/>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Title 1"/>
          <p:cNvSpPr>
            <a:spLocks noGrp="1"/>
          </p:cNvSpPr>
          <p:nvPr>
            <p:ph type="title"/>
          </p:nvPr>
        </p:nvSpPr>
        <p:spPr/>
        <p:txBody>
          <a:bodyPr/>
          <a:lstStyle/>
          <a:p>
            <a:r>
              <a:rPr lang="en-GB" dirty="0" smtClean="0">
                <a:effectLst/>
                <a:latin typeface="Arial Narrow" pitchFamily="34" charset="0"/>
                <a:cs typeface="Times New Roman" charset="0"/>
              </a:rPr>
              <a:t>Photo interviews</a:t>
            </a:r>
          </a:p>
        </p:txBody>
      </p:sp>
      <p:sp>
        <p:nvSpPr>
          <p:cNvPr id="3" name="Content Placeholder 2"/>
          <p:cNvSpPr>
            <a:spLocks noGrp="1"/>
          </p:cNvSpPr>
          <p:nvPr>
            <p:ph idx="1"/>
          </p:nvPr>
        </p:nvSpPr>
        <p:spPr>
          <a:xfrm>
            <a:off x="1115616" y="1772816"/>
            <a:ext cx="7834064" cy="4824536"/>
          </a:xfrm>
        </p:spPr>
        <p:txBody>
          <a:bodyPr rtlCol="0">
            <a:normAutofit fontScale="85000" lnSpcReduction="20000"/>
          </a:bodyPr>
          <a:lstStyle/>
          <a:p>
            <a:pPr fontAlgn="auto">
              <a:lnSpc>
                <a:spcPct val="150000"/>
              </a:lnSpc>
              <a:spcAft>
                <a:spcPts val="0"/>
              </a:spcAft>
              <a:buFont typeface="Arial" pitchFamily="34" charset="0"/>
              <a:buNone/>
              <a:defRPr/>
            </a:pPr>
            <a:r>
              <a:rPr lang="en-GB" b="1" dirty="0" smtClean="0">
                <a:latin typeface="Arial Narrow" pitchFamily="34" charset="0"/>
                <a:cs typeface="Times New Roman" pitchFamily="18" charset="0"/>
              </a:rPr>
              <a:t>Photo feedback: </a:t>
            </a:r>
          </a:p>
          <a:p>
            <a:pPr algn="ctr" fontAlgn="auto">
              <a:lnSpc>
                <a:spcPct val="150000"/>
              </a:lnSpc>
              <a:spcAft>
                <a:spcPts val="0"/>
              </a:spcAft>
              <a:buFont typeface="Arial" pitchFamily="34" charset="0"/>
              <a:buNone/>
              <a:defRPr/>
            </a:pPr>
            <a:r>
              <a:rPr lang="en-GB" dirty="0" smtClean="0">
                <a:latin typeface="Arial Narrow" pitchFamily="34" charset="0"/>
                <a:cs typeface="Times New Roman" pitchFamily="18" charset="0"/>
              </a:rPr>
              <a:t>‘the interviewer and participant are engaged in interpreting the photographer’s visualisation of reality and collaborate to determine each other’s view’ (Harper 2002)</a:t>
            </a:r>
          </a:p>
          <a:p>
            <a:pPr fontAlgn="auto">
              <a:lnSpc>
                <a:spcPct val="150000"/>
              </a:lnSpc>
              <a:spcAft>
                <a:spcPts val="0"/>
              </a:spcAft>
              <a:buFont typeface="Arial" pitchFamily="34" charset="0"/>
              <a:buChar char="•"/>
              <a:defRPr/>
            </a:pPr>
            <a:endParaRPr lang="en-GB" dirty="0" smtClean="0">
              <a:latin typeface="Arial Narrow" pitchFamily="34" charset="0"/>
              <a:cs typeface="Times New Roman" pitchFamily="18" charset="0"/>
            </a:endParaRPr>
          </a:p>
          <a:p>
            <a:pPr algn="ctr" fontAlgn="auto">
              <a:lnSpc>
                <a:spcPct val="150000"/>
              </a:lnSpc>
              <a:spcAft>
                <a:spcPts val="0"/>
              </a:spcAft>
              <a:buFont typeface="Arial" pitchFamily="34" charset="0"/>
              <a:buNone/>
              <a:defRPr/>
            </a:pPr>
            <a:r>
              <a:rPr lang="en-GB" dirty="0" smtClean="0">
                <a:latin typeface="Arial Narrow" pitchFamily="34" charset="0"/>
                <a:cs typeface="Times New Roman" pitchFamily="18" charset="0"/>
              </a:rPr>
              <a:t> ‘a discussion of images in ways that may create a bridge between different experiences of reality; they are a reference point to represent aspects of someone’s reality’ (Pink 2001)</a:t>
            </a:r>
          </a:p>
        </p:txBody>
      </p:sp>
      <p:pic>
        <p:nvPicPr>
          <p:cNvPr id="18436" name="Picture 6" descr="camera.jpg"/>
          <p:cNvPicPr>
            <a:picLocks noChangeAspect="1"/>
          </p:cNvPicPr>
          <p:nvPr/>
        </p:nvPicPr>
        <p:blipFill>
          <a:blip r:embed="rId2" cstate="print"/>
          <a:srcRect/>
          <a:stretch>
            <a:fillRect/>
          </a:stretch>
        </p:blipFill>
        <p:spPr bwMode="auto">
          <a:xfrm>
            <a:off x="7164288" y="548680"/>
            <a:ext cx="1152128" cy="1029032"/>
          </a:xfrm>
          <a:prstGeom prst="rect">
            <a:avLst/>
          </a:prstGeom>
          <a:noFill/>
          <a:ln w="9525">
            <a:noFill/>
            <a:miter lim="800000"/>
            <a:headEnd/>
            <a:tailEnd/>
          </a:ln>
        </p:spPr>
      </p:pic>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anim calcmode="lin" valueType="num">
                                      <p:cBhvr additive="base">
                                        <p:cTn id="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p:cNvSpPr>
            <a:spLocks noGrp="1"/>
          </p:cNvSpPr>
          <p:nvPr>
            <p:ph type="title"/>
          </p:nvPr>
        </p:nvSpPr>
        <p:spPr>
          <a:xfrm>
            <a:off x="1115616" y="332656"/>
            <a:ext cx="7498080" cy="1143000"/>
          </a:xfrm>
        </p:spPr>
        <p:txBody>
          <a:bodyPr/>
          <a:lstStyle/>
          <a:p>
            <a:r>
              <a:rPr lang="en-GB" dirty="0" smtClean="0">
                <a:effectLst/>
                <a:latin typeface="Arial Narrow" pitchFamily="34" charset="0"/>
                <a:cs typeface="Times New Roman" charset="0"/>
              </a:rPr>
              <a:t>A research example</a:t>
            </a:r>
          </a:p>
        </p:txBody>
      </p:sp>
      <p:sp>
        <p:nvSpPr>
          <p:cNvPr id="3" name="Content Placeholder 2"/>
          <p:cNvSpPr>
            <a:spLocks noGrp="1"/>
          </p:cNvSpPr>
          <p:nvPr>
            <p:ph idx="1"/>
          </p:nvPr>
        </p:nvSpPr>
        <p:spPr>
          <a:xfrm>
            <a:off x="971600" y="1628800"/>
            <a:ext cx="5400675" cy="4925144"/>
          </a:xfrm>
        </p:spPr>
        <p:txBody>
          <a:bodyPr rtlCol="0">
            <a:normAutofit fontScale="70000" lnSpcReduction="20000"/>
          </a:bodyPr>
          <a:lstStyle/>
          <a:p>
            <a:pPr fontAlgn="auto">
              <a:lnSpc>
                <a:spcPct val="150000"/>
              </a:lnSpc>
              <a:spcAft>
                <a:spcPts val="0"/>
              </a:spcAft>
              <a:buFont typeface="Arial" pitchFamily="34" charset="0"/>
              <a:buChar char="•"/>
              <a:defRPr/>
            </a:pPr>
            <a:r>
              <a:rPr lang="en-GB" dirty="0" smtClean="0">
                <a:latin typeface="Arial Narrow" pitchFamily="34" charset="0"/>
                <a:cs typeface="Times New Roman" pitchFamily="18" charset="0"/>
              </a:rPr>
              <a:t>Photographic diary method to explore ‘what it is like to be a girl’</a:t>
            </a:r>
          </a:p>
          <a:p>
            <a:pPr marL="114300" indent="0" fontAlgn="auto">
              <a:lnSpc>
                <a:spcPct val="150000"/>
              </a:lnSpc>
              <a:spcAft>
                <a:spcPts val="0"/>
              </a:spcAft>
              <a:buNone/>
              <a:defRPr/>
            </a:pPr>
            <a:endParaRPr lang="en-GB" dirty="0" smtClean="0">
              <a:latin typeface="Arial Narrow" pitchFamily="34" charset="0"/>
              <a:cs typeface="Times New Roman" pitchFamily="18" charset="0"/>
            </a:endParaRPr>
          </a:p>
          <a:p>
            <a:pPr fontAlgn="auto">
              <a:lnSpc>
                <a:spcPct val="150000"/>
              </a:lnSpc>
              <a:spcAft>
                <a:spcPts val="0"/>
              </a:spcAft>
              <a:buFont typeface="Arial" pitchFamily="34" charset="0"/>
              <a:buChar char="•"/>
              <a:defRPr/>
            </a:pPr>
            <a:r>
              <a:rPr lang="en-GB" dirty="0" smtClean="0">
                <a:latin typeface="Arial Narrow" pitchFamily="34" charset="0"/>
                <a:cs typeface="Times New Roman" pitchFamily="18" charset="0"/>
              </a:rPr>
              <a:t>Interviews part of a lunchtime photography club to look at photographs critically</a:t>
            </a:r>
          </a:p>
          <a:p>
            <a:pPr fontAlgn="auto">
              <a:lnSpc>
                <a:spcPct val="150000"/>
              </a:lnSpc>
              <a:spcAft>
                <a:spcPts val="0"/>
              </a:spcAft>
              <a:buFont typeface="Arial" pitchFamily="34" charset="0"/>
              <a:buChar char="•"/>
              <a:defRPr/>
            </a:pPr>
            <a:endParaRPr lang="en-GB" dirty="0" smtClean="0">
              <a:latin typeface="Arial Narrow" pitchFamily="34" charset="0"/>
              <a:cs typeface="Times New Roman" pitchFamily="18" charset="0"/>
            </a:endParaRPr>
          </a:p>
          <a:p>
            <a:pPr fontAlgn="auto">
              <a:lnSpc>
                <a:spcPct val="150000"/>
              </a:lnSpc>
              <a:spcAft>
                <a:spcPts val="0"/>
              </a:spcAft>
              <a:buFont typeface="Arial" pitchFamily="34" charset="0"/>
              <a:buChar char="•"/>
              <a:defRPr/>
            </a:pPr>
            <a:r>
              <a:rPr lang="en-GB" dirty="0" smtClean="0">
                <a:latin typeface="Arial Narrow" pitchFamily="34" charset="0"/>
                <a:cs typeface="Times New Roman" pitchFamily="18" charset="0"/>
              </a:rPr>
              <a:t>Use of a photographic workshop event to produce prints portraying their personal interpretations of ‘being a girl’</a:t>
            </a:r>
          </a:p>
        </p:txBody>
      </p:sp>
      <p:pic>
        <p:nvPicPr>
          <p:cNvPr id="20484" name="Content Placeholder 3" descr="sallymanngorjus2-715694.jpg"/>
          <p:cNvPicPr>
            <a:picLocks noChangeAspect="1"/>
          </p:cNvPicPr>
          <p:nvPr/>
        </p:nvPicPr>
        <p:blipFill>
          <a:blip r:embed="rId2" cstate="print"/>
          <a:srcRect/>
          <a:stretch>
            <a:fillRect/>
          </a:stretch>
        </p:blipFill>
        <p:spPr bwMode="auto">
          <a:xfrm>
            <a:off x="7029278" y="1700808"/>
            <a:ext cx="1643062" cy="1327150"/>
          </a:xfrm>
          <a:prstGeom prst="rect">
            <a:avLst/>
          </a:prstGeom>
          <a:noFill/>
          <a:ln w="9525">
            <a:noFill/>
            <a:miter lim="800000"/>
            <a:headEnd/>
            <a:tailEnd/>
          </a:ln>
        </p:spPr>
      </p:pic>
      <p:pic>
        <p:nvPicPr>
          <p:cNvPr id="20485" name="Content Placeholder 3" descr="CS1.jpg"/>
          <p:cNvPicPr>
            <a:picLocks noChangeAspect="1"/>
          </p:cNvPicPr>
          <p:nvPr/>
        </p:nvPicPr>
        <p:blipFill>
          <a:blip r:embed="rId3" cstate="print"/>
          <a:srcRect/>
          <a:stretch>
            <a:fillRect/>
          </a:stretch>
        </p:blipFill>
        <p:spPr bwMode="auto">
          <a:xfrm>
            <a:off x="6516216" y="3356992"/>
            <a:ext cx="1571625" cy="1250950"/>
          </a:xfrm>
          <a:prstGeom prst="rect">
            <a:avLst/>
          </a:prstGeom>
          <a:noFill/>
          <a:ln w="9525">
            <a:noFill/>
            <a:miter lim="800000"/>
            <a:headEnd/>
            <a:tailEnd/>
          </a:ln>
        </p:spPr>
      </p:pic>
      <p:pic>
        <p:nvPicPr>
          <p:cNvPr id="20486" name="Content Placeholder 3" descr="lauren.jpg"/>
          <p:cNvPicPr>
            <a:picLocks noChangeAspect="1"/>
          </p:cNvPicPr>
          <p:nvPr/>
        </p:nvPicPr>
        <p:blipFill>
          <a:blip r:embed="rId4" cstate="print"/>
          <a:srcRect/>
          <a:stretch>
            <a:fillRect/>
          </a:stretch>
        </p:blipFill>
        <p:spPr bwMode="auto">
          <a:xfrm>
            <a:off x="6804248" y="5085184"/>
            <a:ext cx="1571625" cy="1214437"/>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US" dirty="0" smtClean="0">
                <a:effectLst/>
                <a:latin typeface="Arial Narrow" pitchFamily="34" charset="0"/>
              </a:rPr>
              <a:t>Observation data: an example</a:t>
            </a:r>
          </a:p>
        </p:txBody>
      </p:sp>
      <p:sp>
        <p:nvSpPr>
          <p:cNvPr id="160771" name="Rectangle 3"/>
          <p:cNvSpPr>
            <a:spLocks noGrp="1" noChangeArrowheads="1"/>
          </p:cNvSpPr>
          <p:nvPr>
            <p:ph sz="half" idx="1"/>
          </p:nvPr>
        </p:nvSpPr>
        <p:spPr>
          <a:xfrm>
            <a:off x="1115616" y="1484784"/>
            <a:ext cx="3657600" cy="4663440"/>
          </a:xfrm>
        </p:spPr>
        <p:txBody>
          <a:bodyPr/>
          <a:lstStyle/>
          <a:p>
            <a:pPr algn="ctr" eaLnBrk="1" hangingPunct="1">
              <a:buFont typeface="Wingdings" pitchFamily="2" charset="2"/>
              <a:buNone/>
            </a:pPr>
            <a:r>
              <a:rPr lang="en-GB" sz="2400" b="1" dirty="0" smtClean="0">
                <a:latin typeface="Arial Narrow" pitchFamily="34" charset="0"/>
              </a:rPr>
              <a:t>Observing Children Write</a:t>
            </a:r>
          </a:p>
        </p:txBody>
      </p:sp>
      <p:sp>
        <p:nvSpPr>
          <p:cNvPr id="160772" name="Rectangle 4"/>
          <p:cNvSpPr>
            <a:spLocks noGrp="1" noChangeArrowheads="1"/>
          </p:cNvSpPr>
          <p:nvPr>
            <p:ph sz="half" idx="2"/>
          </p:nvPr>
        </p:nvSpPr>
        <p:spPr>
          <a:xfrm>
            <a:off x="4499992" y="1988840"/>
            <a:ext cx="4536504" cy="4407408"/>
          </a:xfrm>
        </p:spPr>
        <p:txBody>
          <a:bodyPr>
            <a:noAutofit/>
          </a:bodyPr>
          <a:lstStyle/>
          <a:p>
            <a:pPr eaLnBrk="1" hangingPunct="1">
              <a:lnSpc>
                <a:spcPct val="150000"/>
              </a:lnSpc>
            </a:pPr>
            <a:r>
              <a:rPr lang="en-GB" sz="2400" dirty="0" smtClean="0">
                <a:latin typeface="Arial Narrow" pitchFamily="34" charset="0"/>
              </a:rPr>
              <a:t>Balance: ratio of writing to pausing</a:t>
            </a:r>
          </a:p>
          <a:p>
            <a:pPr lvl="1" eaLnBrk="1" hangingPunct="1">
              <a:lnSpc>
                <a:spcPct val="150000"/>
              </a:lnSpc>
            </a:pPr>
            <a:r>
              <a:rPr lang="en-GB" dirty="0" smtClean="0">
                <a:latin typeface="Arial Narrow" pitchFamily="34" charset="0"/>
              </a:rPr>
              <a:t>i.e. length of columns above the line vs. length of columns below the line</a:t>
            </a:r>
          </a:p>
          <a:p>
            <a:pPr eaLnBrk="1" hangingPunct="1">
              <a:lnSpc>
                <a:spcPct val="150000"/>
              </a:lnSpc>
            </a:pPr>
            <a:r>
              <a:rPr lang="en-GB" sz="2400" dirty="0" smtClean="0">
                <a:latin typeface="Arial Narrow" pitchFamily="34" charset="0"/>
              </a:rPr>
              <a:t>Switching/settled: number of episodes</a:t>
            </a:r>
          </a:p>
          <a:p>
            <a:pPr lvl="1" eaLnBrk="1" hangingPunct="1">
              <a:lnSpc>
                <a:spcPct val="150000"/>
              </a:lnSpc>
            </a:pPr>
            <a:r>
              <a:rPr lang="en-GB" dirty="0" smtClean="0">
                <a:latin typeface="Arial Narrow" pitchFamily="34" charset="0"/>
              </a:rPr>
              <a:t>i.e. numbers of columns</a:t>
            </a:r>
          </a:p>
        </p:txBody>
      </p:sp>
      <p:graphicFrame>
        <p:nvGraphicFramePr>
          <p:cNvPr id="160773" name="Object 5"/>
          <p:cNvGraphicFramePr>
            <a:graphicFrameLocks noChangeAspect="1"/>
          </p:cNvGraphicFramePr>
          <p:nvPr>
            <p:extLst>
              <p:ext uri="{D42A27DB-BD31-4B8C-83A1-F6EECF244321}">
                <p14:modId xmlns:p14="http://schemas.microsoft.com/office/powerpoint/2010/main" val="2571185916"/>
              </p:ext>
            </p:extLst>
          </p:nvPr>
        </p:nvGraphicFramePr>
        <p:xfrm>
          <a:off x="1259632" y="2708920"/>
          <a:ext cx="3455987" cy="2252663"/>
        </p:xfrm>
        <a:graphic>
          <a:graphicData uri="http://schemas.openxmlformats.org/presentationml/2006/ole">
            <mc:AlternateContent xmlns:mc="http://schemas.openxmlformats.org/markup-compatibility/2006">
              <mc:Choice xmlns:v="urn:schemas-microsoft-com:vml" Requires="v">
                <p:oleObj spid="_x0000_s2067" name="Chart" r:id="rId5" imgW="4826000" imgH="2438400" progId="Excel.Sheet.8">
                  <p:embed/>
                </p:oleObj>
              </mc:Choice>
              <mc:Fallback>
                <p:oleObj name="Chart" r:id="rId5" imgW="4826000" imgH="2438400" progId="Excel.Sheet.8">
                  <p:embed/>
                  <p:pic>
                    <p:nvPicPr>
                      <p:cNvPr id="0" name="Picture 18"/>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259632" y="2708920"/>
                        <a:ext cx="3455987" cy="2252663"/>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Tree>
    <p:extLst>
      <p:ext uri="{BB962C8B-B14F-4D97-AF65-F5344CB8AC3E}">
        <p14:creationId xmlns:p14="http://schemas.microsoft.com/office/powerpoint/2010/main" val="365209042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60771">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60773"/>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60772">
                                            <p:txEl>
                                              <p:pRg st="0" end="0"/>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160772">
                                            <p:txEl>
                                              <p:pRg st="1" end="1"/>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160772">
                                            <p:txEl>
                                              <p:pRg st="2" end="2"/>
                                            </p:txEl>
                                          </p:spTgt>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60772">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60771" grpId="0" build="p"/>
      <p:bldP spid="160772" grpId="0" build="p"/>
      <p:bldOleChart spid="160773" grpId="0"/>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normAutofit/>
          </a:bodyPr>
          <a:lstStyle/>
          <a:p>
            <a:pPr eaLnBrk="1" hangingPunct="1"/>
            <a:r>
              <a:rPr lang="en-GB" dirty="0" smtClean="0">
                <a:effectLst/>
                <a:latin typeface="Arial Narrow" pitchFamily="34" charset="0"/>
              </a:rPr>
              <a:t>Writing Profiles</a:t>
            </a:r>
          </a:p>
        </p:txBody>
      </p:sp>
      <p:sp>
        <p:nvSpPr>
          <p:cNvPr id="14339" name="Rectangle 3"/>
          <p:cNvSpPr>
            <a:spLocks noGrp="1" noChangeArrowheads="1"/>
          </p:cNvSpPr>
          <p:nvPr>
            <p:ph sz="half" idx="1"/>
          </p:nvPr>
        </p:nvSpPr>
        <p:spPr>
          <a:xfrm>
            <a:off x="1193630" y="1484784"/>
            <a:ext cx="3657600" cy="4663440"/>
          </a:xfrm>
        </p:spPr>
        <p:txBody>
          <a:bodyPr>
            <a:normAutofit/>
          </a:bodyPr>
          <a:lstStyle/>
          <a:p>
            <a:pPr algn="ctr" eaLnBrk="1" hangingPunct="1">
              <a:lnSpc>
                <a:spcPct val="125000"/>
              </a:lnSpc>
              <a:buFont typeface="Wingdings" pitchFamily="2" charset="2"/>
              <a:buNone/>
              <a:defRPr/>
            </a:pPr>
            <a:r>
              <a:rPr lang="en-GB" sz="2400" b="1" i="1" u="sng" dirty="0" smtClean="0">
                <a:solidFill>
                  <a:schemeClr val="accent6">
                    <a:lumMod val="75000"/>
                  </a:schemeClr>
                </a:solidFill>
                <a:latin typeface="Arial Narrow" pitchFamily="34" charset="0"/>
              </a:rPr>
              <a:t>The rapid switchers</a:t>
            </a:r>
            <a:r>
              <a:rPr lang="en-GB" sz="2400" dirty="0" smtClean="0">
                <a:latin typeface="Arial Narrow" pitchFamily="34" charset="0"/>
              </a:rPr>
              <a:t>: balance</a:t>
            </a:r>
          </a:p>
          <a:p>
            <a:pPr algn="ctr" eaLnBrk="1" hangingPunct="1">
              <a:lnSpc>
                <a:spcPct val="125000"/>
              </a:lnSpc>
              <a:buFont typeface="Wingdings" pitchFamily="2" charset="2"/>
              <a:buNone/>
              <a:defRPr/>
            </a:pPr>
            <a:r>
              <a:rPr lang="en-GB" sz="2400" dirty="0" smtClean="0">
                <a:latin typeface="Arial Narrow" pitchFamily="34" charset="0"/>
              </a:rPr>
              <a:t>between writing and pausing </a:t>
            </a:r>
          </a:p>
          <a:p>
            <a:pPr algn="ctr" eaLnBrk="1" hangingPunct="1">
              <a:lnSpc>
                <a:spcPct val="125000"/>
              </a:lnSpc>
              <a:buFont typeface="Wingdings" pitchFamily="2" charset="2"/>
              <a:buNone/>
              <a:defRPr/>
            </a:pPr>
            <a:r>
              <a:rPr lang="en-GB" sz="2400" dirty="0">
                <a:latin typeface="Arial Narrow" pitchFamily="34" charset="0"/>
              </a:rPr>
              <a:t>w</a:t>
            </a:r>
            <a:r>
              <a:rPr lang="en-GB" sz="2400" dirty="0" smtClean="0">
                <a:latin typeface="Arial Narrow" pitchFamily="34" charset="0"/>
              </a:rPr>
              <a:t>hile switch frequently</a:t>
            </a:r>
          </a:p>
        </p:txBody>
      </p:sp>
      <p:sp>
        <p:nvSpPr>
          <p:cNvPr id="14340" name="Rectangle 4"/>
          <p:cNvSpPr>
            <a:spLocks noGrp="1" noChangeArrowheads="1"/>
          </p:cNvSpPr>
          <p:nvPr>
            <p:ph sz="half" idx="2"/>
          </p:nvPr>
        </p:nvSpPr>
        <p:spPr>
          <a:xfrm>
            <a:off x="4913369" y="1484784"/>
            <a:ext cx="4037012" cy="4114800"/>
          </a:xfrm>
        </p:spPr>
        <p:txBody>
          <a:bodyPr/>
          <a:lstStyle/>
          <a:p>
            <a:pPr eaLnBrk="1" hangingPunct="1">
              <a:lnSpc>
                <a:spcPct val="125000"/>
              </a:lnSpc>
              <a:buFont typeface="Wingdings" pitchFamily="2" charset="2"/>
              <a:buNone/>
              <a:defRPr/>
            </a:pPr>
            <a:r>
              <a:rPr lang="en-GB" sz="2400" b="1" i="1" u="sng" dirty="0" smtClean="0">
                <a:solidFill>
                  <a:schemeClr val="accent6">
                    <a:lumMod val="75000"/>
                  </a:schemeClr>
                </a:solidFill>
                <a:latin typeface="Arial Narrow" pitchFamily="34" charset="0"/>
              </a:rPr>
              <a:t>The flow writers</a:t>
            </a:r>
            <a:r>
              <a:rPr lang="en-GB" sz="2400" dirty="0" smtClean="0">
                <a:latin typeface="Arial Narrow" pitchFamily="34" charset="0"/>
              </a:rPr>
              <a:t>: more writing</a:t>
            </a:r>
          </a:p>
          <a:p>
            <a:pPr eaLnBrk="1" hangingPunct="1">
              <a:lnSpc>
                <a:spcPct val="125000"/>
              </a:lnSpc>
              <a:buFont typeface="Wingdings" pitchFamily="2" charset="2"/>
              <a:buNone/>
              <a:defRPr/>
            </a:pPr>
            <a:r>
              <a:rPr lang="en-GB" sz="2400" dirty="0" smtClean="0">
                <a:latin typeface="Arial Narrow" pitchFamily="34" charset="0"/>
              </a:rPr>
              <a:t>than pausing infrequent switching</a:t>
            </a:r>
          </a:p>
          <a:p>
            <a:pPr eaLnBrk="1" hangingPunct="1">
              <a:lnSpc>
                <a:spcPct val="125000"/>
              </a:lnSpc>
              <a:buFont typeface="Wingdings" pitchFamily="2" charset="2"/>
              <a:buNone/>
              <a:defRPr/>
            </a:pPr>
            <a:endParaRPr lang="en-GB" sz="2000" dirty="0" smtClean="0"/>
          </a:p>
          <a:p>
            <a:pPr eaLnBrk="1" hangingPunct="1">
              <a:lnSpc>
                <a:spcPct val="125000"/>
              </a:lnSpc>
              <a:defRPr/>
            </a:pPr>
            <a:endParaRPr lang="en-GB" dirty="0" smtClean="0"/>
          </a:p>
        </p:txBody>
      </p:sp>
      <p:pic>
        <p:nvPicPr>
          <p:cNvPr id="14341" name="Picture 5"/>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34031" y="3639025"/>
            <a:ext cx="3816350" cy="2138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4342" name="Picture 6"/>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59632" y="3637542"/>
            <a:ext cx="3529012" cy="2176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1332394733"/>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dirty="0" smtClean="0">
                <a:effectLst/>
                <a:latin typeface="Arial Narrow" pitchFamily="34" charset="0"/>
              </a:rPr>
              <a:t>Interview data</a:t>
            </a:r>
          </a:p>
        </p:txBody>
      </p:sp>
      <p:sp>
        <p:nvSpPr>
          <p:cNvPr id="163843" name="Rectangle 3"/>
          <p:cNvSpPr>
            <a:spLocks noGrp="1" noChangeArrowheads="1"/>
          </p:cNvSpPr>
          <p:nvPr>
            <p:ph idx="1"/>
          </p:nvPr>
        </p:nvSpPr>
        <p:spPr>
          <a:xfrm>
            <a:off x="990600" y="1524000"/>
            <a:ext cx="7661275" cy="4752677"/>
          </a:xfrm>
        </p:spPr>
        <p:txBody>
          <a:bodyPr>
            <a:normAutofit fontScale="55000" lnSpcReduction="20000"/>
          </a:bodyPr>
          <a:lstStyle/>
          <a:p>
            <a:pPr eaLnBrk="1" hangingPunct="1">
              <a:lnSpc>
                <a:spcPct val="110000"/>
              </a:lnSpc>
              <a:buClr>
                <a:schemeClr val="hlink"/>
              </a:buClr>
              <a:buFont typeface="Wingdings" pitchFamily="2" charset="2"/>
              <a:buNone/>
            </a:pPr>
            <a:r>
              <a:rPr lang="en-GB" sz="2200" b="1" dirty="0" smtClean="0">
                <a:solidFill>
                  <a:schemeClr val="accent1">
                    <a:lumMod val="75000"/>
                  </a:schemeClr>
                </a:solidFill>
                <a:latin typeface="Arial Narrow" pitchFamily="34" charset="0"/>
              </a:rPr>
              <a:t>Interview codes most typical of flow writers</a:t>
            </a:r>
          </a:p>
          <a:p>
            <a:pPr eaLnBrk="1" hangingPunct="1">
              <a:lnSpc>
                <a:spcPct val="110000"/>
              </a:lnSpc>
              <a:buClr>
                <a:schemeClr val="hlink"/>
              </a:buClr>
              <a:buFont typeface="Wingdings" pitchFamily="2" charset="2"/>
              <a:buChar char="Ø"/>
            </a:pPr>
            <a:r>
              <a:rPr lang="en-GB" sz="2200" dirty="0" smtClean="0">
                <a:latin typeface="Arial Narrow" pitchFamily="34" charset="0"/>
              </a:rPr>
              <a:t>Abandoning the plan</a:t>
            </a:r>
          </a:p>
          <a:p>
            <a:pPr eaLnBrk="1" hangingPunct="1">
              <a:lnSpc>
                <a:spcPct val="110000"/>
              </a:lnSpc>
              <a:buClr>
                <a:schemeClr val="hlink"/>
              </a:buClr>
              <a:buFont typeface="Wingdings" pitchFamily="2" charset="2"/>
              <a:buChar char="Ø"/>
            </a:pPr>
            <a:r>
              <a:rPr lang="en-GB" sz="2200" dirty="0" smtClean="0">
                <a:latin typeface="Arial Narrow" pitchFamily="34" charset="0"/>
              </a:rPr>
              <a:t>Writing to generate ideas</a:t>
            </a:r>
          </a:p>
          <a:p>
            <a:pPr eaLnBrk="1" hangingPunct="1">
              <a:lnSpc>
                <a:spcPct val="110000"/>
              </a:lnSpc>
              <a:buClr>
                <a:schemeClr val="hlink"/>
              </a:buClr>
              <a:buFont typeface="Wingdings" pitchFamily="2" charset="2"/>
              <a:buChar char="Ø"/>
            </a:pPr>
            <a:r>
              <a:rPr lang="en-GB" sz="2200" dirty="0" smtClean="0">
                <a:latin typeface="Arial Narrow" pitchFamily="34" charset="0"/>
              </a:rPr>
              <a:t>Write first think later</a:t>
            </a:r>
          </a:p>
          <a:p>
            <a:pPr eaLnBrk="1" hangingPunct="1">
              <a:lnSpc>
                <a:spcPct val="110000"/>
              </a:lnSpc>
              <a:buClr>
                <a:schemeClr val="hlink"/>
              </a:buClr>
              <a:buFont typeface="Wingdings" pitchFamily="2" charset="2"/>
              <a:buChar char="Ø"/>
            </a:pPr>
            <a:r>
              <a:rPr lang="en-GB" sz="2200" dirty="0" smtClean="0">
                <a:latin typeface="Arial Narrow" pitchFamily="34" charset="0"/>
              </a:rPr>
              <a:t>Purpose is emerging</a:t>
            </a:r>
          </a:p>
          <a:p>
            <a:pPr eaLnBrk="1" hangingPunct="1">
              <a:lnSpc>
                <a:spcPct val="110000"/>
              </a:lnSpc>
              <a:buClr>
                <a:schemeClr val="hlink"/>
              </a:buClr>
              <a:buFont typeface="Wingdings" pitchFamily="2" charset="2"/>
              <a:buChar char="Ø"/>
            </a:pPr>
            <a:r>
              <a:rPr lang="en-GB" sz="2200" dirty="0" smtClean="0">
                <a:latin typeface="Arial Narrow" pitchFamily="34" charset="0"/>
              </a:rPr>
              <a:t>Danger of becoming rambling</a:t>
            </a:r>
          </a:p>
          <a:p>
            <a:pPr eaLnBrk="1" hangingPunct="1">
              <a:lnSpc>
                <a:spcPct val="110000"/>
              </a:lnSpc>
              <a:buClr>
                <a:schemeClr val="hlink"/>
              </a:buClr>
              <a:buFont typeface="Wingdings" pitchFamily="2" charset="2"/>
              <a:buNone/>
            </a:pPr>
            <a:r>
              <a:rPr lang="en-GB" sz="2200" b="1" dirty="0" smtClean="0">
                <a:solidFill>
                  <a:schemeClr val="accent1">
                    <a:lumMod val="75000"/>
                  </a:schemeClr>
                </a:solidFill>
                <a:latin typeface="Arial Narrow" pitchFamily="34" charset="0"/>
              </a:rPr>
              <a:t>Interview codes most typical of rapid switchers</a:t>
            </a:r>
          </a:p>
          <a:p>
            <a:pPr eaLnBrk="1" hangingPunct="1">
              <a:lnSpc>
                <a:spcPct val="110000"/>
              </a:lnSpc>
              <a:buClr>
                <a:schemeClr val="hlink"/>
              </a:buClr>
              <a:buFont typeface="Wingdings" pitchFamily="2" charset="2"/>
              <a:buChar char="Ø"/>
            </a:pPr>
            <a:r>
              <a:rPr lang="en-GB" sz="2200" dirty="0" smtClean="0">
                <a:latin typeface="Arial Narrow" pitchFamily="34" charset="0"/>
              </a:rPr>
              <a:t>Planning</a:t>
            </a:r>
          </a:p>
          <a:p>
            <a:pPr eaLnBrk="1" hangingPunct="1">
              <a:lnSpc>
                <a:spcPct val="110000"/>
              </a:lnSpc>
              <a:buClr>
                <a:schemeClr val="hlink"/>
              </a:buClr>
              <a:buFont typeface="Wingdings" pitchFamily="2" charset="2"/>
              <a:buChar char="Ø"/>
            </a:pPr>
            <a:r>
              <a:rPr lang="en-GB" sz="2200" dirty="0" smtClean="0">
                <a:latin typeface="Arial Narrow" pitchFamily="34" charset="0"/>
              </a:rPr>
              <a:t>Stopping and starting</a:t>
            </a:r>
          </a:p>
          <a:p>
            <a:pPr lvl="1" eaLnBrk="1" hangingPunct="1">
              <a:lnSpc>
                <a:spcPct val="110000"/>
              </a:lnSpc>
            </a:pPr>
            <a:r>
              <a:rPr lang="en-GB" sz="2200" dirty="0" smtClean="0">
                <a:latin typeface="Arial Narrow" pitchFamily="34" charset="0"/>
              </a:rPr>
              <a:t>To consider phrasing intentions</a:t>
            </a:r>
          </a:p>
          <a:p>
            <a:pPr lvl="1" eaLnBrk="1" hangingPunct="1">
              <a:lnSpc>
                <a:spcPct val="110000"/>
              </a:lnSpc>
            </a:pPr>
            <a:r>
              <a:rPr lang="en-GB" sz="2200" dirty="0" smtClean="0">
                <a:latin typeface="Arial Narrow" pitchFamily="34" charset="0"/>
              </a:rPr>
              <a:t>To re-read to check where they are</a:t>
            </a:r>
          </a:p>
          <a:p>
            <a:pPr lvl="1" eaLnBrk="1" hangingPunct="1">
              <a:lnSpc>
                <a:spcPct val="110000"/>
              </a:lnSpc>
            </a:pPr>
            <a:r>
              <a:rPr lang="en-GB" sz="2200" dirty="0" smtClean="0">
                <a:latin typeface="Arial Narrow" pitchFamily="34" charset="0"/>
              </a:rPr>
              <a:t>To check if the writing is in line with the planned intentions</a:t>
            </a:r>
          </a:p>
          <a:p>
            <a:pPr eaLnBrk="1" hangingPunct="1">
              <a:buClr>
                <a:schemeClr val="hlink"/>
              </a:buClr>
              <a:buFont typeface="Wingdings" pitchFamily="2" charset="2"/>
              <a:buChar char="Ø"/>
            </a:pPr>
            <a:endParaRPr lang="en-GB" sz="2200" dirty="0" smtClean="0"/>
          </a:p>
        </p:txBody>
      </p:sp>
    </p:spTree>
    <p:extLst>
      <p:ext uri="{BB962C8B-B14F-4D97-AF65-F5344CB8AC3E}">
        <p14:creationId xmlns:p14="http://schemas.microsoft.com/office/powerpoint/2010/main" val="21418027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nodeType="clickEffect">
                                  <p:stCondLst>
                                    <p:cond delay="0"/>
                                  </p:stCondLst>
                                  <p:childTnLst>
                                    <p:set>
                                      <p:cBhvr>
                                        <p:cTn id="6" dur="1" fill="hold">
                                          <p:stCondLst>
                                            <p:cond delay="0"/>
                                          </p:stCondLst>
                                        </p:cTn>
                                        <p:tgtEl>
                                          <p:spTgt spid="16384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16384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16384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16384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16384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163843">
                                            <p:txEl>
                                              <p:pRg st="5" end="5"/>
                                            </p:txEl>
                                          </p:spTgt>
                                        </p:tgtEl>
                                        <p:attrNameLst>
                                          <p:attrName>style.visibility</p:attrName>
                                        </p:attrNameLst>
                                      </p:cBhvr>
                                      <p:to>
                                        <p:strVal val="visible"/>
                                      </p:to>
                                    </p:set>
                                  </p:childTnLst>
                                </p:cTn>
                              </p:par>
                            </p:childTnLst>
                          </p:cTn>
                        </p:par>
                      </p:childTnLst>
                    </p:cTn>
                  </p:par>
                  <p:par>
                    <p:cTn id="17" fill="hold" nodeType="clickPar">
                      <p:stCondLst>
                        <p:cond delay="indefinite"/>
                      </p:stCondLst>
                      <p:childTnLst>
                        <p:par>
                          <p:cTn id="18" fill="hold" nodeType="withGroup">
                            <p:stCondLst>
                              <p:cond delay="0"/>
                            </p:stCondLst>
                            <p:childTnLst>
                              <p:par>
                                <p:cTn id="19" presetID="1" presetClass="entr" presetSubtype="0" fill="hold" nodeType="clickEffect">
                                  <p:stCondLst>
                                    <p:cond delay="0"/>
                                  </p:stCondLst>
                                  <p:childTnLst>
                                    <p:set>
                                      <p:cBhvr>
                                        <p:cTn id="20" dur="1" fill="hold">
                                          <p:stCondLst>
                                            <p:cond delay="0"/>
                                          </p:stCondLst>
                                        </p:cTn>
                                        <p:tgtEl>
                                          <p:spTgt spid="16384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163843">
                                            <p:txEl>
                                              <p:pRg st="7" end="7"/>
                                            </p:txEl>
                                          </p:spTgt>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163843">
                                            <p:txEl>
                                              <p:pRg st="8" end="8"/>
                                            </p:txEl>
                                          </p:spTgt>
                                        </p:tgtEl>
                                        <p:attrNameLst>
                                          <p:attrName>style.visibility</p:attrName>
                                        </p:attrNameLst>
                                      </p:cBhvr>
                                      <p:to>
                                        <p:strVal val="visible"/>
                                      </p:to>
                                    </p:set>
                                  </p:childTnLst>
                                </p:cTn>
                              </p:par>
                              <p:par>
                                <p:cTn id="25" presetID="1" presetClass="entr" presetSubtype="0" fill="hold" nodeType="withEffect">
                                  <p:stCondLst>
                                    <p:cond delay="0"/>
                                  </p:stCondLst>
                                  <p:childTnLst>
                                    <p:set>
                                      <p:cBhvr>
                                        <p:cTn id="26" dur="1" fill="hold">
                                          <p:stCondLst>
                                            <p:cond delay="0"/>
                                          </p:stCondLst>
                                        </p:cTn>
                                        <p:tgtEl>
                                          <p:spTgt spid="163843">
                                            <p:txEl>
                                              <p:pRg st="9" end="9"/>
                                            </p:txEl>
                                          </p:spTgt>
                                        </p:tgtEl>
                                        <p:attrNameLst>
                                          <p:attrName>style.visibility</p:attrName>
                                        </p:attrNameLst>
                                      </p:cBhvr>
                                      <p:to>
                                        <p:strVal val="visible"/>
                                      </p:to>
                                    </p:set>
                                  </p:childTnLst>
                                </p:cTn>
                              </p:par>
                              <p:par>
                                <p:cTn id="27" presetID="1" presetClass="entr" presetSubtype="0" fill="hold" nodeType="withEffect">
                                  <p:stCondLst>
                                    <p:cond delay="0"/>
                                  </p:stCondLst>
                                  <p:childTnLst>
                                    <p:set>
                                      <p:cBhvr>
                                        <p:cTn id="28" dur="1" fill="hold">
                                          <p:stCondLst>
                                            <p:cond delay="0"/>
                                          </p:stCondLst>
                                        </p:cTn>
                                        <p:tgtEl>
                                          <p:spTgt spid="163843">
                                            <p:txEl>
                                              <p:pRg st="10" end="10"/>
                                            </p:txEl>
                                          </p:spTgt>
                                        </p:tgtEl>
                                        <p:attrNameLst>
                                          <p:attrName>style.visibility</p:attrName>
                                        </p:attrNameLst>
                                      </p:cBhvr>
                                      <p:to>
                                        <p:strVal val="visible"/>
                                      </p:to>
                                    </p:set>
                                  </p:childTnLst>
                                </p:cTn>
                              </p:par>
                              <p:par>
                                <p:cTn id="29" presetID="1" presetClass="entr" presetSubtype="0" fill="hold" nodeType="withEffect">
                                  <p:stCondLst>
                                    <p:cond delay="0"/>
                                  </p:stCondLst>
                                  <p:childTnLst>
                                    <p:set>
                                      <p:cBhvr>
                                        <p:cTn id="30" dur="1" fill="hold">
                                          <p:stCondLst>
                                            <p:cond delay="0"/>
                                          </p:stCondLst>
                                        </p:cTn>
                                        <p:tgtEl>
                                          <p:spTgt spid="163843">
                                            <p:txEl>
                                              <p:pRg st="11" end="1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5616" y="260648"/>
            <a:ext cx="7498080" cy="1143000"/>
          </a:xfrm>
        </p:spPr>
        <p:txBody>
          <a:bodyPr/>
          <a:lstStyle/>
          <a:p>
            <a:r>
              <a:rPr lang="en-GB" dirty="0" smtClean="0">
                <a:effectLst/>
                <a:latin typeface="Arial Narrow" pitchFamily="34" charset="0"/>
              </a:rPr>
              <a:t>Narrative data</a:t>
            </a:r>
            <a:endParaRPr lang="en-GB" dirty="0">
              <a:effectLst/>
              <a:latin typeface="Arial Narrow" pitchFamily="34" charset="0"/>
            </a:endParaRPr>
          </a:p>
        </p:txBody>
      </p:sp>
      <p:sp>
        <p:nvSpPr>
          <p:cNvPr id="3" name="Content Placeholder 2"/>
          <p:cNvSpPr>
            <a:spLocks noGrp="1"/>
          </p:cNvSpPr>
          <p:nvPr>
            <p:ph idx="1"/>
          </p:nvPr>
        </p:nvSpPr>
        <p:spPr>
          <a:xfrm>
            <a:off x="1115616" y="4365104"/>
            <a:ext cx="7931224" cy="2079888"/>
          </a:xfrm>
        </p:spPr>
        <p:txBody>
          <a:bodyPr>
            <a:normAutofit fontScale="55000" lnSpcReduction="20000"/>
          </a:bodyPr>
          <a:lstStyle/>
          <a:p>
            <a:pPr algn="ctr">
              <a:buNone/>
            </a:pPr>
            <a:r>
              <a:rPr lang="en-GB" i="1" dirty="0" smtClean="0"/>
              <a:t>	</a:t>
            </a:r>
          </a:p>
          <a:p>
            <a:pPr algn="ctr">
              <a:buNone/>
            </a:pPr>
            <a:r>
              <a:rPr lang="en-GB" i="1" dirty="0" smtClean="0">
                <a:latin typeface="Arial Narrow" pitchFamily="34" charset="0"/>
              </a:rPr>
              <a:t>‘ A story tells a sequence of events that are significant for the narrator (the respondent/social actor) and his or her audience. A narrative as a story has a plot, a beginning, a middle and an end. It has an internal logic that makes sense to the narrator.  A narrative relates events in a temporal, causal sequence. Every narrative describes a sequence of events that have happened. Hence narrative are temporal productions.’</a:t>
            </a:r>
          </a:p>
          <a:p>
            <a:pPr algn="ctr">
              <a:buNone/>
            </a:pPr>
            <a:r>
              <a:rPr lang="en-GB" i="1" dirty="0" err="1" smtClean="0">
                <a:latin typeface="Arial Narrow" pitchFamily="34" charset="0"/>
              </a:rPr>
              <a:t>Denzin</a:t>
            </a:r>
            <a:r>
              <a:rPr lang="en-GB" i="1" dirty="0" smtClean="0">
                <a:latin typeface="Arial Narrow" pitchFamily="34" charset="0"/>
              </a:rPr>
              <a:t> (1989:37)</a:t>
            </a:r>
            <a:endParaRPr lang="en-GB" i="1" dirty="0">
              <a:latin typeface="Arial Narrow" pitchFamily="34" charset="0"/>
            </a:endParaRPr>
          </a:p>
        </p:txBody>
      </p:sp>
      <p:sp>
        <p:nvSpPr>
          <p:cNvPr id="4" name="TextBox 3"/>
          <p:cNvSpPr txBox="1"/>
          <p:nvPr/>
        </p:nvSpPr>
        <p:spPr>
          <a:xfrm>
            <a:off x="2851091" y="2564904"/>
            <a:ext cx="4176464" cy="523220"/>
          </a:xfrm>
          <a:prstGeom prst="rect">
            <a:avLst/>
          </a:prstGeom>
          <a:noFill/>
          <a:ln w="6350">
            <a:solidFill>
              <a:schemeClr val="tx1"/>
            </a:solidFill>
          </a:ln>
        </p:spPr>
        <p:txBody>
          <a:bodyPr wrap="square" rtlCol="0">
            <a:spAutoFit/>
          </a:bodyPr>
          <a:lstStyle/>
          <a:p>
            <a:r>
              <a:rPr lang="en-GB" sz="2800" dirty="0" smtClean="0">
                <a:latin typeface="Anonymous" pitchFamily="49" charset="0"/>
              </a:rPr>
              <a:t>We story the world</a:t>
            </a:r>
            <a:endParaRPr lang="en-GB" sz="2800" dirty="0">
              <a:latin typeface="Anonymous" pitchFamily="49" charset="0"/>
            </a:endParaRPr>
          </a:p>
        </p:txBody>
      </p:sp>
      <p:sp>
        <p:nvSpPr>
          <p:cNvPr id="5" name="TextBox 4"/>
          <p:cNvSpPr txBox="1"/>
          <p:nvPr/>
        </p:nvSpPr>
        <p:spPr>
          <a:xfrm>
            <a:off x="4419241" y="3501008"/>
            <a:ext cx="4464496" cy="461665"/>
          </a:xfrm>
          <a:prstGeom prst="rect">
            <a:avLst/>
          </a:prstGeom>
          <a:noFill/>
          <a:ln w="6350">
            <a:solidFill>
              <a:schemeClr val="tx1"/>
            </a:solidFill>
          </a:ln>
        </p:spPr>
        <p:txBody>
          <a:bodyPr wrap="square" rtlCol="0">
            <a:spAutoFit/>
          </a:bodyPr>
          <a:lstStyle/>
          <a:p>
            <a:r>
              <a:rPr lang="en-GB" sz="2400" dirty="0" smtClean="0">
                <a:latin typeface="Baskerville Old Face" pitchFamily="18" charset="0"/>
              </a:rPr>
              <a:t>First person accounts of experience</a:t>
            </a:r>
            <a:endParaRPr lang="en-GB" sz="2400" dirty="0">
              <a:latin typeface="Baskerville Old Face" pitchFamily="18" charset="0"/>
            </a:endParaRPr>
          </a:p>
        </p:txBody>
      </p:sp>
      <p:sp>
        <p:nvSpPr>
          <p:cNvPr id="6" name="TextBox 5"/>
          <p:cNvSpPr txBox="1"/>
          <p:nvPr/>
        </p:nvSpPr>
        <p:spPr>
          <a:xfrm>
            <a:off x="1619672" y="1628800"/>
            <a:ext cx="3024336" cy="584775"/>
          </a:xfrm>
          <a:prstGeom prst="rect">
            <a:avLst/>
          </a:prstGeom>
          <a:noFill/>
          <a:ln w="6350">
            <a:solidFill>
              <a:schemeClr val="tx1"/>
            </a:solidFill>
          </a:ln>
        </p:spPr>
        <p:txBody>
          <a:bodyPr wrap="square" rtlCol="0">
            <a:spAutoFit/>
          </a:bodyPr>
          <a:lstStyle/>
          <a:p>
            <a:r>
              <a:rPr lang="en-GB" sz="3200" dirty="0" smtClean="0">
                <a:latin typeface="Algerian" pitchFamily="82" charset="0"/>
              </a:rPr>
              <a:t>Storied text</a:t>
            </a:r>
            <a:endParaRPr lang="en-GB" sz="3200" dirty="0">
              <a:latin typeface="Algerian" pitchFamily="82" charset="0"/>
            </a:endParaRPr>
          </a:p>
        </p:txBody>
      </p:sp>
    </p:spTree>
    <p:extLst>
      <p:ext uri="{BB962C8B-B14F-4D97-AF65-F5344CB8AC3E}">
        <p14:creationId xmlns:p14="http://schemas.microsoft.com/office/powerpoint/2010/main" val="1716850939"/>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75656" y="432482"/>
            <a:ext cx="7498080" cy="1143000"/>
          </a:xfrm>
        </p:spPr>
        <p:txBody>
          <a:bodyPr/>
          <a:lstStyle/>
          <a:p>
            <a:r>
              <a:rPr lang="en-GB" dirty="0" smtClean="0">
                <a:effectLst/>
                <a:latin typeface="Arial Narrow" pitchFamily="34" charset="0"/>
              </a:rPr>
              <a:t>Why collect narrative data?</a:t>
            </a:r>
            <a:endParaRPr lang="en-GB" dirty="0">
              <a:effectLst/>
              <a:latin typeface="Arial Narrow" pitchFamily="34" charset="0"/>
            </a:endParaRPr>
          </a:p>
        </p:txBody>
      </p:sp>
      <p:sp>
        <p:nvSpPr>
          <p:cNvPr id="3" name="Content Placeholder 2"/>
          <p:cNvSpPr>
            <a:spLocks noGrp="1"/>
          </p:cNvSpPr>
          <p:nvPr>
            <p:ph idx="1"/>
          </p:nvPr>
        </p:nvSpPr>
        <p:spPr>
          <a:xfrm>
            <a:off x="1187624" y="1556792"/>
            <a:ext cx="7956376" cy="5301208"/>
          </a:xfrm>
        </p:spPr>
        <p:txBody>
          <a:bodyPr>
            <a:normAutofit fontScale="25000" lnSpcReduction="20000"/>
          </a:bodyPr>
          <a:lstStyle/>
          <a:p>
            <a:endParaRPr lang="en-GB" dirty="0" smtClean="0"/>
          </a:p>
          <a:p>
            <a:pPr>
              <a:lnSpc>
                <a:spcPct val="170000"/>
              </a:lnSpc>
              <a:buNone/>
            </a:pPr>
            <a:r>
              <a:rPr lang="en-GB" sz="5000" dirty="0" smtClean="0">
                <a:latin typeface="Arial Narrow" pitchFamily="34" charset="0"/>
              </a:rPr>
              <a:t>	To help us think creatively about the sort of data we collect</a:t>
            </a:r>
          </a:p>
          <a:p>
            <a:pPr>
              <a:lnSpc>
                <a:spcPct val="170000"/>
              </a:lnSpc>
            </a:pPr>
            <a:r>
              <a:rPr lang="en-GB" sz="5000" dirty="0" smtClean="0">
                <a:latin typeface="Arial Narrow" pitchFamily="34" charset="0"/>
              </a:rPr>
              <a:t>To consider how an actor orders and tells their experiences</a:t>
            </a:r>
          </a:p>
          <a:p>
            <a:pPr>
              <a:lnSpc>
                <a:spcPct val="170000"/>
              </a:lnSpc>
            </a:pPr>
            <a:r>
              <a:rPr lang="en-GB" sz="5000" dirty="0" smtClean="0">
                <a:latin typeface="Arial Narrow" pitchFamily="34" charset="0"/>
              </a:rPr>
              <a:t>To consider meanings and motives</a:t>
            </a:r>
          </a:p>
          <a:p>
            <a:pPr>
              <a:lnSpc>
                <a:spcPct val="170000"/>
              </a:lnSpc>
            </a:pPr>
            <a:r>
              <a:rPr lang="en-GB" sz="5000" dirty="0" smtClean="0">
                <a:latin typeface="Arial Narrow" pitchFamily="34" charset="0"/>
              </a:rPr>
              <a:t>To hand over control and direction to the participant</a:t>
            </a:r>
          </a:p>
          <a:p>
            <a:pPr>
              <a:lnSpc>
                <a:spcPct val="170000"/>
              </a:lnSpc>
            </a:pPr>
            <a:r>
              <a:rPr lang="en-GB" sz="5000" dirty="0" smtClean="0">
                <a:latin typeface="Arial Narrow" pitchFamily="34" charset="0"/>
              </a:rPr>
              <a:t>They can occur naturally – for example as part of a field observation</a:t>
            </a:r>
          </a:p>
          <a:p>
            <a:pPr>
              <a:lnSpc>
                <a:spcPct val="170000"/>
              </a:lnSpc>
            </a:pPr>
            <a:r>
              <a:rPr lang="en-GB" sz="5000" dirty="0" smtClean="0">
                <a:latin typeface="Arial Narrow" pitchFamily="34" charset="0"/>
              </a:rPr>
              <a:t>They can be prepared for – asking participants to come with their story prepared </a:t>
            </a:r>
          </a:p>
          <a:p>
            <a:pPr>
              <a:lnSpc>
                <a:spcPct val="170000"/>
              </a:lnSpc>
            </a:pPr>
            <a:r>
              <a:rPr lang="en-GB" sz="5000" dirty="0" smtClean="0">
                <a:latin typeface="Arial Narrow" pitchFamily="34" charset="0"/>
              </a:rPr>
              <a:t>They can be part of an interview schedule – tell me about a time when…..</a:t>
            </a:r>
          </a:p>
          <a:p>
            <a:endParaRPr lang="en-GB" sz="5000" dirty="0" smtClean="0">
              <a:latin typeface="Arial Narrow" pitchFamily="34" charset="0"/>
            </a:endParaRPr>
          </a:p>
          <a:p>
            <a:endParaRPr lang="en-GB" sz="5000" dirty="0" smtClean="0">
              <a:latin typeface="Arial Narrow" pitchFamily="34" charset="0"/>
            </a:endParaRPr>
          </a:p>
          <a:p>
            <a:pPr>
              <a:buNone/>
            </a:pPr>
            <a:r>
              <a:rPr lang="en-GB" dirty="0" smtClean="0">
                <a:latin typeface="Arial Narrow" pitchFamily="34" charset="0"/>
              </a:rPr>
              <a:t>	</a:t>
            </a:r>
          </a:p>
          <a:p>
            <a:pPr>
              <a:buNone/>
            </a:pPr>
            <a:r>
              <a:rPr lang="en-GB" dirty="0" smtClean="0">
                <a:latin typeface="Arial Narrow" pitchFamily="34" charset="0"/>
              </a:rPr>
              <a:t>					</a:t>
            </a:r>
            <a:endParaRPr lang="en-GB" i="1" dirty="0">
              <a:latin typeface="Arial Narrow" pitchFamily="34" charset="0"/>
            </a:endParaRPr>
          </a:p>
        </p:txBody>
      </p:sp>
      <p:pic>
        <p:nvPicPr>
          <p:cNvPr id="4" name="Picture 2" descr="http://t0.gstatic.com/images?q=tbn:ANd9GcRgroaVKvpw-kNLbPH172X2aMZelAAZ4MggGgUYcmzttEaHEyOC"/>
          <p:cNvPicPr>
            <a:picLocks noChangeAspect="1" noChangeArrowheads="1"/>
          </p:cNvPicPr>
          <p:nvPr/>
        </p:nvPicPr>
        <p:blipFill>
          <a:blip r:embed="rId2" cstate="print"/>
          <a:srcRect/>
          <a:stretch>
            <a:fillRect/>
          </a:stretch>
        </p:blipFill>
        <p:spPr bwMode="auto">
          <a:xfrm>
            <a:off x="7236296" y="332656"/>
            <a:ext cx="1541802" cy="1342653"/>
          </a:xfrm>
          <a:prstGeom prst="rect">
            <a:avLst/>
          </a:prstGeom>
          <a:noFill/>
        </p:spPr>
      </p:pic>
    </p:spTree>
    <p:extLst>
      <p:ext uri="{BB962C8B-B14F-4D97-AF65-F5344CB8AC3E}">
        <p14:creationId xmlns:p14="http://schemas.microsoft.com/office/powerpoint/2010/main" val="3191163346"/>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Title 1"/>
          <p:cNvSpPr>
            <a:spLocks noGrp="1"/>
          </p:cNvSpPr>
          <p:nvPr>
            <p:ph type="title"/>
          </p:nvPr>
        </p:nvSpPr>
        <p:spPr/>
        <p:txBody>
          <a:bodyPr/>
          <a:lstStyle/>
          <a:p>
            <a:r>
              <a:rPr lang="en-GB" smtClean="0"/>
              <a:t>Any questions?</a:t>
            </a:r>
          </a:p>
        </p:txBody>
      </p:sp>
      <p:sp>
        <p:nvSpPr>
          <p:cNvPr id="29699" name="Content Placeholder 2"/>
          <p:cNvSpPr>
            <a:spLocks noGrp="1"/>
          </p:cNvSpPr>
          <p:nvPr>
            <p:ph idx="1"/>
          </p:nvPr>
        </p:nvSpPr>
        <p:spPr/>
        <p:txBody>
          <a:bodyPr/>
          <a:lstStyle/>
          <a:p>
            <a:pPr>
              <a:lnSpc>
                <a:spcPct val="150000"/>
              </a:lnSpc>
            </a:pPr>
            <a:r>
              <a:rPr lang="en-GB" sz="2400" dirty="0" smtClean="0"/>
              <a:t>In pairs generate any questions about  generating qualitative data bearing in mind that the next session will focus on</a:t>
            </a:r>
          </a:p>
          <a:p>
            <a:pPr lvl="1">
              <a:lnSpc>
                <a:spcPct val="150000"/>
              </a:lnSpc>
            </a:pPr>
            <a:r>
              <a:rPr lang="en-GB" sz="2400" dirty="0" smtClean="0"/>
              <a:t>Data analysis</a:t>
            </a:r>
          </a:p>
        </p:txBody>
      </p:sp>
    </p:spTree>
    <p:extLst>
      <p:ext uri="{BB962C8B-B14F-4D97-AF65-F5344CB8AC3E}">
        <p14:creationId xmlns:p14="http://schemas.microsoft.com/office/powerpoint/2010/main" val="206310448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0994" name="Rectangle 2"/>
          <p:cNvSpPr>
            <a:spLocks noGrp="1" noChangeArrowheads="1"/>
          </p:cNvSpPr>
          <p:nvPr>
            <p:ph type="title"/>
          </p:nvPr>
        </p:nvSpPr>
        <p:spPr/>
        <p:txBody>
          <a:bodyPr/>
          <a:lstStyle/>
          <a:p>
            <a:pPr eaLnBrk="1" hangingPunct="1">
              <a:defRPr/>
            </a:pPr>
            <a:r>
              <a:rPr lang="en-GB" smtClean="0"/>
              <a:t>References</a:t>
            </a:r>
            <a:endParaRPr lang="en-US" smtClean="0"/>
          </a:p>
        </p:txBody>
      </p:sp>
      <p:sp>
        <p:nvSpPr>
          <p:cNvPr id="340995" name="Rectangle 3"/>
          <p:cNvSpPr>
            <a:spLocks noGrp="1" noChangeArrowheads="1"/>
          </p:cNvSpPr>
          <p:nvPr>
            <p:ph sz="half" idx="1"/>
          </p:nvPr>
        </p:nvSpPr>
        <p:spPr>
          <a:xfrm>
            <a:off x="792162" y="990600"/>
            <a:ext cx="3566160" cy="5867400"/>
          </a:xfrm>
        </p:spPr>
        <p:txBody>
          <a:bodyPr>
            <a:normAutofit fontScale="25000" lnSpcReduction="20000"/>
          </a:bodyPr>
          <a:lstStyle/>
          <a:p>
            <a:pPr eaLnBrk="1" hangingPunct="1">
              <a:lnSpc>
                <a:spcPct val="80000"/>
              </a:lnSpc>
              <a:defRPr/>
            </a:pPr>
            <a:endParaRPr lang="en-GB" sz="5600" dirty="0" smtClean="0"/>
          </a:p>
          <a:p>
            <a:pPr eaLnBrk="1" hangingPunct="1">
              <a:lnSpc>
                <a:spcPct val="80000"/>
              </a:lnSpc>
              <a:defRPr/>
            </a:pPr>
            <a:endParaRPr lang="en-GB" sz="5600" dirty="0" smtClean="0"/>
          </a:p>
          <a:p>
            <a:pPr eaLnBrk="1" hangingPunct="1">
              <a:lnSpc>
                <a:spcPct val="80000"/>
              </a:lnSpc>
              <a:defRPr/>
            </a:pPr>
            <a:r>
              <a:rPr lang="en-GB" sz="4800" dirty="0" smtClean="0"/>
              <a:t>Fontana, A. &amp; Frey, J. (2000) The interview: From structured questions to negotiated text. In </a:t>
            </a:r>
            <a:r>
              <a:rPr lang="en-GB" sz="4800" dirty="0" err="1" smtClean="0"/>
              <a:t>Denzin</a:t>
            </a:r>
            <a:r>
              <a:rPr lang="en-GB" sz="4800" dirty="0" smtClean="0"/>
              <a:t> &amp; Lincoln, Y. (Eds.) Handbook of Qualitative Research, London: Sage, pp. 645-672.</a:t>
            </a:r>
          </a:p>
          <a:p>
            <a:pPr>
              <a:lnSpc>
                <a:spcPct val="80000"/>
              </a:lnSpc>
              <a:defRPr/>
            </a:pPr>
            <a:r>
              <a:rPr lang="en-GB" sz="4800" dirty="0"/>
              <a:t>B. </a:t>
            </a:r>
            <a:r>
              <a:rPr lang="en-GB" sz="4800" dirty="0" err="1"/>
              <a:t>Gillham</a:t>
            </a:r>
            <a:r>
              <a:rPr lang="en-GB" sz="4800" dirty="0"/>
              <a:t> </a:t>
            </a:r>
            <a:r>
              <a:rPr lang="en-GB" sz="4800" i="1" dirty="0"/>
              <a:t>The Research Interview</a:t>
            </a:r>
            <a:r>
              <a:rPr lang="en-GB" sz="4800" dirty="0"/>
              <a:t>, (London and New York: Continuum, 2000). </a:t>
            </a:r>
          </a:p>
          <a:p>
            <a:pPr eaLnBrk="1" hangingPunct="1">
              <a:lnSpc>
                <a:spcPct val="80000"/>
              </a:lnSpc>
              <a:defRPr/>
            </a:pPr>
            <a:r>
              <a:rPr lang="en-GB" sz="4800" dirty="0" err="1" smtClean="0"/>
              <a:t>Guba</a:t>
            </a:r>
            <a:r>
              <a:rPr lang="en-GB" sz="4800" dirty="0" smtClean="0"/>
              <a:t>, E.G. &amp; Lincoln, Y. S. (1994) Competing Paradigms in Qualitative Research. In </a:t>
            </a:r>
            <a:r>
              <a:rPr lang="en-GB" sz="4800" dirty="0" err="1" smtClean="0"/>
              <a:t>Denzin</a:t>
            </a:r>
            <a:r>
              <a:rPr lang="en-GB" sz="4800" dirty="0" smtClean="0"/>
              <a:t>, N.K. &amp; Lincoln, Y.S. (Eds.) Handbook of qualitative research. Thousand Oaks, CA: Sage, </a:t>
            </a:r>
            <a:r>
              <a:rPr lang="en-GB" sz="4800" dirty="0" err="1" smtClean="0"/>
              <a:t>pp</a:t>
            </a:r>
            <a:r>
              <a:rPr lang="en-GB" sz="4800" dirty="0" smtClean="0"/>
              <a:t> 105-117.</a:t>
            </a:r>
          </a:p>
          <a:p>
            <a:pPr>
              <a:lnSpc>
                <a:spcPct val="80000"/>
              </a:lnSpc>
              <a:defRPr/>
            </a:pPr>
            <a:r>
              <a:rPr lang="en-GB" sz="4800" dirty="0"/>
              <a:t>Harper D., 2002. Talking about pictures: A case for photo elicitation.</a:t>
            </a:r>
            <a:r>
              <a:rPr lang="en-GB" sz="4800" i="1" dirty="0"/>
              <a:t> Visual Studies, </a:t>
            </a:r>
            <a:r>
              <a:rPr lang="en-GB" sz="4800" dirty="0"/>
              <a:t>vol. 17, 1, p. 13-26.</a:t>
            </a:r>
            <a:endParaRPr lang="en-GB" sz="4800" dirty="0" smtClean="0"/>
          </a:p>
          <a:p>
            <a:pPr eaLnBrk="1" hangingPunct="1">
              <a:lnSpc>
                <a:spcPct val="80000"/>
              </a:lnSpc>
              <a:defRPr/>
            </a:pPr>
            <a:r>
              <a:rPr lang="en-US" sz="4800" dirty="0" smtClean="0"/>
              <a:t>Wilson, V. (1997) Focus Groups: a useful qualitative method for educational research? British Educational Research Journal, 23 (2), 209-224. (Available on ELE)</a:t>
            </a:r>
          </a:p>
          <a:p>
            <a:pPr eaLnBrk="1" hangingPunct="1">
              <a:lnSpc>
                <a:spcPct val="80000"/>
              </a:lnSpc>
              <a:defRPr/>
            </a:pPr>
            <a:endParaRPr lang="en-GB" sz="1400" dirty="0" smtClean="0"/>
          </a:p>
          <a:p>
            <a:pPr eaLnBrk="1" hangingPunct="1">
              <a:lnSpc>
                <a:spcPct val="80000"/>
              </a:lnSpc>
              <a:defRPr/>
            </a:pPr>
            <a:endParaRPr lang="en-US" sz="900" dirty="0" smtClean="0"/>
          </a:p>
        </p:txBody>
      </p:sp>
      <p:sp>
        <p:nvSpPr>
          <p:cNvPr id="4" name="Content Placeholder 3"/>
          <p:cNvSpPr>
            <a:spLocks noGrp="1"/>
          </p:cNvSpPr>
          <p:nvPr>
            <p:ph sz="half" idx="2"/>
          </p:nvPr>
        </p:nvSpPr>
        <p:spPr/>
        <p:txBody>
          <a:bodyPr>
            <a:normAutofit fontScale="25000" lnSpcReduction="20000"/>
          </a:bodyPr>
          <a:lstStyle/>
          <a:p>
            <a:pPr>
              <a:lnSpc>
                <a:spcPct val="80000"/>
              </a:lnSpc>
              <a:defRPr/>
            </a:pPr>
            <a:r>
              <a:rPr lang="en-GB" sz="4800" i="1" dirty="0" err="1" smtClean="0"/>
              <a:t>Kitzinger</a:t>
            </a:r>
            <a:r>
              <a:rPr lang="en-GB" sz="4800" dirty="0" smtClean="0"/>
              <a:t>, J. (</a:t>
            </a:r>
            <a:r>
              <a:rPr lang="en-GB" sz="4800" i="1" dirty="0" smtClean="0"/>
              <a:t>1994). The methodology of focus groups</a:t>
            </a:r>
            <a:r>
              <a:rPr lang="en-GB" sz="4800" dirty="0" smtClean="0"/>
              <a:t>: The importance of interaction between research participants. Sociology of Health &amp; Illness , 16(1), 103-121</a:t>
            </a:r>
          </a:p>
          <a:p>
            <a:pPr>
              <a:lnSpc>
                <a:spcPct val="80000"/>
              </a:lnSpc>
              <a:defRPr/>
            </a:pPr>
            <a:r>
              <a:rPr lang="en-US" sz="4800" dirty="0" err="1" smtClean="0"/>
              <a:t>Kvale</a:t>
            </a:r>
            <a:r>
              <a:rPr lang="en-US" sz="4800" dirty="0" smtClean="0"/>
              <a:t>, S. (1996) Interviews: An Introduction to Qualitative Research Interviewing. London: Sage. (Chapter 7 an 8 available on ELE)</a:t>
            </a:r>
            <a:endParaRPr lang="en-GB" sz="4800" dirty="0" smtClean="0"/>
          </a:p>
          <a:p>
            <a:pPr>
              <a:lnSpc>
                <a:spcPct val="80000"/>
              </a:lnSpc>
              <a:defRPr/>
            </a:pPr>
            <a:r>
              <a:rPr lang="en-GB" sz="4800" dirty="0" smtClean="0"/>
              <a:t>Mann, S. (2010) A Critical Review of Qualitative Interviews in Applied Linguistics. </a:t>
            </a:r>
            <a:r>
              <a:rPr lang="en-GB" sz="4800" i="1" dirty="0" smtClean="0"/>
              <a:t>Applied Linguistics</a:t>
            </a:r>
            <a:r>
              <a:rPr lang="en-GB" sz="4800" dirty="0" smtClean="0"/>
              <a:t>, 1-20.</a:t>
            </a:r>
            <a:r>
              <a:rPr lang="en-US" sz="4800" dirty="0" smtClean="0"/>
              <a:t> (Available on ELE)</a:t>
            </a:r>
            <a:endParaRPr lang="en-GB" sz="4800" dirty="0" smtClean="0"/>
          </a:p>
          <a:p>
            <a:pPr>
              <a:lnSpc>
                <a:spcPct val="80000"/>
              </a:lnSpc>
              <a:defRPr/>
            </a:pPr>
            <a:r>
              <a:rPr lang="en-US" sz="4800" dirty="0" smtClean="0"/>
              <a:t>Mason, J (2010) </a:t>
            </a:r>
            <a:r>
              <a:rPr lang="en-US" sz="4800" i="1" dirty="0" smtClean="0"/>
              <a:t>Creative Interviewing</a:t>
            </a:r>
            <a:r>
              <a:rPr lang="en-US" sz="4800" dirty="0" smtClean="0"/>
              <a:t> [Video] Available from </a:t>
            </a:r>
            <a:r>
              <a:rPr lang="en-US" sz="4800" dirty="0" smtClean="0">
                <a:hlinkClick r:id="rId2"/>
              </a:rPr>
              <a:t>www.manchester.ac.uk/morgancentre</a:t>
            </a:r>
            <a:r>
              <a:rPr lang="en-US" sz="4800" dirty="0" smtClean="0"/>
              <a:t>.</a:t>
            </a:r>
          </a:p>
          <a:p>
            <a:pPr>
              <a:lnSpc>
                <a:spcPct val="80000"/>
              </a:lnSpc>
              <a:defRPr/>
            </a:pPr>
            <a:r>
              <a:rPr lang="fr-FR" sz="4800" dirty="0" smtClean="0"/>
              <a:t>Morgan, DL. (1996). "Focus Groups. </a:t>
            </a:r>
            <a:r>
              <a:rPr lang="fr-FR" sz="4800" dirty="0" err="1" smtClean="0"/>
              <a:t>Annual</a:t>
            </a:r>
            <a:r>
              <a:rPr lang="fr-FR" sz="4800" dirty="0" smtClean="0"/>
              <a:t> </a:t>
            </a:r>
            <a:r>
              <a:rPr lang="fr-FR" sz="4800" dirty="0" err="1" smtClean="0"/>
              <a:t>Review</a:t>
            </a:r>
            <a:r>
              <a:rPr lang="fr-FR" sz="4800" dirty="0" smtClean="0"/>
              <a:t> of </a:t>
            </a:r>
            <a:r>
              <a:rPr lang="fr-FR" sz="4800" dirty="0" err="1" smtClean="0"/>
              <a:t>Sociology</a:t>
            </a:r>
            <a:r>
              <a:rPr lang="fr-FR" sz="4800" dirty="0" smtClean="0"/>
              <a:t>. 22:129-52.</a:t>
            </a:r>
          </a:p>
          <a:p>
            <a:pPr>
              <a:lnSpc>
                <a:spcPct val="80000"/>
              </a:lnSpc>
              <a:defRPr/>
            </a:pPr>
            <a:r>
              <a:rPr lang="en-GB" sz="4800" dirty="0" smtClean="0"/>
              <a:t>Pink S (2001) Doing Visual Ethnography: Images, Media and Representation in Research. London: Sage</a:t>
            </a:r>
            <a:endParaRPr lang="en-US" sz="4800" dirty="0" smtClean="0"/>
          </a:p>
          <a:p>
            <a:pPr>
              <a:lnSpc>
                <a:spcPct val="80000"/>
              </a:lnSpc>
              <a:defRPr/>
            </a:pPr>
            <a:r>
              <a:rPr lang="en-GB" sz="4800" dirty="0" smtClean="0"/>
              <a:t>Robson, C. (2002) Real World Research. Oxford. Blackwell Publishing.</a:t>
            </a:r>
            <a:endParaRPr lang="en-US" sz="4800" dirty="0" smtClean="0"/>
          </a:p>
          <a:p>
            <a:pPr>
              <a:lnSpc>
                <a:spcPct val="80000"/>
              </a:lnSpc>
              <a:defRPr/>
            </a:pPr>
            <a:r>
              <a:rPr lang="en-US" sz="4800" dirty="0" smtClean="0"/>
              <a:t>Silverman, D. (2010) Doing Qualitative Research. London: Sage.</a:t>
            </a:r>
            <a:endParaRPr lang="en-GB" sz="4800" dirty="0" smtClean="0"/>
          </a:p>
          <a:p>
            <a:endParaRPr lang="en-US" sz="4800" dirty="0"/>
          </a:p>
        </p:txBody>
      </p:sp>
    </p:spTree>
    <p:extLst>
      <p:ext uri="{BB962C8B-B14F-4D97-AF65-F5344CB8AC3E}">
        <p14:creationId xmlns:p14="http://schemas.microsoft.com/office/powerpoint/2010/main" val="865788495"/>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Articles</a:t>
            </a:r>
            <a:endParaRPr lang="en-GB" dirty="0"/>
          </a:p>
        </p:txBody>
      </p:sp>
      <p:sp>
        <p:nvSpPr>
          <p:cNvPr id="3" name="Subtitle 2"/>
          <p:cNvSpPr>
            <a:spLocks noGrp="1"/>
          </p:cNvSpPr>
          <p:nvPr>
            <p:ph type="subTitle" idx="1"/>
          </p:nvPr>
        </p:nvSpPr>
        <p:spPr/>
        <p:txBody>
          <a:bodyPr>
            <a:normAutofit fontScale="85000" lnSpcReduction="10000"/>
          </a:bodyPr>
          <a:lstStyle/>
          <a:p>
            <a:r>
              <a:rPr lang="en-GB" dirty="0" smtClean="0"/>
              <a:t>Choose a research article to discuss with your partner about the role of interviewing in generating qualitative data.</a:t>
            </a:r>
          </a:p>
          <a:p>
            <a:r>
              <a:rPr lang="en-GB" dirty="0" smtClean="0"/>
              <a:t>Present a brief overview to the </a:t>
            </a:r>
            <a:r>
              <a:rPr lang="en-GB" smtClean="0"/>
              <a:t>rest of </a:t>
            </a:r>
            <a:r>
              <a:rPr lang="en-GB" dirty="0" smtClean="0"/>
              <a:t>the group.</a:t>
            </a:r>
          </a:p>
        </p:txBody>
      </p:sp>
    </p:spTree>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2.jpeg"/><Relationship Id="rId1" Type="http://schemas.openxmlformats.org/officeDocument/2006/relationships/image" Target="../media/image1.jpeg"/><Relationship Id="rId5" Type="http://schemas.openxmlformats.org/officeDocument/2006/relationships/image" Target="../media/image5.jpeg"/><Relationship Id="rId4" Type="http://schemas.openxmlformats.org/officeDocument/2006/relationships/image" Target="../media/image4.jpeg"/></Relationships>
</file>

<file path=ppt/theme/theme1.xml><?xml version="1.0" encoding="utf-8"?>
<a:theme xmlns:a="http://schemas.openxmlformats.org/drawingml/2006/main" name="Infusion">
  <a:themeElements>
    <a:clrScheme name="Infusion">
      <a:dk1>
        <a:sysClr val="windowText" lastClr="000000"/>
      </a:dk1>
      <a:lt1>
        <a:sysClr val="window" lastClr="FFFFFF"/>
      </a:lt1>
      <a:dk2>
        <a:srgbClr val="2F1F58"/>
      </a:dk2>
      <a:lt2>
        <a:srgbClr val="B7A9E0"/>
      </a:lt2>
      <a:accent1>
        <a:srgbClr val="8C73D0"/>
      </a:accent1>
      <a:accent2>
        <a:srgbClr val="C2E8C4"/>
      </a:accent2>
      <a:accent3>
        <a:srgbClr val="C5A6E8"/>
      </a:accent3>
      <a:accent4>
        <a:srgbClr val="B45EC7"/>
      </a:accent4>
      <a:accent5>
        <a:srgbClr val="9FDAFB"/>
      </a:accent5>
      <a:accent6>
        <a:srgbClr val="95C5B0"/>
      </a:accent6>
      <a:hlink>
        <a:srgbClr val="744AE0"/>
      </a:hlink>
      <a:folHlink>
        <a:srgbClr val="8D8AD1"/>
      </a:folHlink>
    </a:clrScheme>
    <a:fontScheme name="Infusion">
      <a:majorFont>
        <a:latin typeface="Mistral"/>
        <a:ea typeface=""/>
        <a:cs typeface=""/>
        <a:font script="Jpan" typeface="ＭＳ Ｐ明朝"/>
      </a:majorFont>
      <a:minorFont>
        <a:latin typeface="Candara"/>
        <a:ea typeface=""/>
        <a:cs typeface=""/>
        <a:font script="Jpan" typeface="メイリオ"/>
      </a:minorFont>
    </a:fontScheme>
    <a:fmtScheme name="Infusion">
      <a:fillStyleLst>
        <a:solidFill>
          <a:schemeClr val="phClr"/>
        </a:solidFill>
        <a:blipFill rotWithShape="1">
          <a:blip xmlns:r="http://schemas.openxmlformats.org/officeDocument/2006/relationships" r:embed="rId1">
            <a:duotone>
              <a:schemeClr val="phClr">
                <a:shade val="70000"/>
                <a:satMod val="120000"/>
              </a:schemeClr>
              <a:schemeClr val="phClr">
                <a:tint val="70000"/>
                <a:satMod val="300000"/>
                <a:lumMod val="125000"/>
              </a:schemeClr>
            </a:duotone>
          </a:blip>
          <a:tile tx="0" ty="0" sx="50000" sy="50000" flip="none" algn="tl"/>
        </a:blipFill>
        <a:blipFill rotWithShape="1">
          <a:blip xmlns:r="http://schemas.openxmlformats.org/officeDocument/2006/relationships" r:embed="rId2">
            <a:duotone>
              <a:schemeClr val="phClr">
                <a:shade val="70000"/>
                <a:satMod val="120000"/>
              </a:schemeClr>
              <a:schemeClr val="phClr">
                <a:tint val="70000"/>
                <a:satMod val="135000"/>
              </a:schemeClr>
            </a:duotone>
          </a:blip>
          <a:tile tx="0" ty="0" sx="40000" sy="40000" flip="none" algn="tl"/>
        </a:blipFill>
      </a:fillStyleLst>
      <a:lnStyleLst>
        <a:ln w="38100" cap="flat" cmpd="sng" algn="ctr">
          <a:solidFill>
            <a:schemeClr val="phClr">
              <a:alpha val="70000"/>
              <a:satMod val="105000"/>
            </a:schemeClr>
          </a:solidFill>
          <a:prstDash val="solid"/>
          <a:miter/>
        </a:ln>
        <a:ln w="50800" cap="flat" cmpd="sng" algn="ctr">
          <a:solidFill>
            <a:schemeClr val="phClr">
              <a:alpha val="50000"/>
            </a:schemeClr>
          </a:solidFill>
          <a:prstDash val="solid"/>
          <a:miter/>
        </a:ln>
        <a:ln w="88900" cap="flat" cmpd="sng" algn="ctr">
          <a:solidFill>
            <a:schemeClr val="phClr">
              <a:alpha val="40000"/>
            </a:schemeClr>
          </a:solidFill>
          <a:prstDash val="solid"/>
          <a:miter/>
        </a:ln>
      </a:lnStyleLst>
      <a:effectStyleLst>
        <a:effectStyle>
          <a:effectLst/>
        </a:effectStyle>
        <a:effectStyle>
          <a:effectLst>
            <a:outerShdw blurRad="38100" dist="25400" dir="5400000" rotWithShape="0">
              <a:srgbClr val="000000">
                <a:alpha val="50000"/>
              </a:srgbClr>
            </a:outerShdw>
          </a:effectLst>
        </a:effectStyle>
        <a:effectStyle>
          <a:effectLst>
            <a:innerShdw blurRad="190500" dir="13500000">
              <a:srgbClr val="000000">
                <a:alpha val="50000"/>
              </a:srgbClr>
            </a:innerShdw>
            <a:outerShdw blurRad="38100" dist="25400" dir="5400000" rotWithShape="0">
              <a:srgbClr val="000000">
                <a:alpha val="50000"/>
              </a:srgbClr>
            </a:outerShdw>
          </a:effectLst>
        </a:effectStyle>
      </a:effectStyleLst>
      <a:bgFillStyleLst>
        <a:blipFill rotWithShape="1">
          <a:blip xmlns:r="http://schemas.openxmlformats.org/officeDocument/2006/relationships" r:embed="rId3">
            <a:duotone>
              <a:schemeClr val="phClr">
                <a:shade val="70000"/>
                <a:satMod val="500000"/>
                <a:lumMod val="50000"/>
              </a:schemeClr>
              <a:schemeClr val="phClr">
                <a:satMod val="800000"/>
                <a:lumMod val="250000"/>
              </a:schemeClr>
            </a:duotone>
          </a:blip>
          <a:stretch/>
        </a:blipFill>
        <a:blipFill rotWithShape="1">
          <a:blip xmlns:r="http://schemas.openxmlformats.org/officeDocument/2006/relationships" r:embed="rId4">
            <a:duotone>
              <a:schemeClr val="phClr">
                <a:shade val="70000"/>
                <a:satMod val="500000"/>
                <a:lumMod val="50000"/>
              </a:schemeClr>
              <a:schemeClr val="phClr">
                <a:satMod val="800000"/>
                <a:lumMod val="250000"/>
              </a:schemeClr>
            </a:duotone>
          </a:blip>
          <a:stretch/>
        </a:blipFill>
        <a:blipFill rotWithShape="1">
          <a:blip xmlns:r="http://schemas.openxmlformats.org/officeDocument/2006/relationships" r:embed="rId5">
            <a:duotone>
              <a:schemeClr val="phClr">
                <a:shade val="70000"/>
                <a:satMod val="500000"/>
                <a:lumMod val="50000"/>
              </a:schemeClr>
              <a:schemeClr val="phClr">
                <a:satMod val="800000"/>
                <a:lumMod val="250000"/>
              </a:schemeClr>
            </a:duotone>
          </a:blip>
          <a:stretch/>
        </a:blipFill>
      </a:bgFillStyleLst>
    </a:fmtScheme>
  </a:themeElements>
  <a:objectDefaults>
    <a:spDef>
      <a:spPr/>
      <a:bodyPr rtlCol="0" anchor="ctr"/>
      <a:lstStyle>
        <a:defPPr algn="ctr">
          <a:defRPr/>
        </a:defP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Infusion.thmx</Template>
  <TotalTime>827</TotalTime>
  <Words>1599</Words>
  <Application>Microsoft Office PowerPoint</Application>
  <PresentationFormat>On-screen Show (4:3)</PresentationFormat>
  <Paragraphs>245</Paragraphs>
  <Slides>31</Slides>
  <Notes>7</Notes>
  <HiddenSlides>0</HiddenSlides>
  <MMClips>0</MMClips>
  <ScaleCrop>false</ScaleCrop>
  <HeadingPairs>
    <vt:vector size="8" baseType="variant">
      <vt:variant>
        <vt:lpstr>Fonts Used</vt:lpstr>
      </vt:variant>
      <vt:variant>
        <vt:i4>11</vt:i4>
      </vt:variant>
      <vt:variant>
        <vt:lpstr>Theme</vt:lpstr>
      </vt:variant>
      <vt:variant>
        <vt:i4>1</vt:i4>
      </vt:variant>
      <vt:variant>
        <vt:lpstr>Embedded OLE Servers</vt:lpstr>
      </vt:variant>
      <vt:variant>
        <vt:i4>1</vt:i4>
      </vt:variant>
      <vt:variant>
        <vt:lpstr>Slide Titles</vt:lpstr>
      </vt:variant>
      <vt:variant>
        <vt:i4>31</vt:i4>
      </vt:variant>
    </vt:vector>
  </HeadingPairs>
  <TitlesOfParts>
    <vt:vector size="44" baseType="lpstr">
      <vt:lpstr>굴림</vt:lpstr>
      <vt:lpstr>Algerian</vt:lpstr>
      <vt:lpstr>Anonymous</vt:lpstr>
      <vt:lpstr>Arial</vt:lpstr>
      <vt:lpstr>Arial Narrow</vt:lpstr>
      <vt:lpstr>Baskerville Old Face</vt:lpstr>
      <vt:lpstr>Calibri</vt:lpstr>
      <vt:lpstr>Candara</vt:lpstr>
      <vt:lpstr>Mistral</vt:lpstr>
      <vt:lpstr>Times New Roman</vt:lpstr>
      <vt:lpstr>Wingdings</vt:lpstr>
      <vt:lpstr>Infusion</vt:lpstr>
      <vt:lpstr>Chart</vt:lpstr>
      <vt:lpstr>Generating Qualitative Data</vt:lpstr>
      <vt:lpstr>Qualitative data</vt:lpstr>
      <vt:lpstr>Activity: Research possibilities</vt:lpstr>
      <vt:lpstr>Session aims</vt:lpstr>
      <vt:lpstr>What is a research interview?</vt:lpstr>
      <vt:lpstr>Activity</vt:lpstr>
      <vt:lpstr>Interviews</vt:lpstr>
      <vt:lpstr>Designing an interview schedule</vt:lpstr>
      <vt:lpstr>Designing an interview schedule</vt:lpstr>
      <vt:lpstr>Conducting an interview</vt:lpstr>
      <vt:lpstr>Interviewing</vt:lpstr>
      <vt:lpstr>Approaches to interviewing</vt:lpstr>
      <vt:lpstr>Contrasting ideas</vt:lpstr>
      <vt:lpstr>Discussion</vt:lpstr>
      <vt:lpstr>Why does this matter?</vt:lpstr>
      <vt:lpstr>Other media</vt:lpstr>
      <vt:lpstr>Focus group interviews</vt:lpstr>
      <vt:lpstr>Focus group interviews</vt:lpstr>
      <vt:lpstr>To consider</vt:lpstr>
      <vt:lpstr>Moderating the process</vt:lpstr>
      <vt:lpstr>Photographic interviews</vt:lpstr>
      <vt:lpstr>Photo interviews</vt:lpstr>
      <vt:lpstr>A research example</vt:lpstr>
      <vt:lpstr>Observation data: an example</vt:lpstr>
      <vt:lpstr>Writing Profiles</vt:lpstr>
      <vt:lpstr>Interview data</vt:lpstr>
      <vt:lpstr>Narrative data</vt:lpstr>
      <vt:lpstr>Why collect narrative data?</vt:lpstr>
      <vt:lpstr>Any questions?</vt:lpstr>
      <vt:lpstr>References</vt:lpstr>
      <vt:lpstr>Articles</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MEd Interview Workshops</dc:title>
  <dc:creator>Sandy Allan</dc:creator>
  <cp:lastModifiedBy>Jessica Clapham</cp:lastModifiedBy>
  <cp:revision>50</cp:revision>
  <dcterms:created xsi:type="dcterms:W3CDTF">2015-11-08T14:02:13Z</dcterms:created>
  <dcterms:modified xsi:type="dcterms:W3CDTF">2015-11-09T18:18:31Z</dcterms:modified>
</cp:coreProperties>
</file>