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4"/>
  </p:notesMasterIdLst>
  <p:sldIdLst>
    <p:sldId id="293" r:id="rId2"/>
    <p:sldId id="353" r:id="rId3"/>
    <p:sldId id="321" r:id="rId4"/>
    <p:sldId id="327" r:id="rId5"/>
    <p:sldId id="349" r:id="rId6"/>
    <p:sldId id="328" r:id="rId7"/>
    <p:sldId id="323" r:id="rId8"/>
    <p:sldId id="325" r:id="rId9"/>
    <p:sldId id="326" r:id="rId10"/>
    <p:sldId id="343" r:id="rId11"/>
    <p:sldId id="345" r:id="rId12"/>
    <p:sldId id="339" r:id="rId13"/>
    <p:sldId id="257" r:id="rId14"/>
    <p:sldId id="258" r:id="rId15"/>
    <p:sldId id="332" r:id="rId16"/>
    <p:sldId id="259" r:id="rId17"/>
    <p:sldId id="260" r:id="rId18"/>
    <p:sldId id="261" r:id="rId19"/>
    <p:sldId id="262" r:id="rId20"/>
    <p:sldId id="352" r:id="rId21"/>
    <p:sldId id="333" r:id="rId22"/>
    <p:sldId id="334" r:id="rId23"/>
    <p:sldId id="354" r:id="rId24"/>
    <p:sldId id="264" r:id="rId25"/>
    <p:sldId id="359" r:id="rId26"/>
    <p:sldId id="360" r:id="rId27"/>
    <p:sldId id="361" r:id="rId28"/>
    <p:sldId id="362" r:id="rId29"/>
    <p:sldId id="363" r:id="rId30"/>
    <p:sldId id="364" r:id="rId31"/>
    <p:sldId id="338" r:id="rId32"/>
    <p:sldId id="320" r:id="rId33"/>
    <p:sldId id="382" r:id="rId34"/>
    <p:sldId id="322" r:id="rId35"/>
    <p:sldId id="369" r:id="rId36"/>
    <p:sldId id="370" r:id="rId37"/>
    <p:sldId id="340" r:id="rId38"/>
    <p:sldId id="371" r:id="rId39"/>
    <p:sldId id="372" r:id="rId40"/>
    <p:sldId id="373" r:id="rId41"/>
    <p:sldId id="331" r:id="rId42"/>
    <p:sldId id="374" r:id="rId43"/>
    <p:sldId id="375" r:id="rId44"/>
    <p:sldId id="376" r:id="rId45"/>
    <p:sldId id="341" r:id="rId46"/>
    <p:sldId id="377" r:id="rId47"/>
    <p:sldId id="378" r:id="rId48"/>
    <p:sldId id="337" r:id="rId49"/>
    <p:sldId id="336" r:id="rId50"/>
    <p:sldId id="265" r:id="rId51"/>
    <p:sldId id="266" r:id="rId52"/>
    <p:sldId id="329" r:id="rId53"/>
    <p:sldId id="330" r:id="rId54"/>
    <p:sldId id="272" r:id="rId55"/>
    <p:sldId id="346" r:id="rId56"/>
    <p:sldId id="342" r:id="rId57"/>
    <p:sldId id="344" r:id="rId58"/>
    <p:sldId id="357" r:id="rId59"/>
    <p:sldId id="358" r:id="rId60"/>
    <p:sldId id="268" r:id="rId61"/>
    <p:sldId id="269" r:id="rId62"/>
    <p:sldId id="270"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431" autoAdjust="0"/>
    <p:restoredTop sz="94660"/>
  </p:normalViewPr>
  <p:slideViewPr>
    <p:cSldViewPr snapToGrid="0">
      <p:cViewPr varScale="1">
        <p:scale>
          <a:sx n="104" d="100"/>
          <a:sy n="104" d="100"/>
        </p:scale>
        <p:origin x="216"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52CC25-61E2-E94E-AAA0-B8E417E515A3}" type="datetimeFigureOut">
              <a:rPr lang="en-US" smtClean="0"/>
              <a:t>5/28/19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30355C-45DE-734F-8533-7B51D6B0B483}" type="slidenum">
              <a:rPr lang="en-US" smtClean="0"/>
              <a:t>‹#›</a:t>
            </a:fld>
            <a:endParaRPr lang="en-US"/>
          </a:p>
        </p:txBody>
      </p:sp>
    </p:spTree>
    <p:extLst>
      <p:ext uri="{BB962C8B-B14F-4D97-AF65-F5344CB8AC3E}">
        <p14:creationId xmlns:p14="http://schemas.microsoft.com/office/powerpoint/2010/main" val="1057083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ClrTx/>
              <a:buSzTx/>
              <a:buFontTx/>
              <a:buNone/>
            </a:pPr>
            <a:r>
              <a:rPr lang="en-US" altLang="en-US" sz="1200" b="0" dirty="0">
                <a:solidFill>
                  <a:schemeClr val="bg1"/>
                </a:solidFill>
              </a:rPr>
              <a:t>The 5 Rights - To buy materials of the </a:t>
            </a:r>
            <a:r>
              <a:rPr lang="en-US" altLang="en-US" sz="1200" i="1" u="sng" dirty="0">
                <a:solidFill>
                  <a:schemeClr val="bg1"/>
                </a:solidFill>
              </a:rPr>
              <a:t>right</a:t>
            </a:r>
            <a:r>
              <a:rPr lang="en-US" altLang="en-US" sz="1200" b="0" dirty="0">
                <a:solidFill>
                  <a:schemeClr val="bg1"/>
                </a:solidFill>
              </a:rPr>
              <a:t> quality in the </a:t>
            </a:r>
            <a:r>
              <a:rPr lang="en-US" altLang="en-US" sz="1200" i="1" u="sng" dirty="0">
                <a:solidFill>
                  <a:schemeClr val="bg1"/>
                </a:solidFill>
              </a:rPr>
              <a:t>right</a:t>
            </a:r>
            <a:r>
              <a:rPr lang="en-US" altLang="en-US" sz="1200" b="0" dirty="0">
                <a:solidFill>
                  <a:schemeClr val="bg1"/>
                </a:solidFill>
              </a:rPr>
              <a:t> quantity</a:t>
            </a:r>
          </a:p>
          <a:p>
            <a:pPr eaLnBrk="1" hangingPunct="1">
              <a:spcBef>
                <a:spcPct val="0"/>
              </a:spcBef>
              <a:buClrTx/>
              <a:buSzTx/>
              <a:buFontTx/>
              <a:buNone/>
            </a:pPr>
            <a:r>
              <a:rPr lang="en-US" altLang="en-US" sz="1200" b="0" dirty="0">
                <a:solidFill>
                  <a:schemeClr val="bg1"/>
                </a:solidFill>
              </a:rPr>
              <a:t>from the </a:t>
            </a:r>
            <a:r>
              <a:rPr lang="en-US" altLang="en-US" sz="1200" i="1" u="sng" dirty="0">
                <a:solidFill>
                  <a:schemeClr val="bg1"/>
                </a:solidFill>
              </a:rPr>
              <a:t>right</a:t>
            </a:r>
            <a:r>
              <a:rPr lang="en-US" altLang="en-US" sz="1200" b="0" dirty="0">
                <a:solidFill>
                  <a:schemeClr val="bg1"/>
                </a:solidFill>
              </a:rPr>
              <a:t> source delivering to the </a:t>
            </a:r>
            <a:r>
              <a:rPr lang="en-US" altLang="en-US" sz="1200" i="1" u="sng" dirty="0">
                <a:solidFill>
                  <a:schemeClr val="bg1"/>
                </a:solidFill>
              </a:rPr>
              <a:t>right</a:t>
            </a:r>
            <a:r>
              <a:rPr lang="en-US" altLang="en-US" sz="1200" b="0" dirty="0">
                <a:solidFill>
                  <a:schemeClr val="bg1"/>
                </a:solidFill>
              </a:rPr>
              <a:t> place at the</a:t>
            </a:r>
          </a:p>
          <a:p>
            <a:pPr eaLnBrk="1" hangingPunct="1">
              <a:spcBef>
                <a:spcPct val="0"/>
              </a:spcBef>
              <a:buClrTx/>
              <a:buSzTx/>
              <a:buFontTx/>
              <a:buNone/>
            </a:pPr>
            <a:r>
              <a:rPr lang="en-US" altLang="en-US" sz="1200" i="1" u="sng" dirty="0">
                <a:solidFill>
                  <a:schemeClr val="bg1"/>
                </a:solidFill>
              </a:rPr>
              <a:t>right</a:t>
            </a:r>
            <a:r>
              <a:rPr lang="en-US" altLang="en-US" sz="1200" b="0" dirty="0">
                <a:solidFill>
                  <a:schemeClr val="bg1"/>
                </a:solidFill>
              </a:rPr>
              <a:t> time at the </a:t>
            </a:r>
            <a:r>
              <a:rPr lang="en-US" altLang="en-US" sz="1200" i="1" u="sng" dirty="0">
                <a:solidFill>
                  <a:schemeClr val="bg1"/>
                </a:solidFill>
              </a:rPr>
              <a:t>right</a:t>
            </a:r>
            <a:r>
              <a:rPr lang="en-US" altLang="en-US" sz="1200" b="0" dirty="0">
                <a:solidFill>
                  <a:schemeClr val="bg1"/>
                </a:solidFill>
              </a:rPr>
              <a:t> price.</a:t>
            </a:r>
            <a:endParaRPr lang="en-GB" altLang="en-US" sz="1200" b="0" dirty="0">
              <a:solidFill>
                <a:schemeClr val="bg1"/>
              </a:solidFill>
            </a:endParaRPr>
          </a:p>
          <a:p>
            <a:endParaRPr lang="en-US" altLang="en-US" dirty="0"/>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1225">
              <a:defRPr sz="2000" b="1">
                <a:solidFill>
                  <a:schemeClr val="tx1"/>
                </a:solidFill>
                <a:latin typeface="Arial" charset="0"/>
              </a:defRPr>
            </a:lvl1pPr>
            <a:lvl2pPr marL="742950" indent="-285750" defTabSz="911225">
              <a:defRPr sz="2000" b="1">
                <a:solidFill>
                  <a:schemeClr val="tx1"/>
                </a:solidFill>
                <a:latin typeface="Arial" charset="0"/>
              </a:defRPr>
            </a:lvl2pPr>
            <a:lvl3pPr marL="1143000" indent="-228600" defTabSz="911225">
              <a:defRPr sz="2000" b="1">
                <a:solidFill>
                  <a:schemeClr val="tx1"/>
                </a:solidFill>
                <a:latin typeface="Arial" charset="0"/>
              </a:defRPr>
            </a:lvl3pPr>
            <a:lvl4pPr marL="1600200" indent="-228600" defTabSz="911225">
              <a:defRPr sz="2000" b="1">
                <a:solidFill>
                  <a:schemeClr val="tx1"/>
                </a:solidFill>
                <a:latin typeface="Arial" charset="0"/>
              </a:defRPr>
            </a:lvl4pPr>
            <a:lvl5pPr marL="2057400" indent="-228600" defTabSz="911225">
              <a:defRPr sz="2000" b="1">
                <a:solidFill>
                  <a:schemeClr val="tx1"/>
                </a:solidFill>
                <a:latin typeface="Arial" charset="0"/>
              </a:defRPr>
            </a:lvl5pPr>
            <a:lvl6pPr marL="2514600" indent="-228600" defTabSz="911225" eaLnBrk="0" fontAlgn="base" hangingPunct="0">
              <a:spcBef>
                <a:spcPct val="0"/>
              </a:spcBef>
              <a:spcAft>
                <a:spcPct val="0"/>
              </a:spcAft>
              <a:defRPr sz="2000" b="1">
                <a:solidFill>
                  <a:schemeClr val="tx1"/>
                </a:solidFill>
                <a:latin typeface="Arial" charset="0"/>
              </a:defRPr>
            </a:lvl6pPr>
            <a:lvl7pPr marL="2971800" indent="-228600" defTabSz="911225" eaLnBrk="0" fontAlgn="base" hangingPunct="0">
              <a:spcBef>
                <a:spcPct val="0"/>
              </a:spcBef>
              <a:spcAft>
                <a:spcPct val="0"/>
              </a:spcAft>
              <a:defRPr sz="2000" b="1">
                <a:solidFill>
                  <a:schemeClr val="tx1"/>
                </a:solidFill>
                <a:latin typeface="Arial" charset="0"/>
              </a:defRPr>
            </a:lvl7pPr>
            <a:lvl8pPr marL="3429000" indent="-228600" defTabSz="911225" eaLnBrk="0" fontAlgn="base" hangingPunct="0">
              <a:spcBef>
                <a:spcPct val="0"/>
              </a:spcBef>
              <a:spcAft>
                <a:spcPct val="0"/>
              </a:spcAft>
              <a:defRPr sz="2000" b="1">
                <a:solidFill>
                  <a:schemeClr val="tx1"/>
                </a:solidFill>
                <a:latin typeface="Arial" charset="0"/>
              </a:defRPr>
            </a:lvl8pPr>
            <a:lvl9pPr marL="3886200" indent="-228600" defTabSz="911225" eaLnBrk="0" fontAlgn="base" hangingPunct="0">
              <a:spcBef>
                <a:spcPct val="0"/>
              </a:spcBef>
              <a:spcAft>
                <a:spcPct val="0"/>
              </a:spcAft>
              <a:defRPr sz="2000" b="1">
                <a:solidFill>
                  <a:schemeClr val="tx1"/>
                </a:solidFill>
                <a:latin typeface="Arial" charset="0"/>
              </a:defRPr>
            </a:lvl9pPr>
          </a:lstStyle>
          <a:p>
            <a:fld id="{0713D163-33BF-46BC-822F-92E249BD1263}" type="slidenum">
              <a:rPr lang="en-GB" altLang="en-US" sz="1000" b="0" smtClean="0"/>
              <a:pPr/>
              <a:t>5</a:t>
            </a:fld>
            <a:endParaRPr lang="en-GB" altLang="en-US" sz="1000" b="0" dirty="0"/>
          </a:p>
        </p:txBody>
      </p:sp>
    </p:spTree>
    <p:extLst>
      <p:ext uri="{BB962C8B-B14F-4D97-AF65-F5344CB8AC3E}">
        <p14:creationId xmlns:p14="http://schemas.microsoft.com/office/powerpoint/2010/main" val="42653181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BCFAC2F-A2ED-42C1-BBD7-5CB594D64199}" type="datetimeFigureOut">
              <a:rPr lang="en-GB" smtClean="0"/>
              <a:t>28/05/2019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62608D-680E-461F-A780-C42C1371866E}" type="slidenum">
              <a:rPr lang="en-GB" smtClean="0"/>
              <a:t>‹#›</a:t>
            </a:fld>
            <a:endParaRPr lang="en-GB"/>
          </a:p>
        </p:txBody>
      </p:sp>
    </p:spTree>
    <p:extLst>
      <p:ext uri="{BB962C8B-B14F-4D97-AF65-F5344CB8AC3E}">
        <p14:creationId xmlns:p14="http://schemas.microsoft.com/office/powerpoint/2010/main" val="1196709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BCFAC2F-A2ED-42C1-BBD7-5CB594D64199}" type="datetimeFigureOut">
              <a:rPr lang="en-GB" smtClean="0"/>
              <a:t>28/05/2019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62608D-680E-461F-A780-C42C1371866E}" type="slidenum">
              <a:rPr lang="en-GB" smtClean="0"/>
              <a:t>‹#›</a:t>
            </a:fld>
            <a:endParaRPr lang="en-GB"/>
          </a:p>
        </p:txBody>
      </p:sp>
    </p:spTree>
    <p:extLst>
      <p:ext uri="{BB962C8B-B14F-4D97-AF65-F5344CB8AC3E}">
        <p14:creationId xmlns:p14="http://schemas.microsoft.com/office/powerpoint/2010/main" val="3482514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CFAC2F-A2ED-42C1-BBD7-5CB594D64199}" type="datetimeFigureOut">
              <a:rPr lang="en-GB" smtClean="0"/>
              <a:t>28/05/2019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62608D-680E-461F-A780-C42C1371866E}" type="slidenum">
              <a:rPr lang="en-GB" smtClean="0"/>
              <a:t>‹#›</a:t>
            </a:fld>
            <a:endParaRPr lang="en-GB"/>
          </a:p>
        </p:txBody>
      </p:sp>
    </p:spTree>
    <p:extLst>
      <p:ext uri="{BB962C8B-B14F-4D97-AF65-F5344CB8AC3E}">
        <p14:creationId xmlns:p14="http://schemas.microsoft.com/office/powerpoint/2010/main" val="1140479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BCFAC2F-A2ED-42C1-BBD7-5CB594D64199}" type="datetimeFigureOut">
              <a:rPr lang="en-GB" smtClean="0"/>
              <a:t>28/05/2019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62608D-680E-461F-A780-C42C1371866E}" type="slidenum">
              <a:rPr lang="en-GB" smtClean="0"/>
              <a:t>‹#›</a:t>
            </a:fld>
            <a:endParaRPr lang="en-GB"/>
          </a:p>
        </p:txBody>
      </p:sp>
    </p:spTree>
    <p:extLst>
      <p:ext uri="{BB962C8B-B14F-4D97-AF65-F5344CB8AC3E}">
        <p14:creationId xmlns:p14="http://schemas.microsoft.com/office/powerpoint/2010/main" val="1690632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BCFAC2F-A2ED-42C1-BBD7-5CB594D64199}" type="datetimeFigureOut">
              <a:rPr lang="en-GB" smtClean="0"/>
              <a:t>28/05/2019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62608D-680E-461F-A780-C42C1371866E}" type="slidenum">
              <a:rPr lang="en-GB" smtClean="0"/>
              <a:t>‹#›</a:t>
            </a:fld>
            <a:endParaRPr lang="en-GB"/>
          </a:p>
        </p:txBody>
      </p:sp>
    </p:spTree>
    <p:extLst>
      <p:ext uri="{BB962C8B-B14F-4D97-AF65-F5344CB8AC3E}">
        <p14:creationId xmlns:p14="http://schemas.microsoft.com/office/powerpoint/2010/main" val="3613563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BCFAC2F-A2ED-42C1-BBD7-5CB594D64199}" type="datetimeFigureOut">
              <a:rPr lang="en-GB" smtClean="0"/>
              <a:t>28/05/2019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62608D-680E-461F-A780-C42C1371866E}" type="slidenum">
              <a:rPr lang="en-GB" smtClean="0"/>
              <a:t>‹#›</a:t>
            </a:fld>
            <a:endParaRPr lang="en-GB"/>
          </a:p>
        </p:txBody>
      </p:sp>
    </p:spTree>
    <p:extLst>
      <p:ext uri="{BB962C8B-B14F-4D97-AF65-F5344CB8AC3E}">
        <p14:creationId xmlns:p14="http://schemas.microsoft.com/office/powerpoint/2010/main" val="2753010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CFAC2F-A2ED-42C1-BBD7-5CB594D64199}" type="datetimeFigureOut">
              <a:rPr lang="en-GB" smtClean="0"/>
              <a:t>28/05/2019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62608D-680E-461F-A780-C42C1371866E}" type="slidenum">
              <a:rPr lang="en-GB" smtClean="0"/>
              <a:t>‹#›</a:t>
            </a:fld>
            <a:endParaRPr lang="en-GB"/>
          </a:p>
        </p:txBody>
      </p:sp>
    </p:spTree>
    <p:extLst>
      <p:ext uri="{BB962C8B-B14F-4D97-AF65-F5344CB8AC3E}">
        <p14:creationId xmlns:p14="http://schemas.microsoft.com/office/powerpoint/2010/main" val="3903565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BCFAC2F-A2ED-42C1-BBD7-5CB594D64199}" type="datetimeFigureOut">
              <a:rPr lang="en-GB" smtClean="0"/>
              <a:t>28/05/2019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62608D-680E-461F-A780-C42C1371866E}" type="slidenum">
              <a:rPr lang="en-GB" smtClean="0"/>
              <a:t>‹#›</a:t>
            </a:fld>
            <a:endParaRPr lang="en-GB"/>
          </a:p>
        </p:txBody>
      </p:sp>
    </p:spTree>
    <p:extLst>
      <p:ext uri="{BB962C8B-B14F-4D97-AF65-F5344CB8AC3E}">
        <p14:creationId xmlns:p14="http://schemas.microsoft.com/office/powerpoint/2010/main" val="1538394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BCFAC2F-A2ED-42C1-BBD7-5CB594D64199}" type="datetimeFigureOut">
              <a:rPr lang="en-GB" smtClean="0"/>
              <a:t>28/05/2019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62608D-680E-461F-A780-C42C1371866E}" type="slidenum">
              <a:rPr lang="en-GB" smtClean="0"/>
              <a:t>‹#›</a:t>
            </a:fld>
            <a:endParaRPr lang="en-GB"/>
          </a:p>
        </p:txBody>
      </p:sp>
    </p:spTree>
    <p:extLst>
      <p:ext uri="{BB962C8B-B14F-4D97-AF65-F5344CB8AC3E}">
        <p14:creationId xmlns:p14="http://schemas.microsoft.com/office/powerpoint/2010/main" val="3618670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BCFAC2F-A2ED-42C1-BBD7-5CB594D64199}" type="datetimeFigureOut">
              <a:rPr lang="en-GB" smtClean="0"/>
              <a:t>28/05/2019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62608D-680E-461F-A780-C42C1371866E}" type="slidenum">
              <a:rPr lang="en-GB" smtClean="0"/>
              <a:t>‹#›</a:t>
            </a:fld>
            <a:endParaRPr lang="en-GB"/>
          </a:p>
        </p:txBody>
      </p:sp>
    </p:spTree>
    <p:extLst>
      <p:ext uri="{BB962C8B-B14F-4D97-AF65-F5344CB8AC3E}">
        <p14:creationId xmlns:p14="http://schemas.microsoft.com/office/powerpoint/2010/main" val="2936607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BCFAC2F-A2ED-42C1-BBD7-5CB594D64199}" type="datetimeFigureOut">
              <a:rPr lang="en-GB" smtClean="0"/>
              <a:t>28/05/2019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62608D-680E-461F-A780-C42C1371866E}" type="slidenum">
              <a:rPr lang="en-GB" smtClean="0"/>
              <a:t>‹#›</a:t>
            </a:fld>
            <a:endParaRPr lang="en-GB"/>
          </a:p>
        </p:txBody>
      </p:sp>
    </p:spTree>
    <p:extLst>
      <p:ext uri="{BB962C8B-B14F-4D97-AF65-F5344CB8AC3E}">
        <p14:creationId xmlns:p14="http://schemas.microsoft.com/office/powerpoint/2010/main" val="3582441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CFAC2F-A2ED-42C1-BBD7-5CB594D64199}" type="datetimeFigureOut">
              <a:rPr lang="en-GB" smtClean="0"/>
              <a:t>28/05/2019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62608D-680E-461F-A780-C42C1371866E}" type="slidenum">
              <a:rPr lang="en-GB" smtClean="0"/>
              <a:t>‹#›</a:t>
            </a:fld>
            <a:endParaRPr lang="en-GB"/>
          </a:p>
        </p:txBody>
      </p:sp>
    </p:spTree>
    <p:extLst>
      <p:ext uri="{BB962C8B-B14F-4D97-AF65-F5344CB8AC3E}">
        <p14:creationId xmlns:p14="http://schemas.microsoft.com/office/powerpoint/2010/main" val="41111202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hbr.org/1983/09/purchasing-must-become-supply-management"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hyperlink" Target="https://www.dpss.co.uk/how-do-you-evaluate-a-supplier-use-ray-carters-10c-model-of-cours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3999" y="1122363"/>
            <a:ext cx="9713495" cy="2387600"/>
          </a:xfrm>
        </p:spPr>
        <p:txBody>
          <a:bodyPr>
            <a:normAutofit/>
          </a:bodyPr>
          <a:lstStyle/>
          <a:p>
            <a:r>
              <a:rPr lang="en-GB" b="1" dirty="0"/>
              <a:t>Procurement &amp; </a:t>
            </a:r>
            <a:br>
              <a:rPr lang="en-GB" b="1" dirty="0"/>
            </a:br>
            <a:r>
              <a:rPr lang="en-GB" b="1" dirty="0"/>
              <a:t>Supply Chain Management</a:t>
            </a:r>
          </a:p>
        </p:txBody>
      </p:sp>
      <p:sp>
        <p:nvSpPr>
          <p:cNvPr id="3" name="TextBox 2">
            <a:extLst>
              <a:ext uri="{FF2B5EF4-FFF2-40B4-BE49-F238E27FC236}">
                <a16:creationId xmlns:a16="http://schemas.microsoft.com/office/drawing/2014/main" id="{7BD66D51-3797-BE40-8AFE-22183C01B80B}"/>
              </a:ext>
            </a:extLst>
          </p:cNvPr>
          <p:cNvSpPr txBox="1"/>
          <p:nvPr/>
        </p:nvSpPr>
        <p:spPr>
          <a:xfrm>
            <a:off x="8118763" y="4405746"/>
            <a:ext cx="1929118" cy="1754326"/>
          </a:xfrm>
          <a:prstGeom prst="rect">
            <a:avLst/>
          </a:prstGeom>
          <a:noFill/>
        </p:spPr>
        <p:txBody>
          <a:bodyPr wrap="none" rtlCol="0">
            <a:spAutoFit/>
          </a:bodyPr>
          <a:lstStyle/>
          <a:p>
            <a:r>
              <a:rPr lang="en-US" dirty="0"/>
              <a:t>Worthy Down</a:t>
            </a:r>
          </a:p>
          <a:p>
            <a:r>
              <a:rPr lang="en-US" dirty="0"/>
              <a:t>29</a:t>
            </a:r>
            <a:r>
              <a:rPr lang="en-US" baseline="30000" dirty="0"/>
              <a:t>th</a:t>
            </a:r>
            <a:r>
              <a:rPr lang="en-US" dirty="0"/>
              <a:t> 31</a:t>
            </a:r>
            <a:r>
              <a:rPr lang="en-US" baseline="30000" dirty="0"/>
              <a:t>st</a:t>
            </a:r>
            <a:r>
              <a:rPr lang="en-US" dirty="0"/>
              <a:t> May 2019</a:t>
            </a:r>
          </a:p>
          <a:p>
            <a:endParaRPr lang="en-US" dirty="0"/>
          </a:p>
          <a:p>
            <a:r>
              <a:rPr lang="en-US" dirty="0"/>
              <a:t>Day 1</a:t>
            </a:r>
          </a:p>
          <a:p>
            <a:endParaRPr lang="en-US" dirty="0"/>
          </a:p>
          <a:p>
            <a:r>
              <a:rPr lang="en-US" dirty="0"/>
              <a:t>Carl Singleton</a:t>
            </a:r>
          </a:p>
        </p:txBody>
      </p:sp>
    </p:spTree>
    <p:extLst>
      <p:ext uri="{BB962C8B-B14F-4D97-AF65-F5344CB8AC3E}">
        <p14:creationId xmlns:p14="http://schemas.microsoft.com/office/powerpoint/2010/main" val="4166980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376C-7AAC-EF47-83FD-357C6AAE8E59}"/>
              </a:ext>
            </a:extLst>
          </p:cNvPr>
          <p:cNvSpPr>
            <a:spLocks noGrp="1"/>
          </p:cNvSpPr>
          <p:nvPr>
            <p:ph type="title"/>
          </p:nvPr>
        </p:nvSpPr>
        <p:spPr/>
        <p:txBody>
          <a:bodyPr/>
          <a:lstStyle/>
          <a:p>
            <a:r>
              <a:rPr lang="en-US" b="1" dirty="0"/>
              <a:t>Strategic Procurement</a:t>
            </a:r>
          </a:p>
        </p:txBody>
      </p:sp>
    </p:spTree>
    <p:extLst>
      <p:ext uri="{BB962C8B-B14F-4D97-AF65-F5344CB8AC3E}">
        <p14:creationId xmlns:p14="http://schemas.microsoft.com/office/powerpoint/2010/main" val="3905836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9"/>
          <p:cNvGrpSpPr>
            <a:grpSpLocks/>
          </p:cNvGrpSpPr>
          <p:nvPr/>
        </p:nvGrpSpPr>
        <p:grpSpPr bwMode="auto">
          <a:xfrm>
            <a:off x="1524000" y="476251"/>
            <a:ext cx="9144000" cy="411163"/>
            <a:chOff x="0" y="343"/>
            <a:chExt cx="5760" cy="259"/>
          </a:xfrm>
        </p:grpSpPr>
        <p:sp>
          <p:nvSpPr>
            <p:cNvPr id="3082" name="Line 20"/>
            <p:cNvSpPr>
              <a:spLocks noChangeShapeType="1"/>
            </p:cNvSpPr>
            <p:nvPr/>
          </p:nvSpPr>
          <p:spPr bwMode="auto">
            <a:xfrm>
              <a:off x="0" y="473"/>
              <a:ext cx="5760" cy="0"/>
            </a:xfrm>
            <a:prstGeom prst="line">
              <a:avLst/>
            </a:prstGeom>
            <a:ln>
              <a:headEnd type="none" w="sm" len="sm"/>
              <a:tailEnd type="none" w="sm" len="sm"/>
            </a:ln>
            <a:extLst/>
          </p:spPr>
          <p:style>
            <a:lnRef idx="2">
              <a:schemeClr val="dk1"/>
            </a:lnRef>
            <a:fillRef idx="1">
              <a:schemeClr val="lt1"/>
            </a:fillRef>
            <a:effectRef idx="0">
              <a:schemeClr val="dk1"/>
            </a:effectRef>
            <a:fontRef idx="minor">
              <a:schemeClr val="dk1"/>
            </a:fontRef>
          </p:style>
          <p:txBody>
            <a:bodyPr/>
            <a:lstStyle/>
            <a:p>
              <a:endParaRPr lang="en-GB" dirty="0"/>
            </a:p>
          </p:txBody>
        </p:sp>
        <p:sp>
          <p:nvSpPr>
            <p:cNvPr id="225301" name="AutoShape 21"/>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GB" dirty="0"/>
            </a:p>
          </p:txBody>
        </p:sp>
      </p:grpSp>
      <p:sp>
        <p:nvSpPr>
          <p:cNvPr id="225304" name="AutoShape 24"/>
          <p:cNvSpPr>
            <a:spLocks noChangeArrowheads="1"/>
          </p:cNvSpPr>
          <p:nvPr/>
        </p:nvSpPr>
        <p:spPr bwMode="auto">
          <a:xfrm>
            <a:off x="2495551" y="1846264"/>
            <a:ext cx="7654925" cy="1150937"/>
          </a:xfrm>
          <a:prstGeom prst="roundRect">
            <a:avLst>
              <a:gd name="adj" fmla="val 16667"/>
            </a:avLst>
          </a:pr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eaLnBrk="1" hangingPunct="1">
              <a:spcBef>
                <a:spcPct val="0"/>
              </a:spcBef>
              <a:buClrTx/>
              <a:buSzTx/>
              <a:buFontTx/>
              <a:buNone/>
            </a:pPr>
            <a:r>
              <a:rPr lang="en-US" altLang="en-US" sz="1800" dirty="0">
                <a:solidFill>
                  <a:schemeClr val="bg1"/>
                </a:solidFill>
              </a:rPr>
              <a:t>To buy materials of the </a:t>
            </a:r>
            <a:r>
              <a:rPr lang="en-US" altLang="en-US" sz="1800" i="1" u="sng" dirty="0">
                <a:solidFill>
                  <a:schemeClr val="bg1"/>
                </a:solidFill>
              </a:rPr>
              <a:t>right</a:t>
            </a:r>
            <a:r>
              <a:rPr lang="en-US" altLang="en-US" sz="1800" dirty="0">
                <a:solidFill>
                  <a:schemeClr val="bg1"/>
                </a:solidFill>
              </a:rPr>
              <a:t> quality in the </a:t>
            </a:r>
            <a:r>
              <a:rPr lang="en-US" altLang="en-US" sz="1800" i="1" u="sng" dirty="0">
                <a:solidFill>
                  <a:schemeClr val="bg1"/>
                </a:solidFill>
              </a:rPr>
              <a:t>right</a:t>
            </a:r>
            <a:r>
              <a:rPr lang="en-US" altLang="en-US" sz="1800" dirty="0">
                <a:solidFill>
                  <a:schemeClr val="bg1"/>
                </a:solidFill>
              </a:rPr>
              <a:t> quantity</a:t>
            </a:r>
          </a:p>
          <a:p>
            <a:pPr eaLnBrk="1" hangingPunct="1">
              <a:spcBef>
                <a:spcPct val="0"/>
              </a:spcBef>
              <a:buClrTx/>
              <a:buSzTx/>
              <a:buFontTx/>
              <a:buNone/>
            </a:pPr>
            <a:r>
              <a:rPr lang="en-US" altLang="en-US" sz="1800" dirty="0">
                <a:solidFill>
                  <a:schemeClr val="bg1"/>
                </a:solidFill>
              </a:rPr>
              <a:t>from the </a:t>
            </a:r>
            <a:r>
              <a:rPr lang="en-US" altLang="en-US" sz="1800" i="1" u="sng" dirty="0">
                <a:solidFill>
                  <a:schemeClr val="bg1"/>
                </a:solidFill>
              </a:rPr>
              <a:t>right</a:t>
            </a:r>
            <a:r>
              <a:rPr lang="en-US" altLang="en-US" sz="1800" dirty="0">
                <a:solidFill>
                  <a:schemeClr val="bg1"/>
                </a:solidFill>
              </a:rPr>
              <a:t> source delivering to the </a:t>
            </a:r>
            <a:r>
              <a:rPr lang="en-US" altLang="en-US" sz="1800" i="1" u="sng" dirty="0">
                <a:solidFill>
                  <a:schemeClr val="bg1"/>
                </a:solidFill>
              </a:rPr>
              <a:t>right</a:t>
            </a:r>
            <a:r>
              <a:rPr lang="en-US" altLang="en-US" sz="1800" dirty="0">
                <a:solidFill>
                  <a:schemeClr val="bg1"/>
                </a:solidFill>
              </a:rPr>
              <a:t> place at the</a:t>
            </a:r>
          </a:p>
          <a:p>
            <a:pPr eaLnBrk="1" hangingPunct="1">
              <a:spcBef>
                <a:spcPct val="0"/>
              </a:spcBef>
              <a:buClrTx/>
              <a:buSzTx/>
              <a:buFontTx/>
              <a:buNone/>
            </a:pPr>
            <a:r>
              <a:rPr lang="en-US" altLang="en-US" sz="1800" i="1" u="sng" dirty="0">
                <a:solidFill>
                  <a:schemeClr val="bg1"/>
                </a:solidFill>
              </a:rPr>
              <a:t>right</a:t>
            </a:r>
            <a:r>
              <a:rPr lang="en-US" altLang="en-US" sz="1800" dirty="0">
                <a:solidFill>
                  <a:schemeClr val="bg1"/>
                </a:solidFill>
              </a:rPr>
              <a:t> time at the </a:t>
            </a:r>
            <a:r>
              <a:rPr lang="en-US" altLang="en-US" sz="1800" i="1" u="sng" dirty="0">
                <a:solidFill>
                  <a:schemeClr val="bg1"/>
                </a:solidFill>
              </a:rPr>
              <a:t>right</a:t>
            </a:r>
            <a:r>
              <a:rPr lang="en-US" altLang="en-US" sz="1800" dirty="0">
                <a:solidFill>
                  <a:schemeClr val="bg1"/>
                </a:solidFill>
              </a:rPr>
              <a:t> price.</a:t>
            </a:r>
            <a:endParaRPr lang="en-GB" altLang="en-US" sz="1800" dirty="0">
              <a:solidFill>
                <a:schemeClr val="bg1"/>
              </a:solidFill>
            </a:endParaRPr>
          </a:p>
        </p:txBody>
      </p:sp>
      <p:sp>
        <p:nvSpPr>
          <p:cNvPr id="225305" name="AutoShape 25"/>
          <p:cNvSpPr>
            <a:spLocks noChangeArrowheads="1"/>
          </p:cNvSpPr>
          <p:nvPr/>
        </p:nvSpPr>
        <p:spPr bwMode="auto">
          <a:xfrm>
            <a:off x="2495551" y="4005263"/>
            <a:ext cx="7667625" cy="1771650"/>
          </a:xfrm>
          <a:prstGeom prst="roundRect">
            <a:avLst>
              <a:gd name="adj" fmla="val 11000"/>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eaLnBrk="1" hangingPunct="1">
              <a:spcBef>
                <a:spcPct val="0"/>
              </a:spcBef>
              <a:buClrTx/>
              <a:buSzTx/>
              <a:buFontTx/>
              <a:buNone/>
            </a:pPr>
            <a:r>
              <a:rPr lang="en-GB" altLang="en-US" sz="1800" dirty="0">
                <a:solidFill>
                  <a:schemeClr val="bg1"/>
                </a:solidFill>
              </a:rPr>
              <a:t>Procurement exists to explore supply market opportunities and to </a:t>
            </a:r>
          </a:p>
          <a:p>
            <a:pPr eaLnBrk="1" hangingPunct="1">
              <a:spcBef>
                <a:spcPct val="0"/>
              </a:spcBef>
              <a:buClrTx/>
              <a:buSzTx/>
              <a:buFontTx/>
              <a:buNone/>
            </a:pPr>
            <a:r>
              <a:rPr lang="en-GB" altLang="en-US" sz="1800" dirty="0">
                <a:solidFill>
                  <a:schemeClr val="bg1"/>
                </a:solidFill>
              </a:rPr>
              <a:t>implement resourcing strategies that deliver the best possible supply</a:t>
            </a:r>
          </a:p>
          <a:p>
            <a:pPr eaLnBrk="1" hangingPunct="1">
              <a:spcBef>
                <a:spcPct val="0"/>
              </a:spcBef>
              <a:buClrTx/>
              <a:buSzTx/>
              <a:buFontTx/>
              <a:buNone/>
            </a:pPr>
            <a:r>
              <a:rPr lang="en-GB" altLang="en-US" sz="1800" dirty="0">
                <a:solidFill>
                  <a:schemeClr val="bg1"/>
                </a:solidFill>
              </a:rPr>
              <a:t>outcome to the organisation, its stakeholders and customers.</a:t>
            </a:r>
          </a:p>
        </p:txBody>
      </p:sp>
      <p:sp>
        <p:nvSpPr>
          <p:cNvPr id="3077" name="AutoShape 26"/>
          <p:cNvSpPr>
            <a:spLocks noChangeArrowheads="1"/>
          </p:cNvSpPr>
          <p:nvPr/>
        </p:nvSpPr>
        <p:spPr bwMode="auto">
          <a:xfrm>
            <a:off x="1747839" y="1485901"/>
            <a:ext cx="3673475" cy="360363"/>
          </a:xfrm>
          <a:prstGeom prst="roundRect">
            <a:avLst>
              <a:gd name="adj" fmla="val 16667"/>
            </a:avLst>
          </a:prstGeom>
          <a:solidFill>
            <a:schemeClr val="bg1"/>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gn="ctr">
              <a:spcBef>
                <a:spcPct val="0"/>
              </a:spcBef>
              <a:buClrTx/>
              <a:buSzTx/>
              <a:buFontTx/>
              <a:buNone/>
            </a:pPr>
            <a:r>
              <a:rPr lang="en-GB" altLang="en-US" sz="2000" dirty="0"/>
              <a:t>The classic definition</a:t>
            </a:r>
          </a:p>
        </p:txBody>
      </p:sp>
      <p:sp>
        <p:nvSpPr>
          <p:cNvPr id="3078" name="AutoShape 27"/>
          <p:cNvSpPr>
            <a:spLocks noChangeArrowheads="1"/>
          </p:cNvSpPr>
          <p:nvPr/>
        </p:nvSpPr>
        <p:spPr bwMode="auto">
          <a:xfrm>
            <a:off x="1747839" y="3644901"/>
            <a:ext cx="3673475" cy="360363"/>
          </a:xfrm>
          <a:prstGeom prst="roundRect">
            <a:avLst>
              <a:gd name="adj" fmla="val 16667"/>
            </a:avLst>
          </a:prstGeom>
          <a:solidFill>
            <a:schemeClr val="bg1"/>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gn="ctr">
              <a:spcBef>
                <a:spcPct val="0"/>
              </a:spcBef>
              <a:buClrTx/>
              <a:buSzTx/>
              <a:buFontTx/>
              <a:buNone/>
            </a:pPr>
            <a:r>
              <a:rPr lang="en-GB" altLang="en-US" sz="2000" dirty="0"/>
              <a:t>Modern definition</a:t>
            </a:r>
          </a:p>
        </p:txBody>
      </p:sp>
      <p:sp>
        <p:nvSpPr>
          <p:cNvPr id="225308" name="Rectangle 28"/>
          <p:cNvSpPr>
            <a:spLocks noChangeArrowheads="1"/>
          </p:cNvSpPr>
          <p:nvPr/>
        </p:nvSpPr>
        <p:spPr bwMode="auto">
          <a:xfrm>
            <a:off x="1991544" y="476250"/>
            <a:ext cx="5177606"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The scope and influence of procurement</a:t>
            </a:r>
          </a:p>
        </p:txBody>
      </p:sp>
      <p:sp>
        <p:nvSpPr>
          <p:cNvPr id="3080" name="Text Box 29"/>
          <p:cNvSpPr txBox="1">
            <a:spLocks noChangeArrowheads="1"/>
          </p:cNvSpPr>
          <p:nvPr/>
        </p:nvSpPr>
        <p:spPr bwMode="auto">
          <a:xfrm>
            <a:off x="4760914" y="958298"/>
            <a:ext cx="326082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How to define procurement</a:t>
            </a:r>
          </a:p>
        </p:txBody>
      </p:sp>
      <p:sp>
        <p:nvSpPr>
          <p:cNvPr id="3081" name="Text Box 31"/>
          <p:cNvSpPr txBox="1">
            <a:spLocks noChangeArrowheads="1"/>
          </p:cNvSpPr>
          <p:nvPr/>
        </p:nvSpPr>
        <p:spPr bwMode="auto">
          <a:xfrm>
            <a:off x="4760913" y="3154363"/>
            <a:ext cx="260565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To be contrasted with</a:t>
            </a:r>
          </a:p>
        </p:txBody>
      </p:sp>
    </p:spTree>
    <p:extLst>
      <p:ext uri="{BB962C8B-B14F-4D97-AF65-F5344CB8AC3E}">
        <p14:creationId xmlns:p14="http://schemas.microsoft.com/office/powerpoint/2010/main" val="7635735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225304"/>
                                        </p:tgtEl>
                                        <p:attrNameLst>
                                          <p:attrName>style.visibility</p:attrName>
                                        </p:attrNameLst>
                                      </p:cBhvr>
                                      <p:to>
                                        <p:strVal val="visible"/>
                                      </p:to>
                                    </p:set>
                                    <p:animEffect transition="in" filter="wipe(right)">
                                      <p:cBhvr>
                                        <p:cTn id="12" dur="500"/>
                                        <p:tgtEl>
                                          <p:spTgt spid="22530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2" fill="hold" grpId="0" nodeType="clickEffect">
                                  <p:stCondLst>
                                    <p:cond delay="0"/>
                                  </p:stCondLst>
                                  <p:childTnLst>
                                    <p:set>
                                      <p:cBhvr>
                                        <p:cTn id="16" dur="1" fill="hold">
                                          <p:stCondLst>
                                            <p:cond delay="0"/>
                                          </p:stCondLst>
                                        </p:cTn>
                                        <p:tgtEl>
                                          <p:spTgt spid="225305"/>
                                        </p:tgtEl>
                                        <p:attrNameLst>
                                          <p:attrName>style.visibility</p:attrName>
                                        </p:attrNameLst>
                                      </p:cBhvr>
                                      <p:to>
                                        <p:strVal val="visible"/>
                                      </p:to>
                                    </p:set>
                                    <p:animEffect transition="in" filter="wipe(right)">
                                      <p:cBhvr>
                                        <p:cTn id="17" dur="500"/>
                                        <p:tgtEl>
                                          <p:spTgt spid="225305"/>
                                        </p:tgtEl>
                                      </p:cBhvr>
                                    </p:animEffect>
                                  </p:childTnLst>
                                </p:cTn>
                              </p:par>
                            </p:childTnLst>
                          </p:cTn>
                        </p:par>
                        <p:par>
                          <p:cTn id="18" fill="hold" nodeType="afterGroup">
                            <p:stCondLst>
                              <p:cond delay="500"/>
                            </p:stCondLst>
                            <p:childTnLst>
                              <p:par>
                                <p:cTn id="19" presetID="22" presetClass="entr" presetSubtype="2" fill="hold" grpId="0" nodeType="afterEffect">
                                  <p:stCondLst>
                                    <p:cond delay="0"/>
                                  </p:stCondLst>
                                  <p:childTnLst>
                                    <p:set>
                                      <p:cBhvr>
                                        <p:cTn id="20" dur="1" fill="hold">
                                          <p:stCondLst>
                                            <p:cond delay="0"/>
                                          </p:stCondLst>
                                        </p:cTn>
                                        <p:tgtEl>
                                          <p:spTgt spid="225308"/>
                                        </p:tgtEl>
                                        <p:attrNameLst>
                                          <p:attrName>style.visibility</p:attrName>
                                        </p:attrNameLst>
                                      </p:cBhvr>
                                      <p:to>
                                        <p:strVal val="visible"/>
                                      </p:to>
                                    </p:set>
                                    <p:animEffect transition="in" filter="wipe(right)">
                                      <p:cBhvr>
                                        <p:cTn id="21" dur="500"/>
                                        <p:tgtEl>
                                          <p:spTgt spid="2253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4" grpId="0" animBg="1"/>
      <p:bldP spid="225305" grpId="0" animBg="1"/>
      <p:bldP spid="22530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9"/>
          <p:cNvGrpSpPr>
            <a:grpSpLocks/>
          </p:cNvGrpSpPr>
          <p:nvPr/>
        </p:nvGrpSpPr>
        <p:grpSpPr bwMode="auto">
          <a:xfrm>
            <a:off x="1524000" y="641349"/>
            <a:ext cx="9144000" cy="411163"/>
            <a:chOff x="0" y="343"/>
            <a:chExt cx="5760" cy="259"/>
          </a:xfrm>
        </p:grpSpPr>
        <p:sp>
          <p:nvSpPr>
            <p:cNvPr id="4102" name="Line 20"/>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25301" name="AutoShape 21"/>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GB" dirty="0"/>
            </a:p>
          </p:txBody>
        </p:sp>
      </p:grpSp>
      <p:sp>
        <p:nvSpPr>
          <p:cNvPr id="225308" name="Rectangle 28"/>
          <p:cNvSpPr>
            <a:spLocks noChangeArrowheads="1"/>
          </p:cNvSpPr>
          <p:nvPr/>
        </p:nvSpPr>
        <p:spPr bwMode="auto">
          <a:xfrm>
            <a:off x="1991544" y="476250"/>
            <a:ext cx="5177606"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The scope and influence of procurement</a:t>
            </a:r>
          </a:p>
        </p:txBody>
      </p:sp>
      <p:sp>
        <p:nvSpPr>
          <p:cNvPr id="4100" name="Text Box 29"/>
          <p:cNvSpPr txBox="1">
            <a:spLocks noChangeArrowheads="1"/>
          </p:cNvSpPr>
          <p:nvPr/>
        </p:nvSpPr>
        <p:spPr bwMode="auto">
          <a:xfrm>
            <a:off x="3287688" y="1343025"/>
            <a:ext cx="547260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Strategic roles of procurement</a:t>
            </a:r>
          </a:p>
        </p:txBody>
      </p:sp>
      <p:sp>
        <p:nvSpPr>
          <p:cNvPr id="4101" name="Rounded Rectangle 2"/>
          <p:cNvSpPr>
            <a:spLocks noChangeArrowheads="1"/>
          </p:cNvSpPr>
          <p:nvPr/>
        </p:nvSpPr>
        <p:spPr bwMode="auto">
          <a:xfrm>
            <a:off x="2527301" y="2205038"/>
            <a:ext cx="7097713" cy="3600450"/>
          </a:xfrm>
          <a:prstGeom prst="roundRect">
            <a:avLst>
              <a:gd name="adj" fmla="val 16667"/>
            </a:avLst>
          </a:prstGeom>
          <a:solidFill>
            <a:schemeClr val="accent1"/>
          </a:solidFill>
          <a:ln w="12700" algn="ctr">
            <a:solidFill>
              <a:schemeClr val="tx1"/>
            </a:solidFill>
            <a:round/>
            <a:headEnd type="none" w="sm" len="sm"/>
            <a:tailEnd type="none" w="sm" len="sm"/>
          </a:ln>
        </p:spPr>
        <p:txBody>
          <a:bodyPr/>
          <a:lstStyle>
            <a:lvl1pPr marL="342900" indent="-342900">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nSpc>
                <a:spcPct val="150000"/>
              </a:lnSpc>
              <a:spcBef>
                <a:spcPct val="0"/>
              </a:spcBef>
              <a:buClrTx/>
              <a:buSzTx/>
              <a:buFont typeface="Arial" charset="0"/>
              <a:buChar char="•"/>
            </a:pPr>
            <a:r>
              <a:rPr lang="en-GB" altLang="en-US" sz="2000" dirty="0">
                <a:solidFill>
                  <a:schemeClr val="bg1"/>
                </a:solidFill>
              </a:rPr>
              <a:t>Due Diligence</a:t>
            </a:r>
          </a:p>
          <a:p>
            <a:pPr>
              <a:lnSpc>
                <a:spcPct val="150000"/>
              </a:lnSpc>
              <a:spcBef>
                <a:spcPct val="0"/>
              </a:spcBef>
              <a:buClrTx/>
              <a:buSzTx/>
              <a:buFont typeface="Arial" charset="0"/>
              <a:buChar char="•"/>
            </a:pPr>
            <a:r>
              <a:rPr lang="en-GB" altLang="en-US" sz="2000" dirty="0">
                <a:solidFill>
                  <a:schemeClr val="bg1"/>
                </a:solidFill>
              </a:rPr>
              <a:t>Risk management of the supply chain</a:t>
            </a:r>
          </a:p>
          <a:p>
            <a:pPr>
              <a:lnSpc>
                <a:spcPct val="150000"/>
              </a:lnSpc>
              <a:spcBef>
                <a:spcPct val="0"/>
              </a:spcBef>
              <a:buClrTx/>
              <a:buSzTx/>
              <a:buFont typeface="Arial" charset="0"/>
              <a:buChar char="•"/>
            </a:pPr>
            <a:r>
              <a:rPr lang="en-GB" altLang="en-US" sz="2000" dirty="0">
                <a:solidFill>
                  <a:schemeClr val="bg1"/>
                </a:solidFill>
              </a:rPr>
              <a:t>Relationship management</a:t>
            </a:r>
          </a:p>
          <a:p>
            <a:pPr>
              <a:lnSpc>
                <a:spcPct val="150000"/>
              </a:lnSpc>
              <a:spcBef>
                <a:spcPct val="0"/>
              </a:spcBef>
              <a:buClrTx/>
              <a:buSzTx/>
              <a:buFont typeface="Arial" charset="0"/>
              <a:buChar char="•"/>
            </a:pPr>
            <a:r>
              <a:rPr lang="en-GB" altLang="en-US" sz="2000" dirty="0">
                <a:solidFill>
                  <a:schemeClr val="bg1"/>
                </a:solidFill>
              </a:rPr>
              <a:t>Continuous improvement of supplier performance</a:t>
            </a:r>
          </a:p>
          <a:p>
            <a:pPr>
              <a:lnSpc>
                <a:spcPct val="150000"/>
              </a:lnSpc>
              <a:spcBef>
                <a:spcPct val="0"/>
              </a:spcBef>
              <a:buClrTx/>
              <a:buSzTx/>
              <a:buFont typeface="Arial" charset="0"/>
              <a:buChar char="•"/>
            </a:pPr>
            <a:r>
              <a:rPr lang="en-GB" altLang="en-US" sz="2000" dirty="0">
                <a:solidFill>
                  <a:schemeClr val="bg1"/>
                </a:solidFill>
              </a:rPr>
              <a:t>Supplier’s investment in ‘right first time’</a:t>
            </a:r>
          </a:p>
          <a:p>
            <a:pPr>
              <a:lnSpc>
                <a:spcPct val="150000"/>
              </a:lnSpc>
              <a:spcBef>
                <a:spcPct val="0"/>
              </a:spcBef>
              <a:buClrTx/>
              <a:buSzTx/>
              <a:buFont typeface="Arial" charset="0"/>
              <a:buChar char="•"/>
            </a:pPr>
            <a:r>
              <a:rPr lang="en-GB" altLang="en-US" sz="2000" dirty="0">
                <a:solidFill>
                  <a:schemeClr val="bg1"/>
                </a:solidFill>
              </a:rPr>
              <a:t>Supplier’s investment in inventory</a:t>
            </a:r>
          </a:p>
          <a:p>
            <a:pPr>
              <a:lnSpc>
                <a:spcPct val="150000"/>
              </a:lnSpc>
              <a:spcBef>
                <a:spcPct val="0"/>
              </a:spcBef>
              <a:buClrTx/>
              <a:buSzTx/>
              <a:buFont typeface="Arial" charset="0"/>
              <a:buChar char="•"/>
            </a:pPr>
            <a:r>
              <a:rPr lang="en-GB" altLang="en-US" sz="2000" dirty="0">
                <a:solidFill>
                  <a:schemeClr val="bg1"/>
                </a:solidFill>
              </a:rPr>
              <a:t>Supplier’s investment in procurement expertise</a:t>
            </a:r>
          </a:p>
          <a:p>
            <a:pPr>
              <a:spcBef>
                <a:spcPct val="0"/>
              </a:spcBef>
              <a:buClrTx/>
              <a:buSzTx/>
              <a:buFont typeface="Arial" charset="0"/>
              <a:buChar char="•"/>
            </a:pPr>
            <a:endParaRPr lang="en-GB" altLang="en-US" sz="2000" dirty="0">
              <a:solidFill>
                <a:schemeClr val="bg1"/>
              </a:solidFill>
            </a:endParaRPr>
          </a:p>
        </p:txBody>
      </p:sp>
    </p:spTree>
    <p:extLst>
      <p:ext uri="{BB962C8B-B14F-4D97-AF65-F5344CB8AC3E}">
        <p14:creationId xmlns:p14="http://schemas.microsoft.com/office/powerpoint/2010/main" val="18986968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25308"/>
                                        </p:tgtEl>
                                        <p:attrNameLst>
                                          <p:attrName>style.visibility</p:attrName>
                                        </p:attrNameLst>
                                      </p:cBhvr>
                                      <p:to>
                                        <p:strVal val="visible"/>
                                      </p:to>
                                    </p:set>
                                    <p:animEffect transition="in" filter="wipe(right)">
                                      <p:cBhvr>
                                        <p:cTn id="11" dur="500"/>
                                        <p:tgtEl>
                                          <p:spTgt spid="2253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41"/>
          <p:cNvGrpSpPr>
            <a:grpSpLocks/>
          </p:cNvGrpSpPr>
          <p:nvPr/>
        </p:nvGrpSpPr>
        <p:grpSpPr bwMode="auto">
          <a:xfrm>
            <a:off x="1524000" y="476251"/>
            <a:ext cx="9144000" cy="411163"/>
            <a:chOff x="0" y="343"/>
            <a:chExt cx="5760" cy="259"/>
          </a:xfrm>
        </p:grpSpPr>
        <p:sp>
          <p:nvSpPr>
            <p:cNvPr id="6166" name="Line 42"/>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26347" name="AutoShape 43"/>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GB" dirty="0"/>
            </a:p>
          </p:txBody>
        </p:sp>
      </p:grpSp>
      <p:sp>
        <p:nvSpPr>
          <p:cNvPr id="226386" name="Rectangle 82"/>
          <p:cNvSpPr>
            <a:spLocks noChangeArrowheads="1"/>
          </p:cNvSpPr>
          <p:nvPr/>
        </p:nvSpPr>
        <p:spPr bwMode="auto">
          <a:xfrm>
            <a:off x="1991544" y="476250"/>
            <a:ext cx="5177606"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The scope and influence of procurement</a:t>
            </a:r>
          </a:p>
        </p:txBody>
      </p:sp>
      <p:sp>
        <p:nvSpPr>
          <p:cNvPr id="6148" name="Text Box 83"/>
          <p:cNvSpPr txBox="1">
            <a:spLocks noChangeArrowheads="1"/>
          </p:cNvSpPr>
          <p:nvPr/>
        </p:nvSpPr>
        <p:spPr bwMode="auto">
          <a:xfrm>
            <a:off x="2135560" y="981075"/>
            <a:ext cx="794982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1800" dirty="0"/>
              <a:t>The evolution of purchasing through to procurement</a:t>
            </a:r>
          </a:p>
        </p:txBody>
      </p:sp>
      <p:sp>
        <p:nvSpPr>
          <p:cNvPr id="6150" name="Text Box 85"/>
          <p:cNvSpPr txBox="1">
            <a:spLocks noChangeArrowheads="1"/>
          </p:cNvSpPr>
          <p:nvPr/>
        </p:nvSpPr>
        <p:spPr bwMode="auto">
          <a:xfrm>
            <a:off x="1703389" y="1484313"/>
            <a:ext cx="319189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i="1" dirty="0">
                <a:solidFill>
                  <a:schemeClr val="tx2"/>
                </a:solidFill>
              </a:rPr>
              <a:t>The Reck and Long model</a:t>
            </a:r>
          </a:p>
        </p:txBody>
      </p:sp>
      <p:pic>
        <p:nvPicPr>
          <p:cNvPr id="4" name="Picture 3">
            <a:extLst>
              <a:ext uri="{FF2B5EF4-FFF2-40B4-BE49-F238E27FC236}">
                <a16:creationId xmlns:a16="http://schemas.microsoft.com/office/drawing/2014/main" id="{14385269-17CA-DC4D-8021-481F3E734EF7}"/>
              </a:ext>
            </a:extLst>
          </p:cNvPr>
          <p:cNvPicPr>
            <a:picLocks noChangeAspect="1"/>
          </p:cNvPicPr>
          <p:nvPr/>
        </p:nvPicPr>
        <p:blipFill>
          <a:blip r:embed="rId3"/>
          <a:stretch>
            <a:fillRect/>
          </a:stretch>
        </p:blipFill>
        <p:spPr>
          <a:xfrm>
            <a:off x="2999656" y="2018270"/>
            <a:ext cx="5929216" cy="4451559"/>
          </a:xfrm>
          <a:prstGeom prst="rect">
            <a:avLst/>
          </a:prstGeom>
        </p:spPr>
      </p:pic>
    </p:spTree>
    <p:extLst>
      <p:ext uri="{BB962C8B-B14F-4D97-AF65-F5344CB8AC3E}">
        <p14:creationId xmlns:p14="http://schemas.microsoft.com/office/powerpoint/2010/main" val="8156918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26386"/>
                                        </p:tgtEl>
                                        <p:attrNameLst>
                                          <p:attrName>style.visibility</p:attrName>
                                        </p:attrNameLst>
                                      </p:cBhvr>
                                      <p:to>
                                        <p:strVal val="visible"/>
                                      </p:to>
                                    </p:set>
                                    <p:animEffect transition="in" filter="wipe(right)">
                                      <p:cBhvr>
                                        <p:cTn id="11" dur="500"/>
                                        <p:tgtEl>
                                          <p:spTgt spid="226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8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41"/>
          <p:cNvGrpSpPr>
            <a:grpSpLocks/>
          </p:cNvGrpSpPr>
          <p:nvPr/>
        </p:nvGrpSpPr>
        <p:grpSpPr bwMode="auto">
          <a:xfrm>
            <a:off x="1524000" y="476251"/>
            <a:ext cx="9144000" cy="411163"/>
            <a:chOff x="0" y="343"/>
            <a:chExt cx="5760" cy="259"/>
          </a:xfrm>
        </p:grpSpPr>
        <p:sp>
          <p:nvSpPr>
            <p:cNvPr id="7199" name="Line 42"/>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26347" name="AutoShape 43"/>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GB" dirty="0"/>
            </a:p>
          </p:txBody>
        </p:sp>
      </p:grpSp>
      <p:sp>
        <p:nvSpPr>
          <p:cNvPr id="226386" name="Rectangle 82"/>
          <p:cNvSpPr>
            <a:spLocks noChangeArrowheads="1"/>
          </p:cNvSpPr>
          <p:nvPr/>
        </p:nvSpPr>
        <p:spPr bwMode="auto">
          <a:xfrm>
            <a:off x="1919537" y="476250"/>
            <a:ext cx="5113089"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The scope and influence of procurement</a:t>
            </a:r>
          </a:p>
        </p:txBody>
      </p:sp>
      <p:sp>
        <p:nvSpPr>
          <p:cNvPr id="7172" name="Text Box 83"/>
          <p:cNvSpPr txBox="1">
            <a:spLocks noChangeArrowheads="1"/>
          </p:cNvSpPr>
          <p:nvPr/>
        </p:nvSpPr>
        <p:spPr bwMode="auto">
          <a:xfrm>
            <a:off x="2207568" y="1138476"/>
            <a:ext cx="554510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1800" dirty="0"/>
              <a:t>The evolution of purchasing through to procurement</a:t>
            </a:r>
          </a:p>
        </p:txBody>
      </p:sp>
      <p:graphicFrame>
        <p:nvGraphicFramePr>
          <p:cNvPr id="25" name="Table 24"/>
          <p:cNvGraphicFramePr>
            <a:graphicFrameLocks noGrp="1"/>
          </p:cNvGraphicFramePr>
          <p:nvPr>
            <p:extLst/>
          </p:nvPr>
        </p:nvGraphicFramePr>
        <p:xfrm>
          <a:off x="1809750" y="1844825"/>
          <a:ext cx="8572500" cy="3857625"/>
        </p:xfrm>
        <a:graphic>
          <a:graphicData uri="http://schemas.openxmlformats.org/drawingml/2006/table">
            <a:tbl>
              <a:tblPr firstRow="1" bandRow="1">
                <a:tableStyleId>{5C22544A-7EE6-4342-B048-85BDC9FD1C3A}</a:tableStyleId>
              </a:tblPr>
              <a:tblGrid>
                <a:gridCol w="2176597">
                  <a:extLst>
                    <a:ext uri="{9D8B030D-6E8A-4147-A177-3AD203B41FA5}">
                      <a16:colId xmlns:a16="http://schemas.microsoft.com/office/drawing/2014/main" val="20000"/>
                    </a:ext>
                  </a:extLst>
                </a:gridCol>
                <a:gridCol w="6395903">
                  <a:extLst>
                    <a:ext uri="{9D8B030D-6E8A-4147-A177-3AD203B41FA5}">
                      <a16:colId xmlns:a16="http://schemas.microsoft.com/office/drawing/2014/main" val="20001"/>
                    </a:ext>
                  </a:extLst>
                </a:gridCol>
              </a:tblGrid>
              <a:tr h="453519">
                <a:tc>
                  <a:txBody>
                    <a:bodyPr/>
                    <a:lstStyle/>
                    <a:p>
                      <a:r>
                        <a:rPr lang="en-GB" sz="1800" b="0" dirty="0"/>
                        <a:t>Period</a:t>
                      </a:r>
                      <a:r>
                        <a:rPr lang="en-GB" sz="1800" b="0" baseline="0" dirty="0"/>
                        <a:t> 1</a:t>
                      </a:r>
                      <a:endParaRPr lang="en-GB" sz="1800" b="0" dirty="0"/>
                    </a:p>
                  </a:txBody>
                  <a:tcPr marL="91439" marR="91439">
                    <a:solidFill>
                      <a:schemeClr val="tx2"/>
                    </a:solidFill>
                  </a:tcPr>
                </a:tc>
                <a:tc>
                  <a:txBody>
                    <a:bodyPr/>
                    <a:lstStyle/>
                    <a:p>
                      <a:r>
                        <a:rPr lang="en-GB" sz="1800" b="0" dirty="0">
                          <a:solidFill>
                            <a:schemeClr val="tx1"/>
                          </a:solidFill>
                        </a:rPr>
                        <a:t>The early years (1850</a:t>
                      </a:r>
                      <a:r>
                        <a:rPr lang="en-GB" sz="1800" dirty="0">
                          <a:solidFill>
                            <a:schemeClr val="tx1"/>
                          </a:solidFill>
                        </a:rPr>
                        <a:t>–</a:t>
                      </a:r>
                      <a:r>
                        <a:rPr lang="en-GB" sz="1800" b="0" dirty="0">
                          <a:solidFill>
                            <a:schemeClr val="tx1"/>
                          </a:solidFill>
                        </a:rPr>
                        <a:t>1900)</a:t>
                      </a:r>
                    </a:p>
                  </a:txBody>
                  <a:tcPr marL="91439" marR="91439">
                    <a:solidFill>
                      <a:schemeClr val="bg1">
                        <a:lumMod val="75000"/>
                      </a:schemeClr>
                    </a:solidFill>
                  </a:tcPr>
                </a:tc>
                <a:extLst>
                  <a:ext uri="{0D108BD9-81ED-4DB2-BD59-A6C34878D82A}">
                    <a16:rowId xmlns:a16="http://schemas.microsoft.com/office/drawing/2014/main" val="10000"/>
                  </a:ext>
                </a:extLst>
              </a:tr>
              <a:tr h="454197">
                <a:tc>
                  <a:txBody>
                    <a:bodyPr/>
                    <a:lstStyle/>
                    <a:p>
                      <a:r>
                        <a:rPr lang="en-GB" sz="1800" dirty="0">
                          <a:solidFill>
                            <a:schemeClr val="bg1"/>
                          </a:solidFill>
                        </a:rPr>
                        <a:t>Period 2</a:t>
                      </a:r>
                    </a:p>
                  </a:txBody>
                  <a:tcPr marL="91439" marR="91439">
                    <a:solidFill>
                      <a:schemeClr val="tx2"/>
                    </a:solidFill>
                  </a:tcPr>
                </a:tc>
                <a:tc>
                  <a:txBody>
                    <a:bodyPr/>
                    <a:lstStyle/>
                    <a:p>
                      <a:r>
                        <a:rPr lang="en-GB" sz="1800" dirty="0">
                          <a:solidFill>
                            <a:schemeClr val="tx1"/>
                          </a:solidFill>
                        </a:rPr>
                        <a:t>Growth of fundamentals (1900–1939)</a:t>
                      </a:r>
                    </a:p>
                  </a:txBody>
                  <a:tcPr marL="91439" marR="91439">
                    <a:solidFill>
                      <a:schemeClr val="bg1">
                        <a:lumMod val="75000"/>
                      </a:schemeClr>
                    </a:solidFill>
                  </a:tcPr>
                </a:tc>
                <a:extLst>
                  <a:ext uri="{0D108BD9-81ED-4DB2-BD59-A6C34878D82A}">
                    <a16:rowId xmlns:a16="http://schemas.microsoft.com/office/drawing/2014/main" val="10001"/>
                  </a:ext>
                </a:extLst>
              </a:tr>
              <a:tr h="454197">
                <a:tc>
                  <a:txBody>
                    <a:bodyPr/>
                    <a:lstStyle/>
                    <a:p>
                      <a:r>
                        <a:rPr lang="en-GB" sz="1800" dirty="0">
                          <a:solidFill>
                            <a:schemeClr val="bg1"/>
                          </a:solidFill>
                        </a:rPr>
                        <a:t>Period 3</a:t>
                      </a:r>
                    </a:p>
                  </a:txBody>
                  <a:tcPr marL="91439" marR="91439">
                    <a:solidFill>
                      <a:schemeClr val="tx2"/>
                    </a:solidFill>
                  </a:tcPr>
                </a:tc>
                <a:tc>
                  <a:txBody>
                    <a:bodyPr/>
                    <a:lstStyle/>
                    <a:p>
                      <a:r>
                        <a:rPr lang="en-GB" sz="1800" dirty="0">
                          <a:solidFill>
                            <a:schemeClr val="tx1"/>
                          </a:solidFill>
                        </a:rPr>
                        <a:t>The war years (1940–1949)</a:t>
                      </a:r>
                    </a:p>
                  </a:txBody>
                  <a:tcPr marL="91439" marR="91439">
                    <a:solidFill>
                      <a:schemeClr val="bg1">
                        <a:lumMod val="75000"/>
                      </a:schemeClr>
                    </a:solidFill>
                  </a:tcPr>
                </a:tc>
                <a:extLst>
                  <a:ext uri="{0D108BD9-81ED-4DB2-BD59-A6C34878D82A}">
                    <a16:rowId xmlns:a16="http://schemas.microsoft.com/office/drawing/2014/main" val="10002"/>
                  </a:ext>
                </a:extLst>
              </a:tr>
              <a:tr h="454197">
                <a:tc>
                  <a:txBody>
                    <a:bodyPr/>
                    <a:lstStyle/>
                    <a:p>
                      <a:r>
                        <a:rPr lang="en-GB" sz="1800" dirty="0">
                          <a:solidFill>
                            <a:schemeClr val="bg1"/>
                          </a:solidFill>
                        </a:rPr>
                        <a:t>Period</a:t>
                      </a:r>
                      <a:r>
                        <a:rPr lang="en-GB" sz="1800" baseline="0" dirty="0">
                          <a:solidFill>
                            <a:schemeClr val="bg1"/>
                          </a:solidFill>
                        </a:rPr>
                        <a:t> 4</a:t>
                      </a:r>
                      <a:endParaRPr lang="en-GB" sz="1800" dirty="0">
                        <a:solidFill>
                          <a:schemeClr val="bg1"/>
                        </a:solidFill>
                      </a:endParaRPr>
                    </a:p>
                  </a:txBody>
                  <a:tcPr marL="91439" marR="91439">
                    <a:solidFill>
                      <a:schemeClr val="tx2"/>
                    </a:solidFill>
                  </a:tcPr>
                </a:tc>
                <a:tc>
                  <a:txBody>
                    <a:bodyPr/>
                    <a:lstStyle/>
                    <a:p>
                      <a:r>
                        <a:rPr lang="en-GB" sz="1800" dirty="0">
                          <a:solidFill>
                            <a:schemeClr val="tx1"/>
                          </a:solidFill>
                        </a:rPr>
                        <a:t>The quiet years (1947</a:t>
                      </a:r>
                      <a:r>
                        <a:rPr lang="en-GB" sz="1800" baseline="0" dirty="0">
                          <a:solidFill>
                            <a:schemeClr val="tx1"/>
                          </a:solidFill>
                        </a:rPr>
                        <a:t>–mid-1960s)</a:t>
                      </a:r>
                      <a:endParaRPr lang="en-GB" sz="1800" dirty="0">
                        <a:solidFill>
                          <a:schemeClr val="tx1"/>
                        </a:solidFill>
                      </a:endParaRPr>
                    </a:p>
                  </a:txBody>
                  <a:tcPr marL="91439" marR="91439">
                    <a:solidFill>
                      <a:schemeClr val="bg1">
                        <a:lumMod val="75000"/>
                      </a:schemeClr>
                    </a:solidFill>
                  </a:tcPr>
                </a:tc>
                <a:extLst>
                  <a:ext uri="{0D108BD9-81ED-4DB2-BD59-A6C34878D82A}">
                    <a16:rowId xmlns:a16="http://schemas.microsoft.com/office/drawing/2014/main" val="10003"/>
                  </a:ext>
                </a:extLst>
              </a:tr>
              <a:tr h="793659">
                <a:tc>
                  <a:txBody>
                    <a:bodyPr/>
                    <a:lstStyle/>
                    <a:p>
                      <a:r>
                        <a:rPr lang="en-GB" sz="1800" dirty="0">
                          <a:solidFill>
                            <a:schemeClr val="bg1"/>
                          </a:solidFill>
                        </a:rPr>
                        <a:t>Period 5</a:t>
                      </a:r>
                    </a:p>
                  </a:txBody>
                  <a:tcPr marL="91439" marR="91439">
                    <a:solidFill>
                      <a:schemeClr val="tx2"/>
                    </a:solidFill>
                  </a:tcPr>
                </a:tc>
                <a:tc>
                  <a:txBody>
                    <a:bodyPr/>
                    <a:lstStyle/>
                    <a:p>
                      <a:r>
                        <a:rPr lang="en-GB" sz="1800" dirty="0">
                          <a:solidFill>
                            <a:schemeClr val="tx1"/>
                          </a:solidFill>
                        </a:rPr>
                        <a:t>Materials management</a:t>
                      </a:r>
                      <a:r>
                        <a:rPr lang="en-GB" sz="1800" baseline="0" dirty="0">
                          <a:solidFill>
                            <a:schemeClr val="tx1"/>
                          </a:solidFill>
                        </a:rPr>
                        <a:t> comes of age (mid-1960s–late 1970s)</a:t>
                      </a:r>
                      <a:endParaRPr lang="en-GB" sz="1800" dirty="0">
                        <a:solidFill>
                          <a:schemeClr val="tx1"/>
                        </a:solidFill>
                      </a:endParaRPr>
                    </a:p>
                  </a:txBody>
                  <a:tcPr marL="91439" marR="91439">
                    <a:solidFill>
                      <a:schemeClr val="bg1">
                        <a:lumMod val="75000"/>
                      </a:schemeClr>
                    </a:solidFill>
                  </a:tcPr>
                </a:tc>
                <a:extLst>
                  <a:ext uri="{0D108BD9-81ED-4DB2-BD59-A6C34878D82A}">
                    <a16:rowId xmlns:a16="http://schemas.microsoft.com/office/drawing/2014/main" val="10004"/>
                  </a:ext>
                </a:extLst>
              </a:tr>
              <a:tr h="454197">
                <a:tc>
                  <a:txBody>
                    <a:bodyPr/>
                    <a:lstStyle/>
                    <a:p>
                      <a:r>
                        <a:rPr lang="en-GB" sz="1800" dirty="0">
                          <a:solidFill>
                            <a:schemeClr val="bg1"/>
                          </a:solidFill>
                        </a:rPr>
                        <a:t>Period</a:t>
                      </a:r>
                      <a:r>
                        <a:rPr lang="en-GB" sz="1800" baseline="0" dirty="0">
                          <a:solidFill>
                            <a:schemeClr val="bg1"/>
                          </a:solidFill>
                        </a:rPr>
                        <a:t> 6</a:t>
                      </a:r>
                      <a:endParaRPr lang="en-GB" sz="1800" dirty="0">
                        <a:solidFill>
                          <a:schemeClr val="bg1"/>
                        </a:solidFill>
                      </a:endParaRPr>
                    </a:p>
                  </a:txBody>
                  <a:tcPr marL="91439" marR="91439">
                    <a:solidFill>
                      <a:schemeClr val="tx2"/>
                    </a:solidFill>
                  </a:tcPr>
                </a:tc>
                <a:tc>
                  <a:txBody>
                    <a:bodyPr/>
                    <a:lstStyle/>
                    <a:p>
                      <a:r>
                        <a:rPr lang="en-GB" sz="1800" dirty="0">
                          <a:solidFill>
                            <a:schemeClr val="tx1"/>
                          </a:solidFill>
                        </a:rPr>
                        <a:t>The global</a:t>
                      </a:r>
                      <a:r>
                        <a:rPr lang="en-GB" sz="1800" baseline="0" dirty="0">
                          <a:solidFill>
                            <a:schemeClr val="tx1"/>
                          </a:solidFill>
                        </a:rPr>
                        <a:t> era (late 1970s–1999)</a:t>
                      </a:r>
                      <a:endParaRPr lang="en-GB" sz="1800" dirty="0">
                        <a:solidFill>
                          <a:schemeClr val="tx1"/>
                        </a:solidFill>
                      </a:endParaRPr>
                    </a:p>
                  </a:txBody>
                  <a:tcPr marL="91439" marR="91439">
                    <a:solidFill>
                      <a:schemeClr val="bg1">
                        <a:lumMod val="75000"/>
                      </a:schemeClr>
                    </a:solidFill>
                  </a:tcPr>
                </a:tc>
                <a:extLst>
                  <a:ext uri="{0D108BD9-81ED-4DB2-BD59-A6C34878D82A}">
                    <a16:rowId xmlns:a16="http://schemas.microsoft.com/office/drawing/2014/main" val="10005"/>
                  </a:ext>
                </a:extLst>
              </a:tr>
              <a:tr h="793659">
                <a:tc>
                  <a:txBody>
                    <a:bodyPr/>
                    <a:lstStyle/>
                    <a:p>
                      <a:r>
                        <a:rPr lang="en-GB" sz="1800" dirty="0">
                          <a:solidFill>
                            <a:schemeClr val="bg1"/>
                          </a:solidFill>
                        </a:rPr>
                        <a:t>Period 7</a:t>
                      </a:r>
                    </a:p>
                  </a:txBody>
                  <a:tcPr marL="91439" marR="91439">
                    <a:solidFill>
                      <a:schemeClr val="tx2"/>
                    </a:solidFill>
                  </a:tcPr>
                </a:tc>
                <a:tc>
                  <a:txBody>
                    <a:bodyPr/>
                    <a:lstStyle/>
                    <a:p>
                      <a:r>
                        <a:rPr lang="en-GB" sz="1800" dirty="0">
                          <a:solidFill>
                            <a:schemeClr val="tx1"/>
                          </a:solidFill>
                        </a:rPr>
                        <a:t>Integrated supply</a:t>
                      </a:r>
                      <a:r>
                        <a:rPr lang="en-GB" sz="1800" baseline="0" dirty="0">
                          <a:solidFill>
                            <a:schemeClr val="tx1"/>
                          </a:solidFill>
                        </a:rPr>
                        <a:t> chain management (beyond 2000)</a:t>
                      </a:r>
                      <a:endParaRPr lang="en-GB" sz="1800" dirty="0">
                        <a:solidFill>
                          <a:schemeClr val="tx1"/>
                        </a:solidFill>
                      </a:endParaRPr>
                    </a:p>
                  </a:txBody>
                  <a:tcPr marL="91439" marR="91439">
                    <a:solidFill>
                      <a:schemeClr val="bg1">
                        <a:lumMod val="75000"/>
                      </a:schemeClr>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9350246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26386"/>
                                        </p:tgtEl>
                                        <p:attrNameLst>
                                          <p:attrName>style.visibility</p:attrName>
                                        </p:attrNameLst>
                                      </p:cBhvr>
                                      <p:to>
                                        <p:strVal val="visible"/>
                                      </p:to>
                                    </p:set>
                                    <p:animEffect transition="in" filter="wipe(right)">
                                      <p:cBhvr>
                                        <p:cTn id="11" dur="500"/>
                                        <p:tgtEl>
                                          <p:spTgt spid="226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8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5"/>
          <p:cNvGrpSpPr>
            <a:grpSpLocks/>
          </p:cNvGrpSpPr>
          <p:nvPr/>
        </p:nvGrpSpPr>
        <p:grpSpPr bwMode="auto">
          <a:xfrm>
            <a:off x="1524000" y="476251"/>
            <a:ext cx="9144000" cy="411163"/>
            <a:chOff x="0" y="343"/>
            <a:chExt cx="5760" cy="259"/>
          </a:xfrm>
        </p:grpSpPr>
        <p:sp>
          <p:nvSpPr>
            <p:cNvPr id="8206" name="Line 16"/>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27345" name="AutoShape 17"/>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GB" dirty="0"/>
            </a:p>
          </p:txBody>
        </p:sp>
      </p:grpSp>
      <p:sp>
        <p:nvSpPr>
          <p:cNvPr id="227357" name="Rectangle 29"/>
          <p:cNvSpPr>
            <a:spLocks noChangeArrowheads="1"/>
          </p:cNvSpPr>
          <p:nvPr/>
        </p:nvSpPr>
        <p:spPr bwMode="auto">
          <a:xfrm>
            <a:off x="1919536" y="476250"/>
            <a:ext cx="5249614"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The scope and influence of procurement</a:t>
            </a:r>
          </a:p>
        </p:txBody>
      </p:sp>
      <p:sp>
        <p:nvSpPr>
          <p:cNvPr id="8196" name="Text Box 30"/>
          <p:cNvSpPr txBox="1">
            <a:spLocks noChangeArrowheads="1"/>
          </p:cNvSpPr>
          <p:nvPr/>
        </p:nvSpPr>
        <p:spPr bwMode="auto">
          <a:xfrm>
            <a:off x="4514851" y="981075"/>
            <a:ext cx="306205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Procurement and change</a:t>
            </a:r>
          </a:p>
        </p:txBody>
      </p:sp>
      <p:sp>
        <p:nvSpPr>
          <p:cNvPr id="8197" name="AutoShape 31"/>
          <p:cNvSpPr>
            <a:spLocks noChangeArrowheads="1"/>
          </p:cNvSpPr>
          <p:nvPr/>
        </p:nvSpPr>
        <p:spPr bwMode="auto">
          <a:xfrm>
            <a:off x="1658939" y="1447801"/>
            <a:ext cx="2860675" cy="4214813"/>
          </a:xfrm>
          <a:prstGeom prst="roundRect">
            <a:avLst>
              <a:gd name="adj" fmla="val 6282"/>
            </a:avLst>
          </a:prstGeom>
          <a:solidFill>
            <a:schemeClr val="bg1"/>
          </a:solidFill>
          <a:ln w="1905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gn="ctr">
              <a:spcBef>
                <a:spcPct val="0"/>
              </a:spcBef>
              <a:buClrTx/>
              <a:buSzTx/>
              <a:buFontTx/>
              <a:buNone/>
            </a:pPr>
            <a:r>
              <a:rPr lang="en-US" altLang="en-US" dirty="0">
                <a:latin typeface="Times New Roman" pitchFamily="18" charset="0"/>
              </a:rPr>
              <a:t> </a:t>
            </a:r>
            <a:endParaRPr lang="en-GB" altLang="en-US" dirty="0">
              <a:latin typeface="Times New Roman" pitchFamily="18" charset="0"/>
            </a:endParaRPr>
          </a:p>
        </p:txBody>
      </p:sp>
      <p:sp>
        <p:nvSpPr>
          <p:cNvPr id="8198" name="AutoShape 32"/>
          <p:cNvSpPr>
            <a:spLocks noChangeArrowheads="1"/>
          </p:cNvSpPr>
          <p:nvPr/>
        </p:nvSpPr>
        <p:spPr bwMode="auto">
          <a:xfrm>
            <a:off x="4664076" y="1447801"/>
            <a:ext cx="2860675" cy="4214813"/>
          </a:xfrm>
          <a:prstGeom prst="roundRect">
            <a:avLst>
              <a:gd name="adj" fmla="val 6282"/>
            </a:avLst>
          </a:prstGeom>
          <a:solidFill>
            <a:schemeClr val="bg1"/>
          </a:solidFill>
          <a:ln w="1905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gn="ctr">
              <a:spcBef>
                <a:spcPct val="0"/>
              </a:spcBef>
              <a:buClrTx/>
              <a:buSzTx/>
              <a:buFontTx/>
              <a:buNone/>
            </a:pPr>
            <a:r>
              <a:rPr lang="en-US" altLang="en-US" dirty="0">
                <a:latin typeface="Times New Roman" pitchFamily="18" charset="0"/>
              </a:rPr>
              <a:t> </a:t>
            </a:r>
            <a:endParaRPr lang="en-GB" altLang="en-US" dirty="0">
              <a:latin typeface="Times New Roman" pitchFamily="18" charset="0"/>
            </a:endParaRPr>
          </a:p>
        </p:txBody>
      </p:sp>
      <p:sp>
        <p:nvSpPr>
          <p:cNvPr id="8199" name="AutoShape 33"/>
          <p:cNvSpPr>
            <a:spLocks noChangeArrowheads="1"/>
          </p:cNvSpPr>
          <p:nvPr/>
        </p:nvSpPr>
        <p:spPr bwMode="auto">
          <a:xfrm>
            <a:off x="7670801" y="1447801"/>
            <a:ext cx="2860675" cy="4214813"/>
          </a:xfrm>
          <a:prstGeom prst="roundRect">
            <a:avLst>
              <a:gd name="adj" fmla="val 6282"/>
            </a:avLst>
          </a:prstGeom>
          <a:solidFill>
            <a:schemeClr val="bg1"/>
          </a:solidFill>
          <a:ln w="1905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gn="ctr">
              <a:spcBef>
                <a:spcPct val="0"/>
              </a:spcBef>
              <a:buClrTx/>
              <a:buSzTx/>
              <a:buFontTx/>
              <a:buNone/>
            </a:pPr>
            <a:r>
              <a:rPr lang="en-US" altLang="en-US" dirty="0">
                <a:latin typeface="Times New Roman" pitchFamily="18" charset="0"/>
              </a:rPr>
              <a:t> </a:t>
            </a:r>
            <a:endParaRPr lang="en-GB" altLang="en-US" dirty="0">
              <a:latin typeface="Times New Roman" pitchFamily="18" charset="0"/>
            </a:endParaRPr>
          </a:p>
        </p:txBody>
      </p:sp>
      <p:sp>
        <p:nvSpPr>
          <p:cNvPr id="8200" name="AutoShape 34"/>
          <p:cNvSpPr>
            <a:spLocks noChangeArrowheads="1"/>
          </p:cNvSpPr>
          <p:nvPr/>
        </p:nvSpPr>
        <p:spPr bwMode="auto">
          <a:xfrm>
            <a:off x="1774825" y="1557338"/>
            <a:ext cx="2592388" cy="1022350"/>
          </a:xfrm>
          <a:prstGeom prst="roundRect">
            <a:avLst>
              <a:gd name="adj" fmla="val 16667"/>
            </a:avLst>
          </a:prstGeom>
          <a:solidFill>
            <a:schemeClr val="accent1"/>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gn="ctr">
              <a:spcBef>
                <a:spcPct val="0"/>
              </a:spcBef>
              <a:buClrTx/>
              <a:buSzTx/>
              <a:buFontTx/>
              <a:buNone/>
            </a:pPr>
            <a:r>
              <a:rPr lang="en-GB" altLang="en-US" sz="1800" dirty="0">
                <a:solidFill>
                  <a:schemeClr val="bg1"/>
                </a:solidFill>
              </a:rPr>
              <a:t>Globalisation impact</a:t>
            </a:r>
          </a:p>
        </p:txBody>
      </p:sp>
      <p:sp>
        <p:nvSpPr>
          <p:cNvPr id="8201" name="AutoShape 35"/>
          <p:cNvSpPr>
            <a:spLocks noChangeArrowheads="1"/>
          </p:cNvSpPr>
          <p:nvPr/>
        </p:nvSpPr>
        <p:spPr bwMode="auto">
          <a:xfrm>
            <a:off x="4791075" y="1557338"/>
            <a:ext cx="2592388" cy="1022350"/>
          </a:xfrm>
          <a:prstGeom prst="roundRect">
            <a:avLst>
              <a:gd name="adj" fmla="val 16667"/>
            </a:avLst>
          </a:prstGeom>
          <a:solidFill>
            <a:schemeClr val="accent1"/>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gn="ctr">
              <a:spcBef>
                <a:spcPct val="0"/>
              </a:spcBef>
              <a:buClrTx/>
              <a:buSzTx/>
              <a:buFontTx/>
              <a:buNone/>
            </a:pPr>
            <a:r>
              <a:rPr lang="en-GB" altLang="en-US" sz="1800" dirty="0">
                <a:solidFill>
                  <a:schemeClr val="bg1"/>
                </a:solidFill>
              </a:rPr>
              <a:t>Information</a:t>
            </a:r>
          </a:p>
          <a:p>
            <a:pPr algn="ctr">
              <a:spcBef>
                <a:spcPct val="0"/>
              </a:spcBef>
              <a:buClrTx/>
              <a:buSzTx/>
              <a:buFontTx/>
              <a:buNone/>
            </a:pPr>
            <a:r>
              <a:rPr lang="en-GB" altLang="en-US" sz="1800" dirty="0">
                <a:solidFill>
                  <a:schemeClr val="bg1"/>
                </a:solidFill>
              </a:rPr>
              <a:t>technology</a:t>
            </a:r>
          </a:p>
          <a:p>
            <a:pPr algn="ctr">
              <a:spcBef>
                <a:spcPct val="0"/>
              </a:spcBef>
              <a:buClrTx/>
              <a:buSzTx/>
              <a:buFontTx/>
              <a:buNone/>
            </a:pPr>
            <a:r>
              <a:rPr lang="en-GB" altLang="en-US" sz="1800" dirty="0">
                <a:solidFill>
                  <a:schemeClr val="bg1"/>
                </a:solidFill>
              </a:rPr>
              <a:t>impact</a:t>
            </a:r>
          </a:p>
        </p:txBody>
      </p:sp>
      <p:sp>
        <p:nvSpPr>
          <p:cNvPr id="8202" name="AutoShape 36"/>
          <p:cNvSpPr>
            <a:spLocks noChangeArrowheads="1"/>
          </p:cNvSpPr>
          <p:nvPr/>
        </p:nvSpPr>
        <p:spPr bwMode="auto">
          <a:xfrm>
            <a:off x="7793039" y="1557338"/>
            <a:ext cx="2592387" cy="1022350"/>
          </a:xfrm>
          <a:prstGeom prst="roundRect">
            <a:avLst>
              <a:gd name="adj" fmla="val 16667"/>
            </a:avLst>
          </a:prstGeom>
          <a:solidFill>
            <a:schemeClr val="accent1"/>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gn="ctr">
              <a:spcBef>
                <a:spcPct val="0"/>
              </a:spcBef>
              <a:buClrTx/>
              <a:buSzTx/>
              <a:buNone/>
            </a:pPr>
            <a:r>
              <a:rPr lang="en-GB" altLang="en-US" sz="1800" dirty="0">
                <a:solidFill>
                  <a:schemeClr val="bg1"/>
                </a:solidFill>
              </a:rPr>
              <a:t>Changing production &amp;</a:t>
            </a:r>
          </a:p>
          <a:p>
            <a:pPr algn="ctr">
              <a:spcBef>
                <a:spcPct val="0"/>
              </a:spcBef>
              <a:buClrTx/>
              <a:buSzTx/>
              <a:buFontTx/>
              <a:buNone/>
            </a:pPr>
            <a:r>
              <a:rPr lang="en-GB" altLang="en-US" sz="1800" dirty="0">
                <a:solidFill>
                  <a:schemeClr val="bg1"/>
                </a:solidFill>
              </a:rPr>
              <a:t>management</a:t>
            </a:r>
          </a:p>
          <a:p>
            <a:pPr algn="ctr">
              <a:spcBef>
                <a:spcPct val="0"/>
              </a:spcBef>
              <a:buClrTx/>
              <a:buSzTx/>
              <a:buFontTx/>
              <a:buNone/>
            </a:pPr>
            <a:r>
              <a:rPr lang="en-GB" altLang="en-US" sz="1800" dirty="0">
                <a:solidFill>
                  <a:schemeClr val="bg1"/>
                </a:solidFill>
              </a:rPr>
              <a:t>philosophies impact</a:t>
            </a:r>
          </a:p>
        </p:txBody>
      </p:sp>
      <p:sp>
        <p:nvSpPr>
          <p:cNvPr id="8203" name="Text Box 37"/>
          <p:cNvSpPr txBox="1">
            <a:spLocks noChangeArrowheads="1"/>
          </p:cNvSpPr>
          <p:nvPr/>
        </p:nvSpPr>
        <p:spPr bwMode="auto">
          <a:xfrm>
            <a:off x="1703388" y="2878139"/>
            <a:ext cx="2843212"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tabLst>
                <a:tab pos="71438" algn="l"/>
              </a:tabLst>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tabLst>
                <a:tab pos="71438" algn="l"/>
              </a:tabLst>
              <a:defRPr sz="2800">
                <a:solidFill>
                  <a:schemeClr val="tx1"/>
                </a:solidFill>
                <a:latin typeface="Arial" charset="0"/>
              </a:defRPr>
            </a:lvl2pPr>
            <a:lvl3pPr marL="1143000" indent="-228600">
              <a:spcBef>
                <a:spcPct val="20000"/>
              </a:spcBef>
              <a:buClr>
                <a:schemeClr val="tx1"/>
              </a:buClr>
              <a:buChar char="•"/>
              <a:tabLst>
                <a:tab pos="71438" algn="l"/>
              </a:tabLst>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tabLst>
                <a:tab pos="71438" algn="l"/>
              </a:tabLst>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tabLst>
                <a:tab pos="71438" algn="l"/>
              </a:tabLst>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tabLst>
                <a:tab pos="71438" algn="l"/>
              </a:tabLst>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tabLst>
                <a:tab pos="71438" algn="l"/>
              </a:tabLst>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tabLst>
                <a:tab pos="71438" algn="l"/>
              </a:tabLst>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tabLst>
                <a:tab pos="71438" algn="l"/>
              </a:tabLst>
              <a:defRPr sz="2000">
                <a:solidFill>
                  <a:schemeClr val="tx1"/>
                </a:solidFill>
                <a:latin typeface="Arial" charset="0"/>
              </a:defRPr>
            </a:lvl9pPr>
          </a:lstStyle>
          <a:p>
            <a:pPr>
              <a:spcBef>
                <a:spcPct val="0"/>
              </a:spcBef>
              <a:buClrTx/>
              <a:buSzTx/>
              <a:buFontTx/>
              <a:buChar char="•"/>
            </a:pPr>
            <a:r>
              <a:rPr lang="en-US" altLang="en-US" sz="1800" dirty="0"/>
              <a:t> Transgression of</a:t>
            </a:r>
          </a:p>
          <a:p>
            <a:pPr>
              <a:spcBef>
                <a:spcPct val="0"/>
              </a:spcBef>
              <a:buClrTx/>
              <a:buSzTx/>
              <a:buFontTx/>
              <a:buNone/>
            </a:pPr>
            <a:r>
              <a:rPr lang="en-US" altLang="en-US" sz="1800" dirty="0"/>
              <a:t>   national boundaries</a:t>
            </a:r>
          </a:p>
          <a:p>
            <a:pPr>
              <a:spcBef>
                <a:spcPct val="0"/>
              </a:spcBef>
              <a:buClrTx/>
              <a:buSzTx/>
              <a:buFontTx/>
              <a:buChar char="•"/>
            </a:pPr>
            <a:endParaRPr lang="en-US" altLang="en-US" sz="1800" dirty="0"/>
          </a:p>
          <a:p>
            <a:pPr>
              <a:spcBef>
                <a:spcPct val="0"/>
              </a:spcBef>
              <a:buClrTx/>
              <a:buSzTx/>
              <a:buFontTx/>
              <a:buChar char="•"/>
            </a:pPr>
            <a:r>
              <a:rPr lang="en-US" altLang="en-US" sz="1800" dirty="0"/>
              <a:t>  Advantage of cost</a:t>
            </a:r>
          </a:p>
          <a:p>
            <a:pPr>
              <a:spcBef>
                <a:spcPct val="0"/>
              </a:spcBef>
              <a:buClrTx/>
              <a:buSzTx/>
              <a:buFontTx/>
              <a:buChar char="•"/>
            </a:pPr>
            <a:endParaRPr lang="en-US" altLang="en-US" sz="1800" dirty="0"/>
          </a:p>
          <a:p>
            <a:pPr>
              <a:spcBef>
                <a:spcPct val="0"/>
              </a:spcBef>
              <a:buClrTx/>
              <a:buSzTx/>
              <a:buFontTx/>
              <a:buChar char="•"/>
            </a:pPr>
            <a:r>
              <a:rPr lang="en-US" altLang="en-US" sz="1800" dirty="0"/>
              <a:t>  Specialised labour skills</a:t>
            </a:r>
          </a:p>
          <a:p>
            <a:pPr>
              <a:spcBef>
                <a:spcPct val="0"/>
              </a:spcBef>
              <a:buClrTx/>
              <a:buSzTx/>
              <a:buFontTx/>
              <a:buChar char="•"/>
            </a:pPr>
            <a:endParaRPr lang="en-US" altLang="en-US" sz="1800" dirty="0"/>
          </a:p>
          <a:p>
            <a:pPr>
              <a:spcBef>
                <a:spcPct val="0"/>
              </a:spcBef>
              <a:buClrTx/>
              <a:buSzTx/>
              <a:buFontTx/>
              <a:buChar char="•"/>
            </a:pPr>
            <a:r>
              <a:rPr lang="en-US" altLang="en-US" sz="1800" dirty="0"/>
              <a:t>  Emerging economies</a:t>
            </a:r>
            <a:endParaRPr lang="en-GB" altLang="en-US" sz="1800" dirty="0"/>
          </a:p>
        </p:txBody>
      </p:sp>
      <p:sp>
        <p:nvSpPr>
          <p:cNvPr id="8204" name="Text Box 38"/>
          <p:cNvSpPr txBox="1">
            <a:spLocks noChangeArrowheads="1"/>
          </p:cNvSpPr>
          <p:nvPr/>
        </p:nvSpPr>
        <p:spPr bwMode="auto">
          <a:xfrm>
            <a:off x="4746626" y="2878139"/>
            <a:ext cx="2778125" cy="258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Char char="•"/>
            </a:pPr>
            <a:r>
              <a:rPr lang="en-US" altLang="en-US" sz="1800" dirty="0"/>
              <a:t>  Slicker transactions</a:t>
            </a:r>
          </a:p>
          <a:p>
            <a:pPr>
              <a:spcBef>
                <a:spcPct val="0"/>
              </a:spcBef>
              <a:buClrTx/>
              <a:buSzTx/>
              <a:buFontTx/>
              <a:buChar char="•"/>
            </a:pPr>
            <a:endParaRPr lang="en-US" altLang="en-US" sz="1800" dirty="0"/>
          </a:p>
          <a:p>
            <a:pPr>
              <a:spcBef>
                <a:spcPct val="0"/>
              </a:spcBef>
              <a:buClrTx/>
              <a:buSzTx/>
              <a:buFontTx/>
              <a:buChar char="•"/>
            </a:pPr>
            <a:r>
              <a:rPr lang="en-US" altLang="en-US" sz="1800" dirty="0"/>
              <a:t>  Quality of management</a:t>
            </a:r>
          </a:p>
          <a:p>
            <a:pPr>
              <a:spcBef>
                <a:spcPct val="0"/>
              </a:spcBef>
              <a:buClrTx/>
              <a:buSzTx/>
              <a:buFontTx/>
              <a:buNone/>
            </a:pPr>
            <a:r>
              <a:rPr lang="en-US" altLang="en-US" sz="1800" dirty="0"/>
              <a:t>   data</a:t>
            </a:r>
          </a:p>
          <a:p>
            <a:pPr>
              <a:spcBef>
                <a:spcPct val="0"/>
              </a:spcBef>
              <a:buClrTx/>
              <a:buSzTx/>
              <a:buFontTx/>
              <a:buChar char="•"/>
            </a:pPr>
            <a:endParaRPr lang="en-US" altLang="en-US" sz="1800" dirty="0"/>
          </a:p>
          <a:p>
            <a:pPr>
              <a:spcBef>
                <a:spcPct val="0"/>
              </a:spcBef>
              <a:buClrTx/>
              <a:buSzTx/>
              <a:buFontTx/>
              <a:buChar char="•"/>
            </a:pPr>
            <a:r>
              <a:rPr lang="en-US" altLang="en-US" sz="1800" dirty="0"/>
              <a:t>  Strategic link with</a:t>
            </a:r>
          </a:p>
          <a:p>
            <a:pPr>
              <a:spcBef>
                <a:spcPct val="0"/>
              </a:spcBef>
              <a:buClrTx/>
              <a:buSzTx/>
              <a:buFontTx/>
              <a:buNone/>
            </a:pPr>
            <a:r>
              <a:rPr lang="en-US" altLang="en-US" sz="1800" dirty="0"/>
              <a:t>   suppliers</a:t>
            </a:r>
          </a:p>
          <a:p>
            <a:pPr>
              <a:spcBef>
                <a:spcPct val="0"/>
              </a:spcBef>
              <a:buClrTx/>
              <a:buSzTx/>
              <a:buFontTx/>
              <a:buChar char="•"/>
            </a:pPr>
            <a:endParaRPr lang="en-US" altLang="en-US" sz="1800" dirty="0"/>
          </a:p>
          <a:p>
            <a:pPr>
              <a:spcBef>
                <a:spcPct val="0"/>
              </a:spcBef>
              <a:buClrTx/>
              <a:buSzTx/>
              <a:buFontTx/>
              <a:buChar char="•"/>
            </a:pPr>
            <a:r>
              <a:rPr lang="en-US" altLang="en-US" sz="1800" dirty="0"/>
              <a:t>  Paperless environment</a:t>
            </a:r>
            <a:endParaRPr lang="en-GB" altLang="en-US" sz="1800" dirty="0"/>
          </a:p>
        </p:txBody>
      </p:sp>
      <p:sp>
        <p:nvSpPr>
          <p:cNvPr id="8205" name="Text Box 39"/>
          <p:cNvSpPr txBox="1">
            <a:spLocks noChangeArrowheads="1"/>
          </p:cNvSpPr>
          <p:nvPr/>
        </p:nvSpPr>
        <p:spPr bwMode="auto">
          <a:xfrm>
            <a:off x="7762876" y="2878139"/>
            <a:ext cx="2752725"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Char char="•"/>
            </a:pPr>
            <a:r>
              <a:rPr lang="en-US" altLang="en-US" sz="1800" dirty="0"/>
              <a:t>  Competitive advantage</a:t>
            </a:r>
          </a:p>
          <a:p>
            <a:pPr>
              <a:spcBef>
                <a:spcPct val="0"/>
              </a:spcBef>
              <a:buClrTx/>
              <a:buSzTx/>
              <a:buFontTx/>
              <a:buChar char="•"/>
            </a:pPr>
            <a:endParaRPr lang="en-US" altLang="en-US" sz="1800" dirty="0"/>
          </a:p>
          <a:p>
            <a:pPr>
              <a:spcBef>
                <a:spcPct val="0"/>
              </a:spcBef>
              <a:buClrTx/>
              <a:buSzTx/>
              <a:buFontTx/>
              <a:buChar char="•"/>
            </a:pPr>
            <a:r>
              <a:rPr lang="en-US" altLang="en-US" sz="1800" dirty="0"/>
              <a:t>  Outsourcing</a:t>
            </a:r>
          </a:p>
          <a:p>
            <a:pPr>
              <a:spcBef>
                <a:spcPct val="0"/>
              </a:spcBef>
              <a:buClrTx/>
              <a:buSzTx/>
              <a:buFontTx/>
              <a:buChar char="•"/>
            </a:pPr>
            <a:endParaRPr lang="en-US" altLang="en-US" sz="1800" dirty="0"/>
          </a:p>
          <a:p>
            <a:pPr>
              <a:spcBef>
                <a:spcPct val="0"/>
              </a:spcBef>
              <a:buClrTx/>
              <a:buSzTx/>
              <a:buFontTx/>
              <a:buChar char="•"/>
            </a:pPr>
            <a:r>
              <a:rPr lang="en-US" altLang="en-US" sz="1800" dirty="0"/>
              <a:t>  Supply chain</a:t>
            </a:r>
          </a:p>
          <a:p>
            <a:pPr>
              <a:spcBef>
                <a:spcPct val="0"/>
              </a:spcBef>
              <a:buClrTx/>
              <a:buSzTx/>
              <a:buFontTx/>
              <a:buNone/>
            </a:pPr>
            <a:r>
              <a:rPr lang="en-US" altLang="en-US" sz="1800" dirty="0"/>
              <a:t>   management</a:t>
            </a:r>
            <a:endParaRPr lang="en-GB" altLang="en-US" sz="1800" dirty="0"/>
          </a:p>
        </p:txBody>
      </p:sp>
    </p:spTree>
    <p:extLst>
      <p:ext uri="{BB962C8B-B14F-4D97-AF65-F5344CB8AC3E}">
        <p14:creationId xmlns:p14="http://schemas.microsoft.com/office/powerpoint/2010/main" val="2091194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27357"/>
                                        </p:tgtEl>
                                        <p:attrNameLst>
                                          <p:attrName>style.visibility</p:attrName>
                                        </p:attrNameLst>
                                      </p:cBhvr>
                                      <p:to>
                                        <p:strVal val="visible"/>
                                      </p:to>
                                    </p:set>
                                    <p:animEffect transition="in" filter="wipe(right)">
                                      <p:cBhvr>
                                        <p:cTn id="11" dur="500"/>
                                        <p:tgtEl>
                                          <p:spTgt spid="2273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35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5"/>
          <p:cNvGrpSpPr>
            <a:grpSpLocks/>
          </p:cNvGrpSpPr>
          <p:nvPr/>
        </p:nvGrpSpPr>
        <p:grpSpPr bwMode="auto">
          <a:xfrm>
            <a:off x="1524000" y="476251"/>
            <a:ext cx="9144000" cy="411163"/>
            <a:chOff x="0" y="343"/>
            <a:chExt cx="5760" cy="259"/>
          </a:xfrm>
        </p:grpSpPr>
        <p:sp>
          <p:nvSpPr>
            <p:cNvPr id="9243" name="Line 16"/>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29393" name="AutoShape 17"/>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GB" dirty="0"/>
            </a:p>
          </p:txBody>
        </p:sp>
      </p:grpSp>
      <p:sp>
        <p:nvSpPr>
          <p:cNvPr id="229449" name="Rectangle 73"/>
          <p:cNvSpPr>
            <a:spLocks noChangeArrowheads="1"/>
          </p:cNvSpPr>
          <p:nvPr/>
        </p:nvSpPr>
        <p:spPr bwMode="auto">
          <a:xfrm>
            <a:off x="2135188" y="476250"/>
            <a:ext cx="49320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The scope and influence of procurement</a:t>
            </a:r>
            <a:r>
              <a:rPr lang="en-GB" altLang="en-US" sz="2000" dirty="0">
                <a:solidFill>
                  <a:schemeClr val="bg1"/>
                </a:solidFill>
              </a:rPr>
              <a:t>?</a:t>
            </a:r>
          </a:p>
        </p:txBody>
      </p:sp>
      <p:sp>
        <p:nvSpPr>
          <p:cNvPr id="9220" name="Text Box 74"/>
          <p:cNvSpPr txBox="1">
            <a:spLocks noChangeArrowheads="1"/>
          </p:cNvSpPr>
          <p:nvPr/>
        </p:nvSpPr>
        <p:spPr bwMode="auto">
          <a:xfrm>
            <a:off x="6423025" y="1022350"/>
            <a:ext cx="302858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World-class procurement</a:t>
            </a:r>
          </a:p>
        </p:txBody>
      </p:sp>
      <p:sp>
        <p:nvSpPr>
          <p:cNvPr id="9221" name="Text Box 75"/>
          <p:cNvSpPr txBox="1">
            <a:spLocks noChangeArrowheads="1"/>
          </p:cNvSpPr>
          <p:nvPr/>
        </p:nvSpPr>
        <p:spPr bwMode="auto">
          <a:xfrm>
            <a:off x="2695576" y="1550988"/>
            <a:ext cx="391530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None/>
            </a:pPr>
            <a:r>
              <a:rPr lang="en-GB" altLang="en-US" sz="2000" dirty="0"/>
              <a:t>Total quality management (TQM)</a:t>
            </a:r>
          </a:p>
        </p:txBody>
      </p:sp>
      <p:sp>
        <p:nvSpPr>
          <p:cNvPr id="9222" name="Text Box 76"/>
          <p:cNvSpPr txBox="1">
            <a:spLocks noChangeArrowheads="1"/>
          </p:cNvSpPr>
          <p:nvPr/>
        </p:nvSpPr>
        <p:spPr bwMode="auto">
          <a:xfrm>
            <a:off x="3067051" y="1966913"/>
            <a:ext cx="21050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None/>
            </a:pPr>
            <a:r>
              <a:rPr lang="en-GB" altLang="en-US" sz="2000" dirty="0"/>
              <a:t>Just-in-time (JIT)</a:t>
            </a:r>
          </a:p>
        </p:txBody>
      </p:sp>
      <p:sp>
        <p:nvSpPr>
          <p:cNvPr id="9223" name="Text Box 77"/>
          <p:cNvSpPr txBox="1">
            <a:spLocks noChangeArrowheads="1"/>
          </p:cNvSpPr>
          <p:nvPr/>
        </p:nvSpPr>
        <p:spPr bwMode="auto">
          <a:xfrm>
            <a:off x="3351214" y="2382838"/>
            <a:ext cx="3062287"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Total cycle time reduction</a:t>
            </a:r>
          </a:p>
        </p:txBody>
      </p:sp>
      <p:sp>
        <p:nvSpPr>
          <p:cNvPr id="9224" name="Text Box 78"/>
          <p:cNvSpPr txBox="1">
            <a:spLocks noChangeArrowheads="1"/>
          </p:cNvSpPr>
          <p:nvPr/>
        </p:nvSpPr>
        <p:spPr bwMode="auto">
          <a:xfrm>
            <a:off x="3711575" y="2800350"/>
            <a:ext cx="253787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Long-range planning</a:t>
            </a:r>
          </a:p>
        </p:txBody>
      </p:sp>
      <p:sp>
        <p:nvSpPr>
          <p:cNvPr id="9225" name="Text Box 79"/>
          <p:cNvSpPr txBox="1">
            <a:spLocks noChangeArrowheads="1"/>
          </p:cNvSpPr>
          <p:nvPr/>
        </p:nvSpPr>
        <p:spPr bwMode="auto">
          <a:xfrm>
            <a:off x="4071938" y="3216275"/>
            <a:ext cx="39227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Supplier relationship engineering</a:t>
            </a:r>
          </a:p>
        </p:txBody>
      </p:sp>
      <p:sp>
        <p:nvSpPr>
          <p:cNvPr id="9226" name="Text Box 80"/>
          <p:cNvSpPr txBox="1">
            <a:spLocks noChangeArrowheads="1"/>
          </p:cNvSpPr>
          <p:nvPr/>
        </p:nvSpPr>
        <p:spPr bwMode="auto">
          <a:xfrm>
            <a:off x="4430713" y="3633788"/>
            <a:ext cx="3302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Strategic cost management</a:t>
            </a:r>
          </a:p>
        </p:txBody>
      </p:sp>
      <p:sp>
        <p:nvSpPr>
          <p:cNvPr id="9227" name="Text Box 81"/>
          <p:cNvSpPr txBox="1">
            <a:spLocks noChangeArrowheads="1"/>
          </p:cNvSpPr>
          <p:nvPr/>
        </p:nvSpPr>
        <p:spPr bwMode="auto">
          <a:xfrm>
            <a:off x="4791075" y="4049713"/>
            <a:ext cx="3276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Performance accountability</a:t>
            </a:r>
          </a:p>
        </p:txBody>
      </p:sp>
      <p:sp>
        <p:nvSpPr>
          <p:cNvPr id="9228" name="Text Box 82"/>
          <p:cNvSpPr txBox="1">
            <a:spLocks noChangeArrowheads="1"/>
          </p:cNvSpPr>
          <p:nvPr/>
        </p:nvSpPr>
        <p:spPr bwMode="auto">
          <a:xfrm>
            <a:off x="5151439" y="4467225"/>
            <a:ext cx="46767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Professional flexibility and development</a:t>
            </a:r>
          </a:p>
        </p:txBody>
      </p:sp>
      <p:sp>
        <p:nvSpPr>
          <p:cNvPr id="9229" name="Line 83"/>
          <p:cNvSpPr>
            <a:spLocks noChangeShapeType="1"/>
          </p:cNvSpPr>
          <p:nvPr/>
        </p:nvSpPr>
        <p:spPr bwMode="auto">
          <a:xfrm>
            <a:off x="2113468" y="1189831"/>
            <a:ext cx="3600648" cy="4332288"/>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9230" name="Oval 84"/>
          <p:cNvSpPr>
            <a:spLocks noChangeArrowheads="1"/>
          </p:cNvSpPr>
          <p:nvPr/>
        </p:nvSpPr>
        <p:spPr bwMode="auto">
          <a:xfrm>
            <a:off x="2552701" y="1685926"/>
            <a:ext cx="149225" cy="149225"/>
          </a:xfrm>
          <a:prstGeom prst="ellipse">
            <a:avLst/>
          </a:prstGeom>
          <a:solidFill>
            <a:schemeClr val="accent2"/>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endParaRPr lang="en-US" altLang="en-US" sz="2000" dirty="0"/>
          </a:p>
        </p:txBody>
      </p:sp>
      <p:sp>
        <p:nvSpPr>
          <p:cNvPr id="9231" name="Oval 85"/>
          <p:cNvSpPr>
            <a:spLocks noChangeArrowheads="1"/>
          </p:cNvSpPr>
          <p:nvPr/>
        </p:nvSpPr>
        <p:spPr bwMode="auto">
          <a:xfrm>
            <a:off x="2894014" y="2103439"/>
            <a:ext cx="149225" cy="149225"/>
          </a:xfrm>
          <a:prstGeom prst="ellipse">
            <a:avLst/>
          </a:prstGeom>
          <a:solidFill>
            <a:schemeClr val="accent2"/>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endParaRPr lang="en-US" altLang="en-US" sz="2000" dirty="0"/>
          </a:p>
        </p:txBody>
      </p:sp>
      <p:sp>
        <p:nvSpPr>
          <p:cNvPr id="9232" name="Oval 86"/>
          <p:cNvSpPr>
            <a:spLocks noChangeArrowheads="1"/>
          </p:cNvSpPr>
          <p:nvPr/>
        </p:nvSpPr>
        <p:spPr bwMode="auto">
          <a:xfrm>
            <a:off x="3224214" y="2520951"/>
            <a:ext cx="149225" cy="149225"/>
          </a:xfrm>
          <a:prstGeom prst="ellipse">
            <a:avLst/>
          </a:prstGeom>
          <a:solidFill>
            <a:schemeClr val="accent2"/>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endParaRPr lang="en-US" altLang="en-US" sz="2000" dirty="0"/>
          </a:p>
        </p:txBody>
      </p:sp>
      <p:sp>
        <p:nvSpPr>
          <p:cNvPr id="9233" name="Oval 87"/>
          <p:cNvSpPr>
            <a:spLocks noChangeArrowheads="1"/>
          </p:cNvSpPr>
          <p:nvPr/>
        </p:nvSpPr>
        <p:spPr bwMode="auto">
          <a:xfrm>
            <a:off x="3541714" y="2938464"/>
            <a:ext cx="149225" cy="149225"/>
          </a:xfrm>
          <a:prstGeom prst="ellipse">
            <a:avLst/>
          </a:prstGeom>
          <a:solidFill>
            <a:schemeClr val="accent2"/>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endParaRPr lang="en-US" altLang="en-US" sz="2000" dirty="0"/>
          </a:p>
        </p:txBody>
      </p:sp>
      <p:sp>
        <p:nvSpPr>
          <p:cNvPr id="9234" name="Oval 88"/>
          <p:cNvSpPr>
            <a:spLocks noChangeArrowheads="1"/>
          </p:cNvSpPr>
          <p:nvPr/>
        </p:nvSpPr>
        <p:spPr bwMode="auto">
          <a:xfrm>
            <a:off x="3902076" y="3355976"/>
            <a:ext cx="149225" cy="149225"/>
          </a:xfrm>
          <a:prstGeom prst="ellipse">
            <a:avLst/>
          </a:prstGeom>
          <a:solidFill>
            <a:schemeClr val="accent2"/>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endParaRPr lang="en-US" altLang="en-US" sz="2000" dirty="0"/>
          </a:p>
        </p:txBody>
      </p:sp>
      <p:sp>
        <p:nvSpPr>
          <p:cNvPr id="9235" name="Oval 89"/>
          <p:cNvSpPr>
            <a:spLocks noChangeArrowheads="1"/>
          </p:cNvSpPr>
          <p:nvPr/>
        </p:nvSpPr>
        <p:spPr bwMode="auto">
          <a:xfrm>
            <a:off x="4260851" y="3773489"/>
            <a:ext cx="149225" cy="149225"/>
          </a:xfrm>
          <a:prstGeom prst="ellipse">
            <a:avLst/>
          </a:prstGeom>
          <a:solidFill>
            <a:schemeClr val="accent2"/>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endParaRPr lang="en-US" altLang="en-US" sz="2000" dirty="0"/>
          </a:p>
        </p:txBody>
      </p:sp>
      <p:sp>
        <p:nvSpPr>
          <p:cNvPr id="9236" name="Oval 90"/>
          <p:cNvSpPr>
            <a:spLocks noChangeArrowheads="1"/>
          </p:cNvSpPr>
          <p:nvPr/>
        </p:nvSpPr>
        <p:spPr bwMode="auto">
          <a:xfrm>
            <a:off x="4578351" y="4191001"/>
            <a:ext cx="149225" cy="149225"/>
          </a:xfrm>
          <a:prstGeom prst="ellipse">
            <a:avLst/>
          </a:prstGeom>
          <a:solidFill>
            <a:schemeClr val="accent2"/>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endParaRPr lang="en-US" altLang="en-US" sz="2000" dirty="0"/>
          </a:p>
        </p:txBody>
      </p:sp>
      <p:sp>
        <p:nvSpPr>
          <p:cNvPr id="9237" name="Oval 91"/>
          <p:cNvSpPr>
            <a:spLocks noChangeArrowheads="1"/>
          </p:cNvSpPr>
          <p:nvPr/>
        </p:nvSpPr>
        <p:spPr bwMode="auto">
          <a:xfrm>
            <a:off x="4938714" y="4608514"/>
            <a:ext cx="149225" cy="149225"/>
          </a:xfrm>
          <a:prstGeom prst="ellipse">
            <a:avLst/>
          </a:prstGeom>
          <a:solidFill>
            <a:schemeClr val="accent2"/>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endParaRPr lang="en-US" altLang="en-US" sz="2000" dirty="0"/>
          </a:p>
        </p:txBody>
      </p:sp>
      <p:sp>
        <p:nvSpPr>
          <p:cNvPr id="9238" name="Text Box 92"/>
          <p:cNvSpPr txBox="1">
            <a:spLocks noChangeArrowheads="1"/>
          </p:cNvSpPr>
          <p:nvPr/>
        </p:nvSpPr>
        <p:spPr bwMode="auto">
          <a:xfrm>
            <a:off x="5475288" y="4883150"/>
            <a:ext cx="23241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Service excellence</a:t>
            </a:r>
          </a:p>
        </p:txBody>
      </p:sp>
      <p:sp>
        <p:nvSpPr>
          <p:cNvPr id="9239" name="Text Box 93"/>
          <p:cNvSpPr txBox="1">
            <a:spLocks noChangeArrowheads="1"/>
          </p:cNvSpPr>
          <p:nvPr/>
        </p:nvSpPr>
        <p:spPr bwMode="auto">
          <a:xfrm>
            <a:off x="5835650" y="5300663"/>
            <a:ext cx="3606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Corporate social responsibility</a:t>
            </a:r>
          </a:p>
        </p:txBody>
      </p:sp>
      <p:sp>
        <p:nvSpPr>
          <p:cNvPr id="9240" name="Oval 94"/>
          <p:cNvSpPr>
            <a:spLocks noChangeArrowheads="1"/>
          </p:cNvSpPr>
          <p:nvPr/>
        </p:nvSpPr>
        <p:spPr bwMode="auto">
          <a:xfrm>
            <a:off x="5226051" y="5026026"/>
            <a:ext cx="149225" cy="149225"/>
          </a:xfrm>
          <a:prstGeom prst="ellipse">
            <a:avLst/>
          </a:prstGeom>
          <a:solidFill>
            <a:schemeClr val="accent2"/>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endParaRPr lang="en-US" altLang="en-US" sz="2000" dirty="0"/>
          </a:p>
        </p:txBody>
      </p:sp>
      <p:sp>
        <p:nvSpPr>
          <p:cNvPr id="9241" name="Oval 95"/>
          <p:cNvSpPr>
            <a:spLocks noChangeArrowheads="1"/>
          </p:cNvSpPr>
          <p:nvPr/>
        </p:nvSpPr>
        <p:spPr bwMode="auto">
          <a:xfrm>
            <a:off x="5607051" y="5445126"/>
            <a:ext cx="149225" cy="149225"/>
          </a:xfrm>
          <a:prstGeom prst="ellipse">
            <a:avLst/>
          </a:prstGeom>
          <a:solidFill>
            <a:schemeClr val="accent2"/>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endParaRPr lang="en-US" altLang="en-US" sz="2000" dirty="0"/>
          </a:p>
        </p:txBody>
      </p:sp>
      <p:sp>
        <p:nvSpPr>
          <p:cNvPr id="9242" name="AutoShape 97"/>
          <p:cNvSpPr>
            <a:spLocks noChangeArrowheads="1"/>
          </p:cNvSpPr>
          <p:nvPr/>
        </p:nvSpPr>
        <p:spPr bwMode="auto">
          <a:xfrm>
            <a:off x="1774825" y="1052513"/>
            <a:ext cx="2736850" cy="360362"/>
          </a:xfrm>
          <a:prstGeom prst="roundRect">
            <a:avLst>
              <a:gd name="adj" fmla="val 16667"/>
            </a:avLst>
          </a:prstGeom>
          <a:solidFill>
            <a:schemeClr val="accent1"/>
          </a:solidFill>
          <a:ln w="12700">
            <a:solidFill>
              <a:schemeClr val="tx1"/>
            </a:solidFill>
            <a:round/>
            <a:headEnd type="none" w="sm" len="sm"/>
            <a:tailEnd type="none" w="sm" len="sm"/>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gn="ctr">
              <a:spcBef>
                <a:spcPct val="0"/>
              </a:spcBef>
              <a:buClrTx/>
              <a:buSzTx/>
              <a:buFontTx/>
              <a:buNone/>
            </a:pPr>
            <a:r>
              <a:rPr lang="en-GB" altLang="en-US" sz="2000" dirty="0">
                <a:solidFill>
                  <a:schemeClr val="bg1"/>
                </a:solidFill>
              </a:rPr>
              <a:t>Must accommodate</a:t>
            </a:r>
          </a:p>
        </p:txBody>
      </p:sp>
    </p:spTree>
    <p:extLst>
      <p:ext uri="{BB962C8B-B14F-4D97-AF65-F5344CB8AC3E}">
        <p14:creationId xmlns:p14="http://schemas.microsoft.com/office/powerpoint/2010/main" val="4232800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29449"/>
                                        </p:tgtEl>
                                        <p:attrNameLst>
                                          <p:attrName>style.visibility</p:attrName>
                                        </p:attrNameLst>
                                      </p:cBhvr>
                                      <p:to>
                                        <p:strVal val="visible"/>
                                      </p:to>
                                    </p:set>
                                    <p:animEffect transition="in" filter="wipe(right)">
                                      <p:cBhvr>
                                        <p:cTn id="11" dur="500"/>
                                        <p:tgtEl>
                                          <p:spTgt spid="2294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44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40"/>
          <p:cNvGrpSpPr>
            <a:grpSpLocks/>
          </p:cNvGrpSpPr>
          <p:nvPr/>
        </p:nvGrpSpPr>
        <p:grpSpPr bwMode="auto">
          <a:xfrm>
            <a:off x="1524000" y="476251"/>
            <a:ext cx="9144000" cy="411163"/>
            <a:chOff x="0" y="343"/>
            <a:chExt cx="5760" cy="259"/>
          </a:xfrm>
        </p:grpSpPr>
        <p:sp>
          <p:nvSpPr>
            <p:cNvPr id="10252" name="Line 41"/>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30442" name="AutoShape 42"/>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GB" dirty="0"/>
            </a:p>
          </p:txBody>
        </p:sp>
      </p:grpSp>
      <p:sp>
        <p:nvSpPr>
          <p:cNvPr id="10243" name="Rectangle 45"/>
          <p:cNvSpPr>
            <a:spLocks noChangeArrowheads="1"/>
          </p:cNvSpPr>
          <p:nvPr/>
        </p:nvSpPr>
        <p:spPr bwMode="auto">
          <a:xfrm>
            <a:off x="5483226" y="2205038"/>
            <a:ext cx="5184775" cy="67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eaLnBrk="1" hangingPunct="1">
              <a:spcBef>
                <a:spcPct val="0"/>
              </a:spcBef>
              <a:buClrTx/>
              <a:buSzTx/>
              <a:buFont typeface="Wingdings" pitchFamily="2" charset="2"/>
              <a:buChar char="Ø"/>
            </a:pPr>
            <a:r>
              <a:rPr lang="en-US" altLang="en-US" sz="1900" i="1" dirty="0"/>
              <a:t>Power of procurement to enhance profitability</a:t>
            </a:r>
          </a:p>
        </p:txBody>
      </p:sp>
      <p:sp>
        <p:nvSpPr>
          <p:cNvPr id="230447" name="AutoShape 47"/>
          <p:cNvSpPr>
            <a:spLocks noChangeArrowheads="1"/>
          </p:cNvSpPr>
          <p:nvPr/>
        </p:nvSpPr>
        <p:spPr bwMode="auto">
          <a:xfrm>
            <a:off x="1847851" y="1484314"/>
            <a:ext cx="3673475" cy="504825"/>
          </a:xfrm>
          <a:prstGeom prst="roundRect">
            <a:avLst>
              <a:gd name="adj" fmla="val 16667"/>
            </a:avLst>
          </a:prstGeom>
          <a:solidFill>
            <a:schemeClr val="tx1"/>
          </a:solidFill>
          <a:ln w="9525">
            <a:solidFill>
              <a:srgbClr val="333399"/>
            </a:solidFill>
            <a:round/>
            <a:headEnd/>
            <a:tailEnd/>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gn="ctr" eaLnBrk="1" hangingPunct="1">
              <a:spcBef>
                <a:spcPct val="0"/>
              </a:spcBef>
              <a:buClrTx/>
              <a:buSzTx/>
              <a:buFontTx/>
              <a:buNone/>
            </a:pPr>
            <a:r>
              <a:rPr lang="en-US" altLang="en-US" sz="2000" dirty="0">
                <a:solidFill>
                  <a:schemeClr val="bg1"/>
                </a:solidFill>
              </a:rPr>
              <a:t>Status influenced by</a:t>
            </a:r>
          </a:p>
        </p:txBody>
      </p:sp>
      <p:sp>
        <p:nvSpPr>
          <p:cNvPr id="10245" name="Rectangle 50"/>
          <p:cNvSpPr>
            <a:spLocks noChangeArrowheads="1"/>
          </p:cNvSpPr>
          <p:nvPr/>
        </p:nvSpPr>
        <p:spPr bwMode="auto">
          <a:xfrm>
            <a:off x="5483226" y="3357563"/>
            <a:ext cx="5184775"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eaLnBrk="1" hangingPunct="1">
              <a:spcBef>
                <a:spcPct val="0"/>
              </a:spcBef>
              <a:buClrTx/>
              <a:buSzTx/>
              <a:buFont typeface="Wingdings" pitchFamily="2" charset="2"/>
              <a:buChar char="Ø"/>
            </a:pPr>
            <a:r>
              <a:rPr lang="en-US" altLang="en-US" sz="1900" i="1" dirty="0"/>
              <a:t>Is it transactional, commercial or strategic?</a:t>
            </a:r>
          </a:p>
        </p:txBody>
      </p:sp>
      <p:sp>
        <p:nvSpPr>
          <p:cNvPr id="230451" name="Rectangle 51"/>
          <p:cNvSpPr>
            <a:spLocks noChangeArrowheads="1"/>
          </p:cNvSpPr>
          <p:nvPr/>
        </p:nvSpPr>
        <p:spPr bwMode="auto">
          <a:xfrm>
            <a:off x="2063553" y="476250"/>
            <a:ext cx="510559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The scope and influence of procurement</a:t>
            </a:r>
          </a:p>
        </p:txBody>
      </p:sp>
      <p:sp>
        <p:nvSpPr>
          <p:cNvPr id="10247" name="Text Box 52"/>
          <p:cNvSpPr txBox="1">
            <a:spLocks noChangeArrowheads="1"/>
          </p:cNvSpPr>
          <p:nvPr/>
        </p:nvSpPr>
        <p:spPr bwMode="auto">
          <a:xfrm>
            <a:off x="1807279" y="981075"/>
            <a:ext cx="684674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spcBef>
                <a:spcPct val="0"/>
              </a:spcBef>
              <a:buClrTx/>
              <a:buSzTx/>
              <a:buFontTx/>
              <a:buNone/>
            </a:pPr>
            <a:r>
              <a:rPr lang="en-GB" altLang="en-US" sz="2000" dirty="0"/>
              <a:t>The status of procurement and supply management (PSM)</a:t>
            </a:r>
          </a:p>
        </p:txBody>
      </p:sp>
      <p:sp>
        <p:nvSpPr>
          <p:cNvPr id="230453" name="AutoShape 53"/>
          <p:cNvSpPr>
            <a:spLocks noChangeArrowheads="1"/>
          </p:cNvSpPr>
          <p:nvPr/>
        </p:nvSpPr>
        <p:spPr bwMode="auto">
          <a:xfrm>
            <a:off x="1847850" y="2133600"/>
            <a:ext cx="3240088" cy="647700"/>
          </a:xfrm>
          <a:prstGeom prst="roundRect">
            <a:avLst>
              <a:gd name="adj" fmla="val 16667"/>
            </a:avLst>
          </a:prstGeom>
          <a:solidFill>
            <a:schemeClr val="bg1"/>
          </a:solidFill>
          <a:ln w="9525">
            <a:solidFill>
              <a:srgbClr val="333399"/>
            </a:solidFill>
            <a:round/>
            <a:headEnd/>
            <a:tailEnd/>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gn="ctr" eaLnBrk="1" hangingPunct="1">
              <a:spcBef>
                <a:spcPct val="0"/>
              </a:spcBef>
              <a:buClrTx/>
              <a:buSzTx/>
              <a:buFontTx/>
              <a:buNone/>
              <a:defRPr/>
            </a:pPr>
            <a:r>
              <a:rPr lang="en-US" altLang="en-US" sz="2000" u="sng" dirty="0">
                <a:solidFill>
                  <a:schemeClr val="accent4"/>
                </a:solidFill>
              </a:rPr>
              <a:t>Leverage</a:t>
            </a:r>
          </a:p>
        </p:txBody>
      </p:sp>
      <p:sp>
        <p:nvSpPr>
          <p:cNvPr id="230454" name="AutoShape 54"/>
          <p:cNvSpPr>
            <a:spLocks noChangeArrowheads="1"/>
          </p:cNvSpPr>
          <p:nvPr/>
        </p:nvSpPr>
        <p:spPr bwMode="auto">
          <a:xfrm>
            <a:off x="1847850" y="3284539"/>
            <a:ext cx="3240088" cy="649287"/>
          </a:xfrm>
          <a:prstGeom prst="roundRect">
            <a:avLst>
              <a:gd name="adj" fmla="val 16667"/>
            </a:avLst>
          </a:prstGeom>
          <a:solidFill>
            <a:schemeClr val="bg1"/>
          </a:solidFill>
          <a:ln w="9525">
            <a:solidFill>
              <a:srgbClr val="333399"/>
            </a:solidFill>
            <a:round/>
            <a:headEnd/>
            <a:tailEnd/>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gn="ctr" eaLnBrk="1" hangingPunct="1">
              <a:spcBef>
                <a:spcPct val="0"/>
              </a:spcBef>
              <a:buClrTx/>
              <a:buSzTx/>
              <a:buFontTx/>
              <a:buNone/>
              <a:defRPr/>
            </a:pPr>
            <a:r>
              <a:rPr lang="en-US" altLang="en-US" sz="2000" u="sng" dirty="0">
                <a:solidFill>
                  <a:schemeClr val="accent4"/>
                </a:solidFill>
              </a:rPr>
              <a:t>Focus</a:t>
            </a:r>
          </a:p>
        </p:txBody>
      </p:sp>
      <p:sp>
        <p:nvSpPr>
          <p:cNvPr id="230455" name="AutoShape 55"/>
          <p:cNvSpPr>
            <a:spLocks noChangeArrowheads="1"/>
          </p:cNvSpPr>
          <p:nvPr/>
        </p:nvSpPr>
        <p:spPr bwMode="auto">
          <a:xfrm>
            <a:off x="1847850" y="4437064"/>
            <a:ext cx="3240088" cy="1311275"/>
          </a:xfrm>
          <a:prstGeom prst="roundRect">
            <a:avLst>
              <a:gd name="adj" fmla="val 16667"/>
            </a:avLst>
          </a:prstGeom>
          <a:solidFill>
            <a:schemeClr val="bg1"/>
          </a:solidFill>
          <a:ln w="9525">
            <a:solidFill>
              <a:srgbClr val="333399"/>
            </a:solidFill>
            <a:round/>
            <a:headEnd/>
            <a:tailEnd/>
          </a:ln>
        </p:spPr>
        <p:txBody>
          <a:bodyPr wrap="none" anchor="ctr"/>
          <a:lstStyle>
            <a:lvl1pPr>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algn="ctr" eaLnBrk="1" hangingPunct="1">
              <a:spcBef>
                <a:spcPct val="0"/>
              </a:spcBef>
              <a:buClrTx/>
              <a:buSzTx/>
              <a:buFontTx/>
              <a:buNone/>
              <a:defRPr/>
            </a:pPr>
            <a:r>
              <a:rPr lang="en-US" altLang="en-US" sz="2000" u="sng" dirty="0">
                <a:solidFill>
                  <a:schemeClr val="accent4"/>
                </a:solidFill>
              </a:rPr>
              <a:t>Professionalism</a:t>
            </a:r>
          </a:p>
        </p:txBody>
      </p:sp>
      <p:sp>
        <p:nvSpPr>
          <p:cNvPr id="10251" name="Rectangle 56"/>
          <p:cNvSpPr>
            <a:spLocks noChangeArrowheads="1"/>
          </p:cNvSpPr>
          <p:nvPr/>
        </p:nvSpPr>
        <p:spPr bwMode="auto">
          <a:xfrm>
            <a:off x="5483226" y="4486276"/>
            <a:ext cx="5184775" cy="126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lr>
                <a:schemeClr val="tx2"/>
              </a:buClr>
              <a:buSzPct val="75000"/>
              <a:buFont typeface="Monotype Sorts" pitchFamily="2" charset="2"/>
              <a:buChar char="•"/>
              <a:defRPr sz="2400">
                <a:solidFill>
                  <a:schemeClr val="tx1"/>
                </a:solidFill>
                <a:latin typeface="Arial" charset="0"/>
              </a:defRPr>
            </a:lvl1pPr>
            <a:lvl2pPr marL="742950" indent="-285750">
              <a:spcBef>
                <a:spcPct val="20000"/>
              </a:spcBef>
              <a:buClr>
                <a:schemeClr val="folHlink"/>
              </a:buClr>
              <a:buSzPct val="80000"/>
              <a:buFont typeface="Monotype Sorts" pitchFamily="2" charset="2"/>
              <a:buChar char="–"/>
              <a:defRPr sz="2800">
                <a:solidFill>
                  <a:schemeClr val="tx1"/>
                </a:solidFill>
                <a:latin typeface="Arial" charset="0"/>
              </a:defRPr>
            </a:lvl2pPr>
            <a:lvl3pPr marL="1143000" indent="-228600">
              <a:spcBef>
                <a:spcPct val="20000"/>
              </a:spcBef>
              <a:buClr>
                <a:schemeClr val="tx1"/>
              </a:buClr>
              <a:buChar char="•"/>
              <a:defRPr sz="2400">
                <a:solidFill>
                  <a:schemeClr val="tx1"/>
                </a:solidFill>
                <a:latin typeface="Arial" charset="0"/>
              </a:defRPr>
            </a:lvl3pPr>
            <a:lvl4pPr marL="1600200" indent="-228600">
              <a:spcBef>
                <a:spcPct val="20000"/>
              </a:spcBef>
              <a:buClr>
                <a:schemeClr val="tx2"/>
              </a:buClr>
              <a:buSzPct val="65000"/>
              <a:buFont typeface="Monotype Sorts" pitchFamily="2" charset="2"/>
              <a:buChar char="–"/>
              <a:defRPr sz="2000">
                <a:solidFill>
                  <a:schemeClr val="tx1"/>
                </a:solidFill>
                <a:latin typeface="Arial" charset="0"/>
              </a:defRPr>
            </a:lvl4pPr>
            <a:lvl5pPr marL="2057400" indent="-228600">
              <a:spcBef>
                <a:spcPct val="20000"/>
              </a:spcBef>
              <a:buClr>
                <a:schemeClr val="folHlink"/>
              </a:buClr>
              <a:buSzPct val="80000"/>
              <a:buFont typeface="Monotype Sort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folHlink"/>
              </a:buClr>
              <a:buSzPct val="80000"/>
              <a:buFont typeface="Monotype Sorts" pitchFamily="2" charset="2"/>
              <a:buChar char="»"/>
              <a:defRPr sz="2000">
                <a:solidFill>
                  <a:schemeClr val="tx1"/>
                </a:solidFill>
                <a:latin typeface="Arial" charset="0"/>
              </a:defRPr>
            </a:lvl9pPr>
          </a:lstStyle>
          <a:p>
            <a:pPr eaLnBrk="1" hangingPunct="1">
              <a:spcBef>
                <a:spcPct val="0"/>
              </a:spcBef>
              <a:buClrTx/>
              <a:buSzTx/>
              <a:buFont typeface="Wingdings" pitchFamily="2" charset="2"/>
              <a:buChar char="Ø"/>
            </a:pPr>
            <a:r>
              <a:rPr lang="en-US" altLang="en-US" sz="1900" i="1" dirty="0"/>
              <a:t>Perception of influencers</a:t>
            </a:r>
          </a:p>
          <a:p>
            <a:pPr eaLnBrk="1" hangingPunct="1">
              <a:spcBef>
                <a:spcPct val="0"/>
              </a:spcBef>
              <a:buClrTx/>
              <a:buSzTx/>
              <a:buFont typeface="Wingdings" pitchFamily="2" charset="2"/>
              <a:buChar char="Ø"/>
            </a:pPr>
            <a:r>
              <a:rPr lang="en-US" altLang="en-US" sz="1900" i="1" dirty="0"/>
              <a:t>Academic activity</a:t>
            </a:r>
          </a:p>
          <a:p>
            <a:pPr eaLnBrk="1" hangingPunct="1">
              <a:spcBef>
                <a:spcPct val="0"/>
              </a:spcBef>
              <a:buClrTx/>
              <a:buSzTx/>
              <a:buFont typeface="Wingdings" pitchFamily="2" charset="2"/>
              <a:buChar char="Ø"/>
            </a:pPr>
            <a:r>
              <a:rPr lang="en-US" altLang="en-US" sz="1900" i="1" dirty="0"/>
              <a:t>Depth of knowledge and skill</a:t>
            </a:r>
          </a:p>
          <a:p>
            <a:pPr eaLnBrk="1" hangingPunct="1">
              <a:spcBef>
                <a:spcPct val="0"/>
              </a:spcBef>
              <a:buClrTx/>
              <a:buSzTx/>
              <a:buFont typeface="Wingdings" pitchFamily="2" charset="2"/>
              <a:buChar char="Ø"/>
            </a:pPr>
            <a:r>
              <a:rPr lang="en-US" altLang="en-US" sz="1900" i="1" dirty="0"/>
              <a:t>Future focus</a:t>
            </a:r>
          </a:p>
        </p:txBody>
      </p:sp>
    </p:spTree>
    <p:extLst>
      <p:ext uri="{BB962C8B-B14F-4D97-AF65-F5344CB8AC3E}">
        <p14:creationId xmlns:p14="http://schemas.microsoft.com/office/powerpoint/2010/main" val="13573566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0447"/>
                                        </p:tgtEl>
                                        <p:attrNameLst>
                                          <p:attrName>style.visibility</p:attrName>
                                        </p:attrNameLst>
                                      </p:cBhvr>
                                      <p:to>
                                        <p:strVal val="visible"/>
                                      </p:to>
                                    </p:set>
                                    <p:animEffect transition="in" filter="fade">
                                      <p:cBhvr>
                                        <p:cTn id="12" dur="500"/>
                                        <p:tgtEl>
                                          <p:spTgt spid="230447"/>
                                        </p:tgtEl>
                                      </p:cBhvr>
                                    </p:animEffect>
                                  </p:childTnLst>
                                </p:cTn>
                              </p:par>
                            </p:childTnLst>
                          </p:cTn>
                        </p:par>
                        <p:par>
                          <p:cTn id="13" fill="hold" nodeType="afterGroup">
                            <p:stCondLst>
                              <p:cond delay="500"/>
                            </p:stCondLst>
                            <p:childTnLst>
                              <p:par>
                                <p:cTn id="14" presetID="22" presetClass="entr" presetSubtype="2" fill="hold" grpId="0" nodeType="afterEffect">
                                  <p:stCondLst>
                                    <p:cond delay="0"/>
                                  </p:stCondLst>
                                  <p:childTnLst>
                                    <p:set>
                                      <p:cBhvr>
                                        <p:cTn id="15" dur="1" fill="hold">
                                          <p:stCondLst>
                                            <p:cond delay="0"/>
                                          </p:stCondLst>
                                        </p:cTn>
                                        <p:tgtEl>
                                          <p:spTgt spid="230451"/>
                                        </p:tgtEl>
                                        <p:attrNameLst>
                                          <p:attrName>style.visibility</p:attrName>
                                        </p:attrNameLst>
                                      </p:cBhvr>
                                      <p:to>
                                        <p:strVal val="visible"/>
                                      </p:to>
                                    </p:set>
                                    <p:animEffect transition="in" filter="wipe(right)">
                                      <p:cBhvr>
                                        <p:cTn id="16" dur="500"/>
                                        <p:tgtEl>
                                          <p:spTgt spid="230451"/>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30453"/>
                                        </p:tgtEl>
                                        <p:attrNameLst>
                                          <p:attrName>style.visibility</p:attrName>
                                        </p:attrNameLst>
                                      </p:cBhvr>
                                      <p:to>
                                        <p:strVal val="visible"/>
                                      </p:to>
                                    </p:set>
                                    <p:animEffect transition="in" filter="fade">
                                      <p:cBhvr>
                                        <p:cTn id="21" dur="500"/>
                                        <p:tgtEl>
                                          <p:spTgt spid="230453"/>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230454"/>
                                        </p:tgtEl>
                                        <p:attrNameLst>
                                          <p:attrName>style.visibility</p:attrName>
                                        </p:attrNameLst>
                                      </p:cBhvr>
                                      <p:to>
                                        <p:strVal val="visible"/>
                                      </p:to>
                                    </p:set>
                                    <p:animEffect transition="in" filter="fade">
                                      <p:cBhvr>
                                        <p:cTn id="26" dur="500"/>
                                        <p:tgtEl>
                                          <p:spTgt spid="230454"/>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30455"/>
                                        </p:tgtEl>
                                        <p:attrNameLst>
                                          <p:attrName>style.visibility</p:attrName>
                                        </p:attrNameLst>
                                      </p:cBhvr>
                                      <p:to>
                                        <p:strVal val="visible"/>
                                      </p:to>
                                    </p:set>
                                    <p:animEffect transition="in" filter="fade">
                                      <p:cBhvr>
                                        <p:cTn id="31" dur="500"/>
                                        <p:tgtEl>
                                          <p:spTgt spid="2304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0447" grpId="0" animBg="1"/>
      <p:bldP spid="230451" grpId="0"/>
      <p:bldP spid="230453" grpId="0" animBg="1"/>
      <p:bldP spid="230454" grpId="0" animBg="1"/>
      <p:bldP spid="23045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10" name="Text Box 6"/>
          <p:cNvSpPr txBox="1">
            <a:spLocks noChangeArrowheads="1"/>
          </p:cNvSpPr>
          <p:nvPr/>
        </p:nvSpPr>
        <p:spPr bwMode="auto">
          <a:xfrm>
            <a:off x="3514725" y="936625"/>
            <a:ext cx="4631396" cy="4462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2300" dirty="0">
                <a:solidFill>
                  <a:schemeClr val="hlink"/>
                </a:solidFill>
              </a:rPr>
              <a:t>Eight characteristics of strategy</a:t>
            </a:r>
            <a:endParaRPr lang="en-GB" altLang="en-US" sz="2300" dirty="0">
              <a:solidFill>
                <a:schemeClr val="hlink"/>
              </a:solidFill>
            </a:endParaRPr>
          </a:p>
        </p:txBody>
      </p:sp>
      <p:grpSp>
        <p:nvGrpSpPr>
          <p:cNvPr id="5123" name="Group 67"/>
          <p:cNvGrpSpPr>
            <a:grpSpLocks/>
          </p:cNvGrpSpPr>
          <p:nvPr/>
        </p:nvGrpSpPr>
        <p:grpSpPr bwMode="auto">
          <a:xfrm>
            <a:off x="1517651" y="1416051"/>
            <a:ext cx="5567363" cy="396875"/>
            <a:chOff x="14" y="901"/>
            <a:chExt cx="3507" cy="250"/>
          </a:xfrm>
        </p:grpSpPr>
        <p:sp>
          <p:nvSpPr>
            <p:cNvPr id="5163" name="Rectangle 9"/>
            <p:cNvSpPr>
              <a:spLocks noChangeArrowheads="1"/>
            </p:cNvSpPr>
            <p:nvPr/>
          </p:nvSpPr>
          <p:spPr bwMode="auto">
            <a:xfrm>
              <a:off x="925" y="901"/>
              <a:ext cx="2596"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b="0" dirty="0"/>
                <a:t>Concerned with long-term direction</a:t>
              </a:r>
              <a:endParaRPr lang="en-GB" altLang="en-US" b="0" dirty="0"/>
            </a:p>
          </p:txBody>
        </p:sp>
        <p:grpSp>
          <p:nvGrpSpPr>
            <p:cNvPr id="5164" name="Group 45"/>
            <p:cNvGrpSpPr>
              <a:grpSpLocks/>
            </p:cNvGrpSpPr>
            <p:nvPr/>
          </p:nvGrpSpPr>
          <p:grpSpPr bwMode="auto">
            <a:xfrm>
              <a:off x="14" y="985"/>
              <a:ext cx="889" cy="81"/>
              <a:chOff x="14" y="985"/>
              <a:chExt cx="889" cy="81"/>
            </a:xfrm>
          </p:grpSpPr>
          <p:sp>
            <p:nvSpPr>
              <p:cNvPr id="5165" name="Oval 10"/>
              <p:cNvSpPr>
                <a:spLocks noChangeArrowheads="1"/>
              </p:cNvSpPr>
              <p:nvPr/>
            </p:nvSpPr>
            <p:spPr bwMode="auto">
              <a:xfrm>
                <a:off x="822" y="985"/>
                <a:ext cx="81" cy="81"/>
              </a:xfrm>
              <a:prstGeom prst="ellipse">
                <a:avLst/>
              </a:prstGeom>
              <a:solidFill>
                <a:schemeClr val="accent2"/>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5166" name="Line 11"/>
              <p:cNvSpPr>
                <a:spLocks noChangeShapeType="1"/>
              </p:cNvSpPr>
              <p:nvPr/>
            </p:nvSpPr>
            <p:spPr bwMode="auto">
              <a:xfrm>
                <a:off x="14" y="1025"/>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grpSp>
        <p:nvGrpSpPr>
          <p:cNvPr id="4" name="Group 41"/>
          <p:cNvGrpSpPr>
            <a:grpSpLocks/>
          </p:cNvGrpSpPr>
          <p:nvPr/>
        </p:nvGrpSpPr>
        <p:grpSpPr bwMode="auto">
          <a:xfrm>
            <a:off x="1524000" y="476251"/>
            <a:ext cx="9144000" cy="411163"/>
            <a:chOff x="0" y="343"/>
            <a:chExt cx="5760" cy="259"/>
          </a:xfrm>
        </p:grpSpPr>
        <p:sp>
          <p:nvSpPr>
            <p:cNvPr id="5161" name="Line 42"/>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26347" name="AutoShape 43"/>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GB" dirty="0"/>
            </a:p>
          </p:txBody>
        </p:sp>
      </p:grpSp>
      <p:sp>
        <p:nvSpPr>
          <p:cNvPr id="226348" name="Rectangle 44"/>
          <p:cNvSpPr>
            <a:spLocks noChangeArrowheads="1"/>
          </p:cNvSpPr>
          <p:nvPr/>
        </p:nvSpPr>
        <p:spPr bwMode="auto">
          <a:xfrm>
            <a:off x="2063552" y="476250"/>
            <a:ext cx="504844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Strategic procurement</a:t>
            </a:r>
          </a:p>
        </p:txBody>
      </p:sp>
      <p:grpSp>
        <p:nvGrpSpPr>
          <p:cNvPr id="5126" name="Group 68"/>
          <p:cNvGrpSpPr>
            <a:grpSpLocks/>
          </p:cNvGrpSpPr>
          <p:nvPr/>
        </p:nvGrpSpPr>
        <p:grpSpPr bwMode="auto">
          <a:xfrm>
            <a:off x="1517650" y="1905001"/>
            <a:ext cx="7454900" cy="396875"/>
            <a:chOff x="14" y="1223"/>
            <a:chExt cx="4696" cy="250"/>
          </a:xfrm>
        </p:grpSpPr>
        <p:sp>
          <p:nvSpPr>
            <p:cNvPr id="5157" name="Rectangle 13"/>
            <p:cNvSpPr>
              <a:spLocks noChangeArrowheads="1"/>
            </p:cNvSpPr>
            <p:nvPr/>
          </p:nvSpPr>
          <p:spPr bwMode="auto">
            <a:xfrm>
              <a:off x="925" y="1223"/>
              <a:ext cx="3785"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b="0" dirty="0"/>
                <a:t>Trying to achieve some advantage over competitors</a:t>
              </a:r>
              <a:endParaRPr lang="en-GB" altLang="en-US" b="0" dirty="0"/>
            </a:p>
          </p:txBody>
        </p:sp>
        <p:grpSp>
          <p:nvGrpSpPr>
            <p:cNvPr id="5158" name="Group 46"/>
            <p:cNvGrpSpPr>
              <a:grpSpLocks/>
            </p:cNvGrpSpPr>
            <p:nvPr/>
          </p:nvGrpSpPr>
          <p:grpSpPr bwMode="auto">
            <a:xfrm>
              <a:off x="14" y="1308"/>
              <a:ext cx="889" cy="81"/>
              <a:chOff x="14" y="985"/>
              <a:chExt cx="889" cy="81"/>
            </a:xfrm>
          </p:grpSpPr>
          <p:sp>
            <p:nvSpPr>
              <p:cNvPr id="5159" name="Oval 47"/>
              <p:cNvSpPr>
                <a:spLocks noChangeArrowheads="1"/>
              </p:cNvSpPr>
              <p:nvPr/>
            </p:nvSpPr>
            <p:spPr bwMode="auto">
              <a:xfrm>
                <a:off x="822" y="985"/>
                <a:ext cx="81" cy="81"/>
              </a:xfrm>
              <a:prstGeom prst="ellipse">
                <a:avLst/>
              </a:prstGeom>
              <a:solidFill>
                <a:schemeClr val="accent2"/>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5160" name="Line 48"/>
              <p:cNvSpPr>
                <a:spLocks noChangeShapeType="1"/>
              </p:cNvSpPr>
              <p:nvPr/>
            </p:nvSpPr>
            <p:spPr bwMode="auto">
              <a:xfrm>
                <a:off x="14" y="1025"/>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grpSp>
        <p:nvGrpSpPr>
          <p:cNvPr id="5127" name="Group 69"/>
          <p:cNvGrpSpPr>
            <a:grpSpLocks/>
          </p:cNvGrpSpPr>
          <p:nvPr/>
        </p:nvGrpSpPr>
        <p:grpSpPr bwMode="auto">
          <a:xfrm>
            <a:off x="1517651" y="2393951"/>
            <a:ext cx="7459663" cy="396875"/>
            <a:chOff x="14" y="1546"/>
            <a:chExt cx="4699" cy="250"/>
          </a:xfrm>
        </p:grpSpPr>
        <p:sp>
          <p:nvSpPr>
            <p:cNvPr id="5153" name="Rectangle 17"/>
            <p:cNvSpPr>
              <a:spLocks noChangeArrowheads="1"/>
            </p:cNvSpPr>
            <p:nvPr/>
          </p:nvSpPr>
          <p:spPr bwMode="auto">
            <a:xfrm>
              <a:off x="925" y="1546"/>
              <a:ext cx="3788"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b="0" dirty="0"/>
                <a:t>Concerned with scope of an organisation’s activities</a:t>
              </a:r>
              <a:endParaRPr lang="en-GB" altLang="en-US" b="0" dirty="0"/>
            </a:p>
          </p:txBody>
        </p:sp>
        <p:grpSp>
          <p:nvGrpSpPr>
            <p:cNvPr id="5154" name="Group 49"/>
            <p:cNvGrpSpPr>
              <a:grpSpLocks/>
            </p:cNvGrpSpPr>
            <p:nvPr/>
          </p:nvGrpSpPr>
          <p:grpSpPr bwMode="auto">
            <a:xfrm>
              <a:off x="14" y="1631"/>
              <a:ext cx="889" cy="81"/>
              <a:chOff x="14" y="985"/>
              <a:chExt cx="889" cy="81"/>
            </a:xfrm>
          </p:grpSpPr>
          <p:sp>
            <p:nvSpPr>
              <p:cNvPr id="5155" name="Oval 50"/>
              <p:cNvSpPr>
                <a:spLocks noChangeArrowheads="1"/>
              </p:cNvSpPr>
              <p:nvPr/>
            </p:nvSpPr>
            <p:spPr bwMode="auto">
              <a:xfrm>
                <a:off x="822" y="985"/>
                <a:ext cx="81" cy="81"/>
              </a:xfrm>
              <a:prstGeom prst="ellipse">
                <a:avLst/>
              </a:prstGeom>
              <a:solidFill>
                <a:schemeClr val="accent2"/>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5156" name="Line 51"/>
              <p:cNvSpPr>
                <a:spLocks noChangeShapeType="1"/>
              </p:cNvSpPr>
              <p:nvPr/>
            </p:nvSpPr>
            <p:spPr bwMode="auto">
              <a:xfrm>
                <a:off x="14" y="1025"/>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grpSp>
        <p:nvGrpSpPr>
          <p:cNvPr id="5128" name="Group 70"/>
          <p:cNvGrpSpPr>
            <a:grpSpLocks/>
          </p:cNvGrpSpPr>
          <p:nvPr/>
        </p:nvGrpSpPr>
        <p:grpSpPr bwMode="auto">
          <a:xfrm>
            <a:off x="1517651" y="2882901"/>
            <a:ext cx="8437563" cy="701675"/>
            <a:chOff x="14" y="1906"/>
            <a:chExt cx="5315" cy="442"/>
          </a:xfrm>
        </p:grpSpPr>
        <p:sp>
          <p:nvSpPr>
            <p:cNvPr id="5149" name="Rectangle 21"/>
            <p:cNvSpPr>
              <a:spLocks noChangeArrowheads="1"/>
            </p:cNvSpPr>
            <p:nvPr/>
          </p:nvSpPr>
          <p:spPr bwMode="auto">
            <a:xfrm>
              <a:off x="925" y="1906"/>
              <a:ext cx="4404"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b="0" dirty="0"/>
                <a:t>Matching of resources and activities of an </a:t>
              </a:r>
              <a:r>
                <a:rPr lang="en-US" altLang="en-US" b="0" dirty="0" err="1"/>
                <a:t>organisation</a:t>
              </a:r>
              <a:r>
                <a:rPr lang="en-US" altLang="en-US" b="0" dirty="0"/>
                <a:t> to the environment in which it operates </a:t>
              </a:r>
              <a:endParaRPr lang="en-GB" altLang="en-US" b="0" dirty="0"/>
            </a:p>
          </p:txBody>
        </p:sp>
        <p:grpSp>
          <p:nvGrpSpPr>
            <p:cNvPr id="5150" name="Group 52"/>
            <p:cNvGrpSpPr>
              <a:grpSpLocks/>
            </p:cNvGrpSpPr>
            <p:nvPr/>
          </p:nvGrpSpPr>
          <p:grpSpPr bwMode="auto">
            <a:xfrm>
              <a:off x="14" y="1998"/>
              <a:ext cx="889" cy="81"/>
              <a:chOff x="14" y="985"/>
              <a:chExt cx="889" cy="81"/>
            </a:xfrm>
          </p:grpSpPr>
          <p:sp>
            <p:nvSpPr>
              <p:cNvPr id="5151" name="Oval 53"/>
              <p:cNvSpPr>
                <a:spLocks noChangeArrowheads="1"/>
              </p:cNvSpPr>
              <p:nvPr/>
            </p:nvSpPr>
            <p:spPr bwMode="auto">
              <a:xfrm>
                <a:off x="822" y="985"/>
                <a:ext cx="81" cy="81"/>
              </a:xfrm>
              <a:prstGeom prst="ellipse">
                <a:avLst/>
              </a:prstGeom>
              <a:solidFill>
                <a:schemeClr val="accent2"/>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5152" name="Line 54"/>
              <p:cNvSpPr>
                <a:spLocks noChangeShapeType="1"/>
              </p:cNvSpPr>
              <p:nvPr/>
            </p:nvSpPr>
            <p:spPr bwMode="auto">
              <a:xfrm>
                <a:off x="14" y="1025"/>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grpSp>
        <p:nvGrpSpPr>
          <p:cNvPr id="5129" name="Group 71"/>
          <p:cNvGrpSpPr>
            <a:grpSpLocks/>
          </p:cNvGrpSpPr>
          <p:nvPr/>
        </p:nvGrpSpPr>
        <p:grpSpPr bwMode="auto">
          <a:xfrm>
            <a:off x="1517651" y="3676651"/>
            <a:ext cx="7669213" cy="396875"/>
            <a:chOff x="14" y="2383"/>
            <a:chExt cx="4831" cy="250"/>
          </a:xfrm>
        </p:grpSpPr>
        <p:sp>
          <p:nvSpPr>
            <p:cNvPr id="5145" name="Rectangle 25"/>
            <p:cNvSpPr>
              <a:spLocks noChangeArrowheads="1"/>
            </p:cNvSpPr>
            <p:nvPr/>
          </p:nvSpPr>
          <p:spPr bwMode="auto">
            <a:xfrm>
              <a:off x="925" y="2383"/>
              <a:ext cx="3920"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b="0" dirty="0"/>
                <a:t>Building on or stretching resources and competencies</a:t>
              </a:r>
              <a:endParaRPr lang="en-GB" altLang="en-US" b="0" dirty="0"/>
            </a:p>
          </p:txBody>
        </p:sp>
        <p:grpSp>
          <p:nvGrpSpPr>
            <p:cNvPr id="5146" name="Group 55"/>
            <p:cNvGrpSpPr>
              <a:grpSpLocks/>
            </p:cNvGrpSpPr>
            <p:nvPr/>
          </p:nvGrpSpPr>
          <p:grpSpPr bwMode="auto">
            <a:xfrm>
              <a:off x="14" y="2468"/>
              <a:ext cx="889" cy="81"/>
              <a:chOff x="14" y="985"/>
              <a:chExt cx="889" cy="81"/>
            </a:xfrm>
          </p:grpSpPr>
          <p:sp>
            <p:nvSpPr>
              <p:cNvPr id="5147" name="Oval 56"/>
              <p:cNvSpPr>
                <a:spLocks noChangeArrowheads="1"/>
              </p:cNvSpPr>
              <p:nvPr/>
            </p:nvSpPr>
            <p:spPr bwMode="auto">
              <a:xfrm>
                <a:off x="822" y="985"/>
                <a:ext cx="81" cy="81"/>
              </a:xfrm>
              <a:prstGeom prst="ellipse">
                <a:avLst/>
              </a:prstGeom>
              <a:solidFill>
                <a:schemeClr val="accent2"/>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5148" name="Line 57"/>
              <p:cNvSpPr>
                <a:spLocks noChangeShapeType="1"/>
              </p:cNvSpPr>
              <p:nvPr/>
            </p:nvSpPr>
            <p:spPr bwMode="auto">
              <a:xfrm>
                <a:off x="14" y="1025"/>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grpSp>
        <p:nvGrpSpPr>
          <p:cNvPr id="5130" name="Group 72"/>
          <p:cNvGrpSpPr>
            <a:grpSpLocks/>
          </p:cNvGrpSpPr>
          <p:nvPr/>
        </p:nvGrpSpPr>
        <p:grpSpPr bwMode="auto">
          <a:xfrm>
            <a:off x="1517651" y="4165601"/>
            <a:ext cx="5762625" cy="396875"/>
            <a:chOff x="14" y="2689"/>
            <a:chExt cx="3630" cy="250"/>
          </a:xfrm>
        </p:grpSpPr>
        <p:sp>
          <p:nvSpPr>
            <p:cNvPr id="5141" name="Rectangle 29"/>
            <p:cNvSpPr>
              <a:spLocks noChangeArrowheads="1"/>
            </p:cNvSpPr>
            <p:nvPr/>
          </p:nvSpPr>
          <p:spPr bwMode="auto">
            <a:xfrm>
              <a:off x="925" y="2689"/>
              <a:ext cx="2719"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b="0" dirty="0"/>
                <a:t>May require major resource changes</a:t>
              </a:r>
              <a:endParaRPr lang="en-GB" altLang="en-US" b="0" dirty="0"/>
            </a:p>
          </p:txBody>
        </p:sp>
        <p:grpSp>
          <p:nvGrpSpPr>
            <p:cNvPr id="5142" name="Group 58"/>
            <p:cNvGrpSpPr>
              <a:grpSpLocks/>
            </p:cNvGrpSpPr>
            <p:nvPr/>
          </p:nvGrpSpPr>
          <p:grpSpPr bwMode="auto">
            <a:xfrm>
              <a:off x="14" y="2773"/>
              <a:ext cx="889" cy="81"/>
              <a:chOff x="14" y="985"/>
              <a:chExt cx="889" cy="81"/>
            </a:xfrm>
          </p:grpSpPr>
          <p:sp>
            <p:nvSpPr>
              <p:cNvPr id="5143" name="Oval 59"/>
              <p:cNvSpPr>
                <a:spLocks noChangeArrowheads="1"/>
              </p:cNvSpPr>
              <p:nvPr/>
            </p:nvSpPr>
            <p:spPr bwMode="auto">
              <a:xfrm>
                <a:off x="822" y="985"/>
                <a:ext cx="81" cy="81"/>
              </a:xfrm>
              <a:prstGeom prst="ellipse">
                <a:avLst/>
              </a:prstGeom>
              <a:solidFill>
                <a:schemeClr val="accent2"/>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5144" name="Line 60"/>
              <p:cNvSpPr>
                <a:spLocks noChangeShapeType="1"/>
              </p:cNvSpPr>
              <p:nvPr/>
            </p:nvSpPr>
            <p:spPr bwMode="auto">
              <a:xfrm>
                <a:off x="14" y="1025"/>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grpSp>
        <p:nvGrpSpPr>
          <p:cNvPr id="5131" name="Group 73"/>
          <p:cNvGrpSpPr>
            <a:grpSpLocks/>
          </p:cNvGrpSpPr>
          <p:nvPr/>
        </p:nvGrpSpPr>
        <p:grpSpPr bwMode="auto">
          <a:xfrm>
            <a:off x="1517650" y="4654551"/>
            <a:ext cx="5708650" cy="396875"/>
            <a:chOff x="14" y="3020"/>
            <a:chExt cx="3596" cy="250"/>
          </a:xfrm>
        </p:grpSpPr>
        <p:sp>
          <p:nvSpPr>
            <p:cNvPr id="5137" name="Rectangle 33"/>
            <p:cNvSpPr>
              <a:spLocks noChangeArrowheads="1"/>
            </p:cNvSpPr>
            <p:nvPr/>
          </p:nvSpPr>
          <p:spPr bwMode="auto">
            <a:xfrm>
              <a:off x="925" y="3020"/>
              <a:ext cx="2685"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b="0" dirty="0"/>
                <a:t>Likely to affect operational decisions</a:t>
              </a:r>
              <a:endParaRPr lang="en-GB" altLang="en-US" b="0" dirty="0"/>
            </a:p>
          </p:txBody>
        </p:sp>
        <p:grpSp>
          <p:nvGrpSpPr>
            <p:cNvPr id="5138" name="Group 61"/>
            <p:cNvGrpSpPr>
              <a:grpSpLocks/>
            </p:cNvGrpSpPr>
            <p:nvPr/>
          </p:nvGrpSpPr>
          <p:grpSpPr bwMode="auto">
            <a:xfrm>
              <a:off x="14" y="3104"/>
              <a:ext cx="889" cy="81"/>
              <a:chOff x="14" y="985"/>
              <a:chExt cx="889" cy="81"/>
            </a:xfrm>
          </p:grpSpPr>
          <p:sp>
            <p:nvSpPr>
              <p:cNvPr id="5139" name="Oval 62"/>
              <p:cNvSpPr>
                <a:spLocks noChangeArrowheads="1"/>
              </p:cNvSpPr>
              <p:nvPr/>
            </p:nvSpPr>
            <p:spPr bwMode="auto">
              <a:xfrm>
                <a:off x="822" y="985"/>
                <a:ext cx="81" cy="81"/>
              </a:xfrm>
              <a:prstGeom prst="ellipse">
                <a:avLst/>
              </a:prstGeom>
              <a:solidFill>
                <a:schemeClr val="accent2"/>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5140" name="Line 63"/>
              <p:cNvSpPr>
                <a:spLocks noChangeShapeType="1"/>
              </p:cNvSpPr>
              <p:nvPr/>
            </p:nvSpPr>
            <p:spPr bwMode="auto">
              <a:xfrm>
                <a:off x="14" y="1025"/>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grpSp>
        <p:nvGrpSpPr>
          <p:cNvPr id="5132" name="Group 74"/>
          <p:cNvGrpSpPr>
            <a:grpSpLocks/>
          </p:cNvGrpSpPr>
          <p:nvPr/>
        </p:nvGrpSpPr>
        <p:grpSpPr bwMode="auto">
          <a:xfrm>
            <a:off x="1517650" y="5143501"/>
            <a:ext cx="7854950" cy="701675"/>
            <a:chOff x="14" y="3249"/>
            <a:chExt cx="4948" cy="442"/>
          </a:xfrm>
        </p:grpSpPr>
        <p:sp>
          <p:nvSpPr>
            <p:cNvPr id="5133" name="Rectangle 37"/>
            <p:cNvSpPr>
              <a:spLocks noChangeArrowheads="1"/>
            </p:cNvSpPr>
            <p:nvPr/>
          </p:nvSpPr>
          <p:spPr bwMode="auto">
            <a:xfrm>
              <a:off x="925" y="3249"/>
              <a:ext cx="4037"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b="0" dirty="0"/>
                <a:t>Strategies also affected by values and expectations of those who have power</a:t>
              </a:r>
              <a:endParaRPr lang="en-GB" altLang="en-US" b="0" dirty="0"/>
            </a:p>
          </p:txBody>
        </p:sp>
        <p:grpSp>
          <p:nvGrpSpPr>
            <p:cNvPr id="5134" name="Group 64"/>
            <p:cNvGrpSpPr>
              <a:grpSpLocks/>
            </p:cNvGrpSpPr>
            <p:nvPr/>
          </p:nvGrpSpPr>
          <p:grpSpPr bwMode="auto">
            <a:xfrm>
              <a:off x="14" y="3349"/>
              <a:ext cx="889" cy="81"/>
              <a:chOff x="14" y="985"/>
              <a:chExt cx="889" cy="81"/>
            </a:xfrm>
          </p:grpSpPr>
          <p:sp>
            <p:nvSpPr>
              <p:cNvPr id="5135" name="Oval 65"/>
              <p:cNvSpPr>
                <a:spLocks noChangeArrowheads="1"/>
              </p:cNvSpPr>
              <p:nvPr/>
            </p:nvSpPr>
            <p:spPr bwMode="auto">
              <a:xfrm>
                <a:off x="822" y="985"/>
                <a:ext cx="81" cy="81"/>
              </a:xfrm>
              <a:prstGeom prst="ellipse">
                <a:avLst/>
              </a:prstGeom>
              <a:solidFill>
                <a:schemeClr val="accent2"/>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5136" name="Line 66"/>
              <p:cNvSpPr>
                <a:spLocks noChangeShapeType="1"/>
              </p:cNvSpPr>
              <p:nvPr/>
            </p:nvSpPr>
            <p:spPr bwMode="auto">
              <a:xfrm>
                <a:off x="14" y="1025"/>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spTree>
    <p:extLst>
      <p:ext uri="{BB962C8B-B14F-4D97-AF65-F5344CB8AC3E}">
        <p14:creationId xmlns:p14="http://schemas.microsoft.com/office/powerpoint/2010/main" val="21149122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iterate type="lt">
                                    <p:tmPct val="5000"/>
                                  </p:iterate>
                                  <p:childTnLst>
                                    <p:set>
                                      <p:cBhvr>
                                        <p:cTn id="6" dur="1" fill="hold">
                                          <p:stCondLst>
                                            <p:cond delay="0"/>
                                          </p:stCondLst>
                                        </p:cTn>
                                        <p:tgtEl>
                                          <p:spTgt spid="226310"/>
                                        </p:tgtEl>
                                        <p:attrNameLst>
                                          <p:attrName>style.visibility</p:attrName>
                                        </p:attrNameLst>
                                      </p:cBhvr>
                                      <p:to>
                                        <p:strVal val="visible"/>
                                      </p:to>
                                    </p:set>
                                    <p:anim calcmode="lin" valueType="num">
                                      <p:cBhvr>
                                        <p:cTn id="7" dur="500" fill="hold"/>
                                        <p:tgtEl>
                                          <p:spTgt spid="226310"/>
                                        </p:tgtEl>
                                        <p:attrNameLst>
                                          <p:attrName>ppt_w</p:attrName>
                                        </p:attrNameLst>
                                      </p:cBhvr>
                                      <p:tavLst>
                                        <p:tav tm="0">
                                          <p:val>
                                            <p:fltVal val="0"/>
                                          </p:val>
                                        </p:tav>
                                        <p:tav tm="100000">
                                          <p:val>
                                            <p:strVal val="#ppt_w"/>
                                          </p:val>
                                        </p:tav>
                                      </p:tavLst>
                                    </p:anim>
                                    <p:anim calcmode="lin" valueType="num">
                                      <p:cBhvr>
                                        <p:cTn id="8" dur="500" fill="hold"/>
                                        <p:tgtEl>
                                          <p:spTgt spid="226310"/>
                                        </p:tgtEl>
                                        <p:attrNameLst>
                                          <p:attrName>ppt_h</p:attrName>
                                        </p:attrNameLst>
                                      </p:cBhvr>
                                      <p:tavLst>
                                        <p:tav tm="0">
                                          <p:val>
                                            <p:fltVal val="0"/>
                                          </p:val>
                                        </p:tav>
                                        <p:tav tm="100000">
                                          <p:val>
                                            <p:strVal val="#ppt_h"/>
                                          </p:val>
                                        </p:tav>
                                      </p:tavLst>
                                    </p:anim>
                                    <p:anim calcmode="lin" valueType="num">
                                      <p:cBhvr>
                                        <p:cTn id="9" dur="500" fill="hold"/>
                                        <p:tgtEl>
                                          <p:spTgt spid="226310"/>
                                        </p:tgtEl>
                                        <p:attrNameLst>
                                          <p:attrName>style.rotation</p:attrName>
                                        </p:attrNameLst>
                                      </p:cBhvr>
                                      <p:tavLst>
                                        <p:tav tm="0">
                                          <p:val>
                                            <p:fltVal val="90"/>
                                          </p:val>
                                        </p:tav>
                                        <p:tav tm="100000">
                                          <p:val>
                                            <p:fltVal val="0"/>
                                          </p:val>
                                        </p:tav>
                                      </p:tavLst>
                                    </p:anim>
                                    <p:animEffect transition="in" filter="fade">
                                      <p:cBhvr>
                                        <p:cTn id="10" dur="500"/>
                                        <p:tgtEl>
                                          <p:spTgt spid="226310"/>
                                        </p:tgtEl>
                                      </p:cBhvr>
                                    </p:animEffect>
                                  </p:childTnLst>
                                </p:cTn>
                              </p:par>
                            </p:childTnLst>
                          </p:cTn>
                        </p:par>
                        <p:par>
                          <p:cTn id="11" fill="hold" nodeType="afterGroup">
                            <p:stCondLst>
                              <p:cond delay="1225"/>
                            </p:stCondLst>
                            <p:childTnLst>
                              <p:par>
                                <p:cTn id="12" presetID="22" presetClass="entr" presetSubtype="8"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left)">
                                      <p:cBhvr>
                                        <p:cTn id="14" dur="500"/>
                                        <p:tgtEl>
                                          <p:spTgt spid="4"/>
                                        </p:tgtEl>
                                      </p:cBhvr>
                                    </p:animEffect>
                                  </p:childTnLst>
                                </p:cTn>
                              </p:par>
                            </p:childTnLst>
                          </p:cTn>
                        </p:par>
                        <p:par>
                          <p:cTn id="15" fill="hold" nodeType="afterGroup">
                            <p:stCondLst>
                              <p:cond delay="1725"/>
                            </p:stCondLst>
                            <p:childTnLst>
                              <p:par>
                                <p:cTn id="16" presetID="22" presetClass="entr" presetSubtype="2" fill="hold" grpId="0" nodeType="afterEffect">
                                  <p:stCondLst>
                                    <p:cond delay="0"/>
                                  </p:stCondLst>
                                  <p:childTnLst>
                                    <p:set>
                                      <p:cBhvr>
                                        <p:cTn id="17" dur="1" fill="hold">
                                          <p:stCondLst>
                                            <p:cond delay="0"/>
                                          </p:stCondLst>
                                        </p:cTn>
                                        <p:tgtEl>
                                          <p:spTgt spid="226348"/>
                                        </p:tgtEl>
                                        <p:attrNameLst>
                                          <p:attrName>style.visibility</p:attrName>
                                        </p:attrNameLst>
                                      </p:cBhvr>
                                      <p:to>
                                        <p:strVal val="visible"/>
                                      </p:to>
                                    </p:set>
                                    <p:animEffect transition="in" filter="wipe(right)">
                                      <p:cBhvr>
                                        <p:cTn id="18" dur="500"/>
                                        <p:tgtEl>
                                          <p:spTgt spid="2263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10" grpId="0"/>
      <p:bldP spid="22634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AutoShape 2"/>
          <p:cNvSpPr>
            <a:spLocks noChangeArrowheads="1"/>
          </p:cNvSpPr>
          <p:nvPr/>
        </p:nvSpPr>
        <p:spPr bwMode="auto">
          <a:xfrm>
            <a:off x="4224338" y="2922588"/>
            <a:ext cx="6443662" cy="1441450"/>
          </a:xfrm>
          <a:prstGeom prst="roundRect">
            <a:avLst>
              <a:gd name="adj" fmla="val 16667"/>
            </a:avLst>
          </a:prstGeom>
          <a:solidFill>
            <a:schemeClr val="bg1"/>
          </a:solidFill>
          <a:ln w="9525">
            <a:noFill/>
            <a:round/>
            <a:headEnd/>
            <a:tailEnd/>
          </a:ln>
          <a:effectLst>
            <a:prstShdw prst="shdw17" dist="17961" dir="2700000">
              <a:schemeClr val="bg1">
                <a:gamma/>
                <a:shade val="60000"/>
                <a:invGamma/>
              </a:schemeClr>
            </a:prstShdw>
          </a:effectLst>
        </p:spPr>
        <p:txBody>
          <a:bodyPr wrap="none" anchor="ctr"/>
          <a:lstStyle/>
          <a:p>
            <a:pPr eaLnBrk="1" hangingPunct="1">
              <a:buFontTx/>
              <a:buChar char="•"/>
              <a:defRPr/>
            </a:pPr>
            <a:r>
              <a:rPr lang="en-GB" sz="1600" dirty="0"/>
              <a:t>Coordinating and integrating unit strategies</a:t>
            </a:r>
          </a:p>
          <a:p>
            <a:pPr eaLnBrk="1" hangingPunct="1">
              <a:buFontTx/>
              <a:buChar char="•"/>
              <a:defRPr/>
            </a:pPr>
            <a:r>
              <a:rPr lang="en-GB" sz="1600" dirty="0"/>
              <a:t>Developing distinctive competencies</a:t>
            </a:r>
          </a:p>
          <a:p>
            <a:pPr eaLnBrk="1" hangingPunct="1">
              <a:buFontTx/>
              <a:buChar char="•"/>
              <a:defRPr/>
            </a:pPr>
            <a:r>
              <a:rPr lang="en-GB" sz="1600" dirty="0"/>
              <a:t>Identifying product market niches</a:t>
            </a:r>
          </a:p>
          <a:p>
            <a:pPr eaLnBrk="1" hangingPunct="1">
              <a:buFontTx/>
              <a:buChar char="•"/>
              <a:defRPr/>
            </a:pPr>
            <a:r>
              <a:rPr lang="en-GB" sz="1600" dirty="0"/>
              <a:t>Monitoring products and markets</a:t>
            </a:r>
          </a:p>
        </p:txBody>
      </p:sp>
      <p:sp>
        <p:nvSpPr>
          <p:cNvPr id="229379" name="AutoShape 3"/>
          <p:cNvSpPr>
            <a:spLocks noChangeArrowheads="1"/>
          </p:cNvSpPr>
          <p:nvPr/>
        </p:nvSpPr>
        <p:spPr bwMode="auto">
          <a:xfrm>
            <a:off x="1558925" y="3068638"/>
            <a:ext cx="2700338" cy="1008434"/>
          </a:xfrm>
          <a:prstGeom prst="roundRect">
            <a:avLst>
              <a:gd name="adj" fmla="val 16667"/>
            </a:avLst>
          </a:prstGeom>
          <a:solidFill>
            <a:schemeClr val="bg1"/>
          </a:solidFill>
          <a:ln w="952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eaLnBrk="1" hangingPunct="1"/>
            <a:r>
              <a:rPr lang="en-GB" altLang="en-US" sz="1800" b="0" i="1" dirty="0">
                <a:solidFill>
                  <a:srgbClr val="333399"/>
                </a:solidFill>
              </a:rPr>
              <a:t>Business strategy</a:t>
            </a:r>
          </a:p>
          <a:p>
            <a:pPr algn="ctr" eaLnBrk="1" hangingPunct="1"/>
            <a:r>
              <a:rPr lang="en-GB" altLang="en-US" sz="1800" dirty="0">
                <a:solidFill>
                  <a:srgbClr val="333399"/>
                </a:solidFill>
              </a:rPr>
              <a:t>MIDDLE TIER</a:t>
            </a:r>
          </a:p>
        </p:txBody>
      </p:sp>
      <p:sp>
        <p:nvSpPr>
          <p:cNvPr id="229380" name="AutoShape 4"/>
          <p:cNvSpPr>
            <a:spLocks noChangeArrowheads="1"/>
          </p:cNvSpPr>
          <p:nvPr/>
        </p:nvSpPr>
        <p:spPr bwMode="auto">
          <a:xfrm>
            <a:off x="4224338" y="4435475"/>
            <a:ext cx="6443662" cy="1441450"/>
          </a:xfrm>
          <a:prstGeom prst="roundRect">
            <a:avLst>
              <a:gd name="adj" fmla="val 16667"/>
            </a:avLst>
          </a:prstGeom>
          <a:solidFill>
            <a:schemeClr val="bg1"/>
          </a:solidFill>
          <a:ln w="9525">
            <a:noFill/>
            <a:round/>
            <a:headEnd/>
            <a:tailEnd/>
          </a:ln>
          <a:effectLst>
            <a:prstShdw prst="shdw17" dist="17961" dir="2700000">
              <a:schemeClr val="bg1">
                <a:gamma/>
                <a:shade val="60000"/>
                <a:invGamma/>
              </a:schemeClr>
            </a:prstShdw>
          </a:effectLst>
        </p:spPr>
        <p:txBody>
          <a:bodyPr wrap="none" anchor="ctr"/>
          <a:lstStyle/>
          <a:p>
            <a:pPr eaLnBrk="1" hangingPunct="1">
              <a:buFontTx/>
              <a:buChar char="•"/>
              <a:defRPr/>
            </a:pPr>
            <a:r>
              <a:rPr lang="en-GB" sz="1600" dirty="0"/>
              <a:t>Ensuring skills and competencies are utilised effectively</a:t>
            </a:r>
          </a:p>
          <a:p>
            <a:pPr eaLnBrk="1" hangingPunct="1">
              <a:buFontTx/>
              <a:buChar char="•"/>
              <a:defRPr/>
            </a:pPr>
            <a:r>
              <a:rPr lang="en-GB" sz="1600" dirty="0"/>
              <a:t>Integrating activities, e.g. procurement/marketing</a:t>
            </a:r>
          </a:p>
          <a:p>
            <a:pPr eaLnBrk="1" hangingPunct="1">
              <a:buFontTx/>
              <a:buChar char="•"/>
              <a:defRPr/>
            </a:pPr>
            <a:r>
              <a:rPr lang="en-GB" sz="1600" dirty="0"/>
              <a:t>Providing information and expertise</a:t>
            </a:r>
          </a:p>
        </p:txBody>
      </p:sp>
      <p:sp>
        <p:nvSpPr>
          <p:cNvPr id="229381" name="AutoShape 5"/>
          <p:cNvSpPr>
            <a:spLocks noChangeArrowheads="1"/>
          </p:cNvSpPr>
          <p:nvPr/>
        </p:nvSpPr>
        <p:spPr bwMode="auto">
          <a:xfrm>
            <a:off x="1558925" y="4724401"/>
            <a:ext cx="2700338" cy="936625"/>
          </a:xfrm>
          <a:prstGeom prst="roundRect">
            <a:avLst>
              <a:gd name="adj" fmla="val 16667"/>
            </a:avLst>
          </a:prstGeom>
          <a:solidFill>
            <a:schemeClr val="bg1"/>
          </a:solidFill>
          <a:ln w="952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eaLnBrk="1" hangingPunct="1"/>
            <a:r>
              <a:rPr lang="en-GB" altLang="en-US" sz="1800" b="0" i="1" dirty="0">
                <a:solidFill>
                  <a:srgbClr val="333399"/>
                </a:solidFill>
              </a:rPr>
              <a:t>Functional/operational</a:t>
            </a:r>
          </a:p>
          <a:p>
            <a:pPr algn="ctr" eaLnBrk="1" hangingPunct="1"/>
            <a:r>
              <a:rPr lang="en-GB" altLang="en-US" sz="1800" b="0" i="1" dirty="0">
                <a:solidFill>
                  <a:srgbClr val="333399"/>
                </a:solidFill>
              </a:rPr>
              <a:t>strategies</a:t>
            </a:r>
          </a:p>
          <a:p>
            <a:pPr algn="ctr" eaLnBrk="1" hangingPunct="1"/>
            <a:r>
              <a:rPr lang="en-GB" altLang="en-US" sz="1800" dirty="0">
                <a:solidFill>
                  <a:srgbClr val="333399"/>
                </a:solidFill>
              </a:rPr>
              <a:t>LOWER TIER</a:t>
            </a:r>
          </a:p>
        </p:txBody>
      </p:sp>
      <p:sp>
        <p:nvSpPr>
          <p:cNvPr id="229386" name="Text Box 10"/>
          <p:cNvSpPr txBox="1">
            <a:spLocks noChangeArrowheads="1"/>
          </p:cNvSpPr>
          <p:nvPr/>
        </p:nvSpPr>
        <p:spPr bwMode="auto">
          <a:xfrm>
            <a:off x="3294063" y="917575"/>
            <a:ext cx="4777270" cy="4462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GB" altLang="en-US" sz="2300" dirty="0">
                <a:solidFill>
                  <a:schemeClr val="hlink"/>
                </a:solidFill>
              </a:rPr>
              <a:t>Levels of organisational strategy</a:t>
            </a:r>
          </a:p>
        </p:txBody>
      </p:sp>
      <p:sp>
        <p:nvSpPr>
          <p:cNvPr id="229388" name="AutoShape 12"/>
          <p:cNvSpPr>
            <a:spLocks noChangeArrowheads="1"/>
          </p:cNvSpPr>
          <p:nvPr/>
        </p:nvSpPr>
        <p:spPr bwMode="auto">
          <a:xfrm>
            <a:off x="4224338" y="1411288"/>
            <a:ext cx="6443662" cy="1441450"/>
          </a:xfrm>
          <a:prstGeom prst="roundRect">
            <a:avLst>
              <a:gd name="adj" fmla="val 16667"/>
            </a:avLst>
          </a:prstGeom>
          <a:solidFill>
            <a:schemeClr val="bg1"/>
          </a:solidFill>
          <a:ln w="9525">
            <a:noFill/>
            <a:round/>
            <a:headEnd/>
            <a:tailEnd/>
          </a:ln>
          <a:effectLst>
            <a:prstShdw prst="shdw17" dist="17961" dir="2700000">
              <a:schemeClr val="bg1">
                <a:gamma/>
                <a:shade val="60000"/>
                <a:invGamma/>
              </a:schemeClr>
            </a:prstShdw>
          </a:effectLst>
        </p:spPr>
        <p:txBody>
          <a:bodyPr wrap="none" anchor="ctr"/>
          <a:lstStyle/>
          <a:p>
            <a:pPr eaLnBrk="1" hangingPunct="1">
              <a:buFontTx/>
              <a:buChar char="•"/>
              <a:defRPr/>
            </a:pPr>
            <a:r>
              <a:rPr lang="en-GB" sz="1600" dirty="0"/>
              <a:t>What business should we be in?</a:t>
            </a:r>
          </a:p>
          <a:p>
            <a:pPr eaLnBrk="1" hangingPunct="1">
              <a:buFontTx/>
              <a:buChar char="•"/>
              <a:defRPr/>
            </a:pPr>
            <a:r>
              <a:rPr lang="en-GB" sz="1600" dirty="0"/>
              <a:t>Deciding grand strategies</a:t>
            </a:r>
          </a:p>
          <a:p>
            <a:pPr eaLnBrk="1" hangingPunct="1">
              <a:buFontTx/>
              <a:buChar char="•"/>
              <a:defRPr/>
            </a:pPr>
            <a:r>
              <a:rPr lang="en-GB" sz="1600" dirty="0"/>
              <a:t>Determining values</a:t>
            </a:r>
          </a:p>
          <a:p>
            <a:pPr eaLnBrk="1" hangingPunct="1">
              <a:buFontTx/>
              <a:buChar char="•"/>
              <a:defRPr/>
            </a:pPr>
            <a:r>
              <a:rPr lang="en-GB" sz="1600" dirty="0"/>
              <a:t>Coordinating and managing major resources</a:t>
            </a:r>
          </a:p>
          <a:p>
            <a:pPr eaLnBrk="1" hangingPunct="1">
              <a:buFontTx/>
              <a:buChar char="•"/>
              <a:defRPr/>
            </a:pPr>
            <a:r>
              <a:rPr lang="en-GB" sz="1600" dirty="0"/>
              <a:t>Deciding business locations and structures</a:t>
            </a:r>
          </a:p>
        </p:txBody>
      </p:sp>
      <p:sp>
        <p:nvSpPr>
          <p:cNvPr id="229389" name="AutoShape 13"/>
          <p:cNvSpPr>
            <a:spLocks noChangeArrowheads="1"/>
          </p:cNvSpPr>
          <p:nvPr/>
        </p:nvSpPr>
        <p:spPr bwMode="auto">
          <a:xfrm>
            <a:off x="1558925" y="1555750"/>
            <a:ext cx="2700338" cy="1081162"/>
          </a:xfrm>
          <a:prstGeom prst="roundRect">
            <a:avLst>
              <a:gd name="adj" fmla="val 16667"/>
            </a:avLst>
          </a:prstGeom>
          <a:solidFill>
            <a:schemeClr val="bg1"/>
          </a:solidFill>
          <a:ln w="952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eaLnBrk="1" hangingPunct="1"/>
            <a:r>
              <a:rPr lang="en-GB" altLang="en-US" sz="1800" b="0" i="1" dirty="0">
                <a:solidFill>
                  <a:srgbClr val="333399"/>
                </a:solidFill>
              </a:rPr>
              <a:t>Corporate strategy</a:t>
            </a:r>
          </a:p>
          <a:p>
            <a:pPr algn="ctr" eaLnBrk="1" hangingPunct="1"/>
            <a:r>
              <a:rPr lang="en-GB" altLang="en-US" sz="1800" dirty="0">
                <a:solidFill>
                  <a:srgbClr val="333399"/>
                </a:solidFill>
              </a:rPr>
              <a:t>TOP TIER</a:t>
            </a:r>
          </a:p>
        </p:txBody>
      </p:sp>
      <p:grpSp>
        <p:nvGrpSpPr>
          <p:cNvPr id="2" name="Group 15"/>
          <p:cNvGrpSpPr>
            <a:grpSpLocks/>
          </p:cNvGrpSpPr>
          <p:nvPr/>
        </p:nvGrpSpPr>
        <p:grpSpPr bwMode="auto">
          <a:xfrm>
            <a:off x="1524000" y="476251"/>
            <a:ext cx="9144000" cy="411163"/>
            <a:chOff x="0" y="343"/>
            <a:chExt cx="5760" cy="259"/>
          </a:xfrm>
        </p:grpSpPr>
        <p:sp>
          <p:nvSpPr>
            <p:cNvPr id="8203" name="Line 16"/>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29393" name="AutoShape 17"/>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GB" dirty="0"/>
            </a:p>
          </p:txBody>
        </p:sp>
      </p:grpSp>
      <p:sp>
        <p:nvSpPr>
          <p:cNvPr id="229394" name="Rectangle 18"/>
          <p:cNvSpPr>
            <a:spLocks noChangeArrowheads="1"/>
          </p:cNvSpPr>
          <p:nvPr/>
        </p:nvSpPr>
        <p:spPr bwMode="auto">
          <a:xfrm>
            <a:off x="2063552" y="476250"/>
            <a:ext cx="504844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Strategic procurement</a:t>
            </a:r>
          </a:p>
        </p:txBody>
      </p:sp>
    </p:spTree>
    <p:extLst>
      <p:ext uri="{BB962C8B-B14F-4D97-AF65-F5344CB8AC3E}">
        <p14:creationId xmlns:p14="http://schemas.microsoft.com/office/powerpoint/2010/main" val="2923400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iterate type="lt">
                                    <p:tmPct val="5000"/>
                                  </p:iterate>
                                  <p:childTnLst>
                                    <p:set>
                                      <p:cBhvr>
                                        <p:cTn id="6" dur="1" fill="hold">
                                          <p:stCondLst>
                                            <p:cond delay="0"/>
                                          </p:stCondLst>
                                        </p:cTn>
                                        <p:tgtEl>
                                          <p:spTgt spid="229386"/>
                                        </p:tgtEl>
                                        <p:attrNameLst>
                                          <p:attrName>style.visibility</p:attrName>
                                        </p:attrNameLst>
                                      </p:cBhvr>
                                      <p:to>
                                        <p:strVal val="visible"/>
                                      </p:to>
                                    </p:set>
                                    <p:anim calcmode="lin" valueType="num">
                                      <p:cBhvr>
                                        <p:cTn id="7" dur="500" fill="hold"/>
                                        <p:tgtEl>
                                          <p:spTgt spid="229386"/>
                                        </p:tgtEl>
                                        <p:attrNameLst>
                                          <p:attrName>ppt_w</p:attrName>
                                        </p:attrNameLst>
                                      </p:cBhvr>
                                      <p:tavLst>
                                        <p:tav tm="0">
                                          <p:val>
                                            <p:fltVal val="0"/>
                                          </p:val>
                                        </p:tav>
                                        <p:tav tm="100000">
                                          <p:val>
                                            <p:strVal val="#ppt_w"/>
                                          </p:val>
                                        </p:tav>
                                      </p:tavLst>
                                    </p:anim>
                                    <p:anim calcmode="lin" valueType="num">
                                      <p:cBhvr>
                                        <p:cTn id="8" dur="500" fill="hold"/>
                                        <p:tgtEl>
                                          <p:spTgt spid="229386"/>
                                        </p:tgtEl>
                                        <p:attrNameLst>
                                          <p:attrName>ppt_h</p:attrName>
                                        </p:attrNameLst>
                                      </p:cBhvr>
                                      <p:tavLst>
                                        <p:tav tm="0">
                                          <p:val>
                                            <p:fltVal val="0"/>
                                          </p:val>
                                        </p:tav>
                                        <p:tav tm="100000">
                                          <p:val>
                                            <p:strVal val="#ppt_h"/>
                                          </p:val>
                                        </p:tav>
                                      </p:tavLst>
                                    </p:anim>
                                    <p:anim calcmode="lin" valueType="num">
                                      <p:cBhvr>
                                        <p:cTn id="9" dur="500" fill="hold"/>
                                        <p:tgtEl>
                                          <p:spTgt spid="229386"/>
                                        </p:tgtEl>
                                        <p:attrNameLst>
                                          <p:attrName>style.rotation</p:attrName>
                                        </p:attrNameLst>
                                      </p:cBhvr>
                                      <p:tavLst>
                                        <p:tav tm="0">
                                          <p:val>
                                            <p:fltVal val="90"/>
                                          </p:val>
                                        </p:tav>
                                        <p:tav tm="100000">
                                          <p:val>
                                            <p:fltVal val="0"/>
                                          </p:val>
                                        </p:tav>
                                      </p:tavLst>
                                    </p:anim>
                                    <p:animEffect transition="in" filter="fade">
                                      <p:cBhvr>
                                        <p:cTn id="10" dur="500"/>
                                        <p:tgtEl>
                                          <p:spTgt spid="229386"/>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29389"/>
                                        </p:tgtEl>
                                        <p:attrNameLst>
                                          <p:attrName>style.visibility</p:attrName>
                                        </p:attrNameLst>
                                      </p:cBhvr>
                                      <p:to>
                                        <p:strVal val="visible"/>
                                      </p:to>
                                    </p:set>
                                    <p:animEffect transition="in" filter="fade">
                                      <p:cBhvr>
                                        <p:cTn id="15" dur="500"/>
                                        <p:tgtEl>
                                          <p:spTgt spid="229389"/>
                                        </p:tgtEl>
                                      </p:cBhvr>
                                    </p:animEffect>
                                  </p:childTnLst>
                                </p:cTn>
                              </p:par>
                            </p:childTnLst>
                          </p:cTn>
                        </p:par>
                        <p:par>
                          <p:cTn id="16" fill="hold" nodeType="afterGroup">
                            <p:stCondLst>
                              <p:cond delay="500"/>
                            </p:stCondLst>
                            <p:childTnLst>
                              <p:par>
                                <p:cTn id="17" presetID="22" presetClass="entr" presetSubtype="8" fill="hold" grpId="0" nodeType="afterEffect">
                                  <p:stCondLst>
                                    <p:cond delay="0"/>
                                  </p:stCondLst>
                                  <p:childTnLst>
                                    <p:set>
                                      <p:cBhvr>
                                        <p:cTn id="18" dur="1" fill="hold">
                                          <p:stCondLst>
                                            <p:cond delay="0"/>
                                          </p:stCondLst>
                                        </p:cTn>
                                        <p:tgtEl>
                                          <p:spTgt spid="229388"/>
                                        </p:tgtEl>
                                        <p:attrNameLst>
                                          <p:attrName>style.visibility</p:attrName>
                                        </p:attrNameLst>
                                      </p:cBhvr>
                                      <p:to>
                                        <p:strVal val="visible"/>
                                      </p:to>
                                    </p:set>
                                    <p:animEffect transition="in" filter="wipe(left)">
                                      <p:cBhvr>
                                        <p:cTn id="19" dur="500"/>
                                        <p:tgtEl>
                                          <p:spTgt spid="229388"/>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29379"/>
                                        </p:tgtEl>
                                        <p:attrNameLst>
                                          <p:attrName>style.visibility</p:attrName>
                                        </p:attrNameLst>
                                      </p:cBhvr>
                                      <p:to>
                                        <p:strVal val="visible"/>
                                      </p:to>
                                    </p:set>
                                    <p:animEffect transition="in" filter="fade">
                                      <p:cBhvr>
                                        <p:cTn id="24" dur="500"/>
                                        <p:tgtEl>
                                          <p:spTgt spid="229379"/>
                                        </p:tgtEl>
                                      </p:cBhvr>
                                    </p:animEffect>
                                  </p:childTnLst>
                                </p:cTn>
                              </p:par>
                            </p:childTnLst>
                          </p:cTn>
                        </p:par>
                        <p:par>
                          <p:cTn id="25" fill="hold" nodeType="afterGroup">
                            <p:stCondLst>
                              <p:cond delay="500"/>
                            </p:stCondLst>
                            <p:childTnLst>
                              <p:par>
                                <p:cTn id="26" presetID="22" presetClass="entr" presetSubtype="8" fill="hold" grpId="0" nodeType="afterEffect">
                                  <p:stCondLst>
                                    <p:cond delay="0"/>
                                  </p:stCondLst>
                                  <p:childTnLst>
                                    <p:set>
                                      <p:cBhvr>
                                        <p:cTn id="27" dur="1" fill="hold">
                                          <p:stCondLst>
                                            <p:cond delay="0"/>
                                          </p:stCondLst>
                                        </p:cTn>
                                        <p:tgtEl>
                                          <p:spTgt spid="229378"/>
                                        </p:tgtEl>
                                        <p:attrNameLst>
                                          <p:attrName>style.visibility</p:attrName>
                                        </p:attrNameLst>
                                      </p:cBhvr>
                                      <p:to>
                                        <p:strVal val="visible"/>
                                      </p:to>
                                    </p:set>
                                    <p:animEffect transition="in" filter="wipe(left)">
                                      <p:cBhvr>
                                        <p:cTn id="28" dur="500"/>
                                        <p:tgtEl>
                                          <p:spTgt spid="229378"/>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29381"/>
                                        </p:tgtEl>
                                        <p:attrNameLst>
                                          <p:attrName>style.visibility</p:attrName>
                                        </p:attrNameLst>
                                      </p:cBhvr>
                                      <p:to>
                                        <p:strVal val="visible"/>
                                      </p:to>
                                    </p:set>
                                    <p:animEffect transition="in" filter="fade">
                                      <p:cBhvr>
                                        <p:cTn id="33" dur="500"/>
                                        <p:tgtEl>
                                          <p:spTgt spid="229381"/>
                                        </p:tgtEl>
                                      </p:cBhvr>
                                    </p:animEffect>
                                  </p:childTnLst>
                                </p:cTn>
                              </p:par>
                            </p:childTnLst>
                          </p:cTn>
                        </p:par>
                        <p:par>
                          <p:cTn id="34" fill="hold" nodeType="afterGroup">
                            <p:stCondLst>
                              <p:cond delay="500"/>
                            </p:stCondLst>
                            <p:childTnLst>
                              <p:par>
                                <p:cTn id="35" presetID="22" presetClass="entr" presetSubtype="8" fill="hold" grpId="0" nodeType="afterEffect">
                                  <p:stCondLst>
                                    <p:cond delay="0"/>
                                  </p:stCondLst>
                                  <p:childTnLst>
                                    <p:set>
                                      <p:cBhvr>
                                        <p:cTn id="36" dur="1" fill="hold">
                                          <p:stCondLst>
                                            <p:cond delay="0"/>
                                          </p:stCondLst>
                                        </p:cTn>
                                        <p:tgtEl>
                                          <p:spTgt spid="229380"/>
                                        </p:tgtEl>
                                        <p:attrNameLst>
                                          <p:attrName>style.visibility</p:attrName>
                                        </p:attrNameLst>
                                      </p:cBhvr>
                                      <p:to>
                                        <p:strVal val="visible"/>
                                      </p:to>
                                    </p:set>
                                    <p:animEffect transition="in" filter="wipe(left)">
                                      <p:cBhvr>
                                        <p:cTn id="37" dur="500"/>
                                        <p:tgtEl>
                                          <p:spTgt spid="229380"/>
                                        </p:tgtEl>
                                      </p:cBhvr>
                                    </p:animEffect>
                                  </p:childTnLst>
                                </p:cTn>
                              </p:par>
                            </p:childTnLst>
                          </p:cTn>
                        </p:par>
                        <p:par>
                          <p:cTn id="38" fill="hold" nodeType="afterGroup">
                            <p:stCondLst>
                              <p:cond delay="1000"/>
                            </p:stCondLst>
                            <p:childTnLst>
                              <p:par>
                                <p:cTn id="39" presetID="22" presetClass="entr" presetSubtype="8" fill="hold" nodeType="after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wipe(left)">
                                      <p:cBhvr>
                                        <p:cTn id="41" dur="500"/>
                                        <p:tgtEl>
                                          <p:spTgt spid="2"/>
                                        </p:tgtEl>
                                      </p:cBhvr>
                                    </p:animEffect>
                                  </p:childTnLst>
                                </p:cTn>
                              </p:par>
                            </p:childTnLst>
                          </p:cTn>
                        </p:par>
                        <p:par>
                          <p:cTn id="42" fill="hold" nodeType="afterGroup">
                            <p:stCondLst>
                              <p:cond delay="1500"/>
                            </p:stCondLst>
                            <p:childTnLst>
                              <p:par>
                                <p:cTn id="43" presetID="22" presetClass="entr" presetSubtype="2" fill="hold" grpId="0" nodeType="afterEffect">
                                  <p:stCondLst>
                                    <p:cond delay="0"/>
                                  </p:stCondLst>
                                  <p:childTnLst>
                                    <p:set>
                                      <p:cBhvr>
                                        <p:cTn id="44" dur="1" fill="hold">
                                          <p:stCondLst>
                                            <p:cond delay="0"/>
                                          </p:stCondLst>
                                        </p:cTn>
                                        <p:tgtEl>
                                          <p:spTgt spid="229394"/>
                                        </p:tgtEl>
                                        <p:attrNameLst>
                                          <p:attrName>style.visibility</p:attrName>
                                        </p:attrNameLst>
                                      </p:cBhvr>
                                      <p:to>
                                        <p:strVal val="visible"/>
                                      </p:to>
                                    </p:set>
                                    <p:animEffect transition="in" filter="wipe(right)">
                                      <p:cBhvr>
                                        <p:cTn id="45" dur="500"/>
                                        <p:tgtEl>
                                          <p:spTgt spid="2293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378" grpId="0" animBg="1"/>
      <p:bldP spid="229379" grpId="0" animBg="1"/>
      <p:bldP spid="229380" grpId="0" animBg="1"/>
      <p:bldP spid="229381" grpId="0" animBg="1"/>
      <p:bldP spid="229386" grpId="0"/>
      <p:bldP spid="229388" grpId="0" animBg="1"/>
      <p:bldP spid="229389" grpId="0" animBg="1"/>
      <p:bldP spid="22939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5"/>
          <p:cNvGrpSpPr>
            <a:grpSpLocks/>
          </p:cNvGrpSpPr>
          <p:nvPr/>
        </p:nvGrpSpPr>
        <p:grpSpPr bwMode="auto">
          <a:xfrm>
            <a:off x="1524000" y="428626"/>
            <a:ext cx="9144000" cy="411163"/>
            <a:chOff x="0" y="343"/>
            <a:chExt cx="5760" cy="259"/>
          </a:xfrm>
        </p:grpSpPr>
        <p:sp>
          <p:nvSpPr>
            <p:cNvPr id="14347" name="Line 16"/>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29393" name="AutoShape 17"/>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lgn="ctr">
                <a:defRPr/>
              </a:pPr>
              <a:endParaRPr lang="en-GB" dirty="0"/>
            </a:p>
          </p:txBody>
        </p:sp>
      </p:grpSp>
      <p:sp>
        <p:nvSpPr>
          <p:cNvPr id="229449" name="Rectangle 73"/>
          <p:cNvSpPr>
            <a:spLocks noChangeArrowheads="1"/>
          </p:cNvSpPr>
          <p:nvPr/>
        </p:nvSpPr>
        <p:spPr bwMode="auto">
          <a:xfrm>
            <a:off x="2063553" y="476250"/>
            <a:ext cx="6926461"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Strategic procurement</a:t>
            </a:r>
          </a:p>
        </p:txBody>
      </p:sp>
      <p:sp>
        <p:nvSpPr>
          <p:cNvPr id="16" name="Text Box 12"/>
          <p:cNvSpPr txBox="1">
            <a:spLocks noChangeArrowheads="1"/>
          </p:cNvSpPr>
          <p:nvPr/>
        </p:nvSpPr>
        <p:spPr bwMode="auto">
          <a:xfrm>
            <a:off x="2201864" y="906463"/>
            <a:ext cx="648126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1800" dirty="0">
                <a:solidFill>
                  <a:schemeClr val="hlink"/>
                </a:solidFill>
              </a:rPr>
              <a:t>Organisational strategy – impact of environmental factors</a:t>
            </a:r>
            <a:endParaRPr lang="en-GB" altLang="en-US" sz="1800" dirty="0">
              <a:solidFill>
                <a:schemeClr val="hlink"/>
              </a:solidFill>
            </a:endParaRPr>
          </a:p>
        </p:txBody>
      </p:sp>
      <p:sp>
        <p:nvSpPr>
          <p:cNvPr id="17" name="AutoShape 2"/>
          <p:cNvSpPr>
            <a:spLocks noChangeArrowheads="1"/>
          </p:cNvSpPr>
          <p:nvPr/>
        </p:nvSpPr>
        <p:spPr bwMode="auto">
          <a:xfrm>
            <a:off x="2736850" y="1457326"/>
            <a:ext cx="6840538" cy="989013"/>
          </a:xfrm>
          <a:prstGeom prst="roundRect">
            <a:avLst>
              <a:gd name="adj" fmla="val 16667"/>
            </a:avLst>
          </a:pr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2300" dirty="0">
                <a:solidFill>
                  <a:srgbClr val="333399"/>
                </a:solidFill>
              </a:rPr>
              <a:t>Sector impact</a:t>
            </a:r>
            <a:endParaRPr lang="en-GB" altLang="en-US" sz="2300" dirty="0">
              <a:solidFill>
                <a:srgbClr val="333399"/>
              </a:solidFill>
            </a:endParaRPr>
          </a:p>
        </p:txBody>
      </p:sp>
      <p:sp>
        <p:nvSpPr>
          <p:cNvPr id="18" name="Rectangle 5"/>
          <p:cNvSpPr>
            <a:spLocks noChangeArrowheads="1"/>
          </p:cNvSpPr>
          <p:nvPr/>
        </p:nvSpPr>
        <p:spPr bwMode="auto">
          <a:xfrm>
            <a:off x="6408738" y="1457325"/>
            <a:ext cx="99695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buFontTx/>
              <a:buChar char="•"/>
            </a:pPr>
            <a:r>
              <a:rPr lang="en-US" altLang="en-US" sz="1400" b="0" i="1" dirty="0">
                <a:solidFill>
                  <a:srgbClr val="333399"/>
                </a:solidFill>
              </a:rPr>
              <a:t>Private</a:t>
            </a:r>
          </a:p>
          <a:p>
            <a:pPr eaLnBrk="1" hangingPunct="1">
              <a:buFontTx/>
              <a:buChar char="•"/>
            </a:pPr>
            <a:r>
              <a:rPr lang="en-US" altLang="en-US" sz="1400" b="0" i="1" dirty="0">
                <a:solidFill>
                  <a:srgbClr val="333399"/>
                </a:solidFill>
              </a:rPr>
              <a:t>Public</a:t>
            </a:r>
          </a:p>
          <a:p>
            <a:pPr eaLnBrk="1" hangingPunct="1">
              <a:buFontTx/>
              <a:buChar char="•"/>
            </a:pPr>
            <a:r>
              <a:rPr lang="en-US" altLang="en-US" sz="1400" b="0" i="1" dirty="0">
                <a:solidFill>
                  <a:srgbClr val="333399"/>
                </a:solidFill>
              </a:rPr>
              <a:t>Voluntary</a:t>
            </a:r>
            <a:endParaRPr lang="en-GB" altLang="en-US" sz="1400" b="0" i="1" dirty="0">
              <a:solidFill>
                <a:srgbClr val="333399"/>
              </a:solidFill>
            </a:endParaRPr>
          </a:p>
        </p:txBody>
      </p:sp>
      <p:sp>
        <p:nvSpPr>
          <p:cNvPr id="19" name="AutoShape 3"/>
          <p:cNvSpPr>
            <a:spLocks noChangeArrowheads="1"/>
          </p:cNvSpPr>
          <p:nvPr/>
        </p:nvSpPr>
        <p:spPr bwMode="auto">
          <a:xfrm>
            <a:off x="2738439" y="2500314"/>
            <a:ext cx="6840537" cy="1728787"/>
          </a:xfrm>
          <a:prstGeom prst="roundRect">
            <a:avLst>
              <a:gd name="adj" fmla="val 16667"/>
            </a:avLst>
          </a:prstGeom>
          <a:solidFill>
            <a:srgbClr val="DDDDDD"/>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2300" dirty="0">
                <a:solidFill>
                  <a:srgbClr val="333399"/>
                </a:solidFill>
              </a:rPr>
              <a:t>Industry impact</a:t>
            </a:r>
            <a:endParaRPr lang="en-GB" altLang="en-US" sz="2300" dirty="0">
              <a:solidFill>
                <a:srgbClr val="333399"/>
              </a:solidFill>
            </a:endParaRPr>
          </a:p>
        </p:txBody>
      </p:sp>
      <p:sp>
        <p:nvSpPr>
          <p:cNvPr id="20" name="Rectangle 6"/>
          <p:cNvSpPr>
            <a:spLocks noChangeArrowheads="1"/>
          </p:cNvSpPr>
          <p:nvPr/>
        </p:nvSpPr>
        <p:spPr bwMode="auto">
          <a:xfrm>
            <a:off x="6381750" y="2571750"/>
            <a:ext cx="27749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buFontTx/>
              <a:buChar char="•"/>
            </a:pPr>
            <a:r>
              <a:rPr lang="en-US" altLang="en-US" sz="1400" b="0" i="1" dirty="0">
                <a:solidFill>
                  <a:srgbClr val="333399"/>
                </a:solidFill>
              </a:rPr>
              <a:t>Entry barriers</a:t>
            </a:r>
          </a:p>
          <a:p>
            <a:pPr eaLnBrk="1" hangingPunct="1">
              <a:buFontTx/>
              <a:buChar char="•"/>
            </a:pPr>
            <a:r>
              <a:rPr lang="en-US" altLang="en-US" sz="1400" b="0" i="1" dirty="0">
                <a:solidFill>
                  <a:srgbClr val="333399"/>
                </a:solidFill>
              </a:rPr>
              <a:t>Determinants of supplier power</a:t>
            </a:r>
          </a:p>
          <a:p>
            <a:pPr eaLnBrk="1" hangingPunct="1">
              <a:buFontTx/>
              <a:buChar char="•"/>
            </a:pPr>
            <a:r>
              <a:rPr lang="en-US" altLang="en-US" sz="1400" b="0" i="1" dirty="0">
                <a:solidFill>
                  <a:srgbClr val="333399"/>
                </a:solidFill>
              </a:rPr>
              <a:t>New entrants</a:t>
            </a:r>
          </a:p>
          <a:p>
            <a:pPr eaLnBrk="1" hangingPunct="1">
              <a:buFontTx/>
              <a:buChar char="•"/>
            </a:pPr>
            <a:r>
              <a:rPr lang="en-US" altLang="en-US" sz="1400" b="0" i="1" dirty="0">
                <a:solidFill>
                  <a:srgbClr val="333399"/>
                </a:solidFill>
              </a:rPr>
              <a:t>Rivalry</a:t>
            </a:r>
          </a:p>
          <a:p>
            <a:pPr eaLnBrk="1" hangingPunct="1">
              <a:buFontTx/>
              <a:buChar char="•"/>
            </a:pPr>
            <a:r>
              <a:rPr lang="en-US" altLang="en-US" sz="1400" b="0" i="1" dirty="0">
                <a:solidFill>
                  <a:srgbClr val="333399"/>
                </a:solidFill>
              </a:rPr>
              <a:t>Substitution threat</a:t>
            </a:r>
          </a:p>
          <a:p>
            <a:pPr eaLnBrk="1" hangingPunct="1">
              <a:buFontTx/>
              <a:buChar char="•"/>
            </a:pPr>
            <a:r>
              <a:rPr lang="en-US" altLang="en-US" sz="1400" b="0" i="1" dirty="0">
                <a:solidFill>
                  <a:srgbClr val="333399"/>
                </a:solidFill>
              </a:rPr>
              <a:t>Buying power</a:t>
            </a:r>
          </a:p>
          <a:p>
            <a:pPr eaLnBrk="1" hangingPunct="1">
              <a:buFontTx/>
              <a:buChar char="•"/>
            </a:pPr>
            <a:r>
              <a:rPr lang="en-US" altLang="en-US" sz="1400" b="0" i="1" dirty="0">
                <a:solidFill>
                  <a:srgbClr val="333399"/>
                </a:solidFill>
              </a:rPr>
              <a:t>Legal restrictions</a:t>
            </a:r>
          </a:p>
        </p:txBody>
      </p:sp>
      <p:sp>
        <p:nvSpPr>
          <p:cNvPr id="21" name="AutoShape 4"/>
          <p:cNvSpPr>
            <a:spLocks noChangeArrowheads="1"/>
          </p:cNvSpPr>
          <p:nvPr/>
        </p:nvSpPr>
        <p:spPr bwMode="auto">
          <a:xfrm>
            <a:off x="2738439" y="4286251"/>
            <a:ext cx="6840537" cy="1643063"/>
          </a:xfrm>
          <a:prstGeom prst="roundRect">
            <a:avLst>
              <a:gd name="adj" fmla="val 16667"/>
            </a:avLst>
          </a:pr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2300" dirty="0">
                <a:solidFill>
                  <a:srgbClr val="333399"/>
                </a:solidFill>
              </a:rPr>
              <a:t>Macro-environmental</a:t>
            </a:r>
          </a:p>
        </p:txBody>
      </p:sp>
      <p:sp>
        <p:nvSpPr>
          <p:cNvPr id="22" name="Rectangle 7"/>
          <p:cNvSpPr>
            <a:spLocks noChangeArrowheads="1"/>
          </p:cNvSpPr>
          <p:nvPr/>
        </p:nvSpPr>
        <p:spPr bwMode="auto">
          <a:xfrm>
            <a:off x="6408738" y="4357688"/>
            <a:ext cx="1808162" cy="1600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1400" b="0" i="1" dirty="0">
                <a:solidFill>
                  <a:srgbClr val="333399"/>
                </a:solidFill>
              </a:rPr>
              <a:t>Refer to changes in:</a:t>
            </a:r>
          </a:p>
          <a:p>
            <a:pPr eaLnBrk="1" hangingPunct="1">
              <a:buFontTx/>
              <a:buChar char="•"/>
            </a:pPr>
            <a:r>
              <a:rPr lang="en-US" altLang="en-US" sz="1400" b="0" i="1" dirty="0">
                <a:solidFill>
                  <a:srgbClr val="333399"/>
                </a:solidFill>
              </a:rPr>
              <a:t>Political</a:t>
            </a:r>
          </a:p>
          <a:p>
            <a:pPr eaLnBrk="1" hangingPunct="1">
              <a:buFontTx/>
              <a:buChar char="•"/>
            </a:pPr>
            <a:r>
              <a:rPr lang="en-US" altLang="en-US" sz="1400" b="0" i="1" dirty="0">
                <a:solidFill>
                  <a:srgbClr val="333399"/>
                </a:solidFill>
              </a:rPr>
              <a:t>Economic</a:t>
            </a:r>
          </a:p>
          <a:p>
            <a:pPr eaLnBrk="1" hangingPunct="1">
              <a:buFontTx/>
              <a:buChar char="•"/>
            </a:pPr>
            <a:r>
              <a:rPr lang="en-US" altLang="en-US" sz="1400" b="0" i="1" dirty="0">
                <a:solidFill>
                  <a:srgbClr val="333399"/>
                </a:solidFill>
              </a:rPr>
              <a:t>Social</a:t>
            </a:r>
          </a:p>
          <a:p>
            <a:pPr eaLnBrk="1" hangingPunct="1">
              <a:buFontTx/>
              <a:buChar char="•"/>
            </a:pPr>
            <a:r>
              <a:rPr lang="en-US" altLang="en-US" sz="1400" b="0" i="1" dirty="0">
                <a:solidFill>
                  <a:srgbClr val="333399"/>
                </a:solidFill>
              </a:rPr>
              <a:t>Technological</a:t>
            </a:r>
          </a:p>
          <a:p>
            <a:pPr eaLnBrk="1" hangingPunct="1">
              <a:buFontTx/>
              <a:buChar char="•"/>
            </a:pPr>
            <a:r>
              <a:rPr lang="en-US" altLang="en-US" sz="1400" b="0" i="1" dirty="0">
                <a:solidFill>
                  <a:srgbClr val="333399"/>
                </a:solidFill>
              </a:rPr>
              <a:t>Environmental</a:t>
            </a:r>
          </a:p>
          <a:p>
            <a:pPr eaLnBrk="1" hangingPunct="1">
              <a:buFontTx/>
              <a:buChar char="•"/>
            </a:pPr>
            <a:r>
              <a:rPr lang="en-US" altLang="en-US" sz="1400" b="0" i="1" dirty="0">
                <a:solidFill>
                  <a:srgbClr val="333399"/>
                </a:solidFill>
              </a:rPr>
              <a:t>Legal environments</a:t>
            </a:r>
            <a:endParaRPr lang="en-GB" altLang="en-US" sz="1400" b="0" i="1" dirty="0">
              <a:solidFill>
                <a:srgbClr val="333399"/>
              </a:solidFill>
            </a:endParaRPr>
          </a:p>
        </p:txBody>
      </p:sp>
    </p:spTree>
    <p:extLst>
      <p:ext uri="{BB962C8B-B14F-4D97-AF65-F5344CB8AC3E}">
        <p14:creationId xmlns:p14="http://schemas.microsoft.com/office/powerpoint/2010/main" val="36411131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29449"/>
                                        </p:tgtEl>
                                        <p:attrNameLst>
                                          <p:attrName>style.visibility</p:attrName>
                                        </p:attrNameLst>
                                      </p:cBhvr>
                                      <p:to>
                                        <p:strVal val="visible"/>
                                      </p:to>
                                    </p:set>
                                    <p:animEffect transition="in" filter="wipe(right)">
                                      <p:cBhvr>
                                        <p:cTn id="11" dur="500"/>
                                        <p:tgtEl>
                                          <p:spTgt spid="229449"/>
                                        </p:tgtEl>
                                      </p:cBhvr>
                                    </p:animEffect>
                                  </p:childTnLst>
                                </p:cTn>
                              </p:par>
                            </p:childTnLst>
                          </p:cTn>
                        </p:par>
                        <p:par>
                          <p:cTn id="12" fill="hold" nodeType="afterGroup">
                            <p:stCondLst>
                              <p:cond delay="1000"/>
                            </p:stCondLst>
                            <p:childTnLst>
                              <p:par>
                                <p:cTn id="13" presetID="31" presetClass="entr" presetSubtype="0" fill="hold" grpId="0" nodeType="afterEffect">
                                  <p:stCondLst>
                                    <p:cond delay="0"/>
                                  </p:stCondLst>
                                  <p:iterate type="lt">
                                    <p:tmPct val="5000"/>
                                  </p:iterate>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 calcmode="lin" valueType="num">
                                      <p:cBhvr>
                                        <p:cTn id="17" dur="500" fill="hold"/>
                                        <p:tgtEl>
                                          <p:spTgt spid="16"/>
                                        </p:tgtEl>
                                        <p:attrNameLst>
                                          <p:attrName>style.rotation</p:attrName>
                                        </p:attrNameLst>
                                      </p:cBhvr>
                                      <p:tavLst>
                                        <p:tav tm="0">
                                          <p:val>
                                            <p:fltVal val="90"/>
                                          </p:val>
                                        </p:tav>
                                        <p:tav tm="100000">
                                          <p:val>
                                            <p:fltVal val="0"/>
                                          </p:val>
                                        </p:tav>
                                      </p:tavLst>
                                    </p:anim>
                                    <p:animEffect transition="in" filter="fade">
                                      <p:cBhvr>
                                        <p:cTn id="18" dur="500"/>
                                        <p:tgtEl>
                                          <p:spTgt spid="16"/>
                                        </p:tgtEl>
                                      </p:cBhvr>
                                    </p:animEffect>
                                  </p:childTnLst>
                                </p:cTn>
                              </p:par>
                            </p:childTnLst>
                          </p:cTn>
                        </p:par>
                        <p:par>
                          <p:cTn id="19" fill="hold" nodeType="afterGroup">
                            <p:stCondLst>
                              <p:cond delay="2750"/>
                            </p:stCondLst>
                            <p:childTnLst>
                              <p:par>
                                <p:cTn id="20" presetID="22" presetClass="entr" presetSubtype="2" fill="hold" grpId="0" nodeType="after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wipe(right)">
                                      <p:cBhvr>
                                        <p:cTn id="22" dur="500"/>
                                        <p:tgtEl>
                                          <p:spTgt spid="17"/>
                                        </p:tgtEl>
                                      </p:cBhvr>
                                    </p:animEffect>
                                  </p:childTnLst>
                                </p:cTn>
                              </p:par>
                            </p:childTnLst>
                          </p:cTn>
                        </p:par>
                        <p:par>
                          <p:cTn id="23" fill="hold" nodeType="afterGroup">
                            <p:stCondLst>
                              <p:cond delay="3250"/>
                            </p:stCondLst>
                            <p:childTnLst>
                              <p:par>
                                <p:cTn id="24" presetID="10" presetClass="entr" presetSubtype="0" fill="hold" grpId="0" nodeType="afterEffect">
                                  <p:stCondLst>
                                    <p:cond delay="0"/>
                                  </p:stCondLst>
                                  <p:childTnLst>
                                    <p:set>
                                      <p:cBhvr>
                                        <p:cTn id="25" dur="1" fill="hold">
                                          <p:stCondLst>
                                            <p:cond delay="0"/>
                                          </p:stCondLst>
                                        </p:cTn>
                                        <p:tgtEl>
                                          <p:spTgt spid="18"/>
                                        </p:tgtEl>
                                        <p:attrNameLst>
                                          <p:attrName>style.visibility</p:attrName>
                                        </p:attrNameLst>
                                      </p:cBhvr>
                                      <p:to>
                                        <p:strVal val="visible"/>
                                      </p:to>
                                    </p:set>
                                    <p:animEffect transition="in" filter="fade">
                                      <p:cBhvr>
                                        <p:cTn id="26" dur="500"/>
                                        <p:tgtEl>
                                          <p:spTgt spid="18"/>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22" presetClass="entr" presetSubtype="2"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wipe(right)">
                                      <p:cBhvr>
                                        <p:cTn id="31" dur="500"/>
                                        <p:tgtEl>
                                          <p:spTgt spid="19"/>
                                        </p:tgtEl>
                                      </p:cBhvr>
                                    </p:animEffect>
                                  </p:childTnLst>
                                </p:cTn>
                              </p:par>
                            </p:childTnLst>
                          </p:cTn>
                        </p:par>
                        <p:par>
                          <p:cTn id="32" fill="hold" nodeType="afterGroup">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20"/>
                                        </p:tgtEl>
                                        <p:attrNameLst>
                                          <p:attrName>style.visibility</p:attrName>
                                        </p:attrNameLst>
                                      </p:cBhvr>
                                      <p:to>
                                        <p:strVal val="visible"/>
                                      </p:to>
                                    </p:set>
                                    <p:animEffect transition="in" filter="fade">
                                      <p:cBhvr>
                                        <p:cTn id="35" dur="500"/>
                                        <p:tgtEl>
                                          <p:spTgt spid="20"/>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22" presetClass="entr" presetSubtype="2" fill="hold" grpId="0" nodeType="clickEffect">
                                  <p:stCondLst>
                                    <p:cond delay="0"/>
                                  </p:stCondLst>
                                  <p:childTnLst>
                                    <p:set>
                                      <p:cBhvr>
                                        <p:cTn id="39" dur="1" fill="hold">
                                          <p:stCondLst>
                                            <p:cond delay="0"/>
                                          </p:stCondLst>
                                        </p:cTn>
                                        <p:tgtEl>
                                          <p:spTgt spid="21"/>
                                        </p:tgtEl>
                                        <p:attrNameLst>
                                          <p:attrName>style.visibility</p:attrName>
                                        </p:attrNameLst>
                                      </p:cBhvr>
                                      <p:to>
                                        <p:strVal val="visible"/>
                                      </p:to>
                                    </p:set>
                                    <p:animEffect transition="in" filter="wipe(right)">
                                      <p:cBhvr>
                                        <p:cTn id="40" dur="500"/>
                                        <p:tgtEl>
                                          <p:spTgt spid="21"/>
                                        </p:tgtEl>
                                      </p:cBhvr>
                                    </p:animEffect>
                                  </p:childTnLst>
                                </p:cTn>
                              </p:par>
                            </p:childTnLst>
                          </p:cTn>
                        </p:par>
                        <p:par>
                          <p:cTn id="41" fill="hold" nodeType="afterGroup">
                            <p:stCondLst>
                              <p:cond delay="500"/>
                            </p:stCondLst>
                            <p:childTnLst>
                              <p:par>
                                <p:cTn id="42" presetID="10" presetClass="entr" presetSubtype="0" fill="hold" grpId="0" nodeType="afterEffect">
                                  <p:stCondLst>
                                    <p:cond delay="0"/>
                                  </p:stCondLst>
                                  <p:childTnLst>
                                    <p:set>
                                      <p:cBhvr>
                                        <p:cTn id="43" dur="1" fill="hold">
                                          <p:stCondLst>
                                            <p:cond delay="0"/>
                                          </p:stCondLst>
                                        </p:cTn>
                                        <p:tgtEl>
                                          <p:spTgt spid="22"/>
                                        </p:tgtEl>
                                        <p:attrNameLst>
                                          <p:attrName>style.visibility</p:attrName>
                                        </p:attrNameLst>
                                      </p:cBhvr>
                                      <p:to>
                                        <p:strVal val="visible"/>
                                      </p:to>
                                    </p:set>
                                    <p:animEffect transition="in" filter="fade">
                                      <p:cBhvr>
                                        <p:cTn id="4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449" grpId="0"/>
      <p:bldP spid="16" grpId="0"/>
      <p:bldP spid="17" grpId="0" animBg="1"/>
      <p:bldP spid="18" grpId="0"/>
      <p:bldP spid="19" grpId="0" animBg="1"/>
      <p:bldP spid="20" grpId="0"/>
      <p:bldP spid="21" grpId="0" animBg="1"/>
      <p:bldP spid="2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Strategic Procurement</a:t>
            </a:r>
          </a:p>
        </p:txBody>
      </p:sp>
      <p:sp>
        <p:nvSpPr>
          <p:cNvPr id="3" name="Content Placeholder 2"/>
          <p:cNvSpPr>
            <a:spLocks noGrp="1"/>
          </p:cNvSpPr>
          <p:nvPr>
            <p:ph idx="1"/>
          </p:nvPr>
        </p:nvSpPr>
        <p:spPr>
          <a:xfrm>
            <a:off x="838200" y="1497495"/>
            <a:ext cx="10515600" cy="5115340"/>
          </a:xfrm>
        </p:spPr>
        <p:txBody>
          <a:bodyPr>
            <a:normAutofit lnSpcReduction="10000"/>
          </a:bodyPr>
          <a:lstStyle/>
          <a:p>
            <a:r>
              <a:rPr lang="en-US" dirty="0"/>
              <a:t>Historically Procurement was purely an administrative function</a:t>
            </a:r>
          </a:p>
          <a:p>
            <a:pPr lvl="1">
              <a:buFont typeface="Wingdings" charset="2"/>
              <a:buChar char="Ø"/>
            </a:pPr>
            <a:r>
              <a:rPr lang="en-US" dirty="0"/>
              <a:t>Cost </a:t>
            </a:r>
            <a:r>
              <a:rPr lang="en-US" dirty="0" err="1"/>
              <a:t>centre</a:t>
            </a:r>
            <a:endParaRPr lang="en-US" dirty="0"/>
          </a:p>
          <a:p>
            <a:pPr lvl="1"/>
            <a:endParaRPr lang="en-US" dirty="0"/>
          </a:p>
          <a:p>
            <a:r>
              <a:rPr lang="en-US" dirty="0"/>
              <a:t>In last 30 years it has taken on a strategic nature</a:t>
            </a:r>
          </a:p>
          <a:p>
            <a:pPr lvl="1">
              <a:buFont typeface="Wingdings" charset="2"/>
              <a:buChar char="Ø"/>
            </a:pPr>
            <a:r>
              <a:rPr lang="en-US" dirty="0"/>
              <a:t>Profit Centre</a:t>
            </a:r>
          </a:p>
          <a:p>
            <a:pPr lvl="1"/>
            <a:endParaRPr lang="en-US" dirty="0"/>
          </a:p>
          <a:p>
            <a:r>
              <a:rPr lang="en-US" dirty="0"/>
              <a:t>Strategic Procurement can contribute significantly to the success of an </a:t>
            </a:r>
            <a:r>
              <a:rPr lang="en-US" dirty="0" err="1"/>
              <a:t>organisation</a:t>
            </a:r>
            <a:endParaRPr lang="en-US" dirty="0"/>
          </a:p>
          <a:p>
            <a:pPr lvl="1">
              <a:buFont typeface="Wingdings" charset="2"/>
              <a:buChar char="Ø"/>
            </a:pPr>
            <a:r>
              <a:rPr lang="en-US" dirty="0"/>
              <a:t>Operational Efficiency</a:t>
            </a:r>
          </a:p>
          <a:p>
            <a:pPr lvl="1">
              <a:buFont typeface="Wingdings" charset="2"/>
              <a:buChar char="Ø"/>
            </a:pPr>
            <a:r>
              <a:rPr lang="en-US" dirty="0"/>
              <a:t>Profit margins</a:t>
            </a:r>
          </a:p>
          <a:p>
            <a:pPr lvl="1">
              <a:buFont typeface="Wingdings" charset="2"/>
              <a:buChar char="Ø"/>
            </a:pPr>
            <a:r>
              <a:rPr lang="en-US" dirty="0"/>
              <a:t>Cash flow</a:t>
            </a:r>
          </a:p>
          <a:p>
            <a:pPr lvl="1">
              <a:buFont typeface="Wingdings" charset="2"/>
              <a:buChar char="Ø"/>
            </a:pPr>
            <a:r>
              <a:rPr lang="en-US" dirty="0"/>
              <a:t>Inventory management</a:t>
            </a:r>
          </a:p>
          <a:p>
            <a:pPr lvl="1">
              <a:buFont typeface="Wingdings" charset="2"/>
              <a:buChar char="Ø"/>
            </a:pPr>
            <a:r>
              <a:rPr lang="en-US" dirty="0"/>
              <a:t>Sustainability</a:t>
            </a:r>
          </a:p>
          <a:p>
            <a:pPr lvl="1"/>
            <a:endParaRPr lang="en-US" dirty="0"/>
          </a:p>
          <a:p>
            <a:pPr lvl="1"/>
            <a:endParaRPr lang="en-US" dirty="0"/>
          </a:p>
        </p:txBody>
      </p:sp>
    </p:spTree>
    <p:extLst>
      <p:ext uri="{BB962C8B-B14F-4D97-AF65-F5344CB8AC3E}">
        <p14:creationId xmlns:p14="http://schemas.microsoft.com/office/powerpoint/2010/main" val="9620786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Strategic Considerations For Procurement</a:t>
            </a:r>
          </a:p>
        </p:txBody>
      </p:sp>
      <p:sp>
        <p:nvSpPr>
          <p:cNvPr id="4" name="Oval 3"/>
          <p:cNvSpPr/>
          <p:nvPr/>
        </p:nvSpPr>
        <p:spPr>
          <a:xfrm>
            <a:off x="4670854" y="3339735"/>
            <a:ext cx="2306594" cy="914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Procurement Strategy</a:t>
            </a:r>
          </a:p>
        </p:txBody>
      </p:sp>
      <p:sp>
        <p:nvSpPr>
          <p:cNvPr id="6" name="Rounded Rectangle 5"/>
          <p:cNvSpPr/>
          <p:nvPr/>
        </p:nvSpPr>
        <p:spPr>
          <a:xfrm>
            <a:off x="6757212" y="1912776"/>
            <a:ext cx="2043404"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Integration with corporate </a:t>
            </a:r>
            <a:r>
              <a:rPr lang="en-GB" dirty="0" err="1"/>
              <a:t>sttrategy</a:t>
            </a:r>
            <a:endParaRPr lang="en-GB" dirty="0"/>
          </a:p>
        </p:txBody>
      </p:sp>
      <p:sp>
        <p:nvSpPr>
          <p:cNvPr id="9" name="Content Placeholder 8"/>
          <p:cNvSpPr>
            <a:spLocks noGrp="1"/>
          </p:cNvSpPr>
          <p:nvPr>
            <p:ph idx="1"/>
          </p:nvPr>
        </p:nvSpPr>
        <p:spPr>
          <a:xfrm>
            <a:off x="2593910" y="1955128"/>
            <a:ext cx="2407298" cy="82969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1800" dirty="0"/>
              <a:t>Expert Supply / Market Intelligence</a:t>
            </a:r>
          </a:p>
        </p:txBody>
      </p:sp>
      <p:sp>
        <p:nvSpPr>
          <p:cNvPr id="10" name="Content Placeholder 8"/>
          <p:cNvSpPr txBox="1">
            <a:spLocks/>
          </p:cNvSpPr>
          <p:nvPr/>
        </p:nvSpPr>
        <p:spPr>
          <a:xfrm>
            <a:off x="4545857" y="5473727"/>
            <a:ext cx="2724538" cy="82969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lt1"/>
                </a:solidFill>
                <a:latin typeface="+mn-lt"/>
                <a:ea typeface="+mn-ea"/>
                <a:cs typeface="+mn-cs"/>
              </a:defRPr>
            </a:lvl9pPr>
          </a:lstStyle>
          <a:p>
            <a:pPr marL="0" indent="0" algn="ctr">
              <a:buFont typeface="Arial" panose="020B0604020202020204" pitchFamily="34" charset="0"/>
              <a:buNone/>
            </a:pPr>
            <a:r>
              <a:rPr lang="en-GB" sz="1800" dirty="0"/>
              <a:t>Contracting Strategy (traditional v partnering)</a:t>
            </a:r>
          </a:p>
        </p:txBody>
      </p:sp>
      <p:sp>
        <p:nvSpPr>
          <p:cNvPr id="11" name="Rounded Rectangle 10"/>
          <p:cNvSpPr/>
          <p:nvPr/>
        </p:nvSpPr>
        <p:spPr>
          <a:xfrm>
            <a:off x="1189946" y="4268742"/>
            <a:ext cx="2043404"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Intellectual Property Rights strategy</a:t>
            </a:r>
          </a:p>
        </p:txBody>
      </p:sp>
      <p:sp>
        <p:nvSpPr>
          <p:cNvPr id="12" name="Rounded Rectangle 11"/>
          <p:cNvSpPr/>
          <p:nvPr/>
        </p:nvSpPr>
        <p:spPr>
          <a:xfrm>
            <a:off x="8208122" y="4254135"/>
            <a:ext cx="2865760" cy="9999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Sourcing Strategy (local, national, international / number of suppliers)</a:t>
            </a:r>
          </a:p>
        </p:txBody>
      </p:sp>
      <p:cxnSp>
        <p:nvCxnSpPr>
          <p:cNvPr id="14" name="Straight Connector 13"/>
          <p:cNvCxnSpPr>
            <a:stCxn id="4" idx="1"/>
            <a:endCxn id="9" idx="2"/>
          </p:cNvCxnSpPr>
          <p:nvPr/>
        </p:nvCxnSpPr>
        <p:spPr>
          <a:xfrm flipH="1" flipV="1">
            <a:off x="3797559" y="2784823"/>
            <a:ext cx="1211088" cy="688823"/>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a:stCxn id="4" idx="7"/>
            <a:endCxn id="6" idx="2"/>
          </p:cNvCxnSpPr>
          <p:nvPr/>
        </p:nvCxnSpPr>
        <p:spPr>
          <a:xfrm flipV="1">
            <a:off x="6639655" y="2827176"/>
            <a:ext cx="1139259" cy="64647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4" idx="3"/>
            <a:endCxn id="11" idx="3"/>
          </p:cNvCxnSpPr>
          <p:nvPr/>
        </p:nvCxnSpPr>
        <p:spPr>
          <a:xfrm flipH="1">
            <a:off x="3233350" y="4120224"/>
            <a:ext cx="1775297" cy="60571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4" idx="5"/>
            <a:endCxn id="12" idx="1"/>
          </p:cNvCxnSpPr>
          <p:nvPr/>
        </p:nvCxnSpPr>
        <p:spPr>
          <a:xfrm>
            <a:off x="6639655" y="4120224"/>
            <a:ext cx="1568467" cy="633883"/>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endCxn id="10" idx="0"/>
          </p:cNvCxnSpPr>
          <p:nvPr/>
        </p:nvCxnSpPr>
        <p:spPr>
          <a:xfrm flipH="1">
            <a:off x="5908126" y="4254135"/>
            <a:ext cx="26143" cy="121959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2026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8"/>
          <p:cNvGrpSpPr>
            <a:grpSpLocks/>
          </p:cNvGrpSpPr>
          <p:nvPr/>
        </p:nvGrpSpPr>
        <p:grpSpPr bwMode="auto">
          <a:xfrm>
            <a:off x="1524000" y="476251"/>
            <a:ext cx="9144000" cy="411163"/>
            <a:chOff x="0" y="343"/>
            <a:chExt cx="5760" cy="259"/>
          </a:xfrm>
        </p:grpSpPr>
        <p:sp>
          <p:nvSpPr>
            <p:cNvPr id="18437" name="Line 19"/>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36564" name="AutoShape 20"/>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GB" dirty="0"/>
            </a:p>
          </p:txBody>
        </p:sp>
      </p:grpSp>
      <p:sp>
        <p:nvSpPr>
          <p:cNvPr id="236565" name="Rectangle 21"/>
          <p:cNvSpPr>
            <a:spLocks noChangeArrowheads="1"/>
          </p:cNvSpPr>
          <p:nvPr/>
        </p:nvSpPr>
        <p:spPr bwMode="auto">
          <a:xfrm>
            <a:off x="1991544" y="476250"/>
            <a:ext cx="5120456"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Strategic procurement</a:t>
            </a:r>
          </a:p>
        </p:txBody>
      </p:sp>
      <p:sp>
        <p:nvSpPr>
          <p:cNvPr id="18" name="TextBox 17"/>
          <p:cNvSpPr txBox="1"/>
          <p:nvPr/>
        </p:nvSpPr>
        <p:spPr>
          <a:xfrm>
            <a:off x="2238375" y="1124745"/>
            <a:ext cx="7429500" cy="4893647"/>
          </a:xfrm>
          <a:prstGeom prst="rect">
            <a:avLst/>
          </a:prstGeom>
          <a:noFill/>
        </p:spPr>
        <p:txBody>
          <a:bodyPr>
            <a:spAutoFit/>
          </a:bodyPr>
          <a:lstStyle/>
          <a:p>
            <a:pPr algn="ctr">
              <a:defRPr/>
            </a:pPr>
            <a:r>
              <a:rPr lang="en-GB" dirty="0"/>
              <a:t>Kraljic portfolio management</a:t>
            </a:r>
          </a:p>
          <a:p>
            <a:pPr>
              <a:defRPr/>
            </a:pPr>
            <a:endParaRPr lang="en-GB" sz="1400" dirty="0"/>
          </a:p>
          <a:p>
            <a:pPr>
              <a:lnSpc>
                <a:spcPct val="150000"/>
              </a:lnSpc>
              <a:buFont typeface="Wingdings" pitchFamily="2" charset="2"/>
              <a:buChar char="§"/>
              <a:defRPr/>
            </a:pPr>
            <a:r>
              <a:rPr lang="en-GB" sz="1400" dirty="0"/>
              <a:t>  First introduced in 1983 - </a:t>
            </a:r>
            <a:r>
              <a:rPr lang="en-GB" sz="1400" dirty="0">
                <a:hlinkClick r:id="rId2"/>
              </a:rPr>
              <a:t>https://hbr.org/1983/09/purchasing-must-become-supply-management</a:t>
            </a:r>
            <a:endParaRPr lang="en-GB" sz="1400" dirty="0"/>
          </a:p>
          <a:p>
            <a:pPr>
              <a:lnSpc>
                <a:spcPct val="150000"/>
              </a:lnSpc>
              <a:defRPr/>
            </a:pPr>
            <a:endParaRPr lang="en-GB" sz="1400" dirty="0"/>
          </a:p>
          <a:p>
            <a:pPr>
              <a:buFont typeface="Wingdings" pitchFamily="2" charset="2"/>
              <a:buChar char="§"/>
              <a:defRPr/>
            </a:pPr>
            <a:r>
              <a:rPr lang="en-GB" sz="1400" dirty="0"/>
              <a:t>  Aims to guide managers to recognise the weakness of their organisation and</a:t>
            </a:r>
          </a:p>
          <a:p>
            <a:pPr>
              <a:defRPr/>
            </a:pPr>
            <a:r>
              <a:rPr lang="en-GB" sz="1400" dirty="0"/>
              <a:t>    formulate strategies for guarding against supplies disruption</a:t>
            </a:r>
          </a:p>
          <a:p>
            <a:pPr>
              <a:defRPr/>
            </a:pPr>
            <a:endParaRPr lang="en-GB" sz="1400" dirty="0"/>
          </a:p>
          <a:p>
            <a:pPr>
              <a:lnSpc>
                <a:spcPct val="150000"/>
              </a:lnSpc>
              <a:buFont typeface="Wingdings" pitchFamily="2" charset="2"/>
              <a:buChar char="§"/>
              <a:defRPr/>
            </a:pPr>
            <a:r>
              <a:rPr lang="en-GB" sz="1400" dirty="0"/>
              <a:t>  Profit impact defined in terms of:</a:t>
            </a:r>
          </a:p>
          <a:p>
            <a:pPr lvl="1">
              <a:buFont typeface="Wingdings" pitchFamily="2" charset="2"/>
              <a:buChar char="v"/>
              <a:defRPr/>
            </a:pPr>
            <a:r>
              <a:rPr lang="en-GB" sz="1400" dirty="0"/>
              <a:t> Volume purchased</a:t>
            </a:r>
          </a:p>
          <a:p>
            <a:pPr lvl="1">
              <a:buFont typeface="Wingdings" pitchFamily="2" charset="2"/>
              <a:buChar char="v"/>
              <a:defRPr/>
            </a:pPr>
            <a:r>
              <a:rPr lang="en-GB" sz="1400" dirty="0"/>
              <a:t> Percentage of total cost</a:t>
            </a:r>
          </a:p>
          <a:p>
            <a:pPr lvl="1">
              <a:buFont typeface="Wingdings" pitchFamily="2" charset="2"/>
              <a:buChar char="v"/>
              <a:defRPr/>
            </a:pPr>
            <a:r>
              <a:rPr lang="en-GB" sz="1400" dirty="0"/>
              <a:t> Impact on product quality or business growth</a:t>
            </a:r>
          </a:p>
          <a:p>
            <a:pPr lvl="1">
              <a:defRPr/>
            </a:pPr>
            <a:endParaRPr lang="en-GB" sz="1400" dirty="0"/>
          </a:p>
          <a:p>
            <a:pPr marL="182563" lvl="1" indent="-182563">
              <a:lnSpc>
                <a:spcPct val="150000"/>
              </a:lnSpc>
              <a:buFont typeface="Wingdings" pitchFamily="2" charset="2"/>
              <a:buChar char="§"/>
              <a:defRPr/>
            </a:pPr>
            <a:r>
              <a:rPr lang="en-GB" sz="1400" dirty="0"/>
              <a:t>Supply risk assessed in terms of:</a:t>
            </a:r>
          </a:p>
          <a:p>
            <a:pPr marL="639763" lvl="2" indent="-182563">
              <a:buFont typeface="Wingdings" pitchFamily="2" charset="2"/>
              <a:buChar char="v"/>
              <a:defRPr/>
            </a:pPr>
            <a:r>
              <a:rPr lang="en-GB" sz="1400" dirty="0"/>
              <a:t> Availability </a:t>
            </a:r>
          </a:p>
          <a:p>
            <a:pPr marL="639763" lvl="2" indent="-182563">
              <a:buFont typeface="Wingdings" pitchFamily="2" charset="2"/>
              <a:buChar char="v"/>
              <a:defRPr/>
            </a:pPr>
            <a:r>
              <a:rPr lang="en-GB" sz="1400" dirty="0"/>
              <a:t> Number of suppliers</a:t>
            </a:r>
          </a:p>
          <a:p>
            <a:pPr marL="639763" lvl="2" indent="-182563">
              <a:buFont typeface="Wingdings" pitchFamily="2" charset="2"/>
              <a:buChar char="v"/>
              <a:defRPr/>
            </a:pPr>
            <a:r>
              <a:rPr lang="en-GB" sz="1400" dirty="0"/>
              <a:t> Competitive demand</a:t>
            </a:r>
          </a:p>
          <a:p>
            <a:pPr marL="639763" lvl="2" indent="-182563">
              <a:buFont typeface="Wingdings" pitchFamily="2" charset="2"/>
              <a:buChar char="v"/>
              <a:defRPr/>
            </a:pPr>
            <a:r>
              <a:rPr lang="en-GB" sz="1400" dirty="0"/>
              <a:t> Make or buy opportunities </a:t>
            </a:r>
          </a:p>
          <a:p>
            <a:pPr marL="639763" lvl="2" indent="-182563">
              <a:buFont typeface="Wingdings" pitchFamily="2" charset="2"/>
              <a:buChar char="v"/>
              <a:defRPr/>
            </a:pPr>
            <a:r>
              <a:rPr lang="en-GB" sz="1400" dirty="0"/>
              <a:t> Storage risks</a:t>
            </a:r>
          </a:p>
          <a:p>
            <a:pPr marL="639763" lvl="2" indent="-182563">
              <a:buFont typeface="Wingdings" pitchFamily="2" charset="2"/>
              <a:buChar char="v"/>
              <a:defRPr/>
            </a:pPr>
            <a:r>
              <a:rPr lang="en-GB" sz="1400" dirty="0"/>
              <a:t> Substitution opportunities</a:t>
            </a:r>
          </a:p>
          <a:p>
            <a:pPr lvl="1" indent="-457200">
              <a:buFont typeface="Wingdings" pitchFamily="2" charset="2"/>
              <a:buChar char="§"/>
              <a:defRPr/>
            </a:pPr>
            <a:endParaRPr lang="en-GB" sz="1400" dirty="0"/>
          </a:p>
        </p:txBody>
      </p:sp>
    </p:spTree>
    <p:extLst>
      <p:ext uri="{BB962C8B-B14F-4D97-AF65-F5344CB8AC3E}">
        <p14:creationId xmlns:p14="http://schemas.microsoft.com/office/powerpoint/2010/main" val="35146966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36565"/>
                                        </p:tgtEl>
                                        <p:attrNameLst>
                                          <p:attrName>style.visibility</p:attrName>
                                        </p:attrNameLst>
                                      </p:cBhvr>
                                      <p:to>
                                        <p:strVal val="visible"/>
                                      </p:to>
                                    </p:set>
                                    <p:animEffect transition="in" filter="wipe(right)">
                                      <p:cBhvr>
                                        <p:cTn id="11" dur="500"/>
                                        <p:tgtEl>
                                          <p:spTgt spid="2365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656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a:t>
            </a:r>
            <a:r>
              <a:rPr lang="en-GB" b="1" dirty="0" err="1"/>
              <a:t>Kraljic</a:t>
            </a:r>
            <a:r>
              <a:rPr lang="en-GB" b="1" dirty="0"/>
              <a:t> Matrix</a:t>
            </a:r>
            <a:br>
              <a:rPr lang="en-GB" dirty="0"/>
            </a:br>
            <a:r>
              <a:rPr lang="en-GB" sz="2400" dirty="0"/>
              <a:t>Supplier Positioning</a:t>
            </a:r>
            <a:endParaRPr lang="en-GB" dirty="0"/>
          </a:p>
        </p:txBody>
      </p:sp>
      <p:pic>
        <p:nvPicPr>
          <p:cNvPr id="4" name="Content Placeholder 3"/>
          <p:cNvPicPr>
            <a:picLocks noGrp="1" noChangeAspect="1"/>
          </p:cNvPicPr>
          <p:nvPr>
            <p:ph idx="1"/>
          </p:nvPr>
        </p:nvPicPr>
        <p:blipFill>
          <a:blip r:embed="rId2"/>
          <a:stretch>
            <a:fillRect/>
          </a:stretch>
        </p:blipFill>
        <p:spPr>
          <a:xfrm>
            <a:off x="3341461" y="1611020"/>
            <a:ext cx="5509078" cy="4351338"/>
          </a:xfrm>
          <a:prstGeom prst="rect">
            <a:avLst/>
          </a:prstGeom>
        </p:spPr>
      </p:pic>
    </p:spTree>
    <p:extLst>
      <p:ext uri="{BB962C8B-B14F-4D97-AF65-F5344CB8AC3E}">
        <p14:creationId xmlns:p14="http://schemas.microsoft.com/office/powerpoint/2010/main" val="27125395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a:t>
            </a:r>
            <a:r>
              <a:rPr lang="en-GB" b="1" dirty="0" err="1"/>
              <a:t>Kraljic</a:t>
            </a:r>
            <a:r>
              <a:rPr lang="en-GB" b="1" dirty="0"/>
              <a:t> Matrix </a:t>
            </a:r>
          </a:p>
        </p:txBody>
      </p:sp>
      <p:sp>
        <p:nvSpPr>
          <p:cNvPr id="4" name="Content Placeholder 3"/>
          <p:cNvSpPr txBox="1">
            <a:spLocks noGrp="1"/>
          </p:cNvSpPr>
          <p:nvPr>
            <p:ph idx="1"/>
          </p:nvPr>
        </p:nvSpPr>
        <p:spPr>
          <a:xfrm>
            <a:off x="838200" y="1529960"/>
            <a:ext cx="10433179" cy="3604064"/>
          </a:xfrm>
          <a:prstGeom prst="rect">
            <a:avLst/>
          </a:prstGeom>
          <a:noFill/>
        </p:spPr>
        <p:txBody>
          <a:bodyPr wrap="square" rtlCol="0">
            <a:spAutoFit/>
          </a:bodyPr>
          <a:lstStyle/>
          <a:p>
            <a:pPr marL="0" indent="0" algn="just">
              <a:buNone/>
            </a:pPr>
            <a:r>
              <a:rPr lang="en-GB" sz="1800" dirty="0"/>
              <a:t>The need for a supply strategy depends on:</a:t>
            </a:r>
          </a:p>
          <a:p>
            <a:pPr marL="0" indent="0" algn="just">
              <a:buNone/>
            </a:pPr>
            <a:endParaRPr lang="en-GB" sz="1800" dirty="0"/>
          </a:p>
          <a:p>
            <a:pPr marL="342900" indent="-342900" algn="just">
              <a:buAutoNum type="arabicPeriod"/>
            </a:pPr>
            <a:r>
              <a:rPr lang="en-GB" sz="1800" dirty="0"/>
              <a:t>The strategic importance of purchasing in terms of the value added by the product line and the percentage of materials and the percentage of materials in total costs.</a:t>
            </a:r>
          </a:p>
          <a:p>
            <a:pPr marL="342900" indent="-342900" algn="just">
              <a:buAutoNum type="arabicPeriod"/>
            </a:pPr>
            <a:endParaRPr lang="en-GB" sz="1800" dirty="0"/>
          </a:p>
          <a:p>
            <a:pPr marL="342900" indent="-342900" algn="just">
              <a:buAutoNum type="arabicPeriod"/>
            </a:pPr>
            <a:r>
              <a:rPr lang="en-GB" sz="1800" dirty="0"/>
              <a:t>The complexity of the supply market, gauged by supply scarcity, pace of technology and/or materials substitution, entry barriers, logistics cost or complexity and </a:t>
            </a:r>
            <a:r>
              <a:rPr lang="en-GB" sz="1800"/>
              <a:t>monopoly condition</a:t>
            </a:r>
            <a:r>
              <a:rPr lang="en-GB" sz="1800" dirty="0"/>
              <a:t>.</a:t>
            </a:r>
          </a:p>
          <a:p>
            <a:pPr algn="just"/>
            <a:endParaRPr lang="en-GB" sz="1800" dirty="0"/>
          </a:p>
          <a:p>
            <a:pPr algn="just"/>
            <a:r>
              <a:rPr lang="en-GB" sz="1800" dirty="0" err="1"/>
              <a:t>Kraljic</a:t>
            </a:r>
            <a:r>
              <a:rPr lang="en-GB" sz="1800" dirty="0"/>
              <a:t>: “By assessing the company’s situation in terms of these two variables, top management and senior purchasing executives can determine the type of supply strategy the company both to exploit its purchasing power and to educe its risk to an acceptable minimum”.</a:t>
            </a:r>
          </a:p>
        </p:txBody>
      </p:sp>
    </p:spTree>
    <p:extLst>
      <p:ext uri="{BB962C8B-B14F-4D97-AF65-F5344CB8AC3E}">
        <p14:creationId xmlns:p14="http://schemas.microsoft.com/office/powerpoint/2010/main" val="24309779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73210"/>
          </a:xfrm>
        </p:spPr>
        <p:txBody>
          <a:bodyPr/>
          <a:lstStyle/>
          <a:p>
            <a:r>
              <a:rPr lang="en-GB" b="1" dirty="0" err="1"/>
              <a:t>Kraljic</a:t>
            </a:r>
            <a:r>
              <a:rPr lang="en-GB" b="1" dirty="0"/>
              <a:t> Applied</a:t>
            </a:r>
            <a:endParaRPr lang="en-GB" dirty="0"/>
          </a:p>
        </p:txBody>
      </p:sp>
      <p:pic>
        <p:nvPicPr>
          <p:cNvPr id="4" name="Content Placeholder 3"/>
          <p:cNvPicPr>
            <a:picLocks noGrp="1" noChangeAspect="1"/>
          </p:cNvPicPr>
          <p:nvPr>
            <p:ph idx="1"/>
          </p:nvPr>
        </p:nvPicPr>
        <p:blipFill>
          <a:blip r:embed="rId2"/>
          <a:stretch>
            <a:fillRect/>
          </a:stretch>
        </p:blipFill>
        <p:spPr>
          <a:xfrm>
            <a:off x="838200" y="1611020"/>
            <a:ext cx="11142306" cy="5060368"/>
          </a:xfrm>
          <a:prstGeom prst="rect">
            <a:avLst/>
          </a:prstGeom>
        </p:spPr>
      </p:pic>
      <p:sp>
        <p:nvSpPr>
          <p:cNvPr id="3" name="Rectangle 2"/>
          <p:cNvSpPr/>
          <p:nvPr/>
        </p:nvSpPr>
        <p:spPr>
          <a:xfrm>
            <a:off x="7016620" y="1611019"/>
            <a:ext cx="4441372" cy="2177209"/>
          </a:xfrm>
          <a:prstGeom prst="rect">
            <a:avLst/>
          </a:prstGeom>
          <a:solidFill>
            <a:srgbClr val="FF0000"/>
          </a:solidFill>
        </p:spPr>
        <p:style>
          <a:lnRef idx="1">
            <a:schemeClr val="accent3"/>
          </a:lnRef>
          <a:fillRef idx="3">
            <a:schemeClr val="accent3"/>
          </a:fillRef>
          <a:effectRef idx="2">
            <a:schemeClr val="accent3"/>
          </a:effectRef>
          <a:fontRef idx="minor">
            <a:schemeClr val="lt1"/>
          </a:fontRef>
        </p:style>
        <p:txBody>
          <a:bodyPr rtlCol="0" anchor="ctr"/>
          <a:lstStyle/>
          <a:p>
            <a:r>
              <a:rPr lang="en-GB" dirty="0"/>
              <a:t>e.g: BA purchase of fleet of A380s from Airbus</a:t>
            </a:r>
          </a:p>
          <a:p>
            <a:endParaRPr lang="en-GB" dirty="0"/>
          </a:p>
          <a:p>
            <a:r>
              <a:rPr lang="en-GB" dirty="0"/>
              <a:t>Method: Partnering - close, integrated relationship</a:t>
            </a:r>
          </a:p>
        </p:txBody>
      </p:sp>
      <p:sp>
        <p:nvSpPr>
          <p:cNvPr id="5" name="Rectangle 4"/>
          <p:cNvSpPr/>
          <p:nvPr/>
        </p:nvSpPr>
        <p:spPr>
          <a:xfrm>
            <a:off x="2323321" y="1611021"/>
            <a:ext cx="4394719" cy="2177208"/>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e.g: VW purchase of starter motors from Bosch</a:t>
            </a:r>
          </a:p>
          <a:p>
            <a:endParaRPr lang="en-GB" dirty="0"/>
          </a:p>
          <a:p>
            <a:r>
              <a:rPr lang="en-GB" dirty="0"/>
              <a:t>Method: Competitive bidding, high volume ordering, consignment inventory (exploit leverage)</a:t>
            </a:r>
          </a:p>
        </p:txBody>
      </p:sp>
      <p:sp>
        <p:nvSpPr>
          <p:cNvPr id="6" name="Rectangle 5"/>
          <p:cNvSpPr/>
          <p:nvPr/>
        </p:nvSpPr>
        <p:spPr>
          <a:xfrm>
            <a:off x="2323321" y="4015272"/>
            <a:ext cx="4394719" cy="2080727"/>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e.g: Everyday consumables such as stationary, nuts &amp; bolts</a:t>
            </a:r>
          </a:p>
          <a:p>
            <a:pPr algn="ctr"/>
            <a:endParaRPr lang="en-GB" dirty="0"/>
          </a:p>
          <a:p>
            <a:r>
              <a:rPr lang="en-GB" dirty="0"/>
              <a:t>Method: automated transactions using effective MRO system with fixed contract pricing</a:t>
            </a:r>
          </a:p>
        </p:txBody>
      </p:sp>
      <p:sp>
        <p:nvSpPr>
          <p:cNvPr id="7" name="Rectangle 6"/>
          <p:cNvSpPr/>
          <p:nvPr/>
        </p:nvSpPr>
        <p:spPr>
          <a:xfrm>
            <a:off x="7016620" y="4015273"/>
            <a:ext cx="4441372" cy="2080726"/>
          </a:xfrm>
          <a:prstGeom prst="rect">
            <a:avLst/>
          </a:prstGeom>
          <a:solidFill>
            <a:schemeClr val="accent2"/>
          </a:solidFill>
        </p:spPr>
        <p:style>
          <a:lnRef idx="1">
            <a:schemeClr val="accent3"/>
          </a:lnRef>
          <a:fillRef idx="3">
            <a:schemeClr val="accent3"/>
          </a:fillRef>
          <a:effectRef idx="2">
            <a:schemeClr val="accent3"/>
          </a:effectRef>
          <a:fontRef idx="minor">
            <a:schemeClr val="lt1"/>
          </a:fontRef>
        </p:style>
        <p:txBody>
          <a:bodyPr rtlCol="0" anchor="ctr"/>
          <a:lstStyle/>
          <a:p>
            <a:r>
              <a:rPr lang="en-GB" dirty="0"/>
              <a:t>e.g: Raw material supply to steel industry</a:t>
            </a:r>
          </a:p>
          <a:p>
            <a:endParaRPr lang="en-GB" dirty="0"/>
          </a:p>
          <a:p>
            <a:r>
              <a:rPr lang="en-GB" dirty="0"/>
              <a:t>Method: Develop relationship with supplier, hold inventory, investigate alternative sources for back up (mitigate supply risk)</a:t>
            </a:r>
          </a:p>
        </p:txBody>
      </p:sp>
    </p:spTree>
    <p:extLst>
      <p:ext uri="{BB962C8B-B14F-4D97-AF65-F5344CB8AC3E}">
        <p14:creationId xmlns:p14="http://schemas.microsoft.com/office/powerpoint/2010/main" val="4239638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Four Generic Strategies</a:t>
            </a:r>
          </a:p>
        </p:txBody>
      </p:sp>
      <p:sp>
        <p:nvSpPr>
          <p:cNvPr id="3" name="Content Placeholder 2"/>
          <p:cNvSpPr>
            <a:spLocks noGrp="1"/>
          </p:cNvSpPr>
          <p:nvPr>
            <p:ph idx="1"/>
          </p:nvPr>
        </p:nvSpPr>
        <p:spPr>
          <a:xfrm>
            <a:off x="530087" y="1590261"/>
            <a:ext cx="11304103" cy="5022573"/>
          </a:xfrm>
        </p:spPr>
        <p:txBody>
          <a:bodyPr>
            <a:normAutofit fontScale="925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t>Similar to </a:t>
            </a:r>
            <a:r>
              <a:rPr lang="en-US" dirty="0" err="1"/>
              <a:t>Kraljic</a:t>
            </a:r>
            <a:r>
              <a:rPr lang="en-US" dirty="0"/>
              <a:t>, Cox And Lamming Propose four generic strategies</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a:lnSpc>
                <a:spcPct val="100000"/>
              </a:lnSpc>
              <a:spcBef>
                <a:spcPts val="0"/>
              </a:spcBef>
            </a:pPr>
            <a:r>
              <a:rPr lang="en-US" b="1" dirty="0"/>
              <a:t>Supplier Selection</a:t>
            </a:r>
            <a:r>
              <a:rPr lang="en-US" dirty="0"/>
              <a:t>: for routine items where the supplier and independent and the aim is routine efficiency – a reactive strategy (routine)</a:t>
            </a:r>
          </a:p>
          <a:p>
            <a:pPr>
              <a:lnSpc>
                <a:spcPct val="100000"/>
              </a:lnSpc>
              <a:spcBef>
                <a:spcPts val="0"/>
              </a:spcBef>
            </a:pPr>
            <a:endParaRPr lang="en-US" dirty="0"/>
          </a:p>
          <a:p>
            <a:pPr>
              <a:lnSpc>
                <a:spcPct val="100000"/>
              </a:lnSpc>
              <a:spcBef>
                <a:spcPts val="0"/>
              </a:spcBef>
            </a:pPr>
            <a:r>
              <a:rPr lang="en-US" b="1" dirty="0"/>
              <a:t>Supply Chain Sourcing</a:t>
            </a:r>
            <a:r>
              <a:rPr lang="en-US" dirty="0"/>
              <a:t>: for leverage items where the buyer is dominant and the aim is cost reduction</a:t>
            </a:r>
          </a:p>
          <a:p>
            <a:pPr>
              <a:lnSpc>
                <a:spcPct val="100000"/>
              </a:lnSpc>
              <a:spcBef>
                <a:spcPts val="0"/>
              </a:spcBef>
            </a:pPr>
            <a:endParaRPr lang="en-US" dirty="0"/>
          </a:p>
          <a:p>
            <a:pPr>
              <a:lnSpc>
                <a:spcPct val="100000"/>
              </a:lnSpc>
              <a:spcBef>
                <a:spcPts val="0"/>
              </a:spcBef>
            </a:pPr>
            <a:r>
              <a:rPr lang="en-US" b="1" dirty="0"/>
              <a:t>Supplier Development: </a:t>
            </a:r>
            <a:r>
              <a:rPr lang="en-US" dirty="0"/>
              <a:t>for bottleneck items, where the supplier is dominant and the aim is reduced risk.</a:t>
            </a:r>
          </a:p>
          <a:p>
            <a:pPr>
              <a:lnSpc>
                <a:spcPct val="100000"/>
              </a:lnSpc>
              <a:spcBef>
                <a:spcPts val="0"/>
              </a:spcBef>
            </a:pPr>
            <a:endParaRPr lang="en-US" b="1" dirty="0"/>
          </a:p>
          <a:p>
            <a:pPr>
              <a:lnSpc>
                <a:spcPct val="100000"/>
              </a:lnSpc>
              <a:spcBef>
                <a:spcPts val="0"/>
              </a:spcBef>
            </a:pPr>
            <a:r>
              <a:rPr lang="en-US" b="1" dirty="0"/>
              <a:t>Supply Chain Management: </a:t>
            </a:r>
            <a:r>
              <a:rPr lang="en-US" dirty="0"/>
              <a:t>for strategic items, where the supplier and buyer are interdependent and the aim is competitive advantage – a proactive strategy of collaboration across the supply chain</a:t>
            </a:r>
            <a:endParaRPr lang="en-US" b="1" dirty="0"/>
          </a:p>
        </p:txBody>
      </p:sp>
    </p:spTree>
    <p:extLst>
      <p:ext uri="{BB962C8B-B14F-4D97-AF65-F5344CB8AC3E}">
        <p14:creationId xmlns:p14="http://schemas.microsoft.com/office/powerpoint/2010/main" val="14422519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D44B8-EC1D-1148-847D-4523F555C58B}"/>
              </a:ext>
            </a:extLst>
          </p:cNvPr>
          <p:cNvSpPr>
            <a:spLocks noGrp="1"/>
          </p:cNvSpPr>
          <p:nvPr>
            <p:ph type="title"/>
          </p:nvPr>
        </p:nvSpPr>
        <p:spPr/>
        <p:txBody>
          <a:bodyPr/>
          <a:lstStyle/>
          <a:p>
            <a:r>
              <a:rPr lang="en-US" b="1" dirty="0" err="1"/>
              <a:t>Kraljic</a:t>
            </a:r>
            <a:r>
              <a:rPr lang="en-US" b="1" dirty="0"/>
              <a:t> Activity</a:t>
            </a:r>
          </a:p>
        </p:txBody>
      </p:sp>
      <p:sp>
        <p:nvSpPr>
          <p:cNvPr id="3" name="Content Placeholder 2">
            <a:extLst>
              <a:ext uri="{FF2B5EF4-FFF2-40B4-BE49-F238E27FC236}">
                <a16:creationId xmlns:a16="http://schemas.microsoft.com/office/drawing/2014/main" id="{0E6B0762-4491-2947-A738-64063347104A}"/>
              </a:ext>
            </a:extLst>
          </p:cNvPr>
          <p:cNvSpPr>
            <a:spLocks noGrp="1"/>
          </p:cNvSpPr>
          <p:nvPr>
            <p:ph idx="1"/>
          </p:nvPr>
        </p:nvSpPr>
        <p:spPr/>
        <p:txBody>
          <a:bodyPr/>
          <a:lstStyle/>
          <a:p>
            <a:pPr marL="457200" indent="-457200">
              <a:buFont typeface="+mj-lt"/>
              <a:buAutoNum type="arabicPeriod"/>
            </a:pPr>
            <a:r>
              <a:rPr lang="en-US" dirty="0"/>
              <a:t>Read 2008 </a:t>
            </a:r>
            <a:r>
              <a:rPr lang="en-US" dirty="0" err="1"/>
              <a:t>Kraljic</a:t>
            </a:r>
            <a:r>
              <a:rPr lang="en-US" dirty="0"/>
              <a:t> article</a:t>
            </a:r>
          </a:p>
          <a:p>
            <a:pPr marL="457200" indent="-457200">
              <a:buFont typeface="+mj-lt"/>
              <a:buAutoNum type="arabicPeriod"/>
            </a:pPr>
            <a:endParaRPr lang="en-US" dirty="0"/>
          </a:p>
          <a:p>
            <a:pPr marL="457200" indent="-457200">
              <a:buFont typeface="+mj-lt"/>
              <a:buAutoNum type="arabicPeriod"/>
            </a:pPr>
            <a:r>
              <a:rPr lang="en-US" dirty="0"/>
              <a:t>For an organization of your choice, list as many purchases or types of purchase as possible.</a:t>
            </a:r>
          </a:p>
          <a:p>
            <a:pPr marL="457200" indent="-457200">
              <a:buFont typeface="+mj-lt"/>
              <a:buAutoNum type="arabicPeriod"/>
            </a:pPr>
            <a:endParaRPr lang="en-US" dirty="0"/>
          </a:p>
          <a:p>
            <a:pPr marL="457200" indent="-457200">
              <a:buFont typeface="+mj-lt"/>
              <a:buAutoNum type="arabicPeriod"/>
            </a:pPr>
            <a:r>
              <a:rPr lang="en-US" dirty="0"/>
              <a:t>Apply the </a:t>
            </a:r>
            <a:r>
              <a:rPr lang="en-US" dirty="0" err="1"/>
              <a:t>Kraljic</a:t>
            </a:r>
            <a:r>
              <a:rPr lang="en-US" dirty="0"/>
              <a:t> Matrix to your list.</a:t>
            </a:r>
          </a:p>
        </p:txBody>
      </p:sp>
    </p:spTree>
    <p:extLst>
      <p:ext uri="{BB962C8B-B14F-4D97-AF65-F5344CB8AC3E}">
        <p14:creationId xmlns:p14="http://schemas.microsoft.com/office/powerpoint/2010/main" val="670835010"/>
      </p:ext>
    </p:extLst>
  </p:cSld>
  <p:clrMapOvr>
    <a:masterClrMapping/>
  </p:clrMapOvr>
  <mc:AlternateContent xmlns:mc="http://schemas.openxmlformats.org/markup-compatibility/2006" xmlns:p14="http://schemas.microsoft.com/office/powerpoint/2010/main">
    <mc:Choice Requires="p14">
      <p:transition spd="slow" p14:dur="2000" advTm="4300"/>
    </mc:Choice>
    <mc:Fallback xmlns="">
      <p:transition spd="slow" advTm="430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4" name="Text Box 6"/>
          <p:cNvSpPr txBox="1">
            <a:spLocks noChangeArrowheads="1"/>
          </p:cNvSpPr>
          <p:nvPr/>
        </p:nvSpPr>
        <p:spPr bwMode="auto">
          <a:xfrm>
            <a:off x="2941638" y="981075"/>
            <a:ext cx="6399212" cy="4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2300" dirty="0">
                <a:solidFill>
                  <a:schemeClr val="hlink"/>
                </a:solidFill>
              </a:rPr>
              <a:t>The main stages of strategy implementation</a:t>
            </a:r>
            <a:endParaRPr lang="en-GB" altLang="en-US" sz="2300" dirty="0">
              <a:solidFill>
                <a:schemeClr val="hlink"/>
              </a:solidFill>
            </a:endParaRPr>
          </a:p>
        </p:txBody>
      </p:sp>
      <p:sp>
        <p:nvSpPr>
          <p:cNvPr id="19459" name="Rectangle 9"/>
          <p:cNvSpPr>
            <a:spLocks noChangeArrowheads="1"/>
          </p:cNvSpPr>
          <p:nvPr/>
        </p:nvSpPr>
        <p:spPr bwMode="auto">
          <a:xfrm>
            <a:off x="3089276" y="1462088"/>
            <a:ext cx="6683375"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1900" b="0" dirty="0"/>
              <a:t>Communicate strategic plans to everyone in the organisation</a:t>
            </a:r>
            <a:endParaRPr lang="en-GB" altLang="en-US" sz="1900" b="0" dirty="0"/>
          </a:p>
        </p:txBody>
      </p:sp>
      <p:grpSp>
        <p:nvGrpSpPr>
          <p:cNvPr id="19460" name="Group 46"/>
          <p:cNvGrpSpPr>
            <a:grpSpLocks/>
          </p:cNvGrpSpPr>
          <p:nvPr/>
        </p:nvGrpSpPr>
        <p:grpSpPr bwMode="auto">
          <a:xfrm>
            <a:off x="1524000" y="1608139"/>
            <a:ext cx="1411288" cy="128587"/>
            <a:chOff x="100" y="1013"/>
            <a:chExt cx="889" cy="81"/>
          </a:xfrm>
        </p:grpSpPr>
        <p:sp>
          <p:nvSpPr>
            <p:cNvPr id="19493" name="Oval 10"/>
            <p:cNvSpPr>
              <a:spLocks noChangeArrowheads="1"/>
            </p:cNvSpPr>
            <p:nvPr/>
          </p:nvSpPr>
          <p:spPr bwMode="auto">
            <a:xfrm>
              <a:off x="908" y="1013"/>
              <a:ext cx="81" cy="81"/>
            </a:xfrm>
            <a:prstGeom prst="ellipse">
              <a:avLst/>
            </a:prstGeom>
            <a:solidFill>
              <a:schemeClr val="bg1"/>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19494" name="Line 11"/>
            <p:cNvSpPr>
              <a:spLocks noChangeShapeType="1"/>
            </p:cNvSpPr>
            <p:nvPr/>
          </p:nvSpPr>
          <p:spPr bwMode="auto">
            <a:xfrm>
              <a:off x="100" y="1053"/>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sp>
        <p:nvSpPr>
          <p:cNvPr id="19461" name="Rectangle 13"/>
          <p:cNvSpPr>
            <a:spLocks noChangeArrowheads="1"/>
          </p:cNvSpPr>
          <p:nvPr/>
        </p:nvSpPr>
        <p:spPr bwMode="auto">
          <a:xfrm>
            <a:off x="3089276" y="2017713"/>
            <a:ext cx="4689475"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1900" b="0" dirty="0"/>
              <a:t>Obtain commitment from those concerned</a:t>
            </a:r>
            <a:endParaRPr lang="en-GB" altLang="en-US" sz="1900" b="0" dirty="0"/>
          </a:p>
        </p:txBody>
      </p:sp>
      <p:sp>
        <p:nvSpPr>
          <p:cNvPr id="19462" name="Rectangle 17"/>
          <p:cNvSpPr>
            <a:spLocks noChangeArrowheads="1"/>
          </p:cNvSpPr>
          <p:nvPr/>
        </p:nvSpPr>
        <p:spPr bwMode="auto">
          <a:xfrm>
            <a:off x="3089275" y="2573339"/>
            <a:ext cx="3733800" cy="38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1900" b="0" dirty="0"/>
              <a:t>Framing policies and procedures</a:t>
            </a:r>
            <a:endParaRPr lang="en-GB" altLang="en-US" sz="1900" b="0" dirty="0"/>
          </a:p>
        </p:txBody>
      </p:sp>
      <p:sp>
        <p:nvSpPr>
          <p:cNvPr id="19463" name="Rectangle 21"/>
          <p:cNvSpPr>
            <a:spLocks noChangeArrowheads="1"/>
          </p:cNvSpPr>
          <p:nvPr/>
        </p:nvSpPr>
        <p:spPr bwMode="auto">
          <a:xfrm>
            <a:off x="3089275" y="3128963"/>
            <a:ext cx="699135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1900" b="0" dirty="0"/>
              <a:t>Setting operational targets and objectives</a:t>
            </a:r>
            <a:endParaRPr lang="en-GB" altLang="en-US" sz="1900" b="0" dirty="0"/>
          </a:p>
        </p:txBody>
      </p:sp>
      <p:sp>
        <p:nvSpPr>
          <p:cNvPr id="19464" name="Rectangle 26"/>
          <p:cNvSpPr>
            <a:spLocks noChangeArrowheads="1"/>
          </p:cNvSpPr>
          <p:nvPr/>
        </p:nvSpPr>
        <p:spPr bwMode="auto">
          <a:xfrm>
            <a:off x="3089276" y="3684588"/>
            <a:ext cx="6024563"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1900" b="0" dirty="0"/>
              <a:t>Assigning responsibilities and commensurate authority</a:t>
            </a:r>
            <a:endParaRPr lang="en-GB" altLang="en-US" sz="1900" b="0" dirty="0"/>
          </a:p>
        </p:txBody>
      </p:sp>
      <p:sp>
        <p:nvSpPr>
          <p:cNvPr id="19465" name="Rectangle 30"/>
          <p:cNvSpPr>
            <a:spLocks noChangeArrowheads="1"/>
          </p:cNvSpPr>
          <p:nvPr/>
        </p:nvSpPr>
        <p:spPr bwMode="auto">
          <a:xfrm>
            <a:off x="3089275" y="4240213"/>
            <a:ext cx="5957888"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1900" b="0" dirty="0"/>
              <a:t>Changing, where necessary, organisational structures</a:t>
            </a:r>
            <a:endParaRPr lang="en-GB" altLang="en-US" sz="1900" b="0" dirty="0"/>
          </a:p>
        </p:txBody>
      </p:sp>
      <p:sp>
        <p:nvSpPr>
          <p:cNvPr id="19466" name="Rectangle 34"/>
          <p:cNvSpPr>
            <a:spLocks noChangeArrowheads="1"/>
          </p:cNvSpPr>
          <p:nvPr/>
        </p:nvSpPr>
        <p:spPr bwMode="auto">
          <a:xfrm>
            <a:off x="3089275" y="4795838"/>
            <a:ext cx="5043488"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1900" b="0" dirty="0"/>
              <a:t>Allocation of resources and agreeing budgets</a:t>
            </a:r>
            <a:endParaRPr lang="en-GB" altLang="en-US" sz="1900" b="0" dirty="0"/>
          </a:p>
        </p:txBody>
      </p:sp>
      <p:sp>
        <p:nvSpPr>
          <p:cNvPr id="19467" name="Rectangle 38"/>
          <p:cNvSpPr>
            <a:spLocks noChangeArrowheads="1"/>
          </p:cNvSpPr>
          <p:nvPr/>
        </p:nvSpPr>
        <p:spPr bwMode="auto">
          <a:xfrm>
            <a:off x="3089276" y="5351463"/>
            <a:ext cx="3643313"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1900" b="0" dirty="0"/>
              <a:t>Providing training for employees</a:t>
            </a:r>
            <a:endParaRPr lang="en-GB" altLang="en-US" sz="1900" b="0" dirty="0"/>
          </a:p>
        </p:txBody>
      </p:sp>
      <p:grpSp>
        <p:nvGrpSpPr>
          <p:cNvPr id="3" name="Group 42"/>
          <p:cNvGrpSpPr>
            <a:grpSpLocks/>
          </p:cNvGrpSpPr>
          <p:nvPr/>
        </p:nvGrpSpPr>
        <p:grpSpPr bwMode="auto">
          <a:xfrm>
            <a:off x="1524000" y="476251"/>
            <a:ext cx="9144000" cy="411163"/>
            <a:chOff x="0" y="343"/>
            <a:chExt cx="5760" cy="259"/>
          </a:xfrm>
        </p:grpSpPr>
        <p:sp>
          <p:nvSpPr>
            <p:cNvPr id="19491" name="Line 43"/>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37612" name="AutoShape 44"/>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GB" dirty="0"/>
            </a:p>
          </p:txBody>
        </p:sp>
      </p:grpSp>
      <p:sp>
        <p:nvSpPr>
          <p:cNvPr id="237613" name="Rectangle 45"/>
          <p:cNvSpPr>
            <a:spLocks noChangeArrowheads="1"/>
          </p:cNvSpPr>
          <p:nvPr/>
        </p:nvSpPr>
        <p:spPr bwMode="auto">
          <a:xfrm>
            <a:off x="1991544" y="476250"/>
            <a:ext cx="5120456"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Strategic procurement</a:t>
            </a:r>
          </a:p>
        </p:txBody>
      </p:sp>
      <p:grpSp>
        <p:nvGrpSpPr>
          <p:cNvPr id="19470" name="Group 47"/>
          <p:cNvGrpSpPr>
            <a:grpSpLocks/>
          </p:cNvGrpSpPr>
          <p:nvPr/>
        </p:nvGrpSpPr>
        <p:grpSpPr bwMode="auto">
          <a:xfrm>
            <a:off x="1524000" y="2165350"/>
            <a:ext cx="1411288" cy="128588"/>
            <a:chOff x="100" y="1013"/>
            <a:chExt cx="889" cy="81"/>
          </a:xfrm>
        </p:grpSpPr>
        <p:sp>
          <p:nvSpPr>
            <p:cNvPr id="19489" name="Oval 48"/>
            <p:cNvSpPr>
              <a:spLocks noChangeArrowheads="1"/>
            </p:cNvSpPr>
            <p:nvPr/>
          </p:nvSpPr>
          <p:spPr bwMode="auto">
            <a:xfrm>
              <a:off x="908" y="1013"/>
              <a:ext cx="81" cy="81"/>
            </a:xfrm>
            <a:prstGeom prst="ellipse">
              <a:avLst/>
            </a:prstGeom>
            <a:solidFill>
              <a:schemeClr val="bg1"/>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19490" name="Line 49"/>
            <p:cNvSpPr>
              <a:spLocks noChangeShapeType="1"/>
            </p:cNvSpPr>
            <p:nvPr/>
          </p:nvSpPr>
          <p:spPr bwMode="auto">
            <a:xfrm>
              <a:off x="100" y="1053"/>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nvGrpSpPr>
          <p:cNvPr id="19471" name="Group 50"/>
          <p:cNvGrpSpPr>
            <a:grpSpLocks/>
          </p:cNvGrpSpPr>
          <p:nvPr/>
        </p:nvGrpSpPr>
        <p:grpSpPr bwMode="auto">
          <a:xfrm>
            <a:off x="1524000" y="2724150"/>
            <a:ext cx="1411288" cy="128588"/>
            <a:chOff x="100" y="1013"/>
            <a:chExt cx="889" cy="81"/>
          </a:xfrm>
        </p:grpSpPr>
        <p:sp>
          <p:nvSpPr>
            <p:cNvPr id="19487" name="Oval 51"/>
            <p:cNvSpPr>
              <a:spLocks noChangeArrowheads="1"/>
            </p:cNvSpPr>
            <p:nvPr/>
          </p:nvSpPr>
          <p:spPr bwMode="auto">
            <a:xfrm>
              <a:off x="908" y="1013"/>
              <a:ext cx="81" cy="81"/>
            </a:xfrm>
            <a:prstGeom prst="ellipse">
              <a:avLst/>
            </a:prstGeom>
            <a:solidFill>
              <a:schemeClr val="bg1"/>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19488" name="Line 52"/>
            <p:cNvSpPr>
              <a:spLocks noChangeShapeType="1"/>
            </p:cNvSpPr>
            <p:nvPr/>
          </p:nvSpPr>
          <p:spPr bwMode="auto">
            <a:xfrm>
              <a:off x="100" y="1053"/>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nvGrpSpPr>
          <p:cNvPr id="19472" name="Group 53"/>
          <p:cNvGrpSpPr>
            <a:grpSpLocks/>
          </p:cNvGrpSpPr>
          <p:nvPr/>
        </p:nvGrpSpPr>
        <p:grpSpPr bwMode="auto">
          <a:xfrm>
            <a:off x="1524000" y="3282950"/>
            <a:ext cx="1411288" cy="128588"/>
            <a:chOff x="100" y="1013"/>
            <a:chExt cx="889" cy="81"/>
          </a:xfrm>
        </p:grpSpPr>
        <p:sp>
          <p:nvSpPr>
            <p:cNvPr id="19485" name="Oval 54"/>
            <p:cNvSpPr>
              <a:spLocks noChangeArrowheads="1"/>
            </p:cNvSpPr>
            <p:nvPr/>
          </p:nvSpPr>
          <p:spPr bwMode="auto">
            <a:xfrm>
              <a:off x="908" y="1013"/>
              <a:ext cx="81" cy="81"/>
            </a:xfrm>
            <a:prstGeom prst="ellipse">
              <a:avLst/>
            </a:prstGeom>
            <a:solidFill>
              <a:schemeClr val="bg1"/>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19486" name="Line 55"/>
            <p:cNvSpPr>
              <a:spLocks noChangeShapeType="1"/>
            </p:cNvSpPr>
            <p:nvPr/>
          </p:nvSpPr>
          <p:spPr bwMode="auto">
            <a:xfrm>
              <a:off x="100" y="1053"/>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nvGrpSpPr>
          <p:cNvPr id="19473" name="Group 56"/>
          <p:cNvGrpSpPr>
            <a:grpSpLocks/>
          </p:cNvGrpSpPr>
          <p:nvPr/>
        </p:nvGrpSpPr>
        <p:grpSpPr bwMode="auto">
          <a:xfrm>
            <a:off x="1524000" y="3840164"/>
            <a:ext cx="1411288" cy="128587"/>
            <a:chOff x="100" y="1013"/>
            <a:chExt cx="889" cy="81"/>
          </a:xfrm>
        </p:grpSpPr>
        <p:sp>
          <p:nvSpPr>
            <p:cNvPr id="19483" name="Oval 57"/>
            <p:cNvSpPr>
              <a:spLocks noChangeArrowheads="1"/>
            </p:cNvSpPr>
            <p:nvPr/>
          </p:nvSpPr>
          <p:spPr bwMode="auto">
            <a:xfrm>
              <a:off x="908" y="1013"/>
              <a:ext cx="81" cy="81"/>
            </a:xfrm>
            <a:prstGeom prst="ellipse">
              <a:avLst/>
            </a:prstGeom>
            <a:solidFill>
              <a:schemeClr val="bg1"/>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19484" name="Line 58"/>
            <p:cNvSpPr>
              <a:spLocks noChangeShapeType="1"/>
            </p:cNvSpPr>
            <p:nvPr/>
          </p:nvSpPr>
          <p:spPr bwMode="auto">
            <a:xfrm>
              <a:off x="100" y="1053"/>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nvGrpSpPr>
          <p:cNvPr id="19474" name="Group 59"/>
          <p:cNvGrpSpPr>
            <a:grpSpLocks/>
          </p:cNvGrpSpPr>
          <p:nvPr/>
        </p:nvGrpSpPr>
        <p:grpSpPr bwMode="auto">
          <a:xfrm>
            <a:off x="1524000" y="4398964"/>
            <a:ext cx="1411288" cy="128587"/>
            <a:chOff x="100" y="1013"/>
            <a:chExt cx="889" cy="81"/>
          </a:xfrm>
        </p:grpSpPr>
        <p:sp>
          <p:nvSpPr>
            <p:cNvPr id="19481" name="Oval 60"/>
            <p:cNvSpPr>
              <a:spLocks noChangeArrowheads="1"/>
            </p:cNvSpPr>
            <p:nvPr/>
          </p:nvSpPr>
          <p:spPr bwMode="auto">
            <a:xfrm>
              <a:off x="908" y="1013"/>
              <a:ext cx="81" cy="81"/>
            </a:xfrm>
            <a:prstGeom prst="ellipse">
              <a:avLst/>
            </a:prstGeom>
            <a:solidFill>
              <a:schemeClr val="bg1"/>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19482" name="Line 61"/>
            <p:cNvSpPr>
              <a:spLocks noChangeShapeType="1"/>
            </p:cNvSpPr>
            <p:nvPr/>
          </p:nvSpPr>
          <p:spPr bwMode="auto">
            <a:xfrm>
              <a:off x="100" y="1053"/>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nvGrpSpPr>
          <p:cNvPr id="19475" name="Group 62"/>
          <p:cNvGrpSpPr>
            <a:grpSpLocks/>
          </p:cNvGrpSpPr>
          <p:nvPr/>
        </p:nvGrpSpPr>
        <p:grpSpPr bwMode="auto">
          <a:xfrm>
            <a:off x="1524000" y="4957764"/>
            <a:ext cx="1411288" cy="128587"/>
            <a:chOff x="100" y="1013"/>
            <a:chExt cx="889" cy="81"/>
          </a:xfrm>
        </p:grpSpPr>
        <p:sp>
          <p:nvSpPr>
            <p:cNvPr id="19479" name="Oval 63"/>
            <p:cNvSpPr>
              <a:spLocks noChangeArrowheads="1"/>
            </p:cNvSpPr>
            <p:nvPr/>
          </p:nvSpPr>
          <p:spPr bwMode="auto">
            <a:xfrm>
              <a:off x="908" y="1013"/>
              <a:ext cx="81" cy="81"/>
            </a:xfrm>
            <a:prstGeom prst="ellipse">
              <a:avLst/>
            </a:prstGeom>
            <a:solidFill>
              <a:schemeClr val="bg1"/>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19480" name="Line 64"/>
            <p:cNvSpPr>
              <a:spLocks noChangeShapeType="1"/>
            </p:cNvSpPr>
            <p:nvPr/>
          </p:nvSpPr>
          <p:spPr bwMode="auto">
            <a:xfrm>
              <a:off x="100" y="1053"/>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grpSp>
        <p:nvGrpSpPr>
          <p:cNvPr id="19476" name="Group 65"/>
          <p:cNvGrpSpPr>
            <a:grpSpLocks/>
          </p:cNvGrpSpPr>
          <p:nvPr/>
        </p:nvGrpSpPr>
        <p:grpSpPr bwMode="auto">
          <a:xfrm>
            <a:off x="1524000" y="5516564"/>
            <a:ext cx="1411288" cy="128587"/>
            <a:chOff x="100" y="1013"/>
            <a:chExt cx="889" cy="81"/>
          </a:xfrm>
        </p:grpSpPr>
        <p:sp>
          <p:nvSpPr>
            <p:cNvPr id="19477" name="Oval 66"/>
            <p:cNvSpPr>
              <a:spLocks noChangeArrowheads="1"/>
            </p:cNvSpPr>
            <p:nvPr/>
          </p:nvSpPr>
          <p:spPr bwMode="auto">
            <a:xfrm>
              <a:off x="908" y="1013"/>
              <a:ext cx="81" cy="81"/>
            </a:xfrm>
            <a:prstGeom prst="ellipse">
              <a:avLst/>
            </a:prstGeom>
            <a:solidFill>
              <a:schemeClr val="bg1"/>
            </a:solidFill>
            <a:ln w="28575">
              <a:solidFill>
                <a:srgbClr val="333399"/>
              </a:solidFill>
              <a:round/>
              <a:headEnd/>
              <a:tailEnd/>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19478" name="Line 67"/>
            <p:cNvSpPr>
              <a:spLocks noChangeShapeType="1"/>
            </p:cNvSpPr>
            <p:nvPr/>
          </p:nvSpPr>
          <p:spPr bwMode="auto">
            <a:xfrm>
              <a:off x="100" y="1053"/>
              <a:ext cx="803" cy="0"/>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dirty="0"/>
            </a:p>
          </p:txBody>
        </p:sp>
      </p:grpSp>
    </p:spTree>
    <p:extLst>
      <p:ext uri="{BB962C8B-B14F-4D97-AF65-F5344CB8AC3E}">
        <p14:creationId xmlns:p14="http://schemas.microsoft.com/office/powerpoint/2010/main" val="33128356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iterate type="lt">
                                    <p:tmPct val="5000"/>
                                  </p:iterate>
                                  <p:childTnLst>
                                    <p:set>
                                      <p:cBhvr>
                                        <p:cTn id="6" dur="1" fill="hold">
                                          <p:stCondLst>
                                            <p:cond delay="0"/>
                                          </p:stCondLst>
                                        </p:cTn>
                                        <p:tgtEl>
                                          <p:spTgt spid="237574"/>
                                        </p:tgtEl>
                                        <p:attrNameLst>
                                          <p:attrName>style.visibility</p:attrName>
                                        </p:attrNameLst>
                                      </p:cBhvr>
                                      <p:to>
                                        <p:strVal val="visible"/>
                                      </p:to>
                                    </p:set>
                                    <p:anim calcmode="lin" valueType="num">
                                      <p:cBhvr>
                                        <p:cTn id="7" dur="1000" fill="hold"/>
                                        <p:tgtEl>
                                          <p:spTgt spid="237574"/>
                                        </p:tgtEl>
                                        <p:attrNameLst>
                                          <p:attrName>ppt_w</p:attrName>
                                        </p:attrNameLst>
                                      </p:cBhvr>
                                      <p:tavLst>
                                        <p:tav tm="0">
                                          <p:val>
                                            <p:fltVal val="0"/>
                                          </p:val>
                                        </p:tav>
                                        <p:tav tm="100000">
                                          <p:val>
                                            <p:strVal val="#ppt_w"/>
                                          </p:val>
                                        </p:tav>
                                      </p:tavLst>
                                    </p:anim>
                                    <p:anim calcmode="lin" valueType="num">
                                      <p:cBhvr>
                                        <p:cTn id="8" dur="1000" fill="hold"/>
                                        <p:tgtEl>
                                          <p:spTgt spid="237574"/>
                                        </p:tgtEl>
                                        <p:attrNameLst>
                                          <p:attrName>ppt_h</p:attrName>
                                        </p:attrNameLst>
                                      </p:cBhvr>
                                      <p:tavLst>
                                        <p:tav tm="0">
                                          <p:val>
                                            <p:fltVal val="0"/>
                                          </p:val>
                                        </p:tav>
                                        <p:tav tm="100000">
                                          <p:val>
                                            <p:strVal val="#ppt_h"/>
                                          </p:val>
                                        </p:tav>
                                      </p:tavLst>
                                    </p:anim>
                                    <p:anim calcmode="lin" valueType="num">
                                      <p:cBhvr>
                                        <p:cTn id="9" dur="1000" fill="hold"/>
                                        <p:tgtEl>
                                          <p:spTgt spid="237574"/>
                                        </p:tgtEl>
                                        <p:attrNameLst>
                                          <p:attrName>style.rotation</p:attrName>
                                        </p:attrNameLst>
                                      </p:cBhvr>
                                      <p:tavLst>
                                        <p:tav tm="0">
                                          <p:val>
                                            <p:fltVal val="90"/>
                                          </p:val>
                                        </p:tav>
                                        <p:tav tm="100000">
                                          <p:val>
                                            <p:fltVal val="0"/>
                                          </p:val>
                                        </p:tav>
                                      </p:tavLst>
                                    </p:anim>
                                    <p:animEffect transition="in" filter="fade">
                                      <p:cBhvr>
                                        <p:cTn id="10" dur="1000"/>
                                        <p:tgtEl>
                                          <p:spTgt spid="237574"/>
                                        </p:tgtEl>
                                      </p:cBhvr>
                                    </p:animEffect>
                                  </p:childTnLst>
                                </p:cTn>
                              </p:par>
                            </p:childTnLst>
                          </p:cTn>
                        </p:par>
                        <p:par>
                          <p:cTn id="11" fill="hold" nodeType="afterGroup">
                            <p:stCondLst>
                              <p:cond delay="2800"/>
                            </p:stCondLst>
                            <p:childTnLst>
                              <p:par>
                                <p:cTn id="12" presetID="22" presetClass="entr" presetSubtype="8" fill="hold" nodeType="after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wipe(left)">
                                      <p:cBhvr>
                                        <p:cTn id="14" dur="500"/>
                                        <p:tgtEl>
                                          <p:spTgt spid="3"/>
                                        </p:tgtEl>
                                      </p:cBhvr>
                                    </p:animEffect>
                                  </p:childTnLst>
                                </p:cTn>
                              </p:par>
                            </p:childTnLst>
                          </p:cTn>
                        </p:par>
                        <p:par>
                          <p:cTn id="15" fill="hold" nodeType="afterGroup">
                            <p:stCondLst>
                              <p:cond delay="3300"/>
                            </p:stCondLst>
                            <p:childTnLst>
                              <p:par>
                                <p:cTn id="16" presetID="22" presetClass="entr" presetSubtype="2" fill="hold" grpId="0" nodeType="afterEffect">
                                  <p:stCondLst>
                                    <p:cond delay="0"/>
                                  </p:stCondLst>
                                  <p:childTnLst>
                                    <p:set>
                                      <p:cBhvr>
                                        <p:cTn id="17" dur="1" fill="hold">
                                          <p:stCondLst>
                                            <p:cond delay="0"/>
                                          </p:stCondLst>
                                        </p:cTn>
                                        <p:tgtEl>
                                          <p:spTgt spid="237613"/>
                                        </p:tgtEl>
                                        <p:attrNameLst>
                                          <p:attrName>style.visibility</p:attrName>
                                        </p:attrNameLst>
                                      </p:cBhvr>
                                      <p:to>
                                        <p:strVal val="visible"/>
                                      </p:to>
                                    </p:set>
                                    <p:animEffect transition="in" filter="wipe(right)">
                                      <p:cBhvr>
                                        <p:cTn id="18" dur="500"/>
                                        <p:tgtEl>
                                          <p:spTgt spid="2376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7574" grpId="0"/>
      <p:bldP spid="23761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8" name="Text Box 6"/>
          <p:cNvSpPr txBox="1">
            <a:spLocks noChangeArrowheads="1"/>
          </p:cNvSpPr>
          <p:nvPr/>
        </p:nvSpPr>
        <p:spPr bwMode="auto">
          <a:xfrm>
            <a:off x="2263776" y="1055688"/>
            <a:ext cx="7504113" cy="44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2300" dirty="0">
                <a:solidFill>
                  <a:schemeClr val="hlink"/>
                </a:solidFill>
              </a:rPr>
              <a:t>Post-implementation evaluation, control and review</a:t>
            </a:r>
            <a:endParaRPr lang="en-GB" altLang="en-US" sz="2300" dirty="0">
              <a:solidFill>
                <a:schemeClr val="hlink"/>
              </a:solidFill>
            </a:endParaRPr>
          </a:p>
        </p:txBody>
      </p:sp>
      <p:sp>
        <p:nvSpPr>
          <p:cNvPr id="238600" name="AutoShape 8"/>
          <p:cNvSpPr>
            <a:spLocks noChangeArrowheads="1"/>
          </p:cNvSpPr>
          <p:nvPr/>
        </p:nvSpPr>
        <p:spPr bwMode="auto">
          <a:xfrm>
            <a:off x="2719389" y="1598614"/>
            <a:ext cx="6840537" cy="1150937"/>
          </a:xfrm>
          <a:prstGeom prst="roundRect">
            <a:avLst>
              <a:gd name="adj" fmla="val 16667"/>
            </a:avLst>
          </a:prstGeom>
          <a:solidFill>
            <a:schemeClr val="tx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2300" dirty="0">
                <a:solidFill>
                  <a:schemeClr val="bg1"/>
                </a:solidFill>
              </a:rPr>
              <a:t>Evaluation criteria</a:t>
            </a:r>
            <a:endParaRPr lang="en-GB" altLang="en-US" sz="2300" dirty="0">
              <a:solidFill>
                <a:schemeClr val="bg1"/>
              </a:solidFill>
            </a:endParaRPr>
          </a:p>
        </p:txBody>
      </p:sp>
      <p:sp>
        <p:nvSpPr>
          <p:cNvPr id="238601" name="AutoShape 9"/>
          <p:cNvSpPr>
            <a:spLocks noChangeArrowheads="1"/>
          </p:cNvSpPr>
          <p:nvPr/>
        </p:nvSpPr>
        <p:spPr bwMode="auto">
          <a:xfrm>
            <a:off x="2719389" y="2957514"/>
            <a:ext cx="6840537" cy="1150937"/>
          </a:xfrm>
          <a:prstGeom prst="roundRect">
            <a:avLst>
              <a:gd name="adj" fmla="val 16667"/>
            </a:avLst>
          </a:prstGeom>
          <a:solidFill>
            <a:schemeClr va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2300" dirty="0">
                <a:solidFill>
                  <a:schemeClr val="bg1"/>
                </a:solidFill>
              </a:rPr>
              <a:t>Control process</a:t>
            </a:r>
          </a:p>
        </p:txBody>
      </p:sp>
      <p:sp>
        <p:nvSpPr>
          <p:cNvPr id="238602" name="AutoShape 10"/>
          <p:cNvSpPr>
            <a:spLocks noChangeArrowheads="1"/>
          </p:cNvSpPr>
          <p:nvPr/>
        </p:nvSpPr>
        <p:spPr bwMode="auto">
          <a:xfrm>
            <a:off x="2719389" y="4365625"/>
            <a:ext cx="6840537" cy="1150938"/>
          </a:xfrm>
          <a:prstGeom prst="roundRect">
            <a:avLst>
              <a:gd name="adj" fmla="val 16667"/>
            </a:avLst>
          </a:prstGeom>
          <a:solidFill>
            <a:srgbClr val="333399"/>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r>
              <a:rPr lang="en-US" altLang="en-US" sz="2300" dirty="0">
                <a:solidFill>
                  <a:schemeClr val="bg1"/>
                </a:solidFill>
              </a:rPr>
              <a:t>Review</a:t>
            </a:r>
          </a:p>
        </p:txBody>
      </p:sp>
      <p:sp>
        <p:nvSpPr>
          <p:cNvPr id="238603" name="Rectangle 11"/>
          <p:cNvSpPr>
            <a:spLocks noChangeArrowheads="1"/>
          </p:cNvSpPr>
          <p:nvPr/>
        </p:nvSpPr>
        <p:spPr bwMode="auto">
          <a:xfrm>
            <a:off x="5697539" y="1577976"/>
            <a:ext cx="400943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buFontTx/>
              <a:buChar char="•"/>
            </a:pPr>
            <a:r>
              <a:rPr lang="en-US" altLang="en-US" sz="1800" b="0" i="1" dirty="0">
                <a:solidFill>
                  <a:schemeClr val="bg1"/>
                </a:solidFill>
              </a:rPr>
              <a:t> Internal consistency</a:t>
            </a:r>
          </a:p>
          <a:p>
            <a:pPr eaLnBrk="1" hangingPunct="1">
              <a:buFontTx/>
              <a:buChar char="•"/>
            </a:pPr>
            <a:r>
              <a:rPr lang="en-US" altLang="en-US" sz="1800" b="0" i="1" dirty="0">
                <a:solidFill>
                  <a:schemeClr val="bg1"/>
                </a:solidFill>
              </a:rPr>
              <a:t> Environmental fit</a:t>
            </a:r>
          </a:p>
          <a:p>
            <a:pPr eaLnBrk="1" hangingPunct="1">
              <a:buFontTx/>
              <a:buChar char="•"/>
            </a:pPr>
            <a:r>
              <a:rPr lang="en-US" altLang="en-US" sz="1800" b="0" i="1" dirty="0">
                <a:solidFill>
                  <a:schemeClr val="bg1"/>
                </a:solidFill>
              </a:rPr>
              <a:t> Resource fit</a:t>
            </a:r>
          </a:p>
          <a:p>
            <a:pPr eaLnBrk="1" hangingPunct="1">
              <a:buFontTx/>
              <a:buChar char="•"/>
            </a:pPr>
            <a:r>
              <a:rPr lang="en-US" altLang="en-US" sz="1800" b="0" i="1" dirty="0">
                <a:solidFill>
                  <a:schemeClr val="bg1"/>
                </a:solidFill>
              </a:rPr>
              <a:t> Communication and implementation</a:t>
            </a:r>
            <a:endParaRPr lang="en-GB" altLang="en-US" sz="1800" b="0" i="1" dirty="0">
              <a:solidFill>
                <a:schemeClr val="bg1"/>
              </a:solidFill>
            </a:endParaRPr>
          </a:p>
        </p:txBody>
      </p:sp>
      <p:sp>
        <p:nvSpPr>
          <p:cNvPr id="238604" name="Rectangle 12"/>
          <p:cNvSpPr>
            <a:spLocks noChangeArrowheads="1"/>
          </p:cNvSpPr>
          <p:nvPr/>
        </p:nvSpPr>
        <p:spPr bwMode="auto">
          <a:xfrm>
            <a:off x="5697539" y="2936876"/>
            <a:ext cx="379591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buFontTx/>
              <a:buChar char="•"/>
            </a:pPr>
            <a:r>
              <a:rPr lang="en-US" altLang="en-US" sz="1800" b="0" i="1" dirty="0">
                <a:solidFill>
                  <a:schemeClr val="bg1"/>
                </a:solidFill>
              </a:rPr>
              <a:t> Establish performance standards</a:t>
            </a:r>
          </a:p>
          <a:p>
            <a:pPr eaLnBrk="1" hangingPunct="1">
              <a:buFontTx/>
              <a:buChar char="•"/>
            </a:pPr>
            <a:r>
              <a:rPr lang="en-US" altLang="en-US" sz="1800" b="0" i="1" dirty="0">
                <a:solidFill>
                  <a:schemeClr val="bg1"/>
                </a:solidFill>
              </a:rPr>
              <a:t> Measure performance</a:t>
            </a:r>
          </a:p>
          <a:p>
            <a:pPr eaLnBrk="1" hangingPunct="1">
              <a:buFontTx/>
              <a:buChar char="•"/>
            </a:pPr>
            <a:r>
              <a:rPr lang="en-US" altLang="en-US" sz="1800" b="0" i="1" dirty="0">
                <a:solidFill>
                  <a:schemeClr val="bg1"/>
                </a:solidFill>
              </a:rPr>
              <a:t> Compare actual with planned</a:t>
            </a:r>
          </a:p>
          <a:p>
            <a:pPr eaLnBrk="1" hangingPunct="1">
              <a:buFontTx/>
              <a:buChar char="•"/>
            </a:pPr>
            <a:r>
              <a:rPr lang="en-US" altLang="en-US" sz="1800" b="0" i="1" dirty="0">
                <a:solidFill>
                  <a:schemeClr val="bg1"/>
                </a:solidFill>
              </a:rPr>
              <a:t> Take appropriate corrective action</a:t>
            </a:r>
          </a:p>
        </p:txBody>
      </p:sp>
      <p:sp>
        <p:nvSpPr>
          <p:cNvPr id="238605" name="Rectangle 13"/>
          <p:cNvSpPr>
            <a:spLocks noChangeArrowheads="1"/>
          </p:cNvSpPr>
          <p:nvPr/>
        </p:nvSpPr>
        <p:spPr bwMode="auto">
          <a:xfrm>
            <a:off x="5697538" y="4483100"/>
            <a:ext cx="2359364"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eaLnBrk="1" hangingPunct="1">
              <a:buFontTx/>
              <a:buChar char="•"/>
            </a:pPr>
            <a:r>
              <a:rPr lang="en-US" altLang="en-US" sz="1800" b="0" i="1" dirty="0">
                <a:solidFill>
                  <a:schemeClr val="bg1"/>
                </a:solidFill>
              </a:rPr>
              <a:t> General strategy</a:t>
            </a:r>
          </a:p>
          <a:p>
            <a:pPr eaLnBrk="1" hangingPunct="1">
              <a:buFontTx/>
              <a:buChar char="•"/>
            </a:pPr>
            <a:r>
              <a:rPr lang="en-US" altLang="en-US" sz="1800" b="0" i="1" dirty="0">
                <a:solidFill>
                  <a:schemeClr val="bg1"/>
                </a:solidFill>
              </a:rPr>
              <a:t> Alternative strategy</a:t>
            </a:r>
          </a:p>
          <a:p>
            <a:pPr eaLnBrk="1" hangingPunct="1">
              <a:buFontTx/>
              <a:buChar char="•"/>
            </a:pPr>
            <a:r>
              <a:rPr lang="en-US" altLang="en-US" sz="1800" b="0" i="1" dirty="0">
                <a:solidFill>
                  <a:schemeClr val="bg1"/>
                </a:solidFill>
              </a:rPr>
              <a:t> Alternative methods</a:t>
            </a:r>
            <a:endParaRPr lang="en-GB" altLang="en-US" sz="1800" b="0" i="1" dirty="0">
              <a:solidFill>
                <a:schemeClr val="bg1"/>
              </a:solidFill>
            </a:endParaRPr>
          </a:p>
        </p:txBody>
      </p:sp>
      <p:grpSp>
        <p:nvGrpSpPr>
          <p:cNvPr id="2" name="Group 15"/>
          <p:cNvGrpSpPr>
            <a:grpSpLocks/>
          </p:cNvGrpSpPr>
          <p:nvPr/>
        </p:nvGrpSpPr>
        <p:grpSpPr bwMode="auto">
          <a:xfrm>
            <a:off x="1524000" y="476251"/>
            <a:ext cx="9144000" cy="411163"/>
            <a:chOff x="0" y="343"/>
            <a:chExt cx="5760" cy="259"/>
          </a:xfrm>
        </p:grpSpPr>
        <p:sp>
          <p:nvSpPr>
            <p:cNvPr id="20491" name="Line 16"/>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38609" name="AutoShape 17"/>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GB" dirty="0"/>
            </a:p>
          </p:txBody>
        </p:sp>
      </p:grpSp>
      <p:sp>
        <p:nvSpPr>
          <p:cNvPr id="238610" name="Rectangle 18"/>
          <p:cNvSpPr>
            <a:spLocks noChangeArrowheads="1"/>
          </p:cNvSpPr>
          <p:nvPr/>
        </p:nvSpPr>
        <p:spPr bwMode="auto">
          <a:xfrm>
            <a:off x="1991544" y="476250"/>
            <a:ext cx="5120456"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Strategic procurement</a:t>
            </a:r>
          </a:p>
        </p:txBody>
      </p:sp>
    </p:spTree>
    <p:extLst>
      <p:ext uri="{BB962C8B-B14F-4D97-AF65-F5344CB8AC3E}">
        <p14:creationId xmlns:p14="http://schemas.microsoft.com/office/powerpoint/2010/main" val="4797003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iterate type="lt">
                                    <p:tmPct val="5000"/>
                                  </p:iterate>
                                  <p:childTnLst>
                                    <p:set>
                                      <p:cBhvr>
                                        <p:cTn id="6" dur="1" fill="hold">
                                          <p:stCondLst>
                                            <p:cond delay="0"/>
                                          </p:stCondLst>
                                        </p:cTn>
                                        <p:tgtEl>
                                          <p:spTgt spid="238598"/>
                                        </p:tgtEl>
                                        <p:attrNameLst>
                                          <p:attrName>style.visibility</p:attrName>
                                        </p:attrNameLst>
                                      </p:cBhvr>
                                      <p:to>
                                        <p:strVal val="visible"/>
                                      </p:to>
                                    </p:set>
                                    <p:anim calcmode="lin" valueType="num">
                                      <p:cBhvr>
                                        <p:cTn id="7" dur="1000" fill="hold"/>
                                        <p:tgtEl>
                                          <p:spTgt spid="238598"/>
                                        </p:tgtEl>
                                        <p:attrNameLst>
                                          <p:attrName>ppt_w</p:attrName>
                                        </p:attrNameLst>
                                      </p:cBhvr>
                                      <p:tavLst>
                                        <p:tav tm="0">
                                          <p:val>
                                            <p:fltVal val="0"/>
                                          </p:val>
                                        </p:tav>
                                        <p:tav tm="100000">
                                          <p:val>
                                            <p:strVal val="#ppt_w"/>
                                          </p:val>
                                        </p:tav>
                                      </p:tavLst>
                                    </p:anim>
                                    <p:anim calcmode="lin" valueType="num">
                                      <p:cBhvr>
                                        <p:cTn id="8" dur="1000" fill="hold"/>
                                        <p:tgtEl>
                                          <p:spTgt spid="238598"/>
                                        </p:tgtEl>
                                        <p:attrNameLst>
                                          <p:attrName>ppt_h</p:attrName>
                                        </p:attrNameLst>
                                      </p:cBhvr>
                                      <p:tavLst>
                                        <p:tav tm="0">
                                          <p:val>
                                            <p:fltVal val="0"/>
                                          </p:val>
                                        </p:tav>
                                        <p:tav tm="100000">
                                          <p:val>
                                            <p:strVal val="#ppt_h"/>
                                          </p:val>
                                        </p:tav>
                                      </p:tavLst>
                                    </p:anim>
                                    <p:anim calcmode="lin" valueType="num">
                                      <p:cBhvr>
                                        <p:cTn id="9" dur="1000" fill="hold"/>
                                        <p:tgtEl>
                                          <p:spTgt spid="238598"/>
                                        </p:tgtEl>
                                        <p:attrNameLst>
                                          <p:attrName>style.rotation</p:attrName>
                                        </p:attrNameLst>
                                      </p:cBhvr>
                                      <p:tavLst>
                                        <p:tav tm="0">
                                          <p:val>
                                            <p:fltVal val="90"/>
                                          </p:val>
                                        </p:tav>
                                        <p:tav tm="100000">
                                          <p:val>
                                            <p:fltVal val="0"/>
                                          </p:val>
                                        </p:tav>
                                      </p:tavLst>
                                    </p:anim>
                                    <p:animEffect transition="in" filter="fade">
                                      <p:cBhvr>
                                        <p:cTn id="10" dur="1000"/>
                                        <p:tgtEl>
                                          <p:spTgt spid="238598"/>
                                        </p:tgtEl>
                                      </p:cBhvr>
                                    </p:animEffect>
                                  </p:childTnLst>
                                </p:cTn>
                              </p:par>
                            </p:childTnLst>
                          </p:cTn>
                        </p:par>
                        <p:par>
                          <p:cTn id="11" fill="hold" nodeType="afterGroup">
                            <p:stCondLst>
                              <p:cond delay="3250"/>
                            </p:stCondLst>
                            <p:childTnLst>
                              <p:par>
                                <p:cTn id="12" presetID="22" presetClass="entr" presetSubtype="2" fill="hold" grpId="0" nodeType="afterEffect">
                                  <p:stCondLst>
                                    <p:cond delay="0"/>
                                  </p:stCondLst>
                                  <p:childTnLst>
                                    <p:set>
                                      <p:cBhvr>
                                        <p:cTn id="13" dur="1" fill="hold">
                                          <p:stCondLst>
                                            <p:cond delay="0"/>
                                          </p:stCondLst>
                                        </p:cTn>
                                        <p:tgtEl>
                                          <p:spTgt spid="238600"/>
                                        </p:tgtEl>
                                        <p:attrNameLst>
                                          <p:attrName>style.visibility</p:attrName>
                                        </p:attrNameLst>
                                      </p:cBhvr>
                                      <p:to>
                                        <p:strVal val="visible"/>
                                      </p:to>
                                    </p:set>
                                    <p:animEffect transition="in" filter="wipe(right)">
                                      <p:cBhvr>
                                        <p:cTn id="14" dur="500"/>
                                        <p:tgtEl>
                                          <p:spTgt spid="238600"/>
                                        </p:tgtEl>
                                      </p:cBhvr>
                                    </p:animEffect>
                                  </p:childTnLst>
                                </p:cTn>
                              </p:par>
                            </p:childTnLst>
                          </p:cTn>
                        </p:par>
                        <p:par>
                          <p:cTn id="15" fill="hold" nodeType="afterGroup">
                            <p:stCondLst>
                              <p:cond delay="3750"/>
                            </p:stCondLst>
                            <p:childTnLst>
                              <p:par>
                                <p:cTn id="16" presetID="10" presetClass="entr" presetSubtype="0" fill="hold" grpId="0" nodeType="afterEffect">
                                  <p:stCondLst>
                                    <p:cond delay="0"/>
                                  </p:stCondLst>
                                  <p:childTnLst>
                                    <p:set>
                                      <p:cBhvr>
                                        <p:cTn id="17" dur="1" fill="hold">
                                          <p:stCondLst>
                                            <p:cond delay="0"/>
                                          </p:stCondLst>
                                        </p:cTn>
                                        <p:tgtEl>
                                          <p:spTgt spid="238603"/>
                                        </p:tgtEl>
                                        <p:attrNameLst>
                                          <p:attrName>style.visibility</p:attrName>
                                        </p:attrNameLst>
                                      </p:cBhvr>
                                      <p:to>
                                        <p:strVal val="visible"/>
                                      </p:to>
                                    </p:set>
                                    <p:animEffect transition="in" filter="fade">
                                      <p:cBhvr>
                                        <p:cTn id="18" dur="500"/>
                                        <p:tgtEl>
                                          <p:spTgt spid="238603"/>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2" fill="hold" grpId="0" nodeType="clickEffect">
                                  <p:stCondLst>
                                    <p:cond delay="0"/>
                                  </p:stCondLst>
                                  <p:childTnLst>
                                    <p:set>
                                      <p:cBhvr>
                                        <p:cTn id="22" dur="1" fill="hold">
                                          <p:stCondLst>
                                            <p:cond delay="0"/>
                                          </p:stCondLst>
                                        </p:cTn>
                                        <p:tgtEl>
                                          <p:spTgt spid="238601"/>
                                        </p:tgtEl>
                                        <p:attrNameLst>
                                          <p:attrName>style.visibility</p:attrName>
                                        </p:attrNameLst>
                                      </p:cBhvr>
                                      <p:to>
                                        <p:strVal val="visible"/>
                                      </p:to>
                                    </p:set>
                                    <p:animEffect transition="in" filter="wipe(right)">
                                      <p:cBhvr>
                                        <p:cTn id="23" dur="500"/>
                                        <p:tgtEl>
                                          <p:spTgt spid="238601"/>
                                        </p:tgtEl>
                                      </p:cBhvr>
                                    </p:animEffect>
                                  </p:childTnLst>
                                </p:cTn>
                              </p:par>
                            </p:childTnLst>
                          </p:cTn>
                        </p:par>
                        <p:par>
                          <p:cTn id="24" fill="hold" nodeType="afterGroup">
                            <p:stCondLst>
                              <p:cond delay="500"/>
                            </p:stCondLst>
                            <p:childTnLst>
                              <p:par>
                                <p:cTn id="25" presetID="10" presetClass="entr" presetSubtype="0" fill="hold" grpId="0" nodeType="afterEffect">
                                  <p:stCondLst>
                                    <p:cond delay="0"/>
                                  </p:stCondLst>
                                  <p:childTnLst>
                                    <p:set>
                                      <p:cBhvr>
                                        <p:cTn id="26" dur="1" fill="hold">
                                          <p:stCondLst>
                                            <p:cond delay="0"/>
                                          </p:stCondLst>
                                        </p:cTn>
                                        <p:tgtEl>
                                          <p:spTgt spid="238604"/>
                                        </p:tgtEl>
                                        <p:attrNameLst>
                                          <p:attrName>style.visibility</p:attrName>
                                        </p:attrNameLst>
                                      </p:cBhvr>
                                      <p:to>
                                        <p:strVal val="visible"/>
                                      </p:to>
                                    </p:set>
                                    <p:animEffect transition="in" filter="fade">
                                      <p:cBhvr>
                                        <p:cTn id="27" dur="500"/>
                                        <p:tgtEl>
                                          <p:spTgt spid="238604"/>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2" fill="hold" grpId="0" nodeType="clickEffect">
                                  <p:stCondLst>
                                    <p:cond delay="0"/>
                                  </p:stCondLst>
                                  <p:childTnLst>
                                    <p:set>
                                      <p:cBhvr>
                                        <p:cTn id="31" dur="1" fill="hold">
                                          <p:stCondLst>
                                            <p:cond delay="0"/>
                                          </p:stCondLst>
                                        </p:cTn>
                                        <p:tgtEl>
                                          <p:spTgt spid="238602"/>
                                        </p:tgtEl>
                                        <p:attrNameLst>
                                          <p:attrName>style.visibility</p:attrName>
                                        </p:attrNameLst>
                                      </p:cBhvr>
                                      <p:to>
                                        <p:strVal val="visible"/>
                                      </p:to>
                                    </p:set>
                                    <p:animEffect transition="in" filter="wipe(right)">
                                      <p:cBhvr>
                                        <p:cTn id="32" dur="500"/>
                                        <p:tgtEl>
                                          <p:spTgt spid="238602"/>
                                        </p:tgtEl>
                                      </p:cBhvr>
                                    </p:animEffect>
                                  </p:childTnLst>
                                </p:cTn>
                              </p:par>
                            </p:childTnLst>
                          </p:cTn>
                        </p:par>
                        <p:par>
                          <p:cTn id="33" fill="hold" nodeType="afterGroup">
                            <p:stCondLst>
                              <p:cond delay="500"/>
                            </p:stCondLst>
                            <p:childTnLst>
                              <p:par>
                                <p:cTn id="34" presetID="10" presetClass="entr" presetSubtype="0" fill="hold" grpId="0" nodeType="afterEffect">
                                  <p:stCondLst>
                                    <p:cond delay="0"/>
                                  </p:stCondLst>
                                  <p:childTnLst>
                                    <p:set>
                                      <p:cBhvr>
                                        <p:cTn id="35" dur="1" fill="hold">
                                          <p:stCondLst>
                                            <p:cond delay="0"/>
                                          </p:stCondLst>
                                        </p:cTn>
                                        <p:tgtEl>
                                          <p:spTgt spid="238605"/>
                                        </p:tgtEl>
                                        <p:attrNameLst>
                                          <p:attrName>style.visibility</p:attrName>
                                        </p:attrNameLst>
                                      </p:cBhvr>
                                      <p:to>
                                        <p:strVal val="visible"/>
                                      </p:to>
                                    </p:set>
                                    <p:animEffect transition="in" filter="fade">
                                      <p:cBhvr>
                                        <p:cTn id="36" dur="500"/>
                                        <p:tgtEl>
                                          <p:spTgt spid="238605"/>
                                        </p:tgtEl>
                                      </p:cBhvr>
                                    </p:animEffect>
                                  </p:childTnLst>
                                </p:cTn>
                              </p:par>
                            </p:childTnLst>
                          </p:cTn>
                        </p:par>
                        <p:par>
                          <p:cTn id="37" fill="hold" nodeType="afterGroup">
                            <p:stCondLst>
                              <p:cond delay="1000"/>
                            </p:stCondLst>
                            <p:childTnLst>
                              <p:par>
                                <p:cTn id="38" presetID="22" presetClass="entr" presetSubtype="8" fill="hold" nodeType="afterEffect">
                                  <p:stCondLst>
                                    <p:cond delay="0"/>
                                  </p:stCondLst>
                                  <p:childTnLst>
                                    <p:set>
                                      <p:cBhvr>
                                        <p:cTn id="39" dur="1" fill="hold">
                                          <p:stCondLst>
                                            <p:cond delay="0"/>
                                          </p:stCondLst>
                                        </p:cTn>
                                        <p:tgtEl>
                                          <p:spTgt spid="2"/>
                                        </p:tgtEl>
                                        <p:attrNameLst>
                                          <p:attrName>style.visibility</p:attrName>
                                        </p:attrNameLst>
                                      </p:cBhvr>
                                      <p:to>
                                        <p:strVal val="visible"/>
                                      </p:to>
                                    </p:set>
                                    <p:animEffect transition="in" filter="wipe(left)">
                                      <p:cBhvr>
                                        <p:cTn id="40" dur="500"/>
                                        <p:tgtEl>
                                          <p:spTgt spid="2"/>
                                        </p:tgtEl>
                                      </p:cBhvr>
                                    </p:animEffect>
                                  </p:childTnLst>
                                </p:cTn>
                              </p:par>
                            </p:childTnLst>
                          </p:cTn>
                        </p:par>
                        <p:par>
                          <p:cTn id="41" fill="hold" nodeType="afterGroup">
                            <p:stCondLst>
                              <p:cond delay="1500"/>
                            </p:stCondLst>
                            <p:childTnLst>
                              <p:par>
                                <p:cTn id="42" presetID="22" presetClass="entr" presetSubtype="2" fill="hold" grpId="0" nodeType="afterEffect">
                                  <p:stCondLst>
                                    <p:cond delay="0"/>
                                  </p:stCondLst>
                                  <p:childTnLst>
                                    <p:set>
                                      <p:cBhvr>
                                        <p:cTn id="43" dur="1" fill="hold">
                                          <p:stCondLst>
                                            <p:cond delay="0"/>
                                          </p:stCondLst>
                                        </p:cTn>
                                        <p:tgtEl>
                                          <p:spTgt spid="238610"/>
                                        </p:tgtEl>
                                        <p:attrNameLst>
                                          <p:attrName>style.visibility</p:attrName>
                                        </p:attrNameLst>
                                      </p:cBhvr>
                                      <p:to>
                                        <p:strVal val="visible"/>
                                      </p:to>
                                    </p:set>
                                    <p:animEffect transition="in" filter="wipe(right)">
                                      <p:cBhvr>
                                        <p:cTn id="44" dur="500"/>
                                        <p:tgtEl>
                                          <p:spTgt spid="2386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8598" grpId="0"/>
      <p:bldP spid="238600" grpId="0" animBg="1"/>
      <p:bldP spid="238601" grpId="0" animBg="1"/>
      <p:bldP spid="238602" grpId="0" animBg="1"/>
      <p:bldP spid="238603" grpId="0"/>
      <p:bldP spid="238604" grpId="0"/>
      <p:bldP spid="238605" grpId="0"/>
      <p:bldP spid="2386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03844-7250-AC4A-B1E2-3D04384809F8}"/>
              </a:ext>
            </a:extLst>
          </p:cNvPr>
          <p:cNvSpPr>
            <a:spLocks noGrp="1"/>
          </p:cNvSpPr>
          <p:nvPr>
            <p:ph type="title"/>
          </p:nvPr>
        </p:nvSpPr>
        <p:spPr/>
        <p:txBody>
          <a:bodyPr/>
          <a:lstStyle/>
          <a:p>
            <a:r>
              <a:rPr lang="en-US" b="1" dirty="0"/>
              <a:t>Supplier Relationships</a:t>
            </a:r>
          </a:p>
        </p:txBody>
      </p:sp>
      <p:sp>
        <p:nvSpPr>
          <p:cNvPr id="3" name="Text Placeholder 2">
            <a:extLst>
              <a:ext uri="{FF2B5EF4-FFF2-40B4-BE49-F238E27FC236}">
                <a16:creationId xmlns:a16="http://schemas.microsoft.com/office/drawing/2014/main" id="{31F078C2-3166-B544-88C8-3CE3B582B0F7}"/>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5367886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3269" y="170253"/>
            <a:ext cx="10515600" cy="744642"/>
          </a:xfrm>
        </p:spPr>
        <p:txBody>
          <a:bodyPr/>
          <a:lstStyle/>
          <a:p>
            <a:r>
              <a:rPr lang="en-US" b="1" dirty="0"/>
              <a:t>Competitive Analysis – Porter’s Five Forces</a:t>
            </a:r>
          </a:p>
        </p:txBody>
      </p:sp>
      <p:sp>
        <p:nvSpPr>
          <p:cNvPr id="3" name="Content Placeholder 2"/>
          <p:cNvSpPr>
            <a:spLocks noGrp="1"/>
          </p:cNvSpPr>
          <p:nvPr>
            <p:ph idx="1"/>
          </p:nvPr>
        </p:nvSpPr>
        <p:spPr>
          <a:xfrm>
            <a:off x="838200" y="914896"/>
            <a:ext cx="10515600" cy="5262068"/>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pic>
        <p:nvPicPr>
          <p:cNvPr id="1026" name="Picture 2" descr="Image result for porter's five for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3515" y="1446034"/>
            <a:ext cx="7034839" cy="4730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88408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9607" y="188444"/>
            <a:ext cx="10754193" cy="1325563"/>
          </a:xfrm>
        </p:spPr>
        <p:txBody>
          <a:bodyPr/>
          <a:lstStyle/>
          <a:p>
            <a:r>
              <a:rPr lang="en-GB" b="1" dirty="0"/>
              <a:t>Porter’s Five Forces</a:t>
            </a:r>
          </a:p>
        </p:txBody>
      </p:sp>
      <p:sp>
        <p:nvSpPr>
          <p:cNvPr id="3" name="Content Placeholder 2"/>
          <p:cNvSpPr>
            <a:spLocks noGrp="1"/>
          </p:cNvSpPr>
          <p:nvPr>
            <p:ph idx="1"/>
          </p:nvPr>
        </p:nvSpPr>
        <p:spPr>
          <a:xfrm>
            <a:off x="599607" y="1514007"/>
            <a:ext cx="11212642" cy="4662956"/>
          </a:xfrm>
        </p:spPr>
        <p:txBody>
          <a:bodyPr/>
          <a:lstStyle/>
          <a:p>
            <a:pPr marL="0" indent="0">
              <a:buNone/>
            </a:pPr>
            <a:endParaRPr lang="en-GB" dirty="0"/>
          </a:p>
          <a:p>
            <a:pPr marL="0" indent="0">
              <a:buNone/>
            </a:pPr>
            <a:r>
              <a:rPr lang="en-GB" dirty="0"/>
              <a:t>“The attractiveness or potential profitability for any player in a market depends on the interaction of five forces in an organisation’s environment”</a:t>
            </a:r>
          </a:p>
        </p:txBody>
      </p:sp>
    </p:spTree>
    <p:extLst>
      <p:ext uri="{BB962C8B-B14F-4D97-AF65-F5344CB8AC3E}">
        <p14:creationId xmlns:p14="http://schemas.microsoft.com/office/powerpoint/2010/main" val="8717925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9607" y="188444"/>
            <a:ext cx="10754193" cy="1325563"/>
          </a:xfrm>
        </p:spPr>
        <p:txBody>
          <a:bodyPr/>
          <a:lstStyle/>
          <a:p>
            <a:r>
              <a:rPr lang="en-GB" b="1" dirty="0"/>
              <a:t>Porter’s Five Forces</a:t>
            </a:r>
          </a:p>
        </p:txBody>
      </p:sp>
      <p:sp>
        <p:nvSpPr>
          <p:cNvPr id="3" name="Content Placeholder 2"/>
          <p:cNvSpPr>
            <a:spLocks noGrp="1"/>
          </p:cNvSpPr>
          <p:nvPr>
            <p:ph idx="1"/>
          </p:nvPr>
        </p:nvSpPr>
        <p:spPr>
          <a:xfrm>
            <a:off x="599607" y="1274164"/>
            <a:ext cx="11212642" cy="4902799"/>
          </a:xfrm>
        </p:spPr>
        <p:txBody>
          <a:bodyPr>
            <a:normAutofit lnSpcReduction="10000"/>
          </a:bodyPr>
          <a:lstStyle/>
          <a:p>
            <a:pPr marL="0" indent="0">
              <a:buNone/>
            </a:pPr>
            <a:endParaRPr lang="en-GB" dirty="0"/>
          </a:p>
          <a:p>
            <a:pPr marL="0" indent="0">
              <a:buNone/>
            </a:pPr>
            <a:endParaRPr lang="en-GB" dirty="0"/>
          </a:p>
          <a:p>
            <a:pPr marL="0" indent="0">
              <a:buNone/>
            </a:pPr>
            <a:r>
              <a:rPr lang="en-GB" b="1" dirty="0"/>
              <a:t>Potential Entrants</a:t>
            </a:r>
          </a:p>
          <a:p>
            <a:pPr marL="0" indent="0">
              <a:buNone/>
            </a:pPr>
            <a:endParaRPr lang="en-GB" b="1" dirty="0"/>
          </a:p>
          <a:p>
            <a:r>
              <a:rPr lang="en-GB" dirty="0"/>
              <a:t>If it is easy to start up an organisation in an industry sector then this is a threat.</a:t>
            </a:r>
          </a:p>
          <a:p>
            <a:endParaRPr lang="en-GB" dirty="0"/>
          </a:p>
          <a:p>
            <a:r>
              <a:rPr lang="en-GB" dirty="0"/>
              <a:t>Organisations can enter a market by expanding capacity, innovation or competing aggressively on price.</a:t>
            </a:r>
          </a:p>
          <a:p>
            <a:endParaRPr lang="en-GB" dirty="0"/>
          </a:p>
          <a:p>
            <a:r>
              <a:rPr lang="en-GB" dirty="0"/>
              <a:t>Ease of entry increases </a:t>
            </a:r>
            <a:r>
              <a:rPr lang="en-GB" dirty="0" err="1"/>
              <a:t>competitivity</a:t>
            </a:r>
            <a:endParaRPr lang="en-GB" dirty="0"/>
          </a:p>
          <a:p>
            <a:pPr marL="0" indent="0">
              <a:buNone/>
            </a:pPr>
            <a:endParaRPr lang="en-GB" dirty="0"/>
          </a:p>
          <a:p>
            <a:pPr marL="0" indent="0">
              <a:buNone/>
            </a:pPr>
            <a:endParaRPr lang="en-GB" dirty="0"/>
          </a:p>
          <a:p>
            <a:pPr marL="0" indent="0">
              <a:buNone/>
            </a:pPr>
            <a:endParaRPr lang="en-GB" dirty="0"/>
          </a:p>
        </p:txBody>
      </p:sp>
      <p:sp>
        <p:nvSpPr>
          <p:cNvPr id="4" name="Footer Placeholder 3"/>
          <p:cNvSpPr>
            <a:spLocks noGrp="1"/>
          </p:cNvSpPr>
          <p:nvPr>
            <p:ph type="ftr" sz="quarter" idx="11"/>
          </p:nvPr>
        </p:nvSpPr>
        <p:spPr/>
        <p:txBody>
          <a:bodyPr/>
          <a:lstStyle/>
          <a:p>
            <a:r>
              <a:rPr lang="en-US"/>
              <a:t>CILT Level 6 - Strategic Network Planning</a:t>
            </a:r>
          </a:p>
        </p:txBody>
      </p:sp>
    </p:spTree>
    <p:extLst>
      <p:ext uri="{BB962C8B-B14F-4D97-AF65-F5344CB8AC3E}">
        <p14:creationId xmlns:p14="http://schemas.microsoft.com/office/powerpoint/2010/main" val="21372754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9607" y="188444"/>
            <a:ext cx="10754193" cy="1325563"/>
          </a:xfrm>
        </p:spPr>
        <p:txBody>
          <a:bodyPr/>
          <a:lstStyle/>
          <a:p>
            <a:r>
              <a:rPr lang="en-GB" b="1" dirty="0"/>
              <a:t>Porter’s Five Forces</a:t>
            </a:r>
          </a:p>
        </p:txBody>
      </p:sp>
      <p:sp>
        <p:nvSpPr>
          <p:cNvPr id="3" name="Content Placeholder 2"/>
          <p:cNvSpPr>
            <a:spLocks noGrp="1"/>
          </p:cNvSpPr>
          <p:nvPr>
            <p:ph idx="1"/>
          </p:nvPr>
        </p:nvSpPr>
        <p:spPr>
          <a:xfrm>
            <a:off x="599607" y="1274164"/>
            <a:ext cx="11212642" cy="4902799"/>
          </a:xfrm>
        </p:spPr>
        <p:txBody>
          <a:bodyPr>
            <a:normAutofit lnSpcReduction="10000"/>
          </a:bodyPr>
          <a:lstStyle/>
          <a:p>
            <a:pPr marL="0" indent="0">
              <a:buNone/>
            </a:pPr>
            <a:endParaRPr lang="en-GB" dirty="0"/>
          </a:p>
          <a:p>
            <a:pPr marL="0" indent="0">
              <a:buNone/>
            </a:pPr>
            <a:endParaRPr lang="en-GB" dirty="0"/>
          </a:p>
          <a:p>
            <a:pPr marL="0" indent="0">
              <a:buNone/>
            </a:pPr>
            <a:r>
              <a:rPr lang="en-GB" b="1" dirty="0"/>
              <a:t>Substitute Products</a:t>
            </a:r>
          </a:p>
          <a:p>
            <a:pPr marL="0" indent="0">
              <a:buNone/>
            </a:pPr>
            <a:endParaRPr lang="en-GB" dirty="0"/>
          </a:p>
          <a:p>
            <a:r>
              <a:rPr lang="en-GB" dirty="0"/>
              <a:t>Alternative products that serve the same purpose making it easy for customers to switch</a:t>
            </a:r>
          </a:p>
          <a:p>
            <a:endParaRPr lang="en-GB" dirty="0"/>
          </a:p>
          <a:p>
            <a:r>
              <a:rPr lang="en-GB" dirty="0"/>
              <a:t>Limits the price that can be charged</a:t>
            </a:r>
          </a:p>
          <a:p>
            <a:endParaRPr lang="en-GB" dirty="0"/>
          </a:p>
          <a:p>
            <a:r>
              <a:rPr lang="en-GB" dirty="0"/>
              <a:t>Particular risk that organisation may not see substitute coming if it results from innovation</a:t>
            </a:r>
          </a:p>
          <a:p>
            <a:pPr marL="0" indent="0">
              <a:buNone/>
            </a:pPr>
            <a:endParaRPr lang="en-GB" dirty="0"/>
          </a:p>
          <a:p>
            <a:pPr marL="0" indent="0">
              <a:buNone/>
            </a:pPr>
            <a:endParaRPr lang="en-GB" dirty="0"/>
          </a:p>
          <a:p>
            <a:pPr marL="0" indent="0">
              <a:buNone/>
            </a:pPr>
            <a:endParaRPr lang="en-GB" dirty="0"/>
          </a:p>
        </p:txBody>
      </p:sp>
      <p:sp>
        <p:nvSpPr>
          <p:cNvPr id="4" name="Footer Placeholder 3"/>
          <p:cNvSpPr>
            <a:spLocks noGrp="1"/>
          </p:cNvSpPr>
          <p:nvPr>
            <p:ph type="ftr" sz="quarter" idx="11"/>
          </p:nvPr>
        </p:nvSpPr>
        <p:spPr/>
        <p:txBody>
          <a:bodyPr/>
          <a:lstStyle/>
          <a:p>
            <a:r>
              <a:rPr lang="en-US"/>
              <a:t>CILT Level 6 - Strategic Network Planning</a:t>
            </a:r>
          </a:p>
        </p:txBody>
      </p:sp>
    </p:spTree>
    <p:extLst>
      <p:ext uri="{BB962C8B-B14F-4D97-AF65-F5344CB8AC3E}">
        <p14:creationId xmlns:p14="http://schemas.microsoft.com/office/powerpoint/2010/main" val="23819967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9607" y="188444"/>
            <a:ext cx="10754193" cy="1325563"/>
          </a:xfrm>
        </p:spPr>
        <p:txBody>
          <a:bodyPr/>
          <a:lstStyle/>
          <a:p>
            <a:r>
              <a:rPr lang="en-GB" b="1" dirty="0"/>
              <a:t>Porter’s Five Forces</a:t>
            </a:r>
          </a:p>
        </p:txBody>
      </p:sp>
      <p:sp>
        <p:nvSpPr>
          <p:cNvPr id="3" name="Content Placeholder 2"/>
          <p:cNvSpPr>
            <a:spLocks noGrp="1"/>
          </p:cNvSpPr>
          <p:nvPr>
            <p:ph idx="1"/>
          </p:nvPr>
        </p:nvSpPr>
        <p:spPr>
          <a:xfrm>
            <a:off x="599607" y="1274164"/>
            <a:ext cx="11212642" cy="4902799"/>
          </a:xfrm>
        </p:spPr>
        <p:txBody>
          <a:bodyPr>
            <a:normAutofit/>
          </a:bodyPr>
          <a:lstStyle/>
          <a:p>
            <a:pPr marL="0" indent="0">
              <a:buNone/>
            </a:pPr>
            <a:endParaRPr lang="en-GB" dirty="0"/>
          </a:p>
          <a:p>
            <a:pPr marL="0" indent="0">
              <a:buNone/>
            </a:pPr>
            <a:endParaRPr lang="en-GB" dirty="0"/>
          </a:p>
          <a:p>
            <a:pPr marL="0" indent="0">
              <a:buNone/>
            </a:pPr>
            <a:r>
              <a:rPr lang="en-GB" b="1" dirty="0"/>
              <a:t>Buyer Power</a:t>
            </a:r>
          </a:p>
          <a:p>
            <a:pPr marL="0" indent="0">
              <a:buNone/>
            </a:pPr>
            <a:endParaRPr lang="en-GB" b="1" dirty="0"/>
          </a:p>
          <a:p>
            <a:r>
              <a:rPr lang="en-GB" dirty="0"/>
              <a:t>Buyer power is high when there are few buyers, high spend to generate leverage and products or services are standard (undifferentiated)</a:t>
            </a:r>
          </a:p>
          <a:p>
            <a:pPr marL="0" indent="0">
              <a:buNone/>
            </a:pPr>
            <a:endParaRPr lang="en-GB" b="1" dirty="0"/>
          </a:p>
          <a:p>
            <a:r>
              <a:rPr lang="en-GB" dirty="0"/>
              <a:t>High buyer power = low prices/improved services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Footer Placeholder 3"/>
          <p:cNvSpPr>
            <a:spLocks noGrp="1"/>
          </p:cNvSpPr>
          <p:nvPr>
            <p:ph type="ftr" sz="quarter" idx="11"/>
          </p:nvPr>
        </p:nvSpPr>
        <p:spPr/>
        <p:txBody>
          <a:bodyPr/>
          <a:lstStyle/>
          <a:p>
            <a:r>
              <a:rPr lang="en-US"/>
              <a:t>CILT Level 6 - Strategic Network Planning</a:t>
            </a:r>
          </a:p>
        </p:txBody>
      </p:sp>
    </p:spTree>
    <p:extLst>
      <p:ext uri="{BB962C8B-B14F-4D97-AF65-F5344CB8AC3E}">
        <p14:creationId xmlns:p14="http://schemas.microsoft.com/office/powerpoint/2010/main" val="33395087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9607" y="188444"/>
            <a:ext cx="10754193" cy="1325563"/>
          </a:xfrm>
        </p:spPr>
        <p:txBody>
          <a:bodyPr/>
          <a:lstStyle/>
          <a:p>
            <a:r>
              <a:rPr lang="en-GB" b="1" dirty="0"/>
              <a:t>Porter’s Five Forces</a:t>
            </a:r>
          </a:p>
        </p:txBody>
      </p:sp>
      <p:sp>
        <p:nvSpPr>
          <p:cNvPr id="3" name="Content Placeholder 2"/>
          <p:cNvSpPr>
            <a:spLocks noGrp="1"/>
          </p:cNvSpPr>
          <p:nvPr>
            <p:ph idx="1"/>
          </p:nvPr>
        </p:nvSpPr>
        <p:spPr>
          <a:xfrm>
            <a:off x="599607" y="1274164"/>
            <a:ext cx="11212642" cy="4902799"/>
          </a:xfrm>
        </p:spPr>
        <p:txBody>
          <a:bodyPr>
            <a:normAutofit lnSpcReduction="10000"/>
          </a:bodyPr>
          <a:lstStyle/>
          <a:p>
            <a:pPr marL="0" indent="0">
              <a:buNone/>
            </a:pPr>
            <a:endParaRPr lang="en-GB" dirty="0"/>
          </a:p>
          <a:p>
            <a:pPr marL="0" indent="0">
              <a:buNone/>
            </a:pPr>
            <a:r>
              <a:rPr lang="en-GB" b="1" dirty="0"/>
              <a:t>Supplier Power</a:t>
            </a:r>
          </a:p>
          <a:p>
            <a:pPr marL="0" indent="0">
              <a:buNone/>
            </a:pPr>
            <a:endParaRPr lang="en-GB" b="1" dirty="0"/>
          </a:p>
          <a:p>
            <a:r>
              <a:rPr lang="en-GB" dirty="0"/>
              <a:t>Limited number of suppliers</a:t>
            </a:r>
          </a:p>
          <a:p>
            <a:endParaRPr lang="en-GB" dirty="0"/>
          </a:p>
          <a:p>
            <a:r>
              <a:rPr lang="en-GB" dirty="0"/>
              <a:t>Specialised products</a:t>
            </a:r>
          </a:p>
          <a:p>
            <a:endParaRPr lang="en-GB" dirty="0"/>
          </a:p>
          <a:p>
            <a:r>
              <a:rPr lang="en-GB" dirty="0"/>
              <a:t>Low volume purchases leading to limited leverage</a:t>
            </a:r>
          </a:p>
          <a:p>
            <a:pPr marL="0" indent="0">
              <a:buNone/>
            </a:pPr>
            <a:endParaRPr lang="en-GB" b="1" dirty="0"/>
          </a:p>
          <a:p>
            <a:r>
              <a:rPr lang="en-GB" dirty="0"/>
              <a:t>High supplier power = high prices</a:t>
            </a:r>
          </a:p>
          <a:p>
            <a:pPr marL="0" indent="0">
              <a:buNone/>
            </a:pPr>
            <a:endParaRPr lang="en-GB" dirty="0"/>
          </a:p>
          <a:p>
            <a:pPr marL="0" indent="0">
              <a:buNone/>
            </a:pPr>
            <a:endParaRPr lang="en-GB" dirty="0"/>
          </a:p>
        </p:txBody>
      </p:sp>
      <p:sp>
        <p:nvSpPr>
          <p:cNvPr id="4" name="Footer Placeholder 3"/>
          <p:cNvSpPr>
            <a:spLocks noGrp="1"/>
          </p:cNvSpPr>
          <p:nvPr>
            <p:ph type="ftr" sz="quarter" idx="11"/>
          </p:nvPr>
        </p:nvSpPr>
        <p:spPr/>
        <p:txBody>
          <a:bodyPr/>
          <a:lstStyle/>
          <a:p>
            <a:r>
              <a:rPr lang="en-US" dirty="0"/>
              <a:t>CILT Level 6 - Strategic Network Planning</a:t>
            </a:r>
          </a:p>
        </p:txBody>
      </p:sp>
    </p:spTree>
    <p:extLst>
      <p:ext uri="{BB962C8B-B14F-4D97-AF65-F5344CB8AC3E}">
        <p14:creationId xmlns:p14="http://schemas.microsoft.com/office/powerpoint/2010/main" val="3365891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9607" y="188444"/>
            <a:ext cx="10754193" cy="1325563"/>
          </a:xfrm>
        </p:spPr>
        <p:txBody>
          <a:bodyPr/>
          <a:lstStyle/>
          <a:p>
            <a:r>
              <a:rPr lang="en-GB" b="1" dirty="0"/>
              <a:t>Porter’s Five Forces</a:t>
            </a:r>
          </a:p>
        </p:txBody>
      </p:sp>
      <p:sp>
        <p:nvSpPr>
          <p:cNvPr id="3" name="Content Placeholder 2"/>
          <p:cNvSpPr>
            <a:spLocks noGrp="1"/>
          </p:cNvSpPr>
          <p:nvPr>
            <p:ph idx="1"/>
          </p:nvPr>
        </p:nvSpPr>
        <p:spPr>
          <a:xfrm>
            <a:off x="599607" y="1274164"/>
            <a:ext cx="11212642" cy="5082186"/>
          </a:xfrm>
        </p:spPr>
        <p:txBody>
          <a:bodyPr>
            <a:normAutofit fontScale="85000" lnSpcReduction="20000"/>
          </a:bodyPr>
          <a:lstStyle/>
          <a:p>
            <a:pPr marL="0" indent="0">
              <a:buNone/>
            </a:pPr>
            <a:endParaRPr lang="en-GB" dirty="0"/>
          </a:p>
          <a:p>
            <a:pPr marL="0" indent="0">
              <a:buNone/>
            </a:pPr>
            <a:endParaRPr lang="en-GB" dirty="0"/>
          </a:p>
          <a:p>
            <a:pPr marL="0" indent="0">
              <a:buNone/>
            </a:pPr>
            <a:r>
              <a:rPr lang="en-GB" b="1" dirty="0"/>
              <a:t>Competitive Rivalry</a:t>
            </a:r>
          </a:p>
          <a:p>
            <a:pPr marL="0" indent="0">
              <a:buNone/>
            </a:pPr>
            <a:endParaRPr lang="en-GB" b="1" dirty="0"/>
          </a:p>
          <a:p>
            <a:r>
              <a:rPr lang="en-GB" dirty="0"/>
              <a:t>Rivalry is less intense when there are agreements/collaborations amongst competing firms</a:t>
            </a:r>
          </a:p>
          <a:p>
            <a:pPr marL="0" indent="0">
              <a:buNone/>
            </a:pPr>
            <a:endParaRPr lang="en-GB" b="1" dirty="0"/>
          </a:p>
          <a:p>
            <a:r>
              <a:rPr lang="en-GB" dirty="0"/>
              <a:t>Rivalry is more intense where there are:</a:t>
            </a:r>
          </a:p>
          <a:p>
            <a:pPr lvl="1">
              <a:buFont typeface="Wingdings" panose="05000000000000000000" pitchFamily="2" charset="2"/>
              <a:buChar char="Ø"/>
            </a:pPr>
            <a:r>
              <a:rPr lang="en-GB" dirty="0"/>
              <a:t>Many equally balanced competitors</a:t>
            </a:r>
          </a:p>
          <a:p>
            <a:pPr lvl="1">
              <a:buFont typeface="Wingdings" panose="05000000000000000000" pitchFamily="2" charset="2"/>
              <a:buChar char="Ø"/>
            </a:pPr>
            <a:r>
              <a:rPr lang="en-GB" dirty="0"/>
              <a:t>A slow rate of industrial growth</a:t>
            </a:r>
          </a:p>
          <a:p>
            <a:pPr lvl="1">
              <a:buFont typeface="Wingdings" panose="05000000000000000000" pitchFamily="2" charset="2"/>
              <a:buChar char="Ø"/>
            </a:pPr>
            <a:r>
              <a:rPr lang="en-GB" dirty="0"/>
              <a:t>Lack of product differentiation</a:t>
            </a:r>
          </a:p>
          <a:p>
            <a:pPr lvl="1">
              <a:buFont typeface="Wingdings" panose="05000000000000000000" pitchFamily="2" charset="2"/>
              <a:buChar char="Ø"/>
            </a:pPr>
            <a:r>
              <a:rPr lang="en-GB" dirty="0"/>
              <a:t>High exit barriers/costs</a:t>
            </a:r>
          </a:p>
          <a:p>
            <a:pPr lvl="1">
              <a:buFont typeface="Wingdings" panose="05000000000000000000" pitchFamily="2" charset="2"/>
              <a:buChar char="Ø"/>
            </a:pPr>
            <a:endParaRPr lang="en-GB" dirty="0"/>
          </a:p>
          <a:p>
            <a:r>
              <a:rPr lang="en-GB" dirty="0"/>
              <a:t>Innovation, price wars and promotional battles are all characteristics of intense rivalry</a:t>
            </a:r>
          </a:p>
          <a:p>
            <a:pPr marL="0" indent="0">
              <a:buNone/>
            </a:pPr>
            <a:endParaRPr lang="en-GB" dirty="0"/>
          </a:p>
        </p:txBody>
      </p:sp>
      <p:sp>
        <p:nvSpPr>
          <p:cNvPr id="4" name="Footer Placeholder 3"/>
          <p:cNvSpPr>
            <a:spLocks noGrp="1"/>
          </p:cNvSpPr>
          <p:nvPr>
            <p:ph type="ftr" sz="quarter" idx="11"/>
          </p:nvPr>
        </p:nvSpPr>
        <p:spPr/>
        <p:txBody>
          <a:bodyPr/>
          <a:lstStyle/>
          <a:p>
            <a:r>
              <a:rPr lang="en-US"/>
              <a:t>CILT Level 6 - Strategic Network Planning</a:t>
            </a:r>
          </a:p>
        </p:txBody>
      </p:sp>
    </p:spTree>
    <p:extLst>
      <p:ext uri="{BB962C8B-B14F-4D97-AF65-F5344CB8AC3E}">
        <p14:creationId xmlns:p14="http://schemas.microsoft.com/office/powerpoint/2010/main" val="27994945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584" y="1844825"/>
            <a:ext cx="7848600" cy="1440185"/>
          </a:xfrm>
        </p:spPr>
        <p:txBody>
          <a:bodyPr/>
          <a:lstStyle/>
          <a:p>
            <a:pPr algn="ctr">
              <a:buNone/>
            </a:pPr>
            <a:r>
              <a:rPr lang="en-IN" altLang="en-US" sz="3400" b="1" dirty="0"/>
              <a:t>Sourcing, Supplier Selection and Performance Management</a:t>
            </a:r>
          </a:p>
        </p:txBody>
      </p:sp>
    </p:spTree>
    <p:extLst>
      <p:ext uri="{BB962C8B-B14F-4D97-AF65-F5344CB8AC3E}">
        <p14:creationId xmlns:p14="http://schemas.microsoft.com/office/powerpoint/2010/main" val="1505307200"/>
      </p:ext>
    </p:extLst>
  </p:cSld>
  <p:clrMapOvr>
    <a:masterClrMapping/>
  </p:clrMapOvr>
  <mc:AlternateContent xmlns:mc="http://schemas.openxmlformats.org/markup-compatibility/2006">
    <mc:Choice xmlns:p14="http://schemas.microsoft.com/office/powerpoint/2010/main" Requires="p14">
      <p:transition spd="slow" p14:dur="2000" advTm="4300"/>
    </mc:Choice>
    <mc:Fallback>
      <p:transition spd="slow" advTm="430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AutoShape 305"/>
          <p:cNvSpPr>
            <a:spLocks noChangeArrowheads="1"/>
          </p:cNvSpPr>
          <p:nvPr/>
        </p:nvSpPr>
        <p:spPr bwMode="auto">
          <a:xfrm>
            <a:off x="6096000" y="994002"/>
            <a:ext cx="4572000" cy="433388"/>
          </a:xfrm>
          <a:prstGeom prst="roundRect">
            <a:avLst>
              <a:gd name="adj" fmla="val 16667"/>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dirty="0"/>
              <a:t>The sourcing process</a:t>
            </a:r>
          </a:p>
        </p:txBody>
      </p:sp>
      <p:sp>
        <p:nvSpPr>
          <p:cNvPr id="3075" name="Line 21"/>
          <p:cNvSpPr>
            <a:spLocks noChangeShapeType="1"/>
          </p:cNvSpPr>
          <p:nvPr/>
        </p:nvSpPr>
        <p:spPr bwMode="auto">
          <a:xfrm>
            <a:off x="1524000" y="682625"/>
            <a:ext cx="914400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24278" name="AutoShape 22"/>
          <p:cNvSpPr>
            <a:spLocks noChangeArrowheads="1"/>
          </p:cNvSpPr>
          <p:nvPr/>
        </p:nvSpPr>
        <p:spPr bwMode="auto">
          <a:xfrm>
            <a:off x="1774824" y="440738"/>
            <a:ext cx="6985472" cy="504478"/>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US" dirty="0"/>
          </a:p>
        </p:txBody>
      </p:sp>
      <p:sp>
        <p:nvSpPr>
          <p:cNvPr id="3077" name="Rectangle 23"/>
          <p:cNvSpPr>
            <a:spLocks noChangeArrowheads="1"/>
          </p:cNvSpPr>
          <p:nvPr/>
        </p:nvSpPr>
        <p:spPr bwMode="auto">
          <a:xfrm>
            <a:off x="1797638" y="485128"/>
            <a:ext cx="69261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US" altLang="en-US" b="0" dirty="0"/>
              <a:t>Sourcing, supplier selection and performance management</a:t>
            </a:r>
            <a:endParaRPr lang="en-GB" altLang="en-US" b="0" dirty="0"/>
          </a:p>
        </p:txBody>
      </p:sp>
      <p:sp>
        <p:nvSpPr>
          <p:cNvPr id="3078" name="Rectangle 54"/>
          <p:cNvSpPr>
            <a:spLocks noChangeArrowheads="1"/>
          </p:cNvSpPr>
          <p:nvPr/>
        </p:nvSpPr>
        <p:spPr bwMode="auto">
          <a:xfrm>
            <a:off x="1524001" y="1633121"/>
            <a:ext cx="18473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sz="2400" b="0" dirty="0">
              <a:latin typeface="Times New Roman" pitchFamily="18" charset="0"/>
            </a:endParaRPr>
          </a:p>
        </p:txBody>
      </p:sp>
      <p:sp>
        <p:nvSpPr>
          <p:cNvPr id="3079" name="Oval 279"/>
          <p:cNvSpPr>
            <a:spLocks noChangeArrowheads="1"/>
          </p:cNvSpPr>
          <p:nvPr/>
        </p:nvSpPr>
        <p:spPr bwMode="auto">
          <a:xfrm>
            <a:off x="1816101" y="2217966"/>
            <a:ext cx="504825" cy="504825"/>
          </a:xfrm>
          <a:prstGeom prst="ellipse">
            <a:avLst/>
          </a:prstGeom>
          <a:solidFill>
            <a:schemeClr val="accent1"/>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2400" dirty="0">
                <a:solidFill>
                  <a:schemeClr val="bg1"/>
                </a:solidFill>
              </a:rPr>
              <a:t>1.</a:t>
            </a:r>
          </a:p>
        </p:txBody>
      </p:sp>
      <p:sp>
        <p:nvSpPr>
          <p:cNvPr id="3080" name="Oval 280"/>
          <p:cNvSpPr>
            <a:spLocks noChangeArrowheads="1"/>
          </p:cNvSpPr>
          <p:nvPr/>
        </p:nvSpPr>
        <p:spPr bwMode="auto">
          <a:xfrm>
            <a:off x="1816101" y="2932341"/>
            <a:ext cx="504825" cy="504825"/>
          </a:xfrm>
          <a:prstGeom prst="ellipse">
            <a:avLst/>
          </a:prstGeom>
          <a:solidFill>
            <a:schemeClr val="accent1"/>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2400" dirty="0">
                <a:solidFill>
                  <a:schemeClr val="bg1"/>
                </a:solidFill>
              </a:rPr>
              <a:t>2.</a:t>
            </a:r>
          </a:p>
        </p:txBody>
      </p:sp>
      <p:sp>
        <p:nvSpPr>
          <p:cNvPr id="3081" name="Oval 281"/>
          <p:cNvSpPr>
            <a:spLocks noChangeArrowheads="1"/>
          </p:cNvSpPr>
          <p:nvPr/>
        </p:nvSpPr>
        <p:spPr bwMode="auto">
          <a:xfrm>
            <a:off x="1816101" y="3648303"/>
            <a:ext cx="504825" cy="504825"/>
          </a:xfrm>
          <a:prstGeom prst="ellipse">
            <a:avLst/>
          </a:prstGeom>
          <a:solidFill>
            <a:schemeClr val="accent1"/>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2400" dirty="0">
                <a:solidFill>
                  <a:schemeClr val="bg1"/>
                </a:solidFill>
              </a:rPr>
              <a:t>3.</a:t>
            </a:r>
          </a:p>
        </p:txBody>
      </p:sp>
      <p:sp>
        <p:nvSpPr>
          <p:cNvPr id="3082" name="Oval 282"/>
          <p:cNvSpPr>
            <a:spLocks noChangeArrowheads="1"/>
          </p:cNvSpPr>
          <p:nvPr/>
        </p:nvSpPr>
        <p:spPr bwMode="auto">
          <a:xfrm>
            <a:off x="1816101" y="4362678"/>
            <a:ext cx="504825" cy="504825"/>
          </a:xfrm>
          <a:prstGeom prst="ellipse">
            <a:avLst/>
          </a:prstGeom>
          <a:solidFill>
            <a:schemeClr val="accent1"/>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2400" dirty="0">
                <a:solidFill>
                  <a:schemeClr val="bg1"/>
                </a:solidFill>
              </a:rPr>
              <a:t>4.</a:t>
            </a:r>
          </a:p>
        </p:txBody>
      </p:sp>
      <p:sp>
        <p:nvSpPr>
          <p:cNvPr id="3083" name="Text Box 287"/>
          <p:cNvSpPr txBox="1">
            <a:spLocks noChangeArrowheads="1"/>
          </p:cNvSpPr>
          <p:nvPr/>
        </p:nvSpPr>
        <p:spPr bwMode="auto">
          <a:xfrm>
            <a:off x="2427289" y="2287816"/>
            <a:ext cx="16208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sz="1800" b="0" dirty="0"/>
              <a:t>Identify needs</a:t>
            </a:r>
          </a:p>
        </p:txBody>
      </p:sp>
      <p:sp>
        <p:nvSpPr>
          <p:cNvPr id="3084" name="Text Box 288"/>
          <p:cNvSpPr txBox="1">
            <a:spLocks noChangeArrowheads="1"/>
          </p:cNvSpPr>
          <p:nvPr/>
        </p:nvSpPr>
        <p:spPr bwMode="auto">
          <a:xfrm>
            <a:off x="2427289" y="3002191"/>
            <a:ext cx="22621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sz="1800" b="0" dirty="0"/>
              <a:t>Define requirements</a:t>
            </a:r>
          </a:p>
        </p:txBody>
      </p:sp>
      <p:sp>
        <p:nvSpPr>
          <p:cNvPr id="3085" name="Text Box 289"/>
          <p:cNvSpPr txBox="1">
            <a:spLocks noChangeArrowheads="1"/>
          </p:cNvSpPr>
          <p:nvPr/>
        </p:nvSpPr>
        <p:spPr bwMode="auto">
          <a:xfrm>
            <a:off x="2427288" y="3718153"/>
            <a:ext cx="2470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sz="1800" b="0" dirty="0"/>
              <a:t>Decide to make or buy</a:t>
            </a:r>
          </a:p>
        </p:txBody>
      </p:sp>
      <p:sp>
        <p:nvSpPr>
          <p:cNvPr id="3086" name="Text Box 290"/>
          <p:cNvSpPr txBox="1">
            <a:spLocks noChangeArrowheads="1"/>
          </p:cNvSpPr>
          <p:nvPr/>
        </p:nvSpPr>
        <p:spPr bwMode="auto">
          <a:xfrm>
            <a:off x="2427288" y="5864453"/>
            <a:ext cx="2800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sz="1800" b="0" dirty="0"/>
              <a:t>Identify possible suppliers</a:t>
            </a:r>
          </a:p>
        </p:txBody>
      </p:sp>
      <p:sp>
        <p:nvSpPr>
          <p:cNvPr id="3087" name="Text Box 291"/>
          <p:cNvSpPr txBox="1">
            <a:spLocks noChangeArrowheads="1"/>
          </p:cNvSpPr>
          <p:nvPr/>
        </p:nvSpPr>
        <p:spPr bwMode="auto">
          <a:xfrm>
            <a:off x="6291263" y="2287815"/>
            <a:ext cx="3067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sz="1800" b="0" dirty="0"/>
              <a:t>Pre-screen possible sources</a:t>
            </a:r>
          </a:p>
        </p:txBody>
      </p:sp>
      <p:sp>
        <p:nvSpPr>
          <p:cNvPr id="3088" name="Text Box 292"/>
          <p:cNvSpPr txBox="1">
            <a:spLocks noChangeArrowheads="1"/>
          </p:cNvSpPr>
          <p:nvPr/>
        </p:nvSpPr>
        <p:spPr bwMode="auto">
          <a:xfrm>
            <a:off x="6291263" y="2989490"/>
            <a:ext cx="3422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sz="1800" b="0" dirty="0"/>
              <a:t>Evaluate remaining supply base</a:t>
            </a:r>
          </a:p>
        </p:txBody>
      </p:sp>
      <p:sp>
        <p:nvSpPr>
          <p:cNvPr id="3089" name="Text Box 293"/>
          <p:cNvSpPr txBox="1">
            <a:spLocks noChangeArrowheads="1"/>
          </p:cNvSpPr>
          <p:nvPr/>
        </p:nvSpPr>
        <p:spPr bwMode="auto">
          <a:xfrm>
            <a:off x="6291263" y="3691165"/>
            <a:ext cx="1835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sz="1800" b="0" dirty="0"/>
              <a:t>Choose supplier</a:t>
            </a:r>
          </a:p>
        </p:txBody>
      </p:sp>
      <p:sp>
        <p:nvSpPr>
          <p:cNvPr id="3090" name="Text Box 294"/>
          <p:cNvSpPr txBox="1">
            <a:spLocks noChangeArrowheads="1"/>
          </p:cNvSpPr>
          <p:nvPr/>
        </p:nvSpPr>
        <p:spPr bwMode="auto">
          <a:xfrm>
            <a:off x="6291263" y="4392840"/>
            <a:ext cx="3359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sz="1800" b="0" dirty="0"/>
              <a:t>Deliver product/perform service</a:t>
            </a:r>
          </a:p>
        </p:txBody>
      </p:sp>
      <p:sp>
        <p:nvSpPr>
          <p:cNvPr id="3091" name="Oval 295"/>
          <p:cNvSpPr>
            <a:spLocks noChangeArrowheads="1"/>
          </p:cNvSpPr>
          <p:nvPr/>
        </p:nvSpPr>
        <p:spPr bwMode="auto">
          <a:xfrm>
            <a:off x="1816101" y="5078641"/>
            <a:ext cx="504825" cy="504825"/>
          </a:xfrm>
          <a:prstGeom prst="ellipse">
            <a:avLst/>
          </a:prstGeom>
          <a:solidFill>
            <a:schemeClr val="accent1"/>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2400" dirty="0">
                <a:solidFill>
                  <a:schemeClr val="bg1"/>
                </a:solidFill>
              </a:rPr>
              <a:t>5.</a:t>
            </a:r>
          </a:p>
        </p:txBody>
      </p:sp>
      <p:sp>
        <p:nvSpPr>
          <p:cNvPr id="3092" name="Oval 296"/>
          <p:cNvSpPr>
            <a:spLocks noChangeArrowheads="1"/>
          </p:cNvSpPr>
          <p:nvPr/>
        </p:nvSpPr>
        <p:spPr bwMode="auto">
          <a:xfrm>
            <a:off x="1816101" y="5794603"/>
            <a:ext cx="504825" cy="504825"/>
          </a:xfrm>
          <a:prstGeom prst="ellipse">
            <a:avLst/>
          </a:prstGeom>
          <a:solidFill>
            <a:schemeClr val="accent1"/>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2400" dirty="0">
                <a:solidFill>
                  <a:schemeClr val="bg1"/>
                </a:solidFill>
              </a:rPr>
              <a:t>6.</a:t>
            </a:r>
          </a:p>
        </p:txBody>
      </p:sp>
      <p:sp>
        <p:nvSpPr>
          <p:cNvPr id="3093" name="Oval 297"/>
          <p:cNvSpPr>
            <a:spLocks noChangeArrowheads="1"/>
          </p:cNvSpPr>
          <p:nvPr/>
        </p:nvSpPr>
        <p:spPr bwMode="auto">
          <a:xfrm>
            <a:off x="5567364" y="2217966"/>
            <a:ext cx="504825" cy="504825"/>
          </a:xfrm>
          <a:prstGeom prst="ellipse">
            <a:avLst/>
          </a:prstGeom>
          <a:solidFill>
            <a:schemeClr val="accent1"/>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2400" dirty="0">
                <a:solidFill>
                  <a:schemeClr val="bg1"/>
                </a:solidFill>
              </a:rPr>
              <a:t>7.</a:t>
            </a:r>
          </a:p>
        </p:txBody>
      </p:sp>
      <p:sp>
        <p:nvSpPr>
          <p:cNvPr id="3094" name="Oval 298"/>
          <p:cNvSpPr>
            <a:spLocks noChangeArrowheads="1"/>
          </p:cNvSpPr>
          <p:nvPr/>
        </p:nvSpPr>
        <p:spPr bwMode="auto">
          <a:xfrm>
            <a:off x="5567364" y="2911703"/>
            <a:ext cx="504825" cy="504825"/>
          </a:xfrm>
          <a:prstGeom prst="ellipse">
            <a:avLst/>
          </a:prstGeom>
          <a:solidFill>
            <a:schemeClr val="accent1"/>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2400" dirty="0">
                <a:solidFill>
                  <a:schemeClr val="bg1"/>
                </a:solidFill>
              </a:rPr>
              <a:t>8.</a:t>
            </a:r>
          </a:p>
        </p:txBody>
      </p:sp>
      <p:sp>
        <p:nvSpPr>
          <p:cNvPr id="3095" name="Oval 299"/>
          <p:cNvSpPr>
            <a:spLocks noChangeArrowheads="1"/>
          </p:cNvSpPr>
          <p:nvPr/>
        </p:nvSpPr>
        <p:spPr bwMode="auto">
          <a:xfrm>
            <a:off x="5567364" y="3605441"/>
            <a:ext cx="504825" cy="504825"/>
          </a:xfrm>
          <a:prstGeom prst="ellipse">
            <a:avLst/>
          </a:prstGeom>
          <a:solidFill>
            <a:schemeClr val="accent1"/>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2400" dirty="0">
                <a:solidFill>
                  <a:schemeClr val="bg1"/>
                </a:solidFill>
              </a:rPr>
              <a:t>9.</a:t>
            </a:r>
          </a:p>
        </p:txBody>
      </p:sp>
      <p:sp>
        <p:nvSpPr>
          <p:cNvPr id="3096" name="Oval 300"/>
          <p:cNvSpPr>
            <a:spLocks noChangeArrowheads="1"/>
          </p:cNvSpPr>
          <p:nvPr/>
        </p:nvSpPr>
        <p:spPr bwMode="auto">
          <a:xfrm>
            <a:off x="5567364" y="4299178"/>
            <a:ext cx="504825" cy="504825"/>
          </a:xfrm>
          <a:prstGeom prst="ellipse">
            <a:avLst/>
          </a:prstGeom>
          <a:solidFill>
            <a:schemeClr val="accent1"/>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2400" dirty="0">
                <a:solidFill>
                  <a:schemeClr val="bg1"/>
                </a:solidFill>
              </a:rPr>
              <a:t>10.</a:t>
            </a:r>
          </a:p>
        </p:txBody>
      </p:sp>
      <p:sp>
        <p:nvSpPr>
          <p:cNvPr id="3097" name="Oval 301"/>
          <p:cNvSpPr>
            <a:spLocks noChangeArrowheads="1"/>
          </p:cNvSpPr>
          <p:nvPr/>
        </p:nvSpPr>
        <p:spPr bwMode="auto">
          <a:xfrm>
            <a:off x="5567364" y="4992916"/>
            <a:ext cx="504825" cy="504825"/>
          </a:xfrm>
          <a:prstGeom prst="ellipse">
            <a:avLst/>
          </a:prstGeom>
          <a:solidFill>
            <a:schemeClr val="accent1"/>
          </a:solidFill>
          <a:ln>
            <a:noFill/>
          </a:ln>
          <a:extLst>
            <a:ext uri="{91240B29-F687-4F45-9708-019B960494DF}">
              <a14:hiddenLine xmlns:a14="http://schemas.microsoft.com/office/drawing/2010/main" w="12700">
                <a:solidFill>
                  <a:srgbClr val="000000"/>
                </a:solidFill>
                <a:round/>
                <a:headEnd type="none" w="sm" len="sm"/>
                <a:tailEnd type="none" w="sm" len="sm"/>
              </a14:hiddenLine>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2400" dirty="0">
                <a:solidFill>
                  <a:schemeClr val="bg1"/>
                </a:solidFill>
              </a:rPr>
              <a:t>11.</a:t>
            </a:r>
          </a:p>
        </p:txBody>
      </p:sp>
      <p:sp>
        <p:nvSpPr>
          <p:cNvPr id="3098" name="Text Box 302"/>
          <p:cNvSpPr txBox="1">
            <a:spLocks noChangeArrowheads="1"/>
          </p:cNvSpPr>
          <p:nvPr/>
        </p:nvSpPr>
        <p:spPr bwMode="auto">
          <a:xfrm>
            <a:off x="2427288" y="4432528"/>
            <a:ext cx="2673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sz="1800" b="0" dirty="0"/>
              <a:t>Identify type of purchase</a:t>
            </a:r>
          </a:p>
        </p:txBody>
      </p:sp>
      <p:sp>
        <p:nvSpPr>
          <p:cNvPr id="3099" name="Text Box 303"/>
          <p:cNvSpPr txBox="1">
            <a:spLocks noChangeArrowheads="1"/>
          </p:cNvSpPr>
          <p:nvPr/>
        </p:nvSpPr>
        <p:spPr bwMode="auto">
          <a:xfrm>
            <a:off x="2427288" y="5148490"/>
            <a:ext cx="2686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sz="1800" b="0" dirty="0"/>
              <a:t>Conduct market analysis</a:t>
            </a:r>
          </a:p>
        </p:txBody>
      </p:sp>
      <p:sp>
        <p:nvSpPr>
          <p:cNvPr id="3100" name="Text Box 304"/>
          <p:cNvSpPr txBox="1">
            <a:spLocks noChangeArrowheads="1"/>
          </p:cNvSpPr>
          <p:nvPr/>
        </p:nvSpPr>
        <p:spPr bwMode="auto">
          <a:xfrm>
            <a:off x="6291264" y="5094516"/>
            <a:ext cx="40528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sz="1800" b="0" dirty="0"/>
              <a:t>Post-purchase performance evaluation</a:t>
            </a:r>
          </a:p>
        </p:txBody>
      </p:sp>
      <p:sp>
        <p:nvSpPr>
          <p:cNvPr id="3101" name="Text Box 306"/>
          <p:cNvSpPr txBox="1">
            <a:spLocks noChangeArrowheads="1"/>
          </p:cNvSpPr>
          <p:nvPr/>
        </p:nvSpPr>
        <p:spPr bwMode="auto">
          <a:xfrm>
            <a:off x="1992313" y="1498604"/>
            <a:ext cx="7766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US" altLang="en-US" sz="1800" b="0" dirty="0"/>
              <a:t>Sourcing is the process of identifying, selecting and developing suppliers</a:t>
            </a:r>
            <a:endParaRPr lang="en-GB" altLang="en-US" sz="1800" b="0" dirty="0"/>
          </a:p>
        </p:txBody>
      </p:sp>
      <p:sp>
        <p:nvSpPr>
          <p:cNvPr id="3102" name="Text Box 307"/>
          <p:cNvSpPr txBox="1">
            <a:spLocks noChangeArrowheads="1"/>
          </p:cNvSpPr>
          <p:nvPr/>
        </p:nvSpPr>
        <p:spPr bwMode="auto">
          <a:xfrm>
            <a:off x="3573463" y="1821090"/>
            <a:ext cx="437818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US" altLang="en-US" sz="1800" dirty="0"/>
              <a:t>The 11 stages of the sourcing process</a:t>
            </a:r>
            <a:endParaRPr lang="en-GB" altLang="en-US" sz="1800" dirty="0"/>
          </a:p>
        </p:txBody>
      </p:sp>
    </p:spTree>
    <p:extLst>
      <p:ext uri="{BB962C8B-B14F-4D97-AF65-F5344CB8AC3E}">
        <p14:creationId xmlns:p14="http://schemas.microsoft.com/office/powerpoint/2010/main" val="38589997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21A9C-7DD2-2141-B102-D8E2458358DB}"/>
              </a:ext>
            </a:extLst>
          </p:cNvPr>
          <p:cNvSpPr>
            <a:spLocks noGrp="1"/>
          </p:cNvSpPr>
          <p:nvPr>
            <p:ph type="title"/>
          </p:nvPr>
        </p:nvSpPr>
        <p:spPr/>
        <p:txBody>
          <a:bodyPr/>
          <a:lstStyle/>
          <a:p>
            <a:r>
              <a:rPr lang="en-US" b="1" dirty="0"/>
              <a:t>Supplier Evaluation</a:t>
            </a:r>
          </a:p>
        </p:txBody>
      </p:sp>
      <p:sp>
        <p:nvSpPr>
          <p:cNvPr id="3" name="Content Placeholder 2">
            <a:extLst>
              <a:ext uri="{FF2B5EF4-FFF2-40B4-BE49-F238E27FC236}">
                <a16:creationId xmlns:a16="http://schemas.microsoft.com/office/drawing/2014/main" id="{305C782E-1A0C-5543-B239-8D21FE742BE4}"/>
              </a:ext>
            </a:extLst>
          </p:cNvPr>
          <p:cNvSpPr>
            <a:spLocks noGrp="1"/>
          </p:cNvSpPr>
          <p:nvPr>
            <p:ph idx="1"/>
          </p:nvPr>
        </p:nvSpPr>
        <p:spPr/>
        <p:txBody>
          <a:bodyPr/>
          <a:lstStyle/>
          <a:p>
            <a:r>
              <a:rPr lang="en-GB" dirty="0">
                <a:hlinkClick r:id="rId2"/>
              </a:rPr>
              <a:t>https://www.dpss.co.uk/how-do-you-evaluate-a-supplier-use-ray-carters-10c-model-of-course/</a:t>
            </a:r>
            <a:endParaRPr lang="en-US" dirty="0"/>
          </a:p>
        </p:txBody>
      </p:sp>
    </p:spTree>
    <p:extLst>
      <p:ext uri="{BB962C8B-B14F-4D97-AF65-F5344CB8AC3E}">
        <p14:creationId xmlns:p14="http://schemas.microsoft.com/office/powerpoint/2010/main" val="30739993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2" name="Rectangle 149"/>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4103" name="Rectangle 152"/>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4104" name="Rectangle 155"/>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4105" name="Rectangle 158"/>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4106" name="Rectangle 161"/>
          <p:cNvSpPr>
            <a:spLocks noChangeArrowheads="1"/>
          </p:cNvSpPr>
          <p:nvPr/>
        </p:nvSpPr>
        <p:spPr bwMode="auto">
          <a:xfrm>
            <a:off x="3168650" y="2578101"/>
            <a:ext cx="18659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indent="1588">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sz="2400" b="0" dirty="0">
              <a:latin typeface="Times New Roman" pitchFamily="18" charset="0"/>
            </a:endParaRPr>
          </a:p>
        </p:txBody>
      </p:sp>
      <p:sp>
        <p:nvSpPr>
          <p:cNvPr id="4107" name="AutoShape 234"/>
          <p:cNvSpPr>
            <a:spLocks noChangeArrowheads="1"/>
          </p:cNvSpPr>
          <p:nvPr/>
        </p:nvSpPr>
        <p:spPr bwMode="auto">
          <a:xfrm>
            <a:off x="3932238" y="1628801"/>
            <a:ext cx="4449762" cy="793725"/>
          </a:xfrm>
          <a:prstGeom prst="roundRect">
            <a:avLst>
              <a:gd name="adj" fmla="val 50000"/>
            </a:avLst>
          </a:prstGeom>
          <a:solidFill>
            <a:schemeClr val="accent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b="0" dirty="0">
                <a:solidFill>
                  <a:schemeClr val="bg1"/>
                </a:solidFill>
              </a:rPr>
              <a:t>Sourcing information</a:t>
            </a:r>
            <a:endParaRPr lang="en-GB" altLang="en-US" dirty="0">
              <a:solidFill>
                <a:schemeClr val="bg1"/>
              </a:solidFill>
            </a:endParaRPr>
          </a:p>
        </p:txBody>
      </p:sp>
      <p:sp>
        <p:nvSpPr>
          <p:cNvPr id="4108" name="AutoShape 235"/>
          <p:cNvSpPr>
            <a:spLocks noChangeArrowheads="1"/>
          </p:cNvSpPr>
          <p:nvPr/>
        </p:nvSpPr>
        <p:spPr bwMode="auto">
          <a:xfrm>
            <a:off x="1725613" y="2982913"/>
            <a:ext cx="1339850" cy="1670050"/>
          </a:xfrm>
          <a:prstGeom prst="roundRect">
            <a:avLst>
              <a:gd name="adj" fmla="val 16667"/>
            </a:avLst>
          </a:prstGeom>
          <a:ln/>
        </p:spPr>
        <p:style>
          <a:lnRef idx="2">
            <a:schemeClr val="dk1"/>
          </a:lnRef>
          <a:fillRef idx="1">
            <a:schemeClr val="lt1"/>
          </a:fillRef>
          <a:effectRef idx="0">
            <a:schemeClr val="dk1"/>
          </a:effectRef>
          <a:fontRef idx="minor">
            <a:schemeClr val="dk1"/>
          </a:fontRef>
        </p:style>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1800" b="0" dirty="0"/>
              <a:t>Analysis of</a:t>
            </a:r>
          </a:p>
          <a:p>
            <a:pPr algn="ctr"/>
            <a:r>
              <a:rPr lang="en-GB" altLang="en-US" sz="1800" b="0" dirty="0"/>
              <a:t>market</a:t>
            </a:r>
          </a:p>
          <a:p>
            <a:pPr algn="ctr"/>
            <a:r>
              <a:rPr lang="en-GB" altLang="en-US" sz="1800" b="0" dirty="0"/>
              <a:t>conditions</a:t>
            </a:r>
            <a:endParaRPr lang="en-GB" altLang="en-US" sz="1800" dirty="0"/>
          </a:p>
        </p:txBody>
      </p:sp>
      <p:sp>
        <p:nvSpPr>
          <p:cNvPr id="4109" name="AutoShape 236"/>
          <p:cNvSpPr>
            <a:spLocks noChangeArrowheads="1"/>
          </p:cNvSpPr>
          <p:nvPr/>
        </p:nvSpPr>
        <p:spPr bwMode="auto">
          <a:xfrm>
            <a:off x="3165081" y="3429000"/>
            <a:ext cx="1339850" cy="1670050"/>
          </a:xfrm>
          <a:prstGeom prst="roundRect">
            <a:avLst>
              <a:gd name="adj" fmla="val 16667"/>
            </a:avLst>
          </a:prstGeom>
          <a:ln/>
        </p:spPr>
        <p:style>
          <a:lnRef idx="2">
            <a:schemeClr val="dk1"/>
          </a:lnRef>
          <a:fillRef idx="1">
            <a:schemeClr val="lt1"/>
          </a:fillRef>
          <a:effectRef idx="0">
            <a:schemeClr val="dk1"/>
          </a:effectRef>
          <a:fontRef idx="minor">
            <a:schemeClr val="dk1"/>
          </a:fontRef>
        </p:style>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1800" b="0" dirty="0"/>
              <a:t>Directives</a:t>
            </a:r>
          </a:p>
          <a:p>
            <a:pPr algn="ctr"/>
            <a:r>
              <a:rPr lang="en-GB" altLang="en-US" sz="1800" b="0" dirty="0"/>
              <a:t>e.g. EU </a:t>
            </a:r>
            <a:br>
              <a:rPr lang="en-GB" altLang="en-US" sz="1800" b="0" dirty="0"/>
            </a:br>
            <a:r>
              <a:rPr lang="en-GB" altLang="en-US" sz="1800" b="0" dirty="0"/>
              <a:t>directives </a:t>
            </a:r>
            <a:br>
              <a:rPr lang="en-GB" altLang="en-US" sz="1800" b="0" dirty="0"/>
            </a:br>
            <a:r>
              <a:rPr lang="en-GB" altLang="en-US" sz="1800" b="0" dirty="0"/>
              <a:t>and </a:t>
            </a:r>
            <a:br>
              <a:rPr lang="en-GB" altLang="en-US" sz="1800" b="0" dirty="0"/>
            </a:br>
            <a:r>
              <a:rPr lang="en-GB" altLang="en-US" sz="1800" b="0" dirty="0"/>
              <a:t>corporate </a:t>
            </a:r>
            <a:br>
              <a:rPr lang="en-GB" altLang="en-US" sz="1800" b="0" dirty="0"/>
            </a:br>
            <a:r>
              <a:rPr lang="en-GB" altLang="en-US" sz="1800" b="0" dirty="0"/>
              <a:t>directives</a:t>
            </a:r>
          </a:p>
        </p:txBody>
      </p:sp>
      <p:sp>
        <p:nvSpPr>
          <p:cNvPr id="4110" name="AutoShape 237"/>
          <p:cNvSpPr>
            <a:spLocks noChangeArrowheads="1"/>
          </p:cNvSpPr>
          <p:nvPr/>
        </p:nvSpPr>
        <p:spPr bwMode="auto">
          <a:xfrm>
            <a:off x="4610100" y="2982913"/>
            <a:ext cx="1339850" cy="1670050"/>
          </a:xfrm>
          <a:prstGeom prst="roundRect">
            <a:avLst>
              <a:gd name="adj" fmla="val 16667"/>
            </a:avLst>
          </a:prstGeom>
          <a:ln/>
        </p:spPr>
        <p:style>
          <a:lnRef idx="2">
            <a:schemeClr val="dk1"/>
          </a:lnRef>
          <a:fillRef idx="1">
            <a:schemeClr val="lt1"/>
          </a:fillRef>
          <a:effectRef idx="0">
            <a:schemeClr val="dk1"/>
          </a:effectRef>
          <a:fontRef idx="minor">
            <a:schemeClr val="dk1"/>
          </a:fontRef>
        </p:style>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1800" b="0" dirty="0"/>
              <a:t>E-sourcing</a:t>
            </a:r>
          </a:p>
        </p:txBody>
      </p:sp>
      <p:sp>
        <p:nvSpPr>
          <p:cNvPr id="4111" name="AutoShape 238"/>
          <p:cNvSpPr>
            <a:spLocks noChangeArrowheads="1"/>
          </p:cNvSpPr>
          <p:nvPr/>
        </p:nvSpPr>
        <p:spPr bwMode="auto">
          <a:xfrm>
            <a:off x="6051550" y="3429001"/>
            <a:ext cx="1479550" cy="1670050"/>
          </a:xfrm>
          <a:prstGeom prst="roundRect">
            <a:avLst>
              <a:gd name="adj" fmla="val 16667"/>
            </a:avLst>
          </a:prstGeom>
          <a:ln/>
        </p:spPr>
        <p:style>
          <a:lnRef idx="2">
            <a:schemeClr val="dk1"/>
          </a:lnRef>
          <a:fillRef idx="1">
            <a:schemeClr val="lt1"/>
          </a:fillRef>
          <a:effectRef idx="0">
            <a:schemeClr val="dk1"/>
          </a:effectRef>
          <a:fontRef idx="minor">
            <a:schemeClr val="dk1"/>
          </a:fontRef>
        </p:style>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1800" b="0" dirty="0"/>
              <a:t>Locating</a:t>
            </a:r>
          </a:p>
          <a:p>
            <a:pPr algn="ctr"/>
            <a:r>
              <a:rPr lang="en-GB" altLang="en-US" sz="1800" b="0" dirty="0"/>
              <a:t>supplier</a:t>
            </a:r>
          </a:p>
          <a:p>
            <a:pPr algn="ctr"/>
            <a:r>
              <a:rPr lang="en-GB" altLang="en-US" sz="1800" b="0" dirty="0"/>
              <a:t>sources</a:t>
            </a:r>
          </a:p>
        </p:txBody>
      </p:sp>
      <p:sp>
        <p:nvSpPr>
          <p:cNvPr id="4112" name="AutoShape 239"/>
          <p:cNvSpPr>
            <a:spLocks noChangeArrowheads="1"/>
          </p:cNvSpPr>
          <p:nvPr/>
        </p:nvSpPr>
        <p:spPr bwMode="auto">
          <a:xfrm>
            <a:off x="7634288" y="2982913"/>
            <a:ext cx="1339850" cy="1670050"/>
          </a:xfrm>
          <a:prstGeom prst="roundRect">
            <a:avLst>
              <a:gd name="adj" fmla="val 16667"/>
            </a:avLst>
          </a:prstGeom>
          <a:ln/>
        </p:spPr>
        <p:style>
          <a:lnRef idx="2">
            <a:schemeClr val="dk1"/>
          </a:lnRef>
          <a:fillRef idx="1">
            <a:schemeClr val="lt1"/>
          </a:fillRef>
          <a:effectRef idx="0">
            <a:schemeClr val="dk1"/>
          </a:effectRef>
          <a:fontRef idx="minor">
            <a:schemeClr val="dk1"/>
          </a:fontRef>
        </p:style>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1800" b="0" dirty="0"/>
              <a:t>Supplier</a:t>
            </a:r>
          </a:p>
          <a:p>
            <a:pPr algn="ctr"/>
            <a:r>
              <a:rPr lang="en-GB" altLang="en-US" sz="1800" b="0" dirty="0"/>
              <a:t>assessment</a:t>
            </a:r>
            <a:endParaRPr lang="en-GB" altLang="en-US" sz="1800" dirty="0"/>
          </a:p>
        </p:txBody>
      </p:sp>
      <p:sp>
        <p:nvSpPr>
          <p:cNvPr id="4113" name="AutoShape 240"/>
          <p:cNvSpPr>
            <a:spLocks noChangeArrowheads="1"/>
          </p:cNvSpPr>
          <p:nvPr/>
        </p:nvSpPr>
        <p:spPr bwMode="auto">
          <a:xfrm>
            <a:off x="9077325" y="3429001"/>
            <a:ext cx="1339850" cy="1670050"/>
          </a:xfrm>
          <a:prstGeom prst="roundRect">
            <a:avLst>
              <a:gd name="adj" fmla="val 16667"/>
            </a:avLst>
          </a:prstGeom>
          <a:ln/>
        </p:spPr>
        <p:style>
          <a:lnRef idx="2">
            <a:schemeClr val="dk1"/>
          </a:lnRef>
          <a:fillRef idx="1">
            <a:schemeClr val="lt1"/>
          </a:fillRef>
          <a:effectRef idx="0">
            <a:schemeClr val="dk1"/>
          </a:effectRef>
          <a:fontRef idx="minor">
            <a:schemeClr val="dk1"/>
          </a:fontRef>
        </p:style>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1800" b="0" dirty="0"/>
              <a:t>Supplier</a:t>
            </a:r>
          </a:p>
          <a:p>
            <a:pPr algn="ctr"/>
            <a:r>
              <a:rPr lang="en-GB" altLang="en-US" sz="1800" b="0" dirty="0"/>
              <a:t>performance</a:t>
            </a:r>
          </a:p>
          <a:p>
            <a:pPr algn="ctr"/>
            <a:r>
              <a:rPr lang="en-GB" altLang="en-US" sz="1800" b="0" dirty="0"/>
              <a:t>rating</a:t>
            </a:r>
            <a:endParaRPr lang="en-GB" altLang="en-US" sz="1800" dirty="0"/>
          </a:p>
        </p:txBody>
      </p:sp>
      <p:cxnSp>
        <p:nvCxnSpPr>
          <p:cNvPr id="4096" name="Straight Connector 4095"/>
          <p:cNvCxnSpPr/>
          <p:nvPr/>
        </p:nvCxnSpPr>
        <p:spPr bwMode="auto">
          <a:xfrm>
            <a:off x="2407532" y="2636912"/>
            <a:ext cx="7339719" cy="0"/>
          </a:xfrm>
          <a:prstGeom prst="line">
            <a:avLst/>
          </a:prstGeom>
          <a:solidFill>
            <a:schemeClr val="accent1"/>
          </a:solidFill>
          <a:ln w="28575" cap="flat" cmpd="sng" algn="ctr">
            <a:solidFill>
              <a:schemeClr val="tx1"/>
            </a:solidFill>
            <a:prstDash val="solid"/>
            <a:round/>
            <a:headEnd type="none" w="sm" len="sm"/>
            <a:tailEnd type="none" w="sm" len="sm"/>
          </a:ln>
          <a:effectLst/>
        </p:spPr>
      </p:cxnSp>
      <p:cxnSp>
        <p:nvCxnSpPr>
          <p:cNvPr id="4100" name="Straight Connector 4099"/>
          <p:cNvCxnSpPr>
            <a:endCxn id="4108" idx="0"/>
          </p:cNvCxnSpPr>
          <p:nvPr/>
        </p:nvCxnSpPr>
        <p:spPr bwMode="auto">
          <a:xfrm flipH="1">
            <a:off x="2395539" y="2636913"/>
            <a:ext cx="11993" cy="346001"/>
          </a:xfrm>
          <a:prstGeom prst="line">
            <a:avLst/>
          </a:prstGeom>
          <a:solidFill>
            <a:schemeClr val="accent1"/>
          </a:solidFill>
          <a:ln w="28575" cap="flat" cmpd="sng" algn="ctr">
            <a:solidFill>
              <a:schemeClr val="tx1"/>
            </a:solidFill>
            <a:prstDash val="solid"/>
            <a:round/>
            <a:headEnd type="none" w="sm" len="sm"/>
            <a:tailEnd type="none" w="sm" len="sm"/>
          </a:ln>
          <a:effectLst/>
        </p:spPr>
      </p:cxnSp>
      <p:cxnSp>
        <p:nvCxnSpPr>
          <p:cNvPr id="4121" name="Straight Connector 4120"/>
          <p:cNvCxnSpPr/>
          <p:nvPr/>
        </p:nvCxnSpPr>
        <p:spPr bwMode="auto">
          <a:xfrm>
            <a:off x="3932238" y="2636913"/>
            <a:ext cx="0" cy="792088"/>
          </a:xfrm>
          <a:prstGeom prst="line">
            <a:avLst/>
          </a:prstGeom>
          <a:solidFill>
            <a:schemeClr val="accent1"/>
          </a:solidFill>
          <a:ln w="28575" cap="flat" cmpd="sng" algn="ctr">
            <a:solidFill>
              <a:schemeClr val="tx1"/>
            </a:solidFill>
            <a:prstDash val="solid"/>
            <a:round/>
            <a:headEnd type="none" w="sm" len="sm"/>
            <a:tailEnd type="none" w="sm" len="sm"/>
          </a:ln>
          <a:effectLst/>
        </p:spPr>
      </p:cxnSp>
      <p:cxnSp>
        <p:nvCxnSpPr>
          <p:cNvPr id="4123" name="Straight Connector 4122"/>
          <p:cNvCxnSpPr/>
          <p:nvPr/>
        </p:nvCxnSpPr>
        <p:spPr bwMode="auto">
          <a:xfrm>
            <a:off x="5287914" y="2636913"/>
            <a:ext cx="0" cy="346001"/>
          </a:xfrm>
          <a:prstGeom prst="line">
            <a:avLst/>
          </a:prstGeom>
          <a:solidFill>
            <a:schemeClr val="accent1"/>
          </a:solidFill>
          <a:ln w="28575" cap="flat" cmpd="sng" algn="ctr">
            <a:solidFill>
              <a:schemeClr val="tx1"/>
            </a:solidFill>
            <a:prstDash val="solid"/>
            <a:round/>
            <a:headEnd type="none" w="sm" len="sm"/>
            <a:tailEnd type="none" w="sm" len="sm"/>
          </a:ln>
          <a:effectLst/>
        </p:spPr>
      </p:cxnSp>
      <p:cxnSp>
        <p:nvCxnSpPr>
          <p:cNvPr id="4125" name="Straight Connector 4124"/>
          <p:cNvCxnSpPr>
            <a:endCxn id="4111" idx="0"/>
          </p:cNvCxnSpPr>
          <p:nvPr/>
        </p:nvCxnSpPr>
        <p:spPr bwMode="auto">
          <a:xfrm>
            <a:off x="6791325" y="2422525"/>
            <a:ext cx="0" cy="1006476"/>
          </a:xfrm>
          <a:prstGeom prst="line">
            <a:avLst/>
          </a:prstGeom>
          <a:solidFill>
            <a:schemeClr val="accent1"/>
          </a:solidFill>
          <a:ln w="28575" cap="flat" cmpd="sng" algn="ctr">
            <a:solidFill>
              <a:schemeClr val="tx1"/>
            </a:solidFill>
            <a:prstDash val="solid"/>
            <a:round/>
            <a:headEnd type="none" w="sm" len="sm"/>
            <a:tailEnd type="none" w="sm" len="sm"/>
          </a:ln>
          <a:effectLst/>
        </p:spPr>
      </p:cxnSp>
      <p:cxnSp>
        <p:nvCxnSpPr>
          <p:cNvPr id="226436" name="Straight Connector 226435"/>
          <p:cNvCxnSpPr/>
          <p:nvPr/>
        </p:nvCxnSpPr>
        <p:spPr bwMode="auto">
          <a:xfrm>
            <a:off x="8304213" y="2636913"/>
            <a:ext cx="0" cy="346001"/>
          </a:xfrm>
          <a:prstGeom prst="line">
            <a:avLst/>
          </a:prstGeom>
          <a:solidFill>
            <a:schemeClr val="accent1"/>
          </a:solidFill>
          <a:ln w="28575" cap="flat" cmpd="sng" algn="ctr">
            <a:solidFill>
              <a:schemeClr val="tx1"/>
            </a:solidFill>
            <a:prstDash val="solid"/>
            <a:round/>
            <a:headEnd type="none" w="sm" len="sm"/>
            <a:tailEnd type="none" w="sm" len="sm"/>
          </a:ln>
          <a:effectLst/>
        </p:spPr>
      </p:cxnSp>
      <p:cxnSp>
        <p:nvCxnSpPr>
          <p:cNvPr id="226438" name="Straight Connector 226437"/>
          <p:cNvCxnSpPr>
            <a:stCxn id="4113" idx="0"/>
          </p:cNvCxnSpPr>
          <p:nvPr/>
        </p:nvCxnSpPr>
        <p:spPr bwMode="auto">
          <a:xfrm flipV="1">
            <a:off x="9747250" y="2636913"/>
            <a:ext cx="0" cy="792089"/>
          </a:xfrm>
          <a:prstGeom prst="line">
            <a:avLst/>
          </a:prstGeom>
          <a:solidFill>
            <a:schemeClr val="accent1"/>
          </a:solidFill>
          <a:ln w="28575" cap="flat" cmpd="sng" algn="ctr">
            <a:solidFill>
              <a:schemeClr val="tx1"/>
            </a:solidFill>
            <a:prstDash val="solid"/>
            <a:round/>
            <a:headEnd type="none" w="sm" len="sm"/>
            <a:tailEnd type="none" w="sm" len="sm"/>
          </a:ln>
          <a:effectLst/>
        </p:spPr>
      </p:cxnSp>
      <p:sp>
        <p:nvSpPr>
          <p:cNvPr id="26" name="Line 21"/>
          <p:cNvSpPr>
            <a:spLocks noChangeShapeType="1"/>
          </p:cNvSpPr>
          <p:nvPr/>
        </p:nvSpPr>
        <p:spPr bwMode="auto">
          <a:xfrm>
            <a:off x="1524000" y="682625"/>
            <a:ext cx="914400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7" name="AutoShape 22"/>
          <p:cNvSpPr>
            <a:spLocks noChangeArrowheads="1"/>
          </p:cNvSpPr>
          <p:nvPr/>
        </p:nvSpPr>
        <p:spPr bwMode="auto">
          <a:xfrm>
            <a:off x="1774824" y="440738"/>
            <a:ext cx="6985472" cy="504478"/>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US" dirty="0"/>
          </a:p>
        </p:txBody>
      </p:sp>
      <p:sp>
        <p:nvSpPr>
          <p:cNvPr id="28" name="Rectangle 23"/>
          <p:cNvSpPr>
            <a:spLocks noChangeArrowheads="1"/>
          </p:cNvSpPr>
          <p:nvPr/>
        </p:nvSpPr>
        <p:spPr bwMode="auto">
          <a:xfrm>
            <a:off x="1797638" y="485128"/>
            <a:ext cx="69261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US" altLang="en-US" b="0" dirty="0"/>
              <a:t>Sourcing, supplier selection and performance management</a:t>
            </a:r>
            <a:endParaRPr lang="en-GB" altLang="en-US" b="0" dirty="0"/>
          </a:p>
        </p:txBody>
      </p:sp>
    </p:spTree>
    <p:extLst>
      <p:ext uri="{BB962C8B-B14F-4D97-AF65-F5344CB8AC3E}">
        <p14:creationId xmlns:p14="http://schemas.microsoft.com/office/powerpoint/2010/main" val="18379591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149"/>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5126" name="Rectangle 152"/>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5127" name="Rectangle 155"/>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5128" name="Rectangle 158"/>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5129" name="Rectangle 161"/>
          <p:cNvSpPr>
            <a:spLocks noChangeArrowheads="1"/>
          </p:cNvSpPr>
          <p:nvPr/>
        </p:nvSpPr>
        <p:spPr bwMode="auto">
          <a:xfrm>
            <a:off x="3168650" y="2578101"/>
            <a:ext cx="18659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indent="1588">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sz="2400" b="0" dirty="0">
              <a:latin typeface="Times New Roman" pitchFamily="18" charset="0"/>
            </a:endParaRPr>
          </a:p>
        </p:txBody>
      </p:sp>
      <p:sp>
        <p:nvSpPr>
          <p:cNvPr id="5130" name="TextBox 24"/>
          <p:cNvSpPr txBox="1">
            <a:spLocks noChangeArrowheads="1"/>
          </p:cNvSpPr>
          <p:nvPr/>
        </p:nvSpPr>
        <p:spPr bwMode="auto">
          <a:xfrm>
            <a:off x="3359697" y="1373460"/>
            <a:ext cx="482453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1800" dirty="0"/>
              <a:t>Market Research</a:t>
            </a:r>
          </a:p>
          <a:p>
            <a:pPr algn="ctr"/>
            <a:endParaRPr lang="en-GB" altLang="en-US" sz="1400" dirty="0"/>
          </a:p>
        </p:txBody>
      </p:sp>
      <p:sp>
        <p:nvSpPr>
          <p:cNvPr id="5131" name="TextBox 25"/>
          <p:cNvSpPr txBox="1">
            <a:spLocks noChangeArrowheads="1"/>
          </p:cNvSpPr>
          <p:nvPr/>
        </p:nvSpPr>
        <p:spPr bwMode="auto">
          <a:xfrm>
            <a:off x="2351584" y="2276872"/>
            <a:ext cx="7344842" cy="3600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marL="342900" indent="-342900">
              <a:lnSpc>
                <a:spcPct val="200000"/>
              </a:lnSpc>
              <a:buSzPct val="150000"/>
            </a:pPr>
            <a:r>
              <a:rPr lang="en-GB" altLang="en-US" sz="1400" dirty="0"/>
              <a:t>  </a:t>
            </a:r>
            <a:r>
              <a:rPr lang="en-GB" altLang="en-US" sz="1800" dirty="0"/>
              <a:t>Why it is important to sourcing</a:t>
            </a:r>
          </a:p>
          <a:p>
            <a:pPr marL="342900" indent="-342900">
              <a:lnSpc>
                <a:spcPct val="200000"/>
              </a:lnSpc>
              <a:buSzPct val="150000"/>
              <a:buFont typeface="+mj-lt"/>
              <a:buAutoNum type="arabicPeriod"/>
            </a:pPr>
            <a:r>
              <a:rPr lang="en-GB" altLang="en-US" sz="1400" dirty="0"/>
              <a:t>  </a:t>
            </a:r>
            <a:r>
              <a:rPr lang="en-GB" altLang="en-US" sz="1600" dirty="0"/>
              <a:t>Helps in forecasting long-term demand for a product</a:t>
            </a:r>
          </a:p>
          <a:p>
            <a:pPr marL="342900" indent="-342900">
              <a:lnSpc>
                <a:spcPct val="200000"/>
              </a:lnSpc>
              <a:buSzPct val="150000"/>
              <a:buFont typeface="+mj-lt"/>
              <a:buAutoNum type="arabicPeriod"/>
            </a:pPr>
            <a:r>
              <a:rPr lang="en-GB" altLang="en-US" sz="1400" dirty="0"/>
              <a:t>  </a:t>
            </a:r>
            <a:r>
              <a:rPr lang="en-GB" altLang="en-US" sz="1600" dirty="0"/>
              <a:t>Helps in forecasting price trends of bought-out items</a:t>
            </a:r>
          </a:p>
          <a:p>
            <a:pPr marL="342900" indent="-342900">
              <a:lnSpc>
                <a:spcPct val="200000"/>
              </a:lnSpc>
              <a:buSzPct val="150000"/>
              <a:buFont typeface="+mj-lt"/>
              <a:buAutoNum type="arabicPeriod"/>
            </a:pPr>
            <a:r>
              <a:rPr lang="en-GB" altLang="en-US" sz="1400" dirty="0"/>
              <a:t>  </a:t>
            </a:r>
            <a:r>
              <a:rPr lang="en-GB" altLang="en-US" sz="1600" dirty="0"/>
              <a:t>Indicates what alternative goods and supply sources are available</a:t>
            </a:r>
          </a:p>
          <a:p>
            <a:pPr marL="342900" indent="-342900">
              <a:lnSpc>
                <a:spcPct val="200000"/>
              </a:lnSpc>
              <a:buSzPct val="150000"/>
              <a:buFont typeface="+mj-lt"/>
              <a:buAutoNum type="arabicPeriod"/>
            </a:pPr>
            <a:r>
              <a:rPr lang="en-GB" altLang="en-US" sz="1400" dirty="0"/>
              <a:t>  </a:t>
            </a:r>
            <a:r>
              <a:rPr lang="en-GB" altLang="en-US" sz="1600" dirty="0"/>
              <a:t>Gives guidance on security of supply sources </a:t>
            </a:r>
          </a:p>
          <a:p>
            <a:pPr marL="342900" indent="-342900">
              <a:lnSpc>
                <a:spcPct val="200000"/>
              </a:lnSpc>
              <a:buSzPct val="150000"/>
              <a:buFont typeface="+mj-lt"/>
              <a:buAutoNum type="arabicPeriod"/>
              <a:tabLst>
                <a:tab pos="461963" algn="l"/>
              </a:tabLst>
            </a:pPr>
            <a:r>
              <a:rPr lang="en-GB" altLang="en-US" sz="1400" dirty="0"/>
              <a:t> </a:t>
            </a:r>
            <a:r>
              <a:rPr lang="en-GB" altLang="en-US" sz="1600" dirty="0"/>
              <a:t> Information on pay trends, commodity price, etc., assists in	procurement strategy development</a:t>
            </a:r>
            <a:endParaRPr lang="en-US" altLang="en-US" sz="1600" dirty="0"/>
          </a:p>
        </p:txBody>
      </p:sp>
      <p:sp>
        <p:nvSpPr>
          <p:cNvPr id="5132" name="AutoShape 140"/>
          <p:cNvSpPr>
            <a:spLocks noChangeArrowheads="1"/>
          </p:cNvSpPr>
          <p:nvPr/>
        </p:nvSpPr>
        <p:spPr bwMode="auto">
          <a:xfrm>
            <a:off x="3826954" y="1340768"/>
            <a:ext cx="4536504" cy="655862"/>
          </a:xfrm>
          <a:prstGeom prst="roundRect">
            <a:avLst>
              <a:gd name="adj" fmla="val 16667"/>
            </a:avLst>
          </a:prstGeom>
          <a:noFill/>
          <a:ln w="12700">
            <a:solidFill>
              <a:schemeClr val="tx1"/>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endParaRPr lang="en-US" altLang="en-US" dirty="0"/>
          </a:p>
        </p:txBody>
      </p:sp>
      <p:sp>
        <p:nvSpPr>
          <p:cNvPr id="15" name="Line 21"/>
          <p:cNvSpPr>
            <a:spLocks noChangeShapeType="1"/>
          </p:cNvSpPr>
          <p:nvPr/>
        </p:nvSpPr>
        <p:spPr bwMode="auto">
          <a:xfrm>
            <a:off x="1524000" y="682625"/>
            <a:ext cx="914400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16" name="AutoShape 22"/>
          <p:cNvSpPr>
            <a:spLocks noChangeArrowheads="1"/>
          </p:cNvSpPr>
          <p:nvPr/>
        </p:nvSpPr>
        <p:spPr bwMode="auto">
          <a:xfrm>
            <a:off x="1774824" y="440738"/>
            <a:ext cx="6985472" cy="504478"/>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US" dirty="0"/>
          </a:p>
        </p:txBody>
      </p:sp>
      <p:sp>
        <p:nvSpPr>
          <p:cNvPr id="17" name="Rectangle 23"/>
          <p:cNvSpPr>
            <a:spLocks noChangeArrowheads="1"/>
          </p:cNvSpPr>
          <p:nvPr/>
        </p:nvSpPr>
        <p:spPr bwMode="auto">
          <a:xfrm>
            <a:off x="1797638" y="485128"/>
            <a:ext cx="69261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US" altLang="en-US" b="0" dirty="0"/>
              <a:t>Sourcing, supplier selection and performance management</a:t>
            </a:r>
            <a:endParaRPr lang="en-GB" altLang="en-US" b="0" dirty="0"/>
          </a:p>
        </p:txBody>
      </p:sp>
    </p:spTree>
    <p:extLst>
      <p:ext uri="{BB962C8B-B14F-4D97-AF65-F5344CB8AC3E}">
        <p14:creationId xmlns:p14="http://schemas.microsoft.com/office/powerpoint/2010/main" val="24950730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D56CA-6F48-0342-B2A2-F41C3608799B}"/>
              </a:ext>
            </a:extLst>
          </p:cNvPr>
          <p:cNvSpPr>
            <a:spLocks noGrp="1"/>
          </p:cNvSpPr>
          <p:nvPr>
            <p:ph type="title"/>
          </p:nvPr>
        </p:nvSpPr>
        <p:spPr/>
        <p:txBody>
          <a:bodyPr/>
          <a:lstStyle/>
          <a:p>
            <a:r>
              <a:rPr lang="en-US" dirty="0"/>
              <a:t>Porter’s Five Forces</a:t>
            </a:r>
          </a:p>
        </p:txBody>
      </p:sp>
      <p:pic>
        <p:nvPicPr>
          <p:cNvPr id="4" name="Content Placeholder 3">
            <a:extLst>
              <a:ext uri="{FF2B5EF4-FFF2-40B4-BE49-F238E27FC236}">
                <a16:creationId xmlns:a16="http://schemas.microsoft.com/office/drawing/2014/main" id="{C520F8CB-9115-8046-9782-9AFB0C086019}"/>
              </a:ext>
            </a:extLst>
          </p:cNvPr>
          <p:cNvPicPr>
            <a:picLocks noGrp="1" noChangeAspect="1"/>
          </p:cNvPicPr>
          <p:nvPr>
            <p:ph idx="1"/>
          </p:nvPr>
        </p:nvPicPr>
        <p:blipFill>
          <a:blip r:embed="rId2"/>
          <a:stretch>
            <a:fillRect/>
          </a:stretch>
        </p:blipFill>
        <p:spPr>
          <a:xfrm>
            <a:off x="3373645" y="2780929"/>
            <a:ext cx="5368510" cy="3605131"/>
          </a:xfrm>
          <a:prstGeom prst="rect">
            <a:avLst/>
          </a:prstGeom>
        </p:spPr>
      </p:pic>
      <p:sp>
        <p:nvSpPr>
          <p:cNvPr id="5" name="TextBox 4">
            <a:extLst>
              <a:ext uri="{FF2B5EF4-FFF2-40B4-BE49-F238E27FC236}">
                <a16:creationId xmlns:a16="http://schemas.microsoft.com/office/drawing/2014/main" id="{E5542139-2BD8-5A41-9977-F029DE1806A4}"/>
              </a:ext>
            </a:extLst>
          </p:cNvPr>
          <p:cNvSpPr txBox="1"/>
          <p:nvPr/>
        </p:nvSpPr>
        <p:spPr>
          <a:xfrm>
            <a:off x="2999657" y="1556793"/>
            <a:ext cx="5203141" cy="646331"/>
          </a:xfrm>
          <a:prstGeom prst="rect">
            <a:avLst/>
          </a:prstGeom>
          <a:noFill/>
        </p:spPr>
        <p:txBody>
          <a:bodyPr wrap="square" rtlCol="0">
            <a:spAutoFit/>
          </a:bodyPr>
          <a:lstStyle/>
          <a:p>
            <a:r>
              <a:rPr lang="en-US" dirty="0"/>
              <a:t>How competitive is the supplier market and who has the power?</a:t>
            </a:r>
          </a:p>
        </p:txBody>
      </p:sp>
    </p:spTree>
    <p:extLst>
      <p:ext uri="{BB962C8B-B14F-4D97-AF65-F5344CB8AC3E}">
        <p14:creationId xmlns:p14="http://schemas.microsoft.com/office/powerpoint/2010/main" val="31521168"/>
      </p:ext>
    </p:extLst>
  </p:cSld>
  <p:clrMapOvr>
    <a:masterClrMapping/>
  </p:clrMapOvr>
  <mc:AlternateContent xmlns:mc="http://schemas.openxmlformats.org/markup-compatibility/2006">
    <mc:Choice xmlns:p14="http://schemas.microsoft.com/office/powerpoint/2010/main" Requires="p14">
      <p:transition spd="slow" p14:dur="2000" advTm="4300"/>
    </mc:Choice>
    <mc:Fallback>
      <p:transition spd="slow" advTm="430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E5396-11E0-CA4A-BA2A-E170524035F1}"/>
              </a:ext>
            </a:extLst>
          </p:cNvPr>
          <p:cNvSpPr>
            <a:spLocks noGrp="1"/>
          </p:cNvSpPr>
          <p:nvPr>
            <p:ph type="title"/>
          </p:nvPr>
        </p:nvSpPr>
        <p:spPr>
          <a:xfrm>
            <a:off x="2063750" y="116632"/>
            <a:ext cx="7848600" cy="809498"/>
          </a:xfrm>
        </p:spPr>
        <p:txBody>
          <a:bodyPr/>
          <a:lstStyle/>
          <a:p>
            <a:r>
              <a:rPr lang="en-US" sz="3200" b="1" dirty="0"/>
              <a:t>Supplier Appraisal</a:t>
            </a:r>
          </a:p>
        </p:txBody>
      </p:sp>
      <p:sp>
        <p:nvSpPr>
          <p:cNvPr id="3" name="Content Placeholder 2">
            <a:extLst>
              <a:ext uri="{FF2B5EF4-FFF2-40B4-BE49-F238E27FC236}">
                <a16:creationId xmlns:a16="http://schemas.microsoft.com/office/drawing/2014/main" id="{B6336595-13A9-B74C-8499-82F36CCDCEC8}"/>
              </a:ext>
            </a:extLst>
          </p:cNvPr>
          <p:cNvSpPr>
            <a:spLocks noGrp="1"/>
          </p:cNvSpPr>
          <p:nvPr>
            <p:ph idx="1"/>
          </p:nvPr>
        </p:nvSpPr>
        <p:spPr>
          <a:xfrm>
            <a:off x="2063750" y="1052737"/>
            <a:ext cx="7848600" cy="5544615"/>
          </a:xfrm>
        </p:spPr>
        <p:txBody>
          <a:bodyPr/>
          <a:lstStyle/>
          <a:p>
            <a:r>
              <a:rPr lang="en-GB" b="1" dirty="0"/>
              <a:t>Supplier appraisal</a:t>
            </a:r>
          </a:p>
          <a:p>
            <a:pPr lvl="1"/>
            <a:r>
              <a:rPr lang="en-GB" dirty="0"/>
              <a:t>Assessment of a potential supplier’s capability of controlling quality, delivery, quantity, price and all other factors to be embodied in a contract.</a:t>
            </a:r>
          </a:p>
          <a:p>
            <a:pPr lvl="1"/>
            <a:endParaRPr lang="en-GB" dirty="0"/>
          </a:p>
          <a:p>
            <a:r>
              <a:rPr lang="en-GB" b="1" dirty="0"/>
              <a:t>Supplier approval</a:t>
            </a:r>
          </a:p>
          <a:p>
            <a:pPr lvl="1"/>
            <a:r>
              <a:rPr lang="en-GB" dirty="0"/>
              <a:t>The placing of an enterprise on an approved list of suppliers following a process of supplier appraisal. </a:t>
            </a:r>
          </a:p>
          <a:p>
            <a:pPr lvl="1"/>
            <a:endParaRPr lang="en-GB" dirty="0"/>
          </a:p>
          <a:p>
            <a:r>
              <a:rPr lang="en-GB" b="1" dirty="0"/>
              <a:t>Supplier rating</a:t>
            </a:r>
          </a:p>
          <a:p>
            <a:pPr lvl="1"/>
            <a:r>
              <a:rPr lang="en-GB" dirty="0"/>
              <a:t>An index of the actual performance of a supplier.</a:t>
            </a:r>
            <a:endParaRPr lang="en-US" dirty="0"/>
          </a:p>
        </p:txBody>
      </p:sp>
    </p:spTree>
    <p:extLst>
      <p:ext uri="{BB962C8B-B14F-4D97-AF65-F5344CB8AC3E}">
        <p14:creationId xmlns:p14="http://schemas.microsoft.com/office/powerpoint/2010/main" val="419797316"/>
      </p:ext>
    </p:extLst>
  </p:cSld>
  <p:clrMapOvr>
    <a:masterClrMapping/>
  </p:clrMapOvr>
  <mc:AlternateContent xmlns:mc="http://schemas.openxmlformats.org/markup-compatibility/2006">
    <mc:Choice xmlns:p14="http://schemas.microsoft.com/office/powerpoint/2010/main" Requires="p14">
      <p:transition spd="slow" p14:dur="2000" advTm="4300"/>
    </mc:Choice>
    <mc:Fallback>
      <p:transition spd="slow" advTm="430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2A697-7850-0B4B-95DA-B7586BF79BAA}"/>
              </a:ext>
            </a:extLst>
          </p:cNvPr>
          <p:cNvSpPr>
            <a:spLocks noGrp="1"/>
          </p:cNvSpPr>
          <p:nvPr>
            <p:ph type="title"/>
          </p:nvPr>
        </p:nvSpPr>
        <p:spPr/>
        <p:txBody>
          <a:bodyPr/>
          <a:lstStyle/>
          <a:p>
            <a:r>
              <a:rPr lang="en-US" dirty="0"/>
              <a:t>The Iron Triangle</a:t>
            </a:r>
          </a:p>
        </p:txBody>
      </p:sp>
      <p:pic>
        <p:nvPicPr>
          <p:cNvPr id="4" name="Content Placeholder 3">
            <a:extLst>
              <a:ext uri="{FF2B5EF4-FFF2-40B4-BE49-F238E27FC236}">
                <a16:creationId xmlns:a16="http://schemas.microsoft.com/office/drawing/2014/main" id="{0ED5F4A5-9DEF-864A-B748-C4BD0E0695B7}"/>
              </a:ext>
            </a:extLst>
          </p:cNvPr>
          <p:cNvPicPr>
            <a:picLocks noGrp="1" noChangeAspect="1"/>
          </p:cNvPicPr>
          <p:nvPr>
            <p:ph idx="1"/>
          </p:nvPr>
        </p:nvPicPr>
        <p:blipFill>
          <a:blip r:embed="rId2"/>
          <a:stretch>
            <a:fillRect/>
          </a:stretch>
        </p:blipFill>
        <p:spPr>
          <a:xfrm>
            <a:off x="3935760" y="1988840"/>
            <a:ext cx="4699000" cy="4051300"/>
          </a:xfrm>
          <a:prstGeom prst="rect">
            <a:avLst/>
          </a:prstGeom>
        </p:spPr>
      </p:pic>
    </p:spTree>
    <p:extLst>
      <p:ext uri="{BB962C8B-B14F-4D97-AF65-F5344CB8AC3E}">
        <p14:creationId xmlns:p14="http://schemas.microsoft.com/office/powerpoint/2010/main" val="3202182143"/>
      </p:ext>
    </p:extLst>
  </p:cSld>
  <p:clrMapOvr>
    <a:masterClrMapping/>
  </p:clrMapOvr>
  <mc:AlternateContent xmlns:mc="http://schemas.openxmlformats.org/markup-compatibility/2006">
    <mc:Choice xmlns:p14="http://schemas.microsoft.com/office/powerpoint/2010/main" Requires="p14">
      <p:transition spd="slow" p14:dur="2000" advTm="4300"/>
    </mc:Choice>
    <mc:Fallback>
      <p:transition spd="slow" advTm="430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Rectangle 149"/>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6150" name="Rectangle 152"/>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6151" name="Rectangle 155"/>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6152" name="Rectangle 158"/>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6153" name="Rectangle 161"/>
          <p:cNvSpPr>
            <a:spLocks noChangeArrowheads="1"/>
          </p:cNvSpPr>
          <p:nvPr/>
        </p:nvSpPr>
        <p:spPr bwMode="auto">
          <a:xfrm>
            <a:off x="3168650" y="2578101"/>
            <a:ext cx="18659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indent="1588">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sz="2400" b="0" dirty="0">
              <a:latin typeface="Times New Roman" pitchFamily="18" charset="0"/>
            </a:endParaRPr>
          </a:p>
        </p:txBody>
      </p:sp>
      <p:sp>
        <p:nvSpPr>
          <p:cNvPr id="6154" name="TextBox 24"/>
          <p:cNvSpPr txBox="1">
            <a:spLocks noChangeArrowheads="1"/>
          </p:cNvSpPr>
          <p:nvPr/>
        </p:nvSpPr>
        <p:spPr bwMode="auto">
          <a:xfrm>
            <a:off x="2891631" y="1305497"/>
            <a:ext cx="64087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sz="1800" dirty="0"/>
              <a:t>Supplier appraisal – ten facets to evaluate</a:t>
            </a:r>
            <a:endParaRPr lang="en-US" altLang="en-US" sz="1800" dirty="0"/>
          </a:p>
        </p:txBody>
      </p:sp>
      <p:graphicFrame>
        <p:nvGraphicFramePr>
          <p:cNvPr id="2" name="Table 1"/>
          <p:cNvGraphicFramePr>
            <a:graphicFrameLocks noGrp="1"/>
          </p:cNvGraphicFramePr>
          <p:nvPr>
            <p:extLst/>
          </p:nvPr>
        </p:nvGraphicFramePr>
        <p:xfrm>
          <a:off x="2927648" y="2204864"/>
          <a:ext cx="6096000" cy="3312366"/>
        </p:xfrm>
        <a:graphic>
          <a:graphicData uri="http://schemas.openxmlformats.org/drawingml/2006/table">
            <a:tbl>
              <a:tblPr firstRow="1" bandRow="1">
                <a:tableStyleId>{5940675A-B579-460E-94D1-54222C63F5DA}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578475">
                <a:tc>
                  <a:txBody>
                    <a:bodyPr/>
                    <a:lstStyle/>
                    <a:p>
                      <a:pPr algn="ctr"/>
                      <a:r>
                        <a:rPr lang="en-GB" dirty="0">
                          <a:solidFill>
                            <a:schemeClr val="bg1"/>
                          </a:solidFill>
                        </a:rPr>
                        <a:t>Finance </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tx1"/>
                    </a:solidFill>
                  </a:tcPr>
                </a:tc>
                <a:tc>
                  <a:txBody>
                    <a:bodyPr/>
                    <a:lstStyle/>
                    <a:p>
                      <a:pPr algn="ctr"/>
                      <a:r>
                        <a:rPr lang="en-GB" dirty="0"/>
                        <a:t>Environmental management</a:t>
                      </a:r>
                    </a:p>
                  </a:txBody>
                  <a:tcPr>
                    <a:lnL w="12700" cmpd="sng">
                      <a:noFill/>
                    </a:lnL>
                  </a:tcPr>
                </a:tc>
                <a:extLst>
                  <a:ext uri="{0D108BD9-81ED-4DB2-BD59-A6C34878D82A}">
                    <a16:rowId xmlns:a16="http://schemas.microsoft.com/office/drawing/2014/main" val="10000"/>
                  </a:ext>
                </a:extLst>
              </a:tr>
              <a:tr h="578475">
                <a:tc>
                  <a:txBody>
                    <a:bodyPr/>
                    <a:lstStyle/>
                    <a:p>
                      <a:pPr algn="ctr"/>
                      <a:r>
                        <a:rPr lang="en-GB" dirty="0"/>
                        <a:t>Insurance</a:t>
                      </a:r>
                    </a:p>
                  </a:txBody>
                  <a:tcPr>
                    <a:lnT w="12700" cmpd="sng">
                      <a:noFill/>
                    </a:lnT>
                  </a:tcPr>
                </a:tc>
                <a:tc>
                  <a:txBody>
                    <a:bodyPr/>
                    <a:lstStyle/>
                    <a:p>
                      <a:pPr algn="ctr"/>
                      <a:r>
                        <a:rPr lang="en-GB" dirty="0">
                          <a:solidFill>
                            <a:schemeClr val="bg1"/>
                          </a:solidFill>
                        </a:rPr>
                        <a:t>Existing contracts</a:t>
                      </a:r>
                    </a:p>
                  </a:txBody>
                  <a:tcPr>
                    <a:solidFill>
                      <a:schemeClr val="tx1"/>
                    </a:solidFill>
                  </a:tcPr>
                </a:tc>
                <a:extLst>
                  <a:ext uri="{0D108BD9-81ED-4DB2-BD59-A6C34878D82A}">
                    <a16:rowId xmlns:a16="http://schemas.microsoft.com/office/drawing/2014/main" val="10001"/>
                  </a:ext>
                </a:extLst>
              </a:tr>
              <a:tr h="578475">
                <a:tc>
                  <a:txBody>
                    <a:bodyPr/>
                    <a:lstStyle/>
                    <a:p>
                      <a:pPr algn="ctr"/>
                      <a:r>
                        <a:rPr lang="en-GB" dirty="0">
                          <a:solidFill>
                            <a:schemeClr val="bg1"/>
                          </a:solidFill>
                        </a:rPr>
                        <a:t>Productive capacity</a:t>
                      </a:r>
                    </a:p>
                  </a:txBody>
                  <a:tcPr>
                    <a:solidFill>
                      <a:schemeClr val="tx1"/>
                    </a:solidFill>
                  </a:tcPr>
                </a:tc>
                <a:tc>
                  <a:txBody>
                    <a:bodyPr/>
                    <a:lstStyle/>
                    <a:p>
                      <a:pPr algn="ctr"/>
                      <a:r>
                        <a:rPr lang="en-GB" dirty="0"/>
                        <a:t>Organisational structures</a:t>
                      </a:r>
                    </a:p>
                  </a:txBody>
                  <a:tcPr/>
                </a:tc>
                <a:extLst>
                  <a:ext uri="{0D108BD9-81ED-4DB2-BD59-A6C34878D82A}">
                    <a16:rowId xmlns:a16="http://schemas.microsoft.com/office/drawing/2014/main" val="10002"/>
                  </a:ext>
                </a:extLst>
              </a:tr>
              <a:tr h="578475">
                <a:tc>
                  <a:txBody>
                    <a:bodyPr/>
                    <a:lstStyle/>
                    <a:p>
                      <a:pPr algn="ctr"/>
                      <a:r>
                        <a:rPr lang="en-GB" dirty="0"/>
                        <a:t>Quality</a:t>
                      </a:r>
                    </a:p>
                  </a:txBody>
                  <a:tcPr/>
                </a:tc>
                <a:tc>
                  <a:txBody>
                    <a:bodyPr/>
                    <a:lstStyle/>
                    <a:p>
                      <a:pPr algn="ctr"/>
                      <a:r>
                        <a:rPr lang="en-GB" dirty="0">
                          <a:solidFill>
                            <a:schemeClr val="bg1"/>
                          </a:solidFill>
                        </a:rPr>
                        <a:t>Sub-contracting </a:t>
                      </a:r>
                    </a:p>
                  </a:txBody>
                  <a:tcPr>
                    <a:solidFill>
                      <a:schemeClr val="tx1"/>
                    </a:solidFill>
                  </a:tcPr>
                </a:tc>
                <a:extLst>
                  <a:ext uri="{0D108BD9-81ED-4DB2-BD59-A6C34878D82A}">
                    <a16:rowId xmlns:a16="http://schemas.microsoft.com/office/drawing/2014/main" val="10003"/>
                  </a:ext>
                </a:extLst>
              </a:tr>
              <a:tr h="998466">
                <a:tc>
                  <a:txBody>
                    <a:bodyPr/>
                    <a:lstStyle/>
                    <a:p>
                      <a:pPr algn="ctr"/>
                      <a:r>
                        <a:rPr lang="en-GB" dirty="0">
                          <a:solidFill>
                            <a:schemeClr val="bg1"/>
                          </a:solidFill>
                        </a:rPr>
                        <a:t>Health and safety</a:t>
                      </a:r>
                    </a:p>
                  </a:txBody>
                  <a:tcPr>
                    <a:solidFill>
                      <a:schemeClr val="tx1"/>
                    </a:solidFill>
                  </a:tcPr>
                </a:tc>
                <a:tc>
                  <a:txBody>
                    <a:bodyPr/>
                    <a:lstStyle/>
                    <a:p>
                      <a:pPr algn="ctr"/>
                      <a:r>
                        <a:rPr lang="en-GB" dirty="0"/>
                        <a:t>Procurement capability and supply chain management</a:t>
                      </a:r>
                    </a:p>
                  </a:txBody>
                  <a:tcPr/>
                </a:tc>
                <a:extLst>
                  <a:ext uri="{0D108BD9-81ED-4DB2-BD59-A6C34878D82A}">
                    <a16:rowId xmlns:a16="http://schemas.microsoft.com/office/drawing/2014/main" val="10004"/>
                  </a:ext>
                </a:extLst>
              </a:tr>
            </a:tbl>
          </a:graphicData>
        </a:graphic>
      </p:graphicFrame>
      <p:sp>
        <p:nvSpPr>
          <p:cNvPr id="13" name="Line 21"/>
          <p:cNvSpPr>
            <a:spLocks noChangeShapeType="1"/>
          </p:cNvSpPr>
          <p:nvPr/>
        </p:nvSpPr>
        <p:spPr bwMode="auto">
          <a:xfrm>
            <a:off x="1524000" y="682625"/>
            <a:ext cx="914400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14" name="AutoShape 22"/>
          <p:cNvSpPr>
            <a:spLocks noChangeArrowheads="1"/>
          </p:cNvSpPr>
          <p:nvPr/>
        </p:nvSpPr>
        <p:spPr bwMode="auto">
          <a:xfrm>
            <a:off x="1774824" y="440738"/>
            <a:ext cx="6985472" cy="504478"/>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US" dirty="0"/>
          </a:p>
        </p:txBody>
      </p:sp>
      <p:sp>
        <p:nvSpPr>
          <p:cNvPr id="15" name="Rectangle 23"/>
          <p:cNvSpPr>
            <a:spLocks noChangeArrowheads="1"/>
          </p:cNvSpPr>
          <p:nvPr/>
        </p:nvSpPr>
        <p:spPr bwMode="auto">
          <a:xfrm>
            <a:off x="1797638" y="485128"/>
            <a:ext cx="69261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US" altLang="en-US" b="0" dirty="0"/>
              <a:t>Sourcing, supplier selection and performance management</a:t>
            </a:r>
            <a:endParaRPr lang="en-GB" altLang="en-US" b="0" dirty="0"/>
          </a:p>
        </p:txBody>
      </p:sp>
    </p:spTree>
    <p:extLst>
      <p:ext uri="{BB962C8B-B14F-4D97-AF65-F5344CB8AC3E}">
        <p14:creationId xmlns:p14="http://schemas.microsoft.com/office/powerpoint/2010/main" val="2944718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74A3B-2873-1B4C-9ED1-A8081A947E0A}"/>
              </a:ext>
            </a:extLst>
          </p:cNvPr>
          <p:cNvSpPr>
            <a:spLocks noGrp="1"/>
          </p:cNvSpPr>
          <p:nvPr>
            <p:ph type="title"/>
          </p:nvPr>
        </p:nvSpPr>
        <p:spPr/>
        <p:txBody>
          <a:bodyPr/>
          <a:lstStyle/>
          <a:p>
            <a:r>
              <a:rPr lang="en-US" dirty="0"/>
              <a:t>Standards</a:t>
            </a:r>
          </a:p>
        </p:txBody>
      </p:sp>
      <p:sp>
        <p:nvSpPr>
          <p:cNvPr id="3" name="Content Placeholder 2">
            <a:extLst>
              <a:ext uri="{FF2B5EF4-FFF2-40B4-BE49-F238E27FC236}">
                <a16:creationId xmlns:a16="http://schemas.microsoft.com/office/drawing/2014/main" id="{8135F0F4-C033-C849-827A-F51460769907}"/>
              </a:ext>
            </a:extLst>
          </p:cNvPr>
          <p:cNvSpPr>
            <a:spLocks noGrp="1"/>
          </p:cNvSpPr>
          <p:nvPr>
            <p:ph idx="1"/>
          </p:nvPr>
        </p:nvSpPr>
        <p:spPr/>
        <p:txBody>
          <a:bodyPr/>
          <a:lstStyle/>
          <a:p>
            <a:r>
              <a:rPr lang="en-US" dirty="0"/>
              <a:t>ISO9001 – Quality</a:t>
            </a:r>
          </a:p>
          <a:p>
            <a:endParaRPr lang="en-US" dirty="0"/>
          </a:p>
          <a:p>
            <a:r>
              <a:rPr lang="en-US" dirty="0"/>
              <a:t>ISO14001 – Environmental</a:t>
            </a:r>
          </a:p>
          <a:p>
            <a:endParaRPr lang="en-US" dirty="0"/>
          </a:p>
          <a:p>
            <a:r>
              <a:rPr lang="en-US" dirty="0"/>
              <a:t>ISO18001 – Health &amp; Safety</a:t>
            </a:r>
          </a:p>
        </p:txBody>
      </p:sp>
    </p:spTree>
    <p:extLst>
      <p:ext uri="{BB962C8B-B14F-4D97-AF65-F5344CB8AC3E}">
        <p14:creationId xmlns:p14="http://schemas.microsoft.com/office/powerpoint/2010/main" val="1358704254"/>
      </p:ext>
    </p:extLst>
  </p:cSld>
  <p:clrMapOvr>
    <a:masterClrMapping/>
  </p:clrMapOvr>
  <mc:AlternateContent xmlns:mc="http://schemas.openxmlformats.org/markup-compatibility/2006">
    <mc:Choice xmlns:p14="http://schemas.microsoft.com/office/powerpoint/2010/main" Requires="p14">
      <p:transition spd="slow" p14:dur="2000" advTm="4300"/>
    </mc:Choice>
    <mc:Fallback>
      <p:transition spd="slow" advTm="430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3" name="Rectangle 149"/>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7174" name="Rectangle 152"/>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7175" name="Rectangle 155"/>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7176" name="Rectangle 158"/>
          <p:cNvSpPr>
            <a:spLocks noChangeArrowheads="1"/>
          </p:cNvSpPr>
          <p:nvPr/>
        </p:nvSpPr>
        <p:spPr bwMode="auto">
          <a:xfrm>
            <a:off x="3168651" y="2578100"/>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7177" name="Rectangle 161"/>
          <p:cNvSpPr>
            <a:spLocks noChangeArrowheads="1"/>
          </p:cNvSpPr>
          <p:nvPr/>
        </p:nvSpPr>
        <p:spPr bwMode="auto">
          <a:xfrm>
            <a:off x="3168650" y="2578101"/>
            <a:ext cx="18659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indent="1588">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sz="2400" b="0" dirty="0">
              <a:latin typeface="Times New Roman" pitchFamily="18" charset="0"/>
            </a:endParaRPr>
          </a:p>
        </p:txBody>
      </p:sp>
      <p:sp>
        <p:nvSpPr>
          <p:cNvPr id="7178" name="TextBox 24"/>
          <p:cNvSpPr txBox="1">
            <a:spLocks noChangeArrowheads="1"/>
          </p:cNvSpPr>
          <p:nvPr/>
        </p:nvSpPr>
        <p:spPr bwMode="auto">
          <a:xfrm>
            <a:off x="2891631" y="1340768"/>
            <a:ext cx="64087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dirty="0"/>
              <a:t>Supplier evaluation factors</a:t>
            </a:r>
            <a:endParaRPr lang="en-US" altLang="en-US" dirty="0"/>
          </a:p>
        </p:txBody>
      </p:sp>
      <p:sp>
        <p:nvSpPr>
          <p:cNvPr id="13" name="TextBox 12"/>
          <p:cNvSpPr txBox="1"/>
          <p:nvPr/>
        </p:nvSpPr>
        <p:spPr>
          <a:xfrm>
            <a:off x="3791745" y="1988840"/>
            <a:ext cx="6552727" cy="3785652"/>
          </a:xfrm>
          <a:prstGeom prst="rect">
            <a:avLst/>
          </a:prstGeom>
          <a:noFill/>
        </p:spPr>
        <p:txBody>
          <a:bodyPr wrap="square">
            <a:spAutoFit/>
          </a:bodyPr>
          <a:lstStyle/>
          <a:p>
            <a:pPr>
              <a:lnSpc>
                <a:spcPct val="150000"/>
              </a:lnSpc>
              <a:buSzPct val="200000"/>
              <a:buFont typeface="Courier New" pitchFamily="49" charset="0"/>
              <a:buChar char="o"/>
              <a:defRPr/>
            </a:pPr>
            <a:r>
              <a:rPr lang="en-GB" sz="1600" dirty="0"/>
              <a:t>  Quality and process control</a:t>
            </a:r>
          </a:p>
          <a:p>
            <a:pPr marL="180000">
              <a:lnSpc>
                <a:spcPct val="150000"/>
              </a:lnSpc>
              <a:buSzPct val="200000"/>
              <a:buFont typeface="Courier New" pitchFamily="49" charset="0"/>
              <a:buChar char="o"/>
              <a:defRPr/>
            </a:pPr>
            <a:r>
              <a:rPr lang="en-GB" sz="1600" dirty="0"/>
              <a:t>  Continuous improvement</a:t>
            </a:r>
          </a:p>
          <a:p>
            <a:pPr marL="360000">
              <a:lnSpc>
                <a:spcPct val="150000"/>
              </a:lnSpc>
              <a:buSzPct val="200000"/>
              <a:buFont typeface="Courier New" pitchFamily="49" charset="0"/>
              <a:buChar char="o"/>
              <a:defRPr/>
            </a:pPr>
            <a:r>
              <a:rPr lang="en-GB" sz="1600" dirty="0"/>
              <a:t> Facility environment</a:t>
            </a:r>
          </a:p>
          <a:p>
            <a:pPr marL="540000">
              <a:lnSpc>
                <a:spcPct val="150000"/>
              </a:lnSpc>
              <a:buSzPct val="200000"/>
              <a:buFont typeface="Courier New" pitchFamily="49" charset="0"/>
              <a:buChar char="o"/>
              <a:defRPr/>
            </a:pPr>
            <a:r>
              <a:rPr lang="en-GB" sz="1600" dirty="0"/>
              <a:t>  Customer relationship</a:t>
            </a:r>
          </a:p>
          <a:p>
            <a:pPr marL="720000">
              <a:lnSpc>
                <a:spcPct val="150000"/>
              </a:lnSpc>
              <a:buSzPct val="200000"/>
              <a:buFont typeface="Courier New" pitchFamily="49" charset="0"/>
              <a:buChar char="o"/>
              <a:defRPr/>
            </a:pPr>
            <a:r>
              <a:rPr lang="en-GB" sz="1600" dirty="0"/>
              <a:t>  Delivery</a:t>
            </a:r>
          </a:p>
          <a:p>
            <a:pPr marL="900000">
              <a:lnSpc>
                <a:spcPct val="150000"/>
              </a:lnSpc>
              <a:buSzPct val="200000"/>
              <a:buFont typeface="Courier New" pitchFamily="49" charset="0"/>
              <a:buChar char="o"/>
              <a:defRPr/>
            </a:pPr>
            <a:r>
              <a:rPr lang="en-GB" sz="1600" dirty="0"/>
              <a:t>  Inventory and warehousing</a:t>
            </a:r>
          </a:p>
          <a:p>
            <a:pPr marL="1080000">
              <a:lnSpc>
                <a:spcPct val="150000"/>
              </a:lnSpc>
              <a:buSzPct val="200000"/>
              <a:buFont typeface="Courier New" pitchFamily="49" charset="0"/>
              <a:buChar char="o"/>
              <a:defRPr/>
            </a:pPr>
            <a:r>
              <a:rPr lang="en-GB" sz="1600" dirty="0"/>
              <a:t>  Ordering</a:t>
            </a:r>
          </a:p>
          <a:p>
            <a:pPr marL="1260000">
              <a:lnSpc>
                <a:spcPct val="150000"/>
              </a:lnSpc>
              <a:buSzPct val="200000"/>
              <a:buFont typeface="Courier New" pitchFamily="49" charset="0"/>
              <a:buChar char="o"/>
              <a:defRPr/>
            </a:pPr>
            <a:r>
              <a:rPr lang="en-GB" sz="1600" dirty="0"/>
              <a:t>  Financial conditions</a:t>
            </a:r>
          </a:p>
          <a:p>
            <a:pPr marL="1440000">
              <a:lnSpc>
                <a:spcPct val="150000"/>
              </a:lnSpc>
              <a:buSzPct val="200000"/>
              <a:buFont typeface="Courier New" pitchFamily="49" charset="0"/>
              <a:buChar char="o"/>
              <a:defRPr/>
            </a:pPr>
            <a:r>
              <a:rPr lang="en-GB" sz="1600" dirty="0"/>
              <a:t>  Certifications</a:t>
            </a:r>
          </a:p>
          <a:p>
            <a:pPr marL="1620000">
              <a:lnSpc>
                <a:spcPct val="150000"/>
              </a:lnSpc>
              <a:buSzPct val="200000"/>
              <a:buFont typeface="Courier New" pitchFamily="49" charset="0"/>
              <a:buChar char="o"/>
              <a:defRPr/>
            </a:pPr>
            <a:r>
              <a:rPr lang="en-GB" sz="1600" dirty="0"/>
              <a:t>  Price</a:t>
            </a:r>
            <a:endParaRPr lang="en-US" sz="1600" dirty="0"/>
          </a:p>
        </p:txBody>
      </p:sp>
      <p:sp>
        <p:nvSpPr>
          <p:cNvPr id="14" name="Line 21"/>
          <p:cNvSpPr>
            <a:spLocks noChangeShapeType="1"/>
          </p:cNvSpPr>
          <p:nvPr/>
        </p:nvSpPr>
        <p:spPr bwMode="auto">
          <a:xfrm>
            <a:off x="1524000" y="682625"/>
            <a:ext cx="914400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15" name="AutoShape 22"/>
          <p:cNvSpPr>
            <a:spLocks noChangeArrowheads="1"/>
          </p:cNvSpPr>
          <p:nvPr/>
        </p:nvSpPr>
        <p:spPr bwMode="auto">
          <a:xfrm>
            <a:off x="1774824" y="440738"/>
            <a:ext cx="6985472" cy="504478"/>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US" dirty="0"/>
          </a:p>
        </p:txBody>
      </p:sp>
      <p:sp>
        <p:nvSpPr>
          <p:cNvPr id="16" name="Rectangle 23"/>
          <p:cNvSpPr>
            <a:spLocks noChangeArrowheads="1"/>
          </p:cNvSpPr>
          <p:nvPr/>
        </p:nvSpPr>
        <p:spPr bwMode="auto">
          <a:xfrm>
            <a:off x="1797638" y="485128"/>
            <a:ext cx="69261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US" altLang="en-US" b="0" dirty="0"/>
              <a:t>Sourcing, supplier selection and performance management</a:t>
            </a:r>
            <a:endParaRPr lang="en-GB" altLang="en-US" b="0" dirty="0"/>
          </a:p>
        </p:txBody>
      </p:sp>
    </p:spTree>
    <p:extLst>
      <p:ext uri="{BB962C8B-B14F-4D97-AF65-F5344CB8AC3E}">
        <p14:creationId xmlns:p14="http://schemas.microsoft.com/office/powerpoint/2010/main" val="17502757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B89E2-BA0A-334B-9609-7F0E014C5291}"/>
              </a:ext>
            </a:extLst>
          </p:cNvPr>
          <p:cNvSpPr>
            <a:spLocks noGrp="1"/>
          </p:cNvSpPr>
          <p:nvPr>
            <p:ph type="title"/>
          </p:nvPr>
        </p:nvSpPr>
        <p:spPr/>
        <p:txBody>
          <a:bodyPr/>
          <a:lstStyle/>
          <a:p>
            <a:r>
              <a:rPr lang="en-US" dirty="0"/>
              <a:t>Supplier Appraisal Activities</a:t>
            </a:r>
          </a:p>
        </p:txBody>
      </p:sp>
      <p:sp>
        <p:nvSpPr>
          <p:cNvPr id="3" name="Content Placeholder 2">
            <a:extLst>
              <a:ext uri="{FF2B5EF4-FFF2-40B4-BE49-F238E27FC236}">
                <a16:creationId xmlns:a16="http://schemas.microsoft.com/office/drawing/2014/main" id="{BD2E3039-7B37-F849-9F99-F7CD1B789273}"/>
              </a:ext>
            </a:extLst>
          </p:cNvPr>
          <p:cNvSpPr>
            <a:spLocks noGrp="1"/>
          </p:cNvSpPr>
          <p:nvPr>
            <p:ph idx="1"/>
          </p:nvPr>
        </p:nvSpPr>
        <p:spPr>
          <a:xfrm>
            <a:off x="2063750" y="1628775"/>
            <a:ext cx="7848600" cy="4752553"/>
          </a:xfrm>
        </p:spPr>
        <p:txBody>
          <a:bodyPr/>
          <a:lstStyle/>
          <a:p>
            <a:r>
              <a:rPr lang="en-US" dirty="0"/>
              <a:t>Questionnaires</a:t>
            </a:r>
          </a:p>
          <a:p>
            <a:endParaRPr lang="en-US" dirty="0"/>
          </a:p>
          <a:p>
            <a:r>
              <a:rPr lang="en-US" dirty="0"/>
              <a:t>Meetings</a:t>
            </a:r>
          </a:p>
          <a:p>
            <a:pPr lvl="1"/>
            <a:r>
              <a:rPr lang="en-US" sz="2000" dirty="0"/>
              <a:t>Pre contract award</a:t>
            </a:r>
          </a:p>
          <a:p>
            <a:pPr lvl="1"/>
            <a:r>
              <a:rPr lang="en-US" sz="2000" dirty="0"/>
              <a:t>Regular reviews post contract award</a:t>
            </a:r>
          </a:p>
          <a:p>
            <a:endParaRPr lang="en-US" dirty="0"/>
          </a:p>
          <a:p>
            <a:r>
              <a:rPr lang="en-US" dirty="0"/>
              <a:t>Site Visits</a:t>
            </a:r>
          </a:p>
          <a:p>
            <a:endParaRPr lang="en-US" dirty="0"/>
          </a:p>
          <a:p>
            <a:r>
              <a:rPr lang="en-US" dirty="0"/>
              <a:t>Audit</a:t>
            </a:r>
          </a:p>
        </p:txBody>
      </p:sp>
    </p:spTree>
    <p:extLst>
      <p:ext uri="{BB962C8B-B14F-4D97-AF65-F5344CB8AC3E}">
        <p14:creationId xmlns:p14="http://schemas.microsoft.com/office/powerpoint/2010/main" val="3619554700"/>
      </p:ext>
    </p:extLst>
  </p:cSld>
  <p:clrMapOvr>
    <a:masterClrMapping/>
  </p:clrMapOvr>
  <mc:AlternateContent xmlns:mc="http://schemas.openxmlformats.org/markup-compatibility/2006">
    <mc:Choice xmlns:p14="http://schemas.microsoft.com/office/powerpoint/2010/main" Requires="p14">
      <p:transition spd="slow" p14:dur="2000" advTm="4300"/>
    </mc:Choice>
    <mc:Fallback>
      <p:transition spd="slow" advTm="430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157"/>
          <p:cNvSpPr>
            <a:spLocks noChangeArrowheads="1"/>
          </p:cNvSpPr>
          <p:nvPr/>
        </p:nvSpPr>
        <p:spPr bwMode="auto">
          <a:xfrm>
            <a:off x="6096000" y="1034628"/>
            <a:ext cx="4572000" cy="738188"/>
          </a:xfrm>
          <a:prstGeom prst="roundRect">
            <a:avLst>
              <a:gd name="adj" fmla="val 16667"/>
            </a:avLst>
          </a:prstGeom>
          <a:solidFill>
            <a:schemeClr val="bg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dirty="0"/>
              <a:t>       Supplier performance –</a:t>
            </a:r>
          </a:p>
          <a:p>
            <a:pPr algn="ctr"/>
            <a:r>
              <a:rPr lang="en-GB" altLang="en-US" dirty="0"/>
              <a:t>possible factors to evaluate</a:t>
            </a:r>
          </a:p>
        </p:txBody>
      </p:sp>
      <p:sp>
        <p:nvSpPr>
          <p:cNvPr id="8197" name="Rectangle 108"/>
          <p:cNvSpPr>
            <a:spLocks noChangeArrowheads="1"/>
          </p:cNvSpPr>
          <p:nvPr/>
        </p:nvSpPr>
        <p:spPr bwMode="auto">
          <a:xfrm>
            <a:off x="1524001" y="1698595"/>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8199" name="Text Box 285"/>
          <p:cNvSpPr txBox="1">
            <a:spLocks noChangeArrowheads="1"/>
          </p:cNvSpPr>
          <p:nvPr/>
        </p:nvSpPr>
        <p:spPr bwMode="auto">
          <a:xfrm>
            <a:off x="2679701" y="1577976"/>
            <a:ext cx="9747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Quality</a:t>
            </a:r>
          </a:p>
        </p:txBody>
      </p:sp>
      <p:sp>
        <p:nvSpPr>
          <p:cNvPr id="8200" name="Text Box 286"/>
          <p:cNvSpPr txBox="1">
            <a:spLocks noChangeArrowheads="1"/>
          </p:cNvSpPr>
          <p:nvPr/>
        </p:nvSpPr>
        <p:spPr bwMode="auto">
          <a:xfrm>
            <a:off x="3024188" y="2032000"/>
            <a:ext cx="270986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Dealing with problems</a:t>
            </a:r>
          </a:p>
        </p:txBody>
      </p:sp>
      <p:sp>
        <p:nvSpPr>
          <p:cNvPr id="8201" name="Text Box 287"/>
          <p:cNvSpPr txBox="1">
            <a:spLocks noChangeArrowheads="1"/>
          </p:cNvSpPr>
          <p:nvPr/>
        </p:nvSpPr>
        <p:spPr bwMode="auto">
          <a:xfrm>
            <a:off x="3313114" y="2486026"/>
            <a:ext cx="30067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Continuous improvement</a:t>
            </a:r>
          </a:p>
        </p:txBody>
      </p:sp>
      <p:sp>
        <p:nvSpPr>
          <p:cNvPr id="8202" name="Text Box 288"/>
          <p:cNvSpPr txBox="1">
            <a:spLocks noChangeArrowheads="1"/>
          </p:cNvSpPr>
          <p:nvPr/>
        </p:nvSpPr>
        <p:spPr bwMode="auto">
          <a:xfrm>
            <a:off x="3600451" y="2938463"/>
            <a:ext cx="23653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Provision of spares</a:t>
            </a:r>
          </a:p>
        </p:txBody>
      </p:sp>
      <p:sp>
        <p:nvSpPr>
          <p:cNvPr id="8203" name="Text Box 289"/>
          <p:cNvSpPr txBox="1">
            <a:spLocks noChangeArrowheads="1"/>
          </p:cNvSpPr>
          <p:nvPr/>
        </p:nvSpPr>
        <p:spPr bwMode="auto">
          <a:xfrm>
            <a:off x="3946526" y="3392489"/>
            <a:ext cx="20494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Responsiveness</a:t>
            </a:r>
          </a:p>
        </p:txBody>
      </p:sp>
      <p:sp>
        <p:nvSpPr>
          <p:cNvPr id="8204" name="Text Box 290"/>
          <p:cNvSpPr txBox="1">
            <a:spLocks noChangeArrowheads="1"/>
          </p:cNvSpPr>
          <p:nvPr/>
        </p:nvSpPr>
        <p:spPr bwMode="auto">
          <a:xfrm>
            <a:off x="4248150" y="3846513"/>
            <a:ext cx="3403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Cost and price management</a:t>
            </a:r>
          </a:p>
        </p:txBody>
      </p:sp>
      <p:sp>
        <p:nvSpPr>
          <p:cNvPr id="8205" name="Line 291"/>
          <p:cNvSpPr>
            <a:spLocks noChangeShapeType="1"/>
          </p:cNvSpPr>
          <p:nvPr/>
        </p:nvSpPr>
        <p:spPr bwMode="auto">
          <a:xfrm>
            <a:off x="2208214" y="1341438"/>
            <a:ext cx="3095625" cy="4608512"/>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8206" name="Oval 292"/>
          <p:cNvSpPr>
            <a:spLocks noChangeArrowheads="1"/>
          </p:cNvSpPr>
          <p:nvPr/>
        </p:nvSpPr>
        <p:spPr bwMode="auto">
          <a:xfrm>
            <a:off x="2149476" y="1260476"/>
            <a:ext cx="149225" cy="149225"/>
          </a:xfrm>
          <a:prstGeom prst="ellipse">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8207" name="Oval 293"/>
          <p:cNvSpPr>
            <a:spLocks noChangeArrowheads="1"/>
          </p:cNvSpPr>
          <p:nvPr/>
        </p:nvSpPr>
        <p:spPr bwMode="auto">
          <a:xfrm>
            <a:off x="2466976" y="1728789"/>
            <a:ext cx="149225" cy="149225"/>
          </a:xfrm>
          <a:prstGeom prst="ellipse">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8208" name="Oval 294"/>
          <p:cNvSpPr>
            <a:spLocks noChangeArrowheads="1"/>
          </p:cNvSpPr>
          <p:nvPr/>
        </p:nvSpPr>
        <p:spPr bwMode="auto">
          <a:xfrm>
            <a:off x="3065123" y="2684463"/>
            <a:ext cx="149225" cy="149225"/>
          </a:xfrm>
          <a:prstGeom prst="ellipse">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8209" name="Oval 295"/>
          <p:cNvSpPr>
            <a:spLocks noChangeArrowheads="1"/>
          </p:cNvSpPr>
          <p:nvPr/>
        </p:nvSpPr>
        <p:spPr bwMode="auto">
          <a:xfrm>
            <a:off x="3355976" y="3089276"/>
            <a:ext cx="149225" cy="149225"/>
          </a:xfrm>
          <a:prstGeom prst="ellipse">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8210" name="Oval 296"/>
          <p:cNvSpPr>
            <a:spLocks noChangeArrowheads="1"/>
          </p:cNvSpPr>
          <p:nvPr/>
        </p:nvSpPr>
        <p:spPr bwMode="auto">
          <a:xfrm>
            <a:off x="3654426" y="3535240"/>
            <a:ext cx="149225" cy="149225"/>
          </a:xfrm>
          <a:prstGeom prst="ellipse">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8211" name="Oval 297"/>
          <p:cNvSpPr>
            <a:spLocks noChangeArrowheads="1"/>
          </p:cNvSpPr>
          <p:nvPr/>
        </p:nvSpPr>
        <p:spPr bwMode="auto">
          <a:xfrm>
            <a:off x="3975101" y="3976689"/>
            <a:ext cx="149225" cy="149225"/>
          </a:xfrm>
          <a:prstGeom prst="ellipse">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8212" name="Oval 298"/>
          <p:cNvSpPr>
            <a:spLocks noChangeArrowheads="1"/>
          </p:cNvSpPr>
          <p:nvPr/>
        </p:nvSpPr>
        <p:spPr bwMode="auto">
          <a:xfrm>
            <a:off x="4541098" y="4878389"/>
            <a:ext cx="149225" cy="149225"/>
          </a:xfrm>
          <a:prstGeom prst="ellipse">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8213" name="Text Box 299"/>
          <p:cNvSpPr txBox="1">
            <a:spLocks noChangeArrowheads="1"/>
          </p:cNvSpPr>
          <p:nvPr/>
        </p:nvSpPr>
        <p:spPr bwMode="auto">
          <a:xfrm>
            <a:off x="4537075" y="4298951"/>
            <a:ext cx="19494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Communication</a:t>
            </a:r>
          </a:p>
        </p:txBody>
      </p:sp>
      <p:sp>
        <p:nvSpPr>
          <p:cNvPr id="8214" name="Oval 300"/>
          <p:cNvSpPr>
            <a:spLocks noChangeArrowheads="1"/>
          </p:cNvSpPr>
          <p:nvPr/>
        </p:nvSpPr>
        <p:spPr bwMode="auto">
          <a:xfrm>
            <a:off x="4865881" y="5338764"/>
            <a:ext cx="149225" cy="149225"/>
          </a:xfrm>
          <a:prstGeom prst="ellipse">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8215" name="Text Box 301"/>
          <p:cNvSpPr txBox="1">
            <a:spLocks noChangeArrowheads="1"/>
          </p:cNvSpPr>
          <p:nvPr/>
        </p:nvSpPr>
        <p:spPr bwMode="auto">
          <a:xfrm>
            <a:off x="2349500" y="1124745"/>
            <a:ext cx="83185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On-time delivery</a:t>
            </a:r>
          </a:p>
        </p:txBody>
      </p:sp>
      <p:sp>
        <p:nvSpPr>
          <p:cNvPr id="8216" name="Text Box 302"/>
          <p:cNvSpPr txBox="1">
            <a:spLocks noChangeArrowheads="1"/>
          </p:cNvSpPr>
          <p:nvPr/>
        </p:nvSpPr>
        <p:spPr bwMode="auto">
          <a:xfrm>
            <a:off x="4872038" y="4752975"/>
            <a:ext cx="141756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IT systems</a:t>
            </a:r>
          </a:p>
        </p:txBody>
      </p:sp>
      <p:sp>
        <p:nvSpPr>
          <p:cNvPr id="8217" name="Text Box 303"/>
          <p:cNvSpPr txBox="1">
            <a:spLocks noChangeArrowheads="1"/>
          </p:cNvSpPr>
          <p:nvPr/>
        </p:nvSpPr>
        <p:spPr bwMode="auto">
          <a:xfrm>
            <a:off x="5159376" y="5207000"/>
            <a:ext cx="28797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Provision of clarification</a:t>
            </a:r>
          </a:p>
        </p:txBody>
      </p:sp>
      <p:sp>
        <p:nvSpPr>
          <p:cNvPr id="8218" name="Text Box 304"/>
          <p:cNvSpPr txBox="1">
            <a:spLocks noChangeArrowheads="1"/>
          </p:cNvSpPr>
          <p:nvPr/>
        </p:nvSpPr>
        <p:spPr bwMode="auto">
          <a:xfrm>
            <a:off x="5473701" y="5661025"/>
            <a:ext cx="38576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b="0" dirty="0"/>
              <a:t>Management of contract change</a:t>
            </a:r>
          </a:p>
        </p:txBody>
      </p:sp>
      <p:sp>
        <p:nvSpPr>
          <p:cNvPr id="8219" name="Oval 305"/>
          <p:cNvSpPr>
            <a:spLocks noChangeArrowheads="1"/>
          </p:cNvSpPr>
          <p:nvPr/>
        </p:nvSpPr>
        <p:spPr bwMode="auto">
          <a:xfrm>
            <a:off x="2768601" y="2185989"/>
            <a:ext cx="149225" cy="149225"/>
          </a:xfrm>
          <a:prstGeom prst="ellipse">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8220" name="Oval 306"/>
          <p:cNvSpPr>
            <a:spLocks noChangeArrowheads="1"/>
          </p:cNvSpPr>
          <p:nvPr/>
        </p:nvSpPr>
        <p:spPr bwMode="auto">
          <a:xfrm>
            <a:off x="4248151" y="4437587"/>
            <a:ext cx="149225" cy="149225"/>
          </a:xfrm>
          <a:prstGeom prst="ellipse">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8221" name="Oval 307"/>
          <p:cNvSpPr>
            <a:spLocks noChangeArrowheads="1"/>
          </p:cNvSpPr>
          <p:nvPr/>
        </p:nvSpPr>
        <p:spPr bwMode="auto">
          <a:xfrm>
            <a:off x="5226051" y="5815014"/>
            <a:ext cx="149225" cy="149225"/>
          </a:xfrm>
          <a:prstGeom prst="ellipse">
            <a:avLst/>
          </a:prstGeom>
          <a:solidFill>
            <a:schemeClr val="tx1"/>
          </a:solidFill>
          <a:ln w="12700">
            <a:solidFill>
              <a:schemeClr val="tx1"/>
            </a:solidFill>
            <a:round/>
            <a:headEnd type="none" w="sm" len="sm"/>
            <a:tailEnd type="none" w="sm" len="sm"/>
          </a:ln>
        </p:spPr>
        <p:txBody>
          <a:bodyPr wrap="none" anchor="ct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31" name="Line 21"/>
          <p:cNvSpPr>
            <a:spLocks noChangeShapeType="1"/>
          </p:cNvSpPr>
          <p:nvPr/>
        </p:nvSpPr>
        <p:spPr bwMode="auto">
          <a:xfrm>
            <a:off x="1524000" y="682625"/>
            <a:ext cx="914400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32" name="AutoShape 22"/>
          <p:cNvSpPr>
            <a:spLocks noChangeArrowheads="1"/>
          </p:cNvSpPr>
          <p:nvPr/>
        </p:nvSpPr>
        <p:spPr bwMode="auto">
          <a:xfrm>
            <a:off x="1774824" y="440738"/>
            <a:ext cx="6985472" cy="504478"/>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US" dirty="0"/>
          </a:p>
        </p:txBody>
      </p:sp>
      <p:sp>
        <p:nvSpPr>
          <p:cNvPr id="33" name="Rectangle 23"/>
          <p:cNvSpPr>
            <a:spLocks noChangeArrowheads="1"/>
          </p:cNvSpPr>
          <p:nvPr/>
        </p:nvSpPr>
        <p:spPr bwMode="auto">
          <a:xfrm>
            <a:off x="1797638" y="485128"/>
            <a:ext cx="69261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US" altLang="en-US" b="0" dirty="0"/>
              <a:t>Sourcing, supplier selection and performance management</a:t>
            </a:r>
            <a:endParaRPr lang="en-GB" altLang="en-US" b="0" dirty="0"/>
          </a:p>
        </p:txBody>
      </p:sp>
    </p:spTree>
    <p:extLst>
      <p:ext uri="{BB962C8B-B14F-4D97-AF65-F5344CB8AC3E}">
        <p14:creationId xmlns:p14="http://schemas.microsoft.com/office/powerpoint/2010/main" val="25695342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108"/>
          <p:cNvSpPr>
            <a:spLocks noChangeArrowheads="1"/>
          </p:cNvSpPr>
          <p:nvPr/>
        </p:nvSpPr>
        <p:spPr bwMode="auto">
          <a:xfrm>
            <a:off x="1524001" y="1698595"/>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9222" name="TextBox 30"/>
          <p:cNvSpPr txBox="1">
            <a:spLocks noChangeArrowheads="1"/>
          </p:cNvSpPr>
          <p:nvPr/>
        </p:nvSpPr>
        <p:spPr bwMode="auto">
          <a:xfrm>
            <a:off x="3251995" y="1299646"/>
            <a:ext cx="568801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GB" altLang="en-US" dirty="0"/>
              <a:t>Factors influencing the supply base</a:t>
            </a:r>
            <a:endParaRPr lang="en-US" altLang="en-US" dirty="0"/>
          </a:p>
        </p:txBody>
      </p:sp>
      <p:sp>
        <p:nvSpPr>
          <p:cNvPr id="9223" name="TextBox 31"/>
          <p:cNvSpPr txBox="1">
            <a:spLocks noChangeArrowheads="1"/>
          </p:cNvSpPr>
          <p:nvPr/>
        </p:nvSpPr>
        <p:spPr bwMode="auto">
          <a:xfrm>
            <a:off x="2807854" y="2060849"/>
            <a:ext cx="6241453"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marL="285750" indent="-285750">
              <a:lnSpc>
                <a:spcPct val="200000"/>
              </a:lnSpc>
              <a:buSzPct val="200000"/>
              <a:buFont typeface="Wingdings" panose="05000000000000000000" pitchFamily="2" charset="2"/>
              <a:buChar char="q"/>
            </a:pPr>
            <a:r>
              <a:rPr lang="en-GB" altLang="en-US" sz="1400" dirty="0"/>
              <a:t>  </a:t>
            </a:r>
            <a:r>
              <a:rPr lang="en-GB" altLang="en-US" sz="1600" dirty="0"/>
              <a:t>The range of purchases</a:t>
            </a:r>
          </a:p>
          <a:p>
            <a:pPr marL="285750" indent="-285750">
              <a:lnSpc>
                <a:spcPct val="200000"/>
              </a:lnSpc>
              <a:buSzPct val="200000"/>
              <a:buFont typeface="Wingdings" panose="05000000000000000000" pitchFamily="2" charset="2"/>
              <a:buChar char="q"/>
            </a:pPr>
            <a:r>
              <a:rPr lang="en-GB" altLang="en-US" sz="1600" dirty="0"/>
              <a:t>  The core competences of the buying organisation</a:t>
            </a:r>
          </a:p>
          <a:p>
            <a:pPr marL="285750" indent="-285750">
              <a:lnSpc>
                <a:spcPct val="200000"/>
              </a:lnSpc>
              <a:buSzPct val="200000"/>
              <a:buFont typeface="Wingdings" panose="05000000000000000000" pitchFamily="2" charset="2"/>
              <a:buChar char="q"/>
            </a:pPr>
            <a:r>
              <a:rPr lang="en-GB" altLang="en-US" sz="1600" dirty="0"/>
              <a:t>  Investment requirements</a:t>
            </a:r>
          </a:p>
          <a:p>
            <a:pPr marL="285750" indent="-285750">
              <a:lnSpc>
                <a:spcPct val="200000"/>
              </a:lnSpc>
              <a:buSzPct val="200000"/>
              <a:buFont typeface="Wingdings" panose="05000000000000000000" pitchFamily="2" charset="2"/>
              <a:buChar char="q"/>
            </a:pPr>
            <a:r>
              <a:rPr lang="en-GB" altLang="en-US" sz="1600" dirty="0"/>
              <a:t>  Supply chain risks</a:t>
            </a:r>
          </a:p>
          <a:p>
            <a:pPr marL="285750" indent="-285750">
              <a:lnSpc>
                <a:spcPct val="200000"/>
              </a:lnSpc>
              <a:buSzPct val="200000"/>
              <a:buFont typeface="Wingdings" panose="05000000000000000000" pitchFamily="2" charset="2"/>
              <a:buChar char="q"/>
            </a:pPr>
            <a:r>
              <a:rPr lang="en-GB" altLang="en-US" sz="1600" dirty="0"/>
              <a:t>  Inventory investment</a:t>
            </a:r>
          </a:p>
          <a:p>
            <a:pPr marL="285750" indent="-285750">
              <a:lnSpc>
                <a:spcPct val="200000"/>
              </a:lnSpc>
              <a:buSzPct val="200000"/>
              <a:buFont typeface="Wingdings" panose="05000000000000000000" pitchFamily="2" charset="2"/>
              <a:buChar char="q"/>
            </a:pPr>
            <a:r>
              <a:rPr lang="en-GB" altLang="en-US" sz="1600" dirty="0"/>
              <a:t>  Ability to respond to emergencies</a:t>
            </a:r>
          </a:p>
          <a:p>
            <a:pPr marL="285750" indent="-285750">
              <a:lnSpc>
                <a:spcPct val="200000"/>
              </a:lnSpc>
              <a:buSzPct val="200000"/>
              <a:buFont typeface="Wingdings" panose="05000000000000000000" pitchFamily="2" charset="2"/>
              <a:buChar char="q"/>
            </a:pPr>
            <a:r>
              <a:rPr lang="en-GB" altLang="en-US" sz="1600" dirty="0"/>
              <a:t>  Short-term procurement actions</a:t>
            </a:r>
          </a:p>
          <a:p>
            <a:pPr marL="285750" indent="-285750">
              <a:lnSpc>
                <a:spcPct val="200000"/>
              </a:lnSpc>
              <a:buSzPct val="200000"/>
              <a:buFont typeface="Wingdings" panose="05000000000000000000" pitchFamily="2" charset="2"/>
              <a:buChar char="q"/>
            </a:pPr>
            <a:r>
              <a:rPr lang="en-GB" altLang="en-US" sz="1600" dirty="0"/>
              <a:t>  Miscellaneous factors such as social responsibilities</a:t>
            </a:r>
            <a:endParaRPr lang="en-US" altLang="en-US" sz="1600" dirty="0"/>
          </a:p>
        </p:txBody>
      </p:sp>
      <p:sp>
        <p:nvSpPr>
          <p:cNvPr id="9" name="Line 21"/>
          <p:cNvSpPr>
            <a:spLocks noChangeShapeType="1"/>
          </p:cNvSpPr>
          <p:nvPr/>
        </p:nvSpPr>
        <p:spPr bwMode="auto">
          <a:xfrm>
            <a:off x="1524000" y="682625"/>
            <a:ext cx="914400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10" name="AutoShape 22"/>
          <p:cNvSpPr>
            <a:spLocks noChangeArrowheads="1"/>
          </p:cNvSpPr>
          <p:nvPr/>
        </p:nvSpPr>
        <p:spPr bwMode="auto">
          <a:xfrm>
            <a:off x="1774824" y="440738"/>
            <a:ext cx="6985472" cy="504478"/>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US" dirty="0"/>
          </a:p>
        </p:txBody>
      </p:sp>
      <p:sp>
        <p:nvSpPr>
          <p:cNvPr id="11" name="Rectangle 23"/>
          <p:cNvSpPr>
            <a:spLocks noChangeArrowheads="1"/>
          </p:cNvSpPr>
          <p:nvPr/>
        </p:nvSpPr>
        <p:spPr bwMode="auto">
          <a:xfrm>
            <a:off x="1797638" y="485128"/>
            <a:ext cx="69261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US" altLang="en-US" b="0" dirty="0"/>
              <a:t>Sourcing, supplier selection and performance management</a:t>
            </a:r>
            <a:endParaRPr lang="en-GB" altLang="en-US" b="0" dirty="0"/>
          </a:p>
        </p:txBody>
      </p:sp>
    </p:spTree>
    <p:extLst>
      <p:ext uri="{BB962C8B-B14F-4D97-AF65-F5344CB8AC3E}">
        <p14:creationId xmlns:p14="http://schemas.microsoft.com/office/powerpoint/2010/main" val="5053068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F242-0C57-0241-940C-3F38A4E4E076}"/>
              </a:ext>
            </a:extLst>
          </p:cNvPr>
          <p:cNvSpPr>
            <a:spLocks noGrp="1"/>
          </p:cNvSpPr>
          <p:nvPr>
            <p:ph type="title"/>
          </p:nvPr>
        </p:nvSpPr>
        <p:spPr/>
        <p:txBody>
          <a:bodyPr/>
          <a:lstStyle/>
          <a:p>
            <a:r>
              <a:rPr lang="en-US" dirty="0"/>
              <a:t>Supplier Hierarchy</a:t>
            </a:r>
          </a:p>
        </p:txBody>
      </p:sp>
      <p:pic>
        <p:nvPicPr>
          <p:cNvPr id="8" name="Picture 7">
            <a:extLst>
              <a:ext uri="{FF2B5EF4-FFF2-40B4-BE49-F238E27FC236}">
                <a16:creationId xmlns:a16="http://schemas.microsoft.com/office/drawing/2014/main" id="{2146F98D-4300-644F-9E38-5BCEECDECA1B}"/>
              </a:ext>
            </a:extLst>
          </p:cNvPr>
          <p:cNvPicPr>
            <a:picLocks noChangeAspect="1"/>
          </p:cNvPicPr>
          <p:nvPr/>
        </p:nvPicPr>
        <p:blipFill>
          <a:blip r:embed="rId2"/>
          <a:stretch>
            <a:fillRect/>
          </a:stretch>
        </p:blipFill>
        <p:spPr>
          <a:xfrm>
            <a:off x="2832100" y="1988841"/>
            <a:ext cx="6451600" cy="3896511"/>
          </a:xfrm>
          <a:prstGeom prst="rect">
            <a:avLst/>
          </a:prstGeom>
        </p:spPr>
      </p:pic>
    </p:spTree>
    <p:extLst>
      <p:ext uri="{BB962C8B-B14F-4D97-AF65-F5344CB8AC3E}">
        <p14:creationId xmlns:p14="http://schemas.microsoft.com/office/powerpoint/2010/main" val="254755959"/>
      </p:ext>
    </p:extLst>
  </p:cSld>
  <p:clrMapOvr>
    <a:masterClrMapping/>
  </p:clrMapOvr>
  <mc:AlternateContent xmlns:mc="http://schemas.openxmlformats.org/markup-compatibility/2006">
    <mc:Choice xmlns:p14="http://schemas.microsoft.com/office/powerpoint/2010/main" Requires="p14">
      <p:transition spd="slow" p14:dur="2000" advTm="4300"/>
    </mc:Choice>
    <mc:Fallback>
      <p:transition spd="slow" advTm="430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108"/>
          <p:cNvSpPr>
            <a:spLocks noChangeArrowheads="1"/>
          </p:cNvSpPr>
          <p:nvPr/>
        </p:nvSpPr>
        <p:spPr bwMode="auto">
          <a:xfrm>
            <a:off x="1524001" y="1698595"/>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12294" name="TextBox 30"/>
          <p:cNvSpPr txBox="1">
            <a:spLocks noChangeArrowheads="1"/>
          </p:cNvSpPr>
          <p:nvPr/>
        </p:nvSpPr>
        <p:spPr bwMode="auto">
          <a:xfrm>
            <a:off x="2675620" y="994302"/>
            <a:ext cx="684076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r>
              <a:rPr lang="en-GB" altLang="en-US" sz="1800" dirty="0"/>
              <a:t>Liaison with sub-contractors</a:t>
            </a:r>
          </a:p>
          <a:p>
            <a:pPr algn="ctr"/>
            <a:r>
              <a:rPr lang="en-GB" altLang="en-US" sz="1800" dirty="0"/>
              <a:t> </a:t>
            </a:r>
          </a:p>
          <a:p>
            <a:pPr algn="ctr"/>
            <a:r>
              <a:rPr lang="en-GB" altLang="en-US" sz="1800" dirty="0"/>
              <a:t>Matters to be considered</a:t>
            </a:r>
            <a:endParaRPr lang="en-US" altLang="en-US" sz="1800" dirty="0"/>
          </a:p>
        </p:txBody>
      </p:sp>
      <p:sp>
        <p:nvSpPr>
          <p:cNvPr id="12295" name="TextBox 31"/>
          <p:cNvSpPr txBox="1">
            <a:spLocks noChangeArrowheads="1"/>
          </p:cNvSpPr>
          <p:nvPr/>
        </p:nvSpPr>
        <p:spPr bwMode="auto">
          <a:xfrm>
            <a:off x="4223793" y="2132856"/>
            <a:ext cx="6551613"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marL="285750" indent="-285750">
              <a:lnSpc>
                <a:spcPct val="200000"/>
              </a:lnSpc>
              <a:buSzPct val="200000"/>
              <a:buFont typeface="Wingdings" panose="05000000000000000000" pitchFamily="2" charset="2"/>
              <a:buChar char="§"/>
            </a:pPr>
            <a:r>
              <a:rPr lang="en-GB" altLang="en-US" sz="1400" dirty="0"/>
              <a:t>  </a:t>
            </a:r>
            <a:r>
              <a:rPr lang="en-GB" altLang="en-US" sz="1600" dirty="0"/>
              <a:t>Planning with sub-contractor</a:t>
            </a:r>
          </a:p>
          <a:p>
            <a:pPr marL="285750" indent="-285750">
              <a:lnSpc>
                <a:spcPct val="200000"/>
              </a:lnSpc>
              <a:buSzPct val="200000"/>
              <a:buFont typeface="Wingdings" panose="05000000000000000000" pitchFamily="2" charset="2"/>
              <a:buChar char="§"/>
            </a:pPr>
            <a:r>
              <a:rPr lang="en-GB" altLang="en-US" sz="1600" dirty="0"/>
              <a:t>  Supply latest version of documentation</a:t>
            </a:r>
          </a:p>
          <a:p>
            <a:pPr marL="285750" indent="-285750">
              <a:lnSpc>
                <a:spcPct val="200000"/>
              </a:lnSpc>
              <a:buSzPct val="200000"/>
              <a:buFont typeface="Wingdings" panose="05000000000000000000" pitchFamily="2" charset="2"/>
              <a:buChar char="§"/>
            </a:pPr>
            <a:r>
              <a:rPr lang="en-GB" altLang="en-US" sz="1600" dirty="0"/>
              <a:t>  Arrange materials, tooling and specialist equipment required</a:t>
            </a:r>
          </a:p>
          <a:p>
            <a:pPr marL="285750" indent="-285750">
              <a:lnSpc>
                <a:spcPct val="200000"/>
              </a:lnSpc>
              <a:buSzPct val="200000"/>
              <a:buFont typeface="Wingdings" panose="05000000000000000000" pitchFamily="2" charset="2"/>
              <a:buChar char="§"/>
            </a:pPr>
            <a:r>
              <a:rPr lang="en-GB" altLang="en-US" sz="1600" dirty="0"/>
              <a:t>  Control of equipment and materials</a:t>
            </a:r>
          </a:p>
          <a:p>
            <a:pPr marL="285750" indent="-285750">
              <a:lnSpc>
                <a:spcPct val="200000"/>
              </a:lnSpc>
              <a:buSzPct val="200000"/>
              <a:buFont typeface="Wingdings" panose="05000000000000000000" pitchFamily="2" charset="2"/>
              <a:buChar char="§"/>
            </a:pPr>
            <a:r>
              <a:rPr lang="en-GB" altLang="en-US" sz="1600" dirty="0"/>
              <a:t>  Arrangements for stocktaking of free issue materials</a:t>
            </a:r>
          </a:p>
          <a:p>
            <a:pPr marL="285750" indent="-285750">
              <a:lnSpc>
                <a:spcPct val="200000"/>
              </a:lnSpc>
              <a:buSzPct val="200000"/>
              <a:buFont typeface="Wingdings" panose="05000000000000000000" pitchFamily="2" charset="2"/>
              <a:buChar char="§"/>
            </a:pPr>
            <a:r>
              <a:rPr lang="en-GB" altLang="en-US" sz="1600" dirty="0"/>
              <a:t>  Visits to sub-contractor</a:t>
            </a:r>
          </a:p>
          <a:p>
            <a:pPr marL="285750" indent="-285750">
              <a:lnSpc>
                <a:spcPct val="200000"/>
              </a:lnSpc>
              <a:buSzPct val="200000"/>
              <a:buFont typeface="Wingdings" panose="05000000000000000000" pitchFamily="2" charset="2"/>
              <a:buChar char="§"/>
            </a:pPr>
            <a:r>
              <a:rPr lang="en-GB" altLang="en-US" sz="1600" dirty="0"/>
              <a:t>  Logistics</a:t>
            </a:r>
            <a:endParaRPr lang="en-US" altLang="en-US" sz="1600" dirty="0"/>
          </a:p>
        </p:txBody>
      </p:sp>
      <p:sp>
        <p:nvSpPr>
          <p:cNvPr id="9" name="Line 21"/>
          <p:cNvSpPr>
            <a:spLocks noChangeShapeType="1"/>
          </p:cNvSpPr>
          <p:nvPr/>
        </p:nvSpPr>
        <p:spPr bwMode="auto">
          <a:xfrm>
            <a:off x="1524000" y="682625"/>
            <a:ext cx="914400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10" name="AutoShape 22"/>
          <p:cNvSpPr>
            <a:spLocks noChangeArrowheads="1"/>
          </p:cNvSpPr>
          <p:nvPr/>
        </p:nvSpPr>
        <p:spPr bwMode="auto">
          <a:xfrm>
            <a:off x="1774824" y="440738"/>
            <a:ext cx="6985472" cy="504478"/>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US" dirty="0"/>
          </a:p>
        </p:txBody>
      </p:sp>
      <p:sp>
        <p:nvSpPr>
          <p:cNvPr id="11" name="Rectangle 23"/>
          <p:cNvSpPr>
            <a:spLocks noChangeArrowheads="1"/>
          </p:cNvSpPr>
          <p:nvPr/>
        </p:nvSpPr>
        <p:spPr bwMode="auto">
          <a:xfrm>
            <a:off x="1797638" y="485128"/>
            <a:ext cx="69261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US" altLang="en-US" b="0" dirty="0"/>
              <a:t>Sourcing, supplier selection and performance management</a:t>
            </a:r>
            <a:endParaRPr lang="en-GB" altLang="en-US" b="0" dirty="0"/>
          </a:p>
        </p:txBody>
      </p:sp>
    </p:spTree>
    <p:extLst>
      <p:ext uri="{BB962C8B-B14F-4D97-AF65-F5344CB8AC3E}">
        <p14:creationId xmlns:p14="http://schemas.microsoft.com/office/powerpoint/2010/main" val="40187224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108"/>
          <p:cNvSpPr>
            <a:spLocks noChangeArrowheads="1"/>
          </p:cNvSpPr>
          <p:nvPr/>
        </p:nvSpPr>
        <p:spPr bwMode="auto">
          <a:xfrm>
            <a:off x="1524001" y="1698595"/>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13318" name="TextBox 30"/>
          <p:cNvSpPr txBox="1">
            <a:spLocks noChangeArrowheads="1"/>
          </p:cNvSpPr>
          <p:nvPr/>
        </p:nvSpPr>
        <p:spPr bwMode="auto">
          <a:xfrm>
            <a:off x="3251995" y="1344614"/>
            <a:ext cx="5688013" cy="456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lnSpc>
                <a:spcPct val="150000"/>
              </a:lnSpc>
            </a:pPr>
            <a:r>
              <a:rPr lang="en-GB" altLang="en-US" sz="1800" dirty="0"/>
              <a:t>Main drivers for partnership sourcing</a:t>
            </a:r>
            <a:endParaRPr lang="en-US" altLang="en-US" sz="1800" dirty="0"/>
          </a:p>
        </p:txBody>
      </p:sp>
      <p:sp>
        <p:nvSpPr>
          <p:cNvPr id="13319" name="TextBox 31"/>
          <p:cNvSpPr txBox="1">
            <a:spLocks noChangeArrowheads="1"/>
          </p:cNvSpPr>
          <p:nvPr/>
        </p:nvSpPr>
        <p:spPr bwMode="auto">
          <a:xfrm>
            <a:off x="4127507" y="2276475"/>
            <a:ext cx="5424481"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nSpc>
                <a:spcPct val="200000"/>
              </a:lnSpc>
              <a:buSzPct val="200000"/>
            </a:pPr>
            <a:r>
              <a:rPr lang="en-GB" altLang="en-US" sz="1800" dirty="0"/>
              <a:t>  Drive for lowest acquisition cost</a:t>
            </a:r>
          </a:p>
          <a:p>
            <a:pPr>
              <a:lnSpc>
                <a:spcPct val="200000"/>
              </a:lnSpc>
              <a:buSzPct val="200000"/>
            </a:pPr>
            <a:r>
              <a:rPr lang="en-GB" altLang="en-US" sz="1800" dirty="0"/>
              <a:t>  Reduction in supplier base</a:t>
            </a:r>
          </a:p>
          <a:p>
            <a:pPr>
              <a:lnSpc>
                <a:spcPct val="200000"/>
              </a:lnSpc>
              <a:buSzPct val="200000"/>
            </a:pPr>
            <a:r>
              <a:rPr lang="en-GB" altLang="en-US" sz="1800" dirty="0"/>
              <a:t>  Shortening of product lifecycles</a:t>
            </a:r>
          </a:p>
          <a:p>
            <a:pPr>
              <a:lnSpc>
                <a:spcPct val="200000"/>
              </a:lnSpc>
              <a:buSzPct val="200000"/>
            </a:pPr>
            <a:r>
              <a:rPr lang="en-GB" altLang="en-US" sz="1800" dirty="0"/>
              <a:t>  Concentration on core business</a:t>
            </a:r>
          </a:p>
          <a:p>
            <a:pPr>
              <a:lnSpc>
                <a:spcPct val="200000"/>
              </a:lnSpc>
              <a:buSzPct val="200000"/>
            </a:pPr>
            <a:r>
              <a:rPr lang="en-GB" altLang="en-US" sz="1800" dirty="0"/>
              <a:t>  Competitive pressures towards ‘lean’ supply</a:t>
            </a:r>
          </a:p>
          <a:p>
            <a:pPr>
              <a:lnSpc>
                <a:spcPct val="200000"/>
              </a:lnSpc>
              <a:buSzPct val="200000"/>
            </a:pPr>
            <a:r>
              <a:rPr lang="en-GB" altLang="en-US" sz="1800" dirty="0"/>
              <a:t>  Adoption of best practices</a:t>
            </a:r>
            <a:endParaRPr lang="en-US" altLang="en-US" sz="1800" dirty="0"/>
          </a:p>
        </p:txBody>
      </p:sp>
      <p:sp>
        <p:nvSpPr>
          <p:cNvPr id="2" name="Right Arrow 1"/>
          <p:cNvSpPr/>
          <p:nvPr/>
        </p:nvSpPr>
        <p:spPr bwMode="auto">
          <a:xfrm>
            <a:off x="3432175" y="2412423"/>
            <a:ext cx="720000" cy="360000"/>
          </a:xfrm>
          <a:prstGeom prst="rightArrow">
            <a:avLst/>
          </a:prstGeom>
          <a:solidFill>
            <a:schemeClr val="accent1"/>
          </a:solidFill>
          <a:ln w="12700" cap="flat" cmpd="sng" algn="ctr">
            <a:solidFill>
              <a:schemeClr val="tx1"/>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000" b="1" dirty="0">
              <a:latin typeface="Arial" charset="0"/>
            </a:endParaRPr>
          </a:p>
        </p:txBody>
      </p:sp>
      <p:sp>
        <p:nvSpPr>
          <p:cNvPr id="10" name="Right Arrow 9"/>
          <p:cNvSpPr/>
          <p:nvPr/>
        </p:nvSpPr>
        <p:spPr bwMode="auto">
          <a:xfrm>
            <a:off x="3432175" y="2996952"/>
            <a:ext cx="720000" cy="360000"/>
          </a:xfrm>
          <a:prstGeom prst="rightArrow">
            <a:avLst/>
          </a:prstGeom>
          <a:solidFill>
            <a:schemeClr val="accent1"/>
          </a:solidFill>
          <a:ln w="12700" cap="flat" cmpd="sng" algn="ctr">
            <a:solidFill>
              <a:schemeClr val="tx1"/>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000" b="1" dirty="0">
              <a:latin typeface="Arial" charset="0"/>
            </a:endParaRPr>
          </a:p>
        </p:txBody>
      </p:sp>
      <p:sp>
        <p:nvSpPr>
          <p:cNvPr id="11" name="Right Arrow 10"/>
          <p:cNvSpPr/>
          <p:nvPr/>
        </p:nvSpPr>
        <p:spPr bwMode="auto">
          <a:xfrm>
            <a:off x="3432175" y="3509352"/>
            <a:ext cx="720000" cy="360000"/>
          </a:xfrm>
          <a:prstGeom prst="rightArrow">
            <a:avLst/>
          </a:prstGeom>
          <a:solidFill>
            <a:schemeClr val="accent1"/>
          </a:solidFill>
          <a:ln w="12700" cap="flat" cmpd="sng" algn="ctr">
            <a:solidFill>
              <a:schemeClr val="tx1"/>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000" b="1" dirty="0">
              <a:latin typeface="Arial" charset="0"/>
            </a:endParaRPr>
          </a:p>
        </p:txBody>
      </p:sp>
      <p:sp>
        <p:nvSpPr>
          <p:cNvPr id="12" name="Right Arrow 11"/>
          <p:cNvSpPr/>
          <p:nvPr/>
        </p:nvSpPr>
        <p:spPr bwMode="auto">
          <a:xfrm>
            <a:off x="3432175" y="4077072"/>
            <a:ext cx="720000" cy="360000"/>
          </a:xfrm>
          <a:prstGeom prst="rightArrow">
            <a:avLst/>
          </a:prstGeom>
          <a:solidFill>
            <a:schemeClr val="accent1"/>
          </a:solidFill>
          <a:ln w="12700" cap="flat" cmpd="sng" algn="ctr">
            <a:solidFill>
              <a:schemeClr val="tx1"/>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000" b="1" dirty="0">
              <a:latin typeface="Arial" charset="0"/>
            </a:endParaRPr>
          </a:p>
        </p:txBody>
      </p:sp>
      <p:sp>
        <p:nvSpPr>
          <p:cNvPr id="13" name="Right Arrow 12"/>
          <p:cNvSpPr/>
          <p:nvPr/>
        </p:nvSpPr>
        <p:spPr bwMode="auto">
          <a:xfrm>
            <a:off x="3407507" y="4653136"/>
            <a:ext cx="720000" cy="360000"/>
          </a:xfrm>
          <a:prstGeom prst="rightArrow">
            <a:avLst/>
          </a:prstGeom>
          <a:solidFill>
            <a:schemeClr val="accent1"/>
          </a:solidFill>
          <a:ln w="12700" cap="flat" cmpd="sng" algn="ctr">
            <a:solidFill>
              <a:schemeClr val="tx1"/>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000" b="1" dirty="0">
              <a:latin typeface="Arial" charset="0"/>
            </a:endParaRPr>
          </a:p>
        </p:txBody>
      </p:sp>
      <p:sp>
        <p:nvSpPr>
          <p:cNvPr id="14" name="Right Arrow 13"/>
          <p:cNvSpPr/>
          <p:nvPr/>
        </p:nvSpPr>
        <p:spPr bwMode="auto">
          <a:xfrm>
            <a:off x="3422719" y="5229200"/>
            <a:ext cx="720000" cy="360000"/>
          </a:xfrm>
          <a:prstGeom prst="rightArrow">
            <a:avLst/>
          </a:prstGeom>
          <a:solidFill>
            <a:schemeClr val="accent1"/>
          </a:solidFill>
          <a:ln w="12700" cap="flat" cmpd="sng" algn="ctr">
            <a:solidFill>
              <a:schemeClr val="tx1"/>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000" b="1" dirty="0">
              <a:latin typeface="Arial" charset="0"/>
            </a:endParaRPr>
          </a:p>
        </p:txBody>
      </p:sp>
      <p:sp>
        <p:nvSpPr>
          <p:cNvPr id="17" name="Line 21"/>
          <p:cNvSpPr>
            <a:spLocks noChangeShapeType="1"/>
          </p:cNvSpPr>
          <p:nvPr/>
        </p:nvSpPr>
        <p:spPr bwMode="auto">
          <a:xfrm>
            <a:off x="1524000" y="682625"/>
            <a:ext cx="914400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18" name="AutoShape 22"/>
          <p:cNvSpPr>
            <a:spLocks noChangeArrowheads="1"/>
          </p:cNvSpPr>
          <p:nvPr/>
        </p:nvSpPr>
        <p:spPr bwMode="auto">
          <a:xfrm>
            <a:off x="1774824" y="440738"/>
            <a:ext cx="6985472" cy="504478"/>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US" dirty="0"/>
          </a:p>
        </p:txBody>
      </p:sp>
      <p:sp>
        <p:nvSpPr>
          <p:cNvPr id="19" name="Rectangle 23"/>
          <p:cNvSpPr>
            <a:spLocks noChangeArrowheads="1"/>
          </p:cNvSpPr>
          <p:nvPr/>
        </p:nvSpPr>
        <p:spPr bwMode="auto">
          <a:xfrm>
            <a:off x="1797638" y="485128"/>
            <a:ext cx="69261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US" altLang="en-US" b="0" dirty="0"/>
              <a:t>Sourcing, supplier selection and performance management</a:t>
            </a:r>
            <a:endParaRPr lang="en-GB" altLang="en-US" b="0" dirty="0"/>
          </a:p>
        </p:txBody>
      </p:sp>
    </p:spTree>
    <p:extLst>
      <p:ext uri="{BB962C8B-B14F-4D97-AF65-F5344CB8AC3E}">
        <p14:creationId xmlns:p14="http://schemas.microsoft.com/office/powerpoint/2010/main" val="6115860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108"/>
          <p:cNvSpPr>
            <a:spLocks noChangeArrowheads="1"/>
          </p:cNvSpPr>
          <p:nvPr/>
        </p:nvSpPr>
        <p:spPr bwMode="auto">
          <a:xfrm>
            <a:off x="1524001" y="1698595"/>
            <a:ext cx="18473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endParaRPr lang="en-US" altLang="en-US" dirty="0"/>
          </a:p>
        </p:txBody>
      </p:sp>
      <p:sp>
        <p:nvSpPr>
          <p:cNvPr id="14342" name="TextBox 30"/>
          <p:cNvSpPr txBox="1">
            <a:spLocks noChangeArrowheads="1"/>
          </p:cNvSpPr>
          <p:nvPr/>
        </p:nvSpPr>
        <p:spPr bwMode="auto">
          <a:xfrm>
            <a:off x="2891718" y="1196752"/>
            <a:ext cx="6408564" cy="496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lnSpc>
                <a:spcPct val="150000"/>
              </a:lnSpc>
            </a:pPr>
            <a:r>
              <a:rPr lang="en-GB" altLang="en-US" dirty="0"/>
              <a:t>Definition of a procurement consortia</a:t>
            </a:r>
            <a:endParaRPr lang="en-US" altLang="en-US" dirty="0"/>
          </a:p>
        </p:txBody>
      </p:sp>
      <p:sp>
        <p:nvSpPr>
          <p:cNvPr id="14343" name="TextBox 8"/>
          <p:cNvSpPr txBox="1">
            <a:spLocks noChangeArrowheads="1"/>
          </p:cNvSpPr>
          <p:nvPr/>
        </p:nvSpPr>
        <p:spPr bwMode="auto">
          <a:xfrm>
            <a:off x="3287714" y="2349500"/>
            <a:ext cx="5400675" cy="2554288"/>
          </a:xfrm>
          <a:prstGeom prst="rect">
            <a:avLst/>
          </a:prstGeom>
          <a:noFill/>
          <a:ln w="76200">
            <a:noFill/>
            <a:prstDash val="solid"/>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just">
              <a:lnSpc>
                <a:spcPct val="200000"/>
              </a:lnSpc>
            </a:pPr>
            <a:r>
              <a:rPr lang="en-GB" altLang="en-US" sz="1600" dirty="0">
                <a:cs typeface="Arial" charset="0"/>
              </a:rPr>
              <a:t>‘</a:t>
            </a:r>
            <a:r>
              <a:rPr lang="en-GB" altLang="en-US" sz="1600" dirty="0"/>
              <a:t>A collaborative arrangement under which two or more organisations combine their requirements for a specified range of goods and services to gain price, design, supply availability and assurance benefits resulting from greater volumes of purchases’.</a:t>
            </a:r>
            <a:endParaRPr lang="en-US" altLang="en-US" sz="1600" dirty="0"/>
          </a:p>
        </p:txBody>
      </p:sp>
      <p:sp>
        <p:nvSpPr>
          <p:cNvPr id="2" name="Frame 1"/>
          <p:cNvSpPr/>
          <p:nvPr/>
        </p:nvSpPr>
        <p:spPr bwMode="auto">
          <a:xfrm>
            <a:off x="2495600" y="2060848"/>
            <a:ext cx="7056784" cy="3528392"/>
          </a:xfrm>
          <a:prstGeom prst="frame">
            <a:avLst/>
          </a:prstGeom>
          <a:solidFill>
            <a:schemeClr val="accent1"/>
          </a:solidFill>
          <a:ln w="12700" cap="flat" cmpd="sng" algn="ctr">
            <a:solidFill>
              <a:schemeClr val="tx1"/>
            </a:solidFill>
            <a:prstDash val="solid"/>
            <a:round/>
            <a:headEnd type="none" w="sm" len="sm"/>
            <a:tailEnd type="none" w="sm" len="sm"/>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000" b="1" dirty="0">
              <a:latin typeface="Arial" charset="0"/>
            </a:endParaRPr>
          </a:p>
        </p:txBody>
      </p:sp>
      <p:sp>
        <p:nvSpPr>
          <p:cNvPr id="10" name="Line 21"/>
          <p:cNvSpPr>
            <a:spLocks noChangeShapeType="1"/>
          </p:cNvSpPr>
          <p:nvPr/>
        </p:nvSpPr>
        <p:spPr bwMode="auto">
          <a:xfrm>
            <a:off x="1524000" y="682625"/>
            <a:ext cx="914400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11" name="AutoShape 22"/>
          <p:cNvSpPr>
            <a:spLocks noChangeArrowheads="1"/>
          </p:cNvSpPr>
          <p:nvPr/>
        </p:nvSpPr>
        <p:spPr bwMode="auto">
          <a:xfrm>
            <a:off x="1774824" y="440738"/>
            <a:ext cx="6985472" cy="504478"/>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US" dirty="0"/>
          </a:p>
        </p:txBody>
      </p:sp>
      <p:sp>
        <p:nvSpPr>
          <p:cNvPr id="12" name="Rectangle 23"/>
          <p:cNvSpPr>
            <a:spLocks noChangeArrowheads="1"/>
          </p:cNvSpPr>
          <p:nvPr/>
        </p:nvSpPr>
        <p:spPr bwMode="auto">
          <a:xfrm>
            <a:off x="1797638" y="485128"/>
            <a:ext cx="692616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b="1">
                <a:solidFill>
                  <a:schemeClr val="tx1"/>
                </a:solidFill>
                <a:latin typeface="Arial" charset="0"/>
              </a:defRPr>
            </a:lvl1pPr>
            <a:lvl2pPr marL="742950" indent="-285750">
              <a:defRPr sz="2000" b="1">
                <a:solidFill>
                  <a:schemeClr val="tx1"/>
                </a:solidFill>
                <a:latin typeface="Arial" charset="0"/>
              </a:defRPr>
            </a:lvl2pPr>
            <a:lvl3pPr marL="1143000" indent="-228600">
              <a:defRPr sz="2000" b="1">
                <a:solidFill>
                  <a:schemeClr val="tx1"/>
                </a:solidFill>
                <a:latin typeface="Arial" charset="0"/>
              </a:defRPr>
            </a:lvl3pPr>
            <a:lvl4pPr marL="1600200" indent="-228600">
              <a:defRPr sz="2000" b="1">
                <a:solidFill>
                  <a:schemeClr val="tx1"/>
                </a:solidFill>
                <a:latin typeface="Arial" charset="0"/>
              </a:defRPr>
            </a:lvl4pPr>
            <a:lvl5pPr marL="2057400" indent="-228600">
              <a:defRPr sz="2000" b="1">
                <a:solidFill>
                  <a:schemeClr val="tx1"/>
                </a:solidFill>
                <a:latin typeface="Arial" charset="0"/>
              </a:defRPr>
            </a:lvl5pPr>
            <a:lvl6pPr marL="2514600" indent="-228600" eaLnBrk="0" fontAlgn="base" hangingPunct="0">
              <a:spcBef>
                <a:spcPct val="0"/>
              </a:spcBef>
              <a:spcAft>
                <a:spcPct val="0"/>
              </a:spcAft>
              <a:defRPr sz="2000" b="1">
                <a:solidFill>
                  <a:schemeClr val="tx1"/>
                </a:solidFill>
                <a:latin typeface="Arial" charset="0"/>
              </a:defRPr>
            </a:lvl6pPr>
            <a:lvl7pPr marL="2971800" indent="-228600" eaLnBrk="0" fontAlgn="base" hangingPunct="0">
              <a:spcBef>
                <a:spcPct val="0"/>
              </a:spcBef>
              <a:spcAft>
                <a:spcPct val="0"/>
              </a:spcAft>
              <a:defRPr sz="2000" b="1">
                <a:solidFill>
                  <a:schemeClr val="tx1"/>
                </a:solidFill>
                <a:latin typeface="Arial" charset="0"/>
              </a:defRPr>
            </a:lvl7pPr>
            <a:lvl8pPr marL="3429000" indent="-228600" eaLnBrk="0" fontAlgn="base" hangingPunct="0">
              <a:spcBef>
                <a:spcPct val="0"/>
              </a:spcBef>
              <a:spcAft>
                <a:spcPct val="0"/>
              </a:spcAft>
              <a:defRPr sz="2000" b="1">
                <a:solidFill>
                  <a:schemeClr val="tx1"/>
                </a:solidFill>
                <a:latin typeface="Arial" charset="0"/>
              </a:defRPr>
            </a:lvl8pPr>
            <a:lvl9pPr marL="3886200" indent="-228600" eaLnBrk="0" fontAlgn="base" hangingPunct="0">
              <a:spcBef>
                <a:spcPct val="0"/>
              </a:spcBef>
              <a:spcAft>
                <a:spcPct val="0"/>
              </a:spcAft>
              <a:defRPr sz="2000" b="1">
                <a:solidFill>
                  <a:schemeClr val="tx1"/>
                </a:solidFill>
                <a:latin typeface="Arial" charset="0"/>
              </a:defRPr>
            </a:lvl9pPr>
          </a:lstStyle>
          <a:p>
            <a:pPr algn="ctr"/>
            <a:r>
              <a:rPr lang="en-US" altLang="en-US" b="0" dirty="0"/>
              <a:t>Sourcing, supplier selection and performance management</a:t>
            </a:r>
            <a:endParaRPr lang="en-GB" altLang="en-US" b="0" dirty="0"/>
          </a:p>
        </p:txBody>
      </p:sp>
    </p:spTree>
    <p:extLst>
      <p:ext uri="{BB962C8B-B14F-4D97-AF65-F5344CB8AC3E}">
        <p14:creationId xmlns:p14="http://schemas.microsoft.com/office/powerpoint/2010/main" val="11038000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1524000" y="476251"/>
            <a:ext cx="9144000" cy="411163"/>
            <a:chOff x="0" y="343"/>
            <a:chExt cx="5760" cy="259"/>
          </a:xfrm>
        </p:grpSpPr>
        <p:sp>
          <p:nvSpPr>
            <p:cNvPr id="5127" name="Line 3"/>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43716" name="AutoShape 4"/>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US" b="1" dirty="0"/>
            </a:p>
          </p:txBody>
        </p:sp>
      </p:grpSp>
      <p:sp>
        <p:nvSpPr>
          <p:cNvPr id="243783" name="Rectangle 71"/>
          <p:cNvSpPr>
            <a:spLocks noChangeArrowheads="1"/>
          </p:cNvSpPr>
          <p:nvPr/>
        </p:nvSpPr>
        <p:spPr bwMode="auto">
          <a:xfrm>
            <a:off x="2063553" y="476250"/>
            <a:ext cx="5015111"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r>
              <a:rPr lang="en-GB" altLang="en-US" dirty="0"/>
              <a:t>Supplier relationships and partnering</a:t>
            </a:r>
          </a:p>
        </p:txBody>
      </p:sp>
      <p:sp>
        <p:nvSpPr>
          <p:cNvPr id="5124" name="TextBox 7"/>
          <p:cNvSpPr txBox="1">
            <a:spLocks noChangeArrowheads="1"/>
          </p:cNvSpPr>
          <p:nvPr/>
        </p:nvSpPr>
        <p:spPr bwMode="auto">
          <a:xfrm>
            <a:off x="2855913" y="1196975"/>
            <a:ext cx="69850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r>
              <a:rPr lang="en-GB" altLang="en-US" sz="1800" b="1" dirty="0"/>
              <a:t>Strategic framework to improve collaborative relationships</a:t>
            </a:r>
            <a:endParaRPr lang="en-US" altLang="en-US" sz="1800" b="1" dirty="0"/>
          </a:p>
        </p:txBody>
      </p:sp>
      <p:sp>
        <p:nvSpPr>
          <p:cNvPr id="10" name="TextBox 9"/>
          <p:cNvSpPr txBox="1"/>
          <p:nvPr/>
        </p:nvSpPr>
        <p:spPr>
          <a:xfrm>
            <a:off x="4223792" y="2060849"/>
            <a:ext cx="4680520" cy="3693319"/>
          </a:xfrm>
          <a:prstGeom prst="rect">
            <a:avLst/>
          </a:prstGeom>
          <a:noFill/>
        </p:spPr>
        <p:txBody>
          <a:bodyPr wrap="square">
            <a:spAutoFit/>
          </a:bodyPr>
          <a:lstStyle/>
          <a:p>
            <a:pPr marL="342900" indent="-342900">
              <a:lnSpc>
                <a:spcPct val="150000"/>
              </a:lnSpc>
              <a:buSzPct val="200000"/>
              <a:buFont typeface="Arial" panose="020B0604020202020204" pitchFamily="34" charset="0"/>
              <a:buChar char="•"/>
              <a:defRPr/>
            </a:pPr>
            <a:r>
              <a:rPr lang="en-GB" b="1" dirty="0"/>
              <a:t>   Awareness</a:t>
            </a:r>
          </a:p>
          <a:p>
            <a:pPr marL="342900" indent="-342900">
              <a:lnSpc>
                <a:spcPct val="150000"/>
              </a:lnSpc>
              <a:buSzPct val="200000"/>
              <a:buFont typeface="Arial" panose="020B0604020202020204" pitchFamily="34" charset="0"/>
              <a:buChar char="•"/>
              <a:defRPr/>
            </a:pPr>
            <a:r>
              <a:rPr lang="en-GB" b="1" dirty="0"/>
              <a:t>   </a:t>
            </a:r>
            <a:r>
              <a:rPr lang="en-GB" b="1" dirty="0">
                <a:solidFill>
                  <a:srgbClr val="FF0000"/>
                </a:solidFill>
              </a:rPr>
              <a:t>Knowledge</a:t>
            </a:r>
          </a:p>
          <a:p>
            <a:pPr marL="342900" indent="-342900">
              <a:lnSpc>
                <a:spcPct val="150000"/>
              </a:lnSpc>
              <a:buSzPct val="200000"/>
              <a:buFont typeface="Arial" panose="020B0604020202020204" pitchFamily="34" charset="0"/>
              <a:buChar char="•"/>
              <a:defRPr/>
            </a:pPr>
            <a:r>
              <a:rPr lang="en-GB" b="1" dirty="0"/>
              <a:t>   Internal assessment</a:t>
            </a:r>
          </a:p>
          <a:p>
            <a:pPr marL="342900" indent="-342900">
              <a:lnSpc>
                <a:spcPct val="150000"/>
              </a:lnSpc>
              <a:buSzPct val="200000"/>
              <a:buFont typeface="Arial" panose="020B0604020202020204" pitchFamily="34" charset="0"/>
              <a:buChar char="•"/>
              <a:defRPr/>
            </a:pPr>
            <a:r>
              <a:rPr lang="en-GB" b="1" dirty="0"/>
              <a:t>   </a:t>
            </a:r>
            <a:r>
              <a:rPr lang="en-GB" b="1" dirty="0">
                <a:solidFill>
                  <a:srgbClr val="FF0000"/>
                </a:solidFill>
              </a:rPr>
              <a:t>Partner selection</a:t>
            </a:r>
          </a:p>
          <a:p>
            <a:pPr marL="342900" indent="-342900">
              <a:lnSpc>
                <a:spcPct val="150000"/>
              </a:lnSpc>
              <a:buSzPct val="200000"/>
              <a:buFont typeface="Arial" panose="020B0604020202020204" pitchFamily="34" charset="0"/>
              <a:buChar char="•"/>
              <a:defRPr/>
            </a:pPr>
            <a:r>
              <a:rPr lang="en-GB" b="1" dirty="0"/>
              <a:t>   Working relationship</a:t>
            </a:r>
          </a:p>
          <a:p>
            <a:pPr marL="342900" indent="-342900">
              <a:lnSpc>
                <a:spcPct val="150000"/>
              </a:lnSpc>
              <a:buSzPct val="200000"/>
              <a:buFont typeface="Arial" panose="020B0604020202020204" pitchFamily="34" charset="0"/>
              <a:buChar char="•"/>
              <a:defRPr/>
            </a:pPr>
            <a:r>
              <a:rPr lang="en-GB" b="1" dirty="0"/>
              <a:t>   </a:t>
            </a:r>
            <a:r>
              <a:rPr lang="en-GB" b="1" dirty="0">
                <a:solidFill>
                  <a:srgbClr val="FF0000"/>
                </a:solidFill>
              </a:rPr>
              <a:t>Additional value creation</a:t>
            </a:r>
          </a:p>
          <a:p>
            <a:pPr marL="342900" indent="-342900">
              <a:lnSpc>
                <a:spcPct val="150000"/>
              </a:lnSpc>
              <a:buSzPct val="200000"/>
              <a:buFont typeface="Arial" panose="020B0604020202020204" pitchFamily="34" charset="0"/>
              <a:buChar char="•"/>
              <a:defRPr/>
            </a:pPr>
            <a:r>
              <a:rPr lang="en-GB" b="1" dirty="0"/>
              <a:t>   Staying together</a:t>
            </a:r>
          </a:p>
          <a:p>
            <a:pPr marL="342900" indent="-342900">
              <a:lnSpc>
                <a:spcPct val="150000"/>
              </a:lnSpc>
              <a:buSzPct val="200000"/>
              <a:buFont typeface="Arial" panose="020B0604020202020204" pitchFamily="34" charset="0"/>
              <a:buChar char="•"/>
              <a:defRPr/>
            </a:pPr>
            <a:r>
              <a:rPr lang="en-GB" b="1" dirty="0"/>
              <a:t>   </a:t>
            </a:r>
            <a:r>
              <a:rPr lang="en-GB" b="1" dirty="0">
                <a:solidFill>
                  <a:srgbClr val="FF0000"/>
                </a:solidFill>
              </a:rPr>
              <a:t>Exit strategy</a:t>
            </a:r>
          </a:p>
          <a:p>
            <a:pPr>
              <a:buSzPct val="200000"/>
              <a:defRPr/>
            </a:pPr>
            <a:endParaRPr lang="en-US" b="1" dirty="0"/>
          </a:p>
        </p:txBody>
      </p:sp>
    </p:spTree>
    <p:extLst>
      <p:ext uri="{BB962C8B-B14F-4D97-AF65-F5344CB8AC3E}">
        <p14:creationId xmlns:p14="http://schemas.microsoft.com/office/powerpoint/2010/main" val="25773579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43783"/>
                                        </p:tgtEl>
                                        <p:attrNameLst>
                                          <p:attrName>style.visibility</p:attrName>
                                        </p:attrNameLst>
                                      </p:cBhvr>
                                      <p:to>
                                        <p:strVal val="visible"/>
                                      </p:to>
                                    </p:set>
                                    <p:animEffect transition="in" filter="wipe(right)">
                                      <p:cBhvr>
                                        <p:cTn id="11" dur="500"/>
                                        <p:tgtEl>
                                          <p:spTgt spid="2437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783"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5738"/>
          </a:xfrm>
        </p:spPr>
        <p:txBody>
          <a:bodyPr>
            <a:normAutofit/>
          </a:bodyPr>
          <a:lstStyle/>
          <a:p>
            <a:r>
              <a:rPr lang="en-US" sz="4000" b="1" dirty="0"/>
              <a:t>Supplier Relationship Management Approaches</a:t>
            </a:r>
          </a:p>
        </p:txBody>
      </p:sp>
      <p:sp>
        <p:nvSpPr>
          <p:cNvPr id="3" name="Content Placeholder 2"/>
          <p:cNvSpPr>
            <a:spLocks noGrp="1"/>
          </p:cNvSpPr>
          <p:nvPr>
            <p:ph idx="1"/>
          </p:nvPr>
        </p:nvSpPr>
        <p:spPr>
          <a:xfrm>
            <a:off x="838200" y="1251284"/>
            <a:ext cx="10515600" cy="4925679"/>
          </a:xfrm>
        </p:spPr>
        <p:txBody>
          <a:bodyPr>
            <a:normAutofit fontScale="925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b="1" dirty="0"/>
              <a:t>Adversarial</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a:lnSpc>
                <a:spcPct val="100000"/>
              </a:lnSpc>
              <a:spcBef>
                <a:spcPts val="0"/>
              </a:spcBef>
              <a:defRPr/>
            </a:pPr>
            <a:r>
              <a:rPr lang="en-US" dirty="0"/>
              <a:t>Buyer and supplier compete to maximize benefits for their own organization</a:t>
            </a:r>
          </a:p>
          <a:p>
            <a:pPr>
              <a:lnSpc>
                <a:spcPct val="100000"/>
              </a:lnSpc>
              <a:spcBef>
                <a:spcPts val="0"/>
              </a:spcBef>
              <a:defRPr/>
            </a:pPr>
            <a:endParaRPr lang="en-US" dirty="0"/>
          </a:p>
          <a:p>
            <a:pPr>
              <a:lnSpc>
                <a:spcPct val="100000"/>
              </a:lnSpc>
              <a:spcBef>
                <a:spcPts val="0"/>
              </a:spcBef>
              <a:defRPr/>
            </a:pPr>
            <a:r>
              <a:rPr lang="en-US" dirty="0"/>
              <a:t>Emphasis on obtaining best price, multiple suppliers used to stimulate competition</a:t>
            </a:r>
          </a:p>
          <a:p>
            <a:pPr>
              <a:lnSpc>
                <a:spcPct val="100000"/>
              </a:lnSpc>
              <a:spcBef>
                <a:spcPts val="0"/>
              </a:spcBef>
              <a:defRPr/>
            </a:pPr>
            <a:endParaRPr lang="en-US" dirty="0"/>
          </a:p>
          <a:p>
            <a:pPr>
              <a:lnSpc>
                <a:spcPct val="100000"/>
              </a:lnSpc>
              <a:spcBef>
                <a:spcPts val="0"/>
              </a:spcBef>
              <a:defRPr/>
            </a:pPr>
            <a:r>
              <a:rPr lang="en-US" dirty="0"/>
              <a:t>Short term contracts</a:t>
            </a:r>
          </a:p>
          <a:p>
            <a:pPr>
              <a:lnSpc>
                <a:spcPct val="100000"/>
              </a:lnSpc>
              <a:spcBef>
                <a:spcPts val="0"/>
              </a:spcBef>
              <a:defRPr/>
            </a:pPr>
            <a:endParaRPr lang="en-US" dirty="0"/>
          </a:p>
          <a:p>
            <a:pPr>
              <a:lnSpc>
                <a:spcPct val="100000"/>
              </a:lnSpc>
              <a:spcBef>
                <a:spcPts val="0"/>
              </a:spcBef>
              <a:defRPr/>
            </a:pPr>
            <a:r>
              <a:rPr lang="en-US" dirty="0"/>
              <a:t>Minimal sharing of information</a:t>
            </a:r>
          </a:p>
          <a:p>
            <a:pPr>
              <a:lnSpc>
                <a:spcPct val="100000"/>
              </a:lnSpc>
              <a:spcBef>
                <a:spcPts val="0"/>
              </a:spcBef>
              <a:defRPr/>
            </a:pPr>
            <a:endParaRPr lang="en-US" dirty="0"/>
          </a:p>
          <a:p>
            <a:pPr>
              <a:lnSpc>
                <a:spcPct val="100000"/>
              </a:lnSpc>
              <a:spcBef>
                <a:spcPts val="0"/>
              </a:spcBef>
              <a:defRPr/>
            </a:pPr>
            <a:r>
              <a:rPr lang="en-US" dirty="0"/>
              <a:t>Improvements are unilateral, often the responsibility of the supplier and attitude to change is reactive</a:t>
            </a:r>
          </a:p>
        </p:txBody>
      </p:sp>
    </p:spTree>
    <p:extLst>
      <p:ext uri="{BB962C8B-B14F-4D97-AF65-F5344CB8AC3E}">
        <p14:creationId xmlns:p14="http://schemas.microsoft.com/office/powerpoint/2010/main" val="37759005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Supplier Relationship Management Approaches</a:t>
            </a:r>
            <a:br>
              <a:rPr lang="en-US" b="1" dirty="0"/>
            </a:br>
            <a:br>
              <a:rPr lang="en-US" b="1" dirty="0"/>
            </a:br>
            <a:r>
              <a:rPr lang="en-GB" sz="3100" b="1" dirty="0"/>
              <a:t>Collaborative / Partnering Strategies</a:t>
            </a:r>
          </a:p>
        </p:txBody>
      </p:sp>
      <p:sp>
        <p:nvSpPr>
          <p:cNvPr id="3" name="Content Placeholder 2"/>
          <p:cNvSpPr>
            <a:spLocks noGrp="1"/>
          </p:cNvSpPr>
          <p:nvPr>
            <p:ph idx="1"/>
          </p:nvPr>
        </p:nvSpPr>
        <p:spPr>
          <a:xfrm>
            <a:off x="838200" y="1876926"/>
            <a:ext cx="10515600" cy="4764506"/>
          </a:xfrm>
        </p:spPr>
        <p:txBody>
          <a:bodyPr>
            <a:normAutofit fontScale="92500" lnSpcReduction="10000"/>
          </a:bodyPr>
          <a:lstStyle/>
          <a:p>
            <a:r>
              <a:rPr lang="en-GB" dirty="0"/>
              <a:t>Buyer seeks to develop long-term relationships with smaller number of preferred suppliers</a:t>
            </a:r>
          </a:p>
          <a:p>
            <a:pPr marL="0" indent="0">
              <a:buNone/>
            </a:pPr>
            <a:endParaRPr lang="en-GB" dirty="0"/>
          </a:p>
          <a:p>
            <a:r>
              <a:rPr lang="en-GB" dirty="0"/>
              <a:t>The strategic view is that both organisations share common interests</a:t>
            </a:r>
          </a:p>
          <a:p>
            <a:endParaRPr lang="en-GB" dirty="0"/>
          </a:p>
          <a:p>
            <a:r>
              <a:rPr lang="en-GB" dirty="0"/>
              <a:t>Relationships based on trust, mutual obligation – rather than compliance with contract – and mutual growth (synergy)</a:t>
            </a:r>
          </a:p>
          <a:p>
            <a:endParaRPr lang="en-GB" dirty="0"/>
          </a:p>
          <a:p>
            <a:r>
              <a:rPr lang="en-GB" dirty="0"/>
              <a:t>Supplier participates pro-actively in looking for improvements and innovations with benefits being shared.</a:t>
            </a:r>
          </a:p>
          <a:p>
            <a:pPr lvl="1"/>
            <a:r>
              <a:rPr lang="en-GB" dirty="0"/>
              <a:t>Regular meetings with emphasis on continuous improvement</a:t>
            </a:r>
          </a:p>
          <a:p>
            <a:pPr lvl="1"/>
            <a:r>
              <a:rPr lang="en-GB" dirty="0"/>
              <a:t>Close contact / early supplier involvement in new projects</a:t>
            </a:r>
          </a:p>
        </p:txBody>
      </p:sp>
    </p:spTree>
    <p:extLst>
      <p:ext uri="{BB962C8B-B14F-4D97-AF65-F5344CB8AC3E}">
        <p14:creationId xmlns:p14="http://schemas.microsoft.com/office/powerpoint/2010/main" val="114971385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8"/>
          <p:cNvSpPr>
            <a:spLocks noChangeArrowheads="1"/>
          </p:cNvSpPr>
          <p:nvPr/>
        </p:nvSpPr>
        <p:spPr bwMode="auto">
          <a:xfrm>
            <a:off x="5591176" y="1181101"/>
            <a:ext cx="5103813" cy="354013"/>
          </a:xfrm>
          <a:prstGeom prst="rect">
            <a:avLst/>
          </a:prstGeom>
          <a:solidFill>
            <a:schemeClr val="bg1"/>
          </a:solidFill>
          <a:ln w="12700">
            <a:solidFill>
              <a:schemeClr val="tx1"/>
            </a:solidFill>
            <a:miter lim="800000"/>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endParaRPr lang="en-US" altLang="en-US" b="1" dirty="0"/>
          </a:p>
        </p:txBody>
      </p:sp>
      <p:sp>
        <p:nvSpPr>
          <p:cNvPr id="3075" name="AutoShape 27"/>
          <p:cNvSpPr>
            <a:spLocks noChangeArrowheads="1"/>
          </p:cNvSpPr>
          <p:nvPr/>
        </p:nvSpPr>
        <p:spPr bwMode="auto">
          <a:xfrm>
            <a:off x="1531939" y="1025525"/>
            <a:ext cx="4897437" cy="647700"/>
          </a:xfrm>
          <a:prstGeom prst="rightArrow">
            <a:avLst>
              <a:gd name="adj1" fmla="val 54407"/>
              <a:gd name="adj2" fmla="val 111039"/>
            </a:avLst>
          </a:prstGeom>
          <a:solidFill>
            <a:schemeClr val="accent1"/>
          </a:solidFill>
          <a:ln w="12700">
            <a:solidFill>
              <a:schemeClr val="tx1"/>
            </a:solidFill>
            <a:miter lim="800000"/>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endParaRPr lang="en-US" altLang="en-US" b="1" dirty="0"/>
          </a:p>
        </p:txBody>
      </p:sp>
      <p:grpSp>
        <p:nvGrpSpPr>
          <p:cNvPr id="2" name="Group 3"/>
          <p:cNvGrpSpPr>
            <a:grpSpLocks/>
          </p:cNvGrpSpPr>
          <p:nvPr/>
        </p:nvGrpSpPr>
        <p:grpSpPr bwMode="auto">
          <a:xfrm>
            <a:off x="1524000" y="476251"/>
            <a:ext cx="9144000" cy="411163"/>
            <a:chOff x="0" y="343"/>
            <a:chExt cx="5760" cy="259"/>
          </a:xfrm>
        </p:grpSpPr>
        <p:sp>
          <p:nvSpPr>
            <p:cNvPr id="3102" name="Line 4"/>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42693" name="AutoShape 5"/>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US" b="1" dirty="0"/>
            </a:p>
          </p:txBody>
        </p:sp>
      </p:grpSp>
      <p:sp>
        <p:nvSpPr>
          <p:cNvPr id="242694" name="Rectangle 6"/>
          <p:cNvSpPr>
            <a:spLocks noChangeArrowheads="1"/>
          </p:cNvSpPr>
          <p:nvPr/>
        </p:nvSpPr>
        <p:spPr bwMode="auto">
          <a:xfrm>
            <a:off x="2097089" y="476250"/>
            <a:ext cx="49815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r>
              <a:rPr lang="en-GB" altLang="en-US" dirty="0"/>
              <a:t>Supplier relationships and partnering</a:t>
            </a:r>
          </a:p>
        </p:txBody>
      </p:sp>
      <p:sp>
        <p:nvSpPr>
          <p:cNvPr id="3078" name="Text Box 7"/>
          <p:cNvSpPr txBox="1">
            <a:spLocks noChangeArrowheads="1"/>
          </p:cNvSpPr>
          <p:nvPr/>
        </p:nvSpPr>
        <p:spPr bwMode="auto">
          <a:xfrm>
            <a:off x="1744663" y="1146175"/>
            <a:ext cx="34147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r>
              <a:rPr lang="en-GB" altLang="en-US" b="1" dirty="0">
                <a:solidFill>
                  <a:schemeClr val="bg1"/>
                </a:solidFill>
              </a:rPr>
              <a:t>Definition of a relationship</a:t>
            </a:r>
          </a:p>
        </p:txBody>
      </p:sp>
      <p:sp>
        <p:nvSpPr>
          <p:cNvPr id="3079" name="Text Box 8"/>
          <p:cNvSpPr txBox="1">
            <a:spLocks noChangeArrowheads="1"/>
          </p:cNvSpPr>
          <p:nvPr/>
        </p:nvSpPr>
        <p:spPr bwMode="auto">
          <a:xfrm>
            <a:off x="2097088" y="1773239"/>
            <a:ext cx="36385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r>
              <a:rPr lang="en-GB" altLang="en-US" b="1" dirty="0"/>
              <a:t>Relationship marketing</a:t>
            </a:r>
          </a:p>
        </p:txBody>
      </p:sp>
      <p:grpSp>
        <p:nvGrpSpPr>
          <p:cNvPr id="3080" name="Group 9"/>
          <p:cNvGrpSpPr>
            <a:grpSpLocks/>
          </p:cNvGrpSpPr>
          <p:nvPr/>
        </p:nvGrpSpPr>
        <p:grpSpPr bwMode="auto">
          <a:xfrm>
            <a:off x="3568700" y="4070350"/>
            <a:ext cx="1663700" cy="1663700"/>
            <a:chOff x="1812" y="1729"/>
            <a:chExt cx="937" cy="937"/>
          </a:xfrm>
        </p:grpSpPr>
        <p:sp>
          <p:nvSpPr>
            <p:cNvPr id="3100" name="Oval 10"/>
            <p:cNvSpPr>
              <a:spLocks noChangeArrowheads="1"/>
            </p:cNvSpPr>
            <p:nvPr/>
          </p:nvSpPr>
          <p:spPr bwMode="auto">
            <a:xfrm>
              <a:off x="1812" y="1729"/>
              <a:ext cx="937" cy="937"/>
            </a:xfrm>
            <a:prstGeom prst="ellipse">
              <a:avLst/>
            </a:prstGeom>
            <a:solidFill>
              <a:schemeClr val="accent1"/>
            </a:solidFill>
            <a:ln w="12700">
              <a:solidFill>
                <a:schemeClr val="tx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endParaRPr lang="en-US" altLang="en-US" sz="1900" dirty="0">
                <a:solidFill>
                  <a:schemeClr val="bg1"/>
                </a:solidFill>
              </a:endParaRPr>
            </a:p>
          </p:txBody>
        </p:sp>
        <p:sp>
          <p:nvSpPr>
            <p:cNvPr id="3101" name="Oval 11"/>
            <p:cNvSpPr>
              <a:spLocks noChangeArrowheads="1"/>
            </p:cNvSpPr>
            <p:nvPr/>
          </p:nvSpPr>
          <p:spPr bwMode="auto">
            <a:xfrm>
              <a:off x="1855" y="1772"/>
              <a:ext cx="851" cy="851"/>
            </a:xfrm>
            <a:prstGeom prst="ellipse">
              <a:avLst/>
            </a:prstGeom>
            <a:solidFill>
              <a:schemeClr val="bg1"/>
            </a:solidFill>
            <a:ln w="12700">
              <a:solidFill>
                <a:schemeClr val="tx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r>
                <a:rPr lang="en-US" altLang="en-US" sz="1900" dirty="0">
                  <a:solidFill>
                    <a:schemeClr val="accent1"/>
                  </a:solidFill>
                </a:rPr>
                <a:t>Not one</a:t>
              </a:r>
            </a:p>
            <a:p>
              <a:pPr algn="ctr"/>
              <a:r>
                <a:rPr lang="en-US" altLang="en-US" sz="1900" dirty="0">
                  <a:solidFill>
                    <a:schemeClr val="accent1"/>
                  </a:solidFill>
                </a:rPr>
                <a:t>sale at</a:t>
              </a:r>
            </a:p>
            <a:p>
              <a:pPr algn="ctr"/>
              <a:r>
                <a:rPr lang="en-US" altLang="en-US" sz="1900" dirty="0">
                  <a:solidFill>
                    <a:schemeClr val="accent1"/>
                  </a:solidFill>
                </a:rPr>
                <a:t>a time!</a:t>
              </a:r>
              <a:endParaRPr lang="en-GB" altLang="en-US" sz="1900" dirty="0">
                <a:solidFill>
                  <a:schemeClr val="accent1"/>
                </a:solidFill>
              </a:endParaRPr>
            </a:p>
          </p:txBody>
        </p:sp>
      </p:grpSp>
      <p:grpSp>
        <p:nvGrpSpPr>
          <p:cNvPr id="3081" name="Group 12"/>
          <p:cNvGrpSpPr>
            <a:grpSpLocks/>
          </p:cNvGrpSpPr>
          <p:nvPr/>
        </p:nvGrpSpPr>
        <p:grpSpPr bwMode="auto">
          <a:xfrm>
            <a:off x="2363788" y="2443163"/>
            <a:ext cx="1663700" cy="1663700"/>
            <a:chOff x="713" y="1548"/>
            <a:chExt cx="937" cy="937"/>
          </a:xfrm>
        </p:grpSpPr>
        <p:sp>
          <p:nvSpPr>
            <p:cNvPr id="3098" name="Oval 13"/>
            <p:cNvSpPr>
              <a:spLocks noChangeArrowheads="1"/>
            </p:cNvSpPr>
            <p:nvPr/>
          </p:nvSpPr>
          <p:spPr bwMode="auto">
            <a:xfrm>
              <a:off x="713" y="1548"/>
              <a:ext cx="937" cy="937"/>
            </a:xfrm>
            <a:prstGeom prst="ellipse">
              <a:avLst/>
            </a:prstGeom>
            <a:solidFill>
              <a:schemeClr val="accent1"/>
            </a:solidFill>
            <a:ln w="12700">
              <a:solidFill>
                <a:schemeClr val="tx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endParaRPr lang="en-US" altLang="en-US" sz="1900" dirty="0">
                <a:solidFill>
                  <a:schemeClr val="bg1"/>
                </a:solidFill>
              </a:endParaRPr>
            </a:p>
          </p:txBody>
        </p:sp>
        <p:sp>
          <p:nvSpPr>
            <p:cNvPr id="3099" name="Oval 14"/>
            <p:cNvSpPr>
              <a:spLocks noChangeArrowheads="1"/>
            </p:cNvSpPr>
            <p:nvPr/>
          </p:nvSpPr>
          <p:spPr bwMode="auto">
            <a:xfrm>
              <a:off x="756" y="1591"/>
              <a:ext cx="851" cy="851"/>
            </a:xfrm>
            <a:prstGeom prst="ellipse">
              <a:avLst/>
            </a:prstGeom>
            <a:solidFill>
              <a:schemeClr val="bg1"/>
            </a:solidFill>
            <a:ln w="12700">
              <a:solidFill>
                <a:schemeClr val="tx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r>
                <a:rPr lang="en-US" altLang="en-US" sz="1900" dirty="0">
                  <a:solidFill>
                    <a:schemeClr val="accent1"/>
                  </a:solidFill>
                </a:rPr>
                <a:t>Long-term</a:t>
              </a:r>
            </a:p>
            <a:p>
              <a:pPr algn="ctr"/>
              <a:r>
                <a:rPr lang="en-US" altLang="en-US" sz="1900" dirty="0">
                  <a:solidFill>
                    <a:schemeClr val="accent1"/>
                  </a:solidFill>
                </a:rPr>
                <a:t>strategy</a:t>
              </a:r>
              <a:endParaRPr lang="en-GB" altLang="en-US" sz="1900" dirty="0">
                <a:solidFill>
                  <a:schemeClr val="accent1"/>
                </a:solidFill>
              </a:endParaRPr>
            </a:p>
          </p:txBody>
        </p:sp>
      </p:grpSp>
      <p:sp>
        <p:nvSpPr>
          <p:cNvPr id="3082" name="Oval 22"/>
          <p:cNvSpPr>
            <a:spLocks noChangeArrowheads="1"/>
          </p:cNvSpPr>
          <p:nvPr/>
        </p:nvSpPr>
        <p:spPr bwMode="auto">
          <a:xfrm>
            <a:off x="2351089" y="2376489"/>
            <a:ext cx="517525" cy="517525"/>
          </a:xfrm>
          <a:prstGeom prst="ellipse">
            <a:avLst/>
          </a:prstGeom>
          <a:solidFill>
            <a:schemeClr val="bg1"/>
          </a:solidFill>
          <a:ln w="57150">
            <a:solidFill>
              <a:schemeClr val="accent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r>
              <a:rPr lang="en-US" altLang="en-US" dirty="0"/>
              <a:t>1</a:t>
            </a:r>
            <a:endParaRPr lang="en-GB" altLang="en-US" dirty="0"/>
          </a:p>
        </p:txBody>
      </p:sp>
      <p:sp>
        <p:nvSpPr>
          <p:cNvPr id="3083" name="Oval 23"/>
          <p:cNvSpPr>
            <a:spLocks noChangeArrowheads="1"/>
          </p:cNvSpPr>
          <p:nvPr/>
        </p:nvSpPr>
        <p:spPr bwMode="auto">
          <a:xfrm>
            <a:off x="3606801" y="4002089"/>
            <a:ext cx="517525" cy="517525"/>
          </a:xfrm>
          <a:prstGeom prst="ellipse">
            <a:avLst/>
          </a:prstGeom>
          <a:solidFill>
            <a:schemeClr val="bg1"/>
          </a:solidFill>
          <a:ln w="57150">
            <a:solidFill>
              <a:schemeClr val="accent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r>
              <a:rPr lang="en-US" altLang="en-US" dirty="0"/>
              <a:t>2</a:t>
            </a:r>
            <a:endParaRPr lang="en-GB" altLang="en-US" dirty="0"/>
          </a:p>
        </p:txBody>
      </p:sp>
      <p:sp>
        <p:nvSpPr>
          <p:cNvPr id="3084" name="Text Box 26"/>
          <p:cNvSpPr txBox="1">
            <a:spLocks noChangeArrowheads="1"/>
          </p:cNvSpPr>
          <p:nvPr/>
        </p:nvSpPr>
        <p:spPr bwMode="auto">
          <a:xfrm>
            <a:off x="6800851" y="1158875"/>
            <a:ext cx="3749873"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r>
              <a:rPr lang="en-GB" altLang="en-US" b="1" dirty="0">
                <a:cs typeface="Arial" charset="0"/>
              </a:rPr>
              <a:t>‘</a:t>
            </a:r>
            <a:r>
              <a:rPr lang="en-GB" altLang="en-US" b="1" dirty="0"/>
              <a:t>A connection or association</a:t>
            </a:r>
            <a:r>
              <a:rPr lang="en-GB" altLang="en-US" b="1" dirty="0">
                <a:cs typeface="Arial" charset="0"/>
              </a:rPr>
              <a:t>’</a:t>
            </a:r>
            <a:endParaRPr lang="en-GB" altLang="en-US" b="1" dirty="0"/>
          </a:p>
        </p:txBody>
      </p:sp>
      <p:sp>
        <p:nvSpPr>
          <p:cNvPr id="3085" name="Text Box 29"/>
          <p:cNvSpPr txBox="1">
            <a:spLocks noChangeArrowheads="1"/>
          </p:cNvSpPr>
          <p:nvPr/>
        </p:nvSpPr>
        <p:spPr bwMode="auto">
          <a:xfrm>
            <a:off x="6624638" y="1773238"/>
            <a:ext cx="363855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r>
              <a:rPr lang="en-GB" altLang="en-US" b="1" dirty="0"/>
              <a:t>Relationship procurement</a:t>
            </a:r>
          </a:p>
        </p:txBody>
      </p:sp>
      <p:grpSp>
        <p:nvGrpSpPr>
          <p:cNvPr id="3086" name="Group 42"/>
          <p:cNvGrpSpPr>
            <a:grpSpLocks/>
          </p:cNvGrpSpPr>
          <p:nvPr/>
        </p:nvGrpSpPr>
        <p:grpSpPr bwMode="auto">
          <a:xfrm>
            <a:off x="8516938" y="2373313"/>
            <a:ext cx="1663700" cy="1663700"/>
            <a:chOff x="1812" y="1729"/>
            <a:chExt cx="937" cy="937"/>
          </a:xfrm>
        </p:grpSpPr>
        <p:sp>
          <p:nvSpPr>
            <p:cNvPr id="3096" name="Oval 43"/>
            <p:cNvSpPr>
              <a:spLocks noChangeArrowheads="1"/>
            </p:cNvSpPr>
            <p:nvPr/>
          </p:nvSpPr>
          <p:spPr bwMode="auto">
            <a:xfrm>
              <a:off x="1812" y="1729"/>
              <a:ext cx="937" cy="937"/>
            </a:xfrm>
            <a:prstGeom prst="ellipse">
              <a:avLst/>
            </a:prstGeom>
            <a:solidFill>
              <a:schemeClr val="accent1"/>
            </a:solidFill>
            <a:ln w="12700">
              <a:solidFill>
                <a:schemeClr val="tx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endParaRPr lang="en-US" altLang="en-US" sz="1900" dirty="0">
                <a:solidFill>
                  <a:schemeClr val="bg1"/>
                </a:solidFill>
              </a:endParaRPr>
            </a:p>
          </p:txBody>
        </p:sp>
        <p:sp>
          <p:nvSpPr>
            <p:cNvPr id="3097" name="Oval 44"/>
            <p:cNvSpPr>
              <a:spLocks noChangeArrowheads="1"/>
            </p:cNvSpPr>
            <p:nvPr/>
          </p:nvSpPr>
          <p:spPr bwMode="auto">
            <a:xfrm>
              <a:off x="1855" y="1772"/>
              <a:ext cx="851" cy="851"/>
            </a:xfrm>
            <a:prstGeom prst="ellipse">
              <a:avLst/>
            </a:prstGeom>
            <a:solidFill>
              <a:schemeClr val="bg1"/>
            </a:solidFill>
            <a:ln w="12700">
              <a:solidFill>
                <a:schemeClr val="tx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r>
                <a:rPr lang="en-US" altLang="en-US" sz="1900" dirty="0">
                  <a:solidFill>
                    <a:schemeClr val="accent1"/>
                  </a:solidFill>
                </a:rPr>
                <a:t>Secures</a:t>
              </a:r>
            </a:p>
            <a:p>
              <a:pPr algn="ctr"/>
              <a:r>
                <a:rPr lang="en-US" altLang="en-US" sz="1900" dirty="0">
                  <a:solidFill>
                    <a:schemeClr val="accent1"/>
                  </a:solidFill>
                </a:rPr>
                <a:t>mutual</a:t>
              </a:r>
            </a:p>
            <a:p>
              <a:pPr algn="ctr"/>
              <a:r>
                <a:rPr lang="en-US" altLang="en-US" sz="1900" dirty="0">
                  <a:solidFill>
                    <a:schemeClr val="accent1"/>
                  </a:solidFill>
                </a:rPr>
                <a:t>benefits</a:t>
              </a:r>
              <a:endParaRPr lang="en-GB" altLang="en-US" sz="1900" dirty="0">
                <a:solidFill>
                  <a:schemeClr val="accent1"/>
                </a:solidFill>
              </a:endParaRPr>
            </a:p>
          </p:txBody>
        </p:sp>
      </p:grpSp>
      <p:grpSp>
        <p:nvGrpSpPr>
          <p:cNvPr id="3087" name="Group 45"/>
          <p:cNvGrpSpPr>
            <a:grpSpLocks/>
          </p:cNvGrpSpPr>
          <p:nvPr/>
        </p:nvGrpSpPr>
        <p:grpSpPr bwMode="auto">
          <a:xfrm>
            <a:off x="6772275" y="2371725"/>
            <a:ext cx="1663700" cy="1663700"/>
            <a:chOff x="713" y="1548"/>
            <a:chExt cx="937" cy="937"/>
          </a:xfrm>
        </p:grpSpPr>
        <p:sp>
          <p:nvSpPr>
            <p:cNvPr id="3094" name="Oval 46"/>
            <p:cNvSpPr>
              <a:spLocks noChangeArrowheads="1"/>
            </p:cNvSpPr>
            <p:nvPr/>
          </p:nvSpPr>
          <p:spPr bwMode="auto">
            <a:xfrm>
              <a:off x="713" y="1548"/>
              <a:ext cx="937" cy="937"/>
            </a:xfrm>
            <a:prstGeom prst="ellipse">
              <a:avLst/>
            </a:prstGeom>
            <a:solidFill>
              <a:schemeClr val="accent1"/>
            </a:solidFill>
            <a:ln w="12700">
              <a:solidFill>
                <a:schemeClr val="tx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endParaRPr lang="en-US" altLang="en-US" sz="1900" dirty="0">
                <a:solidFill>
                  <a:schemeClr val="bg1"/>
                </a:solidFill>
              </a:endParaRPr>
            </a:p>
          </p:txBody>
        </p:sp>
        <p:sp>
          <p:nvSpPr>
            <p:cNvPr id="3095" name="Oval 47"/>
            <p:cNvSpPr>
              <a:spLocks noChangeArrowheads="1"/>
            </p:cNvSpPr>
            <p:nvPr/>
          </p:nvSpPr>
          <p:spPr bwMode="auto">
            <a:xfrm>
              <a:off x="756" y="1591"/>
              <a:ext cx="851" cy="851"/>
            </a:xfrm>
            <a:prstGeom prst="ellipse">
              <a:avLst/>
            </a:prstGeom>
            <a:solidFill>
              <a:schemeClr val="bg1"/>
            </a:solidFill>
            <a:ln w="12700">
              <a:solidFill>
                <a:schemeClr val="tx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r>
                <a:rPr lang="en-US" altLang="en-US" sz="1900" dirty="0">
                  <a:solidFill>
                    <a:schemeClr val="accent1"/>
                  </a:solidFill>
                </a:rPr>
                <a:t>Long-term</a:t>
              </a:r>
            </a:p>
            <a:p>
              <a:pPr algn="ctr"/>
              <a:r>
                <a:rPr lang="en-US" altLang="en-US" sz="1900" dirty="0">
                  <a:solidFill>
                    <a:schemeClr val="accent1"/>
                  </a:solidFill>
                </a:rPr>
                <a:t>strategy</a:t>
              </a:r>
              <a:endParaRPr lang="en-GB" altLang="en-US" sz="1900" dirty="0">
                <a:solidFill>
                  <a:schemeClr val="accent1"/>
                </a:solidFill>
              </a:endParaRPr>
            </a:p>
          </p:txBody>
        </p:sp>
      </p:grpSp>
      <p:grpSp>
        <p:nvGrpSpPr>
          <p:cNvPr id="3088" name="Group 48"/>
          <p:cNvGrpSpPr>
            <a:grpSpLocks/>
          </p:cNvGrpSpPr>
          <p:nvPr/>
        </p:nvGrpSpPr>
        <p:grpSpPr bwMode="auto">
          <a:xfrm>
            <a:off x="7680325" y="4113213"/>
            <a:ext cx="1663700" cy="1663700"/>
            <a:chOff x="2937" y="1548"/>
            <a:chExt cx="937" cy="937"/>
          </a:xfrm>
        </p:grpSpPr>
        <p:sp>
          <p:nvSpPr>
            <p:cNvPr id="3092" name="Oval 49"/>
            <p:cNvSpPr>
              <a:spLocks noChangeArrowheads="1"/>
            </p:cNvSpPr>
            <p:nvPr/>
          </p:nvSpPr>
          <p:spPr bwMode="auto">
            <a:xfrm>
              <a:off x="2937" y="1548"/>
              <a:ext cx="937" cy="937"/>
            </a:xfrm>
            <a:prstGeom prst="ellipse">
              <a:avLst/>
            </a:prstGeom>
            <a:solidFill>
              <a:schemeClr val="accent1"/>
            </a:solidFill>
            <a:ln w="12700">
              <a:solidFill>
                <a:schemeClr val="tx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endParaRPr lang="en-US" altLang="en-US" sz="1900" dirty="0">
                <a:solidFill>
                  <a:schemeClr val="bg1"/>
                </a:solidFill>
              </a:endParaRPr>
            </a:p>
          </p:txBody>
        </p:sp>
        <p:sp>
          <p:nvSpPr>
            <p:cNvPr id="3093" name="Oval 50"/>
            <p:cNvSpPr>
              <a:spLocks noChangeArrowheads="1"/>
            </p:cNvSpPr>
            <p:nvPr/>
          </p:nvSpPr>
          <p:spPr bwMode="auto">
            <a:xfrm>
              <a:off x="2980" y="1591"/>
              <a:ext cx="851" cy="851"/>
            </a:xfrm>
            <a:prstGeom prst="ellipse">
              <a:avLst/>
            </a:prstGeom>
            <a:solidFill>
              <a:schemeClr val="bg1"/>
            </a:solidFill>
            <a:ln w="12700">
              <a:solidFill>
                <a:schemeClr val="tx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r>
                <a:rPr lang="en-US" altLang="en-US" sz="1900" dirty="0">
                  <a:solidFill>
                    <a:schemeClr val="accent1"/>
                  </a:solidFill>
                </a:rPr>
                <a:t>Requires</a:t>
              </a:r>
            </a:p>
            <a:p>
              <a:pPr algn="ctr"/>
              <a:r>
                <a:rPr lang="en-US" altLang="en-US" sz="1900" dirty="0">
                  <a:solidFill>
                    <a:schemeClr val="accent1"/>
                  </a:solidFill>
                </a:rPr>
                <a:t>focus</a:t>
              </a:r>
              <a:endParaRPr lang="en-GB" altLang="en-US" sz="1900" dirty="0">
                <a:solidFill>
                  <a:schemeClr val="accent1"/>
                </a:solidFill>
              </a:endParaRPr>
            </a:p>
          </p:txBody>
        </p:sp>
      </p:grpSp>
      <p:sp>
        <p:nvSpPr>
          <p:cNvPr id="3089" name="Oval 51"/>
          <p:cNvSpPr>
            <a:spLocks noChangeArrowheads="1"/>
          </p:cNvSpPr>
          <p:nvPr/>
        </p:nvSpPr>
        <p:spPr bwMode="auto">
          <a:xfrm>
            <a:off x="6759576" y="2305051"/>
            <a:ext cx="517525" cy="517525"/>
          </a:xfrm>
          <a:prstGeom prst="ellipse">
            <a:avLst/>
          </a:prstGeom>
          <a:solidFill>
            <a:schemeClr val="bg1"/>
          </a:solidFill>
          <a:ln w="57150">
            <a:solidFill>
              <a:schemeClr val="accent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r>
              <a:rPr lang="en-US" altLang="en-US" dirty="0"/>
              <a:t>1</a:t>
            </a:r>
            <a:endParaRPr lang="en-GB" altLang="en-US" dirty="0"/>
          </a:p>
        </p:txBody>
      </p:sp>
      <p:sp>
        <p:nvSpPr>
          <p:cNvPr id="3090" name="Oval 52"/>
          <p:cNvSpPr>
            <a:spLocks noChangeArrowheads="1"/>
          </p:cNvSpPr>
          <p:nvPr/>
        </p:nvSpPr>
        <p:spPr bwMode="auto">
          <a:xfrm>
            <a:off x="8555039" y="2305051"/>
            <a:ext cx="517525" cy="517525"/>
          </a:xfrm>
          <a:prstGeom prst="ellipse">
            <a:avLst/>
          </a:prstGeom>
          <a:solidFill>
            <a:schemeClr val="bg1"/>
          </a:solidFill>
          <a:ln w="57150">
            <a:solidFill>
              <a:schemeClr val="accent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r>
              <a:rPr lang="en-US" altLang="en-US" dirty="0"/>
              <a:t>2</a:t>
            </a:r>
            <a:endParaRPr lang="en-GB" altLang="en-US" dirty="0"/>
          </a:p>
        </p:txBody>
      </p:sp>
      <p:sp>
        <p:nvSpPr>
          <p:cNvPr id="3091" name="Oval 53"/>
          <p:cNvSpPr>
            <a:spLocks noChangeArrowheads="1"/>
          </p:cNvSpPr>
          <p:nvPr/>
        </p:nvSpPr>
        <p:spPr bwMode="auto">
          <a:xfrm>
            <a:off x="7767639" y="4046539"/>
            <a:ext cx="517525" cy="517525"/>
          </a:xfrm>
          <a:prstGeom prst="ellipse">
            <a:avLst/>
          </a:prstGeom>
          <a:solidFill>
            <a:schemeClr val="bg1"/>
          </a:solidFill>
          <a:ln w="57150">
            <a:solidFill>
              <a:schemeClr val="accent1"/>
            </a:solidFill>
            <a:round/>
            <a:headEnd type="none" w="sm" len="sm"/>
            <a:tailEnd type="none" w="sm" len="sm"/>
          </a:ln>
        </p:spPr>
        <p:txBody>
          <a:bodyPr wrap="none" anchor="ct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pPr algn="ctr"/>
            <a:r>
              <a:rPr lang="en-US" altLang="en-US" dirty="0"/>
              <a:t>3</a:t>
            </a:r>
            <a:endParaRPr lang="en-GB" altLang="en-US" dirty="0"/>
          </a:p>
        </p:txBody>
      </p:sp>
    </p:spTree>
    <p:extLst>
      <p:ext uri="{BB962C8B-B14F-4D97-AF65-F5344CB8AC3E}">
        <p14:creationId xmlns:p14="http://schemas.microsoft.com/office/powerpoint/2010/main" val="7965875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42694"/>
                                        </p:tgtEl>
                                        <p:attrNameLst>
                                          <p:attrName>style.visibility</p:attrName>
                                        </p:attrNameLst>
                                      </p:cBhvr>
                                      <p:to>
                                        <p:strVal val="visible"/>
                                      </p:to>
                                    </p:set>
                                    <p:animEffect transition="in" filter="wipe(right)">
                                      <p:cBhvr>
                                        <p:cTn id="11" dur="500"/>
                                        <p:tgtEl>
                                          <p:spTgt spid="2426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2694"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p:cNvGrpSpPr>
          <p:nvPr/>
        </p:nvGrpSpPr>
        <p:grpSpPr bwMode="auto">
          <a:xfrm>
            <a:off x="1524000" y="476251"/>
            <a:ext cx="9144000" cy="411163"/>
            <a:chOff x="0" y="343"/>
            <a:chExt cx="5760" cy="259"/>
          </a:xfrm>
        </p:grpSpPr>
        <p:sp>
          <p:nvSpPr>
            <p:cNvPr id="4113" name="Line 3"/>
            <p:cNvSpPr>
              <a:spLocks noChangeShapeType="1"/>
            </p:cNvSpPr>
            <p:nvPr/>
          </p:nvSpPr>
          <p:spPr bwMode="auto">
            <a:xfrm>
              <a:off x="0" y="473"/>
              <a:ext cx="5760" cy="0"/>
            </a:xfrm>
            <a:prstGeom prst="line">
              <a:avLst/>
            </a:prstGeom>
            <a:noFill/>
            <a:ln w="28575">
              <a:solidFill>
                <a:schemeClr val="folHlink"/>
              </a:solidFill>
              <a:round/>
              <a:headEnd type="none" w="sm" len="sm"/>
              <a:tailEnd type="none" w="sm" len="sm"/>
            </a:ln>
            <a:extLst>
              <a:ext uri="{909E8E84-426E-40DD-AFC4-6F175D3DCCD1}">
                <a14:hiddenFill xmlns:a14="http://schemas.microsoft.com/office/drawing/2010/main">
                  <a:noFill/>
                </a14:hiddenFill>
              </a:ext>
            </a:extLst>
          </p:spPr>
          <p:txBody>
            <a:bodyPr/>
            <a:lstStyle/>
            <a:p>
              <a:endParaRPr lang="en-GB" dirty="0"/>
            </a:p>
          </p:txBody>
        </p:sp>
        <p:sp>
          <p:nvSpPr>
            <p:cNvPr id="243716" name="AutoShape 4"/>
            <p:cNvSpPr>
              <a:spLocks noChangeArrowheads="1"/>
            </p:cNvSpPr>
            <p:nvPr/>
          </p:nvSpPr>
          <p:spPr bwMode="auto">
            <a:xfrm>
              <a:off x="158" y="343"/>
              <a:ext cx="3447" cy="259"/>
            </a:xfrm>
            <a:prstGeom prst="roundRect">
              <a:avLst>
                <a:gd name="adj" fmla="val 16667"/>
              </a:avLst>
            </a:prstGeom>
            <a:ln>
              <a:headEnd type="none" w="sm" len="sm"/>
              <a:tailEnd type="none" w="sm" len="sm"/>
            </a:ln>
          </p:spPr>
          <p:style>
            <a:lnRef idx="2">
              <a:schemeClr val="dk1"/>
            </a:lnRef>
            <a:fillRef idx="1">
              <a:schemeClr val="lt1"/>
            </a:fillRef>
            <a:effectRef idx="0">
              <a:schemeClr val="dk1"/>
            </a:effectRef>
            <a:fontRef idx="minor">
              <a:schemeClr val="dk1"/>
            </a:fontRef>
          </p:style>
          <p:txBody>
            <a:bodyPr wrap="none" anchor="ctr"/>
            <a:lstStyle/>
            <a:p>
              <a:pPr>
                <a:defRPr/>
              </a:pPr>
              <a:endParaRPr lang="en-US" b="1" dirty="0"/>
            </a:p>
          </p:txBody>
        </p:sp>
      </p:grpSp>
      <p:graphicFrame>
        <p:nvGraphicFramePr>
          <p:cNvPr id="4117" name="Group 21"/>
          <p:cNvGraphicFramePr>
            <a:graphicFrameLocks noGrp="1"/>
          </p:cNvGraphicFramePr>
          <p:nvPr>
            <p:extLst/>
          </p:nvPr>
        </p:nvGraphicFramePr>
        <p:xfrm>
          <a:off x="1703389" y="1011238"/>
          <a:ext cx="8707437" cy="4862910"/>
        </p:xfrm>
        <a:graphic>
          <a:graphicData uri="http://schemas.openxmlformats.org/drawingml/2006/table">
            <a:tbl>
              <a:tblPr/>
              <a:tblGrid>
                <a:gridCol w="4354512">
                  <a:extLst>
                    <a:ext uri="{9D8B030D-6E8A-4147-A177-3AD203B41FA5}">
                      <a16:colId xmlns:a16="http://schemas.microsoft.com/office/drawing/2014/main" val="20000"/>
                    </a:ext>
                  </a:extLst>
                </a:gridCol>
                <a:gridCol w="4352925">
                  <a:extLst>
                    <a:ext uri="{9D8B030D-6E8A-4147-A177-3AD203B41FA5}">
                      <a16:colId xmlns:a16="http://schemas.microsoft.com/office/drawing/2014/main" val="20001"/>
                    </a:ext>
                  </a:extLst>
                </a:gridCol>
              </a:tblGrid>
              <a:tr h="339694">
                <a:tc gridSpan="2">
                  <a:txBody>
                    <a:bodyPr/>
                    <a:lstStyle/>
                    <a:p>
                      <a:pPr marL="0" marR="0" lvl="0" indent="0" algn="ctr" defTabSz="914400" rtl="0" eaLnBrk="0" fontAlgn="base" latinLnBrk="0" hangingPunct="0">
                        <a:lnSpc>
                          <a:spcPct val="100000"/>
                        </a:lnSpc>
                        <a:spcBef>
                          <a:spcPct val="0"/>
                        </a:spcBef>
                        <a:spcAft>
                          <a:spcPct val="0"/>
                        </a:spcAft>
                        <a:buClrTx/>
                        <a:buSzTx/>
                        <a:buFontTx/>
                        <a:buNone/>
                        <a:tabLst>
                          <a:tab pos="360363" algn="l"/>
                        </a:tabLst>
                      </a:pPr>
                      <a:r>
                        <a:rPr kumimoji="0" lang="en-GB" sz="1600" b="1" i="0" u="none" strike="noStrike" cap="none" normalizeH="0" baseline="0" dirty="0">
                          <a:ln>
                            <a:noFill/>
                          </a:ln>
                          <a:solidFill>
                            <a:schemeClr val="tx2"/>
                          </a:solidFill>
                          <a:effectLst/>
                          <a:latin typeface="Arial" charset="0"/>
                          <a:cs typeface="Times New Roman" pitchFamily="18" charset="0"/>
                        </a:rPr>
                        <a:t> Main differences between transactional and relationship procurement</a:t>
                      </a:r>
                      <a:endParaRPr kumimoji="0" lang="en-GB" sz="1600" b="1" i="0" u="none" strike="noStrike" cap="none" normalizeH="0" baseline="0" dirty="0">
                        <a:ln>
                          <a:noFill/>
                        </a:ln>
                        <a:solidFill>
                          <a:schemeClr val="tx2"/>
                        </a:solidFill>
                        <a:effectLst/>
                        <a:latin typeface="Arial" charset="0"/>
                      </a:endParaRPr>
                    </a:p>
                  </a:txBody>
                  <a:tcPr marT="45716" marB="45716"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solidFill>
                      <a:srgbClr val="BEBEBE"/>
                    </a:solidFill>
                  </a:tcPr>
                </a:tc>
                <a:tc hMerge="1">
                  <a:txBody>
                    <a:bodyPr/>
                    <a:lstStyle/>
                    <a:p>
                      <a:endParaRPr lang="en-US"/>
                    </a:p>
                  </a:txBody>
                  <a:tcPr/>
                </a:tc>
                <a:extLst>
                  <a:ext uri="{0D108BD9-81ED-4DB2-BD59-A6C34878D82A}">
                    <a16:rowId xmlns:a16="http://schemas.microsoft.com/office/drawing/2014/main" val="10000"/>
                  </a:ext>
                </a:extLst>
              </a:tr>
              <a:tr h="335249">
                <a:tc>
                  <a:txBody>
                    <a:bodyPr/>
                    <a:lstStyle/>
                    <a:p>
                      <a:pPr marL="0" marR="0" lvl="0" indent="0" algn="ctr" defTabSz="914400" rtl="0" eaLnBrk="0" fontAlgn="base" latinLnBrk="0" hangingPunct="0">
                        <a:lnSpc>
                          <a:spcPct val="100000"/>
                        </a:lnSpc>
                        <a:spcBef>
                          <a:spcPct val="0"/>
                        </a:spcBef>
                        <a:spcAft>
                          <a:spcPct val="0"/>
                        </a:spcAft>
                        <a:buClrTx/>
                        <a:buSzTx/>
                        <a:buFontTx/>
                        <a:buNone/>
                        <a:tabLst>
                          <a:tab pos="360363" algn="l"/>
                        </a:tabLst>
                      </a:pPr>
                      <a:r>
                        <a:rPr kumimoji="0" lang="en-GB" sz="1600" b="1" i="0" u="none" strike="noStrike" cap="none" normalizeH="0" baseline="0" dirty="0">
                          <a:ln>
                            <a:noFill/>
                          </a:ln>
                          <a:solidFill>
                            <a:schemeClr val="tx2"/>
                          </a:solidFill>
                          <a:effectLst/>
                          <a:latin typeface="Arial" charset="0"/>
                          <a:cs typeface="Times New Roman" pitchFamily="18" charset="0"/>
                        </a:rPr>
                        <a:t>Transactional</a:t>
                      </a:r>
                      <a:endParaRPr kumimoji="0" lang="en-GB" sz="1600" b="1" i="0" u="none" strike="noStrike" cap="none" normalizeH="0" baseline="0" dirty="0">
                        <a:ln>
                          <a:noFill/>
                        </a:ln>
                        <a:solidFill>
                          <a:schemeClr val="tx2"/>
                        </a:solidFill>
                        <a:effectLst/>
                        <a:latin typeface="Arial" charset="0"/>
                      </a:endParaRPr>
                    </a:p>
                  </a:txBody>
                  <a:tcPr marT="45716" marB="45716"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solidFill>
                      <a:srgbClr val="DEDEDE"/>
                    </a:solidFill>
                  </a:tcPr>
                </a:tc>
                <a:tc>
                  <a:txBody>
                    <a:bodyPr/>
                    <a:lstStyle/>
                    <a:p>
                      <a:pPr marL="0" marR="0" lvl="0" indent="0" algn="ctr" defTabSz="914400" rtl="0" eaLnBrk="0" fontAlgn="base" latinLnBrk="0" hangingPunct="0">
                        <a:lnSpc>
                          <a:spcPct val="100000"/>
                        </a:lnSpc>
                        <a:spcBef>
                          <a:spcPct val="0"/>
                        </a:spcBef>
                        <a:spcAft>
                          <a:spcPct val="0"/>
                        </a:spcAft>
                        <a:buClrTx/>
                        <a:buSzTx/>
                        <a:buFontTx/>
                        <a:buNone/>
                        <a:tabLst>
                          <a:tab pos="360363" algn="l"/>
                        </a:tabLst>
                      </a:pPr>
                      <a:r>
                        <a:rPr kumimoji="0" lang="en-GB" sz="1600" b="1" i="0" u="none" strike="noStrike" cap="none" normalizeH="0" baseline="0" dirty="0">
                          <a:ln>
                            <a:noFill/>
                          </a:ln>
                          <a:solidFill>
                            <a:schemeClr val="tx2"/>
                          </a:solidFill>
                          <a:effectLst/>
                          <a:latin typeface="Arial" charset="0"/>
                          <a:cs typeface="Times New Roman" pitchFamily="18" charset="0"/>
                        </a:rPr>
                        <a:t>Relationship</a:t>
                      </a:r>
                      <a:endParaRPr kumimoji="0" lang="en-GB" sz="1600" b="1" i="0" u="none" strike="noStrike" cap="none" normalizeH="0" baseline="0" dirty="0">
                        <a:ln>
                          <a:noFill/>
                        </a:ln>
                        <a:solidFill>
                          <a:schemeClr val="tx2"/>
                        </a:solidFill>
                        <a:effectLst/>
                        <a:latin typeface="Arial" charset="0"/>
                      </a:endParaRPr>
                    </a:p>
                  </a:txBody>
                  <a:tcPr marT="45716" marB="45716"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solidFill>
                      <a:schemeClr val="bg2"/>
                    </a:solidFill>
                  </a:tcPr>
                </a:tc>
                <a:extLst>
                  <a:ext uri="{0D108BD9-81ED-4DB2-BD59-A6C34878D82A}">
                    <a16:rowId xmlns:a16="http://schemas.microsoft.com/office/drawing/2014/main" val="10001"/>
                  </a:ext>
                </a:extLst>
              </a:tr>
              <a:tr h="4187569">
                <a:tc>
                  <a:txBody>
                    <a:bodyPr/>
                    <a:lstStyle/>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Focus on short, discrete procurement</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Short-term orientation</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Arms length</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Simple buyer</a:t>
                      </a:r>
                      <a:r>
                        <a:rPr lang="en-US" sz="1800" kern="1200" baseline="0" dirty="0">
                          <a:solidFill>
                            <a:schemeClr val="tx1"/>
                          </a:solidFill>
                          <a:latin typeface="+mn-lt"/>
                          <a:ea typeface="+mn-ea"/>
                          <a:cs typeface="+mn-cs"/>
                        </a:rPr>
                        <a:t>–</a:t>
                      </a:r>
                      <a:r>
                        <a:rPr kumimoji="0" lang="en-GB" sz="1600" b="0" i="0" u="none" strike="noStrike" cap="none" normalizeH="0" baseline="0" dirty="0">
                          <a:ln>
                            <a:noFill/>
                          </a:ln>
                          <a:solidFill>
                            <a:schemeClr val="tx1"/>
                          </a:solidFill>
                          <a:effectLst/>
                          <a:latin typeface="Arial" charset="0"/>
                          <a:cs typeface="Times New Roman" pitchFamily="18" charset="0"/>
                        </a:rPr>
                        <a:t>seller relationship</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Emphasis on price, quality and delivery in the offered product</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No innovation</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Moderate supplier contact</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Little sharing of information; opaqueness</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Reverse auctions may be applicable</a:t>
                      </a:r>
                      <a:endParaRPr kumimoji="0" lang="en-GB" sz="1600" b="0" i="0" u="none" strike="noStrike" cap="none" normalizeH="0" baseline="0" dirty="0">
                        <a:ln>
                          <a:noFill/>
                        </a:ln>
                        <a:solidFill>
                          <a:schemeClr val="tx1"/>
                        </a:solidFill>
                        <a:effectLst/>
                        <a:latin typeface="Arial" charset="0"/>
                      </a:endParaRPr>
                    </a:p>
                  </a:txBody>
                  <a:tcPr marT="45716" marB="45716"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solidFill>
                      <a:srgbClr val="DEDEDE"/>
                    </a:solidFill>
                  </a:tcPr>
                </a:tc>
                <a:tc>
                  <a:txBody>
                    <a:bodyPr/>
                    <a:lstStyle/>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Focus on supplier retention</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Long-term orientation</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Closeness</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Complex, including internal relationships</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Emphasis on improving price, quality, delivery and other factors such as innovative design as a collaborative exercise between purchaser and supplier</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High supplier contact with each contact being used to gain information and strengthen the relationship</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Significant sharing of information including cost information, transparency</a:t>
                      </a:r>
                    </a:p>
                    <a:p>
                      <a:pPr marL="0" marR="0" lvl="0" indent="0" algn="l" defTabSz="914400" rtl="0" eaLnBrk="0" fontAlgn="base" latinLnBrk="0" hangingPunct="0">
                        <a:lnSpc>
                          <a:spcPct val="80000"/>
                        </a:lnSpc>
                        <a:spcBef>
                          <a:spcPct val="0"/>
                        </a:spcBef>
                        <a:spcAft>
                          <a:spcPct val="0"/>
                        </a:spcAft>
                        <a:buClrTx/>
                        <a:buSzTx/>
                        <a:buFontTx/>
                        <a:buNone/>
                        <a:tabLst>
                          <a:tab pos="360363" algn="l"/>
                        </a:tabLst>
                      </a:pPr>
                      <a:endParaRPr kumimoji="0" lang="en-GB" sz="1600" b="0" i="0" u="none" strike="noStrike" cap="none" normalizeH="0" baseline="0" dirty="0">
                        <a:ln>
                          <a:noFill/>
                        </a:ln>
                        <a:solidFill>
                          <a:schemeClr val="tx1"/>
                        </a:solidFill>
                        <a:effectLst/>
                        <a:latin typeface="Arial" charset="0"/>
                        <a:cs typeface="Times New Roman" pitchFamily="18" charset="0"/>
                      </a:endParaRPr>
                    </a:p>
                    <a:p>
                      <a:pPr marL="0" marR="0" lvl="0" indent="0" algn="l" defTabSz="914400" rtl="0" eaLnBrk="0" fontAlgn="base" latinLnBrk="0" hangingPunct="0">
                        <a:lnSpc>
                          <a:spcPct val="80000"/>
                        </a:lnSpc>
                        <a:spcBef>
                          <a:spcPct val="0"/>
                        </a:spcBef>
                        <a:spcAft>
                          <a:spcPct val="0"/>
                        </a:spcAft>
                        <a:buClrTx/>
                        <a:buSzTx/>
                        <a:buFontTx/>
                        <a:buNone/>
                        <a:tabLst>
                          <a:tab pos="360363" algn="l"/>
                        </a:tabLst>
                      </a:pPr>
                      <a:r>
                        <a:rPr kumimoji="0" lang="en-GB" sz="1600" b="0" i="0" u="none" strike="noStrike" cap="none" normalizeH="0" baseline="0" dirty="0">
                          <a:ln>
                            <a:noFill/>
                          </a:ln>
                          <a:solidFill>
                            <a:schemeClr val="tx1"/>
                          </a:solidFill>
                          <a:effectLst/>
                          <a:latin typeface="Arial" charset="0"/>
                          <a:cs typeface="Times New Roman" pitchFamily="18" charset="0"/>
                        </a:rPr>
                        <a:t>Reverse auctions generally inapplicable</a:t>
                      </a:r>
                      <a:endParaRPr kumimoji="0" lang="en-GB" sz="1600" b="0" i="0" u="none" strike="noStrike" cap="none" normalizeH="0" baseline="0" dirty="0">
                        <a:ln>
                          <a:noFill/>
                        </a:ln>
                        <a:solidFill>
                          <a:schemeClr val="tx1"/>
                        </a:solidFill>
                        <a:effectLst/>
                        <a:latin typeface="Arial" charset="0"/>
                      </a:endParaRPr>
                    </a:p>
                  </a:txBody>
                  <a:tcPr marT="45716" marB="45716"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solidFill>
                      <a:schemeClr val="bg2"/>
                    </a:solidFill>
                  </a:tcPr>
                </a:tc>
                <a:extLst>
                  <a:ext uri="{0D108BD9-81ED-4DB2-BD59-A6C34878D82A}">
                    <a16:rowId xmlns:a16="http://schemas.microsoft.com/office/drawing/2014/main" val="10002"/>
                  </a:ext>
                </a:extLst>
              </a:tr>
            </a:tbl>
          </a:graphicData>
        </a:graphic>
      </p:graphicFrame>
      <p:sp>
        <p:nvSpPr>
          <p:cNvPr id="243783" name="Rectangle 71"/>
          <p:cNvSpPr>
            <a:spLocks noChangeArrowheads="1"/>
          </p:cNvSpPr>
          <p:nvPr/>
        </p:nvSpPr>
        <p:spPr bwMode="auto">
          <a:xfrm>
            <a:off x="2135561" y="476250"/>
            <a:ext cx="494310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a:defRPr sz="2000">
                <a:solidFill>
                  <a:schemeClr val="tx1"/>
                </a:solidFill>
                <a:latin typeface="Arial" charset="0"/>
              </a:defRPr>
            </a:lvl1pPr>
            <a:lvl2pPr marL="742950" indent="-285750">
              <a:defRPr sz="2000">
                <a:solidFill>
                  <a:schemeClr val="tx1"/>
                </a:solidFill>
                <a:latin typeface="Arial" charset="0"/>
              </a:defRPr>
            </a:lvl2pPr>
            <a:lvl3pPr marL="1143000" indent="-228600">
              <a:defRPr sz="2000">
                <a:solidFill>
                  <a:schemeClr val="tx1"/>
                </a:solidFill>
                <a:latin typeface="Arial" charset="0"/>
              </a:defRPr>
            </a:lvl3pPr>
            <a:lvl4pPr marL="1600200" indent="-228600">
              <a:defRPr sz="2000">
                <a:solidFill>
                  <a:schemeClr val="tx1"/>
                </a:solidFill>
                <a:latin typeface="Arial" charset="0"/>
              </a:defRPr>
            </a:lvl4pPr>
            <a:lvl5pPr marL="2057400" indent="-228600">
              <a:defRPr sz="2000">
                <a:solidFill>
                  <a:schemeClr val="tx1"/>
                </a:solidFill>
                <a:latin typeface="Arial" charset="0"/>
              </a:defRPr>
            </a:lvl5pPr>
            <a:lvl6pPr marL="2514600" indent="-228600" eaLnBrk="0" fontAlgn="base" hangingPunct="0">
              <a:spcBef>
                <a:spcPct val="0"/>
              </a:spcBef>
              <a:spcAft>
                <a:spcPct val="0"/>
              </a:spcAft>
              <a:defRPr sz="2000">
                <a:solidFill>
                  <a:schemeClr val="tx1"/>
                </a:solidFill>
                <a:latin typeface="Arial" charset="0"/>
              </a:defRPr>
            </a:lvl6pPr>
            <a:lvl7pPr marL="2971800" indent="-228600" eaLnBrk="0" fontAlgn="base" hangingPunct="0">
              <a:spcBef>
                <a:spcPct val="0"/>
              </a:spcBef>
              <a:spcAft>
                <a:spcPct val="0"/>
              </a:spcAft>
              <a:defRPr sz="2000">
                <a:solidFill>
                  <a:schemeClr val="tx1"/>
                </a:solidFill>
                <a:latin typeface="Arial" charset="0"/>
              </a:defRPr>
            </a:lvl7pPr>
            <a:lvl8pPr marL="3429000" indent="-228600" eaLnBrk="0" fontAlgn="base" hangingPunct="0">
              <a:spcBef>
                <a:spcPct val="0"/>
              </a:spcBef>
              <a:spcAft>
                <a:spcPct val="0"/>
              </a:spcAft>
              <a:defRPr sz="2000">
                <a:solidFill>
                  <a:schemeClr val="tx1"/>
                </a:solidFill>
                <a:latin typeface="Arial" charset="0"/>
              </a:defRPr>
            </a:lvl8pPr>
            <a:lvl9pPr marL="3886200" indent="-228600" eaLnBrk="0" fontAlgn="base" hangingPunct="0">
              <a:spcBef>
                <a:spcPct val="0"/>
              </a:spcBef>
              <a:spcAft>
                <a:spcPct val="0"/>
              </a:spcAft>
              <a:defRPr sz="2000">
                <a:solidFill>
                  <a:schemeClr val="tx1"/>
                </a:solidFill>
                <a:latin typeface="Arial" charset="0"/>
              </a:defRPr>
            </a:lvl9pPr>
          </a:lstStyle>
          <a:p>
            <a:r>
              <a:rPr lang="en-GB" altLang="en-US" dirty="0"/>
              <a:t>Supplier relationships and partnering</a:t>
            </a:r>
          </a:p>
        </p:txBody>
      </p:sp>
    </p:spTree>
    <p:extLst>
      <p:ext uri="{BB962C8B-B14F-4D97-AF65-F5344CB8AC3E}">
        <p14:creationId xmlns:p14="http://schemas.microsoft.com/office/powerpoint/2010/main" val="20711735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nodeType="afterGroup">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43783"/>
                                        </p:tgtEl>
                                        <p:attrNameLst>
                                          <p:attrName>style.visibility</p:attrName>
                                        </p:attrNameLst>
                                      </p:cBhvr>
                                      <p:to>
                                        <p:strVal val="visible"/>
                                      </p:to>
                                    </p:set>
                                    <p:animEffect transition="in" filter="wipe(right)">
                                      <p:cBhvr>
                                        <p:cTn id="11" dur="500"/>
                                        <p:tgtEl>
                                          <p:spTgt spid="2437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783"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Macro- Environmental Factors</a:t>
            </a:r>
          </a:p>
        </p:txBody>
      </p:sp>
      <p:sp>
        <p:nvSpPr>
          <p:cNvPr id="3" name="Content Placeholder 2"/>
          <p:cNvSpPr>
            <a:spLocks noGrp="1"/>
          </p:cNvSpPr>
          <p:nvPr>
            <p:ph idx="1"/>
          </p:nvPr>
        </p:nvSpPr>
        <p:spPr>
          <a:xfrm>
            <a:off x="838200" y="1502229"/>
            <a:ext cx="10515600" cy="4674734"/>
          </a:xfrm>
        </p:spPr>
        <p:txBody>
          <a:bodyPr>
            <a:normAutofit fontScale="92500" lnSpcReduction="10000"/>
          </a:bodyPr>
          <a:lstStyle/>
          <a:p>
            <a:pPr marL="0" indent="0">
              <a:buNone/>
            </a:pPr>
            <a:r>
              <a:rPr lang="en-GB" b="1" dirty="0"/>
              <a:t>PESTEL</a:t>
            </a:r>
          </a:p>
          <a:p>
            <a:pPr marL="0" indent="0">
              <a:buNone/>
            </a:pPr>
            <a:endParaRPr lang="en-GB" b="1" dirty="0"/>
          </a:p>
          <a:p>
            <a:r>
              <a:rPr lang="en-GB" b="1" dirty="0"/>
              <a:t>Political </a:t>
            </a:r>
            <a:r>
              <a:rPr lang="en-GB" dirty="0"/>
              <a:t>– the role of government as a regulator or participator</a:t>
            </a:r>
          </a:p>
          <a:p>
            <a:r>
              <a:rPr lang="en-GB" b="1" dirty="0"/>
              <a:t>Economic</a:t>
            </a:r>
            <a:r>
              <a:rPr lang="en-GB" dirty="0"/>
              <a:t> – GDP, labour rates, monetary and fiscal policies</a:t>
            </a:r>
          </a:p>
          <a:p>
            <a:r>
              <a:rPr lang="en-GB" b="1" dirty="0"/>
              <a:t>Social </a:t>
            </a:r>
            <a:r>
              <a:rPr lang="en-GB" dirty="0"/>
              <a:t>– social trends, socio-economic groupings, value systems, ethics</a:t>
            </a:r>
          </a:p>
          <a:p>
            <a:r>
              <a:rPr lang="en-GB" b="1" dirty="0"/>
              <a:t>Technological</a:t>
            </a:r>
            <a:r>
              <a:rPr lang="en-GB" dirty="0"/>
              <a:t> – changes, rates of technological change, costs and savings, patents</a:t>
            </a:r>
          </a:p>
          <a:p>
            <a:r>
              <a:rPr lang="en-GB" b="1" dirty="0"/>
              <a:t>Environmental</a:t>
            </a:r>
            <a:r>
              <a:rPr lang="en-GB" dirty="0"/>
              <a:t> – “green” considerations, disposal of products, atmospheric factors</a:t>
            </a:r>
          </a:p>
          <a:p>
            <a:r>
              <a:rPr lang="en-GB" b="1" dirty="0"/>
              <a:t>Legal</a:t>
            </a:r>
            <a:r>
              <a:rPr lang="en-GB" dirty="0"/>
              <a:t> – laws relating to competition, employment, the environment, consumer protection</a:t>
            </a:r>
          </a:p>
        </p:txBody>
      </p:sp>
    </p:spTree>
    <p:extLst>
      <p:ext uri="{BB962C8B-B14F-4D97-AF65-F5344CB8AC3E}">
        <p14:creationId xmlns:p14="http://schemas.microsoft.com/office/powerpoint/2010/main" val="1429671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Supplier Relationships</a:t>
            </a:r>
          </a:p>
        </p:txBody>
      </p:sp>
      <p:sp>
        <p:nvSpPr>
          <p:cNvPr id="3" name="Content Placeholder 2"/>
          <p:cNvSpPr>
            <a:spLocks noGrp="1"/>
          </p:cNvSpPr>
          <p:nvPr>
            <p:ph idx="1"/>
          </p:nvPr>
        </p:nvSpPr>
        <p:spPr/>
        <p:txBody>
          <a:bodyPr/>
          <a:lstStyle/>
          <a:p>
            <a:pPr marL="0" indent="0">
              <a:buNone/>
            </a:pPr>
            <a:r>
              <a:rPr lang="en-GB" dirty="0"/>
              <a:t>Driven by:</a:t>
            </a:r>
          </a:p>
          <a:p>
            <a:pPr marL="0" indent="0">
              <a:buNone/>
            </a:pPr>
            <a:endParaRPr lang="en-GB" dirty="0"/>
          </a:p>
          <a:p>
            <a:pPr>
              <a:buFont typeface="Wingdings" panose="05000000000000000000" pitchFamily="2" charset="2"/>
              <a:buChar char="Ø"/>
            </a:pPr>
            <a:r>
              <a:rPr lang="en-GB" dirty="0"/>
              <a:t>Cost Pressures</a:t>
            </a:r>
          </a:p>
          <a:p>
            <a:pPr>
              <a:buFont typeface="Wingdings" panose="05000000000000000000" pitchFamily="2" charset="2"/>
              <a:buChar char="Ø"/>
            </a:pPr>
            <a:endParaRPr lang="en-GB" dirty="0"/>
          </a:p>
          <a:p>
            <a:pPr>
              <a:buFont typeface="Wingdings" panose="05000000000000000000" pitchFamily="2" charset="2"/>
              <a:buChar char="Ø"/>
            </a:pPr>
            <a:r>
              <a:rPr lang="en-GB" dirty="0"/>
              <a:t>Lead Times</a:t>
            </a:r>
          </a:p>
          <a:p>
            <a:pPr>
              <a:buFont typeface="Wingdings" panose="05000000000000000000" pitchFamily="2" charset="2"/>
              <a:buChar char="Ø"/>
            </a:pPr>
            <a:endParaRPr lang="en-GB" dirty="0"/>
          </a:p>
          <a:p>
            <a:pPr>
              <a:buFont typeface="Wingdings" panose="05000000000000000000" pitchFamily="2" charset="2"/>
              <a:buChar char="Ø"/>
            </a:pPr>
            <a:r>
              <a:rPr lang="en-GB" dirty="0"/>
              <a:t>Quality</a:t>
            </a:r>
          </a:p>
        </p:txBody>
      </p:sp>
    </p:spTree>
    <p:extLst>
      <p:ext uri="{BB962C8B-B14F-4D97-AF65-F5344CB8AC3E}">
        <p14:creationId xmlns:p14="http://schemas.microsoft.com/office/powerpoint/2010/main" val="266960239"/>
      </p:ext>
    </p:extLst>
  </p:cSld>
  <p:clrMapOvr>
    <a:masterClrMapping/>
  </p:clrMapOvr>
  <mc:AlternateContent xmlns:mc="http://schemas.openxmlformats.org/markup-compatibility/2006" xmlns:p14="http://schemas.microsoft.com/office/powerpoint/2010/main">
    <mc:Choice Requires="p14">
      <p:transition spd="slow" p14:dur="2000" advTm="4300"/>
    </mc:Choice>
    <mc:Fallback xmlns="">
      <p:transition spd="slow" advTm="4300"/>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Four Generic Strategies for Supplier Relationships </a:t>
            </a:r>
            <a:r>
              <a:rPr lang="en-GB" sz="1800" dirty="0"/>
              <a:t>(Cox &amp; Lamming)</a:t>
            </a:r>
            <a:endParaRPr lang="en-GB" sz="3200"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a:t>Supplier Selection</a:t>
            </a:r>
          </a:p>
          <a:p>
            <a:pPr lvl="1">
              <a:buFont typeface="Arial" panose="020B0604020202020204" pitchFamily="34" charset="0"/>
              <a:buChar char="•"/>
            </a:pPr>
            <a:r>
              <a:rPr lang="en-GB" sz="1800" dirty="0"/>
              <a:t>Routine items</a:t>
            </a:r>
          </a:p>
          <a:p>
            <a:pPr lvl="1">
              <a:buFont typeface="Arial" panose="020B0604020202020204" pitchFamily="34" charset="0"/>
              <a:buChar char="•"/>
            </a:pPr>
            <a:r>
              <a:rPr lang="en-GB" sz="1800" dirty="0"/>
              <a:t>Focus on efficiency</a:t>
            </a:r>
          </a:p>
          <a:p>
            <a:pPr lvl="1">
              <a:buFont typeface="Arial" panose="020B0604020202020204" pitchFamily="34" charset="0"/>
              <a:buChar char="•"/>
            </a:pPr>
            <a:r>
              <a:rPr lang="en-GB" sz="1800" dirty="0"/>
              <a:t>Reactive Strategy</a:t>
            </a:r>
          </a:p>
          <a:p>
            <a:pPr>
              <a:buFont typeface="Arial" panose="020B0604020202020204" pitchFamily="34" charset="0"/>
              <a:buChar char="•"/>
            </a:pPr>
            <a:endParaRPr lang="en-GB" sz="1000" dirty="0"/>
          </a:p>
          <a:p>
            <a:pPr>
              <a:buFont typeface="Arial" panose="020B0604020202020204" pitchFamily="34" charset="0"/>
              <a:buChar char="•"/>
            </a:pPr>
            <a:endParaRPr lang="en-GB" sz="1000" dirty="0"/>
          </a:p>
          <a:p>
            <a:pPr>
              <a:buFont typeface="Arial" panose="020B0604020202020204" pitchFamily="34" charset="0"/>
              <a:buChar char="•"/>
            </a:pPr>
            <a:r>
              <a:rPr lang="en-GB" dirty="0"/>
              <a:t>Supply Chain Sourcing</a:t>
            </a:r>
          </a:p>
          <a:p>
            <a:pPr lvl="1">
              <a:buFont typeface="Arial" panose="020B0604020202020204" pitchFamily="34" charset="0"/>
              <a:buChar char="•"/>
            </a:pPr>
            <a:r>
              <a:rPr lang="en-GB" sz="1800" dirty="0"/>
              <a:t>Leverage sourcing where buyer is dominant</a:t>
            </a:r>
          </a:p>
          <a:p>
            <a:pPr lvl="1">
              <a:buFont typeface="Arial" panose="020B0604020202020204" pitchFamily="34" charset="0"/>
              <a:buChar char="•"/>
            </a:pPr>
            <a:r>
              <a:rPr lang="en-GB" sz="1800" dirty="0"/>
              <a:t>Reactive but more integrated with supplier </a:t>
            </a:r>
            <a:r>
              <a:rPr lang="en-GB" sz="1800" dirty="0" err="1"/>
              <a:t>tiering</a:t>
            </a:r>
            <a:endParaRPr lang="en-GB" sz="1800" dirty="0"/>
          </a:p>
        </p:txBody>
      </p:sp>
    </p:spTree>
    <p:extLst>
      <p:ext uri="{BB962C8B-B14F-4D97-AF65-F5344CB8AC3E}">
        <p14:creationId xmlns:p14="http://schemas.microsoft.com/office/powerpoint/2010/main" val="1211704230"/>
      </p:ext>
    </p:extLst>
  </p:cSld>
  <p:clrMapOvr>
    <a:masterClrMapping/>
  </p:clrMapOvr>
  <mc:AlternateContent xmlns:mc="http://schemas.openxmlformats.org/markup-compatibility/2006" xmlns:p14="http://schemas.microsoft.com/office/powerpoint/2010/main">
    <mc:Choice Requires="p14">
      <p:transition spd="slow" p14:dur="2000" advTm="4300"/>
    </mc:Choice>
    <mc:Fallback xmlns="">
      <p:transition spd="slow" advTm="4300"/>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600" y="228600"/>
            <a:ext cx="7848600" cy="680120"/>
          </a:xfrm>
        </p:spPr>
        <p:txBody>
          <a:bodyPr>
            <a:normAutofit fontScale="90000"/>
          </a:bodyPr>
          <a:lstStyle/>
          <a:p>
            <a:r>
              <a:rPr lang="en-GB" dirty="0"/>
              <a:t>Network Sourcing </a:t>
            </a:r>
            <a:r>
              <a:rPr lang="en-GB" sz="1800" dirty="0"/>
              <a:t>(Peter Hines)</a:t>
            </a:r>
            <a:endParaRPr lang="en-GB" dirty="0"/>
          </a:p>
        </p:txBody>
      </p:sp>
      <p:sp>
        <p:nvSpPr>
          <p:cNvPr id="3" name="Content Placeholder 2"/>
          <p:cNvSpPr>
            <a:spLocks noGrp="1"/>
          </p:cNvSpPr>
          <p:nvPr>
            <p:ph idx="1"/>
          </p:nvPr>
        </p:nvSpPr>
        <p:spPr>
          <a:xfrm>
            <a:off x="2063750" y="1196753"/>
            <a:ext cx="7848600" cy="4546823"/>
          </a:xfrm>
        </p:spPr>
        <p:txBody>
          <a:bodyPr>
            <a:normAutofit fontScale="92500" lnSpcReduction="10000"/>
          </a:bodyPr>
          <a:lstStyle/>
          <a:p>
            <a:pPr>
              <a:buFont typeface="Wingdings" panose="05000000000000000000" pitchFamily="2" charset="2"/>
              <a:buChar char="§"/>
            </a:pPr>
            <a:r>
              <a:rPr lang="en-GB" sz="2000" dirty="0"/>
              <a:t>Supplier </a:t>
            </a:r>
            <a:r>
              <a:rPr lang="en-GB" sz="2000" dirty="0" err="1"/>
              <a:t>Tiering</a:t>
            </a:r>
            <a:endParaRPr lang="en-GB" sz="2000" dirty="0"/>
          </a:p>
          <a:p>
            <a:pPr>
              <a:buFont typeface="Wingdings" panose="05000000000000000000" pitchFamily="2" charset="2"/>
              <a:buChar char="§"/>
            </a:pPr>
            <a:endParaRPr lang="en-GB" sz="2000" dirty="0"/>
          </a:p>
          <a:p>
            <a:pPr>
              <a:buFont typeface="Wingdings" panose="05000000000000000000" pitchFamily="2" charset="2"/>
              <a:buChar char="§"/>
            </a:pPr>
            <a:r>
              <a:rPr lang="en-GB" sz="2000" dirty="0"/>
              <a:t>Few Direct Suppliers</a:t>
            </a:r>
          </a:p>
          <a:p>
            <a:pPr lvl="1">
              <a:buFont typeface="Wingdings" panose="05000000000000000000" pitchFamily="2" charset="2"/>
              <a:buChar char="§"/>
            </a:pPr>
            <a:r>
              <a:rPr lang="en-GB" sz="1800" dirty="0"/>
              <a:t>Easier to manage</a:t>
            </a:r>
          </a:p>
          <a:p>
            <a:pPr>
              <a:buFont typeface="Wingdings" panose="05000000000000000000" pitchFamily="2" charset="2"/>
              <a:buChar char="§"/>
            </a:pPr>
            <a:endParaRPr lang="en-GB" sz="2000" dirty="0"/>
          </a:p>
          <a:p>
            <a:pPr>
              <a:buFont typeface="Wingdings" panose="05000000000000000000" pitchFamily="2" charset="2"/>
              <a:buChar char="§"/>
            </a:pPr>
            <a:r>
              <a:rPr lang="en-GB" sz="2000" dirty="0"/>
              <a:t>High Asset </a:t>
            </a:r>
            <a:r>
              <a:rPr lang="en-GB" sz="2000" dirty="0" err="1"/>
              <a:t>Specifity</a:t>
            </a:r>
            <a:r>
              <a:rPr lang="en-GB" sz="2000" dirty="0"/>
              <a:t> </a:t>
            </a:r>
          </a:p>
          <a:p>
            <a:pPr lvl="1">
              <a:buFont typeface="Wingdings" panose="05000000000000000000" pitchFamily="2" charset="2"/>
              <a:buChar char="§"/>
            </a:pPr>
            <a:r>
              <a:rPr lang="en-GB" sz="1800" dirty="0"/>
              <a:t>Requirement for suppliers to make investment specifically aimed for one customer</a:t>
            </a:r>
          </a:p>
          <a:p>
            <a:pPr lvl="1">
              <a:buFont typeface="Wingdings" panose="05000000000000000000" pitchFamily="2" charset="2"/>
              <a:buChar char="§"/>
            </a:pPr>
            <a:endParaRPr lang="en-GB" sz="1800" dirty="0"/>
          </a:p>
          <a:p>
            <a:pPr>
              <a:buFont typeface="Wingdings" panose="05000000000000000000" pitchFamily="2" charset="2"/>
              <a:buChar char="§"/>
            </a:pPr>
            <a:r>
              <a:rPr lang="en-GB" sz="2000" dirty="0"/>
              <a:t>Bilateral Design</a:t>
            </a:r>
          </a:p>
          <a:p>
            <a:pPr lvl="1">
              <a:buFont typeface="Wingdings" panose="05000000000000000000" pitchFamily="2" charset="2"/>
              <a:buChar char="§"/>
            </a:pPr>
            <a:r>
              <a:rPr lang="en-GB" sz="1800" dirty="0"/>
              <a:t>Buyer and supplier working collaboratively on design of products</a:t>
            </a:r>
          </a:p>
          <a:p>
            <a:pPr lvl="1">
              <a:buFont typeface="Wingdings" panose="05000000000000000000" pitchFamily="2" charset="2"/>
              <a:buChar char="§"/>
            </a:pPr>
            <a:endParaRPr lang="en-GB" sz="1800" dirty="0"/>
          </a:p>
          <a:p>
            <a:pPr>
              <a:buFont typeface="Wingdings" panose="05000000000000000000" pitchFamily="2" charset="2"/>
              <a:buChar char="§"/>
            </a:pPr>
            <a:r>
              <a:rPr lang="en-GB" sz="2000" dirty="0"/>
              <a:t>Supplier Innovation</a:t>
            </a:r>
          </a:p>
          <a:p>
            <a:pPr lvl="1">
              <a:buFont typeface="Wingdings" panose="05000000000000000000" pitchFamily="2" charset="2"/>
              <a:buChar char="§"/>
            </a:pPr>
            <a:r>
              <a:rPr lang="en-GB" sz="1800" dirty="0"/>
              <a:t>Suppliers generate technically innovative improvements that benefit the customer</a:t>
            </a:r>
          </a:p>
          <a:p>
            <a:pPr>
              <a:buFont typeface="Wingdings" panose="05000000000000000000" pitchFamily="2" charset="2"/>
              <a:buChar char="§"/>
            </a:pPr>
            <a:endParaRPr lang="en-GB" sz="1400" dirty="0"/>
          </a:p>
        </p:txBody>
      </p:sp>
    </p:spTree>
    <p:extLst>
      <p:ext uri="{BB962C8B-B14F-4D97-AF65-F5344CB8AC3E}">
        <p14:creationId xmlns:p14="http://schemas.microsoft.com/office/powerpoint/2010/main" val="2405605077"/>
      </p:ext>
    </p:extLst>
  </p:cSld>
  <p:clrMapOvr>
    <a:masterClrMapping/>
  </p:clrMapOvr>
  <mc:AlternateContent xmlns:mc="http://schemas.openxmlformats.org/markup-compatibility/2006" xmlns:p14="http://schemas.microsoft.com/office/powerpoint/2010/main">
    <mc:Choice Requires="p14">
      <p:transition spd="slow" p14:dur="2000" advTm="4300"/>
    </mc:Choice>
    <mc:Fallback xmlns="">
      <p:transition spd="slow" advTm="4300"/>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600" y="228600"/>
            <a:ext cx="7848600" cy="680120"/>
          </a:xfrm>
        </p:spPr>
        <p:txBody>
          <a:bodyPr>
            <a:normAutofit fontScale="90000"/>
          </a:bodyPr>
          <a:lstStyle/>
          <a:p>
            <a:r>
              <a:rPr lang="en-GB" dirty="0"/>
              <a:t>Network Sourcing </a:t>
            </a:r>
            <a:r>
              <a:rPr lang="en-GB" sz="1800" dirty="0"/>
              <a:t>(Peter Hines)</a:t>
            </a:r>
            <a:endParaRPr lang="en-GB" dirty="0"/>
          </a:p>
        </p:txBody>
      </p:sp>
      <p:sp>
        <p:nvSpPr>
          <p:cNvPr id="3" name="Content Placeholder 2"/>
          <p:cNvSpPr>
            <a:spLocks noGrp="1"/>
          </p:cNvSpPr>
          <p:nvPr>
            <p:ph idx="1"/>
          </p:nvPr>
        </p:nvSpPr>
        <p:spPr>
          <a:xfrm>
            <a:off x="2063750" y="1196753"/>
            <a:ext cx="7848600" cy="4546823"/>
          </a:xfrm>
        </p:spPr>
        <p:txBody>
          <a:bodyPr/>
          <a:lstStyle/>
          <a:p>
            <a:pPr>
              <a:buFont typeface="Wingdings" panose="05000000000000000000" pitchFamily="2" charset="2"/>
              <a:buChar char="§"/>
            </a:pPr>
            <a:r>
              <a:rPr lang="en-GB" sz="2000" dirty="0"/>
              <a:t>Close / Long Term Relations</a:t>
            </a:r>
          </a:p>
          <a:p>
            <a:pPr lvl="1">
              <a:buFont typeface="Wingdings" panose="05000000000000000000" pitchFamily="2" charset="2"/>
              <a:buChar char="§"/>
            </a:pPr>
            <a:r>
              <a:rPr lang="en-GB" sz="1800" dirty="0"/>
              <a:t>Trust, openness, profit sharing and cooperation</a:t>
            </a:r>
          </a:p>
          <a:p>
            <a:pPr>
              <a:buFont typeface="Wingdings" panose="05000000000000000000" pitchFamily="2" charset="2"/>
              <a:buChar char="§"/>
            </a:pPr>
            <a:endParaRPr lang="en-GB" sz="2000" dirty="0"/>
          </a:p>
          <a:p>
            <a:pPr>
              <a:buFont typeface="Wingdings" panose="05000000000000000000" pitchFamily="2" charset="2"/>
              <a:buChar char="§"/>
            </a:pPr>
            <a:r>
              <a:rPr lang="en-GB" sz="2000" dirty="0"/>
              <a:t>Rigorous Supplier Grading</a:t>
            </a:r>
          </a:p>
          <a:p>
            <a:pPr lvl="1">
              <a:buFont typeface="Wingdings" panose="05000000000000000000" pitchFamily="2" charset="2"/>
              <a:buChar char="§"/>
            </a:pPr>
            <a:r>
              <a:rPr lang="en-GB" sz="1800" dirty="0"/>
              <a:t>Supplier performance ratings</a:t>
            </a:r>
          </a:p>
          <a:p>
            <a:pPr>
              <a:buFont typeface="Wingdings" panose="05000000000000000000" pitchFamily="2" charset="2"/>
              <a:buChar char="§"/>
            </a:pPr>
            <a:endParaRPr lang="en-GB" sz="2000" dirty="0"/>
          </a:p>
          <a:p>
            <a:pPr>
              <a:buFont typeface="Wingdings" panose="05000000000000000000" pitchFamily="2" charset="2"/>
              <a:buChar char="§"/>
            </a:pPr>
            <a:r>
              <a:rPr lang="en-GB" sz="2000" dirty="0"/>
              <a:t>High level of supplier coordination</a:t>
            </a:r>
          </a:p>
          <a:p>
            <a:pPr lvl="1">
              <a:buFont typeface="Wingdings" panose="05000000000000000000" pitchFamily="2" charset="2"/>
              <a:buChar char="§"/>
            </a:pPr>
            <a:r>
              <a:rPr lang="en-GB" sz="1800" dirty="0"/>
              <a:t>Supplier associations</a:t>
            </a:r>
          </a:p>
          <a:p>
            <a:pPr lvl="1">
              <a:buFont typeface="Wingdings" panose="05000000000000000000" pitchFamily="2" charset="2"/>
              <a:buChar char="§"/>
            </a:pPr>
            <a:endParaRPr lang="en-GB" sz="1800" dirty="0"/>
          </a:p>
          <a:p>
            <a:pPr>
              <a:buFont typeface="Wingdings" panose="05000000000000000000" pitchFamily="2" charset="2"/>
              <a:buChar char="§"/>
            </a:pPr>
            <a:r>
              <a:rPr lang="en-GB" sz="2000" dirty="0"/>
              <a:t>Supplier Development</a:t>
            </a:r>
          </a:p>
          <a:p>
            <a:pPr lvl="1">
              <a:buFont typeface="Wingdings" panose="05000000000000000000" pitchFamily="2" charset="2"/>
              <a:buChar char="§"/>
            </a:pPr>
            <a:r>
              <a:rPr lang="en-GB" sz="1800" dirty="0"/>
              <a:t>Training, investment, systems integration, knowledge sharing</a:t>
            </a:r>
          </a:p>
          <a:p>
            <a:pPr>
              <a:buFont typeface="Wingdings" panose="05000000000000000000" pitchFamily="2" charset="2"/>
              <a:buChar char="§"/>
            </a:pPr>
            <a:endParaRPr lang="en-GB" sz="1400" dirty="0"/>
          </a:p>
        </p:txBody>
      </p:sp>
    </p:spTree>
    <p:extLst>
      <p:ext uri="{BB962C8B-B14F-4D97-AF65-F5344CB8AC3E}">
        <p14:creationId xmlns:p14="http://schemas.microsoft.com/office/powerpoint/2010/main" val="1380110234"/>
      </p:ext>
    </p:extLst>
  </p:cSld>
  <p:clrMapOvr>
    <a:masterClrMapping/>
  </p:clrMapOvr>
  <mc:AlternateContent xmlns:mc="http://schemas.openxmlformats.org/markup-compatibility/2006" xmlns:p14="http://schemas.microsoft.com/office/powerpoint/2010/main">
    <mc:Choice Requires="p14">
      <p:transition spd="slow" p14:dur="2000" advTm="4300"/>
    </mc:Choice>
    <mc:Fallback xmlns="">
      <p:transition spd="slow" advTm="430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Four Generic Strategies for Supplier Relationships </a:t>
            </a:r>
            <a:r>
              <a:rPr lang="en-GB" sz="1800" dirty="0"/>
              <a:t>(Cox &amp; Lamming)</a:t>
            </a:r>
            <a:endParaRPr lang="en-GB" sz="3200"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a:t>Supplier Development</a:t>
            </a:r>
          </a:p>
          <a:p>
            <a:pPr lvl="1">
              <a:buFont typeface="Arial" panose="020B0604020202020204" pitchFamily="34" charset="0"/>
              <a:buChar char="•"/>
            </a:pPr>
            <a:r>
              <a:rPr lang="en-GB" sz="1800" dirty="0"/>
              <a:t>Bottleneck items where supplier is dominant</a:t>
            </a:r>
          </a:p>
          <a:p>
            <a:pPr lvl="1">
              <a:buFont typeface="Arial" panose="020B0604020202020204" pitchFamily="34" charset="0"/>
              <a:buChar char="•"/>
            </a:pPr>
            <a:r>
              <a:rPr lang="en-GB" sz="1800" dirty="0"/>
              <a:t>Focus on reducing risk</a:t>
            </a:r>
          </a:p>
          <a:p>
            <a:pPr lvl="1">
              <a:buFont typeface="Arial" panose="020B0604020202020204" pitchFamily="34" charset="0"/>
              <a:buChar char="•"/>
            </a:pPr>
            <a:r>
              <a:rPr lang="en-GB" sz="1800" dirty="0"/>
              <a:t>Proactive Strategy involving joint investment</a:t>
            </a:r>
          </a:p>
          <a:p>
            <a:pPr>
              <a:buFont typeface="Arial" panose="020B0604020202020204" pitchFamily="34" charset="0"/>
              <a:buChar char="•"/>
            </a:pPr>
            <a:endParaRPr lang="en-GB" sz="1000" dirty="0"/>
          </a:p>
          <a:p>
            <a:pPr>
              <a:buFont typeface="Arial" panose="020B0604020202020204" pitchFamily="34" charset="0"/>
              <a:buChar char="•"/>
            </a:pPr>
            <a:endParaRPr lang="en-GB" sz="1000" dirty="0"/>
          </a:p>
          <a:p>
            <a:pPr>
              <a:buFont typeface="Arial" panose="020B0604020202020204" pitchFamily="34" charset="0"/>
              <a:buChar char="•"/>
            </a:pPr>
            <a:r>
              <a:rPr lang="en-GB" dirty="0"/>
              <a:t>Supply Chain Management</a:t>
            </a:r>
          </a:p>
          <a:p>
            <a:pPr lvl="1">
              <a:buFont typeface="Arial" panose="020B0604020202020204" pitchFamily="34" charset="0"/>
              <a:buChar char="•"/>
            </a:pPr>
            <a:r>
              <a:rPr lang="en-GB" sz="1800" dirty="0"/>
              <a:t>Strategic items where supplier and buyer are interdependent</a:t>
            </a:r>
          </a:p>
          <a:p>
            <a:pPr lvl="1">
              <a:buFont typeface="Arial" panose="020B0604020202020204" pitchFamily="34" charset="0"/>
              <a:buChar char="•"/>
            </a:pPr>
            <a:r>
              <a:rPr lang="en-GB" sz="1800" dirty="0"/>
              <a:t>Proactive strategy with integration and collaboration</a:t>
            </a:r>
          </a:p>
        </p:txBody>
      </p:sp>
    </p:spTree>
    <p:extLst>
      <p:ext uri="{BB962C8B-B14F-4D97-AF65-F5344CB8AC3E}">
        <p14:creationId xmlns:p14="http://schemas.microsoft.com/office/powerpoint/2010/main" val="1494114637"/>
      </p:ext>
    </p:extLst>
  </p:cSld>
  <p:clrMapOvr>
    <a:masterClrMapping/>
  </p:clrMapOvr>
  <mc:AlternateContent xmlns:mc="http://schemas.openxmlformats.org/markup-compatibility/2006" xmlns:p14="http://schemas.microsoft.com/office/powerpoint/2010/main">
    <mc:Choice Requires="p14">
      <p:transition spd="slow" p14:dur="2000" advTm="4300"/>
    </mc:Choice>
    <mc:Fallback xmlns="">
      <p:transition spd="slow" advTm="4300"/>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Activities </a:t>
            </a:r>
          </a:p>
        </p:txBody>
      </p:sp>
      <p:sp>
        <p:nvSpPr>
          <p:cNvPr id="3" name="Content Placeholder 2"/>
          <p:cNvSpPr>
            <a:spLocks noGrp="1"/>
          </p:cNvSpPr>
          <p:nvPr>
            <p:ph idx="1"/>
          </p:nvPr>
        </p:nvSpPr>
        <p:spPr>
          <a:xfrm>
            <a:off x="838200" y="1524000"/>
            <a:ext cx="10515600" cy="4652963"/>
          </a:xfrm>
        </p:spPr>
        <p:txBody>
          <a:bodyPr/>
          <a:lstStyle/>
          <a:p>
            <a:pPr marL="514350" indent="-514350">
              <a:buFont typeface="+mj-lt"/>
              <a:buAutoNum type="arabicPeriod"/>
            </a:pPr>
            <a:r>
              <a:rPr lang="en-GB" dirty="0"/>
              <a:t>Identify 2 advantages and 2 disadvantages of an adversarial approach to supplier relationships</a:t>
            </a:r>
          </a:p>
          <a:p>
            <a:pPr marL="514350" indent="-514350">
              <a:buFont typeface="+mj-lt"/>
              <a:buAutoNum type="arabicPeriod"/>
            </a:pPr>
            <a:endParaRPr lang="en-GB" dirty="0"/>
          </a:p>
          <a:p>
            <a:pPr marL="514350" indent="-514350">
              <a:buFont typeface="+mj-lt"/>
              <a:buAutoNum type="arabicPeriod"/>
            </a:pPr>
            <a:r>
              <a:rPr lang="en-GB" dirty="0"/>
              <a:t>Identify 2 advantages and 2 disadvantages of an adversarial approach to supplier relationships</a:t>
            </a:r>
          </a:p>
        </p:txBody>
      </p:sp>
    </p:spTree>
    <p:extLst>
      <p:ext uri="{BB962C8B-B14F-4D97-AF65-F5344CB8AC3E}">
        <p14:creationId xmlns:p14="http://schemas.microsoft.com/office/powerpoint/2010/main" val="364023408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Adversarial Relationships</a:t>
            </a:r>
          </a:p>
        </p:txBody>
      </p:sp>
      <p:sp>
        <p:nvSpPr>
          <p:cNvPr id="3" name="Content Placeholder 2"/>
          <p:cNvSpPr>
            <a:spLocks noGrp="1"/>
          </p:cNvSpPr>
          <p:nvPr>
            <p:ph sz="half" idx="1"/>
          </p:nvPr>
        </p:nvSpPr>
        <p:spPr>
          <a:xfrm>
            <a:off x="838200" y="1524000"/>
            <a:ext cx="5181600" cy="5334000"/>
          </a:xfrm>
        </p:spPr>
        <p:txBody>
          <a:bodyPr>
            <a:normAutofit fontScale="85000" lnSpcReduction="20000"/>
          </a:bodyPr>
          <a:lstStyle/>
          <a:p>
            <a:pPr marL="0" indent="0">
              <a:lnSpc>
                <a:spcPct val="120000"/>
              </a:lnSpc>
              <a:buNone/>
            </a:pPr>
            <a:r>
              <a:rPr lang="en-GB" b="1" dirty="0"/>
              <a:t>Advantages</a:t>
            </a:r>
          </a:p>
          <a:p>
            <a:pPr marL="0" indent="0">
              <a:lnSpc>
                <a:spcPct val="120000"/>
              </a:lnSpc>
              <a:buNone/>
            </a:pPr>
            <a:endParaRPr lang="en-GB" b="1" dirty="0"/>
          </a:p>
          <a:p>
            <a:pPr>
              <a:lnSpc>
                <a:spcPct val="120000"/>
              </a:lnSpc>
            </a:pPr>
            <a:r>
              <a:rPr lang="en-GB" dirty="0"/>
              <a:t>Increased competition</a:t>
            </a:r>
          </a:p>
          <a:p>
            <a:pPr>
              <a:lnSpc>
                <a:spcPct val="120000"/>
              </a:lnSpc>
            </a:pPr>
            <a:r>
              <a:rPr lang="en-GB" dirty="0"/>
              <a:t>Best price</a:t>
            </a:r>
          </a:p>
          <a:p>
            <a:pPr>
              <a:lnSpc>
                <a:spcPct val="120000"/>
              </a:lnSpc>
            </a:pPr>
            <a:r>
              <a:rPr lang="en-GB" dirty="0"/>
              <a:t>Compliance with terms and conditions</a:t>
            </a:r>
          </a:p>
          <a:p>
            <a:pPr>
              <a:lnSpc>
                <a:spcPct val="120000"/>
              </a:lnSpc>
            </a:pPr>
            <a:r>
              <a:rPr lang="en-GB" dirty="0"/>
              <a:t>Buyer power – leverage</a:t>
            </a:r>
          </a:p>
          <a:p>
            <a:pPr>
              <a:lnSpc>
                <a:spcPct val="120000"/>
              </a:lnSpc>
            </a:pPr>
            <a:r>
              <a:rPr lang="en-GB" dirty="0"/>
              <a:t>Flexibility to switch supplier quickly</a:t>
            </a:r>
          </a:p>
          <a:p>
            <a:pPr>
              <a:lnSpc>
                <a:spcPct val="120000"/>
              </a:lnSpc>
            </a:pPr>
            <a:r>
              <a:rPr lang="en-GB" dirty="0"/>
              <a:t>Less resource required to manage</a:t>
            </a:r>
          </a:p>
          <a:p>
            <a:pPr>
              <a:lnSpc>
                <a:spcPct val="120000"/>
              </a:lnSpc>
            </a:pPr>
            <a:endParaRPr lang="en-GB" dirty="0"/>
          </a:p>
        </p:txBody>
      </p:sp>
      <p:sp>
        <p:nvSpPr>
          <p:cNvPr id="4" name="Content Placeholder 3"/>
          <p:cNvSpPr>
            <a:spLocks noGrp="1"/>
          </p:cNvSpPr>
          <p:nvPr>
            <p:ph sz="half" idx="2"/>
          </p:nvPr>
        </p:nvSpPr>
        <p:spPr>
          <a:xfrm>
            <a:off x="6172199" y="1524000"/>
            <a:ext cx="5827295" cy="4652963"/>
          </a:xfrm>
        </p:spPr>
        <p:txBody>
          <a:bodyPr>
            <a:normAutofit fontScale="85000" lnSpcReduction="20000"/>
          </a:bodyPr>
          <a:lstStyle/>
          <a:p>
            <a:pPr marL="0" indent="0">
              <a:lnSpc>
                <a:spcPct val="120000"/>
              </a:lnSpc>
              <a:buNone/>
            </a:pPr>
            <a:r>
              <a:rPr lang="en-GB" b="1" dirty="0"/>
              <a:t>Disadvantages</a:t>
            </a:r>
          </a:p>
          <a:p>
            <a:pPr marL="0" indent="0">
              <a:lnSpc>
                <a:spcPct val="120000"/>
              </a:lnSpc>
              <a:buNone/>
            </a:pPr>
            <a:endParaRPr lang="en-GB" b="1" dirty="0"/>
          </a:p>
          <a:p>
            <a:pPr>
              <a:lnSpc>
                <a:spcPct val="120000"/>
              </a:lnSpc>
            </a:pPr>
            <a:r>
              <a:rPr lang="en-GB" dirty="0"/>
              <a:t>Emphasis on confrontation – each party fails to derive full benefits of relationship</a:t>
            </a:r>
          </a:p>
          <a:p>
            <a:pPr>
              <a:lnSpc>
                <a:spcPct val="120000"/>
              </a:lnSpc>
            </a:pPr>
            <a:r>
              <a:rPr lang="en-GB" dirty="0"/>
              <a:t>Lots of time and effort spent on negotiation</a:t>
            </a:r>
          </a:p>
          <a:p>
            <a:pPr>
              <a:lnSpc>
                <a:spcPct val="120000"/>
              </a:lnSpc>
            </a:pPr>
            <a:r>
              <a:rPr lang="en-GB" dirty="0"/>
              <a:t>Large supply base – more waste and increased resource to manage</a:t>
            </a:r>
          </a:p>
          <a:p>
            <a:pPr>
              <a:lnSpc>
                <a:spcPct val="120000"/>
              </a:lnSpc>
            </a:pPr>
            <a:r>
              <a:rPr lang="en-GB" dirty="0"/>
              <a:t>Lack of supplier motivation</a:t>
            </a:r>
          </a:p>
          <a:p>
            <a:pPr>
              <a:lnSpc>
                <a:spcPct val="120000"/>
              </a:lnSpc>
            </a:pPr>
            <a:r>
              <a:rPr lang="en-GB" dirty="0"/>
              <a:t>No incentive to improve costs and service due to short term relationships</a:t>
            </a:r>
          </a:p>
        </p:txBody>
      </p:sp>
    </p:spTree>
    <p:extLst>
      <p:ext uri="{BB962C8B-B14F-4D97-AF65-F5344CB8AC3E}">
        <p14:creationId xmlns:p14="http://schemas.microsoft.com/office/powerpoint/2010/main" val="345384792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14496"/>
          </a:xfrm>
        </p:spPr>
        <p:txBody>
          <a:bodyPr/>
          <a:lstStyle/>
          <a:p>
            <a:r>
              <a:rPr lang="en-GB" b="1" dirty="0"/>
              <a:t>Collaborative Relationships</a:t>
            </a:r>
          </a:p>
        </p:txBody>
      </p:sp>
      <p:sp>
        <p:nvSpPr>
          <p:cNvPr id="3" name="Content Placeholder 2"/>
          <p:cNvSpPr>
            <a:spLocks noGrp="1"/>
          </p:cNvSpPr>
          <p:nvPr>
            <p:ph sz="half" idx="1"/>
          </p:nvPr>
        </p:nvSpPr>
        <p:spPr>
          <a:xfrm>
            <a:off x="272716" y="1379622"/>
            <a:ext cx="5747084" cy="5293894"/>
          </a:xfrm>
        </p:spPr>
        <p:txBody>
          <a:bodyPr>
            <a:normAutofit fontScale="70000" lnSpcReduction="20000"/>
          </a:bodyPr>
          <a:lstStyle/>
          <a:p>
            <a:pPr marL="0" indent="0">
              <a:lnSpc>
                <a:spcPct val="120000"/>
              </a:lnSpc>
              <a:buNone/>
            </a:pPr>
            <a:r>
              <a:rPr lang="en-GB" b="1" dirty="0"/>
              <a:t>Advantages</a:t>
            </a:r>
            <a:endParaRPr lang="en-GB" dirty="0"/>
          </a:p>
          <a:p>
            <a:pPr>
              <a:lnSpc>
                <a:spcPct val="120000"/>
              </a:lnSpc>
            </a:pPr>
            <a:r>
              <a:rPr lang="en-GB" dirty="0"/>
              <a:t>Development of trust and confidence</a:t>
            </a:r>
          </a:p>
          <a:p>
            <a:pPr>
              <a:lnSpc>
                <a:spcPct val="120000"/>
              </a:lnSpc>
            </a:pPr>
            <a:r>
              <a:rPr lang="en-GB" dirty="0"/>
              <a:t>Improved information exchange leading to improved understanding of each party’s objectives</a:t>
            </a:r>
          </a:p>
          <a:p>
            <a:pPr>
              <a:lnSpc>
                <a:spcPct val="120000"/>
              </a:lnSpc>
            </a:pPr>
            <a:r>
              <a:rPr lang="en-GB" dirty="0"/>
              <a:t>Longer term relationships leading to greater incentive for supplier to contribute to continuous improvement</a:t>
            </a:r>
          </a:p>
          <a:p>
            <a:pPr>
              <a:lnSpc>
                <a:spcPct val="120000"/>
              </a:lnSpc>
            </a:pPr>
            <a:r>
              <a:rPr lang="en-GB" dirty="0"/>
              <a:t>Smaller supply base leading to reduced sourcing costs</a:t>
            </a:r>
          </a:p>
          <a:p>
            <a:pPr lvl="1">
              <a:lnSpc>
                <a:spcPct val="120000"/>
              </a:lnSpc>
            </a:pPr>
            <a:r>
              <a:rPr lang="en-GB" dirty="0"/>
              <a:t>Less effort on price negotiation and more focus on pro-active relationship management </a:t>
            </a:r>
          </a:p>
          <a:p>
            <a:pPr>
              <a:lnSpc>
                <a:spcPct val="120000"/>
              </a:lnSpc>
            </a:pPr>
            <a:r>
              <a:rPr lang="en-GB" dirty="0"/>
              <a:t>Buyer can receive preferential treatment in times of emergency</a:t>
            </a:r>
          </a:p>
        </p:txBody>
      </p:sp>
      <p:sp>
        <p:nvSpPr>
          <p:cNvPr id="4" name="Content Placeholder 3"/>
          <p:cNvSpPr>
            <a:spLocks noGrp="1"/>
          </p:cNvSpPr>
          <p:nvPr>
            <p:ph sz="half" idx="2"/>
          </p:nvPr>
        </p:nvSpPr>
        <p:spPr>
          <a:xfrm>
            <a:off x="6172200" y="1379622"/>
            <a:ext cx="5181600" cy="4797341"/>
          </a:xfrm>
        </p:spPr>
        <p:txBody>
          <a:bodyPr>
            <a:normAutofit fontScale="70000" lnSpcReduction="20000"/>
          </a:bodyPr>
          <a:lstStyle/>
          <a:p>
            <a:pPr marL="0" indent="0">
              <a:lnSpc>
                <a:spcPct val="120000"/>
              </a:lnSpc>
              <a:buNone/>
            </a:pPr>
            <a:r>
              <a:rPr lang="en-GB" b="1" dirty="0"/>
              <a:t>Disadvantages</a:t>
            </a:r>
          </a:p>
          <a:p>
            <a:pPr>
              <a:lnSpc>
                <a:spcPct val="120000"/>
              </a:lnSpc>
            </a:pPr>
            <a:r>
              <a:rPr lang="en-GB" dirty="0"/>
              <a:t>Investment of resource to develop relationships – Purchasing, Logistics, Supplier Quality, Information Technology</a:t>
            </a:r>
          </a:p>
          <a:p>
            <a:pPr>
              <a:lnSpc>
                <a:spcPct val="120000"/>
              </a:lnSpc>
            </a:pPr>
            <a:r>
              <a:rPr lang="en-GB" dirty="0"/>
              <a:t>Can take long time before benefits are realised</a:t>
            </a:r>
          </a:p>
          <a:p>
            <a:pPr>
              <a:lnSpc>
                <a:spcPct val="120000"/>
              </a:lnSpc>
            </a:pPr>
            <a:r>
              <a:rPr lang="en-GB" dirty="0"/>
              <a:t>Long term relationships can lead to supplier complacency</a:t>
            </a:r>
          </a:p>
          <a:p>
            <a:pPr>
              <a:lnSpc>
                <a:spcPct val="120000"/>
              </a:lnSpc>
            </a:pPr>
            <a:r>
              <a:rPr lang="en-GB" dirty="0"/>
              <a:t>Difficult to terminate relationships if something goes “wrong”</a:t>
            </a:r>
          </a:p>
        </p:txBody>
      </p:sp>
    </p:spTree>
    <p:extLst>
      <p:ext uri="{BB962C8B-B14F-4D97-AF65-F5344CB8AC3E}">
        <p14:creationId xmlns:p14="http://schemas.microsoft.com/office/powerpoint/2010/main" val="1490335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1906</TotalTime>
  <Words>2950</Words>
  <Application>Microsoft Macintosh PowerPoint</Application>
  <PresentationFormat>Widescreen</PresentationFormat>
  <Paragraphs>673</Paragraphs>
  <Slides>62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62</vt:i4>
      </vt:variant>
    </vt:vector>
  </HeadingPairs>
  <TitlesOfParts>
    <vt:vector size="70" baseType="lpstr">
      <vt:lpstr>Arial</vt:lpstr>
      <vt:lpstr>Calibri</vt:lpstr>
      <vt:lpstr>Calibri Light</vt:lpstr>
      <vt:lpstr>Courier New</vt:lpstr>
      <vt:lpstr>Monotype Sorts</vt:lpstr>
      <vt:lpstr>Times New Roman</vt:lpstr>
      <vt:lpstr>Wingdings</vt:lpstr>
      <vt:lpstr>Office Theme</vt:lpstr>
      <vt:lpstr>Procurement &amp;  Supply Chain Management</vt:lpstr>
      <vt:lpstr>Strategic Procurement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Strategic Procurement</vt:lpstr>
      <vt:lpstr>Strategic Considerations For Procurement</vt:lpstr>
      <vt:lpstr>PowerPoint Presentation</vt:lpstr>
      <vt:lpstr>The Kraljic Matrix Supplier Positioning</vt:lpstr>
      <vt:lpstr>The Kraljic Matrix </vt:lpstr>
      <vt:lpstr>Kraljic Applied</vt:lpstr>
      <vt:lpstr>Four Generic Strategies</vt:lpstr>
      <vt:lpstr>Kraljic Activity</vt:lpstr>
      <vt:lpstr>PowerPoint Presentation</vt:lpstr>
      <vt:lpstr>PowerPoint Presentation</vt:lpstr>
      <vt:lpstr>Supplier Relationships</vt:lpstr>
      <vt:lpstr>Competitive Analysis – Porter’s Five Forces</vt:lpstr>
      <vt:lpstr>Porter’s Five Forces</vt:lpstr>
      <vt:lpstr>Porter’s Five Forces</vt:lpstr>
      <vt:lpstr>Porter’s Five Forces</vt:lpstr>
      <vt:lpstr>Porter’s Five Forces</vt:lpstr>
      <vt:lpstr>Porter’s Five Forces</vt:lpstr>
      <vt:lpstr>Porter’s Five Forces</vt:lpstr>
      <vt:lpstr>PowerPoint Presentation</vt:lpstr>
      <vt:lpstr>PowerPoint Presentation</vt:lpstr>
      <vt:lpstr>Supplier Evaluation</vt:lpstr>
      <vt:lpstr>PowerPoint Presentation</vt:lpstr>
      <vt:lpstr>PowerPoint Presentation</vt:lpstr>
      <vt:lpstr>Porter’s Five Forces</vt:lpstr>
      <vt:lpstr>Supplier Appraisal</vt:lpstr>
      <vt:lpstr>The Iron Triangle</vt:lpstr>
      <vt:lpstr>PowerPoint Presentation</vt:lpstr>
      <vt:lpstr>Standards</vt:lpstr>
      <vt:lpstr>PowerPoint Presentation</vt:lpstr>
      <vt:lpstr>Supplier Appraisal Activities</vt:lpstr>
      <vt:lpstr>PowerPoint Presentation</vt:lpstr>
      <vt:lpstr>PowerPoint Presentation</vt:lpstr>
      <vt:lpstr>Supplier Hierarchy</vt:lpstr>
      <vt:lpstr>PowerPoint Presentation</vt:lpstr>
      <vt:lpstr>PowerPoint Presentation</vt:lpstr>
      <vt:lpstr>PowerPoint Presentation</vt:lpstr>
      <vt:lpstr>PowerPoint Presentation</vt:lpstr>
      <vt:lpstr>Supplier Relationship Management Approaches</vt:lpstr>
      <vt:lpstr>Supplier Relationship Management Approaches  Collaborative / Partnering Strategies</vt:lpstr>
      <vt:lpstr>PowerPoint Presentation</vt:lpstr>
      <vt:lpstr>PowerPoint Presentation</vt:lpstr>
      <vt:lpstr>Macro- Environmental Factors</vt:lpstr>
      <vt:lpstr>Supplier Relationships</vt:lpstr>
      <vt:lpstr>Four Generic Strategies for Supplier Relationships (Cox &amp; Lamming)</vt:lpstr>
      <vt:lpstr>Network Sourcing (Peter Hines)</vt:lpstr>
      <vt:lpstr>Network Sourcing (Peter Hines)</vt:lpstr>
      <vt:lpstr>Four Generic Strategies for Supplier Relationships (Cox &amp; Lamming)</vt:lpstr>
      <vt:lpstr>Activities </vt:lpstr>
      <vt:lpstr>Adversarial Relationships</vt:lpstr>
      <vt:lpstr>Collaborative Relationships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Procurement</dc:title>
  <dc:creator>Carl Singleton</dc:creator>
  <cp:lastModifiedBy>Carl Singleton</cp:lastModifiedBy>
  <cp:revision>18</cp:revision>
  <dcterms:created xsi:type="dcterms:W3CDTF">2017-06-16T13:47:52Z</dcterms:created>
  <dcterms:modified xsi:type="dcterms:W3CDTF">2019-05-29T22:05:36Z</dcterms:modified>
</cp:coreProperties>
</file>