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4759" autoAdjust="0"/>
  </p:normalViewPr>
  <p:slideViewPr>
    <p:cSldViewPr snapToGrid="0">
      <p:cViewPr varScale="1">
        <p:scale>
          <a:sx n="62" d="100"/>
          <a:sy n="62" d="100"/>
        </p:scale>
        <p:origin x="16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B63AA7-E9CD-491B-8267-511046DBF4D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F44C03B-0492-4C60-87B4-E0FF86776B65}">
      <dgm:prSet/>
      <dgm:spPr/>
      <dgm:t>
        <a:bodyPr/>
        <a:lstStyle/>
        <a:p>
          <a:r>
            <a:rPr lang="en-GB" dirty="0">
              <a:solidFill>
                <a:srgbClr val="FF0000"/>
              </a:solidFill>
            </a:rPr>
            <a:t>Section 163 of the Road Traffic Act 1988 </a:t>
          </a:r>
          <a:r>
            <a:rPr lang="en-GB" dirty="0"/>
            <a:t>allows for the stopping of vehicles, when an officer can use the powers vested in them by the following sections of the Road Traffic Act 1988 to require certain information to be divulged: </a:t>
          </a:r>
          <a:endParaRPr lang="en-US" dirty="0"/>
        </a:p>
      </dgm:t>
    </dgm:pt>
    <dgm:pt modelId="{5C4D394A-9051-4551-B7CD-A296609CDE7A}" type="parTrans" cxnId="{197F0A6C-E6E3-43F2-9C72-A46ECE32958A}">
      <dgm:prSet/>
      <dgm:spPr/>
      <dgm:t>
        <a:bodyPr/>
        <a:lstStyle/>
        <a:p>
          <a:endParaRPr lang="en-US"/>
        </a:p>
      </dgm:t>
    </dgm:pt>
    <dgm:pt modelId="{409AA2A6-6F1B-47A9-A832-9AB1E3B2B6D7}" type="sibTrans" cxnId="{197F0A6C-E6E3-43F2-9C72-A46ECE32958A}">
      <dgm:prSet/>
      <dgm:spPr/>
      <dgm:t>
        <a:bodyPr/>
        <a:lstStyle/>
        <a:p>
          <a:endParaRPr lang="en-US"/>
        </a:p>
      </dgm:t>
    </dgm:pt>
    <dgm:pt modelId="{59FEDB66-B37D-48BF-BF6F-7E0AF86CBA87}">
      <dgm:prSet/>
      <dgm:spPr/>
      <dgm:t>
        <a:bodyPr/>
        <a:lstStyle/>
        <a:p>
          <a:r>
            <a:rPr lang="en-GB" dirty="0">
              <a:solidFill>
                <a:srgbClr val="FF0000"/>
              </a:solidFill>
            </a:rPr>
            <a:t>Sec 164 RTA 1988 </a:t>
          </a:r>
          <a:r>
            <a:rPr lang="en-GB" dirty="0"/>
            <a:t>- Power of constables to require production of driving licence and in certain cases statement of date of birth</a:t>
          </a:r>
          <a:endParaRPr lang="en-US" dirty="0"/>
        </a:p>
      </dgm:t>
    </dgm:pt>
    <dgm:pt modelId="{9657DE4C-CD32-4715-BF4E-BA07C28E3F6C}" type="parTrans" cxnId="{2B2F856E-2611-41F2-92AB-1CDC80E8251A}">
      <dgm:prSet/>
      <dgm:spPr/>
      <dgm:t>
        <a:bodyPr/>
        <a:lstStyle/>
        <a:p>
          <a:endParaRPr lang="en-US"/>
        </a:p>
      </dgm:t>
    </dgm:pt>
    <dgm:pt modelId="{1BABCC5A-003C-4370-9D13-BE293DA064B2}" type="sibTrans" cxnId="{2B2F856E-2611-41F2-92AB-1CDC80E8251A}">
      <dgm:prSet/>
      <dgm:spPr/>
      <dgm:t>
        <a:bodyPr/>
        <a:lstStyle/>
        <a:p>
          <a:endParaRPr lang="en-US"/>
        </a:p>
      </dgm:t>
    </dgm:pt>
    <dgm:pt modelId="{D88A58D6-981A-404C-AC61-227896A5F226}">
      <dgm:prSet/>
      <dgm:spPr/>
      <dgm:t>
        <a:bodyPr/>
        <a:lstStyle/>
        <a:p>
          <a:r>
            <a:rPr lang="en-GB" dirty="0">
              <a:solidFill>
                <a:srgbClr val="FF0000"/>
              </a:solidFill>
            </a:rPr>
            <a:t>Sec 165 RTA 1988 </a:t>
          </a:r>
          <a:r>
            <a:rPr lang="en-GB" dirty="0"/>
            <a:t>- Power of constables to obtain names and addresses of drivers and others, and to require production of evidence of insurance or security and test certificates. </a:t>
          </a:r>
          <a:endParaRPr lang="en-US" dirty="0"/>
        </a:p>
      </dgm:t>
    </dgm:pt>
    <dgm:pt modelId="{B5E9BB7E-BF6F-49BA-A84D-522323F9B323}" type="parTrans" cxnId="{42126082-CE08-4C30-A6A8-FC9D3790EBA1}">
      <dgm:prSet/>
      <dgm:spPr/>
      <dgm:t>
        <a:bodyPr/>
        <a:lstStyle/>
        <a:p>
          <a:endParaRPr lang="en-US"/>
        </a:p>
      </dgm:t>
    </dgm:pt>
    <dgm:pt modelId="{A057E2E2-0117-4E01-B937-32C3907F4CD4}" type="sibTrans" cxnId="{42126082-CE08-4C30-A6A8-FC9D3790EBA1}">
      <dgm:prSet/>
      <dgm:spPr/>
      <dgm:t>
        <a:bodyPr/>
        <a:lstStyle/>
        <a:p>
          <a:endParaRPr lang="en-US"/>
        </a:p>
      </dgm:t>
    </dgm:pt>
    <dgm:pt modelId="{FC25B50A-BBCB-4D86-8933-E8A59BB32E99}" type="pres">
      <dgm:prSet presAssocID="{51B63AA7-E9CD-491B-8267-511046DBF4D3}" presName="vert0" presStyleCnt="0">
        <dgm:presLayoutVars>
          <dgm:dir/>
          <dgm:animOne val="branch"/>
          <dgm:animLvl val="lvl"/>
        </dgm:presLayoutVars>
      </dgm:prSet>
      <dgm:spPr/>
    </dgm:pt>
    <dgm:pt modelId="{E128C9F6-C87A-437E-A5DC-1E201B6990B0}" type="pres">
      <dgm:prSet presAssocID="{CF44C03B-0492-4C60-87B4-E0FF86776B65}" presName="thickLine" presStyleLbl="alignNode1" presStyleIdx="0" presStyleCnt="3"/>
      <dgm:spPr/>
    </dgm:pt>
    <dgm:pt modelId="{09851537-3A7A-4FB4-9E32-134D7E5B5992}" type="pres">
      <dgm:prSet presAssocID="{CF44C03B-0492-4C60-87B4-E0FF86776B65}" presName="horz1" presStyleCnt="0"/>
      <dgm:spPr/>
    </dgm:pt>
    <dgm:pt modelId="{AFBEEB6E-8F09-4EA1-9FD1-1F6724DF02DC}" type="pres">
      <dgm:prSet presAssocID="{CF44C03B-0492-4C60-87B4-E0FF86776B65}" presName="tx1" presStyleLbl="revTx" presStyleIdx="0" presStyleCnt="3"/>
      <dgm:spPr/>
    </dgm:pt>
    <dgm:pt modelId="{3A53A442-14C9-4368-BAD1-0C391E69C008}" type="pres">
      <dgm:prSet presAssocID="{CF44C03B-0492-4C60-87B4-E0FF86776B65}" presName="vert1" presStyleCnt="0"/>
      <dgm:spPr/>
    </dgm:pt>
    <dgm:pt modelId="{1896DCA1-CD28-4C61-B8E1-9F36A27F03AF}" type="pres">
      <dgm:prSet presAssocID="{59FEDB66-B37D-48BF-BF6F-7E0AF86CBA87}" presName="thickLine" presStyleLbl="alignNode1" presStyleIdx="1" presStyleCnt="3"/>
      <dgm:spPr/>
    </dgm:pt>
    <dgm:pt modelId="{9E987E21-D215-4E09-811F-2D7C1D3DE682}" type="pres">
      <dgm:prSet presAssocID="{59FEDB66-B37D-48BF-BF6F-7E0AF86CBA87}" presName="horz1" presStyleCnt="0"/>
      <dgm:spPr/>
    </dgm:pt>
    <dgm:pt modelId="{BA18753D-96F1-4629-95EB-D23B5E58DF91}" type="pres">
      <dgm:prSet presAssocID="{59FEDB66-B37D-48BF-BF6F-7E0AF86CBA87}" presName="tx1" presStyleLbl="revTx" presStyleIdx="1" presStyleCnt="3"/>
      <dgm:spPr/>
    </dgm:pt>
    <dgm:pt modelId="{17328747-CDF6-498D-9505-527A05996C2D}" type="pres">
      <dgm:prSet presAssocID="{59FEDB66-B37D-48BF-BF6F-7E0AF86CBA87}" presName="vert1" presStyleCnt="0"/>
      <dgm:spPr/>
    </dgm:pt>
    <dgm:pt modelId="{E36565D9-6C8F-4C92-AF55-A26A63235BEB}" type="pres">
      <dgm:prSet presAssocID="{D88A58D6-981A-404C-AC61-227896A5F226}" presName="thickLine" presStyleLbl="alignNode1" presStyleIdx="2" presStyleCnt="3"/>
      <dgm:spPr/>
    </dgm:pt>
    <dgm:pt modelId="{B93AB66D-218A-498E-BE0F-320E97609354}" type="pres">
      <dgm:prSet presAssocID="{D88A58D6-981A-404C-AC61-227896A5F226}" presName="horz1" presStyleCnt="0"/>
      <dgm:spPr/>
    </dgm:pt>
    <dgm:pt modelId="{B1B948AF-A53D-4458-87D6-491C06DBD340}" type="pres">
      <dgm:prSet presAssocID="{D88A58D6-981A-404C-AC61-227896A5F226}" presName="tx1" presStyleLbl="revTx" presStyleIdx="2" presStyleCnt="3"/>
      <dgm:spPr/>
    </dgm:pt>
    <dgm:pt modelId="{3DCDC87C-FAC8-423A-ABB3-FEF2EE1E0BDF}" type="pres">
      <dgm:prSet presAssocID="{D88A58D6-981A-404C-AC61-227896A5F226}" presName="vert1" presStyleCnt="0"/>
      <dgm:spPr/>
    </dgm:pt>
  </dgm:ptLst>
  <dgm:cxnLst>
    <dgm:cxn modelId="{197F0A6C-E6E3-43F2-9C72-A46ECE32958A}" srcId="{51B63AA7-E9CD-491B-8267-511046DBF4D3}" destId="{CF44C03B-0492-4C60-87B4-E0FF86776B65}" srcOrd="0" destOrd="0" parTransId="{5C4D394A-9051-4551-B7CD-A296609CDE7A}" sibTransId="{409AA2A6-6F1B-47A9-A832-9AB1E3B2B6D7}"/>
    <dgm:cxn modelId="{2B2F856E-2611-41F2-92AB-1CDC80E8251A}" srcId="{51B63AA7-E9CD-491B-8267-511046DBF4D3}" destId="{59FEDB66-B37D-48BF-BF6F-7E0AF86CBA87}" srcOrd="1" destOrd="0" parTransId="{9657DE4C-CD32-4715-BF4E-BA07C28E3F6C}" sibTransId="{1BABCC5A-003C-4370-9D13-BE293DA064B2}"/>
    <dgm:cxn modelId="{88490B71-5CD6-46E7-AEE3-EB626004B3B8}" type="presOf" srcId="{CF44C03B-0492-4C60-87B4-E0FF86776B65}" destId="{AFBEEB6E-8F09-4EA1-9FD1-1F6724DF02DC}" srcOrd="0" destOrd="0" presId="urn:microsoft.com/office/officeart/2008/layout/LinedList"/>
    <dgm:cxn modelId="{2D4A8776-87D0-42AF-A4C9-61456D52BCB3}" type="presOf" srcId="{D88A58D6-981A-404C-AC61-227896A5F226}" destId="{B1B948AF-A53D-4458-87D6-491C06DBD340}" srcOrd="0" destOrd="0" presId="urn:microsoft.com/office/officeart/2008/layout/LinedList"/>
    <dgm:cxn modelId="{42126082-CE08-4C30-A6A8-FC9D3790EBA1}" srcId="{51B63AA7-E9CD-491B-8267-511046DBF4D3}" destId="{D88A58D6-981A-404C-AC61-227896A5F226}" srcOrd="2" destOrd="0" parTransId="{B5E9BB7E-BF6F-49BA-A84D-522323F9B323}" sibTransId="{A057E2E2-0117-4E01-B937-32C3907F4CD4}"/>
    <dgm:cxn modelId="{34854793-8161-4B75-A313-6C9D3F029DC8}" type="presOf" srcId="{51B63AA7-E9CD-491B-8267-511046DBF4D3}" destId="{FC25B50A-BBCB-4D86-8933-E8A59BB32E99}" srcOrd="0" destOrd="0" presId="urn:microsoft.com/office/officeart/2008/layout/LinedList"/>
    <dgm:cxn modelId="{444391F3-33F9-461F-9E3C-2AAEE3EFBA4E}" type="presOf" srcId="{59FEDB66-B37D-48BF-BF6F-7E0AF86CBA87}" destId="{BA18753D-96F1-4629-95EB-D23B5E58DF91}" srcOrd="0" destOrd="0" presId="urn:microsoft.com/office/officeart/2008/layout/LinedList"/>
    <dgm:cxn modelId="{F6C6C025-3356-4861-B98F-DACF72DD9861}" type="presParOf" srcId="{FC25B50A-BBCB-4D86-8933-E8A59BB32E99}" destId="{E128C9F6-C87A-437E-A5DC-1E201B6990B0}" srcOrd="0" destOrd="0" presId="urn:microsoft.com/office/officeart/2008/layout/LinedList"/>
    <dgm:cxn modelId="{F71BF0DE-5398-409B-8E67-47D53EF411D6}" type="presParOf" srcId="{FC25B50A-BBCB-4D86-8933-E8A59BB32E99}" destId="{09851537-3A7A-4FB4-9E32-134D7E5B5992}" srcOrd="1" destOrd="0" presId="urn:microsoft.com/office/officeart/2008/layout/LinedList"/>
    <dgm:cxn modelId="{87D2255D-7B2B-4A19-923D-A0165E3E1FFF}" type="presParOf" srcId="{09851537-3A7A-4FB4-9E32-134D7E5B5992}" destId="{AFBEEB6E-8F09-4EA1-9FD1-1F6724DF02DC}" srcOrd="0" destOrd="0" presId="urn:microsoft.com/office/officeart/2008/layout/LinedList"/>
    <dgm:cxn modelId="{84D7B719-6BAA-4460-8394-60645173BE7A}" type="presParOf" srcId="{09851537-3A7A-4FB4-9E32-134D7E5B5992}" destId="{3A53A442-14C9-4368-BAD1-0C391E69C008}" srcOrd="1" destOrd="0" presId="urn:microsoft.com/office/officeart/2008/layout/LinedList"/>
    <dgm:cxn modelId="{761D2D91-30FB-4B7C-9049-C228EA2CA41B}" type="presParOf" srcId="{FC25B50A-BBCB-4D86-8933-E8A59BB32E99}" destId="{1896DCA1-CD28-4C61-B8E1-9F36A27F03AF}" srcOrd="2" destOrd="0" presId="urn:microsoft.com/office/officeart/2008/layout/LinedList"/>
    <dgm:cxn modelId="{5C8EDA46-512C-4F09-B8EA-3A20B09E236A}" type="presParOf" srcId="{FC25B50A-BBCB-4D86-8933-E8A59BB32E99}" destId="{9E987E21-D215-4E09-811F-2D7C1D3DE682}" srcOrd="3" destOrd="0" presId="urn:microsoft.com/office/officeart/2008/layout/LinedList"/>
    <dgm:cxn modelId="{E84073C5-02B8-4F8D-BE32-F8A88CE8B84D}" type="presParOf" srcId="{9E987E21-D215-4E09-811F-2D7C1D3DE682}" destId="{BA18753D-96F1-4629-95EB-D23B5E58DF91}" srcOrd="0" destOrd="0" presId="urn:microsoft.com/office/officeart/2008/layout/LinedList"/>
    <dgm:cxn modelId="{748991BF-6113-4D86-83E4-BC2D9CEE5D32}" type="presParOf" srcId="{9E987E21-D215-4E09-811F-2D7C1D3DE682}" destId="{17328747-CDF6-498D-9505-527A05996C2D}" srcOrd="1" destOrd="0" presId="urn:microsoft.com/office/officeart/2008/layout/LinedList"/>
    <dgm:cxn modelId="{22EC1473-7613-4146-90E4-FD81EF3A035C}" type="presParOf" srcId="{FC25B50A-BBCB-4D86-8933-E8A59BB32E99}" destId="{E36565D9-6C8F-4C92-AF55-A26A63235BEB}" srcOrd="4" destOrd="0" presId="urn:microsoft.com/office/officeart/2008/layout/LinedList"/>
    <dgm:cxn modelId="{011BB1C1-5E65-4319-B933-E64431ABF832}" type="presParOf" srcId="{FC25B50A-BBCB-4D86-8933-E8A59BB32E99}" destId="{B93AB66D-218A-498E-BE0F-320E97609354}" srcOrd="5" destOrd="0" presId="urn:microsoft.com/office/officeart/2008/layout/LinedList"/>
    <dgm:cxn modelId="{EBEEFCD5-CA8C-4DE4-9498-17DF41844170}" type="presParOf" srcId="{B93AB66D-218A-498E-BE0F-320E97609354}" destId="{B1B948AF-A53D-4458-87D6-491C06DBD340}" srcOrd="0" destOrd="0" presId="urn:microsoft.com/office/officeart/2008/layout/LinedList"/>
    <dgm:cxn modelId="{A97BBCC4-368A-4A9B-B76F-2DD0BB9A5E2E}" type="presParOf" srcId="{B93AB66D-218A-498E-BE0F-320E97609354}" destId="{3DCDC87C-FAC8-423A-ABB3-FEF2EE1E0B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28C9F6-C87A-437E-A5DC-1E201B6990B0}">
      <dsp:nvSpPr>
        <dsp:cNvPr id="0" name=""/>
        <dsp:cNvSpPr/>
      </dsp:nvSpPr>
      <dsp:spPr>
        <a:xfrm>
          <a:off x="0" y="272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BEEB6E-8F09-4EA1-9FD1-1F6724DF02DC}">
      <dsp:nvSpPr>
        <dsp:cNvPr id="0" name=""/>
        <dsp:cNvSpPr/>
      </dsp:nvSpPr>
      <dsp:spPr>
        <a:xfrm>
          <a:off x="0" y="2725"/>
          <a:ext cx="10515600" cy="1858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solidFill>
                <a:srgbClr val="FF0000"/>
              </a:solidFill>
            </a:rPr>
            <a:t>Section 163 of the Road Traffic Act 1988 </a:t>
          </a:r>
          <a:r>
            <a:rPr lang="en-GB" sz="2900" kern="1200" dirty="0"/>
            <a:t>allows for the stopping of vehicles, when an officer can use the powers vested in them by the following sections of the Road Traffic Act 1988 to require certain information to be divulged: </a:t>
          </a:r>
          <a:endParaRPr lang="en-US" sz="2900" kern="1200" dirty="0"/>
        </a:p>
      </dsp:txBody>
      <dsp:txXfrm>
        <a:off x="0" y="2725"/>
        <a:ext cx="10515600" cy="1858631"/>
      </dsp:txXfrm>
    </dsp:sp>
    <dsp:sp modelId="{1896DCA1-CD28-4C61-B8E1-9F36A27F03AF}">
      <dsp:nvSpPr>
        <dsp:cNvPr id="0" name=""/>
        <dsp:cNvSpPr/>
      </dsp:nvSpPr>
      <dsp:spPr>
        <a:xfrm>
          <a:off x="0" y="186135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18753D-96F1-4629-95EB-D23B5E58DF91}">
      <dsp:nvSpPr>
        <dsp:cNvPr id="0" name=""/>
        <dsp:cNvSpPr/>
      </dsp:nvSpPr>
      <dsp:spPr>
        <a:xfrm>
          <a:off x="0" y="1861356"/>
          <a:ext cx="10515600" cy="1858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solidFill>
                <a:srgbClr val="FF0000"/>
              </a:solidFill>
            </a:rPr>
            <a:t>Sec 164 RTA 1988 </a:t>
          </a:r>
          <a:r>
            <a:rPr lang="en-GB" sz="2900" kern="1200" dirty="0"/>
            <a:t>- Power of constables to require production of driving licence and in certain cases statement of date of birth</a:t>
          </a:r>
          <a:endParaRPr lang="en-US" sz="2900" kern="1200" dirty="0"/>
        </a:p>
      </dsp:txBody>
      <dsp:txXfrm>
        <a:off x="0" y="1861356"/>
        <a:ext cx="10515600" cy="1858631"/>
      </dsp:txXfrm>
    </dsp:sp>
    <dsp:sp modelId="{E36565D9-6C8F-4C92-AF55-A26A63235BEB}">
      <dsp:nvSpPr>
        <dsp:cNvPr id="0" name=""/>
        <dsp:cNvSpPr/>
      </dsp:nvSpPr>
      <dsp:spPr>
        <a:xfrm>
          <a:off x="0" y="371998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B948AF-A53D-4458-87D6-491C06DBD340}">
      <dsp:nvSpPr>
        <dsp:cNvPr id="0" name=""/>
        <dsp:cNvSpPr/>
      </dsp:nvSpPr>
      <dsp:spPr>
        <a:xfrm>
          <a:off x="0" y="3719988"/>
          <a:ext cx="10515600" cy="1858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solidFill>
                <a:srgbClr val="FF0000"/>
              </a:solidFill>
            </a:rPr>
            <a:t>Sec 165 RTA 1988 </a:t>
          </a:r>
          <a:r>
            <a:rPr lang="en-GB" sz="2900" kern="1200" dirty="0"/>
            <a:t>- Power of constables to obtain names and addresses of drivers and others, and to require production of evidence of insurance or security and test certificates. </a:t>
          </a:r>
          <a:endParaRPr lang="en-US" sz="2900" kern="1200" dirty="0"/>
        </a:p>
      </dsp:txBody>
      <dsp:txXfrm>
        <a:off x="0" y="3719988"/>
        <a:ext cx="10515600" cy="185863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601AEC-5928-4889-9C19-CB0802A797C8}" type="datetimeFigureOut">
              <a:rPr lang="en-GB" smtClean="0"/>
              <a:t>19/09/2023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2612C9-FDC3-4961-9E21-E250A5B6CC8C}" type="slidenum">
              <a:rPr lang="en-GB" smtClean="0"/>
              <a:t>‹#›</a:t>
            </a:fld>
            <a:endParaRPr lang="en-GB"/>
          </a:p>
        </p:txBody>
      </p:sp>
    </p:spTree>
    <p:extLst>
      <p:ext uri="{BB962C8B-B14F-4D97-AF65-F5344CB8AC3E}">
        <p14:creationId xmlns:p14="http://schemas.microsoft.com/office/powerpoint/2010/main" val="3339755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6</a:t>
            </a:fld>
            <a:endParaRPr lang="en-GB"/>
          </a:p>
        </p:txBody>
      </p:sp>
    </p:spTree>
    <p:extLst>
      <p:ext uri="{BB962C8B-B14F-4D97-AF65-F5344CB8AC3E}">
        <p14:creationId xmlns:p14="http://schemas.microsoft.com/office/powerpoint/2010/main" val="17469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the decision has been made to stop a vehicle on the road, a number of things need to be considered, all of which should be underpinned by a dynamic risk assessment. </a:t>
            </a:r>
          </a:p>
          <a:p>
            <a:endParaRPr lang="en-GB" dirty="0"/>
          </a:p>
          <a:p>
            <a:r>
              <a:rPr lang="en-GB" dirty="0"/>
              <a:t>There are additional considerations where the vehicle is suspected of being involved in terrorism or believed to be carrying firearms, drugs or vulnerable people: specialist advice should be sought in these situations. </a:t>
            </a:r>
          </a:p>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10</a:t>
            </a:fld>
            <a:endParaRPr lang="en-GB"/>
          </a:p>
        </p:txBody>
      </p:sp>
    </p:spTree>
    <p:extLst>
      <p:ext uri="{BB962C8B-B14F-4D97-AF65-F5344CB8AC3E}">
        <p14:creationId xmlns:p14="http://schemas.microsoft.com/office/powerpoint/2010/main" val="2268612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03316-DE5A-CD44-10F4-AF1DFD91BC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ACC6BB-8ED2-EFF7-EB99-09D01EB6AA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CF500A-CF84-487B-FCDA-F5EE4C863B56}"/>
              </a:ext>
            </a:extLst>
          </p:cNvPr>
          <p:cNvSpPr>
            <a:spLocks noGrp="1"/>
          </p:cNvSpPr>
          <p:nvPr>
            <p:ph type="dt" sz="half" idx="10"/>
          </p:nvPr>
        </p:nvSpPr>
        <p:spPr/>
        <p:txBody>
          <a:bodyPr/>
          <a:lstStyle/>
          <a:p>
            <a:fld id="{FDD14C8E-1A78-4B33-8C2F-73256B87E6CA}" type="datetimeFigureOut">
              <a:rPr lang="en-GB" smtClean="0"/>
              <a:t>19/09/2023</a:t>
            </a:fld>
            <a:endParaRPr lang="en-GB"/>
          </a:p>
        </p:txBody>
      </p:sp>
      <p:sp>
        <p:nvSpPr>
          <p:cNvPr id="5" name="Footer Placeholder 4">
            <a:extLst>
              <a:ext uri="{FF2B5EF4-FFF2-40B4-BE49-F238E27FC236}">
                <a16:creationId xmlns:a16="http://schemas.microsoft.com/office/drawing/2014/main" id="{8F3DA151-B52B-5B67-DF80-473E936F58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931AE-74E4-3CBB-5235-9DA884F064EB}"/>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2378771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70524-029B-91BB-606F-7DAF2B60F6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74778C-7EA8-C34F-AB9F-CCD43EE9C5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337491-08DA-327F-8479-6AF72DDFC364}"/>
              </a:ext>
            </a:extLst>
          </p:cNvPr>
          <p:cNvSpPr>
            <a:spLocks noGrp="1"/>
          </p:cNvSpPr>
          <p:nvPr>
            <p:ph type="dt" sz="half" idx="10"/>
          </p:nvPr>
        </p:nvSpPr>
        <p:spPr/>
        <p:txBody>
          <a:bodyPr/>
          <a:lstStyle/>
          <a:p>
            <a:fld id="{FDD14C8E-1A78-4B33-8C2F-73256B87E6CA}" type="datetimeFigureOut">
              <a:rPr lang="en-GB" smtClean="0"/>
              <a:t>19/09/2023</a:t>
            </a:fld>
            <a:endParaRPr lang="en-GB"/>
          </a:p>
        </p:txBody>
      </p:sp>
      <p:sp>
        <p:nvSpPr>
          <p:cNvPr id="5" name="Footer Placeholder 4">
            <a:extLst>
              <a:ext uri="{FF2B5EF4-FFF2-40B4-BE49-F238E27FC236}">
                <a16:creationId xmlns:a16="http://schemas.microsoft.com/office/drawing/2014/main" id="{C6B44B28-B83A-55C3-4FA1-CDA8C53EEE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5F5A4A-7C51-C251-0058-59FF47D7295A}"/>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325463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337A0-CC4A-677B-1F57-98338E23A1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190A30-F49B-FC1F-992E-ACFEE34730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55A07B-C7E9-4C0F-BA9E-455C237D6017}"/>
              </a:ext>
            </a:extLst>
          </p:cNvPr>
          <p:cNvSpPr>
            <a:spLocks noGrp="1"/>
          </p:cNvSpPr>
          <p:nvPr>
            <p:ph type="dt" sz="half" idx="10"/>
          </p:nvPr>
        </p:nvSpPr>
        <p:spPr/>
        <p:txBody>
          <a:bodyPr/>
          <a:lstStyle/>
          <a:p>
            <a:fld id="{FDD14C8E-1A78-4B33-8C2F-73256B87E6CA}" type="datetimeFigureOut">
              <a:rPr lang="en-GB" smtClean="0"/>
              <a:t>19/09/2023</a:t>
            </a:fld>
            <a:endParaRPr lang="en-GB"/>
          </a:p>
        </p:txBody>
      </p:sp>
      <p:sp>
        <p:nvSpPr>
          <p:cNvPr id="5" name="Footer Placeholder 4">
            <a:extLst>
              <a:ext uri="{FF2B5EF4-FFF2-40B4-BE49-F238E27FC236}">
                <a16:creationId xmlns:a16="http://schemas.microsoft.com/office/drawing/2014/main" id="{9C4C579B-BDE1-61F3-1F88-33A587ADDF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F95BF2-8423-F4EF-030C-F4A5FDA2A595}"/>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1978666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7DA1B-A34F-8AEE-6F7E-685B8CD0C3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C9EC48-0FCF-E48E-0FDB-06D5F5B990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F4BEAB-2A20-B63D-1732-CB7D9868B3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97F407-1CA5-8FEA-D7F1-88FBE1EF819E}"/>
              </a:ext>
            </a:extLst>
          </p:cNvPr>
          <p:cNvSpPr>
            <a:spLocks noGrp="1"/>
          </p:cNvSpPr>
          <p:nvPr>
            <p:ph type="dt" sz="half" idx="10"/>
          </p:nvPr>
        </p:nvSpPr>
        <p:spPr/>
        <p:txBody>
          <a:bodyPr/>
          <a:lstStyle/>
          <a:p>
            <a:fld id="{FDD14C8E-1A78-4B33-8C2F-73256B87E6CA}" type="datetimeFigureOut">
              <a:rPr lang="en-GB" smtClean="0"/>
              <a:t>19/09/2023</a:t>
            </a:fld>
            <a:endParaRPr lang="en-GB"/>
          </a:p>
        </p:txBody>
      </p:sp>
      <p:sp>
        <p:nvSpPr>
          <p:cNvPr id="6" name="Footer Placeholder 5">
            <a:extLst>
              <a:ext uri="{FF2B5EF4-FFF2-40B4-BE49-F238E27FC236}">
                <a16:creationId xmlns:a16="http://schemas.microsoft.com/office/drawing/2014/main" id="{100A37B0-4466-5C5E-ACA9-D8DF476013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FDA854-ECC2-9B22-E860-FF8298632FDE}"/>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2653516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46A0-CD5B-AA21-7FD5-79EFD956FD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EDA813-9FFB-4423-F7B6-7794F7C073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C0C8FB-900F-A6EC-6E1D-9FDDFF245C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18D73B-6C35-5A55-20BD-EE78C46FAD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D59CAE-27F4-4424-EC0B-4B715550361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9ACA5F-F70E-6F97-A251-7DD8BE118677}"/>
              </a:ext>
            </a:extLst>
          </p:cNvPr>
          <p:cNvSpPr>
            <a:spLocks noGrp="1"/>
          </p:cNvSpPr>
          <p:nvPr>
            <p:ph type="dt" sz="half" idx="10"/>
          </p:nvPr>
        </p:nvSpPr>
        <p:spPr/>
        <p:txBody>
          <a:bodyPr/>
          <a:lstStyle/>
          <a:p>
            <a:fld id="{FDD14C8E-1A78-4B33-8C2F-73256B87E6CA}" type="datetimeFigureOut">
              <a:rPr lang="en-GB" smtClean="0"/>
              <a:t>19/09/2023</a:t>
            </a:fld>
            <a:endParaRPr lang="en-GB"/>
          </a:p>
        </p:txBody>
      </p:sp>
      <p:sp>
        <p:nvSpPr>
          <p:cNvPr id="8" name="Footer Placeholder 7">
            <a:extLst>
              <a:ext uri="{FF2B5EF4-FFF2-40B4-BE49-F238E27FC236}">
                <a16:creationId xmlns:a16="http://schemas.microsoft.com/office/drawing/2014/main" id="{A5AFF46E-A8CC-7894-1A7F-79A378AF26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347CCB-CE98-3168-34B6-16DD75B3109F}"/>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965350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19265-F5A7-2589-74CF-4888058DFF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691151B-270F-CF53-EF06-D85AC5AC0C83}"/>
              </a:ext>
            </a:extLst>
          </p:cNvPr>
          <p:cNvSpPr>
            <a:spLocks noGrp="1"/>
          </p:cNvSpPr>
          <p:nvPr>
            <p:ph type="dt" sz="half" idx="10"/>
          </p:nvPr>
        </p:nvSpPr>
        <p:spPr/>
        <p:txBody>
          <a:bodyPr/>
          <a:lstStyle/>
          <a:p>
            <a:fld id="{FDD14C8E-1A78-4B33-8C2F-73256B87E6CA}" type="datetimeFigureOut">
              <a:rPr lang="en-GB" smtClean="0"/>
              <a:t>19/09/2023</a:t>
            </a:fld>
            <a:endParaRPr lang="en-GB"/>
          </a:p>
        </p:txBody>
      </p:sp>
      <p:sp>
        <p:nvSpPr>
          <p:cNvPr id="4" name="Footer Placeholder 3">
            <a:extLst>
              <a:ext uri="{FF2B5EF4-FFF2-40B4-BE49-F238E27FC236}">
                <a16:creationId xmlns:a16="http://schemas.microsoft.com/office/drawing/2014/main" id="{12149495-701A-40A6-2012-49C051E907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D876CC-F9C1-62AD-8B40-92A0B9BC06FE}"/>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505119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DC722A-D127-DEBC-37ED-0305537CF289}"/>
              </a:ext>
            </a:extLst>
          </p:cNvPr>
          <p:cNvSpPr>
            <a:spLocks noGrp="1"/>
          </p:cNvSpPr>
          <p:nvPr>
            <p:ph type="dt" sz="half" idx="10"/>
          </p:nvPr>
        </p:nvSpPr>
        <p:spPr/>
        <p:txBody>
          <a:bodyPr/>
          <a:lstStyle/>
          <a:p>
            <a:fld id="{FDD14C8E-1A78-4B33-8C2F-73256B87E6CA}" type="datetimeFigureOut">
              <a:rPr lang="en-GB" smtClean="0"/>
              <a:t>19/09/2023</a:t>
            </a:fld>
            <a:endParaRPr lang="en-GB"/>
          </a:p>
        </p:txBody>
      </p:sp>
      <p:sp>
        <p:nvSpPr>
          <p:cNvPr id="3" name="Footer Placeholder 2">
            <a:extLst>
              <a:ext uri="{FF2B5EF4-FFF2-40B4-BE49-F238E27FC236}">
                <a16:creationId xmlns:a16="http://schemas.microsoft.com/office/drawing/2014/main" id="{13BC16D3-3966-DB5F-5234-821A9E1790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05F2F5-72D8-42B3-3201-FB4D4F1E6D51}"/>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750865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F113B-C7CE-F13C-5CD9-E236BAE443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48299-09C7-F968-8E3A-5DBE3B2B1C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D6B9FBB-6EC3-FA48-AD97-3D70DB855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71AC8C-9CE9-6D9A-748B-36ADB0E784C9}"/>
              </a:ext>
            </a:extLst>
          </p:cNvPr>
          <p:cNvSpPr>
            <a:spLocks noGrp="1"/>
          </p:cNvSpPr>
          <p:nvPr>
            <p:ph type="dt" sz="half" idx="10"/>
          </p:nvPr>
        </p:nvSpPr>
        <p:spPr/>
        <p:txBody>
          <a:bodyPr/>
          <a:lstStyle/>
          <a:p>
            <a:fld id="{FDD14C8E-1A78-4B33-8C2F-73256B87E6CA}" type="datetimeFigureOut">
              <a:rPr lang="en-GB" smtClean="0"/>
              <a:t>19/09/2023</a:t>
            </a:fld>
            <a:endParaRPr lang="en-GB"/>
          </a:p>
        </p:txBody>
      </p:sp>
      <p:sp>
        <p:nvSpPr>
          <p:cNvPr id="6" name="Footer Placeholder 5">
            <a:extLst>
              <a:ext uri="{FF2B5EF4-FFF2-40B4-BE49-F238E27FC236}">
                <a16:creationId xmlns:a16="http://schemas.microsoft.com/office/drawing/2014/main" id="{F0A87651-DC66-DA6E-C86F-8ED8B63AB5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6A685-4AFD-D1A4-4F0F-FC0676FE01F5}"/>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3960111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B4B71-C7B5-559A-4FCD-E8A2789F40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EE2934-2A81-C920-3025-003ADCF191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1F736E-3A9E-6011-3B0C-1262BF97E8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359655-888B-9931-D6D9-389937625083}"/>
              </a:ext>
            </a:extLst>
          </p:cNvPr>
          <p:cNvSpPr>
            <a:spLocks noGrp="1"/>
          </p:cNvSpPr>
          <p:nvPr>
            <p:ph type="dt" sz="half" idx="10"/>
          </p:nvPr>
        </p:nvSpPr>
        <p:spPr/>
        <p:txBody>
          <a:bodyPr/>
          <a:lstStyle/>
          <a:p>
            <a:fld id="{FDD14C8E-1A78-4B33-8C2F-73256B87E6CA}" type="datetimeFigureOut">
              <a:rPr lang="en-GB" smtClean="0"/>
              <a:t>19/09/2023</a:t>
            </a:fld>
            <a:endParaRPr lang="en-GB"/>
          </a:p>
        </p:txBody>
      </p:sp>
      <p:sp>
        <p:nvSpPr>
          <p:cNvPr id="6" name="Footer Placeholder 5">
            <a:extLst>
              <a:ext uri="{FF2B5EF4-FFF2-40B4-BE49-F238E27FC236}">
                <a16:creationId xmlns:a16="http://schemas.microsoft.com/office/drawing/2014/main" id="{7C79D062-8DA4-9A81-630D-01AB49D711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6D5ED7-0C27-D125-C969-9AEEAF5E697E}"/>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1493954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281A8-717F-58A9-1CB7-D1FC0364AE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722595-EC3D-7E2E-AE5C-BF0D53166E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187099-260E-54BA-7A71-E47665E98DB4}"/>
              </a:ext>
            </a:extLst>
          </p:cNvPr>
          <p:cNvSpPr>
            <a:spLocks noGrp="1"/>
          </p:cNvSpPr>
          <p:nvPr>
            <p:ph type="dt" sz="half" idx="10"/>
          </p:nvPr>
        </p:nvSpPr>
        <p:spPr/>
        <p:txBody>
          <a:bodyPr/>
          <a:lstStyle/>
          <a:p>
            <a:fld id="{FDD14C8E-1A78-4B33-8C2F-73256B87E6CA}" type="datetimeFigureOut">
              <a:rPr lang="en-GB" smtClean="0"/>
              <a:t>19/09/2023</a:t>
            </a:fld>
            <a:endParaRPr lang="en-GB"/>
          </a:p>
        </p:txBody>
      </p:sp>
      <p:sp>
        <p:nvSpPr>
          <p:cNvPr id="5" name="Footer Placeholder 4">
            <a:extLst>
              <a:ext uri="{FF2B5EF4-FFF2-40B4-BE49-F238E27FC236}">
                <a16:creationId xmlns:a16="http://schemas.microsoft.com/office/drawing/2014/main" id="{3C12B4B2-F578-D05A-C2B5-9FD50AAD67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EEB056-C84F-54D1-BDDB-57EC7EBAB535}"/>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171240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1B54CC-E611-228C-84FD-788CD64A92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A1C239-12FC-0964-A47A-3472B31674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0793E-09D4-9A4B-BE71-9B6F5352CBA3}"/>
              </a:ext>
            </a:extLst>
          </p:cNvPr>
          <p:cNvSpPr>
            <a:spLocks noGrp="1"/>
          </p:cNvSpPr>
          <p:nvPr>
            <p:ph type="dt" sz="half" idx="10"/>
          </p:nvPr>
        </p:nvSpPr>
        <p:spPr/>
        <p:txBody>
          <a:bodyPr/>
          <a:lstStyle/>
          <a:p>
            <a:fld id="{FDD14C8E-1A78-4B33-8C2F-73256B87E6CA}" type="datetimeFigureOut">
              <a:rPr lang="en-GB" smtClean="0"/>
              <a:t>19/09/2023</a:t>
            </a:fld>
            <a:endParaRPr lang="en-GB"/>
          </a:p>
        </p:txBody>
      </p:sp>
      <p:sp>
        <p:nvSpPr>
          <p:cNvPr id="5" name="Footer Placeholder 4">
            <a:extLst>
              <a:ext uri="{FF2B5EF4-FFF2-40B4-BE49-F238E27FC236}">
                <a16:creationId xmlns:a16="http://schemas.microsoft.com/office/drawing/2014/main" id="{257726AB-8BEE-D90B-8DE8-29783D795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F094C2-3A24-21BE-53C0-C4080CABA320}"/>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1141735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D3AF29-117D-568A-9DA3-C293F06115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55E743-28EE-0514-1EFE-697A652673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AA92B2-4B30-A312-9184-F5AF7DEBBD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D14C8E-1A78-4B33-8C2F-73256B87E6CA}" type="datetimeFigureOut">
              <a:rPr lang="en-GB" smtClean="0"/>
              <a:t>19/09/2023</a:t>
            </a:fld>
            <a:endParaRPr lang="en-GB"/>
          </a:p>
        </p:txBody>
      </p:sp>
      <p:sp>
        <p:nvSpPr>
          <p:cNvPr id="5" name="Footer Placeholder 4">
            <a:extLst>
              <a:ext uri="{FF2B5EF4-FFF2-40B4-BE49-F238E27FC236}">
                <a16:creationId xmlns:a16="http://schemas.microsoft.com/office/drawing/2014/main" id="{54B0644C-7A43-E803-8158-B32E5E701A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95F598-D747-AA69-AF0F-3443843332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830F3B-62A2-4783-A759-50C9578871F7}" type="slidenum">
              <a:rPr lang="en-GB" smtClean="0"/>
              <a:t>‹#›</a:t>
            </a:fld>
            <a:endParaRPr lang="en-GB"/>
          </a:p>
        </p:txBody>
      </p:sp>
    </p:spTree>
    <p:extLst>
      <p:ext uri="{BB962C8B-B14F-4D97-AF65-F5344CB8AC3E}">
        <p14:creationId xmlns:p14="http://schemas.microsoft.com/office/powerpoint/2010/main" val="39627827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olice officer in a green uniform&#10;&#10;Description automatically generated">
            <a:extLst>
              <a:ext uri="{FF2B5EF4-FFF2-40B4-BE49-F238E27FC236}">
                <a16:creationId xmlns:a16="http://schemas.microsoft.com/office/drawing/2014/main" id="{2C7A7DF0-1775-CCEF-35CF-107FEE3780DB}"/>
              </a:ext>
            </a:extLst>
          </p:cNvPr>
          <p:cNvPicPr>
            <a:picLocks noChangeAspect="1"/>
          </p:cNvPicPr>
          <p:nvPr/>
        </p:nvPicPr>
        <p:blipFill rotWithShape="1">
          <a:blip r:embed="rId2"/>
          <a:srcRect l="17943" r="15697"/>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BA7983-9E16-BF97-B199-957DA3893758}"/>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Powers to stop Vehicles</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730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C0BE56-0EC3-5B2A-93CF-3460E0CDBA4E}"/>
              </a:ext>
            </a:extLst>
          </p:cNvPr>
          <p:cNvSpPr>
            <a:spLocks noGrp="1"/>
          </p:cNvSpPr>
          <p:nvPr>
            <p:ph type="title"/>
          </p:nvPr>
        </p:nvSpPr>
        <p:spPr>
          <a:xfrm>
            <a:off x="640080" y="329184"/>
            <a:ext cx="6894576" cy="1783080"/>
          </a:xfrm>
        </p:spPr>
        <p:txBody>
          <a:bodyPr anchor="b">
            <a:normAutofit/>
          </a:bodyPr>
          <a:lstStyle/>
          <a:p>
            <a:r>
              <a:rPr lang="en-GB" sz="4100"/>
              <a:t>Why would we as Police Officers need to stop a vehicle? </a:t>
            </a:r>
          </a:p>
        </p:txBody>
      </p:sp>
      <p:sp>
        <p:nvSpPr>
          <p:cNvPr id="34"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0576C-B393-8B7D-09E3-E838F1B9B987}"/>
              </a:ext>
            </a:extLst>
          </p:cNvPr>
          <p:cNvSpPr>
            <a:spLocks noGrp="1"/>
          </p:cNvSpPr>
          <p:nvPr>
            <p:ph idx="1"/>
          </p:nvPr>
        </p:nvSpPr>
        <p:spPr>
          <a:xfrm>
            <a:off x="640080" y="2706624"/>
            <a:ext cx="6894576" cy="3483864"/>
          </a:xfrm>
        </p:spPr>
        <p:txBody>
          <a:bodyPr>
            <a:normAutofit/>
          </a:bodyPr>
          <a:lstStyle/>
          <a:p>
            <a:pPr marL="0" indent="0">
              <a:buNone/>
            </a:pPr>
            <a:r>
              <a:rPr lang="en-GB" dirty="0"/>
              <a:t>Discuss – 5 minutes</a:t>
            </a:r>
          </a:p>
          <a:p>
            <a:pPr marL="0" indent="0">
              <a:buNone/>
            </a:pPr>
            <a:endParaRPr lang="en-GB" sz="2200" dirty="0"/>
          </a:p>
        </p:txBody>
      </p:sp>
      <p:pic>
        <p:nvPicPr>
          <p:cNvPr id="9" name="Picture 8">
            <a:extLst>
              <a:ext uri="{FF2B5EF4-FFF2-40B4-BE49-F238E27FC236}">
                <a16:creationId xmlns:a16="http://schemas.microsoft.com/office/drawing/2014/main" id="{875E4E14-EAD3-273D-7511-6059686A845F}"/>
              </a:ext>
            </a:extLst>
          </p:cNvPr>
          <p:cNvPicPr>
            <a:picLocks noChangeAspect="1"/>
          </p:cNvPicPr>
          <p:nvPr/>
        </p:nvPicPr>
        <p:blipFill rotWithShape="1">
          <a:blip r:embed="rId2"/>
          <a:srcRect r="33848" b="-1"/>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11" name="Picture 10">
            <a:extLst>
              <a:ext uri="{FF2B5EF4-FFF2-40B4-BE49-F238E27FC236}">
                <a16:creationId xmlns:a16="http://schemas.microsoft.com/office/drawing/2014/main" id="{D08CED0B-18AA-42BB-4E75-3C17FDAE00A5}"/>
              </a:ext>
            </a:extLst>
          </p:cNvPr>
          <p:cNvPicPr>
            <a:picLocks noChangeAspect="1"/>
          </p:cNvPicPr>
          <p:nvPr/>
        </p:nvPicPr>
        <p:blipFill rotWithShape="1">
          <a:blip r:embed="rId3"/>
          <a:srcRect t="19421" r="-1" b="14420"/>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3757849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64AA0-1B53-F2CE-2C80-FE7CF88B6AB9}"/>
              </a:ext>
            </a:extLst>
          </p:cNvPr>
          <p:cNvSpPr>
            <a:spLocks noGrp="1"/>
          </p:cNvSpPr>
          <p:nvPr>
            <p:ph type="title"/>
          </p:nvPr>
        </p:nvSpPr>
        <p:spPr>
          <a:xfrm>
            <a:off x="630936" y="640080"/>
            <a:ext cx="4818888" cy="1481328"/>
          </a:xfrm>
        </p:spPr>
        <p:txBody>
          <a:bodyPr anchor="b">
            <a:normAutofit/>
          </a:bodyPr>
          <a:lstStyle/>
          <a:p>
            <a:r>
              <a:rPr lang="en-GB" sz="5400"/>
              <a:t>Exercise</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79F78E-C582-10C5-50E3-6FCDB53766ED}"/>
              </a:ext>
            </a:extLst>
          </p:cNvPr>
          <p:cNvSpPr>
            <a:spLocks noGrp="1"/>
          </p:cNvSpPr>
          <p:nvPr>
            <p:ph idx="1"/>
          </p:nvPr>
        </p:nvSpPr>
        <p:spPr>
          <a:xfrm>
            <a:off x="630936" y="2660904"/>
            <a:ext cx="4818888" cy="3547872"/>
          </a:xfrm>
        </p:spPr>
        <p:txBody>
          <a:bodyPr anchor="t">
            <a:normAutofit/>
          </a:bodyPr>
          <a:lstStyle/>
          <a:p>
            <a:pPr marL="0" indent="0">
              <a:buNone/>
            </a:pPr>
            <a:r>
              <a:rPr lang="en-GB" sz="2200"/>
              <a:t>Research the Police Powers to stop a vehicle</a:t>
            </a:r>
          </a:p>
          <a:p>
            <a:pPr marL="0" indent="0">
              <a:buNone/>
            </a:pPr>
            <a:r>
              <a:rPr lang="en-GB" sz="2200"/>
              <a:t>Make notes and be ready to discuss your findings with the class. </a:t>
            </a:r>
          </a:p>
          <a:p>
            <a:pPr marL="0" indent="0">
              <a:buNone/>
            </a:pPr>
            <a:endParaRPr lang="en-GB" sz="2200"/>
          </a:p>
          <a:p>
            <a:pPr marL="0" indent="0">
              <a:buNone/>
            </a:pPr>
            <a:endParaRPr lang="en-GB" sz="2200"/>
          </a:p>
        </p:txBody>
      </p:sp>
      <p:pic>
        <p:nvPicPr>
          <p:cNvPr id="5" name="Picture 4" descr="A stopwatch with a number on it&#10;&#10;Description automatically generated">
            <a:extLst>
              <a:ext uri="{FF2B5EF4-FFF2-40B4-BE49-F238E27FC236}">
                <a16:creationId xmlns:a16="http://schemas.microsoft.com/office/drawing/2014/main" id="{DAFDD801-58E9-2C78-21B4-4ED11A7A4745}"/>
              </a:ext>
            </a:extLst>
          </p:cNvPr>
          <p:cNvPicPr>
            <a:picLocks noChangeAspect="1"/>
          </p:cNvPicPr>
          <p:nvPr/>
        </p:nvPicPr>
        <p:blipFill>
          <a:blip r:embed="rId2"/>
          <a:stretch>
            <a:fillRect/>
          </a:stretch>
        </p:blipFill>
        <p:spPr>
          <a:xfrm>
            <a:off x="6159709" y="640080"/>
            <a:ext cx="5337645" cy="5577840"/>
          </a:xfrm>
          <a:prstGeom prst="rect">
            <a:avLst/>
          </a:prstGeom>
        </p:spPr>
      </p:pic>
    </p:spTree>
    <p:extLst>
      <p:ext uri="{BB962C8B-B14F-4D97-AF65-F5344CB8AC3E}">
        <p14:creationId xmlns:p14="http://schemas.microsoft.com/office/powerpoint/2010/main" val="457347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88511-500F-011B-4FDD-2021007087CA}"/>
              </a:ext>
            </a:extLst>
          </p:cNvPr>
          <p:cNvSpPr>
            <a:spLocks noGrp="1"/>
          </p:cNvSpPr>
          <p:nvPr>
            <p:ph type="title"/>
          </p:nvPr>
        </p:nvSpPr>
        <p:spPr/>
        <p:txBody>
          <a:bodyPr/>
          <a:lstStyle/>
          <a:p>
            <a:pPr algn="ctr"/>
            <a:r>
              <a:rPr lang="en-GB" dirty="0"/>
              <a:t>Section 163 Road Traffic Act 1988</a:t>
            </a:r>
          </a:p>
        </p:txBody>
      </p:sp>
      <p:sp>
        <p:nvSpPr>
          <p:cNvPr id="3" name="Content Placeholder 2">
            <a:extLst>
              <a:ext uri="{FF2B5EF4-FFF2-40B4-BE49-F238E27FC236}">
                <a16:creationId xmlns:a16="http://schemas.microsoft.com/office/drawing/2014/main" id="{79888875-CF06-AA36-264B-6159A40A3B5C}"/>
              </a:ext>
            </a:extLst>
          </p:cNvPr>
          <p:cNvSpPr>
            <a:spLocks noGrp="1"/>
          </p:cNvSpPr>
          <p:nvPr>
            <p:ph idx="1"/>
          </p:nvPr>
        </p:nvSpPr>
        <p:spPr/>
        <p:txBody>
          <a:bodyPr/>
          <a:lstStyle/>
          <a:p>
            <a:pPr marL="0" indent="0" algn="ctr">
              <a:buNone/>
            </a:pPr>
            <a:r>
              <a:rPr lang="en-GB" dirty="0"/>
              <a:t>A person </a:t>
            </a:r>
            <a:r>
              <a:rPr lang="en-GB" dirty="0">
                <a:solidFill>
                  <a:srgbClr val="FF0000"/>
                </a:solidFill>
              </a:rPr>
              <a:t>driving</a:t>
            </a:r>
            <a:r>
              <a:rPr lang="en-GB" dirty="0"/>
              <a:t> a </a:t>
            </a:r>
            <a:r>
              <a:rPr lang="en-GB" dirty="0">
                <a:solidFill>
                  <a:srgbClr val="FF0000"/>
                </a:solidFill>
              </a:rPr>
              <a:t>mechanically propelled vehicle </a:t>
            </a:r>
            <a:r>
              <a:rPr lang="en-GB" dirty="0"/>
              <a:t>on a </a:t>
            </a:r>
            <a:r>
              <a:rPr lang="en-GB" dirty="0">
                <a:solidFill>
                  <a:srgbClr val="FF0000"/>
                </a:solidFill>
              </a:rPr>
              <a:t>road </a:t>
            </a:r>
            <a:r>
              <a:rPr lang="en-GB" dirty="0"/>
              <a:t>must stop the vehicle on being required to do so by a </a:t>
            </a:r>
            <a:r>
              <a:rPr lang="en-GB" dirty="0">
                <a:solidFill>
                  <a:srgbClr val="FF0000"/>
                </a:solidFill>
              </a:rPr>
              <a:t>constable in uniform </a:t>
            </a:r>
            <a:r>
              <a:rPr lang="en-GB" dirty="0"/>
              <a:t>or a </a:t>
            </a:r>
            <a:r>
              <a:rPr lang="en-GB" dirty="0">
                <a:solidFill>
                  <a:srgbClr val="FF0000"/>
                </a:solidFill>
              </a:rPr>
              <a:t>traffic officer.</a:t>
            </a:r>
          </a:p>
          <a:p>
            <a:pPr marL="0" indent="0" algn="ctr">
              <a:buNone/>
            </a:pPr>
            <a:r>
              <a:rPr lang="en-GB" dirty="0"/>
              <a:t>A person riding a </a:t>
            </a:r>
            <a:r>
              <a:rPr lang="en-GB" dirty="0">
                <a:solidFill>
                  <a:srgbClr val="FF0000"/>
                </a:solidFill>
              </a:rPr>
              <a:t>cycle</a:t>
            </a:r>
            <a:r>
              <a:rPr lang="en-GB" dirty="0"/>
              <a:t> on a road must stop the cycle on being required to do so by a constable in uniform or a traffic officer. </a:t>
            </a:r>
          </a:p>
          <a:p>
            <a:pPr marL="0" indent="0" algn="ctr">
              <a:buNone/>
            </a:pPr>
            <a:endParaRPr lang="en-GB" dirty="0"/>
          </a:p>
          <a:p>
            <a:pPr marL="0" indent="0" algn="ctr">
              <a:buNone/>
            </a:pPr>
            <a:r>
              <a:rPr lang="en-GB" dirty="0"/>
              <a:t>If a person fails to comply with this section, he is guilty of an offence.</a:t>
            </a:r>
          </a:p>
        </p:txBody>
      </p:sp>
    </p:spTree>
    <p:extLst>
      <p:ext uri="{BB962C8B-B14F-4D97-AF65-F5344CB8AC3E}">
        <p14:creationId xmlns:p14="http://schemas.microsoft.com/office/powerpoint/2010/main" val="652357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CF8AE-3190-7865-CE06-CCAAB1B09D38}"/>
              </a:ext>
            </a:extLst>
          </p:cNvPr>
          <p:cNvSpPr>
            <a:spLocks noGrp="1"/>
          </p:cNvSpPr>
          <p:nvPr>
            <p:ph type="title"/>
          </p:nvPr>
        </p:nvSpPr>
        <p:spPr>
          <a:xfrm>
            <a:off x="572493" y="238539"/>
            <a:ext cx="11018520" cy="1434415"/>
          </a:xfrm>
        </p:spPr>
        <p:txBody>
          <a:bodyPr anchor="b">
            <a:normAutofit/>
          </a:bodyPr>
          <a:lstStyle/>
          <a:p>
            <a:r>
              <a:rPr lang="en-GB" sz="5400"/>
              <a:t>Things to note</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DB2DDB-B0EB-86AA-C096-9B2361F6F376}"/>
              </a:ext>
            </a:extLst>
          </p:cNvPr>
          <p:cNvSpPr>
            <a:spLocks noGrp="1"/>
          </p:cNvSpPr>
          <p:nvPr>
            <p:ph idx="1"/>
          </p:nvPr>
        </p:nvSpPr>
        <p:spPr>
          <a:xfrm>
            <a:off x="572493" y="2071316"/>
            <a:ext cx="6713552" cy="4119172"/>
          </a:xfrm>
        </p:spPr>
        <p:txBody>
          <a:bodyPr anchor="t">
            <a:normAutofit/>
          </a:bodyPr>
          <a:lstStyle/>
          <a:p>
            <a:r>
              <a:rPr lang="en-GB" sz="2400" dirty="0"/>
              <a:t>To stop a vehicle under Sec 163 RTA, there is a requirement for the constable to be in uniform. </a:t>
            </a:r>
          </a:p>
          <a:p>
            <a:r>
              <a:rPr lang="en-GB" sz="2400" dirty="0"/>
              <a:t>A traffic officer is a designated person under the Police Reform Act 2002 and has a power to stop vehicles under Sec 163 RTA by virtue of Section 6 Traffic Management Act 2004.</a:t>
            </a:r>
          </a:p>
          <a:p>
            <a:r>
              <a:rPr lang="en-GB" sz="2400" dirty="0"/>
              <a:t>The term ‘cycle’ includes pedal cycles and electrically assisted pedal cycles</a:t>
            </a:r>
          </a:p>
          <a:p>
            <a:r>
              <a:rPr lang="en-GB" sz="2400" dirty="0"/>
              <a:t>Failing to stop when required to do so is a summary offence</a:t>
            </a:r>
          </a:p>
        </p:txBody>
      </p:sp>
      <p:pic>
        <p:nvPicPr>
          <p:cNvPr id="5" name="Picture 4">
            <a:extLst>
              <a:ext uri="{FF2B5EF4-FFF2-40B4-BE49-F238E27FC236}">
                <a16:creationId xmlns:a16="http://schemas.microsoft.com/office/drawing/2014/main" id="{BBCE819D-67E3-DBAA-0A98-2E0110A4D844}"/>
              </a:ext>
            </a:extLst>
          </p:cNvPr>
          <p:cNvPicPr>
            <a:picLocks noChangeAspect="1"/>
          </p:cNvPicPr>
          <p:nvPr/>
        </p:nvPicPr>
        <p:blipFill rotWithShape="1">
          <a:blip r:embed="rId2"/>
          <a:srcRect l="7684" r="680"/>
          <a:stretch/>
        </p:blipFill>
        <p:spPr>
          <a:xfrm>
            <a:off x="7675658" y="2093976"/>
            <a:ext cx="3941064" cy="4096512"/>
          </a:xfrm>
          <a:prstGeom prst="rect">
            <a:avLst/>
          </a:prstGeom>
        </p:spPr>
      </p:pic>
    </p:spTree>
    <p:extLst>
      <p:ext uri="{BB962C8B-B14F-4D97-AF65-F5344CB8AC3E}">
        <p14:creationId xmlns:p14="http://schemas.microsoft.com/office/powerpoint/2010/main" val="2112835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312D9A2-A44C-6FCD-5356-F330719810C8}"/>
              </a:ext>
            </a:extLst>
          </p:cNvPr>
          <p:cNvGraphicFramePr>
            <a:graphicFrameLocks noGrp="1"/>
          </p:cNvGraphicFramePr>
          <p:nvPr>
            <p:ph idx="1"/>
            <p:extLst>
              <p:ext uri="{D42A27DB-BD31-4B8C-83A1-F6EECF244321}">
                <p14:modId xmlns:p14="http://schemas.microsoft.com/office/powerpoint/2010/main" val="3249907881"/>
              </p:ext>
            </p:extLst>
          </p:nvPr>
        </p:nvGraphicFramePr>
        <p:xfrm>
          <a:off x="838200" y="595618"/>
          <a:ext cx="10515600" cy="5581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0644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84288-3282-8FB0-E959-A647541E9C8A}"/>
              </a:ext>
            </a:extLst>
          </p:cNvPr>
          <p:cNvSpPr>
            <a:spLocks noGrp="1"/>
          </p:cNvSpPr>
          <p:nvPr>
            <p:ph type="title"/>
          </p:nvPr>
        </p:nvSpPr>
        <p:spPr/>
        <p:txBody>
          <a:bodyPr/>
          <a:lstStyle/>
          <a:p>
            <a:r>
              <a:rPr lang="en-GB" dirty="0"/>
              <a:t>What is a ‘road check’?</a:t>
            </a:r>
          </a:p>
        </p:txBody>
      </p:sp>
      <p:sp>
        <p:nvSpPr>
          <p:cNvPr id="3" name="Content Placeholder 2">
            <a:extLst>
              <a:ext uri="{FF2B5EF4-FFF2-40B4-BE49-F238E27FC236}">
                <a16:creationId xmlns:a16="http://schemas.microsoft.com/office/drawing/2014/main" id="{D449F960-00CC-6749-B4C3-0D1BA096CB68}"/>
              </a:ext>
            </a:extLst>
          </p:cNvPr>
          <p:cNvSpPr>
            <a:spLocks noGrp="1"/>
          </p:cNvSpPr>
          <p:nvPr>
            <p:ph idx="1"/>
          </p:nvPr>
        </p:nvSpPr>
        <p:spPr/>
        <p:txBody>
          <a:bodyPr/>
          <a:lstStyle/>
          <a:p>
            <a:r>
              <a:rPr lang="en-GB" dirty="0"/>
              <a:t>Section 163 of the Road Traffic Act 1988 also allows for the stopping of vehicles, when an officer can use the powers vested in them by Section 4 Police and Criminal Evidence Act 1984 in relation to finding out if the vehicle is carrying a person:</a:t>
            </a:r>
          </a:p>
          <a:p>
            <a:r>
              <a:rPr lang="en-GB" dirty="0"/>
              <a:t>Who has committed an offence other than a road traffic offence or vehicle excise offence</a:t>
            </a:r>
          </a:p>
          <a:p>
            <a:r>
              <a:rPr lang="en-GB" dirty="0"/>
              <a:t> Who is witness to such an offence </a:t>
            </a:r>
          </a:p>
          <a:p>
            <a:r>
              <a:rPr lang="en-GB" dirty="0"/>
              <a:t> Who is intending to commit such an offence </a:t>
            </a:r>
          </a:p>
          <a:p>
            <a:r>
              <a:rPr lang="en-GB" dirty="0"/>
              <a:t> Who is unlawfully at large</a:t>
            </a:r>
          </a:p>
        </p:txBody>
      </p:sp>
    </p:spTree>
    <p:extLst>
      <p:ext uri="{BB962C8B-B14F-4D97-AF65-F5344CB8AC3E}">
        <p14:creationId xmlns:p14="http://schemas.microsoft.com/office/powerpoint/2010/main" val="4286704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F6AB48-97AF-776E-AA19-B5036D3ADAA4}"/>
              </a:ext>
            </a:extLst>
          </p:cNvPr>
          <p:cNvSpPr>
            <a:spLocks noGrp="1"/>
          </p:cNvSpPr>
          <p:nvPr>
            <p:ph idx="1"/>
          </p:nvPr>
        </p:nvSpPr>
        <p:spPr>
          <a:xfrm>
            <a:off x="762000" y="871146"/>
            <a:ext cx="5791199" cy="5282965"/>
          </a:xfrm>
        </p:spPr>
        <p:txBody>
          <a:bodyPr>
            <a:normAutofit lnSpcReduction="10000"/>
          </a:bodyPr>
          <a:lstStyle/>
          <a:p>
            <a:r>
              <a:rPr lang="en-GB" sz="2400" dirty="0"/>
              <a:t>Stopping of vehicles to allow officers to utilise the above powers is known as a ‘road check’</a:t>
            </a:r>
          </a:p>
          <a:p>
            <a:r>
              <a:rPr lang="en-GB" sz="2400" dirty="0"/>
              <a:t>‘Road checks’ must be authorised be authorised by an officer of the rank of Superintendent (unless urgent) and relate to a specific locality and for a specified period of time.</a:t>
            </a:r>
          </a:p>
          <a:p>
            <a:r>
              <a:rPr lang="en-GB" sz="2400" dirty="0"/>
              <a:t>They are usually put in place following serious incidents, e.g., abduction, robbery etc</a:t>
            </a:r>
          </a:p>
          <a:p>
            <a:r>
              <a:rPr lang="en-GB" sz="2400" dirty="0"/>
              <a:t>Whilst the grounds to stop vehicles are contained within Sec 4 Police and Criminal Evidence Act 1984, the actual power to stop the </a:t>
            </a:r>
            <a:r>
              <a:rPr lang="en-GB" sz="1900" dirty="0"/>
              <a:t>vehicle is under Sec 163 Road traffic Act 1988.</a:t>
            </a:r>
          </a:p>
        </p:txBody>
      </p:sp>
      <p:sp>
        <p:nvSpPr>
          <p:cNvPr id="12"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DDC3D38-3703-97E0-97E4-E02CC7938FE1}"/>
              </a:ext>
            </a:extLst>
          </p:cNvPr>
          <p:cNvPicPr>
            <a:picLocks noChangeAspect="1"/>
          </p:cNvPicPr>
          <p:nvPr/>
        </p:nvPicPr>
        <p:blipFill>
          <a:blip r:embed="rId2"/>
          <a:stretch>
            <a:fillRect/>
          </a:stretch>
        </p:blipFill>
        <p:spPr>
          <a:xfrm>
            <a:off x="7761224" y="1367725"/>
            <a:ext cx="4057635" cy="4122549"/>
          </a:xfrm>
          <a:prstGeom prst="rect">
            <a:avLst/>
          </a:prstGeom>
        </p:spPr>
      </p:pic>
    </p:spTree>
    <p:extLst>
      <p:ext uri="{BB962C8B-B14F-4D97-AF65-F5344CB8AC3E}">
        <p14:creationId xmlns:p14="http://schemas.microsoft.com/office/powerpoint/2010/main" val="1041539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0B446-9666-E488-F2B7-60DFF874FDFC}"/>
              </a:ext>
            </a:extLst>
          </p:cNvPr>
          <p:cNvSpPr>
            <a:spLocks noGrp="1"/>
          </p:cNvSpPr>
          <p:nvPr>
            <p:ph type="title"/>
          </p:nvPr>
        </p:nvSpPr>
        <p:spPr>
          <a:xfrm>
            <a:off x="762001" y="5074024"/>
            <a:ext cx="10109199" cy="598032"/>
          </a:xfrm>
        </p:spPr>
        <p:txBody>
          <a:bodyPr vert="horz" lIns="91440" tIns="45720" rIns="91440" bIns="45720" rtlCol="0" anchor="ctr">
            <a:normAutofit/>
          </a:bodyPr>
          <a:lstStyle/>
          <a:p>
            <a:r>
              <a:rPr lang="en-US" sz="3100"/>
              <a:t>Why would need to be considered before stopping a vehicle?</a:t>
            </a:r>
          </a:p>
        </p:txBody>
      </p:sp>
      <p:pic>
        <p:nvPicPr>
          <p:cNvPr id="5" name="Content Placeholder 4" descr="A police officer standing next to a police car&#10;&#10;Description automatically generated">
            <a:extLst>
              <a:ext uri="{FF2B5EF4-FFF2-40B4-BE49-F238E27FC236}">
                <a16:creationId xmlns:a16="http://schemas.microsoft.com/office/drawing/2014/main" id="{1E8079A1-161E-3AC4-D28A-B9DFF375AE5E}"/>
              </a:ext>
            </a:extLst>
          </p:cNvPr>
          <p:cNvPicPr>
            <a:picLocks noGrp="1" noChangeAspect="1"/>
          </p:cNvPicPr>
          <p:nvPr>
            <p:ph idx="1"/>
          </p:nvPr>
        </p:nvPicPr>
        <p:blipFill rotWithShape="1">
          <a:blip r:embed="rId2"/>
          <a:srcRect t="20835" b="14589"/>
          <a:stretch/>
        </p:blipFill>
        <p:spPr>
          <a:xfrm>
            <a:off x="20" y="-39"/>
            <a:ext cx="12191980" cy="4172740"/>
          </a:xfrm>
          <a:prstGeom prst="rect">
            <a:avLst/>
          </a:prstGeom>
        </p:spPr>
      </p:pic>
      <p:cxnSp>
        <p:nvCxnSpPr>
          <p:cNvPr id="10" name="Straight Connector 9">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3084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2BE4129-EF6D-AA4A-279B-EBC46C6DFAF1}"/>
              </a:ext>
            </a:extLst>
          </p:cNvPr>
          <p:cNvSpPr>
            <a:spLocks noGrp="1"/>
          </p:cNvSpPr>
          <p:nvPr>
            <p:ph idx="1"/>
          </p:nvPr>
        </p:nvSpPr>
        <p:spPr>
          <a:xfrm>
            <a:off x="761839" y="1735810"/>
            <a:ext cx="4651205" cy="4418301"/>
          </a:xfrm>
        </p:spPr>
        <p:txBody>
          <a:bodyPr>
            <a:normAutofit/>
          </a:bodyPr>
          <a:lstStyle/>
          <a:p>
            <a:r>
              <a:rPr lang="en-GB" dirty="0"/>
              <a:t>Dynamic risk assessment </a:t>
            </a:r>
          </a:p>
          <a:p>
            <a:r>
              <a:rPr lang="en-GB" dirty="0"/>
              <a:t>Use of correct signals/procedures </a:t>
            </a:r>
          </a:p>
          <a:p>
            <a:r>
              <a:rPr lang="en-GB" dirty="0"/>
              <a:t>Minimising risk of obstruction/danger to others </a:t>
            </a:r>
          </a:p>
        </p:txBody>
      </p:sp>
      <p:pic>
        <p:nvPicPr>
          <p:cNvPr id="5" name="Picture 4" descr="A police officer in a yellow vest and a white hat pointing at a car&#10;&#10;Description automatically generated">
            <a:extLst>
              <a:ext uri="{FF2B5EF4-FFF2-40B4-BE49-F238E27FC236}">
                <a16:creationId xmlns:a16="http://schemas.microsoft.com/office/drawing/2014/main" id="{C2C47686-63BA-93F0-3C98-B4637734B8CF}"/>
              </a:ext>
            </a:extLst>
          </p:cNvPr>
          <p:cNvPicPr>
            <a:picLocks noChangeAspect="1"/>
          </p:cNvPicPr>
          <p:nvPr/>
        </p:nvPicPr>
        <p:blipFill rotWithShape="1">
          <a:blip r:embed="rId3"/>
          <a:srcRect l="5045" r="25061"/>
          <a:stretch/>
        </p:blipFill>
        <p:spPr>
          <a:xfrm>
            <a:off x="6096000" y="838013"/>
            <a:ext cx="5234538" cy="5186267"/>
          </a:xfrm>
          <a:prstGeom prst="rect">
            <a:avLst/>
          </a:prstGeom>
        </p:spPr>
      </p:pic>
    </p:spTree>
    <p:extLst>
      <p:ext uri="{BB962C8B-B14F-4D97-AF65-F5344CB8AC3E}">
        <p14:creationId xmlns:p14="http://schemas.microsoft.com/office/powerpoint/2010/main" val="2888117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CD4F6015-1B8E-5FFE-9A5B-119DBF731B97}"/>
              </a:ext>
            </a:extLst>
          </p:cNvPr>
          <p:cNvPicPr>
            <a:picLocks noChangeAspect="1"/>
          </p:cNvPicPr>
          <p:nvPr/>
        </p:nvPicPr>
        <p:blipFill rotWithShape="1">
          <a:blip r:embed="rId2"/>
          <a:srcRect l="29583" r="26519"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D0E332-D218-763A-A0D9-194E5D84764D}"/>
              </a:ext>
            </a:extLst>
          </p:cNvPr>
          <p:cNvSpPr>
            <a:spLocks noGrp="1"/>
          </p:cNvSpPr>
          <p:nvPr>
            <p:ph type="title"/>
          </p:nvPr>
        </p:nvSpPr>
        <p:spPr>
          <a:xfrm>
            <a:off x="5827048" y="407987"/>
            <a:ext cx="5721484" cy="1325563"/>
          </a:xfrm>
        </p:spPr>
        <p:txBody>
          <a:bodyPr>
            <a:normAutofit/>
          </a:bodyPr>
          <a:lstStyle/>
          <a:p>
            <a:r>
              <a:rPr lang="en-GB" dirty="0"/>
              <a:t>Failure to Stop </a:t>
            </a:r>
          </a:p>
        </p:txBody>
      </p:sp>
      <p:sp>
        <p:nvSpPr>
          <p:cNvPr id="3" name="Content Placeholder 2">
            <a:extLst>
              <a:ext uri="{FF2B5EF4-FFF2-40B4-BE49-F238E27FC236}">
                <a16:creationId xmlns:a16="http://schemas.microsoft.com/office/drawing/2014/main" id="{4F9B356C-9265-E994-1E4A-4E89BBFA5F19}"/>
              </a:ext>
            </a:extLst>
          </p:cNvPr>
          <p:cNvSpPr>
            <a:spLocks noGrp="1"/>
          </p:cNvSpPr>
          <p:nvPr>
            <p:ph idx="1"/>
          </p:nvPr>
        </p:nvSpPr>
        <p:spPr>
          <a:xfrm>
            <a:off x="5827048" y="1868487"/>
            <a:ext cx="5721484" cy="4351338"/>
          </a:xfrm>
        </p:spPr>
        <p:txBody>
          <a:bodyPr>
            <a:normAutofit/>
          </a:bodyPr>
          <a:lstStyle/>
          <a:p>
            <a:r>
              <a:rPr lang="en-GB" sz="2200"/>
              <a:t>There are occasions when drivers/riders do not stop when requested to do so.</a:t>
            </a:r>
          </a:p>
          <a:p>
            <a:r>
              <a:rPr lang="en-GB" sz="2200"/>
              <a:t>Failing to stop is an offence under section 163(3) of the Road Traffic Act 1988.</a:t>
            </a:r>
          </a:p>
          <a:p>
            <a:r>
              <a:rPr lang="en-GB" sz="2200"/>
              <a:t>Also, to be considered are the occasions when drivers/riders fail to stop when requested and subsequently enter a house or other premises. </a:t>
            </a:r>
          </a:p>
          <a:p>
            <a:r>
              <a:rPr lang="en-GB" sz="2200"/>
              <a:t>In these cases, constables have a power under section 17(1) (c) of the Police and Criminal Evidence Act 1984, to enter the premises to arrest the person</a:t>
            </a:r>
          </a:p>
          <a:p>
            <a:endParaRPr lang="en-GB" sz="2200"/>
          </a:p>
        </p:txBody>
      </p:sp>
    </p:spTree>
    <p:extLst>
      <p:ext uri="{BB962C8B-B14F-4D97-AF65-F5344CB8AC3E}">
        <p14:creationId xmlns:p14="http://schemas.microsoft.com/office/powerpoint/2010/main" val="3611230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4D1F12E8-419B-415C-EDE4-D500829D47AB}"/>
              </a:ext>
            </a:extLst>
          </p:cNvPr>
          <p:cNvPicPr>
            <a:picLocks noChangeAspect="1"/>
          </p:cNvPicPr>
          <p:nvPr/>
        </p:nvPicPr>
        <p:blipFill rotWithShape="1">
          <a:blip r:embed="rId2"/>
          <a:srcRect l="13991" r="2" b="2"/>
          <a:stretch/>
        </p:blipFill>
        <p:spPr>
          <a:xfrm>
            <a:off x="2522358" y="10"/>
            <a:ext cx="966964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9E27F5-0696-ECB5-D559-A0EAAFFAC1FD}"/>
              </a:ext>
            </a:extLst>
          </p:cNvPr>
          <p:cNvSpPr>
            <a:spLocks noGrp="1"/>
          </p:cNvSpPr>
          <p:nvPr>
            <p:ph type="title"/>
          </p:nvPr>
        </p:nvSpPr>
        <p:spPr>
          <a:xfrm>
            <a:off x="952228" y="743447"/>
            <a:ext cx="3973385" cy="3692028"/>
          </a:xfrm>
          <a:noFill/>
        </p:spPr>
        <p:txBody>
          <a:bodyPr vert="horz" lIns="91440" tIns="45720" rIns="91440" bIns="45720" rtlCol="0" anchor="b">
            <a:normAutofit/>
          </a:bodyPr>
          <a:lstStyle/>
          <a:p>
            <a:r>
              <a:rPr lang="en-US" sz="5200"/>
              <a:t>Any Questions</a:t>
            </a:r>
          </a:p>
        </p:txBody>
      </p:sp>
    </p:spTree>
    <p:extLst>
      <p:ext uri="{BB962C8B-B14F-4D97-AF65-F5344CB8AC3E}">
        <p14:creationId xmlns:p14="http://schemas.microsoft.com/office/powerpoint/2010/main" val="36407792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TotalTime>
  <Words>699</Words>
  <Application>Microsoft Office PowerPoint</Application>
  <PresentationFormat>Widescreen</PresentationFormat>
  <Paragraphs>44</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Powers to stop Vehicles</vt:lpstr>
      <vt:lpstr>Why would we as Police Officers need to stop a vehicle? </vt:lpstr>
      <vt:lpstr>Exercise</vt:lpstr>
      <vt:lpstr>Section 163 Road Traffic Act 1988</vt:lpstr>
      <vt:lpstr>Things to note</vt:lpstr>
      <vt:lpstr>PowerPoint Presentation</vt:lpstr>
      <vt:lpstr>What is a ‘road check’?</vt:lpstr>
      <vt:lpstr>PowerPoint Presentation</vt:lpstr>
      <vt:lpstr>Why would need to be considered before stopping a vehicle?</vt:lpstr>
      <vt:lpstr>PowerPoint Presentation</vt:lpstr>
      <vt:lpstr>Failure to Stop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Powers to stop Vehicles</dc:title>
  <dc:creator>Kelly Andrews</dc:creator>
  <cp:lastModifiedBy>Kelly Andrews</cp:lastModifiedBy>
  <cp:revision>1</cp:revision>
  <dcterms:created xsi:type="dcterms:W3CDTF">2023-09-19T07:46:28Z</dcterms:created>
  <dcterms:modified xsi:type="dcterms:W3CDTF">2023-09-19T09:02:49Z</dcterms:modified>
</cp:coreProperties>
</file>