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61" r:id="rId5"/>
    <p:sldId id="256" r:id="rId6"/>
    <p:sldId id="257"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E769DE-B52E-4D75-9C3A-CF84FCE19501}" v="111" dt="2023-12-05T17:22:44.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C0CD2-5ACF-4049-8CB5-5439FEB83BBF}" type="datetimeFigureOut">
              <a:rPr lang="en-GB" smtClean="0"/>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7D6E0-F2E6-4161-AA26-77CCCB3AF208}" type="slidenum">
              <a:rPr lang="en-GB" smtClean="0"/>
              <a:t>‹#›</a:t>
            </a:fld>
            <a:endParaRPr lang="en-GB"/>
          </a:p>
        </p:txBody>
      </p:sp>
    </p:spTree>
    <p:extLst>
      <p:ext uri="{BB962C8B-B14F-4D97-AF65-F5344CB8AC3E}">
        <p14:creationId xmlns:p14="http://schemas.microsoft.com/office/powerpoint/2010/main" val="2895381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37D6E0-F2E6-4161-AA26-77CCCB3AF208}" type="slidenum">
              <a:rPr lang="en-GB" smtClean="0"/>
              <a:t>2</a:t>
            </a:fld>
            <a:endParaRPr lang="en-GB"/>
          </a:p>
        </p:txBody>
      </p:sp>
    </p:spTree>
    <p:extLst>
      <p:ext uri="{BB962C8B-B14F-4D97-AF65-F5344CB8AC3E}">
        <p14:creationId xmlns:p14="http://schemas.microsoft.com/office/powerpoint/2010/main" val="2423292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30E1-9591-5A99-C095-A3EAE6F4B6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73D896-5BC5-B37F-32B4-C114C8D114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83A9E2-DD1D-8878-0646-E7F2BE0AEE03}"/>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8F621C83-500B-373B-1658-F9C273414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2469-5191-E664-279D-A176302AD0AF}"/>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510567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DB70B-3A86-69E5-8E3D-FCB639AFD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AEC66-3C35-56E7-8F78-6558667E31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64C6D-B0FB-1B62-5E9D-692E82EAD0A3}"/>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403C6CFE-0C7A-33A5-FC97-82B50C2BF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101E69-CCED-1F15-C823-A33A99D9D9C6}"/>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022731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6B19-C722-3279-8A42-B19FE6CF76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56B27C-F118-22A7-4D24-2A1203E5BE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70ABC8-A6CC-7C6A-5F1A-DC4A6F1C9F6A}"/>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E6FDE84C-EFFD-6960-1345-EFBB02674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083D28-31E6-049A-A7D5-5203420D16D3}"/>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848114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71A8-8FCF-12CE-69E2-62A820CE5B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B686BA-7581-2031-CA97-D10AAFDD5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07C162-AD29-C1DE-7B25-0458E19B45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30567-5B4A-0E5E-ADAF-BBBF2BB45024}"/>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6" name="Footer Placeholder 5">
            <a:extLst>
              <a:ext uri="{FF2B5EF4-FFF2-40B4-BE49-F238E27FC236}">
                <a16:creationId xmlns:a16="http://schemas.microsoft.com/office/drawing/2014/main" id="{904D606F-258C-03BD-5125-4D0199C5F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BDD3C1-6BF7-30E1-C4B0-75E4DCF1C40C}"/>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53775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E460-41D4-5C4A-B91C-DF7A9078D4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7CD18E-8BFF-521A-D587-E107870B71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7CB2CD-9FD3-F789-5659-974A66439C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943DC1-8770-12B2-6054-1B976CBFEA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2B212D-F7D1-B01C-5AD2-86839A2B86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C06437-32D1-D592-F56A-008978339F98}"/>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8" name="Footer Placeholder 7">
            <a:extLst>
              <a:ext uri="{FF2B5EF4-FFF2-40B4-BE49-F238E27FC236}">
                <a16:creationId xmlns:a16="http://schemas.microsoft.com/office/drawing/2014/main" id="{84102E90-A60E-5AAA-14E0-C714A72369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3A2C8C-E118-37EF-4635-7226A244D457}"/>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092837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42186-ADF7-D8A5-4C31-9C369B690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E5345-BAD1-2546-3E3B-F5FDCF64D10B}"/>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4" name="Footer Placeholder 3">
            <a:extLst>
              <a:ext uri="{FF2B5EF4-FFF2-40B4-BE49-F238E27FC236}">
                <a16:creationId xmlns:a16="http://schemas.microsoft.com/office/drawing/2014/main" id="{CA04F887-B255-122A-E7DA-20E4CE4FA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2C294A-02E5-CE80-DD47-88E608967E81}"/>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271412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C097DC-0BB9-ECA3-0AF9-3F26F8C88091}"/>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3" name="Footer Placeholder 2">
            <a:extLst>
              <a:ext uri="{FF2B5EF4-FFF2-40B4-BE49-F238E27FC236}">
                <a16:creationId xmlns:a16="http://schemas.microsoft.com/office/drawing/2014/main" id="{42997358-9AA2-D6BC-393C-DC8C191718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FBBB8-EDFC-7D53-5EFC-E9103D8CCF5B}"/>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1013709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82EB-6CA2-F6E2-C631-C4C35F81A4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639539-6D4E-A0D3-09B3-A933565DD6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A52941-9FBA-FF32-0BEF-6C37475778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609D44-CD96-A01F-811A-FF700D50EAE7}"/>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6" name="Footer Placeholder 5">
            <a:extLst>
              <a:ext uri="{FF2B5EF4-FFF2-40B4-BE49-F238E27FC236}">
                <a16:creationId xmlns:a16="http://schemas.microsoft.com/office/drawing/2014/main" id="{9CC27824-2691-C899-3E49-E0A90ACD74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82839F-8775-CEC0-928D-B0097B9AF32F}"/>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270167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0FC5-0DE8-C8C6-9F3B-1D8332023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F47C99-88FB-1738-A8FA-23578D126D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DE1181-0DB9-029F-F237-BDC26C655F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B808A7-8340-6350-D0C6-25180F4AC6BF}"/>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6" name="Footer Placeholder 5">
            <a:extLst>
              <a:ext uri="{FF2B5EF4-FFF2-40B4-BE49-F238E27FC236}">
                <a16:creationId xmlns:a16="http://schemas.microsoft.com/office/drawing/2014/main" id="{8C40B250-3D8A-FE95-A9CD-26CBE9FBB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7609A5-F299-0A04-B2C4-0A9068257E5A}"/>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65271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A6A1-A6DC-9D57-3AA8-DF00403A28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F798FF-5DBA-C829-1096-D8F6859E8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D0633B-DA5D-0B6B-7F6E-BFA868F8A4FB}"/>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274DBA2C-B0B5-AEFB-64F0-1933BCE941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4D994E-884E-B834-E0B7-46CB7DA655EC}"/>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412637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17FF05-54E4-EB40-97BD-0F04686422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E24F82-28FC-0734-3C25-83C8D99065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EA418-2355-5F32-6257-A944E5A19F69}"/>
              </a:ext>
            </a:extLst>
          </p:cNvPr>
          <p:cNvSpPr>
            <a:spLocks noGrp="1"/>
          </p:cNvSpPr>
          <p:nvPr>
            <p:ph type="dt" sz="half" idx="10"/>
          </p:nvPr>
        </p:nvSpPr>
        <p:spPr/>
        <p:txBody>
          <a:body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E615DC28-035F-5C96-C294-49686211AA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2A6CF-51F4-32DC-BAF2-4C45CA1BBC87}"/>
              </a:ext>
            </a:extLst>
          </p:cNvPr>
          <p:cNvSpPr>
            <a:spLocks noGrp="1"/>
          </p:cNvSpPr>
          <p:nvPr>
            <p:ph type="sldNum" sz="quarter" idx="12"/>
          </p:nvPr>
        </p:nvSpPr>
        <p:spPr/>
        <p:txBody>
          <a:bodyPr/>
          <a:lstStyle/>
          <a:p>
            <a:fld id="{00107330-D92F-4FCD-9DCF-DA681C64881B}" type="slidenum">
              <a:rPr lang="en-GB" smtClean="0"/>
              <a:t>‹#›</a:t>
            </a:fld>
            <a:endParaRPr lang="en-GB"/>
          </a:p>
        </p:txBody>
      </p:sp>
    </p:spTree>
    <p:extLst>
      <p:ext uri="{BB962C8B-B14F-4D97-AF65-F5344CB8AC3E}">
        <p14:creationId xmlns:p14="http://schemas.microsoft.com/office/powerpoint/2010/main" val="3516558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5BE5BA-B56B-987B-AE70-536278144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DE1C73-CB0A-58F8-669D-B576DCDC30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486FE-3856-7E6A-9161-F7C2BCC9DF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D30E20-CCC1-4727-B52F-DB9A07E10166}" type="datetimeFigureOut">
              <a:rPr lang="en-GB" smtClean="0"/>
              <a:t>27/02/2024</a:t>
            </a:fld>
            <a:endParaRPr lang="en-GB"/>
          </a:p>
        </p:txBody>
      </p:sp>
      <p:sp>
        <p:nvSpPr>
          <p:cNvPr id="5" name="Footer Placeholder 4">
            <a:extLst>
              <a:ext uri="{FF2B5EF4-FFF2-40B4-BE49-F238E27FC236}">
                <a16:creationId xmlns:a16="http://schemas.microsoft.com/office/drawing/2014/main" id="{24720CA1-4336-CA2A-3B8E-BD5DEF762B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44095A-6293-02C8-4F0D-397E9DF93C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07330-D92F-4FCD-9DCF-DA681C64881B}" type="slidenum">
              <a:rPr lang="en-GB" smtClean="0"/>
              <a:t>‹#›</a:t>
            </a:fld>
            <a:endParaRPr lang="en-GB"/>
          </a:p>
        </p:txBody>
      </p:sp>
    </p:spTree>
    <p:extLst>
      <p:ext uri="{BB962C8B-B14F-4D97-AF65-F5344CB8AC3E}">
        <p14:creationId xmlns:p14="http://schemas.microsoft.com/office/powerpoint/2010/main" val="858971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talk2santosh/1570637551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65C8-B72E-5667-52EE-01918AA8B1B6}"/>
              </a:ext>
            </a:extLst>
          </p:cNvPr>
          <p:cNvSpPr>
            <a:spLocks noGrp="1"/>
          </p:cNvSpPr>
          <p:nvPr>
            <p:ph type="ctrTitle"/>
          </p:nvPr>
        </p:nvSpPr>
        <p:spPr>
          <a:xfrm>
            <a:off x="0" y="1839238"/>
            <a:ext cx="4876800" cy="3891002"/>
          </a:xfrm>
        </p:spPr>
        <p:txBody>
          <a:bodyPr anchor="b">
            <a:norm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Name- Tekle Atobrhan      </a:t>
            </a:r>
            <a:b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br>
            <a:r>
              <a:rPr lang="en-GB" sz="2800" kern="100">
                <a:latin typeface="Amasis MT Pro Medium" panose="02040604050005020304" pitchFamily="18" charset="0"/>
                <a:ea typeface="Calibri" panose="020F0502020204030204" pitchFamily="34" charset="0"/>
                <a:cs typeface="Times New Roman" panose="02020603050405020304" pitchFamily="18" charset="0"/>
              </a:rPr>
              <a:t>              </a:t>
            </a: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(2210427)</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Lecturer - </a:t>
            </a:r>
            <a:r>
              <a:rPr lang="en-GB" sz="2700">
                <a:effectLst/>
                <a:latin typeface="Amasis MT Pro Medium" panose="02040604050005020304" pitchFamily="18" charset="0"/>
                <a:ea typeface="Calibri" panose="020F0502020204030204" pitchFamily="34" charset="0"/>
                <a:cs typeface="Arial" panose="020B0604020202020204" pitchFamily="34" charset="0"/>
              </a:rPr>
              <a:t>Maria  Heffernan</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kern="100">
                <a:effectLst/>
                <a:latin typeface="Amasis MT Pro Medium" panose="02040604050005020304" pitchFamily="18" charset="0"/>
                <a:ea typeface="Calibri" panose="020F0502020204030204" pitchFamily="34" charset="0"/>
                <a:cs typeface="Times New Roman" panose="02020603050405020304" pitchFamily="18" charset="0"/>
              </a:rPr>
              <a:t>Submission Date - 04/12/2023</a:t>
            </a:r>
            <a:br>
              <a:rPr lang="en-GB" sz="1500" kern="100">
                <a:effectLst/>
                <a:latin typeface="Calibri" panose="020F0502020204030204" pitchFamily="34" charset="0"/>
                <a:ea typeface="Calibri" panose="020F0502020204030204" pitchFamily="34" charset="0"/>
                <a:cs typeface="Times New Roman" panose="02020603050405020304" pitchFamily="18" charset="0"/>
              </a:rPr>
            </a:br>
            <a:endParaRPr lang="en-GB" sz="1500">
              <a:latin typeface="Amasis MT Pro Medium" panose="02040604050005020304" pitchFamily="18" charset="0"/>
            </a:endParaRPr>
          </a:p>
        </p:txBody>
      </p:sp>
      <p:sp>
        <p:nvSpPr>
          <p:cNvPr id="7" name="Rectangle 6">
            <a:extLst>
              <a:ext uri="{FF2B5EF4-FFF2-40B4-BE49-F238E27FC236}">
                <a16:creationId xmlns:a16="http://schemas.microsoft.com/office/drawing/2014/main" id="{89D8FA1F-36F7-72BF-D2E5-B063DF77A9C1}"/>
              </a:ext>
            </a:extLst>
          </p:cNvPr>
          <p:cNvSpPr/>
          <p:nvPr/>
        </p:nvSpPr>
        <p:spPr>
          <a:xfrm>
            <a:off x="0" y="13883"/>
            <a:ext cx="12192000" cy="181147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kern="100">
                <a:effectLst/>
                <a:latin typeface="Amasis MT Pro Medium" panose="02040604050005020304" pitchFamily="18" charset="0"/>
                <a:ea typeface="Calibri" panose="020F0502020204030204" pitchFamily="34" charset="0"/>
                <a:cs typeface="Times New Roman" panose="02020603050405020304" pitchFamily="18" charset="0"/>
              </a:rPr>
              <a:t>PRESENTATION ON </a:t>
            </a:r>
            <a:r>
              <a:rPr kumimoji="0" lang="en-US" altLang="en-US" sz="3600" i="0" u="none" strike="noStrike" cap="none" normalizeH="0" baseline="0">
                <a:ln>
                  <a:noFill/>
                </a:ln>
                <a:solidFill>
                  <a:srgbClr val="191919"/>
                </a:solidFill>
                <a:effectLst/>
                <a:latin typeface="Amasis MT Pro Medium" panose="02040604050005020304" pitchFamily="18" charset="0"/>
                <a:ea typeface="Times New Roman" panose="02020603050405020304" pitchFamily="18" charset="0"/>
                <a:cs typeface="Times New Roman" panose="02020603050405020304" pitchFamily="18" charset="0"/>
              </a:rPr>
              <a:t>BUILDING A SUSTAINABLE MARKETING RELATIONSHIP</a:t>
            </a:r>
            <a:r>
              <a:rPr lang="en-GB" altLang="en-US" sz="3600">
                <a:latin typeface="Amasis MT Pro Medium" panose="02040604050005020304" pitchFamily="18" charset="0"/>
                <a:ea typeface="Calibri" panose="020F0502020204030204" pitchFamily="34" charset="0"/>
                <a:cs typeface="Arial" panose="020B0604020202020204" pitchFamily="34" charset="0"/>
              </a:rPr>
              <a:t> </a:t>
            </a:r>
            <a:r>
              <a:rPr kumimoji="0" lang="en-GB" altLang="en-US" sz="3600" i="0" u="none" strike="noStrike" cap="none" normalizeH="0" baseline="0">
                <a:ln>
                  <a:noFill/>
                </a:ln>
                <a:solidFill>
                  <a:schemeClr val="tx1"/>
                </a:solidFill>
                <a:effectLst/>
                <a:latin typeface="Amasis MT Pro Medium" panose="02040604050005020304" pitchFamily="18" charset="0"/>
                <a:ea typeface="Calibri" panose="020F0502020204030204" pitchFamily="34" charset="0"/>
                <a:cs typeface="Arial" panose="020B0604020202020204" pitchFamily="34" charset="0"/>
              </a:rPr>
              <a:t>(BMSW5007</a:t>
            </a:r>
            <a:r>
              <a:rPr kumimoji="0" lang="en-GB" altLang="en-US" sz="3600" i="0" u="none" strike="noStrike" cap="none" normalizeH="0" baseline="0">
                <a:ln>
                  <a:noFill/>
                </a:ln>
                <a:solidFill>
                  <a:schemeClr val="tx1"/>
                </a:solidFill>
                <a:effectLst/>
                <a:latin typeface="Amasis MT Pro Medium" panose="02040604050005020304" pitchFamily="18" charset="0"/>
              </a:rPr>
              <a:t> )</a:t>
            </a:r>
            <a:endParaRPr lang="en-GB" sz="3600">
              <a:latin typeface="Amasis MT Pro Medium" panose="02040604050005020304" pitchFamily="18" charset="0"/>
            </a:endParaRPr>
          </a:p>
        </p:txBody>
      </p:sp>
      <p:pic>
        <p:nvPicPr>
          <p:cNvPr id="8" name="Picture 7" descr="A sign on a building">
            <a:extLst>
              <a:ext uri="{FF2B5EF4-FFF2-40B4-BE49-F238E27FC236}">
                <a16:creationId xmlns:a16="http://schemas.microsoft.com/office/drawing/2014/main" id="{09B4EE05-85DC-B1F2-705D-637D9FA1CD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61840" y="1839238"/>
            <a:ext cx="7630160" cy="5018762"/>
          </a:xfrm>
          <a:prstGeom prst="rect">
            <a:avLst/>
          </a:prstGeom>
        </p:spPr>
      </p:pic>
    </p:spTree>
    <p:extLst>
      <p:ext uri="{BB962C8B-B14F-4D97-AF65-F5344CB8AC3E}">
        <p14:creationId xmlns:p14="http://schemas.microsoft.com/office/powerpoint/2010/main" val="91336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9852-A8B6-AAF1-78A1-C504DFF7EBE7}"/>
              </a:ext>
            </a:extLst>
          </p:cNvPr>
          <p:cNvSpPr>
            <a:spLocks noGrp="1"/>
          </p:cNvSpPr>
          <p:nvPr>
            <p:ph type="ctrTitle"/>
          </p:nvPr>
        </p:nvSpPr>
        <p:spPr>
          <a:xfrm>
            <a:off x="0" y="0"/>
            <a:ext cx="12192000" cy="6858000"/>
          </a:xfrm>
        </p:spPr>
        <p:txBody>
          <a:bodyPr>
            <a:normAutofit fontScale="90000"/>
          </a:bodyPr>
          <a:lstStyle/>
          <a:p>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r>
              <a:rPr lang="en-GB" sz="4400" dirty="0">
                <a:solidFill>
                  <a:srgbClr val="FF0000"/>
                </a:solidFill>
                <a:latin typeface="Amasis MT Pro Medium" panose="02040604050005020304" pitchFamily="18" charset="0"/>
              </a:rPr>
              <a:t>Digital Marketing</a:t>
            </a:r>
            <a:br>
              <a:rPr lang="en-GB" sz="4400" dirty="0">
                <a:solidFill>
                  <a:srgbClr val="FF0000"/>
                </a:solidFill>
                <a:latin typeface="Amasis MT Pro Medium" panose="02040604050005020304" pitchFamily="18" charset="0"/>
              </a:rPr>
            </a:br>
            <a:br>
              <a:rPr lang="en-GB" sz="5400" dirty="0">
                <a:solidFill>
                  <a:srgbClr val="FF0000"/>
                </a:solidFill>
                <a:latin typeface="Amasis MT Pro Medium" panose="02040604050005020304" pitchFamily="18" charset="0"/>
              </a:rPr>
            </a:br>
            <a:r>
              <a:rPr lang="en-GB" sz="6000" dirty="0">
                <a:latin typeface="Amasis MT Pro Medium" panose="02040604050005020304" pitchFamily="18" charset="0"/>
              </a:rPr>
              <a:t>“</a:t>
            </a:r>
            <a:r>
              <a:rPr lang="en-GB" sz="5400" dirty="0">
                <a:latin typeface="Amasis MT Pro Medium" panose="02040604050005020304" pitchFamily="18" charset="0"/>
              </a:rPr>
              <a:t>The promotion of a company's goods or services through digital technologies on the internet, such as mobile phones, display advertising, and other digital media like Google and Facebook ads, is called digital marketing.</a:t>
            </a:r>
            <a:r>
              <a:rPr lang="en-GB" sz="3200" dirty="0">
                <a:latin typeface="Amasis MT Pro Medium" panose="02040604050005020304" pitchFamily="18" charset="0"/>
              </a:rPr>
              <a:t>” (</a:t>
            </a:r>
            <a:r>
              <a:rPr lang="en-GB" sz="3600" b="0" i="0" dirty="0">
                <a:solidFill>
                  <a:srgbClr val="222222"/>
                </a:solidFill>
                <a:effectLst/>
                <a:latin typeface="Amasis MT Pro Medium" panose="02040604050005020304" pitchFamily="18" charset="0"/>
              </a:rPr>
              <a:t>Panda &amp; Mishra, 2022)</a:t>
            </a:r>
            <a:r>
              <a:rPr lang="en-GB" sz="3200" dirty="0">
                <a:latin typeface="Amasis MT Pro Medium" panose="02040604050005020304" pitchFamily="18" charset="0"/>
              </a:rPr>
              <a:t>.</a:t>
            </a:r>
            <a:br>
              <a:rPr lang="en-GB" sz="3100" dirty="0">
                <a:latin typeface="Amasis MT Pro Medium" panose="02040604050005020304" pitchFamily="18" charset="0"/>
              </a:rPr>
            </a:br>
            <a:r>
              <a:rPr lang="en-US" sz="5400" dirty="0">
                <a:solidFill>
                  <a:srgbClr val="FFFFFF"/>
                </a:solidFill>
                <a:latin typeface="Amasis MT Pro Medium" panose="02040604050005020304" pitchFamily="18" charset="0"/>
              </a:rPr>
              <a:t>updated” (</a:t>
            </a:r>
            <a:r>
              <a:rPr lang="en-US" sz="5400" b="0" i="0" dirty="0">
                <a:solidFill>
                  <a:srgbClr val="FFFFFF"/>
                </a:solidFill>
                <a:effectLst/>
                <a:latin typeface="Amasis MT Pro Medium" panose="02040604050005020304" pitchFamily="18" charset="0"/>
              </a:rPr>
              <a:t>Yasmin, 2015)</a:t>
            </a:r>
            <a:r>
              <a:rPr lang="en-US" sz="5400" dirty="0">
                <a:solidFill>
                  <a:srgbClr val="FFFFFF"/>
                </a:solidFill>
                <a:latin typeface="Amasis MT Pro Medium" panose="02040604050005020304" pitchFamily="18" charset="0"/>
              </a:rPr>
              <a:t>.</a:t>
            </a:r>
            <a:br>
              <a:rPr lang="en-US" sz="5400" dirty="0">
                <a:solidFill>
                  <a:srgbClr val="FFFFFF"/>
                </a:solidFill>
                <a:latin typeface="Amasis MT Pro Medium" panose="02040604050005020304" pitchFamily="18" charset="0"/>
              </a:rPr>
            </a:br>
            <a:endParaRPr lang="en-GB" sz="5400" dirty="0">
              <a:solidFill>
                <a:srgbClr val="FF0000"/>
              </a:solidFill>
              <a:latin typeface="Amasis MT Pro Medium" panose="02040604050005020304" pitchFamily="18" charset="0"/>
            </a:endParaRPr>
          </a:p>
        </p:txBody>
      </p:sp>
    </p:spTree>
    <p:extLst>
      <p:ext uri="{BB962C8B-B14F-4D97-AF65-F5344CB8AC3E}">
        <p14:creationId xmlns:p14="http://schemas.microsoft.com/office/powerpoint/2010/main" val="3784677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E9E0-FDC7-366E-7535-84CF2F5E249A}"/>
              </a:ext>
            </a:extLst>
          </p:cNvPr>
          <p:cNvSpPr>
            <a:spLocks noGrp="1"/>
          </p:cNvSpPr>
          <p:nvPr>
            <p:ph type="title"/>
          </p:nvPr>
        </p:nvSpPr>
        <p:spPr>
          <a:xfrm>
            <a:off x="0" y="0"/>
            <a:ext cx="12192000" cy="6858000"/>
          </a:xfrm>
        </p:spPr>
        <p:txBody>
          <a:bodyPr>
            <a:normAutofit/>
          </a:bodyPr>
          <a:lstStyle/>
          <a:p>
            <a:pPr algn="ctr"/>
            <a:r>
              <a:rPr lang="en-US" sz="3600" dirty="0">
                <a:solidFill>
                  <a:srgbClr val="FF0000"/>
                </a:solidFill>
                <a:latin typeface="Amasis MT Pro Medium" panose="02040604050005020304" pitchFamily="18" charset="0"/>
              </a:rPr>
              <a:t>Advantages of Digital Marketing</a:t>
            </a:r>
            <a:r>
              <a:rPr lang="en-US" sz="3600" dirty="0">
                <a:solidFill>
                  <a:srgbClr val="FFFFFF"/>
                </a:solidFill>
                <a:latin typeface="Amasis MT Pro Medium" panose="02040604050005020304" pitchFamily="18" charset="0"/>
              </a:rPr>
              <a:t> </a:t>
            </a:r>
            <a:br>
              <a:rPr lang="en-US" sz="3600" dirty="0">
                <a:solidFill>
                  <a:srgbClr val="FFFFFF"/>
                </a:solidFill>
                <a:latin typeface="Amasis MT Pro Medium" panose="02040604050005020304" pitchFamily="18" charset="0"/>
              </a:rPr>
            </a:br>
            <a:br>
              <a:rPr lang="en-US" sz="3600" dirty="0">
                <a:solidFill>
                  <a:srgbClr val="FFFFFF"/>
                </a:solidFill>
                <a:latin typeface="Amasis MT Pro Medium" panose="02040604050005020304" pitchFamily="18" charset="0"/>
              </a:rPr>
            </a:br>
            <a: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t>“</a:t>
            </a:r>
            <a:r>
              <a:rPr lang="en-GB" sz="4000" dirty="0">
                <a:latin typeface="Amasis MT Pro Medium" panose="02040604050005020304" pitchFamily="18" charset="0"/>
              </a:rPr>
              <a:t>Compared to traditional advertising, digital marketing refers to the service or product marketing using different digital technologies</a:t>
            </a:r>
            <a: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t>” </a:t>
            </a:r>
            <a:r>
              <a:rPr lang="en-US" sz="3600" dirty="0">
                <a:effectLst/>
                <a:latin typeface="Amasis MT Pro Medium" panose="02040604050005020304" pitchFamily="18" charset="0"/>
                <a:ea typeface="Calibri" panose="020F0502020204030204" pitchFamily="34" charset="0"/>
                <a:cs typeface="Times New Roman" panose="02020603050405020304" pitchFamily="18" charset="0"/>
              </a:rPr>
              <a:t>(</a:t>
            </a:r>
            <a:r>
              <a:rPr lang="en-GB" sz="3600" b="0" i="0" dirty="0">
                <a:solidFill>
                  <a:srgbClr val="222222"/>
                </a:solidFill>
                <a:effectLst/>
                <a:latin typeface="Amasis MT Pro Medium" panose="02040604050005020304" pitchFamily="18" charset="0"/>
              </a:rPr>
              <a:t>Rosario &amp; Cruz, 2019</a:t>
            </a:r>
            <a:r>
              <a:rPr lang="en-US" sz="3600" dirty="0">
                <a:effectLst/>
                <a:latin typeface="Amasis MT Pro Medium" panose="02040604050005020304" pitchFamily="18" charset="0"/>
                <a:ea typeface="Calibri" panose="020F0502020204030204" pitchFamily="34" charset="0"/>
                <a:cs typeface="Times New Roman" panose="02020603050405020304" pitchFamily="18" charset="0"/>
              </a:rPr>
              <a:t>)</a:t>
            </a:r>
            <a: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t>. </a:t>
            </a:r>
            <a:b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br>
            <a:br>
              <a:rPr lang="en-GB" sz="3600" dirty="0">
                <a:effectLst/>
                <a:latin typeface="Amasis MT Pro Medium" panose="02040604050005020304" pitchFamily="18" charset="0"/>
                <a:ea typeface="Calibri" panose="020F0502020204030204" pitchFamily="34" charset="0"/>
                <a:cs typeface="Times New Roman" panose="02020603050405020304" pitchFamily="18" charset="0"/>
              </a:rPr>
            </a:br>
            <a:r>
              <a:rPr lang="en-US" sz="3600" dirty="0">
                <a:solidFill>
                  <a:srgbClr val="FF0000"/>
                </a:solidFill>
                <a:latin typeface="Amasis MT Pro Medium" panose="02040604050005020304" pitchFamily="18" charset="0"/>
              </a:rPr>
              <a:t>Disadvantages of Digital Marketing</a:t>
            </a:r>
            <a:br>
              <a:rPr lang="en-US"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“The use of digital marketing makes business organisations an "open book" for competitors” (</a:t>
            </a:r>
            <a:r>
              <a:rPr lang="en-GB" sz="3600" b="0" i="0" dirty="0" err="1">
                <a:solidFill>
                  <a:srgbClr val="222222"/>
                </a:solidFill>
                <a:effectLst/>
                <a:latin typeface="Amasis MT Pro Medium" panose="02040604050005020304" pitchFamily="18" charset="0"/>
              </a:rPr>
              <a:t>Veleva</a:t>
            </a:r>
            <a:r>
              <a:rPr lang="en-GB" sz="3600" b="0" i="0" dirty="0">
                <a:solidFill>
                  <a:srgbClr val="222222"/>
                </a:solidFill>
                <a:effectLst/>
                <a:latin typeface="Amasis MT Pro Medium" panose="02040604050005020304" pitchFamily="18" charset="0"/>
              </a:rPr>
              <a:t>, 2020)</a:t>
            </a:r>
            <a:r>
              <a:rPr lang="en-GB" sz="3600" dirty="0">
                <a:latin typeface="Amasis MT Pro Medium" panose="02040604050005020304" pitchFamily="18" charset="0"/>
              </a:rPr>
              <a:t>.</a:t>
            </a:r>
          </a:p>
        </p:txBody>
      </p:sp>
    </p:spTree>
    <p:extLst>
      <p:ext uri="{BB962C8B-B14F-4D97-AF65-F5344CB8AC3E}">
        <p14:creationId xmlns:p14="http://schemas.microsoft.com/office/powerpoint/2010/main" val="179771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B9710-4039-F957-5283-2E0DF0CECCEF}"/>
              </a:ext>
            </a:extLst>
          </p:cNvPr>
          <p:cNvSpPr>
            <a:spLocks noGrp="1"/>
          </p:cNvSpPr>
          <p:nvPr>
            <p:ph type="title"/>
          </p:nvPr>
        </p:nvSpPr>
        <p:spPr>
          <a:xfrm>
            <a:off x="0" y="0"/>
            <a:ext cx="12192000" cy="6858000"/>
          </a:xfrm>
        </p:spPr>
        <p:txBody>
          <a:bodyPr>
            <a:normAutofit fontScale="90000"/>
          </a:bodyPr>
          <a:lstStyle/>
          <a:p>
            <a:pPr algn="ctr"/>
            <a:r>
              <a:rPr lang="en-GB" sz="3600" dirty="0">
                <a:solidFill>
                  <a:srgbClr val="FF0000"/>
                </a:solidFill>
                <a:latin typeface="Amasis MT Pro Medium" panose="02040604050005020304" pitchFamily="18" charset="0"/>
              </a:rPr>
              <a:t>Advantages of Social media</a:t>
            </a:r>
            <a:br>
              <a:rPr lang="en-GB"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a:t>
            </a:r>
            <a:r>
              <a:rPr lang="en-GB" sz="3100" dirty="0">
                <a:latin typeface="Amasis MT Pro Medium" panose="02040604050005020304" pitchFamily="18" charset="0"/>
              </a:rPr>
              <a:t>Information and technologies have had a significant impact on every aspect of society over the past several decades, including education, and when used appropriately, they can enhance teaching and learning in formal school settings”</a:t>
            </a:r>
            <a:r>
              <a:rPr lang="en-GB" sz="7300" dirty="0">
                <a:latin typeface="Amasis MT Pro Medium" panose="02040604050005020304" pitchFamily="18" charset="0"/>
              </a:rPr>
              <a:t> </a:t>
            </a:r>
            <a:r>
              <a:rPr lang="en-GB" sz="3100" dirty="0">
                <a:latin typeface="Amasis MT Pro Medium" panose="02040604050005020304" pitchFamily="18" charset="0"/>
              </a:rPr>
              <a:t>(</a:t>
            </a:r>
            <a:r>
              <a:rPr lang="en-GB" sz="3200" b="0" i="0" dirty="0" err="1">
                <a:solidFill>
                  <a:srgbClr val="222222"/>
                </a:solidFill>
                <a:effectLst/>
                <a:latin typeface="Amasis MT Pro Medium" panose="02040604050005020304" pitchFamily="18" charset="0"/>
              </a:rPr>
              <a:t>Güney</a:t>
            </a:r>
            <a:r>
              <a:rPr lang="en-GB" sz="3200" b="0" i="0" dirty="0">
                <a:solidFill>
                  <a:srgbClr val="222222"/>
                </a:solidFill>
                <a:effectLst/>
                <a:latin typeface="Amasis MT Pro Medium" panose="02040604050005020304" pitchFamily="18" charset="0"/>
              </a:rPr>
              <a:t>, 2023</a:t>
            </a:r>
            <a:r>
              <a:rPr lang="en-GB" sz="3100" dirty="0">
                <a:solidFill>
                  <a:srgbClr val="222222"/>
                </a:solidFill>
                <a:latin typeface="Amasis MT Pro Medium" panose="02040604050005020304" pitchFamily="18" charset="0"/>
              </a:rPr>
              <a:t>)</a:t>
            </a:r>
            <a:r>
              <a:rPr lang="en-GB" sz="3100" dirty="0">
                <a:latin typeface="Amasis MT Pro Medium" panose="02040604050005020304" pitchFamily="18" charset="0"/>
              </a:rPr>
              <a:t>.</a:t>
            </a:r>
            <a:br>
              <a:rPr lang="en-GB" sz="3600" dirty="0">
                <a:latin typeface="Amasis MT Pro Medium" panose="02040604050005020304" pitchFamily="18" charset="0"/>
              </a:rPr>
            </a:br>
            <a:br>
              <a:rPr lang="en-GB" sz="3600" dirty="0">
                <a:latin typeface="Amasis MT Pro Medium" panose="02040604050005020304" pitchFamily="18" charset="0"/>
              </a:rPr>
            </a:br>
            <a:r>
              <a:rPr lang="en-GB" sz="3600" dirty="0">
                <a:solidFill>
                  <a:srgbClr val="FF0000"/>
                </a:solidFill>
                <a:latin typeface="Amasis MT Pro Medium" panose="02040604050005020304" pitchFamily="18" charset="0"/>
              </a:rPr>
              <a:t>Disadvantages of Social media</a:t>
            </a:r>
            <a:br>
              <a:rPr lang="en-GB" sz="3600" dirty="0">
                <a:solidFill>
                  <a:srgbClr val="FF0000"/>
                </a:solidFill>
                <a:latin typeface="Amasis MT Pro Medium" panose="02040604050005020304" pitchFamily="18" charset="0"/>
              </a:rPr>
            </a:br>
            <a:br>
              <a:rPr lang="en-GB" sz="3600" dirty="0">
                <a:latin typeface="Amasis MT Pro Medium" panose="02040604050005020304" pitchFamily="18" charset="0"/>
              </a:rPr>
            </a:br>
            <a:r>
              <a:rPr lang="en-GB" sz="3600" dirty="0">
                <a:latin typeface="Amasis MT Pro Medium" panose="02040604050005020304" pitchFamily="18" charset="0"/>
              </a:rPr>
              <a:t>“</a:t>
            </a:r>
            <a:r>
              <a:rPr lang="en-GB" dirty="0">
                <a:latin typeface="Amasis MT Pro Medium" panose="02040604050005020304" pitchFamily="18" charset="0"/>
              </a:rPr>
              <a:t>Misinformation and disinformation may be affected by personal, negative, and opinionated voices inducing fear, anxiety, and mistrust in credible institutions</a:t>
            </a:r>
            <a:r>
              <a:rPr lang="en-GB" sz="3600" dirty="0">
                <a:latin typeface="Amasis MT Pro Medium" panose="02040604050005020304" pitchFamily="18" charset="0"/>
              </a:rPr>
              <a:t>” (</a:t>
            </a:r>
            <a:r>
              <a:rPr lang="en-GB" sz="3600" b="0" i="0" dirty="0">
                <a:solidFill>
                  <a:srgbClr val="222222"/>
                </a:solidFill>
                <a:effectLst/>
                <a:latin typeface="Amasis MT Pro Medium" panose="02040604050005020304" pitchFamily="18" charset="0"/>
              </a:rPr>
              <a:t>Lee, 2022)</a:t>
            </a:r>
            <a:r>
              <a:rPr lang="en-GB" sz="3600" dirty="0">
                <a:latin typeface="Amasis MT Pro Medium" panose="02040604050005020304" pitchFamily="18" charset="0"/>
              </a:rPr>
              <a:t>.</a:t>
            </a:r>
          </a:p>
        </p:txBody>
      </p:sp>
    </p:spTree>
    <p:extLst>
      <p:ext uri="{BB962C8B-B14F-4D97-AF65-F5344CB8AC3E}">
        <p14:creationId xmlns:p14="http://schemas.microsoft.com/office/powerpoint/2010/main" val="123589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F37B-A3AB-89A2-1E3D-B74CED472EFC}"/>
              </a:ext>
            </a:extLst>
          </p:cNvPr>
          <p:cNvSpPr>
            <a:spLocks noGrp="1"/>
          </p:cNvSpPr>
          <p:nvPr>
            <p:ph type="title"/>
          </p:nvPr>
        </p:nvSpPr>
        <p:spPr>
          <a:xfrm>
            <a:off x="0" y="0"/>
            <a:ext cx="12192000" cy="6858000"/>
          </a:xfrm>
        </p:spPr>
        <p:txBody>
          <a:bodyPr>
            <a:normAutofit/>
          </a:bodyPr>
          <a:lstStyle/>
          <a:p>
            <a:pPr algn="ctr"/>
            <a:r>
              <a:rPr lang="en-GB" sz="2500" b="0" i="0" dirty="0">
                <a:solidFill>
                  <a:srgbClr val="FF0000"/>
                </a:solidFill>
                <a:effectLst/>
                <a:latin typeface="Amasis MT Pro Medium" panose="02040604050005020304" pitchFamily="18" charset="0"/>
              </a:rPr>
              <a:t>References</a:t>
            </a:r>
            <a:br>
              <a:rPr lang="en-GB" sz="2500" b="0" i="0" dirty="0">
                <a:solidFill>
                  <a:srgbClr val="FF0000"/>
                </a:solidFill>
                <a:effectLst/>
                <a:latin typeface="Amasis MT Pro Medium" panose="02040604050005020304" pitchFamily="18" charset="0"/>
              </a:rPr>
            </a:br>
            <a:br>
              <a:rPr lang="en-GB" sz="2500" b="0" i="0" dirty="0">
                <a:solidFill>
                  <a:srgbClr val="222222"/>
                </a:solidFill>
                <a:effectLst/>
                <a:latin typeface="Amasis MT Pro Medium" panose="02040604050005020304" pitchFamily="18" charset="0"/>
              </a:rPr>
            </a:br>
            <a:r>
              <a:rPr lang="en-GB" sz="2500" b="0" i="0" dirty="0">
                <a:solidFill>
                  <a:srgbClr val="222222"/>
                </a:solidFill>
                <a:effectLst/>
                <a:latin typeface="Amasis MT Pro Medium" panose="02040604050005020304" pitchFamily="18" charset="0"/>
              </a:rPr>
              <a:t>. Desai, A.N., </a:t>
            </a:r>
            <a:r>
              <a:rPr lang="en-GB" sz="2500" b="0" i="0" dirty="0" err="1">
                <a:solidFill>
                  <a:srgbClr val="222222"/>
                </a:solidFill>
                <a:effectLst/>
                <a:latin typeface="Amasis MT Pro Medium" panose="02040604050005020304" pitchFamily="18" charset="0"/>
              </a:rPr>
              <a:t>Ruidera</a:t>
            </a:r>
            <a:r>
              <a:rPr lang="en-GB" sz="2500" b="0" i="0" dirty="0">
                <a:solidFill>
                  <a:srgbClr val="222222"/>
                </a:solidFill>
                <a:effectLst/>
                <a:latin typeface="Amasis MT Pro Medium" panose="02040604050005020304" pitchFamily="18" charset="0"/>
              </a:rPr>
              <a:t>, D., Steinbrink, J.M., </a:t>
            </a:r>
            <a:r>
              <a:rPr lang="en-GB" sz="2500" b="0" i="0" dirty="0" err="1">
                <a:solidFill>
                  <a:srgbClr val="222222"/>
                </a:solidFill>
                <a:effectLst/>
                <a:latin typeface="Amasis MT Pro Medium" panose="02040604050005020304" pitchFamily="18" charset="0"/>
              </a:rPr>
              <a:t>Granwehr</a:t>
            </a:r>
            <a:r>
              <a:rPr lang="en-GB" sz="2500" b="0" i="0" dirty="0">
                <a:solidFill>
                  <a:srgbClr val="222222"/>
                </a:solidFill>
                <a:effectLst/>
                <a:latin typeface="Amasis MT Pro Medium" panose="02040604050005020304" pitchFamily="18" charset="0"/>
              </a:rPr>
              <a:t>, B. and Lee, D.H., 2022. Misinformation and disinformation: the potential disadvantages of social media in infectious disease and how to combat them. </a:t>
            </a:r>
            <a:r>
              <a:rPr lang="en-GB" sz="2500" b="0" i="1" dirty="0">
                <a:solidFill>
                  <a:srgbClr val="222222"/>
                </a:solidFill>
                <a:effectLst/>
                <a:latin typeface="Amasis MT Pro Medium" panose="02040604050005020304" pitchFamily="18" charset="0"/>
              </a:rPr>
              <a:t>Clinical Infectious Diseases</a:t>
            </a:r>
            <a:r>
              <a:rPr lang="en-GB" sz="2500" b="0" i="0" dirty="0">
                <a:solidFill>
                  <a:srgbClr val="222222"/>
                </a:solidFill>
                <a:effectLst/>
                <a:latin typeface="Amasis MT Pro Medium" panose="02040604050005020304" pitchFamily="18" charset="0"/>
              </a:rPr>
              <a:t>, </a:t>
            </a:r>
            <a:r>
              <a:rPr lang="en-GB" sz="2500" b="0" i="1" dirty="0">
                <a:solidFill>
                  <a:srgbClr val="222222"/>
                </a:solidFill>
                <a:effectLst/>
                <a:latin typeface="Amasis MT Pro Medium" panose="02040604050005020304" pitchFamily="18" charset="0"/>
              </a:rPr>
              <a:t>74</a:t>
            </a:r>
            <a:r>
              <a:rPr lang="en-GB" sz="2500" b="0" i="0" dirty="0">
                <a:solidFill>
                  <a:srgbClr val="222222"/>
                </a:solidFill>
                <a:effectLst/>
                <a:latin typeface="Amasis MT Pro Medium" panose="02040604050005020304" pitchFamily="18" charset="0"/>
              </a:rPr>
              <a:t>(Supplement_3), pp.e34-e39.</a:t>
            </a:r>
            <a:br>
              <a:rPr lang="en-GB" sz="2500" b="0" i="0" dirty="0">
                <a:solidFill>
                  <a:srgbClr val="222222"/>
                </a:solidFill>
                <a:effectLst/>
                <a:latin typeface="Amasis MT Pro Medium" panose="02040604050005020304" pitchFamily="18" charset="0"/>
              </a:rPr>
            </a:br>
            <a:r>
              <a:rPr lang="en-GB" sz="2500" b="0" i="0" dirty="0">
                <a:solidFill>
                  <a:srgbClr val="222222"/>
                </a:solidFill>
                <a:effectLst/>
                <a:latin typeface="Amasis MT Pro Medium" panose="02040604050005020304" pitchFamily="18" charset="0"/>
              </a:rPr>
              <a:t>. </a:t>
            </a:r>
            <a:r>
              <a:rPr lang="en-GB" sz="2500" b="0" i="0" dirty="0" err="1">
                <a:solidFill>
                  <a:srgbClr val="222222"/>
                </a:solidFill>
                <a:effectLst/>
                <a:latin typeface="Amasis MT Pro Medium" panose="02040604050005020304" pitchFamily="18" charset="0"/>
              </a:rPr>
              <a:t>Güney</a:t>
            </a:r>
            <a:r>
              <a:rPr lang="en-GB" sz="2500" b="0" i="0" dirty="0">
                <a:solidFill>
                  <a:srgbClr val="222222"/>
                </a:solidFill>
                <a:effectLst/>
                <a:latin typeface="Amasis MT Pro Medium" panose="02040604050005020304" pitchFamily="18" charset="0"/>
              </a:rPr>
              <a:t>, K., 2023. Considering the Advantages and Disadvantages of Utilizing Social Media to Enhance Learning and Engagement in K-12 Education. </a:t>
            </a:r>
            <a:r>
              <a:rPr lang="en-GB" sz="2500" b="0" i="1" dirty="0">
                <a:solidFill>
                  <a:srgbClr val="222222"/>
                </a:solidFill>
                <a:effectLst/>
                <a:latin typeface="Amasis MT Pro Medium" panose="02040604050005020304" pitchFamily="18" charset="0"/>
              </a:rPr>
              <a:t>Research in Social Sciences and Technology</a:t>
            </a:r>
            <a:r>
              <a:rPr lang="en-GB" sz="2500" b="0" i="0" dirty="0">
                <a:solidFill>
                  <a:srgbClr val="222222"/>
                </a:solidFill>
                <a:effectLst/>
                <a:latin typeface="Amasis MT Pro Medium" panose="02040604050005020304" pitchFamily="18" charset="0"/>
              </a:rPr>
              <a:t>, </a:t>
            </a:r>
            <a:r>
              <a:rPr lang="en-GB" sz="2500" b="0" i="1" dirty="0">
                <a:solidFill>
                  <a:srgbClr val="222222"/>
                </a:solidFill>
                <a:effectLst/>
                <a:latin typeface="Amasis MT Pro Medium" panose="02040604050005020304" pitchFamily="18" charset="0"/>
              </a:rPr>
              <a:t>8</a:t>
            </a:r>
            <a:r>
              <a:rPr lang="en-GB" sz="2500" b="0" i="0" dirty="0">
                <a:solidFill>
                  <a:srgbClr val="222222"/>
                </a:solidFill>
                <a:effectLst/>
                <a:latin typeface="Amasis MT Pro Medium" panose="02040604050005020304" pitchFamily="18" charset="0"/>
              </a:rPr>
              <a:t>(2), pp.83-100.</a:t>
            </a:r>
            <a:br>
              <a:rPr lang="en-GB" sz="2500" b="0" i="0" dirty="0">
                <a:solidFill>
                  <a:srgbClr val="222222"/>
                </a:solidFill>
                <a:effectLst/>
                <a:latin typeface="Amasis MT Pro Medium" panose="02040604050005020304" pitchFamily="18" charset="0"/>
              </a:rPr>
            </a:br>
            <a:r>
              <a:rPr lang="en-GB" sz="2500" b="0" i="0" dirty="0">
                <a:solidFill>
                  <a:srgbClr val="222222"/>
                </a:solidFill>
                <a:effectLst/>
                <a:latin typeface="Amasis MT Pro Medium" panose="02040604050005020304" pitchFamily="18" charset="0"/>
              </a:rPr>
              <a:t>. Panda, M. and Mishra, A., 2022. Digital marketing. </a:t>
            </a:r>
            <a:r>
              <a:rPr lang="en-GB" sz="2500" b="0" i="1" dirty="0">
                <a:solidFill>
                  <a:srgbClr val="222222"/>
                </a:solidFill>
                <a:effectLst/>
                <a:latin typeface="Amasis MT Pro Medium" panose="02040604050005020304" pitchFamily="18" charset="0"/>
              </a:rPr>
              <a:t>See discussions, stats, and author profiles for this publication at https://www. </a:t>
            </a:r>
            <a:r>
              <a:rPr lang="en-GB" sz="2500" b="0" i="1" dirty="0" err="1">
                <a:solidFill>
                  <a:srgbClr val="222222"/>
                </a:solidFill>
                <a:effectLst/>
                <a:latin typeface="Amasis MT Pro Medium" panose="02040604050005020304" pitchFamily="18" charset="0"/>
              </a:rPr>
              <a:t>researchgate</a:t>
            </a:r>
            <a:r>
              <a:rPr lang="en-GB" sz="2500" b="0" i="1" dirty="0">
                <a:solidFill>
                  <a:srgbClr val="222222"/>
                </a:solidFill>
                <a:effectLst/>
                <a:latin typeface="Amasis MT Pro Medium" panose="02040604050005020304" pitchFamily="18" charset="0"/>
              </a:rPr>
              <a:t>. net/publication/358646409</a:t>
            </a:r>
            <a:r>
              <a:rPr lang="en-GB" sz="2500" b="0" i="0" dirty="0">
                <a:solidFill>
                  <a:srgbClr val="222222"/>
                </a:solidFill>
                <a:effectLst/>
                <a:latin typeface="Amasis MT Pro Medium" panose="02040604050005020304" pitchFamily="18" charset="0"/>
              </a:rPr>
              <a:t>.</a:t>
            </a:r>
            <a:br>
              <a:rPr lang="en-GB" sz="2500" b="0" i="0" dirty="0">
                <a:solidFill>
                  <a:srgbClr val="222222"/>
                </a:solidFill>
                <a:effectLst/>
                <a:latin typeface="Arial" panose="020B0604020202020204" pitchFamily="34" charset="0"/>
              </a:rPr>
            </a:br>
            <a:r>
              <a:rPr lang="en-GB" sz="2500" b="0" i="0" dirty="0">
                <a:solidFill>
                  <a:srgbClr val="222222"/>
                </a:solidFill>
                <a:effectLst/>
                <a:latin typeface="Amasis MT Pro Medium" panose="02040604050005020304" pitchFamily="18" charset="0"/>
              </a:rPr>
              <a:t>. </a:t>
            </a:r>
            <a:r>
              <a:rPr lang="en-GB" sz="2500" b="0" i="0" dirty="0" err="1">
                <a:solidFill>
                  <a:srgbClr val="222222"/>
                </a:solidFill>
                <a:effectLst/>
                <a:latin typeface="Amasis MT Pro Medium" panose="02040604050005020304" pitchFamily="18" charset="0"/>
              </a:rPr>
              <a:t>Veleva</a:t>
            </a:r>
            <a:r>
              <a:rPr lang="en-GB" sz="2500" b="0" i="0" dirty="0">
                <a:solidFill>
                  <a:srgbClr val="222222"/>
                </a:solidFill>
                <a:effectLst/>
                <a:latin typeface="Amasis MT Pro Medium" panose="02040604050005020304" pitchFamily="18" charset="0"/>
              </a:rPr>
              <a:t>, S.S. and </a:t>
            </a:r>
            <a:r>
              <a:rPr lang="en-GB" sz="2500" b="0" i="0" dirty="0" err="1">
                <a:solidFill>
                  <a:srgbClr val="222222"/>
                </a:solidFill>
                <a:effectLst/>
                <a:latin typeface="Amasis MT Pro Medium" panose="02040604050005020304" pitchFamily="18" charset="0"/>
              </a:rPr>
              <a:t>Tsvetanova</a:t>
            </a:r>
            <a:r>
              <a:rPr lang="en-GB" sz="2500" b="0" i="0" dirty="0">
                <a:solidFill>
                  <a:srgbClr val="222222"/>
                </a:solidFill>
                <a:effectLst/>
                <a:latin typeface="Amasis MT Pro Medium" panose="02040604050005020304" pitchFamily="18" charset="0"/>
              </a:rPr>
              <a:t>, A.I., 2020, September. Characteristics of the digital marketing advantages and disadvantages. In </a:t>
            </a:r>
            <a:r>
              <a:rPr lang="en-GB" sz="2500" b="0" i="1" dirty="0">
                <a:solidFill>
                  <a:srgbClr val="222222"/>
                </a:solidFill>
                <a:effectLst/>
                <a:latin typeface="Amasis MT Pro Medium" panose="02040604050005020304" pitchFamily="18" charset="0"/>
              </a:rPr>
              <a:t>IOP Conference Series: Materials Science and Engineering</a:t>
            </a:r>
            <a:r>
              <a:rPr lang="en-GB" sz="2500" b="0" i="0" dirty="0">
                <a:solidFill>
                  <a:srgbClr val="222222"/>
                </a:solidFill>
                <a:effectLst/>
                <a:latin typeface="Amasis MT Pro Medium" panose="02040604050005020304" pitchFamily="18" charset="0"/>
              </a:rPr>
              <a:t> (Vol. 940, No. 1, p. 012065). IOP Publishing</a:t>
            </a:r>
            <a:r>
              <a:rPr lang="en-GB" sz="2500" dirty="0">
                <a:solidFill>
                  <a:srgbClr val="222222"/>
                </a:solidFill>
                <a:latin typeface="Arial" panose="020B0604020202020204" pitchFamily="34" charset="0"/>
              </a:rPr>
              <a:t>.</a:t>
            </a:r>
            <a:br>
              <a:rPr lang="en-GB" sz="2500" b="0" i="0" dirty="0">
                <a:solidFill>
                  <a:srgbClr val="222222"/>
                </a:solidFill>
                <a:effectLst/>
                <a:latin typeface="Arial" panose="020B0604020202020204" pitchFamily="34" charset="0"/>
              </a:rPr>
            </a:br>
            <a:r>
              <a:rPr lang="en-GB" sz="2500" b="0" i="0" dirty="0">
                <a:solidFill>
                  <a:srgbClr val="222222"/>
                </a:solidFill>
                <a:effectLst/>
                <a:latin typeface="Arial" panose="020B0604020202020204" pitchFamily="34" charset="0"/>
              </a:rPr>
              <a:t>. </a:t>
            </a:r>
            <a:r>
              <a:rPr lang="en-GB" sz="2500" b="0" i="0" dirty="0">
                <a:solidFill>
                  <a:srgbClr val="222222"/>
                </a:solidFill>
                <a:effectLst/>
                <a:latin typeface="Amasis MT Pro Medium" panose="02040604050005020304" pitchFamily="18" charset="0"/>
              </a:rPr>
              <a:t>Rosario, A.M.F.T. and Cruz, R.N., 2019. Determinants of innovation in digital marketing. </a:t>
            </a:r>
            <a:r>
              <a:rPr lang="en-GB" sz="2500" b="0" i="1" dirty="0">
                <a:solidFill>
                  <a:srgbClr val="222222"/>
                </a:solidFill>
                <a:effectLst/>
                <a:latin typeface="Amasis MT Pro Medium" panose="02040604050005020304" pitchFamily="18" charset="0"/>
              </a:rPr>
              <a:t>Journal of Reviews on Global Economics</a:t>
            </a:r>
            <a:r>
              <a:rPr lang="en-GB" sz="2500" b="0" i="0" dirty="0">
                <a:solidFill>
                  <a:srgbClr val="222222"/>
                </a:solidFill>
                <a:effectLst/>
                <a:latin typeface="Amasis MT Pro Medium" panose="02040604050005020304" pitchFamily="18" charset="0"/>
              </a:rPr>
              <a:t>, </a:t>
            </a:r>
            <a:r>
              <a:rPr lang="en-GB" sz="2500" b="0" i="1" dirty="0">
                <a:solidFill>
                  <a:srgbClr val="222222"/>
                </a:solidFill>
                <a:effectLst/>
                <a:latin typeface="Amasis MT Pro Medium" panose="02040604050005020304" pitchFamily="18" charset="0"/>
              </a:rPr>
              <a:t>8</a:t>
            </a:r>
            <a:r>
              <a:rPr lang="en-GB" sz="2500" b="0" i="0" dirty="0">
                <a:solidFill>
                  <a:srgbClr val="222222"/>
                </a:solidFill>
                <a:effectLst/>
                <a:latin typeface="Amasis MT Pro Medium" panose="02040604050005020304" pitchFamily="18" charset="0"/>
              </a:rPr>
              <a:t>(1), pp.1722-1731.</a:t>
            </a:r>
            <a:endParaRPr lang="en-GB" sz="2500" dirty="0">
              <a:latin typeface="Amasis MT Pro Medium" panose="02040604050005020304" pitchFamily="18" charset="0"/>
            </a:endParaRPr>
          </a:p>
        </p:txBody>
      </p:sp>
    </p:spTree>
    <p:extLst>
      <p:ext uri="{BB962C8B-B14F-4D97-AF65-F5344CB8AC3E}">
        <p14:creationId xmlns:p14="http://schemas.microsoft.com/office/powerpoint/2010/main" val="1272828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0" ma:contentTypeDescription="Create a new document." ma:contentTypeScope="" ma:versionID="9572663e6c3aa28047513da4bc73e096">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28ffbafb7902596859b03610e1b4702"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DateTaken"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1B3649-34FA-4D9F-88B1-4B0C349D843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2B486C8-3BF7-40D1-A91B-9B2659460D6E}">
  <ds:schemaRefs>
    <ds:schemaRef ds:uri="http://schemas.microsoft.com/office/2006/metadata/properties"/>
    <ds:schemaRef ds:uri="http://purl.org/dc/dcmitype/"/>
    <ds:schemaRef ds:uri="http://schemas.microsoft.com/office/2006/documentManagement/types"/>
    <ds:schemaRef ds:uri="http://schemas.microsoft.com/office/infopath/2007/PartnerControls"/>
    <ds:schemaRef ds:uri="http://www.w3.org/XML/1998/namespace"/>
    <ds:schemaRef ds:uri="http://purl.org/dc/terms/"/>
    <ds:schemaRef ds:uri="http://purl.org/dc/elements/1.1/"/>
    <ds:schemaRef ds:uri="http://schemas.openxmlformats.org/package/2006/metadata/core-properties"/>
    <ds:schemaRef ds:uri="0cb976d4-72d8-43fd-a100-21d54766e958"/>
    <ds:schemaRef ds:uri="da3f2772-8f1e-4acb-bd98-3a0ee892f48a"/>
  </ds:schemaRefs>
</ds:datastoreItem>
</file>

<file path=customXml/itemProps3.xml><?xml version="1.0" encoding="utf-8"?>
<ds:datastoreItem xmlns:ds="http://schemas.openxmlformats.org/officeDocument/2006/customXml" ds:itemID="{E9946557-4F4E-4815-A768-2960D4E195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91</TotalTime>
  <Words>490</Words>
  <Application>Microsoft Office PowerPoint</Application>
  <PresentationFormat>Widescreen</PresentationFormat>
  <Paragraphs>7</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Amasis MT Pro Medium</vt:lpstr>
      <vt:lpstr>Aptos</vt:lpstr>
      <vt:lpstr>Arial</vt:lpstr>
      <vt:lpstr>Calibri</vt:lpstr>
      <vt:lpstr>Calibri Light</vt:lpstr>
      <vt:lpstr>Office Theme</vt:lpstr>
      <vt:lpstr> Name- Tekle Atobrhan                     (2210427) Lecturer - Maria  Heffernan Submission Date - 04/12/2023 </vt:lpstr>
      <vt:lpstr>        Digital Marketing  “The promotion of a company's goods or services through digital technologies on the internet, such as mobile phones, display advertising, and other digital media like Google and Facebook ads, is called digital marketing.” (Panda &amp; Mishra, 2022). updated” (Yasmin, 2015). </vt:lpstr>
      <vt:lpstr>Advantages of Digital Marketing   “Compared to traditional advertising, digital marketing refers to the service or product marketing using different digital technologies” (Rosario &amp; Cruz, 2019).   Disadvantages of Digital Marketing  “The use of digital marketing makes business organisations an "open book" for competitors” (Veleva, 2020).</vt:lpstr>
      <vt:lpstr>Advantages of Social media  “Information and technologies have had a significant impact on every aspect of society over the past several decades, including education, and when used appropriately, they can enhance teaching and learning in formal school settings” (Güney, 2023).  Disadvantages of Social media  “Misinformation and disinformation may be affected by personal, negative, and opinionated voices inducing fear, anxiety, and mistrust in credible institutions” (Lee, 2022).</vt:lpstr>
      <vt:lpstr>References  . Desai, A.N., Ruidera, D., Steinbrink, J.M., Granwehr, B. and Lee, D.H., 2022. Misinformation and disinformation: the potential disadvantages of social media in infectious disease and how to combat them. Clinical Infectious Diseases, 74(Supplement_3), pp.e34-e39. . Güney, K., 2023. Considering the Advantages and Disadvantages of Utilizing Social Media to Enhance Learning and Engagement in K-12 Education. Research in Social Sciences and Technology, 8(2), pp.83-100. . Panda, M. and Mishra, A., 2022. Digital marketing. See discussions, stats, and author profiles for this publication at https://www. researchgate. net/publication/358646409. . Veleva, S.S. and Tsvetanova, A.I., 2020, September. Characteristics of the digital marketing advantages and disadvantages. In IOP Conference Series: Materials Science and Engineering (Vol. 940, No. 1, p. 012065). IOP Publishing. . Rosario, A.M.F.T. and Cruz, R.N., 2019. Determinants of innovation in digital marketing. Journal of Reviews on Global Economics, 8(1), pp.1722-1731.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Tekle Atobrhan                     (2210427) Lecturer - Maria  Heffernan Submission Date - 04/12/2023 </dc:title>
  <dc:creator>tekle</dc:creator>
  <cp:lastModifiedBy>tekle</cp:lastModifiedBy>
  <cp:revision>7</cp:revision>
  <dcterms:created xsi:type="dcterms:W3CDTF">2023-11-27T12:21:19Z</dcterms:created>
  <dcterms:modified xsi:type="dcterms:W3CDTF">2024-02-27T18:56:10Z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