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69" r:id="rId5"/>
    <p:sldId id="270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71" r:id="rId17"/>
    <p:sldId id="272" r:id="rId18"/>
    <p:sldId id="273" r:id="rId19"/>
    <p:sldId id="274" r:id="rId20"/>
    <p:sldId id="278" r:id="rId21"/>
    <p:sldId id="275" r:id="rId22"/>
    <p:sldId id="276" r:id="rId23"/>
    <p:sldId id="305" r:id="rId24"/>
    <p:sldId id="277" r:id="rId25"/>
    <p:sldId id="295" r:id="rId26"/>
    <p:sldId id="279" r:id="rId27"/>
    <p:sldId id="280" r:id="rId28"/>
    <p:sldId id="281" r:id="rId29"/>
    <p:sldId id="296" r:id="rId30"/>
    <p:sldId id="282" r:id="rId31"/>
    <p:sldId id="297" r:id="rId32"/>
    <p:sldId id="283" r:id="rId33"/>
    <p:sldId id="284" r:id="rId34"/>
    <p:sldId id="298" r:id="rId35"/>
    <p:sldId id="285" r:id="rId36"/>
    <p:sldId id="286" r:id="rId37"/>
    <p:sldId id="299" r:id="rId38"/>
    <p:sldId id="287" r:id="rId39"/>
    <p:sldId id="288" r:id="rId40"/>
    <p:sldId id="289" r:id="rId41"/>
    <p:sldId id="300" r:id="rId42"/>
    <p:sldId id="290" r:id="rId43"/>
    <p:sldId id="291" r:id="rId44"/>
    <p:sldId id="292" r:id="rId45"/>
    <p:sldId id="293" r:id="rId46"/>
    <p:sldId id="294" r:id="rId47"/>
    <p:sldId id="301" r:id="rId48"/>
    <p:sldId id="303" r:id="rId49"/>
    <p:sldId id="302" r:id="rId50"/>
    <p:sldId id="304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F935E2-620D-8CAB-1BE3-AAE59D9D3E4B}" v="55" dt="2026-02-11T21:50:29.929"/>
    <p1510:client id="{12644173-58E5-EB95-640D-D31DD88590BA}" v="121" dt="2026-02-12T08:44:57.4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14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5/10/relationships/revisionInfo" Target="revisionInfo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12644173-58E5-EB95-640D-D31DD88590BA}"/>
    <pc:docChg chg="addSld modSld">
      <pc:chgData name="Moutushi Tanha" userId="S::m.tanha@uwtsd.ac.uk::62f9b1f3-ddcf-45d7-a6a4-b667feecf47e" providerId="AD" clId="Web-{12644173-58E5-EB95-640D-D31DD88590BA}" dt="2026-02-12T08:44:57.423" v="123" actId="20577"/>
      <pc:docMkLst>
        <pc:docMk/>
      </pc:docMkLst>
      <pc:sldChg chg="modSp">
        <pc:chgData name="Moutushi Tanha" userId="S::m.tanha@uwtsd.ac.uk::62f9b1f3-ddcf-45d7-a6a4-b667feecf47e" providerId="AD" clId="Web-{12644173-58E5-EB95-640D-D31DD88590BA}" dt="2026-02-12T07:54:13.310" v="86" actId="20577"/>
        <pc:sldMkLst>
          <pc:docMk/>
          <pc:sldMk cId="3331207571" sldId="256"/>
        </pc:sldMkLst>
        <pc:spChg chg="mod">
          <ac:chgData name="Moutushi Tanha" userId="S::m.tanha@uwtsd.ac.uk::62f9b1f3-ddcf-45d7-a6a4-b667feecf47e" providerId="AD" clId="Web-{12644173-58E5-EB95-640D-D31DD88590BA}" dt="2026-02-12T07:54:13.310" v="86" actId="20577"/>
          <ac:spMkLst>
            <pc:docMk/>
            <pc:sldMk cId="3331207571" sldId="256"/>
            <ac:spMk id="2" creationId="{4C1282A7-CD59-F25D-06F6-7AA236F251B6}"/>
          </ac:spMkLst>
        </pc:spChg>
        <pc:spChg chg="mod">
          <ac:chgData name="Moutushi Tanha" userId="S::m.tanha@uwtsd.ac.uk::62f9b1f3-ddcf-45d7-a6a4-b667feecf47e" providerId="AD" clId="Web-{12644173-58E5-EB95-640D-D31DD88590BA}" dt="2026-02-12T07:54:07.653" v="85" actId="20577"/>
          <ac:spMkLst>
            <pc:docMk/>
            <pc:sldMk cId="3331207571" sldId="256"/>
            <ac:spMk id="3" creationId="{53073D10-48DC-1A20-3308-2E3B2B5C0034}"/>
          </ac:spMkLst>
        </pc:spChg>
      </pc:sldChg>
      <pc:sldChg chg="modSp">
        <pc:chgData name="Moutushi Tanha" userId="S::m.tanha@uwtsd.ac.uk::62f9b1f3-ddcf-45d7-a6a4-b667feecf47e" providerId="AD" clId="Web-{12644173-58E5-EB95-640D-D31DD88590BA}" dt="2026-02-12T08:01:03.274" v="102" actId="20577"/>
        <pc:sldMkLst>
          <pc:docMk/>
          <pc:sldMk cId="3316332504" sldId="262"/>
        </pc:sldMkLst>
        <pc:spChg chg="mod">
          <ac:chgData name="Moutushi Tanha" userId="S::m.tanha@uwtsd.ac.uk::62f9b1f3-ddcf-45d7-a6a4-b667feecf47e" providerId="AD" clId="Web-{12644173-58E5-EB95-640D-D31DD88590BA}" dt="2026-02-12T08:01:03.274" v="102" actId="20577"/>
          <ac:spMkLst>
            <pc:docMk/>
            <pc:sldMk cId="3316332504" sldId="262"/>
            <ac:spMk id="3" creationId="{99109D87-BBA9-BE38-62AF-2D1C75CEBBA7}"/>
          </ac:spMkLst>
        </pc:spChg>
      </pc:sldChg>
      <pc:sldChg chg="modSp">
        <pc:chgData name="Moutushi Tanha" userId="S::m.tanha@uwtsd.ac.uk::62f9b1f3-ddcf-45d7-a6a4-b667feecf47e" providerId="AD" clId="Web-{12644173-58E5-EB95-640D-D31DD88590BA}" dt="2026-02-12T07:54:54.140" v="97" actId="20577"/>
        <pc:sldMkLst>
          <pc:docMk/>
          <pc:sldMk cId="3463409308" sldId="268"/>
        </pc:sldMkLst>
        <pc:spChg chg="mod">
          <ac:chgData name="Moutushi Tanha" userId="S::m.tanha@uwtsd.ac.uk::62f9b1f3-ddcf-45d7-a6a4-b667feecf47e" providerId="AD" clId="Web-{12644173-58E5-EB95-640D-D31DD88590BA}" dt="2026-02-12T07:54:33.716" v="89" actId="20577"/>
          <ac:spMkLst>
            <pc:docMk/>
            <pc:sldMk cId="3463409308" sldId="268"/>
            <ac:spMk id="2" creationId="{51715E11-B6A1-1563-B3E1-1111ADC39F2F}"/>
          </ac:spMkLst>
        </pc:spChg>
        <pc:spChg chg="mod">
          <ac:chgData name="Moutushi Tanha" userId="S::m.tanha@uwtsd.ac.uk::62f9b1f3-ddcf-45d7-a6a4-b667feecf47e" providerId="AD" clId="Web-{12644173-58E5-EB95-640D-D31DD88590BA}" dt="2026-02-12T07:54:54.140" v="97" actId="20577"/>
          <ac:spMkLst>
            <pc:docMk/>
            <pc:sldMk cId="3463409308" sldId="268"/>
            <ac:spMk id="3" creationId="{B103E3CD-67A7-A5C7-9F95-A7414A9BB4A2}"/>
          </ac:spMkLst>
        </pc:spChg>
      </pc:sldChg>
      <pc:sldChg chg="modSp">
        <pc:chgData name="Moutushi Tanha" userId="S::m.tanha@uwtsd.ac.uk::62f9b1f3-ddcf-45d7-a6a4-b667feecf47e" providerId="AD" clId="Web-{12644173-58E5-EB95-640D-D31DD88590BA}" dt="2026-02-12T07:57:09.387" v="100" actId="20577"/>
        <pc:sldMkLst>
          <pc:docMk/>
          <pc:sldMk cId="720684558" sldId="270"/>
        </pc:sldMkLst>
        <pc:spChg chg="mod">
          <ac:chgData name="Moutushi Tanha" userId="S::m.tanha@uwtsd.ac.uk::62f9b1f3-ddcf-45d7-a6a4-b667feecf47e" providerId="AD" clId="Web-{12644173-58E5-EB95-640D-D31DD88590BA}" dt="2026-02-12T07:57:09.387" v="100" actId="20577"/>
          <ac:spMkLst>
            <pc:docMk/>
            <pc:sldMk cId="720684558" sldId="270"/>
            <ac:spMk id="2" creationId="{93160049-6A04-8490-835E-B96651A6FD32}"/>
          </ac:spMkLst>
        </pc:spChg>
      </pc:sldChg>
      <pc:sldChg chg="modSp">
        <pc:chgData name="Moutushi Tanha" userId="S::m.tanha@uwtsd.ac.uk::62f9b1f3-ddcf-45d7-a6a4-b667feecf47e" providerId="AD" clId="Web-{12644173-58E5-EB95-640D-D31DD88590BA}" dt="2026-02-12T07:50:07.006" v="49" actId="20577"/>
        <pc:sldMkLst>
          <pc:docMk/>
          <pc:sldMk cId="215211364" sldId="294"/>
        </pc:sldMkLst>
        <pc:spChg chg="mod">
          <ac:chgData name="Moutushi Tanha" userId="S::m.tanha@uwtsd.ac.uk::62f9b1f3-ddcf-45d7-a6a4-b667feecf47e" providerId="AD" clId="Web-{12644173-58E5-EB95-640D-D31DD88590BA}" dt="2026-02-12T07:49:59.256" v="44" actId="20577"/>
          <ac:spMkLst>
            <pc:docMk/>
            <pc:sldMk cId="215211364" sldId="294"/>
            <ac:spMk id="2" creationId="{E7ADB657-F8DA-0889-4784-C66C43ED2BB7}"/>
          </ac:spMkLst>
        </pc:spChg>
        <pc:spChg chg="mod">
          <ac:chgData name="Moutushi Tanha" userId="S::m.tanha@uwtsd.ac.uk::62f9b1f3-ddcf-45d7-a6a4-b667feecf47e" providerId="AD" clId="Web-{12644173-58E5-EB95-640D-D31DD88590BA}" dt="2026-02-12T07:50:07.006" v="49" actId="20577"/>
          <ac:spMkLst>
            <pc:docMk/>
            <pc:sldMk cId="215211364" sldId="294"/>
            <ac:spMk id="3" creationId="{57760117-F4BE-DEF2-03D8-D7B5A5B3A5A5}"/>
          </ac:spMkLst>
        </pc:spChg>
      </pc:sldChg>
      <pc:sldChg chg="addSp delSp modSp new mod setBg">
        <pc:chgData name="Moutushi Tanha" userId="S::m.tanha@uwtsd.ac.uk::62f9b1f3-ddcf-45d7-a6a4-b667feecf47e" providerId="AD" clId="Web-{12644173-58E5-EB95-640D-D31DD88590BA}" dt="2026-02-12T07:37:24.353" v="6"/>
        <pc:sldMkLst>
          <pc:docMk/>
          <pc:sldMk cId="471179235" sldId="295"/>
        </pc:sldMkLst>
        <pc:spChg chg="add del">
          <ac:chgData name="Moutushi Tanha" userId="S::m.tanha@uwtsd.ac.uk::62f9b1f3-ddcf-45d7-a6a4-b667feecf47e" providerId="AD" clId="Web-{12644173-58E5-EB95-640D-D31DD88590BA}" dt="2026-02-12T07:37:17.727" v="3"/>
          <ac:spMkLst>
            <pc:docMk/>
            <pc:sldMk cId="471179235" sldId="295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37:17.727" v="3"/>
          <ac:spMkLst>
            <pc:docMk/>
            <pc:sldMk cId="471179235" sldId="295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37:17.727" v="3"/>
          <ac:spMkLst>
            <pc:docMk/>
            <pc:sldMk cId="471179235" sldId="295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37:17.727" v="3"/>
          <ac:spMkLst>
            <pc:docMk/>
            <pc:sldMk cId="471179235" sldId="295"/>
            <ac:spMk id="13" creationId="{A8D57A06-A426-446D-B02C-A2DC6B62E45E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37:24.353" v="5"/>
          <ac:spMkLst>
            <pc:docMk/>
            <pc:sldMk cId="471179235" sldId="295"/>
            <ac:spMk id="15" creationId="{480F071C-C35C-4CE1-8EE5-8ED96E2F4E25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37:24.353" v="5"/>
          <ac:spMkLst>
            <pc:docMk/>
            <pc:sldMk cId="471179235" sldId="295"/>
            <ac:spMk id="16" creationId="{ED55A19D-297C-4231-AD1F-08EF9B4AA8F4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37:24.353" v="5"/>
          <ac:spMkLst>
            <pc:docMk/>
            <pc:sldMk cId="471179235" sldId="295"/>
            <ac:spMk id="17" creationId="{CD97FAB4-59E0-4E65-B50B-867B14D2A067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37:24.353" v="5"/>
          <ac:spMkLst>
            <pc:docMk/>
            <pc:sldMk cId="471179235" sldId="295"/>
            <ac:spMk id="18" creationId="{EBAB6C56-3D38-4923-996E-BD474BBB91E9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37:24.353" v="5"/>
          <ac:spMkLst>
            <pc:docMk/>
            <pc:sldMk cId="471179235" sldId="295"/>
            <ac:spMk id="19" creationId="{0D578F4B-2751-4FC2-8853-FAC5C59139C1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37:24.353" v="5"/>
          <ac:spMkLst>
            <pc:docMk/>
            <pc:sldMk cId="471179235" sldId="295"/>
            <ac:spMk id="20" creationId="{20CD21DB-082D-417D-A5AB-FC838AF9D944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37:24.353" v="5"/>
          <ac:spMkLst>
            <pc:docMk/>
            <pc:sldMk cId="471179235" sldId="295"/>
            <ac:spMk id="21" creationId="{7BD8AB83-2763-4392-B4B9-049CDF1F6EA4}"/>
          </ac:spMkLst>
        </pc:spChg>
        <pc:spChg chg="add">
          <ac:chgData name="Moutushi Tanha" userId="S::m.tanha@uwtsd.ac.uk::62f9b1f3-ddcf-45d7-a6a4-b667feecf47e" providerId="AD" clId="Web-{12644173-58E5-EB95-640D-D31DD88590BA}" dt="2026-02-12T07:37:24.353" v="6"/>
          <ac:spMkLst>
            <pc:docMk/>
            <pc:sldMk cId="471179235" sldId="295"/>
            <ac:spMk id="23" creationId="{32BC26D8-82FB-445E-AA49-62A77D7C1EE0}"/>
          </ac:spMkLst>
        </pc:spChg>
        <pc:spChg chg="add">
          <ac:chgData name="Moutushi Tanha" userId="S::m.tanha@uwtsd.ac.uk::62f9b1f3-ddcf-45d7-a6a4-b667feecf47e" providerId="AD" clId="Web-{12644173-58E5-EB95-640D-D31DD88590BA}" dt="2026-02-12T07:37:24.353" v="6"/>
          <ac:spMkLst>
            <pc:docMk/>
            <pc:sldMk cId="471179235" sldId="295"/>
            <ac:spMk id="24" creationId="{CB44330D-EA18-4254-AA95-EB49948539B8}"/>
          </ac:spMkLst>
        </pc:spChg>
        <pc:picChg chg="add mod">
          <ac:chgData name="Moutushi Tanha" userId="S::m.tanha@uwtsd.ac.uk::62f9b1f3-ddcf-45d7-a6a4-b667feecf47e" providerId="AD" clId="Web-{12644173-58E5-EB95-640D-D31DD88590BA}" dt="2026-02-12T07:37:24.353" v="6"/>
          <ac:picMkLst>
            <pc:docMk/>
            <pc:sldMk cId="471179235" sldId="295"/>
            <ac:picMk id="2" creationId="{C539A344-10FF-56F3-94F5-E49649698EC0}"/>
          </ac:picMkLst>
        </pc:picChg>
      </pc:sldChg>
      <pc:sldChg chg="addSp modSp new mod setBg">
        <pc:chgData name="Moutushi Tanha" userId="S::m.tanha@uwtsd.ac.uk::62f9b1f3-ddcf-45d7-a6a4-b667feecf47e" providerId="AD" clId="Web-{12644173-58E5-EB95-640D-D31DD88590BA}" dt="2026-02-12T07:38:45.799" v="9"/>
        <pc:sldMkLst>
          <pc:docMk/>
          <pc:sldMk cId="125533637" sldId="296"/>
        </pc:sldMkLst>
        <pc:spChg chg="add">
          <ac:chgData name="Moutushi Tanha" userId="S::m.tanha@uwtsd.ac.uk::62f9b1f3-ddcf-45d7-a6a4-b667feecf47e" providerId="AD" clId="Web-{12644173-58E5-EB95-640D-D31DD88590BA}" dt="2026-02-12T07:38:45.799" v="9"/>
          <ac:spMkLst>
            <pc:docMk/>
            <pc:sldMk cId="125533637" sldId="296"/>
            <ac:spMk id="7" creationId="{32BC26D8-82FB-445E-AA49-62A77D7C1EE0}"/>
          </ac:spMkLst>
        </pc:spChg>
        <pc:spChg chg="add">
          <ac:chgData name="Moutushi Tanha" userId="S::m.tanha@uwtsd.ac.uk::62f9b1f3-ddcf-45d7-a6a4-b667feecf47e" providerId="AD" clId="Web-{12644173-58E5-EB95-640D-D31DD88590BA}" dt="2026-02-12T07:38:45.799" v="9"/>
          <ac:spMkLst>
            <pc:docMk/>
            <pc:sldMk cId="125533637" sldId="296"/>
            <ac:spMk id="9" creationId="{CB44330D-EA18-4254-AA95-EB49948539B8}"/>
          </ac:spMkLst>
        </pc:spChg>
        <pc:picChg chg="add mod">
          <ac:chgData name="Moutushi Tanha" userId="S::m.tanha@uwtsd.ac.uk::62f9b1f3-ddcf-45d7-a6a4-b667feecf47e" providerId="AD" clId="Web-{12644173-58E5-EB95-640D-D31DD88590BA}" dt="2026-02-12T07:38:45.799" v="9"/>
          <ac:picMkLst>
            <pc:docMk/>
            <pc:sldMk cId="125533637" sldId="296"/>
            <ac:picMk id="2" creationId="{B9C35425-F014-494D-91B0-BEA11517B42A}"/>
          </ac:picMkLst>
        </pc:picChg>
      </pc:sldChg>
      <pc:sldChg chg="addSp modSp new mod setBg">
        <pc:chgData name="Moutushi Tanha" userId="S::m.tanha@uwtsd.ac.uk::62f9b1f3-ddcf-45d7-a6a4-b667feecf47e" providerId="AD" clId="Web-{12644173-58E5-EB95-640D-D31DD88590BA}" dt="2026-02-12T07:40:31.604" v="12"/>
        <pc:sldMkLst>
          <pc:docMk/>
          <pc:sldMk cId="1032179164" sldId="297"/>
        </pc:sldMkLst>
        <pc:spChg chg="add">
          <ac:chgData name="Moutushi Tanha" userId="S::m.tanha@uwtsd.ac.uk::62f9b1f3-ddcf-45d7-a6a4-b667feecf47e" providerId="AD" clId="Web-{12644173-58E5-EB95-640D-D31DD88590BA}" dt="2026-02-12T07:40:31.604" v="12"/>
          <ac:spMkLst>
            <pc:docMk/>
            <pc:sldMk cId="1032179164" sldId="29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2644173-58E5-EB95-640D-D31DD88590BA}" dt="2026-02-12T07:40:31.604" v="12"/>
          <ac:spMkLst>
            <pc:docMk/>
            <pc:sldMk cId="1032179164" sldId="29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2644173-58E5-EB95-640D-D31DD88590BA}" dt="2026-02-12T07:40:31.604" v="12"/>
          <ac:spMkLst>
            <pc:docMk/>
            <pc:sldMk cId="1032179164" sldId="29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2644173-58E5-EB95-640D-D31DD88590BA}" dt="2026-02-12T07:40:31.604" v="12"/>
          <ac:spMkLst>
            <pc:docMk/>
            <pc:sldMk cId="1032179164" sldId="29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2644173-58E5-EB95-640D-D31DD88590BA}" dt="2026-02-12T07:40:31.604" v="12"/>
          <ac:picMkLst>
            <pc:docMk/>
            <pc:sldMk cId="1032179164" sldId="297"/>
            <ac:picMk id="2" creationId="{D3E77BFA-149D-A5BF-C1FB-533A299B519F}"/>
          </ac:picMkLst>
        </pc:picChg>
      </pc:sldChg>
      <pc:sldChg chg="addSp modSp new mod setBg">
        <pc:chgData name="Moutushi Tanha" userId="S::m.tanha@uwtsd.ac.uk::62f9b1f3-ddcf-45d7-a6a4-b667feecf47e" providerId="AD" clId="Web-{12644173-58E5-EB95-640D-D31DD88590BA}" dt="2026-02-12T07:41:49.655" v="15"/>
        <pc:sldMkLst>
          <pc:docMk/>
          <pc:sldMk cId="426840953" sldId="298"/>
        </pc:sldMkLst>
        <pc:spChg chg="add">
          <ac:chgData name="Moutushi Tanha" userId="S::m.tanha@uwtsd.ac.uk::62f9b1f3-ddcf-45d7-a6a4-b667feecf47e" providerId="AD" clId="Web-{12644173-58E5-EB95-640D-D31DD88590BA}" dt="2026-02-12T07:41:49.655" v="15"/>
          <ac:spMkLst>
            <pc:docMk/>
            <pc:sldMk cId="426840953" sldId="298"/>
            <ac:spMk id="7" creationId="{32BC26D8-82FB-445E-AA49-62A77D7C1EE0}"/>
          </ac:spMkLst>
        </pc:spChg>
        <pc:spChg chg="add">
          <ac:chgData name="Moutushi Tanha" userId="S::m.tanha@uwtsd.ac.uk::62f9b1f3-ddcf-45d7-a6a4-b667feecf47e" providerId="AD" clId="Web-{12644173-58E5-EB95-640D-D31DD88590BA}" dt="2026-02-12T07:41:49.655" v="15"/>
          <ac:spMkLst>
            <pc:docMk/>
            <pc:sldMk cId="426840953" sldId="298"/>
            <ac:spMk id="9" creationId="{CB44330D-EA18-4254-AA95-EB49948539B8}"/>
          </ac:spMkLst>
        </pc:spChg>
        <pc:picChg chg="add mod">
          <ac:chgData name="Moutushi Tanha" userId="S::m.tanha@uwtsd.ac.uk::62f9b1f3-ddcf-45d7-a6a4-b667feecf47e" providerId="AD" clId="Web-{12644173-58E5-EB95-640D-D31DD88590BA}" dt="2026-02-12T07:41:49.655" v="15"/>
          <ac:picMkLst>
            <pc:docMk/>
            <pc:sldMk cId="426840953" sldId="298"/>
            <ac:picMk id="2" creationId="{955CA791-F0F4-35A1-83C2-1FC27DE17220}"/>
          </ac:picMkLst>
        </pc:picChg>
      </pc:sldChg>
      <pc:sldChg chg="addSp modSp new mod setBg">
        <pc:chgData name="Moutushi Tanha" userId="S::m.tanha@uwtsd.ac.uk::62f9b1f3-ddcf-45d7-a6a4-b667feecf47e" providerId="AD" clId="Web-{12644173-58E5-EB95-640D-D31DD88590BA}" dt="2026-02-12T07:42:47.799" v="18"/>
        <pc:sldMkLst>
          <pc:docMk/>
          <pc:sldMk cId="3060716742" sldId="299"/>
        </pc:sldMkLst>
        <pc:spChg chg="add">
          <ac:chgData name="Moutushi Tanha" userId="S::m.tanha@uwtsd.ac.uk::62f9b1f3-ddcf-45d7-a6a4-b667feecf47e" providerId="AD" clId="Web-{12644173-58E5-EB95-640D-D31DD88590BA}" dt="2026-02-12T07:42:47.799" v="18"/>
          <ac:spMkLst>
            <pc:docMk/>
            <pc:sldMk cId="3060716742" sldId="299"/>
            <ac:spMk id="7" creationId="{32BC26D8-82FB-445E-AA49-62A77D7C1EE0}"/>
          </ac:spMkLst>
        </pc:spChg>
        <pc:spChg chg="add">
          <ac:chgData name="Moutushi Tanha" userId="S::m.tanha@uwtsd.ac.uk::62f9b1f3-ddcf-45d7-a6a4-b667feecf47e" providerId="AD" clId="Web-{12644173-58E5-EB95-640D-D31DD88590BA}" dt="2026-02-12T07:42:47.799" v="18"/>
          <ac:spMkLst>
            <pc:docMk/>
            <pc:sldMk cId="3060716742" sldId="299"/>
            <ac:spMk id="9" creationId="{CB44330D-EA18-4254-AA95-EB49948539B8}"/>
          </ac:spMkLst>
        </pc:spChg>
        <pc:picChg chg="add mod">
          <ac:chgData name="Moutushi Tanha" userId="S::m.tanha@uwtsd.ac.uk::62f9b1f3-ddcf-45d7-a6a4-b667feecf47e" providerId="AD" clId="Web-{12644173-58E5-EB95-640D-D31DD88590BA}" dt="2026-02-12T07:42:47.799" v="18"/>
          <ac:picMkLst>
            <pc:docMk/>
            <pc:sldMk cId="3060716742" sldId="299"/>
            <ac:picMk id="2" creationId="{994E2214-04D6-86E6-00D2-38133E8CA2E8}"/>
          </ac:picMkLst>
        </pc:picChg>
      </pc:sldChg>
      <pc:sldChg chg="addSp modSp new mod setBg">
        <pc:chgData name="Moutushi Tanha" userId="S::m.tanha@uwtsd.ac.uk::62f9b1f3-ddcf-45d7-a6a4-b667feecf47e" providerId="AD" clId="Web-{12644173-58E5-EB95-640D-D31DD88590BA}" dt="2026-02-12T07:44:13.489" v="21"/>
        <pc:sldMkLst>
          <pc:docMk/>
          <pc:sldMk cId="2532635505" sldId="300"/>
        </pc:sldMkLst>
        <pc:spChg chg="add">
          <ac:chgData name="Moutushi Tanha" userId="S::m.tanha@uwtsd.ac.uk::62f9b1f3-ddcf-45d7-a6a4-b667feecf47e" providerId="AD" clId="Web-{12644173-58E5-EB95-640D-D31DD88590BA}" dt="2026-02-12T07:44:13.489" v="21"/>
          <ac:spMkLst>
            <pc:docMk/>
            <pc:sldMk cId="2532635505" sldId="30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2644173-58E5-EB95-640D-D31DD88590BA}" dt="2026-02-12T07:44:13.489" v="21"/>
          <ac:spMkLst>
            <pc:docMk/>
            <pc:sldMk cId="2532635505" sldId="30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2644173-58E5-EB95-640D-D31DD88590BA}" dt="2026-02-12T07:44:13.489" v="21"/>
          <ac:spMkLst>
            <pc:docMk/>
            <pc:sldMk cId="2532635505" sldId="30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2644173-58E5-EB95-640D-D31DD88590BA}" dt="2026-02-12T07:44:13.489" v="21"/>
          <ac:spMkLst>
            <pc:docMk/>
            <pc:sldMk cId="2532635505" sldId="30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2644173-58E5-EB95-640D-D31DD88590BA}" dt="2026-02-12T07:44:13.489" v="21"/>
          <ac:picMkLst>
            <pc:docMk/>
            <pc:sldMk cId="2532635505" sldId="300"/>
            <ac:picMk id="2" creationId="{075D9B8F-B34C-4FBA-1EBD-BAF17ABE1FA7}"/>
          </ac:picMkLst>
        </pc:picChg>
      </pc:sldChg>
      <pc:sldChg chg="modSp new">
        <pc:chgData name="Moutushi Tanha" userId="S::m.tanha@uwtsd.ac.uk::62f9b1f3-ddcf-45d7-a6a4-b667feecf47e" providerId="AD" clId="Web-{12644173-58E5-EB95-640D-D31DD88590BA}" dt="2026-02-12T07:52:36.386" v="73" actId="20577"/>
        <pc:sldMkLst>
          <pc:docMk/>
          <pc:sldMk cId="3865848632" sldId="301"/>
        </pc:sldMkLst>
        <pc:spChg chg="mod">
          <ac:chgData name="Moutushi Tanha" userId="S::m.tanha@uwtsd.ac.uk::62f9b1f3-ddcf-45d7-a6a4-b667feecf47e" providerId="AD" clId="Web-{12644173-58E5-EB95-640D-D31DD88590BA}" dt="2026-02-12T07:52:36.386" v="73" actId="20577"/>
          <ac:spMkLst>
            <pc:docMk/>
            <pc:sldMk cId="3865848632" sldId="301"/>
            <ac:spMk id="2" creationId="{333822F0-5539-9F63-EA9F-FD89040F8F81}"/>
          </ac:spMkLst>
        </pc:spChg>
        <pc:spChg chg="mod">
          <ac:chgData name="Moutushi Tanha" userId="S::m.tanha@uwtsd.ac.uk::62f9b1f3-ddcf-45d7-a6a4-b667feecf47e" providerId="AD" clId="Web-{12644173-58E5-EB95-640D-D31DD88590BA}" dt="2026-02-12T07:52:09.494" v="59" actId="20577"/>
          <ac:spMkLst>
            <pc:docMk/>
            <pc:sldMk cId="3865848632" sldId="301"/>
            <ac:spMk id="3" creationId="{6F26818F-084C-55A3-DD7D-8875A2AD68CC}"/>
          </ac:spMkLst>
        </pc:spChg>
      </pc:sldChg>
      <pc:sldChg chg="modSp new">
        <pc:chgData name="Moutushi Tanha" userId="S::m.tanha@uwtsd.ac.uk::62f9b1f3-ddcf-45d7-a6a4-b667feecf47e" providerId="AD" clId="Web-{12644173-58E5-EB95-640D-D31DD88590BA}" dt="2026-02-12T07:53:08.574" v="79" actId="20577"/>
        <pc:sldMkLst>
          <pc:docMk/>
          <pc:sldMk cId="3625452713" sldId="302"/>
        </pc:sldMkLst>
        <pc:spChg chg="mod">
          <ac:chgData name="Moutushi Tanha" userId="S::m.tanha@uwtsd.ac.uk::62f9b1f3-ddcf-45d7-a6a4-b667feecf47e" providerId="AD" clId="Web-{12644173-58E5-EB95-640D-D31DD88590BA}" dt="2026-02-12T07:53:08.574" v="79" actId="20577"/>
          <ac:spMkLst>
            <pc:docMk/>
            <pc:sldMk cId="3625452713" sldId="302"/>
            <ac:spMk id="2" creationId="{2D44DEDF-8269-10AF-DA1D-CF28B20B0FBC}"/>
          </ac:spMkLst>
        </pc:spChg>
        <pc:spChg chg="mod">
          <ac:chgData name="Moutushi Tanha" userId="S::m.tanha@uwtsd.ac.uk::62f9b1f3-ddcf-45d7-a6a4-b667feecf47e" providerId="AD" clId="Web-{12644173-58E5-EB95-640D-D31DD88590BA}" dt="2026-02-12T07:51:26.743" v="54" actId="20577"/>
          <ac:spMkLst>
            <pc:docMk/>
            <pc:sldMk cId="3625452713" sldId="302"/>
            <ac:spMk id="3" creationId="{8A93CF41-AFF3-0F0B-1281-924507F6342D}"/>
          </ac:spMkLst>
        </pc:spChg>
      </pc:sldChg>
      <pc:sldChg chg="addSp delSp modSp new mod setBg">
        <pc:chgData name="Moutushi Tanha" userId="S::m.tanha@uwtsd.ac.uk::62f9b1f3-ddcf-45d7-a6a4-b667feecf47e" providerId="AD" clId="Web-{12644173-58E5-EB95-640D-D31DD88590BA}" dt="2026-02-12T07:48:13.407" v="30"/>
        <pc:sldMkLst>
          <pc:docMk/>
          <pc:sldMk cId="3751097040" sldId="303"/>
        </pc:sldMkLst>
        <pc:spChg chg="add del">
          <ac:chgData name="Moutushi Tanha" userId="S::m.tanha@uwtsd.ac.uk::62f9b1f3-ddcf-45d7-a6a4-b667feecf47e" providerId="AD" clId="Web-{12644173-58E5-EB95-640D-D31DD88590BA}" dt="2026-02-12T07:48:08.609" v="27"/>
          <ac:spMkLst>
            <pc:docMk/>
            <pc:sldMk cId="3751097040" sldId="303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48:08.609" v="27"/>
          <ac:spMkLst>
            <pc:docMk/>
            <pc:sldMk cId="3751097040" sldId="303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48:08.609" v="27"/>
          <ac:spMkLst>
            <pc:docMk/>
            <pc:sldMk cId="3751097040" sldId="303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48:08.609" v="27"/>
          <ac:spMkLst>
            <pc:docMk/>
            <pc:sldMk cId="3751097040" sldId="303"/>
            <ac:spMk id="13" creationId="{A8D57A06-A426-446D-B02C-A2DC6B62E45E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48:13.391" v="29"/>
          <ac:spMkLst>
            <pc:docMk/>
            <pc:sldMk cId="3751097040" sldId="303"/>
            <ac:spMk id="15" creationId="{32BC26D8-82FB-445E-AA49-62A77D7C1EE0}"/>
          </ac:spMkLst>
        </pc:spChg>
        <pc:spChg chg="add del">
          <ac:chgData name="Moutushi Tanha" userId="S::m.tanha@uwtsd.ac.uk::62f9b1f3-ddcf-45d7-a6a4-b667feecf47e" providerId="AD" clId="Web-{12644173-58E5-EB95-640D-D31DD88590BA}" dt="2026-02-12T07:48:13.391" v="29"/>
          <ac:spMkLst>
            <pc:docMk/>
            <pc:sldMk cId="3751097040" sldId="303"/>
            <ac:spMk id="16" creationId="{CB44330D-EA18-4254-AA95-EB49948539B8}"/>
          </ac:spMkLst>
        </pc:spChg>
        <pc:spChg chg="add">
          <ac:chgData name="Moutushi Tanha" userId="S::m.tanha@uwtsd.ac.uk::62f9b1f3-ddcf-45d7-a6a4-b667feecf47e" providerId="AD" clId="Web-{12644173-58E5-EB95-640D-D31DD88590BA}" dt="2026-02-12T07:48:13.407" v="30"/>
          <ac:spMkLst>
            <pc:docMk/>
            <pc:sldMk cId="3751097040" sldId="303"/>
            <ac:spMk id="18" creationId="{AB8C311F-7253-4AED-9701-7FC0708C41C7}"/>
          </ac:spMkLst>
        </pc:spChg>
        <pc:spChg chg="add">
          <ac:chgData name="Moutushi Tanha" userId="S::m.tanha@uwtsd.ac.uk::62f9b1f3-ddcf-45d7-a6a4-b667feecf47e" providerId="AD" clId="Web-{12644173-58E5-EB95-640D-D31DD88590BA}" dt="2026-02-12T07:48:13.407" v="30"/>
          <ac:spMkLst>
            <pc:docMk/>
            <pc:sldMk cId="3751097040" sldId="303"/>
            <ac:spMk id="19" creationId="{E2384209-CB15-4CDF-9D31-C44FD9A3F20D}"/>
          </ac:spMkLst>
        </pc:spChg>
        <pc:spChg chg="add">
          <ac:chgData name="Moutushi Tanha" userId="S::m.tanha@uwtsd.ac.uk::62f9b1f3-ddcf-45d7-a6a4-b667feecf47e" providerId="AD" clId="Web-{12644173-58E5-EB95-640D-D31DD88590BA}" dt="2026-02-12T07:48:13.407" v="30"/>
          <ac:spMkLst>
            <pc:docMk/>
            <pc:sldMk cId="3751097040" sldId="303"/>
            <ac:spMk id="20" creationId="{2633B3B5-CC90-43F0-8714-D31D1F3F0209}"/>
          </ac:spMkLst>
        </pc:spChg>
        <pc:spChg chg="add">
          <ac:chgData name="Moutushi Tanha" userId="S::m.tanha@uwtsd.ac.uk::62f9b1f3-ddcf-45d7-a6a4-b667feecf47e" providerId="AD" clId="Web-{12644173-58E5-EB95-640D-D31DD88590BA}" dt="2026-02-12T07:48:13.407" v="30"/>
          <ac:spMkLst>
            <pc:docMk/>
            <pc:sldMk cId="3751097040" sldId="303"/>
            <ac:spMk id="21" creationId="{A8D57A06-A426-446D-B02C-A2DC6B62E45E}"/>
          </ac:spMkLst>
        </pc:spChg>
        <pc:picChg chg="add mod">
          <ac:chgData name="Moutushi Tanha" userId="S::m.tanha@uwtsd.ac.uk::62f9b1f3-ddcf-45d7-a6a4-b667feecf47e" providerId="AD" clId="Web-{12644173-58E5-EB95-640D-D31DD88590BA}" dt="2026-02-12T07:48:13.407" v="30"/>
          <ac:picMkLst>
            <pc:docMk/>
            <pc:sldMk cId="3751097040" sldId="303"/>
            <ac:picMk id="2" creationId="{F378E307-B9E0-99B7-5F23-49F6457E02E0}"/>
          </ac:picMkLst>
        </pc:picChg>
      </pc:sldChg>
      <pc:sldChg chg="modSp new">
        <pc:chgData name="Moutushi Tanha" userId="S::m.tanha@uwtsd.ac.uk::62f9b1f3-ddcf-45d7-a6a4-b667feecf47e" providerId="AD" clId="Web-{12644173-58E5-EB95-640D-D31DD88590BA}" dt="2026-02-12T07:53:02.824" v="78" actId="20577"/>
        <pc:sldMkLst>
          <pc:docMk/>
          <pc:sldMk cId="2960771174" sldId="304"/>
        </pc:sldMkLst>
        <pc:spChg chg="mod">
          <ac:chgData name="Moutushi Tanha" userId="S::m.tanha@uwtsd.ac.uk::62f9b1f3-ddcf-45d7-a6a4-b667feecf47e" providerId="AD" clId="Web-{12644173-58E5-EB95-640D-D31DD88590BA}" dt="2026-02-12T07:53:02.824" v="78" actId="20577"/>
          <ac:spMkLst>
            <pc:docMk/>
            <pc:sldMk cId="2960771174" sldId="304"/>
            <ac:spMk id="2" creationId="{3EB85002-D1C7-2E32-D577-2C4C463ED51C}"/>
          </ac:spMkLst>
        </pc:spChg>
        <pc:spChg chg="mod">
          <ac:chgData name="Moutushi Tanha" userId="S::m.tanha@uwtsd.ac.uk::62f9b1f3-ddcf-45d7-a6a4-b667feecf47e" providerId="AD" clId="Web-{12644173-58E5-EB95-640D-D31DD88590BA}" dt="2026-02-12T07:51:58.635" v="56" actId="20577"/>
          <ac:spMkLst>
            <pc:docMk/>
            <pc:sldMk cId="2960771174" sldId="304"/>
            <ac:spMk id="3" creationId="{B95BAA39-0F13-BB70-4485-3AB1F07D62F0}"/>
          </ac:spMkLst>
        </pc:spChg>
      </pc:sldChg>
      <pc:sldChg chg="modSp new">
        <pc:chgData name="Moutushi Tanha" userId="S::m.tanha@uwtsd.ac.uk::62f9b1f3-ddcf-45d7-a6a4-b667feecf47e" providerId="AD" clId="Web-{12644173-58E5-EB95-640D-D31DD88590BA}" dt="2026-02-12T08:44:57.423" v="123" actId="20577"/>
        <pc:sldMkLst>
          <pc:docMk/>
          <pc:sldMk cId="2582686852" sldId="305"/>
        </pc:sldMkLst>
        <pc:spChg chg="mod">
          <ac:chgData name="Moutushi Tanha" userId="S::m.tanha@uwtsd.ac.uk::62f9b1f3-ddcf-45d7-a6a4-b667feecf47e" providerId="AD" clId="Web-{12644173-58E5-EB95-640D-D31DD88590BA}" dt="2026-02-12T08:44:57.423" v="123" actId="20577"/>
          <ac:spMkLst>
            <pc:docMk/>
            <pc:sldMk cId="2582686852" sldId="305"/>
            <ac:spMk id="3" creationId="{67563331-3C36-8FB7-DDE4-8AC3A077C36A}"/>
          </ac:spMkLst>
        </pc:spChg>
      </pc:sldChg>
    </pc:docChg>
  </pc:docChgLst>
  <pc:docChgLst>
    <pc:chgData name="Moutushi Tanha" userId="S::m.tanha@uwtsd.ac.uk::62f9b1f3-ddcf-45d7-a6a4-b667feecf47e" providerId="AD" clId="Web-{06F935E2-620D-8CAB-1BE3-AAE59D9D3E4B}"/>
    <pc:docChg chg="addSld modSld">
      <pc:chgData name="Moutushi Tanha" userId="S::m.tanha@uwtsd.ac.uk::62f9b1f3-ddcf-45d7-a6a4-b667feecf47e" providerId="AD" clId="Web-{06F935E2-620D-8CAB-1BE3-AAE59D9D3E4B}" dt="2026-02-11T21:46:45.921" v="54" actId="20577"/>
      <pc:docMkLst>
        <pc:docMk/>
      </pc:docMkLst>
      <pc:sldChg chg="modSp">
        <pc:chgData name="Moutushi Tanha" userId="S::m.tanha@uwtsd.ac.uk::62f9b1f3-ddcf-45d7-a6a4-b667feecf47e" providerId="AD" clId="Web-{06F935E2-620D-8CAB-1BE3-AAE59D9D3E4B}" dt="2026-02-11T21:30:19.357" v="19" actId="20577"/>
        <pc:sldMkLst>
          <pc:docMk/>
          <pc:sldMk cId="406548730" sldId="283"/>
        </pc:sldMkLst>
        <pc:spChg chg="mod">
          <ac:chgData name="Moutushi Tanha" userId="S::m.tanha@uwtsd.ac.uk::62f9b1f3-ddcf-45d7-a6a4-b667feecf47e" providerId="AD" clId="Web-{06F935E2-620D-8CAB-1BE3-AAE59D9D3E4B}" dt="2026-02-11T21:30:19.357" v="19" actId="20577"/>
          <ac:spMkLst>
            <pc:docMk/>
            <pc:sldMk cId="406548730" sldId="283"/>
            <ac:spMk id="2" creationId="{5E0A53C4-116A-B39C-21E2-45FCAEFB25B9}"/>
          </ac:spMkLst>
        </pc:spChg>
        <pc:spChg chg="mod">
          <ac:chgData name="Moutushi Tanha" userId="S::m.tanha@uwtsd.ac.uk::62f9b1f3-ddcf-45d7-a6a4-b667feecf47e" providerId="AD" clId="Web-{06F935E2-620D-8CAB-1BE3-AAE59D9D3E4B}" dt="2026-02-11T21:28:35.293" v="2" actId="20577"/>
          <ac:spMkLst>
            <pc:docMk/>
            <pc:sldMk cId="406548730" sldId="283"/>
            <ac:spMk id="3" creationId="{67506366-BBFF-1B03-F679-55DE0FAF2C39}"/>
          </ac:spMkLst>
        </pc:spChg>
      </pc:sldChg>
      <pc:sldChg chg="modSp">
        <pc:chgData name="Moutushi Tanha" userId="S::m.tanha@uwtsd.ac.uk::62f9b1f3-ddcf-45d7-a6a4-b667feecf47e" providerId="AD" clId="Web-{06F935E2-620D-8CAB-1BE3-AAE59D9D3E4B}" dt="2026-02-11T21:30:04.357" v="16" actId="20577"/>
        <pc:sldMkLst>
          <pc:docMk/>
          <pc:sldMk cId="269969550" sldId="284"/>
        </pc:sldMkLst>
        <pc:spChg chg="mod">
          <ac:chgData name="Moutushi Tanha" userId="S::m.tanha@uwtsd.ac.uk::62f9b1f3-ddcf-45d7-a6a4-b667feecf47e" providerId="AD" clId="Web-{06F935E2-620D-8CAB-1BE3-AAE59D9D3E4B}" dt="2026-02-11T21:30:04.357" v="16" actId="20577"/>
          <ac:spMkLst>
            <pc:docMk/>
            <pc:sldMk cId="269969550" sldId="284"/>
            <ac:spMk id="3" creationId="{3EAC5CAF-956E-941C-63AE-5637A6915B06}"/>
          </ac:spMkLst>
        </pc:spChg>
      </pc:sldChg>
      <pc:sldChg chg="modSp new">
        <pc:chgData name="Moutushi Tanha" userId="S::m.tanha@uwtsd.ac.uk::62f9b1f3-ddcf-45d7-a6a4-b667feecf47e" providerId="AD" clId="Web-{06F935E2-620D-8CAB-1BE3-AAE59D9D3E4B}" dt="2026-02-11T21:39:26.124" v="31" actId="20577"/>
        <pc:sldMkLst>
          <pc:docMk/>
          <pc:sldMk cId="1676750724" sldId="285"/>
        </pc:sldMkLst>
        <pc:spChg chg="mod">
          <ac:chgData name="Moutushi Tanha" userId="S::m.tanha@uwtsd.ac.uk::62f9b1f3-ddcf-45d7-a6a4-b667feecf47e" providerId="AD" clId="Web-{06F935E2-620D-8CAB-1BE3-AAE59D9D3E4B}" dt="2026-02-11T21:39:26.124" v="31" actId="20577"/>
          <ac:spMkLst>
            <pc:docMk/>
            <pc:sldMk cId="1676750724" sldId="285"/>
            <ac:spMk id="2" creationId="{E59ED401-A752-1746-CE7B-4A6C17EEB9A8}"/>
          </ac:spMkLst>
        </pc:spChg>
        <pc:spChg chg="mod">
          <ac:chgData name="Moutushi Tanha" userId="S::m.tanha@uwtsd.ac.uk::62f9b1f3-ddcf-45d7-a6a4-b667feecf47e" providerId="AD" clId="Web-{06F935E2-620D-8CAB-1BE3-AAE59D9D3E4B}" dt="2026-02-11T21:32:38.977" v="27" actId="20577"/>
          <ac:spMkLst>
            <pc:docMk/>
            <pc:sldMk cId="1676750724" sldId="285"/>
            <ac:spMk id="3" creationId="{33360995-0C56-1EB9-68E5-BCFBE81657A7}"/>
          </ac:spMkLst>
        </pc:spChg>
      </pc:sldChg>
      <pc:sldChg chg="modSp new">
        <pc:chgData name="Moutushi Tanha" userId="S::m.tanha@uwtsd.ac.uk::62f9b1f3-ddcf-45d7-a6a4-b667feecf47e" providerId="AD" clId="Web-{06F935E2-620D-8CAB-1BE3-AAE59D9D3E4B}" dt="2026-02-11T21:33:05.446" v="29" actId="20577"/>
        <pc:sldMkLst>
          <pc:docMk/>
          <pc:sldMk cId="2087956725" sldId="286"/>
        </pc:sldMkLst>
        <pc:spChg chg="mod">
          <ac:chgData name="Moutushi Tanha" userId="S::m.tanha@uwtsd.ac.uk::62f9b1f3-ddcf-45d7-a6a4-b667feecf47e" providerId="AD" clId="Web-{06F935E2-620D-8CAB-1BE3-AAE59D9D3E4B}" dt="2026-02-11T21:33:05.446" v="29" actId="20577"/>
          <ac:spMkLst>
            <pc:docMk/>
            <pc:sldMk cId="2087956725" sldId="286"/>
            <ac:spMk id="3" creationId="{99D042F1-9641-EF10-E6B1-ABB2F135E4C7}"/>
          </ac:spMkLst>
        </pc:spChg>
      </pc:sldChg>
      <pc:sldChg chg="modSp new">
        <pc:chgData name="Moutushi Tanha" userId="S::m.tanha@uwtsd.ac.uk::62f9b1f3-ddcf-45d7-a6a4-b667feecf47e" providerId="AD" clId="Web-{06F935E2-620D-8CAB-1BE3-AAE59D9D3E4B}" dt="2026-02-11T21:39:50.666" v="34" actId="20577"/>
        <pc:sldMkLst>
          <pc:docMk/>
          <pc:sldMk cId="4251263624" sldId="287"/>
        </pc:sldMkLst>
        <pc:spChg chg="mod">
          <ac:chgData name="Moutushi Tanha" userId="S::m.tanha@uwtsd.ac.uk::62f9b1f3-ddcf-45d7-a6a4-b667feecf47e" providerId="AD" clId="Web-{06F935E2-620D-8CAB-1BE3-AAE59D9D3E4B}" dt="2026-02-11T21:39:50.666" v="34" actId="20577"/>
          <ac:spMkLst>
            <pc:docMk/>
            <pc:sldMk cId="4251263624" sldId="287"/>
            <ac:spMk id="2" creationId="{C9677174-26AE-1EB6-0EB4-6EA037B14907}"/>
          </ac:spMkLst>
        </pc:spChg>
        <pc:spChg chg="mod">
          <ac:chgData name="Moutushi Tanha" userId="S::m.tanha@uwtsd.ac.uk::62f9b1f3-ddcf-45d7-a6a4-b667feecf47e" providerId="AD" clId="Web-{06F935E2-620D-8CAB-1BE3-AAE59D9D3E4B}" dt="2026-02-11T21:39:48.073" v="33" actId="20577"/>
          <ac:spMkLst>
            <pc:docMk/>
            <pc:sldMk cId="4251263624" sldId="287"/>
            <ac:spMk id="3" creationId="{D545E271-5E33-BAB0-535D-0C3D218A5F7D}"/>
          </ac:spMkLst>
        </pc:spChg>
      </pc:sldChg>
      <pc:sldChg chg="modSp new">
        <pc:chgData name="Moutushi Tanha" userId="S::m.tanha@uwtsd.ac.uk::62f9b1f3-ddcf-45d7-a6a4-b667feecf47e" providerId="AD" clId="Web-{06F935E2-620D-8CAB-1BE3-AAE59D9D3E4B}" dt="2026-02-11T21:40:20.220" v="36" actId="20577"/>
        <pc:sldMkLst>
          <pc:docMk/>
          <pc:sldMk cId="4269558307" sldId="288"/>
        </pc:sldMkLst>
        <pc:spChg chg="mod">
          <ac:chgData name="Moutushi Tanha" userId="S::m.tanha@uwtsd.ac.uk::62f9b1f3-ddcf-45d7-a6a4-b667feecf47e" providerId="AD" clId="Web-{06F935E2-620D-8CAB-1BE3-AAE59D9D3E4B}" dt="2026-02-11T21:40:20.220" v="36" actId="20577"/>
          <ac:spMkLst>
            <pc:docMk/>
            <pc:sldMk cId="4269558307" sldId="288"/>
            <ac:spMk id="3" creationId="{72F06417-97DC-4732-4A2E-50C6A4C49C89}"/>
          </ac:spMkLst>
        </pc:spChg>
      </pc:sldChg>
      <pc:sldChg chg="modSp new">
        <pc:chgData name="Moutushi Tanha" userId="S::m.tanha@uwtsd.ac.uk::62f9b1f3-ddcf-45d7-a6a4-b667feecf47e" providerId="AD" clId="Web-{06F935E2-620D-8CAB-1BE3-AAE59D9D3E4B}" dt="2026-02-11T21:40:55.245" v="38" actId="20577"/>
        <pc:sldMkLst>
          <pc:docMk/>
          <pc:sldMk cId="4253254523" sldId="289"/>
        </pc:sldMkLst>
        <pc:spChg chg="mod">
          <ac:chgData name="Moutushi Tanha" userId="S::m.tanha@uwtsd.ac.uk::62f9b1f3-ddcf-45d7-a6a4-b667feecf47e" providerId="AD" clId="Web-{06F935E2-620D-8CAB-1BE3-AAE59D9D3E4B}" dt="2026-02-11T21:40:55.245" v="38" actId="20577"/>
          <ac:spMkLst>
            <pc:docMk/>
            <pc:sldMk cId="4253254523" sldId="289"/>
            <ac:spMk id="3" creationId="{6EC8551C-5F83-657B-F89E-A6D834E60BFF}"/>
          </ac:spMkLst>
        </pc:spChg>
      </pc:sldChg>
      <pc:sldChg chg="modSp new">
        <pc:chgData name="Moutushi Tanha" userId="S::m.tanha@uwtsd.ac.uk::62f9b1f3-ddcf-45d7-a6a4-b667feecf47e" providerId="AD" clId="Web-{06F935E2-620D-8CAB-1BE3-AAE59D9D3E4B}" dt="2026-02-11T21:41:15.242" v="40" actId="20577"/>
        <pc:sldMkLst>
          <pc:docMk/>
          <pc:sldMk cId="547613947" sldId="290"/>
        </pc:sldMkLst>
        <pc:spChg chg="mod">
          <ac:chgData name="Moutushi Tanha" userId="S::m.tanha@uwtsd.ac.uk::62f9b1f3-ddcf-45d7-a6a4-b667feecf47e" providerId="AD" clId="Web-{06F935E2-620D-8CAB-1BE3-AAE59D9D3E4B}" dt="2026-02-11T21:41:15.242" v="40" actId="20577"/>
          <ac:spMkLst>
            <pc:docMk/>
            <pc:sldMk cId="547613947" sldId="290"/>
            <ac:spMk id="3" creationId="{AB6C2722-84EA-BA92-0484-D691DBB8A246}"/>
          </ac:spMkLst>
        </pc:spChg>
      </pc:sldChg>
      <pc:sldChg chg="modSp new">
        <pc:chgData name="Moutushi Tanha" userId="S::m.tanha@uwtsd.ac.uk::62f9b1f3-ddcf-45d7-a6a4-b667feecf47e" providerId="AD" clId="Web-{06F935E2-620D-8CAB-1BE3-AAE59D9D3E4B}" dt="2026-02-11T21:44:39.830" v="46" actId="20577"/>
        <pc:sldMkLst>
          <pc:docMk/>
          <pc:sldMk cId="2094388653" sldId="291"/>
        </pc:sldMkLst>
        <pc:spChg chg="mod">
          <ac:chgData name="Moutushi Tanha" userId="S::m.tanha@uwtsd.ac.uk::62f9b1f3-ddcf-45d7-a6a4-b667feecf47e" providerId="AD" clId="Web-{06F935E2-620D-8CAB-1BE3-AAE59D9D3E4B}" dt="2026-02-11T21:44:39.830" v="46" actId="20577"/>
          <ac:spMkLst>
            <pc:docMk/>
            <pc:sldMk cId="2094388653" sldId="291"/>
            <ac:spMk id="3" creationId="{0D22970B-2055-CC30-DBC5-707425E3A6E8}"/>
          </ac:spMkLst>
        </pc:spChg>
      </pc:sldChg>
      <pc:sldChg chg="modSp new">
        <pc:chgData name="Moutushi Tanha" userId="S::m.tanha@uwtsd.ac.uk::62f9b1f3-ddcf-45d7-a6a4-b667feecf47e" providerId="AD" clId="Web-{06F935E2-620D-8CAB-1BE3-AAE59D9D3E4B}" dt="2026-02-11T21:46:45.921" v="54" actId="20577"/>
        <pc:sldMkLst>
          <pc:docMk/>
          <pc:sldMk cId="3962041191" sldId="292"/>
        </pc:sldMkLst>
        <pc:spChg chg="mod">
          <ac:chgData name="Moutushi Tanha" userId="S::m.tanha@uwtsd.ac.uk::62f9b1f3-ddcf-45d7-a6a4-b667feecf47e" providerId="AD" clId="Web-{06F935E2-620D-8CAB-1BE3-AAE59D9D3E4B}" dt="2026-02-11T21:46:45.921" v="54" actId="20577"/>
          <ac:spMkLst>
            <pc:docMk/>
            <pc:sldMk cId="3962041191" sldId="292"/>
            <ac:spMk id="2" creationId="{B0A1EB39-2457-443A-D4D1-511A97998CC6}"/>
          </ac:spMkLst>
        </pc:spChg>
        <pc:spChg chg="mod">
          <ac:chgData name="Moutushi Tanha" userId="S::m.tanha@uwtsd.ac.uk::62f9b1f3-ddcf-45d7-a6a4-b667feecf47e" providerId="AD" clId="Web-{06F935E2-620D-8CAB-1BE3-AAE59D9D3E4B}" dt="2026-02-11T21:44:59.568" v="49" actId="20577"/>
          <ac:spMkLst>
            <pc:docMk/>
            <pc:sldMk cId="3962041191" sldId="292"/>
            <ac:spMk id="3" creationId="{29C0C9C2-52C5-30DF-1B65-BB847E7B59FE}"/>
          </ac:spMkLst>
        </pc:spChg>
      </pc:sldChg>
      <pc:sldChg chg="modSp new">
        <pc:chgData name="Moutushi Tanha" userId="S::m.tanha@uwtsd.ac.uk::62f9b1f3-ddcf-45d7-a6a4-b667feecf47e" providerId="AD" clId="Web-{06F935E2-620D-8CAB-1BE3-AAE59D9D3E4B}" dt="2026-02-11T21:45:30.744" v="52" actId="20577"/>
        <pc:sldMkLst>
          <pc:docMk/>
          <pc:sldMk cId="1360015920" sldId="293"/>
        </pc:sldMkLst>
        <pc:spChg chg="mod">
          <ac:chgData name="Moutushi Tanha" userId="S::m.tanha@uwtsd.ac.uk::62f9b1f3-ddcf-45d7-a6a4-b667feecf47e" providerId="AD" clId="Web-{06F935E2-620D-8CAB-1BE3-AAE59D9D3E4B}" dt="2026-02-11T21:45:30.744" v="52" actId="20577"/>
          <ac:spMkLst>
            <pc:docMk/>
            <pc:sldMk cId="1360015920" sldId="293"/>
            <ac:spMk id="3" creationId="{89A58FB5-A7E8-2B54-7BD5-A90EFE59B90A}"/>
          </ac:spMkLst>
        </pc:spChg>
      </pc:sldChg>
      <pc:sldChg chg="new">
        <pc:chgData name="Moutushi Tanha" userId="S::m.tanha@uwtsd.ac.uk::62f9b1f3-ddcf-45d7-a6a4-b667feecf47e" providerId="AD" clId="Web-{06F935E2-620D-8CAB-1BE3-AAE59D9D3E4B}" dt="2026-02-11T21:41:17.805" v="44"/>
        <pc:sldMkLst>
          <pc:docMk/>
          <pc:sldMk cId="215211364" sldId="29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E4B26-F1BD-220F-F998-AFEACE2817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A33F94-C126-B077-E59B-F88B8F65FC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8A13FB-49A8-FFCE-39AE-839ECA16A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CE177-FB06-49C6-AB5A-83DA608FC527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1F1A62-26AF-A57A-580A-5A4DD2402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6C301-956A-CB38-E183-2DF721C46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A538-08D0-4DAC-B9F9-1876DBDE0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647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7AE7B-0D5C-5349-6DC2-E82E25023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84BAD-961C-651F-20A3-E8BBE7E84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3A40F4-6317-A08F-7277-A2290E5A5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CE177-FB06-49C6-AB5A-83DA608FC527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8F97C-063C-BC42-CB0F-6773E30CE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564332-C0F6-0EB0-8F8A-4D33934CD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A538-08D0-4DAC-B9F9-1876DBDE0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993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7486C-4117-0816-5BFA-D0503FE87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2CCA6E-A942-25F3-24D7-F844DE9609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1C454-2113-EBA4-3785-E03836039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CE177-FB06-49C6-AB5A-83DA608FC527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AE4C3-A13E-69BB-9FE8-96360DE1F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937C3E-7CDB-C280-81C0-55B36DC6F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A538-08D0-4DAC-B9F9-1876DBDE0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697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61E23-24A8-4DE0-6BD6-E994C76FA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28A8B-2919-EBE4-23A8-82DF38FD68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99B9AC-5213-488C-DBDB-58169184C1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6E8625-3DFE-5B59-7BFC-E505DD57A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CE177-FB06-49C6-AB5A-83DA608FC527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611D1B-B6EA-F41E-E1A3-F3CB2280B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EAEC31-3859-DF0D-97A0-CBD9ADD75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A538-08D0-4DAC-B9F9-1876DBDE0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520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F083C-401E-4D3D-38BF-685D45879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FACF79-44F5-C879-262C-F000E936E0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662A95-E8DB-D8DC-48B9-F1691C185E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47EF89-0F68-0E1B-CCB9-0FD0CA8861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45ACD0-F8A1-94F0-B96C-D3C029A58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968BE6-17A9-C730-4592-A458FD617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CE177-FB06-49C6-AB5A-83DA608FC527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51A038-CA96-4E1F-E611-205D7D8EC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55AE26-51E2-B3B9-2D9D-5A94DBE6E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A538-08D0-4DAC-B9F9-1876DBDE0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07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A0BA8-4157-7A72-66C3-B355E0A07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A25790-2B1F-B2B3-22C9-D88B974E0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CE177-FB06-49C6-AB5A-83DA608FC527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EBC713-9B0E-8365-9C05-4BEA6A9A5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FB1891-43A8-359F-14F3-C123FFBCD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A538-08D0-4DAC-B9F9-1876DBDE0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622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3D3707-9792-F7CA-ECEA-A7FE42171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CE177-FB06-49C6-AB5A-83DA608FC527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2854BD-8558-B7BF-8E41-9F253B5A2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5552A7-8C74-D546-BC3C-31102DCC0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A538-08D0-4DAC-B9F9-1876DBDE0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81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B16AB-EABF-92D0-47CC-B82B284A4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5DDE9-CD8A-C56D-96E4-700A7B09D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13A371-5F5A-A386-A5FC-8FAA640CEE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40EE39-96C8-F3B5-89FC-F12281C86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CE177-FB06-49C6-AB5A-83DA608FC527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2A47D9-9990-5FA7-E5CA-FFD7FEF7F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41C44A-6B86-0BD7-F2CE-E71EC7E72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A538-08D0-4DAC-B9F9-1876DBDE0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42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79113-26F2-51C0-F3C1-0F1F5AB48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200652-C38D-68E1-7FFF-43AEBC96EC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AB211C-FEBA-71AA-740F-54D8277F0E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6FAE1C-E8BD-ECEB-8EDB-AF6421D5E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CE177-FB06-49C6-AB5A-83DA608FC527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AA15C4-F912-62D5-F4AF-C5D4A3E25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DE1FB-5CE1-6C3E-296E-DF7BE0206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A538-08D0-4DAC-B9F9-1876DBDE0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910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2CB89-2A65-3C37-06D4-EBD9F6C37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ABDB64-EF77-275F-8D67-1A423C9690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EFC5B-E4A6-42EF-4F71-FC3234BAE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CE177-FB06-49C6-AB5A-83DA608FC527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806CF0-5549-8359-3A8D-DCF4F3472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687BD4-6DBB-A7BC-5DCF-E04D2B43C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A538-08D0-4DAC-B9F9-1876DBDE0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651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C04EBE-C723-9C36-125E-7642AD96C2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15C7FB-9673-9430-FA89-203793B476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022D7-F944-B93A-ED00-BF75923E4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CE177-FB06-49C6-AB5A-83DA608FC527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FB55E0-CBD7-179D-87B3-42DFC1698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165B9-9751-53B1-BF4E-1B2B0C9FC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A538-08D0-4DAC-B9F9-1876DBDE0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892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08A22D-B50A-4876-E54F-EABF2BBA3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B20225-8630-02DE-F2DE-657BD0639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DF6BEC-FA84-0318-2BEA-BD2AB5D1C2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CCE177-FB06-49C6-AB5A-83DA608FC527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F47579-B420-DACF-0BFC-D191422E66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D84A65-C6D2-24CA-0D54-76F504D610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4DA538-08D0-4DAC-B9F9-1876DBDE0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440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282A7-CD59-F25D-06F6-7AA236F251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ea typeface="+mj-lt"/>
                <a:cs typeface="+mj-lt"/>
              </a:rPr>
              <a:t>Logistics costs and trade-off analysis</a:t>
            </a:r>
            <a:endParaRPr lang="en-US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073D10-48DC-1A20-3308-2E3B2B5C00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Session 8</a:t>
            </a:r>
          </a:p>
        </p:txBody>
      </p:sp>
    </p:spTree>
    <p:extLst>
      <p:ext uri="{BB962C8B-B14F-4D97-AF65-F5344CB8AC3E}">
        <p14:creationId xmlns:p14="http://schemas.microsoft.com/office/powerpoint/2010/main" val="3331207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4CCDD-2FBE-A462-B4F3-B8A79CFFC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B9337-81D4-2849-1E75-04C28A0CC7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502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15E11-B6A1-1563-B3E1-1111ADC39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sz="4000" b="1" dirty="0"/>
              <a:t>Key Foundations of Distribution and Logistics Operations</a:t>
            </a:r>
            <a:br>
              <a:rPr lang="en-GB" sz="40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3E3CD-67A7-A5C7-9F95-A7414A9BB4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 dirty="0"/>
              <a:t>It is essential to understand the </a:t>
            </a:r>
            <a:r>
              <a:rPr lang="en-GB" b="1" dirty="0"/>
              <a:t>key factors</a:t>
            </a:r>
            <a:r>
              <a:rPr lang="en-GB" dirty="0"/>
              <a:t> that underpin any distribution and logistics operation.</a:t>
            </a:r>
          </a:p>
          <a:p>
            <a:pPr lvl="0"/>
            <a:r>
              <a:rPr lang="en-GB" dirty="0"/>
              <a:t>These foundational elements form the basis of this session.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409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29108-D46F-3E27-F97B-EB0035D7B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Focus of Logistics Network Planning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A2009-82F9-BA8D-D0A5-F6C55FC2DA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Logistics network planning primarily involves decisions about the </a:t>
            </a:r>
            <a:r>
              <a:rPr lang="en-GB" b="1" dirty="0"/>
              <a:t>location</a:t>
            </a:r>
            <a:r>
              <a:rPr lang="en-GB" dirty="0"/>
              <a:t> and </a:t>
            </a:r>
            <a:r>
              <a:rPr lang="en-GB" b="1" dirty="0"/>
              <a:t>use</a:t>
            </a:r>
            <a:r>
              <a:rPr lang="en-GB" dirty="0"/>
              <a:t> of distribution centres (DCs).</a:t>
            </a:r>
          </a:p>
          <a:p>
            <a:pPr lvl="0"/>
            <a:r>
              <a:rPr lang="en-GB" dirty="0"/>
              <a:t>DCs typically represent the most distinctive component of logistics operations.</a:t>
            </a:r>
          </a:p>
          <a:p>
            <a:pPr lvl="0"/>
            <a:r>
              <a:rPr lang="en-GB" dirty="0"/>
              <a:t>Effective planning requires understanding how DCs interact with: </a:t>
            </a:r>
          </a:p>
          <a:p>
            <a:pPr lvl="1"/>
            <a:r>
              <a:rPr lang="en-GB" b="1" dirty="0"/>
              <a:t>Inventory</a:t>
            </a:r>
            <a:endParaRPr lang="en-GB" dirty="0"/>
          </a:p>
          <a:p>
            <a:pPr lvl="1"/>
            <a:r>
              <a:rPr lang="en-GB" b="1" dirty="0"/>
              <a:t>Transport</a:t>
            </a:r>
            <a:endParaRPr lang="en-GB" dirty="0"/>
          </a:p>
          <a:p>
            <a:pPr lvl="0"/>
            <a:r>
              <a:rPr lang="en-GB" dirty="0"/>
              <a:t>Both </a:t>
            </a:r>
            <a:r>
              <a:rPr lang="en-GB" b="1" dirty="0"/>
              <a:t>cost-related</a:t>
            </a:r>
            <a:r>
              <a:rPr lang="en-GB" dirty="0"/>
              <a:t> and </a:t>
            </a:r>
            <a:r>
              <a:rPr lang="en-GB" b="1" dirty="0"/>
              <a:t>service-related</a:t>
            </a:r>
            <a:r>
              <a:rPr lang="en-GB" dirty="0"/>
              <a:t> dimensions must be assessed for operational success.</a:t>
            </a:r>
          </a:p>
          <a:p>
            <a:pPr lvl="0"/>
            <a:r>
              <a:rPr lang="en-GB" dirty="0"/>
              <a:t>These interrelationships are central to the chapter's discussion.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2022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60049-6A04-8490-835E-B96651A6F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Structure of the Session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01B7A-DDFA-7CD3-1CF7-35890965F4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Begins with an exploration of the </a:t>
            </a:r>
            <a:r>
              <a:rPr lang="en-GB" b="1" dirty="0"/>
              <a:t>role of distribution centres and warehouses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Moves on to identifying and representing the </a:t>
            </a:r>
            <a:r>
              <a:rPr lang="en-GB" b="1" dirty="0"/>
              <a:t>costs of key logistics elements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Examines how these costs contribute to the </a:t>
            </a:r>
            <a:r>
              <a:rPr lang="en-GB" b="1" dirty="0"/>
              <a:t>overall assessment of total logistics costs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Concludes with the concept of </a:t>
            </a:r>
            <a:r>
              <a:rPr lang="en-GB" b="1" dirty="0"/>
              <a:t>logistics trade-off analysis</a:t>
            </a:r>
            <a:r>
              <a:rPr lang="en-GB" dirty="0"/>
              <a:t>, which is the core of logistics network planning and decision-making.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684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92185-A2C7-00B0-46F5-94AEF1F50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The Role of Distribution Centres (DCs) and Warehouses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F35D6-232F-6078-6B35-5539E4E3FA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892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CA06B-27DC-F07C-4577-E19F731CA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DCs and Warehouses Are Needed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B418E-C769-8D0B-07C8-4D38B8A9B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b="1" dirty="0"/>
              <a:t>Hold inventory from long production runs</a:t>
            </a:r>
            <a:endParaRPr lang="en-GB" dirty="0"/>
          </a:p>
          <a:p>
            <a:pPr lvl="1"/>
            <a:r>
              <a:rPr lang="en-GB" dirty="0"/>
              <a:t>Long runs reduce production costs by minimizing machine set-up and changeover time.</a:t>
            </a:r>
          </a:p>
          <a:p>
            <a:pPr lvl="0"/>
            <a:r>
              <a:rPr lang="en-GB" b="1" dirty="0"/>
              <a:t>Decouple demand from production</a:t>
            </a:r>
            <a:endParaRPr lang="en-GB" dirty="0"/>
          </a:p>
          <a:p>
            <a:pPr lvl="1"/>
            <a:r>
              <a:rPr lang="en-GB" dirty="0"/>
              <a:t>Smooths supply chain flow.</a:t>
            </a:r>
          </a:p>
          <a:p>
            <a:pPr lvl="1"/>
            <a:r>
              <a:rPr lang="en-GB" dirty="0"/>
              <a:t>Enables efficient, agile responses to customer demand.</a:t>
            </a:r>
          </a:p>
          <a:p>
            <a:pPr lvl="1"/>
            <a:r>
              <a:rPr lang="en-GB" dirty="0"/>
              <a:t>Strategic inventory may be placed at multiple points, but only the </a:t>
            </a:r>
            <a:r>
              <a:rPr lang="en-GB" i="1" dirty="0"/>
              <a:t>decoupling point</a:t>
            </a:r>
            <a:r>
              <a:rPr lang="en-GB" dirty="0"/>
              <a:t> requires buffer stock.</a:t>
            </a:r>
          </a:p>
          <a:p>
            <a:pPr lvl="0"/>
            <a:r>
              <a:rPr lang="en-GB" b="1" dirty="0"/>
              <a:t>Support seasonal demand</a:t>
            </a:r>
            <a:endParaRPr lang="en-GB" dirty="0"/>
          </a:p>
          <a:p>
            <a:pPr lvl="1"/>
            <a:r>
              <a:rPr lang="en-GB" dirty="0"/>
              <a:t>Allows companies to meet high seasonal peaks more economically.</a:t>
            </a:r>
          </a:p>
          <a:p>
            <a:pPr lvl="0"/>
            <a:r>
              <a:rPr lang="en-GB" b="1" dirty="0"/>
              <a:t>Enhance customer service</a:t>
            </a:r>
            <a:endParaRPr lang="en-GB" dirty="0"/>
          </a:p>
          <a:p>
            <a:pPr lvl="1"/>
            <a:r>
              <a:rPr lang="en-GB" dirty="0"/>
              <a:t>Ensures product availability and timely delivery.</a:t>
            </a:r>
          </a:p>
          <a:p>
            <a:pPr lvl="0"/>
            <a:r>
              <a:rPr lang="en-GB" b="1" dirty="0"/>
              <a:t>Optimize transport costs</a:t>
            </a:r>
            <a:endParaRPr lang="en-GB" dirty="0"/>
          </a:p>
          <a:p>
            <a:pPr lvl="1"/>
            <a:r>
              <a:rPr lang="en-GB" dirty="0"/>
              <a:t>Enables full vehicle loads and efficient transportation planning.</a:t>
            </a:r>
          </a:p>
          <a:p>
            <a:pPr lvl="0"/>
            <a:r>
              <a:rPr lang="en-GB" b="1" dirty="0"/>
              <a:t>Facilitate order assembly</a:t>
            </a:r>
            <a:endParaRPr lang="en-GB" dirty="0"/>
          </a:p>
          <a:p>
            <a:pPr lvl="1"/>
            <a:r>
              <a:rPr lang="en-GB" dirty="0"/>
              <a:t>Supports picking, packing, and assembling customer orders.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5341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07679-5949-7F3B-2A31-F6DB9E501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Importance of Facility Location Decisions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58458-647A-4637-F674-884617F370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Critical for balancing </a:t>
            </a:r>
            <a:r>
              <a:rPr lang="en-GB" b="1" dirty="0"/>
              <a:t>customer service</a:t>
            </a:r>
            <a:r>
              <a:rPr lang="en-GB" dirty="0"/>
              <a:t> and </a:t>
            </a:r>
            <a:r>
              <a:rPr lang="en-GB" b="1" dirty="0"/>
              <a:t>operational cost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Main aim:</a:t>
            </a:r>
            <a:br>
              <a:rPr lang="en-GB" dirty="0"/>
            </a:br>
            <a:r>
              <a:rPr lang="en-GB" b="1" dirty="0"/>
              <a:t>Provide effective customer service at minimum total cost.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22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F8ED7-99B8-90C2-CED6-EE57CBC68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Extreme Approaches and the Need for Balance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787A8-3B5F-0D71-E15F-6BC3D2E8C9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b="1" dirty="0"/>
              <a:t>Maximum service (expensive):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DC located very close to every customer.</a:t>
            </a:r>
          </a:p>
          <a:p>
            <a:pPr lvl="1"/>
            <a:r>
              <a:rPr lang="en-GB" dirty="0"/>
              <a:t>Holds full range of inventory.</a:t>
            </a:r>
          </a:p>
          <a:p>
            <a:pPr lvl="0"/>
            <a:r>
              <a:rPr lang="en-GB" b="1" dirty="0"/>
              <a:t>Minimum cost (poor service):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Only one central DC.</a:t>
            </a:r>
          </a:p>
          <a:p>
            <a:pPr lvl="1"/>
            <a:r>
              <a:rPr lang="en-GB" dirty="0"/>
              <a:t>Deliveries only when full truckloads can be dispatched (possibly once or twice a year).</a:t>
            </a:r>
          </a:p>
          <a:p>
            <a:pPr lvl="0"/>
            <a:r>
              <a:rPr lang="en-GB" b="1" dirty="0"/>
              <a:t>Realistic compromise: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Several regional/area DCs.</a:t>
            </a:r>
          </a:p>
          <a:p>
            <a:pPr lvl="1"/>
            <a:r>
              <a:rPr lang="en-GB" dirty="0"/>
              <a:t>Large primary vehicles supply the DCs.</a:t>
            </a:r>
          </a:p>
          <a:p>
            <a:pPr lvl="1"/>
            <a:r>
              <a:rPr lang="en-GB" dirty="0"/>
              <a:t>Smaller vehicles deliver to multiple customers on each route.</a:t>
            </a:r>
          </a:p>
          <a:p>
            <a:pPr lvl="0"/>
            <a:r>
              <a:rPr lang="en-GB" dirty="0"/>
              <a:t>Variations exist depending on: </a:t>
            </a:r>
          </a:p>
          <a:p>
            <a:pPr lvl="1"/>
            <a:r>
              <a:rPr lang="en-GB" dirty="0"/>
              <a:t>Required service level.</a:t>
            </a:r>
          </a:p>
          <a:p>
            <a:pPr lvl="1"/>
            <a:r>
              <a:rPr lang="en-GB" dirty="0"/>
              <a:t>Product value or sensitivity.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813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AB1E0-9479-D022-D758-E4CA03351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Different Types of DCs and Warehouses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C3EE8-4289-E7BD-7BC7-0E19F7FB1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b="1" dirty="0"/>
              <a:t>Finished goods warehouses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Store stock from production facilities.</a:t>
            </a:r>
          </a:p>
          <a:p>
            <a:pPr lvl="0"/>
            <a:r>
              <a:rPr lang="en-GB" b="1" dirty="0"/>
              <a:t>Distribution centres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Tiered as central, national (NDC), regional (RDC), or local.</a:t>
            </a:r>
          </a:p>
          <a:p>
            <a:pPr lvl="1"/>
            <a:r>
              <a:rPr lang="en-GB" dirty="0"/>
              <a:t>Hold varying amounts of stock.</a:t>
            </a:r>
          </a:p>
          <a:p>
            <a:pPr lvl="0"/>
            <a:r>
              <a:rPr lang="en-GB" b="1" dirty="0"/>
              <a:t>Trans-shipment / stockless / transit / cross-docking DCs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Do not hold stock.</a:t>
            </a:r>
          </a:p>
          <a:p>
            <a:pPr lvl="1"/>
            <a:r>
              <a:rPr lang="en-GB" dirty="0"/>
              <a:t>Act as intermediate transfer or consolidation points.</a:t>
            </a:r>
          </a:p>
          <a:p>
            <a:pPr lvl="0"/>
            <a:r>
              <a:rPr lang="en-GB" b="1" dirty="0"/>
              <a:t>Seasonal stockholding sites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Used for peak-season inventory.</a:t>
            </a:r>
          </a:p>
          <a:p>
            <a:pPr lvl="0"/>
            <a:r>
              <a:rPr lang="en-GB" b="1" dirty="0"/>
              <a:t>Overflow sites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Used when primary warehouses reach capacity.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2686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86049-DD6C-C5A6-3CFF-E3900D63E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Goal of Logistics Network and DC Location Strategy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09D87-BBA9-BE38-62AF-2D1C75CEB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 dirty="0"/>
              <a:t>Find the optimal mix of </a:t>
            </a:r>
            <a:r>
              <a:rPr lang="en-GB" b="1" dirty="0"/>
              <a:t>storage</a:t>
            </a:r>
            <a:r>
              <a:rPr lang="en-GB" dirty="0"/>
              <a:t> and </a:t>
            </a:r>
            <a:r>
              <a:rPr lang="en-GB" b="1" dirty="0"/>
              <a:t>transportation</a:t>
            </a:r>
            <a:r>
              <a:rPr lang="en-GB" dirty="0"/>
              <a:t> to meet a specific customer service level.</a:t>
            </a:r>
          </a:p>
          <a:p>
            <a:pPr lvl="0"/>
            <a:r>
              <a:rPr lang="en-GB" dirty="0"/>
              <a:t>Decisions are based on the </a:t>
            </a:r>
            <a:r>
              <a:rPr lang="en-GB" b="1" dirty="0"/>
              <a:t>interrelationship of distribution elements</a:t>
            </a:r>
            <a:r>
              <a:rPr lang="en-GB" dirty="0"/>
              <a:t> and their </a:t>
            </a:r>
            <a:r>
              <a:rPr lang="en-GB" b="1" dirty="0"/>
              <a:t>associated costs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3325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D4640-E6A9-2BE1-39A5-40A060C8B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r>
              <a:rPr lang="en-GB" b="1" dirty="0"/>
              <a:t>Cost Relationships in Logistics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0CBDD-1C28-36F2-4100-4E211AA642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Efficient logistics planning requires understanding how </a:t>
            </a:r>
            <a:r>
              <a:rPr lang="en-GB" b="1" dirty="0"/>
              <a:t>different distribution costs interact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Costs vary depending on factors such as: </a:t>
            </a:r>
          </a:p>
          <a:p>
            <a:pPr lvl="1"/>
            <a:r>
              <a:rPr lang="en-GB" b="1" dirty="0"/>
              <a:t>Number of sites</a:t>
            </a:r>
            <a:endParaRPr lang="en-GB" dirty="0"/>
          </a:p>
          <a:p>
            <a:pPr lvl="1"/>
            <a:r>
              <a:rPr lang="en-GB" b="1" dirty="0"/>
              <a:t>Size of facilities</a:t>
            </a:r>
            <a:endParaRPr lang="en-GB" dirty="0"/>
          </a:p>
          <a:p>
            <a:pPr lvl="1"/>
            <a:r>
              <a:rPr lang="en-GB" b="1" dirty="0"/>
              <a:t>Type of facilities</a:t>
            </a:r>
            <a:endParaRPr lang="en-GB" dirty="0"/>
          </a:p>
          <a:p>
            <a:pPr lvl="1"/>
            <a:r>
              <a:rPr lang="en-GB" b="1" dirty="0"/>
              <a:t>Location of sites</a:t>
            </a:r>
            <a:endParaRPr lang="en-GB" dirty="0"/>
          </a:p>
          <a:p>
            <a:pPr lvl="0"/>
            <a:r>
              <a:rPr lang="en-GB" dirty="0"/>
              <a:t>Comparative analysis of </a:t>
            </a:r>
            <a:r>
              <a:rPr lang="en-GB" b="1" dirty="0"/>
              <a:t>alternative logistics configurations</a:t>
            </a:r>
            <a:r>
              <a:rPr lang="en-GB" dirty="0"/>
              <a:t> is essential to determine the optimal overall cost.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0166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78E5F-81A2-7CC8-708E-599F6912D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Importance of Detailed Cost Information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1D41B-93C3-5E36-5281-8651EE5412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Many companies use </a:t>
            </a:r>
            <a:r>
              <a:rPr lang="en-GB" b="1" dirty="0"/>
              <a:t>conventional accounting systems</a:t>
            </a:r>
            <a:r>
              <a:rPr lang="en-GB" dirty="0"/>
              <a:t>, which: </a:t>
            </a:r>
          </a:p>
          <a:p>
            <a:pPr lvl="1"/>
            <a:r>
              <a:rPr lang="en-GB" dirty="0"/>
              <a:t>Provide costs that are </a:t>
            </a:r>
            <a:r>
              <a:rPr lang="en-GB" b="1" dirty="0"/>
              <a:t>too general</a:t>
            </a:r>
            <a:endParaRPr lang="en-GB" dirty="0"/>
          </a:p>
          <a:p>
            <a:pPr lvl="1"/>
            <a:r>
              <a:rPr lang="en-GB" dirty="0"/>
              <a:t>Do </a:t>
            </a:r>
            <a:r>
              <a:rPr lang="en-GB" b="1" dirty="0"/>
              <a:t>not break down</a:t>
            </a:r>
            <a:r>
              <a:rPr lang="en-GB" dirty="0"/>
              <a:t> expenses into components that reflect the true distribution structure</a:t>
            </a:r>
          </a:p>
          <a:p>
            <a:pPr lvl="0"/>
            <a:r>
              <a:rPr lang="en-GB" dirty="0"/>
              <a:t>Without detailed cost data: </a:t>
            </a:r>
          </a:p>
          <a:p>
            <a:pPr lvl="1"/>
            <a:r>
              <a:rPr lang="en-GB" dirty="0"/>
              <a:t>The effectiveness of current operations </a:t>
            </a:r>
            <a:r>
              <a:rPr lang="en-GB" b="1" dirty="0"/>
              <a:t>cannot be accurately measured</a:t>
            </a:r>
            <a:endParaRPr lang="en-GB" dirty="0"/>
          </a:p>
          <a:p>
            <a:pPr lvl="1"/>
            <a:r>
              <a:rPr lang="en-GB" dirty="0"/>
              <a:t>It becomes difficult to gain insight needed for </a:t>
            </a:r>
            <a:r>
              <a:rPr lang="en-GB" b="1" dirty="0"/>
              <a:t>effective planning and management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5423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B804B-3528-7585-8A47-787963A5A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Interdependence of Distribution System Elements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5462B-808A-F9C0-78B7-15E85FF7E8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The components of a distribution system </a:t>
            </a:r>
            <a:r>
              <a:rPr lang="en-GB" b="1" dirty="0"/>
              <a:t>interact and influence each other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It is possible to </a:t>
            </a:r>
            <a:r>
              <a:rPr lang="en-GB" b="1" dirty="0"/>
              <a:t>trade off</a:t>
            </a:r>
            <a:r>
              <a:rPr lang="en-GB" dirty="0"/>
              <a:t> one cost element against another to improve the </a:t>
            </a:r>
            <a:r>
              <a:rPr lang="en-GB" b="1" dirty="0"/>
              <a:t>overall cost-effectiveness</a:t>
            </a:r>
            <a:r>
              <a:rPr lang="en-GB" dirty="0"/>
              <a:t> of the system.</a:t>
            </a:r>
          </a:p>
          <a:p>
            <a:pPr lvl="0"/>
            <a:r>
              <a:rPr lang="en-GB" dirty="0"/>
              <a:t>Understanding the </a:t>
            </a:r>
            <a:r>
              <a:rPr lang="en-GB" b="1" dirty="0"/>
              <a:t>make-up and relationships</a:t>
            </a:r>
            <a:r>
              <a:rPr lang="en-GB" dirty="0"/>
              <a:t> of these key costs is vital for: </a:t>
            </a:r>
          </a:p>
          <a:p>
            <a:pPr lvl="1"/>
            <a:r>
              <a:rPr lang="en-GB" dirty="0"/>
              <a:t>Successful distribution planning</a:t>
            </a:r>
          </a:p>
          <a:p>
            <a:pPr lvl="1"/>
            <a:r>
              <a:rPr lang="en-GB" dirty="0"/>
              <a:t>Optimizing logistics operations</a:t>
            </a:r>
          </a:p>
          <a:p>
            <a:pPr lvl="1"/>
            <a:r>
              <a:rPr lang="en-GB" dirty="0"/>
              <a:t>Achieving total system efficiency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0413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9D256-080D-4227-10EE-ADD376B31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Storage and Warehousing Costs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CDF18-2FE2-3762-4839-3D883D4CF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Main Cost Components</a:t>
            </a:r>
            <a:endParaRPr lang="en-GB" dirty="0"/>
          </a:p>
          <a:p>
            <a:pPr lvl="0"/>
            <a:r>
              <a:rPr lang="en-GB" b="1" dirty="0"/>
              <a:t>Building costs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Cost of constructing or renting the facility.</a:t>
            </a:r>
          </a:p>
          <a:p>
            <a:pPr lvl="0"/>
            <a:r>
              <a:rPr lang="en-GB" b="1" dirty="0"/>
              <a:t>Building services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Utilities, maintenance, security, and facility support systems.</a:t>
            </a:r>
          </a:p>
          <a:p>
            <a:pPr lvl="0"/>
            <a:r>
              <a:rPr lang="en-GB" b="1" dirty="0"/>
              <a:t>Labour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Typically the </a:t>
            </a:r>
            <a:r>
              <a:rPr lang="en-GB" b="1" dirty="0"/>
              <a:t>largest cost element</a:t>
            </a:r>
            <a:r>
              <a:rPr lang="en-GB" dirty="0"/>
              <a:t> in conventional DCs.</a:t>
            </a:r>
          </a:p>
          <a:p>
            <a:pPr lvl="0"/>
            <a:r>
              <a:rPr lang="en-GB" b="1" dirty="0"/>
              <a:t>Equipment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Material handling equipment (MHE), automation, racking, etc.</a:t>
            </a:r>
          </a:p>
          <a:p>
            <a:pPr lvl="0"/>
            <a:r>
              <a:rPr lang="en-GB" b="1" dirty="0"/>
              <a:t>Management and supervision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Operational oversight, administrative roles, and supervisory staff.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5046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02319-323C-5414-7E7A-DD067BDA8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Factors Influencing Cost Variations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07F6E-2C31-8043-D423-39FEA49C1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Costs vary depending on:</a:t>
            </a:r>
          </a:p>
          <a:p>
            <a:pPr lvl="0"/>
            <a:r>
              <a:rPr lang="en-GB" dirty="0"/>
              <a:t>Industry type</a:t>
            </a:r>
          </a:p>
          <a:p>
            <a:pPr lvl="0"/>
            <a:r>
              <a:rPr lang="en-GB" dirty="0"/>
              <a:t>Product characteristics</a:t>
            </a:r>
          </a:p>
          <a:p>
            <a:pPr lvl="0"/>
            <a:r>
              <a:rPr lang="en-GB" dirty="0"/>
              <a:t>Throughput volume</a:t>
            </a:r>
          </a:p>
          <a:p>
            <a:pPr lvl="0"/>
            <a:r>
              <a:rPr lang="en-GB" dirty="0"/>
              <a:t>Geographic/regional location</a:t>
            </a:r>
          </a:p>
          <a:p>
            <a:pPr lvl="0"/>
            <a:r>
              <a:rPr lang="en-GB" dirty="0"/>
              <a:t>Age and condition of the building</a:t>
            </a:r>
          </a:p>
          <a:p>
            <a:pPr lvl="0"/>
            <a:r>
              <a:rPr lang="en-GB" dirty="0"/>
              <a:t>Type of handling system used</a:t>
            </a:r>
          </a:p>
          <a:p>
            <a:pPr lvl="0"/>
            <a:r>
              <a:rPr lang="en-GB" dirty="0"/>
              <a:t>Service level agreements (SLAs) required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0063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13AA4-10B8-D1FA-88D9-D7F84BE2F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Cost Relationship with the Wider Distribution System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597C8-A6A4-959C-0617-8C1F5A806C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The importance of warehousing cost depends on: </a:t>
            </a:r>
          </a:p>
          <a:p>
            <a:pPr lvl="1"/>
            <a:r>
              <a:rPr lang="en-GB" b="1" dirty="0"/>
              <a:t>Size of the distribution centre</a:t>
            </a:r>
            <a:endParaRPr lang="en-GB" dirty="0"/>
          </a:p>
          <a:p>
            <a:pPr lvl="1"/>
            <a:r>
              <a:rPr lang="en-GB" b="1" dirty="0"/>
              <a:t>Number of DCs</a:t>
            </a:r>
            <a:r>
              <a:rPr lang="en-GB" dirty="0"/>
              <a:t> within the entire network</a:t>
            </a:r>
          </a:p>
          <a:p>
            <a:r>
              <a:rPr lang="en-GB" dirty="0"/>
              <a:t>Larger or more numerous facilities significantly shape total distribution costs</a:t>
            </a:r>
          </a:p>
        </p:txBody>
      </p:sp>
    </p:spTree>
    <p:extLst>
      <p:ext uri="{BB962C8B-B14F-4D97-AF65-F5344CB8AC3E}">
        <p14:creationId xmlns:p14="http://schemas.microsoft.com/office/powerpoint/2010/main" val="41993154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3D3A8-8BAE-D530-6BC3-B7686AAD2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of Site Size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86D73-1AA1-7072-8231-1300EBC03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b="1" dirty="0"/>
              <a:t>Economies of scale</a:t>
            </a:r>
            <a:r>
              <a:rPr lang="en-GB" dirty="0"/>
              <a:t> often occur with larger DCs because: </a:t>
            </a:r>
          </a:p>
          <a:p>
            <a:pPr lvl="1"/>
            <a:r>
              <a:rPr lang="en-GB" dirty="0"/>
              <a:t>Better utilization of space and equipment</a:t>
            </a:r>
          </a:p>
          <a:p>
            <a:pPr lvl="1"/>
            <a:r>
              <a:rPr lang="en-GB" dirty="0"/>
              <a:t>Ability to spread overhead costs over higher throughput</a:t>
            </a:r>
          </a:p>
          <a:p>
            <a:pPr lvl="0"/>
            <a:r>
              <a:rPr lang="en-GB" b="1" dirty="0"/>
              <a:t>Smaller sites</a:t>
            </a:r>
            <a:r>
              <a:rPr lang="en-GB" dirty="0"/>
              <a:t> tend to have: </a:t>
            </a:r>
          </a:p>
          <a:p>
            <a:pPr lvl="1"/>
            <a:r>
              <a:rPr lang="en-GB" dirty="0"/>
              <a:t>Higher per-unit operating costs</a:t>
            </a:r>
          </a:p>
          <a:p>
            <a:pPr lvl="1"/>
            <a:r>
              <a:rPr lang="en-GB" dirty="0"/>
              <a:t>Higher per-unit stockholding requirements</a:t>
            </a:r>
          </a:p>
          <a:p>
            <a:pPr lvl="0"/>
            <a:r>
              <a:rPr lang="en-GB" b="1" dirty="0"/>
              <a:t>Diseconomies of scale</a:t>
            </a:r>
            <a:r>
              <a:rPr lang="en-GB" dirty="0"/>
              <a:t> may appear in very large DCs due to: </a:t>
            </a:r>
          </a:p>
          <a:p>
            <a:pPr lvl="1"/>
            <a:r>
              <a:rPr lang="en-GB" dirty="0"/>
              <a:t>Long internal travel distances</a:t>
            </a:r>
          </a:p>
          <a:p>
            <a:pPr lvl="1"/>
            <a:r>
              <a:rPr lang="en-GB" dirty="0"/>
              <a:t>Increased management complexity</a:t>
            </a:r>
          </a:p>
          <a:p>
            <a:r>
              <a:rPr lang="en-GB" dirty="0"/>
              <a:t>Reduced operational efficiency</a:t>
            </a:r>
          </a:p>
        </p:txBody>
      </p:sp>
    </p:spTree>
    <p:extLst>
      <p:ext uri="{BB962C8B-B14F-4D97-AF65-F5344CB8AC3E}">
        <p14:creationId xmlns:p14="http://schemas.microsoft.com/office/powerpoint/2010/main" val="27444829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B449A-84EE-F4A5-F611-DC019AB6D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of the Number of DCs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00A6C-6400-003A-44C9-84D668870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Increasing the number of sites (e.g., from one to two DCs): </a:t>
            </a:r>
          </a:p>
          <a:p>
            <a:pPr lvl="1"/>
            <a:r>
              <a:rPr lang="en-GB" dirty="0"/>
              <a:t>Raises total storage and warehousing costs</a:t>
            </a:r>
          </a:p>
          <a:p>
            <a:pPr lvl="1"/>
            <a:r>
              <a:rPr lang="en-GB" dirty="0"/>
              <a:t>Requires more: </a:t>
            </a:r>
          </a:p>
          <a:p>
            <a:pPr lvl="2"/>
            <a:r>
              <a:rPr lang="en-GB" dirty="0"/>
              <a:t>Stock coverage</a:t>
            </a:r>
          </a:p>
          <a:p>
            <a:pPr lvl="2"/>
            <a:r>
              <a:rPr lang="en-GB" dirty="0"/>
              <a:t>Storage space</a:t>
            </a:r>
          </a:p>
          <a:p>
            <a:pPr lvl="2"/>
            <a:r>
              <a:rPr lang="en-GB" dirty="0"/>
              <a:t>Management resources</a:t>
            </a:r>
          </a:p>
          <a:p>
            <a:pPr lvl="0"/>
            <a:r>
              <a:rPr lang="en-GB" dirty="0"/>
              <a:t>Cost does </a:t>
            </a:r>
            <a:r>
              <a:rPr lang="en-GB" b="1" dirty="0"/>
              <a:t>not double</a:t>
            </a:r>
            <a:r>
              <a:rPr lang="en-GB" dirty="0"/>
              <a:t>, because the shift is typically from: </a:t>
            </a:r>
          </a:p>
          <a:p>
            <a:pPr lvl="1"/>
            <a:r>
              <a:rPr lang="en-GB" dirty="0"/>
              <a:t>One large site → two medium-sized sites</a:t>
            </a:r>
          </a:p>
          <a:p>
            <a:pPr lvl="0"/>
            <a:r>
              <a:rPr lang="en-GB" dirty="0"/>
              <a:t>Overall, </a:t>
            </a:r>
            <a:r>
              <a:rPr lang="en-GB" b="1" dirty="0"/>
              <a:t>total storage cost increases as the number of DCs increases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170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74145F-7DFA-FA15-3F1B-4EFCBF16B4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91541"/>
            <a:ext cx="11277600" cy="5074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4770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B20B1-CEC5-9413-3503-300748CAC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Caution on Generalising Costs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B771F-7242-7EB3-1BE3-1BE22DD4C0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Each site may have </a:t>
            </a:r>
            <a:r>
              <a:rPr lang="en-GB" b="1" dirty="0"/>
              <a:t>different cost structures</a:t>
            </a:r>
            <a:r>
              <a:rPr lang="en-GB" dirty="0"/>
              <a:t> due to: </a:t>
            </a:r>
          </a:p>
          <a:p>
            <a:pPr lvl="1"/>
            <a:r>
              <a:rPr lang="en-GB" dirty="0"/>
              <a:t>Local rent and business rates</a:t>
            </a:r>
          </a:p>
          <a:p>
            <a:pPr lvl="1"/>
            <a:r>
              <a:rPr lang="en-GB" dirty="0"/>
              <a:t>Labour market conditions</a:t>
            </a:r>
          </a:p>
          <a:p>
            <a:pPr lvl="1"/>
            <a:r>
              <a:rPr lang="en-GB" dirty="0"/>
              <a:t>Varying building ages or facility types</a:t>
            </a:r>
          </a:p>
          <a:p>
            <a:pPr lvl="0"/>
            <a:r>
              <a:rPr lang="en-GB" dirty="0"/>
              <a:t>Urban locations often face </a:t>
            </a:r>
            <a:r>
              <a:rPr lang="en-GB" b="1" dirty="0"/>
              <a:t>much higher rent and labour costs</a:t>
            </a:r>
            <a:r>
              <a:rPr lang="en-GB" dirty="0"/>
              <a:t> than rural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53652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291B3-36E8-9B73-8751-5FF04BB18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Road Transport Costs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CE33F-DBD8-0EC8-8CCB-D75BE47C2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Two Main Categories of Transport Costs</a:t>
            </a:r>
            <a:endParaRPr lang="en-GB" dirty="0"/>
          </a:p>
          <a:p>
            <a:pPr lvl="0"/>
            <a:r>
              <a:rPr lang="en-GB" b="1" dirty="0"/>
              <a:t>Primary transport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Also called </a:t>
            </a:r>
            <a:r>
              <a:rPr lang="en-GB" i="1" dirty="0"/>
              <a:t>trunking</a:t>
            </a:r>
            <a:r>
              <a:rPr lang="en-GB" dirty="0"/>
              <a:t> or </a:t>
            </a:r>
            <a:r>
              <a:rPr lang="en-GB" i="1" dirty="0"/>
              <a:t>line-haul</a:t>
            </a:r>
            <a:r>
              <a:rPr lang="en-GB" dirty="0"/>
              <a:t>.</a:t>
            </a:r>
          </a:p>
          <a:p>
            <a:pPr lvl="0"/>
            <a:r>
              <a:rPr lang="en-GB" b="1" dirty="0"/>
              <a:t>Delivery transport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Also called </a:t>
            </a:r>
            <a:r>
              <a:rPr lang="en-GB" i="1" dirty="0"/>
              <a:t>final</a:t>
            </a:r>
            <a:r>
              <a:rPr lang="en-GB" dirty="0"/>
              <a:t> or </a:t>
            </a:r>
            <a:r>
              <a:rPr lang="en-GB" i="1" dirty="0"/>
              <a:t>secondary distribution</a:t>
            </a:r>
            <a:r>
              <a:rPr lang="en-GB" dirty="0"/>
              <a:t>.</a:t>
            </a:r>
          </a:p>
          <a:p>
            <a:r>
              <a:rPr lang="en-GB" dirty="0"/>
              <a:t>These two cost categories vary depending on the </a:t>
            </a:r>
            <a:r>
              <a:rPr lang="en-GB" b="1" dirty="0"/>
              <a:t>number of distribution centres (DCs)</a:t>
            </a:r>
            <a:r>
              <a:rPr lang="en-GB" dirty="0"/>
              <a:t> in the network.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8721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0BD48-13DF-9E84-342D-5A71B7D49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63331-3C36-8FB7-DDE4-8AC3A077C3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err="1">
                <a:ea typeface="+mn-lt"/>
                <a:cs typeface="+mn-lt"/>
              </a:rPr>
              <a:t>Trunking</a:t>
            </a:r>
            <a:r>
              <a:rPr lang="en-US" sz="2400" dirty="0">
                <a:ea typeface="+mn-lt"/>
                <a:cs typeface="+mn-lt"/>
              </a:rPr>
              <a:t> and line-haul in logistics </a:t>
            </a:r>
            <a:r>
              <a:rPr lang="en-US" sz="2400" dirty="0">
                <a:solidFill>
                  <a:srgbClr val="001D35"/>
                </a:solidFill>
                <a:ea typeface="+mn-lt"/>
                <a:cs typeface="+mn-lt"/>
              </a:rPr>
              <a:t>both refer to the, often scheduled, movement of goods in bulk between major distribution centers, hubs, or warehouses</a:t>
            </a:r>
            <a:r>
              <a:rPr lang="en-US" sz="2400" dirty="0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. </a:t>
            </a:r>
            <a:endParaRPr lang="en-US" sz="24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These methods focus on efficiency and cost-effectiveness by moving large volumes over long distances, typically using major highways or motorways, to connect regional depots before final delivery. </a:t>
            </a:r>
          </a:p>
          <a:p>
            <a:r>
              <a:rPr lang="en-US" sz="2400" b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Line-haul vs. Local Delivery:</a:t>
            </a:r>
            <a:endParaRPr lang="en-US" sz="2400">
              <a:solidFill>
                <a:srgbClr val="0A0A0A"/>
              </a:solidFill>
              <a:highlight>
                <a:srgbClr val="FFFFFF"/>
              </a:highlight>
            </a:endParaRPr>
          </a:p>
          <a:p>
            <a:r>
              <a:rPr lang="en-US" sz="2400" b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Line-Haul/</a:t>
            </a:r>
            <a:r>
              <a:rPr lang="en-US" sz="2400" b="1" err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Trunking</a:t>
            </a:r>
            <a:r>
              <a:rPr lang="en-US" sz="2400" b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:</a:t>
            </a:r>
            <a:r>
              <a:rPr lang="en-US" sz="2400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 High-volume, inter-terminal, long-distance, (e.g., between city hubs).</a:t>
            </a:r>
            <a:endParaRPr lang="en-US" sz="2400"/>
          </a:p>
          <a:p>
            <a:r>
              <a:rPr lang="en-US" sz="2400" b="1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Local Haul/Last Mile:</a:t>
            </a:r>
            <a:r>
              <a:rPr lang="en-US" sz="2400">
                <a:solidFill>
                  <a:srgbClr val="0A0A0A"/>
                </a:solidFill>
                <a:highlight>
                  <a:srgbClr val="FFFFFF"/>
                </a:highlight>
                <a:ea typeface="+mn-lt"/>
                <a:cs typeface="+mn-lt"/>
              </a:rPr>
              <a:t> Low-volume, short-distance, final,, delivery to the, end, consumer. </a:t>
            </a:r>
            <a:endParaRPr lang="en-US" sz="2400"/>
          </a:p>
          <a:p>
            <a:endParaRPr lang="en-US" sz="2400" dirty="0">
              <a:solidFill>
                <a:srgbClr val="0A0A0A"/>
              </a:solidFill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5826868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13CC4-5E75-FD0E-F2DA-5D4D6F170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Primary Transport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89AFD-E259-727D-F739-579A8B0791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Involves moving </a:t>
            </a:r>
            <a:r>
              <a:rPr lang="en-GB" b="1" dirty="0"/>
              <a:t>bulk/full-load products</a:t>
            </a:r>
            <a:r>
              <a:rPr lang="en-GB" dirty="0"/>
              <a:t> from: </a:t>
            </a:r>
          </a:p>
          <a:p>
            <a:pPr lvl="1"/>
            <a:r>
              <a:rPr lang="en-GB" dirty="0"/>
              <a:t>Central finished goods warehouse </a:t>
            </a:r>
            <a:r>
              <a:rPr lang="en-GB" b="1" dirty="0"/>
              <a:t>or</a:t>
            </a:r>
            <a:endParaRPr lang="en-GB" dirty="0"/>
          </a:p>
          <a:p>
            <a:pPr lvl="1"/>
            <a:r>
              <a:rPr lang="en-GB" dirty="0"/>
              <a:t>Production point</a:t>
            </a:r>
            <a:br>
              <a:rPr lang="en-GB" dirty="0"/>
            </a:br>
            <a:r>
              <a:rPr lang="en-GB" dirty="0"/>
              <a:t>to the DCs.</a:t>
            </a:r>
          </a:p>
          <a:p>
            <a:pPr lvl="0"/>
            <a:r>
              <a:rPr lang="en-GB" dirty="0"/>
              <a:t>Usually done by </a:t>
            </a:r>
            <a:r>
              <a:rPr lang="en-GB" b="1" dirty="0"/>
              <a:t>road freight</a:t>
            </a:r>
            <a:r>
              <a:rPr lang="en-GB" dirty="0"/>
              <a:t>, though other transport modes may be used for bulk goods.</a:t>
            </a:r>
          </a:p>
          <a:p>
            <a:pPr lvl="0"/>
            <a:r>
              <a:rPr lang="en-GB" b="1" dirty="0"/>
              <a:t>Number of DCs affects cost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More DCs → </a:t>
            </a:r>
            <a:r>
              <a:rPr lang="en-GB" b="1" dirty="0"/>
              <a:t>higher primary transport cost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Impact is </a:t>
            </a:r>
            <a:r>
              <a:rPr lang="en-GB" b="1" dirty="0"/>
              <a:t>most significant when moving from very few sites to more sites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Cost increase is moderate but noticeable, as shown in typical line-haul cost curves (e.g., Figure 9.2).</a:t>
            </a:r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7735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showing a number of depots&#10;&#10;AI-generated content may be incorrect.">
            <a:extLst>
              <a:ext uri="{FF2B5EF4-FFF2-40B4-BE49-F238E27FC236}">
                <a16:creationId xmlns:a16="http://schemas.microsoft.com/office/drawing/2014/main" id="{C539A344-10FF-56F3-94F5-E49649698E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3445" y="643467"/>
            <a:ext cx="928511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1792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D8F0B-076C-D2E0-32A2-A4533551D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Delivery Transport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E96A9-57B5-B4A1-15F3-D53C4083A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Involves delivering orders </a:t>
            </a:r>
            <a:r>
              <a:rPr lang="en-GB" b="1" dirty="0"/>
              <a:t>from DCs to customers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Can be done by: </a:t>
            </a:r>
          </a:p>
          <a:p>
            <a:pPr lvl="1"/>
            <a:r>
              <a:rPr lang="en-GB" dirty="0"/>
              <a:t>Own fleet</a:t>
            </a:r>
          </a:p>
          <a:p>
            <a:pPr lvl="1"/>
            <a:r>
              <a:rPr lang="en-GB" dirty="0"/>
              <a:t>Third‑party carriers</a:t>
            </a:r>
          </a:p>
          <a:p>
            <a:pPr lvl="0"/>
            <a:r>
              <a:rPr lang="en-GB" dirty="0"/>
              <a:t>Cost is </a:t>
            </a:r>
            <a:r>
              <a:rPr lang="en-GB" b="1" dirty="0"/>
              <a:t>primarily driven by distance travelled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2332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940CA-55F2-8BCF-F705-F72E69D9B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Two Components of Delivery Distance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74CCB-C7E1-3B8D-7D5E-4A02F1D66A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/>
              <a:t>Stem distance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Distance from the DC to the </a:t>
            </a:r>
            <a:r>
              <a:rPr lang="en-GB" i="1" dirty="0"/>
              <a:t>first</a:t>
            </a:r>
            <a:r>
              <a:rPr lang="en-GB" dirty="0"/>
              <a:t> delivery point, and from the </a:t>
            </a:r>
            <a:r>
              <a:rPr lang="en-GB" i="1" dirty="0"/>
              <a:t>last</a:t>
            </a:r>
            <a:r>
              <a:rPr lang="en-GB" dirty="0"/>
              <a:t> delivery point back to the DC.</a:t>
            </a:r>
          </a:p>
          <a:p>
            <a:pPr lvl="1"/>
            <a:r>
              <a:rPr lang="en-GB" b="1" dirty="0"/>
              <a:t>Changes when the number or location of DCs changes</a:t>
            </a:r>
            <a:r>
              <a:rPr lang="en-GB" dirty="0"/>
              <a:t>. </a:t>
            </a:r>
          </a:p>
          <a:p>
            <a:pPr lvl="2"/>
            <a:r>
              <a:rPr lang="en-GB" dirty="0"/>
              <a:t>Fewer DCs → longer stem distances</a:t>
            </a:r>
          </a:p>
          <a:p>
            <a:pPr lvl="2"/>
            <a:r>
              <a:rPr lang="en-GB" dirty="0"/>
              <a:t>More DCs → shorter stem distances</a:t>
            </a:r>
          </a:p>
          <a:p>
            <a:pPr lvl="0"/>
            <a:r>
              <a:rPr lang="en-GB" b="1" dirty="0"/>
              <a:t>Drop distance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Distance travelled </a:t>
            </a:r>
            <a:r>
              <a:rPr lang="en-GB" i="1" dirty="0"/>
              <a:t>within</a:t>
            </a:r>
            <a:r>
              <a:rPr lang="en-GB" dirty="0"/>
              <a:t> the delivery zone (from first to last drop).</a:t>
            </a:r>
          </a:p>
          <a:p>
            <a:pPr lvl="1"/>
            <a:r>
              <a:rPr lang="en-GB" b="1" dirty="0"/>
              <a:t>Unchanged</a:t>
            </a:r>
            <a:r>
              <a:rPr lang="en-GB" dirty="0"/>
              <a:t> by number of DCs because the customer delivery zones stay the same.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1511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B5DF1-51A5-CEDE-E6B8-6B7D9CD95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Impact of Number of DCs on Delivery Transport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659DF-0DBD-6093-8DED-58F8C4026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/>
              <a:t>More DCs → reduced stem distance → lower delivery cost.</a:t>
            </a:r>
            <a:endParaRPr lang="en-GB" dirty="0"/>
          </a:p>
          <a:p>
            <a:pPr lvl="0"/>
            <a:r>
              <a:rPr lang="en-GB" dirty="0"/>
              <a:t>Drop distance remains constant.</a:t>
            </a:r>
          </a:p>
          <a:p>
            <a:pPr lvl="0"/>
            <a:r>
              <a:rPr lang="en-GB" dirty="0"/>
              <a:t>Overall delivery transport cost forms a </a:t>
            </a:r>
            <a:r>
              <a:rPr lang="en-GB" b="1" dirty="0"/>
              <a:t>deep concave curve</a:t>
            </a:r>
            <a:r>
              <a:rPr lang="en-GB" dirty="0"/>
              <a:t> (e.g., Figure 9.3): </a:t>
            </a:r>
          </a:p>
          <a:p>
            <a:pPr lvl="1"/>
            <a:r>
              <a:rPr lang="en-GB" dirty="0"/>
              <a:t>Horizontal axis: number of depots (1 → 12)</a:t>
            </a:r>
          </a:p>
          <a:p>
            <a:pPr lvl="1"/>
            <a:r>
              <a:rPr lang="en-GB" dirty="0"/>
              <a:t>Vertical axis: total delivery depot cost</a:t>
            </a:r>
          </a:p>
          <a:p>
            <a:pPr lvl="1"/>
            <a:r>
              <a:rPr lang="en-GB" dirty="0"/>
              <a:t>Curve indicates </a:t>
            </a:r>
            <a:r>
              <a:rPr lang="en-GB" b="1" dirty="0"/>
              <a:t>cost decreases as the number of depots increases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74745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of a delivery cost curve&#10;&#10;AI-generated content may be incorrect.">
            <a:extLst>
              <a:ext uri="{FF2B5EF4-FFF2-40B4-BE49-F238E27FC236}">
                <a16:creationId xmlns:a16="http://schemas.microsoft.com/office/drawing/2014/main" id="{B9C35425-F014-494D-91B0-BEA11517B4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4405" y="643467"/>
            <a:ext cx="952319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336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45A99-F820-6853-FCBB-7DF747857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Combined Transport Costs (Primary + Delivery)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3F7B0-740B-AA97-0054-293D586B4D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When both primary and delivery transport costs are combined: </a:t>
            </a:r>
          </a:p>
          <a:p>
            <a:pPr lvl="1"/>
            <a:r>
              <a:rPr lang="en-GB" b="1" dirty="0"/>
              <a:t>Total transport cost decreases as the number of DCs increases.</a:t>
            </a:r>
            <a:endParaRPr lang="en-GB" dirty="0"/>
          </a:p>
          <a:p>
            <a:pPr lvl="1"/>
            <a:r>
              <a:rPr lang="en-GB" dirty="0"/>
              <a:t>This is because reductions in delivery (secondary) transport cost outweigh the gradual rise in primary (line‑haul) costs.</a:t>
            </a:r>
          </a:p>
          <a:p>
            <a:pPr lvl="0"/>
            <a:r>
              <a:rPr lang="en-GB" dirty="0"/>
              <a:t>This relationship is shown in typical transport cost curves (e.g., Figure 9.4).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5143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of a transport cost curve&#10;&#10;AI-generated content may be incorrect.">
            <a:extLst>
              <a:ext uri="{FF2B5EF4-FFF2-40B4-BE49-F238E27FC236}">
                <a16:creationId xmlns:a16="http://schemas.microsoft.com/office/drawing/2014/main" id="{D3E77BFA-149D-A5BF-C1FB-533A299B51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90219"/>
            <a:ext cx="11277600" cy="487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1791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A53C4-116A-B39C-21E2-45FCAEFB2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b="1" dirty="0">
                <a:ea typeface="+mj-lt"/>
                <a:cs typeface="+mj-lt"/>
              </a:rPr>
            </a:br>
            <a:r>
              <a:rPr lang="en-GB" b="1" dirty="0">
                <a:ea typeface="+mj-lt"/>
                <a:cs typeface="+mj-lt"/>
              </a:rPr>
              <a:t>Inventory‑holding costs</a:t>
            </a:r>
            <a:endParaRPr lang="en-US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06366-BBFF-1B03-F679-55DE0FAF2C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ea typeface="+mn-lt"/>
                <a:cs typeface="+mn-lt"/>
              </a:rPr>
              <a:t>Inventory‑holding costs can be grouped into three main categories: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Capital cost</a:t>
            </a:r>
            <a:endParaRPr lang="en-GB" dirty="0"/>
          </a:p>
          <a:p>
            <a:pPr lvl="1"/>
            <a:r>
              <a:rPr lang="en-GB" dirty="0">
                <a:ea typeface="+mn-lt"/>
                <a:cs typeface="+mn-lt"/>
              </a:rPr>
              <a:t>Cost of the physical stock itself.</a:t>
            </a:r>
            <a:endParaRPr lang="en-GB" dirty="0"/>
          </a:p>
          <a:p>
            <a:pPr lvl="1"/>
            <a:r>
              <a:rPr lang="en-GB" dirty="0">
                <a:ea typeface="+mn-lt"/>
                <a:cs typeface="+mn-lt"/>
              </a:rPr>
              <a:t>Represents the financing charge—either: </a:t>
            </a:r>
            <a:endParaRPr lang="en-GB" dirty="0"/>
          </a:p>
          <a:p>
            <a:pPr lvl="2"/>
            <a:r>
              <a:rPr lang="en-GB" dirty="0">
                <a:ea typeface="+mn-lt"/>
                <a:cs typeface="+mn-lt"/>
              </a:rPr>
              <a:t>The company’s current cost of capital, or</a:t>
            </a:r>
            <a:endParaRPr lang="en-GB" dirty="0"/>
          </a:p>
          <a:p>
            <a:pPr lvl="2"/>
            <a:r>
              <a:rPr lang="en-GB" dirty="0">
                <a:ea typeface="+mn-lt"/>
                <a:cs typeface="+mn-lt"/>
              </a:rPr>
              <a:t>The opportunity cost of tying up funds that could generate returns elsewhere.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Service cost</a:t>
            </a:r>
            <a:endParaRPr lang="en-GB" dirty="0"/>
          </a:p>
          <a:p>
            <a:pPr lvl="1"/>
            <a:r>
              <a:rPr lang="en-GB" dirty="0">
                <a:ea typeface="+mn-lt"/>
                <a:cs typeface="+mn-lt"/>
              </a:rPr>
              <a:t>Costs associated with managing and servicing inventory.</a:t>
            </a:r>
            <a:endParaRPr lang="en-GB" dirty="0"/>
          </a:p>
          <a:p>
            <a:pPr lvl="1"/>
            <a:r>
              <a:rPr lang="en-GB" dirty="0">
                <a:ea typeface="+mn-lt"/>
                <a:cs typeface="+mn-lt"/>
              </a:rPr>
              <a:t>Includes stock management and insurance.</a:t>
            </a:r>
            <a:endParaRPr lang="en-GB" dirty="0"/>
          </a:p>
          <a:p>
            <a:pPr lvl="1"/>
            <a:r>
              <a:rPr lang="en-GB" dirty="0">
                <a:ea typeface="+mn-lt"/>
                <a:cs typeface="+mn-lt"/>
              </a:rPr>
              <a:t>Not to be confused with customer service costs.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487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F5A9-3B55-BBB3-B4C8-CC38F6CBE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C5CAF-956E-941C-63AE-5637A6915B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Risk costs</a:t>
            </a:r>
            <a:endParaRPr lang="en-GB" dirty="0"/>
          </a:p>
          <a:p>
            <a:pPr lvl="1"/>
            <a:r>
              <a:rPr lang="en-GB" dirty="0">
                <a:ea typeface="+mn-lt"/>
                <a:cs typeface="+mn-lt"/>
              </a:rPr>
              <a:t>Costs arising from potential losses such as: </a:t>
            </a:r>
            <a:endParaRPr lang="en-GB" dirty="0"/>
          </a:p>
          <a:p>
            <a:pPr lvl="2"/>
            <a:r>
              <a:rPr lang="en-GB" dirty="0">
                <a:ea typeface="+mn-lt"/>
                <a:cs typeface="+mn-lt"/>
              </a:rPr>
              <a:t>Pilferage (theft)</a:t>
            </a:r>
            <a:endParaRPr lang="en-GB" dirty="0"/>
          </a:p>
          <a:p>
            <a:pPr lvl="2"/>
            <a:r>
              <a:rPr lang="en-GB" dirty="0">
                <a:ea typeface="+mn-lt"/>
                <a:cs typeface="+mn-lt"/>
              </a:rPr>
              <a:t>Deterioration</a:t>
            </a:r>
            <a:endParaRPr lang="en-GB" dirty="0"/>
          </a:p>
          <a:p>
            <a:pPr lvl="2"/>
            <a:r>
              <a:rPr lang="en-GB" dirty="0">
                <a:ea typeface="+mn-lt"/>
                <a:cs typeface="+mn-lt"/>
              </a:rPr>
              <a:t>Damage</a:t>
            </a:r>
            <a:endParaRPr lang="en-GB" dirty="0"/>
          </a:p>
          <a:p>
            <a:pPr lvl="2"/>
            <a:r>
              <a:rPr lang="en-GB" dirty="0">
                <a:ea typeface="+mn-lt"/>
                <a:cs typeface="+mn-lt"/>
              </a:rPr>
              <a:t>Obsolescence of stock</a:t>
            </a:r>
            <a:endParaRPr lang="en-GB" dirty="0"/>
          </a:p>
          <a:p>
            <a:pPr lvl="2"/>
            <a:endParaRPr lang="en-GB" dirty="0">
              <a:ea typeface="+mn-lt"/>
              <a:cs typeface="+mn-lt"/>
            </a:endParaRPr>
          </a:p>
          <a:p>
            <a:pPr lvl="2"/>
            <a:r>
              <a:rPr lang="en-GB" dirty="0">
                <a:ea typeface="+mn-lt"/>
                <a:cs typeface="+mn-lt"/>
              </a:rPr>
              <a:t>Together, these costs can be evaluated in relation to the number of </a:t>
            </a:r>
            <a:r>
              <a:rPr lang="en-GB" dirty="0" err="1"/>
              <a:t>distributioncentres</a:t>
            </a:r>
            <a:r>
              <a:rPr lang="en-GB" dirty="0"/>
              <a:t> (DCs) in a system, as illustrated in Figure 9.5.</a:t>
            </a:r>
          </a:p>
          <a:p>
            <a:pPr lvl="2"/>
            <a:r>
              <a:rPr lang="en-GB" dirty="0"/>
              <a:t>Together, these costs can be evaluated in relation to the number of </a:t>
            </a:r>
            <a:r>
              <a:rPr lang="en-GB" dirty="0" err="1"/>
              <a:t>distributioncentres</a:t>
            </a:r>
            <a:r>
              <a:rPr lang="en-GB" dirty="0"/>
              <a:t> (DCs) in a system, as illustrated in Figure 9.5.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695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with a curve&#10;&#10;AI-generated content may be incorrect.">
            <a:extLst>
              <a:ext uri="{FF2B5EF4-FFF2-40B4-BE49-F238E27FC236}">
                <a16:creationId xmlns:a16="http://schemas.microsoft.com/office/drawing/2014/main" id="{955CA791-F0F4-35A1-83C2-1FC27DE17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3969" y="643467"/>
            <a:ext cx="956406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409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ED401-A752-1746-CE7B-4A6C17EEB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ea typeface="+mj-lt"/>
                <a:cs typeface="+mj-lt"/>
              </a:rPr>
              <a:t>Information System Costs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60995-0C56-1EB9-68E5-BCFBE81657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Definition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These costs relate to the information and communication systems needed to support logistics activities.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Typical functions include: </a:t>
            </a:r>
            <a:endParaRPr lang="en-US" dirty="0"/>
          </a:p>
          <a:p>
            <a:pPr lvl="2"/>
            <a:r>
              <a:rPr lang="en-US" dirty="0">
                <a:ea typeface="+mn-lt"/>
                <a:cs typeface="+mn-lt"/>
              </a:rPr>
              <a:t>Order processing</a:t>
            </a:r>
            <a:endParaRPr lang="en-US" dirty="0"/>
          </a:p>
          <a:p>
            <a:pPr lvl="2"/>
            <a:r>
              <a:rPr lang="en-US" dirty="0">
                <a:ea typeface="+mn-lt"/>
                <a:cs typeface="+mn-lt"/>
              </a:rPr>
              <a:t>Load assembly lists</a:t>
            </a:r>
            <a:endParaRPr lang="en-US" dirty="0"/>
          </a:p>
          <a:p>
            <a:pPr lvl="2"/>
            <a:r>
              <a:rPr lang="en-US" dirty="0">
                <a:ea typeface="+mn-lt"/>
                <a:cs typeface="+mn-lt"/>
              </a:rPr>
              <a:t>Other operational information requirements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7507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2A974-D416-FAAB-A4BE-581F6DA83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042F1-9641-EF10-E6B1-ABB2F135E4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Technology and system requirements</a:t>
            </a:r>
            <a:endParaRPr lang="en-US" dirty="0"/>
          </a:p>
          <a:p>
            <a:pPr lvl="1"/>
            <a:r>
              <a:rPr lang="en-US">
                <a:ea typeface="+mn-lt"/>
                <a:cs typeface="+mn-lt"/>
              </a:rPr>
              <a:t>Most operations rely on computerized systems to meet these information needs.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Costs vary widely depending on: </a:t>
            </a:r>
            <a:endParaRPr lang="en-US" dirty="0"/>
          </a:p>
          <a:p>
            <a:pPr lvl="2"/>
            <a:r>
              <a:rPr lang="en-US" dirty="0">
                <a:ea typeface="+mn-lt"/>
                <a:cs typeface="+mn-lt"/>
              </a:rPr>
              <a:t>The level of technology adopted</a:t>
            </a:r>
            <a:endParaRPr lang="en-US" dirty="0"/>
          </a:p>
          <a:p>
            <a:pPr lvl="2"/>
            <a:r>
              <a:rPr lang="en-US" dirty="0">
                <a:ea typeface="+mn-lt"/>
                <a:cs typeface="+mn-lt"/>
              </a:rPr>
              <a:t>The sophistication of software and hardware used</a:t>
            </a:r>
            <a:endParaRPr lang="en-US" dirty="0"/>
          </a:p>
          <a:p>
            <a:pPr lvl="2"/>
            <a:r>
              <a:rPr lang="en-US" dirty="0">
                <a:ea typeface="+mn-lt"/>
                <a:cs typeface="+mn-lt"/>
              </a:rPr>
              <a:t>The pace of technological change, which makes graphical representation difficult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Cost </a:t>
            </a:r>
            <a:r>
              <a:rPr lang="en-US" b="1" dirty="0" err="1">
                <a:ea typeface="+mn-lt"/>
                <a:cs typeface="+mn-lt"/>
              </a:rPr>
              <a:t>behaviour</a:t>
            </a:r>
            <a:endParaRPr lang="en-US" dirty="0" err="1"/>
          </a:p>
          <a:p>
            <a:pPr lvl="1"/>
            <a:r>
              <a:rPr lang="en-US" dirty="0">
                <a:ea typeface="+mn-lt"/>
                <a:cs typeface="+mn-lt"/>
              </a:rPr>
              <a:t>As the number of depots increases, information system costs tend to rise.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This general relationship is illustrated in Figure 9.6.</a:t>
            </a:r>
            <a:endParaRPr lang="en-US" dirty="0"/>
          </a:p>
          <a:p>
            <a:pPr lvl="1"/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79567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of a function&#10;&#10;AI-generated content may be incorrect.">
            <a:extLst>
              <a:ext uri="{FF2B5EF4-FFF2-40B4-BE49-F238E27FC236}">
                <a16:creationId xmlns:a16="http://schemas.microsoft.com/office/drawing/2014/main" id="{994E2214-04D6-86E6-00D2-38133E8CA2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4666" y="643467"/>
            <a:ext cx="948266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71674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77174-26AE-1EB6-0EB4-6EA037B14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ea typeface="+mj-lt"/>
                <a:cs typeface="+mj-lt"/>
              </a:rPr>
              <a:t>Total Logistics Costs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5E271-5E33-BAB0-535D-0C3D218A5F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Dynamic nature of logistics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Logistics operates in a constantly changing environment.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Planning an effective logistics structure is challenging due to this complexity.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Changes in one element of the system can affect the entire network.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Need for a ‘total system’ view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A holistic perspective helps in understanding and measuring: </a:t>
            </a:r>
            <a:endParaRPr lang="en-US" dirty="0"/>
          </a:p>
          <a:p>
            <a:pPr lvl="2"/>
            <a:r>
              <a:rPr lang="en-US" b="1" dirty="0">
                <a:ea typeface="+mn-lt"/>
                <a:cs typeface="+mn-lt"/>
              </a:rPr>
              <a:t>The logistics system as a whole</a:t>
            </a:r>
            <a:endParaRPr lang="en-US" dirty="0"/>
          </a:p>
          <a:p>
            <a:pPr lvl="2"/>
            <a:r>
              <a:rPr lang="en-US" b="1" dirty="0">
                <a:ea typeface="+mn-lt"/>
                <a:cs typeface="+mn-lt"/>
              </a:rPr>
              <a:t>How each component interacts with others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This approach supports better decision‑making when modifying parts of the system.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126362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760D0-5C9E-1A0C-213D-AF080137C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06417-97DC-4732-4A2E-50C6A4C49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Total logistics cost analysis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Combines costs from all elements of the logistics system into a single view.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Provides: </a:t>
            </a:r>
            <a:endParaRPr lang="en-US" dirty="0"/>
          </a:p>
          <a:p>
            <a:pPr lvl="2"/>
            <a:r>
              <a:rPr lang="en-US" b="1" dirty="0">
                <a:ea typeface="+mn-lt"/>
                <a:cs typeface="+mn-lt"/>
              </a:rPr>
              <a:t>A clear picture of total logistics costs</a:t>
            </a:r>
            <a:endParaRPr lang="en-US" dirty="0"/>
          </a:p>
          <a:p>
            <a:pPr lvl="2"/>
            <a:r>
              <a:rPr lang="en-US" b="1" dirty="0">
                <a:ea typeface="+mn-lt"/>
                <a:cs typeface="+mn-lt"/>
              </a:rPr>
              <a:t>Insight into how changes in one element affect overall and individual costs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Helps reveal interdependencies across warehousing, transport, inventory, and systems.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5583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7F001-DB48-99F9-CDF4-62AA595F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8551C-5F83-657B-F89E-A6D834E60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Graphical representation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Total cost can be illustrated by building on the cost curves from earlier sections.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Figure 9.7 shows: </a:t>
            </a:r>
            <a:endParaRPr lang="en-US" dirty="0"/>
          </a:p>
          <a:p>
            <a:pPr lvl="2"/>
            <a:r>
              <a:rPr lang="en-US" b="1" dirty="0">
                <a:ea typeface="+mn-lt"/>
                <a:cs typeface="+mn-lt"/>
              </a:rPr>
              <a:t>Individual cost components (e.g., transport, storage, inventory)</a:t>
            </a:r>
            <a:endParaRPr lang="en-US" dirty="0"/>
          </a:p>
          <a:p>
            <a:pPr lvl="2"/>
            <a:r>
              <a:rPr lang="en-US" b="1" dirty="0">
                <a:ea typeface="+mn-lt"/>
                <a:cs typeface="+mn-lt"/>
              </a:rPr>
              <a:t>Total logistics cost as the number of depots (DCs) changes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Helps explain how the choice of depot numbers impacts overall cost.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2545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of a number of logistics costs&#10;&#10;AI-generated content may be incorrect.">
            <a:extLst>
              <a:ext uri="{FF2B5EF4-FFF2-40B4-BE49-F238E27FC236}">
                <a16:creationId xmlns:a16="http://schemas.microsoft.com/office/drawing/2014/main" id="{075D9B8F-B34C-4FBA-1EBD-BAF17ABE1F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02996"/>
            <a:ext cx="11277600" cy="4652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63550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B2276-DA3F-7688-423A-91DA4E2F1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C2722-84EA-BA92-0484-D691DBB8A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Example insight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For the illustrated scenario, the lowest total logistics cost occurs with 5–7 DCs.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The minimum point on the overall cost curve represents the most cost‑effective network design.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Actual results depend on factors such as: </a:t>
            </a:r>
            <a:endParaRPr lang="en-US" dirty="0"/>
          </a:p>
          <a:p>
            <a:pPr lvl="2"/>
            <a:r>
              <a:rPr lang="en-US" b="1" dirty="0">
                <a:ea typeface="+mn-lt"/>
                <a:cs typeface="+mn-lt"/>
              </a:rPr>
              <a:t>Product characteristics</a:t>
            </a:r>
            <a:endParaRPr lang="en-US" dirty="0"/>
          </a:p>
          <a:p>
            <a:pPr lvl="2"/>
            <a:r>
              <a:rPr lang="en-US" b="1" dirty="0">
                <a:ea typeface="+mn-lt"/>
                <a:cs typeface="+mn-lt"/>
              </a:rPr>
              <a:t>Geography and demand distribution</a:t>
            </a:r>
            <a:endParaRPr lang="en-US" dirty="0"/>
          </a:p>
          <a:p>
            <a:pPr lvl="2"/>
            <a:r>
              <a:rPr lang="en-US" b="1" dirty="0">
                <a:ea typeface="+mn-lt"/>
                <a:cs typeface="+mn-lt"/>
              </a:rPr>
              <a:t>Population density</a:t>
            </a:r>
            <a:endParaRPr lang="en-US" dirty="0"/>
          </a:p>
          <a:p>
            <a:pPr lvl="2"/>
            <a:r>
              <a:rPr lang="en-US" b="1" dirty="0">
                <a:ea typeface="+mn-lt"/>
                <a:cs typeface="+mn-lt"/>
              </a:rPr>
              <a:t>Required service levels</a:t>
            </a:r>
            <a:endParaRPr lang="en-US" dirty="0"/>
          </a:p>
          <a:p>
            <a:pPr lvl="2"/>
            <a:r>
              <a:rPr lang="en-US" b="1" dirty="0">
                <a:ea typeface="+mn-lt"/>
                <a:cs typeface="+mn-lt"/>
              </a:rPr>
              <a:t>Availability of suitable facilities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6139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8759F-253B-E7F6-0790-FFBDB2312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2970B-2055-CC30-DBC5-707425E3A6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Strategic importance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Understanding these relationships is essential for designing logistics strategies and structures.</a:t>
            </a:r>
            <a:endParaRPr lang="en-US" dirty="0"/>
          </a:p>
          <a:p>
            <a:pPr lvl="1"/>
            <a:r>
              <a:rPr lang="en-US" b="1" dirty="0">
                <a:ea typeface="+mn-lt"/>
                <a:cs typeface="+mn-lt"/>
              </a:rPr>
              <a:t>Modern computer models enable detailed quantitative analysis to identify and implement least‑cost solutions.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38865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1EB39-2457-443A-D4D1-511A97998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  <a:p>
            <a:r>
              <a:rPr lang="en-US" b="1" dirty="0">
                <a:ea typeface="+mj-lt"/>
                <a:cs typeface="+mj-lt"/>
              </a:rPr>
              <a:t>Major Costs and Key Trade-offs to Assess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0C9C2-52C5-30DF-1B65-BB847E7B59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b="1" dirty="0">
                <a:ea typeface="+mn-lt"/>
                <a:cs typeface="+mn-lt"/>
              </a:rPr>
              <a:t>Production costs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Influenced by production type (make‑to‑stock vs. make‑to‑order).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Depend on whether factories produce a narrow or wide product range.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Distribution structure must support product characteristics.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Major link to primary transport costs.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Packaging costs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Trade‑off between packaging type and handling/transport costs.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Environmental requirements increase the importance of packaging decisions.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Load unitization methods also affect overall logistics efficiency.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Information systems costs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Cover areas from order processing to management information systems.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DC network configuration influences system complexity and associated costs.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Lost sales costs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Occur due to inadequate customer service.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Connected to DC proximity, service reliability and delivery speed.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Important for maintaining customer satisfaction and demand.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04119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C9FB8-84EC-4268-6644-5B6D9387B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58FB5-A7E8-2B54-7BD5-A90EFE59B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b="1" dirty="0">
                <a:ea typeface="+mn-lt"/>
                <a:cs typeface="+mn-lt"/>
              </a:rPr>
              <a:t>Inventory costs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Include capital tied up in stock, plus risks like obsolescence.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Strongly linked to the number of stockholding points and stock hierarchy in the DC network.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Transport costs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Affected by the number and location of sites.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Both primary transport and final delivery costs depend on DC location and throughput.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Warehousing costs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Depend on storage/handling systems, product characteristics and volume.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Site size, type and location significantly influence costs.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01592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DB657-F8DA-0889-4784-C66C43ED2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sz="4000" b="1" dirty="0">
                <a:latin typeface="Segoe UI"/>
                <a:cs typeface="Segoe UI"/>
              </a:rPr>
            </a:br>
            <a:r>
              <a:rPr lang="en-US" sz="4000" b="1" dirty="0">
                <a:latin typeface="Segoe UI"/>
                <a:cs typeface="Segoe UI"/>
              </a:rPr>
              <a:t>Trade‑off Analysis</a:t>
            </a:r>
            <a:endParaRPr lang="en-US" sz="4000" b="1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60117-F4BE-DEF2-03D8-D7B5A5B3A5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Segoe UI"/>
                <a:cs typeface="Segoe UI"/>
              </a:rPr>
              <a:t>Trade-off analysis is central to the total cost approach in logistics planning.</a:t>
            </a:r>
            <a:endParaRPr lang="en-US" sz="2000"/>
          </a:p>
          <a:p>
            <a:r>
              <a:rPr lang="en-US" sz="2000" dirty="0">
                <a:latin typeface="Segoe UI"/>
                <a:cs typeface="Segoe UI"/>
              </a:rPr>
              <a:t>A change in any major logistics element affects both the total system cost and the costs of other elements.</a:t>
            </a:r>
            <a:endParaRPr lang="en-US" sz="2000"/>
          </a:p>
          <a:p>
            <a:r>
              <a:rPr lang="en-US" sz="2000" dirty="0">
                <a:latin typeface="Segoe UI"/>
                <a:cs typeface="Segoe UI"/>
              </a:rPr>
              <a:t>Savings in one area may increase costs in another, yet still produce an overall cost benefit.</a:t>
            </a:r>
            <a:endParaRPr lang="en-US" sz="2000"/>
          </a:p>
          <a:p>
            <a:r>
              <a:rPr lang="en-US" sz="2000" dirty="0">
                <a:latin typeface="Segoe UI"/>
                <a:cs typeface="Segoe UI"/>
              </a:rPr>
              <a:t>Example: Reducing the number of distribution </a:t>
            </a:r>
            <a:r>
              <a:rPr lang="en-US" sz="2000" err="1">
                <a:latin typeface="Segoe UI"/>
                <a:cs typeface="Segoe UI"/>
              </a:rPr>
              <a:t>centres</a:t>
            </a:r>
            <a:r>
              <a:rPr lang="en-US" sz="2000" dirty="0">
                <a:latin typeface="Segoe UI"/>
                <a:cs typeface="Segoe UI"/>
              </a:rPr>
              <a:t> (DCs) may increase local delivery costs (due to longer distances) but produce total cost savings across other distribution elements.</a:t>
            </a:r>
            <a:endParaRPr lang="en-US" sz="2000"/>
          </a:p>
          <a:p>
            <a:r>
              <a:rPr lang="en-US" sz="2000" dirty="0">
                <a:latin typeface="Segoe UI"/>
                <a:cs typeface="Segoe UI"/>
              </a:rPr>
              <a:t>The specific cost–service trade-offs vary by company and depend on its role within the broader supply chain.</a:t>
            </a:r>
            <a:endParaRPr lang="en-US" sz="2000"/>
          </a:p>
          <a:p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21521136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822F0-5539-9F63-EA9F-FD89040F8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sz="4000" b="1" dirty="0">
                <a:latin typeface="Segoe UI"/>
                <a:cs typeface="Segoe UI"/>
              </a:rPr>
            </a:br>
            <a:r>
              <a:rPr lang="en-US" sz="4000" b="1" dirty="0">
                <a:latin typeface="Segoe UI"/>
                <a:cs typeface="Segoe UI"/>
              </a:rPr>
              <a:t>Major Costs and Their Trade-Offs</a:t>
            </a:r>
            <a:endParaRPr lang="en-US" sz="4000" b="1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6818F-084C-55A3-DD7D-8875A2AD6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Production Costs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Vary with the type of production system (e.g., make-to-stock vs. make-to-order).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Influenced by whether factories </a:t>
            </a:r>
            <a:r>
              <a:rPr lang="en-US" sz="1100" dirty="0" err="1">
                <a:latin typeface="Segoe UI"/>
                <a:cs typeface="Segoe UI"/>
              </a:rPr>
              <a:t>specialise</a:t>
            </a:r>
            <a:r>
              <a:rPr lang="en-US" sz="1100" dirty="0">
                <a:latin typeface="Segoe UI"/>
                <a:cs typeface="Segoe UI"/>
              </a:rPr>
              <a:t> in specific products or produce a wide range.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Different products may require different distribution structures.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Significant impact on primary transport costs.</a:t>
            </a:r>
            <a:endParaRPr lang="en-US" dirty="0"/>
          </a:p>
          <a:p>
            <a:r>
              <a:rPr lang="en-US" b="1" dirty="0"/>
              <a:t>Packaging Costs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Trade-off between packaging type and handling/transport costs.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Environmental considerations are increasing the importance of packaging choices.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Load unitization (e.g., </a:t>
            </a:r>
            <a:r>
              <a:rPr lang="en-US" sz="1100" dirty="0" err="1">
                <a:latin typeface="Segoe UI"/>
                <a:cs typeface="Segoe UI"/>
              </a:rPr>
              <a:t>palletisation</a:t>
            </a:r>
            <a:r>
              <a:rPr lang="en-US" sz="1100" dirty="0">
                <a:latin typeface="Segoe UI"/>
                <a:cs typeface="Segoe UI"/>
              </a:rPr>
              <a:t>) also affects overall cost efficiency.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84863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logistic&#10;&#10;AI-generated content may be incorrect.">
            <a:extLst>
              <a:ext uri="{FF2B5EF4-FFF2-40B4-BE49-F238E27FC236}">
                <a16:creationId xmlns:a16="http://schemas.microsoft.com/office/drawing/2014/main" id="{F378E307-B9E0-99B7-5F23-49F6457E02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75688"/>
            <a:ext cx="11277600" cy="27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09704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4DEDF-8269-10AF-DA1D-CF28B20B0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 dirty="0">
                <a:latin typeface="Segoe UI"/>
                <a:cs typeface="Segoe UI"/>
              </a:rPr>
              <a:t>Major Costs and Their Trade-Offs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3CF41-AFF3-0F0B-1281-924507F634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Information Systems Costs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Encompass everything from order receipt to management information systems.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The structure and design of the DC network influence these costs.</a:t>
            </a:r>
            <a:endParaRPr lang="en-US" dirty="0"/>
          </a:p>
          <a:p>
            <a:r>
              <a:rPr lang="en-US" b="1" dirty="0"/>
              <a:t>Lost Sales Costs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Result from inadequate customer service.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Strongly linked to DC proximity to customers and the reliability/speed of deliveries.</a:t>
            </a:r>
            <a:endParaRPr lang="en-US" dirty="0"/>
          </a:p>
          <a:p>
            <a:r>
              <a:rPr lang="en-US" b="1" dirty="0"/>
              <a:t>Inventory Costs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Include cost of capital tied up in stock, plus obsolescence and related risks.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Closely related to the number of stockholding points in the DC network.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Affected by the hierarchy of stockholding across different DC types.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45271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85002-D1C7-2E32-D577-2C4C463ED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 dirty="0">
                <a:latin typeface="Segoe UI"/>
                <a:cs typeface="Segoe UI"/>
              </a:rPr>
              <a:t>Major Costs and Their Trade-Offs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BAA39-0F13-BB70-4485-3AB1F07D62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Transport Costs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Influenced by the number and location of distribution sites.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Both primary transport and final delivery costs depend on DC configuration and throughput levels.</a:t>
            </a:r>
            <a:endParaRPr lang="en-US" dirty="0"/>
          </a:p>
          <a:p>
            <a:r>
              <a:rPr lang="en-US" b="1" dirty="0"/>
              <a:t>Warehousing Costs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Depend on storage/handling systems, product characteristics, volume, and throughput.</a:t>
            </a:r>
            <a:endParaRPr lang="en-US" dirty="0"/>
          </a:p>
          <a:p>
            <a:r>
              <a:rPr lang="en-US" sz="1100" dirty="0">
                <a:latin typeface="Segoe UI"/>
                <a:cs typeface="Segoe UI"/>
              </a:rPr>
              <a:t>Site size, type, and location all play major roles in determining cost.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771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1410</Words>
  <Application>Microsoft Office PowerPoint</Application>
  <PresentationFormat>Widescreen</PresentationFormat>
  <Paragraphs>185</Paragraphs>
  <Slides>50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1" baseType="lpstr">
      <vt:lpstr>Office Theme</vt:lpstr>
      <vt:lpstr>Logistics costs and trade-off analysis</vt:lpstr>
      <vt:lpstr>PowerPoint Presentation</vt:lpstr>
      <vt:lpstr> Key Foundations of Distribution and Logistics Operations </vt:lpstr>
      <vt:lpstr>Focus of Logistics Network Planning </vt:lpstr>
      <vt:lpstr>Structure of the Session </vt:lpstr>
      <vt:lpstr> The Role of Distribution Centres (DCs) and Warehouses </vt:lpstr>
      <vt:lpstr>Why DCs and Warehouses Are Needed</vt:lpstr>
      <vt:lpstr>Importance of Facility Location Decisions </vt:lpstr>
      <vt:lpstr>Extreme Approaches and the Need for Balance </vt:lpstr>
      <vt:lpstr>Different Types of DCs and Warehouses </vt:lpstr>
      <vt:lpstr> Goal of Logistics Network and DC Location Strategy </vt:lpstr>
      <vt:lpstr>  Cost Relationships in Logistics </vt:lpstr>
      <vt:lpstr>Importance of Detailed Cost Information </vt:lpstr>
      <vt:lpstr>Interdependence of Distribution System Elements </vt:lpstr>
      <vt:lpstr>Storage and Warehousing Costs </vt:lpstr>
      <vt:lpstr>Factors Influencing Cost Variations </vt:lpstr>
      <vt:lpstr>Cost Relationship with the Wider Distribution System </vt:lpstr>
      <vt:lpstr>Impact of Site Size </vt:lpstr>
      <vt:lpstr>Impact of the Number of DCs </vt:lpstr>
      <vt:lpstr>PowerPoint Presentation</vt:lpstr>
      <vt:lpstr>Caution on Generalising Costs </vt:lpstr>
      <vt:lpstr>Road Transport Costs </vt:lpstr>
      <vt:lpstr>PowerPoint Presentation</vt:lpstr>
      <vt:lpstr>Primary Transport </vt:lpstr>
      <vt:lpstr>PowerPoint Presentation</vt:lpstr>
      <vt:lpstr>Delivery Transport </vt:lpstr>
      <vt:lpstr>Two Components of Delivery Distance </vt:lpstr>
      <vt:lpstr>Impact of Number of DCs on Delivery Transport </vt:lpstr>
      <vt:lpstr>PowerPoint Presentation</vt:lpstr>
      <vt:lpstr>Combined Transport Costs (Primary + Delivery) </vt:lpstr>
      <vt:lpstr>PowerPoint Presentation</vt:lpstr>
      <vt:lpstr> Inventory‑holding costs </vt:lpstr>
      <vt:lpstr>PowerPoint Presentation</vt:lpstr>
      <vt:lpstr>PowerPoint Presentation</vt:lpstr>
      <vt:lpstr>Information System Costs </vt:lpstr>
      <vt:lpstr>PowerPoint Presentation</vt:lpstr>
      <vt:lpstr>PowerPoint Presentation</vt:lpstr>
      <vt:lpstr>Total Logistics Costs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Major Costs and Key Trade-offs to Assess </vt:lpstr>
      <vt:lpstr>PowerPoint Presentation</vt:lpstr>
      <vt:lpstr> Trade‑off Analysis </vt:lpstr>
      <vt:lpstr> Major Costs and Their Trade-Offs </vt:lpstr>
      <vt:lpstr>PowerPoint Presentation</vt:lpstr>
      <vt:lpstr>Major Costs and Their Trade-Offs</vt:lpstr>
      <vt:lpstr>Major Costs and Their Trade-Offs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Moutushi Tanha</dc:creator>
  <cp:lastModifiedBy>Moutushi Tanha</cp:lastModifiedBy>
  <cp:revision>116</cp:revision>
  <dcterms:created xsi:type="dcterms:W3CDTF">2026-02-11T15:42:55Z</dcterms:created>
  <dcterms:modified xsi:type="dcterms:W3CDTF">2026-02-12T08:45:00Z</dcterms:modified>
</cp:coreProperties>
</file>