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Public Sans" pitchFamily="2" charset="77"/>
      <p:regular r:id="rId17"/>
    </p:embeddedFont>
    <p:embeddedFont>
      <p:font typeface="Public Sans Bold" pitchFamily="2" charset="77"/>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91" autoAdjust="0"/>
  </p:normalViewPr>
  <p:slideViewPr>
    <p:cSldViewPr>
      <p:cViewPr varScale="1">
        <p:scale>
          <a:sx n="74" d="100"/>
          <a:sy n="74" d="100"/>
        </p:scale>
        <p:origin x="62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dirty="0"/>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0BA55-C9D5-4954-9E9F-B92B1A122F13}" type="datetimeFigureOut">
              <a:rPr lang="ro-RO" smtClean="0"/>
              <a:t>20.11.2025</a:t>
            </a:fld>
            <a:endParaRPr lang="ro-RO" dirty="0"/>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dirty="0"/>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dirty="0"/>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830CFD-B5A0-402C-80F8-55D1267A50A6}" type="slidenum">
              <a:rPr lang="ro-RO" smtClean="0"/>
              <a:t>‹#›</a:t>
            </a:fld>
            <a:endParaRPr lang="ro-RO" dirty="0"/>
          </a:p>
        </p:txBody>
      </p:sp>
    </p:spTree>
    <p:extLst>
      <p:ext uri="{BB962C8B-B14F-4D97-AF65-F5344CB8AC3E}">
        <p14:creationId xmlns:p14="http://schemas.microsoft.com/office/powerpoint/2010/main" val="1605471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35" dirty="0">
                <a:solidFill>
                  <a:srgbClr val="272665"/>
                </a:solidFill>
                <a:latin typeface="Public Sans"/>
                <a:ea typeface="Public Sans"/>
                <a:cs typeface="Public Sans"/>
                <a:sym typeface="Public Sans"/>
              </a:rPr>
              <a:t>Strategic framework developed in the UK are underpinned by this definition, where biological, psychological, and social determinants are all impacting one’s health. This shows that health is viewed from a biopsychosocial perspective (Marschall,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35" dirty="0">
                <a:solidFill>
                  <a:srgbClr val="272665"/>
                </a:solidFill>
                <a:latin typeface="Public Sans"/>
                <a:ea typeface="Public Sans"/>
                <a:cs typeface="Public Sans"/>
                <a:sym typeface="Public Sans"/>
              </a:rPr>
              <a:t>In the UK, the Wellbeing Framework implemented through the Office for National Statistics assesses life satisfaction, anxiety, and purpose to measure people’s wellbeing (ONS,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spc="-35" dirty="0">
              <a:solidFill>
                <a:srgbClr val="272665"/>
              </a:solidFill>
              <a:latin typeface="Public Sans Bold"/>
              <a:ea typeface="Public Sans Bold"/>
              <a:cs typeface="Public Sans Bold"/>
              <a:sym typeface="Public Sans Bol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spc="-35" dirty="0">
                <a:solidFill>
                  <a:srgbClr val="272665"/>
                </a:solidFill>
                <a:latin typeface="Public Sans Bold"/>
                <a:ea typeface="Public Sans Bold"/>
                <a:cs typeface="Public Sans Bold"/>
                <a:sym typeface="Public Sans Bold"/>
              </a:rPr>
              <a:t>Sustainable Development</a:t>
            </a:r>
            <a:r>
              <a:rPr lang="en-US" sz="1200" spc="-35" dirty="0">
                <a:solidFill>
                  <a:srgbClr val="272665"/>
                </a:solidFill>
                <a:latin typeface="Public Sans"/>
                <a:ea typeface="Public Sans"/>
                <a:cs typeface="Public Sans"/>
                <a:sym typeface="Public Sans"/>
              </a:rPr>
              <a:t> - the health and social care sector in the UK is promoting sustainable development through environmental stewardship, economic efficiency, and social equity, where NHS is currently a global leader in ethical resource use (NHS England, 2020). </a:t>
            </a:r>
          </a:p>
          <a:p>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3</a:t>
            </a:fld>
            <a:endParaRPr lang="ro-RO" dirty="0"/>
          </a:p>
        </p:txBody>
      </p:sp>
    </p:spTree>
    <p:extLst>
      <p:ext uri="{BB962C8B-B14F-4D97-AF65-F5344CB8AC3E}">
        <p14:creationId xmlns:p14="http://schemas.microsoft.com/office/powerpoint/2010/main" val="2599474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dirty="0"/>
              <a:t>Reducing inequalities </a:t>
            </a:r>
            <a:r>
              <a:rPr lang="en-US" sz="1200" spc="-34" dirty="0">
                <a:solidFill>
                  <a:srgbClr val="FFFFFF"/>
                </a:solidFill>
                <a:latin typeface="Public Sans"/>
                <a:ea typeface="Public Sans"/>
                <a:cs typeface="Public Sans"/>
                <a:sym typeface="Public Sans"/>
              </a:rPr>
              <a:t>directly intersects with the founding principle of the NHS, which is to provide universal and equitable care to all based on their needs (Crisp et al., 2024).</a:t>
            </a:r>
          </a:p>
          <a:p>
            <a:endParaRPr lang="en-US" sz="1200" spc="-34" dirty="0">
              <a:solidFill>
                <a:srgbClr val="FFFFFF"/>
              </a:solidFill>
              <a:latin typeface="Public Sans"/>
              <a:sym typeface="Public Sans"/>
            </a:endParaRPr>
          </a:p>
          <a:p>
            <a:r>
              <a:rPr lang="en-US" sz="1200" spc="-32" dirty="0">
                <a:solidFill>
                  <a:srgbClr val="FFFFFF"/>
                </a:solidFill>
                <a:latin typeface="Public Sans"/>
                <a:ea typeface="Public Sans"/>
                <a:cs typeface="Public Sans"/>
                <a:sym typeface="Public Sans"/>
              </a:rPr>
              <a:t>System collaboration - The health of the population is a direct representation of the national healthcare system, and a strong collaboration between departments and systems is crucial in providing the best level of care to service users and achieve shared health and wellbeing goals. </a:t>
            </a:r>
          </a:p>
          <a:p>
            <a:endParaRPr lang="en-US" sz="1200" spc="-32" dirty="0">
              <a:solidFill>
                <a:srgbClr val="FFFFFF"/>
              </a:solidFill>
              <a:latin typeface="Public Sans"/>
              <a:sym typeface="Public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32" dirty="0">
                <a:solidFill>
                  <a:srgbClr val="FFFFFF"/>
                </a:solidFill>
                <a:latin typeface="Public Sans"/>
                <a:sym typeface="Public Sans"/>
              </a:rPr>
              <a:t>Prevention - </a:t>
            </a:r>
            <a:r>
              <a:rPr lang="en-US" sz="1200" spc="-34" dirty="0">
                <a:solidFill>
                  <a:srgbClr val="FFFFFF"/>
                </a:solidFill>
                <a:latin typeface="Public Sans"/>
                <a:ea typeface="Public Sans"/>
                <a:cs typeface="Public Sans"/>
                <a:sym typeface="Public Sans"/>
              </a:rPr>
              <a:t>The NHS Long Term Plan explains that prevention is pivotal in reducing health inequalities and providing more sustainable services.</a:t>
            </a:r>
          </a:p>
          <a:p>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4</a:t>
            </a:fld>
            <a:endParaRPr lang="ro-RO" dirty="0"/>
          </a:p>
        </p:txBody>
      </p:sp>
    </p:spTree>
    <p:extLst>
      <p:ext uri="{BB962C8B-B14F-4D97-AF65-F5344CB8AC3E}">
        <p14:creationId xmlns:p14="http://schemas.microsoft.com/office/powerpoint/2010/main" val="1176495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28" dirty="0">
                <a:solidFill>
                  <a:srgbClr val="272665"/>
                </a:solidFill>
                <a:latin typeface="Public Sans"/>
                <a:ea typeface="Public Sans"/>
                <a:cs typeface="Public Sans"/>
                <a:sym typeface="Public Sans"/>
              </a:rPr>
              <a:t>The interconnection between physical and mental health are increasingly </a:t>
            </a:r>
            <a:r>
              <a:rPr lang="en-GB" sz="1200" spc="-28" noProof="0" dirty="0">
                <a:solidFill>
                  <a:srgbClr val="272665"/>
                </a:solidFill>
                <a:latin typeface="Public Sans"/>
                <a:ea typeface="Public Sans"/>
                <a:cs typeface="Public Sans"/>
                <a:sym typeface="Public Sans"/>
              </a:rPr>
              <a:t>recognised</a:t>
            </a:r>
            <a:r>
              <a:rPr lang="en-US" sz="1200" spc="-28" dirty="0">
                <a:solidFill>
                  <a:srgbClr val="272665"/>
                </a:solidFill>
                <a:latin typeface="Public Sans"/>
                <a:ea typeface="Public Sans"/>
                <a:cs typeface="Public Sans"/>
                <a:sym typeface="Public Sans"/>
              </a:rPr>
              <a:t> within the UK health and social care system. Therefore,  holistic health and wellbeing care is about fostering wellbeing in communities, not only on individual levels.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28" dirty="0">
                <a:solidFill>
                  <a:srgbClr val="272665"/>
                </a:solidFill>
                <a:latin typeface="Public Sans"/>
                <a:ea typeface="Public Sans"/>
                <a:cs typeface="Public Sans"/>
                <a:sym typeface="Public Sans"/>
              </a:rPr>
              <a:t>However, health disparities are still present and the integration of long-term sustainable practices are often delayed or  hindered by systemic issues, like low budgets, short political cycles, etc. (Aboueid et al., 2023).</a:t>
            </a:r>
          </a:p>
          <a:p>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5</a:t>
            </a:fld>
            <a:endParaRPr lang="ro-RO" dirty="0"/>
          </a:p>
        </p:txBody>
      </p:sp>
    </p:spTree>
    <p:extLst>
      <p:ext uri="{BB962C8B-B14F-4D97-AF65-F5344CB8AC3E}">
        <p14:creationId xmlns:p14="http://schemas.microsoft.com/office/powerpoint/2010/main" val="1828992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38" dirty="0">
                <a:solidFill>
                  <a:srgbClr val="272665"/>
                </a:solidFill>
                <a:latin typeface="Public Sans"/>
                <a:ea typeface="Public Sans"/>
                <a:cs typeface="Public Sans"/>
                <a:sym typeface="Public Sans"/>
              </a:rPr>
              <a:t>Understanding these concepts can lead to better service delivery, more efficient treatments and care planning, and improve relationship with care providers and build trust within healthcare systems.</a:t>
            </a:r>
          </a:p>
          <a:p>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6</a:t>
            </a:fld>
            <a:endParaRPr lang="ro-RO" dirty="0"/>
          </a:p>
        </p:txBody>
      </p:sp>
    </p:spTree>
    <p:extLst>
      <p:ext uri="{BB962C8B-B14F-4D97-AF65-F5344CB8AC3E}">
        <p14:creationId xmlns:p14="http://schemas.microsoft.com/office/powerpoint/2010/main" val="1531241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sz="1200" spc="-26" dirty="0">
                <a:solidFill>
                  <a:srgbClr val="FFFFFF"/>
                </a:solidFill>
                <a:latin typeface="Public Sans"/>
                <a:ea typeface="Public Sans"/>
                <a:cs typeface="Public Sans"/>
                <a:sym typeface="Public Sans"/>
              </a:rPr>
              <a:t>For instance, coordinated planning is made more difficult by the division of the funds for social services and health care. Furthermore, financing cycles that are too short deter investment in long-term wellness programs.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26" dirty="0">
                <a:solidFill>
                  <a:srgbClr val="FFFFFF"/>
                </a:solidFill>
                <a:latin typeface="Public Sans"/>
                <a:ea typeface="Public Sans"/>
                <a:cs typeface="Public Sans"/>
                <a:sym typeface="Public Sans"/>
              </a:rPr>
              <a:t>Holistic approaches and person-</a:t>
            </a:r>
            <a:r>
              <a:rPr lang="en-GB" sz="1200" spc="-26" noProof="0" dirty="0">
                <a:solidFill>
                  <a:srgbClr val="FFFFFF"/>
                </a:solidFill>
                <a:latin typeface="Public Sans"/>
                <a:ea typeface="Public Sans"/>
                <a:cs typeface="Public Sans"/>
                <a:sym typeface="Public Sans"/>
              </a:rPr>
              <a:t>centred</a:t>
            </a:r>
            <a:r>
              <a:rPr lang="en-US" sz="1200" spc="-26" dirty="0">
                <a:solidFill>
                  <a:srgbClr val="FFFFFF"/>
                </a:solidFill>
                <a:latin typeface="Public Sans"/>
                <a:ea typeface="Public Sans"/>
                <a:cs typeface="Public Sans"/>
                <a:sym typeface="Public Sans"/>
              </a:rPr>
              <a:t> care is the ideal for the health and social care system in the UK, and many initiatives have been implemented in recent years, including telehealth, employee wellbeing strategies, wellness </a:t>
            </a:r>
            <a:r>
              <a:rPr lang="en-GB" sz="1200" spc="-26" noProof="0" dirty="0">
                <a:solidFill>
                  <a:srgbClr val="FFFFFF"/>
                </a:solidFill>
                <a:latin typeface="Public Sans"/>
                <a:ea typeface="Public Sans"/>
                <a:cs typeface="Public Sans"/>
                <a:sym typeface="Public Sans"/>
              </a:rPr>
              <a:t>programmes</a:t>
            </a:r>
            <a:r>
              <a:rPr lang="en-US" sz="1200" spc="-26" dirty="0">
                <a:solidFill>
                  <a:srgbClr val="FFFFFF"/>
                </a:solidFill>
                <a:latin typeface="Public Sans"/>
                <a:ea typeface="Public Sans"/>
                <a:cs typeface="Public Sans"/>
                <a:sym typeface="Public Sans"/>
              </a:rPr>
              <a:t>, community outreach, social prescribing, etc.</a:t>
            </a:r>
          </a:p>
          <a:p>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8</a:t>
            </a:fld>
            <a:endParaRPr lang="ro-RO" dirty="0"/>
          </a:p>
        </p:txBody>
      </p:sp>
    </p:spTree>
    <p:extLst>
      <p:ext uri="{BB962C8B-B14F-4D97-AF65-F5344CB8AC3E}">
        <p14:creationId xmlns:p14="http://schemas.microsoft.com/office/powerpoint/2010/main" val="392993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dirty="0"/>
              <a:t>In the UK, public health has changed from preventing illness to fostering circumstances that promote wellness. Through education and digital resources, national programs like "Change4Life," "Stoptober," and "Better Health" encourage healthy behaviors. Initiatives for environmental health, such enhancing air quality and encouraging active transportation, help these efforts.</a:t>
            </a:r>
            <a:br>
              <a:rPr lang="en-US" dirty="0"/>
            </a:br>
            <a:r>
              <a:rPr lang="en-US" dirty="0"/>
              <a:t>Importantly, although these programs increase awareness, their effects frequently differ depending on the socioeconomic category. Because behavioral therapies by themselves are unable to address structural inequities, place-based tactics and whole-system approaches that integrate housing, employment, and education are becoming increasingly important. Longer life expectancy and lower morbidity are two benefits of public health initiatives, but they must constantly adjust to new problems including obesity, mental illness, and climate change. </a:t>
            </a:r>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10</a:t>
            </a:fld>
            <a:endParaRPr lang="ro-RO" dirty="0"/>
          </a:p>
        </p:txBody>
      </p:sp>
    </p:spTree>
    <p:extLst>
      <p:ext uri="{BB962C8B-B14F-4D97-AF65-F5344CB8AC3E}">
        <p14:creationId xmlns:p14="http://schemas.microsoft.com/office/powerpoint/2010/main" val="1553733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spc="-23" dirty="0">
                <a:solidFill>
                  <a:srgbClr val="272665"/>
                </a:solidFill>
                <a:latin typeface="Public Sans"/>
                <a:ea typeface="Public Sans"/>
                <a:cs typeface="Public Sans"/>
                <a:sym typeface="Public Sans"/>
              </a:rPr>
              <a:t>While health inequalities are still present as a major problem in the UK, there have been many improvements made in recent years, improving the quality of life of people, wellbeing, health, and promoting sustainable practices, which are vital for the general public health.</a:t>
            </a:r>
            <a:endParaRPr lang="en-US" spc="-23" dirty="0">
              <a:solidFill>
                <a:srgbClr val="272665"/>
              </a:solidFill>
              <a:latin typeface="Public Sans"/>
              <a:ea typeface="Public Sans"/>
              <a:cs typeface="Public Sans"/>
              <a:sym typeface="Public Sans"/>
            </a:endParaRPr>
          </a:p>
          <a:p>
            <a:endParaRPr lang="ro-RO" dirty="0"/>
          </a:p>
        </p:txBody>
      </p:sp>
      <p:sp>
        <p:nvSpPr>
          <p:cNvPr id="4" name="Substituent număr diapozitiv 3"/>
          <p:cNvSpPr>
            <a:spLocks noGrp="1"/>
          </p:cNvSpPr>
          <p:nvPr>
            <p:ph type="sldNum" sz="quarter" idx="5"/>
          </p:nvPr>
        </p:nvSpPr>
        <p:spPr/>
        <p:txBody>
          <a:bodyPr/>
          <a:lstStyle/>
          <a:p>
            <a:fld id="{A3830CFD-B5A0-402C-80F8-55D1267A50A6}" type="slidenum">
              <a:rPr lang="ro-RO" smtClean="0"/>
              <a:t>12</a:t>
            </a:fld>
            <a:endParaRPr lang="ro-RO" dirty="0"/>
          </a:p>
        </p:txBody>
      </p:sp>
    </p:spTree>
    <p:extLst>
      <p:ext uri="{BB962C8B-B14F-4D97-AF65-F5344CB8AC3E}">
        <p14:creationId xmlns:p14="http://schemas.microsoft.com/office/powerpoint/2010/main" val="3431077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9960431" y="1790129"/>
            <a:ext cx="7022267" cy="6706742"/>
          </a:xfrm>
          <a:custGeom>
            <a:avLst/>
            <a:gdLst/>
            <a:ahLst/>
            <a:cxnLst/>
            <a:rect l="l" t="t" r="r" b="b"/>
            <a:pathLst>
              <a:path w="7022267" h="6706742">
                <a:moveTo>
                  <a:pt x="0" y="0"/>
                </a:moveTo>
                <a:lnTo>
                  <a:pt x="7022267" y="0"/>
                </a:lnTo>
                <a:lnTo>
                  <a:pt x="7022267" y="6706742"/>
                </a:lnTo>
                <a:lnTo>
                  <a:pt x="0" y="67067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056736" y="449859"/>
            <a:ext cx="8526918" cy="6974609"/>
          </a:xfrm>
          <a:prstGeom prst="rect">
            <a:avLst/>
          </a:prstGeom>
        </p:spPr>
        <p:txBody>
          <a:bodyPr lIns="0" tIns="0" rIns="0" bIns="0" rtlCol="0" anchor="t">
            <a:spAutoFit/>
          </a:bodyPr>
          <a:lstStyle/>
          <a:p>
            <a:pPr algn="l">
              <a:lnSpc>
                <a:spcPts val="10369"/>
              </a:lnSpc>
            </a:pPr>
            <a:r>
              <a:rPr lang="en-US" sz="10801" spc="-1123" dirty="0">
                <a:solidFill>
                  <a:srgbClr val="272665"/>
                </a:solidFill>
                <a:latin typeface="Public Sans"/>
                <a:ea typeface="Public Sans"/>
                <a:cs typeface="Public Sans"/>
                <a:sym typeface="Public Sans"/>
              </a:rPr>
              <a:t>Health, Wellbeing and Sustainable Development</a:t>
            </a:r>
          </a:p>
          <a:p>
            <a:pPr algn="l">
              <a:lnSpc>
                <a:spcPts val="12576"/>
              </a:lnSpc>
            </a:pPr>
            <a:endParaRPr lang="en-US" sz="10801" spc="-1123" dirty="0">
              <a:solidFill>
                <a:srgbClr val="272665"/>
              </a:solidFill>
              <a:latin typeface="Public Sans"/>
              <a:ea typeface="Public Sans"/>
              <a:cs typeface="Public Sans"/>
              <a:sym typeface="Public Sans"/>
            </a:endParaRPr>
          </a:p>
        </p:txBody>
      </p:sp>
      <p:sp>
        <p:nvSpPr>
          <p:cNvPr id="5" name="TextBox 4">
            <a:extLst>
              <a:ext uri="{FF2B5EF4-FFF2-40B4-BE49-F238E27FC236}">
                <a16:creationId xmlns:a16="http://schemas.microsoft.com/office/drawing/2014/main" id="{B74FBA82-8E35-30EC-23E8-ECDB1C315CE0}"/>
              </a:ext>
            </a:extLst>
          </p:cNvPr>
          <p:cNvSpPr txBox="1"/>
          <p:nvPr/>
        </p:nvSpPr>
        <p:spPr>
          <a:xfrm>
            <a:off x="1050266" y="6972300"/>
            <a:ext cx="11521163" cy="3046988"/>
          </a:xfrm>
          <a:prstGeom prst="rect">
            <a:avLst/>
          </a:prstGeom>
          <a:noFill/>
        </p:spPr>
        <p:txBody>
          <a:bodyPr wrap="square" rtlCol="0">
            <a:spAutoFit/>
          </a:bodyPr>
          <a:lstStyle/>
          <a:p>
            <a:r>
              <a:rPr lang="en-US" sz="3200" b="1" dirty="0">
                <a:latin typeface="PT Sans Caption" panose="020B0603020203020204" pitchFamily="34" charset="77"/>
                <a:cs typeface="Arial" panose="020B0604020202020204" pitchFamily="34" charset="0"/>
              </a:rPr>
              <a:t>Student name: Raluca Mihaela Micu</a:t>
            </a:r>
          </a:p>
          <a:p>
            <a:r>
              <a:rPr lang="en-US" sz="3200" b="1" dirty="0">
                <a:latin typeface="PT Sans Caption" panose="020B0603020203020204" pitchFamily="34" charset="77"/>
                <a:cs typeface="Arial" panose="020B0604020202020204" pitchFamily="34" charset="0"/>
              </a:rPr>
              <a:t>Student ID: 2235538</a:t>
            </a:r>
          </a:p>
          <a:p>
            <a:r>
              <a:rPr lang="en-US" sz="3200" b="1" dirty="0">
                <a:latin typeface="PT Sans Caption" panose="020B0603020203020204" pitchFamily="34" charset="77"/>
                <a:cs typeface="Arial" panose="020B0604020202020204" pitchFamily="34" charset="0"/>
              </a:rPr>
              <a:t>Module name: Health Wellbeing and Sustainable Development</a:t>
            </a:r>
          </a:p>
          <a:p>
            <a:r>
              <a:rPr lang="en-US" sz="3200" b="1" dirty="0">
                <a:latin typeface="PT Sans Caption" panose="020B0603020203020204" pitchFamily="34" charset="77"/>
                <a:cs typeface="Arial" panose="020B0604020202020204" pitchFamily="34" charset="0"/>
              </a:rPr>
              <a:t>Module code: BMHP6030</a:t>
            </a:r>
          </a:p>
          <a:p>
            <a:r>
              <a:rPr lang="en-US" sz="3200" b="1" dirty="0">
                <a:latin typeface="PT Sans Caption" panose="020B0603020203020204" pitchFamily="34" charset="77"/>
                <a:cs typeface="Arial" panose="020B0604020202020204" pitchFamily="34" charset="0"/>
              </a:rPr>
              <a:t>Lecture’s name Shepherd Ziko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3" name="Freeform 3"/>
          <p:cNvSpPr/>
          <p:nvPr/>
        </p:nvSpPr>
        <p:spPr>
          <a:xfrm>
            <a:off x="1295400" y="5295900"/>
            <a:ext cx="15928572" cy="3741584"/>
          </a:xfrm>
          <a:custGeom>
            <a:avLst/>
            <a:gdLst/>
            <a:ahLst/>
            <a:cxnLst/>
            <a:rect l="l" t="t" r="r" b="b"/>
            <a:pathLst>
              <a:path w="9181802" h="3741584">
                <a:moveTo>
                  <a:pt x="0" y="0"/>
                </a:moveTo>
                <a:lnTo>
                  <a:pt x="9181802" y="0"/>
                </a:lnTo>
                <a:lnTo>
                  <a:pt x="9181802" y="3741584"/>
                </a:lnTo>
                <a:lnTo>
                  <a:pt x="0" y="37415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0" y="914909"/>
            <a:ext cx="9568599" cy="1232538"/>
          </a:xfrm>
          <a:prstGeom prst="rect">
            <a:avLst/>
          </a:prstGeom>
        </p:spPr>
        <p:txBody>
          <a:bodyPr lIns="0" tIns="0" rIns="0" bIns="0" rtlCol="0" anchor="t">
            <a:spAutoFit/>
          </a:bodyPr>
          <a:lstStyle/>
          <a:p>
            <a:pPr algn="ctr">
              <a:lnSpc>
                <a:spcPts val="9120"/>
              </a:lnSpc>
            </a:pPr>
            <a:r>
              <a:rPr lang="en-US" sz="9500" spc="-779" dirty="0">
                <a:solidFill>
                  <a:srgbClr val="272665"/>
                </a:solidFill>
                <a:latin typeface="Public Sans"/>
                <a:ea typeface="Public Sans"/>
                <a:cs typeface="Public Sans"/>
                <a:sym typeface="Public Sans"/>
              </a:rPr>
              <a:t>Introduction</a:t>
            </a:r>
          </a:p>
        </p:txBody>
      </p:sp>
      <p:sp>
        <p:nvSpPr>
          <p:cNvPr id="5" name="TextBox 5"/>
          <p:cNvSpPr txBox="1"/>
          <p:nvPr/>
        </p:nvSpPr>
        <p:spPr>
          <a:xfrm>
            <a:off x="665079" y="2364283"/>
            <a:ext cx="16098921" cy="2395528"/>
          </a:xfrm>
          <a:prstGeom prst="rect">
            <a:avLst/>
          </a:prstGeom>
        </p:spPr>
        <p:txBody>
          <a:bodyPr wrap="square" lIns="0" tIns="0" rIns="0" bIns="0" rtlCol="0" anchor="t">
            <a:spAutoFit/>
          </a:bodyPr>
          <a:lstStyle/>
          <a:p>
            <a:pPr algn="just">
              <a:lnSpc>
                <a:spcPts val="3839"/>
              </a:lnSpc>
            </a:pPr>
            <a:r>
              <a:rPr lang="en-US" sz="2800" spc="-35" dirty="0">
                <a:solidFill>
                  <a:srgbClr val="272665"/>
                </a:solidFill>
                <a:latin typeface="Public Sans"/>
                <a:ea typeface="Public Sans"/>
                <a:cs typeface="Public Sans"/>
                <a:sym typeface="Public Sans"/>
              </a:rPr>
              <a:t>Modern health and social care services </a:t>
            </a:r>
            <a:r>
              <a:rPr lang="en-GB" sz="2800" spc="-35" dirty="0">
                <a:solidFill>
                  <a:srgbClr val="272665"/>
                </a:solidFill>
                <a:latin typeface="Public Sans"/>
                <a:ea typeface="Public Sans"/>
                <a:cs typeface="Public Sans"/>
                <a:sym typeface="Public Sans"/>
              </a:rPr>
              <a:t>prioritise</a:t>
            </a:r>
            <a:r>
              <a:rPr lang="en-US" sz="2800" spc="-35" dirty="0">
                <a:solidFill>
                  <a:srgbClr val="272665"/>
                </a:solidFill>
                <a:latin typeface="Public Sans"/>
                <a:ea typeface="Public Sans"/>
                <a:cs typeface="Public Sans"/>
                <a:sym typeface="Public Sans"/>
              </a:rPr>
              <a:t> the concept of wellbeing in society and the integration of health, wellbeing, and sustainable development altogether. The United Nations implemented a global framework that is based on 17 sustainable development goals, including SDG 3 - Good Health and Wellbeing (United Nations, 2024).</a:t>
            </a:r>
          </a:p>
          <a:p>
            <a:pPr algn="just">
              <a:lnSpc>
                <a:spcPts val="3839"/>
              </a:lnSpc>
            </a:pPr>
            <a:endParaRPr lang="en-US" sz="2742" spc="-35" dirty="0">
              <a:solidFill>
                <a:srgbClr val="272665"/>
              </a:solidFill>
              <a:latin typeface="Public Sans"/>
              <a:ea typeface="Public Sans"/>
              <a:cs typeface="Public Sans"/>
              <a:sym typeface="Public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TextBox 2"/>
          <p:cNvSpPr txBox="1"/>
          <p:nvPr/>
        </p:nvSpPr>
        <p:spPr>
          <a:xfrm>
            <a:off x="3615197" y="755714"/>
            <a:ext cx="11057607" cy="660273"/>
          </a:xfrm>
          <a:prstGeom prst="rect">
            <a:avLst/>
          </a:prstGeom>
        </p:spPr>
        <p:txBody>
          <a:bodyPr lIns="0" tIns="0" rIns="0" bIns="0" rtlCol="0" anchor="t">
            <a:spAutoFit/>
          </a:bodyPr>
          <a:lstStyle/>
          <a:p>
            <a:pPr algn="ctr">
              <a:lnSpc>
                <a:spcPts val="4896"/>
              </a:lnSpc>
            </a:pPr>
            <a:r>
              <a:rPr lang="en-US" sz="5100" spc="-418" dirty="0">
                <a:solidFill>
                  <a:srgbClr val="FFFFFF"/>
                </a:solidFill>
                <a:latin typeface="Public Sans"/>
                <a:ea typeface="Public Sans"/>
                <a:cs typeface="Public Sans"/>
                <a:sym typeface="Public Sans"/>
              </a:rPr>
              <a:t>Definitions and key concepts</a:t>
            </a:r>
          </a:p>
        </p:txBody>
      </p:sp>
      <p:sp>
        <p:nvSpPr>
          <p:cNvPr id="3" name="TextBox 3"/>
          <p:cNvSpPr txBox="1"/>
          <p:nvPr/>
        </p:nvSpPr>
        <p:spPr>
          <a:xfrm>
            <a:off x="557593" y="2008759"/>
            <a:ext cx="17172814" cy="5783635"/>
          </a:xfrm>
          <a:prstGeom prst="rect">
            <a:avLst/>
          </a:prstGeom>
        </p:spPr>
        <p:txBody>
          <a:bodyPr lIns="0" tIns="0" rIns="0" bIns="0" rtlCol="0" anchor="t">
            <a:spAutoFit/>
          </a:bodyPr>
          <a:lstStyle/>
          <a:p>
            <a:pPr algn="just">
              <a:lnSpc>
                <a:spcPts val="3282"/>
              </a:lnSpc>
            </a:pPr>
            <a:endParaRPr sz="2800" dirty="0"/>
          </a:p>
          <a:p>
            <a:pPr algn="just">
              <a:lnSpc>
                <a:spcPts val="3842"/>
              </a:lnSpc>
            </a:pPr>
            <a:r>
              <a:rPr lang="en-US" sz="3600" b="1" spc="-35" dirty="0">
                <a:solidFill>
                  <a:srgbClr val="272665"/>
                </a:solidFill>
                <a:latin typeface="Public Sans Bold"/>
                <a:ea typeface="Public Sans Bold"/>
                <a:cs typeface="Public Sans Bold"/>
                <a:sym typeface="Public Sans Bold"/>
              </a:rPr>
              <a:t>Health</a:t>
            </a:r>
            <a:r>
              <a:rPr lang="en-US" sz="3600" spc="-35" dirty="0">
                <a:solidFill>
                  <a:srgbClr val="272665"/>
                </a:solidFill>
                <a:latin typeface="Public Sans"/>
                <a:ea typeface="Public Sans"/>
                <a:cs typeface="Public Sans"/>
                <a:sym typeface="Public Sans"/>
              </a:rPr>
              <a:t> – According to WHO (1948) health is defined as “a state of complete physical, mental, and social well-being and not merely the absence of disease or infirmity.”</a:t>
            </a:r>
          </a:p>
          <a:p>
            <a:pPr algn="just">
              <a:lnSpc>
                <a:spcPts val="3842"/>
              </a:lnSpc>
            </a:pPr>
            <a:endParaRPr lang="en-US" sz="3600" spc="-35" dirty="0">
              <a:solidFill>
                <a:srgbClr val="272665"/>
              </a:solidFill>
              <a:latin typeface="Public Sans"/>
              <a:ea typeface="Public Sans"/>
              <a:cs typeface="Public Sans"/>
              <a:sym typeface="Public Sans"/>
            </a:endParaRPr>
          </a:p>
          <a:p>
            <a:pPr algn="just">
              <a:lnSpc>
                <a:spcPts val="3842"/>
              </a:lnSpc>
            </a:pPr>
            <a:r>
              <a:rPr lang="en-US" sz="3600" b="1" spc="-35" dirty="0">
                <a:solidFill>
                  <a:srgbClr val="272665"/>
                </a:solidFill>
                <a:latin typeface="Public Sans Bold"/>
                <a:ea typeface="Public Sans Bold"/>
                <a:cs typeface="Public Sans Bold"/>
                <a:sym typeface="Public Sans Bold"/>
              </a:rPr>
              <a:t>Wellbeing</a:t>
            </a:r>
            <a:r>
              <a:rPr lang="en-US" sz="3600" spc="-35" dirty="0">
                <a:solidFill>
                  <a:srgbClr val="272665"/>
                </a:solidFill>
                <a:latin typeface="Public Sans"/>
                <a:ea typeface="Public Sans"/>
                <a:cs typeface="Public Sans"/>
                <a:sym typeface="Public Sans"/>
              </a:rPr>
              <a:t> - wellbeing is not limited to physical health, but also encompasses one’s mental health, emotional state, and social dimensions, defining satisfaction with life (Dodge et al., 2012). </a:t>
            </a:r>
          </a:p>
          <a:p>
            <a:pPr algn="just">
              <a:lnSpc>
                <a:spcPts val="3842"/>
              </a:lnSpc>
            </a:pPr>
            <a:endParaRPr lang="en-US" sz="3600" spc="-35" dirty="0">
              <a:solidFill>
                <a:srgbClr val="272665"/>
              </a:solidFill>
              <a:latin typeface="Public Sans"/>
              <a:ea typeface="Public Sans"/>
              <a:cs typeface="Public Sans"/>
              <a:sym typeface="Public Sans"/>
            </a:endParaRPr>
          </a:p>
          <a:p>
            <a:pPr algn="just">
              <a:lnSpc>
                <a:spcPts val="3842"/>
              </a:lnSpc>
            </a:pPr>
            <a:r>
              <a:rPr lang="en-US" sz="3600" b="1" spc="-35" dirty="0">
                <a:solidFill>
                  <a:srgbClr val="272665"/>
                </a:solidFill>
                <a:latin typeface="Public Sans Bold"/>
                <a:ea typeface="Public Sans Bold"/>
                <a:cs typeface="Public Sans Bold"/>
                <a:sym typeface="Public Sans Bold"/>
              </a:rPr>
              <a:t>Sustainable Development</a:t>
            </a:r>
            <a:r>
              <a:rPr lang="en-US" sz="3600" spc="-35" dirty="0">
                <a:solidFill>
                  <a:srgbClr val="272665"/>
                </a:solidFill>
                <a:latin typeface="Public Sans"/>
                <a:ea typeface="Public Sans"/>
                <a:cs typeface="Public Sans"/>
                <a:sym typeface="Public Sans"/>
              </a:rPr>
              <a:t> - Sustainable development is about meeting present needs without having a negative impact on the needs of future generations (Kulik, 2019).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AutoShape 2"/>
          <p:cNvSpPr/>
          <p:nvPr/>
        </p:nvSpPr>
        <p:spPr>
          <a:xfrm>
            <a:off x="3389435" y="4664637"/>
            <a:ext cx="14041689" cy="113021"/>
          </a:xfrm>
          <a:prstGeom prst="line">
            <a:avLst/>
          </a:prstGeom>
          <a:ln w="76200" cap="flat">
            <a:solidFill>
              <a:srgbClr val="AB9EE2"/>
            </a:solidFill>
            <a:prstDash val="solid"/>
            <a:headEnd type="none" w="sm" len="sm"/>
            <a:tailEnd type="none" w="sm" len="sm"/>
          </a:ln>
        </p:spPr>
        <p:txBody>
          <a:bodyPr/>
          <a:lstStyle/>
          <a:p>
            <a:endParaRPr lang="en-US"/>
          </a:p>
        </p:txBody>
      </p:sp>
      <p:grpSp>
        <p:nvGrpSpPr>
          <p:cNvPr id="3" name="Group 3"/>
          <p:cNvGrpSpPr/>
          <p:nvPr/>
        </p:nvGrpSpPr>
        <p:grpSpPr>
          <a:xfrm>
            <a:off x="990945" y="4010668"/>
            <a:ext cx="4325242" cy="5634629"/>
            <a:chOff x="0" y="0"/>
            <a:chExt cx="1177568" cy="1534054"/>
          </a:xfrm>
        </p:grpSpPr>
        <p:sp>
          <p:nvSpPr>
            <p:cNvPr id="4" name="Freeform 4"/>
            <p:cNvSpPr/>
            <p:nvPr/>
          </p:nvSpPr>
          <p:spPr>
            <a:xfrm>
              <a:off x="0" y="0"/>
              <a:ext cx="1177567" cy="1534054"/>
            </a:xfrm>
            <a:custGeom>
              <a:avLst/>
              <a:gdLst/>
              <a:ahLst/>
              <a:cxnLst/>
              <a:rect l="l" t="t" r="r" b="b"/>
              <a:pathLst>
                <a:path w="1177567" h="1534054">
                  <a:moveTo>
                    <a:pt x="32219" y="0"/>
                  </a:moveTo>
                  <a:lnTo>
                    <a:pt x="1145349" y="0"/>
                  </a:lnTo>
                  <a:cubicBezTo>
                    <a:pt x="1163143" y="0"/>
                    <a:pt x="1177567" y="14425"/>
                    <a:pt x="1177567" y="32219"/>
                  </a:cubicBezTo>
                  <a:lnTo>
                    <a:pt x="1177567" y="1501835"/>
                  </a:lnTo>
                  <a:cubicBezTo>
                    <a:pt x="1177567" y="1519629"/>
                    <a:pt x="1163143" y="1534054"/>
                    <a:pt x="1145349" y="1534054"/>
                  </a:cubicBezTo>
                  <a:lnTo>
                    <a:pt x="32219" y="1534054"/>
                  </a:lnTo>
                  <a:cubicBezTo>
                    <a:pt x="23674" y="1534054"/>
                    <a:pt x="15479" y="1530660"/>
                    <a:pt x="9437" y="1524617"/>
                  </a:cubicBezTo>
                  <a:cubicBezTo>
                    <a:pt x="3394" y="1518575"/>
                    <a:pt x="0" y="1510380"/>
                    <a:pt x="0" y="1501835"/>
                  </a:cubicBezTo>
                  <a:lnTo>
                    <a:pt x="0" y="32219"/>
                  </a:lnTo>
                  <a:cubicBezTo>
                    <a:pt x="0" y="14425"/>
                    <a:pt x="14425" y="0"/>
                    <a:pt x="32219" y="0"/>
                  </a:cubicBezTo>
                  <a:close/>
                </a:path>
              </a:pathLst>
            </a:custGeom>
            <a:solidFill>
              <a:srgbClr val="AB9EE2"/>
            </a:solidFill>
          </p:spPr>
          <p:txBody>
            <a:bodyPr/>
            <a:lstStyle/>
            <a:p>
              <a:endParaRPr lang="en-US"/>
            </a:p>
          </p:txBody>
        </p:sp>
        <p:sp>
          <p:nvSpPr>
            <p:cNvPr id="5" name="TextBox 5"/>
            <p:cNvSpPr txBox="1"/>
            <p:nvPr/>
          </p:nvSpPr>
          <p:spPr>
            <a:xfrm>
              <a:off x="0" y="85725"/>
              <a:ext cx="1177568" cy="1448329"/>
            </a:xfrm>
            <a:prstGeom prst="rect">
              <a:avLst/>
            </a:prstGeom>
          </p:spPr>
          <p:txBody>
            <a:bodyPr lIns="50800" tIns="50800" rIns="50800" bIns="50800" rtlCol="0" anchor="ctr"/>
            <a:lstStyle/>
            <a:p>
              <a:pPr algn="ctr">
                <a:lnSpc>
                  <a:spcPts val="1925"/>
                </a:lnSpc>
              </a:pPr>
              <a:endParaRPr dirty="0"/>
            </a:p>
          </p:txBody>
        </p:sp>
      </p:grpSp>
      <p:sp>
        <p:nvSpPr>
          <p:cNvPr id="6" name="TextBox 6"/>
          <p:cNvSpPr txBox="1"/>
          <p:nvPr/>
        </p:nvSpPr>
        <p:spPr>
          <a:xfrm>
            <a:off x="1325700" y="680811"/>
            <a:ext cx="15454716" cy="1993407"/>
          </a:xfrm>
          <a:prstGeom prst="rect">
            <a:avLst/>
          </a:prstGeom>
        </p:spPr>
        <p:txBody>
          <a:bodyPr lIns="0" tIns="0" rIns="0" bIns="0" rtlCol="0" anchor="t">
            <a:spAutoFit/>
          </a:bodyPr>
          <a:lstStyle/>
          <a:p>
            <a:pPr algn="ctr">
              <a:lnSpc>
                <a:spcPts val="7584"/>
              </a:lnSpc>
            </a:pPr>
            <a:r>
              <a:rPr lang="en-US" sz="7900" spc="-647" dirty="0">
                <a:solidFill>
                  <a:srgbClr val="272665"/>
                </a:solidFill>
                <a:latin typeface="Public Sans"/>
                <a:ea typeface="Public Sans"/>
                <a:cs typeface="Public Sans"/>
                <a:sym typeface="Public Sans"/>
              </a:rPr>
              <a:t>Relevance for Modern Healthcare Practice</a:t>
            </a:r>
          </a:p>
        </p:txBody>
      </p:sp>
      <p:grpSp>
        <p:nvGrpSpPr>
          <p:cNvPr id="7" name="Group 7"/>
          <p:cNvGrpSpPr/>
          <p:nvPr/>
        </p:nvGrpSpPr>
        <p:grpSpPr>
          <a:xfrm>
            <a:off x="6941034" y="4010668"/>
            <a:ext cx="4783466" cy="5634629"/>
            <a:chOff x="0" y="0"/>
            <a:chExt cx="1302321" cy="1534054"/>
          </a:xfrm>
        </p:grpSpPr>
        <p:sp>
          <p:nvSpPr>
            <p:cNvPr id="8" name="Freeform 8"/>
            <p:cNvSpPr/>
            <p:nvPr/>
          </p:nvSpPr>
          <p:spPr>
            <a:xfrm>
              <a:off x="0" y="0"/>
              <a:ext cx="1302321" cy="1534054"/>
            </a:xfrm>
            <a:custGeom>
              <a:avLst/>
              <a:gdLst/>
              <a:ahLst/>
              <a:cxnLst/>
              <a:rect l="l" t="t" r="r" b="b"/>
              <a:pathLst>
                <a:path w="1302321" h="1534054">
                  <a:moveTo>
                    <a:pt x="29133" y="0"/>
                  </a:moveTo>
                  <a:lnTo>
                    <a:pt x="1273189" y="0"/>
                  </a:lnTo>
                  <a:cubicBezTo>
                    <a:pt x="1280915" y="0"/>
                    <a:pt x="1288325" y="3069"/>
                    <a:pt x="1293788" y="8533"/>
                  </a:cubicBezTo>
                  <a:cubicBezTo>
                    <a:pt x="1299252" y="13996"/>
                    <a:pt x="1302321" y="21406"/>
                    <a:pt x="1302321" y="29133"/>
                  </a:cubicBezTo>
                  <a:lnTo>
                    <a:pt x="1302321" y="1504922"/>
                  </a:lnTo>
                  <a:cubicBezTo>
                    <a:pt x="1302321" y="1512648"/>
                    <a:pt x="1299252" y="1520058"/>
                    <a:pt x="1293788" y="1525521"/>
                  </a:cubicBezTo>
                  <a:cubicBezTo>
                    <a:pt x="1288325" y="1530985"/>
                    <a:pt x="1280915" y="1534054"/>
                    <a:pt x="1273189" y="1534054"/>
                  </a:cubicBezTo>
                  <a:lnTo>
                    <a:pt x="29133" y="1534054"/>
                  </a:lnTo>
                  <a:cubicBezTo>
                    <a:pt x="21406" y="1534054"/>
                    <a:pt x="13996" y="1530985"/>
                    <a:pt x="8533" y="1525521"/>
                  </a:cubicBezTo>
                  <a:cubicBezTo>
                    <a:pt x="3069" y="1520058"/>
                    <a:pt x="0" y="1512648"/>
                    <a:pt x="0" y="1504922"/>
                  </a:cubicBezTo>
                  <a:lnTo>
                    <a:pt x="0" y="29133"/>
                  </a:lnTo>
                  <a:cubicBezTo>
                    <a:pt x="0" y="21406"/>
                    <a:pt x="3069" y="13996"/>
                    <a:pt x="8533" y="8533"/>
                  </a:cubicBezTo>
                  <a:cubicBezTo>
                    <a:pt x="13996" y="3069"/>
                    <a:pt x="21406" y="0"/>
                    <a:pt x="29133" y="0"/>
                  </a:cubicBezTo>
                  <a:close/>
                </a:path>
              </a:pathLst>
            </a:custGeom>
            <a:solidFill>
              <a:srgbClr val="AB9EE2"/>
            </a:solidFill>
          </p:spPr>
          <p:txBody>
            <a:bodyPr/>
            <a:lstStyle/>
            <a:p>
              <a:endParaRPr lang="en-US"/>
            </a:p>
          </p:txBody>
        </p:sp>
        <p:sp>
          <p:nvSpPr>
            <p:cNvPr id="9" name="TextBox 9"/>
            <p:cNvSpPr txBox="1"/>
            <p:nvPr/>
          </p:nvSpPr>
          <p:spPr>
            <a:xfrm>
              <a:off x="0" y="85725"/>
              <a:ext cx="1302321" cy="1448329"/>
            </a:xfrm>
            <a:prstGeom prst="rect">
              <a:avLst/>
            </a:prstGeom>
          </p:spPr>
          <p:txBody>
            <a:bodyPr lIns="50800" tIns="50800" rIns="50800" bIns="50800" rtlCol="0" anchor="ctr"/>
            <a:lstStyle/>
            <a:p>
              <a:pPr algn="ctr">
                <a:lnSpc>
                  <a:spcPts val="1925"/>
                </a:lnSpc>
              </a:pPr>
              <a:endParaRPr dirty="0"/>
            </a:p>
          </p:txBody>
        </p:sp>
      </p:grpSp>
      <p:grpSp>
        <p:nvGrpSpPr>
          <p:cNvPr id="10" name="Group 10"/>
          <p:cNvGrpSpPr/>
          <p:nvPr/>
        </p:nvGrpSpPr>
        <p:grpSpPr>
          <a:xfrm>
            <a:off x="12868006" y="4010668"/>
            <a:ext cx="4529780" cy="5634629"/>
            <a:chOff x="0" y="0"/>
            <a:chExt cx="1233254" cy="1534054"/>
          </a:xfrm>
        </p:grpSpPr>
        <p:sp>
          <p:nvSpPr>
            <p:cNvPr id="11" name="Freeform 11"/>
            <p:cNvSpPr/>
            <p:nvPr/>
          </p:nvSpPr>
          <p:spPr>
            <a:xfrm>
              <a:off x="0" y="0"/>
              <a:ext cx="1233254" cy="1534054"/>
            </a:xfrm>
            <a:custGeom>
              <a:avLst/>
              <a:gdLst/>
              <a:ahLst/>
              <a:cxnLst/>
              <a:rect l="l" t="t" r="r" b="b"/>
              <a:pathLst>
                <a:path w="1233254" h="1534054">
                  <a:moveTo>
                    <a:pt x="30764" y="0"/>
                  </a:moveTo>
                  <a:lnTo>
                    <a:pt x="1202490" y="0"/>
                  </a:lnTo>
                  <a:cubicBezTo>
                    <a:pt x="1210649" y="0"/>
                    <a:pt x="1218474" y="3241"/>
                    <a:pt x="1224243" y="9011"/>
                  </a:cubicBezTo>
                  <a:cubicBezTo>
                    <a:pt x="1230013" y="14780"/>
                    <a:pt x="1233254" y="22605"/>
                    <a:pt x="1233254" y="30764"/>
                  </a:cubicBezTo>
                  <a:lnTo>
                    <a:pt x="1233254" y="1503290"/>
                  </a:lnTo>
                  <a:cubicBezTo>
                    <a:pt x="1233254" y="1520281"/>
                    <a:pt x="1219480" y="1534054"/>
                    <a:pt x="1202490" y="1534054"/>
                  </a:cubicBezTo>
                  <a:lnTo>
                    <a:pt x="30764" y="1534054"/>
                  </a:lnTo>
                  <a:cubicBezTo>
                    <a:pt x="22605" y="1534054"/>
                    <a:pt x="14780" y="1530813"/>
                    <a:pt x="9011" y="1525044"/>
                  </a:cubicBezTo>
                  <a:cubicBezTo>
                    <a:pt x="3241" y="1519274"/>
                    <a:pt x="0" y="1511449"/>
                    <a:pt x="0" y="1503290"/>
                  </a:cubicBezTo>
                  <a:lnTo>
                    <a:pt x="0" y="30764"/>
                  </a:lnTo>
                  <a:cubicBezTo>
                    <a:pt x="0" y="22605"/>
                    <a:pt x="3241" y="14780"/>
                    <a:pt x="9011" y="9011"/>
                  </a:cubicBezTo>
                  <a:cubicBezTo>
                    <a:pt x="14780" y="3241"/>
                    <a:pt x="22605" y="0"/>
                    <a:pt x="30764" y="0"/>
                  </a:cubicBezTo>
                  <a:close/>
                </a:path>
              </a:pathLst>
            </a:custGeom>
            <a:solidFill>
              <a:srgbClr val="AB9EE2"/>
            </a:solidFill>
          </p:spPr>
          <p:txBody>
            <a:bodyPr/>
            <a:lstStyle/>
            <a:p>
              <a:endParaRPr lang="en-US"/>
            </a:p>
          </p:txBody>
        </p:sp>
        <p:sp>
          <p:nvSpPr>
            <p:cNvPr id="12" name="TextBox 12"/>
            <p:cNvSpPr txBox="1"/>
            <p:nvPr/>
          </p:nvSpPr>
          <p:spPr>
            <a:xfrm>
              <a:off x="0" y="85725"/>
              <a:ext cx="1233254" cy="1448329"/>
            </a:xfrm>
            <a:prstGeom prst="rect">
              <a:avLst/>
            </a:prstGeom>
          </p:spPr>
          <p:txBody>
            <a:bodyPr lIns="50800" tIns="50800" rIns="50800" bIns="50800" rtlCol="0" anchor="ctr"/>
            <a:lstStyle/>
            <a:p>
              <a:pPr algn="ctr">
                <a:lnSpc>
                  <a:spcPts val="1925"/>
                </a:lnSpc>
              </a:pPr>
              <a:endParaRPr dirty="0"/>
            </a:p>
          </p:txBody>
        </p:sp>
      </p:grpSp>
      <p:sp>
        <p:nvSpPr>
          <p:cNvPr id="13" name="TextBox 13"/>
          <p:cNvSpPr txBox="1"/>
          <p:nvPr/>
        </p:nvSpPr>
        <p:spPr>
          <a:xfrm>
            <a:off x="1325700" y="4243755"/>
            <a:ext cx="3385186" cy="931936"/>
          </a:xfrm>
          <a:prstGeom prst="rect">
            <a:avLst/>
          </a:prstGeom>
        </p:spPr>
        <p:txBody>
          <a:bodyPr lIns="0" tIns="0" rIns="0" bIns="0" rtlCol="0" anchor="t">
            <a:spAutoFit/>
          </a:bodyPr>
          <a:lstStyle/>
          <a:p>
            <a:pPr algn="ctr">
              <a:lnSpc>
                <a:spcPts val="3552"/>
              </a:lnSpc>
            </a:pPr>
            <a:r>
              <a:rPr lang="en-US" sz="3700" spc="-303" dirty="0">
                <a:solidFill>
                  <a:srgbClr val="FFFFFF"/>
                </a:solidFill>
                <a:latin typeface="Public Sans"/>
                <a:ea typeface="Public Sans"/>
                <a:cs typeface="Public Sans"/>
                <a:sym typeface="Public Sans"/>
              </a:rPr>
              <a:t>Reducing inequalities</a:t>
            </a:r>
          </a:p>
        </p:txBody>
      </p:sp>
      <p:sp>
        <p:nvSpPr>
          <p:cNvPr id="14" name="TextBox 14"/>
          <p:cNvSpPr txBox="1"/>
          <p:nvPr/>
        </p:nvSpPr>
        <p:spPr>
          <a:xfrm>
            <a:off x="7305440" y="4205081"/>
            <a:ext cx="3655615" cy="931925"/>
          </a:xfrm>
          <a:prstGeom prst="rect">
            <a:avLst/>
          </a:prstGeom>
        </p:spPr>
        <p:txBody>
          <a:bodyPr lIns="0" tIns="0" rIns="0" bIns="0" rtlCol="0" anchor="t">
            <a:spAutoFit/>
          </a:bodyPr>
          <a:lstStyle/>
          <a:p>
            <a:pPr algn="ctr">
              <a:lnSpc>
                <a:spcPts val="3551"/>
              </a:lnSpc>
            </a:pPr>
            <a:r>
              <a:rPr lang="en-US" sz="3699" spc="-303" dirty="0">
                <a:solidFill>
                  <a:srgbClr val="FFFFFF"/>
                </a:solidFill>
                <a:latin typeface="Public Sans"/>
                <a:ea typeface="Public Sans"/>
                <a:cs typeface="Public Sans"/>
                <a:sym typeface="Public Sans"/>
              </a:rPr>
              <a:t>System Collaboration</a:t>
            </a:r>
          </a:p>
        </p:txBody>
      </p:sp>
      <p:sp>
        <p:nvSpPr>
          <p:cNvPr id="15" name="TextBox 15"/>
          <p:cNvSpPr txBox="1"/>
          <p:nvPr/>
        </p:nvSpPr>
        <p:spPr>
          <a:xfrm>
            <a:off x="13704174" y="4293407"/>
            <a:ext cx="3076242" cy="484250"/>
          </a:xfrm>
          <a:prstGeom prst="rect">
            <a:avLst/>
          </a:prstGeom>
        </p:spPr>
        <p:txBody>
          <a:bodyPr lIns="0" tIns="0" rIns="0" bIns="0" rtlCol="0" anchor="t">
            <a:spAutoFit/>
          </a:bodyPr>
          <a:lstStyle/>
          <a:p>
            <a:pPr algn="ctr">
              <a:lnSpc>
                <a:spcPts val="3551"/>
              </a:lnSpc>
            </a:pPr>
            <a:r>
              <a:rPr lang="en-US" sz="3699" spc="-303" dirty="0">
                <a:solidFill>
                  <a:srgbClr val="FFFFFF"/>
                </a:solidFill>
                <a:latin typeface="Public Sans"/>
                <a:ea typeface="Public Sans"/>
                <a:cs typeface="Public Sans"/>
                <a:sym typeface="Public Sans"/>
              </a:rPr>
              <a:t>Prevention</a:t>
            </a:r>
          </a:p>
        </p:txBody>
      </p:sp>
      <p:sp>
        <p:nvSpPr>
          <p:cNvPr id="16" name="TextBox 16"/>
          <p:cNvSpPr txBox="1"/>
          <p:nvPr/>
        </p:nvSpPr>
        <p:spPr>
          <a:xfrm>
            <a:off x="1257397" y="5668263"/>
            <a:ext cx="3873966" cy="2872581"/>
          </a:xfrm>
          <a:prstGeom prst="rect">
            <a:avLst/>
          </a:prstGeom>
        </p:spPr>
        <p:txBody>
          <a:bodyPr lIns="0" tIns="0" rIns="0" bIns="0" rtlCol="0" anchor="t">
            <a:spAutoFit/>
          </a:bodyPr>
          <a:lstStyle/>
          <a:p>
            <a:pPr algn="l">
              <a:lnSpc>
                <a:spcPts val="2843"/>
              </a:lnSpc>
              <a:spcBef>
                <a:spcPct val="0"/>
              </a:spcBef>
            </a:pPr>
            <a:r>
              <a:rPr lang="en-US" sz="2400" spc="-34" dirty="0">
                <a:solidFill>
                  <a:srgbClr val="FFFFFF"/>
                </a:solidFill>
                <a:latin typeface="Public Sans"/>
                <a:ea typeface="Public Sans"/>
                <a:cs typeface="Public Sans"/>
                <a:sym typeface="Public Sans"/>
              </a:rPr>
              <a:t>In alignment with SDG 10 - reducing inequalities in health and social care means reducing demographic pressures, discrimination, and offering equal access to healthcare services to all. </a:t>
            </a:r>
          </a:p>
        </p:txBody>
      </p:sp>
      <p:sp>
        <p:nvSpPr>
          <p:cNvPr id="17" name="TextBox 17"/>
          <p:cNvSpPr txBox="1"/>
          <p:nvPr/>
        </p:nvSpPr>
        <p:spPr>
          <a:xfrm>
            <a:off x="7195658" y="5668263"/>
            <a:ext cx="4274217" cy="2769989"/>
          </a:xfrm>
          <a:prstGeom prst="rect">
            <a:avLst/>
          </a:prstGeom>
        </p:spPr>
        <p:txBody>
          <a:bodyPr lIns="0" tIns="0" rIns="0" bIns="0" rtlCol="0" anchor="t">
            <a:spAutoFit/>
          </a:bodyPr>
          <a:lstStyle/>
          <a:p>
            <a:pPr algn="l">
              <a:lnSpc>
                <a:spcPts val="2660"/>
              </a:lnSpc>
              <a:spcBef>
                <a:spcPct val="0"/>
              </a:spcBef>
            </a:pPr>
            <a:r>
              <a:rPr lang="en-US" sz="2400" spc="-32" dirty="0">
                <a:solidFill>
                  <a:srgbClr val="FFFFFF"/>
                </a:solidFill>
                <a:latin typeface="Public Sans"/>
                <a:ea typeface="Public Sans"/>
                <a:cs typeface="Public Sans"/>
                <a:sym typeface="Public Sans"/>
              </a:rPr>
              <a:t>The Health and Care Act (2022) implemented Integrated Care Systems (ICSs) specifically to serve this purpose, as health and wellbeing are influenced by multiple determinants (Dyson, 2022).</a:t>
            </a:r>
          </a:p>
        </p:txBody>
      </p:sp>
      <p:sp>
        <p:nvSpPr>
          <p:cNvPr id="18" name="TextBox 18"/>
          <p:cNvSpPr txBox="1"/>
          <p:nvPr/>
        </p:nvSpPr>
        <p:spPr>
          <a:xfrm>
            <a:off x="13207159" y="5668263"/>
            <a:ext cx="4070271" cy="3231654"/>
          </a:xfrm>
          <a:prstGeom prst="rect">
            <a:avLst/>
          </a:prstGeom>
        </p:spPr>
        <p:txBody>
          <a:bodyPr lIns="0" tIns="0" rIns="0" bIns="0" rtlCol="0" anchor="t">
            <a:spAutoFit/>
          </a:bodyPr>
          <a:lstStyle/>
          <a:p>
            <a:pPr algn="l">
              <a:lnSpc>
                <a:spcPts val="2800"/>
              </a:lnSpc>
            </a:pPr>
            <a:r>
              <a:rPr lang="en-US" sz="2400" spc="-34" dirty="0">
                <a:solidFill>
                  <a:srgbClr val="FFFFFF"/>
                </a:solidFill>
                <a:latin typeface="Public Sans"/>
                <a:ea typeface="Public Sans"/>
                <a:cs typeface="Public Sans"/>
                <a:sym typeface="Public Sans"/>
              </a:rPr>
              <a:t>NHS is </a:t>
            </a:r>
            <a:r>
              <a:rPr lang="en-GB" sz="2400" spc="-34" dirty="0">
                <a:solidFill>
                  <a:srgbClr val="FFFFFF"/>
                </a:solidFill>
                <a:latin typeface="Public Sans"/>
                <a:ea typeface="Public Sans"/>
                <a:cs typeface="Public Sans"/>
                <a:sym typeface="Public Sans"/>
              </a:rPr>
              <a:t>emphasising</a:t>
            </a:r>
            <a:r>
              <a:rPr lang="en-US" sz="2400" spc="-34" dirty="0">
                <a:solidFill>
                  <a:srgbClr val="FFFFFF"/>
                </a:solidFill>
                <a:latin typeface="Public Sans"/>
                <a:ea typeface="Public Sans"/>
                <a:cs typeface="Public Sans"/>
                <a:sym typeface="Public Sans"/>
              </a:rPr>
              <a:t> the importance of prevention for a innovative health and social care system, where sustainable and holistic approaches are key components to improve the outcomes of health (NHS England,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9882426" y="1681991"/>
            <a:ext cx="7766365" cy="7576309"/>
          </a:xfrm>
          <a:custGeom>
            <a:avLst/>
            <a:gdLst/>
            <a:ahLst/>
            <a:cxnLst/>
            <a:rect l="l" t="t" r="r" b="b"/>
            <a:pathLst>
              <a:path w="7766365" h="7576309">
                <a:moveTo>
                  <a:pt x="0" y="0"/>
                </a:moveTo>
                <a:lnTo>
                  <a:pt x="7766364" y="0"/>
                </a:lnTo>
                <a:lnTo>
                  <a:pt x="7766364" y="7576309"/>
                </a:lnTo>
                <a:lnTo>
                  <a:pt x="0" y="757630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TextBox 3"/>
          <p:cNvSpPr txBox="1"/>
          <p:nvPr/>
        </p:nvSpPr>
        <p:spPr>
          <a:xfrm>
            <a:off x="345950" y="419754"/>
            <a:ext cx="8864783" cy="3214888"/>
          </a:xfrm>
          <a:prstGeom prst="rect">
            <a:avLst/>
          </a:prstGeom>
        </p:spPr>
        <p:txBody>
          <a:bodyPr lIns="0" tIns="0" rIns="0" bIns="0" rtlCol="0" anchor="t">
            <a:spAutoFit/>
          </a:bodyPr>
          <a:lstStyle/>
          <a:p>
            <a:pPr algn="l">
              <a:lnSpc>
                <a:spcPts val="8256"/>
              </a:lnSpc>
            </a:pPr>
            <a:r>
              <a:rPr lang="en-US" sz="8600" spc="-705" dirty="0">
                <a:solidFill>
                  <a:srgbClr val="272665"/>
                </a:solidFill>
                <a:latin typeface="Public Sans"/>
                <a:ea typeface="Public Sans"/>
                <a:cs typeface="Public Sans"/>
                <a:sym typeface="Public Sans"/>
              </a:rPr>
              <a:t>Integration of health and wellbeing approaches</a:t>
            </a:r>
          </a:p>
        </p:txBody>
      </p:sp>
      <p:sp>
        <p:nvSpPr>
          <p:cNvPr id="4" name="TextBox 4"/>
          <p:cNvSpPr txBox="1"/>
          <p:nvPr/>
        </p:nvSpPr>
        <p:spPr>
          <a:xfrm>
            <a:off x="345950" y="4880688"/>
            <a:ext cx="9084517" cy="3543342"/>
          </a:xfrm>
          <a:prstGeom prst="rect">
            <a:avLst/>
          </a:prstGeom>
        </p:spPr>
        <p:txBody>
          <a:bodyPr lIns="0" tIns="0" rIns="0" bIns="0" rtlCol="0" anchor="t">
            <a:spAutoFit/>
          </a:bodyPr>
          <a:lstStyle/>
          <a:p>
            <a:pPr algn="l">
              <a:lnSpc>
                <a:spcPts val="3080"/>
              </a:lnSpc>
            </a:pPr>
            <a:r>
              <a:rPr lang="en-US" sz="2200" b="1" spc="-28" dirty="0">
                <a:solidFill>
                  <a:srgbClr val="272665"/>
                </a:solidFill>
                <a:latin typeface="Public Sans Bold"/>
                <a:ea typeface="Public Sans Bold"/>
                <a:cs typeface="Public Sans Bold"/>
                <a:sym typeface="Public Sans Bold"/>
              </a:rPr>
              <a:t>The Social Prescribing Model - </a:t>
            </a:r>
            <a:r>
              <a:rPr lang="en-US" sz="2400" spc="-28" dirty="0">
                <a:solidFill>
                  <a:srgbClr val="272665"/>
                </a:solidFill>
                <a:latin typeface="Public Sans"/>
                <a:ea typeface="Public Sans"/>
                <a:cs typeface="Public Sans"/>
                <a:sym typeface="Public Sans"/>
              </a:rPr>
              <a:t>promotes both a preventive approach and a person-</a:t>
            </a:r>
            <a:r>
              <a:rPr lang="en-GB" sz="2400" spc="-28" dirty="0">
                <a:solidFill>
                  <a:srgbClr val="272665"/>
                </a:solidFill>
                <a:latin typeface="Public Sans"/>
                <a:ea typeface="Public Sans"/>
                <a:cs typeface="Public Sans"/>
                <a:sym typeface="Public Sans"/>
              </a:rPr>
              <a:t>centred</a:t>
            </a:r>
            <a:r>
              <a:rPr lang="en-US" sz="2400" spc="-28" dirty="0">
                <a:solidFill>
                  <a:srgbClr val="272665"/>
                </a:solidFill>
                <a:latin typeface="Public Sans"/>
                <a:ea typeface="Public Sans"/>
                <a:cs typeface="Public Sans"/>
                <a:sym typeface="Public Sans"/>
              </a:rPr>
              <a:t> approach for service users.</a:t>
            </a:r>
          </a:p>
          <a:p>
            <a:pPr algn="l">
              <a:lnSpc>
                <a:spcPts val="3080"/>
              </a:lnSpc>
            </a:pPr>
            <a:endParaRPr lang="en-US" sz="2200" spc="-28" dirty="0">
              <a:solidFill>
                <a:srgbClr val="272665"/>
              </a:solidFill>
              <a:latin typeface="Public Sans"/>
              <a:ea typeface="Public Sans"/>
              <a:cs typeface="Public Sans"/>
              <a:sym typeface="Public Sans"/>
            </a:endParaRPr>
          </a:p>
          <a:p>
            <a:pPr algn="l">
              <a:lnSpc>
                <a:spcPts val="3080"/>
              </a:lnSpc>
            </a:pPr>
            <a:r>
              <a:rPr lang="en-US" sz="2200" b="1" spc="-28" dirty="0">
                <a:solidFill>
                  <a:srgbClr val="272665"/>
                </a:solidFill>
                <a:latin typeface="Public Sans Bold"/>
                <a:ea typeface="Public Sans Bold"/>
                <a:cs typeface="Public Sans Bold"/>
                <a:sym typeface="Public Sans Bold"/>
              </a:rPr>
              <a:t>Health in All</a:t>
            </a:r>
            <a:r>
              <a:rPr lang="en-US" sz="2200" spc="-28" dirty="0">
                <a:solidFill>
                  <a:srgbClr val="272665"/>
                </a:solidFill>
                <a:latin typeface="Public Sans"/>
                <a:ea typeface="Public Sans"/>
                <a:cs typeface="Public Sans"/>
                <a:sym typeface="Public Sans"/>
              </a:rPr>
              <a:t> </a:t>
            </a:r>
            <a:r>
              <a:rPr lang="en-US" sz="2400" spc="-28" dirty="0">
                <a:solidFill>
                  <a:srgbClr val="272665"/>
                </a:solidFill>
                <a:latin typeface="Public Sans"/>
                <a:ea typeface="Public Sans"/>
                <a:cs typeface="Public Sans"/>
                <a:sym typeface="Public Sans"/>
              </a:rPr>
              <a:t>(Implemented by WHO) - impacted the UK governance, where social determinants of health are addressed as well as physical and psychological. This framework aligns with the strategy implemented by Public Health England (Office for Health Improvement &amp; Disparities, 2022).</a:t>
            </a:r>
          </a:p>
          <a:p>
            <a:pPr algn="l">
              <a:lnSpc>
                <a:spcPts val="3080"/>
              </a:lnSpc>
            </a:pPr>
            <a:endParaRPr lang="en-US" sz="2200" spc="-28" dirty="0">
              <a:solidFill>
                <a:srgbClr val="272665"/>
              </a:solidFill>
              <a:latin typeface="Public Sans"/>
              <a:ea typeface="Public Sans"/>
              <a:cs typeface="Public Sans"/>
              <a:sym typeface="Public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TextBox 2"/>
          <p:cNvSpPr txBox="1"/>
          <p:nvPr/>
        </p:nvSpPr>
        <p:spPr>
          <a:xfrm>
            <a:off x="2688248" y="1437026"/>
            <a:ext cx="12911505" cy="1232538"/>
          </a:xfrm>
          <a:prstGeom prst="rect">
            <a:avLst/>
          </a:prstGeom>
        </p:spPr>
        <p:txBody>
          <a:bodyPr lIns="0" tIns="0" rIns="0" bIns="0" rtlCol="0" anchor="t">
            <a:spAutoFit/>
          </a:bodyPr>
          <a:lstStyle/>
          <a:p>
            <a:pPr algn="ctr">
              <a:lnSpc>
                <a:spcPts val="9120"/>
              </a:lnSpc>
            </a:pPr>
            <a:r>
              <a:rPr lang="en-US" sz="9500" spc="-779" dirty="0">
                <a:solidFill>
                  <a:srgbClr val="272665"/>
                </a:solidFill>
                <a:latin typeface="Public Sans"/>
                <a:ea typeface="Public Sans"/>
                <a:cs typeface="Public Sans"/>
                <a:sym typeface="Public Sans"/>
              </a:rPr>
              <a:t>Theoretical Perspectives</a:t>
            </a:r>
          </a:p>
        </p:txBody>
      </p:sp>
      <p:grpSp>
        <p:nvGrpSpPr>
          <p:cNvPr id="3" name="Group 3"/>
          <p:cNvGrpSpPr/>
          <p:nvPr/>
        </p:nvGrpSpPr>
        <p:grpSpPr>
          <a:xfrm>
            <a:off x="1637985" y="4003683"/>
            <a:ext cx="7010572" cy="5096690"/>
            <a:chOff x="0" y="0"/>
            <a:chExt cx="1818393" cy="1321973"/>
          </a:xfrm>
        </p:grpSpPr>
        <p:sp>
          <p:nvSpPr>
            <p:cNvPr id="4" name="Freeform 4"/>
            <p:cNvSpPr/>
            <p:nvPr/>
          </p:nvSpPr>
          <p:spPr>
            <a:xfrm>
              <a:off x="0" y="0"/>
              <a:ext cx="1818393" cy="1321973"/>
            </a:xfrm>
            <a:custGeom>
              <a:avLst/>
              <a:gdLst/>
              <a:ahLst/>
              <a:cxnLst/>
              <a:rect l="l" t="t" r="r" b="b"/>
              <a:pathLst>
                <a:path w="1818393" h="1321973">
                  <a:moveTo>
                    <a:pt x="19878" y="0"/>
                  </a:moveTo>
                  <a:lnTo>
                    <a:pt x="1798516" y="0"/>
                  </a:lnTo>
                  <a:cubicBezTo>
                    <a:pt x="1803788" y="0"/>
                    <a:pt x="1808844" y="2094"/>
                    <a:pt x="1812571" y="5822"/>
                  </a:cubicBezTo>
                  <a:cubicBezTo>
                    <a:pt x="1816299" y="9550"/>
                    <a:pt x="1818393" y="14606"/>
                    <a:pt x="1818393" y="19878"/>
                  </a:cubicBezTo>
                  <a:lnTo>
                    <a:pt x="1818393" y="1302095"/>
                  </a:lnTo>
                  <a:cubicBezTo>
                    <a:pt x="1818393" y="1307367"/>
                    <a:pt x="1816299" y="1312423"/>
                    <a:pt x="1812571" y="1316151"/>
                  </a:cubicBezTo>
                  <a:cubicBezTo>
                    <a:pt x="1808844" y="1319879"/>
                    <a:pt x="1803788" y="1321973"/>
                    <a:pt x="1798516" y="1321973"/>
                  </a:cubicBezTo>
                  <a:lnTo>
                    <a:pt x="19878" y="1321973"/>
                  </a:lnTo>
                  <a:cubicBezTo>
                    <a:pt x="14606" y="1321973"/>
                    <a:pt x="9550" y="1319879"/>
                    <a:pt x="5822" y="1316151"/>
                  </a:cubicBezTo>
                  <a:cubicBezTo>
                    <a:pt x="2094" y="1312423"/>
                    <a:pt x="0" y="1307367"/>
                    <a:pt x="0" y="1302095"/>
                  </a:cubicBezTo>
                  <a:lnTo>
                    <a:pt x="0" y="19878"/>
                  </a:lnTo>
                  <a:cubicBezTo>
                    <a:pt x="0" y="14606"/>
                    <a:pt x="2094" y="9550"/>
                    <a:pt x="5822" y="5822"/>
                  </a:cubicBezTo>
                  <a:cubicBezTo>
                    <a:pt x="9550" y="2094"/>
                    <a:pt x="14606" y="0"/>
                    <a:pt x="19878"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5" name="TextBox 5"/>
            <p:cNvSpPr txBox="1"/>
            <p:nvPr/>
          </p:nvSpPr>
          <p:spPr>
            <a:xfrm>
              <a:off x="0" y="85725"/>
              <a:ext cx="1818393" cy="1236248"/>
            </a:xfrm>
            <a:prstGeom prst="rect">
              <a:avLst/>
            </a:prstGeom>
          </p:spPr>
          <p:txBody>
            <a:bodyPr lIns="50800" tIns="50800" rIns="50800" bIns="50800" rtlCol="0" anchor="ctr"/>
            <a:lstStyle/>
            <a:p>
              <a:pPr algn="ctr">
                <a:lnSpc>
                  <a:spcPts val="1925"/>
                </a:lnSpc>
              </a:pPr>
              <a:endParaRPr dirty="0"/>
            </a:p>
          </p:txBody>
        </p:sp>
      </p:grpSp>
      <p:sp>
        <p:nvSpPr>
          <p:cNvPr id="6" name="TextBox 6"/>
          <p:cNvSpPr txBox="1"/>
          <p:nvPr/>
        </p:nvSpPr>
        <p:spPr>
          <a:xfrm>
            <a:off x="2109088" y="4468254"/>
            <a:ext cx="6045455" cy="547074"/>
          </a:xfrm>
          <a:prstGeom prst="rect">
            <a:avLst/>
          </a:prstGeom>
        </p:spPr>
        <p:txBody>
          <a:bodyPr lIns="0" tIns="0" rIns="0" bIns="0" rtlCol="0" anchor="t">
            <a:spAutoFit/>
          </a:bodyPr>
          <a:lstStyle/>
          <a:p>
            <a:pPr algn="ctr">
              <a:lnSpc>
                <a:spcPts val="4030"/>
              </a:lnSpc>
            </a:pPr>
            <a:r>
              <a:rPr lang="en-US" sz="4198" spc="-344" dirty="0">
                <a:solidFill>
                  <a:srgbClr val="272665"/>
                </a:solidFill>
                <a:latin typeface="Public Sans"/>
                <a:ea typeface="Public Sans"/>
                <a:cs typeface="Public Sans"/>
                <a:sym typeface="Public Sans"/>
              </a:rPr>
              <a:t>The Biopsychosocial Model</a:t>
            </a:r>
          </a:p>
        </p:txBody>
      </p:sp>
      <p:sp>
        <p:nvSpPr>
          <p:cNvPr id="7" name="TextBox 7"/>
          <p:cNvSpPr txBox="1"/>
          <p:nvPr/>
        </p:nvSpPr>
        <p:spPr>
          <a:xfrm>
            <a:off x="1879975" y="5709277"/>
            <a:ext cx="6503679" cy="2019977"/>
          </a:xfrm>
          <a:prstGeom prst="rect">
            <a:avLst/>
          </a:prstGeom>
        </p:spPr>
        <p:txBody>
          <a:bodyPr lIns="0" tIns="0" rIns="0" bIns="0" rtlCol="0" anchor="t">
            <a:spAutoFit/>
          </a:bodyPr>
          <a:lstStyle/>
          <a:p>
            <a:pPr algn="just">
              <a:lnSpc>
                <a:spcPts val="3171"/>
              </a:lnSpc>
            </a:pPr>
            <a:r>
              <a:rPr lang="en-US" sz="2400" spc="-38" dirty="0">
                <a:solidFill>
                  <a:srgbClr val="272665"/>
                </a:solidFill>
                <a:latin typeface="Public Sans"/>
                <a:ea typeface="Public Sans"/>
                <a:cs typeface="Public Sans"/>
                <a:sym typeface="Public Sans"/>
              </a:rPr>
              <a:t>The model integrates health and wellbeing, where health outcomes are shaped by biological aspects, social, and psychological ones, which is key in delivering person-</a:t>
            </a:r>
            <a:r>
              <a:rPr lang="en-GB" sz="2400" spc="-38" dirty="0">
                <a:solidFill>
                  <a:srgbClr val="272665"/>
                </a:solidFill>
                <a:latin typeface="Public Sans"/>
                <a:ea typeface="Public Sans"/>
                <a:cs typeface="Public Sans"/>
                <a:sym typeface="Public Sans"/>
              </a:rPr>
              <a:t>centred</a:t>
            </a:r>
            <a:r>
              <a:rPr lang="en-US" sz="2400" spc="-38" dirty="0">
                <a:solidFill>
                  <a:srgbClr val="272665"/>
                </a:solidFill>
                <a:latin typeface="Public Sans"/>
                <a:ea typeface="Public Sans"/>
                <a:cs typeface="Public Sans"/>
                <a:sym typeface="Public Sans"/>
              </a:rPr>
              <a:t> care (Marschall, 2023).</a:t>
            </a:r>
          </a:p>
        </p:txBody>
      </p:sp>
      <p:grpSp>
        <p:nvGrpSpPr>
          <p:cNvPr id="8" name="Group 8"/>
          <p:cNvGrpSpPr/>
          <p:nvPr/>
        </p:nvGrpSpPr>
        <p:grpSpPr>
          <a:xfrm>
            <a:off x="9428910" y="4003683"/>
            <a:ext cx="7224801" cy="5096690"/>
            <a:chOff x="0" y="0"/>
            <a:chExt cx="1873960" cy="1321973"/>
          </a:xfrm>
        </p:grpSpPr>
        <p:sp>
          <p:nvSpPr>
            <p:cNvPr id="9" name="Freeform 9"/>
            <p:cNvSpPr/>
            <p:nvPr/>
          </p:nvSpPr>
          <p:spPr>
            <a:xfrm>
              <a:off x="0" y="0"/>
              <a:ext cx="1873960" cy="1321973"/>
            </a:xfrm>
            <a:custGeom>
              <a:avLst/>
              <a:gdLst/>
              <a:ahLst/>
              <a:cxnLst/>
              <a:rect l="l" t="t" r="r" b="b"/>
              <a:pathLst>
                <a:path w="1873960" h="1321973">
                  <a:moveTo>
                    <a:pt x="19288" y="0"/>
                  </a:moveTo>
                  <a:lnTo>
                    <a:pt x="1854671" y="0"/>
                  </a:lnTo>
                  <a:cubicBezTo>
                    <a:pt x="1865324" y="0"/>
                    <a:pt x="1873960" y="8636"/>
                    <a:pt x="1873960" y="19288"/>
                  </a:cubicBezTo>
                  <a:lnTo>
                    <a:pt x="1873960" y="1302685"/>
                  </a:lnTo>
                  <a:cubicBezTo>
                    <a:pt x="1873960" y="1307800"/>
                    <a:pt x="1871928" y="1312706"/>
                    <a:pt x="1868310" y="1316324"/>
                  </a:cubicBezTo>
                  <a:cubicBezTo>
                    <a:pt x="1864693" y="1319941"/>
                    <a:pt x="1859787" y="1321973"/>
                    <a:pt x="1854671" y="1321973"/>
                  </a:cubicBezTo>
                  <a:lnTo>
                    <a:pt x="19288" y="1321973"/>
                  </a:lnTo>
                  <a:cubicBezTo>
                    <a:pt x="14173" y="1321973"/>
                    <a:pt x="9267" y="1319941"/>
                    <a:pt x="5649" y="1316324"/>
                  </a:cubicBezTo>
                  <a:cubicBezTo>
                    <a:pt x="2032" y="1312706"/>
                    <a:pt x="0" y="1307800"/>
                    <a:pt x="0" y="1302685"/>
                  </a:cubicBezTo>
                  <a:lnTo>
                    <a:pt x="0" y="19288"/>
                  </a:lnTo>
                  <a:cubicBezTo>
                    <a:pt x="0" y="14173"/>
                    <a:pt x="2032" y="9267"/>
                    <a:pt x="5649" y="5649"/>
                  </a:cubicBezTo>
                  <a:cubicBezTo>
                    <a:pt x="9267" y="2032"/>
                    <a:pt x="14173" y="0"/>
                    <a:pt x="19288"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10" name="TextBox 10"/>
            <p:cNvSpPr txBox="1"/>
            <p:nvPr/>
          </p:nvSpPr>
          <p:spPr>
            <a:xfrm>
              <a:off x="0" y="85725"/>
              <a:ext cx="1873960" cy="1236248"/>
            </a:xfrm>
            <a:prstGeom prst="rect">
              <a:avLst/>
            </a:prstGeom>
          </p:spPr>
          <p:txBody>
            <a:bodyPr lIns="50800" tIns="50800" rIns="50800" bIns="50800" rtlCol="0" anchor="ctr"/>
            <a:lstStyle/>
            <a:p>
              <a:pPr algn="ctr">
                <a:lnSpc>
                  <a:spcPts val="1925"/>
                </a:lnSpc>
              </a:pPr>
              <a:endParaRPr dirty="0"/>
            </a:p>
          </p:txBody>
        </p:sp>
      </p:grpSp>
      <p:sp>
        <p:nvSpPr>
          <p:cNvPr id="11" name="TextBox 11"/>
          <p:cNvSpPr txBox="1"/>
          <p:nvPr/>
        </p:nvSpPr>
        <p:spPr>
          <a:xfrm>
            <a:off x="10485305" y="4468254"/>
            <a:ext cx="4850599" cy="552139"/>
          </a:xfrm>
          <a:prstGeom prst="rect">
            <a:avLst/>
          </a:prstGeom>
        </p:spPr>
        <p:txBody>
          <a:bodyPr lIns="0" tIns="0" rIns="0" bIns="0" rtlCol="0" anchor="t">
            <a:spAutoFit/>
          </a:bodyPr>
          <a:lstStyle/>
          <a:p>
            <a:pPr algn="ctr">
              <a:lnSpc>
                <a:spcPts val="4030"/>
              </a:lnSpc>
            </a:pPr>
            <a:r>
              <a:rPr lang="en-US" sz="4198" spc="-344" dirty="0">
                <a:solidFill>
                  <a:srgbClr val="272665"/>
                </a:solidFill>
                <a:latin typeface="Public Sans"/>
                <a:ea typeface="Public Sans"/>
                <a:cs typeface="Public Sans"/>
                <a:sym typeface="Public Sans"/>
              </a:rPr>
              <a:t>The Salutogenic Model</a:t>
            </a:r>
          </a:p>
        </p:txBody>
      </p:sp>
      <p:sp>
        <p:nvSpPr>
          <p:cNvPr id="12" name="TextBox 12"/>
          <p:cNvSpPr txBox="1"/>
          <p:nvPr/>
        </p:nvSpPr>
        <p:spPr>
          <a:xfrm>
            <a:off x="9694306" y="5086350"/>
            <a:ext cx="6615886" cy="3350469"/>
          </a:xfrm>
          <a:prstGeom prst="rect">
            <a:avLst/>
          </a:prstGeom>
        </p:spPr>
        <p:txBody>
          <a:bodyPr lIns="0" tIns="0" rIns="0" bIns="0" rtlCol="0" anchor="t">
            <a:spAutoFit/>
          </a:bodyPr>
          <a:lstStyle/>
          <a:p>
            <a:pPr algn="just">
              <a:lnSpc>
                <a:spcPts val="3315"/>
              </a:lnSpc>
            </a:pPr>
            <a:r>
              <a:rPr lang="en-US" sz="2400" spc="-40" dirty="0">
                <a:solidFill>
                  <a:srgbClr val="272665"/>
                </a:solidFill>
                <a:latin typeface="Public Sans"/>
                <a:ea typeface="Public Sans"/>
                <a:cs typeface="Public Sans"/>
                <a:sym typeface="Public Sans"/>
              </a:rPr>
              <a:t>This model promotes resilience in people rather than focusing on the illness, which is seen as a holistic approach. According to the Salutogenic Model, everyone is between fully healthy and fully ill as a continuum, rather than defining health or illness as a permanent state.</a:t>
            </a:r>
          </a:p>
          <a:p>
            <a:pPr algn="just">
              <a:lnSpc>
                <a:spcPts val="3315"/>
              </a:lnSpc>
              <a:spcBef>
                <a:spcPct val="0"/>
              </a:spcBef>
            </a:pPr>
            <a:r>
              <a:rPr lang="en-US" sz="2400" spc="-40" dirty="0">
                <a:solidFill>
                  <a:srgbClr val="272665"/>
                </a:solidFill>
                <a:latin typeface="Public Sans"/>
                <a:ea typeface="Public Sans"/>
                <a:cs typeface="Public Sans"/>
                <a:sym typeface="Public Sans"/>
              </a:rPr>
              <a:t>Promotion of health and prevention are key concepts of this model (Eriksson,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TextBox 2"/>
          <p:cNvSpPr txBox="1"/>
          <p:nvPr/>
        </p:nvSpPr>
        <p:spPr>
          <a:xfrm>
            <a:off x="2688248" y="1437026"/>
            <a:ext cx="12911505" cy="1232538"/>
          </a:xfrm>
          <a:prstGeom prst="rect">
            <a:avLst/>
          </a:prstGeom>
        </p:spPr>
        <p:txBody>
          <a:bodyPr lIns="0" tIns="0" rIns="0" bIns="0" rtlCol="0" anchor="t">
            <a:spAutoFit/>
          </a:bodyPr>
          <a:lstStyle/>
          <a:p>
            <a:pPr algn="ctr">
              <a:lnSpc>
                <a:spcPts val="9120"/>
              </a:lnSpc>
            </a:pPr>
            <a:r>
              <a:rPr lang="en-US" sz="9500" spc="-779" dirty="0">
                <a:solidFill>
                  <a:srgbClr val="272665"/>
                </a:solidFill>
                <a:latin typeface="Public Sans"/>
                <a:ea typeface="Public Sans"/>
                <a:cs typeface="Public Sans"/>
                <a:sym typeface="Public Sans"/>
              </a:rPr>
              <a:t>Policy and Governance</a:t>
            </a:r>
          </a:p>
        </p:txBody>
      </p:sp>
      <p:grpSp>
        <p:nvGrpSpPr>
          <p:cNvPr id="3" name="Group 3"/>
          <p:cNvGrpSpPr/>
          <p:nvPr/>
        </p:nvGrpSpPr>
        <p:grpSpPr>
          <a:xfrm>
            <a:off x="1637985" y="4003683"/>
            <a:ext cx="4750393" cy="5096690"/>
            <a:chOff x="0" y="0"/>
            <a:chExt cx="1232151" cy="1321973"/>
          </a:xfrm>
        </p:grpSpPr>
        <p:sp>
          <p:nvSpPr>
            <p:cNvPr id="4" name="Freeform 4"/>
            <p:cNvSpPr/>
            <p:nvPr/>
          </p:nvSpPr>
          <p:spPr>
            <a:xfrm>
              <a:off x="0" y="0"/>
              <a:ext cx="1232151" cy="1321973"/>
            </a:xfrm>
            <a:custGeom>
              <a:avLst/>
              <a:gdLst/>
              <a:ahLst/>
              <a:cxnLst/>
              <a:rect l="l" t="t" r="r" b="b"/>
              <a:pathLst>
                <a:path w="1232151" h="1321973">
                  <a:moveTo>
                    <a:pt x="29335" y="0"/>
                  </a:moveTo>
                  <a:lnTo>
                    <a:pt x="1202815" y="0"/>
                  </a:lnTo>
                  <a:cubicBezTo>
                    <a:pt x="1210596" y="0"/>
                    <a:pt x="1218057" y="3091"/>
                    <a:pt x="1223559" y="8592"/>
                  </a:cubicBezTo>
                  <a:cubicBezTo>
                    <a:pt x="1229060" y="14094"/>
                    <a:pt x="1232151" y="21555"/>
                    <a:pt x="1232151" y="29335"/>
                  </a:cubicBezTo>
                  <a:lnTo>
                    <a:pt x="1232151" y="1292638"/>
                  </a:lnTo>
                  <a:cubicBezTo>
                    <a:pt x="1232151" y="1300418"/>
                    <a:pt x="1229060" y="1307879"/>
                    <a:pt x="1223559" y="1313381"/>
                  </a:cubicBezTo>
                  <a:cubicBezTo>
                    <a:pt x="1218057" y="1318882"/>
                    <a:pt x="1210596" y="1321973"/>
                    <a:pt x="1202815" y="1321973"/>
                  </a:cubicBezTo>
                  <a:lnTo>
                    <a:pt x="29335" y="1321973"/>
                  </a:lnTo>
                  <a:cubicBezTo>
                    <a:pt x="21555" y="1321973"/>
                    <a:pt x="14094" y="1318882"/>
                    <a:pt x="8592" y="1313381"/>
                  </a:cubicBezTo>
                  <a:cubicBezTo>
                    <a:pt x="3091" y="1307879"/>
                    <a:pt x="0" y="1300418"/>
                    <a:pt x="0" y="1292638"/>
                  </a:cubicBezTo>
                  <a:lnTo>
                    <a:pt x="0" y="29335"/>
                  </a:lnTo>
                  <a:cubicBezTo>
                    <a:pt x="0" y="21555"/>
                    <a:pt x="3091" y="14094"/>
                    <a:pt x="8592" y="8592"/>
                  </a:cubicBezTo>
                  <a:cubicBezTo>
                    <a:pt x="14094" y="3091"/>
                    <a:pt x="21555" y="0"/>
                    <a:pt x="29335"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5" name="TextBox 5"/>
            <p:cNvSpPr txBox="1"/>
            <p:nvPr/>
          </p:nvSpPr>
          <p:spPr>
            <a:xfrm>
              <a:off x="0" y="85725"/>
              <a:ext cx="1232151" cy="1236248"/>
            </a:xfrm>
            <a:prstGeom prst="rect">
              <a:avLst/>
            </a:prstGeom>
          </p:spPr>
          <p:txBody>
            <a:bodyPr lIns="50800" tIns="50800" rIns="50800" bIns="50800" rtlCol="0" anchor="ctr"/>
            <a:lstStyle/>
            <a:p>
              <a:pPr algn="ctr">
                <a:lnSpc>
                  <a:spcPts val="1925"/>
                </a:lnSpc>
              </a:pPr>
              <a:endParaRPr dirty="0"/>
            </a:p>
          </p:txBody>
        </p:sp>
      </p:grpSp>
      <p:sp>
        <p:nvSpPr>
          <p:cNvPr id="6" name="TextBox 6"/>
          <p:cNvSpPr txBox="1"/>
          <p:nvPr/>
        </p:nvSpPr>
        <p:spPr>
          <a:xfrm>
            <a:off x="2187046" y="4328585"/>
            <a:ext cx="3613395" cy="1062028"/>
          </a:xfrm>
          <a:prstGeom prst="rect">
            <a:avLst/>
          </a:prstGeom>
        </p:spPr>
        <p:txBody>
          <a:bodyPr lIns="0" tIns="0" rIns="0" bIns="0" rtlCol="0" anchor="t">
            <a:spAutoFit/>
          </a:bodyPr>
          <a:lstStyle/>
          <a:p>
            <a:pPr algn="ctr">
              <a:lnSpc>
                <a:spcPts val="4030"/>
              </a:lnSpc>
            </a:pPr>
            <a:r>
              <a:rPr lang="en-US" sz="4198" spc="-344" dirty="0">
                <a:solidFill>
                  <a:srgbClr val="272665"/>
                </a:solidFill>
                <a:latin typeface="Public Sans"/>
                <a:ea typeface="Public Sans"/>
                <a:cs typeface="Public Sans"/>
                <a:sym typeface="Public Sans"/>
              </a:rPr>
              <a:t>The NHS Long-term Plan 2019</a:t>
            </a:r>
          </a:p>
        </p:txBody>
      </p:sp>
      <p:sp>
        <p:nvSpPr>
          <p:cNvPr id="7" name="TextBox 7"/>
          <p:cNvSpPr txBox="1"/>
          <p:nvPr/>
        </p:nvSpPr>
        <p:spPr>
          <a:xfrm>
            <a:off x="1973898" y="5725834"/>
            <a:ext cx="3826544" cy="3200813"/>
          </a:xfrm>
          <a:prstGeom prst="rect">
            <a:avLst/>
          </a:prstGeom>
        </p:spPr>
        <p:txBody>
          <a:bodyPr lIns="0" tIns="0" rIns="0" bIns="0" rtlCol="0" anchor="t">
            <a:spAutoFit/>
          </a:bodyPr>
          <a:lstStyle/>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Expanding community-based services</a:t>
            </a:r>
          </a:p>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Increased mental health support</a:t>
            </a:r>
          </a:p>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Promoting digital innovation</a:t>
            </a:r>
          </a:p>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Ensuring system sustainability</a:t>
            </a:r>
          </a:p>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Investing in prevention and early intervention</a:t>
            </a:r>
          </a:p>
        </p:txBody>
      </p:sp>
      <p:sp>
        <p:nvSpPr>
          <p:cNvPr id="11" name="TextBox 11"/>
          <p:cNvSpPr txBox="1"/>
          <p:nvPr/>
        </p:nvSpPr>
        <p:spPr>
          <a:xfrm>
            <a:off x="7396317" y="4328585"/>
            <a:ext cx="3705040" cy="1062028"/>
          </a:xfrm>
          <a:prstGeom prst="rect">
            <a:avLst/>
          </a:prstGeom>
        </p:spPr>
        <p:txBody>
          <a:bodyPr lIns="0" tIns="0" rIns="0" bIns="0" rtlCol="0" anchor="t">
            <a:spAutoFit/>
          </a:bodyPr>
          <a:lstStyle/>
          <a:p>
            <a:pPr algn="ctr">
              <a:lnSpc>
                <a:spcPts val="4030"/>
              </a:lnSpc>
            </a:pPr>
            <a:r>
              <a:rPr lang="en-US" sz="4198" spc="-344" dirty="0">
                <a:solidFill>
                  <a:srgbClr val="272665"/>
                </a:solidFill>
                <a:latin typeface="Public Sans"/>
                <a:ea typeface="Public Sans"/>
                <a:cs typeface="Public Sans"/>
                <a:sym typeface="Public Sans"/>
              </a:rPr>
              <a:t>Health and Social Care Act (2012)</a:t>
            </a:r>
          </a:p>
        </p:txBody>
      </p:sp>
      <p:sp>
        <p:nvSpPr>
          <p:cNvPr id="12" name="TextBox 12"/>
          <p:cNvSpPr txBox="1"/>
          <p:nvPr/>
        </p:nvSpPr>
        <p:spPr>
          <a:xfrm>
            <a:off x="7062772" y="5725834"/>
            <a:ext cx="4038585" cy="2841740"/>
          </a:xfrm>
          <a:prstGeom prst="rect">
            <a:avLst/>
          </a:prstGeom>
        </p:spPr>
        <p:txBody>
          <a:bodyPr lIns="0" tIns="0" rIns="0" bIns="0" rtlCol="0" anchor="t">
            <a:spAutoFit/>
          </a:bodyPr>
          <a:lstStyle/>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Promoting cross-sector collaboration</a:t>
            </a:r>
          </a:p>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Transferring public health to local authorities to include health in local care planning</a:t>
            </a:r>
          </a:p>
          <a:p>
            <a:pPr marL="427362" lvl="1" indent="-213681" algn="l">
              <a:lnSpc>
                <a:spcPts val="2771"/>
              </a:lnSpc>
              <a:buFont typeface="Arial"/>
              <a:buChar char="•"/>
            </a:pPr>
            <a:r>
              <a:rPr lang="en-US" sz="2000" spc="-33" dirty="0">
                <a:solidFill>
                  <a:srgbClr val="272665"/>
                </a:solidFill>
                <a:latin typeface="Public Sans"/>
                <a:ea typeface="Public Sans"/>
                <a:cs typeface="Public Sans"/>
                <a:sym typeface="Public Sans"/>
              </a:rPr>
              <a:t>Highlighting the need for transparency and quality in care</a:t>
            </a:r>
          </a:p>
        </p:txBody>
      </p:sp>
      <p:grpSp>
        <p:nvGrpSpPr>
          <p:cNvPr id="13" name="Group 13"/>
          <p:cNvGrpSpPr/>
          <p:nvPr/>
        </p:nvGrpSpPr>
        <p:grpSpPr>
          <a:xfrm>
            <a:off x="11899623" y="4003683"/>
            <a:ext cx="4750393" cy="5096690"/>
            <a:chOff x="0" y="0"/>
            <a:chExt cx="1232151" cy="1321973"/>
          </a:xfrm>
        </p:grpSpPr>
        <p:sp>
          <p:nvSpPr>
            <p:cNvPr id="14" name="Freeform 14"/>
            <p:cNvSpPr/>
            <p:nvPr/>
          </p:nvSpPr>
          <p:spPr>
            <a:xfrm>
              <a:off x="0" y="0"/>
              <a:ext cx="1232151" cy="1321973"/>
            </a:xfrm>
            <a:custGeom>
              <a:avLst/>
              <a:gdLst/>
              <a:ahLst/>
              <a:cxnLst/>
              <a:rect l="l" t="t" r="r" b="b"/>
              <a:pathLst>
                <a:path w="1232151" h="1321973">
                  <a:moveTo>
                    <a:pt x="29335" y="0"/>
                  </a:moveTo>
                  <a:lnTo>
                    <a:pt x="1202815" y="0"/>
                  </a:lnTo>
                  <a:cubicBezTo>
                    <a:pt x="1210596" y="0"/>
                    <a:pt x="1218057" y="3091"/>
                    <a:pt x="1223559" y="8592"/>
                  </a:cubicBezTo>
                  <a:cubicBezTo>
                    <a:pt x="1229060" y="14094"/>
                    <a:pt x="1232151" y="21555"/>
                    <a:pt x="1232151" y="29335"/>
                  </a:cubicBezTo>
                  <a:lnTo>
                    <a:pt x="1232151" y="1292638"/>
                  </a:lnTo>
                  <a:cubicBezTo>
                    <a:pt x="1232151" y="1300418"/>
                    <a:pt x="1229060" y="1307879"/>
                    <a:pt x="1223559" y="1313381"/>
                  </a:cubicBezTo>
                  <a:cubicBezTo>
                    <a:pt x="1218057" y="1318882"/>
                    <a:pt x="1210596" y="1321973"/>
                    <a:pt x="1202815" y="1321973"/>
                  </a:cubicBezTo>
                  <a:lnTo>
                    <a:pt x="29335" y="1321973"/>
                  </a:lnTo>
                  <a:cubicBezTo>
                    <a:pt x="21555" y="1321973"/>
                    <a:pt x="14094" y="1318882"/>
                    <a:pt x="8592" y="1313381"/>
                  </a:cubicBezTo>
                  <a:cubicBezTo>
                    <a:pt x="3091" y="1307879"/>
                    <a:pt x="0" y="1300418"/>
                    <a:pt x="0" y="1292638"/>
                  </a:cubicBezTo>
                  <a:lnTo>
                    <a:pt x="0" y="29335"/>
                  </a:lnTo>
                  <a:cubicBezTo>
                    <a:pt x="0" y="21555"/>
                    <a:pt x="3091" y="14094"/>
                    <a:pt x="8592" y="8592"/>
                  </a:cubicBezTo>
                  <a:cubicBezTo>
                    <a:pt x="14094" y="3091"/>
                    <a:pt x="21555" y="0"/>
                    <a:pt x="29335" y="0"/>
                  </a:cubicBezTo>
                  <a:close/>
                </a:path>
              </a:pathLst>
            </a:custGeom>
            <a:solidFill>
              <a:srgbClr val="000000">
                <a:alpha val="0"/>
              </a:srgbClr>
            </a:solidFill>
            <a:ln w="57150" cap="sq">
              <a:solidFill>
                <a:srgbClr val="AB9EE2"/>
              </a:solidFill>
              <a:prstDash val="solid"/>
              <a:miter/>
            </a:ln>
          </p:spPr>
          <p:txBody>
            <a:bodyPr/>
            <a:lstStyle/>
            <a:p>
              <a:endParaRPr lang="en-US"/>
            </a:p>
          </p:txBody>
        </p:sp>
        <p:sp>
          <p:nvSpPr>
            <p:cNvPr id="15" name="TextBox 15"/>
            <p:cNvSpPr txBox="1"/>
            <p:nvPr/>
          </p:nvSpPr>
          <p:spPr>
            <a:xfrm>
              <a:off x="0" y="85725"/>
              <a:ext cx="1232151" cy="1236248"/>
            </a:xfrm>
            <a:prstGeom prst="rect">
              <a:avLst/>
            </a:prstGeom>
          </p:spPr>
          <p:txBody>
            <a:bodyPr lIns="50800" tIns="50800" rIns="50800" bIns="50800" rtlCol="0" anchor="ctr"/>
            <a:lstStyle/>
            <a:p>
              <a:pPr algn="ctr">
                <a:lnSpc>
                  <a:spcPts val="1925"/>
                </a:lnSpc>
              </a:pPr>
              <a:endParaRPr dirty="0"/>
            </a:p>
          </p:txBody>
        </p:sp>
      </p:grpSp>
      <p:sp>
        <p:nvSpPr>
          <p:cNvPr id="16" name="TextBox 16"/>
          <p:cNvSpPr txBox="1"/>
          <p:nvPr/>
        </p:nvSpPr>
        <p:spPr>
          <a:xfrm>
            <a:off x="12697233" y="4328585"/>
            <a:ext cx="3364846" cy="552139"/>
          </a:xfrm>
          <a:prstGeom prst="rect">
            <a:avLst/>
          </a:prstGeom>
        </p:spPr>
        <p:txBody>
          <a:bodyPr lIns="0" tIns="0" rIns="0" bIns="0" rtlCol="0" anchor="t">
            <a:spAutoFit/>
          </a:bodyPr>
          <a:lstStyle/>
          <a:p>
            <a:pPr algn="ctr">
              <a:lnSpc>
                <a:spcPts val="4030"/>
              </a:lnSpc>
            </a:pPr>
            <a:r>
              <a:rPr lang="en-US" sz="4198" spc="-344" dirty="0">
                <a:solidFill>
                  <a:srgbClr val="272665"/>
                </a:solidFill>
                <a:latin typeface="Public Sans"/>
                <a:ea typeface="Public Sans"/>
                <a:cs typeface="Public Sans"/>
                <a:sym typeface="Public Sans"/>
              </a:rPr>
              <a:t>Greener NHS</a:t>
            </a:r>
          </a:p>
        </p:txBody>
      </p:sp>
      <p:sp>
        <p:nvSpPr>
          <p:cNvPr id="17" name="TextBox 17"/>
          <p:cNvSpPr txBox="1"/>
          <p:nvPr/>
        </p:nvSpPr>
        <p:spPr>
          <a:xfrm>
            <a:off x="12195980" y="5725834"/>
            <a:ext cx="3866099" cy="3200235"/>
          </a:xfrm>
          <a:prstGeom prst="rect">
            <a:avLst/>
          </a:prstGeom>
        </p:spPr>
        <p:txBody>
          <a:bodyPr lIns="0" tIns="0" rIns="0" bIns="0" rtlCol="0" anchor="t">
            <a:spAutoFit/>
          </a:bodyPr>
          <a:lstStyle/>
          <a:p>
            <a:pPr marL="427364" lvl="1" indent="-213682" algn="l">
              <a:lnSpc>
                <a:spcPts val="2771"/>
              </a:lnSpc>
              <a:buFont typeface="Arial"/>
              <a:buChar char="•"/>
            </a:pPr>
            <a:r>
              <a:rPr lang="en-US" sz="2000" spc="-33" dirty="0">
                <a:solidFill>
                  <a:srgbClr val="272665"/>
                </a:solidFill>
                <a:latin typeface="Public Sans"/>
                <a:ea typeface="Public Sans"/>
                <a:cs typeface="Public Sans"/>
                <a:sym typeface="Public Sans"/>
              </a:rPr>
              <a:t>Strong commitment towards achieving net zero by 2040</a:t>
            </a:r>
          </a:p>
          <a:p>
            <a:pPr marL="427364" lvl="1" indent="-213682" algn="l">
              <a:lnSpc>
                <a:spcPts val="2771"/>
              </a:lnSpc>
              <a:buFont typeface="Arial"/>
              <a:buChar char="•"/>
            </a:pPr>
            <a:r>
              <a:rPr lang="en-US" sz="2000" spc="-33" dirty="0">
                <a:solidFill>
                  <a:srgbClr val="272665"/>
                </a:solidFill>
                <a:latin typeface="Public Sans"/>
                <a:ea typeface="Public Sans"/>
                <a:cs typeface="Public Sans"/>
                <a:sym typeface="Public Sans"/>
              </a:rPr>
              <a:t>Continuous investments in energy-efficient healthcare establishments</a:t>
            </a:r>
          </a:p>
          <a:p>
            <a:pPr marL="427364" lvl="1" indent="-213682" algn="l">
              <a:lnSpc>
                <a:spcPts val="2771"/>
              </a:lnSpc>
              <a:buFont typeface="Arial"/>
              <a:buChar char="•"/>
            </a:pPr>
            <a:r>
              <a:rPr lang="en-US" sz="2000" spc="-33" dirty="0">
                <a:solidFill>
                  <a:srgbClr val="272665"/>
                </a:solidFill>
                <a:latin typeface="Public Sans"/>
                <a:ea typeface="Public Sans"/>
                <a:cs typeface="Public Sans"/>
                <a:sym typeface="Public Sans"/>
              </a:rPr>
              <a:t>Strong alignment with SDG 12 - to improve public health by reducing air pollution, waste, etc.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B9EE2"/>
        </a:solidFill>
        <a:effectLst/>
      </p:bgPr>
    </p:bg>
    <p:spTree>
      <p:nvGrpSpPr>
        <p:cNvPr id="1" name=""/>
        <p:cNvGrpSpPr/>
        <p:nvPr/>
      </p:nvGrpSpPr>
      <p:grpSpPr>
        <a:xfrm>
          <a:off x="0" y="0"/>
          <a:ext cx="0" cy="0"/>
          <a:chOff x="0" y="0"/>
          <a:chExt cx="0" cy="0"/>
        </a:xfrm>
      </p:grpSpPr>
      <p:sp>
        <p:nvSpPr>
          <p:cNvPr id="3" name="TextBox 3"/>
          <p:cNvSpPr txBox="1"/>
          <p:nvPr/>
        </p:nvSpPr>
        <p:spPr>
          <a:xfrm>
            <a:off x="1504950" y="2186638"/>
            <a:ext cx="7937849" cy="1232538"/>
          </a:xfrm>
          <a:prstGeom prst="rect">
            <a:avLst/>
          </a:prstGeom>
        </p:spPr>
        <p:txBody>
          <a:bodyPr lIns="0" tIns="0" rIns="0" bIns="0" rtlCol="0" anchor="t">
            <a:spAutoFit/>
          </a:bodyPr>
          <a:lstStyle/>
          <a:p>
            <a:pPr algn="l">
              <a:lnSpc>
                <a:spcPts val="9120"/>
              </a:lnSpc>
            </a:pPr>
            <a:r>
              <a:rPr lang="en-US" sz="9500" spc="-779" dirty="0">
                <a:solidFill>
                  <a:srgbClr val="FFFFFF"/>
                </a:solidFill>
                <a:latin typeface="Public Sans"/>
                <a:ea typeface="Public Sans"/>
                <a:cs typeface="Public Sans"/>
                <a:sym typeface="Public Sans"/>
              </a:rPr>
              <a:t>Service Delivery</a:t>
            </a:r>
          </a:p>
        </p:txBody>
      </p:sp>
      <p:sp>
        <p:nvSpPr>
          <p:cNvPr id="4" name="TextBox 4"/>
          <p:cNvSpPr txBox="1"/>
          <p:nvPr/>
        </p:nvSpPr>
        <p:spPr>
          <a:xfrm>
            <a:off x="838200" y="3791214"/>
            <a:ext cx="11449050" cy="6073394"/>
          </a:xfrm>
          <a:prstGeom prst="rect">
            <a:avLst/>
          </a:prstGeom>
        </p:spPr>
        <p:txBody>
          <a:bodyPr wrap="square" lIns="0" tIns="0" rIns="0" bIns="0" rtlCol="0" anchor="t">
            <a:spAutoFit/>
          </a:bodyPr>
          <a:lstStyle/>
          <a:p>
            <a:pPr>
              <a:lnSpc>
                <a:spcPts val="2800"/>
              </a:lnSpc>
            </a:pPr>
            <a:r>
              <a:rPr lang="en-US" sz="3200" spc="-26" dirty="0">
                <a:solidFill>
                  <a:srgbClr val="FFFFFF"/>
                </a:solidFill>
                <a:latin typeface="Public Sans"/>
                <a:ea typeface="Public Sans"/>
                <a:cs typeface="Public Sans"/>
                <a:sym typeface="Public Sans"/>
              </a:rPr>
              <a:t>In real life, many of the models and frameworks are not applied fully, and often, this is because of the many constraints the health and social care system faces.</a:t>
            </a:r>
          </a:p>
          <a:p>
            <a:pPr>
              <a:lnSpc>
                <a:spcPts val="2800"/>
              </a:lnSpc>
            </a:pPr>
            <a:endParaRPr lang="en-US" sz="3200" spc="-26" dirty="0">
              <a:solidFill>
                <a:srgbClr val="FFFFFF"/>
              </a:solidFill>
              <a:latin typeface="Public Sans"/>
              <a:ea typeface="Public Sans"/>
              <a:cs typeface="Public Sans"/>
              <a:sym typeface="Public Sans"/>
            </a:endParaRPr>
          </a:p>
          <a:p>
            <a:pPr marL="342900" indent="-342900">
              <a:lnSpc>
                <a:spcPts val="2800"/>
              </a:lnSpc>
              <a:buFont typeface="Arial" panose="020B0604020202020204" pitchFamily="34" charset="0"/>
              <a:buChar char="•"/>
            </a:pPr>
            <a:r>
              <a:rPr lang="en-US" sz="3200" spc="-26" dirty="0">
                <a:solidFill>
                  <a:srgbClr val="FFFFFF"/>
                </a:solidFill>
                <a:latin typeface="Public Sans"/>
                <a:ea typeface="Public Sans"/>
                <a:cs typeface="Public Sans"/>
                <a:sym typeface="Public Sans"/>
              </a:rPr>
              <a:t> Shortages in staff or budget cuts (Dunn et al., 2023). </a:t>
            </a:r>
          </a:p>
          <a:p>
            <a:pPr marL="342900" indent="-342900">
              <a:lnSpc>
                <a:spcPts val="2800"/>
              </a:lnSpc>
              <a:buFont typeface="Arial" panose="020B0604020202020204" pitchFamily="34" charset="0"/>
              <a:buChar char="•"/>
            </a:pPr>
            <a:endParaRPr lang="en-US" sz="3200" spc="-26" dirty="0">
              <a:solidFill>
                <a:srgbClr val="FFFFFF"/>
              </a:solidFill>
              <a:latin typeface="Public Sans"/>
              <a:ea typeface="Public Sans"/>
              <a:cs typeface="Public Sans"/>
              <a:sym typeface="Public Sans"/>
            </a:endParaRPr>
          </a:p>
          <a:p>
            <a:pPr marL="342900" indent="-342900">
              <a:lnSpc>
                <a:spcPts val="2800"/>
              </a:lnSpc>
              <a:buFont typeface="Arial" panose="020B0604020202020204" pitchFamily="34" charset="0"/>
              <a:buChar char="•"/>
            </a:pPr>
            <a:r>
              <a:rPr lang="en-US" sz="3200" spc="-26" dirty="0">
                <a:solidFill>
                  <a:srgbClr val="FFFFFF"/>
                </a:solidFill>
                <a:latin typeface="Public Sans"/>
                <a:ea typeface="Public Sans"/>
                <a:cs typeface="Public Sans"/>
                <a:sym typeface="Public Sans"/>
              </a:rPr>
              <a:t>The integration of adequate service delivery is hampered by differences in finance, regulatory fragmentation, and local capacity. </a:t>
            </a:r>
          </a:p>
          <a:p>
            <a:pPr marL="342900" indent="-342900">
              <a:lnSpc>
                <a:spcPts val="2800"/>
              </a:lnSpc>
              <a:buFont typeface="Arial" panose="020B0604020202020204" pitchFamily="34" charset="0"/>
              <a:buChar char="•"/>
            </a:pPr>
            <a:endParaRPr lang="en-US" sz="3200" spc="-26" dirty="0">
              <a:solidFill>
                <a:srgbClr val="FFFFFF"/>
              </a:solidFill>
              <a:latin typeface="Public Sans"/>
              <a:ea typeface="Public Sans"/>
              <a:cs typeface="Public Sans"/>
              <a:sym typeface="Public Sans"/>
            </a:endParaRPr>
          </a:p>
          <a:p>
            <a:pPr marL="342900" indent="-342900">
              <a:lnSpc>
                <a:spcPts val="2800"/>
              </a:lnSpc>
              <a:buFont typeface="Arial" panose="020B0604020202020204" pitchFamily="34" charset="0"/>
              <a:buChar char="•"/>
            </a:pPr>
            <a:r>
              <a:rPr lang="en-US" sz="3200" spc="-26" dirty="0">
                <a:solidFill>
                  <a:srgbClr val="FFFFFF"/>
                </a:solidFill>
                <a:latin typeface="Public Sans"/>
                <a:ea typeface="Public Sans"/>
                <a:cs typeface="Public Sans"/>
                <a:sym typeface="Public Sans"/>
              </a:rPr>
              <a:t>Systemic flaws such as uneven digital access and employee burnout were also made evident by the COVID-19 pandemic, highlighting the necessity of long-term investment and governance reform.</a:t>
            </a:r>
          </a:p>
          <a:p>
            <a:pPr algn="l">
              <a:lnSpc>
                <a:spcPts val="2800"/>
              </a:lnSpc>
            </a:pPr>
            <a:endParaRPr lang="en-US" sz="2000" spc="-26" dirty="0">
              <a:solidFill>
                <a:srgbClr val="FFFFFF"/>
              </a:solidFill>
              <a:latin typeface="Public Sans"/>
              <a:ea typeface="Public Sans"/>
              <a:cs typeface="Public Sans"/>
              <a:sym typeface="Public Sans"/>
            </a:endParaRPr>
          </a:p>
          <a:p>
            <a:pPr algn="l">
              <a:lnSpc>
                <a:spcPts val="2800"/>
              </a:lnSpc>
            </a:pPr>
            <a:endParaRPr lang="en-US" sz="2000" spc="-26" dirty="0">
              <a:solidFill>
                <a:srgbClr val="FFFFFF"/>
              </a:solidFill>
              <a:latin typeface="Public Sans"/>
              <a:ea typeface="Public Sans"/>
              <a:cs typeface="Public Sans"/>
              <a:sym typeface="Public Sans"/>
            </a:endParaRPr>
          </a:p>
          <a:p>
            <a:pPr algn="l">
              <a:lnSpc>
                <a:spcPts val="2800"/>
              </a:lnSpc>
            </a:pPr>
            <a:endParaRPr lang="en-US" sz="2000" spc="-26" dirty="0">
              <a:solidFill>
                <a:srgbClr val="FFFFFF"/>
              </a:solidFill>
              <a:latin typeface="Public Sans"/>
              <a:ea typeface="Public Sans"/>
              <a:cs typeface="Public Sans"/>
              <a:sym typeface="Public Sans"/>
            </a:endParaRPr>
          </a:p>
        </p:txBody>
      </p:sp>
      <p:sp>
        <p:nvSpPr>
          <p:cNvPr id="5" name="Freeform 2">
            <a:extLst>
              <a:ext uri="{FF2B5EF4-FFF2-40B4-BE49-F238E27FC236}">
                <a16:creationId xmlns:a16="http://schemas.microsoft.com/office/drawing/2014/main" id="{9D69705E-0F4C-405C-8726-76EBAF4DE0FD}"/>
              </a:ext>
            </a:extLst>
          </p:cNvPr>
          <p:cNvSpPr/>
          <p:nvPr/>
        </p:nvSpPr>
        <p:spPr>
          <a:xfrm>
            <a:off x="13182600" y="881108"/>
            <a:ext cx="4457700" cy="4674628"/>
          </a:xfrm>
          <a:custGeom>
            <a:avLst/>
            <a:gdLst/>
            <a:ahLst/>
            <a:cxnLst/>
            <a:rect l="l" t="t" r="r" b="b"/>
            <a:pathLst>
              <a:path w="4057522" h="4057522">
                <a:moveTo>
                  <a:pt x="0" y="0"/>
                </a:moveTo>
                <a:lnTo>
                  <a:pt x="4057522" y="0"/>
                </a:lnTo>
                <a:lnTo>
                  <a:pt x="4057522" y="4057522"/>
                </a:lnTo>
                <a:lnTo>
                  <a:pt x="0" y="405752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5550014" y="7032973"/>
            <a:ext cx="7187972" cy="4114800"/>
          </a:xfrm>
          <a:custGeom>
            <a:avLst/>
            <a:gdLst/>
            <a:ahLst/>
            <a:cxnLst/>
            <a:rect l="l" t="t" r="r" b="b"/>
            <a:pathLst>
              <a:path w="7187972" h="4114800">
                <a:moveTo>
                  <a:pt x="0" y="0"/>
                </a:moveTo>
                <a:lnTo>
                  <a:pt x="7187972" y="0"/>
                </a:lnTo>
                <a:lnTo>
                  <a:pt x="718797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2784004" y="7032973"/>
            <a:ext cx="4475296" cy="4114800"/>
          </a:xfrm>
          <a:custGeom>
            <a:avLst/>
            <a:gdLst/>
            <a:ahLst/>
            <a:cxnLst/>
            <a:rect l="l" t="t" r="r" b="b"/>
            <a:pathLst>
              <a:path w="4475296" h="4114800">
                <a:moveTo>
                  <a:pt x="0" y="0"/>
                </a:moveTo>
                <a:lnTo>
                  <a:pt x="4475296" y="0"/>
                </a:lnTo>
                <a:lnTo>
                  <a:pt x="4475296"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a:off x="1387589" y="7032973"/>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TextBox 5"/>
          <p:cNvSpPr txBox="1"/>
          <p:nvPr/>
        </p:nvSpPr>
        <p:spPr>
          <a:xfrm>
            <a:off x="3256143" y="886001"/>
            <a:ext cx="11741696" cy="1166986"/>
          </a:xfrm>
          <a:prstGeom prst="rect">
            <a:avLst/>
          </a:prstGeom>
        </p:spPr>
        <p:txBody>
          <a:bodyPr lIns="0" tIns="0" rIns="0" bIns="0" rtlCol="0" anchor="t">
            <a:spAutoFit/>
          </a:bodyPr>
          <a:lstStyle/>
          <a:p>
            <a:pPr algn="ctr">
              <a:lnSpc>
                <a:spcPts val="9120"/>
              </a:lnSpc>
            </a:pPr>
            <a:r>
              <a:rPr lang="en-US" sz="9500" spc="-779" dirty="0">
                <a:solidFill>
                  <a:srgbClr val="272665"/>
                </a:solidFill>
                <a:latin typeface="Public Sans"/>
                <a:ea typeface="Public Sans"/>
                <a:cs typeface="Public Sans"/>
                <a:sym typeface="Public Sans"/>
              </a:rPr>
              <a:t>Holistic Care Models</a:t>
            </a:r>
          </a:p>
        </p:txBody>
      </p:sp>
      <p:sp>
        <p:nvSpPr>
          <p:cNvPr id="6" name="TextBox 6"/>
          <p:cNvSpPr txBox="1"/>
          <p:nvPr/>
        </p:nvSpPr>
        <p:spPr>
          <a:xfrm>
            <a:off x="2286000" y="3009900"/>
            <a:ext cx="13944600" cy="3559885"/>
          </a:xfrm>
          <a:prstGeom prst="rect">
            <a:avLst/>
          </a:prstGeom>
        </p:spPr>
        <p:txBody>
          <a:bodyPr wrap="square" lIns="0" tIns="0" rIns="0" bIns="0" rtlCol="0" anchor="t">
            <a:spAutoFit/>
          </a:bodyPr>
          <a:lstStyle/>
          <a:p>
            <a:pPr algn="ctr">
              <a:lnSpc>
                <a:spcPts val="2800"/>
              </a:lnSpc>
            </a:pPr>
            <a:r>
              <a:rPr lang="en-GB" sz="2400" b="1" spc="-26" dirty="0">
                <a:solidFill>
                  <a:srgbClr val="272665"/>
                </a:solidFill>
                <a:latin typeface="Public Sans"/>
                <a:ea typeface="Public Sans"/>
                <a:cs typeface="Public Sans"/>
                <a:sym typeface="Public Sans"/>
              </a:rPr>
              <a:t>The Living Well Programme </a:t>
            </a:r>
            <a:r>
              <a:rPr lang="en-GB" sz="2400" spc="-26" dirty="0">
                <a:solidFill>
                  <a:srgbClr val="272665"/>
                </a:solidFill>
                <a:latin typeface="Public Sans"/>
                <a:ea typeface="Public Sans"/>
                <a:cs typeface="Public Sans"/>
                <a:sym typeface="Public Sans"/>
              </a:rPr>
              <a:t>– combines social prescribing, exercising, community-focused interventions, volunteering and peer support to enhance the physical and mental health of people in the community, especially focused on the </a:t>
            </a:r>
            <a:r>
              <a:rPr lang="en-GB" sz="2400" spc="-26" dirty="0" err="1">
                <a:solidFill>
                  <a:srgbClr val="272665"/>
                </a:solidFill>
                <a:latin typeface="Public Sans"/>
                <a:ea typeface="Public Sans"/>
                <a:cs typeface="Public Sans"/>
                <a:sym typeface="Public Sans"/>
              </a:rPr>
              <a:t>eldrly</a:t>
            </a:r>
            <a:r>
              <a:rPr lang="en-GB" sz="2400" spc="-26" dirty="0">
                <a:solidFill>
                  <a:srgbClr val="272665"/>
                </a:solidFill>
                <a:latin typeface="Public Sans"/>
                <a:ea typeface="Public Sans"/>
                <a:cs typeface="Public Sans"/>
                <a:sym typeface="Public Sans"/>
              </a:rPr>
              <a:t> or those with a long-term health condition (HSE, 2024).</a:t>
            </a:r>
          </a:p>
          <a:p>
            <a:pPr algn="ctr">
              <a:lnSpc>
                <a:spcPts val="2800"/>
              </a:lnSpc>
            </a:pPr>
            <a:endParaRPr lang="en-GB" sz="2000" spc="-26" dirty="0">
              <a:solidFill>
                <a:srgbClr val="272665"/>
              </a:solidFill>
              <a:latin typeface="Public Sans"/>
              <a:ea typeface="Public Sans"/>
              <a:cs typeface="Public Sans"/>
              <a:sym typeface="Public Sans"/>
            </a:endParaRPr>
          </a:p>
          <a:p>
            <a:pPr algn="ctr">
              <a:lnSpc>
                <a:spcPts val="2800"/>
              </a:lnSpc>
            </a:pPr>
            <a:r>
              <a:rPr lang="en-GB" sz="2400" b="1" spc="-26" dirty="0">
                <a:solidFill>
                  <a:srgbClr val="272665"/>
                </a:solidFill>
                <a:latin typeface="Public Sans"/>
                <a:ea typeface="Public Sans"/>
                <a:cs typeface="Public Sans"/>
                <a:sym typeface="Public Sans"/>
              </a:rPr>
              <a:t>Health Matters </a:t>
            </a:r>
            <a:r>
              <a:rPr lang="en-GB" sz="2000" spc="-26" dirty="0">
                <a:solidFill>
                  <a:srgbClr val="272665"/>
                </a:solidFill>
                <a:latin typeface="Public Sans"/>
                <a:ea typeface="Public Sans"/>
                <a:cs typeface="Public Sans"/>
                <a:sym typeface="Public Sans"/>
              </a:rPr>
              <a:t>– </a:t>
            </a:r>
            <a:r>
              <a:rPr lang="en-GB" sz="2400" spc="-26" dirty="0">
                <a:solidFill>
                  <a:srgbClr val="272665"/>
                </a:solidFill>
                <a:latin typeface="Public Sans"/>
                <a:ea typeface="Public Sans"/>
                <a:cs typeface="Public Sans"/>
                <a:sym typeface="Public Sans"/>
              </a:rPr>
              <a:t>is a Government initiative focused on increasing community-centred approaches for health and wellbeing, where many of the factors impacting people’s health and wellbeing come from the community, such as social connections or being involved in decision-making (Public Health England, 2018).</a:t>
            </a:r>
            <a:endParaRPr lang="en-US" sz="2000" spc="-26" dirty="0">
              <a:solidFill>
                <a:srgbClr val="272665"/>
              </a:solidFill>
              <a:latin typeface="Public Sans"/>
              <a:ea typeface="Public Sans"/>
              <a:cs typeface="Public Sans"/>
              <a:sym typeface="Public Sans"/>
            </a:endParaRPr>
          </a:p>
          <a:p>
            <a:pPr algn="ctr">
              <a:lnSpc>
                <a:spcPts val="2800"/>
              </a:lnSpc>
            </a:pPr>
            <a:endParaRPr lang="en-US" sz="2000" spc="-26" dirty="0">
              <a:solidFill>
                <a:srgbClr val="272665"/>
              </a:solidFill>
              <a:latin typeface="Public Sans"/>
              <a:ea typeface="Public Sans"/>
              <a:cs typeface="Public Sans"/>
              <a:sym typeface="Public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3746153" y="5128234"/>
            <a:ext cx="25872159" cy="2860073"/>
          </a:xfrm>
          <a:custGeom>
            <a:avLst/>
            <a:gdLst/>
            <a:ahLst/>
            <a:cxnLst/>
            <a:rect l="l" t="t" r="r" b="b"/>
            <a:pathLst>
              <a:path w="25872159" h="2860073">
                <a:moveTo>
                  <a:pt x="0" y="0"/>
                </a:moveTo>
                <a:lnTo>
                  <a:pt x="25872158" y="0"/>
                </a:lnTo>
                <a:lnTo>
                  <a:pt x="25872158" y="2860074"/>
                </a:lnTo>
                <a:lnTo>
                  <a:pt x="0" y="28600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p:cNvGrpSpPr/>
          <p:nvPr/>
        </p:nvGrpSpPr>
        <p:grpSpPr>
          <a:xfrm>
            <a:off x="2255701" y="4943470"/>
            <a:ext cx="952509" cy="95250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5" name="TextBox 5"/>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dirty="0"/>
            </a:p>
          </p:txBody>
        </p:sp>
      </p:grpSp>
      <p:sp>
        <p:nvSpPr>
          <p:cNvPr id="6" name="TextBox 6"/>
          <p:cNvSpPr txBox="1"/>
          <p:nvPr/>
        </p:nvSpPr>
        <p:spPr>
          <a:xfrm>
            <a:off x="2150926" y="1238250"/>
            <a:ext cx="13986148" cy="1232538"/>
          </a:xfrm>
          <a:prstGeom prst="rect">
            <a:avLst/>
          </a:prstGeom>
        </p:spPr>
        <p:txBody>
          <a:bodyPr lIns="0" tIns="0" rIns="0" bIns="0" rtlCol="0" anchor="t">
            <a:spAutoFit/>
          </a:bodyPr>
          <a:lstStyle/>
          <a:p>
            <a:pPr algn="ctr">
              <a:lnSpc>
                <a:spcPts val="9120"/>
              </a:lnSpc>
            </a:pPr>
            <a:r>
              <a:rPr lang="en-US" sz="9500" spc="-779" dirty="0">
                <a:solidFill>
                  <a:srgbClr val="272665"/>
                </a:solidFill>
                <a:latin typeface="Public Sans"/>
                <a:ea typeface="Public Sans"/>
                <a:cs typeface="Public Sans"/>
                <a:sym typeface="Public Sans"/>
              </a:rPr>
              <a:t>Public Health Initiatives</a:t>
            </a:r>
          </a:p>
        </p:txBody>
      </p:sp>
      <p:grpSp>
        <p:nvGrpSpPr>
          <p:cNvPr id="7" name="Group 7"/>
          <p:cNvGrpSpPr/>
          <p:nvPr/>
        </p:nvGrpSpPr>
        <p:grpSpPr>
          <a:xfrm>
            <a:off x="5408676" y="7162312"/>
            <a:ext cx="952509" cy="952509"/>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9" name="TextBox 9"/>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dirty="0"/>
            </a:p>
          </p:txBody>
        </p:sp>
      </p:grpSp>
      <p:grpSp>
        <p:nvGrpSpPr>
          <p:cNvPr id="10" name="Group 10"/>
          <p:cNvGrpSpPr/>
          <p:nvPr/>
        </p:nvGrpSpPr>
        <p:grpSpPr>
          <a:xfrm>
            <a:off x="8667745" y="4943470"/>
            <a:ext cx="952509" cy="95250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12" name="TextBox 12"/>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dirty="0"/>
            </a:p>
          </p:txBody>
        </p:sp>
      </p:grpSp>
      <p:grpSp>
        <p:nvGrpSpPr>
          <p:cNvPr id="13" name="Group 13"/>
          <p:cNvGrpSpPr/>
          <p:nvPr/>
        </p:nvGrpSpPr>
        <p:grpSpPr>
          <a:xfrm>
            <a:off x="11987030" y="7162312"/>
            <a:ext cx="952509" cy="952509"/>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15" name="TextBox 15"/>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dirty="0"/>
            </a:p>
          </p:txBody>
        </p:sp>
      </p:grpSp>
      <p:grpSp>
        <p:nvGrpSpPr>
          <p:cNvPr id="16" name="Group 16"/>
          <p:cNvGrpSpPr/>
          <p:nvPr/>
        </p:nvGrpSpPr>
        <p:grpSpPr>
          <a:xfrm>
            <a:off x="15127415" y="4943470"/>
            <a:ext cx="952509" cy="952509"/>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B9EE2"/>
            </a:solidFill>
          </p:spPr>
          <p:txBody>
            <a:bodyPr/>
            <a:lstStyle/>
            <a:p>
              <a:endParaRPr lang="en-US"/>
            </a:p>
          </p:txBody>
        </p:sp>
        <p:sp>
          <p:nvSpPr>
            <p:cNvPr id="18" name="TextBox 18"/>
            <p:cNvSpPr txBox="1"/>
            <p:nvPr/>
          </p:nvSpPr>
          <p:spPr>
            <a:xfrm>
              <a:off x="76200" y="161925"/>
              <a:ext cx="660400" cy="574675"/>
            </a:xfrm>
            <a:prstGeom prst="rect">
              <a:avLst/>
            </a:prstGeom>
          </p:spPr>
          <p:txBody>
            <a:bodyPr lIns="50800" tIns="50800" rIns="50800" bIns="50800" rtlCol="0" anchor="ctr"/>
            <a:lstStyle/>
            <a:p>
              <a:pPr algn="ctr">
                <a:lnSpc>
                  <a:spcPts val="1925"/>
                </a:lnSpc>
              </a:pPr>
              <a:endParaRPr dirty="0"/>
            </a:p>
          </p:txBody>
        </p:sp>
      </p:grpSp>
      <p:sp>
        <p:nvSpPr>
          <p:cNvPr id="19" name="TextBox 19"/>
          <p:cNvSpPr txBox="1"/>
          <p:nvPr/>
        </p:nvSpPr>
        <p:spPr>
          <a:xfrm>
            <a:off x="914401" y="7182461"/>
            <a:ext cx="3657600" cy="274883"/>
          </a:xfrm>
          <a:prstGeom prst="rect">
            <a:avLst/>
          </a:prstGeom>
        </p:spPr>
        <p:txBody>
          <a:bodyPr wrap="square"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NHS Long Term Plan </a:t>
            </a:r>
          </a:p>
        </p:txBody>
      </p:sp>
      <p:sp>
        <p:nvSpPr>
          <p:cNvPr id="20" name="TextBox 20"/>
          <p:cNvSpPr txBox="1"/>
          <p:nvPr/>
        </p:nvSpPr>
        <p:spPr>
          <a:xfrm>
            <a:off x="4836105" y="5341522"/>
            <a:ext cx="2356488" cy="274883"/>
          </a:xfrm>
          <a:prstGeom prst="rect">
            <a:avLst/>
          </a:prstGeom>
        </p:spPr>
        <p:txBody>
          <a:bodyPr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Change4Life</a:t>
            </a:r>
          </a:p>
        </p:txBody>
      </p:sp>
      <p:sp>
        <p:nvSpPr>
          <p:cNvPr id="21" name="TextBox 21"/>
          <p:cNvSpPr txBox="1"/>
          <p:nvPr/>
        </p:nvSpPr>
        <p:spPr>
          <a:xfrm>
            <a:off x="10701155" y="4726837"/>
            <a:ext cx="3345359" cy="274883"/>
          </a:xfrm>
          <a:prstGeom prst="rect">
            <a:avLst/>
          </a:prstGeom>
        </p:spPr>
        <p:txBody>
          <a:bodyPr wrap="square"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Every Mind Matters</a:t>
            </a:r>
          </a:p>
        </p:txBody>
      </p:sp>
      <p:sp>
        <p:nvSpPr>
          <p:cNvPr id="22" name="TextBox 22"/>
          <p:cNvSpPr txBox="1"/>
          <p:nvPr/>
        </p:nvSpPr>
        <p:spPr>
          <a:xfrm>
            <a:off x="8054311" y="7162312"/>
            <a:ext cx="2356488" cy="274883"/>
          </a:xfrm>
          <a:prstGeom prst="rect">
            <a:avLst/>
          </a:prstGeom>
        </p:spPr>
        <p:txBody>
          <a:bodyPr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BetterHealth</a:t>
            </a:r>
          </a:p>
        </p:txBody>
      </p:sp>
      <p:sp>
        <p:nvSpPr>
          <p:cNvPr id="23" name="TextBox 23"/>
          <p:cNvSpPr txBox="1"/>
          <p:nvPr/>
        </p:nvSpPr>
        <p:spPr>
          <a:xfrm>
            <a:off x="13727370" y="7308072"/>
            <a:ext cx="3805402" cy="274883"/>
          </a:xfrm>
          <a:prstGeom prst="rect">
            <a:avLst/>
          </a:prstGeom>
        </p:spPr>
        <p:txBody>
          <a:bodyPr wrap="square" lIns="0" tIns="0" rIns="0" bIns="0" rtlCol="0" anchor="t">
            <a:spAutoFit/>
          </a:bodyPr>
          <a:lstStyle/>
          <a:p>
            <a:pPr algn="ctr">
              <a:lnSpc>
                <a:spcPts val="1960"/>
              </a:lnSpc>
              <a:spcBef>
                <a:spcPct val="0"/>
              </a:spcBef>
            </a:pPr>
            <a:r>
              <a:rPr lang="en-US" sz="2800" spc="-23" dirty="0">
                <a:solidFill>
                  <a:srgbClr val="272665"/>
                </a:solidFill>
                <a:latin typeface="Public Sans"/>
                <a:ea typeface="Public Sans"/>
                <a:cs typeface="Public Sans"/>
                <a:sym typeface="Public Sans"/>
              </a:rPr>
              <a:t>Healthy Start Scheme</a:t>
            </a:r>
          </a:p>
        </p:txBody>
      </p:sp>
      <p:sp>
        <p:nvSpPr>
          <p:cNvPr id="24" name="AutoShape 24"/>
          <p:cNvSpPr/>
          <p:nvPr/>
        </p:nvSpPr>
        <p:spPr>
          <a:xfrm>
            <a:off x="2731956" y="5639377"/>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5" name="AutoShape 25"/>
          <p:cNvSpPr/>
          <p:nvPr/>
        </p:nvSpPr>
        <p:spPr>
          <a:xfrm>
            <a:off x="9158288" y="5639377"/>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6" name="AutoShape 26"/>
          <p:cNvSpPr/>
          <p:nvPr/>
        </p:nvSpPr>
        <p:spPr>
          <a:xfrm>
            <a:off x="15617957" y="5639377"/>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7" name="AutoShape 27"/>
          <p:cNvSpPr/>
          <p:nvPr/>
        </p:nvSpPr>
        <p:spPr>
          <a:xfrm flipV="1">
            <a:off x="12463285" y="6223335"/>
            <a:ext cx="0" cy="1167915"/>
          </a:xfrm>
          <a:prstGeom prst="line">
            <a:avLst/>
          </a:prstGeom>
          <a:ln w="28575" cap="rnd">
            <a:solidFill>
              <a:srgbClr val="AB9EE2"/>
            </a:solidFill>
            <a:prstDash val="solid"/>
            <a:headEnd type="none" w="sm" len="sm"/>
            <a:tailEnd type="triangle" w="lg" len="med"/>
          </a:ln>
        </p:spPr>
        <p:txBody>
          <a:bodyPr/>
          <a:lstStyle/>
          <a:p>
            <a:endParaRPr lang="en-US"/>
          </a:p>
        </p:txBody>
      </p:sp>
      <p:sp>
        <p:nvSpPr>
          <p:cNvPr id="28" name="AutoShape 28"/>
          <p:cNvSpPr/>
          <p:nvPr/>
        </p:nvSpPr>
        <p:spPr>
          <a:xfrm flipV="1">
            <a:off x="5884930" y="6223335"/>
            <a:ext cx="0" cy="1167915"/>
          </a:xfrm>
          <a:prstGeom prst="line">
            <a:avLst/>
          </a:prstGeom>
          <a:ln w="28575" cap="rnd">
            <a:solidFill>
              <a:srgbClr val="AB9EE2"/>
            </a:solidFill>
            <a:prstDash val="solid"/>
            <a:headEnd type="none" w="sm" len="sm"/>
            <a:tailEnd type="triangle" w="lg" len="med"/>
          </a:ln>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5A51B8"/>
        </a:solidFill>
        <a:effectLst/>
      </p:bgPr>
    </p:bg>
    <p:spTree>
      <p:nvGrpSpPr>
        <p:cNvPr id="1" name=""/>
        <p:cNvGrpSpPr/>
        <p:nvPr/>
      </p:nvGrpSpPr>
      <p:grpSpPr>
        <a:xfrm>
          <a:off x="0" y="0"/>
          <a:ext cx="0" cy="0"/>
          <a:chOff x="0" y="0"/>
          <a:chExt cx="0" cy="0"/>
        </a:xfrm>
      </p:grpSpPr>
      <p:grpSp>
        <p:nvGrpSpPr>
          <p:cNvPr id="2" name="Group 2"/>
          <p:cNvGrpSpPr/>
          <p:nvPr/>
        </p:nvGrpSpPr>
        <p:grpSpPr>
          <a:xfrm>
            <a:off x="356475" y="356475"/>
            <a:ext cx="17575050" cy="9574050"/>
            <a:chOff x="0" y="0"/>
            <a:chExt cx="4628820" cy="2521560"/>
          </a:xfrm>
        </p:grpSpPr>
        <p:sp>
          <p:nvSpPr>
            <p:cNvPr id="3" name="Freeform 3"/>
            <p:cNvSpPr/>
            <p:nvPr/>
          </p:nvSpPr>
          <p:spPr>
            <a:xfrm>
              <a:off x="0" y="0"/>
              <a:ext cx="4628820" cy="2521560"/>
            </a:xfrm>
            <a:custGeom>
              <a:avLst/>
              <a:gdLst/>
              <a:ahLst/>
              <a:cxnLst/>
              <a:rect l="l" t="t" r="r" b="b"/>
              <a:pathLst>
                <a:path w="4628820" h="2521560">
                  <a:moveTo>
                    <a:pt x="7048" y="0"/>
                  </a:moveTo>
                  <a:lnTo>
                    <a:pt x="4621772" y="0"/>
                  </a:lnTo>
                  <a:cubicBezTo>
                    <a:pt x="4623641" y="0"/>
                    <a:pt x="4625434" y="743"/>
                    <a:pt x="4626756" y="2064"/>
                  </a:cubicBezTo>
                  <a:cubicBezTo>
                    <a:pt x="4628077" y="3386"/>
                    <a:pt x="4628820" y="5179"/>
                    <a:pt x="4628820" y="7048"/>
                  </a:cubicBezTo>
                  <a:lnTo>
                    <a:pt x="4628820" y="2514512"/>
                  </a:lnTo>
                  <a:cubicBezTo>
                    <a:pt x="4628820" y="2516382"/>
                    <a:pt x="4628077" y="2518174"/>
                    <a:pt x="4626756" y="2519496"/>
                  </a:cubicBezTo>
                  <a:cubicBezTo>
                    <a:pt x="4625434" y="2520818"/>
                    <a:pt x="4623641" y="2521560"/>
                    <a:pt x="4621772" y="2521560"/>
                  </a:cubicBezTo>
                  <a:lnTo>
                    <a:pt x="7048" y="2521560"/>
                  </a:lnTo>
                  <a:cubicBezTo>
                    <a:pt x="5179" y="2521560"/>
                    <a:pt x="3386" y="2520818"/>
                    <a:pt x="2064" y="2519496"/>
                  </a:cubicBezTo>
                  <a:cubicBezTo>
                    <a:pt x="743" y="2518174"/>
                    <a:pt x="0" y="2516382"/>
                    <a:pt x="0" y="2514512"/>
                  </a:cubicBezTo>
                  <a:lnTo>
                    <a:pt x="0" y="7048"/>
                  </a:lnTo>
                  <a:cubicBezTo>
                    <a:pt x="0" y="5179"/>
                    <a:pt x="743" y="3386"/>
                    <a:pt x="2064" y="2064"/>
                  </a:cubicBezTo>
                  <a:cubicBezTo>
                    <a:pt x="3386" y="743"/>
                    <a:pt x="5179" y="0"/>
                    <a:pt x="7048" y="0"/>
                  </a:cubicBezTo>
                  <a:close/>
                </a:path>
              </a:pathLst>
            </a:custGeom>
            <a:solidFill>
              <a:srgbClr val="AB9EE2"/>
            </a:solidFill>
          </p:spPr>
          <p:txBody>
            <a:bodyPr/>
            <a:lstStyle/>
            <a:p>
              <a:endParaRPr lang="en-US"/>
            </a:p>
          </p:txBody>
        </p:sp>
        <p:sp>
          <p:nvSpPr>
            <p:cNvPr id="4" name="TextBox 4"/>
            <p:cNvSpPr txBox="1"/>
            <p:nvPr/>
          </p:nvSpPr>
          <p:spPr>
            <a:xfrm>
              <a:off x="0" y="85725"/>
              <a:ext cx="4628820" cy="2435835"/>
            </a:xfrm>
            <a:prstGeom prst="rect">
              <a:avLst/>
            </a:prstGeom>
          </p:spPr>
          <p:txBody>
            <a:bodyPr lIns="50800" tIns="50800" rIns="50800" bIns="50800" rtlCol="0" anchor="ctr"/>
            <a:lstStyle/>
            <a:p>
              <a:pPr algn="ctr">
                <a:lnSpc>
                  <a:spcPts val="1925"/>
                </a:lnSpc>
              </a:pPr>
              <a:endParaRPr dirty="0"/>
            </a:p>
          </p:txBody>
        </p:sp>
      </p:grpSp>
      <p:sp>
        <p:nvSpPr>
          <p:cNvPr id="6" name="TextBox 6"/>
          <p:cNvSpPr txBox="1"/>
          <p:nvPr/>
        </p:nvSpPr>
        <p:spPr>
          <a:xfrm>
            <a:off x="1066800" y="2565981"/>
            <a:ext cx="16154400" cy="6104235"/>
          </a:xfrm>
          <a:prstGeom prst="rect">
            <a:avLst/>
          </a:prstGeom>
        </p:spPr>
        <p:txBody>
          <a:bodyPr wrap="square" lIns="0" tIns="0" rIns="0" bIns="0" rtlCol="0" anchor="t">
            <a:spAutoFit/>
          </a:bodyPr>
          <a:lstStyle/>
          <a:p>
            <a:pPr algn="ctr">
              <a:lnSpc>
                <a:spcPts val="2800"/>
              </a:lnSpc>
            </a:pPr>
            <a:r>
              <a:rPr lang="en-US" sz="2800" b="1" spc="-26" dirty="0">
                <a:solidFill>
                  <a:srgbClr val="FFFFFF"/>
                </a:solidFill>
                <a:latin typeface="Public Sans"/>
                <a:ea typeface="Public Sans"/>
                <a:cs typeface="Public Sans"/>
                <a:sym typeface="Public Sans"/>
              </a:rPr>
              <a:t>Disparities in Healthcare Access  and Quality</a:t>
            </a:r>
          </a:p>
          <a:p>
            <a:pPr algn="ctr">
              <a:lnSpc>
                <a:spcPts val="2800"/>
              </a:lnSpc>
            </a:pPr>
            <a:r>
              <a:rPr lang="en-GB" sz="2000" spc="-26" dirty="0">
                <a:solidFill>
                  <a:srgbClr val="FFFFFF"/>
                </a:solidFill>
                <a:latin typeface="Public Sans"/>
                <a:ea typeface="Public Sans"/>
                <a:cs typeface="Public Sans"/>
                <a:sym typeface="Public Sans"/>
              </a:rPr>
              <a:t>Social determinants are still leaders in impacting public health, specifically the access individuals have to healthcare services. While the COVID-19 pandemic also cause temporary disruptions in healthcare, more permanent causes have a stronger influence, such as poverty, ethnicity, the location of people in need of care services, etc. </a:t>
            </a:r>
          </a:p>
          <a:p>
            <a:pPr algn="ctr">
              <a:lnSpc>
                <a:spcPts val="2800"/>
              </a:lnSpc>
            </a:pPr>
            <a:r>
              <a:rPr lang="en-GB" sz="2000" spc="-26" dirty="0">
                <a:solidFill>
                  <a:srgbClr val="FFFFFF"/>
                </a:solidFill>
                <a:latin typeface="Public Sans"/>
                <a:ea typeface="Public Sans"/>
                <a:cs typeface="Public Sans"/>
                <a:sym typeface="Public Sans"/>
              </a:rPr>
              <a:t>The Marmot Review (2020), links low life expectancy with vulnerability to these social factors. Other important determinants of health can be the area one lives in, funding and investments made into healthcare settings, workforce (gaps, commitment, approaches), or systemic biases.</a:t>
            </a:r>
          </a:p>
          <a:p>
            <a:pPr algn="ctr">
              <a:lnSpc>
                <a:spcPts val="2800"/>
              </a:lnSpc>
            </a:pPr>
            <a:endParaRPr lang="en-GB" sz="2000" spc="-26" dirty="0">
              <a:solidFill>
                <a:srgbClr val="FFFFFF"/>
              </a:solidFill>
              <a:latin typeface="Public Sans"/>
              <a:ea typeface="Public Sans"/>
              <a:cs typeface="Public Sans"/>
              <a:sym typeface="Public Sans"/>
            </a:endParaRPr>
          </a:p>
          <a:p>
            <a:pPr algn="ctr">
              <a:lnSpc>
                <a:spcPts val="2800"/>
              </a:lnSpc>
            </a:pPr>
            <a:endParaRPr lang="en-GB" sz="2000" spc="-26" dirty="0">
              <a:solidFill>
                <a:srgbClr val="FFFFFF"/>
              </a:solidFill>
              <a:latin typeface="Public Sans"/>
              <a:ea typeface="Public Sans"/>
              <a:cs typeface="Public Sans"/>
              <a:sym typeface="Public Sans"/>
            </a:endParaRPr>
          </a:p>
          <a:p>
            <a:pPr algn="ctr">
              <a:lnSpc>
                <a:spcPts val="2800"/>
              </a:lnSpc>
            </a:pPr>
            <a:endParaRPr lang="en-GB" sz="2000" spc="-26" dirty="0">
              <a:solidFill>
                <a:srgbClr val="FFFFFF"/>
              </a:solidFill>
              <a:latin typeface="Public Sans"/>
              <a:ea typeface="Public Sans"/>
              <a:cs typeface="Public Sans"/>
              <a:sym typeface="Public Sans"/>
            </a:endParaRPr>
          </a:p>
          <a:p>
            <a:pPr algn="ctr">
              <a:lnSpc>
                <a:spcPts val="2800"/>
              </a:lnSpc>
            </a:pPr>
            <a:r>
              <a:rPr lang="en-GB" sz="2800" b="1" spc="-26" dirty="0">
                <a:solidFill>
                  <a:srgbClr val="FFFFFF"/>
                </a:solidFill>
                <a:latin typeface="Public Sans"/>
                <a:ea typeface="Public Sans"/>
                <a:cs typeface="Public Sans"/>
                <a:sym typeface="Public Sans"/>
              </a:rPr>
              <a:t>Initiatives to Reduce Inequalities</a:t>
            </a:r>
          </a:p>
          <a:p>
            <a:pPr algn="ctr">
              <a:lnSpc>
                <a:spcPts val="2800"/>
              </a:lnSpc>
            </a:pPr>
            <a:endParaRPr lang="en-GB" sz="2000" spc="-26" dirty="0">
              <a:solidFill>
                <a:srgbClr val="FFFFFF"/>
              </a:solidFill>
              <a:latin typeface="Public Sans"/>
              <a:ea typeface="Public Sans"/>
              <a:cs typeface="Public Sans"/>
              <a:sym typeface="Public Sans"/>
            </a:endParaRPr>
          </a:p>
          <a:p>
            <a:pPr marL="342900" indent="-342900" algn="ctr">
              <a:lnSpc>
                <a:spcPts val="2800"/>
              </a:lnSpc>
              <a:buFont typeface="Arial" panose="020B0604020202020204" pitchFamily="34" charset="0"/>
              <a:buChar char="•"/>
            </a:pPr>
            <a:r>
              <a:rPr lang="en-GB" sz="2400" b="1" spc="-26" dirty="0">
                <a:solidFill>
                  <a:srgbClr val="FFFFFF"/>
                </a:solidFill>
                <a:latin typeface="Public Sans"/>
                <a:ea typeface="Public Sans"/>
                <a:cs typeface="Public Sans"/>
                <a:sym typeface="Public Sans"/>
              </a:rPr>
              <a:t>Universal Healthcare Provision</a:t>
            </a:r>
          </a:p>
          <a:p>
            <a:pPr marL="342900" indent="-342900" algn="ctr">
              <a:lnSpc>
                <a:spcPts val="2800"/>
              </a:lnSpc>
              <a:buFont typeface="Arial" panose="020B0604020202020204" pitchFamily="34" charset="0"/>
              <a:buChar char="•"/>
            </a:pPr>
            <a:r>
              <a:rPr lang="en-GB" sz="2400" b="1" spc="-26" dirty="0">
                <a:solidFill>
                  <a:srgbClr val="FFFFFF"/>
                </a:solidFill>
                <a:latin typeface="Public Sans"/>
                <a:ea typeface="Public Sans"/>
                <a:cs typeface="Public Sans"/>
                <a:sym typeface="Public Sans"/>
              </a:rPr>
              <a:t>Screening programmes to help with prevention goals</a:t>
            </a:r>
          </a:p>
          <a:p>
            <a:pPr marL="342900" indent="-342900" algn="ctr">
              <a:lnSpc>
                <a:spcPts val="2800"/>
              </a:lnSpc>
              <a:buFont typeface="Arial" panose="020B0604020202020204" pitchFamily="34" charset="0"/>
              <a:buChar char="•"/>
            </a:pPr>
            <a:r>
              <a:rPr lang="en-GB" sz="2400" b="1" spc="-26" dirty="0">
                <a:solidFill>
                  <a:srgbClr val="FFFFFF"/>
                </a:solidFill>
                <a:latin typeface="Public Sans"/>
                <a:ea typeface="Public Sans"/>
                <a:cs typeface="Public Sans"/>
                <a:sym typeface="Public Sans"/>
              </a:rPr>
              <a:t>Access to more mental health platforms</a:t>
            </a:r>
          </a:p>
          <a:p>
            <a:pPr marL="342900" indent="-342900" algn="ctr">
              <a:lnSpc>
                <a:spcPts val="2800"/>
              </a:lnSpc>
              <a:buFont typeface="Arial" panose="020B0604020202020204" pitchFamily="34" charset="0"/>
              <a:buChar char="•"/>
            </a:pPr>
            <a:r>
              <a:rPr lang="en-GB" sz="2400" b="1" spc="-26" dirty="0">
                <a:solidFill>
                  <a:srgbClr val="FFFFFF"/>
                </a:solidFill>
                <a:latin typeface="Public Sans"/>
                <a:ea typeface="Public Sans"/>
                <a:cs typeface="Public Sans"/>
                <a:sym typeface="Public Sans"/>
              </a:rPr>
              <a:t>Improving access and outcomes for individuals in most deprived areas (Core20 PLUS5)</a:t>
            </a:r>
          </a:p>
          <a:p>
            <a:pPr marL="342900" indent="-342900" algn="ctr">
              <a:lnSpc>
                <a:spcPts val="2800"/>
              </a:lnSpc>
              <a:buFont typeface="Arial" panose="020B0604020202020204" pitchFamily="34" charset="0"/>
              <a:buChar char="•"/>
            </a:pPr>
            <a:r>
              <a:rPr lang="en-GB" sz="2400" b="1" spc="-26" dirty="0">
                <a:solidFill>
                  <a:srgbClr val="FFFFFF"/>
                </a:solidFill>
                <a:latin typeface="Public Sans"/>
                <a:ea typeface="Public Sans"/>
                <a:cs typeface="Public Sans"/>
                <a:sym typeface="Public Sans"/>
              </a:rPr>
              <a:t>Community participation and community-based approaches</a:t>
            </a:r>
          </a:p>
        </p:txBody>
      </p:sp>
      <p:sp>
        <p:nvSpPr>
          <p:cNvPr id="7" name="TextBox 7"/>
          <p:cNvSpPr txBox="1"/>
          <p:nvPr/>
        </p:nvSpPr>
        <p:spPr>
          <a:xfrm>
            <a:off x="3657600" y="800100"/>
            <a:ext cx="11262355" cy="1407057"/>
          </a:xfrm>
          <a:prstGeom prst="rect">
            <a:avLst/>
          </a:prstGeom>
        </p:spPr>
        <p:txBody>
          <a:bodyPr lIns="0" tIns="0" rIns="0" bIns="0" rtlCol="0" anchor="t">
            <a:spAutoFit/>
          </a:bodyPr>
          <a:lstStyle/>
          <a:p>
            <a:pPr algn="ctr">
              <a:lnSpc>
                <a:spcPts val="10416"/>
              </a:lnSpc>
            </a:pPr>
            <a:r>
              <a:rPr lang="en-US" sz="10850" spc="-889" dirty="0">
                <a:solidFill>
                  <a:srgbClr val="FFFFFF"/>
                </a:solidFill>
                <a:latin typeface="Public Sans"/>
                <a:ea typeface="Public Sans"/>
                <a:cs typeface="Public Sans"/>
                <a:sym typeface="Public Sans"/>
              </a:rPr>
              <a:t>Equity and Access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8926328" y="1543050"/>
            <a:ext cx="8354890" cy="7200900"/>
          </a:xfrm>
          <a:custGeom>
            <a:avLst/>
            <a:gdLst/>
            <a:ahLst/>
            <a:cxnLst/>
            <a:rect l="l" t="t" r="r" b="b"/>
            <a:pathLst>
              <a:path w="8354890" h="7200900">
                <a:moveTo>
                  <a:pt x="0" y="0"/>
                </a:moveTo>
                <a:lnTo>
                  <a:pt x="8354891" y="0"/>
                </a:lnTo>
                <a:lnTo>
                  <a:pt x="8354891" y="7200900"/>
                </a:lnTo>
                <a:lnTo>
                  <a:pt x="0" y="72009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TextBox 3"/>
          <p:cNvSpPr txBox="1"/>
          <p:nvPr/>
        </p:nvSpPr>
        <p:spPr>
          <a:xfrm>
            <a:off x="1371600" y="1181100"/>
            <a:ext cx="7421378" cy="1232538"/>
          </a:xfrm>
          <a:prstGeom prst="rect">
            <a:avLst/>
          </a:prstGeom>
        </p:spPr>
        <p:txBody>
          <a:bodyPr lIns="0" tIns="0" rIns="0" bIns="0" rtlCol="0" anchor="t">
            <a:spAutoFit/>
          </a:bodyPr>
          <a:lstStyle/>
          <a:p>
            <a:pPr algn="l">
              <a:lnSpc>
                <a:spcPts val="9120"/>
              </a:lnSpc>
            </a:pPr>
            <a:r>
              <a:rPr lang="en-US" sz="9500" spc="-779" dirty="0">
                <a:solidFill>
                  <a:srgbClr val="272665"/>
                </a:solidFill>
                <a:latin typeface="Public Sans"/>
                <a:ea typeface="Public Sans"/>
                <a:cs typeface="Public Sans"/>
                <a:sym typeface="Public Sans"/>
              </a:rPr>
              <a:t>Conclusion</a:t>
            </a:r>
          </a:p>
        </p:txBody>
      </p:sp>
      <p:sp>
        <p:nvSpPr>
          <p:cNvPr id="4" name="TextBox 4"/>
          <p:cNvSpPr txBox="1"/>
          <p:nvPr/>
        </p:nvSpPr>
        <p:spPr>
          <a:xfrm>
            <a:off x="609600" y="3543300"/>
            <a:ext cx="8046920" cy="4488408"/>
          </a:xfrm>
          <a:prstGeom prst="rect">
            <a:avLst/>
          </a:prstGeom>
        </p:spPr>
        <p:txBody>
          <a:bodyPr wrap="square" lIns="0" tIns="0" rIns="0" bIns="0" rtlCol="0" anchor="t">
            <a:spAutoFit/>
          </a:bodyPr>
          <a:lstStyle/>
          <a:p>
            <a:pPr algn="just">
              <a:lnSpc>
                <a:spcPts val="2520"/>
              </a:lnSpc>
            </a:pPr>
            <a:r>
              <a:rPr lang="en-GB" sz="2400" spc="-23" dirty="0">
                <a:solidFill>
                  <a:srgbClr val="272665"/>
                </a:solidFill>
                <a:latin typeface="Public Sans"/>
                <a:ea typeface="Public Sans"/>
                <a:cs typeface="Public Sans"/>
                <a:sym typeface="Public Sans"/>
              </a:rPr>
              <a:t>The UK health and social care legislation and policies are strongly aligning with the sustainable development goals implemented by WHO, especially with SDG 3, 10, and 12, where the main focus is on prevention, reducing inequalities, and innovation, thus improving public health and providing equitable access to healthcare services to all, all while adopting holistic and sustainable approaches. </a:t>
            </a:r>
          </a:p>
          <a:p>
            <a:pPr algn="just">
              <a:lnSpc>
                <a:spcPts val="2520"/>
              </a:lnSpc>
            </a:pPr>
            <a:endParaRPr lang="en-GB" sz="2400" spc="-23" dirty="0">
              <a:solidFill>
                <a:srgbClr val="272665"/>
              </a:solidFill>
              <a:latin typeface="Public Sans"/>
              <a:ea typeface="Public Sans"/>
              <a:cs typeface="Public Sans"/>
              <a:sym typeface="Public Sans"/>
            </a:endParaRPr>
          </a:p>
          <a:p>
            <a:pPr algn="just">
              <a:lnSpc>
                <a:spcPts val="2520"/>
              </a:lnSpc>
            </a:pPr>
            <a:r>
              <a:rPr lang="en-GB" sz="2400" spc="-23" dirty="0">
                <a:solidFill>
                  <a:srgbClr val="272665"/>
                </a:solidFill>
                <a:latin typeface="Public Sans"/>
                <a:ea typeface="Public Sans"/>
                <a:cs typeface="Public Sans"/>
                <a:sym typeface="Public Sans"/>
              </a:rPr>
              <a:t>A health and social care system that promotes equal access, inclusivity, sustainability, and person-centredness, is in the first place one that assesses various determinants, including social ones – and tackle them from the root.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6E4EF"/>
        </a:solidFill>
        <a:effectLst/>
      </p:bgPr>
    </p:bg>
    <p:spTree>
      <p:nvGrpSpPr>
        <p:cNvPr id="1" name=""/>
        <p:cNvGrpSpPr/>
        <p:nvPr/>
      </p:nvGrpSpPr>
      <p:grpSpPr>
        <a:xfrm>
          <a:off x="0" y="0"/>
          <a:ext cx="0" cy="0"/>
          <a:chOff x="0" y="0"/>
          <a:chExt cx="0" cy="0"/>
        </a:xfrm>
      </p:grpSpPr>
      <p:sp>
        <p:nvSpPr>
          <p:cNvPr id="2" name="Freeform 2"/>
          <p:cNvSpPr/>
          <p:nvPr/>
        </p:nvSpPr>
        <p:spPr>
          <a:xfrm>
            <a:off x="10288069" y="1122363"/>
            <a:ext cx="5831883" cy="8042275"/>
          </a:xfrm>
          <a:custGeom>
            <a:avLst/>
            <a:gdLst/>
            <a:ahLst/>
            <a:cxnLst/>
            <a:rect l="l" t="t" r="r" b="b"/>
            <a:pathLst>
              <a:path w="5831883" h="8042275">
                <a:moveTo>
                  <a:pt x="0" y="0"/>
                </a:moveTo>
                <a:lnTo>
                  <a:pt x="5831883" y="0"/>
                </a:lnTo>
                <a:lnTo>
                  <a:pt x="5831883" y="8042274"/>
                </a:lnTo>
                <a:lnTo>
                  <a:pt x="0" y="8042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209778" y="2498406"/>
            <a:ext cx="7150078" cy="5414014"/>
          </a:xfrm>
          <a:prstGeom prst="rect">
            <a:avLst/>
          </a:prstGeom>
        </p:spPr>
        <p:txBody>
          <a:bodyPr lIns="0" tIns="0" rIns="0" bIns="0" rtlCol="0" anchor="t">
            <a:spAutoFit/>
          </a:bodyPr>
          <a:lstStyle/>
          <a:p>
            <a:pPr algn="l">
              <a:lnSpc>
                <a:spcPts val="13920"/>
              </a:lnSpc>
            </a:pPr>
            <a:r>
              <a:rPr lang="en-US" sz="14500" spc="-1189" dirty="0">
                <a:solidFill>
                  <a:srgbClr val="272665"/>
                </a:solidFill>
                <a:latin typeface="Public Sans"/>
                <a:ea typeface="Public Sans"/>
                <a:cs typeface="Public Sans"/>
                <a:sym typeface="Public Sans"/>
              </a:rPr>
              <a:t>Thank you very much!</a:t>
            </a:r>
          </a:p>
        </p:txBody>
      </p:sp>
      <p:sp>
        <p:nvSpPr>
          <p:cNvPr id="4" name="TextBox 4"/>
          <p:cNvSpPr txBox="1"/>
          <p:nvPr/>
        </p:nvSpPr>
        <p:spPr>
          <a:xfrm>
            <a:off x="1209778" y="8983330"/>
            <a:ext cx="7773976" cy="288925"/>
          </a:xfrm>
          <a:prstGeom prst="rect">
            <a:avLst/>
          </a:prstGeom>
        </p:spPr>
        <p:txBody>
          <a:bodyPr lIns="0" tIns="0" rIns="0" bIns="0" rtlCol="0" anchor="t">
            <a:spAutoFit/>
          </a:bodyPr>
          <a:lstStyle/>
          <a:p>
            <a:pPr marL="0" lvl="0" indent="0" algn="l">
              <a:lnSpc>
                <a:spcPts val="1925"/>
              </a:lnSpc>
              <a:spcBef>
                <a:spcPct val="0"/>
              </a:spcBef>
            </a:pPr>
            <a:r>
              <a:rPr lang="en-US" sz="2500" spc="-205" dirty="0">
                <a:solidFill>
                  <a:srgbClr val="272665"/>
                </a:solidFill>
                <a:latin typeface="Public Sans"/>
                <a:ea typeface="Public Sans"/>
                <a:cs typeface="Public Sans"/>
                <a:sym typeface="Public Sans"/>
              </a:rPr>
              <a:t>Presented by Raluca Micu</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EF75E7D5-23C6-4D20-A804-18231C93AF78}"/>
              </a:ext>
            </a:extLst>
          </p:cNvPr>
          <p:cNvSpPr txBox="1"/>
          <p:nvPr/>
        </p:nvSpPr>
        <p:spPr>
          <a:xfrm>
            <a:off x="685800" y="265241"/>
            <a:ext cx="16230600" cy="991040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References</a:t>
            </a:r>
          </a:p>
          <a:p>
            <a:r>
              <a:rPr lang="en-US" sz="1600" dirty="0">
                <a:latin typeface="Arial" panose="020B0604020202020204" pitchFamily="34" charset="0"/>
                <a:cs typeface="Arial" panose="020B0604020202020204" pitchFamily="34" charset="0"/>
              </a:rPr>
              <a:t>Aboueid, S., Beyene, M. and Nur, T. (2023). Barriers and enablers to implementing environmentally sustainable practices in healthcare: A scoping review and proposed roadmap. Healthcare Management Forum, 36(6). doi:https://doi.org/10.1177/08404704231183601.</a:t>
            </a:r>
          </a:p>
          <a:p>
            <a:r>
              <a:rPr lang="en-US" sz="1600" dirty="0">
                <a:latin typeface="Arial" panose="020B0604020202020204" pitchFamily="34" charset="0"/>
                <a:cs typeface="Arial" panose="020B0604020202020204" pitchFamily="34" charset="0"/>
              </a:rPr>
              <a:t>Crisp, N., Bamrah, J.S., Morley, J., Augst, C. and Patel, K. (2024). The NHS founding principles are still appropriate today and provide a strong foundation for the future. BMJ, [online] 384(384), p.e078903. doi:https://doi.org/10.1136/bmj-2023-078903.</a:t>
            </a:r>
          </a:p>
          <a:p>
            <a:r>
              <a:rPr lang="en-US" sz="1600" dirty="0">
                <a:latin typeface="Arial" panose="020B0604020202020204" pitchFamily="34" charset="0"/>
                <a:cs typeface="Arial" panose="020B0604020202020204" pitchFamily="34" charset="0"/>
              </a:rPr>
              <a:t>Dodge, R., Daly, A.P., Huyton, J. and Lalage Dorothy Sanders (2012). The challenge of defining wellbeing. [online] ResearchGate. Available at: https://www.researchgate.net/publication/233740458_The_challenge_of_defining_wellbeing [Accessed 10 Oct. 2025].</a:t>
            </a:r>
          </a:p>
          <a:p>
            <a:r>
              <a:rPr lang="en-US" sz="1600" dirty="0">
                <a:latin typeface="Arial" panose="020B0604020202020204" pitchFamily="34" charset="0"/>
                <a:cs typeface="Arial" panose="020B0604020202020204" pitchFamily="34" charset="0"/>
              </a:rPr>
              <a:t>Dunn, P., Ewbank, L. and Alderwick, H. (2023). Nine major challenges facing health and care in England. [online] The Health Foundation. Available at: https://www.health.org.uk/reports-and-analysis/briefings/nine-major-challenges-facing-health-and-care-in-england [Accessed 10 Oct. 2025].</a:t>
            </a:r>
          </a:p>
          <a:p>
            <a:r>
              <a:rPr lang="en-US" sz="1600" dirty="0">
                <a:latin typeface="Arial" panose="020B0604020202020204" pitchFamily="34" charset="0"/>
                <a:cs typeface="Arial" panose="020B0604020202020204" pitchFamily="34" charset="0"/>
              </a:rPr>
              <a:t>Dyson, M. (2022). The Health and Care Bill. [online] The British Medical Association is the trade union and professional body for doctors in the UK. Available at: https://www.bma.org.uk/advice-and-support/nhs-delivery-and-workforce/integration/the-health-and-care-act [Accessed 12 Oct. 2025].</a:t>
            </a:r>
          </a:p>
          <a:p>
            <a:r>
              <a:rPr lang="en-US" sz="1600" dirty="0">
                <a:latin typeface="Arial" panose="020B0604020202020204" pitchFamily="34" charset="0"/>
                <a:cs typeface="Arial" panose="020B0604020202020204" pitchFamily="34" charset="0"/>
              </a:rPr>
              <a:t>Eriksson, M. (2022). Key Concepts in the Salutogenic Model of Health. 2nd ed. [online] PubMed. Available at: https://www.ncbi.nlm.nih.gov/books/NBK584084/ [Accessed 13 Oct. 2025].</a:t>
            </a:r>
          </a:p>
          <a:p>
            <a:r>
              <a:rPr lang="en-US" sz="1600" dirty="0">
                <a:latin typeface="Arial" panose="020B0604020202020204" pitchFamily="34" charset="0"/>
                <a:cs typeface="Arial" panose="020B0604020202020204" pitchFamily="34" charset="0"/>
              </a:rPr>
              <a:t>HSE (2024). What is the Living Well Programme? – HSE Health and Wellbeing. [online] Hsehealthandwellbeingnews.com. Available at: https://hsehealthandwellbeingnews.com/what-is-the-living-well-programme/ [Accessed 13 Oct. 2025].</a:t>
            </a:r>
          </a:p>
          <a:p>
            <a:r>
              <a:rPr lang="en-US" sz="1600" dirty="0">
                <a:latin typeface="Arial" panose="020B0604020202020204" pitchFamily="34" charset="0"/>
                <a:cs typeface="Arial" panose="020B0604020202020204" pitchFamily="34" charset="0"/>
              </a:rPr>
              <a:t>Kulik, R. (2019). Sustainable Development. In: Encyclopædia Britannica. [online] Available at: https://www.britannica.com/topic/sustainable-development [Accessed 11 Oct. 2025].</a:t>
            </a:r>
          </a:p>
          <a:p>
            <a:r>
              <a:rPr lang="en-US" sz="1600" dirty="0">
                <a:latin typeface="Arial" panose="020B0604020202020204" pitchFamily="34" charset="0"/>
                <a:cs typeface="Arial" panose="020B0604020202020204" pitchFamily="34" charset="0"/>
              </a:rPr>
              <a:t>Marmot, M. (2020). Health Equity in England: the Marmot Review 10 Years on. British Medical Journal, 368(1). doi:https://doi.org/10.1136/bmj.m693.</a:t>
            </a:r>
          </a:p>
          <a:p>
            <a:r>
              <a:rPr lang="en-US" sz="1600" dirty="0">
                <a:latin typeface="Arial" panose="020B0604020202020204" pitchFamily="34" charset="0"/>
                <a:cs typeface="Arial" panose="020B0604020202020204" pitchFamily="34" charset="0"/>
              </a:rPr>
              <a:t>Marschall, A. (2023). Understanding the Biopsychosocial Model of Health and Wellness. [online] Verywell Mind. Available at: https://www.verywellmind.com/understanding-the-biopsychosocial-model-7549226 [Accessed 9 Oct. 2025].</a:t>
            </a:r>
          </a:p>
          <a:p>
            <a:r>
              <a:rPr lang="en-US" sz="1600" dirty="0">
                <a:latin typeface="Arial" panose="020B0604020202020204" pitchFamily="34" charset="0"/>
                <a:cs typeface="Arial" panose="020B0604020202020204" pitchFamily="34" charset="0"/>
              </a:rPr>
              <a:t>NHS England (2019). NHS Long Term Plan. [online] NHS England. Available at: https://www.longtermplan.nhs.uk/ [Accessed 12 Oct. 2025].NHS England (2020). For a greener NHS» National ambition. [online] www.england.nhs.uk. Available at: https://www.england.nhs.uk/greenernhs/national-ambition/ [Accessed 11 Oct. 2025].</a:t>
            </a:r>
          </a:p>
          <a:p>
            <a:r>
              <a:rPr lang="en-US" sz="1600" dirty="0">
                <a:latin typeface="Arial" panose="020B0604020202020204" pitchFamily="34" charset="0"/>
                <a:cs typeface="Arial" panose="020B0604020202020204" pitchFamily="34" charset="0"/>
              </a:rPr>
              <a:t>NHS England (2021). Core20PLUS5 an Approach to Reducing Health Inequalities. [online] www.england.nhs.uk. Available at: https://www.england.nhs.uk/about/equality/equality-hub/national-healthcare-inequalities-improvement-programme/core20plus5/ [Accessed 13 Oct. 2025].</a:t>
            </a:r>
          </a:p>
          <a:p>
            <a:r>
              <a:rPr lang="en-US" sz="1600" dirty="0">
                <a:latin typeface="Arial" panose="020B0604020202020204" pitchFamily="34" charset="0"/>
                <a:cs typeface="Arial" panose="020B0604020202020204" pitchFamily="34" charset="0"/>
              </a:rPr>
              <a:t>NHS England (2023). NHS England» NHS Prevention Programme. [online] www.england.nhs.uk. Available at: https://www.england.nhs.uk/ourwork/prevention/ [Accessed 12 Oct. 2025].</a:t>
            </a:r>
          </a:p>
          <a:p>
            <a:r>
              <a:rPr lang="en-US" sz="1600" dirty="0">
                <a:latin typeface="Arial" panose="020B0604020202020204" pitchFamily="34" charset="0"/>
                <a:cs typeface="Arial" panose="020B0604020202020204" pitchFamily="34" charset="0"/>
              </a:rPr>
              <a:t>Office for Health Improvement &amp; Disparities (2022). Health disparities and health inequalities: Applying all our health. [online] Gov.uk. Available at: https://www.gov.uk/government/publications/health-disparities-and-health-inequalities-applying-all-our-health/health-disparities-and-health-inequalities-applying-all-our-health [Accessed 12 Oct. 2025].</a:t>
            </a:r>
          </a:p>
          <a:p>
            <a:r>
              <a:rPr lang="en-US" sz="1600" dirty="0">
                <a:latin typeface="Arial" panose="020B0604020202020204" pitchFamily="34" charset="0"/>
                <a:cs typeface="Arial" panose="020B0604020202020204" pitchFamily="34" charset="0"/>
              </a:rPr>
              <a:t>ONS (2025). UK Measures of National Well-being user guide - Office for National Statistics. [online] www.ons.gov.uk. Available at: https://www.ons.gov.uk/peoplepopulationandcommunity/wellbeing/methodologies/ukmeasuresofnationalwellbeinguserguide [Accessed 10 Oct. 2025].</a:t>
            </a:r>
          </a:p>
          <a:p>
            <a:r>
              <a:rPr lang="en-US" sz="1600" dirty="0">
                <a:latin typeface="Arial" panose="020B0604020202020204" pitchFamily="34" charset="0"/>
                <a:cs typeface="Arial" panose="020B0604020202020204" pitchFamily="34" charset="0"/>
              </a:rPr>
              <a:t>Public Health England (2018). Health matters: Community-</a:t>
            </a:r>
            <a:r>
              <a:rPr lang="en-GB" sz="1600" dirty="0">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approaches for health and wellbeing. [online] GOV.UK. Available at: https://www.gov.uk/government/publications/health-matters-health-and-wellbeing-community-centred-approaches/health-matters-community-centred-approaches-for-health-and-wellbeing [Accessed 13 Oct. 2025].</a:t>
            </a:r>
          </a:p>
          <a:p>
            <a:r>
              <a:rPr lang="en-US" sz="1600" dirty="0">
                <a:latin typeface="Arial" panose="020B0604020202020204" pitchFamily="34" charset="0"/>
                <a:cs typeface="Arial" panose="020B0604020202020204" pitchFamily="34" charset="0"/>
              </a:rPr>
              <a:t>UK Government (2012). Health and Social Care Act 2012. [online] legislation.gov.uk. Available at: https://www.legislation.gov.uk/ukpga/2012/7/contents [Accessed 12 Oct. 2025].</a:t>
            </a:r>
          </a:p>
          <a:p>
            <a:r>
              <a:rPr lang="en-US" sz="1600" dirty="0">
                <a:latin typeface="Arial" panose="020B0604020202020204" pitchFamily="34" charset="0"/>
                <a:cs typeface="Arial" panose="020B0604020202020204" pitchFamily="34" charset="0"/>
              </a:rPr>
              <a:t>United Nations (2024). Sustainable Development Goals (SDGs) | UN Office for Sustainable Development. [online] unosd.un.org. Available at: https://unosd.un.org/content/sustainable-development-goals-sdgs [Accessed 7 Oct. 2025].</a:t>
            </a:r>
          </a:p>
          <a:p>
            <a:r>
              <a:rPr lang="en-US" sz="1600" dirty="0">
                <a:latin typeface="Arial" panose="020B0604020202020204" pitchFamily="34" charset="0"/>
                <a:cs typeface="Arial" panose="020B0604020202020204" pitchFamily="34" charset="0"/>
              </a:rPr>
              <a:t>World Health Organization (1948). Constitution of the world health organization. [online] World Health Organization. Available at: https://www.who.int/about/governance/constitution [Accessed 10 Oct. 2025].</a:t>
            </a:r>
            <a:endParaRPr lang="ro-RO" sz="16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0036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2656</Words>
  <Application>Microsoft Macintosh PowerPoint</Application>
  <PresentationFormat>Custom</PresentationFormat>
  <Paragraphs>129</Paragraphs>
  <Slides>14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PT Sans Caption</vt:lpstr>
      <vt:lpstr>Calibri</vt:lpstr>
      <vt:lpstr>Public Sans</vt:lpstr>
      <vt:lpstr>Public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dc:title>
  <dc:creator>admin</dc:creator>
  <cp:lastModifiedBy>Raluca Micu (2235538)</cp:lastModifiedBy>
  <cp:revision>12</cp:revision>
  <dcterms:created xsi:type="dcterms:W3CDTF">2006-08-16T00:00:00Z</dcterms:created>
  <dcterms:modified xsi:type="dcterms:W3CDTF">2025-11-20T00:36:48Z</dcterms:modified>
  <dc:identifier>DAG1tPA2DRI</dc:identifier>
</cp:coreProperties>
</file>