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notesMasterIdLst>
    <p:notesMasterId r:id="rId92"/>
  </p:notesMasterIdLst>
  <p:handoutMasterIdLst>
    <p:handoutMasterId r:id="rId93"/>
  </p:handoutMasterIdLst>
  <p:sldIdLst>
    <p:sldId id="467" r:id="rId2"/>
    <p:sldId id="556" r:id="rId3"/>
    <p:sldId id="599" r:id="rId4"/>
    <p:sldId id="600" r:id="rId5"/>
    <p:sldId id="601" r:id="rId6"/>
    <p:sldId id="602" r:id="rId7"/>
    <p:sldId id="603" r:id="rId8"/>
    <p:sldId id="604" r:id="rId9"/>
    <p:sldId id="482" r:id="rId10"/>
    <p:sldId id="483" r:id="rId11"/>
    <p:sldId id="484" r:id="rId12"/>
    <p:sldId id="532" r:id="rId13"/>
    <p:sldId id="485" r:id="rId14"/>
    <p:sldId id="486" r:id="rId15"/>
    <p:sldId id="487" r:id="rId16"/>
    <p:sldId id="533" r:id="rId17"/>
    <p:sldId id="488" r:id="rId18"/>
    <p:sldId id="534" r:id="rId19"/>
    <p:sldId id="489" r:id="rId20"/>
    <p:sldId id="535" r:id="rId21"/>
    <p:sldId id="490" r:id="rId22"/>
    <p:sldId id="491" r:id="rId23"/>
    <p:sldId id="537" r:id="rId24"/>
    <p:sldId id="539" r:id="rId25"/>
    <p:sldId id="553" r:id="rId26"/>
    <p:sldId id="492" r:id="rId27"/>
    <p:sldId id="540" r:id="rId28"/>
    <p:sldId id="548" r:id="rId29"/>
    <p:sldId id="549" r:id="rId30"/>
    <p:sldId id="493" r:id="rId31"/>
    <p:sldId id="550" r:id="rId32"/>
    <p:sldId id="494" r:id="rId33"/>
    <p:sldId id="495" r:id="rId34"/>
    <p:sldId id="496" r:id="rId35"/>
    <p:sldId id="497" r:id="rId36"/>
    <p:sldId id="498" r:id="rId37"/>
    <p:sldId id="499" r:id="rId38"/>
    <p:sldId id="500" r:id="rId39"/>
    <p:sldId id="501" r:id="rId40"/>
    <p:sldId id="502" r:id="rId41"/>
    <p:sldId id="460" r:id="rId42"/>
    <p:sldId id="558" r:id="rId43"/>
    <p:sldId id="561" r:id="rId44"/>
    <p:sldId id="562" r:id="rId45"/>
    <p:sldId id="563" r:id="rId46"/>
    <p:sldId id="564" r:id="rId47"/>
    <p:sldId id="565" r:id="rId48"/>
    <p:sldId id="566" r:id="rId49"/>
    <p:sldId id="567" r:id="rId50"/>
    <p:sldId id="568" r:id="rId51"/>
    <p:sldId id="569" r:id="rId52"/>
    <p:sldId id="570" r:id="rId53"/>
    <p:sldId id="573" r:id="rId54"/>
    <p:sldId id="574" r:id="rId55"/>
    <p:sldId id="575" r:id="rId56"/>
    <p:sldId id="576" r:id="rId57"/>
    <p:sldId id="577" r:id="rId58"/>
    <p:sldId id="579" r:id="rId59"/>
    <p:sldId id="580" r:id="rId60"/>
    <p:sldId id="581" r:id="rId61"/>
    <p:sldId id="582" r:id="rId62"/>
    <p:sldId id="583" r:id="rId63"/>
    <p:sldId id="584" r:id="rId64"/>
    <p:sldId id="586" r:id="rId65"/>
    <p:sldId id="587" r:id="rId66"/>
    <p:sldId id="589" r:id="rId67"/>
    <p:sldId id="590" r:id="rId68"/>
    <p:sldId id="591" r:id="rId69"/>
    <p:sldId id="592" r:id="rId70"/>
    <p:sldId id="593" r:id="rId71"/>
    <p:sldId id="594" r:id="rId72"/>
    <p:sldId id="595" r:id="rId73"/>
    <p:sldId id="596" r:id="rId74"/>
    <p:sldId id="559" r:id="rId75"/>
    <p:sldId id="446" r:id="rId76"/>
    <p:sldId id="447" r:id="rId77"/>
    <p:sldId id="448" r:id="rId78"/>
    <p:sldId id="449" r:id="rId79"/>
    <p:sldId id="450" r:id="rId80"/>
    <p:sldId id="451" r:id="rId81"/>
    <p:sldId id="452" r:id="rId82"/>
    <p:sldId id="554" r:id="rId83"/>
    <p:sldId id="555" r:id="rId84"/>
    <p:sldId id="453" r:id="rId85"/>
    <p:sldId id="454" r:id="rId86"/>
    <p:sldId id="456" r:id="rId87"/>
    <p:sldId id="541" r:id="rId88"/>
    <p:sldId id="598" r:id="rId89"/>
    <p:sldId id="459" r:id="rId90"/>
    <p:sldId id="418" r:id="rId91"/>
  </p:sldIdLst>
  <p:sldSz cx="9144000" cy="6858000" type="screen4x3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331BC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12" autoAdjust="0"/>
    <p:restoredTop sz="94660"/>
  </p:normalViewPr>
  <p:slideViewPr>
    <p:cSldViewPr>
      <p:cViewPr varScale="1">
        <p:scale>
          <a:sx n="68" d="100"/>
          <a:sy n="68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9371-87FB-4F4D-AB47-2706D65751F0}" type="datetimeFigureOut">
              <a:rPr lang="en-GB" smtClean="0"/>
              <a:pPr/>
              <a:t>09/10/2018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3EF0C-7EB4-4E82-BF7C-4C53F0C14F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954321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DB64D1-7E7D-4EB9-829A-62A2D03CE4AA}" type="datetimeFigureOut">
              <a:rPr lang="en-GB" smtClean="0"/>
              <a:pPr/>
              <a:t>09/10/2018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193EC-F29A-4802-9DED-69FA59CA1C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20803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EA2D65-218B-4E05-8F31-1F552C1FE442}" type="slidenum">
              <a:rPr lang="en-US"/>
              <a:pPr/>
              <a:t>28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EA2D65-218B-4E05-8F31-1F552C1FE442}" type="slidenum">
              <a:rPr lang="en-US"/>
              <a:pPr/>
              <a:t>29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Times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EA2D65-218B-4E05-8F31-1F552C1FE442}" type="slidenum">
              <a:rPr lang="en-US"/>
              <a:pPr/>
              <a:t>31</a:t>
            </a:fld>
            <a:endParaRPr lang="en-US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>
              <a:latin typeface="Times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1BB4D88-01AB-4C18-BD28-0C89BC094654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ED0E861-3FF0-4132-877D-98E1CEA906A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728C56-A700-42D5-9636-0B2B03B88053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9806F36-EC1D-4F3D-AF0A-E18899F058C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C09EB7-EDD1-4D40-ABB7-BE0CE03C250B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7DE1202-54C2-4D02-84A5-94FA7B826E3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fld id="{F5B3FA63-9085-41A4-81EB-A35E68F75486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E72E4FCE-7C50-4EEF-BFC1-A701B1F46C7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pPr>
              <a:defRPr/>
            </a:pPr>
            <a:fld id="{34BE7454-88F5-48FD-B540-F5CC2BA126C1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>
              <a:defRPr/>
            </a:pPr>
            <a:fld id="{2950D148-932C-40A6-A29B-E407FC03E1F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pPr>
              <a:defRPr/>
            </a:pPr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7B3044-CBD3-4051-AA03-ADD5DCC2C435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E352B25-6D13-4094-9D9D-64D8FA25237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3C328A-DD1F-4DC6-9658-CE9474A21B51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871F100-8EC6-4200-80A1-268DE830E33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B25C40-B787-4F89-9D54-85647DE077AE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D715733-BCE8-484A-84FE-353D7C94E07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pPr>
              <a:defRPr/>
            </a:pPr>
            <a:fld id="{D39564AC-1B47-4657-ADA3-63A8B6E8E679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2E20FCC1-F0AD-41A7-9F7E-9DD3CC32AA7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pPr>
              <a:defRPr/>
            </a:pP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3143B7-B152-4604-B430-EAB73F6F565C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DCD676-3243-49C0-B3F0-1F9B92DDA6F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pPr>
              <a:defRPr/>
            </a:pPr>
            <a:fld id="{FA840545-D47C-4347-8779-96EC4477FAE3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pPr>
              <a:defRPr/>
            </a:pPr>
            <a:fld id="{547AF01A-C4B6-44F0-89E2-30CEF0131A4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1FEDEE2-94F0-4D77-8357-3D6F76566775}" type="datetimeFigureOut">
              <a:rPr lang="en-US" smtClean="0"/>
              <a:pPr>
                <a:defRPr/>
              </a:pPr>
              <a:t>10/9/2018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8172E74-130B-4F24-9C78-50C5A64603D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app.simplydo.io/idea/aDzkr9rC4SonrGawi/pitch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mrc.gov.uk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trendhunter.com/photos/20277/related/1/1" TargetMode="Externa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b="1" dirty="0" smtClean="0"/>
              <a:t>entrepreneurship</a:t>
            </a: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457200" y="3860800"/>
            <a:ext cx="1738536" cy="1752600"/>
          </a:xfrm>
        </p:spPr>
        <p:txBody>
          <a:bodyPr/>
          <a:lstStyle/>
          <a:p>
            <a:pPr marL="63500" eaLnBrk="1" hangingPunct="1"/>
            <a:r>
              <a:rPr lang="en-GB" b="1" dirty="0" smtClean="0">
                <a:solidFill>
                  <a:schemeClr val="tx1"/>
                </a:solidFill>
              </a:rPr>
              <a:t>Neil Dyer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827088" y="476673"/>
            <a:ext cx="799306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</a:pPr>
            <a:endParaRPr lang="en-GB" sz="2800" b="1" dirty="0" smtClean="0"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</a:pPr>
            <a:endParaRPr lang="en-GB" sz="2800" b="1" dirty="0" smtClean="0"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</a:pPr>
            <a:endParaRPr lang="en-GB" sz="2800" b="1" dirty="0" smtClean="0"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</a:pPr>
            <a:r>
              <a:rPr lang="en-GB" sz="2800" b="1" dirty="0" smtClean="0">
                <a:latin typeface="Tahoma" pitchFamily="34" charset="0"/>
                <a:ea typeface="ＭＳ Ｐゴシック" pitchFamily="-112" charset="-128"/>
              </a:rPr>
              <a:t>Your groups!!!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560" y="260648"/>
            <a:ext cx="799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Course Outline</a:t>
            </a:r>
            <a:endParaRPr lang="en-GB" sz="24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99592" y="836712"/>
          <a:ext cx="7848872" cy="5714615"/>
        </p:xfrm>
        <a:graphic>
          <a:graphicData uri="http://schemas.openxmlformats.org/drawingml/2006/table">
            <a:tbl>
              <a:tblPr/>
              <a:tblGrid>
                <a:gridCol w="1224136"/>
                <a:gridCol w="6624736"/>
              </a:tblGrid>
              <a:tr h="4656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Wk 1:  3rd Oct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Introduction &amp; Assignment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Self-Evaluation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GB" sz="11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(CV, Application &amp; Interviews</a:t>
                      </a:r>
                      <a:r>
                        <a:rPr lang="en-GB" sz="11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8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</a:rPr>
                        <a:t>Wk 2:  10th Oct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Business Planning – The Formal Stuff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(Structure, Legal) </a:t>
                      </a:r>
                      <a:endParaRPr lang="en-GB" sz="1200" dirty="0" smtClean="0">
                        <a:solidFill>
                          <a:srgbClr val="000000"/>
                        </a:solidFill>
                        <a:latin typeface="Calibri"/>
                        <a:ea typeface="Times New Roman"/>
                        <a:cs typeface="Calibri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Idea Generation 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(Getting started on the business idea)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Introduction to Simply Do Ideas Portal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(Canvas and Sign-up)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1. Concept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(including SWOT Analysis of idea, value proposition, features, benefits)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9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07720" algn="l"/>
                        </a:tabLs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3:  17th Oct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2. Customer 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(market research, demographics, profiling)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3.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Competitors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(competitor analysis with 5 Forces)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19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4:  24th Oct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Intellectual Property with Kath Penaluna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Insight into Marketing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(how to Get, Keep, Grow customers – marketing, self-promotion, elevator pitch, relationship marketing, networking, pricing strategy)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4. Compatibility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(going back to self-evaluation, roles and responsibilities, human resource, skills)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Insight into Networks 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(the importance of networks, alliances, partnerships – support, advice and suppliers/customers)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1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5:  31st Oct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5. Contents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(distribution, assets, resources, equipment, training)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STEP 6. Cash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(key costs and income, funding)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Insight into Financial Planning and Projections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(Income, expenditure and profit)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Insight into Funding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(</a:t>
                      </a:r>
                      <a:r>
                        <a:rPr lang="en-GB" sz="1200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Crowdfunding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, loans, grants)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07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6:  7th Nov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Mission Statement, Objectives, Management Team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(the remaining sections)</a:t>
                      </a: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Assignment Review –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a round-up of all sections.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Open Q&amp;A – </a:t>
                      </a:r>
                      <a:r>
                        <a:rPr lang="en-GB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last chance to highlight trouble areas and revisit previous sessions.</a:t>
                      </a: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819150" algn="l"/>
                        </a:tabLs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7:  14th Nov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No session – ‘Enterprise Week’: GET INVOLVED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8:  21st Nov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1-2-1 and Group Assignment Support Slots</a:t>
                      </a:r>
                      <a:r>
                        <a:rPr lang="en-GB" sz="12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9: 28th Nov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No session – Work on Assignments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53415" algn="l"/>
                        </a:tabLs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10: 5th Dec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ASSESSMENT: Simply Do Presentations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96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latin typeface="Calibri"/>
                          <a:ea typeface="Calibri"/>
                          <a:cs typeface="Times New Roman"/>
                        </a:rPr>
                        <a:t>Wk 11: 12th Dec</a:t>
                      </a:r>
                      <a:endParaRPr lang="en-GB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ASSESSMENT: Simply Do Presentations</a:t>
                      </a:r>
                      <a:endParaRPr lang="en-GB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260" marR="4026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836712"/>
            <a:ext cx="799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Assessment</a:t>
            </a:r>
            <a:endParaRPr lang="en-GB" sz="24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7544" y="1628800"/>
            <a:ext cx="799306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</a:pPr>
            <a:r>
              <a:rPr lang="en-GB" sz="2000" b="1" dirty="0" smtClean="0">
                <a:latin typeface="Tahoma" pitchFamily="34" charset="0"/>
                <a:ea typeface="ＭＳ Ｐゴシック" pitchFamily="-112" charset="-128"/>
              </a:rPr>
              <a:t>Venture/Business Plan (70%): 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Groups of 3-4 students.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Venture Plan is due on </a:t>
            </a:r>
            <a:r>
              <a:rPr lang="en-GB" sz="2000" b="1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9/1/2019 at 4pm</a:t>
            </a: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 and is to be PRINTED and BOUND (NOT IN A POLY-POCKET), and handed in to </a:t>
            </a:r>
            <a:r>
              <a:rPr lang="en-GB" sz="2000" u="sng" dirty="0" smtClean="0">
                <a:solidFill>
                  <a:srgbClr val="C00000"/>
                </a:solidFill>
                <a:latin typeface="Tahoma" pitchFamily="34" charset="0"/>
                <a:ea typeface="ＭＳ Ｐゴシック" pitchFamily="-112" charset="-128"/>
              </a:rPr>
              <a:t>your course Programme Staff AND SUBMITTED VIA TURNITIN.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endParaRPr lang="en-GB" sz="2000" u="sng" dirty="0" smtClean="0">
              <a:solidFill>
                <a:srgbClr val="C00000"/>
              </a:solidFill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</a:pPr>
            <a:r>
              <a:rPr lang="en-GB" sz="2000" b="1" dirty="0" smtClean="0">
                <a:latin typeface="Tahoma" pitchFamily="34" charset="0"/>
                <a:ea typeface="ＭＳ Ｐゴシック" pitchFamily="-112" charset="-128"/>
              </a:rPr>
              <a:t>Individual ‘Simply Do Ideas Pitch’ (30%):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To be completed individually. 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PDF printout to be submitted by </a:t>
            </a:r>
            <a:r>
              <a:rPr lang="en-GB" sz="2000" b="1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3/12/18 (11:59pm)</a:t>
            </a:r>
          </a:p>
          <a:p>
            <a:pPr marL="514350" indent="-514350" eaLnBrk="0" hangingPunct="0">
              <a:spcBef>
                <a:spcPct val="50000"/>
              </a:spcBef>
              <a:buFontTx/>
              <a:buChar char="-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Pitch/Presentations will take place on </a:t>
            </a:r>
            <a:r>
              <a:rPr lang="en-GB" sz="2000" b="1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5/12/18 and 12/12/18, </a:t>
            </a: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and will last no longer than 10 minutes with Q&amp;A.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836712"/>
            <a:ext cx="799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Assessment</a:t>
            </a:r>
            <a:endParaRPr lang="en-GB" sz="24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7544" y="1916832"/>
            <a:ext cx="7993062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</a:pPr>
            <a:r>
              <a:rPr lang="en-GB" sz="2000" b="1" dirty="0" smtClean="0">
                <a:latin typeface="Tahoma" pitchFamily="34" charset="0"/>
                <a:ea typeface="ＭＳ Ｐゴシック" pitchFamily="-112" charset="-128"/>
              </a:rPr>
              <a:t>Venture/Business Plan</a:t>
            </a:r>
          </a:p>
          <a:p>
            <a:pPr marL="514350" indent="-514350" eaLnBrk="0" hangingPunct="0">
              <a:spcBef>
                <a:spcPct val="50000"/>
              </a:spcBef>
            </a:pPr>
            <a:endParaRPr lang="en-GB" sz="2000" dirty="0" smtClean="0"/>
          </a:p>
          <a:p>
            <a:pPr marL="457200" indent="-457200" hangingPunct="0"/>
            <a:r>
              <a:rPr lang="en-GB" sz="2000" i="1" dirty="0" smtClean="0">
                <a:latin typeface="Tahoma" pitchFamily="34" charset="0"/>
                <a:ea typeface="ＭＳ Ｐゴシック" pitchFamily="-112" charset="-128"/>
              </a:rPr>
              <a:t>Cover Page</a:t>
            </a:r>
          </a:p>
          <a:p>
            <a:pPr marL="457200" indent="-457200" hangingPunct="0"/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Contents Page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Executive Summary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Mission Statement (inc. Mission &amp; Vision)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Objectives (SMART, short, medium and long-term) 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The Management Team (Roles and responsibilities)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The Product or Service (Introduce your concept, description)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The Market (Customers, competitors, PEST analysis, trends)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The Marketing Strategy/Plan (4P’s or 7P’s, critical tasks) 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Operations (Structure and formal considerations)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SWOT Analysis and Risk (Identify risks and opportunities)</a:t>
            </a:r>
          </a:p>
          <a:p>
            <a:pPr marL="457200" indent="-457200" hangingPunct="0">
              <a:buFont typeface="+mj-lt"/>
              <a:buAutoNum type="arabicPeriod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Financial Forecasts (One year cash flow forecast)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11189" y="2060848"/>
            <a:ext cx="75612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GB" sz="2400" b="1" dirty="0" smtClean="0"/>
              <a:t>The </a:t>
            </a:r>
            <a:r>
              <a:rPr lang="en-GB" sz="2400" b="1" dirty="0"/>
              <a:t>Simply Do Ideas Tool: </a:t>
            </a:r>
            <a:endParaRPr lang="en-GB" sz="2400" b="1" dirty="0" smtClean="0"/>
          </a:p>
          <a:p>
            <a:pPr lvl="0">
              <a:buFont typeface="Arial" pitchFamily="34" charset="0"/>
              <a:buChar char="•"/>
            </a:pPr>
            <a:r>
              <a:rPr lang="en-GB" sz="2400" dirty="0" smtClean="0"/>
              <a:t>This </a:t>
            </a:r>
            <a:r>
              <a:rPr lang="en-GB" sz="2400" dirty="0"/>
              <a:t>online system works on 6 ‘business’ elements or steps. </a:t>
            </a:r>
            <a:endParaRPr lang="en-GB" sz="2400" dirty="0" smtClean="0"/>
          </a:p>
          <a:p>
            <a:pPr lvl="0">
              <a:buFont typeface="Arial" pitchFamily="34" charset="0"/>
              <a:buChar char="•"/>
            </a:pPr>
            <a:r>
              <a:rPr lang="en-GB" sz="2400" dirty="0" smtClean="0"/>
              <a:t>The </a:t>
            </a:r>
            <a:r>
              <a:rPr lang="en-GB" sz="2400" dirty="0"/>
              <a:t>student is asked to analyse and complete necessary sections under each of these elements. </a:t>
            </a:r>
            <a:endParaRPr lang="en-GB" sz="2400" dirty="0" smtClean="0"/>
          </a:p>
          <a:p>
            <a:pPr lvl="0">
              <a:buFont typeface="Arial" pitchFamily="34" charset="0"/>
              <a:buChar char="•"/>
            </a:pPr>
            <a:r>
              <a:rPr lang="en-GB" sz="2400" dirty="0" smtClean="0"/>
              <a:t>These </a:t>
            </a:r>
            <a:r>
              <a:rPr lang="en-GB" sz="2400" dirty="0"/>
              <a:t>are then automatically compiled and presented in an online or presentation format as seen in this example here: </a:t>
            </a:r>
            <a:r>
              <a:rPr lang="en-GB" sz="2400" u="sng" dirty="0">
                <a:hlinkClick r:id="rId2"/>
              </a:rPr>
              <a:t>https://app.simplydo.io/idea/aDzkr9rC4SonrGawi/pitch</a:t>
            </a:r>
            <a:endParaRPr lang="en-GB" sz="2400" dirty="0"/>
          </a:p>
          <a:p>
            <a:r>
              <a:rPr lang="en-GB" sz="2400" b="1" dirty="0" smtClean="0"/>
              <a:t>	</a:t>
            </a:r>
            <a:endParaRPr lang="en-GB" sz="2400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836712"/>
            <a:ext cx="799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Simply Do Ideas </a:t>
            </a:r>
            <a:endParaRPr lang="en-GB" sz="24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8485" y="2060575"/>
            <a:ext cx="828198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Turn up and take part!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Make notes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Contextualise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u="sng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Complete home tasks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Start generating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Get out there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Use me!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620688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What do you have to do?</a:t>
            </a:r>
            <a:endParaRPr lang="en-GB" sz="2400" b="1" dirty="0"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11188" y="836712"/>
            <a:ext cx="7993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Today’s Outline</a:t>
            </a:r>
            <a:endParaRPr lang="en-GB" sz="24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43608" y="2420888"/>
            <a:ext cx="6696744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800" b="1" dirty="0" smtClean="0">
                <a:latin typeface="Calibri"/>
                <a:ea typeface="Calibri"/>
                <a:cs typeface="Calibri"/>
              </a:rPr>
              <a:t>Business Planning – The Formal Stuff</a:t>
            </a:r>
            <a:r>
              <a:rPr lang="en-GB" sz="2800" dirty="0" smtClean="0">
                <a:latin typeface="Calibri"/>
                <a:ea typeface="Calibri"/>
                <a:cs typeface="Calibri"/>
              </a:rPr>
              <a:t> (Structure, Legal)</a:t>
            </a:r>
            <a:endParaRPr lang="en-GB" sz="2800" dirty="0" smtClean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800" b="1" dirty="0" smtClean="0">
                <a:latin typeface="Calibri"/>
                <a:ea typeface="Calibri"/>
                <a:cs typeface="Calibri"/>
              </a:rPr>
              <a:t>Introduction to Simply Do Ideas Portal</a:t>
            </a:r>
            <a:r>
              <a:rPr lang="en-GB" sz="2800" dirty="0" smtClean="0">
                <a:latin typeface="Calibri"/>
                <a:ea typeface="Calibri"/>
                <a:cs typeface="Calibri"/>
              </a:rPr>
              <a:t> (Canvas and Sign-up)</a:t>
            </a: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800" b="1" dirty="0" smtClean="0">
                <a:latin typeface="Calibri"/>
                <a:ea typeface="Calibri"/>
                <a:cs typeface="Calibri"/>
              </a:rPr>
              <a:t>Idea Generation</a:t>
            </a:r>
          </a:p>
          <a:p>
            <a:pPr marL="34290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GB" sz="2800" b="1" dirty="0" smtClean="0">
                <a:latin typeface="Calibri"/>
                <a:ea typeface="Calibri"/>
                <a:cs typeface="Calibri"/>
              </a:rPr>
              <a:t>Step One: Concept</a:t>
            </a:r>
            <a:endParaRPr lang="en-GB" sz="2800" b="1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My Process with a Start-Up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7544" y="1976641"/>
            <a:ext cx="828092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Client Expectations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feasibility, reality check.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Legal Structure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sole trader, Ltd, </a:t>
            </a:r>
            <a:r>
              <a:rPr lang="en-GB" sz="2400" dirty="0" err="1" smtClean="0">
                <a:latin typeface="Tahoma" pitchFamily="34" charset="0"/>
                <a:ea typeface="ＭＳ Ｐゴシック" pitchFamily="-112" charset="-128"/>
              </a:rPr>
              <a:t>SocEnt</a:t>
            </a:r>
            <a:endParaRPr lang="en-GB" sz="2400" dirty="0" smtClean="0"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Informing HMRC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when and how, and tax!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Business Plan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DO RESEARCH!!!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Financial Forecasting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funding, income, costs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Marketing Strategy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more specific objectives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... Insurance, bank accounts, policies, legal, IP, HR, governance, tenders, accreditations,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39552" y="1628800"/>
            <a:ext cx="7993062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Before you pack in studying and/or quit your job...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You need a good ‘marketable, feasible and profitable’ idea!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Ask your ‘support network’ what they really think. And then ask those not in your ‘close’ network what they REALLY think.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Seek advice and find out the facts about self-employment.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First Steps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>
                <a:latin typeface="Century Gothic" pitchFamily="34" charset="0"/>
              </a:rPr>
              <a:t>The HMRC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8485" y="1844824"/>
            <a:ext cx="8281987" cy="1585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When are you self-employed?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When do you need to tell the HMRC?</a:t>
            </a:r>
          </a:p>
          <a:p>
            <a:pPr eaLnBrk="0" hangingPunct="0">
              <a:spcBef>
                <a:spcPct val="50000"/>
              </a:spcBef>
            </a:pPr>
            <a:r>
              <a:rPr lang="en-GB" dirty="0" smtClean="0">
                <a:latin typeface="Century Gothic" pitchFamily="34" charset="0"/>
                <a:ea typeface="ＭＳ Ｐゴシック" pitchFamily="-112" charset="-128"/>
              </a:rPr>
              <a:t>		</a:t>
            </a:r>
            <a:r>
              <a:rPr lang="en-GB" dirty="0" smtClean="0">
                <a:latin typeface="Century Gothic" pitchFamily="34" charset="0"/>
                <a:ea typeface="ＭＳ Ｐゴシック" pitchFamily="-112" charset="-128"/>
              </a:rPr>
              <a:t>(after £1000, by 5</a:t>
            </a:r>
            <a:r>
              <a:rPr lang="en-GB" baseline="30000" dirty="0" smtClean="0">
                <a:latin typeface="Century Gothic" pitchFamily="34" charset="0"/>
                <a:ea typeface="ＭＳ Ｐゴシック" pitchFamily="-112" charset="-128"/>
              </a:rPr>
              <a:t>th</a:t>
            </a:r>
            <a:r>
              <a:rPr lang="en-GB" dirty="0" smtClean="0">
                <a:latin typeface="Century Gothic" pitchFamily="34" charset="0"/>
                <a:ea typeface="ＭＳ Ｐゴシック" pitchFamily="-112" charset="-128"/>
              </a:rPr>
              <a:t> October or </a:t>
            </a:r>
            <a:r>
              <a:rPr lang="en-GB" dirty="0" smtClean="0">
                <a:latin typeface="Century Gothic" pitchFamily="34" charset="0"/>
                <a:ea typeface="ＭＳ Ｐゴシック" pitchFamily="-112" charset="-128"/>
              </a:rPr>
              <a:t>£100 fine upwards)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8485" y="3339569"/>
            <a:ext cx="8281987" cy="289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Century Gothic" pitchFamily="34" charset="0"/>
              <a:ea typeface="ＭＳ Ｐゴシック" pitchFamily="-112" charset="-128"/>
              <a:hlinkClick r:id="rId2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Century Gothic" pitchFamily="34" charset="0"/>
                <a:ea typeface="ＭＳ Ｐゴシック" pitchFamily="-112" charset="-128"/>
                <a:hlinkClick r:id="rId2"/>
              </a:rPr>
              <a:t>www.hmrc.gov.uk</a:t>
            </a:r>
            <a:r>
              <a:rPr lang="en-GB" sz="2800" dirty="0" smtClean="0">
                <a:latin typeface="Century Gothic" pitchFamily="34" charset="0"/>
                <a:ea typeface="ＭＳ Ｐゴシック" pitchFamily="-112" charset="-128"/>
              </a:rPr>
              <a:t> (self employment guide)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Century Gothic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Century Gothic" pitchFamily="34" charset="0"/>
                <a:ea typeface="ＭＳ Ｐゴシック" pitchFamily="-112" charset="-128"/>
              </a:rPr>
              <a:t>They are interested in tax, VAT, PAYE, credits and national insurance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800" b="1" dirty="0" smtClean="0"/>
              <a:t>BUSINESS STRUCTURE</a:t>
            </a:r>
            <a:br>
              <a:rPr lang="en-GB" sz="4800" b="1" dirty="0" smtClean="0"/>
            </a:br>
            <a:endParaRPr lang="en-GB" sz="4800" b="1" dirty="0" smtClean="0"/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457200" y="3860800"/>
            <a:ext cx="1738536" cy="1752600"/>
          </a:xfrm>
        </p:spPr>
        <p:txBody>
          <a:bodyPr/>
          <a:lstStyle/>
          <a:p>
            <a:pPr marL="63500" eaLnBrk="1" hangingPunct="1"/>
            <a:r>
              <a:rPr lang="en-GB" b="1" dirty="0" smtClean="0">
                <a:solidFill>
                  <a:schemeClr val="tx1"/>
                </a:solidFill>
              </a:rPr>
              <a:t>Neil Dyer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Century Gothic" pitchFamily="34" charset="0"/>
              </a:rPr>
              <a:t>Business Structure </a:t>
            </a:r>
            <a:br>
              <a:rPr lang="en-GB" b="1" dirty="0" smtClean="0">
                <a:latin typeface="Century Gothic" pitchFamily="34" charset="0"/>
              </a:rPr>
            </a:br>
            <a:r>
              <a:rPr lang="en-GB" sz="4000" b="1" dirty="0" smtClean="0">
                <a:latin typeface="Century Gothic" pitchFamily="34" charset="0"/>
              </a:rPr>
              <a:t>(or models or set-up or formation)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8485" y="1628800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What legal structures are there?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8485" y="2348880"/>
            <a:ext cx="828198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Sole Trader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Private Limited Company (Ltd)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Social Enterprise or Community Interest Co.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Partnership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Limited Liability Partnership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Public Limited Company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Charities or Clubs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Century Gothic" pitchFamily="34" charset="0"/>
              </a:rPr>
              <a:t>Business Structure </a:t>
            </a:r>
            <a:br>
              <a:rPr lang="en-GB" b="1" dirty="0" smtClean="0">
                <a:latin typeface="Century Gothic" pitchFamily="34" charset="0"/>
              </a:rPr>
            </a:br>
            <a:r>
              <a:rPr lang="en-GB" sz="4000" b="1" dirty="0" smtClean="0">
                <a:latin typeface="Century Gothic" pitchFamily="34" charset="0"/>
              </a:rPr>
              <a:t>(or models or set-up or formation)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8485" y="1628800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What legal structures are there?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8485" y="2348880"/>
            <a:ext cx="828198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Sole Trader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Private Limited Company (Ltd)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Social Enterprise or Community Interest Co. </a:t>
            </a:r>
            <a:endParaRPr lang="en-GB" sz="2800" b="1" dirty="0" smtClean="0">
              <a:solidFill>
                <a:schemeClr val="bg1">
                  <a:lumMod val="85000"/>
                </a:schemeClr>
              </a:solidFill>
              <a:latin typeface="Century Gothic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 Partnership 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 Limited Liability Partnership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 Public Limited Company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b="1" dirty="0" smtClean="0">
                <a:solidFill>
                  <a:schemeClr val="bg1">
                    <a:lumMod val="85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 Charities or Clubs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Century Gothic" pitchFamily="34" charset="0"/>
              </a:rPr>
              <a:t>Business Structure 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536" y="1628800"/>
            <a:ext cx="8281987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Self-employed/Sole Trader </a:t>
            </a:r>
            <a:b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</a:br>
            <a:r>
              <a:rPr lang="en-GB" sz="2800" dirty="0" smtClean="0">
                <a:latin typeface="Century Gothic" pitchFamily="34" charset="0"/>
                <a:ea typeface="ＭＳ Ｐゴシック" pitchFamily="-112" charset="-128"/>
              </a:rPr>
              <a:t>(or contractor or freelancer)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Century Gothic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VS</a:t>
            </a:r>
          </a:p>
          <a:p>
            <a:pPr eaLnBrk="0" hangingPunct="0">
              <a:spcBef>
                <a:spcPct val="50000"/>
              </a:spcBef>
            </a:pPr>
            <a:endParaRPr lang="en-GB" sz="28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Private Limited Company</a:t>
            </a:r>
            <a:b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</a:br>
            <a:r>
              <a:rPr lang="en-GB" sz="2800" dirty="0" smtClean="0">
                <a:latin typeface="Century Gothic" pitchFamily="34" charset="0"/>
                <a:ea typeface="ＭＳ Ｐゴシック" pitchFamily="-112" charset="-128"/>
              </a:rPr>
              <a:t>(Director, and employee)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9552" y="476672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Sole Trader </a:t>
            </a:r>
            <a:r>
              <a:rPr lang="en-GB" sz="2800" b="1" dirty="0" err="1" smtClean="0">
                <a:latin typeface="Century Gothic" pitchFamily="34" charset="0"/>
                <a:ea typeface="ＭＳ Ｐゴシック" pitchFamily="-112" charset="-128"/>
              </a:rPr>
              <a:t>vs</a:t>
            </a: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Ltd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95536" y="1628800"/>
          <a:ext cx="8280921" cy="4949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0307"/>
                <a:gridCol w="2760307"/>
                <a:gridCol w="2760307"/>
              </a:tblGrid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Sole Trader (or partnership)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Limited Company (by shares)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My</a:t>
                      </a:r>
                      <a:r>
                        <a:rPr lang="en-GB" sz="1400" baseline="0" dirty="0" smtClean="0"/>
                        <a:t> opinion...</a:t>
                      </a:r>
                      <a:endParaRPr lang="en-GB" sz="1400" dirty="0"/>
                    </a:p>
                  </a:txBody>
                  <a:tcPr/>
                </a:tc>
              </a:tr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 are the business (legally and for risk)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business is a separate legal identity</a:t>
                      </a:r>
                      <a:r>
                        <a:rPr lang="en-GB" sz="1400" baseline="0" dirty="0" smtClean="0"/>
                        <a:t> (you have ownership via shares) with Companies House (</a:t>
                      </a:r>
                      <a:r>
                        <a:rPr lang="en-GB" sz="1400" baseline="0" dirty="0" err="1" smtClean="0"/>
                        <a:t>Reg</a:t>
                      </a:r>
                      <a:r>
                        <a:rPr lang="en-GB" sz="1400" baseline="0" dirty="0" smtClean="0"/>
                        <a:t> No, Arts &amp; </a:t>
                      </a:r>
                      <a:r>
                        <a:rPr lang="en-GB" sz="1400" baseline="0" dirty="0" err="1" smtClean="0"/>
                        <a:t>Mems</a:t>
                      </a:r>
                      <a:r>
                        <a:rPr lang="en-GB" sz="1400" baseline="0" dirty="0" smtClean="0"/>
                        <a:t>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dirty="0" smtClean="0">
                          <a:solidFill>
                            <a:srgbClr val="C00000"/>
                          </a:solidFill>
                        </a:rPr>
                        <a:t>Bit more paperwork but risk of personal</a:t>
                      </a:r>
                      <a:r>
                        <a:rPr lang="en-GB" sz="1400" baseline="0" dirty="0" smtClean="0">
                          <a:solidFill>
                            <a:srgbClr val="C00000"/>
                          </a:solidFill>
                        </a:rPr>
                        <a:t> losses is greatly reduced</a:t>
                      </a:r>
                      <a:endParaRPr lang="en-GB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 are self-employed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 are</a:t>
                      </a:r>
                      <a:r>
                        <a:rPr lang="en-GB" sz="1400" baseline="0" dirty="0" smtClean="0"/>
                        <a:t> a Director (and if you chose an employee)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dirty="0" smtClean="0">
                          <a:solidFill>
                            <a:srgbClr val="C00000"/>
                          </a:solidFill>
                        </a:rPr>
                        <a:t>Director/Ltd adds gravitas</a:t>
                      </a:r>
                      <a:endParaRPr lang="en-GB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Your</a:t>
                      </a:r>
                      <a:r>
                        <a:rPr lang="en-GB" sz="1400" baseline="0" dirty="0" smtClean="0"/>
                        <a:t> salary is your profit (income minus expenditure – keep your receipts)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 can pay yourself a salary and take dividends from the profits the company</a:t>
                      </a:r>
                      <a:r>
                        <a:rPr lang="en-GB" sz="1400" baseline="0" dirty="0" smtClean="0"/>
                        <a:t> make.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dirty="0" smtClean="0">
                          <a:solidFill>
                            <a:srgbClr val="C00000"/>
                          </a:solidFill>
                        </a:rPr>
                        <a:t>Much</a:t>
                      </a:r>
                      <a:r>
                        <a:rPr lang="en-GB" sz="1400" baseline="0" dirty="0" smtClean="0">
                          <a:solidFill>
                            <a:srgbClr val="C00000"/>
                          </a:solidFill>
                        </a:rPr>
                        <a:t> simpler as sole trader</a:t>
                      </a:r>
                      <a:endParaRPr lang="en-GB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You will pay</a:t>
                      </a:r>
                      <a:r>
                        <a:rPr lang="en-GB" sz="1400" baseline="0" dirty="0" smtClean="0"/>
                        <a:t> national insurance and</a:t>
                      </a:r>
                      <a:r>
                        <a:rPr lang="en-GB" sz="1400" dirty="0" smtClean="0"/>
                        <a:t> income tax (over allowance) on your profits after completing an annual self-assessment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company will be charged corporation tax on all profits.</a:t>
                      </a:r>
                    </a:p>
                    <a:p>
                      <a:r>
                        <a:rPr lang="en-GB" sz="1400" dirty="0" smtClean="0"/>
                        <a:t>Directors will be taxed on their dividends after allowance.</a:t>
                      </a:r>
                    </a:p>
                    <a:p>
                      <a:r>
                        <a:rPr lang="en-GB" sz="1400" dirty="0" smtClean="0"/>
                        <a:t>Employees</a:t>
                      </a:r>
                      <a:r>
                        <a:rPr lang="en-GB" sz="1400" baseline="0" dirty="0" smtClean="0"/>
                        <a:t> will be taxed via PAYE and NICS.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dirty="0" smtClean="0">
                          <a:solidFill>
                            <a:srgbClr val="C00000"/>
                          </a:solidFill>
                        </a:rPr>
                        <a:t>Corporation tax is less than income tax, and with dividends allowance you are generally better off as a company (but is</a:t>
                      </a:r>
                      <a:r>
                        <a:rPr lang="en-GB" sz="1400" baseline="0" dirty="0" smtClean="0">
                          <a:solidFill>
                            <a:srgbClr val="C00000"/>
                          </a:solidFill>
                        </a:rPr>
                        <a:t> it worth the extra hassle or the cost of using an accountant).</a:t>
                      </a:r>
                      <a:endParaRPr lang="en-GB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  <a:tr h="585065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Must complete the Self-Assessment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Must complete annual accounts for</a:t>
                      </a:r>
                      <a:r>
                        <a:rPr lang="en-GB" sz="1400" baseline="0" dirty="0" smtClean="0"/>
                        <a:t> HMRC</a:t>
                      </a:r>
                      <a:r>
                        <a:rPr lang="en-GB" sz="1400" dirty="0" smtClean="0"/>
                        <a:t> and statement with Companies House.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400" dirty="0" smtClean="0">
                          <a:solidFill>
                            <a:srgbClr val="C00000"/>
                          </a:solidFill>
                        </a:rPr>
                        <a:t>This</a:t>
                      </a:r>
                      <a:r>
                        <a:rPr lang="en-GB" sz="1400" baseline="0" dirty="0" smtClean="0">
                          <a:solidFill>
                            <a:srgbClr val="C00000"/>
                          </a:solidFill>
                        </a:rPr>
                        <a:t> is a big consideration. Accounting is a specialism and is costly!</a:t>
                      </a:r>
                      <a:endParaRPr lang="en-GB" sz="1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9552" y="476672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Limited Company </a:t>
            </a:r>
            <a:r>
              <a:rPr lang="en-GB" sz="2800" b="1" dirty="0" err="1" smtClean="0">
                <a:latin typeface="Century Gothic" pitchFamily="34" charset="0"/>
                <a:ea typeface="ＭＳ Ｐゴシック" pitchFamily="-112" charset="-128"/>
              </a:rPr>
              <a:t>vs</a:t>
            </a: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 Sole Trader</a:t>
            </a:r>
          </a:p>
        </p:txBody>
      </p:sp>
      <p:pic>
        <p:nvPicPr>
          <p:cNvPr id="95234" name="Picture 2" descr="Related image"/>
          <p:cNvPicPr>
            <a:picLocks noChangeAspect="1" noChangeArrowheads="1"/>
          </p:cNvPicPr>
          <p:nvPr/>
        </p:nvPicPr>
        <p:blipFill>
          <a:blip r:embed="rId2" cstate="print"/>
          <a:srcRect t="20677" b="20956"/>
          <a:stretch>
            <a:fillRect/>
          </a:stretch>
        </p:blipFill>
        <p:spPr bwMode="auto">
          <a:xfrm>
            <a:off x="1187624" y="1772816"/>
            <a:ext cx="6029325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9552" y="476672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Available on request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0269" t="12001" r="14657" b="9323"/>
          <a:stretch>
            <a:fillRect/>
          </a:stretch>
        </p:blipFill>
        <p:spPr bwMode="auto">
          <a:xfrm>
            <a:off x="2483768" y="1772816"/>
            <a:ext cx="4392488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9552" y="188640"/>
            <a:ext cx="82819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Social Enterprise / Community Interest Companies (CIC’s)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1591047"/>
            <a:ext cx="77048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 CIC is a special type of limited company which exists to benefit the community rather than private shareholders. </a:t>
            </a:r>
          </a:p>
          <a:p>
            <a:endParaRPr lang="en-GB" b="1" dirty="0" smtClean="0"/>
          </a:p>
          <a:p>
            <a:r>
              <a:rPr lang="en-GB" b="1" dirty="0" smtClean="0">
                <a:solidFill>
                  <a:srgbClr val="FF0000"/>
                </a:solidFill>
              </a:rPr>
              <a:t>They are NOT-FOR-PROFIT businesses but can still be profitable! Profits are simply reinvested.</a:t>
            </a:r>
          </a:p>
          <a:p>
            <a:endParaRPr lang="en-GB" b="1" dirty="0" smtClean="0"/>
          </a:p>
          <a:p>
            <a:endParaRPr lang="en-GB" b="1" dirty="0" smtClean="0"/>
          </a:p>
          <a:p>
            <a:pPr>
              <a:buFont typeface="Arial" pitchFamily="34" charset="0"/>
              <a:buChar char="•"/>
            </a:pPr>
            <a:r>
              <a:rPr lang="en-GB" b="1" dirty="0" smtClean="0"/>
              <a:t>include a ‘community interest statement’, explaining what your business plans to do for the public good.</a:t>
            </a:r>
          </a:p>
          <a:p>
            <a:pPr>
              <a:buFont typeface="Arial" pitchFamily="34" charset="0"/>
              <a:buChar char="•"/>
            </a:pPr>
            <a:endParaRPr lang="en-GB" b="1" dirty="0" smtClean="0"/>
          </a:p>
          <a:p>
            <a:pPr>
              <a:buFont typeface="Arial" pitchFamily="34" charset="0"/>
              <a:buChar char="•"/>
            </a:pPr>
            <a:r>
              <a:rPr lang="en-GB" b="1" dirty="0" smtClean="0"/>
              <a:t>create an ‘asset lock’- a legal promise stating that the company’s assets will only be used for its social objectives, </a:t>
            </a:r>
          </a:p>
          <a:p>
            <a:pPr>
              <a:buFont typeface="Arial" pitchFamily="34" charset="0"/>
              <a:buChar char="•"/>
            </a:pPr>
            <a:endParaRPr lang="en-GB" b="1" dirty="0" smtClean="0">
              <a:solidFill>
                <a:srgbClr val="00B050"/>
              </a:solidFill>
            </a:endParaRPr>
          </a:p>
          <a:p>
            <a:r>
              <a:rPr lang="en-GB" b="1" dirty="0" smtClean="0">
                <a:solidFill>
                  <a:srgbClr val="00B050"/>
                </a:solidFill>
              </a:rPr>
              <a:t>BENEFITS:-</a:t>
            </a:r>
          </a:p>
          <a:p>
            <a:pPr lvl="1"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 Do something you love for little risk? Be creative!</a:t>
            </a:r>
          </a:p>
          <a:p>
            <a:pPr lvl="1"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 Access to significant levels of funding.</a:t>
            </a:r>
          </a:p>
          <a:p>
            <a:pPr lvl="1"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 Can pay yourself and others a ‘reasonable’ salary.</a:t>
            </a:r>
          </a:p>
          <a:p>
            <a:pPr lvl="1">
              <a:buFont typeface="Arial" pitchFamily="34" charset="0"/>
              <a:buChar char="•"/>
            </a:pPr>
            <a:r>
              <a:rPr lang="en-GB" b="1" dirty="0" smtClean="0">
                <a:solidFill>
                  <a:srgbClr val="00B050"/>
                </a:solidFill>
              </a:rPr>
              <a:t> Far easier service/product to sell - ‘Social responsibility’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9552" y="476672"/>
            <a:ext cx="8281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Social Enterprises</a:t>
            </a:r>
          </a:p>
        </p:txBody>
      </p: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68760"/>
            <a:ext cx="7735162" cy="5413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652120" y="6237312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0070C0"/>
                </a:solidFill>
                <a:latin typeface="Segoe UI Black" pitchFamily="34" charset="0"/>
                <a:ea typeface="Segoe UI Black" pitchFamily="34" charset="0"/>
                <a:cs typeface="Segoe UI Black" pitchFamily="34" charset="0"/>
              </a:rPr>
              <a:t>*Loads of material/info!*</a:t>
            </a:r>
            <a:endParaRPr lang="en-GB" sz="1600" dirty="0">
              <a:solidFill>
                <a:srgbClr val="0070C0"/>
              </a:solidFill>
              <a:latin typeface="Segoe UI Black" pitchFamily="34" charset="0"/>
              <a:ea typeface="Segoe UI Black" pitchFamily="34" charset="0"/>
              <a:cs typeface="Segoe UI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Century Gothic" pitchFamily="34" charset="0"/>
              </a:rPr>
              <a:t>A bit of both?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95536" y="2564904"/>
            <a:ext cx="828198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What if I work (employed) for a company but also do my own thing and earn extra money?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684213" y="1773238"/>
            <a:ext cx="78486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68313" y="1773238"/>
            <a:ext cx="81470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>
              <a:buFont typeface="Arial" pitchFamily="34" charset="0"/>
              <a:buChar char="•"/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If you work or earn money through your own ventures then you are self-employed.</a:t>
            </a:r>
          </a:p>
          <a:p>
            <a:pPr>
              <a:defRPr/>
            </a:pPr>
            <a:r>
              <a:rPr lang="en-GB" dirty="0" smtClean="0">
                <a:solidFill>
                  <a:srgbClr val="000000"/>
                </a:solidFill>
                <a:latin typeface="+mn-lt"/>
              </a:rPr>
              <a:t>(if you’re employed and ‘doing your own thing’ then typically the employer will cover your PAYE taxes, you just need to work out your own tax from your own business)</a:t>
            </a:r>
          </a:p>
          <a:p>
            <a:pPr>
              <a:buFont typeface="Arial" pitchFamily="34" charset="0"/>
              <a:buChar char="•"/>
              <a:defRPr/>
            </a:pPr>
            <a:endParaRPr lang="en-GB" sz="2400" b="1" dirty="0" smtClean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Your tax system </a:t>
            </a:r>
            <a:r>
              <a:rPr lang="en-GB" sz="2400" b="1" dirty="0">
                <a:solidFill>
                  <a:srgbClr val="000000"/>
                </a:solidFill>
                <a:latin typeface="+mn-lt"/>
              </a:rPr>
              <a:t>is known as “self assessment”</a:t>
            </a:r>
          </a:p>
          <a:p>
            <a:pPr>
              <a:buFont typeface="Arial" pitchFamily="34" charset="0"/>
              <a:buChar char="•"/>
              <a:defRPr/>
            </a:pPr>
            <a:endParaRPr lang="en-GB" sz="2400" b="1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400" b="1" dirty="0">
                <a:solidFill>
                  <a:srgbClr val="000000"/>
                </a:solidFill>
                <a:latin typeface="+mn-lt"/>
              </a:rPr>
              <a:t>It relies on you keeping your own records of 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profits… and </a:t>
            </a:r>
            <a:r>
              <a:rPr lang="en-GB" sz="2400" b="1" dirty="0">
                <a:solidFill>
                  <a:srgbClr val="000000"/>
                </a:solidFill>
                <a:latin typeface="+mn-lt"/>
              </a:rPr>
              <a:t>“allowable” 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expenses (keep receipts)</a:t>
            </a:r>
            <a:endParaRPr lang="en-GB" sz="2400" b="1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400" b="1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You </a:t>
            </a:r>
            <a:r>
              <a:rPr lang="en-GB" sz="2400" b="1" dirty="0">
                <a:solidFill>
                  <a:srgbClr val="000000"/>
                </a:solidFill>
                <a:latin typeface="+mn-lt"/>
              </a:rPr>
              <a:t>will pay tax on any profits you make over £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11,850 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en-GB" sz="2400" b="1" dirty="0" smtClean="0">
                <a:solidFill>
                  <a:srgbClr val="000000"/>
                </a:solidFill>
                <a:latin typeface="+mn-lt"/>
              </a:rPr>
            </a:b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(</a:t>
            </a:r>
            <a:r>
              <a:rPr lang="en-GB" sz="2400" b="1" dirty="0">
                <a:solidFill>
                  <a:srgbClr val="000000"/>
                </a:solidFill>
                <a:latin typeface="+mn-lt"/>
              </a:rPr>
              <a:t>personal annual allowance in 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>2018/19)</a:t>
            </a:r>
            <a:r>
              <a:rPr lang="en-GB" sz="2400" b="1" dirty="0" smtClean="0">
                <a:solidFill>
                  <a:srgbClr val="000000"/>
                </a:solidFill>
                <a:latin typeface="+mn-lt"/>
              </a:rPr>
              <a:t/>
            </a:r>
            <a:br>
              <a:rPr lang="en-GB" sz="2400" b="1" dirty="0" smtClean="0">
                <a:solidFill>
                  <a:srgbClr val="000000"/>
                </a:solidFill>
                <a:latin typeface="+mn-lt"/>
              </a:rPr>
            </a:br>
            <a:r>
              <a:rPr lang="en-GB" dirty="0" smtClean="0">
                <a:solidFill>
                  <a:srgbClr val="000000"/>
                </a:solidFill>
                <a:latin typeface="+mn-lt"/>
              </a:rPr>
              <a:t>(plus national insurance contributions – few quid a week)</a:t>
            </a:r>
            <a:endParaRPr lang="en-GB" sz="2400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400" b="1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400" b="1" dirty="0">
              <a:solidFill>
                <a:srgbClr val="000000"/>
              </a:solidFill>
              <a:latin typeface="+mn-lt"/>
            </a:endParaRPr>
          </a:p>
          <a:p>
            <a:pPr>
              <a:buFont typeface="Arial" pitchFamily="34" charset="0"/>
              <a:buChar char="•"/>
              <a:defRPr/>
            </a:pPr>
            <a:endParaRPr lang="en-GB" sz="2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Century Gothic" pitchFamily="34" charset="0"/>
              </a:rPr>
              <a:t>Self-Assessment</a:t>
            </a:r>
            <a:endParaRPr lang="en-GB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ichaeljagdeo.files.wordpress.com/2012/01/confus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76672"/>
            <a:ext cx="3000395" cy="2400317"/>
          </a:xfrm>
          <a:prstGeom prst="rect">
            <a:avLst/>
          </a:prstGeom>
          <a:noFill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23528" y="3149674"/>
            <a:ext cx="828198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sz="2400" b="1" u="sng" dirty="0" smtClean="0">
                <a:solidFill>
                  <a:srgbClr val="0070C0"/>
                </a:solidFill>
              </a:rPr>
              <a:t>www.hmrc.gov.uk/startingup  </a:t>
            </a:r>
          </a:p>
          <a:p>
            <a:pPr algn="ctr" eaLnBrk="0" hangingPunct="0">
              <a:spcBef>
                <a:spcPct val="50000"/>
              </a:spcBef>
            </a:pPr>
            <a:endParaRPr lang="en-GB" sz="24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*Seek professional help!*</a:t>
            </a:r>
          </a:p>
          <a:p>
            <a:pPr algn="ctr" eaLnBrk="0" hangingPunct="0">
              <a:spcBef>
                <a:spcPct val="50000"/>
              </a:spcBef>
              <a:buFontTx/>
              <a:buChar char="-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Business Support</a:t>
            </a:r>
          </a:p>
          <a:p>
            <a:pPr algn="ctr" eaLnBrk="0" hangingPunct="0">
              <a:spcBef>
                <a:spcPct val="50000"/>
              </a:spcBef>
              <a:buFontTx/>
              <a:buChar char="-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Legal Advice</a:t>
            </a:r>
          </a:p>
          <a:p>
            <a:pPr algn="ctr" eaLnBrk="0" hangingPunct="0">
              <a:spcBef>
                <a:spcPct val="50000"/>
              </a:spcBef>
              <a:buFontTx/>
              <a:buChar char="-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Accountants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Century Gothic" pitchFamily="34" charset="0"/>
              </a:rPr>
              <a:t>Business Structure </a:t>
            </a:r>
            <a:br>
              <a:rPr lang="en-GB" b="1" dirty="0" smtClean="0">
                <a:latin typeface="Century Gothic" pitchFamily="34" charset="0"/>
              </a:rPr>
            </a:br>
            <a:r>
              <a:rPr lang="en-GB" sz="4000" b="1" dirty="0" smtClean="0">
                <a:latin typeface="Century Gothic" pitchFamily="34" charset="0"/>
              </a:rPr>
              <a:t>(or models or set-up or formation)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1520" y="1844824"/>
            <a:ext cx="8712967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2"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Other stuff...</a:t>
            </a:r>
          </a:p>
          <a:p>
            <a:pPr eaLnBrk="0" hangingPunct="0">
              <a:spcBef>
                <a:spcPct val="50000"/>
              </a:spcBef>
            </a:pPr>
            <a:endParaRPr lang="en-GB" sz="28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VAT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Taking on staff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Allowable expenses, pensions, loans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Grants and funding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Insurance (PI/PL)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Bank accounts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solidFill>
                  <a:srgbClr val="FF0000"/>
                </a:solidFill>
                <a:latin typeface="Century Gothic" pitchFamily="34" charset="0"/>
                <a:ea typeface="ＭＳ Ｐゴシック" pitchFamily="-112" charset="-128"/>
              </a:rPr>
              <a:t>Accreditations, Memberships &amp; Unions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Tenders/Bids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Policies/Procedures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b="1" dirty="0" smtClean="0">
                <a:latin typeface="Century Gothic" pitchFamily="34" charset="0"/>
                <a:ea typeface="ＭＳ Ｐゴシック" pitchFamily="-112" charset="-128"/>
              </a:rPr>
              <a:t>T&amp;C’s, contracts, invoices, receipts, etc. </a:t>
            </a:r>
            <a:endParaRPr lang="en-GB" sz="2400" b="1" dirty="0" smtClean="0">
              <a:solidFill>
                <a:srgbClr val="00B050"/>
              </a:solidFill>
              <a:latin typeface="Century Gothic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Century Gothic" pitchFamily="34" charset="0"/>
              </a:rPr>
              <a:t>Business Structure </a:t>
            </a:r>
            <a:br>
              <a:rPr lang="en-GB" b="1" dirty="0" smtClean="0">
                <a:latin typeface="Century Gothic" pitchFamily="34" charset="0"/>
              </a:rPr>
            </a:br>
            <a:r>
              <a:rPr lang="en-GB" sz="4000" b="1" dirty="0" smtClean="0">
                <a:latin typeface="Century Gothic" pitchFamily="34" charset="0"/>
              </a:rPr>
              <a:t>(or models or set-up or formation)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8485" y="1844824"/>
            <a:ext cx="8281987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RECAP SCENARIOS!</a:t>
            </a:r>
          </a:p>
          <a:p>
            <a:pPr marL="514350" indent="-514350" eaLnBrk="0" hangingPunct="0">
              <a:spcBef>
                <a:spcPct val="50000"/>
              </a:spcBef>
            </a:pPr>
            <a:endParaRPr lang="en-GB" sz="2800" b="1" dirty="0" smtClean="0">
              <a:latin typeface="Century Gothic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/>
              <a:t>The Business Plan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My Process with a Start-Up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67544" y="1976641"/>
            <a:ext cx="828092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Client Expectations </a:t>
            </a:r>
            <a:r>
              <a:rPr lang="en-GB" sz="2400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– feasibility, reality check.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Legal Structure </a:t>
            </a:r>
            <a:r>
              <a:rPr lang="en-GB" sz="2400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– sole trader, Ltd, </a:t>
            </a:r>
            <a:r>
              <a:rPr lang="en-GB" sz="2400" dirty="0" err="1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SocEnt</a:t>
            </a:r>
            <a:endParaRPr lang="en-GB" sz="2400" dirty="0" smtClean="0">
              <a:solidFill>
                <a:schemeClr val="bg1">
                  <a:lumMod val="85000"/>
                </a:schemeClr>
              </a:solidFill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Informing HMRC </a:t>
            </a:r>
            <a:r>
              <a:rPr lang="en-GB" sz="2400" dirty="0" smtClean="0">
                <a:solidFill>
                  <a:schemeClr val="bg1">
                    <a:lumMod val="85000"/>
                  </a:schemeClr>
                </a:solidFill>
                <a:latin typeface="Tahoma" pitchFamily="34" charset="0"/>
                <a:ea typeface="ＭＳ Ｐゴシック" pitchFamily="-112" charset="-128"/>
              </a:rPr>
              <a:t>– when and how, and tax!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Business Plan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DO RESEARCH!!!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Financial Forecasting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funding, income, costs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Marketing Strategy </a:t>
            </a: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– more specific objectives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... Insurance, bank accounts, policies, legal, IP, HR, governance, tenders, accreditations, 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536" y="2061423"/>
            <a:ext cx="82809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Arial" pitchFamily="34" charset="0"/>
                <a:cs typeface="Arial" pitchFamily="34" charset="0"/>
              </a:rPr>
              <a:t>Research indicates that about 50% of business start ups will fail within 3 years </a:t>
            </a:r>
          </a:p>
          <a:p>
            <a:pPr algn="ctr"/>
            <a:endParaRPr lang="en-GB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3200" b="1" dirty="0" smtClean="0">
                <a:latin typeface="Arial" pitchFamily="34" charset="0"/>
                <a:cs typeface="Arial" pitchFamily="34" charset="0"/>
              </a:rPr>
              <a:t>a majority of failures are due to being ill prepared to meet the changes that influence the course of a business</a:t>
            </a:r>
          </a:p>
          <a:p>
            <a:pPr algn="ctr"/>
            <a:endParaRPr lang="en-GB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GB" sz="3200" b="1" dirty="0" smtClean="0">
                <a:latin typeface="Arial" pitchFamily="34" charset="0"/>
                <a:cs typeface="Arial" pitchFamily="34" charset="0"/>
              </a:rPr>
              <a:t>in other words, a lack of planning.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560269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Arial" pitchFamily="34" charset="0"/>
                <a:cs typeface="Arial" pitchFamily="34" charset="0"/>
              </a:rPr>
              <a:t>Why should you write a business plan?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gauge the viability of the business idea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obtain investment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attract business partners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set targets so you can monitor progress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discover any weaknesses in the idea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identify areas for improvement</a:t>
            </a:r>
          </a:p>
          <a:p>
            <a:pPr algn="ctr">
              <a:lnSpc>
                <a:spcPct val="150000"/>
              </a:lnSpc>
            </a:pP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To keep the business on track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Related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6672"/>
            <a:ext cx="6448797" cy="3695617"/>
          </a:xfrm>
          <a:prstGeom prst="rect">
            <a:avLst/>
          </a:prstGeom>
          <a:noFill/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39552" y="4365104"/>
            <a:ext cx="79930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 95% of my clients DO NOT complete a business plan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 It is not a template, a script – it is analysis and research, a way of finding the truth and the possibilities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 It does not guarantee success, but it does </a:t>
            </a:r>
            <a:r>
              <a:rPr lang="en-GB" sz="2400" b="1" u="sng" dirty="0" smtClean="0">
                <a:latin typeface="Tahoma" pitchFamily="34" charset="0"/>
                <a:ea typeface="ＭＳ Ｐゴシック" pitchFamily="-112" charset="-128"/>
              </a:rPr>
              <a:t>significantly increase your chances of NOT failing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9552" y="548680"/>
            <a:ext cx="792088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Arial" pitchFamily="34" charset="0"/>
                <a:cs typeface="Arial" pitchFamily="34" charset="0"/>
              </a:rPr>
              <a:t>How can a plan help your business?</a:t>
            </a:r>
          </a:p>
          <a:p>
            <a:pPr algn="ctr">
              <a:lnSpc>
                <a:spcPct val="150000"/>
              </a:lnSpc>
            </a:pP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The process involved in producing the plan is as valuable, </a:t>
            </a:r>
            <a:r>
              <a:rPr lang="en-GB" sz="2400" b="1" i="1" dirty="0" smtClean="0">
                <a:latin typeface="Arial" pitchFamily="34" charset="0"/>
                <a:cs typeface="Arial" pitchFamily="34" charset="0"/>
              </a:rPr>
              <a:t>if not more so,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as the document it creates.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forces you to </a:t>
            </a:r>
            <a:r>
              <a:rPr lang="en-GB" sz="2400" b="1" dirty="0" smtClean="0">
                <a:latin typeface="Arial" pitchFamily="34" charset="0"/>
                <a:cs typeface="Arial" pitchFamily="34" charset="0"/>
              </a:rPr>
              <a:t>distil your ideas, rank your priorities and clarify your objectives.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stops you kidding yourself – </a:t>
            </a:r>
            <a:r>
              <a:rPr lang="en-GB" sz="2400" b="1" dirty="0" smtClean="0">
                <a:latin typeface="Arial" pitchFamily="34" charset="0"/>
                <a:cs typeface="Arial" pitchFamily="34" charset="0"/>
              </a:rPr>
              <a:t>gives perspective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2400" b="1" dirty="0" smtClean="0">
                <a:latin typeface="Arial" pitchFamily="34" charset="0"/>
                <a:cs typeface="Arial" pitchFamily="34" charset="0"/>
              </a:rPr>
              <a:t>You ask questions 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you might otherwise ignore.</a:t>
            </a:r>
          </a:p>
          <a:p>
            <a:pPr>
              <a:lnSpc>
                <a:spcPct val="150000"/>
              </a:lnSpc>
            </a:pPr>
            <a:r>
              <a:rPr lang="en-GB" sz="2400" dirty="0" smtClean="0">
                <a:latin typeface="Arial" pitchFamily="34" charset="0"/>
                <a:cs typeface="Arial" pitchFamily="34" charset="0"/>
              </a:rPr>
              <a:t>It gets you </a:t>
            </a:r>
            <a:r>
              <a:rPr lang="en-GB" sz="2400" b="1" dirty="0" smtClean="0">
                <a:latin typeface="Arial" pitchFamily="34" charset="0"/>
                <a:cs typeface="Arial" pitchFamily="34" charset="0"/>
              </a:rPr>
              <a:t>focused</a:t>
            </a:r>
            <a:r>
              <a:rPr lang="en-GB" sz="2400" dirty="0" smtClean="0">
                <a:latin typeface="Arial" pitchFamily="34" charset="0"/>
                <a:cs typeface="Arial" pitchFamily="34" charset="0"/>
              </a:rPr>
              <a:t> on the important issues.</a:t>
            </a:r>
          </a:p>
          <a:p>
            <a:pPr algn="ctr"/>
            <a:endParaRPr lang="en-GB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7544" y="5661248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GB" sz="2400" i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ＭＳ Ｐゴシック" pitchFamily="-112" charset="-128"/>
              </a:rPr>
              <a:t> It does not guarantee success, but it does </a:t>
            </a:r>
            <a:br>
              <a:rPr lang="en-GB" sz="2400" i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ＭＳ Ｐゴシック" pitchFamily="-112" charset="-128"/>
              </a:rPr>
            </a:br>
            <a:r>
              <a:rPr lang="en-GB" sz="2400" b="1" i="1" u="sng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ＭＳ Ｐゴシック" pitchFamily="-112" charset="-128"/>
              </a:rPr>
              <a:t>significantly increase your chances of NOT failing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The Truth!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" name="Content Placeholder 5" descr="ND_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5577" b="33071"/>
          <a:stretch>
            <a:fillRect/>
          </a:stretch>
        </p:blipFill>
        <p:spPr>
          <a:xfrm>
            <a:off x="2267744" y="2060848"/>
            <a:ext cx="4547577" cy="893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 descr="http://cdn.hotfrog.co.uk/companies/Flat-Pack-Swansea/images/Flat-Pack-Swansea_335484_image.jpg"/>
          <p:cNvPicPr>
            <a:picLocks noChangeAspect="1" noChangeArrowheads="1"/>
          </p:cNvPicPr>
          <p:nvPr/>
        </p:nvPicPr>
        <p:blipFill>
          <a:blip r:embed="rId3" cstate="print"/>
          <a:srcRect t="22857" b="32142"/>
          <a:stretch>
            <a:fillRect/>
          </a:stretch>
        </p:blipFill>
        <p:spPr bwMode="auto">
          <a:xfrm>
            <a:off x="3052367" y="5017007"/>
            <a:ext cx="3031801" cy="1364321"/>
          </a:xfrm>
          <a:prstGeom prst="rect">
            <a:avLst/>
          </a:prstGeom>
          <a:noFill/>
        </p:spPr>
      </p:pic>
      <p:pic>
        <p:nvPicPr>
          <p:cNvPr id="3074" name="Picture 2" descr="Image result for versu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717032"/>
            <a:ext cx="648072" cy="648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43608" y="5437673"/>
            <a:ext cx="705678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ＭＳ Ｐゴシック" pitchFamily="-112" charset="-128"/>
              </a:rPr>
              <a:t> 95% of clients DO NOT complete a business plan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 WHAT ARE THEY RISKING? </a:t>
            </a:r>
          </a:p>
        </p:txBody>
      </p:sp>
      <p:pic>
        <p:nvPicPr>
          <p:cNvPr id="86018" name="Picture 2" descr="Image result for jump straight in funny frozen po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8640"/>
            <a:ext cx="7056784" cy="4930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39552" y="1976641"/>
            <a:ext cx="799306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i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ea typeface="ＭＳ Ｐゴシック" pitchFamily="-112" charset="-128"/>
              </a:rPr>
              <a:t>BORING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– The ‘Traditional’ Business Plan</a:t>
            </a:r>
          </a:p>
          <a:p>
            <a:pPr eaLnBrk="0" hangingPunct="0">
              <a:spcBef>
                <a:spcPct val="50000"/>
              </a:spcBef>
            </a:pPr>
            <a:endParaRPr lang="en-GB" sz="2800" b="1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solidFill>
                  <a:srgbClr val="FFC000"/>
                </a:solidFill>
                <a:latin typeface="Tahoma" pitchFamily="34" charset="0"/>
                <a:ea typeface="ＭＳ Ｐゴシック" pitchFamily="-112" charset="-128"/>
              </a:rPr>
              <a:t>POPULAR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– The Business Model Canvas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solidFill>
                  <a:srgbClr val="C00000"/>
                </a:solidFill>
                <a:latin typeface="Snap ITC" pitchFamily="82" charset="0"/>
                <a:ea typeface="ＭＳ Ｐゴシック" pitchFamily="-112" charset="-128"/>
              </a:rPr>
              <a:t>CREATIVE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– Simply Do Ideas</a:t>
            </a:r>
            <a:endParaRPr lang="en-GB" sz="36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39552" y="1976641"/>
            <a:ext cx="799306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The ‘Traditional’ Business Plan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Used by banks and required by funders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Very formal and analytical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HEAVY document!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Tahoma" pitchFamily="34" charset="0"/>
                <a:ea typeface="ＭＳ Ｐゴシック" pitchFamily="-112" charset="-128"/>
              </a:rPr>
              <a:t>Excellent where risk or investment is HIGH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95536" y="1772816"/>
          <a:ext cx="2784660" cy="4602480"/>
        </p:xfrm>
        <a:graphic>
          <a:graphicData uri="http://schemas.openxmlformats.org/drawingml/2006/table">
            <a:tbl>
              <a:tblPr/>
              <a:tblGrid>
                <a:gridCol w="159692"/>
                <a:gridCol w="224171"/>
                <a:gridCol w="223869"/>
                <a:gridCol w="1857846"/>
                <a:gridCol w="319082"/>
              </a:tblGrid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Verdana"/>
                          <a:ea typeface="Times New Roman"/>
                          <a:cs typeface="Times New Roman"/>
                        </a:rPr>
                        <a:t>1.</a:t>
                      </a:r>
                      <a:endParaRPr lang="en-GB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Executive Summary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Main reason for business plan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 brief description of the project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 summary of the benefits of the project to the community, region and Welsh economy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 table of financial highlights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Total cost of the project, including working capital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Funding sought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Case for SIF/LIF grants (where applicable)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2.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Company Information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Company details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Name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Company registration number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Date of incorporation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Registered office address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Telephone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Email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2.1.7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Website address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Professional Advisors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2.2.1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Bankers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2.2.2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Accountants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2.2.3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Solicitors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Standards Achieved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3.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Introduction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Mission Statement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History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Current Shareholdings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Group Structure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Key personnel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Premises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Description of current operations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Background to the project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SWOT Analysis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3.9.1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Strengths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3.9.2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Weaknesses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3.9.3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Opportunities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3.9.4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Threats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3.10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Environmental Sustainability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843808" y="1772816"/>
          <a:ext cx="3137788" cy="4282440"/>
        </p:xfrm>
        <a:graphic>
          <a:graphicData uri="http://schemas.openxmlformats.org/drawingml/2006/table">
            <a:tbl>
              <a:tblPr/>
              <a:tblGrid>
                <a:gridCol w="160897"/>
                <a:gridCol w="229594"/>
                <a:gridCol w="223869"/>
                <a:gridCol w="2156137"/>
                <a:gridCol w="367291"/>
              </a:tblGrid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Verdana"/>
                          <a:ea typeface="Times New Roman"/>
                          <a:cs typeface="Times New Roman"/>
                        </a:rPr>
                        <a:t>4.</a:t>
                      </a:r>
                      <a:endParaRPr lang="en-GB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 dirty="0">
                          <a:latin typeface="Verdana"/>
                          <a:ea typeface="Times New Roman"/>
                          <a:cs typeface="Times New Roman"/>
                        </a:rPr>
                        <a:t>Products and Services</a:t>
                      </a:r>
                      <a:endParaRPr lang="en-GB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Product/Service Description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Unique features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Product Lifecycle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Research and Development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Intellectual Property Rights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Production Methods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Health and Safety issues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Costs of production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Suppliers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Capacity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Stock Holding Policy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Quality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Environmental considerations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After sales service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4.15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Distribution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5.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Markets and Marketing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14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General description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Overall market size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Market trends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Political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Economic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Social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Technological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Legal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4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5.3.6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Environmental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Market Position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Major/Potential customer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Major competitors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Competitive advantages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Marketing Strategy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Marketing Structure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5.10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Advertising and promotion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5.11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Selling methods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5.12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Pricing Strategy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5.13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Sales volumes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18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1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6.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Management and Personnel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700" b="1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Organisation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6.2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Management team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6.3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Non-executive directors 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6.4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Workforce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6.5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Incentive Schemes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20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6.6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Recruitment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6.7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Disability discrimination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6.8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Equal Opportunities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6.9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Training &amp; development 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500">
                          <a:latin typeface="Verdana"/>
                          <a:ea typeface="Times New Roman"/>
                          <a:cs typeface="Times New Roman"/>
                        </a:rPr>
                        <a:t>21</a:t>
                      </a:r>
                      <a:endParaRPr lang="en-GB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3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5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2541" marR="325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292080" y="1772816"/>
          <a:ext cx="3658584" cy="4480560"/>
        </p:xfrm>
        <a:graphic>
          <a:graphicData uri="http://schemas.openxmlformats.org/drawingml/2006/table">
            <a:tbl>
              <a:tblPr/>
              <a:tblGrid>
                <a:gridCol w="187602"/>
                <a:gridCol w="267701"/>
                <a:gridCol w="261026"/>
                <a:gridCol w="2514003"/>
                <a:gridCol w="428252"/>
              </a:tblGrid>
              <a:tr h="1180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7.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Future Developments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Long range plans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Growth Strategy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7.1.2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Has consideration been given for potential to collaborate or enter into joint venture with other organisations?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7.1.3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Proposed acquisitions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7.1.4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Plans to develop new products or services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7.1.5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Plans for stock exchange listing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7.2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Contingency Plan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80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8.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Finance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Historic results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Contingent liabilities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8.3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Breakeven analysis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Current funding structure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Financial forecasts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Sensitivity analysis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8.7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Fixed assets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8.8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Proposed funding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8.9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Security plan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8.10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Exit Plan (equity finance only)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8.11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Likely value of business on exit (equity finance only)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8.12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Tax implications for business and investors (equity finance only)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80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9.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Appendices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Verdana"/>
                          <a:ea typeface="Times New Roman"/>
                          <a:cs typeface="Times New Roman"/>
                        </a:rPr>
                        <a:t>26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Product literature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Organisation chart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27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9.3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Management CV’s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28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Policy documents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30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9.4.1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Healthy and safety policy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30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9.4.2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Equal opportunities policy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33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9.4.3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Environmental policy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34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Market analysis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35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Letters of support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9.7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Financial forecasts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36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3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9.8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Other relevant documents 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37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9.8.1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TSDSU proposal – Submitted, awaiting response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37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86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60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9.8.2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>
                          <a:latin typeface="Verdana"/>
                          <a:ea typeface="Times New Roman"/>
                          <a:cs typeface="Times New Roman"/>
                        </a:rPr>
                        <a:t>Skills Active: Response to Tender – Submitted, awaiting response</a:t>
                      </a:r>
                      <a:endParaRPr lang="en-GB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600" dirty="0">
                          <a:latin typeface="Verdana"/>
                          <a:ea typeface="Times New Roman"/>
                          <a:cs typeface="Times New Roman"/>
                        </a:rPr>
                        <a:t>37</a:t>
                      </a:r>
                      <a:endParaRPr lang="en-GB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37942" marR="379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39552" y="1976641"/>
            <a:ext cx="799306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The Business Model Canvas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Not heavy but still covers critical elements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A globally accepted format for sufficiently analysing and presenting a ‘snapshot’ business proposal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Not enough detail on its own but far better than nothing at all!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42" name="Picture 2" descr="Image result for business model canv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208912" cy="518385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63688" y="6488668"/>
            <a:ext cx="5773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 smtClean="0">
                <a:solidFill>
                  <a:srgbClr val="000099"/>
                </a:solidFill>
              </a:rPr>
              <a:t>https://www.youtube.com/watch?v=QoAOzMTLP5s</a:t>
            </a:r>
            <a:endParaRPr lang="en-GB" b="1" u="sng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539552" y="1976641"/>
            <a:ext cx="813690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‘Simply Do Ideas’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A re-working of the Business Model canvas that allows ‘a little more’ detail, but makes more sense.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Far more creative, user-friendly and useful.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Excellent tool to present a proposal (which is starting to be employed by Welsh Government)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5536" y="188640"/>
            <a:ext cx="8064896" cy="144016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 smtClean="0">
                <a:latin typeface="+mj-lt"/>
                <a:ea typeface="+mj-ea"/>
                <a:cs typeface="+mj-cs"/>
              </a:rPr>
              <a:t>Business Planning</a:t>
            </a:r>
            <a:endParaRPr kumimoji="0" lang="en-GB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3490" name="Picture 2" descr="Image result for simply do ideas"/>
          <p:cNvPicPr>
            <a:picLocks noChangeAspect="1" noChangeArrowheads="1"/>
          </p:cNvPicPr>
          <p:nvPr/>
        </p:nvPicPr>
        <p:blipFill>
          <a:blip r:embed="rId2" cstate="print"/>
          <a:srcRect l="25714" t="7780" r="26667" b="7779"/>
          <a:stretch>
            <a:fillRect/>
          </a:stretch>
        </p:blipFill>
        <p:spPr bwMode="auto">
          <a:xfrm>
            <a:off x="1763688" y="188640"/>
            <a:ext cx="5400600" cy="65887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800" b="1" dirty="0" smtClean="0"/>
              <a:t>Idea generation</a:t>
            </a: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457200" y="3860800"/>
            <a:ext cx="1738536" cy="1752600"/>
          </a:xfrm>
        </p:spPr>
        <p:txBody>
          <a:bodyPr>
            <a:normAutofit fontScale="92500" lnSpcReduction="10000"/>
          </a:bodyPr>
          <a:lstStyle/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r>
              <a:rPr lang="en-GB" b="1" dirty="0" smtClean="0">
                <a:solidFill>
                  <a:schemeClr val="tx1"/>
                </a:solidFill>
              </a:rPr>
              <a:t>Neil Dyer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8346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Century Gothic" pitchFamily="34" charset="0"/>
              </a:rPr>
              <a:t>Intellectual Property (IP)</a:t>
            </a:r>
            <a:endParaRPr lang="en-GB" b="1" dirty="0">
              <a:latin typeface="Century Gothic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38485" y="1844824"/>
            <a:ext cx="8281987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Century Gothic" pitchFamily="34" charset="0"/>
                <a:ea typeface="ＭＳ Ｐゴシック" pitchFamily="-112" charset="-128"/>
              </a:rPr>
              <a:t>Intellectual Property (IP)</a:t>
            </a:r>
          </a:p>
          <a:p>
            <a:pPr eaLnBrk="0" hangingPunct="0">
              <a:spcBef>
                <a:spcPct val="50000"/>
              </a:spcBef>
            </a:pPr>
            <a:endParaRPr lang="en-GB" sz="28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GB" sz="2000" b="1" dirty="0" smtClean="0">
                <a:latin typeface="Century Gothic" pitchFamily="34" charset="0"/>
                <a:ea typeface="ＭＳ Ｐゴシック" pitchFamily="-112" charset="-128"/>
              </a:rPr>
              <a:t>“It is creations of the mind, once expressed, that make up IP. No protection for ideas/concepts – MUST BE EXPRESSED!”</a:t>
            </a:r>
          </a:p>
          <a:p>
            <a:pPr algn="ctr" eaLnBrk="0" hangingPunct="0">
              <a:spcBef>
                <a:spcPct val="50000"/>
              </a:spcBef>
            </a:pPr>
            <a:endParaRPr lang="en-GB" sz="20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endParaRPr lang="en-GB" sz="20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endParaRPr lang="en-GB" sz="20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endParaRPr lang="en-GB" sz="2000" b="1" dirty="0" smtClean="0">
              <a:latin typeface="Century Gothic" pitchFamily="34" charset="0"/>
              <a:ea typeface="ＭＳ Ｐゴシック" pitchFamily="-112" charset="-128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*** </a:t>
            </a: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31</a:t>
            </a:r>
            <a:r>
              <a:rPr lang="en-GB" sz="2800" b="1" baseline="30000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st</a:t>
            </a: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 October – </a:t>
            </a: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IP Session </a:t>
            </a:r>
            <a:b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</a:br>
            <a:r>
              <a:rPr lang="en-GB" sz="2800" b="1" dirty="0" smtClean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  <a:ea typeface="ＭＳ Ｐゴシック" pitchFamily="-112" charset="-128"/>
              </a:rPr>
              <a:t>with Kath Penaluna, Enterprise Manager ***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676400"/>
            <a:ext cx="6781800" cy="960438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2">
                    <a:lumMod val="50000"/>
                  </a:schemeClr>
                </a:solidFill>
                <a:cs typeface="+mj-cs"/>
              </a:rPr>
              <a:t>Overview</a:t>
            </a:r>
          </a:p>
        </p:txBody>
      </p:sp>
      <p:sp>
        <p:nvSpPr>
          <p:cNvPr id="4099" name="AutoShape 4"/>
          <p:cNvSpPr>
            <a:spLocks noChangeArrowheads="1"/>
          </p:cNvSpPr>
          <p:nvPr/>
        </p:nvSpPr>
        <p:spPr bwMode="auto">
          <a:xfrm>
            <a:off x="685800" y="1447800"/>
            <a:ext cx="8153400" cy="4953000"/>
          </a:xfrm>
          <a:prstGeom prst="rightArrow">
            <a:avLst>
              <a:gd name="adj1" fmla="val 50000"/>
              <a:gd name="adj2" fmla="val 411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4100" name="AutoShape 5"/>
          <p:cNvSpPr>
            <a:spLocks noChangeArrowheads="1"/>
          </p:cNvSpPr>
          <p:nvPr/>
        </p:nvSpPr>
        <p:spPr bwMode="auto">
          <a:xfrm>
            <a:off x="152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381000" y="3200400"/>
            <a:ext cx="1557338" cy="144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sz="2200" dirty="0" smtClean="0">
                <a:solidFill>
                  <a:schemeClr val="accent3">
                    <a:lumMod val="10000"/>
                  </a:schemeClr>
                </a:solidFill>
                <a:latin typeface="Times New Roman" charset="0"/>
              </a:rPr>
              <a:t>New ideas from around the world</a:t>
            </a:r>
          </a:p>
        </p:txBody>
      </p:sp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22860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66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4103" name="Text Box 8"/>
          <p:cNvSpPr txBox="1">
            <a:spLocks noChangeArrowheads="1"/>
          </p:cNvSpPr>
          <p:nvPr/>
        </p:nvSpPr>
        <p:spPr bwMode="auto">
          <a:xfrm>
            <a:off x="2514600" y="3352800"/>
            <a:ext cx="1557338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sz="2200" dirty="0" smtClean="0">
                <a:solidFill>
                  <a:schemeClr val="accent3">
                    <a:lumMod val="10000"/>
                  </a:schemeClr>
                </a:solidFill>
                <a:latin typeface="Times New Roman" charset="0"/>
              </a:rPr>
              <a:t>Ingredients for a good idea</a:t>
            </a:r>
          </a:p>
        </p:txBody>
      </p:sp>
      <p:sp>
        <p:nvSpPr>
          <p:cNvPr id="28681" name="AutoShape 9"/>
          <p:cNvSpPr>
            <a:spLocks noChangeArrowheads="1"/>
          </p:cNvSpPr>
          <p:nvPr/>
        </p:nvSpPr>
        <p:spPr bwMode="auto">
          <a:xfrm>
            <a:off x="44196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4105" name="Text Box 10"/>
          <p:cNvSpPr txBox="1">
            <a:spLocks noChangeArrowheads="1"/>
          </p:cNvSpPr>
          <p:nvPr/>
        </p:nvSpPr>
        <p:spPr bwMode="auto">
          <a:xfrm>
            <a:off x="4495800" y="3016250"/>
            <a:ext cx="18288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sz="2200">
                <a:solidFill>
                  <a:srgbClr val="9F9F9F"/>
                </a:solidFill>
                <a:latin typeface="Times New Roman" pitchFamily="18" charset="0"/>
              </a:rPr>
              <a:t>How to come up with a business idea – watching trends</a:t>
            </a:r>
          </a:p>
        </p:txBody>
      </p:sp>
      <p:sp>
        <p:nvSpPr>
          <p:cNvPr id="28683" name="AutoShape 11"/>
          <p:cNvSpPr>
            <a:spLocks noChangeArrowheads="1"/>
          </p:cNvSpPr>
          <p:nvPr/>
        </p:nvSpPr>
        <p:spPr bwMode="auto">
          <a:xfrm>
            <a:off x="6629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0000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4107" name="Text Box 12"/>
          <p:cNvSpPr txBox="1">
            <a:spLocks noChangeArrowheads="1"/>
          </p:cNvSpPr>
          <p:nvPr/>
        </p:nvSpPr>
        <p:spPr bwMode="auto">
          <a:xfrm>
            <a:off x="6705600" y="3124200"/>
            <a:ext cx="19050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sz="2200">
                <a:solidFill>
                  <a:srgbClr val="9F9F9F"/>
                </a:solidFill>
                <a:latin typeface="Times New Roman" pitchFamily="18" charset="0"/>
              </a:rPr>
              <a:t>A process for generating ideas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  <p:bldP spid="4103" grpId="0"/>
      <p:bldP spid="28681" grpId="0" animBg="1"/>
      <p:bldP spid="4105" grpId="0"/>
      <p:bldP spid="28683" grpId="0" animBg="1"/>
      <p:bldP spid="410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3"/>
          <p:cNvSpPr>
            <a:spLocks noChangeArrowheads="1"/>
          </p:cNvSpPr>
          <p:nvPr/>
        </p:nvSpPr>
        <p:spPr bwMode="auto">
          <a:xfrm>
            <a:off x="685800" y="1447800"/>
            <a:ext cx="8153400" cy="4953000"/>
          </a:xfrm>
          <a:prstGeom prst="rightArrow">
            <a:avLst>
              <a:gd name="adj1" fmla="val 50000"/>
              <a:gd name="adj2" fmla="val 411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5123" name="AutoShape 4"/>
          <p:cNvSpPr>
            <a:spLocks noChangeArrowheads="1"/>
          </p:cNvSpPr>
          <p:nvPr/>
        </p:nvSpPr>
        <p:spPr bwMode="auto">
          <a:xfrm>
            <a:off x="152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81000" y="3200400"/>
            <a:ext cx="1557338" cy="144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sz="2200" dirty="0" smtClean="0">
                <a:solidFill>
                  <a:schemeClr val="accent3">
                    <a:lumMod val="10000"/>
                  </a:schemeClr>
                </a:solidFill>
                <a:latin typeface="Times New Roman" charset="0"/>
              </a:rPr>
              <a:t>New ideas from around the world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pic>
        <p:nvPicPr>
          <p:cNvPr id="6148" name="Picture 5" descr="http://kasbahstyle.com/wp-content/uploads/2012/01/Urbio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0" y="5410200"/>
            <a:ext cx="9144000" cy="1447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228600" y="5791200"/>
            <a:ext cx="868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chemeClr val="folHlink"/>
                </a:solidFill>
              </a:rPr>
              <a:t>my</a:t>
            </a:r>
            <a:r>
              <a:rPr lang="en-GB" sz="3200" b="1">
                <a:solidFill>
                  <a:srgbClr val="0000CC"/>
                </a:solidFill>
              </a:rPr>
              <a:t>Urbio</a:t>
            </a:r>
            <a:r>
              <a:rPr lang="en-GB" sz="3200" b="1">
                <a:solidFill>
                  <a:schemeClr val="folHlink"/>
                </a:solidFill>
              </a:rPr>
              <a:t>.com</a:t>
            </a:r>
            <a:r>
              <a:rPr lang="en-GB" sz="3200">
                <a:solidFill>
                  <a:schemeClr val="folHlink"/>
                </a:solidFill>
              </a:rPr>
              <a:t>		</a:t>
            </a:r>
            <a:r>
              <a:rPr lang="en-GB" sz="3200" b="1">
                <a:solidFill>
                  <a:schemeClr val="folHlink"/>
                </a:solidFill>
              </a:rPr>
              <a:t>Urban Vertical Garden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7171" name="Picture 2" descr="http://ad009cdnb.archdaily.net/wp-content/uploads/2014/01/52eaa9cbe8e44e2dbe000006_milroy-perera-design-world-s-tallest-residential-vertical-garden_screen_shot_2014-01-30_at_19-14-35.jpg"/>
          <p:cNvPicPr>
            <a:picLocks noChangeAspect="1" noChangeArrowheads="1"/>
          </p:cNvPicPr>
          <p:nvPr/>
        </p:nvPicPr>
        <p:blipFill>
          <a:blip r:embed="rId2" cstate="print"/>
          <a:srcRect l="17816" r="11494"/>
          <a:stretch>
            <a:fillRect/>
          </a:stretch>
        </p:blipFill>
        <p:spPr bwMode="auto">
          <a:xfrm>
            <a:off x="-152400" y="0"/>
            <a:ext cx="93726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Box 6"/>
          <p:cNvSpPr txBox="1">
            <a:spLocks noChangeArrowheads="1"/>
          </p:cNvSpPr>
          <p:nvPr/>
        </p:nvSpPr>
        <p:spPr bwMode="auto">
          <a:xfrm>
            <a:off x="228600" y="5943600"/>
            <a:ext cx="86868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600" b="1">
                <a:solidFill>
                  <a:srgbClr val="0000CC"/>
                </a:solidFill>
              </a:rPr>
              <a:t>Take it a step further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pic>
        <p:nvPicPr>
          <p:cNvPr id="8196" name="Picture 4" descr="Top 30 Food Innovations in 2008 H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5029200"/>
            <a:ext cx="9144000" cy="1828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28600" y="5562600"/>
            <a:ext cx="8610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chemeClr val="folHlink"/>
                </a:solidFill>
              </a:rPr>
              <a:t>Rompicollo	    Calorie counted chocolate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pic>
        <p:nvPicPr>
          <p:cNvPr id="9221" name="Picture 7" descr="alttex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95400"/>
            <a:ext cx="91440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0" y="228600"/>
            <a:ext cx="899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0000CC"/>
                </a:solidFill>
              </a:rPr>
              <a:t>SRS Energy: Solé Power Tile</a:t>
            </a:r>
          </a:p>
        </p:txBody>
      </p:sp>
      <p:sp>
        <p:nvSpPr>
          <p:cNvPr id="9223" name="Text Box 10"/>
          <p:cNvSpPr txBox="1">
            <a:spLocks noChangeArrowheads="1"/>
          </p:cNvSpPr>
          <p:nvPr/>
        </p:nvSpPr>
        <p:spPr bwMode="auto">
          <a:xfrm>
            <a:off x="228600" y="5257800"/>
            <a:ext cx="8610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b="1">
                <a:solidFill>
                  <a:srgbClr val="0000CC"/>
                </a:solidFill>
              </a:rPr>
              <a:t>Avoids covering a roof in unsightly solar panels  The solar panels are shaped like clay tiles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Solve a problem…</a:t>
            </a:r>
          </a:p>
        </p:txBody>
      </p:sp>
      <p:pic>
        <p:nvPicPr>
          <p:cNvPr id="44039" name="Picture 7" descr="http://www.whataboutwatermelon.com/wp-content/uploads/2009/10/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3048000"/>
            <a:ext cx="680085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ANd9GcSx8eSBkOyS79ZKEcnOdj7U3A2wgH8uLbAVFUIJ7l09XnlEyCp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4027488"/>
            <a:ext cx="2895600" cy="28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6" descr="ANd9GcR4hlOZNi4KfL33eLyudolwN6ua4AlSpNmmBY40KYyhr5yxFY8U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952875"/>
            <a:ext cx="3276600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http://t3.gstatic.com/images?q=tbn:ANd9GcS7vIVMbibZJrTnufTMyXsAa1CYk27RkxInQK_DwXdciYyfoiI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429000" y="1219200"/>
            <a:ext cx="3124200" cy="263683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pic>
        <p:nvPicPr>
          <p:cNvPr id="12293" name="Picture 5" descr="ANd9GcRRaaT8dVSOhD8gVNZfsTvOTlFbsPyYHXF0ojpzQ1KwCIg9Fzj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76250"/>
            <a:ext cx="4826000" cy="338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inchwormsho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2590800"/>
            <a:ext cx="4391025" cy="274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0" y="5943600"/>
            <a:ext cx="9144000" cy="914400"/>
          </a:xfrm>
          <a:prstGeom prst="rect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>
              <a:solidFill>
                <a:srgbClr val="FFFFFF"/>
              </a:solidFill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52400" y="6096000"/>
            <a:ext cx="868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>
                <a:solidFill>
                  <a:srgbClr val="FFFFFF"/>
                </a:solidFill>
              </a:rPr>
              <a:t>Inchworm.co.uk		Recession product!!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5"/>
          <p:cNvSpPr>
            <a:spLocks noChangeArrowheads="1"/>
          </p:cNvSpPr>
          <p:nvPr/>
        </p:nvSpPr>
        <p:spPr bwMode="auto">
          <a:xfrm>
            <a:off x="685800" y="1447800"/>
            <a:ext cx="8153400" cy="4953000"/>
          </a:xfrm>
          <a:prstGeom prst="rightArrow">
            <a:avLst>
              <a:gd name="adj1" fmla="val 50000"/>
              <a:gd name="adj2" fmla="val 411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3315" name="AutoShape 6"/>
          <p:cNvSpPr>
            <a:spLocks noChangeArrowheads="1"/>
          </p:cNvSpPr>
          <p:nvPr/>
        </p:nvSpPr>
        <p:spPr bwMode="auto">
          <a:xfrm>
            <a:off x="152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3316" name="AutoShape 8"/>
          <p:cNvSpPr>
            <a:spLocks noChangeArrowheads="1"/>
          </p:cNvSpPr>
          <p:nvPr/>
        </p:nvSpPr>
        <p:spPr bwMode="auto">
          <a:xfrm>
            <a:off x="22860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66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22534" name="Text Box 9"/>
          <p:cNvSpPr txBox="1">
            <a:spLocks noChangeArrowheads="1"/>
          </p:cNvSpPr>
          <p:nvPr/>
        </p:nvSpPr>
        <p:spPr bwMode="auto">
          <a:xfrm>
            <a:off x="2514600" y="3352800"/>
            <a:ext cx="1557338" cy="110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sz="2200" dirty="0" smtClean="0">
                <a:solidFill>
                  <a:schemeClr val="accent3">
                    <a:lumMod val="10000"/>
                  </a:schemeClr>
                </a:solidFill>
                <a:latin typeface="Times New Roman" charset="0"/>
              </a:rPr>
              <a:t>Ingredients for a good idea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05000" y="1905000"/>
            <a:ext cx="6781800" cy="4648200"/>
          </a:xfrm>
        </p:spPr>
        <p:txBody>
          <a:bodyPr/>
          <a:lstStyle/>
          <a:p>
            <a:pPr eaLnBrk="1" hangingPunct="1"/>
            <a:r>
              <a:rPr lang="en-GB" smtClean="0">
                <a:solidFill>
                  <a:srgbClr val="0000CC"/>
                </a:solidFill>
                <a:ea typeface="ＭＳ Ｐゴシック" pitchFamily="34" charset="-128"/>
              </a:rPr>
              <a:t>There are thousands of ideas out there</a:t>
            </a:r>
          </a:p>
          <a:p>
            <a:pPr eaLnBrk="1" hangingPunct="1"/>
            <a:r>
              <a:rPr lang="en-GB" smtClean="0">
                <a:solidFill>
                  <a:srgbClr val="0000CC"/>
                </a:solidFill>
                <a:ea typeface="ＭＳ Ｐゴシック" pitchFamily="34" charset="-128"/>
              </a:rPr>
              <a:t>But what makes a good one?</a:t>
            </a:r>
          </a:p>
          <a:p>
            <a:pPr eaLnBrk="1" hangingPunct="1"/>
            <a:r>
              <a:rPr lang="en-GB" smtClean="0">
                <a:solidFill>
                  <a:srgbClr val="0000CC"/>
                </a:solidFill>
                <a:ea typeface="ＭＳ Ｐゴシック" pitchFamily="34" charset="-128"/>
              </a:rPr>
              <a:t>Where do we find them?</a:t>
            </a:r>
          </a:p>
          <a:p>
            <a:pPr eaLnBrk="1" hangingPunct="1"/>
            <a:r>
              <a:rPr lang="en-GB" smtClean="0">
                <a:solidFill>
                  <a:srgbClr val="0000CC"/>
                </a:solidFill>
                <a:ea typeface="ＭＳ Ｐゴシック" pitchFamily="34" charset="-128"/>
              </a:rPr>
              <a:t>Look for needs, watch trends, listen for complaints, problems or pains…. Then get creative about building a business around them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5"/>
          <p:cNvSpPr>
            <a:spLocks noChangeArrowheads="1"/>
          </p:cNvSpPr>
          <p:nvPr/>
        </p:nvSpPr>
        <p:spPr bwMode="auto">
          <a:xfrm>
            <a:off x="685800" y="1447800"/>
            <a:ext cx="8153400" cy="4953000"/>
          </a:xfrm>
          <a:prstGeom prst="rightArrow">
            <a:avLst>
              <a:gd name="adj1" fmla="val 50000"/>
              <a:gd name="adj2" fmla="val 411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7411" name="AutoShape 6"/>
          <p:cNvSpPr>
            <a:spLocks noChangeArrowheads="1"/>
          </p:cNvSpPr>
          <p:nvPr/>
        </p:nvSpPr>
        <p:spPr bwMode="auto">
          <a:xfrm>
            <a:off x="152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7412" name="AutoShape 8"/>
          <p:cNvSpPr>
            <a:spLocks noChangeArrowheads="1"/>
          </p:cNvSpPr>
          <p:nvPr/>
        </p:nvSpPr>
        <p:spPr bwMode="auto">
          <a:xfrm>
            <a:off x="22860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66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7413" name="AutoShape 10"/>
          <p:cNvSpPr>
            <a:spLocks noChangeArrowheads="1"/>
          </p:cNvSpPr>
          <p:nvPr/>
        </p:nvSpPr>
        <p:spPr bwMode="auto">
          <a:xfrm>
            <a:off x="44196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17414" name="Text Box 11"/>
          <p:cNvSpPr txBox="1">
            <a:spLocks noChangeArrowheads="1"/>
          </p:cNvSpPr>
          <p:nvPr/>
        </p:nvSpPr>
        <p:spPr bwMode="auto">
          <a:xfrm>
            <a:off x="4495800" y="3124200"/>
            <a:ext cx="1828800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sz="2200">
                <a:solidFill>
                  <a:srgbClr val="C0C0C0"/>
                </a:solidFill>
                <a:latin typeface="Times New Roman" pitchFamily="18" charset="0"/>
              </a:rPr>
              <a:t>How to come up with a business idea – watching trends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7" descr="http://us.cdn2.123rf.com/168nwm/deryacelik/deryacelik0907/deryacelik090700017/5176452-blank-post-it-note-paper-with-papercl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"/>
            <a:ext cx="19208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8" descr="http://us.cdn2.123rf.com/168nwm/deryacelik/deryacelik0907/deryacelik090700017/5176452-blank-post-it-note-paper-with-papercl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304800"/>
            <a:ext cx="19208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9" descr="http://us.cdn2.123rf.com/168nwm/deryacelik/deryacelik0907/deryacelik090700017/5176452-blank-post-it-note-paper-with-papercl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304800"/>
            <a:ext cx="19208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Text Box 10"/>
          <p:cNvSpPr txBox="1">
            <a:spLocks noChangeArrowheads="1"/>
          </p:cNvSpPr>
          <p:nvPr/>
        </p:nvSpPr>
        <p:spPr bwMode="auto">
          <a:xfrm>
            <a:off x="685800" y="1066800"/>
            <a:ext cx="121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2000" dirty="0" smtClean="0">
                <a:solidFill>
                  <a:schemeClr val="accent3">
                    <a:lumMod val="10000"/>
                  </a:schemeClr>
                </a:solidFill>
                <a:latin typeface="Script MT Bold" charset="0"/>
              </a:rPr>
              <a:t>Low Cost</a:t>
            </a:r>
          </a:p>
        </p:txBody>
      </p:sp>
      <p:sp>
        <p:nvSpPr>
          <p:cNvPr id="28680" name="Text Box 11"/>
          <p:cNvSpPr txBox="1">
            <a:spLocks noChangeArrowheads="1"/>
          </p:cNvSpPr>
          <p:nvPr/>
        </p:nvSpPr>
        <p:spPr bwMode="auto">
          <a:xfrm>
            <a:off x="2819400" y="10668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b="1" dirty="0" smtClean="0">
                <a:solidFill>
                  <a:schemeClr val="accent3">
                    <a:lumMod val="10000"/>
                  </a:schemeClr>
                </a:solidFill>
                <a:latin typeface="Bradley Hand ITC" charset="0"/>
              </a:rPr>
              <a:t>Convenience</a:t>
            </a:r>
          </a:p>
        </p:txBody>
      </p:sp>
      <p:sp>
        <p:nvSpPr>
          <p:cNvPr id="28682" name="Text Box 13"/>
          <p:cNvSpPr txBox="1">
            <a:spLocks noChangeArrowheads="1"/>
          </p:cNvSpPr>
          <p:nvPr/>
        </p:nvSpPr>
        <p:spPr bwMode="auto">
          <a:xfrm>
            <a:off x="5181600" y="1066800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GB" sz="2400" dirty="0" smtClean="0">
                <a:solidFill>
                  <a:schemeClr val="accent3">
                    <a:lumMod val="10000"/>
                  </a:schemeClr>
                </a:solidFill>
                <a:latin typeface="Brush Script MT" charset="0"/>
              </a:rPr>
              <a:t>Wellbeing</a:t>
            </a:r>
          </a:p>
        </p:txBody>
      </p:sp>
      <p:sp>
        <p:nvSpPr>
          <p:cNvPr id="18440" name="Text Box 14"/>
          <p:cNvSpPr txBox="1">
            <a:spLocks noChangeArrowheads="1"/>
          </p:cNvSpPr>
          <p:nvPr/>
        </p:nvSpPr>
        <p:spPr bwMode="auto">
          <a:xfrm>
            <a:off x="2438400" y="3886200"/>
            <a:ext cx="44958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sz="6600">
                <a:solidFill>
                  <a:srgbClr val="3366FF"/>
                </a:solidFill>
                <a:latin typeface="Britannic Bold" pitchFamily="34" charset="0"/>
              </a:rPr>
              <a:t>Trends?</a:t>
            </a:r>
          </a:p>
        </p:txBody>
      </p:sp>
      <p:pic>
        <p:nvPicPr>
          <p:cNvPr id="30731" name="Picture 15" descr="http://us.cdn2.123rf.com/168nwm/deryacelik/deryacelik0907/deryacelik090700017/5176452-blank-post-it-note-paper-with-papercl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514600"/>
            <a:ext cx="19208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5" name="Text Box 16"/>
          <p:cNvSpPr txBox="1">
            <a:spLocks noChangeArrowheads="1"/>
          </p:cNvSpPr>
          <p:nvPr/>
        </p:nvSpPr>
        <p:spPr bwMode="auto">
          <a:xfrm>
            <a:off x="152400" y="3276600"/>
            <a:ext cx="2286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000000"/>
                </a:solidFill>
                <a:latin typeface="Freestyle Script" pitchFamily="66" charset="0"/>
              </a:rPr>
              <a:t>Environment</a:t>
            </a:r>
          </a:p>
        </p:txBody>
      </p:sp>
      <p:pic>
        <p:nvPicPr>
          <p:cNvPr id="30733" name="Picture 22" descr="http://us.cdn2.123rf.com/168nwm/deryacelik/deryacelik0907/deryacelik090700017/5176452-blank-post-it-note-paper-with-papercli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648200"/>
            <a:ext cx="19208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9" name="Text Box 23"/>
          <p:cNvSpPr txBox="1">
            <a:spLocks noChangeArrowheads="1"/>
          </p:cNvSpPr>
          <p:nvPr/>
        </p:nvSpPr>
        <p:spPr bwMode="auto">
          <a:xfrm>
            <a:off x="685800" y="5334000"/>
            <a:ext cx="1295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Viner Hand ITC" pitchFamily="66" charset="0"/>
              </a:rPr>
              <a:t>Grey Power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680" grpId="0"/>
      <p:bldP spid="28682" grpId="0"/>
      <p:bldP spid="28685" grpId="0"/>
      <p:bldP spid="2868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Low Cost…</a:t>
            </a:r>
          </a:p>
        </p:txBody>
      </p:sp>
      <p:pic>
        <p:nvPicPr>
          <p:cNvPr id="62469" name="Picture 5" descr="http://t0.gstatic.com/images?q=tbn:ANd9GcS08SFss4vW2scxh8wqtQkt1wBi7Eb3aEpZj11KBIiCun1QnL0CZ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3048000"/>
            <a:ext cx="21939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1" name="Picture 7" descr="http://t2.gstatic.com/images?q=tbn:ANd9GcRJMBrDLQIV5Tx-WAWFiUaGbscMr24UNSDQeDimMNxV0VEfV7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3124200"/>
            <a:ext cx="2571750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Convenience…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+mn-cs"/>
              </a:rPr>
              <a:t>Amazon/eBay/etc – online shopping</a:t>
            </a:r>
            <a:endParaRPr lang="en-GB" dirty="0">
              <a:cs typeface="+mn-cs"/>
            </a:endParaRPr>
          </a:p>
          <a:p>
            <a:pPr eaLnBrk="1" hangingPunct="1">
              <a:defRPr/>
            </a:pPr>
            <a:r>
              <a:rPr lang="en-GB" dirty="0" err="1" smtClean="0">
                <a:cs typeface="+mn-cs"/>
              </a:rPr>
              <a:t>Audiobooks</a:t>
            </a:r>
            <a:endParaRPr lang="en-GB" dirty="0" smtClean="0">
              <a:cs typeface="+mn-cs"/>
            </a:endParaRPr>
          </a:p>
          <a:p>
            <a:pPr eaLnBrk="1" hangingPunct="1">
              <a:defRPr/>
            </a:pPr>
            <a:r>
              <a:rPr lang="en-GB" dirty="0" err="1" smtClean="0"/>
              <a:t>Deliveroo</a:t>
            </a:r>
            <a:endParaRPr lang="en-GB" dirty="0" smtClean="0"/>
          </a:p>
          <a:p>
            <a:pPr eaLnBrk="1" hangingPunct="1">
              <a:defRPr/>
            </a:pPr>
            <a:r>
              <a:rPr lang="en-GB" dirty="0" smtClean="0">
                <a:cs typeface="+mn-cs"/>
              </a:rPr>
              <a:t>Just Eat</a:t>
            </a:r>
          </a:p>
          <a:p>
            <a:pPr eaLnBrk="1" hangingPunct="1">
              <a:defRPr/>
            </a:pPr>
            <a:r>
              <a:rPr lang="en-GB" dirty="0" smtClean="0"/>
              <a:t>Supermarket home delivery, pick-up service...</a:t>
            </a:r>
          </a:p>
          <a:p>
            <a:pPr eaLnBrk="1" hangingPunct="1">
              <a:defRPr/>
            </a:pPr>
            <a:r>
              <a:rPr lang="en-GB" dirty="0" err="1" smtClean="0">
                <a:cs typeface="+mn-cs"/>
              </a:rPr>
              <a:t>Alexa</a:t>
            </a:r>
            <a:r>
              <a:rPr lang="en-GB" dirty="0" smtClean="0">
                <a:cs typeface="+mn-cs"/>
              </a:rPr>
              <a:t> and alternatives</a:t>
            </a:r>
          </a:p>
          <a:p>
            <a:pPr eaLnBrk="1" hangingPunct="1">
              <a:defRPr/>
            </a:pPr>
            <a:r>
              <a:rPr lang="en-GB" dirty="0" smtClean="0"/>
              <a:t>Google voice</a:t>
            </a:r>
          </a:p>
          <a:p>
            <a:pPr eaLnBrk="1" hangingPunct="1">
              <a:defRPr/>
            </a:pPr>
            <a:r>
              <a:rPr lang="en-GB" dirty="0" smtClean="0">
                <a:cs typeface="+mn-cs"/>
              </a:rPr>
              <a:t>GPS</a:t>
            </a:r>
            <a:endParaRPr lang="en-GB" dirty="0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4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4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uiExpand="1" build="p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Wellbeing…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>
                <a:cs typeface="+mn-cs"/>
              </a:rPr>
              <a:t>Holiday Inn - pedometer given out with every room key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Wellbeing…</a:t>
            </a:r>
          </a:p>
        </p:txBody>
      </p:sp>
      <p:sp>
        <p:nvSpPr>
          <p:cNvPr id="23555" name="AutoShape 4"/>
          <p:cNvSpPr>
            <a:spLocks noChangeArrowheads="1"/>
          </p:cNvSpPr>
          <p:nvPr/>
        </p:nvSpPr>
        <p:spPr bwMode="auto">
          <a:xfrm>
            <a:off x="2057400" y="2895600"/>
            <a:ext cx="6629400" cy="35814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23556" name="Text Box 5"/>
          <p:cNvSpPr txBox="1">
            <a:spLocks noChangeArrowheads="1"/>
          </p:cNvSpPr>
          <p:nvPr/>
        </p:nvSpPr>
        <p:spPr bwMode="auto">
          <a:xfrm>
            <a:off x="2286000" y="3124200"/>
            <a:ext cx="6248400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800" dirty="0" err="1" smtClean="0"/>
              <a:t>AppStore</a:t>
            </a:r>
            <a:r>
              <a:rPr lang="en-GB" sz="2800" dirty="0" smtClean="0"/>
              <a:t> </a:t>
            </a:r>
            <a:r>
              <a:rPr lang="en-GB" sz="2800" dirty="0"/>
              <a:t>Health &amp; Fitness or Medical categories now contain more than 7,000 apps for </a:t>
            </a:r>
            <a:r>
              <a:rPr lang="en-GB" sz="2800" dirty="0" err="1"/>
              <a:t>iPhones</a:t>
            </a:r>
            <a:endParaRPr lang="en-GB" sz="2800" dirty="0"/>
          </a:p>
          <a:p>
            <a:pPr>
              <a:spcBef>
                <a:spcPct val="50000"/>
              </a:spcBef>
            </a:pPr>
            <a:r>
              <a:rPr lang="en-GB" sz="2800" dirty="0"/>
              <a:t>Health related apps for Android phones have so far achieved more than three million downloads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pic>
        <p:nvPicPr>
          <p:cNvPr id="24580" name="Picture 4" descr="steelcase-walkstation-treadmill-des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6248400"/>
            <a:ext cx="91440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0" y="6324600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800" b="1">
                <a:solidFill>
                  <a:srgbClr val="0000CC"/>
                </a:solidFill>
              </a:rPr>
              <a:t>Details Ltd   	Walk-station Desk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pic>
        <p:nvPicPr>
          <p:cNvPr id="25603" name="Picture 3" descr="Nokia dynamo char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066800"/>
            <a:ext cx="464820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228600" y="228600"/>
            <a:ext cx="8305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3200" b="1">
                <a:solidFill>
                  <a:srgbClr val="0000CC"/>
                </a:solidFill>
              </a:rPr>
              <a:t>Environment</a:t>
            </a:r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228600" y="4724400"/>
            <a:ext cx="441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0000CC"/>
                </a:solidFill>
              </a:rPr>
              <a:t>Nokia Phone Dynamo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5029200" y="1981200"/>
            <a:ext cx="3810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>
                <a:solidFill>
                  <a:srgbClr val="0000CC"/>
                </a:solidFill>
              </a:rPr>
              <a:t>Bedol Water Powered Clock</a:t>
            </a:r>
          </a:p>
        </p:txBody>
      </p:sp>
      <p:pic>
        <p:nvPicPr>
          <p:cNvPr id="37896" name="Picture 8" descr="http://i.imgur.com/2vfOq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124200"/>
            <a:ext cx="351948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Environment…</a:t>
            </a:r>
          </a:p>
        </p:txBody>
      </p:sp>
      <p:sp>
        <p:nvSpPr>
          <p:cNvPr id="26627" name="AutoShape 4"/>
          <p:cNvSpPr>
            <a:spLocks noChangeArrowheads="1"/>
          </p:cNvSpPr>
          <p:nvPr/>
        </p:nvSpPr>
        <p:spPr bwMode="auto">
          <a:xfrm>
            <a:off x="1828800" y="2743200"/>
            <a:ext cx="6934200" cy="3657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26628" name="Text Box 5"/>
          <p:cNvSpPr txBox="1">
            <a:spLocks noChangeArrowheads="1"/>
          </p:cNvSpPr>
          <p:nvPr/>
        </p:nvSpPr>
        <p:spPr bwMode="auto">
          <a:xfrm>
            <a:off x="1981200" y="2971800"/>
            <a:ext cx="670560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700" b="1"/>
              <a:t>“</a:t>
            </a:r>
            <a:r>
              <a:rPr lang="en-GB" sz="2700" b="1"/>
              <a:t>30% of US consumers are willing to pay up to a 20% premium on clean, green products over non-sustainable alternatives.</a:t>
            </a:r>
            <a:r>
              <a:rPr lang="en-GB" altLang="en-US" sz="2700" b="1"/>
              <a:t>”</a:t>
            </a:r>
            <a:endParaRPr lang="en-GB" sz="2700" b="1"/>
          </a:p>
          <a:p>
            <a:pPr algn="ctr">
              <a:spcBef>
                <a:spcPct val="50000"/>
              </a:spcBef>
            </a:pPr>
            <a:endParaRPr lang="en-GB" sz="2700" b="1"/>
          </a:p>
          <a:p>
            <a:pPr algn="ctr">
              <a:spcBef>
                <a:spcPct val="50000"/>
              </a:spcBef>
            </a:pPr>
            <a:r>
              <a:rPr lang="en-GB" sz="2700" b="1">
                <a:solidFill>
                  <a:srgbClr val="FF0000"/>
                </a:solidFill>
              </a:rPr>
              <a:t>SOURCE: Mintel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/>
              <a:t> </a:t>
            </a:r>
          </a:p>
        </p:txBody>
      </p:sp>
      <p:pic>
        <p:nvPicPr>
          <p:cNvPr id="27653" name="Picture 10" descr="http://www.ecocabs.ie/images/ecocab_7u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609600"/>
            <a:ext cx="4354513" cy="427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11"/>
          <p:cNvSpPr txBox="1">
            <a:spLocks noChangeArrowheads="1"/>
          </p:cNvSpPr>
          <p:nvPr/>
        </p:nvSpPr>
        <p:spPr bwMode="auto">
          <a:xfrm>
            <a:off x="1676400" y="5715000"/>
            <a:ext cx="6019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3200">
              <a:solidFill>
                <a:srgbClr val="008000"/>
              </a:solidFill>
            </a:endParaRPr>
          </a:p>
        </p:txBody>
      </p:sp>
      <p:sp>
        <p:nvSpPr>
          <p:cNvPr id="14343" name="Text Box 12"/>
          <p:cNvSpPr txBox="1">
            <a:spLocks noChangeArrowheads="1"/>
          </p:cNvSpPr>
          <p:nvPr/>
        </p:nvSpPr>
        <p:spPr bwMode="auto">
          <a:xfrm>
            <a:off x="228600" y="5334000"/>
            <a:ext cx="8686800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GB" sz="3200" b="1" dirty="0" err="1">
                <a:solidFill>
                  <a:schemeClr val="bg1">
                    <a:lumMod val="25000"/>
                  </a:schemeClr>
                </a:solidFill>
                <a:latin typeface="Arial" pitchFamily="34" charset="0"/>
              </a:rPr>
              <a:t>Ecocabs</a:t>
            </a:r>
            <a:r>
              <a:rPr lang="en-GB" sz="3200" b="1" dirty="0">
                <a:solidFill>
                  <a:schemeClr val="bg1">
                    <a:lumMod val="25000"/>
                  </a:schemeClr>
                </a:solidFill>
                <a:latin typeface="Arial" pitchFamily="34" charset="0"/>
              </a:rPr>
              <a:t> Ireland</a:t>
            </a:r>
          </a:p>
          <a:p>
            <a:pPr algn="ctr">
              <a:spcBef>
                <a:spcPct val="50000"/>
              </a:spcBef>
              <a:defRPr/>
            </a:pPr>
            <a:r>
              <a:rPr lang="en-GB" sz="2500" dirty="0">
                <a:solidFill>
                  <a:schemeClr val="bg1">
                    <a:lumMod val="25000"/>
                  </a:schemeClr>
                </a:solidFill>
                <a:latin typeface="Arial" pitchFamily="34" charset="0"/>
              </a:rPr>
              <a:t>What if cab fares were paid for by advertising?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0063C6"/>
                </a:solidFill>
                <a:cs typeface="+mj-cs"/>
              </a:rPr>
              <a:t>Grey Power</a:t>
            </a:r>
          </a:p>
        </p:txBody>
      </p:sp>
      <p:sp>
        <p:nvSpPr>
          <p:cNvPr id="29699" name="AutoShape 3"/>
          <p:cNvSpPr>
            <a:spLocks noChangeArrowheads="1"/>
          </p:cNvSpPr>
          <p:nvPr/>
        </p:nvSpPr>
        <p:spPr bwMode="auto">
          <a:xfrm>
            <a:off x="1295400" y="2590800"/>
            <a:ext cx="7696200" cy="4114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295400" y="2743200"/>
            <a:ext cx="7696200" cy="383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700" b="1"/>
              <a:t>“</a:t>
            </a:r>
            <a:r>
              <a:rPr lang="en-GB" sz="2700" b="1"/>
              <a:t>Between the year 2010 and 2040, </a:t>
            </a:r>
            <a:br>
              <a:rPr lang="en-GB" sz="2700" b="1"/>
            </a:br>
            <a:r>
              <a:rPr lang="en-GB" sz="2700" b="1"/>
              <a:t>the global population age 65 and over </a:t>
            </a:r>
            <a:br>
              <a:rPr lang="en-GB" sz="2700" b="1"/>
            </a:br>
            <a:r>
              <a:rPr lang="en-GB" sz="2700" b="1"/>
              <a:t>is expected to rise from 530 million </a:t>
            </a:r>
            <a:br>
              <a:rPr lang="en-GB" sz="2700" b="1"/>
            </a:br>
            <a:r>
              <a:rPr lang="en-GB" sz="2700" b="1"/>
              <a:t>to 1.3 billion.</a:t>
            </a:r>
            <a:r>
              <a:rPr lang="en-GB" altLang="en-US" sz="2700" b="1"/>
              <a:t>”</a:t>
            </a:r>
            <a:endParaRPr lang="en-GB" sz="2700" b="1"/>
          </a:p>
          <a:p>
            <a:pPr algn="ctr">
              <a:spcBef>
                <a:spcPct val="50000"/>
              </a:spcBef>
            </a:pPr>
            <a:r>
              <a:rPr lang="en-GB" altLang="en-US" sz="2700" b="1"/>
              <a:t>“</a:t>
            </a:r>
            <a:r>
              <a:rPr lang="en-GB" sz="2700" b="1"/>
              <a:t>By the year 2040, 28% of Western Europe</a:t>
            </a:r>
            <a:r>
              <a:rPr lang="en-GB" altLang="en-US" sz="2700" b="1"/>
              <a:t>’</a:t>
            </a:r>
            <a:r>
              <a:rPr lang="en-GB" sz="2700" b="1"/>
              <a:t>s population is expected to be age 65 or older, the highest percentage worldwide.</a:t>
            </a:r>
            <a:r>
              <a:rPr lang="en-GB" altLang="en-US" sz="2700" b="1"/>
              <a:t>”</a:t>
            </a:r>
            <a:endParaRPr lang="en-GB" sz="2700" b="1"/>
          </a:p>
          <a:p>
            <a:pPr algn="ctr">
              <a:spcBef>
                <a:spcPct val="50000"/>
              </a:spcBef>
            </a:pPr>
            <a:r>
              <a:rPr lang="en-GB" sz="2700" b="1">
                <a:solidFill>
                  <a:srgbClr val="FF0000"/>
                </a:solidFill>
              </a:rPr>
              <a:t>SOURCES: US Census Bureau &amp; WHO 2010</a:t>
            </a:r>
          </a:p>
        </p:txBody>
      </p:sp>
      <p:pic>
        <p:nvPicPr>
          <p:cNvPr id="29701" name="Picture 7" descr="http://t1.gstatic.com/images?q=tbn:ANd9GcTq7bXURc5OSFJzBJ5wWT-Nb46u7hGM5MC5tZ66BCkcQDbRt-LYI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3650" y="0"/>
            <a:ext cx="2800350" cy="235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.telegraph.co.uk/multimedia/archive/01516/legs_151655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990600"/>
            <a:ext cx="3513400" cy="37338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2667000" y="4953000"/>
            <a:ext cx="4495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800" b="1">
                <a:solidFill>
                  <a:srgbClr val="0000CC"/>
                </a:solidFill>
              </a:rPr>
              <a:t>Honda’s Body Weight Support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AutoShape 3"/>
          <p:cNvSpPr>
            <a:spLocks noChangeArrowheads="1"/>
          </p:cNvSpPr>
          <p:nvPr/>
        </p:nvSpPr>
        <p:spPr bwMode="auto">
          <a:xfrm>
            <a:off x="685800" y="1447800"/>
            <a:ext cx="8153400" cy="4953000"/>
          </a:xfrm>
          <a:prstGeom prst="rightArrow">
            <a:avLst>
              <a:gd name="adj1" fmla="val 50000"/>
              <a:gd name="adj2" fmla="val 41154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152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2772" name="AutoShape 6"/>
          <p:cNvSpPr>
            <a:spLocks noChangeArrowheads="1"/>
          </p:cNvSpPr>
          <p:nvPr/>
        </p:nvSpPr>
        <p:spPr bwMode="auto">
          <a:xfrm>
            <a:off x="22860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66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2773" name="AutoShape 8"/>
          <p:cNvSpPr>
            <a:spLocks noChangeArrowheads="1"/>
          </p:cNvSpPr>
          <p:nvPr/>
        </p:nvSpPr>
        <p:spPr bwMode="auto">
          <a:xfrm>
            <a:off x="44196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2774" name="AutoShape 10"/>
          <p:cNvSpPr>
            <a:spLocks noChangeArrowheads="1"/>
          </p:cNvSpPr>
          <p:nvPr/>
        </p:nvSpPr>
        <p:spPr bwMode="auto">
          <a:xfrm>
            <a:off x="6629400" y="2895600"/>
            <a:ext cx="1981200" cy="2057400"/>
          </a:xfrm>
          <a:prstGeom prst="roundRect">
            <a:avLst>
              <a:gd name="adj" fmla="val 16667"/>
            </a:avLst>
          </a:prstGeom>
          <a:solidFill>
            <a:srgbClr val="0000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2775" name="Text Box 11"/>
          <p:cNvSpPr txBox="1">
            <a:spLocks noChangeArrowheads="1"/>
          </p:cNvSpPr>
          <p:nvPr/>
        </p:nvSpPr>
        <p:spPr bwMode="auto">
          <a:xfrm>
            <a:off x="6705600" y="3124200"/>
            <a:ext cx="1905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sz="2400">
                <a:solidFill>
                  <a:srgbClr val="C0C0C0"/>
                </a:solidFill>
                <a:latin typeface="Times New Roman" pitchFamily="18" charset="0"/>
              </a:rPr>
              <a:t>A process for generating ideas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rgbClr val="0063C6"/>
                </a:solidFill>
                <a:ea typeface="ＭＳ Ｐゴシック" pitchFamily="34" charset="-128"/>
              </a:rPr>
              <a:t>Finding an Idea…</a:t>
            </a:r>
          </a:p>
        </p:txBody>
      </p:sp>
      <p:sp>
        <p:nvSpPr>
          <p:cNvPr id="33795" name="AutoShape 4"/>
          <p:cNvSpPr>
            <a:spLocks noChangeArrowheads="1"/>
          </p:cNvSpPr>
          <p:nvPr/>
        </p:nvSpPr>
        <p:spPr bwMode="auto">
          <a:xfrm>
            <a:off x="3429000" y="2667000"/>
            <a:ext cx="3200400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3796" name="AutoShape 5"/>
          <p:cNvSpPr>
            <a:spLocks noChangeArrowheads="1"/>
          </p:cNvSpPr>
          <p:nvPr/>
        </p:nvSpPr>
        <p:spPr bwMode="auto">
          <a:xfrm>
            <a:off x="3429000" y="4800600"/>
            <a:ext cx="3200400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3581400" y="2743200"/>
            <a:ext cx="297180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200"/>
              <a:t>Find a trend, complaint, problem or pain</a:t>
            </a:r>
          </a:p>
        </p:txBody>
      </p:sp>
      <p:sp>
        <p:nvSpPr>
          <p:cNvPr id="33798" name="Text Box 7"/>
          <p:cNvSpPr txBox="1">
            <a:spLocks noChangeArrowheads="1"/>
          </p:cNvSpPr>
          <p:nvPr/>
        </p:nvSpPr>
        <p:spPr bwMode="auto">
          <a:xfrm>
            <a:off x="3581400" y="4876800"/>
            <a:ext cx="297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200"/>
              <a:t>Get creative on how to capitalise on it</a:t>
            </a:r>
          </a:p>
        </p:txBody>
      </p:sp>
      <p:sp>
        <p:nvSpPr>
          <p:cNvPr id="33799" name="AutoShape 8"/>
          <p:cNvSpPr>
            <a:spLocks noChangeArrowheads="1"/>
          </p:cNvSpPr>
          <p:nvPr/>
        </p:nvSpPr>
        <p:spPr bwMode="auto">
          <a:xfrm>
            <a:off x="1905000" y="2971800"/>
            <a:ext cx="1143000" cy="2743200"/>
          </a:xfrm>
          <a:prstGeom prst="curvedRightArrow">
            <a:avLst>
              <a:gd name="adj1" fmla="val 48000"/>
              <a:gd name="adj2" fmla="val 96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3800" name="AutoShape 9"/>
          <p:cNvSpPr>
            <a:spLocks noChangeArrowheads="1"/>
          </p:cNvSpPr>
          <p:nvPr/>
        </p:nvSpPr>
        <p:spPr bwMode="auto">
          <a:xfrm rot="10800000">
            <a:off x="6858000" y="2743200"/>
            <a:ext cx="1143000" cy="2743200"/>
          </a:xfrm>
          <a:prstGeom prst="curvedRightArrow">
            <a:avLst>
              <a:gd name="adj1" fmla="val 48000"/>
              <a:gd name="adj2" fmla="val 96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j-cs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304800" y="228600"/>
            <a:ext cx="8686800" cy="6477000"/>
          </a:xfrm>
          <a:prstGeom prst="roundRect">
            <a:avLst>
              <a:gd name="adj" fmla="val 16667"/>
            </a:avLst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46086" name="Text Box 7"/>
          <p:cNvSpPr txBox="1">
            <a:spLocks noChangeArrowheads="1"/>
          </p:cNvSpPr>
          <p:nvPr/>
        </p:nvSpPr>
        <p:spPr bwMode="auto">
          <a:xfrm>
            <a:off x="762000" y="533400"/>
            <a:ext cx="7543800" cy="588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GB" sz="3300">
                <a:solidFill>
                  <a:srgbClr val="FFFFFF"/>
                </a:solidFill>
              </a:rPr>
              <a:t>Mind map all the areas of interest in the group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GB" sz="3300">
                <a:solidFill>
                  <a:srgbClr val="FFFFFF"/>
                </a:solidFill>
              </a:rPr>
              <a:t>Brainstorm all the complaints, problems or needs people have associated with each of these interests in turn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GB" sz="3300">
                <a:solidFill>
                  <a:srgbClr val="FFFFFF"/>
                </a:solidFill>
              </a:rPr>
              <a:t>Brainstorm solutions to these problems</a:t>
            </a:r>
          </a:p>
          <a:p>
            <a:pPr marL="342900" indent="-342900">
              <a:spcBef>
                <a:spcPct val="50000"/>
              </a:spcBef>
              <a:buFontTx/>
              <a:buAutoNum type="arabicPeriod"/>
            </a:pPr>
            <a:r>
              <a:rPr lang="en-GB" sz="3300">
                <a:solidFill>
                  <a:srgbClr val="FFFFFF"/>
                </a:solidFill>
              </a:rPr>
              <a:t>Remember, at this stage, it</a:t>
            </a:r>
            <a:r>
              <a:rPr lang="en-GB" altLang="en-US" sz="3300">
                <a:solidFill>
                  <a:srgbClr val="FFFFFF"/>
                </a:solidFill>
              </a:rPr>
              <a:t>’</a:t>
            </a:r>
            <a:r>
              <a:rPr lang="en-GB" sz="3300">
                <a:solidFill>
                  <a:srgbClr val="FFFFFF"/>
                </a:solidFill>
              </a:rPr>
              <a:t>s all about QUANTITY not QUALITY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3" name="Oval 5"/>
          <p:cNvSpPr>
            <a:spLocks noChangeArrowheads="1"/>
          </p:cNvSpPr>
          <p:nvPr/>
        </p:nvSpPr>
        <p:spPr bwMode="auto">
          <a:xfrm>
            <a:off x="3505200" y="2514600"/>
            <a:ext cx="1981200" cy="1828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4" name="Text Box 6"/>
          <p:cNvSpPr txBox="1">
            <a:spLocks noChangeArrowheads="1"/>
          </p:cNvSpPr>
          <p:nvPr/>
        </p:nvSpPr>
        <p:spPr bwMode="auto">
          <a:xfrm>
            <a:off x="3581400" y="3200400"/>
            <a:ext cx="182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>
                <a:solidFill>
                  <a:srgbClr val="FFFFFF"/>
                </a:solidFill>
              </a:rPr>
              <a:t>INTERESTS</a:t>
            </a:r>
          </a:p>
        </p:txBody>
      </p:sp>
      <p:sp>
        <p:nvSpPr>
          <p:cNvPr id="35845" name="Oval 8"/>
          <p:cNvSpPr>
            <a:spLocks noChangeArrowheads="1"/>
          </p:cNvSpPr>
          <p:nvPr/>
        </p:nvSpPr>
        <p:spPr bwMode="auto">
          <a:xfrm>
            <a:off x="3505200" y="457200"/>
            <a:ext cx="1981200" cy="1828800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6" name="Oval 9"/>
          <p:cNvSpPr>
            <a:spLocks noChangeArrowheads="1"/>
          </p:cNvSpPr>
          <p:nvPr/>
        </p:nvSpPr>
        <p:spPr bwMode="auto">
          <a:xfrm>
            <a:off x="5943600" y="1981200"/>
            <a:ext cx="1981200" cy="1828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7" name="Oval 10"/>
          <p:cNvSpPr>
            <a:spLocks noChangeArrowheads="1"/>
          </p:cNvSpPr>
          <p:nvPr/>
        </p:nvSpPr>
        <p:spPr bwMode="auto">
          <a:xfrm>
            <a:off x="1219200" y="1905000"/>
            <a:ext cx="1981200" cy="1828800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8" name="Oval 11"/>
          <p:cNvSpPr>
            <a:spLocks noChangeArrowheads="1"/>
          </p:cNvSpPr>
          <p:nvPr/>
        </p:nvSpPr>
        <p:spPr bwMode="auto">
          <a:xfrm>
            <a:off x="2133600" y="4343400"/>
            <a:ext cx="1981200" cy="1828800"/>
          </a:xfrm>
          <a:prstGeom prst="ellipse">
            <a:avLst/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49" name="Oval 12"/>
          <p:cNvSpPr>
            <a:spLocks noChangeArrowheads="1"/>
          </p:cNvSpPr>
          <p:nvPr/>
        </p:nvSpPr>
        <p:spPr bwMode="auto">
          <a:xfrm>
            <a:off x="4648200" y="4419600"/>
            <a:ext cx="1981200" cy="18288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5850" name="Text Box 13"/>
          <p:cNvSpPr txBox="1">
            <a:spLocks noChangeArrowheads="1"/>
          </p:cNvSpPr>
          <p:nvPr/>
        </p:nvSpPr>
        <p:spPr bwMode="auto">
          <a:xfrm>
            <a:off x="3810000" y="11430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/>
              <a:t>BEAUTY</a:t>
            </a:r>
          </a:p>
        </p:txBody>
      </p:sp>
      <p:sp>
        <p:nvSpPr>
          <p:cNvPr id="47115" name="Text Box 16"/>
          <p:cNvSpPr>
            <a:spLocks noGrp="1" noChangeArrowheads="1"/>
          </p:cNvSpPr>
          <p:nvPr>
            <p:ph type="title"/>
          </p:nvPr>
        </p:nvSpPr>
        <p:spPr>
          <a:xfrm>
            <a:off x="6248400" y="2438400"/>
            <a:ext cx="1371600" cy="960438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GB" sz="1800" dirty="0">
                <a:solidFill>
                  <a:srgbClr val="FF0000"/>
                </a:solidFill>
                <a:latin typeface="Arial" charset="0"/>
                <a:cs typeface="+mj-cs"/>
              </a:rPr>
              <a:t>KIDS</a:t>
            </a:r>
          </a:p>
        </p:txBody>
      </p:sp>
      <p:sp>
        <p:nvSpPr>
          <p:cNvPr id="47116" name="Text Box 18"/>
          <p:cNvSpPr>
            <a:spLocks noGrp="1" noChangeArrowheads="1"/>
          </p:cNvSpPr>
          <p:nvPr>
            <p:ph type="body" idx="1"/>
          </p:nvPr>
        </p:nvSpPr>
        <p:spPr>
          <a:xfrm>
            <a:off x="4724400" y="5105400"/>
            <a:ext cx="1828800" cy="1020763"/>
          </a:xfrm>
        </p:spPr>
        <p:txBody>
          <a:bodyPr/>
          <a:lstStyle/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sz="1800">
                <a:cs typeface="+mn-cs"/>
              </a:rPr>
              <a:t>FITNESS</a:t>
            </a:r>
          </a:p>
        </p:txBody>
      </p:sp>
      <p:sp>
        <p:nvSpPr>
          <p:cNvPr id="35853" name="Text Box 19"/>
          <p:cNvSpPr txBox="1">
            <a:spLocks noChangeArrowheads="1"/>
          </p:cNvSpPr>
          <p:nvPr/>
        </p:nvSpPr>
        <p:spPr bwMode="auto">
          <a:xfrm>
            <a:off x="2209800" y="5029200"/>
            <a:ext cx="18288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MUSIC</a:t>
            </a:r>
          </a:p>
        </p:txBody>
      </p:sp>
      <p:sp>
        <p:nvSpPr>
          <p:cNvPr id="35854" name="Text Box 20"/>
          <p:cNvSpPr txBox="1">
            <a:spLocks noChangeArrowheads="1"/>
          </p:cNvSpPr>
          <p:nvPr/>
        </p:nvSpPr>
        <p:spPr bwMode="auto">
          <a:xfrm>
            <a:off x="1295400" y="2667000"/>
            <a:ext cx="1828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SPORTS</a:t>
            </a:r>
          </a:p>
        </p:txBody>
      </p:sp>
      <p:sp>
        <p:nvSpPr>
          <p:cNvPr id="35855" name="Line 21"/>
          <p:cNvSpPr>
            <a:spLocks noChangeShapeType="1"/>
          </p:cNvSpPr>
          <p:nvPr/>
        </p:nvSpPr>
        <p:spPr bwMode="auto">
          <a:xfrm flipV="1">
            <a:off x="4495800" y="2133600"/>
            <a:ext cx="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6" name="Line 22"/>
          <p:cNvSpPr>
            <a:spLocks noChangeShapeType="1"/>
          </p:cNvSpPr>
          <p:nvPr/>
        </p:nvSpPr>
        <p:spPr bwMode="auto">
          <a:xfrm flipH="1" flipV="1">
            <a:off x="3048000" y="3048000"/>
            <a:ext cx="533400" cy="152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7" name="Line 23"/>
          <p:cNvSpPr>
            <a:spLocks noChangeShapeType="1"/>
          </p:cNvSpPr>
          <p:nvPr/>
        </p:nvSpPr>
        <p:spPr bwMode="auto">
          <a:xfrm flipV="1">
            <a:off x="5410200" y="2971800"/>
            <a:ext cx="609600" cy="228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8" name="Line 24"/>
          <p:cNvSpPr>
            <a:spLocks noChangeShapeType="1"/>
          </p:cNvSpPr>
          <p:nvPr/>
        </p:nvSpPr>
        <p:spPr bwMode="auto">
          <a:xfrm flipH="1">
            <a:off x="37338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5859" name="Line 25"/>
          <p:cNvSpPr>
            <a:spLocks noChangeShapeType="1"/>
          </p:cNvSpPr>
          <p:nvPr/>
        </p:nvSpPr>
        <p:spPr bwMode="auto">
          <a:xfrm>
            <a:off x="49530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67" name="Oval 3"/>
          <p:cNvSpPr>
            <a:spLocks noChangeArrowheads="1"/>
          </p:cNvSpPr>
          <p:nvPr/>
        </p:nvSpPr>
        <p:spPr bwMode="auto">
          <a:xfrm>
            <a:off x="3505200" y="2514600"/>
            <a:ext cx="1981200" cy="1828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3657600" y="3200400"/>
            <a:ext cx="175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>
                <a:solidFill>
                  <a:srgbClr val="FFFFFF"/>
                </a:solidFill>
              </a:rPr>
              <a:t>CHILDREN</a:t>
            </a:r>
          </a:p>
        </p:txBody>
      </p:sp>
      <p:sp>
        <p:nvSpPr>
          <p:cNvPr id="36869" name="Oval 5"/>
          <p:cNvSpPr>
            <a:spLocks noChangeArrowheads="1"/>
          </p:cNvSpPr>
          <p:nvPr/>
        </p:nvSpPr>
        <p:spPr bwMode="auto">
          <a:xfrm>
            <a:off x="3505200" y="457200"/>
            <a:ext cx="1981200" cy="1828800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70" name="Oval 6"/>
          <p:cNvSpPr>
            <a:spLocks noChangeArrowheads="1"/>
          </p:cNvSpPr>
          <p:nvPr/>
        </p:nvSpPr>
        <p:spPr bwMode="auto">
          <a:xfrm>
            <a:off x="5943600" y="1981200"/>
            <a:ext cx="1981200" cy="1828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71" name="Oval 7"/>
          <p:cNvSpPr>
            <a:spLocks noChangeArrowheads="1"/>
          </p:cNvSpPr>
          <p:nvPr/>
        </p:nvSpPr>
        <p:spPr bwMode="auto">
          <a:xfrm>
            <a:off x="1219200" y="1905000"/>
            <a:ext cx="1981200" cy="1828800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72" name="Oval 8"/>
          <p:cNvSpPr>
            <a:spLocks noChangeArrowheads="1"/>
          </p:cNvSpPr>
          <p:nvPr/>
        </p:nvSpPr>
        <p:spPr bwMode="auto">
          <a:xfrm>
            <a:off x="2133600" y="4343400"/>
            <a:ext cx="1981200" cy="1828800"/>
          </a:xfrm>
          <a:prstGeom prst="ellipse">
            <a:avLst/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73" name="Oval 9"/>
          <p:cNvSpPr>
            <a:spLocks noChangeArrowheads="1"/>
          </p:cNvSpPr>
          <p:nvPr/>
        </p:nvSpPr>
        <p:spPr bwMode="auto">
          <a:xfrm>
            <a:off x="4648200" y="4419600"/>
            <a:ext cx="1981200" cy="18288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3657600" y="1143000"/>
            <a:ext cx="1676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/>
              <a:t>CHILDCARE</a:t>
            </a:r>
          </a:p>
        </p:txBody>
      </p:sp>
      <p:sp>
        <p:nvSpPr>
          <p:cNvPr id="48139" name="Text Box 11"/>
          <p:cNvSpPr>
            <a:spLocks noGrp="1" noChangeArrowheads="1"/>
          </p:cNvSpPr>
          <p:nvPr>
            <p:ph type="title"/>
          </p:nvPr>
        </p:nvSpPr>
        <p:spPr>
          <a:xfrm>
            <a:off x="6248400" y="2438400"/>
            <a:ext cx="1371600" cy="960438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GB" sz="1800" dirty="0">
                <a:solidFill>
                  <a:srgbClr val="FF0000"/>
                </a:solidFill>
                <a:latin typeface="Arial" charset="0"/>
                <a:cs typeface="+mj-cs"/>
              </a:rPr>
              <a:t>SAFETY</a:t>
            </a:r>
          </a:p>
        </p:txBody>
      </p:sp>
      <p:sp>
        <p:nvSpPr>
          <p:cNvPr id="48140" name="Text Box 12"/>
          <p:cNvSpPr>
            <a:spLocks noGrp="1" noChangeArrowheads="1"/>
          </p:cNvSpPr>
          <p:nvPr>
            <p:ph type="body" idx="1"/>
          </p:nvPr>
        </p:nvSpPr>
        <p:spPr>
          <a:xfrm>
            <a:off x="4724400" y="5105400"/>
            <a:ext cx="1828800" cy="1020763"/>
          </a:xfrm>
        </p:spPr>
        <p:txBody>
          <a:bodyPr/>
          <a:lstStyle/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GB" sz="1800">
                <a:cs typeface="+mn-cs"/>
              </a:rPr>
              <a:t>ACTIVITIES</a:t>
            </a:r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auto">
          <a:xfrm>
            <a:off x="2209800" y="5029200"/>
            <a:ext cx="182880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IT USE</a:t>
            </a:r>
          </a:p>
        </p:txBody>
      </p:sp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1295400" y="2667000"/>
            <a:ext cx="1828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NUTRITION</a:t>
            </a:r>
          </a:p>
        </p:txBody>
      </p:sp>
      <p:sp>
        <p:nvSpPr>
          <p:cNvPr id="36879" name="Line 15"/>
          <p:cNvSpPr>
            <a:spLocks noChangeShapeType="1"/>
          </p:cNvSpPr>
          <p:nvPr/>
        </p:nvSpPr>
        <p:spPr bwMode="auto">
          <a:xfrm flipV="1">
            <a:off x="4495800" y="2133600"/>
            <a:ext cx="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6880" name="Line 16"/>
          <p:cNvSpPr>
            <a:spLocks noChangeShapeType="1"/>
          </p:cNvSpPr>
          <p:nvPr/>
        </p:nvSpPr>
        <p:spPr bwMode="auto">
          <a:xfrm flipH="1" flipV="1">
            <a:off x="3048000" y="3048000"/>
            <a:ext cx="533400" cy="152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6881" name="Line 17"/>
          <p:cNvSpPr>
            <a:spLocks noChangeShapeType="1"/>
          </p:cNvSpPr>
          <p:nvPr/>
        </p:nvSpPr>
        <p:spPr bwMode="auto">
          <a:xfrm flipV="1">
            <a:off x="5410200" y="2971800"/>
            <a:ext cx="609600" cy="228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6882" name="Line 18"/>
          <p:cNvSpPr>
            <a:spLocks noChangeShapeType="1"/>
          </p:cNvSpPr>
          <p:nvPr/>
        </p:nvSpPr>
        <p:spPr bwMode="auto">
          <a:xfrm flipH="1">
            <a:off x="37338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6883" name="Line 19"/>
          <p:cNvSpPr>
            <a:spLocks noChangeShapeType="1"/>
          </p:cNvSpPr>
          <p:nvPr/>
        </p:nvSpPr>
        <p:spPr bwMode="auto">
          <a:xfrm>
            <a:off x="49530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1" name="Oval 3"/>
          <p:cNvSpPr>
            <a:spLocks noChangeArrowheads="1"/>
          </p:cNvSpPr>
          <p:nvPr/>
        </p:nvSpPr>
        <p:spPr bwMode="auto">
          <a:xfrm>
            <a:off x="3505200" y="2514600"/>
            <a:ext cx="1981200" cy="182880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581400" y="3200400"/>
            <a:ext cx="182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b="1">
                <a:solidFill>
                  <a:srgbClr val="FFFFFF"/>
                </a:solidFill>
              </a:rPr>
              <a:t>SAFETY</a:t>
            </a:r>
          </a:p>
        </p:txBody>
      </p:sp>
      <p:sp>
        <p:nvSpPr>
          <p:cNvPr id="37893" name="Oval 5"/>
          <p:cNvSpPr>
            <a:spLocks noChangeArrowheads="1"/>
          </p:cNvSpPr>
          <p:nvPr/>
        </p:nvSpPr>
        <p:spPr bwMode="auto">
          <a:xfrm>
            <a:off x="3505200" y="457200"/>
            <a:ext cx="1981200" cy="1828800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5943600" y="1981200"/>
            <a:ext cx="1981200" cy="1828800"/>
          </a:xfrm>
          <a:prstGeom prst="ellipse">
            <a:avLst/>
          </a:prstGeom>
          <a:solidFill>
            <a:srgbClr val="CC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5" name="Oval 7"/>
          <p:cNvSpPr>
            <a:spLocks noChangeArrowheads="1"/>
          </p:cNvSpPr>
          <p:nvPr/>
        </p:nvSpPr>
        <p:spPr bwMode="auto">
          <a:xfrm>
            <a:off x="1219200" y="1905000"/>
            <a:ext cx="1981200" cy="1828800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6" name="Oval 8"/>
          <p:cNvSpPr>
            <a:spLocks noChangeArrowheads="1"/>
          </p:cNvSpPr>
          <p:nvPr/>
        </p:nvSpPr>
        <p:spPr bwMode="auto">
          <a:xfrm>
            <a:off x="2133600" y="4343400"/>
            <a:ext cx="1981200" cy="1828800"/>
          </a:xfrm>
          <a:prstGeom prst="ellipse">
            <a:avLst/>
          </a:prstGeom>
          <a:solidFill>
            <a:srgbClr val="FF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7" name="Oval 9"/>
          <p:cNvSpPr>
            <a:spLocks noChangeArrowheads="1"/>
          </p:cNvSpPr>
          <p:nvPr/>
        </p:nvSpPr>
        <p:spPr bwMode="auto">
          <a:xfrm>
            <a:off x="4648200" y="4419600"/>
            <a:ext cx="1981200" cy="18288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3810000" y="1143000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/>
              <a:t>DOG</a:t>
            </a:r>
          </a:p>
        </p:txBody>
      </p:sp>
      <p:sp>
        <p:nvSpPr>
          <p:cNvPr id="37899" name="Text Box 11"/>
          <p:cNvSpPr>
            <a:spLocks noGrp="1" noChangeArrowheads="1"/>
          </p:cNvSpPr>
          <p:nvPr>
            <p:ph type="title"/>
          </p:nvPr>
        </p:nvSpPr>
        <p:spPr>
          <a:xfrm>
            <a:off x="6248400" y="2438400"/>
            <a:ext cx="1371600" cy="960438"/>
          </a:xfrm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en-GB" sz="1800" smtClean="0">
                <a:solidFill>
                  <a:schemeClr val="tx1"/>
                </a:solidFill>
                <a:latin typeface="Arial" charset="0"/>
                <a:ea typeface="ＭＳ Ｐゴシック" pitchFamily="34" charset="-128"/>
              </a:rPr>
              <a:t>WALKIE-TALKIES</a:t>
            </a:r>
          </a:p>
        </p:txBody>
      </p:sp>
      <p:sp>
        <p:nvSpPr>
          <p:cNvPr id="37900" name="Text Box 12"/>
          <p:cNvSpPr>
            <a:spLocks noGrp="1" noChangeArrowheads="1"/>
          </p:cNvSpPr>
          <p:nvPr>
            <p:ph type="body" idx="1"/>
          </p:nvPr>
        </p:nvSpPr>
        <p:spPr>
          <a:xfrm>
            <a:off x="4724400" y="5105400"/>
            <a:ext cx="1828800" cy="1020763"/>
          </a:xfrm>
        </p:spPr>
        <p:txBody>
          <a:bodyPr/>
          <a:lstStyle/>
          <a:p>
            <a:pPr algn="ctr">
              <a:spcBef>
                <a:spcPct val="50000"/>
              </a:spcBef>
              <a:buFontTx/>
              <a:buNone/>
            </a:pPr>
            <a:r>
              <a:rPr lang="en-GB" sz="1800" smtClean="0">
                <a:solidFill>
                  <a:srgbClr val="FF0000"/>
                </a:solidFill>
                <a:ea typeface="ＭＳ Ｐゴシック" pitchFamily="34" charset="-128"/>
              </a:rPr>
              <a:t>GPS</a:t>
            </a:r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2133600" y="5105400"/>
            <a:ext cx="2057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ALARM</a:t>
            </a: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1295400" y="2667000"/>
            <a:ext cx="1828800" cy="71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50000"/>
              </a:spcBef>
            </a:pPr>
            <a:r>
              <a:rPr lang="en-GB"/>
              <a:t>CLOTHING</a:t>
            </a:r>
          </a:p>
        </p:txBody>
      </p:sp>
      <p:sp>
        <p:nvSpPr>
          <p:cNvPr id="37903" name="Line 15"/>
          <p:cNvSpPr>
            <a:spLocks noChangeShapeType="1"/>
          </p:cNvSpPr>
          <p:nvPr/>
        </p:nvSpPr>
        <p:spPr bwMode="auto">
          <a:xfrm flipV="1">
            <a:off x="4495800" y="2133600"/>
            <a:ext cx="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7904" name="Line 16"/>
          <p:cNvSpPr>
            <a:spLocks noChangeShapeType="1"/>
          </p:cNvSpPr>
          <p:nvPr/>
        </p:nvSpPr>
        <p:spPr bwMode="auto">
          <a:xfrm flipH="1" flipV="1">
            <a:off x="3048000" y="3048000"/>
            <a:ext cx="533400" cy="1524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7905" name="Line 17"/>
          <p:cNvSpPr>
            <a:spLocks noChangeShapeType="1"/>
          </p:cNvSpPr>
          <p:nvPr/>
        </p:nvSpPr>
        <p:spPr bwMode="auto">
          <a:xfrm flipV="1">
            <a:off x="5410200" y="2971800"/>
            <a:ext cx="609600" cy="2286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7906" name="Line 18"/>
          <p:cNvSpPr>
            <a:spLocks noChangeShapeType="1"/>
          </p:cNvSpPr>
          <p:nvPr/>
        </p:nvSpPr>
        <p:spPr bwMode="auto">
          <a:xfrm flipH="1">
            <a:off x="37338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7907" name="Line 19"/>
          <p:cNvSpPr>
            <a:spLocks noChangeShapeType="1"/>
          </p:cNvSpPr>
          <p:nvPr/>
        </p:nvSpPr>
        <p:spPr bwMode="auto">
          <a:xfrm>
            <a:off x="4953000" y="4267200"/>
            <a:ext cx="304800" cy="38100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>
              <a:cs typeface="+mn-cs"/>
            </a:endParaRPr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16" name="AutoShape 5"/>
          <p:cNvSpPr>
            <a:spLocks noChangeArrowheads="1"/>
          </p:cNvSpPr>
          <p:nvPr/>
        </p:nvSpPr>
        <p:spPr bwMode="auto">
          <a:xfrm>
            <a:off x="609600" y="457200"/>
            <a:ext cx="8077200" cy="60960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GB"/>
              <a:t> </a:t>
            </a:r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1295400" y="762000"/>
            <a:ext cx="13716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18" name="Text Box 7"/>
          <p:cNvSpPr txBox="1">
            <a:spLocks noChangeArrowheads="1"/>
          </p:cNvSpPr>
          <p:nvPr/>
        </p:nvSpPr>
        <p:spPr bwMode="auto">
          <a:xfrm>
            <a:off x="1295400" y="1066800"/>
            <a:ext cx="1371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/>
              <a:t>CHILDREN</a:t>
            </a:r>
          </a:p>
        </p:txBody>
      </p:sp>
      <p:sp>
        <p:nvSpPr>
          <p:cNvPr id="38919" name="Rectangle 8"/>
          <p:cNvSpPr>
            <a:spLocks noChangeArrowheads="1"/>
          </p:cNvSpPr>
          <p:nvPr/>
        </p:nvSpPr>
        <p:spPr bwMode="auto">
          <a:xfrm>
            <a:off x="3886200" y="1676400"/>
            <a:ext cx="13716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20" name="Rectangle 9"/>
          <p:cNvSpPr>
            <a:spLocks noChangeArrowheads="1"/>
          </p:cNvSpPr>
          <p:nvPr/>
        </p:nvSpPr>
        <p:spPr bwMode="auto">
          <a:xfrm>
            <a:off x="6553200" y="2362200"/>
            <a:ext cx="1371600" cy="1066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50185" name="Text Box 12"/>
          <p:cNvSpPr>
            <a:spLocks noGrp="1" noChangeArrowheads="1"/>
          </p:cNvSpPr>
          <p:nvPr>
            <p:ph type="title"/>
          </p:nvPr>
        </p:nvSpPr>
        <p:spPr>
          <a:xfrm>
            <a:off x="3962400" y="1752600"/>
            <a:ext cx="1219200" cy="960438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GB" sz="1800">
                <a:solidFill>
                  <a:schemeClr val="tx1"/>
                </a:solidFill>
                <a:latin typeface="Arial" charset="0"/>
                <a:cs typeface="+mj-cs"/>
              </a:rPr>
              <a:t>SAFETY</a:t>
            </a:r>
          </a:p>
        </p:txBody>
      </p:sp>
      <p:sp>
        <p:nvSpPr>
          <p:cNvPr id="38922" name="Text Box 13"/>
          <p:cNvSpPr txBox="1">
            <a:spLocks noChangeArrowheads="1"/>
          </p:cNvSpPr>
          <p:nvPr/>
        </p:nvSpPr>
        <p:spPr bwMode="auto">
          <a:xfrm>
            <a:off x="6629400" y="2743200"/>
            <a:ext cx="1219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/>
              <a:t>GPS</a:t>
            </a:r>
          </a:p>
        </p:txBody>
      </p:sp>
      <p:sp>
        <p:nvSpPr>
          <p:cNvPr id="38923" name="AutoShape 14"/>
          <p:cNvSpPr>
            <a:spLocks noChangeArrowheads="1"/>
          </p:cNvSpPr>
          <p:nvPr/>
        </p:nvSpPr>
        <p:spPr bwMode="auto">
          <a:xfrm rot="1500000">
            <a:off x="2667000" y="1600200"/>
            <a:ext cx="990600" cy="838200"/>
          </a:xfrm>
          <a:prstGeom prst="rightArrow">
            <a:avLst>
              <a:gd name="adj1" fmla="val 50000"/>
              <a:gd name="adj2" fmla="val 295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24" name="AutoShape 15"/>
          <p:cNvSpPr>
            <a:spLocks noChangeArrowheads="1"/>
          </p:cNvSpPr>
          <p:nvPr/>
        </p:nvSpPr>
        <p:spPr bwMode="auto">
          <a:xfrm rot="1500000">
            <a:off x="5486400" y="2362200"/>
            <a:ext cx="990600" cy="838200"/>
          </a:xfrm>
          <a:prstGeom prst="rightArrow">
            <a:avLst>
              <a:gd name="adj1" fmla="val 50000"/>
              <a:gd name="adj2" fmla="val 295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25" name="AutoShape 16"/>
          <p:cNvSpPr>
            <a:spLocks noChangeArrowheads="1"/>
          </p:cNvSpPr>
          <p:nvPr/>
        </p:nvSpPr>
        <p:spPr bwMode="auto">
          <a:xfrm>
            <a:off x="6934200" y="3505200"/>
            <a:ext cx="762000" cy="914400"/>
          </a:xfrm>
          <a:prstGeom prst="downArrow">
            <a:avLst>
              <a:gd name="adj1" fmla="val 50000"/>
              <a:gd name="adj2" fmla="val 3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IE"/>
          </a:p>
        </p:txBody>
      </p:sp>
      <p:sp>
        <p:nvSpPr>
          <p:cNvPr id="38926" name="Rectangle 17"/>
          <p:cNvSpPr>
            <a:spLocks noChangeArrowheads="1"/>
          </p:cNvSpPr>
          <p:nvPr/>
        </p:nvSpPr>
        <p:spPr bwMode="auto">
          <a:xfrm>
            <a:off x="1295400" y="4724400"/>
            <a:ext cx="6553200" cy="1371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/>
              <a:t> </a:t>
            </a:r>
          </a:p>
        </p:txBody>
      </p:sp>
      <p:sp>
        <p:nvSpPr>
          <p:cNvPr id="38927" name="Text Box 18"/>
          <p:cNvSpPr txBox="1">
            <a:spLocks noChangeArrowheads="1"/>
          </p:cNvSpPr>
          <p:nvPr/>
        </p:nvSpPr>
        <p:spPr bwMode="auto">
          <a:xfrm>
            <a:off x="1524000" y="4876800"/>
            <a:ext cx="6096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/>
              <a:t>Halloween Costumes for </a:t>
            </a:r>
            <a:br>
              <a:rPr lang="en-GB" sz="2400" b="1"/>
            </a:br>
            <a:r>
              <a:rPr lang="en-GB" sz="2400" b="1"/>
              <a:t>Children with Inbuilt GPS</a:t>
            </a:r>
          </a:p>
        </p:txBody>
      </p:sp>
      <p:pic>
        <p:nvPicPr>
          <p:cNvPr id="38928" name="Picture 20" descr="http://t0.gstatic.com/images?q=tbn:ANd9GcRvrpLkZRB0vzKps0l5qBGdEuBZmayydBhv59VMyU47gv_XV1OBw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200" y="4749800"/>
            <a:ext cx="152400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536" y="3284984"/>
            <a:ext cx="7992888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algn="r"/>
            <a:r>
              <a:rPr lang="en-GB" sz="4400" b="1" dirty="0" smtClean="0">
                <a:solidFill>
                  <a:srgbClr val="00B050"/>
                </a:solidFill>
                <a:latin typeface="High Tower Text" pitchFamily="18" charset="0"/>
                <a:ea typeface="ＭＳ Ｐゴシック" pitchFamily="-112" charset="-128"/>
                <a:cs typeface="Arial" pitchFamily="34" charset="0"/>
              </a:rPr>
              <a:t>Work through your own ideas:</a:t>
            </a:r>
            <a:br>
              <a:rPr lang="en-GB" sz="4400" b="1" dirty="0" smtClean="0">
                <a:solidFill>
                  <a:srgbClr val="00B050"/>
                </a:solidFill>
                <a:latin typeface="High Tower Text" pitchFamily="18" charset="0"/>
                <a:ea typeface="ＭＳ Ｐゴシック" pitchFamily="-112" charset="-128"/>
                <a:cs typeface="Arial" pitchFamily="34" charset="0"/>
              </a:rPr>
            </a:br>
            <a:r>
              <a:rPr lang="en-GB" sz="4400" b="1" dirty="0" smtClean="0">
                <a:solidFill>
                  <a:srgbClr val="00B050"/>
                </a:solidFill>
                <a:latin typeface="High Tower Text" pitchFamily="18" charset="0"/>
                <a:ea typeface="ＭＳ Ｐゴシック" pitchFamily="-112" charset="-128"/>
                <a:cs typeface="Arial" pitchFamily="34" charset="0"/>
              </a:rPr>
              <a:t> find  a problem, </a:t>
            </a:r>
            <a:br>
              <a:rPr lang="en-GB" sz="4400" b="1" dirty="0" smtClean="0">
                <a:solidFill>
                  <a:srgbClr val="00B050"/>
                </a:solidFill>
                <a:latin typeface="High Tower Text" pitchFamily="18" charset="0"/>
                <a:ea typeface="ＭＳ Ｐゴシック" pitchFamily="-112" charset="-128"/>
                <a:cs typeface="Arial" pitchFamily="34" charset="0"/>
              </a:rPr>
            </a:br>
            <a:r>
              <a:rPr lang="en-GB" sz="4400" b="1" dirty="0" smtClean="0">
                <a:solidFill>
                  <a:srgbClr val="00B050"/>
                </a:solidFill>
                <a:latin typeface="High Tower Text" pitchFamily="18" charset="0"/>
                <a:ea typeface="ＭＳ Ｐゴシック" pitchFamily="-112" charset="-128"/>
                <a:cs typeface="Arial" pitchFamily="34" charset="0"/>
              </a:rPr>
              <a:t>work a solution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800" b="1" dirty="0" smtClean="0"/>
              <a:t>CONCEPT</a:t>
            </a:r>
          </a:p>
        </p:txBody>
      </p:sp>
      <p:sp>
        <p:nvSpPr>
          <p:cNvPr id="5123" name="Subtitle 2"/>
          <p:cNvSpPr>
            <a:spLocks noGrp="1"/>
          </p:cNvSpPr>
          <p:nvPr>
            <p:ph type="subTitle" idx="1"/>
          </p:nvPr>
        </p:nvSpPr>
        <p:spPr>
          <a:xfrm>
            <a:off x="457200" y="3860800"/>
            <a:ext cx="1738536" cy="1752600"/>
          </a:xfrm>
        </p:spPr>
        <p:txBody>
          <a:bodyPr>
            <a:normAutofit fontScale="92500" lnSpcReduction="10000"/>
          </a:bodyPr>
          <a:lstStyle/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endParaRPr lang="en-GB" b="1" dirty="0" smtClean="0">
              <a:solidFill>
                <a:schemeClr val="tx1"/>
              </a:solidFill>
            </a:endParaRPr>
          </a:p>
          <a:p>
            <a:pPr marL="63500" eaLnBrk="1" hangingPunct="1"/>
            <a:r>
              <a:rPr lang="en-GB" b="1" dirty="0" smtClean="0">
                <a:solidFill>
                  <a:schemeClr val="tx1"/>
                </a:solidFill>
              </a:rPr>
              <a:t>Neil Dyer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827088" y="2060575"/>
            <a:ext cx="79930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Introduce yourself and your idea!</a:t>
            </a:r>
            <a:br>
              <a:rPr lang="en-GB" sz="2800" dirty="0" smtClean="0">
                <a:latin typeface="Tahoma" pitchFamily="34" charset="0"/>
                <a:ea typeface="ＭＳ Ｐゴシック" pitchFamily="-112" charset="-128"/>
              </a:rPr>
            </a:b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(the grandparents version please)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827088" y="3212976"/>
            <a:ext cx="799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... The Elevator Pitch ...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Your Ideas...</a:t>
            </a:r>
            <a:endParaRPr lang="en-GB" b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907704" y="3933056"/>
            <a:ext cx="4248472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Stage 1 : Over a minute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Stage 2 : 30 seconds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Stage 3 : 17 seconds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Stage 4 : 7 seconds</a:t>
            </a:r>
            <a:endParaRPr lang="en-GB" sz="2800" dirty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14340" grpId="0"/>
      <p:bldP spid="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pPr algn="ctr"/>
            <a:r>
              <a:rPr lang="en-GB" b="1" dirty="0" smtClean="0"/>
              <a:t>Simply Do Ideas</a:t>
            </a:r>
            <a:endParaRPr lang="en-GB" b="1" dirty="0"/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458" y="1052736"/>
            <a:ext cx="5219830" cy="417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23528" y="5373216"/>
            <a:ext cx="8424936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 smtClean="0">
                <a:solidFill>
                  <a:srgbClr val="002060"/>
                </a:solidFill>
              </a:rPr>
              <a:t>http://app.simplydo.io/new/uwtsd</a:t>
            </a:r>
            <a:br>
              <a:rPr lang="en-GB" sz="2800" b="1" u="sng" dirty="0" smtClean="0">
                <a:solidFill>
                  <a:srgbClr val="002060"/>
                </a:solidFill>
              </a:rPr>
            </a:br>
            <a:r>
              <a:rPr lang="en-GB" dirty="0" smtClean="0"/>
              <a:t>(make sure you click and add yourself to our group: </a:t>
            </a:r>
            <a:br>
              <a:rPr lang="en-GB" dirty="0" smtClean="0"/>
            </a:br>
            <a:r>
              <a:rPr lang="en-GB" b="1" dirty="0" smtClean="0"/>
              <a:t>‘Neil Dyer - UWTSD Entrepreneurship Semester One 2018’</a:t>
            </a: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467544" y="1628800"/>
            <a:ext cx="799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Getting to grips with your idea!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27584" y="2348880"/>
            <a:ext cx="64807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What is the idea? What does it do?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What problem does it solve or need does it meet? (Or desire/want?)</a:t>
            </a:r>
            <a:endParaRPr lang="en-GB" sz="2800" dirty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467544" y="1628800"/>
            <a:ext cx="7993062" cy="634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Let’s explore...</a:t>
            </a: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‘What makes a good idea?’ </a:t>
            </a:r>
            <a:r>
              <a:rPr lang="en-GB" sz="2800" dirty="0" smtClean="0">
                <a:solidFill>
                  <a:srgbClr val="00B050"/>
                </a:solidFill>
                <a:latin typeface="AR CARTER" pitchFamily="2" charset="0"/>
                <a:ea typeface="ＭＳ Ｐゴシック" pitchFamily="-112" charset="-128"/>
              </a:rPr>
              <a:t>[Discuss]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Different or better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Value </a:t>
            </a: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(will it be valued? Must be better, must be wanted)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Feasible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Positive Cost-Benefit</a:t>
            </a:r>
          </a:p>
          <a:p>
            <a:pPr algn="r" eaLnBrk="0" hangingPunct="0">
              <a:spcBef>
                <a:spcPct val="50000"/>
              </a:spcBef>
            </a:pPr>
            <a:r>
              <a:rPr lang="en-GB" sz="2000" i="1" dirty="0" smtClean="0">
                <a:latin typeface="Tahoma" pitchFamily="34" charset="0"/>
                <a:ea typeface="ＭＳ Ｐゴシック" pitchFamily="-112" charset="-128"/>
              </a:rPr>
              <a:t>(smartstorming.com)</a:t>
            </a: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  <a:buFont typeface="Arial" pitchFamily="34" charset="0"/>
              <a:buChar char="•"/>
            </a:pP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251520" y="1628800"/>
            <a:ext cx="3528392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Features, Advantages &amp; Benefits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Features: facts or characteristics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Advantages: what the features  do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Benefits: what problem is solved or improved</a:t>
            </a:r>
          </a:p>
          <a:p>
            <a:pPr eaLnBrk="0" hangingPunct="0">
              <a:spcBef>
                <a:spcPct val="50000"/>
              </a:spcBef>
            </a:pPr>
            <a:endParaRPr lang="en-GB" i="1" dirty="0" smtClean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  <p:pic>
        <p:nvPicPr>
          <p:cNvPr id="89094" name="Picture 6" descr="Image result for features advantages benefits"/>
          <p:cNvPicPr>
            <a:picLocks noChangeAspect="1" noChangeArrowheads="1"/>
          </p:cNvPicPr>
          <p:nvPr/>
        </p:nvPicPr>
        <p:blipFill>
          <a:blip r:embed="rId2" cstate="print"/>
          <a:srcRect t="19551" b="4415"/>
          <a:stretch>
            <a:fillRect/>
          </a:stretch>
        </p:blipFill>
        <p:spPr bwMode="auto">
          <a:xfrm>
            <a:off x="2915816" y="1916832"/>
            <a:ext cx="607695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251520" y="1628800"/>
            <a:ext cx="3528392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Features, Advantages &amp; Benefits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Features: facts or characteristics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Advantages: what the features  do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Benefits: what problem is solved or improved</a:t>
            </a:r>
          </a:p>
          <a:p>
            <a:pPr eaLnBrk="0" hangingPunct="0">
              <a:spcBef>
                <a:spcPct val="50000"/>
              </a:spcBef>
            </a:pPr>
            <a:endParaRPr lang="en-GB" i="1" dirty="0" smtClean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People buy benefits, not features</a:t>
            </a:r>
          </a:p>
          <a:p>
            <a:pPr eaLnBrk="0" hangingPunct="0">
              <a:spcBef>
                <a:spcPct val="50000"/>
              </a:spcBef>
            </a:pPr>
            <a: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FAB = Value Proposition</a:t>
            </a:r>
            <a:endParaRPr lang="en-GB" i="1" dirty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  <p:grpSp>
        <p:nvGrpSpPr>
          <p:cNvPr id="2" name="Group 6"/>
          <p:cNvGrpSpPr/>
          <p:nvPr/>
        </p:nvGrpSpPr>
        <p:grpSpPr>
          <a:xfrm>
            <a:off x="3779912" y="1628800"/>
            <a:ext cx="5112568" cy="4968552"/>
            <a:chOff x="3779912" y="1628800"/>
            <a:chExt cx="5112568" cy="4968552"/>
          </a:xfrm>
        </p:grpSpPr>
        <p:pic>
          <p:nvPicPr>
            <p:cNvPr id="89090" name="Picture 2" descr="Image result for features  benefit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1920" y="2210292"/>
              <a:ext cx="4992488" cy="2082804"/>
            </a:xfrm>
            <a:prstGeom prst="rect">
              <a:avLst/>
            </a:prstGeom>
            <a:noFill/>
          </p:spPr>
        </p:pic>
        <p:pic>
          <p:nvPicPr>
            <p:cNvPr id="89092" name="Picture 4" descr="Image result for features  benefits"/>
            <p:cNvPicPr>
              <a:picLocks noChangeAspect="1" noChangeArrowheads="1"/>
            </p:cNvPicPr>
            <p:nvPr/>
          </p:nvPicPr>
          <p:blipFill>
            <a:blip r:embed="rId3" cstate="print"/>
            <a:srcRect r="8497" b="17446"/>
            <a:stretch>
              <a:fillRect/>
            </a:stretch>
          </p:blipFill>
          <p:spPr bwMode="auto">
            <a:xfrm>
              <a:off x="4788024" y="4408883"/>
              <a:ext cx="3024336" cy="2044453"/>
            </a:xfrm>
            <a:prstGeom prst="rect">
              <a:avLst/>
            </a:prstGeom>
            <a:noFill/>
          </p:spPr>
        </p:pic>
        <p:sp>
          <p:nvSpPr>
            <p:cNvPr id="9" name="Rectangle 8"/>
            <p:cNvSpPr/>
            <p:nvPr/>
          </p:nvSpPr>
          <p:spPr>
            <a:xfrm>
              <a:off x="3779912" y="1628800"/>
              <a:ext cx="5112568" cy="496855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467544" y="1556792"/>
            <a:ext cx="3672408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u="sng" dirty="0" smtClean="0">
                <a:latin typeface="Tahoma" pitchFamily="34" charset="0"/>
                <a:ea typeface="ＭＳ Ｐゴシック" pitchFamily="-112" charset="-128"/>
              </a:rPr>
              <a:t>The Value Proposition</a:t>
            </a: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“Why should we buy/use your product/service?”</a:t>
            </a:r>
          </a:p>
          <a:p>
            <a:pPr eaLnBrk="0" hangingPunct="0">
              <a:spcBef>
                <a:spcPct val="50000"/>
              </a:spcBef>
            </a:pPr>
            <a:endParaRPr lang="en-GB" sz="20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000" dirty="0" smtClean="0">
                <a:latin typeface="Tahoma" pitchFamily="34" charset="0"/>
                <a:ea typeface="ＭＳ Ｐゴシック" pitchFamily="-112" charset="-128"/>
              </a:rPr>
              <a:t>Clearly and simply define: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dirty="0" smtClean="0">
                <a:latin typeface="Tahoma" pitchFamily="34" charset="0"/>
                <a:ea typeface="ＭＳ Ｐゴシック" pitchFamily="-112" charset="-128"/>
              </a:rPr>
              <a:t>What pain does it ease or solve?</a:t>
            </a:r>
            <a:br>
              <a:rPr lang="en-GB" dirty="0" smtClean="0">
                <a:latin typeface="Tahoma" pitchFamily="34" charset="0"/>
                <a:ea typeface="ＭＳ Ｐゴシック" pitchFamily="-112" charset="-128"/>
              </a:rPr>
            </a:br>
            <a:r>
              <a:rPr lang="en-GB" dirty="0" smtClean="0">
                <a:latin typeface="Tahoma" pitchFamily="34" charset="0"/>
                <a:ea typeface="ＭＳ Ｐゴシック" pitchFamily="-112" charset="-128"/>
              </a:rPr>
              <a:t>- What is the added benefit?</a:t>
            </a:r>
            <a:br>
              <a:rPr lang="en-GB" dirty="0" smtClean="0">
                <a:latin typeface="Tahoma" pitchFamily="34" charset="0"/>
                <a:ea typeface="ＭＳ Ｐゴシック" pitchFamily="-112" charset="-128"/>
              </a:rPr>
            </a:br>
            <a:r>
              <a:rPr lang="en-GB" dirty="0" smtClean="0">
                <a:latin typeface="Tahoma" pitchFamily="34" charset="0"/>
                <a:ea typeface="ＭＳ Ｐゴシック" pitchFamily="-112" charset="-128"/>
              </a:rPr>
              <a:t>- Why is it better than the rest (the USP – Unique Selling Point)?</a:t>
            </a:r>
          </a:p>
          <a:p>
            <a:pPr eaLnBrk="0" hangingPunct="0">
              <a:spcBef>
                <a:spcPct val="50000"/>
              </a:spcBef>
            </a:pPr>
            <a:endParaRPr lang="en-GB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Should underpin your brand. </a:t>
            </a:r>
            <a:b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</a:br>
            <a: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Should resonate in your slogan and/or mission statement.</a:t>
            </a:r>
            <a:br>
              <a:rPr lang="en-GB" i="1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</a:br>
            <a:endParaRPr lang="en-GB" i="1" dirty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  <p:pic>
        <p:nvPicPr>
          <p:cNvPr id="88066" name="Picture 2" descr="Image result for value proposi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9148" y="1603969"/>
            <a:ext cx="4305300" cy="4705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FURTHER ANALYSIS</a:t>
            </a:r>
            <a:endParaRPr lang="en-GB" b="1" dirty="0"/>
          </a:p>
        </p:txBody>
      </p:sp>
      <p:grpSp>
        <p:nvGrpSpPr>
          <p:cNvPr id="2" name="Group 7"/>
          <p:cNvGrpSpPr/>
          <p:nvPr/>
        </p:nvGrpSpPr>
        <p:grpSpPr>
          <a:xfrm>
            <a:off x="395536" y="2132856"/>
            <a:ext cx="8096250" cy="3960440"/>
            <a:chOff x="395536" y="1052736"/>
            <a:chExt cx="8096250" cy="3960440"/>
          </a:xfrm>
        </p:grpSpPr>
        <p:pic>
          <p:nvPicPr>
            <p:cNvPr id="87042" name="Picture 2" descr="Related image"/>
            <p:cNvPicPr>
              <a:picLocks noChangeAspect="1" noChangeArrowheads="1"/>
            </p:cNvPicPr>
            <p:nvPr/>
          </p:nvPicPr>
          <p:blipFill>
            <a:blip r:embed="rId2" cstate="print"/>
            <a:srcRect t="20374" b="14860"/>
            <a:stretch>
              <a:fillRect/>
            </a:stretch>
          </p:blipFill>
          <p:spPr bwMode="auto">
            <a:xfrm>
              <a:off x="395536" y="1052736"/>
              <a:ext cx="8096250" cy="3960440"/>
            </a:xfrm>
            <a:prstGeom prst="rect">
              <a:avLst/>
            </a:prstGeom>
            <a:noFill/>
          </p:spPr>
        </p:pic>
        <p:sp>
          <p:nvSpPr>
            <p:cNvPr id="5" name="TextBox 4"/>
            <p:cNvSpPr txBox="1"/>
            <p:nvPr/>
          </p:nvSpPr>
          <p:spPr>
            <a:xfrm>
              <a:off x="3779912" y="2636912"/>
              <a:ext cx="1377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chemeClr val="bg1"/>
                  </a:solidFill>
                  <a:latin typeface="Arial Rounded MT Bold" pitchFamily="34" charset="0"/>
                </a:rPr>
                <a:t>or PESTEL</a:t>
              </a:r>
              <a:endParaRPr lang="en-GB" b="1" dirty="0">
                <a:solidFill>
                  <a:schemeClr val="bg1"/>
                </a:solidFill>
                <a:latin typeface="Arial Rounded MT Bold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835" t="24082" r="41238" b="8735"/>
          <a:stretch>
            <a:fillRect/>
          </a:stretch>
        </p:blipFill>
        <p:spPr bwMode="auto">
          <a:xfrm>
            <a:off x="2267744" y="188640"/>
            <a:ext cx="6696744" cy="6552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>
            <a:normAutofit/>
          </a:bodyPr>
          <a:lstStyle/>
          <a:p>
            <a:r>
              <a:rPr lang="en-GB" b="1" dirty="0" smtClean="0"/>
              <a:t>SWOT </a:t>
            </a:r>
            <a:endParaRPr lang="en-GB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395536" y="3933056"/>
            <a:ext cx="8712968" cy="0"/>
          </a:xfrm>
          <a:prstGeom prst="line">
            <a:avLst/>
          </a:prstGeom>
          <a:ln w="762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99592" y="2276872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/>
              <a:t>IN</a:t>
            </a:r>
            <a:endParaRPr lang="en-GB" sz="4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39552" y="5085184"/>
            <a:ext cx="14847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 smtClean="0"/>
              <a:t>OUT</a:t>
            </a:r>
            <a:endParaRPr lang="en-GB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1043434" y="6218148"/>
            <a:ext cx="799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i="1" dirty="0" smtClean="0">
                <a:latin typeface="Tahoma" pitchFamily="34" charset="0"/>
                <a:ea typeface="ＭＳ Ｐゴシック" pitchFamily="-112" charset="-128"/>
              </a:rPr>
              <a:t>Breathing/Organic Tool – keep reviewing! 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SWOT ANALYSIS</a:t>
            </a:r>
            <a:endParaRPr lang="en-GB" b="1" dirty="0"/>
          </a:p>
        </p:txBody>
      </p:sp>
      <p:pic>
        <p:nvPicPr>
          <p:cNvPr id="80898" name="Picture 2" descr="Image result for sWOT analys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337598" cy="465477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7452320" y="3140968"/>
            <a:ext cx="8640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i="1" dirty="0" smtClean="0">
                <a:solidFill>
                  <a:srgbClr val="00B050"/>
                </a:solidFill>
                <a:latin typeface="AR CARTER" pitchFamily="2" charset="0"/>
                <a:ea typeface="ＭＳ Ｐゴシック" pitchFamily="-112" charset="-128"/>
              </a:rPr>
              <a:t>Let’s</a:t>
            </a:r>
            <a:br>
              <a:rPr lang="en-GB" sz="2000" b="1" i="1" dirty="0" smtClean="0">
                <a:solidFill>
                  <a:srgbClr val="00B050"/>
                </a:solidFill>
                <a:latin typeface="AR CARTER" pitchFamily="2" charset="0"/>
                <a:ea typeface="ＭＳ Ｐゴシック" pitchFamily="-112" charset="-128"/>
              </a:rPr>
            </a:br>
            <a:r>
              <a:rPr lang="en-GB" sz="2000" b="1" i="1" dirty="0" smtClean="0">
                <a:solidFill>
                  <a:srgbClr val="00B050"/>
                </a:solidFill>
                <a:latin typeface="AR CARTER" pitchFamily="2" charset="0"/>
                <a:ea typeface="ＭＳ Ｐゴシック" pitchFamily="-112" charset="-128"/>
              </a:rPr>
              <a:t>give it a go!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8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SWOT ANALYSIS</a:t>
            </a:r>
            <a:endParaRPr lang="en-GB" b="1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83568" y="1628800"/>
            <a:ext cx="6192688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So what???</a:t>
            </a: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algn="r" eaLnBrk="0" hangingPunct="0">
              <a:spcBef>
                <a:spcPct val="50000"/>
              </a:spcBef>
            </a:pPr>
            <a:r>
              <a:rPr lang="en-GB" sz="2400" i="1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It’s not what you’ve got, but what you do with it that counts?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771800" y="1916832"/>
            <a:ext cx="4572862" cy="3358626"/>
            <a:chOff x="2771800" y="1916832"/>
            <a:chExt cx="4572862" cy="3358626"/>
          </a:xfrm>
        </p:grpSpPr>
        <p:pic>
          <p:nvPicPr>
            <p:cNvPr id="5" name="Picture 2" descr="Image result for sWOT analysi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71800" y="1916832"/>
              <a:ext cx="4572862" cy="3358626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 rot="20435774">
              <a:off x="3742305" y="3175384"/>
              <a:ext cx="292915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b="1" dirty="0" smtClean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DONE! :D</a:t>
              </a:r>
              <a:endParaRPr lang="en-GB" sz="4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467544" y="1628800"/>
            <a:ext cx="799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Putting it online: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328406"/>
            <a:ext cx="8229600" cy="868346"/>
          </a:xfrm>
        </p:spPr>
        <p:txBody>
          <a:bodyPr/>
          <a:lstStyle/>
          <a:p>
            <a:r>
              <a:rPr lang="en-GB" b="1" dirty="0" smtClean="0"/>
              <a:t>STEP 1: Concept</a:t>
            </a:r>
            <a:endParaRPr lang="en-GB" b="1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27584" y="2348880"/>
            <a:ext cx="648072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 eaLnBrk="0" hangingPunct="0">
              <a:spcBef>
                <a:spcPct val="5000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A relevant cover image</a:t>
            </a:r>
          </a:p>
          <a:p>
            <a:pPr marL="514350" indent="-514350" eaLnBrk="0" hangingPunct="0">
              <a:spcBef>
                <a:spcPct val="5000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Concept Overview</a:t>
            </a:r>
            <a:r>
              <a:rPr lang="en-GB" sz="2800" dirty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/>
            </a:r>
            <a:b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</a:br>
            <a:r>
              <a:rPr lang="en-GB" sz="16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(help us understand your idea, the opportunities, the problems it solves, include any early research)</a:t>
            </a:r>
            <a:endParaRPr lang="en-GB" sz="2800" dirty="0" smtClean="0">
              <a:solidFill>
                <a:srgbClr val="002060"/>
              </a:solidFill>
              <a:latin typeface="Tahoma" pitchFamily="34" charset="0"/>
              <a:ea typeface="ＭＳ Ｐゴシック" pitchFamily="-112" charset="-128"/>
            </a:endParaRPr>
          </a:p>
          <a:p>
            <a:pPr marL="514350" indent="-514350" eaLnBrk="0" hangingPunct="0">
              <a:spcBef>
                <a:spcPct val="5000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Keywords </a:t>
            </a:r>
            <a:r>
              <a:rPr lang="en-GB" sz="16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(industry, location, etc)</a:t>
            </a:r>
          </a:p>
          <a:p>
            <a:pPr marL="514350" indent="-514350" eaLnBrk="0" hangingPunct="0">
              <a:spcBef>
                <a:spcPct val="5000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Logo/Design?</a:t>
            </a:r>
          </a:p>
          <a:p>
            <a:pPr marL="514350" indent="-514350" eaLnBrk="0" hangingPunct="0">
              <a:spcBef>
                <a:spcPct val="5000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2060"/>
                </a:solidFill>
                <a:latin typeface="Tahoma" pitchFamily="34" charset="0"/>
                <a:ea typeface="ＭＳ Ｐゴシック" pitchFamily="-112" charset="-128"/>
              </a:rPr>
              <a:t>Brief Video (Yes!)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67544" y="6002124"/>
            <a:ext cx="7993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en-GB" sz="2800" i="1" u="sng" dirty="0" smtClean="0">
                <a:latin typeface="Tahoma" pitchFamily="34" charset="0"/>
                <a:ea typeface="ＭＳ Ｐゴシック" pitchFamily="-112" charset="-128"/>
              </a:rPr>
              <a:t>Watch the ‘Help’ video</a:t>
            </a:r>
            <a:endParaRPr lang="en-GB" sz="2800" i="1" u="sng" dirty="0"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4" grpId="0" build="p"/>
      <p:bldP spid="7" grpId="0"/>
      <p:bldP spid="7" grpId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538485" y="2060575"/>
            <a:ext cx="8281987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Turn up and take part!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Make notes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Contextualise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u="sng" dirty="0" smtClean="0">
                <a:solidFill>
                  <a:srgbClr val="FF0000"/>
                </a:solidFill>
                <a:latin typeface="Tahoma" pitchFamily="34" charset="0"/>
                <a:ea typeface="ＭＳ Ｐゴシック" pitchFamily="-112" charset="-128"/>
              </a:rPr>
              <a:t>Complete home tasks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Start generating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Get out there</a:t>
            </a:r>
          </a:p>
          <a:p>
            <a:pPr eaLnBrk="0" hangingPunct="0">
              <a:spcBef>
                <a:spcPct val="50000"/>
              </a:spcBef>
              <a:buFontTx/>
              <a:buChar char="-"/>
            </a:pP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> 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Use me!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9552" y="620688"/>
            <a:ext cx="6840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b="1" dirty="0" smtClean="0">
                <a:latin typeface="Tahoma" pitchFamily="34" charset="0"/>
                <a:ea typeface="ＭＳ Ｐゴシック" pitchFamily="-112" charset="-128"/>
              </a:rPr>
              <a:t>What do you have to do?</a:t>
            </a:r>
            <a:endParaRPr lang="en-GB" sz="2400" b="1" dirty="0">
              <a:latin typeface="Tahoma" pitchFamily="34" charset="0"/>
              <a:ea typeface="ＭＳ Ｐゴシック" pitchFamily="-11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en-GB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3490" name="Picture 2" descr="Image result for simply do ideas"/>
          <p:cNvPicPr>
            <a:picLocks noChangeAspect="1" noChangeArrowheads="1"/>
          </p:cNvPicPr>
          <p:nvPr/>
        </p:nvPicPr>
        <p:blipFill>
          <a:blip r:embed="rId2" cstate="print"/>
          <a:srcRect l="25714" t="7780" r="26667" b="7779"/>
          <a:stretch>
            <a:fillRect/>
          </a:stretch>
        </p:blipFill>
        <p:spPr bwMode="auto">
          <a:xfrm>
            <a:off x="1763688" y="188640"/>
            <a:ext cx="5400600" cy="6588732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 rot="20698071">
            <a:off x="970464" y="2817177"/>
            <a:ext cx="7064626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LET’S GIVE IT A GO!</a:t>
            </a:r>
            <a:endParaRPr lang="en-US" sz="5400" b="1" spc="50" dirty="0">
              <a:ln w="11430">
                <a:solidFill>
                  <a:schemeClr val="tx1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827088" y="476673"/>
            <a:ext cx="7993062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b="1" dirty="0" smtClean="0">
                <a:latin typeface="Tahoma" pitchFamily="34" charset="0"/>
                <a:ea typeface="ＭＳ Ｐゴシック" pitchFamily="-112" charset="-128"/>
              </a:rPr>
              <a:t>Home tasks for next </a:t>
            </a:r>
            <a:r>
              <a:rPr lang="en-GB" sz="2800" b="1" dirty="0" smtClean="0">
                <a:latin typeface="Tahoma" pitchFamily="34" charset="0"/>
                <a:ea typeface="ＭＳ Ｐゴシック" pitchFamily="-112" charset="-128"/>
              </a:rPr>
              <a:t>Wednesday:</a:t>
            </a:r>
            <a:endParaRPr lang="en-GB" sz="2800" b="1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b="1" dirty="0" smtClean="0">
              <a:solidFill>
                <a:srgbClr val="C00000"/>
              </a:solidFill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400" dirty="0" smtClean="0">
                <a:solidFill>
                  <a:srgbClr val="C00000"/>
                </a:solidFill>
                <a:latin typeface="Tahoma" pitchFamily="34" charset="0"/>
                <a:ea typeface="ＭＳ Ｐゴシック" pitchFamily="-112" charset="-128"/>
              </a:rPr>
              <a:t>NOTE: Will be emailed out to you.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Log into Simply Do Ideas portal (and join the correct group).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Decide on your best idea as a group. 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Come up with some company names, product/service names (brand names) and slogan ideas.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Complete Step 1 on portal individually.</a:t>
            </a:r>
          </a:p>
          <a:p>
            <a:pPr marL="514350" indent="-514350" eaLnBrk="0" hangingPunct="0">
              <a:spcBef>
                <a:spcPct val="50000"/>
              </a:spcBef>
              <a:buAutoNum type="arabicPeriod"/>
            </a:pPr>
            <a:r>
              <a:rPr lang="en-GB" sz="2400" dirty="0" smtClean="0">
                <a:latin typeface="Tahoma" pitchFamily="34" charset="0"/>
                <a:ea typeface="ＭＳ Ｐゴシック" pitchFamily="-112" charset="-128"/>
              </a:rPr>
              <a:t>Complete a SWOT Analysis on your idea as a group.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395536" y="2060575"/>
            <a:ext cx="799306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Neil Dyer</a:t>
            </a:r>
            <a:br>
              <a:rPr lang="en-GB" sz="2800" dirty="0" smtClean="0">
                <a:latin typeface="Tahoma" pitchFamily="34" charset="0"/>
                <a:ea typeface="ＭＳ Ｐゴシック" pitchFamily="-112" charset="-128"/>
              </a:rPr>
            </a:br>
            <a:r>
              <a:rPr lang="en-GB" sz="2800" dirty="0" smtClean="0">
                <a:solidFill>
                  <a:srgbClr val="0070C0"/>
                </a:solidFill>
                <a:latin typeface="Tahoma" pitchFamily="34" charset="0"/>
                <a:ea typeface="ＭＳ Ｐゴシック" pitchFamily="-112" charset="-128"/>
              </a:rPr>
              <a:t>neil@neodynamic.co.uk</a:t>
            </a:r>
          </a:p>
          <a:p>
            <a:pPr eaLnBrk="0" hangingPunct="0">
              <a:spcBef>
                <a:spcPct val="50000"/>
              </a:spcBef>
            </a:pPr>
            <a:endParaRPr lang="en-GB" sz="2800" dirty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Check </a:t>
            </a:r>
            <a:r>
              <a:rPr lang="en-GB" sz="2800" dirty="0" err="1" smtClean="0">
                <a:latin typeface="Tahoma" pitchFamily="34" charset="0"/>
                <a:ea typeface="ＭＳ Ｐゴシック" pitchFamily="-112" charset="-128"/>
              </a:rPr>
              <a:t>Moodle</a:t>
            </a: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 and </a:t>
            </a:r>
            <a:br>
              <a:rPr lang="en-GB" sz="2800" dirty="0" smtClean="0">
                <a:latin typeface="Tahoma" pitchFamily="34" charset="0"/>
                <a:ea typeface="ＭＳ Ｐゴシック" pitchFamily="-112" charset="-128"/>
              </a:rPr>
            </a:b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your emails</a:t>
            </a:r>
            <a:r>
              <a:rPr lang="en-GB" sz="2800" dirty="0">
                <a:latin typeface="Tahoma" pitchFamily="34" charset="0"/>
                <a:ea typeface="ＭＳ Ｐゴシック" pitchFamily="-112" charset="-128"/>
              </a:rPr>
              <a:t/>
            </a:r>
            <a:br>
              <a:rPr lang="en-GB" sz="2800" dirty="0">
                <a:latin typeface="Tahoma" pitchFamily="34" charset="0"/>
                <a:ea typeface="ＭＳ Ｐゴシック" pitchFamily="-112" charset="-128"/>
              </a:rPr>
            </a:br>
            <a:endParaRPr lang="en-GB" sz="2800" dirty="0" smtClean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endParaRPr lang="en-GB" sz="2800" dirty="0">
              <a:latin typeface="Tahoma" pitchFamily="34" charset="0"/>
              <a:ea typeface="ＭＳ Ｐゴシック" pitchFamily="-112" charset="-128"/>
            </a:endParaRPr>
          </a:p>
          <a:p>
            <a:pPr eaLnBrk="0" hangingPunct="0">
              <a:spcBef>
                <a:spcPct val="50000"/>
              </a:spcBef>
            </a:pPr>
            <a:r>
              <a:rPr lang="en-GB" sz="2800" dirty="0" smtClean="0">
                <a:latin typeface="Tahoma" pitchFamily="34" charset="0"/>
                <a:ea typeface="ＭＳ Ｐゴシック" pitchFamily="-112" charset="-128"/>
              </a:rPr>
              <a:t>Ask anything, any time!</a:t>
            </a:r>
            <a:endParaRPr lang="en-GB" sz="2800" dirty="0">
              <a:latin typeface="Tahoma" pitchFamily="34" charset="0"/>
              <a:ea typeface="ＭＳ Ｐゴシック" pitchFamily="-112" charset="-128"/>
            </a:endParaRPr>
          </a:p>
        </p:txBody>
      </p:sp>
      <p:pic>
        <p:nvPicPr>
          <p:cNvPr id="3" name="Picture 2" descr="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2924944"/>
            <a:ext cx="3500462" cy="3378175"/>
          </a:xfrm>
          <a:prstGeom prst="rect">
            <a:avLst/>
          </a:prstGeom>
        </p:spPr>
      </p:pic>
      <p:sp>
        <p:nvSpPr>
          <p:cNvPr id="4" name="Title 4"/>
          <p:cNvSpPr>
            <a:spLocks noGrp="1"/>
          </p:cNvSpPr>
          <p:nvPr>
            <p:ph type="title"/>
          </p:nvPr>
        </p:nvSpPr>
        <p:spPr>
          <a:xfrm>
            <a:off x="323528" y="44624"/>
            <a:ext cx="8229600" cy="1364162"/>
          </a:xfrm>
        </p:spPr>
        <p:txBody>
          <a:bodyPr>
            <a:normAutofit fontScale="90000"/>
          </a:bodyPr>
          <a:lstStyle/>
          <a:p>
            <a:r>
              <a:rPr lang="en-GB" sz="8800" dirty="0" smtClean="0">
                <a:solidFill>
                  <a:schemeClr val="accent4">
                    <a:lumMod val="50000"/>
                  </a:schemeClr>
                </a:solidFill>
                <a:latin typeface="AR CENA" pitchFamily="2" charset="0"/>
              </a:rPr>
              <a:t>ANY QUESTIONS?</a:t>
            </a:r>
            <a:endParaRPr lang="en-GB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1537</TotalTime>
  <Words>3357</Words>
  <Application>Microsoft Office PowerPoint</Application>
  <PresentationFormat>On-screen Show (4:3)</PresentationFormat>
  <Paragraphs>834</Paragraphs>
  <Slides>90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90</vt:i4>
      </vt:variant>
    </vt:vector>
  </HeadingPairs>
  <TitlesOfParts>
    <vt:vector size="91" baseType="lpstr">
      <vt:lpstr>Median</vt:lpstr>
      <vt:lpstr>entrepreneurship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The HMRC</vt:lpstr>
      <vt:lpstr>BUSINESS STRUCTURE </vt:lpstr>
      <vt:lpstr>Business Structure  (or models or set-up or formation)</vt:lpstr>
      <vt:lpstr>Business Structure  (or models or set-up or formation)</vt:lpstr>
      <vt:lpstr>Business Structure </vt:lpstr>
      <vt:lpstr>Slide 16</vt:lpstr>
      <vt:lpstr>Slide 17</vt:lpstr>
      <vt:lpstr>Slide 18</vt:lpstr>
      <vt:lpstr>Slide 19</vt:lpstr>
      <vt:lpstr>Slide 20</vt:lpstr>
      <vt:lpstr>A bit of both?</vt:lpstr>
      <vt:lpstr>Self-Assessment</vt:lpstr>
      <vt:lpstr>Slide 23</vt:lpstr>
      <vt:lpstr>Business Structure  (or models or set-up or formation)</vt:lpstr>
      <vt:lpstr>Business Structure  (or models or set-up or formation)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Idea generation</vt:lpstr>
      <vt:lpstr>Intellectual Property (IP)</vt:lpstr>
      <vt:lpstr>Overview</vt:lpstr>
      <vt:lpstr>Slide 44</vt:lpstr>
      <vt:lpstr>Slide 45</vt:lpstr>
      <vt:lpstr>Slide 46</vt:lpstr>
      <vt:lpstr>Slide 47</vt:lpstr>
      <vt:lpstr>Slide 48</vt:lpstr>
      <vt:lpstr>Solve a problem…</vt:lpstr>
      <vt:lpstr>Slide 50</vt:lpstr>
      <vt:lpstr>Slide 51</vt:lpstr>
      <vt:lpstr>Slide 52</vt:lpstr>
      <vt:lpstr>Slide 53</vt:lpstr>
      <vt:lpstr>Slide 54</vt:lpstr>
      <vt:lpstr>Slide 55</vt:lpstr>
      <vt:lpstr>Low Cost…</vt:lpstr>
      <vt:lpstr>Convenience…</vt:lpstr>
      <vt:lpstr>Wellbeing…</vt:lpstr>
      <vt:lpstr>Wellbeing…</vt:lpstr>
      <vt:lpstr>Slide 60</vt:lpstr>
      <vt:lpstr>Slide 61</vt:lpstr>
      <vt:lpstr>Environment…</vt:lpstr>
      <vt:lpstr>Slide 63</vt:lpstr>
      <vt:lpstr>Grey Power</vt:lpstr>
      <vt:lpstr>Slide 65</vt:lpstr>
      <vt:lpstr>Slide 66</vt:lpstr>
      <vt:lpstr>Finding an Idea…</vt:lpstr>
      <vt:lpstr>Slide 68</vt:lpstr>
      <vt:lpstr>KIDS</vt:lpstr>
      <vt:lpstr>SAFETY</vt:lpstr>
      <vt:lpstr>WALKIE-TALKIES</vt:lpstr>
      <vt:lpstr>SAFETY</vt:lpstr>
      <vt:lpstr>Slide 73</vt:lpstr>
      <vt:lpstr>CONCEPT</vt:lpstr>
      <vt:lpstr>Your Ideas...</vt:lpstr>
      <vt:lpstr>Simply Do Ideas</vt:lpstr>
      <vt:lpstr>STEP 1: Concept</vt:lpstr>
      <vt:lpstr>STEP 1: Concept</vt:lpstr>
      <vt:lpstr>STEP 1: Concept</vt:lpstr>
      <vt:lpstr>STEP 1: Concept</vt:lpstr>
      <vt:lpstr>STEP 1: Concept</vt:lpstr>
      <vt:lpstr>FURTHER ANALYSIS</vt:lpstr>
      <vt:lpstr>SWOT </vt:lpstr>
      <vt:lpstr>SWOT ANALYSIS</vt:lpstr>
      <vt:lpstr>SWOT ANALYSIS</vt:lpstr>
      <vt:lpstr>STEP 1: Concept</vt:lpstr>
      <vt:lpstr>Slide 87</vt:lpstr>
      <vt:lpstr>Slide 88</vt:lpstr>
      <vt:lpstr>Slide 89</vt:lpstr>
      <vt:lpstr>ANY QUESTIONS?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Music Industry</dc:title>
  <dc:creator>Owner</dc:creator>
  <cp:lastModifiedBy>Neil Dyer</cp:lastModifiedBy>
  <cp:revision>186</cp:revision>
  <dcterms:created xsi:type="dcterms:W3CDTF">2009-03-03T23:08:25Z</dcterms:created>
  <dcterms:modified xsi:type="dcterms:W3CDTF">2018-10-09T21:22:39Z</dcterms:modified>
</cp:coreProperties>
</file>