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emf" ContentType="image/x-e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61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866" autoAdjust="0"/>
    <p:restoredTop sz="94660"/>
  </p:normalViewPr>
  <p:slideViewPr>
    <p:cSldViewPr snapToGrid="0">
      <p:cViewPr>
        <p:scale>
          <a:sx n="100" d="100"/>
          <a:sy n="100" d="100"/>
        </p:scale>
        <p:origin x="216" y="1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notesMaster" Target="notesMasters/notesMaster1.xml"/><Relationship Id="rId8" Type="http://schemas.openxmlformats.org/officeDocument/2006/relationships/presProps" Target="presProps.xml"/><Relationship Id="rId9" Type="http://schemas.openxmlformats.org/officeDocument/2006/relationships/viewProps" Target="viewProps.xml"/><Relationship Id="rId10" Type="http://schemas.openxmlformats.org/officeDocument/2006/relationships/theme" Target="theme/theme1.xml"/><Relationship Id="rId1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BC6D2A-5B7C-804D-AF8B-3B53A1E885C5}" type="datetimeFigureOut">
              <a:rPr lang="en-US" smtClean="0"/>
              <a:t>11/6/17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E7ECCD-AF1F-8F4F-895B-7FDE8DA336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73476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1E700B27-DE4C-4B9E-BB11-B9027034A00F}" type="datetimeFigureOut">
              <a:rPr lang="en-US" dirty="0"/>
              <a:pPr/>
              <a:t>11/6/17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51FCE-E4BB-4680-8E50-3C0E348D2609}" type="datetimeFigureOut">
              <a:rPr lang="en-US" dirty="0"/>
              <a:t>11/6/17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A073D-A903-47F8-8D16-77642FB0DF1F}" type="datetimeFigureOut">
              <a:rPr lang="en-US" dirty="0"/>
              <a:t>11/6/17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FA40-626B-4CA1-85D0-7A9016E395BA}" type="datetimeFigureOut">
              <a:rPr lang="en-US" dirty="0"/>
              <a:t>11/6/17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425EA-B9DC-48A7-991E-9A82573B1B21}" type="datetimeFigureOut">
              <a:rPr lang="en-US" dirty="0"/>
              <a:t>11/6/17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B97F8-6CEB-469B-AFCC-889F2A2B1D5A}" type="datetimeFigureOut">
              <a:rPr lang="en-US" dirty="0"/>
              <a:t>11/6/17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9179F-009E-4FA5-B091-7EBB82A185BD}" type="datetimeFigureOut">
              <a:rPr lang="en-US" dirty="0"/>
              <a:t>11/6/17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9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2895600"/>
            <a:ext cx="2793158" cy="312927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65CEB-0076-4E37-B880-BCEA9784DE0A}" type="datetimeFigureOut">
              <a:rPr lang="en-US" dirty="0"/>
              <a:t>11/6/17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49E5E-3896-4118-99A7-7B85668F1C5E}" type="datetimeFigureOut">
              <a:rPr lang="en-US" dirty="0"/>
              <a:t>11/6/17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6674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F4739-9812-4A9F-890D-2AD6BA5F6EE8}" type="datetimeFigureOut">
              <a:rPr lang="en-US" dirty="0"/>
              <a:t>11/6/17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45AC5-A3F8-44AA-BA8F-596CDCC976D3}" type="datetimeFigureOut">
              <a:rPr lang="en-US" dirty="0"/>
              <a:t>11/6/17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TextBox 12"/>
          <p:cNvSpPr txBox="1"/>
          <p:nvPr/>
        </p:nvSpPr>
        <p:spPr>
          <a:xfrm>
            <a:off x="9719438" y="2631815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8295" y="591093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0517"/>
            <a:ext cx="8453906" cy="2698249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3B183-A821-4095-A363-9EC968635539}" type="datetimeFigureOut">
              <a:rPr lang="en-US" dirty="0"/>
              <a:t>11/6/17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32" name="Rectangle 3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33068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D01B4-0AA5-45E6-B2E6-5FA4078AEBCF}" type="datetimeFigureOut">
              <a:rPr lang="en-US" dirty="0"/>
              <a:t>11/6/17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72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93561"/>
            <a:ext cx="3129168" cy="28334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2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93561"/>
            <a:ext cx="3145380" cy="28334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617299"/>
            <a:ext cx="3161029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93561"/>
            <a:ext cx="3164719" cy="28334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7335C-0450-40D7-8612-B3203BED4F28}" type="datetimeFigureOut">
              <a:rPr lang="en-US" dirty="0"/>
              <a:t>11/6/17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2" y="4532845"/>
            <a:ext cx="30504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50437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537" y="4532846"/>
            <a:ext cx="3046766" cy="651156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1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84002"/>
            <a:ext cx="3050438" cy="84305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7"/>
            <a:ext cx="3050438" cy="65115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84001"/>
            <a:ext cx="3050437" cy="84305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8153" y="2603500"/>
            <a:ext cx="0" cy="3517594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1905" y="2603500"/>
            <a:ext cx="0" cy="34925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6A105-2A1C-4284-B4EA-07CF89B1A393}" type="datetimeFigureOut">
              <a:rPr lang="en-US" dirty="0"/>
              <a:t>11/6/17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73668"/>
            <a:ext cx="8825660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BE609-F3F2-45E6-BD6A-E03A8C86C1AE}" type="datetimeFigureOut">
              <a:rPr lang="en-US" dirty="0"/>
              <a:t>11/6/17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8"/>
            <a:ext cx="1413933" cy="4748589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8"/>
            <a:ext cx="6247546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4AD68-089C-4467-A8F3-EA2BBCA6B44E}" type="datetimeFigureOut">
              <a:rPr lang="en-US" dirty="0"/>
              <a:t>11/6/17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7E0D914D-B099-4142-A885-11F276715148}" type="datetimeFigureOut">
              <a:rPr lang="en-US" dirty="0"/>
              <a:t>11/6/17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hyperlink" Target="http://gov.wales/docs/dcells/publications/170906-foundation-phase-profile-cy.pdf" TargetMode="External"/><Relationship Id="rId5" Type="http://schemas.openxmlformats.org/officeDocument/2006/relationships/hyperlink" Target="http://learning.gov.wales/resources/browse-all/statutory-assessment-arrangements-for-end-of-foundation-phase-key-stage-2-and-3/?skip=1&amp;lang=cy" TargetMode="External"/><Relationship Id="rId6" Type="http://schemas.openxmlformats.org/officeDocument/2006/relationships/image" Target="../media/image3.png"/><Relationship Id="rId7" Type="http://schemas.openxmlformats.org/officeDocument/2006/relationships/image" Target="../media/image4.png"/><Relationship Id="rId8" Type="http://schemas.openxmlformats.org/officeDocument/2006/relationships/hyperlink" Target="http://learning.gov.wales/resources/browse-all/mathematics-nc-guidance/?skip=1&amp;lang=cy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gov.wales/about/cabinet/cabinetstatements/previous-administration/2015/revisedareasoflearning/?skip=1&amp;lang=cy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4" Type="http://schemas.openxmlformats.org/officeDocument/2006/relationships/image" Target="../media/image7.emf"/><Relationship Id="rId5" Type="http://schemas.openxmlformats.org/officeDocument/2006/relationships/hyperlink" Target="http://learning.gov.wales/resources/collections/lnf?lang=cy" TargetMode="External"/><Relationship Id="rId6" Type="http://schemas.openxmlformats.org/officeDocument/2006/relationships/hyperlink" Target="http://learning.gov.wales/news/sitenews/reporting-on-the-national-literacy-and-numeracy-framework-is-changing/?skip=1&amp;lang=cy" TargetMode="External"/><Relationship Id="rId7" Type="http://schemas.openxmlformats.org/officeDocument/2006/relationships/image" Target="../media/image8.png"/><Relationship Id="rId8" Type="http://schemas.openxmlformats.org/officeDocument/2006/relationships/hyperlink" Target="http://learning.gov.wales/docs/learningwales/publications/170425-your-questions-answered-cy.pdf" TargetMode="External"/><Relationship Id="rId9" Type="http://schemas.openxmlformats.org/officeDocument/2006/relationships/image" Target="../media/image9.png"/><Relationship Id="rId10" Type="http://schemas.openxmlformats.org/officeDocument/2006/relationships/hyperlink" Target="http://learning.gov.wales/docs/learningwales/publications/131104-assessment-for-learning-and-the-nlnf-cy.pdf" TargetMode="External"/><Relationship Id="rId11" Type="http://schemas.openxmlformats.org/officeDocument/2006/relationships/hyperlink" Target="http://learning.gov.wales/docs/learningwales/publications/140710-assessment-recording-reporting-using-the-lnf-en.pdf" TargetMode="External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/>
              <a:t>Asesu</a:t>
            </a:r>
            <a:r>
              <a:rPr lang="en-GB" dirty="0" smtClean="0"/>
              <a:t> </a:t>
            </a:r>
            <a:r>
              <a:rPr lang="en-GB" dirty="0" err="1" smtClean="0"/>
              <a:t>Mathemateg</a:t>
            </a:r>
            <a:r>
              <a:rPr lang="en-GB" dirty="0" smtClean="0"/>
              <a:t> a </a:t>
            </a:r>
            <a:r>
              <a:rPr lang="en-GB" dirty="0" err="1" smtClean="0"/>
              <a:t>Rhifedd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ECAD6005 /C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7708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73668"/>
            <a:ext cx="9216956" cy="706964"/>
          </a:xfrm>
        </p:spPr>
        <p:txBody>
          <a:bodyPr/>
          <a:lstStyle/>
          <a:p>
            <a:r>
              <a:rPr lang="en-GB" dirty="0" err="1" smtClean="0"/>
              <a:t>Amcanion</a:t>
            </a:r>
            <a:r>
              <a:rPr lang="en-GB" dirty="0" smtClean="0"/>
              <a:t> y </a:t>
            </a:r>
            <a:r>
              <a:rPr lang="en-GB" dirty="0" err="1" smtClean="0"/>
              <a:t>Sesiwn</a:t>
            </a:r>
            <a:r>
              <a:rPr lang="en-GB" dirty="0" smtClean="0"/>
              <a:t> / Session </a:t>
            </a:r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08913" y="2603499"/>
            <a:ext cx="6008916" cy="3967117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/>
              <a:t>To understand statutory requirements for assessment in Mathematics and Numeracy, particularly those appropriate to chosen phase</a:t>
            </a:r>
          </a:p>
          <a:p>
            <a:r>
              <a:rPr lang="en-GB" sz="2400" dirty="0" smtClean="0"/>
              <a:t>To be able to consider mathematics work in relation to national benchmarks</a:t>
            </a:r>
          </a:p>
          <a:p>
            <a:r>
              <a:rPr lang="en-GB" sz="2400" dirty="0" smtClean="0"/>
              <a:t>To consider assessment of numeracy skills in a critical way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698171" y="339634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78524" y="2603498"/>
            <a:ext cx="6008916" cy="39671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 err="1" smtClean="0"/>
              <a:t>Dod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ddeall</a:t>
            </a:r>
            <a:r>
              <a:rPr lang="en-GB" sz="2400" dirty="0" smtClean="0"/>
              <a:t> y </a:t>
            </a:r>
            <a:r>
              <a:rPr lang="en-GB" sz="2400" dirty="0" err="1" smtClean="0"/>
              <a:t>gofynion</a:t>
            </a:r>
            <a:r>
              <a:rPr lang="en-GB" sz="2400" dirty="0" smtClean="0"/>
              <a:t> </a:t>
            </a:r>
            <a:r>
              <a:rPr lang="en-GB" sz="2400" dirty="0" err="1" smtClean="0"/>
              <a:t>statudol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gyfer</a:t>
            </a:r>
            <a:r>
              <a:rPr lang="en-GB" sz="2400" dirty="0" smtClean="0"/>
              <a:t> </a:t>
            </a:r>
            <a:r>
              <a:rPr lang="en-GB" sz="2400" dirty="0" err="1" smtClean="0"/>
              <a:t>asesu</a:t>
            </a:r>
            <a:r>
              <a:rPr lang="en-GB" sz="2400" dirty="0" smtClean="0"/>
              <a:t> </a:t>
            </a:r>
            <a:r>
              <a:rPr lang="en-GB" sz="2400" dirty="0" err="1" smtClean="0"/>
              <a:t>Mathemateg</a:t>
            </a:r>
            <a:r>
              <a:rPr lang="en-GB" sz="2400" dirty="0" smtClean="0"/>
              <a:t> a </a:t>
            </a:r>
            <a:r>
              <a:rPr lang="en-GB" sz="2400" dirty="0" err="1" smtClean="0"/>
              <a:t>Rhifedd</a:t>
            </a:r>
            <a:r>
              <a:rPr lang="en-GB" sz="2400" dirty="0" smtClean="0"/>
              <a:t>,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enwedig</a:t>
            </a:r>
            <a:r>
              <a:rPr lang="en-GB" sz="2400" dirty="0" smtClean="0"/>
              <a:t> o ran </a:t>
            </a:r>
            <a:r>
              <a:rPr lang="en-GB" sz="2400" dirty="0" err="1" smtClean="0"/>
              <a:t>eich</a:t>
            </a:r>
            <a:r>
              <a:rPr lang="en-GB" sz="2400" dirty="0" smtClean="0"/>
              <a:t> </a:t>
            </a:r>
            <a:r>
              <a:rPr lang="en-GB" sz="2400" dirty="0" err="1" smtClean="0"/>
              <a:t>cyfnod</a:t>
            </a:r>
            <a:r>
              <a:rPr lang="en-GB" sz="2400" dirty="0" smtClean="0"/>
              <a:t> </a:t>
            </a:r>
            <a:r>
              <a:rPr lang="en-GB" sz="2400" dirty="0" err="1" smtClean="0"/>
              <a:t>dewisol</a:t>
            </a:r>
            <a:r>
              <a:rPr lang="en-GB" sz="2400" dirty="0" smtClean="0"/>
              <a:t> </a:t>
            </a:r>
          </a:p>
          <a:p>
            <a:r>
              <a:rPr lang="en-GB" sz="2400" dirty="0" err="1" smtClean="0"/>
              <a:t>Medru</a:t>
            </a:r>
            <a:r>
              <a:rPr lang="en-GB" sz="2400" dirty="0" smtClean="0"/>
              <a:t> </a:t>
            </a:r>
            <a:r>
              <a:rPr lang="en-GB" sz="2400" dirty="0" err="1" smtClean="0"/>
              <a:t>ystyried</a:t>
            </a:r>
            <a:r>
              <a:rPr lang="en-GB" sz="2400" dirty="0" smtClean="0"/>
              <a:t> </a:t>
            </a:r>
            <a:r>
              <a:rPr lang="en-GB" sz="2400" dirty="0" err="1" smtClean="0"/>
              <a:t>gwaith</a:t>
            </a:r>
            <a:r>
              <a:rPr lang="en-GB" sz="2400" dirty="0" smtClean="0"/>
              <a:t> </a:t>
            </a:r>
            <a:r>
              <a:rPr lang="en-GB" sz="2400" dirty="0" err="1" smtClean="0"/>
              <a:t>mathemategol</a:t>
            </a:r>
            <a:r>
              <a:rPr lang="en-GB" sz="2400" dirty="0" smtClean="0"/>
              <a:t> </a:t>
            </a:r>
            <a:r>
              <a:rPr lang="en-GB" sz="2400" dirty="0" err="1" smtClean="0"/>
              <a:t>mewn</a:t>
            </a:r>
            <a:r>
              <a:rPr lang="en-GB" sz="2400" dirty="0" smtClean="0"/>
              <a:t> </a:t>
            </a:r>
            <a:r>
              <a:rPr lang="en-GB" sz="2400" dirty="0" err="1" smtClean="0"/>
              <a:t>perthynas</a:t>
            </a:r>
            <a:r>
              <a:rPr lang="en-GB" sz="2400" dirty="0" smtClean="0"/>
              <a:t> </a:t>
            </a:r>
            <a:r>
              <a:rPr lang="en-GB" sz="2400" dirty="0" err="1" smtClean="0"/>
              <a:t>â</a:t>
            </a:r>
            <a:r>
              <a:rPr lang="en-GB" sz="2400" dirty="0" smtClean="0"/>
              <a:t> </a:t>
            </a:r>
            <a:r>
              <a:rPr lang="en-GB" sz="2400" dirty="0" err="1" smtClean="0"/>
              <a:t>meincnodau</a:t>
            </a:r>
            <a:r>
              <a:rPr lang="en-GB" sz="2400" dirty="0" smtClean="0"/>
              <a:t> </a:t>
            </a:r>
            <a:r>
              <a:rPr lang="en-GB" sz="2400" dirty="0" err="1" smtClean="0"/>
              <a:t>cenedlaethol</a:t>
            </a:r>
            <a:endParaRPr lang="en-GB" sz="2400" dirty="0" smtClean="0"/>
          </a:p>
          <a:p>
            <a:r>
              <a:rPr lang="en-GB" sz="2400" dirty="0" err="1" smtClean="0"/>
              <a:t>Ystyried</a:t>
            </a:r>
            <a:r>
              <a:rPr lang="en-GB" sz="2400" dirty="0" smtClean="0"/>
              <a:t> </a:t>
            </a:r>
            <a:r>
              <a:rPr lang="en-GB" sz="2400" dirty="0" err="1" smtClean="0"/>
              <a:t>asesu</a:t>
            </a:r>
            <a:r>
              <a:rPr lang="en-GB" sz="2400" dirty="0" smtClean="0"/>
              <a:t> </a:t>
            </a:r>
            <a:r>
              <a:rPr lang="en-GB" sz="2400" dirty="0" err="1" smtClean="0"/>
              <a:t>sgiliau</a:t>
            </a:r>
            <a:r>
              <a:rPr lang="en-GB" sz="2400" dirty="0" smtClean="0"/>
              <a:t> </a:t>
            </a:r>
            <a:r>
              <a:rPr lang="en-GB" sz="2400" dirty="0" err="1" smtClean="0"/>
              <a:t>rhifedd</a:t>
            </a:r>
            <a:r>
              <a:rPr lang="en-GB" sz="2400" dirty="0" smtClean="0"/>
              <a:t> </a:t>
            </a:r>
            <a:r>
              <a:rPr lang="en-GB" sz="2400" dirty="0" err="1" smtClean="0"/>
              <a:t>mewn</a:t>
            </a:r>
            <a:r>
              <a:rPr lang="en-GB" sz="2400" dirty="0" smtClean="0"/>
              <a:t> </a:t>
            </a:r>
            <a:r>
              <a:rPr lang="en-GB" sz="2400" dirty="0" err="1" smtClean="0"/>
              <a:t>modd</a:t>
            </a:r>
            <a:r>
              <a:rPr lang="en-GB" sz="2400" dirty="0" smtClean="0"/>
              <a:t> </a:t>
            </a:r>
            <a:r>
              <a:rPr lang="en-GB" sz="2400" dirty="0" err="1" smtClean="0"/>
              <a:t>critigol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2418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627017"/>
            <a:ext cx="8761413" cy="1162594"/>
          </a:xfrm>
        </p:spPr>
        <p:txBody>
          <a:bodyPr/>
          <a:lstStyle/>
          <a:p>
            <a:r>
              <a:rPr lang="en-GB" sz="2800" dirty="0" smtClean="0"/>
              <a:t>Beth </a:t>
            </a:r>
            <a:r>
              <a:rPr lang="en-GB" sz="2800" dirty="0" err="1" smtClean="0"/>
              <a:t>yw</a:t>
            </a:r>
            <a:r>
              <a:rPr lang="en-GB" sz="2800" dirty="0" smtClean="0"/>
              <a:t> </a:t>
            </a:r>
            <a:r>
              <a:rPr lang="en-GB" sz="2800" dirty="0" err="1" smtClean="0"/>
              <a:t>disgwyliadau</a:t>
            </a:r>
            <a:r>
              <a:rPr lang="en-GB" sz="2800" dirty="0" smtClean="0"/>
              <a:t> </a:t>
            </a:r>
            <a:r>
              <a:rPr lang="en-GB" sz="2800" dirty="0" err="1" smtClean="0"/>
              <a:t>Llywodraeth</a:t>
            </a:r>
            <a:r>
              <a:rPr lang="en-GB" sz="2800" dirty="0" smtClean="0"/>
              <a:t> </a:t>
            </a:r>
            <a:r>
              <a:rPr lang="en-GB" sz="2800" dirty="0" err="1" smtClean="0"/>
              <a:t>Cymru</a:t>
            </a:r>
            <a:r>
              <a:rPr lang="en-GB" sz="2800" dirty="0" smtClean="0"/>
              <a:t> o ran </a:t>
            </a:r>
            <a:r>
              <a:rPr lang="en-GB" sz="2800" dirty="0" err="1" smtClean="0"/>
              <a:t>asesu</a:t>
            </a:r>
            <a:r>
              <a:rPr lang="en-GB" sz="2800" dirty="0" smtClean="0"/>
              <a:t> </a:t>
            </a:r>
            <a:r>
              <a:rPr lang="en-GB" sz="2800" dirty="0" err="1" smtClean="0"/>
              <a:t>Mathemateg</a:t>
            </a:r>
            <a:r>
              <a:rPr lang="en-GB" sz="2800" dirty="0" smtClean="0"/>
              <a:t> a </a:t>
            </a:r>
            <a:r>
              <a:rPr lang="en-GB" sz="2800" dirty="0" err="1" smtClean="0"/>
              <a:t>Rhifedd</a:t>
            </a:r>
            <a:r>
              <a:rPr lang="en-GB" sz="2800" dirty="0" smtClean="0"/>
              <a:t>? </a:t>
            </a:r>
            <a:br>
              <a:rPr lang="en-GB" sz="2800" dirty="0" smtClean="0"/>
            </a:br>
            <a:r>
              <a:rPr lang="en-GB" sz="1000" dirty="0" smtClean="0"/>
              <a:t/>
            </a:r>
            <a:br>
              <a:rPr lang="en-GB" sz="1000" dirty="0" smtClean="0"/>
            </a:br>
            <a:r>
              <a:rPr lang="en-GB" sz="2000" dirty="0" smtClean="0"/>
              <a:t>What does </a:t>
            </a:r>
            <a:r>
              <a:rPr lang="en-GB" sz="2000" dirty="0" smtClean="0"/>
              <a:t>Welsh Government expect in relation to assessment of Mathematics and Numeracy?</a:t>
            </a:r>
            <a:endParaRPr lang="en-GB" sz="20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849086" y="2484072"/>
          <a:ext cx="9389618" cy="41494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94809"/>
                <a:gridCol w="4694809"/>
              </a:tblGrid>
              <a:tr h="946985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 err="1" smtClean="0"/>
                        <a:t>Mathemateg</a:t>
                      </a:r>
                      <a:r>
                        <a:rPr lang="en-GB" sz="3200" dirty="0" smtClean="0"/>
                        <a:t> / Mathematics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 err="1" smtClean="0"/>
                        <a:t>Rhifedd</a:t>
                      </a:r>
                      <a:r>
                        <a:rPr lang="en-GB" sz="3200" dirty="0" smtClean="0"/>
                        <a:t> / </a:t>
                      </a:r>
                    </a:p>
                    <a:p>
                      <a:pPr algn="ctr"/>
                      <a:r>
                        <a:rPr lang="en-GB" sz="3200" dirty="0" smtClean="0"/>
                        <a:t>Numeracy</a:t>
                      </a:r>
                      <a:endParaRPr lang="en-GB" sz="3200" dirty="0"/>
                    </a:p>
                  </a:txBody>
                  <a:tcPr/>
                </a:tc>
              </a:tr>
              <a:tr h="946985">
                <a:tc>
                  <a:txBody>
                    <a:bodyPr/>
                    <a:lstStyle/>
                    <a:p>
                      <a:r>
                        <a:rPr lang="en-GB" b="1" dirty="0" err="1" smtClean="0"/>
                        <a:t>Mewn</a:t>
                      </a:r>
                      <a:r>
                        <a:rPr lang="en-GB" b="1" dirty="0" smtClean="0"/>
                        <a:t> </a:t>
                      </a:r>
                      <a:r>
                        <a:rPr lang="en-GB" b="1" dirty="0" err="1" smtClean="0"/>
                        <a:t>perthynas</a:t>
                      </a:r>
                      <a:r>
                        <a:rPr lang="en-GB" b="1" dirty="0" smtClean="0"/>
                        <a:t> </a:t>
                      </a:r>
                      <a:r>
                        <a:rPr lang="en-GB" b="1" dirty="0" err="1" smtClean="0"/>
                        <a:t>â</a:t>
                      </a:r>
                      <a:r>
                        <a:rPr lang="en-GB" b="1" dirty="0" smtClean="0"/>
                        <a:t> </a:t>
                      </a:r>
                      <a:r>
                        <a:rPr lang="en-GB" b="1" dirty="0" err="1" smtClean="0"/>
                        <a:t>beth</a:t>
                      </a:r>
                      <a:r>
                        <a:rPr lang="en-GB" b="1" dirty="0" smtClean="0"/>
                        <a:t> y </a:t>
                      </a:r>
                      <a:r>
                        <a:rPr lang="en-GB" b="1" dirty="0" err="1" smtClean="0"/>
                        <a:t>caiff</a:t>
                      </a:r>
                      <a:r>
                        <a:rPr lang="en-GB" b="1" dirty="0" smtClean="0"/>
                        <a:t> y </a:t>
                      </a:r>
                      <a:r>
                        <a:rPr lang="en-GB" b="1" dirty="0" err="1" smtClean="0"/>
                        <a:t>gwaith</a:t>
                      </a:r>
                      <a:r>
                        <a:rPr lang="en-GB" b="1" dirty="0" smtClean="0"/>
                        <a:t> </a:t>
                      </a:r>
                      <a:r>
                        <a:rPr lang="en-GB" b="1" dirty="0" err="1" smtClean="0"/>
                        <a:t>ei</a:t>
                      </a:r>
                      <a:r>
                        <a:rPr lang="en-GB" b="1" dirty="0" smtClean="0"/>
                        <a:t> </a:t>
                      </a:r>
                      <a:r>
                        <a:rPr lang="en-GB" b="1" dirty="0" err="1" smtClean="0"/>
                        <a:t>asesu</a:t>
                      </a:r>
                      <a:r>
                        <a:rPr lang="en-GB" b="1" dirty="0" smtClean="0"/>
                        <a:t>?</a:t>
                      </a:r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What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smtClean="0"/>
                        <a:t>is work assessed in relation to?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 err="1" smtClean="0"/>
                        <a:t>Mewn</a:t>
                      </a:r>
                      <a:r>
                        <a:rPr lang="en-GB" b="1" dirty="0" smtClean="0"/>
                        <a:t> </a:t>
                      </a:r>
                      <a:r>
                        <a:rPr lang="en-GB" b="1" dirty="0" err="1" smtClean="0"/>
                        <a:t>perthynas</a:t>
                      </a:r>
                      <a:r>
                        <a:rPr lang="en-GB" b="1" dirty="0" smtClean="0"/>
                        <a:t> </a:t>
                      </a:r>
                      <a:r>
                        <a:rPr lang="en-GB" b="1" dirty="0" err="1" smtClean="0"/>
                        <a:t>â</a:t>
                      </a:r>
                      <a:r>
                        <a:rPr lang="en-GB" b="1" dirty="0" smtClean="0"/>
                        <a:t> </a:t>
                      </a:r>
                      <a:r>
                        <a:rPr lang="en-GB" b="1" dirty="0" err="1" smtClean="0"/>
                        <a:t>beth</a:t>
                      </a:r>
                      <a:r>
                        <a:rPr lang="en-GB" b="1" dirty="0" smtClean="0"/>
                        <a:t> y </a:t>
                      </a:r>
                      <a:r>
                        <a:rPr lang="en-GB" b="1" dirty="0" err="1" smtClean="0"/>
                        <a:t>caiff</a:t>
                      </a:r>
                      <a:r>
                        <a:rPr lang="en-GB" b="1" dirty="0" smtClean="0"/>
                        <a:t> y </a:t>
                      </a:r>
                      <a:r>
                        <a:rPr lang="en-GB" b="1" dirty="0" err="1" smtClean="0"/>
                        <a:t>gwaith</a:t>
                      </a:r>
                      <a:r>
                        <a:rPr lang="en-GB" b="1" dirty="0" smtClean="0"/>
                        <a:t> </a:t>
                      </a:r>
                      <a:r>
                        <a:rPr lang="en-GB" b="1" dirty="0" err="1" smtClean="0"/>
                        <a:t>ei</a:t>
                      </a:r>
                      <a:r>
                        <a:rPr lang="en-GB" b="1" dirty="0" smtClean="0"/>
                        <a:t> </a:t>
                      </a:r>
                      <a:r>
                        <a:rPr lang="en-GB" b="1" dirty="0" err="1" smtClean="0"/>
                        <a:t>asesu</a:t>
                      </a:r>
                      <a:r>
                        <a:rPr lang="en-GB" b="1" dirty="0" smtClean="0"/>
                        <a:t>?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What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smtClean="0"/>
                        <a:t>is work assessed in relation to</a:t>
                      </a:r>
                      <a:r>
                        <a:rPr lang="en-GB" baseline="0" dirty="0" smtClean="0"/>
                        <a:t>?</a:t>
                      </a:r>
                      <a:endParaRPr lang="en-GB" dirty="0" smtClean="0"/>
                    </a:p>
                  </a:txBody>
                  <a:tcPr/>
                </a:tc>
              </a:tr>
              <a:tr h="946985">
                <a:tc>
                  <a:txBody>
                    <a:bodyPr/>
                    <a:lstStyle/>
                    <a:p>
                      <a:r>
                        <a:rPr lang="en-GB" b="1" dirty="0" err="1" smtClean="0"/>
                        <a:t>Sut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1" baseline="0" dirty="0" err="1" smtClean="0"/>
                        <a:t>mae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1" baseline="0" dirty="0" err="1" smtClean="0"/>
                        <a:t>mathemateg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1" baseline="0" dirty="0" err="1" smtClean="0"/>
                        <a:t>yn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1" baseline="0" dirty="0" err="1" smtClean="0"/>
                        <a:t>cael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1" baseline="0" dirty="0" err="1" smtClean="0"/>
                        <a:t>ei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1" baseline="0" dirty="0" err="1" smtClean="0"/>
                        <a:t>asesu</a:t>
                      </a:r>
                      <a:r>
                        <a:rPr lang="en-GB" b="1" baseline="0" dirty="0" smtClean="0"/>
                        <a:t>?</a:t>
                      </a:r>
                      <a:endParaRPr lang="en-GB" b="1" dirty="0" smtClean="0"/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How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smtClean="0"/>
                        <a:t>is mathematics assessed?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 err="1" smtClean="0"/>
                        <a:t>Sut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1" baseline="0" dirty="0" err="1" smtClean="0"/>
                        <a:t>mae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1" baseline="0" dirty="0" err="1" smtClean="0"/>
                        <a:t>rhifedd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1" baseline="0" dirty="0" err="1" smtClean="0"/>
                        <a:t>yn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1" baseline="0" dirty="0" err="1" smtClean="0"/>
                        <a:t>cael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1" baseline="0" dirty="0" err="1" smtClean="0"/>
                        <a:t>ei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1" baseline="0" dirty="0" err="1" smtClean="0"/>
                        <a:t>asesu</a:t>
                      </a:r>
                      <a:r>
                        <a:rPr lang="en-GB" b="1" baseline="0" dirty="0" smtClean="0"/>
                        <a:t>?</a:t>
                      </a:r>
                      <a:endParaRPr lang="en-GB" b="1" dirty="0" smtClean="0"/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How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smtClean="0"/>
                        <a:t>is numeracy assessed?</a:t>
                      </a:r>
                      <a:endParaRPr lang="en-GB" dirty="0"/>
                    </a:p>
                  </a:txBody>
                  <a:tcPr/>
                </a:tc>
              </a:tr>
              <a:tr h="946985">
                <a:tc>
                  <a:txBody>
                    <a:bodyPr/>
                    <a:lstStyle/>
                    <a:p>
                      <a:r>
                        <a:rPr lang="en-GB" b="1" dirty="0" smtClean="0"/>
                        <a:t>Beth </a:t>
                      </a:r>
                      <a:r>
                        <a:rPr lang="en-GB" b="1" dirty="0" err="1" smtClean="0"/>
                        <a:t>yw’r</a:t>
                      </a:r>
                      <a:r>
                        <a:rPr lang="en-GB" b="1" dirty="0" smtClean="0"/>
                        <a:t> </a:t>
                      </a:r>
                      <a:r>
                        <a:rPr lang="en-GB" b="1" dirty="0" err="1" smtClean="0"/>
                        <a:t>gofynion</a:t>
                      </a:r>
                      <a:r>
                        <a:rPr lang="en-GB" b="1" dirty="0" smtClean="0"/>
                        <a:t> </a:t>
                      </a:r>
                      <a:r>
                        <a:rPr lang="en-GB" b="1" dirty="0" err="1" smtClean="0"/>
                        <a:t>adrodd</a:t>
                      </a:r>
                      <a:r>
                        <a:rPr lang="en-GB" b="1" dirty="0" smtClean="0"/>
                        <a:t>?</a:t>
                      </a:r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What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smtClean="0"/>
                        <a:t>are the reporting requirements?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/>
                        <a:t>Beth </a:t>
                      </a:r>
                      <a:r>
                        <a:rPr lang="en-GB" b="1" dirty="0" err="1" smtClean="0"/>
                        <a:t>yw’r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1" baseline="0" dirty="0" err="1" smtClean="0"/>
                        <a:t>gofynion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1" baseline="0" dirty="0" err="1" smtClean="0"/>
                        <a:t>adrodd</a:t>
                      </a:r>
                      <a:r>
                        <a:rPr lang="en-GB" b="1" baseline="0" dirty="0" smtClean="0"/>
                        <a:t>?</a:t>
                      </a:r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What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smtClean="0"/>
                        <a:t>are the reporting requirements? 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92355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783771"/>
            <a:ext cx="8761413" cy="896861"/>
          </a:xfrm>
        </p:spPr>
        <p:txBody>
          <a:bodyPr/>
          <a:lstStyle/>
          <a:p>
            <a:r>
              <a:rPr lang="en-GB" dirty="0" err="1" smtClean="0"/>
              <a:t>Dogfennau</a:t>
            </a:r>
            <a:r>
              <a:rPr lang="en-GB" dirty="0" smtClean="0"/>
              <a:t> </a:t>
            </a:r>
            <a:r>
              <a:rPr lang="en-GB" dirty="0" err="1" smtClean="0"/>
              <a:t>Defnyddio</a:t>
            </a:r>
            <a:r>
              <a:rPr lang="en-GB" dirty="0" err="1" smtClean="0"/>
              <a:t>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Asesu</a:t>
            </a:r>
            <a:r>
              <a:rPr lang="en-GB" dirty="0" smtClean="0"/>
              <a:t> </a:t>
            </a:r>
            <a:r>
              <a:rPr lang="en-GB" dirty="0" err="1" smtClean="0"/>
              <a:t>Mathemateg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sz="1000" dirty="0" smtClean="0"/>
              <a:t/>
            </a:r>
            <a:br>
              <a:rPr lang="en-GB" sz="1000" dirty="0" smtClean="0"/>
            </a:br>
            <a:r>
              <a:rPr lang="en-GB" sz="2000" dirty="0" smtClean="0"/>
              <a:t>Useful </a:t>
            </a:r>
            <a:r>
              <a:rPr lang="en-GB" sz="2000" dirty="0" smtClean="0"/>
              <a:t>Documents for Mathematics Assessment</a:t>
            </a:r>
            <a:endParaRPr lang="en-GB" sz="2000" dirty="0"/>
          </a:p>
        </p:txBody>
      </p:sp>
      <p:sp>
        <p:nvSpPr>
          <p:cNvPr id="8" name="Rectangle 7"/>
          <p:cNvSpPr/>
          <p:nvPr/>
        </p:nvSpPr>
        <p:spPr>
          <a:xfrm>
            <a:off x="9332884" y="3820002"/>
            <a:ext cx="2652923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http://gov.wales/about/cabinet/cabinetstatements/previous-administration/2015/revisedareasoflearning/?</a:t>
            </a:r>
            <a:r>
              <a:rPr lang="en-GB" dirty="0" smtClean="0">
                <a:hlinkClick r:id="rId2"/>
              </a:rPr>
              <a:t>skip=1&amp;lang=cy</a:t>
            </a:r>
            <a:r>
              <a:rPr lang="en-GB" dirty="0" smtClean="0"/>
              <a:t> </a:t>
            </a:r>
            <a:endParaRPr lang="en-GB" dirty="0"/>
          </a:p>
        </p:txBody>
      </p:sp>
      <p:grpSp>
        <p:nvGrpSpPr>
          <p:cNvPr id="10" name="Group 9"/>
          <p:cNvGrpSpPr/>
          <p:nvPr/>
        </p:nvGrpSpPr>
        <p:grpSpPr>
          <a:xfrm>
            <a:off x="932681" y="2435833"/>
            <a:ext cx="2200036" cy="4009625"/>
            <a:chOff x="910106" y="2536166"/>
            <a:chExt cx="2200036" cy="4009625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10106" y="2536166"/>
              <a:ext cx="2200036" cy="3113807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9" name="Rectangle 8"/>
            <p:cNvSpPr/>
            <p:nvPr/>
          </p:nvSpPr>
          <p:spPr>
            <a:xfrm>
              <a:off x="910106" y="5591684"/>
              <a:ext cx="2200036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400" dirty="0">
                  <a:hlinkClick r:id="rId4"/>
                </a:rPr>
                <a:t>http://</a:t>
              </a:r>
              <a:r>
                <a:rPr lang="en-US" sz="1400" dirty="0" smtClean="0">
                  <a:hlinkClick r:id="rId4"/>
                </a:rPr>
                <a:t>gov.wales/docs/dcells/publications/170906-foundation-phase-profile-cy.pdf</a:t>
              </a:r>
              <a:r>
                <a:rPr lang="en-US" sz="1400" dirty="0" smtClean="0"/>
                <a:t> </a:t>
              </a:r>
              <a:endParaRPr lang="en-US" sz="1400" dirty="0"/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3599780" y="2435833"/>
            <a:ext cx="3094007" cy="4433520"/>
            <a:chOff x="3599780" y="2435833"/>
            <a:chExt cx="3094007" cy="4433520"/>
          </a:xfrm>
        </p:grpSpPr>
        <p:sp>
          <p:nvSpPr>
            <p:cNvPr id="11" name="Rectangle 10"/>
            <p:cNvSpPr/>
            <p:nvPr/>
          </p:nvSpPr>
          <p:spPr>
            <a:xfrm>
              <a:off x="3599780" y="5699802"/>
              <a:ext cx="3094007" cy="116955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400" dirty="0">
                  <a:hlinkClick r:id="rId5"/>
                </a:rPr>
                <a:t>http://learning.gov.wales/resources/browse-all/statutory-assessment-arrangements-for-end-of-foundation-phase-key-stage-2-and-3/?</a:t>
              </a:r>
              <a:r>
                <a:rPr lang="en-US" sz="1400" dirty="0" smtClean="0">
                  <a:hlinkClick r:id="rId5"/>
                </a:rPr>
                <a:t>skip=1&amp;lang=cy</a:t>
              </a:r>
              <a:r>
                <a:rPr lang="en-US" sz="1400" dirty="0" smtClean="0"/>
                <a:t> </a:t>
              </a:r>
              <a:endParaRPr lang="en-US" sz="1400" dirty="0"/>
            </a:p>
          </p:txBody>
        </p:sp>
        <p:pic>
          <p:nvPicPr>
            <p:cNvPr id="12" name="Picture 11"/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4031"/>
            <a:stretch/>
          </p:blipFill>
          <p:spPr>
            <a:xfrm>
              <a:off x="3825304" y="2435833"/>
              <a:ext cx="2401420" cy="3260785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</p:grpSp>
      <p:grpSp>
        <p:nvGrpSpPr>
          <p:cNvPr id="16" name="Group 15"/>
          <p:cNvGrpSpPr/>
          <p:nvPr/>
        </p:nvGrpSpPr>
        <p:grpSpPr>
          <a:xfrm>
            <a:off x="6919311" y="2435833"/>
            <a:ext cx="2227806" cy="4308046"/>
            <a:chOff x="6919311" y="2435833"/>
            <a:chExt cx="2227806" cy="4308046"/>
          </a:xfrm>
        </p:grpSpPr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919311" y="2435833"/>
              <a:ext cx="2227806" cy="3113807"/>
            </a:xfrm>
            <a:prstGeom prst="rect">
              <a:avLst/>
            </a:prstGeom>
          </p:spPr>
        </p:pic>
        <p:sp>
          <p:nvSpPr>
            <p:cNvPr id="15" name="Rectangle 14"/>
            <p:cNvSpPr/>
            <p:nvPr/>
          </p:nvSpPr>
          <p:spPr>
            <a:xfrm>
              <a:off x="6919311" y="5574328"/>
              <a:ext cx="2227806" cy="116955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400" dirty="0">
                  <a:hlinkClick r:id="rId8"/>
                </a:rPr>
                <a:t>http://learning.gov.wales/resources/browse-all/mathematics-nc-guidance/?</a:t>
              </a:r>
              <a:r>
                <a:rPr lang="en-US" sz="1400" dirty="0" smtClean="0">
                  <a:hlinkClick r:id="rId8"/>
                </a:rPr>
                <a:t>skip=1&amp;lang=cy</a:t>
              </a:r>
              <a:r>
                <a:rPr lang="en-US" sz="1400" dirty="0" smtClean="0"/>
                <a:t> </a:t>
              </a:r>
              <a:endParaRPr lang="en-US" sz="1400" dirty="0"/>
            </a:p>
          </p:txBody>
        </p:sp>
      </p:grpSp>
      <p:sp>
        <p:nvSpPr>
          <p:cNvPr id="17" name="TextBox 16"/>
          <p:cNvSpPr txBox="1"/>
          <p:nvPr/>
        </p:nvSpPr>
        <p:spPr>
          <a:xfrm>
            <a:off x="9332884" y="2433004"/>
            <a:ext cx="245749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Datganiad</a:t>
            </a:r>
            <a:r>
              <a:rPr lang="en-US" dirty="0" smtClean="0"/>
              <a:t> </a:t>
            </a:r>
            <a:r>
              <a:rPr lang="en-US" dirty="0" err="1" smtClean="0"/>
              <a:t>Ysgrifenedig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y </a:t>
            </a:r>
            <a:r>
              <a:rPr lang="en-US" dirty="0" err="1" smtClean="0"/>
              <a:t>Gweinidog</a:t>
            </a:r>
            <a:r>
              <a:rPr lang="en-US" dirty="0" smtClean="0"/>
              <a:t> </a:t>
            </a:r>
            <a:r>
              <a:rPr lang="en-US" dirty="0" err="1" smtClean="0"/>
              <a:t>Addysg</a:t>
            </a:r>
            <a:r>
              <a:rPr lang="en-US" dirty="0" smtClean="0"/>
              <a:t> a </a:t>
            </a:r>
            <a:r>
              <a:rPr lang="en-US" dirty="0" err="1" smtClean="0"/>
              <a:t>Sgiliau</a:t>
            </a:r>
            <a:r>
              <a:rPr lang="en-US" dirty="0" smtClean="0"/>
              <a:t> </a:t>
            </a:r>
          </a:p>
          <a:p>
            <a:r>
              <a:rPr lang="en-US" dirty="0" smtClean="0"/>
              <a:t>(</a:t>
            </a:r>
            <a:r>
              <a:rPr lang="en-US" dirty="0" err="1" smtClean="0"/>
              <a:t>Mawrth</a:t>
            </a:r>
            <a:r>
              <a:rPr lang="en-US" dirty="0" smtClean="0"/>
              <a:t> 2015)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8710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705394"/>
            <a:ext cx="8761413" cy="975238"/>
          </a:xfrm>
        </p:spPr>
        <p:txBody>
          <a:bodyPr/>
          <a:lstStyle/>
          <a:p>
            <a:r>
              <a:rPr lang="en-GB" dirty="0" err="1"/>
              <a:t>Dogfennau</a:t>
            </a:r>
            <a:r>
              <a:rPr lang="en-GB" dirty="0"/>
              <a:t> </a:t>
            </a:r>
            <a:r>
              <a:rPr lang="en-GB" dirty="0" err="1"/>
              <a:t>Defnyddiol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Asesu</a:t>
            </a:r>
            <a:r>
              <a:rPr lang="en-GB" dirty="0"/>
              <a:t> </a:t>
            </a:r>
            <a:r>
              <a:rPr lang="en-GB" dirty="0" err="1" smtClean="0"/>
              <a:t>Rhifedd</a:t>
            </a:r>
            <a:r>
              <a:rPr lang="en-GB" dirty="0" smtClean="0"/>
              <a:t> </a:t>
            </a:r>
            <a:r>
              <a:rPr lang="en-GB" dirty="0"/>
              <a:t/>
            </a:r>
            <a:br>
              <a:rPr lang="en-GB" dirty="0"/>
            </a:br>
            <a:r>
              <a:rPr lang="en-GB" sz="1000" dirty="0"/>
              <a:t/>
            </a:r>
            <a:br>
              <a:rPr lang="en-GB" sz="1000" dirty="0"/>
            </a:br>
            <a:r>
              <a:rPr lang="en-GB" sz="2000" dirty="0"/>
              <a:t>Useful Documents for </a:t>
            </a:r>
            <a:r>
              <a:rPr lang="en-GB" sz="2000" dirty="0" smtClean="0"/>
              <a:t>Numeracy </a:t>
            </a:r>
            <a:r>
              <a:rPr lang="en-GB" sz="2000" dirty="0"/>
              <a:t>Assessment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2962" y="2235182"/>
            <a:ext cx="1881076" cy="271707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29213" y="2387632"/>
            <a:ext cx="1776113" cy="244529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23347" y="2387632"/>
            <a:ext cx="1878060" cy="256462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613955" y="5659256"/>
            <a:ext cx="10687754" cy="11387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chemeClr val="tx2"/>
                </a:solidFill>
                <a:hlinkClick r:id="rId5"/>
              </a:rPr>
              <a:t>http://</a:t>
            </a:r>
            <a:r>
              <a:rPr lang="en-GB" sz="1600" dirty="0" smtClean="0">
                <a:solidFill>
                  <a:schemeClr val="tx2"/>
                </a:solidFill>
                <a:hlinkClick r:id="rId5"/>
              </a:rPr>
              <a:t>learning.gov.wales/resources/collections/lnf?lang=cy</a:t>
            </a:r>
            <a:r>
              <a:rPr lang="en-GB" sz="1600" dirty="0" smtClean="0">
                <a:solidFill>
                  <a:schemeClr val="tx2"/>
                </a:solidFill>
              </a:rPr>
              <a:t> </a:t>
            </a:r>
          </a:p>
          <a:p>
            <a:endParaRPr lang="en-GB" sz="1600" dirty="0" smtClean="0">
              <a:solidFill>
                <a:schemeClr val="tx2"/>
              </a:solidFill>
            </a:endParaRPr>
          </a:p>
          <a:p>
            <a:r>
              <a:rPr lang="en-GB" u="sng" dirty="0">
                <a:solidFill>
                  <a:schemeClr val="tx2"/>
                </a:solidFill>
                <a:hlinkClick r:id="rId6"/>
              </a:rPr>
              <a:t>http://learning.gov.wales/news/sitenews/reporting-on-the-national-literacy-and-numeracy-framework-is-changing/?</a:t>
            </a:r>
            <a:r>
              <a:rPr lang="en-GB" u="sng" dirty="0" smtClean="0">
                <a:solidFill>
                  <a:schemeClr val="tx2"/>
                </a:solidFill>
                <a:hlinkClick r:id="rId6"/>
              </a:rPr>
              <a:t>skip=1&amp;lang=cy</a:t>
            </a:r>
            <a:r>
              <a:rPr lang="en-GB" u="sng" dirty="0" smtClean="0">
                <a:solidFill>
                  <a:schemeClr val="tx2"/>
                </a:solidFill>
              </a:rPr>
              <a:t> </a:t>
            </a:r>
            <a:endParaRPr lang="en-GB" dirty="0" smtClean="0">
              <a:solidFill>
                <a:schemeClr val="tx2"/>
              </a:solidFill>
            </a:endParaRPr>
          </a:p>
        </p:txBody>
      </p:sp>
      <p:grpSp>
        <p:nvGrpSpPr>
          <p:cNvPr id="9" name="Group 8"/>
          <p:cNvGrpSpPr/>
          <p:nvPr/>
        </p:nvGrpSpPr>
        <p:grpSpPr>
          <a:xfrm>
            <a:off x="226618" y="2235182"/>
            <a:ext cx="3857420" cy="3182178"/>
            <a:chOff x="226618" y="2235182"/>
            <a:chExt cx="3857420" cy="3182178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6618" y="2235182"/>
              <a:ext cx="1899030" cy="2717074"/>
            </a:xfrm>
            <a:prstGeom prst="rect">
              <a:avLst/>
            </a:prstGeom>
          </p:spPr>
        </p:pic>
        <p:sp>
          <p:nvSpPr>
            <p:cNvPr id="8" name="Rectangle 7"/>
            <p:cNvSpPr/>
            <p:nvPr/>
          </p:nvSpPr>
          <p:spPr>
            <a:xfrm>
              <a:off x="226618" y="4986473"/>
              <a:ext cx="3857420" cy="43088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100" dirty="0">
                  <a:hlinkClick r:id="rId8"/>
                </a:rPr>
                <a:t>http://</a:t>
              </a:r>
              <a:r>
                <a:rPr lang="en-US" sz="1100" dirty="0" smtClean="0">
                  <a:hlinkClick r:id="rId8"/>
                </a:rPr>
                <a:t>learning.gov.wales/docs/learningwales/publications/170425-your-questions-answered-cy.pdf</a:t>
              </a:r>
              <a:r>
                <a:rPr lang="en-US" sz="1100" dirty="0" smtClean="0"/>
                <a:t> </a:t>
              </a:r>
              <a:endParaRPr lang="en-US" sz="1100" dirty="0"/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4232366" y="2387632"/>
            <a:ext cx="3969041" cy="3029728"/>
            <a:chOff x="4232366" y="2387632"/>
            <a:chExt cx="3969041" cy="3029728"/>
          </a:xfrm>
        </p:grpSpPr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44819" y="2387632"/>
              <a:ext cx="1835826" cy="2598841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4232366" y="4986473"/>
              <a:ext cx="3969041" cy="43088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100" dirty="0">
                  <a:hlinkClick r:id="rId10"/>
                </a:rPr>
                <a:t>http://</a:t>
              </a:r>
              <a:r>
                <a:rPr lang="en-US" sz="1100" dirty="0" smtClean="0">
                  <a:hlinkClick r:id="rId10"/>
                </a:rPr>
                <a:t>learning.gov.wales/docs/learningwales/publications/131104-assessment-for-learning-and-the-nlnf-cy.pdf</a:t>
              </a:r>
              <a:r>
                <a:rPr lang="en-US" sz="1100" dirty="0" smtClean="0"/>
                <a:t> </a:t>
              </a:r>
              <a:endParaRPr lang="en-US" sz="1100" dirty="0"/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8395585" y="2387632"/>
            <a:ext cx="3665275" cy="3199005"/>
            <a:chOff x="8395585" y="2387632"/>
            <a:chExt cx="3665275" cy="3199005"/>
          </a:xfrm>
        </p:grpSpPr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00863" y="2387632"/>
              <a:ext cx="1727360" cy="2445294"/>
            </a:xfrm>
            <a:prstGeom prst="rect">
              <a:avLst/>
            </a:prstGeom>
          </p:spPr>
        </p:pic>
        <p:sp>
          <p:nvSpPr>
            <p:cNvPr id="14" name="Rectangle 13"/>
            <p:cNvSpPr/>
            <p:nvPr/>
          </p:nvSpPr>
          <p:spPr>
            <a:xfrm>
              <a:off x="8395585" y="4986473"/>
              <a:ext cx="3665275" cy="60016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100" dirty="0">
                  <a:hlinkClick r:id="rId11"/>
                </a:rPr>
                <a:t>http://</a:t>
              </a:r>
              <a:r>
                <a:rPr lang="en-US" sz="1100" dirty="0" smtClean="0">
                  <a:hlinkClick r:id="rId11"/>
                </a:rPr>
                <a:t>learning.gov.wales/docs/learningwales/publications/140710-assessment-recording-reporting-using-the-lnf-en.pdf</a:t>
              </a:r>
              <a:r>
                <a:rPr lang="en-US" sz="1100" dirty="0" smtClean="0"/>
                <a:t> </a:t>
              </a:r>
              <a:endParaRPr lang="en-US" sz="1100" dirty="0"/>
            </a:p>
          </p:txBody>
        </p:sp>
      </p:grpSp>
    </p:spTree>
    <p:extLst>
      <p:ext uri="{BB962C8B-B14F-4D97-AF65-F5344CB8AC3E}">
        <p14:creationId xmlns:p14="http://schemas.microsoft.com/office/powerpoint/2010/main" val="955460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A3AB87EF-B655-4FFF-8D05-F333AD7F278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81</TotalTime>
  <Words>251</Words>
  <Application>Microsoft Macintosh PowerPoint</Application>
  <PresentationFormat>Widescreen</PresentationFormat>
  <Paragraphs>45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Calibri</vt:lpstr>
      <vt:lpstr>Century Gothic</vt:lpstr>
      <vt:lpstr>Wingdings 3</vt:lpstr>
      <vt:lpstr>Arial</vt:lpstr>
      <vt:lpstr>Ion Boardroom</vt:lpstr>
      <vt:lpstr>Asesu Mathemateg a Rhifedd</vt:lpstr>
      <vt:lpstr>Amcanion y Sesiwn / Session Objectives</vt:lpstr>
      <vt:lpstr>Beth yw disgwyliadau Llywodraeth Cymru o ran asesu Mathemateg a Rhifedd?   What does Welsh Government expect in relation to assessment of Mathematics and Numeracy?</vt:lpstr>
      <vt:lpstr>Dogfennau Defnyddiol ar gyfer Asesu Mathemateg   Useful Documents for Mathematics Assessment</vt:lpstr>
      <vt:lpstr>Dogfennau Defnyddiol ar gyfer Asesu Rhifedd   Useful Documents for Numeracy Assessment</vt:lpstr>
    </vt:vector>
  </TitlesOfParts>
  <Company/>
  <LinksUpToDate>false</LinksUpToDate>
  <SharedDoc>false</SharedDoc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Assessing Mathematics and Numeracy</dc:title>
  <dc:creator>Rachel Wallis</dc:creator>
  <cp:lastModifiedBy>nerys.defis@gmail.com</cp:lastModifiedBy>
  <cp:revision>10</cp:revision>
  <dcterms:created xsi:type="dcterms:W3CDTF">2017-10-23T17:35:51Z</dcterms:created>
  <dcterms:modified xsi:type="dcterms:W3CDTF">2017-11-06T11:35:14Z</dcterms:modified>
</cp:coreProperties>
</file>