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1"/>
  </p:notesMasterIdLst>
  <p:sldIdLst>
    <p:sldId id="265" r:id="rId2"/>
    <p:sldId id="257" r:id="rId3"/>
    <p:sldId id="258" r:id="rId4"/>
    <p:sldId id="259" r:id="rId5"/>
    <p:sldId id="261" r:id="rId6"/>
    <p:sldId id="262" r:id="rId7"/>
    <p:sldId id="263" r:id="rId8"/>
    <p:sldId id="264"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F89AEF-F45B-46AF-B424-67AC265B99FD}" v="183" dt="2022-12-05T18:26:33.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59181" autoAdjust="0"/>
  </p:normalViewPr>
  <p:slideViewPr>
    <p:cSldViewPr snapToGrid="0">
      <p:cViewPr varScale="1">
        <p:scale>
          <a:sx n="72" d="100"/>
          <a:sy n="72" d="100"/>
        </p:scale>
        <p:origin x="63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hiya abeda" userId="00060000a6efdd49" providerId="None" clId="Web-{E4F89AEF-F45B-46AF-B424-67AC265B99FD}"/>
    <pc:docChg chg="modSld">
      <pc:chgData name="fahiya abeda" userId="00060000a6efdd49" providerId="None" clId="Web-{E4F89AEF-F45B-46AF-B424-67AC265B99FD}" dt="2022-12-05T18:26:30.186" v="101" actId="20577"/>
      <pc:docMkLst>
        <pc:docMk/>
      </pc:docMkLst>
      <pc:sldChg chg="addSp modSp">
        <pc:chgData name="fahiya abeda" userId="00060000a6efdd49" providerId="None" clId="Web-{E4F89AEF-F45B-46AF-B424-67AC265B99FD}" dt="2022-12-05T18:26:30.186" v="101" actId="20577"/>
        <pc:sldMkLst>
          <pc:docMk/>
          <pc:sldMk cId="2304300811" sldId="265"/>
        </pc:sldMkLst>
        <pc:spChg chg="add mod">
          <ac:chgData name="fahiya abeda" userId="00060000a6efdd49" providerId="None" clId="Web-{E4F89AEF-F45B-46AF-B424-67AC265B99FD}" dt="2022-12-05T18:26:30.186" v="101" actId="20577"/>
          <ac:spMkLst>
            <pc:docMk/>
            <pc:sldMk cId="2304300811" sldId="265"/>
            <ac:spMk id="2" creationId="{6AB32F9B-D084-CC96-E351-EA780C2BB13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FCC99E-8C78-4C70-99D4-54E3F4A57BF1}"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D812C-E6CC-4C73-8DE3-1ED35F612C11}" type="slidenum">
              <a:rPr lang="en-GB" smtClean="0"/>
              <a:t>‹#›</a:t>
            </a:fld>
            <a:endParaRPr lang="en-GB"/>
          </a:p>
        </p:txBody>
      </p:sp>
    </p:spTree>
    <p:extLst>
      <p:ext uri="{BB962C8B-B14F-4D97-AF65-F5344CB8AC3E}">
        <p14:creationId xmlns:p14="http://schemas.microsoft.com/office/powerpoint/2010/main" val="3548105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Engagement refers to the formal agreement to meet or to get committed to being present at any specific time and place (Ali and Anwar, 2021).  In an organization, employee engagement refers to the function of HR which makes the employees feel connected to the organization and make spontaneous participation in the overall operational activities of the organization (Chandani et al., 2020). Keeping employees involved in organizational activities ensures employee satisfaction and boosts employee morale. The organizations of hotel industries aim to increase employee engagement as it allows the hotels in establishing an effective communication channel which helps the hotels in reaching to its full potential. </a:t>
            </a:r>
          </a:p>
          <a:p>
            <a:endParaRPr lang="en-GB" dirty="0"/>
          </a:p>
        </p:txBody>
      </p:sp>
      <p:sp>
        <p:nvSpPr>
          <p:cNvPr id="4" name="Slide Number Placeholder 3"/>
          <p:cNvSpPr>
            <a:spLocks noGrp="1"/>
          </p:cNvSpPr>
          <p:nvPr>
            <p:ph type="sldNum" sz="quarter" idx="5"/>
          </p:nvPr>
        </p:nvSpPr>
        <p:spPr/>
        <p:txBody>
          <a:bodyPr/>
          <a:lstStyle/>
          <a:p>
            <a:fld id="{1E7D812C-E6CC-4C73-8DE3-1ED35F612C11}" type="slidenum">
              <a:rPr lang="en-GB" smtClean="0"/>
              <a:t>3</a:t>
            </a:fld>
            <a:endParaRPr lang="en-GB"/>
          </a:p>
        </p:txBody>
      </p:sp>
    </p:spTree>
    <p:extLst>
      <p:ext uri="{BB962C8B-B14F-4D97-AF65-F5344CB8AC3E}">
        <p14:creationId xmlns:p14="http://schemas.microsoft.com/office/powerpoint/2010/main" val="2246824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is the key element that can help an organization in enhancing growth and profitability. In formulating the appropriate engagement theory, the Deloitte model can help as this model focuses on increasing employee engagement by fostering an inclusive culture (Eldor, 2021). The application of five key elements of this model in the organizations is as follows: </a:t>
            </a:r>
          </a:p>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Meaningful work:</a:t>
            </a:r>
            <a:r>
              <a:rPr lang="en-GB" sz="1800" dirty="0">
                <a:effectLst/>
                <a:latin typeface="Times New Roman" panose="02020603050405020304" pitchFamily="18" charset="0"/>
                <a:ea typeface="Calibri" panose="020F0502020204030204" pitchFamily="34" charset="0"/>
                <a:cs typeface="Arial" panose="020B0604020202020204" pitchFamily="34" charset="0"/>
              </a:rPr>
              <a:t> The feelings and experience of meaningful work create a sense of fulfilment in the employees which largely influences the productivity of the employees (Kocherlakota, 2019). To illustrate many companies in the hotel industry, provide autonomy and control over work which enables the employees to take the responsibilities of their work. Besides, this empowerment of the employees creates a sense of belonging and results in increasing engagement to a large extent.  </a:t>
            </a:r>
          </a:p>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Supportive management: </a:t>
            </a:r>
            <a:r>
              <a:rPr lang="en-GB" sz="1800" dirty="0">
                <a:effectLst/>
                <a:latin typeface="Times New Roman" panose="02020603050405020304" pitchFamily="18" charset="0"/>
                <a:ea typeface="Calibri" panose="020F0502020204030204" pitchFamily="34" charset="0"/>
                <a:cs typeface="Arial" panose="020B0604020202020204" pitchFamily="34" charset="0"/>
              </a:rPr>
              <a:t>Supportive management can better the working experience of the employees which can increase employee involvement (Suwinci, 2020). When the management makes the goals and objectives clear to the employees, the employees become goal-oriented which enhances their productivity. To illustrate, many hotel companies in the UK arrange training programmes and provide feedback which indicates their investment in management development and results in high employee engagement. </a:t>
            </a:r>
          </a:p>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Positive work environment: </a:t>
            </a:r>
            <a:r>
              <a:rPr lang="en-GB" sz="1800" dirty="0">
                <a:effectLst/>
                <a:latin typeface="Times New Roman" panose="02020603050405020304" pitchFamily="18" charset="0"/>
                <a:ea typeface="Calibri" panose="020F0502020204030204" pitchFamily="34" charset="0"/>
                <a:cs typeface="Arial" panose="020B0604020202020204" pitchFamily="34" charset="0"/>
              </a:rPr>
              <a:t>As this model provides the employees with a culture of respect and challenge, it influences the employees positively (Ali and Anwar, 2021).  Many hotel companies in the UK such as Premier inn, Travelodge, and so on offer an inclusive and diverse work environment, recognize the employees for their contribution and so on resulting in increasing employee engagement which leads these hotel companies towards success.</a:t>
            </a:r>
            <a:r>
              <a:rPr lang="en-GB" sz="1800" b="1" dirty="0">
                <a:effectLst/>
                <a:latin typeface="Times New Roman" panose="02020603050405020304" pitchFamily="18" charset="0"/>
                <a:ea typeface="Calibri" panose="020F0502020204030204" pitchFamily="34" charset="0"/>
                <a:cs typeface="Arial" panose="020B0604020202020204" pitchFamily="34"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Growth opportunity: </a:t>
            </a: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remains high when the organizations ensure professional development and career progression opportunities for the employees (Eldor, 2021). For instance, reputed UK hotel companies provide employees with onboarding training and merit-based promotion which increase internal competition among the employee by accelerating their engagement and ensuring success in the hotel industry. </a:t>
            </a:r>
          </a:p>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Trust in leadership: </a:t>
            </a:r>
            <a:r>
              <a:rPr lang="en-GB" sz="1800" dirty="0">
                <a:effectLst/>
                <a:latin typeface="Times New Roman" panose="02020603050405020304" pitchFamily="18" charset="0"/>
                <a:ea typeface="Calibri" panose="020F0502020204030204" pitchFamily="34" charset="0"/>
                <a:cs typeface="Arial" panose="020B0604020202020204" pitchFamily="34" charset="0"/>
              </a:rPr>
              <a:t>This is the most crucial part of this model which helps in fostering a strong relationship between the employees and the leaders (Suwinci, 2020). The use of a proper leadership style increases the trust of the employees in the leaders and increases their engagement. To illustrate, hotel companies in the UK prioritize the employees by communicating the mission and purpose of the company which indicates organizational transparency and increase employee engagement. </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pPr algn="just"/>
            <a:endParaRPr lang="en-GB" dirty="0"/>
          </a:p>
        </p:txBody>
      </p:sp>
      <p:sp>
        <p:nvSpPr>
          <p:cNvPr id="4" name="Slide Number Placeholder 3"/>
          <p:cNvSpPr>
            <a:spLocks noGrp="1"/>
          </p:cNvSpPr>
          <p:nvPr>
            <p:ph type="sldNum" sz="quarter" idx="5"/>
          </p:nvPr>
        </p:nvSpPr>
        <p:spPr/>
        <p:txBody>
          <a:bodyPr/>
          <a:lstStyle/>
          <a:p>
            <a:fld id="{1E7D812C-E6CC-4C73-8DE3-1ED35F612C11}" type="slidenum">
              <a:rPr lang="en-GB" smtClean="0"/>
              <a:t>4</a:t>
            </a:fld>
            <a:endParaRPr lang="en-GB"/>
          </a:p>
        </p:txBody>
      </p:sp>
    </p:spTree>
    <p:extLst>
      <p:ext uri="{BB962C8B-B14F-4D97-AF65-F5344CB8AC3E}">
        <p14:creationId xmlns:p14="http://schemas.microsoft.com/office/powerpoint/2010/main" val="3153943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Autonomy:</a:t>
            </a:r>
            <a:r>
              <a:rPr lang="en-GB" sz="1800" dirty="0">
                <a:effectLst/>
                <a:latin typeface="Times New Roman" panose="02020603050405020304" pitchFamily="18" charset="0"/>
                <a:ea typeface="Calibri" panose="020F0502020204030204" pitchFamily="34" charset="0"/>
                <a:cs typeface="Arial" panose="020B0604020202020204" pitchFamily="34" charset="0"/>
              </a:rPr>
              <a:t> To engage employees in the hotel business, employees like waiters, servers, room managers, and others have to be given autonomy so that they can input their knowledge and creativity (Jose, 2017). Innkeeper’s Lodge provides its employees with work autonomy where employees have a flexible workplace and work with 63% more enthusiasm (Zhang et al., 2022).</a:t>
            </a:r>
          </a:p>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Small Empowered Teams:</a:t>
            </a:r>
            <a:r>
              <a:rPr lang="en-GB" sz="1800" dirty="0">
                <a:effectLst/>
                <a:latin typeface="Times New Roman" panose="02020603050405020304" pitchFamily="18" charset="0"/>
                <a:ea typeface="Calibri" panose="020F0502020204030204" pitchFamily="34" charset="0"/>
                <a:cs typeface="Arial" panose="020B0604020202020204" pitchFamily="34" charset="0"/>
              </a:rPr>
              <a:t> Employees need to be empowered and divided into small teams to engage them effectively in hospitality businesses (Joubert and Roodt, 2018). This practice makes them feel important and they put more effort into tourist handling. Thistle Hotels practising this strategy has increased its service efficiency by 54% as the employees can take little decisions on their own and complete the assigned work without waiting for management’s approval (Lee and Michael, 2020).</a:t>
            </a:r>
          </a:p>
        </p:txBody>
      </p:sp>
      <p:sp>
        <p:nvSpPr>
          <p:cNvPr id="4" name="Slide Number Placeholder 3"/>
          <p:cNvSpPr>
            <a:spLocks noGrp="1"/>
          </p:cNvSpPr>
          <p:nvPr>
            <p:ph type="sldNum" sz="quarter" idx="5"/>
          </p:nvPr>
        </p:nvSpPr>
        <p:spPr/>
        <p:txBody>
          <a:bodyPr/>
          <a:lstStyle/>
          <a:p>
            <a:fld id="{1E7D812C-E6CC-4C73-8DE3-1ED35F612C11}" type="slidenum">
              <a:rPr lang="en-GB" smtClean="0"/>
              <a:t>5</a:t>
            </a:fld>
            <a:endParaRPr lang="en-GB"/>
          </a:p>
        </p:txBody>
      </p:sp>
    </p:spTree>
    <p:extLst>
      <p:ext uri="{BB962C8B-B14F-4D97-AF65-F5344CB8AC3E}">
        <p14:creationId xmlns:p14="http://schemas.microsoft.com/office/powerpoint/2010/main" val="1189048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Invest in Training and Development:</a:t>
            </a:r>
            <a:r>
              <a:rPr lang="en-GB" sz="1800" dirty="0">
                <a:effectLst/>
                <a:latin typeface="Times New Roman" panose="02020603050405020304" pitchFamily="18" charset="0"/>
                <a:ea typeface="Calibri" panose="020F0502020204030204" pitchFamily="34" charset="0"/>
                <a:cs typeface="Arial" panose="020B0604020202020204" pitchFamily="34" charset="0"/>
              </a:rPr>
              <a:t> Equipping the organisational human resource management development programs with proper investment can help train and motivate employees to make them engage in workplaces effectively (Joubert and Roodt, 2018). Apex Hotels allocates one-sixth of its annual budget to develop its employees which resulted in 45% more productive employee engagement (Zhang et al., 2022).</a:t>
            </a:r>
          </a:p>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Diverse Work Environment:</a:t>
            </a:r>
            <a:r>
              <a:rPr lang="en-GB" sz="1800" dirty="0">
                <a:effectLst/>
                <a:latin typeface="Times New Roman" panose="02020603050405020304" pitchFamily="18" charset="0"/>
                <a:ea typeface="Calibri" panose="020F0502020204030204" pitchFamily="34" charset="0"/>
                <a:cs typeface="Arial" panose="020B0604020202020204" pitchFamily="34" charset="0"/>
              </a:rPr>
              <a:t> As per Jose (2017), employees work better when they get to do new things. To make them more engaging, most hotel managers implement job rotation or role reversal to bring diversity to the work environment. Metro Inns practising this has increased the mood of its hotel employees by 34% as they are now enjoying their work field and getting to do new things after certain periods (Lee and Michael, 2020).  </a:t>
            </a:r>
          </a:p>
          <a:p>
            <a:endParaRPr lang="en-GB" dirty="0"/>
          </a:p>
        </p:txBody>
      </p:sp>
      <p:sp>
        <p:nvSpPr>
          <p:cNvPr id="4" name="Slide Number Placeholder 3"/>
          <p:cNvSpPr>
            <a:spLocks noGrp="1"/>
          </p:cNvSpPr>
          <p:nvPr>
            <p:ph type="sldNum" sz="quarter" idx="5"/>
          </p:nvPr>
        </p:nvSpPr>
        <p:spPr/>
        <p:txBody>
          <a:bodyPr/>
          <a:lstStyle/>
          <a:p>
            <a:fld id="{1E7D812C-E6CC-4C73-8DE3-1ED35F612C11}" type="slidenum">
              <a:rPr lang="en-GB" smtClean="0"/>
              <a:t>6</a:t>
            </a:fld>
            <a:endParaRPr lang="en-GB"/>
          </a:p>
        </p:txBody>
      </p:sp>
    </p:spTree>
    <p:extLst>
      <p:ext uri="{BB962C8B-B14F-4D97-AF65-F5344CB8AC3E}">
        <p14:creationId xmlns:p14="http://schemas.microsoft.com/office/powerpoint/2010/main" val="594337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Clear and Transparent Goals:</a:t>
            </a:r>
            <a:r>
              <a:rPr lang="en-GB" sz="1800" dirty="0">
                <a:effectLst/>
                <a:latin typeface="Times New Roman" panose="02020603050405020304" pitchFamily="18" charset="0"/>
                <a:ea typeface="Calibri" panose="020F0502020204030204" pitchFamily="34" charset="0"/>
                <a:cs typeface="Arial" panose="020B0604020202020204" pitchFamily="34" charset="0"/>
              </a:rPr>
              <a:t> Setting up well-defined goals can influence hotel employees to work accordingly and align with the pre-set organisational goal (Jose, 2017).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EasyHotel</a:t>
            </a:r>
            <a:r>
              <a:rPr lang="en-GB" sz="1800" dirty="0">
                <a:effectLst/>
                <a:latin typeface="Times New Roman" panose="02020603050405020304" pitchFamily="18" charset="0"/>
                <a:ea typeface="Calibri" panose="020F0502020204030204" pitchFamily="34" charset="0"/>
                <a:cs typeface="Arial" panose="020B0604020202020204" pitchFamily="34" charset="0"/>
              </a:rPr>
              <a:t> practices this to engage its staff by assigning clear and transparent goals for each employee’s team. Through this, the hotel business has boosted its workforce’s confidence by 67% (Zhang et al., 2022).</a:t>
            </a:r>
          </a:p>
          <a:p>
            <a:pPr algn="just"/>
            <a:r>
              <a:rPr lang="en-GB" sz="1800" b="1" dirty="0">
                <a:effectLst/>
                <a:latin typeface="Times New Roman" panose="02020603050405020304" pitchFamily="18" charset="0"/>
                <a:ea typeface="Calibri" panose="020F0502020204030204" pitchFamily="34" charset="0"/>
                <a:cs typeface="Arial" panose="020B0604020202020204" pitchFamily="34" charset="0"/>
              </a:rPr>
              <a:t>High-Impact Learning Culture:</a:t>
            </a:r>
            <a:r>
              <a:rPr lang="en-GB" sz="1800" dirty="0">
                <a:effectLst/>
                <a:latin typeface="Times New Roman" panose="02020603050405020304" pitchFamily="18" charset="0"/>
                <a:ea typeface="Calibri" panose="020F0502020204030204" pitchFamily="34" charset="0"/>
                <a:cs typeface="Arial" panose="020B0604020202020204" pitchFamily="34" charset="0"/>
              </a:rPr>
              <a:t> Practising a high-impactful learning culture can work as motivation for the employees in the hotel business (Stoneman, 2019). Employees are more engaged in workplaces when they can learn something new each day from their respective sectors. Travelodge provides its employees and staff with in-house learning facilities where they can learn and implement new business knowledge from their workplaces. Through this, its employee engagement has now increased to 71% which previously was only 49% (Lee and Michael, 2020).</a:t>
            </a:r>
            <a:endParaRPr lang="en-GB" dirty="0"/>
          </a:p>
        </p:txBody>
      </p:sp>
      <p:sp>
        <p:nvSpPr>
          <p:cNvPr id="4" name="Slide Number Placeholder 3"/>
          <p:cNvSpPr>
            <a:spLocks noGrp="1"/>
          </p:cNvSpPr>
          <p:nvPr>
            <p:ph type="sldNum" sz="quarter" idx="5"/>
          </p:nvPr>
        </p:nvSpPr>
        <p:spPr/>
        <p:txBody>
          <a:bodyPr/>
          <a:lstStyle/>
          <a:p>
            <a:fld id="{1E7D812C-E6CC-4C73-8DE3-1ED35F612C11}" type="slidenum">
              <a:rPr lang="en-GB" smtClean="0"/>
              <a:t>7</a:t>
            </a:fld>
            <a:endParaRPr lang="en-GB"/>
          </a:p>
        </p:txBody>
      </p:sp>
    </p:spTree>
    <p:extLst>
      <p:ext uri="{BB962C8B-B14F-4D97-AF65-F5344CB8AC3E}">
        <p14:creationId xmlns:p14="http://schemas.microsoft.com/office/powerpoint/2010/main" val="3666504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CA8BEDC7-2BC4-4E60-B6C4-996B5AB0C55C}" type="datetimeFigureOut">
              <a:rPr lang="en-GB" smtClean="0"/>
              <a:t>05/12/2022</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95550F6C-2160-4775-BD38-91A2CD65692C}" type="slidenum">
              <a:rPr lang="en-GB" smtClean="0"/>
              <a:t>‹#›</a:t>
            </a:fld>
            <a:endParaRPr lang="en-GB"/>
          </a:p>
        </p:txBody>
      </p:sp>
    </p:spTree>
    <p:extLst>
      <p:ext uri="{BB962C8B-B14F-4D97-AF65-F5344CB8AC3E}">
        <p14:creationId xmlns:p14="http://schemas.microsoft.com/office/powerpoint/2010/main" val="330918167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A8BEDC7-2BC4-4E60-B6C4-996B5AB0C55C}"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50F6C-2160-4775-BD38-91A2CD65692C}" type="slidenum">
              <a:rPr lang="en-GB" smtClean="0"/>
              <a:t>‹#›</a:t>
            </a:fld>
            <a:endParaRPr lang="en-GB"/>
          </a:p>
        </p:txBody>
      </p:sp>
    </p:spTree>
    <p:extLst>
      <p:ext uri="{BB962C8B-B14F-4D97-AF65-F5344CB8AC3E}">
        <p14:creationId xmlns:p14="http://schemas.microsoft.com/office/powerpoint/2010/main" val="1927455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CA8BEDC7-2BC4-4E60-B6C4-996B5AB0C55C}" type="datetimeFigureOut">
              <a:rPr lang="en-GB" smtClean="0"/>
              <a:t>05/12/2022</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95550F6C-2160-4775-BD38-91A2CD65692C}" type="slidenum">
              <a:rPr lang="en-GB" smtClean="0"/>
              <a:t>‹#›</a:t>
            </a:fld>
            <a:endParaRPr lang="en-GB"/>
          </a:p>
        </p:txBody>
      </p:sp>
    </p:spTree>
    <p:extLst>
      <p:ext uri="{BB962C8B-B14F-4D97-AF65-F5344CB8AC3E}">
        <p14:creationId xmlns:p14="http://schemas.microsoft.com/office/powerpoint/2010/main" val="169419886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8BEDC7-2BC4-4E60-B6C4-996B5AB0C55C}"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550F6C-2160-4775-BD38-91A2CD65692C}" type="slidenum">
              <a:rPr lang="en-GB" smtClean="0"/>
              <a:t>‹#›</a:t>
            </a:fld>
            <a:endParaRPr lang="en-GB"/>
          </a:p>
        </p:txBody>
      </p:sp>
    </p:spTree>
    <p:extLst>
      <p:ext uri="{BB962C8B-B14F-4D97-AF65-F5344CB8AC3E}">
        <p14:creationId xmlns:p14="http://schemas.microsoft.com/office/powerpoint/2010/main" val="3869466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A8BEDC7-2BC4-4E60-B6C4-996B5AB0C55C}" type="datetimeFigureOut">
              <a:rPr lang="en-GB" smtClean="0"/>
              <a:t>05/12/2022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550F6C-2160-4775-BD38-91A2CD65692C}" type="slidenum">
              <a:rPr lang="en-GB" smtClean="0"/>
              <a:t>‹#›</a:t>
            </a:fld>
            <a:endParaRPr lang="en-GB"/>
          </a:p>
        </p:txBody>
      </p:sp>
    </p:spTree>
    <p:extLst>
      <p:ext uri="{BB962C8B-B14F-4D97-AF65-F5344CB8AC3E}">
        <p14:creationId xmlns:p14="http://schemas.microsoft.com/office/powerpoint/2010/main" val="3716904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A8BEDC7-2BC4-4E60-B6C4-996B5AB0C55C}" type="datetimeFigureOut">
              <a:rPr lang="en-GB" smtClean="0"/>
              <a:t>05/12/2022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550F6C-2160-4775-BD38-91A2CD65692C}" type="slidenum">
              <a:rPr lang="en-GB" smtClean="0"/>
              <a:t>‹#›</a:t>
            </a:fld>
            <a:endParaRPr lang="en-GB"/>
          </a:p>
        </p:txBody>
      </p:sp>
    </p:spTree>
    <p:extLst>
      <p:ext uri="{BB962C8B-B14F-4D97-AF65-F5344CB8AC3E}">
        <p14:creationId xmlns:p14="http://schemas.microsoft.com/office/powerpoint/2010/main" val="373753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8BEDC7-2BC4-4E60-B6C4-996B5AB0C55C}" type="datetimeFigureOut">
              <a:rPr lang="en-GB" smtClean="0"/>
              <a:t>05/12/2022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550F6C-2160-4775-BD38-91A2CD65692C}" type="slidenum">
              <a:rPr lang="en-GB" smtClean="0"/>
              <a:t>‹#›</a:t>
            </a:fld>
            <a:endParaRPr lang="en-GB"/>
          </a:p>
        </p:txBody>
      </p:sp>
    </p:spTree>
    <p:extLst>
      <p:ext uri="{BB962C8B-B14F-4D97-AF65-F5344CB8AC3E}">
        <p14:creationId xmlns:p14="http://schemas.microsoft.com/office/powerpoint/2010/main" val="533246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CA8BEDC7-2BC4-4E60-B6C4-996B5AB0C55C}"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95550F6C-2160-4775-BD38-91A2CD65692C}" type="slidenum">
              <a:rPr lang="en-GB" smtClean="0"/>
              <a:t>‹#›</a:t>
            </a:fld>
            <a:endParaRPr lang="en-GB"/>
          </a:p>
        </p:txBody>
      </p:sp>
    </p:spTree>
    <p:extLst>
      <p:ext uri="{BB962C8B-B14F-4D97-AF65-F5344CB8AC3E}">
        <p14:creationId xmlns:p14="http://schemas.microsoft.com/office/powerpoint/2010/main" val="2713079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CA8BEDC7-2BC4-4E60-B6C4-996B5AB0C55C}" type="datetimeFigureOut">
              <a:rPr lang="en-GB" smtClean="0"/>
              <a:t>05/12/2022</a:t>
            </a:fld>
            <a:endParaRPr lang="en-GB"/>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GB"/>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95550F6C-2160-4775-BD38-91A2CD65692C}" type="slidenum">
              <a:rPr lang="en-GB" smtClean="0"/>
              <a:t>‹#›</a:t>
            </a:fld>
            <a:endParaRPr lang="en-GB"/>
          </a:p>
        </p:txBody>
      </p:sp>
    </p:spTree>
    <p:extLst>
      <p:ext uri="{BB962C8B-B14F-4D97-AF65-F5344CB8AC3E}">
        <p14:creationId xmlns:p14="http://schemas.microsoft.com/office/powerpoint/2010/main" val="1858092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A8BEDC7-2BC4-4E60-B6C4-996B5AB0C55C}"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50F6C-2160-4775-BD38-91A2CD65692C}" type="slidenum">
              <a:rPr lang="en-GB" smtClean="0"/>
              <a:t>‹#›</a:t>
            </a:fld>
            <a:endParaRPr lang="en-GB"/>
          </a:p>
        </p:txBody>
      </p:sp>
    </p:spTree>
    <p:extLst>
      <p:ext uri="{BB962C8B-B14F-4D97-AF65-F5344CB8AC3E}">
        <p14:creationId xmlns:p14="http://schemas.microsoft.com/office/powerpoint/2010/main" val="1509335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A8BEDC7-2BC4-4E60-B6C4-996B5AB0C55C}"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50F6C-2160-4775-BD38-91A2CD65692C}" type="slidenum">
              <a:rPr lang="en-GB" smtClean="0"/>
              <a:t>‹#›</a:t>
            </a:fld>
            <a:endParaRPr lang="en-GB"/>
          </a:p>
        </p:txBody>
      </p:sp>
    </p:spTree>
    <p:extLst>
      <p:ext uri="{BB962C8B-B14F-4D97-AF65-F5344CB8AC3E}">
        <p14:creationId xmlns:p14="http://schemas.microsoft.com/office/powerpoint/2010/main" val="1716580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A8BEDC7-2BC4-4E60-B6C4-996B5AB0C55C}" type="datetimeFigureOut">
              <a:rPr lang="en-GB" smtClean="0"/>
              <a:t>05/12/2022</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5550F6C-2160-4775-BD38-91A2CD65692C}"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920932202"/>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1850C32-1AC6-4692-5704-1756E4ED1D17}"/>
              </a:ext>
            </a:extLst>
          </p:cNvPr>
          <p:cNvSpPr>
            <a:spLocks noGrp="1"/>
          </p:cNvSpPr>
          <p:nvPr>
            <p:ph type="ctrTitle"/>
          </p:nvPr>
        </p:nvSpPr>
        <p:spPr/>
        <p:txBody>
          <a:bodyPr>
            <a:noAutofit/>
          </a:bodyPr>
          <a:lstStyle/>
          <a:p>
            <a:pPr algn="ctr"/>
            <a:r>
              <a:rPr lang="en-GB" b="1" dirty="0">
                <a:latin typeface="Times New Roman" panose="02020603050405020304" pitchFamily="18" charset="0"/>
                <a:cs typeface="Times New Roman" panose="02020603050405020304" pitchFamily="18" charset="0"/>
              </a:rPr>
              <a:t>BMIH4006: </a:t>
            </a:r>
            <a:r>
              <a:rPr lang="en-GB" b="1" cap="none" dirty="0">
                <a:latin typeface="Times New Roman" panose="02020603050405020304" pitchFamily="18" charset="0"/>
                <a:cs typeface="Times New Roman" panose="02020603050405020304" pitchFamily="18" charset="0"/>
              </a:rPr>
              <a:t>Operating Hotel Facilities</a:t>
            </a:r>
            <a:endParaRPr lang="en-GB"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AB32F9B-D084-CC96-E351-EA780C2BB134}"/>
              </a:ext>
            </a:extLst>
          </p:cNvPr>
          <p:cNvSpPr txBox="1"/>
          <p:nvPr/>
        </p:nvSpPr>
        <p:spPr>
          <a:xfrm>
            <a:off x="61315" y="-1270"/>
            <a:ext cx="1190360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Student Name: </a:t>
            </a:r>
            <a:r>
              <a:rPr lang="en-GB" sz="3200" dirty="0" err="1"/>
              <a:t>Fahiya</a:t>
            </a:r>
            <a:r>
              <a:rPr lang="en-GB" sz="3200" dirty="0"/>
              <a:t> Abeda     Tutor: Kathyrn Roberts</a:t>
            </a:r>
          </a:p>
          <a:p>
            <a:r>
              <a:rPr lang="en-GB" sz="3200" dirty="0"/>
              <a:t>Student Number: 2122247             </a:t>
            </a:r>
          </a:p>
          <a:p>
            <a:endParaRPr lang="en-GB" sz="3200" dirty="0"/>
          </a:p>
        </p:txBody>
      </p:sp>
    </p:spTree>
    <p:extLst>
      <p:ext uri="{BB962C8B-B14F-4D97-AF65-F5344CB8AC3E}">
        <p14:creationId xmlns:p14="http://schemas.microsoft.com/office/powerpoint/2010/main" val="23043008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AEA6A9E-6791-4B7B-8650-2D1AC9190749}"/>
              </a:ext>
            </a:extLst>
          </p:cNvPr>
          <p:cNvSpPr>
            <a:spLocks noGrp="1"/>
          </p:cNvSpPr>
          <p:nvPr>
            <p:ph type="title"/>
          </p:nvPr>
        </p:nvSpPr>
        <p:spPr>
          <a:xfrm>
            <a:off x="1077554" y="1361051"/>
            <a:ext cx="10058400" cy="696349"/>
          </a:xfrm>
        </p:spPr>
        <p:txBody>
          <a:bodyPr>
            <a:noAutofit/>
          </a:bodyPr>
          <a:lstStyle/>
          <a:p>
            <a:r>
              <a:rPr lang="en-GB" sz="5400" b="1" dirty="0">
                <a:effectLst/>
                <a:latin typeface="Times New Roman" panose="02020603050405020304" pitchFamily="18" charset="0"/>
                <a:ea typeface="Calibri" panose="020F0502020204030204" pitchFamily="34" charset="0"/>
                <a:cs typeface="Arial" panose="020B0604020202020204" pitchFamily="34" charset="0"/>
              </a:rPr>
              <a:t>Introduction </a:t>
            </a:r>
            <a:br>
              <a:rPr lang="en-GB" sz="5400" b="1" dirty="0">
                <a:effectLst/>
                <a:latin typeface="Times New Roman" panose="02020603050405020304" pitchFamily="18" charset="0"/>
                <a:ea typeface="Calibri" panose="020F0502020204030204" pitchFamily="34" charset="0"/>
                <a:cs typeface="Arial" panose="020B0604020202020204" pitchFamily="34" charset="0"/>
              </a:rPr>
            </a:br>
            <a:endParaRPr lang="en-GB" sz="5400" b="1" dirty="0"/>
          </a:p>
        </p:txBody>
      </p:sp>
      <p:sp>
        <p:nvSpPr>
          <p:cNvPr id="6" name="Content Placeholder 5">
            <a:extLst>
              <a:ext uri="{FF2B5EF4-FFF2-40B4-BE49-F238E27FC236}">
                <a16:creationId xmlns:a16="http://schemas.microsoft.com/office/drawing/2014/main" id="{28795442-544B-483A-8AEB-8D4CC23C6805}"/>
              </a:ext>
            </a:extLst>
          </p:cNvPr>
          <p:cNvSpPr>
            <a:spLocks noGrp="1"/>
          </p:cNvSpPr>
          <p:nvPr>
            <p:ph idx="1"/>
          </p:nvPr>
        </p:nvSpPr>
        <p:spPr>
          <a:xfrm>
            <a:off x="1120000" y="1825625"/>
            <a:ext cx="4976000" cy="4667250"/>
          </a:xfrm>
        </p:spPr>
        <p:txBody>
          <a:bodyPr>
            <a:normAutofit/>
          </a:bodyPr>
          <a:lstStyle/>
          <a:p>
            <a:pPr marL="0" indent="0" algn="just">
              <a:lnSpc>
                <a:spcPct val="150000"/>
              </a:lnSpc>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is a crucial part of an organization in ensuring organizational success. The successful involvement of the employees supports the improvement of organizational culture and guarantees organizational growth. Employee recognition and providing required incentives as per the needs of the employees results in high employee engagement. The presentation aims to highlight the importance of employee engagement in ensuring the success of a hotel in the competitive business world.</a:t>
            </a:r>
          </a:p>
        </p:txBody>
      </p:sp>
      <p:pic>
        <p:nvPicPr>
          <p:cNvPr id="2" name="Picture 1">
            <a:extLst>
              <a:ext uri="{FF2B5EF4-FFF2-40B4-BE49-F238E27FC236}">
                <a16:creationId xmlns:a16="http://schemas.microsoft.com/office/drawing/2014/main" id="{DE1B59A9-7170-5478-EBA9-E9EF2C235968}"/>
              </a:ext>
            </a:extLst>
          </p:cNvPr>
          <p:cNvPicPr>
            <a:picLocks noChangeAspect="1"/>
          </p:cNvPicPr>
          <p:nvPr/>
        </p:nvPicPr>
        <p:blipFill>
          <a:blip r:embed="rId2"/>
          <a:stretch>
            <a:fillRect/>
          </a:stretch>
        </p:blipFill>
        <p:spPr>
          <a:xfrm>
            <a:off x="6288540" y="1825625"/>
            <a:ext cx="5362575" cy="4389782"/>
          </a:xfrm>
          <a:prstGeom prst="rect">
            <a:avLst/>
          </a:prstGeom>
        </p:spPr>
      </p:pic>
    </p:spTree>
    <p:extLst>
      <p:ext uri="{BB962C8B-B14F-4D97-AF65-F5344CB8AC3E}">
        <p14:creationId xmlns:p14="http://schemas.microsoft.com/office/powerpoint/2010/main" val="2704454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8B451-6B22-4037-A92C-CA4AD41E72EE}"/>
              </a:ext>
            </a:extLst>
          </p:cNvPr>
          <p:cNvSpPr>
            <a:spLocks noGrp="1"/>
          </p:cNvSpPr>
          <p:nvPr>
            <p:ph type="title"/>
          </p:nvPr>
        </p:nvSpPr>
        <p:spPr/>
        <p:txBody>
          <a:bodyPr>
            <a:normAutofit/>
          </a:bodyPr>
          <a:lstStyle/>
          <a:p>
            <a:r>
              <a:rPr lang="en-GB" sz="5400" b="1" dirty="0">
                <a:effectLst/>
                <a:latin typeface="Times New Roman" panose="02020603050405020304" pitchFamily="18" charset="0"/>
                <a:ea typeface="Calibri" panose="020F0502020204030204" pitchFamily="34" charset="0"/>
                <a:cs typeface="Arial" panose="020B0604020202020204" pitchFamily="34" charset="0"/>
              </a:rPr>
              <a:t>Definition of Engagement</a:t>
            </a:r>
            <a:endParaRPr lang="en-GB" sz="5400" dirty="0"/>
          </a:p>
        </p:txBody>
      </p:sp>
      <p:sp>
        <p:nvSpPr>
          <p:cNvPr id="3" name="Content Placeholder 2">
            <a:extLst>
              <a:ext uri="{FF2B5EF4-FFF2-40B4-BE49-F238E27FC236}">
                <a16:creationId xmlns:a16="http://schemas.microsoft.com/office/drawing/2014/main" id="{3ECB7330-B65D-4449-9CCC-8ACD4C27EC3F}"/>
              </a:ext>
            </a:extLst>
          </p:cNvPr>
          <p:cNvSpPr>
            <a:spLocks noGrp="1"/>
          </p:cNvSpPr>
          <p:nvPr>
            <p:ph sz="half" idx="1"/>
          </p:nvPr>
        </p:nvSpPr>
        <p:spPr/>
        <p:txBody>
          <a:bodyPr>
            <a:normAutofit fontScale="92500"/>
          </a:bodyPr>
          <a:lstStyle/>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Engagement refers to the formal agreement to meet or to get committed to being present at any specific time and place (Ali and Anwar, 2021). </a:t>
            </a:r>
          </a:p>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 In an organization, employee engagement refers to the function of HR which makes the employees feel connected to the organization and make spontaneous participation in the overall operational activities of the organization (Chandani et al., 2020).</a:t>
            </a:r>
            <a:endParaRPr lang="en-GB" dirty="0"/>
          </a:p>
        </p:txBody>
      </p:sp>
      <p:pic>
        <p:nvPicPr>
          <p:cNvPr id="5" name="Content Placeholder 4" descr="Employee Engagement at Work: Definition &amp; Examples">
            <a:extLst>
              <a:ext uri="{FF2B5EF4-FFF2-40B4-BE49-F238E27FC236}">
                <a16:creationId xmlns:a16="http://schemas.microsoft.com/office/drawing/2014/main" id="{C85BF3FA-6BF1-4423-B042-0BAE72BA1FFC}"/>
              </a:ext>
            </a:extLst>
          </p:cNvPr>
          <p:cNvPicPr>
            <a:picLocks noGrp="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95999" y="2299652"/>
            <a:ext cx="5350329" cy="3915753"/>
          </a:xfrm>
          <a:prstGeom prst="rect">
            <a:avLst/>
          </a:prstGeom>
          <a:noFill/>
          <a:ln>
            <a:noFill/>
          </a:ln>
        </p:spPr>
      </p:pic>
    </p:spTree>
    <p:extLst>
      <p:ext uri="{BB962C8B-B14F-4D97-AF65-F5344CB8AC3E}">
        <p14:creationId xmlns:p14="http://schemas.microsoft.com/office/powerpoint/2010/main" val="711882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397B0-B179-495F-B164-CDF6F4CD06AA}"/>
              </a:ext>
            </a:extLst>
          </p:cNvPr>
          <p:cNvSpPr>
            <a:spLocks noGrp="1"/>
          </p:cNvSpPr>
          <p:nvPr>
            <p:ph type="title"/>
          </p:nvPr>
        </p:nvSpPr>
        <p:spPr/>
        <p:txBody>
          <a:bodyPr>
            <a:noAutofit/>
          </a:bodyPr>
          <a:lstStyle/>
          <a:p>
            <a:br>
              <a:rPr lang="en-GB" sz="5400" b="1" dirty="0">
                <a:effectLst/>
                <a:latin typeface="Times New Roman" panose="02020603050405020304" pitchFamily="18" charset="0"/>
                <a:ea typeface="Calibri" panose="020F0502020204030204" pitchFamily="34" charset="0"/>
                <a:cs typeface="Arial" panose="020B0604020202020204" pitchFamily="34" charset="0"/>
              </a:rPr>
            </a:br>
            <a:r>
              <a:rPr lang="en-GB" sz="5400" b="1" dirty="0">
                <a:effectLst/>
                <a:latin typeface="Times New Roman" panose="02020603050405020304" pitchFamily="18" charset="0"/>
                <a:ea typeface="Calibri" panose="020F0502020204030204" pitchFamily="34" charset="0"/>
                <a:cs typeface="Arial" panose="020B0604020202020204" pitchFamily="34" charset="0"/>
              </a:rPr>
              <a:t>The Deloitte Model: An Engagement Theoretical Model</a:t>
            </a:r>
            <a:br>
              <a:rPr lang="en-GB" sz="5400" dirty="0">
                <a:effectLst/>
                <a:latin typeface="Times New Roman" panose="02020603050405020304" pitchFamily="18" charset="0"/>
                <a:ea typeface="Calibri" panose="020F0502020204030204" pitchFamily="34" charset="0"/>
                <a:cs typeface="Arial" panose="020B0604020202020204" pitchFamily="34" charset="0"/>
              </a:rPr>
            </a:br>
            <a:endParaRPr lang="en-GB" sz="5400" dirty="0"/>
          </a:p>
        </p:txBody>
      </p:sp>
      <p:sp>
        <p:nvSpPr>
          <p:cNvPr id="3" name="Content Placeholder 2">
            <a:extLst>
              <a:ext uri="{FF2B5EF4-FFF2-40B4-BE49-F238E27FC236}">
                <a16:creationId xmlns:a16="http://schemas.microsoft.com/office/drawing/2014/main" id="{1E4A5F3F-2299-4526-857B-BCBC12D53EA0}"/>
              </a:ext>
            </a:extLst>
          </p:cNvPr>
          <p:cNvSpPr>
            <a:spLocks noGrp="1"/>
          </p:cNvSpPr>
          <p:nvPr>
            <p:ph sz="half" idx="1"/>
          </p:nvPr>
        </p:nvSpPr>
        <p:spPr>
          <a:xfrm>
            <a:off x="1066800" y="2299063"/>
            <a:ext cx="4754880" cy="3749040"/>
          </a:xfrm>
        </p:spPr>
        <p:txBody>
          <a:bodyPr/>
          <a:lstStyle/>
          <a:p>
            <a:pPr marL="0" indent="0" algn="just">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Five  key elements of the Deloitte employee engagement model: </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Meaningful Work</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Supportive Management</a:t>
            </a:r>
            <a:endParaRPr lang="en-GB" sz="1800" dirty="0">
              <a:latin typeface="Times New Roman" panose="02020603050405020304" pitchFamily="18" charset="0"/>
              <a:ea typeface="Calibri" panose="020F0502020204030204" pitchFamily="34" charset="0"/>
              <a:cs typeface="Arial" panose="020B0604020202020204" pitchFamily="34" charset="0"/>
            </a:endParaRP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Positive Work Environment</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Growth Opportunity</a:t>
            </a:r>
            <a:endParaRPr lang="en-GB" sz="1800" dirty="0">
              <a:latin typeface="Times New Roman" panose="02020603050405020304" pitchFamily="18" charset="0"/>
              <a:ea typeface="Calibri" panose="020F0502020204030204" pitchFamily="34" charset="0"/>
              <a:cs typeface="Arial" panose="020B0604020202020204" pitchFamily="34" charset="0"/>
            </a:endParaRP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Trust In Leadership</a:t>
            </a:r>
            <a:endParaRPr lang="en-GB" dirty="0"/>
          </a:p>
        </p:txBody>
      </p:sp>
      <p:pic>
        <p:nvPicPr>
          <p:cNvPr id="6" name="Content Placeholder 5">
            <a:extLst>
              <a:ext uri="{FF2B5EF4-FFF2-40B4-BE49-F238E27FC236}">
                <a16:creationId xmlns:a16="http://schemas.microsoft.com/office/drawing/2014/main" id="{4219630C-02C2-4A11-AC45-1A666DF76C57}"/>
              </a:ext>
            </a:extLst>
          </p:cNvPr>
          <p:cNvPicPr>
            <a:picLocks noGrp="1" noChangeAspect="1"/>
          </p:cNvPicPr>
          <p:nvPr>
            <p:ph sz="half" idx="2"/>
          </p:nvPr>
        </p:nvPicPr>
        <p:blipFill>
          <a:blip r:embed="rId3"/>
          <a:stretch>
            <a:fillRect/>
          </a:stretch>
        </p:blipFill>
        <p:spPr>
          <a:xfrm>
            <a:off x="6370321" y="2299063"/>
            <a:ext cx="5320935" cy="3916343"/>
          </a:xfrm>
        </p:spPr>
      </p:pic>
    </p:spTree>
    <p:extLst>
      <p:ext uri="{BB962C8B-B14F-4D97-AF65-F5344CB8AC3E}">
        <p14:creationId xmlns:p14="http://schemas.microsoft.com/office/powerpoint/2010/main" val="61589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E9EEB-7742-373D-9E56-971C9576E9F5}"/>
              </a:ext>
            </a:extLst>
          </p:cNvPr>
          <p:cNvSpPr>
            <a:spLocks noGrp="1"/>
          </p:cNvSpPr>
          <p:nvPr>
            <p:ph type="title"/>
          </p:nvPr>
        </p:nvSpPr>
        <p:spPr>
          <a:xfrm>
            <a:off x="1066800" y="642594"/>
            <a:ext cx="10526486" cy="1371600"/>
          </a:xfrm>
        </p:spPr>
        <p:txBody>
          <a:bodyPr>
            <a:noAutofit/>
          </a:bodyPr>
          <a:lstStyle/>
          <a:p>
            <a:r>
              <a:rPr lang="en-GB" sz="5400" b="1" dirty="0">
                <a:effectLst/>
                <a:latin typeface="Times New Roman" panose="02020603050405020304" pitchFamily="18" charset="0"/>
                <a:ea typeface="Calibri" panose="020F0502020204030204" pitchFamily="34" charset="0"/>
                <a:cs typeface="Arial" panose="020B0604020202020204" pitchFamily="34" charset="0"/>
              </a:rPr>
              <a:t>Best Practice to Engage Employees</a:t>
            </a:r>
            <a:endParaRPr lang="en-GB" sz="5400" dirty="0"/>
          </a:p>
        </p:txBody>
      </p:sp>
      <p:sp>
        <p:nvSpPr>
          <p:cNvPr id="3" name="Content Placeholder 2">
            <a:extLst>
              <a:ext uri="{FF2B5EF4-FFF2-40B4-BE49-F238E27FC236}">
                <a16:creationId xmlns:a16="http://schemas.microsoft.com/office/drawing/2014/main" id="{16FDFD67-AED8-A6F0-B595-7E1B012B1D0D}"/>
              </a:ext>
            </a:extLst>
          </p:cNvPr>
          <p:cNvSpPr>
            <a:spLocks noGrp="1"/>
          </p:cNvSpPr>
          <p:nvPr>
            <p:ph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Autonomy</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Small Empowered Teams</a:t>
            </a:r>
          </a:p>
        </p:txBody>
      </p:sp>
      <p:pic>
        <p:nvPicPr>
          <p:cNvPr id="4" name="Picture 3">
            <a:extLst>
              <a:ext uri="{FF2B5EF4-FFF2-40B4-BE49-F238E27FC236}">
                <a16:creationId xmlns:a16="http://schemas.microsoft.com/office/drawing/2014/main" id="{B759F964-D0CD-EF73-3B2E-E14D4667E389}"/>
              </a:ext>
            </a:extLst>
          </p:cNvPr>
          <p:cNvPicPr>
            <a:picLocks noChangeAspect="1"/>
          </p:cNvPicPr>
          <p:nvPr/>
        </p:nvPicPr>
        <p:blipFill>
          <a:blip r:embed="rId3"/>
          <a:stretch>
            <a:fillRect/>
          </a:stretch>
        </p:blipFill>
        <p:spPr>
          <a:xfrm>
            <a:off x="5225143" y="2220685"/>
            <a:ext cx="6368143" cy="4131129"/>
          </a:xfrm>
          <a:prstGeom prst="rect">
            <a:avLst/>
          </a:prstGeom>
        </p:spPr>
      </p:pic>
    </p:spTree>
    <p:extLst>
      <p:ext uri="{BB962C8B-B14F-4D97-AF65-F5344CB8AC3E}">
        <p14:creationId xmlns:p14="http://schemas.microsoft.com/office/powerpoint/2010/main" val="2052502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5288D-2237-196C-9D20-1218870352DD}"/>
              </a:ext>
            </a:extLst>
          </p:cNvPr>
          <p:cNvSpPr>
            <a:spLocks noGrp="1"/>
          </p:cNvSpPr>
          <p:nvPr>
            <p:ph type="title"/>
          </p:nvPr>
        </p:nvSpPr>
        <p:spPr>
          <a:xfrm>
            <a:off x="1066800" y="642594"/>
            <a:ext cx="10526486" cy="1371600"/>
          </a:xfrm>
        </p:spPr>
        <p:txBody>
          <a:bodyPr>
            <a:noAutofit/>
          </a:bodyPr>
          <a:lstStyle/>
          <a:p>
            <a:r>
              <a:rPr lang="en-GB" sz="5400" b="1" dirty="0">
                <a:effectLst/>
                <a:latin typeface="Times New Roman" panose="02020603050405020304" pitchFamily="18" charset="0"/>
                <a:ea typeface="Calibri" panose="020F0502020204030204" pitchFamily="34" charset="0"/>
                <a:cs typeface="Arial" panose="020B0604020202020204" pitchFamily="34" charset="0"/>
              </a:rPr>
              <a:t>Best Practice to Engage Employees</a:t>
            </a:r>
            <a:endParaRPr lang="en-GB" sz="5400" dirty="0"/>
          </a:p>
        </p:txBody>
      </p:sp>
      <p:sp>
        <p:nvSpPr>
          <p:cNvPr id="3" name="Content Placeholder 2">
            <a:extLst>
              <a:ext uri="{FF2B5EF4-FFF2-40B4-BE49-F238E27FC236}">
                <a16:creationId xmlns:a16="http://schemas.microsoft.com/office/drawing/2014/main" id="{EE47E1BC-2C5E-E320-937E-D8EE7C47FC8B}"/>
              </a:ext>
            </a:extLst>
          </p:cNvPr>
          <p:cNvSpPr>
            <a:spLocks noGrp="1"/>
          </p:cNvSpPr>
          <p:nvPr>
            <p:ph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Invest in Training and Development</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Diverse Work Environment</a:t>
            </a:r>
          </a:p>
        </p:txBody>
      </p:sp>
      <p:pic>
        <p:nvPicPr>
          <p:cNvPr id="4" name="Picture 3">
            <a:extLst>
              <a:ext uri="{FF2B5EF4-FFF2-40B4-BE49-F238E27FC236}">
                <a16:creationId xmlns:a16="http://schemas.microsoft.com/office/drawing/2014/main" id="{001A0035-563E-8985-9D97-529E30899B23}"/>
              </a:ext>
            </a:extLst>
          </p:cNvPr>
          <p:cNvPicPr>
            <a:picLocks noChangeAspect="1"/>
          </p:cNvPicPr>
          <p:nvPr/>
        </p:nvPicPr>
        <p:blipFill>
          <a:blip r:embed="rId3"/>
          <a:stretch>
            <a:fillRect/>
          </a:stretch>
        </p:blipFill>
        <p:spPr>
          <a:xfrm>
            <a:off x="5355771" y="2285999"/>
            <a:ext cx="6237515" cy="3929407"/>
          </a:xfrm>
          <a:prstGeom prst="rect">
            <a:avLst/>
          </a:prstGeom>
        </p:spPr>
      </p:pic>
    </p:spTree>
    <p:extLst>
      <p:ext uri="{BB962C8B-B14F-4D97-AF65-F5344CB8AC3E}">
        <p14:creationId xmlns:p14="http://schemas.microsoft.com/office/powerpoint/2010/main" val="1394294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1A495-2DEC-C785-9008-2058F1D9E8C2}"/>
              </a:ext>
            </a:extLst>
          </p:cNvPr>
          <p:cNvSpPr>
            <a:spLocks noGrp="1"/>
          </p:cNvSpPr>
          <p:nvPr>
            <p:ph type="title"/>
          </p:nvPr>
        </p:nvSpPr>
        <p:spPr>
          <a:xfrm>
            <a:off x="1066799" y="642594"/>
            <a:ext cx="10493829" cy="1371600"/>
          </a:xfrm>
        </p:spPr>
        <p:txBody>
          <a:bodyPr>
            <a:noAutofit/>
          </a:bodyPr>
          <a:lstStyle/>
          <a:p>
            <a:r>
              <a:rPr lang="en-GB" sz="5400" b="1" dirty="0">
                <a:effectLst/>
                <a:latin typeface="Times New Roman" panose="02020603050405020304" pitchFamily="18" charset="0"/>
                <a:ea typeface="Calibri" panose="020F0502020204030204" pitchFamily="34" charset="0"/>
                <a:cs typeface="Arial" panose="020B0604020202020204" pitchFamily="34" charset="0"/>
              </a:rPr>
              <a:t>Best Practice to Engage Employees</a:t>
            </a:r>
            <a:endParaRPr lang="en-GB" sz="5400" dirty="0"/>
          </a:p>
        </p:txBody>
      </p:sp>
      <p:sp>
        <p:nvSpPr>
          <p:cNvPr id="3" name="Content Placeholder 2">
            <a:extLst>
              <a:ext uri="{FF2B5EF4-FFF2-40B4-BE49-F238E27FC236}">
                <a16:creationId xmlns:a16="http://schemas.microsoft.com/office/drawing/2014/main" id="{F522839B-A425-2983-778E-2B632E139677}"/>
              </a:ext>
            </a:extLst>
          </p:cNvPr>
          <p:cNvSpPr>
            <a:spLocks noGrp="1"/>
          </p:cNvSpPr>
          <p:nvPr>
            <p:ph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Clear and Transparent Goals</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High-Impact Learning Culture</a:t>
            </a:r>
          </a:p>
        </p:txBody>
      </p:sp>
      <p:pic>
        <p:nvPicPr>
          <p:cNvPr id="4" name="Picture 3">
            <a:extLst>
              <a:ext uri="{FF2B5EF4-FFF2-40B4-BE49-F238E27FC236}">
                <a16:creationId xmlns:a16="http://schemas.microsoft.com/office/drawing/2014/main" id="{BE83BE3A-E7F0-F18B-475E-9DCD4C220846}"/>
              </a:ext>
            </a:extLst>
          </p:cNvPr>
          <p:cNvPicPr>
            <a:picLocks noChangeAspect="1"/>
          </p:cNvPicPr>
          <p:nvPr/>
        </p:nvPicPr>
        <p:blipFill>
          <a:blip r:embed="rId3"/>
          <a:stretch>
            <a:fillRect/>
          </a:stretch>
        </p:blipFill>
        <p:spPr>
          <a:xfrm>
            <a:off x="5453743" y="2103119"/>
            <a:ext cx="6106885" cy="4248695"/>
          </a:xfrm>
          <a:prstGeom prst="rect">
            <a:avLst/>
          </a:prstGeom>
        </p:spPr>
      </p:pic>
    </p:spTree>
    <p:extLst>
      <p:ext uri="{BB962C8B-B14F-4D97-AF65-F5344CB8AC3E}">
        <p14:creationId xmlns:p14="http://schemas.microsoft.com/office/powerpoint/2010/main" val="1402105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6BE0-0489-C485-C3C0-74EA30302D18}"/>
              </a:ext>
            </a:extLst>
          </p:cNvPr>
          <p:cNvSpPr>
            <a:spLocks noGrp="1"/>
          </p:cNvSpPr>
          <p:nvPr>
            <p:ph type="title"/>
          </p:nvPr>
        </p:nvSpPr>
        <p:spPr/>
        <p:txBody>
          <a:bodyPr>
            <a:normAutofit/>
          </a:bodyPr>
          <a:lstStyle/>
          <a:p>
            <a:r>
              <a:rPr lang="en-US" sz="5400" b="1" dirty="0">
                <a:latin typeface="Times New Roman" panose="02020603050405020304" pitchFamily="18" charset="0"/>
                <a:cs typeface="Times New Roman" panose="02020603050405020304" pitchFamily="18" charset="0"/>
              </a:rPr>
              <a:t>Conclusion</a:t>
            </a:r>
            <a:endParaRPr lang="en-GB" sz="5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92C10DE-F6E2-EB3D-0016-0C688AFF68B4}"/>
              </a:ext>
            </a:extLst>
          </p:cNvPr>
          <p:cNvSpPr>
            <a:spLocks noGrp="1"/>
          </p:cNvSpPr>
          <p:nvPr>
            <p:ph idx="1"/>
          </p:nvPr>
        </p:nvSpPr>
        <p:spPr>
          <a:xfrm>
            <a:off x="1120000" y="1690688"/>
            <a:ext cx="4976000" cy="4869089"/>
          </a:xfrm>
        </p:spPr>
        <p:txBody>
          <a:bodyPr>
            <a:normAutofit fontScale="85000" lnSpcReduction="10000"/>
          </a:bodyPr>
          <a:lstStyle/>
          <a:p>
            <a:pPr marL="0" indent="0" algn="just">
              <a:lnSpc>
                <a:spcPct val="150000"/>
              </a:lnSpc>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To conclude, employee engagement is important for any business operation, especially for hospitality businesses. It has been found that engagement is getting involved in work effectively and employee engagement in a workplace is important and managed by human resources officials. Through the Deloitte model, the author has realised that the engagement of employees is important that can be achieved through meaningful work, supportive management, a positive work environment, growth opportunity and trust in leadership. Besides, the author has identified some practices like providing autonomy, dividing into empowered teams, investing in training, creating a diverse work environment, setting clear goals, and organising impactful learning culture that can be best for hotel administrations to increase employee engagement.</a:t>
            </a:r>
          </a:p>
        </p:txBody>
      </p:sp>
      <p:pic>
        <p:nvPicPr>
          <p:cNvPr id="4" name="Picture 3">
            <a:extLst>
              <a:ext uri="{FF2B5EF4-FFF2-40B4-BE49-F238E27FC236}">
                <a16:creationId xmlns:a16="http://schemas.microsoft.com/office/drawing/2014/main" id="{E08DF709-5CC2-E78C-3415-71B13C7DAE50}"/>
              </a:ext>
            </a:extLst>
          </p:cNvPr>
          <p:cNvPicPr>
            <a:picLocks noChangeAspect="1"/>
          </p:cNvPicPr>
          <p:nvPr/>
        </p:nvPicPr>
        <p:blipFill>
          <a:blip r:embed="rId2"/>
          <a:stretch>
            <a:fillRect/>
          </a:stretch>
        </p:blipFill>
        <p:spPr>
          <a:xfrm>
            <a:off x="6149200" y="1690688"/>
            <a:ext cx="5451860" cy="4657952"/>
          </a:xfrm>
          <a:prstGeom prst="rect">
            <a:avLst/>
          </a:prstGeom>
        </p:spPr>
      </p:pic>
    </p:spTree>
    <p:extLst>
      <p:ext uri="{BB962C8B-B14F-4D97-AF65-F5344CB8AC3E}">
        <p14:creationId xmlns:p14="http://schemas.microsoft.com/office/powerpoint/2010/main" val="4285519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2BA9-8A37-4948-AF2D-1620681448E2}"/>
              </a:ext>
            </a:extLst>
          </p:cNvPr>
          <p:cNvSpPr>
            <a:spLocks noGrp="1"/>
          </p:cNvSpPr>
          <p:nvPr>
            <p:ph type="title"/>
          </p:nvPr>
        </p:nvSpPr>
        <p:spPr>
          <a:xfrm>
            <a:off x="979100" y="511966"/>
            <a:ext cx="10058400" cy="1371600"/>
          </a:xfrm>
        </p:spPr>
        <p:txBody>
          <a:bodyPr>
            <a:normAutofit/>
          </a:bodyPr>
          <a:lstStyle/>
          <a:p>
            <a:r>
              <a:rPr lang="en-GB" sz="5400" b="1" dirty="0">
                <a:latin typeface="Times New Roman" panose="02020603050405020304" pitchFamily="18" charset="0"/>
                <a:cs typeface="Times New Roman" panose="02020603050405020304" pitchFamily="18" charset="0"/>
              </a:rPr>
              <a:t>References </a:t>
            </a:r>
          </a:p>
        </p:txBody>
      </p:sp>
      <p:sp>
        <p:nvSpPr>
          <p:cNvPr id="5" name="Content Placeholder 4">
            <a:extLst>
              <a:ext uri="{FF2B5EF4-FFF2-40B4-BE49-F238E27FC236}">
                <a16:creationId xmlns:a16="http://schemas.microsoft.com/office/drawing/2014/main" id="{149AD1AC-8FC0-4524-8126-8118C767CFED}"/>
              </a:ext>
            </a:extLst>
          </p:cNvPr>
          <p:cNvSpPr>
            <a:spLocks noGrp="1"/>
          </p:cNvSpPr>
          <p:nvPr>
            <p:ph idx="1"/>
          </p:nvPr>
        </p:nvSpPr>
        <p:spPr>
          <a:xfrm>
            <a:off x="979100" y="1604879"/>
            <a:ext cx="10233800" cy="4887996"/>
          </a:xfrm>
        </p:spPr>
        <p:txBody>
          <a:bodyPr>
            <a:normAutofit fontScale="85000" lnSpcReduction="20000"/>
          </a:bodyPr>
          <a:lstStyle/>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Ali, B.J. and Anwar, G. (2021). Work Engagement: How Does Employee Work Engagement Influence Employee Satisfaction? 	</a:t>
            </a:r>
            <a:r>
              <a:rPr lang="en-GB" sz="1800" i="1" dirty="0">
                <a:effectLst/>
                <a:latin typeface="Times New Roman" panose="02020603050405020304" pitchFamily="18" charset="0"/>
                <a:ea typeface="Times New Roman" panose="02020603050405020304" pitchFamily="18" charset="0"/>
              </a:rPr>
              <a:t>International Journal of Advanced Engineering, Management and Science</a:t>
            </a:r>
            <a:r>
              <a:rPr lang="en-GB" sz="1800" dirty="0">
                <a:effectLst/>
                <a:latin typeface="Times New Roman" panose="02020603050405020304" pitchFamily="18" charset="0"/>
                <a:ea typeface="Times New Roman" panose="02020603050405020304" pitchFamily="18" charset="0"/>
              </a:rPr>
              <a:t>, 7(6), pp.10–21. </a:t>
            </a:r>
          </a:p>
          <a:p>
            <a:pPr marL="0" marR="0" indent="0" algn="just">
              <a:lnSpc>
                <a:spcPct val="150000"/>
              </a:lnSpc>
              <a:spcBef>
                <a:spcPts val="0"/>
              </a:spcBef>
              <a:spcAft>
                <a:spcPts val="0"/>
              </a:spcAft>
              <a:buNone/>
            </a:pPr>
            <a:r>
              <a:rPr lang="en-GB" sz="1800" dirty="0" err="1">
                <a:effectLst/>
                <a:latin typeface="Times New Roman" panose="02020603050405020304" pitchFamily="18" charset="0"/>
                <a:ea typeface="Times New Roman" panose="02020603050405020304" pitchFamily="18" charset="0"/>
              </a:rPr>
              <a:t>Chandani</a:t>
            </a:r>
            <a:r>
              <a:rPr lang="en-GB" sz="1800" dirty="0">
                <a:effectLst/>
                <a:latin typeface="Times New Roman" panose="02020603050405020304" pitchFamily="18" charset="0"/>
                <a:ea typeface="Times New Roman" panose="02020603050405020304" pitchFamily="18" charset="0"/>
              </a:rPr>
              <a:t>, A., Mehta, M., Mall, A. and Khokhar, V. (2020). Employee Engagement: A Review Paper on Factors Affecting 	Employee Engagement. </a:t>
            </a:r>
            <a:r>
              <a:rPr lang="en-GB" sz="1800" i="1" dirty="0">
                <a:effectLst/>
                <a:latin typeface="Times New Roman" panose="02020603050405020304" pitchFamily="18" charset="0"/>
                <a:ea typeface="Times New Roman" panose="02020603050405020304" pitchFamily="18" charset="0"/>
              </a:rPr>
              <a:t>Indian Journal of Science and Technology</a:t>
            </a:r>
            <a:r>
              <a:rPr lang="en-GB" sz="1800" dirty="0">
                <a:effectLst/>
                <a:latin typeface="Times New Roman" panose="02020603050405020304" pitchFamily="18" charset="0"/>
                <a:ea typeface="Times New Roman" panose="02020603050405020304" pitchFamily="18" charset="0"/>
              </a:rPr>
              <a:t>, 9(15). </a:t>
            </a:r>
          </a:p>
          <a:p>
            <a:pPr marL="0" marR="0" indent="0" algn="just">
              <a:lnSpc>
                <a:spcPct val="150000"/>
              </a:lnSpc>
              <a:spcBef>
                <a:spcPts val="0"/>
              </a:spcBef>
              <a:spcAft>
                <a:spcPts val="0"/>
              </a:spcAft>
              <a:buNone/>
            </a:pPr>
            <a:r>
              <a:rPr lang="en-GB" sz="1800" dirty="0" err="1">
                <a:effectLst/>
                <a:latin typeface="Times New Roman" panose="02020603050405020304" pitchFamily="18" charset="0"/>
                <a:ea typeface="Times New Roman" panose="02020603050405020304" pitchFamily="18" charset="0"/>
              </a:rPr>
              <a:t>Eldor</a:t>
            </a:r>
            <a:r>
              <a:rPr lang="en-GB" sz="1800" dirty="0">
                <a:effectLst/>
                <a:latin typeface="Times New Roman" panose="02020603050405020304" pitchFamily="18" charset="0"/>
                <a:ea typeface="Times New Roman" panose="02020603050405020304" pitchFamily="18" charset="0"/>
              </a:rPr>
              <a:t>, L. (2021). Work Engagement. </a:t>
            </a:r>
            <a:r>
              <a:rPr lang="en-GB" sz="1800" i="1" dirty="0">
                <a:effectLst/>
                <a:latin typeface="Times New Roman" panose="02020603050405020304" pitchFamily="18" charset="0"/>
                <a:ea typeface="Times New Roman" panose="02020603050405020304" pitchFamily="18" charset="0"/>
              </a:rPr>
              <a:t>Human Resource Development Review</a:t>
            </a:r>
            <a:r>
              <a:rPr lang="en-GB" sz="1800" dirty="0">
                <a:effectLst/>
                <a:latin typeface="Times New Roman" panose="02020603050405020304" pitchFamily="18" charset="0"/>
                <a:ea typeface="Times New Roman" panose="02020603050405020304" pitchFamily="18" charset="0"/>
              </a:rPr>
              <a:t>, [online] 15(3), pp.317–339. </a:t>
            </a:r>
          </a:p>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Jose, G. (2017). Satisfaction with HR Practices and Employee Engagement: A Social Exchange Perspective. </a:t>
            </a:r>
            <a:r>
              <a:rPr lang="en-GB" sz="1800" i="1" dirty="0">
                <a:effectLst/>
                <a:latin typeface="Times New Roman" panose="02020603050405020304" pitchFamily="18" charset="0"/>
                <a:ea typeface="Times New Roman" panose="02020603050405020304" pitchFamily="18" charset="0"/>
              </a:rPr>
              <a:t>Journal of Economics 	and </a:t>
            </a:r>
            <a:r>
              <a:rPr lang="en-GB" sz="1800" i="1" dirty="0" err="1">
                <a:effectLst/>
                <a:latin typeface="Times New Roman" panose="02020603050405020304" pitchFamily="18" charset="0"/>
                <a:ea typeface="Times New Roman" panose="02020603050405020304" pitchFamily="18" charset="0"/>
              </a:rPr>
              <a:t>Behavioral</a:t>
            </a:r>
            <a:r>
              <a:rPr lang="en-GB" sz="1800" i="1" dirty="0">
                <a:effectLst/>
                <a:latin typeface="Times New Roman" panose="02020603050405020304" pitchFamily="18" charset="0"/>
                <a:ea typeface="Times New Roman" panose="02020603050405020304" pitchFamily="18" charset="0"/>
              </a:rPr>
              <a:t> Studies</a:t>
            </a:r>
            <a:r>
              <a:rPr lang="en-GB" sz="1800" dirty="0">
                <a:effectLst/>
                <a:latin typeface="Times New Roman" panose="02020603050405020304" pitchFamily="18" charset="0"/>
                <a:ea typeface="Times New Roman" panose="02020603050405020304" pitchFamily="18" charset="0"/>
              </a:rPr>
              <a:t>, 4(7), pp.423–430. </a:t>
            </a:r>
          </a:p>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Joubert, M. and Roodt, G. (2018). Identifying enabling management practices for employee engagement. </a:t>
            </a:r>
            <a:r>
              <a:rPr lang="en-GB" sz="1800" i="1" dirty="0">
                <a:effectLst/>
                <a:latin typeface="Times New Roman" panose="02020603050405020304" pitchFamily="18" charset="0"/>
                <a:ea typeface="Times New Roman" panose="02020603050405020304" pitchFamily="18" charset="0"/>
              </a:rPr>
              <a:t>Acta </a:t>
            </a:r>
            <a:r>
              <a:rPr lang="en-GB" sz="1800" i="1" dirty="0" err="1">
                <a:effectLst/>
                <a:latin typeface="Times New Roman" panose="02020603050405020304" pitchFamily="18" charset="0"/>
                <a:ea typeface="Times New Roman" panose="02020603050405020304" pitchFamily="18" charset="0"/>
              </a:rPr>
              <a:t>Commercii</a:t>
            </a:r>
            <a:r>
              <a:rPr lang="en-GB" sz="1800" dirty="0">
                <a:effectLst/>
                <a:latin typeface="Times New Roman" panose="02020603050405020304" pitchFamily="18" charset="0"/>
                <a:ea typeface="Times New Roman" panose="02020603050405020304" pitchFamily="18" charset="0"/>
              </a:rPr>
              <a:t>, 11(1).</a:t>
            </a:r>
          </a:p>
          <a:p>
            <a:pPr marL="0" marR="0" indent="0" algn="just">
              <a:lnSpc>
                <a:spcPct val="150000"/>
              </a:lnSpc>
              <a:spcBef>
                <a:spcPts val="0"/>
              </a:spcBef>
              <a:spcAft>
                <a:spcPts val="0"/>
              </a:spcAft>
              <a:buNone/>
            </a:pPr>
            <a:r>
              <a:rPr lang="en-GB" sz="1800" dirty="0" err="1">
                <a:effectLst/>
                <a:latin typeface="Times New Roman" panose="02020603050405020304" pitchFamily="18" charset="0"/>
                <a:ea typeface="Times New Roman" panose="02020603050405020304" pitchFamily="18" charset="0"/>
              </a:rPr>
              <a:t>Kocherlakota</a:t>
            </a:r>
            <a:r>
              <a:rPr lang="en-GB" sz="1800" dirty="0">
                <a:effectLst/>
                <a:latin typeface="Times New Roman" panose="02020603050405020304" pitchFamily="18" charset="0"/>
                <a:ea typeface="Times New Roman" panose="02020603050405020304" pitchFamily="18" charset="0"/>
              </a:rPr>
              <a:t>, S.D. (2019). Employee Commitment: A Giant Leap in Employee Engagement. </a:t>
            </a:r>
            <a:r>
              <a:rPr lang="en-GB" sz="1800" i="1" dirty="0">
                <a:effectLst/>
                <a:latin typeface="Times New Roman" panose="02020603050405020304" pitchFamily="18" charset="0"/>
                <a:ea typeface="Times New Roman" panose="02020603050405020304" pitchFamily="18" charset="0"/>
              </a:rPr>
              <a:t>OPUS: HR Journal</a:t>
            </a:r>
            <a:r>
              <a:rPr lang="en-GB" sz="1800" dirty="0">
                <a:effectLst/>
                <a:latin typeface="Times New Roman" panose="02020603050405020304" pitchFamily="18" charset="0"/>
                <a:ea typeface="Times New Roman" panose="02020603050405020304" pitchFamily="18" charset="0"/>
              </a:rPr>
              <a:t>, 6(1). </a:t>
            </a:r>
          </a:p>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Lee, J. and Michael, O. (2020). Hotel Employee Work Engagement and Its Consequences. </a:t>
            </a:r>
            <a:r>
              <a:rPr lang="en-GB" sz="1800" i="1" dirty="0">
                <a:effectLst/>
                <a:latin typeface="Times New Roman" panose="02020603050405020304" pitchFamily="18" charset="0"/>
                <a:ea typeface="Times New Roman" panose="02020603050405020304" pitchFamily="18" charset="0"/>
              </a:rPr>
              <a:t>Journal of Hospitality Marketing &amp; 	Management</a:t>
            </a:r>
            <a:r>
              <a:rPr lang="en-GB" sz="1800" dirty="0">
                <a:effectLst/>
                <a:latin typeface="Times New Roman" panose="02020603050405020304" pitchFamily="18" charset="0"/>
                <a:ea typeface="Times New Roman" panose="02020603050405020304" pitchFamily="18" charset="0"/>
              </a:rPr>
              <a:t>, 25(2), pp.133–166. </a:t>
            </a:r>
          </a:p>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Stoneman, S. (2019). What is the best way of measuring employee engagement? </a:t>
            </a:r>
            <a:r>
              <a:rPr lang="en-GB" sz="1800" i="1" dirty="0">
                <a:effectLst/>
                <a:latin typeface="Times New Roman" panose="02020603050405020304" pitchFamily="18" charset="0"/>
                <a:ea typeface="Times New Roman" panose="02020603050405020304" pitchFamily="18" charset="0"/>
              </a:rPr>
              <a:t>Strategic HR Review</a:t>
            </a:r>
            <a:r>
              <a:rPr lang="en-GB" sz="1800" dirty="0">
                <a:effectLst/>
                <a:latin typeface="Times New Roman" panose="02020603050405020304" pitchFamily="18" charset="0"/>
                <a:ea typeface="Times New Roman" panose="02020603050405020304" pitchFamily="18" charset="0"/>
              </a:rPr>
              <a:t>, 12(6). </a:t>
            </a:r>
          </a:p>
          <a:p>
            <a:pPr marL="0" marR="0" indent="0" algn="just">
              <a:lnSpc>
                <a:spcPct val="150000"/>
              </a:lnSpc>
              <a:spcBef>
                <a:spcPts val="0"/>
              </a:spcBef>
              <a:spcAft>
                <a:spcPts val="0"/>
              </a:spcAft>
              <a:buNone/>
            </a:pPr>
            <a:r>
              <a:rPr lang="en-GB" sz="1800" dirty="0" err="1">
                <a:effectLst/>
                <a:latin typeface="Times New Roman" panose="02020603050405020304" pitchFamily="18" charset="0"/>
                <a:ea typeface="Times New Roman" panose="02020603050405020304" pitchFamily="18" charset="0"/>
              </a:rPr>
              <a:t>Suwinci</a:t>
            </a:r>
            <a:r>
              <a:rPr lang="en-GB" sz="1800" dirty="0">
                <a:effectLst/>
                <a:latin typeface="Times New Roman" panose="02020603050405020304" pitchFamily="18" charset="0"/>
                <a:ea typeface="Times New Roman" panose="02020603050405020304" pitchFamily="18" charset="0"/>
              </a:rPr>
              <a:t>, N.K.R.S. (2020). Influence of Leadership and Organization Climate to Organizational Fairness and Employee 	Engagement. </a:t>
            </a:r>
            <a:r>
              <a:rPr lang="en-GB" sz="1800" i="1" dirty="0">
                <a:effectLst/>
                <a:latin typeface="Times New Roman" panose="02020603050405020304" pitchFamily="18" charset="0"/>
                <a:ea typeface="Times New Roman" panose="02020603050405020304" pitchFamily="18" charset="0"/>
              </a:rPr>
              <a:t>Journal of Advanced Research in Dynamical and Control Systems</a:t>
            </a:r>
            <a:r>
              <a:rPr lang="en-GB" sz="1800" dirty="0">
                <a:effectLst/>
                <a:latin typeface="Times New Roman" panose="02020603050405020304" pitchFamily="18" charset="0"/>
                <a:ea typeface="Times New Roman" panose="02020603050405020304" pitchFamily="18" charset="0"/>
              </a:rPr>
              <a:t>, 12(SP8), pp.173–186. </a:t>
            </a:r>
          </a:p>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Zhang, C., </a:t>
            </a:r>
            <a:r>
              <a:rPr lang="en-GB" sz="1800" dirty="0" err="1">
                <a:effectLst/>
                <a:latin typeface="Times New Roman" panose="02020603050405020304" pitchFamily="18" charset="0"/>
                <a:ea typeface="Times New Roman" panose="02020603050405020304" pitchFamily="18" charset="0"/>
              </a:rPr>
              <a:t>Ronzoni</a:t>
            </a:r>
            <a:r>
              <a:rPr lang="en-GB" sz="1800" dirty="0">
                <a:effectLst/>
                <a:latin typeface="Times New Roman" panose="02020603050405020304" pitchFamily="18" charset="0"/>
                <a:ea typeface="Times New Roman" panose="02020603050405020304" pitchFamily="18" charset="0"/>
              </a:rPr>
              <a:t>, G., Medeiros, M. and </a:t>
            </a:r>
            <a:r>
              <a:rPr lang="en-GB" sz="1800" dirty="0" err="1">
                <a:effectLst/>
                <a:latin typeface="Times New Roman" panose="02020603050405020304" pitchFamily="18" charset="0"/>
                <a:ea typeface="Times New Roman" panose="02020603050405020304" pitchFamily="18" charset="0"/>
              </a:rPr>
              <a:t>Bufquin</a:t>
            </a:r>
            <a:r>
              <a:rPr lang="en-GB" sz="1800" dirty="0">
                <a:effectLst/>
                <a:latin typeface="Times New Roman" panose="02020603050405020304" pitchFamily="18" charset="0"/>
                <a:ea typeface="Times New Roman" panose="02020603050405020304" pitchFamily="18" charset="0"/>
              </a:rPr>
              <a:t>, D. (2022). A qualitative assessment of hotel employee engagement </a:t>
            </a:r>
            <a:r>
              <a:rPr lang="en-GB" sz="1800" dirty="0" err="1">
                <a:effectLst/>
                <a:latin typeface="Times New Roman" panose="02020603050405020304" pitchFamily="18" charset="0"/>
                <a:ea typeface="Times New Roman" panose="02020603050405020304" pitchFamily="18" charset="0"/>
              </a:rPr>
              <a:t>intiatives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International Journal of Hospitality Management</a:t>
            </a:r>
            <a:r>
              <a:rPr lang="en-GB" sz="1800" dirty="0">
                <a:effectLst/>
                <a:latin typeface="Times New Roman" panose="02020603050405020304" pitchFamily="18" charset="0"/>
                <a:ea typeface="Times New Roman" panose="02020603050405020304" pitchFamily="18" charset="0"/>
              </a:rPr>
              <a:t>, 102, p.103148.</a:t>
            </a:r>
          </a:p>
          <a:p>
            <a:pPr marL="0" indent="0">
              <a:buNone/>
            </a:pPr>
            <a:endParaRPr lang="en-GB" dirty="0"/>
          </a:p>
        </p:txBody>
      </p:sp>
    </p:spTree>
    <p:extLst>
      <p:ext uri="{BB962C8B-B14F-4D97-AF65-F5344CB8AC3E}">
        <p14:creationId xmlns:p14="http://schemas.microsoft.com/office/powerpoint/2010/main" val="2143827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36</TotalTime>
  <Words>1700</Words>
  <Application>Microsoft Office PowerPoint</Application>
  <PresentationFormat>Widescreen</PresentationFormat>
  <Paragraphs>54</Paragraphs>
  <Slides>9</Slides>
  <Notes>5</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lpstr>
      <vt:lpstr>BMIH4006: Operating Hotel Facilities</vt:lpstr>
      <vt:lpstr>Introduction  </vt:lpstr>
      <vt:lpstr>Definition of Engagement</vt:lpstr>
      <vt:lpstr> The Deloitte Model: An Engagement Theoretical Model </vt:lpstr>
      <vt:lpstr>Best Practice to Engage Employees</vt:lpstr>
      <vt:lpstr>Best Practice to Engage Employees</vt:lpstr>
      <vt:lpstr>Best Practice to Engage Employees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User</dc:creator>
  <cp:lastModifiedBy>Rukhsana Rehman (2012446)</cp:lastModifiedBy>
  <cp:revision>48</cp:revision>
  <dcterms:created xsi:type="dcterms:W3CDTF">2022-12-05T11:42:15Z</dcterms:created>
  <dcterms:modified xsi:type="dcterms:W3CDTF">2022-12-05T18:26:36Z</dcterms:modified>
</cp:coreProperties>
</file>