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387" r:id="rId2"/>
    <p:sldId id="375" r:id="rId3"/>
    <p:sldId id="381" r:id="rId4"/>
    <p:sldId id="390" r:id="rId5"/>
    <p:sldId id="389" r:id="rId6"/>
    <p:sldId id="400" r:id="rId7"/>
    <p:sldId id="391" r:id="rId8"/>
    <p:sldId id="388" r:id="rId9"/>
    <p:sldId id="392" r:id="rId10"/>
    <p:sldId id="341" r:id="rId11"/>
    <p:sldId id="268" r:id="rId12"/>
    <p:sldId id="325" r:id="rId13"/>
    <p:sldId id="376" r:id="rId14"/>
    <p:sldId id="393" r:id="rId15"/>
    <p:sldId id="394" r:id="rId16"/>
    <p:sldId id="403" r:id="rId17"/>
    <p:sldId id="339" r:id="rId18"/>
    <p:sldId id="402" r:id="rId19"/>
    <p:sldId id="274" r:id="rId20"/>
    <p:sldId id="302" r:id="rId21"/>
    <p:sldId id="383" r:id="rId22"/>
    <p:sldId id="384" r:id="rId23"/>
    <p:sldId id="395" r:id="rId24"/>
    <p:sldId id="386" r:id="rId25"/>
    <p:sldId id="396" r:id="rId26"/>
    <p:sldId id="348" r:id="rId27"/>
    <p:sldId id="397" r:id="rId28"/>
    <p:sldId id="349" r:id="rId29"/>
    <p:sldId id="351" r:id="rId30"/>
    <p:sldId id="352" r:id="rId31"/>
    <p:sldId id="353" r:id="rId32"/>
    <p:sldId id="355" r:id="rId33"/>
    <p:sldId id="354" r:id="rId34"/>
    <p:sldId id="377" r:id="rId35"/>
    <p:sldId id="404" r:id="rId36"/>
    <p:sldId id="368" r:id="rId37"/>
    <p:sldId id="378" r:id="rId38"/>
    <p:sldId id="398" r:id="rId39"/>
    <p:sldId id="369" r:id="rId40"/>
    <p:sldId id="399" r:id="rId41"/>
    <p:sldId id="380" r:id="rId42"/>
    <p:sldId id="371" r:id="rId43"/>
    <p:sldId id="372" r:id="rId44"/>
    <p:sldId id="373" r:id="rId45"/>
    <p:sldId id="405" r:id="rId46"/>
    <p:sldId id="406" r:id="rId47"/>
    <p:sldId id="385"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CEED41-7A0A-4B0C-B243-E388D1352F84}" v="5" dt="2024-11-12T10:09:15.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604" autoAdjust="0"/>
    <p:restoredTop sz="94660"/>
  </p:normalViewPr>
  <p:slideViewPr>
    <p:cSldViewPr>
      <p:cViewPr varScale="1">
        <p:scale>
          <a:sx n="91" d="100"/>
          <a:sy n="91" d="100"/>
        </p:scale>
        <p:origin x="108" y="25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4722A8BA-631A-4976-931A-718FDBBE524A}"/>
    <pc:docChg chg="undo custSel addSld delSld modSld">
      <pc:chgData name="David Gardner" userId="32a3b49f-52b0-4a7d-8a0d-c44fdf742dfe" providerId="ADAL" clId="{4722A8BA-631A-4976-931A-718FDBBE524A}" dt="2023-10-23T19:16:09.942" v="413" actId="47"/>
      <pc:docMkLst>
        <pc:docMk/>
      </pc:docMkLst>
      <pc:sldChg chg="modAnim">
        <pc:chgData name="David Gardner" userId="32a3b49f-52b0-4a7d-8a0d-c44fdf742dfe" providerId="ADAL" clId="{4722A8BA-631A-4976-931A-718FDBBE524A}" dt="2023-10-23T18:30:46.868" v="12"/>
        <pc:sldMkLst>
          <pc:docMk/>
          <pc:sldMk cId="718808872" sldId="268"/>
        </pc:sldMkLst>
      </pc:sldChg>
      <pc:sldChg chg="addSp delSp modSp mod">
        <pc:chgData name="David Gardner" userId="32a3b49f-52b0-4a7d-8a0d-c44fdf742dfe" providerId="ADAL" clId="{4722A8BA-631A-4976-931A-718FDBBE524A}" dt="2023-10-23T18:45:10.386" v="178" actId="1076"/>
        <pc:sldMkLst>
          <pc:docMk/>
          <pc:sldMk cId="3035691866" sldId="302"/>
        </pc:sldMkLst>
        <pc:spChg chg="add del mod">
          <ac:chgData name="David Gardner" userId="32a3b49f-52b0-4a7d-8a0d-c44fdf742dfe" providerId="ADAL" clId="{4722A8BA-631A-4976-931A-718FDBBE524A}" dt="2023-10-23T18:43:37.499" v="169" actId="478"/>
          <ac:spMkLst>
            <pc:docMk/>
            <pc:sldMk cId="3035691866" sldId="302"/>
            <ac:spMk id="3" creationId="{F2799AEE-4C5C-A4D2-DEBB-72E11514ACA9}"/>
          </ac:spMkLst>
        </pc:spChg>
        <pc:spChg chg="mod">
          <ac:chgData name="David Gardner" userId="32a3b49f-52b0-4a7d-8a0d-c44fdf742dfe" providerId="ADAL" clId="{4722A8BA-631A-4976-931A-718FDBBE524A}" dt="2023-10-23T18:43:32.432" v="167" actId="14100"/>
          <ac:spMkLst>
            <pc:docMk/>
            <pc:sldMk cId="3035691866" sldId="302"/>
            <ac:spMk id="16387" creationId="{00000000-0000-0000-0000-000000000000}"/>
          </ac:spMkLst>
        </pc:spChg>
        <pc:picChg chg="add mod">
          <ac:chgData name="David Gardner" userId="32a3b49f-52b0-4a7d-8a0d-c44fdf742dfe" providerId="ADAL" clId="{4722A8BA-631A-4976-931A-718FDBBE524A}" dt="2023-10-23T18:44:42.786" v="174" actId="1076"/>
          <ac:picMkLst>
            <pc:docMk/>
            <pc:sldMk cId="3035691866" sldId="302"/>
            <ac:picMk id="1026" creationId="{5998380D-15BC-BA76-D92F-7D8472941EBF}"/>
          </ac:picMkLst>
        </pc:picChg>
        <pc:picChg chg="add mod">
          <ac:chgData name="David Gardner" userId="32a3b49f-52b0-4a7d-8a0d-c44fdf742dfe" providerId="ADAL" clId="{4722A8BA-631A-4976-931A-718FDBBE524A}" dt="2023-10-23T18:45:07.429" v="177" actId="1076"/>
          <ac:picMkLst>
            <pc:docMk/>
            <pc:sldMk cId="3035691866" sldId="302"/>
            <ac:picMk id="1028" creationId="{BD3DEC77-7F1A-5957-54D1-3679319242D3}"/>
          </ac:picMkLst>
        </pc:picChg>
        <pc:picChg chg="add mod">
          <ac:chgData name="David Gardner" userId="32a3b49f-52b0-4a7d-8a0d-c44fdf742dfe" providerId="ADAL" clId="{4722A8BA-631A-4976-931A-718FDBBE524A}" dt="2023-10-23T18:45:10.386" v="178" actId="1076"/>
          <ac:picMkLst>
            <pc:docMk/>
            <pc:sldMk cId="3035691866" sldId="302"/>
            <ac:picMk id="1030" creationId="{A383C9DE-2C5E-C5E5-C398-DD24C4A503F0}"/>
          </ac:picMkLst>
        </pc:picChg>
        <pc:picChg chg="del">
          <ac:chgData name="David Gardner" userId="32a3b49f-52b0-4a7d-8a0d-c44fdf742dfe" providerId="ADAL" clId="{4722A8BA-631A-4976-931A-718FDBBE524A}" dt="2023-10-23T18:43:34.871" v="168" actId="478"/>
          <ac:picMkLst>
            <pc:docMk/>
            <pc:sldMk cId="3035691866" sldId="302"/>
            <ac:picMk id="16392" creationId="{00000000-0000-0000-0000-000000000000}"/>
          </ac:picMkLst>
        </pc:picChg>
      </pc:sldChg>
      <pc:sldChg chg="modAnim">
        <pc:chgData name="David Gardner" userId="32a3b49f-52b0-4a7d-8a0d-c44fdf742dfe" providerId="ADAL" clId="{4722A8BA-631A-4976-931A-718FDBBE524A}" dt="2023-10-23T18:30:40.366" v="6"/>
        <pc:sldMkLst>
          <pc:docMk/>
          <pc:sldMk cId="2510706700" sldId="341"/>
        </pc:sldMkLst>
      </pc:sldChg>
      <pc:sldChg chg="del">
        <pc:chgData name="David Gardner" userId="32a3b49f-52b0-4a7d-8a0d-c44fdf742dfe" providerId="ADAL" clId="{4722A8BA-631A-4976-931A-718FDBBE524A}" dt="2023-10-23T18:43:28.472" v="166" actId="47"/>
        <pc:sldMkLst>
          <pc:docMk/>
          <pc:sldMk cId="1216605335" sldId="345"/>
        </pc:sldMkLst>
      </pc:sldChg>
      <pc:sldChg chg="addSp modSp mod">
        <pc:chgData name="David Gardner" userId="32a3b49f-52b0-4a7d-8a0d-c44fdf742dfe" providerId="ADAL" clId="{4722A8BA-631A-4976-931A-718FDBBE524A}" dt="2023-10-23T18:51:38.190" v="214" actId="1076"/>
        <pc:sldMkLst>
          <pc:docMk/>
          <pc:sldMk cId="1559779316" sldId="354"/>
        </pc:sldMkLst>
        <pc:spChg chg="add mod">
          <ac:chgData name="David Gardner" userId="32a3b49f-52b0-4a7d-8a0d-c44fdf742dfe" providerId="ADAL" clId="{4722A8BA-631A-4976-931A-718FDBBE524A}" dt="2023-10-23T18:51:38.190" v="214" actId="1076"/>
          <ac:spMkLst>
            <pc:docMk/>
            <pc:sldMk cId="1559779316" sldId="354"/>
            <ac:spMk id="3" creationId="{8C80770A-149B-640E-AB94-6BE1B6B3BE71}"/>
          </ac:spMkLst>
        </pc:spChg>
        <pc:spChg chg="mod">
          <ac:chgData name="David Gardner" userId="32a3b49f-52b0-4a7d-8a0d-c44fdf742dfe" providerId="ADAL" clId="{4722A8BA-631A-4976-931A-718FDBBE524A}" dt="2023-10-23T18:51:27.448" v="210" actId="14100"/>
          <ac:spMkLst>
            <pc:docMk/>
            <pc:sldMk cId="1559779316" sldId="354"/>
            <ac:spMk id="9219" creationId="{00000000-0000-0000-0000-000000000000}"/>
          </ac:spMkLst>
        </pc:spChg>
        <pc:picChg chg="add mod">
          <ac:chgData name="David Gardner" userId="32a3b49f-52b0-4a7d-8a0d-c44fdf742dfe" providerId="ADAL" clId="{4722A8BA-631A-4976-931A-718FDBBE524A}" dt="2023-10-23T18:51:32.025" v="212" actId="14100"/>
          <ac:picMkLst>
            <pc:docMk/>
            <pc:sldMk cId="1559779316" sldId="354"/>
            <ac:picMk id="5" creationId="{7DB58B46-25F2-87C8-2B30-67E6295EAD5B}"/>
          </ac:picMkLst>
        </pc:picChg>
      </pc:sldChg>
      <pc:sldChg chg="addSp delSp modSp mod">
        <pc:chgData name="David Gardner" userId="32a3b49f-52b0-4a7d-8a0d-c44fdf742dfe" providerId="ADAL" clId="{4722A8BA-631A-4976-931A-718FDBBE524A}" dt="2023-10-23T19:03:54.593" v="317" actId="1076"/>
        <pc:sldMkLst>
          <pc:docMk/>
          <pc:sldMk cId="1921049264" sldId="369"/>
        </pc:sldMkLst>
        <pc:spChg chg="del mod">
          <ac:chgData name="David Gardner" userId="32a3b49f-52b0-4a7d-8a0d-c44fdf742dfe" providerId="ADAL" clId="{4722A8BA-631A-4976-931A-718FDBBE524A}" dt="2023-10-23T19:01:27.918" v="296" actId="478"/>
          <ac:spMkLst>
            <pc:docMk/>
            <pc:sldMk cId="1921049264" sldId="369"/>
            <ac:spMk id="2" creationId="{00000000-0000-0000-0000-000000000000}"/>
          </ac:spMkLst>
        </pc:spChg>
        <pc:spChg chg="del mod">
          <ac:chgData name="David Gardner" userId="32a3b49f-52b0-4a7d-8a0d-c44fdf742dfe" providerId="ADAL" clId="{4722A8BA-631A-4976-931A-718FDBBE524A}" dt="2023-10-23T18:59:41.935" v="273" actId="478"/>
          <ac:spMkLst>
            <pc:docMk/>
            <pc:sldMk cId="1921049264" sldId="369"/>
            <ac:spMk id="4" creationId="{00000000-0000-0000-0000-000000000000}"/>
          </ac:spMkLst>
        </pc:spChg>
        <pc:spChg chg="add mod">
          <ac:chgData name="David Gardner" userId="32a3b49f-52b0-4a7d-8a0d-c44fdf742dfe" providerId="ADAL" clId="{4722A8BA-631A-4976-931A-718FDBBE524A}" dt="2023-10-23T19:03:54.593" v="317" actId="1076"/>
          <ac:spMkLst>
            <pc:docMk/>
            <pc:sldMk cId="1921049264" sldId="369"/>
            <ac:spMk id="5" creationId="{C3A7C2EC-7F8A-D1B8-7FF4-BDFEDC8D6D4A}"/>
          </ac:spMkLst>
        </pc:spChg>
        <pc:spChg chg="add del mod">
          <ac:chgData name="David Gardner" userId="32a3b49f-52b0-4a7d-8a0d-c44fdf742dfe" providerId="ADAL" clId="{4722A8BA-631A-4976-931A-718FDBBE524A}" dt="2023-10-23T19:01:30.241" v="297" actId="478"/>
          <ac:spMkLst>
            <pc:docMk/>
            <pc:sldMk cId="1921049264" sldId="369"/>
            <ac:spMk id="7" creationId="{1812B7D4-243B-3820-E708-F031FE9B5462}"/>
          </ac:spMkLst>
        </pc:spChg>
        <pc:spChg chg="add mod">
          <ac:chgData name="David Gardner" userId="32a3b49f-52b0-4a7d-8a0d-c44fdf742dfe" providerId="ADAL" clId="{4722A8BA-631A-4976-931A-718FDBBE524A}" dt="2023-10-23T19:03:52.463" v="316" actId="1076"/>
          <ac:spMkLst>
            <pc:docMk/>
            <pc:sldMk cId="1921049264" sldId="369"/>
            <ac:spMk id="9" creationId="{77421B1B-7F6A-B537-3DFC-A35A1DF47E75}"/>
          </ac:spMkLst>
        </pc:spChg>
      </pc:sldChg>
      <pc:sldChg chg="modSp mod">
        <pc:chgData name="David Gardner" userId="32a3b49f-52b0-4a7d-8a0d-c44fdf742dfe" providerId="ADAL" clId="{4722A8BA-631A-4976-931A-718FDBBE524A}" dt="2023-10-23T18:30:12.502" v="2" actId="20577"/>
        <pc:sldMkLst>
          <pc:docMk/>
          <pc:sldMk cId="381224806" sldId="381"/>
        </pc:sldMkLst>
        <pc:spChg chg="mod">
          <ac:chgData name="David Gardner" userId="32a3b49f-52b0-4a7d-8a0d-c44fdf742dfe" providerId="ADAL" clId="{4722A8BA-631A-4976-931A-718FDBBE524A}" dt="2023-10-23T18:30:12.502" v="2" actId="20577"/>
          <ac:spMkLst>
            <pc:docMk/>
            <pc:sldMk cId="381224806" sldId="381"/>
            <ac:spMk id="7" creationId="{00000000-0000-0000-0000-000000000000}"/>
          </ac:spMkLst>
        </pc:spChg>
      </pc:sldChg>
      <pc:sldChg chg="addSp modSp mod">
        <pc:chgData name="David Gardner" userId="32a3b49f-52b0-4a7d-8a0d-c44fdf742dfe" providerId="ADAL" clId="{4722A8BA-631A-4976-931A-718FDBBE524A}" dt="2023-10-23T19:15:57.961" v="412" actId="207"/>
        <pc:sldMkLst>
          <pc:docMk/>
          <pc:sldMk cId="1202626847" sldId="385"/>
        </pc:sldMkLst>
        <pc:spChg chg="mod">
          <ac:chgData name="David Gardner" userId="32a3b49f-52b0-4a7d-8a0d-c44fdf742dfe" providerId="ADAL" clId="{4722A8BA-631A-4976-931A-718FDBBE524A}" dt="2023-10-23T19:15:29.102" v="403" actId="14100"/>
          <ac:spMkLst>
            <pc:docMk/>
            <pc:sldMk cId="1202626847" sldId="385"/>
            <ac:spMk id="2" creationId="{00000000-0000-0000-0000-000000000000}"/>
          </ac:spMkLst>
        </pc:spChg>
        <pc:spChg chg="mod">
          <ac:chgData name="David Gardner" userId="32a3b49f-52b0-4a7d-8a0d-c44fdf742dfe" providerId="ADAL" clId="{4722A8BA-631A-4976-931A-718FDBBE524A}" dt="2023-10-23T19:15:48.211" v="409" actId="404"/>
          <ac:spMkLst>
            <pc:docMk/>
            <pc:sldMk cId="1202626847" sldId="385"/>
            <ac:spMk id="3" creationId="{00000000-0000-0000-0000-000000000000}"/>
          </ac:spMkLst>
        </pc:spChg>
        <pc:spChg chg="add mod">
          <ac:chgData name="David Gardner" userId="32a3b49f-52b0-4a7d-8a0d-c44fdf742dfe" providerId="ADAL" clId="{4722A8BA-631A-4976-931A-718FDBBE524A}" dt="2023-10-23T19:15:57.961" v="412" actId="207"/>
          <ac:spMkLst>
            <pc:docMk/>
            <pc:sldMk cId="1202626847" sldId="385"/>
            <ac:spMk id="4" creationId="{6D129740-582C-07E9-8678-3AA117D8C484}"/>
          </ac:spMkLst>
        </pc:spChg>
      </pc:sldChg>
      <pc:sldChg chg="modSp mod">
        <pc:chgData name="David Gardner" userId="32a3b49f-52b0-4a7d-8a0d-c44fdf742dfe" providerId="ADAL" clId="{4722A8BA-631A-4976-931A-718FDBBE524A}" dt="2023-10-23T18:30:57.675" v="15" actId="20577"/>
        <pc:sldMkLst>
          <pc:docMk/>
          <pc:sldMk cId="117747550" sldId="388"/>
        </pc:sldMkLst>
        <pc:spChg chg="mod">
          <ac:chgData name="David Gardner" userId="32a3b49f-52b0-4a7d-8a0d-c44fdf742dfe" providerId="ADAL" clId="{4722A8BA-631A-4976-931A-718FDBBE524A}" dt="2023-10-23T18:30:57.675" v="15" actId="20577"/>
          <ac:spMkLst>
            <pc:docMk/>
            <pc:sldMk cId="117747550" sldId="388"/>
            <ac:spMk id="3" creationId="{00000000-0000-0000-0000-000000000000}"/>
          </ac:spMkLst>
        </pc:spChg>
      </pc:sldChg>
      <pc:sldChg chg="addSp modSp mod">
        <pc:chgData name="David Gardner" userId="32a3b49f-52b0-4a7d-8a0d-c44fdf742dfe" providerId="ADAL" clId="{4722A8BA-631A-4976-931A-718FDBBE524A}" dt="2023-10-23T18:32:56.091" v="24" actId="1076"/>
        <pc:sldMkLst>
          <pc:docMk/>
          <pc:sldMk cId="3152590952" sldId="393"/>
        </pc:sldMkLst>
        <pc:spChg chg="mod">
          <ac:chgData name="David Gardner" userId="32a3b49f-52b0-4a7d-8a0d-c44fdf742dfe" providerId="ADAL" clId="{4722A8BA-631A-4976-931A-718FDBBE524A}" dt="2023-10-23T18:32:40.790" v="20"/>
          <ac:spMkLst>
            <pc:docMk/>
            <pc:sldMk cId="3152590952" sldId="393"/>
            <ac:spMk id="2" creationId="{00000000-0000-0000-0000-000000000000}"/>
          </ac:spMkLst>
        </pc:spChg>
        <pc:spChg chg="add mod">
          <ac:chgData name="David Gardner" userId="32a3b49f-52b0-4a7d-8a0d-c44fdf742dfe" providerId="ADAL" clId="{4722A8BA-631A-4976-931A-718FDBBE524A}" dt="2023-10-23T18:32:56.091" v="24" actId="1076"/>
          <ac:spMkLst>
            <pc:docMk/>
            <pc:sldMk cId="3152590952" sldId="393"/>
            <ac:spMk id="5" creationId="{CA1B6410-7AB3-6110-B4CB-780D8F027927}"/>
          </ac:spMkLst>
        </pc:spChg>
      </pc:sldChg>
      <pc:sldChg chg="addSp modSp mod">
        <pc:chgData name="David Gardner" userId="32a3b49f-52b0-4a7d-8a0d-c44fdf742dfe" providerId="ADAL" clId="{4722A8BA-631A-4976-931A-718FDBBE524A}" dt="2023-10-23T18:33:43.402" v="29" actId="1076"/>
        <pc:sldMkLst>
          <pc:docMk/>
          <pc:sldMk cId="1808704052" sldId="394"/>
        </pc:sldMkLst>
        <pc:spChg chg="add mod">
          <ac:chgData name="David Gardner" userId="32a3b49f-52b0-4a7d-8a0d-c44fdf742dfe" providerId="ADAL" clId="{4722A8BA-631A-4976-931A-718FDBBE524A}" dt="2023-10-23T18:33:43.402" v="29" actId="1076"/>
          <ac:spMkLst>
            <pc:docMk/>
            <pc:sldMk cId="1808704052" sldId="394"/>
            <ac:spMk id="5" creationId="{C2A23367-4973-0AE6-02B7-DC74E4230FEC}"/>
          </ac:spMkLst>
        </pc:spChg>
      </pc:sldChg>
      <pc:sldChg chg="addSp modSp mod">
        <pc:chgData name="David Gardner" userId="32a3b49f-52b0-4a7d-8a0d-c44fdf742dfe" providerId="ADAL" clId="{4722A8BA-631A-4976-931A-718FDBBE524A}" dt="2023-10-23T18:47:11.417" v="190" actId="1076"/>
        <pc:sldMkLst>
          <pc:docMk/>
          <pc:sldMk cId="3542055535" sldId="396"/>
        </pc:sldMkLst>
        <pc:spChg chg="mod">
          <ac:chgData name="David Gardner" userId="32a3b49f-52b0-4a7d-8a0d-c44fdf742dfe" providerId="ADAL" clId="{4722A8BA-631A-4976-931A-718FDBBE524A}" dt="2023-10-23T18:47:01.392" v="187" actId="1076"/>
          <ac:spMkLst>
            <pc:docMk/>
            <pc:sldMk cId="3542055535" sldId="396"/>
            <ac:spMk id="2" creationId="{00000000-0000-0000-0000-000000000000}"/>
          </ac:spMkLst>
        </pc:spChg>
        <pc:spChg chg="mod">
          <ac:chgData name="David Gardner" userId="32a3b49f-52b0-4a7d-8a0d-c44fdf742dfe" providerId="ADAL" clId="{4722A8BA-631A-4976-931A-718FDBBE524A}" dt="2023-10-23T18:47:04.497" v="188" actId="1076"/>
          <ac:spMkLst>
            <pc:docMk/>
            <pc:sldMk cId="3542055535" sldId="396"/>
            <ac:spMk id="3" creationId="{00000000-0000-0000-0000-000000000000}"/>
          </ac:spMkLst>
        </pc:spChg>
        <pc:spChg chg="add mod">
          <ac:chgData name="David Gardner" userId="32a3b49f-52b0-4a7d-8a0d-c44fdf742dfe" providerId="ADAL" clId="{4722A8BA-631A-4976-931A-718FDBBE524A}" dt="2023-10-23T18:47:11.417" v="190" actId="1076"/>
          <ac:spMkLst>
            <pc:docMk/>
            <pc:sldMk cId="3542055535" sldId="396"/>
            <ac:spMk id="5" creationId="{5A69DC5C-9843-641A-020C-21CE84102E93}"/>
          </ac:spMkLst>
        </pc:spChg>
      </pc:sldChg>
      <pc:sldChg chg="addSp modSp mod">
        <pc:chgData name="David Gardner" userId="32a3b49f-52b0-4a7d-8a0d-c44fdf742dfe" providerId="ADAL" clId="{4722A8BA-631A-4976-931A-718FDBBE524A}" dt="2023-10-23T18:59:17.632" v="271" actId="404"/>
        <pc:sldMkLst>
          <pc:docMk/>
          <pc:sldMk cId="2814044423" sldId="398"/>
        </pc:sldMkLst>
        <pc:spChg chg="mod">
          <ac:chgData name="David Gardner" userId="32a3b49f-52b0-4a7d-8a0d-c44fdf742dfe" providerId="ADAL" clId="{4722A8BA-631A-4976-931A-718FDBBE524A}" dt="2023-10-23T18:59:17.632" v="271" actId="404"/>
          <ac:spMkLst>
            <pc:docMk/>
            <pc:sldMk cId="2814044423" sldId="398"/>
            <ac:spMk id="3" creationId="{00000000-0000-0000-0000-000000000000}"/>
          </ac:spMkLst>
        </pc:spChg>
        <pc:spChg chg="add mod">
          <ac:chgData name="David Gardner" userId="32a3b49f-52b0-4a7d-8a0d-c44fdf742dfe" providerId="ADAL" clId="{4722A8BA-631A-4976-931A-718FDBBE524A}" dt="2023-10-23T18:59:08.117" v="270" actId="207"/>
          <ac:spMkLst>
            <pc:docMk/>
            <pc:sldMk cId="2814044423" sldId="398"/>
            <ac:spMk id="5" creationId="{CAA2555D-AC8F-124B-2740-0BEC3A15A86C}"/>
          </ac:spMkLst>
        </pc:spChg>
      </pc:sldChg>
      <pc:sldChg chg="new del">
        <pc:chgData name="David Gardner" userId="32a3b49f-52b0-4a7d-8a0d-c44fdf742dfe" providerId="ADAL" clId="{4722A8BA-631A-4976-931A-718FDBBE524A}" dt="2023-10-23T18:35:27.533" v="35" actId="47"/>
        <pc:sldMkLst>
          <pc:docMk/>
          <pc:sldMk cId="2970076335" sldId="401"/>
        </pc:sldMkLst>
      </pc:sldChg>
      <pc:sldChg chg="addSp delSp modSp new mod modClrScheme chgLayout">
        <pc:chgData name="David Gardner" userId="32a3b49f-52b0-4a7d-8a0d-c44fdf742dfe" providerId="ADAL" clId="{4722A8BA-631A-4976-931A-718FDBBE524A}" dt="2023-10-23T18:41:12.384" v="153" actId="14100"/>
        <pc:sldMkLst>
          <pc:docMk/>
          <pc:sldMk cId="2356183123" sldId="402"/>
        </pc:sldMkLst>
        <pc:spChg chg="del mod ord">
          <ac:chgData name="David Gardner" userId="32a3b49f-52b0-4a7d-8a0d-c44fdf742dfe" providerId="ADAL" clId="{4722A8BA-631A-4976-931A-718FDBBE524A}" dt="2023-10-23T18:35:24.265" v="34" actId="700"/>
          <ac:spMkLst>
            <pc:docMk/>
            <pc:sldMk cId="2356183123" sldId="402"/>
            <ac:spMk id="2" creationId="{986A2457-1CB9-438E-E7E4-89A990DD162D}"/>
          </ac:spMkLst>
        </pc:spChg>
        <pc:spChg chg="del">
          <ac:chgData name="David Gardner" userId="32a3b49f-52b0-4a7d-8a0d-c44fdf742dfe" providerId="ADAL" clId="{4722A8BA-631A-4976-931A-718FDBBE524A}" dt="2023-10-23T18:35:24.265" v="34" actId="700"/>
          <ac:spMkLst>
            <pc:docMk/>
            <pc:sldMk cId="2356183123" sldId="402"/>
            <ac:spMk id="3" creationId="{94C557FB-5783-A66A-5D88-4F309BDE37EE}"/>
          </ac:spMkLst>
        </pc:spChg>
        <pc:spChg chg="del mod ord">
          <ac:chgData name="David Gardner" userId="32a3b49f-52b0-4a7d-8a0d-c44fdf742dfe" providerId="ADAL" clId="{4722A8BA-631A-4976-931A-718FDBBE524A}" dt="2023-10-23T18:35:24.265" v="34" actId="700"/>
          <ac:spMkLst>
            <pc:docMk/>
            <pc:sldMk cId="2356183123" sldId="402"/>
            <ac:spMk id="4" creationId="{D451FE35-572C-D482-151E-6BD71B04DCA6}"/>
          </ac:spMkLst>
        </pc:spChg>
        <pc:spChg chg="del">
          <ac:chgData name="David Gardner" userId="32a3b49f-52b0-4a7d-8a0d-c44fdf742dfe" providerId="ADAL" clId="{4722A8BA-631A-4976-931A-718FDBBE524A}" dt="2023-10-23T18:35:24.265" v="34" actId="700"/>
          <ac:spMkLst>
            <pc:docMk/>
            <pc:sldMk cId="2356183123" sldId="402"/>
            <ac:spMk id="5" creationId="{0E1E0BE0-79D6-14A0-72C3-BD85478C7EAA}"/>
          </ac:spMkLst>
        </pc:spChg>
        <pc:spChg chg="del">
          <ac:chgData name="David Gardner" userId="32a3b49f-52b0-4a7d-8a0d-c44fdf742dfe" providerId="ADAL" clId="{4722A8BA-631A-4976-931A-718FDBBE524A}" dt="2023-10-23T18:35:24.265" v="34" actId="700"/>
          <ac:spMkLst>
            <pc:docMk/>
            <pc:sldMk cId="2356183123" sldId="402"/>
            <ac:spMk id="6" creationId="{60A57B6C-15D8-7620-F345-2AE7835DCD23}"/>
          </ac:spMkLst>
        </pc:spChg>
        <pc:spChg chg="add mod ord">
          <ac:chgData name="David Gardner" userId="32a3b49f-52b0-4a7d-8a0d-c44fdf742dfe" providerId="ADAL" clId="{4722A8BA-631A-4976-931A-718FDBBE524A}" dt="2023-10-23T18:35:58.133" v="59" actId="20577"/>
          <ac:spMkLst>
            <pc:docMk/>
            <pc:sldMk cId="2356183123" sldId="402"/>
            <ac:spMk id="7" creationId="{B13A6EE4-255B-263C-09C9-56EBAE84FCEC}"/>
          </ac:spMkLst>
        </pc:spChg>
        <pc:spChg chg="add del mod ord">
          <ac:chgData name="David Gardner" userId="32a3b49f-52b0-4a7d-8a0d-c44fdf742dfe" providerId="ADAL" clId="{4722A8BA-631A-4976-931A-718FDBBE524A}" dt="2023-10-23T18:35:39.832" v="37" actId="478"/>
          <ac:spMkLst>
            <pc:docMk/>
            <pc:sldMk cId="2356183123" sldId="402"/>
            <ac:spMk id="8" creationId="{6CC0181A-9617-5D98-C823-11077E566D77}"/>
          </ac:spMkLst>
        </pc:spChg>
        <pc:spChg chg="add mod">
          <ac:chgData name="David Gardner" userId="32a3b49f-52b0-4a7d-8a0d-c44fdf742dfe" providerId="ADAL" clId="{4722A8BA-631A-4976-931A-718FDBBE524A}" dt="2023-10-23T18:41:08.401" v="152" actId="207"/>
          <ac:spMkLst>
            <pc:docMk/>
            <pc:sldMk cId="2356183123" sldId="402"/>
            <ac:spMk id="10" creationId="{5C8F9641-10EF-9F54-850A-56BF5521E6DE}"/>
          </ac:spMkLst>
        </pc:spChg>
        <pc:spChg chg="add mod">
          <ac:chgData name="David Gardner" userId="32a3b49f-52b0-4a7d-8a0d-c44fdf742dfe" providerId="ADAL" clId="{4722A8BA-631A-4976-931A-718FDBBE524A}" dt="2023-10-23T18:41:12.384" v="153" actId="14100"/>
          <ac:spMkLst>
            <pc:docMk/>
            <pc:sldMk cId="2356183123" sldId="402"/>
            <ac:spMk id="12" creationId="{F4EC43A2-C6FC-8722-CF98-0678FA2E3B21}"/>
          </ac:spMkLst>
        </pc:spChg>
      </pc:sldChg>
      <pc:sldChg chg="addSp delSp modSp new mod">
        <pc:chgData name="David Gardner" userId="32a3b49f-52b0-4a7d-8a0d-c44fdf742dfe" providerId="ADAL" clId="{4722A8BA-631A-4976-931A-718FDBBE524A}" dt="2023-10-23T18:43:13.957" v="165" actId="6549"/>
        <pc:sldMkLst>
          <pc:docMk/>
          <pc:sldMk cId="2844148894" sldId="403"/>
        </pc:sldMkLst>
        <pc:spChg chg="mod">
          <ac:chgData name="David Gardner" userId="32a3b49f-52b0-4a7d-8a0d-c44fdf742dfe" providerId="ADAL" clId="{4722A8BA-631A-4976-931A-718FDBBE524A}" dt="2023-10-23T18:36:17.618" v="65" actId="20577"/>
          <ac:spMkLst>
            <pc:docMk/>
            <pc:sldMk cId="2844148894" sldId="403"/>
            <ac:spMk id="2" creationId="{A74A9866-7C8F-D4FB-49E3-457C5F1E24C3}"/>
          </ac:spMkLst>
        </pc:spChg>
        <pc:spChg chg="del">
          <ac:chgData name="David Gardner" userId="32a3b49f-52b0-4a7d-8a0d-c44fdf742dfe" providerId="ADAL" clId="{4722A8BA-631A-4976-931A-718FDBBE524A}" dt="2023-10-23T18:36:20.634" v="66" actId="478"/>
          <ac:spMkLst>
            <pc:docMk/>
            <pc:sldMk cId="2844148894" sldId="403"/>
            <ac:spMk id="3" creationId="{398147C8-D96E-850D-BE71-84A2474C2C65}"/>
          </ac:spMkLst>
        </pc:spChg>
        <pc:spChg chg="add mod">
          <ac:chgData name="David Gardner" userId="32a3b49f-52b0-4a7d-8a0d-c44fdf742dfe" providerId="ADAL" clId="{4722A8BA-631A-4976-931A-718FDBBE524A}" dt="2023-10-23T18:43:13.957" v="165" actId="6549"/>
          <ac:spMkLst>
            <pc:docMk/>
            <pc:sldMk cId="2844148894" sldId="403"/>
            <ac:spMk id="5" creationId="{CF8F23CE-B124-A537-CFEF-C5BD34ED5CE9}"/>
          </ac:spMkLst>
        </pc:spChg>
        <pc:spChg chg="add del">
          <ac:chgData name="David Gardner" userId="32a3b49f-52b0-4a7d-8a0d-c44fdf742dfe" providerId="ADAL" clId="{4722A8BA-631A-4976-931A-718FDBBE524A}" dt="2023-10-23T18:42:02.944" v="155" actId="478"/>
          <ac:spMkLst>
            <pc:docMk/>
            <pc:sldMk cId="2844148894" sldId="403"/>
            <ac:spMk id="7" creationId="{9C3F115C-3907-AD2F-A0CF-DF72D9C0CC9A}"/>
          </ac:spMkLst>
        </pc:spChg>
        <pc:spChg chg="add mod">
          <ac:chgData name="David Gardner" userId="32a3b49f-52b0-4a7d-8a0d-c44fdf742dfe" providerId="ADAL" clId="{4722A8BA-631A-4976-931A-718FDBBE524A}" dt="2023-10-23T18:43:10.835" v="164" actId="20577"/>
          <ac:spMkLst>
            <pc:docMk/>
            <pc:sldMk cId="2844148894" sldId="403"/>
            <ac:spMk id="9" creationId="{783A611C-F7CD-C1DF-5CCE-9EEEB715BD25}"/>
          </ac:spMkLst>
        </pc:spChg>
      </pc:sldChg>
      <pc:sldChg chg="addSp delSp modSp new del mod modClrScheme chgLayout">
        <pc:chgData name="David Gardner" userId="32a3b49f-52b0-4a7d-8a0d-c44fdf742dfe" providerId="ADAL" clId="{4722A8BA-631A-4976-931A-718FDBBE524A}" dt="2023-10-23T18:35:28.876" v="36" actId="47"/>
        <pc:sldMkLst>
          <pc:docMk/>
          <pc:sldMk cId="3892724839" sldId="403"/>
        </pc:sldMkLst>
        <pc:spChg chg="del mod ord">
          <ac:chgData name="David Gardner" userId="32a3b49f-52b0-4a7d-8a0d-c44fdf742dfe" providerId="ADAL" clId="{4722A8BA-631A-4976-931A-718FDBBE524A}" dt="2023-10-23T18:35:19.609" v="33" actId="700"/>
          <ac:spMkLst>
            <pc:docMk/>
            <pc:sldMk cId="3892724839" sldId="403"/>
            <ac:spMk id="2" creationId="{29E7572C-4270-D78C-ECD3-B3A03B294ABC}"/>
          </ac:spMkLst>
        </pc:spChg>
        <pc:spChg chg="del">
          <ac:chgData name="David Gardner" userId="32a3b49f-52b0-4a7d-8a0d-c44fdf742dfe" providerId="ADAL" clId="{4722A8BA-631A-4976-931A-718FDBBE524A}" dt="2023-10-23T18:35:19.609" v="33" actId="700"/>
          <ac:spMkLst>
            <pc:docMk/>
            <pc:sldMk cId="3892724839" sldId="403"/>
            <ac:spMk id="3" creationId="{FBC7AF44-0FFC-157D-518F-D1CEF922DF11}"/>
          </ac:spMkLst>
        </pc:spChg>
        <pc:spChg chg="del mod ord">
          <ac:chgData name="David Gardner" userId="32a3b49f-52b0-4a7d-8a0d-c44fdf742dfe" providerId="ADAL" clId="{4722A8BA-631A-4976-931A-718FDBBE524A}" dt="2023-10-23T18:35:19.609" v="33" actId="700"/>
          <ac:spMkLst>
            <pc:docMk/>
            <pc:sldMk cId="3892724839" sldId="403"/>
            <ac:spMk id="4" creationId="{06FFBCB8-AD45-240E-FF4D-694A8EA3F943}"/>
          </ac:spMkLst>
        </pc:spChg>
        <pc:spChg chg="del">
          <ac:chgData name="David Gardner" userId="32a3b49f-52b0-4a7d-8a0d-c44fdf742dfe" providerId="ADAL" clId="{4722A8BA-631A-4976-931A-718FDBBE524A}" dt="2023-10-23T18:35:19.609" v="33" actId="700"/>
          <ac:spMkLst>
            <pc:docMk/>
            <pc:sldMk cId="3892724839" sldId="403"/>
            <ac:spMk id="5" creationId="{2348CA20-F7DF-C6A3-2CE2-E7688A491F83}"/>
          </ac:spMkLst>
        </pc:spChg>
        <pc:spChg chg="del">
          <ac:chgData name="David Gardner" userId="32a3b49f-52b0-4a7d-8a0d-c44fdf742dfe" providerId="ADAL" clId="{4722A8BA-631A-4976-931A-718FDBBE524A}" dt="2023-10-23T18:35:19.609" v="33" actId="700"/>
          <ac:spMkLst>
            <pc:docMk/>
            <pc:sldMk cId="3892724839" sldId="403"/>
            <ac:spMk id="6" creationId="{3BDB10FF-5C2C-D475-6A85-2EAC6FBEF894}"/>
          </ac:spMkLst>
        </pc:spChg>
        <pc:spChg chg="add mod ord">
          <ac:chgData name="David Gardner" userId="32a3b49f-52b0-4a7d-8a0d-c44fdf742dfe" providerId="ADAL" clId="{4722A8BA-631A-4976-931A-718FDBBE524A}" dt="2023-10-23T18:35:19.609" v="33" actId="700"/>
          <ac:spMkLst>
            <pc:docMk/>
            <pc:sldMk cId="3892724839" sldId="403"/>
            <ac:spMk id="7" creationId="{24B0C06F-C16E-BDD3-E970-47BB9AA66BB0}"/>
          </ac:spMkLst>
        </pc:spChg>
        <pc:spChg chg="add mod ord">
          <ac:chgData name="David Gardner" userId="32a3b49f-52b0-4a7d-8a0d-c44fdf742dfe" providerId="ADAL" clId="{4722A8BA-631A-4976-931A-718FDBBE524A}" dt="2023-10-23T18:35:19.609" v="33" actId="700"/>
          <ac:spMkLst>
            <pc:docMk/>
            <pc:sldMk cId="3892724839" sldId="403"/>
            <ac:spMk id="8" creationId="{723148CC-1882-7C2B-691C-56EE6977880B}"/>
          </ac:spMkLst>
        </pc:spChg>
      </pc:sldChg>
      <pc:sldChg chg="addSp delSp modSp new mod">
        <pc:chgData name="David Gardner" userId="32a3b49f-52b0-4a7d-8a0d-c44fdf742dfe" providerId="ADAL" clId="{4722A8BA-631A-4976-931A-718FDBBE524A}" dt="2023-10-23T18:56:02.870" v="260" actId="207"/>
        <pc:sldMkLst>
          <pc:docMk/>
          <pc:sldMk cId="1839880476" sldId="404"/>
        </pc:sldMkLst>
        <pc:spChg chg="del mod">
          <ac:chgData name="David Gardner" userId="32a3b49f-52b0-4a7d-8a0d-c44fdf742dfe" providerId="ADAL" clId="{4722A8BA-631A-4976-931A-718FDBBE524A}" dt="2023-10-23T18:53:09.468" v="237" actId="478"/>
          <ac:spMkLst>
            <pc:docMk/>
            <pc:sldMk cId="1839880476" sldId="404"/>
            <ac:spMk id="2" creationId="{7EF21DF9-F012-B826-0128-17850DF08CC4}"/>
          </ac:spMkLst>
        </pc:spChg>
        <pc:spChg chg="del mod">
          <ac:chgData name="David Gardner" userId="32a3b49f-52b0-4a7d-8a0d-c44fdf742dfe" providerId="ADAL" clId="{4722A8BA-631A-4976-931A-718FDBBE524A}" dt="2023-10-23T18:54:05.423" v="241" actId="478"/>
          <ac:spMkLst>
            <pc:docMk/>
            <pc:sldMk cId="1839880476" sldId="404"/>
            <ac:spMk id="3" creationId="{6E33E59D-A827-9559-3091-00D621E24F5B}"/>
          </ac:spMkLst>
        </pc:spChg>
        <pc:spChg chg="add mod">
          <ac:chgData name="David Gardner" userId="32a3b49f-52b0-4a7d-8a0d-c44fdf742dfe" providerId="ADAL" clId="{4722A8BA-631A-4976-931A-718FDBBE524A}" dt="2023-10-23T18:54:50.198" v="247"/>
          <ac:spMkLst>
            <pc:docMk/>
            <pc:sldMk cId="1839880476" sldId="404"/>
            <ac:spMk id="5" creationId="{DA9E7D75-0535-13C9-D6E7-EBFF3CF0A205}"/>
          </ac:spMkLst>
        </pc:spChg>
        <pc:spChg chg="add mod">
          <ac:chgData name="David Gardner" userId="32a3b49f-52b0-4a7d-8a0d-c44fdf742dfe" providerId="ADAL" clId="{4722A8BA-631A-4976-931A-718FDBBE524A}" dt="2023-10-23T18:56:02.870" v="260" actId="207"/>
          <ac:spMkLst>
            <pc:docMk/>
            <pc:sldMk cId="1839880476" sldId="404"/>
            <ac:spMk id="7" creationId="{D125C1AB-EF02-C118-E7FF-27535CBDBA2D}"/>
          </ac:spMkLst>
        </pc:spChg>
      </pc:sldChg>
      <pc:sldChg chg="new del">
        <pc:chgData name="David Gardner" userId="32a3b49f-52b0-4a7d-8a0d-c44fdf742dfe" providerId="ADAL" clId="{4722A8BA-631A-4976-931A-718FDBBE524A}" dt="2023-10-23T19:02:56.498" v="314" actId="47"/>
        <pc:sldMkLst>
          <pc:docMk/>
          <pc:sldMk cId="224517758" sldId="405"/>
        </pc:sldMkLst>
      </pc:sldChg>
      <pc:sldChg chg="modSp new mod">
        <pc:chgData name="David Gardner" userId="32a3b49f-52b0-4a7d-8a0d-c44fdf742dfe" providerId="ADAL" clId="{4722A8BA-631A-4976-931A-718FDBBE524A}" dt="2023-10-23T19:07:28.841" v="360" actId="20577"/>
        <pc:sldMkLst>
          <pc:docMk/>
          <pc:sldMk cId="1831795640" sldId="405"/>
        </pc:sldMkLst>
        <pc:spChg chg="mod">
          <ac:chgData name="David Gardner" userId="32a3b49f-52b0-4a7d-8a0d-c44fdf742dfe" providerId="ADAL" clId="{4722A8BA-631A-4976-931A-718FDBBE524A}" dt="2023-10-23T19:06:42.045" v="340" actId="20577"/>
          <ac:spMkLst>
            <pc:docMk/>
            <pc:sldMk cId="1831795640" sldId="405"/>
            <ac:spMk id="2" creationId="{7534A398-1E25-76F5-0674-EA392E7D6596}"/>
          </ac:spMkLst>
        </pc:spChg>
        <pc:spChg chg="mod">
          <ac:chgData name="David Gardner" userId="32a3b49f-52b0-4a7d-8a0d-c44fdf742dfe" providerId="ADAL" clId="{4722A8BA-631A-4976-931A-718FDBBE524A}" dt="2023-10-23T19:07:28.841" v="360" actId="20577"/>
          <ac:spMkLst>
            <pc:docMk/>
            <pc:sldMk cId="1831795640" sldId="405"/>
            <ac:spMk id="3" creationId="{471E9BE0-AAEB-0F62-F888-C00864BD9253}"/>
          </ac:spMkLst>
        </pc:spChg>
      </pc:sldChg>
      <pc:sldChg chg="addSp delSp modSp new mod">
        <pc:chgData name="David Gardner" userId="32a3b49f-52b0-4a7d-8a0d-c44fdf742dfe" providerId="ADAL" clId="{4722A8BA-631A-4976-931A-718FDBBE524A}" dt="2023-10-23T19:11:02.802" v="384" actId="1076"/>
        <pc:sldMkLst>
          <pc:docMk/>
          <pc:sldMk cId="2679321977" sldId="406"/>
        </pc:sldMkLst>
        <pc:spChg chg="del">
          <ac:chgData name="David Gardner" userId="32a3b49f-52b0-4a7d-8a0d-c44fdf742dfe" providerId="ADAL" clId="{4722A8BA-631A-4976-931A-718FDBBE524A}" dt="2023-10-23T19:08:27.346" v="362" actId="478"/>
          <ac:spMkLst>
            <pc:docMk/>
            <pc:sldMk cId="2679321977" sldId="406"/>
            <ac:spMk id="2" creationId="{2F504C55-1910-FC2C-40AD-5343BFA52671}"/>
          </ac:spMkLst>
        </pc:spChg>
        <pc:spChg chg="del">
          <ac:chgData name="David Gardner" userId="32a3b49f-52b0-4a7d-8a0d-c44fdf742dfe" providerId="ADAL" clId="{4722A8BA-631A-4976-931A-718FDBBE524A}" dt="2023-10-23T19:08:29.308" v="363" actId="478"/>
          <ac:spMkLst>
            <pc:docMk/>
            <pc:sldMk cId="2679321977" sldId="406"/>
            <ac:spMk id="3" creationId="{D804D773-4125-348C-A508-6D2870961DD0}"/>
          </ac:spMkLst>
        </pc:spChg>
        <pc:spChg chg="add mod">
          <ac:chgData name="David Gardner" userId="32a3b49f-52b0-4a7d-8a0d-c44fdf742dfe" providerId="ADAL" clId="{4722A8BA-631A-4976-931A-718FDBBE524A}" dt="2023-10-23T19:10:59.406" v="383" actId="1076"/>
          <ac:spMkLst>
            <pc:docMk/>
            <pc:sldMk cId="2679321977" sldId="406"/>
            <ac:spMk id="5" creationId="{EA560E85-81B2-37F6-0560-794B382D767E}"/>
          </ac:spMkLst>
        </pc:spChg>
        <pc:spChg chg="add mod">
          <ac:chgData name="David Gardner" userId="32a3b49f-52b0-4a7d-8a0d-c44fdf742dfe" providerId="ADAL" clId="{4722A8BA-631A-4976-931A-718FDBBE524A}" dt="2023-10-23T19:11:02.802" v="384" actId="1076"/>
          <ac:spMkLst>
            <pc:docMk/>
            <pc:sldMk cId="2679321977" sldId="406"/>
            <ac:spMk id="7" creationId="{8CE1D748-BA97-C62D-368B-3B92E6759877}"/>
          </ac:spMkLst>
        </pc:spChg>
      </pc:sldChg>
      <pc:sldChg chg="addSp delSp modSp new del mod">
        <pc:chgData name="David Gardner" userId="32a3b49f-52b0-4a7d-8a0d-c44fdf742dfe" providerId="ADAL" clId="{4722A8BA-631A-4976-931A-718FDBBE524A}" dt="2023-10-23T19:16:09.942" v="413" actId="47"/>
        <pc:sldMkLst>
          <pc:docMk/>
          <pc:sldMk cId="3132135953" sldId="407"/>
        </pc:sldMkLst>
        <pc:spChg chg="del">
          <ac:chgData name="David Gardner" userId="32a3b49f-52b0-4a7d-8a0d-c44fdf742dfe" providerId="ADAL" clId="{4722A8BA-631A-4976-931A-718FDBBE524A}" dt="2023-10-23T19:11:51.839" v="386" actId="478"/>
          <ac:spMkLst>
            <pc:docMk/>
            <pc:sldMk cId="3132135953" sldId="407"/>
            <ac:spMk id="2" creationId="{BADB9F79-6C0E-657C-5A15-F19282DB6160}"/>
          </ac:spMkLst>
        </pc:spChg>
        <pc:spChg chg="del">
          <ac:chgData name="David Gardner" userId="32a3b49f-52b0-4a7d-8a0d-c44fdf742dfe" providerId="ADAL" clId="{4722A8BA-631A-4976-931A-718FDBBE524A}" dt="2023-10-23T19:11:54.590" v="387" actId="478"/>
          <ac:spMkLst>
            <pc:docMk/>
            <pc:sldMk cId="3132135953" sldId="407"/>
            <ac:spMk id="3" creationId="{70F15452-24A0-EC02-D362-98CB6A92C66F}"/>
          </ac:spMkLst>
        </pc:spChg>
        <pc:spChg chg="add del mod">
          <ac:chgData name="David Gardner" userId="32a3b49f-52b0-4a7d-8a0d-c44fdf742dfe" providerId="ADAL" clId="{4722A8BA-631A-4976-931A-718FDBBE524A}" dt="2023-10-23T19:15:14.911" v="400" actId="21"/>
          <ac:spMkLst>
            <pc:docMk/>
            <pc:sldMk cId="3132135953" sldId="407"/>
            <ac:spMk id="5" creationId="{A1851B14-5870-5D98-F1B1-607D524BEBCD}"/>
          </ac:spMkLst>
        </pc:spChg>
      </pc:sldChg>
    </pc:docChg>
  </pc:docChgLst>
  <pc:docChgLst>
    <pc:chgData name="David Gardner" userId="32a3b49f-52b0-4a7d-8a0d-c44fdf742dfe" providerId="ADAL" clId="{E8CEED41-7A0A-4B0C-B243-E388D1352F84}"/>
    <pc:docChg chg="custSel modSld">
      <pc:chgData name="David Gardner" userId="32a3b49f-52b0-4a7d-8a0d-c44fdf742dfe" providerId="ADAL" clId="{E8CEED41-7A0A-4B0C-B243-E388D1352F84}" dt="2024-11-12T10:14:09.848" v="63" actId="2711"/>
      <pc:docMkLst>
        <pc:docMk/>
      </pc:docMkLst>
      <pc:sldChg chg="modSp mod">
        <pc:chgData name="David Gardner" userId="32a3b49f-52b0-4a7d-8a0d-c44fdf742dfe" providerId="ADAL" clId="{E8CEED41-7A0A-4B0C-B243-E388D1352F84}" dt="2024-11-12T09:08:22.379" v="4" actId="27636"/>
        <pc:sldMkLst>
          <pc:docMk/>
          <pc:sldMk cId="718808872" sldId="268"/>
        </pc:sldMkLst>
        <pc:spChg chg="mod">
          <ac:chgData name="David Gardner" userId="32a3b49f-52b0-4a7d-8a0d-c44fdf742dfe" providerId="ADAL" clId="{E8CEED41-7A0A-4B0C-B243-E388D1352F84}" dt="2024-11-12T09:08:22.379" v="4" actId="27636"/>
          <ac:spMkLst>
            <pc:docMk/>
            <pc:sldMk cId="718808872" sldId="268"/>
            <ac:spMk id="88067" creationId="{00000000-0000-0000-0000-000000000000}"/>
          </ac:spMkLst>
        </pc:spChg>
      </pc:sldChg>
      <pc:sldChg chg="modSp mod">
        <pc:chgData name="David Gardner" userId="32a3b49f-52b0-4a7d-8a0d-c44fdf742dfe" providerId="ADAL" clId="{E8CEED41-7A0A-4B0C-B243-E388D1352F84}" dt="2024-11-12T09:09:47.775" v="8" actId="20577"/>
        <pc:sldMkLst>
          <pc:docMk/>
          <pc:sldMk cId="2510706700" sldId="341"/>
        </pc:sldMkLst>
        <pc:spChg chg="mod">
          <ac:chgData name="David Gardner" userId="32a3b49f-52b0-4a7d-8a0d-c44fdf742dfe" providerId="ADAL" clId="{E8CEED41-7A0A-4B0C-B243-E388D1352F84}" dt="2024-11-12T09:09:47.775" v="8" actId="20577"/>
          <ac:spMkLst>
            <pc:docMk/>
            <pc:sldMk cId="2510706700" sldId="341"/>
            <ac:spMk id="56326" creationId="{00000000-0000-0000-0000-000000000000}"/>
          </ac:spMkLst>
        </pc:spChg>
      </pc:sldChg>
      <pc:sldChg chg="modSp mod">
        <pc:chgData name="David Gardner" userId="32a3b49f-52b0-4a7d-8a0d-c44fdf742dfe" providerId="ADAL" clId="{E8CEED41-7A0A-4B0C-B243-E388D1352F84}" dt="2024-11-12T10:08:30.071" v="24" actId="20577"/>
        <pc:sldMkLst>
          <pc:docMk/>
          <pc:sldMk cId="2521252804" sldId="348"/>
        </pc:sldMkLst>
        <pc:spChg chg="mod">
          <ac:chgData name="David Gardner" userId="32a3b49f-52b0-4a7d-8a0d-c44fdf742dfe" providerId="ADAL" clId="{E8CEED41-7A0A-4B0C-B243-E388D1352F84}" dt="2024-11-12T10:08:30.071" v="24" actId="20577"/>
          <ac:spMkLst>
            <pc:docMk/>
            <pc:sldMk cId="2521252804" sldId="348"/>
            <ac:spMk id="4099" creationId="{00000000-0000-0000-0000-000000000000}"/>
          </ac:spMkLst>
        </pc:spChg>
      </pc:sldChg>
      <pc:sldChg chg="modSp mod">
        <pc:chgData name="David Gardner" userId="32a3b49f-52b0-4a7d-8a0d-c44fdf742dfe" providerId="ADAL" clId="{E8CEED41-7A0A-4B0C-B243-E388D1352F84}" dt="2024-11-12T10:08:46.818" v="26" actId="14100"/>
        <pc:sldMkLst>
          <pc:docMk/>
          <pc:sldMk cId="1816834782" sldId="349"/>
        </pc:sldMkLst>
        <pc:spChg chg="mod">
          <ac:chgData name="David Gardner" userId="32a3b49f-52b0-4a7d-8a0d-c44fdf742dfe" providerId="ADAL" clId="{E8CEED41-7A0A-4B0C-B243-E388D1352F84}" dt="2024-11-12T10:08:46.818" v="26" actId="14100"/>
          <ac:spMkLst>
            <pc:docMk/>
            <pc:sldMk cId="1816834782" sldId="349"/>
            <ac:spMk id="3" creationId="{00000000-0000-0000-0000-000000000000}"/>
          </ac:spMkLst>
        </pc:spChg>
      </pc:sldChg>
      <pc:sldChg chg="modSp">
        <pc:chgData name="David Gardner" userId="32a3b49f-52b0-4a7d-8a0d-c44fdf742dfe" providerId="ADAL" clId="{E8CEED41-7A0A-4B0C-B243-E388D1352F84}" dt="2024-11-12T10:09:15.818" v="28" actId="1076"/>
        <pc:sldMkLst>
          <pc:docMk/>
          <pc:sldMk cId="1406332968" sldId="352"/>
        </pc:sldMkLst>
        <pc:picChg chg="mod">
          <ac:chgData name="David Gardner" userId="32a3b49f-52b0-4a7d-8a0d-c44fdf742dfe" providerId="ADAL" clId="{E8CEED41-7A0A-4B0C-B243-E388D1352F84}" dt="2024-11-12T10:09:15.818" v="28" actId="1076"/>
          <ac:picMkLst>
            <pc:docMk/>
            <pc:sldMk cId="1406332968" sldId="352"/>
            <ac:picMk id="4" creationId="{00000000-0000-0000-0000-000000000000}"/>
          </ac:picMkLst>
        </pc:picChg>
      </pc:sldChg>
      <pc:sldChg chg="modSp mod">
        <pc:chgData name="David Gardner" userId="32a3b49f-52b0-4a7d-8a0d-c44fdf742dfe" providerId="ADAL" clId="{E8CEED41-7A0A-4B0C-B243-E388D1352F84}" dt="2024-11-12T10:09:51.417" v="31" actId="20577"/>
        <pc:sldMkLst>
          <pc:docMk/>
          <pc:sldMk cId="2272727208" sldId="355"/>
        </pc:sldMkLst>
        <pc:spChg chg="mod">
          <ac:chgData name="David Gardner" userId="32a3b49f-52b0-4a7d-8a0d-c44fdf742dfe" providerId="ADAL" clId="{E8CEED41-7A0A-4B0C-B243-E388D1352F84}" dt="2024-11-12T10:09:51.417" v="31" actId="20577"/>
          <ac:spMkLst>
            <pc:docMk/>
            <pc:sldMk cId="2272727208" sldId="355"/>
            <ac:spMk id="11267" creationId="{00000000-0000-0000-0000-000000000000}"/>
          </ac:spMkLst>
        </pc:spChg>
      </pc:sldChg>
      <pc:sldChg chg="modSp">
        <pc:chgData name="David Gardner" userId="32a3b49f-52b0-4a7d-8a0d-c44fdf742dfe" providerId="ADAL" clId="{E8CEED41-7A0A-4B0C-B243-E388D1352F84}" dt="2024-11-12T09:10:24.827" v="11" actId="20577"/>
        <pc:sldMkLst>
          <pc:docMk/>
          <pc:sldMk cId="559172028" sldId="376"/>
        </pc:sldMkLst>
        <pc:spChg chg="mod">
          <ac:chgData name="David Gardner" userId="32a3b49f-52b0-4a7d-8a0d-c44fdf742dfe" providerId="ADAL" clId="{E8CEED41-7A0A-4B0C-B243-E388D1352F84}" dt="2024-11-12T09:10:24.827" v="11" actId="20577"/>
          <ac:spMkLst>
            <pc:docMk/>
            <pc:sldMk cId="559172028" sldId="376"/>
            <ac:spMk id="80899" creationId="{00000000-0000-0000-0000-000000000000}"/>
          </ac:spMkLst>
        </pc:spChg>
      </pc:sldChg>
      <pc:sldChg chg="modSp mod">
        <pc:chgData name="David Gardner" userId="32a3b49f-52b0-4a7d-8a0d-c44fdf742dfe" providerId="ADAL" clId="{E8CEED41-7A0A-4B0C-B243-E388D1352F84}" dt="2024-11-12T10:10:11.134" v="33" actId="20577"/>
        <pc:sldMkLst>
          <pc:docMk/>
          <pc:sldMk cId="1360741616" sldId="377"/>
        </pc:sldMkLst>
        <pc:spChg chg="mod">
          <ac:chgData name="David Gardner" userId="32a3b49f-52b0-4a7d-8a0d-c44fdf742dfe" providerId="ADAL" clId="{E8CEED41-7A0A-4B0C-B243-E388D1352F84}" dt="2024-11-12T10:10:11.134" v="33" actId="20577"/>
          <ac:spMkLst>
            <pc:docMk/>
            <pc:sldMk cId="1360741616" sldId="377"/>
            <ac:spMk id="3" creationId="{00000000-0000-0000-0000-000000000000}"/>
          </ac:spMkLst>
        </pc:spChg>
      </pc:sldChg>
      <pc:sldChg chg="modSp mod">
        <pc:chgData name="David Gardner" userId="32a3b49f-52b0-4a7d-8a0d-c44fdf742dfe" providerId="ADAL" clId="{E8CEED41-7A0A-4B0C-B243-E388D1352F84}" dt="2024-11-12T10:08:08.834" v="22" actId="27636"/>
        <pc:sldMkLst>
          <pc:docMk/>
          <pc:sldMk cId="3801430426" sldId="386"/>
        </pc:sldMkLst>
        <pc:spChg chg="mod">
          <ac:chgData name="David Gardner" userId="32a3b49f-52b0-4a7d-8a0d-c44fdf742dfe" providerId="ADAL" clId="{E8CEED41-7A0A-4B0C-B243-E388D1352F84}" dt="2024-11-12T10:07:59.695" v="20" actId="14100"/>
          <ac:spMkLst>
            <pc:docMk/>
            <pc:sldMk cId="3801430426" sldId="386"/>
            <ac:spMk id="2" creationId="{00000000-0000-0000-0000-000000000000}"/>
          </ac:spMkLst>
        </pc:spChg>
        <pc:spChg chg="mod">
          <ac:chgData name="David Gardner" userId="32a3b49f-52b0-4a7d-8a0d-c44fdf742dfe" providerId="ADAL" clId="{E8CEED41-7A0A-4B0C-B243-E388D1352F84}" dt="2024-11-12T10:08:08.834" v="22" actId="27636"/>
          <ac:spMkLst>
            <pc:docMk/>
            <pc:sldMk cId="3801430426" sldId="386"/>
            <ac:spMk id="3" creationId="{00000000-0000-0000-0000-000000000000}"/>
          </ac:spMkLst>
        </pc:spChg>
      </pc:sldChg>
      <pc:sldChg chg="modSp mod">
        <pc:chgData name="David Gardner" userId="32a3b49f-52b0-4a7d-8a0d-c44fdf742dfe" providerId="ADAL" clId="{E8CEED41-7A0A-4B0C-B243-E388D1352F84}" dt="2024-11-12T09:09:26.923" v="7" actId="1076"/>
        <pc:sldMkLst>
          <pc:docMk/>
          <pc:sldMk cId="117747550" sldId="388"/>
        </pc:sldMkLst>
        <pc:spChg chg="mod">
          <ac:chgData name="David Gardner" userId="32a3b49f-52b0-4a7d-8a0d-c44fdf742dfe" providerId="ADAL" clId="{E8CEED41-7A0A-4B0C-B243-E388D1352F84}" dt="2024-11-12T09:09:26.923" v="7" actId="1076"/>
          <ac:spMkLst>
            <pc:docMk/>
            <pc:sldMk cId="117747550" sldId="388"/>
            <ac:spMk id="3" creationId="{00000000-0000-0000-0000-000000000000}"/>
          </ac:spMkLst>
        </pc:spChg>
      </pc:sldChg>
      <pc:sldChg chg="modSp mod">
        <pc:chgData name="David Gardner" userId="32a3b49f-52b0-4a7d-8a0d-c44fdf742dfe" providerId="ADAL" clId="{E8CEED41-7A0A-4B0C-B243-E388D1352F84}" dt="2024-11-12T10:07:45.419" v="18" actId="20577"/>
        <pc:sldMkLst>
          <pc:docMk/>
          <pc:sldMk cId="3006007851" sldId="395"/>
        </pc:sldMkLst>
        <pc:spChg chg="mod">
          <ac:chgData name="David Gardner" userId="32a3b49f-52b0-4a7d-8a0d-c44fdf742dfe" providerId="ADAL" clId="{E8CEED41-7A0A-4B0C-B243-E388D1352F84}" dt="2024-11-12T10:07:45.419" v="18" actId="20577"/>
          <ac:spMkLst>
            <pc:docMk/>
            <pc:sldMk cId="3006007851" sldId="395"/>
            <ac:spMk id="4" creationId="{00000000-0000-0000-0000-000000000000}"/>
          </ac:spMkLst>
        </pc:spChg>
      </pc:sldChg>
      <pc:sldChg chg="modSp mod">
        <pc:chgData name="David Gardner" userId="32a3b49f-52b0-4a7d-8a0d-c44fdf742dfe" providerId="ADAL" clId="{E8CEED41-7A0A-4B0C-B243-E388D1352F84}" dt="2024-11-12T10:12:27.443" v="60" actId="20577"/>
        <pc:sldMkLst>
          <pc:docMk/>
          <pc:sldMk cId="2814044423" sldId="398"/>
        </pc:sldMkLst>
        <pc:spChg chg="mod">
          <ac:chgData name="David Gardner" userId="32a3b49f-52b0-4a7d-8a0d-c44fdf742dfe" providerId="ADAL" clId="{E8CEED41-7A0A-4B0C-B243-E388D1352F84}" dt="2024-11-12T10:12:27.443" v="60" actId="20577"/>
          <ac:spMkLst>
            <pc:docMk/>
            <pc:sldMk cId="2814044423" sldId="398"/>
            <ac:spMk id="5" creationId="{CAA2555D-AC8F-124B-2740-0BEC3A15A86C}"/>
          </ac:spMkLst>
        </pc:spChg>
      </pc:sldChg>
      <pc:sldChg chg="modSp mod">
        <pc:chgData name="David Gardner" userId="32a3b49f-52b0-4a7d-8a0d-c44fdf742dfe" providerId="ADAL" clId="{E8CEED41-7A0A-4B0C-B243-E388D1352F84}" dt="2024-11-12T08:59:31.628" v="1" actId="20577"/>
        <pc:sldMkLst>
          <pc:docMk/>
          <pc:sldMk cId="1640566367" sldId="400"/>
        </pc:sldMkLst>
        <pc:spChg chg="mod">
          <ac:chgData name="David Gardner" userId="32a3b49f-52b0-4a7d-8a0d-c44fdf742dfe" providerId="ADAL" clId="{E8CEED41-7A0A-4B0C-B243-E388D1352F84}" dt="2024-11-12T08:59:31.628" v="1" actId="20577"/>
          <ac:spMkLst>
            <pc:docMk/>
            <pc:sldMk cId="1640566367" sldId="400"/>
            <ac:spMk id="3" creationId="{424F9D70-59E2-4BA4-85F9-B51D6C927B97}"/>
          </ac:spMkLst>
        </pc:spChg>
      </pc:sldChg>
      <pc:sldChg chg="modSp mod">
        <pc:chgData name="David Gardner" userId="32a3b49f-52b0-4a7d-8a0d-c44fdf742dfe" providerId="ADAL" clId="{E8CEED41-7A0A-4B0C-B243-E388D1352F84}" dt="2024-11-12T10:11:18.408" v="43" actId="6549"/>
        <pc:sldMkLst>
          <pc:docMk/>
          <pc:sldMk cId="1839880476" sldId="404"/>
        </pc:sldMkLst>
        <pc:spChg chg="mod">
          <ac:chgData name="David Gardner" userId="32a3b49f-52b0-4a7d-8a0d-c44fdf742dfe" providerId="ADAL" clId="{E8CEED41-7A0A-4B0C-B243-E388D1352F84}" dt="2024-11-12T10:11:18.408" v="43" actId="6549"/>
          <ac:spMkLst>
            <pc:docMk/>
            <pc:sldMk cId="1839880476" sldId="404"/>
            <ac:spMk id="7" creationId="{D125C1AB-EF02-C118-E7FF-27535CBDBA2D}"/>
          </ac:spMkLst>
        </pc:spChg>
      </pc:sldChg>
      <pc:sldChg chg="modSp mod">
        <pc:chgData name="David Gardner" userId="32a3b49f-52b0-4a7d-8a0d-c44fdf742dfe" providerId="ADAL" clId="{E8CEED41-7A0A-4B0C-B243-E388D1352F84}" dt="2024-11-12T10:13:51.666" v="61" actId="2711"/>
        <pc:sldMkLst>
          <pc:docMk/>
          <pc:sldMk cId="1831795640" sldId="405"/>
        </pc:sldMkLst>
        <pc:spChg chg="mod">
          <ac:chgData name="David Gardner" userId="32a3b49f-52b0-4a7d-8a0d-c44fdf742dfe" providerId="ADAL" clId="{E8CEED41-7A0A-4B0C-B243-E388D1352F84}" dt="2024-11-12T10:13:51.666" v="61" actId="2711"/>
          <ac:spMkLst>
            <pc:docMk/>
            <pc:sldMk cId="1831795640" sldId="405"/>
            <ac:spMk id="3" creationId="{471E9BE0-AAEB-0F62-F888-C00864BD9253}"/>
          </ac:spMkLst>
        </pc:spChg>
      </pc:sldChg>
      <pc:sldChg chg="modSp mod">
        <pc:chgData name="David Gardner" userId="32a3b49f-52b0-4a7d-8a0d-c44fdf742dfe" providerId="ADAL" clId="{E8CEED41-7A0A-4B0C-B243-E388D1352F84}" dt="2024-11-12T10:14:09.848" v="63" actId="2711"/>
        <pc:sldMkLst>
          <pc:docMk/>
          <pc:sldMk cId="2679321977" sldId="406"/>
        </pc:sldMkLst>
        <pc:spChg chg="mod">
          <ac:chgData name="David Gardner" userId="32a3b49f-52b0-4a7d-8a0d-c44fdf742dfe" providerId="ADAL" clId="{E8CEED41-7A0A-4B0C-B243-E388D1352F84}" dt="2024-11-12T10:14:09.848" v="63" actId="2711"/>
          <ac:spMkLst>
            <pc:docMk/>
            <pc:sldMk cId="2679321977" sldId="406"/>
            <ac:spMk id="5" creationId="{EA560E85-81B2-37F6-0560-794B382D767E}"/>
          </ac:spMkLst>
        </pc:spChg>
        <pc:spChg chg="mod">
          <ac:chgData name="David Gardner" userId="32a3b49f-52b0-4a7d-8a0d-c44fdf742dfe" providerId="ADAL" clId="{E8CEED41-7A0A-4B0C-B243-E388D1352F84}" dt="2024-11-12T10:14:03.513" v="62" actId="2711"/>
          <ac:spMkLst>
            <pc:docMk/>
            <pc:sldMk cId="2679321977" sldId="406"/>
            <ac:spMk id="7" creationId="{8CE1D748-BA97-C62D-368B-3B92E6759877}"/>
          </ac:spMkLst>
        </pc:spChg>
      </pc:sldChg>
    </pc:docChg>
  </pc:docChgLst>
  <pc:docChgLst>
    <pc:chgData name="David Gardner" userId="32a3b49f-52b0-4a7d-8a0d-c44fdf742dfe" providerId="ADAL" clId="{584E14BB-6980-429F-9A46-05BC7AE6F74F}"/>
    <pc:docChg chg="custSel modSld">
      <pc:chgData name="David Gardner" userId="32a3b49f-52b0-4a7d-8a0d-c44fdf742dfe" providerId="ADAL" clId="{584E14BB-6980-429F-9A46-05BC7AE6F74F}" dt="2023-02-13T19:34:07.692" v="10" actId="207"/>
      <pc:docMkLst>
        <pc:docMk/>
      </pc:docMkLst>
      <pc:sldChg chg="modSp mod">
        <pc:chgData name="David Gardner" userId="32a3b49f-52b0-4a7d-8a0d-c44fdf742dfe" providerId="ADAL" clId="{584E14BB-6980-429F-9A46-05BC7AE6F74F}" dt="2023-02-13T19:33:31.822" v="9" actId="27636"/>
        <pc:sldMkLst>
          <pc:docMk/>
          <pc:sldMk cId="3144636960" sldId="368"/>
        </pc:sldMkLst>
        <pc:spChg chg="mod">
          <ac:chgData name="David Gardner" userId="32a3b49f-52b0-4a7d-8a0d-c44fdf742dfe" providerId="ADAL" clId="{584E14BB-6980-429F-9A46-05BC7AE6F74F}" dt="2023-02-13T19:33:31.822" v="9" actId="27636"/>
          <ac:spMkLst>
            <pc:docMk/>
            <pc:sldMk cId="3144636960" sldId="368"/>
            <ac:spMk id="3" creationId="{00000000-0000-0000-0000-000000000000}"/>
          </ac:spMkLst>
        </pc:spChg>
      </pc:sldChg>
      <pc:sldChg chg="modSp mod">
        <pc:chgData name="David Gardner" userId="32a3b49f-52b0-4a7d-8a0d-c44fdf742dfe" providerId="ADAL" clId="{584E14BB-6980-429F-9A46-05BC7AE6F74F}" dt="2023-02-13T19:33:03.324" v="7" actId="207"/>
        <pc:sldMkLst>
          <pc:docMk/>
          <pc:sldMk cId="3801430426" sldId="386"/>
        </pc:sldMkLst>
        <pc:spChg chg="mod">
          <ac:chgData name="David Gardner" userId="32a3b49f-52b0-4a7d-8a0d-c44fdf742dfe" providerId="ADAL" clId="{584E14BB-6980-429F-9A46-05BC7AE6F74F}" dt="2023-02-13T19:33:03.324" v="7" actId="207"/>
          <ac:spMkLst>
            <pc:docMk/>
            <pc:sldMk cId="3801430426" sldId="386"/>
            <ac:spMk id="3" creationId="{00000000-0000-0000-0000-000000000000}"/>
          </ac:spMkLst>
        </pc:spChg>
      </pc:sldChg>
      <pc:sldChg chg="modSp mod">
        <pc:chgData name="David Gardner" userId="32a3b49f-52b0-4a7d-8a0d-c44fdf742dfe" providerId="ADAL" clId="{584E14BB-6980-429F-9A46-05BC7AE6F74F}" dt="2023-02-13T19:32:11.014" v="1" actId="207"/>
        <pc:sldMkLst>
          <pc:docMk/>
          <pc:sldMk cId="3006007851" sldId="395"/>
        </pc:sldMkLst>
        <pc:spChg chg="mod">
          <ac:chgData name="David Gardner" userId="32a3b49f-52b0-4a7d-8a0d-c44fdf742dfe" providerId="ADAL" clId="{584E14BB-6980-429F-9A46-05BC7AE6F74F}" dt="2023-02-13T19:32:11.014" v="1" actId="207"/>
          <ac:spMkLst>
            <pc:docMk/>
            <pc:sldMk cId="3006007851" sldId="395"/>
            <ac:spMk id="3" creationId="{00000000-0000-0000-0000-000000000000}"/>
          </ac:spMkLst>
        </pc:spChg>
      </pc:sldChg>
      <pc:sldChg chg="modSp mod">
        <pc:chgData name="David Gardner" userId="32a3b49f-52b0-4a7d-8a0d-c44fdf742dfe" providerId="ADAL" clId="{584E14BB-6980-429F-9A46-05BC7AE6F74F}" dt="2023-02-13T19:34:07.692" v="10" actId="207"/>
        <pc:sldMkLst>
          <pc:docMk/>
          <pc:sldMk cId="3547738531" sldId="399"/>
        </pc:sldMkLst>
        <pc:spChg chg="mod">
          <ac:chgData name="David Gardner" userId="32a3b49f-52b0-4a7d-8a0d-c44fdf742dfe" providerId="ADAL" clId="{584E14BB-6980-429F-9A46-05BC7AE6F74F}" dt="2023-02-13T19:34:07.692" v="10" actId="207"/>
          <ac:spMkLst>
            <pc:docMk/>
            <pc:sldMk cId="3547738531" sldId="399"/>
            <ac:spMk id="13" creationId="{00000000-0000-0000-0000-000000000000}"/>
          </ac:spMkLst>
        </pc:spChg>
      </pc:sldChg>
    </pc:docChg>
  </pc:docChgLst>
  <pc:docChgLst>
    <pc:chgData name="David Gardner" userId="32a3b49f-52b0-4a7d-8a0d-c44fdf742dfe" providerId="ADAL" clId="{6BA66839-A673-4CEB-B3C2-AD6540AC39FD}"/>
    <pc:docChg chg="custSel addSld modSld">
      <pc:chgData name="David Gardner" userId="32a3b49f-52b0-4a7d-8a0d-c44fdf742dfe" providerId="ADAL" clId="{6BA66839-A673-4CEB-B3C2-AD6540AC39FD}" dt="2022-03-24T10:47:17.805" v="62" actId="20577"/>
      <pc:docMkLst>
        <pc:docMk/>
      </pc:docMkLst>
      <pc:sldChg chg="modSp mod">
        <pc:chgData name="David Gardner" userId="32a3b49f-52b0-4a7d-8a0d-c44fdf742dfe" providerId="ADAL" clId="{6BA66839-A673-4CEB-B3C2-AD6540AC39FD}" dt="2022-03-24T10:46:05.502" v="54" actId="1076"/>
        <pc:sldMkLst>
          <pc:docMk/>
          <pc:sldMk cId="1816834782" sldId="349"/>
        </pc:sldMkLst>
        <pc:spChg chg="mod">
          <ac:chgData name="David Gardner" userId="32a3b49f-52b0-4a7d-8a0d-c44fdf742dfe" providerId="ADAL" clId="{6BA66839-A673-4CEB-B3C2-AD6540AC39FD}" dt="2022-03-24T10:46:01.480" v="52" actId="1076"/>
          <ac:spMkLst>
            <pc:docMk/>
            <pc:sldMk cId="1816834782" sldId="349"/>
            <ac:spMk id="3" creationId="{00000000-0000-0000-0000-000000000000}"/>
          </ac:spMkLst>
        </pc:spChg>
        <pc:spChg chg="mod">
          <ac:chgData name="David Gardner" userId="32a3b49f-52b0-4a7d-8a0d-c44fdf742dfe" providerId="ADAL" clId="{6BA66839-A673-4CEB-B3C2-AD6540AC39FD}" dt="2022-03-24T10:46:05.502" v="54" actId="1076"/>
          <ac:spMkLst>
            <pc:docMk/>
            <pc:sldMk cId="1816834782" sldId="349"/>
            <ac:spMk id="5123" creationId="{00000000-0000-0000-0000-000000000000}"/>
          </ac:spMkLst>
        </pc:spChg>
      </pc:sldChg>
      <pc:sldChg chg="modSp mod">
        <pc:chgData name="David Gardner" userId="32a3b49f-52b0-4a7d-8a0d-c44fdf742dfe" providerId="ADAL" clId="{6BA66839-A673-4CEB-B3C2-AD6540AC39FD}" dt="2022-03-24T10:46:20.771" v="56" actId="5793"/>
        <pc:sldMkLst>
          <pc:docMk/>
          <pc:sldMk cId="2599153521" sldId="351"/>
        </pc:sldMkLst>
        <pc:spChg chg="mod">
          <ac:chgData name="David Gardner" userId="32a3b49f-52b0-4a7d-8a0d-c44fdf742dfe" providerId="ADAL" clId="{6BA66839-A673-4CEB-B3C2-AD6540AC39FD}" dt="2022-03-24T10:46:20.771" v="56" actId="5793"/>
          <ac:spMkLst>
            <pc:docMk/>
            <pc:sldMk cId="2599153521" sldId="351"/>
            <ac:spMk id="7171" creationId="{00000000-0000-0000-0000-000000000000}"/>
          </ac:spMkLst>
        </pc:spChg>
      </pc:sldChg>
      <pc:sldChg chg="modSp mod">
        <pc:chgData name="David Gardner" userId="32a3b49f-52b0-4a7d-8a0d-c44fdf742dfe" providerId="ADAL" clId="{6BA66839-A673-4CEB-B3C2-AD6540AC39FD}" dt="2022-03-24T10:47:00.591" v="61" actId="1076"/>
        <pc:sldMkLst>
          <pc:docMk/>
          <pc:sldMk cId="3727197759" sldId="353"/>
        </pc:sldMkLst>
        <pc:spChg chg="mod">
          <ac:chgData name="David Gardner" userId="32a3b49f-52b0-4a7d-8a0d-c44fdf742dfe" providerId="ADAL" clId="{6BA66839-A673-4CEB-B3C2-AD6540AC39FD}" dt="2022-03-24T10:47:00.591" v="61" actId="1076"/>
          <ac:spMkLst>
            <pc:docMk/>
            <pc:sldMk cId="3727197759" sldId="353"/>
            <ac:spMk id="4" creationId="{00000000-0000-0000-0000-000000000000}"/>
          </ac:spMkLst>
        </pc:spChg>
        <pc:spChg chg="mod">
          <ac:chgData name="David Gardner" userId="32a3b49f-52b0-4a7d-8a0d-c44fdf742dfe" providerId="ADAL" clId="{6BA66839-A673-4CEB-B3C2-AD6540AC39FD}" dt="2022-03-24T10:46:56.012" v="59" actId="20577"/>
          <ac:spMkLst>
            <pc:docMk/>
            <pc:sldMk cId="3727197759" sldId="353"/>
            <ac:spMk id="9219" creationId="{00000000-0000-0000-0000-000000000000}"/>
          </ac:spMkLst>
        </pc:spChg>
        <pc:picChg chg="mod">
          <ac:chgData name="David Gardner" userId="32a3b49f-52b0-4a7d-8a0d-c44fdf742dfe" providerId="ADAL" clId="{6BA66839-A673-4CEB-B3C2-AD6540AC39FD}" dt="2022-03-24T10:46:58.419" v="60" actId="1076"/>
          <ac:picMkLst>
            <pc:docMk/>
            <pc:sldMk cId="3727197759" sldId="353"/>
            <ac:picMk id="3" creationId="{00000000-0000-0000-0000-000000000000}"/>
          </ac:picMkLst>
        </pc:picChg>
      </pc:sldChg>
      <pc:sldChg chg="modSp mod">
        <pc:chgData name="David Gardner" userId="32a3b49f-52b0-4a7d-8a0d-c44fdf742dfe" providerId="ADAL" clId="{6BA66839-A673-4CEB-B3C2-AD6540AC39FD}" dt="2022-03-24T10:47:17.805" v="62" actId="20577"/>
        <pc:sldMkLst>
          <pc:docMk/>
          <pc:sldMk cId="1921049264" sldId="369"/>
        </pc:sldMkLst>
        <pc:spChg chg="mod">
          <ac:chgData name="David Gardner" userId="32a3b49f-52b0-4a7d-8a0d-c44fdf742dfe" providerId="ADAL" clId="{6BA66839-A673-4CEB-B3C2-AD6540AC39FD}" dt="2022-03-24T10:47:17.805" v="62" actId="20577"/>
          <ac:spMkLst>
            <pc:docMk/>
            <pc:sldMk cId="1921049264" sldId="369"/>
            <ac:spMk id="4" creationId="{00000000-0000-0000-0000-000000000000}"/>
          </ac:spMkLst>
        </pc:spChg>
      </pc:sldChg>
      <pc:sldChg chg="modSp mod">
        <pc:chgData name="David Gardner" userId="32a3b49f-52b0-4a7d-8a0d-c44fdf742dfe" providerId="ADAL" clId="{6BA66839-A673-4CEB-B3C2-AD6540AC39FD}" dt="2022-03-24T10:43:38.769" v="31" actId="1076"/>
        <pc:sldMkLst>
          <pc:docMk/>
          <pc:sldMk cId="2901687569" sldId="384"/>
        </pc:sldMkLst>
        <pc:spChg chg="mod">
          <ac:chgData name="David Gardner" userId="32a3b49f-52b0-4a7d-8a0d-c44fdf742dfe" providerId="ADAL" clId="{6BA66839-A673-4CEB-B3C2-AD6540AC39FD}" dt="2022-03-24T10:43:33.511" v="29" actId="27636"/>
          <ac:spMkLst>
            <pc:docMk/>
            <pc:sldMk cId="2901687569" sldId="384"/>
            <ac:spMk id="3" creationId="{00000000-0000-0000-0000-000000000000}"/>
          </ac:spMkLst>
        </pc:spChg>
        <pc:picChg chg="mod">
          <ac:chgData name="David Gardner" userId="32a3b49f-52b0-4a7d-8a0d-c44fdf742dfe" providerId="ADAL" clId="{6BA66839-A673-4CEB-B3C2-AD6540AC39FD}" dt="2022-03-24T10:43:38.769" v="31" actId="1076"/>
          <ac:picMkLst>
            <pc:docMk/>
            <pc:sldMk cId="2901687569" sldId="384"/>
            <ac:picMk id="4" creationId="{00000000-0000-0000-0000-000000000000}"/>
          </ac:picMkLst>
        </pc:picChg>
        <pc:picChg chg="mod">
          <ac:chgData name="David Gardner" userId="32a3b49f-52b0-4a7d-8a0d-c44fdf742dfe" providerId="ADAL" clId="{6BA66839-A673-4CEB-B3C2-AD6540AC39FD}" dt="2022-03-24T10:43:29.657" v="27" actId="1076"/>
          <ac:picMkLst>
            <pc:docMk/>
            <pc:sldMk cId="2901687569" sldId="384"/>
            <ac:picMk id="5" creationId="{00000000-0000-0000-0000-000000000000}"/>
          </ac:picMkLst>
        </pc:picChg>
      </pc:sldChg>
      <pc:sldChg chg="modSp mod">
        <pc:chgData name="David Gardner" userId="32a3b49f-52b0-4a7d-8a0d-c44fdf742dfe" providerId="ADAL" clId="{6BA66839-A673-4CEB-B3C2-AD6540AC39FD}" dt="2022-03-24T10:45:09.312" v="48" actId="27636"/>
        <pc:sldMkLst>
          <pc:docMk/>
          <pc:sldMk cId="3801430426" sldId="386"/>
        </pc:sldMkLst>
        <pc:spChg chg="mod">
          <ac:chgData name="David Gardner" userId="32a3b49f-52b0-4a7d-8a0d-c44fdf742dfe" providerId="ADAL" clId="{6BA66839-A673-4CEB-B3C2-AD6540AC39FD}" dt="2022-03-24T10:45:09.312" v="48" actId="27636"/>
          <ac:spMkLst>
            <pc:docMk/>
            <pc:sldMk cId="3801430426" sldId="386"/>
            <ac:spMk id="3" creationId="{00000000-0000-0000-0000-000000000000}"/>
          </ac:spMkLst>
        </pc:spChg>
      </pc:sldChg>
      <pc:sldChg chg="modSp mod">
        <pc:chgData name="David Gardner" userId="32a3b49f-52b0-4a7d-8a0d-c44fdf742dfe" providerId="ADAL" clId="{6BA66839-A673-4CEB-B3C2-AD6540AC39FD}" dt="2022-03-24T10:41:22.487" v="25" actId="404"/>
        <pc:sldMkLst>
          <pc:docMk/>
          <pc:sldMk cId="3806729140" sldId="389"/>
        </pc:sldMkLst>
        <pc:spChg chg="mod">
          <ac:chgData name="David Gardner" userId="32a3b49f-52b0-4a7d-8a0d-c44fdf742dfe" providerId="ADAL" clId="{6BA66839-A673-4CEB-B3C2-AD6540AC39FD}" dt="2022-03-24T10:41:22.487" v="25" actId="404"/>
          <ac:spMkLst>
            <pc:docMk/>
            <pc:sldMk cId="3806729140" sldId="389"/>
            <ac:spMk id="3" creationId="{00000000-0000-0000-0000-000000000000}"/>
          </ac:spMkLst>
        </pc:spChg>
      </pc:sldChg>
      <pc:sldChg chg="modSp mod">
        <pc:chgData name="David Gardner" userId="32a3b49f-52b0-4a7d-8a0d-c44fdf742dfe" providerId="ADAL" clId="{6BA66839-A673-4CEB-B3C2-AD6540AC39FD}" dt="2022-03-24T10:40:14.994" v="7" actId="1076"/>
        <pc:sldMkLst>
          <pc:docMk/>
          <pc:sldMk cId="556318112" sldId="390"/>
        </pc:sldMkLst>
        <pc:spChg chg="mod">
          <ac:chgData name="David Gardner" userId="32a3b49f-52b0-4a7d-8a0d-c44fdf742dfe" providerId="ADAL" clId="{6BA66839-A673-4CEB-B3C2-AD6540AC39FD}" dt="2022-03-24T10:40:06.878" v="2"/>
          <ac:spMkLst>
            <pc:docMk/>
            <pc:sldMk cId="556318112" sldId="390"/>
            <ac:spMk id="9" creationId="{00000000-0000-0000-0000-000000000000}"/>
          </ac:spMkLst>
        </pc:spChg>
        <pc:picChg chg="mod">
          <ac:chgData name="David Gardner" userId="32a3b49f-52b0-4a7d-8a0d-c44fdf742dfe" providerId="ADAL" clId="{6BA66839-A673-4CEB-B3C2-AD6540AC39FD}" dt="2022-03-24T10:40:14.994" v="7" actId="1076"/>
          <ac:picMkLst>
            <pc:docMk/>
            <pc:sldMk cId="556318112" sldId="390"/>
            <ac:picMk id="6" creationId="{00000000-0000-0000-0000-000000000000}"/>
          </ac:picMkLst>
        </pc:picChg>
        <pc:picChg chg="mod">
          <ac:chgData name="David Gardner" userId="32a3b49f-52b0-4a7d-8a0d-c44fdf742dfe" providerId="ADAL" clId="{6BA66839-A673-4CEB-B3C2-AD6540AC39FD}" dt="2022-03-24T10:40:12.486" v="5" actId="1076"/>
          <ac:picMkLst>
            <pc:docMk/>
            <pc:sldMk cId="556318112" sldId="390"/>
            <ac:picMk id="7" creationId="{00000000-0000-0000-0000-000000000000}"/>
          </ac:picMkLst>
        </pc:picChg>
        <pc:picChg chg="mod">
          <ac:chgData name="David Gardner" userId="32a3b49f-52b0-4a7d-8a0d-c44fdf742dfe" providerId="ADAL" clId="{6BA66839-A673-4CEB-B3C2-AD6540AC39FD}" dt="2022-03-24T10:40:13.637" v="6" actId="1076"/>
          <ac:picMkLst>
            <pc:docMk/>
            <pc:sldMk cId="556318112" sldId="390"/>
            <ac:picMk id="8" creationId="{00000000-0000-0000-0000-000000000000}"/>
          </ac:picMkLst>
        </pc:picChg>
      </pc:sldChg>
      <pc:sldChg chg="delSp modSp mod">
        <pc:chgData name="David Gardner" userId="32a3b49f-52b0-4a7d-8a0d-c44fdf742dfe" providerId="ADAL" clId="{6BA66839-A673-4CEB-B3C2-AD6540AC39FD}" dt="2022-03-24T10:44:23.562" v="37" actId="1076"/>
        <pc:sldMkLst>
          <pc:docMk/>
          <pc:sldMk cId="3006007851" sldId="395"/>
        </pc:sldMkLst>
        <pc:spChg chg="del">
          <ac:chgData name="David Gardner" userId="32a3b49f-52b0-4a7d-8a0d-c44fdf742dfe" providerId="ADAL" clId="{6BA66839-A673-4CEB-B3C2-AD6540AC39FD}" dt="2022-03-24T10:44:05.358" v="32" actId="478"/>
          <ac:spMkLst>
            <pc:docMk/>
            <pc:sldMk cId="3006007851" sldId="395"/>
            <ac:spMk id="2" creationId="{00000000-0000-0000-0000-000000000000}"/>
          </ac:spMkLst>
        </pc:spChg>
        <pc:spChg chg="mod">
          <ac:chgData name="David Gardner" userId="32a3b49f-52b0-4a7d-8a0d-c44fdf742dfe" providerId="ADAL" clId="{6BA66839-A673-4CEB-B3C2-AD6540AC39FD}" dt="2022-03-24T10:44:10.627" v="34" actId="14100"/>
          <ac:spMkLst>
            <pc:docMk/>
            <pc:sldMk cId="3006007851" sldId="395"/>
            <ac:spMk id="3" creationId="{00000000-0000-0000-0000-000000000000}"/>
          </ac:spMkLst>
        </pc:spChg>
        <pc:spChg chg="mod">
          <ac:chgData name="David Gardner" userId="32a3b49f-52b0-4a7d-8a0d-c44fdf742dfe" providerId="ADAL" clId="{6BA66839-A673-4CEB-B3C2-AD6540AC39FD}" dt="2022-03-24T10:44:23.562" v="37" actId="1076"/>
          <ac:spMkLst>
            <pc:docMk/>
            <pc:sldMk cId="3006007851" sldId="395"/>
            <ac:spMk id="4" creationId="{00000000-0000-0000-0000-000000000000}"/>
          </ac:spMkLst>
        </pc:spChg>
      </pc:sldChg>
      <pc:sldChg chg="delSp modSp new mod">
        <pc:chgData name="David Gardner" userId="32a3b49f-52b0-4a7d-8a0d-c44fdf742dfe" providerId="ADAL" clId="{6BA66839-A673-4CEB-B3C2-AD6540AC39FD}" dt="2022-03-24T10:41:00.440" v="18" actId="14100"/>
        <pc:sldMkLst>
          <pc:docMk/>
          <pc:sldMk cId="1640566367" sldId="400"/>
        </pc:sldMkLst>
        <pc:spChg chg="del">
          <ac:chgData name="David Gardner" userId="32a3b49f-52b0-4a7d-8a0d-c44fdf742dfe" providerId="ADAL" clId="{6BA66839-A673-4CEB-B3C2-AD6540AC39FD}" dt="2022-03-24T10:40:53.546" v="13" actId="478"/>
          <ac:spMkLst>
            <pc:docMk/>
            <pc:sldMk cId="1640566367" sldId="400"/>
            <ac:spMk id="2" creationId="{30413A9E-EB06-4635-8772-C6BCD712432E}"/>
          </ac:spMkLst>
        </pc:spChg>
        <pc:spChg chg="mod">
          <ac:chgData name="David Gardner" userId="32a3b49f-52b0-4a7d-8a0d-c44fdf742dfe" providerId="ADAL" clId="{6BA66839-A673-4CEB-B3C2-AD6540AC39FD}" dt="2022-03-24T10:41:00.440" v="18" actId="14100"/>
          <ac:spMkLst>
            <pc:docMk/>
            <pc:sldMk cId="1640566367" sldId="400"/>
            <ac:spMk id="3" creationId="{424F9D70-59E2-4BA4-85F9-B51D6C927B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AAE971-BDC2-480A-B650-E703D0F5A57F}" type="datetimeFigureOut">
              <a:rPr lang="en-GB" smtClean="0"/>
              <a:t>12/11/2024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B90AEC-5BE4-4F81-AED7-7EDC0E00BC53}" type="slidenum">
              <a:rPr lang="en-GB" smtClean="0"/>
              <a:t>‹#›</a:t>
            </a:fld>
            <a:endParaRPr lang="en-GB"/>
          </a:p>
        </p:txBody>
      </p:sp>
    </p:spTree>
    <p:extLst>
      <p:ext uri="{BB962C8B-B14F-4D97-AF65-F5344CB8AC3E}">
        <p14:creationId xmlns:p14="http://schemas.microsoft.com/office/powerpoint/2010/main" val="226516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891CA0-2483-428A-B8F2-48BEBCFD4CBB}" type="slidenum">
              <a:rPr lang="en-US" altLang="en-US"/>
              <a:pPr/>
              <a:t>10</a:t>
            </a:fld>
            <a:endParaRPr lang="en-US" alt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r>
              <a:rPr lang="en-US" altLang="en-US"/>
              <a:t>Self Regulation/Self hypnosis- Read Seward’s definition- “it implies that individuals have the ability to regulate their physiological system” (Seward, p476)</a:t>
            </a:r>
          </a:p>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4201377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3937811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2A5FD3-60D4-4633-AB64-D2AA432730F4}"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722810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12A5FD3-60D4-4633-AB64-D2AA432730F4}"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4216428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12A5FD3-60D4-4633-AB64-D2AA432730F4}" type="datetimeFigureOut">
              <a:rPr lang="en-GB" smtClean="0"/>
              <a:t>12/11/2024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717779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12A5FD3-60D4-4633-AB64-D2AA432730F4}"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27039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2A5FD3-60D4-4633-AB64-D2AA432730F4}" type="datetimeFigureOut">
              <a:rPr lang="en-GB" smtClean="0"/>
              <a:t>12/11/2024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85887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2A5FD3-60D4-4633-AB64-D2AA432730F4}"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542656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2A5FD3-60D4-4633-AB64-D2AA432730F4}"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1096866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2879136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1647123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533400"/>
            <a:ext cx="7543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1600" y="1981200"/>
            <a:ext cx="3733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257800" y="1981200"/>
            <a:ext cx="3733800" cy="4114800"/>
          </a:xfrm>
        </p:spPr>
        <p:txBody>
          <a:bodyPr/>
          <a:lstStyle/>
          <a:p>
            <a:endParaRPr lang="en-GB"/>
          </a:p>
        </p:txBody>
      </p:sp>
      <p:sp>
        <p:nvSpPr>
          <p:cNvPr id="5" name="Date Placeholder 4"/>
          <p:cNvSpPr>
            <a:spLocks noGrp="1"/>
          </p:cNvSpPr>
          <p:nvPr>
            <p:ph type="dt" sz="half" idx="10"/>
          </p:nvPr>
        </p:nvSpPr>
        <p:spPr>
          <a:xfrm>
            <a:off x="1371600" y="6248400"/>
            <a:ext cx="16764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429000" y="6248400"/>
            <a:ext cx="34290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7239000" y="6248400"/>
            <a:ext cx="1905000" cy="457200"/>
          </a:xfrm>
        </p:spPr>
        <p:txBody>
          <a:bodyPr/>
          <a:lstStyle>
            <a:lvl1pPr>
              <a:defRPr/>
            </a:lvl1pPr>
          </a:lstStyle>
          <a:p>
            <a:fld id="{9F5A6614-85A7-4575-BB06-26E2A0D94A4D}" type="slidenum">
              <a:rPr lang="en-US" altLang="en-US"/>
              <a:pPr/>
              <a:t>‹#›</a:t>
            </a:fld>
            <a:endParaRPr lang="en-US" altLang="en-US"/>
          </a:p>
        </p:txBody>
      </p:sp>
    </p:spTree>
    <p:extLst>
      <p:ext uri="{BB962C8B-B14F-4D97-AF65-F5344CB8AC3E}">
        <p14:creationId xmlns:p14="http://schemas.microsoft.com/office/powerpoint/2010/main" val="353695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2A5FD3-60D4-4633-AB64-D2AA432730F4}" type="datetimeFigureOut">
              <a:rPr lang="en-GB" smtClean="0"/>
              <a:t>12/11/2024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D5919-FBBC-4343-944A-F82BD8D73FC2}" type="slidenum">
              <a:rPr lang="en-GB" smtClean="0"/>
              <a:t>‹#›</a:t>
            </a:fld>
            <a:endParaRPr lang="en-GB"/>
          </a:p>
        </p:txBody>
      </p:sp>
    </p:spTree>
    <p:extLst>
      <p:ext uri="{BB962C8B-B14F-4D97-AF65-F5344CB8AC3E}">
        <p14:creationId xmlns:p14="http://schemas.microsoft.com/office/powerpoint/2010/main" val="36747680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youtube.com/watch?v=PsS11gHpofk&amp;t=15shttps://www.youtube.com/watch?v=PsS11gHpofk&amp;t=15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magitech.com/~runes/autogenictraining/index.html" TargetMode="External"/><Relationship Id="rId2" Type="http://schemas.openxmlformats.org/officeDocument/2006/relationships/hyperlink" Target="http://www.owresource.com/mental/autogenic.php"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Role of the Sport Psychologist</a:t>
            </a:r>
          </a:p>
        </p:txBody>
      </p:sp>
      <p:sp>
        <p:nvSpPr>
          <p:cNvPr id="3" name="Content Placeholder 2"/>
          <p:cNvSpPr>
            <a:spLocks noGrp="1"/>
          </p:cNvSpPr>
          <p:nvPr>
            <p:ph idx="1"/>
          </p:nvPr>
        </p:nvSpPr>
        <p:spPr/>
        <p:txBody>
          <a:bodyPr>
            <a:normAutofit lnSpcReduction="10000"/>
          </a:bodyPr>
          <a:lstStyle/>
          <a:p>
            <a:pPr marL="0" indent="0" algn="ctr">
              <a:buNone/>
            </a:pPr>
            <a:r>
              <a:rPr lang="en-GB" sz="2000" dirty="0"/>
              <a:t>Help athletes cope with performance fears.</a:t>
            </a:r>
          </a:p>
          <a:p>
            <a:pPr marL="0" indent="0" algn="ctr">
              <a:buNone/>
            </a:pPr>
            <a:endParaRPr lang="en-GB" sz="2000" dirty="0"/>
          </a:p>
          <a:p>
            <a:pPr marL="0" indent="0" algn="ctr">
              <a:buNone/>
            </a:pPr>
            <a:r>
              <a:rPr lang="en-GB" sz="2000" dirty="0"/>
              <a:t>Help athletes improve mental skill for performance.</a:t>
            </a:r>
          </a:p>
          <a:p>
            <a:pPr marL="0" indent="0" algn="ctr">
              <a:buNone/>
            </a:pPr>
            <a:endParaRPr lang="en-GB" sz="2000" dirty="0"/>
          </a:p>
          <a:p>
            <a:pPr marL="0" indent="0" algn="ctr">
              <a:buNone/>
            </a:pPr>
            <a:r>
              <a:rPr lang="en-GB" sz="2000" dirty="0"/>
              <a:t>Help athletes mentally prepare for competition</a:t>
            </a:r>
          </a:p>
          <a:p>
            <a:pPr marL="0" indent="0" algn="ctr">
              <a:buNone/>
            </a:pPr>
            <a:endParaRPr lang="en-GB" sz="2000" dirty="0"/>
          </a:p>
          <a:p>
            <a:pPr marL="0" indent="0" algn="ctr">
              <a:buNone/>
            </a:pPr>
            <a:r>
              <a:rPr lang="en-GB" sz="2000" dirty="0"/>
              <a:t>Help athletes return after injury</a:t>
            </a:r>
          </a:p>
          <a:p>
            <a:pPr marL="0" indent="0" algn="ctr">
              <a:buNone/>
            </a:pPr>
            <a:endParaRPr lang="en-GB" sz="2000" dirty="0"/>
          </a:p>
          <a:p>
            <a:pPr marL="0" indent="0" algn="ctr">
              <a:buNone/>
            </a:pPr>
            <a:r>
              <a:rPr lang="en-GB" sz="2000" dirty="0"/>
              <a:t>Help athletes develop pre-performance routines</a:t>
            </a:r>
          </a:p>
          <a:p>
            <a:pPr marL="0" indent="0" algn="ctr">
              <a:buNone/>
            </a:pPr>
            <a:endParaRPr lang="en-GB" sz="2000" dirty="0"/>
          </a:p>
          <a:p>
            <a:pPr marL="0" indent="0" algn="ctr">
              <a:buNone/>
            </a:pPr>
            <a:r>
              <a:rPr lang="en-GB" sz="2000" dirty="0"/>
              <a:t>Help athletes develop pre-action routines</a:t>
            </a:r>
          </a:p>
          <a:p>
            <a:pPr marL="0" indent="0" algn="ctr">
              <a:buNone/>
            </a:pPr>
            <a:endParaRPr lang="en-GB" sz="2000" dirty="0"/>
          </a:p>
          <a:p>
            <a:pPr marL="0" indent="0" algn="ctr">
              <a:buNone/>
            </a:pPr>
            <a:r>
              <a:rPr lang="en-GB" sz="2000" dirty="0"/>
              <a:t>Help athletes improve practice efficiency </a:t>
            </a:r>
          </a:p>
        </p:txBody>
      </p:sp>
    </p:spTree>
    <p:extLst>
      <p:ext uri="{BB962C8B-B14F-4D97-AF65-F5344CB8AC3E}">
        <p14:creationId xmlns:p14="http://schemas.microsoft.com/office/powerpoint/2010/main" val="3919524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Psychological Ergogenics</a:t>
            </a:r>
          </a:p>
        </p:txBody>
      </p:sp>
      <p:sp>
        <p:nvSpPr>
          <p:cNvPr id="5" name="Content Placeholder 4"/>
          <p:cNvSpPr>
            <a:spLocks noGrp="1"/>
          </p:cNvSpPr>
          <p:nvPr>
            <p:ph idx="1"/>
          </p:nvPr>
        </p:nvSpPr>
        <p:spPr/>
        <p:txBody>
          <a:bodyPr>
            <a:normAutofit fontScale="77500" lnSpcReduction="20000"/>
          </a:bodyPr>
          <a:lstStyle/>
          <a:p>
            <a:pPr marL="0" indent="0" algn="ctr">
              <a:buNone/>
            </a:pPr>
            <a:r>
              <a:rPr lang="en-GB" dirty="0">
                <a:solidFill>
                  <a:srgbClr val="FF0000"/>
                </a:solidFill>
              </a:rPr>
              <a:t>Teach and facilitate athletes and coaches to apply the techniques associated with.</a:t>
            </a:r>
          </a:p>
          <a:p>
            <a:pPr marL="0" indent="0">
              <a:buNone/>
            </a:pPr>
            <a:endParaRPr lang="en-GB" dirty="0"/>
          </a:p>
          <a:p>
            <a:pPr marL="0" indent="0">
              <a:buNone/>
            </a:pPr>
            <a:r>
              <a:rPr lang="en-GB" dirty="0"/>
              <a:t>Imagery</a:t>
            </a:r>
          </a:p>
          <a:p>
            <a:pPr marL="0" indent="0">
              <a:buNone/>
            </a:pPr>
            <a:r>
              <a:rPr lang="en-GB" dirty="0"/>
              <a:t>Relaxation techniques</a:t>
            </a:r>
          </a:p>
          <a:p>
            <a:pPr marL="0" indent="0">
              <a:buNone/>
            </a:pPr>
            <a:r>
              <a:rPr lang="en-GB" dirty="0"/>
              <a:t>Knowledge of performance and results</a:t>
            </a:r>
          </a:p>
          <a:p>
            <a:pPr marL="0" indent="0">
              <a:buNone/>
            </a:pPr>
            <a:r>
              <a:rPr lang="en-GB" dirty="0"/>
              <a:t>Mental Toughness</a:t>
            </a:r>
          </a:p>
          <a:p>
            <a:pPr marL="0" indent="0">
              <a:buNone/>
            </a:pPr>
            <a:r>
              <a:rPr lang="en-GB" dirty="0"/>
              <a:t>Biofeedback</a:t>
            </a:r>
          </a:p>
          <a:p>
            <a:pPr marL="0" indent="0">
              <a:buNone/>
            </a:pPr>
            <a:r>
              <a:rPr lang="en-GB" dirty="0"/>
              <a:t>Placebo</a:t>
            </a:r>
          </a:p>
          <a:p>
            <a:pPr marL="0" indent="0">
              <a:buNone/>
            </a:pPr>
            <a:r>
              <a:rPr lang="en-GB" dirty="0"/>
              <a:t>Hypnosis</a:t>
            </a:r>
          </a:p>
          <a:p>
            <a:pPr marL="0" indent="0">
              <a:buNone/>
            </a:pPr>
            <a:r>
              <a:rPr lang="en-GB" dirty="0"/>
              <a:t>Superstition</a:t>
            </a:r>
          </a:p>
          <a:p>
            <a:pPr marL="0" indent="0">
              <a:buNone/>
            </a:pPr>
            <a:r>
              <a:rPr lang="en-GB" dirty="0"/>
              <a:t>Warm-up</a:t>
            </a:r>
          </a:p>
          <a:p>
            <a:pPr marL="0" indent="0">
              <a:buNone/>
            </a:pPr>
            <a:endParaRPr lang="en-GB" dirty="0"/>
          </a:p>
        </p:txBody>
      </p:sp>
    </p:spTree>
    <p:extLst>
      <p:ext uri="{BB962C8B-B14F-4D97-AF65-F5344CB8AC3E}">
        <p14:creationId xmlns:p14="http://schemas.microsoft.com/office/powerpoint/2010/main" val="2727651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a:t>
            </a:r>
          </a:p>
        </p:txBody>
      </p:sp>
      <p:sp>
        <p:nvSpPr>
          <p:cNvPr id="3" name="Content Placeholder 2"/>
          <p:cNvSpPr>
            <a:spLocks noGrp="1"/>
          </p:cNvSpPr>
          <p:nvPr>
            <p:ph idx="1"/>
          </p:nvPr>
        </p:nvSpPr>
        <p:spPr>
          <a:xfrm>
            <a:off x="457200" y="1291016"/>
            <a:ext cx="5029200" cy="1745126"/>
          </a:xfrm>
        </p:spPr>
        <p:txBody>
          <a:bodyPr>
            <a:normAutofit fontScale="92500" lnSpcReduction="10000"/>
          </a:bodyPr>
          <a:lstStyle/>
          <a:p>
            <a:pPr marL="0" indent="0" algn="ctr">
              <a:buNone/>
            </a:pPr>
            <a:r>
              <a:rPr lang="en-GB" dirty="0"/>
              <a:t>The use of your senses to rehearse the sport or action in your mind before to actually do it.</a:t>
            </a:r>
          </a:p>
        </p:txBody>
      </p:sp>
      <p:pic>
        <p:nvPicPr>
          <p:cNvPr id="4" name="Picture 3"/>
          <p:cNvPicPr>
            <a:picLocks noChangeAspect="1"/>
          </p:cNvPicPr>
          <p:nvPr/>
        </p:nvPicPr>
        <p:blipFill>
          <a:blip r:embed="rId2"/>
          <a:stretch>
            <a:fillRect/>
          </a:stretch>
        </p:blipFill>
        <p:spPr>
          <a:xfrm>
            <a:off x="6172200" y="846138"/>
            <a:ext cx="2225138" cy="2634882"/>
          </a:xfrm>
          <a:prstGeom prst="rect">
            <a:avLst/>
          </a:prstGeom>
        </p:spPr>
      </p:pic>
      <p:pic>
        <p:nvPicPr>
          <p:cNvPr id="5" name="Picture 4"/>
          <p:cNvPicPr>
            <a:picLocks noChangeAspect="1"/>
          </p:cNvPicPr>
          <p:nvPr/>
        </p:nvPicPr>
        <p:blipFill>
          <a:blip r:embed="rId3"/>
          <a:stretch>
            <a:fillRect/>
          </a:stretch>
        </p:blipFill>
        <p:spPr>
          <a:xfrm>
            <a:off x="7162800" y="5025326"/>
            <a:ext cx="1770506" cy="1754556"/>
          </a:xfrm>
          <a:prstGeom prst="rect">
            <a:avLst/>
          </a:prstGeom>
        </p:spPr>
      </p:pic>
      <p:pic>
        <p:nvPicPr>
          <p:cNvPr id="4098" name="Picture 2" descr="09HEADPHONESweb1-1441671027028-master6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48" y="3271744"/>
            <a:ext cx="2857500" cy="1905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81000" y="5412346"/>
            <a:ext cx="6324600" cy="369332"/>
          </a:xfrm>
          <a:prstGeom prst="rect">
            <a:avLst/>
          </a:prstGeom>
          <a:noFill/>
        </p:spPr>
        <p:txBody>
          <a:bodyPr wrap="square" rtlCol="0">
            <a:spAutoFit/>
          </a:bodyPr>
          <a:lstStyle/>
          <a:p>
            <a:r>
              <a:rPr lang="en-GB" dirty="0"/>
              <a:t>Book	W.T. Gallwey – The Inner Game of (various activities)</a:t>
            </a:r>
          </a:p>
        </p:txBody>
      </p:sp>
      <p:sp>
        <p:nvSpPr>
          <p:cNvPr id="7" name="Rectangle 6"/>
          <p:cNvSpPr/>
          <p:nvPr/>
        </p:nvSpPr>
        <p:spPr>
          <a:xfrm>
            <a:off x="3200400" y="3592210"/>
            <a:ext cx="4572000" cy="1754326"/>
          </a:xfrm>
          <a:prstGeom prst="rect">
            <a:avLst/>
          </a:prstGeom>
        </p:spPr>
        <p:txBody>
          <a:bodyPr>
            <a:spAutoFit/>
          </a:bodyPr>
          <a:lstStyle/>
          <a:p>
            <a:r>
              <a:rPr lang="en-GB" dirty="0">
                <a:solidFill>
                  <a:srgbClr val="FF0000"/>
                </a:solidFill>
                <a:latin typeface="Roboto"/>
              </a:rPr>
              <a:t>Imagery has been described as “an experience that mimics real experience and involves using a combination of different sensory modalities in the absence of actual perception” (Cumming &amp; Ramsey, 2009, p.5).</a:t>
            </a:r>
            <a:endParaRPr lang="en-GB" dirty="0">
              <a:solidFill>
                <a:srgbClr val="FF0000"/>
              </a:solidFill>
            </a:endParaRPr>
          </a:p>
        </p:txBody>
      </p:sp>
      <p:sp>
        <p:nvSpPr>
          <p:cNvPr id="8" name="Rectangle 7"/>
          <p:cNvSpPr/>
          <p:nvPr/>
        </p:nvSpPr>
        <p:spPr>
          <a:xfrm>
            <a:off x="450351" y="6019745"/>
            <a:ext cx="6019800" cy="646331"/>
          </a:xfrm>
          <a:prstGeom prst="rect">
            <a:avLst/>
          </a:prstGeom>
        </p:spPr>
        <p:txBody>
          <a:bodyPr wrap="square">
            <a:spAutoFit/>
          </a:bodyPr>
          <a:lstStyle/>
          <a:p>
            <a:r>
              <a:rPr lang="en-GB" dirty="0">
                <a:hlinkClick r:id="rId5"/>
              </a:rPr>
              <a:t>https://www.youtube.com/watch?v=PsS11gHpofk&amp;t=15shttps://www.youtube.com/watch?v=PsS11gHpofk&amp;t=15s</a:t>
            </a:r>
            <a:r>
              <a:rPr lang="en-GB" dirty="0"/>
              <a:t> </a:t>
            </a:r>
          </a:p>
        </p:txBody>
      </p:sp>
    </p:spTree>
    <p:extLst>
      <p:ext uri="{BB962C8B-B14F-4D97-AF65-F5344CB8AC3E}">
        <p14:creationId xmlns:p14="http://schemas.microsoft.com/office/powerpoint/2010/main" val="381224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PETTLEP – Homes &amp; Collins (2001)</a:t>
            </a:r>
          </a:p>
        </p:txBody>
      </p:sp>
      <p:pic>
        <p:nvPicPr>
          <p:cNvPr id="6" name="Picture 5"/>
          <p:cNvPicPr>
            <a:picLocks noChangeAspect="1"/>
          </p:cNvPicPr>
          <p:nvPr/>
        </p:nvPicPr>
        <p:blipFill>
          <a:blip r:embed="rId2"/>
          <a:stretch>
            <a:fillRect/>
          </a:stretch>
        </p:blipFill>
        <p:spPr>
          <a:xfrm>
            <a:off x="1066800" y="2273050"/>
            <a:ext cx="6324600" cy="2309697"/>
          </a:xfrm>
          <a:prstGeom prst="rect">
            <a:avLst/>
          </a:prstGeom>
        </p:spPr>
      </p:pic>
      <p:pic>
        <p:nvPicPr>
          <p:cNvPr id="7" name="Picture 6"/>
          <p:cNvPicPr>
            <a:picLocks noChangeAspect="1"/>
          </p:cNvPicPr>
          <p:nvPr/>
        </p:nvPicPr>
        <p:blipFill>
          <a:blip r:embed="rId3"/>
          <a:stretch>
            <a:fillRect/>
          </a:stretch>
        </p:blipFill>
        <p:spPr>
          <a:xfrm>
            <a:off x="609600" y="4818907"/>
            <a:ext cx="2849525" cy="1828800"/>
          </a:xfrm>
          <a:prstGeom prst="rect">
            <a:avLst/>
          </a:prstGeom>
        </p:spPr>
      </p:pic>
      <p:pic>
        <p:nvPicPr>
          <p:cNvPr id="8" name="Picture 7"/>
          <p:cNvPicPr>
            <a:picLocks noChangeAspect="1"/>
          </p:cNvPicPr>
          <p:nvPr/>
        </p:nvPicPr>
        <p:blipFill>
          <a:blip r:embed="rId4"/>
          <a:stretch>
            <a:fillRect/>
          </a:stretch>
        </p:blipFill>
        <p:spPr>
          <a:xfrm>
            <a:off x="5402820" y="4862231"/>
            <a:ext cx="2800504" cy="1828800"/>
          </a:xfrm>
          <a:prstGeom prst="rect">
            <a:avLst/>
          </a:prstGeom>
        </p:spPr>
      </p:pic>
      <p:sp>
        <p:nvSpPr>
          <p:cNvPr id="9" name="TextBox 8"/>
          <p:cNvSpPr txBox="1"/>
          <p:nvPr/>
        </p:nvSpPr>
        <p:spPr>
          <a:xfrm>
            <a:off x="685800" y="1328276"/>
            <a:ext cx="7543800" cy="923330"/>
          </a:xfrm>
          <a:prstGeom prst="rect">
            <a:avLst/>
          </a:prstGeom>
          <a:noFill/>
        </p:spPr>
        <p:txBody>
          <a:bodyPr wrap="square" rtlCol="0">
            <a:spAutoFit/>
          </a:bodyPr>
          <a:lstStyle/>
          <a:p>
            <a:pPr algn="ctr"/>
            <a:r>
              <a:rPr lang="en-GB" dirty="0">
                <a:solidFill>
                  <a:srgbClr val="FF0000"/>
                </a:solidFill>
              </a:rPr>
              <a:t>A framework for the effective execution of imagery intervention</a:t>
            </a:r>
          </a:p>
          <a:p>
            <a:pPr algn="ctr"/>
            <a:endParaRPr lang="en-GB" dirty="0">
              <a:solidFill>
                <a:srgbClr val="FF0000"/>
              </a:solidFill>
            </a:endParaRPr>
          </a:p>
          <a:p>
            <a:pPr algn="ctr"/>
            <a:r>
              <a:rPr lang="en-GB" b="0" i="0" dirty="0">
                <a:solidFill>
                  <a:srgbClr val="202124"/>
                </a:solidFill>
                <a:effectLst/>
                <a:latin typeface="arial" panose="020B0604020202020204" pitchFamily="34" charset="0"/>
              </a:rPr>
              <a:t>Physical, Environment, Task, Timing, Learning, Emotion, Perspective</a:t>
            </a:r>
            <a:endParaRPr lang="en-GB" dirty="0">
              <a:solidFill>
                <a:srgbClr val="FF0000"/>
              </a:solidFill>
            </a:endParaRPr>
          </a:p>
        </p:txBody>
      </p:sp>
    </p:spTree>
    <p:extLst>
      <p:ext uri="{BB962C8B-B14F-4D97-AF65-F5344CB8AC3E}">
        <p14:creationId xmlns:p14="http://schemas.microsoft.com/office/powerpoint/2010/main" val="556318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dirty="0"/>
              <a:t>PETTLEP – Homes &amp; Collins (2001)</a:t>
            </a:r>
          </a:p>
        </p:txBody>
      </p:sp>
      <p:sp>
        <p:nvSpPr>
          <p:cNvPr id="3" name="Content Placeholder 2"/>
          <p:cNvSpPr>
            <a:spLocks noGrp="1"/>
          </p:cNvSpPr>
          <p:nvPr>
            <p:ph idx="1"/>
          </p:nvPr>
        </p:nvSpPr>
        <p:spPr>
          <a:xfrm>
            <a:off x="228600" y="914400"/>
            <a:ext cx="8686800" cy="5562600"/>
          </a:xfrm>
        </p:spPr>
        <p:txBody>
          <a:bodyPr>
            <a:noAutofit/>
          </a:bodyPr>
          <a:lstStyle/>
          <a:p>
            <a:pPr marL="0" indent="0">
              <a:buNone/>
            </a:pPr>
            <a:r>
              <a:rPr lang="en-GB" sz="2000" b="1" dirty="0">
                <a:solidFill>
                  <a:srgbClr val="FF0000"/>
                </a:solidFill>
              </a:rPr>
              <a:t>P</a:t>
            </a:r>
            <a:r>
              <a:rPr lang="en-GB" sz="2000" dirty="0">
                <a:solidFill>
                  <a:srgbClr val="FF0000"/>
                </a:solidFill>
              </a:rPr>
              <a:t>hysical</a:t>
            </a:r>
            <a:r>
              <a:rPr lang="en-GB" sz="2000" dirty="0"/>
              <a:t> – image the relevant physical characteristics. For example, a footballer would image dressed in their kit with the football at their feet.</a:t>
            </a:r>
          </a:p>
          <a:p>
            <a:pPr marL="0" indent="0">
              <a:buNone/>
            </a:pPr>
            <a:endParaRPr lang="en-GB" sz="2000" dirty="0"/>
          </a:p>
          <a:p>
            <a:pPr marL="0" indent="0">
              <a:buNone/>
            </a:pPr>
            <a:r>
              <a:rPr lang="en-GB" sz="2000" b="1" dirty="0">
                <a:solidFill>
                  <a:srgbClr val="7030A0"/>
                </a:solidFill>
              </a:rPr>
              <a:t>E</a:t>
            </a:r>
            <a:r>
              <a:rPr lang="en-GB" sz="2000" dirty="0">
                <a:solidFill>
                  <a:srgbClr val="7030A0"/>
                </a:solidFill>
              </a:rPr>
              <a:t>nvironmen</a:t>
            </a:r>
            <a:r>
              <a:rPr lang="en-GB" sz="2000" dirty="0"/>
              <a:t>t – if possible, image in the environment where the performance takes place e.g. football pitch.</a:t>
            </a:r>
          </a:p>
          <a:p>
            <a:pPr marL="0" indent="0">
              <a:buNone/>
            </a:pPr>
            <a:endParaRPr lang="en-GB" sz="2000" dirty="0"/>
          </a:p>
          <a:p>
            <a:pPr marL="0" indent="0">
              <a:buNone/>
            </a:pPr>
            <a:r>
              <a:rPr lang="en-GB" sz="2000" b="1" dirty="0">
                <a:solidFill>
                  <a:schemeClr val="accent6">
                    <a:lumMod val="75000"/>
                  </a:schemeClr>
                </a:solidFill>
              </a:rPr>
              <a:t>T</a:t>
            </a:r>
            <a:r>
              <a:rPr lang="en-GB" sz="2000" dirty="0">
                <a:solidFill>
                  <a:schemeClr val="accent6">
                    <a:lumMod val="75000"/>
                  </a:schemeClr>
                </a:solidFill>
              </a:rPr>
              <a:t>ask</a:t>
            </a:r>
            <a:r>
              <a:rPr lang="en-GB" sz="2000" dirty="0"/>
              <a:t> – try to image details relevant to the task (e.g. attentional demands) and image at the appropriate level of expertise for the performer (i.e. a novice footballer should avoid imagining an elite level player as it is not as functionally equivalent).</a:t>
            </a:r>
          </a:p>
          <a:p>
            <a:pPr marL="0" indent="0">
              <a:buNone/>
            </a:pPr>
            <a:endParaRPr lang="en-GB" sz="2000" dirty="0"/>
          </a:p>
          <a:p>
            <a:pPr marL="0" indent="0">
              <a:buNone/>
            </a:pPr>
            <a:r>
              <a:rPr lang="en-GB" sz="2000" b="1" dirty="0">
                <a:solidFill>
                  <a:srgbClr val="00B050"/>
                </a:solidFill>
              </a:rPr>
              <a:t>T</a:t>
            </a:r>
            <a:r>
              <a:rPr lang="en-GB" sz="2000" dirty="0">
                <a:solidFill>
                  <a:srgbClr val="00B050"/>
                </a:solidFill>
              </a:rPr>
              <a:t>iming</a:t>
            </a:r>
            <a:r>
              <a:rPr lang="en-GB" sz="2000" dirty="0"/>
              <a:t> – the most functionally equivalent approach is to image in ‘real time’, but ‘slow motion’ imagery can be used to emphasise and perfect more difficult aspects of a skill (O &amp; Hall, 2009). For example, a footballer may wish to ‘slow motion’ image a particularly tricky piece of footwork.</a:t>
            </a:r>
          </a:p>
        </p:txBody>
      </p:sp>
    </p:spTree>
    <p:extLst>
      <p:ext uri="{BB962C8B-B14F-4D97-AF65-F5344CB8AC3E}">
        <p14:creationId xmlns:p14="http://schemas.microsoft.com/office/powerpoint/2010/main" val="3806729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4F9D70-59E2-4BA4-85F9-B51D6C927B97}"/>
              </a:ext>
            </a:extLst>
          </p:cNvPr>
          <p:cNvSpPr>
            <a:spLocks noGrp="1"/>
          </p:cNvSpPr>
          <p:nvPr>
            <p:ph idx="1"/>
          </p:nvPr>
        </p:nvSpPr>
        <p:spPr>
          <a:xfrm>
            <a:off x="457200" y="457200"/>
            <a:ext cx="8229600" cy="6096000"/>
          </a:xfrm>
        </p:spPr>
        <p:txBody>
          <a:bodyPr>
            <a:normAutofit fontScale="70000" lnSpcReduction="20000"/>
          </a:bodyPr>
          <a:lstStyle/>
          <a:p>
            <a:pPr marL="0" indent="0">
              <a:buNone/>
            </a:pPr>
            <a:r>
              <a:rPr lang="en-GB" sz="3200" b="1" dirty="0">
                <a:solidFill>
                  <a:schemeClr val="accent2"/>
                </a:solidFill>
              </a:rPr>
              <a:t>L</a:t>
            </a:r>
            <a:r>
              <a:rPr lang="en-GB" sz="3200" dirty="0">
                <a:solidFill>
                  <a:schemeClr val="accent2"/>
                </a:solidFill>
              </a:rPr>
              <a:t>earning </a:t>
            </a:r>
            <a:r>
              <a:rPr lang="en-GB" sz="3200" dirty="0"/>
              <a:t>– the imagery should be continually adapted and reviewed over time to match changing task demands and the experience level of the athlete. </a:t>
            </a:r>
          </a:p>
          <a:p>
            <a:pPr marL="0" indent="0">
              <a:buNone/>
            </a:pPr>
            <a:endParaRPr lang="en-GB" sz="3200" dirty="0"/>
          </a:p>
          <a:p>
            <a:pPr marL="0" indent="0">
              <a:buNone/>
            </a:pPr>
            <a:r>
              <a:rPr lang="en-GB" sz="3200" b="1" dirty="0">
                <a:solidFill>
                  <a:schemeClr val="accent4">
                    <a:lumMod val="75000"/>
                  </a:schemeClr>
                </a:solidFill>
              </a:rPr>
              <a:t>E</a:t>
            </a:r>
            <a:r>
              <a:rPr lang="en-GB" sz="3200" dirty="0">
                <a:solidFill>
                  <a:schemeClr val="accent4">
                    <a:lumMod val="75000"/>
                  </a:schemeClr>
                </a:solidFill>
              </a:rPr>
              <a:t>motion </a:t>
            </a:r>
            <a:r>
              <a:rPr lang="en-GB" sz="3200" dirty="0"/>
              <a:t>– include the same images that would be felt in the physical situation. However, try to avoid debilitative emotions (e.g. fear, panic). For example, a player imaging taking a penalty would include feelings of confidence and adrenaline rushes.</a:t>
            </a:r>
          </a:p>
          <a:p>
            <a:pPr marL="0" indent="0">
              <a:buNone/>
            </a:pPr>
            <a:endParaRPr lang="en-GB" sz="3200" dirty="0"/>
          </a:p>
          <a:p>
            <a:pPr marL="0" indent="0">
              <a:buNone/>
            </a:pPr>
            <a:r>
              <a:rPr lang="en-GB" sz="3200" b="1" dirty="0">
                <a:solidFill>
                  <a:schemeClr val="accent5">
                    <a:lumMod val="75000"/>
                  </a:schemeClr>
                </a:solidFill>
              </a:rPr>
              <a:t>P</a:t>
            </a:r>
            <a:r>
              <a:rPr lang="en-GB" sz="3200" dirty="0">
                <a:solidFill>
                  <a:schemeClr val="accent5">
                    <a:lumMod val="75000"/>
                  </a:schemeClr>
                </a:solidFill>
              </a:rPr>
              <a:t>erspective</a:t>
            </a:r>
            <a:r>
              <a:rPr lang="en-GB" sz="3200" dirty="0"/>
              <a:t> – the imagery perspective can be first person (through your own eyes) or third person (like watching yourself on video). However, one perspective may be more advantageous depending on the task characteristics. A first person perspective (or internal visual imagery) may be more beneficial for tasks including open skills and with a focus on timing (e.g. tackling). On the other hand, a third person perspective (or external visual imagery) is preferred for tasks where form and positioning is important, such as heading the ball or kicking.</a:t>
            </a:r>
          </a:p>
          <a:p>
            <a:pPr marL="0" indent="0">
              <a:buNone/>
            </a:pPr>
            <a:endParaRPr lang="en-GB" dirty="0"/>
          </a:p>
        </p:txBody>
      </p:sp>
    </p:spTree>
    <p:extLst>
      <p:ext uri="{BB962C8B-B14F-4D97-AF65-F5344CB8AC3E}">
        <p14:creationId xmlns:p14="http://schemas.microsoft.com/office/powerpoint/2010/main" val="1640566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GB" dirty="0"/>
              <a:t>Sport Imagery Questionnaire</a:t>
            </a:r>
          </a:p>
        </p:txBody>
      </p:sp>
      <p:sp>
        <p:nvSpPr>
          <p:cNvPr id="3" name="Content Placeholder 2"/>
          <p:cNvSpPr>
            <a:spLocks noGrp="1"/>
          </p:cNvSpPr>
          <p:nvPr>
            <p:ph idx="1"/>
          </p:nvPr>
        </p:nvSpPr>
        <p:spPr>
          <a:xfrm>
            <a:off x="4724400" y="1600200"/>
            <a:ext cx="3962400" cy="4525963"/>
          </a:xfrm>
        </p:spPr>
        <p:txBody>
          <a:bodyPr>
            <a:normAutofit fontScale="70000" lnSpcReduction="20000"/>
          </a:bodyPr>
          <a:lstStyle/>
          <a:p>
            <a:pPr marL="0" indent="0">
              <a:buNone/>
            </a:pPr>
            <a:r>
              <a:rPr lang="en-GB" dirty="0"/>
              <a:t>The SIAQ is designed to measure the ability to image different content athletes frequently use in their sport (i.e., skills, strategies, goals, feelings and emotions, and mastering difficult situations). </a:t>
            </a:r>
          </a:p>
          <a:p>
            <a:pPr marL="0" indent="0">
              <a:buNone/>
            </a:pPr>
            <a:endParaRPr lang="en-GB" dirty="0"/>
          </a:p>
          <a:p>
            <a:pPr marL="0" indent="0">
              <a:buNone/>
            </a:pPr>
            <a:r>
              <a:rPr lang="en-GB" dirty="0"/>
              <a:t>It can be used to assess an athlete’s imagery ability (i.e., ease of imaging) of this sport specific content as a one-off assessment or monitor how imagery ability may change over time. </a:t>
            </a:r>
          </a:p>
        </p:txBody>
      </p:sp>
      <p:pic>
        <p:nvPicPr>
          <p:cNvPr id="4" name="Picture 3"/>
          <p:cNvPicPr>
            <a:picLocks noChangeAspect="1"/>
          </p:cNvPicPr>
          <p:nvPr/>
        </p:nvPicPr>
        <p:blipFill>
          <a:blip r:embed="rId2"/>
          <a:stretch>
            <a:fillRect/>
          </a:stretch>
        </p:blipFill>
        <p:spPr>
          <a:xfrm>
            <a:off x="609600" y="1066800"/>
            <a:ext cx="4800600" cy="5486400"/>
          </a:xfrm>
          <a:prstGeom prst="rect">
            <a:avLst/>
          </a:prstGeom>
        </p:spPr>
      </p:pic>
    </p:spTree>
    <p:extLst>
      <p:ext uri="{BB962C8B-B14F-4D97-AF65-F5344CB8AC3E}">
        <p14:creationId xmlns:p14="http://schemas.microsoft.com/office/powerpoint/2010/main" val="214428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07966"/>
            <a:ext cx="8229600" cy="1143000"/>
          </a:xfrm>
        </p:spPr>
        <p:txBody>
          <a:bodyPr>
            <a:normAutofit/>
          </a:bodyPr>
          <a:lstStyle/>
          <a:p>
            <a:r>
              <a:rPr lang="en-GB" sz="2700" dirty="0" err="1"/>
              <a:t>Naderi</a:t>
            </a:r>
            <a:r>
              <a:rPr lang="en-GB" sz="2700" dirty="0"/>
              <a:t> et al (2018) Computer-Aided Imagery in Sport and Exercise: A Case Study of Indoor Wall Climbing</a:t>
            </a:r>
            <a:r>
              <a:rPr lang="en-GB" sz="2400" b="1" dirty="0"/>
              <a:t>.</a:t>
            </a:r>
            <a:endParaRPr lang="en-GB" sz="2400" dirty="0"/>
          </a:p>
        </p:txBody>
      </p:sp>
      <p:sp>
        <p:nvSpPr>
          <p:cNvPr id="3" name="Content Placeholder 2"/>
          <p:cNvSpPr>
            <a:spLocks noGrp="1"/>
          </p:cNvSpPr>
          <p:nvPr>
            <p:ph idx="1"/>
          </p:nvPr>
        </p:nvSpPr>
        <p:spPr>
          <a:xfrm>
            <a:off x="18836" y="1219200"/>
            <a:ext cx="5867400" cy="5410200"/>
          </a:xfrm>
        </p:spPr>
        <p:txBody>
          <a:bodyPr>
            <a:noAutofit/>
          </a:bodyPr>
          <a:lstStyle/>
          <a:p>
            <a:pPr marL="0" indent="0">
              <a:buNone/>
            </a:pPr>
            <a:r>
              <a:rPr lang="en-GB" sz="1600" dirty="0"/>
              <a:t>Movement artificial intelligence of simulated humanoid characters has been advancing rapidly through joint efforts of the computer animation, robotics, and machine learning communities. However, practical real-life applications are still rare. We propose applying the technology to mental practice in sports, which we denote as computer-aided imagery (CAI</a:t>
            </a:r>
            <a:r>
              <a:rPr lang="en-GB" sz="1600" dirty="0">
                <a:solidFill>
                  <a:srgbClr val="FF0000"/>
                </a:solidFill>
              </a:rPr>
              <a:t>). Imagery, i.e., rehearsing the task in one’s mind, is a difficult cognitive skill that requires accurate mental simulation; we present a novel interactive computational sport simulation for exploring and planning movements and strategies</a:t>
            </a:r>
            <a:r>
              <a:rPr lang="en-GB" sz="1600" dirty="0"/>
              <a:t>. We utilize a fully physically-based avatar with motion optimization that is not limited by a movement dataset and customize the avatar with computer vision measurements of user’s body. We evaluate the approach with 20 users in preparing for real-life wall climbing. Our results indicate that the approach is promising and can affect body awareness and feelings of competence. However, more research is needed to achieve accurate enough simulation for both gross-motor body movements and fine-motor control of the myriad ways in which climbers can grasp climbing holds or shapes.</a:t>
            </a:r>
          </a:p>
        </p:txBody>
      </p:sp>
      <p:pic>
        <p:nvPicPr>
          <p:cNvPr id="4" name="Picture 3"/>
          <p:cNvPicPr>
            <a:picLocks noChangeAspect="1"/>
          </p:cNvPicPr>
          <p:nvPr/>
        </p:nvPicPr>
        <p:blipFill>
          <a:blip r:embed="rId2"/>
          <a:stretch>
            <a:fillRect/>
          </a:stretch>
        </p:blipFill>
        <p:spPr>
          <a:xfrm>
            <a:off x="5981891" y="2520934"/>
            <a:ext cx="3143273" cy="2438400"/>
          </a:xfrm>
          <a:prstGeom prst="rect">
            <a:avLst/>
          </a:prstGeom>
        </p:spPr>
      </p:pic>
    </p:spTree>
    <p:extLst>
      <p:ext uri="{BB962C8B-B14F-4D97-AF65-F5344CB8AC3E}">
        <p14:creationId xmlns:p14="http://schemas.microsoft.com/office/powerpoint/2010/main" val="117747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8311"/>
            <a:ext cx="8229600" cy="1143000"/>
          </a:xfrm>
        </p:spPr>
        <p:txBody>
          <a:bodyPr/>
          <a:lstStyle/>
          <a:p>
            <a:r>
              <a:rPr lang="en-GB" dirty="0"/>
              <a:t>VR in Sport</a:t>
            </a:r>
          </a:p>
        </p:txBody>
      </p:sp>
      <p:sp>
        <p:nvSpPr>
          <p:cNvPr id="3" name="Content Placeholder 2"/>
          <p:cNvSpPr>
            <a:spLocks noGrp="1"/>
          </p:cNvSpPr>
          <p:nvPr>
            <p:ph idx="1"/>
          </p:nvPr>
        </p:nvSpPr>
        <p:spPr>
          <a:xfrm>
            <a:off x="457200" y="929291"/>
            <a:ext cx="8229600" cy="738789"/>
          </a:xfrm>
        </p:spPr>
        <p:txBody>
          <a:bodyPr/>
          <a:lstStyle/>
          <a:p>
            <a:pPr marL="0" indent="0" algn="ctr">
              <a:buNone/>
            </a:pPr>
            <a:r>
              <a:rPr lang="en-GB" dirty="0"/>
              <a:t>Augmented Imagery</a:t>
            </a:r>
          </a:p>
        </p:txBody>
      </p:sp>
      <p:pic>
        <p:nvPicPr>
          <p:cNvPr id="5" name="Picture 4"/>
          <p:cNvPicPr>
            <a:picLocks noChangeAspect="1"/>
          </p:cNvPicPr>
          <p:nvPr/>
        </p:nvPicPr>
        <p:blipFill>
          <a:blip r:embed="rId2"/>
          <a:stretch>
            <a:fillRect/>
          </a:stretch>
        </p:blipFill>
        <p:spPr>
          <a:xfrm>
            <a:off x="5657636" y="1681505"/>
            <a:ext cx="3431360" cy="2235366"/>
          </a:xfrm>
          <a:prstGeom prst="rect">
            <a:avLst/>
          </a:prstGeom>
        </p:spPr>
      </p:pic>
      <p:pic>
        <p:nvPicPr>
          <p:cNvPr id="6" name="Picture 5"/>
          <p:cNvPicPr>
            <a:picLocks noChangeAspect="1"/>
          </p:cNvPicPr>
          <p:nvPr/>
        </p:nvPicPr>
        <p:blipFill>
          <a:blip r:embed="rId3"/>
          <a:stretch>
            <a:fillRect/>
          </a:stretch>
        </p:blipFill>
        <p:spPr>
          <a:xfrm>
            <a:off x="125858" y="1668080"/>
            <a:ext cx="3712004" cy="2262216"/>
          </a:xfrm>
          <a:prstGeom prst="rect">
            <a:avLst/>
          </a:prstGeom>
        </p:spPr>
      </p:pic>
      <p:pic>
        <p:nvPicPr>
          <p:cNvPr id="7" name="Picture 6"/>
          <p:cNvPicPr>
            <a:picLocks noChangeAspect="1"/>
          </p:cNvPicPr>
          <p:nvPr/>
        </p:nvPicPr>
        <p:blipFill>
          <a:blip r:embed="rId4"/>
          <a:stretch>
            <a:fillRect/>
          </a:stretch>
        </p:blipFill>
        <p:spPr>
          <a:xfrm>
            <a:off x="152400" y="4343400"/>
            <a:ext cx="3658921" cy="2107407"/>
          </a:xfrm>
          <a:prstGeom prst="rect">
            <a:avLst/>
          </a:prstGeom>
        </p:spPr>
      </p:pic>
      <p:pic>
        <p:nvPicPr>
          <p:cNvPr id="8" name="Picture 7"/>
          <p:cNvPicPr>
            <a:picLocks noChangeAspect="1"/>
          </p:cNvPicPr>
          <p:nvPr/>
        </p:nvPicPr>
        <p:blipFill>
          <a:blip r:embed="rId5"/>
          <a:stretch>
            <a:fillRect/>
          </a:stretch>
        </p:blipFill>
        <p:spPr>
          <a:xfrm>
            <a:off x="5619964" y="4366014"/>
            <a:ext cx="3469032" cy="2187186"/>
          </a:xfrm>
          <a:prstGeom prst="rect">
            <a:avLst/>
          </a:prstGeom>
        </p:spPr>
      </p:pic>
      <p:sp>
        <p:nvSpPr>
          <p:cNvPr id="9" name="TextBox 8"/>
          <p:cNvSpPr txBox="1"/>
          <p:nvPr/>
        </p:nvSpPr>
        <p:spPr>
          <a:xfrm>
            <a:off x="4061949" y="3352800"/>
            <a:ext cx="1371600" cy="923330"/>
          </a:xfrm>
          <a:prstGeom prst="rect">
            <a:avLst/>
          </a:prstGeom>
          <a:noFill/>
        </p:spPr>
        <p:txBody>
          <a:bodyPr wrap="square" rtlCol="0">
            <a:spAutoFit/>
          </a:bodyPr>
          <a:lstStyle/>
          <a:p>
            <a:r>
              <a:rPr lang="en-GB" dirty="0"/>
              <a:t>Benefits?</a:t>
            </a:r>
          </a:p>
          <a:p>
            <a:endParaRPr lang="en-GB" dirty="0"/>
          </a:p>
          <a:p>
            <a:r>
              <a:rPr lang="en-GB" dirty="0"/>
              <a:t>Limitations?</a:t>
            </a:r>
          </a:p>
        </p:txBody>
      </p:sp>
    </p:spTree>
    <p:extLst>
      <p:ext uri="{BB962C8B-B14F-4D97-AF65-F5344CB8AC3E}">
        <p14:creationId xmlns:p14="http://schemas.microsoft.com/office/powerpoint/2010/main" val="264914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5" name="Rectangle 5"/>
          <p:cNvSpPr>
            <a:spLocks noGrp="1" noRot="1" noChangeArrowheads="1"/>
          </p:cNvSpPr>
          <p:nvPr>
            <p:ph type="title"/>
          </p:nvPr>
        </p:nvSpPr>
        <p:spPr/>
        <p:txBody>
          <a:bodyPr/>
          <a:lstStyle/>
          <a:p>
            <a:r>
              <a:rPr lang="en-US" altLang="en-US" sz="5200" dirty="0"/>
              <a:t>Autogenic Training?</a:t>
            </a:r>
          </a:p>
        </p:txBody>
      </p:sp>
      <p:sp>
        <p:nvSpPr>
          <p:cNvPr id="56326" name="Rectangle 6"/>
          <p:cNvSpPr>
            <a:spLocks noGrp="1" noRot="1" noChangeArrowheads="1"/>
          </p:cNvSpPr>
          <p:nvPr>
            <p:ph type="body" idx="1"/>
          </p:nvPr>
        </p:nvSpPr>
        <p:spPr/>
        <p:txBody>
          <a:bodyPr>
            <a:normAutofit fontScale="77500" lnSpcReduction="20000"/>
          </a:bodyPr>
          <a:lstStyle/>
          <a:p>
            <a:pPr marL="0" indent="0" algn="ctr">
              <a:buNone/>
            </a:pPr>
            <a:r>
              <a:rPr lang="en-US" altLang="en-US" sz="3600" dirty="0">
                <a:solidFill>
                  <a:srgbClr val="FF0000"/>
                </a:solidFill>
              </a:rPr>
              <a:t>Self Regulation or Self-hypnosis</a:t>
            </a:r>
          </a:p>
          <a:p>
            <a:endParaRPr lang="en-US" altLang="en-US" sz="3600" dirty="0"/>
          </a:p>
          <a:p>
            <a:pPr>
              <a:buFont typeface="Wingdings" pitchFamily="2" charset="2"/>
              <a:buNone/>
            </a:pPr>
            <a:r>
              <a:rPr lang="en-US" sz="3600" dirty="0"/>
              <a:t>	The ability to achieve a relaxed state can be achieved through self-awareness and motivation and does not require external equipment or techniques.</a:t>
            </a:r>
          </a:p>
          <a:p>
            <a:pPr>
              <a:buNone/>
            </a:pPr>
            <a:endParaRPr lang="en-US" altLang="en-US" sz="3600" b="1" dirty="0"/>
          </a:p>
          <a:p>
            <a:pPr>
              <a:buNone/>
            </a:pPr>
            <a:r>
              <a:rPr lang="en-US" altLang="en-US" sz="3600" b="1" dirty="0"/>
              <a:t>It</a:t>
            </a:r>
          </a:p>
          <a:p>
            <a:pPr>
              <a:buNone/>
            </a:pPr>
            <a:endParaRPr lang="en-US" altLang="en-US" sz="3600" b="1" dirty="0"/>
          </a:p>
          <a:p>
            <a:pPr>
              <a:buNone/>
            </a:pPr>
            <a:r>
              <a:rPr lang="en-US" altLang="en-US" sz="3600" dirty="0"/>
              <a:t>	Requires the individual to imagine relaxing situations and feelings often used autogenic trigger phrases.</a:t>
            </a:r>
          </a:p>
          <a:p>
            <a:pPr>
              <a:buFont typeface="Wingdings" pitchFamily="2" charset="2"/>
              <a:buNone/>
            </a:pPr>
            <a:endParaRPr lang="en-US" altLang="en-US" sz="3600" dirty="0"/>
          </a:p>
        </p:txBody>
      </p:sp>
    </p:spTree>
    <p:extLst>
      <p:ext uri="{BB962C8B-B14F-4D97-AF65-F5344CB8AC3E}">
        <p14:creationId xmlns:p14="http://schemas.microsoft.com/office/powerpoint/2010/main" val="2510706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ltLang="en-US"/>
              <a:t>Some Important Terminology</a:t>
            </a:r>
          </a:p>
        </p:txBody>
      </p:sp>
      <p:sp>
        <p:nvSpPr>
          <p:cNvPr id="88067" name="Rectangle 3"/>
          <p:cNvSpPr>
            <a:spLocks noGrp="1" noRot="1" noChangeArrowheads="1"/>
          </p:cNvSpPr>
          <p:nvPr>
            <p:ph type="body" idx="1"/>
          </p:nvPr>
        </p:nvSpPr>
        <p:spPr/>
        <p:txBody>
          <a:bodyPr>
            <a:normAutofit lnSpcReduction="10000"/>
          </a:bodyPr>
          <a:lstStyle/>
          <a:p>
            <a:pPr>
              <a:lnSpc>
                <a:spcPct val="90000"/>
              </a:lnSpc>
            </a:pPr>
            <a:r>
              <a:rPr lang="en-US" altLang="en-US" sz="2800" dirty="0"/>
              <a:t>Passive Concentration</a:t>
            </a:r>
          </a:p>
          <a:p>
            <a:pPr lvl="1">
              <a:lnSpc>
                <a:spcPct val="90000"/>
              </a:lnSpc>
            </a:pPr>
            <a:r>
              <a:rPr lang="en-US" altLang="en-US" sz="2400" dirty="0"/>
              <a:t>Used to denote the conscious receptivity of self-generated thoughts.</a:t>
            </a:r>
          </a:p>
          <a:p>
            <a:pPr lvl="1">
              <a:lnSpc>
                <a:spcPct val="90000"/>
              </a:lnSpc>
            </a:pPr>
            <a:endParaRPr lang="en-US" altLang="en-US" sz="2400" dirty="0"/>
          </a:p>
          <a:p>
            <a:pPr>
              <a:lnSpc>
                <a:spcPct val="90000"/>
              </a:lnSpc>
            </a:pPr>
            <a:r>
              <a:rPr lang="en-US" altLang="en-US" sz="2800" dirty="0"/>
              <a:t>Selected Awareness</a:t>
            </a:r>
          </a:p>
          <a:p>
            <a:pPr lvl="1">
              <a:lnSpc>
                <a:spcPct val="90000"/>
              </a:lnSpc>
            </a:pPr>
            <a:r>
              <a:rPr lang="en-US" altLang="en-US" sz="2400" dirty="0"/>
              <a:t>The receptivity of the conscious mind to acknowledge and receive specific thoughts or messages.</a:t>
            </a:r>
          </a:p>
          <a:p>
            <a:pPr lvl="1">
              <a:lnSpc>
                <a:spcPct val="90000"/>
              </a:lnSpc>
            </a:pPr>
            <a:endParaRPr lang="en-US" altLang="en-US" sz="2400" dirty="0"/>
          </a:p>
          <a:p>
            <a:pPr>
              <a:lnSpc>
                <a:spcPct val="90000"/>
              </a:lnSpc>
            </a:pPr>
            <a:r>
              <a:rPr lang="en-US" altLang="en-US" sz="2800" dirty="0"/>
              <a:t>Autogenic Discharge</a:t>
            </a:r>
          </a:p>
          <a:p>
            <a:pPr lvl="1">
              <a:lnSpc>
                <a:spcPct val="90000"/>
              </a:lnSpc>
            </a:pPr>
            <a:r>
              <a:rPr lang="en-US" altLang="en-US" sz="2400" dirty="0"/>
              <a:t>Physical sensations such as muscle twitching, numbness, and perhaps some emotional responses released by the unconscious mind from autogenic training sessions.</a:t>
            </a:r>
          </a:p>
          <a:p>
            <a:pPr lvl="1">
              <a:lnSpc>
                <a:spcPct val="90000"/>
              </a:lnSpc>
            </a:pPr>
            <a:endParaRPr lang="en-US" altLang="en-US" sz="2400" dirty="0"/>
          </a:p>
        </p:txBody>
      </p:sp>
    </p:spTree>
    <p:extLst>
      <p:ext uri="{BB962C8B-B14F-4D97-AF65-F5344CB8AC3E}">
        <p14:creationId xmlns:p14="http://schemas.microsoft.com/office/powerpoint/2010/main" val="718808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noFill/>
          <a:ln/>
        </p:spPr>
        <p:txBody>
          <a:bodyPr lIns="92075" tIns="46037" rIns="92075" bIns="46037">
            <a:normAutofit fontScale="90000"/>
          </a:bodyPr>
          <a:lstStyle/>
          <a:p>
            <a:r>
              <a:rPr lang="en-US" altLang="en-US" dirty="0"/>
              <a:t>Characteristics of Autogenic Training Procedures</a:t>
            </a:r>
          </a:p>
        </p:txBody>
      </p:sp>
      <p:sp>
        <p:nvSpPr>
          <p:cNvPr id="8195" name="Rectangle 3"/>
          <p:cNvSpPr>
            <a:spLocks noGrp="1" noChangeArrowheads="1"/>
          </p:cNvSpPr>
          <p:nvPr>
            <p:ph type="body" idx="1"/>
          </p:nvPr>
        </p:nvSpPr>
        <p:spPr>
          <a:noFill/>
          <a:ln/>
        </p:spPr>
        <p:txBody>
          <a:bodyPr lIns="92075" tIns="46037" rIns="92075" bIns="46037">
            <a:normAutofit fontScale="92500" lnSpcReduction="10000"/>
          </a:bodyPr>
          <a:lstStyle/>
          <a:p>
            <a:r>
              <a:rPr lang="en-US" altLang="en-US" sz="2800" dirty="0"/>
              <a:t>Encourages the adoption of a relaxed attitude</a:t>
            </a:r>
          </a:p>
          <a:p>
            <a:endParaRPr lang="en-US" altLang="en-US" sz="2800" dirty="0"/>
          </a:p>
          <a:p>
            <a:r>
              <a:rPr lang="en-US" altLang="en-US" sz="2800" dirty="0"/>
              <a:t>Focus on different parts of the body</a:t>
            </a:r>
          </a:p>
          <a:p>
            <a:endParaRPr lang="en-US" altLang="en-US" sz="2800" dirty="0"/>
          </a:p>
          <a:p>
            <a:r>
              <a:rPr lang="en-US" altLang="en-US" sz="2800" dirty="0"/>
              <a:t>Attribute relaxing feelings to those parts using themes such as warmth</a:t>
            </a:r>
          </a:p>
          <a:p>
            <a:endParaRPr lang="en-US" altLang="en-US" sz="2800" dirty="0"/>
          </a:p>
          <a:p>
            <a:r>
              <a:rPr lang="en-US" altLang="en-US" sz="2800" dirty="0"/>
              <a:t>Allow changes to evolve naturally</a:t>
            </a:r>
          </a:p>
          <a:p>
            <a:endParaRPr lang="en-US" altLang="en-US" sz="2800" dirty="0"/>
          </a:p>
          <a:p>
            <a:r>
              <a:rPr lang="en-US" altLang="en-US" sz="2800" dirty="0"/>
              <a:t>Identification and focus on personally calming scenes</a:t>
            </a:r>
            <a:endParaRPr lang="en-US" altLang="en-US" sz="2400" dirty="0"/>
          </a:p>
        </p:txBody>
      </p:sp>
    </p:spTree>
    <p:extLst>
      <p:ext uri="{BB962C8B-B14F-4D97-AF65-F5344CB8AC3E}">
        <p14:creationId xmlns:p14="http://schemas.microsoft.com/office/powerpoint/2010/main" val="281188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rrowheads="1"/>
          </p:cNvSpPr>
          <p:nvPr>
            <p:ph type="title"/>
          </p:nvPr>
        </p:nvSpPr>
        <p:spPr/>
        <p:txBody>
          <a:bodyPr/>
          <a:lstStyle/>
          <a:p>
            <a:r>
              <a:rPr lang="en-US" altLang="en-US" sz="5200"/>
              <a:t>Signs of Effective Use</a:t>
            </a:r>
          </a:p>
        </p:txBody>
      </p:sp>
      <p:sp>
        <p:nvSpPr>
          <p:cNvPr id="80899" name="Rectangle 3"/>
          <p:cNvSpPr>
            <a:spLocks noGrp="1" noRot="1" noChangeArrowheads="1"/>
          </p:cNvSpPr>
          <p:nvPr>
            <p:ph type="body" idx="1"/>
          </p:nvPr>
        </p:nvSpPr>
        <p:spPr>
          <a:xfrm>
            <a:off x="457200" y="1600200"/>
            <a:ext cx="8229600" cy="5029200"/>
          </a:xfrm>
        </p:spPr>
        <p:txBody>
          <a:bodyPr/>
          <a:lstStyle/>
          <a:p>
            <a:pPr>
              <a:lnSpc>
                <a:spcPct val="80000"/>
              </a:lnSpc>
            </a:pPr>
            <a:r>
              <a:rPr lang="en-US" altLang="en-US" sz="2500" dirty="0"/>
              <a:t>Physical Signs</a:t>
            </a:r>
          </a:p>
          <a:p>
            <a:pPr lvl="1">
              <a:lnSpc>
                <a:spcPct val="80000"/>
              </a:lnSpc>
            </a:pPr>
            <a:r>
              <a:rPr lang="en-US" altLang="en-US" sz="2500" dirty="0"/>
              <a:t>Decreased heart rate, slower breathing.</a:t>
            </a:r>
          </a:p>
          <a:p>
            <a:pPr>
              <a:lnSpc>
                <a:spcPct val="80000"/>
              </a:lnSpc>
              <a:buFont typeface="Wingdings" pitchFamily="2" charset="2"/>
              <a:buNone/>
            </a:pPr>
            <a:endParaRPr lang="en-US" altLang="en-US" sz="2500" dirty="0"/>
          </a:p>
          <a:p>
            <a:pPr>
              <a:lnSpc>
                <a:spcPct val="80000"/>
              </a:lnSpc>
            </a:pPr>
            <a:r>
              <a:rPr lang="en-US" altLang="en-US" sz="2500" dirty="0"/>
              <a:t>Psychological Signs</a:t>
            </a:r>
          </a:p>
          <a:p>
            <a:pPr lvl="1">
              <a:lnSpc>
                <a:spcPct val="80000"/>
              </a:lnSpc>
            </a:pPr>
            <a:r>
              <a:rPr lang="en-US" altLang="en-US" sz="2500" dirty="0"/>
              <a:t>Reduction in anxiety, improved focus.</a:t>
            </a:r>
          </a:p>
          <a:p>
            <a:pPr>
              <a:lnSpc>
                <a:spcPct val="80000"/>
              </a:lnSpc>
            </a:pPr>
            <a:endParaRPr lang="en-US" altLang="en-US" sz="2500" dirty="0"/>
          </a:p>
          <a:p>
            <a:pPr>
              <a:lnSpc>
                <a:spcPct val="80000"/>
              </a:lnSpc>
            </a:pPr>
            <a:r>
              <a:rPr lang="en-US" altLang="en-US" sz="2500" dirty="0"/>
              <a:t>And with practice, you will find…</a:t>
            </a:r>
          </a:p>
          <a:p>
            <a:pPr lvl="1">
              <a:lnSpc>
                <a:spcPct val="80000"/>
              </a:lnSpc>
            </a:pPr>
            <a:r>
              <a:rPr lang="en-US" altLang="en-US" sz="2500" dirty="0"/>
              <a:t>You will have the ability to achieve deeper states of relaxation.</a:t>
            </a:r>
          </a:p>
          <a:p>
            <a:pPr lvl="1">
              <a:lnSpc>
                <a:spcPct val="80000"/>
              </a:lnSpc>
            </a:pPr>
            <a:endParaRPr lang="en-US" altLang="en-US" sz="2500" dirty="0"/>
          </a:p>
          <a:p>
            <a:pPr lvl="1">
              <a:lnSpc>
                <a:spcPct val="80000"/>
              </a:lnSpc>
            </a:pPr>
            <a:endParaRPr lang="en-US" altLang="en-US" sz="2100" dirty="0"/>
          </a:p>
          <a:p>
            <a:pPr>
              <a:lnSpc>
                <a:spcPct val="80000"/>
              </a:lnSpc>
            </a:pPr>
            <a:r>
              <a:rPr lang="en-US" altLang="en-US" sz="1800" dirty="0">
                <a:hlinkClick r:id="rId2"/>
              </a:rPr>
              <a:t>http://www.owresource.com/mental/autogenic.php</a:t>
            </a:r>
            <a:r>
              <a:rPr lang="en-US" altLang="en-US" sz="1800" dirty="0"/>
              <a:t> </a:t>
            </a:r>
          </a:p>
          <a:p>
            <a:pPr>
              <a:lnSpc>
                <a:spcPct val="80000"/>
              </a:lnSpc>
            </a:pPr>
            <a:r>
              <a:rPr lang="en-US" altLang="en-US" sz="1800" dirty="0">
                <a:hlinkClick r:id="rId3"/>
              </a:rPr>
              <a:t>http://www.magitech.com/~runes/autogenictraining/index.html</a:t>
            </a:r>
            <a:r>
              <a:rPr lang="en-US" altLang="en-US" sz="1800" dirty="0"/>
              <a:t> </a:t>
            </a:r>
          </a:p>
          <a:p>
            <a:pPr>
              <a:lnSpc>
                <a:spcPct val="80000"/>
              </a:lnSpc>
              <a:buFont typeface="Wingdings" pitchFamily="2" charset="2"/>
              <a:buNone/>
            </a:pPr>
            <a:endParaRPr lang="en-US" altLang="en-US" sz="1800" dirty="0"/>
          </a:p>
        </p:txBody>
      </p:sp>
    </p:spTree>
    <p:extLst>
      <p:ext uri="{BB962C8B-B14F-4D97-AF65-F5344CB8AC3E}">
        <p14:creationId xmlns:p14="http://schemas.microsoft.com/office/powerpoint/2010/main" val="5591720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0899">
                                            <p:txEl>
                                              <p:pRg st="1" end="1"/>
                                            </p:txEl>
                                          </p:spTgt>
                                        </p:tgtEl>
                                        <p:attrNameLst>
                                          <p:attrName>style.visibility</p:attrName>
                                        </p:attrNameLst>
                                      </p:cBhvr>
                                      <p:to>
                                        <p:strVal val="visible"/>
                                      </p:to>
                                    </p:set>
                                    <p:animEffect transition="in" filter="fade">
                                      <p:cBhvr>
                                        <p:cTn id="7" dur="1000"/>
                                        <p:tgtEl>
                                          <p:spTgt spid="80899">
                                            <p:txEl>
                                              <p:pRg st="1" end="1"/>
                                            </p:txEl>
                                          </p:spTgt>
                                        </p:tgtEl>
                                      </p:cBhvr>
                                    </p:animEffect>
                                    <p:anim calcmode="lin" valueType="num">
                                      <p:cBhvr>
                                        <p:cTn id="8" dur="10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808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80899">
                                            <p:txEl>
                                              <p:pRg st="4" end="4"/>
                                            </p:txEl>
                                          </p:spTgt>
                                        </p:tgtEl>
                                        <p:attrNameLst>
                                          <p:attrName>style.visibility</p:attrName>
                                        </p:attrNameLst>
                                      </p:cBhvr>
                                      <p:to>
                                        <p:strVal val="visible"/>
                                      </p:to>
                                    </p:set>
                                    <p:animEffect transition="in" filter="fade">
                                      <p:cBhvr>
                                        <p:cTn id="14" dur="1000"/>
                                        <p:tgtEl>
                                          <p:spTgt spid="80899">
                                            <p:txEl>
                                              <p:pRg st="4" end="4"/>
                                            </p:txEl>
                                          </p:spTgt>
                                        </p:tgtEl>
                                      </p:cBhvr>
                                    </p:animEffect>
                                    <p:anim calcmode="lin" valueType="num">
                                      <p:cBhvr>
                                        <p:cTn id="15" dur="1000" fill="hold"/>
                                        <p:tgtEl>
                                          <p:spTgt spid="80899">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8089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nodeType="clickEffect">
                                  <p:stCondLst>
                                    <p:cond delay="0"/>
                                  </p:stCondLst>
                                  <p:childTnLst>
                                    <p:set>
                                      <p:cBhvr>
                                        <p:cTn id="20" dur="1" fill="hold">
                                          <p:stCondLst>
                                            <p:cond delay="0"/>
                                          </p:stCondLst>
                                        </p:cTn>
                                        <p:tgtEl>
                                          <p:spTgt spid="80899">
                                            <p:txEl>
                                              <p:pRg st="7" end="7"/>
                                            </p:txEl>
                                          </p:spTgt>
                                        </p:tgtEl>
                                        <p:attrNameLst>
                                          <p:attrName>style.visibility</p:attrName>
                                        </p:attrNameLst>
                                      </p:cBhvr>
                                      <p:to>
                                        <p:strVal val="visible"/>
                                      </p:to>
                                    </p:set>
                                    <p:animEffect transition="in" filter="fade">
                                      <p:cBhvr>
                                        <p:cTn id="21" dur="1000"/>
                                        <p:tgtEl>
                                          <p:spTgt spid="80899">
                                            <p:txEl>
                                              <p:pRg st="7" end="7"/>
                                            </p:txEl>
                                          </p:spTgt>
                                        </p:tgtEl>
                                      </p:cBhvr>
                                    </p:animEffect>
                                    <p:anim calcmode="lin" valueType="num">
                                      <p:cBhvr>
                                        <p:cTn id="22" dur="1000" fill="hold"/>
                                        <p:tgtEl>
                                          <p:spTgt spid="80899">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8089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nodeType="clickEffect">
                                  <p:stCondLst>
                                    <p:cond delay="0"/>
                                  </p:stCondLst>
                                  <p:childTnLst>
                                    <p:set>
                                      <p:cBhvr>
                                        <p:cTn id="27" dur="1" fill="hold">
                                          <p:stCondLst>
                                            <p:cond delay="0"/>
                                          </p:stCondLst>
                                        </p:cTn>
                                        <p:tgtEl>
                                          <p:spTgt spid="80899">
                                            <p:txEl>
                                              <p:pRg st="10" end="10"/>
                                            </p:txEl>
                                          </p:spTgt>
                                        </p:tgtEl>
                                        <p:attrNameLst>
                                          <p:attrName>style.visibility</p:attrName>
                                        </p:attrNameLst>
                                      </p:cBhvr>
                                      <p:to>
                                        <p:strVal val="visible"/>
                                      </p:to>
                                    </p:set>
                                    <p:animEffect transition="in" filter="fade">
                                      <p:cBhvr>
                                        <p:cTn id="28" dur="1000"/>
                                        <p:tgtEl>
                                          <p:spTgt spid="80899">
                                            <p:txEl>
                                              <p:pRg st="10" end="10"/>
                                            </p:txEl>
                                          </p:spTgt>
                                        </p:tgtEl>
                                      </p:cBhvr>
                                    </p:animEffect>
                                    <p:anim calcmode="lin" valueType="num">
                                      <p:cBhvr>
                                        <p:cTn id="29" dur="1000" fill="hold"/>
                                        <p:tgtEl>
                                          <p:spTgt spid="80899">
                                            <p:txEl>
                                              <p:pRg st="10" end="10"/>
                                            </p:txEl>
                                          </p:spTgt>
                                        </p:tgtEl>
                                        <p:attrNameLst>
                                          <p:attrName>ppt_x</p:attrName>
                                        </p:attrNameLst>
                                      </p:cBhvr>
                                      <p:tavLst>
                                        <p:tav tm="0">
                                          <p:val>
                                            <p:strVal val="#ppt_x"/>
                                          </p:val>
                                        </p:tav>
                                        <p:tav tm="100000">
                                          <p:val>
                                            <p:strVal val="#ppt_x"/>
                                          </p:val>
                                        </p:tav>
                                      </p:tavLst>
                                    </p:anim>
                                    <p:anim calcmode="lin" valueType="num">
                                      <p:cBhvr>
                                        <p:cTn id="30" dur="1000" fill="hold"/>
                                        <p:tgtEl>
                                          <p:spTgt spid="80899">
                                            <p:txEl>
                                              <p:pRg st="10" end="10"/>
                                            </p:txEl>
                                          </p:spTgt>
                                        </p:tgtEl>
                                        <p:attrNameLst>
                                          <p:attrName>ppt_y</p:attrName>
                                        </p:attrNameLst>
                                      </p:cBhvr>
                                      <p:tavLst>
                                        <p:tav tm="0">
                                          <p:val>
                                            <p:strVal val="#ppt_y-.1"/>
                                          </p:val>
                                        </p:tav>
                                        <p:tav tm="100000">
                                          <p:val>
                                            <p:strVal val="#ppt_y"/>
                                          </p:val>
                                        </p:tav>
                                      </p:tavLst>
                                    </p:anim>
                                  </p:childTnLst>
                                </p:cTn>
                              </p:par>
                              <p:par>
                                <p:cTn id="31" presetID="47" presetClass="entr" presetSubtype="0" fill="hold" nodeType="withEffect">
                                  <p:stCondLst>
                                    <p:cond delay="0"/>
                                  </p:stCondLst>
                                  <p:childTnLst>
                                    <p:set>
                                      <p:cBhvr>
                                        <p:cTn id="32" dur="1" fill="hold">
                                          <p:stCondLst>
                                            <p:cond delay="0"/>
                                          </p:stCondLst>
                                        </p:cTn>
                                        <p:tgtEl>
                                          <p:spTgt spid="80899">
                                            <p:txEl>
                                              <p:pRg st="11" end="11"/>
                                            </p:txEl>
                                          </p:spTgt>
                                        </p:tgtEl>
                                        <p:attrNameLst>
                                          <p:attrName>style.visibility</p:attrName>
                                        </p:attrNameLst>
                                      </p:cBhvr>
                                      <p:to>
                                        <p:strVal val="visible"/>
                                      </p:to>
                                    </p:set>
                                    <p:animEffect transition="in" filter="fade">
                                      <p:cBhvr>
                                        <p:cTn id="33" dur="1000"/>
                                        <p:tgtEl>
                                          <p:spTgt spid="80899">
                                            <p:txEl>
                                              <p:pRg st="11" end="11"/>
                                            </p:txEl>
                                          </p:spTgt>
                                        </p:tgtEl>
                                      </p:cBhvr>
                                    </p:animEffect>
                                    <p:anim calcmode="lin" valueType="num">
                                      <p:cBhvr>
                                        <p:cTn id="34" dur="1000" fill="hold"/>
                                        <p:tgtEl>
                                          <p:spTgt spid="80899">
                                            <p:txEl>
                                              <p:pRg st="11" end="11"/>
                                            </p:txEl>
                                          </p:spTgt>
                                        </p:tgtEl>
                                        <p:attrNameLst>
                                          <p:attrName>ppt_x</p:attrName>
                                        </p:attrNameLst>
                                      </p:cBhvr>
                                      <p:tavLst>
                                        <p:tav tm="0">
                                          <p:val>
                                            <p:strVal val="#ppt_x"/>
                                          </p:val>
                                        </p:tav>
                                        <p:tav tm="100000">
                                          <p:val>
                                            <p:strVal val="#ppt_x"/>
                                          </p:val>
                                        </p:tav>
                                      </p:tavLst>
                                    </p:anim>
                                    <p:anim calcmode="lin" valueType="num">
                                      <p:cBhvr>
                                        <p:cTn id="35" dur="1000" fill="hold"/>
                                        <p:tgtEl>
                                          <p:spTgt spid="80899">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The Effects of Progressive Muscle Relaxation and Autogenic Relaxation on Young Soccer Players’ Mood States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16 adolescent athletes</a:t>
            </a:r>
          </a:p>
          <a:p>
            <a:pPr marL="0" indent="0">
              <a:buNone/>
            </a:pPr>
            <a:endParaRPr lang="en-GB" sz="2400" dirty="0"/>
          </a:p>
          <a:p>
            <a:pPr marL="0" indent="0">
              <a:buNone/>
            </a:pPr>
            <a:r>
              <a:rPr lang="en-GB" sz="2400" dirty="0"/>
              <a:t>Mood state (Profile of mood states-Adolescents) measured one week before, before the first session and after the 12 session of autogenic training</a:t>
            </a:r>
          </a:p>
          <a:p>
            <a:pPr marL="0" indent="0" algn="ctr">
              <a:buNone/>
            </a:pPr>
            <a:endParaRPr lang="en-GB" sz="2400" dirty="0">
              <a:solidFill>
                <a:srgbClr val="FF0000"/>
              </a:solidFill>
            </a:endParaRPr>
          </a:p>
          <a:p>
            <a:pPr marL="0" indent="0" algn="ctr">
              <a:buNone/>
            </a:pPr>
            <a:r>
              <a:rPr lang="en-GB" sz="2400" dirty="0">
                <a:solidFill>
                  <a:srgbClr val="FF0000"/>
                </a:solidFill>
              </a:rPr>
              <a:t>Significant improvement in confusion, depression, fatigue and tension subscales post intervention.</a:t>
            </a:r>
          </a:p>
        </p:txBody>
      </p:sp>
      <p:sp>
        <p:nvSpPr>
          <p:cNvPr id="5" name="TextBox 4">
            <a:extLst>
              <a:ext uri="{FF2B5EF4-FFF2-40B4-BE49-F238E27FC236}">
                <a16:creationId xmlns:a16="http://schemas.microsoft.com/office/drawing/2014/main" id="{CA1B6410-7AB3-6110-B4CB-780D8F027927}"/>
              </a:ext>
            </a:extLst>
          </p:cNvPr>
          <p:cNvSpPr txBox="1"/>
          <p:nvPr/>
        </p:nvSpPr>
        <p:spPr>
          <a:xfrm>
            <a:off x="457200" y="5660032"/>
            <a:ext cx="8534400"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Hashim, H. A., Hanafi, H., &amp; Yusof, A. (2011). The effects of progressive muscle relaxation and autogenic relaxation on young soccer players’ mood states. </a:t>
            </a:r>
            <a:r>
              <a:rPr lang="en-GB" b="0" i="1" dirty="0">
                <a:solidFill>
                  <a:srgbClr val="222222"/>
                </a:solidFill>
                <a:effectLst/>
                <a:latin typeface="Arial" panose="020B0604020202020204" pitchFamily="34" charset="0"/>
              </a:rPr>
              <a:t>Asian journal of sports medicine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(2), 99.</a:t>
            </a:r>
            <a:endParaRPr lang="en-GB" dirty="0"/>
          </a:p>
        </p:txBody>
      </p:sp>
    </p:spTree>
    <p:extLst>
      <p:ext uri="{BB962C8B-B14F-4D97-AF65-F5344CB8AC3E}">
        <p14:creationId xmlns:p14="http://schemas.microsoft.com/office/powerpoint/2010/main" val="3152590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Effect of autogenic training and mental imagery on the trait anxiety of the hockey players</a:t>
            </a:r>
          </a:p>
        </p:txBody>
      </p:sp>
      <p:sp>
        <p:nvSpPr>
          <p:cNvPr id="3" name="Content Placeholder 2"/>
          <p:cNvSpPr>
            <a:spLocks noGrp="1"/>
          </p:cNvSpPr>
          <p:nvPr>
            <p:ph idx="1"/>
          </p:nvPr>
        </p:nvSpPr>
        <p:spPr>
          <a:xfrm>
            <a:off x="457200" y="1828800"/>
            <a:ext cx="8229600" cy="4297363"/>
          </a:xfrm>
        </p:spPr>
        <p:txBody>
          <a:bodyPr/>
          <a:lstStyle/>
          <a:p>
            <a:pPr marL="0" indent="0">
              <a:buNone/>
            </a:pPr>
            <a:r>
              <a:rPr lang="en-GB" dirty="0"/>
              <a:t>31 hockey players - Measured trait anxiety test</a:t>
            </a:r>
          </a:p>
          <a:p>
            <a:pPr marL="0" indent="0">
              <a:buNone/>
            </a:pPr>
            <a:endParaRPr lang="en-GB" dirty="0"/>
          </a:p>
          <a:p>
            <a:pPr marL="0" indent="0" algn="ctr">
              <a:buNone/>
            </a:pPr>
            <a:r>
              <a:rPr lang="en-GB" dirty="0">
                <a:solidFill>
                  <a:srgbClr val="FF0000"/>
                </a:solidFill>
              </a:rPr>
              <a:t>Significant reductions in anxiety due to autogenic training.</a:t>
            </a:r>
          </a:p>
        </p:txBody>
      </p:sp>
      <p:sp>
        <p:nvSpPr>
          <p:cNvPr id="5" name="TextBox 4">
            <a:extLst>
              <a:ext uri="{FF2B5EF4-FFF2-40B4-BE49-F238E27FC236}">
                <a16:creationId xmlns:a16="http://schemas.microsoft.com/office/drawing/2014/main" id="{C2A23367-4973-0AE6-02B7-DC74E4230FEC}"/>
              </a:ext>
            </a:extLst>
          </p:cNvPr>
          <p:cNvSpPr txBox="1"/>
          <p:nvPr/>
        </p:nvSpPr>
        <p:spPr>
          <a:xfrm>
            <a:off x="152400" y="5105400"/>
            <a:ext cx="8991600"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Dhiman, C., &amp; Bedi, H. S. (2010). Effect of autogenic training and mental imagery on the trait anxiety of the hockey players. </a:t>
            </a:r>
            <a:r>
              <a:rPr lang="en-GB" b="0" i="1" dirty="0">
                <a:solidFill>
                  <a:srgbClr val="222222"/>
                </a:solidFill>
                <a:effectLst/>
                <a:latin typeface="Arial" panose="020B0604020202020204" pitchFamily="34" charset="0"/>
              </a:rPr>
              <a:t>British Journal of Sports Medicine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1), i60-i60.</a:t>
            </a:r>
            <a:endParaRPr lang="en-GB" dirty="0"/>
          </a:p>
        </p:txBody>
      </p:sp>
    </p:spTree>
    <p:extLst>
      <p:ext uri="{BB962C8B-B14F-4D97-AF65-F5344CB8AC3E}">
        <p14:creationId xmlns:p14="http://schemas.microsoft.com/office/powerpoint/2010/main" val="180870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9866-7C8F-D4FB-49E3-457C5F1E24C3}"/>
              </a:ext>
            </a:extLst>
          </p:cNvPr>
          <p:cNvSpPr>
            <a:spLocks noGrp="1"/>
          </p:cNvSpPr>
          <p:nvPr>
            <p:ph type="title"/>
          </p:nvPr>
        </p:nvSpPr>
        <p:spPr/>
        <p:txBody>
          <a:bodyPr/>
          <a:lstStyle/>
          <a:p>
            <a:r>
              <a:rPr lang="en-GB" dirty="0"/>
              <a:t>Sport</a:t>
            </a:r>
          </a:p>
        </p:txBody>
      </p:sp>
      <p:sp>
        <p:nvSpPr>
          <p:cNvPr id="5" name="TextBox 4">
            <a:extLst>
              <a:ext uri="{FF2B5EF4-FFF2-40B4-BE49-F238E27FC236}">
                <a16:creationId xmlns:a16="http://schemas.microsoft.com/office/drawing/2014/main" id="{CF8F23CE-B124-A537-CFEF-C5BD34ED5CE9}"/>
              </a:ext>
            </a:extLst>
          </p:cNvPr>
          <p:cNvSpPr txBox="1"/>
          <p:nvPr/>
        </p:nvSpPr>
        <p:spPr>
          <a:xfrm>
            <a:off x="304800" y="1371600"/>
            <a:ext cx="8305800" cy="1754326"/>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Ururlu</a:t>
            </a:r>
            <a:r>
              <a:rPr lang="en-GB" b="0" i="0" dirty="0">
                <a:solidFill>
                  <a:srgbClr val="222222"/>
                </a:solidFill>
                <a:effectLst/>
                <a:latin typeface="Arial" panose="020B0604020202020204" pitchFamily="34" charset="0"/>
              </a:rPr>
              <a:t>, D., </a:t>
            </a:r>
            <a:r>
              <a:rPr lang="en-GB" b="0" i="0" dirty="0" err="1">
                <a:solidFill>
                  <a:srgbClr val="222222"/>
                </a:solidFill>
                <a:effectLst/>
                <a:latin typeface="Arial" panose="020B0604020202020204" pitchFamily="34" charset="0"/>
              </a:rPr>
              <a:t>Ilback</a:t>
            </a:r>
            <a:r>
              <a:rPr lang="en-GB" b="0" i="0" dirty="0">
                <a:solidFill>
                  <a:srgbClr val="222222"/>
                </a:solidFill>
                <a:effectLst/>
                <a:latin typeface="Arial" panose="020B0604020202020204" pitchFamily="34" charset="0"/>
              </a:rPr>
              <a:t>, I &amp; </a:t>
            </a:r>
            <a:r>
              <a:rPr lang="en-GB" b="0" i="0" dirty="0" err="1">
                <a:solidFill>
                  <a:srgbClr val="222222"/>
                </a:solidFill>
                <a:effectLst/>
                <a:latin typeface="Arial" panose="020B0604020202020204" pitchFamily="34" charset="0"/>
              </a:rPr>
              <a:t>Akarsu</a:t>
            </a:r>
            <a:r>
              <a:rPr lang="en-GB" b="0" i="0" dirty="0">
                <a:solidFill>
                  <a:srgbClr val="222222"/>
                </a:solidFill>
                <a:effectLst/>
                <a:latin typeface="Arial" panose="020B0604020202020204" pitchFamily="34" charset="0"/>
              </a:rPr>
              <a:t> (2021) Examination of the effects of autogenic training on the reaction time performance of the national badminton athletes. </a:t>
            </a:r>
            <a:r>
              <a:rPr lang="en-GB" b="0" i="1" dirty="0">
                <a:solidFill>
                  <a:srgbClr val="222222"/>
                </a:solidFill>
                <a:effectLst/>
                <a:latin typeface="Arial" panose="020B0604020202020204" pitchFamily="34" charset="0"/>
              </a:rPr>
              <a:t>Pakistan Journal of medical &amp; health sciences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a:t>
            </a:r>
            <a:r>
              <a:rPr lang="en-GB" b="0" i="0" dirty="0">
                <a:solidFill>
                  <a:srgbClr val="222222"/>
                </a:solidFill>
                <a:effectLst/>
                <a:latin typeface="Arial" panose="020B0604020202020204" pitchFamily="34" charset="0"/>
              </a:rPr>
              <a:t>(11), 3181-3184.</a:t>
            </a:r>
          </a:p>
          <a:p>
            <a:endParaRPr lang="en-GB" dirty="0">
              <a:solidFill>
                <a:srgbClr val="FF0000"/>
              </a:solidFill>
              <a:latin typeface="Arial" panose="020B0604020202020204" pitchFamily="34" charset="0"/>
            </a:endParaRPr>
          </a:p>
          <a:p>
            <a:r>
              <a:rPr lang="en-GB" dirty="0">
                <a:solidFill>
                  <a:srgbClr val="FF0000"/>
                </a:solidFill>
              </a:rPr>
              <a:t>Autogenic training does not have a statistically significant effect on the visual and auditory reaction time of national badminton athletes.</a:t>
            </a:r>
          </a:p>
        </p:txBody>
      </p:sp>
      <p:sp>
        <p:nvSpPr>
          <p:cNvPr id="9" name="TextBox 8">
            <a:extLst>
              <a:ext uri="{FF2B5EF4-FFF2-40B4-BE49-F238E27FC236}">
                <a16:creationId xmlns:a16="http://schemas.microsoft.com/office/drawing/2014/main" id="{783A611C-F7CD-C1DF-5CCE-9EEEB715BD25}"/>
              </a:ext>
            </a:extLst>
          </p:cNvPr>
          <p:cNvSpPr txBox="1"/>
          <p:nvPr/>
        </p:nvSpPr>
        <p:spPr>
          <a:xfrm>
            <a:off x="381000" y="4114800"/>
            <a:ext cx="7315200" cy="1477328"/>
          </a:xfrm>
          <a:prstGeom prst="rect">
            <a:avLst/>
          </a:prstGeom>
          <a:noFill/>
        </p:spPr>
        <p:txBody>
          <a:bodyPr wrap="square">
            <a:spAutoFit/>
          </a:bodyPr>
          <a:lstStyle/>
          <a:p>
            <a:r>
              <a:rPr lang="en-GB" b="0" i="0" dirty="0">
                <a:solidFill>
                  <a:srgbClr val="222222"/>
                </a:solidFill>
                <a:effectLst/>
                <a:latin typeface="Arial" panose="020B0604020202020204" pitchFamily="34" charset="0"/>
              </a:rPr>
              <a:t>Tole, B. R., &amp; Singh, V. (2023). Effect of autogenic training on anxiety among university soccer players.</a:t>
            </a:r>
          </a:p>
          <a:p>
            <a:endParaRPr lang="en-GB" dirty="0">
              <a:solidFill>
                <a:srgbClr val="222222"/>
              </a:solidFill>
              <a:latin typeface="Arial" panose="020B0604020202020204" pitchFamily="34" charset="0"/>
            </a:endParaRPr>
          </a:p>
          <a:p>
            <a:r>
              <a:rPr lang="en-GB" dirty="0">
                <a:solidFill>
                  <a:srgbClr val="FF0000"/>
                </a:solidFill>
              </a:rPr>
              <a:t>A significant effect was discovered in the experimental group for the soccer players' somatic, worry, and concentration disruption scale dimensions.</a:t>
            </a:r>
          </a:p>
        </p:txBody>
      </p:sp>
    </p:spTree>
    <p:extLst>
      <p:ext uri="{BB962C8B-B14F-4D97-AF65-F5344CB8AC3E}">
        <p14:creationId xmlns:p14="http://schemas.microsoft.com/office/powerpoint/2010/main" val="2844148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Potential Outcomes from using Relaxation Techniques</a:t>
            </a:r>
          </a:p>
        </p:txBody>
      </p:sp>
      <p:sp>
        <p:nvSpPr>
          <p:cNvPr id="3" name="Content Placeholder 2"/>
          <p:cNvSpPr>
            <a:spLocks noGrp="1"/>
          </p:cNvSpPr>
          <p:nvPr>
            <p:ph type="body" idx="1"/>
          </p:nvPr>
        </p:nvSpPr>
        <p:spPr/>
        <p:txBody>
          <a:bodyPr>
            <a:normAutofit/>
          </a:bodyPr>
          <a:lstStyle/>
          <a:p>
            <a:pPr algn="ctr"/>
            <a:r>
              <a:rPr lang="en-GB" dirty="0"/>
              <a:t>Potential Benefits</a:t>
            </a:r>
          </a:p>
        </p:txBody>
      </p:sp>
      <p:sp>
        <p:nvSpPr>
          <p:cNvPr id="4" name="Content Placeholder 3"/>
          <p:cNvSpPr>
            <a:spLocks noGrp="1"/>
          </p:cNvSpPr>
          <p:nvPr>
            <p:ph sz="half" idx="2"/>
          </p:nvPr>
        </p:nvSpPr>
        <p:spPr>
          <a:xfrm>
            <a:off x="381000" y="2438400"/>
            <a:ext cx="4040188" cy="3311525"/>
          </a:xfrm>
        </p:spPr>
        <p:txBody>
          <a:bodyPr/>
          <a:lstStyle/>
          <a:p>
            <a:r>
              <a:rPr lang="en-GB" dirty="0"/>
              <a:t>Reduce stress</a:t>
            </a:r>
          </a:p>
          <a:p>
            <a:r>
              <a:rPr lang="en-GB" dirty="0"/>
              <a:t>Manage pain</a:t>
            </a:r>
          </a:p>
          <a:p>
            <a:r>
              <a:rPr lang="en-GB" dirty="0"/>
              <a:t>Reduce anxiety</a:t>
            </a:r>
          </a:p>
          <a:p>
            <a:r>
              <a:rPr lang="en-GB" dirty="0"/>
              <a:t>Change mood state</a:t>
            </a:r>
          </a:p>
          <a:p>
            <a:r>
              <a:rPr lang="en-GB" dirty="0"/>
              <a:t>Manage and control physiological responses</a:t>
            </a:r>
          </a:p>
          <a:p>
            <a:r>
              <a:rPr lang="en-GB" dirty="0"/>
              <a:t>Improve Recovery</a:t>
            </a:r>
          </a:p>
        </p:txBody>
      </p:sp>
      <p:sp>
        <p:nvSpPr>
          <p:cNvPr id="5" name="Text Placeholder 4"/>
          <p:cNvSpPr>
            <a:spLocks noGrp="1"/>
          </p:cNvSpPr>
          <p:nvPr>
            <p:ph type="body" sz="quarter" idx="3"/>
          </p:nvPr>
        </p:nvSpPr>
        <p:spPr/>
        <p:txBody>
          <a:bodyPr/>
          <a:lstStyle/>
          <a:p>
            <a:pPr algn="ctr"/>
            <a:r>
              <a:rPr lang="en-GB" dirty="0"/>
              <a:t>Contraindications</a:t>
            </a:r>
          </a:p>
        </p:txBody>
      </p:sp>
      <p:sp>
        <p:nvSpPr>
          <p:cNvPr id="6" name="Content Placeholder 5"/>
          <p:cNvSpPr>
            <a:spLocks noGrp="1"/>
          </p:cNvSpPr>
          <p:nvPr>
            <p:ph sz="quarter" idx="4"/>
          </p:nvPr>
        </p:nvSpPr>
        <p:spPr>
          <a:xfrm>
            <a:off x="4724400" y="2438400"/>
            <a:ext cx="4041775" cy="3951288"/>
          </a:xfrm>
        </p:spPr>
        <p:txBody>
          <a:bodyPr>
            <a:normAutofit lnSpcReduction="10000"/>
          </a:bodyPr>
          <a:lstStyle/>
          <a:p>
            <a:r>
              <a:rPr lang="en-GB" dirty="0"/>
              <a:t>People with severe mental health disorders</a:t>
            </a:r>
          </a:p>
          <a:p>
            <a:r>
              <a:rPr lang="en-GB" dirty="0"/>
              <a:t>Children under 5</a:t>
            </a:r>
          </a:p>
          <a:p>
            <a:r>
              <a:rPr lang="en-GB" dirty="0"/>
              <a:t>People whose behaviours control can not be guaranteed.</a:t>
            </a:r>
          </a:p>
          <a:p>
            <a:r>
              <a:rPr lang="en-GB" dirty="0"/>
              <a:t>People with recent myocardial infarction</a:t>
            </a:r>
          </a:p>
          <a:p>
            <a:r>
              <a:rPr lang="en-GB" dirty="0"/>
              <a:t>People with </a:t>
            </a:r>
            <a:r>
              <a:rPr lang="en-GB" dirty="0" err="1"/>
              <a:t>undercontroled</a:t>
            </a:r>
            <a:r>
              <a:rPr lang="en-GB" dirty="0"/>
              <a:t> diabetes</a:t>
            </a:r>
          </a:p>
          <a:p>
            <a:endParaRPr lang="en-GB" dirty="0"/>
          </a:p>
        </p:txBody>
      </p:sp>
    </p:spTree>
    <p:extLst>
      <p:ext uri="{BB962C8B-B14F-4D97-AF65-F5344CB8AC3E}">
        <p14:creationId xmlns:p14="http://schemas.microsoft.com/office/powerpoint/2010/main" val="1370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3A6EE4-255B-263C-09C9-56EBAE84FCEC}"/>
              </a:ext>
            </a:extLst>
          </p:cNvPr>
          <p:cNvSpPr>
            <a:spLocks noGrp="1"/>
          </p:cNvSpPr>
          <p:nvPr>
            <p:ph type="title"/>
          </p:nvPr>
        </p:nvSpPr>
        <p:spPr/>
        <p:txBody>
          <a:bodyPr/>
          <a:lstStyle/>
          <a:p>
            <a:r>
              <a:rPr lang="en-GB" dirty="0"/>
              <a:t>Health &amp; Wellbeing</a:t>
            </a:r>
          </a:p>
        </p:txBody>
      </p:sp>
      <p:sp>
        <p:nvSpPr>
          <p:cNvPr id="10" name="TextBox 9">
            <a:extLst>
              <a:ext uri="{FF2B5EF4-FFF2-40B4-BE49-F238E27FC236}">
                <a16:creationId xmlns:a16="http://schemas.microsoft.com/office/drawing/2014/main" id="{5C8F9641-10EF-9F54-850A-56BF5521E6DE}"/>
              </a:ext>
            </a:extLst>
          </p:cNvPr>
          <p:cNvSpPr txBox="1"/>
          <p:nvPr/>
        </p:nvSpPr>
        <p:spPr>
          <a:xfrm>
            <a:off x="381000" y="1524000"/>
            <a:ext cx="7848600" cy="1815882"/>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Seo, E., &amp; Kim, S. (2019). Effect of autogenic training for stress response: a systematic review and meta-analysis. </a:t>
            </a:r>
            <a:r>
              <a:rPr lang="en-GB" sz="1600" b="0" i="1" dirty="0">
                <a:solidFill>
                  <a:srgbClr val="222222"/>
                </a:solidFill>
                <a:effectLst/>
                <a:latin typeface="Arial" panose="020B0604020202020204" pitchFamily="34" charset="0"/>
              </a:rPr>
              <a:t>Journal of Korean Academy of Nursing</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49</a:t>
            </a:r>
            <a:r>
              <a:rPr lang="en-GB" sz="1600" b="0" i="0" dirty="0">
                <a:solidFill>
                  <a:srgbClr val="222222"/>
                </a:solidFill>
                <a:effectLst/>
                <a:latin typeface="Arial" panose="020B0604020202020204" pitchFamily="34" charset="0"/>
              </a:rPr>
              <a:t>(4), 361-374.</a:t>
            </a:r>
          </a:p>
          <a:p>
            <a:endParaRPr lang="en-GB" sz="1600" dirty="0">
              <a:solidFill>
                <a:srgbClr val="222222"/>
              </a:solidFill>
              <a:latin typeface="Arial" panose="020B0604020202020204" pitchFamily="34" charset="0"/>
            </a:endParaRPr>
          </a:p>
          <a:p>
            <a:endParaRPr lang="en-GB" sz="1600" dirty="0">
              <a:solidFill>
                <a:srgbClr val="222222"/>
              </a:solidFill>
              <a:latin typeface="Arial" panose="020B0604020202020204" pitchFamily="34" charset="0"/>
            </a:endParaRPr>
          </a:p>
          <a:p>
            <a:r>
              <a:rPr lang="en-GB" sz="1600" b="0" i="0" dirty="0">
                <a:solidFill>
                  <a:srgbClr val="FF0000"/>
                </a:solidFill>
                <a:effectLst/>
                <a:latin typeface="Noto Sans KR"/>
              </a:rPr>
              <a:t>Autogenic training is effective for adults’ stress management, and nurses will be able to effectively perform autogenic training programs for workers’ stress relief at the workplace.</a:t>
            </a:r>
            <a:endParaRPr lang="en-GB" sz="1600" dirty="0">
              <a:solidFill>
                <a:srgbClr val="FF0000"/>
              </a:solidFill>
            </a:endParaRPr>
          </a:p>
        </p:txBody>
      </p:sp>
      <p:sp>
        <p:nvSpPr>
          <p:cNvPr id="12" name="TextBox 11">
            <a:extLst>
              <a:ext uri="{FF2B5EF4-FFF2-40B4-BE49-F238E27FC236}">
                <a16:creationId xmlns:a16="http://schemas.microsoft.com/office/drawing/2014/main" id="{F4EC43A2-C6FC-8722-CF98-0678FA2E3B21}"/>
              </a:ext>
            </a:extLst>
          </p:cNvPr>
          <p:cNvSpPr txBox="1"/>
          <p:nvPr/>
        </p:nvSpPr>
        <p:spPr>
          <a:xfrm>
            <a:off x="304800" y="3733800"/>
            <a:ext cx="8382000" cy="1815882"/>
          </a:xfrm>
          <a:prstGeom prst="rect">
            <a:avLst/>
          </a:prstGeom>
          <a:noFill/>
        </p:spPr>
        <p:txBody>
          <a:bodyPr wrap="square">
            <a:spAutoFit/>
          </a:bodyPr>
          <a:lstStyle/>
          <a:p>
            <a:r>
              <a:rPr lang="en-GB" sz="1600" b="0" i="0" dirty="0" err="1">
                <a:solidFill>
                  <a:srgbClr val="222222"/>
                </a:solidFill>
                <a:effectLst/>
                <a:latin typeface="Arial" panose="020B0604020202020204" pitchFamily="34" charset="0"/>
              </a:rPr>
              <a:t>Litwic-Kaminska</a:t>
            </a:r>
            <a:r>
              <a:rPr lang="en-GB" sz="1600" b="0" i="0" dirty="0">
                <a:solidFill>
                  <a:srgbClr val="222222"/>
                </a:solidFill>
                <a:effectLst/>
                <a:latin typeface="Arial" panose="020B0604020202020204" pitchFamily="34" charset="0"/>
              </a:rPr>
              <a:t>, K., </a:t>
            </a:r>
            <a:r>
              <a:rPr lang="en-GB" sz="1600" b="0" i="0" dirty="0" err="1">
                <a:solidFill>
                  <a:srgbClr val="222222"/>
                </a:solidFill>
                <a:effectLst/>
                <a:latin typeface="Arial" panose="020B0604020202020204" pitchFamily="34" charset="0"/>
              </a:rPr>
              <a:t>Kotyśko</a:t>
            </a:r>
            <a:r>
              <a:rPr lang="en-GB" sz="1600" b="0" i="0" dirty="0">
                <a:solidFill>
                  <a:srgbClr val="222222"/>
                </a:solidFill>
                <a:effectLst/>
                <a:latin typeface="Arial" panose="020B0604020202020204" pitchFamily="34" charset="0"/>
              </a:rPr>
              <a:t>, M., </a:t>
            </a:r>
            <a:r>
              <a:rPr lang="en-GB" sz="1600" b="0" i="0" dirty="0" err="1">
                <a:solidFill>
                  <a:srgbClr val="222222"/>
                </a:solidFill>
                <a:effectLst/>
                <a:latin typeface="Arial" panose="020B0604020202020204" pitchFamily="34" charset="0"/>
              </a:rPr>
              <a:t>Pracki</a:t>
            </a:r>
            <a:r>
              <a:rPr lang="en-GB" sz="1600" b="0" i="0" dirty="0">
                <a:solidFill>
                  <a:srgbClr val="222222"/>
                </a:solidFill>
                <a:effectLst/>
                <a:latin typeface="Arial" panose="020B0604020202020204" pitchFamily="34" charset="0"/>
              </a:rPr>
              <a:t>, T., </a:t>
            </a:r>
            <a:r>
              <a:rPr lang="en-GB" sz="1600" b="0" i="0" dirty="0" err="1">
                <a:solidFill>
                  <a:srgbClr val="222222"/>
                </a:solidFill>
                <a:effectLst/>
                <a:latin typeface="Arial" panose="020B0604020202020204" pitchFamily="34" charset="0"/>
              </a:rPr>
              <a:t>Wiłkość-Dębczyńska</a:t>
            </a:r>
            <a:r>
              <a:rPr lang="en-GB" sz="1600" b="0" i="0" dirty="0">
                <a:solidFill>
                  <a:srgbClr val="222222"/>
                </a:solidFill>
                <a:effectLst/>
                <a:latin typeface="Arial" panose="020B0604020202020204" pitchFamily="34" charset="0"/>
              </a:rPr>
              <a:t>, M., &amp; </a:t>
            </a:r>
            <a:r>
              <a:rPr lang="en-GB" sz="1600" b="0" i="0" dirty="0" err="1">
                <a:solidFill>
                  <a:srgbClr val="222222"/>
                </a:solidFill>
                <a:effectLst/>
                <a:latin typeface="Arial" panose="020B0604020202020204" pitchFamily="34" charset="0"/>
              </a:rPr>
              <a:t>Stankiewicz</a:t>
            </a:r>
            <a:r>
              <a:rPr lang="en-GB" sz="1600" b="0" i="0" dirty="0">
                <a:solidFill>
                  <a:srgbClr val="222222"/>
                </a:solidFill>
                <a:effectLst/>
                <a:latin typeface="Arial" panose="020B0604020202020204" pitchFamily="34" charset="0"/>
              </a:rPr>
              <a:t>, B. (2022). The Effect of Autogenic Training in a Form of Audio Recording on Sleep Quality and Physiological Stress Reactions of University Athletes—Pilot Study. </a:t>
            </a:r>
            <a:r>
              <a:rPr lang="en-GB" sz="1600" b="0" i="1" dirty="0">
                <a:solidFill>
                  <a:srgbClr val="222222"/>
                </a:solidFill>
                <a:effectLst/>
                <a:latin typeface="Arial" panose="020B0604020202020204" pitchFamily="34" charset="0"/>
              </a:rPr>
              <a:t>International Journal of Environmental Research and Public Health</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19</a:t>
            </a:r>
            <a:r>
              <a:rPr lang="en-GB" sz="1600" b="0" i="0" dirty="0">
                <a:solidFill>
                  <a:srgbClr val="222222"/>
                </a:solidFill>
                <a:effectLst/>
                <a:latin typeface="Arial" panose="020B0604020202020204" pitchFamily="34" charset="0"/>
              </a:rPr>
              <a:t>(23), 16043.</a:t>
            </a:r>
          </a:p>
          <a:p>
            <a:endParaRPr lang="en-GB" sz="1600" dirty="0">
              <a:solidFill>
                <a:srgbClr val="222222"/>
              </a:solidFill>
              <a:latin typeface="Arial" panose="020B0604020202020204" pitchFamily="34" charset="0"/>
            </a:endParaRPr>
          </a:p>
          <a:p>
            <a:r>
              <a:rPr lang="en-GB" sz="1600" b="0" i="0" dirty="0">
                <a:solidFill>
                  <a:srgbClr val="FF0000"/>
                </a:solidFill>
                <a:effectLst/>
                <a:latin typeface="Arial" panose="020B0604020202020204" pitchFamily="34" charset="0"/>
              </a:rPr>
              <a:t>AT seems to be an effective method for university athletes in improving subjective sleep quality</a:t>
            </a:r>
            <a:endParaRPr lang="en-GB" sz="1600" dirty="0">
              <a:solidFill>
                <a:srgbClr val="FF0000"/>
              </a:solidFill>
            </a:endParaRPr>
          </a:p>
        </p:txBody>
      </p:sp>
    </p:spTree>
    <p:extLst>
      <p:ext uri="{BB962C8B-B14F-4D97-AF65-F5344CB8AC3E}">
        <p14:creationId xmlns:p14="http://schemas.microsoft.com/office/powerpoint/2010/main" val="2356183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rrowheads="1"/>
          </p:cNvSpPr>
          <p:nvPr>
            <p:ph type="title"/>
          </p:nvPr>
        </p:nvSpPr>
        <p:spPr/>
        <p:txBody>
          <a:bodyPr/>
          <a:lstStyle/>
          <a:p>
            <a:r>
              <a:rPr lang="en-US" altLang="en-US" sz="5200"/>
              <a:t>What Has Research Shown?</a:t>
            </a:r>
          </a:p>
        </p:txBody>
      </p:sp>
      <p:graphicFrame>
        <p:nvGraphicFramePr>
          <p:cNvPr id="84995" name="Object 3"/>
          <p:cNvGraphicFramePr>
            <a:graphicFrameLocks noGrp="1" noChangeAspect="1"/>
          </p:cNvGraphicFramePr>
          <p:nvPr>
            <p:ph idx="1"/>
          </p:nvPr>
        </p:nvGraphicFramePr>
        <p:xfrm>
          <a:off x="762000" y="1752600"/>
          <a:ext cx="7543800" cy="4687888"/>
        </p:xfrm>
        <a:graphic>
          <a:graphicData uri="http://schemas.openxmlformats.org/presentationml/2006/ole">
            <mc:AlternateContent xmlns:mc="http://schemas.openxmlformats.org/markup-compatibility/2006">
              <mc:Choice xmlns:v="urn:schemas-microsoft-com:vml" Requires="v">
                <p:oleObj name="Bitmap Image" r:id="rId2" imgW="3924848" imgH="2438095" progId="Paint.Picture">
                  <p:embed/>
                </p:oleObj>
              </mc:Choice>
              <mc:Fallback>
                <p:oleObj name="Bitmap Image" r:id="rId2" imgW="3924848" imgH="2438095" progId="Paint.Picture">
                  <p:embed/>
                  <p:pic>
                    <p:nvPicPr>
                      <p:cNvPr id="84995"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752600"/>
                        <a:ext cx="7543800" cy="4687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14416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4995"/>
                                        </p:tgtEl>
                                        <p:attrNameLst>
                                          <p:attrName>style.visibility</p:attrName>
                                        </p:attrNameLst>
                                      </p:cBhvr>
                                      <p:to>
                                        <p:strVal val="visible"/>
                                      </p:to>
                                    </p:set>
                                    <p:animEffect transition="in" filter="fade">
                                      <p:cBhvr>
                                        <p:cTn id="7" dur="1000"/>
                                        <p:tgtEl>
                                          <p:spTgt spid="84995"/>
                                        </p:tgtEl>
                                      </p:cBhvr>
                                    </p:animEffect>
                                    <p:anim calcmode="lin" valueType="num">
                                      <p:cBhvr>
                                        <p:cTn id="8" dur="1000" fill="hold"/>
                                        <p:tgtEl>
                                          <p:spTgt spid="84995"/>
                                        </p:tgtEl>
                                        <p:attrNameLst>
                                          <p:attrName>ppt_x</p:attrName>
                                        </p:attrNameLst>
                                      </p:cBhvr>
                                      <p:tavLst>
                                        <p:tav tm="0">
                                          <p:val>
                                            <p:strVal val="#ppt_x"/>
                                          </p:val>
                                        </p:tav>
                                        <p:tav tm="100000">
                                          <p:val>
                                            <p:strVal val="#ppt_x"/>
                                          </p:val>
                                        </p:tav>
                                      </p:tavLst>
                                    </p:anim>
                                    <p:anim calcmode="lin" valueType="num">
                                      <p:cBhvr>
                                        <p:cTn id="9" dur="1000" fill="hold"/>
                                        <p:tgtEl>
                                          <p:spTgt spid="849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US" altLang="en-US" dirty="0"/>
              <a:t>Other Relaxation techniques</a:t>
            </a:r>
          </a:p>
        </p:txBody>
      </p:sp>
      <p:sp>
        <p:nvSpPr>
          <p:cNvPr id="16387" name="Rectangle 3"/>
          <p:cNvSpPr>
            <a:spLocks noGrp="1" noChangeArrowheads="1"/>
          </p:cNvSpPr>
          <p:nvPr>
            <p:ph type="body" sz="half" idx="1"/>
          </p:nvPr>
        </p:nvSpPr>
        <p:spPr>
          <a:xfrm>
            <a:off x="304800" y="1981200"/>
            <a:ext cx="4802188" cy="4114800"/>
          </a:xfrm>
        </p:spPr>
        <p:txBody>
          <a:bodyPr/>
          <a:lstStyle/>
          <a:p>
            <a:pPr>
              <a:lnSpc>
                <a:spcPct val="90000"/>
              </a:lnSpc>
            </a:pPr>
            <a:r>
              <a:rPr lang="en-US" altLang="en-US" sz="2400" dirty="0"/>
              <a:t>Meditation</a:t>
            </a:r>
          </a:p>
          <a:p>
            <a:pPr>
              <a:lnSpc>
                <a:spcPct val="90000"/>
              </a:lnSpc>
            </a:pPr>
            <a:r>
              <a:rPr lang="en-US" altLang="en-US" sz="2400" dirty="0"/>
              <a:t>Progressive relaxation</a:t>
            </a:r>
          </a:p>
          <a:p>
            <a:pPr>
              <a:lnSpc>
                <a:spcPct val="90000"/>
              </a:lnSpc>
            </a:pPr>
            <a:r>
              <a:rPr lang="en-US" altLang="en-US" sz="2400" dirty="0"/>
              <a:t>Biofeedback</a:t>
            </a:r>
          </a:p>
          <a:p>
            <a:pPr>
              <a:lnSpc>
                <a:spcPct val="90000"/>
              </a:lnSpc>
            </a:pPr>
            <a:r>
              <a:rPr lang="en-US" altLang="en-US" sz="2400" dirty="0"/>
              <a:t>Yoga</a:t>
            </a:r>
          </a:p>
          <a:p>
            <a:pPr>
              <a:lnSpc>
                <a:spcPct val="90000"/>
              </a:lnSpc>
            </a:pPr>
            <a:r>
              <a:rPr lang="en-US" altLang="en-US" sz="2400" dirty="0"/>
              <a:t>Diaphragmatic breathing</a:t>
            </a:r>
          </a:p>
          <a:p>
            <a:pPr>
              <a:lnSpc>
                <a:spcPct val="90000"/>
              </a:lnSpc>
            </a:pPr>
            <a:r>
              <a:rPr lang="en-US" altLang="en-US" sz="2400" dirty="0"/>
              <a:t>Massage</a:t>
            </a:r>
          </a:p>
          <a:p>
            <a:pPr>
              <a:lnSpc>
                <a:spcPct val="90000"/>
              </a:lnSpc>
            </a:pPr>
            <a:r>
              <a:rPr lang="en-US" altLang="en-US" sz="2400" dirty="0"/>
              <a:t>Repetitive prayer</a:t>
            </a:r>
          </a:p>
          <a:p>
            <a:pPr>
              <a:lnSpc>
                <a:spcPct val="90000"/>
              </a:lnSpc>
            </a:pPr>
            <a:endParaRPr lang="en-US" altLang="en-US" sz="2400" dirty="0"/>
          </a:p>
        </p:txBody>
      </p:sp>
      <p:pic>
        <p:nvPicPr>
          <p:cNvPr id="1026" name="Picture 2" descr="All About Yoga: Poses, Types, Benefits, and More">
            <a:extLst>
              <a:ext uri="{FF2B5EF4-FFF2-40B4-BE49-F238E27FC236}">
                <a16:creationId xmlns:a16="http://schemas.microsoft.com/office/drawing/2014/main" id="{5998380D-15BC-BA76-D92F-7D8472941E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8237" y="1905000"/>
            <a:ext cx="2857500" cy="16097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rapeutic Massage: Definition, Types, Techniques, and Efficacy">
            <a:extLst>
              <a:ext uri="{FF2B5EF4-FFF2-40B4-BE49-F238E27FC236}">
                <a16:creationId xmlns:a16="http://schemas.microsoft.com/office/drawing/2014/main" id="{BD3DEC77-7F1A-5957-54D1-3679319242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399" y="4489492"/>
            <a:ext cx="25812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9 Breathing Exercises to Relieve Anxiety">
            <a:extLst>
              <a:ext uri="{FF2B5EF4-FFF2-40B4-BE49-F238E27FC236}">
                <a16:creationId xmlns:a16="http://schemas.microsoft.com/office/drawing/2014/main" id="{A383C9DE-2C5E-C5E5-C398-DD24C4A503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6987" y="4441867"/>
            <a:ext cx="2600325"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5691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of Performance and Knowledge of results</a:t>
            </a:r>
          </a:p>
        </p:txBody>
      </p:sp>
      <p:sp>
        <p:nvSpPr>
          <p:cNvPr id="3" name="Content Placeholder 2"/>
          <p:cNvSpPr>
            <a:spLocks noGrp="1"/>
          </p:cNvSpPr>
          <p:nvPr>
            <p:ph idx="1"/>
          </p:nvPr>
        </p:nvSpPr>
        <p:spPr>
          <a:xfrm>
            <a:off x="457200" y="1600201"/>
            <a:ext cx="8229600" cy="3352800"/>
          </a:xfrm>
        </p:spPr>
        <p:txBody>
          <a:bodyPr>
            <a:normAutofit fontScale="62500" lnSpcReduction="20000"/>
          </a:bodyPr>
          <a:lstStyle/>
          <a:p>
            <a:pPr marL="0" indent="0" algn="ctr">
              <a:buNone/>
            </a:pPr>
            <a:r>
              <a:rPr lang="en-GB" dirty="0">
                <a:solidFill>
                  <a:srgbClr val="FF0000"/>
                </a:solidFill>
              </a:rPr>
              <a:t>FEEDBACK</a:t>
            </a:r>
          </a:p>
          <a:p>
            <a:pPr marL="0" indent="0">
              <a:buNone/>
            </a:pPr>
            <a:endParaRPr lang="en-GB" dirty="0">
              <a:solidFill>
                <a:srgbClr val="7030A0"/>
              </a:solidFill>
            </a:endParaRPr>
          </a:p>
          <a:p>
            <a:pPr marL="0" indent="0">
              <a:buNone/>
            </a:pPr>
            <a:r>
              <a:rPr lang="en-GB" dirty="0">
                <a:solidFill>
                  <a:srgbClr val="7030A0"/>
                </a:solidFill>
              </a:rPr>
              <a:t>Knowledge of Performance - </a:t>
            </a:r>
            <a:r>
              <a:rPr lang="en-GB" dirty="0"/>
              <a:t>Internal or external Information about the actual performance.</a:t>
            </a:r>
          </a:p>
          <a:p>
            <a:pPr marL="0" indent="0">
              <a:buNone/>
            </a:pPr>
            <a:endParaRPr lang="en-GB" dirty="0"/>
          </a:p>
          <a:p>
            <a:pPr marL="0" indent="0" algn="ctr">
              <a:buNone/>
            </a:pPr>
            <a:r>
              <a:rPr lang="en-GB" dirty="0">
                <a:solidFill>
                  <a:srgbClr val="FF0000"/>
                </a:solidFill>
              </a:rPr>
              <a:t>The coach 	The athlete 	Video / kinesiological analysis</a:t>
            </a:r>
          </a:p>
          <a:p>
            <a:pPr marL="0" indent="0">
              <a:buNone/>
            </a:pPr>
            <a:endParaRPr lang="en-GB" dirty="0"/>
          </a:p>
          <a:p>
            <a:pPr marL="0" indent="0">
              <a:buNone/>
            </a:pPr>
            <a:r>
              <a:rPr lang="en-GB" dirty="0">
                <a:solidFill>
                  <a:srgbClr val="00B0F0"/>
                </a:solidFill>
              </a:rPr>
              <a:t>Knowledge of Results - </a:t>
            </a:r>
            <a:r>
              <a:rPr lang="en-GB" dirty="0"/>
              <a:t>Information about the outcome of the performance.</a:t>
            </a:r>
          </a:p>
          <a:p>
            <a:pPr marL="0" indent="0" algn="ctr">
              <a:buNone/>
            </a:pPr>
            <a:endParaRPr lang="en-GB" dirty="0"/>
          </a:p>
          <a:p>
            <a:pPr marL="0" indent="0" algn="ctr">
              <a:buNone/>
            </a:pPr>
            <a:r>
              <a:rPr lang="en-GB" dirty="0">
                <a:solidFill>
                  <a:srgbClr val="FF0000"/>
                </a:solidFill>
              </a:rPr>
              <a:t>The result	The power	The time	The position</a:t>
            </a:r>
          </a:p>
        </p:txBody>
      </p:sp>
      <p:sp>
        <p:nvSpPr>
          <p:cNvPr id="4" name="TextBox 3"/>
          <p:cNvSpPr txBox="1"/>
          <p:nvPr/>
        </p:nvSpPr>
        <p:spPr>
          <a:xfrm>
            <a:off x="685800" y="5638800"/>
            <a:ext cx="7696200" cy="523220"/>
          </a:xfrm>
          <a:prstGeom prst="rect">
            <a:avLst/>
          </a:prstGeom>
          <a:noFill/>
        </p:spPr>
        <p:txBody>
          <a:bodyPr wrap="square" rtlCol="0">
            <a:spAutoFit/>
          </a:bodyPr>
          <a:lstStyle/>
          <a:p>
            <a:pPr algn="ctr"/>
            <a:r>
              <a:rPr lang="en-GB" sz="2800" dirty="0">
                <a:solidFill>
                  <a:srgbClr val="7030A0"/>
                </a:solidFill>
              </a:rPr>
              <a:t>When, Why &amp; How might each be used?</a:t>
            </a:r>
          </a:p>
        </p:txBody>
      </p:sp>
    </p:spTree>
    <p:extLst>
      <p:ext uri="{BB962C8B-B14F-4D97-AF65-F5344CB8AC3E}">
        <p14:creationId xmlns:p14="http://schemas.microsoft.com/office/powerpoint/2010/main" val="2067858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303" y="-76200"/>
            <a:ext cx="8229600" cy="1143000"/>
          </a:xfrm>
        </p:spPr>
        <p:txBody>
          <a:bodyPr/>
          <a:lstStyle/>
          <a:p>
            <a:r>
              <a:rPr lang="en-GB" dirty="0"/>
              <a:t>Mental Toughness</a:t>
            </a:r>
          </a:p>
        </p:txBody>
      </p:sp>
      <p:sp>
        <p:nvSpPr>
          <p:cNvPr id="3" name="Content Placeholder 2"/>
          <p:cNvSpPr>
            <a:spLocks noGrp="1"/>
          </p:cNvSpPr>
          <p:nvPr>
            <p:ph idx="1"/>
          </p:nvPr>
        </p:nvSpPr>
        <p:spPr>
          <a:xfrm>
            <a:off x="265707" y="1058917"/>
            <a:ext cx="8456196" cy="1828800"/>
          </a:xfrm>
        </p:spPr>
        <p:txBody>
          <a:bodyPr>
            <a:normAutofit fontScale="62500" lnSpcReduction="20000"/>
          </a:bodyPr>
          <a:lstStyle/>
          <a:p>
            <a:pPr marL="0" indent="0">
              <a:buNone/>
            </a:pPr>
            <a:r>
              <a:rPr lang="en-GB" dirty="0" err="1"/>
              <a:t>Liew</a:t>
            </a:r>
            <a:r>
              <a:rPr lang="en-GB" dirty="0"/>
              <a:t> et al (2019)</a:t>
            </a:r>
          </a:p>
          <a:p>
            <a:pPr marL="0" indent="0">
              <a:buNone/>
            </a:pPr>
            <a:endParaRPr lang="en-GB" dirty="0"/>
          </a:p>
          <a:p>
            <a:pPr marL="0" indent="0">
              <a:buNone/>
            </a:pPr>
            <a:r>
              <a:rPr lang="en-GB" sz="3500" i="1" dirty="0"/>
              <a:t>‘despite its frequent use, the term mental toughness remains subjective. Specifically, it is often used to describe a broad term that reflects the ability of an athlete to cope effectively with training and competition demands in an effort to remain resilient’.</a:t>
            </a:r>
          </a:p>
        </p:txBody>
      </p:sp>
      <p:pic>
        <p:nvPicPr>
          <p:cNvPr id="4" name="Picture 3"/>
          <p:cNvPicPr>
            <a:picLocks noChangeAspect="1"/>
          </p:cNvPicPr>
          <p:nvPr/>
        </p:nvPicPr>
        <p:blipFill>
          <a:blip r:embed="rId2"/>
          <a:stretch>
            <a:fillRect/>
          </a:stretch>
        </p:blipFill>
        <p:spPr>
          <a:xfrm>
            <a:off x="4800600" y="2887717"/>
            <a:ext cx="3696693" cy="3627289"/>
          </a:xfrm>
          <a:prstGeom prst="rect">
            <a:avLst/>
          </a:prstGeom>
        </p:spPr>
      </p:pic>
      <p:pic>
        <p:nvPicPr>
          <p:cNvPr id="5" name="Picture 4"/>
          <p:cNvPicPr>
            <a:picLocks noChangeAspect="1"/>
          </p:cNvPicPr>
          <p:nvPr/>
        </p:nvPicPr>
        <p:blipFill>
          <a:blip r:embed="rId3"/>
          <a:stretch>
            <a:fillRect/>
          </a:stretch>
        </p:blipFill>
        <p:spPr>
          <a:xfrm>
            <a:off x="284100" y="3112534"/>
            <a:ext cx="3810000" cy="3215849"/>
          </a:xfrm>
          <a:prstGeom prst="rect">
            <a:avLst/>
          </a:prstGeom>
        </p:spPr>
      </p:pic>
    </p:spTree>
    <p:extLst>
      <p:ext uri="{BB962C8B-B14F-4D97-AF65-F5344CB8AC3E}">
        <p14:creationId xmlns:p14="http://schemas.microsoft.com/office/powerpoint/2010/main" val="29016875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2862322"/>
          </a:xfrm>
        </p:spPr>
        <p:txBody>
          <a:bodyPr>
            <a:normAutofit/>
          </a:bodyPr>
          <a:lstStyle/>
          <a:p>
            <a:pPr marL="0" indent="0">
              <a:buNone/>
            </a:pPr>
            <a:r>
              <a:rPr lang="en-GB" sz="1800" dirty="0"/>
              <a:t>Tom Brady, ex-quarterback of the New England Patriots highlighted the importance of mental toughness, </a:t>
            </a:r>
            <a:r>
              <a:rPr lang="en-GB" sz="1800" i="1" dirty="0">
                <a:solidFill>
                  <a:srgbClr val="FF0000"/>
                </a:solidFill>
              </a:rPr>
              <a:t>“Football is so much about mental toughness, it’s digging deep, it’s doing whatever you need to do to help a team win.”</a:t>
            </a:r>
          </a:p>
          <a:p>
            <a:pPr marL="0" indent="0">
              <a:buNone/>
            </a:pPr>
            <a:endParaRPr lang="en-GB" sz="1800" i="1" dirty="0"/>
          </a:p>
          <a:p>
            <a:pPr marL="0" indent="0">
              <a:buNone/>
            </a:pPr>
            <a:r>
              <a:rPr lang="en-GB" sz="1800" dirty="0"/>
              <a:t>Many athletes believe you are born with </a:t>
            </a:r>
            <a:r>
              <a:rPr lang="en-GB" sz="1800" b="1" dirty="0"/>
              <a:t>mental toughness</a:t>
            </a:r>
            <a:r>
              <a:rPr lang="en-GB" sz="1800" dirty="0"/>
              <a:t>. </a:t>
            </a:r>
            <a:r>
              <a:rPr lang="en-GB" sz="1800" dirty="0">
                <a:solidFill>
                  <a:srgbClr val="00B050"/>
                </a:solidFill>
              </a:rPr>
              <a:t>The sentiment is you either have mental toughness or you don’t… And if you were not born with the mental toughness gene, you can’t succeed in your sport</a:t>
            </a:r>
            <a:r>
              <a:rPr lang="en-GB" sz="1800" dirty="0"/>
              <a:t>.</a:t>
            </a:r>
          </a:p>
          <a:p>
            <a:pPr marL="0" indent="0">
              <a:buNone/>
            </a:pPr>
            <a:endParaRPr lang="en-GB" sz="1800" dirty="0"/>
          </a:p>
          <a:p>
            <a:pPr marL="0" indent="0">
              <a:buNone/>
            </a:pPr>
            <a:endParaRPr lang="en-GB" sz="1100" dirty="0"/>
          </a:p>
        </p:txBody>
      </p:sp>
      <p:sp>
        <p:nvSpPr>
          <p:cNvPr id="4" name="TextBox 3"/>
          <p:cNvSpPr txBox="1"/>
          <p:nvPr/>
        </p:nvSpPr>
        <p:spPr>
          <a:xfrm>
            <a:off x="571500" y="2667000"/>
            <a:ext cx="8001000" cy="3970318"/>
          </a:xfrm>
          <a:prstGeom prst="rect">
            <a:avLst/>
          </a:prstGeom>
          <a:noFill/>
        </p:spPr>
        <p:txBody>
          <a:bodyPr wrap="square" rtlCol="0">
            <a:spAutoFit/>
          </a:bodyPr>
          <a:lstStyle/>
          <a:p>
            <a:pPr algn="ctr"/>
            <a:r>
              <a:rPr lang="en-GB" dirty="0"/>
              <a:t>Characteristic of the mentally tough athletes</a:t>
            </a:r>
          </a:p>
          <a:p>
            <a:endParaRPr lang="en-GB" dirty="0"/>
          </a:p>
          <a:p>
            <a:r>
              <a:rPr lang="en-GB" sz="2400" dirty="0"/>
              <a:t>Find a way, not an excuse</a:t>
            </a:r>
          </a:p>
          <a:p>
            <a:r>
              <a:rPr lang="en-GB" sz="2400" dirty="0"/>
              <a:t>Adapt</a:t>
            </a:r>
          </a:p>
          <a:p>
            <a:r>
              <a:rPr lang="en-GB" sz="2400" dirty="0"/>
              <a:t>Energy on Performance</a:t>
            </a:r>
          </a:p>
          <a:p>
            <a:r>
              <a:rPr lang="en-GB" sz="2400" dirty="0"/>
              <a:t>Historic performances are a learning experience – nothing more</a:t>
            </a:r>
          </a:p>
          <a:p>
            <a:r>
              <a:rPr lang="en-GB" sz="2400" dirty="0"/>
              <a:t>Persistence, despite failure</a:t>
            </a:r>
          </a:p>
          <a:p>
            <a:r>
              <a:rPr lang="en-GB" sz="2400" dirty="0"/>
              <a:t>Take risks</a:t>
            </a:r>
          </a:p>
          <a:p>
            <a:r>
              <a:rPr lang="en-GB" sz="2400" dirty="0"/>
              <a:t>Pursue excellence</a:t>
            </a:r>
          </a:p>
          <a:p>
            <a:r>
              <a:rPr lang="en-GB" sz="2400" dirty="0"/>
              <a:t>Selfishness – focus on themselves and not others</a:t>
            </a:r>
          </a:p>
        </p:txBody>
      </p:sp>
    </p:spTree>
    <p:extLst>
      <p:ext uri="{BB962C8B-B14F-4D97-AF65-F5344CB8AC3E}">
        <p14:creationId xmlns:p14="http://schemas.microsoft.com/office/powerpoint/2010/main" val="3006007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34400" cy="1143000"/>
          </a:xfrm>
        </p:spPr>
        <p:txBody>
          <a:bodyPr>
            <a:normAutofit/>
          </a:bodyPr>
          <a:lstStyle/>
          <a:p>
            <a:r>
              <a:rPr lang="en-GB" sz="2000" b="1" dirty="0" err="1"/>
              <a:t>Potgieter</a:t>
            </a:r>
            <a:r>
              <a:rPr lang="en-GB" sz="2000" b="1" dirty="0"/>
              <a:t> &amp; </a:t>
            </a:r>
            <a:r>
              <a:rPr lang="en-GB" sz="2000" b="1" dirty="0" err="1"/>
              <a:t>Fourie</a:t>
            </a:r>
            <a:r>
              <a:rPr lang="en-GB" sz="2000" b="1" dirty="0"/>
              <a:t> (2001) The nature of mental toughness in sport, 5th African Journal for Research, Physical Education and research, 23(2), pp.63-71</a:t>
            </a:r>
          </a:p>
        </p:txBody>
      </p:sp>
      <p:sp>
        <p:nvSpPr>
          <p:cNvPr id="3" name="Content Placeholder 2"/>
          <p:cNvSpPr>
            <a:spLocks noGrp="1"/>
          </p:cNvSpPr>
          <p:nvPr>
            <p:ph idx="1"/>
          </p:nvPr>
        </p:nvSpPr>
        <p:spPr>
          <a:xfrm>
            <a:off x="440933" y="1600200"/>
            <a:ext cx="8229600" cy="5029200"/>
          </a:xfrm>
        </p:spPr>
        <p:txBody>
          <a:bodyPr>
            <a:normAutofit fontScale="55000" lnSpcReduction="20000"/>
          </a:bodyPr>
          <a:lstStyle/>
          <a:p>
            <a:pPr marL="0" indent="0">
              <a:buNone/>
            </a:pPr>
            <a:r>
              <a:rPr lang="en-GB" dirty="0"/>
              <a:t>This study investigated the components of mental toughness as reported by 131 expert coaches and 160 elite athletes from 31 sport codes. The written statements of coaches and athletes were analysed by means of an inductive content analysis. </a:t>
            </a:r>
          </a:p>
          <a:p>
            <a:pPr marL="0" indent="0">
              <a:buNone/>
            </a:pPr>
            <a:endParaRPr lang="en-GB" dirty="0"/>
          </a:p>
          <a:p>
            <a:pPr marL="0" indent="0">
              <a:buNone/>
            </a:pPr>
            <a:r>
              <a:rPr lang="en-GB" dirty="0"/>
              <a:t>This resulted in the identification of 12 components of mental toughness. </a:t>
            </a:r>
          </a:p>
          <a:p>
            <a:pPr marL="0" indent="0">
              <a:buNone/>
            </a:pPr>
            <a:endParaRPr lang="en-GB" dirty="0"/>
          </a:p>
          <a:p>
            <a:pPr marL="0" indent="0">
              <a:buNone/>
            </a:pPr>
            <a:r>
              <a:rPr lang="en-GB" dirty="0"/>
              <a:t>These are: motivation level, coping skills, confidence maintenance, cognitive skill, discipline and goal-directedness, competitiveness, possession of prerequisite physical and mental requirements, team unity, preparation skills, psychological hardiness, religious convictions and ethics. </a:t>
            </a:r>
          </a:p>
          <a:p>
            <a:pPr marL="0" indent="0">
              <a:buNone/>
            </a:pPr>
            <a:endParaRPr lang="en-GB" dirty="0"/>
          </a:p>
          <a:p>
            <a:pPr marL="0" indent="0">
              <a:buNone/>
            </a:pPr>
            <a:endParaRPr lang="en-GB" dirty="0"/>
          </a:p>
          <a:p>
            <a:pPr marL="0" indent="0">
              <a:buNone/>
            </a:pPr>
            <a:r>
              <a:rPr lang="en-GB" dirty="0">
                <a:solidFill>
                  <a:srgbClr val="FF0000"/>
                </a:solidFill>
              </a:rPr>
              <a:t>The coaches regarded concentration as the most important characteristic, while the athletes regarded perseverance as most important. </a:t>
            </a:r>
          </a:p>
          <a:p>
            <a:pPr marL="0" indent="0">
              <a:buNone/>
            </a:pPr>
            <a:endParaRPr lang="en-GB" dirty="0"/>
          </a:p>
          <a:p>
            <a:pPr marL="0" indent="0">
              <a:buNone/>
            </a:pPr>
            <a:r>
              <a:rPr lang="en-GB" dirty="0">
                <a:solidFill>
                  <a:srgbClr val="00B050"/>
                </a:solidFill>
              </a:rPr>
              <a:t>The coaches rated the effectiveness of coaches and sport psychologists in strengthening the characteristics of mental toughness more highly than athletes did.</a:t>
            </a:r>
          </a:p>
        </p:txBody>
      </p:sp>
    </p:spTree>
    <p:extLst>
      <p:ext uri="{BB962C8B-B14F-4D97-AF65-F5344CB8AC3E}">
        <p14:creationId xmlns:p14="http://schemas.microsoft.com/office/powerpoint/2010/main" val="3801430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0337"/>
            <a:ext cx="8229600" cy="1143000"/>
          </a:xfrm>
        </p:spPr>
        <p:txBody>
          <a:bodyPr>
            <a:noAutofit/>
          </a:bodyPr>
          <a:lstStyle/>
          <a:p>
            <a:r>
              <a:rPr lang="en-GB" sz="3600" dirty="0"/>
              <a:t>Strategies to Improve mental Toughness</a:t>
            </a:r>
          </a:p>
        </p:txBody>
      </p:sp>
      <p:sp>
        <p:nvSpPr>
          <p:cNvPr id="3" name="Content Placeholder 2"/>
          <p:cNvSpPr>
            <a:spLocks noGrp="1"/>
          </p:cNvSpPr>
          <p:nvPr>
            <p:ph idx="1"/>
          </p:nvPr>
        </p:nvSpPr>
        <p:spPr>
          <a:xfrm>
            <a:off x="304800" y="1303337"/>
            <a:ext cx="8610600" cy="4525963"/>
          </a:xfrm>
        </p:spPr>
        <p:txBody>
          <a:bodyPr>
            <a:normAutofit fontScale="92500" lnSpcReduction="20000"/>
          </a:bodyPr>
          <a:lstStyle/>
          <a:p>
            <a:pPr marL="0" indent="0">
              <a:buNone/>
            </a:pPr>
            <a:r>
              <a:rPr lang="en-GB" dirty="0"/>
              <a:t>Goal setting</a:t>
            </a:r>
          </a:p>
          <a:p>
            <a:pPr marL="0" indent="0">
              <a:buNone/>
            </a:pPr>
            <a:endParaRPr lang="en-GB" dirty="0"/>
          </a:p>
          <a:p>
            <a:pPr marL="0" indent="0">
              <a:buNone/>
            </a:pPr>
            <a:r>
              <a:rPr lang="en-GB" dirty="0"/>
              <a:t>Self-talk</a:t>
            </a:r>
          </a:p>
          <a:p>
            <a:pPr marL="0" indent="0">
              <a:buNone/>
            </a:pPr>
            <a:endParaRPr lang="en-GB" dirty="0"/>
          </a:p>
          <a:p>
            <a:pPr marL="0" indent="0">
              <a:buNone/>
            </a:pPr>
            <a:r>
              <a:rPr lang="en-GB" dirty="0"/>
              <a:t>Visualisation</a:t>
            </a:r>
          </a:p>
          <a:p>
            <a:pPr marL="0" indent="0">
              <a:buNone/>
            </a:pPr>
            <a:endParaRPr lang="en-GB" dirty="0"/>
          </a:p>
          <a:p>
            <a:pPr marL="0" indent="0">
              <a:buNone/>
            </a:pPr>
            <a:r>
              <a:rPr lang="en-GB" dirty="0"/>
              <a:t>Practice in performance environments</a:t>
            </a:r>
          </a:p>
          <a:p>
            <a:pPr marL="0" indent="0">
              <a:buNone/>
            </a:pPr>
            <a:endParaRPr lang="en-GB" dirty="0"/>
          </a:p>
          <a:p>
            <a:pPr marL="0" indent="0">
              <a:buNone/>
            </a:pPr>
            <a:r>
              <a:rPr lang="en-GB" dirty="0"/>
              <a:t>Performance &amp; outcome analysis - Rationalise and justify failure.</a:t>
            </a:r>
          </a:p>
          <a:p>
            <a:pPr marL="0" indent="0">
              <a:buNone/>
            </a:pPr>
            <a:endParaRPr lang="en-GB" dirty="0"/>
          </a:p>
        </p:txBody>
      </p:sp>
      <p:sp>
        <p:nvSpPr>
          <p:cNvPr id="5" name="TextBox 4">
            <a:extLst>
              <a:ext uri="{FF2B5EF4-FFF2-40B4-BE49-F238E27FC236}">
                <a16:creationId xmlns:a16="http://schemas.microsoft.com/office/drawing/2014/main" id="{5A69DC5C-9843-641A-020C-21CE84102E93}"/>
              </a:ext>
            </a:extLst>
          </p:cNvPr>
          <p:cNvSpPr txBox="1"/>
          <p:nvPr/>
        </p:nvSpPr>
        <p:spPr>
          <a:xfrm>
            <a:off x="381000" y="6051332"/>
            <a:ext cx="8077200" cy="646331"/>
          </a:xfrm>
          <a:prstGeom prst="rect">
            <a:avLst/>
          </a:prstGeom>
          <a:noFill/>
        </p:spPr>
        <p:txBody>
          <a:bodyPr wrap="square">
            <a:spAutoFit/>
          </a:bodyPr>
          <a:lstStyle/>
          <a:p>
            <a:r>
              <a:rPr lang="en-GB" b="0" i="0" dirty="0">
                <a:solidFill>
                  <a:srgbClr val="222222"/>
                </a:solidFill>
                <a:effectLst/>
                <a:latin typeface="Arial" panose="020B0604020202020204" pitchFamily="34" charset="0"/>
              </a:rPr>
              <a:t>Liew, G. C., Kuan, G., Chin, N. S., &amp; Hashim, H. A. (2019). Mental toughness in sport. </a:t>
            </a:r>
            <a:r>
              <a:rPr lang="en-GB" b="0" i="1" dirty="0">
                <a:solidFill>
                  <a:srgbClr val="222222"/>
                </a:solidFill>
                <a:effectLst/>
                <a:latin typeface="Arial" panose="020B0604020202020204" pitchFamily="34" charset="0"/>
              </a:rPr>
              <a:t>German Journal of Exercise and Sport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49</a:t>
            </a:r>
            <a:r>
              <a:rPr lang="en-GB" b="0" i="0" dirty="0">
                <a:solidFill>
                  <a:srgbClr val="222222"/>
                </a:solidFill>
                <a:effectLst/>
                <a:latin typeface="Arial" panose="020B0604020202020204" pitchFamily="34" charset="0"/>
              </a:rPr>
              <a:t>(4), 381-394.</a:t>
            </a:r>
            <a:endParaRPr lang="en-GB" dirty="0"/>
          </a:p>
        </p:txBody>
      </p:sp>
    </p:spTree>
    <p:extLst>
      <p:ext uri="{BB962C8B-B14F-4D97-AF65-F5344CB8AC3E}">
        <p14:creationId xmlns:p14="http://schemas.microsoft.com/office/powerpoint/2010/main" val="3542055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dirty="0"/>
              <a:t>Biofeedback</a:t>
            </a:r>
          </a:p>
        </p:txBody>
      </p:sp>
      <p:sp>
        <p:nvSpPr>
          <p:cNvPr id="4099" name="Rectangle 3"/>
          <p:cNvSpPr>
            <a:spLocks noGrp="1" noChangeArrowheads="1"/>
          </p:cNvSpPr>
          <p:nvPr>
            <p:ph idx="1"/>
          </p:nvPr>
        </p:nvSpPr>
        <p:spPr>
          <a:xfrm>
            <a:off x="457200" y="1789935"/>
            <a:ext cx="8305800" cy="3696465"/>
          </a:xfrm>
        </p:spPr>
        <p:txBody>
          <a:bodyPr rtlCol="0">
            <a:normAutofit/>
          </a:bodyPr>
          <a:lstStyle/>
          <a:p>
            <a:pPr marL="0" indent="0" algn="ctr" fontAlgn="auto">
              <a:spcAft>
                <a:spcPts val="0"/>
              </a:spcAft>
              <a:buClr>
                <a:srgbClr val="FFFF00"/>
              </a:buClr>
              <a:buFont typeface="Arial" panose="020B0604020202020204" pitchFamily="34" charset="0"/>
              <a:buNone/>
              <a:defRPr/>
            </a:pPr>
            <a:r>
              <a:rPr lang="en-US" altLang="en-US" sz="2800" dirty="0">
                <a:latin typeface="New York"/>
              </a:rPr>
              <a:t>A procedure which uses electronic  or electromechanical instruments to accurately measure, process, and feedback reinforcing information via auditory or visual signals.</a:t>
            </a:r>
          </a:p>
          <a:p>
            <a:pPr marL="0" indent="0" fontAlgn="auto">
              <a:spcAft>
                <a:spcPts val="0"/>
              </a:spcAft>
              <a:buClr>
                <a:srgbClr val="FFFF00"/>
              </a:buClr>
              <a:buFont typeface="Arial" panose="020B0604020202020204" pitchFamily="34" charset="0"/>
              <a:buNone/>
              <a:defRPr/>
            </a:pPr>
            <a:r>
              <a:rPr lang="en-US" altLang="en-US" sz="2000" dirty="0">
                <a:latin typeface="New York"/>
              </a:rPr>
              <a:t>In order to</a:t>
            </a:r>
          </a:p>
          <a:p>
            <a:pPr marL="0" indent="0" fontAlgn="auto">
              <a:spcAft>
                <a:spcPts val="0"/>
              </a:spcAft>
              <a:buClr>
                <a:srgbClr val="FFFF00"/>
              </a:buClr>
              <a:buFont typeface="Arial" panose="020B0604020202020204" pitchFamily="34" charset="0"/>
              <a:buNone/>
              <a:defRPr/>
            </a:pPr>
            <a:r>
              <a:rPr lang="en-US" altLang="en-US" sz="2800" dirty="0">
                <a:latin typeface="New York"/>
              </a:rPr>
              <a:t>help athletes develop greater voluntary control of movements and performance characteristics.           </a:t>
            </a:r>
            <a:r>
              <a:rPr lang="en-US" altLang="en-US" sz="2800" dirty="0"/>
              <a:t>    </a:t>
            </a:r>
          </a:p>
        </p:txBody>
      </p:sp>
      <p:pic>
        <p:nvPicPr>
          <p:cNvPr id="2" name="Picture 1"/>
          <p:cNvPicPr>
            <a:picLocks noChangeAspect="1"/>
          </p:cNvPicPr>
          <p:nvPr/>
        </p:nvPicPr>
        <p:blipFill>
          <a:blip r:embed="rId2"/>
          <a:stretch>
            <a:fillRect/>
          </a:stretch>
        </p:blipFill>
        <p:spPr>
          <a:xfrm>
            <a:off x="6400800" y="228600"/>
            <a:ext cx="2443203" cy="1398594"/>
          </a:xfrm>
          <a:prstGeom prst="rect">
            <a:avLst/>
          </a:prstGeom>
        </p:spPr>
      </p:pic>
      <p:pic>
        <p:nvPicPr>
          <p:cNvPr id="3" name="Picture 2"/>
          <p:cNvPicPr>
            <a:picLocks noChangeAspect="1"/>
          </p:cNvPicPr>
          <p:nvPr/>
        </p:nvPicPr>
        <p:blipFill>
          <a:blip r:embed="rId3"/>
          <a:stretch>
            <a:fillRect/>
          </a:stretch>
        </p:blipFill>
        <p:spPr>
          <a:xfrm>
            <a:off x="298285" y="142058"/>
            <a:ext cx="2197911" cy="1647877"/>
          </a:xfrm>
          <a:prstGeom prst="rect">
            <a:avLst/>
          </a:prstGeom>
        </p:spPr>
      </p:pic>
      <p:pic>
        <p:nvPicPr>
          <p:cNvPr id="4" name="Picture 3"/>
          <p:cNvPicPr>
            <a:picLocks noChangeAspect="1"/>
          </p:cNvPicPr>
          <p:nvPr/>
        </p:nvPicPr>
        <p:blipFill>
          <a:blip r:embed="rId4"/>
          <a:stretch>
            <a:fillRect/>
          </a:stretch>
        </p:blipFill>
        <p:spPr>
          <a:xfrm>
            <a:off x="381000" y="4953000"/>
            <a:ext cx="3098026" cy="1735211"/>
          </a:xfrm>
          <a:prstGeom prst="rect">
            <a:avLst/>
          </a:prstGeom>
        </p:spPr>
      </p:pic>
      <p:pic>
        <p:nvPicPr>
          <p:cNvPr id="5" name="Picture 4"/>
          <p:cNvPicPr>
            <a:picLocks noChangeAspect="1"/>
          </p:cNvPicPr>
          <p:nvPr/>
        </p:nvPicPr>
        <p:blipFill>
          <a:blip r:embed="rId5"/>
          <a:stretch>
            <a:fillRect/>
          </a:stretch>
        </p:blipFill>
        <p:spPr>
          <a:xfrm>
            <a:off x="5791200" y="4957281"/>
            <a:ext cx="2789630" cy="1850981"/>
          </a:xfrm>
          <a:prstGeom prst="rect">
            <a:avLst/>
          </a:prstGeom>
        </p:spPr>
      </p:pic>
    </p:spTree>
    <p:extLst>
      <p:ext uri="{BB962C8B-B14F-4D97-AF65-F5344CB8AC3E}">
        <p14:creationId xmlns:p14="http://schemas.microsoft.com/office/powerpoint/2010/main" val="2521252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a:t>Cardiovascular / Pulmonary function </a:t>
            </a:r>
          </a:p>
        </p:txBody>
      </p:sp>
      <p:sp>
        <p:nvSpPr>
          <p:cNvPr id="11267" name="Content Placeholder 2"/>
          <p:cNvSpPr>
            <a:spLocks noGrp="1"/>
          </p:cNvSpPr>
          <p:nvPr>
            <p:ph idx="1"/>
          </p:nvPr>
        </p:nvSpPr>
        <p:spPr/>
        <p:txBody>
          <a:bodyPr/>
          <a:lstStyle/>
          <a:p>
            <a:r>
              <a:rPr lang="en-GB" altLang="en-US"/>
              <a:t>Heart rate Monitors</a:t>
            </a:r>
          </a:p>
          <a:p>
            <a:endParaRPr lang="en-GB" altLang="en-US"/>
          </a:p>
          <a:p>
            <a:r>
              <a:rPr lang="en-GB" altLang="en-US"/>
              <a:t>Blood Pressure monitors</a:t>
            </a:r>
          </a:p>
          <a:p>
            <a:endParaRPr lang="en-GB" altLang="en-US"/>
          </a:p>
          <a:p>
            <a:r>
              <a:rPr lang="en-GB" altLang="en-US"/>
              <a:t>Tidal Volume</a:t>
            </a:r>
          </a:p>
          <a:p>
            <a:endParaRPr lang="en-GB" altLang="en-US"/>
          </a:p>
          <a:p>
            <a:r>
              <a:rPr lang="en-GB" altLang="en-US"/>
              <a:t> Minute ventilation</a:t>
            </a:r>
          </a:p>
          <a:p>
            <a:endParaRPr lang="en-GB" altLang="en-US"/>
          </a:p>
          <a:p>
            <a:endParaRPr lang="en-GB" altLang="en-US"/>
          </a:p>
        </p:txBody>
      </p:sp>
    </p:spTree>
    <p:extLst>
      <p:ext uri="{BB962C8B-B14F-4D97-AF65-F5344CB8AC3E}">
        <p14:creationId xmlns:p14="http://schemas.microsoft.com/office/powerpoint/2010/main" val="1670026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The Nature of Biofeedback</a:t>
            </a:r>
          </a:p>
        </p:txBody>
      </p:sp>
      <p:sp>
        <p:nvSpPr>
          <p:cNvPr id="5123" name="Rectangle 3"/>
          <p:cNvSpPr>
            <a:spLocks noGrp="1" noChangeArrowheads="1"/>
          </p:cNvSpPr>
          <p:nvPr>
            <p:ph idx="1"/>
          </p:nvPr>
        </p:nvSpPr>
        <p:spPr>
          <a:xfrm>
            <a:off x="457200" y="1417638"/>
            <a:ext cx="8229600" cy="1143000"/>
          </a:xfrm>
        </p:spPr>
        <p:txBody>
          <a:bodyPr>
            <a:normAutofit lnSpcReduction="10000"/>
          </a:bodyPr>
          <a:lstStyle/>
          <a:p>
            <a:pPr marL="0" indent="0">
              <a:buClr>
                <a:srgbClr val="FFFF00"/>
              </a:buClr>
              <a:buFont typeface="Arial" panose="020B0604020202020204" pitchFamily="34" charset="0"/>
              <a:buNone/>
            </a:pPr>
            <a:r>
              <a:rPr lang="en-US" altLang="en-US" sz="2400" dirty="0">
                <a:latin typeface="New York"/>
              </a:rPr>
              <a:t>Feedback of information from sensations associated with specific movements as well as information related to the result or outcome of the action relative to some goal or objective.</a:t>
            </a:r>
          </a:p>
        </p:txBody>
      </p:sp>
      <p:sp>
        <p:nvSpPr>
          <p:cNvPr id="3" name="Rectangle 2"/>
          <p:cNvSpPr/>
          <p:nvPr/>
        </p:nvSpPr>
        <p:spPr>
          <a:xfrm>
            <a:off x="609600" y="2971800"/>
            <a:ext cx="7543800" cy="2677656"/>
          </a:xfrm>
          <a:prstGeom prst="rect">
            <a:avLst/>
          </a:prstGeom>
        </p:spPr>
        <p:txBody>
          <a:bodyPr wrap="square">
            <a:spAutoFit/>
          </a:bodyPr>
          <a:lstStyle/>
          <a:p>
            <a:pPr fontAlgn="auto">
              <a:spcAft>
                <a:spcPts val="0"/>
              </a:spcAft>
              <a:buClr>
                <a:srgbClr val="FFFF00"/>
              </a:buClr>
              <a:defRPr/>
            </a:pPr>
            <a:r>
              <a:rPr lang="en-US" altLang="en-US" sz="2400" dirty="0">
                <a:latin typeface="New York"/>
              </a:rPr>
              <a:t>Feedback comes from </a:t>
            </a:r>
            <a:r>
              <a:rPr lang="en-US" altLang="en-US" sz="2400" i="1" dirty="0">
                <a:solidFill>
                  <a:srgbClr val="FF0000"/>
                </a:solidFill>
                <a:latin typeface="New York"/>
              </a:rPr>
              <a:t>intrinsic</a:t>
            </a:r>
            <a:r>
              <a:rPr lang="en-US" altLang="en-US" sz="2400" dirty="0">
                <a:latin typeface="New York"/>
              </a:rPr>
              <a:t> sources inherent to movement, including kinesthetic, visual, cutaneous, vestibular, and auditory.</a:t>
            </a:r>
          </a:p>
          <a:p>
            <a:pPr fontAlgn="auto">
              <a:spcAft>
                <a:spcPts val="0"/>
              </a:spcAft>
              <a:buClr>
                <a:srgbClr val="FFFF00"/>
              </a:buClr>
              <a:defRPr/>
            </a:pPr>
            <a:endParaRPr lang="en-US" altLang="en-US" sz="2400" dirty="0">
              <a:latin typeface="New York"/>
            </a:endParaRPr>
          </a:p>
          <a:p>
            <a:pPr fontAlgn="auto">
              <a:spcAft>
                <a:spcPts val="0"/>
              </a:spcAft>
              <a:buClr>
                <a:srgbClr val="FFFF00"/>
              </a:buClr>
              <a:defRPr/>
            </a:pPr>
            <a:r>
              <a:rPr lang="en-US" altLang="en-US" sz="2400" i="1" dirty="0">
                <a:solidFill>
                  <a:srgbClr val="FF0000"/>
                </a:solidFill>
                <a:latin typeface="New York"/>
              </a:rPr>
              <a:t>Extrinsic</a:t>
            </a:r>
            <a:r>
              <a:rPr lang="en-US" altLang="en-US" sz="2400" dirty="0">
                <a:latin typeface="New York"/>
              </a:rPr>
              <a:t> feedback comes from some knowledge of results presented verbally, mechanically, or electronically to indicate the outcome of some movement performance </a:t>
            </a:r>
          </a:p>
        </p:txBody>
      </p:sp>
    </p:spTree>
    <p:extLst>
      <p:ext uri="{BB962C8B-B14F-4D97-AF65-F5344CB8AC3E}">
        <p14:creationId xmlns:p14="http://schemas.microsoft.com/office/powerpoint/2010/main" val="181683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t>Timing of Biofeedback</a:t>
            </a:r>
          </a:p>
        </p:txBody>
      </p:sp>
      <p:sp>
        <p:nvSpPr>
          <p:cNvPr id="7171" name="Rectangle 3"/>
          <p:cNvSpPr>
            <a:spLocks noGrp="1" noChangeArrowheads="1"/>
          </p:cNvSpPr>
          <p:nvPr>
            <p:ph idx="1"/>
          </p:nvPr>
        </p:nvSpPr>
        <p:spPr/>
        <p:txBody>
          <a:bodyPr/>
          <a:lstStyle/>
          <a:p>
            <a:pPr marL="0" indent="0">
              <a:buClr>
                <a:srgbClr val="FFFF00"/>
              </a:buClr>
              <a:buNone/>
            </a:pPr>
            <a:r>
              <a:rPr lang="en-US" altLang="en-US" dirty="0">
                <a:latin typeface="New York"/>
              </a:rPr>
              <a:t>Feedback is ongoing, in a temporal sense, occurring before, during, and after any motor or movement task</a:t>
            </a:r>
          </a:p>
          <a:p>
            <a:pPr>
              <a:buClr>
                <a:srgbClr val="FFFF00"/>
              </a:buClr>
            </a:pPr>
            <a:endParaRPr lang="en-US" altLang="en-US" dirty="0">
              <a:latin typeface="New York"/>
            </a:endParaRPr>
          </a:p>
          <a:p>
            <a:pPr marL="0" indent="0">
              <a:buClr>
                <a:srgbClr val="FFFF00"/>
              </a:buClr>
              <a:buNone/>
            </a:pPr>
            <a:r>
              <a:rPr lang="en-US" altLang="en-US" dirty="0">
                <a:latin typeface="New York"/>
              </a:rPr>
              <a:t>Feedback from some measuring instrument which provides moment to moment information about a biologic function is referred to as </a:t>
            </a:r>
            <a:r>
              <a:rPr lang="en-US" altLang="en-US" i="1" dirty="0">
                <a:solidFill>
                  <a:srgbClr val="FF0000"/>
                </a:solidFill>
                <a:latin typeface="New York"/>
              </a:rPr>
              <a:t>biofeedback</a:t>
            </a:r>
            <a:endParaRPr lang="en-US" altLang="en-US" dirty="0">
              <a:solidFill>
                <a:srgbClr val="FF0000"/>
              </a:solidFill>
              <a:latin typeface="New York"/>
            </a:endParaRPr>
          </a:p>
        </p:txBody>
      </p:sp>
    </p:spTree>
    <p:extLst>
      <p:ext uri="{BB962C8B-B14F-4D97-AF65-F5344CB8AC3E}">
        <p14:creationId xmlns:p14="http://schemas.microsoft.com/office/powerpoint/2010/main" val="2599153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a:t>Application of Biofeedback</a:t>
            </a:r>
          </a:p>
        </p:txBody>
      </p:sp>
      <p:sp>
        <p:nvSpPr>
          <p:cNvPr id="8195" name="Rectangle 3"/>
          <p:cNvSpPr>
            <a:spLocks noGrp="1" noChangeArrowheads="1"/>
          </p:cNvSpPr>
          <p:nvPr>
            <p:ph idx="1"/>
          </p:nvPr>
        </p:nvSpPr>
        <p:spPr/>
        <p:txBody>
          <a:bodyPr rtlCol="0">
            <a:normAutofit/>
          </a:bodyPr>
          <a:lstStyle/>
          <a:p>
            <a:pPr marL="0" indent="0" fontAlgn="auto">
              <a:spcAft>
                <a:spcPts val="0"/>
              </a:spcAft>
              <a:buClr>
                <a:srgbClr val="FFFF00"/>
              </a:buClr>
              <a:buFont typeface="Arial" panose="020B0604020202020204" pitchFamily="34" charset="0"/>
              <a:buNone/>
              <a:defRPr/>
            </a:pPr>
            <a:r>
              <a:rPr lang="en-US" altLang="en-US" sz="2400" dirty="0">
                <a:latin typeface="New York"/>
              </a:rPr>
              <a:t>Athletes are able to make small changes in performance or function which are immediately noted and interpreted so that improvements can be accepted and built upon to make greater changes.</a:t>
            </a:r>
          </a:p>
          <a:p>
            <a:pPr marL="0" indent="0" fontAlgn="auto">
              <a:spcAft>
                <a:spcPts val="0"/>
              </a:spcAft>
              <a:buClr>
                <a:srgbClr val="FFFF00"/>
              </a:buClr>
              <a:buFont typeface="Arial" panose="020B0604020202020204" pitchFamily="34" charset="0"/>
              <a:buNone/>
              <a:defRPr/>
            </a:pPr>
            <a:endParaRPr lang="en-US" altLang="en-US" sz="2400" dirty="0">
              <a:latin typeface="New York"/>
            </a:endParaRPr>
          </a:p>
          <a:p>
            <a:pPr marL="0" indent="0" fontAlgn="auto">
              <a:spcAft>
                <a:spcPts val="0"/>
              </a:spcAft>
              <a:buClr>
                <a:srgbClr val="FFFF00"/>
              </a:buClr>
              <a:buFont typeface="Arial" panose="020B0604020202020204" pitchFamily="34" charset="0"/>
              <a:buNone/>
              <a:defRPr/>
            </a:pPr>
            <a:r>
              <a:rPr lang="en-US" altLang="en-US" sz="2400" dirty="0">
                <a:latin typeface="New York"/>
              </a:rPr>
              <a:t>With practice the performer is able perceive changes without the use of a measuring instrument so can apply the technique at any time.</a:t>
            </a:r>
          </a:p>
        </p:txBody>
      </p:sp>
      <p:pic>
        <p:nvPicPr>
          <p:cNvPr id="4" name="Picture 2" descr="Biofeedback Federation of Europe: Abhinav Bindra wins India's first ever  individual Olympic Gold Med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4419600"/>
            <a:ext cx="3352800" cy="2233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3329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Biofeedback Instrumentation</a:t>
            </a:r>
          </a:p>
        </p:txBody>
      </p:sp>
      <p:sp>
        <p:nvSpPr>
          <p:cNvPr id="9219" name="Rectangle 3"/>
          <p:cNvSpPr>
            <a:spLocks noGrp="1" noChangeArrowheads="1"/>
          </p:cNvSpPr>
          <p:nvPr>
            <p:ph idx="1"/>
          </p:nvPr>
        </p:nvSpPr>
        <p:spPr>
          <a:xfrm>
            <a:off x="685800" y="1219200"/>
            <a:ext cx="8229600" cy="5410200"/>
          </a:xfrm>
        </p:spPr>
        <p:txBody>
          <a:bodyPr rtlCol="0">
            <a:normAutofit fontScale="85000" lnSpcReduction="20000"/>
          </a:bodyPr>
          <a:lstStyle/>
          <a:p>
            <a:pPr marL="0" indent="0" fontAlgn="auto">
              <a:spcAft>
                <a:spcPts val="0"/>
              </a:spcAft>
              <a:buClr>
                <a:srgbClr val="FFFF00"/>
              </a:buClr>
              <a:buNone/>
              <a:defRPr/>
            </a:pPr>
            <a:r>
              <a:rPr lang="en-US" altLang="en-US" dirty="0">
                <a:latin typeface="New York"/>
              </a:rPr>
              <a:t>Designed to monitor a physiologic event, objectively quantify these monitoring, and present the information in an easily understood format.</a:t>
            </a:r>
          </a:p>
          <a:p>
            <a:pPr marL="0" indent="0" fontAlgn="auto">
              <a:spcAft>
                <a:spcPts val="0"/>
              </a:spcAft>
              <a:buClr>
                <a:srgbClr val="FFFF00"/>
              </a:buClr>
              <a:buNone/>
              <a:defRPr/>
            </a:pPr>
            <a:endParaRPr lang="en-US" altLang="en-US" dirty="0">
              <a:latin typeface="New York"/>
            </a:endParaRPr>
          </a:p>
          <a:p>
            <a:pPr marL="0" indent="0" fontAlgn="auto">
              <a:spcAft>
                <a:spcPts val="0"/>
              </a:spcAft>
              <a:buClr>
                <a:srgbClr val="FFFF00"/>
              </a:buClr>
              <a:buNone/>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marL="0" indent="0" fontAlgn="auto">
              <a:spcAft>
                <a:spcPts val="0"/>
              </a:spcAft>
              <a:buClr>
                <a:srgbClr val="FFFF00"/>
              </a:buClr>
              <a:buNone/>
              <a:defRPr/>
            </a:pPr>
            <a:r>
              <a:rPr lang="en-US" altLang="en-US" dirty="0">
                <a:latin typeface="New York"/>
              </a:rPr>
              <a:t>However, biofeedback units generally do not directly measure a physiologic event, but they record some aspect which is the output or highly correlated with the physiologic event</a:t>
            </a:r>
          </a:p>
        </p:txBody>
      </p:sp>
      <p:pic>
        <p:nvPicPr>
          <p:cNvPr id="3" name="Picture 2"/>
          <p:cNvPicPr>
            <a:picLocks noChangeAspect="1"/>
          </p:cNvPicPr>
          <p:nvPr/>
        </p:nvPicPr>
        <p:blipFill>
          <a:blip r:embed="rId2"/>
          <a:stretch>
            <a:fillRect/>
          </a:stretch>
        </p:blipFill>
        <p:spPr>
          <a:xfrm>
            <a:off x="885755" y="2492454"/>
            <a:ext cx="4109029" cy="2306956"/>
          </a:xfrm>
          <a:prstGeom prst="rect">
            <a:avLst/>
          </a:prstGeom>
        </p:spPr>
      </p:pic>
      <p:sp>
        <p:nvSpPr>
          <p:cNvPr id="4" name="TextBox 3"/>
          <p:cNvSpPr txBox="1"/>
          <p:nvPr/>
        </p:nvSpPr>
        <p:spPr>
          <a:xfrm>
            <a:off x="5244405" y="3429000"/>
            <a:ext cx="2514600" cy="369332"/>
          </a:xfrm>
          <a:prstGeom prst="rect">
            <a:avLst/>
          </a:prstGeom>
          <a:noFill/>
        </p:spPr>
        <p:txBody>
          <a:bodyPr wrap="square" rtlCol="0">
            <a:spAutoFit/>
          </a:bodyPr>
          <a:lstStyle/>
          <a:p>
            <a:r>
              <a:rPr lang="en-GB" dirty="0"/>
              <a:t>C of M balance position</a:t>
            </a:r>
          </a:p>
        </p:txBody>
      </p:sp>
    </p:spTree>
    <p:extLst>
      <p:ext uri="{BB962C8B-B14F-4D97-AF65-F5344CB8AC3E}">
        <p14:creationId xmlns:p14="http://schemas.microsoft.com/office/powerpoint/2010/main" val="3727197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Biofeedback Instruments</a:t>
            </a:r>
          </a:p>
        </p:txBody>
      </p:sp>
      <p:sp>
        <p:nvSpPr>
          <p:cNvPr id="11267" name="Rectangle 3"/>
          <p:cNvSpPr>
            <a:spLocks noGrp="1" noChangeArrowheads="1"/>
          </p:cNvSpPr>
          <p:nvPr>
            <p:ph idx="1"/>
          </p:nvPr>
        </p:nvSpPr>
        <p:spPr>
          <a:xfrm>
            <a:off x="228600" y="1557338"/>
            <a:ext cx="8915400" cy="5184775"/>
          </a:xfrm>
        </p:spPr>
        <p:txBody>
          <a:bodyPr rtlCol="0">
            <a:normAutofit fontScale="92500" lnSpcReduction="10000"/>
          </a:bodyPr>
          <a:lstStyle/>
          <a:p>
            <a:pPr marL="57150" indent="0" fontAlgn="auto">
              <a:spcAft>
                <a:spcPts val="0"/>
              </a:spcAft>
              <a:buSzPct val="70000"/>
              <a:buFont typeface="Arial" panose="020B0604020202020204" pitchFamily="34" charset="0"/>
              <a:buNone/>
              <a:defRPr/>
            </a:pPr>
            <a:r>
              <a:rPr lang="en-US" altLang="en-US" sz="2800" i="1" dirty="0">
                <a:latin typeface="New York"/>
              </a:rPr>
              <a:t>Peripheral skin temperatures</a:t>
            </a:r>
            <a:r>
              <a:rPr lang="en-US" altLang="en-US" sz="2800" dirty="0">
                <a:latin typeface="New York"/>
              </a:rPr>
              <a:t> measures the extent                      of vasoconstriction or vasodilation.</a:t>
            </a:r>
          </a:p>
          <a:p>
            <a:pPr marL="57150" indent="0" fontAlgn="auto">
              <a:spcAft>
                <a:spcPts val="0"/>
              </a:spcAft>
              <a:buSzPct val="70000"/>
              <a:buFont typeface="Arial" panose="020B0604020202020204" pitchFamily="34" charset="0"/>
              <a:buNone/>
              <a:defRPr/>
            </a:pPr>
            <a:endParaRPr lang="en-US" altLang="en-US" sz="2800" i="1" dirty="0">
              <a:latin typeface="New York"/>
            </a:endParaRPr>
          </a:p>
          <a:p>
            <a:pPr marL="57150" indent="0" fontAlgn="auto">
              <a:spcAft>
                <a:spcPts val="0"/>
              </a:spcAft>
              <a:buSzPct val="70000"/>
              <a:buFont typeface="Arial" panose="020B0604020202020204" pitchFamily="34" charset="0"/>
              <a:buNone/>
              <a:defRPr/>
            </a:pPr>
            <a:r>
              <a:rPr lang="en-US" altLang="en-US" sz="2800" i="1" dirty="0">
                <a:latin typeface="New York"/>
              </a:rPr>
              <a:t>Finger </a:t>
            </a:r>
            <a:r>
              <a:rPr lang="en-US" altLang="en-US" sz="2800" i="1" dirty="0" err="1">
                <a:latin typeface="New York"/>
              </a:rPr>
              <a:t>phototransmission</a:t>
            </a:r>
            <a:r>
              <a:rPr lang="en-US" altLang="en-US" sz="2800" i="1" dirty="0">
                <a:latin typeface="New York"/>
              </a:rPr>
              <a:t> </a:t>
            </a:r>
            <a:r>
              <a:rPr lang="en-US" altLang="en-US" sz="2800" dirty="0">
                <a:latin typeface="New York"/>
              </a:rPr>
              <a:t>measures vasoconstriction and vasodilation.</a:t>
            </a:r>
          </a:p>
          <a:p>
            <a:pPr marL="57150" indent="0" fontAlgn="auto">
              <a:spcAft>
                <a:spcPts val="0"/>
              </a:spcAft>
              <a:buSzPct val="70000"/>
              <a:buFont typeface="Arial" panose="020B0604020202020204" pitchFamily="34" charset="0"/>
              <a:buNone/>
              <a:defRPr/>
            </a:pPr>
            <a:endParaRPr lang="en-US" altLang="en-US" sz="2800" dirty="0">
              <a:latin typeface="New York"/>
            </a:endParaRPr>
          </a:p>
          <a:p>
            <a:pPr marL="57150" indent="0" fontAlgn="auto">
              <a:spcAft>
                <a:spcPts val="0"/>
              </a:spcAft>
              <a:buClr>
                <a:srgbClr val="FFFF00"/>
              </a:buClr>
              <a:buSzPct val="70000"/>
              <a:buFont typeface="Arial" panose="020B0604020202020204" pitchFamily="34" charset="0"/>
              <a:buNone/>
              <a:defRPr/>
            </a:pPr>
            <a:r>
              <a:rPr lang="en-US" altLang="en-US" sz="2800" dirty="0">
                <a:latin typeface="New York"/>
              </a:rPr>
              <a:t>Units that record </a:t>
            </a:r>
            <a:r>
              <a:rPr lang="en-US" altLang="en-US" sz="2800" i="1" dirty="0">
                <a:latin typeface="New York"/>
              </a:rPr>
              <a:t>skin conductance activity</a:t>
            </a:r>
            <a:r>
              <a:rPr lang="en-US" altLang="en-US" sz="2800" dirty="0">
                <a:latin typeface="New York"/>
              </a:rPr>
              <a:t> indicating           sweat gland activity.</a:t>
            </a:r>
          </a:p>
          <a:p>
            <a:pPr marL="57150" indent="0" fontAlgn="auto">
              <a:spcAft>
                <a:spcPts val="0"/>
              </a:spcAft>
              <a:buClr>
                <a:srgbClr val="FFFF00"/>
              </a:buClr>
              <a:buSzPct val="70000"/>
              <a:buFont typeface="Arial" panose="020B0604020202020204" pitchFamily="34" charset="0"/>
              <a:buNone/>
              <a:defRPr/>
            </a:pPr>
            <a:endParaRPr lang="en-US" altLang="en-US" sz="2800" dirty="0">
              <a:latin typeface="New York"/>
            </a:endParaRPr>
          </a:p>
          <a:p>
            <a:pPr marL="57150" indent="0" fontAlgn="auto">
              <a:spcAft>
                <a:spcPts val="0"/>
              </a:spcAft>
              <a:buClr>
                <a:srgbClr val="FFFF00"/>
              </a:buClr>
              <a:buSzPct val="70000"/>
              <a:buFont typeface="Arial" panose="020B0604020202020204" pitchFamily="34" charset="0"/>
              <a:buNone/>
              <a:defRPr/>
            </a:pPr>
            <a:r>
              <a:rPr lang="en-US" altLang="en-US" sz="2800" dirty="0">
                <a:latin typeface="New York"/>
              </a:rPr>
              <a:t>Units that measure </a:t>
            </a:r>
            <a:r>
              <a:rPr lang="en-US" altLang="en-US" sz="2800" i="1" dirty="0" err="1">
                <a:latin typeface="New York"/>
              </a:rPr>
              <a:t>electromyographic</a:t>
            </a:r>
            <a:r>
              <a:rPr lang="en-US" altLang="en-US" sz="2800" i="1" dirty="0">
                <a:latin typeface="New York"/>
              </a:rPr>
              <a:t> activity (EMG)</a:t>
            </a:r>
            <a:r>
              <a:rPr lang="en-US" altLang="en-US" sz="2800" b="1" dirty="0">
                <a:latin typeface="New York"/>
              </a:rPr>
              <a:t>   </a:t>
            </a:r>
            <a:r>
              <a:rPr lang="en-US" altLang="en-US" sz="2800" dirty="0">
                <a:latin typeface="New York"/>
              </a:rPr>
              <a:t>indicating amount of electrical activity during muscle contraction</a:t>
            </a:r>
          </a:p>
          <a:p>
            <a:pPr marL="57150" indent="0" algn="ctr" fontAlgn="auto">
              <a:spcAft>
                <a:spcPts val="0"/>
              </a:spcAft>
              <a:buClr>
                <a:srgbClr val="FFFF00"/>
              </a:buClr>
              <a:buSzPct val="70000"/>
              <a:buFont typeface="Arial" panose="020B0604020202020204" pitchFamily="34" charset="0"/>
              <a:buNone/>
              <a:defRPr/>
            </a:pPr>
            <a:r>
              <a:rPr lang="en-US" altLang="en-US" sz="2800" i="1" dirty="0">
                <a:solidFill>
                  <a:srgbClr val="FF0000"/>
                </a:solidFill>
                <a:latin typeface="New York"/>
              </a:rPr>
              <a:t>Lie detectors</a:t>
            </a:r>
          </a:p>
          <a:p>
            <a:pPr fontAlgn="auto">
              <a:spcAft>
                <a:spcPts val="0"/>
              </a:spcAft>
              <a:buClr>
                <a:srgbClr val="FFFF00"/>
              </a:buClr>
              <a:defRPr/>
            </a:pPr>
            <a:endParaRPr lang="en-US" altLang="en-US" dirty="0">
              <a:latin typeface="New York"/>
            </a:endParaRPr>
          </a:p>
        </p:txBody>
      </p:sp>
    </p:spTree>
    <p:extLst>
      <p:ext uri="{BB962C8B-B14F-4D97-AF65-F5344CB8AC3E}">
        <p14:creationId xmlns:p14="http://schemas.microsoft.com/office/powerpoint/2010/main" val="2272727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rtlCol="0">
            <a:normAutofit fontScale="90000"/>
          </a:bodyPr>
          <a:lstStyle/>
          <a:p>
            <a:pPr fontAlgn="auto">
              <a:spcAft>
                <a:spcPts val="0"/>
              </a:spcAft>
              <a:defRPr/>
            </a:pPr>
            <a:r>
              <a:rPr lang="en-US" altLang="en-US" dirty="0"/>
              <a:t>Cause and Effect of Biofeedback Instrumentation</a:t>
            </a:r>
          </a:p>
        </p:txBody>
      </p:sp>
      <p:sp>
        <p:nvSpPr>
          <p:cNvPr id="9219" name="Rectangle 3"/>
          <p:cNvSpPr>
            <a:spLocks noGrp="1" noChangeArrowheads="1"/>
          </p:cNvSpPr>
          <p:nvPr>
            <p:ph idx="1"/>
          </p:nvPr>
        </p:nvSpPr>
        <p:spPr>
          <a:xfrm>
            <a:off x="152400" y="1403468"/>
            <a:ext cx="8686800" cy="1600200"/>
          </a:xfrm>
        </p:spPr>
        <p:txBody>
          <a:bodyPr>
            <a:normAutofit/>
          </a:bodyPr>
          <a:lstStyle/>
          <a:p>
            <a:pPr marL="0" indent="0" algn="ctr">
              <a:buClr>
                <a:srgbClr val="FFFF00"/>
              </a:buClr>
              <a:buNone/>
            </a:pPr>
            <a:r>
              <a:rPr lang="en-US" altLang="en-US" sz="2800" dirty="0">
                <a:latin typeface="New York"/>
              </a:rPr>
              <a:t>Biofeedback reading gives an indication of the outcome of the physiological process but should not be confused with the physiological process itself.</a:t>
            </a:r>
          </a:p>
        </p:txBody>
      </p:sp>
      <p:sp>
        <p:nvSpPr>
          <p:cNvPr id="3" name="TextBox 2">
            <a:extLst>
              <a:ext uri="{FF2B5EF4-FFF2-40B4-BE49-F238E27FC236}">
                <a16:creationId xmlns:a16="http://schemas.microsoft.com/office/drawing/2014/main" id="{8C80770A-149B-640E-AB94-6BE1B6B3BE71}"/>
              </a:ext>
            </a:extLst>
          </p:cNvPr>
          <p:cNvSpPr txBox="1"/>
          <p:nvPr/>
        </p:nvSpPr>
        <p:spPr>
          <a:xfrm>
            <a:off x="228600" y="6492232"/>
            <a:ext cx="8844643" cy="338554"/>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Blumenstein, B., &amp; Orbach, I. (2014). Biofeedback for sport and performance enhancement.</a:t>
            </a:r>
            <a:endParaRPr lang="en-GB" sz="1600" dirty="0"/>
          </a:p>
        </p:txBody>
      </p:sp>
      <p:pic>
        <p:nvPicPr>
          <p:cNvPr id="5" name="Picture 4">
            <a:extLst>
              <a:ext uri="{FF2B5EF4-FFF2-40B4-BE49-F238E27FC236}">
                <a16:creationId xmlns:a16="http://schemas.microsoft.com/office/drawing/2014/main" id="{7DB58B46-25F2-87C8-2B30-67E6295EAD5B}"/>
              </a:ext>
            </a:extLst>
          </p:cNvPr>
          <p:cNvPicPr>
            <a:picLocks noChangeAspect="1"/>
          </p:cNvPicPr>
          <p:nvPr/>
        </p:nvPicPr>
        <p:blipFill>
          <a:blip r:embed="rId2"/>
          <a:stretch>
            <a:fillRect/>
          </a:stretch>
        </p:blipFill>
        <p:spPr>
          <a:xfrm>
            <a:off x="2450138" y="2895600"/>
            <a:ext cx="4865062" cy="3464078"/>
          </a:xfrm>
          <a:prstGeom prst="rect">
            <a:avLst/>
          </a:prstGeom>
        </p:spPr>
      </p:pic>
    </p:spTree>
    <p:extLst>
      <p:ext uri="{BB962C8B-B14F-4D97-AF65-F5344CB8AC3E}">
        <p14:creationId xmlns:p14="http://schemas.microsoft.com/office/powerpoint/2010/main" val="1559779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Placebo Effect</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a:t>A placebo is a substance or treatment which is designed to have no therapeutic value.</a:t>
            </a:r>
          </a:p>
          <a:p>
            <a:pPr marL="0" indent="0" algn="ctr">
              <a:buNone/>
            </a:pPr>
            <a:endParaRPr lang="en-GB" dirty="0"/>
          </a:p>
          <a:p>
            <a:pPr marL="0" indent="0" algn="ctr">
              <a:buNone/>
            </a:pPr>
            <a:r>
              <a:rPr lang="en-GB" dirty="0"/>
              <a:t>The placebo effect is a favourable outcome arising purely from the belief that one has received a beneficial treatment (Clark et al., 2000).</a:t>
            </a:r>
          </a:p>
          <a:p>
            <a:pPr marL="0" indent="0" algn="ctr">
              <a:buNone/>
            </a:pPr>
            <a:endParaRPr lang="en-GB" dirty="0"/>
          </a:p>
          <a:p>
            <a:pPr marL="0" indent="0" algn="ctr">
              <a:buNone/>
            </a:pPr>
            <a:r>
              <a:rPr lang="en-GB" dirty="0"/>
              <a:t> A survey of 30 athletes revealed that 73% have experienced a placebo effect in sport</a:t>
            </a:r>
          </a:p>
        </p:txBody>
      </p:sp>
    </p:spTree>
    <p:extLst>
      <p:ext uri="{BB962C8B-B14F-4D97-AF65-F5344CB8AC3E}">
        <p14:creationId xmlns:p14="http://schemas.microsoft.com/office/powerpoint/2010/main" val="13607416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9E7D75-0535-13C9-D6E7-EBFF3CF0A205}"/>
              </a:ext>
            </a:extLst>
          </p:cNvPr>
          <p:cNvSpPr txBox="1"/>
          <p:nvPr/>
        </p:nvSpPr>
        <p:spPr>
          <a:xfrm>
            <a:off x="304800" y="304800"/>
            <a:ext cx="8458200" cy="1754326"/>
          </a:xfrm>
          <a:prstGeom prst="rect">
            <a:avLst/>
          </a:prstGeom>
          <a:noFill/>
        </p:spPr>
        <p:txBody>
          <a:bodyPr wrap="square">
            <a:spAutoFit/>
          </a:bodyPr>
          <a:lstStyle/>
          <a:p>
            <a:r>
              <a:rPr lang="en-GB" b="0" i="0" dirty="0">
                <a:solidFill>
                  <a:srgbClr val="222222"/>
                </a:solidFill>
                <a:effectLst/>
                <a:latin typeface="Arial" panose="020B0604020202020204" pitchFamily="34" charset="0"/>
              </a:rPr>
              <a:t>Hurst, P., </a:t>
            </a:r>
            <a:r>
              <a:rPr lang="en-GB" b="0" i="0" dirty="0" err="1">
                <a:solidFill>
                  <a:srgbClr val="222222"/>
                </a:solidFill>
                <a:effectLst/>
                <a:latin typeface="Arial" panose="020B0604020202020204" pitchFamily="34" charset="0"/>
              </a:rPr>
              <a:t>Schipof-Godart</a:t>
            </a:r>
            <a:r>
              <a:rPr lang="en-GB" b="0" i="0" dirty="0">
                <a:solidFill>
                  <a:srgbClr val="222222"/>
                </a:solidFill>
                <a:effectLst/>
                <a:latin typeface="Arial" panose="020B0604020202020204" pitchFamily="34" charset="0"/>
              </a:rPr>
              <a:t>, L., Szabo, A., </a:t>
            </a:r>
            <a:r>
              <a:rPr lang="en-GB" b="0" i="0" dirty="0" err="1">
                <a:solidFill>
                  <a:srgbClr val="222222"/>
                </a:solidFill>
                <a:effectLst/>
                <a:latin typeface="Arial" panose="020B0604020202020204" pitchFamily="34" charset="0"/>
              </a:rPr>
              <a:t>Raglin</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Hettinga</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Roelands</a:t>
            </a:r>
            <a:r>
              <a:rPr lang="en-GB" b="0" i="0" dirty="0">
                <a:solidFill>
                  <a:srgbClr val="222222"/>
                </a:solidFill>
                <a:effectLst/>
                <a:latin typeface="Arial" panose="020B0604020202020204" pitchFamily="34" charset="0"/>
              </a:rPr>
              <a:t>, B., ... &amp; </a:t>
            </a:r>
            <a:r>
              <a:rPr lang="en-GB" b="0" i="0" dirty="0" err="1">
                <a:solidFill>
                  <a:srgbClr val="222222"/>
                </a:solidFill>
                <a:effectLst/>
                <a:latin typeface="Arial" panose="020B0604020202020204" pitchFamily="34" charset="0"/>
              </a:rPr>
              <a:t>Beedie</a:t>
            </a:r>
            <a:r>
              <a:rPr lang="en-GB" b="0" i="0" dirty="0">
                <a:solidFill>
                  <a:srgbClr val="222222"/>
                </a:solidFill>
                <a:effectLst/>
                <a:latin typeface="Arial" panose="020B0604020202020204" pitchFamily="34" charset="0"/>
              </a:rPr>
              <a:t>, C. (2020). The placebo and nocebo effect on sports performance: a systematic review. </a:t>
            </a:r>
            <a:r>
              <a:rPr lang="en-GB" b="0" i="1" dirty="0">
                <a:solidFill>
                  <a:srgbClr val="222222"/>
                </a:solidFill>
                <a:effectLst/>
                <a:latin typeface="Arial" panose="020B0604020202020204" pitchFamily="34" charset="0"/>
              </a:rPr>
              <a:t>European journal of sport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(3), 279-292.</a:t>
            </a:r>
          </a:p>
          <a:p>
            <a:endParaRPr lang="en-GB" dirty="0">
              <a:solidFill>
                <a:srgbClr val="222222"/>
              </a:solidFill>
              <a:latin typeface="Arial" panose="020B0604020202020204" pitchFamily="34" charset="0"/>
            </a:endParaRPr>
          </a:p>
          <a:p>
            <a:r>
              <a:rPr lang="en-GB" b="0" i="0" dirty="0">
                <a:solidFill>
                  <a:srgbClr val="FF0000"/>
                </a:solidFill>
                <a:effectLst/>
                <a:latin typeface="Open Sans" panose="020B0606030504020204" pitchFamily="34" charset="0"/>
              </a:rPr>
              <a:t>Results suggest that placebo and nocebo effects can exert a small to moderate effect on sports performance.</a:t>
            </a:r>
            <a:endParaRPr lang="en-GB" dirty="0">
              <a:solidFill>
                <a:srgbClr val="FF0000"/>
              </a:solidFill>
            </a:endParaRPr>
          </a:p>
        </p:txBody>
      </p:sp>
      <p:sp>
        <p:nvSpPr>
          <p:cNvPr id="7" name="TextBox 6">
            <a:extLst>
              <a:ext uri="{FF2B5EF4-FFF2-40B4-BE49-F238E27FC236}">
                <a16:creationId xmlns:a16="http://schemas.microsoft.com/office/drawing/2014/main" id="{D125C1AB-EF02-C118-E7FF-27535CBDBA2D}"/>
              </a:ext>
            </a:extLst>
          </p:cNvPr>
          <p:cNvSpPr txBox="1"/>
          <p:nvPr/>
        </p:nvSpPr>
        <p:spPr>
          <a:xfrm>
            <a:off x="381000" y="2514600"/>
            <a:ext cx="8534400" cy="3970318"/>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Raglin</a:t>
            </a:r>
            <a:r>
              <a:rPr lang="en-GB" b="0" i="0" dirty="0">
                <a:solidFill>
                  <a:srgbClr val="222222"/>
                </a:solidFill>
                <a:effectLst/>
                <a:latin typeface="Arial" panose="020B0604020202020204" pitchFamily="34" charset="0"/>
              </a:rPr>
              <a:t>, J., Szabo, A., </a:t>
            </a:r>
            <a:r>
              <a:rPr lang="en-GB" b="0" i="0" dirty="0" err="1">
                <a:solidFill>
                  <a:srgbClr val="222222"/>
                </a:solidFill>
                <a:effectLst/>
                <a:latin typeface="Arial" panose="020B0604020202020204" pitchFamily="34" charset="0"/>
              </a:rPr>
              <a:t>Lindheimer</a:t>
            </a:r>
            <a:r>
              <a:rPr lang="en-GB" b="0" i="0" dirty="0">
                <a:solidFill>
                  <a:srgbClr val="222222"/>
                </a:solidFill>
                <a:effectLst/>
                <a:latin typeface="Arial" panose="020B0604020202020204" pitchFamily="34" charset="0"/>
              </a:rPr>
              <a:t>, J. B., &amp; </a:t>
            </a:r>
            <a:r>
              <a:rPr lang="en-GB" b="0" i="0" dirty="0" err="1">
                <a:solidFill>
                  <a:srgbClr val="222222"/>
                </a:solidFill>
                <a:effectLst/>
                <a:latin typeface="Arial" panose="020B0604020202020204" pitchFamily="34" charset="0"/>
              </a:rPr>
              <a:t>Beedie</a:t>
            </a:r>
            <a:r>
              <a:rPr lang="en-GB" b="0" i="0" dirty="0">
                <a:solidFill>
                  <a:srgbClr val="222222"/>
                </a:solidFill>
                <a:effectLst/>
                <a:latin typeface="Arial" panose="020B0604020202020204" pitchFamily="34" charset="0"/>
              </a:rPr>
              <a:t>, C. (2020). Understanding placebo and nocebo effects in the context of sport: A psychological perspective. </a:t>
            </a:r>
            <a:r>
              <a:rPr lang="en-GB" b="0" i="1" dirty="0">
                <a:solidFill>
                  <a:srgbClr val="222222"/>
                </a:solidFill>
                <a:effectLst/>
                <a:latin typeface="Arial" panose="020B0604020202020204" pitchFamily="34" charset="0"/>
              </a:rPr>
              <a:t>European journal of sport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(3), 293-301.</a:t>
            </a:r>
          </a:p>
          <a:p>
            <a:endParaRPr lang="en-GB" dirty="0">
              <a:solidFill>
                <a:srgbClr val="222222"/>
              </a:solidFill>
              <a:latin typeface="Arial" panose="020B0604020202020204" pitchFamily="34" charset="0"/>
            </a:endParaRPr>
          </a:p>
          <a:p>
            <a:pPr algn="l">
              <a:buFont typeface="Arial" panose="020B0604020202020204" pitchFamily="34" charset="0"/>
              <a:buChar char="•"/>
            </a:pPr>
            <a:r>
              <a:rPr lang="en-GB" b="0" i="0" dirty="0">
                <a:solidFill>
                  <a:srgbClr val="FF0000"/>
                </a:solidFill>
                <a:effectLst/>
              </a:rPr>
              <a:t>Placebo and nocebo can significantly influence sport performance.</a:t>
            </a:r>
          </a:p>
          <a:p>
            <a:pPr algn="l">
              <a:buFont typeface="Arial" panose="020B0604020202020204" pitchFamily="34" charset="0"/>
              <a:buChar char="•"/>
            </a:pPr>
            <a:endParaRPr lang="en-GB" b="0" i="0" dirty="0">
              <a:solidFill>
                <a:srgbClr val="FF0000"/>
              </a:solidFill>
              <a:effectLst/>
            </a:endParaRPr>
          </a:p>
          <a:p>
            <a:pPr algn="l">
              <a:buFont typeface="Arial" panose="020B0604020202020204" pitchFamily="34" charset="0"/>
              <a:buChar char="•"/>
            </a:pPr>
            <a:r>
              <a:rPr lang="en-GB" b="0" i="0" dirty="0">
                <a:solidFill>
                  <a:srgbClr val="FF0000"/>
                </a:solidFill>
                <a:effectLst/>
              </a:rPr>
              <a:t>Placebo effects contribute to the benefits associated with many ergogenic aids.</a:t>
            </a:r>
          </a:p>
          <a:p>
            <a:pPr algn="l">
              <a:buFont typeface="Arial" panose="020B0604020202020204" pitchFamily="34" charset="0"/>
              <a:buChar char="•"/>
            </a:pPr>
            <a:endParaRPr lang="en-GB" b="0" i="0" dirty="0">
              <a:solidFill>
                <a:srgbClr val="FF0000"/>
              </a:solidFill>
              <a:effectLst/>
            </a:endParaRPr>
          </a:p>
          <a:p>
            <a:pPr algn="l">
              <a:buFont typeface="Arial" panose="020B0604020202020204" pitchFamily="34" charset="0"/>
              <a:buChar char="•"/>
            </a:pPr>
            <a:r>
              <a:rPr lang="en-GB" b="0" i="0" dirty="0">
                <a:solidFill>
                  <a:srgbClr val="FF0000"/>
                </a:solidFill>
                <a:effectLst/>
              </a:rPr>
              <a:t>Studying placebo and nocebo effects in sport science is well justified in the attempt to determine their potential contribution to ergogenic aids and as phenomena in their own right.</a:t>
            </a:r>
          </a:p>
          <a:p>
            <a:endParaRPr lang="en-GB" b="0" i="0" dirty="0">
              <a:solidFill>
                <a:srgbClr val="222222"/>
              </a:solidFill>
              <a:effectLst/>
              <a:latin typeface="Arial" panose="020B0604020202020204" pitchFamily="34" charset="0"/>
            </a:endParaRPr>
          </a:p>
          <a:p>
            <a:endParaRPr lang="en-GB"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1839880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562074"/>
          </a:xfrm>
        </p:spPr>
        <p:txBody>
          <a:bodyPr>
            <a:normAutofit fontScale="90000"/>
          </a:bodyPr>
          <a:lstStyle/>
          <a:p>
            <a:r>
              <a:rPr lang="en-GB" dirty="0"/>
              <a:t>Placebo</a:t>
            </a:r>
          </a:p>
        </p:txBody>
      </p:sp>
      <p:sp>
        <p:nvSpPr>
          <p:cNvPr id="3" name="Content Placeholder 2"/>
          <p:cNvSpPr>
            <a:spLocks noGrp="1"/>
          </p:cNvSpPr>
          <p:nvPr>
            <p:ph idx="1"/>
          </p:nvPr>
        </p:nvSpPr>
        <p:spPr>
          <a:xfrm>
            <a:off x="457200" y="932156"/>
            <a:ext cx="8229600" cy="5809212"/>
          </a:xfrm>
        </p:spPr>
        <p:txBody>
          <a:bodyPr>
            <a:normAutofit fontScale="92500" lnSpcReduction="20000"/>
          </a:bodyPr>
          <a:lstStyle/>
          <a:p>
            <a:pPr marL="0" indent="0">
              <a:buNone/>
            </a:pPr>
            <a:r>
              <a:rPr lang="en-GB" sz="2400" dirty="0" err="1"/>
              <a:t>Beedie</a:t>
            </a:r>
            <a:r>
              <a:rPr lang="en-GB" sz="2400" dirty="0"/>
              <a:t>, C.J. &amp; </a:t>
            </a:r>
            <a:r>
              <a:rPr lang="en-GB" sz="2400" dirty="0" err="1"/>
              <a:t>Foad</a:t>
            </a:r>
            <a:r>
              <a:rPr lang="en-GB" sz="2400" dirty="0"/>
              <a:t>, A.J. (2009) The Placebo Effect in Sports Performance: A Brief Review. </a:t>
            </a:r>
            <a:r>
              <a:rPr lang="en-GB" sz="2400" i="1" dirty="0"/>
              <a:t>Sports Medicine, </a:t>
            </a:r>
            <a:r>
              <a:rPr lang="en-GB" sz="2400" dirty="0"/>
              <a:t>39 (4):313-329</a:t>
            </a:r>
          </a:p>
          <a:p>
            <a:pPr marL="0" indent="0">
              <a:buNone/>
            </a:pPr>
            <a:endParaRPr lang="en-GB" sz="2400" dirty="0"/>
          </a:p>
          <a:p>
            <a:pPr marL="0" indent="0">
              <a:buNone/>
            </a:pPr>
            <a:r>
              <a:rPr lang="en-GB" sz="2400" dirty="0"/>
              <a:t>Abstract </a:t>
            </a:r>
          </a:p>
          <a:p>
            <a:pPr marL="0" indent="0">
              <a:buNone/>
            </a:pPr>
            <a:r>
              <a:rPr lang="en-GB" sz="2400" dirty="0"/>
              <a:t>The placebo effect, with its central role in clinical trials, is acknowledged as a factor in sports medicine, although until recently little has been known about the likely magnitude and extent of the effect in any specific research setting. Even less is known about the prevalence of the effect in competitive sport. The present paper reviews 12 intervention studies in sports performance. </a:t>
            </a:r>
            <a:r>
              <a:rPr lang="en-GB" sz="2400" dirty="0">
                <a:solidFill>
                  <a:srgbClr val="FF0000"/>
                </a:solidFill>
              </a:rPr>
              <a:t>All examined placebo effects associated with the administration of an inert substance believed by subjects to be an ergogenic aid.</a:t>
            </a:r>
            <a:r>
              <a:rPr lang="en-GB" sz="2400" dirty="0"/>
              <a:t> Placebo effects of varying magnitudes are reported in studies addressing sports from weightlifting to endurance cycling. </a:t>
            </a:r>
            <a:r>
              <a:rPr lang="en-GB" sz="2400" dirty="0">
                <a:solidFill>
                  <a:srgbClr val="FF0000"/>
                </a:solidFill>
              </a:rPr>
              <a:t>Findings suggest that psychological variables such as motivation, expectancy and conditioning, and the interaction of these variables with physiological variables, might be significant factors in driving </a:t>
            </a:r>
            <a:r>
              <a:rPr lang="en-GB" sz="2400" dirty="0">
                <a:solidFill>
                  <a:srgbClr val="0070C0"/>
                </a:solidFill>
              </a:rPr>
              <a:t>both positive and negative outcomes</a:t>
            </a:r>
            <a:r>
              <a:rPr lang="en-GB" sz="2400" dirty="0"/>
              <a:t>. Programmatic research involving the triangulation of data, and investigation of contextual and personality factors in the mediation of placebo responses may help to advance knowledge in this area.</a:t>
            </a:r>
          </a:p>
        </p:txBody>
      </p:sp>
    </p:spTree>
    <p:extLst>
      <p:ext uri="{BB962C8B-B14F-4D97-AF65-F5344CB8AC3E}">
        <p14:creationId xmlns:p14="http://schemas.microsoft.com/office/powerpoint/2010/main" val="31446369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Hypnosis</a:t>
            </a:r>
          </a:p>
        </p:txBody>
      </p:sp>
      <p:sp>
        <p:nvSpPr>
          <p:cNvPr id="3" name="Content Placeholder 2"/>
          <p:cNvSpPr>
            <a:spLocks noGrp="1"/>
          </p:cNvSpPr>
          <p:nvPr>
            <p:ph idx="1"/>
          </p:nvPr>
        </p:nvSpPr>
        <p:spPr>
          <a:xfrm>
            <a:off x="457200" y="1295400"/>
            <a:ext cx="8229600" cy="4830763"/>
          </a:xfrm>
        </p:spPr>
        <p:txBody>
          <a:bodyPr>
            <a:normAutofit fontScale="70000" lnSpcReduction="20000"/>
          </a:bodyPr>
          <a:lstStyle/>
          <a:p>
            <a:pPr marL="0" indent="0">
              <a:buNone/>
            </a:pPr>
            <a:r>
              <a:rPr lang="en-GB" dirty="0"/>
              <a:t>The use of hypnotherapy with athletes in order to enhance sporting performance.</a:t>
            </a:r>
          </a:p>
          <a:p>
            <a:pPr marL="0" indent="0">
              <a:buNone/>
            </a:pPr>
            <a:endParaRPr lang="en-GB" dirty="0"/>
          </a:p>
          <a:p>
            <a:pPr marL="0" indent="0">
              <a:buNone/>
            </a:pPr>
            <a:r>
              <a:rPr lang="en-GB" dirty="0"/>
              <a:t>It uses guided relaxation, intense concentration, and focused attention to achieve a heightened state of awareness that is sometimes called a trance.</a:t>
            </a:r>
          </a:p>
          <a:p>
            <a:pPr marL="0" indent="0">
              <a:buNone/>
            </a:pPr>
            <a:endParaRPr lang="en-GB" dirty="0"/>
          </a:p>
          <a:p>
            <a:pPr marL="0" indent="0">
              <a:buNone/>
            </a:pPr>
            <a:r>
              <a:rPr lang="en-GB" dirty="0"/>
              <a:t>Adding a mental training regimen to physical and </a:t>
            </a:r>
            <a:r>
              <a:rPr lang="en-GB" b="1" dirty="0"/>
              <a:t>sport</a:t>
            </a:r>
            <a:r>
              <a:rPr lang="en-GB" dirty="0"/>
              <a:t>-specific training can greatly increase confidence, consistency and ability.</a:t>
            </a:r>
          </a:p>
          <a:p>
            <a:pPr marL="0" indent="0">
              <a:buNone/>
            </a:pPr>
            <a:endParaRPr lang="en-GB" dirty="0"/>
          </a:p>
          <a:p>
            <a:pPr marL="0" indent="0">
              <a:buNone/>
            </a:pPr>
            <a:endParaRPr lang="en-GB" dirty="0"/>
          </a:p>
          <a:p>
            <a:pPr marL="0" indent="0">
              <a:buNone/>
            </a:pPr>
            <a:r>
              <a:rPr lang="en-GB" b="1" dirty="0"/>
              <a:t>Hypnotherapy</a:t>
            </a:r>
            <a:r>
              <a:rPr lang="en-GB" dirty="0"/>
              <a:t> does have some risks. The most dangerous is the potential to create false memories (called confabulations). Some other potential side effects are headache, dizziness, and anxiety.</a:t>
            </a:r>
          </a:p>
        </p:txBody>
      </p:sp>
    </p:spTree>
    <p:extLst>
      <p:ext uri="{BB962C8B-B14F-4D97-AF65-F5344CB8AC3E}">
        <p14:creationId xmlns:p14="http://schemas.microsoft.com/office/powerpoint/2010/main" val="16723187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Hypnosis</a:t>
            </a:r>
          </a:p>
        </p:txBody>
      </p:sp>
      <p:sp>
        <p:nvSpPr>
          <p:cNvPr id="3" name="Content Placeholder 2"/>
          <p:cNvSpPr>
            <a:spLocks noGrp="1"/>
          </p:cNvSpPr>
          <p:nvPr>
            <p:ph idx="1"/>
          </p:nvPr>
        </p:nvSpPr>
        <p:spPr>
          <a:xfrm>
            <a:off x="228600" y="1066800"/>
            <a:ext cx="8229600" cy="3581400"/>
          </a:xfrm>
        </p:spPr>
        <p:txBody>
          <a:bodyPr>
            <a:normAutofit/>
          </a:bodyPr>
          <a:lstStyle/>
          <a:p>
            <a:pPr marL="0" indent="0">
              <a:buNone/>
            </a:pPr>
            <a:r>
              <a:rPr lang="en-GB" sz="2800" b="1" dirty="0"/>
              <a:t>Suggestion therapy:</a:t>
            </a:r>
            <a:r>
              <a:rPr lang="en-GB" sz="2800" dirty="0"/>
              <a:t> </a:t>
            </a:r>
            <a:r>
              <a:rPr lang="en-GB" sz="1800" dirty="0"/>
              <a:t>The hypnotic state makes the person better able to respond to suggestions. Therefore, hypnotherapy can help some people change certain behaviours. It can also help people change perceptions and sensations, and is particularly useful in treating pain.</a:t>
            </a:r>
          </a:p>
          <a:p>
            <a:pPr marL="0" indent="0">
              <a:buNone/>
            </a:pPr>
            <a:endParaRPr lang="en-GB" sz="1800" dirty="0"/>
          </a:p>
          <a:p>
            <a:pPr marL="0" indent="0">
              <a:buNone/>
            </a:pPr>
            <a:r>
              <a:rPr lang="en-GB" sz="2800" b="1" dirty="0"/>
              <a:t>Analysis:</a:t>
            </a:r>
            <a:r>
              <a:rPr lang="en-GB" sz="2800" dirty="0"/>
              <a:t> </a:t>
            </a:r>
            <a:r>
              <a:rPr lang="en-GB" sz="1800" dirty="0"/>
              <a:t>This approach uses the relaxed state to explore a possible psychological root cause of a disorder or symptom, such as a traumatic past event that a person has hidden in their unconscious memory. Once the trauma is revealed, it can be addressed in psychotherapy.</a:t>
            </a:r>
          </a:p>
          <a:p>
            <a:pPr marL="0" indent="0">
              <a:buNone/>
            </a:pPr>
            <a:endParaRPr lang="en-GB" sz="2000" dirty="0"/>
          </a:p>
        </p:txBody>
      </p:sp>
      <p:sp>
        <p:nvSpPr>
          <p:cNvPr id="5" name="TextBox 4">
            <a:extLst>
              <a:ext uri="{FF2B5EF4-FFF2-40B4-BE49-F238E27FC236}">
                <a16:creationId xmlns:a16="http://schemas.microsoft.com/office/drawing/2014/main" id="{CAA2555D-AC8F-124B-2740-0BEC3A15A86C}"/>
              </a:ext>
            </a:extLst>
          </p:cNvPr>
          <p:cNvSpPr txBox="1"/>
          <p:nvPr/>
        </p:nvSpPr>
        <p:spPr>
          <a:xfrm>
            <a:off x="304800" y="4495800"/>
            <a:ext cx="8305800" cy="1754326"/>
          </a:xfrm>
          <a:prstGeom prst="rect">
            <a:avLst/>
          </a:prstGeom>
          <a:noFill/>
        </p:spPr>
        <p:txBody>
          <a:bodyPr wrap="square">
            <a:spAutoFit/>
          </a:bodyPr>
          <a:lstStyle/>
          <a:p>
            <a:r>
              <a:rPr lang="en-GB" b="0" i="0" dirty="0">
                <a:solidFill>
                  <a:srgbClr val="222222"/>
                </a:solidFill>
                <a:effectLst/>
                <a:latin typeface="Arial" panose="020B0604020202020204" pitchFamily="34" charset="0"/>
              </a:rPr>
              <a:t>Li, Z., &amp; Li, S. X. (2022). The application of hypnosis in sports. </a:t>
            </a:r>
            <a:r>
              <a:rPr lang="en-GB" b="0" i="1" dirty="0">
                <a:solidFill>
                  <a:srgbClr val="222222"/>
                </a:solidFill>
                <a:effectLst/>
                <a:latin typeface="Arial" panose="020B0604020202020204" pitchFamily="34" charset="0"/>
              </a:rPr>
              <a:t>Frontiers in Psychology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 771162.</a:t>
            </a:r>
          </a:p>
          <a:p>
            <a:endParaRPr lang="en-GB" dirty="0">
              <a:solidFill>
                <a:srgbClr val="222222"/>
              </a:solidFill>
              <a:latin typeface="Arial" panose="020B0604020202020204" pitchFamily="34" charset="0"/>
            </a:endParaRPr>
          </a:p>
          <a:p>
            <a:r>
              <a:rPr lang="en-GB" dirty="0">
                <a:solidFill>
                  <a:srgbClr val="FF0000"/>
                </a:solidFill>
                <a:latin typeface="MuseoSans"/>
              </a:rPr>
              <a:t>H</a:t>
            </a:r>
            <a:r>
              <a:rPr lang="en-GB" b="0" i="0" dirty="0">
                <a:solidFill>
                  <a:srgbClr val="FF0000"/>
                </a:solidFill>
                <a:effectLst/>
                <a:latin typeface="MuseoSans"/>
              </a:rPr>
              <a:t>ypnosis is an effective psychological training method to be used in daily training and competitions……….Thus, evidence is provided in favour of the use of hypnosis in the sports industry.</a:t>
            </a:r>
            <a:endParaRPr lang="en-GB" dirty="0">
              <a:solidFill>
                <a:srgbClr val="FF0000"/>
              </a:solidFill>
            </a:endParaRPr>
          </a:p>
        </p:txBody>
      </p:sp>
    </p:spTree>
    <p:extLst>
      <p:ext uri="{BB962C8B-B14F-4D97-AF65-F5344CB8AC3E}">
        <p14:creationId xmlns:p14="http://schemas.microsoft.com/office/powerpoint/2010/main" val="28140444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A7C2EC-7F8A-D1B8-7FF4-BDFEDC8D6D4A}"/>
              </a:ext>
            </a:extLst>
          </p:cNvPr>
          <p:cNvSpPr txBox="1"/>
          <p:nvPr/>
        </p:nvSpPr>
        <p:spPr>
          <a:xfrm>
            <a:off x="506186" y="990600"/>
            <a:ext cx="7848600" cy="1754326"/>
          </a:xfrm>
          <a:prstGeom prst="rect">
            <a:avLst/>
          </a:prstGeom>
          <a:noFill/>
        </p:spPr>
        <p:txBody>
          <a:bodyPr wrap="square">
            <a:spAutoFit/>
          </a:bodyPr>
          <a:lstStyle/>
          <a:p>
            <a:r>
              <a:rPr lang="en-GB" sz="1800" b="0" i="0" dirty="0">
                <a:solidFill>
                  <a:srgbClr val="222222"/>
                </a:solidFill>
                <a:effectLst/>
                <a:latin typeface="Arial" panose="020B0604020202020204" pitchFamily="34" charset="0"/>
              </a:rPr>
              <a:t>Hasyim, A. H. (2023). The impact of sport hypnosis on volleyball athlete performance: An empirical study. </a:t>
            </a:r>
            <a:r>
              <a:rPr lang="en-GB" sz="1800" b="0" i="1" dirty="0">
                <a:solidFill>
                  <a:srgbClr val="222222"/>
                </a:solidFill>
                <a:effectLst/>
                <a:latin typeface="Arial" panose="020B0604020202020204" pitchFamily="34" charset="0"/>
              </a:rPr>
              <a:t>Journal Sport Area</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8</a:t>
            </a:r>
            <a:r>
              <a:rPr lang="en-GB" sz="1800" b="0" i="0" dirty="0">
                <a:solidFill>
                  <a:srgbClr val="222222"/>
                </a:solidFill>
                <a:effectLst/>
                <a:latin typeface="Arial" panose="020B0604020202020204" pitchFamily="34" charset="0"/>
              </a:rPr>
              <a:t>(3), 360-370. </a:t>
            </a:r>
          </a:p>
          <a:p>
            <a:endParaRPr lang="en-GB" dirty="0">
              <a:solidFill>
                <a:srgbClr val="222222"/>
              </a:solidFill>
              <a:latin typeface="Arial" panose="020B0604020202020204" pitchFamily="34" charset="0"/>
            </a:endParaRPr>
          </a:p>
          <a:p>
            <a:r>
              <a:rPr lang="en-GB" b="0" i="0" dirty="0">
                <a:solidFill>
                  <a:srgbClr val="FF0000"/>
                </a:solidFill>
                <a:effectLst/>
                <a:latin typeface="Arial" panose="020B0604020202020204" pitchFamily="34" charset="0"/>
              </a:rPr>
              <a:t>O</a:t>
            </a:r>
            <a:r>
              <a:rPr lang="en-GB" b="0" i="0" dirty="0">
                <a:solidFill>
                  <a:srgbClr val="FF0000"/>
                </a:solidFill>
                <a:effectLst/>
                <a:latin typeface="Baloo Tamma 2"/>
              </a:rPr>
              <a:t>ur preliminary findings underscore the potential benefits of integrating mental training techniques such as hypnosis into athletic training programmes to improve performance outcomes.</a:t>
            </a:r>
            <a:endParaRPr lang="en-GB" dirty="0">
              <a:solidFill>
                <a:srgbClr val="FF0000"/>
              </a:solidFill>
            </a:endParaRPr>
          </a:p>
        </p:txBody>
      </p:sp>
      <p:sp>
        <p:nvSpPr>
          <p:cNvPr id="9" name="TextBox 8">
            <a:extLst>
              <a:ext uri="{FF2B5EF4-FFF2-40B4-BE49-F238E27FC236}">
                <a16:creationId xmlns:a16="http://schemas.microsoft.com/office/drawing/2014/main" id="{77421B1B-7F6A-B537-3DFC-A35A1DF47E75}"/>
              </a:ext>
            </a:extLst>
          </p:cNvPr>
          <p:cNvSpPr txBox="1"/>
          <p:nvPr/>
        </p:nvSpPr>
        <p:spPr>
          <a:xfrm>
            <a:off x="533400" y="3810000"/>
            <a:ext cx="8077200" cy="1754326"/>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Mattle</a:t>
            </a:r>
            <a:r>
              <a:rPr lang="en-GB" b="0" i="0" dirty="0">
                <a:solidFill>
                  <a:srgbClr val="222222"/>
                </a:solidFill>
                <a:effectLst/>
                <a:latin typeface="Arial" panose="020B0604020202020204" pitchFamily="34" charset="0"/>
              </a:rPr>
              <a:t>, S., </a:t>
            </a:r>
            <a:r>
              <a:rPr lang="en-GB" b="0" i="0" dirty="0" err="1">
                <a:solidFill>
                  <a:srgbClr val="222222"/>
                </a:solidFill>
                <a:effectLst/>
                <a:latin typeface="Arial" panose="020B0604020202020204" pitchFamily="34" charset="0"/>
              </a:rPr>
              <a:t>Birrer</a:t>
            </a:r>
            <a:r>
              <a:rPr lang="en-GB" b="0" i="0" dirty="0">
                <a:solidFill>
                  <a:srgbClr val="222222"/>
                </a:solidFill>
                <a:effectLst/>
                <a:latin typeface="Arial" panose="020B0604020202020204" pitchFamily="34" charset="0"/>
              </a:rPr>
              <a:t>, D., &amp; </a:t>
            </a:r>
            <a:r>
              <a:rPr lang="en-GB" b="0" i="0" dirty="0" err="1">
                <a:solidFill>
                  <a:srgbClr val="222222"/>
                </a:solidFill>
                <a:effectLst/>
                <a:latin typeface="Arial" panose="020B0604020202020204" pitchFamily="34" charset="0"/>
              </a:rPr>
              <a:t>Elfering</a:t>
            </a:r>
            <a:r>
              <a:rPr lang="en-GB" b="0" i="0" dirty="0">
                <a:solidFill>
                  <a:srgbClr val="222222"/>
                </a:solidFill>
                <a:effectLst/>
                <a:latin typeface="Arial" panose="020B0604020202020204" pitchFamily="34" charset="0"/>
              </a:rPr>
              <a:t>, A. (2020). Feasibility of hypnosis on performance in air rifle shooting competition. </a:t>
            </a:r>
            <a:r>
              <a:rPr lang="en-GB" b="0" i="1" dirty="0">
                <a:solidFill>
                  <a:srgbClr val="222222"/>
                </a:solidFill>
                <a:effectLst/>
                <a:latin typeface="Arial" panose="020B0604020202020204" pitchFamily="34" charset="0"/>
              </a:rPr>
              <a:t>International journal of clinical and experimental hypnosis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68</a:t>
            </a:r>
            <a:r>
              <a:rPr lang="en-GB" b="0" i="0" dirty="0">
                <a:solidFill>
                  <a:srgbClr val="222222"/>
                </a:solidFill>
                <a:effectLst/>
                <a:latin typeface="Arial" panose="020B0604020202020204" pitchFamily="34" charset="0"/>
              </a:rPr>
              <a:t>(4), 521-529.</a:t>
            </a:r>
            <a:endParaRPr lang="en-GB" b="0" i="0" dirty="0">
              <a:solidFill>
                <a:srgbClr val="333333"/>
              </a:solidFill>
              <a:effectLst/>
              <a:latin typeface="Open Sans" panose="020B0606030504020204" pitchFamily="34" charset="0"/>
            </a:endParaRPr>
          </a:p>
          <a:p>
            <a:endParaRPr lang="en-GB" dirty="0">
              <a:solidFill>
                <a:srgbClr val="333333"/>
              </a:solidFill>
              <a:latin typeface="Open Sans" panose="020B0606030504020204" pitchFamily="34" charset="0"/>
            </a:endParaRPr>
          </a:p>
          <a:p>
            <a:r>
              <a:rPr lang="en-GB" b="0" i="0" dirty="0">
                <a:solidFill>
                  <a:srgbClr val="FF0000"/>
                </a:solidFill>
                <a:effectLst/>
                <a:latin typeface="Open Sans" panose="020B0606030504020204" pitchFamily="34" charset="0"/>
              </a:rPr>
              <a:t>Results suggest that for 3 athletes the hypnosis intervention had a small positive effect on their performance compared to all other measurements</a:t>
            </a:r>
            <a:endParaRPr lang="en-GB" dirty="0">
              <a:solidFill>
                <a:srgbClr val="FF0000"/>
              </a:solidFill>
            </a:endParaRPr>
          </a:p>
        </p:txBody>
      </p:sp>
    </p:spTree>
    <p:extLst>
      <p:ext uri="{BB962C8B-B14F-4D97-AF65-F5344CB8AC3E}">
        <p14:creationId xmlns:p14="http://schemas.microsoft.com/office/powerpoint/2010/main" val="19210492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r>
              <a:rPr lang="en-GB" dirty="0"/>
              <a:t>Music in Sport &amp; Performance</a:t>
            </a:r>
          </a:p>
        </p:txBody>
      </p:sp>
      <p:sp>
        <p:nvSpPr>
          <p:cNvPr id="10" name="Content Placeholder 9"/>
          <p:cNvSpPr>
            <a:spLocks noGrp="1"/>
          </p:cNvSpPr>
          <p:nvPr>
            <p:ph idx="1"/>
          </p:nvPr>
        </p:nvSpPr>
        <p:spPr>
          <a:xfrm>
            <a:off x="457200" y="1143001"/>
            <a:ext cx="8229600" cy="1371599"/>
          </a:xfrm>
        </p:spPr>
        <p:txBody>
          <a:bodyPr>
            <a:normAutofit fontScale="70000" lnSpcReduction="20000"/>
          </a:bodyPr>
          <a:lstStyle/>
          <a:p>
            <a:pPr marL="0" indent="0">
              <a:buNone/>
            </a:pPr>
            <a:r>
              <a:rPr lang="en-GB" sz="2400" dirty="0"/>
              <a:t>Music an reduce the perceived effort of physical activity by 12%</a:t>
            </a:r>
          </a:p>
          <a:p>
            <a:pPr marL="0" indent="0">
              <a:buNone/>
            </a:pPr>
            <a:endParaRPr lang="en-GB" sz="2400" dirty="0"/>
          </a:p>
          <a:p>
            <a:pPr marL="0" indent="0">
              <a:buNone/>
            </a:pPr>
            <a:r>
              <a:rPr lang="en-GB" sz="2400" dirty="0"/>
              <a:t>Music can improve endurance of performance by 15%.</a:t>
            </a:r>
          </a:p>
          <a:p>
            <a:pPr marL="0" indent="0">
              <a:buNone/>
            </a:pPr>
            <a:endParaRPr lang="en-GB" sz="2400" dirty="0"/>
          </a:p>
          <a:p>
            <a:pPr marL="0" indent="0">
              <a:buNone/>
            </a:pPr>
            <a:r>
              <a:rPr lang="en-GB" sz="2400" dirty="0"/>
              <a:t>Though type and tempo of music are important.</a:t>
            </a:r>
          </a:p>
        </p:txBody>
      </p:sp>
      <p:sp>
        <p:nvSpPr>
          <p:cNvPr id="13" name="Rectangle 12"/>
          <p:cNvSpPr/>
          <p:nvPr/>
        </p:nvSpPr>
        <p:spPr>
          <a:xfrm>
            <a:off x="304800" y="2895600"/>
            <a:ext cx="8610600" cy="3293209"/>
          </a:xfrm>
          <a:prstGeom prst="rect">
            <a:avLst/>
          </a:prstGeom>
        </p:spPr>
        <p:txBody>
          <a:bodyPr wrap="square">
            <a:spAutoFit/>
          </a:bodyPr>
          <a:lstStyle/>
          <a:p>
            <a:r>
              <a:rPr lang="en-GB" sz="1600" dirty="0">
                <a:solidFill>
                  <a:srgbClr val="212121"/>
                </a:solidFill>
                <a:latin typeface="BlinkMacSystemFont"/>
              </a:rPr>
              <a:t>In an in vivo laboratory controlled study, 12 healthy male students cycled at self-chosen work-rates while listening to a program of six popular music tracks of different tempi. The program lasted about 25 min and was performed on three occasions--unknown to the participants, its tempo was normal, increased by 10% or decreased by 10%. Work done, distance covered and cadence were measured at the end of each track, as were heart rate and subjective measures of exertion, thermal comfort and how much the music was liked. Speeding up the music program increased distance covered/unit time, power and pedal cadence by 2.1%, 3.5% and 0.7%, respectively; slowing the program produced falls of 3.8%, 9.8% and 5.9%. Average heart rate changes were +0.1% (faster program) and -2.2% (slower program). Perceived exertion and how much the music was liked increased (faster program) by 2.4% and 1.3%, respectively, and decreased (slower program) by 3.6% and 35.4%. That is, </a:t>
            </a:r>
            <a:r>
              <a:rPr lang="en-GB" sz="1600" dirty="0">
                <a:solidFill>
                  <a:srgbClr val="FF0000"/>
                </a:solidFill>
                <a:latin typeface="BlinkMacSystemFont"/>
              </a:rPr>
              <a:t>healthy individuals performing submaximal exercise not only worked harder with faster music but also chose to do so and enjoyed the music more when it was played at a faster tempo. Implications of these findings for improving training regimens are discussed</a:t>
            </a:r>
            <a:endParaRPr lang="en-GB" sz="1600" dirty="0">
              <a:solidFill>
                <a:srgbClr val="FF0000"/>
              </a:solidFill>
            </a:endParaRPr>
          </a:p>
        </p:txBody>
      </p:sp>
    </p:spTree>
    <p:extLst>
      <p:ext uri="{BB962C8B-B14F-4D97-AF65-F5344CB8AC3E}">
        <p14:creationId xmlns:p14="http://schemas.microsoft.com/office/powerpoint/2010/main" val="35477385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Music</a:t>
            </a:r>
          </a:p>
        </p:txBody>
      </p:sp>
      <p:sp>
        <p:nvSpPr>
          <p:cNvPr id="4" name="Rectangle 3"/>
          <p:cNvSpPr/>
          <p:nvPr/>
        </p:nvSpPr>
        <p:spPr>
          <a:xfrm>
            <a:off x="381000" y="1600200"/>
            <a:ext cx="8458200" cy="3416320"/>
          </a:xfrm>
          <a:prstGeom prst="rect">
            <a:avLst/>
          </a:prstGeom>
        </p:spPr>
        <p:txBody>
          <a:bodyPr wrap="square">
            <a:spAutoFit/>
          </a:bodyPr>
          <a:lstStyle/>
          <a:p>
            <a:r>
              <a:rPr lang="en-GB" dirty="0">
                <a:latin typeface="Poppins"/>
              </a:rPr>
              <a:t>The purpose of this study was to investigate the impact of fast- and slow-tempo music on 500-m rowing sprint performances. Twenty-two rowers performed 500-m sprints 3 times: rowing without music, rowing to slow music, and rowing to fast tempo music. Strokes per minute (SPM), time to completion, (TTC), and rated perceived exertion (RPE) were recorded. Although RPE did not differ between the rowing conditions, TTC was shortest in the fast music condition. Further, shorter TTC was observed in the slow music condition in contrast to the control condition, indicating that slow music also enhanced performance. The strongest treatment effects emerged, however, in the examination of the SPM that were significantly higher during rowing to fast music in comparison with rowing to slow music or no music. </a:t>
            </a:r>
            <a:r>
              <a:rPr lang="en-GB" dirty="0">
                <a:solidFill>
                  <a:srgbClr val="FF0000"/>
                </a:solidFill>
                <a:latin typeface="Poppins"/>
              </a:rPr>
              <a:t>These results suggest that fast music acts as an external </a:t>
            </a:r>
            <a:r>
              <a:rPr lang="en-GB" i="1" dirty="0">
                <a:solidFill>
                  <a:srgbClr val="FF0000"/>
                </a:solidFill>
                <a:latin typeface="Poppins"/>
              </a:rPr>
              <a:t>psyching-up</a:t>
            </a:r>
            <a:r>
              <a:rPr lang="en-GB" dirty="0">
                <a:solidFill>
                  <a:srgbClr val="FF0000"/>
                </a:solidFill>
                <a:latin typeface="Poppins"/>
              </a:rPr>
              <a:t> stimulus in brief and strenuous muscle work</a:t>
            </a:r>
            <a:r>
              <a:rPr lang="en-GB" dirty="0">
                <a:latin typeface="Poppins"/>
              </a:rPr>
              <a:t>.</a:t>
            </a:r>
            <a:endParaRPr lang="en-GB" dirty="0"/>
          </a:p>
        </p:txBody>
      </p:sp>
    </p:spTree>
    <p:extLst>
      <p:ext uri="{BB962C8B-B14F-4D97-AF65-F5344CB8AC3E}">
        <p14:creationId xmlns:p14="http://schemas.microsoft.com/office/powerpoint/2010/main" val="5875951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4800" dirty="0"/>
              <a:t>Music</a:t>
            </a:r>
          </a:p>
        </p:txBody>
      </p:sp>
      <p:sp>
        <p:nvSpPr>
          <p:cNvPr id="3" name="Content Placeholder 2"/>
          <p:cNvSpPr>
            <a:spLocks noGrp="1"/>
          </p:cNvSpPr>
          <p:nvPr>
            <p:ph idx="1"/>
          </p:nvPr>
        </p:nvSpPr>
        <p:spPr>
          <a:xfrm>
            <a:off x="359532" y="2286000"/>
            <a:ext cx="8424936" cy="4421088"/>
          </a:xfrm>
        </p:spPr>
        <p:txBody>
          <a:bodyPr>
            <a:normAutofit fontScale="55000" lnSpcReduction="20000"/>
          </a:bodyPr>
          <a:lstStyle/>
          <a:p>
            <a:pPr marL="0" indent="0">
              <a:buNone/>
            </a:pPr>
            <a:r>
              <a:rPr lang="en-GB" dirty="0"/>
              <a:t>To determine the influence of music on submaximal exercise performance, 10 untrained men (x age = 20.20 years; x weight = 83.44 kg) and 10 untrained women (x age = 21.40 years; x weight = 60.99 kg) performed a maximal bicycle ergometer test. Each subject then participated in two randomly administered test trials at 75% of max, one with fast-tempo music and one without music. The subjects were blind to the purpose of the study. Data were collected every 3 minutes for RPE and HR and were continuously collected and averaged into 1-minute values for VO2, VE, and RER for both submaximal tests. Blood </a:t>
            </a:r>
            <a:r>
              <a:rPr lang="en-GB" dirty="0" err="1"/>
              <a:t>loctate</a:t>
            </a:r>
            <a:r>
              <a:rPr lang="en-GB" dirty="0"/>
              <a:t> was collected during </a:t>
            </a:r>
            <a:r>
              <a:rPr lang="en-GB" dirty="0" err="1"/>
              <a:t>midexercise</a:t>
            </a:r>
            <a:r>
              <a:rPr lang="en-GB" dirty="0"/>
              <a:t>, immediately after exercise, and at 3 and 6 minutes after exercise for both maximal and submaximal tests. Men exhibited greater absolute VO2 max (x = 3.591 X min-1) and </a:t>
            </a:r>
            <a:r>
              <a:rPr lang="en-GB" dirty="0" err="1"/>
              <a:t>VEmax</a:t>
            </a:r>
            <a:r>
              <a:rPr lang="en-GB" dirty="0"/>
              <a:t> (x = 110 1 X min-1) than women (2.35 l X min-1, 80.92 l X min-1) (P &lt; 0.001). ANOVA analysis revealed that neither gender nor music exhibited a significant effect on submaximal relative VO2, HR, blood </a:t>
            </a:r>
            <a:r>
              <a:rPr lang="en-GB" dirty="0" err="1"/>
              <a:t>loctate</a:t>
            </a:r>
            <a:r>
              <a:rPr lang="en-GB" dirty="0"/>
              <a:t>, or exercise duration (P &gt; 0.05). Men exhibited a higher submaximal absolute VO2 and VE than females (P &lt; 0.001), but music did not significantly influence these variables. </a:t>
            </a:r>
            <a:r>
              <a:rPr lang="en-GB" dirty="0">
                <a:solidFill>
                  <a:srgbClr val="FF0000"/>
                </a:solidFill>
              </a:rPr>
              <a:t>These data show that music does not alter the submaximal exercise performance or physiological response for either men or women. In addition, the psychological perception of effort was not altered with the presence of music in submaximal exercise. Consequently, music does not appear to be an ergogenic agent for exercise training.</a:t>
            </a:r>
          </a:p>
        </p:txBody>
      </p:sp>
      <p:sp>
        <p:nvSpPr>
          <p:cNvPr id="4" name="Rectangle 3"/>
          <p:cNvSpPr/>
          <p:nvPr/>
        </p:nvSpPr>
        <p:spPr>
          <a:xfrm>
            <a:off x="457200" y="1219200"/>
            <a:ext cx="8136904" cy="646331"/>
          </a:xfrm>
          <a:prstGeom prst="rect">
            <a:avLst/>
          </a:prstGeom>
        </p:spPr>
        <p:txBody>
          <a:bodyPr wrap="square">
            <a:spAutoFit/>
          </a:bodyPr>
          <a:lstStyle/>
          <a:p>
            <a:r>
              <a:rPr lang="en-GB" dirty="0"/>
              <a:t>Schwartz, et al (1990) Effect of Music on Exercise Performance. Journal of Cardiopulmonary Rehabilitation </a:t>
            </a:r>
          </a:p>
        </p:txBody>
      </p:sp>
    </p:spTree>
    <p:extLst>
      <p:ext uri="{BB962C8B-B14F-4D97-AF65-F5344CB8AC3E}">
        <p14:creationId xmlns:p14="http://schemas.microsoft.com/office/powerpoint/2010/main" val="2080571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Music</a:t>
            </a:r>
          </a:p>
        </p:txBody>
      </p:sp>
      <p:sp>
        <p:nvSpPr>
          <p:cNvPr id="3" name="Content Placeholder 2"/>
          <p:cNvSpPr>
            <a:spLocks noGrp="1"/>
          </p:cNvSpPr>
          <p:nvPr>
            <p:ph idx="1"/>
          </p:nvPr>
        </p:nvSpPr>
        <p:spPr>
          <a:xfrm>
            <a:off x="433227" y="2159920"/>
            <a:ext cx="8229600" cy="4317079"/>
          </a:xfrm>
        </p:spPr>
        <p:txBody>
          <a:bodyPr>
            <a:normAutofit fontScale="55000" lnSpcReduction="20000"/>
          </a:bodyPr>
          <a:lstStyle/>
          <a:p>
            <a:pPr marL="0" indent="0">
              <a:buNone/>
            </a:pPr>
            <a:r>
              <a:rPr lang="en-GB" dirty="0"/>
              <a:t>This study examined the interaction of exercise and music to establish the impact of these factors on state-anxiety and time to exhaustion comparing trained and active participants. Twenty-six university students (13 trained, 13 active) completed the State-anxiety Inventory questionnaire before and after a submaximal treadmill running until volitional exhaustion in both music and no-music condition. ANOVA showed that both trained and active groups significantly reduced their State-Anxiety scores after exercise tasks (P&lt;0.01, partial η2=0.26) independently by the presence of music. Finding also revealed that active group reported a higher significant reduction of their state anxiety score after exercise in music condition compared to no-music task (P&lt;0.05, d=0.80), while this effect in trained group was not significant. Moreover, data showed that only active-subjects significantly prolonged their exercise experience in presence of music (P&lt;0.05, d=0.47), while trained group did not. </a:t>
            </a:r>
            <a:r>
              <a:rPr lang="en-GB" dirty="0">
                <a:solidFill>
                  <a:srgbClr val="FF0000"/>
                </a:solidFill>
              </a:rPr>
              <a:t>This study supports the general finding that exercise is associated with state-anxiety reduction, and suggests that music during exercise may improve this effect in active but not in trained participants. Further, listening to music during exercise may prolong the participants' exercise experience but different training status seems to qualify differently this response</a:t>
            </a:r>
            <a:r>
              <a:rPr lang="en-GB" dirty="0"/>
              <a:t>.</a:t>
            </a:r>
          </a:p>
        </p:txBody>
      </p:sp>
      <p:sp>
        <p:nvSpPr>
          <p:cNvPr id="4" name="Rectangle 3"/>
          <p:cNvSpPr/>
          <p:nvPr/>
        </p:nvSpPr>
        <p:spPr>
          <a:xfrm>
            <a:off x="533400" y="1143000"/>
            <a:ext cx="7772400" cy="646331"/>
          </a:xfrm>
          <a:prstGeom prst="rect">
            <a:avLst/>
          </a:prstGeom>
        </p:spPr>
        <p:txBody>
          <a:bodyPr wrap="square">
            <a:spAutoFit/>
          </a:bodyPr>
          <a:lstStyle/>
          <a:p>
            <a:r>
              <a:rPr lang="en-GB" dirty="0" err="1"/>
              <a:t>Baldari</a:t>
            </a:r>
            <a:r>
              <a:rPr lang="en-GB" dirty="0"/>
              <a:t> et a. (2010) Effects of Music during Exercise in Different Training Status. The journal of sports medicine and physical fitness 50(3):281-287.</a:t>
            </a:r>
          </a:p>
        </p:txBody>
      </p:sp>
    </p:spTree>
    <p:extLst>
      <p:ext uri="{BB962C8B-B14F-4D97-AF65-F5344CB8AC3E}">
        <p14:creationId xmlns:p14="http://schemas.microsoft.com/office/powerpoint/2010/main" val="13323871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Superstition</a:t>
            </a:r>
            <a:br>
              <a:rPr lang="en-GB" dirty="0"/>
            </a:br>
            <a:endParaRPr lang="en-GB" dirty="0"/>
          </a:p>
        </p:txBody>
      </p:sp>
      <p:sp>
        <p:nvSpPr>
          <p:cNvPr id="4" name="AutoShape 2" descr="Image result for superstition in s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Image result for superstition in 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398" y="2911156"/>
            <a:ext cx="2847975" cy="1609726"/>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superstition in spo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superstition in spor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225774"/>
            <a:ext cx="4035921" cy="1324287"/>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uperstition in spor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7200" y="846138"/>
            <a:ext cx="4876800" cy="353377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Image result for superstition in spor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6499" y="4881978"/>
            <a:ext cx="2903678" cy="1811643"/>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14" descr="Image result for weird superstition in spor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8" name="Picture 16" descr="Image result for weird superstition in sport"/>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4796" y="4881978"/>
            <a:ext cx="2649595" cy="1584458"/>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Image result for superstition in spor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10177" y="3620087"/>
            <a:ext cx="2923645" cy="3056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1412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4A398-1E25-76F5-0674-EA392E7D6596}"/>
              </a:ext>
            </a:extLst>
          </p:cNvPr>
          <p:cNvSpPr>
            <a:spLocks noGrp="1"/>
          </p:cNvSpPr>
          <p:nvPr>
            <p:ph type="title"/>
          </p:nvPr>
        </p:nvSpPr>
        <p:spPr/>
        <p:txBody>
          <a:bodyPr>
            <a:normAutofit/>
          </a:bodyPr>
          <a:lstStyle/>
          <a:p>
            <a:r>
              <a:rPr lang="en-GB" sz="2000" b="0" i="0" dirty="0" err="1">
                <a:solidFill>
                  <a:srgbClr val="222222"/>
                </a:solidFill>
                <a:effectLst/>
                <a:latin typeface="Arial" panose="020B0604020202020204" pitchFamily="34" charset="0"/>
              </a:rPr>
              <a:t>Levental</a:t>
            </a:r>
            <a:r>
              <a:rPr lang="en-GB" sz="2000" b="0" i="0" dirty="0">
                <a:solidFill>
                  <a:srgbClr val="222222"/>
                </a:solidFill>
                <a:effectLst/>
                <a:latin typeface="Arial" panose="020B0604020202020204" pitchFamily="34" charset="0"/>
              </a:rPr>
              <a:t>, O., Carmi, U., &amp; Lev, A. (2021). Jinx, control, and the necessity of adjustment: Superstitions among football fans. </a:t>
            </a:r>
            <a:r>
              <a:rPr lang="en-GB" sz="2000" b="0" i="1" dirty="0">
                <a:solidFill>
                  <a:srgbClr val="222222"/>
                </a:solidFill>
                <a:effectLst/>
                <a:latin typeface="Arial" panose="020B0604020202020204" pitchFamily="34" charset="0"/>
              </a:rPr>
              <a:t>Frontiers in Psychology</a:t>
            </a:r>
            <a:r>
              <a:rPr lang="en-GB" sz="2000" b="0" i="0" dirty="0">
                <a:solidFill>
                  <a:srgbClr val="222222"/>
                </a:solidFill>
                <a:effectLst/>
                <a:latin typeface="Arial" panose="020B0604020202020204" pitchFamily="34" charset="0"/>
              </a:rPr>
              <a:t>, </a:t>
            </a:r>
            <a:r>
              <a:rPr lang="en-GB" sz="2000" b="0" i="1" dirty="0">
                <a:solidFill>
                  <a:srgbClr val="222222"/>
                </a:solidFill>
                <a:effectLst/>
                <a:latin typeface="Arial" panose="020B0604020202020204" pitchFamily="34" charset="0"/>
              </a:rPr>
              <a:t>12</a:t>
            </a:r>
            <a:r>
              <a:rPr lang="en-GB" sz="2000" dirty="0">
                <a:solidFill>
                  <a:srgbClr val="222222"/>
                </a:solidFill>
                <a:latin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471E9BE0-AAEB-0F62-F888-C00864BD9253}"/>
              </a:ext>
            </a:extLst>
          </p:cNvPr>
          <p:cNvSpPr>
            <a:spLocks noGrp="1"/>
          </p:cNvSpPr>
          <p:nvPr>
            <p:ph idx="1"/>
          </p:nvPr>
        </p:nvSpPr>
        <p:spPr/>
        <p:txBody>
          <a:bodyPr>
            <a:normAutofit fontScale="92500" lnSpcReduction="10000"/>
          </a:bodyPr>
          <a:lstStyle/>
          <a:p>
            <a:pPr marL="0" indent="0">
              <a:buNone/>
            </a:pPr>
            <a:r>
              <a:rPr lang="en-GB" b="0" i="0" dirty="0">
                <a:solidFill>
                  <a:srgbClr val="282828"/>
                </a:solidFill>
                <a:effectLst/>
              </a:rPr>
              <a:t>It is argued that superstitious behaviour serves fans in two ways;</a:t>
            </a:r>
          </a:p>
          <a:p>
            <a:pPr marL="0" indent="0">
              <a:buNone/>
            </a:pPr>
            <a:endParaRPr lang="en-GB" b="0" i="0" dirty="0">
              <a:solidFill>
                <a:srgbClr val="282828"/>
              </a:solidFill>
              <a:effectLst/>
            </a:endParaRPr>
          </a:p>
          <a:p>
            <a:pPr marL="0" indent="0">
              <a:buNone/>
            </a:pPr>
            <a:r>
              <a:rPr lang="en-GB" b="0" i="0" dirty="0">
                <a:solidFill>
                  <a:srgbClr val="282828"/>
                </a:solidFill>
                <a:effectLst/>
              </a:rPr>
              <a:t>Making them feel their actions influence the match outcomes and helping their favourite team beyond simply cheering in the stands.</a:t>
            </a:r>
          </a:p>
          <a:p>
            <a:pPr marL="0" indent="0">
              <a:buNone/>
            </a:pPr>
            <a:endParaRPr lang="en-GB" b="0" i="0" dirty="0">
              <a:solidFill>
                <a:srgbClr val="282828"/>
              </a:solidFill>
              <a:effectLst/>
            </a:endParaRPr>
          </a:p>
          <a:p>
            <a:pPr marL="0" indent="0">
              <a:buNone/>
            </a:pPr>
            <a:r>
              <a:rPr lang="en-GB" b="0" i="0" dirty="0">
                <a:solidFill>
                  <a:srgbClr val="282828"/>
                </a:solidFill>
                <a:effectLst/>
              </a:rPr>
              <a:t>Reducing the level of uncertainty and subsequent stress level characteristic of being a sports fan</a:t>
            </a:r>
            <a:endParaRPr lang="en-GB" dirty="0"/>
          </a:p>
        </p:txBody>
      </p:sp>
    </p:spTree>
    <p:extLst>
      <p:ext uri="{BB962C8B-B14F-4D97-AF65-F5344CB8AC3E}">
        <p14:creationId xmlns:p14="http://schemas.microsoft.com/office/powerpoint/2010/main" val="18317956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560E85-81B2-37F6-0560-794B382D767E}"/>
              </a:ext>
            </a:extLst>
          </p:cNvPr>
          <p:cNvSpPr txBox="1"/>
          <p:nvPr/>
        </p:nvSpPr>
        <p:spPr>
          <a:xfrm>
            <a:off x="533400" y="762000"/>
            <a:ext cx="7620000" cy="1754326"/>
          </a:xfrm>
          <a:prstGeom prst="rect">
            <a:avLst/>
          </a:prstGeom>
          <a:noFill/>
        </p:spPr>
        <p:txBody>
          <a:bodyPr wrap="square">
            <a:spAutoFit/>
          </a:bodyPr>
          <a:lstStyle/>
          <a:p>
            <a:r>
              <a:rPr lang="en-GB" b="0" i="0" dirty="0" err="1">
                <a:solidFill>
                  <a:srgbClr val="222222"/>
                </a:solidFill>
                <a:effectLst/>
                <a:latin typeface="+mj-lt"/>
              </a:rPr>
              <a:t>Dömötör</a:t>
            </a:r>
            <a:r>
              <a:rPr lang="en-GB" b="0" i="0" dirty="0">
                <a:solidFill>
                  <a:srgbClr val="222222"/>
                </a:solidFill>
                <a:effectLst/>
                <a:latin typeface="+mj-lt"/>
              </a:rPr>
              <a:t>, Z., </a:t>
            </a:r>
            <a:r>
              <a:rPr lang="en-GB" b="0" i="0" dirty="0" err="1">
                <a:solidFill>
                  <a:srgbClr val="222222"/>
                </a:solidFill>
                <a:effectLst/>
                <a:latin typeface="+mj-lt"/>
              </a:rPr>
              <a:t>Ruíz‐Barquín</a:t>
            </a:r>
            <a:r>
              <a:rPr lang="en-GB" b="0" i="0" dirty="0">
                <a:solidFill>
                  <a:srgbClr val="222222"/>
                </a:solidFill>
                <a:effectLst/>
                <a:latin typeface="+mj-lt"/>
              </a:rPr>
              <a:t>, R., &amp; Szabo, A. (2016). Superstitious </a:t>
            </a:r>
            <a:r>
              <a:rPr lang="en-GB" b="0" i="0" dirty="0" err="1">
                <a:solidFill>
                  <a:srgbClr val="222222"/>
                </a:solidFill>
                <a:effectLst/>
                <a:latin typeface="+mj-lt"/>
              </a:rPr>
              <a:t>behavior</a:t>
            </a:r>
            <a:r>
              <a:rPr lang="en-GB" b="0" i="0" dirty="0">
                <a:solidFill>
                  <a:srgbClr val="222222"/>
                </a:solidFill>
                <a:effectLst/>
                <a:latin typeface="+mj-lt"/>
              </a:rPr>
              <a:t> in sport: A literature review. </a:t>
            </a:r>
            <a:r>
              <a:rPr lang="en-GB" b="0" i="1" dirty="0">
                <a:solidFill>
                  <a:srgbClr val="222222"/>
                </a:solidFill>
                <a:effectLst/>
                <a:latin typeface="+mj-lt"/>
              </a:rPr>
              <a:t>Scandinavian journal of psychology</a:t>
            </a:r>
            <a:r>
              <a:rPr lang="en-GB" b="0" i="0" dirty="0">
                <a:solidFill>
                  <a:srgbClr val="222222"/>
                </a:solidFill>
                <a:effectLst/>
                <a:latin typeface="+mj-lt"/>
              </a:rPr>
              <a:t>, </a:t>
            </a:r>
            <a:r>
              <a:rPr lang="en-GB" b="0" i="1" dirty="0">
                <a:solidFill>
                  <a:srgbClr val="222222"/>
                </a:solidFill>
                <a:effectLst/>
                <a:latin typeface="+mj-lt"/>
              </a:rPr>
              <a:t>57</a:t>
            </a:r>
            <a:r>
              <a:rPr lang="en-GB" b="0" i="0" dirty="0">
                <a:solidFill>
                  <a:srgbClr val="222222"/>
                </a:solidFill>
                <a:effectLst/>
                <a:latin typeface="+mj-lt"/>
              </a:rPr>
              <a:t>(4), 368-382.</a:t>
            </a:r>
          </a:p>
          <a:p>
            <a:endParaRPr lang="en-GB" dirty="0">
              <a:solidFill>
                <a:srgbClr val="222222"/>
              </a:solidFill>
              <a:latin typeface="+mj-lt"/>
            </a:endParaRPr>
          </a:p>
          <a:p>
            <a:r>
              <a:rPr lang="en-GB" b="0" i="0" dirty="0">
                <a:solidFill>
                  <a:srgbClr val="FF0000"/>
                </a:solidFill>
                <a:effectLst/>
                <a:latin typeface="+mj-lt"/>
              </a:rPr>
              <a:t>It is concluded that the objective benefits (i.e., success) of superstition in sport may be ascribed to the placebo effect that yields an increased sense of control and mental reassurance in unpredictable contest situations.</a:t>
            </a:r>
            <a:endParaRPr lang="en-GB" dirty="0">
              <a:solidFill>
                <a:srgbClr val="FF0000"/>
              </a:solidFill>
              <a:latin typeface="+mj-lt"/>
            </a:endParaRPr>
          </a:p>
        </p:txBody>
      </p:sp>
      <p:sp>
        <p:nvSpPr>
          <p:cNvPr id="7" name="TextBox 6">
            <a:extLst>
              <a:ext uri="{FF2B5EF4-FFF2-40B4-BE49-F238E27FC236}">
                <a16:creationId xmlns:a16="http://schemas.microsoft.com/office/drawing/2014/main" id="{8CE1D748-BA97-C62D-368B-3B92E6759877}"/>
              </a:ext>
            </a:extLst>
          </p:cNvPr>
          <p:cNvSpPr txBox="1"/>
          <p:nvPr/>
        </p:nvSpPr>
        <p:spPr>
          <a:xfrm>
            <a:off x="549729" y="3657600"/>
            <a:ext cx="7924800" cy="2031325"/>
          </a:xfrm>
          <a:prstGeom prst="rect">
            <a:avLst/>
          </a:prstGeom>
          <a:noFill/>
        </p:spPr>
        <p:txBody>
          <a:bodyPr wrap="square">
            <a:spAutoFit/>
          </a:bodyPr>
          <a:lstStyle/>
          <a:p>
            <a:r>
              <a:rPr lang="en-GB" b="0" i="0" dirty="0" err="1">
                <a:solidFill>
                  <a:srgbClr val="222222"/>
                </a:solidFill>
                <a:effectLst/>
                <a:latin typeface="+mj-lt"/>
              </a:rPr>
              <a:t>Živanović</a:t>
            </a:r>
            <a:r>
              <a:rPr lang="en-GB" b="0" i="0" dirty="0">
                <a:solidFill>
                  <a:srgbClr val="222222"/>
                </a:solidFill>
                <a:effectLst/>
                <a:latin typeface="+mj-lt"/>
              </a:rPr>
              <a:t>, N., </a:t>
            </a:r>
            <a:r>
              <a:rPr lang="en-GB" b="0" i="0" dirty="0" err="1">
                <a:solidFill>
                  <a:srgbClr val="222222"/>
                </a:solidFill>
                <a:effectLst/>
                <a:latin typeface="+mj-lt"/>
              </a:rPr>
              <a:t>Ranđelović</a:t>
            </a:r>
            <a:r>
              <a:rPr lang="en-GB" b="0" i="0" dirty="0">
                <a:solidFill>
                  <a:srgbClr val="222222"/>
                </a:solidFill>
                <a:effectLst/>
                <a:latin typeface="+mj-lt"/>
              </a:rPr>
              <a:t>, N., &amp; </a:t>
            </a:r>
            <a:r>
              <a:rPr lang="en-GB" b="0" i="0" dirty="0" err="1">
                <a:solidFill>
                  <a:srgbClr val="222222"/>
                </a:solidFill>
                <a:effectLst/>
                <a:latin typeface="+mj-lt"/>
              </a:rPr>
              <a:t>Savić</a:t>
            </a:r>
            <a:r>
              <a:rPr lang="en-GB" b="0" i="0" dirty="0">
                <a:solidFill>
                  <a:srgbClr val="222222"/>
                </a:solidFill>
                <a:effectLst/>
                <a:latin typeface="+mj-lt"/>
              </a:rPr>
              <a:t>, Z. (2012). SUPERSTITIONS AND RITUALS IN MODERN SPORT. </a:t>
            </a:r>
            <a:r>
              <a:rPr lang="en-GB" b="0" i="1" dirty="0">
                <a:solidFill>
                  <a:srgbClr val="222222"/>
                </a:solidFill>
                <a:effectLst/>
                <a:latin typeface="+mj-lt"/>
              </a:rPr>
              <a:t>Activities in Physical Education &amp; Sport</a:t>
            </a:r>
            <a:r>
              <a:rPr lang="en-GB" b="0" i="0" dirty="0">
                <a:solidFill>
                  <a:srgbClr val="222222"/>
                </a:solidFill>
                <a:effectLst/>
                <a:latin typeface="+mj-lt"/>
              </a:rPr>
              <a:t>, </a:t>
            </a:r>
            <a:r>
              <a:rPr lang="en-GB" b="0" i="1" dirty="0">
                <a:solidFill>
                  <a:srgbClr val="222222"/>
                </a:solidFill>
                <a:effectLst/>
                <a:latin typeface="+mj-lt"/>
              </a:rPr>
              <a:t>2</a:t>
            </a:r>
            <a:r>
              <a:rPr lang="en-GB" b="0" i="0" dirty="0">
                <a:solidFill>
                  <a:srgbClr val="222222"/>
                </a:solidFill>
                <a:effectLst/>
                <a:latin typeface="+mj-lt"/>
              </a:rPr>
              <a:t>(2).</a:t>
            </a:r>
            <a:endParaRPr lang="en-GB" b="0" i="0" dirty="0">
              <a:solidFill>
                <a:srgbClr val="000000"/>
              </a:solidFill>
              <a:effectLst/>
              <a:latin typeface="+mj-lt"/>
            </a:endParaRPr>
          </a:p>
          <a:p>
            <a:endParaRPr lang="en-GB" dirty="0">
              <a:solidFill>
                <a:srgbClr val="000000"/>
              </a:solidFill>
              <a:latin typeface="+mj-lt"/>
            </a:endParaRPr>
          </a:p>
          <a:p>
            <a:r>
              <a:rPr lang="en-GB" b="0" i="0" dirty="0">
                <a:solidFill>
                  <a:srgbClr val="FF0000"/>
                </a:solidFill>
                <a:effectLst/>
                <a:latin typeface="+mj-lt"/>
              </a:rPr>
              <a:t>The first ritual the athlete does before the start of his performance is to let his subconscious to know that everything is all right. In this way he obtains additional support for his performance. Any type of breaking away from the usual ritual can disturb him.</a:t>
            </a:r>
            <a:endParaRPr lang="en-GB" dirty="0">
              <a:solidFill>
                <a:srgbClr val="FF0000"/>
              </a:solidFill>
              <a:latin typeface="+mj-lt"/>
            </a:endParaRPr>
          </a:p>
        </p:txBody>
      </p:sp>
    </p:spTree>
    <p:extLst>
      <p:ext uri="{BB962C8B-B14F-4D97-AF65-F5344CB8AC3E}">
        <p14:creationId xmlns:p14="http://schemas.microsoft.com/office/powerpoint/2010/main" val="26793219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Psychology of warm-up</a:t>
            </a:r>
          </a:p>
        </p:txBody>
      </p:sp>
      <p:sp>
        <p:nvSpPr>
          <p:cNvPr id="3" name="Content Placeholder 2"/>
          <p:cNvSpPr>
            <a:spLocks noGrp="1"/>
          </p:cNvSpPr>
          <p:nvPr>
            <p:ph idx="1"/>
          </p:nvPr>
        </p:nvSpPr>
        <p:spPr>
          <a:xfrm>
            <a:off x="304800" y="1034143"/>
            <a:ext cx="8229600" cy="4525963"/>
          </a:xfrm>
        </p:spPr>
        <p:txBody>
          <a:bodyPr/>
          <a:lstStyle/>
          <a:p>
            <a:pPr marL="0" indent="0" algn="ctr">
              <a:buNone/>
            </a:pPr>
            <a:r>
              <a:rPr lang="en-GB" sz="2800" dirty="0"/>
              <a:t>To direct focus towards training and performance.</a:t>
            </a:r>
          </a:p>
          <a:p>
            <a:pPr marL="0" indent="0">
              <a:buNone/>
            </a:pPr>
            <a:endParaRPr lang="en-GB" dirty="0"/>
          </a:p>
          <a:p>
            <a:r>
              <a:rPr lang="en-GB" sz="2800" dirty="0"/>
              <a:t>Remove extraneous and secondary thoughts</a:t>
            </a:r>
          </a:p>
          <a:p>
            <a:r>
              <a:rPr lang="en-GB" sz="2800" dirty="0"/>
              <a:t>Goal setting</a:t>
            </a:r>
          </a:p>
          <a:p>
            <a:r>
              <a:rPr lang="en-GB" sz="2800" dirty="0"/>
              <a:t>Positive self-talk</a:t>
            </a:r>
          </a:p>
          <a:p>
            <a:r>
              <a:rPr lang="en-GB" sz="2800" dirty="0"/>
              <a:t>Develop appropriate attitude and arousal level</a:t>
            </a:r>
          </a:p>
          <a:p>
            <a:pPr marL="0" indent="0">
              <a:buNone/>
            </a:pPr>
            <a:endParaRPr lang="en-GB" dirty="0"/>
          </a:p>
        </p:txBody>
      </p:sp>
      <p:sp>
        <p:nvSpPr>
          <p:cNvPr id="4" name="TextBox 3">
            <a:extLst>
              <a:ext uri="{FF2B5EF4-FFF2-40B4-BE49-F238E27FC236}">
                <a16:creationId xmlns:a16="http://schemas.microsoft.com/office/drawing/2014/main" id="{6D129740-582C-07E9-8678-3AA117D8C484}"/>
              </a:ext>
            </a:extLst>
          </p:cNvPr>
          <p:cNvSpPr txBox="1"/>
          <p:nvPr/>
        </p:nvSpPr>
        <p:spPr>
          <a:xfrm>
            <a:off x="304800" y="4648200"/>
            <a:ext cx="8305800" cy="1754326"/>
          </a:xfrm>
          <a:prstGeom prst="rect">
            <a:avLst/>
          </a:prstGeom>
          <a:noFill/>
        </p:spPr>
        <p:txBody>
          <a:bodyPr wrap="square">
            <a:spAutoFit/>
          </a:bodyPr>
          <a:lstStyle/>
          <a:p>
            <a:r>
              <a:rPr lang="en-GB" b="0" i="0" dirty="0">
                <a:solidFill>
                  <a:srgbClr val="222222"/>
                </a:solidFill>
                <a:effectLst/>
                <a:latin typeface="Arial" panose="020B0604020202020204" pitchFamily="34" charset="0"/>
              </a:rPr>
              <a:t>Brewer, B. W., </a:t>
            </a:r>
            <a:r>
              <a:rPr lang="en-GB" b="0" i="0" dirty="0" err="1">
                <a:solidFill>
                  <a:srgbClr val="222222"/>
                </a:solidFill>
                <a:effectLst/>
                <a:latin typeface="Arial" panose="020B0604020202020204" pitchFamily="34" charset="0"/>
              </a:rPr>
              <a:t>Haznadar</a:t>
            </a:r>
            <a:r>
              <a:rPr lang="en-GB" b="0" i="0" dirty="0">
                <a:solidFill>
                  <a:srgbClr val="222222"/>
                </a:solidFill>
                <a:effectLst/>
                <a:latin typeface="Arial" panose="020B0604020202020204" pitchFamily="34" charset="0"/>
              </a:rPr>
              <a:t>, A., Katz, D., Van </a:t>
            </a:r>
            <a:r>
              <a:rPr lang="en-GB" b="0" i="0" dirty="0" err="1">
                <a:solidFill>
                  <a:srgbClr val="222222"/>
                </a:solidFill>
                <a:effectLst/>
                <a:latin typeface="Arial" panose="020B0604020202020204" pitchFamily="34" charset="0"/>
              </a:rPr>
              <a:t>Raalte</a:t>
            </a:r>
            <a:r>
              <a:rPr lang="en-GB" b="0" i="0" dirty="0">
                <a:solidFill>
                  <a:srgbClr val="222222"/>
                </a:solidFill>
                <a:effectLst/>
                <a:latin typeface="Arial" panose="020B0604020202020204" pitchFamily="34" charset="0"/>
              </a:rPr>
              <a:t>, J. L., &amp; </a:t>
            </a:r>
            <a:r>
              <a:rPr lang="en-GB" b="0" i="0" dirty="0" err="1">
                <a:solidFill>
                  <a:srgbClr val="222222"/>
                </a:solidFill>
                <a:effectLst/>
                <a:latin typeface="Arial" panose="020B0604020202020204" pitchFamily="34" charset="0"/>
              </a:rPr>
              <a:t>Petitpas</a:t>
            </a:r>
            <a:r>
              <a:rPr lang="en-GB" b="0" i="0" dirty="0">
                <a:solidFill>
                  <a:srgbClr val="222222"/>
                </a:solidFill>
                <a:effectLst/>
                <a:latin typeface="Arial" panose="020B0604020202020204" pitchFamily="34" charset="0"/>
              </a:rPr>
              <a:t>, A. J. (2019). A mental warm-up for athletes. </a:t>
            </a:r>
            <a:r>
              <a:rPr lang="en-GB" b="0" i="1" dirty="0">
                <a:solidFill>
                  <a:srgbClr val="222222"/>
                </a:solidFill>
                <a:effectLst/>
                <a:latin typeface="Arial" panose="020B0604020202020204" pitchFamily="34" charset="0"/>
              </a:rPr>
              <a:t>The Sport Psychologist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33</a:t>
            </a:r>
            <a:r>
              <a:rPr lang="en-GB" b="0" i="0" dirty="0">
                <a:solidFill>
                  <a:srgbClr val="222222"/>
                </a:solidFill>
                <a:effectLst/>
                <a:latin typeface="Arial" panose="020B0604020202020204" pitchFamily="34" charset="0"/>
              </a:rPr>
              <a:t>(3), 213-220.</a:t>
            </a:r>
            <a:endParaRPr lang="en-GB" b="0" i="0" dirty="0">
              <a:effectLst/>
              <a:latin typeface="Poppins" panose="00000500000000000000" pitchFamily="2" charset="0"/>
            </a:endParaRPr>
          </a:p>
          <a:p>
            <a:endParaRPr lang="en-GB" dirty="0">
              <a:latin typeface="Poppins" panose="00000500000000000000" pitchFamily="2" charset="0"/>
            </a:endParaRPr>
          </a:p>
          <a:p>
            <a:r>
              <a:rPr lang="en-GB" dirty="0">
                <a:solidFill>
                  <a:srgbClr val="FF0000"/>
                </a:solidFill>
                <a:latin typeface="Poppins" panose="00000500000000000000" pitchFamily="2" charset="0"/>
              </a:rPr>
              <a:t>Fi</a:t>
            </a:r>
            <a:r>
              <a:rPr lang="en-GB" b="0" i="0" dirty="0">
                <a:solidFill>
                  <a:srgbClr val="FF0000"/>
                </a:solidFill>
                <a:effectLst/>
                <a:latin typeface="Poppins" panose="00000500000000000000" pitchFamily="2" charset="0"/>
              </a:rPr>
              <a:t>ndings suggest that a mental warm-up is both acceptable to athletes and potentially useful in helping them prepare for training and competition.</a:t>
            </a:r>
            <a:endParaRPr lang="en-GB" dirty="0">
              <a:solidFill>
                <a:srgbClr val="FF0000"/>
              </a:solidFill>
            </a:endParaRPr>
          </a:p>
        </p:txBody>
      </p:sp>
    </p:spTree>
    <p:extLst>
      <p:ext uri="{BB962C8B-B14F-4D97-AF65-F5344CB8AC3E}">
        <p14:creationId xmlns:p14="http://schemas.microsoft.com/office/powerpoint/2010/main" val="1202626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819</TotalTime>
  <Words>4630</Words>
  <Application>Microsoft Office PowerPoint</Application>
  <PresentationFormat>On-screen Show (4:3)</PresentationFormat>
  <Paragraphs>331</Paragraphs>
  <Slides>47</Slides>
  <Notes>1</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47</vt:i4>
      </vt:variant>
    </vt:vector>
  </HeadingPairs>
  <TitlesOfParts>
    <vt:vector size="61" baseType="lpstr">
      <vt:lpstr>Baloo Tamma 2</vt:lpstr>
      <vt:lpstr>BlinkMacSystemFont</vt:lpstr>
      <vt:lpstr>MuseoSans</vt:lpstr>
      <vt:lpstr>New York</vt:lpstr>
      <vt:lpstr>Noto Sans KR</vt:lpstr>
      <vt:lpstr>arial</vt:lpstr>
      <vt:lpstr>arial</vt:lpstr>
      <vt:lpstr>Calibri</vt:lpstr>
      <vt:lpstr>Open Sans</vt:lpstr>
      <vt:lpstr>Poppins</vt:lpstr>
      <vt:lpstr>Roboto</vt:lpstr>
      <vt:lpstr>Wingdings</vt:lpstr>
      <vt:lpstr>Office Theme</vt:lpstr>
      <vt:lpstr>Bitmap Image</vt:lpstr>
      <vt:lpstr>The Role of the Sport Psychologist</vt:lpstr>
      <vt:lpstr>Psychological Ergogenics</vt:lpstr>
      <vt:lpstr>Imagery</vt:lpstr>
      <vt:lpstr>PETTLEP – Homes &amp; Collins (2001)</vt:lpstr>
      <vt:lpstr>PETTLEP – Homes &amp; Collins (2001)</vt:lpstr>
      <vt:lpstr>PowerPoint Presentation</vt:lpstr>
      <vt:lpstr>Sport Imagery Questionnaire</vt:lpstr>
      <vt:lpstr>Naderi et al (2018) Computer-Aided Imagery in Sport and Exercise: A Case Study of Indoor Wall Climbing.</vt:lpstr>
      <vt:lpstr>VR in Sport</vt:lpstr>
      <vt:lpstr>Autogenic Training?</vt:lpstr>
      <vt:lpstr>Some Important Terminology</vt:lpstr>
      <vt:lpstr>Characteristics of Autogenic Training Procedures</vt:lpstr>
      <vt:lpstr>Signs of Effective Use</vt:lpstr>
      <vt:lpstr>The Effects of Progressive Muscle Relaxation and Autogenic Relaxation on Young Soccer Players’ Mood States</vt:lpstr>
      <vt:lpstr>Effect of autogenic training and mental imagery on the trait anxiety of the hockey players</vt:lpstr>
      <vt:lpstr>Sport</vt:lpstr>
      <vt:lpstr>Potential Outcomes from using Relaxation Techniques</vt:lpstr>
      <vt:lpstr>Health &amp; Wellbeing</vt:lpstr>
      <vt:lpstr>What Has Research Shown?</vt:lpstr>
      <vt:lpstr>Other Relaxation techniques</vt:lpstr>
      <vt:lpstr>Knowledge of Performance and Knowledge of results</vt:lpstr>
      <vt:lpstr>Mental Toughness</vt:lpstr>
      <vt:lpstr>PowerPoint Presentation</vt:lpstr>
      <vt:lpstr>Potgieter &amp; Fourie (2001) The nature of mental toughness in sport, 5th African Journal for Research, Physical Education and research, 23(2), pp.63-71</vt:lpstr>
      <vt:lpstr>Strategies to Improve mental Toughness</vt:lpstr>
      <vt:lpstr>Biofeedback</vt:lpstr>
      <vt:lpstr>Cardiovascular / Pulmonary function </vt:lpstr>
      <vt:lpstr>The Nature of Biofeedback</vt:lpstr>
      <vt:lpstr>Timing of Biofeedback</vt:lpstr>
      <vt:lpstr>Application of Biofeedback</vt:lpstr>
      <vt:lpstr>Biofeedback Instrumentation</vt:lpstr>
      <vt:lpstr>Biofeedback Instruments</vt:lpstr>
      <vt:lpstr>Cause and Effect of Biofeedback Instrumentation</vt:lpstr>
      <vt:lpstr>Placebo Effect</vt:lpstr>
      <vt:lpstr>PowerPoint Presentation</vt:lpstr>
      <vt:lpstr>Placebo</vt:lpstr>
      <vt:lpstr>Hypnosis</vt:lpstr>
      <vt:lpstr>Hypnosis</vt:lpstr>
      <vt:lpstr>PowerPoint Presentation</vt:lpstr>
      <vt:lpstr>Music in Sport &amp; Performance</vt:lpstr>
      <vt:lpstr>Music</vt:lpstr>
      <vt:lpstr>Music</vt:lpstr>
      <vt:lpstr>Music</vt:lpstr>
      <vt:lpstr>Superstition </vt:lpstr>
      <vt:lpstr>Levental, O., Carmi, U., &amp; Lev, A. (2021). Jinx, control, and the necessity of adjustment: Superstitions among football fans. Frontiers in Psychology, 12.</vt:lpstr>
      <vt:lpstr>PowerPoint Presentation</vt:lpstr>
      <vt:lpstr>Psychology of warm-up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Autogenic Phrases</dc:title>
  <dc:creator>Administrator</dc:creator>
  <cp:lastModifiedBy>David Gardner</cp:lastModifiedBy>
  <cp:revision>50</cp:revision>
  <dcterms:created xsi:type="dcterms:W3CDTF">2014-02-03T13:26:15Z</dcterms:created>
  <dcterms:modified xsi:type="dcterms:W3CDTF">2024-11-12T10:14:10Z</dcterms:modified>
</cp:coreProperties>
</file>