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21396325" cy="30267275"/>
  <p:notesSz cx="30267275" cy="21396325"/>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0996" autoAdjust="0"/>
  </p:normalViewPr>
  <p:slideViewPr>
    <p:cSldViewPr snapToGrid="0" snapToObjects="1">
      <p:cViewPr>
        <p:scale>
          <a:sx n="36" d="100"/>
          <a:sy n="36" d="100"/>
        </p:scale>
        <p:origin x="792" y="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461375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Today, I am presenting schizophrenia and how care for this condition has changed over time. Schizophrenia is classified in ICD-11 under schizophrenia or other primary psychotic disorders. This classification is useful because it helps professionals understand and diagnose the condition, but it should be used carefully so the person is not treated only as a diagnosis.</a:t>
            </a:r>
          </a:p>
          <a:p>
            <a:pPr>
              <a:lnSpc>
                <a:spcPct val="150000"/>
              </a:lnSpc>
            </a:pPr>
            <a:r>
              <a:rPr lang="en-US" dirty="0"/>
              <a:t>In the past, many people with schizophrenia were placed in asylums or long-stay hospitals. These places sometimes provided shelter, but they also separated people from their families, work and normal community life. Later, care moved more into the community, but this did not always work well when services were not properly funded.</a:t>
            </a:r>
          </a:p>
          <a:p>
            <a:pPr>
              <a:lnSpc>
                <a:spcPct val="150000"/>
              </a:lnSpc>
            </a:pPr>
            <a:r>
              <a:rPr lang="en-US" dirty="0"/>
              <a:t>Today, care is more focused on the person. Treatment usually includes medication, therapy and community support. Medication can help reduce symptoms and relapse, but it can also have side effects, so support should be planned around each person’s needs.</a:t>
            </a:r>
          </a:p>
          <a:p>
            <a:pPr>
              <a:lnSpc>
                <a:spcPct val="150000"/>
              </a:lnSpc>
            </a:pPr>
            <a:r>
              <a:rPr lang="en-US" dirty="0"/>
              <a:t>Psychosocial support is also important because schizophrenia affects more than symptoms. It can affect confidence, relationships, work and daily life. Early intervention is helpful because getting support soon after psychosis starts can reduce distress and help people stay connected to education, work and family.</a:t>
            </a:r>
          </a:p>
          <a:p>
            <a:pPr>
              <a:lnSpc>
                <a:spcPct val="150000"/>
              </a:lnSpc>
            </a:pPr>
            <a:r>
              <a:rPr lang="en-US" dirty="0"/>
              <a:t>Schizophrenia is still highly </a:t>
            </a:r>
            <a:r>
              <a:rPr lang="en-US" dirty="0" err="1"/>
              <a:t>stigmatised</a:t>
            </a:r>
            <a:r>
              <a:rPr lang="en-US" dirty="0"/>
              <a:t>. Some people wrongly think people with schizophrenia are dangerous or unable to recover. This can affect healthcare, jobs, housing and relationships.</a:t>
            </a:r>
          </a:p>
          <a:p>
            <a:pPr>
              <a:lnSpc>
                <a:spcPct val="150000"/>
              </a:lnSpc>
            </a:pPr>
            <a:r>
              <a:rPr lang="en-US" dirty="0"/>
              <a:t>Overall, modern care is much better than historical asylum care, but there are still gaps. The best approach should combine medication, therapy, family support, social care and recovery planning. Future care should focus on dignity, choice, recovery and community inclusion.</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4F8F6"/>
        </a:solidFill>
        <a:effectLst/>
      </p:bgPr>
    </p:bg>
    <p:spTree>
      <p:nvGrpSpPr>
        <p:cNvPr id="1" name=""/>
        <p:cNvGrpSpPr/>
        <p:nvPr/>
      </p:nvGrpSpPr>
      <p:grpSpPr>
        <a:xfrm>
          <a:off x="0" y="0"/>
          <a:ext cx="0" cy="0"/>
          <a:chOff x="0" y="0"/>
          <a:chExt cx="0" cy="0"/>
        </a:xfrm>
      </p:grpSpPr>
      <p:sp>
        <p:nvSpPr>
          <p:cNvPr id="2" name="Shape 0"/>
          <p:cNvSpPr/>
          <p:nvPr/>
        </p:nvSpPr>
        <p:spPr>
          <a:xfrm>
            <a:off x="0" y="0"/>
            <a:ext cx="21396960" cy="4114800"/>
          </a:xfrm>
          <a:prstGeom prst="rect">
            <a:avLst/>
          </a:prstGeom>
          <a:solidFill>
            <a:srgbClr val="13343B"/>
          </a:solidFill>
          <a:ln/>
        </p:spPr>
        <p:txBody>
          <a:bodyPr/>
          <a:lstStyle/>
          <a:p>
            <a:endParaRPr lang="en-US"/>
          </a:p>
        </p:txBody>
      </p:sp>
      <p:sp>
        <p:nvSpPr>
          <p:cNvPr id="3" name="Text 1"/>
          <p:cNvSpPr/>
          <p:nvPr/>
        </p:nvSpPr>
        <p:spPr>
          <a:xfrm>
            <a:off x="548640" y="502920"/>
            <a:ext cx="20299680" cy="1554480"/>
          </a:xfrm>
          <a:prstGeom prst="rect">
            <a:avLst/>
          </a:prstGeom>
          <a:noFill/>
          <a:ln/>
        </p:spPr>
        <p:txBody>
          <a:bodyPr wrap="square" lIns="0" tIns="0" rIns="0" bIns="0" rtlCol="0" anchor="ctr"/>
          <a:lstStyle/>
          <a:p>
            <a:pPr marL="0" indent="0" algn="ctr">
              <a:buNone/>
            </a:pPr>
            <a:r>
              <a:rPr lang="en-US" sz="5000" b="1" dirty="0">
                <a:solidFill>
                  <a:srgbClr val="FFFFFF"/>
                </a:solidFill>
                <a:latin typeface="Cambria" pitchFamily="34" charset="0"/>
                <a:ea typeface="Cambria" pitchFamily="34" charset="-122"/>
                <a:cs typeface="Cambria" pitchFamily="34" charset="-120"/>
              </a:rPr>
              <a:t>Schizophrenia: Historical and Contemporary Treatment and Provision of Care</a:t>
            </a:r>
            <a:endParaRPr lang="en-US" sz="5000" dirty="0"/>
          </a:p>
        </p:txBody>
      </p:sp>
      <p:sp>
        <p:nvSpPr>
          <p:cNvPr id="4" name="Text 2"/>
          <p:cNvSpPr/>
          <p:nvPr/>
        </p:nvSpPr>
        <p:spPr>
          <a:xfrm>
            <a:off x="1920240" y="2057400"/>
            <a:ext cx="17556480" cy="868680"/>
          </a:xfrm>
          <a:prstGeom prst="rect">
            <a:avLst/>
          </a:prstGeom>
          <a:noFill/>
          <a:ln/>
        </p:spPr>
        <p:txBody>
          <a:bodyPr wrap="square" lIns="0" tIns="0" rIns="0" bIns="0" rtlCol="0" anchor="ctr"/>
          <a:lstStyle/>
          <a:p>
            <a:pPr marL="0" indent="0" algn="ctr">
              <a:buNone/>
            </a:pPr>
            <a:r>
              <a:rPr lang="en-US" sz="2200" i="1" dirty="0">
                <a:solidFill>
                  <a:srgbClr val="D6E9E1"/>
                </a:solidFill>
                <a:latin typeface="Calibri" pitchFamily="34" charset="0"/>
                <a:ea typeface="Calibri" pitchFamily="34" charset="-122"/>
                <a:cs typeface="Calibri" pitchFamily="34" charset="-120"/>
              </a:rPr>
              <a:t>A critical examination of how schizophrenia has been understood and treated in the past, and how care is provided today.</a:t>
            </a:r>
            <a:endParaRPr lang="en-US" sz="2200" dirty="0"/>
          </a:p>
        </p:txBody>
      </p:sp>
      <p:sp>
        <p:nvSpPr>
          <p:cNvPr id="6" name="Text 4"/>
          <p:cNvSpPr/>
          <p:nvPr/>
        </p:nvSpPr>
        <p:spPr>
          <a:xfrm>
            <a:off x="548640" y="3154680"/>
            <a:ext cx="20299680" cy="411480"/>
          </a:xfrm>
          <a:prstGeom prst="rect">
            <a:avLst/>
          </a:prstGeom>
          <a:noFill/>
          <a:ln/>
        </p:spPr>
        <p:txBody>
          <a:bodyPr wrap="square" lIns="0" tIns="0" rIns="0" bIns="0" rtlCol="0" anchor="ctr"/>
          <a:lstStyle/>
          <a:p>
            <a:pPr marL="0" indent="0" algn="ctr">
              <a:buNone/>
            </a:pPr>
            <a:r>
              <a:rPr lang="en-US" sz="1600" dirty="0">
                <a:solidFill>
                  <a:srgbClr val="AFC9C0"/>
                </a:solidFill>
                <a:latin typeface="Calibri" pitchFamily="34" charset="0"/>
                <a:ea typeface="Calibri" pitchFamily="34" charset="-122"/>
                <a:cs typeface="Calibri" pitchFamily="34" charset="-120"/>
              </a:rPr>
              <a:t>BMHP6029 Psychological Classifications and Provisions  |  Component 1: Individual Presentation Academic Poster</a:t>
            </a:r>
            <a:endParaRPr lang="en-US" sz="1600" dirty="0"/>
          </a:p>
        </p:txBody>
      </p:sp>
      <p:sp>
        <p:nvSpPr>
          <p:cNvPr id="7" name="Text 5"/>
          <p:cNvSpPr/>
          <p:nvPr/>
        </p:nvSpPr>
        <p:spPr>
          <a:xfrm>
            <a:off x="548640" y="3584448"/>
            <a:ext cx="20299680" cy="411480"/>
          </a:xfrm>
          <a:prstGeom prst="rect">
            <a:avLst/>
          </a:prstGeom>
          <a:noFill/>
          <a:ln/>
        </p:spPr>
        <p:txBody>
          <a:bodyPr wrap="square" lIns="0" tIns="0" rIns="0" bIns="0" rtlCol="0" anchor="ctr"/>
          <a:lstStyle/>
          <a:p>
            <a:pPr marL="0" indent="0" algn="ctr">
              <a:buNone/>
            </a:pPr>
            <a:r>
              <a:rPr lang="en-US" sz="1600" dirty="0">
                <a:solidFill>
                  <a:srgbClr val="FFFFFF"/>
                </a:solidFill>
                <a:latin typeface="Calibri" pitchFamily="34" charset="0"/>
                <a:ea typeface="Calibri" pitchFamily="34" charset="-122"/>
                <a:cs typeface="Calibri" pitchFamily="34" charset="-120"/>
              </a:rPr>
              <a:t>Student Name: </a:t>
            </a:r>
            <a:r>
              <a:rPr lang="en-US" sz="1600" dirty="0" err="1">
                <a:solidFill>
                  <a:srgbClr val="FFFFFF"/>
                </a:solidFill>
                <a:latin typeface="Calibri" pitchFamily="34" charset="0"/>
                <a:ea typeface="Calibri" pitchFamily="34" charset="-122"/>
                <a:cs typeface="Calibri" pitchFamily="34" charset="-120"/>
              </a:rPr>
              <a:t>Naveeda</a:t>
            </a:r>
            <a:r>
              <a:rPr lang="en-US" sz="1600" dirty="0">
                <a:solidFill>
                  <a:srgbClr val="FFFFFF"/>
                </a:solidFill>
                <a:latin typeface="Calibri" pitchFamily="34" charset="0"/>
                <a:ea typeface="Calibri" pitchFamily="34" charset="-122"/>
                <a:cs typeface="Calibri" pitchFamily="34" charset="-120"/>
              </a:rPr>
              <a:t> Qayyum     Student Number:  2323253</a:t>
            </a:r>
            <a:endParaRPr lang="en-US" sz="1600" dirty="0"/>
          </a:p>
        </p:txBody>
      </p:sp>
      <p:sp>
        <p:nvSpPr>
          <p:cNvPr id="8" name="Shape 6"/>
          <p:cNvSpPr/>
          <p:nvPr/>
        </p:nvSpPr>
        <p:spPr>
          <a:xfrm>
            <a:off x="548640" y="4526280"/>
            <a:ext cx="6522720" cy="6949440"/>
          </a:xfrm>
          <a:prstGeom prst="roundRect">
            <a:avLst>
              <a:gd name="adj" fmla="val 981"/>
            </a:avLst>
          </a:prstGeom>
          <a:solidFill>
            <a:srgbClr val="FFFFFF"/>
          </a:solidFill>
          <a:ln/>
          <a:effectLst>
            <a:outerShdw blurRad="101600" dist="38100" dir="2700000" algn="bl" rotWithShape="0">
              <a:srgbClr val="0B2420">
                <a:alpha val="18000"/>
              </a:srgbClr>
            </a:outerShdw>
          </a:effectLst>
        </p:spPr>
        <p:txBody>
          <a:bodyPr/>
          <a:lstStyle/>
          <a:p>
            <a:endParaRPr lang="en-US"/>
          </a:p>
        </p:txBody>
      </p:sp>
      <p:sp>
        <p:nvSpPr>
          <p:cNvPr id="14" name="Text 11"/>
          <p:cNvSpPr/>
          <p:nvPr/>
        </p:nvSpPr>
        <p:spPr>
          <a:xfrm>
            <a:off x="914400" y="7040880"/>
            <a:ext cx="5791200" cy="4069080"/>
          </a:xfrm>
          <a:prstGeom prst="rect">
            <a:avLst/>
          </a:prstGeom>
          <a:noFill/>
          <a:ln/>
        </p:spPr>
        <p:txBody>
          <a:bodyPr wrap="square" lIns="0" tIns="0" rIns="0" bIns="0" rtlCol="0" anchor="t"/>
          <a:lstStyle/>
          <a:p>
            <a:pPr marL="0" indent="0" algn="l">
              <a:lnSpc>
                <a:spcPct val="142000"/>
              </a:lnSpc>
              <a:buNone/>
            </a:pPr>
            <a:r>
              <a:rPr lang="en-US" sz="2000" dirty="0">
                <a:solidFill>
                  <a:srgbClr val="33433F"/>
                </a:solidFill>
                <a:latin typeface="Calibri" pitchFamily="34" charset="0"/>
                <a:ea typeface="Calibri" pitchFamily="34" charset="-122"/>
                <a:cs typeface="Calibri" pitchFamily="34" charset="-120"/>
              </a:rPr>
              <a:t>The World Health Organization (2024) classifies schizophrenia under “schizophrenia or other primary psychotic disorders” in ICD-11. People with this diagnosis often experience hallucinations, delusions, disorganised thinking, low motivation and difficulty managing social situations. This shared diagnostic language helps professionals communicate, but it can also create stigma when a person is seen only as a diagnosis rather than as a whole person.</a:t>
            </a:r>
            <a:endParaRPr lang="en-US" sz="2000" dirty="0"/>
          </a:p>
        </p:txBody>
      </p:sp>
      <p:sp>
        <p:nvSpPr>
          <p:cNvPr id="15" name="Shape 12"/>
          <p:cNvSpPr/>
          <p:nvPr/>
        </p:nvSpPr>
        <p:spPr>
          <a:xfrm>
            <a:off x="548640" y="11841480"/>
            <a:ext cx="6522720" cy="6949440"/>
          </a:xfrm>
          <a:prstGeom prst="roundRect">
            <a:avLst>
              <a:gd name="adj" fmla="val 981"/>
            </a:avLst>
          </a:prstGeom>
          <a:solidFill>
            <a:srgbClr val="FFFFFF"/>
          </a:solidFill>
          <a:ln/>
          <a:effectLst>
            <a:outerShdw blurRad="101600" dist="38100" dir="2700000" algn="bl" rotWithShape="0">
              <a:srgbClr val="0B2420">
                <a:alpha val="18000"/>
              </a:srgbClr>
            </a:outerShdw>
          </a:effectLst>
        </p:spPr>
        <p:txBody>
          <a:bodyPr/>
          <a:lstStyle/>
          <a:p>
            <a:endParaRPr lang="en-US"/>
          </a:p>
        </p:txBody>
      </p:sp>
      <p:sp>
        <p:nvSpPr>
          <p:cNvPr id="21" name="Text 17"/>
          <p:cNvSpPr/>
          <p:nvPr/>
        </p:nvSpPr>
        <p:spPr>
          <a:xfrm>
            <a:off x="914400" y="14356080"/>
            <a:ext cx="5791200" cy="4069080"/>
          </a:xfrm>
          <a:prstGeom prst="rect">
            <a:avLst/>
          </a:prstGeom>
          <a:noFill/>
          <a:ln/>
        </p:spPr>
        <p:txBody>
          <a:bodyPr wrap="square" lIns="0" tIns="0" rIns="0" bIns="0" rtlCol="0" anchor="t"/>
          <a:lstStyle/>
          <a:p>
            <a:pPr marL="0" indent="0" algn="l">
              <a:lnSpc>
                <a:spcPct val="142000"/>
              </a:lnSpc>
              <a:buNone/>
            </a:pPr>
            <a:r>
              <a:rPr lang="en-US" sz="2000" dirty="0">
                <a:solidFill>
                  <a:srgbClr val="33433F"/>
                </a:solidFill>
                <a:latin typeface="Calibri" pitchFamily="34" charset="0"/>
                <a:ea typeface="Calibri" pitchFamily="34" charset="-122"/>
                <a:cs typeface="Calibri" pitchFamily="34" charset="-120"/>
              </a:rPr>
              <a:t>Historically, people with schizophrenia were often placed in asylums or long-stay psychiatric hospitals. These institutions sometimes gave shelter, but also separated people from family, work and community life, with care focused more on control than recovery. Deinstitutionalisation tried to move care into the community, but this was not always supported with enough funding or planning (Montenegro et al., 2023) closing hospitals alone is not enough without strong community services.</a:t>
            </a:r>
            <a:endParaRPr lang="en-US" sz="2000" dirty="0"/>
          </a:p>
        </p:txBody>
      </p:sp>
      <p:sp>
        <p:nvSpPr>
          <p:cNvPr id="22" name="Shape 18"/>
          <p:cNvSpPr/>
          <p:nvPr/>
        </p:nvSpPr>
        <p:spPr>
          <a:xfrm>
            <a:off x="548640" y="19156680"/>
            <a:ext cx="6522720" cy="6949440"/>
          </a:xfrm>
          <a:prstGeom prst="roundRect">
            <a:avLst>
              <a:gd name="adj" fmla="val 981"/>
            </a:avLst>
          </a:prstGeom>
          <a:solidFill>
            <a:srgbClr val="FFFFFF"/>
          </a:solidFill>
          <a:ln/>
          <a:effectLst>
            <a:outerShdw blurRad="101600" dist="38100" dir="2700000" algn="bl" rotWithShape="0">
              <a:srgbClr val="0B2420">
                <a:alpha val="18000"/>
              </a:srgbClr>
            </a:outerShdw>
          </a:effectLst>
        </p:spPr>
        <p:txBody>
          <a:bodyPr/>
          <a:lstStyle/>
          <a:p>
            <a:endParaRPr lang="en-US"/>
          </a:p>
        </p:txBody>
      </p:sp>
      <p:pic>
        <p:nvPicPr>
          <p:cNvPr id="24" name="Image 2" descr="preencoded.png"/>
          <p:cNvPicPr>
            <a:picLocks noChangeAspect="1"/>
          </p:cNvPicPr>
          <p:nvPr/>
        </p:nvPicPr>
        <p:blipFill>
          <a:blip r:embed="rId3"/>
          <a:stretch>
            <a:fillRect/>
          </a:stretch>
        </p:blipFill>
        <p:spPr>
          <a:xfrm>
            <a:off x="1056132" y="19664172"/>
            <a:ext cx="493776" cy="493776"/>
          </a:xfrm>
          <a:prstGeom prst="rect">
            <a:avLst/>
          </a:prstGeom>
        </p:spPr>
      </p:pic>
      <p:sp>
        <p:nvSpPr>
          <p:cNvPr id="28" name="Text 23"/>
          <p:cNvSpPr/>
          <p:nvPr/>
        </p:nvSpPr>
        <p:spPr>
          <a:xfrm>
            <a:off x="914400" y="21671280"/>
            <a:ext cx="5791200" cy="4069080"/>
          </a:xfrm>
          <a:prstGeom prst="rect">
            <a:avLst/>
          </a:prstGeom>
          <a:noFill/>
          <a:ln/>
        </p:spPr>
        <p:txBody>
          <a:bodyPr wrap="square" lIns="0" tIns="0" rIns="0" bIns="0" rtlCol="0" anchor="t"/>
          <a:lstStyle/>
          <a:p>
            <a:pPr marL="0" indent="0" algn="l">
              <a:lnSpc>
                <a:spcPct val="142000"/>
              </a:lnSpc>
              <a:buNone/>
            </a:pPr>
            <a:r>
              <a:rPr lang="en-US" sz="2000" dirty="0">
                <a:solidFill>
                  <a:srgbClr val="33433F"/>
                </a:solidFill>
                <a:latin typeface="Calibri" pitchFamily="34" charset="0"/>
                <a:ea typeface="Calibri" pitchFamily="34" charset="-122"/>
                <a:cs typeface="Calibri" pitchFamily="34" charset="-120"/>
              </a:rPr>
              <a:t>Today, schizophrenia is usually treated through a mix of antipsychotic medication, psychological support and community care. Medication can reduce relapse and manage symptoms (Schneider-Thoma et al., 2022), though it can also cause side effects such as weight gain, movement problems and tiredness. Treatment is most effective when personalised to the individual rather than applied uniformly (Efthimiou et al., 2024), so medication should not be the only form of support.</a:t>
            </a:r>
            <a:endParaRPr lang="en-US" sz="2000" dirty="0"/>
          </a:p>
        </p:txBody>
      </p:sp>
      <p:sp>
        <p:nvSpPr>
          <p:cNvPr id="29" name="Shape 24"/>
          <p:cNvSpPr/>
          <p:nvPr/>
        </p:nvSpPr>
        <p:spPr>
          <a:xfrm>
            <a:off x="7437120" y="4526280"/>
            <a:ext cx="6522720" cy="6949440"/>
          </a:xfrm>
          <a:prstGeom prst="roundRect">
            <a:avLst>
              <a:gd name="adj" fmla="val 981"/>
            </a:avLst>
          </a:prstGeom>
          <a:solidFill>
            <a:srgbClr val="FFFFFF"/>
          </a:solidFill>
          <a:ln/>
          <a:effectLst>
            <a:outerShdw blurRad="101600" dist="38100" dir="2700000" algn="bl" rotWithShape="0">
              <a:srgbClr val="0B2420">
                <a:alpha val="18000"/>
              </a:srgbClr>
            </a:outerShdw>
          </a:effectLst>
        </p:spPr>
        <p:txBody>
          <a:bodyPr/>
          <a:lstStyle/>
          <a:p>
            <a:endParaRPr lang="en-US"/>
          </a:p>
        </p:txBody>
      </p:sp>
      <p:sp>
        <p:nvSpPr>
          <p:cNvPr id="35" name="Text 29"/>
          <p:cNvSpPr/>
          <p:nvPr/>
        </p:nvSpPr>
        <p:spPr>
          <a:xfrm>
            <a:off x="7802880" y="7040880"/>
            <a:ext cx="5791200" cy="4069080"/>
          </a:xfrm>
          <a:prstGeom prst="rect">
            <a:avLst/>
          </a:prstGeom>
          <a:noFill/>
          <a:ln/>
        </p:spPr>
        <p:txBody>
          <a:bodyPr wrap="square" lIns="0" tIns="0" rIns="0" bIns="0" rtlCol="0" anchor="t"/>
          <a:lstStyle/>
          <a:p>
            <a:pPr marL="0" indent="0" algn="l">
              <a:lnSpc>
                <a:spcPct val="142000"/>
              </a:lnSpc>
              <a:buNone/>
            </a:pPr>
            <a:r>
              <a:rPr lang="en-US" sz="2000" dirty="0">
                <a:solidFill>
                  <a:srgbClr val="33433F"/>
                </a:solidFill>
                <a:latin typeface="Calibri" pitchFamily="34" charset="0"/>
                <a:ea typeface="Calibri" pitchFamily="34" charset="-122"/>
                <a:cs typeface="Calibri" pitchFamily="34" charset="-120"/>
              </a:rPr>
              <a:t>Psychosocial support is important because schizophrenia affects daily life, relationships, confidence and independence. Useful approaches include CBT for psychosis, family work, supported employment, social skills support and recovery planning, which can help people manage symptoms and rebuild their lives (Barlati et al., 2024). Access to this kind of support is not always equal, and a stronger approach should combine clinical treatment with social and emotional support.</a:t>
            </a:r>
            <a:endParaRPr lang="en-US" sz="2000" dirty="0"/>
          </a:p>
        </p:txBody>
      </p:sp>
      <p:sp>
        <p:nvSpPr>
          <p:cNvPr id="36" name="Shape 30"/>
          <p:cNvSpPr/>
          <p:nvPr/>
        </p:nvSpPr>
        <p:spPr>
          <a:xfrm>
            <a:off x="7437120" y="11841480"/>
            <a:ext cx="6522720" cy="6949440"/>
          </a:xfrm>
          <a:prstGeom prst="roundRect">
            <a:avLst>
              <a:gd name="adj" fmla="val 981"/>
            </a:avLst>
          </a:prstGeom>
          <a:solidFill>
            <a:srgbClr val="FFFFFF"/>
          </a:solidFill>
          <a:ln/>
          <a:effectLst>
            <a:outerShdw blurRad="101600" dist="38100" dir="2700000" algn="bl" rotWithShape="0">
              <a:srgbClr val="0B2420">
                <a:alpha val="18000"/>
              </a:srgbClr>
            </a:outerShdw>
          </a:effectLst>
        </p:spPr>
        <p:txBody>
          <a:bodyPr/>
          <a:lstStyle/>
          <a:p>
            <a:endParaRPr lang="en-US"/>
          </a:p>
        </p:txBody>
      </p:sp>
      <p:sp>
        <p:nvSpPr>
          <p:cNvPr id="42" name="Text 35"/>
          <p:cNvSpPr/>
          <p:nvPr/>
        </p:nvSpPr>
        <p:spPr>
          <a:xfrm>
            <a:off x="7802880" y="14356080"/>
            <a:ext cx="5791200" cy="4069080"/>
          </a:xfrm>
          <a:prstGeom prst="rect">
            <a:avLst/>
          </a:prstGeom>
          <a:noFill/>
          <a:ln/>
        </p:spPr>
        <p:txBody>
          <a:bodyPr wrap="square" lIns="0" tIns="0" rIns="0" bIns="0" rtlCol="0" anchor="t"/>
          <a:lstStyle/>
          <a:p>
            <a:pPr marL="0" indent="0" algn="l">
              <a:lnSpc>
                <a:spcPct val="142000"/>
              </a:lnSpc>
              <a:buNone/>
            </a:pPr>
            <a:r>
              <a:rPr lang="en-US" sz="2000" dirty="0">
                <a:solidFill>
                  <a:srgbClr val="33433F"/>
                </a:solidFill>
                <a:latin typeface="Calibri" pitchFamily="34" charset="0"/>
                <a:ea typeface="Calibri" pitchFamily="34" charset="-122"/>
                <a:cs typeface="Calibri" pitchFamily="34" charset="-120"/>
              </a:rPr>
              <a:t>Early intervention services aim to support people soon after psychosis first appears, reducing distress and helping people stay connected to education, work and family life. Barriers include stigma, lack of awareness and unclear referral routes (Tiller et al., 2023). These services can be very helpful, but they need to be easy to access and properly funded (Williams et al., 2024), or people may only reach support once already in crisis.</a:t>
            </a:r>
            <a:endParaRPr lang="en-US" sz="2000" dirty="0"/>
          </a:p>
        </p:txBody>
      </p:sp>
      <p:sp>
        <p:nvSpPr>
          <p:cNvPr id="43" name="Shape 36"/>
          <p:cNvSpPr/>
          <p:nvPr/>
        </p:nvSpPr>
        <p:spPr>
          <a:xfrm>
            <a:off x="7437120" y="19156680"/>
            <a:ext cx="6522720" cy="6949440"/>
          </a:xfrm>
          <a:prstGeom prst="roundRect">
            <a:avLst>
              <a:gd name="adj" fmla="val 981"/>
            </a:avLst>
          </a:prstGeom>
          <a:solidFill>
            <a:srgbClr val="FFFFFF"/>
          </a:solidFill>
          <a:ln/>
          <a:effectLst>
            <a:outerShdw blurRad="101600" dist="38100" dir="2700000" algn="bl" rotWithShape="0">
              <a:srgbClr val="0B2420">
                <a:alpha val="18000"/>
              </a:srgbClr>
            </a:outerShdw>
          </a:effectLst>
        </p:spPr>
        <p:txBody>
          <a:bodyPr/>
          <a:lstStyle/>
          <a:p>
            <a:endParaRPr lang="en-US"/>
          </a:p>
        </p:txBody>
      </p:sp>
      <p:sp>
        <p:nvSpPr>
          <p:cNvPr id="49" name="Text 41"/>
          <p:cNvSpPr/>
          <p:nvPr/>
        </p:nvSpPr>
        <p:spPr>
          <a:xfrm>
            <a:off x="7802880" y="21671280"/>
            <a:ext cx="5791200" cy="4069080"/>
          </a:xfrm>
          <a:prstGeom prst="rect">
            <a:avLst/>
          </a:prstGeom>
          <a:noFill/>
          <a:ln/>
        </p:spPr>
        <p:txBody>
          <a:bodyPr wrap="square" lIns="0" tIns="0" rIns="0" bIns="0" rtlCol="0" anchor="t"/>
          <a:lstStyle/>
          <a:p>
            <a:pPr marL="0" indent="0" algn="l">
              <a:lnSpc>
                <a:spcPct val="142000"/>
              </a:lnSpc>
              <a:buNone/>
            </a:pPr>
            <a:r>
              <a:rPr lang="en-US" sz="2000" dirty="0">
                <a:solidFill>
                  <a:srgbClr val="33433F"/>
                </a:solidFill>
                <a:latin typeface="Calibri" pitchFamily="34" charset="0"/>
                <a:ea typeface="Calibri" pitchFamily="34" charset="-122"/>
                <a:cs typeface="Calibri" pitchFamily="34" charset="-120"/>
              </a:rPr>
              <a:t>Modern care is mainly based in the community rather than in long-stay hospitals. This can include crisis teams, social workers, housing support, peer support and voluntary organisations, supporting independence and ordinary life (van Genk et al., 2023). This approach only works well when services are joined up and properly resourced, otherwise people may face repeated hospital admissions, homelessness or social exclusion.</a:t>
            </a:r>
            <a:endParaRPr lang="en-US" sz="2000" dirty="0"/>
          </a:p>
        </p:txBody>
      </p:sp>
      <p:sp>
        <p:nvSpPr>
          <p:cNvPr id="50" name="Shape 42"/>
          <p:cNvSpPr/>
          <p:nvPr/>
        </p:nvSpPr>
        <p:spPr>
          <a:xfrm>
            <a:off x="14325600" y="4719753"/>
            <a:ext cx="6522720" cy="10607040"/>
          </a:xfrm>
          <a:prstGeom prst="roundRect">
            <a:avLst>
              <a:gd name="adj" fmla="val 981"/>
            </a:avLst>
          </a:prstGeom>
          <a:solidFill>
            <a:srgbClr val="FFFFFF"/>
          </a:solidFill>
          <a:ln/>
          <a:effectLst>
            <a:outerShdw blurRad="101600" dist="38100" dir="2700000" algn="bl" rotWithShape="0">
              <a:srgbClr val="0B2420">
                <a:alpha val="18000"/>
              </a:srgbClr>
            </a:outerShdw>
          </a:effectLst>
        </p:spPr>
        <p:txBody>
          <a:bodyPr/>
          <a:lstStyle/>
          <a:p>
            <a:endParaRPr lang="en-US"/>
          </a:p>
        </p:txBody>
      </p:sp>
      <p:sp>
        <p:nvSpPr>
          <p:cNvPr id="56" name="Text 47"/>
          <p:cNvSpPr/>
          <p:nvPr/>
        </p:nvSpPr>
        <p:spPr>
          <a:xfrm>
            <a:off x="14691360" y="7040880"/>
            <a:ext cx="5791200" cy="7726680"/>
          </a:xfrm>
          <a:prstGeom prst="rect">
            <a:avLst/>
          </a:prstGeom>
          <a:noFill/>
          <a:ln/>
        </p:spPr>
        <p:txBody>
          <a:bodyPr wrap="square" lIns="0" tIns="0" rIns="0" bIns="0" rtlCol="0" anchor="t"/>
          <a:lstStyle/>
          <a:p>
            <a:pPr marL="0" indent="0" algn="l">
              <a:lnSpc>
                <a:spcPct val="142000"/>
              </a:lnSpc>
              <a:buNone/>
            </a:pPr>
            <a:r>
              <a:rPr lang="en-US" sz="2000" dirty="0">
                <a:solidFill>
                  <a:srgbClr val="33433F"/>
                </a:solidFill>
                <a:latin typeface="Calibri" pitchFamily="34" charset="0"/>
                <a:ea typeface="Calibri" pitchFamily="34" charset="-122"/>
                <a:cs typeface="Calibri" pitchFamily="34" charset="-120"/>
              </a:rPr>
              <a:t>Schizophrenia is still one of the most stigmatised mental health conditions, and people may be wrongly seen as dangerous, unreliable or unable to recover. Stigma can also happen inside healthcare when professionals focus too much on risk (Kruse and Dodell-Feder, 2025). Inequality is another issue, since people in poorer areas or developing countries often face more barriers to psychosis prevention and early care (Loch et al., 2023).</a:t>
            </a:r>
            <a:endParaRPr lang="en-US" sz="2000" dirty="0"/>
          </a:p>
        </p:txBody>
      </p:sp>
      <p:sp>
        <p:nvSpPr>
          <p:cNvPr id="57" name="Shape 48"/>
          <p:cNvSpPr/>
          <p:nvPr/>
        </p:nvSpPr>
        <p:spPr>
          <a:xfrm>
            <a:off x="14336659" y="15499080"/>
            <a:ext cx="6522720" cy="10607040"/>
          </a:xfrm>
          <a:prstGeom prst="roundRect">
            <a:avLst>
              <a:gd name="adj" fmla="val 981"/>
            </a:avLst>
          </a:prstGeom>
          <a:solidFill>
            <a:srgbClr val="EAF4EF"/>
          </a:solidFill>
          <a:ln/>
          <a:effectLst>
            <a:outerShdw blurRad="101600" dist="38100" dir="2700000" algn="bl" rotWithShape="0">
              <a:srgbClr val="0B2420">
                <a:alpha val="18000"/>
              </a:srgbClr>
            </a:outerShdw>
          </a:effectLst>
        </p:spPr>
        <p:txBody>
          <a:bodyPr/>
          <a:lstStyle/>
          <a:p>
            <a:endParaRPr lang="en-US"/>
          </a:p>
        </p:txBody>
      </p:sp>
      <p:sp>
        <p:nvSpPr>
          <p:cNvPr id="63" name="Text 53"/>
          <p:cNvSpPr/>
          <p:nvPr/>
        </p:nvSpPr>
        <p:spPr>
          <a:xfrm>
            <a:off x="14691360" y="18013680"/>
            <a:ext cx="5791200" cy="7726680"/>
          </a:xfrm>
          <a:prstGeom prst="rect">
            <a:avLst/>
          </a:prstGeom>
          <a:noFill/>
          <a:ln/>
        </p:spPr>
        <p:txBody>
          <a:bodyPr wrap="square" lIns="0" tIns="0" rIns="0" bIns="0" rtlCol="0" anchor="t"/>
          <a:lstStyle/>
          <a:p>
            <a:pPr marL="0" indent="0" algn="l">
              <a:lnSpc>
                <a:spcPct val="142000"/>
              </a:lnSpc>
              <a:buNone/>
            </a:pPr>
            <a:r>
              <a:rPr lang="en-US" sz="2000" dirty="0">
                <a:solidFill>
                  <a:srgbClr val="33433F"/>
                </a:solidFill>
                <a:latin typeface="Calibri" pitchFamily="34" charset="0"/>
                <a:ea typeface="Calibri" pitchFamily="34" charset="-122"/>
                <a:cs typeface="Calibri" pitchFamily="34" charset="-120"/>
              </a:rPr>
              <a:t>Modern schizophrenia care is more humane than historical asylum care, but important gaps remain. Recovery-focused care encourages people to live meaningful, independent lives instead of simply reducing symptoms. Treatment should combine medication, psychological therapy, family support, social care and recovery planning, in line with international guidance (McCutcheon et al., 2025). Services should improve early intervention, reduce waiting times and make psychological therapies easier to access. Future care should be recovery-focused, culturally sensitive and based on dignity, choice and community inclusion.</a:t>
            </a:r>
            <a:endParaRPr lang="en-US" sz="2000" dirty="0"/>
          </a:p>
        </p:txBody>
      </p:sp>
      <p:sp>
        <p:nvSpPr>
          <p:cNvPr id="64" name="Shape 54"/>
          <p:cNvSpPr/>
          <p:nvPr/>
        </p:nvSpPr>
        <p:spPr>
          <a:xfrm>
            <a:off x="548640" y="26471880"/>
            <a:ext cx="20299680" cy="3246120"/>
          </a:xfrm>
          <a:prstGeom prst="roundRect">
            <a:avLst>
              <a:gd name="adj" fmla="val 1972"/>
            </a:avLst>
          </a:prstGeom>
          <a:solidFill>
            <a:srgbClr val="FFFFFF"/>
          </a:solidFill>
          <a:ln/>
          <a:effectLst>
            <a:outerShdw blurRad="101600" dist="38100" dir="2700000" algn="bl" rotWithShape="0">
              <a:srgbClr val="0B2420">
                <a:alpha val="18000"/>
              </a:srgbClr>
            </a:outerShdw>
          </a:effectLst>
        </p:spPr>
        <p:txBody>
          <a:bodyPr/>
          <a:lstStyle/>
          <a:p>
            <a:endParaRPr lang="en-US"/>
          </a:p>
        </p:txBody>
      </p:sp>
      <p:sp>
        <p:nvSpPr>
          <p:cNvPr id="68" name="Text 57"/>
          <p:cNvSpPr/>
          <p:nvPr/>
        </p:nvSpPr>
        <p:spPr>
          <a:xfrm>
            <a:off x="831166" y="27459705"/>
            <a:ext cx="9555480" cy="1783080"/>
          </a:xfrm>
          <a:prstGeom prst="rect">
            <a:avLst/>
          </a:prstGeom>
          <a:noFill/>
          <a:ln/>
        </p:spPr>
        <p:txBody>
          <a:bodyPr wrap="square" lIns="0" tIns="0" rIns="0" bIns="0" rtlCol="0" anchor="t"/>
          <a:lstStyle/>
          <a:p>
            <a:pPr marL="0" indent="0" algn="l">
              <a:buNone/>
            </a:pPr>
            <a:r>
              <a:rPr lang="en-US" sz="1150" dirty="0">
                <a:solidFill>
                  <a:srgbClr val="33433F"/>
                </a:solidFill>
                <a:latin typeface="Calibri" pitchFamily="34" charset="0"/>
                <a:ea typeface="Calibri" pitchFamily="34" charset="-122"/>
                <a:cs typeface="Calibri" pitchFamily="34" charset="-120"/>
              </a:rPr>
              <a:t>Barlati, S., Nibbio, G. and Vita, A. (2024) ‘Evidence-based psychosocial interventions in schizophrenia: a critical review’, Current Opinion in Psychiatry, 37(3), pp.131–139.
</a:t>
            </a:r>
            <a:endParaRPr lang="en-US" sz="1150" dirty="0"/>
          </a:p>
          <a:p>
            <a:pPr marL="0" indent="0" algn="l">
              <a:buNone/>
            </a:pPr>
            <a:r>
              <a:rPr lang="en-US" sz="1150" dirty="0">
                <a:solidFill>
                  <a:srgbClr val="33433F"/>
                </a:solidFill>
                <a:latin typeface="Calibri" pitchFamily="34" charset="0"/>
                <a:ea typeface="Calibri" pitchFamily="34" charset="-122"/>
                <a:cs typeface="Calibri" pitchFamily="34" charset="-120"/>
              </a:rPr>
              <a:t>Efthimiou, O. et al. (2024) ‘Efficacy and effectiveness of antipsychotics in schizophrenia’, The Lancet Psychiatry, 11(2), pp.102–111.
</a:t>
            </a:r>
            <a:endParaRPr lang="en-US" sz="1150" dirty="0"/>
          </a:p>
          <a:p>
            <a:pPr marL="0" indent="0" algn="l">
              <a:buNone/>
            </a:pPr>
            <a:r>
              <a:rPr lang="en-US" sz="1150" dirty="0">
                <a:solidFill>
                  <a:srgbClr val="33433F"/>
                </a:solidFill>
                <a:latin typeface="Calibri" pitchFamily="34" charset="0"/>
                <a:ea typeface="Calibri" pitchFamily="34" charset="-122"/>
                <a:cs typeface="Calibri" pitchFamily="34" charset="-120"/>
              </a:rPr>
              <a:t>Kruse, E.A. and Dodell-Feder, D. (2025) ‘Schizophrenia spectrum stigma in healthcare: a systematic review’, Frontiers in Psychiatry, 16, article 1648957.
</a:t>
            </a:r>
            <a:endParaRPr lang="en-US" sz="1150" dirty="0"/>
          </a:p>
          <a:p>
            <a:pPr marL="0" indent="0" algn="l">
              <a:buNone/>
            </a:pPr>
            <a:r>
              <a:rPr lang="en-US" sz="1150" dirty="0">
                <a:solidFill>
                  <a:srgbClr val="33433F"/>
                </a:solidFill>
                <a:latin typeface="Calibri" pitchFamily="34" charset="0"/>
                <a:ea typeface="Calibri" pitchFamily="34" charset="-122"/>
                <a:cs typeface="Calibri" pitchFamily="34" charset="-120"/>
              </a:rPr>
              <a:t>Loch, A.A. et al. (2023) ‘Inequality and barriers in psychosis prevention’, Frontiers in Psychiatry, 14, article 1148862.
</a:t>
            </a:r>
            <a:endParaRPr lang="en-US" sz="1150" dirty="0"/>
          </a:p>
          <a:p>
            <a:pPr marL="0" indent="0" algn="l">
              <a:buNone/>
            </a:pPr>
            <a:r>
              <a:rPr lang="en-US" sz="1150" dirty="0">
                <a:solidFill>
                  <a:srgbClr val="33433F"/>
                </a:solidFill>
                <a:latin typeface="Calibri" pitchFamily="34" charset="0"/>
                <a:ea typeface="Calibri" pitchFamily="34" charset="-122"/>
                <a:cs typeface="Calibri" pitchFamily="34" charset="-120"/>
              </a:rPr>
              <a:t>McCutcheon, R.A. et al. (2025) ‘INTEGRATE: international guidelines for the algorithmic treatment of schizophrenia’, The Lancet Psychiatry, 12(5), pp.384–394.
</a:t>
            </a:r>
            <a:endParaRPr lang="en-US" sz="1150" dirty="0"/>
          </a:p>
          <a:p>
            <a:pPr marL="0" indent="0" algn="l">
              <a:buNone/>
            </a:pPr>
            <a:r>
              <a:rPr lang="en-US" sz="1150" dirty="0">
                <a:solidFill>
                  <a:srgbClr val="33433F"/>
                </a:solidFill>
                <a:latin typeface="Calibri" pitchFamily="34" charset="0"/>
                <a:ea typeface="Calibri" pitchFamily="34" charset="-122"/>
                <a:cs typeface="Calibri" pitchFamily="34" charset="-120"/>
              </a:rPr>
              <a:t>Montenegro, C. et al. (2023) ‘Moving psychiatric deinstitutionalization forward’, Cambridge Prisms: Global Mental Health, 10, e29.</a:t>
            </a:r>
            <a:endParaRPr lang="en-US" sz="1150" dirty="0"/>
          </a:p>
        </p:txBody>
      </p:sp>
      <p:sp>
        <p:nvSpPr>
          <p:cNvPr id="69" name="Text 58"/>
          <p:cNvSpPr/>
          <p:nvPr/>
        </p:nvSpPr>
        <p:spPr>
          <a:xfrm>
            <a:off x="11091545" y="27455895"/>
            <a:ext cx="9555480" cy="1783080"/>
          </a:xfrm>
          <a:prstGeom prst="rect">
            <a:avLst/>
          </a:prstGeom>
          <a:noFill/>
          <a:ln/>
        </p:spPr>
        <p:txBody>
          <a:bodyPr wrap="square" lIns="0" tIns="0" rIns="0" bIns="0" rtlCol="0" anchor="t"/>
          <a:lstStyle/>
          <a:p>
            <a:pPr marL="0" indent="0" algn="l">
              <a:buNone/>
            </a:pPr>
            <a:r>
              <a:rPr lang="en-US" sz="1150" dirty="0">
                <a:solidFill>
                  <a:srgbClr val="33433F"/>
                </a:solidFill>
                <a:latin typeface="Calibri" pitchFamily="34" charset="0"/>
                <a:ea typeface="Calibri" pitchFamily="34" charset="-122"/>
                <a:cs typeface="Calibri" pitchFamily="34" charset="-120"/>
              </a:rPr>
              <a:t>Schneider-Thoma, J. et al. (2022) ‘Comparative efficacy and tolerability of 32 antipsychotics for maintenance treatment of adults with schizophrenia’, The Lancet, 399(10327), pp.824–836.
</a:t>
            </a:r>
            <a:endParaRPr lang="en-US" sz="1150" dirty="0"/>
          </a:p>
          <a:p>
            <a:pPr marL="0" indent="0" algn="l">
              <a:buNone/>
            </a:pPr>
            <a:r>
              <a:rPr lang="en-US" sz="1150" dirty="0">
                <a:solidFill>
                  <a:srgbClr val="33433F"/>
                </a:solidFill>
                <a:latin typeface="Calibri" pitchFamily="34" charset="0"/>
                <a:ea typeface="Calibri" pitchFamily="34" charset="-122"/>
                <a:cs typeface="Calibri" pitchFamily="34" charset="-120"/>
              </a:rPr>
              <a:t>Tiller, J., Maguire, T. and Newman-Taylor, K. (2023) ‘Early intervention in psychosis services’, European Psychiatry, 66(1), e92.
</a:t>
            </a:r>
            <a:endParaRPr lang="en-US" sz="1150" dirty="0"/>
          </a:p>
          <a:p>
            <a:pPr marL="0" indent="0" algn="l">
              <a:buNone/>
            </a:pPr>
            <a:r>
              <a:rPr lang="en-US" sz="1150" dirty="0">
                <a:solidFill>
                  <a:srgbClr val="33433F"/>
                </a:solidFill>
                <a:latin typeface="Calibri" pitchFamily="34" charset="0"/>
                <a:ea typeface="Calibri" pitchFamily="34" charset="-122"/>
                <a:cs typeface="Calibri" pitchFamily="34" charset="-120"/>
              </a:rPr>
              <a:t>van Genk, C. et al. (2023) ‘Current insights of community mental healthcare for people with severe mental illness’, Frontiers in Psychiatry, 14, article 1156235.
</a:t>
            </a:r>
            <a:endParaRPr lang="en-US" sz="1150" dirty="0"/>
          </a:p>
          <a:p>
            <a:pPr marL="0" indent="0" algn="l">
              <a:buNone/>
            </a:pPr>
            <a:r>
              <a:rPr lang="en-US" sz="1150" dirty="0">
                <a:solidFill>
                  <a:srgbClr val="33433F"/>
                </a:solidFill>
                <a:latin typeface="Calibri" pitchFamily="34" charset="0"/>
                <a:ea typeface="Calibri" pitchFamily="34" charset="-122"/>
                <a:cs typeface="Calibri" pitchFamily="34" charset="-120"/>
              </a:rPr>
              <a:t>Williams, R. et al. (2024) ‘Comparing interventions for early psychosis’, EClinicalMedicine, 70, article 102537.
</a:t>
            </a:r>
            <a:endParaRPr lang="en-US" sz="1150" dirty="0"/>
          </a:p>
          <a:p>
            <a:pPr marL="0" indent="0" algn="l">
              <a:buNone/>
            </a:pPr>
            <a:r>
              <a:rPr lang="en-US" sz="1150" dirty="0">
                <a:solidFill>
                  <a:srgbClr val="33433F"/>
                </a:solidFill>
                <a:latin typeface="Calibri" pitchFamily="34" charset="0"/>
                <a:ea typeface="Calibri" pitchFamily="34" charset="-122"/>
                <a:cs typeface="Calibri" pitchFamily="34" charset="-120"/>
              </a:rPr>
              <a:t>World Health Organization (2024) ICD-11 for Mortality and Morbidity Statistics: schizophrenia or other primary psychotic disorders. Geneva: WHO. icd.who.int/browse/2024-01/mms/en (Accessed: 30 June 2026).</a:t>
            </a:r>
            <a:endParaRPr lang="en-US" sz="1150" dirty="0"/>
          </a:p>
        </p:txBody>
      </p:sp>
      <p:pic>
        <p:nvPicPr>
          <p:cNvPr id="70" name="Picture 69">
            <a:extLst>
              <a:ext uri="{FF2B5EF4-FFF2-40B4-BE49-F238E27FC236}">
                <a16:creationId xmlns:a16="http://schemas.microsoft.com/office/drawing/2014/main" id="{937D563A-8D24-C158-79E8-E4CF5D378C43}"/>
              </a:ext>
            </a:extLst>
          </p:cNvPr>
          <p:cNvPicPr>
            <a:picLocks noChangeAspect="1"/>
          </p:cNvPicPr>
          <p:nvPr/>
        </p:nvPicPr>
        <p:blipFill>
          <a:blip r:embed="rId4"/>
          <a:stretch>
            <a:fillRect/>
          </a:stretch>
        </p:blipFill>
        <p:spPr>
          <a:xfrm>
            <a:off x="4636770" y="4663440"/>
            <a:ext cx="2251710" cy="2544596"/>
          </a:xfrm>
          <a:prstGeom prst="rect">
            <a:avLst/>
          </a:prstGeom>
        </p:spPr>
      </p:pic>
      <p:pic>
        <p:nvPicPr>
          <p:cNvPr id="71" name="Image 0" descr="preencoded.png">
            <a:extLst>
              <a:ext uri="{FF2B5EF4-FFF2-40B4-BE49-F238E27FC236}">
                <a16:creationId xmlns:a16="http://schemas.microsoft.com/office/drawing/2014/main" id="{45C42E81-F34E-A5B8-F95F-4FA5C0D7E9B9}"/>
              </a:ext>
            </a:extLst>
          </p:cNvPr>
          <p:cNvPicPr>
            <a:picLocks noChangeAspect="1"/>
          </p:cNvPicPr>
          <p:nvPr/>
        </p:nvPicPr>
        <p:blipFill>
          <a:blip r:embed="rId5"/>
          <a:stretch>
            <a:fillRect/>
          </a:stretch>
        </p:blipFill>
        <p:spPr>
          <a:xfrm>
            <a:off x="548005" y="371475"/>
            <a:ext cx="1116330" cy="1116330"/>
          </a:xfrm>
          <a:prstGeom prst="rect">
            <a:avLst/>
          </a:prstGeom>
        </p:spPr>
      </p:pic>
      <p:pic>
        <p:nvPicPr>
          <p:cNvPr id="74" name="Picture 73">
            <a:extLst>
              <a:ext uri="{FF2B5EF4-FFF2-40B4-BE49-F238E27FC236}">
                <a16:creationId xmlns:a16="http://schemas.microsoft.com/office/drawing/2014/main" id="{F548BCFF-CBD8-AB8B-F64C-D0166B58E1E8}"/>
              </a:ext>
            </a:extLst>
          </p:cNvPr>
          <p:cNvPicPr>
            <a:picLocks noChangeAspect="1"/>
          </p:cNvPicPr>
          <p:nvPr/>
        </p:nvPicPr>
        <p:blipFill>
          <a:blip r:embed="rId6"/>
          <a:stretch>
            <a:fillRect/>
          </a:stretch>
        </p:blipFill>
        <p:spPr>
          <a:xfrm>
            <a:off x="768859" y="4719753"/>
            <a:ext cx="3704317" cy="2206827"/>
          </a:xfrm>
          <a:prstGeom prst="rect">
            <a:avLst/>
          </a:prstGeom>
        </p:spPr>
      </p:pic>
      <p:pic>
        <p:nvPicPr>
          <p:cNvPr id="76" name="Picture 75">
            <a:extLst>
              <a:ext uri="{FF2B5EF4-FFF2-40B4-BE49-F238E27FC236}">
                <a16:creationId xmlns:a16="http://schemas.microsoft.com/office/drawing/2014/main" id="{046E0F73-822A-C93B-BC56-3D74C2FE88B5}"/>
              </a:ext>
            </a:extLst>
          </p:cNvPr>
          <p:cNvPicPr>
            <a:picLocks noChangeAspect="1"/>
          </p:cNvPicPr>
          <p:nvPr/>
        </p:nvPicPr>
        <p:blipFill>
          <a:blip r:embed="rId7"/>
          <a:stretch>
            <a:fillRect/>
          </a:stretch>
        </p:blipFill>
        <p:spPr>
          <a:xfrm>
            <a:off x="7582863" y="4719753"/>
            <a:ext cx="4042769" cy="2229687"/>
          </a:xfrm>
          <a:prstGeom prst="rect">
            <a:avLst/>
          </a:prstGeom>
        </p:spPr>
      </p:pic>
      <p:pic>
        <p:nvPicPr>
          <p:cNvPr id="78" name="Picture 77">
            <a:extLst>
              <a:ext uri="{FF2B5EF4-FFF2-40B4-BE49-F238E27FC236}">
                <a16:creationId xmlns:a16="http://schemas.microsoft.com/office/drawing/2014/main" id="{228A61BB-C7FE-E52B-D9D1-6AD340938DC7}"/>
              </a:ext>
            </a:extLst>
          </p:cNvPr>
          <p:cNvPicPr>
            <a:picLocks noChangeAspect="1"/>
          </p:cNvPicPr>
          <p:nvPr/>
        </p:nvPicPr>
        <p:blipFill>
          <a:blip r:embed="rId8"/>
          <a:stretch>
            <a:fillRect/>
          </a:stretch>
        </p:blipFill>
        <p:spPr>
          <a:xfrm>
            <a:off x="14557587" y="4891817"/>
            <a:ext cx="4492413" cy="2034763"/>
          </a:xfrm>
          <a:prstGeom prst="rect">
            <a:avLst/>
          </a:prstGeom>
        </p:spPr>
      </p:pic>
      <p:pic>
        <p:nvPicPr>
          <p:cNvPr id="80" name="Picture 79">
            <a:extLst>
              <a:ext uri="{FF2B5EF4-FFF2-40B4-BE49-F238E27FC236}">
                <a16:creationId xmlns:a16="http://schemas.microsoft.com/office/drawing/2014/main" id="{8B52B7E4-B0F0-0D90-8AB2-2EA26F5193F3}"/>
              </a:ext>
            </a:extLst>
          </p:cNvPr>
          <p:cNvPicPr>
            <a:picLocks noChangeAspect="1"/>
          </p:cNvPicPr>
          <p:nvPr/>
        </p:nvPicPr>
        <p:blipFill>
          <a:blip r:embed="rId9"/>
          <a:srcRect/>
          <a:stretch>
            <a:fillRect/>
          </a:stretch>
        </p:blipFill>
        <p:spPr>
          <a:xfrm>
            <a:off x="674834" y="11918180"/>
            <a:ext cx="3961936" cy="2197870"/>
          </a:xfrm>
          <a:prstGeom prst="rect">
            <a:avLst/>
          </a:prstGeom>
        </p:spPr>
      </p:pic>
      <p:pic>
        <p:nvPicPr>
          <p:cNvPr id="72" name="Picture 71">
            <a:extLst>
              <a:ext uri="{FF2B5EF4-FFF2-40B4-BE49-F238E27FC236}">
                <a16:creationId xmlns:a16="http://schemas.microsoft.com/office/drawing/2014/main" id="{760AC49B-33F6-ECE0-8DCB-4D1AD4FA1E80}"/>
              </a:ext>
            </a:extLst>
          </p:cNvPr>
          <p:cNvPicPr>
            <a:picLocks noChangeAspect="1"/>
          </p:cNvPicPr>
          <p:nvPr/>
        </p:nvPicPr>
        <p:blipFill>
          <a:blip r:embed="rId10"/>
          <a:stretch>
            <a:fillRect/>
          </a:stretch>
        </p:blipFill>
        <p:spPr>
          <a:xfrm>
            <a:off x="4600575" y="11983537"/>
            <a:ext cx="2458720" cy="2437900"/>
          </a:xfrm>
          <a:prstGeom prst="rect">
            <a:avLst/>
          </a:prstGeom>
        </p:spPr>
      </p:pic>
      <p:pic>
        <p:nvPicPr>
          <p:cNvPr id="82" name="Picture 81">
            <a:extLst>
              <a:ext uri="{FF2B5EF4-FFF2-40B4-BE49-F238E27FC236}">
                <a16:creationId xmlns:a16="http://schemas.microsoft.com/office/drawing/2014/main" id="{15202B81-D286-537A-FC72-3A9CFA4497CC}"/>
              </a:ext>
            </a:extLst>
          </p:cNvPr>
          <p:cNvPicPr>
            <a:picLocks noChangeAspect="1"/>
          </p:cNvPicPr>
          <p:nvPr/>
        </p:nvPicPr>
        <p:blipFill>
          <a:blip r:embed="rId11"/>
          <a:stretch>
            <a:fillRect/>
          </a:stretch>
        </p:blipFill>
        <p:spPr>
          <a:xfrm>
            <a:off x="7461250" y="11930306"/>
            <a:ext cx="4908550" cy="2261181"/>
          </a:xfrm>
          <a:prstGeom prst="rect">
            <a:avLst/>
          </a:prstGeom>
        </p:spPr>
      </p:pic>
      <p:pic>
        <p:nvPicPr>
          <p:cNvPr id="84" name="Picture 83">
            <a:extLst>
              <a:ext uri="{FF2B5EF4-FFF2-40B4-BE49-F238E27FC236}">
                <a16:creationId xmlns:a16="http://schemas.microsoft.com/office/drawing/2014/main" id="{B47BF18A-F23A-EA89-D204-2CC65B106039}"/>
              </a:ext>
            </a:extLst>
          </p:cNvPr>
          <p:cNvPicPr>
            <a:picLocks noChangeAspect="1"/>
          </p:cNvPicPr>
          <p:nvPr/>
        </p:nvPicPr>
        <p:blipFill>
          <a:blip r:embed="rId12"/>
          <a:stretch>
            <a:fillRect/>
          </a:stretch>
        </p:blipFill>
        <p:spPr>
          <a:xfrm>
            <a:off x="536946" y="19158336"/>
            <a:ext cx="4528539" cy="2375784"/>
          </a:xfrm>
          <a:prstGeom prst="rect">
            <a:avLst/>
          </a:prstGeom>
        </p:spPr>
      </p:pic>
      <p:pic>
        <p:nvPicPr>
          <p:cNvPr id="86" name="Picture 85">
            <a:extLst>
              <a:ext uri="{FF2B5EF4-FFF2-40B4-BE49-F238E27FC236}">
                <a16:creationId xmlns:a16="http://schemas.microsoft.com/office/drawing/2014/main" id="{49ABF856-1269-0D08-CDB5-821524FD7B16}"/>
              </a:ext>
            </a:extLst>
          </p:cNvPr>
          <p:cNvPicPr>
            <a:picLocks noChangeAspect="1"/>
          </p:cNvPicPr>
          <p:nvPr/>
        </p:nvPicPr>
        <p:blipFill>
          <a:blip r:embed="rId13"/>
          <a:stretch>
            <a:fillRect/>
          </a:stretch>
        </p:blipFill>
        <p:spPr>
          <a:xfrm>
            <a:off x="7461250" y="19246080"/>
            <a:ext cx="4164382" cy="2425200"/>
          </a:xfrm>
          <a:prstGeom prst="rect">
            <a:avLst/>
          </a:prstGeom>
        </p:spPr>
      </p:pic>
      <p:pic>
        <p:nvPicPr>
          <p:cNvPr id="88" name="Picture 87">
            <a:extLst>
              <a:ext uri="{FF2B5EF4-FFF2-40B4-BE49-F238E27FC236}">
                <a16:creationId xmlns:a16="http://schemas.microsoft.com/office/drawing/2014/main" id="{15B97323-5D9C-2A8E-37B4-495CD94D8DAF}"/>
              </a:ext>
            </a:extLst>
          </p:cNvPr>
          <p:cNvPicPr>
            <a:picLocks noChangeAspect="1"/>
          </p:cNvPicPr>
          <p:nvPr/>
        </p:nvPicPr>
        <p:blipFill>
          <a:blip r:embed="rId14"/>
          <a:stretch>
            <a:fillRect/>
          </a:stretch>
        </p:blipFill>
        <p:spPr>
          <a:xfrm>
            <a:off x="548640" y="26471880"/>
            <a:ext cx="3689531" cy="984015"/>
          </a:xfrm>
          <a:prstGeom prst="rect">
            <a:avLst/>
          </a:prstGeom>
        </p:spPr>
      </p:pic>
      <p:pic>
        <p:nvPicPr>
          <p:cNvPr id="90" name="Picture 89">
            <a:extLst>
              <a:ext uri="{FF2B5EF4-FFF2-40B4-BE49-F238E27FC236}">
                <a16:creationId xmlns:a16="http://schemas.microsoft.com/office/drawing/2014/main" id="{8065F6C2-44EA-46F7-90CC-825A9762CD04}"/>
              </a:ext>
            </a:extLst>
          </p:cNvPr>
          <p:cNvPicPr>
            <a:picLocks noChangeAspect="1"/>
          </p:cNvPicPr>
          <p:nvPr/>
        </p:nvPicPr>
        <p:blipFill>
          <a:blip r:embed="rId15"/>
          <a:stretch>
            <a:fillRect/>
          </a:stretch>
        </p:blipFill>
        <p:spPr>
          <a:xfrm>
            <a:off x="14548061" y="15641799"/>
            <a:ext cx="5302039" cy="2199594"/>
          </a:xfrm>
          <a:prstGeom prst="rect">
            <a:avLst/>
          </a:prstGeom>
        </p:spPr>
      </p:pic>
      <p:pic>
        <p:nvPicPr>
          <p:cNvPr id="93" name="Picture 92">
            <a:extLst>
              <a:ext uri="{FF2B5EF4-FFF2-40B4-BE49-F238E27FC236}">
                <a16:creationId xmlns:a16="http://schemas.microsoft.com/office/drawing/2014/main" id="{4FBBA2A1-6945-428B-6154-45EF9D96FB80}"/>
              </a:ext>
            </a:extLst>
          </p:cNvPr>
          <p:cNvPicPr>
            <a:picLocks noChangeAspect="1"/>
          </p:cNvPicPr>
          <p:nvPr/>
        </p:nvPicPr>
        <p:blipFill>
          <a:blip r:embed="rId16"/>
          <a:stretch>
            <a:fillRect/>
          </a:stretch>
        </p:blipFill>
        <p:spPr>
          <a:xfrm>
            <a:off x="4170584" y="19246080"/>
            <a:ext cx="2876645" cy="2550930"/>
          </a:xfrm>
          <a:prstGeom prst="rect">
            <a:avLst/>
          </a:prstGeom>
        </p:spPr>
      </p:pic>
      <p:pic>
        <p:nvPicPr>
          <p:cNvPr id="94" name="Picture 93">
            <a:extLst>
              <a:ext uri="{FF2B5EF4-FFF2-40B4-BE49-F238E27FC236}">
                <a16:creationId xmlns:a16="http://schemas.microsoft.com/office/drawing/2014/main" id="{1DFADD85-B61E-D7B8-9B76-9CCD1D1104CF}"/>
              </a:ext>
            </a:extLst>
          </p:cNvPr>
          <p:cNvPicPr>
            <a:picLocks noChangeAspect="1"/>
          </p:cNvPicPr>
          <p:nvPr/>
        </p:nvPicPr>
        <p:blipFill>
          <a:blip r:embed="rId17"/>
          <a:stretch>
            <a:fillRect/>
          </a:stretch>
        </p:blipFill>
        <p:spPr>
          <a:xfrm>
            <a:off x="10927080" y="4572146"/>
            <a:ext cx="3178503" cy="2468734"/>
          </a:xfrm>
          <a:prstGeom prst="rect">
            <a:avLst/>
          </a:prstGeom>
        </p:spPr>
      </p:pic>
      <p:pic>
        <p:nvPicPr>
          <p:cNvPr id="95" name="Picture 94">
            <a:extLst>
              <a:ext uri="{FF2B5EF4-FFF2-40B4-BE49-F238E27FC236}">
                <a16:creationId xmlns:a16="http://schemas.microsoft.com/office/drawing/2014/main" id="{978CD203-3B39-EA0F-127C-5476B1A54262}"/>
              </a:ext>
            </a:extLst>
          </p:cNvPr>
          <p:cNvPicPr>
            <a:picLocks noChangeAspect="1"/>
          </p:cNvPicPr>
          <p:nvPr/>
        </p:nvPicPr>
        <p:blipFill>
          <a:blip r:embed="rId18"/>
          <a:stretch>
            <a:fillRect/>
          </a:stretch>
        </p:blipFill>
        <p:spPr>
          <a:xfrm>
            <a:off x="11091545" y="11841480"/>
            <a:ext cx="2868295" cy="1783080"/>
          </a:xfrm>
          <a:prstGeom prst="rect">
            <a:avLst/>
          </a:prstGeom>
        </p:spPr>
      </p:pic>
      <p:pic>
        <p:nvPicPr>
          <p:cNvPr id="96" name="Picture 95">
            <a:extLst>
              <a:ext uri="{FF2B5EF4-FFF2-40B4-BE49-F238E27FC236}">
                <a16:creationId xmlns:a16="http://schemas.microsoft.com/office/drawing/2014/main" id="{B966A08A-3EF8-19A0-DE30-4A8A38FD61F4}"/>
              </a:ext>
            </a:extLst>
          </p:cNvPr>
          <p:cNvPicPr>
            <a:picLocks noChangeAspect="1"/>
          </p:cNvPicPr>
          <p:nvPr/>
        </p:nvPicPr>
        <p:blipFill>
          <a:blip r:embed="rId19"/>
          <a:stretch>
            <a:fillRect/>
          </a:stretch>
        </p:blipFill>
        <p:spPr>
          <a:xfrm>
            <a:off x="11001375" y="19181408"/>
            <a:ext cx="2958465" cy="2425200"/>
          </a:xfrm>
          <a:prstGeom prst="rect">
            <a:avLst/>
          </a:prstGeom>
        </p:spPr>
      </p:pic>
      <p:pic>
        <p:nvPicPr>
          <p:cNvPr id="97" name="Picture 96">
            <a:extLst>
              <a:ext uri="{FF2B5EF4-FFF2-40B4-BE49-F238E27FC236}">
                <a16:creationId xmlns:a16="http://schemas.microsoft.com/office/drawing/2014/main" id="{14B50AD5-071D-6D02-2C3F-7B29DFE400C7}"/>
              </a:ext>
            </a:extLst>
          </p:cNvPr>
          <p:cNvPicPr>
            <a:picLocks noChangeAspect="1"/>
          </p:cNvPicPr>
          <p:nvPr/>
        </p:nvPicPr>
        <p:blipFill>
          <a:blip r:embed="rId20"/>
          <a:stretch>
            <a:fillRect/>
          </a:stretch>
        </p:blipFill>
        <p:spPr>
          <a:xfrm>
            <a:off x="18879873" y="4739388"/>
            <a:ext cx="1979506" cy="2404361"/>
          </a:xfrm>
          <a:prstGeom prst="rect">
            <a:avLst/>
          </a:prstGeom>
        </p:spPr>
      </p:pic>
      <p:pic>
        <p:nvPicPr>
          <p:cNvPr id="98" name="Picture 97">
            <a:extLst>
              <a:ext uri="{FF2B5EF4-FFF2-40B4-BE49-F238E27FC236}">
                <a16:creationId xmlns:a16="http://schemas.microsoft.com/office/drawing/2014/main" id="{DA749C6E-ABA8-D04B-29E9-973EC6AD12CA}"/>
              </a:ext>
            </a:extLst>
          </p:cNvPr>
          <p:cNvPicPr>
            <a:picLocks noChangeAspect="1"/>
          </p:cNvPicPr>
          <p:nvPr/>
        </p:nvPicPr>
        <p:blipFill>
          <a:blip r:embed="rId21"/>
          <a:stretch>
            <a:fillRect/>
          </a:stretch>
        </p:blipFill>
        <p:spPr>
          <a:xfrm>
            <a:off x="17160404" y="23226395"/>
            <a:ext cx="3322155" cy="287972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31</TotalTime>
  <Words>1358</Words>
  <Application>Microsoft Office PowerPoint</Application>
  <PresentationFormat>Custom</PresentationFormat>
  <Paragraphs>30</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Cambria</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Aftab Hussain</cp:lastModifiedBy>
  <cp:revision>1</cp:revision>
  <dcterms:created xsi:type="dcterms:W3CDTF">2026-06-30T21:45:03Z</dcterms:created>
  <dcterms:modified xsi:type="dcterms:W3CDTF">2026-07-02T21:01:00Z</dcterms:modified>
</cp:coreProperties>
</file>