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 showGuides="1">
      <p:cViewPr varScale="1">
        <p:scale>
          <a:sx n="116" d="100"/>
          <a:sy n="116" d="100"/>
        </p:scale>
        <p:origin x="336" y="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B54730-9154-47D3-9FD9-B7747456BB21}" type="datetimeFigureOut">
              <a:rPr lang="en-GB" smtClean="0"/>
              <a:t>26/10/2016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77C977-45EA-4E85-AB14-3C48E2D1B1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3263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1585A1F-4408-4C8D-BF64-CE8A2123CC56}" type="slidenum">
              <a:rPr lang="en-US" smtClean="0"/>
              <a:pPr/>
              <a:t>8</a:t>
            </a:fld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4295296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898BA46-7690-478D-B8C0-22A4AF67FAF6}" type="slidenum">
              <a:rPr lang="en-US" smtClean="0"/>
              <a:pPr/>
              <a:t>11</a:t>
            </a:fld>
            <a:endParaRPr lang="en-US" smtClean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GB" smtClean="0"/>
              <a:t>Specifically (e.g. e-Government, the role of government in the promotion &amp; control of the Internet)</a:t>
            </a: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2522155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B598669-67BB-4DC8-984F-2EEB54691E8D}" type="slidenum">
              <a:rPr lang="en-US" smtClean="0"/>
              <a:pPr/>
              <a:t>14</a:t>
            </a:fld>
            <a:endParaRPr lang="en-US" smtClean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GB" smtClean="0"/>
              <a:t>Specifically (e.g. regional differences in the GIS for cluster analysis)</a:t>
            </a:r>
          </a:p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4157536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defTabSz="913325"/>
            <a:fld id="{C3DCA013-1300-44EB-9B91-1E1A5DE112A4}" type="slidenum">
              <a:rPr lang="en-US" smtClean="0"/>
              <a:pPr defTabSz="913325"/>
              <a:t>20</a:t>
            </a:fld>
            <a:endParaRPr lang="en-US" dirty="0" smtClean="0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3872" y="4343365"/>
            <a:ext cx="5030256" cy="4115448"/>
          </a:xfrm>
          <a:noFill/>
          <a:ln/>
        </p:spPr>
        <p:txBody>
          <a:bodyPr/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0513925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59F3CA1-2D46-4E71-AB3C-DA11C07186E7}" type="slidenum">
              <a:rPr lang="en-US" smtClean="0"/>
              <a:pPr/>
              <a:t>21</a:t>
            </a:fld>
            <a:endParaRPr lang="en-US" smtClean="0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GB" smtClean="0"/>
              <a:t>IT specifically (e.g. monitoring adoption of technology by customers and competitors, new marketing opportunities, CAD for new product development)</a:t>
            </a:r>
          </a:p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4469336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F7D96-4BFE-4086-9B35-9F997BC13946}" type="datetimeFigureOut">
              <a:rPr lang="en-GB" smtClean="0"/>
              <a:t>26/10/2016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4682C-2B02-431A-9F38-3A213AB0F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0588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F7D96-4BFE-4086-9B35-9F997BC13946}" type="datetimeFigureOut">
              <a:rPr lang="en-GB" smtClean="0"/>
              <a:t>26/10/2016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4682C-2B02-431A-9F38-3A213AB0F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9645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F7D96-4BFE-4086-9B35-9F997BC13946}" type="datetimeFigureOut">
              <a:rPr lang="en-GB" smtClean="0"/>
              <a:t>26/10/2016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4682C-2B02-431A-9F38-3A213AB0F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7317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F7D96-4BFE-4086-9B35-9F997BC13946}" type="datetimeFigureOut">
              <a:rPr lang="en-GB" smtClean="0"/>
              <a:t>26/10/2016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4682C-2B02-431A-9F38-3A213AB0F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4946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F7D96-4BFE-4086-9B35-9F997BC13946}" type="datetimeFigureOut">
              <a:rPr lang="en-GB" smtClean="0"/>
              <a:t>26/10/2016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4682C-2B02-431A-9F38-3A213AB0F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710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F7D96-4BFE-4086-9B35-9F997BC13946}" type="datetimeFigureOut">
              <a:rPr lang="en-GB" smtClean="0"/>
              <a:t>26/10/2016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4682C-2B02-431A-9F38-3A213AB0F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4275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F7D96-4BFE-4086-9B35-9F997BC13946}" type="datetimeFigureOut">
              <a:rPr lang="en-GB" smtClean="0"/>
              <a:t>26/10/2016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4682C-2B02-431A-9F38-3A213AB0F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3815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F7D96-4BFE-4086-9B35-9F997BC13946}" type="datetimeFigureOut">
              <a:rPr lang="en-GB" smtClean="0"/>
              <a:t>26/10/2016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4682C-2B02-431A-9F38-3A213AB0F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0993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F7D96-4BFE-4086-9B35-9F997BC13946}" type="datetimeFigureOut">
              <a:rPr lang="en-GB" smtClean="0"/>
              <a:t>26/10/2016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4682C-2B02-431A-9F38-3A213AB0F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870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F7D96-4BFE-4086-9B35-9F997BC13946}" type="datetimeFigureOut">
              <a:rPr lang="en-GB" smtClean="0"/>
              <a:t>26/10/2016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4682C-2B02-431A-9F38-3A213AB0F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4295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F7D96-4BFE-4086-9B35-9F997BC13946}" type="datetimeFigureOut">
              <a:rPr lang="en-GB" smtClean="0"/>
              <a:t>26/10/2016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4682C-2B02-431A-9F38-3A213AB0F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260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3F7D96-4BFE-4086-9B35-9F997BC13946}" type="datetimeFigureOut">
              <a:rPr lang="en-GB" smtClean="0"/>
              <a:t>26/10/2016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F4682C-2B02-431A-9F38-3A213AB0F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349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interest.com/pin/147563325262868828/" TargetMode="External"/><Relationship Id="rId3" Type="http://schemas.openxmlformats.org/officeDocument/2006/relationships/hyperlink" Target="http://www.internetworldstats.com/stats.htm" TargetMode="External"/><Relationship Id="rId7" Type="http://schemas.openxmlformats.org/officeDocument/2006/relationships/hyperlink" Target="http://www.brandwatch.com/2013/06/smartphone-and-tablet-use-continues-to-rise-the-stats/" TargetMode="External"/><Relationship Id="rId12" Type="http://schemas.openxmlformats.org/officeDocument/2006/relationships/hyperlink" Target="http://mobithinking.com/mobile-marketing-tools/latest-mobile-stats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uswitch.com/mobiles/mobile_tracker/" TargetMode="External"/><Relationship Id="rId11" Type="http://schemas.openxmlformats.org/officeDocument/2006/relationships/hyperlink" Target="http://www.smartinsights.com/mobile-marketing/mobile-marketing-analytics/mobile-marketing-statistics/" TargetMode="External"/><Relationship Id="rId5" Type="http://schemas.openxmlformats.org/officeDocument/2006/relationships/hyperlink" Target="http://readwrite.com/2013/05/29/huge-potential-only-15-of-global-internet-traffic-is-mobile" TargetMode="External"/><Relationship Id="rId10" Type="http://schemas.openxmlformats.org/officeDocument/2006/relationships/hyperlink" Target="http://www.fedtechmagazine.com/article/2013/06/18-incredible-internet-usage-statistics" TargetMode="External"/><Relationship Id="rId4" Type="http://schemas.openxmlformats.org/officeDocument/2006/relationships/hyperlink" Target="https://d28wbuch0jlv7v.cloudfront.net/images/infografik/normal/ChartOfTheDay_1223_Global_E_Commerce_Sales_2013_n.jpg" TargetMode="External"/><Relationship Id="rId9" Type="http://schemas.openxmlformats.org/officeDocument/2006/relationships/hyperlink" Target="http://www.w3schools.com/browsers/browsers_mobile.asp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oursework4you.co.uk/essays-and-dissertations/pest-analysis.php" TargetMode="External"/><Relationship Id="rId2" Type="http://schemas.openxmlformats.org/officeDocument/2006/relationships/hyperlink" Target="http://www.oup.com/uk/orc/bin/9780199296378/01student/additional/page_01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essaycoursework.com/modelanswer/business/help/pestle-analysis.php" TargetMode="External"/><Relationship Id="rId4" Type="http://schemas.openxmlformats.org/officeDocument/2006/relationships/hyperlink" Target="http://www.cipd.co.uk/hr-resources/factsheets/pestle-analysis.aspx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>
          <a:xfrm>
            <a:off x="1992313" y="2357438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en-GB" u="sng" dirty="0"/>
              <a:t>The Business Environment &amp; Information Systems</a:t>
            </a:r>
          </a:p>
        </p:txBody>
      </p:sp>
    </p:spTree>
    <p:extLst>
      <p:ext uri="{BB962C8B-B14F-4D97-AF65-F5344CB8AC3E}">
        <p14:creationId xmlns:p14="http://schemas.microsoft.com/office/powerpoint/2010/main" val="13246034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What is Business strategy? And what does it involve?</a:t>
            </a:r>
          </a:p>
          <a:p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What is Business Strategy</a:t>
            </a: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10041210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are business objectives?</a:t>
            </a:r>
          </a:p>
          <a:p>
            <a:endParaRPr lang="en-GB" dirty="0" smtClean="0"/>
          </a:p>
          <a:p>
            <a:r>
              <a:rPr lang="en-GB" dirty="0" smtClean="0"/>
              <a:t>Examples of business objectives?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Business Strategy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7354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the Balanced Scorecard?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686800" cy="1143000"/>
          </a:xfrm>
        </p:spPr>
        <p:txBody>
          <a:bodyPr>
            <a:normAutofit/>
          </a:bodyPr>
          <a:lstStyle/>
          <a:p>
            <a:r>
              <a:rPr lang="en-GB" u="sng" dirty="0" smtClean="0"/>
              <a:t>Strategy &amp; the Business Environment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7243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are the requirements of each of our stakeholders? E.g.</a:t>
            </a:r>
          </a:p>
          <a:p>
            <a:pPr lvl="1"/>
            <a:r>
              <a:rPr lang="en-GB" dirty="0" smtClean="0"/>
              <a:t>Employees?</a:t>
            </a:r>
          </a:p>
          <a:p>
            <a:pPr lvl="1"/>
            <a:r>
              <a:rPr lang="en-GB" dirty="0" smtClean="0"/>
              <a:t>Suppliers?</a:t>
            </a:r>
          </a:p>
          <a:p>
            <a:pPr lvl="1"/>
            <a:r>
              <a:rPr lang="en-GB" dirty="0" smtClean="0"/>
              <a:t>Customers?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u="sng" dirty="0" smtClean="0"/>
              <a:t>Stakeholders &amp; the Business Environment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7914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use information systems to meet business and stakeholder requirements.</a:t>
            </a:r>
          </a:p>
          <a:p>
            <a:endParaRPr lang="en-GB" dirty="0" smtClean="0"/>
          </a:p>
          <a:p>
            <a:r>
              <a:rPr lang="en-GB" dirty="0" smtClean="0"/>
              <a:t>Ultimately we use information systems to achieve our business objectives, to achieve our Business Strategy.</a:t>
            </a:r>
          </a:p>
          <a:p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u="sng" dirty="0" smtClean="0"/>
              <a:t>Business Environment &amp; Information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86616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2626" y="301625"/>
            <a:ext cx="8215313" cy="1143000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u="sng" dirty="0" smtClean="0"/>
              <a:t>Environment Analysis</a:t>
            </a:r>
          </a:p>
        </p:txBody>
      </p:sp>
      <p:sp>
        <p:nvSpPr>
          <p:cNvPr id="307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Organisations need to interact with and meet the </a:t>
            </a:r>
            <a:r>
              <a:rPr lang="en-GB" b="1" dirty="0" smtClean="0"/>
              <a:t>‘needs and expectations’ </a:t>
            </a:r>
            <a:r>
              <a:rPr lang="en-GB" dirty="0" smtClean="0"/>
              <a:t>of it’s internal and external stakeholders to succeed and ultimately survive.</a:t>
            </a:r>
          </a:p>
          <a:p>
            <a:pPr eaLnBrk="1" hangingPunct="1">
              <a:buNone/>
            </a:pPr>
            <a:r>
              <a:rPr lang="en-GB" dirty="0" smtClean="0"/>
              <a:t> </a:t>
            </a:r>
          </a:p>
          <a:p>
            <a:pPr eaLnBrk="1" hangingPunct="1"/>
            <a:r>
              <a:rPr lang="en-GB" dirty="0" smtClean="0"/>
              <a:t>A </a:t>
            </a:r>
            <a:r>
              <a:rPr lang="en-GB" b="1" dirty="0" smtClean="0"/>
              <a:t>PEST &amp; SWOT Analysis </a:t>
            </a:r>
            <a:r>
              <a:rPr lang="en-GB" dirty="0" smtClean="0"/>
              <a:t>are Strategic Management tools that are used to achieve this.  </a:t>
            </a:r>
          </a:p>
        </p:txBody>
      </p:sp>
    </p:spTree>
    <p:extLst>
      <p:ext uri="{BB962C8B-B14F-4D97-AF65-F5344CB8AC3E}">
        <p14:creationId xmlns:p14="http://schemas.microsoft.com/office/powerpoint/2010/main" val="828984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u="sng" dirty="0" smtClean="0"/>
              <a:t>PEST or SLEPT Analysis</a:t>
            </a:r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>
          <a:xfrm>
            <a:off x="1981200" y="1546226"/>
            <a:ext cx="8229600" cy="4525963"/>
          </a:xfrm>
        </p:spPr>
        <p:txBody>
          <a:bodyPr/>
          <a:lstStyle/>
          <a:p>
            <a:pPr eaLnBrk="1" hangingPunct="1"/>
            <a:r>
              <a:rPr lang="en-GB" b="1" dirty="0"/>
              <a:t>PEST Analysis</a:t>
            </a:r>
            <a:r>
              <a:rPr lang="en-GB" dirty="0"/>
              <a:t> - is a technique for understanding the  "environment" in which a business operates and the influence needs and expectations of key stakeholders.</a:t>
            </a:r>
          </a:p>
          <a:p>
            <a:pPr eaLnBrk="1" hangingPunct="1"/>
            <a:r>
              <a:rPr lang="en-GB" dirty="0"/>
              <a:t>The acronym stands for the </a:t>
            </a:r>
            <a:r>
              <a:rPr lang="en-GB" b="1" dirty="0"/>
              <a:t>Political</a:t>
            </a:r>
            <a:r>
              <a:rPr lang="en-GB" dirty="0"/>
              <a:t>, </a:t>
            </a:r>
            <a:r>
              <a:rPr lang="en-GB" b="1" dirty="0"/>
              <a:t>Economic, Social and Technological </a:t>
            </a:r>
            <a:r>
              <a:rPr lang="en-GB" dirty="0"/>
              <a:t>issues that affect the development of a business.</a:t>
            </a:r>
          </a:p>
          <a:p>
            <a:pPr eaLnBrk="1" hangingPunct="1"/>
            <a:endParaRPr lang="en-GB" dirty="0"/>
          </a:p>
          <a:p>
            <a:pPr eaLnBrk="1" hangingPunct="1"/>
            <a:endParaRPr lang="en-GB" dirty="0"/>
          </a:p>
          <a:p>
            <a:pPr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0716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3"/>
          <p:cNvSpPr>
            <a:spLocks noGrp="1" noChangeArrowheads="1"/>
          </p:cNvSpPr>
          <p:nvPr>
            <p:ph idx="1"/>
          </p:nvPr>
        </p:nvSpPr>
        <p:spPr>
          <a:xfrm>
            <a:off x="1775520" y="1481329"/>
            <a:ext cx="8640960" cy="4525963"/>
          </a:xfrm>
        </p:spPr>
        <p:txBody>
          <a:bodyPr>
            <a:normAutofit/>
          </a:bodyPr>
          <a:lstStyle/>
          <a:p>
            <a:pPr marL="907542" lvl="1" indent="-514350"/>
            <a:r>
              <a:rPr lang="en-GB" sz="2800" b="1" dirty="0"/>
              <a:t>‘P’olitical &amp; Legal / Ethical / Environmental</a:t>
            </a:r>
          </a:p>
          <a:p>
            <a:pPr marL="907542" lvl="1" indent="-514350"/>
            <a:r>
              <a:rPr lang="en-GB" sz="2800" b="1" dirty="0"/>
              <a:t>‘E’conomic &amp; Competition</a:t>
            </a:r>
          </a:p>
          <a:p>
            <a:pPr marL="907542" lvl="1" indent="-514350"/>
            <a:r>
              <a:rPr lang="en-GB" sz="2800" b="1" dirty="0"/>
              <a:t>‘S’ocial &amp; Customers</a:t>
            </a:r>
          </a:p>
          <a:p>
            <a:pPr marL="907542" lvl="1" indent="-514350"/>
            <a:r>
              <a:rPr lang="en-GB" sz="2800" b="1" dirty="0"/>
              <a:t>‘T’echnological.</a:t>
            </a:r>
            <a:endParaRPr lang="en-GB" sz="2800" dirty="0"/>
          </a:p>
          <a:p>
            <a:pPr eaLnBrk="1" hangingPunct="1">
              <a:buFont typeface="Wingdings" pitchFamily="2" charset="2"/>
              <a:buNone/>
            </a:pPr>
            <a:endParaRPr lang="en-US" dirty="0"/>
          </a:p>
        </p:txBody>
      </p:sp>
      <p:sp>
        <p:nvSpPr>
          <p:cNvPr id="1741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u="sng" dirty="0" smtClean="0"/>
              <a:t>PEST Analysis</a:t>
            </a:r>
            <a:endParaRPr lang="en-US" sz="1800" u="sng" dirty="0"/>
          </a:p>
        </p:txBody>
      </p:sp>
    </p:spTree>
    <p:extLst>
      <p:ext uri="{BB962C8B-B14F-4D97-AF65-F5344CB8AC3E}">
        <p14:creationId xmlns:p14="http://schemas.microsoft.com/office/powerpoint/2010/main" val="1111656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are the </a:t>
            </a:r>
            <a:r>
              <a:rPr lang="en-GB" sz="2400" b="1" dirty="0"/>
              <a:t>Political &amp; Legal </a:t>
            </a:r>
            <a:r>
              <a:rPr lang="en-GB" sz="2400" dirty="0"/>
              <a:t>influences upon a Business?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Question</a:t>
            </a: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6069874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1738314" y="1428751"/>
            <a:ext cx="8929687" cy="4525963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sz="2400" b="1" dirty="0"/>
              <a:t>POLITICAL factors </a:t>
            </a:r>
            <a:r>
              <a:rPr lang="en-GB" sz="2400" dirty="0"/>
              <a:t>refer to government policy and the degree of intervention in the economy such as</a:t>
            </a:r>
            <a:r>
              <a:rPr lang="en-GB" sz="2400" b="1" dirty="0"/>
              <a:t> provision of education, health service and infrastructure Public transport etc...</a:t>
            </a:r>
          </a:p>
          <a:p>
            <a:pPr eaLnBrk="1" hangingPunct="1"/>
            <a:r>
              <a:rPr lang="en-GB" sz="2400" dirty="0"/>
              <a:t>Government support and priorities greatly effect the economy such as the goods and services a government provides (e.g. Health, Transport, Education, Waste management) to what extent is it subsidising organisations (e.g. Farming, Education, Technology companies).</a:t>
            </a:r>
          </a:p>
          <a:p>
            <a:r>
              <a:rPr lang="en-GB" sz="2400" dirty="0"/>
              <a:t>What business support is available e.g. Grants for Technology start-ups, or existing Tech Company expansion, or Technology initiatives in Schools.</a:t>
            </a:r>
          </a:p>
          <a:p>
            <a:pPr eaLnBrk="1" hangingPunct="1"/>
            <a:r>
              <a:rPr lang="en-GB" sz="2400" dirty="0"/>
              <a:t>Governments through Tax payers money can create the infrastructure upon which the private sector can thrive.</a:t>
            </a:r>
          </a:p>
        </p:txBody>
      </p:sp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b="1" u="sng" dirty="0"/>
              <a:t>P: Political &amp; Legal example</a:t>
            </a:r>
            <a:endParaRPr lang="en-US" sz="2000" u="sng" dirty="0"/>
          </a:p>
        </p:txBody>
      </p:sp>
    </p:spTree>
    <p:extLst>
      <p:ext uri="{BB962C8B-B14F-4D97-AF65-F5344CB8AC3E}">
        <p14:creationId xmlns:p14="http://schemas.microsoft.com/office/powerpoint/2010/main" val="34263886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/>
          <p:cNvSpPr>
            <a:spLocks noGrp="1" noChangeArrowheads="1"/>
          </p:cNvSpPr>
          <p:nvPr>
            <p:ph idx="1"/>
          </p:nvPr>
        </p:nvSpPr>
        <p:spPr>
          <a:xfrm>
            <a:off x="1919536" y="500062"/>
            <a:ext cx="8424936" cy="530520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Political changes are closely tied up with legal changes.</a:t>
            </a:r>
            <a:endParaRPr lang="en-GB" b="1" dirty="0"/>
          </a:p>
          <a:p>
            <a:r>
              <a:rPr lang="en-GB" dirty="0"/>
              <a:t>As members of the European Union the UK have to adopt directives and regulations created by the EU which then become part of UK law.</a:t>
            </a:r>
          </a:p>
          <a:p>
            <a:pPr>
              <a:buNone/>
            </a:pPr>
            <a:endParaRPr lang="en-GB" dirty="0"/>
          </a:p>
          <a:p>
            <a:r>
              <a:rPr lang="en-GB" b="1" dirty="0"/>
              <a:t>Legal examples:</a:t>
            </a:r>
          </a:p>
          <a:p>
            <a:r>
              <a:rPr lang="en-GB" dirty="0"/>
              <a:t>Employment law, Equal Opportunities, Health &amp; Safety, Environmental protection laws, foreign trade regulations, Consumer protection laws such as trading standards).</a:t>
            </a:r>
          </a:p>
          <a:p>
            <a:r>
              <a:rPr lang="en-GB" dirty="0"/>
              <a:t>Data protection legislation, Computer Misuse Act, Accessibility, IP e.g. Copyright.</a:t>
            </a:r>
            <a:endParaRPr lang="en-US" dirty="0"/>
          </a:p>
          <a:p>
            <a:pPr eaLnBrk="1" hangingPunct="1">
              <a:buFont typeface="Wingdings" pitchFamily="2" charset="2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999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are the </a:t>
            </a:r>
            <a:r>
              <a:rPr lang="en-GB" b="1" dirty="0" smtClean="0"/>
              <a:t>Economic</a:t>
            </a:r>
            <a:r>
              <a:rPr lang="en-GB" dirty="0" smtClean="0"/>
              <a:t> </a:t>
            </a:r>
            <a:r>
              <a:rPr lang="en-GB" dirty="0"/>
              <a:t>influences upon a Business?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Question</a:t>
            </a: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5238226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5" name="Rectangle 3"/>
          <p:cNvSpPr>
            <a:spLocks noGrp="1" noChangeArrowheads="1"/>
          </p:cNvSpPr>
          <p:nvPr>
            <p:ph idx="1"/>
          </p:nvPr>
        </p:nvSpPr>
        <p:spPr>
          <a:xfrm>
            <a:off x="1738313" y="1428750"/>
            <a:ext cx="8501062" cy="4770438"/>
          </a:xfrm>
        </p:spPr>
        <p:txBody>
          <a:bodyPr>
            <a:normAutofit/>
          </a:bodyPr>
          <a:lstStyle/>
          <a:p>
            <a:pPr eaLnBrk="1" hangingPunct="1"/>
            <a:r>
              <a:rPr lang="en-GB" sz="2000" b="1" dirty="0"/>
              <a:t>Economic changes are closely related to social ones. </a:t>
            </a:r>
            <a:r>
              <a:rPr lang="en-GB" sz="2000" dirty="0"/>
              <a:t>The economy goes through a series of fluctuations associated with general booms and slumps in economic activity. In a boom nearly all businesses benefit and in a slump most lose out unless they are flexible and innovative and able to respond to new customer demands and expectations.</a:t>
            </a:r>
          </a:p>
          <a:p>
            <a:pPr eaLnBrk="1" hangingPunct="1">
              <a:buFont typeface="Wingdings" pitchFamily="2" charset="2"/>
              <a:buNone/>
            </a:pPr>
            <a:endParaRPr lang="en-GB" sz="2000" b="1" dirty="0"/>
          </a:p>
          <a:p>
            <a:pPr eaLnBrk="1" hangingPunct="1">
              <a:buFont typeface="Wingdings" pitchFamily="2" charset="2"/>
              <a:buNone/>
            </a:pPr>
            <a:endParaRPr lang="en-GB" sz="2000" b="1" dirty="0"/>
          </a:p>
        </p:txBody>
      </p:sp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sz="4000" u="sng" dirty="0"/>
              <a:t>E: Economic example</a:t>
            </a:r>
          </a:p>
        </p:txBody>
      </p:sp>
    </p:spTree>
    <p:extLst>
      <p:ext uri="{BB962C8B-B14F-4D97-AF65-F5344CB8AC3E}">
        <p14:creationId xmlns:p14="http://schemas.microsoft.com/office/powerpoint/2010/main" val="137397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619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Economic considerations </a:t>
            </a:r>
            <a:r>
              <a:rPr lang="en-GB" dirty="0"/>
              <a:t>can also include availability of educated / skilled workforce, product demand, disposable income, </a:t>
            </a:r>
            <a:r>
              <a:rPr lang="en-GB" dirty="0"/>
              <a:t>interest </a:t>
            </a:r>
            <a:r>
              <a:rPr lang="en-GB" dirty="0"/>
              <a:t>rates, inflation, taxation changes (e.g. VAT), exchange </a:t>
            </a:r>
            <a:r>
              <a:rPr lang="en-GB" dirty="0"/>
              <a:t>rates</a:t>
            </a:r>
            <a:endParaRPr lang="en-GB" dirty="0"/>
          </a:p>
          <a:p>
            <a:r>
              <a:rPr lang="en-GB" b="1" dirty="0"/>
              <a:t>E.g. </a:t>
            </a:r>
            <a:r>
              <a:rPr lang="en-GB" dirty="0"/>
              <a:t>strong currency</a:t>
            </a:r>
          </a:p>
          <a:p>
            <a:pPr lvl="1"/>
            <a:r>
              <a:rPr lang="en-GB" dirty="0"/>
              <a:t>Makes </a:t>
            </a:r>
            <a:r>
              <a:rPr lang="en-GB" dirty="0"/>
              <a:t>exporting more difficult because it </a:t>
            </a:r>
            <a:r>
              <a:rPr lang="en-GB" dirty="0"/>
              <a:t>raises </a:t>
            </a:r>
            <a:r>
              <a:rPr lang="en-GB" dirty="0"/>
              <a:t>the price to purchase the products abroad </a:t>
            </a:r>
          </a:p>
          <a:p>
            <a:pPr lvl="1"/>
            <a:r>
              <a:rPr lang="en-GB" dirty="0"/>
              <a:t>Inflation </a:t>
            </a:r>
            <a:r>
              <a:rPr lang="en-GB" dirty="0"/>
              <a:t>may provoke higher wage demands from employees and raise </a:t>
            </a:r>
            <a:r>
              <a:rPr lang="en-GB" dirty="0"/>
              <a:t>cost</a:t>
            </a:r>
            <a:r>
              <a:rPr lang="en-GB" dirty="0"/>
              <a:t/>
            </a:r>
            <a:br>
              <a:rPr lang="en-GB" dirty="0"/>
            </a:br>
            <a:endParaRPr lang="en-GB" b="1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E: Economic example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13527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are the </a:t>
            </a:r>
            <a:r>
              <a:rPr lang="en-GB" b="1" dirty="0" smtClean="0"/>
              <a:t>Social</a:t>
            </a:r>
            <a:r>
              <a:rPr lang="en-GB" dirty="0" smtClean="0"/>
              <a:t> </a:t>
            </a:r>
            <a:r>
              <a:rPr lang="en-GB" dirty="0"/>
              <a:t>influences upon a Business?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Question</a:t>
            </a: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15645058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7" name="Rectangle 3"/>
          <p:cNvSpPr>
            <a:spLocks noGrp="1" noChangeArrowheads="1"/>
          </p:cNvSpPr>
          <p:nvPr>
            <p:ph idx="1"/>
          </p:nvPr>
        </p:nvSpPr>
        <p:spPr>
          <a:xfrm>
            <a:off x="1952626" y="1125538"/>
            <a:ext cx="8501063" cy="5039766"/>
          </a:xfrm>
        </p:spPr>
        <p:txBody>
          <a:bodyPr>
            <a:normAutofit/>
          </a:bodyPr>
          <a:lstStyle/>
          <a:p>
            <a:pPr eaLnBrk="1" hangingPunct="1">
              <a:buFont typeface="Arial" charset="0"/>
              <a:buNone/>
            </a:pPr>
            <a:r>
              <a:rPr lang="en-GB" sz="2400" b="1" dirty="0"/>
              <a:t>SOCIAL including Cultural, Environmental &amp; Ethical factors:</a:t>
            </a:r>
          </a:p>
          <a:p>
            <a:pPr eaLnBrk="1" hangingPunct="1"/>
            <a:r>
              <a:rPr lang="en-GB" sz="2400" b="1" dirty="0"/>
              <a:t>Social</a:t>
            </a:r>
            <a:r>
              <a:rPr lang="en-GB" sz="2400" dirty="0"/>
              <a:t> factors include the general consciousness, thoughts  feelings and expectations of our customers.</a:t>
            </a:r>
          </a:p>
          <a:p>
            <a:pPr eaLnBrk="1" hangingPunct="1"/>
            <a:r>
              <a:rPr lang="en-GB" sz="2400" dirty="0"/>
              <a:t>Changes in taste, lifestyle and attitude.</a:t>
            </a:r>
          </a:p>
          <a:p>
            <a:pPr eaLnBrk="1" hangingPunct="1"/>
            <a:r>
              <a:rPr lang="en-GB" sz="2400" dirty="0"/>
              <a:t>Changes in education, values and opinion.</a:t>
            </a:r>
          </a:p>
          <a:p>
            <a:pPr eaLnBrk="1" hangingPunct="1"/>
            <a:r>
              <a:rPr lang="en-GB" sz="2400" dirty="0"/>
              <a:t>Changes in age distribution, health and environmental concerns.</a:t>
            </a:r>
          </a:p>
          <a:p>
            <a:pPr eaLnBrk="1" hangingPunct="1"/>
            <a:endParaRPr lang="en-GB" sz="2400" dirty="0"/>
          </a:p>
          <a:p>
            <a:pPr eaLnBrk="1" hangingPunct="1">
              <a:buFont typeface="Wingdings" pitchFamily="2" charset="2"/>
              <a:buNone/>
            </a:pPr>
            <a:endParaRPr lang="en-GB" sz="2400" b="1" dirty="0"/>
          </a:p>
          <a:p>
            <a:pPr eaLnBrk="1" hangingPunct="1">
              <a:buFont typeface="Wingdings" pitchFamily="2" charset="2"/>
              <a:buNone/>
            </a:pPr>
            <a:endParaRPr lang="en-GB" sz="2400" dirty="0"/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44450"/>
            <a:ext cx="8229600" cy="1143000"/>
          </a:xfrm>
        </p:spPr>
        <p:txBody>
          <a:bodyPr/>
          <a:lstStyle/>
          <a:p>
            <a:pPr eaLnBrk="1" hangingPunct="1"/>
            <a:r>
              <a:rPr lang="en-GB" u="sng" dirty="0" smtClean="0"/>
              <a:t>S: Social example</a:t>
            </a:r>
            <a:endParaRPr lang="en-US" sz="1800" u="sng" dirty="0"/>
          </a:p>
        </p:txBody>
      </p:sp>
    </p:spTree>
    <p:extLst>
      <p:ext uri="{BB962C8B-B14F-4D97-AF65-F5344CB8AC3E}">
        <p14:creationId xmlns:p14="http://schemas.microsoft.com/office/powerpoint/2010/main" val="827973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7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2DA2BF"/>
              </a:buClr>
            </a:pPr>
            <a:r>
              <a:rPr lang="en-GB" sz="2200" b="1" dirty="0">
                <a:solidFill>
                  <a:prstClr val="black"/>
                </a:solidFill>
              </a:rPr>
              <a:t>Example</a:t>
            </a:r>
            <a:r>
              <a:rPr lang="en-GB" sz="2200" dirty="0">
                <a:solidFill>
                  <a:prstClr val="black"/>
                </a:solidFill>
              </a:rPr>
              <a:t>: all over the World including the UK the population is now much more concerned </a:t>
            </a:r>
            <a:r>
              <a:rPr lang="en-GB" sz="2200" dirty="0">
                <a:solidFill>
                  <a:prstClr val="black"/>
                </a:solidFill>
              </a:rPr>
              <a:t>with: </a:t>
            </a:r>
          </a:p>
          <a:p>
            <a:pPr lvl="1">
              <a:buClr>
                <a:srgbClr val="2DA2BF"/>
              </a:buClr>
            </a:pPr>
            <a:r>
              <a:rPr lang="en-GB" sz="1800" dirty="0">
                <a:solidFill>
                  <a:prstClr val="black"/>
                </a:solidFill>
              </a:rPr>
              <a:t>health </a:t>
            </a:r>
            <a:r>
              <a:rPr lang="en-GB" sz="1800" dirty="0">
                <a:solidFill>
                  <a:prstClr val="black"/>
                </a:solidFill>
              </a:rPr>
              <a:t>and </a:t>
            </a:r>
            <a:r>
              <a:rPr lang="en-GB" sz="1800" dirty="0">
                <a:solidFill>
                  <a:prstClr val="black"/>
                </a:solidFill>
              </a:rPr>
              <a:t>safety</a:t>
            </a:r>
          </a:p>
          <a:p>
            <a:pPr lvl="1">
              <a:buClr>
                <a:srgbClr val="2DA2BF"/>
              </a:buClr>
            </a:pPr>
            <a:r>
              <a:rPr lang="en-GB" sz="1800" dirty="0">
                <a:solidFill>
                  <a:prstClr val="black"/>
                </a:solidFill>
              </a:rPr>
              <a:t>equal opportunities</a:t>
            </a:r>
          </a:p>
          <a:p>
            <a:pPr lvl="1">
              <a:buClr>
                <a:srgbClr val="2DA2BF"/>
              </a:buClr>
            </a:pPr>
            <a:r>
              <a:rPr lang="en-GB" sz="1800" dirty="0">
                <a:solidFill>
                  <a:prstClr val="black"/>
                </a:solidFill>
              </a:rPr>
              <a:t>environmental </a:t>
            </a:r>
            <a:r>
              <a:rPr lang="en-GB" sz="1800" dirty="0">
                <a:solidFill>
                  <a:prstClr val="black"/>
                </a:solidFill>
              </a:rPr>
              <a:t>&amp; ethical considerations </a:t>
            </a:r>
            <a:endParaRPr lang="en-GB" sz="1800" dirty="0">
              <a:solidFill>
                <a:prstClr val="black"/>
              </a:solidFill>
            </a:endParaRPr>
          </a:p>
          <a:p>
            <a:pPr>
              <a:buClr>
                <a:srgbClr val="2DA2BF"/>
              </a:buClr>
            </a:pPr>
            <a:r>
              <a:rPr lang="en-GB" sz="2200" dirty="0">
                <a:solidFill>
                  <a:prstClr val="black"/>
                </a:solidFill>
              </a:rPr>
              <a:t>We expect </a:t>
            </a:r>
            <a:r>
              <a:rPr lang="en-GB" sz="2200" dirty="0">
                <a:solidFill>
                  <a:prstClr val="black"/>
                </a:solidFill>
              </a:rPr>
              <a:t>this in all business operations &amp; </a:t>
            </a:r>
            <a:r>
              <a:rPr lang="en-GB" sz="2200" dirty="0">
                <a:solidFill>
                  <a:prstClr val="black"/>
                </a:solidFill>
              </a:rPr>
              <a:t>decision-making</a:t>
            </a:r>
            <a:endParaRPr lang="en-GB" sz="2200" dirty="0">
              <a:solidFill>
                <a:prstClr val="black"/>
              </a:solidFill>
            </a:endParaRPr>
          </a:p>
          <a:p>
            <a:pPr lvl="0">
              <a:buClr>
                <a:srgbClr val="2DA2BF"/>
              </a:buClr>
            </a:pPr>
            <a:r>
              <a:rPr lang="en-GB" sz="2200" b="1" dirty="0">
                <a:solidFill>
                  <a:prstClr val="black"/>
                </a:solidFill>
              </a:rPr>
              <a:t>Example</a:t>
            </a:r>
            <a:r>
              <a:rPr lang="en-GB" sz="2200" dirty="0">
                <a:solidFill>
                  <a:prstClr val="black"/>
                </a:solidFill>
              </a:rPr>
              <a:t>: Lifestyle - buyer </a:t>
            </a:r>
            <a:r>
              <a:rPr lang="en-GB" sz="2200" dirty="0">
                <a:solidFill>
                  <a:prstClr val="black"/>
                </a:solidFill>
              </a:rPr>
              <a:t>behaviour characteristics such as the increasing use of electronic &amp; mobile devices to purchase goods and </a:t>
            </a:r>
            <a:r>
              <a:rPr lang="en-GB" sz="2200" dirty="0">
                <a:solidFill>
                  <a:prstClr val="black"/>
                </a:solidFill>
              </a:rPr>
              <a:t>services</a:t>
            </a:r>
            <a:endParaRPr lang="en-GB" sz="2200" dirty="0">
              <a:solidFill>
                <a:prstClr val="black"/>
              </a:solidFill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S: Social </a:t>
            </a:r>
            <a:r>
              <a:rPr lang="en-GB" u="sng" dirty="0" smtClean="0"/>
              <a:t>examples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656838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847528" y="1481328"/>
            <a:ext cx="8686800" cy="4611968"/>
          </a:xfrm>
        </p:spPr>
        <p:txBody>
          <a:bodyPr>
            <a:noAutofit/>
          </a:bodyPr>
          <a:lstStyle/>
          <a:p>
            <a:pPr marL="624078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2200" dirty="0"/>
              <a:t>How many people have a desktop PC?</a:t>
            </a:r>
          </a:p>
          <a:p>
            <a:pPr marL="624078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2200" dirty="0"/>
              <a:t>How many people have a laptop?</a:t>
            </a:r>
          </a:p>
          <a:p>
            <a:pPr marL="624078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2200" dirty="0"/>
              <a:t>How many people have a tablet?</a:t>
            </a:r>
          </a:p>
          <a:p>
            <a:pPr marL="624078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2200" dirty="0"/>
              <a:t>How many people have a Smartphone?</a:t>
            </a:r>
          </a:p>
          <a:p>
            <a:pPr marL="624078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2200" dirty="0"/>
              <a:t>How many people have an Apple phone/tab?</a:t>
            </a:r>
          </a:p>
          <a:p>
            <a:pPr marL="624078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2200" dirty="0"/>
              <a:t>How many people have an Android phone/tab?</a:t>
            </a:r>
          </a:p>
          <a:p>
            <a:pPr marL="624078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2200" dirty="0"/>
              <a:t>How many people have a Windows phone/tab?</a:t>
            </a:r>
            <a:endParaRPr lang="en-GB" sz="2200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Trends: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61062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2381250" y="214313"/>
            <a:ext cx="7459166" cy="730250"/>
          </a:xfrm>
        </p:spPr>
        <p:txBody>
          <a:bodyPr/>
          <a:lstStyle/>
          <a:p>
            <a:pPr algn="ctr" eaLnBrk="1" hangingPunct="1"/>
            <a:r>
              <a:rPr lang="en-GB" sz="4000" u="sng" dirty="0"/>
              <a:t>Trends</a:t>
            </a:r>
            <a:endParaRPr lang="en-US" sz="4000" u="sng" dirty="0"/>
          </a:p>
        </p:txBody>
      </p:sp>
      <p:sp>
        <p:nvSpPr>
          <p:cNvPr id="23555" name="TextBox 4"/>
          <p:cNvSpPr txBox="1">
            <a:spLocks noChangeArrowheads="1"/>
          </p:cNvSpPr>
          <p:nvPr/>
        </p:nvSpPr>
        <p:spPr bwMode="auto">
          <a:xfrm>
            <a:off x="1524000" y="980729"/>
            <a:ext cx="9144000" cy="53450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ts val="200"/>
              </a:spcBef>
              <a:spcAft>
                <a:spcPts val="200"/>
              </a:spcAft>
            </a:pPr>
            <a:r>
              <a:rPr lang="en-GB" sz="2200" dirty="0">
                <a:hlinkClick r:id="rId3"/>
              </a:rPr>
              <a:t>Internet Usage Statistics</a:t>
            </a:r>
            <a:endParaRPr lang="en-GB" sz="2200" dirty="0">
              <a:hlinkClick r:id="rId4"/>
            </a:endParaRPr>
          </a:p>
          <a:p>
            <a:pPr algn="ctr">
              <a:spcBef>
                <a:spcPts val="200"/>
              </a:spcBef>
              <a:spcAft>
                <a:spcPts val="200"/>
              </a:spcAft>
            </a:pPr>
            <a:r>
              <a:rPr lang="en-GB" sz="2200" dirty="0">
                <a:hlinkClick r:id="rId4"/>
              </a:rPr>
              <a:t>Global E-commerce Sales</a:t>
            </a:r>
            <a:endParaRPr lang="en-GB" sz="2200" dirty="0"/>
          </a:p>
          <a:p>
            <a:pPr algn="ctr">
              <a:spcBef>
                <a:spcPts val="200"/>
              </a:spcBef>
              <a:spcAft>
                <a:spcPts val="200"/>
              </a:spcAft>
            </a:pPr>
            <a:r>
              <a:rPr lang="en-GB" sz="2200" dirty="0">
                <a:hlinkClick r:id="rId5"/>
              </a:rPr>
              <a:t>Mobile Usage</a:t>
            </a:r>
            <a:endParaRPr lang="en-GB" sz="2200" dirty="0"/>
          </a:p>
          <a:p>
            <a:pPr algn="ctr">
              <a:spcBef>
                <a:spcPts val="200"/>
              </a:spcBef>
              <a:spcAft>
                <a:spcPts val="200"/>
              </a:spcAft>
            </a:pPr>
            <a:r>
              <a:rPr lang="en-GB" sz="2200" dirty="0">
                <a:hlinkClick r:id="rId6"/>
              </a:rPr>
              <a:t>Most Popular Phone this week</a:t>
            </a:r>
            <a:endParaRPr lang="en-GB" sz="2200" dirty="0"/>
          </a:p>
          <a:p>
            <a:pPr algn="ctr">
              <a:spcBef>
                <a:spcPts val="200"/>
              </a:spcBef>
              <a:spcAft>
                <a:spcPts val="200"/>
              </a:spcAft>
            </a:pPr>
            <a:r>
              <a:rPr lang="en-GB" sz="2200" dirty="0" err="1"/>
              <a:t>GlobalWebIndex</a:t>
            </a:r>
            <a:r>
              <a:rPr lang="en-GB" sz="2200" dirty="0"/>
              <a:t> reports, in its Global Stream Device Q1 2013 report, that Android OS accounts for 60% of all Smartphone users globally and is expected to have 80% penetration among </a:t>
            </a:r>
            <a:r>
              <a:rPr lang="en-GB" sz="2200" dirty="0" err="1"/>
              <a:t>smartphone</a:t>
            </a:r>
            <a:r>
              <a:rPr lang="en-GB" sz="2200" dirty="0"/>
              <a:t> users by 2016. </a:t>
            </a:r>
            <a:r>
              <a:rPr lang="en-GB" sz="2200" baseline="30000" dirty="0"/>
              <a:t>(</a:t>
            </a:r>
            <a:r>
              <a:rPr lang="en-GB" sz="2200" baseline="30000" dirty="0">
                <a:hlinkClick r:id="rId7"/>
              </a:rPr>
              <a:t>ref</a:t>
            </a:r>
            <a:r>
              <a:rPr lang="en-GB" sz="2200" baseline="30000" dirty="0"/>
              <a:t>)</a:t>
            </a:r>
          </a:p>
          <a:p>
            <a:pPr algn="ctr">
              <a:spcBef>
                <a:spcPts val="200"/>
              </a:spcBef>
              <a:spcAft>
                <a:spcPts val="200"/>
              </a:spcAft>
            </a:pPr>
            <a:r>
              <a:rPr lang="en-GB" sz="2200" dirty="0">
                <a:hlinkClick r:id="rId8"/>
              </a:rPr>
              <a:t>Smartphone Use Q4 2012</a:t>
            </a:r>
            <a:endParaRPr lang="en-GB" sz="2200" dirty="0"/>
          </a:p>
          <a:p>
            <a:pPr algn="ctr">
              <a:spcBef>
                <a:spcPts val="200"/>
              </a:spcBef>
              <a:spcAft>
                <a:spcPts val="200"/>
              </a:spcAft>
            </a:pPr>
            <a:r>
              <a:rPr lang="en-GB" sz="2200" dirty="0">
                <a:hlinkClick r:id="rId9"/>
              </a:rPr>
              <a:t>Mobile Platform Statistics</a:t>
            </a:r>
            <a:endParaRPr lang="en-GB" sz="2200" dirty="0"/>
          </a:p>
          <a:p>
            <a:pPr algn="ctr">
              <a:spcBef>
                <a:spcPts val="200"/>
              </a:spcBef>
              <a:spcAft>
                <a:spcPts val="200"/>
              </a:spcAft>
            </a:pPr>
            <a:endParaRPr lang="en-GB" sz="2200" dirty="0"/>
          </a:p>
          <a:p>
            <a:pPr algn="ctr">
              <a:spcBef>
                <a:spcPts val="200"/>
              </a:spcBef>
              <a:spcAft>
                <a:spcPts val="200"/>
              </a:spcAft>
            </a:pPr>
            <a:r>
              <a:rPr lang="en-GB" sz="2200" dirty="0"/>
              <a:t>Others:</a:t>
            </a:r>
            <a:br>
              <a:rPr lang="en-GB" sz="2200" dirty="0"/>
            </a:br>
            <a:r>
              <a:rPr lang="en-GB" sz="2200" dirty="0">
                <a:hlinkClick r:id="rId10"/>
              </a:rPr>
              <a:t>2013 Internet &amp; Mobile usage statistics</a:t>
            </a:r>
            <a:endParaRPr lang="en-GB" sz="2200" dirty="0"/>
          </a:p>
          <a:p>
            <a:pPr algn="ctr">
              <a:spcBef>
                <a:spcPts val="200"/>
              </a:spcBef>
              <a:spcAft>
                <a:spcPts val="200"/>
              </a:spcAft>
            </a:pPr>
            <a:r>
              <a:rPr lang="en-GB" sz="2200" dirty="0">
                <a:hlinkClick r:id="rId11"/>
              </a:rPr>
              <a:t>Mobile Statistics 2013</a:t>
            </a:r>
            <a:endParaRPr lang="en-GB" sz="2200" dirty="0"/>
          </a:p>
          <a:p>
            <a:pPr algn="ctr">
              <a:spcBef>
                <a:spcPts val="200"/>
              </a:spcBef>
              <a:spcAft>
                <a:spcPts val="200"/>
              </a:spcAft>
            </a:pPr>
            <a:r>
              <a:rPr lang="en-GB" sz="2200" dirty="0">
                <a:hlinkClick r:id="rId12"/>
              </a:rPr>
              <a:t>Global Mobile Statistic links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96998810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1" name="Rectangle 3"/>
          <p:cNvSpPr>
            <a:spLocks noGrp="1" noChangeArrowheads="1"/>
          </p:cNvSpPr>
          <p:nvPr>
            <p:ph idx="1"/>
          </p:nvPr>
        </p:nvSpPr>
        <p:spPr>
          <a:xfrm>
            <a:off x="1630364" y="1196975"/>
            <a:ext cx="8929687" cy="5214938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sz="2000" b="1" dirty="0"/>
              <a:t>Technological factors: </a:t>
            </a:r>
            <a:r>
              <a:rPr lang="en-GB" sz="2000" dirty="0"/>
              <a:t>new technologies create new products and new Businesses. For example SMART Phones, Tablets, Computer games,  3DTVs are all new products created by technological advances. </a:t>
            </a:r>
          </a:p>
          <a:p>
            <a:pPr eaLnBrk="1" hangingPunct="1"/>
            <a:r>
              <a:rPr lang="en-GB" sz="2000" dirty="0"/>
              <a:t>Internet Information &amp; Communication, Apps &amp; Gadgets, Computer aided design, New forms of Energy generation and Transport, are all improvements to the way we live. </a:t>
            </a:r>
          </a:p>
          <a:p>
            <a:pPr eaLnBrk="1" hangingPunct="1"/>
            <a:r>
              <a:rPr lang="en-GB" sz="2000" dirty="0"/>
              <a:t>New Technology can create Jobs, reduce costs, improve quality and ways of living, and lead to innovation and well-being. These developments benefit everyone from families to students, employees, consumers and organisations and is essential to economic growth  and well-being.  </a:t>
            </a:r>
          </a:p>
          <a:p>
            <a:pPr eaLnBrk="1" hangingPunct="1"/>
            <a:r>
              <a:rPr lang="en-GB" sz="2000" dirty="0"/>
              <a:t>For a business Technology can automate production, increase efficiency and outputs and reduce labour costs.  And often fulfil the manual and monotonous tasks/jobs people don’t want to do and free them to engage in more creative and service roles.</a:t>
            </a:r>
            <a:endParaRPr lang="en-GB" sz="2000" b="1" dirty="0"/>
          </a:p>
          <a:p>
            <a:pPr eaLnBrk="1" hangingPunct="1"/>
            <a:r>
              <a:rPr lang="en-GB" sz="2000" dirty="0"/>
              <a:t>Distribution is also changed by new technologies (e.g. Music videos Games and </a:t>
            </a:r>
            <a:r>
              <a:rPr lang="en-GB" sz="2000" dirty="0" err="1"/>
              <a:t>ebooks</a:t>
            </a:r>
            <a:r>
              <a:rPr lang="en-GB" sz="2000" dirty="0"/>
              <a:t> via the Internet, flight tickets, online-shopping, auctions, etc..).</a:t>
            </a:r>
          </a:p>
          <a:p>
            <a:pPr eaLnBrk="1" hangingPunct="1"/>
            <a:r>
              <a:rPr lang="en-GB" sz="2000" dirty="0"/>
              <a:t>Technology provides new ways to communicate with consumers e.g. </a:t>
            </a:r>
            <a:r>
              <a:rPr lang="en-GB" sz="2000" dirty="0" err="1"/>
              <a:t>facebook</a:t>
            </a:r>
            <a:r>
              <a:rPr lang="en-GB" sz="2000" dirty="0"/>
              <a:t>, twitter, </a:t>
            </a:r>
            <a:r>
              <a:rPr lang="en-GB" sz="2000" dirty="0" err="1"/>
              <a:t>instagram</a:t>
            </a:r>
            <a:r>
              <a:rPr lang="en-GB" sz="2000" dirty="0"/>
              <a:t>, or recruit via </a:t>
            </a:r>
            <a:r>
              <a:rPr lang="en-GB" sz="2000" dirty="0" err="1"/>
              <a:t>Linkedin</a:t>
            </a:r>
            <a:r>
              <a:rPr lang="en-GB" sz="2000" dirty="0"/>
              <a:t>. </a:t>
            </a:r>
          </a:p>
          <a:p>
            <a:pPr eaLnBrk="1" hangingPunct="1"/>
            <a:endParaRPr lang="en-GB" sz="2000" dirty="0"/>
          </a:p>
        </p:txBody>
      </p:sp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44450"/>
            <a:ext cx="8229600" cy="1143000"/>
          </a:xfrm>
        </p:spPr>
        <p:txBody>
          <a:bodyPr/>
          <a:lstStyle/>
          <a:p>
            <a:pPr eaLnBrk="1" hangingPunct="1"/>
            <a:r>
              <a:rPr lang="en-GB" u="sng" smtClean="0"/>
              <a:t>SLEP’</a:t>
            </a:r>
            <a:r>
              <a:rPr lang="en-GB" b="1" u="sng" smtClean="0"/>
              <a:t>T’</a:t>
            </a:r>
            <a:r>
              <a:rPr lang="en-GB" u="sng" smtClean="0"/>
              <a:t> analysis</a:t>
            </a:r>
            <a:endParaRPr lang="en-GB" sz="1800" u="sng"/>
          </a:p>
        </p:txBody>
      </p:sp>
    </p:spTree>
    <p:extLst>
      <p:ext uri="{BB962C8B-B14F-4D97-AF65-F5344CB8AC3E}">
        <p14:creationId xmlns:p14="http://schemas.microsoft.com/office/powerpoint/2010/main" val="477116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0531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3"/>
          <p:cNvSpPr>
            <a:spLocks noGrp="1" noChangeArrowheads="1"/>
          </p:cNvSpPr>
          <p:nvPr>
            <p:ph idx="1"/>
          </p:nvPr>
        </p:nvSpPr>
        <p:spPr>
          <a:xfrm>
            <a:off x="1795463" y="617538"/>
            <a:ext cx="8229600" cy="4525962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b="1" dirty="0" smtClean="0"/>
              <a:t>Technological </a:t>
            </a:r>
          </a:p>
          <a:p>
            <a:pPr eaLnBrk="1" hangingPunct="1"/>
            <a:r>
              <a:rPr lang="en-GB" dirty="0" smtClean="0"/>
              <a:t>Generally e.g. new discoveries / innovations.</a:t>
            </a:r>
          </a:p>
          <a:p>
            <a:pPr eaLnBrk="1" hangingPunct="1"/>
            <a:r>
              <a:rPr lang="en-GB" dirty="0" smtClean="0"/>
              <a:t>Monitoring adoption of technology by customers and competitors.</a:t>
            </a:r>
          </a:p>
          <a:p>
            <a:pPr eaLnBrk="1" hangingPunct="1"/>
            <a:r>
              <a:rPr lang="en-GB" dirty="0" smtClean="0"/>
              <a:t>Finding Suppliers of new components, technology and devices.</a:t>
            </a:r>
          </a:p>
          <a:p>
            <a:r>
              <a:rPr lang="en-GB" dirty="0" smtClean="0"/>
              <a:t>Using new Technology for marketing opportunities.</a:t>
            </a:r>
          </a:p>
        </p:txBody>
      </p:sp>
    </p:spTree>
    <p:extLst>
      <p:ext uri="{BB962C8B-B14F-4D97-AF65-F5344CB8AC3E}">
        <p14:creationId xmlns:p14="http://schemas.microsoft.com/office/powerpoint/2010/main" val="2485416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>
          <a:xfrm>
            <a:off x="1981200" y="115888"/>
            <a:ext cx="8229600" cy="1143000"/>
          </a:xfrm>
        </p:spPr>
        <p:txBody>
          <a:bodyPr/>
          <a:lstStyle/>
          <a:p>
            <a:r>
              <a:rPr lang="en-GB" smtClean="0"/>
              <a:t>Recommended reading:</a:t>
            </a:r>
          </a:p>
        </p:txBody>
      </p:sp>
      <p:sp>
        <p:nvSpPr>
          <p:cNvPr id="36867" name="Content Placeholder 2"/>
          <p:cNvSpPr>
            <a:spLocks noGrp="1"/>
          </p:cNvSpPr>
          <p:nvPr>
            <p:ph idx="1"/>
          </p:nvPr>
        </p:nvSpPr>
        <p:spPr>
          <a:xfrm>
            <a:off x="1774825" y="1341438"/>
            <a:ext cx="8642350" cy="4525962"/>
          </a:xfrm>
        </p:spPr>
        <p:txBody>
          <a:bodyPr>
            <a:normAutofit lnSpcReduction="10000"/>
          </a:bodyPr>
          <a:lstStyle/>
          <a:p>
            <a:r>
              <a:rPr lang="en-GB" sz="2400" b="1"/>
              <a:t>What is Business Strategy: </a:t>
            </a:r>
            <a:r>
              <a:rPr lang="en-GB" sz="2400">
                <a:hlinkClick r:id="rId2"/>
              </a:rPr>
              <a:t>http://www.oup.com/uk/orc/bin/9780199296378/01student/additional/page_01.htm</a:t>
            </a:r>
            <a:endParaRPr lang="en-GB" sz="2400"/>
          </a:p>
          <a:p>
            <a:r>
              <a:rPr lang="en-GB" sz="2400" b="1"/>
              <a:t>What is a PEST analysis: </a:t>
            </a:r>
            <a:r>
              <a:rPr lang="en-GB" sz="2400">
                <a:hlinkClick r:id="rId3"/>
              </a:rPr>
              <a:t>http://www.coursework4you.co.uk/essays-and-dissertations/pest-analysis.php</a:t>
            </a:r>
            <a:endParaRPr lang="en-GB" sz="2400"/>
          </a:p>
          <a:p>
            <a:r>
              <a:rPr lang="en-GB" sz="2400" b="1"/>
              <a:t>What is a PESTLE analysis (CIPD example): </a:t>
            </a:r>
            <a:r>
              <a:rPr lang="en-GB" sz="2400">
                <a:hlinkClick r:id="rId4"/>
              </a:rPr>
              <a:t>http://www.cipd.co.uk/hr-resources/factsheets/pestle-analysis.aspx</a:t>
            </a:r>
            <a:endParaRPr lang="en-GB" sz="2400"/>
          </a:p>
          <a:p>
            <a:r>
              <a:rPr lang="en-GB" sz="2400" b="1"/>
              <a:t>PESTLE analysis example: </a:t>
            </a:r>
          </a:p>
          <a:p>
            <a:r>
              <a:rPr lang="en-GB" sz="2400">
                <a:hlinkClick r:id="rId5"/>
              </a:rPr>
              <a:t>http://www.essaycoursework.com/modelanswer/business/help/pestle-analysis.php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297413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80000"/>
              </a:lnSpc>
              <a:buNone/>
            </a:pPr>
            <a:r>
              <a:rPr lang="en-GB" sz="1900"/>
              <a:t>Chaffey, D. (2007) </a:t>
            </a:r>
            <a:r>
              <a:rPr lang="en-GB" sz="1900" u="sng"/>
              <a:t>E-Business and E-Commerce</a:t>
            </a:r>
            <a:r>
              <a:rPr lang="en-GB" sz="1900"/>
              <a:t>, 3rd  Edition, Pearson: Harlow</a:t>
            </a:r>
          </a:p>
          <a:p>
            <a:pPr marL="0" indent="0">
              <a:lnSpc>
                <a:spcPct val="80000"/>
              </a:lnSpc>
              <a:buNone/>
            </a:pPr>
            <a:endParaRPr lang="en-GB" sz="1900"/>
          </a:p>
          <a:p>
            <a:pPr marL="0" indent="0">
              <a:lnSpc>
                <a:spcPct val="80000"/>
              </a:lnSpc>
              <a:buNone/>
            </a:pPr>
            <a:r>
              <a:rPr lang="en-GB" sz="1900"/>
              <a:t>Johnson, G., Scholes, K. &amp; Whittington, R. (2006) </a:t>
            </a:r>
            <a:r>
              <a:rPr lang="en-GB" sz="1900" u="sng"/>
              <a:t>Exploring Corporate Strategy</a:t>
            </a:r>
            <a:r>
              <a:rPr lang="en-GB" sz="1900"/>
              <a:t>, 7</a:t>
            </a:r>
            <a:r>
              <a:rPr lang="en-GB" sz="1900" baseline="30000"/>
              <a:t>th</a:t>
            </a:r>
            <a:r>
              <a:rPr lang="en-GB" sz="1900"/>
              <a:t> Ed., FT/Prentice Hall: Harlow </a:t>
            </a:r>
          </a:p>
          <a:p>
            <a:pPr marL="0" indent="0">
              <a:lnSpc>
                <a:spcPct val="80000"/>
              </a:lnSpc>
              <a:buNone/>
            </a:pPr>
            <a:endParaRPr lang="en-GB" sz="1900"/>
          </a:p>
          <a:p>
            <a:pPr marL="0" indent="0">
              <a:lnSpc>
                <a:spcPct val="80000"/>
              </a:lnSpc>
              <a:buNone/>
            </a:pPr>
            <a:r>
              <a:rPr lang="en-GB" sz="1900"/>
              <a:t>Mintzberg, H. (1994) </a:t>
            </a:r>
            <a:r>
              <a:rPr lang="en-GB" sz="1900" u="sng"/>
              <a:t>The Rise &amp; Fall of Strategic Planning</a:t>
            </a:r>
            <a:r>
              <a:rPr lang="en-GB" sz="1900"/>
              <a:t>, Prentice Hall: Harlow</a:t>
            </a:r>
          </a:p>
          <a:p>
            <a:pPr marL="0" indent="0">
              <a:lnSpc>
                <a:spcPct val="80000"/>
              </a:lnSpc>
              <a:buNone/>
            </a:pPr>
            <a:endParaRPr lang="en-GB" sz="1900"/>
          </a:p>
          <a:p>
            <a:pPr marL="0" indent="0">
              <a:lnSpc>
                <a:spcPct val="80000"/>
              </a:lnSpc>
              <a:buNone/>
            </a:pPr>
            <a:r>
              <a:rPr lang="en-GB" sz="1900"/>
              <a:t>Rogers, E. (1983) </a:t>
            </a:r>
            <a:r>
              <a:rPr lang="en-GB" sz="1900" u="sng"/>
              <a:t>Diffusions of Innovations</a:t>
            </a:r>
            <a:r>
              <a:rPr lang="en-GB" sz="1900"/>
              <a:t>, 3</a:t>
            </a:r>
            <a:r>
              <a:rPr lang="en-GB" sz="1900" baseline="30000"/>
              <a:t>rd</a:t>
            </a:r>
            <a:r>
              <a:rPr lang="en-GB" sz="1900"/>
              <a:t> Ed., Free Press: New York</a:t>
            </a:r>
          </a:p>
          <a:p>
            <a:pPr marL="0" indent="0">
              <a:lnSpc>
                <a:spcPct val="80000"/>
              </a:lnSpc>
              <a:buNone/>
            </a:pPr>
            <a:endParaRPr lang="en-GB" sz="1900"/>
          </a:p>
          <a:p>
            <a:pPr marL="0" indent="0">
              <a:lnSpc>
                <a:spcPct val="80000"/>
              </a:lnSpc>
              <a:buNone/>
            </a:pPr>
            <a:r>
              <a:rPr lang="en-GB" sz="1900"/>
              <a:t>Ward, J. and Peppard, J. (2002) </a:t>
            </a:r>
            <a:r>
              <a:rPr lang="en-GB" sz="1900" u="sng"/>
              <a:t>Strategic Planning for Information Systems</a:t>
            </a:r>
            <a:r>
              <a:rPr lang="en-GB" sz="1900"/>
              <a:t>, 3rd Ed., Wiley: Chichester.</a:t>
            </a:r>
            <a:endParaRPr lang="en-US" sz="1900"/>
          </a:p>
        </p:txBody>
      </p:sp>
      <p:sp>
        <p:nvSpPr>
          <p:cNvPr id="3789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References</a:t>
            </a: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950809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876</Words>
  <Application>Microsoft Office PowerPoint</Application>
  <PresentationFormat>Widescreen</PresentationFormat>
  <Paragraphs>126</Paragraphs>
  <Slides>24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Calibri</vt:lpstr>
      <vt:lpstr>Calibri Light</vt:lpstr>
      <vt:lpstr>Wingdings</vt:lpstr>
      <vt:lpstr>Office Theme</vt:lpstr>
      <vt:lpstr>The Business Environment &amp; Information Systems</vt:lpstr>
      <vt:lpstr>What is Business Strategy</vt:lpstr>
      <vt:lpstr>Business Strategy</vt:lpstr>
      <vt:lpstr>Strategy &amp; the Business Environment</vt:lpstr>
      <vt:lpstr>Stakeholders &amp; the Business Environment</vt:lpstr>
      <vt:lpstr>Business Environment &amp; Information Systems</vt:lpstr>
      <vt:lpstr>Environment Analysis</vt:lpstr>
      <vt:lpstr>PEST or SLEPT Analysis</vt:lpstr>
      <vt:lpstr>PEST Analysis</vt:lpstr>
      <vt:lpstr>Question</vt:lpstr>
      <vt:lpstr>P: Political &amp; Legal example</vt:lpstr>
      <vt:lpstr>PowerPoint Presentation</vt:lpstr>
      <vt:lpstr>Question</vt:lpstr>
      <vt:lpstr>E: Economic example</vt:lpstr>
      <vt:lpstr>E: Economic example</vt:lpstr>
      <vt:lpstr>Question</vt:lpstr>
      <vt:lpstr>S: Social example</vt:lpstr>
      <vt:lpstr>S: Social examples</vt:lpstr>
      <vt:lpstr>Trends:</vt:lpstr>
      <vt:lpstr>Trends</vt:lpstr>
      <vt:lpstr>SLEP’T’ analysis</vt:lpstr>
      <vt:lpstr>PowerPoint Presentation</vt:lpstr>
      <vt:lpstr>Recommended reading:</vt:lpstr>
      <vt:lpstr>References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Business Environment &amp; Information Systems</dc:title>
  <dc:creator>John Rees</dc:creator>
  <cp:lastModifiedBy>John Rees</cp:lastModifiedBy>
  <cp:revision>1</cp:revision>
  <dcterms:created xsi:type="dcterms:W3CDTF">2016-10-26T08:44:33Z</dcterms:created>
  <dcterms:modified xsi:type="dcterms:W3CDTF">2016-10-26T08:44:52Z</dcterms:modified>
</cp:coreProperties>
</file>