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56" r:id="rId3"/>
    <p:sldId id="261" r:id="rId4"/>
    <p:sldId id="257" r:id="rId5"/>
    <p:sldId id="258" r:id="rId6"/>
    <p:sldId id="260" r:id="rId7"/>
    <p:sldId id="259"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27674"/>
    <a:srgbClr val="2F9F9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58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6137C62-B221-4548-A406-2EE1BF6BD525}" type="datetimeFigureOut">
              <a:rPr lang="en-GB" smtClean="0"/>
              <a:t>14/11/2017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D09200-8884-4D6E-8EA3-85AD8B799620}" type="slidenum">
              <a:rPr lang="en-GB" smtClean="0"/>
              <a:t>‹#›</a:t>
            </a:fld>
            <a:endParaRPr lang="en-GB"/>
          </a:p>
        </p:txBody>
      </p:sp>
    </p:spTree>
    <p:extLst>
      <p:ext uri="{BB962C8B-B14F-4D97-AF65-F5344CB8AC3E}">
        <p14:creationId xmlns:p14="http://schemas.microsoft.com/office/powerpoint/2010/main" val="1866255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137C62-B221-4548-A406-2EE1BF6BD525}" type="datetimeFigureOut">
              <a:rPr lang="en-GB" smtClean="0"/>
              <a:t>14/11/2017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D09200-8884-4D6E-8EA3-85AD8B799620}" type="slidenum">
              <a:rPr lang="en-GB" smtClean="0"/>
              <a:t>‹#›</a:t>
            </a:fld>
            <a:endParaRPr lang="en-GB"/>
          </a:p>
        </p:txBody>
      </p:sp>
    </p:spTree>
    <p:extLst>
      <p:ext uri="{BB962C8B-B14F-4D97-AF65-F5344CB8AC3E}">
        <p14:creationId xmlns:p14="http://schemas.microsoft.com/office/powerpoint/2010/main" val="2632566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6137C62-B221-4548-A406-2EE1BF6BD525}" type="datetimeFigureOut">
              <a:rPr lang="en-GB" smtClean="0"/>
              <a:t>14/11/2017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D09200-8884-4D6E-8EA3-85AD8B799620}" type="slidenum">
              <a:rPr lang="en-GB" smtClean="0"/>
              <a:t>‹#›</a:t>
            </a:fld>
            <a:endParaRPr lang="en-GB"/>
          </a:p>
        </p:txBody>
      </p:sp>
    </p:spTree>
    <p:extLst>
      <p:ext uri="{BB962C8B-B14F-4D97-AF65-F5344CB8AC3E}">
        <p14:creationId xmlns:p14="http://schemas.microsoft.com/office/powerpoint/2010/main" val="1350973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6137C62-B221-4548-A406-2EE1BF6BD525}" type="datetimeFigureOut">
              <a:rPr lang="en-GB" smtClean="0"/>
              <a:t>14/11/2017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D09200-8884-4D6E-8EA3-85AD8B799620}" type="slidenum">
              <a:rPr lang="en-GB" smtClean="0"/>
              <a:t>‹#›</a:t>
            </a:fld>
            <a:endParaRPr lang="en-GB"/>
          </a:p>
        </p:txBody>
      </p:sp>
    </p:spTree>
    <p:extLst>
      <p:ext uri="{BB962C8B-B14F-4D97-AF65-F5344CB8AC3E}">
        <p14:creationId xmlns:p14="http://schemas.microsoft.com/office/powerpoint/2010/main" val="2637625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6137C62-B221-4548-A406-2EE1BF6BD525}" type="datetimeFigureOut">
              <a:rPr lang="en-GB" smtClean="0"/>
              <a:t>14/11/2017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D09200-8884-4D6E-8EA3-85AD8B799620}" type="slidenum">
              <a:rPr lang="en-GB" smtClean="0"/>
              <a:t>‹#›</a:t>
            </a:fld>
            <a:endParaRPr lang="en-GB"/>
          </a:p>
        </p:txBody>
      </p:sp>
    </p:spTree>
    <p:extLst>
      <p:ext uri="{BB962C8B-B14F-4D97-AF65-F5344CB8AC3E}">
        <p14:creationId xmlns:p14="http://schemas.microsoft.com/office/powerpoint/2010/main" val="2105172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6137C62-B221-4548-A406-2EE1BF6BD525}" type="datetimeFigureOut">
              <a:rPr lang="en-GB" smtClean="0"/>
              <a:t>14/11/2017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D09200-8884-4D6E-8EA3-85AD8B799620}" type="slidenum">
              <a:rPr lang="en-GB" smtClean="0"/>
              <a:t>‹#›</a:t>
            </a:fld>
            <a:endParaRPr lang="en-GB"/>
          </a:p>
        </p:txBody>
      </p:sp>
    </p:spTree>
    <p:extLst>
      <p:ext uri="{BB962C8B-B14F-4D97-AF65-F5344CB8AC3E}">
        <p14:creationId xmlns:p14="http://schemas.microsoft.com/office/powerpoint/2010/main" val="7163765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137C62-B221-4548-A406-2EE1BF6BD525}" type="datetimeFigureOut">
              <a:rPr lang="en-GB" smtClean="0"/>
              <a:t>14/11/2017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D09200-8884-4D6E-8EA3-85AD8B799620}" type="slidenum">
              <a:rPr lang="en-GB" smtClean="0"/>
              <a:t>‹#›</a:t>
            </a:fld>
            <a:endParaRPr lang="en-GB"/>
          </a:p>
        </p:txBody>
      </p:sp>
    </p:spTree>
    <p:extLst>
      <p:ext uri="{BB962C8B-B14F-4D97-AF65-F5344CB8AC3E}">
        <p14:creationId xmlns:p14="http://schemas.microsoft.com/office/powerpoint/2010/main" val="3895835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137C62-B221-4548-A406-2EE1BF6BD525}" type="datetimeFigureOut">
              <a:rPr lang="en-GB" smtClean="0"/>
              <a:t>14/11/2017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D09200-8884-4D6E-8EA3-85AD8B799620}" type="slidenum">
              <a:rPr lang="en-GB" smtClean="0"/>
              <a:t>‹#›</a:t>
            </a:fld>
            <a:endParaRPr lang="en-GB"/>
          </a:p>
        </p:txBody>
      </p:sp>
    </p:spTree>
    <p:extLst>
      <p:ext uri="{BB962C8B-B14F-4D97-AF65-F5344CB8AC3E}">
        <p14:creationId xmlns:p14="http://schemas.microsoft.com/office/powerpoint/2010/main" val="292673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137C62-B221-4548-A406-2EE1BF6BD525}" type="datetimeFigureOut">
              <a:rPr lang="en-GB" smtClean="0"/>
              <a:t>14/11/2017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D09200-8884-4D6E-8EA3-85AD8B799620}" type="slidenum">
              <a:rPr lang="en-GB" smtClean="0"/>
              <a:t>‹#›</a:t>
            </a:fld>
            <a:endParaRPr lang="en-GB"/>
          </a:p>
        </p:txBody>
      </p:sp>
    </p:spTree>
    <p:extLst>
      <p:ext uri="{BB962C8B-B14F-4D97-AF65-F5344CB8AC3E}">
        <p14:creationId xmlns:p14="http://schemas.microsoft.com/office/powerpoint/2010/main" val="1127508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137C62-B221-4548-A406-2EE1BF6BD525}" type="datetimeFigureOut">
              <a:rPr lang="en-GB" smtClean="0"/>
              <a:t>14/11/2017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D09200-8884-4D6E-8EA3-85AD8B799620}" type="slidenum">
              <a:rPr lang="en-GB" smtClean="0"/>
              <a:t>‹#›</a:t>
            </a:fld>
            <a:endParaRPr lang="en-GB"/>
          </a:p>
        </p:txBody>
      </p:sp>
    </p:spTree>
    <p:extLst>
      <p:ext uri="{BB962C8B-B14F-4D97-AF65-F5344CB8AC3E}">
        <p14:creationId xmlns:p14="http://schemas.microsoft.com/office/powerpoint/2010/main" val="244906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137C62-B221-4548-A406-2EE1BF6BD525}" type="datetimeFigureOut">
              <a:rPr lang="en-GB" smtClean="0"/>
              <a:t>14/11/2017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D09200-8884-4D6E-8EA3-85AD8B799620}" type="slidenum">
              <a:rPr lang="en-GB" smtClean="0"/>
              <a:t>‹#›</a:t>
            </a:fld>
            <a:endParaRPr lang="en-GB"/>
          </a:p>
        </p:txBody>
      </p:sp>
    </p:spTree>
    <p:extLst>
      <p:ext uri="{BB962C8B-B14F-4D97-AF65-F5344CB8AC3E}">
        <p14:creationId xmlns:p14="http://schemas.microsoft.com/office/powerpoint/2010/main" val="1980489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27674"/>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37C62-B221-4548-A406-2EE1BF6BD525}" type="datetimeFigureOut">
              <a:rPr lang="en-GB" smtClean="0"/>
              <a:t>14/11/2017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D09200-8884-4D6E-8EA3-85AD8B799620}" type="slidenum">
              <a:rPr lang="en-GB" smtClean="0"/>
              <a:t>‹#›</a:t>
            </a:fld>
            <a:endParaRPr lang="en-GB"/>
          </a:p>
        </p:txBody>
      </p:sp>
    </p:spTree>
    <p:extLst>
      <p:ext uri="{BB962C8B-B14F-4D97-AF65-F5344CB8AC3E}">
        <p14:creationId xmlns:p14="http://schemas.microsoft.com/office/powerpoint/2010/main" val="988354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idx="1"/>
          </p:nvPr>
        </p:nvSpPr>
        <p:spPr>
          <a:xfrm>
            <a:off x="0" y="0"/>
            <a:ext cx="9144000" cy="6858000"/>
          </a:xfrm>
          <a:solidFill>
            <a:srgbClr val="227674"/>
          </a:solidFill>
          <a:ln w="19050">
            <a:solidFill>
              <a:schemeClr val="tx1"/>
            </a:solidFill>
          </a:ln>
        </p:spPr>
        <p:txBody>
          <a:bodyPr>
            <a:normAutofit/>
          </a:bodyPr>
          <a:lstStyle/>
          <a:p>
            <a:pPr marL="0" indent="0" algn="ctr">
              <a:buNone/>
            </a:pPr>
            <a:endParaRPr lang="en-GB" sz="1800" dirty="0" smtClean="0">
              <a:solidFill>
                <a:schemeClr val="bg1"/>
              </a:solidFill>
              <a:latin typeface="Palatino Linotype" panose="02040502050505030304" pitchFamily="18" charset="0"/>
            </a:endParaRPr>
          </a:p>
          <a:p>
            <a:pPr marL="0" indent="0" algn="ctr">
              <a:buNone/>
            </a:pPr>
            <a:r>
              <a:rPr lang="en-GB" sz="4200" dirty="0" smtClean="0">
                <a:solidFill>
                  <a:schemeClr val="bg1"/>
                </a:solidFill>
                <a:latin typeface="Palatino Linotype" panose="02040502050505030304" pitchFamily="18" charset="0"/>
              </a:rPr>
              <a:t>CSSK4004  </a:t>
            </a:r>
            <a:r>
              <a:rPr lang="en-GB" sz="4200" dirty="0">
                <a:solidFill>
                  <a:schemeClr val="bg1"/>
                </a:solidFill>
                <a:latin typeface="Palatino Linotype" panose="02040502050505030304" pitchFamily="18" charset="0"/>
              </a:rPr>
              <a:t>Skills for Academic Study in English </a:t>
            </a:r>
            <a:r>
              <a:rPr lang="en-GB" sz="4200" dirty="0" smtClean="0">
                <a:solidFill>
                  <a:schemeClr val="bg1"/>
                </a:solidFill>
                <a:latin typeface="Palatino Linotype" panose="02040502050505030304" pitchFamily="18" charset="0"/>
              </a:rPr>
              <a:t>&amp; Creative Writing</a:t>
            </a:r>
          </a:p>
          <a:p>
            <a:pPr marL="0" indent="0" algn="ctr">
              <a:buNone/>
            </a:pPr>
            <a:endParaRPr lang="en-GB" sz="4200" dirty="0" smtClean="0">
              <a:solidFill>
                <a:schemeClr val="bg1"/>
              </a:solidFill>
              <a:latin typeface="Palatino Linotype" panose="02040502050505030304" pitchFamily="18" charset="0"/>
            </a:endParaRPr>
          </a:p>
          <a:p>
            <a:pPr marL="0" indent="0" algn="ctr">
              <a:buNone/>
            </a:pPr>
            <a:r>
              <a:rPr lang="en-GB" sz="4200" dirty="0" smtClean="0">
                <a:solidFill>
                  <a:schemeClr val="bg1"/>
                </a:solidFill>
                <a:latin typeface="Palatino Linotype" panose="02040502050505030304" pitchFamily="18" charset="0"/>
              </a:rPr>
              <a:t>----------------------</a:t>
            </a:r>
            <a:endParaRPr lang="en-GB" sz="4200" dirty="0">
              <a:solidFill>
                <a:schemeClr val="bg1"/>
              </a:solidFill>
              <a:latin typeface="Palatino Linotype" panose="02040502050505030304" pitchFamily="18" charset="0"/>
            </a:endParaRPr>
          </a:p>
          <a:p>
            <a:pPr marL="0" indent="0" algn="ctr">
              <a:buNone/>
            </a:pPr>
            <a:endParaRPr lang="en-GB" sz="2400" dirty="0">
              <a:solidFill>
                <a:schemeClr val="bg1"/>
              </a:solidFill>
              <a:latin typeface="Palatino Linotype" panose="02040502050505030304" pitchFamily="18" charset="0"/>
            </a:endParaRPr>
          </a:p>
          <a:p>
            <a:pPr marL="0" indent="0" algn="ctr">
              <a:buNone/>
            </a:pPr>
            <a:r>
              <a:rPr lang="en-GB" sz="4200" dirty="0" smtClean="0">
                <a:ln w="18415" cmpd="sng">
                  <a:solidFill>
                    <a:srgbClr val="FFFFFF"/>
                  </a:solidFill>
                  <a:prstDash val="solid"/>
                </a:ln>
                <a:solidFill>
                  <a:srgbClr val="FFFFFF"/>
                </a:solidFill>
                <a:effectLst>
                  <a:outerShdw blurRad="63500" dir="3600000" algn="tl" rotWithShape="0">
                    <a:srgbClr val="000000">
                      <a:alpha val="70000"/>
                    </a:srgbClr>
                  </a:outerShdw>
                </a:effectLst>
                <a:latin typeface="Palatino Linotype" panose="02040502050505030304" pitchFamily="18" charset="0"/>
              </a:rPr>
              <a:t>POLICING BEHAVIOUR: </a:t>
            </a:r>
          </a:p>
          <a:p>
            <a:pPr marL="0" indent="0" algn="ctr">
              <a:buNone/>
            </a:pPr>
            <a:r>
              <a:rPr lang="en-GB" sz="4200" dirty="0" smtClean="0">
                <a:ln w="18415" cmpd="sng">
                  <a:solidFill>
                    <a:srgbClr val="FFFFFF"/>
                  </a:solidFill>
                  <a:prstDash val="solid"/>
                </a:ln>
                <a:solidFill>
                  <a:srgbClr val="FFFFFF"/>
                </a:solidFill>
                <a:effectLst>
                  <a:outerShdw blurRad="63500" dir="3600000" algn="tl" rotWithShape="0">
                    <a:srgbClr val="000000">
                      <a:alpha val="70000"/>
                    </a:srgbClr>
                  </a:outerShdw>
                </a:effectLst>
                <a:latin typeface="Palatino Linotype" panose="02040502050505030304" pitchFamily="18" charset="0"/>
              </a:rPr>
              <a:t>MODERN CONDUCT </a:t>
            </a:r>
          </a:p>
          <a:p>
            <a:pPr marL="0" indent="0" algn="ctr">
              <a:buNone/>
            </a:pPr>
            <a:r>
              <a:rPr lang="en-GB" sz="4200" dirty="0" smtClean="0">
                <a:ln w="18415" cmpd="sng">
                  <a:solidFill>
                    <a:srgbClr val="FFFFFF"/>
                  </a:solidFill>
                  <a:prstDash val="solid"/>
                </a:ln>
                <a:solidFill>
                  <a:srgbClr val="FFFFFF"/>
                </a:solidFill>
                <a:effectLst>
                  <a:outerShdw blurRad="63500" dir="3600000" algn="tl" rotWithShape="0">
                    <a:srgbClr val="000000">
                      <a:alpha val="70000"/>
                    </a:srgbClr>
                  </a:outerShdw>
                </a:effectLst>
                <a:latin typeface="Palatino Linotype" panose="02040502050505030304" pitchFamily="18" charset="0"/>
              </a:rPr>
              <a:t>FOR WOMEN </a:t>
            </a:r>
          </a:p>
        </p:txBody>
      </p:sp>
    </p:spTree>
    <p:extLst>
      <p:ext uri="{BB962C8B-B14F-4D97-AF65-F5344CB8AC3E}">
        <p14:creationId xmlns:p14="http://schemas.microsoft.com/office/powerpoint/2010/main" val="365722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260648"/>
            <a:ext cx="8424936" cy="2160240"/>
          </a:xfrm>
          <a:solidFill>
            <a:srgbClr val="227674"/>
          </a:solidFill>
          <a:ln w="19050">
            <a:noFill/>
          </a:ln>
        </p:spPr>
        <p:txBody>
          <a:bodyPr>
            <a:normAutofit/>
          </a:bodyPr>
          <a:lstStyle/>
          <a:p>
            <a:r>
              <a:rPr lang="en-GB" sz="3800" dirty="0">
                <a:solidFill>
                  <a:schemeClr val="bg1"/>
                </a:solidFill>
                <a:latin typeface="Perpetua Titling MT" panose="02020502060505020804" pitchFamily="18" charset="0"/>
              </a:rPr>
              <a:t>9 Non-Threatening Leadership Strategies for </a:t>
            </a:r>
            <a:r>
              <a:rPr lang="en-GB" sz="3800" dirty="0" smtClean="0">
                <a:solidFill>
                  <a:schemeClr val="bg1"/>
                </a:solidFill>
                <a:latin typeface="Perpetua Titling MT" panose="02020502060505020804" pitchFamily="18" charset="0"/>
              </a:rPr>
              <a:t>Women</a:t>
            </a:r>
            <a:endParaRPr lang="en-GB" sz="3800" dirty="0">
              <a:solidFill>
                <a:schemeClr val="bg1"/>
              </a:solidFill>
              <a:latin typeface="Perpetua Titling MT" panose="02020502060505020804" pitchFamily="18" charset="0"/>
            </a:endParaRPr>
          </a:p>
        </p:txBody>
      </p:sp>
      <p:sp>
        <p:nvSpPr>
          <p:cNvPr id="3" name="Subtitle 2"/>
          <p:cNvSpPr>
            <a:spLocks noGrp="1"/>
          </p:cNvSpPr>
          <p:nvPr>
            <p:ph type="subTitle" idx="1"/>
          </p:nvPr>
        </p:nvSpPr>
        <p:spPr>
          <a:xfrm>
            <a:off x="395536" y="2492896"/>
            <a:ext cx="8064896" cy="3744416"/>
          </a:xfrm>
          <a:solidFill>
            <a:srgbClr val="227674"/>
          </a:solidFill>
          <a:ln>
            <a:noFill/>
          </a:ln>
        </p:spPr>
        <p:txBody>
          <a:bodyPr>
            <a:noAutofit/>
          </a:bodyPr>
          <a:lstStyle/>
          <a:p>
            <a:pPr marL="176213" algn="l" fontAlgn="base"/>
            <a:r>
              <a:rPr lang="en-GB" sz="2400" dirty="0">
                <a:solidFill>
                  <a:schemeClr val="bg1"/>
                </a:solidFill>
                <a:latin typeface="Bookman Old Style" panose="02050604050505020204" pitchFamily="18" charset="0"/>
              </a:rPr>
              <a:t>In this fast-paced business world, female leaders need to make sure they’re not perceived as pushy, aggressive or competent. One way to do that is to alter your leadership style to account for the (sometimes) fragile male ego.</a:t>
            </a:r>
          </a:p>
          <a:p>
            <a:pPr marL="176213" algn="l" fontAlgn="base"/>
            <a:r>
              <a:rPr lang="en-GB" sz="2400" dirty="0">
                <a:solidFill>
                  <a:schemeClr val="bg1"/>
                </a:solidFill>
                <a:latin typeface="Bookman Old Style" panose="02050604050505020204" pitchFamily="18" charset="0"/>
              </a:rPr>
              <a:t>Should men accept powerful women and not feel threatened by them? Yes. Is that asking too much? IS IT? Sorry I didn’t mean to get aggressive there. </a:t>
            </a:r>
            <a:r>
              <a:rPr lang="en-GB" sz="2400" dirty="0" err="1">
                <a:solidFill>
                  <a:schemeClr val="bg1"/>
                </a:solidFill>
                <a:latin typeface="Bookman Old Style" panose="02050604050505020204" pitchFamily="18" charset="0"/>
              </a:rPr>
              <a:t>Anyhoo</a:t>
            </a:r>
            <a:r>
              <a:rPr lang="en-GB" sz="2400" dirty="0">
                <a:solidFill>
                  <a:schemeClr val="bg1"/>
                </a:solidFill>
                <a:latin typeface="Bookman Old Style" panose="02050604050505020204" pitchFamily="18" charset="0"/>
              </a:rPr>
              <a:t>, here are 9 non-threatening leadership strategies for women.</a:t>
            </a:r>
          </a:p>
          <a:p>
            <a:endParaRPr lang="en-GB" sz="2400" dirty="0">
              <a:solidFill>
                <a:schemeClr val="tx1"/>
              </a:solidFill>
            </a:endParaRPr>
          </a:p>
        </p:txBody>
      </p:sp>
    </p:spTree>
    <p:extLst>
      <p:ext uri="{BB962C8B-B14F-4D97-AF65-F5344CB8AC3E}">
        <p14:creationId xmlns:p14="http://schemas.microsoft.com/office/powerpoint/2010/main" val="184527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25000"/>
                    </a14:imgEffect>
                    <a14:imgEffect>
                      <a14:saturation sat="200000"/>
                    </a14:imgEffect>
                    <a14:imgEffect>
                      <a14:brightnessContrast bright="-20000" contrast="40000"/>
                    </a14:imgEffect>
                  </a14:imgLayer>
                </a14:imgProps>
              </a:ext>
              <a:ext uri="{28A0092B-C50C-407E-A947-70E740481C1C}">
                <a14:useLocalDpi xmlns:a14="http://schemas.microsoft.com/office/drawing/2010/main" val="0"/>
              </a:ext>
            </a:extLst>
          </a:blip>
          <a:srcRect l="4233" t="6576" r="37702" b="18545"/>
          <a:stretch/>
        </p:blipFill>
        <p:spPr bwMode="auto">
          <a:xfrm>
            <a:off x="1547662" y="222073"/>
            <a:ext cx="5663381" cy="547755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5" name="Picture 2"/>
          <p:cNvPicPr>
            <a:picLocks noChangeAspect="1" noChangeArrowheads="1"/>
          </p:cNvPicPr>
          <p:nvPr/>
        </p:nvPicPr>
        <p:blipFill rotWithShape="1">
          <a:blip r:embed="rId4">
            <a:extLst>
              <a:ext uri="{BEBA8EAE-BF5A-486C-A8C5-ECC9F3942E4B}">
                <a14:imgProps xmlns:a14="http://schemas.microsoft.com/office/drawing/2010/main">
                  <a14:imgLayer r:embed="rId3">
                    <a14:imgEffect>
                      <a14:sharpenSoften amount="25000"/>
                    </a14:imgEffect>
                    <a14:imgEffect>
                      <a14:saturation sat="300000"/>
                    </a14:imgEffect>
                    <a14:imgEffect>
                      <a14:brightnessContrast bright="-20000"/>
                    </a14:imgEffect>
                  </a14:imgLayer>
                </a14:imgProps>
              </a:ext>
              <a:ext uri="{28A0092B-C50C-407E-A947-70E740481C1C}">
                <a14:useLocalDpi xmlns:a14="http://schemas.microsoft.com/office/drawing/2010/main" val="0"/>
              </a:ext>
            </a:extLst>
          </a:blip>
          <a:srcRect l="2419" t="83201" r="35736" b="2621"/>
          <a:stretch/>
        </p:blipFill>
        <p:spPr bwMode="auto">
          <a:xfrm>
            <a:off x="1547662" y="5653937"/>
            <a:ext cx="5663381" cy="10371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35448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50000"/>
                    </a14:imgEffect>
                    <a14:imgEffect>
                      <a14:saturation sat="400000"/>
                    </a14:imgEffect>
                  </a14:imgLayer>
                </a14:imgProps>
              </a:ext>
              <a:ext uri="{28A0092B-C50C-407E-A947-70E740481C1C}">
                <a14:useLocalDpi xmlns:a14="http://schemas.microsoft.com/office/drawing/2010/main" val="0"/>
              </a:ext>
            </a:extLst>
          </a:blip>
          <a:srcRect l="4315" t="7383" r="37904" b="18548"/>
          <a:stretch/>
        </p:blipFill>
        <p:spPr bwMode="auto">
          <a:xfrm>
            <a:off x="1447800" y="187638"/>
            <a:ext cx="5635711" cy="5418238"/>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2052" name="Picture 4"/>
          <p:cNvPicPr>
            <a:picLocks noChangeAspect="1" noChangeArrowheads="1"/>
          </p:cNvPicPr>
          <p:nvPr/>
        </p:nvPicPr>
        <p:blipFill rotWithShape="1">
          <a:blip r:embed="rId4">
            <a:extLst>
              <a:ext uri="{BEBA8EAE-BF5A-486C-A8C5-ECC9F3942E4B}">
                <a14:imgProps xmlns:a14="http://schemas.microsoft.com/office/drawing/2010/main">
                  <a14:imgLayer r:embed="rId3">
                    <a14:imgEffect>
                      <a14:sharpenSoften amount="25000"/>
                    </a14:imgEffect>
                    <a14:imgEffect>
                      <a14:saturation sat="400000"/>
                    </a14:imgEffect>
                    <a14:imgEffect>
                      <a14:brightnessContrast bright="-20000" contrast="20000"/>
                    </a14:imgEffect>
                  </a14:imgLayer>
                </a14:imgProps>
              </a:ext>
              <a:ext uri="{28A0092B-C50C-407E-A947-70E740481C1C}">
                <a14:useLocalDpi xmlns:a14="http://schemas.microsoft.com/office/drawing/2010/main" val="0"/>
              </a:ext>
            </a:extLst>
          </a:blip>
          <a:srcRect l="1613" t="83403" r="36062"/>
          <a:stretch/>
        </p:blipFill>
        <p:spPr bwMode="auto">
          <a:xfrm>
            <a:off x="1447800" y="5568188"/>
            <a:ext cx="5635711" cy="11709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24054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50000"/>
                    </a14:imgEffect>
                    <a14:imgEffect>
                      <a14:saturation sat="200000"/>
                    </a14:imgEffect>
                  </a14:imgLayer>
                </a14:imgProps>
              </a:ext>
              <a:ext uri="{28A0092B-C50C-407E-A947-70E740481C1C}">
                <a14:useLocalDpi xmlns:a14="http://schemas.microsoft.com/office/drawing/2010/main" val="0"/>
              </a:ext>
            </a:extLst>
          </a:blip>
          <a:srcRect l="2695" t="6421" r="37149" b="2752"/>
          <a:stretch/>
        </p:blipFill>
        <p:spPr bwMode="auto">
          <a:xfrm>
            <a:off x="1265664" y="123177"/>
            <a:ext cx="5867400" cy="66441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09117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25000"/>
                    </a14:imgEffect>
                    <a14:imgEffect>
                      <a14:colorTemperature colorTemp="59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rcRect l="3477" t="6452" r="37248" b="3427"/>
          <a:stretch/>
        </p:blipFill>
        <p:spPr bwMode="auto">
          <a:xfrm>
            <a:off x="1331640" y="118385"/>
            <a:ext cx="5781368" cy="6592529"/>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357652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3" name="Picture 3"/>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25000"/>
                    </a14:imgEffect>
                    <a14:imgEffect>
                      <a14:saturation sat="300000"/>
                    </a14:imgEffect>
                    <a14:imgEffect>
                      <a14:brightnessContrast contrast="20000"/>
                    </a14:imgEffect>
                  </a14:imgLayer>
                </a14:imgProps>
              </a:ext>
              <a:ext uri="{28A0092B-C50C-407E-A947-70E740481C1C}">
                <a14:useLocalDpi xmlns:a14="http://schemas.microsoft.com/office/drawing/2010/main" val="0"/>
              </a:ext>
            </a:extLst>
          </a:blip>
          <a:srcRect l="3125" t="5948" r="36995" b="3125"/>
          <a:stretch/>
        </p:blipFill>
        <p:spPr bwMode="auto">
          <a:xfrm>
            <a:off x="1547664" y="206476"/>
            <a:ext cx="5840361" cy="6534892"/>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635292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Lst>
          </a:blip>
          <a:srcRect l="2225" t="6250" r="36643"/>
          <a:stretch/>
        </p:blipFill>
        <p:spPr bwMode="auto">
          <a:xfrm>
            <a:off x="1253613" y="116632"/>
            <a:ext cx="5962574" cy="6669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29974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25000"/>
                    </a14:imgEffect>
                    <a14:imgEffect>
                      <a14:saturation sat="400000"/>
                    </a14:imgEffect>
                  </a14:imgLayer>
                </a14:imgProps>
              </a:ext>
              <a:ext uri="{28A0092B-C50C-407E-A947-70E740481C1C}">
                <a14:useLocalDpi xmlns:a14="http://schemas.microsoft.com/office/drawing/2010/main" val="0"/>
              </a:ext>
            </a:extLst>
          </a:blip>
          <a:srcRect l="3523" t="6910" r="37505" b="1962"/>
          <a:stretch/>
        </p:blipFill>
        <p:spPr bwMode="auto">
          <a:xfrm>
            <a:off x="1331640" y="220400"/>
            <a:ext cx="5544616" cy="64260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47629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25000"/>
                    </a14:imgEffect>
                    <a14:imgEffect>
                      <a14:colorTemperature colorTemp="8800"/>
                    </a14:imgEffect>
                    <a14:imgEffect>
                      <a14:saturation sat="300000"/>
                    </a14:imgEffect>
                  </a14:imgLayer>
                </a14:imgProps>
              </a:ext>
              <a:ext uri="{28A0092B-C50C-407E-A947-70E740481C1C}">
                <a14:useLocalDpi xmlns:a14="http://schemas.microsoft.com/office/drawing/2010/main" val="0"/>
              </a:ext>
            </a:extLst>
          </a:blip>
          <a:srcRect l="3503" t="6096" r="37434" b="3487"/>
          <a:stretch/>
        </p:blipFill>
        <p:spPr bwMode="auto">
          <a:xfrm>
            <a:off x="1403648" y="233575"/>
            <a:ext cx="5616624" cy="64487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562924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25000"/>
                    </a14:imgEffect>
                    <a14:imgEffect>
                      <a14:saturation sat="300000"/>
                    </a14:imgEffect>
                    <a14:imgEffect>
                      <a14:brightnessContrast contrast="20000"/>
                    </a14:imgEffect>
                  </a14:imgLayer>
                </a14:imgProps>
              </a:ext>
              <a:ext uri="{28A0092B-C50C-407E-A947-70E740481C1C}">
                <a14:useLocalDpi xmlns:a14="http://schemas.microsoft.com/office/drawing/2010/main" val="0"/>
              </a:ext>
            </a:extLst>
          </a:blip>
          <a:srcRect l="3478" t="7056" r="37248"/>
          <a:stretch/>
        </p:blipFill>
        <p:spPr bwMode="auto">
          <a:xfrm>
            <a:off x="1115616" y="158726"/>
            <a:ext cx="5571952" cy="65527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731645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123</TotalTime>
  <Words>31</Words>
  <Application>Microsoft Office PowerPoint</Application>
  <PresentationFormat>On-screen Show (4:3)</PresentationFormat>
  <Paragraphs>11</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9 Non-Threatening Leadership Strategies for Women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9 Non-Threatening Leadership Strategies for Women</dc:title>
  <dc:creator>Administrator</dc:creator>
  <cp:lastModifiedBy>Administrator</cp:lastModifiedBy>
  <cp:revision>9</cp:revision>
  <dcterms:created xsi:type="dcterms:W3CDTF">2017-10-04T16:01:57Z</dcterms:created>
  <dcterms:modified xsi:type="dcterms:W3CDTF">2017-11-14T20:13:51Z</dcterms:modified>
</cp:coreProperties>
</file>