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6"/>
  </p:notesMasterIdLst>
  <p:handoutMasterIdLst>
    <p:handoutMasterId r:id="rId67"/>
  </p:handoutMasterIdLst>
  <p:sldIdLst>
    <p:sldId id="277" r:id="rId5"/>
    <p:sldId id="278" r:id="rId6"/>
    <p:sldId id="279" r:id="rId7"/>
    <p:sldId id="280" r:id="rId8"/>
    <p:sldId id="281" r:id="rId9"/>
    <p:sldId id="282" r:id="rId10"/>
    <p:sldId id="283" r:id="rId11"/>
    <p:sldId id="284" r:id="rId12"/>
    <p:sldId id="285" r:id="rId13"/>
    <p:sldId id="286" r:id="rId14"/>
    <p:sldId id="290" r:id="rId15"/>
    <p:sldId id="291" r:id="rId16"/>
    <p:sldId id="292" r:id="rId17"/>
    <p:sldId id="294" r:id="rId18"/>
    <p:sldId id="295" r:id="rId19"/>
    <p:sldId id="296" r:id="rId20"/>
    <p:sldId id="326" r:id="rId21"/>
    <p:sldId id="350" r:id="rId22"/>
    <p:sldId id="351" r:id="rId23"/>
    <p:sldId id="335" r:id="rId24"/>
    <p:sldId id="337" r:id="rId25"/>
    <p:sldId id="336" r:id="rId26"/>
    <p:sldId id="338" r:id="rId27"/>
    <p:sldId id="339" r:id="rId28"/>
    <p:sldId id="349" r:id="rId29"/>
    <p:sldId id="342" r:id="rId30"/>
    <p:sldId id="343" r:id="rId31"/>
    <p:sldId id="346" r:id="rId32"/>
    <p:sldId id="347" r:id="rId33"/>
    <p:sldId id="348" r:id="rId34"/>
    <p:sldId id="327" r:id="rId35"/>
    <p:sldId id="328" r:id="rId36"/>
    <p:sldId id="329" r:id="rId37"/>
    <p:sldId id="330" r:id="rId38"/>
    <p:sldId id="331" r:id="rId39"/>
    <p:sldId id="332" r:id="rId40"/>
    <p:sldId id="333" r:id="rId41"/>
    <p:sldId id="334" r:id="rId42"/>
    <p:sldId id="301" r:id="rId43"/>
    <p:sldId id="302" r:id="rId44"/>
    <p:sldId id="303" r:id="rId45"/>
    <p:sldId id="304" r:id="rId46"/>
    <p:sldId id="306" r:id="rId47"/>
    <p:sldId id="308" r:id="rId48"/>
    <p:sldId id="309" r:id="rId49"/>
    <p:sldId id="310" r:id="rId50"/>
    <p:sldId id="311" r:id="rId51"/>
    <p:sldId id="314" r:id="rId52"/>
    <p:sldId id="312" r:id="rId53"/>
    <p:sldId id="352" r:id="rId54"/>
    <p:sldId id="353" r:id="rId55"/>
    <p:sldId id="316" r:id="rId56"/>
    <p:sldId id="317" r:id="rId57"/>
    <p:sldId id="318" r:id="rId58"/>
    <p:sldId id="319" r:id="rId59"/>
    <p:sldId id="320" r:id="rId60"/>
    <p:sldId id="321" r:id="rId61"/>
    <p:sldId id="322" r:id="rId62"/>
    <p:sldId id="323" r:id="rId63"/>
    <p:sldId id="324" r:id="rId64"/>
    <p:sldId id="325" r:id="rId65"/>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47D368C-5190-4B23-83A5-32DD4C5C520F}" v="16" dt="2025-10-29T15:03:37.629"/>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280" autoAdjust="0"/>
  </p:normalViewPr>
  <p:slideViewPr>
    <p:cSldViewPr>
      <p:cViewPr varScale="1">
        <p:scale>
          <a:sx n="98" d="100"/>
          <a:sy n="98" d="100"/>
        </p:scale>
        <p:origin x="96" y="198"/>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94AF80-17C1-48E0-9E4D-C893C2CCDFF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441FB14-4013-4881-932C-A8F22E21CA66}">
      <dgm:prSet phldrT="[Text]"/>
      <dgm:spPr/>
      <dgm:t>
        <a:bodyPr/>
        <a:lstStyle/>
        <a:p>
          <a:r>
            <a:rPr lang="en-GB" b="1" dirty="0">
              <a:latin typeface="Garamond" panose="02020404030301010803" pitchFamily="18" charset="0"/>
            </a:rPr>
            <a:t>Predisposing factors</a:t>
          </a:r>
          <a:endParaRPr lang="en-US" b="1" dirty="0">
            <a:latin typeface="Garamond" panose="02020404030301010803" pitchFamily="18" charset="0"/>
          </a:endParaRPr>
        </a:p>
      </dgm:t>
    </dgm:pt>
    <dgm:pt modelId="{23DA1689-ED71-4E88-A67D-2BDFC2C22D6C}" type="parTrans" cxnId="{3661C1C6-F0AC-42A7-9804-CE276D65B160}">
      <dgm:prSet/>
      <dgm:spPr/>
      <dgm:t>
        <a:bodyPr/>
        <a:lstStyle/>
        <a:p>
          <a:endParaRPr lang="en-US"/>
        </a:p>
      </dgm:t>
    </dgm:pt>
    <dgm:pt modelId="{4A94935B-4024-4758-A80F-6CAAC15B51FA}" type="sibTrans" cxnId="{3661C1C6-F0AC-42A7-9804-CE276D65B160}">
      <dgm:prSet/>
      <dgm:spPr/>
      <dgm:t>
        <a:bodyPr/>
        <a:lstStyle/>
        <a:p>
          <a:endParaRPr lang="en-US"/>
        </a:p>
      </dgm:t>
    </dgm:pt>
    <dgm:pt modelId="{C715431C-329D-4F1E-B25C-2735FA77068F}">
      <dgm:prSet phldrT="[Text]"/>
      <dgm:spPr/>
      <dgm:t>
        <a:bodyPr/>
        <a:lstStyle/>
        <a:p>
          <a:r>
            <a:rPr lang="en-GB" b="1" dirty="0">
              <a:latin typeface="Garamond" panose="02020404030301010803" pitchFamily="18" charset="0"/>
            </a:rPr>
            <a:t>Maintenance factors</a:t>
          </a:r>
          <a:endParaRPr lang="en-US" b="1" dirty="0">
            <a:latin typeface="Garamond" panose="02020404030301010803" pitchFamily="18" charset="0"/>
          </a:endParaRPr>
        </a:p>
      </dgm:t>
    </dgm:pt>
    <dgm:pt modelId="{2B0E1023-5069-4909-BC3A-0BC92748864B}" type="parTrans" cxnId="{F7BBEEFD-CB77-47C0-B16C-096270A59578}">
      <dgm:prSet/>
      <dgm:spPr/>
      <dgm:t>
        <a:bodyPr/>
        <a:lstStyle/>
        <a:p>
          <a:endParaRPr lang="en-US"/>
        </a:p>
      </dgm:t>
    </dgm:pt>
    <dgm:pt modelId="{19FFB7F4-A08B-4B8B-BE49-C5AADFFE088F}" type="sibTrans" cxnId="{F7BBEEFD-CB77-47C0-B16C-096270A59578}">
      <dgm:prSet/>
      <dgm:spPr/>
      <dgm:t>
        <a:bodyPr/>
        <a:lstStyle/>
        <a:p>
          <a:endParaRPr lang="en-US"/>
        </a:p>
      </dgm:t>
    </dgm:pt>
    <dgm:pt modelId="{F683DA6E-7782-48B9-A928-6FE22ACEFC17}">
      <dgm:prSet phldrT="[Text]"/>
      <dgm:spPr/>
      <dgm:t>
        <a:bodyPr/>
        <a:lstStyle/>
        <a:p>
          <a:r>
            <a:rPr lang="en-GB" b="1" dirty="0">
              <a:latin typeface="Garamond" panose="02020404030301010803" pitchFamily="18" charset="0"/>
            </a:rPr>
            <a:t>Situational/trigger factors</a:t>
          </a:r>
          <a:endParaRPr lang="en-US" b="1" dirty="0">
            <a:latin typeface="Garamond" panose="02020404030301010803" pitchFamily="18" charset="0"/>
          </a:endParaRPr>
        </a:p>
      </dgm:t>
    </dgm:pt>
    <dgm:pt modelId="{981FC043-2BA9-4A9D-8968-19CA4726B182}" type="parTrans" cxnId="{40858676-CA55-49B1-AB36-CEF2CBD775AD}">
      <dgm:prSet/>
      <dgm:spPr/>
      <dgm:t>
        <a:bodyPr/>
        <a:lstStyle/>
        <a:p>
          <a:endParaRPr lang="en-US"/>
        </a:p>
      </dgm:t>
    </dgm:pt>
    <dgm:pt modelId="{F841AD66-704D-424A-9505-7E657A249B2A}" type="sibTrans" cxnId="{40858676-CA55-49B1-AB36-CEF2CBD775AD}">
      <dgm:prSet/>
      <dgm:spPr/>
      <dgm:t>
        <a:bodyPr/>
        <a:lstStyle/>
        <a:p>
          <a:endParaRPr lang="en-US"/>
        </a:p>
      </dgm:t>
    </dgm:pt>
    <dgm:pt modelId="{BD10C631-3621-4F2A-9449-D8766FA75AAB}">
      <dgm:prSet custT="1"/>
      <dgm:spPr>
        <a:solidFill>
          <a:schemeClr val="accent1">
            <a:lumMod val="20000"/>
            <a:lumOff val="80000"/>
            <a:alpha val="90000"/>
          </a:schemeClr>
        </a:solidFill>
      </dgm:spPr>
      <dgm:t>
        <a:bodyPr/>
        <a:lstStyle/>
        <a:p>
          <a:r>
            <a:rPr lang="en-GB" sz="2000" dirty="0">
              <a:latin typeface="Garamond" panose="02020404030301010803" pitchFamily="18" charset="0"/>
            </a:rPr>
            <a:t>Failure of normal bonding, traumatic experiences needing resolution, fantasies developing, acting out fantasies </a:t>
          </a:r>
          <a:endParaRPr lang="en-US" sz="2000" dirty="0">
            <a:latin typeface="Garamond" panose="02020404030301010803" pitchFamily="18" charset="0"/>
          </a:endParaRPr>
        </a:p>
      </dgm:t>
    </dgm:pt>
    <dgm:pt modelId="{1CC918AB-1EF4-41A1-A418-653CE95F67CB}" type="parTrans" cxnId="{2DF600FA-0147-4F63-809A-5D6797F773BB}">
      <dgm:prSet/>
      <dgm:spPr/>
      <dgm:t>
        <a:bodyPr/>
        <a:lstStyle/>
        <a:p>
          <a:endParaRPr lang="en-US"/>
        </a:p>
      </dgm:t>
    </dgm:pt>
    <dgm:pt modelId="{61544D3B-F819-4B92-AD77-A924AC3ACA5B}" type="sibTrans" cxnId="{2DF600FA-0147-4F63-809A-5D6797F773BB}">
      <dgm:prSet/>
      <dgm:spPr/>
      <dgm:t>
        <a:bodyPr/>
        <a:lstStyle/>
        <a:p>
          <a:endParaRPr lang="en-US"/>
        </a:p>
      </dgm:t>
    </dgm:pt>
    <dgm:pt modelId="{F22841F0-7965-4AE3-98AD-6E2368B3D23A}">
      <dgm:prSet custT="1"/>
      <dgm:spPr>
        <a:solidFill>
          <a:schemeClr val="accent1">
            <a:lumMod val="20000"/>
            <a:lumOff val="80000"/>
            <a:alpha val="90000"/>
          </a:schemeClr>
        </a:solidFill>
      </dgm:spPr>
      <dgm:t>
        <a:bodyPr/>
        <a:lstStyle/>
        <a:p>
          <a:r>
            <a:rPr lang="en-GB" sz="2000" dirty="0">
              <a:latin typeface="Garamond" panose="02020404030301010803" pitchFamily="18" charset="0"/>
            </a:rPr>
            <a:t>Cognitive inhibitory or cognitive facilitative factors, operant processes: experiencing the power of reward </a:t>
          </a:r>
          <a:endParaRPr lang="en-US" sz="2000" dirty="0">
            <a:latin typeface="Garamond" panose="02020404030301010803" pitchFamily="18" charset="0"/>
          </a:endParaRPr>
        </a:p>
      </dgm:t>
    </dgm:pt>
    <dgm:pt modelId="{1781484F-DE75-40DF-8FBB-5AB849FF7185}" type="parTrans" cxnId="{FBCCA07B-F3E8-4A24-815B-C420571C1D3D}">
      <dgm:prSet/>
      <dgm:spPr/>
      <dgm:t>
        <a:bodyPr/>
        <a:lstStyle/>
        <a:p>
          <a:endParaRPr lang="en-US"/>
        </a:p>
      </dgm:t>
    </dgm:pt>
    <dgm:pt modelId="{26DDE6A2-72F7-46C2-9B26-1D76620BAFE1}" type="sibTrans" cxnId="{FBCCA07B-F3E8-4A24-815B-C420571C1D3D}">
      <dgm:prSet/>
      <dgm:spPr/>
      <dgm:t>
        <a:bodyPr/>
        <a:lstStyle/>
        <a:p>
          <a:endParaRPr lang="en-US"/>
        </a:p>
      </dgm:t>
    </dgm:pt>
    <dgm:pt modelId="{B8CF2A73-FC28-44B3-AB8B-FD3FDDA08F88}">
      <dgm:prSet custT="1"/>
      <dgm:spPr>
        <a:solidFill>
          <a:schemeClr val="accent1">
            <a:lumMod val="20000"/>
            <a:lumOff val="80000"/>
            <a:alpha val="90000"/>
          </a:schemeClr>
        </a:solidFill>
      </dgm:spPr>
      <dgm:t>
        <a:bodyPr/>
        <a:lstStyle/>
        <a:p>
          <a:r>
            <a:rPr lang="en-GB" sz="2000" dirty="0">
              <a:latin typeface="Garamond" panose="02020404030301010803" pitchFamily="18" charset="0"/>
            </a:rPr>
            <a:t>Trigger factors such as stress, money worries, employment or relationship concerns</a:t>
          </a:r>
          <a:endParaRPr lang="en-US" sz="2000" dirty="0">
            <a:latin typeface="Garamond" panose="02020404030301010803" pitchFamily="18" charset="0"/>
          </a:endParaRPr>
        </a:p>
      </dgm:t>
    </dgm:pt>
    <dgm:pt modelId="{6E35DE2B-B468-4028-B8B3-F678F104C1A1}" type="parTrans" cxnId="{8997B055-5AC4-45FA-81AF-B348CD9D7AD8}">
      <dgm:prSet/>
      <dgm:spPr/>
      <dgm:t>
        <a:bodyPr/>
        <a:lstStyle/>
        <a:p>
          <a:endParaRPr lang="en-US"/>
        </a:p>
      </dgm:t>
    </dgm:pt>
    <dgm:pt modelId="{849A24C8-28DD-4E6E-BCC2-7F37BA1280B5}" type="sibTrans" cxnId="{8997B055-5AC4-45FA-81AF-B348CD9D7AD8}">
      <dgm:prSet/>
      <dgm:spPr/>
      <dgm:t>
        <a:bodyPr/>
        <a:lstStyle/>
        <a:p>
          <a:endParaRPr lang="en-US"/>
        </a:p>
      </dgm:t>
    </dgm:pt>
    <dgm:pt modelId="{22FA6349-92A3-4032-9559-52F189B0B81A}" type="pres">
      <dgm:prSet presAssocID="{FC94AF80-17C1-48E0-9E4D-C893C2CCDFFA}" presName="linear" presStyleCnt="0">
        <dgm:presLayoutVars>
          <dgm:dir/>
          <dgm:animLvl val="lvl"/>
          <dgm:resizeHandles val="exact"/>
        </dgm:presLayoutVars>
      </dgm:prSet>
      <dgm:spPr/>
    </dgm:pt>
    <dgm:pt modelId="{1CC69C2E-0353-4A0F-B81F-B19F877C7187}" type="pres">
      <dgm:prSet presAssocID="{D441FB14-4013-4881-932C-A8F22E21CA66}" presName="parentLin" presStyleCnt="0"/>
      <dgm:spPr/>
    </dgm:pt>
    <dgm:pt modelId="{664BD088-0372-4F13-B556-D0161D0C75F4}" type="pres">
      <dgm:prSet presAssocID="{D441FB14-4013-4881-932C-A8F22E21CA66}" presName="parentLeftMargin" presStyleLbl="node1" presStyleIdx="0" presStyleCnt="3"/>
      <dgm:spPr/>
    </dgm:pt>
    <dgm:pt modelId="{2A8A82FF-206D-4F5C-8E33-00EC22EE8792}" type="pres">
      <dgm:prSet presAssocID="{D441FB14-4013-4881-932C-A8F22E21CA66}" presName="parentText" presStyleLbl="node1" presStyleIdx="0" presStyleCnt="3">
        <dgm:presLayoutVars>
          <dgm:chMax val="0"/>
          <dgm:bulletEnabled val="1"/>
        </dgm:presLayoutVars>
      </dgm:prSet>
      <dgm:spPr/>
    </dgm:pt>
    <dgm:pt modelId="{51F76CE0-AADB-4F24-98F4-3524E6CF780A}" type="pres">
      <dgm:prSet presAssocID="{D441FB14-4013-4881-932C-A8F22E21CA66}" presName="negativeSpace" presStyleCnt="0"/>
      <dgm:spPr/>
    </dgm:pt>
    <dgm:pt modelId="{A6CCE875-69B6-4D9E-B51B-937CBF782372}" type="pres">
      <dgm:prSet presAssocID="{D441FB14-4013-4881-932C-A8F22E21CA66}" presName="childText" presStyleLbl="conFgAcc1" presStyleIdx="0" presStyleCnt="3" custScaleY="80165" custLinFactNeighborY="-7739">
        <dgm:presLayoutVars>
          <dgm:bulletEnabled val="1"/>
        </dgm:presLayoutVars>
      </dgm:prSet>
      <dgm:spPr/>
    </dgm:pt>
    <dgm:pt modelId="{7CF868FF-1457-48D1-A93E-B3C995E62478}" type="pres">
      <dgm:prSet presAssocID="{4A94935B-4024-4758-A80F-6CAAC15B51FA}" presName="spaceBetweenRectangles" presStyleCnt="0"/>
      <dgm:spPr/>
    </dgm:pt>
    <dgm:pt modelId="{0E327EB1-BFA5-4F5E-8863-81B31711FD00}" type="pres">
      <dgm:prSet presAssocID="{C715431C-329D-4F1E-B25C-2735FA77068F}" presName="parentLin" presStyleCnt="0"/>
      <dgm:spPr/>
    </dgm:pt>
    <dgm:pt modelId="{97EC3B60-A7D8-4430-AF66-AD2CDB1C12D0}" type="pres">
      <dgm:prSet presAssocID="{C715431C-329D-4F1E-B25C-2735FA77068F}" presName="parentLeftMargin" presStyleLbl="node1" presStyleIdx="0" presStyleCnt="3"/>
      <dgm:spPr/>
    </dgm:pt>
    <dgm:pt modelId="{81E4659C-50D0-47D7-800B-D2284CF17D2D}" type="pres">
      <dgm:prSet presAssocID="{C715431C-329D-4F1E-B25C-2735FA77068F}" presName="parentText" presStyleLbl="node1" presStyleIdx="1" presStyleCnt="3">
        <dgm:presLayoutVars>
          <dgm:chMax val="0"/>
          <dgm:bulletEnabled val="1"/>
        </dgm:presLayoutVars>
      </dgm:prSet>
      <dgm:spPr/>
    </dgm:pt>
    <dgm:pt modelId="{41B0A8A6-3CEB-421C-A7EC-1E9E832676C0}" type="pres">
      <dgm:prSet presAssocID="{C715431C-329D-4F1E-B25C-2735FA77068F}" presName="negativeSpace" presStyleCnt="0"/>
      <dgm:spPr/>
    </dgm:pt>
    <dgm:pt modelId="{90948AA3-3C51-4E45-9895-4D01532E034D}" type="pres">
      <dgm:prSet presAssocID="{C715431C-329D-4F1E-B25C-2735FA77068F}" presName="childText" presStyleLbl="conFgAcc1" presStyleIdx="1" presStyleCnt="3" custScaleY="85038">
        <dgm:presLayoutVars>
          <dgm:bulletEnabled val="1"/>
        </dgm:presLayoutVars>
      </dgm:prSet>
      <dgm:spPr/>
    </dgm:pt>
    <dgm:pt modelId="{330949CC-BB4C-4F4A-8657-38B164CF92FE}" type="pres">
      <dgm:prSet presAssocID="{19FFB7F4-A08B-4B8B-BE49-C5AADFFE088F}" presName="spaceBetweenRectangles" presStyleCnt="0"/>
      <dgm:spPr/>
    </dgm:pt>
    <dgm:pt modelId="{5A4A4C68-5DD7-4E48-ACD2-41A33B9F25F7}" type="pres">
      <dgm:prSet presAssocID="{F683DA6E-7782-48B9-A928-6FE22ACEFC17}" presName="parentLin" presStyleCnt="0"/>
      <dgm:spPr/>
    </dgm:pt>
    <dgm:pt modelId="{26DC39BB-B5CD-444C-9E4D-EB3DC3D30314}" type="pres">
      <dgm:prSet presAssocID="{F683DA6E-7782-48B9-A928-6FE22ACEFC17}" presName="parentLeftMargin" presStyleLbl="node1" presStyleIdx="1" presStyleCnt="3"/>
      <dgm:spPr/>
    </dgm:pt>
    <dgm:pt modelId="{874BE8B4-C097-4521-87B8-714F78008860}" type="pres">
      <dgm:prSet presAssocID="{F683DA6E-7782-48B9-A928-6FE22ACEFC17}" presName="parentText" presStyleLbl="node1" presStyleIdx="2" presStyleCnt="3">
        <dgm:presLayoutVars>
          <dgm:chMax val="0"/>
          <dgm:bulletEnabled val="1"/>
        </dgm:presLayoutVars>
      </dgm:prSet>
      <dgm:spPr/>
    </dgm:pt>
    <dgm:pt modelId="{01ADD9A7-0661-4AB8-9901-2E9BEEE52196}" type="pres">
      <dgm:prSet presAssocID="{F683DA6E-7782-48B9-A928-6FE22ACEFC17}" presName="negativeSpace" presStyleCnt="0"/>
      <dgm:spPr/>
    </dgm:pt>
    <dgm:pt modelId="{248CFD9A-9839-488C-B85E-CC0E1D9DD4F3}" type="pres">
      <dgm:prSet presAssocID="{F683DA6E-7782-48B9-A928-6FE22ACEFC17}" presName="childText" presStyleLbl="conFgAcc1" presStyleIdx="2" presStyleCnt="3">
        <dgm:presLayoutVars>
          <dgm:bulletEnabled val="1"/>
        </dgm:presLayoutVars>
      </dgm:prSet>
      <dgm:spPr/>
    </dgm:pt>
  </dgm:ptLst>
  <dgm:cxnLst>
    <dgm:cxn modelId="{C53C990A-014C-4980-B07D-F7256FA8518B}" type="presOf" srcId="{BD10C631-3621-4F2A-9449-D8766FA75AAB}" destId="{A6CCE875-69B6-4D9E-B51B-937CBF782372}" srcOrd="0" destOrd="0" presId="urn:microsoft.com/office/officeart/2005/8/layout/list1"/>
    <dgm:cxn modelId="{EAA4E632-CA4A-41D5-BD9B-BCC9055056A2}" type="presOf" srcId="{D441FB14-4013-4881-932C-A8F22E21CA66}" destId="{664BD088-0372-4F13-B556-D0161D0C75F4}" srcOrd="0" destOrd="0" presId="urn:microsoft.com/office/officeart/2005/8/layout/list1"/>
    <dgm:cxn modelId="{840A1233-404D-47DE-AFF0-9D363894FDF7}" type="presOf" srcId="{C715431C-329D-4F1E-B25C-2735FA77068F}" destId="{97EC3B60-A7D8-4430-AF66-AD2CDB1C12D0}" srcOrd="0" destOrd="0" presId="urn:microsoft.com/office/officeart/2005/8/layout/list1"/>
    <dgm:cxn modelId="{0A4BD433-F1C8-402F-85A7-B00EFED74DAC}" type="presOf" srcId="{C715431C-329D-4F1E-B25C-2735FA77068F}" destId="{81E4659C-50D0-47D7-800B-D2284CF17D2D}" srcOrd="1" destOrd="0" presId="urn:microsoft.com/office/officeart/2005/8/layout/list1"/>
    <dgm:cxn modelId="{5ADBE843-AB71-4A98-8911-86CC8A51E4D0}" type="presOf" srcId="{F683DA6E-7782-48B9-A928-6FE22ACEFC17}" destId="{874BE8B4-C097-4521-87B8-714F78008860}" srcOrd="1" destOrd="0" presId="urn:microsoft.com/office/officeart/2005/8/layout/list1"/>
    <dgm:cxn modelId="{B44A724F-8B91-4AFC-881A-F16572021848}" type="presOf" srcId="{D441FB14-4013-4881-932C-A8F22E21CA66}" destId="{2A8A82FF-206D-4F5C-8E33-00EC22EE8792}" srcOrd="1" destOrd="0" presId="urn:microsoft.com/office/officeart/2005/8/layout/list1"/>
    <dgm:cxn modelId="{8997B055-5AC4-45FA-81AF-B348CD9D7AD8}" srcId="{F683DA6E-7782-48B9-A928-6FE22ACEFC17}" destId="{B8CF2A73-FC28-44B3-AB8B-FD3FDDA08F88}" srcOrd="0" destOrd="0" parTransId="{6E35DE2B-B468-4028-B8B3-F678F104C1A1}" sibTransId="{849A24C8-28DD-4E6E-BCC2-7F37BA1280B5}"/>
    <dgm:cxn modelId="{40858676-CA55-49B1-AB36-CEF2CBD775AD}" srcId="{FC94AF80-17C1-48E0-9E4D-C893C2CCDFFA}" destId="{F683DA6E-7782-48B9-A928-6FE22ACEFC17}" srcOrd="2" destOrd="0" parTransId="{981FC043-2BA9-4A9D-8968-19CA4726B182}" sibTransId="{F841AD66-704D-424A-9505-7E657A249B2A}"/>
    <dgm:cxn modelId="{FBCCA07B-F3E8-4A24-815B-C420571C1D3D}" srcId="{C715431C-329D-4F1E-B25C-2735FA77068F}" destId="{F22841F0-7965-4AE3-98AD-6E2368B3D23A}" srcOrd="0" destOrd="0" parTransId="{1781484F-DE75-40DF-8FBB-5AB849FF7185}" sibTransId="{26DDE6A2-72F7-46C2-9B26-1D76620BAFE1}"/>
    <dgm:cxn modelId="{6EFF16A5-0E22-444C-9697-E5C60F230F5A}" type="presOf" srcId="{B8CF2A73-FC28-44B3-AB8B-FD3FDDA08F88}" destId="{248CFD9A-9839-488C-B85E-CC0E1D9DD4F3}" srcOrd="0" destOrd="0" presId="urn:microsoft.com/office/officeart/2005/8/layout/list1"/>
    <dgm:cxn modelId="{C23D0DA8-2EFE-4FA6-8FB7-AA13871157B4}" type="presOf" srcId="{F22841F0-7965-4AE3-98AD-6E2368B3D23A}" destId="{90948AA3-3C51-4E45-9895-4D01532E034D}" srcOrd="0" destOrd="0" presId="urn:microsoft.com/office/officeart/2005/8/layout/list1"/>
    <dgm:cxn modelId="{E00C2EB3-BFE5-4701-90B6-304C34085893}" type="presOf" srcId="{F683DA6E-7782-48B9-A928-6FE22ACEFC17}" destId="{26DC39BB-B5CD-444C-9E4D-EB3DC3D30314}" srcOrd="0" destOrd="0" presId="urn:microsoft.com/office/officeart/2005/8/layout/list1"/>
    <dgm:cxn modelId="{3661C1C6-F0AC-42A7-9804-CE276D65B160}" srcId="{FC94AF80-17C1-48E0-9E4D-C893C2CCDFFA}" destId="{D441FB14-4013-4881-932C-A8F22E21CA66}" srcOrd="0" destOrd="0" parTransId="{23DA1689-ED71-4E88-A67D-2BDFC2C22D6C}" sibTransId="{4A94935B-4024-4758-A80F-6CAAC15B51FA}"/>
    <dgm:cxn modelId="{63FDD4D8-99E1-4088-9995-2000259132D7}" type="presOf" srcId="{FC94AF80-17C1-48E0-9E4D-C893C2CCDFFA}" destId="{22FA6349-92A3-4032-9559-52F189B0B81A}" srcOrd="0" destOrd="0" presId="urn:microsoft.com/office/officeart/2005/8/layout/list1"/>
    <dgm:cxn modelId="{2DF600FA-0147-4F63-809A-5D6797F773BB}" srcId="{D441FB14-4013-4881-932C-A8F22E21CA66}" destId="{BD10C631-3621-4F2A-9449-D8766FA75AAB}" srcOrd="0" destOrd="0" parTransId="{1CC918AB-1EF4-41A1-A418-653CE95F67CB}" sibTransId="{61544D3B-F819-4B92-AD77-A924AC3ACA5B}"/>
    <dgm:cxn modelId="{F7BBEEFD-CB77-47C0-B16C-096270A59578}" srcId="{FC94AF80-17C1-48E0-9E4D-C893C2CCDFFA}" destId="{C715431C-329D-4F1E-B25C-2735FA77068F}" srcOrd="1" destOrd="0" parTransId="{2B0E1023-5069-4909-BC3A-0BC92748864B}" sibTransId="{19FFB7F4-A08B-4B8B-BE49-C5AADFFE088F}"/>
    <dgm:cxn modelId="{5FC5939F-C36B-44D7-98AE-60082E4E9618}" type="presParOf" srcId="{22FA6349-92A3-4032-9559-52F189B0B81A}" destId="{1CC69C2E-0353-4A0F-B81F-B19F877C7187}" srcOrd="0" destOrd="0" presId="urn:microsoft.com/office/officeart/2005/8/layout/list1"/>
    <dgm:cxn modelId="{B649DD31-94B5-4803-8F36-A04D019A1F99}" type="presParOf" srcId="{1CC69C2E-0353-4A0F-B81F-B19F877C7187}" destId="{664BD088-0372-4F13-B556-D0161D0C75F4}" srcOrd="0" destOrd="0" presId="urn:microsoft.com/office/officeart/2005/8/layout/list1"/>
    <dgm:cxn modelId="{487EFD10-AA42-4B82-B4B7-79EC9492164A}" type="presParOf" srcId="{1CC69C2E-0353-4A0F-B81F-B19F877C7187}" destId="{2A8A82FF-206D-4F5C-8E33-00EC22EE8792}" srcOrd="1" destOrd="0" presId="urn:microsoft.com/office/officeart/2005/8/layout/list1"/>
    <dgm:cxn modelId="{C4E10185-9A9F-40E6-8889-8D559A0EDB82}" type="presParOf" srcId="{22FA6349-92A3-4032-9559-52F189B0B81A}" destId="{51F76CE0-AADB-4F24-98F4-3524E6CF780A}" srcOrd="1" destOrd="0" presId="urn:microsoft.com/office/officeart/2005/8/layout/list1"/>
    <dgm:cxn modelId="{EE92C0B2-821E-4237-8641-0451E26F0B27}" type="presParOf" srcId="{22FA6349-92A3-4032-9559-52F189B0B81A}" destId="{A6CCE875-69B6-4D9E-B51B-937CBF782372}" srcOrd="2" destOrd="0" presId="urn:microsoft.com/office/officeart/2005/8/layout/list1"/>
    <dgm:cxn modelId="{FFC13431-48F8-4EB0-ACDD-F569F58F80B7}" type="presParOf" srcId="{22FA6349-92A3-4032-9559-52F189B0B81A}" destId="{7CF868FF-1457-48D1-A93E-B3C995E62478}" srcOrd="3" destOrd="0" presId="urn:microsoft.com/office/officeart/2005/8/layout/list1"/>
    <dgm:cxn modelId="{B11A337F-BD42-48EC-BA46-C6C0282C4A16}" type="presParOf" srcId="{22FA6349-92A3-4032-9559-52F189B0B81A}" destId="{0E327EB1-BFA5-4F5E-8863-81B31711FD00}" srcOrd="4" destOrd="0" presId="urn:microsoft.com/office/officeart/2005/8/layout/list1"/>
    <dgm:cxn modelId="{957F1D69-968E-4F01-B988-5DB7D6F6CD2C}" type="presParOf" srcId="{0E327EB1-BFA5-4F5E-8863-81B31711FD00}" destId="{97EC3B60-A7D8-4430-AF66-AD2CDB1C12D0}" srcOrd="0" destOrd="0" presId="urn:microsoft.com/office/officeart/2005/8/layout/list1"/>
    <dgm:cxn modelId="{2F16E105-01EE-4DFB-B9BD-17D16054EEEB}" type="presParOf" srcId="{0E327EB1-BFA5-4F5E-8863-81B31711FD00}" destId="{81E4659C-50D0-47D7-800B-D2284CF17D2D}" srcOrd="1" destOrd="0" presId="urn:microsoft.com/office/officeart/2005/8/layout/list1"/>
    <dgm:cxn modelId="{84EA2418-C12A-4D2C-8406-DF53C7C2F211}" type="presParOf" srcId="{22FA6349-92A3-4032-9559-52F189B0B81A}" destId="{41B0A8A6-3CEB-421C-A7EC-1E9E832676C0}" srcOrd="5" destOrd="0" presId="urn:microsoft.com/office/officeart/2005/8/layout/list1"/>
    <dgm:cxn modelId="{3C523424-EB69-4E4D-8368-78A12A42A981}" type="presParOf" srcId="{22FA6349-92A3-4032-9559-52F189B0B81A}" destId="{90948AA3-3C51-4E45-9895-4D01532E034D}" srcOrd="6" destOrd="0" presId="urn:microsoft.com/office/officeart/2005/8/layout/list1"/>
    <dgm:cxn modelId="{82ABDAB5-3389-4226-AE9B-9023AC731EB7}" type="presParOf" srcId="{22FA6349-92A3-4032-9559-52F189B0B81A}" destId="{330949CC-BB4C-4F4A-8657-38B164CF92FE}" srcOrd="7" destOrd="0" presId="urn:microsoft.com/office/officeart/2005/8/layout/list1"/>
    <dgm:cxn modelId="{AB63F815-4917-4A27-B694-451F007B7417}" type="presParOf" srcId="{22FA6349-92A3-4032-9559-52F189B0B81A}" destId="{5A4A4C68-5DD7-4E48-ACD2-41A33B9F25F7}" srcOrd="8" destOrd="0" presId="urn:microsoft.com/office/officeart/2005/8/layout/list1"/>
    <dgm:cxn modelId="{76E88924-4661-45FC-8B58-7FD3EE461001}" type="presParOf" srcId="{5A4A4C68-5DD7-4E48-ACD2-41A33B9F25F7}" destId="{26DC39BB-B5CD-444C-9E4D-EB3DC3D30314}" srcOrd="0" destOrd="0" presId="urn:microsoft.com/office/officeart/2005/8/layout/list1"/>
    <dgm:cxn modelId="{799968CA-BE21-4F61-BC3E-A4759F1F7D44}" type="presParOf" srcId="{5A4A4C68-5DD7-4E48-ACD2-41A33B9F25F7}" destId="{874BE8B4-C097-4521-87B8-714F78008860}" srcOrd="1" destOrd="0" presId="urn:microsoft.com/office/officeart/2005/8/layout/list1"/>
    <dgm:cxn modelId="{A05A1063-67D0-49AD-94FB-8F1A03D0659F}" type="presParOf" srcId="{22FA6349-92A3-4032-9559-52F189B0B81A}" destId="{01ADD9A7-0661-4AB8-9901-2E9BEEE52196}" srcOrd="9" destOrd="0" presId="urn:microsoft.com/office/officeart/2005/8/layout/list1"/>
    <dgm:cxn modelId="{C9E784E5-4B49-4099-9F4B-92DCE8919039}" type="presParOf" srcId="{22FA6349-92A3-4032-9559-52F189B0B81A}" destId="{248CFD9A-9839-488C-B85E-CC0E1D9DD4F3}"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6B0249-9C27-42DD-A054-339352D55523}"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US"/>
        </a:p>
      </dgm:t>
    </dgm:pt>
    <dgm:pt modelId="{B31E8648-B18D-4885-8F04-06D868167116}">
      <dgm:prSet phldrT="[Text]"/>
      <dgm:spPr/>
      <dgm:t>
        <a:bodyPr/>
        <a:lstStyle/>
        <a:p>
          <a:r>
            <a:rPr lang="en-GB" b="1" dirty="0">
              <a:latin typeface="Garamond" panose="02020404030301010803" pitchFamily="18" charset="0"/>
            </a:rPr>
            <a:t>Power assurance</a:t>
          </a:r>
          <a:endParaRPr lang="en-US" b="1" dirty="0">
            <a:latin typeface="Garamond" panose="02020404030301010803" pitchFamily="18" charset="0"/>
          </a:endParaRPr>
        </a:p>
      </dgm:t>
    </dgm:pt>
    <dgm:pt modelId="{1AD932EF-4B7E-436B-BA62-4562742ED776}" type="parTrans" cxnId="{89670704-6022-4E38-9D54-88E41EB160CE}">
      <dgm:prSet/>
      <dgm:spPr/>
      <dgm:t>
        <a:bodyPr/>
        <a:lstStyle/>
        <a:p>
          <a:endParaRPr lang="en-US"/>
        </a:p>
      </dgm:t>
    </dgm:pt>
    <dgm:pt modelId="{7B02EC51-DFB8-44D6-96AF-0553E93940FD}" type="sibTrans" cxnId="{89670704-6022-4E38-9D54-88E41EB160CE}">
      <dgm:prSet/>
      <dgm:spPr/>
      <dgm:t>
        <a:bodyPr/>
        <a:lstStyle/>
        <a:p>
          <a:endParaRPr lang="en-US"/>
        </a:p>
      </dgm:t>
    </dgm:pt>
    <dgm:pt modelId="{540658A9-614B-4271-9DE0-C5394AD6501F}">
      <dgm:prSet phldrT="[Text]"/>
      <dgm:spPr/>
      <dgm:t>
        <a:bodyPr/>
        <a:lstStyle/>
        <a:p>
          <a:r>
            <a:rPr lang="en-GB" b="1" dirty="0">
              <a:latin typeface="Garamond" panose="02020404030301010803" pitchFamily="18" charset="0"/>
            </a:rPr>
            <a:t>Power assertive</a:t>
          </a:r>
          <a:endParaRPr lang="en-US" b="1" dirty="0">
            <a:latin typeface="Garamond" panose="02020404030301010803" pitchFamily="18" charset="0"/>
          </a:endParaRPr>
        </a:p>
      </dgm:t>
    </dgm:pt>
    <dgm:pt modelId="{3EABBF01-EABC-43F8-BC3E-8C9F8BA69843}" type="parTrans" cxnId="{E5F88C4D-B6F8-4755-907A-731CF26C7E47}">
      <dgm:prSet/>
      <dgm:spPr/>
      <dgm:t>
        <a:bodyPr/>
        <a:lstStyle/>
        <a:p>
          <a:endParaRPr lang="en-US"/>
        </a:p>
      </dgm:t>
    </dgm:pt>
    <dgm:pt modelId="{6D3F5E1E-771C-4D88-AB9E-E4F8E8972C26}" type="sibTrans" cxnId="{E5F88C4D-B6F8-4755-907A-731CF26C7E47}">
      <dgm:prSet/>
      <dgm:spPr/>
      <dgm:t>
        <a:bodyPr/>
        <a:lstStyle/>
        <a:p>
          <a:endParaRPr lang="en-US"/>
        </a:p>
      </dgm:t>
    </dgm:pt>
    <dgm:pt modelId="{98C6FAA7-5E0B-4810-A30D-A40909436F5C}">
      <dgm:prSet phldrT="[Text]"/>
      <dgm:spPr/>
      <dgm:t>
        <a:bodyPr/>
        <a:lstStyle/>
        <a:p>
          <a:r>
            <a:rPr lang="en-GB" b="1" dirty="0">
              <a:latin typeface="Garamond" panose="02020404030301010803" pitchFamily="18" charset="0"/>
            </a:rPr>
            <a:t>Anger retaliatory</a:t>
          </a:r>
          <a:endParaRPr lang="en-US" b="1" dirty="0">
            <a:latin typeface="Garamond" panose="02020404030301010803" pitchFamily="18" charset="0"/>
          </a:endParaRPr>
        </a:p>
      </dgm:t>
    </dgm:pt>
    <dgm:pt modelId="{943AF0AF-03CF-4AFE-AB08-8A072C27B103}" type="parTrans" cxnId="{3DD2E7FC-0C93-4C43-BD83-6E4225D8AEE5}">
      <dgm:prSet/>
      <dgm:spPr/>
      <dgm:t>
        <a:bodyPr/>
        <a:lstStyle/>
        <a:p>
          <a:endParaRPr lang="en-US"/>
        </a:p>
      </dgm:t>
    </dgm:pt>
    <dgm:pt modelId="{3069E9D7-C612-46BC-9DE9-D1D9E329FEA9}" type="sibTrans" cxnId="{3DD2E7FC-0C93-4C43-BD83-6E4225D8AEE5}">
      <dgm:prSet/>
      <dgm:spPr/>
      <dgm:t>
        <a:bodyPr/>
        <a:lstStyle/>
        <a:p>
          <a:endParaRPr lang="en-US"/>
        </a:p>
      </dgm:t>
    </dgm:pt>
    <dgm:pt modelId="{2362876F-7D90-4284-B642-3FAA49DE406C}">
      <dgm:prSet phldrT="[Text]"/>
      <dgm:spPr/>
      <dgm:t>
        <a:bodyPr/>
        <a:lstStyle/>
        <a:p>
          <a:r>
            <a:rPr lang="en-GB" b="1" dirty="0">
              <a:latin typeface="Garamond" panose="02020404030301010803" pitchFamily="18" charset="0"/>
            </a:rPr>
            <a:t>Anger excitement</a:t>
          </a:r>
          <a:endParaRPr lang="en-US" b="1" dirty="0">
            <a:latin typeface="Garamond" panose="02020404030301010803" pitchFamily="18" charset="0"/>
          </a:endParaRPr>
        </a:p>
      </dgm:t>
    </dgm:pt>
    <dgm:pt modelId="{56EEE8E5-BCB3-444A-9456-6203D1B5606A}" type="parTrans" cxnId="{AD8FCD31-D309-4C99-990A-AB7C93996250}">
      <dgm:prSet/>
      <dgm:spPr/>
      <dgm:t>
        <a:bodyPr/>
        <a:lstStyle/>
        <a:p>
          <a:endParaRPr lang="en-US"/>
        </a:p>
      </dgm:t>
    </dgm:pt>
    <dgm:pt modelId="{50C673F7-960F-47FE-AA60-349F4F8E626E}" type="sibTrans" cxnId="{AD8FCD31-D309-4C99-990A-AB7C93996250}">
      <dgm:prSet/>
      <dgm:spPr/>
      <dgm:t>
        <a:bodyPr/>
        <a:lstStyle/>
        <a:p>
          <a:endParaRPr lang="en-US"/>
        </a:p>
      </dgm:t>
    </dgm:pt>
    <dgm:pt modelId="{DF6DA15E-B7C8-4CDB-AABA-59A66653E158}" type="pres">
      <dgm:prSet presAssocID="{F56B0249-9C27-42DD-A054-339352D55523}" presName="matrix" presStyleCnt="0">
        <dgm:presLayoutVars>
          <dgm:chMax val="1"/>
          <dgm:dir/>
          <dgm:resizeHandles val="exact"/>
        </dgm:presLayoutVars>
      </dgm:prSet>
      <dgm:spPr/>
    </dgm:pt>
    <dgm:pt modelId="{5669FA2F-4CED-4A34-B321-BE32E10A8794}" type="pres">
      <dgm:prSet presAssocID="{F56B0249-9C27-42DD-A054-339352D55523}" presName="diamond" presStyleLbl="bgShp" presStyleIdx="0" presStyleCnt="1"/>
      <dgm:spPr/>
    </dgm:pt>
    <dgm:pt modelId="{B0522C85-CAF6-4BC7-8CF6-E87D22515597}" type="pres">
      <dgm:prSet presAssocID="{F56B0249-9C27-42DD-A054-339352D55523}" presName="quad1" presStyleLbl="node1" presStyleIdx="0" presStyleCnt="4">
        <dgm:presLayoutVars>
          <dgm:chMax val="0"/>
          <dgm:chPref val="0"/>
          <dgm:bulletEnabled val="1"/>
        </dgm:presLayoutVars>
      </dgm:prSet>
      <dgm:spPr/>
    </dgm:pt>
    <dgm:pt modelId="{32C60F23-C356-44B6-9628-AA8E83DBEDBE}" type="pres">
      <dgm:prSet presAssocID="{F56B0249-9C27-42DD-A054-339352D55523}" presName="quad2" presStyleLbl="node1" presStyleIdx="1" presStyleCnt="4">
        <dgm:presLayoutVars>
          <dgm:chMax val="0"/>
          <dgm:chPref val="0"/>
          <dgm:bulletEnabled val="1"/>
        </dgm:presLayoutVars>
      </dgm:prSet>
      <dgm:spPr/>
    </dgm:pt>
    <dgm:pt modelId="{5B2F058B-5C41-4E1F-87A5-EB54259707D6}" type="pres">
      <dgm:prSet presAssocID="{F56B0249-9C27-42DD-A054-339352D55523}" presName="quad3" presStyleLbl="node1" presStyleIdx="2" presStyleCnt="4">
        <dgm:presLayoutVars>
          <dgm:chMax val="0"/>
          <dgm:chPref val="0"/>
          <dgm:bulletEnabled val="1"/>
        </dgm:presLayoutVars>
      </dgm:prSet>
      <dgm:spPr/>
    </dgm:pt>
    <dgm:pt modelId="{08666E75-0449-473B-B711-584C232E0579}" type="pres">
      <dgm:prSet presAssocID="{F56B0249-9C27-42DD-A054-339352D55523}" presName="quad4" presStyleLbl="node1" presStyleIdx="3" presStyleCnt="4">
        <dgm:presLayoutVars>
          <dgm:chMax val="0"/>
          <dgm:chPref val="0"/>
          <dgm:bulletEnabled val="1"/>
        </dgm:presLayoutVars>
      </dgm:prSet>
      <dgm:spPr/>
    </dgm:pt>
  </dgm:ptLst>
  <dgm:cxnLst>
    <dgm:cxn modelId="{89670704-6022-4E38-9D54-88E41EB160CE}" srcId="{F56B0249-9C27-42DD-A054-339352D55523}" destId="{B31E8648-B18D-4885-8F04-06D868167116}" srcOrd="0" destOrd="0" parTransId="{1AD932EF-4B7E-436B-BA62-4562742ED776}" sibTransId="{7B02EC51-DFB8-44D6-96AF-0553E93940FD}"/>
    <dgm:cxn modelId="{818B940F-DA99-4AC5-9264-A5665F52826E}" type="presOf" srcId="{98C6FAA7-5E0B-4810-A30D-A40909436F5C}" destId="{5B2F058B-5C41-4E1F-87A5-EB54259707D6}" srcOrd="0" destOrd="0" presId="urn:microsoft.com/office/officeart/2005/8/layout/matrix3"/>
    <dgm:cxn modelId="{646A5C2F-CA5B-4236-94F3-693839F7584E}" type="presOf" srcId="{B31E8648-B18D-4885-8F04-06D868167116}" destId="{B0522C85-CAF6-4BC7-8CF6-E87D22515597}" srcOrd="0" destOrd="0" presId="urn:microsoft.com/office/officeart/2005/8/layout/matrix3"/>
    <dgm:cxn modelId="{AD8FCD31-D309-4C99-990A-AB7C93996250}" srcId="{F56B0249-9C27-42DD-A054-339352D55523}" destId="{2362876F-7D90-4284-B642-3FAA49DE406C}" srcOrd="3" destOrd="0" parTransId="{56EEE8E5-BCB3-444A-9456-6203D1B5606A}" sibTransId="{50C673F7-960F-47FE-AA60-349F4F8E626E}"/>
    <dgm:cxn modelId="{E5F88C4D-B6F8-4755-907A-731CF26C7E47}" srcId="{F56B0249-9C27-42DD-A054-339352D55523}" destId="{540658A9-614B-4271-9DE0-C5394AD6501F}" srcOrd="1" destOrd="0" parTransId="{3EABBF01-EABC-43F8-BC3E-8C9F8BA69843}" sibTransId="{6D3F5E1E-771C-4D88-AB9E-E4F8E8972C26}"/>
    <dgm:cxn modelId="{17A91A51-C3A6-4ADE-B0AB-ED42A6BF7C8C}" type="presOf" srcId="{F56B0249-9C27-42DD-A054-339352D55523}" destId="{DF6DA15E-B7C8-4CDB-AABA-59A66653E158}" srcOrd="0" destOrd="0" presId="urn:microsoft.com/office/officeart/2005/8/layout/matrix3"/>
    <dgm:cxn modelId="{CF4558C5-DFDF-41A1-9FD3-1818F24E42F8}" type="presOf" srcId="{2362876F-7D90-4284-B642-3FAA49DE406C}" destId="{08666E75-0449-473B-B711-584C232E0579}" srcOrd="0" destOrd="0" presId="urn:microsoft.com/office/officeart/2005/8/layout/matrix3"/>
    <dgm:cxn modelId="{208D04F6-F38C-40D1-8FF2-69CF75C8B5F1}" type="presOf" srcId="{540658A9-614B-4271-9DE0-C5394AD6501F}" destId="{32C60F23-C356-44B6-9628-AA8E83DBEDBE}" srcOrd="0" destOrd="0" presId="urn:microsoft.com/office/officeart/2005/8/layout/matrix3"/>
    <dgm:cxn modelId="{3DD2E7FC-0C93-4C43-BD83-6E4225D8AEE5}" srcId="{F56B0249-9C27-42DD-A054-339352D55523}" destId="{98C6FAA7-5E0B-4810-A30D-A40909436F5C}" srcOrd="2" destOrd="0" parTransId="{943AF0AF-03CF-4AFE-AB08-8A072C27B103}" sibTransId="{3069E9D7-C612-46BC-9DE9-D1D9E329FEA9}"/>
    <dgm:cxn modelId="{CCF28652-3B15-41B4-9DB9-BB638894001E}" type="presParOf" srcId="{DF6DA15E-B7C8-4CDB-AABA-59A66653E158}" destId="{5669FA2F-4CED-4A34-B321-BE32E10A8794}" srcOrd="0" destOrd="0" presId="urn:microsoft.com/office/officeart/2005/8/layout/matrix3"/>
    <dgm:cxn modelId="{CA0DA9E1-F151-4277-9832-6345314F31E6}" type="presParOf" srcId="{DF6DA15E-B7C8-4CDB-AABA-59A66653E158}" destId="{B0522C85-CAF6-4BC7-8CF6-E87D22515597}" srcOrd="1" destOrd="0" presId="urn:microsoft.com/office/officeart/2005/8/layout/matrix3"/>
    <dgm:cxn modelId="{CC173206-B240-427A-909E-4990F743DA42}" type="presParOf" srcId="{DF6DA15E-B7C8-4CDB-AABA-59A66653E158}" destId="{32C60F23-C356-44B6-9628-AA8E83DBEDBE}" srcOrd="2" destOrd="0" presId="urn:microsoft.com/office/officeart/2005/8/layout/matrix3"/>
    <dgm:cxn modelId="{C538A673-FC8A-400B-A77A-22CB48C2413B}" type="presParOf" srcId="{DF6DA15E-B7C8-4CDB-AABA-59A66653E158}" destId="{5B2F058B-5C41-4E1F-87A5-EB54259707D6}" srcOrd="3" destOrd="0" presId="urn:microsoft.com/office/officeart/2005/8/layout/matrix3"/>
    <dgm:cxn modelId="{258CA7A7-6EA4-4F19-8EB9-375C98D2399E}" type="presParOf" srcId="{DF6DA15E-B7C8-4CDB-AABA-59A66653E158}" destId="{08666E75-0449-473B-B711-584C232E0579}"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3F5CDB-3F93-47BD-9787-880CD0DDCC21}" type="doc">
      <dgm:prSet loTypeId="urn:microsoft.com/office/officeart/2005/8/layout/cycle6" loCatId="relationship" qsTypeId="urn:microsoft.com/office/officeart/2005/8/quickstyle/3d1" qsCatId="3D" csTypeId="urn:microsoft.com/office/officeart/2005/8/colors/accent0_1" csCatId="mainScheme" phldr="1"/>
      <dgm:spPr/>
      <dgm:t>
        <a:bodyPr/>
        <a:lstStyle/>
        <a:p>
          <a:endParaRPr lang="en-US"/>
        </a:p>
      </dgm:t>
    </dgm:pt>
    <dgm:pt modelId="{A3BDE399-CD20-487F-8E21-72FFCC33382A}">
      <dgm:prSet phldrT="[Text]"/>
      <dgm:spPr>
        <a:solidFill>
          <a:schemeClr val="accent1">
            <a:lumMod val="20000"/>
            <a:lumOff val="80000"/>
          </a:schemeClr>
        </a:solidFill>
      </dgm:spPr>
      <dgm:t>
        <a:bodyPr/>
        <a:lstStyle/>
        <a:p>
          <a:r>
            <a:rPr lang="en-GB" dirty="0">
              <a:latin typeface="Garamond" panose="02020404030301010803" pitchFamily="18" charset="0"/>
            </a:rPr>
            <a:t>Grooming</a:t>
          </a:r>
          <a:endParaRPr lang="en-US" dirty="0">
            <a:latin typeface="Garamond" panose="02020404030301010803" pitchFamily="18" charset="0"/>
          </a:endParaRPr>
        </a:p>
      </dgm:t>
    </dgm:pt>
    <dgm:pt modelId="{4B9D7105-7855-4E52-885E-773771707AE0}" type="parTrans" cxnId="{2D5A1D3E-2814-4E24-A9AA-7666CB069EAA}">
      <dgm:prSet/>
      <dgm:spPr/>
      <dgm:t>
        <a:bodyPr/>
        <a:lstStyle/>
        <a:p>
          <a:endParaRPr lang="en-US"/>
        </a:p>
      </dgm:t>
    </dgm:pt>
    <dgm:pt modelId="{D26BB986-4D3E-43AC-8C4E-6C972C2D96AF}" type="sibTrans" cxnId="{2D5A1D3E-2814-4E24-A9AA-7666CB069EAA}">
      <dgm:prSet/>
      <dgm:spPr/>
      <dgm:t>
        <a:bodyPr/>
        <a:lstStyle/>
        <a:p>
          <a:endParaRPr lang="en-US"/>
        </a:p>
      </dgm:t>
    </dgm:pt>
    <dgm:pt modelId="{3672BE58-676E-48C4-9462-F72D7D2EAA6E}">
      <dgm:prSet phldrT="[Text]"/>
      <dgm:spPr>
        <a:solidFill>
          <a:schemeClr val="accent1">
            <a:lumMod val="20000"/>
            <a:lumOff val="80000"/>
          </a:schemeClr>
        </a:solidFill>
      </dgm:spPr>
      <dgm:t>
        <a:bodyPr/>
        <a:lstStyle/>
        <a:p>
          <a:r>
            <a:rPr lang="en-GB" dirty="0">
              <a:latin typeface="Garamond" panose="02020404030301010803" pitchFamily="18" charset="0"/>
            </a:rPr>
            <a:t>Planning through fantasy</a:t>
          </a:r>
          <a:endParaRPr lang="en-US" dirty="0">
            <a:latin typeface="Garamond" panose="02020404030301010803" pitchFamily="18" charset="0"/>
          </a:endParaRPr>
        </a:p>
      </dgm:t>
    </dgm:pt>
    <dgm:pt modelId="{9BA87685-B6CD-4E7D-98BC-62C43B2A53EA}" type="parTrans" cxnId="{89B36A6E-075E-46B4-A953-5A8A04D5AA13}">
      <dgm:prSet/>
      <dgm:spPr/>
      <dgm:t>
        <a:bodyPr/>
        <a:lstStyle/>
        <a:p>
          <a:endParaRPr lang="en-US"/>
        </a:p>
      </dgm:t>
    </dgm:pt>
    <dgm:pt modelId="{92035307-F67E-46D4-A8C3-9D96D2116761}" type="sibTrans" cxnId="{89B36A6E-075E-46B4-A953-5A8A04D5AA13}">
      <dgm:prSet/>
      <dgm:spPr/>
      <dgm:t>
        <a:bodyPr/>
        <a:lstStyle/>
        <a:p>
          <a:endParaRPr lang="en-US"/>
        </a:p>
      </dgm:t>
    </dgm:pt>
    <dgm:pt modelId="{DA31861B-357A-4FE3-9D59-0C2133CF7412}">
      <dgm:prSet phldrT="[Text]"/>
      <dgm:spPr>
        <a:solidFill>
          <a:schemeClr val="accent1">
            <a:lumMod val="20000"/>
            <a:lumOff val="80000"/>
          </a:schemeClr>
        </a:solidFill>
      </dgm:spPr>
      <dgm:t>
        <a:bodyPr/>
        <a:lstStyle/>
        <a:p>
          <a:r>
            <a:rPr lang="en-GB" dirty="0">
              <a:latin typeface="Garamond" panose="02020404030301010803" pitchFamily="18" charset="0"/>
            </a:rPr>
            <a:t>Offence </a:t>
          </a:r>
          <a:endParaRPr lang="en-US" dirty="0">
            <a:latin typeface="Garamond" panose="02020404030301010803" pitchFamily="18" charset="0"/>
          </a:endParaRPr>
        </a:p>
      </dgm:t>
    </dgm:pt>
    <dgm:pt modelId="{E376D3F8-0DFB-4229-99A7-A2868E7D522F}" type="parTrans" cxnId="{DF6E287D-EA56-465A-8C46-CE11880B292E}">
      <dgm:prSet/>
      <dgm:spPr/>
      <dgm:t>
        <a:bodyPr/>
        <a:lstStyle/>
        <a:p>
          <a:endParaRPr lang="en-US"/>
        </a:p>
      </dgm:t>
    </dgm:pt>
    <dgm:pt modelId="{11E452F8-4079-475B-94B8-236037E884B4}" type="sibTrans" cxnId="{DF6E287D-EA56-465A-8C46-CE11880B292E}">
      <dgm:prSet/>
      <dgm:spPr/>
      <dgm:t>
        <a:bodyPr/>
        <a:lstStyle/>
        <a:p>
          <a:endParaRPr lang="en-US"/>
        </a:p>
      </dgm:t>
    </dgm:pt>
    <dgm:pt modelId="{CC56E730-08D8-4E1E-BE6C-69E21815937B}">
      <dgm:prSet phldrT="[Text]"/>
      <dgm:spPr>
        <a:solidFill>
          <a:schemeClr val="accent1">
            <a:lumMod val="20000"/>
            <a:lumOff val="80000"/>
          </a:schemeClr>
        </a:solidFill>
      </dgm:spPr>
      <dgm:t>
        <a:bodyPr/>
        <a:lstStyle/>
        <a:p>
          <a:r>
            <a:rPr lang="en-GB" dirty="0">
              <a:latin typeface="Garamond" panose="02020404030301010803" pitchFamily="18" charset="0"/>
            </a:rPr>
            <a:t>Denial </a:t>
          </a:r>
          <a:endParaRPr lang="en-US" dirty="0">
            <a:latin typeface="Garamond" panose="02020404030301010803" pitchFamily="18" charset="0"/>
          </a:endParaRPr>
        </a:p>
      </dgm:t>
    </dgm:pt>
    <dgm:pt modelId="{80DA4842-CE14-4E73-BD49-A7C6C10BCC44}" type="parTrans" cxnId="{DFFDE348-2EB5-4BBC-8150-B3480BA4D320}">
      <dgm:prSet/>
      <dgm:spPr/>
      <dgm:t>
        <a:bodyPr/>
        <a:lstStyle/>
        <a:p>
          <a:endParaRPr lang="en-US"/>
        </a:p>
      </dgm:t>
    </dgm:pt>
    <dgm:pt modelId="{10871F2A-A424-4AE1-9B66-4F55C22F210E}" type="sibTrans" cxnId="{DFFDE348-2EB5-4BBC-8150-B3480BA4D320}">
      <dgm:prSet/>
      <dgm:spPr/>
      <dgm:t>
        <a:bodyPr/>
        <a:lstStyle/>
        <a:p>
          <a:endParaRPr lang="en-US"/>
        </a:p>
      </dgm:t>
    </dgm:pt>
    <dgm:pt modelId="{B47A2D3D-D305-4CD0-B7FC-83D490200B81}">
      <dgm:prSet phldrT="[Text]"/>
      <dgm:spPr>
        <a:solidFill>
          <a:schemeClr val="accent1">
            <a:lumMod val="20000"/>
            <a:lumOff val="80000"/>
          </a:schemeClr>
        </a:solidFill>
      </dgm:spPr>
      <dgm:t>
        <a:bodyPr/>
        <a:lstStyle/>
        <a:p>
          <a:r>
            <a:rPr lang="en-GB" dirty="0">
              <a:latin typeface="Garamond" panose="02020404030301010803" pitchFamily="18" charset="0"/>
            </a:rPr>
            <a:t>Cognitive distortion </a:t>
          </a:r>
          <a:endParaRPr lang="en-US" dirty="0">
            <a:latin typeface="Garamond" panose="02020404030301010803" pitchFamily="18" charset="0"/>
          </a:endParaRPr>
        </a:p>
      </dgm:t>
    </dgm:pt>
    <dgm:pt modelId="{1655CC68-ABA6-4082-BD63-C8109C96BD11}" type="parTrans" cxnId="{C42B15A5-0282-427E-95B5-C3B43C9C61B2}">
      <dgm:prSet/>
      <dgm:spPr/>
      <dgm:t>
        <a:bodyPr/>
        <a:lstStyle/>
        <a:p>
          <a:endParaRPr lang="en-US"/>
        </a:p>
      </dgm:t>
    </dgm:pt>
    <dgm:pt modelId="{A71F6E9F-2F45-40FA-8EE9-47DABA644D41}" type="sibTrans" cxnId="{C42B15A5-0282-427E-95B5-C3B43C9C61B2}">
      <dgm:prSet/>
      <dgm:spPr/>
      <dgm:t>
        <a:bodyPr/>
        <a:lstStyle/>
        <a:p>
          <a:endParaRPr lang="en-US"/>
        </a:p>
      </dgm:t>
    </dgm:pt>
    <dgm:pt modelId="{20FE4290-9C78-446F-B80D-B15735631FCF}" type="pres">
      <dgm:prSet presAssocID="{AC3F5CDB-3F93-47BD-9787-880CD0DDCC21}" presName="cycle" presStyleCnt="0">
        <dgm:presLayoutVars>
          <dgm:dir/>
          <dgm:resizeHandles val="exact"/>
        </dgm:presLayoutVars>
      </dgm:prSet>
      <dgm:spPr/>
    </dgm:pt>
    <dgm:pt modelId="{F89DC725-82D7-46EB-BDCF-25936C8BB8D4}" type="pres">
      <dgm:prSet presAssocID="{A3BDE399-CD20-487F-8E21-72FFCC33382A}" presName="node" presStyleLbl="node1" presStyleIdx="0" presStyleCnt="5">
        <dgm:presLayoutVars>
          <dgm:bulletEnabled val="1"/>
        </dgm:presLayoutVars>
      </dgm:prSet>
      <dgm:spPr/>
    </dgm:pt>
    <dgm:pt modelId="{34360CF1-18FB-4CE7-88CC-C87BD7A081E5}" type="pres">
      <dgm:prSet presAssocID="{A3BDE399-CD20-487F-8E21-72FFCC33382A}" presName="spNode" presStyleCnt="0"/>
      <dgm:spPr/>
    </dgm:pt>
    <dgm:pt modelId="{ACCFFFA1-3622-4334-BEEF-58FB9A696953}" type="pres">
      <dgm:prSet presAssocID="{D26BB986-4D3E-43AC-8C4E-6C972C2D96AF}" presName="sibTrans" presStyleLbl="sibTrans1D1" presStyleIdx="0" presStyleCnt="5"/>
      <dgm:spPr/>
    </dgm:pt>
    <dgm:pt modelId="{3AAFA784-D5CF-423C-8305-F1AF7752EC87}" type="pres">
      <dgm:prSet presAssocID="{3672BE58-676E-48C4-9462-F72D7D2EAA6E}" presName="node" presStyleLbl="node1" presStyleIdx="1" presStyleCnt="5">
        <dgm:presLayoutVars>
          <dgm:bulletEnabled val="1"/>
        </dgm:presLayoutVars>
      </dgm:prSet>
      <dgm:spPr/>
    </dgm:pt>
    <dgm:pt modelId="{06D5853C-3C9A-48F0-A908-90429A570B2E}" type="pres">
      <dgm:prSet presAssocID="{3672BE58-676E-48C4-9462-F72D7D2EAA6E}" presName="spNode" presStyleCnt="0"/>
      <dgm:spPr/>
    </dgm:pt>
    <dgm:pt modelId="{1F6E017F-C916-4711-9854-4232CD98B138}" type="pres">
      <dgm:prSet presAssocID="{92035307-F67E-46D4-A8C3-9D96D2116761}" presName="sibTrans" presStyleLbl="sibTrans1D1" presStyleIdx="1" presStyleCnt="5"/>
      <dgm:spPr/>
    </dgm:pt>
    <dgm:pt modelId="{CD5EF5AD-27FB-452D-A344-541894BCC42C}" type="pres">
      <dgm:prSet presAssocID="{DA31861B-357A-4FE3-9D59-0C2133CF7412}" presName="node" presStyleLbl="node1" presStyleIdx="2" presStyleCnt="5" custRadScaleRad="97861" custRadScaleInc="-6836">
        <dgm:presLayoutVars>
          <dgm:bulletEnabled val="1"/>
        </dgm:presLayoutVars>
      </dgm:prSet>
      <dgm:spPr/>
    </dgm:pt>
    <dgm:pt modelId="{FCF67DFA-CB87-42F0-8D15-45EC65538833}" type="pres">
      <dgm:prSet presAssocID="{DA31861B-357A-4FE3-9D59-0C2133CF7412}" presName="spNode" presStyleCnt="0"/>
      <dgm:spPr/>
    </dgm:pt>
    <dgm:pt modelId="{0F3290CA-6ED4-4DB5-BCA4-48479DB5ED59}" type="pres">
      <dgm:prSet presAssocID="{11E452F8-4079-475B-94B8-236037E884B4}" presName="sibTrans" presStyleLbl="sibTrans1D1" presStyleIdx="2" presStyleCnt="5"/>
      <dgm:spPr/>
    </dgm:pt>
    <dgm:pt modelId="{AAF72908-47A3-44C2-886A-073E26757454}" type="pres">
      <dgm:prSet presAssocID="{CC56E730-08D8-4E1E-BE6C-69E21815937B}" presName="node" presStyleLbl="node1" presStyleIdx="3" presStyleCnt="5" custRadScaleRad="98618" custRadScaleInc="9196">
        <dgm:presLayoutVars>
          <dgm:bulletEnabled val="1"/>
        </dgm:presLayoutVars>
      </dgm:prSet>
      <dgm:spPr/>
    </dgm:pt>
    <dgm:pt modelId="{254630D2-03AD-41C8-9361-F0DF9D109BA8}" type="pres">
      <dgm:prSet presAssocID="{CC56E730-08D8-4E1E-BE6C-69E21815937B}" presName="spNode" presStyleCnt="0"/>
      <dgm:spPr/>
    </dgm:pt>
    <dgm:pt modelId="{0704C13B-B492-480A-8CCD-F33572FFF974}" type="pres">
      <dgm:prSet presAssocID="{10871F2A-A424-4AE1-9B66-4F55C22F210E}" presName="sibTrans" presStyleLbl="sibTrans1D1" presStyleIdx="3" presStyleCnt="5"/>
      <dgm:spPr/>
    </dgm:pt>
    <dgm:pt modelId="{3CBDD5DF-5711-4CE8-B096-EC5CDAA5EAC2}" type="pres">
      <dgm:prSet presAssocID="{B47A2D3D-D305-4CD0-B7FC-83D490200B81}" presName="node" presStyleLbl="node1" presStyleIdx="4" presStyleCnt="5">
        <dgm:presLayoutVars>
          <dgm:bulletEnabled val="1"/>
        </dgm:presLayoutVars>
      </dgm:prSet>
      <dgm:spPr/>
    </dgm:pt>
    <dgm:pt modelId="{9BAEF516-EFEB-4478-8F3B-07CC4E7C518B}" type="pres">
      <dgm:prSet presAssocID="{B47A2D3D-D305-4CD0-B7FC-83D490200B81}" presName="spNode" presStyleCnt="0"/>
      <dgm:spPr/>
    </dgm:pt>
    <dgm:pt modelId="{57637178-5C56-4F9F-9D51-819D9909952A}" type="pres">
      <dgm:prSet presAssocID="{A71F6E9F-2F45-40FA-8EE9-47DABA644D41}" presName="sibTrans" presStyleLbl="sibTrans1D1" presStyleIdx="4" presStyleCnt="5"/>
      <dgm:spPr/>
    </dgm:pt>
  </dgm:ptLst>
  <dgm:cxnLst>
    <dgm:cxn modelId="{FCC43C13-F08F-44C3-9DC4-C53BB1C3056A}" type="presOf" srcId="{11E452F8-4079-475B-94B8-236037E884B4}" destId="{0F3290CA-6ED4-4DB5-BCA4-48479DB5ED59}" srcOrd="0" destOrd="0" presId="urn:microsoft.com/office/officeart/2005/8/layout/cycle6"/>
    <dgm:cxn modelId="{A66F3B15-A250-4182-9CE4-8CF8E6A0D784}" type="presOf" srcId="{A71F6E9F-2F45-40FA-8EE9-47DABA644D41}" destId="{57637178-5C56-4F9F-9D51-819D9909952A}" srcOrd="0" destOrd="0" presId="urn:microsoft.com/office/officeart/2005/8/layout/cycle6"/>
    <dgm:cxn modelId="{2D5A1D3E-2814-4E24-A9AA-7666CB069EAA}" srcId="{AC3F5CDB-3F93-47BD-9787-880CD0DDCC21}" destId="{A3BDE399-CD20-487F-8E21-72FFCC33382A}" srcOrd="0" destOrd="0" parTransId="{4B9D7105-7855-4E52-885E-773771707AE0}" sibTransId="{D26BB986-4D3E-43AC-8C4E-6C972C2D96AF}"/>
    <dgm:cxn modelId="{2060EB40-CAD6-49F7-88F3-2F875FF6E429}" type="presOf" srcId="{DA31861B-357A-4FE3-9D59-0C2133CF7412}" destId="{CD5EF5AD-27FB-452D-A344-541894BCC42C}" srcOrd="0" destOrd="0" presId="urn:microsoft.com/office/officeart/2005/8/layout/cycle6"/>
    <dgm:cxn modelId="{DFFDE348-2EB5-4BBC-8150-B3480BA4D320}" srcId="{AC3F5CDB-3F93-47BD-9787-880CD0DDCC21}" destId="{CC56E730-08D8-4E1E-BE6C-69E21815937B}" srcOrd="3" destOrd="0" parTransId="{80DA4842-CE14-4E73-BD49-A7C6C10BCC44}" sibTransId="{10871F2A-A424-4AE1-9B66-4F55C22F210E}"/>
    <dgm:cxn modelId="{89B36A6E-075E-46B4-A953-5A8A04D5AA13}" srcId="{AC3F5CDB-3F93-47BD-9787-880CD0DDCC21}" destId="{3672BE58-676E-48C4-9462-F72D7D2EAA6E}" srcOrd="1" destOrd="0" parTransId="{9BA87685-B6CD-4E7D-98BC-62C43B2A53EA}" sibTransId="{92035307-F67E-46D4-A8C3-9D96D2116761}"/>
    <dgm:cxn modelId="{8667037B-9CD6-4CE8-8711-C5241E59B30C}" type="presOf" srcId="{CC56E730-08D8-4E1E-BE6C-69E21815937B}" destId="{AAF72908-47A3-44C2-886A-073E26757454}" srcOrd="0" destOrd="0" presId="urn:microsoft.com/office/officeart/2005/8/layout/cycle6"/>
    <dgm:cxn modelId="{DF6E287D-EA56-465A-8C46-CE11880B292E}" srcId="{AC3F5CDB-3F93-47BD-9787-880CD0DDCC21}" destId="{DA31861B-357A-4FE3-9D59-0C2133CF7412}" srcOrd="2" destOrd="0" parTransId="{E376D3F8-0DFB-4229-99A7-A2868E7D522F}" sibTransId="{11E452F8-4079-475B-94B8-236037E884B4}"/>
    <dgm:cxn modelId="{DD297398-4960-4116-B3D2-239B402F29E7}" type="presOf" srcId="{3672BE58-676E-48C4-9462-F72D7D2EAA6E}" destId="{3AAFA784-D5CF-423C-8305-F1AF7752EC87}" srcOrd="0" destOrd="0" presId="urn:microsoft.com/office/officeart/2005/8/layout/cycle6"/>
    <dgm:cxn modelId="{C42B15A5-0282-427E-95B5-C3B43C9C61B2}" srcId="{AC3F5CDB-3F93-47BD-9787-880CD0DDCC21}" destId="{B47A2D3D-D305-4CD0-B7FC-83D490200B81}" srcOrd="4" destOrd="0" parTransId="{1655CC68-ABA6-4082-BD63-C8109C96BD11}" sibTransId="{A71F6E9F-2F45-40FA-8EE9-47DABA644D41}"/>
    <dgm:cxn modelId="{2E7A49A5-283A-4BB6-AD71-6DDA1990296D}" type="presOf" srcId="{92035307-F67E-46D4-A8C3-9D96D2116761}" destId="{1F6E017F-C916-4711-9854-4232CD98B138}" srcOrd="0" destOrd="0" presId="urn:microsoft.com/office/officeart/2005/8/layout/cycle6"/>
    <dgm:cxn modelId="{B021F7A8-21D0-4B8E-B749-D33F067A5DF5}" type="presOf" srcId="{B47A2D3D-D305-4CD0-B7FC-83D490200B81}" destId="{3CBDD5DF-5711-4CE8-B096-EC5CDAA5EAC2}" srcOrd="0" destOrd="0" presId="urn:microsoft.com/office/officeart/2005/8/layout/cycle6"/>
    <dgm:cxn modelId="{822174AA-F817-49C1-A6A1-36681564A83A}" type="presOf" srcId="{10871F2A-A424-4AE1-9B66-4F55C22F210E}" destId="{0704C13B-B492-480A-8CCD-F33572FFF974}" srcOrd="0" destOrd="0" presId="urn:microsoft.com/office/officeart/2005/8/layout/cycle6"/>
    <dgm:cxn modelId="{C425C9F5-AF5A-4AF1-A700-11ADB3154427}" type="presOf" srcId="{D26BB986-4D3E-43AC-8C4E-6C972C2D96AF}" destId="{ACCFFFA1-3622-4334-BEEF-58FB9A696953}" srcOrd="0" destOrd="0" presId="urn:microsoft.com/office/officeart/2005/8/layout/cycle6"/>
    <dgm:cxn modelId="{3466BFF7-0270-4830-8D5E-6CD576904376}" type="presOf" srcId="{AC3F5CDB-3F93-47BD-9787-880CD0DDCC21}" destId="{20FE4290-9C78-446F-B80D-B15735631FCF}" srcOrd="0" destOrd="0" presId="urn:microsoft.com/office/officeart/2005/8/layout/cycle6"/>
    <dgm:cxn modelId="{03DA56F9-C928-4AAA-9448-585CEDEA865E}" type="presOf" srcId="{A3BDE399-CD20-487F-8E21-72FFCC33382A}" destId="{F89DC725-82D7-46EB-BDCF-25936C8BB8D4}" srcOrd="0" destOrd="0" presId="urn:microsoft.com/office/officeart/2005/8/layout/cycle6"/>
    <dgm:cxn modelId="{99F57F84-62EA-4CFC-B21C-C8950A95216D}" type="presParOf" srcId="{20FE4290-9C78-446F-B80D-B15735631FCF}" destId="{F89DC725-82D7-46EB-BDCF-25936C8BB8D4}" srcOrd="0" destOrd="0" presId="urn:microsoft.com/office/officeart/2005/8/layout/cycle6"/>
    <dgm:cxn modelId="{6CA42FAF-5537-4523-BB24-EFF87D3D87D8}" type="presParOf" srcId="{20FE4290-9C78-446F-B80D-B15735631FCF}" destId="{34360CF1-18FB-4CE7-88CC-C87BD7A081E5}" srcOrd="1" destOrd="0" presId="urn:microsoft.com/office/officeart/2005/8/layout/cycle6"/>
    <dgm:cxn modelId="{D88B8A14-5A03-45B7-9181-447F723712FE}" type="presParOf" srcId="{20FE4290-9C78-446F-B80D-B15735631FCF}" destId="{ACCFFFA1-3622-4334-BEEF-58FB9A696953}" srcOrd="2" destOrd="0" presId="urn:microsoft.com/office/officeart/2005/8/layout/cycle6"/>
    <dgm:cxn modelId="{C658B5BE-5C3E-4DF5-A8B7-5FB9C1321114}" type="presParOf" srcId="{20FE4290-9C78-446F-B80D-B15735631FCF}" destId="{3AAFA784-D5CF-423C-8305-F1AF7752EC87}" srcOrd="3" destOrd="0" presId="urn:microsoft.com/office/officeart/2005/8/layout/cycle6"/>
    <dgm:cxn modelId="{295C36F2-67AD-42F4-8327-FCAA01F21B31}" type="presParOf" srcId="{20FE4290-9C78-446F-B80D-B15735631FCF}" destId="{06D5853C-3C9A-48F0-A908-90429A570B2E}" srcOrd="4" destOrd="0" presId="urn:microsoft.com/office/officeart/2005/8/layout/cycle6"/>
    <dgm:cxn modelId="{4E868E9E-1240-440E-AB56-47496394AF6B}" type="presParOf" srcId="{20FE4290-9C78-446F-B80D-B15735631FCF}" destId="{1F6E017F-C916-4711-9854-4232CD98B138}" srcOrd="5" destOrd="0" presId="urn:microsoft.com/office/officeart/2005/8/layout/cycle6"/>
    <dgm:cxn modelId="{7CD4789F-2850-4C6E-8C16-BD93621C376E}" type="presParOf" srcId="{20FE4290-9C78-446F-B80D-B15735631FCF}" destId="{CD5EF5AD-27FB-452D-A344-541894BCC42C}" srcOrd="6" destOrd="0" presId="urn:microsoft.com/office/officeart/2005/8/layout/cycle6"/>
    <dgm:cxn modelId="{1C3409B1-0D7E-4C70-9FE1-F0ACCE39C097}" type="presParOf" srcId="{20FE4290-9C78-446F-B80D-B15735631FCF}" destId="{FCF67DFA-CB87-42F0-8D15-45EC65538833}" srcOrd="7" destOrd="0" presId="urn:microsoft.com/office/officeart/2005/8/layout/cycle6"/>
    <dgm:cxn modelId="{5A4B90DE-99DE-458E-9C3D-37B0BC9BA22E}" type="presParOf" srcId="{20FE4290-9C78-446F-B80D-B15735631FCF}" destId="{0F3290CA-6ED4-4DB5-BCA4-48479DB5ED59}" srcOrd="8" destOrd="0" presId="urn:microsoft.com/office/officeart/2005/8/layout/cycle6"/>
    <dgm:cxn modelId="{3EAC0EC7-8EE8-4006-8A2E-04E66FAFBC7A}" type="presParOf" srcId="{20FE4290-9C78-446F-B80D-B15735631FCF}" destId="{AAF72908-47A3-44C2-886A-073E26757454}" srcOrd="9" destOrd="0" presId="urn:microsoft.com/office/officeart/2005/8/layout/cycle6"/>
    <dgm:cxn modelId="{61FD3E41-1737-409D-921B-BCC96840C17F}" type="presParOf" srcId="{20FE4290-9C78-446F-B80D-B15735631FCF}" destId="{254630D2-03AD-41C8-9361-F0DF9D109BA8}" srcOrd="10" destOrd="0" presId="urn:microsoft.com/office/officeart/2005/8/layout/cycle6"/>
    <dgm:cxn modelId="{AA0C012C-23C5-4D56-9993-7E0D164CE80C}" type="presParOf" srcId="{20FE4290-9C78-446F-B80D-B15735631FCF}" destId="{0704C13B-B492-480A-8CCD-F33572FFF974}" srcOrd="11" destOrd="0" presId="urn:microsoft.com/office/officeart/2005/8/layout/cycle6"/>
    <dgm:cxn modelId="{197D70FE-B044-44FC-872E-9585C5CADB45}" type="presParOf" srcId="{20FE4290-9C78-446F-B80D-B15735631FCF}" destId="{3CBDD5DF-5711-4CE8-B096-EC5CDAA5EAC2}" srcOrd="12" destOrd="0" presId="urn:microsoft.com/office/officeart/2005/8/layout/cycle6"/>
    <dgm:cxn modelId="{420C1B7A-8DF1-4EBB-A25C-41C9B461823E}" type="presParOf" srcId="{20FE4290-9C78-446F-B80D-B15735631FCF}" destId="{9BAEF516-EFEB-4478-8F3B-07CC4E7C518B}" srcOrd="13" destOrd="0" presId="urn:microsoft.com/office/officeart/2005/8/layout/cycle6"/>
    <dgm:cxn modelId="{94D150CD-5C38-4CAE-A194-B5109D85D146}" type="presParOf" srcId="{20FE4290-9C78-446F-B80D-B15735631FCF}" destId="{57637178-5C56-4F9F-9D51-819D9909952A}"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E8CA695-5EEC-45ED-A205-4E4C7B49E7B0}"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E4F14AE4-2470-4990-B4CF-66BC274A11DF}">
      <dgm:prSet phldrT="[Text]" custT="1"/>
      <dgm:spPr>
        <a:solidFill>
          <a:srgbClr val="FFCC00"/>
        </a:solidFill>
      </dgm:spPr>
      <dgm:t>
        <a:bodyPr/>
        <a:lstStyle/>
        <a:p>
          <a:r>
            <a:rPr lang="en-GB" sz="2400" dirty="0">
              <a:latin typeface="Garamond" panose="02020404030301010803" pitchFamily="18" charset="0"/>
            </a:rPr>
            <a:t>Pure paedophile.</a:t>
          </a:r>
          <a:endParaRPr lang="en-US" sz="2400" dirty="0">
            <a:latin typeface="Garamond" panose="02020404030301010803" pitchFamily="18" charset="0"/>
          </a:endParaRPr>
        </a:p>
      </dgm:t>
    </dgm:pt>
    <dgm:pt modelId="{6341A48C-B656-48BB-B9E7-FA67483A91D8}" type="parTrans" cxnId="{DF5521D2-A8CC-4228-AE86-23AF138488E8}">
      <dgm:prSet/>
      <dgm:spPr/>
      <dgm:t>
        <a:bodyPr/>
        <a:lstStyle/>
        <a:p>
          <a:endParaRPr lang="en-US"/>
        </a:p>
      </dgm:t>
    </dgm:pt>
    <dgm:pt modelId="{32538984-6FAC-4E91-9A16-FEC195A92D65}" type="sibTrans" cxnId="{DF5521D2-A8CC-4228-AE86-23AF138488E8}">
      <dgm:prSet/>
      <dgm:spPr/>
      <dgm:t>
        <a:bodyPr/>
        <a:lstStyle/>
        <a:p>
          <a:endParaRPr lang="en-US"/>
        </a:p>
      </dgm:t>
    </dgm:pt>
    <dgm:pt modelId="{7DD7BCD9-EDDA-49A6-A6D4-045C89FC5DC5}">
      <dgm:prSet phldrT="[Text]" custT="1"/>
      <dgm:spPr>
        <a:solidFill>
          <a:srgbClr val="FFFFCC"/>
        </a:solidFill>
      </dgm:spPr>
      <dgm:t>
        <a:bodyPr/>
        <a:lstStyle/>
        <a:p>
          <a:pPr>
            <a:lnSpc>
              <a:spcPct val="90000"/>
            </a:lnSpc>
          </a:pPr>
          <a:r>
            <a:rPr lang="en-GB" sz="2000" dirty="0">
              <a:solidFill>
                <a:schemeClr val="tx1"/>
              </a:solidFill>
              <a:latin typeface="Garamond" panose="02020404030301010803" pitchFamily="18" charset="0"/>
            </a:rPr>
            <a:t>Intimacy and social skills deficits:</a:t>
          </a:r>
        </a:p>
        <a:p>
          <a:pPr>
            <a:lnSpc>
              <a:spcPct val="90000"/>
            </a:lnSpc>
          </a:pPr>
          <a:r>
            <a:rPr lang="en-GB" sz="2000" dirty="0">
              <a:solidFill>
                <a:schemeClr val="tx1"/>
              </a:solidFill>
              <a:latin typeface="Garamond" panose="02020404030301010803" pitchFamily="18" charset="0"/>
            </a:rPr>
            <a:t>Insecure attachments, unable to relate to others,  avoid close relationships, do not value others, difficulties in managing mood and problem solving</a:t>
          </a:r>
          <a:endParaRPr lang="en-US" sz="2000" dirty="0">
            <a:solidFill>
              <a:schemeClr val="tx1"/>
            </a:solidFill>
            <a:latin typeface="Garamond" panose="02020404030301010803" pitchFamily="18" charset="0"/>
          </a:endParaRPr>
        </a:p>
      </dgm:t>
    </dgm:pt>
    <dgm:pt modelId="{97ED2E0D-14E8-420B-9B18-EBD882637467}" type="parTrans" cxnId="{6E03277B-DB9B-4B76-8292-DC23806D5653}">
      <dgm:prSet/>
      <dgm:spPr/>
      <dgm:t>
        <a:bodyPr/>
        <a:lstStyle/>
        <a:p>
          <a:endParaRPr lang="en-US"/>
        </a:p>
      </dgm:t>
    </dgm:pt>
    <dgm:pt modelId="{6241B1E5-F3F8-4F08-9904-F5C8DAF7B032}" type="sibTrans" cxnId="{6E03277B-DB9B-4B76-8292-DC23806D5653}">
      <dgm:prSet/>
      <dgm:spPr/>
      <dgm:t>
        <a:bodyPr/>
        <a:lstStyle/>
        <a:p>
          <a:endParaRPr lang="en-US"/>
        </a:p>
      </dgm:t>
    </dgm:pt>
    <dgm:pt modelId="{DBFEB4D0-587F-438C-B6AD-70A0CBE92B36}">
      <dgm:prSet phldrT="[Text]" custT="1"/>
      <dgm:spPr>
        <a:solidFill>
          <a:srgbClr val="FFFF99"/>
        </a:solidFill>
      </dgm:spPr>
      <dgm:t>
        <a:bodyPr/>
        <a:lstStyle/>
        <a:p>
          <a:endParaRPr lang="en-GB" sz="2000" dirty="0">
            <a:solidFill>
              <a:schemeClr val="tx1"/>
            </a:solidFill>
            <a:latin typeface="Garamond" panose="02020404030301010803" pitchFamily="18" charset="0"/>
          </a:endParaRPr>
        </a:p>
        <a:p>
          <a:r>
            <a:rPr lang="en-GB" sz="2000" dirty="0">
              <a:solidFill>
                <a:schemeClr val="tx1"/>
              </a:solidFill>
              <a:latin typeface="Garamond" panose="02020404030301010803" pitchFamily="18" charset="0"/>
            </a:rPr>
            <a:t>Sexual scripts:</a:t>
          </a:r>
        </a:p>
        <a:p>
          <a:r>
            <a:rPr lang="en-GB" sz="2000" dirty="0">
              <a:solidFill>
                <a:schemeClr val="tx1"/>
              </a:solidFill>
              <a:latin typeface="Garamond" panose="02020404030301010803" pitchFamily="18" charset="0"/>
            </a:rPr>
            <a:t>Usually learnt during development regarding appropriate contexts for sexual behaviour. Sexual behaviour before a child can cognitively /emotionally understand them is damaging</a:t>
          </a:r>
          <a:endParaRPr lang="en-US" sz="2000" dirty="0">
            <a:solidFill>
              <a:schemeClr val="tx1"/>
            </a:solidFill>
            <a:latin typeface="Garamond" panose="02020404030301010803" pitchFamily="18" charset="0"/>
          </a:endParaRPr>
        </a:p>
      </dgm:t>
    </dgm:pt>
    <dgm:pt modelId="{D49F6C82-8BD4-4473-8AA6-D9388E5C932A}" type="parTrans" cxnId="{10E7BAAF-12AA-42B5-8C86-0246AF831E97}">
      <dgm:prSet/>
      <dgm:spPr/>
      <dgm:t>
        <a:bodyPr/>
        <a:lstStyle/>
        <a:p>
          <a:endParaRPr lang="en-US"/>
        </a:p>
      </dgm:t>
    </dgm:pt>
    <dgm:pt modelId="{A3D26430-B563-4BCB-92D2-F3A319516276}" type="sibTrans" cxnId="{10E7BAAF-12AA-42B5-8C86-0246AF831E97}">
      <dgm:prSet/>
      <dgm:spPr/>
      <dgm:t>
        <a:bodyPr/>
        <a:lstStyle/>
        <a:p>
          <a:endParaRPr lang="en-US"/>
        </a:p>
      </dgm:t>
    </dgm:pt>
    <dgm:pt modelId="{F13DD9BD-CC48-4FFB-AE94-C8E6F52E673F}">
      <dgm:prSet phldrT="[Text]" custT="1"/>
      <dgm:spPr>
        <a:solidFill>
          <a:srgbClr val="FFFF00"/>
        </a:solidFill>
      </dgm:spPr>
      <dgm:t>
        <a:bodyPr/>
        <a:lstStyle/>
        <a:p>
          <a:r>
            <a:rPr lang="en-GB" sz="2000" dirty="0">
              <a:solidFill>
                <a:schemeClr val="tx1"/>
              </a:solidFill>
              <a:latin typeface="Garamond" panose="02020404030301010803" pitchFamily="18" charset="0"/>
            </a:rPr>
            <a:t>Emotional dysregulation:</a:t>
          </a:r>
        </a:p>
        <a:p>
          <a:r>
            <a:rPr lang="en-GB" sz="2000" dirty="0">
              <a:solidFill>
                <a:schemeClr val="tx1"/>
              </a:solidFill>
              <a:latin typeface="Garamond" panose="02020404030301010803" pitchFamily="18" charset="0"/>
            </a:rPr>
            <a:t>Self regulation does not kick in and the offender lacks feeling guilty when offending, cannot recognise their own emotional needs, do not seek social support when in times of distress</a:t>
          </a:r>
          <a:endParaRPr lang="en-US" sz="2000" dirty="0">
            <a:solidFill>
              <a:schemeClr val="tx1"/>
            </a:solidFill>
            <a:latin typeface="Garamond" panose="02020404030301010803" pitchFamily="18" charset="0"/>
          </a:endParaRPr>
        </a:p>
      </dgm:t>
    </dgm:pt>
    <dgm:pt modelId="{96C1A34E-33A9-42F1-AE1F-92B5669D88DA}" type="parTrans" cxnId="{7C72DFF9-9785-4ECD-B602-90F00BF1D25B}">
      <dgm:prSet/>
      <dgm:spPr/>
      <dgm:t>
        <a:bodyPr/>
        <a:lstStyle/>
        <a:p>
          <a:endParaRPr lang="en-US"/>
        </a:p>
      </dgm:t>
    </dgm:pt>
    <dgm:pt modelId="{2E51DD66-874F-42F1-84F7-34B077B614BA}" type="sibTrans" cxnId="{7C72DFF9-9785-4ECD-B602-90F00BF1D25B}">
      <dgm:prSet/>
      <dgm:spPr/>
      <dgm:t>
        <a:bodyPr/>
        <a:lstStyle/>
        <a:p>
          <a:endParaRPr lang="en-US"/>
        </a:p>
      </dgm:t>
    </dgm:pt>
    <dgm:pt modelId="{23B5C93A-27B5-4922-8AB3-9D4397D51CD5}">
      <dgm:prSet phldrT="[Text]" custT="1"/>
      <dgm:spPr>
        <a:solidFill>
          <a:srgbClr val="FFFF66"/>
        </a:solidFill>
      </dgm:spPr>
      <dgm:t>
        <a:bodyPr/>
        <a:lstStyle/>
        <a:p>
          <a:r>
            <a:rPr lang="en-GB" sz="2000" dirty="0">
              <a:solidFill>
                <a:schemeClr val="tx1"/>
              </a:solidFill>
              <a:latin typeface="Garamond" panose="02020404030301010803" pitchFamily="18" charset="0"/>
            </a:rPr>
            <a:t>Cognitive distortions:</a:t>
          </a:r>
        </a:p>
        <a:p>
          <a:r>
            <a:rPr lang="en-GB" sz="2000" dirty="0">
              <a:solidFill>
                <a:schemeClr val="tx1"/>
              </a:solidFill>
              <a:latin typeface="Garamond" panose="02020404030301010803" pitchFamily="18" charset="0"/>
            </a:rPr>
            <a:t>Children are sexual, the offender sees self as entitled to sex with the child, children will benefit in some way, they are not in control of their actions</a:t>
          </a:r>
          <a:endParaRPr lang="en-US" sz="2000" dirty="0">
            <a:solidFill>
              <a:schemeClr val="tx1"/>
            </a:solidFill>
            <a:latin typeface="Garamond" panose="02020404030301010803" pitchFamily="18" charset="0"/>
          </a:endParaRPr>
        </a:p>
      </dgm:t>
    </dgm:pt>
    <dgm:pt modelId="{51B38A8F-29BC-40CA-8EEE-D8D9FBFC11DB}" type="parTrans" cxnId="{B56A30F6-4A70-4547-864A-6E2C9AD78D77}">
      <dgm:prSet/>
      <dgm:spPr/>
      <dgm:t>
        <a:bodyPr/>
        <a:lstStyle/>
        <a:p>
          <a:endParaRPr lang="en-US"/>
        </a:p>
      </dgm:t>
    </dgm:pt>
    <dgm:pt modelId="{D0C183D5-EBB5-4021-9EBE-7000378631D0}" type="sibTrans" cxnId="{B56A30F6-4A70-4547-864A-6E2C9AD78D77}">
      <dgm:prSet/>
      <dgm:spPr/>
      <dgm:t>
        <a:bodyPr/>
        <a:lstStyle/>
        <a:p>
          <a:endParaRPr lang="en-US"/>
        </a:p>
      </dgm:t>
    </dgm:pt>
    <dgm:pt modelId="{A5007DEE-0EC5-4C7E-BBFD-1542ACDB524A}" type="pres">
      <dgm:prSet presAssocID="{CE8CA695-5EEC-45ED-A205-4E4C7B49E7B0}" presName="diagram" presStyleCnt="0">
        <dgm:presLayoutVars>
          <dgm:chMax val="1"/>
          <dgm:dir/>
          <dgm:animLvl val="ctr"/>
          <dgm:resizeHandles val="exact"/>
        </dgm:presLayoutVars>
      </dgm:prSet>
      <dgm:spPr/>
    </dgm:pt>
    <dgm:pt modelId="{58226D3D-1CCB-4374-8AAF-F0D676327B16}" type="pres">
      <dgm:prSet presAssocID="{CE8CA695-5EEC-45ED-A205-4E4C7B49E7B0}" presName="matrix" presStyleCnt="0"/>
      <dgm:spPr/>
    </dgm:pt>
    <dgm:pt modelId="{B90E7080-4084-4372-9CCA-ECB3DE8C45E5}" type="pres">
      <dgm:prSet presAssocID="{CE8CA695-5EEC-45ED-A205-4E4C7B49E7B0}" presName="tile1" presStyleLbl="node1" presStyleIdx="0" presStyleCnt="4" custLinFactNeighborX="0"/>
      <dgm:spPr/>
    </dgm:pt>
    <dgm:pt modelId="{701410E7-EA6A-49BE-B1EF-47514F4E5B81}" type="pres">
      <dgm:prSet presAssocID="{CE8CA695-5EEC-45ED-A205-4E4C7B49E7B0}" presName="tile1text" presStyleLbl="node1" presStyleIdx="0" presStyleCnt="4">
        <dgm:presLayoutVars>
          <dgm:chMax val="0"/>
          <dgm:chPref val="0"/>
          <dgm:bulletEnabled val="1"/>
        </dgm:presLayoutVars>
      </dgm:prSet>
      <dgm:spPr/>
    </dgm:pt>
    <dgm:pt modelId="{0C7431AC-F259-4691-B2B1-2165395B271E}" type="pres">
      <dgm:prSet presAssocID="{CE8CA695-5EEC-45ED-A205-4E4C7B49E7B0}" presName="tile2" presStyleLbl="node1" presStyleIdx="1" presStyleCnt="4"/>
      <dgm:spPr/>
    </dgm:pt>
    <dgm:pt modelId="{17002066-0500-4CEB-933F-DCEE61718621}" type="pres">
      <dgm:prSet presAssocID="{CE8CA695-5EEC-45ED-A205-4E4C7B49E7B0}" presName="tile2text" presStyleLbl="node1" presStyleIdx="1" presStyleCnt="4">
        <dgm:presLayoutVars>
          <dgm:chMax val="0"/>
          <dgm:chPref val="0"/>
          <dgm:bulletEnabled val="1"/>
        </dgm:presLayoutVars>
      </dgm:prSet>
      <dgm:spPr/>
    </dgm:pt>
    <dgm:pt modelId="{5A7F1D6C-3B52-45AF-91A1-C2BDF0489821}" type="pres">
      <dgm:prSet presAssocID="{CE8CA695-5EEC-45ED-A205-4E4C7B49E7B0}" presName="tile3" presStyleLbl="node1" presStyleIdx="2" presStyleCnt="4"/>
      <dgm:spPr/>
    </dgm:pt>
    <dgm:pt modelId="{CDB937E4-9B26-4949-A41A-6E475292E940}" type="pres">
      <dgm:prSet presAssocID="{CE8CA695-5EEC-45ED-A205-4E4C7B49E7B0}" presName="tile3text" presStyleLbl="node1" presStyleIdx="2" presStyleCnt="4">
        <dgm:presLayoutVars>
          <dgm:chMax val="0"/>
          <dgm:chPref val="0"/>
          <dgm:bulletEnabled val="1"/>
        </dgm:presLayoutVars>
      </dgm:prSet>
      <dgm:spPr/>
    </dgm:pt>
    <dgm:pt modelId="{3761A21C-5D55-4B9C-B5F7-8E8B9F3FD871}" type="pres">
      <dgm:prSet presAssocID="{CE8CA695-5EEC-45ED-A205-4E4C7B49E7B0}" presName="tile4" presStyleLbl="node1" presStyleIdx="3" presStyleCnt="4"/>
      <dgm:spPr/>
    </dgm:pt>
    <dgm:pt modelId="{0A4BE037-373D-4F02-A645-8B963D85FE0E}" type="pres">
      <dgm:prSet presAssocID="{CE8CA695-5EEC-45ED-A205-4E4C7B49E7B0}" presName="tile4text" presStyleLbl="node1" presStyleIdx="3" presStyleCnt="4">
        <dgm:presLayoutVars>
          <dgm:chMax val="0"/>
          <dgm:chPref val="0"/>
          <dgm:bulletEnabled val="1"/>
        </dgm:presLayoutVars>
      </dgm:prSet>
      <dgm:spPr/>
    </dgm:pt>
    <dgm:pt modelId="{05E759AD-3253-4E8C-8F38-8D7A93486721}" type="pres">
      <dgm:prSet presAssocID="{CE8CA695-5EEC-45ED-A205-4E4C7B49E7B0}" presName="centerTile" presStyleLbl="fgShp" presStyleIdx="0" presStyleCnt="1">
        <dgm:presLayoutVars>
          <dgm:chMax val="0"/>
          <dgm:chPref val="0"/>
        </dgm:presLayoutVars>
      </dgm:prSet>
      <dgm:spPr/>
    </dgm:pt>
  </dgm:ptLst>
  <dgm:cxnLst>
    <dgm:cxn modelId="{C90B0A2A-E8C9-4C5A-B875-88D914747A6F}" type="presOf" srcId="{F13DD9BD-CC48-4FFB-AE94-C8E6F52E673F}" destId="{5A7F1D6C-3B52-45AF-91A1-C2BDF0489821}" srcOrd="0" destOrd="0" presId="urn:microsoft.com/office/officeart/2005/8/layout/matrix1"/>
    <dgm:cxn modelId="{92D7415F-6601-45A0-9784-B2C3D0C5699E}" type="presOf" srcId="{CE8CA695-5EEC-45ED-A205-4E4C7B49E7B0}" destId="{A5007DEE-0EC5-4C7E-BBFD-1542ACDB524A}" srcOrd="0" destOrd="0" presId="urn:microsoft.com/office/officeart/2005/8/layout/matrix1"/>
    <dgm:cxn modelId="{7455AD6A-3406-486C-A922-D784D33BC8B4}" type="presOf" srcId="{E4F14AE4-2470-4990-B4CF-66BC274A11DF}" destId="{05E759AD-3253-4E8C-8F38-8D7A93486721}" srcOrd="0" destOrd="0" presId="urn:microsoft.com/office/officeart/2005/8/layout/matrix1"/>
    <dgm:cxn modelId="{9BD7304C-3F01-4A57-B039-997D7B09254F}" type="presOf" srcId="{DBFEB4D0-587F-438C-B6AD-70A0CBE92B36}" destId="{0C7431AC-F259-4691-B2B1-2165395B271E}" srcOrd="0" destOrd="0" presId="urn:microsoft.com/office/officeart/2005/8/layout/matrix1"/>
    <dgm:cxn modelId="{6E03277B-DB9B-4B76-8292-DC23806D5653}" srcId="{E4F14AE4-2470-4990-B4CF-66BC274A11DF}" destId="{7DD7BCD9-EDDA-49A6-A6D4-045C89FC5DC5}" srcOrd="0" destOrd="0" parTransId="{97ED2E0D-14E8-420B-9B18-EBD882637467}" sibTransId="{6241B1E5-F3F8-4F08-9904-F5C8DAF7B032}"/>
    <dgm:cxn modelId="{B2CA498A-7FF4-4951-BA9D-7DACCF9B55DF}" type="presOf" srcId="{7DD7BCD9-EDDA-49A6-A6D4-045C89FC5DC5}" destId="{701410E7-EA6A-49BE-B1EF-47514F4E5B81}" srcOrd="1" destOrd="0" presId="urn:microsoft.com/office/officeart/2005/8/layout/matrix1"/>
    <dgm:cxn modelId="{10E7BAAF-12AA-42B5-8C86-0246AF831E97}" srcId="{E4F14AE4-2470-4990-B4CF-66BC274A11DF}" destId="{DBFEB4D0-587F-438C-B6AD-70A0CBE92B36}" srcOrd="1" destOrd="0" parTransId="{D49F6C82-8BD4-4473-8AA6-D9388E5C932A}" sibTransId="{A3D26430-B563-4BCB-92D2-F3A319516276}"/>
    <dgm:cxn modelId="{36ED45B8-5A9A-4812-B9E3-402C52979224}" type="presOf" srcId="{23B5C93A-27B5-4922-8AB3-9D4397D51CD5}" destId="{3761A21C-5D55-4B9C-B5F7-8E8B9F3FD871}" srcOrd="0" destOrd="0" presId="urn:microsoft.com/office/officeart/2005/8/layout/matrix1"/>
    <dgm:cxn modelId="{DF5521D2-A8CC-4228-AE86-23AF138488E8}" srcId="{CE8CA695-5EEC-45ED-A205-4E4C7B49E7B0}" destId="{E4F14AE4-2470-4990-B4CF-66BC274A11DF}" srcOrd="0" destOrd="0" parTransId="{6341A48C-B656-48BB-B9E7-FA67483A91D8}" sibTransId="{32538984-6FAC-4E91-9A16-FEC195A92D65}"/>
    <dgm:cxn modelId="{5F1964D7-BCC1-4D90-AA6C-CF77C6CAE706}" type="presOf" srcId="{7DD7BCD9-EDDA-49A6-A6D4-045C89FC5DC5}" destId="{B90E7080-4084-4372-9CCA-ECB3DE8C45E5}" srcOrd="0" destOrd="0" presId="urn:microsoft.com/office/officeart/2005/8/layout/matrix1"/>
    <dgm:cxn modelId="{E4395FDE-1676-4D08-B2AE-EA7750BD91B0}" type="presOf" srcId="{23B5C93A-27B5-4922-8AB3-9D4397D51CD5}" destId="{0A4BE037-373D-4F02-A645-8B963D85FE0E}" srcOrd="1" destOrd="0" presId="urn:microsoft.com/office/officeart/2005/8/layout/matrix1"/>
    <dgm:cxn modelId="{8E04F2F1-0E2E-4BB0-B5EB-9AEC7241E5B9}" type="presOf" srcId="{F13DD9BD-CC48-4FFB-AE94-C8E6F52E673F}" destId="{CDB937E4-9B26-4949-A41A-6E475292E940}" srcOrd="1" destOrd="0" presId="urn:microsoft.com/office/officeart/2005/8/layout/matrix1"/>
    <dgm:cxn modelId="{B56A30F6-4A70-4547-864A-6E2C9AD78D77}" srcId="{E4F14AE4-2470-4990-B4CF-66BC274A11DF}" destId="{23B5C93A-27B5-4922-8AB3-9D4397D51CD5}" srcOrd="3" destOrd="0" parTransId="{51B38A8F-29BC-40CA-8EEE-D8D9FBFC11DB}" sibTransId="{D0C183D5-EBB5-4021-9EBE-7000378631D0}"/>
    <dgm:cxn modelId="{A1FCCFF7-3A3C-44AA-9D2A-778B6107A72F}" type="presOf" srcId="{DBFEB4D0-587F-438C-B6AD-70A0CBE92B36}" destId="{17002066-0500-4CEB-933F-DCEE61718621}" srcOrd="1" destOrd="0" presId="urn:microsoft.com/office/officeart/2005/8/layout/matrix1"/>
    <dgm:cxn modelId="{7C72DFF9-9785-4ECD-B602-90F00BF1D25B}" srcId="{E4F14AE4-2470-4990-B4CF-66BC274A11DF}" destId="{F13DD9BD-CC48-4FFB-AE94-C8E6F52E673F}" srcOrd="2" destOrd="0" parTransId="{96C1A34E-33A9-42F1-AE1F-92B5669D88DA}" sibTransId="{2E51DD66-874F-42F1-84F7-34B077B614BA}"/>
    <dgm:cxn modelId="{1913904E-5571-4A53-AD52-78B15A314A8D}" type="presParOf" srcId="{A5007DEE-0EC5-4C7E-BBFD-1542ACDB524A}" destId="{58226D3D-1CCB-4374-8AAF-F0D676327B16}" srcOrd="0" destOrd="0" presId="urn:microsoft.com/office/officeart/2005/8/layout/matrix1"/>
    <dgm:cxn modelId="{541AD99D-99E9-49BA-9957-9B2B01B3FE38}" type="presParOf" srcId="{58226D3D-1CCB-4374-8AAF-F0D676327B16}" destId="{B90E7080-4084-4372-9CCA-ECB3DE8C45E5}" srcOrd="0" destOrd="0" presId="urn:microsoft.com/office/officeart/2005/8/layout/matrix1"/>
    <dgm:cxn modelId="{42910AFA-E7AD-4E26-A4EA-4CFAB69A2BC3}" type="presParOf" srcId="{58226D3D-1CCB-4374-8AAF-F0D676327B16}" destId="{701410E7-EA6A-49BE-B1EF-47514F4E5B81}" srcOrd="1" destOrd="0" presId="urn:microsoft.com/office/officeart/2005/8/layout/matrix1"/>
    <dgm:cxn modelId="{021E2971-6F12-41AC-B724-06D55C086F72}" type="presParOf" srcId="{58226D3D-1CCB-4374-8AAF-F0D676327B16}" destId="{0C7431AC-F259-4691-B2B1-2165395B271E}" srcOrd="2" destOrd="0" presId="urn:microsoft.com/office/officeart/2005/8/layout/matrix1"/>
    <dgm:cxn modelId="{24826A1D-2D2B-43D5-84C6-2A800C2BD3D7}" type="presParOf" srcId="{58226D3D-1CCB-4374-8AAF-F0D676327B16}" destId="{17002066-0500-4CEB-933F-DCEE61718621}" srcOrd="3" destOrd="0" presId="urn:microsoft.com/office/officeart/2005/8/layout/matrix1"/>
    <dgm:cxn modelId="{F4E82FC7-2222-406F-A1DC-652C47BF716D}" type="presParOf" srcId="{58226D3D-1CCB-4374-8AAF-F0D676327B16}" destId="{5A7F1D6C-3B52-45AF-91A1-C2BDF0489821}" srcOrd="4" destOrd="0" presId="urn:microsoft.com/office/officeart/2005/8/layout/matrix1"/>
    <dgm:cxn modelId="{BC9EA220-DFF3-4974-9D04-1C1882371768}" type="presParOf" srcId="{58226D3D-1CCB-4374-8AAF-F0D676327B16}" destId="{CDB937E4-9B26-4949-A41A-6E475292E940}" srcOrd="5" destOrd="0" presId="urn:microsoft.com/office/officeart/2005/8/layout/matrix1"/>
    <dgm:cxn modelId="{9CEB3939-D35D-45EB-B178-CD1C002C4A7E}" type="presParOf" srcId="{58226D3D-1CCB-4374-8AAF-F0D676327B16}" destId="{3761A21C-5D55-4B9C-B5F7-8E8B9F3FD871}" srcOrd="6" destOrd="0" presId="urn:microsoft.com/office/officeart/2005/8/layout/matrix1"/>
    <dgm:cxn modelId="{2A6A6DEC-375D-4B66-A0AD-016BC4F4A345}" type="presParOf" srcId="{58226D3D-1CCB-4374-8AAF-F0D676327B16}" destId="{0A4BE037-373D-4F02-A645-8B963D85FE0E}" srcOrd="7" destOrd="0" presId="urn:microsoft.com/office/officeart/2005/8/layout/matrix1"/>
    <dgm:cxn modelId="{32B063D4-DCF0-4DAC-A852-6FC84B3C9488}" type="presParOf" srcId="{A5007DEE-0EC5-4C7E-BBFD-1542ACDB524A}" destId="{05E759AD-3253-4E8C-8F38-8D7A93486721}"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CE875-69B6-4D9E-B51B-937CBF782372}">
      <dsp:nvSpPr>
        <dsp:cNvPr id="0" name=""/>
        <dsp:cNvSpPr/>
      </dsp:nvSpPr>
      <dsp:spPr>
        <a:xfrm>
          <a:off x="0" y="361673"/>
          <a:ext cx="8803704" cy="939373"/>
        </a:xfrm>
        <a:prstGeom prst="rect">
          <a:avLst/>
        </a:prstGeom>
        <a:solidFill>
          <a:schemeClr val="accent1">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3265" tIns="374904" rIns="683265" bIns="142240" numCol="1" spcCol="1270" anchor="t" anchorCtr="0">
          <a:noAutofit/>
        </a:bodyPr>
        <a:lstStyle/>
        <a:p>
          <a:pPr marL="228600" lvl="1" indent="-228600" algn="l" defTabSz="889000">
            <a:lnSpc>
              <a:spcPct val="90000"/>
            </a:lnSpc>
            <a:spcBef>
              <a:spcPct val="0"/>
            </a:spcBef>
            <a:spcAft>
              <a:spcPct val="15000"/>
            </a:spcAft>
            <a:buChar char="•"/>
          </a:pPr>
          <a:r>
            <a:rPr lang="en-GB" sz="2000" kern="1200" dirty="0">
              <a:latin typeface="Garamond" panose="02020404030301010803" pitchFamily="18" charset="0"/>
            </a:rPr>
            <a:t>Failure of normal bonding, traumatic experiences needing resolution, fantasies developing, acting out fantasies </a:t>
          </a:r>
          <a:endParaRPr lang="en-US" sz="2000" kern="1200" dirty="0">
            <a:latin typeface="Garamond" panose="02020404030301010803" pitchFamily="18" charset="0"/>
          </a:endParaRPr>
        </a:p>
      </dsp:txBody>
      <dsp:txXfrm>
        <a:off x="0" y="361673"/>
        <a:ext cx="8803704" cy="939373"/>
      </dsp:txXfrm>
    </dsp:sp>
    <dsp:sp modelId="{2A8A82FF-206D-4F5C-8E33-00EC22EE8792}">
      <dsp:nvSpPr>
        <dsp:cNvPr id="0" name=""/>
        <dsp:cNvSpPr/>
      </dsp:nvSpPr>
      <dsp:spPr>
        <a:xfrm>
          <a:off x="440185" y="17463"/>
          <a:ext cx="6162592" cy="708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931" tIns="0" rIns="232931" bIns="0" numCol="1" spcCol="1270" anchor="ctr" anchorCtr="0">
          <a:noAutofit/>
        </a:bodyPr>
        <a:lstStyle/>
        <a:p>
          <a:pPr marL="0" lvl="0" indent="0" algn="l" defTabSz="800100">
            <a:lnSpc>
              <a:spcPct val="90000"/>
            </a:lnSpc>
            <a:spcBef>
              <a:spcPct val="0"/>
            </a:spcBef>
            <a:spcAft>
              <a:spcPct val="35000"/>
            </a:spcAft>
            <a:buNone/>
          </a:pPr>
          <a:r>
            <a:rPr lang="en-GB" sz="1800" b="1" kern="1200" dirty="0">
              <a:latin typeface="Garamond" panose="02020404030301010803" pitchFamily="18" charset="0"/>
            </a:rPr>
            <a:t>Predisposing factors</a:t>
          </a:r>
          <a:endParaRPr lang="en-US" sz="1800" b="1" kern="1200" dirty="0">
            <a:latin typeface="Garamond" panose="02020404030301010803" pitchFamily="18" charset="0"/>
          </a:endParaRPr>
        </a:p>
      </dsp:txBody>
      <dsp:txXfrm>
        <a:off x="474770" y="52048"/>
        <a:ext cx="6093422" cy="639310"/>
      </dsp:txXfrm>
    </dsp:sp>
    <dsp:sp modelId="{90948AA3-3C51-4E45-9895-4D01532E034D}">
      <dsp:nvSpPr>
        <dsp:cNvPr id="0" name=""/>
        <dsp:cNvSpPr/>
      </dsp:nvSpPr>
      <dsp:spPr>
        <a:xfrm>
          <a:off x="0" y="1794917"/>
          <a:ext cx="8803704" cy="996475"/>
        </a:xfrm>
        <a:prstGeom prst="rect">
          <a:avLst/>
        </a:prstGeom>
        <a:solidFill>
          <a:schemeClr val="accent1">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3265" tIns="374904" rIns="683265" bIns="142240" numCol="1" spcCol="1270" anchor="t" anchorCtr="0">
          <a:noAutofit/>
        </a:bodyPr>
        <a:lstStyle/>
        <a:p>
          <a:pPr marL="228600" lvl="1" indent="-228600" algn="l" defTabSz="889000">
            <a:lnSpc>
              <a:spcPct val="90000"/>
            </a:lnSpc>
            <a:spcBef>
              <a:spcPct val="0"/>
            </a:spcBef>
            <a:spcAft>
              <a:spcPct val="15000"/>
            </a:spcAft>
            <a:buChar char="•"/>
          </a:pPr>
          <a:r>
            <a:rPr lang="en-GB" sz="2000" kern="1200" dirty="0">
              <a:latin typeface="Garamond" panose="02020404030301010803" pitchFamily="18" charset="0"/>
            </a:rPr>
            <a:t>Cognitive inhibitory or cognitive facilitative factors, operant processes: experiencing the power of reward </a:t>
          </a:r>
          <a:endParaRPr lang="en-US" sz="2000" kern="1200" dirty="0">
            <a:latin typeface="Garamond" panose="02020404030301010803" pitchFamily="18" charset="0"/>
          </a:endParaRPr>
        </a:p>
      </dsp:txBody>
      <dsp:txXfrm>
        <a:off x="0" y="1794917"/>
        <a:ext cx="8803704" cy="996475"/>
      </dsp:txXfrm>
    </dsp:sp>
    <dsp:sp modelId="{81E4659C-50D0-47D7-800B-D2284CF17D2D}">
      <dsp:nvSpPr>
        <dsp:cNvPr id="0" name=""/>
        <dsp:cNvSpPr/>
      </dsp:nvSpPr>
      <dsp:spPr>
        <a:xfrm>
          <a:off x="440185" y="1440677"/>
          <a:ext cx="6162592" cy="708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931" tIns="0" rIns="232931" bIns="0" numCol="1" spcCol="1270" anchor="ctr" anchorCtr="0">
          <a:noAutofit/>
        </a:bodyPr>
        <a:lstStyle/>
        <a:p>
          <a:pPr marL="0" lvl="0" indent="0" algn="l" defTabSz="800100">
            <a:lnSpc>
              <a:spcPct val="90000"/>
            </a:lnSpc>
            <a:spcBef>
              <a:spcPct val="0"/>
            </a:spcBef>
            <a:spcAft>
              <a:spcPct val="35000"/>
            </a:spcAft>
            <a:buNone/>
          </a:pPr>
          <a:r>
            <a:rPr lang="en-GB" sz="1800" b="1" kern="1200" dirty="0">
              <a:latin typeface="Garamond" panose="02020404030301010803" pitchFamily="18" charset="0"/>
            </a:rPr>
            <a:t>Maintenance factors</a:t>
          </a:r>
          <a:endParaRPr lang="en-US" sz="1800" b="1" kern="1200" dirty="0">
            <a:latin typeface="Garamond" panose="02020404030301010803" pitchFamily="18" charset="0"/>
          </a:endParaRPr>
        </a:p>
      </dsp:txBody>
      <dsp:txXfrm>
        <a:off x="474770" y="1475262"/>
        <a:ext cx="6093422" cy="639310"/>
      </dsp:txXfrm>
    </dsp:sp>
    <dsp:sp modelId="{248CFD9A-9839-488C-B85E-CC0E1D9DD4F3}">
      <dsp:nvSpPr>
        <dsp:cNvPr id="0" name=""/>
        <dsp:cNvSpPr/>
      </dsp:nvSpPr>
      <dsp:spPr>
        <a:xfrm>
          <a:off x="0" y="3275232"/>
          <a:ext cx="8803704" cy="1171800"/>
        </a:xfrm>
        <a:prstGeom prst="rect">
          <a:avLst/>
        </a:prstGeom>
        <a:solidFill>
          <a:schemeClr val="accent1">
            <a:lumMod val="20000"/>
            <a:lumOff val="8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3265" tIns="374904" rIns="683265" bIns="142240" numCol="1" spcCol="1270" anchor="t" anchorCtr="0">
          <a:noAutofit/>
        </a:bodyPr>
        <a:lstStyle/>
        <a:p>
          <a:pPr marL="228600" lvl="1" indent="-228600" algn="l" defTabSz="889000">
            <a:lnSpc>
              <a:spcPct val="90000"/>
            </a:lnSpc>
            <a:spcBef>
              <a:spcPct val="0"/>
            </a:spcBef>
            <a:spcAft>
              <a:spcPct val="15000"/>
            </a:spcAft>
            <a:buChar char="•"/>
          </a:pPr>
          <a:r>
            <a:rPr lang="en-GB" sz="2000" kern="1200" dirty="0">
              <a:latin typeface="Garamond" panose="02020404030301010803" pitchFamily="18" charset="0"/>
            </a:rPr>
            <a:t>Trigger factors such as stress, money worries, employment or relationship concerns</a:t>
          </a:r>
          <a:endParaRPr lang="en-US" sz="2000" kern="1200" dirty="0">
            <a:latin typeface="Garamond" panose="02020404030301010803" pitchFamily="18" charset="0"/>
          </a:endParaRPr>
        </a:p>
      </dsp:txBody>
      <dsp:txXfrm>
        <a:off x="0" y="3275232"/>
        <a:ext cx="8803704" cy="1171800"/>
      </dsp:txXfrm>
    </dsp:sp>
    <dsp:sp modelId="{874BE8B4-C097-4521-87B8-714F78008860}">
      <dsp:nvSpPr>
        <dsp:cNvPr id="0" name=""/>
        <dsp:cNvSpPr/>
      </dsp:nvSpPr>
      <dsp:spPr>
        <a:xfrm>
          <a:off x="440185" y="2920992"/>
          <a:ext cx="6162592" cy="708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2931" tIns="0" rIns="232931" bIns="0" numCol="1" spcCol="1270" anchor="ctr" anchorCtr="0">
          <a:noAutofit/>
        </a:bodyPr>
        <a:lstStyle/>
        <a:p>
          <a:pPr marL="0" lvl="0" indent="0" algn="l" defTabSz="800100">
            <a:lnSpc>
              <a:spcPct val="90000"/>
            </a:lnSpc>
            <a:spcBef>
              <a:spcPct val="0"/>
            </a:spcBef>
            <a:spcAft>
              <a:spcPct val="35000"/>
            </a:spcAft>
            <a:buNone/>
          </a:pPr>
          <a:r>
            <a:rPr lang="en-GB" sz="1800" b="1" kern="1200" dirty="0">
              <a:latin typeface="Garamond" panose="02020404030301010803" pitchFamily="18" charset="0"/>
            </a:rPr>
            <a:t>Situational/trigger factors</a:t>
          </a:r>
          <a:endParaRPr lang="en-US" sz="1800" b="1" kern="1200" dirty="0">
            <a:latin typeface="Garamond" panose="02020404030301010803" pitchFamily="18" charset="0"/>
          </a:endParaRPr>
        </a:p>
      </dsp:txBody>
      <dsp:txXfrm>
        <a:off x="474770" y="2955577"/>
        <a:ext cx="6093422" cy="639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69FA2F-4CED-4A34-B321-BE32E10A8794}">
      <dsp:nvSpPr>
        <dsp:cNvPr id="0" name=""/>
        <dsp:cNvSpPr/>
      </dsp:nvSpPr>
      <dsp:spPr>
        <a:xfrm>
          <a:off x="1714500" y="0"/>
          <a:ext cx="5257800" cy="5257800"/>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522C85-CAF6-4BC7-8CF6-E87D22515597}">
      <dsp:nvSpPr>
        <dsp:cNvPr id="0" name=""/>
        <dsp:cNvSpPr/>
      </dsp:nvSpPr>
      <dsp:spPr>
        <a:xfrm>
          <a:off x="2213991" y="499491"/>
          <a:ext cx="2050542" cy="205054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b="1" kern="1200" dirty="0">
              <a:latin typeface="Garamond" panose="02020404030301010803" pitchFamily="18" charset="0"/>
            </a:rPr>
            <a:t>Power assurance</a:t>
          </a:r>
          <a:endParaRPr lang="en-US" sz="2700" b="1" kern="1200" dirty="0">
            <a:latin typeface="Garamond" panose="02020404030301010803" pitchFamily="18" charset="0"/>
          </a:endParaRPr>
        </a:p>
      </dsp:txBody>
      <dsp:txXfrm>
        <a:off x="2314090" y="599590"/>
        <a:ext cx="1850344" cy="1850344"/>
      </dsp:txXfrm>
    </dsp:sp>
    <dsp:sp modelId="{32C60F23-C356-44B6-9628-AA8E83DBEDBE}">
      <dsp:nvSpPr>
        <dsp:cNvPr id="0" name=""/>
        <dsp:cNvSpPr/>
      </dsp:nvSpPr>
      <dsp:spPr>
        <a:xfrm>
          <a:off x="4422267" y="499491"/>
          <a:ext cx="2050542" cy="205054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b="1" kern="1200" dirty="0">
              <a:latin typeface="Garamond" panose="02020404030301010803" pitchFamily="18" charset="0"/>
            </a:rPr>
            <a:t>Power assertive</a:t>
          </a:r>
          <a:endParaRPr lang="en-US" sz="2700" b="1" kern="1200" dirty="0">
            <a:latin typeface="Garamond" panose="02020404030301010803" pitchFamily="18" charset="0"/>
          </a:endParaRPr>
        </a:p>
      </dsp:txBody>
      <dsp:txXfrm>
        <a:off x="4522366" y="599590"/>
        <a:ext cx="1850344" cy="1850344"/>
      </dsp:txXfrm>
    </dsp:sp>
    <dsp:sp modelId="{5B2F058B-5C41-4E1F-87A5-EB54259707D6}">
      <dsp:nvSpPr>
        <dsp:cNvPr id="0" name=""/>
        <dsp:cNvSpPr/>
      </dsp:nvSpPr>
      <dsp:spPr>
        <a:xfrm>
          <a:off x="2213991" y="2707767"/>
          <a:ext cx="2050542" cy="205054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b="1" kern="1200" dirty="0">
              <a:latin typeface="Garamond" panose="02020404030301010803" pitchFamily="18" charset="0"/>
            </a:rPr>
            <a:t>Anger retaliatory</a:t>
          </a:r>
          <a:endParaRPr lang="en-US" sz="2700" b="1" kern="1200" dirty="0">
            <a:latin typeface="Garamond" panose="02020404030301010803" pitchFamily="18" charset="0"/>
          </a:endParaRPr>
        </a:p>
      </dsp:txBody>
      <dsp:txXfrm>
        <a:off x="2314090" y="2807866"/>
        <a:ext cx="1850344" cy="1850344"/>
      </dsp:txXfrm>
    </dsp:sp>
    <dsp:sp modelId="{08666E75-0449-473B-B711-584C232E0579}">
      <dsp:nvSpPr>
        <dsp:cNvPr id="0" name=""/>
        <dsp:cNvSpPr/>
      </dsp:nvSpPr>
      <dsp:spPr>
        <a:xfrm>
          <a:off x="4422267" y="2707767"/>
          <a:ext cx="2050542" cy="205054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b="1" kern="1200" dirty="0">
              <a:latin typeface="Garamond" panose="02020404030301010803" pitchFamily="18" charset="0"/>
            </a:rPr>
            <a:t>Anger excitement</a:t>
          </a:r>
          <a:endParaRPr lang="en-US" sz="2700" b="1" kern="1200" dirty="0">
            <a:latin typeface="Garamond" panose="02020404030301010803" pitchFamily="18" charset="0"/>
          </a:endParaRPr>
        </a:p>
      </dsp:txBody>
      <dsp:txXfrm>
        <a:off x="4522366" y="2807866"/>
        <a:ext cx="1850344" cy="18503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9DC725-82D7-46EB-BDCF-25936C8BB8D4}">
      <dsp:nvSpPr>
        <dsp:cNvPr id="0" name=""/>
        <dsp:cNvSpPr/>
      </dsp:nvSpPr>
      <dsp:spPr>
        <a:xfrm>
          <a:off x="3326252" y="2409"/>
          <a:ext cx="1500894" cy="975581"/>
        </a:xfrm>
        <a:prstGeom prst="round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latin typeface="Garamond" panose="02020404030301010803" pitchFamily="18" charset="0"/>
            </a:rPr>
            <a:t>Grooming</a:t>
          </a:r>
          <a:endParaRPr lang="en-US" sz="1900" kern="1200" dirty="0">
            <a:latin typeface="Garamond" panose="02020404030301010803" pitchFamily="18" charset="0"/>
          </a:endParaRPr>
        </a:p>
      </dsp:txBody>
      <dsp:txXfrm>
        <a:off x="3373876" y="50033"/>
        <a:ext cx="1405646" cy="880333"/>
      </dsp:txXfrm>
    </dsp:sp>
    <dsp:sp modelId="{ACCFFFA1-3622-4334-BEEF-58FB9A696953}">
      <dsp:nvSpPr>
        <dsp:cNvPr id="0" name=""/>
        <dsp:cNvSpPr/>
      </dsp:nvSpPr>
      <dsp:spPr>
        <a:xfrm>
          <a:off x="2127058" y="490200"/>
          <a:ext cx="3899282" cy="3899282"/>
        </a:xfrm>
        <a:custGeom>
          <a:avLst/>
          <a:gdLst/>
          <a:ahLst/>
          <a:cxnLst/>
          <a:rect l="0" t="0" r="0" b="0"/>
          <a:pathLst>
            <a:path>
              <a:moveTo>
                <a:pt x="2710405" y="154553"/>
              </a:moveTo>
              <a:arcTo wR="1949641" hR="1949641" stAng="17578045" swAng="1962141"/>
            </a:path>
          </a:pathLst>
        </a:custGeom>
        <a:noFill/>
        <a:ln w="6350" cap="flat" cmpd="sng" algn="ctr">
          <a:solidFill>
            <a:schemeClr val="dk1">
              <a:hueOff val="0"/>
              <a:satOff val="0"/>
              <a:lumOff val="0"/>
              <a:alphaOff val="0"/>
            </a:schemeClr>
          </a:solidFill>
          <a:prstDash val="solid"/>
          <a:miter lim="800000"/>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3AAFA784-D5CF-423C-8305-F1AF7752EC87}">
      <dsp:nvSpPr>
        <dsp:cNvPr id="0" name=""/>
        <dsp:cNvSpPr/>
      </dsp:nvSpPr>
      <dsp:spPr>
        <a:xfrm>
          <a:off x="5180471" y="1349578"/>
          <a:ext cx="1500894" cy="975581"/>
        </a:xfrm>
        <a:prstGeom prst="round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latin typeface="Garamond" panose="02020404030301010803" pitchFamily="18" charset="0"/>
            </a:rPr>
            <a:t>Planning through fantasy</a:t>
          </a:r>
          <a:endParaRPr lang="en-US" sz="1900" kern="1200" dirty="0">
            <a:latin typeface="Garamond" panose="02020404030301010803" pitchFamily="18" charset="0"/>
          </a:endParaRPr>
        </a:p>
      </dsp:txBody>
      <dsp:txXfrm>
        <a:off x="5228095" y="1397202"/>
        <a:ext cx="1405646" cy="880333"/>
      </dsp:txXfrm>
    </dsp:sp>
    <dsp:sp modelId="{1F6E017F-C916-4711-9854-4232CD98B138}">
      <dsp:nvSpPr>
        <dsp:cNvPr id="0" name=""/>
        <dsp:cNvSpPr/>
      </dsp:nvSpPr>
      <dsp:spPr>
        <a:xfrm>
          <a:off x="2124160" y="418644"/>
          <a:ext cx="3899282" cy="3899282"/>
        </a:xfrm>
        <a:custGeom>
          <a:avLst/>
          <a:gdLst/>
          <a:ahLst/>
          <a:cxnLst/>
          <a:rect l="0" t="0" r="0" b="0"/>
          <a:pathLst>
            <a:path>
              <a:moveTo>
                <a:pt x="3899031" y="1918375"/>
              </a:moveTo>
              <a:arcTo wR="1949641" hR="1949641" stAng="21544868" swAng="2083483"/>
            </a:path>
          </a:pathLst>
        </a:custGeom>
        <a:noFill/>
        <a:ln w="6350" cap="flat" cmpd="sng" algn="ctr">
          <a:solidFill>
            <a:schemeClr val="dk1">
              <a:hueOff val="0"/>
              <a:satOff val="0"/>
              <a:lumOff val="0"/>
              <a:alphaOff val="0"/>
            </a:schemeClr>
          </a:solidFill>
          <a:prstDash val="solid"/>
          <a:miter lim="800000"/>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CD5EF5AD-27FB-452D-A344-541894BCC42C}">
      <dsp:nvSpPr>
        <dsp:cNvPr id="0" name=""/>
        <dsp:cNvSpPr/>
      </dsp:nvSpPr>
      <dsp:spPr>
        <a:xfrm>
          <a:off x="4491444" y="3462864"/>
          <a:ext cx="1500894" cy="975581"/>
        </a:xfrm>
        <a:prstGeom prst="round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latin typeface="Garamond" panose="02020404030301010803" pitchFamily="18" charset="0"/>
            </a:rPr>
            <a:t>Offence </a:t>
          </a:r>
          <a:endParaRPr lang="en-US" sz="1900" kern="1200" dirty="0">
            <a:latin typeface="Garamond" panose="02020404030301010803" pitchFamily="18" charset="0"/>
          </a:endParaRPr>
        </a:p>
      </dsp:txBody>
      <dsp:txXfrm>
        <a:off x="4539068" y="3510488"/>
        <a:ext cx="1405646" cy="880333"/>
      </dsp:txXfrm>
    </dsp:sp>
    <dsp:sp modelId="{0F3290CA-6ED4-4DB5-BCA4-48479DB5ED59}">
      <dsp:nvSpPr>
        <dsp:cNvPr id="0" name=""/>
        <dsp:cNvSpPr/>
      </dsp:nvSpPr>
      <dsp:spPr>
        <a:xfrm>
          <a:off x="2093541" y="455105"/>
          <a:ext cx="3899282" cy="3899282"/>
        </a:xfrm>
        <a:custGeom>
          <a:avLst/>
          <a:gdLst/>
          <a:ahLst/>
          <a:cxnLst/>
          <a:rect l="0" t="0" r="0" b="0"/>
          <a:pathLst>
            <a:path>
              <a:moveTo>
                <a:pt x="2389590" y="3848994"/>
              </a:moveTo>
              <a:arcTo wR="1949641" hR="1949641" stAng="4617510" swAng="1487224"/>
            </a:path>
          </a:pathLst>
        </a:custGeom>
        <a:noFill/>
        <a:ln w="6350" cap="flat" cmpd="sng" algn="ctr">
          <a:solidFill>
            <a:schemeClr val="dk1">
              <a:hueOff val="0"/>
              <a:satOff val="0"/>
              <a:lumOff val="0"/>
              <a:alphaOff val="0"/>
            </a:schemeClr>
          </a:solidFill>
          <a:prstDash val="solid"/>
          <a:miter lim="800000"/>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AAF72908-47A3-44C2-886A-073E26757454}">
      <dsp:nvSpPr>
        <dsp:cNvPr id="0" name=""/>
        <dsp:cNvSpPr/>
      </dsp:nvSpPr>
      <dsp:spPr>
        <a:xfrm>
          <a:off x="2137055" y="3462869"/>
          <a:ext cx="1500894" cy="975581"/>
        </a:xfrm>
        <a:prstGeom prst="round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latin typeface="Garamond" panose="02020404030301010803" pitchFamily="18" charset="0"/>
            </a:rPr>
            <a:t>Denial </a:t>
          </a:r>
          <a:endParaRPr lang="en-US" sz="1900" kern="1200" dirty="0">
            <a:latin typeface="Garamond" panose="02020404030301010803" pitchFamily="18" charset="0"/>
          </a:endParaRPr>
        </a:p>
      </dsp:txBody>
      <dsp:txXfrm>
        <a:off x="2184679" y="3510493"/>
        <a:ext cx="1405646" cy="880333"/>
      </dsp:txXfrm>
    </dsp:sp>
    <dsp:sp modelId="{0704C13B-B492-480A-8CCD-F33572FFF974}">
      <dsp:nvSpPr>
        <dsp:cNvPr id="0" name=""/>
        <dsp:cNvSpPr/>
      </dsp:nvSpPr>
      <dsp:spPr>
        <a:xfrm>
          <a:off x="2129240" y="443736"/>
          <a:ext cx="3899282" cy="3899282"/>
        </a:xfrm>
        <a:custGeom>
          <a:avLst/>
          <a:gdLst/>
          <a:ahLst/>
          <a:cxnLst/>
          <a:rect l="0" t="0" r="0" b="0"/>
          <a:pathLst>
            <a:path>
              <a:moveTo>
                <a:pt x="313071" y="3009235"/>
              </a:moveTo>
              <a:arcTo wR="1949641" hR="1949641" stAng="8824741" swAng="2074738"/>
            </a:path>
          </a:pathLst>
        </a:custGeom>
        <a:noFill/>
        <a:ln w="6350" cap="flat" cmpd="sng" algn="ctr">
          <a:solidFill>
            <a:schemeClr val="dk1">
              <a:hueOff val="0"/>
              <a:satOff val="0"/>
              <a:lumOff val="0"/>
              <a:alphaOff val="0"/>
            </a:schemeClr>
          </a:solidFill>
          <a:prstDash val="solid"/>
          <a:miter lim="800000"/>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3CBDD5DF-5711-4CE8-B096-EC5CDAA5EAC2}">
      <dsp:nvSpPr>
        <dsp:cNvPr id="0" name=""/>
        <dsp:cNvSpPr/>
      </dsp:nvSpPr>
      <dsp:spPr>
        <a:xfrm>
          <a:off x="1472033" y="1349578"/>
          <a:ext cx="1500894" cy="975581"/>
        </a:xfrm>
        <a:prstGeom prst="roundRect">
          <a:avLst/>
        </a:prstGeom>
        <a:solidFill>
          <a:schemeClr val="accent1">
            <a:lumMod val="20000"/>
            <a:lumOff val="8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latin typeface="Garamond" panose="02020404030301010803" pitchFamily="18" charset="0"/>
            </a:rPr>
            <a:t>Cognitive distortion </a:t>
          </a:r>
          <a:endParaRPr lang="en-US" sz="1900" kern="1200" dirty="0">
            <a:latin typeface="Garamond" panose="02020404030301010803" pitchFamily="18" charset="0"/>
          </a:endParaRPr>
        </a:p>
      </dsp:txBody>
      <dsp:txXfrm>
        <a:off x="1519657" y="1397202"/>
        <a:ext cx="1405646" cy="880333"/>
      </dsp:txXfrm>
    </dsp:sp>
    <dsp:sp modelId="{57637178-5C56-4F9F-9D51-819D9909952A}">
      <dsp:nvSpPr>
        <dsp:cNvPr id="0" name=""/>
        <dsp:cNvSpPr/>
      </dsp:nvSpPr>
      <dsp:spPr>
        <a:xfrm>
          <a:off x="2127058" y="490200"/>
          <a:ext cx="3899282" cy="3899282"/>
        </a:xfrm>
        <a:custGeom>
          <a:avLst/>
          <a:gdLst/>
          <a:ahLst/>
          <a:cxnLst/>
          <a:rect l="0" t="0" r="0" b="0"/>
          <a:pathLst>
            <a:path>
              <a:moveTo>
                <a:pt x="339625" y="850117"/>
              </a:moveTo>
              <a:arcTo wR="1949641" hR="1949641" stAng="12859814" swAng="1962141"/>
            </a:path>
          </a:pathLst>
        </a:custGeom>
        <a:noFill/>
        <a:ln w="6350" cap="flat" cmpd="sng" algn="ctr">
          <a:solidFill>
            <a:schemeClr val="dk1">
              <a:hueOff val="0"/>
              <a:satOff val="0"/>
              <a:lumOff val="0"/>
              <a:alphaOff val="0"/>
            </a:schemeClr>
          </a:solidFill>
          <a:prstDash val="solid"/>
          <a:miter lim="800000"/>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0E7080-4084-4372-9CCA-ECB3DE8C45E5}">
      <dsp:nvSpPr>
        <dsp:cNvPr id="0" name=""/>
        <dsp:cNvSpPr/>
      </dsp:nvSpPr>
      <dsp:spPr>
        <a:xfrm rot="16200000">
          <a:off x="895349" y="-895349"/>
          <a:ext cx="2286000" cy="4076700"/>
        </a:xfrm>
        <a:prstGeom prst="round1Rect">
          <a:avLst/>
        </a:prstGeom>
        <a:solidFill>
          <a:srgbClr val="FF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latin typeface="Garamond" panose="02020404030301010803" pitchFamily="18" charset="0"/>
            </a:rPr>
            <a:t>Intimacy and social skills deficits:</a:t>
          </a:r>
        </a:p>
        <a:p>
          <a:pPr marL="0" lvl="0" indent="0" algn="ctr" defTabSz="889000">
            <a:lnSpc>
              <a:spcPct val="90000"/>
            </a:lnSpc>
            <a:spcBef>
              <a:spcPct val="0"/>
            </a:spcBef>
            <a:spcAft>
              <a:spcPct val="35000"/>
            </a:spcAft>
            <a:buNone/>
          </a:pPr>
          <a:r>
            <a:rPr lang="en-GB" sz="2000" kern="1200" dirty="0">
              <a:solidFill>
                <a:schemeClr val="tx1"/>
              </a:solidFill>
              <a:latin typeface="Garamond" panose="02020404030301010803" pitchFamily="18" charset="0"/>
            </a:rPr>
            <a:t>Insecure attachments, unable to relate to others,  avoid close relationships, do not value others, difficulties in managing mood and problem solving</a:t>
          </a:r>
          <a:endParaRPr lang="en-US" sz="2000" kern="1200" dirty="0">
            <a:solidFill>
              <a:schemeClr val="tx1"/>
            </a:solidFill>
            <a:latin typeface="Garamond" panose="02020404030301010803" pitchFamily="18" charset="0"/>
          </a:endParaRPr>
        </a:p>
      </dsp:txBody>
      <dsp:txXfrm rot="5400000">
        <a:off x="-1" y="1"/>
        <a:ext cx="4076700" cy="1714500"/>
      </dsp:txXfrm>
    </dsp:sp>
    <dsp:sp modelId="{0C7431AC-F259-4691-B2B1-2165395B271E}">
      <dsp:nvSpPr>
        <dsp:cNvPr id="0" name=""/>
        <dsp:cNvSpPr/>
      </dsp:nvSpPr>
      <dsp:spPr>
        <a:xfrm>
          <a:off x="4076700" y="0"/>
          <a:ext cx="4076700" cy="2286000"/>
        </a:xfrm>
        <a:prstGeom prst="round1Rect">
          <a:avLst/>
        </a:prstGeom>
        <a:solidFill>
          <a:srgbClr val="FFFF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endParaRPr lang="en-GB" sz="2000" kern="1200" dirty="0">
            <a:solidFill>
              <a:schemeClr val="tx1"/>
            </a:solidFill>
            <a:latin typeface="Garamond" panose="02020404030301010803" pitchFamily="18" charset="0"/>
          </a:endParaRPr>
        </a:p>
        <a:p>
          <a:pPr marL="0" lvl="0" indent="0" algn="ctr" defTabSz="889000">
            <a:lnSpc>
              <a:spcPct val="90000"/>
            </a:lnSpc>
            <a:spcBef>
              <a:spcPct val="0"/>
            </a:spcBef>
            <a:spcAft>
              <a:spcPct val="35000"/>
            </a:spcAft>
            <a:buNone/>
          </a:pPr>
          <a:r>
            <a:rPr lang="en-GB" sz="2000" kern="1200" dirty="0">
              <a:solidFill>
                <a:schemeClr val="tx1"/>
              </a:solidFill>
              <a:latin typeface="Garamond" panose="02020404030301010803" pitchFamily="18" charset="0"/>
            </a:rPr>
            <a:t>Sexual scripts:</a:t>
          </a:r>
        </a:p>
        <a:p>
          <a:pPr marL="0" lvl="0" indent="0" algn="ctr" defTabSz="889000">
            <a:lnSpc>
              <a:spcPct val="90000"/>
            </a:lnSpc>
            <a:spcBef>
              <a:spcPct val="0"/>
            </a:spcBef>
            <a:spcAft>
              <a:spcPct val="35000"/>
            </a:spcAft>
            <a:buNone/>
          </a:pPr>
          <a:r>
            <a:rPr lang="en-GB" sz="2000" kern="1200" dirty="0">
              <a:solidFill>
                <a:schemeClr val="tx1"/>
              </a:solidFill>
              <a:latin typeface="Garamond" panose="02020404030301010803" pitchFamily="18" charset="0"/>
            </a:rPr>
            <a:t>Usually learnt during development regarding appropriate contexts for sexual behaviour. Sexual behaviour before a child can cognitively /emotionally understand them is damaging</a:t>
          </a:r>
          <a:endParaRPr lang="en-US" sz="2000" kern="1200" dirty="0">
            <a:solidFill>
              <a:schemeClr val="tx1"/>
            </a:solidFill>
            <a:latin typeface="Garamond" panose="02020404030301010803" pitchFamily="18" charset="0"/>
          </a:endParaRPr>
        </a:p>
      </dsp:txBody>
      <dsp:txXfrm>
        <a:off x="4076700" y="0"/>
        <a:ext cx="4076700" cy="1714500"/>
      </dsp:txXfrm>
    </dsp:sp>
    <dsp:sp modelId="{5A7F1D6C-3B52-45AF-91A1-C2BDF0489821}">
      <dsp:nvSpPr>
        <dsp:cNvPr id="0" name=""/>
        <dsp:cNvSpPr/>
      </dsp:nvSpPr>
      <dsp:spPr>
        <a:xfrm rot="10800000">
          <a:off x="0" y="2286000"/>
          <a:ext cx="4076700" cy="2286000"/>
        </a:xfrm>
        <a:prstGeom prst="round1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latin typeface="Garamond" panose="02020404030301010803" pitchFamily="18" charset="0"/>
            </a:rPr>
            <a:t>Emotional dysregulation:</a:t>
          </a:r>
        </a:p>
        <a:p>
          <a:pPr marL="0" lvl="0" indent="0" algn="ctr" defTabSz="889000">
            <a:lnSpc>
              <a:spcPct val="90000"/>
            </a:lnSpc>
            <a:spcBef>
              <a:spcPct val="0"/>
            </a:spcBef>
            <a:spcAft>
              <a:spcPct val="35000"/>
            </a:spcAft>
            <a:buNone/>
          </a:pPr>
          <a:r>
            <a:rPr lang="en-GB" sz="2000" kern="1200" dirty="0">
              <a:solidFill>
                <a:schemeClr val="tx1"/>
              </a:solidFill>
              <a:latin typeface="Garamond" panose="02020404030301010803" pitchFamily="18" charset="0"/>
            </a:rPr>
            <a:t>Self regulation does not kick in and the offender lacks feeling guilty when offending, cannot recognise their own emotional needs, do not seek social support when in times of distress</a:t>
          </a:r>
          <a:endParaRPr lang="en-US" sz="2000" kern="1200" dirty="0">
            <a:solidFill>
              <a:schemeClr val="tx1"/>
            </a:solidFill>
            <a:latin typeface="Garamond" panose="02020404030301010803" pitchFamily="18" charset="0"/>
          </a:endParaRPr>
        </a:p>
      </dsp:txBody>
      <dsp:txXfrm rot="10800000">
        <a:off x="0" y="2857500"/>
        <a:ext cx="4076700" cy="1714500"/>
      </dsp:txXfrm>
    </dsp:sp>
    <dsp:sp modelId="{3761A21C-5D55-4B9C-B5F7-8E8B9F3FD871}">
      <dsp:nvSpPr>
        <dsp:cNvPr id="0" name=""/>
        <dsp:cNvSpPr/>
      </dsp:nvSpPr>
      <dsp:spPr>
        <a:xfrm rot="5400000">
          <a:off x="4972049" y="1390650"/>
          <a:ext cx="2286000" cy="4076700"/>
        </a:xfrm>
        <a:prstGeom prst="round1Rect">
          <a:avLst/>
        </a:prstGeom>
        <a:solidFill>
          <a:srgbClr val="FFFF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latin typeface="Garamond" panose="02020404030301010803" pitchFamily="18" charset="0"/>
            </a:rPr>
            <a:t>Cognitive distortions:</a:t>
          </a:r>
        </a:p>
        <a:p>
          <a:pPr marL="0" lvl="0" indent="0" algn="ctr" defTabSz="889000">
            <a:lnSpc>
              <a:spcPct val="90000"/>
            </a:lnSpc>
            <a:spcBef>
              <a:spcPct val="0"/>
            </a:spcBef>
            <a:spcAft>
              <a:spcPct val="35000"/>
            </a:spcAft>
            <a:buNone/>
          </a:pPr>
          <a:r>
            <a:rPr lang="en-GB" sz="2000" kern="1200" dirty="0">
              <a:solidFill>
                <a:schemeClr val="tx1"/>
              </a:solidFill>
              <a:latin typeface="Garamond" panose="02020404030301010803" pitchFamily="18" charset="0"/>
            </a:rPr>
            <a:t>Children are sexual, the offender sees self as entitled to sex with the child, children will benefit in some way, they are not in control of their actions</a:t>
          </a:r>
          <a:endParaRPr lang="en-US" sz="2000" kern="1200" dirty="0">
            <a:solidFill>
              <a:schemeClr val="tx1"/>
            </a:solidFill>
            <a:latin typeface="Garamond" panose="02020404030301010803" pitchFamily="18" charset="0"/>
          </a:endParaRPr>
        </a:p>
      </dsp:txBody>
      <dsp:txXfrm rot="-5400000">
        <a:off x="4076699" y="2857500"/>
        <a:ext cx="4076700" cy="1714500"/>
      </dsp:txXfrm>
    </dsp:sp>
    <dsp:sp modelId="{05E759AD-3253-4E8C-8F38-8D7A93486721}">
      <dsp:nvSpPr>
        <dsp:cNvPr id="0" name=""/>
        <dsp:cNvSpPr/>
      </dsp:nvSpPr>
      <dsp:spPr>
        <a:xfrm>
          <a:off x="2853689" y="1714500"/>
          <a:ext cx="2446020" cy="1143000"/>
        </a:xfrm>
        <a:prstGeom prst="roundRect">
          <a:avLst/>
        </a:prstGeom>
        <a:solidFill>
          <a:srgbClr val="FFCC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Garamond" panose="02020404030301010803" pitchFamily="18" charset="0"/>
            </a:rPr>
            <a:t>Pure paedophile.</a:t>
          </a:r>
          <a:endParaRPr lang="en-US" sz="2400" kern="1200" dirty="0">
            <a:latin typeface="Garamond" panose="02020404030301010803" pitchFamily="18" charset="0"/>
          </a:endParaRPr>
        </a:p>
      </dsp:txBody>
      <dsp:txXfrm>
        <a:off x="2909486" y="1770297"/>
        <a:ext cx="2334426" cy="103140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A5A207F-0F91-42F2-96D0-049C6003623B}" type="datetimeFigureOut">
              <a:rPr lang="en-US"/>
              <a:t>10/29/2025</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C567D4A-04CB-4EDF-8FB1-342A02FC8EC5}" type="slidenum">
              <a:rPr/>
              <a:t>‹#›</a:t>
            </a:fld>
            <a:endParaRPr/>
          </a:p>
        </p:txBody>
      </p:sp>
    </p:spTree>
    <p:extLst>
      <p:ext uri="{BB962C8B-B14F-4D97-AF65-F5344CB8AC3E}">
        <p14:creationId xmlns:p14="http://schemas.microsoft.com/office/powerpoint/2010/main" val="15801253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CC13F5-F2B1-464B-BE8F-27ABFBD2FBDE}" type="datetimeFigureOut">
              <a:rPr lang="en-US"/>
              <a:t>10/29/2025</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61351F-DBB1-4664-ADA9-83BC7CB8848D}" type="slidenum">
              <a:rPr/>
              <a:t>‹#›</a:t>
            </a:fld>
            <a:endParaRPr/>
          </a:p>
        </p:txBody>
      </p:sp>
    </p:spTree>
    <p:extLst>
      <p:ext uri="{BB962C8B-B14F-4D97-AF65-F5344CB8AC3E}">
        <p14:creationId xmlns:p14="http://schemas.microsoft.com/office/powerpoint/2010/main" val="3642362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88B6FD-4B2A-4220-B27A-62446745864F}" type="slidenum">
              <a:rPr lang="en-US" altLang="en-US"/>
              <a:pPr/>
              <a:t>1</a:t>
            </a:fld>
            <a:endParaRPr lang="en-US" altLang="en-US"/>
          </a:p>
        </p:txBody>
      </p:sp>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734419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ADFA002-2A40-4049-ACFD-51307A02C494}" type="slidenum">
              <a:rPr lang="en-US" altLang="en-US" smtClean="0"/>
              <a:pPr/>
              <a:t>53</a:t>
            </a:fld>
            <a:endParaRPr lang="en-US" altLang="en-US"/>
          </a:p>
        </p:txBody>
      </p:sp>
    </p:spTree>
    <p:extLst>
      <p:ext uri="{BB962C8B-B14F-4D97-AF65-F5344CB8AC3E}">
        <p14:creationId xmlns:p14="http://schemas.microsoft.com/office/powerpoint/2010/main" val="27541209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93814" y="990600"/>
            <a:ext cx="8458200" cy="3200400"/>
          </a:xfrm>
        </p:spPr>
        <p:txBody>
          <a:bodyPr>
            <a:normAutofit/>
          </a:bodyPr>
          <a:lstStyle>
            <a:lvl1pPr>
              <a:defRPr sz="6000"/>
            </a:lvl1pPr>
          </a:lstStyle>
          <a:p>
            <a:r>
              <a:rPr lang="en-US"/>
              <a:t>Click to edit Master title style</a:t>
            </a:r>
            <a:endParaRPr/>
          </a:p>
        </p:txBody>
      </p:sp>
      <p:sp>
        <p:nvSpPr>
          <p:cNvPr id="3" name="Subtitle 2"/>
          <p:cNvSpPr>
            <a:spLocks noGrp="1"/>
          </p:cNvSpPr>
          <p:nvPr>
            <p:ph type="subTitle" idx="1"/>
          </p:nvPr>
        </p:nvSpPr>
        <p:spPr>
          <a:xfrm>
            <a:off x="1293813" y="4267200"/>
            <a:ext cx="8458200" cy="1371600"/>
          </a:xfrm>
        </p:spPr>
        <p:txBody>
          <a:bodyPr>
            <a:norm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4" name="Date Placeholder 3"/>
          <p:cNvSpPr>
            <a:spLocks noGrp="1"/>
          </p:cNvSpPr>
          <p:nvPr>
            <p:ph type="dt" sz="half" idx="10"/>
          </p:nvPr>
        </p:nvSpPr>
        <p:spPr/>
        <p:txBody>
          <a:bodyPr/>
          <a:lstStyle>
            <a:lvl1pPr>
              <a:defRPr sz="1100"/>
            </a:lvl1pPr>
          </a:lstStyle>
          <a:p>
            <a:fld id="{3CD9712D-992A-4AB1-A5C2-575F75921AA2}" type="datetimeFigureOut">
              <a:rPr lang="en-US" smtClean="0"/>
              <a:pPr/>
              <a:t>10/29/2025</a:t>
            </a:fld>
            <a:endParaRPr lang="en-US" dirty="0"/>
          </a:p>
        </p:txBody>
      </p:sp>
      <p:sp>
        <p:nvSpPr>
          <p:cNvPr id="5" name="Footer Placeholder 4"/>
          <p:cNvSpPr>
            <a:spLocks noGrp="1"/>
          </p:cNvSpPr>
          <p:nvPr>
            <p:ph type="ftr" sz="quarter" idx="11"/>
          </p:nvPr>
        </p:nvSpPr>
        <p:spPr/>
        <p:txBody>
          <a:bodyPr/>
          <a:lstStyle>
            <a:lvl1pPr>
              <a:defRPr sz="1100"/>
            </a:lvl1pPr>
          </a:lstStyle>
          <a:p>
            <a:endParaRPr lang="en-US"/>
          </a:p>
        </p:txBody>
      </p:sp>
      <p:sp>
        <p:nvSpPr>
          <p:cNvPr id="6" name="Slide Number Placeholder 5"/>
          <p:cNvSpPr>
            <a:spLocks noGrp="1"/>
          </p:cNvSpPr>
          <p:nvPr>
            <p:ph type="sldNum" sz="quarter" idx="12"/>
          </p:nvPr>
        </p:nvSpPr>
        <p:spPr/>
        <p:txBody>
          <a:bodyPr/>
          <a:lstStyle>
            <a:lvl1pPr>
              <a:defRPr sz="1100"/>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2413538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lvl1pPr>
              <a:defRPr sz="1100"/>
            </a:lvl1pPr>
          </a:lstStyle>
          <a:p>
            <a:fld id="{3CD9712D-992A-4AB1-A5C2-575F75921AA2}" type="datetimeFigureOut">
              <a:rPr lang="en-US" smtClean="0"/>
              <a:pPr/>
              <a:t>10/29/2025</a:t>
            </a:fld>
            <a:endParaRPr lang="en-US" dirty="0"/>
          </a:p>
        </p:txBody>
      </p:sp>
      <p:sp>
        <p:nvSpPr>
          <p:cNvPr id="5" name="Footer Placeholder 4"/>
          <p:cNvSpPr>
            <a:spLocks noGrp="1"/>
          </p:cNvSpPr>
          <p:nvPr>
            <p:ph type="ftr" sz="quarter" idx="11"/>
          </p:nvPr>
        </p:nvSpPr>
        <p:spPr/>
        <p:txBody>
          <a:bodyPr/>
          <a:lstStyle>
            <a:lvl1pPr>
              <a:defRPr sz="1100"/>
            </a:lvl1pPr>
          </a:lstStyle>
          <a:p>
            <a:endParaRPr lang="en-US"/>
          </a:p>
        </p:txBody>
      </p:sp>
      <p:sp>
        <p:nvSpPr>
          <p:cNvPr id="6" name="Slide Number Placeholder 5"/>
          <p:cNvSpPr>
            <a:spLocks noGrp="1"/>
          </p:cNvSpPr>
          <p:nvPr>
            <p:ph type="sldNum" sz="quarter" idx="12"/>
          </p:nvPr>
        </p:nvSpPr>
        <p:spPr/>
        <p:txBody>
          <a:bodyPr/>
          <a:lstStyle>
            <a:lvl1pPr>
              <a:defRPr sz="1100"/>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1594768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3813" y="2057400"/>
            <a:ext cx="8458201" cy="2666999"/>
          </a:xfrm>
        </p:spPr>
        <p:txBody>
          <a:bodyPr anchor="b">
            <a:normAutofit/>
          </a:bodyPr>
          <a:lstStyle>
            <a:lvl1pPr algn="l">
              <a:defRPr sz="4800" b="0" i="0" cap="none" baseline="0"/>
            </a:lvl1pPr>
          </a:lstStyle>
          <a:p>
            <a:r>
              <a:rPr lang="en-US"/>
              <a:t>Click to edit Master title style</a:t>
            </a:r>
            <a:endParaRPr/>
          </a:p>
        </p:txBody>
      </p:sp>
      <p:sp>
        <p:nvSpPr>
          <p:cNvPr id="3" name="Text Placeholder 2"/>
          <p:cNvSpPr>
            <a:spLocks noGrp="1"/>
          </p:cNvSpPr>
          <p:nvPr>
            <p:ph type="body" idx="1"/>
          </p:nvPr>
        </p:nvSpPr>
        <p:spPr>
          <a:xfrm>
            <a:off x="1293813" y="4876800"/>
            <a:ext cx="8458201" cy="1143000"/>
          </a:xfrm>
        </p:spPr>
        <p:txBody>
          <a:bodyPr anchor="t">
            <a:normAutofit/>
          </a:bodyPr>
          <a:lstStyle>
            <a:lvl1pPr marL="0" indent="0">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sz="1100"/>
            </a:lvl1pPr>
          </a:lstStyle>
          <a:p>
            <a:fld id="{3CD9712D-992A-4AB1-A5C2-575F75921AA2}" type="datetimeFigureOut">
              <a:rPr lang="en-US" smtClean="0"/>
              <a:pPr/>
              <a:t>10/29/2025</a:t>
            </a:fld>
            <a:endParaRPr lang="en-US"/>
          </a:p>
        </p:txBody>
      </p:sp>
      <p:sp>
        <p:nvSpPr>
          <p:cNvPr id="5" name="Footer Placeholder 4"/>
          <p:cNvSpPr>
            <a:spLocks noGrp="1"/>
          </p:cNvSpPr>
          <p:nvPr>
            <p:ph type="ftr" sz="quarter" idx="11"/>
          </p:nvPr>
        </p:nvSpPr>
        <p:spPr/>
        <p:txBody>
          <a:bodyPr/>
          <a:lstStyle>
            <a:lvl1pPr>
              <a:defRPr sz="1100"/>
            </a:lvl1pPr>
          </a:lstStyle>
          <a:p>
            <a:endParaRPr lang="en-US"/>
          </a:p>
        </p:txBody>
      </p:sp>
      <p:sp>
        <p:nvSpPr>
          <p:cNvPr id="6" name="Slide Number Placeholder 5"/>
          <p:cNvSpPr>
            <a:spLocks noGrp="1"/>
          </p:cNvSpPr>
          <p:nvPr>
            <p:ph type="sldNum" sz="quarter" idx="12"/>
          </p:nvPr>
        </p:nvSpPr>
        <p:spPr/>
        <p:txBody>
          <a:bodyPr/>
          <a:lstStyle>
            <a:lvl1pPr>
              <a:defRPr sz="1100"/>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3378620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93812" y="1676400"/>
            <a:ext cx="4700016" cy="4495800"/>
          </a:xfrm>
        </p:spPr>
        <p:txBody>
          <a:bodyPr>
            <a:normAutofit/>
          </a:bodyPr>
          <a:lstStyle>
            <a:lvl1pPr>
              <a:defRPr sz="24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02035" y="1676401"/>
            <a:ext cx="4700016" cy="4495800"/>
          </a:xfrm>
        </p:spPr>
        <p:txBody>
          <a:bodyPr>
            <a:normAutofit/>
          </a:bodyPr>
          <a:lstStyle>
            <a:lvl1pPr>
              <a:defRPr sz="24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lvl1pPr>
              <a:defRPr sz="1100"/>
            </a:lvl1pPr>
          </a:lstStyle>
          <a:p>
            <a:fld id="{3CD9712D-992A-4AB1-A5C2-575F75921AA2}" type="datetimeFigureOut">
              <a:rPr lang="en-US" smtClean="0"/>
              <a:pPr/>
              <a:t>10/29/2025</a:t>
            </a:fld>
            <a:endParaRPr lang="en-US" dirty="0"/>
          </a:p>
        </p:txBody>
      </p:sp>
      <p:sp>
        <p:nvSpPr>
          <p:cNvPr id="6" name="Footer Placeholder 5"/>
          <p:cNvSpPr>
            <a:spLocks noGrp="1"/>
          </p:cNvSpPr>
          <p:nvPr>
            <p:ph type="ftr" sz="quarter" idx="11"/>
          </p:nvPr>
        </p:nvSpPr>
        <p:spPr/>
        <p:txBody>
          <a:bodyPr/>
          <a:lstStyle>
            <a:lvl1pPr>
              <a:defRPr sz="1100"/>
            </a:lvl1pPr>
          </a:lstStyle>
          <a:p>
            <a:endParaRPr lang="en-US"/>
          </a:p>
        </p:txBody>
      </p:sp>
      <p:sp>
        <p:nvSpPr>
          <p:cNvPr id="7" name="Slide Number Placeholder 6"/>
          <p:cNvSpPr>
            <a:spLocks noGrp="1"/>
          </p:cNvSpPr>
          <p:nvPr>
            <p:ph type="sldNum" sz="quarter" idx="12"/>
          </p:nvPr>
        </p:nvSpPr>
        <p:spPr/>
        <p:txBody>
          <a:bodyPr/>
          <a:lstStyle>
            <a:lvl1pPr>
              <a:defRPr sz="1100"/>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3107462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93813" y="1676399"/>
            <a:ext cx="4701142" cy="762001"/>
          </a:xfrm>
        </p:spPr>
        <p:txBody>
          <a:bodyPr anchor="ctr">
            <a:noAutofit/>
          </a:bodyP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3813" y="2516457"/>
            <a:ext cx="4701142" cy="3655743"/>
          </a:xfrm>
        </p:spPr>
        <p:txBody>
          <a:bodyPr/>
          <a:lstStyle>
            <a:lvl1pPr>
              <a:defRPr sz="22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91754" y="1676399"/>
            <a:ext cx="4703259" cy="762001"/>
          </a:xfrm>
        </p:spPr>
        <p:txBody>
          <a:bodyPr anchor="ctr">
            <a:noAutofit/>
          </a:bodyP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1754" y="2516457"/>
            <a:ext cx="4703259" cy="3655743"/>
          </a:xfrm>
        </p:spPr>
        <p:txBody>
          <a:bodyPr/>
          <a:lstStyle>
            <a:lvl1pPr>
              <a:defRPr sz="2200"/>
            </a:lvl1pPr>
            <a:lvl2pPr>
              <a:defRPr sz="2000"/>
            </a:lvl2pPr>
            <a:lvl3pPr>
              <a:defRPr sz="1800"/>
            </a:lvl3pPr>
            <a:lvl4pPr>
              <a:defRPr sz="1600"/>
            </a:lvl4pPr>
            <a:lvl5pPr>
              <a:defRPr sz="1600"/>
            </a:lvl5pPr>
            <a:lvl6pPr marL="1600200">
              <a:defRPr sz="1600"/>
            </a:lvl6pPr>
            <a:lvl7pPr marL="1874520">
              <a:defRPr sz="1600"/>
            </a:lvl7pPr>
            <a:lvl8pPr marL="2148840">
              <a:defRPr sz="1600"/>
            </a:lvl8pPr>
            <a:lvl9pPr marL="2423160">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lvl1pPr>
              <a:defRPr sz="1100"/>
            </a:lvl1pPr>
          </a:lstStyle>
          <a:p>
            <a:fld id="{3CD9712D-992A-4AB1-A5C2-575F75921AA2}" type="datetimeFigureOut">
              <a:rPr lang="en-US" smtClean="0"/>
              <a:pPr/>
              <a:t>10/29/2025</a:t>
            </a:fld>
            <a:endParaRPr lang="en-US" dirty="0"/>
          </a:p>
        </p:txBody>
      </p:sp>
      <p:sp>
        <p:nvSpPr>
          <p:cNvPr id="8" name="Footer Placeholder 7"/>
          <p:cNvSpPr>
            <a:spLocks noGrp="1"/>
          </p:cNvSpPr>
          <p:nvPr>
            <p:ph type="ftr" sz="quarter" idx="11"/>
          </p:nvPr>
        </p:nvSpPr>
        <p:spPr/>
        <p:txBody>
          <a:bodyPr/>
          <a:lstStyle>
            <a:lvl1pPr>
              <a:defRPr sz="1100"/>
            </a:lvl1pPr>
          </a:lstStyle>
          <a:p>
            <a:endParaRPr lang="en-US"/>
          </a:p>
        </p:txBody>
      </p:sp>
      <p:sp>
        <p:nvSpPr>
          <p:cNvPr id="9" name="Slide Number Placeholder 8"/>
          <p:cNvSpPr>
            <a:spLocks noGrp="1"/>
          </p:cNvSpPr>
          <p:nvPr>
            <p:ph type="sldNum" sz="quarter" idx="12"/>
          </p:nvPr>
        </p:nvSpPr>
        <p:spPr/>
        <p:txBody>
          <a:bodyPr/>
          <a:lstStyle>
            <a:lvl1pPr>
              <a:defRPr sz="1100"/>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1688552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lvl1pPr>
              <a:defRPr sz="1100"/>
            </a:lvl1pPr>
          </a:lstStyle>
          <a:p>
            <a:fld id="{3CD9712D-992A-4AB1-A5C2-575F75921AA2}" type="datetimeFigureOut">
              <a:rPr lang="en-US" smtClean="0"/>
              <a:pPr/>
              <a:t>10/29/2025</a:t>
            </a:fld>
            <a:endParaRPr lang="en-US" dirty="0"/>
          </a:p>
        </p:txBody>
      </p:sp>
      <p:sp>
        <p:nvSpPr>
          <p:cNvPr id="4" name="Footer Placeholder 3"/>
          <p:cNvSpPr>
            <a:spLocks noGrp="1"/>
          </p:cNvSpPr>
          <p:nvPr>
            <p:ph type="ftr" sz="quarter" idx="11"/>
          </p:nvPr>
        </p:nvSpPr>
        <p:spPr/>
        <p:txBody>
          <a:bodyPr/>
          <a:lstStyle>
            <a:lvl1pPr>
              <a:defRPr sz="1100"/>
            </a:lvl1pPr>
          </a:lstStyle>
          <a:p>
            <a:endParaRPr lang="en-US"/>
          </a:p>
        </p:txBody>
      </p:sp>
      <p:sp>
        <p:nvSpPr>
          <p:cNvPr id="5" name="Slide Number Placeholder 4"/>
          <p:cNvSpPr>
            <a:spLocks noGrp="1"/>
          </p:cNvSpPr>
          <p:nvPr>
            <p:ph type="sldNum" sz="quarter" idx="12"/>
          </p:nvPr>
        </p:nvSpPr>
        <p:spPr/>
        <p:txBody>
          <a:bodyPr/>
          <a:lstStyle>
            <a:lvl1pPr>
              <a:defRPr sz="1100"/>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3261595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sz="1100"/>
            </a:lvl1pPr>
          </a:lstStyle>
          <a:p>
            <a:fld id="{3CD9712D-992A-4AB1-A5C2-575F75921AA2}" type="datetimeFigureOut">
              <a:rPr lang="en-US" smtClean="0"/>
              <a:pPr/>
              <a:t>10/29/2025</a:t>
            </a:fld>
            <a:endParaRPr lang="en-US" dirty="0"/>
          </a:p>
        </p:txBody>
      </p:sp>
      <p:sp>
        <p:nvSpPr>
          <p:cNvPr id="3" name="Footer Placeholder 2"/>
          <p:cNvSpPr>
            <a:spLocks noGrp="1"/>
          </p:cNvSpPr>
          <p:nvPr>
            <p:ph type="ftr" sz="quarter" idx="11"/>
          </p:nvPr>
        </p:nvSpPr>
        <p:spPr/>
        <p:txBody>
          <a:bodyPr/>
          <a:lstStyle>
            <a:lvl1pPr>
              <a:defRPr sz="1100"/>
            </a:lvl1pPr>
          </a:lstStyle>
          <a:p>
            <a:endParaRPr lang="en-US"/>
          </a:p>
        </p:txBody>
      </p:sp>
      <p:sp>
        <p:nvSpPr>
          <p:cNvPr id="4" name="Slide Number Placeholder 3"/>
          <p:cNvSpPr>
            <a:spLocks noGrp="1"/>
          </p:cNvSpPr>
          <p:nvPr>
            <p:ph type="sldNum" sz="quarter" idx="12"/>
          </p:nvPr>
        </p:nvSpPr>
        <p:spPr/>
        <p:txBody>
          <a:bodyPr/>
          <a:lstStyle>
            <a:lvl1pPr>
              <a:defRPr sz="1100"/>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743399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70811" y="1676400"/>
            <a:ext cx="3810000" cy="2438400"/>
          </a:xfrm>
        </p:spPr>
        <p:txBody>
          <a:bodyPr anchor="b">
            <a:normAutofit/>
          </a:bodyPr>
          <a:lstStyle>
            <a:lvl1pPr algn="l">
              <a:defRPr sz="3200" b="0"/>
            </a:lvl1pPr>
          </a:lstStyle>
          <a:p>
            <a:r>
              <a:rPr lang="en-US"/>
              <a:t>Click to edit Master title style</a:t>
            </a:r>
            <a:endParaRPr dirty="0"/>
          </a:p>
        </p:txBody>
      </p:sp>
      <p:sp>
        <p:nvSpPr>
          <p:cNvPr id="3" name="Content Placeholder 2"/>
          <p:cNvSpPr>
            <a:spLocks noGrp="1"/>
          </p:cNvSpPr>
          <p:nvPr>
            <p:ph idx="1"/>
          </p:nvPr>
        </p:nvSpPr>
        <p:spPr>
          <a:xfrm>
            <a:off x="1293813" y="685800"/>
            <a:ext cx="61722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7770811" y="4191000"/>
            <a:ext cx="3810000" cy="15240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sz="1100"/>
            </a:lvl1pPr>
          </a:lstStyle>
          <a:p>
            <a:fld id="{3CD9712D-992A-4AB1-A5C2-575F75921AA2}" type="datetimeFigureOut">
              <a:rPr lang="en-US" smtClean="0"/>
              <a:pPr/>
              <a:t>10/29/2025</a:t>
            </a:fld>
            <a:endParaRPr lang="en-US"/>
          </a:p>
        </p:txBody>
      </p:sp>
      <p:sp>
        <p:nvSpPr>
          <p:cNvPr id="6" name="Footer Placeholder 5"/>
          <p:cNvSpPr>
            <a:spLocks noGrp="1"/>
          </p:cNvSpPr>
          <p:nvPr>
            <p:ph type="ftr" sz="quarter" idx="11"/>
          </p:nvPr>
        </p:nvSpPr>
        <p:spPr/>
        <p:txBody>
          <a:bodyPr/>
          <a:lstStyle>
            <a:lvl1pPr>
              <a:defRPr sz="1100"/>
            </a:lvl1pPr>
          </a:lstStyle>
          <a:p>
            <a:endParaRPr lang="en-US"/>
          </a:p>
        </p:txBody>
      </p:sp>
      <p:sp>
        <p:nvSpPr>
          <p:cNvPr id="7" name="Slide Number Placeholder 6"/>
          <p:cNvSpPr>
            <a:spLocks noGrp="1"/>
          </p:cNvSpPr>
          <p:nvPr>
            <p:ph type="sldNum" sz="quarter" idx="12"/>
          </p:nvPr>
        </p:nvSpPr>
        <p:spPr/>
        <p:txBody>
          <a:bodyPr/>
          <a:lstStyle>
            <a:lvl1pPr>
              <a:defRPr sz="1100"/>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82885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70812" y="1676400"/>
            <a:ext cx="3810000" cy="2438400"/>
          </a:xfrm>
        </p:spPr>
        <p:txBody>
          <a:bodyPr anchor="b">
            <a:noAutofit/>
          </a:bodyPr>
          <a:lstStyle>
            <a:lvl1pPr algn="l">
              <a:defRPr sz="32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1522412" y="0"/>
            <a:ext cx="5943601" cy="6858000"/>
          </a:xfr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770812" y="4191000"/>
            <a:ext cx="3810000" cy="15240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Tree>
    <p:extLst>
      <p:ext uri="{BB962C8B-B14F-4D97-AF65-F5344CB8AC3E}">
        <p14:creationId xmlns:p14="http://schemas.microsoft.com/office/powerpoint/2010/main" val="3839490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1600200">
              <a:defRPr/>
            </a:lvl6pPr>
            <a:lvl7pPr marL="1874520">
              <a:defRPr/>
            </a:lvl7pPr>
            <a:lvl8pPr marL="2148840">
              <a:defRPr/>
            </a:lvl8pPr>
            <a:lvl9pPr marL="2423160">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lvl1pPr>
              <a:defRPr sz="1100"/>
            </a:lvl1pPr>
          </a:lstStyle>
          <a:p>
            <a:fld id="{3CD9712D-992A-4AB1-A5C2-575F75921AA2}" type="datetimeFigureOut">
              <a:rPr lang="en-US" smtClean="0"/>
              <a:pPr/>
              <a:t>10/29/2025</a:t>
            </a:fld>
            <a:endParaRPr lang="en-US"/>
          </a:p>
        </p:txBody>
      </p:sp>
      <p:sp>
        <p:nvSpPr>
          <p:cNvPr id="5" name="Footer Placeholder 4"/>
          <p:cNvSpPr>
            <a:spLocks noGrp="1"/>
          </p:cNvSpPr>
          <p:nvPr>
            <p:ph type="ftr" sz="quarter" idx="11"/>
          </p:nvPr>
        </p:nvSpPr>
        <p:spPr/>
        <p:txBody>
          <a:bodyPr/>
          <a:lstStyle>
            <a:lvl1pPr>
              <a:defRPr sz="1100"/>
            </a:lvl1pPr>
          </a:lstStyle>
          <a:p>
            <a:endParaRPr lang="en-US"/>
          </a:p>
        </p:txBody>
      </p:sp>
      <p:sp>
        <p:nvSpPr>
          <p:cNvPr id="6" name="Slide Number Placeholder 5"/>
          <p:cNvSpPr>
            <a:spLocks noGrp="1"/>
          </p:cNvSpPr>
          <p:nvPr>
            <p:ph type="sldNum" sz="quarter" idx="12"/>
          </p:nvPr>
        </p:nvSpPr>
        <p:spPr/>
        <p:txBody>
          <a:bodyPr/>
          <a:lstStyle>
            <a:lvl1pPr>
              <a:defRPr sz="1100"/>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2857575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52014" y="381000"/>
            <a:ext cx="1904998" cy="5791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93814" y="381000"/>
            <a:ext cx="8305800" cy="5791200"/>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lvl1pPr>
              <a:defRPr sz="1100"/>
            </a:lvl1pPr>
          </a:lstStyle>
          <a:p>
            <a:fld id="{3CD9712D-992A-4AB1-A5C2-575F75921AA2}" type="datetimeFigureOut">
              <a:rPr lang="en-US" smtClean="0"/>
              <a:pPr/>
              <a:t>10/29/2025</a:t>
            </a:fld>
            <a:endParaRPr lang="en-US"/>
          </a:p>
        </p:txBody>
      </p:sp>
      <p:sp>
        <p:nvSpPr>
          <p:cNvPr id="5" name="Footer Placeholder 4"/>
          <p:cNvSpPr>
            <a:spLocks noGrp="1"/>
          </p:cNvSpPr>
          <p:nvPr>
            <p:ph type="ftr" sz="quarter" idx="11"/>
          </p:nvPr>
        </p:nvSpPr>
        <p:spPr/>
        <p:txBody>
          <a:bodyPr/>
          <a:lstStyle>
            <a:lvl1pPr>
              <a:defRPr sz="1100"/>
            </a:lvl1pPr>
          </a:lstStyle>
          <a:p>
            <a:endParaRPr lang="en-US"/>
          </a:p>
        </p:txBody>
      </p:sp>
      <p:sp>
        <p:nvSpPr>
          <p:cNvPr id="6" name="Slide Number Placeholder 5"/>
          <p:cNvSpPr>
            <a:spLocks noGrp="1"/>
          </p:cNvSpPr>
          <p:nvPr>
            <p:ph type="sldNum" sz="quarter" idx="12"/>
          </p:nvPr>
        </p:nvSpPr>
        <p:spPr/>
        <p:txBody>
          <a:bodyPr/>
          <a:lstStyle>
            <a:lvl1pPr>
              <a:defRPr sz="1100"/>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2132264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836614" y="0"/>
            <a:ext cx="11352212" cy="6858000"/>
          </a:xfrm>
          <a:prstGeom prst="rect">
            <a:avLst/>
          </a:prstGeom>
          <a:gradFill>
            <a:gsLst>
              <a:gs pos="0">
                <a:schemeClr val="bg1">
                  <a:alpha val="6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Placeholder 1"/>
          <p:cNvSpPr>
            <a:spLocks noGrp="1"/>
          </p:cNvSpPr>
          <p:nvPr>
            <p:ph type="title"/>
          </p:nvPr>
        </p:nvSpPr>
        <p:spPr>
          <a:xfrm>
            <a:off x="1293813" y="381000"/>
            <a:ext cx="9601200" cy="1143000"/>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1293813" y="1676400"/>
            <a:ext cx="9601200" cy="4495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1271781" y="6356351"/>
            <a:ext cx="2844059" cy="365125"/>
          </a:xfrm>
          <a:prstGeom prst="rect">
            <a:avLst/>
          </a:prstGeom>
        </p:spPr>
        <p:txBody>
          <a:bodyPr vert="horz" lIns="91440" tIns="45720" rIns="91440" bIns="45720" rtlCol="0" anchor="ctr"/>
          <a:lstStyle>
            <a:lvl1pPr algn="l">
              <a:defRPr sz="1100">
                <a:solidFill>
                  <a:schemeClr val="tx1">
                    <a:lumMod val="90000"/>
                    <a:lumOff val="10000"/>
                  </a:schemeClr>
                </a:solidFill>
              </a:defRPr>
            </a:lvl1pPr>
          </a:lstStyle>
          <a:p>
            <a:fld id="{3CD9712D-992A-4AB1-A5C2-575F75921AA2}" type="datetimeFigureOut">
              <a:rPr lang="en-US" smtClean="0"/>
              <a:pPr/>
              <a:t>10/29/2025</a:t>
            </a:fld>
            <a:endParaRPr lang="en-US" dirty="0"/>
          </a:p>
        </p:txBody>
      </p:sp>
      <p:sp>
        <p:nvSpPr>
          <p:cNvPr id="5" name="Footer Placeholder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a:defRPr sz="1100">
                <a:solidFill>
                  <a:schemeClr val="tx1">
                    <a:lumMod val="90000"/>
                    <a:lumOff val="10000"/>
                  </a:schemeClr>
                </a:solidFill>
              </a:defRPr>
            </a:lvl1pPr>
          </a:lstStyle>
          <a:p>
            <a:endParaRPr lang="en-US"/>
          </a:p>
        </p:txBody>
      </p:sp>
      <p:sp>
        <p:nvSpPr>
          <p:cNvPr id="6" name="Slide Number Placeholder 5"/>
          <p:cNvSpPr>
            <a:spLocks noGrp="1"/>
          </p:cNvSpPr>
          <p:nvPr>
            <p:ph type="sldNum" sz="quarter" idx="4"/>
          </p:nvPr>
        </p:nvSpPr>
        <p:spPr>
          <a:xfrm>
            <a:off x="8051225" y="6356351"/>
            <a:ext cx="2844059" cy="365125"/>
          </a:xfrm>
          <a:prstGeom prst="rect">
            <a:avLst/>
          </a:prstGeom>
        </p:spPr>
        <p:txBody>
          <a:bodyPr vert="horz" lIns="91440" tIns="45720" rIns="91440" bIns="45720" rtlCol="0" anchor="ctr"/>
          <a:lstStyle>
            <a:lvl1pPr algn="r">
              <a:defRPr sz="1100">
                <a:solidFill>
                  <a:schemeClr val="tx1">
                    <a:lumMod val="90000"/>
                    <a:lumOff val="10000"/>
                  </a:schemeClr>
                </a:solidFill>
              </a:defRPr>
            </a:lvl1pPr>
          </a:lstStyle>
          <a:p>
            <a:fld id="{81FEFA0A-2F20-4B60-98C6-5FFDA469AA1C}" type="slidenum">
              <a:rPr lang="en-US" smtClean="0"/>
              <a:pPr/>
              <a:t>‹#›</a:t>
            </a:fld>
            <a:endParaRPr lang="en-US"/>
          </a:p>
        </p:txBody>
      </p:sp>
    </p:spTree>
    <p:extLst>
      <p:ext uri="{BB962C8B-B14F-4D97-AF65-F5344CB8AC3E}">
        <p14:creationId xmlns:p14="http://schemas.microsoft.com/office/powerpoint/2010/main" val="3528721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3838" indent="-228600" algn="l" defTabSz="914400" rtl="0" eaLnBrk="1" latinLnBrk="0" hangingPunct="1">
        <a:lnSpc>
          <a:spcPct val="90000"/>
        </a:lnSpc>
        <a:spcBef>
          <a:spcPts val="1600"/>
        </a:spcBef>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Font typeface="Euphemia" pitchFamily="34" charset="0"/>
        <a:buChar char="–"/>
        <a:defRPr sz="2000" kern="1200">
          <a:solidFill>
            <a:schemeClr val="tx1"/>
          </a:solidFill>
          <a:latin typeface="+mn-lt"/>
          <a:ea typeface="+mn-ea"/>
          <a:cs typeface="+mn-cs"/>
        </a:defRPr>
      </a:lvl2pPr>
      <a:lvl3pPr marL="777240" indent="-228600" algn="l" defTabSz="914400" rtl="0" eaLnBrk="1" latinLnBrk="0" hangingPunct="1">
        <a:lnSpc>
          <a:spcPct val="90000"/>
        </a:lnSpc>
        <a:spcBef>
          <a:spcPts val="600"/>
        </a:spcBef>
        <a:buFont typeface="Euphemia" pitchFamily="34" charset="0"/>
        <a:buChar char="–"/>
        <a:defRPr sz="1800" kern="1200">
          <a:solidFill>
            <a:schemeClr val="tx1"/>
          </a:solidFill>
          <a:latin typeface="+mn-lt"/>
          <a:ea typeface="+mn-ea"/>
          <a:cs typeface="+mn-cs"/>
        </a:defRPr>
      </a:lvl3pPr>
      <a:lvl4pPr marL="1051560" indent="-228600" algn="l" defTabSz="914400" rtl="0" eaLnBrk="1" latinLnBrk="0" hangingPunct="1">
        <a:lnSpc>
          <a:spcPct val="90000"/>
        </a:lnSpc>
        <a:spcBef>
          <a:spcPts val="600"/>
        </a:spcBef>
        <a:buFont typeface="Euphemia" pitchFamily="34" charset="0"/>
        <a:buChar char="–"/>
        <a:defRPr sz="1600" kern="1200">
          <a:solidFill>
            <a:schemeClr val="tx1"/>
          </a:solidFill>
          <a:latin typeface="+mn-lt"/>
          <a:ea typeface="+mn-ea"/>
          <a:cs typeface="+mn-cs"/>
        </a:defRPr>
      </a:lvl4pPr>
      <a:lvl5pPr marL="1325880" indent="-228600" algn="l" defTabSz="914400" rtl="0" eaLnBrk="1" latinLnBrk="0" hangingPunct="1">
        <a:lnSpc>
          <a:spcPct val="90000"/>
        </a:lnSpc>
        <a:spcBef>
          <a:spcPts val="600"/>
        </a:spcBef>
        <a:buFont typeface="Euphemia" pitchFamily="34" charset="0"/>
        <a:buChar char="–"/>
        <a:defRPr sz="1600" kern="1200">
          <a:solidFill>
            <a:schemeClr val="tx1"/>
          </a:solidFill>
          <a:latin typeface="+mn-lt"/>
          <a:ea typeface="+mn-ea"/>
          <a:cs typeface="+mn-cs"/>
        </a:defRPr>
      </a:lvl5pPr>
      <a:lvl6pPr marL="160020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6pPr>
      <a:lvl7pPr marL="187452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7pPr>
      <a:lvl8pPr marL="214884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8pPr>
      <a:lvl9pPr marL="2423160" indent="-228600" algn="l" defTabSz="914400" rtl="0" eaLnBrk="1" latinLnBrk="0" hangingPunct="1">
        <a:spcBef>
          <a:spcPts val="600"/>
        </a:spcBef>
        <a:buFont typeface="Euphemia"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abcnews.go.com/blogs/technology/2011/09/womans-cyber-stalker-turns-out-to-be-own-boyfriend"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Layout" Target="../diagrams/layout3.xml"/><Relationship Id="rId7" Type="http://schemas.openxmlformats.org/officeDocument/2006/relationships/image" Target="../media/image7.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image" Target="../media/image9.png"/></Relationships>
</file>

<file path=ppt/slides/_rels/slide5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ctrTitle"/>
          </p:nvPr>
        </p:nvSpPr>
        <p:spPr>
          <a:xfrm>
            <a:off x="1485900" y="2204864"/>
            <a:ext cx="9217024" cy="2058144"/>
          </a:xfrm>
          <a:solidFill>
            <a:schemeClr val="accent3">
              <a:lumMod val="20000"/>
              <a:lumOff val="80000"/>
            </a:schemeClr>
          </a:solidFill>
          <a:ln>
            <a:solidFill>
              <a:schemeClr val="accent1"/>
            </a:solidFill>
          </a:ln>
        </p:spPr>
        <p:txBody>
          <a:bodyPr>
            <a:normAutofit/>
          </a:bodyPr>
          <a:lstStyle/>
          <a:p>
            <a:pPr algn="ctr"/>
            <a:r>
              <a:rPr lang="en-GB" altLang="en-US" sz="4800" b="1" dirty="0">
                <a:latin typeface="Garamond" panose="02020404030301010803" pitchFamily="18" charset="0"/>
              </a:rPr>
              <a:t>Lecture: Serious, violent and sexual crime.</a:t>
            </a:r>
            <a:endParaRPr lang="en-US" altLang="en-US" sz="4800" b="1" dirty="0">
              <a:latin typeface="Garamond" panose="02020404030301010803" pitchFamily="18" charset="0"/>
            </a:endParaRPr>
          </a:p>
        </p:txBody>
      </p:sp>
    </p:spTree>
    <p:extLst>
      <p:ext uri="{BB962C8B-B14F-4D97-AF65-F5344CB8AC3E}">
        <p14:creationId xmlns:p14="http://schemas.microsoft.com/office/powerpoint/2010/main" val="3050021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b="1" dirty="0">
                <a:latin typeface="Garamond" panose="02020404030301010803" pitchFamily="18" charset="0"/>
              </a:rPr>
              <a:t>Serious and violent offenders </a:t>
            </a:r>
            <a:br>
              <a:rPr lang="en-GB" b="1" dirty="0">
                <a:latin typeface="Garamond" panose="02020404030301010803" pitchFamily="18" charset="0"/>
              </a:rPr>
            </a:br>
            <a:r>
              <a:rPr lang="en-GB" b="1" dirty="0">
                <a:latin typeface="Garamond" panose="02020404030301010803" pitchFamily="18" charset="0"/>
              </a:rPr>
              <a:t>(statistics from the July 2025 CSEW).</a:t>
            </a:r>
            <a:endParaRPr lang="en-US" b="1" dirty="0">
              <a:latin typeface="Garamond" panose="02020404030301010803" pitchFamily="18" charset="0"/>
            </a:endParaRPr>
          </a:p>
        </p:txBody>
      </p:sp>
      <p:sp>
        <p:nvSpPr>
          <p:cNvPr id="2" name="TextBox 1"/>
          <p:cNvSpPr txBox="1"/>
          <p:nvPr/>
        </p:nvSpPr>
        <p:spPr>
          <a:xfrm>
            <a:off x="765821" y="2434271"/>
            <a:ext cx="5926010" cy="830997"/>
          </a:xfrm>
          <a:prstGeom prst="rect">
            <a:avLst/>
          </a:prstGeom>
          <a:solidFill>
            <a:schemeClr val="accent3">
              <a:lumMod val="20000"/>
              <a:lumOff val="80000"/>
            </a:schemeClr>
          </a:solidFill>
          <a:ln>
            <a:solidFill>
              <a:schemeClr val="accent1"/>
            </a:solidFill>
          </a:ln>
        </p:spPr>
        <p:txBody>
          <a:bodyPr wrap="square" rtlCol="0">
            <a:spAutoFit/>
          </a:bodyPr>
          <a:lstStyle/>
          <a:p>
            <a:pPr lvl="0" eaLnBrk="0" fontAlgn="base" hangingPunct="0">
              <a:spcBef>
                <a:spcPct val="0"/>
              </a:spcBef>
              <a:spcAft>
                <a:spcPct val="0"/>
              </a:spcAft>
            </a:pPr>
            <a:r>
              <a:rPr lang="en-GB" sz="2400" dirty="0">
                <a:solidFill>
                  <a:schemeClr val="accent1">
                    <a:lumMod val="50000"/>
                  </a:schemeClr>
                </a:solidFill>
                <a:latin typeface="Garamond" panose="02020404030301010803" pitchFamily="18" charset="0"/>
              </a:rPr>
              <a:t>In July 2025 </a:t>
            </a:r>
            <a:r>
              <a:rPr lang="en-US" sz="2400" dirty="0">
                <a:solidFill>
                  <a:schemeClr val="accent1">
                    <a:lumMod val="50000"/>
                  </a:schemeClr>
                </a:solidFill>
                <a:latin typeface="Garamond" panose="02020404030301010803" pitchFamily="18" charset="0"/>
                <a:cs typeface="Open Sans" panose="020B0606030504020204" pitchFamily="34" charset="0"/>
              </a:rPr>
              <a:t>t</a:t>
            </a:r>
            <a:r>
              <a:rPr lang="en-US" altLang="en-US" sz="2400" dirty="0">
                <a:solidFill>
                  <a:schemeClr val="accent1">
                    <a:lumMod val="50000"/>
                  </a:schemeClr>
                </a:solidFill>
                <a:latin typeface="Garamond" panose="02020404030301010803" pitchFamily="18" charset="0"/>
                <a:cs typeface="Open Sans" panose="020B0606030504020204" pitchFamily="34" charset="0"/>
              </a:rPr>
              <a:t>here were </a:t>
            </a:r>
            <a:r>
              <a:rPr lang="en-US" altLang="en-US" sz="2400" b="1" dirty="0">
                <a:solidFill>
                  <a:schemeClr val="accent1">
                    <a:lumMod val="50000"/>
                  </a:schemeClr>
                </a:solidFill>
                <a:latin typeface="Garamond" panose="02020404030301010803" pitchFamily="18" charset="0"/>
                <a:ea typeface="inherit"/>
                <a:cs typeface="Open Sans" panose="020B0606030504020204" pitchFamily="34" charset="0"/>
              </a:rPr>
              <a:t>1,103,000</a:t>
            </a:r>
            <a:r>
              <a:rPr lang="en-US" altLang="en-US" sz="2400" dirty="0">
                <a:solidFill>
                  <a:schemeClr val="accent1">
                    <a:lumMod val="50000"/>
                  </a:schemeClr>
                </a:solidFill>
                <a:latin typeface="Garamond" panose="02020404030301010803" pitchFamily="18" charset="0"/>
                <a:cs typeface="Open Sans" panose="020B0606030504020204" pitchFamily="34" charset="0"/>
              </a:rPr>
              <a:t> violent incidents</a:t>
            </a:r>
            <a:r>
              <a:rPr lang="en-US" altLang="en-US" sz="2400" dirty="0">
                <a:solidFill>
                  <a:schemeClr val="accent1">
                    <a:lumMod val="50000"/>
                  </a:schemeClr>
                </a:solidFill>
                <a:latin typeface="Garamond" panose="02020404030301010803" pitchFamily="18" charset="0"/>
              </a:rPr>
              <a:t>, a</a:t>
            </a:r>
            <a:r>
              <a:rPr lang="en-US" altLang="en-US" sz="2400" dirty="0">
                <a:solidFill>
                  <a:schemeClr val="accent1">
                    <a:lumMod val="50000"/>
                  </a:schemeClr>
                </a:solidFill>
                <a:latin typeface="Garamond" panose="02020404030301010803" pitchFamily="18" charset="0"/>
                <a:cs typeface="Open Sans" panose="020B0606030504020204" pitchFamily="34" charset="0"/>
              </a:rPr>
              <a:t> decrease of </a:t>
            </a:r>
            <a:r>
              <a:rPr lang="en-US" altLang="en-US" sz="2400" b="1" dirty="0">
                <a:solidFill>
                  <a:schemeClr val="accent1">
                    <a:lumMod val="50000"/>
                  </a:schemeClr>
                </a:solidFill>
                <a:latin typeface="Garamond" panose="02020404030301010803" pitchFamily="18" charset="0"/>
                <a:ea typeface="inherit"/>
                <a:cs typeface="Open Sans" panose="020B0606030504020204" pitchFamily="34" charset="0"/>
              </a:rPr>
              <a:t>2% </a:t>
            </a:r>
            <a:r>
              <a:rPr lang="en-US" altLang="en-US" sz="2400" dirty="0">
                <a:solidFill>
                  <a:schemeClr val="accent1">
                    <a:lumMod val="50000"/>
                  </a:schemeClr>
                </a:solidFill>
                <a:latin typeface="Garamond" panose="02020404030301010803" pitchFamily="18" charset="0"/>
                <a:cs typeface="Open Sans" panose="020B0606030504020204" pitchFamily="34" charset="0"/>
              </a:rPr>
              <a:t>on the previous year</a:t>
            </a:r>
            <a:endParaRPr lang="en-GB" sz="2400" dirty="0">
              <a:solidFill>
                <a:schemeClr val="accent1">
                  <a:lumMod val="50000"/>
                </a:schemeClr>
              </a:solidFill>
              <a:latin typeface="Garamond" panose="02020404030301010803" pitchFamily="18" charset="0"/>
            </a:endParaRPr>
          </a:p>
        </p:txBody>
      </p:sp>
      <p:sp>
        <p:nvSpPr>
          <p:cNvPr id="3" name="TextBox 2"/>
          <p:cNvSpPr txBox="1"/>
          <p:nvPr/>
        </p:nvSpPr>
        <p:spPr>
          <a:xfrm>
            <a:off x="2553497" y="3467694"/>
            <a:ext cx="5485131" cy="1323439"/>
          </a:xfrm>
          <a:prstGeom prst="rect">
            <a:avLst/>
          </a:prstGeom>
          <a:solidFill>
            <a:schemeClr val="accent2">
              <a:lumMod val="20000"/>
              <a:lumOff val="80000"/>
            </a:schemeClr>
          </a:solidFill>
          <a:ln>
            <a:solidFill>
              <a:schemeClr val="accent1"/>
            </a:solidFill>
          </a:ln>
        </p:spPr>
        <p:txBody>
          <a:bodyPr wrap="square" rtlCol="0">
            <a:spAutoFit/>
          </a:bodyPr>
          <a:lstStyle/>
          <a:p>
            <a:r>
              <a:rPr lang="en-GB" sz="2000" dirty="0">
                <a:latin typeface="Garamond" panose="02020404030301010803" pitchFamily="18" charset="0"/>
              </a:rPr>
              <a:t>In 2017 a12% increase in police recorded offences involving a knife or sharp instrument (to 39,332). However, in July 2025, there were 53,047 offences reported, despite this being below 2024 statistics.</a:t>
            </a:r>
          </a:p>
        </p:txBody>
      </p:sp>
      <p:sp>
        <p:nvSpPr>
          <p:cNvPr id="6" name="TextBox 5"/>
          <p:cNvSpPr txBox="1"/>
          <p:nvPr/>
        </p:nvSpPr>
        <p:spPr>
          <a:xfrm>
            <a:off x="2457766" y="5254292"/>
            <a:ext cx="5544616" cy="1092800"/>
          </a:xfrm>
          <a:prstGeom prst="rect">
            <a:avLst/>
          </a:prstGeom>
          <a:solidFill>
            <a:schemeClr val="tx1">
              <a:lumMod val="10000"/>
              <a:lumOff val="90000"/>
            </a:schemeClr>
          </a:solidFill>
          <a:ln>
            <a:solidFill>
              <a:schemeClr val="accent1"/>
            </a:solidFill>
          </a:ln>
        </p:spPr>
        <p:txBody>
          <a:bodyPr wrap="square" rtlCol="0">
            <a:spAutoFit/>
          </a:bodyPr>
          <a:lstStyle/>
          <a:p>
            <a:pPr>
              <a:lnSpc>
                <a:spcPct val="90000"/>
              </a:lnSpc>
            </a:pPr>
            <a:r>
              <a:rPr lang="en-GB" sz="2400" dirty="0">
                <a:solidFill>
                  <a:schemeClr val="accent1">
                    <a:lumMod val="50000"/>
                  </a:schemeClr>
                </a:solidFill>
                <a:latin typeface="Garamond" panose="02020404030301010803" pitchFamily="18" charset="0"/>
              </a:rPr>
              <a:t>T</a:t>
            </a:r>
            <a:r>
              <a:rPr lang="en-GB" sz="2400" b="0" i="0" dirty="0">
                <a:solidFill>
                  <a:schemeClr val="accent1">
                    <a:lumMod val="50000"/>
                  </a:schemeClr>
                </a:solidFill>
                <a:effectLst/>
                <a:latin typeface="Garamond" panose="02020404030301010803" pitchFamily="18" charset="0"/>
              </a:rPr>
              <a:t>he prevalence of stalking has remained relatively flat and sexual assault has increased compared with the March 2018.</a:t>
            </a:r>
            <a:endParaRPr lang="en-GB" sz="2400" dirty="0">
              <a:solidFill>
                <a:schemeClr val="accent1">
                  <a:lumMod val="50000"/>
                </a:schemeClr>
              </a:solidFill>
              <a:latin typeface="Garamond" panose="02020404030301010803" pitchFamily="18" charset="0"/>
            </a:endParaRPr>
          </a:p>
        </p:txBody>
      </p:sp>
      <p:sp>
        <p:nvSpPr>
          <p:cNvPr id="7" name="TextBox 6"/>
          <p:cNvSpPr txBox="1"/>
          <p:nvPr/>
        </p:nvSpPr>
        <p:spPr>
          <a:xfrm>
            <a:off x="110334" y="3966090"/>
            <a:ext cx="2232248" cy="2672206"/>
          </a:xfrm>
          <a:prstGeom prst="rect">
            <a:avLst/>
          </a:prstGeom>
          <a:solidFill>
            <a:schemeClr val="accent2">
              <a:lumMod val="20000"/>
              <a:lumOff val="80000"/>
            </a:schemeClr>
          </a:solidFill>
          <a:ln>
            <a:solidFill>
              <a:schemeClr val="accent1"/>
            </a:solidFill>
          </a:ln>
        </p:spPr>
        <p:txBody>
          <a:bodyPr wrap="square" rtlCol="0">
            <a:spAutoFit/>
          </a:bodyPr>
          <a:lstStyle/>
          <a:p>
            <a:pPr algn="l" fontAlgn="base">
              <a:spcBef>
                <a:spcPts val="675"/>
              </a:spcBef>
              <a:spcAft>
                <a:spcPts val="675"/>
              </a:spcAft>
              <a:buNone/>
            </a:pPr>
            <a:r>
              <a:rPr lang="en-GB" sz="2000" dirty="0">
                <a:solidFill>
                  <a:schemeClr val="accent1">
                    <a:lumMod val="50000"/>
                  </a:schemeClr>
                </a:solidFill>
                <a:latin typeface="Garamond" panose="02020404030301010803" pitchFamily="18" charset="0"/>
              </a:rPr>
              <a:t>The CSEW reported for criminal damage/arson, </a:t>
            </a:r>
            <a:r>
              <a:rPr lang="en-GB" sz="2000" b="1" i="0" dirty="0">
                <a:solidFill>
                  <a:schemeClr val="accent1">
                    <a:lumMod val="50000"/>
                  </a:schemeClr>
                </a:solidFill>
                <a:effectLst/>
                <a:latin typeface="Garamond" panose="02020404030301010803" pitchFamily="18" charset="0"/>
              </a:rPr>
              <a:t>608,000</a:t>
            </a:r>
            <a:r>
              <a:rPr lang="en-GB" sz="2000" b="0" i="0" dirty="0">
                <a:solidFill>
                  <a:schemeClr val="accent1">
                    <a:lumMod val="50000"/>
                  </a:schemeClr>
                </a:solidFill>
                <a:effectLst/>
                <a:latin typeface="Garamond" panose="02020404030301010803" pitchFamily="18" charset="0"/>
              </a:rPr>
              <a:t> incidents - A decrease of </a:t>
            </a:r>
            <a:r>
              <a:rPr lang="en-GB" sz="2000" b="1" i="0" dirty="0">
                <a:solidFill>
                  <a:schemeClr val="accent1">
                    <a:lumMod val="50000"/>
                  </a:schemeClr>
                </a:solidFill>
                <a:effectLst/>
                <a:latin typeface="Garamond" panose="02020404030301010803" pitchFamily="18" charset="0"/>
              </a:rPr>
              <a:t>8% </a:t>
            </a:r>
            <a:r>
              <a:rPr lang="en-GB" sz="2000" i="0" dirty="0">
                <a:solidFill>
                  <a:schemeClr val="accent1">
                    <a:lumMod val="50000"/>
                  </a:schemeClr>
                </a:solidFill>
                <a:effectLst/>
                <a:latin typeface="Garamond" panose="02020404030301010803" pitchFamily="18" charset="0"/>
              </a:rPr>
              <a:t>from 2024 -2025.</a:t>
            </a:r>
          </a:p>
          <a:p>
            <a:pPr>
              <a:lnSpc>
                <a:spcPct val="90000"/>
              </a:lnSpc>
            </a:pPr>
            <a:r>
              <a:rPr lang="en-GB" sz="2400" dirty="0">
                <a:latin typeface="Garamond" panose="02020404030301010803" pitchFamily="18" charset="0"/>
              </a:rPr>
              <a:t> </a:t>
            </a:r>
          </a:p>
        </p:txBody>
      </p:sp>
      <p:sp>
        <p:nvSpPr>
          <p:cNvPr id="8" name="TextBox 7"/>
          <p:cNvSpPr txBox="1"/>
          <p:nvPr/>
        </p:nvSpPr>
        <p:spPr>
          <a:xfrm>
            <a:off x="8102374" y="3187491"/>
            <a:ext cx="1532954" cy="2034083"/>
          </a:xfrm>
          <a:prstGeom prst="rect">
            <a:avLst/>
          </a:prstGeom>
          <a:solidFill>
            <a:schemeClr val="accent2">
              <a:lumMod val="20000"/>
              <a:lumOff val="80000"/>
            </a:schemeClr>
          </a:solidFill>
          <a:ln>
            <a:solidFill>
              <a:schemeClr val="accent1"/>
            </a:solidFill>
          </a:ln>
        </p:spPr>
        <p:txBody>
          <a:bodyPr wrap="square" rtlCol="0">
            <a:spAutoFit/>
          </a:bodyPr>
          <a:lstStyle/>
          <a:p>
            <a:pPr>
              <a:lnSpc>
                <a:spcPct val="90000"/>
              </a:lnSpc>
            </a:pPr>
            <a:r>
              <a:rPr lang="en-GB" sz="2000" dirty="0">
                <a:latin typeface="Garamond" panose="02020404030301010803" pitchFamily="18" charset="0"/>
              </a:rPr>
              <a:t>6% decrease in police recorded homicide offences (535 cases) in 2025. </a:t>
            </a:r>
          </a:p>
        </p:txBody>
      </p:sp>
      <p:sp>
        <p:nvSpPr>
          <p:cNvPr id="9" name="TextBox 8"/>
          <p:cNvSpPr txBox="1"/>
          <p:nvPr/>
        </p:nvSpPr>
        <p:spPr>
          <a:xfrm>
            <a:off x="6883770" y="2109004"/>
            <a:ext cx="2808312" cy="926087"/>
          </a:xfrm>
          <a:prstGeom prst="rect">
            <a:avLst/>
          </a:prstGeom>
          <a:solidFill>
            <a:schemeClr val="bg2"/>
          </a:solidFill>
          <a:ln>
            <a:solidFill>
              <a:schemeClr val="accent1"/>
            </a:solidFill>
          </a:ln>
        </p:spPr>
        <p:txBody>
          <a:bodyPr wrap="square" rtlCol="0">
            <a:spAutoFit/>
          </a:bodyPr>
          <a:lstStyle/>
          <a:p>
            <a:pPr>
              <a:lnSpc>
                <a:spcPct val="90000"/>
              </a:lnSpc>
            </a:pPr>
            <a:r>
              <a:rPr lang="en-GB" sz="2000" dirty="0">
                <a:latin typeface="Garamond" panose="02020404030301010803" pitchFamily="18" charset="0"/>
              </a:rPr>
              <a:t>In 2017 violent offences estimated by the CSEW were (1,275,000)</a:t>
            </a:r>
          </a:p>
        </p:txBody>
      </p:sp>
      <p:sp>
        <p:nvSpPr>
          <p:cNvPr id="10" name="TextBox 9"/>
          <p:cNvSpPr txBox="1"/>
          <p:nvPr/>
        </p:nvSpPr>
        <p:spPr>
          <a:xfrm>
            <a:off x="9846243" y="2384515"/>
            <a:ext cx="2232248" cy="2837059"/>
          </a:xfrm>
          <a:prstGeom prst="rect">
            <a:avLst/>
          </a:prstGeom>
          <a:solidFill>
            <a:schemeClr val="accent4">
              <a:lumMod val="20000"/>
              <a:lumOff val="80000"/>
            </a:schemeClr>
          </a:solidFill>
          <a:ln>
            <a:solidFill>
              <a:schemeClr val="accent1"/>
            </a:solidFill>
          </a:ln>
        </p:spPr>
        <p:txBody>
          <a:bodyPr wrap="square" rtlCol="0">
            <a:spAutoFit/>
          </a:bodyPr>
          <a:lstStyle/>
          <a:p>
            <a:pPr>
              <a:lnSpc>
                <a:spcPct val="90000"/>
              </a:lnSpc>
            </a:pPr>
            <a:r>
              <a:rPr lang="en-GB" b="0" i="0" dirty="0">
                <a:solidFill>
                  <a:schemeClr val="accent1">
                    <a:lumMod val="50000"/>
                  </a:schemeClr>
                </a:solidFill>
                <a:effectLst/>
                <a:latin typeface="Garamond" panose="02020404030301010803" pitchFamily="18" charset="0"/>
              </a:rPr>
              <a:t>Offences involving firearms cover various weapon types, from imitation firearms to handguns and shotguns. Police recorded offences decreased by 21% (to 5,103 offences) in year 2025, compared with 2024 (6,449 offences).</a:t>
            </a:r>
            <a:endParaRPr lang="en-GB" dirty="0">
              <a:solidFill>
                <a:schemeClr val="accent1">
                  <a:lumMod val="50000"/>
                </a:schemeClr>
              </a:solidFill>
              <a:latin typeface="Garamond" panose="02020404030301010803" pitchFamily="18" charset="0"/>
            </a:endParaRPr>
          </a:p>
        </p:txBody>
      </p:sp>
      <p:sp>
        <p:nvSpPr>
          <p:cNvPr id="12" name="AutoShape 2" descr="Arrow pointing down">
            <a:extLst>
              <a:ext uri="{FF2B5EF4-FFF2-40B4-BE49-F238E27FC236}">
                <a16:creationId xmlns:a16="http://schemas.microsoft.com/office/drawing/2014/main" id="{3558D3E3-48A3-9BF4-FBB8-C7F3402C91FF}"/>
              </a:ext>
            </a:extLst>
          </p:cNvPr>
          <p:cNvSpPr>
            <a:spLocks noChangeAspect="1" noChangeArrowheads="1"/>
          </p:cNvSpPr>
          <p:nvPr/>
        </p:nvSpPr>
        <p:spPr bwMode="auto">
          <a:xfrm>
            <a:off x="1122363" y="0"/>
            <a:ext cx="95250" cy="952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4" descr="Arrow pointing down">
            <a:extLst>
              <a:ext uri="{FF2B5EF4-FFF2-40B4-BE49-F238E27FC236}">
                <a16:creationId xmlns:a16="http://schemas.microsoft.com/office/drawing/2014/main" id="{21ADB8B7-CCA3-232D-DE95-79497C20D25D}"/>
              </a:ext>
            </a:extLst>
          </p:cNvPr>
          <p:cNvSpPr>
            <a:spLocks noChangeAspect="1" noChangeArrowheads="1"/>
          </p:cNvSpPr>
          <p:nvPr/>
        </p:nvSpPr>
        <p:spPr bwMode="auto">
          <a:xfrm>
            <a:off x="1122363" y="92075"/>
            <a:ext cx="95250" cy="952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 name="Rectangle 14">
            <a:extLst>
              <a:ext uri="{FF2B5EF4-FFF2-40B4-BE49-F238E27FC236}">
                <a16:creationId xmlns:a16="http://schemas.microsoft.com/office/drawing/2014/main" id="{7EA85CC4-1A56-9FBF-B89F-CA5B53734551}"/>
              </a:ext>
            </a:extLst>
          </p:cNvPr>
          <p:cNvSpPr/>
          <p:nvPr/>
        </p:nvSpPr>
        <p:spPr>
          <a:xfrm>
            <a:off x="8154054" y="5625564"/>
            <a:ext cx="3384378" cy="891991"/>
          </a:xfrm>
          <a:prstGeom prst="rect">
            <a:avLst/>
          </a:prstGeom>
          <a:solidFill>
            <a:schemeClr val="tx1">
              <a:lumMod val="10000"/>
              <a:lumOff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base">
              <a:spcBef>
                <a:spcPts val="675"/>
              </a:spcBef>
              <a:spcAft>
                <a:spcPts val="675"/>
              </a:spcAft>
              <a:buNone/>
            </a:pPr>
            <a:r>
              <a:rPr lang="en-GB" sz="2000" b="0" i="0" dirty="0">
                <a:solidFill>
                  <a:schemeClr val="accent1">
                    <a:lumMod val="50000"/>
                  </a:schemeClr>
                </a:solidFill>
                <a:effectLst/>
                <a:latin typeface="Garamond" panose="02020404030301010803" pitchFamily="18" charset="0"/>
              </a:rPr>
              <a:t>There were </a:t>
            </a:r>
            <a:r>
              <a:rPr lang="en-GB" sz="2000" b="1" i="0" dirty="0">
                <a:solidFill>
                  <a:schemeClr val="accent1">
                    <a:lumMod val="50000"/>
                  </a:schemeClr>
                </a:solidFill>
                <a:effectLst/>
                <a:latin typeface="Garamond" panose="02020404030301010803" pitchFamily="18" charset="0"/>
              </a:rPr>
              <a:t>4,159,000</a:t>
            </a:r>
            <a:r>
              <a:rPr lang="en-GB" sz="2000" b="0" i="0" dirty="0">
                <a:solidFill>
                  <a:schemeClr val="accent1">
                    <a:lumMod val="50000"/>
                  </a:schemeClr>
                </a:solidFill>
                <a:effectLst/>
                <a:latin typeface="Garamond" panose="02020404030301010803" pitchFamily="18" charset="0"/>
              </a:rPr>
              <a:t> incidents for Fraud, an increase of </a:t>
            </a:r>
            <a:r>
              <a:rPr lang="en-GB" sz="2000" b="1" i="0" dirty="0">
                <a:solidFill>
                  <a:schemeClr val="accent1">
                    <a:lumMod val="50000"/>
                  </a:schemeClr>
                </a:solidFill>
                <a:effectLst/>
                <a:latin typeface="Garamond" panose="02020404030301010803" pitchFamily="18" charset="0"/>
              </a:rPr>
              <a:t>31% </a:t>
            </a:r>
            <a:endParaRPr lang="en-GB" sz="2000" b="0" i="0" dirty="0">
              <a:solidFill>
                <a:schemeClr val="accent1">
                  <a:lumMod val="50000"/>
                </a:schemeClr>
              </a:solidFill>
              <a:effectLst/>
              <a:latin typeface="Garamond" panose="02020404030301010803" pitchFamily="18" charset="0"/>
            </a:endParaRPr>
          </a:p>
        </p:txBody>
      </p:sp>
      <p:sp>
        <p:nvSpPr>
          <p:cNvPr id="16" name="Rectangle 15">
            <a:extLst>
              <a:ext uri="{FF2B5EF4-FFF2-40B4-BE49-F238E27FC236}">
                <a16:creationId xmlns:a16="http://schemas.microsoft.com/office/drawing/2014/main" id="{A4CA7DA4-7344-3FD1-1913-F2E436085976}"/>
              </a:ext>
            </a:extLst>
          </p:cNvPr>
          <p:cNvSpPr/>
          <p:nvPr/>
        </p:nvSpPr>
        <p:spPr>
          <a:xfrm>
            <a:off x="110334" y="476398"/>
            <a:ext cx="2347432" cy="1780849"/>
          </a:xfrm>
          <a:prstGeom prst="rect">
            <a:avLst/>
          </a:prstGeom>
          <a:solidFill>
            <a:schemeClr val="tx1">
              <a:lumMod val="10000"/>
              <a:lumOff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ts val="2400"/>
              </a:lnSpc>
              <a:spcAft>
                <a:spcPts val="600"/>
              </a:spcAft>
            </a:pPr>
            <a:r>
              <a:rPr lang="en-GB" dirty="0">
                <a:solidFill>
                  <a:schemeClr val="accent1">
                    <a:lumMod val="50000"/>
                  </a:schemeClr>
                </a:solidFill>
                <a:latin typeface="Garamond" panose="02020404030301010803" pitchFamily="18" charset="0"/>
              </a:rPr>
              <a:t>S</a:t>
            </a:r>
            <a:r>
              <a:rPr lang="en-GB" b="0" i="0" dirty="0">
                <a:solidFill>
                  <a:schemeClr val="accent1">
                    <a:lumMod val="50000"/>
                  </a:schemeClr>
                </a:solidFill>
                <a:effectLst/>
                <a:latin typeface="Garamond" panose="02020404030301010803" pitchFamily="18" charset="0"/>
              </a:rPr>
              <a:t>hoplifting offences rose by 20% (530,643 offences). This is the highest figure since police recording practices began in 2003</a:t>
            </a:r>
          </a:p>
        </p:txBody>
      </p:sp>
    </p:spTree>
    <p:extLst>
      <p:ext uri="{BB962C8B-B14F-4D97-AF65-F5344CB8AC3E}">
        <p14:creationId xmlns:p14="http://schemas.microsoft.com/office/powerpoint/2010/main" val="2451430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Much violent crime is…</a:t>
            </a:r>
            <a:endParaRPr lang="en-US" b="1" dirty="0">
              <a:latin typeface="Garamond" panose="02020404030301010803" pitchFamily="18" charset="0"/>
            </a:endParaRPr>
          </a:p>
        </p:txBody>
      </p:sp>
      <p:sp>
        <p:nvSpPr>
          <p:cNvPr id="3" name="Content Placeholder 2"/>
          <p:cNvSpPr>
            <a:spLocks noGrp="1"/>
          </p:cNvSpPr>
          <p:nvPr>
            <p:ph idx="1"/>
          </p:nvPr>
        </p:nvSpPr>
        <p:spPr/>
        <p:txBody>
          <a:bodyPr/>
          <a:lstStyle/>
          <a:p>
            <a:r>
              <a:rPr lang="en-GB" sz="2800" b="1" dirty="0">
                <a:latin typeface="Garamond" panose="02020404030301010803" pitchFamily="18" charset="0"/>
              </a:rPr>
              <a:t>Explained through </a:t>
            </a:r>
            <a:r>
              <a:rPr lang="en-GB" sz="2800" b="1" dirty="0">
                <a:solidFill>
                  <a:schemeClr val="accent1">
                    <a:lumMod val="50000"/>
                  </a:schemeClr>
                </a:solidFill>
                <a:latin typeface="Garamond" panose="02020404030301010803" pitchFamily="18" charset="0"/>
              </a:rPr>
              <a:t>alcohol consumption or substance abuse:</a:t>
            </a:r>
          </a:p>
          <a:p>
            <a:pPr marL="0" indent="0">
              <a:buNone/>
            </a:pPr>
            <a:endParaRPr lang="en-US" dirty="0"/>
          </a:p>
        </p:txBody>
      </p:sp>
      <p:sp>
        <p:nvSpPr>
          <p:cNvPr id="4" name="TextBox 3"/>
          <p:cNvSpPr txBox="1"/>
          <p:nvPr/>
        </p:nvSpPr>
        <p:spPr>
          <a:xfrm>
            <a:off x="1053852" y="2514601"/>
            <a:ext cx="10657184" cy="3847207"/>
          </a:xfrm>
          <a:prstGeom prst="rect">
            <a:avLst/>
          </a:prstGeom>
          <a:solidFill>
            <a:schemeClr val="accent3">
              <a:lumMod val="20000"/>
              <a:lumOff val="80000"/>
            </a:schemeClr>
          </a:solidFill>
          <a:ln>
            <a:solidFill>
              <a:schemeClr val="accent1"/>
            </a:solidFill>
          </a:ln>
        </p:spPr>
        <p:txBody>
          <a:bodyPr wrap="square" rtlCol="0">
            <a:spAutoFit/>
          </a:bodyPr>
          <a:lstStyle/>
          <a:p>
            <a:pPr marL="457200" indent="-457200">
              <a:buFont typeface="Arial" panose="020B0604020202020204" pitchFamily="34" charset="0"/>
              <a:buChar char="•"/>
            </a:pPr>
            <a:r>
              <a:rPr lang="en-GB" sz="2000" b="0" i="0" dirty="0">
                <a:solidFill>
                  <a:schemeClr val="accent1">
                    <a:lumMod val="50000"/>
                  </a:schemeClr>
                </a:solidFill>
                <a:effectLst/>
                <a:latin typeface="Garamond" panose="02020404030301010803" pitchFamily="18" charset="0"/>
              </a:rPr>
              <a:t>Over a quarter (30%) of homicide suspects were recorded by the police to have been under the influence of alcohol and/or drugs at the time of the homicide (BCS, 2023).</a:t>
            </a:r>
          </a:p>
          <a:p>
            <a:pPr marL="457200" indent="-457200">
              <a:buFont typeface="Arial" panose="020B0604020202020204" pitchFamily="34" charset="0"/>
              <a:buChar char="•"/>
            </a:pPr>
            <a:r>
              <a:rPr lang="en-GB" sz="2000" dirty="0">
                <a:latin typeface="Garamond" panose="02020404030301010803" pitchFamily="18" charset="0"/>
              </a:rPr>
              <a:t>The proportion of homicides that have involved drug users or dealers, or have been related to drugs in any way, has increased over the last decade, from 42% in March 2013 to 53% in March 2023.</a:t>
            </a:r>
          </a:p>
          <a:p>
            <a:pPr marL="457200" indent="-457200">
              <a:buFont typeface="Arial" panose="020B0604020202020204" pitchFamily="34" charset="0"/>
              <a:buChar char="•"/>
            </a:pPr>
            <a:r>
              <a:rPr lang="en-GB" sz="2000" dirty="0">
                <a:latin typeface="Garamond" panose="02020404030301010803" pitchFamily="18" charset="0"/>
              </a:rPr>
              <a:t>Drunkenness is associated with a majority of murders, manslaughters and stabbings and half of domestic assaults.</a:t>
            </a:r>
          </a:p>
          <a:p>
            <a:pPr marL="457200" indent="-457200">
              <a:buFont typeface="Arial" panose="020B0604020202020204" pitchFamily="34" charset="0"/>
              <a:buChar char="•"/>
            </a:pPr>
            <a:r>
              <a:rPr lang="en-GB" sz="2000" dirty="0">
                <a:latin typeface="Garamond" panose="02020404030301010803" pitchFamily="18" charset="0"/>
              </a:rPr>
              <a:t>In addition, there are alcohol and drug-related driving offences.</a:t>
            </a:r>
          </a:p>
          <a:p>
            <a:pPr marL="457200" indent="-457200">
              <a:buFont typeface="Arial" panose="020B0604020202020204" pitchFamily="34" charset="0"/>
              <a:buChar char="•"/>
            </a:pPr>
            <a:r>
              <a:rPr lang="en-GB" sz="2000" dirty="0">
                <a:latin typeface="Garamond" panose="02020404030301010803" pitchFamily="18" charset="0"/>
              </a:rPr>
              <a:t>And violence involving drug dealers who may clash with rival gangs or be violent towards drug users who owe them money.</a:t>
            </a:r>
          </a:p>
          <a:p>
            <a:pPr marL="457200" indent="-457200">
              <a:buFont typeface="Arial" panose="020B0604020202020204" pitchFamily="34" charset="0"/>
              <a:buChar char="•"/>
            </a:pPr>
            <a:r>
              <a:rPr lang="en-GB" sz="2000" dirty="0">
                <a:latin typeface="Garamond" panose="02020404030301010803" pitchFamily="18" charset="0"/>
              </a:rPr>
              <a:t>Much  acquisitive crime is committed by dependent users of heroin and crack cocaine trying to pay for their drugs.</a:t>
            </a:r>
          </a:p>
          <a:p>
            <a:endParaRPr lang="en-GB" sz="2400" dirty="0">
              <a:latin typeface="Garamond" panose="02020404030301010803" pitchFamily="18" charset="0"/>
            </a:endParaRPr>
          </a:p>
        </p:txBody>
      </p:sp>
    </p:spTree>
    <p:extLst>
      <p:ext uri="{BB962C8B-B14F-4D97-AF65-F5344CB8AC3E}">
        <p14:creationId xmlns:p14="http://schemas.microsoft.com/office/powerpoint/2010/main" val="3834747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Much violent crime is…</a:t>
            </a:r>
            <a:endParaRPr lang="en-US" b="1" dirty="0">
              <a:latin typeface="Garamond" panose="02020404030301010803" pitchFamily="18" charset="0"/>
            </a:endParaRPr>
          </a:p>
        </p:txBody>
      </p:sp>
      <p:sp>
        <p:nvSpPr>
          <p:cNvPr id="3" name="Content Placeholder 2"/>
          <p:cNvSpPr>
            <a:spLocks noGrp="1"/>
          </p:cNvSpPr>
          <p:nvPr>
            <p:ph idx="1"/>
          </p:nvPr>
        </p:nvSpPr>
        <p:spPr>
          <a:xfrm>
            <a:off x="1674812" y="1524000"/>
            <a:ext cx="8839200" cy="4953000"/>
          </a:xfrm>
          <a:solidFill>
            <a:schemeClr val="accent3">
              <a:lumMod val="20000"/>
              <a:lumOff val="80000"/>
            </a:schemeClr>
          </a:solidFill>
          <a:ln>
            <a:solidFill>
              <a:schemeClr val="accent1"/>
            </a:solidFill>
          </a:ln>
        </p:spPr>
        <p:txBody>
          <a:bodyPr>
            <a:normAutofit lnSpcReduction="10000"/>
          </a:bodyPr>
          <a:lstStyle/>
          <a:p>
            <a:endParaRPr lang="en-GB" sz="2800" b="1" dirty="0">
              <a:solidFill>
                <a:srgbClr val="00B050"/>
              </a:solidFill>
              <a:latin typeface="Garamond" panose="02020404030301010803" pitchFamily="18" charset="0"/>
            </a:endParaRPr>
          </a:p>
          <a:p>
            <a:r>
              <a:rPr lang="en-GB" sz="2800" b="1" dirty="0">
                <a:solidFill>
                  <a:schemeClr val="bg2">
                    <a:lumMod val="50000"/>
                  </a:schemeClr>
                </a:solidFill>
                <a:latin typeface="Garamond" panose="02020404030301010803" pitchFamily="18" charset="0"/>
              </a:rPr>
              <a:t>Media related?</a:t>
            </a:r>
          </a:p>
          <a:p>
            <a:r>
              <a:rPr lang="en-GB" sz="2800" dirty="0">
                <a:latin typeface="Garamond" panose="02020404030301010803" pitchFamily="18" charset="0"/>
              </a:rPr>
              <a:t>The link between media violence and actual violence is much debated. Laboratory studies offer persuasive findings but</a:t>
            </a:r>
            <a:r>
              <a:rPr lang="en-GB" sz="2800" dirty="0">
                <a:solidFill>
                  <a:srgbClr val="00B050"/>
                </a:solidFill>
                <a:latin typeface="Garamond" panose="02020404030301010803" pitchFamily="18" charset="0"/>
              </a:rPr>
              <a:t>… </a:t>
            </a:r>
            <a:r>
              <a:rPr lang="en-GB" sz="2800" dirty="0">
                <a:solidFill>
                  <a:schemeClr val="bg2">
                    <a:lumMod val="50000"/>
                  </a:schemeClr>
                </a:solidFill>
                <a:latin typeface="Garamond" panose="02020404030301010803" pitchFamily="18" charset="0"/>
              </a:rPr>
              <a:t>think about what we know in terms of media…</a:t>
            </a:r>
          </a:p>
          <a:p>
            <a:r>
              <a:rPr lang="en-GB" sz="2800" dirty="0">
                <a:latin typeface="Garamond" panose="02020404030301010803" pitchFamily="18" charset="0"/>
              </a:rPr>
              <a:t>There are very few developmental studies of violence/aggression which produce robust findings, as they are awash with problematic methodologies and occur in contradiction to one another.... </a:t>
            </a:r>
          </a:p>
          <a:p>
            <a:r>
              <a:rPr lang="en-GB" sz="2800" dirty="0">
                <a:latin typeface="Garamond" panose="02020404030301010803" pitchFamily="18" charset="0"/>
              </a:rPr>
              <a:t>To date, studying delinquent criminal behaviours has not produced any concrete results.</a:t>
            </a:r>
            <a:endParaRPr lang="en-US" sz="2800" dirty="0">
              <a:latin typeface="Garamond" panose="02020404030301010803" pitchFamily="18" charset="0"/>
            </a:endParaRPr>
          </a:p>
        </p:txBody>
      </p:sp>
    </p:spTree>
    <p:extLst>
      <p:ext uri="{BB962C8B-B14F-4D97-AF65-F5344CB8AC3E}">
        <p14:creationId xmlns:p14="http://schemas.microsoft.com/office/powerpoint/2010/main" val="229584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3212" y="90489"/>
            <a:ext cx="6400800" cy="1190625"/>
          </a:xfrm>
        </p:spPr>
        <p:txBody>
          <a:bodyPr/>
          <a:lstStyle/>
          <a:p>
            <a:r>
              <a:rPr lang="en-GB" b="1" dirty="0">
                <a:latin typeface="Garamond" panose="02020404030301010803" pitchFamily="18" charset="0"/>
              </a:rPr>
              <a:t>Theories of murder/homicide.</a:t>
            </a:r>
            <a:endParaRPr lang="en-US" b="1" dirty="0">
              <a:latin typeface="Garamond" panose="02020404030301010803" pitchFamily="18" charset="0"/>
            </a:endParaRPr>
          </a:p>
        </p:txBody>
      </p:sp>
      <p:sp>
        <p:nvSpPr>
          <p:cNvPr id="3" name="Content Placeholder 2"/>
          <p:cNvSpPr>
            <a:spLocks noGrp="1"/>
          </p:cNvSpPr>
          <p:nvPr>
            <p:ph idx="1"/>
          </p:nvPr>
        </p:nvSpPr>
        <p:spPr>
          <a:xfrm>
            <a:off x="1751012" y="1524000"/>
            <a:ext cx="8686800" cy="5181600"/>
          </a:xfrm>
          <a:solidFill>
            <a:schemeClr val="accent3">
              <a:lumMod val="20000"/>
              <a:lumOff val="80000"/>
            </a:schemeClr>
          </a:solidFill>
          <a:ln>
            <a:solidFill>
              <a:schemeClr val="accent1"/>
            </a:solidFill>
          </a:ln>
        </p:spPr>
        <p:txBody>
          <a:bodyPr/>
          <a:lstStyle/>
          <a:p>
            <a:r>
              <a:rPr lang="en-GB" b="1" dirty="0">
                <a:solidFill>
                  <a:schemeClr val="bg2">
                    <a:lumMod val="50000"/>
                  </a:schemeClr>
                </a:solidFill>
                <a:latin typeface="Garamond" panose="02020404030301010803" pitchFamily="18" charset="0"/>
              </a:rPr>
              <a:t>Theory 1: At a Societal level (Leyton, 1986)</a:t>
            </a:r>
          </a:p>
          <a:p>
            <a:r>
              <a:rPr lang="en-GB" dirty="0">
                <a:latin typeface="Garamond" panose="02020404030301010803" pitchFamily="18" charset="0"/>
              </a:rPr>
              <a:t>Multiple murders can be explained in terms of social structure, with roots in history.</a:t>
            </a:r>
          </a:p>
        </p:txBody>
      </p:sp>
      <p:sp>
        <p:nvSpPr>
          <p:cNvPr id="4" name="TextBox 3"/>
          <p:cNvSpPr txBox="1"/>
          <p:nvPr/>
        </p:nvSpPr>
        <p:spPr>
          <a:xfrm>
            <a:off x="693812" y="3068960"/>
            <a:ext cx="6820272" cy="3416320"/>
          </a:xfrm>
          <a:prstGeom prst="rect">
            <a:avLst/>
          </a:prstGeom>
          <a:solidFill>
            <a:schemeClr val="accent3">
              <a:lumMod val="60000"/>
              <a:lumOff val="40000"/>
            </a:schemeClr>
          </a:solidFill>
          <a:ln>
            <a:solidFill>
              <a:schemeClr val="accent1"/>
            </a:solidFill>
          </a:ln>
        </p:spPr>
        <p:txBody>
          <a:bodyPr wrap="square" rtlCol="0">
            <a:spAutoFit/>
          </a:bodyPr>
          <a:lstStyle/>
          <a:p>
            <a:pPr marL="342900" indent="-342900">
              <a:buFont typeface="Arial" panose="020B0604020202020204" pitchFamily="34" charset="0"/>
              <a:buChar char="•"/>
            </a:pPr>
            <a:r>
              <a:rPr lang="en-GB" sz="2400" dirty="0">
                <a:latin typeface="Garamond" panose="02020404030301010803" pitchFamily="18" charset="0"/>
              </a:rPr>
              <a:t>Three major periods for multiple murder:</a:t>
            </a:r>
          </a:p>
          <a:p>
            <a:pPr marL="342900" indent="-342900">
              <a:buFont typeface="Arial" panose="020B0604020202020204" pitchFamily="34" charset="0"/>
              <a:buChar char="•"/>
            </a:pPr>
            <a:r>
              <a:rPr lang="en-GB" sz="2400" dirty="0">
                <a:latin typeface="Garamond" panose="02020404030301010803" pitchFamily="18" charset="0"/>
              </a:rPr>
              <a:t>Preindustrial epoch- upper classes murdered the lower classes,</a:t>
            </a:r>
          </a:p>
          <a:p>
            <a:pPr marL="342900" indent="-342900">
              <a:buFont typeface="Arial" panose="020B0604020202020204" pitchFamily="34" charset="0"/>
              <a:buChar char="•"/>
            </a:pPr>
            <a:r>
              <a:rPr lang="en-GB" sz="2400" dirty="0">
                <a:latin typeface="Garamond" panose="02020404030301010803" pitchFamily="18" charset="0"/>
              </a:rPr>
              <a:t>Industrial epoch- middle classes murdered the lower classes</a:t>
            </a:r>
          </a:p>
          <a:p>
            <a:pPr marL="342900" indent="-342900">
              <a:buFont typeface="Arial" panose="020B0604020202020204" pitchFamily="34" charset="0"/>
              <a:buChar char="•"/>
            </a:pPr>
            <a:r>
              <a:rPr lang="en-GB" sz="2400" dirty="0">
                <a:latin typeface="Garamond" panose="02020404030301010803" pitchFamily="18" charset="0"/>
              </a:rPr>
              <a:t>Modern epoch- lower classes murdered the middle classes</a:t>
            </a:r>
          </a:p>
          <a:p>
            <a:pPr marL="342900" indent="-342900">
              <a:buFont typeface="Arial" panose="020B0604020202020204" pitchFamily="34" charset="0"/>
              <a:buChar char="•"/>
            </a:pPr>
            <a:r>
              <a:rPr lang="en-GB" sz="2400" dirty="0">
                <a:latin typeface="Garamond" panose="02020404030301010803" pitchFamily="18" charset="0"/>
              </a:rPr>
              <a:t>At different historical points, different social classes are under threat.</a:t>
            </a:r>
          </a:p>
        </p:txBody>
      </p:sp>
      <p:sp>
        <p:nvSpPr>
          <p:cNvPr id="5" name="TextBox 4"/>
          <p:cNvSpPr txBox="1"/>
          <p:nvPr/>
        </p:nvSpPr>
        <p:spPr>
          <a:xfrm>
            <a:off x="8758708" y="3625279"/>
            <a:ext cx="2880320" cy="2308324"/>
          </a:xfrm>
          <a:prstGeom prst="rect">
            <a:avLst/>
          </a:prstGeom>
          <a:solidFill>
            <a:srgbClr val="CCFF99"/>
          </a:solidFill>
          <a:ln>
            <a:solidFill>
              <a:schemeClr val="accent1"/>
            </a:solidFill>
          </a:ln>
        </p:spPr>
        <p:txBody>
          <a:bodyPr wrap="square" rtlCol="0">
            <a:spAutoFit/>
          </a:bodyPr>
          <a:lstStyle/>
          <a:p>
            <a:r>
              <a:rPr lang="en-GB" sz="2400" dirty="0">
                <a:latin typeface="Garamond" panose="02020404030301010803" pitchFamily="18" charset="0"/>
              </a:rPr>
              <a:t>But… Grover &amp; </a:t>
            </a:r>
            <a:r>
              <a:rPr lang="en-GB" sz="2400" dirty="0" err="1">
                <a:latin typeface="Garamond" panose="02020404030301010803" pitchFamily="18" charset="0"/>
              </a:rPr>
              <a:t>Soothill</a:t>
            </a:r>
            <a:r>
              <a:rPr lang="en-GB" sz="2400" dirty="0">
                <a:latin typeface="Garamond" panose="02020404030301010803" pitchFamily="18" charset="0"/>
              </a:rPr>
              <a:t> (1999) applied this idea to Britain from 1960-1999 with 17 serial killers; the profiles did not fit.</a:t>
            </a:r>
          </a:p>
        </p:txBody>
      </p:sp>
    </p:spTree>
    <p:extLst>
      <p:ext uri="{BB962C8B-B14F-4D97-AF65-F5344CB8AC3E}">
        <p14:creationId xmlns:p14="http://schemas.microsoft.com/office/powerpoint/2010/main" val="2147674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113212" y="90489"/>
            <a:ext cx="6553200" cy="1190625"/>
          </a:xfrm>
        </p:spPr>
        <p:txBody>
          <a:bodyPr/>
          <a:lstStyle/>
          <a:p>
            <a:r>
              <a:rPr lang="en-GB" sz="3200" b="1" dirty="0">
                <a:latin typeface="Garamond" panose="02020404030301010803" pitchFamily="18" charset="0"/>
              </a:rPr>
              <a:t>Theory 2: Psychological dispositions</a:t>
            </a:r>
            <a:endParaRPr lang="en-US" sz="3200" b="1" dirty="0">
              <a:latin typeface="Garamond" panose="02020404030301010803" pitchFamily="18" charset="0"/>
            </a:endParaRPr>
          </a:p>
        </p:txBody>
      </p:sp>
      <p:sp>
        <p:nvSpPr>
          <p:cNvPr id="3" name="Content Placeholder 2"/>
          <p:cNvSpPr>
            <a:spLocks noGrp="1"/>
          </p:cNvSpPr>
          <p:nvPr>
            <p:ph idx="4294967295"/>
          </p:nvPr>
        </p:nvSpPr>
        <p:spPr>
          <a:xfrm>
            <a:off x="621804" y="1281114"/>
            <a:ext cx="10945216" cy="5257800"/>
          </a:xfrm>
          <a:solidFill>
            <a:schemeClr val="accent3">
              <a:lumMod val="20000"/>
              <a:lumOff val="80000"/>
            </a:schemeClr>
          </a:solidFill>
          <a:ln>
            <a:solidFill>
              <a:schemeClr val="accent1"/>
            </a:solidFill>
          </a:ln>
        </p:spPr>
        <p:txBody>
          <a:bodyPr>
            <a:normAutofit/>
          </a:bodyPr>
          <a:lstStyle/>
          <a:p>
            <a:r>
              <a:rPr lang="en-GB" b="1" dirty="0">
                <a:solidFill>
                  <a:schemeClr val="bg2">
                    <a:lumMod val="50000"/>
                  </a:schemeClr>
                </a:solidFill>
                <a:latin typeface="Garamond" panose="02020404030301010803" pitchFamily="18" charset="0"/>
              </a:rPr>
              <a:t>Blackburn (1971) from studying prisoners in psychiatric hospital: four types-</a:t>
            </a:r>
          </a:p>
          <a:p>
            <a:r>
              <a:rPr lang="en-GB" dirty="0">
                <a:latin typeface="Garamond" panose="02020404030301010803" pitchFamily="18" charset="0"/>
              </a:rPr>
              <a:t>Paranoid aggressive</a:t>
            </a:r>
          </a:p>
          <a:p>
            <a:r>
              <a:rPr lang="en-GB" dirty="0">
                <a:latin typeface="Garamond" panose="02020404030301010803" pitchFamily="18" charset="0"/>
              </a:rPr>
              <a:t>Depressive</a:t>
            </a:r>
          </a:p>
          <a:p>
            <a:r>
              <a:rPr lang="en-GB" dirty="0">
                <a:latin typeface="Garamond" panose="02020404030301010803" pitchFamily="18" charset="0"/>
              </a:rPr>
              <a:t>Psychopathic</a:t>
            </a:r>
          </a:p>
          <a:p>
            <a:r>
              <a:rPr lang="en-GB" dirty="0">
                <a:latin typeface="Garamond" panose="02020404030301010803" pitchFamily="18" charset="0"/>
              </a:rPr>
              <a:t>Over controlled repressors   </a:t>
            </a:r>
          </a:p>
          <a:p>
            <a:endParaRPr lang="en-GB" dirty="0">
              <a:solidFill>
                <a:schemeClr val="bg1"/>
              </a:solidFill>
              <a:latin typeface="Garamond" panose="02020404030301010803" pitchFamily="18" charset="0"/>
            </a:endParaRPr>
          </a:p>
          <a:p>
            <a:r>
              <a:rPr lang="en-GB" b="1" dirty="0">
                <a:solidFill>
                  <a:schemeClr val="bg2">
                    <a:lumMod val="50000"/>
                  </a:schemeClr>
                </a:solidFill>
                <a:latin typeface="Garamond" panose="02020404030301010803" pitchFamily="18" charset="0"/>
              </a:rPr>
              <a:t>Biro, </a:t>
            </a:r>
            <a:r>
              <a:rPr lang="en-GB" b="1" dirty="0" err="1">
                <a:solidFill>
                  <a:schemeClr val="bg2">
                    <a:lumMod val="50000"/>
                  </a:schemeClr>
                </a:solidFill>
                <a:latin typeface="Garamond" panose="02020404030301010803" pitchFamily="18" charset="0"/>
              </a:rPr>
              <a:t>Vuckovic</a:t>
            </a:r>
            <a:r>
              <a:rPr lang="en-GB" b="1" dirty="0">
                <a:solidFill>
                  <a:schemeClr val="bg2">
                    <a:lumMod val="50000"/>
                  </a:schemeClr>
                </a:solidFill>
                <a:latin typeface="Garamond" panose="02020404030301010803" pitchFamily="18" charset="0"/>
              </a:rPr>
              <a:t> &amp; </a:t>
            </a:r>
            <a:r>
              <a:rPr lang="en-GB" b="1" dirty="0" err="1">
                <a:solidFill>
                  <a:schemeClr val="bg2">
                    <a:lumMod val="50000"/>
                  </a:schemeClr>
                </a:solidFill>
                <a:latin typeface="Garamond" panose="02020404030301010803" pitchFamily="18" charset="0"/>
              </a:rPr>
              <a:t>Duric</a:t>
            </a:r>
            <a:r>
              <a:rPr lang="en-GB" b="1" dirty="0">
                <a:solidFill>
                  <a:schemeClr val="bg2">
                    <a:lumMod val="50000"/>
                  </a:schemeClr>
                </a:solidFill>
                <a:latin typeface="Garamond" panose="02020404030301010803" pitchFamily="18" charset="0"/>
              </a:rPr>
              <a:t> (1992) MMPI with convicted murderers:</a:t>
            </a:r>
          </a:p>
          <a:p>
            <a:pPr lvl="1"/>
            <a:r>
              <a:rPr lang="en-GB" sz="2400" dirty="0">
                <a:latin typeface="Garamond" panose="02020404030301010803" pitchFamily="18" charset="0"/>
              </a:rPr>
              <a:t>`</a:t>
            </a:r>
            <a:r>
              <a:rPr lang="en-GB" sz="2400" dirty="0" err="1">
                <a:latin typeface="Garamond" panose="02020404030301010803" pitchFamily="18" charset="0"/>
              </a:rPr>
              <a:t>Normals</a:t>
            </a:r>
            <a:r>
              <a:rPr lang="en-GB" sz="2400" dirty="0">
                <a:latin typeface="Garamond" panose="02020404030301010803" pitchFamily="18" charset="0"/>
              </a:rPr>
              <a:t>` (28%) obviously we would now use the term neurotypical…</a:t>
            </a:r>
          </a:p>
          <a:p>
            <a:pPr lvl="1"/>
            <a:r>
              <a:rPr lang="en-GB" sz="2400" dirty="0">
                <a:latin typeface="Garamond" panose="02020404030301010803" pitchFamily="18" charset="0"/>
              </a:rPr>
              <a:t>Hypersensitive aggressive (49%)</a:t>
            </a:r>
          </a:p>
          <a:p>
            <a:pPr lvl="1"/>
            <a:r>
              <a:rPr lang="en-GB" sz="2400" dirty="0">
                <a:latin typeface="Garamond" panose="02020404030301010803" pitchFamily="18" charset="0"/>
              </a:rPr>
              <a:t>Psychopathic (17%)</a:t>
            </a:r>
          </a:p>
          <a:p>
            <a:pPr lvl="1"/>
            <a:r>
              <a:rPr lang="en-GB" sz="2400" dirty="0">
                <a:latin typeface="Garamond" panose="02020404030301010803" pitchFamily="18" charset="0"/>
              </a:rPr>
              <a:t>Psychotic (5%)</a:t>
            </a:r>
          </a:p>
        </p:txBody>
      </p:sp>
      <p:sp>
        <p:nvSpPr>
          <p:cNvPr id="4" name="TextBox 3"/>
          <p:cNvSpPr txBox="1"/>
          <p:nvPr/>
        </p:nvSpPr>
        <p:spPr>
          <a:xfrm>
            <a:off x="6166420" y="2204864"/>
            <a:ext cx="4191000" cy="1200329"/>
          </a:xfrm>
          <a:prstGeom prst="rect">
            <a:avLst/>
          </a:prstGeom>
          <a:solidFill>
            <a:srgbClr val="CCFF99"/>
          </a:solidFill>
          <a:ln>
            <a:solidFill>
              <a:schemeClr val="accent1"/>
            </a:solidFill>
          </a:ln>
        </p:spPr>
        <p:txBody>
          <a:bodyPr wrap="square" rtlCol="0">
            <a:spAutoFit/>
          </a:bodyPr>
          <a:lstStyle/>
          <a:p>
            <a:r>
              <a:rPr lang="en-GB" sz="2400" dirty="0">
                <a:latin typeface="Garamond" panose="02020404030301010803" pitchFamily="18" charset="0"/>
              </a:rPr>
              <a:t>However, this typology is also found in non psychiatric groups of offenders.</a:t>
            </a:r>
          </a:p>
        </p:txBody>
      </p:sp>
      <p:sp>
        <p:nvSpPr>
          <p:cNvPr id="5" name="TextBox 4"/>
          <p:cNvSpPr txBox="1"/>
          <p:nvPr/>
        </p:nvSpPr>
        <p:spPr>
          <a:xfrm>
            <a:off x="6585520" y="5589240"/>
            <a:ext cx="3352800" cy="461665"/>
          </a:xfrm>
          <a:prstGeom prst="rect">
            <a:avLst/>
          </a:prstGeom>
          <a:solidFill>
            <a:srgbClr val="CCFF99"/>
          </a:solidFill>
          <a:ln>
            <a:solidFill>
              <a:schemeClr val="accent1"/>
            </a:solidFill>
          </a:ln>
        </p:spPr>
        <p:txBody>
          <a:bodyPr wrap="square" rtlCol="0">
            <a:spAutoFit/>
          </a:bodyPr>
          <a:lstStyle/>
          <a:p>
            <a:r>
              <a:rPr lang="en-GB" sz="2400" dirty="0">
                <a:latin typeface="Garamond" panose="02020404030301010803" pitchFamily="18" charset="0"/>
              </a:rPr>
              <a:t>What does this mean?</a:t>
            </a:r>
          </a:p>
        </p:txBody>
      </p:sp>
    </p:spTree>
    <p:extLst>
      <p:ext uri="{BB962C8B-B14F-4D97-AF65-F5344CB8AC3E}">
        <p14:creationId xmlns:p14="http://schemas.microsoft.com/office/powerpoint/2010/main" val="245190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b="1" dirty="0">
                <a:latin typeface="Garamond" panose="02020404030301010803" pitchFamily="18" charset="0"/>
              </a:rPr>
              <a:t>Theory 3: Socio-biological</a:t>
            </a:r>
            <a:endParaRPr lang="en-US" sz="3200" b="1" dirty="0">
              <a:latin typeface="Garamond" panose="02020404030301010803" pitchFamily="18" charset="0"/>
            </a:endParaRPr>
          </a:p>
        </p:txBody>
      </p:sp>
      <p:sp>
        <p:nvSpPr>
          <p:cNvPr id="3" name="Content Placeholder 2"/>
          <p:cNvSpPr>
            <a:spLocks noGrp="1"/>
          </p:cNvSpPr>
          <p:nvPr>
            <p:ph idx="1"/>
          </p:nvPr>
        </p:nvSpPr>
        <p:spPr>
          <a:xfrm>
            <a:off x="1293813" y="1700808"/>
            <a:ext cx="9985175" cy="4724400"/>
          </a:xfrm>
          <a:solidFill>
            <a:schemeClr val="accent3">
              <a:lumMod val="20000"/>
              <a:lumOff val="80000"/>
            </a:schemeClr>
          </a:solidFill>
          <a:ln>
            <a:solidFill>
              <a:schemeClr val="accent1"/>
            </a:solidFill>
          </a:ln>
        </p:spPr>
        <p:txBody>
          <a:bodyPr/>
          <a:lstStyle/>
          <a:p>
            <a:r>
              <a:rPr lang="en-GB" dirty="0">
                <a:latin typeface="Garamond" panose="02020404030301010803" pitchFamily="18" charset="0"/>
              </a:rPr>
              <a:t>Why do men appear to be more violent?</a:t>
            </a:r>
          </a:p>
          <a:p>
            <a:r>
              <a:rPr lang="en-GB" dirty="0">
                <a:latin typeface="Garamond" panose="02020404030301010803" pitchFamily="18" charset="0"/>
              </a:rPr>
              <a:t>Is there a difference in male/female aggression?</a:t>
            </a:r>
          </a:p>
          <a:p>
            <a:r>
              <a:rPr lang="en-GB" dirty="0">
                <a:latin typeface="Garamond" panose="02020404030301010803" pitchFamily="18" charset="0"/>
              </a:rPr>
              <a:t>Much research has relied upon animal comparisons, physical aggression and testosterone.</a:t>
            </a:r>
          </a:p>
          <a:p>
            <a:r>
              <a:rPr lang="en-GB" dirty="0">
                <a:latin typeface="Garamond" panose="02020404030301010803" pitchFamily="18" charset="0"/>
              </a:rPr>
              <a:t>Research indicates that females use social aggression as opposed to physical aggression and any use of physical aggression is usually related to their partner or threat of loss of partner.</a:t>
            </a:r>
          </a:p>
          <a:p>
            <a:r>
              <a:rPr lang="en-GB" dirty="0">
                <a:latin typeface="Garamond" panose="02020404030301010803" pitchFamily="18" charset="0"/>
              </a:rPr>
              <a:t>Daly &amp; Wilson (1988) argues that aggression is based on 5 principles: Natural selection, adaption construction, the time spent on ensuring posterity of our genes, murder and finally, cultural variations that occur as a natural process.</a:t>
            </a:r>
          </a:p>
          <a:p>
            <a:endParaRPr lang="en-US" dirty="0"/>
          </a:p>
        </p:txBody>
      </p:sp>
    </p:spTree>
    <p:extLst>
      <p:ext uri="{BB962C8B-B14F-4D97-AF65-F5344CB8AC3E}">
        <p14:creationId xmlns:p14="http://schemas.microsoft.com/office/powerpoint/2010/main" val="2824944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Evaluating this idea:</a:t>
            </a:r>
            <a:endParaRPr lang="en-US" b="1" dirty="0">
              <a:latin typeface="Garamond" panose="02020404030301010803" pitchFamily="18" charset="0"/>
            </a:endParaRPr>
          </a:p>
        </p:txBody>
      </p:sp>
      <p:sp>
        <p:nvSpPr>
          <p:cNvPr id="3" name="Content Placeholder 2"/>
          <p:cNvSpPr>
            <a:spLocks noGrp="1"/>
          </p:cNvSpPr>
          <p:nvPr>
            <p:ph idx="1"/>
          </p:nvPr>
        </p:nvSpPr>
        <p:spPr>
          <a:solidFill>
            <a:schemeClr val="accent3">
              <a:lumMod val="20000"/>
              <a:lumOff val="80000"/>
            </a:schemeClr>
          </a:solidFill>
          <a:ln>
            <a:solidFill>
              <a:schemeClr val="accent1"/>
            </a:solidFill>
          </a:ln>
        </p:spPr>
        <p:txBody>
          <a:bodyPr/>
          <a:lstStyle/>
          <a:p>
            <a:r>
              <a:rPr lang="en-GB" sz="2800" dirty="0">
                <a:latin typeface="Garamond" panose="02020404030301010803" pitchFamily="18" charset="0"/>
              </a:rPr>
              <a:t>This theory implies a fixed and pessimistic outlook for aggressive behaviour. </a:t>
            </a:r>
          </a:p>
          <a:p>
            <a:r>
              <a:rPr lang="en-GB" sz="2800" dirty="0">
                <a:latin typeface="Garamond" panose="02020404030301010803" pitchFamily="18" charset="0"/>
              </a:rPr>
              <a:t>It does not fit well with family violence, since parents should want to pass on their genes for aggression.</a:t>
            </a:r>
          </a:p>
          <a:p>
            <a:r>
              <a:rPr lang="en-GB" sz="2800" dirty="0">
                <a:latin typeface="Garamond" panose="02020404030301010803" pitchFamily="18" charset="0"/>
              </a:rPr>
              <a:t>It does however fit nicely with the findings that males usually kill males, and females kill females. </a:t>
            </a:r>
          </a:p>
          <a:p>
            <a:r>
              <a:rPr lang="en-GB" sz="2800" dirty="0">
                <a:latin typeface="Garamond" panose="02020404030301010803" pitchFamily="18" charset="0"/>
              </a:rPr>
              <a:t>Additionally, it is usually step-parents who kill children not parents.  </a:t>
            </a:r>
            <a:endParaRPr lang="en-US" sz="2800" dirty="0">
              <a:latin typeface="Garamond" panose="02020404030301010803" pitchFamily="18" charset="0"/>
            </a:endParaRPr>
          </a:p>
        </p:txBody>
      </p:sp>
    </p:spTree>
    <p:extLst>
      <p:ext uri="{BB962C8B-B14F-4D97-AF65-F5344CB8AC3E}">
        <p14:creationId xmlns:p14="http://schemas.microsoft.com/office/powerpoint/2010/main" val="3441933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100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1000" fill="hold"/>
                                        <p:tgtEl>
                                          <p:spTgt spid="3">
                                            <p:bg/>
                                          </p:spTgt>
                                        </p:tgtEl>
                                        <p:attrNameLst>
                                          <p:attrName>ppt_x</p:attrName>
                                        </p:attrNameLst>
                                      </p:cBhvr>
                                      <p:tavLst>
                                        <p:tav tm="0">
                                          <p:val>
                                            <p:strVal val="#ppt_x"/>
                                          </p:val>
                                        </p:tav>
                                        <p:tav tm="100000">
                                          <p:val>
                                            <p:strVal val="#ppt_x"/>
                                          </p:val>
                                        </p:tav>
                                      </p:tavLst>
                                    </p:anim>
                                    <p:anim calcmode="lin" valueType="num">
                                      <p:cBhvr additive="base">
                                        <p:cTn id="8" dur="10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100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100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100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100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4812" y="228600"/>
            <a:ext cx="8686800" cy="914400"/>
          </a:xfrm>
        </p:spPr>
        <p:txBody>
          <a:bodyPr/>
          <a:lstStyle/>
          <a:p>
            <a:pPr algn="ctr"/>
            <a:r>
              <a:rPr lang="en-GB" sz="3200" b="1" u="sng" dirty="0">
                <a:latin typeface="Garamond" panose="02020404030301010803" pitchFamily="18" charset="0"/>
              </a:rPr>
              <a:t>The multi factorial approach</a:t>
            </a:r>
            <a:endParaRPr lang="en-US" sz="3200" b="1" u="sng" dirty="0">
              <a:latin typeface="Garamond" panose="02020404030301010803" pitchFamily="18" charset="0"/>
            </a:endParaRPr>
          </a:p>
        </p:txBody>
      </p:sp>
      <p:sp>
        <p:nvSpPr>
          <p:cNvPr id="3" name="Content Placeholder 2"/>
          <p:cNvSpPr>
            <a:spLocks noGrp="1"/>
          </p:cNvSpPr>
          <p:nvPr>
            <p:ph idx="1"/>
          </p:nvPr>
        </p:nvSpPr>
        <p:spPr>
          <a:xfrm>
            <a:off x="1341884" y="1340768"/>
            <a:ext cx="9601200" cy="5029200"/>
          </a:xfrm>
        </p:spPr>
        <p:txBody>
          <a:bodyPr/>
          <a:lstStyle/>
          <a:p>
            <a:pPr marL="0" indent="0">
              <a:buNone/>
            </a:pPr>
            <a:r>
              <a:rPr lang="en-GB" b="1" dirty="0" err="1">
                <a:latin typeface="Garamond" panose="02020404030301010803" pitchFamily="18" charset="0"/>
              </a:rPr>
              <a:t>Gresswell</a:t>
            </a:r>
            <a:r>
              <a:rPr lang="en-GB" b="1" dirty="0">
                <a:latin typeface="Garamond" panose="02020404030301010803" pitchFamily="18" charset="0"/>
              </a:rPr>
              <a:t> &amp; </a:t>
            </a:r>
            <a:r>
              <a:rPr lang="en-GB" b="1" dirty="0" err="1">
                <a:latin typeface="Garamond" panose="02020404030301010803" pitchFamily="18" charset="0"/>
              </a:rPr>
              <a:t>Hollin</a:t>
            </a:r>
            <a:r>
              <a:rPr lang="en-GB" b="1" dirty="0">
                <a:latin typeface="Garamond" panose="02020404030301010803" pitchFamily="18" charset="0"/>
              </a:rPr>
              <a:t> (1997)</a:t>
            </a:r>
            <a:endParaRPr lang="en-US" b="1" dirty="0">
              <a:latin typeface="Garamond" panose="02020404030301010803" pitchFamily="18" charset="0"/>
            </a:endParaRPr>
          </a:p>
        </p:txBody>
      </p:sp>
      <p:graphicFrame>
        <p:nvGraphicFramePr>
          <p:cNvPr id="4" name="Diagram 3"/>
          <p:cNvGraphicFramePr/>
          <p:nvPr>
            <p:extLst>
              <p:ext uri="{D42A27DB-BD31-4B8C-83A1-F6EECF244321}">
                <p14:modId xmlns:p14="http://schemas.microsoft.com/office/powerpoint/2010/main" val="3969059251"/>
              </p:ext>
            </p:extLst>
          </p:nvPr>
        </p:nvGraphicFramePr>
        <p:xfrm>
          <a:off x="1557908" y="1772816"/>
          <a:ext cx="8803704" cy="44644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0117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Explaining the model.</a:t>
            </a:r>
            <a:endParaRPr lang="en-US" b="1" dirty="0">
              <a:latin typeface="Garamond" panose="02020404030301010803" pitchFamily="18" charset="0"/>
            </a:endParaRPr>
          </a:p>
        </p:txBody>
      </p:sp>
      <p:sp>
        <p:nvSpPr>
          <p:cNvPr id="3" name="Content Placeholder 2"/>
          <p:cNvSpPr>
            <a:spLocks noGrp="1"/>
          </p:cNvSpPr>
          <p:nvPr>
            <p:ph idx="1"/>
          </p:nvPr>
        </p:nvSpPr>
        <p:spPr>
          <a:xfrm>
            <a:off x="1413891" y="1676400"/>
            <a:ext cx="9481121" cy="4272880"/>
          </a:xfrm>
          <a:solidFill>
            <a:schemeClr val="accent3">
              <a:lumMod val="20000"/>
              <a:lumOff val="80000"/>
            </a:schemeClr>
          </a:solidFill>
          <a:ln>
            <a:solidFill>
              <a:schemeClr val="accent1"/>
            </a:solidFill>
          </a:ln>
        </p:spPr>
        <p:txBody>
          <a:bodyPr>
            <a:normAutofit/>
          </a:bodyPr>
          <a:lstStyle/>
          <a:p>
            <a:r>
              <a:rPr lang="en-GB" dirty="0">
                <a:latin typeface="Garamond" panose="02020404030301010803" pitchFamily="18" charset="0"/>
              </a:rPr>
              <a:t>No specific factor has to be essential for crime, and a combination of factors can be unique to the individual.</a:t>
            </a:r>
          </a:p>
          <a:p>
            <a:r>
              <a:rPr lang="en-GB" dirty="0">
                <a:latin typeface="Garamond" panose="02020404030301010803" pitchFamily="18" charset="0"/>
              </a:rPr>
              <a:t>The factors can act as influencers separately or in combination. (</a:t>
            </a:r>
            <a:r>
              <a:rPr lang="en-GB" dirty="0" err="1">
                <a:latin typeface="Garamond" panose="02020404030301010803" pitchFamily="18" charset="0"/>
              </a:rPr>
              <a:t>Haapasalo</a:t>
            </a:r>
            <a:r>
              <a:rPr lang="en-GB" dirty="0">
                <a:latin typeface="Garamond" panose="02020404030301010803" pitchFamily="18" charset="0"/>
              </a:rPr>
              <a:t>, 1999) investigated inter-generational cycles of physical abuse in a Finnish offender sample. </a:t>
            </a:r>
          </a:p>
          <a:p>
            <a:r>
              <a:rPr lang="en-GB" dirty="0">
                <a:latin typeface="Garamond" panose="02020404030301010803" pitchFamily="18" charset="0"/>
              </a:rPr>
              <a:t>Following factor analysis, it was clear that the variables leading to sons being physically abused in childhood can be unexpected.</a:t>
            </a:r>
          </a:p>
          <a:p>
            <a:r>
              <a:rPr lang="en-GB" dirty="0">
                <a:latin typeface="Garamond" panose="02020404030301010803" pitchFamily="18" charset="0"/>
              </a:rPr>
              <a:t>The evidence suggested that the mother being physically abused led to son being abused. Add to this the introduction of stress…</a:t>
            </a:r>
            <a:endParaRPr lang="en-US" dirty="0">
              <a:latin typeface="Garamond" panose="02020404030301010803" pitchFamily="18" charset="0"/>
            </a:endParaRPr>
          </a:p>
        </p:txBody>
      </p:sp>
    </p:spTree>
    <p:extLst>
      <p:ext uri="{BB962C8B-B14F-4D97-AF65-F5344CB8AC3E}">
        <p14:creationId xmlns:p14="http://schemas.microsoft.com/office/powerpoint/2010/main" val="1752091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Domestic violence.</a:t>
            </a:r>
            <a:endParaRPr lang="en-US" b="1" dirty="0">
              <a:latin typeface="Garamond" panose="02020404030301010803" pitchFamily="18" charset="0"/>
            </a:endParaRPr>
          </a:p>
        </p:txBody>
      </p:sp>
      <p:sp>
        <p:nvSpPr>
          <p:cNvPr id="3" name="Content Placeholder 2"/>
          <p:cNvSpPr>
            <a:spLocks noGrp="1"/>
          </p:cNvSpPr>
          <p:nvPr>
            <p:ph idx="1"/>
          </p:nvPr>
        </p:nvSpPr>
        <p:spPr/>
        <p:txBody>
          <a:bodyPr/>
          <a:lstStyle/>
          <a:p>
            <a:r>
              <a:rPr lang="en-GB" dirty="0">
                <a:latin typeface="Garamond" panose="02020404030301010803" pitchFamily="18" charset="0"/>
              </a:rPr>
              <a:t>Child and spousal abuse is a form of domestic violence, but the problem they pose to forensic psychology is highly emotive on many counts. For example, consider:</a:t>
            </a:r>
          </a:p>
          <a:p>
            <a:pPr marL="0" indent="0">
              <a:buNone/>
            </a:pPr>
            <a:endParaRPr lang="en-US" dirty="0"/>
          </a:p>
        </p:txBody>
      </p:sp>
      <p:sp>
        <p:nvSpPr>
          <p:cNvPr id="4" name="TextBox 3"/>
          <p:cNvSpPr txBox="1"/>
          <p:nvPr/>
        </p:nvSpPr>
        <p:spPr>
          <a:xfrm>
            <a:off x="765820" y="2971800"/>
            <a:ext cx="10801200" cy="3108543"/>
          </a:xfrm>
          <a:prstGeom prst="rect">
            <a:avLst/>
          </a:prstGeom>
          <a:solidFill>
            <a:schemeClr val="accent3">
              <a:lumMod val="20000"/>
              <a:lumOff val="80000"/>
            </a:schemeClr>
          </a:solidFill>
          <a:ln>
            <a:solidFill>
              <a:schemeClr val="accent1"/>
            </a:solidFill>
          </a:ln>
        </p:spPr>
        <p:txBody>
          <a:bodyPr wrap="square" rtlCol="0">
            <a:spAutoFit/>
          </a:bodyPr>
          <a:lstStyle/>
          <a:p>
            <a:pPr algn="l"/>
            <a:r>
              <a:rPr lang="en-GB" sz="2800" dirty="0">
                <a:latin typeface="Garamond" panose="02020404030301010803" pitchFamily="18" charset="0"/>
              </a:rPr>
              <a:t>1. the criteria used to decide if the abuse has actually occurred; mum, dad and children all provide differing accounts.</a:t>
            </a:r>
          </a:p>
          <a:p>
            <a:pPr algn="l"/>
            <a:r>
              <a:rPr lang="en-GB" sz="2800" dirty="0">
                <a:latin typeface="Garamond" panose="02020404030301010803" pitchFamily="18" charset="0"/>
              </a:rPr>
              <a:t>2. the act itself; a mild slap is abuse?</a:t>
            </a:r>
          </a:p>
          <a:p>
            <a:pPr algn="l"/>
            <a:r>
              <a:rPr lang="en-GB" sz="2800" dirty="0">
                <a:latin typeface="Garamond" panose="02020404030301010803" pitchFamily="18" charset="0"/>
              </a:rPr>
              <a:t>3. the time span of acts.</a:t>
            </a:r>
          </a:p>
          <a:p>
            <a:pPr algn="l"/>
            <a:r>
              <a:rPr lang="en-GB" sz="2800" dirty="0">
                <a:latin typeface="Garamond" panose="02020404030301010803" pitchFamily="18" charset="0"/>
              </a:rPr>
              <a:t>4. calculating risks to the child as a consequence of abusive family dynamics </a:t>
            </a:r>
          </a:p>
          <a:p>
            <a:pPr algn="l"/>
            <a:r>
              <a:rPr lang="en-GB" sz="2800" dirty="0">
                <a:latin typeface="Garamond" panose="02020404030301010803" pitchFamily="18" charset="0"/>
              </a:rPr>
              <a:t>is problematic.</a:t>
            </a:r>
          </a:p>
          <a:p>
            <a:pPr algn="l"/>
            <a:r>
              <a:rPr lang="en-GB" sz="2800" dirty="0">
                <a:latin typeface="Garamond" panose="02020404030301010803" pitchFamily="18" charset="0"/>
              </a:rPr>
              <a:t>5. several models have been proposed to account for domestic violence.</a:t>
            </a:r>
          </a:p>
        </p:txBody>
      </p:sp>
    </p:spTree>
    <p:extLst>
      <p:ext uri="{BB962C8B-B14F-4D97-AF65-F5344CB8AC3E}">
        <p14:creationId xmlns:p14="http://schemas.microsoft.com/office/powerpoint/2010/main" val="574692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chemeClr val="accent1">
                    <a:lumMod val="75000"/>
                  </a:schemeClr>
                </a:solidFill>
                <a:latin typeface="Garamond" panose="02020404030301010803" pitchFamily="18" charset="0"/>
              </a:rPr>
              <a:t>Models of domestic violence.</a:t>
            </a:r>
            <a:endParaRPr lang="en-US" b="1" dirty="0">
              <a:solidFill>
                <a:schemeClr val="accent1">
                  <a:lumMod val="75000"/>
                </a:schemeClr>
              </a:solidFill>
              <a:latin typeface="Garamond" panose="02020404030301010803" pitchFamily="18" charset="0"/>
            </a:endParaRPr>
          </a:p>
        </p:txBody>
      </p:sp>
      <p:sp>
        <p:nvSpPr>
          <p:cNvPr id="3" name="Content Placeholder 2"/>
          <p:cNvSpPr>
            <a:spLocks noGrp="1"/>
          </p:cNvSpPr>
          <p:nvPr>
            <p:ph idx="1"/>
          </p:nvPr>
        </p:nvSpPr>
        <p:spPr/>
        <p:txBody>
          <a:bodyPr>
            <a:normAutofit lnSpcReduction="10000"/>
          </a:bodyPr>
          <a:lstStyle/>
          <a:p>
            <a:pPr marL="0" indent="0">
              <a:buNone/>
            </a:pPr>
            <a:endParaRPr lang="en-GB" dirty="0"/>
          </a:p>
          <a:p>
            <a:pPr marL="0" indent="0">
              <a:buNone/>
            </a:pPr>
            <a:endParaRPr lang="en-GB" dirty="0"/>
          </a:p>
          <a:p>
            <a:endParaRPr lang="en-GB" dirty="0"/>
          </a:p>
          <a:p>
            <a:endParaRPr lang="en-GB" dirty="0"/>
          </a:p>
          <a:p>
            <a:pPr marL="0" indent="0">
              <a:buNone/>
            </a:pPr>
            <a:endParaRPr lang="en-GB" dirty="0"/>
          </a:p>
          <a:p>
            <a:pPr marL="400050" lvl="1" indent="0">
              <a:buNone/>
            </a:pPr>
            <a:endParaRPr lang="en-GB" sz="2400" b="1" dirty="0">
              <a:latin typeface="Garamond" panose="02020404030301010803" pitchFamily="18" charset="0"/>
            </a:endParaRPr>
          </a:p>
          <a:p>
            <a:pPr marL="400050" lvl="1" indent="0">
              <a:buNone/>
            </a:pPr>
            <a:endParaRPr lang="en-GB" sz="2400" b="1" dirty="0">
              <a:latin typeface="Garamond" panose="02020404030301010803" pitchFamily="18" charset="0"/>
            </a:endParaRPr>
          </a:p>
          <a:p>
            <a:pPr marL="400050" lvl="1" indent="0">
              <a:buNone/>
            </a:pPr>
            <a:endParaRPr lang="en-GB" sz="2400" b="1" dirty="0">
              <a:latin typeface="Garamond" panose="02020404030301010803" pitchFamily="18" charset="0"/>
            </a:endParaRPr>
          </a:p>
          <a:p>
            <a:pPr marL="400050" lvl="1" indent="0">
              <a:buNone/>
            </a:pPr>
            <a:r>
              <a:rPr lang="en-GB" sz="2400" b="1" dirty="0">
                <a:latin typeface="Garamond" panose="02020404030301010803" pitchFamily="18" charset="0"/>
              </a:rPr>
              <a:t>Each model has supporting evidence, showing that the child is often at risk from the mother too.</a:t>
            </a:r>
            <a:endParaRPr lang="en-US" sz="2400" b="1" dirty="0">
              <a:latin typeface="Garamond" panose="02020404030301010803" pitchFamily="18" charset="0"/>
            </a:endParaRPr>
          </a:p>
        </p:txBody>
      </p:sp>
      <p:sp>
        <p:nvSpPr>
          <p:cNvPr id="4" name="TextBox 3"/>
          <p:cNvSpPr txBox="1"/>
          <p:nvPr/>
        </p:nvSpPr>
        <p:spPr>
          <a:xfrm>
            <a:off x="2782044" y="2131989"/>
            <a:ext cx="6360368" cy="2677656"/>
          </a:xfrm>
          <a:prstGeom prst="rect">
            <a:avLst/>
          </a:prstGeom>
          <a:solidFill>
            <a:schemeClr val="accent3">
              <a:lumMod val="20000"/>
              <a:lumOff val="80000"/>
            </a:schemeClr>
          </a:solidFill>
          <a:ln>
            <a:solidFill>
              <a:schemeClr val="accent1"/>
            </a:solidFill>
          </a:ln>
        </p:spPr>
        <p:txBody>
          <a:bodyPr wrap="square" rtlCol="0">
            <a:spAutoFit/>
          </a:bodyPr>
          <a:lstStyle/>
          <a:p>
            <a:pPr marL="342900" indent="-342900">
              <a:buFont typeface="Arial" panose="020B0604020202020204" pitchFamily="34" charset="0"/>
              <a:buChar char="•"/>
            </a:pPr>
            <a:endParaRPr lang="en-GB" sz="2400" b="1" dirty="0">
              <a:solidFill>
                <a:schemeClr val="accent1">
                  <a:lumMod val="75000"/>
                </a:schemeClr>
              </a:solidFill>
              <a:latin typeface="Garamond" panose="02020404030301010803" pitchFamily="18" charset="0"/>
            </a:endParaRPr>
          </a:p>
          <a:p>
            <a:pPr marL="342900" indent="-342900">
              <a:buFont typeface="Arial" panose="020B0604020202020204" pitchFamily="34" charset="0"/>
              <a:buChar char="•"/>
            </a:pPr>
            <a:r>
              <a:rPr lang="en-GB" sz="2400" b="1" dirty="0">
                <a:solidFill>
                  <a:schemeClr val="accent1">
                    <a:lumMod val="75000"/>
                  </a:schemeClr>
                </a:solidFill>
                <a:latin typeface="Garamond" panose="02020404030301010803" pitchFamily="18" charset="0"/>
              </a:rPr>
              <a:t>Single perpetrator model.</a:t>
            </a:r>
          </a:p>
          <a:p>
            <a:pPr marL="342900" indent="-342900">
              <a:buFont typeface="Arial" panose="020B0604020202020204" pitchFamily="34" charset="0"/>
              <a:buChar char="•"/>
            </a:pPr>
            <a:r>
              <a:rPr lang="en-GB" sz="2400" b="1" dirty="0">
                <a:solidFill>
                  <a:schemeClr val="accent1">
                    <a:lumMod val="75000"/>
                  </a:schemeClr>
                </a:solidFill>
                <a:latin typeface="Garamond" panose="02020404030301010803" pitchFamily="18" charset="0"/>
              </a:rPr>
              <a:t>Sequential perpetrator model.</a:t>
            </a:r>
          </a:p>
          <a:p>
            <a:pPr marL="342900" indent="-342900">
              <a:buFont typeface="Arial" panose="020B0604020202020204" pitchFamily="34" charset="0"/>
              <a:buChar char="•"/>
            </a:pPr>
            <a:r>
              <a:rPr lang="en-GB" sz="2400" b="1" dirty="0">
                <a:solidFill>
                  <a:schemeClr val="accent1">
                    <a:lumMod val="75000"/>
                  </a:schemeClr>
                </a:solidFill>
                <a:latin typeface="Garamond" panose="02020404030301010803" pitchFamily="18" charset="0"/>
              </a:rPr>
              <a:t>Dual perpetrator model.</a:t>
            </a:r>
          </a:p>
          <a:p>
            <a:pPr marL="342900" indent="-342900">
              <a:buFont typeface="Arial" panose="020B0604020202020204" pitchFamily="34" charset="0"/>
              <a:buChar char="•"/>
            </a:pPr>
            <a:r>
              <a:rPr lang="en-GB" sz="2400" b="1" dirty="0">
                <a:solidFill>
                  <a:schemeClr val="accent1">
                    <a:lumMod val="75000"/>
                  </a:schemeClr>
                </a:solidFill>
                <a:latin typeface="Garamond" panose="02020404030301010803" pitchFamily="18" charset="0"/>
              </a:rPr>
              <a:t>Marital violence model.</a:t>
            </a:r>
          </a:p>
          <a:p>
            <a:pPr marL="342900" indent="-342900">
              <a:buFont typeface="Arial" panose="020B0604020202020204" pitchFamily="34" charset="0"/>
              <a:buChar char="•"/>
            </a:pPr>
            <a:r>
              <a:rPr lang="en-GB" sz="2400" b="1" dirty="0">
                <a:solidFill>
                  <a:schemeClr val="accent1">
                    <a:lumMod val="75000"/>
                  </a:schemeClr>
                </a:solidFill>
                <a:latin typeface="Garamond" panose="02020404030301010803" pitchFamily="18" charset="0"/>
              </a:rPr>
              <a:t>Family dysfunction model. </a:t>
            </a:r>
          </a:p>
          <a:p>
            <a:endParaRPr lang="en-GB" sz="2400" b="1" dirty="0">
              <a:solidFill>
                <a:schemeClr val="accent1">
                  <a:lumMod val="75000"/>
                </a:schemeClr>
              </a:solidFill>
              <a:latin typeface="Garamond" panose="02020404030301010803" pitchFamily="18" charset="0"/>
            </a:endParaRPr>
          </a:p>
        </p:txBody>
      </p:sp>
    </p:spTree>
    <p:extLst>
      <p:ext uri="{BB962C8B-B14F-4D97-AF65-F5344CB8AC3E}">
        <p14:creationId xmlns:p14="http://schemas.microsoft.com/office/powerpoint/2010/main" val="3714889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chemeClr val="accent1">
                    <a:lumMod val="75000"/>
                  </a:schemeClr>
                </a:solidFill>
                <a:latin typeface="Garamond" panose="02020404030301010803" pitchFamily="18" charset="0"/>
              </a:rPr>
              <a:t>And…</a:t>
            </a:r>
            <a:endParaRPr lang="en-US" b="1" dirty="0">
              <a:solidFill>
                <a:schemeClr val="accent1">
                  <a:lumMod val="75000"/>
                </a:schemeClr>
              </a:solidFill>
              <a:latin typeface="Garamond" panose="02020404030301010803" pitchFamily="18" charset="0"/>
            </a:endParaRPr>
          </a:p>
        </p:txBody>
      </p:sp>
      <p:sp>
        <p:nvSpPr>
          <p:cNvPr id="3" name="Content Placeholder 2"/>
          <p:cNvSpPr>
            <a:spLocks noGrp="1"/>
          </p:cNvSpPr>
          <p:nvPr>
            <p:ph idx="1"/>
          </p:nvPr>
        </p:nvSpPr>
        <p:spPr/>
        <p:txBody>
          <a:bodyPr/>
          <a:lstStyle/>
          <a:p>
            <a:r>
              <a:rPr lang="en-GB" dirty="0">
                <a:latin typeface="Garamond" panose="02020404030301010803" pitchFamily="18" charset="0"/>
              </a:rPr>
              <a:t>Data from the U.S. on murder and homicide suggest that:</a:t>
            </a:r>
          </a:p>
          <a:p>
            <a:pPr marL="0" indent="0">
              <a:buNone/>
            </a:pPr>
            <a:endParaRPr lang="en-GB" dirty="0"/>
          </a:p>
        </p:txBody>
      </p:sp>
      <p:sp>
        <p:nvSpPr>
          <p:cNvPr id="6" name="TextBox 5"/>
          <p:cNvSpPr txBox="1"/>
          <p:nvPr/>
        </p:nvSpPr>
        <p:spPr>
          <a:xfrm>
            <a:off x="4951412" y="5334000"/>
            <a:ext cx="5267852" cy="1200329"/>
          </a:xfrm>
          <a:prstGeom prst="rect">
            <a:avLst/>
          </a:prstGeom>
          <a:solidFill>
            <a:schemeClr val="accent6">
              <a:lumMod val="20000"/>
              <a:lumOff val="80000"/>
            </a:schemeClr>
          </a:solidFill>
          <a:ln>
            <a:solidFill>
              <a:schemeClr val="tx1">
                <a:lumMod val="50000"/>
                <a:lumOff val="50000"/>
              </a:schemeClr>
            </a:solidFill>
          </a:ln>
        </p:spPr>
        <p:txBody>
          <a:bodyPr wrap="none" rtlCol="0">
            <a:spAutoFit/>
          </a:bodyPr>
          <a:lstStyle/>
          <a:p>
            <a:r>
              <a:rPr lang="en-GB" sz="2400" dirty="0">
                <a:latin typeface="Garamond" panose="02020404030301010803" pitchFamily="18" charset="0"/>
              </a:rPr>
              <a:t>Furthermore, approximately half of these </a:t>
            </a:r>
          </a:p>
          <a:p>
            <a:r>
              <a:rPr lang="en-GB" sz="2400" dirty="0">
                <a:latin typeface="Garamond" panose="02020404030301010803" pitchFamily="18" charset="0"/>
              </a:rPr>
              <a:t>murders were not preceded by </a:t>
            </a:r>
          </a:p>
          <a:p>
            <a:r>
              <a:rPr lang="en-GB" sz="2400" dirty="0">
                <a:latin typeface="Garamond" panose="02020404030301010803" pitchFamily="18" charset="0"/>
              </a:rPr>
              <a:t>domestic violence in any shape of form. </a:t>
            </a:r>
          </a:p>
        </p:txBody>
      </p:sp>
      <p:sp>
        <p:nvSpPr>
          <p:cNvPr id="8" name="TextBox 7"/>
          <p:cNvSpPr txBox="1"/>
          <p:nvPr/>
        </p:nvSpPr>
        <p:spPr>
          <a:xfrm>
            <a:off x="2055812" y="2152471"/>
            <a:ext cx="3966470" cy="1107996"/>
          </a:xfrm>
          <a:prstGeom prst="rect">
            <a:avLst/>
          </a:prstGeom>
          <a:solidFill>
            <a:schemeClr val="bg2">
              <a:lumMod val="25000"/>
              <a:lumOff val="75000"/>
            </a:schemeClr>
          </a:solidFill>
          <a:ln>
            <a:solidFill>
              <a:schemeClr val="tx1">
                <a:lumMod val="50000"/>
                <a:lumOff val="50000"/>
              </a:schemeClr>
            </a:solidFill>
          </a:ln>
        </p:spPr>
        <p:txBody>
          <a:bodyPr wrap="none" rtlCol="0">
            <a:spAutoFit/>
          </a:bodyPr>
          <a:lstStyle/>
          <a:p>
            <a:r>
              <a:rPr lang="en-GB" sz="2400" dirty="0">
                <a:latin typeface="Garamond" panose="02020404030301010803" pitchFamily="18" charset="0"/>
              </a:rPr>
              <a:t>2.5 million women are battered </a:t>
            </a:r>
          </a:p>
          <a:p>
            <a:r>
              <a:rPr lang="en-GB" sz="2400" dirty="0">
                <a:latin typeface="Garamond" panose="02020404030301010803" pitchFamily="18" charset="0"/>
              </a:rPr>
              <a:t>by their partner annually.</a:t>
            </a:r>
          </a:p>
          <a:p>
            <a:endParaRPr lang="en-GB" dirty="0"/>
          </a:p>
        </p:txBody>
      </p:sp>
      <p:sp>
        <p:nvSpPr>
          <p:cNvPr id="9" name="Rectangle 8"/>
          <p:cNvSpPr/>
          <p:nvPr/>
        </p:nvSpPr>
        <p:spPr>
          <a:xfrm>
            <a:off x="3846512" y="3495745"/>
            <a:ext cx="4572000" cy="1569660"/>
          </a:xfrm>
          <a:prstGeom prst="rect">
            <a:avLst/>
          </a:prstGeom>
          <a:solidFill>
            <a:schemeClr val="accent1">
              <a:lumMod val="20000"/>
              <a:lumOff val="80000"/>
            </a:schemeClr>
          </a:solidFill>
          <a:ln>
            <a:solidFill>
              <a:schemeClr val="tx1">
                <a:lumMod val="50000"/>
                <a:lumOff val="50000"/>
              </a:schemeClr>
            </a:solidFill>
          </a:ln>
        </p:spPr>
        <p:txBody>
          <a:bodyPr>
            <a:spAutoFit/>
          </a:bodyPr>
          <a:lstStyle/>
          <a:p>
            <a:r>
              <a:rPr lang="en-GB" sz="2400" dirty="0">
                <a:latin typeface="Garamond" panose="02020404030301010803" pitchFamily="18" charset="0"/>
              </a:rPr>
              <a:t>1,200 are killed annually by their partner, meaning that domestic violence is a poor predictor of a murderous outcome.</a:t>
            </a:r>
          </a:p>
        </p:txBody>
      </p:sp>
    </p:spTree>
    <p:extLst>
      <p:ext uri="{BB962C8B-B14F-4D97-AF65-F5344CB8AC3E}">
        <p14:creationId xmlns:p14="http://schemas.microsoft.com/office/powerpoint/2010/main" val="2195460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1">
                    <a:lumMod val="75000"/>
                  </a:schemeClr>
                </a:solidFill>
                <a:latin typeface="Garamond" panose="02020404030301010803" pitchFamily="18" charset="0"/>
              </a:rPr>
              <a:t>Domestic violence by women.</a:t>
            </a:r>
            <a:endParaRPr lang="en-US" b="1" dirty="0">
              <a:solidFill>
                <a:schemeClr val="accent1">
                  <a:lumMod val="75000"/>
                </a:schemeClr>
              </a:solidFill>
              <a:latin typeface="Garamond" panose="02020404030301010803" pitchFamily="18" charset="0"/>
            </a:endParaRPr>
          </a:p>
        </p:txBody>
      </p:sp>
      <p:sp>
        <p:nvSpPr>
          <p:cNvPr id="3" name="Content Placeholder 2"/>
          <p:cNvSpPr>
            <a:spLocks noGrp="1"/>
          </p:cNvSpPr>
          <p:nvPr>
            <p:ph idx="1"/>
          </p:nvPr>
        </p:nvSpPr>
        <p:spPr/>
        <p:txBody>
          <a:bodyPr/>
          <a:lstStyle/>
          <a:p>
            <a:r>
              <a:rPr lang="en-GB" dirty="0">
                <a:latin typeface="Garamond" panose="02020404030301010803" pitchFamily="18" charset="0"/>
              </a:rPr>
              <a:t>Police are becoming pro active in their approach… </a:t>
            </a:r>
          </a:p>
          <a:p>
            <a:r>
              <a:rPr lang="en-GB" dirty="0">
                <a:latin typeface="Garamond" panose="02020404030301010803" pitchFamily="18" charset="0"/>
              </a:rPr>
              <a:t>Are women overwhelmingly the victims?</a:t>
            </a:r>
          </a:p>
          <a:p>
            <a:pPr marL="0" indent="0">
              <a:buNone/>
            </a:pPr>
            <a:endParaRPr lang="en-GB" dirty="0">
              <a:latin typeface="Garamond" panose="02020404030301010803" pitchFamily="18" charset="0"/>
            </a:endParaRPr>
          </a:p>
          <a:p>
            <a:r>
              <a:rPr lang="en-GB" dirty="0">
                <a:latin typeface="Garamond" panose="02020404030301010803" pitchFamily="18" charset="0"/>
              </a:rPr>
              <a:t>Is female-male battery symmetrical to male-female in terms of the consequences?</a:t>
            </a:r>
          </a:p>
          <a:p>
            <a:r>
              <a:rPr lang="en-GB" dirty="0">
                <a:latin typeface="Garamond" panose="02020404030301010803" pitchFamily="18" charset="0"/>
              </a:rPr>
              <a:t>Findings show that:</a:t>
            </a:r>
          </a:p>
          <a:p>
            <a:pPr marL="0" indent="0">
              <a:buNone/>
            </a:pPr>
            <a:endParaRPr lang="en-GB" sz="2000" dirty="0"/>
          </a:p>
        </p:txBody>
      </p:sp>
      <p:sp>
        <p:nvSpPr>
          <p:cNvPr id="4" name="TextBox 3"/>
          <p:cNvSpPr txBox="1"/>
          <p:nvPr/>
        </p:nvSpPr>
        <p:spPr>
          <a:xfrm>
            <a:off x="7462564" y="548680"/>
            <a:ext cx="4320480" cy="1938992"/>
          </a:xfrm>
          <a:prstGeom prst="rect">
            <a:avLst/>
          </a:prstGeom>
          <a:solidFill>
            <a:schemeClr val="accent3">
              <a:lumMod val="20000"/>
              <a:lumOff val="80000"/>
            </a:schemeClr>
          </a:solidFill>
          <a:ln>
            <a:solidFill>
              <a:schemeClr val="accent1"/>
            </a:solidFill>
          </a:ln>
        </p:spPr>
        <p:txBody>
          <a:bodyPr wrap="square" rtlCol="0">
            <a:spAutoFit/>
          </a:bodyPr>
          <a:lstStyle/>
          <a:p>
            <a:r>
              <a:rPr lang="en-GB" sz="2000" dirty="0">
                <a:latin typeface="Garamond" panose="02020404030301010803" pitchFamily="18" charset="0"/>
              </a:rPr>
              <a:t>Gelles &amp; Straus (1979) used `conflicts tactics scale` to measure how conflicts are resolved, which highlighted that men are almost as often a target as women. This `husband battering` has been largely ignored.</a:t>
            </a:r>
          </a:p>
        </p:txBody>
      </p:sp>
      <p:sp>
        <p:nvSpPr>
          <p:cNvPr id="5" name="TextBox 4"/>
          <p:cNvSpPr txBox="1"/>
          <p:nvPr/>
        </p:nvSpPr>
        <p:spPr>
          <a:xfrm>
            <a:off x="612989" y="4653136"/>
            <a:ext cx="11017224" cy="1938992"/>
          </a:xfrm>
          <a:prstGeom prst="rect">
            <a:avLst/>
          </a:prstGeom>
          <a:solidFill>
            <a:schemeClr val="accent2">
              <a:lumMod val="20000"/>
              <a:lumOff val="80000"/>
            </a:schemeClr>
          </a:solidFill>
          <a:ln>
            <a:solidFill>
              <a:schemeClr val="tx1">
                <a:lumMod val="50000"/>
                <a:lumOff val="50000"/>
              </a:schemeClr>
            </a:solidFill>
          </a:ln>
        </p:spPr>
        <p:txBody>
          <a:bodyPr wrap="square" rtlCol="0">
            <a:spAutoFit/>
          </a:bodyPr>
          <a:lstStyle/>
          <a:p>
            <a:r>
              <a:rPr lang="en-GB" sz="2400" dirty="0">
                <a:latin typeface="Garamond" panose="02020404030301010803" pitchFamily="18" charset="0"/>
              </a:rPr>
              <a:t>Women less likely to have acted </a:t>
            </a:r>
            <a:r>
              <a:rPr lang="en-GB" sz="2400" b="1" dirty="0">
                <a:latin typeface="Garamond" panose="02020404030301010803" pitchFamily="18" charset="0"/>
              </a:rPr>
              <a:t>repeatedly</a:t>
            </a:r>
            <a:r>
              <a:rPr lang="en-GB" sz="2400" dirty="0">
                <a:latin typeface="Garamond" panose="02020404030301010803" pitchFamily="18" charset="0"/>
              </a:rPr>
              <a:t> violently against their partner than men, who had carried out a series of attacks. Injuries sustained by women were punched, kicked, choked;  far in excess to men. </a:t>
            </a:r>
          </a:p>
          <a:p>
            <a:r>
              <a:rPr lang="en-GB" sz="2400" dirty="0">
                <a:latin typeface="Garamond" panose="02020404030301010803" pitchFamily="18" charset="0"/>
              </a:rPr>
              <a:t>Half of the acts committed by men were considered very serious compared to 1 in 20 by women.</a:t>
            </a:r>
          </a:p>
        </p:txBody>
      </p:sp>
    </p:spTree>
    <p:extLst>
      <p:ext uri="{BB962C8B-B14F-4D97-AF65-F5344CB8AC3E}">
        <p14:creationId xmlns:p14="http://schemas.microsoft.com/office/powerpoint/2010/main" val="3986832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b="1" dirty="0">
                <a:latin typeface="Garamond" panose="02020404030301010803" pitchFamily="18" charset="0"/>
              </a:rPr>
              <a:t>Stalking: what type of crime?</a:t>
            </a:r>
            <a:endParaRPr lang="en-US" sz="3200" b="1" dirty="0">
              <a:latin typeface="Garamond" panose="02020404030301010803" pitchFamily="18" charset="0"/>
            </a:endParaRPr>
          </a:p>
        </p:txBody>
      </p:sp>
      <p:sp>
        <p:nvSpPr>
          <p:cNvPr id="3" name="Content Placeholder 2"/>
          <p:cNvSpPr>
            <a:spLocks noGrp="1"/>
          </p:cNvSpPr>
          <p:nvPr>
            <p:ph idx="1"/>
          </p:nvPr>
        </p:nvSpPr>
        <p:spPr>
          <a:xfrm>
            <a:off x="1293813" y="1676400"/>
            <a:ext cx="9601200" cy="4704928"/>
          </a:xfrm>
          <a:solidFill>
            <a:schemeClr val="accent2">
              <a:lumMod val="20000"/>
              <a:lumOff val="80000"/>
            </a:schemeClr>
          </a:solidFill>
          <a:ln>
            <a:solidFill>
              <a:schemeClr val="accent1"/>
            </a:solidFill>
          </a:ln>
        </p:spPr>
        <p:txBody>
          <a:bodyPr/>
          <a:lstStyle/>
          <a:p>
            <a:r>
              <a:rPr lang="en-GB" sz="2000" dirty="0">
                <a:latin typeface="Garamond" panose="02020404030301010803" pitchFamily="18" charset="0"/>
              </a:rPr>
              <a:t>A form of predatory behaviour characterised by repeated harassment causing fear, or worse.</a:t>
            </a:r>
          </a:p>
          <a:p>
            <a:r>
              <a:rPr lang="en-GB" sz="2000" dirty="0" err="1">
                <a:latin typeface="Garamond" panose="02020404030301010803" pitchFamily="18" charset="0"/>
              </a:rPr>
              <a:t>Tjaden</a:t>
            </a:r>
            <a:r>
              <a:rPr lang="en-GB" sz="2000" dirty="0">
                <a:latin typeface="Garamond" panose="02020404030301010803" pitchFamily="18" charset="0"/>
              </a:rPr>
              <a:t> &amp; </a:t>
            </a:r>
            <a:r>
              <a:rPr lang="en-GB" sz="2000" dirty="0" err="1">
                <a:latin typeface="Garamond" panose="02020404030301010803" pitchFamily="18" charset="0"/>
              </a:rPr>
              <a:t>Thoennes</a:t>
            </a:r>
            <a:r>
              <a:rPr lang="en-GB" sz="2000" dirty="0">
                <a:latin typeface="Garamond" panose="02020404030301010803" pitchFamily="18" charset="0"/>
              </a:rPr>
              <a:t> (1998) - telephone survey found that:</a:t>
            </a:r>
          </a:p>
          <a:p>
            <a:r>
              <a:rPr lang="en-GB" sz="2000" dirty="0">
                <a:latin typeface="Garamond" panose="02020404030301010803" pitchFamily="18" charset="0"/>
              </a:rPr>
              <a:t>The victim is spied on, has letters, calls or individuals standing outside their home.</a:t>
            </a:r>
          </a:p>
          <a:p>
            <a:r>
              <a:rPr lang="en-GB" sz="2000" dirty="0">
                <a:latin typeface="Garamond" panose="02020404030301010803" pitchFamily="18" charset="0"/>
              </a:rPr>
              <a:t>The behaviour is carried out by the same person on at least two occasions.</a:t>
            </a:r>
          </a:p>
          <a:p>
            <a:r>
              <a:rPr lang="en-GB" sz="2000" dirty="0">
                <a:latin typeface="Garamond" panose="02020404030301010803" pitchFamily="18" charset="0"/>
              </a:rPr>
              <a:t>The behaviour makes the victim fearful /frightened of being a victim.</a:t>
            </a:r>
          </a:p>
          <a:p>
            <a:r>
              <a:rPr lang="en-GB" sz="2000" dirty="0">
                <a:latin typeface="Garamond" panose="02020404030301010803" pitchFamily="18" charset="0"/>
              </a:rPr>
              <a:t>78% were women, 22% were men. 94% of women's` stalkers were men, 48% having been a past sexual partner. </a:t>
            </a:r>
          </a:p>
          <a:p>
            <a:r>
              <a:rPr lang="en-GB" sz="2000" dirty="0">
                <a:latin typeface="Garamond" panose="02020404030301010803" pitchFamily="18" charset="0"/>
              </a:rPr>
              <a:t>Length of stalking was 1.8 years.</a:t>
            </a:r>
          </a:p>
          <a:p>
            <a:r>
              <a:rPr lang="en-GB" sz="2000" dirty="0">
                <a:latin typeface="Garamond" panose="02020404030301010803" pitchFamily="18" charset="0"/>
              </a:rPr>
              <a:t>Violence rates are between 30 % &amp; 50%, 60% - 90% if a former partner.</a:t>
            </a:r>
          </a:p>
          <a:p>
            <a:r>
              <a:rPr lang="en-GB" sz="2000" dirty="0">
                <a:latin typeface="Garamond" panose="02020404030301010803" pitchFamily="18" charset="0"/>
              </a:rPr>
              <a:t>Cyber-stalking</a:t>
            </a:r>
            <a:r>
              <a:rPr lang="en-GB" sz="2000" dirty="0">
                <a:solidFill>
                  <a:srgbClr val="00B050"/>
                </a:solidFill>
                <a:latin typeface="Garamond" panose="02020404030301010803" pitchFamily="18" charset="0"/>
              </a:rPr>
              <a:t> </a:t>
            </a:r>
            <a:r>
              <a:rPr lang="en-GB" sz="2000" dirty="0">
                <a:solidFill>
                  <a:schemeClr val="accent1">
                    <a:lumMod val="50000"/>
                  </a:schemeClr>
                </a:solidFill>
                <a:latin typeface="Garamond" panose="02020404030301010803" pitchFamily="18" charset="0"/>
              </a:rPr>
              <a:t>and the case of Ruth Jeffries. </a:t>
            </a:r>
            <a:r>
              <a:rPr lang="en-GB" sz="1600" dirty="0">
                <a:hlinkClick r:id="rId2"/>
              </a:rPr>
              <a:t>Woman’s Cyber-Stalker Turns Out to Be Own Boyfriend - ABC News</a:t>
            </a:r>
            <a:endParaRPr lang="en-GB" sz="2000" dirty="0">
              <a:solidFill>
                <a:schemeClr val="accent1">
                  <a:lumMod val="50000"/>
                </a:schemeClr>
              </a:solidFill>
              <a:latin typeface="Garamond" panose="02020404030301010803" pitchFamily="18" charset="0"/>
            </a:endParaRPr>
          </a:p>
          <a:p>
            <a:endParaRPr lang="en-GB" sz="2000" dirty="0"/>
          </a:p>
          <a:p>
            <a:endParaRPr lang="en-GB" sz="2000" dirty="0"/>
          </a:p>
          <a:p>
            <a:endParaRPr lang="en-US" sz="2000" dirty="0"/>
          </a:p>
        </p:txBody>
      </p:sp>
    </p:spTree>
    <p:extLst>
      <p:ext uri="{BB962C8B-B14F-4D97-AF65-F5344CB8AC3E}">
        <p14:creationId xmlns:p14="http://schemas.microsoft.com/office/powerpoint/2010/main" val="1787705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Violent offender programmes.</a:t>
            </a:r>
            <a:endParaRPr lang="en-US" b="1" dirty="0">
              <a:latin typeface="Garamond" panose="02020404030301010803" pitchFamily="18" charset="0"/>
            </a:endParaRPr>
          </a:p>
        </p:txBody>
      </p:sp>
      <p:sp>
        <p:nvSpPr>
          <p:cNvPr id="3" name="Content Placeholder 2"/>
          <p:cNvSpPr>
            <a:spLocks noGrp="1"/>
          </p:cNvSpPr>
          <p:nvPr>
            <p:ph idx="1"/>
          </p:nvPr>
        </p:nvSpPr>
        <p:spPr/>
        <p:txBody>
          <a:bodyPr/>
          <a:lstStyle/>
          <a:p>
            <a:r>
              <a:rPr lang="en-GB" dirty="0">
                <a:latin typeface="Garamond" panose="02020404030301010803" pitchFamily="18" charset="0"/>
              </a:rPr>
              <a:t>Historically, very little focus on rehabilitation programmes for violent non- sexual crimes. </a:t>
            </a:r>
          </a:p>
          <a:p>
            <a:r>
              <a:rPr lang="en-GB" dirty="0">
                <a:latin typeface="Garamond" panose="02020404030301010803" pitchFamily="18" charset="0"/>
              </a:rPr>
              <a:t>This is changing, in Britain the Cognitive Self Change programme has attempted to address three things:</a:t>
            </a:r>
          </a:p>
        </p:txBody>
      </p:sp>
      <p:sp>
        <p:nvSpPr>
          <p:cNvPr id="4" name="TextBox 3"/>
          <p:cNvSpPr txBox="1"/>
          <p:nvPr/>
        </p:nvSpPr>
        <p:spPr>
          <a:xfrm>
            <a:off x="1316649" y="3430012"/>
            <a:ext cx="9361040" cy="3046988"/>
          </a:xfrm>
          <a:prstGeom prst="rect">
            <a:avLst/>
          </a:prstGeom>
          <a:solidFill>
            <a:schemeClr val="accent3">
              <a:lumMod val="20000"/>
              <a:lumOff val="80000"/>
            </a:schemeClr>
          </a:solidFill>
          <a:ln>
            <a:solidFill>
              <a:schemeClr val="tx1">
                <a:lumMod val="50000"/>
                <a:lumOff val="50000"/>
              </a:schemeClr>
            </a:solidFill>
          </a:ln>
        </p:spPr>
        <p:txBody>
          <a:bodyPr wrap="square" rtlCol="0">
            <a:spAutoFit/>
          </a:bodyPr>
          <a:lstStyle/>
          <a:p>
            <a:r>
              <a:rPr lang="en-GB" sz="2400" dirty="0">
                <a:latin typeface="Garamond" panose="02020404030301010803" pitchFamily="18" charset="0"/>
              </a:rPr>
              <a:t>1. Violence is learned and reinforces an individual's sense of power. This is addressed by enabling individuals to identify their thoughts and behavioural patterns.</a:t>
            </a:r>
          </a:p>
          <a:p>
            <a:r>
              <a:rPr lang="en-GB" sz="2400" dirty="0">
                <a:latin typeface="Garamond" panose="02020404030301010803" pitchFamily="18" charset="0"/>
              </a:rPr>
              <a:t>2. Thinking patterns lead to more than just violent behaviour, recognising how thoughts turning into criminality can begin the change.</a:t>
            </a:r>
          </a:p>
          <a:p>
            <a:r>
              <a:rPr lang="en-GB" sz="2400" dirty="0">
                <a:latin typeface="Garamond" panose="02020404030301010803" pitchFamily="18" charset="0"/>
              </a:rPr>
              <a:t>3. Because violence and criminality are entwined with thought,  a </a:t>
            </a:r>
            <a:r>
              <a:rPr lang="en-GB" sz="2400" b="1" dirty="0">
                <a:latin typeface="Garamond" panose="02020404030301010803" pitchFamily="18" charset="0"/>
              </a:rPr>
              <a:t>relapse and prevention strategy</a:t>
            </a:r>
            <a:r>
              <a:rPr lang="en-GB" sz="2400" dirty="0">
                <a:latin typeface="Garamond" panose="02020404030301010803" pitchFamily="18" charset="0"/>
              </a:rPr>
              <a:t> can be initiated with support networks upon release.</a:t>
            </a:r>
          </a:p>
        </p:txBody>
      </p:sp>
    </p:spTree>
    <p:extLst>
      <p:ext uri="{BB962C8B-B14F-4D97-AF65-F5344CB8AC3E}">
        <p14:creationId xmlns:p14="http://schemas.microsoft.com/office/powerpoint/2010/main" val="18056571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6060" y="260648"/>
            <a:ext cx="9601200" cy="1143000"/>
          </a:xfrm>
        </p:spPr>
        <p:txBody>
          <a:bodyPr/>
          <a:lstStyle/>
          <a:p>
            <a:r>
              <a:rPr lang="en-GB" b="1" dirty="0">
                <a:latin typeface="Garamond" panose="02020404030301010803" pitchFamily="18" charset="0"/>
              </a:rPr>
              <a:t>Knife crime and gang culture</a:t>
            </a:r>
          </a:p>
        </p:txBody>
      </p:sp>
      <p:sp>
        <p:nvSpPr>
          <p:cNvPr id="3" name="Content Placeholder 2"/>
          <p:cNvSpPr>
            <a:spLocks noGrp="1"/>
          </p:cNvSpPr>
          <p:nvPr>
            <p:ph idx="1"/>
          </p:nvPr>
        </p:nvSpPr>
        <p:spPr>
          <a:xfrm>
            <a:off x="1293812" y="1676400"/>
            <a:ext cx="9985175" cy="4495800"/>
          </a:xfrm>
          <a:solidFill>
            <a:schemeClr val="tx1">
              <a:lumMod val="10000"/>
              <a:lumOff val="90000"/>
            </a:schemeClr>
          </a:solidFill>
          <a:ln>
            <a:solidFill>
              <a:schemeClr val="accent1"/>
            </a:solidFill>
          </a:ln>
        </p:spPr>
        <p:txBody>
          <a:bodyPr>
            <a:normAutofit fontScale="92500" lnSpcReduction="10000"/>
          </a:bodyPr>
          <a:lstStyle/>
          <a:p>
            <a:r>
              <a:rPr lang="en-US" dirty="0">
                <a:latin typeface="Garamond" panose="02020404030301010803" pitchFamily="18" charset="0"/>
              </a:rPr>
              <a:t>Recent events involving knives and sharp instruments have led </a:t>
            </a:r>
            <a:r>
              <a:rPr lang="en-GB" dirty="0">
                <a:latin typeface="Garamond" panose="02020404030301010803" pitchFamily="18" charset="0"/>
              </a:rPr>
              <a:t>to street gangs’ activities being subjected to increased scrutiny (as shown in a 2019 documentary). </a:t>
            </a:r>
          </a:p>
          <a:p>
            <a:r>
              <a:rPr lang="en-GB" dirty="0">
                <a:latin typeface="Garamond" panose="02020404030301010803" pitchFamily="18" charset="0"/>
              </a:rPr>
              <a:t>Historically, the majority of academic studies on street gangs were to be found in the United States (e.g. </a:t>
            </a:r>
            <a:r>
              <a:rPr lang="en-GB" dirty="0" err="1">
                <a:latin typeface="Garamond" panose="02020404030301010803" pitchFamily="18" charset="0"/>
              </a:rPr>
              <a:t>Venkatesh</a:t>
            </a:r>
            <a:r>
              <a:rPr lang="en-GB" dirty="0">
                <a:latin typeface="Garamond" panose="02020404030301010803" pitchFamily="18" charset="0"/>
              </a:rPr>
              <a:t>, 2008). </a:t>
            </a:r>
          </a:p>
          <a:p>
            <a:r>
              <a:rPr lang="en-GB" dirty="0">
                <a:latin typeface="Garamond" panose="02020404030301010803" pitchFamily="18" charset="0"/>
              </a:rPr>
              <a:t>UK research focused more on delinquent peer groupings (e.g. </a:t>
            </a:r>
            <a:r>
              <a:rPr lang="en-GB" dirty="0" err="1">
                <a:latin typeface="Garamond" panose="02020404030301010803" pitchFamily="18" charset="0"/>
              </a:rPr>
              <a:t>Winlow</a:t>
            </a:r>
            <a:r>
              <a:rPr lang="en-GB" dirty="0">
                <a:latin typeface="Garamond" panose="02020404030301010803" pitchFamily="18" charset="0"/>
              </a:rPr>
              <a:t> and Hall 2006) and sub-cultures of violence such as football hooliganism (Pearson 2012). </a:t>
            </a:r>
          </a:p>
          <a:p>
            <a:r>
              <a:rPr lang="en-GB" dirty="0">
                <a:latin typeface="Garamond" panose="02020404030301010803" pitchFamily="18" charset="0"/>
              </a:rPr>
              <a:t>However, there is a growing body of scholarly work which examines street gangs and organised crime (e.g. Densley 2012; Hobbs 2013; McNeill &amp; Wheller, 2019).</a:t>
            </a:r>
          </a:p>
          <a:p>
            <a:r>
              <a:rPr lang="en-US" dirty="0">
                <a:latin typeface="Garamond" panose="02020404030301010803" pitchFamily="18" charset="0"/>
              </a:rPr>
              <a:t>Gangs are often seen as products of socially isolated communities, typified by the migration of those who would otherwise provide supervision and inhibit violence within those communities, with t</a:t>
            </a:r>
            <a:r>
              <a:rPr lang="en-GB" dirty="0">
                <a:latin typeface="Garamond" panose="02020404030301010803" pitchFamily="18" charset="0"/>
              </a:rPr>
              <a:t>he consequence of emerging ghettoes, characterised by social values glamorising violence and encouraging hyper-masculinity.</a:t>
            </a:r>
          </a:p>
        </p:txBody>
      </p:sp>
    </p:spTree>
    <p:extLst>
      <p:ext uri="{BB962C8B-B14F-4D97-AF65-F5344CB8AC3E}">
        <p14:creationId xmlns:p14="http://schemas.microsoft.com/office/powerpoint/2010/main" val="4142138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3AEE4-D849-135B-8990-5287E1A4E0DC}"/>
              </a:ext>
            </a:extLst>
          </p:cNvPr>
          <p:cNvSpPr>
            <a:spLocks noGrp="1"/>
          </p:cNvSpPr>
          <p:nvPr>
            <p:ph type="title"/>
          </p:nvPr>
        </p:nvSpPr>
        <p:spPr/>
        <p:txBody>
          <a:bodyPr>
            <a:normAutofit/>
          </a:bodyPr>
          <a:lstStyle/>
          <a:p>
            <a:r>
              <a:rPr lang="en-GB" sz="3200" dirty="0">
                <a:latin typeface="Garamond" panose="02020404030301010803" pitchFamily="18" charset="0"/>
              </a:rPr>
              <a:t>Typical reasons why people carry knives/weapons</a:t>
            </a:r>
          </a:p>
        </p:txBody>
      </p:sp>
      <p:sp>
        <p:nvSpPr>
          <p:cNvPr id="3" name="Content Placeholder 2">
            <a:extLst>
              <a:ext uri="{FF2B5EF4-FFF2-40B4-BE49-F238E27FC236}">
                <a16:creationId xmlns:a16="http://schemas.microsoft.com/office/drawing/2014/main" id="{9345A593-E588-4EEF-BD2D-5756F3D67B9F}"/>
              </a:ext>
            </a:extLst>
          </p:cNvPr>
          <p:cNvSpPr>
            <a:spLocks noGrp="1"/>
          </p:cNvSpPr>
          <p:nvPr>
            <p:ph idx="1"/>
          </p:nvPr>
        </p:nvSpPr>
        <p:spPr>
          <a:solidFill>
            <a:schemeClr val="tx1">
              <a:lumMod val="10000"/>
              <a:lumOff val="90000"/>
            </a:schemeClr>
          </a:solidFill>
          <a:ln>
            <a:solidFill>
              <a:schemeClr val="accent1"/>
            </a:solidFill>
          </a:ln>
        </p:spPr>
        <p:txBody>
          <a:bodyPr>
            <a:normAutofit fontScale="92500" lnSpcReduction="10000"/>
          </a:bodyPr>
          <a:lstStyle/>
          <a:p>
            <a:pPr algn="l">
              <a:buNone/>
            </a:pPr>
            <a:r>
              <a:rPr lang="en-GB" b="0" i="0" dirty="0">
                <a:solidFill>
                  <a:schemeClr val="accent1">
                    <a:lumMod val="50000"/>
                  </a:schemeClr>
                </a:solidFill>
                <a:effectLst/>
                <a:latin typeface="Garamond" panose="02020404030301010803" pitchFamily="18" charset="0"/>
              </a:rPr>
              <a:t>Evidence suggests there are three broad explanations as to why people carry knives (Brennan, 2017). These are:</a:t>
            </a:r>
          </a:p>
          <a:p>
            <a:pPr algn="l">
              <a:buFont typeface="Arial" panose="020B0604020202020204" pitchFamily="34" charset="0"/>
              <a:buChar char="•"/>
            </a:pPr>
            <a:r>
              <a:rPr lang="en-GB" b="0" i="0" dirty="0">
                <a:solidFill>
                  <a:schemeClr val="accent1">
                    <a:lumMod val="50000"/>
                  </a:schemeClr>
                </a:solidFill>
                <a:effectLst/>
                <a:latin typeface="Garamond" panose="02020404030301010803" pitchFamily="18" charset="0"/>
              </a:rPr>
              <a:t>self protection and fear (‘defensive weapon carrying’) – particularly for individuals who have previously been a victim of crime (Lemos, 2004).</a:t>
            </a:r>
          </a:p>
          <a:p>
            <a:pPr algn="l">
              <a:buFont typeface="Arial" panose="020B0604020202020204" pitchFamily="34" charset="0"/>
              <a:buChar char="•"/>
            </a:pPr>
            <a:r>
              <a:rPr lang="en-GB" b="0" i="0" dirty="0">
                <a:solidFill>
                  <a:schemeClr val="accent1">
                    <a:lumMod val="50000"/>
                  </a:schemeClr>
                </a:solidFill>
                <a:effectLst/>
                <a:latin typeface="Garamond" panose="02020404030301010803" pitchFamily="18" charset="0"/>
              </a:rPr>
              <a:t>self-presentation – particularly for individuals who want ‘street credibility’ and ‘respect’ (Silvestri and others, 2009).</a:t>
            </a:r>
          </a:p>
          <a:p>
            <a:pPr algn="l">
              <a:buFont typeface="Arial" panose="020B0604020202020204" pitchFamily="34" charset="0"/>
              <a:buChar char="•"/>
            </a:pPr>
            <a:r>
              <a:rPr lang="en-GB" b="0" i="0" dirty="0">
                <a:solidFill>
                  <a:schemeClr val="accent1">
                    <a:lumMod val="50000"/>
                  </a:schemeClr>
                </a:solidFill>
                <a:effectLst/>
                <a:latin typeface="Garamond" panose="02020404030301010803" pitchFamily="18" charset="0"/>
              </a:rPr>
              <a:t>utility (offensive weapon carrying) – particularly for individuals who use weapons to facilitate other behaviours (Brennan, 2017) such as theft, sexual assault, injury and serious harm.</a:t>
            </a:r>
          </a:p>
          <a:p>
            <a:pPr algn="l">
              <a:buNone/>
            </a:pPr>
            <a:r>
              <a:rPr lang="en-GB" b="0" i="0" dirty="0">
                <a:solidFill>
                  <a:schemeClr val="accent1">
                    <a:lumMod val="50000"/>
                  </a:schemeClr>
                </a:solidFill>
                <a:effectLst/>
                <a:latin typeface="Garamond" panose="02020404030301010803" pitchFamily="18" charset="0"/>
              </a:rPr>
              <a:t>Evidence also suggests that a lack of trust in the police can potentially lead victims to becoming perpetrators, as they may use violence to seek revenge instead of relying on police procedures (Silvestri and others, 2009; Bradford, 2015; Brennan, 2018).</a:t>
            </a:r>
          </a:p>
          <a:p>
            <a:endParaRPr lang="en-GB" dirty="0"/>
          </a:p>
        </p:txBody>
      </p:sp>
    </p:spTree>
    <p:extLst>
      <p:ext uri="{BB962C8B-B14F-4D97-AF65-F5344CB8AC3E}">
        <p14:creationId xmlns:p14="http://schemas.microsoft.com/office/powerpoint/2010/main" val="1191949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3D9E3-4E6B-3B1F-2BC2-4AABD32B77D5}"/>
              </a:ext>
            </a:extLst>
          </p:cNvPr>
          <p:cNvSpPr>
            <a:spLocks noGrp="1"/>
          </p:cNvSpPr>
          <p:nvPr>
            <p:ph type="title"/>
          </p:nvPr>
        </p:nvSpPr>
        <p:spPr/>
        <p:txBody>
          <a:bodyPr/>
          <a:lstStyle/>
          <a:p>
            <a:r>
              <a:rPr lang="en-GB" dirty="0">
                <a:latin typeface="Garamond" panose="02020404030301010803" pitchFamily="18" charset="0"/>
              </a:rPr>
              <a:t>Risk factors associated with knife crime:</a:t>
            </a:r>
          </a:p>
        </p:txBody>
      </p:sp>
      <p:sp>
        <p:nvSpPr>
          <p:cNvPr id="3" name="Content Placeholder 2">
            <a:extLst>
              <a:ext uri="{FF2B5EF4-FFF2-40B4-BE49-F238E27FC236}">
                <a16:creationId xmlns:a16="http://schemas.microsoft.com/office/drawing/2014/main" id="{0D6634E0-0789-D4D8-C0DC-EFD6557F4889}"/>
              </a:ext>
            </a:extLst>
          </p:cNvPr>
          <p:cNvSpPr>
            <a:spLocks noGrp="1"/>
          </p:cNvSpPr>
          <p:nvPr>
            <p:ph idx="1"/>
          </p:nvPr>
        </p:nvSpPr>
        <p:spPr>
          <a:solidFill>
            <a:schemeClr val="tx1">
              <a:lumMod val="10000"/>
              <a:lumOff val="90000"/>
            </a:schemeClr>
          </a:solidFill>
          <a:ln>
            <a:solidFill>
              <a:schemeClr val="accent1"/>
            </a:solidFill>
          </a:ln>
        </p:spPr>
        <p:txBody>
          <a:bodyPr>
            <a:normAutofit fontScale="92500" lnSpcReduction="20000"/>
          </a:bodyPr>
          <a:lstStyle/>
          <a:p>
            <a:pPr algn="l">
              <a:buNone/>
            </a:pPr>
            <a:r>
              <a:rPr lang="en-GB" b="0" i="0" dirty="0">
                <a:solidFill>
                  <a:schemeClr val="accent1">
                    <a:lumMod val="50000"/>
                  </a:schemeClr>
                </a:solidFill>
                <a:effectLst/>
                <a:latin typeface="Garamond" panose="02020404030301010803" pitchFamily="18" charset="0"/>
              </a:rPr>
              <a:t>There is some evidence that the following factors may be associated with increased risk of violence and/or weapon carrying.</a:t>
            </a:r>
          </a:p>
          <a:p>
            <a:pPr algn="l">
              <a:buFont typeface="Arial" panose="020B0604020202020204" pitchFamily="34" charset="0"/>
              <a:buChar char="•"/>
            </a:pPr>
            <a:r>
              <a:rPr lang="en-GB" b="0" i="0" dirty="0">
                <a:solidFill>
                  <a:schemeClr val="accent1">
                    <a:lumMod val="50000"/>
                  </a:schemeClr>
                </a:solidFill>
                <a:effectLst/>
                <a:latin typeface="Garamond" panose="02020404030301010803" pitchFamily="18" charset="0"/>
              </a:rPr>
              <a:t>Gender – males are more likely to commit serious violence and carry weapons (Home Office, 2018a; Brennan, 2018).</a:t>
            </a:r>
          </a:p>
          <a:p>
            <a:pPr algn="l">
              <a:buFont typeface="Arial" panose="020B0604020202020204" pitchFamily="34" charset="0"/>
              <a:buChar char="•"/>
            </a:pPr>
            <a:r>
              <a:rPr lang="en-GB" b="0" i="0" dirty="0">
                <a:solidFill>
                  <a:schemeClr val="accent1">
                    <a:lumMod val="50000"/>
                  </a:schemeClr>
                </a:solidFill>
                <a:effectLst/>
                <a:latin typeface="Garamond" panose="02020404030301010803" pitchFamily="18" charset="0"/>
              </a:rPr>
              <a:t>Age – self-reported weapon carrying peaks around the age of 15 (Home Office, 2018; Brennan, 2018).</a:t>
            </a:r>
          </a:p>
          <a:p>
            <a:pPr algn="l">
              <a:buFont typeface="Arial" panose="020B0604020202020204" pitchFamily="34" charset="0"/>
              <a:buChar char="•"/>
            </a:pPr>
            <a:r>
              <a:rPr lang="en-GB" b="0" i="0" dirty="0">
                <a:solidFill>
                  <a:schemeClr val="accent1">
                    <a:lumMod val="50000"/>
                  </a:schemeClr>
                </a:solidFill>
                <a:effectLst/>
                <a:latin typeface="Garamond" panose="02020404030301010803" pitchFamily="18" charset="0"/>
              </a:rPr>
              <a:t>Adverse childhood experiences – including abuse, neglect, parental criminality and/or substance abuse, being taken into care (</a:t>
            </a:r>
            <a:r>
              <a:rPr lang="en-GB" b="0" i="0" dirty="0" err="1">
                <a:solidFill>
                  <a:schemeClr val="accent1">
                    <a:lumMod val="50000"/>
                  </a:schemeClr>
                </a:solidFill>
                <a:effectLst/>
                <a:latin typeface="Garamond" panose="02020404030301010803" pitchFamily="18" charset="0"/>
              </a:rPr>
              <a:t>Dobash</a:t>
            </a:r>
            <a:r>
              <a:rPr lang="en-GB" b="0" i="0" dirty="0">
                <a:solidFill>
                  <a:schemeClr val="accent1">
                    <a:lumMod val="50000"/>
                  </a:schemeClr>
                </a:solidFill>
                <a:effectLst/>
                <a:latin typeface="Garamond" panose="02020404030301010803" pitchFamily="18" charset="0"/>
              </a:rPr>
              <a:t> et al., 2007; Hales et al.,, 2006; Home Office, 2018).</a:t>
            </a:r>
          </a:p>
          <a:p>
            <a:pPr algn="l">
              <a:buFont typeface="Arial" panose="020B0604020202020204" pitchFamily="34" charset="0"/>
              <a:buChar char="•"/>
            </a:pPr>
            <a:r>
              <a:rPr lang="en-GB" b="0" i="0" dirty="0">
                <a:solidFill>
                  <a:schemeClr val="accent1">
                    <a:lumMod val="50000"/>
                  </a:schemeClr>
                </a:solidFill>
                <a:effectLst/>
                <a:latin typeface="Garamond" panose="02020404030301010803" pitchFamily="18" charset="0"/>
              </a:rPr>
              <a:t>Educational attainment – school exclusion and low attainment (Hales et al., 2006; Home Office, 2018; Ministry of Justice, 2018).</a:t>
            </a:r>
          </a:p>
          <a:p>
            <a:pPr algn="l">
              <a:buNone/>
            </a:pPr>
            <a:r>
              <a:rPr lang="en-GB" b="0" i="0" dirty="0">
                <a:solidFill>
                  <a:schemeClr val="accent1">
                    <a:lumMod val="50000"/>
                  </a:schemeClr>
                </a:solidFill>
                <a:effectLst/>
                <a:latin typeface="Garamond" panose="02020404030301010803" pitchFamily="18" charset="0"/>
              </a:rPr>
              <a:t>Ethnicity – recent analysis of data collected in the UK indicates that there is no statistically significant relationship between ethnicity and weapon carrying (Brennan, 2018).</a:t>
            </a:r>
          </a:p>
          <a:p>
            <a:endParaRPr lang="en-GB" dirty="0"/>
          </a:p>
        </p:txBody>
      </p:sp>
    </p:spTree>
    <p:extLst>
      <p:ext uri="{BB962C8B-B14F-4D97-AF65-F5344CB8AC3E}">
        <p14:creationId xmlns:p14="http://schemas.microsoft.com/office/powerpoint/2010/main" val="371001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Gang affiliation </a:t>
            </a:r>
          </a:p>
        </p:txBody>
      </p:sp>
      <p:sp>
        <p:nvSpPr>
          <p:cNvPr id="3" name="Content Placeholder 2"/>
          <p:cNvSpPr>
            <a:spLocks noGrp="1"/>
          </p:cNvSpPr>
          <p:nvPr>
            <p:ph idx="1"/>
          </p:nvPr>
        </p:nvSpPr>
        <p:spPr>
          <a:xfrm>
            <a:off x="837828" y="1676400"/>
            <a:ext cx="10585176" cy="4495800"/>
          </a:xfrm>
          <a:solidFill>
            <a:schemeClr val="tx1">
              <a:lumMod val="10000"/>
              <a:lumOff val="90000"/>
            </a:schemeClr>
          </a:solidFill>
          <a:ln>
            <a:solidFill>
              <a:schemeClr val="accent1"/>
            </a:solidFill>
          </a:ln>
        </p:spPr>
        <p:txBody>
          <a:bodyPr>
            <a:normAutofit fontScale="92500" lnSpcReduction="20000"/>
          </a:bodyPr>
          <a:lstStyle/>
          <a:p>
            <a:r>
              <a:rPr lang="en-US" dirty="0">
                <a:latin typeface="Garamond" panose="02020404030301010803" pitchFamily="18" charset="0"/>
              </a:rPr>
              <a:t>Gang affiliation is a predictor of violence/delinquency in itself (Thornberry 1998; </a:t>
            </a:r>
            <a:r>
              <a:rPr lang="en-US" dirty="0" err="1">
                <a:latin typeface="Garamond" panose="02020404030301010803" pitchFamily="18" charset="0"/>
              </a:rPr>
              <a:t>Battin</a:t>
            </a:r>
            <a:r>
              <a:rPr lang="en-US" dirty="0">
                <a:latin typeface="Garamond" panose="02020404030301010803" pitchFamily="18" charset="0"/>
              </a:rPr>
              <a:t> </a:t>
            </a:r>
            <a:r>
              <a:rPr lang="en-US" i="1" dirty="0">
                <a:latin typeface="Garamond" panose="02020404030301010803" pitchFamily="18" charset="0"/>
              </a:rPr>
              <a:t>et al.</a:t>
            </a:r>
            <a:r>
              <a:rPr lang="en-US" dirty="0">
                <a:latin typeface="Garamond" panose="02020404030301010803" pitchFamily="18" charset="0"/>
              </a:rPr>
              <a:t> 1998). The ages of those associated with such criminality has received prolonged academic attention. </a:t>
            </a:r>
          </a:p>
          <a:p>
            <a:r>
              <a:rPr lang="en-US" dirty="0">
                <a:latin typeface="Garamond" panose="02020404030301010803" pitchFamily="18" charset="0"/>
              </a:rPr>
              <a:t>In particular, the theoretical perspective of life-course criminology supports the view that there is a ‘core’ age-range during which the most criminal activity is committed (Farrington 1986; Wolfgang </a:t>
            </a:r>
            <a:r>
              <a:rPr lang="en-US" i="1" dirty="0">
                <a:latin typeface="Garamond" panose="02020404030301010803" pitchFamily="18" charset="0"/>
              </a:rPr>
              <a:t>et al.</a:t>
            </a:r>
            <a:r>
              <a:rPr lang="en-US" dirty="0">
                <a:latin typeface="Garamond" panose="02020404030301010803" pitchFamily="18" charset="0"/>
              </a:rPr>
              <a:t> 1987). </a:t>
            </a:r>
          </a:p>
          <a:p>
            <a:r>
              <a:rPr lang="en-US" dirty="0">
                <a:latin typeface="Garamond" panose="02020404030301010803" pitchFamily="18" charset="0"/>
              </a:rPr>
              <a:t>It is also during this age range that an individual’s involvement with gang activity reaches its peak, including heightened levels of violence (Hagedorn 1988). </a:t>
            </a:r>
          </a:p>
          <a:p>
            <a:r>
              <a:rPr lang="en-US" dirty="0">
                <a:latin typeface="Garamond" panose="02020404030301010803" pitchFamily="18" charset="0"/>
              </a:rPr>
              <a:t>However, more recently, </a:t>
            </a:r>
            <a:r>
              <a:rPr lang="en-GB" dirty="0">
                <a:solidFill>
                  <a:schemeClr val="accent1">
                    <a:lumMod val="50000"/>
                  </a:schemeClr>
                </a:solidFill>
                <a:latin typeface="Garamond" panose="02020404030301010803" pitchFamily="18" charset="0"/>
              </a:rPr>
              <a:t>e</a:t>
            </a:r>
            <a:r>
              <a:rPr lang="en-GB" i="0" dirty="0">
                <a:solidFill>
                  <a:schemeClr val="accent1">
                    <a:lumMod val="50000"/>
                  </a:schemeClr>
                </a:solidFill>
                <a:effectLst/>
                <a:latin typeface="Garamond" panose="02020404030301010803" pitchFamily="18" charset="0"/>
              </a:rPr>
              <a:t>vidence suggests that gang-related knife crime, although more likely to result in injury or fatality, makes up only a small proportion of total knife crime with injury (only five percent in 2016) (MOPAC, 2017).</a:t>
            </a:r>
            <a:endParaRPr lang="en-US" dirty="0">
              <a:solidFill>
                <a:schemeClr val="accent1">
                  <a:lumMod val="50000"/>
                </a:schemeClr>
              </a:solidFill>
              <a:latin typeface="Garamond" panose="02020404030301010803" pitchFamily="18" charset="0"/>
            </a:endParaRPr>
          </a:p>
          <a:p>
            <a:r>
              <a:rPr lang="en-US" dirty="0">
                <a:latin typeface="Garamond" panose="02020404030301010803" pitchFamily="18" charset="0"/>
              </a:rPr>
              <a:t>Additionally, witnessing trauma during childhood has been identified as a predictor of gang membership during adolescence. This is especially the case for children brought-up in conflict zones, whose subsequent gang activity is </a:t>
            </a:r>
            <a:r>
              <a:rPr lang="en-US" dirty="0" err="1">
                <a:latin typeface="Garamond" panose="02020404030301010803" pitchFamily="18" charset="0"/>
              </a:rPr>
              <a:t>characterised</a:t>
            </a:r>
            <a:r>
              <a:rPr lang="en-US" dirty="0">
                <a:latin typeface="Garamond" panose="02020404030301010803" pitchFamily="18" charset="0"/>
              </a:rPr>
              <a:t> by extreme violence (</a:t>
            </a:r>
            <a:r>
              <a:rPr lang="en-US" dirty="0" err="1">
                <a:latin typeface="Garamond" panose="02020404030301010803" pitchFamily="18" charset="0"/>
              </a:rPr>
              <a:t>Balasunderam</a:t>
            </a:r>
            <a:r>
              <a:rPr lang="en-US" dirty="0">
                <a:latin typeface="Garamond" panose="02020404030301010803" pitchFamily="18" charset="0"/>
              </a:rPr>
              <a:t> 2009; </a:t>
            </a:r>
            <a:r>
              <a:rPr lang="en-US" dirty="0" err="1">
                <a:latin typeface="Garamond" panose="02020404030301010803" pitchFamily="18" charset="0"/>
              </a:rPr>
              <a:t>Orjuela</a:t>
            </a:r>
            <a:r>
              <a:rPr lang="en-US" dirty="0">
                <a:latin typeface="Garamond" panose="02020404030301010803" pitchFamily="18" charset="0"/>
              </a:rPr>
              <a:t> 2011).</a:t>
            </a:r>
            <a:endParaRPr lang="en-GB" dirty="0">
              <a:latin typeface="Garamond" panose="02020404030301010803" pitchFamily="18" charset="0"/>
            </a:endParaRPr>
          </a:p>
        </p:txBody>
      </p:sp>
    </p:spTree>
    <p:extLst>
      <p:ext uri="{BB962C8B-B14F-4D97-AF65-F5344CB8AC3E}">
        <p14:creationId xmlns:p14="http://schemas.microsoft.com/office/powerpoint/2010/main" val="1824233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3812" y="1340768"/>
            <a:ext cx="9985175" cy="4831432"/>
          </a:xfrm>
          <a:solidFill>
            <a:schemeClr val="tx1">
              <a:lumMod val="10000"/>
              <a:lumOff val="90000"/>
            </a:schemeClr>
          </a:solidFill>
          <a:ln>
            <a:solidFill>
              <a:schemeClr val="accent1"/>
            </a:solidFill>
          </a:ln>
        </p:spPr>
        <p:txBody>
          <a:bodyPr>
            <a:normAutofit lnSpcReduction="10000"/>
          </a:bodyPr>
          <a:lstStyle/>
          <a:p>
            <a:r>
              <a:rPr lang="en-US" dirty="0">
                <a:latin typeface="Garamond" panose="02020404030301010803" pitchFamily="18" charset="0"/>
              </a:rPr>
              <a:t>There has been reluctance from some academics to use the term ‘gang’ in relation to </a:t>
            </a:r>
            <a:r>
              <a:rPr lang="en-US" i="1" dirty="0">
                <a:latin typeface="Garamond" panose="02020404030301010803" pitchFamily="18" charset="0"/>
              </a:rPr>
              <a:t>all</a:t>
            </a:r>
            <a:r>
              <a:rPr lang="en-US" dirty="0">
                <a:latin typeface="Garamond" panose="02020404030301010803" pitchFamily="18" charset="0"/>
              </a:rPr>
              <a:t> groups engaged in delinquent activity. This is because of the belief that gangs require a level of codification and formalisation – both of which are absent from purely delinquent groups. </a:t>
            </a:r>
          </a:p>
          <a:p>
            <a:r>
              <a:rPr lang="en-US" dirty="0">
                <a:latin typeface="Garamond" panose="02020404030301010803" pitchFamily="18" charset="0"/>
              </a:rPr>
              <a:t>Further reluctance is borne out of the view that referring to gangs adds a degree of glamorisation to what would otherwise be classed as merely anti-social behaviour (</a:t>
            </a:r>
            <a:r>
              <a:rPr lang="en-GB" dirty="0" err="1">
                <a:latin typeface="Garamond" panose="02020404030301010803" pitchFamily="18" charset="0"/>
              </a:rPr>
              <a:t>Hallsworth</a:t>
            </a:r>
            <a:r>
              <a:rPr lang="en-US" dirty="0">
                <a:latin typeface="Garamond" panose="02020404030301010803" pitchFamily="18" charset="0"/>
              </a:rPr>
              <a:t> &amp; </a:t>
            </a:r>
            <a:r>
              <a:rPr lang="en-US" dirty="0" err="1">
                <a:latin typeface="Garamond" panose="02020404030301010803" pitchFamily="18" charset="0"/>
              </a:rPr>
              <a:t>Brotherton</a:t>
            </a:r>
            <a:r>
              <a:rPr lang="en-US" dirty="0">
                <a:latin typeface="Garamond" panose="02020404030301010803" pitchFamily="18" charset="0"/>
              </a:rPr>
              <a:t>, 2011). </a:t>
            </a:r>
          </a:p>
          <a:p>
            <a:r>
              <a:rPr lang="en-US" dirty="0">
                <a:latin typeface="Garamond" panose="02020404030301010803" pitchFamily="18" charset="0"/>
              </a:rPr>
              <a:t>Such concerns are heightened in relation to youth street gangs. There is a wide consensus that youth delinquency in twentieth-century Britain was typified by an absence of coherent, organised groupings (Patrick 1973/2012). </a:t>
            </a:r>
          </a:p>
          <a:p>
            <a:r>
              <a:rPr lang="en-US" dirty="0">
                <a:latin typeface="Garamond" panose="02020404030301010803" pitchFamily="18" charset="0"/>
              </a:rPr>
              <a:t>Although such groupings did engage in disruptive behaviour, delinquency and violence, they were predominantly “loosely knit, amorphous gatherings of boys who joined and left at will”. </a:t>
            </a:r>
            <a:r>
              <a:rPr lang="en-US" b="1" dirty="0">
                <a:latin typeface="Garamond" panose="02020404030301010803" pitchFamily="18" charset="0"/>
              </a:rPr>
              <a:t>Are we still in the same situation?</a:t>
            </a:r>
            <a:endParaRPr lang="en-GB" b="1" dirty="0">
              <a:latin typeface="Garamond" panose="02020404030301010803" pitchFamily="18" charset="0"/>
            </a:endParaRPr>
          </a:p>
        </p:txBody>
      </p:sp>
    </p:spTree>
    <p:extLst>
      <p:ext uri="{BB962C8B-B14F-4D97-AF65-F5344CB8AC3E}">
        <p14:creationId xmlns:p14="http://schemas.microsoft.com/office/powerpoint/2010/main" val="3951657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1844" y="404664"/>
            <a:ext cx="10585176" cy="6192688"/>
          </a:xfrm>
          <a:solidFill>
            <a:schemeClr val="tx1">
              <a:lumMod val="10000"/>
              <a:lumOff val="90000"/>
            </a:schemeClr>
          </a:solidFill>
          <a:ln>
            <a:solidFill>
              <a:schemeClr val="accent1"/>
            </a:solidFill>
          </a:ln>
        </p:spPr>
        <p:txBody>
          <a:bodyPr>
            <a:normAutofit fontScale="92500"/>
          </a:bodyPr>
          <a:lstStyle/>
          <a:p>
            <a:r>
              <a:rPr lang="en-GB" dirty="0">
                <a:latin typeface="Garamond" panose="02020404030301010803" pitchFamily="18" charset="0"/>
              </a:rPr>
              <a:t>Increasingly, the use of weapons and firearms are part of gang culture (Maitra, 2017) and a great deal of the commentary on knife crime suggests that it is a problem of youth. </a:t>
            </a:r>
          </a:p>
          <a:p>
            <a:r>
              <a:rPr lang="en-GB" dirty="0">
                <a:latin typeface="Garamond" panose="02020404030301010803" pitchFamily="18" charset="0"/>
              </a:rPr>
              <a:t>As Berman (2013: 2) has noted ‘Knife crime is a persistent and worrying concern, especially as it impacts particularly upon young people and the disadvantaged’. </a:t>
            </a:r>
          </a:p>
          <a:p>
            <a:r>
              <a:rPr lang="en-GB" dirty="0">
                <a:latin typeface="Garamond" panose="02020404030301010803" pitchFamily="18" charset="0"/>
              </a:rPr>
              <a:t>Findings from self report surveys suggest that knife crime is a ‘problem of youth’ and suggest that the knife carrying reflects wider offending trajectories and the ‘crime-age curve’ (Farrington, 1986: 189; </a:t>
            </a:r>
            <a:r>
              <a:rPr lang="en-GB" dirty="0" err="1">
                <a:latin typeface="Garamond" panose="02020404030301010803" pitchFamily="18" charset="0"/>
              </a:rPr>
              <a:t>Moffit</a:t>
            </a:r>
            <a:r>
              <a:rPr lang="en-GB" dirty="0">
                <a:latin typeface="Garamond" panose="02020404030301010803" pitchFamily="18" charset="0"/>
              </a:rPr>
              <a:t>, 1993). </a:t>
            </a:r>
          </a:p>
          <a:p>
            <a:r>
              <a:rPr lang="en-GB" dirty="0">
                <a:latin typeface="Garamond" panose="02020404030301010803" pitchFamily="18" charset="0"/>
              </a:rPr>
              <a:t>Data from self report surveys suggest that the vast majority of people who admit to carrying a knife are under-eighteen (Anderson et al., 2010). The peak age for knife carrying is between 14 and 17, and according to the Offending Crime and Justice Survey six percent of this age group claim to have carried a knife (Roe &amp; Ashe, 2008). </a:t>
            </a:r>
          </a:p>
          <a:p>
            <a:r>
              <a:rPr lang="en-GB" dirty="0">
                <a:latin typeface="Garamond" panose="02020404030301010803" pitchFamily="18" charset="0"/>
              </a:rPr>
              <a:t>The Edinburgh Youth Transitions Survey (EYTS) found that some 30% of the sample had carried a knife between the age of 12 and 17, the peak age being 14, after which age knife carrying decreased substantially, except for a small cohort whose knife use increased (McVie, 2010). </a:t>
            </a:r>
          </a:p>
          <a:p>
            <a:r>
              <a:rPr lang="en-GB" dirty="0">
                <a:latin typeface="Garamond" panose="02020404030301010803" pitchFamily="18" charset="0"/>
              </a:rPr>
              <a:t>However, the vast majority of those </a:t>
            </a:r>
            <a:r>
              <a:rPr lang="en-GB" b="1" dirty="0">
                <a:latin typeface="Garamond" panose="02020404030301010803" pitchFamily="18" charset="0"/>
              </a:rPr>
              <a:t>convicted</a:t>
            </a:r>
            <a:r>
              <a:rPr lang="en-GB" dirty="0">
                <a:latin typeface="Garamond" panose="02020404030301010803" pitchFamily="18" charset="0"/>
              </a:rPr>
              <a:t> of carrying a knife would appear to be adults. </a:t>
            </a:r>
          </a:p>
        </p:txBody>
      </p:sp>
    </p:spTree>
    <p:extLst>
      <p:ext uri="{BB962C8B-B14F-4D97-AF65-F5344CB8AC3E}">
        <p14:creationId xmlns:p14="http://schemas.microsoft.com/office/powerpoint/2010/main" val="2269041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53852" y="836712"/>
            <a:ext cx="10369151" cy="5335488"/>
          </a:xfrm>
          <a:solidFill>
            <a:schemeClr val="tx1">
              <a:lumMod val="10000"/>
              <a:lumOff val="90000"/>
            </a:schemeClr>
          </a:solidFill>
          <a:ln>
            <a:solidFill>
              <a:schemeClr val="accent1"/>
            </a:solidFill>
          </a:ln>
        </p:spPr>
        <p:txBody>
          <a:bodyPr>
            <a:normAutofit/>
          </a:bodyPr>
          <a:lstStyle/>
          <a:p>
            <a:r>
              <a:rPr lang="en-GB" dirty="0">
                <a:latin typeface="Garamond" panose="02020404030301010803" pitchFamily="18" charset="0"/>
              </a:rPr>
              <a:t>Figures released by the Metropolitan Police (Hill, 2011) show a 30% increase in the number of victims of knife crime aged between 13 and 24 in London between 2008 and 2011: around 60 per cent of these victims were teenagers. </a:t>
            </a:r>
            <a:r>
              <a:rPr lang="en-GB" b="1" dirty="0">
                <a:latin typeface="Garamond" panose="02020404030301010803" pitchFamily="18" charset="0"/>
              </a:rPr>
              <a:t>What about now?</a:t>
            </a:r>
          </a:p>
          <a:p>
            <a:r>
              <a:rPr lang="en-GB" dirty="0">
                <a:latin typeface="Garamond" panose="02020404030301010803" pitchFamily="18" charset="0"/>
              </a:rPr>
              <a:t>Several studies have sought to explain the relation between age and knife crime, but these have proved inconclusive. Indeed, the relationship between age and offending more generally was considered by </a:t>
            </a:r>
            <a:r>
              <a:rPr lang="en-GB" dirty="0" err="1">
                <a:latin typeface="Garamond" panose="02020404030301010803" pitchFamily="18" charset="0"/>
              </a:rPr>
              <a:t>Moffit</a:t>
            </a:r>
            <a:r>
              <a:rPr lang="en-GB" dirty="0">
                <a:latin typeface="Garamond" panose="02020404030301010803" pitchFamily="18" charset="0"/>
              </a:rPr>
              <a:t> (1993: 675) to be one of ‘the most robust and the least understood observations’ in criminology”. </a:t>
            </a:r>
          </a:p>
          <a:p>
            <a:r>
              <a:rPr lang="en-GB" dirty="0">
                <a:latin typeface="Garamond" panose="02020404030301010803" pitchFamily="18" charset="0"/>
              </a:rPr>
              <a:t>Marfleet (2008) conducted focus groups with school pupils and interviews with young men convicted of a knife offence. She reported that knife carrying was the result of complex problems, but emphasises the importance of maturity and its influence on decision making, and argues that children are ‘by definition immature’ and those most likely to commit crimes are ‘arguably the most immature of all’ (2008: 14).</a:t>
            </a:r>
          </a:p>
        </p:txBody>
      </p:sp>
    </p:spTree>
    <p:extLst>
      <p:ext uri="{BB962C8B-B14F-4D97-AF65-F5344CB8AC3E}">
        <p14:creationId xmlns:p14="http://schemas.microsoft.com/office/powerpoint/2010/main" val="19825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1844" y="2132856"/>
            <a:ext cx="10585176" cy="3888432"/>
          </a:xfrm>
          <a:solidFill>
            <a:schemeClr val="tx1">
              <a:lumMod val="10000"/>
              <a:lumOff val="90000"/>
            </a:schemeClr>
          </a:solidFill>
          <a:ln>
            <a:solidFill>
              <a:schemeClr val="accent1"/>
            </a:solidFill>
          </a:ln>
        </p:spPr>
        <p:txBody>
          <a:bodyPr>
            <a:normAutofit/>
          </a:bodyPr>
          <a:lstStyle/>
          <a:p>
            <a:r>
              <a:rPr lang="en-GB" dirty="0">
                <a:latin typeface="Garamond" panose="02020404030301010803" pitchFamily="18" charset="0"/>
              </a:rPr>
              <a:t>Lemos (2004) suggests the ‘fashion’ element of knife carrying. He suggests that at least some young people carry knives because of peer pressure, and that knives for some are regarded as cool. </a:t>
            </a:r>
          </a:p>
          <a:p>
            <a:r>
              <a:rPr lang="en-GB" dirty="0">
                <a:latin typeface="Garamond" panose="02020404030301010803" pitchFamily="18" charset="0"/>
              </a:rPr>
              <a:t>Moreover, Lemos has noted, ‘knives hold a particular fascination for children, particularly boys, regardless of social background`. </a:t>
            </a:r>
          </a:p>
          <a:p>
            <a:r>
              <a:rPr lang="en-GB" dirty="0">
                <a:latin typeface="Garamond" panose="02020404030301010803" pitchFamily="18" charset="0"/>
              </a:rPr>
              <a:t>On the other hand, knife carrying does not occur evenly across all populations of young people. Educational and social disadvantage, deprivation, victimization and membership of an offending peer group have been shown to be significant predictors of knife carrying (House of Commons, 2009).</a:t>
            </a:r>
          </a:p>
          <a:p>
            <a:endParaRPr lang="en-GB" dirty="0"/>
          </a:p>
          <a:p>
            <a:endParaRPr lang="en-GB" dirty="0"/>
          </a:p>
          <a:p>
            <a:endParaRPr lang="en-GB" dirty="0"/>
          </a:p>
        </p:txBody>
      </p:sp>
      <p:sp>
        <p:nvSpPr>
          <p:cNvPr id="4" name="TextBox 3"/>
          <p:cNvSpPr txBox="1"/>
          <p:nvPr/>
        </p:nvSpPr>
        <p:spPr>
          <a:xfrm>
            <a:off x="3718148" y="908720"/>
            <a:ext cx="4608512" cy="595869"/>
          </a:xfrm>
          <a:prstGeom prst="rect">
            <a:avLst/>
          </a:prstGeom>
          <a:noFill/>
        </p:spPr>
        <p:txBody>
          <a:bodyPr wrap="square" rtlCol="0">
            <a:spAutoFit/>
          </a:bodyPr>
          <a:lstStyle/>
          <a:p>
            <a:pPr algn="ctr">
              <a:lnSpc>
                <a:spcPct val="90000"/>
              </a:lnSpc>
            </a:pPr>
            <a:r>
              <a:rPr lang="en-GB" sz="3600" b="1" dirty="0">
                <a:latin typeface="Garamond" panose="02020404030301010803" pitchFamily="18" charset="0"/>
              </a:rPr>
              <a:t>Why carry a knife?</a:t>
            </a:r>
          </a:p>
        </p:txBody>
      </p:sp>
    </p:spTree>
    <p:extLst>
      <p:ext uri="{BB962C8B-B14F-4D97-AF65-F5344CB8AC3E}">
        <p14:creationId xmlns:p14="http://schemas.microsoft.com/office/powerpoint/2010/main" val="3276735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Is knife crime a problem of race?</a:t>
            </a:r>
            <a:endParaRPr lang="en-GB" b="1" dirty="0"/>
          </a:p>
        </p:txBody>
      </p:sp>
      <p:sp>
        <p:nvSpPr>
          <p:cNvPr id="3" name="Content Placeholder 2"/>
          <p:cNvSpPr>
            <a:spLocks noGrp="1"/>
          </p:cNvSpPr>
          <p:nvPr>
            <p:ph idx="1"/>
          </p:nvPr>
        </p:nvSpPr>
        <p:spPr>
          <a:xfrm>
            <a:off x="1053852" y="1676400"/>
            <a:ext cx="10657184" cy="3624808"/>
          </a:xfrm>
        </p:spPr>
        <p:txBody>
          <a:bodyPr>
            <a:normAutofit/>
          </a:bodyPr>
          <a:lstStyle/>
          <a:p>
            <a:r>
              <a:rPr lang="en-GB" dirty="0">
                <a:latin typeface="Garamond" panose="02020404030301010803" pitchFamily="18" charset="0"/>
              </a:rPr>
              <a:t>Issues of race and ethnicity present problems for researchers because ethnic minorities are under-represented in research, and the gap between their actual experiences of violence and public understanding of this is considerable (Wood, 2010). </a:t>
            </a:r>
          </a:p>
          <a:p>
            <a:r>
              <a:rPr lang="en-GB" dirty="0">
                <a:latin typeface="Garamond" panose="02020404030301010803" pitchFamily="18" charset="0"/>
              </a:rPr>
              <a:t>Causal links are often drawn between elements of ‘black culture’ for instance ‘</a:t>
            </a:r>
            <a:r>
              <a:rPr lang="en-GB" dirty="0" err="1">
                <a:latin typeface="Garamond" panose="02020404030301010803" pitchFamily="18" charset="0"/>
              </a:rPr>
              <a:t>gangsta</a:t>
            </a:r>
            <a:r>
              <a:rPr lang="en-GB" dirty="0">
                <a:latin typeface="Garamond" panose="02020404030301010803" pitchFamily="18" charset="0"/>
              </a:rPr>
              <a:t> rap’ and engagement in knife crime (Squires, 2009). </a:t>
            </a:r>
          </a:p>
          <a:p>
            <a:r>
              <a:rPr lang="en-GB" dirty="0">
                <a:latin typeface="Garamond" panose="02020404030301010803" pitchFamily="18" charset="0"/>
              </a:rPr>
              <a:t>Studies on knife crime have suggested that ethnicity per se is not the issue, and that once deprivation, education, housing, location and other forms of disadvantage are accounted for, ethnicity has a negligible impact on behaviours related to knife carrying (Aldridge and Medina, 2007; </a:t>
            </a:r>
            <a:r>
              <a:rPr lang="en-GB" dirty="0" err="1">
                <a:latin typeface="Garamond" panose="02020404030301010803" pitchFamily="18" charset="0"/>
              </a:rPr>
              <a:t>Firmin</a:t>
            </a:r>
            <a:r>
              <a:rPr lang="en-GB" dirty="0">
                <a:latin typeface="Garamond" panose="02020404030301010803" pitchFamily="18" charset="0"/>
              </a:rPr>
              <a:t> et al., 2007; Silvestri et al., 2009).</a:t>
            </a:r>
          </a:p>
          <a:p>
            <a:pPr marL="0" indent="0">
              <a:buNone/>
            </a:pPr>
            <a:endParaRPr lang="en-GB" dirty="0"/>
          </a:p>
        </p:txBody>
      </p:sp>
    </p:spTree>
    <p:extLst>
      <p:ext uri="{BB962C8B-B14F-4D97-AF65-F5344CB8AC3E}">
        <p14:creationId xmlns:p14="http://schemas.microsoft.com/office/powerpoint/2010/main" val="1657082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1844" y="1268760"/>
            <a:ext cx="10513168" cy="4903440"/>
          </a:xfrm>
          <a:solidFill>
            <a:schemeClr val="accent2">
              <a:lumMod val="20000"/>
              <a:lumOff val="80000"/>
            </a:schemeClr>
          </a:solidFill>
          <a:ln>
            <a:solidFill>
              <a:schemeClr val="accent1"/>
            </a:solidFill>
          </a:ln>
        </p:spPr>
        <p:txBody>
          <a:bodyPr>
            <a:normAutofit fontScale="92500" lnSpcReduction="20000"/>
          </a:bodyPr>
          <a:lstStyle/>
          <a:p>
            <a:pPr marL="0" indent="0">
              <a:buNone/>
            </a:pPr>
            <a:endParaRPr lang="en-GB" dirty="0"/>
          </a:p>
          <a:p>
            <a:r>
              <a:rPr lang="en-GB" dirty="0">
                <a:latin typeface="Garamond" panose="02020404030301010803" pitchFamily="18" charset="0"/>
              </a:rPr>
              <a:t>There is a historic absence of research on women’s experiences of violence, and their participation in crime (Newburn &amp; Stanko, 1994; Stanko &amp; Lee, 2003). </a:t>
            </a:r>
          </a:p>
          <a:p>
            <a:r>
              <a:rPr lang="en-GB" dirty="0">
                <a:latin typeface="Garamond" panose="02020404030301010803" pitchFamily="18" charset="0"/>
              </a:rPr>
              <a:t>Gender is a significant predictor of violent offending and victimisation (Farrington; 1996; Wilson, 2009; Ray, 2011; 2013). </a:t>
            </a:r>
          </a:p>
          <a:p>
            <a:r>
              <a:rPr lang="en-GB" dirty="0">
                <a:latin typeface="Garamond" panose="02020404030301010803" pitchFamily="18" charset="0"/>
              </a:rPr>
              <a:t>Males are more likely to offend than females, are more likely to commit violent offences, are more likely to be incarcerated (Hall &amp; Innes, 2010) and are more likely to be a victim of most forms of violence (Ray, 2011; Silvestri et al., 2009). </a:t>
            </a:r>
          </a:p>
          <a:p>
            <a:r>
              <a:rPr lang="en-GB" dirty="0">
                <a:latin typeface="Garamond" panose="02020404030301010803" pitchFamily="18" charset="0"/>
              </a:rPr>
              <a:t>As a result, there is a lack of research on women’s experiences of violence generally. </a:t>
            </a:r>
          </a:p>
          <a:p>
            <a:r>
              <a:rPr lang="en-GB" dirty="0">
                <a:latin typeface="Garamond" panose="02020404030301010803" pitchFamily="18" charset="0"/>
              </a:rPr>
              <a:t>Silvestri et al. note the limited evidence regarding the involvement of girls and young women in weapon related violence. </a:t>
            </a:r>
          </a:p>
          <a:p>
            <a:r>
              <a:rPr lang="en-GB" dirty="0">
                <a:latin typeface="Garamond" panose="02020404030301010803" pitchFamily="18" charset="0"/>
              </a:rPr>
              <a:t>They suggest that a number of important areas would benefit from further research, including the role of young women as ‘weapon minders’, their role in peer group dynamics (e.g. as mediators or initiators of violence), and the connection between sexual violence against females and the use of weapons.</a:t>
            </a:r>
          </a:p>
          <a:p>
            <a:endParaRPr lang="en-GB" dirty="0"/>
          </a:p>
        </p:txBody>
      </p:sp>
      <p:sp>
        <p:nvSpPr>
          <p:cNvPr id="4" name="TextBox 3"/>
          <p:cNvSpPr txBox="1"/>
          <p:nvPr/>
        </p:nvSpPr>
        <p:spPr>
          <a:xfrm>
            <a:off x="2277988" y="476672"/>
            <a:ext cx="7272808" cy="590931"/>
          </a:xfrm>
          <a:prstGeom prst="rect">
            <a:avLst/>
          </a:prstGeom>
          <a:noFill/>
        </p:spPr>
        <p:txBody>
          <a:bodyPr wrap="square" rtlCol="0">
            <a:spAutoFit/>
          </a:bodyPr>
          <a:lstStyle/>
          <a:p>
            <a:pPr algn="ctr">
              <a:lnSpc>
                <a:spcPct val="90000"/>
              </a:lnSpc>
            </a:pPr>
            <a:r>
              <a:rPr lang="en-GB" sz="3600" b="1" dirty="0">
                <a:latin typeface="Garamond" panose="02020404030301010803" pitchFamily="18" charset="0"/>
              </a:rPr>
              <a:t>Young women and knife crime</a:t>
            </a:r>
          </a:p>
        </p:txBody>
      </p:sp>
    </p:spTree>
    <p:extLst>
      <p:ext uri="{BB962C8B-B14F-4D97-AF65-F5344CB8AC3E}">
        <p14:creationId xmlns:p14="http://schemas.microsoft.com/office/powerpoint/2010/main" val="1453488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Young women continued…</a:t>
            </a:r>
          </a:p>
        </p:txBody>
      </p:sp>
      <p:sp>
        <p:nvSpPr>
          <p:cNvPr id="3" name="Content Placeholder 2"/>
          <p:cNvSpPr>
            <a:spLocks noGrp="1"/>
          </p:cNvSpPr>
          <p:nvPr>
            <p:ph idx="1"/>
          </p:nvPr>
        </p:nvSpPr>
        <p:spPr>
          <a:xfrm>
            <a:off x="1293813" y="1676400"/>
            <a:ext cx="9601200" cy="2976736"/>
          </a:xfrm>
          <a:solidFill>
            <a:schemeClr val="accent2">
              <a:lumMod val="20000"/>
              <a:lumOff val="80000"/>
            </a:schemeClr>
          </a:solidFill>
          <a:ln>
            <a:solidFill>
              <a:schemeClr val="accent1"/>
            </a:solidFill>
          </a:ln>
        </p:spPr>
        <p:txBody>
          <a:bodyPr>
            <a:normAutofit/>
          </a:bodyPr>
          <a:lstStyle/>
          <a:p>
            <a:r>
              <a:rPr lang="en-GB" dirty="0">
                <a:latin typeface="Garamond" panose="02020404030301010803" pitchFamily="18" charset="0"/>
              </a:rPr>
              <a:t>Bannister et al., (2010) explored gangs and violence in Scotland with a specific focus on knives. The study interviewed young people including gang members, knife carriers and their associates, including 18 young women. </a:t>
            </a:r>
          </a:p>
          <a:p>
            <a:r>
              <a:rPr lang="en-GB" dirty="0">
                <a:latin typeface="Garamond" panose="02020404030301010803" pitchFamily="18" charset="0"/>
              </a:rPr>
              <a:t>The young women in the sample were usually on the periphery of long-running territorial conflicts between groups of males. There was no expectation that young women would participate in violence, but women were sometimes portrayed by male associates as a catalyst of conflict between rival gangs.</a:t>
            </a:r>
          </a:p>
        </p:txBody>
      </p:sp>
      <p:sp>
        <p:nvSpPr>
          <p:cNvPr id="4" name="AutoShape 2" descr="Image result for women in ga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4654252" y="4509120"/>
            <a:ext cx="2884916" cy="2016224"/>
          </a:xfrm>
          <a:prstGeom prst="rect">
            <a:avLst/>
          </a:prstGeom>
        </p:spPr>
      </p:pic>
    </p:spTree>
    <p:extLst>
      <p:ext uri="{BB962C8B-B14F-4D97-AF65-F5344CB8AC3E}">
        <p14:creationId xmlns:p14="http://schemas.microsoft.com/office/powerpoint/2010/main" val="2275645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Knives and self-defence</a:t>
            </a:r>
          </a:p>
        </p:txBody>
      </p:sp>
      <p:sp>
        <p:nvSpPr>
          <p:cNvPr id="3" name="Content Placeholder 2"/>
          <p:cNvSpPr>
            <a:spLocks noGrp="1"/>
          </p:cNvSpPr>
          <p:nvPr>
            <p:ph idx="1"/>
          </p:nvPr>
        </p:nvSpPr>
        <p:spPr>
          <a:solidFill>
            <a:schemeClr val="accent1">
              <a:lumMod val="20000"/>
              <a:lumOff val="80000"/>
            </a:schemeClr>
          </a:solidFill>
          <a:ln>
            <a:solidFill>
              <a:schemeClr val="accent1"/>
            </a:solidFill>
          </a:ln>
        </p:spPr>
        <p:txBody>
          <a:bodyPr>
            <a:normAutofit/>
          </a:bodyPr>
          <a:lstStyle/>
          <a:p>
            <a:r>
              <a:rPr lang="en-GB" dirty="0">
                <a:latin typeface="Garamond" panose="02020404030301010803" pitchFamily="18" charset="0"/>
              </a:rPr>
              <a:t>Data shows that young people, in particular young black men, are more vulnerable to victimisation. </a:t>
            </a:r>
          </a:p>
          <a:p>
            <a:r>
              <a:rPr lang="en-GB" dirty="0">
                <a:latin typeface="Garamond" panose="02020404030301010803" pitchFamily="18" charset="0"/>
              </a:rPr>
              <a:t>Research has demonstrated significant links between experiences of victimisation, fear of victimisation and knife carrying (</a:t>
            </a:r>
            <a:r>
              <a:rPr lang="en-GB" dirty="0" err="1">
                <a:latin typeface="Garamond" panose="02020404030301010803" pitchFamily="18" charset="0"/>
              </a:rPr>
              <a:t>Flatley</a:t>
            </a:r>
            <a:r>
              <a:rPr lang="en-GB" dirty="0">
                <a:latin typeface="Garamond" panose="02020404030301010803" pitchFamily="18" charset="0"/>
              </a:rPr>
              <a:t> et al., 2010). </a:t>
            </a:r>
          </a:p>
          <a:p>
            <a:r>
              <a:rPr lang="en-GB" dirty="0">
                <a:latin typeface="Garamond" panose="02020404030301010803" pitchFamily="18" charset="0"/>
              </a:rPr>
              <a:t>A third of respondents to the Youth Justice Board survey who said that they had taken a knife into school, said they had done so ‘to protect myself’; and a fifth said that they carried a knife ‘in case I got into a fight’ (Anderson et al., 2010: 36). </a:t>
            </a:r>
          </a:p>
          <a:p>
            <a:r>
              <a:rPr lang="en-GB" dirty="0">
                <a:latin typeface="Garamond" panose="02020404030301010803" pitchFamily="18" charset="0"/>
              </a:rPr>
              <a:t>Similarly, the majority (85%) responding to the 2006 Offending Crime and Justice survey (Roe and Ashe, 2008) who had carried a knife said that they did so for protection, followed by 8% who did so in case they got into a fight. </a:t>
            </a:r>
          </a:p>
        </p:txBody>
      </p:sp>
    </p:spTree>
    <p:extLst>
      <p:ext uri="{BB962C8B-B14F-4D97-AF65-F5344CB8AC3E}">
        <p14:creationId xmlns:p14="http://schemas.microsoft.com/office/powerpoint/2010/main" val="3190196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Other reasons</a:t>
            </a:r>
          </a:p>
        </p:txBody>
      </p:sp>
      <p:sp>
        <p:nvSpPr>
          <p:cNvPr id="3" name="Content Placeholder 2"/>
          <p:cNvSpPr>
            <a:spLocks noGrp="1"/>
          </p:cNvSpPr>
          <p:nvPr>
            <p:ph idx="1"/>
          </p:nvPr>
        </p:nvSpPr>
        <p:spPr>
          <a:xfrm>
            <a:off x="1293812" y="1676400"/>
            <a:ext cx="10345215" cy="4495800"/>
          </a:xfrm>
          <a:solidFill>
            <a:schemeClr val="tx1">
              <a:lumMod val="10000"/>
              <a:lumOff val="90000"/>
            </a:schemeClr>
          </a:solidFill>
          <a:ln>
            <a:solidFill>
              <a:schemeClr val="accent1"/>
            </a:solidFill>
          </a:ln>
        </p:spPr>
        <p:txBody>
          <a:bodyPr>
            <a:normAutofit fontScale="92500" lnSpcReduction="20000"/>
          </a:bodyPr>
          <a:lstStyle/>
          <a:p>
            <a:r>
              <a:rPr lang="en-GB" dirty="0" err="1">
                <a:latin typeface="Garamond" panose="02020404030301010803" pitchFamily="18" charset="0"/>
              </a:rPr>
              <a:t>Marfleet</a:t>
            </a:r>
            <a:r>
              <a:rPr lang="en-GB" dirty="0">
                <a:latin typeface="Garamond" panose="02020404030301010803" pitchFamily="18" charset="0"/>
              </a:rPr>
              <a:t> (2008,) and </a:t>
            </a:r>
            <a:r>
              <a:rPr lang="en-GB" dirty="0" err="1">
                <a:latin typeface="Garamond" panose="02020404030301010803" pitchFamily="18" charset="0"/>
              </a:rPr>
              <a:t>Comres</a:t>
            </a:r>
            <a:r>
              <a:rPr lang="en-GB" dirty="0">
                <a:latin typeface="Garamond" panose="02020404030301010803" pitchFamily="18" charset="0"/>
              </a:rPr>
              <a:t> (2008) found that many young people lacked faith in the ability of either the police or their parents to protect them, and Marfleet argues that this is responsible for at least some young people seeking illegitimate ways of protecting themselves. </a:t>
            </a:r>
          </a:p>
          <a:p>
            <a:r>
              <a:rPr lang="en-GB" dirty="0" err="1">
                <a:latin typeface="Garamond" panose="02020404030301010803" pitchFamily="18" charset="0"/>
              </a:rPr>
              <a:t>Eades</a:t>
            </a:r>
            <a:r>
              <a:rPr lang="en-GB" dirty="0">
                <a:latin typeface="Garamond" panose="02020404030301010803" pitchFamily="18" charset="0"/>
              </a:rPr>
              <a:t> et al. (2007) link this to higher rates of excluded young people carrying weapons, suggesting that it is these groups that have the least trust in either police or parents. </a:t>
            </a:r>
          </a:p>
          <a:p>
            <a:r>
              <a:rPr lang="en-GB" dirty="0">
                <a:latin typeface="Garamond" panose="02020404030301010803" pitchFamily="18" charset="0"/>
              </a:rPr>
              <a:t>Lemos (2004) noted that over half of young victims of crime did not report having been a victim of crime to either the police or parents. He argued that this occurred for a range of reasons, including peer pressure, fear of being labelled a ‘grass’, fear of retaliation and a lack of understanding as to how to report a crime. Other reasons were a mistrust of the police, and a sense of being viewed as offenders rather than victims.  </a:t>
            </a:r>
          </a:p>
          <a:p>
            <a:r>
              <a:rPr lang="en-GB" dirty="0">
                <a:latin typeface="Garamond" panose="02020404030301010803" pitchFamily="18" charset="0"/>
              </a:rPr>
              <a:t> A range of other motivations have been proposed to explain why young people might carry a knife, including: that knife carrying has become fashionable among young people; is regarded as ‘cool’ (Lemos, 2004); and that a knife can facilitate robbery; and/or other crimes. </a:t>
            </a:r>
          </a:p>
        </p:txBody>
      </p:sp>
    </p:spTree>
    <p:extLst>
      <p:ext uri="{BB962C8B-B14F-4D97-AF65-F5344CB8AC3E}">
        <p14:creationId xmlns:p14="http://schemas.microsoft.com/office/powerpoint/2010/main" val="34979117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What can we conclude?</a:t>
            </a:r>
          </a:p>
        </p:txBody>
      </p:sp>
      <p:sp>
        <p:nvSpPr>
          <p:cNvPr id="3" name="Content Placeholder 2"/>
          <p:cNvSpPr>
            <a:spLocks noGrp="1"/>
          </p:cNvSpPr>
          <p:nvPr>
            <p:ph idx="1"/>
          </p:nvPr>
        </p:nvSpPr>
        <p:spPr>
          <a:solidFill>
            <a:schemeClr val="accent4">
              <a:lumMod val="20000"/>
              <a:lumOff val="80000"/>
            </a:schemeClr>
          </a:solidFill>
          <a:ln>
            <a:solidFill>
              <a:schemeClr val="accent1"/>
            </a:solidFill>
          </a:ln>
        </p:spPr>
        <p:txBody>
          <a:bodyPr/>
          <a:lstStyle/>
          <a:p>
            <a:r>
              <a:rPr lang="en-GB" dirty="0">
                <a:solidFill>
                  <a:schemeClr val="accent1">
                    <a:lumMod val="50000"/>
                  </a:schemeClr>
                </a:solidFill>
                <a:latin typeface="Garamond" panose="02020404030301010803" pitchFamily="18" charset="0"/>
              </a:rPr>
              <a:t>The most plausible finding emerging from the literature is that there is a relationship between knife crime and gangs, but that it is complex and variable (Bannister et al., 2010; Aldridge &amp; Medina, 2007) and related to both collective violence between gangs and engagement in a variety of offences. </a:t>
            </a:r>
          </a:p>
          <a:p>
            <a:r>
              <a:rPr lang="en-GB" dirty="0">
                <a:solidFill>
                  <a:schemeClr val="accent1">
                    <a:lumMod val="50000"/>
                  </a:schemeClr>
                </a:solidFill>
                <a:latin typeface="Garamond" panose="02020404030301010803" pitchFamily="18" charset="0"/>
              </a:rPr>
              <a:t>These variations occur within and between gangs and within different localities. The Committee on Knife Crime (2009) found that the nature and composition of gangs varied across the UK and that this had implications for engagement in knife crime as there appeared ‘to be a strong link between knives and gangs in London and Glasgow, whilst guns were more prevalent in Birmingham and Manchester’. </a:t>
            </a:r>
          </a:p>
        </p:txBody>
      </p:sp>
    </p:spTree>
    <p:extLst>
      <p:ext uri="{BB962C8B-B14F-4D97-AF65-F5344CB8AC3E}">
        <p14:creationId xmlns:p14="http://schemas.microsoft.com/office/powerpoint/2010/main" val="780770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Arson</a:t>
            </a:r>
          </a:p>
        </p:txBody>
      </p:sp>
      <p:sp>
        <p:nvSpPr>
          <p:cNvPr id="3" name="Content Placeholder 2"/>
          <p:cNvSpPr>
            <a:spLocks noGrp="1"/>
          </p:cNvSpPr>
          <p:nvPr>
            <p:ph idx="1"/>
          </p:nvPr>
        </p:nvSpPr>
        <p:spPr>
          <a:xfrm>
            <a:off x="981844" y="1676400"/>
            <a:ext cx="10225136" cy="4495800"/>
          </a:xfrm>
          <a:solidFill>
            <a:schemeClr val="tx1">
              <a:lumMod val="10000"/>
              <a:lumOff val="90000"/>
            </a:schemeClr>
          </a:solidFill>
          <a:ln>
            <a:solidFill>
              <a:schemeClr val="accent1"/>
            </a:solidFill>
          </a:ln>
        </p:spPr>
        <p:txBody>
          <a:bodyPr>
            <a:normAutofit fontScale="92500" lnSpcReduction="20000"/>
          </a:bodyPr>
          <a:lstStyle/>
          <a:p>
            <a:r>
              <a:rPr lang="en-GB" dirty="0">
                <a:latin typeface="Garamond" panose="02020404030301010803" pitchFamily="18" charset="0"/>
              </a:rPr>
              <a:t>Arson is defined as the deliberate and malicious burning or attempted burning of personal property such as a building, home, or vehicle (Ross, 2013).</a:t>
            </a:r>
          </a:p>
          <a:p>
            <a:r>
              <a:rPr lang="en-GB" dirty="0">
                <a:latin typeface="Garamond" panose="02020404030301010803" pitchFamily="18" charset="0"/>
              </a:rPr>
              <a:t>It is a devastating crime that can not only cause death and injury but can also be responsible for severe financial damage to both property owners and governments.</a:t>
            </a:r>
          </a:p>
          <a:p>
            <a:r>
              <a:rPr lang="en-GB" dirty="0">
                <a:latin typeface="Garamond" panose="02020404030301010803" pitchFamily="18" charset="0"/>
              </a:rPr>
              <a:t>Rates of Criminal damage and Arson in the UK are 1,127,000 (ONS, 2018), and within the United States, there are over 500,000 occurrences of arson each year (Ross).</a:t>
            </a:r>
          </a:p>
          <a:p>
            <a:r>
              <a:rPr lang="en-GB" dirty="0">
                <a:latin typeface="Garamond" panose="02020404030301010803" pitchFamily="18" charset="0"/>
              </a:rPr>
              <a:t>As with most crimes, there are numerous different types of arsonists due to differing motivations for committing the crime. </a:t>
            </a:r>
          </a:p>
          <a:p>
            <a:r>
              <a:rPr lang="en-GB" dirty="0">
                <a:latin typeface="Garamond" panose="02020404030301010803" pitchFamily="18" charset="0"/>
              </a:rPr>
              <a:t>Therefore, the use of one theory to explain why people commit arson would produce a reductionist model for understanding the complexities of the crime. </a:t>
            </a:r>
          </a:p>
          <a:p>
            <a:r>
              <a:rPr lang="en-GB" dirty="0">
                <a:latin typeface="Garamond" panose="02020404030301010803" pitchFamily="18" charset="0"/>
              </a:rPr>
              <a:t>As a result, arson must be examined as an offence with different sub types of crime, each having its own psychological explanation. Arson offences can be differentiated as either expressive offences or instrumental offences (Canter &amp; </a:t>
            </a:r>
            <a:r>
              <a:rPr lang="en-GB" dirty="0" err="1">
                <a:latin typeface="Garamond" panose="02020404030301010803" pitchFamily="18" charset="0"/>
              </a:rPr>
              <a:t>Fritzon</a:t>
            </a:r>
            <a:r>
              <a:rPr lang="en-GB" dirty="0">
                <a:latin typeface="Garamond" panose="02020404030301010803" pitchFamily="18" charset="0"/>
              </a:rPr>
              <a:t>, 1998).</a:t>
            </a:r>
          </a:p>
        </p:txBody>
      </p:sp>
    </p:spTree>
    <p:extLst>
      <p:ext uri="{BB962C8B-B14F-4D97-AF65-F5344CB8AC3E}">
        <p14:creationId xmlns:p14="http://schemas.microsoft.com/office/powerpoint/2010/main" val="1373604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Types of Arson</a:t>
            </a:r>
          </a:p>
        </p:txBody>
      </p:sp>
      <p:sp>
        <p:nvSpPr>
          <p:cNvPr id="3" name="Content Placeholder 2"/>
          <p:cNvSpPr>
            <a:spLocks noGrp="1"/>
          </p:cNvSpPr>
          <p:nvPr>
            <p:ph idx="1"/>
          </p:nvPr>
        </p:nvSpPr>
        <p:spPr>
          <a:solidFill>
            <a:schemeClr val="tx1">
              <a:lumMod val="10000"/>
              <a:lumOff val="90000"/>
            </a:schemeClr>
          </a:solidFill>
          <a:ln>
            <a:solidFill>
              <a:schemeClr val="accent1"/>
            </a:solidFill>
          </a:ln>
        </p:spPr>
        <p:txBody>
          <a:bodyPr>
            <a:normAutofit/>
          </a:bodyPr>
          <a:lstStyle/>
          <a:p>
            <a:r>
              <a:rPr lang="en-GB" dirty="0">
                <a:latin typeface="Garamond" panose="02020404030301010803" pitchFamily="18" charset="0"/>
              </a:rPr>
              <a:t>Instrumental offences involve cases of arson where the perpetrator is motivated to carry out the crime for personal gain. Common examples of instrumental motivations are arson as a method of concealing a crime (</a:t>
            </a:r>
            <a:r>
              <a:rPr lang="en-GB" dirty="0" err="1">
                <a:latin typeface="Garamond" panose="02020404030301010803" pitchFamily="18" charset="0"/>
              </a:rPr>
              <a:t>Pettiway</a:t>
            </a:r>
            <a:r>
              <a:rPr lang="en-GB" dirty="0">
                <a:latin typeface="Garamond" panose="02020404030301010803" pitchFamily="18" charset="0"/>
              </a:rPr>
              <a:t>, 1987); and arson as a way of financial gain, referred to as arson for profit (Willmott &amp; </a:t>
            </a:r>
            <a:r>
              <a:rPr lang="en-GB" dirty="0" err="1">
                <a:latin typeface="Garamond" panose="02020404030301010803" pitchFamily="18" charset="0"/>
              </a:rPr>
              <a:t>Ioannou</a:t>
            </a:r>
            <a:r>
              <a:rPr lang="en-GB" dirty="0">
                <a:latin typeface="Garamond" panose="02020404030301010803" pitchFamily="18" charset="0"/>
              </a:rPr>
              <a:t>, 2017). </a:t>
            </a:r>
          </a:p>
          <a:p>
            <a:r>
              <a:rPr lang="en-GB" dirty="0">
                <a:latin typeface="Garamond" panose="02020404030301010803" pitchFamily="18" charset="0"/>
              </a:rPr>
              <a:t>One of the most common motivations for instrumental arson is revenge (White, 1996). </a:t>
            </a:r>
          </a:p>
          <a:p>
            <a:r>
              <a:rPr lang="en-GB" dirty="0">
                <a:latin typeface="Garamond" panose="02020404030301010803" pitchFamily="18" charset="0"/>
              </a:rPr>
              <a:t>In cases of arson where there is no apparent financial or personal motive, pathological abnormalities present within the offender are often thought to be the cause of the criminal behaviour (</a:t>
            </a:r>
            <a:r>
              <a:rPr lang="en-GB" dirty="0" err="1">
                <a:latin typeface="Garamond" panose="02020404030301010803" pitchFamily="18" charset="0"/>
              </a:rPr>
              <a:t>Debowska</a:t>
            </a:r>
            <a:r>
              <a:rPr lang="en-GB" dirty="0">
                <a:latin typeface="Garamond" panose="02020404030301010803" pitchFamily="18" charset="0"/>
              </a:rPr>
              <a:t>, 2017). This type of arson is referred to as expressive arson.</a:t>
            </a:r>
          </a:p>
        </p:txBody>
      </p:sp>
    </p:spTree>
    <p:extLst>
      <p:ext uri="{BB962C8B-B14F-4D97-AF65-F5344CB8AC3E}">
        <p14:creationId xmlns:p14="http://schemas.microsoft.com/office/powerpoint/2010/main" val="3326358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Types of Arson</a:t>
            </a:r>
          </a:p>
        </p:txBody>
      </p:sp>
      <p:sp>
        <p:nvSpPr>
          <p:cNvPr id="3" name="Content Placeholder 2"/>
          <p:cNvSpPr>
            <a:spLocks noGrp="1"/>
          </p:cNvSpPr>
          <p:nvPr>
            <p:ph idx="1"/>
          </p:nvPr>
        </p:nvSpPr>
        <p:spPr>
          <a:xfrm>
            <a:off x="1293813" y="1676400"/>
            <a:ext cx="9601200" cy="2976736"/>
          </a:xfrm>
          <a:solidFill>
            <a:schemeClr val="tx1">
              <a:lumMod val="10000"/>
              <a:lumOff val="90000"/>
            </a:schemeClr>
          </a:solidFill>
          <a:ln>
            <a:solidFill>
              <a:schemeClr val="accent1"/>
            </a:solidFill>
          </a:ln>
        </p:spPr>
        <p:txBody>
          <a:bodyPr/>
          <a:lstStyle/>
          <a:p>
            <a:r>
              <a:rPr lang="en-GB" dirty="0"/>
              <a:t> </a:t>
            </a:r>
            <a:r>
              <a:rPr lang="en-GB" dirty="0">
                <a:latin typeface="Garamond" panose="02020404030301010803" pitchFamily="18" charset="0"/>
              </a:rPr>
              <a:t>Geller (1992)stated that expressive arson can be a result of the individual attempting to express their emotions, through which many gain sexual satisfaction. </a:t>
            </a:r>
          </a:p>
          <a:p>
            <a:r>
              <a:rPr lang="en-GB" dirty="0">
                <a:latin typeface="Garamond" panose="02020404030301010803" pitchFamily="18" charset="0"/>
              </a:rPr>
              <a:t>The rate of recidivism is significantly higher for expressive arsonists, relative to instrumental arsonists (</a:t>
            </a:r>
            <a:r>
              <a:rPr lang="en-GB" dirty="0" err="1">
                <a:latin typeface="Garamond" panose="02020404030301010803" pitchFamily="18" charset="0"/>
              </a:rPr>
              <a:t>Kolko</a:t>
            </a:r>
            <a:r>
              <a:rPr lang="en-GB" dirty="0">
                <a:latin typeface="Garamond" panose="02020404030301010803" pitchFamily="18" charset="0"/>
              </a:rPr>
              <a:t>, 1985). As a result, it is important for researchers to identify the causes behind expressive arson in an attempt to treat the problem and minimize the probability of repeat offending </a:t>
            </a:r>
          </a:p>
        </p:txBody>
      </p:sp>
      <p:pic>
        <p:nvPicPr>
          <p:cNvPr id="4" name="Picture 3"/>
          <p:cNvPicPr>
            <a:picLocks noChangeAspect="1"/>
          </p:cNvPicPr>
          <p:nvPr/>
        </p:nvPicPr>
        <p:blipFill>
          <a:blip r:embed="rId2"/>
          <a:stretch>
            <a:fillRect/>
          </a:stretch>
        </p:blipFill>
        <p:spPr>
          <a:xfrm>
            <a:off x="4222204" y="4365104"/>
            <a:ext cx="3485045" cy="2319139"/>
          </a:xfrm>
          <a:prstGeom prst="rect">
            <a:avLst/>
          </a:prstGeom>
        </p:spPr>
      </p:pic>
    </p:spTree>
    <p:extLst>
      <p:ext uri="{BB962C8B-B14F-4D97-AF65-F5344CB8AC3E}">
        <p14:creationId xmlns:p14="http://schemas.microsoft.com/office/powerpoint/2010/main" val="3845223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The developmental perspective</a:t>
            </a:r>
          </a:p>
        </p:txBody>
      </p:sp>
      <p:sp>
        <p:nvSpPr>
          <p:cNvPr id="3" name="Content Placeholder 2"/>
          <p:cNvSpPr>
            <a:spLocks noGrp="1"/>
          </p:cNvSpPr>
          <p:nvPr>
            <p:ph idx="1"/>
          </p:nvPr>
        </p:nvSpPr>
        <p:spPr>
          <a:solidFill>
            <a:schemeClr val="tx1">
              <a:lumMod val="10000"/>
              <a:lumOff val="90000"/>
            </a:schemeClr>
          </a:solidFill>
          <a:ln>
            <a:solidFill>
              <a:schemeClr val="accent1"/>
            </a:solidFill>
          </a:ln>
        </p:spPr>
        <p:txBody>
          <a:bodyPr>
            <a:normAutofit fontScale="92500" lnSpcReduction="20000"/>
          </a:bodyPr>
          <a:lstStyle/>
          <a:p>
            <a:r>
              <a:rPr lang="en-GB" dirty="0">
                <a:latin typeface="Garamond" panose="02020404030301010803" pitchFamily="18" charset="0"/>
              </a:rPr>
              <a:t>The developmental approach to explaining arson explores the effects earlier childhood events would have on an individual’s personality in later life and whether these affected personality factors could have a mediating effect on motivating an individual to commit arson </a:t>
            </a:r>
          </a:p>
          <a:p>
            <a:r>
              <a:rPr lang="en-GB" dirty="0">
                <a:latin typeface="Garamond" panose="02020404030301010803" pitchFamily="18" charset="0"/>
              </a:rPr>
              <a:t>Bradford (1982) compared 34 arsonists against a control group of 50 participants and found that one of the most common similarities shared by the arsonists, but not the control group, was difficulties at school or failing to complete their schooling.</a:t>
            </a:r>
          </a:p>
          <a:p>
            <a:r>
              <a:rPr lang="en-GB" dirty="0">
                <a:latin typeface="Garamond" panose="02020404030301010803" pitchFamily="18" charset="0"/>
              </a:rPr>
              <a:t>However, there must be more to the explanation that simply education. </a:t>
            </a:r>
          </a:p>
          <a:p>
            <a:r>
              <a:rPr lang="en-GB" dirty="0" err="1">
                <a:latin typeface="Garamond" panose="02020404030301010803" pitchFamily="18" charset="0"/>
              </a:rPr>
              <a:t>Kolko</a:t>
            </a:r>
            <a:r>
              <a:rPr lang="en-GB" dirty="0">
                <a:latin typeface="Garamond" panose="02020404030301010803" pitchFamily="18" charset="0"/>
              </a:rPr>
              <a:t> (1985) states that the majority of arsonists were found to have received some sort of psychological treatment at a young age. This would suggest that the psychological faults are already present in arsonists before they start attending  school. </a:t>
            </a:r>
          </a:p>
          <a:p>
            <a:r>
              <a:rPr lang="en-GB" dirty="0">
                <a:latin typeface="Garamond" panose="02020404030301010803" pitchFamily="18" charset="0"/>
              </a:rPr>
              <a:t>Therefore, there must be another explanation for the relationship between arsonists and failure at school.</a:t>
            </a:r>
          </a:p>
        </p:txBody>
      </p:sp>
    </p:spTree>
    <p:extLst>
      <p:ext uri="{BB962C8B-B14F-4D97-AF65-F5344CB8AC3E}">
        <p14:creationId xmlns:p14="http://schemas.microsoft.com/office/powerpoint/2010/main" val="3122098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The developmental perspective</a:t>
            </a:r>
          </a:p>
        </p:txBody>
      </p:sp>
      <p:sp>
        <p:nvSpPr>
          <p:cNvPr id="3" name="Content Placeholder 2"/>
          <p:cNvSpPr>
            <a:spLocks noGrp="1"/>
          </p:cNvSpPr>
          <p:nvPr>
            <p:ph idx="1"/>
          </p:nvPr>
        </p:nvSpPr>
        <p:spPr>
          <a:xfrm>
            <a:off x="909836" y="1676400"/>
            <a:ext cx="10441160" cy="4495800"/>
          </a:xfrm>
          <a:solidFill>
            <a:schemeClr val="tx1">
              <a:lumMod val="10000"/>
              <a:lumOff val="90000"/>
            </a:schemeClr>
          </a:solidFill>
          <a:ln>
            <a:solidFill>
              <a:schemeClr val="accent1"/>
            </a:solidFill>
          </a:ln>
        </p:spPr>
        <p:txBody>
          <a:bodyPr>
            <a:normAutofit fontScale="92500" lnSpcReduction="10000"/>
          </a:bodyPr>
          <a:lstStyle/>
          <a:p>
            <a:r>
              <a:rPr lang="en-GB" dirty="0">
                <a:latin typeface="Garamond" panose="02020404030301010803" pitchFamily="18" charset="0"/>
              </a:rPr>
              <a:t>Research suggests that many arsonists were brought up in adoptive care or foster homes and therefore may have experienced some form of childhood victimisation or neglect (</a:t>
            </a:r>
            <a:r>
              <a:rPr lang="en-GB" dirty="0" err="1">
                <a:latin typeface="Garamond" panose="02020404030301010803" pitchFamily="18" charset="0"/>
              </a:rPr>
              <a:t>Debowska</a:t>
            </a:r>
            <a:r>
              <a:rPr lang="en-GB" dirty="0">
                <a:latin typeface="Garamond" panose="02020404030301010803" pitchFamily="18" charset="0"/>
              </a:rPr>
              <a:t>, 2017). </a:t>
            </a:r>
          </a:p>
          <a:p>
            <a:r>
              <a:rPr lang="en-GB" dirty="0">
                <a:latin typeface="Garamond" panose="02020404030301010803" pitchFamily="18" charset="0"/>
              </a:rPr>
              <a:t>The lack of a typical childhood upbringing and environment could be a possible explanation behind why many of these individuals, who go on to commit arson, fail to finish school.</a:t>
            </a:r>
          </a:p>
          <a:p>
            <a:r>
              <a:rPr lang="en-GB" dirty="0">
                <a:latin typeface="Garamond" panose="02020404030301010803" pitchFamily="18" charset="0"/>
              </a:rPr>
              <a:t>Bradford found that compared to other delinquents in mental health treatment facilities, arsonists showed extremely poorer social skills. Individuals at a young age develop and strengthen their social skills mostly at school through interacting with others. Thus, it may be that the failure to finish school could hinder the development of adequate social skills; which could in turn, contribute to causing an individual to engage in fire setting.</a:t>
            </a:r>
          </a:p>
          <a:p>
            <a:r>
              <a:rPr lang="en-GB" dirty="0">
                <a:latin typeface="Garamond" panose="02020404030301010803" pitchFamily="18" charset="0"/>
              </a:rPr>
              <a:t>Furthermore, Canter and </a:t>
            </a:r>
            <a:r>
              <a:rPr lang="en-GB" dirty="0" err="1">
                <a:latin typeface="Garamond" panose="02020404030301010803" pitchFamily="18" charset="0"/>
              </a:rPr>
              <a:t>Fritzon</a:t>
            </a:r>
            <a:r>
              <a:rPr lang="en-GB" dirty="0">
                <a:latin typeface="Garamond" panose="02020404030301010803" pitchFamily="18" charset="0"/>
              </a:rPr>
              <a:t> describe expressive arsonists as individuals who resort to fire setting because they suffer from emotional distress and struggle to express their emotions through normal means. </a:t>
            </a:r>
          </a:p>
        </p:txBody>
      </p:sp>
    </p:spTree>
    <p:extLst>
      <p:ext uri="{BB962C8B-B14F-4D97-AF65-F5344CB8AC3E}">
        <p14:creationId xmlns:p14="http://schemas.microsoft.com/office/powerpoint/2010/main" val="2417505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Emotion and substance abuse</a:t>
            </a:r>
          </a:p>
        </p:txBody>
      </p:sp>
      <p:sp>
        <p:nvSpPr>
          <p:cNvPr id="3" name="Content Placeholder 2"/>
          <p:cNvSpPr>
            <a:spLocks noGrp="1"/>
          </p:cNvSpPr>
          <p:nvPr>
            <p:ph idx="1"/>
          </p:nvPr>
        </p:nvSpPr>
        <p:spPr>
          <a:xfrm>
            <a:off x="981844" y="1676400"/>
            <a:ext cx="10441160" cy="4704928"/>
          </a:xfrm>
          <a:solidFill>
            <a:schemeClr val="tx1">
              <a:lumMod val="10000"/>
              <a:lumOff val="90000"/>
            </a:schemeClr>
          </a:solidFill>
          <a:ln>
            <a:solidFill>
              <a:schemeClr val="accent1"/>
            </a:solidFill>
          </a:ln>
        </p:spPr>
        <p:txBody>
          <a:bodyPr>
            <a:normAutofit/>
          </a:bodyPr>
          <a:lstStyle/>
          <a:p>
            <a:r>
              <a:rPr lang="en-GB" dirty="0">
                <a:latin typeface="Garamond" panose="02020404030301010803" pitchFamily="18" charset="0"/>
              </a:rPr>
              <a:t>One of the most frequent emotions acted out by expressive arsonists is anger. </a:t>
            </a:r>
          </a:p>
          <a:p>
            <a:r>
              <a:rPr lang="en-GB" dirty="0">
                <a:latin typeface="Garamond" panose="02020404030301010803" pitchFamily="18" charset="0"/>
              </a:rPr>
              <a:t>Research suggests that one of the reasons many offenders commit arson is because these pathological individuals redirect the anger onto buildings as they see them as easier targets and a way to channel their aggression. </a:t>
            </a:r>
          </a:p>
          <a:p>
            <a:r>
              <a:rPr lang="en-GB" dirty="0">
                <a:latin typeface="Garamond" panose="02020404030301010803" pitchFamily="18" charset="0"/>
              </a:rPr>
              <a:t>Depression is common in arsonists and is notable for being a strong cause for alcohol abuse (Addolorato et al., 1997). </a:t>
            </a:r>
          </a:p>
          <a:p>
            <a:r>
              <a:rPr lang="en-GB" dirty="0" err="1">
                <a:latin typeface="Garamond" panose="02020404030301010803" pitchFamily="18" charset="0"/>
              </a:rPr>
              <a:t>Rӓsӓnen</a:t>
            </a:r>
            <a:r>
              <a:rPr lang="en-GB" dirty="0">
                <a:latin typeface="Garamond" panose="02020404030301010803" pitchFamily="18" charset="0"/>
              </a:rPr>
              <a:t> and colleagues(1995) looked at 98 cases of arson and identified that over one third of these cases were an attempt of suicide. </a:t>
            </a:r>
          </a:p>
          <a:p>
            <a:r>
              <a:rPr lang="en-GB" dirty="0">
                <a:latin typeface="Garamond" panose="02020404030301010803" pitchFamily="18" charset="0"/>
              </a:rPr>
              <a:t>Suicide by arson has been used by some sufferers of depression (Canter &amp; </a:t>
            </a:r>
            <a:r>
              <a:rPr lang="en-GB" dirty="0" err="1">
                <a:latin typeface="Garamond" panose="02020404030301010803" pitchFamily="18" charset="0"/>
              </a:rPr>
              <a:t>Fritzon</a:t>
            </a:r>
            <a:r>
              <a:rPr lang="en-GB" dirty="0">
                <a:latin typeface="Garamond" panose="02020404030301010803" pitchFamily="18" charset="0"/>
              </a:rPr>
              <a:t>), thus, it can be insinuated that depression may be a contributing factor for influencing certain individuals to carry out an act of arson. </a:t>
            </a:r>
          </a:p>
        </p:txBody>
      </p:sp>
    </p:spTree>
    <p:extLst>
      <p:ext uri="{BB962C8B-B14F-4D97-AF65-F5344CB8AC3E}">
        <p14:creationId xmlns:p14="http://schemas.microsoft.com/office/powerpoint/2010/main" val="3170521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Personality and impulsivity</a:t>
            </a:r>
          </a:p>
        </p:txBody>
      </p:sp>
      <p:sp>
        <p:nvSpPr>
          <p:cNvPr id="3" name="Content Placeholder 2"/>
          <p:cNvSpPr>
            <a:spLocks noGrp="1"/>
          </p:cNvSpPr>
          <p:nvPr>
            <p:ph idx="1"/>
          </p:nvPr>
        </p:nvSpPr>
        <p:spPr>
          <a:solidFill>
            <a:schemeClr val="tx1">
              <a:lumMod val="10000"/>
              <a:lumOff val="90000"/>
            </a:schemeClr>
          </a:solidFill>
          <a:ln>
            <a:solidFill>
              <a:schemeClr val="accent1"/>
            </a:solidFill>
          </a:ln>
        </p:spPr>
        <p:txBody>
          <a:bodyPr>
            <a:normAutofit fontScale="92500" lnSpcReduction="20000"/>
          </a:bodyPr>
          <a:lstStyle/>
          <a:p>
            <a:r>
              <a:rPr lang="en-GB" dirty="0">
                <a:latin typeface="Garamond" panose="02020404030301010803" pitchFamily="18" charset="0"/>
              </a:rPr>
              <a:t>An overview of the literature on arson has found that personality disorders are a recurring theme within arsonists. As well as depression, other personality disorders commonly found in arsonists include paranoia and psychosis (Ritchie &amp; Huff, 1999).</a:t>
            </a:r>
          </a:p>
          <a:p>
            <a:r>
              <a:rPr lang="en-GB" dirty="0">
                <a:latin typeface="Garamond" panose="02020404030301010803" pitchFamily="18" charset="0"/>
              </a:rPr>
              <a:t>Barnett and Spitzer found that arsonists have weaker abilities to control their impulsivity as compared to other criminal offenders. </a:t>
            </a:r>
          </a:p>
          <a:p>
            <a:r>
              <a:rPr lang="en-GB" dirty="0">
                <a:latin typeface="Garamond" panose="02020404030301010803" pitchFamily="18" charset="0"/>
              </a:rPr>
              <a:t>This innate lack of control could be the missing link in explaining why certain pathological adults commit arson. </a:t>
            </a:r>
          </a:p>
          <a:p>
            <a:r>
              <a:rPr lang="en-GB" dirty="0">
                <a:latin typeface="Garamond" panose="02020404030301010803" pitchFamily="18" charset="0"/>
              </a:rPr>
              <a:t>However, the study measured the individuals’ abilities to control their impulses through a PCL-R assessment. The PCL-R assessment is a psychological test which is used to test for a wider range of traits for psychopathy. </a:t>
            </a:r>
          </a:p>
          <a:p>
            <a:r>
              <a:rPr lang="en-GB" dirty="0">
                <a:latin typeface="Garamond" panose="02020404030301010803" pitchFamily="18" charset="0"/>
              </a:rPr>
              <a:t>It has been argued that a more specific test for impulsivity such as the Barratt Impulsivity Scale (BIS) would provide more accurate results, but unfortunately, very little research has attempted to successfully measure impulsivity in arsonists by using the BIS.</a:t>
            </a:r>
          </a:p>
          <a:p>
            <a:endParaRPr lang="en-GB" dirty="0"/>
          </a:p>
        </p:txBody>
      </p:sp>
    </p:spTree>
    <p:extLst>
      <p:ext uri="{BB962C8B-B14F-4D97-AF65-F5344CB8AC3E}">
        <p14:creationId xmlns:p14="http://schemas.microsoft.com/office/powerpoint/2010/main" val="1186085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In summary…</a:t>
            </a:r>
          </a:p>
        </p:txBody>
      </p:sp>
      <p:sp>
        <p:nvSpPr>
          <p:cNvPr id="3" name="Content Placeholder 2"/>
          <p:cNvSpPr>
            <a:spLocks noGrp="1"/>
          </p:cNvSpPr>
          <p:nvPr>
            <p:ph idx="1"/>
          </p:nvPr>
        </p:nvSpPr>
        <p:spPr>
          <a:solidFill>
            <a:schemeClr val="tx1">
              <a:lumMod val="10000"/>
              <a:lumOff val="90000"/>
            </a:schemeClr>
          </a:solidFill>
          <a:ln>
            <a:solidFill>
              <a:schemeClr val="accent1"/>
            </a:solidFill>
          </a:ln>
        </p:spPr>
        <p:txBody>
          <a:bodyPr>
            <a:normAutofit fontScale="92500"/>
          </a:bodyPr>
          <a:lstStyle/>
          <a:p>
            <a:r>
              <a:rPr lang="en-GB" dirty="0">
                <a:latin typeface="Garamond" panose="02020404030301010803" pitchFamily="18" charset="0"/>
              </a:rPr>
              <a:t>In summary, the background literature on arson offers various possible explanations for why expressive arsonists commit their crimes.</a:t>
            </a:r>
          </a:p>
          <a:p>
            <a:r>
              <a:rPr lang="en-GB" dirty="0">
                <a:latin typeface="Garamond" panose="02020404030301010803" pitchFamily="18" charset="0"/>
              </a:rPr>
              <a:t>These explanations can be drawn from identifying the multiple different consistencies found when examining behavioural and personality traits within arsonists.</a:t>
            </a:r>
          </a:p>
          <a:p>
            <a:r>
              <a:rPr lang="en-GB" dirty="0">
                <a:latin typeface="Garamond" panose="02020404030301010803" pitchFamily="18" charset="0"/>
              </a:rPr>
              <a:t>The general implications of the literature on arson are not as clearly set out due to many studies contradicting each other. This could be primarily due to the small sample sizes used in many studies, thus the first general implication of the literature review is the need for more studies incorporating larger sample sizes or a meta-analysis to combine previous studies, producing more accurate and reliable data. </a:t>
            </a:r>
          </a:p>
          <a:p>
            <a:r>
              <a:rPr lang="en-GB" dirty="0">
                <a:latin typeface="Garamond" panose="02020404030301010803" pitchFamily="18" charset="0"/>
              </a:rPr>
              <a:t>As mentioned previously, when exploring the contributing factors of arson, we cannot generalise all types of arson as one crime. </a:t>
            </a:r>
          </a:p>
        </p:txBody>
      </p:sp>
    </p:spTree>
    <p:extLst>
      <p:ext uri="{BB962C8B-B14F-4D97-AF65-F5344CB8AC3E}">
        <p14:creationId xmlns:p14="http://schemas.microsoft.com/office/powerpoint/2010/main" val="148994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3212" y="90489"/>
            <a:ext cx="6019800" cy="1052512"/>
          </a:xfrm>
        </p:spPr>
        <p:txBody>
          <a:bodyPr/>
          <a:lstStyle/>
          <a:p>
            <a:r>
              <a:rPr lang="en-GB" sz="4000" b="1" dirty="0">
                <a:latin typeface="Garamond" panose="02020404030301010803" pitchFamily="18" charset="0"/>
              </a:rPr>
              <a:t>Young sex offenders.</a:t>
            </a:r>
            <a:endParaRPr lang="en-US" sz="4000" b="1" dirty="0">
              <a:latin typeface="Garamond" panose="02020404030301010803" pitchFamily="18" charset="0"/>
            </a:endParaRPr>
          </a:p>
        </p:txBody>
      </p:sp>
      <p:sp>
        <p:nvSpPr>
          <p:cNvPr id="3" name="Content Placeholder 2"/>
          <p:cNvSpPr>
            <a:spLocks noGrp="1"/>
          </p:cNvSpPr>
          <p:nvPr>
            <p:ph idx="1"/>
          </p:nvPr>
        </p:nvSpPr>
        <p:spPr>
          <a:xfrm>
            <a:off x="1053852" y="1371600"/>
            <a:ext cx="10369152" cy="4191000"/>
          </a:xfrm>
          <a:solidFill>
            <a:schemeClr val="accent3">
              <a:lumMod val="20000"/>
              <a:lumOff val="80000"/>
            </a:schemeClr>
          </a:solidFill>
          <a:ln>
            <a:solidFill>
              <a:schemeClr val="accent1"/>
            </a:solidFill>
          </a:ln>
        </p:spPr>
        <p:txBody>
          <a:bodyPr>
            <a:normAutofit/>
          </a:bodyPr>
          <a:lstStyle/>
          <a:p>
            <a:r>
              <a:rPr lang="en-GB" sz="2000" dirty="0">
                <a:latin typeface="Garamond" panose="02020404030301010803" pitchFamily="18" charset="0"/>
              </a:rPr>
              <a:t>Juvenile sex offenders have been largely ignored.</a:t>
            </a:r>
          </a:p>
          <a:p>
            <a:r>
              <a:rPr lang="en-GB" sz="2000" dirty="0" err="1">
                <a:latin typeface="Garamond" panose="02020404030301010803" pitchFamily="18" charset="0"/>
              </a:rPr>
              <a:t>Langstrom</a:t>
            </a:r>
            <a:r>
              <a:rPr lang="en-GB" sz="2000" dirty="0">
                <a:latin typeface="Garamond" panose="02020404030301010803" pitchFamily="18" charset="0"/>
              </a:rPr>
              <a:t> (1999) suggests the figure is relatively low, some 10% of total sex offences in general.</a:t>
            </a:r>
          </a:p>
          <a:p>
            <a:r>
              <a:rPr lang="en-GB" sz="2000" dirty="0">
                <a:latin typeface="Garamond" panose="02020404030301010803" pitchFamily="18" charset="0"/>
              </a:rPr>
              <a:t>His findings relate to Sweden, figures for the U.S. and U.K. are somewhat higher. Based on U.K. statistics the figure may be as high as 30%.</a:t>
            </a:r>
          </a:p>
          <a:p>
            <a:r>
              <a:rPr lang="en-GB" sz="2000" dirty="0">
                <a:latin typeface="Garamond" panose="02020404030301010803" pitchFamily="18" charset="0"/>
              </a:rPr>
              <a:t>British Survey results suggest that youngsters under 18 years commit at least one third of sex crimes against children.</a:t>
            </a:r>
          </a:p>
          <a:p>
            <a:r>
              <a:rPr lang="en-GB" sz="2000" dirty="0">
                <a:latin typeface="Garamond" panose="02020404030301010803" pitchFamily="18" charset="0"/>
              </a:rPr>
              <a:t>Are the characteristics predicting delinquency the same as those predicting sexual crimes? </a:t>
            </a:r>
          </a:p>
          <a:p>
            <a:r>
              <a:rPr lang="en-GB" sz="2000" dirty="0">
                <a:latin typeface="Garamond" panose="02020404030301010803" pitchFamily="18" charset="0"/>
              </a:rPr>
              <a:t>Young sexual offenders usually have an average of 7 victims before being brought to the attention of the police, one quarter of 12 year olds had a previous record of sexually abusive acts and predictors identified were: </a:t>
            </a:r>
          </a:p>
          <a:p>
            <a:pPr marL="0" indent="0">
              <a:buNone/>
            </a:pPr>
            <a:endParaRPr lang="en-US" dirty="0"/>
          </a:p>
        </p:txBody>
      </p:sp>
      <p:sp>
        <p:nvSpPr>
          <p:cNvPr id="4" name="TextBox 3"/>
          <p:cNvSpPr txBox="1"/>
          <p:nvPr/>
        </p:nvSpPr>
        <p:spPr>
          <a:xfrm>
            <a:off x="1798476" y="5877272"/>
            <a:ext cx="8591872" cy="400110"/>
          </a:xfrm>
          <a:prstGeom prst="rect">
            <a:avLst/>
          </a:prstGeom>
          <a:solidFill>
            <a:schemeClr val="accent6">
              <a:lumMod val="20000"/>
              <a:lumOff val="80000"/>
            </a:schemeClr>
          </a:solidFill>
          <a:ln>
            <a:solidFill>
              <a:schemeClr val="accent1"/>
            </a:solidFill>
          </a:ln>
        </p:spPr>
        <p:txBody>
          <a:bodyPr wrap="square" rtlCol="0">
            <a:spAutoFit/>
          </a:bodyPr>
          <a:lstStyle/>
          <a:p>
            <a:r>
              <a:rPr lang="en-GB" sz="2000" dirty="0">
                <a:latin typeface="Garamond" panose="02020404030301010803" pitchFamily="18" charset="0"/>
              </a:rPr>
              <a:t>Early onset sexually abusive behaviour, multiple victims and poor social skills.</a:t>
            </a:r>
          </a:p>
        </p:txBody>
      </p:sp>
    </p:spTree>
    <p:extLst>
      <p:ext uri="{BB962C8B-B14F-4D97-AF65-F5344CB8AC3E}">
        <p14:creationId xmlns:p14="http://schemas.microsoft.com/office/powerpoint/2010/main" val="1798605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000" b="1" dirty="0">
                <a:latin typeface="Garamond" panose="02020404030301010803" pitchFamily="18" charset="0"/>
              </a:rPr>
              <a:t>Youthful sex offenders.</a:t>
            </a:r>
            <a:endParaRPr lang="en-US" sz="4000" b="1" dirty="0">
              <a:latin typeface="Garamond" panose="02020404030301010803" pitchFamily="18" charset="0"/>
            </a:endParaRPr>
          </a:p>
        </p:txBody>
      </p:sp>
      <p:sp>
        <p:nvSpPr>
          <p:cNvPr id="3" name="Content Placeholder 2"/>
          <p:cNvSpPr>
            <a:spLocks noGrp="1"/>
          </p:cNvSpPr>
          <p:nvPr>
            <p:ph idx="1"/>
          </p:nvPr>
        </p:nvSpPr>
        <p:spPr>
          <a:xfrm>
            <a:off x="1161864" y="1700808"/>
            <a:ext cx="10477163" cy="4876800"/>
          </a:xfrm>
          <a:solidFill>
            <a:schemeClr val="accent6">
              <a:lumMod val="20000"/>
              <a:lumOff val="80000"/>
            </a:schemeClr>
          </a:solidFill>
          <a:ln>
            <a:solidFill>
              <a:schemeClr val="accent1"/>
            </a:solidFill>
          </a:ln>
        </p:spPr>
        <p:txBody>
          <a:bodyPr>
            <a:normAutofit/>
          </a:bodyPr>
          <a:lstStyle/>
          <a:p>
            <a:r>
              <a:rPr lang="en-GB" dirty="0">
                <a:latin typeface="Garamond" panose="02020404030301010803" pitchFamily="18" charset="0"/>
              </a:rPr>
              <a:t>Violent crime is most commonly a youthful offence, which drops sharply beyond middle age. Anger is often associated with rape in many offenders. Therefore, should rape be viewed as a crime of violence or of lust? </a:t>
            </a:r>
          </a:p>
          <a:p>
            <a:r>
              <a:rPr lang="en-GB" dirty="0" err="1">
                <a:latin typeface="Garamond" panose="02020404030301010803" pitchFamily="18" charset="0"/>
              </a:rPr>
              <a:t>Worling</a:t>
            </a:r>
            <a:r>
              <a:rPr lang="en-GB" dirty="0">
                <a:latin typeface="Garamond" panose="02020404030301010803" pitchFamily="18" charset="0"/>
              </a:rPr>
              <a:t> (1995) examined adolescent sex offenders on a range of measures. Those offending against an older woman as opposed to peers had experienced greater levels of physical punishment; sexual abuse from men led to abuse towards children; sexual abuse by women led to sexual abuse of older women.</a:t>
            </a:r>
          </a:p>
          <a:p>
            <a:r>
              <a:rPr lang="en-GB" dirty="0" err="1">
                <a:latin typeface="Garamond" panose="02020404030301010803" pitchFamily="18" charset="0"/>
              </a:rPr>
              <a:t>Haapasalo</a:t>
            </a:r>
            <a:r>
              <a:rPr lang="en-GB" dirty="0">
                <a:latin typeface="Garamond" panose="02020404030301010803" pitchFamily="18" charset="0"/>
              </a:rPr>
              <a:t> &amp; </a:t>
            </a:r>
            <a:r>
              <a:rPr lang="en-GB" dirty="0" err="1">
                <a:latin typeface="Garamond" panose="02020404030301010803" pitchFamily="18" charset="0"/>
              </a:rPr>
              <a:t>Kankkonen</a:t>
            </a:r>
            <a:r>
              <a:rPr lang="en-GB" dirty="0">
                <a:latin typeface="Garamond" panose="02020404030301010803" pitchFamily="18" charset="0"/>
              </a:rPr>
              <a:t> (1997) compared self reported experiences of childhood abuse in sex offenders compared to violent offenders. Sex offenders claimed to have experienced far more psychological abuse than violent offenders, such as:</a:t>
            </a:r>
          </a:p>
          <a:p>
            <a:r>
              <a:rPr lang="en-GB" dirty="0">
                <a:latin typeface="Garamond" panose="02020404030301010803" pitchFamily="18" charset="0"/>
              </a:rPr>
              <a:t>`father/mother threatened to hurt me`, `mother/father belittled me`, `mother/father made me do shameful things`.</a:t>
            </a:r>
            <a:endParaRPr lang="en-US" dirty="0">
              <a:latin typeface="Garamond" panose="02020404030301010803" pitchFamily="18" charset="0"/>
            </a:endParaRPr>
          </a:p>
        </p:txBody>
      </p:sp>
    </p:spTree>
    <p:extLst>
      <p:ext uri="{BB962C8B-B14F-4D97-AF65-F5344CB8AC3E}">
        <p14:creationId xmlns:p14="http://schemas.microsoft.com/office/powerpoint/2010/main" val="656429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Sexual offenders: Rape.</a:t>
            </a:r>
            <a:endParaRPr lang="en-US" b="1" dirty="0">
              <a:latin typeface="Garamond" panose="02020404030301010803" pitchFamily="18" charset="0"/>
            </a:endParaRPr>
          </a:p>
        </p:txBody>
      </p:sp>
      <p:sp>
        <p:nvSpPr>
          <p:cNvPr id="3" name="Content Placeholder 2"/>
          <p:cNvSpPr>
            <a:spLocks noGrp="1"/>
          </p:cNvSpPr>
          <p:nvPr>
            <p:ph idx="1"/>
          </p:nvPr>
        </p:nvSpPr>
        <p:spPr>
          <a:xfrm>
            <a:off x="1293812" y="1844824"/>
            <a:ext cx="9985175" cy="4572000"/>
          </a:xfrm>
          <a:solidFill>
            <a:schemeClr val="accent2">
              <a:lumMod val="20000"/>
              <a:lumOff val="80000"/>
            </a:schemeClr>
          </a:solidFill>
          <a:ln>
            <a:solidFill>
              <a:schemeClr val="accent1"/>
            </a:solidFill>
          </a:ln>
        </p:spPr>
        <p:txBody>
          <a:bodyPr/>
          <a:lstStyle/>
          <a:p>
            <a:r>
              <a:rPr lang="en-GB" dirty="0">
                <a:latin typeface="Garamond" panose="02020404030301010803" pitchFamily="18" charset="0"/>
              </a:rPr>
              <a:t>It is difficult to assess the frequency of rape with certainty. Sexual crimes are under reported for a number of reasons.</a:t>
            </a:r>
          </a:p>
          <a:p>
            <a:r>
              <a:rPr lang="en-GB" dirty="0">
                <a:latin typeface="Garamond" panose="02020404030301010803" pitchFamily="18" charset="0"/>
              </a:rPr>
              <a:t>For example, shame, embarrassment, fear of police treatment, fear of further anxiety and even ignorance that a crime has been committed. </a:t>
            </a:r>
          </a:p>
          <a:p>
            <a:r>
              <a:rPr lang="en-GB" dirty="0">
                <a:latin typeface="Garamond" panose="02020404030301010803" pitchFamily="18" charset="0"/>
              </a:rPr>
              <a:t>Lack of consent is very difficult to prove, and victim surveys have their own biases.</a:t>
            </a:r>
          </a:p>
          <a:p>
            <a:r>
              <a:rPr lang="en-GB" dirty="0">
                <a:latin typeface="Garamond" panose="02020404030301010803" pitchFamily="18" charset="0"/>
              </a:rPr>
              <a:t>Rapes in England &amp; Wales reached 500 cases (1959) by late 1990`s 5,000 cases, with male rape being reported from 1995 onwards.</a:t>
            </a:r>
          </a:p>
          <a:p>
            <a:r>
              <a:rPr lang="en-GB" dirty="0">
                <a:latin typeface="Garamond" panose="02020404030301010803" pitchFamily="18" charset="0"/>
              </a:rPr>
              <a:t>The definition of rape is `forced sexual intercourse including both psychological coercion as well as physical force`.</a:t>
            </a:r>
            <a:endParaRPr lang="en-US" dirty="0">
              <a:latin typeface="Garamond" panose="02020404030301010803" pitchFamily="18" charset="0"/>
            </a:endParaRPr>
          </a:p>
        </p:txBody>
      </p:sp>
    </p:spTree>
    <p:extLst>
      <p:ext uri="{BB962C8B-B14F-4D97-AF65-F5344CB8AC3E}">
        <p14:creationId xmlns:p14="http://schemas.microsoft.com/office/powerpoint/2010/main" val="1262992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000" b="1" dirty="0">
                <a:latin typeface="Garamond" panose="02020404030301010803" pitchFamily="18" charset="0"/>
              </a:rPr>
              <a:t>Some statistics.</a:t>
            </a:r>
            <a:endParaRPr lang="en-US" sz="4000" b="1" dirty="0">
              <a:latin typeface="Garamond" panose="02020404030301010803" pitchFamily="18" charset="0"/>
            </a:endParaRPr>
          </a:p>
        </p:txBody>
      </p:sp>
      <p:sp>
        <p:nvSpPr>
          <p:cNvPr id="3" name="Content Placeholder 2"/>
          <p:cNvSpPr>
            <a:spLocks noGrp="1"/>
          </p:cNvSpPr>
          <p:nvPr>
            <p:ph idx="1"/>
          </p:nvPr>
        </p:nvSpPr>
        <p:spPr>
          <a:xfrm>
            <a:off x="2017713" y="1944715"/>
            <a:ext cx="8153400" cy="2819400"/>
          </a:xfrm>
          <a:solidFill>
            <a:schemeClr val="accent2">
              <a:lumMod val="20000"/>
              <a:lumOff val="80000"/>
            </a:schemeClr>
          </a:solidFill>
          <a:ln>
            <a:solidFill>
              <a:schemeClr val="accent1"/>
            </a:solidFill>
          </a:ln>
        </p:spPr>
        <p:txBody>
          <a:bodyPr>
            <a:normAutofit/>
          </a:bodyPr>
          <a:lstStyle/>
          <a:p>
            <a:r>
              <a:rPr lang="en-GB" dirty="0">
                <a:solidFill>
                  <a:schemeClr val="accent1">
                    <a:lumMod val="50000"/>
                  </a:schemeClr>
                </a:solidFill>
                <a:latin typeface="Garamond" panose="02020404030301010803" pitchFamily="18" charset="0"/>
              </a:rPr>
              <a:t>Attempted rape refers to verbal threats of rape also.</a:t>
            </a:r>
          </a:p>
          <a:p>
            <a:r>
              <a:rPr lang="en-GB" dirty="0">
                <a:solidFill>
                  <a:schemeClr val="accent1">
                    <a:lumMod val="50000"/>
                  </a:schemeClr>
                </a:solidFill>
                <a:latin typeface="Garamond" panose="02020404030301010803" pitchFamily="18" charset="0"/>
              </a:rPr>
              <a:t>Around 34% (71,667 offences) of all sexual offences recorded by the police in 2025 were rape offences. This was a 6% increase, compared with 2024 (67,818 offences).</a:t>
            </a:r>
          </a:p>
          <a:p>
            <a:r>
              <a:rPr lang="en-GB" dirty="0">
                <a:solidFill>
                  <a:schemeClr val="accent1">
                    <a:lumMod val="50000"/>
                  </a:schemeClr>
                </a:solidFill>
                <a:latin typeface="Garamond" panose="02020404030301010803" pitchFamily="18" charset="0"/>
              </a:rPr>
              <a:t>What has changed, however, are the ways in which rape is reported and recorded, and as a consequence more offenders are being convicted.</a:t>
            </a:r>
          </a:p>
        </p:txBody>
      </p:sp>
      <p:sp>
        <p:nvSpPr>
          <p:cNvPr id="4" name="TextBox 3"/>
          <p:cNvSpPr txBox="1"/>
          <p:nvPr/>
        </p:nvSpPr>
        <p:spPr>
          <a:xfrm>
            <a:off x="1413892" y="5184830"/>
            <a:ext cx="10081120" cy="1200329"/>
          </a:xfrm>
          <a:prstGeom prst="rect">
            <a:avLst/>
          </a:prstGeom>
          <a:solidFill>
            <a:schemeClr val="accent2">
              <a:lumMod val="20000"/>
              <a:lumOff val="80000"/>
            </a:schemeClr>
          </a:solidFill>
          <a:ln>
            <a:solidFill>
              <a:schemeClr val="accent1"/>
            </a:solidFill>
          </a:ln>
        </p:spPr>
        <p:txBody>
          <a:bodyPr wrap="square" rtlCol="0">
            <a:spAutoFit/>
          </a:bodyPr>
          <a:lstStyle/>
          <a:p>
            <a:r>
              <a:rPr lang="en-GB" dirty="0">
                <a:latin typeface="Garamond" panose="02020404030301010803" pitchFamily="18" charset="0"/>
              </a:rPr>
              <a:t>As a result, we know that: 45% of rapists were current partners, 16% were acquaintances, 11% were ex partners, 11% were dates and 10% were other intimates. Only 8% were not known to the victim. </a:t>
            </a:r>
          </a:p>
          <a:p>
            <a:r>
              <a:rPr lang="en-GB" dirty="0">
                <a:latin typeface="Garamond" panose="02020404030301010803" pitchFamily="18" charset="0"/>
              </a:rPr>
              <a:t>However, women raped by a stranger were more likely to report it to the police (36%) in contrast to only 8% reporting date rape to the police.</a:t>
            </a:r>
          </a:p>
        </p:txBody>
      </p:sp>
    </p:spTree>
    <p:extLst>
      <p:ext uri="{BB962C8B-B14F-4D97-AF65-F5344CB8AC3E}">
        <p14:creationId xmlns:p14="http://schemas.microsoft.com/office/powerpoint/2010/main" val="1022508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7908" y="90489"/>
            <a:ext cx="9433048" cy="1190625"/>
          </a:xfrm>
        </p:spPr>
        <p:txBody>
          <a:bodyPr/>
          <a:lstStyle/>
          <a:p>
            <a:r>
              <a:rPr lang="en-GB" sz="3200" b="1" dirty="0">
                <a:latin typeface="Garamond" panose="02020404030301010803" pitchFamily="18" charset="0"/>
              </a:rPr>
              <a:t>Are there different types of rape? Hazelwood (1987):</a:t>
            </a:r>
            <a:endParaRPr lang="en-US" sz="3200" b="1" dirty="0">
              <a:latin typeface="Garamond" panose="02020404030301010803" pitchFamily="18" charset="0"/>
            </a:endParaRPr>
          </a:p>
        </p:txBody>
      </p:sp>
      <p:graphicFrame>
        <p:nvGraphicFramePr>
          <p:cNvPr id="5" name="Content Placeholder 4"/>
          <p:cNvGraphicFramePr>
            <a:graphicFrameLocks noGrp="1"/>
          </p:cNvGraphicFramePr>
          <p:nvPr>
            <p:ph idx="1"/>
          </p:nvPr>
        </p:nvGraphicFramePr>
        <p:xfrm>
          <a:off x="1751012" y="1447800"/>
          <a:ext cx="86868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val Callout 5"/>
          <p:cNvSpPr/>
          <p:nvPr/>
        </p:nvSpPr>
        <p:spPr bwMode="auto">
          <a:xfrm>
            <a:off x="7923212" y="1447800"/>
            <a:ext cx="2514600" cy="1905000"/>
          </a:xfrm>
          <a:prstGeom prst="wedgeEllipseCallout">
            <a:avLst>
              <a:gd name="adj1" fmla="val -47732"/>
              <a:gd name="adj2" fmla="val 59212"/>
            </a:avLst>
          </a:prstGeom>
          <a:solidFill>
            <a:srgbClr val="FFFF99"/>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sz="1600" b="1" dirty="0">
                <a:latin typeface="Garamond" panose="02020404030301010803" pitchFamily="18" charset="0"/>
              </a:rPr>
              <a:t>Sexually confident,</a:t>
            </a:r>
          </a:p>
          <a:p>
            <a:pPr algn="ctr" fontAlgn="base">
              <a:spcBef>
                <a:spcPct val="0"/>
              </a:spcBef>
              <a:spcAft>
                <a:spcPct val="0"/>
              </a:spcAft>
            </a:pPr>
            <a:r>
              <a:rPr lang="en-GB" sz="1600" b="1" dirty="0">
                <a:latin typeface="Garamond" panose="02020404030301010803" pitchFamily="18" charset="0"/>
              </a:rPr>
              <a:t>Power driven,</a:t>
            </a:r>
          </a:p>
          <a:p>
            <a:pPr algn="ctr" fontAlgn="base">
              <a:spcBef>
                <a:spcPct val="0"/>
              </a:spcBef>
              <a:spcAft>
                <a:spcPct val="0"/>
              </a:spcAft>
            </a:pPr>
            <a:r>
              <a:rPr lang="en-GB" sz="1600" b="1" dirty="0">
                <a:latin typeface="Garamond" panose="02020404030301010803" pitchFamily="18" charset="0"/>
              </a:rPr>
              <a:t>Violent, and </a:t>
            </a:r>
          </a:p>
          <a:p>
            <a:pPr algn="ctr" fontAlgn="base">
              <a:spcBef>
                <a:spcPct val="0"/>
              </a:spcBef>
              <a:spcAft>
                <a:spcPct val="0"/>
              </a:spcAft>
            </a:pPr>
            <a:r>
              <a:rPr lang="en-GB" sz="1600" b="1" dirty="0">
                <a:latin typeface="Garamond" panose="02020404030301010803" pitchFamily="18" charset="0"/>
              </a:rPr>
              <a:t>Irregular pattern </a:t>
            </a:r>
          </a:p>
          <a:p>
            <a:pPr algn="ctr" fontAlgn="base">
              <a:spcBef>
                <a:spcPct val="0"/>
              </a:spcBef>
              <a:spcAft>
                <a:spcPct val="0"/>
              </a:spcAft>
            </a:pPr>
            <a:r>
              <a:rPr lang="en-GB" sz="1600" b="1" dirty="0">
                <a:latin typeface="Garamond" panose="02020404030301010803" pitchFamily="18" charset="0"/>
              </a:rPr>
              <a:t>of offences</a:t>
            </a:r>
            <a:endParaRPr lang="en-US" sz="1600" b="1" dirty="0">
              <a:latin typeface="Garamond" panose="02020404030301010803" pitchFamily="18" charset="0"/>
            </a:endParaRPr>
          </a:p>
        </p:txBody>
      </p:sp>
      <p:sp>
        <p:nvSpPr>
          <p:cNvPr id="7" name="Oval Callout 6"/>
          <p:cNvSpPr/>
          <p:nvPr/>
        </p:nvSpPr>
        <p:spPr bwMode="auto">
          <a:xfrm>
            <a:off x="7694612" y="4572000"/>
            <a:ext cx="2895600" cy="2057400"/>
          </a:xfrm>
          <a:prstGeom prst="wedgeEllipseCallout">
            <a:avLst>
              <a:gd name="adj1" fmla="val -101032"/>
              <a:gd name="adj2" fmla="val 11212"/>
            </a:avLst>
          </a:prstGeom>
          <a:solidFill>
            <a:srgbClr val="FFFF99"/>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endParaRPr lang="en-GB" sz="1600" dirty="0">
              <a:latin typeface="+mj-lt"/>
            </a:endParaRPr>
          </a:p>
          <a:p>
            <a:pPr algn="ctr" fontAlgn="base">
              <a:spcBef>
                <a:spcPct val="0"/>
              </a:spcBef>
              <a:spcAft>
                <a:spcPct val="0"/>
              </a:spcAft>
            </a:pPr>
            <a:r>
              <a:rPr lang="en-GB" sz="1600" b="1" dirty="0">
                <a:latin typeface="Garamond" panose="02020404030301010803" pitchFamily="18" charset="0"/>
              </a:rPr>
              <a:t>Least common</a:t>
            </a:r>
          </a:p>
          <a:p>
            <a:pPr algn="ctr" fontAlgn="base">
              <a:spcBef>
                <a:spcPct val="0"/>
              </a:spcBef>
              <a:spcAft>
                <a:spcPct val="0"/>
              </a:spcAft>
            </a:pPr>
            <a:r>
              <a:rPr lang="en-GB" sz="1600" b="1" dirty="0">
                <a:latin typeface="Garamond" panose="02020404030301010803" pitchFamily="18" charset="0"/>
              </a:rPr>
              <a:t>Pleasure from victims</a:t>
            </a:r>
          </a:p>
          <a:p>
            <a:pPr algn="ctr" fontAlgn="base">
              <a:spcBef>
                <a:spcPct val="0"/>
              </a:spcBef>
              <a:spcAft>
                <a:spcPct val="0"/>
              </a:spcAft>
            </a:pPr>
            <a:r>
              <a:rPr lang="en-GB" sz="1600" b="1" dirty="0">
                <a:latin typeface="Garamond" panose="02020404030301010803" pitchFamily="18" charset="0"/>
              </a:rPr>
              <a:t>distress, torture, pain,</a:t>
            </a:r>
          </a:p>
          <a:p>
            <a:pPr algn="ctr" fontAlgn="base">
              <a:spcBef>
                <a:spcPct val="0"/>
              </a:spcBef>
              <a:spcAft>
                <a:spcPct val="0"/>
              </a:spcAft>
            </a:pPr>
            <a:r>
              <a:rPr lang="en-GB" sz="1600" b="1" dirty="0">
                <a:latin typeface="Garamond" panose="02020404030301010803" pitchFamily="18" charset="0"/>
              </a:rPr>
              <a:t>well planned, strangers</a:t>
            </a:r>
            <a:endParaRPr lang="en-US" sz="1600" b="1" dirty="0">
              <a:latin typeface="Garamond" panose="02020404030301010803" pitchFamily="18" charset="0"/>
            </a:endParaRPr>
          </a:p>
        </p:txBody>
      </p:sp>
      <p:sp>
        <p:nvSpPr>
          <p:cNvPr id="8" name="Oval Callout 7"/>
          <p:cNvSpPr/>
          <p:nvPr/>
        </p:nvSpPr>
        <p:spPr bwMode="auto">
          <a:xfrm>
            <a:off x="1674812" y="1295400"/>
            <a:ext cx="2895600" cy="1828800"/>
          </a:xfrm>
          <a:prstGeom prst="wedgeEllipseCallout">
            <a:avLst>
              <a:gd name="adj1" fmla="val 41896"/>
              <a:gd name="adj2" fmla="val 75504"/>
            </a:avLst>
          </a:prstGeom>
          <a:solidFill>
            <a:srgbClr val="FFFF99"/>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sz="1600" b="1" dirty="0">
                <a:latin typeface="Garamond" panose="02020404030301010803" pitchFamily="18" charset="0"/>
              </a:rPr>
              <a:t>Most common, about</a:t>
            </a:r>
          </a:p>
          <a:p>
            <a:pPr algn="ctr" fontAlgn="base">
              <a:spcBef>
                <a:spcPct val="0"/>
              </a:spcBef>
              <a:spcAft>
                <a:spcPct val="0"/>
              </a:spcAft>
            </a:pPr>
            <a:r>
              <a:rPr lang="en-GB" sz="1600" b="1" dirty="0">
                <a:latin typeface="Garamond" panose="02020404030301010803" pitchFamily="18" charset="0"/>
              </a:rPr>
              <a:t>male masculinity,</a:t>
            </a:r>
          </a:p>
          <a:p>
            <a:pPr algn="ctr" fontAlgn="base">
              <a:spcBef>
                <a:spcPct val="0"/>
              </a:spcBef>
              <a:spcAft>
                <a:spcPct val="0"/>
              </a:spcAft>
            </a:pPr>
            <a:r>
              <a:rPr lang="en-GB" sz="1600" b="1" dirty="0">
                <a:latin typeface="Garamond" panose="02020404030301010803" pitchFamily="18" charset="0"/>
              </a:rPr>
              <a:t>planned, little force,</a:t>
            </a:r>
          </a:p>
          <a:p>
            <a:pPr algn="ctr" fontAlgn="base">
              <a:spcBef>
                <a:spcPct val="0"/>
              </a:spcBef>
              <a:spcAft>
                <a:spcPct val="0"/>
              </a:spcAft>
            </a:pPr>
            <a:r>
              <a:rPr lang="en-GB" sz="1600" b="1" dirty="0">
                <a:latin typeface="Garamond" panose="02020404030301010803" pitchFamily="18" charset="0"/>
              </a:rPr>
              <a:t>trophies taken, regular</a:t>
            </a:r>
          </a:p>
          <a:p>
            <a:pPr algn="ctr" fontAlgn="base">
              <a:spcBef>
                <a:spcPct val="0"/>
              </a:spcBef>
              <a:spcAft>
                <a:spcPct val="0"/>
              </a:spcAft>
            </a:pPr>
            <a:r>
              <a:rPr lang="en-GB" sz="1600" b="1" dirty="0">
                <a:latin typeface="Garamond" panose="02020404030301010803" pitchFamily="18" charset="0"/>
              </a:rPr>
              <a:t>pattern</a:t>
            </a:r>
            <a:endParaRPr lang="en-US" sz="1600" b="1" dirty="0">
              <a:latin typeface="Garamond" panose="02020404030301010803" pitchFamily="18" charset="0"/>
            </a:endParaRPr>
          </a:p>
        </p:txBody>
      </p:sp>
      <p:sp>
        <p:nvSpPr>
          <p:cNvPr id="9" name="Oval Callout 8"/>
          <p:cNvSpPr/>
          <p:nvPr/>
        </p:nvSpPr>
        <p:spPr bwMode="auto">
          <a:xfrm>
            <a:off x="1674812" y="4495800"/>
            <a:ext cx="2590800" cy="2209800"/>
          </a:xfrm>
          <a:prstGeom prst="wedgeEllipseCallout">
            <a:avLst>
              <a:gd name="adj1" fmla="val 83413"/>
              <a:gd name="adj2" fmla="val 21655"/>
            </a:avLst>
          </a:prstGeom>
          <a:solidFill>
            <a:srgbClr val="FFFF99"/>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endParaRPr lang="en-GB" sz="1600" dirty="0">
              <a:latin typeface="+mj-lt"/>
            </a:endParaRPr>
          </a:p>
          <a:p>
            <a:pPr algn="ctr" fontAlgn="base">
              <a:spcBef>
                <a:spcPct val="0"/>
              </a:spcBef>
              <a:spcAft>
                <a:spcPct val="0"/>
              </a:spcAft>
            </a:pPr>
            <a:r>
              <a:rPr lang="en-GB" sz="1600" b="1" dirty="0">
                <a:latin typeface="Garamond" panose="02020404030301010803" pitchFamily="18" charset="0"/>
              </a:rPr>
              <a:t>High levels of anger</a:t>
            </a:r>
          </a:p>
          <a:p>
            <a:pPr algn="ctr" fontAlgn="base">
              <a:spcBef>
                <a:spcPct val="0"/>
              </a:spcBef>
              <a:spcAft>
                <a:spcPct val="0"/>
              </a:spcAft>
            </a:pPr>
            <a:r>
              <a:rPr lang="en-GB" sz="1600" b="1" dirty="0">
                <a:latin typeface="Garamond" panose="02020404030301010803" pitchFamily="18" charset="0"/>
              </a:rPr>
              <a:t>towards women, </a:t>
            </a:r>
          </a:p>
          <a:p>
            <a:pPr algn="ctr" fontAlgn="base">
              <a:spcBef>
                <a:spcPct val="0"/>
              </a:spcBef>
              <a:spcAft>
                <a:spcPct val="0"/>
              </a:spcAft>
            </a:pPr>
            <a:r>
              <a:rPr lang="en-GB" sz="1600" b="1" dirty="0">
                <a:latin typeface="Garamond" panose="02020404030301010803" pitchFamily="18" charset="0"/>
              </a:rPr>
              <a:t>degrading activities,</a:t>
            </a:r>
          </a:p>
          <a:p>
            <a:pPr algn="ctr" fontAlgn="base">
              <a:spcBef>
                <a:spcPct val="0"/>
              </a:spcBef>
              <a:spcAft>
                <a:spcPct val="0"/>
              </a:spcAft>
            </a:pPr>
            <a:r>
              <a:rPr lang="en-GB" sz="1600" b="1" dirty="0">
                <a:latin typeface="Garamond" panose="02020404030301010803" pitchFamily="18" charset="0"/>
              </a:rPr>
              <a:t>Regular attacks</a:t>
            </a:r>
          </a:p>
          <a:p>
            <a:pPr algn="ctr" fontAlgn="base">
              <a:spcBef>
                <a:spcPct val="0"/>
              </a:spcBef>
              <a:spcAft>
                <a:spcPct val="0"/>
              </a:spcAft>
            </a:pPr>
            <a:r>
              <a:rPr lang="en-GB" sz="1600" b="1" dirty="0">
                <a:latin typeface="Garamond" panose="02020404030301010803" pitchFamily="18" charset="0"/>
              </a:rPr>
              <a:t>to release anger</a:t>
            </a:r>
            <a:endParaRPr lang="en-US" sz="1600" b="1" dirty="0">
              <a:latin typeface="Garamond" panose="02020404030301010803" pitchFamily="18" charset="0"/>
            </a:endParaRPr>
          </a:p>
        </p:txBody>
      </p:sp>
    </p:spTree>
    <p:extLst>
      <p:ext uri="{BB962C8B-B14F-4D97-AF65-F5344CB8AC3E}">
        <p14:creationId xmlns:p14="http://schemas.microsoft.com/office/powerpoint/2010/main" val="3456953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3813" y="72209"/>
            <a:ext cx="9601200" cy="1143000"/>
          </a:xfrm>
        </p:spPr>
        <p:txBody>
          <a:bodyPr/>
          <a:lstStyle/>
          <a:p>
            <a:pPr algn="ctr"/>
            <a:r>
              <a:rPr lang="en-GB" b="1" dirty="0">
                <a:latin typeface="Garamond" panose="02020404030301010803" pitchFamily="18" charset="0"/>
              </a:rPr>
              <a:t>Explaining Rape: Social Learning Theory.</a:t>
            </a:r>
            <a:endParaRPr lang="en-US" b="1" dirty="0">
              <a:latin typeface="Garamond" panose="02020404030301010803" pitchFamily="18" charset="0"/>
            </a:endParaRPr>
          </a:p>
        </p:txBody>
      </p:sp>
      <p:sp>
        <p:nvSpPr>
          <p:cNvPr id="3" name="Content Placeholder 2"/>
          <p:cNvSpPr>
            <a:spLocks noGrp="1"/>
          </p:cNvSpPr>
          <p:nvPr>
            <p:ph idx="1"/>
          </p:nvPr>
        </p:nvSpPr>
        <p:spPr>
          <a:xfrm>
            <a:off x="2017713" y="1516171"/>
            <a:ext cx="8153400" cy="1371600"/>
          </a:xfrm>
        </p:spPr>
        <p:txBody>
          <a:bodyPr/>
          <a:lstStyle/>
          <a:p>
            <a:r>
              <a:rPr lang="en-GB" dirty="0">
                <a:latin typeface="Garamond" panose="02020404030301010803" pitchFamily="18" charset="0"/>
              </a:rPr>
              <a:t>Rapists learn to be rapists by learning pro rape beliefs from their social milieu, more effectively than non rapists. Hogben &amp; Byrne (1998) suggest that:</a:t>
            </a:r>
          </a:p>
          <a:p>
            <a:pPr marL="0" indent="0">
              <a:buNone/>
            </a:pPr>
            <a:endParaRPr lang="en-GB" dirty="0"/>
          </a:p>
        </p:txBody>
      </p:sp>
      <p:sp>
        <p:nvSpPr>
          <p:cNvPr id="4" name="TextBox 3"/>
          <p:cNvSpPr txBox="1"/>
          <p:nvPr/>
        </p:nvSpPr>
        <p:spPr>
          <a:xfrm>
            <a:off x="2277988" y="3188733"/>
            <a:ext cx="3200400" cy="1938992"/>
          </a:xfrm>
          <a:prstGeom prst="rect">
            <a:avLst/>
          </a:prstGeom>
          <a:solidFill>
            <a:schemeClr val="accent3">
              <a:lumMod val="20000"/>
              <a:lumOff val="80000"/>
            </a:schemeClr>
          </a:solidFill>
          <a:ln>
            <a:solidFill>
              <a:schemeClr val="tx1">
                <a:lumMod val="50000"/>
                <a:lumOff val="50000"/>
              </a:schemeClr>
            </a:solidFill>
          </a:ln>
        </p:spPr>
        <p:txBody>
          <a:bodyPr wrap="square" rtlCol="0">
            <a:spAutoFit/>
          </a:bodyPr>
          <a:lstStyle/>
          <a:p>
            <a:r>
              <a:rPr lang="en-GB" sz="2400" dirty="0">
                <a:latin typeface="Garamond" panose="02020404030301010803" pitchFamily="18" charset="0"/>
              </a:rPr>
              <a:t>“ Rapists should hold attitudes that are more favourable towards rape, and towards violence in general, than other men.”</a:t>
            </a:r>
          </a:p>
        </p:txBody>
      </p:sp>
      <p:sp>
        <p:nvSpPr>
          <p:cNvPr id="5" name="TextBox 4"/>
          <p:cNvSpPr txBox="1"/>
          <p:nvPr/>
        </p:nvSpPr>
        <p:spPr>
          <a:xfrm>
            <a:off x="6018212" y="2819401"/>
            <a:ext cx="4038600" cy="2677656"/>
          </a:xfrm>
          <a:prstGeom prst="rect">
            <a:avLst/>
          </a:prstGeom>
          <a:solidFill>
            <a:schemeClr val="accent3">
              <a:lumMod val="20000"/>
              <a:lumOff val="80000"/>
            </a:schemeClr>
          </a:solidFill>
          <a:ln>
            <a:solidFill>
              <a:schemeClr val="accent1"/>
            </a:solidFill>
          </a:ln>
        </p:spPr>
        <p:txBody>
          <a:bodyPr wrap="square" rtlCol="0">
            <a:spAutoFit/>
          </a:bodyPr>
          <a:lstStyle/>
          <a:p>
            <a:r>
              <a:rPr lang="en-GB" sz="2400" dirty="0">
                <a:latin typeface="Garamond" panose="02020404030301010803" pitchFamily="18" charset="0"/>
              </a:rPr>
              <a:t>“Exposure to violent </a:t>
            </a:r>
          </a:p>
          <a:p>
            <a:r>
              <a:rPr lang="en-GB" sz="2400" dirty="0">
                <a:latin typeface="Garamond" panose="02020404030301010803" pitchFamily="18" charset="0"/>
              </a:rPr>
              <a:t>pornography </a:t>
            </a:r>
          </a:p>
          <a:p>
            <a:r>
              <a:rPr lang="en-GB" sz="2400" dirty="0">
                <a:latin typeface="Garamond" panose="02020404030301010803" pitchFamily="18" charset="0"/>
              </a:rPr>
              <a:t>should increase male </a:t>
            </a:r>
          </a:p>
          <a:p>
            <a:r>
              <a:rPr lang="en-GB" sz="2400" dirty="0">
                <a:latin typeface="Garamond" panose="02020404030301010803" pitchFamily="18" charset="0"/>
              </a:rPr>
              <a:t>propensities to commit </a:t>
            </a:r>
          </a:p>
          <a:p>
            <a:r>
              <a:rPr lang="en-GB" sz="2400" dirty="0">
                <a:latin typeface="Garamond" panose="02020404030301010803" pitchFamily="18" charset="0"/>
              </a:rPr>
              <a:t>rape, and otherwise</a:t>
            </a:r>
          </a:p>
          <a:p>
            <a:r>
              <a:rPr lang="en-GB" sz="2400" dirty="0">
                <a:latin typeface="Garamond" panose="02020404030301010803" pitchFamily="18" charset="0"/>
              </a:rPr>
              <a:t>behave violently </a:t>
            </a:r>
          </a:p>
          <a:p>
            <a:r>
              <a:rPr lang="en-GB" sz="2400" dirty="0">
                <a:latin typeface="Garamond" panose="02020404030301010803" pitchFamily="18" charset="0"/>
              </a:rPr>
              <a:t>towards women.”</a:t>
            </a:r>
          </a:p>
        </p:txBody>
      </p:sp>
    </p:spTree>
    <p:extLst>
      <p:ext uri="{BB962C8B-B14F-4D97-AF65-F5344CB8AC3E}">
        <p14:creationId xmlns:p14="http://schemas.microsoft.com/office/powerpoint/2010/main" val="1866817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dirty="0">
                <a:latin typeface="Garamond" panose="02020404030301010803" pitchFamily="18" charset="0"/>
              </a:rPr>
              <a:t>Explaining Rape: Evolutionary theory.</a:t>
            </a:r>
            <a:endParaRPr lang="en-US" sz="4000" b="1" dirty="0">
              <a:latin typeface="Garamond" panose="02020404030301010803" pitchFamily="18" charset="0"/>
            </a:endParaRPr>
          </a:p>
        </p:txBody>
      </p:sp>
      <p:sp>
        <p:nvSpPr>
          <p:cNvPr id="3" name="Content Placeholder 2"/>
          <p:cNvSpPr>
            <a:spLocks noGrp="1"/>
          </p:cNvSpPr>
          <p:nvPr>
            <p:ph idx="1"/>
          </p:nvPr>
        </p:nvSpPr>
        <p:spPr>
          <a:xfrm>
            <a:off x="2017713" y="1714500"/>
            <a:ext cx="8153400" cy="1295400"/>
          </a:xfrm>
        </p:spPr>
        <p:txBody>
          <a:bodyPr/>
          <a:lstStyle/>
          <a:p>
            <a:r>
              <a:rPr lang="en-GB" dirty="0">
                <a:latin typeface="Garamond" panose="02020404030301010803" pitchFamily="18" charset="0"/>
              </a:rPr>
              <a:t>Emphasis is on the functionality of rape for the transmission of genetic material:</a:t>
            </a:r>
          </a:p>
          <a:p>
            <a:pPr marL="0" indent="0">
              <a:buNone/>
            </a:pPr>
            <a:endParaRPr lang="en-GB" dirty="0">
              <a:latin typeface="Garamond" panose="02020404030301010803" pitchFamily="18" charset="0"/>
            </a:endParaRPr>
          </a:p>
        </p:txBody>
      </p:sp>
      <p:sp>
        <p:nvSpPr>
          <p:cNvPr id="4" name="TextBox 3"/>
          <p:cNvSpPr txBox="1"/>
          <p:nvPr/>
        </p:nvSpPr>
        <p:spPr>
          <a:xfrm>
            <a:off x="1053852" y="3200400"/>
            <a:ext cx="10081120" cy="2923877"/>
          </a:xfrm>
          <a:prstGeom prst="rect">
            <a:avLst/>
          </a:prstGeom>
          <a:solidFill>
            <a:schemeClr val="accent3">
              <a:lumMod val="20000"/>
              <a:lumOff val="80000"/>
            </a:schemeClr>
          </a:solidFill>
          <a:ln>
            <a:solidFill>
              <a:schemeClr val="accent1"/>
            </a:solidFill>
          </a:ln>
        </p:spPr>
        <p:txBody>
          <a:bodyPr wrap="square" rtlCol="0">
            <a:spAutoFit/>
          </a:bodyPr>
          <a:lstStyle/>
          <a:p>
            <a:pPr algn="l"/>
            <a:endParaRPr lang="en-GB" sz="2000" dirty="0">
              <a:latin typeface="Garamond" panose="02020404030301010803" pitchFamily="18" charset="0"/>
            </a:endParaRPr>
          </a:p>
          <a:p>
            <a:pPr algn="l"/>
            <a:r>
              <a:rPr lang="en-GB" sz="2400" dirty="0">
                <a:latin typeface="Garamond" panose="02020404030301010803" pitchFamily="18" charset="0"/>
              </a:rPr>
              <a:t>“ Tendency to rape must be under genetic influence.”</a:t>
            </a:r>
          </a:p>
          <a:p>
            <a:pPr algn="l"/>
            <a:r>
              <a:rPr lang="en-GB" sz="2400" dirty="0">
                <a:latin typeface="Garamond" panose="02020404030301010803" pitchFamily="18" charset="0"/>
              </a:rPr>
              <a:t>“Forced copulations must impregnate victims…to offset…risks of punishment.”</a:t>
            </a:r>
          </a:p>
          <a:p>
            <a:pPr algn="l"/>
            <a:r>
              <a:rPr lang="en-GB" sz="2400" dirty="0">
                <a:latin typeface="Garamond" panose="02020404030301010803" pitchFamily="18" charset="0"/>
              </a:rPr>
              <a:t>“Rape victims should be…of reproductive age.”</a:t>
            </a:r>
          </a:p>
          <a:p>
            <a:pPr algn="l"/>
            <a:r>
              <a:rPr lang="en-GB" sz="2400" dirty="0">
                <a:latin typeface="Garamond" panose="02020404030301010803" pitchFamily="18" charset="0"/>
              </a:rPr>
              <a:t>“Rape should be…resisted by victims, especially…to whom the females are not…attracted.”</a:t>
            </a:r>
          </a:p>
          <a:p>
            <a:pPr algn="l"/>
            <a:r>
              <a:rPr lang="en-GB" sz="2400" dirty="0">
                <a:latin typeface="Garamond" panose="02020404030301010803" pitchFamily="18" charset="0"/>
              </a:rPr>
              <a:t>“Rapists… should be less likely than other males to attract voluntary sex partners.” </a:t>
            </a:r>
          </a:p>
          <a:p>
            <a:pPr algn="l"/>
            <a:endParaRPr lang="en-GB" sz="2000" dirty="0">
              <a:latin typeface="Garamond" panose="02020404030301010803" pitchFamily="18" charset="0"/>
            </a:endParaRPr>
          </a:p>
        </p:txBody>
      </p:sp>
    </p:spTree>
    <p:extLst>
      <p:ext uri="{BB962C8B-B14F-4D97-AF65-F5344CB8AC3E}">
        <p14:creationId xmlns:p14="http://schemas.microsoft.com/office/powerpoint/2010/main" val="1731674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932112" y="-127455"/>
            <a:ext cx="6553200" cy="1190625"/>
          </a:xfrm>
        </p:spPr>
        <p:txBody>
          <a:bodyPr/>
          <a:lstStyle/>
          <a:p>
            <a:r>
              <a:rPr lang="en-GB" sz="3200" b="1" dirty="0">
                <a:latin typeface="Garamond" panose="02020404030301010803" pitchFamily="18" charset="0"/>
              </a:rPr>
              <a:t>Sexual offenders: child molestation.</a:t>
            </a:r>
            <a:endParaRPr lang="en-US" sz="3200" b="1" dirty="0">
              <a:latin typeface="Garamond" panose="02020404030301010803" pitchFamily="18" charset="0"/>
            </a:endParaRPr>
          </a:p>
        </p:txBody>
      </p:sp>
      <p:sp>
        <p:nvSpPr>
          <p:cNvPr id="3" name="Content Placeholder 2"/>
          <p:cNvSpPr>
            <a:spLocks noGrp="1"/>
          </p:cNvSpPr>
          <p:nvPr>
            <p:ph idx="4294967295"/>
          </p:nvPr>
        </p:nvSpPr>
        <p:spPr>
          <a:xfrm>
            <a:off x="1827212" y="1371600"/>
            <a:ext cx="8763000" cy="3962400"/>
          </a:xfrm>
        </p:spPr>
        <p:txBody>
          <a:bodyPr/>
          <a:lstStyle/>
          <a:p>
            <a:r>
              <a:rPr lang="en-GB" dirty="0">
                <a:latin typeface="Garamond" panose="02020404030301010803" pitchFamily="18" charset="0"/>
              </a:rPr>
              <a:t>We look upon these offenders with a specific hostility, which is of concern to forensic psychologists:</a:t>
            </a:r>
          </a:p>
          <a:p>
            <a:endParaRPr lang="en-GB" dirty="0">
              <a:latin typeface="Garamond" panose="02020404030301010803" pitchFamily="18" charset="0"/>
            </a:endParaRPr>
          </a:p>
          <a:p>
            <a:endParaRPr lang="en-US" dirty="0"/>
          </a:p>
        </p:txBody>
      </p:sp>
      <p:sp>
        <p:nvSpPr>
          <p:cNvPr id="4" name="TextBox 3"/>
          <p:cNvSpPr txBox="1"/>
          <p:nvPr/>
        </p:nvSpPr>
        <p:spPr>
          <a:xfrm>
            <a:off x="1979612" y="2438400"/>
            <a:ext cx="8382000" cy="1938992"/>
          </a:xfrm>
          <a:prstGeom prst="rect">
            <a:avLst/>
          </a:prstGeom>
          <a:solidFill>
            <a:schemeClr val="accent3">
              <a:lumMod val="20000"/>
              <a:lumOff val="80000"/>
            </a:schemeClr>
          </a:solidFill>
          <a:ln>
            <a:solidFill>
              <a:schemeClr val="accent1"/>
            </a:solidFill>
          </a:ln>
        </p:spPr>
        <p:txBody>
          <a:bodyPr wrap="square" rtlCol="0">
            <a:spAutoFit/>
          </a:bodyPr>
          <a:lstStyle/>
          <a:p>
            <a:endParaRPr lang="en-GB" sz="2400" dirty="0">
              <a:latin typeface="Garamond" panose="02020404030301010803" pitchFamily="18" charset="0"/>
            </a:endParaRPr>
          </a:p>
          <a:p>
            <a:r>
              <a:rPr lang="en-GB" sz="2400" dirty="0">
                <a:latin typeface="Garamond" panose="02020404030301010803" pitchFamily="18" charset="0"/>
              </a:rPr>
              <a:t>1. will our professional judgement be affected?</a:t>
            </a:r>
          </a:p>
          <a:p>
            <a:r>
              <a:rPr lang="en-GB" sz="2400" dirty="0">
                <a:latin typeface="Garamond" panose="02020404030301010803" pitchFamily="18" charset="0"/>
              </a:rPr>
              <a:t>2. assessments of recidivism is subject to public pressure</a:t>
            </a:r>
          </a:p>
          <a:p>
            <a:r>
              <a:rPr lang="en-GB" sz="2400" dirty="0">
                <a:latin typeface="Garamond" panose="02020404030301010803" pitchFamily="18" charset="0"/>
              </a:rPr>
              <a:t>3. treatment options are a source of public debate and controversy</a:t>
            </a:r>
          </a:p>
          <a:p>
            <a:endParaRPr lang="en-GB" sz="2400" dirty="0">
              <a:latin typeface="Garamond" panose="02020404030301010803" pitchFamily="18" charset="0"/>
            </a:endParaRPr>
          </a:p>
        </p:txBody>
      </p:sp>
      <p:sp>
        <p:nvSpPr>
          <p:cNvPr id="5" name="TextBox 4"/>
          <p:cNvSpPr txBox="1"/>
          <p:nvPr/>
        </p:nvSpPr>
        <p:spPr>
          <a:xfrm>
            <a:off x="837828" y="4685822"/>
            <a:ext cx="10585176" cy="1323439"/>
          </a:xfrm>
          <a:prstGeom prst="rect">
            <a:avLst/>
          </a:prstGeom>
          <a:solidFill>
            <a:schemeClr val="accent2">
              <a:lumMod val="20000"/>
              <a:lumOff val="80000"/>
            </a:schemeClr>
          </a:solidFill>
          <a:ln>
            <a:solidFill>
              <a:schemeClr val="accent1"/>
            </a:solidFill>
          </a:ln>
        </p:spPr>
        <p:txBody>
          <a:bodyPr wrap="square" rtlCol="0">
            <a:spAutoFit/>
          </a:bodyPr>
          <a:lstStyle/>
          <a:p>
            <a:r>
              <a:rPr lang="en-GB" sz="2000" dirty="0">
                <a:latin typeface="Garamond" panose="02020404030301010803" pitchFamily="18" charset="0"/>
              </a:rPr>
              <a:t>Evidence is abound that the public are hostile to sex offenders. Radley (2001) used the `attitude towards sex offenders questionnaire` with police officers, probation workers, prison officers and psychologists. Although attitudes varied, police were more hostile than probation workers and psychologists, and males were more hostile than females.</a:t>
            </a:r>
          </a:p>
        </p:txBody>
      </p:sp>
    </p:spTree>
    <p:extLst>
      <p:ext uri="{BB962C8B-B14F-4D97-AF65-F5344CB8AC3E}">
        <p14:creationId xmlns:p14="http://schemas.microsoft.com/office/powerpoint/2010/main" val="3961752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7812" y="247680"/>
            <a:ext cx="6477000" cy="1190625"/>
          </a:xfrm>
        </p:spPr>
        <p:txBody>
          <a:bodyPr/>
          <a:lstStyle/>
          <a:p>
            <a:r>
              <a:rPr lang="en-GB" sz="3200" b="1" dirty="0">
                <a:latin typeface="Garamond" panose="02020404030301010803" pitchFamily="18" charset="0"/>
              </a:rPr>
              <a:t>Mental illness and sexual predators.</a:t>
            </a:r>
            <a:endParaRPr lang="en-US" sz="3200" b="1" dirty="0">
              <a:latin typeface="Garamond" panose="02020404030301010803" pitchFamily="18" charset="0"/>
            </a:endParaRPr>
          </a:p>
        </p:txBody>
      </p:sp>
      <p:sp>
        <p:nvSpPr>
          <p:cNvPr id="3" name="Content Placeholder 2"/>
          <p:cNvSpPr>
            <a:spLocks noGrp="1"/>
          </p:cNvSpPr>
          <p:nvPr>
            <p:ph idx="1"/>
          </p:nvPr>
        </p:nvSpPr>
        <p:spPr>
          <a:xfrm>
            <a:off x="1773932" y="4191000"/>
            <a:ext cx="8856984" cy="2362200"/>
          </a:xfrm>
        </p:spPr>
        <p:txBody>
          <a:bodyPr/>
          <a:lstStyle/>
          <a:p>
            <a:r>
              <a:rPr lang="en-GB" b="1" dirty="0">
                <a:solidFill>
                  <a:schemeClr val="accent1">
                    <a:lumMod val="75000"/>
                  </a:schemeClr>
                </a:solidFill>
                <a:latin typeface="Garamond" panose="02020404030301010803" pitchFamily="18" charset="0"/>
              </a:rPr>
              <a:t>Does offending against children imply that individuals must be abnormally ill because of their actions?</a:t>
            </a:r>
          </a:p>
          <a:p>
            <a:r>
              <a:rPr lang="en-GB" b="1" dirty="0">
                <a:solidFill>
                  <a:schemeClr val="accent1">
                    <a:lumMod val="75000"/>
                  </a:schemeClr>
                </a:solidFill>
                <a:latin typeface="Garamond" panose="02020404030301010803" pitchFamily="18" charset="0"/>
              </a:rPr>
              <a:t>Can we consider paedophilia a special type of personality disorder?</a:t>
            </a:r>
          </a:p>
          <a:p>
            <a:r>
              <a:rPr lang="en-GB" b="1" dirty="0">
                <a:solidFill>
                  <a:schemeClr val="accent1">
                    <a:lumMod val="75000"/>
                  </a:schemeClr>
                </a:solidFill>
                <a:latin typeface="Garamond" panose="02020404030301010803" pitchFamily="18" charset="0"/>
              </a:rPr>
              <a:t>What does DSM-5 say?</a:t>
            </a:r>
            <a:endParaRPr lang="en-US" b="1" dirty="0">
              <a:solidFill>
                <a:schemeClr val="accent1">
                  <a:lumMod val="75000"/>
                </a:schemeClr>
              </a:solidFill>
              <a:latin typeface="Garamond" panose="02020404030301010803" pitchFamily="18" charset="0"/>
            </a:endParaRPr>
          </a:p>
        </p:txBody>
      </p:sp>
      <p:sp>
        <p:nvSpPr>
          <p:cNvPr id="4" name="TextBox 3"/>
          <p:cNvSpPr txBox="1"/>
          <p:nvPr/>
        </p:nvSpPr>
        <p:spPr>
          <a:xfrm>
            <a:off x="1701924" y="1916832"/>
            <a:ext cx="9001000" cy="1569660"/>
          </a:xfrm>
          <a:prstGeom prst="rect">
            <a:avLst/>
          </a:prstGeom>
          <a:solidFill>
            <a:schemeClr val="accent2">
              <a:lumMod val="20000"/>
              <a:lumOff val="80000"/>
            </a:schemeClr>
          </a:solidFill>
          <a:ln>
            <a:solidFill>
              <a:schemeClr val="accent1"/>
            </a:solidFill>
          </a:ln>
        </p:spPr>
        <p:txBody>
          <a:bodyPr wrap="square" rtlCol="0">
            <a:spAutoFit/>
          </a:bodyPr>
          <a:lstStyle/>
          <a:p>
            <a:pPr algn="l"/>
            <a:r>
              <a:rPr lang="en-GB" sz="2400" dirty="0">
                <a:latin typeface="Garamond" panose="02020404030301010803" pitchFamily="18" charset="0"/>
              </a:rPr>
              <a:t>Many people believe that sex offenders have specific personality characteristics. </a:t>
            </a:r>
          </a:p>
          <a:p>
            <a:pPr algn="l"/>
            <a:r>
              <a:rPr lang="en-GB" sz="2400" dirty="0">
                <a:latin typeface="Garamond" panose="02020404030301010803" pitchFamily="18" charset="0"/>
              </a:rPr>
              <a:t>But, paedophiles do not necessarily stand out in the crowd. </a:t>
            </a:r>
          </a:p>
          <a:p>
            <a:pPr algn="l"/>
            <a:endParaRPr lang="en-GB" sz="2400" dirty="0">
              <a:latin typeface="Garamond" panose="02020404030301010803" pitchFamily="18" charset="0"/>
            </a:endParaRPr>
          </a:p>
        </p:txBody>
      </p:sp>
    </p:spTree>
    <p:extLst>
      <p:ext uri="{BB962C8B-B14F-4D97-AF65-F5344CB8AC3E}">
        <p14:creationId xmlns:p14="http://schemas.microsoft.com/office/powerpoint/2010/main" val="2382020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398712" y="-135000"/>
            <a:ext cx="6477000" cy="1190625"/>
          </a:xfrm>
        </p:spPr>
        <p:txBody>
          <a:bodyPr/>
          <a:lstStyle/>
          <a:p>
            <a:pPr algn="ctr"/>
            <a:r>
              <a:rPr lang="en-GB" b="1" dirty="0">
                <a:latin typeface="Garamond" panose="02020404030301010803" pitchFamily="18" charset="0"/>
              </a:rPr>
              <a:t>How common is paedophilia?</a:t>
            </a:r>
            <a:endParaRPr lang="en-US" b="1" dirty="0">
              <a:latin typeface="Garamond" panose="02020404030301010803" pitchFamily="18" charset="0"/>
            </a:endParaRPr>
          </a:p>
        </p:txBody>
      </p:sp>
      <p:sp>
        <p:nvSpPr>
          <p:cNvPr id="3" name="Content Placeholder 2"/>
          <p:cNvSpPr>
            <a:spLocks noGrp="1"/>
          </p:cNvSpPr>
          <p:nvPr>
            <p:ph idx="4294967295"/>
          </p:nvPr>
        </p:nvSpPr>
        <p:spPr>
          <a:xfrm>
            <a:off x="1522412" y="1371600"/>
            <a:ext cx="8229600" cy="5225752"/>
          </a:xfrm>
        </p:spPr>
        <p:txBody>
          <a:bodyPr>
            <a:normAutofit lnSpcReduction="10000"/>
          </a:bodyPr>
          <a:lstStyle/>
          <a:p>
            <a:r>
              <a:rPr lang="en-GB" dirty="0">
                <a:latin typeface="Garamond" panose="02020404030301010803" pitchFamily="18" charset="0"/>
              </a:rPr>
              <a:t>This is difficult to assess, under reporting of offences is particularly strong in this area. Different studies and methods provide conflicting results. </a:t>
            </a:r>
          </a:p>
          <a:p>
            <a:r>
              <a:rPr lang="en-GB" dirty="0">
                <a:latin typeface="Garamond" panose="02020404030301010803" pitchFamily="18" charset="0"/>
              </a:rPr>
              <a:t>One question asked : `is sexual arousal to imagery of children confined to offenders?`</a:t>
            </a:r>
          </a:p>
          <a:p>
            <a:pPr marL="0" indent="0">
              <a:buNone/>
            </a:pPr>
            <a:endParaRPr lang="en-GB" dirty="0">
              <a:latin typeface="Garamond" panose="02020404030301010803" pitchFamily="18" charset="0"/>
            </a:endParaRPr>
          </a:p>
          <a:p>
            <a:pPr marL="0" indent="0">
              <a:buNone/>
            </a:pPr>
            <a:endParaRPr lang="en-GB" dirty="0">
              <a:latin typeface="Garamond" panose="02020404030301010803" pitchFamily="18" charset="0"/>
            </a:endParaRPr>
          </a:p>
          <a:p>
            <a:endParaRPr lang="en-GB" dirty="0"/>
          </a:p>
          <a:p>
            <a:endParaRPr lang="en-GB" dirty="0"/>
          </a:p>
          <a:p>
            <a:pPr marL="0" indent="0">
              <a:buNone/>
            </a:pPr>
            <a:endParaRPr lang="en-GB" dirty="0">
              <a:latin typeface="Garamond" panose="02020404030301010803" pitchFamily="18" charset="0"/>
            </a:endParaRPr>
          </a:p>
          <a:p>
            <a:r>
              <a:rPr lang="en-GB" dirty="0">
                <a:latin typeface="Garamond" panose="02020404030301010803" pitchFamily="18" charset="0"/>
              </a:rPr>
              <a:t>This finding is important, as it suggests that paedophilic orientation does not have to be acted out.</a:t>
            </a:r>
            <a:endParaRPr lang="en-US" dirty="0">
              <a:latin typeface="Garamond" panose="02020404030301010803" pitchFamily="18" charset="0"/>
            </a:endParaRPr>
          </a:p>
        </p:txBody>
      </p:sp>
      <p:sp>
        <p:nvSpPr>
          <p:cNvPr id="4" name="TextBox 3"/>
          <p:cNvSpPr txBox="1"/>
          <p:nvPr/>
        </p:nvSpPr>
        <p:spPr>
          <a:xfrm>
            <a:off x="1712912" y="3573016"/>
            <a:ext cx="8918004" cy="1569660"/>
          </a:xfrm>
          <a:prstGeom prst="rect">
            <a:avLst/>
          </a:prstGeom>
          <a:solidFill>
            <a:schemeClr val="bg2">
              <a:lumMod val="25000"/>
              <a:lumOff val="75000"/>
            </a:schemeClr>
          </a:solidFill>
          <a:ln>
            <a:solidFill>
              <a:schemeClr val="tx1">
                <a:lumMod val="50000"/>
                <a:lumOff val="50000"/>
              </a:schemeClr>
            </a:solidFill>
          </a:ln>
        </p:spPr>
        <p:txBody>
          <a:bodyPr wrap="square" rtlCol="0">
            <a:spAutoFit/>
          </a:bodyPr>
          <a:lstStyle/>
          <a:p>
            <a:r>
              <a:rPr lang="en-GB" sz="2400" dirty="0">
                <a:latin typeface="Garamond" panose="02020404030301010803" pitchFamily="18" charset="0"/>
              </a:rPr>
              <a:t>Hall et al. (1995) sampled ordinary men via a newspaper ad. </a:t>
            </a:r>
          </a:p>
          <a:p>
            <a:r>
              <a:rPr lang="en-GB" sz="2400" dirty="0">
                <a:latin typeface="Garamond" panose="02020404030301010803" pitchFamily="18" charset="0"/>
              </a:rPr>
              <a:t>He reported a quarter showed more arousal to children than to women,  and a fifth admitted to paedophilic interests, but only 4% admitted to having engaged in acts.</a:t>
            </a:r>
          </a:p>
        </p:txBody>
      </p:sp>
    </p:spTree>
    <p:extLst>
      <p:ext uri="{BB962C8B-B14F-4D97-AF65-F5344CB8AC3E}">
        <p14:creationId xmlns:p14="http://schemas.microsoft.com/office/powerpoint/2010/main" val="623750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b="1" dirty="0">
                <a:latin typeface="Garamond" panose="02020404030301010803" pitchFamily="18" charset="0"/>
              </a:rPr>
              <a:t>Classifications of child sex offenders </a:t>
            </a:r>
            <a:br>
              <a:rPr lang="en-GB" sz="3200" b="1" dirty="0">
                <a:latin typeface="Garamond" panose="02020404030301010803" pitchFamily="18" charset="0"/>
              </a:rPr>
            </a:br>
            <a:r>
              <a:rPr lang="en-GB" sz="3200" b="1" dirty="0">
                <a:latin typeface="Garamond" panose="02020404030301010803" pitchFamily="18" charset="0"/>
              </a:rPr>
              <a:t>(CSAcentre 2020).</a:t>
            </a:r>
            <a:endParaRPr lang="en-US" sz="3200" b="1" dirty="0">
              <a:latin typeface="Garamond" panose="02020404030301010803" pitchFamily="18" charset="0"/>
            </a:endParaRPr>
          </a:p>
        </p:txBody>
      </p:sp>
      <p:sp>
        <p:nvSpPr>
          <p:cNvPr id="3" name="Content Placeholder 2"/>
          <p:cNvSpPr>
            <a:spLocks noGrp="1"/>
          </p:cNvSpPr>
          <p:nvPr>
            <p:ph idx="1"/>
          </p:nvPr>
        </p:nvSpPr>
        <p:spPr>
          <a:xfrm>
            <a:off x="1636712" y="1772816"/>
            <a:ext cx="8915401" cy="4572000"/>
          </a:xfrm>
          <a:solidFill>
            <a:schemeClr val="accent2">
              <a:lumMod val="20000"/>
              <a:lumOff val="80000"/>
            </a:schemeClr>
          </a:solidFill>
          <a:ln>
            <a:solidFill>
              <a:schemeClr val="accent1"/>
            </a:solidFill>
          </a:ln>
        </p:spPr>
        <p:txBody>
          <a:bodyPr>
            <a:normAutofit lnSpcReduction="10000"/>
          </a:bodyPr>
          <a:lstStyle/>
          <a:p>
            <a:pPr marL="342900" indent="-342900"/>
            <a:r>
              <a:rPr lang="en-GB" dirty="0">
                <a:latin typeface="Garamond" panose="02020404030301010803" pitchFamily="18" charset="0"/>
              </a:rPr>
              <a:t>One of the earliest classifications of child sex offenders  is dichotomy of fixated and regressed offenders (</a:t>
            </a:r>
            <a:r>
              <a:rPr lang="en-GB" dirty="0" err="1">
                <a:latin typeface="Garamond" panose="02020404030301010803" pitchFamily="18" charset="0"/>
              </a:rPr>
              <a:t>Groth</a:t>
            </a:r>
            <a:r>
              <a:rPr lang="en-GB" dirty="0">
                <a:latin typeface="Garamond" panose="02020404030301010803" pitchFamily="18" charset="0"/>
              </a:rPr>
              <a:t> &amp; Birnbaum 1978).</a:t>
            </a:r>
          </a:p>
          <a:p>
            <a:r>
              <a:rPr lang="en-GB" dirty="0">
                <a:latin typeface="Garamond" panose="02020404030301010803" pitchFamily="18" charset="0"/>
              </a:rPr>
              <a:t>Fixed offenders are developmentally fixed either permanently or temporarily on children, regressed offenders are sexually mature but regress to a former psychosexual stage of development.</a:t>
            </a:r>
          </a:p>
          <a:p>
            <a:r>
              <a:rPr lang="en-GB" dirty="0">
                <a:latin typeface="Garamond" panose="02020404030301010803" pitchFamily="18" charset="0"/>
              </a:rPr>
              <a:t>An important difference is found in their relationships: fixed have never been married, regressed usually have.</a:t>
            </a:r>
          </a:p>
          <a:p>
            <a:r>
              <a:rPr lang="en-GB" dirty="0">
                <a:latin typeface="Garamond" panose="02020404030301010803" pitchFamily="18" charset="0"/>
              </a:rPr>
              <a:t>Fixated offend against strangers/acquaintances whereas regressed offend against close networks. Some offenders even target women with children for this purpose.</a:t>
            </a:r>
          </a:p>
          <a:p>
            <a:r>
              <a:rPr lang="en-GB" dirty="0">
                <a:latin typeface="Garamond" panose="02020404030301010803" pitchFamily="18" charset="0"/>
              </a:rPr>
              <a:t>However, more recently a typology has been produced by the Centre for Abuse and Trauma Studies at Middlesex University (on next slide)</a:t>
            </a:r>
            <a:endParaRPr lang="en-US" dirty="0">
              <a:latin typeface="Garamond" panose="02020404030301010803" pitchFamily="18" charset="0"/>
            </a:endParaRPr>
          </a:p>
        </p:txBody>
      </p:sp>
    </p:spTree>
    <p:extLst>
      <p:ext uri="{BB962C8B-B14F-4D97-AF65-F5344CB8AC3E}">
        <p14:creationId xmlns:p14="http://schemas.microsoft.com/office/powerpoint/2010/main" val="3442657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69D8F-9726-852C-365B-5E30C81D5087}"/>
              </a:ext>
            </a:extLst>
          </p:cNvPr>
          <p:cNvSpPr>
            <a:spLocks noGrp="1"/>
          </p:cNvSpPr>
          <p:nvPr>
            <p:ph type="title"/>
          </p:nvPr>
        </p:nvSpPr>
        <p:spPr/>
        <p:txBody>
          <a:bodyPr/>
          <a:lstStyle/>
          <a:p>
            <a:pPr algn="ctr"/>
            <a:r>
              <a:rPr lang="en-GB" b="1" dirty="0">
                <a:latin typeface="Garamond" panose="02020404030301010803" pitchFamily="18" charset="0"/>
              </a:rPr>
              <a:t>Classifications of child sex offenders </a:t>
            </a:r>
            <a:br>
              <a:rPr lang="en-GB" b="1" dirty="0">
                <a:latin typeface="Garamond" panose="02020404030301010803" pitchFamily="18" charset="0"/>
              </a:rPr>
            </a:br>
            <a:r>
              <a:rPr lang="en-GB" b="1" dirty="0">
                <a:latin typeface="Garamond" panose="02020404030301010803" pitchFamily="18" charset="0"/>
              </a:rPr>
              <a:t>(CSAcentre 2020).</a:t>
            </a:r>
            <a:endParaRPr lang="en-GB" dirty="0"/>
          </a:p>
        </p:txBody>
      </p:sp>
      <p:sp>
        <p:nvSpPr>
          <p:cNvPr id="3" name="Content Placeholder 2">
            <a:extLst>
              <a:ext uri="{FF2B5EF4-FFF2-40B4-BE49-F238E27FC236}">
                <a16:creationId xmlns:a16="http://schemas.microsoft.com/office/drawing/2014/main" id="{AD869F45-8F16-E76B-3E5C-B84749B3306D}"/>
              </a:ext>
            </a:extLst>
          </p:cNvPr>
          <p:cNvSpPr>
            <a:spLocks noGrp="1"/>
          </p:cNvSpPr>
          <p:nvPr>
            <p:ph idx="1"/>
          </p:nvPr>
        </p:nvSpPr>
        <p:spPr>
          <a:solidFill>
            <a:schemeClr val="tx1">
              <a:lumMod val="10000"/>
              <a:lumOff val="90000"/>
            </a:schemeClr>
          </a:solidFill>
          <a:ln>
            <a:solidFill>
              <a:schemeClr val="accent1"/>
            </a:solidFill>
          </a:ln>
        </p:spPr>
        <p:txBody>
          <a:bodyPr>
            <a:normAutofit fontScale="92500"/>
          </a:bodyPr>
          <a:lstStyle/>
          <a:p>
            <a:r>
              <a:rPr lang="en-GB" dirty="0">
                <a:solidFill>
                  <a:schemeClr val="accent1">
                    <a:lumMod val="50000"/>
                  </a:schemeClr>
                </a:solidFill>
                <a:latin typeface="Garamond" panose="02020404030301010803" pitchFamily="18" charset="0"/>
              </a:rPr>
              <a:t>Child sexual abuse within the family environment </a:t>
            </a:r>
          </a:p>
          <a:p>
            <a:r>
              <a:rPr lang="en-GB" dirty="0">
                <a:solidFill>
                  <a:schemeClr val="accent1">
                    <a:lumMod val="50000"/>
                  </a:schemeClr>
                </a:solidFill>
                <a:latin typeface="Garamond" panose="02020404030301010803" pitchFamily="18" charset="0"/>
              </a:rPr>
              <a:t>Child sexual abuse through trusted relationships outside the family environment </a:t>
            </a:r>
          </a:p>
          <a:p>
            <a:r>
              <a:rPr lang="en-GB" dirty="0">
                <a:solidFill>
                  <a:schemeClr val="accent1">
                    <a:lumMod val="50000"/>
                  </a:schemeClr>
                </a:solidFill>
                <a:latin typeface="Garamond" panose="02020404030301010803" pitchFamily="18" charset="0"/>
              </a:rPr>
              <a:t>Child sexual abuse through an intermediary </a:t>
            </a:r>
          </a:p>
          <a:p>
            <a:r>
              <a:rPr lang="en-GB" dirty="0">
                <a:solidFill>
                  <a:schemeClr val="accent1">
                    <a:lumMod val="50000"/>
                  </a:schemeClr>
                </a:solidFill>
                <a:latin typeface="Garamond" panose="02020404030301010803" pitchFamily="18" charset="0"/>
              </a:rPr>
              <a:t>Child sexual abuse through online interaction </a:t>
            </a:r>
          </a:p>
          <a:p>
            <a:r>
              <a:rPr lang="en-GB" dirty="0">
                <a:solidFill>
                  <a:schemeClr val="accent1">
                    <a:lumMod val="50000"/>
                  </a:schemeClr>
                </a:solidFill>
                <a:latin typeface="Garamond" panose="02020404030301010803" pitchFamily="18" charset="0"/>
              </a:rPr>
              <a:t>Child sexual abuse through viewing, sharing or possessing images</a:t>
            </a:r>
          </a:p>
          <a:p>
            <a:r>
              <a:rPr lang="en-GB" dirty="0">
                <a:solidFill>
                  <a:schemeClr val="accent1">
                    <a:lumMod val="50000"/>
                  </a:schemeClr>
                </a:solidFill>
                <a:latin typeface="Garamond" panose="02020404030301010803" pitchFamily="18" charset="0"/>
              </a:rPr>
              <a:t>Child sexual abuse through groups and networks </a:t>
            </a:r>
          </a:p>
          <a:p>
            <a:r>
              <a:rPr lang="en-GB" dirty="0">
                <a:solidFill>
                  <a:schemeClr val="accent1">
                    <a:lumMod val="50000"/>
                  </a:schemeClr>
                </a:solidFill>
                <a:latin typeface="Garamond" panose="02020404030301010803" pitchFamily="18" charset="0"/>
              </a:rPr>
              <a:t>Child sexual abuse arranged and perpetrated for payment  </a:t>
            </a:r>
          </a:p>
          <a:p>
            <a:r>
              <a:rPr lang="en-GB" dirty="0">
                <a:solidFill>
                  <a:schemeClr val="accent1">
                    <a:lumMod val="50000"/>
                  </a:schemeClr>
                </a:solidFill>
                <a:latin typeface="Garamond" panose="02020404030301010803" pitchFamily="18" charset="0"/>
              </a:rPr>
              <a:t>Child sexual abuse through a personal connection </a:t>
            </a:r>
          </a:p>
          <a:p>
            <a:r>
              <a:rPr lang="en-GB" dirty="0">
                <a:solidFill>
                  <a:schemeClr val="accent1">
                    <a:lumMod val="50000"/>
                  </a:schemeClr>
                </a:solidFill>
                <a:latin typeface="Garamond" panose="02020404030301010803" pitchFamily="18" charset="0"/>
              </a:rPr>
              <a:t>Child sexual abuse through attack by an unknown person</a:t>
            </a:r>
          </a:p>
        </p:txBody>
      </p:sp>
    </p:spTree>
    <p:extLst>
      <p:ext uri="{BB962C8B-B14F-4D97-AF65-F5344CB8AC3E}">
        <p14:creationId xmlns:p14="http://schemas.microsoft.com/office/powerpoint/2010/main" val="917670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DCD37-AC19-B10E-DC77-4B42396D5589}"/>
              </a:ext>
            </a:extLst>
          </p:cNvPr>
          <p:cNvSpPr>
            <a:spLocks noGrp="1"/>
          </p:cNvSpPr>
          <p:nvPr>
            <p:ph type="title"/>
          </p:nvPr>
        </p:nvSpPr>
        <p:spPr>
          <a:xfrm>
            <a:off x="1288516" y="404664"/>
            <a:ext cx="9601200" cy="1143000"/>
          </a:xfrm>
        </p:spPr>
        <p:txBody>
          <a:bodyPr/>
          <a:lstStyle/>
          <a:p>
            <a:pPr algn="ctr"/>
            <a:r>
              <a:rPr lang="en-GB" dirty="0">
                <a:latin typeface="Garamond" panose="02020404030301010803" pitchFamily="18" charset="0"/>
              </a:rPr>
              <a:t>The legal system and CSA</a:t>
            </a:r>
          </a:p>
        </p:txBody>
      </p:sp>
      <p:sp>
        <p:nvSpPr>
          <p:cNvPr id="3" name="Content Placeholder 2">
            <a:extLst>
              <a:ext uri="{FF2B5EF4-FFF2-40B4-BE49-F238E27FC236}">
                <a16:creationId xmlns:a16="http://schemas.microsoft.com/office/drawing/2014/main" id="{0ED9354F-49C7-7EE6-22A2-AABC71D055EC}"/>
              </a:ext>
            </a:extLst>
          </p:cNvPr>
          <p:cNvSpPr>
            <a:spLocks noGrp="1"/>
          </p:cNvSpPr>
          <p:nvPr>
            <p:ph idx="1"/>
          </p:nvPr>
        </p:nvSpPr>
        <p:spPr>
          <a:solidFill>
            <a:schemeClr val="tx1">
              <a:lumMod val="10000"/>
              <a:lumOff val="90000"/>
            </a:schemeClr>
          </a:solidFill>
          <a:ln>
            <a:solidFill>
              <a:schemeClr val="accent1"/>
            </a:solidFill>
          </a:ln>
        </p:spPr>
        <p:txBody>
          <a:bodyPr>
            <a:normAutofit lnSpcReduction="10000"/>
          </a:bodyPr>
          <a:lstStyle/>
          <a:p>
            <a:r>
              <a:rPr lang="en-GB" dirty="0">
                <a:solidFill>
                  <a:schemeClr val="accent1">
                    <a:lumMod val="50000"/>
                  </a:schemeClr>
                </a:solidFill>
                <a:latin typeface="Garamond" panose="02020404030301010803" pitchFamily="18" charset="0"/>
              </a:rPr>
              <a:t>Three categories of CSA:</a:t>
            </a:r>
          </a:p>
          <a:p>
            <a:pPr lvl="1"/>
            <a:r>
              <a:rPr lang="en-GB" dirty="0">
                <a:solidFill>
                  <a:schemeClr val="accent1">
                    <a:lumMod val="50000"/>
                  </a:schemeClr>
                </a:solidFill>
                <a:latin typeface="Garamond" panose="02020404030301010803" pitchFamily="18" charset="0"/>
              </a:rPr>
              <a:t>1: Several psychological or physical harm, Abduction, Violence/threats of violence, forced/uninvited entry into victim's home.</a:t>
            </a:r>
          </a:p>
          <a:p>
            <a:pPr lvl="1"/>
            <a:r>
              <a:rPr lang="en-GB" dirty="0">
                <a:solidFill>
                  <a:schemeClr val="accent1">
                    <a:lumMod val="50000"/>
                  </a:schemeClr>
                </a:solidFill>
                <a:latin typeface="Garamond" panose="02020404030301010803" pitchFamily="18" charset="0"/>
              </a:rPr>
              <a:t>2: Touching of naked genitalia or naked breast area, Prolonged detention/sustained incident, Additional degradation/humiliation, Child is particularly vulnerable due to extreme youth and/or personal circumstances.</a:t>
            </a:r>
          </a:p>
          <a:p>
            <a:pPr lvl="1"/>
            <a:r>
              <a:rPr lang="en-GB" dirty="0">
                <a:solidFill>
                  <a:schemeClr val="accent1">
                    <a:lumMod val="50000"/>
                  </a:schemeClr>
                </a:solidFill>
                <a:latin typeface="Garamond" panose="02020404030301010803" pitchFamily="18" charset="0"/>
              </a:rPr>
              <a:t>3: Factors in 1 and 2 are not present.</a:t>
            </a:r>
          </a:p>
          <a:p>
            <a:r>
              <a:rPr lang="en-GB" dirty="0">
                <a:solidFill>
                  <a:schemeClr val="accent1">
                    <a:lumMod val="50000"/>
                  </a:schemeClr>
                </a:solidFill>
                <a:latin typeface="Garamond" panose="02020404030301010803" pitchFamily="18" charset="0"/>
              </a:rPr>
              <a:t>Categories of indecent imaging (Sexual Offences Act, 2003):</a:t>
            </a:r>
          </a:p>
          <a:p>
            <a:pPr lvl="1"/>
            <a:r>
              <a:rPr lang="en-GB" dirty="0">
                <a:latin typeface="Garamond" panose="02020404030301010803" pitchFamily="18" charset="0"/>
              </a:rPr>
              <a:t>1 Images depicting erotic posing with no sexual activity </a:t>
            </a:r>
          </a:p>
          <a:p>
            <a:pPr lvl="1"/>
            <a:r>
              <a:rPr lang="en-GB" dirty="0">
                <a:latin typeface="Garamond" panose="02020404030301010803" pitchFamily="18" charset="0"/>
              </a:rPr>
              <a:t>2 Nonpenetrative sexual activity between children, or solo masturbation by a child </a:t>
            </a:r>
          </a:p>
          <a:p>
            <a:pPr lvl="1"/>
            <a:r>
              <a:rPr lang="en-GB" dirty="0">
                <a:latin typeface="Garamond" panose="02020404030301010803" pitchFamily="18" charset="0"/>
              </a:rPr>
              <a:t>3 Nonpenetrative sexual activity between adults and children </a:t>
            </a:r>
          </a:p>
          <a:p>
            <a:pPr lvl="1"/>
            <a:r>
              <a:rPr lang="en-GB" dirty="0">
                <a:latin typeface="Garamond" panose="02020404030301010803" pitchFamily="18" charset="0"/>
              </a:rPr>
              <a:t>4 Penetrative sexual activity involving a child or children, or both children and adults </a:t>
            </a:r>
          </a:p>
          <a:p>
            <a:pPr lvl="1"/>
            <a:r>
              <a:rPr lang="en-GB" dirty="0">
                <a:latin typeface="Garamond" panose="02020404030301010803" pitchFamily="18" charset="0"/>
              </a:rPr>
              <a:t>5 Sadism or penetration of, or by, an animal </a:t>
            </a:r>
          </a:p>
          <a:p>
            <a:pPr lvl="1"/>
            <a:endParaRPr lang="en-GB" dirty="0"/>
          </a:p>
        </p:txBody>
      </p:sp>
      <p:sp>
        <p:nvSpPr>
          <p:cNvPr id="4" name="Rectangle 1">
            <a:extLst>
              <a:ext uri="{FF2B5EF4-FFF2-40B4-BE49-F238E27FC236}">
                <a16:creationId xmlns:a16="http://schemas.microsoft.com/office/drawing/2014/main" id="{1DDE9887-9832-8381-C0EA-F32D0C4FFE2D}"/>
              </a:ext>
            </a:extLst>
          </p:cNvPr>
          <p:cNvSpPr>
            <a:spLocks noChangeArrowheads="1"/>
          </p:cNvSpPr>
          <p:nvPr/>
        </p:nvSpPr>
        <p:spPr bwMode="auto">
          <a:xfrm>
            <a:off x="0" y="-276999"/>
            <a:ext cx="65" cy="553998"/>
          </a:xfrm>
          <a:prstGeom prst="rect">
            <a:avLst/>
          </a:prstGeom>
          <a:solidFill>
            <a:srgbClr val="F8F8F8"/>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74958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998068" y="0"/>
            <a:ext cx="6019800" cy="1190625"/>
          </a:xfrm>
        </p:spPr>
        <p:txBody>
          <a:bodyPr/>
          <a:lstStyle/>
          <a:p>
            <a:r>
              <a:rPr lang="en-GB" b="1" dirty="0">
                <a:latin typeface="Garamond" panose="02020404030301010803" pitchFamily="18" charset="0"/>
              </a:rPr>
              <a:t>Back to youthful offenders.</a:t>
            </a:r>
            <a:endParaRPr lang="en-US" b="1" dirty="0">
              <a:latin typeface="Garamond" panose="02020404030301010803" pitchFamily="18" charset="0"/>
            </a:endParaRPr>
          </a:p>
        </p:txBody>
      </p:sp>
      <p:sp>
        <p:nvSpPr>
          <p:cNvPr id="3" name="Content Placeholder 2"/>
          <p:cNvSpPr>
            <a:spLocks noGrp="1"/>
          </p:cNvSpPr>
          <p:nvPr>
            <p:ph idx="4294967295"/>
          </p:nvPr>
        </p:nvSpPr>
        <p:spPr>
          <a:xfrm>
            <a:off x="1269876" y="1371600"/>
            <a:ext cx="9721080" cy="5334000"/>
          </a:xfrm>
        </p:spPr>
        <p:txBody>
          <a:bodyPr>
            <a:normAutofit/>
          </a:bodyPr>
          <a:lstStyle/>
          <a:p>
            <a:r>
              <a:rPr lang="en-GB" dirty="0">
                <a:latin typeface="Garamond" panose="02020404030301010803" pitchFamily="18" charset="0"/>
              </a:rPr>
              <a:t>Up to half of child sexual abuse is conducted by those under age 21. In a meta analysis, Graves et al. (1996) classed offenders into 3 categories:</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r>
              <a:rPr lang="en-GB" dirty="0">
                <a:latin typeface="Garamond" panose="02020404030301010803" pitchFamily="18" charset="0"/>
              </a:rPr>
              <a:t>Offenders generally are of lower social class, with pathological family structures, parents physically neglected/abused as children and a patriarchal problem of substance abuse.</a:t>
            </a:r>
            <a:endParaRPr lang="en-US" dirty="0">
              <a:latin typeface="Garamond" panose="02020404030301010803" pitchFamily="18" charset="0"/>
            </a:endParaRPr>
          </a:p>
        </p:txBody>
      </p:sp>
      <p:sp>
        <p:nvSpPr>
          <p:cNvPr id="4" name="TextBox 3"/>
          <p:cNvSpPr txBox="1"/>
          <p:nvPr/>
        </p:nvSpPr>
        <p:spPr>
          <a:xfrm>
            <a:off x="1831504" y="2348880"/>
            <a:ext cx="8352928" cy="3046988"/>
          </a:xfrm>
          <a:prstGeom prst="rect">
            <a:avLst/>
          </a:prstGeom>
          <a:solidFill>
            <a:schemeClr val="accent3">
              <a:lumMod val="20000"/>
              <a:lumOff val="80000"/>
            </a:schemeClr>
          </a:solidFill>
          <a:ln>
            <a:solidFill>
              <a:schemeClr val="accent1"/>
            </a:solidFill>
          </a:ln>
        </p:spPr>
        <p:txBody>
          <a:bodyPr wrap="square" rtlCol="0">
            <a:spAutoFit/>
          </a:bodyPr>
          <a:lstStyle/>
          <a:p>
            <a:pPr marL="342900" indent="-342900" algn="l">
              <a:buFont typeface="Arial" panose="020B0604020202020204" pitchFamily="34" charset="0"/>
              <a:buChar char="•"/>
            </a:pPr>
            <a:endParaRPr lang="en-GB" sz="2400" dirty="0">
              <a:latin typeface="Garamond" panose="02020404030301010803" pitchFamily="18" charset="0"/>
            </a:endParaRPr>
          </a:p>
          <a:p>
            <a:pPr marL="342900" indent="-342900" algn="l">
              <a:buFont typeface="Arial" panose="020B0604020202020204" pitchFamily="34" charset="0"/>
              <a:buChar char="•"/>
            </a:pPr>
            <a:r>
              <a:rPr lang="en-GB" sz="2400" dirty="0">
                <a:latin typeface="Garamond" panose="02020404030301010803" pitchFamily="18" charset="0"/>
              </a:rPr>
              <a:t>Paedophilic: first offence between 6-12 years, usually victims are young and female.</a:t>
            </a:r>
          </a:p>
          <a:p>
            <a:pPr marL="342900" indent="-342900" algn="l">
              <a:buFont typeface="Arial" panose="020B0604020202020204" pitchFamily="34" charset="0"/>
              <a:buChar char="•"/>
            </a:pPr>
            <a:r>
              <a:rPr lang="en-GB" sz="2400" dirty="0">
                <a:latin typeface="Garamond" panose="02020404030301010803" pitchFamily="18" charset="0"/>
              </a:rPr>
              <a:t>Sexual Assault: first offence age 13-15, victims vary, both older and younger.</a:t>
            </a:r>
          </a:p>
          <a:p>
            <a:pPr marL="342900" indent="-342900" algn="l">
              <a:buFont typeface="Arial" panose="020B0604020202020204" pitchFamily="34" charset="0"/>
              <a:buChar char="•"/>
            </a:pPr>
            <a:r>
              <a:rPr lang="en-GB" sz="2400" dirty="0">
                <a:latin typeface="Garamond" panose="02020404030301010803" pitchFamily="18" charset="0"/>
              </a:rPr>
              <a:t>Mixed Offence: a variety of sexual assault, exhibitionism, voyeurism, young children and frotteurism.   </a:t>
            </a:r>
          </a:p>
          <a:p>
            <a:pPr marL="342900" indent="-342900" algn="l">
              <a:buFont typeface="Arial" panose="020B0604020202020204" pitchFamily="34" charset="0"/>
              <a:buChar char="•"/>
            </a:pPr>
            <a:endParaRPr lang="en-GB" sz="2400" dirty="0">
              <a:latin typeface="Garamond" panose="02020404030301010803" pitchFamily="18" charset="0"/>
            </a:endParaRPr>
          </a:p>
        </p:txBody>
      </p:sp>
    </p:spTree>
    <p:extLst>
      <p:ext uri="{BB962C8B-B14F-4D97-AF65-F5344CB8AC3E}">
        <p14:creationId xmlns:p14="http://schemas.microsoft.com/office/powerpoint/2010/main" val="511912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b="1" dirty="0">
                <a:latin typeface="Garamond" panose="02020404030301010803" pitchFamily="18" charset="0"/>
              </a:rPr>
              <a:t>Theories of Paedophilia: </a:t>
            </a:r>
            <a:br>
              <a:rPr lang="en-GB" sz="3200" b="1" dirty="0">
                <a:latin typeface="Garamond" panose="02020404030301010803" pitchFamily="18" charset="0"/>
              </a:rPr>
            </a:br>
            <a:r>
              <a:rPr lang="en-GB" sz="3200" b="1" dirty="0">
                <a:latin typeface="Garamond" panose="02020404030301010803" pitchFamily="18" charset="0"/>
              </a:rPr>
              <a:t>The Preconditions model.</a:t>
            </a:r>
            <a:endParaRPr lang="en-US" sz="3200" b="1" dirty="0">
              <a:latin typeface="Garamond" panose="02020404030301010803" pitchFamily="18" charset="0"/>
            </a:endParaRPr>
          </a:p>
        </p:txBody>
      </p:sp>
      <p:sp>
        <p:nvSpPr>
          <p:cNvPr id="3" name="Content Placeholder 2"/>
          <p:cNvSpPr>
            <a:spLocks noGrp="1"/>
          </p:cNvSpPr>
          <p:nvPr>
            <p:ph idx="1"/>
          </p:nvPr>
        </p:nvSpPr>
        <p:spPr/>
        <p:txBody>
          <a:bodyPr/>
          <a:lstStyle/>
          <a:p>
            <a:r>
              <a:rPr lang="en-GB" dirty="0" err="1">
                <a:latin typeface="Garamond" panose="02020404030301010803" pitchFamily="18" charset="0"/>
              </a:rPr>
              <a:t>Araji</a:t>
            </a:r>
            <a:r>
              <a:rPr lang="en-GB" dirty="0">
                <a:latin typeface="Garamond" panose="02020404030301010803" pitchFamily="18" charset="0"/>
              </a:rPr>
              <a:t> &amp; </a:t>
            </a:r>
            <a:r>
              <a:rPr lang="en-GB" dirty="0" err="1">
                <a:latin typeface="Garamond" panose="02020404030301010803" pitchFamily="18" charset="0"/>
              </a:rPr>
              <a:t>Finkelhor</a:t>
            </a:r>
            <a:r>
              <a:rPr lang="en-GB" dirty="0">
                <a:latin typeface="Garamond" panose="02020404030301010803" pitchFamily="18" charset="0"/>
              </a:rPr>
              <a:t> (1985) proposed a model of pre-conditions for sexual abuse. It is an older model based on common sense notions, with little supporting empirical evidence. Its main advantage is that it links theory with therapy, but it is mainly descriptive.</a:t>
            </a:r>
            <a:endParaRPr lang="en-US" dirty="0">
              <a:latin typeface="Garamond" panose="02020404030301010803" pitchFamily="18" charset="0"/>
            </a:endParaRPr>
          </a:p>
        </p:txBody>
      </p:sp>
      <p:sp>
        <p:nvSpPr>
          <p:cNvPr id="7" name="Rectangle 6"/>
          <p:cNvSpPr/>
          <p:nvPr/>
        </p:nvSpPr>
        <p:spPr bwMode="auto">
          <a:xfrm>
            <a:off x="3046412" y="3619500"/>
            <a:ext cx="2743200" cy="1295400"/>
          </a:xfrm>
          <a:prstGeom prst="rect">
            <a:avLst/>
          </a:prstGeom>
          <a:solidFill>
            <a:srgbClr val="FFFF99"/>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sz="1600" b="1" dirty="0">
                <a:latin typeface="Garamond" panose="02020404030301010803" pitchFamily="18" charset="0"/>
              </a:rPr>
              <a:t>Emotional congruence</a:t>
            </a:r>
          </a:p>
          <a:p>
            <a:pPr algn="ctr" fontAlgn="base">
              <a:spcBef>
                <a:spcPct val="0"/>
              </a:spcBef>
              <a:spcAft>
                <a:spcPct val="0"/>
              </a:spcAft>
            </a:pPr>
            <a:r>
              <a:rPr lang="en-GB" sz="1600" b="1" dirty="0">
                <a:latin typeface="Garamond" panose="02020404030301010803" pitchFamily="18" charset="0"/>
              </a:rPr>
              <a:t> with children</a:t>
            </a:r>
            <a:r>
              <a:rPr lang="en-GB" sz="1600" dirty="0">
                <a:latin typeface="Garamond" panose="02020404030301010803" pitchFamily="18" charset="0"/>
              </a:rPr>
              <a:t>: lacking in </a:t>
            </a:r>
          </a:p>
          <a:p>
            <a:pPr algn="ctr" fontAlgn="base">
              <a:spcBef>
                <a:spcPct val="0"/>
              </a:spcBef>
              <a:spcAft>
                <a:spcPct val="0"/>
              </a:spcAft>
            </a:pPr>
            <a:r>
              <a:rPr lang="en-GB" sz="1600" dirty="0">
                <a:latin typeface="Garamond" panose="02020404030301010803" pitchFamily="18" charset="0"/>
              </a:rPr>
              <a:t>self esteem, psychosocially</a:t>
            </a:r>
          </a:p>
          <a:p>
            <a:pPr algn="ctr" fontAlgn="base">
              <a:spcBef>
                <a:spcPct val="0"/>
              </a:spcBef>
              <a:spcAft>
                <a:spcPct val="0"/>
              </a:spcAft>
            </a:pPr>
            <a:r>
              <a:rPr lang="en-GB" sz="1600" dirty="0">
                <a:latin typeface="Garamond" panose="02020404030301010803" pitchFamily="18" charset="0"/>
              </a:rPr>
              <a:t>immature, a need to </a:t>
            </a:r>
          </a:p>
          <a:p>
            <a:pPr algn="ctr" fontAlgn="base">
              <a:spcBef>
                <a:spcPct val="0"/>
              </a:spcBef>
              <a:spcAft>
                <a:spcPct val="0"/>
              </a:spcAft>
            </a:pPr>
            <a:r>
              <a:rPr lang="en-GB" sz="1600" dirty="0">
                <a:latin typeface="Garamond" panose="02020404030301010803" pitchFamily="18" charset="0"/>
              </a:rPr>
              <a:t>Dominate.</a:t>
            </a:r>
            <a:endParaRPr lang="en-US" sz="1600" dirty="0">
              <a:latin typeface="Garamond" panose="02020404030301010803" pitchFamily="18" charset="0"/>
            </a:endParaRPr>
          </a:p>
        </p:txBody>
      </p:sp>
      <p:sp>
        <p:nvSpPr>
          <p:cNvPr id="8" name="Rectangle 7"/>
          <p:cNvSpPr/>
          <p:nvPr/>
        </p:nvSpPr>
        <p:spPr bwMode="auto">
          <a:xfrm>
            <a:off x="7008812" y="3619500"/>
            <a:ext cx="2743200" cy="1295400"/>
          </a:xfrm>
          <a:prstGeom prst="rect">
            <a:avLst/>
          </a:prstGeom>
          <a:solidFill>
            <a:srgbClr val="FFFF99"/>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sz="1600" b="1" dirty="0">
                <a:latin typeface="Garamond" panose="02020404030301010803" pitchFamily="18" charset="0"/>
              </a:rPr>
              <a:t>Social arousal by children:</a:t>
            </a:r>
          </a:p>
          <a:p>
            <a:pPr algn="ctr" fontAlgn="base">
              <a:spcBef>
                <a:spcPct val="0"/>
              </a:spcBef>
              <a:spcAft>
                <a:spcPct val="0"/>
              </a:spcAft>
            </a:pPr>
            <a:r>
              <a:rPr lang="en-GB" sz="1600" dirty="0">
                <a:latin typeface="Garamond" panose="02020404030301010803" pitchFamily="18" charset="0"/>
              </a:rPr>
              <a:t>Sexually socialised by child</a:t>
            </a:r>
          </a:p>
          <a:p>
            <a:pPr algn="ctr" fontAlgn="base">
              <a:spcBef>
                <a:spcPct val="0"/>
              </a:spcBef>
              <a:spcAft>
                <a:spcPct val="0"/>
              </a:spcAft>
            </a:pPr>
            <a:r>
              <a:rPr lang="en-GB" sz="1600" dirty="0">
                <a:latin typeface="Garamond" panose="02020404030301010803" pitchFamily="18" charset="0"/>
              </a:rPr>
              <a:t>Pornography, hormonal</a:t>
            </a:r>
          </a:p>
          <a:p>
            <a:pPr algn="ctr" fontAlgn="base">
              <a:spcBef>
                <a:spcPct val="0"/>
              </a:spcBef>
              <a:spcAft>
                <a:spcPct val="0"/>
              </a:spcAft>
            </a:pPr>
            <a:r>
              <a:rPr lang="en-GB" sz="1600" dirty="0">
                <a:latin typeface="Garamond" panose="02020404030301010803" pitchFamily="18" charset="0"/>
              </a:rPr>
              <a:t>imbalances/abnormalities</a:t>
            </a:r>
            <a:r>
              <a:rPr lang="en-GB" sz="1600" dirty="0">
                <a:latin typeface="Times New Roman" pitchFamily="18" charset="0"/>
              </a:rPr>
              <a:t>.</a:t>
            </a:r>
            <a:endParaRPr lang="en-US" sz="1600" dirty="0">
              <a:latin typeface="Times New Roman" pitchFamily="18" charset="0"/>
            </a:endParaRPr>
          </a:p>
        </p:txBody>
      </p:sp>
      <p:sp>
        <p:nvSpPr>
          <p:cNvPr id="9" name="Rectangle 8"/>
          <p:cNvSpPr/>
          <p:nvPr/>
        </p:nvSpPr>
        <p:spPr bwMode="auto">
          <a:xfrm>
            <a:off x="3046412" y="5219700"/>
            <a:ext cx="2743200" cy="1295400"/>
          </a:xfrm>
          <a:prstGeom prst="rect">
            <a:avLst/>
          </a:prstGeom>
          <a:solidFill>
            <a:srgbClr val="FFFF99"/>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sz="1600" b="1" dirty="0">
                <a:latin typeface="Garamond" panose="02020404030301010803" pitchFamily="18" charset="0"/>
              </a:rPr>
              <a:t>Blockages preventing adult </a:t>
            </a:r>
          </a:p>
          <a:p>
            <a:pPr algn="ctr" fontAlgn="base">
              <a:spcBef>
                <a:spcPct val="0"/>
              </a:spcBef>
              <a:spcAft>
                <a:spcPct val="0"/>
              </a:spcAft>
            </a:pPr>
            <a:r>
              <a:rPr lang="en-GB" sz="1600" b="1" dirty="0">
                <a:latin typeface="Garamond" panose="02020404030301010803" pitchFamily="18" charset="0"/>
              </a:rPr>
              <a:t>contact: </a:t>
            </a:r>
            <a:r>
              <a:rPr lang="en-GB" sz="1600" dirty="0">
                <a:latin typeface="Garamond" panose="02020404030301010803" pitchFamily="18" charset="0"/>
              </a:rPr>
              <a:t>lack of social skills,</a:t>
            </a:r>
          </a:p>
          <a:p>
            <a:pPr algn="ctr" fontAlgn="base">
              <a:spcBef>
                <a:spcPct val="0"/>
              </a:spcBef>
              <a:spcAft>
                <a:spcPct val="0"/>
              </a:spcAft>
            </a:pPr>
            <a:r>
              <a:rPr lang="en-GB" sz="1600" dirty="0">
                <a:latin typeface="Garamond" panose="02020404030301010803" pitchFamily="18" charset="0"/>
              </a:rPr>
              <a:t>problems relating to adult</a:t>
            </a:r>
          </a:p>
          <a:p>
            <a:pPr algn="ctr" fontAlgn="base">
              <a:spcBef>
                <a:spcPct val="0"/>
              </a:spcBef>
              <a:spcAft>
                <a:spcPct val="0"/>
              </a:spcAft>
            </a:pPr>
            <a:r>
              <a:rPr lang="en-GB" sz="1600" dirty="0">
                <a:latin typeface="Garamond" panose="02020404030301010803" pitchFamily="18" charset="0"/>
              </a:rPr>
              <a:t>females, repressive sexual </a:t>
            </a:r>
          </a:p>
          <a:p>
            <a:pPr algn="ctr" fontAlgn="base">
              <a:spcBef>
                <a:spcPct val="0"/>
              </a:spcBef>
              <a:spcAft>
                <a:spcPct val="0"/>
              </a:spcAft>
            </a:pPr>
            <a:r>
              <a:rPr lang="en-GB" sz="1600" dirty="0">
                <a:latin typeface="Garamond" panose="02020404030301010803" pitchFamily="18" charset="0"/>
              </a:rPr>
              <a:t>Socialisation in childhood.</a:t>
            </a:r>
          </a:p>
        </p:txBody>
      </p:sp>
      <p:sp>
        <p:nvSpPr>
          <p:cNvPr id="10" name="Rectangle 9"/>
          <p:cNvSpPr/>
          <p:nvPr/>
        </p:nvSpPr>
        <p:spPr bwMode="auto">
          <a:xfrm>
            <a:off x="7008812" y="5219700"/>
            <a:ext cx="2743200" cy="1295400"/>
          </a:xfrm>
          <a:prstGeom prst="rect">
            <a:avLst/>
          </a:prstGeom>
          <a:solidFill>
            <a:srgbClr val="FFFF99"/>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sz="1600" b="1" dirty="0">
                <a:latin typeface="Garamond" panose="02020404030301010803" pitchFamily="18" charset="0"/>
              </a:rPr>
              <a:t>Disinhibition of norms </a:t>
            </a:r>
          </a:p>
          <a:p>
            <a:pPr algn="ctr" fontAlgn="base">
              <a:spcBef>
                <a:spcPct val="0"/>
              </a:spcBef>
              <a:spcAft>
                <a:spcPct val="0"/>
              </a:spcAft>
            </a:pPr>
            <a:r>
              <a:rPr lang="en-GB" sz="1600" b="1" dirty="0">
                <a:latin typeface="Garamond" panose="02020404030301010803" pitchFamily="18" charset="0"/>
              </a:rPr>
              <a:t>against adult/child sex:</a:t>
            </a:r>
          </a:p>
          <a:p>
            <a:pPr algn="ctr" fontAlgn="base">
              <a:spcBef>
                <a:spcPct val="0"/>
              </a:spcBef>
              <a:spcAft>
                <a:spcPct val="0"/>
              </a:spcAft>
            </a:pPr>
            <a:r>
              <a:rPr lang="en-GB" sz="1600" dirty="0">
                <a:latin typeface="Garamond" panose="02020404030301010803" pitchFamily="18" charset="0"/>
              </a:rPr>
              <a:t>Senility, alcohol, incest-</a:t>
            </a:r>
          </a:p>
          <a:p>
            <a:pPr algn="ctr" fontAlgn="base">
              <a:spcBef>
                <a:spcPct val="0"/>
              </a:spcBef>
              <a:spcAft>
                <a:spcPct val="0"/>
              </a:spcAft>
            </a:pPr>
            <a:r>
              <a:rPr lang="en-GB" sz="1600" dirty="0">
                <a:latin typeface="Garamond" panose="02020404030301010803" pitchFamily="18" charset="0"/>
              </a:rPr>
              <a:t>tolerant sub culture.</a:t>
            </a:r>
            <a:endParaRPr lang="en-US" sz="1600" dirty="0">
              <a:latin typeface="Garamond" panose="02020404030301010803" pitchFamily="18" charset="0"/>
            </a:endParaRPr>
          </a:p>
        </p:txBody>
      </p:sp>
    </p:spTree>
    <p:extLst>
      <p:ext uri="{BB962C8B-B14F-4D97-AF65-F5344CB8AC3E}">
        <p14:creationId xmlns:p14="http://schemas.microsoft.com/office/powerpoint/2010/main" val="2690577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998068" y="0"/>
            <a:ext cx="6477000" cy="1190625"/>
          </a:xfrm>
        </p:spPr>
        <p:txBody>
          <a:bodyPr/>
          <a:lstStyle/>
          <a:p>
            <a:r>
              <a:rPr lang="en-GB" sz="2800" b="1" dirty="0">
                <a:latin typeface="Garamond" panose="02020404030301010803" pitchFamily="18" charset="0"/>
              </a:rPr>
              <a:t>Theories: </a:t>
            </a:r>
            <a:br>
              <a:rPr lang="en-GB" sz="2800" b="1" dirty="0">
                <a:latin typeface="Garamond" panose="02020404030301010803" pitchFamily="18" charset="0"/>
              </a:rPr>
            </a:br>
            <a:r>
              <a:rPr lang="en-GB" sz="2800" b="1" dirty="0">
                <a:latin typeface="Garamond" panose="02020404030301010803" pitchFamily="18" charset="0"/>
              </a:rPr>
              <a:t>Psychotherapeutic/cognitive model.</a:t>
            </a:r>
            <a:endParaRPr lang="en-US" sz="2800" b="1" dirty="0">
              <a:latin typeface="Garamond" panose="02020404030301010803" pitchFamily="18" charset="0"/>
            </a:endParaRPr>
          </a:p>
        </p:txBody>
      </p:sp>
      <p:sp>
        <p:nvSpPr>
          <p:cNvPr id="3" name="Content Placeholder 2"/>
          <p:cNvSpPr>
            <a:spLocks noGrp="1"/>
          </p:cNvSpPr>
          <p:nvPr>
            <p:ph idx="4294967295"/>
          </p:nvPr>
        </p:nvSpPr>
        <p:spPr>
          <a:xfrm>
            <a:off x="1197868" y="1371600"/>
            <a:ext cx="9865096" cy="5225752"/>
          </a:xfrm>
        </p:spPr>
        <p:txBody>
          <a:bodyPr/>
          <a:lstStyle/>
          <a:p>
            <a:r>
              <a:rPr lang="en-GB" dirty="0">
                <a:latin typeface="Garamond" panose="02020404030301010803" pitchFamily="18" charset="0"/>
              </a:rPr>
              <a:t>The main emphasis is on cognitive and behavioural steps in offending behaviour. Usually only see parts of the model being used depending on the situation. There are 4 steps to the abusive process:</a:t>
            </a:r>
          </a:p>
        </p:txBody>
      </p:sp>
      <p:sp>
        <p:nvSpPr>
          <p:cNvPr id="4" name="TextBox 3"/>
          <p:cNvSpPr txBox="1"/>
          <p:nvPr/>
        </p:nvSpPr>
        <p:spPr>
          <a:xfrm>
            <a:off x="6170612" y="2667000"/>
            <a:ext cx="5108376" cy="3785652"/>
          </a:xfrm>
          <a:prstGeom prst="rect">
            <a:avLst/>
          </a:prstGeom>
          <a:solidFill>
            <a:schemeClr val="accent3">
              <a:lumMod val="20000"/>
              <a:lumOff val="80000"/>
            </a:schemeClr>
          </a:solidFill>
          <a:ln>
            <a:solidFill>
              <a:schemeClr val="accent1"/>
            </a:solidFill>
          </a:ln>
        </p:spPr>
        <p:txBody>
          <a:bodyPr wrap="square" rtlCol="0">
            <a:spAutoFit/>
          </a:bodyPr>
          <a:lstStyle/>
          <a:p>
            <a:pPr marL="342900" indent="-342900">
              <a:buFont typeface="Arial" panose="020B0604020202020204" pitchFamily="34" charset="0"/>
              <a:buChar char="•"/>
            </a:pPr>
            <a:endParaRPr lang="en-GB" sz="2000" dirty="0">
              <a:latin typeface="Garamond" panose="02020404030301010803" pitchFamily="18" charset="0"/>
            </a:endParaRPr>
          </a:p>
          <a:p>
            <a:pPr marL="342900" indent="-342900">
              <a:buFont typeface="Arial" panose="020B0604020202020204" pitchFamily="34" charset="0"/>
              <a:buChar char="•"/>
            </a:pPr>
            <a:r>
              <a:rPr lang="en-GB" sz="2000" dirty="0" err="1">
                <a:latin typeface="Garamond" panose="02020404030301010803" pitchFamily="18" charset="0"/>
              </a:rPr>
              <a:t>Barbaree</a:t>
            </a:r>
            <a:r>
              <a:rPr lang="en-GB" sz="2000" dirty="0">
                <a:latin typeface="Garamond" panose="02020404030301010803" pitchFamily="18" charset="0"/>
              </a:rPr>
              <a:t> (1998) found substantial numbers of rapist and paedophiles denied their offences, with up to 40% minimising the seriousness of their offence. </a:t>
            </a:r>
          </a:p>
          <a:p>
            <a:pPr marL="342900" indent="-342900">
              <a:buFont typeface="Arial" panose="020B0604020202020204" pitchFamily="34" charset="0"/>
              <a:buChar char="•"/>
            </a:pPr>
            <a:r>
              <a:rPr lang="en-GB" sz="2000" dirty="0">
                <a:latin typeface="Garamond" panose="02020404030301010803" pitchFamily="18" charset="0"/>
              </a:rPr>
              <a:t>Interestingly, two thirds admitted their offences following therapy.</a:t>
            </a:r>
          </a:p>
          <a:p>
            <a:pPr marL="342900" indent="-342900">
              <a:buFont typeface="Arial" panose="020B0604020202020204" pitchFamily="34" charset="0"/>
              <a:buChar char="•"/>
            </a:pPr>
            <a:r>
              <a:rPr lang="en-GB" sz="2000" dirty="0">
                <a:latin typeface="Garamond" panose="02020404030301010803" pitchFamily="18" charset="0"/>
              </a:rPr>
              <a:t>Denial and cognitive distortions are important in understanding the link to recidivism; offenders may fail to deal with the factors which lead to offending. </a:t>
            </a:r>
          </a:p>
          <a:p>
            <a:endParaRPr lang="en-GB" sz="2000" dirty="0">
              <a:latin typeface="Garamond" panose="02020404030301010803" pitchFamily="18" charset="0"/>
            </a:endParaRPr>
          </a:p>
        </p:txBody>
      </p:sp>
      <p:sp>
        <p:nvSpPr>
          <p:cNvPr id="5" name="TextBox 4"/>
          <p:cNvSpPr txBox="1"/>
          <p:nvPr/>
        </p:nvSpPr>
        <p:spPr>
          <a:xfrm>
            <a:off x="1751013" y="3348473"/>
            <a:ext cx="3867982" cy="1938992"/>
          </a:xfrm>
          <a:prstGeom prst="rect">
            <a:avLst/>
          </a:prstGeom>
          <a:noFill/>
        </p:spPr>
        <p:txBody>
          <a:bodyPr wrap="none" rtlCol="0">
            <a:spAutoFit/>
          </a:bodyPr>
          <a:lstStyle/>
          <a:p>
            <a:r>
              <a:rPr lang="en-GB" sz="2400" b="1" dirty="0">
                <a:solidFill>
                  <a:srgbClr val="00B050"/>
                </a:solidFill>
                <a:latin typeface="Garamond" panose="02020404030301010803" pitchFamily="18" charset="0"/>
              </a:rPr>
              <a:t>1. Cognitive distortions, </a:t>
            </a:r>
          </a:p>
          <a:p>
            <a:r>
              <a:rPr lang="en-GB" sz="2400" b="1" dirty="0">
                <a:solidFill>
                  <a:srgbClr val="00B050"/>
                </a:solidFill>
                <a:latin typeface="Garamond" panose="02020404030301010803" pitchFamily="18" charset="0"/>
              </a:rPr>
              <a:t>2. Grooming, </a:t>
            </a:r>
          </a:p>
          <a:p>
            <a:r>
              <a:rPr lang="en-GB" sz="2400" b="1" dirty="0">
                <a:solidFill>
                  <a:srgbClr val="00B050"/>
                </a:solidFill>
                <a:latin typeface="Garamond" panose="02020404030301010803" pitchFamily="18" charset="0"/>
              </a:rPr>
              <a:t>3. Planning through fantasy </a:t>
            </a:r>
          </a:p>
          <a:p>
            <a:r>
              <a:rPr lang="en-GB" sz="2400" b="1" dirty="0">
                <a:solidFill>
                  <a:srgbClr val="00B050"/>
                </a:solidFill>
                <a:latin typeface="Garamond" panose="02020404030301010803" pitchFamily="18" charset="0"/>
              </a:rPr>
              <a:t>and </a:t>
            </a:r>
          </a:p>
          <a:p>
            <a:r>
              <a:rPr lang="en-GB" sz="2400" b="1" dirty="0">
                <a:solidFill>
                  <a:srgbClr val="00B050"/>
                </a:solidFill>
                <a:latin typeface="Garamond" panose="02020404030301010803" pitchFamily="18" charset="0"/>
              </a:rPr>
              <a:t>4. Denial.</a:t>
            </a:r>
          </a:p>
        </p:txBody>
      </p:sp>
    </p:spTree>
    <p:extLst>
      <p:ext uri="{BB962C8B-B14F-4D97-AF65-F5344CB8AC3E}">
        <p14:creationId xmlns:p14="http://schemas.microsoft.com/office/powerpoint/2010/main" val="2417505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80989" y="-152400"/>
            <a:ext cx="9601200" cy="1143000"/>
          </a:xfrm>
        </p:spPr>
        <p:txBody>
          <a:bodyPr/>
          <a:lstStyle/>
          <a:p>
            <a:r>
              <a:rPr lang="en-GB" sz="3200" b="1" dirty="0">
                <a:latin typeface="Garamond" panose="02020404030301010803" pitchFamily="18" charset="0"/>
              </a:rPr>
              <a:t>Typical clinical/cognitive model.</a:t>
            </a:r>
            <a:endParaRPr lang="en-US" sz="3200" b="1" dirty="0">
              <a:latin typeface="Garamond" panose="02020404030301010803" pitchFamily="18" charset="0"/>
            </a:endParaRPr>
          </a:p>
        </p:txBody>
      </p:sp>
      <p:graphicFrame>
        <p:nvGraphicFramePr>
          <p:cNvPr id="4" name="Content Placeholder 3"/>
          <p:cNvGraphicFramePr>
            <a:graphicFrameLocks noGrp="1"/>
          </p:cNvGraphicFramePr>
          <p:nvPr>
            <p:ph idx="1"/>
          </p:nvPr>
        </p:nvGraphicFramePr>
        <p:xfrm>
          <a:off x="1979612" y="1371600"/>
          <a:ext cx="81534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p:cNvCxnSpPr/>
          <p:nvPr/>
        </p:nvCxnSpPr>
        <p:spPr bwMode="auto">
          <a:xfrm flipV="1">
            <a:off x="5256212" y="2743200"/>
            <a:ext cx="685800" cy="2743200"/>
          </a:xfrm>
          <a:prstGeom prst="straightConnector1">
            <a:avLst/>
          </a:prstGeom>
          <a:solidFill>
            <a:schemeClr val="accent1"/>
          </a:solidFill>
          <a:ln w="12700" cap="sq" cmpd="sng" algn="ctr">
            <a:solidFill>
              <a:schemeClr val="tx1"/>
            </a:solidFill>
            <a:prstDash val="solid"/>
            <a:round/>
            <a:headEnd type="none" w="sm" len="sm"/>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Arrow Connector 9"/>
          <p:cNvCxnSpPr/>
          <p:nvPr/>
        </p:nvCxnSpPr>
        <p:spPr bwMode="auto">
          <a:xfrm flipV="1">
            <a:off x="5256212" y="3657600"/>
            <a:ext cx="2057400" cy="1828800"/>
          </a:xfrm>
          <a:prstGeom prst="straightConnector1">
            <a:avLst/>
          </a:prstGeom>
          <a:solidFill>
            <a:schemeClr val="accent1"/>
          </a:solidFill>
          <a:ln w="12700" cap="sq" cmpd="sng" algn="ctr">
            <a:solidFill>
              <a:schemeClr val="tx1"/>
            </a:solidFill>
            <a:prstDash val="solid"/>
            <a:round/>
            <a:headEnd type="none" w="sm" len="sm"/>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Right Arrow 10"/>
          <p:cNvSpPr/>
          <p:nvPr/>
        </p:nvSpPr>
        <p:spPr bwMode="auto">
          <a:xfrm rot="2398216">
            <a:off x="7076100" y="2010696"/>
            <a:ext cx="914400" cy="304800"/>
          </a:xfrm>
          <a:prstGeom prst="right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endParaRPr lang="en-US" sz="2400">
              <a:latin typeface="Times New Roman" pitchFamily="18" charset="0"/>
            </a:endParaRPr>
          </a:p>
        </p:txBody>
      </p:sp>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684838">
            <a:off x="4006529" y="1840040"/>
            <a:ext cx="774700" cy="68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9155944">
            <a:off x="8088439" y="3897750"/>
            <a:ext cx="792163" cy="87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7384111">
            <a:off x="3273286" y="3914111"/>
            <a:ext cx="803521" cy="884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3360311">
            <a:off x="5625008" y="5678099"/>
            <a:ext cx="792163" cy="871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9615137">
            <a:off x="5026244" y="3241231"/>
            <a:ext cx="1036474" cy="1140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12771099">
            <a:off x="6089318" y="3654148"/>
            <a:ext cx="1417383" cy="1358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8744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b="1" dirty="0">
                <a:latin typeface="Garamond" panose="02020404030301010803" pitchFamily="18" charset="0"/>
              </a:rPr>
              <a:t>Theories: </a:t>
            </a:r>
            <a:br>
              <a:rPr lang="en-GB" sz="3200" b="1" dirty="0">
                <a:latin typeface="Garamond" panose="02020404030301010803" pitchFamily="18" charset="0"/>
              </a:rPr>
            </a:br>
            <a:r>
              <a:rPr lang="en-GB" sz="3200" b="1" dirty="0">
                <a:latin typeface="Garamond" panose="02020404030301010803" pitchFamily="18" charset="0"/>
              </a:rPr>
              <a:t>The Sexualisation model.</a:t>
            </a:r>
            <a:endParaRPr lang="en-US" sz="3200" b="1" dirty="0">
              <a:latin typeface="Garamond" panose="02020404030301010803" pitchFamily="18" charset="0"/>
            </a:endParaRPr>
          </a:p>
        </p:txBody>
      </p:sp>
      <p:sp>
        <p:nvSpPr>
          <p:cNvPr id="3" name="Content Placeholder 2"/>
          <p:cNvSpPr>
            <a:spLocks noGrp="1"/>
          </p:cNvSpPr>
          <p:nvPr>
            <p:ph idx="1"/>
          </p:nvPr>
        </p:nvSpPr>
        <p:spPr>
          <a:xfrm>
            <a:off x="837828" y="1676400"/>
            <a:ext cx="10441159" cy="4495800"/>
          </a:xfrm>
          <a:solidFill>
            <a:schemeClr val="accent3">
              <a:lumMod val="20000"/>
              <a:lumOff val="80000"/>
            </a:schemeClr>
          </a:solidFill>
          <a:ln>
            <a:solidFill>
              <a:schemeClr val="accent1"/>
            </a:solidFill>
          </a:ln>
        </p:spPr>
        <p:txBody>
          <a:bodyPr/>
          <a:lstStyle/>
          <a:p>
            <a:r>
              <a:rPr lang="en-GB" dirty="0">
                <a:latin typeface="Garamond" panose="02020404030301010803" pitchFamily="18" charset="0"/>
              </a:rPr>
              <a:t>Howitt (1995) regards paedophilic orientation developing from early sexual experiences. </a:t>
            </a:r>
          </a:p>
          <a:p>
            <a:r>
              <a:rPr lang="en-GB" dirty="0">
                <a:latin typeface="Garamond" panose="02020404030301010803" pitchFamily="18" charset="0"/>
              </a:rPr>
              <a:t>Early abuse, especially penetrative, by older children, or by females, is more likely to have this effect. </a:t>
            </a:r>
          </a:p>
          <a:p>
            <a:r>
              <a:rPr lang="en-GB" dirty="0">
                <a:latin typeface="Garamond" panose="02020404030301010803" pitchFamily="18" charset="0"/>
              </a:rPr>
              <a:t>Therefore, this is a developmental model and can explain why some of the abused go on to abuse and others do not. Certain experiences place an individual more at risk than others.</a:t>
            </a:r>
            <a:endParaRPr lang="en-US" dirty="0">
              <a:latin typeface="Garamond" panose="02020404030301010803" pitchFamily="18" charset="0"/>
            </a:endParaRPr>
          </a:p>
        </p:txBody>
      </p:sp>
      <p:sp>
        <p:nvSpPr>
          <p:cNvPr id="5" name="Rectangle 4"/>
          <p:cNvSpPr/>
          <p:nvPr/>
        </p:nvSpPr>
        <p:spPr bwMode="auto">
          <a:xfrm>
            <a:off x="2665412" y="4220296"/>
            <a:ext cx="2133600" cy="914400"/>
          </a:xfrm>
          <a:prstGeom prst="rect">
            <a:avLst/>
          </a:prstGeom>
          <a:solidFill>
            <a:srgbClr val="FFFFCC"/>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dirty="0">
                <a:latin typeface="Garamond" panose="02020404030301010803" pitchFamily="18" charset="0"/>
              </a:rPr>
              <a:t>Early abusive</a:t>
            </a:r>
          </a:p>
          <a:p>
            <a:pPr algn="ctr" fontAlgn="base">
              <a:spcBef>
                <a:spcPct val="0"/>
              </a:spcBef>
              <a:spcAft>
                <a:spcPct val="0"/>
              </a:spcAft>
            </a:pPr>
            <a:r>
              <a:rPr lang="en-GB" dirty="0">
                <a:latin typeface="Garamond" panose="02020404030301010803" pitchFamily="18" charset="0"/>
              </a:rPr>
              <a:t>sexual</a:t>
            </a:r>
          </a:p>
          <a:p>
            <a:pPr algn="ctr" fontAlgn="base">
              <a:spcBef>
                <a:spcPct val="0"/>
              </a:spcBef>
              <a:spcAft>
                <a:spcPct val="0"/>
              </a:spcAft>
            </a:pPr>
            <a:r>
              <a:rPr lang="en-GB" dirty="0">
                <a:latin typeface="Garamond" panose="02020404030301010803" pitchFamily="18" charset="0"/>
              </a:rPr>
              <a:t>experiences</a:t>
            </a:r>
            <a:endParaRPr lang="en-US" dirty="0">
              <a:latin typeface="Garamond" panose="02020404030301010803" pitchFamily="18" charset="0"/>
            </a:endParaRPr>
          </a:p>
        </p:txBody>
      </p:sp>
      <p:sp>
        <p:nvSpPr>
          <p:cNvPr id="15" name="Rectangle 14"/>
          <p:cNvSpPr/>
          <p:nvPr/>
        </p:nvSpPr>
        <p:spPr bwMode="auto">
          <a:xfrm>
            <a:off x="5180012" y="4220296"/>
            <a:ext cx="2133600" cy="914400"/>
          </a:xfrm>
          <a:prstGeom prst="rect">
            <a:avLst/>
          </a:prstGeom>
          <a:solidFill>
            <a:srgbClr val="FFFF99"/>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dirty="0">
                <a:latin typeface="Garamond" panose="02020404030301010803" pitchFamily="18" charset="0"/>
              </a:rPr>
              <a:t>Especially if</a:t>
            </a:r>
          </a:p>
          <a:p>
            <a:pPr algn="ctr" fontAlgn="base">
              <a:spcBef>
                <a:spcPct val="0"/>
              </a:spcBef>
              <a:spcAft>
                <a:spcPct val="0"/>
              </a:spcAft>
            </a:pPr>
            <a:r>
              <a:rPr lang="en-GB" dirty="0">
                <a:latin typeface="Garamond" panose="02020404030301010803" pitchFamily="18" charset="0"/>
              </a:rPr>
              <a:t>Extreme or repeated</a:t>
            </a:r>
            <a:endParaRPr lang="en-US" dirty="0">
              <a:latin typeface="Garamond" panose="02020404030301010803" pitchFamily="18" charset="0"/>
            </a:endParaRPr>
          </a:p>
        </p:txBody>
      </p:sp>
      <p:sp>
        <p:nvSpPr>
          <p:cNvPr id="17" name="Rectangle 16"/>
          <p:cNvSpPr/>
          <p:nvPr/>
        </p:nvSpPr>
        <p:spPr bwMode="auto">
          <a:xfrm>
            <a:off x="7694612" y="4220296"/>
            <a:ext cx="2133600" cy="914400"/>
          </a:xfrm>
          <a:prstGeom prst="rect">
            <a:avLst/>
          </a:prstGeom>
          <a:solidFill>
            <a:srgbClr val="FFFF66"/>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dirty="0">
                <a:latin typeface="Garamond" panose="02020404030301010803" pitchFamily="18" charset="0"/>
              </a:rPr>
              <a:t>Possibly sexual </a:t>
            </a:r>
          </a:p>
          <a:p>
            <a:pPr algn="ctr" fontAlgn="base">
              <a:spcBef>
                <a:spcPct val="0"/>
              </a:spcBef>
              <a:spcAft>
                <a:spcPct val="0"/>
              </a:spcAft>
            </a:pPr>
            <a:r>
              <a:rPr lang="en-GB" dirty="0">
                <a:latin typeface="Garamond" panose="02020404030301010803" pitchFamily="18" charset="0"/>
              </a:rPr>
              <a:t>experiences with</a:t>
            </a:r>
          </a:p>
          <a:p>
            <a:pPr algn="ctr" fontAlgn="base">
              <a:spcBef>
                <a:spcPct val="0"/>
              </a:spcBef>
              <a:spcAft>
                <a:spcPct val="0"/>
              </a:spcAft>
            </a:pPr>
            <a:r>
              <a:rPr lang="en-GB" dirty="0">
                <a:latin typeface="Garamond" panose="02020404030301010803" pitchFamily="18" charset="0"/>
              </a:rPr>
              <a:t>Peers</a:t>
            </a:r>
            <a:endParaRPr lang="en-US" dirty="0">
              <a:latin typeface="Garamond" panose="02020404030301010803" pitchFamily="18" charset="0"/>
            </a:endParaRPr>
          </a:p>
        </p:txBody>
      </p:sp>
      <p:sp>
        <p:nvSpPr>
          <p:cNvPr id="18" name="Rectangle 17"/>
          <p:cNvSpPr/>
          <p:nvPr/>
        </p:nvSpPr>
        <p:spPr bwMode="auto">
          <a:xfrm>
            <a:off x="6440487" y="5572270"/>
            <a:ext cx="2133600" cy="914400"/>
          </a:xfrm>
          <a:prstGeom prst="rect">
            <a:avLst/>
          </a:prstGeom>
          <a:solidFill>
            <a:srgbClr val="FFFF00"/>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sz="2000" dirty="0">
                <a:latin typeface="Garamond" panose="02020404030301010803" pitchFamily="18" charset="0"/>
              </a:rPr>
              <a:t>`Adolescent` </a:t>
            </a:r>
          </a:p>
          <a:p>
            <a:pPr algn="ctr" fontAlgn="base">
              <a:spcBef>
                <a:spcPct val="0"/>
              </a:spcBef>
              <a:spcAft>
                <a:spcPct val="0"/>
              </a:spcAft>
            </a:pPr>
            <a:r>
              <a:rPr lang="en-GB" sz="2000" dirty="0">
                <a:latin typeface="Garamond" panose="02020404030301010803" pitchFamily="18" charset="0"/>
              </a:rPr>
              <a:t>Paedophile career</a:t>
            </a:r>
            <a:endParaRPr lang="en-US" sz="2000" dirty="0">
              <a:latin typeface="Garamond" panose="02020404030301010803" pitchFamily="18" charset="0"/>
            </a:endParaRPr>
          </a:p>
        </p:txBody>
      </p:sp>
      <p:sp>
        <p:nvSpPr>
          <p:cNvPr id="10" name="Right Arrow 9"/>
          <p:cNvSpPr/>
          <p:nvPr/>
        </p:nvSpPr>
        <p:spPr bwMode="auto">
          <a:xfrm>
            <a:off x="4799012" y="4539744"/>
            <a:ext cx="381000" cy="275504"/>
          </a:xfrm>
          <a:prstGeom prst="right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endParaRPr lang="en-US" sz="2400">
              <a:latin typeface="Times New Roman" pitchFamily="18" charset="0"/>
            </a:endParaRPr>
          </a:p>
        </p:txBody>
      </p:sp>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775" y="4504098"/>
            <a:ext cx="396875" cy="31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96958" y="5218257"/>
            <a:ext cx="396875" cy="31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a:off x="6018213" y="5864226"/>
            <a:ext cx="396875" cy="31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Rectangle 23"/>
          <p:cNvSpPr/>
          <p:nvPr/>
        </p:nvSpPr>
        <p:spPr bwMode="auto">
          <a:xfrm>
            <a:off x="3884611" y="5572270"/>
            <a:ext cx="2133600" cy="914400"/>
          </a:xfrm>
          <a:prstGeom prst="rect">
            <a:avLst/>
          </a:prstGeom>
          <a:solidFill>
            <a:srgbClr val="FFCC00"/>
          </a:solidFill>
          <a:ln w="12700" cap="sq" cmpd="sng" algn="ctr">
            <a:solidFill>
              <a:schemeClr val="tx1"/>
            </a:solidFill>
            <a:prstDash val="solid"/>
            <a:round/>
            <a:headEnd type="none" w="sm" len="sm"/>
            <a:tailEnd type="none" w="sm" len="sm"/>
          </a:ln>
          <a:effectLst/>
        </p:spPr>
        <p:txBody>
          <a:bodyPr vert="horz" wrap="none" lIns="91440" tIns="45720" rIns="91440" bIns="45720" numCol="1" rtlCol="0" anchor="t" anchorCtr="0" compatLnSpc="1">
            <a:prstTxWarp prst="textNoShape">
              <a:avLst/>
            </a:prstTxWarp>
          </a:bodyPr>
          <a:lstStyle/>
          <a:p>
            <a:pPr algn="ctr" fontAlgn="base">
              <a:spcBef>
                <a:spcPct val="0"/>
              </a:spcBef>
              <a:spcAft>
                <a:spcPct val="0"/>
              </a:spcAft>
            </a:pPr>
            <a:r>
              <a:rPr lang="en-GB" sz="2000" dirty="0">
                <a:latin typeface="Garamond" panose="02020404030301010803" pitchFamily="18" charset="0"/>
              </a:rPr>
              <a:t>Paedophile adult</a:t>
            </a:r>
            <a:endParaRPr lang="en-US" sz="2000" dirty="0">
              <a:latin typeface="Garamond" panose="02020404030301010803" pitchFamily="18" charset="0"/>
            </a:endParaRPr>
          </a:p>
        </p:txBody>
      </p:sp>
    </p:spTree>
    <p:extLst>
      <p:ext uri="{BB962C8B-B14F-4D97-AF65-F5344CB8AC3E}">
        <p14:creationId xmlns:p14="http://schemas.microsoft.com/office/powerpoint/2010/main" val="1977906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7868" y="204110"/>
            <a:ext cx="9601200" cy="1143000"/>
          </a:xfrm>
        </p:spPr>
        <p:txBody>
          <a:bodyPr/>
          <a:lstStyle/>
          <a:p>
            <a:pPr algn="ctr"/>
            <a:r>
              <a:rPr lang="en-GB" sz="3200" b="1" dirty="0">
                <a:latin typeface="Garamond" panose="02020404030301010803" pitchFamily="18" charset="0"/>
              </a:rPr>
              <a:t>Theories: </a:t>
            </a:r>
            <a:br>
              <a:rPr lang="en-GB" sz="3200" b="1" dirty="0">
                <a:latin typeface="Garamond" panose="02020404030301010803" pitchFamily="18" charset="0"/>
              </a:rPr>
            </a:br>
            <a:r>
              <a:rPr lang="en-GB" sz="3200" b="1" dirty="0">
                <a:latin typeface="Garamond" panose="02020404030301010803" pitchFamily="18" charset="0"/>
              </a:rPr>
              <a:t>The Pathways model.</a:t>
            </a:r>
            <a:endParaRPr lang="en-US" sz="3200" b="1" dirty="0">
              <a:latin typeface="Garamond" panose="02020404030301010803" pitchFamily="18" charset="0"/>
            </a:endParaRPr>
          </a:p>
        </p:txBody>
      </p:sp>
      <p:sp>
        <p:nvSpPr>
          <p:cNvPr id="3" name="Content Placeholder 2"/>
          <p:cNvSpPr>
            <a:spLocks noGrp="1"/>
          </p:cNvSpPr>
          <p:nvPr>
            <p:ph idx="1"/>
          </p:nvPr>
        </p:nvSpPr>
        <p:spPr>
          <a:xfrm>
            <a:off x="837829" y="1371600"/>
            <a:ext cx="10729192" cy="5369768"/>
          </a:xfrm>
          <a:solidFill>
            <a:schemeClr val="accent3">
              <a:lumMod val="20000"/>
              <a:lumOff val="80000"/>
            </a:schemeClr>
          </a:solidFill>
          <a:ln>
            <a:solidFill>
              <a:schemeClr val="accent1"/>
            </a:solidFill>
          </a:ln>
        </p:spPr>
        <p:txBody>
          <a:bodyPr>
            <a:normAutofit fontScale="92500" lnSpcReduction="10000"/>
          </a:bodyPr>
          <a:lstStyle/>
          <a:p>
            <a:endParaRPr lang="en-GB" dirty="0">
              <a:latin typeface="Garamond" panose="02020404030301010803" pitchFamily="18" charset="0"/>
            </a:endParaRPr>
          </a:p>
          <a:p>
            <a:r>
              <a:rPr lang="en-GB" dirty="0">
                <a:latin typeface="Garamond" panose="02020404030301010803" pitchFamily="18" charset="0"/>
              </a:rPr>
              <a:t>Ward &amp; </a:t>
            </a:r>
            <a:r>
              <a:rPr lang="en-GB" dirty="0" err="1">
                <a:latin typeface="Garamond" panose="02020404030301010803" pitchFamily="18" charset="0"/>
              </a:rPr>
              <a:t>Siegert</a:t>
            </a:r>
            <a:r>
              <a:rPr lang="en-GB" dirty="0">
                <a:latin typeface="Garamond" panose="02020404030301010803" pitchFamily="18" charset="0"/>
              </a:rPr>
              <a:t> (2002) took the best features of models and developed one comprehensive model. </a:t>
            </a:r>
          </a:p>
          <a:p>
            <a:r>
              <a:rPr lang="en-GB" dirty="0">
                <a:latin typeface="Garamond" panose="02020404030301010803" pitchFamily="18" charset="0"/>
              </a:rPr>
              <a:t>The model explores all of the potential determinants of behaviour, individually and in combination to explain the interest in children as sexual orientation (and not as a substitute for sexual relationships with adults).</a:t>
            </a:r>
          </a:p>
          <a:p>
            <a:r>
              <a:rPr lang="en-GB" dirty="0">
                <a:latin typeface="Garamond" panose="02020404030301010803" pitchFamily="18" charset="0"/>
              </a:rPr>
              <a:t>From this model, they postulate four psychological mechanisms involved in offending behaviour:</a:t>
            </a:r>
          </a:p>
          <a:p>
            <a:endParaRPr lang="en-GB" dirty="0">
              <a:latin typeface="Garamond" panose="02020404030301010803" pitchFamily="18" charset="0"/>
            </a:endParaRPr>
          </a:p>
          <a:p>
            <a:endParaRPr lang="en-GB" dirty="0">
              <a:latin typeface="Garamond" panose="02020404030301010803" pitchFamily="18" charset="0"/>
            </a:endParaRPr>
          </a:p>
          <a:p>
            <a:endParaRPr lang="en-GB" dirty="0">
              <a:latin typeface="Garamond" panose="02020404030301010803" pitchFamily="18" charset="0"/>
            </a:endParaRPr>
          </a:p>
          <a:p>
            <a:r>
              <a:rPr lang="en-GB" dirty="0">
                <a:latin typeface="Garamond" panose="02020404030301010803" pitchFamily="18" charset="0"/>
              </a:rPr>
              <a:t>According to Ward &amp; </a:t>
            </a:r>
            <a:r>
              <a:rPr lang="en-GB" dirty="0" err="1">
                <a:latin typeface="Garamond" panose="02020404030301010803" pitchFamily="18" charset="0"/>
              </a:rPr>
              <a:t>Siegert</a:t>
            </a:r>
            <a:r>
              <a:rPr lang="en-GB" dirty="0">
                <a:latin typeface="Garamond" panose="02020404030301010803" pitchFamily="18" charset="0"/>
              </a:rPr>
              <a:t>, the pure paedophile has critical deficits in all four psychological pathways.</a:t>
            </a:r>
            <a:endParaRPr lang="en-US" dirty="0">
              <a:latin typeface="Garamond" panose="02020404030301010803" pitchFamily="18" charset="0"/>
            </a:endParaRPr>
          </a:p>
        </p:txBody>
      </p:sp>
      <p:sp>
        <p:nvSpPr>
          <p:cNvPr id="4" name="TextBox 3"/>
          <p:cNvSpPr txBox="1"/>
          <p:nvPr/>
        </p:nvSpPr>
        <p:spPr>
          <a:xfrm>
            <a:off x="2468625" y="4293096"/>
            <a:ext cx="7467600" cy="1323439"/>
          </a:xfrm>
          <a:prstGeom prst="rect">
            <a:avLst/>
          </a:prstGeom>
          <a:solidFill>
            <a:schemeClr val="accent1">
              <a:lumMod val="20000"/>
              <a:lumOff val="80000"/>
            </a:schemeClr>
          </a:solidFill>
          <a:ln>
            <a:solidFill>
              <a:schemeClr val="tx1">
                <a:lumMod val="50000"/>
                <a:lumOff val="50000"/>
              </a:schemeClr>
            </a:solidFill>
          </a:ln>
        </p:spPr>
        <p:txBody>
          <a:bodyPr wrap="square" rtlCol="0">
            <a:spAutoFit/>
          </a:bodyPr>
          <a:lstStyle/>
          <a:p>
            <a:pPr marL="342900" indent="-342900">
              <a:buFont typeface="Arial" panose="020B0604020202020204" pitchFamily="34" charset="0"/>
              <a:buChar char="•"/>
            </a:pPr>
            <a:r>
              <a:rPr lang="en-GB" sz="2000" b="1" dirty="0">
                <a:solidFill>
                  <a:srgbClr val="00B050"/>
                </a:solidFill>
                <a:latin typeface="Garamond" panose="02020404030301010803" pitchFamily="18" charset="0"/>
              </a:rPr>
              <a:t>Intimacy and social skills deficits, </a:t>
            </a:r>
          </a:p>
          <a:p>
            <a:pPr marL="342900" indent="-342900">
              <a:buFont typeface="Arial" panose="020B0604020202020204" pitchFamily="34" charset="0"/>
              <a:buChar char="•"/>
            </a:pPr>
            <a:r>
              <a:rPr lang="en-GB" sz="2000" b="1" dirty="0">
                <a:solidFill>
                  <a:srgbClr val="00B050"/>
                </a:solidFill>
                <a:latin typeface="Garamond" panose="02020404030301010803" pitchFamily="18" charset="0"/>
              </a:rPr>
              <a:t>Sexual scripts, </a:t>
            </a:r>
          </a:p>
          <a:p>
            <a:pPr marL="342900" indent="-342900">
              <a:buFont typeface="Arial" panose="020B0604020202020204" pitchFamily="34" charset="0"/>
              <a:buChar char="•"/>
            </a:pPr>
            <a:r>
              <a:rPr lang="en-GB" sz="2000" b="1" dirty="0">
                <a:solidFill>
                  <a:srgbClr val="00B050"/>
                </a:solidFill>
                <a:latin typeface="Garamond" panose="02020404030301010803" pitchFamily="18" charset="0"/>
              </a:rPr>
              <a:t>Emotional dysregulation and </a:t>
            </a:r>
          </a:p>
          <a:p>
            <a:pPr marL="342900" indent="-342900">
              <a:buFont typeface="Arial" panose="020B0604020202020204" pitchFamily="34" charset="0"/>
              <a:buChar char="•"/>
            </a:pPr>
            <a:r>
              <a:rPr lang="en-GB" sz="2000" b="1" dirty="0">
                <a:solidFill>
                  <a:srgbClr val="00B050"/>
                </a:solidFill>
                <a:latin typeface="Garamond" panose="02020404030301010803" pitchFamily="18" charset="0"/>
              </a:rPr>
              <a:t>Cognitive distortions. </a:t>
            </a:r>
          </a:p>
        </p:txBody>
      </p:sp>
    </p:spTree>
    <p:extLst>
      <p:ext uri="{BB962C8B-B14F-4D97-AF65-F5344CB8AC3E}">
        <p14:creationId xmlns:p14="http://schemas.microsoft.com/office/powerpoint/2010/main" val="2970478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8148" y="-171400"/>
            <a:ext cx="9601200" cy="1143000"/>
          </a:xfrm>
        </p:spPr>
        <p:txBody>
          <a:bodyPr/>
          <a:lstStyle/>
          <a:p>
            <a:r>
              <a:rPr lang="en-GB" b="1" dirty="0">
                <a:latin typeface="Garamond" panose="02020404030301010803" pitchFamily="18" charset="0"/>
              </a:rPr>
              <a:t>The Pathways Model.</a:t>
            </a:r>
            <a:endParaRPr lang="en-US" b="1" dirty="0">
              <a:latin typeface="Garamond" panose="02020404030301010803" pitchFamily="18" charset="0"/>
            </a:endParaRPr>
          </a:p>
        </p:txBody>
      </p:sp>
      <p:graphicFrame>
        <p:nvGraphicFramePr>
          <p:cNvPr id="4" name="Content Placeholder 3"/>
          <p:cNvGraphicFramePr>
            <a:graphicFrameLocks noGrp="1"/>
          </p:cNvGraphicFramePr>
          <p:nvPr>
            <p:ph idx="1"/>
          </p:nvPr>
        </p:nvGraphicFramePr>
        <p:xfrm>
          <a:off x="1979612" y="1371600"/>
          <a:ext cx="81534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4547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000" b="1" dirty="0">
                <a:latin typeface="Garamond" panose="02020404030301010803" pitchFamily="18" charset="0"/>
              </a:rPr>
              <a:t>Internet offenders.</a:t>
            </a:r>
            <a:endParaRPr lang="en-US" sz="4000" b="1" dirty="0">
              <a:latin typeface="Garamond" panose="02020404030301010803" pitchFamily="18" charset="0"/>
            </a:endParaRPr>
          </a:p>
        </p:txBody>
      </p:sp>
      <p:sp>
        <p:nvSpPr>
          <p:cNvPr id="3" name="Content Placeholder 2"/>
          <p:cNvSpPr>
            <a:spLocks noGrp="1"/>
          </p:cNvSpPr>
          <p:nvPr>
            <p:ph idx="1"/>
          </p:nvPr>
        </p:nvSpPr>
        <p:spPr>
          <a:xfrm>
            <a:off x="1053852" y="1676400"/>
            <a:ext cx="10225135" cy="4776936"/>
          </a:xfrm>
          <a:solidFill>
            <a:schemeClr val="accent2">
              <a:lumMod val="20000"/>
              <a:lumOff val="80000"/>
            </a:schemeClr>
          </a:solidFill>
          <a:ln>
            <a:solidFill>
              <a:schemeClr val="accent1"/>
            </a:solidFill>
          </a:ln>
        </p:spPr>
        <p:txBody>
          <a:bodyPr/>
          <a:lstStyle/>
          <a:p>
            <a:endParaRPr lang="en-GB" dirty="0">
              <a:latin typeface="Garamond" panose="02020404030301010803" pitchFamily="18" charset="0"/>
            </a:endParaRPr>
          </a:p>
          <a:p>
            <a:r>
              <a:rPr lang="en-GB" dirty="0">
                <a:latin typeface="Garamond" panose="02020404030301010803" pitchFamily="18" charset="0"/>
              </a:rPr>
              <a:t>Robbins &amp; Darlington (2003) estimate that 27,000 individuals visit child pornography sites every day with over one million images in circulation. </a:t>
            </a:r>
          </a:p>
          <a:p>
            <a:r>
              <a:rPr lang="en-GB" dirty="0">
                <a:latin typeface="Garamond" panose="02020404030301010803" pitchFamily="18" charset="0"/>
              </a:rPr>
              <a:t>Studying internet pornography is important from a theoretical standpoint, as there may be valuable insights into why some individuals will view but never contact children themselves.</a:t>
            </a:r>
          </a:p>
          <a:p>
            <a:r>
              <a:rPr lang="en-GB" dirty="0">
                <a:latin typeface="Garamond" panose="02020404030301010803" pitchFamily="18" charset="0"/>
              </a:rPr>
              <a:t>Evidence suggests that 97% of UK internet paedophiles have no previous convictions, and that internet paedophiles go onto abuse in real life is merely speculation at present.</a:t>
            </a:r>
          </a:p>
          <a:p>
            <a:r>
              <a:rPr lang="en-GB" dirty="0">
                <a:latin typeface="Garamond" panose="02020404030301010803" pitchFamily="18" charset="0"/>
              </a:rPr>
              <a:t>Research is ongoing, but Sheldon &amp; Howitt (2007)compared internet pornography offenders and contact offenders:</a:t>
            </a:r>
            <a:endParaRPr lang="en-US" dirty="0">
              <a:latin typeface="Garamond" panose="02020404030301010803" pitchFamily="18" charset="0"/>
            </a:endParaRPr>
          </a:p>
        </p:txBody>
      </p:sp>
    </p:spTree>
    <p:extLst>
      <p:ext uri="{BB962C8B-B14F-4D97-AF65-F5344CB8AC3E}">
        <p14:creationId xmlns:p14="http://schemas.microsoft.com/office/powerpoint/2010/main" val="460651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3813" y="381000"/>
            <a:ext cx="9601200" cy="815752"/>
          </a:xfrm>
        </p:spPr>
        <p:txBody>
          <a:bodyPr/>
          <a:lstStyle/>
          <a:p>
            <a:pPr algn="ctr"/>
            <a:r>
              <a:rPr lang="en-GB" b="1" dirty="0">
                <a:latin typeface="Garamond" panose="02020404030301010803" pitchFamily="18" charset="0"/>
              </a:rPr>
              <a:t>Findings:</a:t>
            </a:r>
            <a:endParaRPr lang="en-US" b="1" dirty="0">
              <a:latin typeface="Garamond" panose="02020404030301010803" pitchFamily="18" charset="0"/>
            </a:endParaRPr>
          </a:p>
        </p:txBody>
      </p:sp>
      <p:sp>
        <p:nvSpPr>
          <p:cNvPr id="4" name="Text Placeholder 3"/>
          <p:cNvSpPr>
            <a:spLocks noGrp="1"/>
          </p:cNvSpPr>
          <p:nvPr>
            <p:ph type="body" idx="1"/>
          </p:nvPr>
        </p:nvSpPr>
        <p:spPr>
          <a:xfrm>
            <a:off x="1979612" y="1371601"/>
            <a:ext cx="4040188" cy="609600"/>
          </a:xfrm>
        </p:spPr>
        <p:txBody>
          <a:bodyPr/>
          <a:lstStyle/>
          <a:p>
            <a:r>
              <a:rPr lang="en-GB" dirty="0">
                <a:latin typeface="Garamond" panose="02020404030301010803" pitchFamily="18" charset="0"/>
              </a:rPr>
              <a:t>Internet offenders</a:t>
            </a:r>
            <a:endParaRPr lang="en-US" dirty="0">
              <a:latin typeface="Garamond" panose="02020404030301010803" pitchFamily="18" charset="0"/>
            </a:endParaRPr>
          </a:p>
        </p:txBody>
      </p:sp>
      <p:sp>
        <p:nvSpPr>
          <p:cNvPr id="5" name="Content Placeholder 4"/>
          <p:cNvSpPr>
            <a:spLocks noGrp="1"/>
          </p:cNvSpPr>
          <p:nvPr>
            <p:ph sz="half" idx="2"/>
          </p:nvPr>
        </p:nvSpPr>
        <p:spPr>
          <a:xfrm>
            <a:off x="1979612" y="1981200"/>
            <a:ext cx="3733800" cy="4648200"/>
          </a:xfrm>
          <a:solidFill>
            <a:schemeClr val="accent2">
              <a:lumMod val="20000"/>
              <a:lumOff val="80000"/>
            </a:schemeClr>
          </a:solidFill>
          <a:ln>
            <a:solidFill>
              <a:schemeClr val="accent1"/>
            </a:solidFill>
          </a:ln>
        </p:spPr>
        <p:txBody>
          <a:bodyPr>
            <a:normAutofit/>
          </a:bodyPr>
          <a:lstStyle/>
          <a:p>
            <a:r>
              <a:rPr lang="en-GB" sz="2400" dirty="0">
                <a:solidFill>
                  <a:srgbClr val="00B050"/>
                </a:solidFill>
                <a:latin typeface="Garamond" panose="02020404030301010803" pitchFamily="18" charset="0"/>
              </a:rPr>
              <a:t>Longer education</a:t>
            </a:r>
          </a:p>
          <a:p>
            <a:r>
              <a:rPr lang="en-GB" sz="2400" dirty="0">
                <a:latin typeface="Garamond" panose="02020404030301010803" pitchFamily="18" charset="0"/>
              </a:rPr>
              <a:t>In current relationship</a:t>
            </a:r>
          </a:p>
          <a:p>
            <a:r>
              <a:rPr lang="en-GB" sz="2400" dirty="0">
                <a:latin typeface="Garamond" panose="02020404030301010803" pitchFamily="18" charset="0"/>
              </a:rPr>
              <a:t>Relationship dysfunction</a:t>
            </a:r>
          </a:p>
          <a:p>
            <a:r>
              <a:rPr lang="en-GB" sz="2400" dirty="0">
                <a:solidFill>
                  <a:srgbClr val="00B050"/>
                </a:solidFill>
                <a:latin typeface="Garamond" panose="02020404030301010803" pitchFamily="18" charset="0"/>
              </a:rPr>
              <a:t>More psychologically secure</a:t>
            </a:r>
          </a:p>
          <a:p>
            <a:r>
              <a:rPr lang="en-GB" sz="2400" dirty="0">
                <a:latin typeface="Garamond" panose="02020404030301010803" pitchFamily="18" charset="0"/>
              </a:rPr>
              <a:t>Abusive/neglectful childhood</a:t>
            </a:r>
          </a:p>
          <a:p>
            <a:r>
              <a:rPr lang="en-GB" sz="2400" dirty="0">
                <a:latin typeface="Garamond" panose="02020404030301010803" pitchFamily="18" charset="0"/>
              </a:rPr>
              <a:t>Cognitive distortions</a:t>
            </a:r>
            <a:endParaRPr lang="en-US" sz="2400" dirty="0">
              <a:latin typeface="Garamond" panose="02020404030301010803" pitchFamily="18" charset="0"/>
            </a:endParaRPr>
          </a:p>
        </p:txBody>
      </p:sp>
      <p:sp>
        <p:nvSpPr>
          <p:cNvPr id="6" name="Text Placeholder 5"/>
          <p:cNvSpPr>
            <a:spLocks noGrp="1"/>
          </p:cNvSpPr>
          <p:nvPr>
            <p:ph type="body" sz="quarter" idx="3"/>
          </p:nvPr>
        </p:nvSpPr>
        <p:spPr>
          <a:xfrm>
            <a:off x="6094413" y="1453357"/>
            <a:ext cx="4041775" cy="446087"/>
          </a:xfrm>
        </p:spPr>
        <p:txBody>
          <a:bodyPr/>
          <a:lstStyle/>
          <a:p>
            <a:r>
              <a:rPr lang="en-GB" dirty="0">
                <a:latin typeface="Garamond" panose="02020404030301010803" pitchFamily="18" charset="0"/>
              </a:rPr>
              <a:t>Contact offenders</a:t>
            </a:r>
            <a:endParaRPr lang="en-US" dirty="0">
              <a:latin typeface="Garamond" panose="02020404030301010803" pitchFamily="18" charset="0"/>
            </a:endParaRPr>
          </a:p>
        </p:txBody>
      </p:sp>
      <p:sp>
        <p:nvSpPr>
          <p:cNvPr id="7" name="Content Placeholder 6"/>
          <p:cNvSpPr>
            <a:spLocks noGrp="1"/>
          </p:cNvSpPr>
          <p:nvPr>
            <p:ph sz="quarter" idx="4"/>
          </p:nvPr>
        </p:nvSpPr>
        <p:spPr>
          <a:xfrm>
            <a:off x="6018213" y="1981200"/>
            <a:ext cx="4036639" cy="4648200"/>
          </a:xfrm>
          <a:solidFill>
            <a:schemeClr val="accent1">
              <a:lumMod val="20000"/>
              <a:lumOff val="80000"/>
            </a:schemeClr>
          </a:solidFill>
          <a:ln>
            <a:solidFill>
              <a:schemeClr val="accent1"/>
            </a:solidFill>
          </a:ln>
        </p:spPr>
        <p:txBody>
          <a:bodyPr>
            <a:normAutofit/>
          </a:bodyPr>
          <a:lstStyle/>
          <a:p>
            <a:endParaRPr lang="en-GB" dirty="0"/>
          </a:p>
          <a:p>
            <a:r>
              <a:rPr lang="en-GB" sz="2400" dirty="0">
                <a:latin typeface="Garamond" panose="02020404030301010803" pitchFamily="18" charset="0"/>
              </a:rPr>
              <a:t>In current relationship</a:t>
            </a:r>
          </a:p>
          <a:p>
            <a:r>
              <a:rPr lang="en-GB" sz="2400" dirty="0">
                <a:latin typeface="Garamond" panose="02020404030301010803" pitchFamily="18" charset="0"/>
              </a:rPr>
              <a:t>Relationship dysfunction</a:t>
            </a:r>
          </a:p>
          <a:p>
            <a:pPr marL="0" indent="0">
              <a:buNone/>
            </a:pPr>
            <a:endParaRPr lang="en-GB" sz="2400" dirty="0">
              <a:latin typeface="Garamond" panose="02020404030301010803" pitchFamily="18" charset="0"/>
            </a:endParaRPr>
          </a:p>
          <a:p>
            <a:r>
              <a:rPr lang="en-GB" sz="2400" dirty="0">
                <a:latin typeface="Garamond" panose="02020404030301010803" pitchFamily="18" charset="0"/>
              </a:rPr>
              <a:t>Abusive/neglectful childhood</a:t>
            </a:r>
          </a:p>
          <a:p>
            <a:r>
              <a:rPr lang="en-GB" sz="2400" dirty="0">
                <a:solidFill>
                  <a:srgbClr val="00B050"/>
                </a:solidFill>
                <a:latin typeface="Garamond" panose="02020404030301010803" pitchFamily="18" charset="0"/>
              </a:rPr>
              <a:t>Abusive sexual relationships</a:t>
            </a:r>
            <a:r>
              <a:rPr lang="en-GB" sz="2400" dirty="0">
                <a:solidFill>
                  <a:srgbClr val="FFFF00"/>
                </a:solidFill>
                <a:latin typeface="Garamond" panose="02020404030301010803" pitchFamily="18" charset="0"/>
              </a:rPr>
              <a:t> </a:t>
            </a:r>
            <a:r>
              <a:rPr lang="en-GB" sz="2400" dirty="0">
                <a:solidFill>
                  <a:srgbClr val="00B050"/>
                </a:solidFill>
                <a:latin typeface="Garamond" panose="02020404030301010803" pitchFamily="18" charset="0"/>
              </a:rPr>
              <a:t>with adults in childhood</a:t>
            </a:r>
          </a:p>
          <a:p>
            <a:r>
              <a:rPr lang="en-GB" sz="2400" dirty="0">
                <a:latin typeface="Garamond" panose="02020404030301010803" pitchFamily="18" charset="0"/>
              </a:rPr>
              <a:t>Cognitive distortions</a:t>
            </a:r>
          </a:p>
          <a:p>
            <a:endParaRPr lang="en-GB" dirty="0">
              <a:latin typeface="Garamond" panose="02020404030301010803" pitchFamily="18" charset="0"/>
            </a:endParaRPr>
          </a:p>
          <a:p>
            <a:endParaRPr lang="en-US" dirty="0">
              <a:latin typeface="Garamond" panose="02020404030301010803" pitchFamily="18" charset="0"/>
            </a:endParaRPr>
          </a:p>
        </p:txBody>
      </p:sp>
    </p:spTree>
    <p:extLst>
      <p:ext uri="{BB962C8B-B14F-4D97-AF65-F5344CB8AC3E}">
        <p14:creationId xmlns:p14="http://schemas.microsoft.com/office/powerpoint/2010/main" val="3375362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Garamond" panose="02020404030301010803" pitchFamily="18" charset="0"/>
              </a:rPr>
              <a:t>Conclusions:</a:t>
            </a:r>
          </a:p>
        </p:txBody>
      </p:sp>
      <p:sp>
        <p:nvSpPr>
          <p:cNvPr id="7" name="Content Placeholder 6"/>
          <p:cNvSpPr>
            <a:spLocks noGrp="1"/>
          </p:cNvSpPr>
          <p:nvPr>
            <p:ph idx="1"/>
          </p:nvPr>
        </p:nvSpPr>
        <p:spPr>
          <a:xfrm>
            <a:off x="1293813" y="1676400"/>
            <a:ext cx="9601200" cy="4848944"/>
          </a:xfrm>
          <a:solidFill>
            <a:schemeClr val="accent2">
              <a:lumMod val="20000"/>
              <a:lumOff val="80000"/>
            </a:schemeClr>
          </a:solidFill>
          <a:ln>
            <a:solidFill>
              <a:schemeClr val="accent1"/>
            </a:solidFill>
          </a:ln>
        </p:spPr>
        <p:txBody>
          <a:bodyPr>
            <a:normAutofit fontScale="92500" lnSpcReduction="10000"/>
          </a:bodyPr>
          <a:lstStyle/>
          <a:p>
            <a:endParaRPr lang="en-GB" dirty="0">
              <a:latin typeface="Garamond" panose="02020404030301010803" pitchFamily="18" charset="0"/>
            </a:endParaRPr>
          </a:p>
          <a:p>
            <a:r>
              <a:rPr lang="en-GB" dirty="0">
                <a:latin typeface="Garamond" panose="02020404030301010803" pitchFamily="18" charset="0"/>
              </a:rPr>
              <a:t>Homicide and violent serious crime is largely psychological; there is limited evidence of a biological or genetic influence.</a:t>
            </a:r>
          </a:p>
          <a:p>
            <a:r>
              <a:rPr lang="en-GB" dirty="0">
                <a:latin typeface="Garamond" panose="02020404030301010803" pitchFamily="18" charset="0"/>
              </a:rPr>
              <a:t>However, the pattern of violent offences are useful in terms of improving our understanding of such crimes (</a:t>
            </a:r>
            <a:r>
              <a:rPr lang="en-GB" dirty="0" err="1">
                <a:latin typeface="Garamond" panose="02020404030301010803" pitchFamily="18" charset="0"/>
              </a:rPr>
              <a:t>Delisi</a:t>
            </a:r>
            <a:r>
              <a:rPr lang="en-GB" dirty="0">
                <a:latin typeface="Garamond" panose="02020404030301010803" pitchFamily="18" charset="0"/>
              </a:rPr>
              <a:t> &amp; Collins, 2012).</a:t>
            </a:r>
          </a:p>
          <a:p>
            <a:r>
              <a:rPr lang="en-GB" dirty="0">
                <a:latin typeface="Garamond" panose="02020404030301010803" pitchFamily="18" charset="0"/>
              </a:rPr>
              <a:t>Studying serious and violent crime is fraught with difficulties and methodological issues.</a:t>
            </a:r>
          </a:p>
          <a:p>
            <a:r>
              <a:rPr lang="en-GB" dirty="0">
                <a:latin typeface="Garamond" panose="02020404030301010803" pitchFamily="18" charset="0"/>
              </a:rPr>
              <a:t>Sex offenders are difficult to categorise into the regressed and fixated types, particularly since many of the offences are committed by adolescents (Howitt, 2015).</a:t>
            </a:r>
          </a:p>
          <a:p>
            <a:r>
              <a:rPr lang="en-GB" dirty="0">
                <a:latin typeface="Garamond" panose="02020404030301010803" pitchFamily="18" charset="0"/>
              </a:rPr>
              <a:t>Although abused individuals appear to go onto abuse, the pathways model suggests that there are a number of factors which contribute to actual offending (Leam et al., 2008).</a:t>
            </a:r>
          </a:p>
          <a:p>
            <a:pPr marL="0" indent="0">
              <a:buNone/>
            </a:pPr>
            <a:r>
              <a:rPr lang="en-GB" dirty="0">
                <a:latin typeface="Garamond" panose="02020404030301010803" pitchFamily="18" charset="0"/>
              </a:rPr>
              <a:t> </a:t>
            </a:r>
          </a:p>
          <a:p>
            <a:endParaRPr lang="en-GB" dirty="0">
              <a:latin typeface="Garamond" panose="02020404030301010803" pitchFamily="18" charset="0"/>
            </a:endParaRPr>
          </a:p>
          <a:p>
            <a:endParaRPr lang="en-GB" dirty="0">
              <a:latin typeface="Garamond" panose="02020404030301010803" pitchFamily="18" charset="0"/>
            </a:endParaRPr>
          </a:p>
        </p:txBody>
      </p:sp>
    </p:spTree>
    <p:extLst>
      <p:ext uri="{BB962C8B-B14F-4D97-AF65-F5344CB8AC3E}">
        <p14:creationId xmlns:p14="http://schemas.microsoft.com/office/powerpoint/2010/main" val="4272713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erenity 16x9">
  <a:themeElements>
    <a:clrScheme name="Serenity_16x9">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accent1">
            <a:shade val="50000"/>
          </a:schemeClr>
        </a:lnRef>
        <a:fillRef idx="1">
          <a:schemeClr val="accent1"/>
        </a:fillRef>
        <a:effectRef idx="0">
          <a:schemeClr val="accent1"/>
        </a:effectRef>
        <a:fontRef idx="minor">
          <a:schemeClr val="lt1"/>
        </a:fontRef>
      </a:style>
    </a:spDef>
    <a:lnDef>
      <a:spPr>
        <a:ln w="12700"/>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a:defPPr>
      </a:lstStyle>
    </a:txDef>
  </a:objectDefaults>
  <a:extraClrSchemeLst/>
  <a:extLst>
    <a:ext uri="{05A4C25C-085E-4340-85A3-A5531E510DB2}">
      <thm15:themeFamily xmlns:thm15="http://schemas.microsoft.com/office/thememl/2012/main" name="TF02801109.potx" id="{B47C65E8-9F73-4C4F-A3C2-84725F71438E}" vid="{CFC30A9F-F7E5-41F4-B6B7-D2E5B79E3BFB}"/>
    </a:ext>
  </a:extLst>
</a:theme>
</file>

<file path=ppt/theme/theme2.xml><?xml version="1.0" encoding="utf-8"?>
<a:theme xmlns:a="http://schemas.openxmlformats.org/drawingml/2006/main" name="Office Theme">
  <a:themeElements>
    <a:clrScheme name="Serenity">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erenity">
      <a:dk1>
        <a:srgbClr val="164B4F"/>
      </a:dk1>
      <a:lt1>
        <a:sysClr val="window" lastClr="FFFFFF"/>
      </a:lt1>
      <a:dk2>
        <a:srgbClr val="000000"/>
      </a:dk2>
      <a:lt2>
        <a:srgbClr val="C5E5EC"/>
      </a:lt2>
      <a:accent1>
        <a:srgbClr val="1B91A1"/>
      </a:accent1>
      <a:accent2>
        <a:srgbClr val="46AC6F"/>
      </a:accent2>
      <a:accent3>
        <a:srgbClr val="37AFD5"/>
      </a:accent3>
      <a:accent4>
        <a:srgbClr val="6786A9"/>
      </a:accent4>
      <a:accent5>
        <a:srgbClr val="90A693"/>
      </a:accent5>
      <a:accent6>
        <a:srgbClr val="389066"/>
      </a:accent6>
      <a:hlink>
        <a:srgbClr val="27A99A"/>
      </a:hlink>
      <a:folHlink>
        <a:srgbClr val="94AE9D"/>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1360506</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2011-12-12T13:37:00+00:00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TP102801108</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706526</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REDMOND\v-soujap</DisplayName>
        <AccountId>1954</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249165-F638-412C-8E0A-DFB7045CA2E0}">
  <ds:schemaRefs>
    <ds:schemaRef ds:uri="http://schemas.microsoft.com/office/infopath/2007/PartnerControls"/>
    <ds:schemaRef ds:uri="http://schemas.microsoft.com/office/2006/metadata/properties"/>
    <ds:schemaRef ds:uri="http://purl.org/dc/terms/"/>
    <ds:schemaRef ds:uri="http://schemas.microsoft.com/office/2006/documentManagement/types"/>
    <ds:schemaRef ds:uri="4873beb7-5857-4685-be1f-d57550cc96cc"/>
    <ds:schemaRef ds:uri="http://schemas.openxmlformats.org/package/2006/metadata/core-properties"/>
    <ds:schemaRef ds:uri="http://purl.org/dc/elements/1.1/"/>
    <ds:schemaRef ds:uri="http://purl.org/dc/dcmitype/"/>
    <ds:schemaRef ds:uri="http://www.w3.org/XML/1998/namespace"/>
  </ds:schemaRefs>
</ds:datastoreItem>
</file>

<file path=customXml/itemProps2.xml><?xml version="1.0" encoding="utf-8"?>
<ds:datastoreItem xmlns:ds="http://schemas.openxmlformats.org/officeDocument/2006/customXml" ds:itemID="{211E33DF-2340-4F4E-B874-B73FEFEBFC8D}">
  <ds:schemaRefs>
    <ds:schemaRef ds:uri="http://schemas.microsoft.com/sharepoint/v3/contenttype/forms"/>
  </ds:schemaRefs>
</ds:datastoreItem>
</file>

<file path=customXml/itemProps3.xml><?xml version="1.0" encoding="utf-8"?>
<ds:datastoreItem xmlns:ds="http://schemas.openxmlformats.org/officeDocument/2006/customXml" ds:itemID="{4683C129-7B42-490A-AD74-E9303BC76D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Serenity nature presentation (widescreen)</Template>
  <TotalTime>0</TotalTime>
  <Words>7623</Words>
  <Application>Microsoft Office PowerPoint</Application>
  <PresentationFormat>Custom</PresentationFormat>
  <Paragraphs>485</Paragraphs>
  <Slides>61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61</vt:i4>
      </vt:variant>
    </vt:vector>
  </HeadingPairs>
  <TitlesOfParts>
    <vt:vector size="66" baseType="lpstr">
      <vt:lpstr>Arial</vt:lpstr>
      <vt:lpstr>Euphemia</vt:lpstr>
      <vt:lpstr>Garamond</vt:lpstr>
      <vt:lpstr>Times New Roman</vt:lpstr>
      <vt:lpstr>Serenity 16x9</vt:lpstr>
      <vt:lpstr>Lecture: Serious, violent and sexual crime.</vt:lpstr>
      <vt:lpstr>Serious and violent offenders  (statistics from the July 2025 CSEW).</vt:lpstr>
      <vt:lpstr>Much violent crime is…</vt:lpstr>
      <vt:lpstr>Much violent crime is…</vt:lpstr>
      <vt:lpstr>Theories of murder/homicide.</vt:lpstr>
      <vt:lpstr>Theory 2: Psychological dispositions</vt:lpstr>
      <vt:lpstr>Theory 3: Socio-biological</vt:lpstr>
      <vt:lpstr>Evaluating this idea:</vt:lpstr>
      <vt:lpstr>The multi factorial approach</vt:lpstr>
      <vt:lpstr>Explaining the model.</vt:lpstr>
      <vt:lpstr>Domestic violence.</vt:lpstr>
      <vt:lpstr>Models of domestic violence.</vt:lpstr>
      <vt:lpstr>And…</vt:lpstr>
      <vt:lpstr>Domestic violence by women.</vt:lpstr>
      <vt:lpstr>Stalking: what type of crime?</vt:lpstr>
      <vt:lpstr>Violent offender programmes.</vt:lpstr>
      <vt:lpstr>Knife crime and gang culture</vt:lpstr>
      <vt:lpstr>Typical reasons why people carry knives/weapons</vt:lpstr>
      <vt:lpstr>Risk factors associated with knife crime:</vt:lpstr>
      <vt:lpstr>Gang affiliation </vt:lpstr>
      <vt:lpstr>PowerPoint Presentation</vt:lpstr>
      <vt:lpstr>PowerPoint Presentation</vt:lpstr>
      <vt:lpstr>PowerPoint Presentation</vt:lpstr>
      <vt:lpstr>PowerPoint Presentation</vt:lpstr>
      <vt:lpstr>Is knife crime a problem of race?</vt:lpstr>
      <vt:lpstr>PowerPoint Presentation</vt:lpstr>
      <vt:lpstr>Young women continued…</vt:lpstr>
      <vt:lpstr>Knives and self-defence</vt:lpstr>
      <vt:lpstr>Other reasons</vt:lpstr>
      <vt:lpstr>What can we conclude?</vt:lpstr>
      <vt:lpstr>Arson</vt:lpstr>
      <vt:lpstr>Types of Arson</vt:lpstr>
      <vt:lpstr>Types of Arson</vt:lpstr>
      <vt:lpstr>The developmental perspective</vt:lpstr>
      <vt:lpstr>The developmental perspective</vt:lpstr>
      <vt:lpstr>Emotion and substance abuse</vt:lpstr>
      <vt:lpstr>Personality and impulsivity</vt:lpstr>
      <vt:lpstr>In summary…</vt:lpstr>
      <vt:lpstr>Young sex offenders.</vt:lpstr>
      <vt:lpstr>Youthful sex offenders.</vt:lpstr>
      <vt:lpstr>Sexual offenders: Rape.</vt:lpstr>
      <vt:lpstr>Some statistics.</vt:lpstr>
      <vt:lpstr>Are there different types of rape? Hazelwood (1987):</vt:lpstr>
      <vt:lpstr>Explaining Rape: Social Learning Theory.</vt:lpstr>
      <vt:lpstr>Explaining Rape: Evolutionary theory.</vt:lpstr>
      <vt:lpstr>Sexual offenders: child molestation.</vt:lpstr>
      <vt:lpstr>Mental illness and sexual predators.</vt:lpstr>
      <vt:lpstr>How common is paedophilia?</vt:lpstr>
      <vt:lpstr>Classifications of child sex offenders  (CSAcentre 2020).</vt:lpstr>
      <vt:lpstr>Classifications of child sex offenders  (CSAcentre 2020).</vt:lpstr>
      <vt:lpstr>The legal system and CSA</vt:lpstr>
      <vt:lpstr>Back to youthful offenders.</vt:lpstr>
      <vt:lpstr>Theories of Paedophilia:  The Preconditions model.</vt:lpstr>
      <vt:lpstr>Theories:  Psychotherapeutic/cognitive model.</vt:lpstr>
      <vt:lpstr>Typical clinical/cognitive model.</vt:lpstr>
      <vt:lpstr>Theories:  The Sexualisation model.</vt:lpstr>
      <vt:lpstr>Theories:  The Pathways model.</vt:lpstr>
      <vt:lpstr>The Pathways Model.</vt:lpstr>
      <vt:lpstr>Internet offenders.</vt:lpstr>
      <vt:lpstr>Findings:</vt:lpstr>
      <vt:lpstr>Conclusions: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8:  Serious and violent offending.</dc:title>
  <dc:creator>Karen EatonThomas</dc:creator>
  <cp:lastModifiedBy>Karen EatonThomas</cp:lastModifiedBy>
  <cp:revision>39</cp:revision>
  <dcterms:created xsi:type="dcterms:W3CDTF">2018-11-23T15:09:09Z</dcterms:created>
  <dcterms:modified xsi:type="dcterms:W3CDTF">2025-10-29T15:15:24Z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