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AB38AD1-3913-550E-76BA-E8937B977AF8}" v="8" dt="2025-11-09T06:58:47.45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3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252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E0CE270-8044-43AC-9721-A4DC1B734FF0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C279D16-73A9-49FE-9E0A-22790E392A48}">
      <dgm:prSet custT="1"/>
      <dgm:spPr/>
      <dgm:t>
        <a:bodyPr/>
        <a:lstStyle/>
        <a:p>
          <a:r>
            <a:rPr lang="en-GB" sz="1600" b="0" i="0" dirty="0">
              <a:latin typeface="Arial" panose="020B0604020202020204" pitchFamily="34" charset="0"/>
              <a:cs typeface="Arial" panose="020B0604020202020204" pitchFamily="34" charset="0"/>
            </a:rPr>
            <a:t>Cheap fuel: steam coal ideal for smelting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883E0BA-DC42-4412-B35A-B1F410A2273C}" type="parTrans" cxnId="{BFC6EA4D-5132-4FCB-BE1A-8EE41685CE76}">
      <dgm:prSet/>
      <dgm:spPr/>
      <dgm:t>
        <a:bodyPr/>
        <a:lstStyle/>
        <a:p>
          <a:endParaRPr lang="en-US"/>
        </a:p>
      </dgm:t>
    </dgm:pt>
    <dgm:pt modelId="{2352B255-CA47-4B5E-8E68-30834622D21C}" type="sibTrans" cxnId="{BFC6EA4D-5132-4FCB-BE1A-8EE41685CE76}">
      <dgm:prSet/>
      <dgm:spPr/>
      <dgm:t>
        <a:bodyPr/>
        <a:lstStyle/>
        <a:p>
          <a:endParaRPr lang="en-US"/>
        </a:p>
      </dgm:t>
    </dgm:pt>
    <dgm:pt modelId="{3E91D2AE-5F88-40A0-BF5C-257CC265AA3A}">
      <dgm:prSet custT="1"/>
      <dgm:spPr/>
      <dgm:t>
        <a:bodyPr/>
        <a:lstStyle/>
        <a:p>
          <a:r>
            <a:rPr lang="en-GB" sz="1600" b="0" i="0" dirty="0">
              <a:latin typeface="Arial" panose="020B0604020202020204" pitchFamily="34" charset="0"/>
              <a:cs typeface="Arial" panose="020B0604020202020204" pitchFamily="34" charset="0"/>
            </a:rPr>
            <a:t>Copper ore imported from Cornwall &amp; Anglesey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0967F5F-2EBD-43A7-80B9-2A541578FF1C}" type="parTrans" cxnId="{564F901B-A56E-4F55-8DAD-24025CB8863B}">
      <dgm:prSet/>
      <dgm:spPr/>
      <dgm:t>
        <a:bodyPr/>
        <a:lstStyle/>
        <a:p>
          <a:endParaRPr lang="en-US"/>
        </a:p>
      </dgm:t>
    </dgm:pt>
    <dgm:pt modelId="{FF92F6BB-BE90-4F7D-AF47-95A714E09216}" type="sibTrans" cxnId="{564F901B-A56E-4F55-8DAD-24025CB8863B}">
      <dgm:prSet/>
      <dgm:spPr/>
      <dgm:t>
        <a:bodyPr/>
        <a:lstStyle/>
        <a:p>
          <a:endParaRPr lang="en-US"/>
        </a:p>
      </dgm:t>
    </dgm:pt>
    <dgm:pt modelId="{F8BD1D05-EF6A-4B92-A14D-547964F41ED5}">
      <dgm:prSet custT="1"/>
      <dgm:spPr/>
      <dgm:t>
        <a:bodyPr/>
        <a:lstStyle/>
        <a:p>
          <a:r>
            <a:rPr lang="en-GB" sz="1600" b="0" i="0" dirty="0">
              <a:latin typeface="Arial" panose="020B0604020202020204" pitchFamily="34" charset="0"/>
              <a:cs typeface="Arial" panose="020B0604020202020204" pitchFamily="34" charset="0"/>
            </a:rPr>
            <a:t>Key industrial families like the Vivians expanded the industry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CED5D0C-1B5C-47D5-8CAB-8B5AACA38C59}" type="parTrans" cxnId="{540C8E83-AB92-4E91-976F-710C3B46D5F8}">
      <dgm:prSet/>
      <dgm:spPr/>
      <dgm:t>
        <a:bodyPr/>
        <a:lstStyle/>
        <a:p>
          <a:endParaRPr lang="en-US"/>
        </a:p>
      </dgm:t>
    </dgm:pt>
    <dgm:pt modelId="{C0B3249D-3AB2-4BAD-87E4-C7B4AA234B8E}" type="sibTrans" cxnId="{540C8E83-AB92-4E91-976F-710C3B46D5F8}">
      <dgm:prSet/>
      <dgm:spPr/>
      <dgm:t>
        <a:bodyPr/>
        <a:lstStyle/>
        <a:p>
          <a:endParaRPr lang="en-US"/>
        </a:p>
      </dgm:t>
    </dgm:pt>
    <dgm:pt modelId="{FC92B7E9-F0F9-4947-B4F0-E579CFF295E2}">
      <dgm:prSet custT="1"/>
      <dgm:spPr/>
      <dgm:t>
        <a:bodyPr/>
        <a:lstStyle/>
        <a:p>
          <a:r>
            <a:rPr lang="en-GB" sz="1600" b="0" i="0" dirty="0">
              <a:latin typeface="Arial" panose="020B0604020202020204" pitchFamily="34" charset="0"/>
              <a:cs typeface="Arial" panose="020B0604020202020204" pitchFamily="34" charset="0"/>
            </a:rPr>
            <a:t>Efficient transport: canals, tramroads, docks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9E535BD-2ED6-489F-89B0-336B9BA9B4FB}" type="parTrans" cxnId="{63B12A12-8A67-4328-A045-CE62D06F07E1}">
      <dgm:prSet/>
      <dgm:spPr/>
      <dgm:t>
        <a:bodyPr/>
        <a:lstStyle/>
        <a:p>
          <a:endParaRPr lang="en-US"/>
        </a:p>
      </dgm:t>
    </dgm:pt>
    <dgm:pt modelId="{CE5608E4-7A94-4314-A294-8CDEA530B1A3}" type="sibTrans" cxnId="{63B12A12-8A67-4328-A045-CE62D06F07E1}">
      <dgm:prSet/>
      <dgm:spPr/>
      <dgm:t>
        <a:bodyPr/>
        <a:lstStyle/>
        <a:p>
          <a:endParaRPr lang="en-US"/>
        </a:p>
      </dgm:t>
    </dgm:pt>
    <dgm:pt modelId="{D8AF5AFB-4428-4E8C-AA69-A154B7E35FDD}">
      <dgm:prSet custT="1"/>
      <dgm:spPr/>
      <dgm:t>
        <a:bodyPr/>
        <a:lstStyle/>
        <a:p>
          <a:r>
            <a:rPr lang="en-GB" sz="1600" b="0" i="0" dirty="0">
              <a:latin typeface="Arial" panose="020B0604020202020204" pitchFamily="34" charset="0"/>
              <a:cs typeface="Arial" panose="020B0604020202020204" pitchFamily="34" charset="0"/>
            </a:rPr>
            <a:t>Smelting required 4 times more coal than ore, making Swansea ideal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CEA3828-490F-4C6B-A718-6FA408211AC4}" type="parTrans" cxnId="{E635909F-3FD2-4552-8743-9310068FC71B}">
      <dgm:prSet/>
      <dgm:spPr/>
      <dgm:t>
        <a:bodyPr/>
        <a:lstStyle/>
        <a:p>
          <a:endParaRPr lang="en-US"/>
        </a:p>
      </dgm:t>
    </dgm:pt>
    <dgm:pt modelId="{4434FC9E-5D74-462C-9EA3-5921D37C60D0}" type="sibTrans" cxnId="{E635909F-3FD2-4552-8743-9310068FC71B}">
      <dgm:prSet/>
      <dgm:spPr/>
      <dgm:t>
        <a:bodyPr/>
        <a:lstStyle/>
        <a:p>
          <a:endParaRPr lang="en-US"/>
        </a:p>
      </dgm:t>
    </dgm:pt>
    <dgm:pt modelId="{D5B06F15-A3DB-4CC4-B321-295ED4FC66F5}" type="pres">
      <dgm:prSet presAssocID="{0E0CE270-8044-43AC-9721-A4DC1B734FF0}" presName="linear" presStyleCnt="0">
        <dgm:presLayoutVars>
          <dgm:animLvl val="lvl"/>
          <dgm:resizeHandles val="exact"/>
        </dgm:presLayoutVars>
      </dgm:prSet>
      <dgm:spPr/>
    </dgm:pt>
    <dgm:pt modelId="{22ABAF0B-AD7E-42B2-B4D8-E2F345671796}" type="pres">
      <dgm:prSet presAssocID="{7C279D16-73A9-49FE-9E0A-22790E392A48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CB46BAAD-6C3A-4733-8D59-3AD7EF2D5015}" type="pres">
      <dgm:prSet presAssocID="{2352B255-CA47-4B5E-8E68-30834622D21C}" presName="spacer" presStyleCnt="0"/>
      <dgm:spPr/>
    </dgm:pt>
    <dgm:pt modelId="{B961D548-8678-4473-B62A-F1AEC5CA8011}" type="pres">
      <dgm:prSet presAssocID="{3E91D2AE-5F88-40A0-BF5C-257CC265AA3A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024866DC-7810-4368-BDF5-EBF20372A33C}" type="pres">
      <dgm:prSet presAssocID="{FF92F6BB-BE90-4F7D-AF47-95A714E09216}" presName="spacer" presStyleCnt="0"/>
      <dgm:spPr/>
    </dgm:pt>
    <dgm:pt modelId="{E0967D59-8900-4366-849F-C9FDA38CA667}" type="pres">
      <dgm:prSet presAssocID="{F8BD1D05-EF6A-4B92-A14D-547964F41ED5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A06C0F16-5604-4A97-8353-A949E9225107}" type="pres">
      <dgm:prSet presAssocID="{C0B3249D-3AB2-4BAD-87E4-C7B4AA234B8E}" presName="spacer" presStyleCnt="0"/>
      <dgm:spPr/>
    </dgm:pt>
    <dgm:pt modelId="{DFEEE8B8-795A-4C4D-8734-EDFCD6119403}" type="pres">
      <dgm:prSet presAssocID="{FC92B7E9-F0F9-4947-B4F0-E579CFF295E2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B8EA3DEA-3019-4805-AC78-9F4A2B914E8E}" type="pres">
      <dgm:prSet presAssocID="{CE5608E4-7A94-4314-A294-8CDEA530B1A3}" presName="spacer" presStyleCnt="0"/>
      <dgm:spPr/>
    </dgm:pt>
    <dgm:pt modelId="{8AD86C53-F32D-4C79-B051-DF118CB09B59}" type="pres">
      <dgm:prSet presAssocID="{D8AF5AFB-4428-4E8C-AA69-A154B7E35FDD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45532C0C-C1BF-4533-997C-DE934A44232C}" type="presOf" srcId="{D8AF5AFB-4428-4E8C-AA69-A154B7E35FDD}" destId="{8AD86C53-F32D-4C79-B051-DF118CB09B59}" srcOrd="0" destOrd="0" presId="urn:microsoft.com/office/officeart/2005/8/layout/vList2"/>
    <dgm:cxn modelId="{63B12A12-8A67-4328-A045-CE62D06F07E1}" srcId="{0E0CE270-8044-43AC-9721-A4DC1B734FF0}" destId="{FC92B7E9-F0F9-4947-B4F0-E579CFF295E2}" srcOrd="3" destOrd="0" parTransId="{99E535BD-2ED6-489F-89B0-336B9BA9B4FB}" sibTransId="{CE5608E4-7A94-4314-A294-8CDEA530B1A3}"/>
    <dgm:cxn modelId="{564F901B-A56E-4F55-8DAD-24025CB8863B}" srcId="{0E0CE270-8044-43AC-9721-A4DC1B734FF0}" destId="{3E91D2AE-5F88-40A0-BF5C-257CC265AA3A}" srcOrd="1" destOrd="0" parTransId="{90967F5F-2EBD-43A7-80B9-2A541578FF1C}" sibTransId="{FF92F6BB-BE90-4F7D-AF47-95A714E09216}"/>
    <dgm:cxn modelId="{BFC6EA4D-5132-4FCB-BE1A-8EE41685CE76}" srcId="{0E0CE270-8044-43AC-9721-A4DC1B734FF0}" destId="{7C279D16-73A9-49FE-9E0A-22790E392A48}" srcOrd="0" destOrd="0" parTransId="{2883E0BA-DC42-4412-B35A-B1F410A2273C}" sibTransId="{2352B255-CA47-4B5E-8E68-30834622D21C}"/>
    <dgm:cxn modelId="{39A52F6F-5FA5-4BB0-BA11-075FB252BAAF}" type="presOf" srcId="{FC92B7E9-F0F9-4947-B4F0-E579CFF295E2}" destId="{DFEEE8B8-795A-4C4D-8734-EDFCD6119403}" srcOrd="0" destOrd="0" presId="urn:microsoft.com/office/officeart/2005/8/layout/vList2"/>
    <dgm:cxn modelId="{DC83BB50-4C38-47DE-9666-DE18F1FF1553}" type="presOf" srcId="{3E91D2AE-5F88-40A0-BF5C-257CC265AA3A}" destId="{B961D548-8678-4473-B62A-F1AEC5CA8011}" srcOrd="0" destOrd="0" presId="urn:microsoft.com/office/officeart/2005/8/layout/vList2"/>
    <dgm:cxn modelId="{540C8E83-AB92-4E91-976F-710C3B46D5F8}" srcId="{0E0CE270-8044-43AC-9721-A4DC1B734FF0}" destId="{F8BD1D05-EF6A-4B92-A14D-547964F41ED5}" srcOrd="2" destOrd="0" parTransId="{8CED5D0C-1B5C-47D5-8CAB-8B5AACA38C59}" sibTransId="{C0B3249D-3AB2-4BAD-87E4-C7B4AA234B8E}"/>
    <dgm:cxn modelId="{413C6E92-7A39-4985-9EF2-17FE8B8E1303}" type="presOf" srcId="{F8BD1D05-EF6A-4B92-A14D-547964F41ED5}" destId="{E0967D59-8900-4366-849F-C9FDA38CA667}" srcOrd="0" destOrd="0" presId="urn:microsoft.com/office/officeart/2005/8/layout/vList2"/>
    <dgm:cxn modelId="{E635909F-3FD2-4552-8743-9310068FC71B}" srcId="{0E0CE270-8044-43AC-9721-A4DC1B734FF0}" destId="{D8AF5AFB-4428-4E8C-AA69-A154B7E35FDD}" srcOrd="4" destOrd="0" parTransId="{ACEA3828-490F-4C6B-A718-6FA408211AC4}" sibTransId="{4434FC9E-5D74-462C-9EA3-5921D37C60D0}"/>
    <dgm:cxn modelId="{56407AEF-2DA6-4412-B470-D2D555A9E060}" type="presOf" srcId="{7C279D16-73A9-49FE-9E0A-22790E392A48}" destId="{22ABAF0B-AD7E-42B2-B4D8-E2F345671796}" srcOrd="0" destOrd="0" presId="urn:microsoft.com/office/officeart/2005/8/layout/vList2"/>
    <dgm:cxn modelId="{4671D9FB-E8EE-4D17-96A1-61BA59B797B7}" type="presOf" srcId="{0E0CE270-8044-43AC-9721-A4DC1B734FF0}" destId="{D5B06F15-A3DB-4CC4-B321-295ED4FC66F5}" srcOrd="0" destOrd="0" presId="urn:microsoft.com/office/officeart/2005/8/layout/vList2"/>
    <dgm:cxn modelId="{84A51A80-0583-4AF6-ADD3-7A6DB1091A38}" type="presParOf" srcId="{D5B06F15-A3DB-4CC4-B321-295ED4FC66F5}" destId="{22ABAF0B-AD7E-42B2-B4D8-E2F345671796}" srcOrd="0" destOrd="0" presId="urn:microsoft.com/office/officeart/2005/8/layout/vList2"/>
    <dgm:cxn modelId="{796C632E-7204-49C6-89C5-BE4C5EEE500B}" type="presParOf" srcId="{D5B06F15-A3DB-4CC4-B321-295ED4FC66F5}" destId="{CB46BAAD-6C3A-4733-8D59-3AD7EF2D5015}" srcOrd="1" destOrd="0" presId="urn:microsoft.com/office/officeart/2005/8/layout/vList2"/>
    <dgm:cxn modelId="{10FE15DE-8CD0-41F0-8A85-5DF5AE9E1604}" type="presParOf" srcId="{D5B06F15-A3DB-4CC4-B321-295ED4FC66F5}" destId="{B961D548-8678-4473-B62A-F1AEC5CA8011}" srcOrd="2" destOrd="0" presId="urn:microsoft.com/office/officeart/2005/8/layout/vList2"/>
    <dgm:cxn modelId="{270255F7-2E5E-499A-991C-ED2FF5722059}" type="presParOf" srcId="{D5B06F15-A3DB-4CC4-B321-295ED4FC66F5}" destId="{024866DC-7810-4368-BDF5-EBF20372A33C}" srcOrd="3" destOrd="0" presId="urn:microsoft.com/office/officeart/2005/8/layout/vList2"/>
    <dgm:cxn modelId="{B66BB813-BDB8-4BE4-A816-10D69594B3CE}" type="presParOf" srcId="{D5B06F15-A3DB-4CC4-B321-295ED4FC66F5}" destId="{E0967D59-8900-4366-849F-C9FDA38CA667}" srcOrd="4" destOrd="0" presId="urn:microsoft.com/office/officeart/2005/8/layout/vList2"/>
    <dgm:cxn modelId="{0506E548-5CE0-414F-B8E1-63C8CFADC62D}" type="presParOf" srcId="{D5B06F15-A3DB-4CC4-B321-295ED4FC66F5}" destId="{A06C0F16-5604-4A97-8353-A949E9225107}" srcOrd="5" destOrd="0" presId="urn:microsoft.com/office/officeart/2005/8/layout/vList2"/>
    <dgm:cxn modelId="{D20A4395-5377-4081-BA57-9765DBE64B4F}" type="presParOf" srcId="{D5B06F15-A3DB-4CC4-B321-295ED4FC66F5}" destId="{DFEEE8B8-795A-4C4D-8734-EDFCD6119403}" srcOrd="6" destOrd="0" presId="urn:microsoft.com/office/officeart/2005/8/layout/vList2"/>
    <dgm:cxn modelId="{3CDF5953-B98F-44FF-AB43-9B2ABE272556}" type="presParOf" srcId="{D5B06F15-A3DB-4CC4-B321-295ED4FC66F5}" destId="{B8EA3DEA-3019-4805-AC78-9F4A2B914E8E}" srcOrd="7" destOrd="0" presId="urn:microsoft.com/office/officeart/2005/8/layout/vList2"/>
    <dgm:cxn modelId="{337FCFDF-55F6-4A2C-B6DF-B2CDA3C6E89B}" type="presParOf" srcId="{D5B06F15-A3DB-4CC4-B321-295ED4FC66F5}" destId="{8AD86C53-F32D-4C79-B051-DF118CB09B59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ABAF0B-AD7E-42B2-B4D8-E2F345671796}">
      <dsp:nvSpPr>
        <dsp:cNvPr id="0" name=""/>
        <dsp:cNvSpPr/>
      </dsp:nvSpPr>
      <dsp:spPr>
        <a:xfrm>
          <a:off x="0" y="47900"/>
          <a:ext cx="8946541" cy="7300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 dirty="0">
              <a:latin typeface="Arial" panose="020B0604020202020204" pitchFamily="34" charset="0"/>
              <a:cs typeface="Arial" panose="020B0604020202020204" pitchFamily="34" charset="0"/>
            </a:rPr>
            <a:t>Cheap fuel: steam coal ideal for smelting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5640" y="83540"/>
        <a:ext cx="8875261" cy="658800"/>
      </dsp:txXfrm>
    </dsp:sp>
    <dsp:sp modelId="{B961D548-8678-4473-B62A-F1AEC5CA8011}">
      <dsp:nvSpPr>
        <dsp:cNvPr id="0" name=""/>
        <dsp:cNvSpPr/>
      </dsp:nvSpPr>
      <dsp:spPr>
        <a:xfrm>
          <a:off x="0" y="890300"/>
          <a:ext cx="8946541" cy="7300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 dirty="0">
              <a:latin typeface="Arial" panose="020B0604020202020204" pitchFamily="34" charset="0"/>
              <a:cs typeface="Arial" panose="020B0604020202020204" pitchFamily="34" charset="0"/>
            </a:rPr>
            <a:t>Copper ore imported from Cornwall &amp; Anglesey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5640" y="925940"/>
        <a:ext cx="8875261" cy="658800"/>
      </dsp:txXfrm>
    </dsp:sp>
    <dsp:sp modelId="{E0967D59-8900-4366-849F-C9FDA38CA667}">
      <dsp:nvSpPr>
        <dsp:cNvPr id="0" name=""/>
        <dsp:cNvSpPr/>
      </dsp:nvSpPr>
      <dsp:spPr>
        <a:xfrm>
          <a:off x="0" y="1732700"/>
          <a:ext cx="8946541" cy="7300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 dirty="0">
              <a:latin typeface="Arial" panose="020B0604020202020204" pitchFamily="34" charset="0"/>
              <a:cs typeface="Arial" panose="020B0604020202020204" pitchFamily="34" charset="0"/>
            </a:rPr>
            <a:t>Key industrial families like the Vivians expanded the industry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5640" y="1768340"/>
        <a:ext cx="8875261" cy="658800"/>
      </dsp:txXfrm>
    </dsp:sp>
    <dsp:sp modelId="{DFEEE8B8-795A-4C4D-8734-EDFCD6119403}">
      <dsp:nvSpPr>
        <dsp:cNvPr id="0" name=""/>
        <dsp:cNvSpPr/>
      </dsp:nvSpPr>
      <dsp:spPr>
        <a:xfrm>
          <a:off x="0" y="2575100"/>
          <a:ext cx="8946541" cy="7300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 dirty="0">
              <a:latin typeface="Arial" panose="020B0604020202020204" pitchFamily="34" charset="0"/>
              <a:cs typeface="Arial" panose="020B0604020202020204" pitchFamily="34" charset="0"/>
            </a:rPr>
            <a:t>Efficient transport: canals, tramroads, docks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5640" y="2610740"/>
        <a:ext cx="8875261" cy="658800"/>
      </dsp:txXfrm>
    </dsp:sp>
    <dsp:sp modelId="{8AD86C53-F32D-4C79-B051-DF118CB09B59}">
      <dsp:nvSpPr>
        <dsp:cNvPr id="0" name=""/>
        <dsp:cNvSpPr/>
      </dsp:nvSpPr>
      <dsp:spPr>
        <a:xfrm>
          <a:off x="0" y="3417500"/>
          <a:ext cx="8946541" cy="7300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 dirty="0">
              <a:latin typeface="Arial" panose="020B0604020202020204" pitchFamily="34" charset="0"/>
              <a:cs typeface="Arial" panose="020B0604020202020204" pitchFamily="34" charset="0"/>
            </a:rPr>
            <a:t>Smelting required 4 times more coal than ore, making Swansea ideal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5640" y="3453140"/>
        <a:ext cx="8875261" cy="6588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DD9FFB-5FB4-4C9F-B261-2AD6B1750DED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159436-4B3F-4854-AD9C-58C937DFAA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28753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DD9FFB-5FB4-4C9F-B261-2AD6B1750DED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159436-4B3F-4854-AD9C-58C937DFAA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03427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DD9FFB-5FB4-4C9F-B261-2AD6B1750DED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159436-4B3F-4854-AD9C-58C937DFAA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42270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DD9FFB-5FB4-4C9F-B261-2AD6B1750DED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159436-4B3F-4854-AD9C-58C937DFAA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54356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DD9FFB-5FB4-4C9F-B261-2AD6B1750DED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159436-4B3F-4854-AD9C-58C937DFAA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78858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DD9FFB-5FB4-4C9F-B261-2AD6B1750DED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159436-4B3F-4854-AD9C-58C937DFAA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04739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DD9FFB-5FB4-4C9F-B261-2AD6B1750DED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159436-4B3F-4854-AD9C-58C937DFAA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94755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DD9FFB-5FB4-4C9F-B261-2AD6B1750DED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159436-4B3F-4854-AD9C-58C937DFAA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74177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DD9FFB-5FB4-4C9F-B261-2AD6B1750DED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159436-4B3F-4854-AD9C-58C937DFAA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21308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DD9FFB-5FB4-4C9F-B261-2AD6B1750DED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159436-4B3F-4854-AD9C-58C937DFAA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67351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DD9FFB-5FB4-4C9F-B261-2AD6B1750DED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159436-4B3F-4854-AD9C-58C937DFAA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664148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DD9FFB-5FB4-4C9F-B261-2AD6B1750DED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159436-4B3F-4854-AD9C-58C937DFAA0C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13202024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DD9FFB-5FB4-4C9F-B261-2AD6B1750DED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159436-4B3F-4854-AD9C-58C937DFAA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15372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DD9FFB-5FB4-4C9F-B261-2AD6B1750DED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159436-4B3F-4854-AD9C-58C937DFAA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279908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DD9FFB-5FB4-4C9F-B261-2AD6B1750DED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159436-4B3F-4854-AD9C-58C937DFAA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963833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DD9FFB-5FB4-4C9F-B261-2AD6B1750DED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159436-4B3F-4854-AD9C-58C937DFAA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848356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DD9FFB-5FB4-4C9F-B261-2AD6B1750DED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159436-4B3F-4854-AD9C-58C937DFAA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8414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18DD9FFB-5FB4-4C9F-B261-2AD6B1750DED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159436-4B3F-4854-AD9C-58C937DFAA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708870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6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6.png"/><Relationship Id="rId5" Type="http://schemas.openxmlformats.org/officeDocument/2006/relationships/image" Target="../media/image7.png"/><Relationship Id="rId4" Type="http://schemas.openxmlformats.org/officeDocument/2006/relationships/image" Target="../media/image1.jpeg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6.png"/><Relationship Id="rId5" Type="http://schemas.openxmlformats.org/officeDocument/2006/relationships/image" Target="../media/image8.png"/><Relationship Id="rId4" Type="http://schemas.openxmlformats.org/officeDocument/2006/relationships/image" Target="../media/image1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bc.co.uk/programmes/p01280zw#:~:text=Swansea%20became%20the%20centre%20of,from%20various%20imported%20metal%20ore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6A222EB-A81E-4238-B08D-AAB1828C8E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014676C-074B-475A-8346-9C901C86CB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79C4C8E-197B-4679-AE96-B5147F971C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356687" y="1930986"/>
            <a:ext cx="0" cy="3200400"/>
          </a:xfrm>
          <a:prstGeom prst="line">
            <a:avLst/>
          </a:prstGeom>
          <a:ln w="15875" cap="sq">
            <a:solidFill>
              <a:schemeClr val="tx2">
                <a:alpha val="70000"/>
              </a:schemeClr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ubtitle 2">
            <a:extLst>
              <a:ext uri="{FF2B5EF4-FFF2-40B4-BE49-F238E27FC236}">
                <a16:creationId xmlns:a16="http://schemas.microsoft.com/office/drawing/2014/main" id="{52F69171-E075-91D7-1FBC-E77C105E93F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54955" y="1266958"/>
            <a:ext cx="2904124" cy="4528457"/>
          </a:xfrm>
        </p:spPr>
        <p:txBody>
          <a:bodyPr anchor="ctr">
            <a:normAutofit/>
          </a:bodyPr>
          <a:lstStyle/>
          <a:p>
            <a:pPr algn="r"/>
            <a:r>
              <a:rPr lang="en-GB" sz="1800" dirty="0">
                <a:solidFill>
                  <a:srgbClr val="FF0000"/>
                </a:solidFill>
                <a:latin typeface="Arial Black" panose="020B0A04020102020204" pitchFamily="34" charset="0"/>
              </a:rPr>
              <a:t>By Flavius Fangli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FEFBAF-FBE5-1372-884E-79915436C57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654295" y="1266958"/>
            <a:ext cx="6808362" cy="4528457"/>
          </a:xfrm>
        </p:spPr>
        <p:txBody>
          <a:bodyPr anchor="ctr">
            <a:normAutofit/>
          </a:bodyPr>
          <a:lstStyle/>
          <a:p>
            <a:r>
              <a:rPr lang="en-GB" sz="4400" dirty="0">
                <a:solidFill>
                  <a:srgbClr val="FF0000"/>
                </a:solidFill>
                <a:latin typeface="Arial Black" panose="020B0A04020102020204" pitchFamily="34" charset="0"/>
              </a:rPr>
              <a:t>Presentation on Swansea and Industrial Revolution </a:t>
            </a:r>
          </a:p>
        </p:txBody>
      </p:sp>
      <p:pic>
        <p:nvPicPr>
          <p:cNvPr id="4" name="S1">
            <a:hlinkClick r:id="" action="ppaction://media"/>
            <a:extLst>
              <a:ext uri="{FF2B5EF4-FFF2-40B4-BE49-F238E27FC236}">
                <a16:creationId xmlns:a16="http://schemas.microsoft.com/office/drawing/2014/main" id="{997611E4-7FF7-CAC4-3C09-9CB15A5647D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23705" y="5795573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93489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DC791F-0A0B-4E27-D36A-A081637B71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1058" y="988719"/>
            <a:ext cx="8847947" cy="73918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 dirty="0">
                <a:solidFill>
                  <a:srgbClr val="FF0000"/>
                </a:solidFill>
                <a:latin typeface="Arial Black" panose="020B0A04020102020204" pitchFamily="34" charset="0"/>
              </a:rPr>
              <a:t>Why Swansea Became an Industrial Centre</a:t>
            </a:r>
            <a:endParaRPr lang="en-GB" sz="2800" dirty="0">
              <a:solidFill>
                <a:srgbClr val="FF0000"/>
              </a:solidFill>
              <a:latin typeface="Arial Black" panose="020B0A040201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E996089-A02C-72D1-E378-7E58C5415C0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6915" y="2238168"/>
            <a:ext cx="5451627" cy="3824275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03E837-CA31-5609-1067-3BB8F35CE8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0505" y="2707903"/>
            <a:ext cx="5368227" cy="2973989"/>
          </a:xfrm>
        </p:spPr>
        <p:txBody>
          <a:bodyPr>
            <a:normAutofit/>
          </a:bodyPr>
          <a:lstStyle/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Situated on a navigable estuary and close to the sea. 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In proximity to the South Wales Coalfield. 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Plenty of limestone for copper smelting. 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Excellent timing with the Industrial Revolution's copper demand (Evans, 2014).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Became known as “Copperopolis” (Evans, 2020).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S2">
            <a:hlinkClick r:id="" action="ppaction://media"/>
            <a:extLst>
              <a:ext uri="{FF2B5EF4-FFF2-40B4-BE49-F238E27FC236}">
                <a16:creationId xmlns:a16="http://schemas.microsoft.com/office/drawing/2014/main" id="{DA9909D2-672F-53FB-1C04-75E012A7A31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216611" y="5910592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09423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C7F5F9-E86B-0CA6-0303-49B0BFD314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02676" y="982440"/>
            <a:ext cx="8663468" cy="726542"/>
          </a:xfrm>
        </p:spPr>
        <p:txBody>
          <a:bodyPr/>
          <a:lstStyle/>
          <a:p>
            <a:r>
              <a:rPr lang="en-GB" sz="3200" dirty="0">
                <a:solidFill>
                  <a:srgbClr val="FF0000"/>
                </a:solidFill>
                <a:latin typeface="Arial Black" panose="020B0A04020102020204" pitchFamily="34" charset="0"/>
              </a:rPr>
              <a:t>What Drove Swansea’s Prosperity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0249A08-9998-A6EA-D0F3-8989BC97EF8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52086601"/>
              </p:ext>
            </p:extLst>
          </p:nvPr>
        </p:nvGraphicFramePr>
        <p:xfrm>
          <a:off x="1103312" y="2052918"/>
          <a:ext cx="8946541" cy="41954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10" name="S3">
            <a:hlinkClick r:id="" action="ppaction://media"/>
            <a:extLst>
              <a:ext uri="{FF2B5EF4-FFF2-40B4-BE49-F238E27FC236}">
                <a16:creationId xmlns:a16="http://schemas.microsoft.com/office/drawing/2014/main" id="{F2E825CA-AA27-1A7F-242E-FAA004BEFE8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0576045" y="5522403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60113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2CB89-3DFC-282F-BB25-8CFF7D1545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90053" y="837372"/>
            <a:ext cx="7762940" cy="701344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rgbClr val="FF0000"/>
                </a:solidFill>
                <a:latin typeface="Arial Black" panose="020B0A04020102020204" pitchFamily="34" charset="0"/>
              </a:rPr>
              <a:t>Impacts on Society &amp; Economy</a:t>
            </a:r>
          </a:p>
        </p:txBody>
      </p:sp>
      <p:pic>
        <p:nvPicPr>
          <p:cNvPr id="4" name="Picture 3" descr="A factory with smoke coming out of it&#10;&#10;AI-generated content may be incorrect.">
            <a:extLst>
              <a:ext uri="{FF2B5EF4-FFF2-40B4-BE49-F238E27FC236}">
                <a16:creationId xmlns:a16="http://schemas.microsoft.com/office/drawing/2014/main" id="{A2C86A4C-1427-AD5E-D815-A78EFA6604F9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29188" r="17538" b="-1"/>
          <a:stretch>
            <a:fillRect/>
          </a:stretch>
        </p:blipFill>
        <p:spPr>
          <a:xfrm>
            <a:off x="648930" y="2052213"/>
            <a:ext cx="3991900" cy="4196185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DC3A6E-D145-5AD9-6952-28BE50AE7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1188" y="2605361"/>
            <a:ext cx="6331882" cy="3415267"/>
          </a:xfrm>
        </p:spPr>
        <p:txBody>
          <a:bodyPr>
            <a:norm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Thousands of people were employed in the copperworks and mining industry (Evans, 2020).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Immediate construction of terraced worker housing occurred in order to accommodate an exploding population.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There was remarkable air pollution, smoke damage to land and animals.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Swansea whetted the appetite for industry at local and national levels (Evans, 2014).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Copper was used in ships, engines, cables and trademarks of global trade.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S4">
            <a:hlinkClick r:id="" action="ppaction://media"/>
            <a:extLst>
              <a:ext uri="{FF2B5EF4-FFF2-40B4-BE49-F238E27FC236}">
                <a16:creationId xmlns:a16="http://schemas.microsoft.com/office/drawing/2014/main" id="{A9DF4C9B-35C0-9FCD-EA78-0D3A0040B88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213290" y="5666177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72240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5A7CF6-F726-DBCF-9310-F3951713A5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66604" y="452718"/>
            <a:ext cx="2856712" cy="739155"/>
          </a:xfrm>
        </p:spPr>
        <p:txBody>
          <a:bodyPr/>
          <a:lstStyle/>
          <a:p>
            <a:r>
              <a:rPr lang="en-GB" sz="3200" dirty="0">
                <a:solidFill>
                  <a:srgbClr val="FF0000"/>
                </a:solidFill>
                <a:latin typeface="Arial Black" panose="020B0A04020102020204" pitchFamily="34" charset="0"/>
              </a:rPr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0218EA-2970-0E72-C1A5-65EB0A0A7D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1434" y="2440503"/>
            <a:ext cx="11407928" cy="3670212"/>
          </a:xfrm>
        </p:spPr>
        <p:txBody>
          <a:bodyPr>
            <a:norm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Bernasconi, G. (2022). Swansea Copper: A Global History by Chris Evans and Louise Miskell.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Technology and Culture, 63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(1), 255-257.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Evans, C., &amp; Miskell, L. (2020).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Swansea copper: A global history.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Johns Hopkins University Press.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Evans, C. (2014). A World of copper: introducing Swansea, Globalisation and the Industrial Revolution.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The Welsh History Review, 27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(1), 85-91.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Evans, C. (2020).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Welsh Copper: What, When and Where?.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New Perspectives in Welsh Industrial History, 25-44.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Hughes, S. (2008). The characteristics of extractive and smelting landscapes of the Industrial Revolution at Swansea and Blaenavon.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Landscape History, 30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(1), 21-47.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https://www.bbc.co.uk/programmes/p01280zw#:~:text=Swansea%20became%20the%20centre%20of,from%20various%20imported%20metal%20ores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277889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64</TotalTime>
  <Words>366</Words>
  <Application>Microsoft Office PowerPoint</Application>
  <PresentationFormat>Widescreen</PresentationFormat>
  <Paragraphs>27</Paragraphs>
  <Slides>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Ion</vt:lpstr>
      <vt:lpstr>Presentation on Swansea and Industrial Revolution </vt:lpstr>
      <vt:lpstr>Why Swansea Became an Industrial Centre</vt:lpstr>
      <vt:lpstr>What Drove Swansea’s Prosperity</vt:lpstr>
      <vt:lpstr>Impacts on Society &amp; Economy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Mirabela Voican (1907947)</dc:creator>
  <cp:lastModifiedBy>Mirabela Voican (1907947)</cp:lastModifiedBy>
  <cp:revision>9</cp:revision>
  <dcterms:created xsi:type="dcterms:W3CDTF">2025-11-06T18:50:44Z</dcterms:created>
  <dcterms:modified xsi:type="dcterms:W3CDTF">2025-11-09T06:59:00Z</dcterms:modified>
</cp:coreProperties>
</file>