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 id="2147483745" r:id="rId2"/>
  </p:sldMasterIdLst>
  <p:notesMasterIdLst>
    <p:notesMasterId r:id="rId24"/>
  </p:notesMasterIdLst>
  <p:sldIdLst>
    <p:sldId id="364" r:id="rId3"/>
    <p:sldId id="387" r:id="rId4"/>
    <p:sldId id="388" r:id="rId5"/>
    <p:sldId id="389" r:id="rId6"/>
    <p:sldId id="390" r:id="rId7"/>
    <p:sldId id="391" r:id="rId8"/>
    <p:sldId id="392" r:id="rId9"/>
    <p:sldId id="393" r:id="rId10"/>
    <p:sldId id="394" r:id="rId11"/>
    <p:sldId id="373" r:id="rId12"/>
    <p:sldId id="395" r:id="rId13"/>
    <p:sldId id="396" r:id="rId14"/>
    <p:sldId id="397" r:id="rId15"/>
    <p:sldId id="398" r:id="rId16"/>
    <p:sldId id="399" r:id="rId17"/>
    <p:sldId id="400" r:id="rId18"/>
    <p:sldId id="402" r:id="rId19"/>
    <p:sldId id="403" r:id="rId20"/>
    <p:sldId id="401" r:id="rId21"/>
    <p:sldId id="404" r:id="rId22"/>
    <p:sldId id="3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A69884F-CB89-4A32-994D-F6589D26EC95}">
          <p14:sldIdLst>
            <p14:sldId id="364"/>
            <p14:sldId id="387"/>
            <p14:sldId id="388"/>
            <p14:sldId id="389"/>
            <p14:sldId id="390"/>
            <p14:sldId id="391"/>
            <p14:sldId id="392"/>
            <p14:sldId id="393"/>
            <p14:sldId id="394"/>
            <p14:sldId id="373"/>
            <p14:sldId id="395"/>
            <p14:sldId id="396"/>
            <p14:sldId id="397"/>
            <p14:sldId id="398"/>
            <p14:sldId id="399"/>
            <p14:sldId id="400"/>
            <p14:sldId id="402"/>
            <p14:sldId id="403"/>
            <p14:sldId id="401"/>
            <p14:sldId id="404"/>
            <p14:sldId id="384"/>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1F629A2-7A90-17B6-A4E3-858DD8BF5897}" name="Sioned Pugh" initials="SP" userId="S::sioned.pugh@uwtsd.ac.uk::6e082d88-6df8-4745-ace5-3137a35ed32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9F1AA6-5614-41AA-A697-28D1CFE1B9F6}" v="1" dt="2026-09-04T12:55:01.1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91" autoAdjust="0"/>
    <p:restoredTop sz="94660"/>
  </p:normalViewPr>
  <p:slideViewPr>
    <p:cSldViewPr snapToGrid="0">
      <p:cViewPr varScale="1">
        <p:scale>
          <a:sx n="94" d="100"/>
          <a:sy n="94" d="100"/>
        </p:scale>
        <p:origin x="2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07/09/2026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9</a:t>
            </a:fld>
            <a:endParaRPr lang="en-GB"/>
          </a:p>
        </p:txBody>
      </p:sp>
    </p:spTree>
    <p:extLst>
      <p:ext uri="{BB962C8B-B14F-4D97-AF65-F5344CB8AC3E}">
        <p14:creationId xmlns:p14="http://schemas.microsoft.com/office/powerpoint/2010/main" val="4275480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721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07/09/2026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07267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07/09/2026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349233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07/09/2026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888354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67827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0824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231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5381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89286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238105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07/09/2026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843646809"/>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9/7/2026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96874907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hyperlink" Target="https://psycnet.apa.org/doiLanding?doi=10.1037%2Famp0000794" TargetMode="External"/><Relationship Id="rId3" Type="http://schemas.openxmlformats.org/officeDocument/2006/relationships/hyperlink" Target="https://hwb.gov.wales/api/storage/fc420cab-f7cf-4dbc-9794-f17f435ddccb/safonau-proffesiynol-ar-gyfer-cynorthwyo-addysgu-pdf-rhyngweithiol-ar-gyfer-cyfrifiaduron-personol.pdf" TargetMode="External"/><Relationship Id="rId7" Type="http://schemas.openxmlformats.org/officeDocument/2006/relationships/hyperlink" Target="https://hwb.gov.wales/professional-learning/supporting-professional-development/professional-standards/" TargetMode="External"/><Relationship Id="rId2" Type="http://schemas.openxmlformats.org/officeDocument/2006/relationships/hyperlink" Target="https://converge.education/collective-leadership-a-catalyst-for-flourishing-schools/" TargetMode="External"/><Relationship Id="rId1" Type="http://schemas.openxmlformats.org/officeDocument/2006/relationships/slideLayout" Target="../slideLayouts/slideLayout6.xml"/><Relationship Id="rId6" Type="http://schemas.openxmlformats.org/officeDocument/2006/relationships/hyperlink" Target="https://www.unesco.org/en/query-list/p/pedagogy" TargetMode="External"/><Relationship Id="rId5" Type="http://schemas.openxmlformats.org/officeDocument/2006/relationships/hyperlink" Target="https://www.tes.com/magazine/teaching-learning/general/what-is-pedagogy" TargetMode="External"/><Relationship Id="rId4" Type="http://schemas.openxmlformats.org/officeDocument/2006/relationships/hyperlink" Target="https://www.tandfonline.com/doi/epdf/10.1080/1350293X.2012.704762?needAccess=tr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EC39FE56-0AFA-A731-C197-4F6491D3735A}"/>
              </a:ext>
            </a:extLst>
          </p:cNvPr>
          <p:cNvSpPr>
            <a:spLocks noGrp="1"/>
          </p:cNvSpPr>
          <p:nvPr>
            <p:ph type="subTitle" idx="1"/>
          </p:nvPr>
        </p:nvSpPr>
        <p:spPr>
          <a:xfrm>
            <a:off x="1146131" y="3233466"/>
            <a:ext cx="9899737" cy="2795499"/>
          </a:xfrm>
        </p:spPr>
        <p:txBody>
          <a:bodyPr>
            <a:normAutofit/>
          </a:bodyPr>
          <a:lstStyle/>
          <a:p>
            <a:r>
              <a:rPr lang="en-US" sz="2800" b="1" i="1" dirty="0" err="1">
                <a:solidFill>
                  <a:schemeClr val="bg1"/>
                </a:solidFill>
              </a:rPr>
              <a:t>Datblygiad</a:t>
            </a:r>
            <a:r>
              <a:rPr lang="en-US" sz="2800" b="1" i="1" dirty="0">
                <a:solidFill>
                  <a:schemeClr val="bg1"/>
                </a:solidFill>
              </a:rPr>
              <a:t> </a:t>
            </a:r>
            <a:r>
              <a:rPr lang="en-US" sz="2800" b="1" i="1" dirty="0" err="1">
                <a:solidFill>
                  <a:schemeClr val="bg1"/>
                </a:solidFill>
              </a:rPr>
              <a:t>Personol</a:t>
            </a:r>
            <a:r>
              <a:rPr lang="en-US" sz="2800" b="1" i="1" dirty="0">
                <a:solidFill>
                  <a:schemeClr val="bg1"/>
                </a:solidFill>
              </a:rPr>
              <a:t> a </a:t>
            </a:r>
            <a:r>
              <a:rPr lang="en-US" sz="2800" b="1" i="1" dirty="0" err="1">
                <a:solidFill>
                  <a:schemeClr val="bg1"/>
                </a:solidFill>
              </a:rPr>
              <a:t>Phroffesiynol</a:t>
            </a:r>
            <a:r>
              <a:rPr lang="en-US" sz="2800" b="1" i="1" dirty="0">
                <a:solidFill>
                  <a:schemeClr val="bg1"/>
                </a:solidFill>
              </a:rPr>
              <a:t> ECIE5015</a:t>
            </a:r>
          </a:p>
          <a:p>
            <a:r>
              <a:rPr lang="en-US" sz="2800" b="1" i="1" dirty="0">
                <a:solidFill>
                  <a:schemeClr val="bg1"/>
                </a:solidFill>
              </a:rPr>
              <a:t>Personal and Professional Development ECIE5015</a:t>
            </a:r>
          </a:p>
          <a:p>
            <a:r>
              <a:rPr lang="en-US" sz="2800" b="1" i="1" dirty="0">
                <a:solidFill>
                  <a:schemeClr val="bg1"/>
                </a:solidFill>
              </a:rPr>
              <a:t> </a:t>
            </a:r>
          </a:p>
        </p:txBody>
      </p:sp>
    </p:spTree>
    <p:extLst>
      <p:ext uri="{BB962C8B-B14F-4D97-AF65-F5344CB8AC3E}">
        <p14:creationId xmlns:p14="http://schemas.microsoft.com/office/powerpoint/2010/main" val="2695073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26BDA-1B95-3DEF-1C4D-74DCFFD4F32B}"/>
              </a:ext>
            </a:extLst>
          </p:cNvPr>
          <p:cNvSpPr>
            <a:spLocks noGrp="1"/>
          </p:cNvSpPr>
          <p:nvPr>
            <p:ph type="title"/>
          </p:nvPr>
        </p:nvSpPr>
        <p:spPr/>
        <p:txBody>
          <a:bodyPr/>
          <a:lstStyle/>
          <a:p>
            <a:pPr algn="ctr"/>
            <a:r>
              <a:rPr lang="en-GB" b="1" dirty="0"/>
              <a:t>Nod y </a:t>
            </a:r>
            <a:r>
              <a:rPr lang="en-GB" b="1" dirty="0" err="1"/>
              <a:t>Modwl</a:t>
            </a:r>
            <a:br>
              <a:rPr lang="en-GB" b="1" i="1" dirty="0"/>
            </a:br>
            <a:r>
              <a:rPr lang="en-GB" b="1" i="1" dirty="0">
                <a:solidFill>
                  <a:schemeClr val="accent1">
                    <a:lumMod val="75000"/>
                  </a:schemeClr>
                </a:solidFill>
              </a:rPr>
              <a:t>Module Aim</a:t>
            </a:r>
          </a:p>
        </p:txBody>
      </p:sp>
      <p:sp>
        <p:nvSpPr>
          <p:cNvPr id="3" name="Content Placeholder 2">
            <a:extLst>
              <a:ext uri="{FF2B5EF4-FFF2-40B4-BE49-F238E27FC236}">
                <a16:creationId xmlns:a16="http://schemas.microsoft.com/office/drawing/2014/main" id="{AC2EE49F-F0FD-4CDB-BFE7-5FB38DD72F9C}"/>
              </a:ext>
            </a:extLst>
          </p:cNvPr>
          <p:cNvSpPr>
            <a:spLocks noGrp="1"/>
          </p:cNvSpPr>
          <p:nvPr>
            <p:ph sz="half" idx="1"/>
          </p:nvPr>
        </p:nvSpPr>
        <p:spPr/>
        <p:txBody>
          <a:bodyPr/>
          <a:lstStyle/>
          <a:p>
            <a:r>
              <a:rPr lang="cy-GB" noProof="0" dirty="0"/>
              <a:t>Adeiladu’r sgiliau a’r cymwyseddau sy’n angenrheidiol ar gyfer gwytnwch gyrfa a datblygiad proffesiynol ar gyfer y cyd-destun gwaith yn y dyfodol.</a:t>
            </a:r>
          </a:p>
        </p:txBody>
      </p:sp>
      <p:sp>
        <p:nvSpPr>
          <p:cNvPr id="4" name="Content Placeholder 3">
            <a:extLst>
              <a:ext uri="{FF2B5EF4-FFF2-40B4-BE49-F238E27FC236}">
                <a16:creationId xmlns:a16="http://schemas.microsoft.com/office/drawing/2014/main" id="{2664F120-4108-FEEA-AFCA-FB71127BCBC9}"/>
              </a:ext>
            </a:extLst>
          </p:cNvPr>
          <p:cNvSpPr>
            <a:spLocks noGrp="1"/>
          </p:cNvSpPr>
          <p:nvPr>
            <p:ph sz="half" idx="2"/>
          </p:nvPr>
        </p:nvSpPr>
        <p:spPr/>
        <p:txBody>
          <a:bodyPr/>
          <a:lstStyle/>
          <a:p>
            <a:r>
              <a:rPr lang="en-GB" i="1" dirty="0">
                <a:solidFill>
                  <a:schemeClr val="accent1">
                    <a:lumMod val="75000"/>
                  </a:schemeClr>
                </a:solidFill>
              </a:rPr>
              <a:t>To build the skills and competencies</a:t>
            </a:r>
            <a:r>
              <a:rPr lang="en-GB" i="1" dirty="0">
                <a:solidFill>
                  <a:schemeClr val="accent1">
                    <a:lumMod val="75000"/>
                  </a:schemeClr>
                </a:solidFill>
                <a:cs typeface="Segoe UI"/>
              </a:rPr>
              <a:t> </a:t>
            </a:r>
            <a:r>
              <a:rPr lang="en-GB" i="1" dirty="0">
                <a:solidFill>
                  <a:schemeClr val="accent1">
                    <a:lumMod val="75000"/>
                  </a:schemeClr>
                </a:solidFill>
              </a:rPr>
              <a:t>necessary for career resilience and professional development for the future work context. </a:t>
            </a:r>
            <a:endParaRPr lang="en-GB" i="1" dirty="0">
              <a:solidFill>
                <a:schemeClr val="accent1">
                  <a:lumMod val="75000"/>
                </a:schemeClr>
              </a:solidFill>
              <a:cs typeface="Segoe UI"/>
            </a:endParaRPr>
          </a:p>
          <a:p>
            <a:endParaRPr lang="en-GB" dirty="0"/>
          </a:p>
        </p:txBody>
      </p:sp>
    </p:spTree>
    <p:extLst>
      <p:ext uri="{BB962C8B-B14F-4D97-AF65-F5344CB8AC3E}">
        <p14:creationId xmlns:p14="http://schemas.microsoft.com/office/powerpoint/2010/main" val="2434454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98C4C-31EE-0D30-2D62-F7400A08095C}"/>
              </a:ext>
            </a:extLst>
          </p:cNvPr>
          <p:cNvSpPr>
            <a:spLocks noGrp="1"/>
          </p:cNvSpPr>
          <p:nvPr>
            <p:ph type="title"/>
          </p:nvPr>
        </p:nvSpPr>
        <p:spPr/>
        <p:txBody>
          <a:bodyPr/>
          <a:lstStyle/>
          <a:p>
            <a:pPr algn="ctr"/>
            <a:r>
              <a:rPr lang="cy-GB" b="1" noProof="0" dirty="0"/>
              <a:t>Deilliannau Dysgu</a:t>
            </a:r>
            <a:br>
              <a:rPr lang="en-GB" b="1" i="1" dirty="0">
                <a:solidFill>
                  <a:schemeClr val="accent1">
                    <a:lumMod val="75000"/>
                  </a:schemeClr>
                </a:solidFill>
              </a:rPr>
            </a:br>
            <a:r>
              <a:rPr lang="en-GB" b="1" i="1" dirty="0">
                <a:solidFill>
                  <a:schemeClr val="accent1">
                    <a:lumMod val="75000"/>
                  </a:schemeClr>
                </a:solidFill>
              </a:rPr>
              <a:t>Learning Outcomes</a:t>
            </a:r>
          </a:p>
        </p:txBody>
      </p:sp>
      <p:sp>
        <p:nvSpPr>
          <p:cNvPr id="3" name="Content Placeholder 2">
            <a:extLst>
              <a:ext uri="{FF2B5EF4-FFF2-40B4-BE49-F238E27FC236}">
                <a16:creationId xmlns:a16="http://schemas.microsoft.com/office/drawing/2014/main" id="{E1EEEA78-E18D-5E2E-FFD5-54749F06705E}"/>
              </a:ext>
            </a:extLst>
          </p:cNvPr>
          <p:cNvSpPr>
            <a:spLocks noGrp="1"/>
          </p:cNvSpPr>
          <p:nvPr>
            <p:ph sz="half" idx="1"/>
          </p:nvPr>
        </p:nvSpPr>
        <p:spPr/>
        <p:txBody>
          <a:bodyPr/>
          <a:lstStyle/>
          <a:p>
            <a:r>
              <a:rPr lang="cy-GB" noProof="0" dirty="0"/>
              <a:t>Gwerthuso sgiliau cyflogadwyedd personol a’u cyfathiant â’r sgiliau sy’n ofynnol ar gyfer arfer proffesiynol</a:t>
            </a:r>
          </a:p>
          <a:p>
            <a:r>
              <a:rPr lang="cy-GB" noProof="0" dirty="0"/>
              <a:t>Dadansoddi’n feirniadol y sgiliau sy’n ofynnol i ddatblygu o fewn gyrfa d</a:t>
            </a:r>
            <a:r>
              <a:rPr lang="cy-GB" dirty="0"/>
              <a:t>d</a:t>
            </a:r>
            <a:r>
              <a:rPr lang="cy-GB" noProof="0" dirty="0" err="1"/>
              <a:t>ewisol</a:t>
            </a:r>
            <a:endParaRPr lang="cy-GB" noProof="0" dirty="0"/>
          </a:p>
          <a:p>
            <a:endParaRPr lang="en-GB" dirty="0"/>
          </a:p>
        </p:txBody>
      </p:sp>
      <p:sp>
        <p:nvSpPr>
          <p:cNvPr id="4" name="Content Placeholder 3">
            <a:extLst>
              <a:ext uri="{FF2B5EF4-FFF2-40B4-BE49-F238E27FC236}">
                <a16:creationId xmlns:a16="http://schemas.microsoft.com/office/drawing/2014/main" id="{F02D2999-A546-C569-598B-30BC15E0DD6D}"/>
              </a:ext>
            </a:extLst>
          </p:cNvPr>
          <p:cNvSpPr>
            <a:spLocks noGrp="1"/>
          </p:cNvSpPr>
          <p:nvPr>
            <p:ph sz="half" idx="2"/>
          </p:nvPr>
        </p:nvSpPr>
        <p:spPr/>
        <p:txBody>
          <a:bodyPr/>
          <a:lstStyle/>
          <a:p>
            <a:r>
              <a:rPr lang="en-GB" i="1" dirty="0">
                <a:solidFill>
                  <a:schemeClr val="accent1">
                    <a:lumMod val="75000"/>
                  </a:schemeClr>
                </a:solidFill>
              </a:rPr>
              <a:t>Evaluate personal employability skills and their congruence with the skills required for professional practice</a:t>
            </a:r>
          </a:p>
          <a:p>
            <a:r>
              <a:rPr lang="en-GB" i="1" dirty="0">
                <a:solidFill>
                  <a:schemeClr val="accent1">
                    <a:lumMod val="75000"/>
                  </a:schemeClr>
                </a:solidFill>
              </a:rPr>
              <a:t>Critically analyse the skills required to develop within a chosen career</a:t>
            </a:r>
          </a:p>
        </p:txBody>
      </p:sp>
    </p:spTree>
    <p:extLst>
      <p:ext uri="{BB962C8B-B14F-4D97-AF65-F5344CB8AC3E}">
        <p14:creationId xmlns:p14="http://schemas.microsoft.com/office/powerpoint/2010/main" val="3913492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6753B-B7D9-2CF5-2D4C-9BAA6E7A140B}"/>
              </a:ext>
            </a:extLst>
          </p:cNvPr>
          <p:cNvSpPr>
            <a:spLocks noGrp="1"/>
          </p:cNvSpPr>
          <p:nvPr>
            <p:ph type="title"/>
          </p:nvPr>
        </p:nvSpPr>
        <p:spPr/>
        <p:txBody>
          <a:bodyPr/>
          <a:lstStyle/>
          <a:p>
            <a:pPr algn="ctr"/>
            <a:r>
              <a:rPr lang="en-GB" b="1" dirty="0" err="1"/>
              <a:t>Asesiad</a:t>
            </a:r>
            <a:r>
              <a:rPr lang="en-GB" b="1" dirty="0"/>
              <a:t>: Elfen 1</a:t>
            </a:r>
            <a:br>
              <a:rPr lang="en-GB" dirty="0"/>
            </a:br>
            <a:r>
              <a:rPr lang="en-GB" b="1" i="1" dirty="0">
                <a:solidFill>
                  <a:schemeClr val="accent1">
                    <a:lumMod val="75000"/>
                  </a:schemeClr>
                </a:solidFill>
              </a:rPr>
              <a:t>Assessment: Component 1</a:t>
            </a:r>
          </a:p>
        </p:txBody>
      </p:sp>
      <p:sp>
        <p:nvSpPr>
          <p:cNvPr id="3" name="Content Placeholder 2">
            <a:extLst>
              <a:ext uri="{FF2B5EF4-FFF2-40B4-BE49-F238E27FC236}">
                <a16:creationId xmlns:a16="http://schemas.microsoft.com/office/drawing/2014/main" id="{62A42F3C-5FEA-FA0B-D620-1B52E5D66A58}"/>
              </a:ext>
            </a:extLst>
          </p:cNvPr>
          <p:cNvSpPr>
            <a:spLocks noGrp="1"/>
          </p:cNvSpPr>
          <p:nvPr>
            <p:ph sz="half" idx="1"/>
          </p:nvPr>
        </p:nvSpPr>
        <p:spPr/>
        <p:txBody>
          <a:bodyPr>
            <a:normAutofit fontScale="92500" lnSpcReduction="20000"/>
          </a:bodyPr>
          <a:lstStyle/>
          <a:p>
            <a:r>
              <a:rPr lang="cy-GB" b="1" u="sng" noProof="0" dirty="0"/>
              <a:t>Portffolio</a:t>
            </a:r>
            <a:r>
              <a:rPr lang="cy-GB" u="sng" noProof="0" dirty="0"/>
              <a:t> (3 elfen)</a:t>
            </a:r>
          </a:p>
          <a:p>
            <a:pPr marL="514350" indent="-514350">
              <a:buAutoNum type="arabicPeriod"/>
            </a:pPr>
            <a:r>
              <a:rPr lang="cy-GB" noProof="0" dirty="0"/>
              <a:t>Hunan asesiad </a:t>
            </a:r>
            <a:r>
              <a:rPr lang="cy-GB" sz="1400" noProof="0" dirty="0"/>
              <a:t>(gan ddefnyddio Safonau Proffesiynol ar gyfer Cynorthwyo Addysgu</a:t>
            </a:r>
            <a:r>
              <a:rPr lang="cy-GB" sz="1400" dirty="0"/>
              <a:t> Llywodraeth Cymru</a:t>
            </a:r>
            <a:r>
              <a:rPr lang="cy-GB" sz="1400" noProof="0" dirty="0"/>
              <a:t>, 2019</a:t>
            </a:r>
            <a:r>
              <a:rPr lang="cy-GB" sz="1500" noProof="0" dirty="0"/>
              <a:t>)</a:t>
            </a:r>
          </a:p>
          <a:p>
            <a:pPr marL="514350" indent="-514350">
              <a:buAutoNum type="arabicPeriod"/>
            </a:pPr>
            <a:r>
              <a:rPr lang="cy-GB" noProof="0" dirty="0"/>
              <a:t>Cynllun Datblygu Proffesiynol</a:t>
            </a:r>
          </a:p>
          <a:p>
            <a:pPr marL="514350" indent="-514350">
              <a:buAutoNum type="arabicPeriod"/>
            </a:pPr>
            <a:r>
              <a:rPr lang="cy-GB" noProof="0" dirty="0" err="1"/>
              <a:t>Curriculum</a:t>
            </a:r>
            <a:r>
              <a:rPr lang="cy-GB" noProof="0" dirty="0"/>
              <a:t> </a:t>
            </a:r>
            <a:r>
              <a:rPr lang="cy-GB" noProof="0" dirty="0" err="1"/>
              <a:t>Vita</a:t>
            </a:r>
            <a:r>
              <a:rPr lang="cy-GB" noProof="0" dirty="0"/>
              <a:t> (CV)</a:t>
            </a:r>
          </a:p>
          <a:p>
            <a:r>
              <a:rPr lang="cy-GB" noProof="0" dirty="0"/>
              <a:t>Cyfwerth â 2000 o eiriau</a:t>
            </a:r>
          </a:p>
          <a:p>
            <a:r>
              <a:rPr lang="cy-GB" noProof="0" dirty="0"/>
              <a:t>Erbyn 01/11/2026</a:t>
            </a:r>
          </a:p>
          <a:p>
            <a:endParaRPr lang="cy-GB" noProof="0" dirty="0"/>
          </a:p>
          <a:p>
            <a:pPr marL="0" indent="0" algn="ctr">
              <a:buNone/>
            </a:pPr>
            <a:r>
              <a:rPr lang="cy-GB" sz="1700" i="1" noProof="0" dirty="0"/>
              <a:t>Am ragor o wybodaeth ac arweiniad, edrychwch ar y taflenni a'r templedi </a:t>
            </a:r>
            <a:r>
              <a:rPr lang="cy-GB" sz="1700" i="1" dirty="0"/>
              <a:t>manyleb </a:t>
            </a:r>
            <a:r>
              <a:rPr lang="cy-GB" sz="1700" i="1" noProof="0" dirty="0"/>
              <a:t>aseiniad ar </a:t>
            </a:r>
            <a:r>
              <a:rPr lang="cy-GB" sz="1700" i="1" noProof="0" dirty="0" err="1"/>
              <a:t>Moodle</a:t>
            </a:r>
            <a:r>
              <a:rPr lang="cy-GB" sz="1700" i="1" noProof="0" dirty="0"/>
              <a:t> a Teams</a:t>
            </a:r>
          </a:p>
        </p:txBody>
      </p:sp>
      <p:sp>
        <p:nvSpPr>
          <p:cNvPr id="4" name="Content Placeholder 3">
            <a:extLst>
              <a:ext uri="{FF2B5EF4-FFF2-40B4-BE49-F238E27FC236}">
                <a16:creationId xmlns:a16="http://schemas.microsoft.com/office/drawing/2014/main" id="{9D0AE336-1DB3-885B-E657-B47E7B709BD8}"/>
              </a:ext>
            </a:extLst>
          </p:cNvPr>
          <p:cNvSpPr>
            <a:spLocks noGrp="1"/>
          </p:cNvSpPr>
          <p:nvPr>
            <p:ph sz="half" idx="2"/>
          </p:nvPr>
        </p:nvSpPr>
        <p:spPr/>
        <p:txBody>
          <a:bodyPr>
            <a:normAutofit fontScale="92500" lnSpcReduction="20000"/>
          </a:bodyPr>
          <a:lstStyle/>
          <a:p>
            <a:pPr marL="0" indent="0">
              <a:buNone/>
            </a:pPr>
            <a:r>
              <a:rPr lang="en-GB" b="1" i="1" u="sng" dirty="0">
                <a:solidFill>
                  <a:schemeClr val="accent1">
                    <a:lumMod val="75000"/>
                  </a:schemeClr>
                </a:solidFill>
              </a:rPr>
              <a:t>Portfolio</a:t>
            </a:r>
            <a:r>
              <a:rPr lang="en-GB" i="1" dirty="0">
                <a:solidFill>
                  <a:schemeClr val="accent1">
                    <a:lumMod val="75000"/>
                  </a:schemeClr>
                </a:solidFill>
              </a:rPr>
              <a:t> (3 elements)</a:t>
            </a:r>
          </a:p>
          <a:p>
            <a:pPr marL="514350" indent="-514350">
              <a:buAutoNum type="arabicPeriod"/>
            </a:pPr>
            <a:r>
              <a:rPr lang="en-GB" i="1" dirty="0">
                <a:solidFill>
                  <a:schemeClr val="accent1">
                    <a:lumMod val="75000"/>
                  </a:schemeClr>
                </a:solidFill>
              </a:rPr>
              <a:t>Self-assessment </a:t>
            </a:r>
            <a:r>
              <a:rPr lang="en-GB" sz="1400" i="1" dirty="0">
                <a:solidFill>
                  <a:schemeClr val="accent1">
                    <a:lumMod val="75000"/>
                  </a:schemeClr>
                </a:solidFill>
              </a:rPr>
              <a:t>(using Welsh Government’s Professional Standards for Assisting Teaching, 2019)</a:t>
            </a:r>
          </a:p>
          <a:p>
            <a:pPr marL="0" indent="0">
              <a:buNone/>
            </a:pPr>
            <a:r>
              <a:rPr lang="en-GB" i="1" dirty="0">
                <a:solidFill>
                  <a:schemeClr val="accent1">
                    <a:lumMod val="75000"/>
                  </a:schemeClr>
                </a:solidFill>
              </a:rPr>
              <a:t>2.Professional Development Plan</a:t>
            </a:r>
          </a:p>
          <a:p>
            <a:pPr marL="0" indent="0">
              <a:buNone/>
            </a:pPr>
            <a:r>
              <a:rPr lang="en-GB" i="1" dirty="0">
                <a:solidFill>
                  <a:schemeClr val="accent1">
                    <a:lumMod val="75000"/>
                  </a:schemeClr>
                </a:solidFill>
              </a:rPr>
              <a:t>3. Curriculum Vitae (CV)</a:t>
            </a:r>
          </a:p>
          <a:p>
            <a:r>
              <a:rPr lang="en-GB" i="1" dirty="0">
                <a:solidFill>
                  <a:schemeClr val="accent1">
                    <a:lumMod val="75000"/>
                  </a:schemeClr>
                </a:solidFill>
              </a:rPr>
              <a:t>Equivalent to 2000 words</a:t>
            </a:r>
          </a:p>
          <a:p>
            <a:r>
              <a:rPr lang="en-GB" i="1" dirty="0">
                <a:solidFill>
                  <a:schemeClr val="accent1">
                    <a:lumMod val="75000"/>
                  </a:schemeClr>
                </a:solidFill>
              </a:rPr>
              <a:t>Due 01/11/2026</a:t>
            </a:r>
          </a:p>
          <a:p>
            <a:endParaRPr lang="en-GB" i="1" dirty="0">
              <a:solidFill>
                <a:schemeClr val="accent1">
                  <a:lumMod val="75000"/>
                </a:schemeClr>
              </a:solidFill>
            </a:endParaRPr>
          </a:p>
          <a:p>
            <a:pPr marL="0" indent="0" algn="ctr">
              <a:buNone/>
            </a:pPr>
            <a:r>
              <a:rPr lang="en-GB" sz="1700" i="1" dirty="0">
                <a:solidFill>
                  <a:schemeClr val="accent1">
                    <a:lumMod val="75000"/>
                  </a:schemeClr>
                </a:solidFill>
                <a:cs typeface="Segoe UI"/>
              </a:rPr>
              <a:t>For further information and guidance, look at the assignment specification sheets &amp; templates on Moodle and Teams</a:t>
            </a:r>
          </a:p>
          <a:p>
            <a:endParaRPr lang="en-GB" i="1" dirty="0">
              <a:solidFill>
                <a:schemeClr val="accent1">
                  <a:lumMod val="75000"/>
                </a:schemeClr>
              </a:solidFill>
            </a:endParaRPr>
          </a:p>
          <a:p>
            <a:pPr marL="0" indent="0">
              <a:buNone/>
            </a:pPr>
            <a:endParaRPr lang="en-GB" i="1" dirty="0">
              <a:solidFill>
                <a:schemeClr val="accent1">
                  <a:lumMod val="75000"/>
                </a:schemeClr>
              </a:solidFill>
            </a:endParaRPr>
          </a:p>
        </p:txBody>
      </p:sp>
    </p:spTree>
    <p:extLst>
      <p:ext uri="{BB962C8B-B14F-4D97-AF65-F5344CB8AC3E}">
        <p14:creationId xmlns:p14="http://schemas.microsoft.com/office/powerpoint/2010/main" val="1151099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B4E50-AEEA-38F3-E2A8-CFD18C8D95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00E520-525F-6CCF-D436-69367086E34C}"/>
              </a:ext>
            </a:extLst>
          </p:cNvPr>
          <p:cNvSpPr>
            <a:spLocks noGrp="1"/>
          </p:cNvSpPr>
          <p:nvPr>
            <p:ph type="title"/>
          </p:nvPr>
        </p:nvSpPr>
        <p:spPr/>
        <p:txBody>
          <a:bodyPr/>
          <a:lstStyle/>
          <a:p>
            <a:pPr algn="ctr"/>
            <a:r>
              <a:rPr lang="en-GB" b="1" dirty="0" err="1"/>
              <a:t>Asesiad</a:t>
            </a:r>
            <a:r>
              <a:rPr lang="en-GB" b="1" dirty="0"/>
              <a:t>: Elfen 2</a:t>
            </a:r>
            <a:br>
              <a:rPr lang="en-GB" dirty="0"/>
            </a:br>
            <a:r>
              <a:rPr lang="en-GB" b="1" i="1" dirty="0">
                <a:solidFill>
                  <a:schemeClr val="accent1">
                    <a:lumMod val="75000"/>
                  </a:schemeClr>
                </a:solidFill>
              </a:rPr>
              <a:t>Assessment: Component 2</a:t>
            </a:r>
          </a:p>
        </p:txBody>
      </p:sp>
      <p:sp>
        <p:nvSpPr>
          <p:cNvPr id="3" name="Content Placeholder 2">
            <a:extLst>
              <a:ext uri="{FF2B5EF4-FFF2-40B4-BE49-F238E27FC236}">
                <a16:creationId xmlns:a16="http://schemas.microsoft.com/office/drawing/2014/main" id="{07817BF5-6C23-702D-04F6-D22776643F0C}"/>
              </a:ext>
            </a:extLst>
          </p:cNvPr>
          <p:cNvSpPr>
            <a:spLocks noGrp="1"/>
          </p:cNvSpPr>
          <p:nvPr>
            <p:ph sz="half" idx="1"/>
          </p:nvPr>
        </p:nvSpPr>
        <p:spPr/>
        <p:txBody>
          <a:bodyPr>
            <a:normAutofit fontScale="92500" lnSpcReduction="20000"/>
          </a:bodyPr>
          <a:lstStyle/>
          <a:p>
            <a:pPr marL="0" indent="0" algn="ctr">
              <a:buNone/>
            </a:pPr>
            <a:r>
              <a:rPr lang="cy-GB" b="1" u="sng" noProof="0" dirty="0"/>
              <a:t>Adfyfyrio ar eich datblygiad proffesiynol</a:t>
            </a:r>
          </a:p>
          <a:p>
            <a:pPr marL="0" indent="0">
              <a:buNone/>
            </a:pPr>
            <a:r>
              <a:rPr lang="cy-GB" noProof="0" dirty="0"/>
              <a:t>Gan ddefnyddio’r hyn a ddysgwyd ar y modwl, safonau proffesiynol, profiadau yn y gweithle a llenyddiaeth berthnasol.</a:t>
            </a:r>
          </a:p>
          <a:p>
            <a:r>
              <a:rPr lang="cy-GB" noProof="0" dirty="0"/>
              <a:t>2000 o eiriau</a:t>
            </a:r>
          </a:p>
          <a:p>
            <a:r>
              <a:rPr lang="cy-GB" noProof="0" dirty="0"/>
              <a:t>Erbyn 01/11/2026</a:t>
            </a:r>
          </a:p>
          <a:p>
            <a:pPr marL="0" indent="0" algn="ctr">
              <a:buNone/>
            </a:pPr>
            <a:br>
              <a:rPr lang="cy-GB" i="1" dirty="0"/>
            </a:br>
            <a:r>
              <a:rPr lang="cy-GB" sz="1700" i="1" noProof="0" dirty="0"/>
              <a:t>Am ragor o wybodaeth ac arweiniad, edrychwch ar y taflenni a’r templedi manyleb aseiniad ar </a:t>
            </a:r>
            <a:r>
              <a:rPr lang="cy-GB" sz="1700" i="1" noProof="0" dirty="0" err="1"/>
              <a:t>Moodle</a:t>
            </a:r>
            <a:r>
              <a:rPr lang="cy-GB" sz="1700" i="1" noProof="0" dirty="0"/>
              <a:t> a Teams</a:t>
            </a:r>
          </a:p>
          <a:p>
            <a:endParaRPr lang="en-GB" dirty="0"/>
          </a:p>
        </p:txBody>
      </p:sp>
      <p:sp>
        <p:nvSpPr>
          <p:cNvPr id="7" name="Content Placeholder 6">
            <a:extLst>
              <a:ext uri="{FF2B5EF4-FFF2-40B4-BE49-F238E27FC236}">
                <a16:creationId xmlns:a16="http://schemas.microsoft.com/office/drawing/2014/main" id="{B533F039-1E3F-CDC9-932C-28BFF0C6A98A}"/>
              </a:ext>
            </a:extLst>
          </p:cNvPr>
          <p:cNvSpPr>
            <a:spLocks noGrp="1"/>
          </p:cNvSpPr>
          <p:nvPr>
            <p:ph sz="half" idx="2"/>
          </p:nvPr>
        </p:nvSpPr>
        <p:spPr/>
        <p:txBody>
          <a:bodyPr>
            <a:normAutofit fontScale="92500" lnSpcReduction="20000"/>
          </a:bodyPr>
          <a:lstStyle/>
          <a:p>
            <a:pPr marL="0" indent="0" algn="ctr">
              <a:buNone/>
            </a:pPr>
            <a:r>
              <a:rPr lang="en-GB" b="1" i="1" u="sng" dirty="0">
                <a:solidFill>
                  <a:schemeClr val="accent1">
                    <a:lumMod val="75000"/>
                  </a:schemeClr>
                </a:solidFill>
              </a:rPr>
              <a:t>Reflection on your </a:t>
            </a:r>
          </a:p>
          <a:p>
            <a:pPr marL="0" indent="0" algn="ctr">
              <a:buNone/>
            </a:pPr>
            <a:r>
              <a:rPr lang="en-GB" b="1" i="1" u="sng" dirty="0">
                <a:solidFill>
                  <a:schemeClr val="accent1">
                    <a:lumMod val="75000"/>
                  </a:schemeClr>
                </a:solidFill>
              </a:rPr>
              <a:t>professional development</a:t>
            </a:r>
          </a:p>
          <a:p>
            <a:pPr marL="0" indent="0">
              <a:buNone/>
            </a:pPr>
            <a:r>
              <a:rPr lang="en-GB" i="1" dirty="0">
                <a:solidFill>
                  <a:schemeClr val="accent1">
                    <a:lumMod val="75000"/>
                  </a:schemeClr>
                </a:solidFill>
              </a:rPr>
              <a:t>Drawing on module learning, professional standards, workplace experiences and relevant literature.</a:t>
            </a:r>
          </a:p>
          <a:p>
            <a:r>
              <a:rPr lang="en-GB" i="1" dirty="0">
                <a:solidFill>
                  <a:schemeClr val="accent1">
                    <a:lumMod val="75000"/>
                  </a:schemeClr>
                </a:solidFill>
              </a:rPr>
              <a:t>2000 words</a:t>
            </a:r>
          </a:p>
          <a:p>
            <a:r>
              <a:rPr lang="en-GB" i="1" dirty="0">
                <a:solidFill>
                  <a:schemeClr val="accent1">
                    <a:lumMod val="75000"/>
                  </a:schemeClr>
                </a:solidFill>
              </a:rPr>
              <a:t>Due 01/11/2026 </a:t>
            </a:r>
          </a:p>
          <a:p>
            <a:pPr marL="0" indent="0" algn="ctr">
              <a:buNone/>
            </a:pPr>
            <a:r>
              <a:rPr lang="en-GB" sz="1700" i="1" dirty="0">
                <a:solidFill>
                  <a:schemeClr val="accent1">
                    <a:lumMod val="75000"/>
                  </a:schemeClr>
                </a:solidFill>
                <a:cs typeface="Segoe UI"/>
              </a:rPr>
              <a:t>For further information and guidance, look at the assignment specification sheets &amp; templates on Moodle and Teams</a:t>
            </a:r>
          </a:p>
          <a:p>
            <a:pPr marL="0" indent="0" algn="ctr">
              <a:buNone/>
            </a:pPr>
            <a:endParaRPr lang="en-GB" i="1" dirty="0">
              <a:solidFill>
                <a:schemeClr val="accent1">
                  <a:lumMod val="75000"/>
                </a:schemeClr>
              </a:solidFill>
            </a:endParaRPr>
          </a:p>
        </p:txBody>
      </p:sp>
    </p:spTree>
    <p:extLst>
      <p:ext uri="{BB962C8B-B14F-4D97-AF65-F5344CB8AC3E}">
        <p14:creationId xmlns:p14="http://schemas.microsoft.com/office/powerpoint/2010/main" val="4087592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DF78B-C69C-246F-A853-98AB39D93022}"/>
              </a:ext>
            </a:extLst>
          </p:cNvPr>
          <p:cNvSpPr>
            <a:spLocks noGrp="1"/>
          </p:cNvSpPr>
          <p:nvPr>
            <p:ph type="title"/>
          </p:nvPr>
        </p:nvSpPr>
        <p:spPr/>
        <p:txBody>
          <a:bodyPr/>
          <a:lstStyle/>
          <a:p>
            <a:pPr algn="ctr"/>
            <a:r>
              <a:rPr lang="cy-GB" b="1" noProof="0" dirty="0"/>
              <a:t>Cynnwys y Modwl</a:t>
            </a:r>
            <a:br>
              <a:rPr lang="en-GB" b="1" i="1" dirty="0">
                <a:solidFill>
                  <a:schemeClr val="accent1">
                    <a:lumMod val="75000"/>
                  </a:schemeClr>
                </a:solidFill>
              </a:rPr>
            </a:br>
            <a:r>
              <a:rPr lang="en-GB" b="1" i="1" dirty="0">
                <a:solidFill>
                  <a:schemeClr val="accent1">
                    <a:lumMod val="75000"/>
                  </a:schemeClr>
                </a:solidFill>
              </a:rPr>
              <a:t>Module content</a:t>
            </a:r>
          </a:p>
        </p:txBody>
      </p:sp>
      <p:sp>
        <p:nvSpPr>
          <p:cNvPr id="3" name="Content Placeholder 2">
            <a:extLst>
              <a:ext uri="{FF2B5EF4-FFF2-40B4-BE49-F238E27FC236}">
                <a16:creationId xmlns:a16="http://schemas.microsoft.com/office/drawing/2014/main" id="{03666241-266E-116B-685E-C3EB6F8C6206}"/>
              </a:ext>
            </a:extLst>
          </p:cNvPr>
          <p:cNvSpPr>
            <a:spLocks noGrp="1"/>
          </p:cNvSpPr>
          <p:nvPr>
            <p:ph sz="half" idx="1"/>
          </p:nvPr>
        </p:nvSpPr>
        <p:spPr/>
        <p:txBody>
          <a:bodyPr>
            <a:normAutofit fontScale="62500" lnSpcReduction="20000"/>
          </a:bodyPr>
          <a:lstStyle/>
          <a:p>
            <a:r>
              <a:rPr lang="cy-GB" b="1" noProof="0" dirty="0"/>
              <a:t>Wythnos 1:</a:t>
            </a:r>
          </a:p>
          <a:p>
            <a:pPr marL="0" indent="0">
              <a:buNone/>
            </a:pPr>
            <a:r>
              <a:rPr lang="cy-GB" noProof="0" dirty="0"/>
              <a:t>Cyflwyniad</a:t>
            </a:r>
          </a:p>
          <a:p>
            <a:pPr marL="0" indent="0">
              <a:buNone/>
            </a:pPr>
            <a:r>
              <a:rPr lang="cy-GB" noProof="0" dirty="0"/>
              <a:t>Safonau Proffesiynol ar gyfer Cynorthwyo Addysgu</a:t>
            </a:r>
          </a:p>
          <a:p>
            <a:r>
              <a:rPr lang="cy-GB" b="1" noProof="0" dirty="0"/>
              <a:t>Wythnos 2:</a:t>
            </a:r>
          </a:p>
          <a:p>
            <a:pPr marL="0" indent="0">
              <a:buNone/>
            </a:pPr>
            <a:r>
              <a:rPr lang="cy-GB" noProof="0" dirty="0"/>
              <a:t>Cynlluniau Datblygiad Personol</a:t>
            </a:r>
          </a:p>
          <a:p>
            <a:pPr marL="0" indent="0">
              <a:buNone/>
            </a:pPr>
            <a:r>
              <a:rPr lang="cy-GB" noProof="0" dirty="0"/>
              <a:t>Ysgrifennu </a:t>
            </a:r>
            <a:r>
              <a:rPr lang="cy-GB" noProof="0" dirty="0" err="1"/>
              <a:t>curriculum</a:t>
            </a:r>
            <a:r>
              <a:rPr lang="cy-GB" noProof="0" dirty="0"/>
              <a:t> </a:t>
            </a:r>
            <a:r>
              <a:rPr lang="cy-GB" noProof="0" dirty="0" err="1"/>
              <a:t>vitae</a:t>
            </a:r>
            <a:r>
              <a:rPr lang="cy-GB" noProof="0" dirty="0"/>
              <a:t> (</a:t>
            </a:r>
            <a:r>
              <a:rPr lang="cy-GB" noProof="0" dirty="0" err="1"/>
              <a:t>cv</a:t>
            </a:r>
            <a:r>
              <a:rPr lang="cy-GB" noProof="0" dirty="0"/>
              <a:t>)</a:t>
            </a:r>
          </a:p>
          <a:p>
            <a:r>
              <a:rPr lang="cy-GB" b="1" noProof="0" dirty="0"/>
              <a:t>Wythnos 3:</a:t>
            </a:r>
          </a:p>
          <a:p>
            <a:pPr marL="0" indent="0">
              <a:buNone/>
            </a:pPr>
            <a:r>
              <a:rPr lang="cy-GB" noProof="0" dirty="0"/>
              <a:t>Rhwydweithio proffesiynol</a:t>
            </a:r>
          </a:p>
          <a:p>
            <a:pPr marL="0" indent="0">
              <a:buNone/>
            </a:pPr>
            <a:r>
              <a:rPr lang="cy-GB" noProof="0" dirty="0"/>
              <a:t>Model adfyfyrio ERA </a:t>
            </a:r>
            <a:r>
              <a:rPr lang="cy-GB" noProof="0" dirty="0" err="1"/>
              <a:t>Jasper</a:t>
            </a:r>
            <a:r>
              <a:rPr lang="cy-GB" noProof="0" dirty="0"/>
              <a:t> </a:t>
            </a:r>
            <a:r>
              <a:rPr lang="cy-GB" sz="1600" noProof="0" dirty="0"/>
              <a:t>(2013)</a:t>
            </a:r>
          </a:p>
          <a:p>
            <a:r>
              <a:rPr lang="cy-GB" b="1" noProof="0" dirty="0"/>
              <a:t>Wythnos 4:</a:t>
            </a:r>
          </a:p>
          <a:p>
            <a:pPr marL="0" indent="0">
              <a:buNone/>
            </a:pPr>
            <a:r>
              <a:rPr lang="cy-GB" dirty="0"/>
              <a:t>A</a:t>
            </a:r>
            <a:r>
              <a:rPr lang="cy-GB" noProof="0" dirty="0" err="1"/>
              <a:t>rfer</a:t>
            </a:r>
            <a:r>
              <a:rPr lang="cy-GB" noProof="0" dirty="0"/>
              <a:t> Proffesiynol</a:t>
            </a:r>
          </a:p>
        </p:txBody>
      </p:sp>
      <p:sp>
        <p:nvSpPr>
          <p:cNvPr id="4" name="Content Placeholder 3">
            <a:extLst>
              <a:ext uri="{FF2B5EF4-FFF2-40B4-BE49-F238E27FC236}">
                <a16:creationId xmlns:a16="http://schemas.microsoft.com/office/drawing/2014/main" id="{FC248E49-95F0-410F-68E6-EAA02DCADCB9}"/>
              </a:ext>
            </a:extLst>
          </p:cNvPr>
          <p:cNvSpPr>
            <a:spLocks noGrp="1"/>
          </p:cNvSpPr>
          <p:nvPr>
            <p:ph sz="half" idx="2"/>
          </p:nvPr>
        </p:nvSpPr>
        <p:spPr/>
        <p:txBody>
          <a:bodyPr>
            <a:normAutofit fontScale="62500" lnSpcReduction="20000"/>
          </a:bodyPr>
          <a:lstStyle/>
          <a:p>
            <a:r>
              <a:rPr lang="en-GB" b="1" i="1" dirty="0">
                <a:solidFill>
                  <a:schemeClr val="accent1">
                    <a:lumMod val="75000"/>
                  </a:schemeClr>
                </a:solidFill>
              </a:rPr>
              <a:t>Week 1: </a:t>
            </a:r>
          </a:p>
          <a:p>
            <a:pPr marL="0" indent="0">
              <a:buNone/>
            </a:pPr>
            <a:r>
              <a:rPr lang="en-GB" i="1" dirty="0">
                <a:solidFill>
                  <a:schemeClr val="accent1">
                    <a:lumMod val="75000"/>
                  </a:schemeClr>
                </a:solidFill>
              </a:rPr>
              <a:t>Introduction </a:t>
            </a:r>
          </a:p>
          <a:p>
            <a:pPr marL="0" indent="0">
              <a:buNone/>
            </a:pPr>
            <a:r>
              <a:rPr lang="en-GB" i="1" dirty="0">
                <a:solidFill>
                  <a:schemeClr val="accent1">
                    <a:lumMod val="75000"/>
                  </a:schemeClr>
                </a:solidFill>
              </a:rPr>
              <a:t>Professional Standards for Assisting Teaching </a:t>
            </a:r>
            <a:r>
              <a:rPr lang="en-GB" sz="700" i="1" dirty="0">
                <a:solidFill>
                  <a:schemeClr val="accent1">
                    <a:lumMod val="75000"/>
                  </a:schemeClr>
                </a:solidFill>
              </a:rPr>
              <a:t>(WG, 2019)</a:t>
            </a:r>
          </a:p>
          <a:p>
            <a:r>
              <a:rPr lang="en-GB" b="1" i="1" dirty="0">
                <a:solidFill>
                  <a:schemeClr val="accent1">
                    <a:lumMod val="75000"/>
                  </a:schemeClr>
                </a:solidFill>
              </a:rPr>
              <a:t>Week 2:</a:t>
            </a:r>
          </a:p>
          <a:p>
            <a:pPr marL="0" indent="0">
              <a:buNone/>
            </a:pPr>
            <a:r>
              <a:rPr lang="en-GB" i="1" dirty="0">
                <a:solidFill>
                  <a:schemeClr val="accent1">
                    <a:lumMod val="75000"/>
                  </a:schemeClr>
                </a:solidFill>
              </a:rPr>
              <a:t>Personal Development Plans</a:t>
            </a:r>
          </a:p>
          <a:p>
            <a:pPr marL="0" indent="0">
              <a:buNone/>
            </a:pPr>
            <a:r>
              <a:rPr lang="en-GB" i="1" dirty="0">
                <a:solidFill>
                  <a:schemeClr val="accent1">
                    <a:lumMod val="75000"/>
                  </a:schemeClr>
                </a:solidFill>
              </a:rPr>
              <a:t>Writing a curriculum vitae (cv)</a:t>
            </a:r>
          </a:p>
          <a:p>
            <a:r>
              <a:rPr lang="en-GB" b="1" i="1" dirty="0">
                <a:solidFill>
                  <a:schemeClr val="accent1">
                    <a:lumMod val="75000"/>
                  </a:schemeClr>
                </a:solidFill>
              </a:rPr>
              <a:t>Week 3:</a:t>
            </a:r>
          </a:p>
          <a:p>
            <a:pPr marL="0" indent="0">
              <a:buNone/>
            </a:pPr>
            <a:r>
              <a:rPr lang="en-GB" i="1" dirty="0">
                <a:solidFill>
                  <a:schemeClr val="accent1">
                    <a:lumMod val="75000"/>
                  </a:schemeClr>
                </a:solidFill>
              </a:rPr>
              <a:t>Professional networking</a:t>
            </a:r>
          </a:p>
          <a:p>
            <a:pPr marL="0" indent="0">
              <a:buNone/>
            </a:pPr>
            <a:r>
              <a:rPr lang="en-GB" i="1" dirty="0">
                <a:solidFill>
                  <a:schemeClr val="accent1">
                    <a:lumMod val="75000"/>
                  </a:schemeClr>
                </a:solidFill>
              </a:rPr>
              <a:t>Jasper’s ERA reflection model </a:t>
            </a:r>
            <a:r>
              <a:rPr lang="en-GB" sz="1100" i="1" dirty="0">
                <a:solidFill>
                  <a:schemeClr val="accent1">
                    <a:lumMod val="75000"/>
                  </a:schemeClr>
                </a:solidFill>
              </a:rPr>
              <a:t>(2013)</a:t>
            </a:r>
            <a:endParaRPr lang="en-GB" b="1" i="1" dirty="0">
              <a:solidFill>
                <a:schemeClr val="accent1">
                  <a:lumMod val="75000"/>
                </a:schemeClr>
              </a:solidFill>
            </a:endParaRPr>
          </a:p>
          <a:p>
            <a:r>
              <a:rPr lang="en-GB" b="1" i="1" dirty="0">
                <a:solidFill>
                  <a:schemeClr val="accent1">
                    <a:lumMod val="75000"/>
                  </a:schemeClr>
                </a:solidFill>
              </a:rPr>
              <a:t>Week 4:</a:t>
            </a:r>
          </a:p>
          <a:p>
            <a:pPr marL="0" indent="0">
              <a:buNone/>
            </a:pPr>
            <a:r>
              <a:rPr lang="en-GB" i="1" dirty="0">
                <a:solidFill>
                  <a:schemeClr val="accent1">
                    <a:lumMod val="75000"/>
                  </a:schemeClr>
                </a:solidFill>
              </a:rPr>
              <a:t>Professional Practice </a:t>
            </a:r>
          </a:p>
          <a:p>
            <a:pPr marL="0" indent="0">
              <a:buNone/>
            </a:pPr>
            <a:endParaRPr lang="en-GB" dirty="0"/>
          </a:p>
        </p:txBody>
      </p:sp>
    </p:spTree>
    <p:extLst>
      <p:ext uri="{BB962C8B-B14F-4D97-AF65-F5344CB8AC3E}">
        <p14:creationId xmlns:p14="http://schemas.microsoft.com/office/powerpoint/2010/main" val="2342434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68088-6539-F081-25C3-82EBBB29760C}"/>
              </a:ext>
            </a:extLst>
          </p:cNvPr>
          <p:cNvSpPr>
            <a:spLocks noGrp="1"/>
          </p:cNvSpPr>
          <p:nvPr>
            <p:ph type="title"/>
          </p:nvPr>
        </p:nvSpPr>
        <p:spPr/>
        <p:txBody>
          <a:bodyPr>
            <a:normAutofit/>
          </a:bodyPr>
          <a:lstStyle/>
          <a:p>
            <a:pPr algn="ctr"/>
            <a:r>
              <a:rPr lang="cy-GB" sz="3200" b="1" noProof="0" dirty="0"/>
              <a:t>Sgiliau Cyflogadwyedd ar gyfer yr 21 ganrif</a:t>
            </a:r>
            <a:br>
              <a:rPr lang="en-GB" sz="3200" b="1" i="1" dirty="0">
                <a:solidFill>
                  <a:schemeClr val="accent1">
                    <a:lumMod val="75000"/>
                  </a:schemeClr>
                </a:solidFill>
              </a:rPr>
            </a:br>
            <a:r>
              <a:rPr lang="en-GB" sz="3200" b="1" i="1" dirty="0">
                <a:solidFill>
                  <a:schemeClr val="accent1">
                    <a:lumMod val="75000"/>
                  </a:schemeClr>
                </a:solidFill>
              </a:rPr>
              <a:t>Employability skills for the 21</a:t>
            </a:r>
            <a:r>
              <a:rPr lang="en-GB" sz="3200" b="1" i="1" baseline="30000" dirty="0">
                <a:solidFill>
                  <a:schemeClr val="accent1">
                    <a:lumMod val="75000"/>
                  </a:schemeClr>
                </a:solidFill>
              </a:rPr>
              <a:t>st</a:t>
            </a:r>
            <a:r>
              <a:rPr lang="en-GB" sz="3200" b="1" i="1" dirty="0">
                <a:solidFill>
                  <a:schemeClr val="accent1">
                    <a:lumMod val="75000"/>
                  </a:schemeClr>
                </a:solidFill>
              </a:rPr>
              <a:t> century</a:t>
            </a:r>
          </a:p>
        </p:txBody>
      </p:sp>
      <p:sp>
        <p:nvSpPr>
          <p:cNvPr id="3" name="Content Placeholder 2">
            <a:extLst>
              <a:ext uri="{FF2B5EF4-FFF2-40B4-BE49-F238E27FC236}">
                <a16:creationId xmlns:a16="http://schemas.microsoft.com/office/drawing/2014/main" id="{05159952-9787-9829-8152-AD8EAE1B1BC7}"/>
              </a:ext>
            </a:extLst>
          </p:cNvPr>
          <p:cNvSpPr>
            <a:spLocks noGrp="1"/>
          </p:cNvSpPr>
          <p:nvPr>
            <p:ph sz="half" idx="1"/>
          </p:nvPr>
        </p:nvSpPr>
        <p:spPr/>
        <p:txBody>
          <a:bodyPr>
            <a:normAutofit fontScale="77500" lnSpcReduction="20000"/>
          </a:bodyPr>
          <a:lstStyle/>
          <a:p>
            <a:r>
              <a:rPr lang="cy-GB" noProof="0" dirty="0"/>
              <a:t>Meddyliwch am y sgiliau yr oeddech eu hangen pan wnaethoch chi ddechrau gweithio am y tro cyntaf.</a:t>
            </a:r>
          </a:p>
          <a:p>
            <a:r>
              <a:rPr lang="cy-GB" noProof="0" dirty="0"/>
              <a:t>A yw eich gweithle wedi newid?</a:t>
            </a:r>
          </a:p>
          <a:p>
            <a:r>
              <a:rPr lang="cy-GB" noProof="0" dirty="0"/>
              <a:t>A yw’r sgiliau angenrheidiol i fod yn effeithiol yn eich gweithle wedi newid?</a:t>
            </a:r>
          </a:p>
          <a:p>
            <a:r>
              <a:rPr lang="cy-GB" noProof="0" dirty="0"/>
              <a:t>Pa sgiliau cyflogadwyedd penodol allwch chi eu nodi ar gyfer y 21 ganrif?</a:t>
            </a:r>
          </a:p>
          <a:p>
            <a:pPr marL="0" indent="0">
              <a:buNone/>
            </a:pPr>
            <a:endParaRPr lang="cy-GB" noProof="0" dirty="0"/>
          </a:p>
          <a:p>
            <a:r>
              <a:rPr lang="cy-GB" noProof="0" dirty="0"/>
              <a:t>Ystyriwch yr offer sydd eu hangen i gael eich troed yn </a:t>
            </a:r>
            <a:r>
              <a:rPr lang="cy-GB" dirty="0"/>
              <a:t>n</a:t>
            </a:r>
            <a:r>
              <a:rPr lang="cy-GB" noProof="0" dirty="0" err="1"/>
              <a:t>rws</a:t>
            </a:r>
            <a:r>
              <a:rPr lang="cy-GB" noProof="0" dirty="0"/>
              <a:t> darpar gyflogwr </a:t>
            </a:r>
            <a:r>
              <a:rPr lang="cy-GB" sz="1300" noProof="0" dirty="0"/>
              <a:t>(Morgan, 2020)</a:t>
            </a:r>
          </a:p>
        </p:txBody>
      </p:sp>
      <p:sp>
        <p:nvSpPr>
          <p:cNvPr id="4" name="Content Placeholder 3">
            <a:extLst>
              <a:ext uri="{FF2B5EF4-FFF2-40B4-BE49-F238E27FC236}">
                <a16:creationId xmlns:a16="http://schemas.microsoft.com/office/drawing/2014/main" id="{F09DDA86-679A-08FE-99C4-605D0BEF4F4F}"/>
              </a:ext>
            </a:extLst>
          </p:cNvPr>
          <p:cNvSpPr>
            <a:spLocks noGrp="1"/>
          </p:cNvSpPr>
          <p:nvPr>
            <p:ph sz="half" idx="2"/>
          </p:nvPr>
        </p:nvSpPr>
        <p:spPr/>
        <p:txBody>
          <a:bodyPr>
            <a:normAutofit fontScale="77500" lnSpcReduction="20000"/>
          </a:bodyPr>
          <a:lstStyle/>
          <a:p>
            <a:pPr marL="457200" indent="-457200"/>
            <a:r>
              <a:rPr lang="en-GB" i="1" dirty="0">
                <a:solidFill>
                  <a:schemeClr val="accent1">
                    <a:lumMod val="75000"/>
                  </a:schemeClr>
                </a:solidFill>
                <a:cs typeface="Segoe UI"/>
              </a:rPr>
              <a:t>Think of the skills you needed when you first started work.</a:t>
            </a:r>
          </a:p>
          <a:p>
            <a:pPr marL="457200" indent="-457200"/>
            <a:r>
              <a:rPr lang="en-GB" i="1" dirty="0">
                <a:solidFill>
                  <a:schemeClr val="accent1">
                    <a:lumMod val="75000"/>
                  </a:schemeClr>
                </a:solidFill>
                <a:cs typeface="Segoe UI"/>
              </a:rPr>
              <a:t>Has your workplace changed?</a:t>
            </a:r>
          </a:p>
          <a:p>
            <a:pPr marL="457200" indent="-457200"/>
            <a:r>
              <a:rPr lang="en-GB" i="1" dirty="0">
                <a:solidFill>
                  <a:schemeClr val="accent1">
                    <a:lumMod val="75000"/>
                  </a:schemeClr>
                </a:solidFill>
                <a:cs typeface="Segoe UI"/>
              </a:rPr>
              <a:t>Have the skills necessary to be effective in your workplace changed?</a:t>
            </a:r>
          </a:p>
          <a:p>
            <a:pPr marL="457200" indent="-457200"/>
            <a:r>
              <a:rPr lang="en-GB" i="1" dirty="0">
                <a:solidFill>
                  <a:schemeClr val="accent1">
                    <a:lumMod val="75000"/>
                  </a:schemeClr>
                </a:solidFill>
                <a:cs typeface="Segoe UI"/>
              </a:rPr>
              <a:t>Which particular employability skills can you identify for the 21</a:t>
            </a:r>
            <a:r>
              <a:rPr lang="en-GB" i="1" baseline="30000" dirty="0">
                <a:solidFill>
                  <a:schemeClr val="accent1">
                    <a:lumMod val="75000"/>
                  </a:schemeClr>
                </a:solidFill>
                <a:cs typeface="Segoe UI"/>
              </a:rPr>
              <a:t>st</a:t>
            </a:r>
            <a:r>
              <a:rPr lang="en-GB" i="1" dirty="0">
                <a:solidFill>
                  <a:schemeClr val="accent1">
                    <a:lumMod val="75000"/>
                  </a:schemeClr>
                </a:solidFill>
                <a:cs typeface="Segoe UI"/>
              </a:rPr>
              <a:t> century?</a:t>
            </a:r>
          </a:p>
          <a:p>
            <a:pPr marL="0" indent="0">
              <a:buNone/>
            </a:pPr>
            <a:endParaRPr lang="en-GB" i="1" dirty="0">
              <a:solidFill>
                <a:schemeClr val="accent1">
                  <a:lumMod val="75000"/>
                </a:schemeClr>
              </a:solidFill>
              <a:cs typeface="Segoe UI"/>
            </a:endParaRPr>
          </a:p>
          <a:p>
            <a:pPr marL="457200" indent="-457200"/>
            <a:r>
              <a:rPr lang="en-GB" i="1" dirty="0">
                <a:solidFill>
                  <a:schemeClr val="accent1">
                    <a:lumMod val="75000"/>
                  </a:schemeClr>
                </a:solidFill>
              </a:rPr>
              <a:t>Consider the tools needed to get your foot in the door of a prospective employer </a:t>
            </a:r>
            <a:r>
              <a:rPr lang="en-GB" sz="1300" i="1" dirty="0">
                <a:solidFill>
                  <a:schemeClr val="accent1">
                    <a:lumMod val="75000"/>
                  </a:schemeClr>
                </a:solidFill>
              </a:rPr>
              <a:t>(Morgan, 2020) </a:t>
            </a:r>
          </a:p>
          <a:p>
            <a:pPr marL="457200" indent="-457200"/>
            <a:endParaRPr lang="en-GB" i="1" dirty="0">
              <a:solidFill>
                <a:schemeClr val="accent1">
                  <a:lumMod val="75000"/>
                </a:schemeClr>
              </a:solidFill>
            </a:endParaRPr>
          </a:p>
          <a:p>
            <a:pPr marL="457200" indent="-457200"/>
            <a:endParaRPr lang="en-GB" i="1" dirty="0">
              <a:solidFill>
                <a:schemeClr val="accent1">
                  <a:lumMod val="75000"/>
                </a:schemeClr>
              </a:solidFill>
              <a:cs typeface="Segoe UI"/>
            </a:endParaRPr>
          </a:p>
          <a:p>
            <a:pPr marL="457200" indent="-457200"/>
            <a:endParaRPr lang="en-GB" i="1" dirty="0">
              <a:solidFill>
                <a:schemeClr val="accent1">
                  <a:lumMod val="75000"/>
                </a:schemeClr>
              </a:solidFill>
              <a:cs typeface="Segoe UI"/>
            </a:endParaRPr>
          </a:p>
          <a:p>
            <a:endParaRPr lang="en-GB" dirty="0"/>
          </a:p>
        </p:txBody>
      </p:sp>
    </p:spTree>
    <p:extLst>
      <p:ext uri="{BB962C8B-B14F-4D97-AF65-F5344CB8AC3E}">
        <p14:creationId xmlns:p14="http://schemas.microsoft.com/office/powerpoint/2010/main" val="3370947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6633A-3684-98BC-AF66-DD85ABA69B3A}"/>
              </a:ext>
            </a:extLst>
          </p:cNvPr>
          <p:cNvSpPr>
            <a:spLocks noGrp="1"/>
          </p:cNvSpPr>
          <p:nvPr>
            <p:ph type="title"/>
          </p:nvPr>
        </p:nvSpPr>
        <p:spPr/>
        <p:txBody>
          <a:bodyPr>
            <a:normAutofit/>
          </a:bodyPr>
          <a:lstStyle/>
          <a:p>
            <a:pPr algn="ctr"/>
            <a:r>
              <a:rPr lang="en-GB" sz="2400" b="1" dirty="0">
                <a:cs typeface="Segoe UI Light"/>
              </a:rPr>
              <a:t>Rhai </a:t>
            </a:r>
            <a:r>
              <a:rPr lang="en-GB" sz="2400" b="1" dirty="0" err="1">
                <a:cs typeface="Segoe UI Light"/>
              </a:rPr>
              <a:t>sgiliau</a:t>
            </a:r>
            <a:r>
              <a:rPr lang="en-GB" sz="2400" b="1" dirty="0">
                <a:cs typeface="Segoe UI Light"/>
              </a:rPr>
              <a:t> </a:t>
            </a:r>
            <a:r>
              <a:rPr lang="en-GB" sz="2400" b="1" dirty="0" err="1">
                <a:cs typeface="Segoe UI Light"/>
              </a:rPr>
              <a:t>penodol</a:t>
            </a:r>
            <a:r>
              <a:rPr lang="en-GB" sz="2400" b="1" dirty="0">
                <a:cs typeface="Segoe UI Light"/>
              </a:rPr>
              <a:t> </a:t>
            </a:r>
            <a:r>
              <a:rPr lang="en-GB" sz="2400" b="1" dirty="0" err="1">
                <a:cs typeface="Segoe UI Light"/>
              </a:rPr>
              <a:t>ar</a:t>
            </a:r>
            <a:r>
              <a:rPr lang="en-GB" sz="2400" b="1" dirty="0">
                <a:cs typeface="Segoe UI Light"/>
              </a:rPr>
              <a:t> </a:t>
            </a:r>
            <a:r>
              <a:rPr lang="en-GB" sz="2400" b="1" dirty="0" err="1">
                <a:cs typeface="Segoe UI Light"/>
              </a:rPr>
              <a:t>gyfer</a:t>
            </a:r>
            <a:r>
              <a:rPr lang="en-GB" sz="2400" b="1" dirty="0">
                <a:cs typeface="Segoe UI Light"/>
              </a:rPr>
              <a:t> </a:t>
            </a:r>
            <a:r>
              <a:rPr lang="en-GB" sz="2400" b="1" dirty="0" err="1">
                <a:cs typeface="Segoe UI Light"/>
              </a:rPr>
              <a:t>cyflogadwyedd</a:t>
            </a:r>
            <a:r>
              <a:rPr lang="en-GB" sz="2400" b="1" dirty="0">
                <a:cs typeface="Segoe UI Light"/>
              </a:rPr>
              <a:t> </a:t>
            </a:r>
            <a:r>
              <a:rPr lang="en-GB" sz="2400" b="1" dirty="0" err="1">
                <a:cs typeface="Segoe UI Light"/>
              </a:rPr>
              <a:t>yn</a:t>
            </a:r>
            <a:r>
              <a:rPr lang="en-GB" sz="2400" b="1" dirty="0">
                <a:cs typeface="Segoe UI Light"/>
              </a:rPr>
              <a:t> yr 21 </a:t>
            </a:r>
            <a:r>
              <a:rPr lang="en-GB" sz="2400" b="1" dirty="0" err="1">
                <a:cs typeface="Segoe UI Light"/>
              </a:rPr>
              <a:t>ganrif</a:t>
            </a:r>
            <a:br>
              <a:rPr lang="en-GB" sz="2400" b="1" i="1" dirty="0">
                <a:solidFill>
                  <a:schemeClr val="accent1">
                    <a:lumMod val="75000"/>
                  </a:schemeClr>
                </a:solidFill>
                <a:cs typeface="Segoe UI Light"/>
              </a:rPr>
            </a:br>
            <a:r>
              <a:rPr lang="en-GB" sz="2400" b="1" i="1" dirty="0">
                <a:solidFill>
                  <a:schemeClr val="accent1">
                    <a:lumMod val="75000"/>
                  </a:schemeClr>
                </a:solidFill>
                <a:cs typeface="Segoe UI Light"/>
              </a:rPr>
              <a:t>Some specific skills for employability in the 21</a:t>
            </a:r>
            <a:r>
              <a:rPr lang="en-GB" sz="2400" b="1" i="1" baseline="30000" dirty="0">
                <a:solidFill>
                  <a:schemeClr val="accent1">
                    <a:lumMod val="75000"/>
                  </a:schemeClr>
                </a:solidFill>
                <a:cs typeface="Segoe UI Light"/>
              </a:rPr>
              <a:t>st</a:t>
            </a:r>
            <a:r>
              <a:rPr lang="en-GB" sz="2400" b="1" i="1" dirty="0">
                <a:solidFill>
                  <a:schemeClr val="accent1">
                    <a:lumMod val="75000"/>
                  </a:schemeClr>
                </a:solidFill>
                <a:cs typeface="Segoe UI Light"/>
              </a:rPr>
              <a:t> century</a:t>
            </a:r>
            <a:endParaRPr lang="en-GB" sz="2400" b="1" i="1" dirty="0">
              <a:solidFill>
                <a:schemeClr val="accent1">
                  <a:lumMod val="75000"/>
                </a:schemeClr>
              </a:solidFill>
            </a:endParaRPr>
          </a:p>
        </p:txBody>
      </p:sp>
      <p:sp>
        <p:nvSpPr>
          <p:cNvPr id="3" name="Content Placeholder 2">
            <a:extLst>
              <a:ext uri="{FF2B5EF4-FFF2-40B4-BE49-F238E27FC236}">
                <a16:creationId xmlns:a16="http://schemas.microsoft.com/office/drawing/2014/main" id="{FB7F0518-1AA5-0C62-E02A-3EFABF22408E}"/>
              </a:ext>
            </a:extLst>
          </p:cNvPr>
          <p:cNvSpPr>
            <a:spLocks noGrp="1"/>
          </p:cNvSpPr>
          <p:nvPr>
            <p:ph sz="half" idx="1"/>
          </p:nvPr>
        </p:nvSpPr>
        <p:spPr>
          <a:xfrm>
            <a:off x="838200" y="1825625"/>
            <a:ext cx="5156200" cy="4161816"/>
          </a:xfrm>
        </p:spPr>
        <p:txBody>
          <a:bodyPr>
            <a:normAutofit fontScale="70000" lnSpcReduction="20000"/>
          </a:bodyPr>
          <a:lstStyle/>
          <a:p>
            <a:pPr marL="0" indent="0" algn="ctr">
              <a:buNone/>
            </a:pPr>
            <a:r>
              <a:rPr lang="en-GB" b="1" i="1" dirty="0"/>
              <a:t>‘Growth Mindset’ </a:t>
            </a:r>
            <a:r>
              <a:rPr lang="en-GB" b="1" dirty="0"/>
              <a:t>(Dweck, 2017)</a:t>
            </a:r>
          </a:p>
          <a:p>
            <a:r>
              <a:rPr lang="cy-GB" noProof="0" dirty="0"/>
              <a:t>Nid deallusrwydd, talent nac addysg sy’n gosod pobl lwyddiannus ar wahân, ond yn hytrach, eu meddylfryd, neu’r ffordd maen nhw’n mynd i’r afael â heriau bywyd.</a:t>
            </a:r>
          </a:p>
          <a:p>
            <a:endParaRPr lang="cy-GB" noProof="0" dirty="0"/>
          </a:p>
          <a:p>
            <a:r>
              <a:rPr lang="cy-GB" noProof="0" dirty="0"/>
              <a:t>Meddylfryd sefydlog yn erbyn meddylfryd Twf.</a:t>
            </a:r>
          </a:p>
          <a:p>
            <a:pPr marL="0" indent="0">
              <a:buNone/>
            </a:pPr>
            <a:endParaRPr lang="cy-GB" noProof="0" dirty="0"/>
          </a:p>
          <a:p>
            <a:r>
              <a:rPr lang="cy-GB" noProof="0" dirty="0"/>
              <a:t>Meddylfryd twf = hunan-gymhelliant, effeithiolrwydd a llwyddiant</a:t>
            </a:r>
          </a:p>
          <a:p>
            <a:pPr marL="0" indent="0">
              <a:buNone/>
            </a:pPr>
            <a:endParaRPr lang="cy-GB" noProof="0" dirty="0"/>
          </a:p>
          <a:p>
            <a:r>
              <a:rPr lang="cy-GB" noProof="0" dirty="0"/>
              <a:t>Canolbwyntio ar ymdrech nid canlyniadau</a:t>
            </a:r>
          </a:p>
          <a:p>
            <a:pPr marL="0" indent="0">
              <a:buNone/>
            </a:pPr>
            <a:endParaRPr lang="en-GB" dirty="0"/>
          </a:p>
        </p:txBody>
      </p:sp>
      <p:sp>
        <p:nvSpPr>
          <p:cNvPr id="4" name="Content Placeholder 3">
            <a:extLst>
              <a:ext uri="{FF2B5EF4-FFF2-40B4-BE49-F238E27FC236}">
                <a16:creationId xmlns:a16="http://schemas.microsoft.com/office/drawing/2014/main" id="{1F4DF6B7-5631-669C-AEA4-B577D67C23F9}"/>
              </a:ext>
            </a:extLst>
          </p:cNvPr>
          <p:cNvSpPr>
            <a:spLocks noGrp="1"/>
          </p:cNvSpPr>
          <p:nvPr>
            <p:ph sz="half" idx="2"/>
          </p:nvPr>
        </p:nvSpPr>
        <p:spPr/>
        <p:txBody>
          <a:bodyPr>
            <a:normAutofit fontScale="70000" lnSpcReduction="20000"/>
          </a:bodyPr>
          <a:lstStyle/>
          <a:p>
            <a:pPr marL="0" indent="0" algn="ctr">
              <a:buNone/>
            </a:pPr>
            <a:r>
              <a:rPr lang="en-GB" b="1" i="1" dirty="0">
                <a:solidFill>
                  <a:schemeClr val="accent1">
                    <a:lumMod val="75000"/>
                  </a:schemeClr>
                </a:solidFill>
              </a:rPr>
              <a:t>Growth Mindset (Dweck, 2017)</a:t>
            </a:r>
          </a:p>
          <a:p>
            <a:pPr marL="342900" indent="-342900"/>
            <a:r>
              <a:rPr lang="en-GB" i="1" dirty="0">
                <a:solidFill>
                  <a:schemeClr val="accent1">
                    <a:lumMod val="75000"/>
                  </a:schemeClr>
                </a:solidFill>
              </a:rPr>
              <a:t>It’s not intelligence, talent or education that sets successful people apart. It’s their mindset, or the way they approach life’s challenges. </a:t>
            </a:r>
          </a:p>
          <a:p>
            <a:pPr marL="0" indent="0">
              <a:buNone/>
            </a:pPr>
            <a:endParaRPr lang="en-GB" i="1" dirty="0">
              <a:solidFill>
                <a:schemeClr val="accent1">
                  <a:lumMod val="75000"/>
                </a:schemeClr>
              </a:solidFill>
            </a:endParaRPr>
          </a:p>
          <a:p>
            <a:pPr marL="342900" indent="-342900"/>
            <a:r>
              <a:rPr lang="en-GB" i="1" dirty="0">
                <a:solidFill>
                  <a:schemeClr val="accent1">
                    <a:lumMod val="75000"/>
                  </a:schemeClr>
                </a:solidFill>
              </a:rPr>
              <a:t>Fixed mindset versus Growth mindset</a:t>
            </a:r>
          </a:p>
          <a:p>
            <a:pPr marL="342900" indent="-342900"/>
            <a:endParaRPr lang="en-GB" i="1" dirty="0">
              <a:solidFill>
                <a:schemeClr val="accent1">
                  <a:lumMod val="75000"/>
                </a:schemeClr>
              </a:solidFill>
            </a:endParaRPr>
          </a:p>
          <a:p>
            <a:pPr marL="342900" indent="-342900"/>
            <a:r>
              <a:rPr lang="en-GB" i="1" dirty="0">
                <a:solidFill>
                  <a:schemeClr val="accent1">
                    <a:lumMod val="75000"/>
                  </a:schemeClr>
                </a:solidFill>
                <a:latin typeface="ProximaNova-n4"/>
              </a:rPr>
              <a:t>Growth mindset =  self-motivation, effectiveness and success</a:t>
            </a:r>
          </a:p>
          <a:p>
            <a:pPr marL="342900" indent="-342900"/>
            <a:endParaRPr lang="en-GB" i="1" dirty="0">
              <a:solidFill>
                <a:schemeClr val="accent1">
                  <a:lumMod val="75000"/>
                </a:schemeClr>
              </a:solidFill>
              <a:latin typeface="ProximaNova-n4"/>
            </a:endParaRPr>
          </a:p>
          <a:p>
            <a:pPr marL="342900" indent="-342900"/>
            <a:r>
              <a:rPr lang="en-GB" i="1" dirty="0">
                <a:solidFill>
                  <a:schemeClr val="accent1">
                    <a:lumMod val="75000"/>
                  </a:schemeClr>
                </a:solidFill>
                <a:latin typeface="ProximaNova-n4"/>
              </a:rPr>
              <a:t>Focus is on effort not results</a:t>
            </a:r>
          </a:p>
          <a:p>
            <a:endParaRPr lang="en-GB" dirty="0"/>
          </a:p>
        </p:txBody>
      </p:sp>
    </p:spTree>
    <p:extLst>
      <p:ext uri="{BB962C8B-B14F-4D97-AF65-F5344CB8AC3E}">
        <p14:creationId xmlns:p14="http://schemas.microsoft.com/office/powerpoint/2010/main" val="2149514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04C4A-367C-0EC0-6FB3-E32FF22CEC09}"/>
              </a:ext>
            </a:extLst>
          </p:cNvPr>
          <p:cNvSpPr>
            <a:spLocks noGrp="1"/>
          </p:cNvSpPr>
          <p:nvPr>
            <p:ph type="title"/>
          </p:nvPr>
        </p:nvSpPr>
        <p:spPr/>
        <p:txBody>
          <a:bodyPr>
            <a:normAutofit/>
          </a:bodyPr>
          <a:lstStyle/>
          <a:p>
            <a:pPr algn="ctr"/>
            <a:r>
              <a:rPr lang="cy-GB" sz="3200" b="1" noProof="0" dirty="0"/>
              <a:t>Sut i gyflawni Meddylfryd Twf</a:t>
            </a:r>
            <a:br>
              <a:rPr lang="en-GB" sz="3200" b="1" i="1" dirty="0">
                <a:solidFill>
                  <a:schemeClr val="accent1">
                    <a:lumMod val="75000"/>
                  </a:schemeClr>
                </a:solidFill>
              </a:rPr>
            </a:br>
            <a:r>
              <a:rPr lang="en-GB" sz="3200" b="1" i="1" dirty="0">
                <a:solidFill>
                  <a:schemeClr val="accent1">
                    <a:lumMod val="75000"/>
                  </a:schemeClr>
                </a:solidFill>
              </a:rPr>
              <a:t>How to achieve a Growth Mindset</a:t>
            </a:r>
          </a:p>
        </p:txBody>
      </p:sp>
      <p:sp>
        <p:nvSpPr>
          <p:cNvPr id="3" name="Content Placeholder 2">
            <a:extLst>
              <a:ext uri="{FF2B5EF4-FFF2-40B4-BE49-F238E27FC236}">
                <a16:creationId xmlns:a16="http://schemas.microsoft.com/office/drawing/2014/main" id="{800F5351-C5C7-5B99-2FB4-66054D147ED5}"/>
              </a:ext>
            </a:extLst>
          </p:cNvPr>
          <p:cNvSpPr>
            <a:spLocks noGrp="1"/>
          </p:cNvSpPr>
          <p:nvPr>
            <p:ph sz="half" idx="1"/>
          </p:nvPr>
        </p:nvSpPr>
        <p:spPr/>
        <p:txBody>
          <a:bodyPr>
            <a:normAutofit fontScale="92500"/>
          </a:bodyPr>
          <a:lstStyle/>
          <a:p>
            <a:r>
              <a:rPr lang="cy-GB" noProof="0" dirty="0"/>
              <a:t>Gwrandewch ar eich hun</a:t>
            </a:r>
          </a:p>
          <a:p>
            <a:endParaRPr lang="cy-GB" noProof="0" dirty="0"/>
          </a:p>
          <a:p>
            <a:r>
              <a:rPr lang="cy-GB" noProof="0" dirty="0"/>
              <a:t>Cydnabyddwch fod gennych ddewis</a:t>
            </a:r>
          </a:p>
          <a:p>
            <a:endParaRPr lang="cy-GB" noProof="0" dirty="0"/>
          </a:p>
          <a:p>
            <a:r>
              <a:rPr lang="cy-GB" noProof="0" dirty="0"/>
              <a:t>Heriwch eich meddylfryd sefydlog</a:t>
            </a:r>
          </a:p>
          <a:p>
            <a:endParaRPr lang="cy-GB" noProof="0" dirty="0"/>
          </a:p>
          <a:p>
            <a:r>
              <a:rPr lang="cy-GB" noProof="0" dirty="0"/>
              <a:t>Gweithredwch</a:t>
            </a:r>
          </a:p>
          <a:p>
            <a:endParaRPr lang="en-GB" dirty="0"/>
          </a:p>
        </p:txBody>
      </p:sp>
      <p:sp>
        <p:nvSpPr>
          <p:cNvPr id="4" name="Content Placeholder 3">
            <a:extLst>
              <a:ext uri="{FF2B5EF4-FFF2-40B4-BE49-F238E27FC236}">
                <a16:creationId xmlns:a16="http://schemas.microsoft.com/office/drawing/2014/main" id="{F0C3AF00-354A-FFD4-B7C2-DF0FA445BFA3}"/>
              </a:ext>
            </a:extLst>
          </p:cNvPr>
          <p:cNvSpPr>
            <a:spLocks noGrp="1"/>
          </p:cNvSpPr>
          <p:nvPr>
            <p:ph sz="half" idx="2"/>
          </p:nvPr>
        </p:nvSpPr>
        <p:spPr/>
        <p:txBody>
          <a:bodyPr>
            <a:normAutofit fontScale="92500"/>
          </a:bodyPr>
          <a:lstStyle/>
          <a:p>
            <a:pPr marL="342900" indent="-342900"/>
            <a:r>
              <a:rPr lang="en-GB" i="1" dirty="0">
                <a:solidFill>
                  <a:schemeClr val="accent1">
                    <a:lumMod val="75000"/>
                  </a:schemeClr>
                </a:solidFill>
                <a:latin typeface="ProximaNova-n4"/>
              </a:rPr>
              <a:t>Listen to yourself</a:t>
            </a:r>
          </a:p>
          <a:p>
            <a:endParaRPr lang="en-GB" i="1" dirty="0">
              <a:solidFill>
                <a:schemeClr val="accent1">
                  <a:lumMod val="75000"/>
                </a:schemeClr>
              </a:solidFill>
              <a:latin typeface="ProximaNova-n4"/>
            </a:endParaRPr>
          </a:p>
          <a:p>
            <a:pPr marL="342900" indent="-342900"/>
            <a:r>
              <a:rPr lang="en-GB" i="1" dirty="0">
                <a:solidFill>
                  <a:schemeClr val="accent1">
                    <a:lumMod val="75000"/>
                  </a:schemeClr>
                </a:solidFill>
                <a:latin typeface="ProximaNova-n4"/>
              </a:rPr>
              <a:t>Recognise you have a choice</a:t>
            </a:r>
          </a:p>
          <a:p>
            <a:endParaRPr lang="en-GB" i="1" dirty="0">
              <a:solidFill>
                <a:schemeClr val="accent1">
                  <a:lumMod val="75000"/>
                </a:schemeClr>
              </a:solidFill>
              <a:latin typeface="ProximaNova-n4"/>
            </a:endParaRPr>
          </a:p>
          <a:p>
            <a:pPr marL="342900" indent="-342900"/>
            <a:r>
              <a:rPr lang="en-GB" i="1" dirty="0">
                <a:solidFill>
                  <a:schemeClr val="accent1">
                    <a:lumMod val="75000"/>
                  </a:schemeClr>
                </a:solidFill>
                <a:latin typeface="ProximaNova-n4"/>
              </a:rPr>
              <a:t>Challenge your fixed mindset</a:t>
            </a:r>
          </a:p>
          <a:p>
            <a:pPr marL="342900" indent="-342900"/>
            <a:endParaRPr lang="en-GB" i="1" dirty="0">
              <a:solidFill>
                <a:schemeClr val="accent1">
                  <a:lumMod val="75000"/>
                </a:schemeClr>
              </a:solidFill>
              <a:latin typeface="ProximaNova-n4"/>
            </a:endParaRPr>
          </a:p>
          <a:p>
            <a:pPr marL="342900" indent="-342900"/>
            <a:r>
              <a:rPr lang="en-GB" i="1" dirty="0">
                <a:solidFill>
                  <a:schemeClr val="accent1">
                    <a:lumMod val="75000"/>
                  </a:schemeClr>
                </a:solidFill>
                <a:latin typeface="ProximaNova-n4"/>
              </a:rPr>
              <a:t>Take action</a:t>
            </a:r>
          </a:p>
          <a:p>
            <a:pPr marL="0" indent="0" algn="r">
              <a:buNone/>
            </a:pPr>
            <a:r>
              <a:rPr lang="en-GB" sz="1000" i="1" dirty="0">
                <a:solidFill>
                  <a:schemeClr val="accent1">
                    <a:lumMod val="75000"/>
                  </a:schemeClr>
                </a:solidFill>
              </a:rPr>
              <a:t>(Dweck, 2017</a:t>
            </a:r>
            <a:r>
              <a:rPr lang="en-GB" sz="1000" i="1" dirty="0"/>
              <a:t>)</a:t>
            </a:r>
          </a:p>
        </p:txBody>
      </p:sp>
    </p:spTree>
    <p:extLst>
      <p:ext uri="{BB962C8B-B14F-4D97-AF65-F5344CB8AC3E}">
        <p14:creationId xmlns:p14="http://schemas.microsoft.com/office/powerpoint/2010/main" val="2230864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70214-48EF-4004-9041-2C361940C9C8}"/>
              </a:ext>
            </a:extLst>
          </p:cNvPr>
          <p:cNvSpPr>
            <a:spLocks noGrp="1"/>
          </p:cNvSpPr>
          <p:nvPr>
            <p:ph type="title"/>
          </p:nvPr>
        </p:nvSpPr>
        <p:spPr/>
        <p:txBody>
          <a:bodyPr/>
          <a:lstStyle/>
          <a:p>
            <a:pPr algn="ctr"/>
            <a:r>
              <a:rPr lang="cy-GB" b="1" noProof="0" dirty="0"/>
              <a:t>Ymchwil ar feddylfryd twf</a:t>
            </a:r>
            <a:br>
              <a:rPr lang="en-GB" b="1" i="1" dirty="0">
                <a:solidFill>
                  <a:schemeClr val="accent1">
                    <a:lumMod val="75000"/>
                  </a:schemeClr>
                </a:solidFill>
              </a:rPr>
            </a:br>
            <a:r>
              <a:rPr lang="en-GB" b="1" i="1" dirty="0">
                <a:solidFill>
                  <a:schemeClr val="accent1">
                    <a:lumMod val="75000"/>
                  </a:schemeClr>
                </a:solidFill>
              </a:rPr>
              <a:t>Research on growth mindset</a:t>
            </a:r>
          </a:p>
        </p:txBody>
      </p:sp>
      <p:sp>
        <p:nvSpPr>
          <p:cNvPr id="3" name="Content Placeholder 2">
            <a:extLst>
              <a:ext uri="{FF2B5EF4-FFF2-40B4-BE49-F238E27FC236}">
                <a16:creationId xmlns:a16="http://schemas.microsoft.com/office/drawing/2014/main" id="{F2A5D4DF-313C-90DC-4133-1FE1DBD85209}"/>
              </a:ext>
            </a:extLst>
          </p:cNvPr>
          <p:cNvSpPr>
            <a:spLocks noGrp="1"/>
          </p:cNvSpPr>
          <p:nvPr>
            <p:ph idx="1"/>
          </p:nvPr>
        </p:nvSpPr>
        <p:spPr/>
        <p:txBody>
          <a:bodyPr>
            <a:normAutofit fontScale="92500" lnSpcReduction="10000"/>
          </a:bodyPr>
          <a:lstStyle/>
          <a:p>
            <a:pPr marL="0" indent="0">
              <a:buNone/>
            </a:pPr>
            <a:r>
              <a:rPr lang="cy-GB" noProof="0" dirty="0">
                <a:latin typeface="ProximaNova-n4"/>
              </a:rPr>
              <a:t>‘Mae ymchwil ar feddylfryd twf – y gred y gellir datblygu gallu deallusol – wedi canfod y gall meddylfryd twf arwain at fwy o wydnwch a chyflawniad academaidd ymhlith myfyrwyr sy’n wynebu anawsterau.’</a:t>
            </a:r>
          </a:p>
          <a:p>
            <a:endParaRPr lang="en-GB" dirty="0">
              <a:latin typeface="ProximaNova-n4"/>
            </a:endParaRPr>
          </a:p>
          <a:p>
            <a:pPr marL="0" indent="0">
              <a:buNone/>
            </a:pPr>
            <a:r>
              <a:rPr lang="en-GB" i="1" dirty="0">
                <a:solidFill>
                  <a:schemeClr val="accent1">
                    <a:lumMod val="75000"/>
                  </a:schemeClr>
                </a:solidFill>
                <a:latin typeface="ProximaNova-n4"/>
              </a:rPr>
              <a:t>‘Research on growth mindset – the belief that intellectual ability can be developed – has found that a growth mindset can lead to greater resilience and academic achievement among students facing difficulties.’ </a:t>
            </a:r>
          </a:p>
          <a:p>
            <a:endParaRPr lang="en-GB" i="1" dirty="0">
              <a:latin typeface="ProximaNova-n4"/>
            </a:endParaRPr>
          </a:p>
          <a:p>
            <a:pPr marL="0" indent="0" algn="r">
              <a:buNone/>
            </a:pPr>
            <a:r>
              <a:rPr lang="en-GB" i="1" dirty="0">
                <a:solidFill>
                  <a:schemeClr val="accent1">
                    <a:lumMod val="75000"/>
                  </a:schemeClr>
                </a:solidFill>
                <a:latin typeface="ProximaNova-n4"/>
              </a:rPr>
              <a:t>(Yeager &amp; Dweck, t/p.1270, 2020)</a:t>
            </a:r>
            <a:endParaRPr lang="en-GB" dirty="0">
              <a:solidFill>
                <a:schemeClr val="accent1">
                  <a:lumMod val="75000"/>
                </a:schemeClr>
              </a:solidFill>
              <a:latin typeface="ProximaNova-n4"/>
            </a:endParaRPr>
          </a:p>
        </p:txBody>
      </p:sp>
    </p:spTree>
    <p:extLst>
      <p:ext uri="{BB962C8B-B14F-4D97-AF65-F5344CB8AC3E}">
        <p14:creationId xmlns:p14="http://schemas.microsoft.com/office/powerpoint/2010/main" val="1357399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61532-0C3E-9FFC-98BA-70EF08345EC3}"/>
              </a:ext>
            </a:extLst>
          </p:cNvPr>
          <p:cNvSpPr>
            <a:spLocks noGrp="1"/>
          </p:cNvSpPr>
          <p:nvPr>
            <p:ph type="title"/>
          </p:nvPr>
        </p:nvSpPr>
        <p:spPr/>
        <p:txBody>
          <a:bodyPr>
            <a:normAutofit/>
          </a:bodyPr>
          <a:lstStyle/>
          <a:p>
            <a:pPr algn="ctr"/>
            <a:r>
              <a:rPr lang="cy-GB" sz="2800" b="1" noProof="0" dirty="0">
                <a:cs typeface="Segoe UI Light"/>
              </a:rPr>
              <a:t>Rhai sgiliau penodol ar gyfer cyflogadwyedd yn yr 21 ganrif</a:t>
            </a:r>
            <a:br>
              <a:rPr lang="en-GB" sz="2800" b="1" i="1" dirty="0">
                <a:solidFill>
                  <a:schemeClr val="accent1">
                    <a:lumMod val="75000"/>
                  </a:schemeClr>
                </a:solidFill>
                <a:cs typeface="Segoe UI Light"/>
              </a:rPr>
            </a:br>
            <a:r>
              <a:rPr lang="en-GB" sz="2800" b="1" i="1" dirty="0">
                <a:solidFill>
                  <a:schemeClr val="accent1">
                    <a:lumMod val="75000"/>
                  </a:schemeClr>
                </a:solidFill>
                <a:cs typeface="Segoe UI Light"/>
              </a:rPr>
              <a:t>Some specific skills for employability in the 21</a:t>
            </a:r>
            <a:r>
              <a:rPr lang="en-GB" sz="2800" b="1" i="1" baseline="30000" dirty="0">
                <a:solidFill>
                  <a:schemeClr val="accent1">
                    <a:lumMod val="75000"/>
                  </a:schemeClr>
                </a:solidFill>
                <a:cs typeface="Segoe UI Light"/>
              </a:rPr>
              <a:t>st</a:t>
            </a:r>
            <a:r>
              <a:rPr lang="en-GB" sz="2800" b="1" i="1" dirty="0">
                <a:solidFill>
                  <a:schemeClr val="accent1">
                    <a:lumMod val="75000"/>
                  </a:schemeClr>
                </a:solidFill>
                <a:cs typeface="Segoe UI Light"/>
              </a:rPr>
              <a:t> century</a:t>
            </a:r>
            <a:endParaRPr lang="en-GB" sz="2800" dirty="0"/>
          </a:p>
        </p:txBody>
      </p:sp>
      <p:sp>
        <p:nvSpPr>
          <p:cNvPr id="3" name="Content Placeholder 2">
            <a:extLst>
              <a:ext uri="{FF2B5EF4-FFF2-40B4-BE49-F238E27FC236}">
                <a16:creationId xmlns:a16="http://schemas.microsoft.com/office/drawing/2014/main" id="{682D18D4-0F51-C224-E31D-16F00ECF767F}"/>
              </a:ext>
            </a:extLst>
          </p:cNvPr>
          <p:cNvSpPr>
            <a:spLocks noGrp="1"/>
          </p:cNvSpPr>
          <p:nvPr>
            <p:ph sz="half" idx="1"/>
          </p:nvPr>
        </p:nvSpPr>
        <p:spPr/>
        <p:txBody>
          <a:bodyPr>
            <a:normAutofit fontScale="62500" lnSpcReduction="20000"/>
          </a:bodyPr>
          <a:lstStyle/>
          <a:p>
            <a:pPr marL="0" indent="0">
              <a:buNone/>
            </a:pPr>
            <a:r>
              <a:rPr lang="cy-GB" sz="4000" b="1" i="1" noProof="0" dirty="0"/>
              <a:t>Arweinyddiaeth Catalytig</a:t>
            </a:r>
          </a:p>
          <a:p>
            <a:r>
              <a:rPr lang="cy-GB" sz="2900" i="1" noProof="0" dirty="0"/>
              <a:t>Cyfryngau ar gyfer newid</a:t>
            </a:r>
          </a:p>
          <a:p>
            <a:r>
              <a:rPr lang="cy-GB" sz="2900" i="1" noProof="0" dirty="0"/>
              <a:t>‘Diffinnir catalydd fel cyfrwng sy’n ysgogi neu’n cyflymu newid neu weithredu sylweddol. Mae arweinydd catalytig felly, yn gyfrwng ar gyfer newid.’</a:t>
            </a:r>
            <a:r>
              <a:rPr lang="cy-GB" sz="3200" i="1" noProof="0" dirty="0">
                <a:solidFill>
                  <a:schemeClr val="accent1">
                    <a:lumMod val="75000"/>
                  </a:schemeClr>
                </a:solidFill>
              </a:rPr>
              <a:t> </a:t>
            </a:r>
            <a:r>
              <a:rPr lang="cy-GB" sz="1800" i="1" noProof="0" dirty="0">
                <a:solidFill>
                  <a:schemeClr val="accent1">
                    <a:lumMod val="75000"/>
                  </a:schemeClr>
                </a:solidFill>
              </a:rPr>
              <a:t>(</a:t>
            </a:r>
            <a:r>
              <a:rPr lang="cy-GB" sz="1800" i="1" noProof="0" dirty="0" err="1">
                <a:solidFill>
                  <a:schemeClr val="accent1">
                    <a:lumMod val="75000"/>
                  </a:schemeClr>
                </a:solidFill>
              </a:rPr>
              <a:t>Attaway</a:t>
            </a:r>
            <a:r>
              <a:rPr lang="cy-GB" sz="1800" i="1" noProof="0" dirty="0">
                <a:solidFill>
                  <a:schemeClr val="accent1">
                    <a:lumMod val="75000"/>
                  </a:schemeClr>
                </a:solidFill>
              </a:rPr>
              <a:t>, tud.4, 2022)</a:t>
            </a:r>
          </a:p>
          <a:p>
            <a:endParaRPr lang="cy-GB" sz="3200" i="1" noProof="0" dirty="0">
              <a:solidFill>
                <a:schemeClr val="accent1">
                  <a:lumMod val="75000"/>
                </a:schemeClr>
              </a:solidFill>
            </a:endParaRPr>
          </a:p>
          <a:p>
            <a:r>
              <a:rPr lang="cy-GB" sz="3200" b="1" i="1" noProof="0" dirty="0"/>
              <a:t>Nid </a:t>
            </a:r>
            <a:r>
              <a:rPr lang="cy-GB" sz="3200" i="1" noProof="0" dirty="0"/>
              <a:t>yw hyn yn dod gan gydweithwyr </a:t>
            </a:r>
            <a:r>
              <a:rPr lang="cy-GB" sz="3200" b="1" i="1" noProof="0" dirty="0"/>
              <a:t>uwch</a:t>
            </a:r>
            <a:r>
              <a:rPr lang="cy-GB" sz="3200" i="1" noProof="0" dirty="0"/>
              <a:t>, ac nid yw’n cael ei arwain o’r </a:t>
            </a:r>
            <a:r>
              <a:rPr lang="cy-GB" sz="3200" b="1" i="1" noProof="0" dirty="0"/>
              <a:t>blaen</a:t>
            </a:r>
            <a:r>
              <a:rPr lang="cy-GB" sz="3200" i="1" noProof="0" dirty="0"/>
              <a:t>. Daw hyn o bob cyfeiriad. 		</a:t>
            </a:r>
            <a:r>
              <a:rPr lang="cy-GB" sz="1600" i="1" noProof="0" dirty="0"/>
              <a:t>(Reed </a:t>
            </a:r>
            <a:r>
              <a:rPr lang="cy-GB" sz="1600" i="1" noProof="0" dirty="0" err="1"/>
              <a:t>and</a:t>
            </a:r>
            <a:r>
              <a:rPr lang="cy-GB" sz="1600" i="1" noProof="0" dirty="0"/>
              <a:t> </a:t>
            </a:r>
            <a:r>
              <a:rPr lang="cy-GB" sz="1600" i="1" noProof="0" dirty="0" err="1"/>
              <a:t>Canning</a:t>
            </a:r>
            <a:r>
              <a:rPr lang="cy-GB" sz="1600" i="1" noProof="0" dirty="0"/>
              <a:t>, 2012)</a:t>
            </a:r>
            <a:r>
              <a:rPr lang="cy-GB" sz="3200" i="1" noProof="0" dirty="0">
                <a:solidFill>
                  <a:schemeClr val="accent1">
                    <a:lumMod val="75000"/>
                  </a:schemeClr>
                </a:solidFill>
              </a:rPr>
              <a:t>		</a:t>
            </a:r>
          </a:p>
          <a:p>
            <a:pPr algn="ctr"/>
            <a:r>
              <a:rPr lang="cy-GB" sz="3800" b="1" i="1" noProof="0" dirty="0"/>
              <a:t>Gall unrhyw un fod yn arweinydd catalytig – yn enwedig chi!</a:t>
            </a:r>
          </a:p>
        </p:txBody>
      </p:sp>
      <p:sp>
        <p:nvSpPr>
          <p:cNvPr id="4" name="Content Placeholder 3">
            <a:extLst>
              <a:ext uri="{FF2B5EF4-FFF2-40B4-BE49-F238E27FC236}">
                <a16:creationId xmlns:a16="http://schemas.microsoft.com/office/drawing/2014/main" id="{74915E90-4A20-AB21-B22D-ECBDA92CA881}"/>
              </a:ext>
            </a:extLst>
          </p:cNvPr>
          <p:cNvSpPr>
            <a:spLocks noGrp="1"/>
          </p:cNvSpPr>
          <p:nvPr>
            <p:ph sz="half" idx="2"/>
          </p:nvPr>
        </p:nvSpPr>
        <p:spPr/>
        <p:txBody>
          <a:bodyPr>
            <a:normAutofit fontScale="62500" lnSpcReduction="20000"/>
          </a:bodyPr>
          <a:lstStyle/>
          <a:p>
            <a:pPr marL="0" indent="0">
              <a:buNone/>
            </a:pPr>
            <a:r>
              <a:rPr lang="en-GB" sz="3800" b="1" i="1" dirty="0">
                <a:solidFill>
                  <a:schemeClr val="accent1">
                    <a:lumMod val="75000"/>
                  </a:schemeClr>
                </a:solidFill>
              </a:rPr>
              <a:t>Catalytic Leadership </a:t>
            </a:r>
          </a:p>
          <a:p>
            <a:r>
              <a:rPr lang="en-GB" i="1" dirty="0">
                <a:solidFill>
                  <a:schemeClr val="accent1">
                    <a:lumMod val="75000"/>
                  </a:schemeClr>
                </a:solidFill>
              </a:rPr>
              <a:t>Agents of change</a:t>
            </a:r>
          </a:p>
          <a:p>
            <a:r>
              <a:rPr lang="en-GB" i="1" dirty="0">
                <a:solidFill>
                  <a:schemeClr val="accent1">
                    <a:lumMod val="75000"/>
                  </a:schemeClr>
                </a:solidFill>
              </a:rPr>
              <a:t>‘A catalyst is defined as an agent that provokes or speeds significant change or action. A catalytic leader, then, is an agent of change.’                 </a:t>
            </a:r>
            <a:r>
              <a:rPr lang="en-GB" sz="1600" i="1" dirty="0">
                <a:solidFill>
                  <a:schemeClr val="accent1">
                    <a:lumMod val="75000"/>
                  </a:schemeClr>
                </a:solidFill>
              </a:rPr>
              <a:t>(Attaway, p.4, 2022)</a:t>
            </a:r>
          </a:p>
          <a:p>
            <a:endParaRPr lang="en-GB" i="1" dirty="0">
              <a:solidFill>
                <a:schemeClr val="accent1">
                  <a:lumMod val="75000"/>
                </a:schemeClr>
              </a:solidFill>
            </a:endParaRPr>
          </a:p>
          <a:p>
            <a:r>
              <a:rPr lang="en-GB" i="1" dirty="0">
                <a:solidFill>
                  <a:schemeClr val="accent1">
                    <a:lumMod val="75000"/>
                  </a:schemeClr>
                </a:solidFill>
                <a:ea typeface="Open Sans" panose="020B0606030504020204" pitchFamily="34" charset="0"/>
                <a:cs typeface="Open Sans" panose="020B0606030504020204" pitchFamily="34" charset="0"/>
              </a:rPr>
              <a:t>This does </a:t>
            </a:r>
            <a:r>
              <a:rPr lang="en-GB" b="1" i="1" dirty="0">
                <a:solidFill>
                  <a:schemeClr val="accent1">
                    <a:lumMod val="75000"/>
                  </a:schemeClr>
                </a:solidFill>
                <a:ea typeface="Open Sans" panose="020B0606030504020204" pitchFamily="34" charset="0"/>
                <a:cs typeface="Open Sans" panose="020B0606030504020204" pitchFamily="34" charset="0"/>
              </a:rPr>
              <a:t>not</a:t>
            </a:r>
            <a:r>
              <a:rPr lang="en-GB" i="1" dirty="0">
                <a:solidFill>
                  <a:schemeClr val="accent1">
                    <a:lumMod val="75000"/>
                  </a:schemeClr>
                </a:solidFill>
                <a:ea typeface="Open Sans" panose="020B0606030504020204" pitchFamily="34" charset="0"/>
                <a:cs typeface="Open Sans" panose="020B0606030504020204" pitchFamily="34" charset="0"/>
              </a:rPr>
              <a:t> come from colleagues </a:t>
            </a:r>
            <a:r>
              <a:rPr lang="en-GB" b="1" i="1" dirty="0">
                <a:solidFill>
                  <a:schemeClr val="accent1">
                    <a:lumMod val="75000"/>
                  </a:schemeClr>
                </a:solidFill>
                <a:ea typeface="Open Sans" panose="020B0606030504020204" pitchFamily="34" charset="0"/>
                <a:cs typeface="Open Sans" panose="020B0606030504020204" pitchFamily="34" charset="0"/>
              </a:rPr>
              <a:t>above,</a:t>
            </a:r>
            <a:r>
              <a:rPr lang="en-GB" i="1" dirty="0">
                <a:solidFill>
                  <a:schemeClr val="accent1">
                    <a:lumMod val="75000"/>
                  </a:schemeClr>
                </a:solidFill>
                <a:ea typeface="Open Sans" panose="020B0606030504020204" pitchFamily="34" charset="0"/>
                <a:cs typeface="Open Sans" panose="020B0606030504020204" pitchFamily="34" charset="0"/>
              </a:rPr>
              <a:t> neither is it  led from the </a:t>
            </a:r>
            <a:r>
              <a:rPr lang="en-GB" b="1" i="1" dirty="0">
                <a:solidFill>
                  <a:schemeClr val="accent1">
                    <a:lumMod val="75000"/>
                  </a:schemeClr>
                </a:solidFill>
                <a:ea typeface="Open Sans" panose="020B0606030504020204" pitchFamily="34" charset="0"/>
                <a:cs typeface="Open Sans" panose="020B0606030504020204" pitchFamily="34" charset="0"/>
              </a:rPr>
              <a:t>front</a:t>
            </a:r>
            <a:r>
              <a:rPr lang="en-GB" i="1" dirty="0">
                <a:solidFill>
                  <a:schemeClr val="accent1">
                    <a:lumMod val="75000"/>
                  </a:schemeClr>
                </a:solidFill>
                <a:ea typeface="Open Sans" panose="020B0606030504020204" pitchFamily="34" charset="0"/>
                <a:cs typeface="Open Sans" panose="020B0606030504020204" pitchFamily="34" charset="0"/>
              </a:rPr>
              <a:t>. This comes from anywhere and everywhere. </a:t>
            </a:r>
            <a:r>
              <a:rPr lang="en-GB" sz="1600" i="1" dirty="0">
                <a:solidFill>
                  <a:schemeClr val="accent1">
                    <a:lumMod val="75000"/>
                  </a:schemeClr>
                </a:solidFill>
                <a:cs typeface="Arial" panose="020B0604020202020204" pitchFamily="34" charset="0"/>
              </a:rPr>
              <a:t>(Reed and Canning, 2012)</a:t>
            </a:r>
            <a:endParaRPr lang="en-GB" sz="1600" i="1" dirty="0">
              <a:solidFill>
                <a:schemeClr val="accent1">
                  <a:lumMod val="75000"/>
                </a:schemeClr>
              </a:solidFill>
            </a:endParaRPr>
          </a:p>
          <a:p>
            <a:endParaRPr lang="en-GB" sz="3200" i="1" dirty="0">
              <a:solidFill>
                <a:schemeClr val="accent1">
                  <a:lumMod val="75000"/>
                </a:schemeClr>
              </a:solidFill>
            </a:endParaRPr>
          </a:p>
          <a:p>
            <a:pPr algn="ctr"/>
            <a:r>
              <a:rPr lang="en-GB" sz="3600" b="1" i="1" dirty="0">
                <a:solidFill>
                  <a:schemeClr val="accent1">
                    <a:lumMod val="75000"/>
                  </a:schemeClr>
                </a:solidFill>
              </a:rPr>
              <a:t>Anyone can be a catalytic leader – especially you</a:t>
            </a:r>
            <a:r>
              <a:rPr lang="en-GB" sz="3600" b="1" i="1" dirty="0">
                <a:solidFill>
                  <a:schemeClr val="accent1">
                    <a:lumMod val="75000"/>
                  </a:schemeClr>
                </a:solidFill>
                <a:latin typeface="Open Sans" panose="020B0606030504020204" pitchFamily="34" charset="0"/>
              </a:rPr>
              <a:t>!</a:t>
            </a:r>
          </a:p>
          <a:p>
            <a:endParaRPr lang="en-GB" b="1" i="1" dirty="0">
              <a:solidFill>
                <a:schemeClr val="accent1">
                  <a:lumMod val="75000"/>
                </a:schemeClr>
              </a:solidFill>
            </a:endParaRPr>
          </a:p>
        </p:txBody>
      </p:sp>
    </p:spTree>
    <p:extLst>
      <p:ext uri="{BB962C8B-B14F-4D97-AF65-F5344CB8AC3E}">
        <p14:creationId xmlns:p14="http://schemas.microsoft.com/office/powerpoint/2010/main" val="4265174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3236E-B31A-650E-C333-A5ACE20A024D}"/>
              </a:ext>
            </a:extLst>
          </p:cNvPr>
          <p:cNvSpPr>
            <a:spLocks noGrp="1"/>
          </p:cNvSpPr>
          <p:nvPr>
            <p:ph type="title"/>
          </p:nvPr>
        </p:nvSpPr>
        <p:spPr/>
        <p:txBody>
          <a:bodyPr>
            <a:normAutofit/>
          </a:bodyPr>
          <a:lstStyle/>
          <a:p>
            <a:pPr algn="ctr"/>
            <a:r>
              <a:rPr lang="cy-GB" sz="3200" b="1" noProof="0" dirty="0"/>
              <a:t>Arweinyddiaeth Catalytig</a:t>
            </a:r>
            <a:br>
              <a:rPr lang="en-GB" sz="3200" b="1" i="1" dirty="0">
                <a:solidFill>
                  <a:schemeClr val="accent1">
                    <a:lumMod val="75000"/>
                  </a:schemeClr>
                </a:solidFill>
              </a:rPr>
            </a:br>
            <a:r>
              <a:rPr lang="en-GB" sz="3200" b="1" i="1" dirty="0">
                <a:solidFill>
                  <a:schemeClr val="accent1">
                    <a:lumMod val="75000"/>
                  </a:schemeClr>
                </a:solidFill>
              </a:rPr>
              <a:t>Catalytic Leadership</a:t>
            </a:r>
          </a:p>
        </p:txBody>
      </p:sp>
      <p:sp>
        <p:nvSpPr>
          <p:cNvPr id="3" name="Content Placeholder 2">
            <a:extLst>
              <a:ext uri="{FF2B5EF4-FFF2-40B4-BE49-F238E27FC236}">
                <a16:creationId xmlns:a16="http://schemas.microsoft.com/office/drawing/2014/main" id="{FD319981-BE05-1782-BF4D-D2667C56DD44}"/>
              </a:ext>
            </a:extLst>
          </p:cNvPr>
          <p:cNvSpPr>
            <a:spLocks noGrp="1"/>
          </p:cNvSpPr>
          <p:nvPr>
            <p:ph sz="half" idx="1"/>
          </p:nvPr>
        </p:nvSpPr>
        <p:spPr/>
        <p:txBody>
          <a:bodyPr>
            <a:normAutofit fontScale="55000" lnSpcReduction="20000"/>
          </a:bodyPr>
          <a:lstStyle/>
          <a:p>
            <a:pPr marL="0" indent="0">
              <a:buNone/>
            </a:pPr>
            <a:r>
              <a:rPr lang="en-GB" i="1" dirty="0">
                <a:latin typeface="Arial" panose="020B0604020202020204" pitchFamily="34" charset="0"/>
                <a:cs typeface="Arial" panose="020B0604020202020204" pitchFamily="34" charset="0"/>
              </a:rPr>
              <a:t>Gall </a:t>
            </a:r>
            <a:r>
              <a:rPr lang="en-GB" i="1" dirty="0" err="1">
                <a:latin typeface="Arial" panose="020B0604020202020204" pitchFamily="34" charset="0"/>
                <a:cs typeface="Arial" panose="020B0604020202020204" pitchFamily="34" charset="0"/>
              </a:rPr>
              <a:t>arweinydd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catalytig</a:t>
            </a:r>
            <a:r>
              <a:rPr lang="en-GB" i="1" dirty="0">
                <a:latin typeface="Arial" panose="020B0604020202020204" pitchFamily="34" charset="0"/>
                <a:cs typeface="Arial" panose="020B0604020202020204" pitchFamily="34" charset="0"/>
              </a:rPr>
              <a:t>:</a:t>
            </a:r>
          </a:p>
          <a:p>
            <a:r>
              <a:rPr lang="en-GB" i="1" dirty="0" err="1">
                <a:latin typeface="Arial" panose="020B0604020202020204" pitchFamily="34" charset="0"/>
                <a:cs typeface="Arial" panose="020B0604020202020204" pitchFamily="34" charset="0"/>
              </a:rPr>
              <a:t>Nodi’r</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broblem</a:t>
            </a:r>
            <a:endParaRPr lang="en-GB" i="1" dirty="0">
              <a:latin typeface="Arial" panose="020B0604020202020204" pitchFamily="34" charset="0"/>
              <a:cs typeface="Arial" panose="020B0604020202020204" pitchFamily="34" charset="0"/>
            </a:endParaRPr>
          </a:p>
          <a:p>
            <a:r>
              <a:rPr lang="en-GB" i="1" dirty="0" err="1">
                <a:latin typeface="Arial" panose="020B0604020202020204" pitchFamily="34" charset="0"/>
                <a:cs typeface="Arial" panose="020B0604020202020204" pitchFamily="34" charset="0"/>
              </a:rPr>
              <a:t>Cyfathrebu’r</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broblem</a:t>
            </a:r>
            <a:endParaRPr lang="en-GB" i="1" dirty="0">
              <a:latin typeface="Arial" panose="020B0604020202020204" pitchFamily="34" charset="0"/>
              <a:cs typeface="Arial" panose="020B0604020202020204" pitchFamily="34" charset="0"/>
            </a:endParaRPr>
          </a:p>
          <a:p>
            <a:r>
              <a:rPr lang="en-GB" i="1" dirty="0" err="1">
                <a:latin typeface="Arial" panose="020B0604020202020204" pitchFamily="34" charset="0"/>
                <a:cs typeface="Arial" panose="020B0604020202020204" pitchFamily="34" charset="0"/>
              </a:rPr>
              <a:t>Cynnwys</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eraill</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wrth</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ddod</a:t>
            </a:r>
            <a:r>
              <a:rPr lang="en-GB" i="1" dirty="0">
                <a:latin typeface="Arial" panose="020B0604020202020204" pitchFamily="34" charset="0"/>
                <a:cs typeface="Arial" panose="020B0604020202020204" pitchFamily="34" charset="0"/>
              </a:rPr>
              <a:t> o </a:t>
            </a:r>
            <a:r>
              <a:rPr lang="en-GB" i="1" dirty="0" err="1">
                <a:latin typeface="Arial" panose="020B0604020202020204" pitchFamily="34" charset="0"/>
                <a:cs typeface="Arial" panose="020B0604020202020204" pitchFamily="34" charset="0"/>
              </a:rPr>
              <a:t>hyd</a:t>
            </a:r>
            <a:r>
              <a:rPr lang="en-GB" i="1" dirty="0">
                <a:latin typeface="Arial" panose="020B0604020202020204" pitchFamily="34" charset="0"/>
                <a:cs typeface="Arial" panose="020B0604020202020204" pitchFamily="34" charset="0"/>
              </a:rPr>
              <a:t> i </a:t>
            </a:r>
            <a:r>
              <a:rPr lang="en-GB" i="1" dirty="0" err="1">
                <a:latin typeface="Arial" panose="020B0604020202020204" pitchFamily="34" charset="0"/>
                <a:cs typeface="Arial" panose="020B0604020202020204" pitchFamily="34" charset="0"/>
              </a:rPr>
              <a:t>atebion</a:t>
            </a:r>
            <a:endParaRPr lang="en-GB" i="1" dirty="0">
              <a:latin typeface="Arial" panose="020B0604020202020204" pitchFamily="34" charset="0"/>
              <a:cs typeface="Arial" panose="020B0604020202020204" pitchFamily="34" charset="0"/>
            </a:endParaRPr>
          </a:p>
          <a:p>
            <a:r>
              <a:rPr lang="en-GB" i="1" dirty="0" err="1">
                <a:latin typeface="Arial" panose="020B0604020202020204" pitchFamily="34" charset="0"/>
                <a:cs typeface="Arial" panose="020B0604020202020204" pitchFamily="34" charset="0"/>
              </a:rPr>
              <a:t>Cynnal</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ymgysylltiad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â’r</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broblem</a:t>
            </a:r>
            <a:r>
              <a:rPr lang="en-GB" i="1" dirty="0">
                <a:latin typeface="Arial" panose="020B0604020202020204" pitchFamily="34" charset="0"/>
                <a:cs typeface="Arial" panose="020B0604020202020204" pitchFamily="34" charset="0"/>
              </a:rPr>
              <a:t> a </a:t>
            </a:r>
            <a:r>
              <a:rPr lang="en-GB" i="1" dirty="0" err="1">
                <a:latin typeface="Arial" panose="020B0604020202020204" pitchFamily="34" charset="0"/>
                <a:cs typeface="Arial" panose="020B0604020202020204" pitchFamily="34" charset="0"/>
              </a:rPr>
              <a:t>chynnal</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ymgysylltiad</a:t>
            </a:r>
            <a:r>
              <a:rPr lang="en-GB" i="1" dirty="0">
                <a:latin typeface="Arial" panose="020B0604020202020204" pitchFamily="34" charset="0"/>
                <a:cs typeface="Arial" panose="020B0604020202020204" pitchFamily="34" charset="0"/>
              </a:rPr>
              <a:t> a </a:t>
            </a:r>
            <a:r>
              <a:rPr lang="en-GB" i="1" dirty="0" err="1">
                <a:latin typeface="Arial" panose="020B0604020202020204" pitchFamily="34" charset="0"/>
                <a:cs typeface="Arial" panose="020B0604020202020204" pitchFamily="34" charset="0"/>
              </a:rPr>
              <a:t>diddordeb</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eraill</a:t>
            </a:r>
            <a:endParaRPr lang="en-GB" i="1" dirty="0">
              <a:latin typeface="Arial" panose="020B0604020202020204" pitchFamily="34" charset="0"/>
              <a:cs typeface="Arial" panose="020B0604020202020204" pitchFamily="34" charset="0"/>
            </a:endParaRPr>
          </a:p>
          <a:p>
            <a:endParaRPr lang="en-GB" i="1" dirty="0">
              <a:latin typeface="Arial" panose="020B0604020202020204" pitchFamily="34" charset="0"/>
              <a:cs typeface="Arial" panose="020B0604020202020204" pitchFamily="34" charset="0"/>
            </a:endParaRPr>
          </a:p>
          <a:p>
            <a:pPr marL="0" indent="0" algn="ctr">
              <a:buNone/>
            </a:pPr>
            <a:r>
              <a:rPr lang="en-GB" sz="2400" b="1" i="1" u="sng" dirty="0" err="1">
                <a:latin typeface="Arial" panose="020B0604020202020204" pitchFamily="34" charset="0"/>
                <a:cs typeface="Arial" panose="020B0604020202020204" pitchFamily="34" charset="0"/>
              </a:rPr>
              <a:t>Nid</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oes</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angen</a:t>
            </a:r>
            <a:r>
              <a:rPr lang="en-GB" sz="2400" b="1" i="1" u="sng" dirty="0">
                <a:latin typeface="Arial" panose="020B0604020202020204" pitchFamily="34" charset="0"/>
                <a:cs typeface="Arial" panose="020B0604020202020204" pitchFamily="34" charset="0"/>
              </a:rPr>
              <a:t> i chi </a:t>
            </a:r>
            <a:r>
              <a:rPr lang="en-GB" sz="2400" b="1" i="1" u="sng" dirty="0" err="1">
                <a:latin typeface="Arial" panose="020B0604020202020204" pitchFamily="34" charset="0"/>
                <a:cs typeface="Arial" panose="020B0604020202020204" pitchFamily="34" charset="0"/>
              </a:rPr>
              <a:t>fod</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yn</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rheolwr</a:t>
            </a:r>
            <a:r>
              <a:rPr lang="en-GB" sz="2400" b="1" i="1" u="sng" dirty="0">
                <a:latin typeface="Arial" panose="020B0604020202020204" pitchFamily="34" charset="0"/>
                <a:cs typeface="Arial" panose="020B0604020202020204" pitchFamily="34" charset="0"/>
              </a:rPr>
              <a:t> i </a:t>
            </a:r>
            <a:r>
              <a:rPr lang="en-GB" sz="2400" b="1" i="1" u="sng" dirty="0" err="1">
                <a:latin typeface="Arial" panose="020B0604020202020204" pitchFamily="34" charset="0"/>
                <a:cs typeface="Arial" panose="020B0604020202020204" pitchFamily="34" charset="0"/>
              </a:rPr>
              <a:t>fod</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yn</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arweinyd</a:t>
            </a:r>
            <a:r>
              <a:rPr lang="en-GB" sz="2400" b="1" i="1" u="sng" dirty="0">
                <a:latin typeface="Arial" panose="020B0604020202020204" pitchFamily="34" charset="0"/>
                <a:cs typeface="Arial" panose="020B0604020202020204" pitchFamily="34" charset="0"/>
              </a:rPr>
              <a:t> </a:t>
            </a:r>
            <a:r>
              <a:rPr lang="en-GB" sz="2400" b="1" i="1" u="sng" dirty="0" err="1">
                <a:latin typeface="Arial" panose="020B0604020202020204" pitchFamily="34" charset="0"/>
                <a:cs typeface="Arial" panose="020B0604020202020204" pitchFamily="34" charset="0"/>
              </a:rPr>
              <a:t>catalytig</a:t>
            </a:r>
            <a:endParaRPr lang="en-GB" sz="2400" b="1" i="1" u="sng" dirty="0">
              <a:latin typeface="Arial" panose="020B0604020202020204" pitchFamily="34" charset="0"/>
              <a:cs typeface="Arial" panose="020B0604020202020204" pitchFamily="34" charset="0"/>
            </a:endParaRPr>
          </a:p>
          <a:p>
            <a:pPr marL="0" indent="0" algn="ctr">
              <a:buNone/>
            </a:pPr>
            <a:endParaRPr lang="en-GB" b="1" u="sng"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i="1" dirty="0">
                <a:latin typeface="Arial" panose="020B0604020202020204" pitchFamily="34" charset="0"/>
                <a:cs typeface="Arial" panose="020B0604020202020204" pitchFamily="34" charset="0"/>
              </a:rPr>
              <a:t>'Gall </a:t>
            </a:r>
            <a:r>
              <a:rPr lang="en-GB" i="1" dirty="0" err="1">
                <a:latin typeface="Arial" panose="020B0604020202020204" pitchFamily="34" charset="0"/>
                <a:cs typeface="Arial" panose="020B0604020202020204" pitchFamily="34" charset="0"/>
              </a:rPr>
              <a:t>arweinydd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gydag</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awdurdod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yn</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ôl</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teitl</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swydd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orfodi</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newid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ond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mae</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arweinydd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catalytig</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yn</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dod</a:t>
            </a:r>
            <a:r>
              <a:rPr lang="en-GB" i="1" dirty="0">
                <a:latin typeface="Arial" panose="020B0604020202020204" pitchFamily="34" charset="0"/>
                <a:cs typeface="Arial" panose="020B0604020202020204" pitchFamily="34" charset="0"/>
              </a:rPr>
              <a:t> â </a:t>
            </a:r>
            <a:r>
              <a:rPr lang="en-GB" i="1" dirty="0" err="1">
                <a:latin typeface="Arial" panose="020B0604020202020204" pitchFamily="34" charset="0"/>
                <a:cs typeface="Arial" panose="020B0604020202020204" pitchFamily="34" charset="0"/>
              </a:rPr>
              <a:t>newid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trwy</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weithredu</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blaengar</a:t>
            </a:r>
            <a:r>
              <a:rPr lang="en-GB" i="1" dirty="0">
                <a:latin typeface="Arial" panose="020B0604020202020204" pitchFamily="34" charset="0"/>
                <a:cs typeface="Arial" panose="020B0604020202020204" pitchFamily="34" charset="0"/>
              </a:rPr>
              <a:t>.’</a:t>
            </a:r>
          </a:p>
          <a:p>
            <a:pPr marL="0" indent="0">
              <a:buNone/>
            </a:pPr>
            <a:r>
              <a:rPr lang="en-GB" sz="2000" i="1" dirty="0">
                <a:solidFill>
                  <a:schemeClr val="accent1">
                    <a:lumMod val="75000"/>
                  </a:schemeClr>
                </a:solidFill>
                <a:latin typeface="Arial" panose="020B0604020202020204" pitchFamily="34" charset="0"/>
                <a:cs typeface="Arial" panose="020B0604020202020204" pitchFamily="34" charset="0"/>
              </a:rPr>
              <a:t>(Reed and Canning, 2012, </a:t>
            </a:r>
            <a:r>
              <a:rPr lang="en-GB" sz="2000" i="1" dirty="0" err="1">
                <a:solidFill>
                  <a:schemeClr val="accent1">
                    <a:lumMod val="75000"/>
                  </a:schemeClr>
                </a:solidFill>
                <a:latin typeface="Arial" panose="020B0604020202020204" pitchFamily="34" charset="0"/>
                <a:cs typeface="Arial" panose="020B0604020202020204" pitchFamily="34" charset="0"/>
              </a:rPr>
              <a:t>wedi’I</a:t>
            </a:r>
            <a:r>
              <a:rPr lang="en-GB" sz="2000" i="1" dirty="0">
                <a:solidFill>
                  <a:schemeClr val="accent1">
                    <a:lumMod val="75000"/>
                  </a:schemeClr>
                </a:solidFill>
                <a:latin typeface="Arial" panose="020B0604020202020204" pitchFamily="34" charset="0"/>
                <a:cs typeface="Arial" panose="020B0604020202020204" pitchFamily="34" charset="0"/>
              </a:rPr>
              <a:t> </a:t>
            </a:r>
            <a:r>
              <a:rPr lang="en-GB" sz="2000" i="1" dirty="0" err="1">
                <a:solidFill>
                  <a:schemeClr val="accent1">
                    <a:lumMod val="75000"/>
                  </a:schemeClr>
                </a:solidFill>
                <a:latin typeface="Arial" panose="020B0604020202020204" pitchFamily="34" charset="0"/>
                <a:cs typeface="Arial" panose="020B0604020202020204" pitchFamily="34" charset="0"/>
              </a:rPr>
              <a:t>ddyfynnu</a:t>
            </a:r>
            <a:r>
              <a:rPr lang="en-GB" sz="2000" i="1" dirty="0">
                <a:solidFill>
                  <a:schemeClr val="accent1">
                    <a:lumMod val="75000"/>
                  </a:schemeClr>
                </a:solidFill>
                <a:latin typeface="Arial" panose="020B0604020202020204" pitchFamily="34" charset="0"/>
                <a:cs typeface="Arial" panose="020B0604020202020204" pitchFamily="34" charset="0"/>
              </a:rPr>
              <a:t> </a:t>
            </a:r>
            <a:r>
              <a:rPr lang="en-GB" sz="2000" i="1" dirty="0" err="1">
                <a:solidFill>
                  <a:schemeClr val="accent1">
                    <a:lumMod val="75000"/>
                  </a:schemeClr>
                </a:solidFill>
                <a:latin typeface="Arial" panose="020B0604020202020204" pitchFamily="34" charset="0"/>
                <a:cs typeface="Arial" panose="020B0604020202020204" pitchFamily="34" charset="0"/>
              </a:rPr>
              <a:t>yn</a:t>
            </a:r>
            <a:r>
              <a:rPr lang="en-GB" sz="2000" i="1" dirty="0">
                <a:solidFill>
                  <a:schemeClr val="accent1">
                    <a:lumMod val="75000"/>
                  </a:schemeClr>
                </a:solidFill>
                <a:latin typeface="Arial" panose="020B0604020202020204" pitchFamily="34" charset="0"/>
                <a:cs typeface="Arial" panose="020B0604020202020204" pitchFamily="34" charset="0"/>
              </a:rPr>
              <a:t> Siraj-Blatchford a Hallett, 2014, </a:t>
            </a:r>
            <a:r>
              <a:rPr lang="en-GB" sz="2000" i="1" dirty="0" err="1">
                <a:solidFill>
                  <a:schemeClr val="accent1">
                    <a:lumMod val="75000"/>
                  </a:schemeClr>
                </a:solidFill>
                <a:latin typeface="Arial" panose="020B0604020202020204" pitchFamily="34" charset="0"/>
                <a:cs typeface="Arial" panose="020B0604020202020204" pitchFamily="34" charset="0"/>
              </a:rPr>
              <a:t>tud</a:t>
            </a:r>
            <a:r>
              <a:rPr lang="en-GB" sz="2000" i="1" dirty="0">
                <a:solidFill>
                  <a:schemeClr val="accent1">
                    <a:lumMod val="75000"/>
                  </a:schemeClr>
                </a:solidFill>
                <a:latin typeface="Arial" panose="020B0604020202020204" pitchFamily="34" charset="0"/>
                <a:cs typeface="Arial" panose="020B0604020202020204" pitchFamily="34" charset="0"/>
              </a:rPr>
              <a:t>. 103)</a:t>
            </a:r>
          </a:p>
          <a:p>
            <a:pPr marL="0" indent="0">
              <a:buNone/>
            </a:pPr>
            <a:endParaRPr lang="en-GB" dirty="0"/>
          </a:p>
        </p:txBody>
      </p:sp>
      <p:sp>
        <p:nvSpPr>
          <p:cNvPr id="4" name="Content Placeholder 3">
            <a:extLst>
              <a:ext uri="{FF2B5EF4-FFF2-40B4-BE49-F238E27FC236}">
                <a16:creationId xmlns:a16="http://schemas.microsoft.com/office/drawing/2014/main" id="{A21C5258-B7C7-3C26-D996-78CF7D78EB88}"/>
              </a:ext>
            </a:extLst>
          </p:cNvPr>
          <p:cNvSpPr>
            <a:spLocks noGrp="1"/>
          </p:cNvSpPr>
          <p:nvPr>
            <p:ph sz="half" idx="2"/>
          </p:nvPr>
        </p:nvSpPr>
        <p:spPr/>
        <p:txBody>
          <a:bodyPr>
            <a:normAutofit fontScale="55000" lnSpcReduction="20000"/>
          </a:bodyPr>
          <a:lstStyle/>
          <a:p>
            <a:pPr marL="0" indent="0">
              <a:buNone/>
            </a:pPr>
            <a:r>
              <a:rPr lang="en-GB" i="1" dirty="0">
                <a:solidFill>
                  <a:schemeClr val="accent1">
                    <a:lumMod val="75000"/>
                  </a:schemeClr>
                </a:solidFill>
                <a:latin typeface="Arial" panose="020B0604020202020204" pitchFamily="34" charset="0"/>
                <a:cs typeface="Arial" panose="020B0604020202020204" pitchFamily="34" charset="0"/>
              </a:rPr>
              <a:t>A catalytic leader can:</a:t>
            </a:r>
          </a:p>
          <a:p>
            <a:pPr marL="342900" indent="-342900"/>
            <a:r>
              <a:rPr lang="en-GB" i="1" dirty="0">
                <a:solidFill>
                  <a:schemeClr val="accent1">
                    <a:lumMod val="75000"/>
                  </a:schemeClr>
                </a:solidFill>
                <a:latin typeface="Arial" panose="020B0604020202020204" pitchFamily="34" charset="0"/>
                <a:cs typeface="Arial" panose="020B0604020202020204" pitchFamily="34" charset="0"/>
              </a:rPr>
              <a:t>Identify the problem/issue</a:t>
            </a:r>
          </a:p>
          <a:p>
            <a:pPr marL="342900" indent="-342900"/>
            <a:r>
              <a:rPr lang="en-GB" i="1" dirty="0">
                <a:solidFill>
                  <a:schemeClr val="accent1">
                    <a:lumMod val="75000"/>
                  </a:schemeClr>
                </a:solidFill>
                <a:latin typeface="Arial" panose="020B0604020202020204" pitchFamily="34" charset="0"/>
                <a:cs typeface="Arial" panose="020B0604020202020204" pitchFamily="34" charset="0"/>
              </a:rPr>
              <a:t>Communicate it</a:t>
            </a:r>
          </a:p>
          <a:p>
            <a:pPr marL="342900" indent="-342900"/>
            <a:r>
              <a:rPr lang="en-GB" i="1" dirty="0">
                <a:solidFill>
                  <a:schemeClr val="accent1">
                    <a:lumMod val="75000"/>
                  </a:schemeClr>
                </a:solidFill>
                <a:latin typeface="Arial" panose="020B0604020202020204" pitchFamily="34" charset="0"/>
                <a:cs typeface="Arial" panose="020B0604020202020204" pitchFamily="34" charset="0"/>
              </a:rPr>
              <a:t>Involve others in solution-finding</a:t>
            </a:r>
          </a:p>
          <a:p>
            <a:pPr marL="342900" indent="-342900"/>
            <a:r>
              <a:rPr lang="en-GB" i="1" dirty="0">
                <a:solidFill>
                  <a:schemeClr val="accent1">
                    <a:lumMod val="75000"/>
                  </a:schemeClr>
                </a:solidFill>
                <a:latin typeface="Arial" panose="020B0604020202020204" pitchFamily="34" charset="0"/>
                <a:cs typeface="Arial" panose="020B0604020202020204" pitchFamily="34" charset="0"/>
              </a:rPr>
              <a:t>Maintain engagement with the issue and sustain the engagement and interest of others</a:t>
            </a:r>
            <a:endParaRPr lang="en-GB" sz="5400" i="1" dirty="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GB" sz="5400" i="1" dirty="0">
              <a:solidFill>
                <a:schemeClr val="accent1">
                  <a:lumMod val="75000"/>
                </a:schemeClr>
              </a:solidFill>
              <a:latin typeface="Arial" panose="020B0604020202020204" pitchFamily="34" charset="0"/>
              <a:cs typeface="Arial" panose="020B0604020202020204" pitchFamily="34" charset="0"/>
            </a:endParaRPr>
          </a:p>
          <a:p>
            <a:pPr marL="0" indent="0" algn="ctr">
              <a:buNone/>
            </a:pPr>
            <a:r>
              <a:rPr lang="en-GB" sz="2400" b="1" i="1" u="sng" dirty="0">
                <a:solidFill>
                  <a:schemeClr val="accent1">
                    <a:lumMod val="75000"/>
                  </a:schemeClr>
                </a:solidFill>
                <a:latin typeface="Arial" panose="020B0604020202020204" pitchFamily="34" charset="0"/>
                <a:cs typeface="Arial" panose="020B0604020202020204" pitchFamily="34" charset="0"/>
              </a:rPr>
              <a:t>You do not need to be a manager to be a catalytic leader</a:t>
            </a:r>
          </a:p>
          <a:p>
            <a:pPr marL="0" indent="0" algn="ctr">
              <a:buNone/>
            </a:pPr>
            <a:endParaRPr lang="en-GB" sz="2400" b="1" i="1" u="sng"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i="1" dirty="0">
                <a:solidFill>
                  <a:schemeClr val="accent1">
                    <a:lumMod val="75000"/>
                  </a:schemeClr>
                </a:solidFill>
                <a:latin typeface="Arial" panose="020B0604020202020204" pitchFamily="34" charset="0"/>
                <a:cs typeface="Arial" panose="020B0604020202020204" pitchFamily="34" charset="0"/>
              </a:rPr>
              <a:t>‘A leader with authority by job title can impose change, but a catalytic leader brings change through progressive action.’ </a:t>
            </a:r>
          </a:p>
          <a:p>
            <a:pPr marL="0" indent="0" algn="r">
              <a:buNone/>
            </a:pPr>
            <a:r>
              <a:rPr lang="en-GB" sz="1800" i="1" dirty="0">
                <a:solidFill>
                  <a:schemeClr val="accent1">
                    <a:lumMod val="75000"/>
                  </a:schemeClr>
                </a:solidFill>
                <a:latin typeface="Arial" panose="020B0604020202020204" pitchFamily="34" charset="0"/>
                <a:cs typeface="Arial" panose="020B0604020202020204" pitchFamily="34" charset="0"/>
              </a:rPr>
              <a:t>(Reed and Canning, 2012, cited in Siraj-Blatchford a Hallett, 2014, p. 103)</a:t>
            </a:r>
          </a:p>
          <a:p>
            <a:endParaRPr lang="en-GB" dirty="0"/>
          </a:p>
        </p:txBody>
      </p:sp>
    </p:spTree>
    <p:extLst>
      <p:ext uri="{BB962C8B-B14F-4D97-AF65-F5344CB8AC3E}">
        <p14:creationId xmlns:p14="http://schemas.microsoft.com/office/powerpoint/2010/main" val="1851949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46114-BD71-0E79-F074-9EE00D25B288}"/>
              </a:ext>
            </a:extLst>
          </p:cNvPr>
          <p:cNvSpPr>
            <a:spLocks noGrp="1"/>
          </p:cNvSpPr>
          <p:nvPr>
            <p:ph type="title"/>
          </p:nvPr>
        </p:nvSpPr>
        <p:spPr/>
        <p:txBody>
          <a:bodyPr>
            <a:normAutofit/>
          </a:bodyPr>
          <a:lstStyle/>
          <a:p>
            <a:pPr algn="ctr"/>
            <a:r>
              <a:rPr lang="cy-GB" sz="3600" b="1" noProof="0" dirty="0"/>
              <a:t>Arweinwyr Catalytig</a:t>
            </a:r>
            <a:br>
              <a:rPr lang="en-GB" sz="3600" b="1" i="1" dirty="0">
                <a:solidFill>
                  <a:schemeClr val="accent1">
                    <a:lumMod val="75000"/>
                  </a:schemeClr>
                </a:solidFill>
              </a:rPr>
            </a:br>
            <a:r>
              <a:rPr lang="en-GB" sz="3600" b="1" i="1" dirty="0">
                <a:solidFill>
                  <a:schemeClr val="accent1">
                    <a:lumMod val="75000"/>
                  </a:schemeClr>
                </a:solidFill>
              </a:rPr>
              <a:t>Catalytic Leaders</a:t>
            </a:r>
          </a:p>
        </p:txBody>
      </p:sp>
      <p:sp>
        <p:nvSpPr>
          <p:cNvPr id="3" name="Content Placeholder 2">
            <a:extLst>
              <a:ext uri="{FF2B5EF4-FFF2-40B4-BE49-F238E27FC236}">
                <a16:creationId xmlns:a16="http://schemas.microsoft.com/office/drawing/2014/main" id="{16DE5185-FBC1-A832-A753-FB425B2200E0}"/>
              </a:ext>
            </a:extLst>
          </p:cNvPr>
          <p:cNvSpPr>
            <a:spLocks noGrp="1"/>
          </p:cNvSpPr>
          <p:nvPr>
            <p:ph sz="half" idx="1"/>
          </p:nvPr>
        </p:nvSpPr>
        <p:spPr/>
        <p:txBody>
          <a:bodyPr>
            <a:normAutofit fontScale="62500" lnSpcReduction="20000"/>
          </a:bodyPr>
          <a:lstStyle/>
          <a:p>
            <a:r>
              <a:rPr lang="cy-GB" noProof="0" dirty="0"/>
              <a:t>Mae sefyllfa </a:t>
            </a:r>
            <a:r>
              <a:rPr lang="cy-GB" b="1" noProof="0" dirty="0"/>
              <a:t>dylanwad yn hytrach na </a:t>
            </a:r>
            <a:r>
              <a:rPr lang="cy-GB" noProof="0" dirty="0"/>
              <a:t>sefyllfa </a:t>
            </a:r>
            <a:r>
              <a:rPr lang="cy-GB" b="1" noProof="0" dirty="0"/>
              <a:t>awdurdod</a:t>
            </a:r>
            <a:r>
              <a:rPr lang="cy-GB" noProof="0" dirty="0"/>
              <a:t> yn allweddol wrth ddod yn gyfrwng ar gyfer newid</a:t>
            </a:r>
          </a:p>
          <a:p>
            <a:r>
              <a:rPr lang="cy-GB" noProof="0" dirty="0"/>
              <a:t>Newid drwy gamau cynyddol bychain</a:t>
            </a:r>
          </a:p>
          <a:p>
            <a:r>
              <a:rPr lang="cy-GB" noProof="0" dirty="0"/>
              <a:t>Newid trwy gydnabod potensial yn hytrach na'i orfodi o uchod</a:t>
            </a:r>
          </a:p>
          <a:p>
            <a:r>
              <a:rPr lang="cy-GB" noProof="0" dirty="0"/>
              <a:t>Proses greadigol a deinamig yn hytrach na set o agweddau ac ymddygiadau</a:t>
            </a:r>
          </a:p>
          <a:p>
            <a:r>
              <a:rPr lang="cy-GB" noProof="0" dirty="0"/>
              <a:t>Heb gyfarwyddyd</a:t>
            </a:r>
          </a:p>
          <a:p>
            <a:r>
              <a:rPr lang="cy-GB" noProof="0" dirty="0"/>
              <a:t>Dolenni i ZPD </a:t>
            </a:r>
            <a:r>
              <a:rPr lang="cy-GB" noProof="0" dirty="0" err="1"/>
              <a:t>Vygotsky</a:t>
            </a:r>
            <a:r>
              <a:rPr lang="cy-GB" noProof="0" dirty="0"/>
              <a:t> (e.e. </a:t>
            </a:r>
            <a:r>
              <a:rPr lang="cy-GB" dirty="0"/>
              <a:t>Cynorthwywyr Cymorth Addysgu</a:t>
            </a:r>
            <a:r>
              <a:rPr lang="cy-GB" noProof="0" dirty="0"/>
              <a:t> yn cefnogi ac yn cydweithio â'i gilydd i </a:t>
            </a:r>
            <a:r>
              <a:rPr lang="cy-GB" dirty="0"/>
              <a:t>annog</a:t>
            </a:r>
            <a:r>
              <a:rPr lang="cy-GB" noProof="0" dirty="0"/>
              <a:t> newid) (</a:t>
            </a:r>
            <a:r>
              <a:rPr lang="cy-GB" noProof="0" dirty="0" err="1"/>
              <a:t>McDowall</a:t>
            </a:r>
            <a:r>
              <a:rPr lang="cy-GB" noProof="0" dirty="0"/>
              <a:t> Clark, 2012)</a:t>
            </a:r>
          </a:p>
          <a:p>
            <a:r>
              <a:rPr lang="cy-GB" noProof="0" dirty="0"/>
              <a:t>Ydych chi'n adnabod arweinydd catalytig yn eich gweithle? Ydych chi'n un?</a:t>
            </a:r>
          </a:p>
        </p:txBody>
      </p:sp>
      <p:sp>
        <p:nvSpPr>
          <p:cNvPr id="4" name="Content Placeholder 3">
            <a:extLst>
              <a:ext uri="{FF2B5EF4-FFF2-40B4-BE49-F238E27FC236}">
                <a16:creationId xmlns:a16="http://schemas.microsoft.com/office/drawing/2014/main" id="{C90DE8BE-E704-69A6-68AB-FCA9BAE12228}"/>
              </a:ext>
            </a:extLst>
          </p:cNvPr>
          <p:cNvSpPr>
            <a:spLocks noGrp="1"/>
          </p:cNvSpPr>
          <p:nvPr>
            <p:ph sz="half" idx="2"/>
          </p:nvPr>
        </p:nvSpPr>
        <p:spPr/>
        <p:txBody>
          <a:bodyPr>
            <a:normAutofit fontScale="62500" lnSpcReduction="20000"/>
          </a:bodyPr>
          <a:lstStyle/>
          <a:p>
            <a:pPr marL="342900" indent="-342900"/>
            <a:r>
              <a:rPr lang="en-GB" i="1" dirty="0">
                <a:solidFill>
                  <a:schemeClr val="accent1">
                    <a:lumMod val="75000"/>
                  </a:schemeClr>
                </a:solidFill>
              </a:rPr>
              <a:t>Position of </a:t>
            </a:r>
            <a:r>
              <a:rPr lang="en-GB" b="1" i="1" dirty="0">
                <a:solidFill>
                  <a:schemeClr val="accent1">
                    <a:lumMod val="75000"/>
                  </a:schemeClr>
                </a:solidFill>
              </a:rPr>
              <a:t>influence</a:t>
            </a:r>
            <a:r>
              <a:rPr lang="en-GB" i="1" dirty="0">
                <a:solidFill>
                  <a:schemeClr val="accent1">
                    <a:lumMod val="75000"/>
                  </a:schemeClr>
                </a:solidFill>
              </a:rPr>
              <a:t> </a:t>
            </a:r>
            <a:r>
              <a:rPr lang="en-GB" b="1" i="1" dirty="0">
                <a:solidFill>
                  <a:schemeClr val="accent1">
                    <a:lumMod val="75000"/>
                  </a:schemeClr>
                </a:solidFill>
              </a:rPr>
              <a:t>rather than </a:t>
            </a:r>
            <a:r>
              <a:rPr lang="en-GB" i="1" dirty="0">
                <a:solidFill>
                  <a:schemeClr val="accent1">
                    <a:lumMod val="75000"/>
                  </a:schemeClr>
                </a:solidFill>
              </a:rPr>
              <a:t>position of </a:t>
            </a:r>
            <a:r>
              <a:rPr lang="en-GB" b="1" i="1" dirty="0">
                <a:solidFill>
                  <a:schemeClr val="accent1">
                    <a:lumMod val="75000"/>
                  </a:schemeClr>
                </a:solidFill>
              </a:rPr>
              <a:t>authority</a:t>
            </a:r>
            <a:r>
              <a:rPr lang="en-GB" i="1" dirty="0">
                <a:solidFill>
                  <a:schemeClr val="accent1">
                    <a:lumMod val="75000"/>
                  </a:schemeClr>
                </a:solidFill>
              </a:rPr>
              <a:t> is key to becoming a change agent</a:t>
            </a:r>
          </a:p>
          <a:p>
            <a:pPr marL="342900" indent="-342900"/>
            <a:r>
              <a:rPr lang="en-GB" i="1" dirty="0">
                <a:solidFill>
                  <a:schemeClr val="accent1">
                    <a:lumMod val="75000"/>
                  </a:schemeClr>
                </a:solidFill>
              </a:rPr>
              <a:t>Change through small incremental steps</a:t>
            </a:r>
          </a:p>
          <a:p>
            <a:pPr marL="342900" indent="-342900"/>
            <a:r>
              <a:rPr lang="en-GB" i="1" dirty="0">
                <a:solidFill>
                  <a:schemeClr val="accent1">
                    <a:lumMod val="75000"/>
                  </a:schemeClr>
                </a:solidFill>
              </a:rPr>
              <a:t>Change through recognition of potential rather than imposed from above</a:t>
            </a:r>
          </a:p>
          <a:p>
            <a:pPr marL="342900" indent="-342900"/>
            <a:r>
              <a:rPr lang="en-GB" i="1" dirty="0">
                <a:solidFill>
                  <a:schemeClr val="accent1">
                    <a:lumMod val="75000"/>
                  </a:schemeClr>
                </a:solidFill>
              </a:rPr>
              <a:t>Creative and dynamic process rather than a set of attitudes and behaviours</a:t>
            </a:r>
          </a:p>
          <a:p>
            <a:pPr marL="342900" indent="-342900"/>
            <a:r>
              <a:rPr lang="en-GB" i="1" dirty="0">
                <a:solidFill>
                  <a:schemeClr val="accent1">
                    <a:lumMod val="75000"/>
                  </a:schemeClr>
                </a:solidFill>
              </a:rPr>
              <a:t>Non-directive</a:t>
            </a:r>
          </a:p>
          <a:p>
            <a:pPr marL="342900" indent="-342900"/>
            <a:r>
              <a:rPr lang="en-GB" i="1" dirty="0">
                <a:solidFill>
                  <a:schemeClr val="accent1">
                    <a:lumMod val="75000"/>
                  </a:schemeClr>
                </a:solidFill>
              </a:rPr>
              <a:t>Links to Vygotsky’s ZPD (e.g. LSAs support &amp; collaborate with each other to bring about change) </a:t>
            </a:r>
            <a:r>
              <a:rPr lang="en-GB" sz="1400" i="1" dirty="0">
                <a:solidFill>
                  <a:schemeClr val="accent1">
                    <a:lumMod val="75000"/>
                  </a:schemeClr>
                </a:solidFill>
              </a:rPr>
              <a:t>(McDowall Clark, 2012)</a:t>
            </a:r>
            <a:endParaRPr lang="en-GB" i="1" dirty="0">
              <a:solidFill>
                <a:schemeClr val="accent1">
                  <a:lumMod val="75000"/>
                </a:schemeClr>
              </a:solidFill>
            </a:endParaRPr>
          </a:p>
          <a:p>
            <a:pPr marL="342900" indent="-342900"/>
            <a:endParaRPr lang="en-GB" i="1" dirty="0">
              <a:solidFill>
                <a:schemeClr val="accent1">
                  <a:lumMod val="75000"/>
                </a:schemeClr>
              </a:solidFill>
            </a:endParaRPr>
          </a:p>
          <a:p>
            <a:pPr marL="342900" indent="-342900"/>
            <a:r>
              <a:rPr lang="en-GB" i="1" dirty="0">
                <a:solidFill>
                  <a:schemeClr val="accent1">
                    <a:lumMod val="75000"/>
                  </a:schemeClr>
                </a:solidFill>
              </a:rPr>
              <a:t>Do you know a catalytic leader in your work place? Are you one?</a:t>
            </a:r>
          </a:p>
          <a:p>
            <a:endParaRPr lang="en-GB" dirty="0"/>
          </a:p>
        </p:txBody>
      </p:sp>
    </p:spTree>
    <p:extLst>
      <p:ext uri="{BB962C8B-B14F-4D97-AF65-F5344CB8AC3E}">
        <p14:creationId xmlns:p14="http://schemas.microsoft.com/office/powerpoint/2010/main" val="2526462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04643-E4CB-5482-CD83-1011B6FED74F}"/>
              </a:ext>
            </a:extLst>
          </p:cNvPr>
          <p:cNvSpPr>
            <a:spLocks noGrp="1"/>
          </p:cNvSpPr>
          <p:nvPr>
            <p:ph type="title"/>
          </p:nvPr>
        </p:nvSpPr>
        <p:spPr/>
        <p:txBody>
          <a:bodyPr>
            <a:normAutofit/>
          </a:bodyPr>
          <a:lstStyle/>
          <a:p>
            <a:pPr algn="ctr"/>
            <a:r>
              <a:rPr lang="en-GB" sz="3200" b="1" dirty="0" err="1"/>
              <a:t>Safonau</a:t>
            </a:r>
            <a:r>
              <a:rPr lang="en-GB" sz="3200" b="1" dirty="0"/>
              <a:t> </a:t>
            </a:r>
            <a:r>
              <a:rPr lang="en-GB" sz="3200" b="1" dirty="0" err="1"/>
              <a:t>Proffesiynol</a:t>
            </a:r>
            <a:r>
              <a:rPr lang="en-GB" sz="3200" b="1" dirty="0"/>
              <a:t> </a:t>
            </a:r>
            <a:r>
              <a:rPr lang="en-GB" sz="3200" b="1" dirty="0" err="1"/>
              <a:t>ar</a:t>
            </a:r>
            <a:r>
              <a:rPr lang="en-GB" sz="3200" b="1" dirty="0"/>
              <a:t> </a:t>
            </a:r>
            <a:r>
              <a:rPr lang="en-GB" sz="3200" b="1" dirty="0" err="1"/>
              <a:t>gyfer</a:t>
            </a:r>
            <a:r>
              <a:rPr lang="en-GB" sz="3200" b="1" dirty="0"/>
              <a:t> </a:t>
            </a:r>
            <a:r>
              <a:rPr lang="en-GB" sz="3200" b="1" dirty="0" err="1"/>
              <a:t>Cynorthwyo</a:t>
            </a:r>
            <a:r>
              <a:rPr lang="en-GB" sz="3200" b="1" dirty="0"/>
              <a:t> </a:t>
            </a:r>
            <a:r>
              <a:rPr lang="en-GB" sz="3200" b="1" dirty="0" err="1"/>
              <a:t>Addysgu</a:t>
            </a:r>
            <a:r>
              <a:rPr lang="en-GB" sz="3200" b="1" dirty="0"/>
              <a:t> </a:t>
            </a:r>
            <a:r>
              <a:rPr lang="en-GB" sz="1200" b="1" dirty="0"/>
              <a:t>(LC, 2019)</a:t>
            </a:r>
            <a:br>
              <a:rPr lang="en-GB" sz="3200" i="1" dirty="0"/>
            </a:br>
            <a:r>
              <a:rPr lang="en-GB" sz="3200" b="1" i="1" dirty="0">
                <a:solidFill>
                  <a:schemeClr val="accent1">
                    <a:lumMod val="75000"/>
                  </a:schemeClr>
                </a:solidFill>
              </a:rPr>
              <a:t>Professional Standards for Assisting Teaching </a:t>
            </a:r>
            <a:r>
              <a:rPr lang="en-GB" sz="1200" b="1" i="1" dirty="0">
                <a:solidFill>
                  <a:schemeClr val="accent1">
                    <a:lumMod val="75000"/>
                  </a:schemeClr>
                </a:solidFill>
              </a:rPr>
              <a:t>(WG, 2019)</a:t>
            </a:r>
            <a:endParaRPr lang="en-GB" sz="1200" b="1" dirty="0">
              <a:solidFill>
                <a:schemeClr val="accent1">
                  <a:lumMod val="75000"/>
                </a:schemeClr>
              </a:solidFill>
            </a:endParaRPr>
          </a:p>
        </p:txBody>
      </p:sp>
      <p:sp>
        <p:nvSpPr>
          <p:cNvPr id="3" name="Content Placeholder 2">
            <a:extLst>
              <a:ext uri="{FF2B5EF4-FFF2-40B4-BE49-F238E27FC236}">
                <a16:creationId xmlns:a16="http://schemas.microsoft.com/office/drawing/2014/main" id="{DC125128-62B4-A0DA-39AF-D84AB92A5FED}"/>
              </a:ext>
            </a:extLst>
          </p:cNvPr>
          <p:cNvSpPr>
            <a:spLocks noGrp="1"/>
          </p:cNvSpPr>
          <p:nvPr>
            <p:ph sz="half" idx="1"/>
          </p:nvPr>
        </p:nvSpPr>
        <p:spPr/>
        <p:txBody>
          <a:bodyPr>
            <a:normAutofit/>
          </a:bodyPr>
          <a:lstStyle/>
          <a:p>
            <a:pPr marL="514350" indent="-514350">
              <a:buAutoNum type="arabicPeriod"/>
            </a:pPr>
            <a:r>
              <a:rPr lang="en-GB" dirty="0" err="1"/>
              <a:t>Addysgeg</a:t>
            </a:r>
            <a:endParaRPr lang="en-GB" dirty="0"/>
          </a:p>
          <a:p>
            <a:pPr marL="514350" indent="-514350">
              <a:buAutoNum type="arabicPeriod"/>
            </a:pPr>
            <a:r>
              <a:rPr lang="en-GB" dirty="0" err="1"/>
              <a:t>Dysgu</a:t>
            </a:r>
            <a:r>
              <a:rPr lang="en-GB" dirty="0"/>
              <a:t> </a:t>
            </a:r>
            <a:r>
              <a:rPr lang="en-GB" dirty="0" err="1"/>
              <a:t>Proffesiynol</a:t>
            </a:r>
            <a:endParaRPr lang="en-GB" dirty="0"/>
          </a:p>
          <a:p>
            <a:pPr marL="514350" indent="-514350">
              <a:buAutoNum type="arabicPeriod"/>
            </a:pPr>
            <a:r>
              <a:rPr lang="en-GB" dirty="0" err="1"/>
              <a:t>Arloesi</a:t>
            </a:r>
            <a:endParaRPr lang="en-GB" dirty="0"/>
          </a:p>
          <a:p>
            <a:pPr marL="514350" indent="-514350">
              <a:buAutoNum type="arabicPeriod"/>
            </a:pPr>
            <a:r>
              <a:rPr lang="en-GB" dirty="0" err="1"/>
              <a:t>Arweinyddiaeth</a:t>
            </a:r>
            <a:endParaRPr lang="en-GB" dirty="0"/>
          </a:p>
          <a:p>
            <a:pPr marL="514350" indent="-514350">
              <a:buAutoNum type="arabicPeriod"/>
            </a:pPr>
            <a:r>
              <a:rPr lang="en-GB" dirty="0" err="1"/>
              <a:t>Cydweithredu</a:t>
            </a:r>
            <a:endParaRPr lang="en-GB" dirty="0"/>
          </a:p>
        </p:txBody>
      </p:sp>
      <p:sp>
        <p:nvSpPr>
          <p:cNvPr id="4" name="Content Placeholder 3">
            <a:extLst>
              <a:ext uri="{FF2B5EF4-FFF2-40B4-BE49-F238E27FC236}">
                <a16:creationId xmlns:a16="http://schemas.microsoft.com/office/drawing/2014/main" id="{1938D880-AFFF-E78C-3552-EF3F56CC3079}"/>
              </a:ext>
            </a:extLst>
          </p:cNvPr>
          <p:cNvSpPr>
            <a:spLocks noGrp="1"/>
          </p:cNvSpPr>
          <p:nvPr>
            <p:ph sz="half" idx="2"/>
          </p:nvPr>
        </p:nvSpPr>
        <p:spPr/>
        <p:txBody>
          <a:bodyPr>
            <a:normAutofit/>
          </a:bodyPr>
          <a:lstStyle/>
          <a:p>
            <a:pPr marL="0" indent="0">
              <a:buNone/>
            </a:pPr>
            <a:r>
              <a:rPr lang="en-GB" i="1" dirty="0">
                <a:solidFill>
                  <a:schemeClr val="accent1">
                    <a:lumMod val="75000"/>
                  </a:schemeClr>
                </a:solidFill>
              </a:rPr>
              <a:t>1.Pedagogy</a:t>
            </a:r>
          </a:p>
          <a:p>
            <a:pPr marL="0" indent="0">
              <a:buNone/>
            </a:pPr>
            <a:r>
              <a:rPr lang="en-GB" i="1" dirty="0">
                <a:solidFill>
                  <a:schemeClr val="accent1">
                    <a:lumMod val="75000"/>
                  </a:schemeClr>
                </a:solidFill>
              </a:rPr>
              <a:t>2.Professional Learning</a:t>
            </a:r>
          </a:p>
          <a:p>
            <a:pPr marL="0" indent="0">
              <a:buNone/>
            </a:pPr>
            <a:r>
              <a:rPr lang="en-GB" i="1" dirty="0">
                <a:solidFill>
                  <a:schemeClr val="accent1">
                    <a:lumMod val="75000"/>
                  </a:schemeClr>
                </a:solidFill>
              </a:rPr>
              <a:t>3.Innovation</a:t>
            </a:r>
          </a:p>
          <a:p>
            <a:pPr marL="0" indent="0">
              <a:buNone/>
            </a:pPr>
            <a:r>
              <a:rPr lang="en-GB" i="1" dirty="0">
                <a:solidFill>
                  <a:schemeClr val="accent1">
                    <a:lumMod val="75000"/>
                  </a:schemeClr>
                </a:solidFill>
              </a:rPr>
              <a:t>4.Leadership</a:t>
            </a:r>
          </a:p>
          <a:p>
            <a:pPr marL="0" indent="0">
              <a:buNone/>
            </a:pPr>
            <a:r>
              <a:rPr lang="en-GB" i="1" dirty="0">
                <a:solidFill>
                  <a:schemeClr val="accent1">
                    <a:lumMod val="75000"/>
                  </a:schemeClr>
                </a:solidFill>
              </a:rPr>
              <a:t>5.Collaboration   </a:t>
            </a:r>
          </a:p>
          <a:p>
            <a:endParaRPr lang="en-GB" dirty="0"/>
          </a:p>
        </p:txBody>
      </p:sp>
    </p:spTree>
    <p:extLst>
      <p:ext uri="{BB962C8B-B14F-4D97-AF65-F5344CB8AC3E}">
        <p14:creationId xmlns:p14="http://schemas.microsoft.com/office/powerpoint/2010/main" val="4291946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ADE88-2B74-9EDE-5583-96C150E758DA}"/>
              </a:ext>
            </a:extLst>
          </p:cNvPr>
          <p:cNvSpPr>
            <a:spLocks noGrp="1"/>
          </p:cNvSpPr>
          <p:nvPr>
            <p:ph type="title"/>
          </p:nvPr>
        </p:nvSpPr>
        <p:spPr/>
        <p:txBody>
          <a:bodyPr>
            <a:normAutofit fontScale="90000"/>
          </a:bodyPr>
          <a:lstStyle/>
          <a:p>
            <a:pPr algn="ctr"/>
            <a:br>
              <a:rPr lang="en-GB" b="1" dirty="0"/>
            </a:br>
            <a:r>
              <a:rPr lang="en-GB" b="1" dirty="0" err="1"/>
              <a:t>Addysgeg</a:t>
            </a:r>
            <a:r>
              <a:rPr lang="en-GB" b="1" dirty="0"/>
              <a:t>                        </a:t>
            </a:r>
            <a:r>
              <a:rPr lang="en-GB" b="1" i="1" dirty="0">
                <a:solidFill>
                  <a:schemeClr val="accent1">
                    <a:lumMod val="75000"/>
                  </a:schemeClr>
                </a:solidFill>
              </a:rPr>
              <a:t>Pedagogy</a:t>
            </a:r>
            <a:br>
              <a:rPr lang="en-GB" b="1" i="1" dirty="0">
                <a:solidFill>
                  <a:schemeClr val="accent1">
                    <a:lumMod val="75000"/>
                  </a:schemeClr>
                </a:solidFill>
              </a:rPr>
            </a:br>
            <a:r>
              <a:rPr lang="en-GB" b="1" dirty="0"/>
              <a:t>Y Safon:                      </a:t>
            </a:r>
            <a:r>
              <a:rPr lang="en-GB" b="1" i="1" dirty="0">
                <a:solidFill>
                  <a:schemeClr val="accent1">
                    <a:lumMod val="75000"/>
                  </a:schemeClr>
                </a:solidFill>
              </a:rPr>
              <a:t>The Standard:</a:t>
            </a:r>
            <a:br>
              <a:rPr lang="en-GB" dirty="0"/>
            </a:br>
            <a:endParaRPr lang="en-GB" dirty="0"/>
          </a:p>
        </p:txBody>
      </p:sp>
      <p:sp>
        <p:nvSpPr>
          <p:cNvPr id="3" name="Content Placeholder 2">
            <a:extLst>
              <a:ext uri="{FF2B5EF4-FFF2-40B4-BE49-F238E27FC236}">
                <a16:creationId xmlns:a16="http://schemas.microsoft.com/office/drawing/2014/main" id="{9F7E7243-9472-2C0B-403E-864A6464FB4F}"/>
              </a:ext>
            </a:extLst>
          </p:cNvPr>
          <p:cNvSpPr>
            <a:spLocks noGrp="1"/>
          </p:cNvSpPr>
          <p:nvPr>
            <p:ph sz="half" idx="1"/>
          </p:nvPr>
        </p:nvSpPr>
        <p:spPr/>
        <p:txBody>
          <a:bodyPr>
            <a:normAutofit fontScale="70000" lnSpcReduction="20000"/>
          </a:bodyPr>
          <a:lstStyle/>
          <a:p>
            <a:pPr marL="0" indent="0">
              <a:lnSpc>
                <a:spcPct val="100000"/>
              </a:lnSpc>
              <a:buNone/>
            </a:pPr>
            <a:r>
              <a:rPr lang="cy-GB" noProof="0" dirty="0"/>
              <a:t>‘Mae’r cymorth ar gyfer yr athro a’r dysgwyr yn canolbwyntio ar ddeilliannau dysgu ac ar les. Mae’r cynorthwyydd addysgu yn </a:t>
            </a:r>
            <a:r>
              <a:rPr lang="cy-GB" dirty="0"/>
              <a:t>aelod</a:t>
            </a:r>
            <a:r>
              <a:rPr lang="cy-GB" noProof="0" dirty="0"/>
              <a:t> annatod o’r tîm sy’n cynnig cyfleoedd dysgu ac mae’n gosod esiampl. Mae’r dylanwad ar ddysgwyr eu hunain yn gadarnhaol, gan ddatblygu eu hymagwedd tuag at ddysgu a gwella’u gallu i fanteisio ar gyfleoedd dysgu fel sy’n briodol.’ </a:t>
            </a:r>
            <a:r>
              <a:rPr lang="cy-GB" sz="1000" noProof="0" dirty="0"/>
              <a:t>(L.C., 2019)</a:t>
            </a:r>
          </a:p>
          <a:p>
            <a:pPr>
              <a:lnSpc>
                <a:spcPct val="100000"/>
              </a:lnSpc>
            </a:pPr>
            <a:r>
              <a:rPr lang="cy-GB" noProof="0" dirty="0"/>
              <a:t>'Dull ac arfer addysgu'</a:t>
            </a:r>
            <a:r>
              <a:rPr lang="cy-GB" sz="1600" noProof="0" dirty="0"/>
              <a:t> (UNESCO, </a:t>
            </a:r>
            <a:r>
              <a:rPr lang="cy-GB" sz="1600" noProof="0" dirty="0" err="1"/>
              <a:t>d.d</a:t>
            </a:r>
            <a:r>
              <a:rPr lang="cy-GB" sz="1600" noProof="0" dirty="0"/>
              <a:t>.) </a:t>
            </a:r>
          </a:p>
          <a:p>
            <a:pPr>
              <a:lnSpc>
                <a:spcPct val="100000"/>
              </a:lnSpc>
            </a:pPr>
            <a:r>
              <a:rPr lang="cy-GB" noProof="0" dirty="0"/>
              <a:t>Y 'sut' nid y 'beth' </a:t>
            </a:r>
            <a:r>
              <a:rPr lang="cy-GB" sz="1700" noProof="0" dirty="0"/>
              <a:t>(TES, 2025) </a:t>
            </a:r>
          </a:p>
          <a:p>
            <a:pPr>
              <a:lnSpc>
                <a:spcPct val="100000"/>
              </a:lnSpc>
            </a:pPr>
            <a:r>
              <a:rPr lang="cy-GB" noProof="0" dirty="0"/>
              <a:t>Mireinio addysgu... cynorthwyo effeithiolrwydd ac effeithlonrwydd </a:t>
            </a:r>
            <a:r>
              <a:rPr lang="cy-GB" sz="1600" noProof="0" dirty="0"/>
              <a:t>(</a:t>
            </a:r>
            <a:r>
              <a:rPr lang="cy-GB" sz="1600" noProof="0" dirty="0" err="1"/>
              <a:t>LlC</a:t>
            </a:r>
            <a:r>
              <a:rPr lang="cy-GB" sz="1600" noProof="0" dirty="0"/>
              <a:t>, 2019)</a:t>
            </a:r>
            <a:endParaRPr lang="cy-GB" noProof="0" dirty="0"/>
          </a:p>
        </p:txBody>
      </p:sp>
      <p:sp>
        <p:nvSpPr>
          <p:cNvPr id="4" name="Content Placeholder 3">
            <a:extLst>
              <a:ext uri="{FF2B5EF4-FFF2-40B4-BE49-F238E27FC236}">
                <a16:creationId xmlns:a16="http://schemas.microsoft.com/office/drawing/2014/main" id="{AA0A6901-AE5B-D4B3-B6BD-C8EFCCE378AF}"/>
              </a:ext>
            </a:extLst>
          </p:cNvPr>
          <p:cNvSpPr>
            <a:spLocks noGrp="1"/>
          </p:cNvSpPr>
          <p:nvPr>
            <p:ph sz="half" idx="2"/>
          </p:nvPr>
        </p:nvSpPr>
        <p:spPr/>
        <p:txBody>
          <a:bodyPr>
            <a:normAutofit fontScale="70000" lnSpcReduction="20000"/>
          </a:bodyPr>
          <a:lstStyle/>
          <a:p>
            <a:pPr marL="0" indent="0">
              <a:buNone/>
            </a:pPr>
            <a:r>
              <a:rPr lang="en-GB" i="1" dirty="0">
                <a:solidFill>
                  <a:schemeClr val="accent1">
                    <a:lumMod val="75000"/>
                  </a:schemeClr>
                </a:solidFill>
              </a:rPr>
              <a:t>‘Support for the teacher and learners is focused upon learning outcomes and well-being. The TA is an integral member of the team providing learning opportunities and is a role model. The influence on learners themselves is positive, building their disposition to learning and increasing their </a:t>
            </a:r>
            <a:r>
              <a:rPr lang="en-GB" dirty="0">
                <a:solidFill>
                  <a:schemeClr val="accent1">
                    <a:lumMod val="75000"/>
                  </a:schemeClr>
                </a:solidFill>
              </a:rPr>
              <a:t>capacity to access learning as appropriate.’                     </a:t>
            </a:r>
            <a:r>
              <a:rPr lang="en-GB" sz="1000" dirty="0">
                <a:solidFill>
                  <a:schemeClr val="accent1">
                    <a:lumMod val="75000"/>
                  </a:schemeClr>
                </a:solidFill>
              </a:rPr>
              <a:t>(WG, 2019)</a:t>
            </a:r>
            <a:endParaRPr lang="en-GB" dirty="0">
              <a:solidFill>
                <a:schemeClr val="accent1">
                  <a:lumMod val="75000"/>
                </a:schemeClr>
              </a:solidFill>
            </a:endParaRPr>
          </a:p>
          <a:p>
            <a:r>
              <a:rPr lang="en-GB" i="1" dirty="0">
                <a:solidFill>
                  <a:schemeClr val="accent1">
                    <a:lumMod val="75000"/>
                  </a:schemeClr>
                </a:solidFill>
              </a:rPr>
              <a:t>‘Method and practice of teaching’ </a:t>
            </a:r>
            <a:r>
              <a:rPr lang="en-GB" sz="1000" i="1" dirty="0">
                <a:solidFill>
                  <a:schemeClr val="accent1">
                    <a:lumMod val="75000"/>
                  </a:schemeClr>
                </a:solidFill>
              </a:rPr>
              <a:t>(UNESCO, n.d.)</a:t>
            </a:r>
            <a:endParaRPr lang="en-GB" i="1" dirty="0">
              <a:solidFill>
                <a:schemeClr val="accent1">
                  <a:lumMod val="75000"/>
                </a:schemeClr>
              </a:solidFill>
            </a:endParaRPr>
          </a:p>
          <a:p>
            <a:r>
              <a:rPr lang="en-GB" i="1" dirty="0">
                <a:solidFill>
                  <a:schemeClr val="accent1">
                    <a:lumMod val="75000"/>
                  </a:schemeClr>
                </a:solidFill>
              </a:rPr>
              <a:t>The ‘how’ not the ‘what’ </a:t>
            </a:r>
            <a:r>
              <a:rPr lang="en-GB" sz="1000" i="1" dirty="0">
                <a:solidFill>
                  <a:schemeClr val="accent1">
                    <a:lumMod val="75000"/>
                  </a:schemeClr>
                </a:solidFill>
              </a:rPr>
              <a:t>(TES, 2025)</a:t>
            </a:r>
            <a:endParaRPr lang="en-GB" i="1" dirty="0">
              <a:solidFill>
                <a:schemeClr val="accent1">
                  <a:lumMod val="75000"/>
                </a:schemeClr>
              </a:solidFill>
            </a:endParaRPr>
          </a:p>
          <a:p>
            <a:r>
              <a:rPr lang="en-GB" i="1" dirty="0">
                <a:solidFill>
                  <a:schemeClr val="accent1">
                    <a:lumMod val="75000"/>
                  </a:schemeClr>
                </a:solidFill>
              </a:rPr>
              <a:t>Refining teaching…assisting effectiveness and efficiency </a:t>
            </a:r>
            <a:r>
              <a:rPr lang="en-GB" sz="1000" i="1" dirty="0">
                <a:solidFill>
                  <a:schemeClr val="accent1">
                    <a:lumMod val="75000"/>
                  </a:schemeClr>
                </a:solidFill>
              </a:rPr>
              <a:t>(WG, 2019)</a:t>
            </a:r>
            <a:endParaRPr lang="en-GB" i="1" dirty="0">
              <a:solidFill>
                <a:schemeClr val="accent1">
                  <a:lumMod val="75000"/>
                </a:schemeClr>
              </a:solidFill>
            </a:endParaRPr>
          </a:p>
        </p:txBody>
      </p:sp>
    </p:spTree>
    <p:extLst>
      <p:ext uri="{BB962C8B-B14F-4D97-AF65-F5344CB8AC3E}">
        <p14:creationId xmlns:p14="http://schemas.microsoft.com/office/powerpoint/2010/main" val="334151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19B80-C2AE-C92B-7BF7-DBE6BC58B2C9}"/>
              </a:ext>
            </a:extLst>
          </p:cNvPr>
          <p:cNvSpPr>
            <a:spLocks noGrp="1"/>
          </p:cNvSpPr>
          <p:nvPr>
            <p:ph type="title"/>
          </p:nvPr>
        </p:nvSpPr>
        <p:spPr/>
        <p:txBody>
          <a:bodyPr>
            <a:normAutofit fontScale="90000"/>
          </a:bodyPr>
          <a:lstStyle/>
          <a:p>
            <a:br>
              <a:rPr lang="en-GB" b="1" dirty="0"/>
            </a:br>
            <a:r>
              <a:rPr lang="en-GB" b="1" dirty="0" err="1"/>
              <a:t>Dysgu</a:t>
            </a:r>
            <a:r>
              <a:rPr lang="en-GB" b="1" dirty="0"/>
              <a:t> </a:t>
            </a:r>
            <a:r>
              <a:rPr lang="en-GB" b="1" dirty="0" err="1"/>
              <a:t>Proffesiynol</a:t>
            </a:r>
            <a:r>
              <a:rPr lang="en-GB" b="1" dirty="0"/>
              <a:t>                </a:t>
            </a:r>
            <a:r>
              <a:rPr lang="en-GB" b="1" i="1" dirty="0">
                <a:solidFill>
                  <a:schemeClr val="accent1">
                    <a:lumMod val="75000"/>
                  </a:schemeClr>
                </a:solidFill>
              </a:rPr>
              <a:t>Professional Learning</a:t>
            </a:r>
            <a:br>
              <a:rPr lang="en-GB" b="1" i="1" dirty="0">
                <a:solidFill>
                  <a:schemeClr val="accent1">
                    <a:lumMod val="75000"/>
                  </a:schemeClr>
                </a:solidFill>
              </a:rPr>
            </a:br>
            <a:r>
              <a:rPr lang="en-GB" b="1" i="1" dirty="0">
                <a:solidFill>
                  <a:schemeClr val="accent1">
                    <a:lumMod val="75000"/>
                  </a:schemeClr>
                </a:solidFill>
              </a:rPr>
              <a:t>            </a:t>
            </a:r>
            <a:r>
              <a:rPr lang="en-GB" b="1" dirty="0"/>
              <a:t>Y Safon:                         </a:t>
            </a:r>
            <a:r>
              <a:rPr lang="en-GB" b="1" i="1" dirty="0">
                <a:solidFill>
                  <a:schemeClr val="accent1">
                    <a:lumMod val="75000"/>
                  </a:schemeClr>
                </a:solidFill>
              </a:rPr>
              <a:t>The Standard:                            </a:t>
            </a:r>
            <a:br>
              <a:rPr lang="en-GB" dirty="0"/>
            </a:br>
            <a:endParaRPr lang="en-GB" dirty="0"/>
          </a:p>
        </p:txBody>
      </p:sp>
      <p:sp>
        <p:nvSpPr>
          <p:cNvPr id="3" name="Content Placeholder 2">
            <a:extLst>
              <a:ext uri="{FF2B5EF4-FFF2-40B4-BE49-F238E27FC236}">
                <a16:creationId xmlns:a16="http://schemas.microsoft.com/office/drawing/2014/main" id="{026AB496-212E-0DB1-1438-1280C00BCC62}"/>
              </a:ext>
            </a:extLst>
          </p:cNvPr>
          <p:cNvSpPr>
            <a:spLocks noGrp="1"/>
          </p:cNvSpPr>
          <p:nvPr>
            <p:ph sz="half" idx="1"/>
          </p:nvPr>
        </p:nvSpPr>
        <p:spPr/>
        <p:txBody>
          <a:bodyPr>
            <a:normAutofit lnSpcReduction="10000"/>
          </a:bodyPr>
          <a:lstStyle/>
          <a:p>
            <a:pPr marL="0" indent="0">
              <a:buNone/>
            </a:pPr>
            <a:r>
              <a:rPr lang="cy-GB" noProof="0" dirty="0"/>
              <a:t>‘Mae’r cynorthwyydd addysgu yn ymdrechu i ddatblygu gwybodaeth a sgiliau newydd sydd o fudd i’r dysgwyr drwy fod yn weithgar yn yr ysgol fel cymuned dysgu. Mae yno ymgysylltu cadarnhaol mewn gweithgareddau dysgu sy’n cefnogi anghenion yr ysgol neu ddysgwyr penodol.’ </a:t>
            </a:r>
            <a:r>
              <a:rPr lang="cy-GB" sz="1000" noProof="0" dirty="0"/>
              <a:t>(L.C., 2019)</a:t>
            </a:r>
            <a:endParaRPr lang="cy-GB" noProof="0" dirty="0"/>
          </a:p>
        </p:txBody>
      </p:sp>
      <p:sp>
        <p:nvSpPr>
          <p:cNvPr id="4" name="Content Placeholder 3">
            <a:extLst>
              <a:ext uri="{FF2B5EF4-FFF2-40B4-BE49-F238E27FC236}">
                <a16:creationId xmlns:a16="http://schemas.microsoft.com/office/drawing/2014/main" id="{6B5F8D48-C62B-E454-5C1A-B5A3DEEB1EEA}"/>
              </a:ext>
            </a:extLst>
          </p:cNvPr>
          <p:cNvSpPr>
            <a:spLocks noGrp="1"/>
          </p:cNvSpPr>
          <p:nvPr>
            <p:ph sz="half" idx="2"/>
          </p:nvPr>
        </p:nvSpPr>
        <p:spPr/>
        <p:txBody>
          <a:bodyPr>
            <a:normAutofit lnSpcReduction="10000"/>
          </a:bodyPr>
          <a:lstStyle/>
          <a:p>
            <a:pPr marL="0" indent="0">
              <a:buNone/>
            </a:pPr>
            <a:r>
              <a:rPr lang="en-GB" i="1" dirty="0">
                <a:solidFill>
                  <a:schemeClr val="accent1">
                    <a:lumMod val="75000"/>
                  </a:schemeClr>
                </a:solidFill>
              </a:rPr>
              <a:t>‘The TA strives to develop new knowledge and skills that benefit learners by taking an active role in the school as a learning community. There is positive engagement in learning activity that supports the needs of the school or specified learners.’ </a:t>
            </a:r>
            <a:r>
              <a:rPr lang="en-GB" sz="1000" i="1" dirty="0">
                <a:solidFill>
                  <a:schemeClr val="accent1">
                    <a:lumMod val="75000"/>
                  </a:schemeClr>
                </a:solidFill>
              </a:rPr>
              <a:t>(WG, 2019)</a:t>
            </a:r>
            <a:endParaRPr lang="en-GB" i="1" dirty="0">
              <a:solidFill>
                <a:schemeClr val="accent1">
                  <a:lumMod val="75000"/>
                </a:schemeClr>
              </a:solidFill>
            </a:endParaRPr>
          </a:p>
        </p:txBody>
      </p:sp>
    </p:spTree>
    <p:extLst>
      <p:ext uri="{BB962C8B-B14F-4D97-AF65-F5344CB8AC3E}">
        <p14:creationId xmlns:p14="http://schemas.microsoft.com/office/powerpoint/2010/main" val="2412136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5174E-39CC-6FAF-9A12-AD5E0FC869F6}"/>
              </a:ext>
            </a:extLst>
          </p:cNvPr>
          <p:cNvSpPr>
            <a:spLocks noGrp="1"/>
          </p:cNvSpPr>
          <p:nvPr>
            <p:ph type="title"/>
          </p:nvPr>
        </p:nvSpPr>
        <p:spPr/>
        <p:txBody>
          <a:bodyPr/>
          <a:lstStyle/>
          <a:p>
            <a:pPr algn="ctr"/>
            <a:r>
              <a:rPr lang="en-GB" b="1" dirty="0" err="1"/>
              <a:t>Arloesi</a:t>
            </a:r>
            <a:r>
              <a:rPr lang="en-GB" b="1" i="1" dirty="0">
                <a:solidFill>
                  <a:schemeClr val="accent1">
                    <a:lumMod val="75000"/>
                  </a:schemeClr>
                </a:solidFill>
              </a:rPr>
              <a:t>                       Innovation</a:t>
            </a:r>
            <a:br>
              <a:rPr lang="en-GB" b="1" i="1" dirty="0">
                <a:solidFill>
                  <a:schemeClr val="accent1">
                    <a:lumMod val="75000"/>
                  </a:schemeClr>
                </a:solidFill>
              </a:rPr>
            </a:br>
            <a:r>
              <a:rPr lang="en-GB" b="1" dirty="0"/>
              <a:t>Y Safon:                    </a:t>
            </a:r>
            <a:r>
              <a:rPr lang="en-GB" b="1" i="1" dirty="0">
                <a:solidFill>
                  <a:schemeClr val="accent1">
                    <a:lumMod val="75000"/>
                  </a:schemeClr>
                </a:solidFill>
              </a:rPr>
              <a:t>The Standard:</a:t>
            </a:r>
          </a:p>
        </p:txBody>
      </p:sp>
      <p:sp>
        <p:nvSpPr>
          <p:cNvPr id="3" name="Content Placeholder 2">
            <a:extLst>
              <a:ext uri="{FF2B5EF4-FFF2-40B4-BE49-F238E27FC236}">
                <a16:creationId xmlns:a16="http://schemas.microsoft.com/office/drawing/2014/main" id="{72259EBA-26AC-3A7C-86EF-00ED0BC0E380}"/>
              </a:ext>
            </a:extLst>
          </p:cNvPr>
          <p:cNvSpPr>
            <a:spLocks noGrp="1"/>
          </p:cNvSpPr>
          <p:nvPr>
            <p:ph sz="half" idx="1"/>
          </p:nvPr>
        </p:nvSpPr>
        <p:spPr/>
        <p:txBody>
          <a:bodyPr/>
          <a:lstStyle/>
          <a:p>
            <a:pPr marL="0" indent="0">
              <a:buNone/>
            </a:pPr>
            <a:r>
              <a:rPr lang="cy-GB" noProof="0" dirty="0"/>
              <a:t>‘Mae’r cynorthwyydd addysgu yn </a:t>
            </a:r>
            <a:r>
              <a:rPr lang="cy-GB" dirty="0"/>
              <a:t>archwilio</a:t>
            </a:r>
            <a:r>
              <a:rPr lang="cy-GB" noProof="0" dirty="0"/>
              <a:t> syniadau a thechnegau newydd ac yn ymuno ag ymdrech yr ysgol i roi dulliau newydd o ddysgu ac addysgu ar waith.’ </a:t>
            </a:r>
            <a:r>
              <a:rPr lang="cy-GB" sz="1000" noProof="0" dirty="0"/>
              <a:t>(L.C., 2019)</a:t>
            </a:r>
            <a:endParaRPr lang="cy-GB" noProof="0" dirty="0"/>
          </a:p>
        </p:txBody>
      </p:sp>
      <p:sp>
        <p:nvSpPr>
          <p:cNvPr id="4" name="Content Placeholder 3">
            <a:extLst>
              <a:ext uri="{FF2B5EF4-FFF2-40B4-BE49-F238E27FC236}">
                <a16:creationId xmlns:a16="http://schemas.microsoft.com/office/drawing/2014/main" id="{1D5B2870-0E48-22E9-6484-6674347E2B6E}"/>
              </a:ext>
            </a:extLst>
          </p:cNvPr>
          <p:cNvSpPr>
            <a:spLocks noGrp="1"/>
          </p:cNvSpPr>
          <p:nvPr>
            <p:ph sz="half" idx="2"/>
          </p:nvPr>
        </p:nvSpPr>
        <p:spPr/>
        <p:txBody>
          <a:bodyPr/>
          <a:lstStyle/>
          <a:p>
            <a:pPr marL="0" indent="0">
              <a:buNone/>
            </a:pPr>
            <a:r>
              <a:rPr lang="en-GB" i="1" dirty="0">
                <a:solidFill>
                  <a:schemeClr val="accent1">
                    <a:lumMod val="75000"/>
                  </a:schemeClr>
                </a:solidFill>
              </a:rPr>
              <a:t>‘The TA explores new ideas and techniques and joins with the school’s efforts to carefully implement new approaches to learning and teaching.’ </a:t>
            </a:r>
            <a:r>
              <a:rPr lang="en-GB" sz="1000" i="1" dirty="0">
                <a:solidFill>
                  <a:schemeClr val="accent1">
                    <a:lumMod val="75000"/>
                  </a:schemeClr>
                </a:solidFill>
              </a:rPr>
              <a:t>(WG, 2019)</a:t>
            </a:r>
            <a:endParaRPr lang="en-GB" i="1" dirty="0">
              <a:solidFill>
                <a:schemeClr val="accent1">
                  <a:lumMod val="75000"/>
                </a:schemeClr>
              </a:solidFill>
            </a:endParaRPr>
          </a:p>
        </p:txBody>
      </p:sp>
    </p:spTree>
    <p:extLst>
      <p:ext uri="{BB962C8B-B14F-4D97-AF65-F5344CB8AC3E}">
        <p14:creationId xmlns:p14="http://schemas.microsoft.com/office/powerpoint/2010/main" val="1051140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B231A-D47F-DA04-7AD3-B82A9D2E0F74}"/>
              </a:ext>
            </a:extLst>
          </p:cNvPr>
          <p:cNvSpPr>
            <a:spLocks noGrp="1"/>
          </p:cNvSpPr>
          <p:nvPr>
            <p:ph type="title"/>
          </p:nvPr>
        </p:nvSpPr>
        <p:spPr/>
        <p:txBody>
          <a:bodyPr>
            <a:normAutofit fontScale="90000"/>
          </a:bodyPr>
          <a:lstStyle/>
          <a:p>
            <a:pPr algn="ctr"/>
            <a:br>
              <a:rPr lang="en-GB" dirty="0"/>
            </a:br>
            <a:r>
              <a:rPr lang="en-GB" b="1" dirty="0" err="1"/>
              <a:t>Arweinyddiaeth</a:t>
            </a:r>
            <a:r>
              <a:rPr lang="en-GB" b="1" dirty="0"/>
              <a:t>                                </a:t>
            </a:r>
            <a:r>
              <a:rPr lang="en-GB" dirty="0"/>
              <a:t> </a:t>
            </a:r>
            <a:r>
              <a:rPr lang="en-GB" b="1" i="1" dirty="0">
                <a:solidFill>
                  <a:schemeClr val="accent1">
                    <a:lumMod val="75000"/>
                  </a:schemeClr>
                </a:solidFill>
              </a:rPr>
              <a:t>Leadership</a:t>
            </a:r>
            <a:br>
              <a:rPr lang="en-GB" b="1" i="1" dirty="0">
                <a:solidFill>
                  <a:schemeClr val="accent1">
                    <a:lumMod val="75000"/>
                  </a:schemeClr>
                </a:solidFill>
              </a:rPr>
            </a:br>
            <a:r>
              <a:rPr lang="en-GB" b="1" dirty="0"/>
              <a:t>Y Safon:                                           </a:t>
            </a:r>
            <a:r>
              <a:rPr lang="en-GB" b="1" i="1" dirty="0">
                <a:solidFill>
                  <a:schemeClr val="accent1">
                    <a:lumMod val="75000"/>
                  </a:schemeClr>
                </a:solidFill>
              </a:rPr>
              <a:t>The Standard:</a:t>
            </a:r>
          </a:p>
        </p:txBody>
      </p:sp>
      <p:sp>
        <p:nvSpPr>
          <p:cNvPr id="3" name="Content Placeholder 2">
            <a:extLst>
              <a:ext uri="{FF2B5EF4-FFF2-40B4-BE49-F238E27FC236}">
                <a16:creationId xmlns:a16="http://schemas.microsoft.com/office/drawing/2014/main" id="{EEF5D918-F619-B363-462F-88F0B4CFBC44}"/>
              </a:ext>
            </a:extLst>
          </p:cNvPr>
          <p:cNvSpPr>
            <a:spLocks noGrp="1"/>
          </p:cNvSpPr>
          <p:nvPr>
            <p:ph sz="half" idx="1"/>
          </p:nvPr>
        </p:nvSpPr>
        <p:spPr/>
        <p:txBody>
          <a:bodyPr/>
          <a:lstStyle/>
          <a:p>
            <a:pPr marL="0" indent="0">
              <a:buNone/>
            </a:pPr>
            <a:r>
              <a:rPr lang="en-GB" dirty="0"/>
              <a:t>‘</a:t>
            </a:r>
            <a:r>
              <a:rPr lang="cy-GB" noProof="0" dirty="0"/>
              <a:t>Mae’r cynorthwyydd addysgu yn cymryd cyfrifoldeb am ei rôl o gefnogi atebolrwydd athrawon a chynnydd dysgwyr penodol. Mae’n mynd </a:t>
            </a:r>
            <a:r>
              <a:rPr lang="cy-GB" noProof="0" dirty="0" err="1"/>
              <a:t>ati’n</a:t>
            </a:r>
            <a:r>
              <a:rPr lang="cy-GB" noProof="0" dirty="0"/>
              <a:t> </a:t>
            </a:r>
            <a:r>
              <a:rPr lang="cy-GB" dirty="0"/>
              <a:t>weithredol</a:t>
            </a:r>
            <a:r>
              <a:rPr lang="cy-GB" noProof="0" dirty="0"/>
              <a:t> i gefnogi’r gwaith o arwain timau neu’r ysgol drwy gyfrannu’n llawn er mwyn ceisio sicrhau’r deilliannau gorau i ddysgwyr.’ </a:t>
            </a:r>
            <a:r>
              <a:rPr lang="cy-GB" sz="1000" noProof="0" dirty="0"/>
              <a:t>(L.C., 2019)</a:t>
            </a:r>
            <a:endParaRPr lang="en-GB" dirty="0"/>
          </a:p>
        </p:txBody>
      </p:sp>
      <p:sp>
        <p:nvSpPr>
          <p:cNvPr id="4" name="Content Placeholder 3">
            <a:extLst>
              <a:ext uri="{FF2B5EF4-FFF2-40B4-BE49-F238E27FC236}">
                <a16:creationId xmlns:a16="http://schemas.microsoft.com/office/drawing/2014/main" id="{2C01D34F-BCA6-46CE-E957-0E33BDEDAD2E}"/>
              </a:ext>
            </a:extLst>
          </p:cNvPr>
          <p:cNvSpPr>
            <a:spLocks noGrp="1"/>
          </p:cNvSpPr>
          <p:nvPr>
            <p:ph sz="half" idx="2"/>
          </p:nvPr>
        </p:nvSpPr>
        <p:spPr/>
        <p:txBody>
          <a:bodyPr/>
          <a:lstStyle/>
          <a:p>
            <a:pPr marL="0" indent="0">
              <a:buNone/>
            </a:pPr>
            <a:r>
              <a:rPr lang="en-GB" i="1" dirty="0">
                <a:solidFill>
                  <a:schemeClr val="accent1">
                    <a:lumMod val="75000"/>
                  </a:schemeClr>
                </a:solidFill>
              </a:rPr>
              <a:t>‘The TA takes responsibility for their role in supporting teachers’ accountability and the progress of specified learners. There is an active drive to support leadership of teams or the school contributing fully to seeking the best outcomes for learners.’ </a:t>
            </a:r>
            <a:r>
              <a:rPr lang="en-GB" sz="1000" i="1" dirty="0">
                <a:solidFill>
                  <a:schemeClr val="accent1">
                    <a:lumMod val="75000"/>
                  </a:schemeClr>
                </a:solidFill>
              </a:rPr>
              <a:t>(WG, 2019)</a:t>
            </a:r>
            <a:endParaRPr lang="en-GB" i="1" dirty="0">
              <a:solidFill>
                <a:schemeClr val="accent1">
                  <a:lumMod val="75000"/>
                </a:schemeClr>
              </a:solidFill>
            </a:endParaRPr>
          </a:p>
        </p:txBody>
      </p:sp>
    </p:spTree>
    <p:extLst>
      <p:ext uri="{BB962C8B-B14F-4D97-AF65-F5344CB8AC3E}">
        <p14:creationId xmlns:p14="http://schemas.microsoft.com/office/powerpoint/2010/main" val="2801888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D53C8-2A4F-EBCA-73A3-333C611C418D}"/>
              </a:ext>
            </a:extLst>
          </p:cNvPr>
          <p:cNvSpPr>
            <a:spLocks noGrp="1"/>
          </p:cNvSpPr>
          <p:nvPr>
            <p:ph type="title"/>
          </p:nvPr>
        </p:nvSpPr>
        <p:spPr/>
        <p:txBody>
          <a:bodyPr/>
          <a:lstStyle/>
          <a:p>
            <a:pPr algn="ctr"/>
            <a:r>
              <a:rPr lang="en-GB" b="1" dirty="0" err="1"/>
              <a:t>Cydweithredu</a:t>
            </a:r>
            <a:r>
              <a:rPr lang="en-GB" dirty="0"/>
              <a:t>            </a:t>
            </a:r>
            <a:r>
              <a:rPr lang="en-GB" b="1" i="1" dirty="0">
                <a:solidFill>
                  <a:schemeClr val="accent1">
                    <a:lumMod val="75000"/>
                  </a:schemeClr>
                </a:solidFill>
              </a:rPr>
              <a:t>Collaboration</a:t>
            </a:r>
            <a:br>
              <a:rPr lang="en-GB" b="1" i="1" dirty="0">
                <a:solidFill>
                  <a:schemeClr val="accent1">
                    <a:lumMod val="75000"/>
                  </a:schemeClr>
                </a:solidFill>
              </a:rPr>
            </a:br>
            <a:r>
              <a:rPr lang="en-GB" b="1" dirty="0"/>
              <a:t>Y Safon:                    </a:t>
            </a:r>
            <a:r>
              <a:rPr lang="en-GB" b="1" i="1" dirty="0">
                <a:solidFill>
                  <a:schemeClr val="accent1">
                    <a:lumMod val="75000"/>
                  </a:schemeClr>
                </a:solidFill>
              </a:rPr>
              <a:t>The Standard</a:t>
            </a:r>
            <a:r>
              <a:rPr lang="en-GB" dirty="0"/>
              <a:t>:</a:t>
            </a:r>
          </a:p>
        </p:txBody>
      </p:sp>
      <p:sp>
        <p:nvSpPr>
          <p:cNvPr id="3" name="Content Placeholder 2">
            <a:extLst>
              <a:ext uri="{FF2B5EF4-FFF2-40B4-BE49-F238E27FC236}">
                <a16:creationId xmlns:a16="http://schemas.microsoft.com/office/drawing/2014/main" id="{AAF24617-7BCD-3CC8-444C-DA9BDB7065C9}"/>
              </a:ext>
            </a:extLst>
          </p:cNvPr>
          <p:cNvSpPr>
            <a:spLocks noGrp="1"/>
          </p:cNvSpPr>
          <p:nvPr>
            <p:ph sz="half" idx="1"/>
          </p:nvPr>
        </p:nvSpPr>
        <p:spPr/>
        <p:txBody>
          <a:bodyPr/>
          <a:lstStyle/>
          <a:p>
            <a:pPr marL="0" indent="0">
              <a:buNone/>
            </a:pPr>
            <a:r>
              <a:rPr lang="cy-GB" noProof="0" dirty="0"/>
              <a:t>‘Mae’r cynorthwyydd addysgu yn gweithio gyda chydweithwyr ar bob lefel i gyflawni amcanion yr ysgol. Mabwysiedir </a:t>
            </a:r>
            <a:r>
              <a:rPr lang="cy-GB" dirty="0"/>
              <a:t>agwedd</a:t>
            </a:r>
            <a:r>
              <a:rPr lang="cy-GB" noProof="0" dirty="0"/>
              <a:t> o ddisgwyliad, sy’n cynnwys gweithio’n effeithiol gyda chydweithwyr o ysgolion eraill a </a:t>
            </a:r>
            <a:r>
              <a:rPr lang="cy-GB" dirty="0"/>
              <a:t>g</a:t>
            </a:r>
            <a:r>
              <a:rPr lang="cy-GB" noProof="0" dirty="0" err="1"/>
              <a:t>yda</a:t>
            </a:r>
            <a:r>
              <a:rPr lang="cy-GB" noProof="0" dirty="0"/>
              <a:t> theuluoedd neu bartneriaid eraill sydd ynghlwm â dysgu.’ </a:t>
            </a:r>
            <a:r>
              <a:rPr lang="cy-GB" sz="1000" noProof="0" dirty="0"/>
              <a:t>(</a:t>
            </a:r>
            <a:r>
              <a:rPr lang="en-GB" sz="1000" dirty="0"/>
              <a:t>L.C., 2019)</a:t>
            </a:r>
            <a:endParaRPr lang="en-GB" dirty="0"/>
          </a:p>
        </p:txBody>
      </p:sp>
      <p:sp>
        <p:nvSpPr>
          <p:cNvPr id="4" name="Content Placeholder 3">
            <a:extLst>
              <a:ext uri="{FF2B5EF4-FFF2-40B4-BE49-F238E27FC236}">
                <a16:creationId xmlns:a16="http://schemas.microsoft.com/office/drawing/2014/main" id="{A85C4A34-A299-AF67-2EA1-577C4C33DDA3}"/>
              </a:ext>
            </a:extLst>
          </p:cNvPr>
          <p:cNvSpPr>
            <a:spLocks noGrp="1"/>
          </p:cNvSpPr>
          <p:nvPr>
            <p:ph sz="half" idx="2"/>
          </p:nvPr>
        </p:nvSpPr>
        <p:spPr/>
        <p:txBody>
          <a:bodyPr/>
          <a:lstStyle/>
          <a:p>
            <a:pPr marL="0" indent="0">
              <a:buNone/>
            </a:pPr>
            <a:r>
              <a:rPr lang="en-GB" i="1" dirty="0">
                <a:solidFill>
                  <a:schemeClr val="accent1">
                    <a:lumMod val="75000"/>
                  </a:schemeClr>
                </a:solidFill>
              </a:rPr>
              <a:t>‘The TA works with colleagues at all levels to achieve the aims of the school. There is an outlook of expectation that includes working effectively with colleagues from other schools and with families or other partners in learning.’ </a:t>
            </a:r>
            <a:r>
              <a:rPr lang="en-GB" sz="1000" i="1" dirty="0">
                <a:solidFill>
                  <a:schemeClr val="accent1">
                    <a:lumMod val="75000"/>
                  </a:schemeClr>
                </a:solidFill>
              </a:rPr>
              <a:t>(WG, 2019)</a:t>
            </a:r>
            <a:endParaRPr lang="en-GB" i="1" dirty="0">
              <a:solidFill>
                <a:schemeClr val="accent1">
                  <a:lumMod val="75000"/>
                </a:schemeClr>
              </a:solidFill>
            </a:endParaRPr>
          </a:p>
        </p:txBody>
      </p:sp>
    </p:spTree>
    <p:extLst>
      <p:ext uri="{BB962C8B-B14F-4D97-AF65-F5344CB8AC3E}">
        <p14:creationId xmlns:p14="http://schemas.microsoft.com/office/powerpoint/2010/main" val="4033992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3E1D4-AF14-BFBA-043B-E4CA9B3B342F}"/>
              </a:ext>
            </a:extLst>
          </p:cNvPr>
          <p:cNvSpPr>
            <a:spLocks noGrp="1"/>
          </p:cNvSpPr>
          <p:nvPr>
            <p:ph type="title"/>
          </p:nvPr>
        </p:nvSpPr>
        <p:spPr/>
        <p:txBody>
          <a:bodyPr>
            <a:normAutofit/>
          </a:bodyPr>
          <a:lstStyle/>
          <a:p>
            <a:pPr algn="ctr"/>
            <a:r>
              <a:rPr lang="en-GB" dirty="0"/>
              <a:t>          </a:t>
            </a:r>
            <a:r>
              <a:rPr lang="en-GB" b="1" dirty="0" err="1"/>
              <a:t>Aseiniad</a:t>
            </a:r>
            <a:r>
              <a:rPr lang="en-GB" dirty="0"/>
              <a:t>                     </a:t>
            </a:r>
            <a:r>
              <a:rPr lang="en-GB" b="1" i="1" dirty="0">
                <a:solidFill>
                  <a:schemeClr val="accent1">
                    <a:lumMod val="75000"/>
                  </a:schemeClr>
                </a:solidFill>
              </a:rPr>
              <a:t>Assignment</a:t>
            </a:r>
            <a:br>
              <a:rPr lang="en-GB" b="1" i="1" dirty="0">
                <a:solidFill>
                  <a:schemeClr val="accent1">
                    <a:lumMod val="75000"/>
                  </a:schemeClr>
                </a:solidFill>
              </a:rPr>
            </a:br>
            <a:r>
              <a:rPr lang="en-GB" b="1" i="1" dirty="0">
                <a:solidFill>
                  <a:schemeClr val="accent1">
                    <a:lumMod val="75000"/>
                  </a:schemeClr>
                </a:solidFill>
              </a:rPr>
              <a:t> </a:t>
            </a:r>
            <a:r>
              <a:rPr lang="en-GB" sz="2000" b="1" i="1" dirty="0" err="1">
                <a:solidFill>
                  <a:schemeClr val="accent1">
                    <a:lumMod val="75000"/>
                  </a:schemeClr>
                </a:solidFill>
              </a:rPr>
              <a:t>Cydran</a:t>
            </a:r>
            <a:r>
              <a:rPr lang="en-GB" sz="2000" b="1" i="1" dirty="0">
                <a:solidFill>
                  <a:schemeClr val="accent1">
                    <a:lumMod val="75000"/>
                  </a:schemeClr>
                </a:solidFill>
              </a:rPr>
              <a:t> 1 Elfen 1                                Component 1 Element 1</a:t>
            </a:r>
            <a:endParaRPr lang="en-GB" dirty="0"/>
          </a:p>
        </p:txBody>
      </p:sp>
      <p:sp>
        <p:nvSpPr>
          <p:cNvPr id="3" name="Content Placeholder 2">
            <a:extLst>
              <a:ext uri="{FF2B5EF4-FFF2-40B4-BE49-F238E27FC236}">
                <a16:creationId xmlns:a16="http://schemas.microsoft.com/office/drawing/2014/main" id="{3DD21317-DBF0-202B-9EDC-E6C13B1FCD83}"/>
              </a:ext>
            </a:extLst>
          </p:cNvPr>
          <p:cNvSpPr>
            <a:spLocks noGrp="1"/>
          </p:cNvSpPr>
          <p:nvPr>
            <p:ph sz="half" idx="1"/>
          </p:nvPr>
        </p:nvSpPr>
        <p:spPr/>
        <p:txBody>
          <a:bodyPr>
            <a:normAutofit fontScale="62500" lnSpcReduction="20000"/>
          </a:bodyPr>
          <a:lstStyle/>
          <a:p>
            <a:r>
              <a:rPr lang="cy-GB" b="1" noProof="0" dirty="0"/>
              <a:t>Hunanasesiad o Sgiliau a Phrofiad Proffesiynol</a:t>
            </a:r>
          </a:p>
          <a:p>
            <a:pPr>
              <a:lnSpc>
                <a:spcPct val="100000"/>
              </a:lnSpc>
            </a:pPr>
            <a:r>
              <a:rPr lang="cy-GB" noProof="0" dirty="0"/>
              <a:t>Gan ddefnyddio Safonau Proffesiynol ar gyfer Cynorthwyo Addysgu 2019</a:t>
            </a:r>
            <a:r>
              <a:rPr lang="cy-GB" dirty="0"/>
              <a:t> Llywodraeth Cymru</a:t>
            </a:r>
            <a:r>
              <a:rPr lang="cy-GB" noProof="0" dirty="0"/>
              <a:t>, adfyfyriwch ar eich sgiliau, gwybodaeth, profiad ac ymarfer proffesiynol presennol a'u gwerthuso. Ystyriwch bob un o'r safonau ac aseswch eich cryfderau, meysydd i'w datblygu a'r dystiolaeth y gallwch ei darparu i ddangos eich cymhwysedd. Dylai eich hunanasesiad nodi pa mor effeithiol rydych chi'n bodloni disgwyliadau'r safonau ac amlygu unrhyw feysydd lle byddai dysgu, hyfforddiant neu brofiad pellach yn cefnogi eich twf proffesiynol.</a:t>
            </a:r>
          </a:p>
          <a:p>
            <a:r>
              <a:rPr lang="cy-GB" b="1" noProof="0" dirty="0"/>
              <a:t>Edrychwch ar y templed a ddarperir.</a:t>
            </a:r>
          </a:p>
        </p:txBody>
      </p:sp>
      <p:sp>
        <p:nvSpPr>
          <p:cNvPr id="4" name="Content Placeholder 3">
            <a:extLst>
              <a:ext uri="{FF2B5EF4-FFF2-40B4-BE49-F238E27FC236}">
                <a16:creationId xmlns:a16="http://schemas.microsoft.com/office/drawing/2014/main" id="{C9A25DAF-4D29-9A8D-34D3-69C56A5EFC88}"/>
              </a:ext>
            </a:extLst>
          </p:cNvPr>
          <p:cNvSpPr>
            <a:spLocks noGrp="1"/>
          </p:cNvSpPr>
          <p:nvPr>
            <p:ph sz="half" idx="2"/>
          </p:nvPr>
        </p:nvSpPr>
        <p:spPr/>
        <p:txBody>
          <a:bodyPr>
            <a:normAutofit fontScale="62500" lnSpcReduction="20000"/>
          </a:bodyPr>
          <a:lstStyle/>
          <a:p>
            <a:pPr lvl="0"/>
            <a:r>
              <a:rPr lang="en-GB" b="1" i="1" dirty="0">
                <a:solidFill>
                  <a:schemeClr val="accent1">
                    <a:lumMod val="75000"/>
                  </a:schemeClr>
                </a:solidFill>
              </a:rPr>
              <a:t>Self-Assessment of Professional Skills and Experience</a:t>
            </a:r>
            <a:endParaRPr lang="en-GB" i="1" dirty="0">
              <a:solidFill>
                <a:schemeClr val="accent1">
                  <a:lumMod val="75000"/>
                </a:schemeClr>
              </a:solidFill>
            </a:endParaRPr>
          </a:p>
          <a:p>
            <a:r>
              <a:rPr lang="en-GB" i="1" dirty="0">
                <a:solidFill>
                  <a:schemeClr val="accent1">
                    <a:lumMod val="75000"/>
                  </a:schemeClr>
                </a:solidFill>
              </a:rPr>
              <a:t>Using the Welsh Government’s 2019 Professional Standards for Assisting Teaching, reflect on and evaluate your current skills, knowledge, experience and professional practice. Consider each of the standards and assess your strengths, areas for development and the evidence you can provide to demonstrate your competence. Your self-assessment should identify how effectively you meet the expectations of the standards and highlight any areas where further learning, training or experience would support your professional growth.</a:t>
            </a:r>
          </a:p>
          <a:p>
            <a:r>
              <a:rPr lang="en-GB" b="1" i="1" dirty="0">
                <a:solidFill>
                  <a:schemeClr val="accent1">
                    <a:lumMod val="75000"/>
                  </a:schemeClr>
                </a:solidFill>
              </a:rPr>
              <a:t>Look at the template provided</a:t>
            </a:r>
            <a:r>
              <a:rPr lang="en-GB" dirty="0"/>
              <a:t>.</a:t>
            </a:r>
          </a:p>
          <a:p>
            <a:pPr marL="0" indent="0">
              <a:buNone/>
            </a:pPr>
            <a:endParaRPr lang="en-GB" dirty="0"/>
          </a:p>
        </p:txBody>
      </p:sp>
    </p:spTree>
    <p:extLst>
      <p:ext uri="{BB962C8B-B14F-4D97-AF65-F5344CB8AC3E}">
        <p14:creationId xmlns:p14="http://schemas.microsoft.com/office/powerpoint/2010/main" val="4217601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97A32-DBDD-8B1E-4001-216A06233BCB}"/>
              </a:ext>
            </a:extLst>
          </p:cNvPr>
          <p:cNvSpPr>
            <a:spLocks noGrp="1"/>
          </p:cNvSpPr>
          <p:nvPr>
            <p:ph type="title"/>
          </p:nvPr>
        </p:nvSpPr>
        <p:spPr>
          <a:xfrm>
            <a:off x="838200" y="209955"/>
            <a:ext cx="10515600" cy="1131165"/>
          </a:xfrm>
        </p:spPr>
        <p:txBody>
          <a:bodyPr>
            <a:normAutofit fontScale="90000"/>
          </a:bodyPr>
          <a:lstStyle/>
          <a:p>
            <a:pPr algn="ctr"/>
            <a:r>
              <a:rPr lang="en-GB" dirty="0" err="1"/>
              <a:t>Rhestr</a:t>
            </a:r>
            <a:r>
              <a:rPr lang="en-GB" dirty="0"/>
              <a:t> </a:t>
            </a:r>
            <a:r>
              <a:rPr lang="en-GB"/>
              <a:t>Gyfeiriadau</a:t>
            </a:r>
            <a:r>
              <a:rPr lang="en-GB" dirty="0"/>
              <a:t> </a:t>
            </a:r>
            <a:br>
              <a:rPr lang="en-GB" dirty="0"/>
            </a:br>
            <a:r>
              <a:rPr lang="en-GB" dirty="0"/>
              <a:t>Reference list</a:t>
            </a:r>
          </a:p>
        </p:txBody>
      </p:sp>
      <p:sp>
        <p:nvSpPr>
          <p:cNvPr id="3" name="Content Placeholder 2">
            <a:extLst>
              <a:ext uri="{FF2B5EF4-FFF2-40B4-BE49-F238E27FC236}">
                <a16:creationId xmlns:a16="http://schemas.microsoft.com/office/drawing/2014/main" id="{BD27AA7F-DBAA-039B-F65B-364428DD1802}"/>
              </a:ext>
            </a:extLst>
          </p:cNvPr>
          <p:cNvSpPr>
            <a:spLocks noGrp="1"/>
          </p:cNvSpPr>
          <p:nvPr>
            <p:ph idx="1"/>
          </p:nvPr>
        </p:nvSpPr>
        <p:spPr>
          <a:xfrm>
            <a:off x="-33338" y="1341120"/>
            <a:ext cx="11025188" cy="4125403"/>
          </a:xfrm>
        </p:spPr>
        <p:txBody>
          <a:bodyPr>
            <a:noAutofit/>
          </a:bodyPr>
          <a:lstStyle/>
          <a:p>
            <a:pPr indent="0" algn="just">
              <a:lnSpc>
                <a:spcPct val="150000"/>
              </a:lnSpc>
              <a:buNone/>
            </a:pPr>
            <a:r>
              <a:rPr lang="en-GB" sz="800" b="1" dirty="0"/>
              <a:t>Attaway, W.C. (2022) </a:t>
            </a:r>
            <a:r>
              <a:rPr lang="en-GB" sz="800" b="1" i="1" dirty="0"/>
              <a:t>Catalytic Leadership: 12 keys to becoming an intentional leader who makes a difference. </a:t>
            </a:r>
            <a:r>
              <a:rPr lang="en-GB" sz="800" b="1" dirty="0"/>
              <a:t>Washington D.C. : </a:t>
            </a:r>
            <a:r>
              <a:rPr lang="en-GB" sz="800" b="1" dirty="0" err="1"/>
              <a:t>Eriall</a:t>
            </a:r>
            <a:r>
              <a:rPr lang="en-GB" sz="800" b="1" dirty="0"/>
              <a:t> Press</a:t>
            </a:r>
          </a:p>
          <a:p>
            <a:pPr indent="0" algn="just">
              <a:lnSpc>
                <a:spcPct val="150000"/>
              </a:lnSpc>
              <a:buNone/>
            </a:pPr>
            <a:r>
              <a:rPr lang="en-GB" sz="800" b="1" dirty="0"/>
              <a:t>Dweck, C.S. (2017) </a:t>
            </a:r>
            <a:r>
              <a:rPr lang="en-GB" sz="800" b="1" i="1" dirty="0"/>
              <a:t>Changing the way you think to fulfil your potential (6</a:t>
            </a:r>
            <a:r>
              <a:rPr lang="en-GB" sz="800" b="1" i="1" baseline="30000" dirty="0"/>
              <a:t>th</a:t>
            </a:r>
            <a:r>
              <a:rPr lang="en-GB" sz="800" b="1" i="1" dirty="0"/>
              <a:t> </a:t>
            </a:r>
            <a:r>
              <a:rPr lang="en-GB" sz="800" b="1" i="1" dirty="0" err="1"/>
              <a:t>Edn</a:t>
            </a:r>
            <a:r>
              <a:rPr lang="en-GB" sz="800" b="1" i="1" dirty="0"/>
              <a:t>.) </a:t>
            </a:r>
            <a:r>
              <a:rPr lang="en-GB" sz="800" b="1" dirty="0"/>
              <a:t>London</a:t>
            </a:r>
            <a:r>
              <a:rPr lang="en-GB" sz="800" b="1" i="1" dirty="0"/>
              <a:t>: </a:t>
            </a:r>
            <a:r>
              <a:rPr lang="en-GB" sz="800" b="1" dirty="0"/>
              <a:t>Robinson </a:t>
            </a:r>
          </a:p>
          <a:p>
            <a:pPr indent="0" algn="just">
              <a:lnSpc>
                <a:spcPct val="150000"/>
              </a:lnSpc>
              <a:buNone/>
            </a:pPr>
            <a:r>
              <a:rPr lang="en-GB" sz="800" b="1" dirty="0"/>
              <a:t>Eckert, J. (2022) </a:t>
            </a:r>
            <a:r>
              <a:rPr lang="en-GB" sz="800" b="1" i="1" dirty="0"/>
              <a:t>Collective Leadership: A catalyst for flourishing schools</a:t>
            </a:r>
            <a:r>
              <a:rPr lang="en-GB" sz="800" b="1" dirty="0"/>
              <a:t>. </a:t>
            </a:r>
            <a:r>
              <a:rPr lang="en-GB" sz="800" b="1" dirty="0" err="1"/>
              <a:t>Ar</a:t>
            </a:r>
            <a:r>
              <a:rPr lang="en-GB" sz="800" b="1" dirty="0"/>
              <a:t> </a:t>
            </a:r>
            <a:r>
              <a:rPr lang="en-GB" sz="800" b="1" dirty="0" err="1"/>
              <a:t>gael</a:t>
            </a:r>
            <a:r>
              <a:rPr lang="en-GB" sz="800" b="1" dirty="0"/>
              <a:t> </a:t>
            </a:r>
            <a:r>
              <a:rPr lang="en-GB" sz="800" b="1" dirty="0" err="1"/>
              <a:t>yn</a:t>
            </a:r>
            <a:r>
              <a:rPr lang="en-GB" sz="800" b="1" dirty="0"/>
              <a:t> Available at </a:t>
            </a:r>
            <a:r>
              <a:rPr lang="en-GB" sz="800" b="1" dirty="0">
                <a:hlinkClick r:id="rId2"/>
              </a:rPr>
              <a:t>Collective Leadership: A Catalyst for Flourishing Schools - Converge 2025</a:t>
            </a:r>
            <a:r>
              <a:rPr lang="en-GB" sz="800" b="1" dirty="0"/>
              <a:t>  (</a:t>
            </a:r>
            <a:r>
              <a:rPr lang="cy-GB" sz="800" b="1" dirty="0"/>
              <a:t>Cyrchwyd /</a:t>
            </a:r>
            <a:r>
              <a:rPr lang="en-GB" sz="800" b="1" dirty="0"/>
              <a:t>Accessed 15.07.2026)</a:t>
            </a:r>
          </a:p>
          <a:p>
            <a:pPr indent="0" algn="just">
              <a:lnSpc>
                <a:spcPct val="150000"/>
              </a:lnSpc>
              <a:buNone/>
            </a:pPr>
            <a:r>
              <a:rPr lang="en-GB" sz="800" b="1" dirty="0"/>
              <a:t>Jasper, M. (2013) </a:t>
            </a:r>
            <a:r>
              <a:rPr lang="en-GB" sz="800" b="1" i="1" dirty="0"/>
              <a:t>Beginning Reflective Practice</a:t>
            </a:r>
            <a:r>
              <a:rPr lang="en-GB" sz="800" b="1" dirty="0"/>
              <a:t>. 2nd </a:t>
            </a:r>
            <a:r>
              <a:rPr lang="en-GB" sz="800" b="1" dirty="0" err="1"/>
              <a:t>edn</a:t>
            </a:r>
            <a:r>
              <a:rPr lang="en-GB" sz="800" b="1" dirty="0"/>
              <a:t>. Andover: Cengage Learning</a:t>
            </a:r>
          </a:p>
          <a:p>
            <a:pPr indent="0" algn="just">
              <a:lnSpc>
                <a:spcPct val="150000"/>
              </a:lnSpc>
              <a:buNone/>
            </a:pPr>
            <a:r>
              <a:rPr lang="en-GB" sz="800" b="1" dirty="0" err="1"/>
              <a:t>Llywodraeth</a:t>
            </a:r>
            <a:r>
              <a:rPr lang="en-GB" sz="800" b="1" dirty="0"/>
              <a:t> Cymru (2019) </a:t>
            </a:r>
            <a:r>
              <a:rPr lang="en-GB" sz="800" b="1" i="1" dirty="0" err="1"/>
              <a:t>Safonau</a:t>
            </a:r>
            <a:r>
              <a:rPr lang="en-GB" sz="800" b="1" i="1" dirty="0"/>
              <a:t> </a:t>
            </a:r>
            <a:r>
              <a:rPr lang="en-GB" sz="800" b="1" i="1" dirty="0" err="1"/>
              <a:t>Proffesiynol</a:t>
            </a:r>
            <a:r>
              <a:rPr lang="en-GB" sz="800" b="1" i="1" dirty="0"/>
              <a:t> </a:t>
            </a:r>
            <a:r>
              <a:rPr lang="en-GB" sz="800" b="1" i="1" dirty="0" err="1"/>
              <a:t>ar</a:t>
            </a:r>
            <a:r>
              <a:rPr lang="en-GB" sz="800" b="1" i="1" dirty="0"/>
              <a:t> </a:t>
            </a:r>
            <a:r>
              <a:rPr lang="en-GB" sz="800" b="1" i="1" dirty="0" err="1"/>
              <a:t>gyfer</a:t>
            </a:r>
            <a:r>
              <a:rPr lang="en-GB" sz="800" b="1" i="1" dirty="0"/>
              <a:t> </a:t>
            </a:r>
            <a:r>
              <a:rPr lang="en-GB" sz="800" b="1" i="1" dirty="0" err="1"/>
              <a:t>cynorthwyo</a:t>
            </a:r>
            <a:r>
              <a:rPr lang="en-GB" sz="800" b="1" i="1" dirty="0"/>
              <a:t> </a:t>
            </a:r>
            <a:r>
              <a:rPr lang="en-GB" sz="800" b="1" i="1" dirty="0" err="1"/>
              <a:t>addysgu</a:t>
            </a:r>
            <a:r>
              <a:rPr lang="en-GB" sz="800" b="1" i="1" dirty="0"/>
              <a:t>. </a:t>
            </a:r>
            <a:r>
              <a:rPr lang="en-GB" sz="800" b="1" dirty="0" err="1"/>
              <a:t>Ar</a:t>
            </a:r>
            <a:r>
              <a:rPr lang="en-GB" sz="800" b="1" dirty="0"/>
              <a:t> </a:t>
            </a:r>
            <a:r>
              <a:rPr lang="en-GB" sz="800" b="1" dirty="0" err="1"/>
              <a:t>gael</a:t>
            </a:r>
            <a:r>
              <a:rPr lang="en-GB" sz="800" b="1" dirty="0"/>
              <a:t> </a:t>
            </a:r>
            <a:r>
              <a:rPr lang="en-GB" sz="800" b="1" dirty="0" err="1"/>
              <a:t>yn</a:t>
            </a:r>
            <a:r>
              <a:rPr lang="en-GB" sz="800" b="1" dirty="0"/>
              <a:t>  </a:t>
            </a:r>
            <a:r>
              <a:rPr lang="en-GB" sz="800" b="1" dirty="0">
                <a:hlinkClick r:id="rId3"/>
              </a:rPr>
              <a:t>safonau-proffesiynol-ar-gyfer-cynorthwyo-addysgu-pdf-rhyngweithiol-ar-gyfer-cyfrifiaduron-personol.pdf</a:t>
            </a:r>
            <a:r>
              <a:rPr lang="en-GB" sz="800" b="1" dirty="0"/>
              <a:t> (</a:t>
            </a:r>
            <a:r>
              <a:rPr lang="cy-GB" sz="800" b="1" dirty="0"/>
              <a:t>Cyrchwyd/ </a:t>
            </a:r>
            <a:r>
              <a:rPr lang="cy-GB" sz="800" b="1" dirty="0" err="1"/>
              <a:t>Accessed</a:t>
            </a:r>
            <a:r>
              <a:rPr lang="en-GB" sz="800" b="1" dirty="0"/>
              <a:t> 15.07.2026)</a:t>
            </a:r>
          </a:p>
          <a:p>
            <a:pPr indent="0" algn="just">
              <a:lnSpc>
                <a:spcPct val="150000"/>
              </a:lnSpc>
              <a:buNone/>
            </a:pPr>
            <a:r>
              <a:rPr lang="en-GB" sz="800" b="1" dirty="0"/>
              <a:t>McDowall Clark, R. (2012) ‘‘I’ve never thought of myself as a leader but…’: the Early Years Professional and catalytic leadership’ </a:t>
            </a:r>
            <a:r>
              <a:rPr lang="en-GB" sz="800" b="1" i="1" dirty="0"/>
              <a:t>European Early Childhood Education Research Journal </a:t>
            </a:r>
            <a:r>
              <a:rPr lang="en-GB" sz="800" b="1" dirty="0"/>
              <a:t>Vol. 20, No. 3, September 2012, pp391–401 </a:t>
            </a:r>
            <a:r>
              <a:rPr lang="en-GB" sz="800" b="1" dirty="0" err="1"/>
              <a:t>Ar</a:t>
            </a:r>
            <a:r>
              <a:rPr lang="en-GB" sz="800" b="1" dirty="0"/>
              <a:t> </a:t>
            </a:r>
            <a:r>
              <a:rPr lang="en-GB" sz="800" b="1" dirty="0" err="1"/>
              <a:t>gael</a:t>
            </a:r>
            <a:r>
              <a:rPr lang="en-GB" sz="800" b="1" dirty="0"/>
              <a:t> </a:t>
            </a:r>
            <a:r>
              <a:rPr lang="en-GB" sz="800" b="1" dirty="0" err="1"/>
              <a:t>yn</a:t>
            </a:r>
            <a:r>
              <a:rPr lang="en-GB" sz="800" b="1" dirty="0"/>
              <a:t>/ Available at </a:t>
            </a:r>
            <a:r>
              <a:rPr lang="en-GB" sz="800" b="1" dirty="0">
                <a:hlinkClick r:id="rId4"/>
              </a:rPr>
              <a:t>‘I've never thought of myself as a leader but…’: the Early Years Professional and catalytic leadership (tandfonline.com)</a:t>
            </a:r>
            <a:r>
              <a:rPr lang="en-GB" sz="800" b="1" dirty="0"/>
              <a:t> (</a:t>
            </a:r>
            <a:r>
              <a:rPr lang="cy-GB" sz="800" b="1" dirty="0"/>
              <a:t>Cyrchwyd /</a:t>
            </a:r>
            <a:r>
              <a:rPr lang="en-GB" sz="800" b="1" dirty="0"/>
              <a:t>Accessed 15.07.2026)</a:t>
            </a:r>
          </a:p>
          <a:p>
            <a:pPr indent="0" algn="just">
              <a:lnSpc>
                <a:spcPct val="150000"/>
              </a:lnSpc>
              <a:buNone/>
            </a:pPr>
            <a:r>
              <a:rPr lang="en-GB" sz="800" b="1" dirty="0"/>
              <a:t>Morgan, J. (2020) </a:t>
            </a:r>
            <a:r>
              <a:rPr lang="en-GB" sz="800" b="1" i="1" dirty="0"/>
              <a:t>The Future Leader: 9 Skills and Mindsets to achieve in the next decade. </a:t>
            </a:r>
            <a:r>
              <a:rPr lang="en-GB" sz="800" b="1" dirty="0"/>
              <a:t>New Jersey</a:t>
            </a:r>
            <a:r>
              <a:rPr lang="en-GB" sz="800" b="1" i="1" dirty="0"/>
              <a:t>: </a:t>
            </a:r>
            <a:r>
              <a:rPr lang="en-GB" sz="800" b="1" dirty="0"/>
              <a:t>Wiley</a:t>
            </a:r>
          </a:p>
          <a:p>
            <a:pPr indent="0" algn="just">
              <a:lnSpc>
                <a:spcPct val="150000"/>
              </a:lnSpc>
              <a:buNone/>
            </a:pPr>
            <a:r>
              <a:rPr lang="en-GB" sz="800" b="1" dirty="0"/>
              <a:t>Reed, M. and Canning, N. (2012) </a:t>
            </a:r>
            <a:r>
              <a:rPr lang="en-GB" sz="800" b="1" i="1" dirty="0"/>
              <a:t>Implementing quality improvement and change in the Early Years. London: Sage</a:t>
            </a:r>
          </a:p>
          <a:p>
            <a:pPr indent="0" algn="just">
              <a:lnSpc>
                <a:spcPct val="150000"/>
              </a:lnSpc>
              <a:buNone/>
            </a:pPr>
            <a:r>
              <a:rPr lang="en-GB" sz="800" b="1" dirty="0"/>
              <a:t>Siraj-Blatchford, I and Hallet, E. (2014) </a:t>
            </a:r>
            <a:r>
              <a:rPr lang="en-GB" sz="800" b="1" i="1" dirty="0"/>
              <a:t>Effective and caring leadership in the Early Years. London: Sage Publications</a:t>
            </a:r>
          </a:p>
          <a:p>
            <a:pPr indent="0" algn="just">
              <a:lnSpc>
                <a:spcPct val="150000"/>
              </a:lnSpc>
              <a:buNone/>
            </a:pPr>
            <a:r>
              <a:rPr lang="en-GB" sz="800" b="1" dirty="0"/>
              <a:t>TES (2025) </a:t>
            </a:r>
            <a:r>
              <a:rPr lang="en-GB" sz="800" b="1" i="1" dirty="0"/>
              <a:t>What is Pedagogy? </a:t>
            </a:r>
            <a:r>
              <a:rPr lang="en-GB" sz="800" b="1" dirty="0" err="1"/>
              <a:t>Ar</a:t>
            </a:r>
            <a:r>
              <a:rPr lang="en-GB" sz="800" b="1" dirty="0"/>
              <a:t> </a:t>
            </a:r>
            <a:r>
              <a:rPr lang="en-GB" sz="800" b="1" dirty="0" err="1"/>
              <a:t>gael</a:t>
            </a:r>
            <a:r>
              <a:rPr lang="en-GB" sz="800" b="1" dirty="0"/>
              <a:t> </a:t>
            </a:r>
            <a:r>
              <a:rPr lang="en-GB" sz="800" b="1" dirty="0" err="1"/>
              <a:t>yn</a:t>
            </a:r>
            <a:r>
              <a:rPr lang="en-GB" sz="800" b="1" dirty="0"/>
              <a:t>/Available at </a:t>
            </a:r>
            <a:r>
              <a:rPr lang="en-GB" sz="800" b="1" dirty="0">
                <a:hlinkClick r:id="rId5"/>
              </a:rPr>
              <a:t>What is pedagogy? | </a:t>
            </a:r>
            <a:r>
              <a:rPr lang="en-GB" sz="800" b="1" dirty="0" err="1">
                <a:hlinkClick r:id="rId5"/>
              </a:rPr>
              <a:t>Tes</a:t>
            </a:r>
            <a:r>
              <a:rPr lang="en-GB" sz="800" b="1" dirty="0"/>
              <a:t> (</a:t>
            </a:r>
            <a:r>
              <a:rPr lang="cy-GB" sz="800" b="1" dirty="0"/>
              <a:t>Cyrchwyd /</a:t>
            </a:r>
            <a:r>
              <a:rPr lang="en-GB" sz="800" b="1" dirty="0"/>
              <a:t>Accessed 15.07.2026)</a:t>
            </a:r>
          </a:p>
          <a:p>
            <a:pPr indent="0" algn="just">
              <a:lnSpc>
                <a:spcPct val="150000"/>
              </a:lnSpc>
              <a:buNone/>
            </a:pPr>
            <a:r>
              <a:rPr lang="en-GB" sz="800" b="1" dirty="0"/>
              <a:t>UNESCO (n.d.) </a:t>
            </a:r>
            <a:r>
              <a:rPr lang="en-GB" sz="800" b="1" i="1" dirty="0"/>
              <a:t>Pedagogy. </a:t>
            </a:r>
            <a:r>
              <a:rPr lang="en-GB" sz="800" b="1" dirty="0" err="1"/>
              <a:t>Ar</a:t>
            </a:r>
            <a:r>
              <a:rPr lang="en-GB" sz="800" b="1" dirty="0"/>
              <a:t> </a:t>
            </a:r>
            <a:r>
              <a:rPr lang="en-GB" sz="800" b="1" dirty="0" err="1"/>
              <a:t>gael</a:t>
            </a:r>
            <a:r>
              <a:rPr lang="en-GB" sz="800" b="1" dirty="0"/>
              <a:t> </a:t>
            </a:r>
            <a:r>
              <a:rPr lang="en-GB" sz="800" b="1" dirty="0" err="1"/>
              <a:t>yn</a:t>
            </a:r>
            <a:r>
              <a:rPr lang="en-GB" sz="800" b="1" dirty="0"/>
              <a:t> /Available at </a:t>
            </a:r>
            <a:r>
              <a:rPr lang="en-GB" sz="800" b="1" dirty="0">
                <a:hlinkClick r:id="rId6"/>
              </a:rPr>
              <a:t>What is Pedagogy? Meaning, Definition.</a:t>
            </a:r>
            <a:r>
              <a:rPr lang="en-GB" sz="800" b="1" dirty="0"/>
              <a:t> (</a:t>
            </a:r>
            <a:r>
              <a:rPr lang="en-GB" sz="800" b="1" dirty="0" err="1"/>
              <a:t>Cyrchwyd</a:t>
            </a:r>
            <a:r>
              <a:rPr lang="en-GB" sz="800" b="1" dirty="0"/>
              <a:t>/Accessed 15.07.2026)</a:t>
            </a:r>
            <a:endParaRPr lang="en-GB" sz="800" b="1" i="1" dirty="0"/>
          </a:p>
          <a:p>
            <a:pPr indent="0" algn="just">
              <a:lnSpc>
                <a:spcPct val="150000"/>
              </a:lnSpc>
              <a:buNone/>
            </a:pPr>
            <a:r>
              <a:rPr lang="en-GB" sz="800" b="1" dirty="0"/>
              <a:t>Welsh Government (2019) </a:t>
            </a:r>
            <a:r>
              <a:rPr lang="en-GB" sz="800" b="1" i="1" dirty="0"/>
              <a:t>Professional Standards for Assisting Teaching. </a:t>
            </a:r>
            <a:r>
              <a:rPr lang="en-GB" sz="800" b="1" dirty="0"/>
              <a:t>Available at </a:t>
            </a:r>
            <a:r>
              <a:rPr lang="en-GB" sz="800" b="1" dirty="0">
                <a:hlinkClick r:id="rId7"/>
              </a:rPr>
              <a:t>Professional standards – Hwb</a:t>
            </a:r>
            <a:r>
              <a:rPr lang="en-GB" sz="800" b="1" dirty="0"/>
              <a:t> (Accessed 15.07.2026)</a:t>
            </a:r>
            <a:endParaRPr lang="en-GB" sz="800" b="1" i="1" dirty="0"/>
          </a:p>
          <a:p>
            <a:pPr indent="0" algn="just">
              <a:lnSpc>
                <a:spcPct val="150000"/>
              </a:lnSpc>
              <a:buNone/>
            </a:pPr>
            <a:r>
              <a:rPr lang="en-GB" sz="800" b="1" dirty="0"/>
              <a:t>Yeager, D. and Dweck, C.S. (2020) ‘What can be learned from growth mindset controversies?’ </a:t>
            </a:r>
            <a:r>
              <a:rPr lang="en-GB" sz="800" b="1" i="1" dirty="0"/>
              <a:t>American Psychologist </a:t>
            </a:r>
            <a:r>
              <a:rPr lang="en-GB" sz="800" b="1" dirty="0"/>
              <a:t>75(9) pp1269-1284 . </a:t>
            </a:r>
            <a:r>
              <a:rPr lang="en-GB" sz="800" b="1" dirty="0" err="1"/>
              <a:t>Ar</a:t>
            </a:r>
            <a:r>
              <a:rPr lang="en-GB" sz="800" b="1" dirty="0"/>
              <a:t> </a:t>
            </a:r>
            <a:r>
              <a:rPr lang="en-GB" sz="800" b="1" dirty="0" err="1"/>
              <a:t>gael</a:t>
            </a:r>
            <a:r>
              <a:rPr lang="en-GB" sz="800" b="1" dirty="0"/>
              <a:t> </a:t>
            </a:r>
            <a:r>
              <a:rPr lang="en-GB" sz="800" b="1" dirty="0" err="1"/>
              <a:t>yn</a:t>
            </a:r>
            <a:r>
              <a:rPr lang="en-GB" sz="800" b="1" dirty="0"/>
              <a:t>/Available at </a:t>
            </a:r>
            <a:r>
              <a:rPr lang="en-GB" sz="800" b="1" dirty="0">
                <a:hlinkClick r:id="rId8"/>
              </a:rPr>
              <a:t>What can be learned from growth mindset controversies? (apa.org)</a:t>
            </a:r>
            <a:r>
              <a:rPr lang="en-GB" sz="800" b="1" dirty="0"/>
              <a:t> (</a:t>
            </a:r>
            <a:r>
              <a:rPr lang="cy-GB" sz="800" b="1" dirty="0"/>
              <a:t>Cyrchwyd /</a:t>
            </a:r>
            <a:r>
              <a:rPr lang="en-GB" sz="800" b="1" dirty="0"/>
              <a:t>Accessed 15.07.2026)</a:t>
            </a:r>
            <a:endParaRPr lang="en-GB" sz="800" b="1" i="1" dirty="0"/>
          </a:p>
        </p:txBody>
      </p:sp>
    </p:spTree>
    <p:extLst>
      <p:ext uri="{BB962C8B-B14F-4D97-AF65-F5344CB8AC3E}">
        <p14:creationId xmlns:p14="http://schemas.microsoft.com/office/powerpoint/2010/main" val="331582414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2662</Words>
  <Application>Microsoft Office PowerPoint</Application>
  <PresentationFormat>Widescreen</PresentationFormat>
  <Paragraphs>222</Paragraphs>
  <Slides>21</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21</vt:i4>
      </vt:variant>
    </vt:vector>
  </HeadingPairs>
  <TitlesOfParts>
    <vt:vector size="30" baseType="lpstr">
      <vt:lpstr>ProximaNova-n4</vt:lpstr>
      <vt:lpstr>Arial</vt:lpstr>
      <vt:lpstr>Calibri</vt:lpstr>
      <vt:lpstr>Calibri Light</vt:lpstr>
      <vt:lpstr>Open Sans</vt:lpstr>
      <vt:lpstr>Segoe UI</vt:lpstr>
      <vt:lpstr>Segoe UI Light</vt:lpstr>
      <vt:lpstr>UWTSD Holding Page</vt:lpstr>
      <vt:lpstr>Accessible 2</vt:lpstr>
      <vt:lpstr>PowerPoint Presentation</vt:lpstr>
      <vt:lpstr>Nod y Modwl Module Aim</vt:lpstr>
      <vt:lpstr>Deilliannau Dysgu Learning Outcomes</vt:lpstr>
      <vt:lpstr>Asesiad: Elfen 1 Assessment: Component 1</vt:lpstr>
      <vt:lpstr>Asesiad: Elfen 2 Assessment: Component 2</vt:lpstr>
      <vt:lpstr>Cynnwys y Modwl Module content</vt:lpstr>
      <vt:lpstr>Sgiliau Cyflogadwyedd ar gyfer yr 21 ganrif Employability skills for the 21st century</vt:lpstr>
      <vt:lpstr>Rhai sgiliau penodol ar gyfer cyflogadwyedd yn yr 21 ganrif Some specific skills for employability in the 21st century</vt:lpstr>
      <vt:lpstr>Sut i gyflawni Meddylfryd Twf How to achieve a Growth Mindset</vt:lpstr>
      <vt:lpstr>Ymchwil ar feddylfryd twf Research on growth mindset</vt:lpstr>
      <vt:lpstr>Rhai sgiliau penodol ar gyfer cyflogadwyedd yn yr 21 ganrif Some specific skills for employability in the 21st century</vt:lpstr>
      <vt:lpstr>Arweinyddiaeth Catalytig Catalytic Leadership</vt:lpstr>
      <vt:lpstr>Arweinwyr Catalytig Catalytic Leaders</vt:lpstr>
      <vt:lpstr>Safonau Proffesiynol ar gyfer Cynorthwyo Addysgu (LC, 2019) Professional Standards for Assisting Teaching (WG, 2019)</vt:lpstr>
      <vt:lpstr> Addysgeg                        Pedagogy Y Safon:                      The Standard: </vt:lpstr>
      <vt:lpstr> Dysgu Proffesiynol                Professional Learning             Y Safon:                         The Standard:                             </vt:lpstr>
      <vt:lpstr>Arloesi                       Innovation Y Safon:                    The Standard:</vt:lpstr>
      <vt:lpstr> Arweinyddiaeth                                 Leadership Y Safon:                                           The Standard:</vt:lpstr>
      <vt:lpstr>Cydweithredu            Collaboration Y Safon:                    The Standard:</vt:lpstr>
      <vt:lpstr>          Aseiniad                     Assignment  Cydran 1 Elfen 1                                Component 1 Element 1</vt:lpstr>
      <vt:lpstr>Rhestr Gyfeiriadau  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Sioned Bowen</cp:lastModifiedBy>
  <cp:revision>21</cp:revision>
  <dcterms:created xsi:type="dcterms:W3CDTF">2022-06-22T10:03:12Z</dcterms:created>
  <dcterms:modified xsi:type="dcterms:W3CDTF">2026-09-07T11:12:36Z</dcterms:modified>
</cp:coreProperties>
</file>