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A0B5D6-1786-14B8-FFBC-5A23FFEF36CC}" v="709" dt="2025-10-20T18:00:29.5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7264A61-6AE3-4DC0-A455-5EDC604E3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30" name="Color Cover">
              <a:extLst>
                <a:ext uri="{FF2B5EF4-FFF2-40B4-BE49-F238E27FC236}">
                  <a16:creationId xmlns:a16="http://schemas.microsoft.com/office/drawing/2014/main" id="{2F23900D-D5D0-4EE8-80F4-D25038DE24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Color Cover">
              <a:extLst>
                <a:ext uri="{FF2B5EF4-FFF2-40B4-BE49-F238E27FC236}">
                  <a16:creationId xmlns:a16="http://schemas.microsoft.com/office/drawing/2014/main" id="{C55310DE-258B-4134-9DA8-DC4C2D0EBE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691EE10-D5F3-48FA-BE55-F24A0BE59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EF3BBC7-022F-4CD5-BE8E-BD8206C4B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Color">
              <a:extLst>
                <a:ext uri="{FF2B5EF4-FFF2-40B4-BE49-F238E27FC236}">
                  <a16:creationId xmlns:a16="http://schemas.microsoft.com/office/drawing/2014/main" id="{A877CB3E-FE2B-43A7-A987-F921A9249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5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12644" y="841664"/>
            <a:ext cx="5155073" cy="5156800"/>
          </a:xfrm>
        </p:spPr>
        <p:txBody>
          <a:bodyPr anchor="ctr">
            <a:normAutofit/>
          </a:bodyPr>
          <a:lstStyle/>
          <a:p>
            <a:pPr algn="l"/>
            <a:r>
              <a:rPr lang="en-GB" sz="3000">
                <a:solidFill>
                  <a:schemeClr val="bg1"/>
                </a:solidFill>
              </a:rPr>
              <a:t>LCHS4009: Professional development within Health and social care </a:t>
            </a:r>
            <a:br>
              <a:rPr lang="en-GB" sz="3000">
                <a:solidFill>
                  <a:schemeClr val="bg1"/>
                </a:solidFill>
              </a:rPr>
            </a:br>
            <a:br>
              <a:rPr lang="en-GB" sz="3000">
                <a:solidFill>
                  <a:schemeClr val="bg1"/>
                </a:solidFill>
              </a:rPr>
            </a:br>
            <a:r>
              <a:rPr lang="en-GB" sz="3000">
                <a:solidFill>
                  <a:schemeClr val="bg1"/>
                </a:solidFill>
              </a:rPr>
              <a:t>assessment 1: self-Awareness Presentation</a:t>
            </a:r>
            <a:br>
              <a:rPr lang="en-GB" sz="3000">
                <a:solidFill>
                  <a:schemeClr val="bg1"/>
                </a:solidFill>
              </a:rPr>
            </a:br>
            <a:br>
              <a:rPr lang="en-GB" sz="3000">
                <a:solidFill>
                  <a:schemeClr val="bg1"/>
                </a:solidFill>
              </a:rPr>
            </a:br>
            <a:r>
              <a:rPr lang="en-GB" sz="3000">
                <a:solidFill>
                  <a:schemeClr val="bg1"/>
                </a:solidFill>
              </a:rPr>
              <a:t>lecturer: Anika Tahsin Ahmad</a:t>
            </a:r>
            <a:br>
              <a:rPr lang="en-GB" sz="3000">
                <a:solidFill>
                  <a:schemeClr val="bg1"/>
                </a:solidFill>
              </a:rPr>
            </a:br>
            <a:br>
              <a:rPr lang="en-GB" sz="3000">
                <a:solidFill>
                  <a:schemeClr val="bg1"/>
                </a:solidFill>
              </a:rPr>
            </a:br>
            <a:r>
              <a:rPr lang="en-GB" sz="3000">
                <a:solidFill>
                  <a:schemeClr val="bg1"/>
                </a:solidFill>
              </a:rPr>
              <a:t>student name: Ghulam Fatma Mastan</a:t>
            </a:r>
            <a:br>
              <a:rPr lang="en-GB" sz="3000">
                <a:solidFill>
                  <a:schemeClr val="bg1"/>
                </a:solidFill>
              </a:rPr>
            </a:br>
            <a:r>
              <a:rPr lang="en-GB" sz="3000">
                <a:solidFill>
                  <a:schemeClr val="bg1"/>
                </a:solidFill>
              </a:rPr>
              <a:t>student number: 2328224</a:t>
            </a:r>
            <a:endParaRPr lang="en-US" sz="3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24D20CF-19EB-7974-9E06-CFB095F42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Aim &amp; objective </a:t>
            </a:r>
          </a:p>
          <a:p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92C7B-670D-8A16-B0A7-D0B5C049CF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Aim:</a:t>
            </a:r>
            <a:endParaRPr lang="en-US" sz="1800">
              <a:solidFill>
                <a:schemeClr val="tx2"/>
              </a:solidFill>
            </a:endParaRPr>
          </a:p>
          <a:p>
            <a:pPr marL="342900" indent="-342900"/>
            <a:r>
              <a:rPr lang="en-GB" sz="1800">
                <a:solidFill>
                  <a:schemeClr val="tx2"/>
                </a:solidFill>
              </a:rPr>
              <a:t>To reflect on my personal and professional development using a SWOT analysis within the UK Health and Social Care context </a:t>
            </a:r>
            <a:endParaRPr lang="en-US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Objective:</a:t>
            </a:r>
            <a:endParaRPr lang="en-US" sz="1800">
              <a:solidFill>
                <a:schemeClr val="tx2"/>
              </a:solidFill>
            </a:endParaRPr>
          </a:p>
          <a:p>
            <a:pPr marL="342900" indent="-342900"/>
            <a:r>
              <a:rPr lang="en-GB" sz="1800">
                <a:solidFill>
                  <a:schemeClr val="tx2"/>
                </a:solidFill>
              </a:rPr>
              <a:t>Identify current strengths and weaknesses.</a:t>
            </a:r>
            <a:endParaRPr lang="en-US" sz="1800">
              <a:solidFill>
                <a:schemeClr val="tx2"/>
              </a:solidFill>
            </a:endParaRPr>
          </a:p>
          <a:p>
            <a:pPr marL="342900" indent="-342900"/>
            <a:r>
              <a:rPr lang="en-GB" sz="1800">
                <a:solidFill>
                  <a:schemeClr val="tx2"/>
                </a:solidFill>
              </a:rPr>
              <a:t>Explore opportunities for learning and career growth.</a:t>
            </a:r>
            <a:endParaRPr lang="en-US" sz="1800">
              <a:solidFill>
                <a:schemeClr val="tx2"/>
              </a:solidFill>
            </a:endParaRPr>
          </a:p>
          <a:p>
            <a:pPr marL="342900" indent="-342900"/>
            <a:r>
              <a:rPr lang="en-GB" sz="1800">
                <a:solidFill>
                  <a:schemeClr val="tx2"/>
                </a:solidFill>
              </a:rPr>
              <a:t>Recognise potential threats to progression.</a:t>
            </a:r>
            <a:endParaRPr lang="en-US" sz="1800">
              <a:solidFill>
                <a:schemeClr val="tx2"/>
              </a:solidFill>
            </a:endParaRPr>
          </a:p>
          <a:p>
            <a:pPr marL="342900" indent="-342900"/>
            <a:r>
              <a:rPr lang="en-GB" sz="1800">
                <a:solidFill>
                  <a:schemeClr val="tx2"/>
                </a:solidFill>
              </a:rPr>
              <a:t>Develop strategies to use strength to overcome weakness and minimise threats.</a:t>
            </a:r>
          </a:p>
        </p:txBody>
      </p:sp>
    </p:spTree>
    <p:extLst>
      <p:ext uri="{BB962C8B-B14F-4D97-AF65-F5344CB8AC3E}">
        <p14:creationId xmlns:p14="http://schemas.microsoft.com/office/powerpoint/2010/main" val="1636194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25D5664-7672-9279-1D43-85FDBB99B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SWOT ANALYSIS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A7BF0-F7A1-8628-9260-C7B47605C6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S- strength: This you well; your positive qualities, skills, and abilities.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W- weaknesses: Areas where you can improve or skills you need to develop.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O- opportunities: External factors that can help you progress ( e.g.; training, job opening, or support).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T- threats Extrarenal challenges that might hold you back (e.g workload, competition, or limited resources).</a:t>
            </a:r>
            <a:endParaRPr lang="en-US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2125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DA5AC33-944E-AF4F-28C0-A2B5B6F64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Strengths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D9212-DDBB-B05A-7BB7-9BD345890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Empathetic and compassionate when supporting individuals </a:t>
            </a:r>
          </a:p>
          <a:p>
            <a:r>
              <a:rPr lang="en-GB" sz="1800">
                <a:solidFill>
                  <a:schemeClr val="tx2"/>
                </a:solidFill>
              </a:rPr>
              <a:t>Reliable, organised, and punctual in all care responsibilities </a:t>
            </a:r>
          </a:p>
          <a:p>
            <a:r>
              <a:rPr lang="en-GB" sz="1800">
                <a:solidFill>
                  <a:schemeClr val="tx2"/>
                </a:solidFill>
              </a:rPr>
              <a:t>Strong teamwork and communication skills</a:t>
            </a:r>
          </a:p>
          <a:p>
            <a:r>
              <a:rPr lang="en-GB" sz="1800">
                <a:solidFill>
                  <a:schemeClr val="tx2"/>
                </a:solidFill>
              </a:rPr>
              <a:t>Motivated and committed to continuous professional learning </a:t>
            </a:r>
          </a:p>
        </p:txBody>
      </p:sp>
    </p:spTree>
    <p:extLst>
      <p:ext uri="{BB962C8B-B14F-4D97-AF65-F5344CB8AC3E}">
        <p14:creationId xmlns:p14="http://schemas.microsoft.com/office/powerpoint/2010/main" val="39596330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A3B4290-A5F4-12AA-E952-359E827F6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Weaknesses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7EB96-A5CB-D993-9B1D-7842DAA5AF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Limited confidence in complex decision – making  situation </a:t>
            </a:r>
          </a:p>
          <a:p>
            <a:r>
              <a:rPr lang="en-GB" sz="1800">
                <a:solidFill>
                  <a:schemeClr val="tx2"/>
                </a:solidFill>
              </a:rPr>
              <a:t>Occasionally struggles with time management under pressure </a:t>
            </a:r>
          </a:p>
          <a:p>
            <a:r>
              <a:rPr lang="en-GB" sz="1800">
                <a:solidFill>
                  <a:schemeClr val="tx2"/>
                </a:solidFill>
              </a:rPr>
              <a:t>Hesitant to delegate tasks to others</a:t>
            </a:r>
          </a:p>
          <a:p>
            <a:r>
              <a:rPr lang="en-GB" sz="1800">
                <a:solidFill>
                  <a:schemeClr val="tx2"/>
                </a:solidFill>
              </a:rPr>
              <a:t>Needs to strengths knowledge of health and  social care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9290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AFE7D19-9B57-E856-DDFC-8F37B63C8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Opportunities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FD0C1-8514-E6F1-B44C-13F5E8BE2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Access to continuous professional development (CPD) and training  courses </a:t>
            </a:r>
          </a:p>
          <a:p>
            <a:r>
              <a:rPr lang="en-GB" sz="1800">
                <a:solidFill>
                  <a:schemeClr val="tx2"/>
                </a:solidFill>
              </a:rPr>
              <a:t>Mentorship and supervision available in workplace setting </a:t>
            </a:r>
          </a:p>
          <a:p>
            <a:r>
              <a:rPr lang="en-GB" sz="1800">
                <a:solidFill>
                  <a:schemeClr val="tx2"/>
                </a:solidFill>
              </a:rPr>
              <a:t>Growing demand for skilled workers in UK Health and Social Care </a:t>
            </a:r>
          </a:p>
          <a:p>
            <a:r>
              <a:rPr lang="en-GB" sz="1800">
                <a:solidFill>
                  <a:schemeClr val="tx2"/>
                </a:solidFill>
              </a:rPr>
              <a:t>Opportunities to progress into specialist or leadership roles </a:t>
            </a:r>
          </a:p>
        </p:txBody>
      </p:sp>
    </p:spTree>
    <p:extLst>
      <p:ext uri="{BB962C8B-B14F-4D97-AF65-F5344CB8AC3E}">
        <p14:creationId xmlns:p14="http://schemas.microsoft.com/office/powerpoint/2010/main" val="29233173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05D7ED3-285B-0431-CCF8-DE009F50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Threats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DFD6E-B79F-7707-1A51-256039F8D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High workload and staff shortages loading to staff shortages leading to stress  or burnout </a:t>
            </a:r>
          </a:p>
          <a:p>
            <a:r>
              <a:rPr lang="en-GB" sz="1800">
                <a:solidFill>
                  <a:schemeClr val="tx2"/>
                </a:solidFill>
              </a:rPr>
              <a:t>Funding cuts affecting training and career progression </a:t>
            </a:r>
          </a:p>
          <a:p>
            <a:r>
              <a:rPr lang="en-GB" sz="1800">
                <a:solidFill>
                  <a:schemeClr val="tx2"/>
                </a:solidFill>
              </a:rPr>
              <a:t>Increasing regulatory and documentation requirements </a:t>
            </a:r>
          </a:p>
          <a:p>
            <a:r>
              <a:rPr lang="en-GB" sz="1800">
                <a:solidFill>
                  <a:schemeClr val="tx2"/>
                </a:solidFill>
              </a:rPr>
              <a:t>Competition for advanced or specialist roles </a:t>
            </a:r>
          </a:p>
        </p:txBody>
      </p:sp>
    </p:spTree>
    <p:extLst>
      <p:ext uri="{BB962C8B-B14F-4D97-AF65-F5344CB8AC3E}">
        <p14:creationId xmlns:p14="http://schemas.microsoft.com/office/powerpoint/2010/main" val="1257171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651EE7-F3B5-0587-38C8-6E7AA2ACE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2A8C8-388E-A030-5DEF-9401F9FFF5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Self-awareness through SWOT analysis supports personal growth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Strengths can be used to overcome weaknesses and minimise threats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Continuous professional development (CPD) enhances career progression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Reflection and learning promote high-quality, person-centred care</a:t>
            </a:r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3909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04C3476-8107-B3A1-995E-752460E78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4CCF82-0872-CD0A-22BA-DE6400873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800" b="1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GB" sz="1800" b="1">
                <a:solidFill>
                  <a:schemeClr val="tx2"/>
                </a:solidFill>
                <a:ea typeface="+mn-lt"/>
                <a:cs typeface="+mn-lt"/>
              </a:rPr>
              <a:t>Armstrong, M. (2020)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1800" i="1">
                <a:solidFill>
                  <a:schemeClr val="tx2"/>
                </a:solidFill>
                <a:ea typeface="+mn-lt"/>
                <a:cs typeface="+mn-lt"/>
              </a:rPr>
              <a:t>Armstrong’s Handbook of Human Resource Management Practice.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 15th edn. London: Kogan Page.</a:t>
            </a:r>
          </a:p>
          <a:p>
            <a:r>
              <a:rPr lang="en-GB" sz="1800" b="1">
                <a:solidFill>
                  <a:schemeClr val="tx2"/>
                </a:solidFill>
                <a:ea typeface="+mn-lt"/>
                <a:cs typeface="+mn-lt"/>
              </a:rPr>
              <a:t>Skills for Care (2023)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1800" i="1">
                <a:solidFill>
                  <a:schemeClr val="tx2"/>
                </a:solidFill>
                <a:ea typeface="+mn-lt"/>
                <a:cs typeface="+mn-lt"/>
              </a:rPr>
              <a:t>Core Skills Framework for Adult Social Care.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 Leeds: Skills for Care</a:t>
            </a:r>
          </a:p>
          <a:p>
            <a:r>
              <a:rPr lang="en-GB" sz="1800" b="1">
                <a:solidFill>
                  <a:schemeClr val="tx2"/>
                </a:solidFill>
                <a:ea typeface="+mn-lt"/>
                <a:cs typeface="+mn-lt"/>
              </a:rPr>
              <a:t>NHS England (2023)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1800" i="1">
                <a:solidFill>
                  <a:schemeClr val="tx2"/>
                </a:solidFill>
                <a:ea typeface="+mn-lt"/>
                <a:cs typeface="+mn-lt"/>
              </a:rPr>
              <a:t>The NHS Long Term Workforce Plan.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 London: NHS England.</a:t>
            </a:r>
          </a:p>
          <a:p>
            <a:r>
              <a:rPr lang="en-GB" sz="1800" b="1">
                <a:solidFill>
                  <a:schemeClr val="tx2"/>
                </a:solidFill>
                <a:ea typeface="+mn-lt"/>
                <a:cs typeface="+mn-lt"/>
              </a:rPr>
              <a:t>Department of Health and Social Care (2022)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1800" i="1">
                <a:solidFill>
                  <a:schemeClr val="tx2"/>
                </a:solidFill>
                <a:ea typeface="+mn-lt"/>
                <a:cs typeface="+mn-lt"/>
              </a:rPr>
              <a:t>Health and Social Care Sector Skills Strategy.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 London: DHSC.</a:t>
            </a:r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25570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LCHS4009: Professional development within Health and social care   assessment 1: self-Awareness Presentation  lecturer: Anika Tahsin Ahmad  student name: Ghulam Fatma Mastan student number: 2328224</vt:lpstr>
      <vt:lpstr>Aim &amp; objective  </vt:lpstr>
      <vt:lpstr>SWOT ANALYSIS </vt:lpstr>
      <vt:lpstr>Strengths </vt:lpstr>
      <vt:lpstr>Weaknesses </vt:lpstr>
      <vt:lpstr>Opportunities </vt:lpstr>
      <vt:lpstr>Threats </vt:lpstr>
      <vt:lpstr>Conclusion 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224</cp:revision>
  <dcterms:created xsi:type="dcterms:W3CDTF">2013-07-15T20:26:40Z</dcterms:created>
  <dcterms:modified xsi:type="dcterms:W3CDTF">2025-10-20T18:11:23Z</dcterms:modified>
</cp:coreProperties>
</file>