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6" r:id="rId3"/>
  </p:sldMasterIdLst>
  <p:notesMasterIdLst>
    <p:notesMasterId r:id="rId17"/>
  </p:notesMasterIdLst>
  <p:handoutMasterIdLst>
    <p:handoutMasterId r:id="rId18"/>
  </p:handoutMasterIdLst>
  <p:sldIdLst>
    <p:sldId id="296" r:id="rId4"/>
    <p:sldId id="268" r:id="rId5"/>
    <p:sldId id="290" r:id="rId6"/>
    <p:sldId id="287" r:id="rId7"/>
    <p:sldId id="288" r:id="rId8"/>
    <p:sldId id="289" r:id="rId9"/>
    <p:sldId id="295" r:id="rId10"/>
    <p:sldId id="285" r:id="rId11"/>
    <p:sldId id="286" r:id="rId12"/>
    <p:sldId id="291" r:id="rId13"/>
    <p:sldId id="292" r:id="rId14"/>
    <p:sldId id="293" r:id="rId15"/>
    <p:sldId id="29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GncldDZXKg3mMpDo4GYt7g==" hashData="uVPky2tU8GSYQBlqwwYLYI5iaYmIgualAmLw2G1/OLmwfy7qiVGihjEM+N8B2h6b7fJNcmH4Q+lscN2SKe9AE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2400" autoAdjust="0"/>
  </p:normalViewPr>
  <p:slideViewPr>
    <p:cSldViewPr snapToGrid="0">
      <p:cViewPr varScale="1">
        <p:scale>
          <a:sx n="30" d="100"/>
          <a:sy n="30" d="100"/>
        </p:scale>
        <p:origin x="2056" y="2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04/07/2022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purpose of a Traffic Offence Report including the when they might be issued.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process for issuing a Traffic Offence Report including its completion.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evidence required on completion of a Traffic Offence Report and how this would be recorded and retained.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process followed once a Traffic Offence Report has been submitted including examples of driver education courses available.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766988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pPr>
              <a:buClr>
                <a:srgbClr val="000000">
                  <a:lumMod val="75000"/>
                  <a:lumOff val="25000"/>
                </a:srgbClr>
              </a:buClr>
              <a:buSzPct val="75000"/>
              <a:defRPr/>
            </a:pPr>
            <a:r>
              <a:rPr lang="en-GB" sz="1100" dirty="0">
                <a:latin typeface="Arial" panose="020B0604020202020204" pitchFamily="34" charset="0"/>
                <a:cs typeface="Arial" panose="020B0604020202020204" pitchFamily="34" charset="0"/>
              </a:rPr>
              <a:t>A </a:t>
            </a:r>
            <a:r>
              <a:rPr lang="en-GB" sz="1100" b="1" dirty="0">
                <a:latin typeface="Arial" panose="020B0604020202020204" pitchFamily="34" charset="0"/>
                <a:cs typeface="Arial" panose="020B0604020202020204" pitchFamily="34" charset="0"/>
              </a:rPr>
              <a:t>TOR</a:t>
            </a:r>
            <a:r>
              <a:rPr lang="en-GB" sz="1100" dirty="0">
                <a:latin typeface="Arial" panose="020B0604020202020204" pitchFamily="34" charset="0"/>
                <a:cs typeface="Arial" panose="020B0604020202020204" pitchFamily="34" charset="0"/>
              </a:rPr>
              <a:t> is a Traffic Offence Report that replaces all Road Traffic Fixed Penalty Notices [both endorsable and non endorsable] but </a:t>
            </a:r>
            <a:r>
              <a:rPr lang="en-GB" sz="1100" b="1" dirty="0">
                <a:latin typeface="Arial" panose="020B0604020202020204" pitchFamily="34" charset="0"/>
                <a:cs typeface="Arial" panose="020B0604020202020204" pitchFamily="34" charset="0"/>
              </a:rPr>
              <a:t>NOT</a:t>
            </a:r>
            <a:r>
              <a:rPr lang="en-GB" sz="1100" dirty="0">
                <a:latin typeface="Arial" panose="020B0604020202020204" pitchFamily="34" charset="0"/>
                <a:cs typeface="Arial" panose="020B0604020202020204" pitchFamily="34" charset="0"/>
              </a:rPr>
              <a:t> graduated FPNs and PNDs. </a:t>
            </a:r>
          </a:p>
          <a:p>
            <a:pPr>
              <a:buClr>
                <a:srgbClr val="000000">
                  <a:lumMod val="75000"/>
                  <a:lumOff val="25000"/>
                </a:srgbClr>
              </a:buClr>
              <a:buSzPct val="75000"/>
              <a:defRPr/>
            </a:pPr>
            <a:r>
              <a:rPr lang="en-GB" sz="1100" dirty="0">
                <a:latin typeface="Arial" panose="020B0604020202020204" pitchFamily="34" charset="0"/>
                <a:cs typeface="Arial" panose="020B0604020202020204" pitchFamily="34" charset="0"/>
              </a:rPr>
              <a:t>   </a:t>
            </a:r>
          </a:p>
          <a:p>
            <a:pPr>
              <a:buClr>
                <a:srgbClr val="000000">
                  <a:lumMod val="75000"/>
                  <a:lumOff val="25000"/>
                </a:srgbClr>
              </a:buClr>
              <a:buSzPct val="75000"/>
              <a:defRPr/>
            </a:pPr>
            <a:r>
              <a:rPr lang="en-GB" sz="1100" dirty="0">
                <a:latin typeface="Arial" panose="020B0604020202020204" pitchFamily="34" charset="0"/>
                <a:cs typeface="Arial" panose="020B0604020202020204" pitchFamily="34" charset="0"/>
              </a:rPr>
              <a:t>It is to be used for Fixed Penalty and VDRS offences (Vehicle Defect Rectification Scheme) as long as the driver is present and spoken to by the reporting officer.</a:t>
            </a:r>
          </a:p>
          <a:p>
            <a:pPr>
              <a:buClr>
                <a:srgbClr val="000000">
                  <a:lumMod val="75000"/>
                  <a:lumOff val="25000"/>
                </a:srgbClr>
              </a:buClr>
              <a:buSzPct val="75000"/>
              <a:defRPr/>
            </a:pPr>
            <a:r>
              <a:rPr lang="en-GB" sz="800" dirty="0">
                <a:cs typeface="Arial" panose="020B0604020202020204" pitchFamily="34" charset="0"/>
              </a:rPr>
              <a:t>   </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372194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pPr>
              <a:lnSpc>
                <a:spcPct val="100000"/>
              </a:lnSpc>
            </a:pPr>
            <a:r>
              <a:rPr lang="en-GB" sz="1100" dirty="0">
                <a:latin typeface="Arial" panose="020B0604020202020204" pitchFamily="34" charset="0"/>
                <a:cs typeface="Arial" panose="020B0604020202020204" pitchFamily="34" charset="0"/>
              </a:rPr>
              <a:t>Traffic Offence reports (TORs) have been introduced for all motoring offences where the driver is present and replaces previous Fixed Penalty Notices (FPNs), FT71 warning notices and Vehicle Defect Rectification Scheme (VDRS) notices.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With a TOR the motorist is reported at the roadside and the prosecutions unit will then conduct relevant checks to decide on the most appropriate disposal method.</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Officers are encouraged to use the TORs to record all offences where the driver is present as it will identify those motorists who persistently commit road traffic offences.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buClr>
                <a:srgbClr val="404040"/>
              </a:buClr>
              <a:buSzPct val="75000"/>
              <a:defRPr/>
            </a:pPr>
            <a:r>
              <a:rPr lang="en-GB" altLang="en-US" sz="1100" dirty="0">
                <a:latin typeface="Arial" panose="020B0604020202020204" pitchFamily="34" charset="0"/>
                <a:cs typeface="Arial" panose="020B0604020202020204" pitchFamily="34" charset="0"/>
              </a:rPr>
              <a:t>The use of TORs offers more flexibility compared with, for example, a FPN and greatly simplifies the administration process after it has been issued. </a:t>
            </a:r>
          </a:p>
          <a:p>
            <a:pPr>
              <a:lnSpc>
                <a:spcPct val="100000"/>
              </a:lnSpc>
              <a:buClr>
                <a:srgbClr val="404040"/>
              </a:buClr>
              <a:buSzPct val="75000"/>
              <a:defRPr/>
            </a:pPr>
            <a:endParaRPr lang="en-GB" altLang="en-US" sz="1100" dirty="0">
              <a:latin typeface="Arial" panose="020B0604020202020204" pitchFamily="34" charset="0"/>
              <a:cs typeface="Arial" panose="020B0604020202020204" pitchFamily="34" charset="0"/>
            </a:endParaRPr>
          </a:p>
          <a:p>
            <a:pPr>
              <a:lnSpc>
                <a:spcPct val="100000"/>
              </a:lnSpc>
              <a:buClr>
                <a:srgbClr val="404040"/>
              </a:buClr>
              <a:buSzPct val="75000"/>
              <a:defRPr/>
            </a:pPr>
            <a:r>
              <a:rPr lang="en-GB" altLang="en-US" sz="1100" dirty="0">
                <a:latin typeface="Arial" panose="020B0604020202020204" pitchFamily="34" charset="0"/>
                <a:cs typeface="Arial" panose="020B0604020202020204" pitchFamily="34" charset="0"/>
              </a:rPr>
              <a:t>It removes the requirement for a driver to surrender their licence to an officer or at a police station so reducing bureaucracy.</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It does NOT preclude the use of officer discretion in dealing with low level offences by way of a verbal warning at the roadside where officers deem this to be a suitable course of action in the circumstances.</a:t>
            </a: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215396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r>
              <a:rPr lang="en-GB" sz="1100" dirty="0">
                <a:latin typeface="Arial" panose="020B0604020202020204" pitchFamily="34" charset="0"/>
                <a:cs typeface="Arial" panose="020B0604020202020204" pitchFamily="34" charset="0"/>
              </a:rPr>
              <a:t>Whilst Traffic Offence Reports (TORs) have been introduced for all motoring offences where the driver is present, there are some exceptions to this, namely: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Offences where the driver was not seen or the offence involves an unattended vehicle - In these circumstances, consideration should be given to dealing with the offence by way of a Fixed Penalty Notice (FPN) or Summons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the driver number MUST be recorded on the T.O.R., if officers cannot confirm that the driver holds a valid driving licence, then a T.O.R. must NOT be issued.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offence of driving without insurance cannot be disposed of via a T.O.R. and the driver should be reported for prosecution.</a:t>
            </a:r>
          </a:p>
          <a:p>
            <a:endParaRPr lang="en-GB" sz="1100" dirty="0">
              <a:latin typeface="Arial" panose="020B0604020202020204" pitchFamily="34" charset="0"/>
              <a:cs typeface="Arial" panose="020B0604020202020204" pitchFamily="34" charset="0"/>
            </a:endParaRPr>
          </a:p>
          <a:p>
            <a:r>
              <a:rPr lang="en-GB" sz="1200" b="1" kern="1200" dirty="0">
                <a:solidFill>
                  <a:schemeClr val="tx1"/>
                </a:solidFill>
                <a:effectLst/>
                <a:latin typeface="+mn-lt"/>
                <a:ea typeface="+mn-ea"/>
                <a:cs typeface="+mn-cs"/>
              </a:rPr>
              <a:t>SERIOUS ORGANISED CRIME AND POLICE ACT 2005 (SOCAP) S152 (SEIZURE FOR NO LICENCE OR INSURANCE).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constable in uniform has the power to seize and retain uninsured motor vehicles and vehicles driven otherwise in accordance with conditions of a licence. When relevant conditions are satisfied, a Constable in uniform may seize the vehicle and have it removed. The power may be exercised anywhere other than a private dwelling house (this does not include any garage or other structure occupied with the dwelling house) and if necessary reasonable force can be used. If the constable is unable to seize the motor vehicle immediately because the person driving has failed to stop as requested or has driven off, the vehicle may be seized at any time in the next 24 hours.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a </a:t>
            </a:r>
            <a:r>
              <a:rPr lang="en-GB" sz="1200" b="1" kern="1200" dirty="0">
                <a:solidFill>
                  <a:schemeClr val="tx1"/>
                </a:solidFill>
                <a:effectLst/>
                <a:latin typeface="+mn-lt"/>
                <a:ea typeface="+mn-ea"/>
                <a:cs typeface="+mn-cs"/>
              </a:rPr>
              <a:t>power not a duty </a:t>
            </a:r>
            <a:r>
              <a:rPr lang="en-GB" sz="1200" kern="1200" dirty="0">
                <a:solidFill>
                  <a:schemeClr val="tx1"/>
                </a:solidFill>
                <a:effectLst/>
                <a:latin typeface="+mn-lt"/>
                <a:ea typeface="+mn-ea"/>
                <a:cs typeface="+mn-cs"/>
              </a:rPr>
              <a:t>to seize such vehicles and officers must satisfy themselves that there is sufficient evidence to prove the offence.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Requesting Officer</a:t>
            </a:r>
          </a:p>
          <a:p>
            <a:pPr lvl="0"/>
            <a:r>
              <a:rPr lang="en-GB" sz="1200" kern="1200" dirty="0">
                <a:solidFill>
                  <a:schemeClr val="tx1"/>
                </a:solidFill>
                <a:effectLst/>
                <a:latin typeface="+mn-lt"/>
                <a:ea typeface="+mn-ea"/>
                <a:cs typeface="+mn-cs"/>
              </a:rPr>
              <a:t>Prior to seizing the vehicle, a Constable must clearly warn the driver that the vehicle may be seized, UNLESS he/she produces their driving licence  (immediately, or provides a valid certificate of insurance for his/her use of that motor vehicle. The warning need not be given if it is impractical to do so. </a:t>
            </a:r>
          </a:p>
          <a:p>
            <a:pPr lvl="0"/>
            <a:r>
              <a:rPr lang="en-GB" sz="1200" kern="1200" dirty="0">
                <a:solidFill>
                  <a:schemeClr val="tx1"/>
                </a:solidFill>
                <a:effectLst/>
                <a:latin typeface="+mn-lt"/>
                <a:ea typeface="+mn-ea"/>
                <a:cs typeface="+mn-cs"/>
              </a:rPr>
              <a:t>Must carry out systematic questioning and checks to form the belief that the offence is being committed. </a:t>
            </a:r>
          </a:p>
          <a:p>
            <a:pPr lvl="0"/>
            <a:r>
              <a:rPr lang="en-GB" sz="1200" kern="1200" dirty="0">
                <a:solidFill>
                  <a:schemeClr val="tx1"/>
                </a:solidFill>
                <a:effectLst/>
                <a:latin typeface="+mn-lt"/>
                <a:ea typeface="+mn-ea"/>
                <a:cs typeface="+mn-cs"/>
              </a:rPr>
              <a:t>All admissions from the driver must be recorded by officer and verified by relevant checks on PNC to confirm any admissions made by them. </a:t>
            </a:r>
          </a:p>
          <a:p>
            <a:endParaRPr lang="en-GB" sz="1100" dirty="0">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799930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r>
              <a:rPr lang="en-US" altLang="en-US" sz="1100" dirty="0">
                <a:latin typeface="Arial" panose="020B0604020202020204" pitchFamily="34" charset="0"/>
                <a:cs typeface="Arial" panose="020B0604020202020204" pitchFamily="34" charset="0"/>
              </a:rPr>
              <a:t>As previously mention, the introduction of T.O.R.’s is not intended to remove officer discretion.</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For the more’ minor’ offences an officer may deem it appropriate to provide an offender with advice and a verbal warning.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In the context of a roads- related offence, ‘minor’ means that one or more of the following must be met: </a:t>
            </a:r>
          </a:p>
          <a:p>
            <a:endParaRPr lang="en-US" alt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100" dirty="0">
                <a:latin typeface="Arial" panose="020B0604020202020204" pitchFamily="34" charset="0"/>
                <a:cs typeface="Arial" panose="020B0604020202020204" pitchFamily="34" charset="0"/>
              </a:rPr>
              <a:t>When there is no danger to another person </a:t>
            </a:r>
            <a:br>
              <a:rPr lang="en-US" altLang="en-US" sz="1100" dirty="0">
                <a:latin typeface="Arial" panose="020B0604020202020204" pitchFamily="34" charset="0"/>
                <a:cs typeface="Arial" panose="020B0604020202020204" pitchFamily="34" charset="0"/>
              </a:rPr>
            </a:br>
            <a:endParaRPr lang="en-US" alt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100" dirty="0">
                <a:latin typeface="Arial" panose="020B0604020202020204" pitchFamily="34" charset="0"/>
                <a:cs typeface="Arial" panose="020B0604020202020204" pitchFamily="34" charset="0"/>
              </a:rPr>
              <a:t>No other party is involved </a:t>
            </a:r>
            <a:br>
              <a:rPr lang="en-US" altLang="en-US" sz="1100" dirty="0">
                <a:latin typeface="Arial" panose="020B0604020202020204" pitchFamily="34" charset="0"/>
                <a:cs typeface="Arial" panose="020B0604020202020204" pitchFamily="34" charset="0"/>
              </a:rPr>
            </a:br>
            <a:endParaRPr lang="en-US" alt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100" dirty="0">
                <a:latin typeface="Arial" panose="020B0604020202020204" pitchFamily="34" charset="0"/>
                <a:cs typeface="Arial" panose="020B0604020202020204" pitchFamily="34" charset="0"/>
              </a:rPr>
              <a:t>It is at a time when there is little traffic on the road. </a:t>
            </a:r>
            <a:br>
              <a:rPr lang="en-US" altLang="en-US" dirty="0">
                <a:cs typeface="Arial" panose="020B0604020202020204" pitchFamily="34" charset="0"/>
              </a:rPr>
            </a:br>
            <a:endParaRPr lang="en-GB" dirty="0"/>
          </a:p>
          <a:p>
            <a:br>
              <a:rPr lang="en-US" altLang="en-US" dirty="0">
                <a:cs typeface="Arial" panose="020B0604020202020204" pitchFamily="34" charset="0"/>
              </a:rPr>
            </a:br>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070111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r>
              <a:rPr lang="en-US" altLang="en-US" sz="1100" dirty="0">
                <a:latin typeface="Arial" panose="020B0604020202020204" pitchFamily="34" charset="0"/>
                <a:cs typeface="Arial" panose="020B0604020202020204" pitchFamily="34" charset="0"/>
              </a:rPr>
              <a:t>Process for issuing a T.O.R.</a:t>
            </a:r>
            <a:br>
              <a:rPr lang="en-US" altLang="en-US"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Confirm Driver’s identity.</a:t>
            </a: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Check Driving Documents via PNC.</a:t>
            </a: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Record Driving Licence number.</a:t>
            </a: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Give a verbal NIP if appropriate to do so,</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depending on the offence that was committed.</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Remember to fill the TOR in correctly for the process to work!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581637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pPr marL="0" indent="0" eaLnBrk="1" hangingPunct="1">
              <a:lnSpc>
                <a:spcPct val="100000"/>
              </a:lnSpc>
              <a:buFont typeface="Arial" panose="020B0604020202020204" pitchFamily="34" charset="0"/>
              <a:buNone/>
            </a:pPr>
            <a:r>
              <a:rPr lang="en-GB" altLang="en-US" sz="1100" dirty="0">
                <a:latin typeface="Arial" panose="020B0604020202020204" pitchFamily="34" charset="0"/>
              </a:rPr>
              <a:t>POCLAROC is a best practise model used for reporting for a</a:t>
            </a:r>
            <a:r>
              <a:rPr lang="en-GB" altLang="en-US" sz="1100" baseline="0" dirty="0">
                <a:latin typeface="Arial" panose="020B0604020202020204" pitchFamily="34" charset="0"/>
              </a:rPr>
              <a:t> minor traffic offence</a:t>
            </a:r>
            <a:endParaRPr lang="en-GB" altLang="en-US" sz="1100" dirty="0">
              <a:latin typeface="Arial" panose="020B0604020202020204" pitchFamily="34" charset="0"/>
            </a:endParaRPr>
          </a:p>
          <a:p>
            <a:pPr marL="171450" indent="-171450" eaLnBrk="1" hangingPunct="1">
              <a:lnSpc>
                <a:spcPct val="100000"/>
              </a:lnSpc>
              <a:buFont typeface="Arial" panose="020B0604020202020204" pitchFamily="34" charset="0"/>
              <a:buChar char="•"/>
            </a:pPr>
            <a:endParaRPr lang="en-GB" altLang="en-US" sz="1100" dirty="0">
              <a:latin typeface="Arial" panose="020B0604020202020204" pitchFamily="34" charset="0"/>
            </a:endParaRPr>
          </a:p>
          <a:p>
            <a:pPr marL="171450" indent="-171450" eaLnBrk="1" hangingPunct="1">
              <a:lnSpc>
                <a:spcPct val="100000"/>
              </a:lnSpc>
              <a:buFont typeface="Arial" panose="020B0604020202020204" pitchFamily="34" charset="0"/>
              <a:buChar char="•"/>
            </a:pPr>
            <a:r>
              <a:rPr lang="en-GB" altLang="en-US" sz="1100" dirty="0">
                <a:latin typeface="Arial" panose="020B0604020202020204" pitchFamily="34" charset="0"/>
              </a:rPr>
              <a:t>A person is seen committing offence or information / allegation is received that they have committed offence. When pointing out offence use simple language don’t quote Act &amp; Section</a:t>
            </a:r>
          </a:p>
          <a:p>
            <a:pPr marL="171450" indent="-171450" eaLnBrk="1" hangingPunct="1">
              <a:lnSpc>
                <a:spcPct val="100000"/>
              </a:lnSpc>
              <a:buFont typeface="Arial" panose="020B0604020202020204" pitchFamily="34" charset="0"/>
              <a:buChar char="•"/>
            </a:pPr>
            <a:r>
              <a:rPr lang="en-GB" altLang="en-US" sz="1100" dirty="0">
                <a:latin typeface="Arial" panose="020B0604020202020204" pitchFamily="34" charset="0"/>
              </a:rPr>
              <a:t>After when caution comply with PACE “You are not under arrest - do not have to remain with me.”</a:t>
            </a:r>
          </a:p>
          <a:p>
            <a:pPr marL="171450" indent="-171450" eaLnBrk="1" hangingPunct="1">
              <a:lnSpc>
                <a:spcPct val="100000"/>
              </a:lnSpc>
              <a:buFont typeface="Arial" panose="020B0604020202020204" pitchFamily="34" charset="0"/>
              <a:buChar char="•"/>
            </a:pPr>
            <a:r>
              <a:rPr lang="en-GB" altLang="en-US" sz="1100" dirty="0">
                <a:latin typeface="Arial" panose="020B0604020202020204" pitchFamily="34" charset="0"/>
              </a:rPr>
              <a:t>Make a note of the reply person makes after caution</a:t>
            </a:r>
          </a:p>
          <a:p>
            <a:pPr marL="171450" indent="-171450" eaLnBrk="1" hangingPunct="1">
              <a:lnSpc>
                <a:spcPct val="100000"/>
              </a:lnSpc>
              <a:buFont typeface="Arial" panose="020B0604020202020204" pitchFamily="34" charset="0"/>
              <a:buChar char="•"/>
            </a:pPr>
            <a:r>
              <a:rPr lang="en-GB" altLang="en-US" sz="1100" dirty="0">
                <a:latin typeface="Arial" panose="020B0604020202020204" pitchFamily="34" charset="0"/>
              </a:rPr>
              <a:t>Deal with the offence as you see fit &amp; having regard for the offence being dealt with I.e. FPN VDRS HO/RT1 Summons</a:t>
            </a:r>
          </a:p>
          <a:p>
            <a:pPr marL="171450" indent="-171450" eaLnBrk="1" hangingPunct="1">
              <a:lnSpc>
                <a:spcPct val="100000"/>
              </a:lnSpc>
              <a:buFont typeface="Arial" panose="020B0604020202020204" pitchFamily="34" charset="0"/>
              <a:buChar char="•"/>
            </a:pPr>
            <a:r>
              <a:rPr lang="en-GB" altLang="en-US" sz="1100" dirty="0">
                <a:latin typeface="Arial" panose="020B0604020202020204" pitchFamily="34" charset="0"/>
              </a:rPr>
              <a:t>Questions - may constitute an interview</a:t>
            </a:r>
          </a:p>
          <a:p>
            <a:pPr marL="171450" indent="-171450" eaLnBrk="1" hangingPunct="1">
              <a:lnSpc>
                <a:spcPct val="100000"/>
              </a:lnSpc>
              <a:buFont typeface="Arial" panose="020B0604020202020204" pitchFamily="34" charset="0"/>
              <a:buChar char="•"/>
            </a:pPr>
            <a:r>
              <a:rPr lang="en-GB" altLang="en-US" sz="1100" dirty="0">
                <a:latin typeface="Arial" panose="020B0604020202020204" pitchFamily="34" charset="0"/>
              </a:rPr>
              <a:t>Report - Caution - Note reply in PNB</a:t>
            </a:r>
          </a:p>
          <a:p>
            <a:pPr marL="171450" indent="-171450" eaLnBrk="1" hangingPunct="1">
              <a:lnSpc>
                <a:spcPct val="100000"/>
              </a:lnSpc>
              <a:buFont typeface="Arial" panose="020B0604020202020204" pitchFamily="34" charset="0"/>
              <a:buChar char="•"/>
            </a:pPr>
            <a:r>
              <a:rPr lang="en-GB" altLang="en-US" sz="1100" dirty="0">
                <a:latin typeface="Arial" panose="020B0604020202020204" pitchFamily="34" charset="0"/>
              </a:rPr>
              <a:t>DO NOT ASK ANY FURTHER QUESTIONS - NOT EVEN “Do you understand?”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4048895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58775"/>
            <a:ext cx="5486400" cy="3086100"/>
          </a:xfrm>
        </p:spPr>
      </p:sp>
      <p:sp>
        <p:nvSpPr>
          <p:cNvPr id="3" name="Notes Placeholder 2"/>
          <p:cNvSpPr>
            <a:spLocks noGrp="1"/>
          </p:cNvSpPr>
          <p:nvPr>
            <p:ph type="body" idx="1"/>
          </p:nvPr>
        </p:nvSpPr>
        <p:spPr>
          <a:xfrm>
            <a:off x="685800" y="3747406"/>
            <a:ext cx="5486400" cy="4384221"/>
          </a:xfrm>
        </p:spPr>
        <p:txBody>
          <a:bodyPr/>
          <a:lstStyle/>
          <a:p>
            <a:r>
              <a:rPr lang="en-GB" sz="1100" dirty="0">
                <a:latin typeface="Arial" panose="020B0604020202020204" pitchFamily="34" charset="0"/>
                <a:cs typeface="Arial" panose="020B0604020202020204" pitchFamily="34" charset="0"/>
              </a:rPr>
              <a:t>What do I tell the driver?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He/ she will be reported for consideration of prosecution, and a decision made at a later stage.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time gap allows for the consideration of other methods of disposal for offenders who have come to police notice for the first time.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All cases are reviewed and a decision made as to the most appropriate disposal method based on criteria threshold set.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reporting officer can provide valid reasons for consideration as to why a particular outcome should not be considered suitable for a T.O.R.</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Multiple Offences</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line with Crown Prosecution Service and NPCC guidelines, officers are permitted to issue up to three TOR’s for one occurrence but only one of those reports may be for an endorsable offence. </a:t>
            </a:r>
          </a:p>
          <a:p>
            <a:r>
              <a:rPr lang="en-GB" sz="1100" dirty="0">
                <a:latin typeface="Arial" panose="020B0604020202020204" pitchFamily="34" charset="0"/>
                <a:cs typeface="Arial" panose="020B0604020202020204" pitchFamily="34" charset="0"/>
              </a:rPr>
              <a:t> </a:t>
            </a:r>
          </a:p>
          <a:p>
            <a:r>
              <a:rPr lang="en-GB" sz="1100" b="1" dirty="0">
                <a:latin typeface="Arial" panose="020B0604020202020204" pitchFamily="34" charset="0"/>
                <a:cs typeface="Arial" panose="020B0604020202020204" pitchFamily="34" charset="0"/>
              </a:rPr>
              <a:t>16 &amp; 17 Year Old Drivers</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Can be dealt with via a TOR but cannot be recommended for a warning. Disposal methods would be NDORS Course, Conditional Offer or Summons.</a:t>
            </a: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4277643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7782890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Flowchart may assist trainer in explaining process</a:t>
            </a: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920679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Flowchart relates to process once TOR has been submitted.</a:t>
            </a: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7638856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31963" y="214313"/>
            <a:ext cx="2970212" cy="1670050"/>
          </a:xfrm>
        </p:spPr>
      </p:sp>
      <p:sp>
        <p:nvSpPr>
          <p:cNvPr id="3" name="Notes Placeholder 2"/>
          <p:cNvSpPr>
            <a:spLocks noGrp="1"/>
          </p:cNvSpPr>
          <p:nvPr>
            <p:ph type="body" idx="1"/>
          </p:nvPr>
        </p:nvSpPr>
        <p:spPr>
          <a:xfrm>
            <a:off x="696685" y="2027465"/>
            <a:ext cx="5486400" cy="3600450"/>
          </a:xfrm>
        </p:spPr>
        <p:txBody>
          <a:bodyPr/>
          <a:lstStyle/>
          <a:p>
            <a:r>
              <a:rPr lang="en-GB" sz="1100" dirty="0">
                <a:latin typeface="Arial" panose="020B0604020202020204" pitchFamily="34" charset="0"/>
                <a:cs typeface="Arial" panose="020B0604020202020204" pitchFamily="34" charset="0"/>
              </a:rPr>
              <a:t>The courses available may vary depending on the force concerned.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South Wales Police focus is on the education of motorists to promote good driving and influence driver behaviour, therefore improving road safety and reduce offending. To achieve this, South Wales Police now offer the following diversionary courses to eligible drivers:</a:t>
            </a:r>
          </a:p>
          <a:p>
            <a:pPr lvl="0"/>
            <a:r>
              <a:rPr lang="en-GB" sz="1100" dirty="0">
                <a:latin typeface="Arial" panose="020B0604020202020204" pitchFamily="34" charset="0"/>
                <a:cs typeface="Arial" panose="020B0604020202020204" pitchFamily="34" charset="0"/>
              </a:rPr>
              <a:t>National Speed Awareness Course (NSAC)</a:t>
            </a:r>
          </a:p>
          <a:p>
            <a:pPr lvl="0"/>
            <a:r>
              <a:rPr lang="en-GB" sz="1100" dirty="0">
                <a:latin typeface="Arial" panose="020B0604020202020204" pitchFamily="34" charset="0"/>
                <a:cs typeface="Arial" panose="020B0604020202020204" pitchFamily="34" charset="0"/>
              </a:rPr>
              <a:t>Driving 4 Change (D4C)</a:t>
            </a:r>
          </a:p>
          <a:p>
            <a:pPr lvl="0"/>
            <a:r>
              <a:rPr lang="en-GB" sz="1100" dirty="0">
                <a:latin typeface="Arial" panose="020B0604020202020204" pitchFamily="34" charset="0"/>
                <a:cs typeface="Arial" panose="020B0604020202020204" pitchFamily="34" charset="0"/>
              </a:rPr>
              <a:t>What’s Driving Us (WDU)</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Those offences which qualify for D4C or WDU require the officer to provide a view on whether the offence was committed as a result of poor </a:t>
            </a:r>
            <a:r>
              <a:rPr lang="en-GB" sz="1100" b="1" dirty="0">
                <a:latin typeface="Arial" panose="020B0604020202020204" pitchFamily="34" charset="0"/>
                <a:cs typeface="Arial" panose="020B0604020202020204" pitchFamily="34" charset="0"/>
              </a:rPr>
              <a:t>attitude </a:t>
            </a:r>
            <a:r>
              <a:rPr lang="en-GB" sz="1100" dirty="0">
                <a:latin typeface="Arial" panose="020B0604020202020204" pitchFamily="34" charset="0"/>
                <a:cs typeface="Arial" panose="020B0604020202020204" pitchFamily="34" charset="0"/>
              </a:rPr>
              <a:t>or lack of </a:t>
            </a:r>
            <a:r>
              <a:rPr lang="en-GB" sz="1100" b="1" dirty="0">
                <a:latin typeface="Arial" panose="020B0604020202020204" pitchFamily="34" charset="0"/>
                <a:cs typeface="Arial" panose="020B0604020202020204" pitchFamily="34" charset="0"/>
              </a:rPr>
              <a:t>skill</a:t>
            </a:r>
            <a:r>
              <a:rPr lang="en-GB" sz="1100" dirty="0">
                <a:latin typeface="Arial" panose="020B0604020202020204" pitchFamily="34" charset="0"/>
                <a:cs typeface="Arial" panose="020B0604020202020204" pitchFamily="34" charset="0"/>
              </a:rPr>
              <a:t>. The attitude test applies to the circumstances of the offence rather that the offenders attitude when questioned. This assessment determines which of the two courses is subsequently offered. </a:t>
            </a:r>
          </a:p>
          <a:p>
            <a:pPr lvl="0"/>
            <a:r>
              <a:rPr lang="en-GB" sz="1100" dirty="0">
                <a:latin typeface="Arial" panose="020B0604020202020204" pitchFamily="34" charset="0"/>
                <a:cs typeface="Arial" panose="020B0604020202020204" pitchFamily="34" charset="0"/>
              </a:rPr>
              <a:t>The attitude test is defined as </a:t>
            </a:r>
            <a:r>
              <a:rPr lang="en-GB" sz="1100" i="1" dirty="0">
                <a:latin typeface="Arial" panose="020B0604020202020204" pitchFamily="34" charset="0"/>
                <a:cs typeface="Arial" panose="020B0604020202020204" pitchFamily="34" charset="0"/>
              </a:rPr>
              <a:t>“By an act or omission their mischief was intentional or deliberate i.e. the driver knew their actions amounted to an offence and/or where infringement causation factors are considered to be attitudinal.”</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The skills test is defined as</a:t>
            </a:r>
            <a:r>
              <a:rPr lang="en-GB" sz="1100" i="1" dirty="0">
                <a:latin typeface="Arial" panose="020B0604020202020204" pitchFamily="34" charset="0"/>
                <a:cs typeface="Arial" panose="020B0604020202020204" pitchFamily="34" charset="0"/>
              </a:rPr>
              <a:t> “A lapse of concentration, an error of judgement, a general mistake, or a lack of awareness of the law pertaining to the alleged offence, which has not had wider consequences (i.e. collision) where infringement causation factors are considered to be skill based.”</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 the top of the TOR officers should indicate whether in their judgment the offence arose from an attitude or skill deficiency, with supporting evidence in the comments section. The purpose of this is to determine which course is appropriate. </a:t>
            </a:r>
          </a:p>
          <a:p>
            <a:r>
              <a:rPr lang="en-GB" sz="1100" dirty="0">
                <a:latin typeface="Arial" panose="020B0604020202020204" pitchFamily="34" charset="0"/>
                <a:cs typeface="Arial" panose="020B0604020202020204" pitchFamily="34" charset="0"/>
              </a:rPr>
              <a:t>For Excess Speed Offences officers must specify speed or the range of speeds and period which driving was observed if a specific speed is unavailable. This is to establish whether the driver, if eligible, can be offered a National Speed Awareness Course. Officers should also consider National Police Chiefs Council &amp; Court thresholds to determine whether issuing a TOR is appropriate in the circumstances. The thresholds can be found in the guidance section above. </a:t>
            </a:r>
          </a:p>
          <a:p>
            <a:r>
              <a:rPr lang="en-GB" sz="1100" dirty="0">
                <a:latin typeface="Arial" panose="020B0604020202020204" pitchFamily="34" charset="0"/>
                <a:cs typeface="Arial" panose="020B0604020202020204" pitchFamily="34" charset="0"/>
              </a:rPr>
              <a:t>For an offence where the driver has contravened a red traffic signal, the officer should indicate where possible, the length of time the signal was showing red, prior to the contravention. </a:t>
            </a:r>
          </a:p>
          <a:p>
            <a:r>
              <a:rPr lang="en-GB" sz="1100" dirty="0">
                <a:latin typeface="Arial" panose="020B0604020202020204" pitchFamily="34" charset="0"/>
                <a:cs typeface="Arial" panose="020B0604020202020204" pitchFamily="34" charset="0"/>
              </a:rPr>
              <a:t>The issuing officer can also make a recommendation that the driver is suitable for a warning. The decision on whether the driver receives such a warning will be made by the Fixed Penalty Unit after they have conducted relevant checks on the driver. </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In all cases, officers should not indicate to the driver how the offence will be disposed of. They can advise the driver on the possible outcomes available to the Fixed Penalty Unit, but that it will be for the Fixed Penalty Unit to decide on the disposal, who will in turn notify the driver in writing of its decision. </a:t>
            </a:r>
          </a:p>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14549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31963" y="214313"/>
            <a:ext cx="2970212" cy="1670050"/>
          </a:xfrm>
        </p:spPr>
      </p:sp>
      <p:sp>
        <p:nvSpPr>
          <p:cNvPr id="3" name="Notes Placeholder 2"/>
          <p:cNvSpPr>
            <a:spLocks noGrp="1"/>
          </p:cNvSpPr>
          <p:nvPr>
            <p:ph type="body" idx="1"/>
          </p:nvPr>
        </p:nvSpPr>
        <p:spPr>
          <a:xfrm>
            <a:off x="696685" y="2027465"/>
            <a:ext cx="5486400" cy="3600450"/>
          </a:xfrm>
        </p:spPr>
        <p:txBody>
          <a:bodyPr/>
          <a:lstStyle/>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564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79"/>
            <a:ext cx="10363200" cy="27699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7/4/2022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39573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7/4/2022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035615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609601" y="1577340"/>
            <a:ext cx="530352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1" y="1577340"/>
            <a:ext cx="530352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7/4/2022</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074157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7/4/2022</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205517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7/4/2022</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112151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550662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114009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817213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441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53265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245488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826766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225525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007956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25559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92174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1.jp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2.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16" name="bk object 16"/>
          <p:cNvSpPr/>
          <p:nvPr/>
        </p:nvSpPr>
        <p:spPr>
          <a:xfrm>
            <a:off x="1" y="0"/>
            <a:ext cx="12191276" cy="6856273"/>
          </a:xfrm>
          <a:custGeom>
            <a:avLst/>
            <a:gdLst/>
            <a:ahLst/>
            <a:cxnLst/>
            <a:rect l="l" t="t" r="r" b="b"/>
            <a:pathLst>
              <a:path w="10692765" h="7560945">
                <a:moveTo>
                  <a:pt x="0" y="7560564"/>
                </a:moveTo>
                <a:lnTo>
                  <a:pt x="10692383" y="7560564"/>
                </a:lnTo>
                <a:lnTo>
                  <a:pt x="10692383" y="0"/>
                </a:lnTo>
                <a:lnTo>
                  <a:pt x="0" y="0"/>
                </a:lnTo>
                <a:lnTo>
                  <a:pt x="0" y="7560564"/>
                </a:lnTo>
                <a:close/>
              </a:path>
            </a:pathLst>
          </a:custGeom>
          <a:solidFill>
            <a:srgbClr val="004A8D"/>
          </a:solidFill>
        </p:spPr>
        <p:txBody>
          <a:bodyPr wrap="square" lIns="0" tIns="0" rIns="0" bIns="0" rtlCol="0"/>
          <a:lstStyle/>
          <a:p>
            <a:endParaRPr sz="1632"/>
          </a:p>
        </p:txBody>
      </p:sp>
      <p:sp>
        <p:nvSpPr>
          <p:cNvPr id="2" name="Holder 2"/>
          <p:cNvSpPr>
            <a:spLocks noGrp="1"/>
          </p:cNvSpPr>
          <p:nvPr>
            <p:ph type="title"/>
          </p:nvPr>
        </p:nvSpPr>
        <p:spPr>
          <a:xfrm>
            <a:off x="609600" y="274320"/>
            <a:ext cx="10972800" cy="27699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609600" y="1577340"/>
            <a:ext cx="10972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5280" y="6377939"/>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39"/>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7/4/2022</a:t>
            </a:fld>
            <a:endParaRPr lang="en-US"/>
          </a:p>
        </p:txBody>
      </p:sp>
      <p:sp>
        <p:nvSpPr>
          <p:cNvPr id="6" name="Holder 6"/>
          <p:cNvSpPr>
            <a:spLocks noGrp="1"/>
          </p:cNvSpPr>
          <p:nvPr>
            <p:ph type="sldNum" sz="quarter" idx="7"/>
          </p:nvPr>
        </p:nvSpPr>
        <p:spPr>
          <a:xfrm>
            <a:off x="8778240" y="6377939"/>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668745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p:bodyStyle>
    <p:otherStyle>
      <a:lvl1pPr marL="0">
        <a:defRPr>
          <a:latin typeface="+mn-lt"/>
          <a:ea typeface="+mn-ea"/>
          <a:cs typeface="+mn-cs"/>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173887163"/>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3.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18" Type="http://schemas.openxmlformats.org/officeDocument/2006/relationships/image" Target="../media/image23.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notesSlide" Target="../notesSlides/notesSlide11.xml"/><Relationship Id="rId16" Type="http://schemas.openxmlformats.org/officeDocument/2006/relationships/image" Target="../media/image21.png"/><Relationship Id="rId1" Type="http://schemas.openxmlformats.org/officeDocument/2006/relationships/slideLayout" Target="../slideLayouts/slideLayout16.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19" Type="http://schemas.openxmlformats.org/officeDocument/2006/relationships/image" Target="../media/image24.pn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649028" y="4556214"/>
            <a:ext cx="4271221" cy="170816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Traffic Offence Reports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(T.O.R’s)</a:t>
            </a:r>
          </a:p>
        </p:txBody>
      </p:sp>
    </p:spTree>
    <p:extLst>
      <p:ext uri="{BB962C8B-B14F-4D97-AF65-F5344CB8AC3E}">
        <p14:creationId xmlns:p14="http://schemas.microsoft.com/office/powerpoint/2010/main" val="1176791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2364" y="1306990"/>
            <a:ext cx="4592781" cy="435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215735" y="1497237"/>
            <a:ext cx="4779819" cy="3970318"/>
          </a:xfrm>
          <a:prstGeom prst="rect">
            <a:avLst/>
          </a:prstGeom>
          <a:noFill/>
        </p:spPr>
        <p:txBody>
          <a:bodyPr wrap="square" rtlCol="0">
            <a:spAutoFit/>
          </a:bodyPr>
          <a:lstStyle/>
          <a:p>
            <a:pPr algn="ctr"/>
            <a:r>
              <a:rPr lang="en-GB" sz="2800" dirty="0">
                <a:solidFill>
                  <a:srgbClr val="002060"/>
                </a:solidFill>
              </a:rPr>
              <a:t>Replaces all Road Traffic Fixed Penalty Notices – both endorsable and non-endorsable</a:t>
            </a:r>
          </a:p>
          <a:p>
            <a:pPr algn="ctr"/>
            <a:endParaRPr lang="en-GB" sz="2800" dirty="0">
              <a:solidFill>
                <a:srgbClr val="002060"/>
              </a:solidFill>
            </a:endParaRPr>
          </a:p>
          <a:p>
            <a:pPr algn="ctr"/>
            <a:r>
              <a:rPr lang="en-GB" sz="2800" dirty="0">
                <a:solidFill>
                  <a:srgbClr val="002060"/>
                </a:solidFill>
              </a:rPr>
              <a:t>Can be used for Fixed Penalty Notice and Vehicle Defect Rectification Scheme (VDRS) offences </a:t>
            </a:r>
          </a:p>
        </p:txBody>
      </p:sp>
      <p:sp>
        <p:nvSpPr>
          <p:cNvPr id="7" name="TextBox 6"/>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a:solidFill>
                  <a:schemeClr val="bg1"/>
                </a:solidFill>
              </a:rPr>
              <a:t>What is a Traffic Offence Report (T.O.R.)?</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2" end="2"/>
                                            </p:txEl>
                                          </p:spTgt>
                                        </p:tgtEl>
                                        <p:attrNameLst>
                                          <p:attrName>style.visibility</p:attrName>
                                        </p:attrNameLst>
                                      </p:cBhvr>
                                      <p:to>
                                        <p:strVal val="visible"/>
                                      </p:to>
                                    </p:set>
                                    <p:animEffect transition="in" filter="fade">
                                      <p:cBhvr>
                                        <p:cTn id="16"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56856" y="982176"/>
            <a:ext cx="6163889" cy="4893647"/>
          </a:xfrm>
          <a:prstGeom prst="rect">
            <a:avLst/>
          </a:prstGeom>
          <a:noFill/>
        </p:spPr>
        <p:txBody>
          <a:bodyPr wrap="square" rtlCol="0">
            <a:spAutoFit/>
          </a:bodyPr>
          <a:lstStyle/>
          <a:p>
            <a:r>
              <a:rPr lang="en-GB" sz="2400" dirty="0">
                <a:solidFill>
                  <a:srgbClr val="002060"/>
                </a:solidFill>
              </a:rPr>
              <a:t>Utilised for offences where the driver is present</a:t>
            </a:r>
          </a:p>
          <a:p>
            <a:endParaRPr lang="en-GB" sz="2400" dirty="0">
              <a:solidFill>
                <a:srgbClr val="002060"/>
              </a:solidFill>
            </a:endParaRPr>
          </a:p>
          <a:p>
            <a:r>
              <a:rPr lang="en-GB" sz="2400" dirty="0">
                <a:solidFill>
                  <a:srgbClr val="002060"/>
                </a:solidFill>
              </a:rPr>
              <a:t>Enhance disposal options to help improve driving behaviour and make roads safer</a:t>
            </a:r>
          </a:p>
          <a:p>
            <a:endParaRPr lang="en-GB" sz="2400" dirty="0">
              <a:solidFill>
                <a:srgbClr val="002060"/>
              </a:solidFill>
            </a:endParaRPr>
          </a:p>
          <a:p>
            <a:r>
              <a:rPr lang="en-GB" sz="2400" dirty="0">
                <a:solidFill>
                  <a:srgbClr val="002060"/>
                </a:solidFill>
              </a:rPr>
              <a:t>Enable the most appropriate disposal method to be determined</a:t>
            </a:r>
          </a:p>
          <a:p>
            <a:endParaRPr lang="en-GB" sz="2400" dirty="0">
              <a:solidFill>
                <a:srgbClr val="002060"/>
              </a:solidFill>
            </a:endParaRPr>
          </a:p>
          <a:p>
            <a:r>
              <a:rPr lang="en-GB" sz="2400" dirty="0">
                <a:solidFill>
                  <a:srgbClr val="002060"/>
                </a:solidFill>
              </a:rPr>
              <a:t>Identify persistent offenders</a:t>
            </a:r>
          </a:p>
          <a:p>
            <a:endParaRPr lang="en-GB" sz="2400" dirty="0">
              <a:solidFill>
                <a:srgbClr val="002060"/>
              </a:solidFill>
            </a:endParaRPr>
          </a:p>
          <a:p>
            <a:r>
              <a:rPr lang="en-GB" sz="2400" dirty="0">
                <a:solidFill>
                  <a:srgbClr val="002060"/>
                </a:solidFill>
              </a:rPr>
              <a:t>Reduce administration and bureaucracy</a:t>
            </a:r>
          </a:p>
          <a:p>
            <a:endParaRPr lang="en-GB" sz="2400" dirty="0">
              <a:solidFill>
                <a:srgbClr val="002060"/>
              </a:solidFill>
            </a:endParaRPr>
          </a:p>
          <a:p>
            <a:r>
              <a:rPr lang="en-GB" sz="2400" dirty="0">
                <a:solidFill>
                  <a:srgbClr val="002060"/>
                </a:solidFill>
              </a:rPr>
              <a:t>Does NOT replace officer discretion</a:t>
            </a:r>
          </a:p>
        </p:txBody>
      </p:sp>
      <p:sp>
        <p:nvSpPr>
          <p:cNvPr id="6" name="TextBox 5"/>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a:solidFill>
                  <a:schemeClr val="bg1"/>
                </a:solidFill>
              </a:rPr>
              <a:t>Traffic Offence Reports (T.O.Rs)?</a:t>
            </a:r>
          </a:p>
        </p:txBody>
      </p:sp>
      <p:pic>
        <p:nvPicPr>
          <p:cNvPr id="7" name="Picture 6"/>
          <p:cNvPicPr>
            <a:picLocks noChangeAspect="1"/>
          </p:cNvPicPr>
          <p:nvPr/>
        </p:nvPicPr>
        <p:blipFill>
          <a:blip r:embed="rId3"/>
          <a:stretch>
            <a:fillRect/>
          </a:stretch>
        </p:blipFill>
        <p:spPr>
          <a:xfrm>
            <a:off x="7585363" y="1387620"/>
            <a:ext cx="3449781" cy="4352921"/>
          </a:xfrm>
          <a:prstGeom prst="rect">
            <a:avLst/>
          </a:prstGeom>
        </p:spPr>
      </p:pic>
    </p:spTree>
    <p:extLst>
      <p:ext uri="{BB962C8B-B14F-4D97-AF65-F5344CB8AC3E}">
        <p14:creationId xmlns:p14="http://schemas.microsoft.com/office/powerpoint/2010/main" val="70946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500"/>
                                        <p:tgtEl>
                                          <p:spTgt spid="5">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10" end="10"/>
                                            </p:txEl>
                                          </p:spTgt>
                                        </p:tgtEl>
                                        <p:attrNameLst>
                                          <p:attrName>style.visibility</p:attrName>
                                        </p:attrNameLst>
                                      </p:cBhvr>
                                      <p:to>
                                        <p:strVal val="visible"/>
                                      </p:to>
                                    </p:set>
                                    <p:animEffect transition="in" filter="fade">
                                      <p:cBhvr>
                                        <p:cTn id="32"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3101" y="1474819"/>
            <a:ext cx="3882044"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955964" y="1296785"/>
            <a:ext cx="5827221" cy="4524315"/>
          </a:xfrm>
          <a:prstGeom prst="rect">
            <a:avLst/>
          </a:prstGeom>
          <a:noFill/>
        </p:spPr>
        <p:txBody>
          <a:bodyPr wrap="square" rtlCol="0">
            <a:spAutoFit/>
          </a:bodyPr>
          <a:lstStyle/>
          <a:p>
            <a:pPr algn="ctr"/>
            <a:r>
              <a:rPr lang="en-GB" sz="2400" dirty="0">
                <a:solidFill>
                  <a:srgbClr val="002060"/>
                </a:solidFill>
              </a:rPr>
              <a:t>T.O.R.s are not suitable for offences where the driver was not seen or if the offence involves an unattended vehicle</a:t>
            </a:r>
          </a:p>
          <a:p>
            <a:pPr algn="ctr"/>
            <a:endParaRPr lang="en-GB" sz="2400" dirty="0">
              <a:solidFill>
                <a:srgbClr val="002060"/>
              </a:solidFill>
            </a:endParaRPr>
          </a:p>
          <a:p>
            <a:pPr algn="ctr"/>
            <a:r>
              <a:rPr lang="en-GB" sz="2400" dirty="0">
                <a:solidFill>
                  <a:srgbClr val="002060"/>
                </a:solidFill>
              </a:rPr>
              <a:t>In circumstances where it cannot be confirmed that the driver holds a valid driving licence then a T.O.R. must NOT be issued</a:t>
            </a:r>
          </a:p>
          <a:p>
            <a:pPr algn="ctr"/>
            <a:endParaRPr lang="en-GB" sz="2400" dirty="0">
              <a:solidFill>
                <a:srgbClr val="002060"/>
              </a:solidFill>
            </a:endParaRPr>
          </a:p>
          <a:p>
            <a:pPr algn="ctr"/>
            <a:r>
              <a:rPr lang="en-GB" sz="2400" dirty="0">
                <a:solidFill>
                  <a:srgbClr val="FF0000"/>
                </a:solidFill>
              </a:rPr>
              <a:t>The offence of driving without insurance cannot be disposed of by use of a T.O.R. and the driver should be reported for prosecution.</a:t>
            </a:r>
          </a:p>
        </p:txBody>
      </p:sp>
      <p:sp>
        <p:nvSpPr>
          <p:cNvPr id="7" name="TextBox 6"/>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a:solidFill>
                  <a:schemeClr val="bg1"/>
                </a:solidFill>
              </a:rPr>
              <a:t>Traffic Offence Reports: Exceptions</a:t>
            </a:r>
          </a:p>
        </p:txBody>
      </p:sp>
    </p:spTree>
    <p:extLst>
      <p:ext uri="{BB962C8B-B14F-4D97-AF65-F5344CB8AC3E}">
        <p14:creationId xmlns:p14="http://schemas.microsoft.com/office/powerpoint/2010/main" val="2454189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2" end="2"/>
                                            </p:txEl>
                                          </p:spTgt>
                                        </p:tgtEl>
                                        <p:attrNameLst>
                                          <p:attrName>style.visibility</p:attrName>
                                        </p:attrNameLst>
                                      </p:cBhvr>
                                      <p:to>
                                        <p:strVal val="visible"/>
                                      </p:to>
                                    </p:set>
                                    <p:animEffect transition="in" filter="fade">
                                      <p:cBhvr>
                                        <p:cTn id="16" dur="500"/>
                                        <p:tgtEl>
                                          <p:spTgt spid="6">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7215" y="1481102"/>
            <a:ext cx="3187930"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722176" y="965792"/>
            <a:ext cx="6777643" cy="2985433"/>
          </a:xfrm>
          <a:prstGeom prst="rect">
            <a:avLst/>
          </a:prstGeom>
        </p:spPr>
        <p:txBody>
          <a:bodyPr wrap="square">
            <a:spAutoFit/>
          </a:bodyPr>
          <a:lstStyle/>
          <a:p>
            <a:r>
              <a:rPr lang="en-US" altLang="en-US" sz="2400" dirty="0">
                <a:solidFill>
                  <a:srgbClr val="002060"/>
                </a:solidFill>
                <a:cs typeface="Arial" panose="020B0604020202020204" pitchFamily="34" charset="0"/>
              </a:rPr>
              <a:t>For the more minor offences an officer may deem it appropriate to provide an offender with advice and a verbal warning. </a:t>
            </a:r>
          </a:p>
          <a:p>
            <a:endParaRPr lang="en-US" altLang="en-US" sz="2400" dirty="0">
              <a:solidFill>
                <a:srgbClr val="002060"/>
              </a:solidFill>
              <a:cs typeface="Arial" panose="020B0604020202020204" pitchFamily="34" charset="0"/>
            </a:endParaRPr>
          </a:p>
          <a:p>
            <a:r>
              <a:rPr lang="en-US" altLang="en-US" sz="2400" dirty="0">
                <a:solidFill>
                  <a:srgbClr val="002060"/>
                </a:solidFill>
                <a:cs typeface="Arial" panose="020B0604020202020204" pitchFamily="34" charset="0"/>
              </a:rPr>
              <a:t>In the context of a roads- related offence, minor means that one or more of the following must be met: </a:t>
            </a:r>
            <a:br>
              <a:rPr lang="en-US" altLang="en-US" sz="2000" dirty="0">
                <a:cs typeface="Arial" panose="020B0604020202020204" pitchFamily="34" charset="0"/>
              </a:rPr>
            </a:br>
            <a:endParaRPr lang="en-GB" sz="2000" dirty="0"/>
          </a:p>
        </p:txBody>
      </p:sp>
      <p:sp>
        <p:nvSpPr>
          <p:cNvPr id="7" name="Rectangle 6"/>
          <p:cNvSpPr/>
          <p:nvPr/>
        </p:nvSpPr>
        <p:spPr>
          <a:xfrm>
            <a:off x="1335577" y="4073371"/>
            <a:ext cx="6873242" cy="2246769"/>
          </a:xfrm>
          <a:prstGeom prst="rect">
            <a:avLst/>
          </a:prstGeom>
        </p:spPr>
        <p:txBody>
          <a:bodyPr wrap="square">
            <a:spAutoFit/>
          </a:bodyPr>
          <a:lstStyle/>
          <a:p>
            <a:pPr marL="285750" indent="-285750">
              <a:buFont typeface="Arial" panose="020B0604020202020204" pitchFamily="34" charset="0"/>
              <a:buChar char="•"/>
            </a:pPr>
            <a:r>
              <a:rPr lang="en-US" altLang="en-US" sz="2400" dirty="0">
                <a:solidFill>
                  <a:srgbClr val="002060"/>
                </a:solidFill>
                <a:cs typeface="Arial" panose="020B0604020202020204" pitchFamily="34" charset="0"/>
              </a:rPr>
              <a:t>When there is no danger to another person </a:t>
            </a:r>
            <a:br>
              <a:rPr lang="en-US" altLang="en-US" sz="2400" dirty="0">
                <a:solidFill>
                  <a:srgbClr val="002060"/>
                </a:solidFill>
                <a:cs typeface="Arial" panose="020B0604020202020204" pitchFamily="34" charset="0"/>
              </a:rPr>
            </a:br>
            <a:endParaRPr lang="en-US" altLang="en-US" sz="2400" dirty="0">
              <a:solidFill>
                <a:srgbClr val="002060"/>
              </a:solidFill>
              <a:cs typeface="Arial" panose="020B0604020202020204" pitchFamily="34" charset="0"/>
            </a:endParaRPr>
          </a:p>
          <a:p>
            <a:pPr marL="285750" indent="-285750">
              <a:buFont typeface="Arial" panose="020B0604020202020204" pitchFamily="34" charset="0"/>
              <a:buChar char="•"/>
            </a:pPr>
            <a:r>
              <a:rPr lang="en-US" altLang="en-US" sz="2400" dirty="0">
                <a:solidFill>
                  <a:srgbClr val="002060"/>
                </a:solidFill>
                <a:cs typeface="Arial" panose="020B0604020202020204" pitchFamily="34" charset="0"/>
              </a:rPr>
              <a:t>No other party is involved </a:t>
            </a:r>
            <a:br>
              <a:rPr lang="en-US" altLang="en-US" sz="2400" dirty="0">
                <a:solidFill>
                  <a:srgbClr val="002060"/>
                </a:solidFill>
                <a:cs typeface="Arial" panose="020B0604020202020204" pitchFamily="34" charset="0"/>
              </a:rPr>
            </a:br>
            <a:endParaRPr lang="en-US" altLang="en-US" sz="2400" dirty="0">
              <a:solidFill>
                <a:srgbClr val="002060"/>
              </a:solidFill>
              <a:cs typeface="Arial" panose="020B0604020202020204" pitchFamily="34" charset="0"/>
            </a:endParaRPr>
          </a:p>
          <a:p>
            <a:pPr marL="285750" indent="-285750">
              <a:buFont typeface="Arial" panose="020B0604020202020204" pitchFamily="34" charset="0"/>
              <a:buChar char="•"/>
            </a:pPr>
            <a:r>
              <a:rPr lang="en-US" altLang="en-US" sz="2400" dirty="0">
                <a:solidFill>
                  <a:srgbClr val="002060"/>
                </a:solidFill>
                <a:cs typeface="Arial" panose="020B0604020202020204" pitchFamily="34" charset="0"/>
              </a:rPr>
              <a:t>It is at a time when there is little traffic on the road</a:t>
            </a:r>
            <a:r>
              <a:rPr lang="en-US" altLang="en-US" sz="2000" dirty="0">
                <a:cs typeface="Arial" panose="020B0604020202020204" pitchFamily="34" charset="0"/>
              </a:rPr>
              <a:t>. </a:t>
            </a:r>
            <a:br>
              <a:rPr lang="en-US" altLang="en-US" sz="2000" dirty="0">
                <a:cs typeface="Arial" panose="020B0604020202020204" pitchFamily="34" charset="0"/>
              </a:rPr>
            </a:br>
            <a:endParaRPr lang="en-GB" sz="2000" dirty="0"/>
          </a:p>
        </p:txBody>
      </p:sp>
      <p:sp>
        <p:nvSpPr>
          <p:cNvPr id="9" name="TextBox 8"/>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a:solidFill>
                  <a:schemeClr val="bg1"/>
                </a:solidFill>
              </a:rPr>
              <a:t>Traffic Offence Reports: Verbal Warnings</a:t>
            </a:r>
          </a:p>
        </p:txBody>
      </p:sp>
    </p:spTree>
    <p:extLst>
      <p:ext uri="{BB962C8B-B14F-4D97-AF65-F5344CB8AC3E}">
        <p14:creationId xmlns:p14="http://schemas.microsoft.com/office/powerpoint/2010/main" val="317953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animEffect transition="in" filter="fade">
                                      <p:cBhvr>
                                        <p:cTn id="21" dur="500"/>
                                        <p:tgtEl>
                                          <p:spTgt spid="7">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7">
                                            <p:txEl>
                                              <p:pRg st="1" end="1"/>
                                            </p:txEl>
                                          </p:spTgt>
                                        </p:tgtEl>
                                        <p:attrNameLst>
                                          <p:attrName>style.visibility</p:attrName>
                                        </p:attrNameLst>
                                      </p:cBhvr>
                                      <p:to>
                                        <p:strVal val="visible"/>
                                      </p:to>
                                    </p:set>
                                    <p:animEffect transition="in" filter="fade">
                                      <p:cBhvr>
                                        <p:cTn id="26" dur="500"/>
                                        <p:tgtEl>
                                          <p:spTgt spid="7">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animEffect transition="in" filter="fade">
                                      <p:cBhvr>
                                        <p:cTn id="31"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1619" y="1641763"/>
            <a:ext cx="3579940" cy="3678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1"/>
          <p:cNvSpPr>
            <a:spLocks noChangeArrowheads="1"/>
          </p:cNvSpPr>
          <p:nvPr/>
        </p:nvSpPr>
        <p:spPr bwMode="auto">
          <a:xfrm>
            <a:off x="1293223" y="1288473"/>
            <a:ext cx="5886128"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514350" indent="-51435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Confirm Driver’s identity</a:t>
            </a:r>
          </a:p>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Check Driving Documents via PNC</a:t>
            </a:r>
          </a:p>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Fully complete the front of the T.O.R</a:t>
            </a:r>
          </a:p>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Record Driving Licence number</a:t>
            </a:r>
          </a:p>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Give a verbal NIP if appropriate to do so</a:t>
            </a:r>
          </a:p>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Remember to fill the TOR in correctly for the process to work</a:t>
            </a:r>
          </a:p>
        </p:txBody>
      </p:sp>
      <p:sp>
        <p:nvSpPr>
          <p:cNvPr id="6" name="TextBox 5"/>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a:solidFill>
                  <a:schemeClr val="bg1"/>
                </a:solidFill>
              </a:rPr>
              <a:t>Issuing a Traffic Offence Report</a:t>
            </a:r>
          </a:p>
        </p:txBody>
      </p:sp>
    </p:spTree>
    <p:extLst>
      <p:ext uri="{BB962C8B-B14F-4D97-AF65-F5344CB8AC3E}">
        <p14:creationId xmlns:p14="http://schemas.microsoft.com/office/powerpoint/2010/main" val="302213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animEffect transition="in" filter="fade">
                                      <p:cBhvr>
                                        <p:cTn id="15" dur="500"/>
                                        <p:tgtEl>
                                          <p:spTgt spid="8">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xEl>
                                              <p:pRg st="2" end="2"/>
                                            </p:txEl>
                                          </p:spTgt>
                                        </p:tgtEl>
                                        <p:attrNameLst>
                                          <p:attrName>style.visibility</p:attrName>
                                        </p:attrNameLst>
                                      </p:cBhvr>
                                      <p:to>
                                        <p:strVal val="visible"/>
                                      </p:to>
                                    </p:set>
                                    <p:animEffect transition="in" filter="fade">
                                      <p:cBhvr>
                                        <p:cTn id="20" dur="500"/>
                                        <p:tgtEl>
                                          <p:spTgt spid="8">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Effect transition="in" filter="fade">
                                      <p:cBhvr>
                                        <p:cTn id="25" dur="500"/>
                                        <p:tgtEl>
                                          <p:spTgt spid="8">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8">
                                            <p:txEl>
                                              <p:pRg st="4" end="4"/>
                                            </p:txEl>
                                          </p:spTgt>
                                        </p:tgtEl>
                                        <p:attrNameLst>
                                          <p:attrName>style.visibility</p:attrName>
                                        </p:attrNameLst>
                                      </p:cBhvr>
                                      <p:to>
                                        <p:strVal val="visible"/>
                                      </p:to>
                                    </p:set>
                                    <p:animEffect transition="in" filter="fade">
                                      <p:cBhvr>
                                        <p:cTn id="30" dur="500"/>
                                        <p:tgtEl>
                                          <p:spTgt spid="8">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8">
                                            <p:txEl>
                                              <p:pRg st="5" end="5"/>
                                            </p:txEl>
                                          </p:spTgt>
                                        </p:tgtEl>
                                        <p:attrNameLst>
                                          <p:attrName>style.visibility</p:attrName>
                                        </p:attrNameLst>
                                      </p:cBhvr>
                                      <p:to>
                                        <p:strVal val="visible"/>
                                      </p:to>
                                    </p:set>
                                    <p:animEffect transition="in" filter="fade">
                                      <p:cBhvr>
                                        <p:cTn id="35"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a:solidFill>
                  <a:schemeClr val="bg1"/>
                </a:solidFill>
              </a:rPr>
              <a:t>Issuing a T.O.R</a:t>
            </a:r>
          </a:p>
        </p:txBody>
      </p:sp>
      <p:graphicFrame>
        <p:nvGraphicFramePr>
          <p:cNvPr id="5" name="Table 4"/>
          <p:cNvGraphicFramePr>
            <a:graphicFrameLocks noGrp="1"/>
          </p:cNvGraphicFramePr>
          <p:nvPr>
            <p:extLst>
              <p:ext uri="{D42A27DB-BD31-4B8C-83A1-F6EECF244321}">
                <p14:modId xmlns:p14="http://schemas.microsoft.com/office/powerpoint/2010/main" val="1081342908"/>
              </p:ext>
            </p:extLst>
          </p:nvPr>
        </p:nvGraphicFramePr>
        <p:xfrm>
          <a:off x="1635935" y="966482"/>
          <a:ext cx="8146348" cy="4925036"/>
        </p:xfrm>
        <a:graphic>
          <a:graphicData uri="http://schemas.openxmlformats.org/drawingml/2006/table">
            <a:tbl>
              <a:tblPr firstRow="1">
                <a:tableStyleId>{00A15C55-8517-42AA-B614-E9B94910E393}</a:tableStyleId>
              </a:tblPr>
              <a:tblGrid>
                <a:gridCol w="677917">
                  <a:extLst>
                    <a:ext uri="{9D8B030D-6E8A-4147-A177-3AD203B41FA5}">
                      <a16:colId xmlns:a16="http://schemas.microsoft.com/office/drawing/2014/main" val="3555286029"/>
                    </a:ext>
                  </a:extLst>
                </a:gridCol>
                <a:gridCol w="2561837">
                  <a:extLst>
                    <a:ext uri="{9D8B030D-6E8A-4147-A177-3AD203B41FA5}">
                      <a16:colId xmlns:a16="http://schemas.microsoft.com/office/drawing/2014/main" val="1767525350"/>
                    </a:ext>
                  </a:extLst>
                </a:gridCol>
                <a:gridCol w="4906594">
                  <a:extLst>
                    <a:ext uri="{9D8B030D-6E8A-4147-A177-3AD203B41FA5}">
                      <a16:colId xmlns:a16="http://schemas.microsoft.com/office/drawing/2014/main" val="367138461"/>
                    </a:ext>
                  </a:extLst>
                </a:gridCol>
              </a:tblGrid>
              <a:tr h="401110">
                <a:tc>
                  <a:txBody>
                    <a:bodyPr/>
                    <a:lstStyle/>
                    <a:p>
                      <a:endParaRPr lang="en-GB" dirty="0"/>
                    </a:p>
                  </a:txBody>
                  <a:tcPr>
                    <a:solidFill>
                      <a:schemeClr val="accent4">
                        <a:lumMod val="20000"/>
                        <a:lumOff val="80000"/>
                      </a:schemeClr>
                    </a:solidFill>
                  </a:tcPr>
                </a:tc>
                <a:tc>
                  <a:txBody>
                    <a:bodyPr/>
                    <a:lstStyle/>
                    <a:p>
                      <a:endParaRPr lang="en-GB"/>
                    </a:p>
                  </a:txBody>
                  <a:tcPr>
                    <a:solidFill>
                      <a:schemeClr val="accent4">
                        <a:lumMod val="20000"/>
                        <a:lumOff val="80000"/>
                      </a:schemeClr>
                    </a:solidFill>
                  </a:tcPr>
                </a:tc>
                <a:tc>
                  <a:txBody>
                    <a:bodyPr/>
                    <a:lstStyle/>
                    <a:p>
                      <a:endParaRPr lang="en-GB" dirty="0"/>
                    </a:p>
                  </a:txBody>
                  <a:tcPr>
                    <a:solidFill>
                      <a:schemeClr val="accent4">
                        <a:lumMod val="20000"/>
                        <a:lumOff val="80000"/>
                      </a:schemeClr>
                    </a:solidFill>
                  </a:tcPr>
                </a:tc>
                <a:extLst>
                  <a:ext uri="{0D108BD9-81ED-4DB2-BD59-A6C34878D82A}">
                    <a16:rowId xmlns:a16="http://schemas.microsoft.com/office/drawing/2014/main" val="3443159036"/>
                  </a:ext>
                </a:extLst>
              </a:tr>
              <a:tr h="789678">
                <a:tc>
                  <a:txBody>
                    <a:bodyPr/>
                    <a:lstStyle/>
                    <a:p>
                      <a:pPr algn="ctr"/>
                      <a:r>
                        <a:rPr lang="en-GB" sz="2400" b="1" dirty="0">
                          <a:solidFill>
                            <a:srgbClr val="FF0000"/>
                          </a:solidFill>
                        </a:rPr>
                        <a:t>P</a:t>
                      </a:r>
                    </a:p>
                    <a:p>
                      <a:pPr algn="ctr"/>
                      <a:r>
                        <a:rPr lang="en-GB" sz="2400" b="1" dirty="0">
                          <a:solidFill>
                            <a:srgbClr val="FF0000"/>
                          </a:solidFill>
                        </a:rPr>
                        <a:t>O</a:t>
                      </a: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Point out the Offence</a:t>
                      </a:r>
                    </a:p>
                    <a:p>
                      <a:endParaRPr lang="en-GB" dirty="0"/>
                    </a:p>
                  </a:txBody>
                  <a:tcPr>
                    <a:solidFill>
                      <a:schemeClr val="accent4">
                        <a:lumMod val="20000"/>
                        <a:lumOff val="80000"/>
                      </a:schemeClr>
                    </a:solidFill>
                  </a:tcPr>
                </a:tc>
                <a:tc>
                  <a:txBody>
                    <a:bodyPr/>
                    <a:lstStyle/>
                    <a:p>
                      <a:r>
                        <a:rPr lang="en-GB" sz="1800" b="1" dirty="0"/>
                        <a:t>Use simple language</a:t>
                      </a:r>
                    </a:p>
                    <a:p>
                      <a:r>
                        <a:rPr lang="en-GB" sz="1800" b="1" dirty="0"/>
                        <a:t>Do not use act &amp; section </a:t>
                      </a:r>
                    </a:p>
                  </a:txBody>
                  <a:tcPr>
                    <a:solidFill>
                      <a:schemeClr val="accent4">
                        <a:lumMod val="20000"/>
                        <a:lumOff val="80000"/>
                      </a:schemeClr>
                    </a:solidFill>
                  </a:tcPr>
                </a:tc>
                <a:extLst>
                  <a:ext uri="{0D108BD9-81ED-4DB2-BD59-A6C34878D82A}">
                    <a16:rowId xmlns:a16="http://schemas.microsoft.com/office/drawing/2014/main" val="3454964228"/>
                  </a:ext>
                </a:extLst>
              </a:tr>
              <a:tr h="614194">
                <a:tc>
                  <a:txBody>
                    <a:bodyPr/>
                    <a:lstStyle/>
                    <a:p>
                      <a:pPr algn="ctr"/>
                      <a:r>
                        <a:rPr lang="en-GB" sz="2400" b="1" dirty="0">
                          <a:solidFill>
                            <a:srgbClr val="FF0000"/>
                          </a:solidFill>
                        </a:rPr>
                        <a:t>C</a:t>
                      </a: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Caution</a:t>
                      </a:r>
                    </a:p>
                    <a:p>
                      <a:endParaRPr lang="en-GB" dirty="0"/>
                    </a:p>
                  </a:txBody>
                  <a:tcPr>
                    <a:solidFill>
                      <a:schemeClr val="accent4">
                        <a:lumMod val="20000"/>
                        <a:lumOff val="80000"/>
                      </a:schemeClr>
                    </a:solidFill>
                  </a:tcPr>
                </a:tc>
                <a:tc>
                  <a:txBody>
                    <a:bodyPr/>
                    <a:lstStyle/>
                    <a:p>
                      <a:r>
                        <a:rPr lang="en-GB" sz="1800" b="1" dirty="0"/>
                        <a:t>Use ‘When’ caution</a:t>
                      </a:r>
                    </a:p>
                    <a:p>
                      <a:r>
                        <a:rPr lang="en-GB" sz="1800" b="1" dirty="0"/>
                        <a:t>Note reply</a:t>
                      </a:r>
                    </a:p>
                  </a:txBody>
                  <a:tcPr>
                    <a:solidFill>
                      <a:schemeClr val="accent4">
                        <a:lumMod val="20000"/>
                        <a:lumOff val="80000"/>
                      </a:schemeClr>
                    </a:solidFill>
                  </a:tcPr>
                </a:tc>
                <a:extLst>
                  <a:ext uri="{0D108BD9-81ED-4DB2-BD59-A6C34878D82A}">
                    <a16:rowId xmlns:a16="http://schemas.microsoft.com/office/drawing/2014/main" val="1837163595"/>
                  </a:ext>
                </a:extLst>
              </a:tr>
              <a:tr h="614194">
                <a:tc>
                  <a:txBody>
                    <a:bodyPr/>
                    <a:lstStyle/>
                    <a:p>
                      <a:pPr algn="ctr"/>
                      <a:r>
                        <a:rPr lang="en-GB" sz="2400" b="1" dirty="0">
                          <a:solidFill>
                            <a:srgbClr val="FF0000"/>
                          </a:solidFill>
                        </a:rPr>
                        <a:t>L</a:t>
                      </a:r>
                    </a:p>
                  </a:txBody>
                  <a:tcPr>
                    <a:solidFill>
                      <a:schemeClr val="accent4">
                        <a:lumMod val="20000"/>
                        <a:lumOff val="80000"/>
                      </a:schemeClr>
                    </a:solidFill>
                  </a:tcPr>
                </a:tc>
                <a:tc>
                  <a:txBody>
                    <a:bodyPr/>
                    <a:lstStyle/>
                    <a:p>
                      <a:r>
                        <a:rPr lang="en-GB" b="1" dirty="0" err="1"/>
                        <a:t>Legals</a:t>
                      </a:r>
                      <a:endParaRPr lang="en-GB" b="1" dirty="0"/>
                    </a:p>
                  </a:txBody>
                  <a:tcPr>
                    <a:solidFill>
                      <a:schemeClr val="accent4">
                        <a:lumMod val="20000"/>
                        <a:lumOff val="80000"/>
                      </a:schemeClr>
                    </a:solidFill>
                  </a:tcPr>
                </a:tc>
                <a:tc>
                  <a:txBody>
                    <a:bodyPr/>
                    <a:lstStyle/>
                    <a:p>
                      <a:r>
                        <a:rPr lang="en-GB" sz="1800" b="1" dirty="0"/>
                        <a:t>Tell them, they are not under arrest</a:t>
                      </a:r>
                    </a:p>
                    <a:p>
                      <a:r>
                        <a:rPr lang="en-GB" sz="1800" b="1" dirty="0"/>
                        <a:t>Not obliged to stay with you</a:t>
                      </a:r>
                    </a:p>
                  </a:txBody>
                  <a:tcPr>
                    <a:solidFill>
                      <a:schemeClr val="accent4">
                        <a:lumMod val="20000"/>
                        <a:lumOff val="80000"/>
                      </a:schemeClr>
                    </a:solidFill>
                  </a:tcPr>
                </a:tc>
                <a:extLst>
                  <a:ext uri="{0D108BD9-81ED-4DB2-BD59-A6C34878D82A}">
                    <a16:rowId xmlns:a16="http://schemas.microsoft.com/office/drawing/2014/main" val="1835631090"/>
                  </a:ext>
                </a:extLst>
              </a:tr>
              <a:tr h="614194">
                <a:tc>
                  <a:txBody>
                    <a:bodyPr/>
                    <a:lstStyle/>
                    <a:p>
                      <a:pPr algn="ctr"/>
                      <a:r>
                        <a:rPr lang="en-GB" sz="2400" b="1" dirty="0">
                          <a:solidFill>
                            <a:srgbClr val="FF0000"/>
                          </a:solidFill>
                        </a:rPr>
                        <a:t>A</a:t>
                      </a: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Admin</a:t>
                      </a:r>
                    </a:p>
                  </a:txBody>
                  <a:tcPr>
                    <a:solidFill>
                      <a:schemeClr val="accent4">
                        <a:lumMod val="20000"/>
                        <a:lumOff val="80000"/>
                      </a:schemeClr>
                    </a:solidFill>
                  </a:tcPr>
                </a:tc>
                <a:tc>
                  <a:txBody>
                    <a:bodyPr/>
                    <a:lstStyle/>
                    <a:p>
                      <a:r>
                        <a:rPr lang="en-GB" sz="1800" b="1" dirty="0"/>
                        <a:t>Obtain details, name &amp; address etc.</a:t>
                      </a:r>
                    </a:p>
                    <a:p>
                      <a:r>
                        <a:rPr lang="en-GB" sz="1800" b="1" dirty="0"/>
                        <a:t>Complete paperwork</a:t>
                      </a:r>
                    </a:p>
                  </a:txBody>
                  <a:tcPr>
                    <a:solidFill>
                      <a:schemeClr val="accent4">
                        <a:lumMod val="20000"/>
                        <a:lumOff val="80000"/>
                      </a:schemeClr>
                    </a:solidFill>
                  </a:tcPr>
                </a:tc>
                <a:extLst>
                  <a:ext uri="{0D108BD9-81ED-4DB2-BD59-A6C34878D82A}">
                    <a16:rowId xmlns:a16="http://schemas.microsoft.com/office/drawing/2014/main" val="775801512"/>
                  </a:ext>
                </a:extLst>
              </a:tr>
              <a:tr h="1140646">
                <a:tc>
                  <a:txBody>
                    <a:bodyPr/>
                    <a:lstStyle/>
                    <a:p>
                      <a:pPr algn="ctr"/>
                      <a:r>
                        <a:rPr lang="en-GB" sz="2400" b="1" dirty="0">
                          <a:solidFill>
                            <a:srgbClr val="FF0000"/>
                          </a:solidFill>
                        </a:rPr>
                        <a:t>R</a:t>
                      </a:r>
                    </a:p>
                    <a:p>
                      <a:pPr algn="ctr"/>
                      <a:r>
                        <a:rPr lang="en-GB" sz="2400" b="1" dirty="0">
                          <a:solidFill>
                            <a:srgbClr val="FF0000"/>
                          </a:solidFill>
                        </a:rPr>
                        <a:t>O</a:t>
                      </a: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Report for Offence</a:t>
                      </a:r>
                    </a:p>
                    <a:p>
                      <a:endParaRPr lang="en-GB" dirty="0"/>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solidFill>
                      <a:schemeClr val="accent4">
                        <a:lumMod val="20000"/>
                        <a:lumOff val="80000"/>
                      </a:schemeClr>
                    </a:solidFill>
                  </a:tcPr>
                </a:tc>
                <a:extLst>
                  <a:ext uri="{0D108BD9-81ED-4DB2-BD59-A6C34878D82A}">
                    <a16:rowId xmlns:a16="http://schemas.microsoft.com/office/drawing/2014/main" val="525901628"/>
                  </a:ext>
                </a:extLst>
              </a:tr>
              <a:tr h="614194">
                <a:tc>
                  <a:txBody>
                    <a:bodyPr/>
                    <a:lstStyle/>
                    <a:p>
                      <a:pPr algn="ctr"/>
                      <a:r>
                        <a:rPr lang="en-GB" sz="2400" b="1" dirty="0">
                          <a:solidFill>
                            <a:srgbClr val="FF0000"/>
                          </a:solidFill>
                        </a:rPr>
                        <a:t>C</a:t>
                      </a: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Caution </a:t>
                      </a:r>
                    </a:p>
                    <a:p>
                      <a:endParaRPr lang="en-GB" dirty="0"/>
                    </a:p>
                  </a:txBody>
                  <a:tcPr>
                    <a:solidFill>
                      <a:schemeClr val="accent4">
                        <a:lumMod val="20000"/>
                        <a:lumOff val="80000"/>
                      </a:schemeClr>
                    </a:solidFill>
                  </a:tcPr>
                </a:tc>
                <a:tc>
                  <a:txBody>
                    <a:bodyPr/>
                    <a:lstStyle/>
                    <a:p>
                      <a:r>
                        <a:rPr lang="en-GB" sz="1800" b="1" dirty="0"/>
                        <a:t>Use ‘Now’ caution, No more questions </a:t>
                      </a:r>
                      <a:endParaRPr lang="en-GB" dirty="0"/>
                    </a:p>
                  </a:txBody>
                  <a:tcPr>
                    <a:solidFill>
                      <a:schemeClr val="accent4">
                        <a:lumMod val="20000"/>
                        <a:lumOff val="80000"/>
                      </a:schemeClr>
                    </a:solidFill>
                  </a:tcPr>
                </a:tc>
                <a:extLst>
                  <a:ext uri="{0D108BD9-81ED-4DB2-BD59-A6C34878D82A}">
                    <a16:rowId xmlns:a16="http://schemas.microsoft.com/office/drawing/2014/main" val="3483677245"/>
                  </a:ext>
                </a:extLst>
              </a:tr>
            </a:tbl>
          </a:graphicData>
        </a:graphic>
      </p:graphicFrame>
      <p:sp>
        <p:nvSpPr>
          <p:cNvPr id="7" name="Text Box 10"/>
          <p:cNvSpPr txBox="1">
            <a:spLocks noChangeArrowheads="1"/>
          </p:cNvSpPr>
          <p:nvPr/>
        </p:nvSpPr>
        <p:spPr bwMode="auto">
          <a:xfrm>
            <a:off x="9945787" y="3102873"/>
            <a:ext cx="1943583" cy="1323439"/>
          </a:xfrm>
          <a:prstGeom prst="rect">
            <a:avLst/>
          </a:prstGeom>
          <a:solidFill>
            <a:schemeClr val="accent2">
              <a:lumMod val="40000"/>
              <a:lumOff val="60000"/>
            </a:schemeClr>
          </a:solidFill>
          <a:ln w="9525">
            <a:solidFill>
              <a:schemeClr val="tx1"/>
            </a:solidFill>
            <a:miter lim="800000"/>
            <a:headEnd/>
            <a:tailEnd/>
          </a:ln>
          <a:effec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00" dirty="0">
                <a:latin typeface="Comic Sans MS" panose="030F0702030302020204" pitchFamily="66" charset="0"/>
              </a:rPr>
              <a:t>If you conduct an interview, record questions and answers verbatim here!</a:t>
            </a:r>
          </a:p>
        </p:txBody>
      </p:sp>
      <p:sp>
        <p:nvSpPr>
          <p:cNvPr id="9" name="AutoShape 12"/>
          <p:cNvSpPr>
            <a:spLocks noChangeArrowheads="1"/>
          </p:cNvSpPr>
          <p:nvPr/>
        </p:nvSpPr>
        <p:spPr bwMode="auto">
          <a:xfrm rot="10800000">
            <a:off x="8683740" y="3549738"/>
            <a:ext cx="935038" cy="42971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2">
              <a:lumMod val="40000"/>
              <a:lumOff val="60000"/>
            </a:schemeClr>
          </a:solidFill>
          <a:ln w="9525">
            <a:solidFill>
              <a:schemeClr val="tx1"/>
            </a:solidFill>
            <a:miter lim="800000"/>
            <a:headEnd/>
            <a:tailEnd/>
          </a:ln>
          <a:effectLst/>
        </p:spPr>
        <p:txBody>
          <a:bodyPr wrap="none" anchor="ctr"/>
          <a:lstStyle/>
          <a:p>
            <a:endParaRPr lang="en-GB"/>
          </a:p>
        </p:txBody>
      </p:sp>
    </p:spTree>
    <p:extLst>
      <p:ext uri="{BB962C8B-B14F-4D97-AF65-F5344CB8AC3E}">
        <p14:creationId xmlns:p14="http://schemas.microsoft.com/office/powerpoint/2010/main" val="2168542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651263" y="1149637"/>
            <a:ext cx="9289472" cy="4708981"/>
          </a:xfrm>
          <a:prstGeom prst="rect">
            <a:avLst/>
          </a:prstGeom>
          <a:noFill/>
        </p:spPr>
        <p:txBody>
          <a:bodyPr wrap="square">
            <a:spAutoFit/>
          </a:bodyPr>
          <a:lstStyle/>
          <a:p>
            <a:pPr>
              <a:defRPr/>
            </a:pPr>
            <a:r>
              <a:rPr lang="en-GB" sz="2800" dirty="0">
                <a:solidFill>
                  <a:srgbClr val="002060"/>
                </a:solidFill>
              </a:rPr>
              <a:t>1. Complete title, date of birth, surname, forename(s),   address, postcode.</a:t>
            </a:r>
          </a:p>
          <a:p>
            <a:pPr>
              <a:defRPr/>
            </a:pPr>
            <a:endParaRPr lang="en-GB" sz="2800" dirty="0">
              <a:solidFill>
                <a:srgbClr val="002060"/>
              </a:solidFill>
            </a:endParaRPr>
          </a:p>
          <a:p>
            <a:pPr>
              <a:defRPr/>
            </a:pPr>
            <a:r>
              <a:rPr lang="en-GB" sz="2800" dirty="0">
                <a:solidFill>
                  <a:srgbClr val="002060"/>
                </a:solidFill>
              </a:rPr>
              <a:t>2. Include Ethnicity, Occupation and Gender.</a:t>
            </a:r>
          </a:p>
          <a:p>
            <a:pPr>
              <a:defRPr/>
            </a:pPr>
            <a:r>
              <a:rPr lang="en-GB" sz="2800" dirty="0">
                <a:solidFill>
                  <a:srgbClr val="002060"/>
                </a:solidFill>
              </a:rPr>
              <a:t>   </a:t>
            </a:r>
          </a:p>
          <a:p>
            <a:pPr>
              <a:defRPr/>
            </a:pPr>
            <a:r>
              <a:rPr lang="en-GB" sz="2800" dirty="0">
                <a:solidFill>
                  <a:srgbClr val="002060"/>
                </a:solidFill>
              </a:rPr>
              <a:t>3. Remember to confirm driver’s identity.</a:t>
            </a:r>
          </a:p>
          <a:p>
            <a:pPr>
              <a:defRPr/>
            </a:pPr>
            <a:r>
              <a:rPr lang="en-GB" sz="2800" dirty="0">
                <a:solidFill>
                  <a:srgbClr val="002060"/>
                </a:solidFill>
              </a:rPr>
              <a:t>   </a:t>
            </a:r>
          </a:p>
          <a:p>
            <a:pPr>
              <a:defRPr/>
            </a:pPr>
            <a:r>
              <a:rPr lang="en-GB" sz="2800" dirty="0">
                <a:solidFill>
                  <a:srgbClr val="002060"/>
                </a:solidFill>
              </a:rPr>
              <a:t>4. Remember to check Driving Documents on PNC.</a:t>
            </a:r>
          </a:p>
          <a:p>
            <a:pPr>
              <a:defRPr/>
            </a:pPr>
            <a:endParaRPr lang="en-GB" sz="2800" dirty="0">
              <a:solidFill>
                <a:srgbClr val="002060"/>
              </a:solidFill>
            </a:endParaRPr>
          </a:p>
          <a:p>
            <a:pPr>
              <a:defRPr/>
            </a:pPr>
            <a:r>
              <a:rPr lang="en-GB" sz="2800" dirty="0">
                <a:solidFill>
                  <a:srgbClr val="002060"/>
                </a:solidFill>
              </a:rPr>
              <a:t>5. Remember to record Driving Licence number. </a:t>
            </a:r>
          </a:p>
          <a:p>
            <a:pPr>
              <a:defRPr/>
            </a:pPr>
            <a:endParaRPr lang="en-GB" sz="2000" dirty="0">
              <a:latin typeface="Arial" charset="0"/>
            </a:endParaRPr>
          </a:p>
        </p:txBody>
      </p:sp>
      <p:sp>
        <p:nvSpPr>
          <p:cNvPr id="8" name="TextBox 7"/>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a:solidFill>
                  <a:schemeClr val="bg1"/>
                </a:solidFill>
              </a:rPr>
              <a:t>Issuing a Traffic Offence Report</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08363" y="1166843"/>
            <a:ext cx="10104581" cy="4431983"/>
          </a:xfrm>
          <a:prstGeom prst="rect">
            <a:avLst/>
          </a:prstGeom>
        </p:spPr>
        <p:txBody>
          <a:bodyPr wrap="square">
            <a:spAutoFit/>
          </a:bodyPr>
          <a:lstStyle/>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If the evidence on the statement is sufficient and the case is diverted to prosecution no further input is required from the officer. </a:t>
            </a:r>
          </a:p>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(The Transaction Unit will build the case file).</a:t>
            </a:r>
          </a:p>
          <a:p>
            <a:pPr marL="342900" indent="-342900">
              <a:buFont typeface="Arial" panose="020B0604020202020204" pitchFamily="34" charset="0"/>
              <a:buChar char="•"/>
              <a:defRPr/>
            </a:pPr>
            <a:endParaRPr lang="en-GB" altLang="en-US" sz="2400" kern="0" dirty="0">
              <a:solidFill>
                <a:srgbClr val="002060"/>
              </a:solidFill>
              <a:cs typeface="Arial" panose="020B0604020202020204" pitchFamily="34" charset="0"/>
            </a:endParaRPr>
          </a:p>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If evidence is </a:t>
            </a:r>
            <a:r>
              <a:rPr lang="en-GB" altLang="en-US" sz="2400" u="sng" kern="0" dirty="0">
                <a:solidFill>
                  <a:srgbClr val="002060"/>
                </a:solidFill>
                <a:cs typeface="Arial" panose="020B0604020202020204" pitchFamily="34" charset="0"/>
              </a:rPr>
              <a:t>not</a:t>
            </a:r>
            <a:r>
              <a:rPr lang="en-GB" altLang="en-US" sz="2400" kern="0" dirty="0">
                <a:solidFill>
                  <a:srgbClr val="002060"/>
                </a:solidFill>
                <a:cs typeface="Arial" panose="020B0604020202020204" pitchFamily="34" charset="0"/>
              </a:rPr>
              <a:t> sufficient to support early prosecution application the matter will be returned to the reporting officer. </a:t>
            </a:r>
          </a:p>
          <a:p>
            <a:pPr marL="342900" indent="-342900">
              <a:buFont typeface="Arial" panose="020B0604020202020204" pitchFamily="34" charset="0"/>
              <a:buChar char="•"/>
              <a:defRPr/>
            </a:pPr>
            <a:endParaRPr lang="en-GB" altLang="en-US" sz="2400" kern="0" dirty="0">
              <a:solidFill>
                <a:srgbClr val="002060"/>
              </a:solidFill>
              <a:cs typeface="Arial" panose="020B0604020202020204" pitchFamily="34" charset="0"/>
            </a:endParaRPr>
          </a:p>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If a </a:t>
            </a:r>
            <a:r>
              <a:rPr lang="en-GB" altLang="en-US" sz="2400" kern="0" dirty="0" err="1">
                <a:solidFill>
                  <a:srgbClr val="002060"/>
                </a:solidFill>
                <a:cs typeface="Arial" panose="020B0604020202020204" pitchFamily="34" charset="0"/>
              </a:rPr>
              <a:t>proforma</a:t>
            </a:r>
            <a:r>
              <a:rPr lang="en-GB" altLang="en-US" sz="2400" kern="0" dirty="0">
                <a:solidFill>
                  <a:srgbClr val="002060"/>
                </a:solidFill>
                <a:cs typeface="Arial" panose="020B0604020202020204" pitchFamily="34" charset="0"/>
              </a:rPr>
              <a:t> statement is used affix firmly to the rear of the TOR.</a:t>
            </a:r>
          </a:p>
          <a:p>
            <a:pPr marL="342900" indent="-342900">
              <a:buFont typeface="Arial" panose="020B0604020202020204" pitchFamily="34" charset="0"/>
              <a:buChar char="•"/>
              <a:defRPr/>
            </a:pPr>
            <a:endParaRPr lang="en-GB" altLang="en-US" sz="2400" kern="0" dirty="0">
              <a:solidFill>
                <a:srgbClr val="002060"/>
              </a:solidFill>
              <a:cs typeface="Arial" panose="020B0604020202020204" pitchFamily="34" charset="0"/>
            </a:endParaRPr>
          </a:p>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If the offence is complex or more evidence is required to be presented then use an MG11 and attach to the TOR.</a:t>
            </a:r>
          </a:p>
          <a:p>
            <a:pPr>
              <a:defRPr/>
            </a:pPr>
            <a:endParaRPr lang="en-GB" kern="0" dirty="0">
              <a:cs typeface="Arial" panose="020B0604020202020204" pitchFamily="34" charset="0"/>
            </a:endParaRPr>
          </a:p>
        </p:txBody>
      </p:sp>
      <p:sp>
        <p:nvSpPr>
          <p:cNvPr id="5" name="TextBox 4"/>
          <p:cNvSpPr txBox="1"/>
          <p:nvPr/>
        </p:nvSpPr>
        <p:spPr>
          <a:xfrm>
            <a:off x="830117" y="238089"/>
            <a:ext cx="10661072" cy="584775"/>
          </a:xfrm>
          <a:prstGeom prst="rect">
            <a:avLst/>
          </a:prstGeom>
          <a:solidFill>
            <a:srgbClr val="002060"/>
          </a:solidFill>
        </p:spPr>
        <p:txBody>
          <a:bodyPr wrap="square" rtlCol="0">
            <a:spAutoFit/>
          </a:bodyPr>
          <a:lstStyle/>
          <a:p>
            <a:pPr algn="ctr"/>
            <a:r>
              <a:rPr lang="en-GB" sz="3200" b="1" dirty="0">
                <a:solidFill>
                  <a:schemeClr val="bg1"/>
                </a:solidFill>
              </a:rPr>
              <a:t>Traffic Offence Report: What evidence is needed?</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329334" y="5701473"/>
            <a:ext cx="6583652" cy="369332"/>
          </a:xfrm>
          <a:prstGeom prst="rect">
            <a:avLst/>
          </a:prstGeom>
        </p:spPr>
        <p:txBody>
          <a:bodyPr vert="horz" wrap="square" lIns="0" tIns="0" rIns="0" bIns="0" rtlCol="0">
            <a:spAutoFit/>
          </a:bodyPr>
          <a:lstStyle/>
          <a:p>
            <a:pPr marL="11516" defTabSz="829178"/>
            <a:r>
              <a:rPr sz="2400" b="1" spc="-9" dirty="0">
                <a:solidFill>
                  <a:schemeClr val="bg1"/>
                </a:solidFill>
                <a:latin typeface="Calibri"/>
                <a:cs typeface="Calibri"/>
              </a:rPr>
              <a:t>Traffic Offence </a:t>
            </a:r>
            <a:r>
              <a:rPr sz="2400" b="1" spc="-5" dirty="0">
                <a:solidFill>
                  <a:schemeClr val="bg1"/>
                </a:solidFill>
                <a:latin typeface="Calibri"/>
                <a:cs typeface="Calibri"/>
              </a:rPr>
              <a:t>Report—Police </a:t>
            </a:r>
            <a:r>
              <a:rPr sz="2400" b="1" spc="-9" dirty="0">
                <a:solidFill>
                  <a:schemeClr val="bg1"/>
                </a:solidFill>
                <a:latin typeface="Calibri"/>
                <a:cs typeface="Calibri"/>
              </a:rPr>
              <a:t>Officer</a:t>
            </a:r>
            <a:r>
              <a:rPr sz="2400" b="1" spc="73" dirty="0">
                <a:solidFill>
                  <a:schemeClr val="bg1"/>
                </a:solidFill>
                <a:latin typeface="Calibri"/>
                <a:cs typeface="Calibri"/>
              </a:rPr>
              <a:t> </a:t>
            </a:r>
            <a:r>
              <a:rPr sz="2400" b="1" spc="-5" dirty="0">
                <a:solidFill>
                  <a:schemeClr val="bg1"/>
                </a:solidFill>
                <a:latin typeface="Calibri"/>
                <a:cs typeface="Calibri"/>
              </a:rPr>
              <a:t>Action</a:t>
            </a:r>
            <a:endParaRPr sz="2400" b="1" dirty="0">
              <a:solidFill>
                <a:schemeClr val="bg1"/>
              </a:solidFill>
              <a:latin typeface="Calibri"/>
              <a:cs typeface="Calibri"/>
            </a:endParaRPr>
          </a:p>
        </p:txBody>
      </p:sp>
      <p:sp>
        <p:nvSpPr>
          <p:cNvPr id="3" name="object 3"/>
          <p:cNvSpPr/>
          <p:nvPr/>
        </p:nvSpPr>
        <p:spPr>
          <a:xfrm>
            <a:off x="1673021" y="2485349"/>
            <a:ext cx="1206916" cy="893670"/>
          </a:xfrm>
          <a:custGeom>
            <a:avLst/>
            <a:gdLst/>
            <a:ahLst/>
            <a:cxnLst/>
            <a:rect l="l" t="t" r="r" b="b"/>
            <a:pathLst>
              <a:path w="1330960" h="985520">
                <a:moveTo>
                  <a:pt x="1166749" y="0"/>
                </a:moveTo>
                <a:lnTo>
                  <a:pt x="164249" y="0"/>
                </a:lnTo>
                <a:lnTo>
                  <a:pt x="120588" y="5866"/>
                </a:lnTo>
                <a:lnTo>
                  <a:pt x="81353" y="22422"/>
                </a:lnTo>
                <a:lnTo>
                  <a:pt x="48110" y="48101"/>
                </a:lnTo>
                <a:lnTo>
                  <a:pt x="22426" y="81336"/>
                </a:lnTo>
                <a:lnTo>
                  <a:pt x="5867" y="120561"/>
                </a:lnTo>
                <a:lnTo>
                  <a:pt x="0" y="164211"/>
                </a:lnTo>
                <a:lnTo>
                  <a:pt x="0" y="821182"/>
                </a:lnTo>
                <a:lnTo>
                  <a:pt x="5867" y="864884"/>
                </a:lnTo>
                <a:lnTo>
                  <a:pt x="22426" y="904145"/>
                </a:lnTo>
                <a:lnTo>
                  <a:pt x="48110" y="937402"/>
                </a:lnTo>
                <a:lnTo>
                  <a:pt x="81353" y="963092"/>
                </a:lnTo>
                <a:lnTo>
                  <a:pt x="120588" y="979652"/>
                </a:lnTo>
                <a:lnTo>
                  <a:pt x="164249" y="985519"/>
                </a:lnTo>
                <a:lnTo>
                  <a:pt x="1166749" y="985519"/>
                </a:lnTo>
                <a:lnTo>
                  <a:pt x="1210398" y="979652"/>
                </a:lnTo>
                <a:lnTo>
                  <a:pt x="1249623" y="963092"/>
                </a:lnTo>
                <a:lnTo>
                  <a:pt x="1282858" y="937402"/>
                </a:lnTo>
                <a:lnTo>
                  <a:pt x="1308537" y="904145"/>
                </a:lnTo>
                <a:lnTo>
                  <a:pt x="1325093" y="864884"/>
                </a:lnTo>
                <a:lnTo>
                  <a:pt x="1330960" y="821182"/>
                </a:lnTo>
                <a:lnTo>
                  <a:pt x="1330960" y="164211"/>
                </a:lnTo>
                <a:lnTo>
                  <a:pt x="1325093" y="120561"/>
                </a:lnTo>
                <a:lnTo>
                  <a:pt x="1308537" y="81336"/>
                </a:lnTo>
                <a:lnTo>
                  <a:pt x="1282858" y="48101"/>
                </a:lnTo>
                <a:lnTo>
                  <a:pt x="1249623" y="22422"/>
                </a:lnTo>
                <a:lnTo>
                  <a:pt x="1210398" y="5866"/>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4" name="object 4"/>
          <p:cNvSpPr/>
          <p:nvPr/>
        </p:nvSpPr>
        <p:spPr>
          <a:xfrm>
            <a:off x="1673010" y="2476406"/>
            <a:ext cx="1206927" cy="893671"/>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6" name="object 6"/>
          <p:cNvSpPr txBox="1"/>
          <p:nvPr/>
        </p:nvSpPr>
        <p:spPr>
          <a:xfrm>
            <a:off x="1823586" y="2588190"/>
            <a:ext cx="871214" cy="653512"/>
          </a:xfrm>
          <a:prstGeom prst="rect">
            <a:avLst/>
          </a:prstGeom>
        </p:spPr>
        <p:txBody>
          <a:bodyPr vert="horz" wrap="square" lIns="0" tIns="0" rIns="0" bIns="0" rtlCol="0">
            <a:spAutoFit/>
          </a:bodyPr>
          <a:lstStyle/>
          <a:p>
            <a:pPr marL="65067" marR="4607" indent="-54127" algn="ctr" defTabSz="829178">
              <a:lnSpc>
                <a:spcPct val="102200"/>
              </a:lnSpc>
            </a:pPr>
            <a:r>
              <a:rPr sz="1050" b="1" spc="-5" dirty="0">
                <a:solidFill>
                  <a:prstClr val="black"/>
                </a:solidFill>
                <a:latin typeface="Calibri"/>
                <a:cs typeface="Calibri"/>
              </a:rPr>
              <a:t>Fixed Penalty</a:t>
            </a:r>
            <a:r>
              <a:rPr sz="1050" b="1" spc="-50" dirty="0">
                <a:solidFill>
                  <a:prstClr val="black"/>
                </a:solidFill>
                <a:latin typeface="Calibri"/>
                <a:cs typeface="Calibri"/>
              </a:rPr>
              <a:t> </a:t>
            </a:r>
            <a:r>
              <a:rPr sz="1050" b="1" spc="-5" dirty="0">
                <a:solidFill>
                  <a:prstClr val="black"/>
                </a:solidFill>
                <a:latin typeface="Calibri"/>
                <a:cs typeface="Calibri"/>
              </a:rPr>
              <a:t>Traffic  Offence</a:t>
            </a:r>
            <a:r>
              <a:rPr sz="1050" b="1" spc="-73" dirty="0">
                <a:solidFill>
                  <a:prstClr val="black"/>
                </a:solidFill>
                <a:latin typeface="Calibri"/>
                <a:cs typeface="Calibri"/>
              </a:rPr>
              <a:t> </a:t>
            </a:r>
            <a:r>
              <a:rPr sz="1050" b="1" spc="-5" dirty="0">
                <a:solidFill>
                  <a:prstClr val="black"/>
                </a:solidFill>
                <a:latin typeface="Calibri"/>
                <a:cs typeface="Calibri"/>
              </a:rPr>
              <a:t>Detected</a:t>
            </a:r>
            <a:endParaRPr sz="1050" b="1" dirty="0">
              <a:solidFill>
                <a:prstClr val="black"/>
              </a:solidFill>
              <a:latin typeface="Calibri"/>
              <a:cs typeface="Calibri"/>
            </a:endParaRPr>
          </a:p>
        </p:txBody>
      </p:sp>
      <p:sp>
        <p:nvSpPr>
          <p:cNvPr id="7" name="object 7"/>
          <p:cNvSpPr/>
          <p:nvPr/>
        </p:nvSpPr>
        <p:spPr>
          <a:xfrm>
            <a:off x="2614831" y="843690"/>
            <a:ext cx="1206916" cy="893670"/>
          </a:xfrm>
          <a:custGeom>
            <a:avLst/>
            <a:gdLst/>
            <a:ahLst/>
            <a:cxnLst/>
            <a:rect l="l" t="t" r="r" b="b"/>
            <a:pathLst>
              <a:path w="1330960" h="985519">
                <a:moveTo>
                  <a:pt x="1166749" y="0"/>
                </a:moveTo>
                <a:lnTo>
                  <a:pt x="164211" y="0"/>
                </a:lnTo>
                <a:lnTo>
                  <a:pt x="120561" y="5867"/>
                </a:lnTo>
                <a:lnTo>
                  <a:pt x="81336" y="22427"/>
                </a:lnTo>
                <a:lnTo>
                  <a:pt x="48101" y="48117"/>
                </a:lnTo>
                <a:lnTo>
                  <a:pt x="22422" y="81374"/>
                </a:lnTo>
                <a:lnTo>
                  <a:pt x="5866" y="120635"/>
                </a:lnTo>
                <a:lnTo>
                  <a:pt x="0" y="164338"/>
                </a:lnTo>
                <a:lnTo>
                  <a:pt x="0" y="821309"/>
                </a:lnTo>
                <a:lnTo>
                  <a:pt x="5866" y="864958"/>
                </a:lnTo>
                <a:lnTo>
                  <a:pt x="22422" y="904183"/>
                </a:lnTo>
                <a:lnTo>
                  <a:pt x="48101" y="937418"/>
                </a:lnTo>
                <a:lnTo>
                  <a:pt x="81336" y="963097"/>
                </a:lnTo>
                <a:lnTo>
                  <a:pt x="120561" y="979653"/>
                </a:lnTo>
                <a:lnTo>
                  <a:pt x="164211" y="985519"/>
                </a:lnTo>
                <a:lnTo>
                  <a:pt x="1166749" y="985519"/>
                </a:lnTo>
                <a:lnTo>
                  <a:pt x="1210398" y="979653"/>
                </a:lnTo>
                <a:lnTo>
                  <a:pt x="1249623" y="963097"/>
                </a:lnTo>
                <a:lnTo>
                  <a:pt x="1282858" y="937418"/>
                </a:lnTo>
                <a:lnTo>
                  <a:pt x="1308537" y="904183"/>
                </a:lnTo>
                <a:lnTo>
                  <a:pt x="1325093" y="864958"/>
                </a:lnTo>
                <a:lnTo>
                  <a:pt x="1330960" y="821309"/>
                </a:lnTo>
                <a:lnTo>
                  <a:pt x="1330960" y="164338"/>
                </a:lnTo>
                <a:lnTo>
                  <a:pt x="1325093" y="120635"/>
                </a:lnTo>
                <a:lnTo>
                  <a:pt x="1308537" y="81374"/>
                </a:lnTo>
                <a:lnTo>
                  <a:pt x="1282858" y="48117"/>
                </a:lnTo>
                <a:lnTo>
                  <a:pt x="1249623" y="22427"/>
                </a:lnTo>
                <a:lnTo>
                  <a:pt x="1210398" y="5867"/>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8" name="object 8"/>
          <p:cNvSpPr/>
          <p:nvPr/>
        </p:nvSpPr>
        <p:spPr>
          <a:xfrm>
            <a:off x="2639815" y="867782"/>
            <a:ext cx="1206916" cy="893671"/>
          </a:xfrm>
          <a:prstGeom prst="rect">
            <a:avLst/>
          </a:prstGeom>
          <a:solidFill>
            <a:schemeClr val="bg1">
              <a:lumMod val="95000"/>
            </a:schemeClr>
          </a:solidFill>
          <a:ln>
            <a:solidFill>
              <a:schemeClr val="accent1"/>
            </a:solidFill>
          </a:ln>
        </p:spPr>
        <p:txBody>
          <a:bodyPr wrap="square" lIns="0" tIns="0" rIns="0" bIns="0" rtlCol="0"/>
          <a:lstStyle/>
          <a:p>
            <a:pPr defTabSz="829178"/>
            <a:endParaRPr sz="1632">
              <a:solidFill>
                <a:prstClr val="white"/>
              </a:solidFill>
              <a:latin typeface="Calibri"/>
            </a:endParaRPr>
          </a:p>
        </p:txBody>
      </p:sp>
      <p:sp>
        <p:nvSpPr>
          <p:cNvPr id="9" name="object 9"/>
          <p:cNvSpPr/>
          <p:nvPr/>
        </p:nvSpPr>
        <p:spPr>
          <a:xfrm>
            <a:off x="2712640" y="820657"/>
            <a:ext cx="39731" cy="5758"/>
          </a:xfrm>
          <a:custGeom>
            <a:avLst/>
            <a:gdLst/>
            <a:ahLst/>
            <a:cxnLst/>
            <a:rect l="l" t="t" r="r" b="b"/>
            <a:pathLst>
              <a:path w="43814" h="6350">
                <a:moveTo>
                  <a:pt x="43649" y="0"/>
                </a:moveTo>
                <a:lnTo>
                  <a:pt x="0" y="5867"/>
                </a:lnTo>
              </a:path>
            </a:pathLst>
          </a:custGeom>
          <a:ln w="25400">
            <a:solidFill>
              <a:srgbClr val="7992B0"/>
            </a:solidFill>
          </a:ln>
        </p:spPr>
        <p:txBody>
          <a:bodyPr wrap="square" lIns="0" tIns="0" rIns="0" bIns="0" rtlCol="0"/>
          <a:lstStyle/>
          <a:p>
            <a:pPr defTabSz="829178"/>
            <a:endParaRPr sz="1632">
              <a:solidFill>
                <a:prstClr val="black"/>
              </a:solidFill>
              <a:latin typeface="Calibri"/>
            </a:endParaRPr>
          </a:p>
        </p:txBody>
      </p:sp>
      <p:sp>
        <p:nvSpPr>
          <p:cNvPr id="11" name="object 11"/>
          <p:cNvSpPr txBox="1"/>
          <p:nvPr/>
        </p:nvSpPr>
        <p:spPr>
          <a:xfrm>
            <a:off x="2683238" y="1096156"/>
            <a:ext cx="1045111" cy="465512"/>
          </a:xfrm>
          <a:prstGeom prst="rect">
            <a:avLst/>
          </a:prstGeom>
        </p:spPr>
        <p:txBody>
          <a:bodyPr vert="horz" wrap="square" lIns="0" tIns="0" rIns="0" bIns="0" rtlCol="0">
            <a:spAutoFit/>
          </a:bodyPr>
          <a:lstStyle/>
          <a:p>
            <a:pPr marL="11516" marR="4607" indent="136469" algn="ctr" defTabSz="829178">
              <a:lnSpc>
                <a:spcPct val="102200"/>
              </a:lnSpc>
            </a:pPr>
            <a:r>
              <a:rPr sz="1000" b="1" spc="-5" dirty="0">
                <a:solidFill>
                  <a:prstClr val="black"/>
                </a:solidFill>
                <a:latin typeface="Calibri"/>
                <a:cs typeface="Calibri"/>
              </a:rPr>
              <a:t>Officer Witnessed  Offence and Driver</a:t>
            </a:r>
            <a:r>
              <a:rPr sz="1000" b="1" spc="-50" dirty="0">
                <a:solidFill>
                  <a:prstClr val="black"/>
                </a:solidFill>
                <a:latin typeface="Calibri"/>
                <a:cs typeface="Calibri"/>
              </a:rPr>
              <a:t> </a:t>
            </a:r>
            <a:r>
              <a:rPr sz="1000" b="1" spc="-5" dirty="0">
                <a:solidFill>
                  <a:prstClr val="black"/>
                </a:solidFill>
                <a:latin typeface="Calibri"/>
                <a:cs typeface="Calibri"/>
              </a:rPr>
              <a:t>Seen</a:t>
            </a:r>
            <a:endParaRPr sz="1000" b="1" dirty="0">
              <a:solidFill>
                <a:prstClr val="black"/>
              </a:solidFill>
              <a:latin typeface="Calibri"/>
              <a:cs typeface="Calibri"/>
            </a:endParaRPr>
          </a:p>
        </p:txBody>
      </p:sp>
      <p:sp>
        <p:nvSpPr>
          <p:cNvPr id="12" name="object 12"/>
          <p:cNvSpPr/>
          <p:nvPr/>
        </p:nvSpPr>
        <p:spPr>
          <a:xfrm>
            <a:off x="4288390" y="3942630"/>
            <a:ext cx="1206916" cy="893670"/>
          </a:xfrm>
          <a:custGeom>
            <a:avLst/>
            <a:gdLst/>
            <a:ahLst/>
            <a:cxnLst/>
            <a:rect l="l" t="t" r="r" b="b"/>
            <a:pathLst>
              <a:path w="1330960" h="985520">
                <a:moveTo>
                  <a:pt x="1166749" y="0"/>
                </a:moveTo>
                <a:lnTo>
                  <a:pt x="164211" y="0"/>
                </a:lnTo>
                <a:lnTo>
                  <a:pt x="120561" y="5867"/>
                </a:lnTo>
                <a:lnTo>
                  <a:pt x="81336" y="22427"/>
                </a:lnTo>
                <a:lnTo>
                  <a:pt x="48101" y="48117"/>
                </a:lnTo>
                <a:lnTo>
                  <a:pt x="22422" y="81374"/>
                </a:lnTo>
                <a:lnTo>
                  <a:pt x="5866" y="120635"/>
                </a:lnTo>
                <a:lnTo>
                  <a:pt x="0" y="164338"/>
                </a:lnTo>
                <a:lnTo>
                  <a:pt x="0" y="821309"/>
                </a:lnTo>
                <a:lnTo>
                  <a:pt x="5866" y="864958"/>
                </a:lnTo>
                <a:lnTo>
                  <a:pt x="22422" y="904183"/>
                </a:lnTo>
                <a:lnTo>
                  <a:pt x="48101" y="937418"/>
                </a:lnTo>
                <a:lnTo>
                  <a:pt x="81336" y="963097"/>
                </a:lnTo>
                <a:lnTo>
                  <a:pt x="120561" y="979653"/>
                </a:lnTo>
                <a:lnTo>
                  <a:pt x="164211" y="985520"/>
                </a:lnTo>
                <a:lnTo>
                  <a:pt x="1166749" y="985520"/>
                </a:lnTo>
                <a:lnTo>
                  <a:pt x="1210398" y="979653"/>
                </a:lnTo>
                <a:lnTo>
                  <a:pt x="1249623" y="963097"/>
                </a:lnTo>
                <a:lnTo>
                  <a:pt x="1282858" y="937418"/>
                </a:lnTo>
                <a:lnTo>
                  <a:pt x="1308537" y="904183"/>
                </a:lnTo>
                <a:lnTo>
                  <a:pt x="1325093" y="864958"/>
                </a:lnTo>
                <a:lnTo>
                  <a:pt x="1330960" y="821309"/>
                </a:lnTo>
                <a:lnTo>
                  <a:pt x="1330960" y="164338"/>
                </a:lnTo>
                <a:lnTo>
                  <a:pt x="1325093" y="120635"/>
                </a:lnTo>
                <a:lnTo>
                  <a:pt x="1308537" y="81374"/>
                </a:lnTo>
                <a:lnTo>
                  <a:pt x="1282858" y="48117"/>
                </a:lnTo>
                <a:lnTo>
                  <a:pt x="1249623" y="22427"/>
                </a:lnTo>
                <a:lnTo>
                  <a:pt x="1210398" y="5867"/>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13" name="object 13"/>
          <p:cNvSpPr/>
          <p:nvPr/>
        </p:nvSpPr>
        <p:spPr>
          <a:xfrm>
            <a:off x="4303390" y="3913379"/>
            <a:ext cx="1206916" cy="893670"/>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15" name="object 15"/>
          <p:cNvSpPr txBox="1"/>
          <p:nvPr/>
        </p:nvSpPr>
        <p:spPr>
          <a:xfrm>
            <a:off x="4442708" y="4141247"/>
            <a:ext cx="1046379" cy="470898"/>
          </a:xfrm>
          <a:prstGeom prst="rect">
            <a:avLst/>
          </a:prstGeom>
        </p:spPr>
        <p:txBody>
          <a:bodyPr vert="horz" wrap="square" lIns="0" tIns="0" rIns="0" bIns="0" rtlCol="0">
            <a:spAutoFit/>
          </a:bodyPr>
          <a:lstStyle/>
          <a:p>
            <a:pPr marL="117466" marR="4607" indent="-106526" defTabSz="829178">
              <a:lnSpc>
                <a:spcPct val="102200"/>
              </a:lnSpc>
            </a:pPr>
            <a:r>
              <a:rPr sz="1000" spc="-5" dirty="0">
                <a:solidFill>
                  <a:prstClr val="black"/>
                </a:solidFill>
                <a:latin typeface="Calibri"/>
                <a:cs typeface="Calibri"/>
              </a:rPr>
              <a:t>Dispose </a:t>
            </a:r>
            <a:r>
              <a:rPr sz="1000" dirty="0">
                <a:solidFill>
                  <a:prstClr val="black"/>
                </a:solidFill>
                <a:latin typeface="Calibri"/>
                <a:cs typeface="Calibri"/>
              </a:rPr>
              <a:t>of </a:t>
            </a:r>
            <a:r>
              <a:rPr sz="1000" spc="-5" dirty="0">
                <a:solidFill>
                  <a:prstClr val="black"/>
                </a:solidFill>
                <a:latin typeface="Calibri"/>
                <a:cs typeface="Calibri"/>
              </a:rPr>
              <a:t>Offence</a:t>
            </a:r>
            <a:r>
              <a:rPr sz="1000" spc="-68" dirty="0">
                <a:solidFill>
                  <a:prstClr val="black"/>
                </a:solidFill>
                <a:latin typeface="Calibri"/>
                <a:cs typeface="Calibri"/>
              </a:rPr>
              <a:t> </a:t>
            </a:r>
            <a:r>
              <a:rPr sz="1000" dirty="0">
                <a:solidFill>
                  <a:prstClr val="black"/>
                </a:solidFill>
                <a:latin typeface="Calibri"/>
                <a:cs typeface="Calibri"/>
              </a:rPr>
              <a:t>via  </a:t>
            </a:r>
            <a:r>
              <a:rPr sz="1000" spc="-5" dirty="0">
                <a:solidFill>
                  <a:prstClr val="black"/>
                </a:solidFill>
                <a:latin typeface="Calibri"/>
                <a:cs typeface="Calibri"/>
              </a:rPr>
              <a:t>FPN </a:t>
            </a:r>
            <a:r>
              <a:rPr sz="1000" dirty="0">
                <a:solidFill>
                  <a:prstClr val="black"/>
                </a:solidFill>
                <a:latin typeface="Calibri"/>
                <a:cs typeface="Calibri"/>
              </a:rPr>
              <a:t>or</a:t>
            </a:r>
            <a:r>
              <a:rPr sz="1000" spc="-68" dirty="0">
                <a:solidFill>
                  <a:prstClr val="black"/>
                </a:solidFill>
                <a:latin typeface="Calibri"/>
                <a:cs typeface="Calibri"/>
              </a:rPr>
              <a:t> </a:t>
            </a:r>
            <a:r>
              <a:rPr sz="1000" spc="-5" dirty="0">
                <a:solidFill>
                  <a:prstClr val="black"/>
                </a:solidFill>
                <a:latin typeface="Calibri"/>
                <a:cs typeface="Calibri"/>
              </a:rPr>
              <a:t>Summons</a:t>
            </a:r>
            <a:endParaRPr sz="1000" dirty="0">
              <a:solidFill>
                <a:prstClr val="black"/>
              </a:solidFill>
              <a:latin typeface="Calibri"/>
              <a:cs typeface="Calibri"/>
            </a:endParaRPr>
          </a:p>
        </p:txBody>
      </p:sp>
      <p:sp>
        <p:nvSpPr>
          <p:cNvPr id="16" name="object 16"/>
          <p:cNvSpPr/>
          <p:nvPr/>
        </p:nvSpPr>
        <p:spPr>
          <a:xfrm>
            <a:off x="2619667" y="3944934"/>
            <a:ext cx="1206916" cy="893670"/>
          </a:xfrm>
          <a:custGeom>
            <a:avLst/>
            <a:gdLst/>
            <a:ahLst/>
            <a:cxnLst/>
            <a:rect l="l" t="t" r="r" b="b"/>
            <a:pathLst>
              <a:path w="1330960" h="985520">
                <a:moveTo>
                  <a:pt x="1166749" y="0"/>
                </a:moveTo>
                <a:lnTo>
                  <a:pt x="164211" y="0"/>
                </a:lnTo>
                <a:lnTo>
                  <a:pt x="120561" y="5867"/>
                </a:lnTo>
                <a:lnTo>
                  <a:pt x="81336" y="22427"/>
                </a:lnTo>
                <a:lnTo>
                  <a:pt x="48101" y="48117"/>
                </a:lnTo>
                <a:lnTo>
                  <a:pt x="22422" y="81374"/>
                </a:lnTo>
                <a:lnTo>
                  <a:pt x="5866" y="120635"/>
                </a:lnTo>
                <a:lnTo>
                  <a:pt x="0" y="164337"/>
                </a:lnTo>
                <a:lnTo>
                  <a:pt x="0" y="821308"/>
                </a:lnTo>
                <a:lnTo>
                  <a:pt x="5866" y="864958"/>
                </a:lnTo>
                <a:lnTo>
                  <a:pt x="22422" y="904183"/>
                </a:lnTo>
                <a:lnTo>
                  <a:pt x="48101" y="937418"/>
                </a:lnTo>
                <a:lnTo>
                  <a:pt x="81336" y="963097"/>
                </a:lnTo>
                <a:lnTo>
                  <a:pt x="120561" y="979653"/>
                </a:lnTo>
                <a:lnTo>
                  <a:pt x="164211" y="985519"/>
                </a:lnTo>
                <a:lnTo>
                  <a:pt x="1166749" y="985519"/>
                </a:lnTo>
                <a:lnTo>
                  <a:pt x="1210398" y="979653"/>
                </a:lnTo>
                <a:lnTo>
                  <a:pt x="1249623" y="963097"/>
                </a:lnTo>
                <a:lnTo>
                  <a:pt x="1282858" y="937418"/>
                </a:lnTo>
                <a:lnTo>
                  <a:pt x="1308537" y="904183"/>
                </a:lnTo>
                <a:lnTo>
                  <a:pt x="1325093" y="864958"/>
                </a:lnTo>
                <a:lnTo>
                  <a:pt x="1330960" y="821308"/>
                </a:lnTo>
                <a:lnTo>
                  <a:pt x="1330960" y="164337"/>
                </a:lnTo>
                <a:lnTo>
                  <a:pt x="1325093" y="120635"/>
                </a:lnTo>
                <a:lnTo>
                  <a:pt x="1308537" y="81374"/>
                </a:lnTo>
                <a:lnTo>
                  <a:pt x="1282858" y="48117"/>
                </a:lnTo>
                <a:lnTo>
                  <a:pt x="1249623" y="22427"/>
                </a:lnTo>
                <a:lnTo>
                  <a:pt x="1210398" y="5867"/>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17" name="object 17"/>
          <p:cNvSpPr/>
          <p:nvPr/>
        </p:nvSpPr>
        <p:spPr>
          <a:xfrm>
            <a:off x="2600896" y="3924199"/>
            <a:ext cx="1206916" cy="893670"/>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19" name="object 19"/>
          <p:cNvSpPr txBox="1"/>
          <p:nvPr/>
        </p:nvSpPr>
        <p:spPr>
          <a:xfrm>
            <a:off x="2724123" y="3969205"/>
            <a:ext cx="927719" cy="153888"/>
          </a:xfrm>
          <a:prstGeom prst="rect">
            <a:avLst/>
          </a:prstGeom>
        </p:spPr>
        <p:txBody>
          <a:bodyPr vert="horz" wrap="square" lIns="0" tIns="0" rIns="0" bIns="0" rtlCol="0">
            <a:spAutoFit/>
          </a:bodyPr>
          <a:lstStyle/>
          <a:p>
            <a:pPr marL="11516" defTabSz="829178"/>
            <a:r>
              <a:rPr sz="1000" spc="-5" dirty="0">
                <a:solidFill>
                  <a:prstClr val="black"/>
                </a:solidFill>
                <a:latin typeface="Calibri"/>
                <a:cs typeface="Calibri"/>
              </a:rPr>
              <a:t>Officer</a:t>
            </a:r>
            <a:r>
              <a:rPr sz="1000" spc="-68" dirty="0">
                <a:solidFill>
                  <a:prstClr val="black"/>
                </a:solidFill>
                <a:latin typeface="Calibri"/>
                <a:cs typeface="Calibri"/>
              </a:rPr>
              <a:t> </a:t>
            </a:r>
            <a:r>
              <a:rPr sz="1000" spc="-5" dirty="0">
                <a:solidFill>
                  <a:prstClr val="black"/>
                </a:solidFill>
                <a:latin typeface="Calibri"/>
                <a:cs typeface="Calibri"/>
              </a:rPr>
              <a:t>Witnessed</a:t>
            </a:r>
            <a:endParaRPr sz="1000" dirty="0">
              <a:solidFill>
                <a:prstClr val="black"/>
              </a:solidFill>
              <a:latin typeface="Calibri"/>
              <a:cs typeface="Calibri"/>
            </a:endParaRPr>
          </a:p>
        </p:txBody>
      </p:sp>
      <p:sp>
        <p:nvSpPr>
          <p:cNvPr id="20" name="object 20"/>
          <p:cNvSpPr txBox="1"/>
          <p:nvPr/>
        </p:nvSpPr>
        <p:spPr>
          <a:xfrm>
            <a:off x="2972630" y="4143990"/>
            <a:ext cx="466325" cy="153888"/>
          </a:xfrm>
          <a:prstGeom prst="rect">
            <a:avLst/>
          </a:prstGeom>
        </p:spPr>
        <p:txBody>
          <a:bodyPr vert="horz" wrap="square" lIns="0" tIns="0" rIns="0" bIns="0" rtlCol="0">
            <a:spAutoFit/>
          </a:bodyPr>
          <a:lstStyle/>
          <a:p>
            <a:pPr marL="11516" defTabSz="829178"/>
            <a:r>
              <a:rPr sz="1000" dirty="0">
                <a:solidFill>
                  <a:prstClr val="black"/>
                </a:solidFill>
                <a:latin typeface="Calibri"/>
                <a:cs typeface="Calibri"/>
              </a:rPr>
              <a:t>O</a:t>
            </a:r>
            <a:r>
              <a:rPr sz="1000" spc="-9" dirty="0">
                <a:solidFill>
                  <a:prstClr val="black"/>
                </a:solidFill>
                <a:latin typeface="Calibri"/>
                <a:cs typeface="Calibri"/>
              </a:rPr>
              <a:t>ffe</a:t>
            </a:r>
            <a:r>
              <a:rPr sz="1000" spc="-18" dirty="0">
                <a:solidFill>
                  <a:prstClr val="black"/>
                </a:solidFill>
                <a:latin typeface="Calibri"/>
                <a:cs typeface="Calibri"/>
              </a:rPr>
              <a:t>n</a:t>
            </a:r>
            <a:r>
              <a:rPr sz="1000" dirty="0">
                <a:solidFill>
                  <a:prstClr val="black"/>
                </a:solidFill>
                <a:latin typeface="Calibri"/>
                <a:cs typeface="Calibri"/>
              </a:rPr>
              <a:t>ce</a:t>
            </a:r>
          </a:p>
        </p:txBody>
      </p:sp>
      <p:sp>
        <p:nvSpPr>
          <p:cNvPr id="21" name="object 21"/>
          <p:cNvSpPr txBox="1"/>
          <p:nvPr/>
        </p:nvSpPr>
        <p:spPr>
          <a:xfrm>
            <a:off x="2670379" y="4378996"/>
            <a:ext cx="1026530" cy="313932"/>
          </a:xfrm>
          <a:prstGeom prst="rect">
            <a:avLst/>
          </a:prstGeom>
        </p:spPr>
        <p:txBody>
          <a:bodyPr vert="horz" wrap="square" lIns="0" tIns="0" rIns="0" bIns="0" rtlCol="0">
            <a:spAutoFit/>
          </a:bodyPr>
          <a:lstStyle/>
          <a:p>
            <a:pPr marL="11516" marR="4607" indent="27639" defTabSz="829178">
              <a:lnSpc>
                <a:spcPct val="102400"/>
              </a:lnSpc>
            </a:pPr>
            <a:r>
              <a:rPr sz="1000" spc="-5" dirty="0">
                <a:solidFill>
                  <a:prstClr val="black"/>
                </a:solidFill>
                <a:latin typeface="Calibri"/>
                <a:cs typeface="Calibri"/>
              </a:rPr>
              <a:t>Driver Not Seen </a:t>
            </a:r>
            <a:r>
              <a:rPr sz="1000" dirty="0">
                <a:solidFill>
                  <a:prstClr val="black"/>
                </a:solidFill>
                <a:latin typeface="Calibri"/>
                <a:cs typeface="Calibri"/>
              </a:rPr>
              <a:t>or  </a:t>
            </a:r>
            <a:r>
              <a:rPr sz="1000" spc="-5" dirty="0">
                <a:solidFill>
                  <a:prstClr val="black"/>
                </a:solidFill>
                <a:latin typeface="Calibri"/>
                <a:cs typeface="Calibri"/>
              </a:rPr>
              <a:t>Unattended</a:t>
            </a:r>
            <a:r>
              <a:rPr sz="1000" spc="-68" dirty="0">
                <a:solidFill>
                  <a:prstClr val="black"/>
                </a:solidFill>
                <a:latin typeface="Calibri"/>
                <a:cs typeface="Calibri"/>
              </a:rPr>
              <a:t> </a:t>
            </a:r>
            <a:r>
              <a:rPr sz="1000" spc="-5" dirty="0">
                <a:solidFill>
                  <a:prstClr val="black"/>
                </a:solidFill>
                <a:latin typeface="Calibri"/>
                <a:cs typeface="Calibri"/>
              </a:rPr>
              <a:t>Vehicle</a:t>
            </a:r>
            <a:endParaRPr sz="1000" dirty="0">
              <a:solidFill>
                <a:prstClr val="black"/>
              </a:solidFill>
              <a:latin typeface="Calibri"/>
              <a:cs typeface="Calibri"/>
            </a:endParaRPr>
          </a:p>
        </p:txBody>
      </p:sp>
      <p:sp>
        <p:nvSpPr>
          <p:cNvPr id="22" name="object 22"/>
          <p:cNvSpPr/>
          <p:nvPr/>
        </p:nvSpPr>
        <p:spPr>
          <a:xfrm>
            <a:off x="9283040" y="4223630"/>
            <a:ext cx="1206916" cy="893670"/>
          </a:xfrm>
          <a:custGeom>
            <a:avLst/>
            <a:gdLst/>
            <a:ahLst/>
            <a:cxnLst/>
            <a:rect l="l" t="t" r="r" b="b"/>
            <a:pathLst>
              <a:path w="1330959" h="985520">
                <a:moveTo>
                  <a:pt x="1166748" y="0"/>
                </a:moveTo>
                <a:lnTo>
                  <a:pt x="164210" y="0"/>
                </a:lnTo>
                <a:lnTo>
                  <a:pt x="120561" y="5867"/>
                </a:lnTo>
                <a:lnTo>
                  <a:pt x="81336" y="22427"/>
                </a:lnTo>
                <a:lnTo>
                  <a:pt x="48101" y="48117"/>
                </a:lnTo>
                <a:lnTo>
                  <a:pt x="22422" y="81374"/>
                </a:lnTo>
                <a:lnTo>
                  <a:pt x="5866" y="120635"/>
                </a:lnTo>
                <a:lnTo>
                  <a:pt x="0" y="164338"/>
                </a:lnTo>
                <a:lnTo>
                  <a:pt x="0" y="821309"/>
                </a:lnTo>
                <a:lnTo>
                  <a:pt x="5866" y="864958"/>
                </a:lnTo>
                <a:lnTo>
                  <a:pt x="22422" y="904183"/>
                </a:lnTo>
                <a:lnTo>
                  <a:pt x="48101" y="937418"/>
                </a:lnTo>
                <a:lnTo>
                  <a:pt x="81336" y="963097"/>
                </a:lnTo>
                <a:lnTo>
                  <a:pt x="120561" y="979653"/>
                </a:lnTo>
                <a:lnTo>
                  <a:pt x="164210" y="985519"/>
                </a:lnTo>
                <a:lnTo>
                  <a:pt x="1166748" y="985519"/>
                </a:lnTo>
                <a:lnTo>
                  <a:pt x="1210398" y="979653"/>
                </a:lnTo>
                <a:lnTo>
                  <a:pt x="1249623" y="963097"/>
                </a:lnTo>
                <a:lnTo>
                  <a:pt x="1282858" y="937418"/>
                </a:lnTo>
                <a:lnTo>
                  <a:pt x="1308537" y="904183"/>
                </a:lnTo>
                <a:lnTo>
                  <a:pt x="1325093" y="864958"/>
                </a:lnTo>
                <a:lnTo>
                  <a:pt x="1330959" y="821309"/>
                </a:lnTo>
                <a:lnTo>
                  <a:pt x="1330959" y="164338"/>
                </a:lnTo>
                <a:lnTo>
                  <a:pt x="1325093" y="120635"/>
                </a:lnTo>
                <a:lnTo>
                  <a:pt x="1308537" y="81374"/>
                </a:lnTo>
                <a:lnTo>
                  <a:pt x="1282858" y="48117"/>
                </a:lnTo>
                <a:lnTo>
                  <a:pt x="1249623" y="22427"/>
                </a:lnTo>
                <a:lnTo>
                  <a:pt x="1210398" y="5867"/>
                </a:lnTo>
                <a:lnTo>
                  <a:pt x="1166748"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23" name="object 23"/>
          <p:cNvSpPr/>
          <p:nvPr/>
        </p:nvSpPr>
        <p:spPr>
          <a:xfrm>
            <a:off x="9288973" y="4220934"/>
            <a:ext cx="1206915" cy="893670"/>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25" name="object 25"/>
          <p:cNvSpPr txBox="1"/>
          <p:nvPr/>
        </p:nvSpPr>
        <p:spPr>
          <a:xfrm>
            <a:off x="9411794" y="4477593"/>
            <a:ext cx="927644" cy="488724"/>
          </a:xfrm>
          <a:prstGeom prst="rect">
            <a:avLst/>
          </a:prstGeom>
        </p:spPr>
        <p:txBody>
          <a:bodyPr vert="horz" wrap="square" lIns="0" tIns="0" rIns="0" bIns="0" rtlCol="0">
            <a:spAutoFit/>
          </a:bodyPr>
          <a:lstStyle/>
          <a:p>
            <a:pPr marL="11516" marR="4607" indent="-576" algn="ctr" defTabSz="829178">
              <a:lnSpc>
                <a:spcPct val="102200"/>
              </a:lnSpc>
            </a:pPr>
            <a:r>
              <a:rPr sz="1050" spc="-5" dirty="0">
                <a:solidFill>
                  <a:prstClr val="black"/>
                </a:solidFill>
                <a:latin typeface="Calibri"/>
                <a:cs typeface="Calibri"/>
              </a:rPr>
              <a:t>Submit TOR to CTO  </a:t>
            </a:r>
            <a:r>
              <a:rPr sz="1050" dirty="0">
                <a:solidFill>
                  <a:prstClr val="black"/>
                </a:solidFill>
                <a:latin typeface="Calibri"/>
                <a:cs typeface="Calibri"/>
              </a:rPr>
              <a:t>Before </a:t>
            </a:r>
            <a:r>
              <a:rPr sz="1050" spc="-5" dirty="0">
                <a:solidFill>
                  <a:prstClr val="black"/>
                </a:solidFill>
                <a:latin typeface="Calibri"/>
                <a:cs typeface="Calibri"/>
              </a:rPr>
              <a:t>End </a:t>
            </a:r>
            <a:r>
              <a:rPr sz="1050" dirty="0">
                <a:solidFill>
                  <a:prstClr val="black"/>
                </a:solidFill>
                <a:latin typeface="Calibri"/>
                <a:cs typeface="Calibri"/>
              </a:rPr>
              <a:t>of </a:t>
            </a:r>
            <a:r>
              <a:rPr sz="1050" spc="-5" dirty="0">
                <a:solidFill>
                  <a:prstClr val="black"/>
                </a:solidFill>
                <a:latin typeface="Calibri"/>
                <a:cs typeface="Calibri"/>
              </a:rPr>
              <a:t>Tour</a:t>
            </a:r>
            <a:r>
              <a:rPr sz="1050" spc="-63" dirty="0">
                <a:solidFill>
                  <a:prstClr val="black"/>
                </a:solidFill>
                <a:latin typeface="Calibri"/>
                <a:cs typeface="Calibri"/>
              </a:rPr>
              <a:t> </a:t>
            </a:r>
            <a:r>
              <a:rPr sz="1050" spc="-5" dirty="0">
                <a:solidFill>
                  <a:prstClr val="black"/>
                </a:solidFill>
                <a:latin typeface="Calibri"/>
                <a:cs typeface="Calibri"/>
              </a:rPr>
              <a:t>of  Duty</a:t>
            </a:r>
            <a:endParaRPr sz="1050" dirty="0">
              <a:solidFill>
                <a:prstClr val="black"/>
              </a:solidFill>
              <a:latin typeface="Calibri"/>
              <a:cs typeface="Calibri"/>
            </a:endParaRPr>
          </a:p>
        </p:txBody>
      </p:sp>
      <p:sp>
        <p:nvSpPr>
          <p:cNvPr id="26" name="object 26"/>
          <p:cNvSpPr/>
          <p:nvPr/>
        </p:nvSpPr>
        <p:spPr>
          <a:xfrm>
            <a:off x="4293688" y="844726"/>
            <a:ext cx="1206916" cy="893670"/>
          </a:xfrm>
          <a:custGeom>
            <a:avLst/>
            <a:gdLst/>
            <a:ahLst/>
            <a:cxnLst/>
            <a:rect l="l" t="t" r="r" b="b"/>
            <a:pathLst>
              <a:path w="1330960" h="985519">
                <a:moveTo>
                  <a:pt x="1166749" y="0"/>
                </a:moveTo>
                <a:lnTo>
                  <a:pt x="164337" y="0"/>
                </a:lnTo>
                <a:lnTo>
                  <a:pt x="120635" y="5867"/>
                </a:lnTo>
                <a:lnTo>
                  <a:pt x="81374" y="22427"/>
                </a:lnTo>
                <a:lnTo>
                  <a:pt x="48117" y="48117"/>
                </a:lnTo>
                <a:lnTo>
                  <a:pt x="22427" y="81374"/>
                </a:lnTo>
                <a:lnTo>
                  <a:pt x="5867" y="120635"/>
                </a:lnTo>
                <a:lnTo>
                  <a:pt x="0" y="164338"/>
                </a:lnTo>
                <a:lnTo>
                  <a:pt x="0" y="821309"/>
                </a:lnTo>
                <a:lnTo>
                  <a:pt x="5867" y="864958"/>
                </a:lnTo>
                <a:lnTo>
                  <a:pt x="22427" y="904183"/>
                </a:lnTo>
                <a:lnTo>
                  <a:pt x="48117" y="937418"/>
                </a:lnTo>
                <a:lnTo>
                  <a:pt x="81374" y="963097"/>
                </a:lnTo>
                <a:lnTo>
                  <a:pt x="120635" y="979653"/>
                </a:lnTo>
                <a:lnTo>
                  <a:pt x="164337" y="985519"/>
                </a:lnTo>
                <a:lnTo>
                  <a:pt x="1166749" y="985519"/>
                </a:lnTo>
                <a:lnTo>
                  <a:pt x="1210398" y="979653"/>
                </a:lnTo>
                <a:lnTo>
                  <a:pt x="1249623" y="963097"/>
                </a:lnTo>
                <a:lnTo>
                  <a:pt x="1282858" y="937418"/>
                </a:lnTo>
                <a:lnTo>
                  <a:pt x="1308537" y="904183"/>
                </a:lnTo>
                <a:lnTo>
                  <a:pt x="1325093" y="864958"/>
                </a:lnTo>
                <a:lnTo>
                  <a:pt x="1330960" y="821309"/>
                </a:lnTo>
                <a:lnTo>
                  <a:pt x="1330960" y="164338"/>
                </a:lnTo>
                <a:lnTo>
                  <a:pt x="1325093" y="120635"/>
                </a:lnTo>
                <a:lnTo>
                  <a:pt x="1308537" y="81374"/>
                </a:lnTo>
                <a:lnTo>
                  <a:pt x="1282858" y="48117"/>
                </a:lnTo>
                <a:lnTo>
                  <a:pt x="1249623" y="22427"/>
                </a:lnTo>
                <a:lnTo>
                  <a:pt x="1210398" y="5867"/>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27" name="object 27"/>
          <p:cNvSpPr/>
          <p:nvPr/>
        </p:nvSpPr>
        <p:spPr>
          <a:xfrm>
            <a:off x="4282171" y="821693"/>
            <a:ext cx="1206916" cy="893671"/>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30" name="object 30"/>
          <p:cNvSpPr txBox="1"/>
          <p:nvPr/>
        </p:nvSpPr>
        <p:spPr>
          <a:xfrm>
            <a:off x="4281709" y="886696"/>
            <a:ext cx="1158893" cy="323165"/>
          </a:xfrm>
          <a:prstGeom prst="rect">
            <a:avLst/>
          </a:prstGeom>
        </p:spPr>
        <p:txBody>
          <a:bodyPr vert="horz" wrap="square" lIns="0" tIns="0" rIns="0" bIns="0" rtlCol="0">
            <a:spAutoFit/>
          </a:bodyPr>
          <a:lstStyle/>
          <a:p>
            <a:pPr marL="11516" algn="ctr" defTabSz="829178"/>
            <a:r>
              <a:rPr sz="1050" b="1" spc="-5" dirty="0">
                <a:solidFill>
                  <a:prstClr val="black"/>
                </a:solidFill>
                <a:latin typeface="Calibri"/>
                <a:cs typeface="Calibri"/>
              </a:rPr>
              <a:t>Confirm Driver</a:t>
            </a:r>
            <a:r>
              <a:rPr sz="1050" b="1" spc="-36" dirty="0">
                <a:solidFill>
                  <a:prstClr val="black"/>
                </a:solidFill>
                <a:latin typeface="Calibri"/>
                <a:cs typeface="Calibri"/>
              </a:rPr>
              <a:t> </a:t>
            </a:r>
            <a:r>
              <a:rPr sz="1050" b="1" spc="-5" dirty="0">
                <a:solidFill>
                  <a:prstClr val="black"/>
                </a:solidFill>
                <a:latin typeface="Calibri"/>
                <a:cs typeface="Calibri"/>
              </a:rPr>
              <a:t>Identity</a:t>
            </a:r>
            <a:endParaRPr sz="1050" b="1" dirty="0">
              <a:solidFill>
                <a:prstClr val="black"/>
              </a:solidFill>
              <a:latin typeface="Calibri"/>
              <a:cs typeface="Calibri"/>
            </a:endParaRPr>
          </a:p>
        </p:txBody>
      </p:sp>
      <p:sp>
        <p:nvSpPr>
          <p:cNvPr id="31" name="object 31"/>
          <p:cNvSpPr txBox="1"/>
          <p:nvPr/>
        </p:nvSpPr>
        <p:spPr>
          <a:xfrm>
            <a:off x="4325416" y="1209861"/>
            <a:ext cx="1036992" cy="499284"/>
          </a:xfrm>
          <a:prstGeom prst="rect">
            <a:avLst/>
          </a:prstGeom>
        </p:spPr>
        <p:txBody>
          <a:bodyPr vert="horz" wrap="square" lIns="0" tIns="0" rIns="0" bIns="0" rtlCol="0">
            <a:spAutoFit/>
          </a:bodyPr>
          <a:lstStyle/>
          <a:p>
            <a:pPr marL="348370" marR="4607" indent="-337429" defTabSz="829178">
              <a:lnSpc>
                <a:spcPct val="102499"/>
              </a:lnSpc>
            </a:pPr>
            <a:r>
              <a:rPr sz="1050" b="1" spc="-5" dirty="0">
                <a:solidFill>
                  <a:prstClr val="black"/>
                </a:solidFill>
                <a:latin typeface="Calibri"/>
                <a:cs typeface="Calibri"/>
              </a:rPr>
              <a:t>Check Driving Documents  via</a:t>
            </a:r>
            <a:r>
              <a:rPr sz="1050" b="1" spc="-86" dirty="0">
                <a:solidFill>
                  <a:prstClr val="black"/>
                </a:solidFill>
                <a:latin typeface="Calibri"/>
                <a:cs typeface="Calibri"/>
              </a:rPr>
              <a:t> </a:t>
            </a:r>
            <a:r>
              <a:rPr sz="1050" b="1" dirty="0">
                <a:solidFill>
                  <a:prstClr val="black"/>
                </a:solidFill>
                <a:latin typeface="Calibri"/>
                <a:cs typeface="Calibri"/>
              </a:rPr>
              <a:t>PNC</a:t>
            </a:r>
          </a:p>
        </p:txBody>
      </p:sp>
      <p:sp>
        <p:nvSpPr>
          <p:cNvPr id="32" name="object 32"/>
          <p:cNvSpPr/>
          <p:nvPr/>
        </p:nvSpPr>
        <p:spPr>
          <a:xfrm>
            <a:off x="9284307" y="2339551"/>
            <a:ext cx="1206916" cy="1575440"/>
          </a:xfrm>
          <a:custGeom>
            <a:avLst/>
            <a:gdLst/>
            <a:ahLst/>
            <a:cxnLst/>
            <a:rect l="l" t="t" r="r" b="b"/>
            <a:pathLst>
              <a:path w="1330959" h="1737360">
                <a:moveTo>
                  <a:pt x="1109091" y="0"/>
                </a:moveTo>
                <a:lnTo>
                  <a:pt x="221742" y="0"/>
                </a:lnTo>
                <a:lnTo>
                  <a:pt x="177063" y="4506"/>
                </a:lnTo>
                <a:lnTo>
                  <a:pt x="135445" y="17432"/>
                </a:lnTo>
                <a:lnTo>
                  <a:pt x="97780" y="37886"/>
                </a:lnTo>
                <a:lnTo>
                  <a:pt x="64960" y="64976"/>
                </a:lnTo>
                <a:lnTo>
                  <a:pt x="37879" y="97811"/>
                </a:lnTo>
                <a:lnTo>
                  <a:pt x="17430" y="135499"/>
                </a:lnTo>
                <a:lnTo>
                  <a:pt x="4506" y="177148"/>
                </a:lnTo>
                <a:lnTo>
                  <a:pt x="0" y="221869"/>
                </a:lnTo>
                <a:lnTo>
                  <a:pt x="0" y="1515618"/>
                </a:lnTo>
                <a:lnTo>
                  <a:pt x="4506" y="1560296"/>
                </a:lnTo>
                <a:lnTo>
                  <a:pt x="17430" y="1601914"/>
                </a:lnTo>
                <a:lnTo>
                  <a:pt x="37879" y="1639579"/>
                </a:lnTo>
                <a:lnTo>
                  <a:pt x="64960" y="1672399"/>
                </a:lnTo>
                <a:lnTo>
                  <a:pt x="97780" y="1699480"/>
                </a:lnTo>
                <a:lnTo>
                  <a:pt x="135445" y="1719929"/>
                </a:lnTo>
                <a:lnTo>
                  <a:pt x="177063" y="1732853"/>
                </a:lnTo>
                <a:lnTo>
                  <a:pt x="221742" y="1737360"/>
                </a:lnTo>
                <a:lnTo>
                  <a:pt x="1109091" y="1737360"/>
                </a:lnTo>
                <a:lnTo>
                  <a:pt x="1153811" y="1732853"/>
                </a:lnTo>
                <a:lnTo>
                  <a:pt x="1195460" y="1719929"/>
                </a:lnTo>
                <a:lnTo>
                  <a:pt x="1233148" y="1699480"/>
                </a:lnTo>
                <a:lnTo>
                  <a:pt x="1265983" y="1672399"/>
                </a:lnTo>
                <a:lnTo>
                  <a:pt x="1293073" y="1639579"/>
                </a:lnTo>
                <a:lnTo>
                  <a:pt x="1313527" y="1601914"/>
                </a:lnTo>
                <a:lnTo>
                  <a:pt x="1326453" y="1560296"/>
                </a:lnTo>
                <a:lnTo>
                  <a:pt x="1330960" y="1515618"/>
                </a:lnTo>
                <a:lnTo>
                  <a:pt x="1330960" y="221869"/>
                </a:lnTo>
                <a:lnTo>
                  <a:pt x="1326453" y="177148"/>
                </a:lnTo>
                <a:lnTo>
                  <a:pt x="1313527" y="135499"/>
                </a:lnTo>
                <a:lnTo>
                  <a:pt x="1293073" y="97811"/>
                </a:lnTo>
                <a:lnTo>
                  <a:pt x="1265983" y="64976"/>
                </a:lnTo>
                <a:lnTo>
                  <a:pt x="1233148" y="37886"/>
                </a:lnTo>
                <a:lnTo>
                  <a:pt x="1195460" y="17432"/>
                </a:lnTo>
                <a:lnTo>
                  <a:pt x="1153811" y="4506"/>
                </a:lnTo>
                <a:lnTo>
                  <a:pt x="1109091"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33" name="object 33"/>
          <p:cNvSpPr/>
          <p:nvPr/>
        </p:nvSpPr>
        <p:spPr>
          <a:xfrm>
            <a:off x="9272790" y="1709145"/>
            <a:ext cx="1206916" cy="2182813"/>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35" name="object 35"/>
          <p:cNvSpPr txBox="1"/>
          <p:nvPr/>
        </p:nvSpPr>
        <p:spPr>
          <a:xfrm>
            <a:off x="9411794" y="1804812"/>
            <a:ext cx="866031" cy="465512"/>
          </a:xfrm>
          <a:prstGeom prst="rect">
            <a:avLst/>
          </a:prstGeom>
        </p:spPr>
        <p:txBody>
          <a:bodyPr vert="horz" wrap="square" lIns="0" tIns="0" rIns="0" bIns="0" rtlCol="0">
            <a:spAutoFit/>
          </a:bodyPr>
          <a:lstStyle/>
          <a:p>
            <a:pPr marL="182534" marR="4607" indent="-171594" defTabSz="829178">
              <a:lnSpc>
                <a:spcPct val="102200"/>
              </a:lnSpc>
            </a:pPr>
            <a:r>
              <a:rPr sz="1000" spc="-5" dirty="0">
                <a:solidFill>
                  <a:prstClr val="black"/>
                </a:solidFill>
                <a:latin typeface="Calibri"/>
                <a:cs typeface="Calibri"/>
              </a:rPr>
              <a:t>Record Evidence</a:t>
            </a:r>
            <a:r>
              <a:rPr sz="1000" spc="-45" dirty="0">
                <a:solidFill>
                  <a:prstClr val="black"/>
                </a:solidFill>
                <a:latin typeface="Calibri"/>
                <a:cs typeface="Calibri"/>
              </a:rPr>
              <a:t> </a:t>
            </a:r>
            <a:r>
              <a:rPr sz="1000" spc="-5" dirty="0">
                <a:solidFill>
                  <a:prstClr val="black"/>
                </a:solidFill>
                <a:latin typeface="Calibri"/>
                <a:cs typeface="Calibri"/>
              </a:rPr>
              <a:t>On  Rear of</a:t>
            </a:r>
            <a:r>
              <a:rPr sz="1000" spc="-54" dirty="0">
                <a:solidFill>
                  <a:prstClr val="black"/>
                </a:solidFill>
                <a:latin typeface="Calibri"/>
                <a:cs typeface="Calibri"/>
              </a:rPr>
              <a:t> </a:t>
            </a:r>
            <a:r>
              <a:rPr sz="1000" spc="-5" dirty="0">
                <a:solidFill>
                  <a:prstClr val="black"/>
                </a:solidFill>
                <a:latin typeface="Calibri"/>
                <a:cs typeface="Calibri"/>
              </a:rPr>
              <a:t>TOR</a:t>
            </a:r>
            <a:endParaRPr sz="1000" dirty="0">
              <a:solidFill>
                <a:prstClr val="black"/>
              </a:solidFill>
              <a:latin typeface="Calibri"/>
              <a:cs typeface="Calibri"/>
            </a:endParaRPr>
          </a:p>
        </p:txBody>
      </p:sp>
      <p:sp>
        <p:nvSpPr>
          <p:cNvPr id="36" name="object 36"/>
          <p:cNvSpPr txBox="1"/>
          <p:nvPr/>
        </p:nvSpPr>
        <p:spPr>
          <a:xfrm>
            <a:off x="9295824" y="2365991"/>
            <a:ext cx="1088951" cy="464743"/>
          </a:xfrm>
          <a:prstGeom prst="rect">
            <a:avLst/>
          </a:prstGeom>
        </p:spPr>
        <p:txBody>
          <a:bodyPr vert="horz" wrap="square" lIns="0" tIns="0" rIns="0" bIns="0" rtlCol="0">
            <a:spAutoFit/>
          </a:bodyPr>
          <a:lstStyle/>
          <a:p>
            <a:pPr marL="127256" marR="36852" indent="-82918" defTabSz="829178">
              <a:lnSpc>
                <a:spcPct val="101099"/>
              </a:lnSpc>
            </a:pPr>
            <a:r>
              <a:rPr sz="1000" spc="-5" dirty="0">
                <a:solidFill>
                  <a:prstClr val="black"/>
                </a:solidFill>
                <a:latin typeface="Calibri"/>
                <a:cs typeface="Calibri"/>
              </a:rPr>
              <a:t>Indicate </a:t>
            </a:r>
            <a:r>
              <a:rPr sz="1000" dirty="0">
                <a:solidFill>
                  <a:prstClr val="black"/>
                </a:solidFill>
                <a:latin typeface="Calibri"/>
                <a:cs typeface="Calibri"/>
              </a:rPr>
              <a:t>If</a:t>
            </a:r>
            <a:r>
              <a:rPr sz="1000" spc="-41" dirty="0">
                <a:solidFill>
                  <a:prstClr val="black"/>
                </a:solidFill>
                <a:latin typeface="Calibri"/>
                <a:cs typeface="Calibri"/>
              </a:rPr>
              <a:t> </a:t>
            </a:r>
            <a:r>
              <a:rPr sz="1000" spc="-5" dirty="0">
                <a:solidFill>
                  <a:prstClr val="black"/>
                </a:solidFill>
                <a:latin typeface="Calibri"/>
                <a:cs typeface="Calibri"/>
              </a:rPr>
              <a:t>Warning  Recommended</a:t>
            </a:r>
            <a:endParaRPr sz="1000" dirty="0">
              <a:solidFill>
                <a:prstClr val="black"/>
              </a:solidFill>
              <a:latin typeface="Calibri"/>
              <a:cs typeface="Calibri"/>
            </a:endParaRPr>
          </a:p>
          <a:p>
            <a:pPr marL="11516" defTabSz="829178">
              <a:spcBef>
                <a:spcPts val="18"/>
              </a:spcBef>
            </a:pPr>
            <a:r>
              <a:rPr sz="1000" spc="-5" dirty="0">
                <a:solidFill>
                  <a:prstClr val="black"/>
                </a:solidFill>
                <a:latin typeface="Calibri"/>
                <a:cs typeface="Calibri"/>
              </a:rPr>
              <a:t>(Not </a:t>
            </a:r>
            <a:r>
              <a:rPr sz="1000" dirty="0">
                <a:solidFill>
                  <a:prstClr val="black"/>
                </a:solidFill>
                <a:latin typeface="Calibri"/>
                <a:cs typeface="Calibri"/>
              </a:rPr>
              <a:t>If 16/17yrs</a:t>
            </a:r>
            <a:r>
              <a:rPr sz="1000" spc="-73" dirty="0">
                <a:solidFill>
                  <a:prstClr val="black"/>
                </a:solidFill>
                <a:latin typeface="Calibri"/>
                <a:cs typeface="Calibri"/>
              </a:rPr>
              <a:t> </a:t>
            </a:r>
            <a:r>
              <a:rPr sz="1000" spc="-5" dirty="0">
                <a:solidFill>
                  <a:prstClr val="black"/>
                </a:solidFill>
                <a:latin typeface="Calibri"/>
                <a:cs typeface="Calibri"/>
              </a:rPr>
              <a:t>Old</a:t>
            </a:r>
            <a:r>
              <a:rPr sz="816" spc="-5" dirty="0">
                <a:solidFill>
                  <a:prstClr val="black"/>
                </a:solidFill>
                <a:latin typeface="Calibri"/>
                <a:cs typeface="Calibri"/>
              </a:rPr>
              <a:t>)</a:t>
            </a:r>
            <a:endParaRPr sz="816" dirty="0">
              <a:solidFill>
                <a:prstClr val="black"/>
              </a:solidFill>
              <a:latin typeface="Calibri"/>
              <a:cs typeface="Calibri"/>
            </a:endParaRPr>
          </a:p>
        </p:txBody>
      </p:sp>
      <p:sp>
        <p:nvSpPr>
          <p:cNvPr id="37" name="object 37"/>
          <p:cNvSpPr txBox="1"/>
          <p:nvPr/>
        </p:nvSpPr>
        <p:spPr>
          <a:xfrm>
            <a:off x="9307236" y="2961435"/>
            <a:ext cx="1012865" cy="465512"/>
          </a:xfrm>
          <a:prstGeom prst="rect">
            <a:avLst/>
          </a:prstGeom>
        </p:spPr>
        <p:txBody>
          <a:bodyPr vert="horz" wrap="square" lIns="0" tIns="0" rIns="0" bIns="0" rtlCol="0">
            <a:spAutoFit/>
          </a:bodyPr>
          <a:lstStyle/>
          <a:p>
            <a:pPr marL="11516" marR="4607" algn="ctr" defTabSz="829178">
              <a:lnSpc>
                <a:spcPct val="102400"/>
              </a:lnSpc>
            </a:pPr>
            <a:r>
              <a:rPr sz="1000" spc="-5" dirty="0">
                <a:solidFill>
                  <a:prstClr val="black"/>
                </a:solidFill>
                <a:latin typeface="Calibri"/>
                <a:cs typeface="Calibri"/>
              </a:rPr>
              <a:t>Indicate </a:t>
            </a:r>
            <a:r>
              <a:rPr sz="1000" dirty="0">
                <a:solidFill>
                  <a:prstClr val="black"/>
                </a:solidFill>
                <a:latin typeface="Calibri"/>
                <a:cs typeface="Calibri"/>
              </a:rPr>
              <a:t>If </a:t>
            </a:r>
            <a:r>
              <a:rPr sz="1000" spc="-5" dirty="0">
                <a:solidFill>
                  <a:prstClr val="black"/>
                </a:solidFill>
                <a:latin typeface="Calibri"/>
                <a:cs typeface="Calibri"/>
              </a:rPr>
              <a:t>Offence </a:t>
            </a:r>
            <a:r>
              <a:rPr sz="1000" dirty="0">
                <a:solidFill>
                  <a:prstClr val="black"/>
                </a:solidFill>
                <a:latin typeface="Calibri"/>
                <a:cs typeface="Calibri"/>
              </a:rPr>
              <a:t>Due  </a:t>
            </a:r>
            <a:r>
              <a:rPr sz="1000" spc="-5" dirty="0">
                <a:solidFill>
                  <a:prstClr val="black"/>
                </a:solidFill>
                <a:latin typeface="Calibri"/>
                <a:cs typeface="Calibri"/>
              </a:rPr>
              <a:t>To Driver ‘Skill’ </a:t>
            </a:r>
            <a:r>
              <a:rPr sz="1000" dirty="0">
                <a:solidFill>
                  <a:prstClr val="black"/>
                </a:solidFill>
                <a:latin typeface="Calibri"/>
                <a:cs typeface="Calibri"/>
              </a:rPr>
              <a:t>or  </a:t>
            </a:r>
            <a:r>
              <a:rPr sz="1000" spc="-9" dirty="0">
                <a:solidFill>
                  <a:prstClr val="black"/>
                </a:solidFill>
                <a:latin typeface="Calibri"/>
                <a:cs typeface="Calibri"/>
              </a:rPr>
              <a:t>‘Attitude’</a:t>
            </a:r>
            <a:endParaRPr sz="1000" dirty="0">
              <a:solidFill>
                <a:prstClr val="black"/>
              </a:solidFill>
              <a:latin typeface="Calibri"/>
              <a:cs typeface="Calibri"/>
            </a:endParaRPr>
          </a:p>
        </p:txBody>
      </p:sp>
      <p:sp>
        <p:nvSpPr>
          <p:cNvPr id="38" name="object 38"/>
          <p:cNvSpPr txBox="1"/>
          <p:nvPr/>
        </p:nvSpPr>
        <p:spPr>
          <a:xfrm>
            <a:off x="9492925" y="3562953"/>
            <a:ext cx="723804" cy="153888"/>
          </a:xfrm>
          <a:prstGeom prst="rect">
            <a:avLst/>
          </a:prstGeom>
        </p:spPr>
        <p:txBody>
          <a:bodyPr vert="horz" wrap="square" lIns="0" tIns="0" rIns="0" bIns="0" rtlCol="0">
            <a:spAutoFit/>
          </a:bodyPr>
          <a:lstStyle/>
          <a:p>
            <a:pPr marL="11516" defTabSz="829178"/>
            <a:r>
              <a:rPr sz="1000" spc="-5" dirty="0">
                <a:solidFill>
                  <a:prstClr val="black"/>
                </a:solidFill>
                <a:latin typeface="Calibri"/>
                <a:cs typeface="Calibri"/>
              </a:rPr>
              <a:t>(See</a:t>
            </a:r>
            <a:r>
              <a:rPr sz="1000" spc="-73" dirty="0">
                <a:solidFill>
                  <a:prstClr val="black"/>
                </a:solidFill>
                <a:latin typeface="Calibri"/>
                <a:cs typeface="Calibri"/>
              </a:rPr>
              <a:t> </a:t>
            </a:r>
            <a:r>
              <a:rPr sz="1000" spc="-5" dirty="0">
                <a:solidFill>
                  <a:prstClr val="black"/>
                </a:solidFill>
                <a:latin typeface="Calibri"/>
                <a:cs typeface="Calibri"/>
              </a:rPr>
              <a:t>Below)</a:t>
            </a:r>
            <a:endParaRPr sz="1000" dirty="0">
              <a:solidFill>
                <a:prstClr val="black"/>
              </a:solidFill>
              <a:latin typeface="Calibri"/>
              <a:cs typeface="Calibri"/>
            </a:endParaRPr>
          </a:p>
        </p:txBody>
      </p:sp>
      <p:sp>
        <p:nvSpPr>
          <p:cNvPr id="39" name="object 39"/>
          <p:cNvSpPr/>
          <p:nvPr/>
        </p:nvSpPr>
        <p:spPr>
          <a:xfrm>
            <a:off x="5908052" y="2268150"/>
            <a:ext cx="1206916" cy="1649144"/>
          </a:xfrm>
          <a:custGeom>
            <a:avLst/>
            <a:gdLst/>
            <a:ahLst/>
            <a:cxnLst/>
            <a:rect l="l" t="t" r="r" b="b"/>
            <a:pathLst>
              <a:path w="1330960" h="1818639">
                <a:moveTo>
                  <a:pt x="1109218" y="0"/>
                </a:moveTo>
                <a:lnTo>
                  <a:pt x="221869" y="0"/>
                </a:lnTo>
                <a:lnTo>
                  <a:pt x="177185" y="4506"/>
                </a:lnTo>
                <a:lnTo>
                  <a:pt x="135552" y="17432"/>
                </a:lnTo>
                <a:lnTo>
                  <a:pt x="97866" y="37886"/>
                </a:lnTo>
                <a:lnTo>
                  <a:pt x="65024" y="64976"/>
                </a:lnTo>
                <a:lnTo>
                  <a:pt x="37919" y="97811"/>
                </a:lnTo>
                <a:lnTo>
                  <a:pt x="17450" y="135499"/>
                </a:lnTo>
                <a:lnTo>
                  <a:pt x="4511" y="177148"/>
                </a:lnTo>
                <a:lnTo>
                  <a:pt x="0" y="221869"/>
                </a:lnTo>
                <a:lnTo>
                  <a:pt x="0" y="1596898"/>
                </a:lnTo>
                <a:lnTo>
                  <a:pt x="4511" y="1641576"/>
                </a:lnTo>
                <a:lnTo>
                  <a:pt x="17450" y="1683194"/>
                </a:lnTo>
                <a:lnTo>
                  <a:pt x="37919" y="1720859"/>
                </a:lnTo>
                <a:lnTo>
                  <a:pt x="65024" y="1753679"/>
                </a:lnTo>
                <a:lnTo>
                  <a:pt x="97866" y="1780760"/>
                </a:lnTo>
                <a:lnTo>
                  <a:pt x="135552" y="1801209"/>
                </a:lnTo>
                <a:lnTo>
                  <a:pt x="177185" y="1814133"/>
                </a:lnTo>
                <a:lnTo>
                  <a:pt x="221869" y="1818639"/>
                </a:lnTo>
                <a:lnTo>
                  <a:pt x="1109218" y="1818639"/>
                </a:lnTo>
                <a:lnTo>
                  <a:pt x="1153896" y="1814133"/>
                </a:lnTo>
                <a:lnTo>
                  <a:pt x="1195514" y="1801209"/>
                </a:lnTo>
                <a:lnTo>
                  <a:pt x="1233179" y="1780760"/>
                </a:lnTo>
                <a:lnTo>
                  <a:pt x="1265999" y="1753679"/>
                </a:lnTo>
                <a:lnTo>
                  <a:pt x="1293080" y="1720859"/>
                </a:lnTo>
                <a:lnTo>
                  <a:pt x="1313529" y="1683194"/>
                </a:lnTo>
                <a:lnTo>
                  <a:pt x="1326453" y="1641576"/>
                </a:lnTo>
                <a:lnTo>
                  <a:pt x="1330960" y="1596898"/>
                </a:lnTo>
                <a:lnTo>
                  <a:pt x="1330960" y="221869"/>
                </a:lnTo>
                <a:lnTo>
                  <a:pt x="1326453" y="177148"/>
                </a:lnTo>
                <a:lnTo>
                  <a:pt x="1313529" y="135499"/>
                </a:lnTo>
                <a:lnTo>
                  <a:pt x="1293080" y="97811"/>
                </a:lnTo>
                <a:lnTo>
                  <a:pt x="1265999" y="64976"/>
                </a:lnTo>
                <a:lnTo>
                  <a:pt x="1233179" y="37886"/>
                </a:lnTo>
                <a:lnTo>
                  <a:pt x="1195514" y="17432"/>
                </a:lnTo>
                <a:lnTo>
                  <a:pt x="1153896" y="4506"/>
                </a:lnTo>
                <a:lnTo>
                  <a:pt x="1109218"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40" name="object 40"/>
          <p:cNvSpPr/>
          <p:nvPr/>
        </p:nvSpPr>
        <p:spPr>
          <a:xfrm>
            <a:off x="5896535" y="2245116"/>
            <a:ext cx="1206916" cy="2447812"/>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43" name="object 43"/>
          <p:cNvSpPr txBox="1"/>
          <p:nvPr/>
        </p:nvSpPr>
        <p:spPr>
          <a:xfrm>
            <a:off x="6058515" y="2346777"/>
            <a:ext cx="810636" cy="153888"/>
          </a:xfrm>
          <a:prstGeom prst="rect">
            <a:avLst/>
          </a:prstGeom>
        </p:spPr>
        <p:txBody>
          <a:bodyPr vert="horz" wrap="square" lIns="0" tIns="0" rIns="0" bIns="0" rtlCol="0">
            <a:spAutoFit/>
          </a:bodyPr>
          <a:lstStyle/>
          <a:p>
            <a:pPr marL="11516" defTabSz="829178"/>
            <a:r>
              <a:rPr sz="1000" spc="-5" dirty="0">
                <a:solidFill>
                  <a:prstClr val="black"/>
                </a:solidFill>
                <a:latin typeface="Calibri"/>
                <a:cs typeface="Calibri"/>
              </a:rPr>
              <a:t>Complete</a:t>
            </a:r>
            <a:r>
              <a:rPr sz="1000" spc="-68" dirty="0">
                <a:solidFill>
                  <a:prstClr val="black"/>
                </a:solidFill>
                <a:latin typeface="Calibri"/>
                <a:cs typeface="Calibri"/>
              </a:rPr>
              <a:t> </a:t>
            </a:r>
            <a:r>
              <a:rPr sz="1000" dirty="0">
                <a:solidFill>
                  <a:prstClr val="black"/>
                </a:solidFill>
                <a:latin typeface="Calibri"/>
                <a:cs typeface="Calibri"/>
              </a:rPr>
              <a:t>TOR</a:t>
            </a:r>
          </a:p>
        </p:txBody>
      </p:sp>
      <p:sp>
        <p:nvSpPr>
          <p:cNvPr id="44" name="object 44"/>
          <p:cNvSpPr txBox="1"/>
          <p:nvPr/>
        </p:nvSpPr>
        <p:spPr>
          <a:xfrm>
            <a:off x="6036460" y="2536739"/>
            <a:ext cx="926492" cy="1762021"/>
          </a:xfrm>
          <a:prstGeom prst="rect">
            <a:avLst/>
          </a:prstGeom>
        </p:spPr>
        <p:txBody>
          <a:bodyPr vert="horz" wrap="square" lIns="0" tIns="0" rIns="0" bIns="0" rtlCol="0">
            <a:spAutoFit/>
          </a:bodyPr>
          <a:lstStyle/>
          <a:p>
            <a:pPr marL="11516" marR="4607" algn="ctr" defTabSz="829178">
              <a:lnSpc>
                <a:spcPct val="102200"/>
              </a:lnSpc>
            </a:pPr>
            <a:r>
              <a:rPr sz="1000" spc="-5" dirty="0">
                <a:solidFill>
                  <a:prstClr val="black"/>
                </a:solidFill>
                <a:latin typeface="Calibri"/>
                <a:cs typeface="Calibri"/>
              </a:rPr>
              <a:t>Report Driver (N.I.P.)  Using </a:t>
            </a:r>
            <a:r>
              <a:rPr sz="1000" dirty="0">
                <a:solidFill>
                  <a:prstClr val="black"/>
                </a:solidFill>
                <a:latin typeface="Calibri"/>
                <a:cs typeface="Calibri"/>
              </a:rPr>
              <a:t>Text </a:t>
            </a:r>
            <a:r>
              <a:rPr sz="1000" spc="-5" dirty="0">
                <a:solidFill>
                  <a:prstClr val="black"/>
                </a:solidFill>
                <a:latin typeface="Calibri"/>
                <a:cs typeface="Calibri"/>
              </a:rPr>
              <a:t>On</a:t>
            </a:r>
            <a:r>
              <a:rPr sz="1000" spc="-68" dirty="0">
                <a:solidFill>
                  <a:prstClr val="black"/>
                </a:solidFill>
                <a:latin typeface="Calibri"/>
                <a:cs typeface="Calibri"/>
              </a:rPr>
              <a:t> </a:t>
            </a:r>
            <a:r>
              <a:rPr sz="1000" spc="-5" dirty="0">
                <a:solidFill>
                  <a:prstClr val="black"/>
                </a:solidFill>
                <a:latin typeface="Calibri"/>
                <a:cs typeface="Calibri"/>
              </a:rPr>
              <a:t>Form</a:t>
            </a:r>
            <a:endParaRPr sz="1000" dirty="0">
              <a:solidFill>
                <a:prstClr val="black"/>
              </a:solidFill>
              <a:latin typeface="Calibri"/>
              <a:cs typeface="Calibri"/>
            </a:endParaRPr>
          </a:p>
          <a:p>
            <a:pPr marL="46065" marR="37428" algn="ctr" defTabSz="829178">
              <a:lnSpc>
                <a:spcPct val="102200"/>
              </a:lnSpc>
              <a:spcBef>
                <a:spcPts val="530"/>
              </a:spcBef>
            </a:pPr>
            <a:r>
              <a:rPr sz="1000" spc="-5" dirty="0">
                <a:solidFill>
                  <a:prstClr val="black"/>
                </a:solidFill>
                <a:latin typeface="Calibri"/>
                <a:cs typeface="Calibri"/>
              </a:rPr>
              <a:t>Tick </a:t>
            </a:r>
            <a:r>
              <a:rPr sz="1000" dirty="0">
                <a:solidFill>
                  <a:prstClr val="black"/>
                </a:solidFill>
                <a:latin typeface="Calibri"/>
                <a:cs typeface="Calibri"/>
              </a:rPr>
              <a:t>Box </a:t>
            </a:r>
            <a:r>
              <a:rPr sz="1000" spc="-9" dirty="0">
                <a:solidFill>
                  <a:prstClr val="black"/>
                </a:solidFill>
                <a:latin typeface="Calibri"/>
                <a:cs typeface="Calibri"/>
              </a:rPr>
              <a:t>To</a:t>
            </a:r>
            <a:r>
              <a:rPr sz="1000" spc="-41" dirty="0">
                <a:solidFill>
                  <a:prstClr val="black"/>
                </a:solidFill>
                <a:latin typeface="Calibri"/>
                <a:cs typeface="Calibri"/>
              </a:rPr>
              <a:t> </a:t>
            </a:r>
            <a:r>
              <a:rPr sz="1000" spc="-5" dirty="0">
                <a:solidFill>
                  <a:prstClr val="black"/>
                </a:solidFill>
                <a:latin typeface="Calibri"/>
                <a:cs typeface="Calibri"/>
              </a:rPr>
              <a:t>Confirm  NIP</a:t>
            </a:r>
            <a:r>
              <a:rPr sz="1000" spc="-77" dirty="0">
                <a:solidFill>
                  <a:prstClr val="black"/>
                </a:solidFill>
                <a:latin typeface="Calibri"/>
                <a:cs typeface="Calibri"/>
              </a:rPr>
              <a:t> </a:t>
            </a:r>
            <a:r>
              <a:rPr sz="1000" spc="-5" dirty="0">
                <a:solidFill>
                  <a:prstClr val="black"/>
                </a:solidFill>
                <a:latin typeface="Calibri"/>
                <a:cs typeface="Calibri"/>
              </a:rPr>
              <a:t>Given</a:t>
            </a:r>
            <a:endParaRPr sz="1000" dirty="0">
              <a:solidFill>
                <a:prstClr val="black"/>
              </a:solidFill>
              <a:latin typeface="Calibri"/>
              <a:cs typeface="Calibri"/>
            </a:endParaRPr>
          </a:p>
          <a:p>
            <a:pPr marL="48369" marR="39156" algn="ctr" defTabSz="829178">
              <a:lnSpc>
                <a:spcPct val="102200"/>
              </a:lnSpc>
              <a:spcBef>
                <a:spcPts val="530"/>
              </a:spcBef>
            </a:pPr>
            <a:r>
              <a:rPr sz="1000" spc="-5" dirty="0">
                <a:solidFill>
                  <a:prstClr val="black"/>
                </a:solidFill>
                <a:latin typeface="Calibri"/>
                <a:cs typeface="Calibri"/>
              </a:rPr>
              <a:t>Record Any</a:t>
            </a:r>
            <a:r>
              <a:rPr sz="1000" spc="-41" dirty="0">
                <a:solidFill>
                  <a:prstClr val="black"/>
                </a:solidFill>
                <a:latin typeface="Calibri"/>
                <a:cs typeface="Calibri"/>
              </a:rPr>
              <a:t> </a:t>
            </a:r>
            <a:r>
              <a:rPr sz="1000" spc="-5" dirty="0">
                <a:solidFill>
                  <a:prstClr val="black"/>
                </a:solidFill>
                <a:latin typeface="Calibri"/>
                <a:cs typeface="Calibri"/>
              </a:rPr>
              <a:t>Caution  Reply</a:t>
            </a:r>
            <a:endParaRPr sz="1000" dirty="0">
              <a:solidFill>
                <a:prstClr val="black"/>
              </a:solidFill>
              <a:latin typeface="Calibri"/>
              <a:cs typeface="Calibri"/>
            </a:endParaRPr>
          </a:p>
          <a:p>
            <a:pPr marL="41459" marR="32246" algn="ctr" defTabSz="829178">
              <a:lnSpc>
                <a:spcPct val="102200"/>
              </a:lnSpc>
              <a:spcBef>
                <a:spcPts val="535"/>
              </a:spcBef>
            </a:pPr>
            <a:r>
              <a:rPr sz="1000" spc="-5" dirty="0">
                <a:solidFill>
                  <a:prstClr val="black"/>
                </a:solidFill>
                <a:latin typeface="Calibri"/>
                <a:cs typeface="Calibri"/>
              </a:rPr>
              <a:t>Invite Driver To</a:t>
            </a:r>
            <a:r>
              <a:rPr sz="1000" spc="-32" dirty="0">
                <a:solidFill>
                  <a:prstClr val="black"/>
                </a:solidFill>
                <a:latin typeface="Calibri"/>
                <a:cs typeface="Calibri"/>
              </a:rPr>
              <a:t> </a:t>
            </a:r>
            <a:r>
              <a:rPr sz="1000" spc="-5" dirty="0">
                <a:solidFill>
                  <a:prstClr val="black"/>
                </a:solidFill>
                <a:latin typeface="Calibri"/>
                <a:cs typeface="Calibri"/>
              </a:rPr>
              <a:t>Sign  TOR</a:t>
            </a:r>
            <a:endParaRPr sz="1000" dirty="0">
              <a:solidFill>
                <a:prstClr val="black"/>
              </a:solidFill>
              <a:latin typeface="Calibri"/>
              <a:cs typeface="Calibri"/>
            </a:endParaRPr>
          </a:p>
        </p:txBody>
      </p:sp>
      <p:sp>
        <p:nvSpPr>
          <p:cNvPr id="45" name="object 45"/>
          <p:cNvSpPr/>
          <p:nvPr/>
        </p:nvSpPr>
        <p:spPr>
          <a:xfrm>
            <a:off x="7587024" y="2514600"/>
            <a:ext cx="1206916" cy="893670"/>
          </a:xfrm>
          <a:custGeom>
            <a:avLst/>
            <a:gdLst/>
            <a:ahLst/>
            <a:cxnLst/>
            <a:rect l="l" t="t" r="r" b="b"/>
            <a:pathLst>
              <a:path w="1330959" h="985520">
                <a:moveTo>
                  <a:pt x="1166621" y="0"/>
                </a:moveTo>
                <a:lnTo>
                  <a:pt x="164210" y="0"/>
                </a:lnTo>
                <a:lnTo>
                  <a:pt x="120561" y="5867"/>
                </a:lnTo>
                <a:lnTo>
                  <a:pt x="81336" y="22427"/>
                </a:lnTo>
                <a:lnTo>
                  <a:pt x="48101" y="48117"/>
                </a:lnTo>
                <a:lnTo>
                  <a:pt x="22422" y="81374"/>
                </a:lnTo>
                <a:lnTo>
                  <a:pt x="5866" y="120635"/>
                </a:lnTo>
                <a:lnTo>
                  <a:pt x="0" y="164338"/>
                </a:lnTo>
                <a:lnTo>
                  <a:pt x="0" y="821309"/>
                </a:lnTo>
                <a:lnTo>
                  <a:pt x="5866" y="864958"/>
                </a:lnTo>
                <a:lnTo>
                  <a:pt x="22422" y="904183"/>
                </a:lnTo>
                <a:lnTo>
                  <a:pt x="48101" y="937418"/>
                </a:lnTo>
                <a:lnTo>
                  <a:pt x="81336" y="963097"/>
                </a:lnTo>
                <a:lnTo>
                  <a:pt x="120561" y="979653"/>
                </a:lnTo>
                <a:lnTo>
                  <a:pt x="164210" y="985519"/>
                </a:lnTo>
                <a:lnTo>
                  <a:pt x="1166621" y="985519"/>
                </a:lnTo>
                <a:lnTo>
                  <a:pt x="1210280" y="979653"/>
                </a:lnTo>
                <a:lnTo>
                  <a:pt x="1249529" y="963097"/>
                </a:lnTo>
                <a:lnTo>
                  <a:pt x="1282795" y="937418"/>
                </a:lnTo>
                <a:lnTo>
                  <a:pt x="1308504" y="904183"/>
                </a:lnTo>
                <a:lnTo>
                  <a:pt x="1325083" y="864958"/>
                </a:lnTo>
                <a:lnTo>
                  <a:pt x="1330959" y="821309"/>
                </a:lnTo>
                <a:lnTo>
                  <a:pt x="1330959" y="164338"/>
                </a:lnTo>
                <a:lnTo>
                  <a:pt x="1325083" y="120635"/>
                </a:lnTo>
                <a:lnTo>
                  <a:pt x="1308504" y="81374"/>
                </a:lnTo>
                <a:lnTo>
                  <a:pt x="1282795" y="48117"/>
                </a:lnTo>
                <a:lnTo>
                  <a:pt x="1249529" y="22427"/>
                </a:lnTo>
                <a:lnTo>
                  <a:pt x="1210280" y="5867"/>
                </a:lnTo>
                <a:lnTo>
                  <a:pt x="1166621"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46" name="object 46"/>
          <p:cNvSpPr/>
          <p:nvPr/>
        </p:nvSpPr>
        <p:spPr>
          <a:xfrm>
            <a:off x="7575508" y="2491567"/>
            <a:ext cx="1206915" cy="1729367"/>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48" name="object 48"/>
          <p:cNvSpPr txBox="1"/>
          <p:nvPr/>
        </p:nvSpPr>
        <p:spPr>
          <a:xfrm>
            <a:off x="7754589" y="2573103"/>
            <a:ext cx="847029" cy="779444"/>
          </a:xfrm>
          <a:prstGeom prst="rect">
            <a:avLst/>
          </a:prstGeom>
        </p:spPr>
        <p:txBody>
          <a:bodyPr vert="horz" wrap="square" lIns="0" tIns="0" rIns="0" bIns="0" rtlCol="0">
            <a:spAutoFit/>
          </a:bodyPr>
          <a:lstStyle/>
          <a:p>
            <a:pPr marL="11516" marR="4607" algn="ctr" defTabSz="829178">
              <a:lnSpc>
                <a:spcPct val="102499"/>
              </a:lnSpc>
            </a:pPr>
            <a:r>
              <a:rPr sz="1000" spc="-5" dirty="0">
                <a:solidFill>
                  <a:prstClr val="black"/>
                </a:solidFill>
                <a:latin typeface="Calibri"/>
                <a:cs typeface="Calibri"/>
              </a:rPr>
              <a:t>Complete </a:t>
            </a:r>
            <a:r>
              <a:rPr sz="1000" dirty="0">
                <a:solidFill>
                  <a:prstClr val="black"/>
                </a:solidFill>
                <a:latin typeface="Calibri"/>
                <a:cs typeface="Calibri"/>
              </a:rPr>
              <a:t>The</a:t>
            </a:r>
            <a:r>
              <a:rPr sz="1000" spc="-45" dirty="0">
                <a:solidFill>
                  <a:prstClr val="black"/>
                </a:solidFill>
                <a:latin typeface="Calibri"/>
                <a:cs typeface="Calibri"/>
              </a:rPr>
              <a:t> </a:t>
            </a:r>
            <a:r>
              <a:rPr sz="1000" spc="-9" dirty="0">
                <a:solidFill>
                  <a:prstClr val="black"/>
                </a:solidFill>
                <a:latin typeface="Calibri"/>
                <a:cs typeface="Calibri"/>
              </a:rPr>
              <a:t>Bottom  </a:t>
            </a:r>
            <a:r>
              <a:rPr sz="1000" spc="-5" dirty="0">
                <a:solidFill>
                  <a:prstClr val="black"/>
                </a:solidFill>
                <a:latin typeface="Calibri"/>
                <a:cs typeface="Calibri"/>
              </a:rPr>
              <a:t>Section of Yellow  Information</a:t>
            </a:r>
            <a:r>
              <a:rPr sz="1000" spc="-45" dirty="0">
                <a:solidFill>
                  <a:prstClr val="black"/>
                </a:solidFill>
                <a:latin typeface="Calibri"/>
                <a:cs typeface="Calibri"/>
              </a:rPr>
              <a:t> </a:t>
            </a:r>
            <a:r>
              <a:rPr sz="1000" spc="-5" dirty="0">
                <a:solidFill>
                  <a:prstClr val="black"/>
                </a:solidFill>
                <a:latin typeface="Calibri"/>
                <a:cs typeface="Calibri"/>
              </a:rPr>
              <a:t>Sheet</a:t>
            </a:r>
            <a:endParaRPr sz="1000" dirty="0">
              <a:solidFill>
                <a:prstClr val="black"/>
              </a:solidFill>
              <a:latin typeface="Calibri"/>
              <a:cs typeface="Calibri"/>
            </a:endParaRPr>
          </a:p>
        </p:txBody>
      </p:sp>
      <p:sp>
        <p:nvSpPr>
          <p:cNvPr id="49" name="object 49"/>
          <p:cNvSpPr txBox="1"/>
          <p:nvPr/>
        </p:nvSpPr>
        <p:spPr>
          <a:xfrm>
            <a:off x="7653128" y="3458805"/>
            <a:ext cx="1028988" cy="622478"/>
          </a:xfrm>
          <a:prstGeom prst="rect">
            <a:avLst/>
          </a:prstGeom>
        </p:spPr>
        <p:txBody>
          <a:bodyPr vert="horz" wrap="square" lIns="0" tIns="0" rIns="0" bIns="0" rtlCol="0">
            <a:spAutoFit/>
          </a:bodyPr>
          <a:lstStyle/>
          <a:p>
            <a:pPr marL="174473" marR="4607" indent="-163532" defTabSz="829178">
              <a:lnSpc>
                <a:spcPct val="102499"/>
              </a:lnSpc>
            </a:pPr>
            <a:r>
              <a:rPr sz="1000" spc="-5" dirty="0">
                <a:solidFill>
                  <a:prstClr val="black"/>
                </a:solidFill>
                <a:latin typeface="Calibri"/>
                <a:cs typeface="Calibri"/>
              </a:rPr>
              <a:t>Provide Driver With Yellow  Information</a:t>
            </a:r>
            <a:r>
              <a:rPr sz="1000" spc="-45" dirty="0">
                <a:solidFill>
                  <a:prstClr val="black"/>
                </a:solidFill>
                <a:latin typeface="Calibri"/>
                <a:cs typeface="Calibri"/>
              </a:rPr>
              <a:t> </a:t>
            </a:r>
            <a:r>
              <a:rPr sz="1000" spc="-5" dirty="0">
                <a:solidFill>
                  <a:prstClr val="black"/>
                </a:solidFill>
                <a:latin typeface="Calibri"/>
                <a:cs typeface="Calibri"/>
              </a:rPr>
              <a:t>Sheet</a:t>
            </a:r>
            <a:endParaRPr sz="1000" dirty="0">
              <a:solidFill>
                <a:prstClr val="black"/>
              </a:solidFill>
              <a:latin typeface="Calibri"/>
              <a:cs typeface="Calibri"/>
            </a:endParaRPr>
          </a:p>
        </p:txBody>
      </p:sp>
      <p:sp>
        <p:nvSpPr>
          <p:cNvPr id="50" name="object 50"/>
          <p:cNvSpPr/>
          <p:nvPr/>
        </p:nvSpPr>
        <p:spPr>
          <a:xfrm>
            <a:off x="2259193" y="1232943"/>
            <a:ext cx="344340" cy="1235131"/>
          </a:xfrm>
          <a:custGeom>
            <a:avLst/>
            <a:gdLst/>
            <a:ahLst/>
            <a:cxnLst/>
            <a:rect l="l" t="t" r="r" b="b"/>
            <a:pathLst>
              <a:path w="379730" h="1362075">
                <a:moveTo>
                  <a:pt x="303288" y="31750"/>
                </a:moveTo>
                <a:lnTo>
                  <a:pt x="2844" y="31750"/>
                </a:lnTo>
                <a:lnTo>
                  <a:pt x="0" y="34543"/>
                </a:lnTo>
                <a:lnTo>
                  <a:pt x="0" y="1359154"/>
                </a:lnTo>
                <a:lnTo>
                  <a:pt x="2844" y="1362075"/>
                </a:lnTo>
                <a:lnTo>
                  <a:pt x="9855" y="1362075"/>
                </a:lnTo>
                <a:lnTo>
                  <a:pt x="12700" y="1359154"/>
                </a:lnTo>
                <a:lnTo>
                  <a:pt x="12700" y="44450"/>
                </a:lnTo>
                <a:lnTo>
                  <a:pt x="6362" y="44450"/>
                </a:lnTo>
                <a:lnTo>
                  <a:pt x="12700" y="38100"/>
                </a:lnTo>
                <a:lnTo>
                  <a:pt x="303288" y="38100"/>
                </a:lnTo>
                <a:lnTo>
                  <a:pt x="303288" y="31750"/>
                </a:lnTo>
                <a:close/>
              </a:path>
              <a:path w="379730" h="1362075">
                <a:moveTo>
                  <a:pt x="303288" y="0"/>
                </a:moveTo>
                <a:lnTo>
                  <a:pt x="303288" y="76200"/>
                </a:lnTo>
                <a:lnTo>
                  <a:pt x="366788" y="44450"/>
                </a:lnTo>
                <a:lnTo>
                  <a:pt x="319417" y="44450"/>
                </a:lnTo>
                <a:lnTo>
                  <a:pt x="322338" y="41656"/>
                </a:lnTo>
                <a:lnTo>
                  <a:pt x="322338" y="34543"/>
                </a:lnTo>
                <a:lnTo>
                  <a:pt x="319417" y="31750"/>
                </a:lnTo>
                <a:lnTo>
                  <a:pt x="366788" y="31750"/>
                </a:lnTo>
                <a:lnTo>
                  <a:pt x="303288" y="0"/>
                </a:lnTo>
                <a:close/>
              </a:path>
              <a:path w="379730" h="1362075">
                <a:moveTo>
                  <a:pt x="12700" y="38100"/>
                </a:moveTo>
                <a:lnTo>
                  <a:pt x="6362" y="44450"/>
                </a:lnTo>
                <a:lnTo>
                  <a:pt x="12700" y="44450"/>
                </a:lnTo>
                <a:lnTo>
                  <a:pt x="12700" y="38100"/>
                </a:lnTo>
                <a:close/>
              </a:path>
              <a:path w="379730" h="1362075">
                <a:moveTo>
                  <a:pt x="303288" y="38100"/>
                </a:moveTo>
                <a:lnTo>
                  <a:pt x="12700" y="38100"/>
                </a:lnTo>
                <a:lnTo>
                  <a:pt x="12700" y="44450"/>
                </a:lnTo>
                <a:lnTo>
                  <a:pt x="303288" y="44450"/>
                </a:lnTo>
                <a:lnTo>
                  <a:pt x="303288" y="38100"/>
                </a:lnTo>
                <a:close/>
              </a:path>
              <a:path w="379730" h="1362075">
                <a:moveTo>
                  <a:pt x="366788" y="31750"/>
                </a:moveTo>
                <a:lnTo>
                  <a:pt x="319417" y="31750"/>
                </a:lnTo>
                <a:lnTo>
                  <a:pt x="322338" y="34543"/>
                </a:lnTo>
                <a:lnTo>
                  <a:pt x="322338" y="41656"/>
                </a:lnTo>
                <a:lnTo>
                  <a:pt x="319417" y="44450"/>
                </a:lnTo>
                <a:lnTo>
                  <a:pt x="366788" y="44450"/>
                </a:lnTo>
                <a:lnTo>
                  <a:pt x="379488" y="38100"/>
                </a:lnTo>
                <a:lnTo>
                  <a:pt x="366788"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1" name="object 51"/>
          <p:cNvSpPr/>
          <p:nvPr/>
        </p:nvSpPr>
        <p:spPr>
          <a:xfrm>
            <a:off x="2259193" y="3350229"/>
            <a:ext cx="348946" cy="1053172"/>
          </a:xfrm>
          <a:custGeom>
            <a:avLst/>
            <a:gdLst/>
            <a:ahLst/>
            <a:cxnLst/>
            <a:rect l="l" t="t" r="r" b="b"/>
            <a:pathLst>
              <a:path w="384809" h="1161414">
                <a:moveTo>
                  <a:pt x="308622" y="1085088"/>
                </a:moveTo>
                <a:lnTo>
                  <a:pt x="308622" y="1161288"/>
                </a:lnTo>
                <a:lnTo>
                  <a:pt x="372122" y="1129538"/>
                </a:lnTo>
                <a:lnTo>
                  <a:pt x="324751" y="1129538"/>
                </a:lnTo>
                <a:lnTo>
                  <a:pt x="327672" y="1126744"/>
                </a:lnTo>
                <a:lnTo>
                  <a:pt x="327672" y="1119759"/>
                </a:lnTo>
                <a:lnTo>
                  <a:pt x="324751" y="1116838"/>
                </a:lnTo>
                <a:lnTo>
                  <a:pt x="372122" y="1116838"/>
                </a:lnTo>
                <a:lnTo>
                  <a:pt x="308622" y="1085088"/>
                </a:lnTo>
                <a:close/>
              </a:path>
              <a:path w="384809" h="1161414">
                <a:moveTo>
                  <a:pt x="9855" y="0"/>
                </a:moveTo>
                <a:lnTo>
                  <a:pt x="2844" y="0"/>
                </a:lnTo>
                <a:lnTo>
                  <a:pt x="0" y="2793"/>
                </a:lnTo>
                <a:lnTo>
                  <a:pt x="0" y="1126744"/>
                </a:lnTo>
                <a:lnTo>
                  <a:pt x="2844" y="1129538"/>
                </a:lnTo>
                <a:lnTo>
                  <a:pt x="308622" y="1129538"/>
                </a:lnTo>
                <a:lnTo>
                  <a:pt x="308622" y="1123188"/>
                </a:lnTo>
                <a:lnTo>
                  <a:pt x="12700" y="1123188"/>
                </a:lnTo>
                <a:lnTo>
                  <a:pt x="6362" y="1116838"/>
                </a:lnTo>
                <a:lnTo>
                  <a:pt x="12700" y="1116838"/>
                </a:lnTo>
                <a:lnTo>
                  <a:pt x="12700" y="2793"/>
                </a:lnTo>
                <a:lnTo>
                  <a:pt x="9855" y="0"/>
                </a:lnTo>
                <a:close/>
              </a:path>
              <a:path w="384809" h="1161414">
                <a:moveTo>
                  <a:pt x="372122" y="1116838"/>
                </a:moveTo>
                <a:lnTo>
                  <a:pt x="324751" y="1116838"/>
                </a:lnTo>
                <a:lnTo>
                  <a:pt x="327672" y="1119759"/>
                </a:lnTo>
                <a:lnTo>
                  <a:pt x="327672" y="1126744"/>
                </a:lnTo>
                <a:lnTo>
                  <a:pt x="324751" y="1129538"/>
                </a:lnTo>
                <a:lnTo>
                  <a:pt x="372122" y="1129538"/>
                </a:lnTo>
                <a:lnTo>
                  <a:pt x="384822" y="1123188"/>
                </a:lnTo>
                <a:lnTo>
                  <a:pt x="372122" y="1116838"/>
                </a:lnTo>
                <a:close/>
              </a:path>
              <a:path w="384809" h="1161414">
                <a:moveTo>
                  <a:pt x="12700" y="1116838"/>
                </a:moveTo>
                <a:lnTo>
                  <a:pt x="6362" y="1116838"/>
                </a:lnTo>
                <a:lnTo>
                  <a:pt x="12700" y="1123188"/>
                </a:lnTo>
                <a:lnTo>
                  <a:pt x="12700" y="1116838"/>
                </a:lnTo>
                <a:close/>
              </a:path>
              <a:path w="384809" h="1161414">
                <a:moveTo>
                  <a:pt x="308622" y="1116838"/>
                </a:moveTo>
                <a:lnTo>
                  <a:pt x="12700" y="1116838"/>
                </a:lnTo>
                <a:lnTo>
                  <a:pt x="12700" y="1123188"/>
                </a:lnTo>
                <a:lnTo>
                  <a:pt x="308622" y="1123188"/>
                </a:lnTo>
                <a:lnTo>
                  <a:pt x="308622" y="1116838"/>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2" name="object 52"/>
          <p:cNvSpPr/>
          <p:nvPr/>
        </p:nvSpPr>
        <p:spPr>
          <a:xfrm>
            <a:off x="3806430" y="1230409"/>
            <a:ext cx="480809" cy="69098"/>
          </a:xfrm>
          <a:custGeom>
            <a:avLst/>
            <a:gdLst/>
            <a:ahLst/>
            <a:cxnLst/>
            <a:rect l="l" t="t" r="r" b="b"/>
            <a:pathLst>
              <a:path w="530225" h="76200">
                <a:moveTo>
                  <a:pt x="454025" y="0"/>
                </a:moveTo>
                <a:lnTo>
                  <a:pt x="454025" y="76200"/>
                </a:lnTo>
                <a:lnTo>
                  <a:pt x="517525" y="44450"/>
                </a:lnTo>
                <a:lnTo>
                  <a:pt x="470154" y="44450"/>
                </a:lnTo>
                <a:lnTo>
                  <a:pt x="473075" y="41656"/>
                </a:lnTo>
                <a:lnTo>
                  <a:pt x="473075" y="34671"/>
                </a:lnTo>
                <a:lnTo>
                  <a:pt x="470154" y="31750"/>
                </a:lnTo>
                <a:lnTo>
                  <a:pt x="517525" y="31750"/>
                </a:lnTo>
                <a:lnTo>
                  <a:pt x="454025" y="0"/>
                </a:lnTo>
                <a:close/>
              </a:path>
              <a:path w="530225" h="76200">
                <a:moveTo>
                  <a:pt x="454025" y="31750"/>
                </a:moveTo>
                <a:lnTo>
                  <a:pt x="2793" y="31750"/>
                </a:lnTo>
                <a:lnTo>
                  <a:pt x="0" y="34671"/>
                </a:lnTo>
                <a:lnTo>
                  <a:pt x="0" y="41656"/>
                </a:lnTo>
                <a:lnTo>
                  <a:pt x="2793" y="44450"/>
                </a:lnTo>
                <a:lnTo>
                  <a:pt x="454025" y="44450"/>
                </a:lnTo>
                <a:lnTo>
                  <a:pt x="454025" y="31750"/>
                </a:lnTo>
                <a:close/>
              </a:path>
              <a:path w="530225" h="76200">
                <a:moveTo>
                  <a:pt x="517525" y="31750"/>
                </a:moveTo>
                <a:lnTo>
                  <a:pt x="470154" y="31750"/>
                </a:lnTo>
                <a:lnTo>
                  <a:pt x="473075" y="34671"/>
                </a:lnTo>
                <a:lnTo>
                  <a:pt x="473075" y="41656"/>
                </a:lnTo>
                <a:lnTo>
                  <a:pt x="470154" y="44450"/>
                </a:lnTo>
                <a:lnTo>
                  <a:pt x="517525" y="44450"/>
                </a:lnTo>
                <a:lnTo>
                  <a:pt x="530225" y="38100"/>
                </a:lnTo>
                <a:lnTo>
                  <a:pt x="51752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3" name="object 53"/>
          <p:cNvSpPr/>
          <p:nvPr/>
        </p:nvSpPr>
        <p:spPr>
          <a:xfrm>
            <a:off x="5482063" y="1234786"/>
            <a:ext cx="554513" cy="69098"/>
          </a:xfrm>
          <a:custGeom>
            <a:avLst/>
            <a:gdLst/>
            <a:ahLst/>
            <a:cxnLst/>
            <a:rect l="l" t="t" r="r" b="b"/>
            <a:pathLst>
              <a:path w="611504" h="76200">
                <a:moveTo>
                  <a:pt x="535305" y="0"/>
                </a:moveTo>
                <a:lnTo>
                  <a:pt x="535305" y="76200"/>
                </a:lnTo>
                <a:lnTo>
                  <a:pt x="598805" y="44450"/>
                </a:lnTo>
                <a:lnTo>
                  <a:pt x="551434" y="44450"/>
                </a:lnTo>
                <a:lnTo>
                  <a:pt x="554355" y="41529"/>
                </a:lnTo>
                <a:lnTo>
                  <a:pt x="554355" y="34544"/>
                </a:lnTo>
                <a:lnTo>
                  <a:pt x="551434" y="31750"/>
                </a:lnTo>
                <a:lnTo>
                  <a:pt x="598805" y="31749"/>
                </a:lnTo>
                <a:lnTo>
                  <a:pt x="535305" y="0"/>
                </a:lnTo>
                <a:close/>
              </a:path>
              <a:path w="611504" h="76200">
                <a:moveTo>
                  <a:pt x="535305" y="31750"/>
                </a:moveTo>
                <a:lnTo>
                  <a:pt x="2793" y="31750"/>
                </a:lnTo>
                <a:lnTo>
                  <a:pt x="0" y="34544"/>
                </a:lnTo>
                <a:lnTo>
                  <a:pt x="0" y="41529"/>
                </a:lnTo>
                <a:lnTo>
                  <a:pt x="2793" y="44450"/>
                </a:lnTo>
                <a:lnTo>
                  <a:pt x="535305" y="44450"/>
                </a:lnTo>
                <a:lnTo>
                  <a:pt x="535305" y="31750"/>
                </a:lnTo>
                <a:close/>
              </a:path>
              <a:path w="611504" h="76200">
                <a:moveTo>
                  <a:pt x="598805" y="31749"/>
                </a:moveTo>
                <a:lnTo>
                  <a:pt x="551434" y="31750"/>
                </a:lnTo>
                <a:lnTo>
                  <a:pt x="554355" y="34544"/>
                </a:lnTo>
                <a:lnTo>
                  <a:pt x="554355" y="41529"/>
                </a:lnTo>
                <a:lnTo>
                  <a:pt x="551434" y="44450"/>
                </a:lnTo>
                <a:lnTo>
                  <a:pt x="598805" y="44450"/>
                </a:lnTo>
                <a:lnTo>
                  <a:pt x="611505" y="38100"/>
                </a:lnTo>
                <a:lnTo>
                  <a:pt x="598805" y="31749"/>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4" name="object 54"/>
          <p:cNvSpPr/>
          <p:nvPr/>
        </p:nvSpPr>
        <p:spPr>
          <a:xfrm>
            <a:off x="7093202" y="2902356"/>
            <a:ext cx="480809" cy="69098"/>
          </a:xfrm>
          <a:custGeom>
            <a:avLst/>
            <a:gdLst/>
            <a:ahLst/>
            <a:cxnLst/>
            <a:rect l="l" t="t" r="r" b="b"/>
            <a:pathLst>
              <a:path w="530225" h="76200">
                <a:moveTo>
                  <a:pt x="454025" y="0"/>
                </a:moveTo>
                <a:lnTo>
                  <a:pt x="454025" y="76200"/>
                </a:lnTo>
                <a:lnTo>
                  <a:pt x="517525" y="44450"/>
                </a:lnTo>
                <a:lnTo>
                  <a:pt x="470154" y="44450"/>
                </a:lnTo>
                <a:lnTo>
                  <a:pt x="473075" y="41529"/>
                </a:lnTo>
                <a:lnTo>
                  <a:pt x="473075" y="34544"/>
                </a:lnTo>
                <a:lnTo>
                  <a:pt x="470154" y="31750"/>
                </a:lnTo>
                <a:lnTo>
                  <a:pt x="517525" y="31750"/>
                </a:lnTo>
                <a:lnTo>
                  <a:pt x="454025" y="0"/>
                </a:lnTo>
                <a:close/>
              </a:path>
              <a:path w="530225" h="76200">
                <a:moveTo>
                  <a:pt x="454025" y="31750"/>
                </a:moveTo>
                <a:lnTo>
                  <a:pt x="2793" y="31750"/>
                </a:lnTo>
                <a:lnTo>
                  <a:pt x="0" y="34544"/>
                </a:lnTo>
                <a:lnTo>
                  <a:pt x="0" y="41529"/>
                </a:lnTo>
                <a:lnTo>
                  <a:pt x="2793" y="44450"/>
                </a:lnTo>
                <a:lnTo>
                  <a:pt x="454025" y="44450"/>
                </a:lnTo>
                <a:lnTo>
                  <a:pt x="454025" y="31750"/>
                </a:lnTo>
                <a:close/>
              </a:path>
              <a:path w="530225" h="76200">
                <a:moveTo>
                  <a:pt x="517525" y="31750"/>
                </a:moveTo>
                <a:lnTo>
                  <a:pt x="470154" y="31750"/>
                </a:lnTo>
                <a:lnTo>
                  <a:pt x="473075" y="34544"/>
                </a:lnTo>
                <a:lnTo>
                  <a:pt x="473075" y="41529"/>
                </a:lnTo>
                <a:lnTo>
                  <a:pt x="470154" y="44450"/>
                </a:lnTo>
                <a:lnTo>
                  <a:pt x="517525" y="44450"/>
                </a:lnTo>
                <a:lnTo>
                  <a:pt x="530225" y="38100"/>
                </a:lnTo>
                <a:lnTo>
                  <a:pt x="51752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5" name="object 55"/>
          <p:cNvSpPr/>
          <p:nvPr/>
        </p:nvSpPr>
        <p:spPr>
          <a:xfrm>
            <a:off x="8768835" y="2902356"/>
            <a:ext cx="499235" cy="69098"/>
          </a:xfrm>
          <a:custGeom>
            <a:avLst/>
            <a:gdLst/>
            <a:ahLst/>
            <a:cxnLst/>
            <a:rect l="l" t="t" r="r" b="b"/>
            <a:pathLst>
              <a:path w="550545" h="76200">
                <a:moveTo>
                  <a:pt x="474345" y="0"/>
                </a:moveTo>
                <a:lnTo>
                  <a:pt x="474345" y="76200"/>
                </a:lnTo>
                <a:lnTo>
                  <a:pt x="537845" y="44450"/>
                </a:lnTo>
                <a:lnTo>
                  <a:pt x="490473" y="44450"/>
                </a:lnTo>
                <a:lnTo>
                  <a:pt x="493395" y="41529"/>
                </a:lnTo>
                <a:lnTo>
                  <a:pt x="493395" y="34544"/>
                </a:lnTo>
                <a:lnTo>
                  <a:pt x="490473" y="31750"/>
                </a:lnTo>
                <a:lnTo>
                  <a:pt x="537845" y="31750"/>
                </a:lnTo>
                <a:lnTo>
                  <a:pt x="474345" y="0"/>
                </a:lnTo>
                <a:close/>
              </a:path>
              <a:path w="550545" h="76200">
                <a:moveTo>
                  <a:pt x="474345" y="31750"/>
                </a:moveTo>
                <a:lnTo>
                  <a:pt x="2793" y="31750"/>
                </a:lnTo>
                <a:lnTo>
                  <a:pt x="0" y="34544"/>
                </a:lnTo>
                <a:lnTo>
                  <a:pt x="0" y="41529"/>
                </a:lnTo>
                <a:lnTo>
                  <a:pt x="2793" y="44450"/>
                </a:lnTo>
                <a:lnTo>
                  <a:pt x="474345" y="44450"/>
                </a:lnTo>
                <a:lnTo>
                  <a:pt x="474345" y="31750"/>
                </a:lnTo>
                <a:close/>
              </a:path>
              <a:path w="550545" h="76200">
                <a:moveTo>
                  <a:pt x="537845" y="31750"/>
                </a:moveTo>
                <a:lnTo>
                  <a:pt x="490473" y="31750"/>
                </a:lnTo>
                <a:lnTo>
                  <a:pt x="493395" y="34544"/>
                </a:lnTo>
                <a:lnTo>
                  <a:pt x="493395" y="41529"/>
                </a:lnTo>
                <a:lnTo>
                  <a:pt x="490473" y="44450"/>
                </a:lnTo>
                <a:lnTo>
                  <a:pt x="537845" y="44450"/>
                </a:lnTo>
                <a:lnTo>
                  <a:pt x="550545" y="38100"/>
                </a:lnTo>
                <a:lnTo>
                  <a:pt x="53784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6" name="object 56"/>
          <p:cNvSpPr/>
          <p:nvPr/>
        </p:nvSpPr>
        <p:spPr>
          <a:xfrm>
            <a:off x="3808733" y="4337527"/>
            <a:ext cx="480809" cy="69098"/>
          </a:xfrm>
          <a:custGeom>
            <a:avLst/>
            <a:gdLst/>
            <a:ahLst/>
            <a:cxnLst/>
            <a:rect l="l" t="t" r="r" b="b"/>
            <a:pathLst>
              <a:path w="530225" h="76200">
                <a:moveTo>
                  <a:pt x="454025" y="0"/>
                </a:moveTo>
                <a:lnTo>
                  <a:pt x="454025" y="76200"/>
                </a:lnTo>
                <a:lnTo>
                  <a:pt x="517525" y="44450"/>
                </a:lnTo>
                <a:lnTo>
                  <a:pt x="470154" y="44450"/>
                </a:lnTo>
                <a:lnTo>
                  <a:pt x="473075" y="41656"/>
                </a:lnTo>
                <a:lnTo>
                  <a:pt x="473075" y="34671"/>
                </a:lnTo>
                <a:lnTo>
                  <a:pt x="470154" y="31750"/>
                </a:lnTo>
                <a:lnTo>
                  <a:pt x="517525" y="31750"/>
                </a:lnTo>
                <a:lnTo>
                  <a:pt x="454025" y="0"/>
                </a:lnTo>
                <a:close/>
              </a:path>
              <a:path w="530225" h="76200">
                <a:moveTo>
                  <a:pt x="454025" y="31750"/>
                </a:moveTo>
                <a:lnTo>
                  <a:pt x="2793" y="31750"/>
                </a:lnTo>
                <a:lnTo>
                  <a:pt x="0" y="34671"/>
                </a:lnTo>
                <a:lnTo>
                  <a:pt x="0" y="41656"/>
                </a:lnTo>
                <a:lnTo>
                  <a:pt x="2793" y="44450"/>
                </a:lnTo>
                <a:lnTo>
                  <a:pt x="454025" y="44450"/>
                </a:lnTo>
                <a:lnTo>
                  <a:pt x="454025" y="31750"/>
                </a:lnTo>
                <a:close/>
              </a:path>
              <a:path w="530225" h="76200">
                <a:moveTo>
                  <a:pt x="517525" y="31750"/>
                </a:moveTo>
                <a:lnTo>
                  <a:pt x="470154" y="31750"/>
                </a:lnTo>
                <a:lnTo>
                  <a:pt x="473075" y="34671"/>
                </a:lnTo>
                <a:lnTo>
                  <a:pt x="473075" y="41656"/>
                </a:lnTo>
                <a:lnTo>
                  <a:pt x="470154" y="44450"/>
                </a:lnTo>
                <a:lnTo>
                  <a:pt x="517525" y="44450"/>
                </a:lnTo>
                <a:lnTo>
                  <a:pt x="530225" y="38100"/>
                </a:lnTo>
                <a:lnTo>
                  <a:pt x="51752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7" name="object 57"/>
          <p:cNvSpPr/>
          <p:nvPr/>
        </p:nvSpPr>
        <p:spPr>
          <a:xfrm>
            <a:off x="6032315" y="1070447"/>
            <a:ext cx="958162" cy="451442"/>
          </a:xfrm>
          <a:custGeom>
            <a:avLst/>
            <a:gdLst/>
            <a:ahLst/>
            <a:cxnLst/>
            <a:rect l="l" t="t" r="r" b="b"/>
            <a:pathLst>
              <a:path w="1056639" h="497839">
                <a:moveTo>
                  <a:pt x="973581" y="0"/>
                </a:moveTo>
                <a:lnTo>
                  <a:pt x="82930" y="0"/>
                </a:lnTo>
                <a:lnTo>
                  <a:pt x="50631" y="6530"/>
                </a:lnTo>
                <a:lnTo>
                  <a:pt x="24272" y="24336"/>
                </a:lnTo>
                <a:lnTo>
                  <a:pt x="6510" y="50738"/>
                </a:lnTo>
                <a:lnTo>
                  <a:pt x="0" y="83058"/>
                </a:lnTo>
                <a:lnTo>
                  <a:pt x="0" y="414909"/>
                </a:lnTo>
                <a:lnTo>
                  <a:pt x="6510" y="447208"/>
                </a:lnTo>
                <a:lnTo>
                  <a:pt x="24272" y="473567"/>
                </a:lnTo>
                <a:lnTo>
                  <a:pt x="50631" y="491329"/>
                </a:lnTo>
                <a:lnTo>
                  <a:pt x="82930" y="497840"/>
                </a:lnTo>
                <a:lnTo>
                  <a:pt x="973581" y="497840"/>
                </a:lnTo>
                <a:lnTo>
                  <a:pt x="1005901" y="491329"/>
                </a:lnTo>
                <a:lnTo>
                  <a:pt x="1032303" y="473567"/>
                </a:lnTo>
                <a:lnTo>
                  <a:pt x="1050109" y="447208"/>
                </a:lnTo>
                <a:lnTo>
                  <a:pt x="1056639" y="414909"/>
                </a:lnTo>
                <a:lnTo>
                  <a:pt x="1056639" y="83058"/>
                </a:lnTo>
                <a:lnTo>
                  <a:pt x="1050109" y="50738"/>
                </a:lnTo>
                <a:lnTo>
                  <a:pt x="1032303" y="24336"/>
                </a:lnTo>
                <a:lnTo>
                  <a:pt x="1005901" y="6530"/>
                </a:lnTo>
                <a:lnTo>
                  <a:pt x="973581"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58" name="object 58"/>
          <p:cNvSpPr/>
          <p:nvPr/>
        </p:nvSpPr>
        <p:spPr>
          <a:xfrm>
            <a:off x="6000441" y="1080894"/>
            <a:ext cx="1108450" cy="506639"/>
          </a:xfrm>
          <a:prstGeom prst="rect">
            <a:avLst/>
          </a:prstGeom>
          <a:blipFill>
            <a:blip r:embed="rId3" cstate="print"/>
            <a:stretch>
              <a:fillRect/>
            </a:stretch>
          </a:blipFill>
        </p:spPr>
        <p:txBody>
          <a:bodyPr wrap="square" lIns="0" tIns="0" rIns="0" bIns="0" rtlCol="0"/>
          <a:lstStyle/>
          <a:p>
            <a:pPr defTabSz="829178"/>
            <a:endParaRPr sz="1632">
              <a:solidFill>
                <a:prstClr val="black"/>
              </a:solidFill>
              <a:latin typeface="Calibri"/>
            </a:endParaRPr>
          </a:p>
        </p:txBody>
      </p:sp>
      <p:sp>
        <p:nvSpPr>
          <p:cNvPr id="61" name="object 61"/>
          <p:cNvSpPr txBox="1"/>
          <p:nvPr/>
        </p:nvSpPr>
        <p:spPr>
          <a:xfrm>
            <a:off x="6095021" y="1109641"/>
            <a:ext cx="906972" cy="323165"/>
          </a:xfrm>
          <a:prstGeom prst="rect">
            <a:avLst/>
          </a:prstGeom>
        </p:spPr>
        <p:txBody>
          <a:bodyPr vert="horz" wrap="square" lIns="0" tIns="0" rIns="0" bIns="0" rtlCol="0">
            <a:spAutoFit/>
          </a:bodyPr>
          <a:lstStyle/>
          <a:p>
            <a:pPr marL="11516" algn="ctr" defTabSz="829178"/>
            <a:r>
              <a:rPr sz="1050" b="1" spc="-5" dirty="0">
                <a:solidFill>
                  <a:prstClr val="black"/>
                </a:solidFill>
                <a:latin typeface="Calibri"/>
                <a:cs typeface="Calibri"/>
              </a:rPr>
              <a:t>Driving</a:t>
            </a:r>
            <a:r>
              <a:rPr sz="725" b="1" spc="-41" dirty="0">
                <a:solidFill>
                  <a:prstClr val="black"/>
                </a:solidFill>
                <a:latin typeface="Calibri"/>
                <a:cs typeface="Calibri"/>
              </a:rPr>
              <a:t> </a:t>
            </a:r>
            <a:r>
              <a:rPr sz="1050" b="1" spc="-5" dirty="0">
                <a:solidFill>
                  <a:prstClr val="black"/>
                </a:solidFill>
                <a:latin typeface="Calibri"/>
                <a:cs typeface="Calibri"/>
              </a:rPr>
              <a:t>Documents</a:t>
            </a:r>
            <a:r>
              <a:rPr lang="en-GB" sz="1050" b="1" spc="-5" dirty="0">
                <a:solidFill>
                  <a:prstClr val="black"/>
                </a:solidFill>
                <a:latin typeface="Calibri"/>
                <a:cs typeface="Calibri"/>
              </a:rPr>
              <a:t> </a:t>
            </a:r>
            <a:r>
              <a:rPr lang="en-GB" sz="1050" spc="-5" dirty="0">
                <a:solidFill>
                  <a:prstClr val="black"/>
                </a:solidFill>
                <a:latin typeface="Calibri"/>
                <a:cs typeface="Calibri"/>
              </a:rPr>
              <a:t>in</a:t>
            </a:r>
            <a:endParaRPr sz="1050" dirty="0">
              <a:solidFill>
                <a:prstClr val="black"/>
              </a:solidFill>
              <a:latin typeface="Calibri"/>
              <a:cs typeface="Calibri"/>
            </a:endParaRPr>
          </a:p>
        </p:txBody>
      </p:sp>
      <p:sp>
        <p:nvSpPr>
          <p:cNvPr id="62" name="object 62"/>
          <p:cNvSpPr txBox="1"/>
          <p:nvPr/>
        </p:nvSpPr>
        <p:spPr>
          <a:xfrm>
            <a:off x="6310089" y="1291446"/>
            <a:ext cx="377161" cy="273152"/>
          </a:xfrm>
          <a:prstGeom prst="rect">
            <a:avLst/>
          </a:prstGeom>
        </p:spPr>
        <p:txBody>
          <a:bodyPr vert="horz" wrap="square" lIns="0" tIns="0" rIns="0" bIns="0" rtlCol="0">
            <a:spAutoFit/>
          </a:bodyPr>
          <a:lstStyle/>
          <a:p>
            <a:pPr marL="11516" defTabSz="829178"/>
            <a:r>
              <a:rPr sz="725" dirty="0">
                <a:solidFill>
                  <a:prstClr val="black"/>
                </a:solidFill>
                <a:latin typeface="Calibri"/>
                <a:cs typeface="Calibri"/>
              </a:rPr>
              <a:t>In</a:t>
            </a:r>
            <a:r>
              <a:rPr sz="725" spc="-82" dirty="0">
                <a:solidFill>
                  <a:prstClr val="black"/>
                </a:solidFill>
                <a:latin typeface="Calibri"/>
                <a:cs typeface="Calibri"/>
              </a:rPr>
              <a:t> </a:t>
            </a:r>
            <a:r>
              <a:rPr sz="1050" spc="-5" dirty="0">
                <a:solidFill>
                  <a:prstClr val="black"/>
                </a:solidFill>
                <a:latin typeface="Calibri"/>
                <a:cs typeface="Calibri"/>
              </a:rPr>
              <a:t>Order</a:t>
            </a:r>
            <a:r>
              <a:rPr sz="725" spc="-5" dirty="0">
                <a:solidFill>
                  <a:prstClr val="black"/>
                </a:solidFill>
                <a:latin typeface="Calibri"/>
                <a:cs typeface="Calibri"/>
              </a:rPr>
              <a:t>?</a:t>
            </a:r>
            <a:endParaRPr sz="725" dirty="0">
              <a:solidFill>
                <a:prstClr val="black"/>
              </a:solidFill>
              <a:latin typeface="Calibri"/>
              <a:cs typeface="Calibri"/>
            </a:endParaRPr>
          </a:p>
        </p:txBody>
      </p:sp>
      <p:sp>
        <p:nvSpPr>
          <p:cNvPr id="63" name="object 63"/>
          <p:cNvSpPr/>
          <p:nvPr/>
        </p:nvSpPr>
        <p:spPr>
          <a:xfrm>
            <a:off x="6296846" y="1736093"/>
            <a:ext cx="423802" cy="257967"/>
          </a:xfrm>
          <a:custGeom>
            <a:avLst/>
            <a:gdLst/>
            <a:ahLst/>
            <a:cxnLst/>
            <a:rect l="l" t="t" r="r" b="b"/>
            <a:pathLst>
              <a:path w="467360" h="284480">
                <a:moveTo>
                  <a:pt x="419989" y="0"/>
                </a:moveTo>
                <a:lnTo>
                  <a:pt x="47371" y="0"/>
                </a:lnTo>
                <a:lnTo>
                  <a:pt x="28932" y="3724"/>
                </a:lnTo>
                <a:lnTo>
                  <a:pt x="13874" y="13890"/>
                </a:lnTo>
                <a:lnTo>
                  <a:pt x="3722" y="28985"/>
                </a:lnTo>
                <a:lnTo>
                  <a:pt x="0" y="47498"/>
                </a:lnTo>
                <a:lnTo>
                  <a:pt x="0" y="237109"/>
                </a:lnTo>
                <a:lnTo>
                  <a:pt x="3722" y="255547"/>
                </a:lnTo>
                <a:lnTo>
                  <a:pt x="13874" y="270605"/>
                </a:lnTo>
                <a:lnTo>
                  <a:pt x="28932" y="280757"/>
                </a:lnTo>
                <a:lnTo>
                  <a:pt x="47371" y="284480"/>
                </a:lnTo>
                <a:lnTo>
                  <a:pt x="419989" y="284480"/>
                </a:lnTo>
                <a:lnTo>
                  <a:pt x="438427" y="280757"/>
                </a:lnTo>
                <a:lnTo>
                  <a:pt x="453485" y="270605"/>
                </a:lnTo>
                <a:lnTo>
                  <a:pt x="463637" y="255547"/>
                </a:lnTo>
                <a:lnTo>
                  <a:pt x="467360" y="237109"/>
                </a:lnTo>
                <a:lnTo>
                  <a:pt x="467360" y="47498"/>
                </a:lnTo>
                <a:lnTo>
                  <a:pt x="463637" y="28985"/>
                </a:lnTo>
                <a:lnTo>
                  <a:pt x="453485" y="13890"/>
                </a:lnTo>
                <a:lnTo>
                  <a:pt x="438427" y="3724"/>
                </a:lnTo>
                <a:lnTo>
                  <a:pt x="41998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64" name="object 64"/>
          <p:cNvSpPr/>
          <p:nvPr/>
        </p:nvSpPr>
        <p:spPr>
          <a:xfrm>
            <a:off x="6285329" y="1713061"/>
            <a:ext cx="423803" cy="257966"/>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65" name="object 65"/>
          <p:cNvSpPr/>
          <p:nvPr/>
        </p:nvSpPr>
        <p:spPr>
          <a:xfrm>
            <a:off x="6285329" y="1716454"/>
            <a:ext cx="397890" cy="255088"/>
          </a:xfrm>
          <a:custGeom>
            <a:avLst/>
            <a:gdLst/>
            <a:ahLst/>
            <a:cxnLst/>
            <a:rect l="l" t="t" r="r" b="b"/>
            <a:pathLst>
              <a:path w="438785" h="281305">
                <a:moveTo>
                  <a:pt x="28932" y="0"/>
                </a:moveTo>
                <a:lnTo>
                  <a:pt x="13874" y="10195"/>
                </a:lnTo>
                <a:lnTo>
                  <a:pt x="3722" y="25296"/>
                </a:lnTo>
                <a:lnTo>
                  <a:pt x="0" y="43755"/>
                </a:lnTo>
                <a:lnTo>
                  <a:pt x="0" y="233366"/>
                </a:lnTo>
                <a:lnTo>
                  <a:pt x="3722" y="251805"/>
                </a:lnTo>
                <a:lnTo>
                  <a:pt x="13874" y="266862"/>
                </a:lnTo>
                <a:lnTo>
                  <a:pt x="28932" y="277014"/>
                </a:lnTo>
                <a:lnTo>
                  <a:pt x="47371" y="280737"/>
                </a:lnTo>
                <a:lnTo>
                  <a:pt x="419989" y="280737"/>
                </a:lnTo>
                <a:lnTo>
                  <a:pt x="438427" y="277014"/>
                </a:lnTo>
              </a:path>
            </a:pathLst>
          </a:custGeom>
          <a:solidFill>
            <a:schemeClr val="bg1"/>
          </a:solidFill>
          <a:ln w="25400">
            <a:solidFill>
              <a:srgbClr val="7992B0"/>
            </a:solidFill>
          </a:ln>
        </p:spPr>
        <p:txBody>
          <a:bodyPr wrap="square" lIns="0" tIns="0" rIns="0" bIns="0" rtlCol="0"/>
          <a:lstStyle/>
          <a:p>
            <a:pPr defTabSz="829178"/>
            <a:endParaRPr sz="1632">
              <a:solidFill>
                <a:prstClr val="black"/>
              </a:solidFill>
              <a:latin typeface="Calibri"/>
            </a:endParaRPr>
          </a:p>
        </p:txBody>
      </p:sp>
      <p:sp>
        <p:nvSpPr>
          <p:cNvPr id="66" name="object 66"/>
          <p:cNvSpPr txBox="1"/>
          <p:nvPr/>
        </p:nvSpPr>
        <p:spPr>
          <a:xfrm>
            <a:off x="6368247" y="1749621"/>
            <a:ext cx="271556" cy="161583"/>
          </a:xfrm>
          <a:prstGeom prst="rect">
            <a:avLst/>
          </a:prstGeom>
        </p:spPr>
        <p:txBody>
          <a:bodyPr vert="horz" wrap="square" lIns="0" tIns="0" rIns="0" bIns="0" rtlCol="0">
            <a:spAutoFit/>
          </a:bodyPr>
          <a:lstStyle/>
          <a:p>
            <a:pPr marL="11516" defTabSz="829178"/>
            <a:r>
              <a:rPr sz="1050" dirty="0">
                <a:solidFill>
                  <a:prstClr val="black"/>
                </a:solidFill>
                <a:latin typeface="Calibri"/>
                <a:cs typeface="Calibri"/>
              </a:rPr>
              <a:t>YES</a:t>
            </a:r>
          </a:p>
        </p:txBody>
      </p:sp>
      <p:sp>
        <p:nvSpPr>
          <p:cNvPr id="67" name="object 67"/>
          <p:cNvSpPr/>
          <p:nvPr/>
        </p:nvSpPr>
        <p:spPr>
          <a:xfrm>
            <a:off x="6304101" y="586759"/>
            <a:ext cx="423802" cy="257967"/>
          </a:xfrm>
          <a:custGeom>
            <a:avLst/>
            <a:gdLst/>
            <a:ahLst/>
            <a:cxnLst/>
            <a:rect l="l" t="t" r="r" b="b"/>
            <a:pathLst>
              <a:path w="467360" h="284480">
                <a:moveTo>
                  <a:pt x="419862" y="0"/>
                </a:moveTo>
                <a:lnTo>
                  <a:pt x="47371" y="0"/>
                </a:lnTo>
                <a:lnTo>
                  <a:pt x="28932" y="3742"/>
                </a:lnTo>
                <a:lnTo>
                  <a:pt x="13874" y="13938"/>
                </a:lnTo>
                <a:lnTo>
                  <a:pt x="3722" y="29039"/>
                </a:lnTo>
                <a:lnTo>
                  <a:pt x="0" y="47498"/>
                </a:lnTo>
                <a:lnTo>
                  <a:pt x="0" y="237109"/>
                </a:lnTo>
                <a:lnTo>
                  <a:pt x="3722" y="255547"/>
                </a:lnTo>
                <a:lnTo>
                  <a:pt x="13874" y="270605"/>
                </a:lnTo>
                <a:lnTo>
                  <a:pt x="28932" y="280757"/>
                </a:lnTo>
                <a:lnTo>
                  <a:pt x="47371" y="284480"/>
                </a:lnTo>
                <a:lnTo>
                  <a:pt x="419862" y="284480"/>
                </a:lnTo>
                <a:lnTo>
                  <a:pt x="438320" y="280757"/>
                </a:lnTo>
                <a:lnTo>
                  <a:pt x="453421" y="270605"/>
                </a:lnTo>
                <a:lnTo>
                  <a:pt x="463617" y="255547"/>
                </a:lnTo>
                <a:lnTo>
                  <a:pt x="467360" y="237109"/>
                </a:lnTo>
                <a:lnTo>
                  <a:pt x="467360" y="47498"/>
                </a:lnTo>
                <a:lnTo>
                  <a:pt x="463617" y="29039"/>
                </a:lnTo>
                <a:lnTo>
                  <a:pt x="453421" y="13938"/>
                </a:lnTo>
                <a:lnTo>
                  <a:pt x="438320" y="3742"/>
                </a:lnTo>
                <a:lnTo>
                  <a:pt x="419862" y="0"/>
                </a:lnTo>
                <a:close/>
              </a:path>
            </a:pathLst>
          </a:custGeom>
          <a:solidFill>
            <a:schemeClr val="bg1">
              <a:alpha val="50195"/>
            </a:schemeClr>
          </a:solidFill>
        </p:spPr>
        <p:txBody>
          <a:bodyPr wrap="square" lIns="0" tIns="0" rIns="0" bIns="0" rtlCol="0"/>
          <a:lstStyle/>
          <a:p>
            <a:pPr defTabSz="829178"/>
            <a:endParaRPr sz="1632">
              <a:solidFill>
                <a:prstClr val="black"/>
              </a:solidFill>
              <a:latin typeface="Calibri"/>
            </a:endParaRPr>
          </a:p>
        </p:txBody>
      </p:sp>
      <p:sp>
        <p:nvSpPr>
          <p:cNvPr id="68" name="object 68"/>
          <p:cNvSpPr/>
          <p:nvPr/>
        </p:nvSpPr>
        <p:spPr>
          <a:xfrm>
            <a:off x="6292584" y="563727"/>
            <a:ext cx="423803" cy="257966"/>
          </a:xfrm>
          <a:prstGeom prst="rect">
            <a:avLst/>
          </a:prstGeom>
          <a:solidFill>
            <a:schemeClr val="bg1"/>
          </a:solidFill>
        </p:spPr>
        <p:txBody>
          <a:bodyPr wrap="square" lIns="0" tIns="0" rIns="0" bIns="0" rtlCol="0"/>
          <a:lstStyle/>
          <a:p>
            <a:pPr defTabSz="829178"/>
            <a:endParaRPr sz="1050" dirty="0">
              <a:solidFill>
                <a:prstClr val="white"/>
              </a:solidFill>
              <a:latin typeface="Calibri"/>
            </a:endParaRPr>
          </a:p>
        </p:txBody>
      </p:sp>
      <p:sp>
        <p:nvSpPr>
          <p:cNvPr id="69" name="object 69"/>
          <p:cNvSpPr/>
          <p:nvPr/>
        </p:nvSpPr>
        <p:spPr>
          <a:xfrm>
            <a:off x="6318820" y="563726"/>
            <a:ext cx="17275" cy="3455"/>
          </a:xfrm>
          <a:custGeom>
            <a:avLst/>
            <a:gdLst/>
            <a:ahLst/>
            <a:cxnLst/>
            <a:rect l="l" t="t" r="r" b="b"/>
            <a:pathLst>
              <a:path w="19050" h="3809">
                <a:moveTo>
                  <a:pt x="18438" y="0"/>
                </a:moveTo>
                <a:lnTo>
                  <a:pt x="0" y="3724"/>
                </a:lnTo>
              </a:path>
            </a:pathLst>
          </a:custGeom>
          <a:ln w="25400">
            <a:solidFill>
              <a:srgbClr val="7992B0"/>
            </a:solidFill>
          </a:ln>
        </p:spPr>
        <p:txBody>
          <a:bodyPr wrap="square" lIns="0" tIns="0" rIns="0" bIns="0" rtlCol="0"/>
          <a:lstStyle/>
          <a:p>
            <a:pPr defTabSz="829178"/>
            <a:endParaRPr sz="1632">
              <a:solidFill>
                <a:prstClr val="black"/>
              </a:solidFill>
              <a:latin typeface="Calibri"/>
            </a:endParaRPr>
          </a:p>
        </p:txBody>
      </p:sp>
      <p:sp>
        <p:nvSpPr>
          <p:cNvPr id="70" name="object 70"/>
          <p:cNvSpPr/>
          <p:nvPr/>
        </p:nvSpPr>
        <p:spPr>
          <a:xfrm>
            <a:off x="6335540" y="563727"/>
            <a:ext cx="381192" cy="255088"/>
          </a:xfrm>
          <a:custGeom>
            <a:avLst/>
            <a:gdLst/>
            <a:ahLst/>
            <a:cxnLst/>
            <a:rect l="l" t="t" r="r" b="b"/>
            <a:pathLst>
              <a:path w="420370" h="281305">
                <a:moveTo>
                  <a:pt x="390949" y="280757"/>
                </a:moveTo>
                <a:lnTo>
                  <a:pt x="406050" y="270605"/>
                </a:lnTo>
                <a:lnTo>
                  <a:pt x="416246" y="255547"/>
                </a:lnTo>
                <a:lnTo>
                  <a:pt x="419989" y="237109"/>
                </a:lnTo>
                <a:lnTo>
                  <a:pt x="419989" y="47498"/>
                </a:lnTo>
                <a:lnTo>
                  <a:pt x="416246" y="28985"/>
                </a:lnTo>
                <a:lnTo>
                  <a:pt x="406050" y="13890"/>
                </a:lnTo>
                <a:lnTo>
                  <a:pt x="390949" y="3724"/>
                </a:lnTo>
                <a:lnTo>
                  <a:pt x="372491" y="0"/>
                </a:lnTo>
                <a:lnTo>
                  <a:pt x="0" y="0"/>
                </a:lnTo>
              </a:path>
            </a:pathLst>
          </a:custGeom>
          <a:solidFill>
            <a:schemeClr val="bg1"/>
          </a:solidFill>
          <a:ln w="25400">
            <a:solidFill>
              <a:srgbClr val="7992B0"/>
            </a:solidFill>
          </a:ln>
        </p:spPr>
        <p:txBody>
          <a:bodyPr wrap="square" lIns="0" tIns="0" rIns="0" bIns="0" rtlCol="0"/>
          <a:lstStyle/>
          <a:p>
            <a:pPr defTabSz="829178"/>
            <a:endParaRPr sz="1000" dirty="0">
              <a:solidFill>
                <a:prstClr val="black"/>
              </a:solidFill>
              <a:latin typeface="Calibri"/>
            </a:endParaRPr>
          </a:p>
        </p:txBody>
      </p:sp>
      <p:sp>
        <p:nvSpPr>
          <p:cNvPr id="71" name="object 71"/>
          <p:cNvSpPr txBox="1"/>
          <p:nvPr/>
        </p:nvSpPr>
        <p:spPr>
          <a:xfrm>
            <a:off x="6386269" y="621194"/>
            <a:ext cx="296949" cy="161583"/>
          </a:xfrm>
          <a:prstGeom prst="rect">
            <a:avLst/>
          </a:prstGeom>
        </p:spPr>
        <p:txBody>
          <a:bodyPr vert="horz" wrap="square" lIns="0" tIns="0" rIns="0" bIns="0" rtlCol="0">
            <a:spAutoFit/>
          </a:bodyPr>
          <a:lstStyle/>
          <a:p>
            <a:pPr marL="11516" defTabSz="829178"/>
            <a:r>
              <a:rPr sz="1050" b="1" spc="-5" dirty="0">
                <a:solidFill>
                  <a:prstClr val="black"/>
                </a:solidFill>
                <a:latin typeface="Calibri"/>
                <a:cs typeface="Calibri"/>
              </a:rPr>
              <a:t>NO</a:t>
            </a:r>
            <a:endParaRPr sz="1050" b="1" dirty="0">
              <a:solidFill>
                <a:prstClr val="black"/>
              </a:solidFill>
              <a:latin typeface="Calibri"/>
              <a:cs typeface="Calibri"/>
            </a:endParaRPr>
          </a:p>
        </p:txBody>
      </p:sp>
      <p:sp>
        <p:nvSpPr>
          <p:cNvPr id="72" name="object 72"/>
          <p:cNvSpPr/>
          <p:nvPr/>
        </p:nvSpPr>
        <p:spPr>
          <a:xfrm>
            <a:off x="7580114" y="591366"/>
            <a:ext cx="1206916" cy="257967"/>
          </a:xfrm>
          <a:custGeom>
            <a:avLst/>
            <a:gdLst/>
            <a:ahLst/>
            <a:cxnLst/>
            <a:rect l="l" t="t" r="r" b="b"/>
            <a:pathLst>
              <a:path w="1330959" h="284480">
                <a:moveTo>
                  <a:pt x="1283462" y="0"/>
                </a:moveTo>
                <a:lnTo>
                  <a:pt x="47371" y="0"/>
                </a:lnTo>
                <a:lnTo>
                  <a:pt x="28932" y="3724"/>
                </a:lnTo>
                <a:lnTo>
                  <a:pt x="13874" y="13890"/>
                </a:lnTo>
                <a:lnTo>
                  <a:pt x="3722" y="28985"/>
                </a:lnTo>
                <a:lnTo>
                  <a:pt x="0" y="47498"/>
                </a:lnTo>
                <a:lnTo>
                  <a:pt x="0" y="237109"/>
                </a:lnTo>
                <a:lnTo>
                  <a:pt x="3722" y="255547"/>
                </a:lnTo>
                <a:lnTo>
                  <a:pt x="13874" y="270605"/>
                </a:lnTo>
                <a:lnTo>
                  <a:pt x="28932" y="280757"/>
                </a:lnTo>
                <a:lnTo>
                  <a:pt x="47371" y="284480"/>
                </a:lnTo>
                <a:lnTo>
                  <a:pt x="1283462" y="284480"/>
                </a:lnTo>
                <a:lnTo>
                  <a:pt x="1301920" y="280757"/>
                </a:lnTo>
                <a:lnTo>
                  <a:pt x="1317021" y="270605"/>
                </a:lnTo>
                <a:lnTo>
                  <a:pt x="1327217" y="255547"/>
                </a:lnTo>
                <a:lnTo>
                  <a:pt x="1330960" y="237109"/>
                </a:lnTo>
                <a:lnTo>
                  <a:pt x="1330960" y="47498"/>
                </a:lnTo>
                <a:lnTo>
                  <a:pt x="1327217" y="28985"/>
                </a:lnTo>
                <a:lnTo>
                  <a:pt x="1317021" y="13890"/>
                </a:lnTo>
                <a:lnTo>
                  <a:pt x="1301920" y="3724"/>
                </a:lnTo>
                <a:lnTo>
                  <a:pt x="1283462"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73" name="object 73"/>
          <p:cNvSpPr/>
          <p:nvPr/>
        </p:nvSpPr>
        <p:spPr>
          <a:xfrm>
            <a:off x="7568598" y="568332"/>
            <a:ext cx="1206916" cy="442695"/>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74" name="object 74"/>
          <p:cNvSpPr/>
          <p:nvPr/>
        </p:nvSpPr>
        <p:spPr>
          <a:xfrm>
            <a:off x="7581181" y="568333"/>
            <a:ext cx="30518" cy="12668"/>
          </a:xfrm>
          <a:custGeom>
            <a:avLst/>
            <a:gdLst/>
            <a:ahLst/>
            <a:cxnLst/>
            <a:rect l="l" t="t" r="r" b="b"/>
            <a:pathLst>
              <a:path w="33654" h="13970">
                <a:moveTo>
                  <a:pt x="33496" y="0"/>
                </a:moveTo>
                <a:lnTo>
                  <a:pt x="15057" y="3724"/>
                </a:lnTo>
                <a:lnTo>
                  <a:pt x="0" y="13890"/>
                </a:lnTo>
              </a:path>
            </a:pathLst>
          </a:custGeom>
          <a:ln w="25399">
            <a:solidFill>
              <a:srgbClr val="7992B0"/>
            </a:solidFill>
          </a:ln>
        </p:spPr>
        <p:txBody>
          <a:bodyPr wrap="square" lIns="0" tIns="0" rIns="0" bIns="0" rtlCol="0"/>
          <a:lstStyle/>
          <a:p>
            <a:pPr defTabSz="829178"/>
            <a:endParaRPr sz="1632">
              <a:solidFill>
                <a:prstClr val="black"/>
              </a:solidFill>
              <a:latin typeface="Calibri"/>
            </a:endParaRPr>
          </a:p>
        </p:txBody>
      </p:sp>
      <p:sp>
        <p:nvSpPr>
          <p:cNvPr id="75" name="object 75"/>
          <p:cNvSpPr/>
          <p:nvPr/>
        </p:nvSpPr>
        <p:spPr>
          <a:xfrm>
            <a:off x="7611554" y="568333"/>
            <a:ext cx="1164305" cy="245875"/>
          </a:xfrm>
          <a:custGeom>
            <a:avLst/>
            <a:gdLst/>
            <a:ahLst/>
            <a:cxnLst/>
            <a:rect l="l" t="t" r="r" b="b"/>
            <a:pathLst>
              <a:path w="1283970" h="271144">
                <a:moveTo>
                  <a:pt x="1269650" y="270604"/>
                </a:moveTo>
                <a:lnTo>
                  <a:pt x="1279846" y="255547"/>
                </a:lnTo>
                <a:lnTo>
                  <a:pt x="1283589" y="237109"/>
                </a:lnTo>
                <a:lnTo>
                  <a:pt x="1283589" y="47498"/>
                </a:lnTo>
                <a:lnTo>
                  <a:pt x="1279846" y="28985"/>
                </a:lnTo>
                <a:lnTo>
                  <a:pt x="1269650" y="13890"/>
                </a:lnTo>
                <a:lnTo>
                  <a:pt x="1254549" y="3724"/>
                </a:lnTo>
                <a:lnTo>
                  <a:pt x="1236091" y="0"/>
                </a:lnTo>
                <a:lnTo>
                  <a:pt x="0" y="0"/>
                </a:lnTo>
              </a:path>
            </a:pathLst>
          </a:custGeom>
          <a:ln w="25400">
            <a:solidFill>
              <a:srgbClr val="7992B0"/>
            </a:solidFill>
          </a:ln>
        </p:spPr>
        <p:txBody>
          <a:bodyPr wrap="square" lIns="0" tIns="0" rIns="0" bIns="0" rtlCol="0"/>
          <a:lstStyle/>
          <a:p>
            <a:pPr defTabSz="829178"/>
            <a:endParaRPr sz="1632">
              <a:solidFill>
                <a:prstClr val="black"/>
              </a:solidFill>
              <a:latin typeface="Calibri"/>
            </a:endParaRPr>
          </a:p>
        </p:txBody>
      </p:sp>
      <p:sp>
        <p:nvSpPr>
          <p:cNvPr id="76" name="object 76"/>
          <p:cNvSpPr txBox="1"/>
          <p:nvPr/>
        </p:nvSpPr>
        <p:spPr>
          <a:xfrm>
            <a:off x="7679616" y="545962"/>
            <a:ext cx="1190132" cy="323165"/>
          </a:xfrm>
          <a:prstGeom prst="rect">
            <a:avLst/>
          </a:prstGeom>
        </p:spPr>
        <p:txBody>
          <a:bodyPr vert="horz" wrap="square" lIns="0" tIns="0" rIns="0" bIns="0" rtlCol="0">
            <a:spAutoFit/>
          </a:bodyPr>
          <a:lstStyle/>
          <a:p>
            <a:pPr marL="11516" defTabSz="829178"/>
            <a:r>
              <a:rPr sz="1050" spc="-5" dirty="0">
                <a:solidFill>
                  <a:prstClr val="black"/>
                </a:solidFill>
                <a:latin typeface="Calibri"/>
                <a:cs typeface="Calibri"/>
              </a:rPr>
              <a:t>Report </a:t>
            </a:r>
            <a:r>
              <a:rPr sz="1050" dirty="0">
                <a:solidFill>
                  <a:prstClr val="black"/>
                </a:solidFill>
                <a:latin typeface="Calibri"/>
                <a:cs typeface="Calibri"/>
              </a:rPr>
              <a:t>For</a:t>
            </a:r>
            <a:r>
              <a:rPr sz="1050" spc="-73" dirty="0">
                <a:solidFill>
                  <a:prstClr val="black"/>
                </a:solidFill>
                <a:latin typeface="Calibri"/>
                <a:cs typeface="Calibri"/>
              </a:rPr>
              <a:t> </a:t>
            </a:r>
            <a:r>
              <a:rPr lang="en-GB" sz="1050" dirty="0">
                <a:solidFill>
                  <a:prstClr val="black"/>
                </a:solidFill>
                <a:latin typeface="Calibri"/>
                <a:cs typeface="Calibri"/>
              </a:rPr>
              <a:t>Prosecution</a:t>
            </a:r>
            <a:endParaRPr sz="1050" dirty="0">
              <a:solidFill>
                <a:prstClr val="black"/>
              </a:solidFill>
              <a:latin typeface="Calibri"/>
              <a:cs typeface="Calibri"/>
            </a:endParaRPr>
          </a:p>
        </p:txBody>
      </p:sp>
      <p:sp>
        <p:nvSpPr>
          <p:cNvPr id="77" name="object 77"/>
          <p:cNvSpPr/>
          <p:nvPr/>
        </p:nvSpPr>
        <p:spPr>
          <a:xfrm>
            <a:off x="6463833" y="815820"/>
            <a:ext cx="69098" cy="238965"/>
          </a:xfrm>
          <a:custGeom>
            <a:avLst/>
            <a:gdLst/>
            <a:ahLst/>
            <a:cxnLst/>
            <a:rect l="l" t="t" r="r" b="b"/>
            <a:pathLst>
              <a:path w="76200" h="263525">
                <a:moveTo>
                  <a:pt x="41529" y="57150"/>
                </a:moveTo>
                <a:lnTo>
                  <a:pt x="34544" y="57150"/>
                </a:lnTo>
                <a:lnTo>
                  <a:pt x="31750" y="60071"/>
                </a:lnTo>
                <a:lnTo>
                  <a:pt x="31750" y="260731"/>
                </a:lnTo>
                <a:lnTo>
                  <a:pt x="34544" y="263525"/>
                </a:lnTo>
                <a:lnTo>
                  <a:pt x="41529" y="263525"/>
                </a:lnTo>
                <a:lnTo>
                  <a:pt x="44450" y="260731"/>
                </a:lnTo>
                <a:lnTo>
                  <a:pt x="44450" y="60071"/>
                </a:lnTo>
                <a:lnTo>
                  <a:pt x="41529" y="57150"/>
                </a:lnTo>
                <a:close/>
              </a:path>
              <a:path w="76200" h="263525">
                <a:moveTo>
                  <a:pt x="38100" y="0"/>
                </a:moveTo>
                <a:lnTo>
                  <a:pt x="0" y="76200"/>
                </a:lnTo>
                <a:lnTo>
                  <a:pt x="31750" y="76200"/>
                </a:lnTo>
                <a:lnTo>
                  <a:pt x="31750" y="60071"/>
                </a:lnTo>
                <a:lnTo>
                  <a:pt x="34544" y="57150"/>
                </a:lnTo>
                <a:lnTo>
                  <a:pt x="66675" y="57150"/>
                </a:lnTo>
                <a:lnTo>
                  <a:pt x="38100" y="0"/>
                </a:lnTo>
                <a:close/>
              </a:path>
              <a:path w="76200" h="263525">
                <a:moveTo>
                  <a:pt x="66675" y="57150"/>
                </a:moveTo>
                <a:lnTo>
                  <a:pt x="41529" y="57150"/>
                </a:lnTo>
                <a:lnTo>
                  <a:pt x="44450" y="60071"/>
                </a:lnTo>
                <a:lnTo>
                  <a:pt x="44450" y="76200"/>
                </a:lnTo>
                <a:lnTo>
                  <a:pt x="76200" y="76200"/>
                </a:lnTo>
                <a:lnTo>
                  <a:pt x="66675" y="571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78" name="object 78"/>
          <p:cNvSpPr/>
          <p:nvPr/>
        </p:nvSpPr>
        <p:spPr>
          <a:xfrm>
            <a:off x="6463833" y="1496783"/>
            <a:ext cx="69098" cy="226296"/>
          </a:xfrm>
          <a:custGeom>
            <a:avLst/>
            <a:gdLst/>
            <a:ahLst/>
            <a:cxnLst/>
            <a:rect l="l" t="t" r="r" b="b"/>
            <a:pathLst>
              <a:path w="76200" h="249555">
                <a:moveTo>
                  <a:pt x="31750" y="172974"/>
                </a:moveTo>
                <a:lnTo>
                  <a:pt x="0" y="172974"/>
                </a:lnTo>
                <a:lnTo>
                  <a:pt x="38100" y="249174"/>
                </a:lnTo>
                <a:lnTo>
                  <a:pt x="66675" y="192024"/>
                </a:lnTo>
                <a:lnTo>
                  <a:pt x="34544" y="192024"/>
                </a:lnTo>
                <a:lnTo>
                  <a:pt x="31750" y="189230"/>
                </a:lnTo>
                <a:lnTo>
                  <a:pt x="31750" y="172974"/>
                </a:lnTo>
                <a:close/>
              </a:path>
              <a:path w="76200" h="249555">
                <a:moveTo>
                  <a:pt x="41529" y="0"/>
                </a:moveTo>
                <a:lnTo>
                  <a:pt x="34544" y="0"/>
                </a:lnTo>
                <a:lnTo>
                  <a:pt x="31750" y="2793"/>
                </a:lnTo>
                <a:lnTo>
                  <a:pt x="31750" y="189230"/>
                </a:lnTo>
                <a:lnTo>
                  <a:pt x="34544" y="192024"/>
                </a:lnTo>
                <a:lnTo>
                  <a:pt x="41529" y="192024"/>
                </a:lnTo>
                <a:lnTo>
                  <a:pt x="44450" y="189230"/>
                </a:lnTo>
                <a:lnTo>
                  <a:pt x="44450" y="2793"/>
                </a:lnTo>
                <a:lnTo>
                  <a:pt x="41529" y="0"/>
                </a:lnTo>
                <a:close/>
              </a:path>
              <a:path w="76200" h="249555">
                <a:moveTo>
                  <a:pt x="76200" y="172974"/>
                </a:moveTo>
                <a:lnTo>
                  <a:pt x="44450" y="172974"/>
                </a:lnTo>
                <a:lnTo>
                  <a:pt x="44450" y="189230"/>
                </a:lnTo>
                <a:lnTo>
                  <a:pt x="41529" y="192024"/>
                </a:lnTo>
                <a:lnTo>
                  <a:pt x="66675" y="192024"/>
                </a:lnTo>
                <a:lnTo>
                  <a:pt x="76200" y="172974"/>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79" name="object 79"/>
          <p:cNvSpPr/>
          <p:nvPr/>
        </p:nvSpPr>
        <p:spPr>
          <a:xfrm>
            <a:off x="6463833" y="1967457"/>
            <a:ext cx="69098" cy="282151"/>
          </a:xfrm>
          <a:custGeom>
            <a:avLst/>
            <a:gdLst/>
            <a:ahLst/>
            <a:cxnLst/>
            <a:rect l="l" t="t" r="r" b="b"/>
            <a:pathLst>
              <a:path w="76200" h="311150">
                <a:moveTo>
                  <a:pt x="31750" y="234950"/>
                </a:moveTo>
                <a:lnTo>
                  <a:pt x="0" y="234950"/>
                </a:lnTo>
                <a:lnTo>
                  <a:pt x="38100" y="311150"/>
                </a:lnTo>
                <a:lnTo>
                  <a:pt x="66675" y="254000"/>
                </a:lnTo>
                <a:lnTo>
                  <a:pt x="34544" y="254000"/>
                </a:lnTo>
                <a:lnTo>
                  <a:pt x="31750" y="251206"/>
                </a:lnTo>
                <a:lnTo>
                  <a:pt x="31750" y="234950"/>
                </a:lnTo>
                <a:close/>
              </a:path>
              <a:path w="76200" h="311150">
                <a:moveTo>
                  <a:pt x="41529" y="0"/>
                </a:moveTo>
                <a:lnTo>
                  <a:pt x="34544" y="0"/>
                </a:lnTo>
                <a:lnTo>
                  <a:pt x="31750" y="2921"/>
                </a:lnTo>
                <a:lnTo>
                  <a:pt x="31750" y="251206"/>
                </a:lnTo>
                <a:lnTo>
                  <a:pt x="34544" y="254000"/>
                </a:lnTo>
                <a:lnTo>
                  <a:pt x="41529" y="254000"/>
                </a:lnTo>
                <a:lnTo>
                  <a:pt x="44450" y="251206"/>
                </a:lnTo>
                <a:lnTo>
                  <a:pt x="44450" y="2921"/>
                </a:lnTo>
                <a:lnTo>
                  <a:pt x="41529" y="0"/>
                </a:lnTo>
                <a:close/>
              </a:path>
              <a:path w="76200" h="311150">
                <a:moveTo>
                  <a:pt x="76200" y="234950"/>
                </a:moveTo>
                <a:lnTo>
                  <a:pt x="44450" y="234950"/>
                </a:lnTo>
                <a:lnTo>
                  <a:pt x="44450" y="251206"/>
                </a:lnTo>
                <a:lnTo>
                  <a:pt x="41529" y="254000"/>
                </a:lnTo>
                <a:lnTo>
                  <a:pt x="66675" y="254000"/>
                </a:lnTo>
                <a:lnTo>
                  <a:pt x="76200" y="2349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80" name="object 80"/>
          <p:cNvSpPr/>
          <p:nvPr/>
        </p:nvSpPr>
        <p:spPr>
          <a:xfrm>
            <a:off x="6699919" y="656088"/>
            <a:ext cx="878123" cy="69098"/>
          </a:xfrm>
          <a:custGeom>
            <a:avLst/>
            <a:gdLst/>
            <a:ahLst/>
            <a:cxnLst/>
            <a:rect l="l" t="t" r="r" b="b"/>
            <a:pathLst>
              <a:path w="968375" h="76200">
                <a:moveTo>
                  <a:pt x="892175" y="0"/>
                </a:moveTo>
                <a:lnTo>
                  <a:pt x="892175" y="76200"/>
                </a:lnTo>
                <a:lnTo>
                  <a:pt x="955675" y="44450"/>
                </a:lnTo>
                <a:lnTo>
                  <a:pt x="908304" y="44450"/>
                </a:lnTo>
                <a:lnTo>
                  <a:pt x="911225" y="41529"/>
                </a:lnTo>
                <a:lnTo>
                  <a:pt x="911225" y="34544"/>
                </a:lnTo>
                <a:lnTo>
                  <a:pt x="908304" y="31750"/>
                </a:lnTo>
                <a:lnTo>
                  <a:pt x="955675" y="31750"/>
                </a:lnTo>
                <a:lnTo>
                  <a:pt x="892175" y="0"/>
                </a:lnTo>
                <a:close/>
              </a:path>
              <a:path w="968375" h="76200">
                <a:moveTo>
                  <a:pt x="892175" y="31750"/>
                </a:moveTo>
                <a:lnTo>
                  <a:pt x="2793" y="31750"/>
                </a:lnTo>
                <a:lnTo>
                  <a:pt x="0" y="34544"/>
                </a:lnTo>
                <a:lnTo>
                  <a:pt x="0" y="41529"/>
                </a:lnTo>
                <a:lnTo>
                  <a:pt x="2793" y="44450"/>
                </a:lnTo>
                <a:lnTo>
                  <a:pt x="892175" y="44450"/>
                </a:lnTo>
                <a:lnTo>
                  <a:pt x="892175" y="31750"/>
                </a:lnTo>
                <a:close/>
              </a:path>
              <a:path w="968375" h="76200">
                <a:moveTo>
                  <a:pt x="955675" y="31750"/>
                </a:moveTo>
                <a:lnTo>
                  <a:pt x="908304" y="31750"/>
                </a:lnTo>
                <a:lnTo>
                  <a:pt x="911225" y="34544"/>
                </a:lnTo>
                <a:lnTo>
                  <a:pt x="911225" y="41529"/>
                </a:lnTo>
                <a:lnTo>
                  <a:pt x="908304" y="44450"/>
                </a:lnTo>
                <a:lnTo>
                  <a:pt x="955675" y="44450"/>
                </a:lnTo>
                <a:lnTo>
                  <a:pt x="968375" y="38100"/>
                </a:lnTo>
                <a:lnTo>
                  <a:pt x="95567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99" name="object 99"/>
          <p:cNvSpPr/>
          <p:nvPr/>
        </p:nvSpPr>
        <p:spPr>
          <a:xfrm>
            <a:off x="9843888" y="3892764"/>
            <a:ext cx="69098" cy="319004"/>
          </a:xfrm>
          <a:custGeom>
            <a:avLst/>
            <a:gdLst/>
            <a:ahLst/>
            <a:cxnLst/>
            <a:rect l="l" t="t" r="r" b="b"/>
            <a:pathLst>
              <a:path w="76200" h="351789">
                <a:moveTo>
                  <a:pt x="31750" y="275590"/>
                </a:moveTo>
                <a:lnTo>
                  <a:pt x="0" y="275590"/>
                </a:lnTo>
                <a:lnTo>
                  <a:pt x="38100" y="351790"/>
                </a:lnTo>
                <a:lnTo>
                  <a:pt x="66675" y="294640"/>
                </a:lnTo>
                <a:lnTo>
                  <a:pt x="34544" y="294640"/>
                </a:lnTo>
                <a:lnTo>
                  <a:pt x="31750" y="291719"/>
                </a:lnTo>
                <a:lnTo>
                  <a:pt x="31750" y="275590"/>
                </a:lnTo>
                <a:close/>
              </a:path>
              <a:path w="76200" h="351789">
                <a:moveTo>
                  <a:pt x="41529" y="0"/>
                </a:moveTo>
                <a:lnTo>
                  <a:pt x="34544" y="0"/>
                </a:lnTo>
                <a:lnTo>
                  <a:pt x="31750" y="2793"/>
                </a:lnTo>
                <a:lnTo>
                  <a:pt x="31750" y="291719"/>
                </a:lnTo>
                <a:lnTo>
                  <a:pt x="34544" y="294640"/>
                </a:lnTo>
                <a:lnTo>
                  <a:pt x="41529" y="294640"/>
                </a:lnTo>
                <a:lnTo>
                  <a:pt x="44450" y="291719"/>
                </a:lnTo>
                <a:lnTo>
                  <a:pt x="44450" y="2793"/>
                </a:lnTo>
                <a:lnTo>
                  <a:pt x="41529" y="0"/>
                </a:lnTo>
                <a:close/>
              </a:path>
              <a:path w="76200" h="351789">
                <a:moveTo>
                  <a:pt x="76200" y="275590"/>
                </a:moveTo>
                <a:lnTo>
                  <a:pt x="44450" y="275590"/>
                </a:lnTo>
                <a:lnTo>
                  <a:pt x="44450" y="291719"/>
                </a:lnTo>
                <a:lnTo>
                  <a:pt x="41529" y="294640"/>
                </a:lnTo>
                <a:lnTo>
                  <a:pt x="66675" y="294640"/>
                </a:lnTo>
                <a:lnTo>
                  <a:pt x="76200" y="27559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Tree>
    <p:extLst>
      <p:ext uri="{BB962C8B-B14F-4D97-AF65-F5344CB8AC3E}">
        <p14:creationId xmlns:p14="http://schemas.microsoft.com/office/powerpoint/2010/main" val="98144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716825" y="861892"/>
            <a:ext cx="916708" cy="238655"/>
          </a:xfrm>
          <a:prstGeom prst="rect">
            <a:avLst/>
          </a:prstGeom>
          <a:solidFill>
            <a:schemeClr val="bg1"/>
          </a:solidFill>
          <a:ln>
            <a:solidFill>
              <a:schemeClr val="bg1"/>
            </a:solidFill>
          </a:ln>
        </p:spPr>
        <p:txBody>
          <a:bodyPr vert="horz" wrap="square" lIns="0" tIns="0" rIns="0" bIns="0" rtlCol="0">
            <a:spAutoFit/>
          </a:bodyPr>
          <a:lstStyle/>
          <a:p>
            <a:pPr marL="205242" marR="3258" indent="-197504">
              <a:lnSpc>
                <a:spcPct val="121000"/>
              </a:lnSpc>
            </a:pPr>
            <a:r>
              <a:rPr sz="641" spc="-3" dirty="0">
                <a:latin typeface="Calibri"/>
                <a:cs typeface="Calibri"/>
              </a:rPr>
              <a:t>Warning Recommended</a:t>
            </a:r>
            <a:r>
              <a:rPr sz="641" spc="-32" dirty="0">
                <a:latin typeface="Calibri"/>
                <a:cs typeface="Calibri"/>
              </a:rPr>
              <a:t> </a:t>
            </a:r>
            <a:r>
              <a:rPr sz="641" spc="-3" dirty="0">
                <a:latin typeface="Calibri"/>
                <a:cs typeface="Calibri"/>
              </a:rPr>
              <a:t>By  Issuing</a:t>
            </a:r>
            <a:r>
              <a:rPr sz="641" spc="-55" dirty="0">
                <a:latin typeface="Calibri"/>
                <a:cs typeface="Calibri"/>
              </a:rPr>
              <a:t> </a:t>
            </a:r>
            <a:r>
              <a:rPr sz="641" spc="-3" dirty="0">
                <a:latin typeface="Calibri"/>
                <a:cs typeface="Calibri"/>
              </a:rPr>
              <a:t>Officer?</a:t>
            </a:r>
            <a:endParaRPr sz="641" dirty="0">
              <a:latin typeface="Calibri"/>
              <a:cs typeface="Calibri"/>
            </a:endParaRPr>
          </a:p>
        </p:txBody>
      </p:sp>
      <p:sp>
        <p:nvSpPr>
          <p:cNvPr id="3" name="object 3"/>
          <p:cNvSpPr/>
          <p:nvPr/>
        </p:nvSpPr>
        <p:spPr>
          <a:xfrm>
            <a:off x="5825997" y="1339183"/>
            <a:ext cx="280999" cy="195477"/>
          </a:xfrm>
          <a:custGeom>
            <a:avLst/>
            <a:gdLst/>
            <a:ahLst/>
            <a:cxnLst/>
            <a:rect l="l" t="t" r="r" b="b"/>
            <a:pathLst>
              <a:path w="438150" h="304800">
                <a:moveTo>
                  <a:pt x="387350" y="0"/>
                </a:moveTo>
                <a:lnTo>
                  <a:pt x="50800" y="0"/>
                </a:lnTo>
                <a:lnTo>
                  <a:pt x="31075" y="3990"/>
                </a:lnTo>
                <a:lnTo>
                  <a:pt x="14922" y="14874"/>
                </a:lnTo>
                <a:lnTo>
                  <a:pt x="4008" y="31021"/>
                </a:lnTo>
                <a:lnTo>
                  <a:pt x="0" y="50800"/>
                </a:lnTo>
                <a:lnTo>
                  <a:pt x="0" y="254000"/>
                </a:lnTo>
                <a:lnTo>
                  <a:pt x="4008" y="273778"/>
                </a:lnTo>
                <a:lnTo>
                  <a:pt x="14922" y="289925"/>
                </a:lnTo>
                <a:lnTo>
                  <a:pt x="31075"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4" name="object 4"/>
          <p:cNvSpPr/>
          <p:nvPr/>
        </p:nvSpPr>
        <p:spPr>
          <a:xfrm>
            <a:off x="5817852" y="1322893"/>
            <a:ext cx="280999" cy="195477"/>
          </a:xfrm>
          <a:prstGeom prst="rect">
            <a:avLst/>
          </a:prstGeom>
          <a:blipFill>
            <a:blip r:embed="rId3" cstate="print"/>
            <a:stretch>
              <a:fillRect/>
            </a:stretch>
          </a:blipFill>
        </p:spPr>
        <p:txBody>
          <a:bodyPr wrap="square" lIns="0" tIns="0" rIns="0" bIns="0" rtlCol="0"/>
          <a:lstStyle/>
          <a:p>
            <a:endParaRPr sz="1154"/>
          </a:p>
        </p:txBody>
      </p:sp>
      <p:sp>
        <p:nvSpPr>
          <p:cNvPr id="5" name="object 5"/>
          <p:cNvSpPr/>
          <p:nvPr/>
        </p:nvSpPr>
        <p:spPr>
          <a:xfrm>
            <a:off x="5817852" y="1322893"/>
            <a:ext cx="280999" cy="195477"/>
          </a:xfrm>
          <a:custGeom>
            <a:avLst/>
            <a:gdLst/>
            <a:ahLst/>
            <a:cxnLst/>
            <a:rect l="l" t="t" r="r" b="b"/>
            <a:pathLst>
              <a:path w="438150" h="304800">
                <a:moveTo>
                  <a:pt x="50800" y="0"/>
                </a:moveTo>
                <a:lnTo>
                  <a:pt x="31075" y="3990"/>
                </a:lnTo>
                <a:lnTo>
                  <a:pt x="14922" y="14874"/>
                </a:lnTo>
                <a:lnTo>
                  <a:pt x="4008" y="31021"/>
                </a:lnTo>
                <a:lnTo>
                  <a:pt x="0" y="50800"/>
                </a:lnTo>
                <a:lnTo>
                  <a:pt x="0" y="254000"/>
                </a:lnTo>
                <a:lnTo>
                  <a:pt x="4008" y="273778"/>
                </a:lnTo>
                <a:lnTo>
                  <a:pt x="14922" y="289925"/>
                </a:lnTo>
                <a:lnTo>
                  <a:pt x="31075"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6" name="object 6"/>
          <p:cNvSpPr txBox="1"/>
          <p:nvPr/>
        </p:nvSpPr>
        <p:spPr>
          <a:xfrm>
            <a:off x="5896694" y="1367201"/>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7" name="object 7"/>
          <p:cNvSpPr/>
          <p:nvPr/>
        </p:nvSpPr>
        <p:spPr>
          <a:xfrm>
            <a:off x="4321855" y="1327536"/>
            <a:ext cx="281405" cy="223170"/>
          </a:xfrm>
          <a:custGeom>
            <a:avLst/>
            <a:gdLst/>
            <a:ahLst/>
            <a:cxnLst/>
            <a:rect l="l" t="t" r="r" b="b"/>
            <a:pathLst>
              <a:path w="438784" h="347980">
                <a:moveTo>
                  <a:pt x="380276" y="0"/>
                </a:moveTo>
                <a:lnTo>
                  <a:pt x="57911" y="0"/>
                </a:lnTo>
                <a:lnTo>
                  <a:pt x="35372" y="4548"/>
                </a:lnTo>
                <a:lnTo>
                  <a:pt x="16964" y="16954"/>
                </a:lnTo>
                <a:lnTo>
                  <a:pt x="4551" y="35361"/>
                </a:lnTo>
                <a:lnTo>
                  <a:pt x="0" y="57911"/>
                </a:lnTo>
                <a:lnTo>
                  <a:pt x="0" y="289559"/>
                </a:lnTo>
                <a:lnTo>
                  <a:pt x="4551" y="312110"/>
                </a:lnTo>
                <a:lnTo>
                  <a:pt x="16964" y="330517"/>
                </a:lnTo>
                <a:lnTo>
                  <a:pt x="35372" y="342923"/>
                </a:lnTo>
                <a:lnTo>
                  <a:pt x="57911" y="347471"/>
                </a:lnTo>
                <a:lnTo>
                  <a:pt x="380276" y="347471"/>
                </a:lnTo>
                <a:lnTo>
                  <a:pt x="402772" y="342923"/>
                </a:lnTo>
                <a:lnTo>
                  <a:pt x="421185" y="330517"/>
                </a:lnTo>
                <a:lnTo>
                  <a:pt x="433622" y="312110"/>
                </a:lnTo>
                <a:lnTo>
                  <a:pt x="438188" y="289559"/>
                </a:lnTo>
                <a:lnTo>
                  <a:pt x="438188" y="57911"/>
                </a:lnTo>
                <a:lnTo>
                  <a:pt x="433622" y="35361"/>
                </a:lnTo>
                <a:lnTo>
                  <a:pt x="421185" y="16954"/>
                </a:lnTo>
                <a:lnTo>
                  <a:pt x="402772" y="4548"/>
                </a:lnTo>
                <a:lnTo>
                  <a:pt x="380276" y="0"/>
                </a:lnTo>
                <a:close/>
              </a:path>
            </a:pathLst>
          </a:custGeom>
          <a:solidFill>
            <a:srgbClr val="073762">
              <a:alpha val="50195"/>
            </a:srgbClr>
          </a:solidFill>
        </p:spPr>
        <p:txBody>
          <a:bodyPr wrap="square" lIns="0" tIns="0" rIns="0" bIns="0" rtlCol="0"/>
          <a:lstStyle/>
          <a:p>
            <a:endParaRPr sz="1154"/>
          </a:p>
        </p:txBody>
      </p:sp>
      <p:sp>
        <p:nvSpPr>
          <p:cNvPr id="8" name="object 8"/>
          <p:cNvSpPr/>
          <p:nvPr/>
        </p:nvSpPr>
        <p:spPr>
          <a:xfrm>
            <a:off x="4313710" y="1311246"/>
            <a:ext cx="281023" cy="222844"/>
          </a:xfrm>
          <a:prstGeom prst="rect">
            <a:avLst/>
          </a:prstGeom>
          <a:blipFill>
            <a:blip r:embed="rId4" cstate="print"/>
            <a:stretch>
              <a:fillRect/>
            </a:stretch>
          </a:blipFill>
        </p:spPr>
        <p:txBody>
          <a:bodyPr wrap="square" lIns="0" tIns="0" rIns="0" bIns="0" rtlCol="0"/>
          <a:lstStyle/>
          <a:p>
            <a:endParaRPr sz="1154"/>
          </a:p>
        </p:txBody>
      </p:sp>
      <p:sp>
        <p:nvSpPr>
          <p:cNvPr id="9" name="object 9"/>
          <p:cNvSpPr/>
          <p:nvPr/>
        </p:nvSpPr>
        <p:spPr>
          <a:xfrm>
            <a:off x="4313710" y="1311246"/>
            <a:ext cx="281405" cy="223170"/>
          </a:xfrm>
          <a:custGeom>
            <a:avLst/>
            <a:gdLst/>
            <a:ahLst/>
            <a:cxnLst/>
            <a:rect l="l" t="t" r="r" b="b"/>
            <a:pathLst>
              <a:path w="438784" h="347980">
                <a:moveTo>
                  <a:pt x="57911" y="0"/>
                </a:moveTo>
                <a:lnTo>
                  <a:pt x="35372" y="4548"/>
                </a:lnTo>
                <a:lnTo>
                  <a:pt x="16964" y="16954"/>
                </a:lnTo>
                <a:lnTo>
                  <a:pt x="4551" y="35361"/>
                </a:lnTo>
                <a:lnTo>
                  <a:pt x="0" y="57911"/>
                </a:lnTo>
                <a:lnTo>
                  <a:pt x="0" y="289559"/>
                </a:lnTo>
                <a:lnTo>
                  <a:pt x="4551" y="312110"/>
                </a:lnTo>
                <a:lnTo>
                  <a:pt x="16964" y="330517"/>
                </a:lnTo>
                <a:lnTo>
                  <a:pt x="35372" y="342923"/>
                </a:lnTo>
                <a:lnTo>
                  <a:pt x="57911" y="347471"/>
                </a:lnTo>
                <a:lnTo>
                  <a:pt x="380276" y="347471"/>
                </a:lnTo>
                <a:lnTo>
                  <a:pt x="402826" y="342923"/>
                </a:lnTo>
                <a:lnTo>
                  <a:pt x="421233" y="330517"/>
                </a:lnTo>
                <a:lnTo>
                  <a:pt x="433639" y="312110"/>
                </a:lnTo>
                <a:lnTo>
                  <a:pt x="438188" y="289559"/>
                </a:lnTo>
                <a:lnTo>
                  <a:pt x="438188" y="57911"/>
                </a:lnTo>
                <a:lnTo>
                  <a:pt x="433639" y="35361"/>
                </a:lnTo>
                <a:lnTo>
                  <a:pt x="421233" y="16954"/>
                </a:lnTo>
                <a:lnTo>
                  <a:pt x="402826" y="4548"/>
                </a:lnTo>
                <a:lnTo>
                  <a:pt x="380276" y="0"/>
                </a:lnTo>
                <a:lnTo>
                  <a:pt x="57911" y="0"/>
                </a:lnTo>
              </a:path>
            </a:pathLst>
          </a:custGeom>
          <a:ln w="25400">
            <a:solidFill>
              <a:srgbClr val="6EA9DD"/>
            </a:solidFill>
          </a:ln>
        </p:spPr>
        <p:txBody>
          <a:bodyPr wrap="square" lIns="0" tIns="0" rIns="0" bIns="0" rtlCol="0"/>
          <a:lstStyle/>
          <a:p>
            <a:endParaRPr sz="1154"/>
          </a:p>
        </p:txBody>
      </p:sp>
      <p:sp>
        <p:nvSpPr>
          <p:cNvPr id="10" name="object 10"/>
          <p:cNvSpPr txBox="1"/>
          <p:nvPr/>
        </p:nvSpPr>
        <p:spPr>
          <a:xfrm>
            <a:off x="4387233" y="1369156"/>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11" name="object 11"/>
          <p:cNvSpPr/>
          <p:nvPr/>
        </p:nvSpPr>
        <p:spPr>
          <a:xfrm>
            <a:off x="4107016" y="1997616"/>
            <a:ext cx="708606" cy="675619"/>
          </a:xfrm>
          <a:custGeom>
            <a:avLst/>
            <a:gdLst/>
            <a:ahLst/>
            <a:cxnLst/>
            <a:rect l="l" t="t" r="r" b="b"/>
            <a:pathLst>
              <a:path w="1104900" h="1053464">
                <a:moveTo>
                  <a:pt x="929386" y="0"/>
                </a:moveTo>
                <a:lnTo>
                  <a:pt x="175552" y="0"/>
                </a:lnTo>
                <a:lnTo>
                  <a:pt x="128888" y="6271"/>
                </a:lnTo>
                <a:lnTo>
                  <a:pt x="86954" y="23970"/>
                </a:lnTo>
                <a:lnTo>
                  <a:pt x="51423" y="51419"/>
                </a:lnTo>
                <a:lnTo>
                  <a:pt x="23971" y="86943"/>
                </a:lnTo>
                <a:lnTo>
                  <a:pt x="6271" y="128866"/>
                </a:lnTo>
                <a:lnTo>
                  <a:pt x="0" y="175513"/>
                </a:lnTo>
                <a:lnTo>
                  <a:pt x="0" y="877697"/>
                </a:lnTo>
                <a:lnTo>
                  <a:pt x="6271" y="924397"/>
                </a:lnTo>
                <a:lnTo>
                  <a:pt x="23971" y="966357"/>
                </a:lnTo>
                <a:lnTo>
                  <a:pt x="51423" y="1001902"/>
                </a:lnTo>
                <a:lnTo>
                  <a:pt x="86954" y="1029363"/>
                </a:lnTo>
                <a:lnTo>
                  <a:pt x="128888" y="1047065"/>
                </a:lnTo>
                <a:lnTo>
                  <a:pt x="175552" y="1053337"/>
                </a:lnTo>
                <a:lnTo>
                  <a:pt x="929386" y="1053337"/>
                </a:lnTo>
                <a:lnTo>
                  <a:pt x="976033" y="1047065"/>
                </a:lnTo>
                <a:lnTo>
                  <a:pt x="1017956" y="1029363"/>
                </a:lnTo>
                <a:lnTo>
                  <a:pt x="1053480" y="1001902"/>
                </a:lnTo>
                <a:lnTo>
                  <a:pt x="1080929" y="966357"/>
                </a:lnTo>
                <a:lnTo>
                  <a:pt x="1098628" y="924397"/>
                </a:lnTo>
                <a:lnTo>
                  <a:pt x="1104900" y="877697"/>
                </a:lnTo>
                <a:lnTo>
                  <a:pt x="1104900" y="175513"/>
                </a:lnTo>
                <a:lnTo>
                  <a:pt x="1098628" y="128866"/>
                </a:lnTo>
                <a:lnTo>
                  <a:pt x="1080929" y="86943"/>
                </a:lnTo>
                <a:lnTo>
                  <a:pt x="1053480" y="51419"/>
                </a:lnTo>
                <a:lnTo>
                  <a:pt x="1017956" y="23970"/>
                </a:lnTo>
                <a:lnTo>
                  <a:pt x="976033" y="6271"/>
                </a:lnTo>
                <a:lnTo>
                  <a:pt x="929386" y="0"/>
                </a:lnTo>
                <a:close/>
              </a:path>
            </a:pathLst>
          </a:custGeom>
          <a:solidFill>
            <a:srgbClr val="073762">
              <a:alpha val="50195"/>
            </a:srgbClr>
          </a:solidFill>
        </p:spPr>
        <p:txBody>
          <a:bodyPr wrap="square" lIns="0" tIns="0" rIns="0" bIns="0" rtlCol="0"/>
          <a:lstStyle/>
          <a:p>
            <a:endParaRPr sz="1154"/>
          </a:p>
        </p:txBody>
      </p:sp>
      <p:sp>
        <p:nvSpPr>
          <p:cNvPr id="12" name="object 12"/>
          <p:cNvSpPr/>
          <p:nvPr/>
        </p:nvSpPr>
        <p:spPr>
          <a:xfrm>
            <a:off x="4098871" y="1981326"/>
            <a:ext cx="708606" cy="675537"/>
          </a:xfrm>
          <a:prstGeom prst="rect">
            <a:avLst/>
          </a:prstGeom>
          <a:blipFill>
            <a:blip r:embed="rId5" cstate="print"/>
            <a:stretch>
              <a:fillRect/>
            </a:stretch>
          </a:blipFill>
        </p:spPr>
        <p:txBody>
          <a:bodyPr wrap="square" lIns="0" tIns="0" rIns="0" bIns="0" rtlCol="0"/>
          <a:lstStyle/>
          <a:p>
            <a:endParaRPr sz="1154"/>
          </a:p>
        </p:txBody>
      </p:sp>
      <p:sp>
        <p:nvSpPr>
          <p:cNvPr id="13" name="object 13"/>
          <p:cNvSpPr/>
          <p:nvPr/>
        </p:nvSpPr>
        <p:spPr>
          <a:xfrm>
            <a:off x="4098871" y="1981326"/>
            <a:ext cx="708606" cy="675619"/>
          </a:xfrm>
          <a:custGeom>
            <a:avLst/>
            <a:gdLst/>
            <a:ahLst/>
            <a:cxnLst/>
            <a:rect l="l" t="t" r="r" b="b"/>
            <a:pathLst>
              <a:path w="1104900" h="1053464">
                <a:moveTo>
                  <a:pt x="175539" y="0"/>
                </a:moveTo>
                <a:lnTo>
                  <a:pt x="128877" y="6271"/>
                </a:lnTo>
                <a:lnTo>
                  <a:pt x="86945" y="23970"/>
                </a:lnTo>
                <a:lnTo>
                  <a:pt x="51417" y="51419"/>
                </a:lnTo>
                <a:lnTo>
                  <a:pt x="23968" y="86943"/>
                </a:lnTo>
                <a:lnTo>
                  <a:pt x="6271" y="128866"/>
                </a:lnTo>
                <a:lnTo>
                  <a:pt x="0" y="175513"/>
                </a:lnTo>
                <a:lnTo>
                  <a:pt x="0" y="877697"/>
                </a:lnTo>
                <a:lnTo>
                  <a:pt x="6271" y="924397"/>
                </a:lnTo>
                <a:lnTo>
                  <a:pt x="23968" y="966357"/>
                </a:lnTo>
                <a:lnTo>
                  <a:pt x="51417" y="1001902"/>
                </a:lnTo>
                <a:lnTo>
                  <a:pt x="86945" y="1029363"/>
                </a:lnTo>
                <a:lnTo>
                  <a:pt x="128877" y="1047065"/>
                </a:lnTo>
                <a:lnTo>
                  <a:pt x="175539" y="1053337"/>
                </a:lnTo>
                <a:lnTo>
                  <a:pt x="929386" y="1053337"/>
                </a:lnTo>
                <a:lnTo>
                  <a:pt x="976033" y="1047065"/>
                </a:lnTo>
                <a:lnTo>
                  <a:pt x="1017956" y="1029363"/>
                </a:lnTo>
                <a:lnTo>
                  <a:pt x="1053480" y="1001902"/>
                </a:lnTo>
                <a:lnTo>
                  <a:pt x="1080929" y="966357"/>
                </a:lnTo>
                <a:lnTo>
                  <a:pt x="1098628" y="924397"/>
                </a:lnTo>
                <a:lnTo>
                  <a:pt x="1104900" y="877697"/>
                </a:lnTo>
                <a:lnTo>
                  <a:pt x="1104900" y="175513"/>
                </a:lnTo>
                <a:lnTo>
                  <a:pt x="1098628" y="128866"/>
                </a:lnTo>
                <a:lnTo>
                  <a:pt x="1080929" y="86943"/>
                </a:lnTo>
                <a:lnTo>
                  <a:pt x="1053480" y="51419"/>
                </a:lnTo>
                <a:lnTo>
                  <a:pt x="1017956" y="23970"/>
                </a:lnTo>
                <a:lnTo>
                  <a:pt x="976033" y="6271"/>
                </a:lnTo>
                <a:lnTo>
                  <a:pt x="929386" y="0"/>
                </a:lnTo>
                <a:lnTo>
                  <a:pt x="175539" y="0"/>
                </a:lnTo>
              </a:path>
            </a:pathLst>
          </a:custGeom>
          <a:ln w="25400">
            <a:solidFill>
              <a:srgbClr val="6EA9DD"/>
            </a:solidFill>
          </a:ln>
        </p:spPr>
        <p:txBody>
          <a:bodyPr wrap="square" lIns="0" tIns="0" rIns="0" bIns="0" rtlCol="0"/>
          <a:lstStyle/>
          <a:p>
            <a:endParaRPr sz="1154"/>
          </a:p>
        </p:txBody>
      </p:sp>
      <p:sp>
        <p:nvSpPr>
          <p:cNvPr id="14" name="object 14"/>
          <p:cNvSpPr txBox="1"/>
          <p:nvPr/>
        </p:nvSpPr>
        <p:spPr>
          <a:xfrm>
            <a:off x="4168299" y="2068233"/>
            <a:ext cx="569735" cy="477310"/>
          </a:xfrm>
          <a:prstGeom prst="rect">
            <a:avLst/>
          </a:prstGeom>
        </p:spPr>
        <p:txBody>
          <a:bodyPr vert="horz" wrap="square" lIns="0" tIns="0" rIns="0" bIns="0" rtlCol="0">
            <a:spAutoFit/>
          </a:bodyPr>
          <a:lstStyle/>
          <a:p>
            <a:pPr marL="7737" marR="3258" indent="-1222" algn="ctr">
              <a:lnSpc>
                <a:spcPct val="121000"/>
              </a:lnSpc>
            </a:pPr>
            <a:r>
              <a:rPr sz="641" spc="-3" dirty="0">
                <a:latin typeface="Calibri"/>
                <a:cs typeface="Calibri"/>
              </a:rPr>
              <a:t>Previous Warn-  ing For</a:t>
            </a:r>
            <a:r>
              <a:rPr sz="641" spc="-38" dirty="0">
                <a:latin typeface="Calibri"/>
                <a:cs typeface="Calibri"/>
              </a:rPr>
              <a:t> </a:t>
            </a:r>
            <a:r>
              <a:rPr sz="641" spc="-3" dirty="0">
                <a:latin typeface="Calibri"/>
                <a:cs typeface="Calibri"/>
              </a:rPr>
              <a:t>Reported  </a:t>
            </a:r>
            <a:r>
              <a:rPr sz="641" spc="-6" dirty="0">
                <a:latin typeface="Calibri"/>
                <a:cs typeface="Calibri"/>
              </a:rPr>
              <a:t>Offence </a:t>
            </a:r>
            <a:r>
              <a:rPr sz="641" spc="-3" dirty="0">
                <a:latin typeface="Calibri"/>
                <a:cs typeface="Calibri"/>
              </a:rPr>
              <a:t>Within  12</a:t>
            </a:r>
            <a:r>
              <a:rPr sz="641" spc="-51" dirty="0">
                <a:latin typeface="Calibri"/>
                <a:cs typeface="Calibri"/>
              </a:rPr>
              <a:t> </a:t>
            </a:r>
            <a:r>
              <a:rPr sz="641" spc="-3" dirty="0">
                <a:latin typeface="Calibri"/>
                <a:cs typeface="Calibri"/>
              </a:rPr>
              <a:t>Months?</a:t>
            </a:r>
            <a:endParaRPr sz="641">
              <a:latin typeface="Calibri"/>
              <a:cs typeface="Calibri"/>
            </a:endParaRPr>
          </a:p>
        </p:txBody>
      </p:sp>
      <p:sp>
        <p:nvSpPr>
          <p:cNvPr id="15" name="object 15"/>
          <p:cNvSpPr/>
          <p:nvPr/>
        </p:nvSpPr>
        <p:spPr>
          <a:xfrm>
            <a:off x="4321855" y="3266916"/>
            <a:ext cx="281405" cy="223170"/>
          </a:xfrm>
          <a:custGeom>
            <a:avLst/>
            <a:gdLst/>
            <a:ahLst/>
            <a:cxnLst/>
            <a:rect l="l" t="t" r="r" b="b"/>
            <a:pathLst>
              <a:path w="438784" h="347979">
                <a:moveTo>
                  <a:pt x="380276" y="0"/>
                </a:moveTo>
                <a:lnTo>
                  <a:pt x="57911" y="0"/>
                </a:lnTo>
                <a:lnTo>
                  <a:pt x="35372" y="4548"/>
                </a:lnTo>
                <a:lnTo>
                  <a:pt x="16964" y="16954"/>
                </a:lnTo>
                <a:lnTo>
                  <a:pt x="4551" y="35361"/>
                </a:lnTo>
                <a:lnTo>
                  <a:pt x="0" y="57912"/>
                </a:lnTo>
                <a:lnTo>
                  <a:pt x="0" y="289560"/>
                </a:lnTo>
                <a:lnTo>
                  <a:pt x="4551" y="312110"/>
                </a:lnTo>
                <a:lnTo>
                  <a:pt x="16964" y="330517"/>
                </a:lnTo>
                <a:lnTo>
                  <a:pt x="35372" y="342923"/>
                </a:lnTo>
                <a:lnTo>
                  <a:pt x="57911" y="347472"/>
                </a:lnTo>
                <a:lnTo>
                  <a:pt x="380276" y="347472"/>
                </a:lnTo>
                <a:lnTo>
                  <a:pt x="402772" y="342923"/>
                </a:lnTo>
                <a:lnTo>
                  <a:pt x="421185" y="330517"/>
                </a:lnTo>
                <a:lnTo>
                  <a:pt x="433622" y="312110"/>
                </a:lnTo>
                <a:lnTo>
                  <a:pt x="438188" y="289560"/>
                </a:lnTo>
                <a:lnTo>
                  <a:pt x="438188" y="57912"/>
                </a:lnTo>
                <a:lnTo>
                  <a:pt x="433622" y="35361"/>
                </a:lnTo>
                <a:lnTo>
                  <a:pt x="421185" y="16954"/>
                </a:lnTo>
                <a:lnTo>
                  <a:pt x="402772" y="4548"/>
                </a:lnTo>
                <a:lnTo>
                  <a:pt x="380276" y="0"/>
                </a:lnTo>
                <a:close/>
              </a:path>
            </a:pathLst>
          </a:custGeom>
          <a:solidFill>
            <a:srgbClr val="073762">
              <a:alpha val="50195"/>
            </a:srgbClr>
          </a:solidFill>
        </p:spPr>
        <p:txBody>
          <a:bodyPr wrap="square" lIns="0" tIns="0" rIns="0" bIns="0" rtlCol="0"/>
          <a:lstStyle/>
          <a:p>
            <a:endParaRPr sz="1154"/>
          </a:p>
        </p:txBody>
      </p:sp>
      <p:sp>
        <p:nvSpPr>
          <p:cNvPr id="16" name="object 16"/>
          <p:cNvSpPr/>
          <p:nvPr/>
        </p:nvSpPr>
        <p:spPr>
          <a:xfrm>
            <a:off x="4313710" y="3250626"/>
            <a:ext cx="281023" cy="222844"/>
          </a:xfrm>
          <a:prstGeom prst="rect">
            <a:avLst/>
          </a:prstGeom>
          <a:blipFill>
            <a:blip r:embed="rId6" cstate="print"/>
            <a:stretch>
              <a:fillRect/>
            </a:stretch>
          </a:blipFill>
        </p:spPr>
        <p:txBody>
          <a:bodyPr wrap="square" lIns="0" tIns="0" rIns="0" bIns="0" rtlCol="0"/>
          <a:lstStyle/>
          <a:p>
            <a:endParaRPr sz="1154"/>
          </a:p>
        </p:txBody>
      </p:sp>
      <p:sp>
        <p:nvSpPr>
          <p:cNvPr id="17" name="object 17"/>
          <p:cNvSpPr/>
          <p:nvPr/>
        </p:nvSpPr>
        <p:spPr>
          <a:xfrm>
            <a:off x="4313710" y="3250626"/>
            <a:ext cx="281405" cy="223170"/>
          </a:xfrm>
          <a:custGeom>
            <a:avLst/>
            <a:gdLst/>
            <a:ahLst/>
            <a:cxnLst/>
            <a:rect l="l" t="t" r="r" b="b"/>
            <a:pathLst>
              <a:path w="438784" h="347979">
                <a:moveTo>
                  <a:pt x="57911" y="0"/>
                </a:moveTo>
                <a:lnTo>
                  <a:pt x="35372" y="4548"/>
                </a:lnTo>
                <a:lnTo>
                  <a:pt x="16964" y="16954"/>
                </a:lnTo>
                <a:lnTo>
                  <a:pt x="4551" y="35361"/>
                </a:lnTo>
                <a:lnTo>
                  <a:pt x="0" y="57912"/>
                </a:lnTo>
                <a:lnTo>
                  <a:pt x="0" y="289560"/>
                </a:lnTo>
                <a:lnTo>
                  <a:pt x="4551" y="312110"/>
                </a:lnTo>
                <a:lnTo>
                  <a:pt x="16964" y="330517"/>
                </a:lnTo>
                <a:lnTo>
                  <a:pt x="35372" y="342923"/>
                </a:lnTo>
                <a:lnTo>
                  <a:pt x="57911" y="347472"/>
                </a:lnTo>
                <a:lnTo>
                  <a:pt x="380276" y="347472"/>
                </a:lnTo>
                <a:lnTo>
                  <a:pt x="402826" y="342923"/>
                </a:lnTo>
                <a:lnTo>
                  <a:pt x="421233" y="330517"/>
                </a:lnTo>
                <a:lnTo>
                  <a:pt x="433639" y="312110"/>
                </a:lnTo>
                <a:lnTo>
                  <a:pt x="438188" y="289560"/>
                </a:lnTo>
                <a:lnTo>
                  <a:pt x="438188" y="57912"/>
                </a:lnTo>
                <a:lnTo>
                  <a:pt x="433639" y="35361"/>
                </a:lnTo>
                <a:lnTo>
                  <a:pt x="421233" y="16954"/>
                </a:lnTo>
                <a:lnTo>
                  <a:pt x="402826" y="4548"/>
                </a:lnTo>
                <a:lnTo>
                  <a:pt x="380276" y="0"/>
                </a:lnTo>
                <a:lnTo>
                  <a:pt x="57911" y="0"/>
                </a:lnTo>
              </a:path>
            </a:pathLst>
          </a:custGeom>
          <a:ln w="25400">
            <a:solidFill>
              <a:srgbClr val="6EA9DD"/>
            </a:solidFill>
          </a:ln>
        </p:spPr>
        <p:txBody>
          <a:bodyPr wrap="square" lIns="0" tIns="0" rIns="0" bIns="0" rtlCol="0"/>
          <a:lstStyle/>
          <a:p>
            <a:endParaRPr sz="1154"/>
          </a:p>
        </p:txBody>
      </p:sp>
      <p:sp>
        <p:nvSpPr>
          <p:cNvPr id="18" name="object 18"/>
          <p:cNvSpPr txBox="1"/>
          <p:nvPr/>
        </p:nvSpPr>
        <p:spPr>
          <a:xfrm>
            <a:off x="4392121" y="3308700"/>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19" name="object 19"/>
          <p:cNvSpPr/>
          <p:nvPr/>
        </p:nvSpPr>
        <p:spPr>
          <a:xfrm>
            <a:off x="4108051" y="4014618"/>
            <a:ext cx="709013" cy="516793"/>
          </a:xfrm>
          <a:custGeom>
            <a:avLst/>
            <a:gdLst/>
            <a:ahLst/>
            <a:cxnLst/>
            <a:rect l="l" t="t" r="r" b="b"/>
            <a:pathLst>
              <a:path w="1105535" h="805815">
                <a:moveTo>
                  <a:pt x="970572" y="0"/>
                </a:moveTo>
                <a:lnTo>
                  <a:pt x="134277" y="0"/>
                </a:lnTo>
                <a:lnTo>
                  <a:pt x="91836" y="6840"/>
                </a:lnTo>
                <a:lnTo>
                  <a:pt x="54976" y="25891"/>
                </a:lnTo>
                <a:lnTo>
                  <a:pt x="25908" y="54946"/>
                </a:lnTo>
                <a:lnTo>
                  <a:pt x="6845" y="91797"/>
                </a:lnTo>
                <a:lnTo>
                  <a:pt x="0" y="134238"/>
                </a:lnTo>
                <a:lnTo>
                  <a:pt x="0" y="671321"/>
                </a:lnTo>
                <a:lnTo>
                  <a:pt x="6845" y="713776"/>
                </a:lnTo>
                <a:lnTo>
                  <a:pt x="25908" y="750659"/>
                </a:lnTo>
                <a:lnTo>
                  <a:pt x="54976" y="779751"/>
                </a:lnTo>
                <a:lnTo>
                  <a:pt x="91836" y="798834"/>
                </a:lnTo>
                <a:lnTo>
                  <a:pt x="134277" y="805688"/>
                </a:lnTo>
                <a:lnTo>
                  <a:pt x="970572" y="805688"/>
                </a:lnTo>
                <a:lnTo>
                  <a:pt x="1013026" y="798834"/>
                </a:lnTo>
                <a:lnTo>
                  <a:pt x="1049909" y="779751"/>
                </a:lnTo>
                <a:lnTo>
                  <a:pt x="1079001" y="750659"/>
                </a:lnTo>
                <a:lnTo>
                  <a:pt x="1098084" y="713776"/>
                </a:lnTo>
                <a:lnTo>
                  <a:pt x="1104938" y="671321"/>
                </a:lnTo>
                <a:lnTo>
                  <a:pt x="1104938" y="134238"/>
                </a:lnTo>
                <a:lnTo>
                  <a:pt x="1098084" y="91797"/>
                </a:lnTo>
                <a:lnTo>
                  <a:pt x="1079001" y="54946"/>
                </a:lnTo>
                <a:lnTo>
                  <a:pt x="1049909" y="25891"/>
                </a:lnTo>
                <a:lnTo>
                  <a:pt x="1013026" y="6840"/>
                </a:lnTo>
                <a:lnTo>
                  <a:pt x="970572" y="0"/>
                </a:lnTo>
                <a:close/>
              </a:path>
            </a:pathLst>
          </a:custGeom>
          <a:solidFill>
            <a:srgbClr val="073762">
              <a:alpha val="50195"/>
            </a:srgbClr>
          </a:solidFill>
        </p:spPr>
        <p:txBody>
          <a:bodyPr wrap="square" lIns="0" tIns="0" rIns="0" bIns="0" rtlCol="0"/>
          <a:lstStyle/>
          <a:p>
            <a:endParaRPr sz="1154"/>
          </a:p>
        </p:txBody>
      </p:sp>
      <p:sp>
        <p:nvSpPr>
          <p:cNvPr id="20" name="object 20"/>
          <p:cNvSpPr/>
          <p:nvPr/>
        </p:nvSpPr>
        <p:spPr>
          <a:xfrm>
            <a:off x="4099906" y="3998327"/>
            <a:ext cx="708630" cy="516712"/>
          </a:xfrm>
          <a:prstGeom prst="rect">
            <a:avLst/>
          </a:prstGeom>
          <a:blipFill>
            <a:blip r:embed="rId7" cstate="print"/>
            <a:stretch>
              <a:fillRect/>
            </a:stretch>
          </a:blipFill>
        </p:spPr>
        <p:txBody>
          <a:bodyPr wrap="square" lIns="0" tIns="0" rIns="0" bIns="0" rtlCol="0"/>
          <a:lstStyle/>
          <a:p>
            <a:endParaRPr sz="1154"/>
          </a:p>
        </p:txBody>
      </p:sp>
      <p:sp>
        <p:nvSpPr>
          <p:cNvPr id="21" name="object 21"/>
          <p:cNvSpPr/>
          <p:nvPr/>
        </p:nvSpPr>
        <p:spPr>
          <a:xfrm>
            <a:off x="4099906" y="3998328"/>
            <a:ext cx="709013" cy="516793"/>
          </a:xfrm>
          <a:custGeom>
            <a:avLst/>
            <a:gdLst/>
            <a:ahLst/>
            <a:cxnLst/>
            <a:rect l="l" t="t" r="r" b="b"/>
            <a:pathLst>
              <a:path w="1105535" h="805815">
                <a:moveTo>
                  <a:pt x="134277" y="0"/>
                </a:moveTo>
                <a:lnTo>
                  <a:pt x="91841" y="6840"/>
                </a:lnTo>
                <a:lnTo>
                  <a:pt x="54981" y="25891"/>
                </a:lnTo>
                <a:lnTo>
                  <a:pt x="25912" y="54946"/>
                </a:lnTo>
                <a:lnTo>
                  <a:pt x="6847" y="91797"/>
                </a:lnTo>
                <a:lnTo>
                  <a:pt x="0" y="134238"/>
                </a:lnTo>
                <a:lnTo>
                  <a:pt x="0" y="671321"/>
                </a:lnTo>
                <a:lnTo>
                  <a:pt x="6847" y="713776"/>
                </a:lnTo>
                <a:lnTo>
                  <a:pt x="25912" y="750659"/>
                </a:lnTo>
                <a:lnTo>
                  <a:pt x="54981" y="779751"/>
                </a:lnTo>
                <a:lnTo>
                  <a:pt x="91841" y="798834"/>
                </a:lnTo>
                <a:lnTo>
                  <a:pt x="134277" y="805688"/>
                </a:lnTo>
                <a:lnTo>
                  <a:pt x="970572" y="805688"/>
                </a:lnTo>
                <a:lnTo>
                  <a:pt x="1013026" y="798834"/>
                </a:lnTo>
                <a:lnTo>
                  <a:pt x="1049909" y="779751"/>
                </a:lnTo>
                <a:lnTo>
                  <a:pt x="1079001" y="750659"/>
                </a:lnTo>
                <a:lnTo>
                  <a:pt x="1098084" y="713776"/>
                </a:lnTo>
                <a:lnTo>
                  <a:pt x="1104938" y="671321"/>
                </a:lnTo>
                <a:lnTo>
                  <a:pt x="1104938" y="134238"/>
                </a:lnTo>
                <a:lnTo>
                  <a:pt x="1098084" y="91797"/>
                </a:lnTo>
                <a:lnTo>
                  <a:pt x="1079001" y="54946"/>
                </a:lnTo>
                <a:lnTo>
                  <a:pt x="1049909" y="25891"/>
                </a:lnTo>
                <a:lnTo>
                  <a:pt x="1013026" y="6840"/>
                </a:lnTo>
                <a:lnTo>
                  <a:pt x="970572" y="0"/>
                </a:lnTo>
                <a:lnTo>
                  <a:pt x="134277" y="0"/>
                </a:lnTo>
              </a:path>
            </a:pathLst>
          </a:custGeom>
          <a:ln w="25400">
            <a:solidFill>
              <a:srgbClr val="6EA9DD"/>
            </a:solidFill>
          </a:ln>
        </p:spPr>
        <p:txBody>
          <a:bodyPr wrap="square" lIns="0" tIns="0" rIns="0" bIns="0" rtlCol="0"/>
          <a:lstStyle/>
          <a:p>
            <a:endParaRPr sz="1154"/>
          </a:p>
        </p:txBody>
      </p:sp>
      <p:sp>
        <p:nvSpPr>
          <p:cNvPr id="22" name="object 22"/>
          <p:cNvSpPr txBox="1"/>
          <p:nvPr/>
        </p:nvSpPr>
        <p:spPr>
          <a:xfrm>
            <a:off x="4179050" y="4040469"/>
            <a:ext cx="547744" cy="238655"/>
          </a:xfrm>
          <a:prstGeom prst="rect">
            <a:avLst/>
          </a:prstGeom>
        </p:spPr>
        <p:txBody>
          <a:bodyPr vert="horz" wrap="square" lIns="0" tIns="0" rIns="0" bIns="0" rtlCol="0">
            <a:spAutoFit/>
          </a:bodyPr>
          <a:lstStyle/>
          <a:p>
            <a:pPr marL="8145" marR="3258" indent="18325">
              <a:lnSpc>
                <a:spcPct val="121300"/>
              </a:lnSpc>
            </a:pPr>
            <a:r>
              <a:rPr sz="641" spc="-3" dirty="0">
                <a:latin typeface="Calibri"/>
                <a:cs typeface="Calibri"/>
              </a:rPr>
              <a:t>Warning </a:t>
            </a:r>
            <a:r>
              <a:rPr sz="641" spc="-6" dirty="0">
                <a:latin typeface="Calibri"/>
                <a:cs typeface="Calibri"/>
              </a:rPr>
              <a:t>Letter  </a:t>
            </a:r>
            <a:r>
              <a:rPr sz="641" spc="-3" dirty="0">
                <a:latin typeface="Calibri"/>
                <a:cs typeface="Calibri"/>
              </a:rPr>
              <a:t>Issued To</a:t>
            </a:r>
            <a:r>
              <a:rPr sz="641" spc="-38" dirty="0">
                <a:latin typeface="Calibri"/>
                <a:cs typeface="Calibri"/>
              </a:rPr>
              <a:t> </a:t>
            </a:r>
            <a:r>
              <a:rPr sz="641" spc="-3" dirty="0">
                <a:latin typeface="Calibri"/>
                <a:cs typeface="Calibri"/>
              </a:rPr>
              <a:t>Driver</a:t>
            </a:r>
            <a:endParaRPr sz="641">
              <a:latin typeface="Calibri"/>
              <a:cs typeface="Calibri"/>
            </a:endParaRPr>
          </a:p>
        </p:txBody>
      </p:sp>
      <p:sp>
        <p:nvSpPr>
          <p:cNvPr id="23" name="object 23"/>
          <p:cNvSpPr txBox="1"/>
          <p:nvPr/>
        </p:nvSpPr>
        <p:spPr>
          <a:xfrm>
            <a:off x="4346184" y="4346929"/>
            <a:ext cx="214618" cy="98617"/>
          </a:xfrm>
          <a:prstGeom prst="rect">
            <a:avLst/>
          </a:prstGeom>
        </p:spPr>
        <p:txBody>
          <a:bodyPr vert="horz" wrap="square" lIns="0" tIns="0" rIns="0" bIns="0" rtlCol="0">
            <a:spAutoFit/>
          </a:bodyPr>
          <a:lstStyle/>
          <a:p>
            <a:pPr marL="8145"/>
            <a:r>
              <a:rPr sz="641" spc="-3" dirty="0">
                <a:latin typeface="Calibri"/>
                <a:cs typeface="Calibri"/>
              </a:rPr>
              <a:t>N.F.A.</a:t>
            </a:r>
            <a:endParaRPr sz="641">
              <a:latin typeface="Calibri"/>
              <a:cs typeface="Calibri"/>
            </a:endParaRPr>
          </a:p>
        </p:txBody>
      </p:sp>
      <p:sp>
        <p:nvSpPr>
          <p:cNvPr id="24" name="object 24"/>
          <p:cNvSpPr/>
          <p:nvPr/>
        </p:nvSpPr>
        <p:spPr>
          <a:xfrm>
            <a:off x="5077969" y="2239356"/>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25" name="object 25"/>
          <p:cNvSpPr/>
          <p:nvPr/>
        </p:nvSpPr>
        <p:spPr>
          <a:xfrm>
            <a:off x="5069824" y="2223067"/>
            <a:ext cx="280999" cy="195477"/>
          </a:xfrm>
          <a:prstGeom prst="rect">
            <a:avLst/>
          </a:prstGeom>
          <a:blipFill>
            <a:blip r:embed="rId8" cstate="print"/>
            <a:stretch>
              <a:fillRect/>
            </a:stretch>
          </a:blipFill>
        </p:spPr>
        <p:txBody>
          <a:bodyPr wrap="square" lIns="0" tIns="0" rIns="0" bIns="0" rtlCol="0"/>
          <a:lstStyle/>
          <a:p>
            <a:endParaRPr sz="1154"/>
          </a:p>
        </p:txBody>
      </p:sp>
      <p:sp>
        <p:nvSpPr>
          <p:cNvPr id="26" name="object 26"/>
          <p:cNvSpPr/>
          <p:nvPr/>
        </p:nvSpPr>
        <p:spPr>
          <a:xfrm>
            <a:off x="5069824" y="2223067"/>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27" name="object 27"/>
          <p:cNvSpPr txBox="1"/>
          <p:nvPr/>
        </p:nvSpPr>
        <p:spPr>
          <a:xfrm>
            <a:off x="5142966" y="2267619"/>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28" name="object 28"/>
          <p:cNvSpPr/>
          <p:nvPr/>
        </p:nvSpPr>
        <p:spPr>
          <a:xfrm>
            <a:off x="5621396" y="1958195"/>
            <a:ext cx="708606" cy="759104"/>
          </a:xfrm>
          <a:custGeom>
            <a:avLst/>
            <a:gdLst/>
            <a:ahLst/>
            <a:cxnLst/>
            <a:rect l="l" t="t" r="r" b="b"/>
            <a:pathLst>
              <a:path w="1104900" h="1183639">
                <a:moveTo>
                  <a:pt x="920623" y="0"/>
                </a:moveTo>
                <a:lnTo>
                  <a:pt x="184150" y="0"/>
                </a:lnTo>
                <a:lnTo>
                  <a:pt x="135187" y="6585"/>
                </a:lnTo>
                <a:lnTo>
                  <a:pt x="91195" y="25164"/>
                </a:lnTo>
                <a:lnTo>
                  <a:pt x="53927" y="53974"/>
                </a:lnTo>
                <a:lnTo>
                  <a:pt x="25136" y="91251"/>
                </a:lnTo>
                <a:lnTo>
                  <a:pt x="6576" y="135231"/>
                </a:lnTo>
                <a:lnTo>
                  <a:pt x="0" y="184150"/>
                </a:lnTo>
                <a:lnTo>
                  <a:pt x="0" y="998981"/>
                </a:lnTo>
                <a:lnTo>
                  <a:pt x="6576" y="1047954"/>
                </a:lnTo>
                <a:lnTo>
                  <a:pt x="25136" y="1091969"/>
                </a:lnTo>
                <a:lnTo>
                  <a:pt x="53927" y="1129268"/>
                </a:lnTo>
                <a:lnTo>
                  <a:pt x="91195" y="1158089"/>
                </a:lnTo>
                <a:lnTo>
                  <a:pt x="135187" y="1176673"/>
                </a:lnTo>
                <a:lnTo>
                  <a:pt x="184150" y="1183259"/>
                </a:lnTo>
                <a:lnTo>
                  <a:pt x="920623" y="1183259"/>
                </a:lnTo>
                <a:lnTo>
                  <a:pt x="969595" y="1176673"/>
                </a:lnTo>
                <a:lnTo>
                  <a:pt x="1013610" y="1158089"/>
                </a:lnTo>
                <a:lnTo>
                  <a:pt x="1050909" y="1129268"/>
                </a:lnTo>
                <a:lnTo>
                  <a:pt x="1079730" y="1091969"/>
                </a:lnTo>
                <a:lnTo>
                  <a:pt x="1098314" y="1047954"/>
                </a:lnTo>
                <a:lnTo>
                  <a:pt x="1104900" y="998981"/>
                </a:lnTo>
                <a:lnTo>
                  <a:pt x="1104900" y="184150"/>
                </a:lnTo>
                <a:lnTo>
                  <a:pt x="1098314" y="135231"/>
                </a:lnTo>
                <a:lnTo>
                  <a:pt x="1079730" y="91251"/>
                </a:lnTo>
                <a:lnTo>
                  <a:pt x="1050909" y="53975"/>
                </a:lnTo>
                <a:lnTo>
                  <a:pt x="1013610" y="25164"/>
                </a:lnTo>
                <a:lnTo>
                  <a:pt x="969595" y="6585"/>
                </a:lnTo>
                <a:lnTo>
                  <a:pt x="920623" y="0"/>
                </a:lnTo>
                <a:close/>
              </a:path>
            </a:pathLst>
          </a:custGeom>
          <a:solidFill>
            <a:srgbClr val="073762">
              <a:alpha val="50195"/>
            </a:srgbClr>
          </a:solidFill>
        </p:spPr>
        <p:txBody>
          <a:bodyPr wrap="square" lIns="0" tIns="0" rIns="0" bIns="0" rtlCol="0"/>
          <a:lstStyle/>
          <a:p>
            <a:endParaRPr sz="1154"/>
          </a:p>
        </p:txBody>
      </p:sp>
      <p:sp>
        <p:nvSpPr>
          <p:cNvPr id="29" name="object 29"/>
          <p:cNvSpPr/>
          <p:nvPr/>
        </p:nvSpPr>
        <p:spPr>
          <a:xfrm>
            <a:off x="5613171" y="1941905"/>
            <a:ext cx="708606" cy="758860"/>
          </a:xfrm>
          <a:prstGeom prst="rect">
            <a:avLst/>
          </a:prstGeom>
          <a:blipFill>
            <a:blip r:embed="rId9" cstate="print"/>
            <a:stretch>
              <a:fillRect/>
            </a:stretch>
          </a:blipFill>
        </p:spPr>
        <p:txBody>
          <a:bodyPr wrap="square" lIns="0" tIns="0" rIns="0" bIns="0" rtlCol="0"/>
          <a:lstStyle/>
          <a:p>
            <a:endParaRPr sz="1154"/>
          </a:p>
        </p:txBody>
      </p:sp>
      <p:sp>
        <p:nvSpPr>
          <p:cNvPr id="30" name="object 30"/>
          <p:cNvSpPr/>
          <p:nvPr/>
        </p:nvSpPr>
        <p:spPr>
          <a:xfrm>
            <a:off x="5613171" y="1941905"/>
            <a:ext cx="708606" cy="759104"/>
          </a:xfrm>
          <a:custGeom>
            <a:avLst/>
            <a:gdLst/>
            <a:ahLst/>
            <a:cxnLst/>
            <a:rect l="l" t="t" r="r" b="b"/>
            <a:pathLst>
              <a:path w="1104900" h="1183639">
                <a:moveTo>
                  <a:pt x="184276" y="0"/>
                </a:moveTo>
                <a:lnTo>
                  <a:pt x="135304" y="6585"/>
                </a:lnTo>
                <a:lnTo>
                  <a:pt x="91289" y="25164"/>
                </a:lnTo>
                <a:lnTo>
                  <a:pt x="53990" y="53974"/>
                </a:lnTo>
                <a:lnTo>
                  <a:pt x="25169" y="91251"/>
                </a:lnTo>
                <a:lnTo>
                  <a:pt x="6585" y="135231"/>
                </a:lnTo>
                <a:lnTo>
                  <a:pt x="0" y="184150"/>
                </a:lnTo>
                <a:lnTo>
                  <a:pt x="0" y="999108"/>
                </a:lnTo>
                <a:lnTo>
                  <a:pt x="6585" y="1048027"/>
                </a:lnTo>
                <a:lnTo>
                  <a:pt x="25169" y="1092007"/>
                </a:lnTo>
                <a:lnTo>
                  <a:pt x="53990" y="1129283"/>
                </a:lnTo>
                <a:lnTo>
                  <a:pt x="91289" y="1158094"/>
                </a:lnTo>
                <a:lnTo>
                  <a:pt x="135304" y="1176673"/>
                </a:lnTo>
                <a:lnTo>
                  <a:pt x="184276" y="1183259"/>
                </a:lnTo>
                <a:lnTo>
                  <a:pt x="920750" y="1183259"/>
                </a:lnTo>
                <a:lnTo>
                  <a:pt x="969712" y="1176673"/>
                </a:lnTo>
                <a:lnTo>
                  <a:pt x="1013704" y="1158094"/>
                </a:lnTo>
                <a:lnTo>
                  <a:pt x="1050972" y="1129284"/>
                </a:lnTo>
                <a:lnTo>
                  <a:pt x="1079763" y="1092007"/>
                </a:lnTo>
                <a:lnTo>
                  <a:pt x="1098323" y="1048027"/>
                </a:lnTo>
                <a:lnTo>
                  <a:pt x="1104900" y="999108"/>
                </a:lnTo>
                <a:lnTo>
                  <a:pt x="1104900" y="184150"/>
                </a:lnTo>
                <a:lnTo>
                  <a:pt x="1098323" y="135231"/>
                </a:lnTo>
                <a:lnTo>
                  <a:pt x="1079763" y="91251"/>
                </a:lnTo>
                <a:lnTo>
                  <a:pt x="1050972" y="53975"/>
                </a:lnTo>
                <a:lnTo>
                  <a:pt x="1013704" y="25164"/>
                </a:lnTo>
                <a:lnTo>
                  <a:pt x="969712" y="6585"/>
                </a:lnTo>
                <a:lnTo>
                  <a:pt x="920750" y="0"/>
                </a:lnTo>
                <a:lnTo>
                  <a:pt x="184276" y="0"/>
                </a:lnTo>
              </a:path>
            </a:pathLst>
          </a:custGeom>
          <a:ln w="25400">
            <a:solidFill>
              <a:srgbClr val="6EA9DD"/>
            </a:solidFill>
          </a:ln>
        </p:spPr>
        <p:txBody>
          <a:bodyPr wrap="square" lIns="0" tIns="0" rIns="0" bIns="0" rtlCol="0"/>
          <a:lstStyle/>
          <a:p>
            <a:endParaRPr sz="1154"/>
          </a:p>
        </p:txBody>
      </p:sp>
      <p:sp>
        <p:nvSpPr>
          <p:cNvPr id="31" name="object 31"/>
          <p:cNvSpPr txBox="1"/>
          <p:nvPr/>
        </p:nvSpPr>
        <p:spPr>
          <a:xfrm>
            <a:off x="5670917" y="2010273"/>
            <a:ext cx="593355" cy="596638"/>
          </a:xfrm>
          <a:prstGeom prst="rect">
            <a:avLst/>
          </a:prstGeom>
        </p:spPr>
        <p:txBody>
          <a:bodyPr vert="horz" wrap="square" lIns="0" tIns="0" rIns="0" bIns="0" rtlCol="0">
            <a:spAutoFit/>
          </a:bodyPr>
          <a:lstStyle/>
          <a:p>
            <a:pPr marL="8145" marR="3258" indent="814" algn="ctr">
              <a:lnSpc>
                <a:spcPct val="121300"/>
              </a:lnSpc>
            </a:pPr>
            <a:r>
              <a:rPr sz="641" spc="-3" dirty="0">
                <a:latin typeface="Calibri"/>
                <a:cs typeface="Calibri"/>
              </a:rPr>
              <a:t>NDORS </a:t>
            </a:r>
            <a:r>
              <a:rPr sz="641" spc="-6" dirty="0">
                <a:latin typeface="Calibri"/>
                <a:cs typeface="Calibri"/>
              </a:rPr>
              <a:t>Offence  </a:t>
            </a:r>
            <a:r>
              <a:rPr sz="641" spc="-3" dirty="0">
                <a:latin typeface="Calibri"/>
                <a:cs typeface="Calibri"/>
              </a:rPr>
              <a:t>With </a:t>
            </a:r>
            <a:r>
              <a:rPr sz="641" dirty="0">
                <a:latin typeface="Calibri"/>
                <a:cs typeface="Calibri"/>
              </a:rPr>
              <a:t>No</a:t>
            </a:r>
            <a:r>
              <a:rPr sz="641" spc="-38" dirty="0">
                <a:latin typeface="Calibri"/>
                <a:cs typeface="Calibri"/>
              </a:rPr>
              <a:t> </a:t>
            </a:r>
            <a:r>
              <a:rPr sz="641" spc="-3" dirty="0">
                <a:latin typeface="Calibri"/>
                <a:cs typeface="Calibri"/>
              </a:rPr>
              <a:t>Previous  Course For Re-  ported </a:t>
            </a:r>
            <a:r>
              <a:rPr sz="641" spc="-6" dirty="0">
                <a:latin typeface="Calibri"/>
                <a:cs typeface="Calibri"/>
              </a:rPr>
              <a:t>Offence  </a:t>
            </a:r>
            <a:r>
              <a:rPr sz="641" spc="-3" dirty="0">
                <a:latin typeface="Calibri"/>
                <a:cs typeface="Calibri"/>
              </a:rPr>
              <a:t>Within 3</a:t>
            </a:r>
            <a:r>
              <a:rPr sz="641" spc="-35" dirty="0">
                <a:latin typeface="Calibri"/>
                <a:cs typeface="Calibri"/>
              </a:rPr>
              <a:t> </a:t>
            </a:r>
            <a:r>
              <a:rPr sz="641" spc="-3" dirty="0">
                <a:latin typeface="Calibri"/>
                <a:cs typeface="Calibri"/>
              </a:rPr>
              <a:t>Years?</a:t>
            </a:r>
            <a:endParaRPr sz="641">
              <a:latin typeface="Calibri"/>
              <a:cs typeface="Calibri"/>
            </a:endParaRPr>
          </a:p>
        </p:txBody>
      </p:sp>
      <p:sp>
        <p:nvSpPr>
          <p:cNvPr id="32" name="object 32"/>
          <p:cNvSpPr/>
          <p:nvPr/>
        </p:nvSpPr>
        <p:spPr>
          <a:xfrm>
            <a:off x="5826322" y="3293306"/>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33" name="object 33"/>
          <p:cNvSpPr/>
          <p:nvPr/>
        </p:nvSpPr>
        <p:spPr>
          <a:xfrm>
            <a:off x="5818178" y="3277016"/>
            <a:ext cx="280999" cy="195477"/>
          </a:xfrm>
          <a:prstGeom prst="rect">
            <a:avLst/>
          </a:prstGeom>
          <a:blipFill>
            <a:blip r:embed="rId10" cstate="print"/>
            <a:stretch>
              <a:fillRect/>
            </a:stretch>
          </a:blipFill>
        </p:spPr>
        <p:txBody>
          <a:bodyPr wrap="square" lIns="0" tIns="0" rIns="0" bIns="0" rtlCol="0"/>
          <a:lstStyle/>
          <a:p>
            <a:endParaRPr sz="1154"/>
          </a:p>
        </p:txBody>
      </p:sp>
      <p:sp>
        <p:nvSpPr>
          <p:cNvPr id="34" name="object 34"/>
          <p:cNvSpPr/>
          <p:nvPr/>
        </p:nvSpPr>
        <p:spPr>
          <a:xfrm>
            <a:off x="5818178" y="3277016"/>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35" name="object 35"/>
          <p:cNvSpPr txBox="1"/>
          <p:nvPr/>
        </p:nvSpPr>
        <p:spPr>
          <a:xfrm>
            <a:off x="5891807" y="3322383"/>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36" name="object 36"/>
          <p:cNvSpPr/>
          <p:nvPr/>
        </p:nvSpPr>
        <p:spPr>
          <a:xfrm>
            <a:off x="5612518" y="4104700"/>
            <a:ext cx="708606" cy="333533"/>
          </a:xfrm>
          <a:custGeom>
            <a:avLst/>
            <a:gdLst/>
            <a:ahLst/>
            <a:cxnLst/>
            <a:rect l="l" t="t" r="r" b="b"/>
            <a:pathLst>
              <a:path w="1104900" h="520065">
                <a:moveTo>
                  <a:pt x="1018286" y="0"/>
                </a:moveTo>
                <a:lnTo>
                  <a:pt x="86741" y="0"/>
                </a:lnTo>
                <a:lnTo>
                  <a:pt x="52988" y="6818"/>
                </a:lnTo>
                <a:lnTo>
                  <a:pt x="25415" y="25400"/>
                </a:lnTo>
                <a:lnTo>
                  <a:pt x="6820" y="52935"/>
                </a:lnTo>
                <a:lnTo>
                  <a:pt x="0" y="86613"/>
                </a:lnTo>
                <a:lnTo>
                  <a:pt x="0" y="433324"/>
                </a:lnTo>
                <a:lnTo>
                  <a:pt x="6820" y="467002"/>
                </a:lnTo>
                <a:lnTo>
                  <a:pt x="25415" y="494538"/>
                </a:lnTo>
                <a:lnTo>
                  <a:pt x="52988" y="513119"/>
                </a:lnTo>
                <a:lnTo>
                  <a:pt x="86741" y="519938"/>
                </a:lnTo>
                <a:lnTo>
                  <a:pt x="1018286" y="519938"/>
                </a:lnTo>
                <a:lnTo>
                  <a:pt x="1052018" y="513119"/>
                </a:lnTo>
                <a:lnTo>
                  <a:pt x="1079547" y="494538"/>
                </a:lnTo>
                <a:lnTo>
                  <a:pt x="1098099" y="467002"/>
                </a:lnTo>
                <a:lnTo>
                  <a:pt x="1104900" y="433324"/>
                </a:lnTo>
                <a:lnTo>
                  <a:pt x="1104900" y="86613"/>
                </a:lnTo>
                <a:lnTo>
                  <a:pt x="1098099" y="52935"/>
                </a:lnTo>
                <a:lnTo>
                  <a:pt x="1079547" y="25400"/>
                </a:lnTo>
                <a:lnTo>
                  <a:pt x="1052018" y="6818"/>
                </a:lnTo>
                <a:lnTo>
                  <a:pt x="1018286" y="0"/>
                </a:lnTo>
                <a:close/>
              </a:path>
            </a:pathLst>
          </a:custGeom>
          <a:solidFill>
            <a:srgbClr val="073762">
              <a:alpha val="50195"/>
            </a:srgbClr>
          </a:solidFill>
        </p:spPr>
        <p:txBody>
          <a:bodyPr wrap="square" lIns="0" tIns="0" rIns="0" bIns="0" rtlCol="0"/>
          <a:lstStyle/>
          <a:p>
            <a:endParaRPr sz="1154"/>
          </a:p>
        </p:txBody>
      </p:sp>
      <p:sp>
        <p:nvSpPr>
          <p:cNvPr id="37" name="object 37"/>
          <p:cNvSpPr/>
          <p:nvPr/>
        </p:nvSpPr>
        <p:spPr>
          <a:xfrm>
            <a:off x="5604373" y="4088410"/>
            <a:ext cx="708606" cy="333452"/>
          </a:xfrm>
          <a:prstGeom prst="rect">
            <a:avLst/>
          </a:prstGeom>
          <a:blipFill>
            <a:blip r:embed="rId11" cstate="print"/>
            <a:stretch>
              <a:fillRect/>
            </a:stretch>
          </a:blipFill>
        </p:spPr>
        <p:txBody>
          <a:bodyPr wrap="square" lIns="0" tIns="0" rIns="0" bIns="0" rtlCol="0"/>
          <a:lstStyle/>
          <a:p>
            <a:endParaRPr sz="1154"/>
          </a:p>
        </p:txBody>
      </p:sp>
      <p:sp>
        <p:nvSpPr>
          <p:cNvPr id="38" name="object 38"/>
          <p:cNvSpPr/>
          <p:nvPr/>
        </p:nvSpPr>
        <p:spPr>
          <a:xfrm>
            <a:off x="5604373" y="4088410"/>
            <a:ext cx="708606" cy="333533"/>
          </a:xfrm>
          <a:custGeom>
            <a:avLst/>
            <a:gdLst/>
            <a:ahLst/>
            <a:cxnLst/>
            <a:rect l="l" t="t" r="r" b="b"/>
            <a:pathLst>
              <a:path w="1104900" h="520065">
                <a:moveTo>
                  <a:pt x="86741" y="0"/>
                </a:moveTo>
                <a:lnTo>
                  <a:pt x="52988" y="6818"/>
                </a:lnTo>
                <a:lnTo>
                  <a:pt x="25415" y="25400"/>
                </a:lnTo>
                <a:lnTo>
                  <a:pt x="6820" y="52935"/>
                </a:lnTo>
                <a:lnTo>
                  <a:pt x="0" y="86613"/>
                </a:lnTo>
                <a:lnTo>
                  <a:pt x="0" y="433324"/>
                </a:lnTo>
                <a:lnTo>
                  <a:pt x="6820" y="467002"/>
                </a:lnTo>
                <a:lnTo>
                  <a:pt x="25415" y="494538"/>
                </a:lnTo>
                <a:lnTo>
                  <a:pt x="52988" y="513119"/>
                </a:lnTo>
                <a:lnTo>
                  <a:pt x="86741" y="519938"/>
                </a:lnTo>
                <a:lnTo>
                  <a:pt x="1018286" y="519938"/>
                </a:lnTo>
                <a:lnTo>
                  <a:pt x="1052018" y="513119"/>
                </a:lnTo>
                <a:lnTo>
                  <a:pt x="1079547" y="494538"/>
                </a:lnTo>
                <a:lnTo>
                  <a:pt x="1098099" y="467002"/>
                </a:lnTo>
                <a:lnTo>
                  <a:pt x="1104900" y="433324"/>
                </a:lnTo>
                <a:lnTo>
                  <a:pt x="1104900" y="86613"/>
                </a:lnTo>
                <a:lnTo>
                  <a:pt x="1098099" y="52935"/>
                </a:lnTo>
                <a:lnTo>
                  <a:pt x="1079547" y="25400"/>
                </a:lnTo>
                <a:lnTo>
                  <a:pt x="1052018" y="6818"/>
                </a:lnTo>
                <a:lnTo>
                  <a:pt x="1018286" y="0"/>
                </a:lnTo>
                <a:lnTo>
                  <a:pt x="86741" y="0"/>
                </a:lnTo>
              </a:path>
            </a:pathLst>
          </a:custGeom>
          <a:ln w="25400">
            <a:solidFill>
              <a:srgbClr val="6EA9DD"/>
            </a:solidFill>
          </a:ln>
        </p:spPr>
        <p:txBody>
          <a:bodyPr wrap="square" lIns="0" tIns="0" rIns="0" bIns="0" rtlCol="0"/>
          <a:lstStyle/>
          <a:p>
            <a:endParaRPr sz="1154"/>
          </a:p>
        </p:txBody>
      </p:sp>
      <p:sp>
        <p:nvSpPr>
          <p:cNvPr id="39" name="object 39"/>
          <p:cNvSpPr txBox="1"/>
          <p:nvPr/>
        </p:nvSpPr>
        <p:spPr>
          <a:xfrm>
            <a:off x="5691443" y="4122668"/>
            <a:ext cx="535119" cy="238655"/>
          </a:xfrm>
          <a:prstGeom prst="rect">
            <a:avLst/>
          </a:prstGeom>
        </p:spPr>
        <p:txBody>
          <a:bodyPr vert="horz" wrap="square" lIns="0" tIns="0" rIns="0" bIns="0" rtlCol="0">
            <a:spAutoFit/>
          </a:bodyPr>
          <a:lstStyle/>
          <a:p>
            <a:pPr marL="165334" marR="3258" indent="-157596">
              <a:lnSpc>
                <a:spcPct val="121200"/>
              </a:lnSpc>
            </a:pPr>
            <a:r>
              <a:rPr sz="641" spc="-6" dirty="0">
                <a:latin typeface="Calibri"/>
                <a:cs typeface="Calibri"/>
              </a:rPr>
              <a:t>Offer </a:t>
            </a:r>
            <a:r>
              <a:rPr sz="641" spc="-3" dirty="0">
                <a:latin typeface="Calibri"/>
                <a:cs typeface="Calibri"/>
              </a:rPr>
              <a:t>Course</a:t>
            </a:r>
            <a:r>
              <a:rPr sz="641" spc="-35" dirty="0">
                <a:latin typeface="Calibri"/>
                <a:cs typeface="Calibri"/>
              </a:rPr>
              <a:t> </a:t>
            </a:r>
            <a:r>
              <a:rPr sz="641" spc="-3" dirty="0">
                <a:latin typeface="Calibri"/>
                <a:cs typeface="Calibri"/>
              </a:rPr>
              <a:t>To  Driver</a:t>
            </a:r>
            <a:endParaRPr sz="641">
              <a:latin typeface="Calibri"/>
              <a:cs typeface="Calibri"/>
            </a:endParaRPr>
          </a:p>
        </p:txBody>
      </p:sp>
      <p:sp>
        <p:nvSpPr>
          <p:cNvPr id="40" name="object 40"/>
          <p:cNvSpPr/>
          <p:nvPr/>
        </p:nvSpPr>
        <p:spPr>
          <a:xfrm>
            <a:off x="5625795" y="4833750"/>
            <a:ext cx="708606" cy="333533"/>
          </a:xfrm>
          <a:custGeom>
            <a:avLst/>
            <a:gdLst/>
            <a:ahLst/>
            <a:cxnLst/>
            <a:rect l="l" t="t" r="r" b="b"/>
            <a:pathLst>
              <a:path w="1104900" h="520065">
                <a:moveTo>
                  <a:pt x="1018158" y="0"/>
                </a:moveTo>
                <a:lnTo>
                  <a:pt x="86613" y="0"/>
                </a:lnTo>
                <a:lnTo>
                  <a:pt x="52881" y="6820"/>
                </a:lnTo>
                <a:lnTo>
                  <a:pt x="25352" y="25415"/>
                </a:lnTo>
                <a:lnTo>
                  <a:pt x="6800" y="52988"/>
                </a:lnTo>
                <a:lnTo>
                  <a:pt x="0" y="86741"/>
                </a:lnTo>
                <a:lnTo>
                  <a:pt x="0" y="433324"/>
                </a:lnTo>
                <a:lnTo>
                  <a:pt x="6800" y="467056"/>
                </a:lnTo>
                <a:lnTo>
                  <a:pt x="25352" y="494585"/>
                </a:lnTo>
                <a:lnTo>
                  <a:pt x="52881" y="513137"/>
                </a:lnTo>
                <a:lnTo>
                  <a:pt x="86613" y="519938"/>
                </a:lnTo>
                <a:lnTo>
                  <a:pt x="1018158" y="519938"/>
                </a:lnTo>
                <a:lnTo>
                  <a:pt x="1051911" y="513137"/>
                </a:lnTo>
                <a:lnTo>
                  <a:pt x="1079484" y="494585"/>
                </a:lnTo>
                <a:lnTo>
                  <a:pt x="1098079" y="467056"/>
                </a:lnTo>
                <a:lnTo>
                  <a:pt x="1104899" y="433324"/>
                </a:lnTo>
                <a:lnTo>
                  <a:pt x="1104899" y="86741"/>
                </a:lnTo>
                <a:lnTo>
                  <a:pt x="1098079" y="52988"/>
                </a:lnTo>
                <a:lnTo>
                  <a:pt x="1079484" y="25415"/>
                </a:lnTo>
                <a:lnTo>
                  <a:pt x="1051911" y="6820"/>
                </a:lnTo>
                <a:lnTo>
                  <a:pt x="1018158" y="0"/>
                </a:lnTo>
                <a:close/>
              </a:path>
            </a:pathLst>
          </a:custGeom>
          <a:solidFill>
            <a:srgbClr val="073762">
              <a:alpha val="50195"/>
            </a:srgbClr>
          </a:solidFill>
        </p:spPr>
        <p:txBody>
          <a:bodyPr wrap="square" lIns="0" tIns="0" rIns="0" bIns="0" rtlCol="0"/>
          <a:lstStyle/>
          <a:p>
            <a:endParaRPr sz="1154"/>
          </a:p>
        </p:txBody>
      </p:sp>
      <p:sp>
        <p:nvSpPr>
          <p:cNvPr id="41" name="object 41"/>
          <p:cNvSpPr/>
          <p:nvPr/>
        </p:nvSpPr>
        <p:spPr>
          <a:xfrm>
            <a:off x="5617651" y="4817459"/>
            <a:ext cx="708605" cy="333452"/>
          </a:xfrm>
          <a:prstGeom prst="rect">
            <a:avLst/>
          </a:prstGeom>
          <a:blipFill>
            <a:blip r:embed="rId12" cstate="print"/>
            <a:stretch>
              <a:fillRect/>
            </a:stretch>
          </a:blipFill>
        </p:spPr>
        <p:txBody>
          <a:bodyPr wrap="square" lIns="0" tIns="0" rIns="0" bIns="0" rtlCol="0"/>
          <a:lstStyle/>
          <a:p>
            <a:endParaRPr sz="1154"/>
          </a:p>
        </p:txBody>
      </p:sp>
      <p:sp>
        <p:nvSpPr>
          <p:cNvPr id="42" name="object 42"/>
          <p:cNvSpPr/>
          <p:nvPr/>
        </p:nvSpPr>
        <p:spPr>
          <a:xfrm>
            <a:off x="5617650" y="4817460"/>
            <a:ext cx="708606" cy="333533"/>
          </a:xfrm>
          <a:custGeom>
            <a:avLst/>
            <a:gdLst/>
            <a:ahLst/>
            <a:cxnLst/>
            <a:rect l="l" t="t" r="r" b="b"/>
            <a:pathLst>
              <a:path w="1104900" h="520065">
                <a:moveTo>
                  <a:pt x="86613" y="0"/>
                </a:moveTo>
                <a:lnTo>
                  <a:pt x="52881" y="6820"/>
                </a:lnTo>
                <a:lnTo>
                  <a:pt x="25352" y="25415"/>
                </a:lnTo>
                <a:lnTo>
                  <a:pt x="6800" y="52988"/>
                </a:lnTo>
                <a:lnTo>
                  <a:pt x="0" y="86741"/>
                </a:lnTo>
                <a:lnTo>
                  <a:pt x="0" y="433324"/>
                </a:lnTo>
                <a:lnTo>
                  <a:pt x="6800" y="467056"/>
                </a:lnTo>
                <a:lnTo>
                  <a:pt x="25352" y="494585"/>
                </a:lnTo>
                <a:lnTo>
                  <a:pt x="52881" y="513137"/>
                </a:lnTo>
                <a:lnTo>
                  <a:pt x="86613" y="519938"/>
                </a:lnTo>
                <a:lnTo>
                  <a:pt x="1018158" y="519938"/>
                </a:lnTo>
                <a:lnTo>
                  <a:pt x="1051911" y="513137"/>
                </a:lnTo>
                <a:lnTo>
                  <a:pt x="1079484" y="494585"/>
                </a:lnTo>
                <a:lnTo>
                  <a:pt x="1098079" y="467056"/>
                </a:lnTo>
                <a:lnTo>
                  <a:pt x="1104899" y="433324"/>
                </a:lnTo>
                <a:lnTo>
                  <a:pt x="1104899" y="86741"/>
                </a:lnTo>
                <a:lnTo>
                  <a:pt x="1098079" y="52988"/>
                </a:lnTo>
                <a:lnTo>
                  <a:pt x="1079484" y="25415"/>
                </a:lnTo>
                <a:lnTo>
                  <a:pt x="1051911" y="6820"/>
                </a:lnTo>
                <a:lnTo>
                  <a:pt x="1018158" y="0"/>
                </a:lnTo>
                <a:lnTo>
                  <a:pt x="86613" y="0"/>
                </a:lnTo>
              </a:path>
            </a:pathLst>
          </a:custGeom>
          <a:ln w="25400">
            <a:solidFill>
              <a:srgbClr val="6EA9DD"/>
            </a:solidFill>
          </a:ln>
        </p:spPr>
        <p:txBody>
          <a:bodyPr wrap="square" lIns="0" tIns="0" rIns="0" bIns="0" rtlCol="0"/>
          <a:lstStyle/>
          <a:p>
            <a:endParaRPr sz="1154"/>
          </a:p>
        </p:txBody>
      </p:sp>
      <p:sp>
        <p:nvSpPr>
          <p:cNvPr id="43" name="object 43"/>
          <p:cNvSpPr txBox="1"/>
          <p:nvPr/>
        </p:nvSpPr>
        <p:spPr>
          <a:xfrm>
            <a:off x="5684601" y="4852238"/>
            <a:ext cx="572993" cy="238655"/>
          </a:xfrm>
          <a:prstGeom prst="rect">
            <a:avLst/>
          </a:prstGeom>
        </p:spPr>
        <p:txBody>
          <a:bodyPr vert="horz" wrap="square" lIns="0" tIns="0" rIns="0" bIns="0" rtlCol="0">
            <a:spAutoFit/>
          </a:bodyPr>
          <a:lstStyle/>
          <a:p>
            <a:pPr marL="9773" marR="3258" indent="-2036">
              <a:lnSpc>
                <a:spcPct val="121000"/>
              </a:lnSpc>
            </a:pPr>
            <a:r>
              <a:rPr sz="641" spc="-3" dirty="0">
                <a:latin typeface="Calibri"/>
                <a:cs typeface="Calibri"/>
              </a:rPr>
              <a:t>Course</a:t>
            </a:r>
            <a:r>
              <a:rPr sz="641" spc="-38" dirty="0">
                <a:latin typeface="Calibri"/>
                <a:cs typeface="Calibri"/>
              </a:rPr>
              <a:t> </a:t>
            </a:r>
            <a:r>
              <a:rPr sz="641" spc="-3" dirty="0">
                <a:latin typeface="Calibri"/>
                <a:cs typeface="Calibri"/>
              </a:rPr>
              <a:t>Accepted  And</a:t>
            </a:r>
            <a:r>
              <a:rPr sz="641" spc="-42" dirty="0">
                <a:latin typeface="Calibri"/>
                <a:cs typeface="Calibri"/>
              </a:rPr>
              <a:t> </a:t>
            </a:r>
            <a:r>
              <a:rPr sz="641" spc="-3" dirty="0">
                <a:latin typeface="Calibri"/>
                <a:cs typeface="Calibri"/>
              </a:rPr>
              <a:t>Completed?</a:t>
            </a:r>
            <a:endParaRPr sz="641">
              <a:latin typeface="Calibri"/>
              <a:cs typeface="Calibri"/>
            </a:endParaRPr>
          </a:p>
        </p:txBody>
      </p:sp>
      <p:sp>
        <p:nvSpPr>
          <p:cNvPr id="44" name="object 44"/>
          <p:cNvSpPr/>
          <p:nvPr/>
        </p:nvSpPr>
        <p:spPr>
          <a:xfrm>
            <a:off x="5039525" y="4898583"/>
            <a:ext cx="280999" cy="195477"/>
          </a:xfrm>
          <a:custGeom>
            <a:avLst/>
            <a:gdLst/>
            <a:ahLst/>
            <a:cxnLst/>
            <a:rect l="l" t="t" r="r" b="b"/>
            <a:pathLst>
              <a:path w="438150" h="304800">
                <a:moveTo>
                  <a:pt x="387350" y="0"/>
                </a:moveTo>
                <a:lnTo>
                  <a:pt x="50800" y="0"/>
                </a:lnTo>
                <a:lnTo>
                  <a:pt x="31021" y="4008"/>
                </a:lnTo>
                <a:lnTo>
                  <a:pt x="14874" y="14922"/>
                </a:lnTo>
                <a:lnTo>
                  <a:pt x="3990" y="31075"/>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75"/>
                </a:lnTo>
                <a:lnTo>
                  <a:pt x="423275" y="14922"/>
                </a:lnTo>
                <a:lnTo>
                  <a:pt x="407128" y="4008"/>
                </a:lnTo>
                <a:lnTo>
                  <a:pt x="387350" y="0"/>
                </a:lnTo>
                <a:close/>
              </a:path>
            </a:pathLst>
          </a:custGeom>
          <a:solidFill>
            <a:srgbClr val="073762">
              <a:alpha val="50195"/>
            </a:srgbClr>
          </a:solidFill>
        </p:spPr>
        <p:txBody>
          <a:bodyPr wrap="square" lIns="0" tIns="0" rIns="0" bIns="0" rtlCol="0"/>
          <a:lstStyle/>
          <a:p>
            <a:endParaRPr sz="1154"/>
          </a:p>
        </p:txBody>
      </p:sp>
      <p:sp>
        <p:nvSpPr>
          <p:cNvPr id="45" name="object 45"/>
          <p:cNvSpPr/>
          <p:nvPr/>
        </p:nvSpPr>
        <p:spPr>
          <a:xfrm>
            <a:off x="5031380" y="4882293"/>
            <a:ext cx="280999" cy="195477"/>
          </a:xfrm>
          <a:prstGeom prst="rect">
            <a:avLst/>
          </a:prstGeom>
          <a:blipFill>
            <a:blip r:embed="rId13" cstate="print"/>
            <a:stretch>
              <a:fillRect/>
            </a:stretch>
          </a:blipFill>
        </p:spPr>
        <p:txBody>
          <a:bodyPr wrap="square" lIns="0" tIns="0" rIns="0" bIns="0" rtlCol="0"/>
          <a:lstStyle/>
          <a:p>
            <a:endParaRPr sz="1154"/>
          </a:p>
        </p:txBody>
      </p:sp>
      <p:sp>
        <p:nvSpPr>
          <p:cNvPr id="46" name="object 46"/>
          <p:cNvSpPr/>
          <p:nvPr/>
        </p:nvSpPr>
        <p:spPr>
          <a:xfrm>
            <a:off x="5031380" y="4882293"/>
            <a:ext cx="280999" cy="195477"/>
          </a:xfrm>
          <a:custGeom>
            <a:avLst/>
            <a:gdLst/>
            <a:ahLst/>
            <a:cxnLst/>
            <a:rect l="l" t="t" r="r" b="b"/>
            <a:pathLst>
              <a:path w="438150" h="304800">
                <a:moveTo>
                  <a:pt x="50800" y="0"/>
                </a:moveTo>
                <a:lnTo>
                  <a:pt x="31021" y="4010"/>
                </a:lnTo>
                <a:lnTo>
                  <a:pt x="14874" y="14938"/>
                </a:lnTo>
                <a:lnTo>
                  <a:pt x="3990" y="31128"/>
                </a:lnTo>
                <a:lnTo>
                  <a:pt x="0" y="50927"/>
                </a:lnTo>
                <a:lnTo>
                  <a:pt x="0" y="254000"/>
                </a:lnTo>
                <a:lnTo>
                  <a:pt x="3990" y="273778"/>
                </a:lnTo>
                <a:lnTo>
                  <a:pt x="14874" y="289925"/>
                </a:lnTo>
                <a:lnTo>
                  <a:pt x="31021" y="300809"/>
                </a:lnTo>
                <a:lnTo>
                  <a:pt x="50800" y="304800"/>
                </a:lnTo>
                <a:lnTo>
                  <a:pt x="387350" y="304800"/>
                </a:lnTo>
                <a:lnTo>
                  <a:pt x="407074" y="300809"/>
                </a:lnTo>
                <a:lnTo>
                  <a:pt x="423227" y="289925"/>
                </a:lnTo>
                <a:lnTo>
                  <a:pt x="434141" y="273778"/>
                </a:lnTo>
                <a:lnTo>
                  <a:pt x="438150" y="254000"/>
                </a:lnTo>
                <a:lnTo>
                  <a:pt x="438150" y="50927"/>
                </a:lnTo>
                <a:lnTo>
                  <a:pt x="434141" y="31128"/>
                </a:lnTo>
                <a:lnTo>
                  <a:pt x="423227" y="14938"/>
                </a:lnTo>
                <a:lnTo>
                  <a:pt x="407074" y="4010"/>
                </a:lnTo>
                <a:lnTo>
                  <a:pt x="387350" y="0"/>
                </a:lnTo>
                <a:lnTo>
                  <a:pt x="50800" y="0"/>
                </a:lnTo>
              </a:path>
            </a:pathLst>
          </a:custGeom>
          <a:ln w="25400">
            <a:solidFill>
              <a:srgbClr val="6EA9DD"/>
            </a:solidFill>
          </a:ln>
        </p:spPr>
        <p:txBody>
          <a:bodyPr wrap="square" lIns="0" tIns="0" rIns="0" bIns="0" rtlCol="0"/>
          <a:lstStyle/>
          <a:p>
            <a:endParaRPr sz="1154"/>
          </a:p>
        </p:txBody>
      </p:sp>
      <p:sp>
        <p:nvSpPr>
          <p:cNvPr id="47" name="object 47"/>
          <p:cNvSpPr txBox="1"/>
          <p:nvPr/>
        </p:nvSpPr>
        <p:spPr>
          <a:xfrm>
            <a:off x="5104847" y="4927497"/>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48" name="object 48"/>
          <p:cNvSpPr/>
          <p:nvPr/>
        </p:nvSpPr>
        <p:spPr>
          <a:xfrm>
            <a:off x="5039525" y="5485178"/>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49" name="object 49"/>
          <p:cNvSpPr/>
          <p:nvPr/>
        </p:nvSpPr>
        <p:spPr>
          <a:xfrm>
            <a:off x="5031380" y="5468889"/>
            <a:ext cx="280999" cy="195477"/>
          </a:xfrm>
          <a:prstGeom prst="rect">
            <a:avLst/>
          </a:prstGeom>
          <a:blipFill>
            <a:blip r:embed="rId13" cstate="print"/>
            <a:stretch>
              <a:fillRect/>
            </a:stretch>
          </a:blipFill>
        </p:spPr>
        <p:txBody>
          <a:bodyPr wrap="square" lIns="0" tIns="0" rIns="0" bIns="0" rtlCol="0"/>
          <a:lstStyle/>
          <a:p>
            <a:endParaRPr sz="1154"/>
          </a:p>
        </p:txBody>
      </p:sp>
      <p:sp>
        <p:nvSpPr>
          <p:cNvPr id="50" name="object 50"/>
          <p:cNvSpPr/>
          <p:nvPr/>
        </p:nvSpPr>
        <p:spPr>
          <a:xfrm>
            <a:off x="5031380" y="5468889"/>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074" y="300809"/>
                </a:lnTo>
                <a:lnTo>
                  <a:pt x="423227" y="289925"/>
                </a:lnTo>
                <a:lnTo>
                  <a:pt x="434141" y="273778"/>
                </a:lnTo>
                <a:lnTo>
                  <a:pt x="438150" y="254000"/>
                </a:lnTo>
                <a:lnTo>
                  <a:pt x="438150" y="50800"/>
                </a:lnTo>
                <a:lnTo>
                  <a:pt x="434141" y="31021"/>
                </a:lnTo>
                <a:lnTo>
                  <a:pt x="423227" y="14874"/>
                </a:lnTo>
                <a:lnTo>
                  <a:pt x="407074"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51" name="object 51"/>
          <p:cNvSpPr txBox="1"/>
          <p:nvPr/>
        </p:nvSpPr>
        <p:spPr>
          <a:xfrm>
            <a:off x="5064775" y="5514093"/>
            <a:ext cx="214618" cy="98617"/>
          </a:xfrm>
          <a:prstGeom prst="rect">
            <a:avLst/>
          </a:prstGeom>
        </p:spPr>
        <p:txBody>
          <a:bodyPr vert="horz" wrap="square" lIns="0" tIns="0" rIns="0" bIns="0" rtlCol="0">
            <a:spAutoFit/>
          </a:bodyPr>
          <a:lstStyle/>
          <a:p>
            <a:pPr marL="8145"/>
            <a:r>
              <a:rPr sz="641" spc="-3" dirty="0">
                <a:latin typeface="Calibri"/>
                <a:cs typeface="Calibri"/>
              </a:rPr>
              <a:t>N.F.A.</a:t>
            </a:r>
            <a:endParaRPr sz="641">
              <a:latin typeface="Calibri"/>
              <a:cs typeface="Calibri"/>
            </a:endParaRPr>
          </a:p>
        </p:txBody>
      </p:sp>
      <p:sp>
        <p:nvSpPr>
          <p:cNvPr id="52" name="object 52"/>
          <p:cNvSpPr/>
          <p:nvPr/>
        </p:nvSpPr>
        <p:spPr>
          <a:xfrm>
            <a:off x="6897701" y="2131274"/>
            <a:ext cx="708606" cy="468739"/>
          </a:xfrm>
          <a:custGeom>
            <a:avLst/>
            <a:gdLst/>
            <a:ahLst/>
            <a:cxnLst/>
            <a:rect l="l" t="t" r="r" b="b"/>
            <a:pathLst>
              <a:path w="1104900" h="730885">
                <a:moveTo>
                  <a:pt x="983106" y="0"/>
                </a:moveTo>
                <a:lnTo>
                  <a:pt x="121792" y="0"/>
                </a:lnTo>
                <a:lnTo>
                  <a:pt x="74366" y="9564"/>
                </a:lnTo>
                <a:lnTo>
                  <a:pt x="35655" y="35655"/>
                </a:lnTo>
                <a:lnTo>
                  <a:pt x="9564" y="74366"/>
                </a:lnTo>
                <a:lnTo>
                  <a:pt x="0" y="121793"/>
                </a:lnTo>
                <a:lnTo>
                  <a:pt x="0" y="608838"/>
                </a:lnTo>
                <a:lnTo>
                  <a:pt x="9564" y="656210"/>
                </a:lnTo>
                <a:lnTo>
                  <a:pt x="35655" y="694928"/>
                </a:lnTo>
                <a:lnTo>
                  <a:pt x="74366" y="721048"/>
                </a:lnTo>
                <a:lnTo>
                  <a:pt x="121792" y="730630"/>
                </a:lnTo>
                <a:lnTo>
                  <a:pt x="983106" y="730630"/>
                </a:lnTo>
                <a:lnTo>
                  <a:pt x="1030533" y="721048"/>
                </a:lnTo>
                <a:lnTo>
                  <a:pt x="1069244" y="694928"/>
                </a:lnTo>
                <a:lnTo>
                  <a:pt x="1095335" y="656210"/>
                </a:lnTo>
                <a:lnTo>
                  <a:pt x="1104900" y="608838"/>
                </a:lnTo>
                <a:lnTo>
                  <a:pt x="1104900" y="121793"/>
                </a:lnTo>
                <a:lnTo>
                  <a:pt x="1095335" y="74366"/>
                </a:lnTo>
                <a:lnTo>
                  <a:pt x="1069244" y="35655"/>
                </a:lnTo>
                <a:lnTo>
                  <a:pt x="1030533" y="9564"/>
                </a:lnTo>
                <a:lnTo>
                  <a:pt x="983106" y="0"/>
                </a:lnTo>
                <a:close/>
              </a:path>
            </a:pathLst>
          </a:custGeom>
          <a:solidFill>
            <a:srgbClr val="073762">
              <a:alpha val="50195"/>
            </a:srgbClr>
          </a:solidFill>
        </p:spPr>
        <p:txBody>
          <a:bodyPr wrap="square" lIns="0" tIns="0" rIns="0" bIns="0" rtlCol="0"/>
          <a:lstStyle/>
          <a:p>
            <a:endParaRPr sz="1154"/>
          </a:p>
        </p:txBody>
      </p:sp>
      <p:sp>
        <p:nvSpPr>
          <p:cNvPr id="53" name="object 53"/>
          <p:cNvSpPr/>
          <p:nvPr/>
        </p:nvSpPr>
        <p:spPr>
          <a:xfrm>
            <a:off x="6889556" y="2114984"/>
            <a:ext cx="708606" cy="468575"/>
          </a:xfrm>
          <a:prstGeom prst="rect">
            <a:avLst/>
          </a:prstGeom>
          <a:blipFill>
            <a:blip r:embed="rId14" cstate="print"/>
            <a:stretch>
              <a:fillRect/>
            </a:stretch>
          </a:blipFill>
        </p:spPr>
        <p:txBody>
          <a:bodyPr wrap="square" lIns="0" tIns="0" rIns="0" bIns="0" rtlCol="0"/>
          <a:lstStyle/>
          <a:p>
            <a:endParaRPr sz="1154"/>
          </a:p>
        </p:txBody>
      </p:sp>
      <p:sp>
        <p:nvSpPr>
          <p:cNvPr id="54" name="object 54"/>
          <p:cNvSpPr/>
          <p:nvPr/>
        </p:nvSpPr>
        <p:spPr>
          <a:xfrm>
            <a:off x="6889556" y="2114984"/>
            <a:ext cx="708606" cy="468739"/>
          </a:xfrm>
          <a:custGeom>
            <a:avLst/>
            <a:gdLst/>
            <a:ahLst/>
            <a:cxnLst/>
            <a:rect l="l" t="t" r="r" b="b"/>
            <a:pathLst>
              <a:path w="1104900" h="730885">
                <a:moveTo>
                  <a:pt x="121792" y="0"/>
                </a:moveTo>
                <a:lnTo>
                  <a:pt x="74366" y="9564"/>
                </a:lnTo>
                <a:lnTo>
                  <a:pt x="35655" y="35655"/>
                </a:lnTo>
                <a:lnTo>
                  <a:pt x="9564" y="74366"/>
                </a:lnTo>
                <a:lnTo>
                  <a:pt x="0" y="121793"/>
                </a:lnTo>
                <a:lnTo>
                  <a:pt x="0" y="608838"/>
                </a:lnTo>
                <a:lnTo>
                  <a:pt x="9564" y="656210"/>
                </a:lnTo>
                <a:lnTo>
                  <a:pt x="35655" y="694928"/>
                </a:lnTo>
                <a:lnTo>
                  <a:pt x="74366" y="721048"/>
                </a:lnTo>
                <a:lnTo>
                  <a:pt x="121792" y="730630"/>
                </a:lnTo>
                <a:lnTo>
                  <a:pt x="983106" y="730630"/>
                </a:lnTo>
                <a:lnTo>
                  <a:pt x="1030533" y="721048"/>
                </a:lnTo>
                <a:lnTo>
                  <a:pt x="1069244" y="694928"/>
                </a:lnTo>
                <a:lnTo>
                  <a:pt x="1095335" y="656210"/>
                </a:lnTo>
                <a:lnTo>
                  <a:pt x="1104900" y="608838"/>
                </a:lnTo>
                <a:lnTo>
                  <a:pt x="1104900" y="121793"/>
                </a:lnTo>
                <a:lnTo>
                  <a:pt x="1095335" y="74366"/>
                </a:lnTo>
                <a:lnTo>
                  <a:pt x="1069244" y="35655"/>
                </a:lnTo>
                <a:lnTo>
                  <a:pt x="1030533" y="9564"/>
                </a:lnTo>
                <a:lnTo>
                  <a:pt x="983106" y="0"/>
                </a:lnTo>
                <a:lnTo>
                  <a:pt x="121792" y="0"/>
                </a:lnTo>
              </a:path>
            </a:pathLst>
          </a:custGeom>
          <a:ln w="25400">
            <a:solidFill>
              <a:srgbClr val="6EA9DD"/>
            </a:solidFill>
          </a:ln>
        </p:spPr>
        <p:txBody>
          <a:bodyPr wrap="square" lIns="0" tIns="0" rIns="0" bIns="0" rtlCol="0"/>
          <a:lstStyle/>
          <a:p>
            <a:endParaRPr sz="1154"/>
          </a:p>
        </p:txBody>
      </p:sp>
      <p:sp>
        <p:nvSpPr>
          <p:cNvPr id="55" name="object 55"/>
          <p:cNvSpPr txBox="1"/>
          <p:nvPr/>
        </p:nvSpPr>
        <p:spPr>
          <a:xfrm>
            <a:off x="6950725" y="2157175"/>
            <a:ext cx="587246" cy="357983"/>
          </a:xfrm>
          <a:prstGeom prst="rect">
            <a:avLst/>
          </a:prstGeom>
        </p:spPr>
        <p:txBody>
          <a:bodyPr vert="horz" wrap="square" lIns="0" tIns="0" rIns="0" bIns="0" rtlCol="0">
            <a:spAutoFit/>
          </a:bodyPr>
          <a:lstStyle/>
          <a:p>
            <a:pPr marL="8145" marR="3258" indent="407" algn="ctr">
              <a:lnSpc>
                <a:spcPct val="121000"/>
              </a:lnSpc>
            </a:pPr>
            <a:r>
              <a:rPr sz="641" spc="-3" dirty="0">
                <a:latin typeface="Calibri"/>
                <a:cs typeface="Calibri"/>
              </a:rPr>
              <a:t>Suitable For  Conditional</a:t>
            </a:r>
            <a:r>
              <a:rPr sz="641" spc="-45" dirty="0">
                <a:latin typeface="Calibri"/>
                <a:cs typeface="Calibri"/>
              </a:rPr>
              <a:t> </a:t>
            </a:r>
            <a:r>
              <a:rPr sz="641" spc="-3" dirty="0">
                <a:latin typeface="Calibri"/>
                <a:cs typeface="Calibri"/>
              </a:rPr>
              <a:t>Fixed  Penalty</a:t>
            </a:r>
            <a:r>
              <a:rPr sz="641" spc="-38" dirty="0">
                <a:latin typeface="Calibri"/>
                <a:cs typeface="Calibri"/>
              </a:rPr>
              <a:t> </a:t>
            </a:r>
            <a:r>
              <a:rPr sz="641" spc="-6" dirty="0">
                <a:latin typeface="Calibri"/>
                <a:cs typeface="Calibri"/>
              </a:rPr>
              <a:t>Offer?</a:t>
            </a:r>
            <a:endParaRPr sz="641">
              <a:latin typeface="Calibri"/>
              <a:cs typeface="Calibri"/>
            </a:endParaRPr>
          </a:p>
        </p:txBody>
      </p:sp>
      <p:sp>
        <p:nvSpPr>
          <p:cNvPr id="56" name="object 56"/>
          <p:cNvSpPr/>
          <p:nvPr/>
        </p:nvSpPr>
        <p:spPr>
          <a:xfrm>
            <a:off x="7111505" y="2824323"/>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57" name="object 57"/>
          <p:cNvSpPr/>
          <p:nvPr/>
        </p:nvSpPr>
        <p:spPr>
          <a:xfrm>
            <a:off x="7103360" y="2808033"/>
            <a:ext cx="280999" cy="195477"/>
          </a:xfrm>
          <a:prstGeom prst="rect">
            <a:avLst/>
          </a:prstGeom>
          <a:blipFill>
            <a:blip r:embed="rId15" cstate="print"/>
            <a:stretch>
              <a:fillRect/>
            </a:stretch>
          </a:blipFill>
        </p:spPr>
        <p:txBody>
          <a:bodyPr wrap="square" lIns="0" tIns="0" rIns="0" bIns="0" rtlCol="0"/>
          <a:lstStyle/>
          <a:p>
            <a:endParaRPr sz="1154"/>
          </a:p>
        </p:txBody>
      </p:sp>
      <p:sp>
        <p:nvSpPr>
          <p:cNvPr id="58" name="object 58"/>
          <p:cNvSpPr/>
          <p:nvPr/>
        </p:nvSpPr>
        <p:spPr>
          <a:xfrm>
            <a:off x="7103360" y="2808033"/>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59" name="object 59"/>
          <p:cNvSpPr txBox="1"/>
          <p:nvPr/>
        </p:nvSpPr>
        <p:spPr>
          <a:xfrm>
            <a:off x="7177478" y="2853074"/>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60" name="object 60"/>
          <p:cNvSpPr/>
          <p:nvPr/>
        </p:nvSpPr>
        <p:spPr>
          <a:xfrm>
            <a:off x="6897701" y="3259586"/>
            <a:ext cx="708606" cy="583989"/>
          </a:xfrm>
          <a:custGeom>
            <a:avLst/>
            <a:gdLst/>
            <a:ahLst/>
            <a:cxnLst/>
            <a:rect l="l" t="t" r="r" b="b"/>
            <a:pathLst>
              <a:path w="1104900" h="910589">
                <a:moveTo>
                  <a:pt x="953135" y="0"/>
                </a:moveTo>
                <a:lnTo>
                  <a:pt x="151764" y="0"/>
                </a:lnTo>
                <a:lnTo>
                  <a:pt x="103794" y="7736"/>
                </a:lnTo>
                <a:lnTo>
                  <a:pt x="62133" y="29281"/>
                </a:lnTo>
                <a:lnTo>
                  <a:pt x="29281" y="62133"/>
                </a:lnTo>
                <a:lnTo>
                  <a:pt x="7736" y="103794"/>
                </a:lnTo>
                <a:lnTo>
                  <a:pt x="0" y="151765"/>
                </a:lnTo>
                <a:lnTo>
                  <a:pt x="0" y="758698"/>
                </a:lnTo>
                <a:lnTo>
                  <a:pt x="7736" y="806668"/>
                </a:lnTo>
                <a:lnTo>
                  <a:pt x="29281" y="848329"/>
                </a:lnTo>
                <a:lnTo>
                  <a:pt x="62133" y="881181"/>
                </a:lnTo>
                <a:lnTo>
                  <a:pt x="103794" y="902726"/>
                </a:lnTo>
                <a:lnTo>
                  <a:pt x="151764" y="910463"/>
                </a:lnTo>
                <a:lnTo>
                  <a:pt x="953135" y="910463"/>
                </a:lnTo>
                <a:lnTo>
                  <a:pt x="1001105" y="902726"/>
                </a:lnTo>
                <a:lnTo>
                  <a:pt x="1042766" y="881181"/>
                </a:lnTo>
                <a:lnTo>
                  <a:pt x="1075618" y="848329"/>
                </a:lnTo>
                <a:lnTo>
                  <a:pt x="1097163" y="806668"/>
                </a:lnTo>
                <a:lnTo>
                  <a:pt x="1104900" y="758698"/>
                </a:lnTo>
                <a:lnTo>
                  <a:pt x="1104900" y="151765"/>
                </a:lnTo>
                <a:lnTo>
                  <a:pt x="1097163" y="103794"/>
                </a:lnTo>
                <a:lnTo>
                  <a:pt x="1075618" y="62133"/>
                </a:lnTo>
                <a:lnTo>
                  <a:pt x="1042766" y="29281"/>
                </a:lnTo>
                <a:lnTo>
                  <a:pt x="1001105" y="7736"/>
                </a:lnTo>
                <a:lnTo>
                  <a:pt x="953135" y="0"/>
                </a:lnTo>
                <a:close/>
              </a:path>
            </a:pathLst>
          </a:custGeom>
          <a:solidFill>
            <a:srgbClr val="073762">
              <a:alpha val="50195"/>
            </a:srgbClr>
          </a:solidFill>
        </p:spPr>
        <p:txBody>
          <a:bodyPr wrap="square" lIns="0" tIns="0" rIns="0" bIns="0" rtlCol="0"/>
          <a:lstStyle/>
          <a:p>
            <a:endParaRPr sz="1154"/>
          </a:p>
        </p:txBody>
      </p:sp>
      <p:sp>
        <p:nvSpPr>
          <p:cNvPr id="61" name="object 61"/>
          <p:cNvSpPr/>
          <p:nvPr/>
        </p:nvSpPr>
        <p:spPr>
          <a:xfrm>
            <a:off x="6889556" y="3243296"/>
            <a:ext cx="708606" cy="583907"/>
          </a:xfrm>
          <a:prstGeom prst="rect">
            <a:avLst/>
          </a:prstGeom>
          <a:blipFill>
            <a:blip r:embed="rId16" cstate="print"/>
            <a:stretch>
              <a:fillRect/>
            </a:stretch>
          </a:blipFill>
        </p:spPr>
        <p:txBody>
          <a:bodyPr wrap="square" lIns="0" tIns="0" rIns="0" bIns="0" rtlCol="0"/>
          <a:lstStyle/>
          <a:p>
            <a:endParaRPr sz="1154"/>
          </a:p>
        </p:txBody>
      </p:sp>
      <p:sp>
        <p:nvSpPr>
          <p:cNvPr id="62" name="object 62"/>
          <p:cNvSpPr/>
          <p:nvPr/>
        </p:nvSpPr>
        <p:spPr>
          <a:xfrm>
            <a:off x="6889556" y="3243296"/>
            <a:ext cx="708606" cy="583989"/>
          </a:xfrm>
          <a:custGeom>
            <a:avLst/>
            <a:gdLst/>
            <a:ahLst/>
            <a:cxnLst/>
            <a:rect l="l" t="t" r="r" b="b"/>
            <a:pathLst>
              <a:path w="1104900" h="910589">
                <a:moveTo>
                  <a:pt x="151764" y="0"/>
                </a:moveTo>
                <a:lnTo>
                  <a:pt x="103794" y="7736"/>
                </a:lnTo>
                <a:lnTo>
                  <a:pt x="62133" y="29281"/>
                </a:lnTo>
                <a:lnTo>
                  <a:pt x="29281" y="62133"/>
                </a:lnTo>
                <a:lnTo>
                  <a:pt x="7736" y="103794"/>
                </a:lnTo>
                <a:lnTo>
                  <a:pt x="0" y="151765"/>
                </a:lnTo>
                <a:lnTo>
                  <a:pt x="0" y="758698"/>
                </a:lnTo>
                <a:lnTo>
                  <a:pt x="7736" y="806668"/>
                </a:lnTo>
                <a:lnTo>
                  <a:pt x="29281" y="848329"/>
                </a:lnTo>
                <a:lnTo>
                  <a:pt x="62133" y="881181"/>
                </a:lnTo>
                <a:lnTo>
                  <a:pt x="103794" y="902726"/>
                </a:lnTo>
                <a:lnTo>
                  <a:pt x="151764" y="910463"/>
                </a:lnTo>
                <a:lnTo>
                  <a:pt x="953135" y="910463"/>
                </a:lnTo>
                <a:lnTo>
                  <a:pt x="1001105" y="902726"/>
                </a:lnTo>
                <a:lnTo>
                  <a:pt x="1042766" y="881181"/>
                </a:lnTo>
                <a:lnTo>
                  <a:pt x="1075618" y="848329"/>
                </a:lnTo>
                <a:lnTo>
                  <a:pt x="1097163" y="806668"/>
                </a:lnTo>
                <a:lnTo>
                  <a:pt x="1104900" y="758698"/>
                </a:lnTo>
                <a:lnTo>
                  <a:pt x="1104900" y="151765"/>
                </a:lnTo>
                <a:lnTo>
                  <a:pt x="1097163" y="103794"/>
                </a:lnTo>
                <a:lnTo>
                  <a:pt x="1075618" y="62133"/>
                </a:lnTo>
                <a:lnTo>
                  <a:pt x="1042766" y="29281"/>
                </a:lnTo>
                <a:lnTo>
                  <a:pt x="1001105" y="7736"/>
                </a:lnTo>
                <a:lnTo>
                  <a:pt x="953135" y="0"/>
                </a:lnTo>
                <a:lnTo>
                  <a:pt x="151764" y="0"/>
                </a:lnTo>
              </a:path>
            </a:pathLst>
          </a:custGeom>
          <a:ln w="25400">
            <a:solidFill>
              <a:srgbClr val="6EA9DD"/>
            </a:solidFill>
          </a:ln>
        </p:spPr>
        <p:txBody>
          <a:bodyPr wrap="square" lIns="0" tIns="0" rIns="0" bIns="0" rtlCol="0"/>
          <a:lstStyle/>
          <a:p>
            <a:endParaRPr sz="1154"/>
          </a:p>
        </p:txBody>
      </p:sp>
      <p:sp>
        <p:nvSpPr>
          <p:cNvPr id="63" name="object 63"/>
          <p:cNvSpPr txBox="1"/>
          <p:nvPr/>
        </p:nvSpPr>
        <p:spPr>
          <a:xfrm>
            <a:off x="6942906" y="3343885"/>
            <a:ext cx="602315" cy="357983"/>
          </a:xfrm>
          <a:prstGeom prst="rect">
            <a:avLst/>
          </a:prstGeom>
        </p:spPr>
        <p:txBody>
          <a:bodyPr vert="horz" wrap="square" lIns="0" tIns="0" rIns="0" bIns="0" rtlCol="0">
            <a:spAutoFit/>
          </a:bodyPr>
          <a:lstStyle/>
          <a:p>
            <a:pPr marL="8145" marR="3258" algn="ctr">
              <a:lnSpc>
                <a:spcPct val="121000"/>
              </a:lnSpc>
            </a:pPr>
            <a:r>
              <a:rPr sz="641" spc="-6" dirty="0">
                <a:latin typeface="Calibri"/>
                <a:cs typeface="Calibri"/>
              </a:rPr>
              <a:t>Offer </a:t>
            </a:r>
            <a:r>
              <a:rPr sz="641" spc="-3" dirty="0">
                <a:latin typeface="Calibri"/>
                <a:cs typeface="Calibri"/>
              </a:rPr>
              <a:t>Conditional  Fixed Penalty To  Driver</a:t>
            </a:r>
            <a:endParaRPr sz="641">
              <a:latin typeface="Calibri"/>
              <a:cs typeface="Calibri"/>
            </a:endParaRPr>
          </a:p>
        </p:txBody>
      </p:sp>
      <p:sp>
        <p:nvSpPr>
          <p:cNvPr id="64" name="object 64"/>
          <p:cNvSpPr/>
          <p:nvPr/>
        </p:nvSpPr>
        <p:spPr>
          <a:xfrm>
            <a:off x="6897701" y="4072853"/>
            <a:ext cx="708606" cy="575029"/>
          </a:xfrm>
          <a:custGeom>
            <a:avLst/>
            <a:gdLst/>
            <a:ahLst/>
            <a:cxnLst/>
            <a:rect l="l" t="t" r="r" b="b"/>
            <a:pathLst>
              <a:path w="1104900" h="896620">
                <a:moveTo>
                  <a:pt x="955548" y="0"/>
                </a:moveTo>
                <a:lnTo>
                  <a:pt x="149478" y="0"/>
                </a:lnTo>
                <a:lnTo>
                  <a:pt x="102233" y="7621"/>
                </a:lnTo>
                <a:lnTo>
                  <a:pt x="61200" y="28842"/>
                </a:lnTo>
                <a:lnTo>
                  <a:pt x="28842" y="61200"/>
                </a:lnTo>
                <a:lnTo>
                  <a:pt x="7621" y="102233"/>
                </a:lnTo>
                <a:lnTo>
                  <a:pt x="0" y="149478"/>
                </a:lnTo>
                <a:lnTo>
                  <a:pt x="0" y="747140"/>
                </a:lnTo>
                <a:lnTo>
                  <a:pt x="7621" y="794324"/>
                </a:lnTo>
                <a:lnTo>
                  <a:pt x="28842" y="835319"/>
                </a:lnTo>
                <a:lnTo>
                  <a:pt x="61200" y="867658"/>
                </a:lnTo>
                <a:lnTo>
                  <a:pt x="102233" y="888873"/>
                </a:lnTo>
                <a:lnTo>
                  <a:pt x="149478" y="896493"/>
                </a:lnTo>
                <a:lnTo>
                  <a:pt x="955548" y="896493"/>
                </a:lnTo>
                <a:lnTo>
                  <a:pt x="1002731" y="888873"/>
                </a:lnTo>
                <a:lnTo>
                  <a:pt x="1043726" y="867658"/>
                </a:lnTo>
                <a:lnTo>
                  <a:pt x="1076065" y="835319"/>
                </a:lnTo>
                <a:lnTo>
                  <a:pt x="1097279" y="794324"/>
                </a:lnTo>
                <a:lnTo>
                  <a:pt x="1104900" y="747140"/>
                </a:lnTo>
                <a:lnTo>
                  <a:pt x="1104900" y="149478"/>
                </a:lnTo>
                <a:lnTo>
                  <a:pt x="1097279" y="102233"/>
                </a:lnTo>
                <a:lnTo>
                  <a:pt x="1076065" y="61200"/>
                </a:lnTo>
                <a:lnTo>
                  <a:pt x="1043726" y="28842"/>
                </a:lnTo>
                <a:lnTo>
                  <a:pt x="1002731" y="7621"/>
                </a:lnTo>
                <a:lnTo>
                  <a:pt x="955548" y="0"/>
                </a:lnTo>
                <a:close/>
              </a:path>
            </a:pathLst>
          </a:custGeom>
          <a:solidFill>
            <a:srgbClr val="073762">
              <a:alpha val="50195"/>
            </a:srgbClr>
          </a:solidFill>
        </p:spPr>
        <p:txBody>
          <a:bodyPr wrap="square" lIns="0" tIns="0" rIns="0" bIns="0" rtlCol="0"/>
          <a:lstStyle/>
          <a:p>
            <a:endParaRPr sz="1154"/>
          </a:p>
        </p:txBody>
      </p:sp>
      <p:sp>
        <p:nvSpPr>
          <p:cNvPr id="65" name="object 65"/>
          <p:cNvSpPr/>
          <p:nvPr/>
        </p:nvSpPr>
        <p:spPr>
          <a:xfrm>
            <a:off x="6889556" y="4056564"/>
            <a:ext cx="708606" cy="574948"/>
          </a:xfrm>
          <a:prstGeom prst="rect">
            <a:avLst/>
          </a:prstGeom>
          <a:blipFill>
            <a:blip r:embed="rId17" cstate="print"/>
            <a:stretch>
              <a:fillRect/>
            </a:stretch>
          </a:blipFill>
        </p:spPr>
        <p:txBody>
          <a:bodyPr wrap="square" lIns="0" tIns="0" rIns="0" bIns="0" rtlCol="0"/>
          <a:lstStyle/>
          <a:p>
            <a:endParaRPr sz="1154"/>
          </a:p>
        </p:txBody>
      </p:sp>
      <p:sp>
        <p:nvSpPr>
          <p:cNvPr id="66" name="object 66"/>
          <p:cNvSpPr/>
          <p:nvPr/>
        </p:nvSpPr>
        <p:spPr>
          <a:xfrm>
            <a:off x="6889556" y="4056564"/>
            <a:ext cx="708606" cy="575029"/>
          </a:xfrm>
          <a:custGeom>
            <a:avLst/>
            <a:gdLst/>
            <a:ahLst/>
            <a:cxnLst/>
            <a:rect l="l" t="t" r="r" b="b"/>
            <a:pathLst>
              <a:path w="1104900" h="896620">
                <a:moveTo>
                  <a:pt x="149478" y="0"/>
                </a:moveTo>
                <a:lnTo>
                  <a:pt x="102233" y="7621"/>
                </a:lnTo>
                <a:lnTo>
                  <a:pt x="61200" y="28842"/>
                </a:lnTo>
                <a:lnTo>
                  <a:pt x="28842" y="61200"/>
                </a:lnTo>
                <a:lnTo>
                  <a:pt x="7621" y="102233"/>
                </a:lnTo>
                <a:lnTo>
                  <a:pt x="0" y="149478"/>
                </a:lnTo>
                <a:lnTo>
                  <a:pt x="0" y="747140"/>
                </a:lnTo>
                <a:lnTo>
                  <a:pt x="7621" y="794324"/>
                </a:lnTo>
                <a:lnTo>
                  <a:pt x="28842" y="835319"/>
                </a:lnTo>
                <a:lnTo>
                  <a:pt x="61200" y="867658"/>
                </a:lnTo>
                <a:lnTo>
                  <a:pt x="102233" y="888873"/>
                </a:lnTo>
                <a:lnTo>
                  <a:pt x="149478" y="896493"/>
                </a:lnTo>
                <a:lnTo>
                  <a:pt x="955548" y="896493"/>
                </a:lnTo>
                <a:lnTo>
                  <a:pt x="1002731" y="888873"/>
                </a:lnTo>
                <a:lnTo>
                  <a:pt x="1043726" y="867658"/>
                </a:lnTo>
                <a:lnTo>
                  <a:pt x="1076065" y="835319"/>
                </a:lnTo>
                <a:lnTo>
                  <a:pt x="1097279" y="794324"/>
                </a:lnTo>
                <a:lnTo>
                  <a:pt x="1104900" y="747140"/>
                </a:lnTo>
                <a:lnTo>
                  <a:pt x="1104900" y="149478"/>
                </a:lnTo>
                <a:lnTo>
                  <a:pt x="1097279" y="102233"/>
                </a:lnTo>
                <a:lnTo>
                  <a:pt x="1076065" y="61200"/>
                </a:lnTo>
                <a:lnTo>
                  <a:pt x="1043726" y="28842"/>
                </a:lnTo>
                <a:lnTo>
                  <a:pt x="1002731" y="7621"/>
                </a:lnTo>
                <a:lnTo>
                  <a:pt x="955548" y="0"/>
                </a:lnTo>
                <a:lnTo>
                  <a:pt x="149478" y="0"/>
                </a:lnTo>
              </a:path>
            </a:pathLst>
          </a:custGeom>
          <a:ln w="25400">
            <a:solidFill>
              <a:srgbClr val="6EA9DD"/>
            </a:solidFill>
          </a:ln>
        </p:spPr>
        <p:txBody>
          <a:bodyPr wrap="square" lIns="0" tIns="0" rIns="0" bIns="0" rtlCol="0"/>
          <a:lstStyle/>
          <a:p>
            <a:endParaRPr sz="1154"/>
          </a:p>
        </p:txBody>
      </p:sp>
      <p:sp>
        <p:nvSpPr>
          <p:cNvPr id="67" name="object 67"/>
          <p:cNvSpPr txBox="1"/>
          <p:nvPr/>
        </p:nvSpPr>
        <p:spPr>
          <a:xfrm>
            <a:off x="6986888" y="4092174"/>
            <a:ext cx="513943" cy="477310"/>
          </a:xfrm>
          <a:prstGeom prst="rect">
            <a:avLst/>
          </a:prstGeom>
        </p:spPr>
        <p:txBody>
          <a:bodyPr vert="horz" wrap="square" lIns="0" tIns="0" rIns="0" bIns="0" rtlCol="0">
            <a:spAutoFit/>
          </a:bodyPr>
          <a:lstStyle/>
          <a:p>
            <a:pPr marL="8145" marR="3258" algn="ctr">
              <a:lnSpc>
                <a:spcPct val="121200"/>
              </a:lnSpc>
            </a:pPr>
            <a:r>
              <a:rPr sz="641" spc="-3" dirty="0">
                <a:latin typeface="Calibri"/>
                <a:cs typeface="Calibri"/>
              </a:rPr>
              <a:t>Fixed Penalty  </a:t>
            </a:r>
            <a:r>
              <a:rPr sz="641" spc="-6" dirty="0">
                <a:latin typeface="Calibri"/>
                <a:cs typeface="Calibri"/>
              </a:rPr>
              <a:t>Offer</a:t>
            </a:r>
            <a:r>
              <a:rPr sz="641" spc="-42" dirty="0">
                <a:latin typeface="Calibri"/>
                <a:cs typeface="Calibri"/>
              </a:rPr>
              <a:t> </a:t>
            </a:r>
            <a:r>
              <a:rPr sz="641" spc="-3" dirty="0">
                <a:latin typeface="Calibri"/>
                <a:cs typeface="Calibri"/>
              </a:rPr>
              <a:t>Accepted</a:t>
            </a:r>
            <a:endParaRPr sz="641">
              <a:latin typeface="Calibri"/>
              <a:cs typeface="Calibri"/>
            </a:endParaRPr>
          </a:p>
          <a:p>
            <a:pPr marL="28506" marR="23619" algn="ctr">
              <a:lnSpc>
                <a:spcPct val="121000"/>
              </a:lnSpc>
              <a:spcBef>
                <a:spcPts val="6"/>
              </a:spcBef>
            </a:pPr>
            <a:r>
              <a:rPr sz="641" spc="-3" dirty="0">
                <a:latin typeface="Calibri"/>
                <a:cs typeface="Calibri"/>
              </a:rPr>
              <a:t>and</a:t>
            </a:r>
            <a:r>
              <a:rPr sz="641" spc="-48" dirty="0">
                <a:latin typeface="Calibri"/>
                <a:cs typeface="Calibri"/>
              </a:rPr>
              <a:t> </a:t>
            </a:r>
            <a:r>
              <a:rPr sz="641" spc="-3" dirty="0">
                <a:latin typeface="Calibri"/>
                <a:cs typeface="Calibri"/>
              </a:rPr>
              <a:t>Complied  With?</a:t>
            </a:r>
            <a:endParaRPr sz="641">
              <a:latin typeface="Calibri"/>
              <a:cs typeface="Calibri"/>
            </a:endParaRPr>
          </a:p>
        </p:txBody>
      </p:sp>
      <p:sp>
        <p:nvSpPr>
          <p:cNvPr id="68" name="object 68"/>
          <p:cNvSpPr/>
          <p:nvPr/>
        </p:nvSpPr>
        <p:spPr>
          <a:xfrm>
            <a:off x="7111505" y="4944194"/>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69" name="object 69"/>
          <p:cNvSpPr/>
          <p:nvPr/>
        </p:nvSpPr>
        <p:spPr>
          <a:xfrm>
            <a:off x="7103360" y="4927904"/>
            <a:ext cx="280999" cy="195477"/>
          </a:xfrm>
          <a:prstGeom prst="rect">
            <a:avLst/>
          </a:prstGeom>
          <a:blipFill>
            <a:blip r:embed="rId10" cstate="print"/>
            <a:stretch>
              <a:fillRect/>
            </a:stretch>
          </a:blipFill>
        </p:spPr>
        <p:txBody>
          <a:bodyPr wrap="square" lIns="0" tIns="0" rIns="0" bIns="0" rtlCol="0"/>
          <a:lstStyle/>
          <a:p>
            <a:endParaRPr sz="1154"/>
          </a:p>
        </p:txBody>
      </p:sp>
      <p:sp>
        <p:nvSpPr>
          <p:cNvPr id="70" name="object 70"/>
          <p:cNvSpPr/>
          <p:nvPr/>
        </p:nvSpPr>
        <p:spPr>
          <a:xfrm>
            <a:off x="7103360" y="4927904"/>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71" name="object 71"/>
          <p:cNvSpPr txBox="1"/>
          <p:nvPr/>
        </p:nvSpPr>
        <p:spPr>
          <a:xfrm>
            <a:off x="7177478" y="4973434"/>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72" name="object 72"/>
          <p:cNvSpPr/>
          <p:nvPr/>
        </p:nvSpPr>
        <p:spPr>
          <a:xfrm>
            <a:off x="7111505" y="5565405"/>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73" name="object 73"/>
          <p:cNvSpPr/>
          <p:nvPr/>
        </p:nvSpPr>
        <p:spPr>
          <a:xfrm>
            <a:off x="7103360" y="5549115"/>
            <a:ext cx="280999" cy="195477"/>
          </a:xfrm>
          <a:prstGeom prst="rect">
            <a:avLst/>
          </a:prstGeom>
          <a:blipFill>
            <a:blip r:embed="rId10" cstate="print"/>
            <a:stretch>
              <a:fillRect/>
            </a:stretch>
          </a:blipFill>
        </p:spPr>
        <p:txBody>
          <a:bodyPr wrap="square" lIns="0" tIns="0" rIns="0" bIns="0" rtlCol="0"/>
          <a:lstStyle/>
          <a:p>
            <a:endParaRPr sz="1154"/>
          </a:p>
        </p:txBody>
      </p:sp>
      <p:sp>
        <p:nvSpPr>
          <p:cNvPr id="74" name="object 74"/>
          <p:cNvSpPr/>
          <p:nvPr/>
        </p:nvSpPr>
        <p:spPr>
          <a:xfrm>
            <a:off x="7103360" y="5549115"/>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24"/>
                </a:lnTo>
                <a:lnTo>
                  <a:pt x="14874" y="289877"/>
                </a:lnTo>
                <a:lnTo>
                  <a:pt x="31021" y="300791"/>
                </a:lnTo>
                <a:lnTo>
                  <a:pt x="50800" y="304800"/>
                </a:lnTo>
                <a:lnTo>
                  <a:pt x="387350" y="304800"/>
                </a:lnTo>
                <a:lnTo>
                  <a:pt x="407128" y="300791"/>
                </a:lnTo>
                <a:lnTo>
                  <a:pt x="423275" y="289877"/>
                </a:lnTo>
                <a:lnTo>
                  <a:pt x="434159" y="273724"/>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75" name="object 75"/>
          <p:cNvSpPr txBox="1"/>
          <p:nvPr/>
        </p:nvSpPr>
        <p:spPr>
          <a:xfrm>
            <a:off x="7137406" y="5594238"/>
            <a:ext cx="214618" cy="98617"/>
          </a:xfrm>
          <a:prstGeom prst="rect">
            <a:avLst/>
          </a:prstGeom>
        </p:spPr>
        <p:txBody>
          <a:bodyPr vert="horz" wrap="square" lIns="0" tIns="0" rIns="0" bIns="0" rtlCol="0">
            <a:spAutoFit/>
          </a:bodyPr>
          <a:lstStyle/>
          <a:p>
            <a:pPr marL="8145"/>
            <a:r>
              <a:rPr sz="641" spc="-3" dirty="0">
                <a:latin typeface="Calibri"/>
                <a:cs typeface="Calibri"/>
              </a:rPr>
              <a:t>N.F.A.</a:t>
            </a:r>
            <a:endParaRPr sz="641">
              <a:latin typeface="Calibri"/>
              <a:cs typeface="Calibri"/>
            </a:endParaRPr>
          </a:p>
        </p:txBody>
      </p:sp>
      <p:sp>
        <p:nvSpPr>
          <p:cNvPr id="76" name="object 76"/>
          <p:cNvSpPr/>
          <p:nvPr/>
        </p:nvSpPr>
        <p:spPr>
          <a:xfrm>
            <a:off x="7960040" y="2240415"/>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074" y="300809"/>
                </a:lnTo>
                <a:lnTo>
                  <a:pt x="423227" y="289925"/>
                </a:lnTo>
                <a:lnTo>
                  <a:pt x="434141" y="273778"/>
                </a:lnTo>
                <a:lnTo>
                  <a:pt x="438150" y="254000"/>
                </a:lnTo>
                <a:lnTo>
                  <a:pt x="438150" y="50800"/>
                </a:lnTo>
                <a:lnTo>
                  <a:pt x="434141" y="31021"/>
                </a:lnTo>
                <a:lnTo>
                  <a:pt x="423227" y="14874"/>
                </a:lnTo>
                <a:lnTo>
                  <a:pt x="407074" y="3990"/>
                </a:lnTo>
                <a:lnTo>
                  <a:pt x="387350" y="0"/>
                </a:lnTo>
                <a:close/>
              </a:path>
            </a:pathLst>
          </a:custGeom>
          <a:solidFill>
            <a:srgbClr val="073762">
              <a:alpha val="50195"/>
            </a:srgbClr>
          </a:solidFill>
        </p:spPr>
        <p:txBody>
          <a:bodyPr wrap="square" lIns="0" tIns="0" rIns="0" bIns="0" rtlCol="0"/>
          <a:lstStyle/>
          <a:p>
            <a:endParaRPr sz="1154"/>
          </a:p>
        </p:txBody>
      </p:sp>
      <p:sp>
        <p:nvSpPr>
          <p:cNvPr id="77" name="object 77"/>
          <p:cNvSpPr/>
          <p:nvPr/>
        </p:nvSpPr>
        <p:spPr>
          <a:xfrm>
            <a:off x="7951895" y="2224126"/>
            <a:ext cx="280999" cy="195477"/>
          </a:xfrm>
          <a:prstGeom prst="rect">
            <a:avLst/>
          </a:prstGeom>
          <a:blipFill>
            <a:blip r:embed="rId18" cstate="print"/>
            <a:stretch>
              <a:fillRect/>
            </a:stretch>
          </a:blipFill>
        </p:spPr>
        <p:txBody>
          <a:bodyPr wrap="square" lIns="0" tIns="0" rIns="0" bIns="0" rtlCol="0"/>
          <a:lstStyle/>
          <a:p>
            <a:endParaRPr sz="1154"/>
          </a:p>
        </p:txBody>
      </p:sp>
      <p:sp>
        <p:nvSpPr>
          <p:cNvPr id="78" name="object 78"/>
          <p:cNvSpPr/>
          <p:nvPr/>
        </p:nvSpPr>
        <p:spPr>
          <a:xfrm>
            <a:off x="7951895" y="2224126"/>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074" y="300809"/>
                </a:lnTo>
                <a:lnTo>
                  <a:pt x="423227" y="289925"/>
                </a:lnTo>
                <a:lnTo>
                  <a:pt x="434141" y="273778"/>
                </a:lnTo>
                <a:lnTo>
                  <a:pt x="438150" y="254000"/>
                </a:lnTo>
                <a:lnTo>
                  <a:pt x="438150" y="50800"/>
                </a:lnTo>
                <a:lnTo>
                  <a:pt x="434141" y="31021"/>
                </a:lnTo>
                <a:lnTo>
                  <a:pt x="423227" y="14874"/>
                </a:lnTo>
                <a:lnTo>
                  <a:pt x="407074"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79" name="object 79"/>
          <p:cNvSpPr txBox="1"/>
          <p:nvPr/>
        </p:nvSpPr>
        <p:spPr>
          <a:xfrm>
            <a:off x="8031878" y="2268597"/>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80" name="object 80"/>
          <p:cNvSpPr/>
          <p:nvPr/>
        </p:nvSpPr>
        <p:spPr>
          <a:xfrm>
            <a:off x="7749169" y="4262711"/>
            <a:ext cx="280999" cy="195477"/>
          </a:xfrm>
          <a:custGeom>
            <a:avLst/>
            <a:gdLst/>
            <a:ahLst/>
            <a:cxnLst/>
            <a:rect l="l" t="t" r="r" b="b"/>
            <a:pathLst>
              <a:path w="438150" h="304800">
                <a:moveTo>
                  <a:pt x="387350" y="0"/>
                </a:moveTo>
                <a:lnTo>
                  <a:pt x="50800" y="0"/>
                </a:lnTo>
                <a:lnTo>
                  <a:pt x="31021" y="4008"/>
                </a:lnTo>
                <a:lnTo>
                  <a:pt x="14874" y="14922"/>
                </a:lnTo>
                <a:lnTo>
                  <a:pt x="3990" y="31075"/>
                </a:lnTo>
                <a:lnTo>
                  <a:pt x="0" y="50799"/>
                </a:lnTo>
                <a:lnTo>
                  <a:pt x="0" y="253999"/>
                </a:lnTo>
                <a:lnTo>
                  <a:pt x="3990" y="273778"/>
                </a:lnTo>
                <a:lnTo>
                  <a:pt x="14874" y="289925"/>
                </a:lnTo>
                <a:lnTo>
                  <a:pt x="31021" y="300809"/>
                </a:lnTo>
                <a:lnTo>
                  <a:pt x="50800" y="304799"/>
                </a:lnTo>
                <a:lnTo>
                  <a:pt x="387350" y="304799"/>
                </a:lnTo>
                <a:lnTo>
                  <a:pt x="407128" y="300809"/>
                </a:lnTo>
                <a:lnTo>
                  <a:pt x="423275" y="289925"/>
                </a:lnTo>
                <a:lnTo>
                  <a:pt x="434159" y="273778"/>
                </a:lnTo>
                <a:lnTo>
                  <a:pt x="438150" y="253999"/>
                </a:lnTo>
                <a:lnTo>
                  <a:pt x="438150" y="50799"/>
                </a:lnTo>
                <a:lnTo>
                  <a:pt x="434159" y="31075"/>
                </a:lnTo>
                <a:lnTo>
                  <a:pt x="423275" y="14922"/>
                </a:lnTo>
                <a:lnTo>
                  <a:pt x="407128" y="4008"/>
                </a:lnTo>
                <a:lnTo>
                  <a:pt x="387350" y="0"/>
                </a:lnTo>
                <a:close/>
              </a:path>
            </a:pathLst>
          </a:custGeom>
          <a:solidFill>
            <a:srgbClr val="073762">
              <a:alpha val="50195"/>
            </a:srgbClr>
          </a:solidFill>
        </p:spPr>
        <p:txBody>
          <a:bodyPr wrap="square" lIns="0" tIns="0" rIns="0" bIns="0" rtlCol="0"/>
          <a:lstStyle/>
          <a:p>
            <a:endParaRPr sz="1154"/>
          </a:p>
        </p:txBody>
      </p:sp>
      <p:sp>
        <p:nvSpPr>
          <p:cNvPr id="81" name="object 81"/>
          <p:cNvSpPr/>
          <p:nvPr/>
        </p:nvSpPr>
        <p:spPr>
          <a:xfrm>
            <a:off x="7741024" y="4246421"/>
            <a:ext cx="280999" cy="195477"/>
          </a:xfrm>
          <a:prstGeom prst="rect">
            <a:avLst/>
          </a:prstGeom>
          <a:blipFill>
            <a:blip r:embed="rId13" cstate="print"/>
            <a:stretch>
              <a:fillRect/>
            </a:stretch>
          </a:blipFill>
        </p:spPr>
        <p:txBody>
          <a:bodyPr wrap="square" lIns="0" tIns="0" rIns="0" bIns="0" rtlCol="0"/>
          <a:lstStyle/>
          <a:p>
            <a:endParaRPr sz="1154"/>
          </a:p>
        </p:txBody>
      </p:sp>
      <p:sp>
        <p:nvSpPr>
          <p:cNvPr id="82" name="object 82"/>
          <p:cNvSpPr/>
          <p:nvPr/>
        </p:nvSpPr>
        <p:spPr>
          <a:xfrm>
            <a:off x="7741024" y="4246421"/>
            <a:ext cx="280999" cy="195477"/>
          </a:xfrm>
          <a:custGeom>
            <a:avLst/>
            <a:gdLst/>
            <a:ahLst/>
            <a:cxnLst/>
            <a:rect l="l" t="t" r="r" b="b"/>
            <a:pathLst>
              <a:path w="438150" h="304800">
                <a:moveTo>
                  <a:pt x="50800" y="0"/>
                </a:moveTo>
                <a:lnTo>
                  <a:pt x="31021" y="4008"/>
                </a:lnTo>
                <a:lnTo>
                  <a:pt x="14874" y="14922"/>
                </a:lnTo>
                <a:lnTo>
                  <a:pt x="3990" y="31075"/>
                </a:lnTo>
                <a:lnTo>
                  <a:pt x="0" y="50799"/>
                </a:lnTo>
                <a:lnTo>
                  <a:pt x="0" y="253999"/>
                </a:lnTo>
                <a:lnTo>
                  <a:pt x="3990" y="273778"/>
                </a:lnTo>
                <a:lnTo>
                  <a:pt x="14874" y="289925"/>
                </a:lnTo>
                <a:lnTo>
                  <a:pt x="31021" y="300809"/>
                </a:lnTo>
                <a:lnTo>
                  <a:pt x="50800" y="304799"/>
                </a:lnTo>
                <a:lnTo>
                  <a:pt x="387350" y="304799"/>
                </a:lnTo>
                <a:lnTo>
                  <a:pt x="407128" y="300809"/>
                </a:lnTo>
                <a:lnTo>
                  <a:pt x="423275" y="289925"/>
                </a:lnTo>
                <a:lnTo>
                  <a:pt x="434159" y="273778"/>
                </a:lnTo>
                <a:lnTo>
                  <a:pt x="438150" y="253999"/>
                </a:lnTo>
                <a:lnTo>
                  <a:pt x="438150" y="50799"/>
                </a:lnTo>
                <a:lnTo>
                  <a:pt x="434159" y="31075"/>
                </a:lnTo>
                <a:lnTo>
                  <a:pt x="423275" y="14922"/>
                </a:lnTo>
                <a:lnTo>
                  <a:pt x="407128" y="4008"/>
                </a:lnTo>
                <a:lnTo>
                  <a:pt x="387350" y="0"/>
                </a:lnTo>
                <a:lnTo>
                  <a:pt x="50800" y="0"/>
                </a:lnTo>
              </a:path>
            </a:pathLst>
          </a:custGeom>
          <a:ln w="25400">
            <a:solidFill>
              <a:srgbClr val="6EA9DD"/>
            </a:solidFill>
          </a:ln>
        </p:spPr>
        <p:txBody>
          <a:bodyPr wrap="square" lIns="0" tIns="0" rIns="0" bIns="0" rtlCol="0"/>
          <a:lstStyle/>
          <a:p>
            <a:endParaRPr sz="1154"/>
          </a:p>
        </p:txBody>
      </p:sp>
      <p:sp>
        <p:nvSpPr>
          <p:cNvPr id="83" name="object 83"/>
          <p:cNvSpPr txBox="1"/>
          <p:nvPr/>
        </p:nvSpPr>
        <p:spPr>
          <a:xfrm>
            <a:off x="7820763" y="4291218"/>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84" name="object 84"/>
          <p:cNvSpPr/>
          <p:nvPr/>
        </p:nvSpPr>
        <p:spPr>
          <a:xfrm>
            <a:off x="7529419" y="5997736"/>
            <a:ext cx="708606" cy="583989"/>
          </a:xfrm>
          <a:custGeom>
            <a:avLst/>
            <a:gdLst/>
            <a:ahLst/>
            <a:cxnLst/>
            <a:rect l="l" t="t" r="r" b="b"/>
            <a:pathLst>
              <a:path w="1104900" h="910590">
                <a:moveTo>
                  <a:pt x="953134" y="0"/>
                </a:moveTo>
                <a:lnTo>
                  <a:pt x="151764" y="0"/>
                </a:lnTo>
                <a:lnTo>
                  <a:pt x="103794" y="7736"/>
                </a:lnTo>
                <a:lnTo>
                  <a:pt x="62133" y="29276"/>
                </a:lnTo>
                <a:lnTo>
                  <a:pt x="29281" y="62117"/>
                </a:lnTo>
                <a:lnTo>
                  <a:pt x="7736" y="103755"/>
                </a:lnTo>
                <a:lnTo>
                  <a:pt x="0" y="151688"/>
                </a:lnTo>
                <a:lnTo>
                  <a:pt x="0" y="758647"/>
                </a:lnTo>
                <a:lnTo>
                  <a:pt x="7736" y="806605"/>
                </a:lnTo>
                <a:lnTo>
                  <a:pt x="29281" y="848258"/>
                </a:lnTo>
                <a:lnTo>
                  <a:pt x="62133" y="881107"/>
                </a:lnTo>
                <a:lnTo>
                  <a:pt x="103794" y="902650"/>
                </a:lnTo>
                <a:lnTo>
                  <a:pt x="151764" y="910386"/>
                </a:lnTo>
                <a:lnTo>
                  <a:pt x="953134" y="910386"/>
                </a:lnTo>
                <a:lnTo>
                  <a:pt x="1001105" y="902650"/>
                </a:lnTo>
                <a:lnTo>
                  <a:pt x="1042766" y="881107"/>
                </a:lnTo>
                <a:lnTo>
                  <a:pt x="1075618" y="848258"/>
                </a:lnTo>
                <a:lnTo>
                  <a:pt x="1097163" y="806605"/>
                </a:lnTo>
                <a:lnTo>
                  <a:pt x="1104900" y="758647"/>
                </a:lnTo>
                <a:lnTo>
                  <a:pt x="1104900" y="151688"/>
                </a:lnTo>
                <a:lnTo>
                  <a:pt x="1097163" y="103755"/>
                </a:lnTo>
                <a:lnTo>
                  <a:pt x="1075618" y="62117"/>
                </a:lnTo>
                <a:lnTo>
                  <a:pt x="1042766" y="29276"/>
                </a:lnTo>
                <a:lnTo>
                  <a:pt x="1001105" y="7736"/>
                </a:lnTo>
                <a:lnTo>
                  <a:pt x="953134" y="0"/>
                </a:lnTo>
                <a:close/>
              </a:path>
            </a:pathLst>
          </a:custGeom>
          <a:solidFill>
            <a:srgbClr val="073762">
              <a:alpha val="50195"/>
            </a:srgbClr>
          </a:solidFill>
        </p:spPr>
        <p:txBody>
          <a:bodyPr wrap="square" lIns="0" tIns="0" rIns="0" bIns="0" rtlCol="0"/>
          <a:lstStyle/>
          <a:p>
            <a:endParaRPr sz="1154"/>
          </a:p>
        </p:txBody>
      </p:sp>
      <p:sp>
        <p:nvSpPr>
          <p:cNvPr id="85" name="object 85"/>
          <p:cNvSpPr/>
          <p:nvPr/>
        </p:nvSpPr>
        <p:spPr>
          <a:xfrm>
            <a:off x="7521274" y="5975665"/>
            <a:ext cx="708606" cy="589772"/>
          </a:xfrm>
          <a:prstGeom prst="rect">
            <a:avLst/>
          </a:prstGeom>
          <a:blipFill>
            <a:blip r:embed="rId19" cstate="print"/>
            <a:stretch>
              <a:fillRect/>
            </a:stretch>
          </a:blipFill>
        </p:spPr>
        <p:txBody>
          <a:bodyPr wrap="square" lIns="0" tIns="0" rIns="0" bIns="0" rtlCol="0"/>
          <a:lstStyle/>
          <a:p>
            <a:endParaRPr lang="en-GB" sz="1050" dirty="0"/>
          </a:p>
          <a:p>
            <a:r>
              <a:rPr lang="en-GB" sz="1050" dirty="0"/>
              <a:t>Prosecution</a:t>
            </a:r>
            <a:endParaRPr sz="1050" dirty="0"/>
          </a:p>
        </p:txBody>
      </p:sp>
      <p:sp>
        <p:nvSpPr>
          <p:cNvPr id="86" name="object 86"/>
          <p:cNvSpPr/>
          <p:nvPr/>
        </p:nvSpPr>
        <p:spPr>
          <a:xfrm>
            <a:off x="7521274" y="5981447"/>
            <a:ext cx="708606" cy="583989"/>
          </a:xfrm>
          <a:custGeom>
            <a:avLst/>
            <a:gdLst/>
            <a:ahLst/>
            <a:cxnLst/>
            <a:rect l="l" t="t" r="r" b="b"/>
            <a:pathLst>
              <a:path w="1104900" h="910590">
                <a:moveTo>
                  <a:pt x="151764" y="0"/>
                </a:moveTo>
                <a:lnTo>
                  <a:pt x="103794" y="7736"/>
                </a:lnTo>
                <a:lnTo>
                  <a:pt x="62133" y="29276"/>
                </a:lnTo>
                <a:lnTo>
                  <a:pt x="29281" y="62117"/>
                </a:lnTo>
                <a:lnTo>
                  <a:pt x="7736" y="103755"/>
                </a:lnTo>
                <a:lnTo>
                  <a:pt x="0" y="151688"/>
                </a:lnTo>
                <a:lnTo>
                  <a:pt x="0" y="758647"/>
                </a:lnTo>
                <a:lnTo>
                  <a:pt x="7736" y="806606"/>
                </a:lnTo>
                <a:lnTo>
                  <a:pt x="29281" y="848263"/>
                </a:lnTo>
                <a:lnTo>
                  <a:pt x="62133" y="881115"/>
                </a:lnTo>
                <a:lnTo>
                  <a:pt x="103794" y="902661"/>
                </a:lnTo>
                <a:lnTo>
                  <a:pt x="151764" y="910399"/>
                </a:lnTo>
                <a:lnTo>
                  <a:pt x="953134" y="910399"/>
                </a:lnTo>
                <a:lnTo>
                  <a:pt x="1001105" y="902661"/>
                </a:lnTo>
                <a:lnTo>
                  <a:pt x="1042766" y="881115"/>
                </a:lnTo>
                <a:lnTo>
                  <a:pt x="1075618" y="848263"/>
                </a:lnTo>
                <a:lnTo>
                  <a:pt x="1097163" y="806606"/>
                </a:lnTo>
                <a:lnTo>
                  <a:pt x="1104900" y="758647"/>
                </a:lnTo>
                <a:lnTo>
                  <a:pt x="1104900" y="151688"/>
                </a:lnTo>
                <a:lnTo>
                  <a:pt x="1097163" y="103755"/>
                </a:lnTo>
                <a:lnTo>
                  <a:pt x="1075618" y="62117"/>
                </a:lnTo>
                <a:lnTo>
                  <a:pt x="1042766" y="29276"/>
                </a:lnTo>
                <a:lnTo>
                  <a:pt x="1001105" y="7736"/>
                </a:lnTo>
                <a:lnTo>
                  <a:pt x="953134" y="0"/>
                </a:lnTo>
                <a:lnTo>
                  <a:pt x="151764" y="0"/>
                </a:lnTo>
              </a:path>
            </a:pathLst>
          </a:custGeom>
          <a:ln w="25400">
            <a:solidFill>
              <a:srgbClr val="6EA9DD"/>
            </a:solidFill>
          </a:ln>
        </p:spPr>
        <p:txBody>
          <a:bodyPr wrap="square" lIns="0" tIns="0" rIns="0" bIns="0" rtlCol="0"/>
          <a:lstStyle/>
          <a:p>
            <a:endParaRPr sz="1154"/>
          </a:p>
        </p:txBody>
      </p:sp>
      <p:sp>
        <p:nvSpPr>
          <p:cNvPr id="88" name="object 88"/>
          <p:cNvSpPr/>
          <p:nvPr/>
        </p:nvSpPr>
        <p:spPr>
          <a:xfrm>
            <a:off x="4429767" y="990826"/>
            <a:ext cx="239867" cy="320502"/>
          </a:xfrm>
          <a:custGeom>
            <a:avLst/>
            <a:gdLst/>
            <a:ahLst/>
            <a:cxnLst/>
            <a:rect l="l" t="t" r="r" b="b"/>
            <a:pathLst>
              <a:path w="374015" h="499744">
                <a:moveTo>
                  <a:pt x="31750" y="423418"/>
                </a:moveTo>
                <a:lnTo>
                  <a:pt x="0" y="423418"/>
                </a:lnTo>
                <a:lnTo>
                  <a:pt x="38112" y="499618"/>
                </a:lnTo>
                <a:lnTo>
                  <a:pt x="66687" y="442468"/>
                </a:lnTo>
                <a:lnTo>
                  <a:pt x="34594" y="442468"/>
                </a:lnTo>
                <a:lnTo>
                  <a:pt x="31750" y="439547"/>
                </a:lnTo>
                <a:lnTo>
                  <a:pt x="31750" y="423418"/>
                </a:lnTo>
                <a:close/>
              </a:path>
              <a:path w="374015" h="499744">
                <a:moveTo>
                  <a:pt x="371144" y="0"/>
                </a:moveTo>
                <a:lnTo>
                  <a:pt x="34594" y="0"/>
                </a:lnTo>
                <a:lnTo>
                  <a:pt x="31750" y="2794"/>
                </a:lnTo>
                <a:lnTo>
                  <a:pt x="31750" y="439547"/>
                </a:lnTo>
                <a:lnTo>
                  <a:pt x="34594" y="442468"/>
                </a:lnTo>
                <a:lnTo>
                  <a:pt x="41605" y="442468"/>
                </a:lnTo>
                <a:lnTo>
                  <a:pt x="44462" y="439547"/>
                </a:lnTo>
                <a:lnTo>
                  <a:pt x="44462" y="12700"/>
                </a:lnTo>
                <a:lnTo>
                  <a:pt x="38112" y="12700"/>
                </a:lnTo>
                <a:lnTo>
                  <a:pt x="44462" y="6350"/>
                </a:lnTo>
                <a:lnTo>
                  <a:pt x="373938" y="6350"/>
                </a:lnTo>
                <a:lnTo>
                  <a:pt x="373938" y="2794"/>
                </a:lnTo>
                <a:lnTo>
                  <a:pt x="371144" y="0"/>
                </a:lnTo>
                <a:close/>
              </a:path>
              <a:path w="374015" h="499744">
                <a:moveTo>
                  <a:pt x="76212" y="423418"/>
                </a:moveTo>
                <a:lnTo>
                  <a:pt x="44462" y="423418"/>
                </a:lnTo>
                <a:lnTo>
                  <a:pt x="44462" y="439547"/>
                </a:lnTo>
                <a:lnTo>
                  <a:pt x="41605" y="442468"/>
                </a:lnTo>
                <a:lnTo>
                  <a:pt x="66687" y="442468"/>
                </a:lnTo>
                <a:lnTo>
                  <a:pt x="76212" y="423418"/>
                </a:lnTo>
                <a:close/>
              </a:path>
              <a:path w="374015" h="499744">
                <a:moveTo>
                  <a:pt x="44462" y="6350"/>
                </a:moveTo>
                <a:lnTo>
                  <a:pt x="38112" y="12700"/>
                </a:lnTo>
                <a:lnTo>
                  <a:pt x="44462" y="12700"/>
                </a:lnTo>
                <a:lnTo>
                  <a:pt x="44462" y="6350"/>
                </a:lnTo>
                <a:close/>
              </a:path>
              <a:path w="374015" h="499744">
                <a:moveTo>
                  <a:pt x="373938" y="6350"/>
                </a:moveTo>
                <a:lnTo>
                  <a:pt x="44462" y="6350"/>
                </a:lnTo>
                <a:lnTo>
                  <a:pt x="44462" y="12700"/>
                </a:lnTo>
                <a:lnTo>
                  <a:pt x="371144" y="12700"/>
                </a:lnTo>
                <a:lnTo>
                  <a:pt x="373938" y="9778"/>
                </a:lnTo>
                <a:lnTo>
                  <a:pt x="373938" y="6350"/>
                </a:lnTo>
                <a:close/>
              </a:path>
            </a:pathLst>
          </a:custGeom>
          <a:solidFill>
            <a:srgbClr val="FFFFFF"/>
          </a:solidFill>
        </p:spPr>
        <p:txBody>
          <a:bodyPr wrap="square" lIns="0" tIns="0" rIns="0" bIns="0" rtlCol="0"/>
          <a:lstStyle/>
          <a:p>
            <a:endParaRPr sz="1154"/>
          </a:p>
        </p:txBody>
      </p:sp>
      <p:sp>
        <p:nvSpPr>
          <p:cNvPr id="89" name="object 89"/>
          <p:cNvSpPr/>
          <p:nvPr/>
        </p:nvSpPr>
        <p:spPr>
          <a:xfrm>
            <a:off x="5681587" y="990826"/>
            <a:ext cx="301361" cy="332311"/>
          </a:xfrm>
          <a:custGeom>
            <a:avLst/>
            <a:gdLst/>
            <a:ahLst/>
            <a:cxnLst/>
            <a:rect l="l" t="t" r="r" b="b"/>
            <a:pathLst>
              <a:path w="469900" h="518160">
                <a:moveTo>
                  <a:pt x="425196" y="441578"/>
                </a:moveTo>
                <a:lnTo>
                  <a:pt x="393446" y="441578"/>
                </a:lnTo>
                <a:lnTo>
                  <a:pt x="431546" y="517778"/>
                </a:lnTo>
                <a:lnTo>
                  <a:pt x="460121" y="460628"/>
                </a:lnTo>
                <a:lnTo>
                  <a:pt x="428116" y="460628"/>
                </a:lnTo>
                <a:lnTo>
                  <a:pt x="425196" y="457834"/>
                </a:lnTo>
                <a:lnTo>
                  <a:pt x="425196" y="441578"/>
                </a:lnTo>
                <a:close/>
              </a:path>
              <a:path w="469900" h="518160">
                <a:moveTo>
                  <a:pt x="425196" y="6350"/>
                </a:moveTo>
                <a:lnTo>
                  <a:pt x="425196" y="457834"/>
                </a:lnTo>
                <a:lnTo>
                  <a:pt x="428116" y="460628"/>
                </a:lnTo>
                <a:lnTo>
                  <a:pt x="435101" y="460628"/>
                </a:lnTo>
                <a:lnTo>
                  <a:pt x="437896" y="457834"/>
                </a:lnTo>
                <a:lnTo>
                  <a:pt x="437896" y="12700"/>
                </a:lnTo>
                <a:lnTo>
                  <a:pt x="431546" y="12700"/>
                </a:lnTo>
                <a:lnTo>
                  <a:pt x="425196" y="6350"/>
                </a:lnTo>
                <a:close/>
              </a:path>
              <a:path w="469900" h="518160">
                <a:moveTo>
                  <a:pt x="469646" y="441578"/>
                </a:moveTo>
                <a:lnTo>
                  <a:pt x="437896" y="441578"/>
                </a:lnTo>
                <a:lnTo>
                  <a:pt x="437896" y="457834"/>
                </a:lnTo>
                <a:lnTo>
                  <a:pt x="435101" y="460628"/>
                </a:lnTo>
                <a:lnTo>
                  <a:pt x="460121" y="460628"/>
                </a:lnTo>
                <a:lnTo>
                  <a:pt x="469646" y="441578"/>
                </a:lnTo>
                <a:close/>
              </a:path>
              <a:path w="469900" h="518160">
                <a:moveTo>
                  <a:pt x="435101" y="0"/>
                </a:moveTo>
                <a:lnTo>
                  <a:pt x="2920" y="0"/>
                </a:lnTo>
                <a:lnTo>
                  <a:pt x="0" y="2794"/>
                </a:lnTo>
                <a:lnTo>
                  <a:pt x="0" y="9778"/>
                </a:lnTo>
                <a:lnTo>
                  <a:pt x="2920" y="12700"/>
                </a:lnTo>
                <a:lnTo>
                  <a:pt x="425196" y="12700"/>
                </a:lnTo>
                <a:lnTo>
                  <a:pt x="425196" y="6350"/>
                </a:lnTo>
                <a:lnTo>
                  <a:pt x="437896" y="6350"/>
                </a:lnTo>
                <a:lnTo>
                  <a:pt x="437896" y="2794"/>
                </a:lnTo>
                <a:lnTo>
                  <a:pt x="435101" y="0"/>
                </a:lnTo>
                <a:close/>
              </a:path>
              <a:path w="469900" h="518160">
                <a:moveTo>
                  <a:pt x="437896" y="6350"/>
                </a:moveTo>
                <a:lnTo>
                  <a:pt x="425196" y="6350"/>
                </a:lnTo>
                <a:lnTo>
                  <a:pt x="431546" y="12700"/>
                </a:lnTo>
                <a:lnTo>
                  <a:pt x="437896" y="12700"/>
                </a:lnTo>
                <a:lnTo>
                  <a:pt x="437896" y="6350"/>
                </a:lnTo>
                <a:close/>
              </a:path>
            </a:pathLst>
          </a:custGeom>
          <a:solidFill>
            <a:srgbClr val="FFFFFF"/>
          </a:solidFill>
        </p:spPr>
        <p:txBody>
          <a:bodyPr wrap="square" lIns="0" tIns="0" rIns="0" bIns="0" rtlCol="0"/>
          <a:lstStyle/>
          <a:p>
            <a:endParaRPr sz="1154"/>
          </a:p>
        </p:txBody>
      </p:sp>
      <p:sp>
        <p:nvSpPr>
          <p:cNvPr id="90" name="object 90"/>
          <p:cNvSpPr/>
          <p:nvPr/>
        </p:nvSpPr>
        <p:spPr>
          <a:xfrm>
            <a:off x="4430988" y="1523257"/>
            <a:ext cx="49277" cy="461815"/>
          </a:xfrm>
          <a:custGeom>
            <a:avLst/>
            <a:gdLst/>
            <a:ahLst/>
            <a:cxnLst/>
            <a:rect l="l" t="t" r="r" b="b"/>
            <a:pathLst>
              <a:path w="76834" h="720089">
                <a:moveTo>
                  <a:pt x="31750" y="643381"/>
                </a:moveTo>
                <a:lnTo>
                  <a:pt x="0" y="643381"/>
                </a:lnTo>
                <a:lnTo>
                  <a:pt x="38112" y="719581"/>
                </a:lnTo>
                <a:lnTo>
                  <a:pt x="66687" y="662431"/>
                </a:lnTo>
                <a:lnTo>
                  <a:pt x="34594" y="662431"/>
                </a:lnTo>
                <a:lnTo>
                  <a:pt x="31750" y="659637"/>
                </a:lnTo>
                <a:lnTo>
                  <a:pt x="31750" y="643381"/>
                </a:lnTo>
                <a:close/>
              </a:path>
              <a:path w="76834" h="720089">
                <a:moveTo>
                  <a:pt x="41605" y="0"/>
                </a:moveTo>
                <a:lnTo>
                  <a:pt x="34594" y="0"/>
                </a:lnTo>
                <a:lnTo>
                  <a:pt x="31750" y="2921"/>
                </a:lnTo>
                <a:lnTo>
                  <a:pt x="31750" y="659637"/>
                </a:lnTo>
                <a:lnTo>
                  <a:pt x="34594" y="662431"/>
                </a:lnTo>
                <a:lnTo>
                  <a:pt x="41605" y="662431"/>
                </a:lnTo>
                <a:lnTo>
                  <a:pt x="44462" y="659637"/>
                </a:lnTo>
                <a:lnTo>
                  <a:pt x="44462" y="2921"/>
                </a:lnTo>
                <a:lnTo>
                  <a:pt x="41605" y="0"/>
                </a:lnTo>
                <a:close/>
              </a:path>
              <a:path w="76834" h="720089">
                <a:moveTo>
                  <a:pt x="76212" y="643381"/>
                </a:moveTo>
                <a:lnTo>
                  <a:pt x="44462" y="643381"/>
                </a:lnTo>
                <a:lnTo>
                  <a:pt x="44462" y="659637"/>
                </a:lnTo>
                <a:lnTo>
                  <a:pt x="41605" y="662431"/>
                </a:lnTo>
                <a:lnTo>
                  <a:pt x="66687" y="662431"/>
                </a:lnTo>
                <a:lnTo>
                  <a:pt x="76212" y="643381"/>
                </a:lnTo>
                <a:close/>
              </a:path>
            </a:pathLst>
          </a:custGeom>
          <a:solidFill>
            <a:srgbClr val="FFFFFF"/>
          </a:solidFill>
        </p:spPr>
        <p:txBody>
          <a:bodyPr wrap="square" lIns="0" tIns="0" rIns="0" bIns="0" rtlCol="0"/>
          <a:lstStyle/>
          <a:p>
            <a:endParaRPr sz="1154"/>
          </a:p>
        </p:txBody>
      </p:sp>
      <p:sp>
        <p:nvSpPr>
          <p:cNvPr id="91" name="object 91"/>
          <p:cNvSpPr/>
          <p:nvPr/>
        </p:nvSpPr>
        <p:spPr>
          <a:xfrm>
            <a:off x="4428056" y="2649208"/>
            <a:ext cx="49277" cy="602315"/>
          </a:xfrm>
          <a:custGeom>
            <a:avLst/>
            <a:gdLst/>
            <a:ahLst/>
            <a:cxnLst/>
            <a:rect l="l" t="t" r="r" b="b"/>
            <a:pathLst>
              <a:path w="76834" h="939164">
                <a:moveTo>
                  <a:pt x="31750" y="862837"/>
                </a:moveTo>
                <a:lnTo>
                  <a:pt x="0" y="862837"/>
                </a:lnTo>
                <a:lnTo>
                  <a:pt x="38112" y="939037"/>
                </a:lnTo>
                <a:lnTo>
                  <a:pt x="66687" y="881887"/>
                </a:lnTo>
                <a:lnTo>
                  <a:pt x="34594" y="881887"/>
                </a:lnTo>
                <a:lnTo>
                  <a:pt x="31750" y="879093"/>
                </a:lnTo>
                <a:lnTo>
                  <a:pt x="31750" y="862837"/>
                </a:lnTo>
                <a:close/>
              </a:path>
              <a:path w="76834" h="939164">
                <a:moveTo>
                  <a:pt x="41605" y="0"/>
                </a:moveTo>
                <a:lnTo>
                  <a:pt x="34594" y="0"/>
                </a:lnTo>
                <a:lnTo>
                  <a:pt x="31750" y="2921"/>
                </a:lnTo>
                <a:lnTo>
                  <a:pt x="31750" y="879093"/>
                </a:lnTo>
                <a:lnTo>
                  <a:pt x="34594" y="881887"/>
                </a:lnTo>
                <a:lnTo>
                  <a:pt x="41605" y="881887"/>
                </a:lnTo>
                <a:lnTo>
                  <a:pt x="44462" y="879093"/>
                </a:lnTo>
                <a:lnTo>
                  <a:pt x="44462" y="2921"/>
                </a:lnTo>
                <a:lnTo>
                  <a:pt x="41605" y="0"/>
                </a:lnTo>
                <a:close/>
              </a:path>
              <a:path w="76834" h="939164">
                <a:moveTo>
                  <a:pt x="76212" y="862837"/>
                </a:moveTo>
                <a:lnTo>
                  <a:pt x="44462" y="862837"/>
                </a:lnTo>
                <a:lnTo>
                  <a:pt x="44462" y="879093"/>
                </a:lnTo>
                <a:lnTo>
                  <a:pt x="41605" y="881887"/>
                </a:lnTo>
                <a:lnTo>
                  <a:pt x="66687" y="881887"/>
                </a:lnTo>
                <a:lnTo>
                  <a:pt x="76212" y="862837"/>
                </a:lnTo>
                <a:close/>
              </a:path>
            </a:pathLst>
          </a:custGeom>
          <a:solidFill>
            <a:srgbClr val="FFFFFF"/>
          </a:solidFill>
        </p:spPr>
        <p:txBody>
          <a:bodyPr wrap="square" lIns="0" tIns="0" rIns="0" bIns="0" rtlCol="0"/>
          <a:lstStyle/>
          <a:p>
            <a:endParaRPr sz="1154"/>
          </a:p>
        </p:txBody>
      </p:sp>
      <p:sp>
        <p:nvSpPr>
          <p:cNvPr id="92" name="object 92"/>
          <p:cNvSpPr/>
          <p:nvPr/>
        </p:nvSpPr>
        <p:spPr>
          <a:xfrm>
            <a:off x="4425124" y="3467281"/>
            <a:ext cx="49277" cy="535119"/>
          </a:xfrm>
          <a:custGeom>
            <a:avLst/>
            <a:gdLst/>
            <a:ahLst/>
            <a:cxnLst/>
            <a:rect l="l" t="t" r="r" b="b"/>
            <a:pathLst>
              <a:path w="76834" h="834389">
                <a:moveTo>
                  <a:pt x="31750" y="757682"/>
                </a:moveTo>
                <a:lnTo>
                  <a:pt x="0" y="757682"/>
                </a:lnTo>
                <a:lnTo>
                  <a:pt x="38112" y="833882"/>
                </a:lnTo>
                <a:lnTo>
                  <a:pt x="66687" y="776732"/>
                </a:lnTo>
                <a:lnTo>
                  <a:pt x="34594" y="776732"/>
                </a:lnTo>
                <a:lnTo>
                  <a:pt x="31750" y="773938"/>
                </a:lnTo>
                <a:lnTo>
                  <a:pt x="31750" y="757682"/>
                </a:lnTo>
                <a:close/>
              </a:path>
              <a:path w="76834" h="834389">
                <a:moveTo>
                  <a:pt x="41605" y="0"/>
                </a:moveTo>
                <a:lnTo>
                  <a:pt x="34594" y="0"/>
                </a:lnTo>
                <a:lnTo>
                  <a:pt x="31750" y="2921"/>
                </a:lnTo>
                <a:lnTo>
                  <a:pt x="31750" y="773938"/>
                </a:lnTo>
                <a:lnTo>
                  <a:pt x="34594" y="776732"/>
                </a:lnTo>
                <a:lnTo>
                  <a:pt x="41605" y="776732"/>
                </a:lnTo>
                <a:lnTo>
                  <a:pt x="44462" y="773938"/>
                </a:lnTo>
                <a:lnTo>
                  <a:pt x="44462" y="2921"/>
                </a:lnTo>
                <a:lnTo>
                  <a:pt x="41605" y="0"/>
                </a:lnTo>
                <a:close/>
              </a:path>
              <a:path w="76834" h="834389">
                <a:moveTo>
                  <a:pt x="76212" y="757682"/>
                </a:moveTo>
                <a:lnTo>
                  <a:pt x="44462" y="757682"/>
                </a:lnTo>
                <a:lnTo>
                  <a:pt x="44462" y="773938"/>
                </a:lnTo>
                <a:lnTo>
                  <a:pt x="41605" y="776732"/>
                </a:lnTo>
                <a:lnTo>
                  <a:pt x="66687" y="776732"/>
                </a:lnTo>
                <a:lnTo>
                  <a:pt x="76212" y="757682"/>
                </a:lnTo>
                <a:close/>
              </a:path>
            </a:pathLst>
          </a:custGeom>
          <a:solidFill>
            <a:srgbClr val="FFFFFF"/>
          </a:solidFill>
        </p:spPr>
        <p:txBody>
          <a:bodyPr wrap="square" lIns="0" tIns="0" rIns="0" bIns="0" rtlCol="0"/>
          <a:lstStyle/>
          <a:p>
            <a:endParaRPr sz="1154"/>
          </a:p>
        </p:txBody>
      </p:sp>
      <p:sp>
        <p:nvSpPr>
          <p:cNvPr id="93" name="object 93"/>
          <p:cNvSpPr/>
          <p:nvPr/>
        </p:nvSpPr>
        <p:spPr>
          <a:xfrm>
            <a:off x="4803242" y="2291647"/>
            <a:ext cx="271224" cy="48869"/>
          </a:xfrm>
          <a:custGeom>
            <a:avLst/>
            <a:gdLst/>
            <a:ahLst/>
            <a:cxnLst/>
            <a:rect l="l" t="t" r="r" b="b"/>
            <a:pathLst>
              <a:path w="422910" h="76200">
                <a:moveTo>
                  <a:pt x="346201" y="0"/>
                </a:moveTo>
                <a:lnTo>
                  <a:pt x="346201" y="76200"/>
                </a:lnTo>
                <a:lnTo>
                  <a:pt x="409701" y="44450"/>
                </a:lnTo>
                <a:lnTo>
                  <a:pt x="362331" y="44450"/>
                </a:lnTo>
                <a:lnTo>
                  <a:pt x="365251" y="41655"/>
                </a:lnTo>
                <a:lnTo>
                  <a:pt x="365251" y="34670"/>
                </a:lnTo>
                <a:lnTo>
                  <a:pt x="362331" y="31750"/>
                </a:lnTo>
                <a:lnTo>
                  <a:pt x="409701" y="31750"/>
                </a:lnTo>
                <a:lnTo>
                  <a:pt x="346201" y="0"/>
                </a:lnTo>
                <a:close/>
              </a:path>
              <a:path w="422910" h="76200">
                <a:moveTo>
                  <a:pt x="346201" y="31750"/>
                </a:moveTo>
                <a:lnTo>
                  <a:pt x="2793" y="31750"/>
                </a:lnTo>
                <a:lnTo>
                  <a:pt x="0" y="34670"/>
                </a:lnTo>
                <a:lnTo>
                  <a:pt x="0" y="41655"/>
                </a:lnTo>
                <a:lnTo>
                  <a:pt x="2793" y="44450"/>
                </a:lnTo>
                <a:lnTo>
                  <a:pt x="346201" y="44450"/>
                </a:lnTo>
                <a:lnTo>
                  <a:pt x="346201" y="31750"/>
                </a:lnTo>
                <a:close/>
              </a:path>
              <a:path w="422910" h="76200">
                <a:moveTo>
                  <a:pt x="409701" y="31750"/>
                </a:moveTo>
                <a:lnTo>
                  <a:pt x="362331" y="31750"/>
                </a:lnTo>
                <a:lnTo>
                  <a:pt x="365251" y="34670"/>
                </a:lnTo>
                <a:lnTo>
                  <a:pt x="365251" y="41655"/>
                </a:lnTo>
                <a:lnTo>
                  <a:pt x="362331" y="44450"/>
                </a:lnTo>
                <a:lnTo>
                  <a:pt x="409701" y="44450"/>
                </a:lnTo>
                <a:lnTo>
                  <a:pt x="422401" y="38100"/>
                </a:lnTo>
                <a:lnTo>
                  <a:pt x="409701" y="31750"/>
                </a:lnTo>
                <a:close/>
              </a:path>
            </a:pathLst>
          </a:custGeom>
          <a:solidFill>
            <a:srgbClr val="FFFFFF"/>
          </a:solidFill>
        </p:spPr>
        <p:txBody>
          <a:bodyPr wrap="square" lIns="0" tIns="0" rIns="0" bIns="0" rtlCol="0"/>
          <a:lstStyle/>
          <a:p>
            <a:endParaRPr sz="1154"/>
          </a:p>
        </p:txBody>
      </p:sp>
      <p:sp>
        <p:nvSpPr>
          <p:cNvPr id="94" name="object 94"/>
          <p:cNvSpPr/>
          <p:nvPr/>
        </p:nvSpPr>
        <p:spPr>
          <a:xfrm>
            <a:off x="5348625" y="2294579"/>
            <a:ext cx="267967" cy="48869"/>
          </a:xfrm>
          <a:custGeom>
            <a:avLst/>
            <a:gdLst/>
            <a:ahLst/>
            <a:cxnLst/>
            <a:rect l="l" t="t" r="r" b="b"/>
            <a:pathLst>
              <a:path w="417830" h="76200">
                <a:moveTo>
                  <a:pt x="341629" y="0"/>
                </a:moveTo>
                <a:lnTo>
                  <a:pt x="341629" y="76200"/>
                </a:lnTo>
                <a:lnTo>
                  <a:pt x="405129" y="44450"/>
                </a:lnTo>
                <a:lnTo>
                  <a:pt x="357758" y="44450"/>
                </a:lnTo>
                <a:lnTo>
                  <a:pt x="360679" y="41656"/>
                </a:lnTo>
                <a:lnTo>
                  <a:pt x="360679" y="34671"/>
                </a:lnTo>
                <a:lnTo>
                  <a:pt x="357758" y="31750"/>
                </a:lnTo>
                <a:lnTo>
                  <a:pt x="405129" y="31750"/>
                </a:lnTo>
                <a:lnTo>
                  <a:pt x="341629" y="0"/>
                </a:lnTo>
                <a:close/>
              </a:path>
              <a:path w="417830" h="76200">
                <a:moveTo>
                  <a:pt x="341629" y="31750"/>
                </a:moveTo>
                <a:lnTo>
                  <a:pt x="2793" y="31750"/>
                </a:lnTo>
                <a:lnTo>
                  <a:pt x="0" y="34671"/>
                </a:lnTo>
                <a:lnTo>
                  <a:pt x="0" y="41656"/>
                </a:lnTo>
                <a:lnTo>
                  <a:pt x="2793" y="44450"/>
                </a:lnTo>
                <a:lnTo>
                  <a:pt x="341629" y="44450"/>
                </a:lnTo>
                <a:lnTo>
                  <a:pt x="341629" y="31750"/>
                </a:lnTo>
                <a:close/>
              </a:path>
              <a:path w="417830" h="76200">
                <a:moveTo>
                  <a:pt x="405129" y="31750"/>
                </a:moveTo>
                <a:lnTo>
                  <a:pt x="357758" y="31750"/>
                </a:lnTo>
                <a:lnTo>
                  <a:pt x="360679" y="34671"/>
                </a:lnTo>
                <a:lnTo>
                  <a:pt x="360679" y="41656"/>
                </a:lnTo>
                <a:lnTo>
                  <a:pt x="357758" y="44450"/>
                </a:lnTo>
                <a:lnTo>
                  <a:pt x="405129" y="44450"/>
                </a:lnTo>
                <a:lnTo>
                  <a:pt x="417829" y="38100"/>
                </a:lnTo>
                <a:lnTo>
                  <a:pt x="405129" y="31750"/>
                </a:lnTo>
                <a:close/>
              </a:path>
            </a:pathLst>
          </a:custGeom>
          <a:solidFill>
            <a:srgbClr val="FFFFFF"/>
          </a:solidFill>
        </p:spPr>
        <p:txBody>
          <a:bodyPr wrap="square" lIns="0" tIns="0" rIns="0" bIns="0" rtlCol="0"/>
          <a:lstStyle/>
          <a:p>
            <a:endParaRPr sz="1154"/>
          </a:p>
        </p:txBody>
      </p:sp>
      <p:sp>
        <p:nvSpPr>
          <p:cNvPr id="95" name="object 95"/>
          <p:cNvSpPr/>
          <p:nvPr/>
        </p:nvSpPr>
        <p:spPr>
          <a:xfrm>
            <a:off x="5940676" y="1514461"/>
            <a:ext cx="48869" cy="417019"/>
          </a:xfrm>
          <a:custGeom>
            <a:avLst/>
            <a:gdLst/>
            <a:ahLst/>
            <a:cxnLst/>
            <a:rect l="l" t="t" r="r" b="b"/>
            <a:pathLst>
              <a:path w="76200" h="650239">
                <a:moveTo>
                  <a:pt x="31787" y="574082"/>
                </a:moveTo>
                <a:lnTo>
                  <a:pt x="0" y="574294"/>
                </a:lnTo>
                <a:lnTo>
                  <a:pt x="38735" y="650240"/>
                </a:lnTo>
                <a:lnTo>
                  <a:pt x="66740" y="593090"/>
                </a:lnTo>
                <a:lnTo>
                  <a:pt x="34798" y="593090"/>
                </a:lnTo>
                <a:lnTo>
                  <a:pt x="31876" y="590296"/>
                </a:lnTo>
                <a:lnTo>
                  <a:pt x="31787" y="574082"/>
                </a:lnTo>
                <a:close/>
              </a:path>
              <a:path w="76200" h="650239">
                <a:moveTo>
                  <a:pt x="44487" y="573997"/>
                </a:moveTo>
                <a:lnTo>
                  <a:pt x="31787" y="574082"/>
                </a:lnTo>
                <a:lnTo>
                  <a:pt x="31876" y="590296"/>
                </a:lnTo>
                <a:lnTo>
                  <a:pt x="34798" y="593090"/>
                </a:lnTo>
                <a:lnTo>
                  <a:pt x="41783" y="593090"/>
                </a:lnTo>
                <a:lnTo>
                  <a:pt x="44455" y="590296"/>
                </a:lnTo>
                <a:lnTo>
                  <a:pt x="44487" y="573997"/>
                </a:lnTo>
                <a:close/>
              </a:path>
              <a:path w="76200" h="650239">
                <a:moveTo>
                  <a:pt x="76200" y="573786"/>
                </a:moveTo>
                <a:lnTo>
                  <a:pt x="44487" y="573997"/>
                </a:lnTo>
                <a:lnTo>
                  <a:pt x="44455" y="590296"/>
                </a:lnTo>
                <a:lnTo>
                  <a:pt x="41783" y="593090"/>
                </a:lnTo>
                <a:lnTo>
                  <a:pt x="66740" y="593090"/>
                </a:lnTo>
                <a:lnTo>
                  <a:pt x="76200" y="573786"/>
                </a:lnTo>
                <a:close/>
              </a:path>
              <a:path w="76200" h="650239">
                <a:moveTo>
                  <a:pt x="37591" y="0"/>
                </a:moveTo>
                <a:lnTo>
                  <a:pt x="30606" y="0"/>
                </a:lnTo>
                <a:lnTo>
                  <a:pt x="27812" y="2794"/>
                </a:lnTo>
                <a:lnTo>
                  <a:pt x="27812" y="6476"/>
                </a:lnTo>
                <a:lnTo>
                  <a:pt x="31787" y="574082"/>
                </a:lnTo>
                <a:lnTo>
                  <a:pt x="44487" y="573997"/>
                </a:lnTo>
                <a:lnTo>
                  <a:pt x="40513" y="6476"/>
                </a:lnTo>
                <a:lnTo>
                  <a:pt x="40386" y="2794"/>
                </a:lnTo>
                <a:lnTo>
                  <a:pt x="37591" y="0"/>
                </a:lnTo>
                <a:close/>
              </a:path>
            </a:pathLst>
          </a:custGeom>
          <a:solidFill>
            <a:srgbClr val="FFFFFF"/>
          </a:solidFill>
        </p:spPr>
        <p:txBody>
          <a:bodyPr wrap="square" lIns="0" tIns="0" rIns="0" bIns="0" rtlCol="0"/>
          <a:lstStyle/>
          <a:p>
            <a:endParaRPr sz="1154"/>
          </a:p>
        </p:txBody>
      </p:sp>
      <p:sp>
        <p:nvSpPr>
          <p:cNvPr id="96" name="object 96"/>
          <p:cNvSpPr/>
          <p:nvPr/>
        </p:nvSpPr>
        <p:spPr>
          <a:xfrm>
            <a:off x="5935139" y="2688954"/>
            <a:ext cx="48869" cy="588469"/>
          </a:xfrm>
          <a:custGeom>
            <a:avLst/>
            <a:gdLst/>
            <a:ahLst/>
            <a:cxnLst/>
            <a:rect l="l" t="t" r="r" b="b"/>
            <a:pathLst>
              <a:path w="76200" h="917575">
                <a:moveTo>
                  <a:pt x="31750" y="840993"/>
                </a:moveTo>
                <a:lnTo>
                  <a:pt x="0" y="840993"/>
                </a:lnTo>
                <a:lnTo>
                  <a:pt x="38100" y="917193"/>
                </a:lnTo>
                <a:lnTo>
                  <a:pt x="66675" y="860043"/>
                </a:lnTo>
                <a:lnTo>
                  <a:pt x="34671" y="860043"/>
                </a:lnTo>
                <a:lnTo>
                  <a:pt x="31750" y="857122"/>
                </a:lnTo>
                <a:lnTo>
                  <a:pt x="31750" y="840993"/>
                </a:lnTo>
                <a:close/>
              </a:path>
              <a:path w="76200" h="917575">
                <a:moveTo>
                  <a:pt x="41655" y="0"/>
                </a:moveTo>
                <a:lnTo>
                  <a:pt x="34671" y="0"/>
                </a:lnTo>
                <a:lnTo>
                  <a:pt x="31750" y="2793"/>
                </a:lnTo>
                <a:lnTo>
                  <a:pt x="31750" y="857122"/>
                </a:lnTo>
                <a:lnTo>
                  <a:pt x="34671" y="860043"/>
                </a:lnTo>
                <a:lnTo>
                  <a:pt x="41655" y="860043"/>
                </a:lnTo>
                <a:lnTo>
                  <a:pt x="44450" y="857122"/>
                </a:lnTo>
                <a:lnTo>
                  <a:pt x="44450" y="2793"/>
                </a:lnTo>
                <a:lnTo>
                  <a:pt x="41655" y="0"/>
                </a:lnTo>
                <a:close/>
              </a:path>
              <a:path w="76200" h="917575">
                <a:moveTo>
                  <a:pt x="76200" y="840993"/>
                </a:moveTo>
                <a:lnTo>
                  <a:pt x="44450" y="840993"/>
                </a:lnTo>
                <a:lnTo>
                  <a:pt x="44450" y="857122"/>
                </a:lnTo>
                <a:lnTo>
                  <a:pt x="41655" y="860043"/>
                </a:lnTo>
                <a:lnTo>
                  <a:pt x="66675" y="860043"/>
                </a:lnTo>
                <a:lnTo>
                  <a:pt x="76200" y="840993"/>
                </a:lnTo>
                <a:close/>
              </a:path>
            </a:pathLst>
          </a:custGeom>
          <a:solidFill>
            <a:srgbClr val="FFFFFF"/>
          </a:solidFill>
        </p:spPr>
        <p:txBody>
          <a:bodyPr wrap="square" lIns="0" tIns="0" rIns="0" bIns="0" rtlCol="0"/>
          <a:lstStyle/>
          <a:p>
            <a:endParaRPr sz="1154"/>
          </a:p>
        </p:txBody>
      </p:sp>
      <p:sp>
        <p:nvSpPr>
          <p:cNvPr id="97" name="object 97"/>
          <p:cNvSpPr/>
          <p:nvPr/>
        </p:nvSpPr>
        <p:spPr>
          <a:xfrm>
            <a:off x="5936604" y="3469480"/>
            <a:ext cx="48869" cy="611681"/>
          </a:xfrm>
          <a:custGeom>
            <a:avLst/>
            <a:gdLst/>
            <a:ahLst/>
            <a:cxnLst/>
            <a:rect l="l" t="t" r="r" b="b"/>
            <a:pathLst>
              <a:path w="76200" h="953770">
                <a:moveTo>
                  <a:pt x="31750" y="877188"/>
                </a:moveTo>
                <a:lnTo>
                  <a:pt x="0" y="877188"/>
                </a:lnTo>
                <a:lnTo>
                  <a:pt x="38100" y="953388"/>
                </a:lnTo>
                <a:lnTo>
                  <a:pt x="66675" y="896238"/>
                </a:lnTo>
                <a:lnTo>
                  <a:pt x="34671" y="896238"/>
                </a:lnTo>
                <a:lnTo>
                  <a:pt x="31750" y="893444"/>
                </a:lnTo>
                <a:lnTo>
                  <a:pt x="31750" y="877188"/>
                </a:lnTo>
                <a:close/>
              </a:path>
              <a:path w="76200" h="953770">
                <a:moveTo>
                  <a:pt x="41655" y="0"/>
                </a:moveTo>
                <a:lnTo>
                  <a:pt x="34671" y="0"/>
                </a:lnTo>
                <a:lnTo>
                  <a:pt x="31750" y="2793"/>
                </a:lnTo>
                <a:lnTo>
                  <a:pt x="31750" y="893444"/>
                </a:lnTo>
                <a:lnTo>
                  <a:pt x="34671" y="896238"/>
                </a:lnTo>
                <a:lnTo>
                  <a:pt x="41655" y="896238"/>
                </a:lnTo>
                <a:lnTo>
                  <a:pt x="44450" y="893444"/>
                </a:lnTo>
                <a:lnTo>
                  <a:pt x="44450" y="2793"/>
                </a:lnTo>
                <a:lnTo>
                  <a:pt x="41655" y="0"/>
                </a:lnTo>
                <a:close/>
              </a:path>
              <a:path w="76200" h="953770">
                <a:moveTo>
                  <a:pt x="76200" y="877188"/>
                </a:moveTo>
                <a:lnTo>
                  <a:pt x="44450" y="877188"/>
                </a:lnTo>
                <a:lnTo>
                  <a:pt x="44450" y="893444"/>
                </a:lnTo>
                <a:lnTo>
                  <a:pt x="41655" y="896238"/>
                </a:lnTo>
                <a:lnTo>
                  <a:pt x="66675" y="896238"/>
                </a:lnTo>
                <a:lnTo>
                  <a:pt x="76200" y="877188"/>
                </a:lnTo>
                <a:close/>
              </a:path>
            </a:pathLst>
          </a:custGeom>
          <a:solidFill>
            <a:srgbClr val="FFFFFF"/>
          </a:solidFill>
        </p:spPr>
        <p:txBody>
          <a:bodyPr wrap="square" lIns="0" tIns="0" rIns="0" bIns="0" rtlCol="0"/>
          <a:lstStyle/>
          <a:p>
            <a:endParaRPr sz="1154"/>
          </a:p>
        </p:txBody>
      </p:sp>
      <p:sp>
        <p:nvSpPr>
          <p:cNvPr id="98" name="object 98"/>
          <p:cNvSpPr/>
          <p:nvPr/>
        </p:nvSpPr>
        <p:spPr>
          <a:xfrm>
            <a:off x="5945482" y="4417056"/>
            <a:ext cx="48869" cy="399914"/>
          </a:xfrm>
          <a:custGeom>
            <a:avLst/>
            <a:gdLst/>
            <a:ahLst/>
            <a:cxnLst/>
            <a:rect l="l" t="t" r="r" b="b"/>
            <a:pathLst>
              <a:path w="76200" h="623570">
                <a:moveTo>
                  <a:pt x="31750" y="547370"/>
                </a:moveTo>
                <a:lnTo>
                  <a:pt x="0" y="547370"/>
                </a:lnTo>
                <a:lnTo>
                  <a:pt x="38100" y="623570"/>
                </a:lnTo>
                <a:lnTo>
                  <a:pt x="66675" y="566420"/>
                </a:lnTo>
                <a:lnTo>
                  <a:pt x="34544" y="566420"/>
                </a:lnTo>
                <a:lnTo>
                  <a:pt x="31750" y="563499"/>
                </a:lnTo>
                <a:lnTo>
                  <a:pt x="31750" y="547370"/>
                </a:lnTo>
                <a:close/>
              </a:path>
              <a:path w="76200" h="623570">
                <a:moveTo>
                  <a:pt x="41529" y="0"/>
                </a:moveTo>
                <a:lnTo>
                  <a:pt x="34544" y="0"/>
                </a:lnTo>
                <a:lnTo>
                  <a:pt x="31750" y="2794"/>
                </a:lnTo>
                <a:lnTo>
                  <a:pt x="31750" y="563499"/>
                </a:lnTo>
                <a:lnTo>
                  <a:pt x="34544" y="566420"/>
                </a:lnTo>
                <a:lnTo>
                  <a:pt x="41529" y="566420"/>
                </a:lnTo>
                <a:lnTo>
                  <a:pt x="44450" y="563499"/>
                </a:lnTo>
                <a:lnTo>
                  <a:pt x="44450" y="2794"/>
                </a:lnTo>
                <a:lnTo>
                  <a:pt x="41529" y="0"/>
                </a:lnTo>
                <a:close/>
              </a:path>
              <a:path w="76200" h="623570">
                <a:moveTo>
                  <a:pt x="76200" y="547370"/>
                </a:moveTo>
                <a:lnTo>
                  <a:pt x="44450" y="547370"/>
                </a:lnTo>
                <a:lnTo>
                  <a:pt x="44450" y="563499"/>
                </a:lnTo>
                <a:lnTo>
                  <a:pt x="41529" y="566420"/>
                </a:lnTo>
                <a:lnTo>
                  <a:pt x="66675" y="566420"/>
                </a:lnTo>
                <a:lnTo>
                  <a:pt x="76200" y="547370"/>
                </a:lnTo>
                <a:close/>
              </a:path>
            </a:pathLst>
          </a:custGeom>
          <a:solidFill>
            <a:srgbClr val="FFFFFF"/>
          </a:solidFill>
        </p:spPr>
        <p:txBody>
          <a:bodyPr wrap="square" lIns="0" tIns="0" rIns="0" bIns="0" rtlCol="0"/>
          <a:lstStyle/>
          <a:p>
            <a:endParaRPr sz="1154"/>
          </a:p>
        </p:txBody>
      </p:sp>
      <p:sp>
        <p:nvSpPr>
          <p:cNvPr id="99" name="object 99"/>
          <p:cNvSpPr/>
          <p:nvPr/>
        </p:nvSpPr>
        <p:spPr>
          <a:xfrm>
            <a:off x="5313031" y="4952339"/>
            <a:ext cx="300547" cy="48869"/>
          </a:xfrm>
          <a:custGeom>
            <a:avLst/>
            <a:gdLst/>
            <a:ahLst/>
            <a:cxnLst/>
            <a:rect l="l" t="t" r="r" b="b"/>
            <a:pathLst>
              <a:path w="468630" h="76200">
                <a:moveTo>
                  <a:pt x="76200" y="0"/>
                </a:moveTo>
                <a:lnTo>
                  <a:pt x="0" y="38100"/>
                </a:lnTo>
                <a:lnTo>
                  <a:pt x="76200" y="76200"/>
                </a:lnTo>
                <a:lnTo>
                  <a:pt x="76200" y="44450"/>
                </a:lnTo>
                <a:lnTo>
                  <a:pt x="60070" y="44450"/>
                </a:lnTo>
                <a:lnTo>
                  <a:pt x="57150" y="41528"/>
                </a:lnTo>
                <a:lnTo>
                  <a:pt x="57150" y="34543"/>
                </a:lnTo>
                <a:lnTo>
                  <a:pt x="60070" y="31750"/>
                </a:lnTo>
                <a:lnTo>
                  <a:pt x="76200" y="31750"/>
                </a:lnTo>
                <a:lnTo>
                  <a:pt x="76200" y="0"/>
                </a:lnTo>
                <a:close/>
              </a:path>
              <a:path w="468630" h="76200">
                <a:moveTo>
                  <a:pt x="76200" y="31750"/>
                </a:moveTo>
                <a:lnTo>
                  <a:pt x="60070" y="31750"/>
                </a:lnTo>
                <a:lnTo>
                  <a:pt x="57150" y="34543"/>
                </a:lnTo>
                <a:lnTo>
                  <a:pt x="57150" y="41528"/>
                </a:lnTo>
                <a:lnTo>
                  <a:pt x="60070" y="44450"/>
                </a:lnTo>
                <a:lnTo>
                  <a:pt x="76200" y="44450"/>
                </a:lnTo>
                <a:lnTo>
                  <a:pt x="76200" y="31750"/>
                </a:lnTo>
                <a:close/>
              </a:path>
              <a:path w="468630" h="76200">
                <a:moveTo>
                  <a:pt x="465327" y="31750"/>
                </a:moveTo>
                <a:lnTo>
                  <a:pt x="76200" y="31750"/>
                </a:lnTo>
                <a:lnTo>
                  <a:pt x="76200" y="44450"/>
                </a:lnTo>
                <a:lnTo>
                  <a:pt x="465327" y="44450"/>
                </a:lnTo>
                <a:lnTo>
                  <a:pt x="468121" y="41528"/>
                </a:lnTo>
                <a:lnTo>
                  <a:pt x="468121" y="34543"/>
                </a:lnTo>
                <a:lnTo>
                  <a:pt x="465327" y="31750"/>
                </a:lnTo>
                <a:close/>
              </a:path>
            </a:pathLst>
          </a:custGeom>
          <a:solidFill>
            <a:srgbClr val="FFFFFF"/>
          </a:solidFill>
        </p:spPr>
        <p:txBody>
          <a:bodyPr wrap="square" lIns="0" tIns="0" rIns="0" bIns="0" rtlCol="0"/>
          <a:lstStyle/>
          <a:p>
            <a:endParaRPr sz="1154"/>
          </a:p>
        </p:txBody>
      </p:sp>
      <p:sp>
        <p:nvSpPr>
          <p:cNvPr id="100" name="object 100"/>
          <p:cNvSpPr/>
          <p:nvPr/>
        </p:nvSpPr>
        <p:spPr>
          <a:xfrm>
            <a:off x="6485733" y="2240415"/>
            <a:ext cx="280999" cy="195477"/>
          </a:xfrm>
          <a:custGeom>
            <a:avLst/>
            <a:gdLst/>
            <a:ahLst/>
            <a:cxnLst/>
            <a:rect l="l" t="t" r="r" b="b"/>
            <a:pathLst>
              <a:path w="438150" h="304800">
                <a:moveTo>
                  <a:pt x="387350" y="0"/>
                </a:moveTo>
                <a:lnTo>
                  <a:pt x="50800" y="0"/>
                </a:lnTo>
                <a:lnTo>
                  <a:pt x="31075" y="3990"/>
                </a:lnTo>
                <a:lnTo>
                  <a:pt x="14922" y="14874"/>
                </a:lnTo>
                <a:lnTo>
                  <a:pt x="4008" y="31021"/>
                </a:lnTo>
                <a:lnTo>
                  <a:pt x="0" y="50800"/>
                </a:lnTo>
                <a:lnTo>
                  <a:pt x="0" y="254000"/>
                </a:lnTo>
                <a:lnTo>
                  <a:pt x="4008" y="273778"/>
                </a:lnTo>
                <a:lnTo>
                  <a:pt x="14922" y="289925"/>
                </a:lnTo>
                <a:lnTo>
                  <a:pt x="31075"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101" name="object 101"/>
          <p:cNvSpPr/>
          <p:nvPr/>
        </p:nvSpPr>
        <p:spPr>
          <a:xfrm>
            <a:off x="6477588" y="2224126"/>
            <a:ext cx="280999" cy="195477"/>
          </a:xfrm>
          <a:prstGeom prst="rect">
            <a:avLst/>
          </a:prstGeom>
          <a:blipFill>
            <a:blip r:embed="rId8" cstate="print"/>
            <a:stretch>
              <a:fillRect/>
            </a:stretch>
          </a:blipFill>
        </p:spPr>
        <p:txBody>
          <a:bodyPr wrap="square" lIns="0" tIns="0" rIns="0" bIns="0" rtlCol="0"/>
          <a:lstStyle/>
          <a:p>
            <a:endParaRPr sz="1154"/>
          </a:p>
        </p:txBody>
      </p:sp>
      <p:sp>
        <p:nvSpPr>
          <p:cNvPr id="102" name="object 102"/>
          <p:cNvSpPr/>
          <p:nvPr/>
        </p:nvSpPr>
        <p:spPr>
          <a:xfrm>
            <a:off x="6477588" y="2224126"/>
            <a:ext cx="280999" cy="195477"/>
          </a:xfrm>
          <a:custGeom>
            <a:avLst/>
            <a:gdLst/>
            <a:ahLst/>
            <a:cxnLst/>
            <a:rect l="l" t="t" r="r" b="b"/>
            <a:pathLst>
              <a:path w="438150" h="304800">
                <a:moveTo>
                  <a:pt x="50800" y="0"/>
                </a:moveTo>
                <a:lnTo>
                  <a:pt x="31075" y="3990"/>
                </a:lnTo>
                <a:lnTo>
                  <a:pt x="14922" y="14874"/>
                </a:lnTo>
                <a:lnTo>
                  <a:pt x="4008" y="31021"/>
                </a:lnTo>
                <a:lnTo>
                  <a:pt x="0" y="50800"/>
                </a:lnTo>
                <a:lnTo>
                  <a:pt x="0" y="254000"/>
                </a:lnTo>
                <a:lnTo>
                  <a:pt x="4008" y="273778"/>
                </a:lnTo>
                <a:lnTo>
                  <a:pt x="14922" y="289925"/>
                </a:lnTo>
                <a:lnTo>
                  <a:pt x="31075"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103" name="object 103"/>
          <p:cNvSpPr txBox="1"/>
          <p:nvPr/>
        </p:nvSpPr>
        <p:spPr>
          <a:xfrm>
            <a:off x="6556675" y="2268597"/>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104" name="object 104"/>
          <p:cNvSpPr/>
          <p:nvPr/>
        </p:nvSpPr>
        <p:spPr>
          <a:xfrm>
            <a:off x="6310374" y="2291647"/>
            <a:ext cx="171450" cy="48869"/>
          </a:xfrm>
          <a:custGeom>
            <a:avLst/>
            <a:gdLst/>
            <a:ahLst/>
            <a:cxnLst/>
            <a:rect l="l" t="t" r="r" b="b"/>
            <a:pathLst>
              <a:path w="267335" h="76200">
                <a:moveTo>
                  <a:pt x="190753" y="0"/>
                </a:moveTo>
                <a:lnTo>
                  <a:pt x="190753" y="76200"/>
                </a:lnTo>
                <a:lnTo>
                  <a:pt x="254253" y="44450"/>
                </a:lnTo>
                <a:lnTo>
                  <a:pt x="206883" y="44450"/>
                </a:lnTo>
                <a:lnTo>
                  <a:pt x="209803" y="41655"/>
                </a:lnTo>
                <a:lnTo>
                  <a:pt x="209803" y="34670"/>
                </a:lnTo>
                <a:lnTo>
                  <a:pt x="206883" y="31750"/>
                </a:lnTo>
                <a:lnTo>
                  <a:pt x="254253" y="31750"/>
                </a:lnTo>
                <a:lnTo>
                  <a:pt x="190753" y="0"/>
                </a:lnTo>
                <a:close/>
              </a:path>
              <a:path w="267335" h="76200">
                <a:moveTo>
                  <a:pt x="190753" y="31750"/>
                </a:moveTo>
                <a:lnTo>
                  <a:pt x="2794" y="31750"/>
                </a:lnTo>
                <a:lnTo>
                  <a:pt x="0" y="34670"/>
                </a:lnTo>
                <a:lnTo>
                  <a:pt x="0" y="41655"/>
                </a:lnTo>
                <a:lnTo>
                  <a:pt x="2794" y="44450"/>
                </a:lnTo>
                <a:lnTo>
                  <a:pt x="190753" y="44450"/>
                </a:lnTo>
                <a:lnTo>
                  <a:pt x="190753" y="31750"/>
                </a:lnTo>
                <a:close/>
              </a:path>
              <a:path w="267335" h="76200">
                <a:moveTo>
                  <a:pt x="254253" y="31750"/>
                </a:moveTo>
                <a:lnTo>
                  <a:pt x="206883" y="31750"/>
                </a:lnTo>
                <a:lnTo>
                  <a:pt x="209803" y="34670"/>
                </a:lnTo>
                <a:lnTo>
                  <a:pt x="209803" y="41655"/>
                </a:lnTo>
                <a:lnTo>
                  <a:pt x="206883" y="44450"/>
                </a:lnTo>
                <a:lnTo>
                  <a:pt x="254253" y="44450"/>
                </a:lnTo>
                <a:lnTo>
                  <a:pt x="266953" y="38100"/>
                </a:lnTo>
                <a:lnTo>
                  <a:pt x="254253" y="31750"/>
                </a:lnTo>
                <a:close/>
              </a:path>
            </a:pathLst>
          </a:custGeom>
          <a:solidFill>
            <a:srgbClr val="FFFFFF"/>
          </a:solidFill>
        </p:spPr>
        <p:txBody>
          <a:bodyPr wrap="square" lIns="0" tIns="0" rIns="0" bIns="0" rtlCol="0"/>
          <a:lstStyle/>
          <a:p>
            <a:endParaRPr sz="1154"/>
          </a:p>
        </p:txBody>
      </p:sp>
      <p:sp>
        <p:nvSpPr>
          <p:cNvPr id="105" name="object 105"/>
          <p:cNvSpPr/>
          <p:nvPr/>
        </p:nvSpPr>
        <p:spPr>
          <a:xfrm>
            <a:off x="6753129" y="2300443"/>
            <a:ext cx="136020" cy="48869"/>
          </a:xfrm>
          <a:custGeom>
            <a:avLst/>
            <a:gdLst/>
            <a:ahLst/>
            <a:cxnLst/>
            <a:rect l="l" t="t" r="r" b="b"/>
            <a:pathLst>
              <a:path w="212089" h="76200">
                <a:moveTo>
                  <a:pt x="135889" y="0"/>
                </a:moveTo>
                <a:lnTo>
                  <a:pt x="135889" y="76200"/>
                </a:lnTo>
                <a:lnTo>
                  <a:pt x="199389" y="44450"/>
                </a:lnTo>
                <a:lnTo>
                  <a:pt x="152018" y="44450"/>
                </a:lnTo>
                <a:lnTo>
                  <a:pt x="154939" y="41655"/>
                </a:lnTo>
                <a:lnTo>
                  <a:pt x="154939" y="34671"/>
                </a:lnTo>
                <a:lnTo>
                  <a:pt x="152018" y="31750"/>
                </a:lnTo>
                <a:lnTo>
                  <a:pt x="199389" y="31750"/>
                </a:lnTo>
                <a:lnTo>
                  <a:pt x="135889" y="0"/>
                </a:lnTo>
                <a:close/>
              </a:path>
              <a:path w="212089" h="76200">
                <a:moveTo>
                  <a:pt x="135889" y="31750"/>
                </a:moveTo>
                <a:lnTo>
                  <a:pt x="2793" y="31750"/>
                </a:lnTo>
                <a:lnTo>
                  <a:pt x="0" y="34671"/>
                </a:lnTo>
                <a:lnTo>
                  <a:pt x="0" y="41655"/>
                </a:lnTo>
                <a:lnTo>
                  <a:pt x="2793" y="44450"/>
                </a:lnTo>
                <a:lnTo>
                  <a:pt x="135889" y="44450"/>
                </a:lnTo>
                <a:lnTo>
                  <a:pt x="135889" y="31750"/>
                </a:lnTo>
                <a:close/>
              </a:path>
              <a:path w="212089" h="76200">
                <a:moveTo>
                  <a:pt x="199389" y="31750"/>
                </a:moveTo>
                <a:lnTo>
                  <a:pt x="152018" y="31750"/>
                </a:lnTo>
                <a:lnTo>
                  <a:pt x="154939" y="34671"/>
                </a:lnTo>
                <a:lnTo>
                  <a:pt x="154939" y="41655"/>
                </a:lnTo>
                <a:lnTo>
                  <a:pt x="152018" y="44450"/>
                </a:lnTo>
                <a:lnTo>
                  <a:pt x="199389" y="44450"/>
                </a:lnTo>
                <a:lnTo>
                  <a:pt x="212089" y="38100"/>
                </a:lnTo>
                <a:lnTo>
                  <a:pt x="199389" y="31750"/>
                </a:lnTo>
                <a:close/>
              </a:path>
            </a:pathLst>
          </a:custGeom>
          <a:solidFill>
            <a:srgbClr val="FFFFFF"/>
          </a:solidFill>
        </p:spPr>
        <p:txBody>
          <a:bodyPr wrap="square" lIns="0" tIns="0" rIns="0" bIns="0" rtlCol="0"/>
          <a:lstStyle/>
          <a:p>
            <a:endParaRPr sz="1154"/>
          </a:p>
        </p:txBody>
      </p:sp>
      <p:sp>
        <p:nvSpPr>
          <p:cNvPr id="106" name="object 106"/>
          <p:cNvSpPr/>
          <p:nvPr/>
        </p:nvSpPr>
        <p:spPr>
          <a:xfrm>
            <a:off x="7594660" y="2309240"/>
            <a:ext cx="355932" cy="48869"/>
          </a:xfrm>
          <a:custGeom>
            <a:avLst/>
            <a:gdLst/>
            <a:ahLst/>
            <a:cxnLst/>
            <a:rect l="l" t="t" r="r" b="b"/>
            <a:pathLst>
              <a:path w="554990" h="76200">
                <a:moveTo>
                  <a:pt x="478790" y="0"/>
                </a:moveTo>
                <a:lnTo>
                  <a:pt x="478790" y="76200"/>
                </a:lnTo>
                <a:lnTo>
                  <a:pt x="542290" y="44450"/>
                </a:lnTo>
                <a:lnTo>
                  <a:pt x="494919" y="44450"/>
                </a:lnTo>
                <a:lnTo>
                  <a:pt x="497840" y="41655"/>
                </a:lnTo>
                <a:lnTo>
                  <a:pt x="497840" y="34671"/>
                </a:lnTo>
                <a:lnTo>
                  <a:pt x="494919" y="31750"/>
                </a:lnTo>
                <a:lnTo>
                  <a:pt x="542290" y="31750"/>
                </a:lnTo>
                <a:lnTo>
                  <a:pt x="478790" y="0"/>
                </a:lnTo>
                <a:close/>
              </a:path>
              <a:path w="554990" h="76200">
                <a:moveTo>
                  <a:pt x="478790" y="31750"/>
                </a:moveTo>
                <a:lnTo>
                  <a:pt x="2794" y="31750"/>
                </a:lnTo>
                <a:lnTo>
                  <a:pt x="0" y="34671"/>
                </a:lnTo>
                <a:lnTo>
                  <a:pt x="0" y="41655"/>
                </a:lnTo>
                <a:lnTo>
                  <a:pt x="2794" y="44450"/>
                </a:lnTo>
                <a:lnTo>
                  <a:pt x="478790" y="44450"/>
                </a:lnTo>
                <a:lnTo>
                  <a:pt x="478790" y="31750"/>
                </a:lnTo>
                <a:close/>
              </a:path>
              <a:path w="554990" h="76200">
                <a:moveTo>
                  <a:pt x="542290" y="31750"/>
                </a:moveTo>
                <a:lnTo>
                  <a:pt x="494919" y="31750"/>
                </a:lnTo>
                <a:lnTo>
                  <a:pt x="497840" y="34671"/>
                </a:lnTo>
                <a:lnTo>
                  <a:pt x="497840" y="41655"/>
                </a:lnTo>
                <a:lnTo>
                  <a:pt x="494919" y="44450"/>
                </a:lnTo>
                <a:lnTo>
                  <a:pt x="542290" y="44450"/>
                </a:lnTo>
                <a:lnTo>
                  <a:pt x="554990" y="38100"/>
                </a:lnTo>
                <a:lnTo>
                  <a:pt x="542290" y="31750"/>
                </a:lnTo>
                <a:close/>
              </a:path>
            </a:pathLst>
          </a:custGeom>
          <a:solidFill>
            <a:srgbClr val="FFFFFF"/>
          </a:solidFill>
        </p:spPr>
        <p:txBody>
          <a:bodyPr wrap="square" lIns="0" tIns="0" rIns="0" bIns="0" rtlCol="0"/>
          <a:lstStyle/>
          <a:p>
            <a:endParaRPr sz="1154"/>
          </a:p>
        </p:txBody>
      </p:sp>
      <p:sp>
        <p:nvSpPr>
          <p:cNvPr id="107" name="object 107"/>
          <p:cNvSpPr/>
          <p:nvPr/>
        </p:nvSpPr>
        <p:spPr>
          <a:xfrm>
            <a:off x="8072684" y="2417567"/>
            <a:ext cx="48869" cy="3558097"/>
          </a:xfrm>
          <a:custGeom>
            <a:avLst/>
            <a:gdLst/>
            <a:ahLst/>
            <a:cxnLst/>
            <a:rect l="l" t="t" r="r" b="b"/>
            <a:pathLst>
              <a:path w="76200" h="5547995">
                <a:moveTo>
                  <a:pt x="31723" y="5471488"/>
                </a:moveTo>
                <a:lnTo>
                  <a:pt x="0" y="5471541"/>
                </a:lnTo>
                <a:lnTo>
                  <a:pt x="38226" y="5547614"/>
                </a:lnTo>
                <a:lnTo>
                  <a:pt x="66706" y="5490464"/>
                </a:lnTo>
                <a:lnTo>
                  <a:pt x="34543" y="5490464"/>
                </a:lnTo>
                <a:lnTo>
                  <a:pt x="31750" y="5487670"/>
                </a:lnTo>
                <a:lnTo>
                  <a:pt x="31723" y="5471488"/>
                </a:lnTo>
                <a:close/>
              </a:path>
              <a:path w="76200" h="5547995">
                <a:moveTo>
                  <a:pt x="44429" y="5471466"/>
                </a:moveTo>
                <a:lnTo>
                  <a:pt x="31723" y="5471488"/>
                </a:lnTo>
                <a:lnTo>
                  <a:pt x="31750" y="5487670"/>
                </a:lnTo>
                <a:lnTo>
                  <a:pt x="34543" y="5490464"/>
                </a:lnTo>
                <a:lnTo>
                  <a:pt x="41528" y="5490464"/>
                </a:lnTo>
                <a:lnTo>
                  <a:pt x="44450" y="5487670"/>
                </a:lnTo>
                <a:lnTo>
                  <a:pt x="44429" y="5471466"/>
                </a:lnTo>
                <a:close/>
              </a:path>
              <a:path w="76200" h="5547995">
                <a:moveTo>
                  <a:pt x="76200" y="5471414"/>
                </a:moveTo>
                <a:lnTo>
                  <a:pt x="44429" y="5471466"/>
                </a:lnTo>
                <a:lnTo>
                  <a:pt x="44450" y="5487670"/>
                </a:lnTo>
                <a:lnTo>
                  <a:pt x="41528" y="5490464"/>
                </a:lnTo>
                <a:lnTo>
                  <a:pt x="66706" y="5490464"/>
                </a:lnTo>
                <a:lnTo>
                  <a:pt x="76200" y="5471414"/>
                </a:lnTo>
                <a:close/>
              </a:path>
              <a:path w="76200" h="5547995">
                <a:moveTo>
                  <a:pt x="32511" y="0"/>
                </a:moveTo>
                <a:lnTo>
                  <a:pt x="25526" y="0"/>
                </a:lnTo>
                <a:lnTo>
                  <a:pt x="22854" y="2794"/>
                </a:lnTo>
                <a:lnTo>
                  <a:pt x="22732" y="6350"/>
                </a:lnTo>
                <a:lnTo>
                  <a:pt x="31723" y="5471488"/>
                </a:lnTo>
                <a:lnTo>
                  <a:pt x="44429" y="5471466"/>
                </a:lnTo>
                <a:lnTo>
                  <a:pt x="35432" y="6350"/>
                </a:lnTo>
                <a:lnTo>
                  <a:pt x="35432" y="2794"/>
                </a:lnTo>
                <a:lnTo>
                  <a:pt x="32511" y="0"/>
                </a:lnTo>
                <a:close/>
              </a:path>
            </a:pathLst>
          </a:custGeom>
          <a:solidFill>
            <a:srgbClr val="FFFFFF"/>
          </a:solidFill>
        </p:spPr>
        <p:txBody>
          <a:bodyPr wrap="square" lIns="0" tIns="0" rIns="0" bIns="0" rtlCol="0"/>
          <a:lstStyle/>
          <a:p>
            <a:endParaRPr sz="1154"/>
          </a:p>
        </p:txBody>
      </p:sp>
      <p:sp>
        <p:nvSpPr>
          <p:cNvPr id="108" name="object 108"/>
          <p:cNvSpPr/>
          <p:nvPr/>
        </p:nvSpPr>
        <p:spPr>
          <a:xfrm>
            <a:off x="7855785" y="4437826"/>
            <a:ext cx="48869" cy="1540607"/>
          </a:xfrm>
          <a:custGeom>
            <a:avLst/>
            <a:gdLst/>
            <a:ahLst/>
            <a:cxnLst/>
            <a:rect l="l" t="t" r="r" b="b"/>
            <a:pathLst>
              <a:path w="76200" h="2402204">
                <a:moveTo>
                  <a:pt x="31750" y="2325877"/>
                </a:moveTo>
                <a:lnTo>
                  <a:pt x="0" y="2325877"/>
                </a:lnTo>
                <a:lnTo>
                  <a:pt x="38100" y="2402077"/>
                </a:lnTo>
                <a:lnTo>
                  <a:pt x="66675" y="2344927"/>
                </a:lnTo>
                <a:lnTo>
                  <a:pt x="34544" y="2344927"/>
                </a:lnTo>
                <a:lnTo>
                  <a:pt x="31750" y="2342133"/>
                </a:lnTo>
                <a:lnTo>
                  <a:pt x="31750" y="2325877"/>
                </a:lnTo>
                <a:close/>
              </a:path>
              <a:path w="76200" h="2402204">
                <a:moveTo>
                  <a:pt x="41529" y="0"/>
                </a:moveTo>
                <a:lnTo>
                  <a:pt x="34544" y="0"/>
                </a:lnTo>
                <a:lnTo>
                  <a:pt x="31750" y="2920"/>
                </a:lnTo>
                <a:lnTo>
                  <a:pt x="31750" y="2342133"/>
                </a:lnTo>
                <a:lnTo>
                  <a:pt x="34544" y="2344927"/>
                </a:lnTo>
                <a:lnTo>
                  <a:pt x="41529" y="2344927"/>
                </a:lnTo>
                <a:lnTo>
                  <a:pt x="44450" y="2342133"/>
                </a:lnTo>
                <a:lnTo>
                  <a:pt x="44450" y="2920"/>
                </a:lnTo>
                <a:lnTo>
                  <a:pt x="41529" y="0"/>
                </a:lnTo>
                <a:close/>
              </a:path>
              <a:path w="76200" h="2402204">
                <a:moveTo>
                  <a:pt x="76200" y="2325877"/>
                </a:moveTo>
                <a:lnTo>
                  <a:pt x="44450" y="2325877"/>
                </a:lnTo>
                <a:lnTo>
                  <a:pt x="44450" y="2342133"/>
                </a:lnTo>
                <a:lnTo>
                  <a:pt x="41529" y="2344927"/>
                </a:lnTo>
                <a:lnTo>
                  <a:pt x="66675" y="2344927"/>
                </a:lnTo>
                <a:lnTo>
                  <a:pt x="76200" y="2325877"/>
                </a:lnTo>
                <a:close/>
              </a:path>
            </a:pathLst>
          </a:custGeom>
          <a:solidFill>
            <a:srgbClr val="FFFFFF"/>
          </a:solidFill>
        </p:spPr>
        <p:txBody>
          <a:bodyPr wrap="square" lIns="0" tIns="0" rIns="0" bIns="0" rtlCol="0"/>
          <a:lstStyle/>
          <a:p>
            <a:endParaRPr sz="1154"/>
          </a:p>
        </p:txBody>
      </p:sp>
      <p:sp>
        <p:nvSpPr>
          <p:cNvPr id="109" name="object 109"/>
          <p:cNvSpPr/>
          <p:nvPr/>
        </p:nvSpPr>
        <p:spPr>
          <a:xfrm>
            <a:off x="7225371" y="2578835"/>
            <a:ext cx="48869" cy="232944"/>
          </a:xfrm>
          <a:custGeom>
            <a:avLst/>
            <a:gdLst/>
            <a:ahLst/>
            <a:cxnLst/>
            <a:rect l="l" t="t" r="r" b="b"/>
            <a:pathLst>
              <a:path w="76200" h="363220">
                <a:moveTo>
                  <a:pt x="31750" y="286765"/>
                </a:moveTo>
                <a:lnTo>
                  <a:pt x="0" y="286765"/>
                </a:lnTo>
                <a:lnTo>
                  <a:pt x="38100" y="362965"/>
                </a:lnTo>
                <a:lnTo>
                  <a:pt x="66675" y="305815"/>
                </a:lnTo>
                <a:lnTo>
                  <a:pt x="34543" y="305815"/>
                </a:lnTo>
                <a:lnTo>
                  <a:pt x="31750" y="303021"/>
                </a:lnTo>
                <a:lnTo>
                  <a:pt x="31750" y="286765"/>
                </a:lnTo>
                <a:close/>
              </a:path>
              <a:path w="76200" h="363220">
                <a:moveTo>
                  <a:pt x="41528" y="0"/>
                </a:moveTo>
                <a:lnTo>
                  <a:pt x="34543" y="0"/>
                </a:lnTo>
                <a:lnTo>
                  <a:pt x="31750" y="2920"/>
                </a:lnTo>
                <a:lnTo>
                  <a:pt x="31750" y="303021"/>
                </a:lnTo>
                <a:lnTo>
                  <a:pt x="34543" y="305815"/>
                </a:lnTo>
                <a:lnTo>
                  <a:pt x="41528" y="305815"/>
                </a:lnTo>
                <a:lnTo>
                  <a:pt x="44450" y="303021"/>
                </a:lnTo>
                <a:lnTo>
                  <a:pt x="44450" y="2920"/>
                </a:lnTo>
                <a:lnTo>
                  <a:pt x="41528" y="0"/>
                </a:lnTo>
                <a:close/>
              </a:path>
              <a:path w="76200" h="363220">
                <a:moveTo>
                  <a:pt x="76200" y="286765"/>
                </a:moveTo>
                <a:lnTo>
                  <a:pt x="44450" y="286765"/>
                </a:lnTo>
                <a:lnTo>
                  <a:pt x="44450" y="303021"/>
                </a:lnTo>
                <a:lnTo>
                  <a:pt x="41528" y="305815"/>
                </a:lnTo>
                <a:lnTo>
                  <a:pt x="66675" y="305815"/>
                </a:lnTo>
                <a:lnTo>
                  <a:pt x="76200" y="286765"/>
                </a:lnTo>
                <a:close/>
              </a:path>
            </a:pathLst>
          </a:custGeom>
          <a:solidFill>
            <a:srgbClr val="FFFFFF"/>
          </a:solidFill>
        </p:spPr>
        <p:txBody>
          <a:bodyPr wrap="square" lIns="0" tIns="0" rIns="0" bIns="0" rtlCol="0"/>
          <a:lstStyle/>
          <a:p>
            <a:endParaRPr sz="1154"/>
          </a:p>
        </p:txBody>
      </p:sp>
      <p:sp>
        <p:nvSpPr>
          <p:cNvPr id="110" name="object 110"/>
          <p:cNvSpPr/>
          <p:nvPr/>
        </p:nvSpPr>
        <p:spPr>
          <a:xfrm>
            <a:off x="7225371" y="2998135"/>
            <a:ext cx="48869" cy="241903"/>
          </a:xfrm>
          <a:custGeom>
            <a:avLst/>
            <a:gdLst/>
            <a:ahLst/>
            <a:cxnLst/>
            <a:rect l="l" t="t" r="r" b="b"/>
            <a:pathLst>
              <a:path w="76200" h="377189">
                <a:moveTo>
                  <a:pt x="31750" y="300481"/>
                </a:moveTo>
                <a:lnTo>
                  <a:pt x="0" y="300481"/>
                </a:lnTo>
                <a:lnTo>
                  <a:pt x="38100" y="376681"/>
                </a:lnTo>
                <a:lnTo>
                  <a:pt x="66675" y="319531"/>
                </a:lnTo>
                <a:lnTo>
                  <a:pt x="34543" y="319531"/>
                </a:lnTo>
                <a:lnTo>
                  <a:pt x="31750" y="316738"/>
                </a:lnTo>
                <a:lnTo>
                  <a:pt x="31750" y="300481"/>
                </a:lnTo>
                <a:close/>
              </a:path>
              <a:path w="76200" h="377189">
                <a:moveTo>
                  <a:pt x="41528" y="0"/>
                </a:moveTo>
                <a:lnTo>
                  <a:pt x="34543" y="0"/>
                </a:lnTo>
                <a:lnTo>
                  <a:pt x="31750" y="2921"/>
                </a:lnTo>
                <a:lnTo>
                  <a:pt x="31750" y="316738"/>
                </a:lnTo>
                <a:lnTo>
                  <a:pt x="34543" y="319531"/>
                </a:lnTo>
                <a:lnTo>
                  <a:pt x="41528" y="319531"/>
                </a:lnTo>
                <a:lnTo>
                  <a:pt x="44450" y="316738"/>
                </a:lnTo>
                <a:lnTo>
                  <a:pt x="44450" y="2921"/>
                </a:lnTo>
                <a:lnTo>
                  <a:pt x="41528" y="0"/>
                </a:lnTo>
                <a:close/>
              </a:path>
              <a:path w="76200" h="377189">
                <a:moveTo>
                  <a:pt x="76200" y="300481"/>
                </a:moveTo>
                <a:lnTo>
                  <a:pt x="44450" y="300481"/>
                </a:lnTo>
                <a:lnTo>
                  <a:pt x="44450" y="316738"/>
                </a:lnTo>
                <a:lnTo>
                  <a:pt x="41528" y="319531"/>
                </a:lnTo>
                <a:lnTo>
                  <a:pt x="66675" y="319531"/>
                </a:lnTo>
                <a:lnTo>
                  <a:pt x="76200" y="300481"/>
                </a:lnTo>
                <a:close/>
              </a:path>
            </a:pathLst>
          </a:custGeom>
          <a:solidFill>
            <a:srgbClr val="FFFFFF"/>
          </a:solidFill>
        </p:spPr>
        <p:txBody>
          <a:bodyPr wrap="square" lIns="0" tIns="0" rIns="0" bIns="0" rtlCol="0"/>
          <a:lstStyle/>
          <a:p>
            <a:endParaRPr sz="1154"/>
          </a:p>
        </p:txBody>
      </p:sp>
      <p:sp>
        <p:nvSpPr>
          <p:cNvPr id="111" name="object 111"/>
          <p:cNvSpPr/>
          <p:nvPr/>
        </p:nvSpPr>
        <p:spPr>
          <a:xfrm>
            <a:off x="7222438" y="3822072"/>
            <a:ext cx="48869" cy="238645"/>
          </a:xfrm>
          <a:custGeom>
            <a:avLst/>
            <a:gdLst/>
            <a:ahLst/>
            <a:cxnLst/>
            <a:rect l="l" t="t" r="r" b="b"/>
            <a:pathLst>
              <a:path w="76200" h="372110">
                <a:moveTo>
                  <a:pt x="31750" y="295910"/>
                </a:moveTo>
                <a:lnTo>
                  <a:pt x="0" y="295910"/>
                </a:lnTo>
                <a:lnTo>
                  <a:pt x="38100" y="372110"/>
                </a:lnTo>
                <a:lnTo>
                  <a:pt x="66675" y="314960"/>
                </a:lnTo>
                <a:lnTo>
                  <a:pt x="34543" y="314960"/>
                </a:lnTo>
                <a:lnTo>
                  <a:pt x="31750" y="312166"/>
                </a:lnTo>
                <a:lnTo>
                  <a:pt x="31750" y="295910"/>
                </a:lnTo>
                <a:close/>
              </a:path>
              <a:path w="76200" h="372110">
                <a:moveTo>
                  <a:pt x="41528" y="0"/>
                </a:moveTo>
                <a:lnTo>
                  <a:pt x="34543" y="0"/>
                </a:lnTo>
                <a:lnTo>
                  <a:pt x="31750" y="2921"/>
                </a:lnTo>
                <a:lnTo>
                  <a:pt x="31750" y="312166"/>
                </a:lnTo>
                <a:lnTo>
                  <a:pt x="34543" y="314960"/>
                </a:lnTo>
                <a:lnTo>
                  <a:pt x="41528" y="314960"/>
                </a:lnTo>
                <a:lnTo>
                  <a:pt x="44450" y="312166"/>
                </a:lnTo>
                <a:lnTo>
                  <a:pt x="44450" y="2921"/>
                </a:lnTo>
                <a:lnTo>
                  <a:pt x="41528" y="0"/>
                </a:lnTo>
                <a:close/>
              </a:path>
              <a:path w="76200" h="372110">
                <a:moveTo>
                  <a:pt x="76200" y="295910"/>
                </a:moveTo>
                <a:lnTo>
                  <a:pt x="44450" y="295910"/>
                </a:lnTo>
                <a:lnTo>
                  <a:pt x="44450" y="312166"/>
                </a:lnTo>
                <a:lnTo>
                  <a:pt x="41528" y="314960"/>
                </a:lnTo>
                <a:lnTo>
                  <a:pt x="66675" y="314960"/>
                </a:lnTo>
                <a:lnTo>
                  <a:pt x="76200" y="295910"/>
                </a:lnTo>
                <a:close/>
              </a:path>
            </a:pathLst>
          </a:custGeom>
          <a:solidFill>
            <a:srgbClr val="FFFFFF"/>
          </a:solidFill>
        </p:spPr>
        <p:txBody>
          <a:bodyPr wrap="square" lIns="0" tIns="0" rIns="0" bIns="0" rtlCol="0"/>
          <a:lstStyle/>
          <a:p>
            <a:endParaRPr sz="1154"/>
          </a:p>
        </p:txBody>
      </p:sp>
      <p:sp>
        <p:nvSpPr>
          <p:cNvPr id="112" name="object 112"/>
          <p:cNvSpPr/>
          <p:nvPr/>
        </p:nvSpPr>
        <p:spPr>
          <a:xfrm>
            <a:off x="7219507" y="4631349"/>
            <a:ext cx="48869" cy="294438"/>
          </a:xfrm>
          <a:custGeom>
            <a:avLst/>
            <a:gdLst/>
            <a:ahLst/>
            <a:cxnLst/>
            <a:rect l="l" t="t" r="r" b="b"/>
            <a:pathLst>
              <a:path w="76200" h="459104">
                <a:moveTo>
                  <a:pt x="31750" y="382777"/>
                </a:moveTo>
                <a:lnTo>
                  <a:pt x="0" y="382777"/>
                </a:lnTo>
                <a:lnTo>
                  <a:pt x="38100" y="458977"/>
                </a:lnTo>
                <a:lnTo>
                  <a:pt x="66675" y="401827"/>
                </a:lnTo>
                <a:lnTo>
                  <a:pt x="34544" y="401827"/>
                </a:lnTo>
                <a:lnTo>
                  <a:pt x="31750" y="399033"/>
                </a:lnTo>
                <a:lnTo>
                  <a:pt x="31750" y="382777"/>
                </a:lnTo>
                <a:close/>
              </a:path>
              <a:path w="76200" h="459104">
                <a:moveTo>
                  <a:pt x="41528" y="0"/>
                </a:moveTo>
                <a:lnTo>
                  <a:pt x="34544" y="0"/>
                </a:lnTo>
                <a:lnTo>
                  <a:pt x="31750" y="2920"/>
                </a:lnTo>
                <a:lnTo>
                  <a:pt x="31750" y="399033"/>
                </a:lnTo>
                <a:lnTo>
                  <a:pt x="34544" y="401827"/>
                </a:lnTo>
                <a:lnTo>
                  <a:pt x="41528" y="401827"/>
                </a:lnTo>
                <a:lnTo>
                  <a:pt x="44450" y="399033"/>
                </a:lnTo>
                <a:lnTo>
                  <a:pt x="44450" y="2920"/>
                </a:lnTo>
                <a:lnTo>
                  <a:pt x="41528" y="0"/>
                </a:lnTo>
                <a:close/>
              </a:path>
              <a:path w="76200" h="459104">
                <a:moveTo>
                  <a:pt x="76200" y="382777"/>
                </a:moveTo>
                <a:lnTo>
                  <a:pt x="44450" y="382777"/>
                </a:lnTo>
                <a:lnTo>
                  <a:pt x="44450" y="399033"/>
                </a:lnTo>
                <a:lnTo>
                  <a:pt x="41528" y="401827"/>
                </a:lnTo>
                <a:lnTo>
                  <a:pt x="66675" y="401827"/>
                </a:lnTo>
                <a:lnTo>
                  <a:pt x="76200" y="382777"/>
                </a:lnTo>
                <a:close/>
              </a:path>
            </a:pathLst>
          </a:custGeom>
          <a:solidFill>
            <a:srgbClr val="FFFFFF"/>
          </a:solidFill>
        </p:spPr>
        <p:txBody>
          <a:bodyPr wrap="square" lIns="0" tIns="0" rIns="0" bIns="0" rtlCol="0"/>
          <a:lstStyle/>
          <a:p>
            <a:endParaRPr sz="1154"/>
          </a:p>
        </p:txBody>
      </p:sp>
      <p:sp>
        <p:nvSpPr>
          <p:cNvPr id="113" name="object 113"/>
          <p:cNvSpPr/>
          <p:nvPr/>
        </p:nvSpPr>
        <p:spPr>
          <a:xfrm>
            <a:off x="7219507" y="5123952"/>
            <a:ext cx="48869" cy="426385"/>
          </a:xfrm>
          <a:custGeom>
            <a:avLst/>
            <a:gdLst/>
            <a:ahLst/>
            <a:cxnLst/>
            <a:rect l="l" t="t" r="r" b="b"/>
            <a:pathLst>
              <a:path w="76200" h="664845">
                <a:moveTo>
                  <a:pt x="31750" y="588517"/>
                </a:moveTo>
                <a:lnTo>
                  <a:pt x="0" y="588517"/>
                </a:lnTo>
                <a:lnTo>
                  <a:pt x="38100" y="664717"/>
                </a:lnTo>
                <a:lnTo>
                  <a:pt x="66675" y="607567"/>
                </a:lnTo>
                <a:lnTo>
                  <a:pt x="34544" y="607567"/>
                </a:lnTo>
                <a:lnTo>
                  <a:pt x="31750" y="604773"/>
                </a:lnTo>
                <a:lnTo>
                  <a:pt x="31750" y="588517"/>
                </a:lnTo>
                <a:close/>
              </a:path>
              <a:path w="76200" h="664845">
                <a:moveTo>
                  <a:pt x="41528" y="0"/>
                </a:moveTo>
                <a:lnTo>
                  <a:pt x="34544" y="0"/>
                </a:lnTo>
                <a:lnTo>
                  <a:pt x="31750" y="2920"/>
                </a:lnTo>
                <a:lnTo>
                  <a:pt x="31750" y="604773"/>
                </a:lnTo>
                <a:lnTo>
                  <a:pt x="34544" y="607567"/>
                </a:lnTo>
                <a:lnTo>
                  <a:pt x="41528" y="607567"/>
                </a:lnTo>
                <a:lnTo>
                  <a:pt x="44450" y="604773"/>
                </a:lnTo>
                <a:lnTo>
                  <a:pt x="44450" y="2920"/>
                </a:lnTo>
                <a:lnTo>
                  <a:pt x="41528" y="0"/>
                </a:lnTo>
                <a:close/>
              </a:path>
              <a:path w="76200" h="664845">
                <a:moveTo>
                  <a:pt x="76200" y="588517"/>
                </a:moveTo>
                <a:lnTo>
                  <a:pt x="44450" y="588517"/>
                </a:lnTo>
                <a:lnTo>
                  <a:pt x="44450" y="604773"/>
                </a:lnTo>
                <a:lnTo>
                  <a:pt x="41528" y="607567"/>
                </a:lnTo>
                <a:lnTo>
                  <a:pt x="66675" y="607567"/>
                </a:lnTo>
                <a:lnTo>
                  <a:pt x="76200" y="588517"/>
                </a:lnTo>
                <a:close/>
              </a:path>
            </a:pathLst>
          </a:custGeom>
          <a:solidFill>
            <a:srgbClr val="FFFFFF"/>
          </a:solidFill>
        </p:spPr>
        <p:txBody>
          <a:bodyPr wrap="square" lIns="0" tIns="0" rIns="0" bIns="0" rtlCol="0"/>
          <a:lstStyle/>
          <a:p>
            <a:endParaRPr sz="1154"/>
          </a:p>
        </p:txBody>
      </p:sp>
      <p:sp>
        <p:nvSpPr>
          <p:cNvPr id="114" name="object 114"/>
          <p:cNvSpPr/>
          <p:nvPr/>
        </p:nvSpPr>
        <p:spPr>
          <a:xfrm>
            <a:off x="7588796" y="4323635"/>
            <a:ext cx="156789" cy="48869"/>
          </a:xfrm>
          <a:custGeom>
            <a:avLst/>
            <a:gdLst/>
            <a:ahLst/>
            <a:cxnLst/>
            <a:rect l="l" t="t" r="r" b="b"/>
            <a:pathLst>
              <a:path w="244475" h="76200">
                <a:moveTo>
                  <a:pt x="167894" y="0"/>
                </a:moveTo>
                <a:lnTo>
                  <a:pt x="167894" y="76199"/>
                </a:lnTo>
                <a:lnTo>
                  <a:pt x="231394" y="44449"/>
                </a:lnTo>
                <a:lnTo>
                  <a:pt x="184023" y="44449"/>
                </a:lnTo>
                <a:lnTo>
                  <a:pt x="186944" y="41655"/>
                </a:lnTo>
                <a:lnTo>
                  <a:pt x="186944" y="34670"/>
                </a:lnTo>
                <a:lnTo>
                  <a:pt x="184023" y="31749"/>
                </a:lnTo>
                <a:lnTo>
                  <a:pt x="231394" y="31749"/>
                </a:lnTo>
                <a:lnTo>
                  <a:pt x="167894" y="0"/>
                </a:lnTo>
                <a:close/>
              </a:path>
              <a:path w="244475" h="76200">
                <a:moveTo>
                  <a:pt x="167894" y="31749"/>
                </a:moveTo>
                <a:lnTo>
                  <a:pt x="2794" y="31749"/>
                </a:lnTo>
                <a:lnTo>
                  <a:pt x="0" y="34670"/>
                </a:lnTo>
                <a:lnTo>
                  <a:pt x="0" y="41655"/>
                </a:lnTo>
                <a:lnTo>
                  <a:pt x="2794" y="44449"/>
                </a:lnTo>
                <a:lnTo>
                  <a:pt x="167894" y="44449"/>
                </a:lnTo>
                <a:lnTo>
                  <a:pt x="167894" y="31749"/>
                </a:lnTo>
                <a:close/>
              </a:path>
              <a:path w="244475" h="76200">
                <a:moveTo>
                  <a:pt x="231394" y="31749"/>
                </a:moveTo>
                <a:lnTo>
                  <a:pt x="184023" y="31749"/>
                </a:lnTo>
                <a:lnTo>
                  <a:pt x="186944" y="34670"/>
                </a:lnTo>
                <a:lnTo>
                  <a:pt x="186944" y="41655"/>
                </a:lnTo>
                <a:lnTo>
                  <a:pt x="184023" y="44449"/>
                </a:lnTo>
                <a:lnTo>
                  <a:pt x="231394" y="44449"/>
                </a:lnTo>
                <a:lnTo>
                  <a:pt x="244094" y="38099"/>
                </a:lnTo>
                <a:lnTo>
                  <a:pt x="231394" y="31749"/>
                </a:lnTo>
                <a:close/>
              </a:path>
            </a:pathLst>
          </a:custGeom>
          <a:solidFill>
            <a:srgbClr val="FFFFFF"/>
          </a:solidFill>
        </p:spPr>
        <p:txBody>
          <a:bodyPr wrap="square" lIns="0" tIns="0" rIns="0" bIns="0" rtlCol="0"/>
          <a:lstStyle/>
          <a:p>
            <a:endParaRPr sz="1154"/>
          </a:p>
        </p:txBody>
      </p:sp>
      <p:sp>
        <p:nvSpPr>
          <p:cNvPr id="115" name="object 115"/>
          <p:cNvSpPr/>
          <p:nvPr/>
        </p:nvSpPr>
        <p:spPr>
          <a:xfrm>
            <a:off x="5144920" y="5072395"/>
            <a:ext cx="48869" cy="397064"/>
          </a:xfrm>
          <a:custGeom>
            <a:avLst/>
            <a:gdLst/>
            <a:ahLst/>
            <a:cxnLst/>
            <a:rect l="l" t="t" r="r" b="b"/>
            <a:pathLst>
              <a:path w="76200" h="619125">
                <a:moveTo>
                  <a:pt x="31750" y="542797"/>
                </a:moveTo>
                <a:lnTo>
                  <a:pt x="0" y="542797"/>
                </a:lnTo>
                <a:lnTo>
                  <a:pt x="38100" y="618997"/>
                </a:lnTo>
                <a:lnTo>
                  <a:pt x="66675" y="561847"/>
                </a:lnTo>
                <a:lnTo>
                  <a:pt x="34671" y="561847"/>
                </a:lnTo>
                <a:lnTo>
                  <a:pt x="31750" y="558926"/>
                </a:lnTo>
                <a:lnTo>
                  <a:pt x="31750" y="542797"/>
                </a:lnTo>
                <a:close/>
              </a:path>
              <a:path w="76200" h="619125">
                <a:moveTo>
                  <a:pt x="41656" y="0"/>
                </a:moveTo>
                <a:lnTo>
                  <a:pt x="34671" y="0"/>
                </a:lnTo>
                <a:lnTo>
                  <a:pt x="31750" y="2793"/>
                </a:lnTo>
                <a:lnTo>
                  <a:pt x="31750" y="558926"/>
                </a:lnTo>
                <a:lnTo>
                  <a:pt x="34671" y="561847"/>
                </a:lnTo>
                <a:lnTo>
                  <a:pt x="41656" y="561847"/>
                </a:lnTo>
                <a:lnTo>
                  <a:pt x="44450" y="558926"/>
                </a:lnTo>
                <a:lnTo>
                  <a:pt x="44450" y="2793"/>
                </a:lnTo>
                <a:lnTo>
                  <a:pt x="41656" y="0"/>
                </a:lnTo>
                <a:close/>
              </a:path>
              <a:path w="76200" h="619125">
                <a:moveTo>
                  <a:pt x="76200" y="542797"/>
                </a:moveTo>
                <a:lnTo>
                  <a:pt x="44450" y="542797"/>
                </a:lnTo>
                <a:lnTo>
                  <a:pt x="44450" y="558926"/>
                </a:lnTo>
                <a:lnTo>
                  <a:pt x="41656" y="561847"/>
                </a:lnTo>
                <a:lnTo>
                  <a:pt x="66675" y="561847"/>
                </a:lnTo>
                <a:lnTo>
                  <a:pt x="76200" y="542797"/>
                </a:lnTo>
                <a:close/>
              </a:path>
            </a:pathLst>
          </a:custGeom>
          <a:solidFill>
            <a:srgbClr val="FFFFFF"/>
          </a:solidFill>
        </p:spPr>
        <p:txBody>
          <a:bodyPr wrap="square" lIns="0" tIns="0" rIns="0" bIns="0" rtlCol="0"/>
          <a:lstStyle/>
          <a:p>
            <a:endParaRPr sz="1154"/>
          </a:p>
        </p:txBody>
      </p:sp>
      <p:sp>
        <p:nvSpPr>
          <p:cNvPr id="116" name="object 116"/>
          <p:cNvSpPr/>
          <p:nvPr/>
        </p:nvSpPr>
        <p:spPr>
          <a:xfrm>
            <a:off x="4991227" y="309017"/>
            <a:ext cx="2227628" cy="195477"/>
          </a:xfrm>
          <a:custGeom>
            <a:avLst/>
            <a:gdLst/>
            <a:ahLst/>
            <a:cxnLst/>
            <a:rect l="l" t="t" r="r" b="b"/>
            <a:pathLst>
              <a:path w="3473450" h="304800">
                <a:moveTo>
                  <a:pt x="3422523" y="0"/>
                </a:moveTo>
                <a:lnTo>
                  <a:pt x="50800" y="0"/>
                </a:lnTo>
                <a:lnTo>
                  <a:pt x="31075" y="3990"/>
                </a:lnTo>
                <a:lnTo>
                  <a:pt x="14922" y="14874"/>
                </a:lnTo>
                <a:lnTo>
                  <a:pt x="4008" y="31021"/>
                </a:lnTo>
                <a:lnTo>
                  <a:pt x="0" y="50800"/>
                </a:lnTo>
                <a:lnTo>
                  <a:pt x="0" y="254000"/>
                </a:lnTo>
                <a:lnTo>
                  <a:pt x="4008" y="273778"/>
                </a:lnTo>
                <a:lnTo>
                  <a:pt x="14922" y="289925"/>
                </a:lnTo>
                <a:lnTo>
                  <a:pt x="31075" y="300809"/>
                </a:lnTo>
                <a:lnTo>
                  <a:pt x="50800" y="304800"/>
                </a:lnTo>
                <a:lnTo>
                  <a:pt x="3422523" y="304800"/>
                </a:lnTo>
                <a:lnTo>
                  <a:pt x="3442301" y="300809"/>
                </a:lnTo>
                <a:lnTo>
                  <a:pt x="3458448" y="289925"/>
                </a:lnTo>
                <a:lnTo>
                  <a:pt x="3469332" y="273778"/>
                </a:lnTo>
                <a:lnTo>
                  <a:pt x="3473323" y="254000"/>
                </a:lnTo>
                <a:lnTo>
                  <a:pt x="3473323" y="50800"/>
                </a:lnTo>
                <a:lnTo>
                  <a:pt x="3469332" y="31021"/>
                </a:lnTo>
                <a:lnTo>
                  <a:pt x="3458448" y="14874"/>
                </a:lnTo>
                <a:lnTo>
                  <a:pt x="3442301" y="3990"/>
                </a:lnTo>
                <a:lnTo>
                  <a:pt x="3422523" y="0"/>
                </a:lnTo>
                <a:close/>
              </a:path>
            </a:pathLst>
          </a:custGeom>
          <a:solidFill>
            <a:srgbClr val="073762">
              <a:alpha val="50195"/>
            </a:srgbClr>
          </a:solidFill>
        </p:spPr>
        <p:txBody>
          <a:bodyPr wrap="square" lIns="0" tIns="0" rIns="0" bIns="0" rtlCol="0"/>
          <a:lstStyle/>
          <a:p>
            <a:endParaRPr sz="1154"/>
          </a:p>
        </p:txBody>
      </p:sp>
      <p:sp>
        <p:nvSpPr>
          <p:cNvPr id="119" name="object 119"/>
          <p:cNvSpPr txBox="1"/>
          <p:nvPr/>
        </p:nvSpPr>
        <p:spPr>
          <a:xfrm>
            <a:off x="298287" y="375273"/>
            <a:ext cx="3625503" cy="1231106"/>
          </a:xfrm>
          <a:prstGeom prst="rect">
            <a:avLst/>
          </a:prstGeom>
        </p:spPr>
        <p:txBody>
          <a:bodyPr vert="horz" wrap="square" lIns="0" tIns="0" rIns="0" bIns="0" rtlCol="0">
            <a:spAutoFit/>
          </a:bodyPr>
          <a:lstStyle/>
          <a:p>
            <a:pPr marL="814" algn="ctr"/>
            <a:r>
              <a:rPr sz="2000" spc="-3" dirty="0">
                <a:solidFill>
                  <a:srgbClr val="FFFFFF"/>
                </a:solidFill>
                <a:cs typeface="Calibri"/>
              </a:rPr>
              <a:t>Fixed Penalty Unit TOR</a:t>
            </a:r>
            <a:r>
              <a:rPr sz="2000" spc="-6" dirty="0">
                <a:solidFill>
                  <a:srgbClr val="FFFFFF"/>
                </a:solidFill>
                <a:cs typeface="Calibri"/>
              </a:rPr>
              <a:t> </a:t>
            </a:r>
            <a:r>
              <a:rPr sz="2000" spc="-3" dirty="0">
                <a:solidFill>
                  <a:srgbClr val="FFFFFF"/>
                </a:solidFill>
                <a:cs typeface="Calibri"/>
              </a:rPr>
              <a:t>Workflow</a:t>
            </a:r>
            <a:r>
              <a:rPr lang="en-GB" sz="2000" dirty="0">
                <a:cs typeface="Calibri"/>
              </a:rPr>
              <a:t>: </a:t>
            </a:r>
            <a:r>
              <a:rPr sz="2000" spc="-3" dirty="0">
                <a:solidFill>
                  <a:schemeClr val="bg1"/>
                </a:solidFill>
                <a:cs typeface="Calibri"/>
              </a:rPr>
              <a:t>TOR Received &amp; Checked For Errors /</a:t>
            </a:r>
            <a:r>
              <a:rPr sz="2000" spc="45" dirty="0">
                <a:solidFill>
                  <a:schemeClr val="bg1"/>
                </a:solidFill>
                <a:cs typeface="Calibri"/>
              </a:rPr>
              <a:t> </a:t>
            </a:r>
            <a:r>
              <a:rPr sz="2000" spc="-3" dirty="0">
                <a:solidFill>
                  <a:schemeClr val="bg1"/>
                </a:solidFill>
                <a:cs typeface="Calibri"/>
              </a:rPr>
              <a:t>Omissions</a:t>
            </a:r>
            <a:endParaRPr lang="en-GB" sz="2000" spc="-3" dirty="0">
              <a:solidFill>
                <a:schemeClr val="bg1"/>
              </a:solidFill>
              <a:cs typeface="Calibri"/>
            </a:endParaRPr>
          </a:p>
          <a:p>
            <a:pPr marL="814" algn="ctr"/>
            <a:endParaRPr sz="2000" dirty="0">
              <a:solidFill>
                <a:schemeClr val="bg1"/>
              </a:solidFill>
              <a:cs typeface="Calibri"/>
            </a:endParaRPr>
          </a:p>
        </p:txBody>
      </p:sp>
      <p:sp>
        <p:nvSpPr>
          <p:cNvPr id="120" name="object 120"/>
          <p:cNvSpPr/>
          <p:nvPr/>
        </p:nvSpPr>
        <p:spPr>
          <a:xfrm>
            <a:off x="6322183" y="2419603"/>
            <a:ext cx="320502" cy="2568899"/>
          </a:xfrm>
          <a:custGeom>
            <a:avLst/>
            <a:gdLst/>
            <a:ahLst/>
            <a:cxnLst/>
            <a:rect l="l" t="t" r="r" b="b"/>
            <a:pathLst>
              <a:path w="499745" h="4005579">
                <a:moveTo>
                  <a:pt x="455041" y="3992499"/>
                </a:moveTo>
                <a:lnTo>
                  <a:pt x="2794" y="3992499"/>
                </a:lnTo>
                <a:lnTo>
                  <a:pt x="0" y="3995420"/>
                </a:lnTo>
                <a:lnTo>
                  <a:pt x="0" y="4002405"/>
                </a:lnTo>
                <a:lnTo>
                  <a:pt x="2794" y="4005199"/>
                </a:lnTo>
                <a:lnTo>
                  <a:pt x="464947" y="4005199"/>
                </a:lnTo>
                <a:lnTo>
                  <a:pt x="467741" y="4002405"/>
                </a:lnTo>
                <a:lnTo>
                  <a:pt x="467741" y="3998848"/>
                </a:lnTo>
                <a:lnTo>
                  <a:pt x="455041" y="3998849"/>
                </a:lnTo>
                <a:lnTo>
                  <a:pt x="455041" y="3992499"/>
                </a:lnTo>
                <a:close/>
              </a:path>
              <a:path w="499745" h="4005579">
                <a:moveTo>
                  <a:pt x="464947" y="57150"/>
                </a:moveTo>
                <a:lnTo>
                  <a:pt x="457962" y="57150"/>
                </a:lnTo>
                <a:lnTo>
                  <a:pt x="455041" y="59944"/>
                </a:lnTo>
                <a:lnTo>
                  <a:pt x="455041" y="3998849"/>
                </a:lnTo>
                <a:lnTo>
                  <a:pt x="461391" y="3992499"/>
                </a:lnTo>
                <a:lnTo>
                  <a:pt x="467741" y="3992499"/>
                </a:lnTo>
                <a:lnTo>
                  <a:pt x="467741" y="59944"/>
                </a:lnTo>
                <a:lnTo>
                  <a:pt x="464947" y="57150"/>
                </a:lnTo>
                <a:close/>
              </a:path>
              <a:path w="499745" h="4005579">
                <a:moveTo>
                  <a:pt x="467741" y="3992499"/>
                </a:moveTo>
                <a:lnTo>
                  <a:pt x="461391" y="3992499"/>
                </a:lnTo>
                <a:lnTo>
                  <a:pt x="455041" y="3998849"/>
                </a:lnTo>
                <a:lnTo>
                  <a:pt x="467741" y="3998848"/>
                </a:lnTo>
                <a:lnTo>
                  <a:pt x="467741" y="3992499"/>
                </a:lnTo>
                <a:close/>
              </a:path>
              <a:path w="499745" h="4005579">
                <a:moveTo>
                  <a:pt x="461391" y="0"/>
                </a:moveTo>
                <a:lnTo>
                  <a:pt x="423291" y="76200"/>
                </a:lnTo>
                <a:lnTo>
                  <a:pt x="455041" y="76200"/>
                </a:lnTo>
                <a:lnTo>
                  <a:pt x="455041" y="59944"/>
                </a:lnTo>
                <a:lnTo>
                  <a:pt x="457962" y="57150"/>
                </a:lnTo>
                <a:lnTo>
                  <a:pt x="489966" y="57150"/>
                </a:lnTo>
                <a:lnTo>
                  <a:pt x="461391" y="0"/>
                </a:lnTo>
                <a:close/>
              </a:path>
              <a:path w="499745" h="4005579">
                <a:moveTo>
                  <a:pt x="489966" y="57150"/>
                </a:moveTo>
                <a:lnTo>
                  <a:pt x="464947" y="57150"/>
                </a:lnTo>
                <a:lnTo>
                  <a:pt x="467741" y="59944"/>
                </a:lnTo>
                <a:lnTo>
                  <a:pt x="467741" y="76200"/>
                </a:lnTo>
                <a:lnTo>
                  <a:pt x="499491" y="76200"/>
                </a:lnTo>
                <a:lnTo>
                  <a:pt x="489966" y="57150"/>
                </a:lnTo>
                <a:close/>
              </a:path>
            </a:pathLst>
          </a:custGeom>
          <a:solidFill>
            <a:srgbClr val="FFFFFF"/>
          </a:solidFill>
        </p:spPr>
        <p:txBody>
          <a:bodyPr wrap="square" lIns="0" tIns="0" rIns="0" bIns="0" rtlCol="0"/>
          <a:lstStyle/>
          <a:p>
            <a:endParaRPr sz="1154"/>
          </a:p>
        </p:txBody>
      </p:sp>
    </p:spTree>
    <p:extLst>
      <p:ext uri="{BB962C8B-B14F-4D97-AF65-F5344CB8AC3E}">
        <p14:creationId xmlns:p14="http://schemas.microsoft.com/office/powerpoint/2010/main" val="4231445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8310" y="1205344"/>
            <a:ext cx="9970140" cy="46874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762641" y="243460"/>
            <a:ext cx="10661072" cy="584775"/>
          </a:xfrm>
          <a:prstGeom prst="rect">
            <a:avLst/>
          </a:prstGeom>
          <a:solidFill>
            <a:srgbClr val="002060"/>
          </a:solidFill>
        </p:spPr>
        <p:txBody>
          <a:bodyPr wrap="square" rtlCol="0">
            <a:spAutoFit/>
          </a:bodyPr>
          <a:lstStyle/>
          <a:p>
            <a:pPr algn="ctr"/>
            <a:r>
              <a:rPr lang="en-GB" sz="3200" b="1" dirty="0">
                <a:solidFill>
                  <a:schemeClr val="bg1"/>
                </a:solidFill>
              </a:rPr>
              <a:t>Traffic Offence Report: What are the courses?</a:t>
            </a:r>
          </a:p>
        </p:txBody>
      </p:sp>
    </p:spTree>
    <p:extLst>
      <p:ext uri="{BB962C8B-B14F-4D97-AF65-F5344CB8AC3E}">
        <p14:creationId xmlns:p14="http://schemas.microsoft.com/office/powerpoint/2010/main" val="2177276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3391775" y="912065"/>
            <a:ext cx="5949209" cy="4339204"/>
          </a:xfrm>
          <a:prstGeom prst="rect">
            <a:avLst/>
          </a:prstGeom>
        </p:spPr>
      </p:pic>
    </p:spTree>
    <p:extLst>
      <p:ext uri="{BB962C8B-B14F-4D97-AF65-F5344CB8AC3E}">
        <p14:creationId xmlns:p14="http://schemas.microsoft.com/office/powerpoint/2010/main" val="1910207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682</TotalTime>
  <Words>2570</Words>
  <Application>Microsoft Office PowerPoint</Application>
  <PresentationFormat>Widescreen</PresentationFormat>
  <Paragraphs>248</Paragraphs>
  <Slides>13</Slides>
  <Notes>13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13</vt:i4>
      </vt:variant>
    </vt:vector>
  </HeadingPairs>
  <TitlesOfParts>
    <vt:vector size="22" baseType="lpstr">
      <vt:lpstr>Arial</vt:lpstr>
      <vt:lpstr>Arial Nova Cond</vt:lpstr>
      <vt:lpstr>Calibri</vt:lpstr>
      <vt:lpstr>Calibri Light</vt:lpstr>
      <vt:lpstr>Comic Sans MS</vt:lpstr>
      <vt:lpstr>Microsoft Sans Serif</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89</cp:revision>
  <dcterms:created xsi:type="dcterms:W3CDTF">2018-01-30T11:09:50Z</dcterms:created>
  <dcterms:modified xsi:type="dcterms:W3CDTF">2022-07-04T09:12:23Z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64412c9b-c4c5-4839-97fb-01c1778e83aa</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2022-06-23T09:53:42Z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3f14a37b-a069-4a23-8181-feb30def1c09</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