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1"/>
  </p:notesMasterIdLst>
  <p:sldIdLst>
    <p:sldId id="256" r:id="rId5"/>
    <p:sldId id="259" r:id="rId6"/>
    <p:sldId id="260" r:id="rId7"/>
    <p:sldId id="261" r:id="rId8"/>
    <p:sldId id="262" r:id="rId9"/>
    <p:sldId id="263" r:id="rId10"/>
    <p:sldId id="264" r:id="rId11"/>
    <p:sldId id="276" r:id="rId12"/>
    <p:sldId id="265" r:id="rId13"/>
    <p:sldId id="277" r:id="rId14"/>
    <p:sldId id="266" r:id="rId15"/>
    <p:sldId id="275" r:id="rId16"/>
    <p:sldId id="267" r:id="rId17"/>
    <p:sldId id="268" r:id="rId18"/>
    <p:sldId id="270" r:id="rId19"/>
    <p:sldId id="271" r:id="rId20"/>
    <p:sldId id="272" r:id="rId21"/>
    <p:sldId id="273" r:id="rId22"/>
    <p:sldId id="274" r:id="rId23"/>
    <p:sldId id="278" r:id="rId24"/>
    <p:sldId id="340" r:id="rId25"/>
    <p:sldId id="329" r:id="rId26"/>
    <p:sldId id="330" r:id="rId27"/>
    <p:sldId id="306" r:id="rId28"/>
    <p:sldId id="304" r:id="rId29"/>
    <p:sldId id="303" r:id="rId30"/>
    <p:sldId id="341" r:id="rId31"/>
    <p:sldId id="286" r:id="rId32"/>
    <p:sldId id="289" r:id="rId33"/>
    <p:sldId id="300" r:id="rId34"/>
    <p:sldId id="307" r:id="rId35"/>
    <p:sldId id="283" r:id="rId36"/>
    <p:sldId id="331" r:id="rId37"/>
    <p:sldId id="342" r:id="rId38"/>
    <p:sldId id="343" r:id="rId39"/>
    <p:sldId id="332" r:id="rId40"/>
    <p:sldId id="344" r:id="rId41"/>
    <p:sldId id="345" r:id="rId42"/>
    <p:sldId id="333" r:id="rId43"/>
    <p:sldId id="334" r:id="rId44"/>
    <p:sldId id="316" r:id="rId45"/>
    <p:sldId id="346" r:id="rId46"/>
    <p:sldId id="309" r:id="rId47"/>
    <p:sldId id="312" r:id="rId48"/>
    <p:sldId id="310" r:id="rId49"/>
    <p:sldId id="311" r:id="rId50"/>
    <p:sldId id="313" r:id="rId51"/>
    <p:sldId id="314" r:id="rId52"/>
    <p:sldId id="327" r:id="rId53"/>
    <p:sldId id="317" r:id="rId54"/>
    <p:sldId id="351" r:id="rId55"/>
    <p:sldId id="320" r:id="rId56"/>
    <p:sldId id="353" r:id="rId57"/>
    <p:sldId id="318" r:id="rId58"/>
    <p:sldId id="350" r:id="rId59"/>
    <p:sldId id="349" r:id="rId60"/>
    <p:sldId id="338" r:id="rId61"/>
    <p:sldId id="347" r:id="rId62"/>
    <p:sldId id="339" r:id="rId63"/>
    <p:sldId id="290" r:id="rId64"/>
    <p:sldId id="328" r:id="rId65"/>
    <p:sldId id="292" r:id="rId66"/>
    <p:sldId id="295" r:id="rId67"/>
    <p:sldId id="348" r:id="rId68"/>
    <p:sldId id="321" r:id="rId69"/>
    <p:sldId id="322"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0724" autoAdjust="0"/>
  </p:normalViewPr>
  <p:slideViewPr>
    <p:cSldViewPr snapToGrid="0">
      <p:cViewPr varScale="1">
        <p:scale>
          <a:sx n="92" d="100"/>
          <a:sy n="92" d="100"/>
        </p:scale>
        <p:origin x="33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microsoft.com/office/2016/11/relationships/changesInfo" Target="changesInfos/changesInfo1.xml"/><Relationship Id="rId7" Type="http://schemas.openxmlformats.org/officeDocument/2006/relationships/slide" Target="slides/slide3.xml"/><Relationship Id="rId7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re Desta" userId="db32a065-b9b8-4ebb-ab66-dfd77adf959e" providerId="ADAL" clId="{FAF23122-B981-49D5-8A7D-DD6F8B3ED706}"/>
    <pc:docChg chg="custSel modSld">
      <pc:chgData name="Amare Desta" userId="db32a065-b9b8-4ebb-ab66-dfd77adf959e" providerId="ADAL" clId="{FAF23122-B981-49D5-8A7D-DD6F8B3ED706}" dt="2022-10-18T15:57:11.502" v="20" actId="255"/>
      <pc:docMkLst>
        <pc:docMk/>
      </pc:docMkLst>
      <pc:sldChg chg="modSp mod">
        <pc:chgData name="Amare Desta" userId="db32a065-b9b8-4ebb-ab66-dfd77adf959e" providerId="ADAL" clId="{FAF23122-B981-49D5-8A7D-DD6F8B3ED706}" dt="2022-10-18T15:57:11.502" v="20" actId="255"/>
        <pc:sldMkLst>
          <pc:docMk/>
          <pc:sldMk cId="2757784833" sldId="256"/>
        </pc:sldMkLst>
        <pc:spChg chg="mod">
          <ac:chgData name="Amare Desta" userId="db32a065-b9b8-4ebb-ab66-dfd77adf959e" providerId="ADAL" clId="{FAF23122-B981-49D5-8A7D-DD6F8B3ED706}" dt="2022-10-18T15:57:11.502" v="20" actId="255"/>
          <ac:spMkLst>
            <pc:docMk/>
            <pc:sldMk cId="2757784833" sldId="256"/>
            <ac:spMk id="2" creationId="{2AB08A4D-C603-4D72-B73C-8E3DF69FF249}"/>
          </ac:spMkLst>
        </pc:spChg>
        <pc:spChg chg="mod">
          <ac:chgData name="Amare Desta" userId="db32a065-b9b8-4ebb-ab66-dfd77adf959e" providerId="ADAL" clId="{FAF23122-B981-49D5-8A7D-DD6F8B3ED706}" dt="2022-10-18T15:56:46.019" v="0" actId="20577"/>
          <ac:spMkLst>
            <pc:docMk/>
            <pc:sldMk cId="2757784833" sldId="256"/>
            <ac:spMk id="3" creationId="{A8DC46D9-45F5-4FD8-9234-B1C174607D8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1BA880-0DA2-43D1-B5F6-7C8DA1822AC1}" type="doc">
      <dgm:prSet loTypeId="urn:microsoft.com/office/officeart/2005/8/layout/radial5" loCatId="cycle" qsTypeId="urn:microsoft.com/office/officeart/2005/8/quickstyle/simple3" qsCatId="simple" csTypeId="urn:microsoft.com/office/officeart/2005/8/colors/colorful1" csCatId="colorful" phldr="1"/>
      <dgm:spPr/>
      <dgm:t>
        <a:bodyPr/>
        <a:lstStyle/>
        <a:p>
          <a:endParaRPr lang="en-US"/>
        </a:p>
      </dgm:t>
    </dgm:pt>
    <dgm:pt modelId="{4756B230-5DC8-4326-A0CD-9D0EBB609F43}">
      <dgm:prSet phldrT="[Text]" custT="1"/>
      <dgm:spPr/>
      <dgm:t>
        <a:bodyPr/>
        <a:lstStyle/>
        <a:p>
          <a:r>
            <a:rPr lang="en-US" sz="1800" b="1" dirty="0">
              <a:solidFill>
                <a:srgbClr val="FFC000"/>
              </a:solidFill>
            </a:rPr>
            <a:t>Child / Adult</a:t>
          </a:r>
        </a:p>
      </dgm:t>
    </dgm:pt>
    <dgm:pt modelId="{C0AF58FF-35F4-460C-BD34-51D633906864}" type="parTrans" cxnId="{E3133E3F-80C1-4375-8C3D-BEC5ED0262D3}">
      <dgm:prSet/>
      <dgm:spPr/>
      <dgm:t>
        <a:bodyPr/>
        <a:lstStyle/>
        <a:p>
          <a:endParaRPr lang="en-US"/>
        </a:p>
      </dgm:t>
    </dgm:pt>
    <dgm:pt modelId="{89787181-CCC4-419D-9C5C-C2E11F65FB19}" type="sibTrans" cxnId="{E3133E3F-80C1-4375-8C3D-BEC5ED0262D3}">
      <dgm:prSet/>
      <dgm:spPr/>
      <dgm:t>
        <a:bodyPr/>
        <a:lstStyle/>
        <a:p>
          <a:endParaRPr lang="en-US"/>
        </a:p>
      </dgm:t>
    </dgm:pt>
    <dgm:pt modelId="{A1C7A6BD-EDE3-4C9A-829D-49123D3B3B98}">
      <dgm:prSet phldrT="[Text]" custT="1"/>
      <dgm:spPr/>
      <dgm:t>
        <a:bodyPr/>
        <a:lstStyle/>
        <a:p>
          <a:r>
            <a:rPr lang="en-US" sz="1800" dirty="0"/>
            <a:t>Nurse</a:t>
          </a:r>
        </a:p>
      </dgm:t>
    </dgm:pt>
    <dgm:pt modelId="{2C880B21-F845-4DA2-B1D3-627CCC526110}" type="parTrans" cxnId="{FD33589C-ED08-4DF1-AC35-CDA6485E503E}">
      <dgm:prSet/>
      <dgm:spPr/>
      <dgm:t>
        <a:bodyPr/>
        <a:lstStyle/>
        <a:p>
          <a:endParaRPr lang="en-US"/>
        </a:p>
      </dgm:t>
    </dgm:pt>
    <dgm:pt modelId="{826A2C5A-4CD4-4CBF-BDF1-5C3F0BBCED5F}" type="sibTrans" cxnId="{FD33589C-ED08-4DF1-AC35-CDA6485E503E}">
      <dgm:prSet/>
      <dgm:spPr/>
      <dgm:t>
        <a:bodyPr/>
        <a:lstStyle/>
        <a:p>
          <a:endParaRPr lang="en-US"/>
        </a:p>
      </dgm:t>
    </dgm:pt>
    <dgm:pt modelId="{D6350B0B-61D1-4A4B-8EA4-5D89FFE32B8C}">
      <dgm:prSet phldrT="[Text]" custT="1"/>
      <dgm:spPr/>
      <dgm:t>
        <a:bodyPr/>
        <a:lstStyle/>
        <a:p>
          <a:r>
            <a:rPr lang="en-US" sz="1800" dirty="0"/>
            <a:t>Teacher</a:t>
          </a:r>
        </a:p>
      </dgm:t>
    </dgm:pt>
    <dgm:pt modelId="{686597A3-CE79-4451-B2BC-CEB416BA76E5}" type="parTrans" cxnId="{1AC87277-0D07-4499-9E3D-1B3F626BF135}">
      <dgm:prSet/>
      <dgm:spPr/>
      <dgm:t>
        <a:bodyPr/>
        <a:lstStyle/>
        <a:p>
          <a:endParaRPr lang="en-US"/>
        </a:p>
      </dgm:t>
    </dgm:pt>
    <dgm:pt modelId="{93D3F01F-A681-415C-A776-E863085FBC25}" type="sibTrans" cxnId="{1AC87277-0D07-4499-9E3D-1B3F626BF135}">
      <dgm:prSet/>
      <dgm:spPr/>
      <dgm:t>
        <a:bodyPr/>
        <a:lstStyle/>
        <a:p>
          <a:endParaRPr lang="en-US"/>
        </a:p>
      </dgm:t>
    </dgm:pt>
    <dgm:pt modelId="{DFEED295-91A8-488C-AAA6-E0419E7FC8BD}">
      <dgm:prSet phldrT="[Text]" custT="1"/>
      <dgm:spPr/>
      <dgm:t>
        <a:bodyPr/>
        <a:lstStyle/>
        <a:p>
          <a:r>
            <a:rPr lang="en-US" sz="1800" dirty="0"/>
            <a:t>Early Years Practitioner</a:t>
          </a:r>
        </a:p>
      </dgm:t>
    </dgm:pt>
    <dgm:pt modelId="{9975AA75-B42D-4539-A297-C3D3A5BB87CB}" type="parTrans" cxnId="{B4A6149E-1F5C-4FD0-A010-37B1E5152A0A}">
      <dgm:prSet/>
      <dgm:spPr/>
      <dgm:t>
        <a:bodyPr/>
        <a:lstStyle/>
        <a:p>
          <a:endParaRPr lang="en-US"/>
        </a:p>
      </dgm:t>
    </dgm:pt>
    <dgm:pt modelId="{658FBC02-68C8-4D0C-BA86-5E2F0205B663}" type="sibTrans" cxnId="{B4A6149E-1F5C-4FD0-A010-37B1E5152A0A}">
      <dgm:prSet/>
      <dgm:spPr/>
      <dgm:t>
        <a:bodyPr/>
        <a:lstStyle/>
        <a:p>
          <a:endParaRPr lang="en-US"/>
        </a:p>
      </dgm:t>
    </dgm:pt>
    <dgm:pt modelId="{415BFFF7-2741-4481-9399-C5C977B4C58B}">
      <dgm:prSet phldrT="[Text]" custT="1"/>
      <dgm:spPr/>
      <dgm:t>
        <a:bodyPr/>
        <a:lstStyle/>
        <a:p>
          <a:r>
            <a:rPr lang="en-US" sz="1800" dirty="0"/>
            <a:t>Doctor</a:t>
          </a:r>
        </a:p>
      </dgm:t>
    </dgm:pt>
    <dgm:pt modelId="{E946CC28-69ED-40DE-A4D8-C67DB9E2D8B9}" type="parTrans" cxnId="{246114AD-0253-4B24-A3EB-9C802E8D6B95}">
      <dgm:prSet/>
      <dgm:spPr/>
      <dgm:t>
        <a:bodyPr/>
        <a:lstStyle/>
        <a:p>
          <a:endParaRPr lang="en-US"/>
        </a:p>
      </dgm:t>
    </dgm:pt>
    <dgm:pt modelId="{DCD85C7C-292C-4BE5-94DE-DE7FB80C3566}" type="sibTrans" cxnId="{246114AD-0253-4B24-A3EB-9C802E8D6B95}">
      <dgm:prSet/>
      <dgm:spPr/>
      <dgm:t>
        <a:bodyPr/>
        <a:lstStyle/>
        <a:p>
          <a:endParaRPr lang="en-US"/>
        </a:p>
      </dgm:t>
    </dgm:pt>
    <dgm:pt modelId="{E8D58B5E-0B41-46A6-90DF-C202C6A9539E}">
      <dgm:prSet phldrT="[Text]" custT="1"/>
      <dgm:spPr/>
      <dgm:t>
        <a:bodyPr/>
        <a:lstStyle/>
        <a:p>
          <a:r>
            <a:rPr lang="en-US" sz="1800" dirty="0"/>
            <a:t>Social Worker</a:t>
          </a:r>
        </a:p>
      </dgm:t>
    </dgm:pt>
    <dgm:pt modelId="{9891FD49-A107-487F-A393-8EAE2ABD092D}" type="parTrans" cxnId="{AF1EED14-E10D-4158-807A-C2C85725339D}">
      <dgm:prSet/>
      <dgm:spPr/>
      <dgm:t>
        <a:bodyPr/>
        <a:lstStyle/>
        <a:p>
          <a:endParaRPr lang="en-US"/>
        </a:p>
      </dgm:t>
    </dgm:pt>
    <dgm:pt modelId="{3A3E96D0-F1E0-41C6-AAB7-ED81C3F767C3}" type="sibTrans" cxnId="{AF1EED14-E10D-4158-807A-C2C85725339D}">
      <dgm:prSet/>
      <dgm:spPr/>
      <dgm:t>
        <a:bodyPr/>
        <a:lstStyle/>
        <a:p>
          <a:endParaRPr lang="en-US"/>
        </a:p>
      </dgm:t>
    </dgm:pt>
    <dgm:pt modelId="{6A35316F-865A-46BE-A90B-0EB899BF10EA}">
      <dgm:prSet phldrT="[Text]" custT="1"/>
      <dgm:spPr/>
      <dgm:t>
        <a:bodyPr/>
        <a:lstStyle/>
        <a:p>
          <a:r>
            <a:rPr lang="en-US" sz="1800" dirty="0"/>
            <a:t>Psychologist</a:t>
          </a:r>
        </a:p>
      </dgm:t>
    </dgm:pt>
    <dgm:pt modelId="{9A17833B-1E31-46A2-862D-11FC13995944}" type="parTrans" cxnId="{B42D3008-C122-402E-881B-260BB67B2409}">
      <dgm:prSet/>
      <dgm:spPr/>
      <dgm:t>
        <a:bodyPr/>
        <a:lstStyle/>
        <a:p>
          <a:endParaRPr lang="en-US"/>
        </a:p>
      </dgm:t>
    </dgm:pt>
    <dgm:pt modelId="{CA0A3451-4082-4C6D-B8DE-EDD08C81A080}" type="sibTrans" cxnId="{B42D3008-C122-402E-881B-260BB67B2409}">
      <dgm:prSet/>
      <dgm:spPr/>
      <dgm:t>
        <a:bodyPr/>
        <a:lstStyle/>
        <a:p>
          <a:endParaRPr lang="en-US"/>
        </a:p>
      </dgm:t>
    </dgm:pt>
    <dgm:pt modelId="{86828855-9F52-4A5E-A3B8-CDCD96D26C44}" type="pres">
      <dgm:prSet presAssocID="{521BA880-0DA2-43D1-B5F6-7C8DA1822AC1}" presName="Name0" presStyleCnt="0">
        <dgm:presLayoutVars>
          <dgm:chMax val="1"/>
          <dgm:dir/>
          <dgm:animLvl val="ctr"/>
          <dgm:resizeHandles val="exact"/>
        </dgm:presLayoutVars>
      </dgm:prSet>
      <dgm:spPr/>
    </dgm:pt>
    <dgm:pt modelId="{B45807F0-558E-4226-975B-7674B9966483}" type="pres">
      <dgm:prSet presAssocID="{4756B230-5DC8-4326-A0CD-9D0EBB609F43}" presName="centerShape" presStyleLbl="node0" presStyleIdx="0" presStyleCnt="1" custScaleX="163625" custScaleY="160885" custLinFactNeighborX="2704" custLinFactNeighborY="6904"/>
      <dgm:spPr/>
    </dgm:pt>
    <dgm:pt modelId="{51362EF0-DB0F-41DF-A8B3-B5A3E6A33C94}" type="pres">
      <dgm:prSet presAssocID="{2C880B21-F845-4DA2-B1D3-627CCC526110}" presName="parTrans" presStyleLbl="sibTrans2D1" presStyleIdx="0" presStyleCnt="6"/>
      <dgm:spPr/>
    </dgm:pt>
    <dgm:pt modelId="{CD9A85FC-3221-4117-AFC8-EABF1BA8E60C}" type="pres">
      <dgm:prSet presAssocID="{2C880B21-F845-4DA2-B1D3-627CCC526110}" presName="connectorText" presStyleLbl="sibTrans2D1" presStyleIdx="0" presStyleCnt="6"/>
      <dgm:spPr/>
    </dgm:pt>
    <dgm:pt modelId="{504152B8-78ED-46D6-AF12-B4C1C3B5AC65}" type="pres">
      <dgm:prSet presAssocID="{A1C7A6BD-EDE3-4C9A-829D-49123D3B3B98}" presName="node" presStyleLbl="node1" presStyleIdx="0" presStyleCnt="6" custScaleX="163625" custScaleY="160885" custRadScaleRad="78922" custRadScaleInc="-22191">
        <dgm:presLayoutVars>
          <dgm:bulletEnabled val="1"/>
        </dgm:presLayoutVars>
      </dgm:prSet>
      <dgm:spPr/>
    </dgm:pt>
    <dgm:pt modelId="{00153718-1385-41A9-8897-C3A2EF888550}" type="pres">
      <dgm:prSet presAssocID="{686597A3-CE79-4451-B2BC-CEB416BA76E5}" presName="parTrans" presStyleLbl="sibTrans2D1" presStyleIdx="1" presStyleCnt="6"/>
      <dgm:spPr/>
    </dgm:pt>
    <dgm:pt modelId="{74159893-1F3A-4F56-A3EA-F7858BA1C41A}" type="pres">
      <dgm:prSet presAssocID="{686597A3-CE79-4451-B2BC-CEB416BA76E5}" presName="connectorText" presStyleLbl="sibTrans2D1" presStyleIdx="1" presStyleCnt="6"/>
      <dgm:spPr/>
    </dgm:pt>
    <dgm:pt modelId="{D81815C0-438E-49B3-8AA6-8AF0F1EC3323}" type="pres">
      <dgm:prSet presAssocID="{D6350B0B-61D1-4A4B-8EA4-5D89FFE32B8C}" presName="node" presStyleLbl="node1" presStyleIdx="1" presStyleCnt="6" custScaleX="163625" custScaleY="160885" custRadScaleRad="107391" custRadScaleInc="-887">
        <dgm:presLayoutVars>
          <dgm:bulletEnabled val="1"/>
        </dgm:presLayoutVars>
      </dgm:prSet>
      <dgm:spPr/>
    </dgm:pt>
    <dgm:pt modelId="{23136827-60A9-441C-A00A-522B1AF8BBDE}" type="pres">
      <dgm:prSet presAssocID="{9975AA75-B42D-4539-A297-C3D3A5BB87CB}" presName="parTrans" presStyleLbl="sibTrans2D1" presStyleIdx="2" presStyleCnt="6"/>
      <dgm:spPr/>
    </dgm:pt>
    <dgm:pt modelId="{F0F8AD98-7BC0-427D-851A-C93950090D86}" type="pres">
      <dgm:prSet presAssocID="{9975AA75-B42D-4539-A297-C3D3A5BB87CB}" presName="connectorText" presStyleLbl="sibTrans2D1" presStyleIdx="2" presStyleCnt="6"/>
      <dgm:spPr/>
    </dgm:pt>
    <dgm:pt modelId="{BC302BF2-0B7B-4169-8A1E-6A68D05FDE16}" type="pres">
      <dgm:prSet presAssocID="{DFEED295-91A8-488C-AAA6-E0419E7FC8BD}" presName="node" presStyleLbl="node1" presStyleIdx="2" presStyleCnt="6" custScaleX="163625" custScaleY="160885" custRadScaleRad="113562" custRadScaleInc="-17071">
        <dgm:presLayoutVars>
          <dgm:bulletEnabled val="1"/>
        </dgm:presLayoutVars>
      </dgm:prSet>
      <dgm:spPr/>
    </dgm:pt>
    <dgm:pt modelId="{F567D235-C705-43AC-8CF7-9AE6ADD098B6}" type="pres">
      <dgm:prSet presAssocID="{9891FD49-A107-487F-A393-8EAE2ABD092D}" presName="parTrans" presStyleLbl="sibTrans2D1" presStyleIdx="3" presStyleCnt="6"/>
      <dgm:spPr/>
    </dgm:pt>
    <dgm:pt modelId="{477E099F-A3D1-4717-9960-887586D9EC9B}" type="pres">
      <dgm:prSet presAssocID="{9891FD49-A107-487F-A393-8EAE2ABD092D}" presName="connectorText" presStyleLbl="sibTrans2D1" presStyleIdx="3" presStyleCnt="6"/>
      <dgm:spPr/>
    </dgm:pt>
    <dgm:pt modelId="{09911CA7-2B3F-4439-91B9-8F1F5B4C3389}" type="pres">
      <dgm:prSet presAssocID="{E8D58B5E-0B41-46A6-90DF-C202C6A9539E}" presName="node" presStyleLbl="node1" presStyleIdx="3" presStyleCnt="6" custScaleX="163625" custScaleY="160885" custRadScaleRad="96452" custRadScaleInc="-10714">
        <dgm:presLayoutVars>
          <dgm:bulletEnabled val="1"/>
        </dgm:presLayoutVars>
      </dgm:prSet>
      <dgm:spPr/>
    </dgm:pt>
    <dgm:pt modelId="{CD0FA9E2-27A4-4394-B236-C0A39ADCD49B}" type="pres">
      <dgm:prSet presAssocID="{9A17833B-1E31-46A2-862D-11FC13995944}" presName="parTrans" presStyleLbl="sibTrans2D1" presStyleIdx="4" presStyleCnt="6"/>
      <dgm:spPr/>
    </dgm:pt>
    <dgm:pt modelId="{234B33EB-F0D0-4EE1-8BE0-02F6FD3BE90A}" type="pres">
      <dgm:prSet presAssocID="{9A17833B-1E31-46A2-862D-11FC13995944}" presName="connectorText" presStyleLbl="sibTrans2D1" presStyleIdx="4" presStyleCnt="6"/>
      <dgm:spPr/>
    </dgm:pt>
    <dgm:pt modelId="{669640B1-44EA-4714-B6FC-F2A8C222A9E8}" type="pres">
      <dgm:prSet presAssocID="{6A35316F-865A-46BE-A90B-0EB899BF10EA}" presName="node" presStyleLbl="node1" presStyleIdx="4" presStyleCnt="6" custScaleX="163625" custScaleY="160885" custRadScaleRad="112317" custRadScaleInc="-2606">
        <dgm:presLayoutVars>
          <dgm:bulletEnabled val="1"/>
        </dgm:presLayoutVars>
      </dgm:prSet>
      <dgm:spPr/>
    </dgm:pt>
    <dgm:pt modelId="{178379C7-F1FE-46DB-BD35-3672876C9508}" type="pres">
      <dgm:prSet presAssocID="{E946CC28-69ED-40DE-A4D8-C67DB9E2D8B9}" presName="parTrans" presStyleLbl="sibTrans2D1" presStyleIdx="5" presStyleCnt="6"/>
      <dgm:spPr/>
    </dgm:pt>
    <dgm:pt modelId="{E04D5E3F-9A73-4A04-A90E-498593C4C82B}" type="pres">
      <dgm:prSet presAssocID="{E946CC28-69ED-40DE-A4D8-C67DB9E2D8B9}" presName="connectorText" presStyleLbl="sibTrans2D1" presStyleIdx="5" presStyleCnt="6"/>
      <dgm:spPr/>
    </dgm:pt>
    <dgm:pt modelId="{CF209C4E-3B45-455A-B300-AE27908F8157}" type="pres">
      <dgm:prSet presAssocID="{415BFFF7-2741-4481-9399-C5C977B4C58B}" presName="node" presStyleLbl="node1" presStyleIdx="5" presStyleCnt="6" custScaleX="163625" custScaleY="160885" custRadScaleRad="102550" custRadScaleInc="-34041">
        <dgm:presLayoutVars>
          <dgm:bulletEnabled val="1"/>
        </dgm:presLayoutVars>
      </dgm:prSet>
      <dgm:spPr/>
    </dgm:pt>
  </dgm:ptLst>
  <dgm:cxnLst>
    <dgm:cxn modelId="{4F613200-7C75-48AF-9854-35B489BCB8A3}" type="presOf" srcId="{6A35316F-865A-46BE-A90B-0EB899BF10EA}" destId="{669640B1-44EA-4714-B6FC-F2A8C222A9E8}" srcOrd="0" destOrd="0" presId="urn:microsoft.com/office/officeart/2005/8/layout/radial5"/>
    <dgm:cxn modelId="{D0577202-9B11-4DA0-B155-A32308826CAB}" type="presOf" srcId="{9891FD49-A107-487F-A393-8EAE2ABD092D}" destId="{F567D235-C705-43AC-8CF7-9AE6ADD098B6}" srcOrd="0" destOrd="0" presId="urn:microsoft.com/office/officeart/2005/8/layout/radial5"/>
    <dgm:cxn modelId="{BE6AE107-F385-467B-AE96-ADCE26C3D771}" type="presOf" srcId="{E946CC28-69ED-40DE-A4D8-C67DB9E2D8B9}" destId="{178379C7-F1FE-46DB-BD35-3672876C9508}" srcOrd="0" destOrd="0" presId="urn:microsoft.com/office/officeart/2005/8/layout/radial5"/>
    <dgm:cxn modelId="{B42D3008-C122-402E-881B-260BB67B2409}" srcId="{4756B230-5DC8-4326-A0CD-9D0EBB609F43}" destId="{6A35316F-865A-46BE-A90B-0EB899BF10EA}" srcOrd="4" destOrd="0" parTransId="{9A17833B-1E31-46A2-862D-11FC13995944}" sibTransId="{CA0A3451-4082-4C6D-B8DE-EDD08C81A080}"/>
    <dgm:cxn modelId="{AF1EED14-E10D-4158-807A-C2C85725339D}" srcId="{4756B230-5DC8-4326-A0CD-9D0EBB609F43}" destId="{E8D58B5E-0B41-46A6-90DF-C202C6A9539E}" srcOrd="3" destOrd="0" parTransId="{9891FD49-A107-487F-A393-8EAE2ABD092D}" sibTransId="{3A3E96D0-F1E0-41C6-AAB7-ED81C3F767C3}"/>
    <dgm:cxn modelId="{4A56791B-9C59-4D2F-80DF-9C1EE515262D}" type="presOf" srcId="{9975AA75-B42D-4539-A297-C3D3A5BB87CB}" destId="{23136827-60A9-441C-A00A-522B1AF8BBDE}" srcOrd="0" destOrd="0" presId="urn:microsoft.com/office/officeart/2005/8/layout/radial5"/>
    <dgm:cxn modelId="{4CBC0C1F-4177-42A7-829C-9F4BF06F3935}" type="presOf" srcId="{A1C7A6BD-EDE3-4C9A-829D-49123D3B3B98}" destId="{504152B8-78ED-46D6-AF12-B4C1C3B5AC65}" srcOrd="0" destOrd="0" presId="urn:microsoft.com/office/officeart/2005/8/layout/radial5"/>
    <dgm:cxn modelId="{E97F0E37-3CBA-4086-83BF-048EC3874E43}" type="presOf" srcId="{9891FD49-A107-487F-A393-8EAE2ABD092D}" destId="{477E099F-A3D1-4717-9960-887586D9EC9B}" srcOrd="1" destOrd="0" presId="urn:microsoft.com/office/officeart/2005/8/layout/radial5"/>
    <dgm:cxn modelId="{E3133E3F-80C1-4375-8C3D-BEC5ED0262D3}" srcId="{521BA880-0DA2-43D1-B5F6-7C8DA1822AC1}" destId="{4756B230-5DC8-4326-A0CD-9D0EBB609F43}" srcOrd="0" destOrd="0" parTransId="{C0AF58FF-35F4-460C-BD34-51D633906864}" sibTransId="{89787181-CCC4-419D-9C5C-C2E11F65FB19}"/>
    <dgm:cxn modelId="{8655C35D-8796-4B96-BEAB-E116D331B6D1}" type="presOf" srcId="{521BA880-0DA2-43D1-B5F6-7C8DA1822AC1}" destId="{86828855-9F52-4A5E-A3B8-CDCD96D26C44}" srcOrd="0" destOrd="0" presId="urn:microsoft.com/office/officeart/2005/8/layout/radial5"/>
    <dgm:cxn modelId="{93FC1B5E-C9F8-4918-98A7-A20A4D14B007}" type="presOf" srcId="{686597A3-CE79-4451-B2BC-CEB416BA76E5}" destId="{00153718-1385-41A9-8897-C3A2EF888550}" srcOrd="0" destOrd="0" presId="urn:microsoft.com/office/officeart/2005/8/layout/radial5"/>
    <dgm:cxn modelId="{0ED22D48-C364-453E-A6F2-6DBBDB730445}" type="presOf" srcId="{DFEED295-91A8-488C-AAA6-E0419E7FC8BD}" destId="{BC302BF2-0B7B-4169-8A1E-6A68D05FDE16}" srcOrd="0" destOrd="0" presId="urn:microsoft.com/office/officeart/2005/8/layout/radial5"/>
    <dgm:cxn modelId="{4304814F-8E30-496D-88D6-DB424BE8CFA6}" type="presOf" srcId="{415BFFF7-2741-4481-9399-C5C977B4C58B}" destId="{CF209C4E-3B45-455A-B300-AE27908F8157}" srcOrd="0" destOrd="0" presId="urn:microsoft.com/office/officeart/2005/8/layout/radial5"/>
    <dgm:cxn modelId="{C3DE7D50-887D-4606-883C-6C01A69E2F5B}" type="presOf" srcId="{2C880B21-F845-4DA2-B1D3-627CCC526110}" destId="{51362EF0-DB0F-41DF-A8B3-B5A3E6A33C94}" srcOrd="0" destOrd="0" presId="urn:microsoft.com/office/officeart/2005/8/layout/radial5"/>
    <dgm:cxn modelId="{1AC87277-0D07-4499-9E3D-1B3F626BF135}" srcId="{4756B230-5DC8-4326-A0CD-9D0EBB609F43}" destId="{D6350B0B-61D1-4A4B-8EA4-5D89FFE32B8C}" srcOrd="1" destOrd="0" parTransId="{686597A3-CE79-4451-B2BC-CEB416BA76E5}" sibTransId="{93D3F01F-A681-415C-A776-E863085FBC25}"/>
    <dgm:cxn modelId="{FB28707F-8748-482B-84E8-5112D9FFA5C6}" type="presOf" srcId="{9975AA75-B42D-4539-A297-C3D3A5BB87CB}" destId="{F0F8AD98-7BC0-427D-851A-C93950090D86}" srcOrd="1" destOrd="0" presId="urn:microsoft.com/office/officeart/2005/8/layout/radial5"/>
    <dgm:cxn modelId="{B8E4B485-EA2B-4C06-A3BA-8CD41D12FDFF}" type="presOf" srcId="{E946CC28-69ED-40DE-A4D8-C67DB9E2D8B9}" destId="{E04D5E3F-9A73-4A04-A90E-498593C4C82B}" srcOrd="1" destOrd="0" presId="urn:microsoft.com/office/officeart/2005/8/layout/radial5"/>
    <dgm:cxn modelId="{73358D88-1021-4580-89EC-6EFBF1521023}" type="presOf" srcId="{D6350B0B-61D1-4A4B-8EA4-5D89FFE32B8C}" destId="{D81815C0-438E-49B3-8AA6-8AF0F1EC3323}" srcOrd="0" destOrd="0" presId="urn:microsoft.com/office/officeart/2005/8/layout/radial5"/>
    <dgm:cxn modelId="{4878B995-F138-4D32-9A30-9EA88B888780}" type="presOf" srcId="{4756B230-5DC8-4326-A0CD-9D0EBB609F43}" destId="{B45807F0-558E-4226-975B-7674B9966483}" srcOrd="0" destOrd="0" presId="urn:microsoft.com/office/officeart/2005/8/layout/radial5"/>
    <dgm:cxn modelId="{FD33589C-ED08-4DF1-AC35-CDA6485E503E}" srcId="{4756B230-5DC8-4326-A0CD-9D0EBB609F43}" destId="{A1C7A6BD-EDE3-4C9A-829D-49123D3B3B98}" srcOrd="0" destOrd="0" parTransId="{2C880B21-F845-4DA2-B1D3-627CCC526110}" sibTransId="{826A2C5A-4CD4-4CBF-BDF1-5C3F0BBCED5F}"/>
    <dgm:cxn modelId="{B4A6149E-1F5C-4FD0-A010-37B1E5152A0A}" srcId="{4756B230-5DC8-4326-A0CD-9D0EBB609F43}" destId="{DFEED295-91A8-488C-AAA6-E0419E7FC8BD}" srcOrd="2" destOrd="0" parTransId="{9975AA75-B42D-4539-A297-C3D3A5BB87CB}" sibTransId="{658FBC02-68C8-4D0C-BA86-5E2F0205B663}"/>
    <dgm:cxn modelId="{246114AD-0253-4B24-A3EB-9C802E8D6B95}" srcId="{4756B230-5DC8-4326-A0CD-9D0EBB609F43}" destId="{415BFFF7-2741-4481-9399-C5C977B4C58B}" srcOrd="5" destOrd="0" parTransId="{E946CC28-69ED-40DE-A4D8-C67DB9E2D8B9}" sibTransId="{DCD85C7C-292C-4BE5-94DE-DE7FB80C3566}"/>
    <dgm:cxn modelId="{ACDDECB4-D27C-4FE9-9569-582E74B12430}" type="presOf" srcId="{E8D58B5E-0B41-46A6-90DF-C202C6A9539E}" destId="{09911CA7-2B3F-4439-91B9-8F1F5B4C3389}" srcOrd="0" destOrd="0" presId="urn:microsoft.com/office/officeart/2005/8/layout/radial5"/>
    <dgm:cxn modelId="{857DA4BD-FA9C-4650-8386-31DA1358484F}" type="presOf" srcId="{9A17833B-1E31-46A2-862D-11FC13995944}" destId="{CD0FA9E2-27A4-4394-B236-C0A39ADCD49B}" srcOrd="0" destOrd="0" presId="urn:microsoft.com/office/officeart/2005/8/layout/radial5"/>
    <dgm:cxn modelId="{0CAD16C0-833F-43D3-AA49-214C476CDEB7}" type="presOf" srcId="{2C880B21-F845-4DA2-B1D3-627CCC526110}" destId="{CD9A85FC-3221-4117-AFC8-EABF1BA8E60C}" srcOrd="1" destOrd="0" presId="urn:microsoft.com/office/officeart/2005/8/layout/radial5"/>
    <dgm:cxn modelId="{938AE9D4-6371-4C9A-88B7-1FCB336AF2F1}" type="presOf" srcId="{9A17833B-1E31-46A2-862D-11FC13995944}" destId="{234B33EB-F0D0-4EE1-8BE0-02F6FD3BE90A}" srcOrd="1" destOrd="0" presId="urn:microsoft.com/office/officeart/2005/8/layout/radial5"/>
    <dgm:cxn modelId="{7A85A4E7-C5AA-46E6-A391-B67B7363A4F1}" type="presOf" srcId="{686597A3-CE79-4451-B2BC-CEB416BA76E5}" destId="{74159893-1F3A-4F56-A3EA-F7858BA1C41A}" srcOrd="1" destOrd="0" presId="urn:microsoft.com/office/officeart/2005/8/layout/radial5"/>
    <dgm:cxn modelId="{DD49DC15-6D76-4BE6-8B4B-1F673AAACEC7}" type="presParOf" srcId="{86828855-9F52-4A5E-A3B8-CDCD96D26C44}" destId="{B45807F0-558E-4226-975B-7674B9966483}" srcOrd="0" destOrd="0" presId="urn:microsoft.com/office/officeart/2005/8/layout/radial5"/>
    <dgm:cxn modelId="{F0100E47-41B2-494D-88C7-1963E1DDF275}" type="presParOf" srcId="{86828855-9F52-4A5E-A3B8-CDCD96D26C44}" destId="{51362EF0-DB0F-41DF-A8B3-B5A3E6A33C94}" srcOrd="1" destOrd="0" presId="urn:microsoft.com/office/officeart/2005/8/layout/radial5"/>
    <dgm:cxn modelId="{134569B2-08F6-4BA0-9157-CA3C11BA9F2D}" type="presParOf" srcId="{51362EF0-DB0F-41DF-A8B3-B5A3E6A33C94}" destId="{CD9A85FC-3221-4117-AFC8-EABF1BA8E60C}" srcOrd="0" destOrd="0" presId="urn:microsoft.com/office/officeart/2005/8/layout/radial5"/>
    <dgm:cxn modelId="{3FA36BF1-4C96-4A9B-9E1D-6CDB84B372A5}" type="presParOf" srcId="{86828855-9F52-4A5E-A3B8-CDCD96D26C44}" destId="{504152B8-78ED-46D6-AF12-B4C1C3B5AC65}" srcOrd="2" destOrd="0" presId="urn:microsoft.com/office/officeart/2005/8/layout/radial5"/>
    <dgm:cxn modelId="{F713E278-2510-4C66-9262-4E61F84503E8}" type="presParOf" srcId="{86828855-9F52-4A5E-A3B8-CDCD96D26C44}" destId="{00153718-1385-41A9-8897-C3A2EF888550}" srcOrd="3" destOrd="0" presId="urn:microsoft.com/office/officeart/2005/8/layout/radial5"/>
    <dgm:cxn modelId="{8C75A04A-53B7-4683-9557-673E7418AECD}" type="presParOf" srcId="{00153718-1385-41A9-8897-C3A2EF888550}" destId="{74159893-1F3A-4F56-A3EA-F7858BA1C41A}" srcOrd="0" destOrd="0" presId="urn:microsoft.com/office/officeart/2005/8/layout/radial5"/>
    <dgm:cxn modelId="{46B79A1A-858F-4B1B-9702-3319978D13AD}" type="presParOf" srcId="{86828855-9F52-4A5E-A3B8-CDCD96D26C44}" destId="{D81815C0-438E-49B3-8AA6-8AF0F1EC3323}" srcOrd="4" destOrd="0" presId="urn:microsoft.com/office/officeart/2005/8/layout/radial5"/>
    <dgm:cxn modelId="{A1A6170A-CC5D-4F96-87C4-873DE75DB466}" type="presParOf" srcId="{86828855-9F52-4A5E-A3B8-CDCD96D26C44}" destId="{23136827-60A9-441C-A00A-522B1AF8BBDE}" srcOrd="5" destOrd="0" presId="urn:microsoft.com/office/officeart/2005/8/layout/radial5"/>
    <dgm:cxn modelId="{405C26A4-3260-458A-9EC2-250D7153D5E9}" type="presParOf" srcId="{23136827-60A9-441C-A00A-522B1AF8BBDE}" destId="{F0F8AD98-7BC0-427D-851A-C93950090D86}" srcOrd="0" destOrd="0" presId="urn:microsoft.com/office/officeart/2005/8/layout/radial5"/>
    <dgm:cxn modelId="{21020562-6EDE-4233-B86B-F844C179B91A}" type="presParOf" srcId="{86828855-9F52-4A5E-A3B8-CDCD96D26C44}" destId="{BC302BF2-0B7B-4169-8A1E-6A68D05FDE16}" srcOrd="6" destOrd="0" presId="urn:microsoft.com/office/officeart/2005/8/layout/radial5"/>
    <dgm:cxn modelId="{8B9E2106-84E7-421E-967F-1DD8BA657217}" type="presParOf" srcId="{86828855-9F52-4A5E-A3B8-CDCD96D26C44}" destId="{F567D235-C705-43AC-8CF7-9AE6ADD098B6}" srcOrd="7" destOrd="0" presId="urn:microsoft.com/office/officeart/2005/8/layout/radial5"/>
    <dgm:cxn modelId="{0C36E7DC-890D-4819-B768-231721D72463}" type="presParOf" srcId="{F567D235-C705-43AC-8CF7-9AE6ADD098B6}" destId="{477E099F-A3D1-4717-9960-887586D9EC9B}" srcOrd="0" destOrd="0" presId="urn:microsoft.com/office/officeart/2005/8/layout/radial5"/>
    <dgm:cxn modelId="{9E4DE1C7-7E6C-4807-8B4B-B80766D5EFB8}" type="presParOf" srcId="{86828855-9F52-4A5E-A3B8-CDCD96D26C44}" destId="{09911CA7-2B3F-4439-91B9-8F1F5B4C3389}" srcOrd="8" destOrd="0" presId="urn:microsoft.com/office/officeart/2005/8/layout/radial5"/>
    <dgm:cxn modelId="{30618FB9-0650-467A-A8E2-A35FEC4E5D2D}" type="presParOf" srcId="{86828855-9F52-4A5E-A3B8-CDCD96D26C44}" destId="{CD0FA9E2-27A4-4394-B236-C0A39ADCD49B}" srcOrd="9" destOrd="0" presId="urn:microsoft.com/office/officeart/2005/8/layout/radial5"/>
    <dgm:cxn modelId="{11F751BC-51C1-4035-B713-AFB0F678DBD5}" type="presParOf" srcId="{CD0FA9E2-27A4-4394-B236-C0A39ADCD49B}" destId="{234B33EB-F0D0-4EE1-8BE0-02F6FD3BE90A}" srcOrd="0" destOrd="0" presId="urn:microsoft.com/office/officeart/2005/8/layout/radial5"/>
    <dgm:cxn modelId="{D15CDE44-3AB8-4944-9C0B-74E4F91782BF}" type="presParOf" srcId="{86828855-9F52-4A5E-A3B8-CDCD96D26C44}" destId="{669640B1-44EA-4714-B6FC-F2A8C222A9E8}" srcOrd="10" destOrd="0" presId="urn:microsoft.com/office/officeart/2005/8/layout/radial5"/>
    <dgm:cxn modelId="{29E6759B-BFB6-4E2C-A010-2446852494A5}" type="presParOf" srcId="{86828855-9F52-4A5E-A3B8-CDCD96D26C44}" destId="{178379C7-F1FE-46DB-BD35-3672876C9508}" srcOrd="11" destOrd="0" presId="urn:microsoft.com/office/officeart/2005/8/layout/radial5"/>
    <dgm:cxn modelId="{9836563D-9E18-44D5-A9A3-1F0DCE1B1C5E}" type="presParOf" srcId="{178379C7-F1FE-46DB-BD35-3672876C9508}" destId="{E04D5E3F-9A73-4A04-A90E-498593C4C82B}" srcOrd="0" destOrd="0" presId="urn:microsoft.com/office/officeart/2005/8/layout/radial5"/>
    <dgm:cxn modelId="{12DED403-EBDF-4B6E-8D19-70F4A8E7A8BC}" type="presParOf" srcId="{86828855-9F52-4A5E-A3B8-CDCD96D26C44}" destId="{CF209C4E-3B45-455A-B300-AE27908F8157}"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DDC964-2143-4100-B2F6-F4F779E77EE5}" type="doc">
      <dgm:prSet loTypeId="urn:microsoft.com/office/officeart/2005/8/layout/cycle8" loCatId="cycle" qsTypeId="urn:microsoft.com/office/officeart/2005/8/quickstyle/3d1" qsCatId="3D" csTypeId="urn:microsoft.com/office/officeart/2005/8/colors/colorful4" csCatId="colorful" phldr="1"/>
      <dgm:spPr/>
    </dgm:pt>
    <dgm:pt modelId="{57AB63F8-E6DB-42AE-9EE6-F3A422FE1364}">
      <dgm:prSet phldrT="[Text]"/>
      <dgm:spPr/>
      <dgm:t>
        <a:bodyPr/>
        <a:lstStyle/>
        <a:p>
          <a:r>
            <a:rPr lang="en-GB" dirty="0"/>
            <a:t>Open</a:t>
          </a:r>
          <a:endParaRPr lang="en-US" dirty="0"/>
        </a:p>
      </dgm:t>
    </dgm:pt>
    <dgm:pt modelId="{9C3D3B7E-EEDA-4BB4-B6AE-13DAE2EE68C6}" type="parTrans" cxnId="{F9AEA281-D216-423B-9C2D-F44C5F6D7D16}">
      <dgm:prSet/>
      <dgm:spPr/>
      <dgm:t>
        <a:bodyPr/>
        <a:lstStyle/>
        <a:p>
          <a:endParaRPr lang="en-US"/>
        </a:p>
      </dgm:t>
    </dgm:pt>
    <dgm:pt modelId="{E82E3654-1A4C-42CE-9B10-1DFF6D1F3499}" type="sibTrans" cxnId="{F9AEA281-D216-423B-9C2D-F44C5F6D7D16}">
      <dgm:prSet/>
      <dgm:spPr/>
      <dgm:t>
        <a:bodyPr/>
        <a:lstStyle/>
        <a:p>
          <a:endParaRPr lang="en-US"/>
        </a:p>
      </dgm:t>
    </dgm:pt>
    <dgm:pt modelId="{31AF5F2F-CB72-449B-848C-4668B96A8E0D}">
      <dgm:prSet phldrT="[Text]"/>
      <dgm:spPr/>
      <dgm:t>
        <a:bodyPr/>
        <a:lstStyle/>
        <a:p>
          <a:r>
            <a:rPr lang="en-GB" dirty="0"/>
            <a:t>Axial</a:t>
          </a:r>
          <a:endParaRPr lang="en-US" dirty="0"/>
        </a:p>
      </dgm:t>
    </dgm:pt>
    <dgm:pt modelId="{CCB42B64-97FA-491F-B01A-7E6F05B78070}" type="parTrans" cxnId="{CE2FFAB4-43B3-4265-963B-3AEA60B281B7}">
      <dgm:prSet/>
      <dgm:spPr/>
      <dgm:t>
        <a:bodyPr/>
        <a:lstStyle/>
        <a:p>
          <a:endParaRPr lang="en-US"/>
        </a:p>
      </dgm:t>
    </dgm:pt>
    <dgm:pt modelId="{B594239A-B3E6-4DC2-BDAC-6938D7972AF4}" type="sibTrans" cxnId="{CE2FFAB4-43B3-4265-963B-3AEA60B281B7}">
      <dgm:prSet/>
      <dgm:spPr/>
      <dgm:t>
        <a:bodyPr/>
        <a:lstStyle/>
        <a:p>
          <a:endParaRPr lang="en-US"/>
        </a:p>
      </dgm:t>
    </dgm:pt>
    <dgm:pt modelId="{DF220822-5D41-4E30-B2C6-BBF22AA826DF}">
      <dgm:prSet phldrT="[Text]"/>
      <dgm:spPr/>
      <dgm:t>
        <a:bodyPr/>
        <a:lstStyle/>
        <a:p>
          <a:r>
            <a:rPr lang="en-GB" dirty="0"/>
            <a:t>Selective</a:t>
          </a:r>
          <a:endParaRPr lang="en-US" dirty="0"/>
        </a:p>
      </dgm:t>
    </dgm:pt>
    <dgm:pt modelId="{E9C33553-BB84-4F64-8ECA-B9B1A81F2BBF}" type="parTrans" cxnId="{0D550B40-4FEC-4790-A5A0-97BF9A34E4BA}">
      <dgm:prSet/>
      <dgm:spPr/>
      <dgm:t>
        <a:bodyPr/>
        <a:lstStyle/>
        <a:p>
          <a:endParaRPr lang="en-US"/>
        </a:p>
      </dgm:t>
    </dgm:pt>
    <dgm:pt modelId="{145DB42D-A224-4174-92D4-526EEEBAA5A6}" type="sibTrans" cxnId="{0D550B40-4FEC-4790-A5A0-97BF9A34E4BA}">
      <dgm:prSet/>
      <dgm:spPr/>
      <dgm:t>
        <a:bodyPr/>
        <a:lstStyle/>
        <a:p>
          <a:endParaRPr lang="en-US"/>
        </a:p>
      </dgm:t>
    </dgm:pt>
    <dgm:pt modelId="{4D6B66D7-5EEA-4E3D-9756-C1B4B02E5C0D}" type="pres">
      <dgm:prSet presAssocID="{F3DDC964-2143-4100-B2F6-F4F779E77EE5}" presName="compositeShape" presStyleCnt="0">
        <dgm:presLayoutVars>
          <dgm:chMax val="7"/>
          <dgm:dir/>
          <dgm:resizeHandles val="exact"/>
        </dgm:presLayoutVars>
      </dgm:prSet>
      <dgm:spPr/>
    </dgm:pt>
    <dgm:pt modelId="{28DD791B-0E41-4C31-B006-1843AEC9C489}" type="pres">
      <dgm:prSet presAssocID="{F3DDC964-2143-4100-B2F6-F4F779E77EE5}" presName="wedge1" presStyleLbl="node1" presStyleIdx="0" presStyleCnt="3"/>
      <dgm:spPr/>
    </dgm:pt>
    <dgm:pt modelId="{8CE193C6-00AF-4B15-B9A2-89C243AC150B}" type="pres">
      <dgm:prSet presAssocID="{F3DDC964-2143-4100-B2F6-F4F779E77EE5}" presName="dummy1a" presStyleCnt="0"/>
      <dgm:spPr/>
    </dgm:pt>
    <dgm:pt modelId="{1E9BB148-65F0-4EAD-A615-B8CF64BF72F9}" type="pres">
      <dgm:prSet presAssocID="{F3DDC964-2143-4100-B2F6-F4F779E77EE5}" presName="dummy1b" presStyleCnt="0"/>
      <dgm:spPr/>
    </dgm:pt>
    <dgm:pt modelId="{46726ABD-6106-4526-B980-D51842F9ECC9}" type="pres">
      <dgm:prSet presAssocID="{F3DDC964-2143-4100-B2F6-F4F779E77EE5}" presName="wedge1Tx" presStyleLbl="node1" presStyleIdx="0" presStyleCnt="3">
        <dgm:presLayoutVars>
          <dgm:chMax val="0"/>
          <dgm:chPref val="0"/>
          <dgm:bulletEnabled val="1"/>
        </dgm:presLayoutVars>
      </dgm:prSet>
      <dgm:spPr/>
    </dgm:pt>
    <dgm:pt modelId="{B627DDA0-3628-41E3-8ED5-550FAE8E2778}" type="pres">
      <dgm:prSet presAssocID="{F3DDC964-2143-4100-B2F6-F4F779E77EE5}" presName="wedge2" presStyleLbl="node1" presStyleIdx="1" presStyleCnt="3"/>
      <dgm:spPr/>
    </dgm:pt>
    <dgm:pt modelId="{6EDE1636-F774-47BB-8682-B4461AC82576}" type="pres">
      <dgm:prSet presAssocID="{F3DDC964-2143-4100-B2F6-F4F779E77EE5}" presName="dummy2a" presStyleCnt="0"/>
      <dgm:spPr/>
    </dgm:pt>
    <dgm:pt modelId="{A103CC01-5611-4A7B-A4C7-2836106A958D}" type="pres">
      <dgm:prSet presAssocID="{F3DDC964-2143-4100-B2F6-F4F779E77EE5}" presName="dummy2b" presStyleCnt="0"/>
      <dgm:spPr/>
    </dgm:pt>
    <dgm:pt modelId="{47FC1E7C-BA31-48A3-A2A9-843E88673472}" type="pres">
      <dgm:prSet presAssocID="{F3DDC964-2143-4100-B2F6-F4F779E77EE5}" presName="wedge2Tx" presStyleLbl="node1" presStyleIdx="1" presStyleCnt="3">
        <dgm:presLayoutVars>
          <dgm:chMax val="0"/>
          <dgm:chPref val="0"/>
          <dgm:bulletEnabled val="1"/>
        </dgm:presLayoutVars>
      </dgm:prSet>
      <dgm:spPr/>
    </dgm:pt>
    <dgm:pt modelId="{AA64BD2E-2FF9-4154-936E-3F004E44BBDF}" type="pres">
      <dgm:prSet presAssocID="{F3DDC964-2143-4100-B2F6-F4F779E77EE5}" presName="wedge3" presStyleLbl="node1" presStyleIdx="2" presStyleCnt="3"/>
      <dgm:spPr/>
    </dgm:pt>
    <dgm:pt modelId="{E3C21F96-49E7-413D-8E0A-67A734CA26C4}" type="pres">
      <dgm:prSet presAssocID="{F3DDC964-2143-4100-B2F6-F4F779E77EE5}" presName="dummy3a" presStyleCnt="0"/>
      <dgm:spPr/>
    </dgm:pt>
    <dgm:pt modelId="{4B33A325-2B4E-413B-8F14-C423E8CFE670}" type="pres">
      <dgm:prSet presAssocID="{F3DDC964-2143-4100-B2F6-F4F779E77EE5}" presName="dummy3b" presStyleCnt="0"/>
      <dgm:spPr/>
    </dgm:pt>
    <dgm:pt modelId="{13A39FEF-302E-4BF6-AF73-7DCBF9541B5A}" type="pres">
      <dgm:prSet presAssocID="{F3DDC964-2143-4100-B2F6-F4F779E77EE5}" presName="wedge3Tx" presStyleLbl="node1" presStyleIdx="2" presStyleCnt="3">
        <dgm:presLayoutVars>
          <dgm:chMax val="0"/>
          <dgm:chPref val="0"/>
          <dgm:bulletEnabled val="1"/>
        </dgm:presLayoutVars>
      </dgm:prSet>
      <dgm:spPr/>
    </dgm:pt>
    <dgm:pt modelId="{18E490C4-FCEC-4329-B34B-D0175C3F8D9E}" type="pres">
      <dgm:prSet presAssocID="{E82E3654-1A4C-42CE-9B10-1DFF6D1F3499}" presName="arrowWedge1" presStyleLbl="fgSibTrans2D1" presStyleIdx="0" presStyleCnt="3"/>
      <dgm:spPr/>
    </dgm:pt>
    <dgm:pt modelId="{48245C53-244D-4604-8B75-3132C910233C}" type="pres">
      <dgm:prSet presAssocID="{B594239A-B3E6-4DC2-BDAC-6938D7972AF4}" presName="arrowWedge2" presStyleLbl="fgSibTrans2D1" presStyleIdx="1" presStyleCnt="3"/>
      <dgm:spPr/>
    </dgm:pt>
    <dgm:pt modelId="{42D79A0B-0332-4990-8733-FA42E650B99E}" type="pres">
      <dgm:prSet presAssocID="{145DB42D-A224-4174-92D4-526EEEBAA5A6}" presName="arrowWedge3" presStyleLbl="fgSibTrans2D1" presStyleIdx="2" presStyleCnt="3"/>
      <dgm:spPr/>
    </dgm:pt>
  </dgm:ptLst>
  <dgm:cxnLst>
    <dgm:cxn modelId="{55197708-F815-4AB7-8820-0A9DC167185E}" type="presOf" srcId="{F3DDC964-2143-4100-B2F6-F4F779E77EE5}" destId="{4D6B66D7-5EEA-4E3D-9756-C1B4B02E5C0D}" srcOrd="0" destOrd="0" presId="urn:microsoft.com/office/officeart/2005/8/layout/cycle8"/>
    <dgm:cxn modelId="{BA84813E-4231-40F2-A67C-2A0157B5EB2D}" type="presOf" srcId="{57AB63F8-E6DB-42AE-9EE6-F3A422FE1364}" destId="{46726ABD-6106-4526-B980-D51842F9ECC9}" srcOrd="1" destOrd="0" presId="urn:microsoft.com/office/officeart/2005/8/layout/cycle8"/>
    <dgm:cxn modelId="{0D550B40-4FEC-4790-A5A0-97BF9A34E4BA}" srcId="{F3DDC964-2143-4100-B2F6-F4F779E77EE5}" destId="{DF220822-5D41-4E30-B2C6-BBF22AA826DF}" srcOrd="2" destOrd="0" parTransId="{E9C33553-BB84-4F64-8ECA-B9B1A81F2BBF}" sibTransId="{145DB42D-A224-4174-92D4-526EEEBAA5A6}"/>
    <dgm:cxn modelId="{C0C0A465-AF3B-4EF8-BCA5-64456C3B5337}" type="presOf" srcId="{31AF5F2F-CB72-449B-848C-4668B96A8E0D}" destId="{B627DDA0-3628-41E3-8ED5-550FAE8E2778}" srcOrd="0" destOrd="0" presId="urn:microsoft.com/office/officeart/2005/8/layout/cycle8"/>
    <dgm:cxn modelId="{6E27DC75-D9DA-4BD5-A333-E5D7A4F62D8F}" type="presOf" srcId="{57AB63F8-E6DB-42AE-9EE6-F3A422FE1364}" destId="{28DD791B-0E41-4C31-B006-1843AEC9C489}" srcOrd="0" destOrd="0" presId="urn:microsoft.com/office/officeart/2005/8/layout/cycle8"/>
    <dgm:cxn modelId="{F9AEA281-D216-423B-9C2D-F44C5F6D7D16}" srcId="{F3DDC964-2143-4100-B2F6-F4F779E77EE5}" destId="{57AB63F8-E6DB-42AE-9EE6-F3A422FE1364}" srcOrd="0" destOrd="0" parTransId="{9C3D3B7E-EEDA-4BB4-B6AE-13DAE2EE68C6}" sibTransId="{E82E3654-1A4C-42CE-9B10-1DFF6D1F3499}"/>
    <dgm:cxn modelId="{CE2FFAB4-43B3-4265-963B-3AEA60B281B7}" srcId="{F3DDC964-2143-4100-B2F6-F4F779E77EE5}" destId="{31AF5F2F-CB72-449B-848C-4668B96A8E0D}" srcOrd="1" destOrd="0" parTransId="{CCB42B64-97FA-491F-B01A-7E6F05B78070}" sibTransId="{B594239A-B3E6-4DC2-BDAC-6938D7972AF4}"/>
    <dgm:cxn modelId="{01AA80D9-74DB-45A0-A514-0C9F484349D7}" type="presOf" srcId="{31AF5F2F-CB72-449B-848C-4668B96A8E0D}" destId="{47FC1E7C-BA31-48A3-A2A9-843E88673472}" srcOrd="1" destOrd="0" presId="urn:microsoft.com/office/officeart/2005/8/layout/cycle8"/>
    <dgm:cxn modelId="{CEB1E0E4-ACFC-4675-9001-C344F8045822}" type="presOf" srcId="{DF220822-5D41-4E30-B2C6-BBF22AA826DF}" destId="{13A39FEF-302E-4BF6-AF73-7DCBF9541B5A}" srcOrd="1" destOrd="0" presId="urn:microsoft.com/office/officeart/2005/8/layout/cycle8"/>
    <dgm:cxn modelId="{C82F5DE9-E488-4238-BE61-C4F1169FA17C}" type="presOf" srcId="{DF220822-5D41-4E30-B2C6-BBF22AA826DF}" destId="{AA64BD2E-2FF9-4154-936E-3F004E44BBDF}" srcOrd="0" destOrd="0" presId="urn:microsoft.com/office/officeart/2005/8/layout/cycle8"/>
    <dgm:cxn modelId="{CB82EBD0-1728-4CC5-BE70-5F7798B73795}" type="presParOf" srcId="{4D6B66D7-5EEA-4E3D-9756-C1B4B02E5C0D}" destId="{28DD791B-0E41-4C31-B006-1843AEC9C489}" srcOrd="0" destOrd="0" presId="urn:microsoft.com/office/officeart/2005/8/layout/cycle8"/>
    <dgm:cxn modelId="{693C4B47-E753-4E30-8D90-0040B7D073BE}" type="presParOf" srcId="{4D6B66D7-5EEA-4E3D-9756-C1B4B02E5C0D}" destId="{8CE193C6-00AF-4B15-B9A2-89C243AC150B}" srcOrd="1" destOrd="0" presId="urn:microsoft.com/office/officeart/2005/8/layout/cycle8"/>
    <dgm:cxn modelId="{CC9C1C2F-EBF5-4C28-899F-0293B63736FE}" type="presParOf" srcId="{4D6B66D7-5EEA-4E3D-9756-C1B4B02E5C0D}" destId="{1E9BB148-65F0-4EAD-A615-B8CF64BF72F9}" srcOrd="2" destOrd="0" presId="urn:microsoft.com/office/officeart/2005/8/layout/cycle8"/>
    <dgm:cxn modelId="{FADC1AC6-9FCE-4745-8B75-558A1DC7ED84}" type="presParOf" srcId="{4D6B66D7-5EEA-4E3D-9756-C1B4B02E5C0D}" destId="{46726ABD-6106-4526-B980-D51842F9ECC9}" srcOrd="3" destOrd="0" presId="urn:microsoft.com/office/officeart/2005/8/layout/cycle8"/>
    <dgm:cxn modelId="{B9BD878B-F217-4D9A-815C-AD20DAA420C3}" type="presParOf" srcId="{4D6B66D7-5EEA-4E3D-9756-C1B4B02E5C0D}" destId="{B627DDA0-3628-41E3-8ED5-550FAE8E2778}" srcOrd="4" destOrd="0" presId="urn:microsoft.com/office/officeart/2005/8/layout/cycle8"/>
    <dgm:cxn modelId="{AB6EB35A-83FC-4502-9B91-660EC83AC179}" type="presParOf" srcId="{4D6B66D7-5EEA-4E3D-9756-C1B4B02E5C0D}" destId="{6EDE1636-F774-47BB-8682-B4461AC82576}" srcOrd="5" destOrd="0" presId="urn:microsoft.com/office/officeart/2005/8/layout/cycle8"/>
    <dgm:cxn modelId="{CBA66250-DD99-4089-A924-E79A605A2B1D}" type="presParOf" srcId="{4D6B66D7-5EEA-4E3D-9756-C1B4B02E5C0D}" destId="{A103CC01-5611-4A7B-A4C7-2836106A958D}" srcOrd="6" destOrd="0" presId="urn:microsoft.com/office/officeart/2005/8/layout/cycle8"/>
    <dgm:cxn modelId="{850AC2EA-6426-4710-A3A6-3FB978C1C4FE}" type="presParOf" srcId="{4D6B66D7-5EEA-4E3D-9756-C1B4B02E5C0D}" destId="{47FC1E7C-BA31-48A3-A2A9-843E88673472}" srcOrd="7" destOrd="0" presId="urn:microsoft.com/office/officeart/2005/8/layout/cycle8"/>
    <dgm:cxn modelId="{24CEF713-7E2D-45C0-AD0B-DDCD07A829FB}" type="presParOf" srcId="{4D6B66D7-5EEA-4E3D-9756-C1B4B02E5C0D}" destId="{AA64BD2E-2FF9-4154-936E-3F004E44BBDF}" srcOrd="8" destOrd="0" presId="urn:microsoft.com/office/officeart/2005/8/layout/cycle8"/>
    <dgm:cxn modelId="{CCEC5F19-ED01-4971-9463-EA01D4565F32}" type="presParOf" srcId="{4D6B66D7-5EEA-4E3D-9756-C1B4B02E5C0D}" destId="{E3C21F96-49E7-413D-8E0A-67A734CA26C4}" srcOrd="9" destOrd="0" presId="urn:microsoft.com/office/officeart/2005/8/layout/cycle8"/>
    <dgm:cxn modelId="{F7BF861E-6527-48AC-9453-219153B94D4D}" type="presParOf" srcId="{4D6B66D7-5EEA-4E3D-9756-C1B4B02E5C0D}" destId="{4B33A325-2B4E-413B-8F14-C423E8CFE670}" srcOrd="10" destOrd="0" presId="urn:microsoft.com/office/officeart/2005/8/layout/cycle8"/>
    <dgm:cxn modelId="{E0A32844-67D1-4C04-AE83-00AFCB76C7B7}" type="presParOf" srcId="{4D6B66D7-5EEA-4E3D-9756-C1B4B02E5C0D}" destId="{13A39FEF-302E-4BF6-AF73-7DCBF9541B5A}" srcOrd="11" destOrd="0" presId="urn:microsoft.com/office/officeart/2005/8/layout/cycle8"/>
    <dgm:cxn modelId="{D7D993E3-E141-4FC7-9847-74AFADADC3FC}" type="presParOf" srcId="{4D6B66D7-5EEA-4E3D-9756-C1B4B02E5C0D}" destId="{18E490C4-FCEC-4329-B34B-D0175C3F8D9E}" srcOrd="12" destOrd="0" presId="urn:microsoft.com/office/officeart/2005/8/layout/cycle8"/>
    <dgm:cxn modelId="{FBEFFBEE-8458-46C3-A8B0-5E7A4A46E4F8}" type="presParOf" srcId="{4D6B66D7-5EEA-4E3D-9756-C1B4B02E5C0D}" destId="{48245C53-244D-4604-8B75-3132C910233C}" srcOrd="13" destOrd="0" presId="urn:microsoft.com/office/officeart/2005/8/layout/cycle8"/>
    <dgm:cxn modelId="{6A439C45-CDA0-4273-8D03-4971CE23B462}" type="presParOf" srcId="{4D6B66D7-5EEA-4E3D-9756-C1B4B02E5C0D}" destId="{42D79A0B-0332-4990-8733-FA42E650B99E}"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56C480-C317-430A-8A70-79DC104EA27C}" type="doc">
      <dgm:prSet loTypeId="urn:microsoft.com/office/officeart/2009/layout/CircleArrowProcess" loCatId="cycle" qsTypeId="urn:microsoft.com/office/officeart/2005/8/quickstyle/3d1" qsCatId="3D" csTypeId="urn:microsoft.com/office/officeart/2005/8/colors/colorful1" csCatId="colorful" phldr="1"/>
      <dgm:spPr/>
      <dgm:t>
        <a:bodyPr/>
        <a:lstStyle/>
        <a:p>
          <a:endParaRPr lang="en-US"/>
        </a:p>
      </dgm:t>
    </dgm:pt>
    <dgm:pt modelId="{3E6C14D1-5F93-4CE4-9915-6834391E37B6}">
      <dgm:prSet phldrT="[Text]"/>
      <dgm:spPr/>
      <dgm:t>
        <a:bodyPr/>
        <a:lstStyle/>
        <a:p>
          <a:r>
            <a:rPr lang="en-GB" dirty="0"/>
            <a:t>Study 1</a:t>
          </a:r>
          <a:endParaRPr lang="en-US" dirty="0"/>
        </a:p>
      </dgm:t>
    </dgm:pt>
    <dgm:pt modelId="{F916F208-2D33-42CD-BF2D-5053D1D02776}" type="parTrans" cxnId="{59AD4E25-0B2E-4886-8367-B12D1402DBF8}">
      <dgm:prSet/>
      <dgm:spPr/>
      <dgm:t>
        <a:bodyPr/>
        <a:lstStyle/>
        <a:p>
          <a:endParaRPr lang="en-US"/>
        </a:p>
      </dgm:t>
    </dgm:pt>
    <dgm:pt modelId="{6A179CDB-C9CC-42E6-98CB-4A1D7D26E3BA}" type="sibTrans" cxnId="{59AD4E25-0B2E-4886-8367-B12D1402DBF8}">
      <dgm:prSet/>
      <dgm:spPr/>
      <dgm:t>
        <a:bodyPr/>
        <a:lstStyle/>
        <a:p>
          <a:endParaRPr lang="en-US"/>
        </a:p>
      </dgm:t>
    </dgm:pt>
    <dgm:pt modelId="{9921E2CA-5F50-4638-AF75-903744CAE395}">
      <dgm:prSet phldrT="[Text]"/>
      <dgm:spPr/>
      <dgm:t>
        <a:bodyPr/>
        <a:lstStyle/>
        <a:p>
          <a:r>
            <a:rPr lang="en-GB" dirty="0"/>
            <a:t>Study 2</a:t>
          </a:r>
          <a:endParaRPr lang="en-US" dirty="0"/>
        </a:p>
      </dgm:t>
    </dgm:pt>
    <dgm:pt modelId="{87FCFE3F-B556-493A-ABF0-DE38714EE44E}" type="parTrans" cxnId="{AF2732E6-F730-45F7-A713-AC2255399F17}">
      <dgm:prSet/>
      <dgm:spPr/>
      <dgm:t>
        <a:bodyPr/>
        <a:lstStyle/>
        <a:p>
          <a:endParaRPr lang="en-US"/>
        </a:p>
      </dgm:t>
    </dgm:pt>
    <dgm:pt modelId="{04093293-3CF2-4BBA-885F-B52F8FCB863C}" type="sibTrans" cxnId="{AF2732E6-F730-45F7-A713-AC2255399F17}">
      <dgm:prSet/>
      <dgm:spPr/>
      <dgm:t>
        <a:bodyPr/>
        <a:lstStyle/>
        <a:p>
          <a:endParaRPr lang="en-US"/>
        </a:p>
      </dgm:t>
    </dgm:pt>
    <dgm:pt modelId="{49945081-B9C8-4699-8431-C9BE561CE95F}">
      <dgm:prSet phldrT="[Text]"/>
      <dgm:spPr/>
      <dgm:t>
        <a:bodyPr/>
        <a:lstStyle/>
        <a:p>
          <a:r>
            <a:rPr lang="en-GB" dirty="0"/>
            <a:t>Study 3</a:t>
          </a:r>
          <a:endParaRPr lang="en-US" dirty="0"/>
        </a:p>
      </dgm:t>
    </dgm:pt>
    <dgm:pt modelId="{B4C15CE6-A682-445E-829E-726BF0F5D35A}" type="parTrans" cxnId="{454000EB-E50A-40DC-9794-C14D8D1EDB02}">
      <dgm:prSet/>
      <dgm:spPr/>
      <dgm:t>
        <a:bodyPr/>
        <a:lstStyle/>
        <a:p>
          <a:endParaRPr lang="en-US"/>
        </a:p>
      </dgm:t>
    </dgm:pt>
    <dgm:pt modelId="{A9E7CF45-9BB1-46D6-BF68-58FB26847468}" type="sibTrans" cxnId="{454000EB-E50A-40DC-9794-C14D8D1EDB02}">
      <dgm:prSet/>
      <dgm:spPr/>
      <dgm:t>
        <a:bodyPr/>
        <a:lstStyle/>
        <a:p>
          <a:endParaRPr lang="en-US"/>
        </a:p>
      </dgm:t>
    </dgm:pt>
    <dgm:pt modelId="{B9C1185A-BA84-498C-9EE6-0C0880464E38}" type="pres">
      <dgm:prSet presAssocID="{6256C480-C317-430A-8A70-79DC104EA27C}" presName="Name0" presStyleCnt="0">
        <dgm:presLayoutVars>
          <dgm:chMax val="7"/>
          <dgm:chPref val="7"/>
          <dgm:dir/>
          <dgm:animLvl val="lvl"/>
        </dgm:presLayoutVars>
      </dgm:prSet>
      <dgm:spPr/>
    </dgm:pt>
    <dgm:pt modelId="{16C42920-77D4-4976-9D76-F042C7F80391}" type="pres">
      <dgm:prSet presAssocID="{3E6C14D1-5F93-4CE4-9915-6834391E37B6}" presName="Accent1" presStyleCnt="0"/>
      <dgm:spPr/>
    </dgm:pt>
    <dgm:pt modelId="{08108332-0F1F-4C93-A9A1-309C6637EA2A}" type="pres">
      <dgm:prSet presAssocID="{3E6C14D1-5F93-4CE4-9915-6834391E37B6}" presName="Accent" presStyleLbl="node1" presStyleIdx="0" presStyleCnt="3"/>
      <dgm:spPr/>
    </dgm:pt>
    <dgm:pt modelId="{0742FE6E-5063-468A-A1FE-9DD1B9F3C80F}" type="pres">
      <dgm:prSet presAssocID="{3E6C14D1-5F93-4CE4-9915-6834391E37B6}" presName="Parent1" presStyleLbl="revTx" presStyleIdx="0" presStyleCnt="3">
        <dgm:presLayoutVars>
          <dgm:chMax val="1"/>
          <dgm:chPref val="1"/>
          <dgm:bulletEnabled val="1"/>
        </dgm:presLayoutVars>
      </dgm:prSet>
      <dgm:spPr/>
    </dgm:pt>
    <dgm:pt modelId="{163F3F15-C9CD-4C26-876A-93689ED0D955}" type="pres">
      <dgm:prSet presAssocID="{9921E2CA-5F50-4638-AF75-903744CAE395}" presName="Accent2" presStyleCnt="0"/>
      <dgm:spPr/>
    </dgm:pt>
    <dgm:pt modelId="{6F2E5CF2-ACF9-48F3-AD68-A6CA318069A1}" type="pres">
      <dgm:prSet presAssocID="{9921E2CA-5F50-4638-AF75-903744CAE395}" presName="Accent" presStyleLbl="node1" presStyleIdx="1" presStyleCnt="3"/>
      <dgm:spPr/>
    </dgm:pt>
    <dgm:pt modelId="{7ABC28F5-0D21-44F2-B4E9-DE3021EBFD07}" type="pres">
      <dgm:prSet presAssocID="{9921E2CA-5F50-4638-AF75-903744CAE395}" presName="Parent2" presStyleLbl="revTx" presStyleIdx="1" presStyleCnt="3">
        <dgm:presLayoutVars>
          <dgm:chMax val="1"/>
          <dgm:chPref val="1"/>
          <dgm:bulletEnabled val="1"/>
        </dgm:presLayoutVars>
      </dgm:prSet>
      <dgm:spPr/>
    </dgm:pt>
    <dgm:pt modelId="{B601BD2C-45AD-4F31-8938-D4956671B673}" type="pres">
      <dgm:prSet presAssocID="{49945081-B9C8-4699-8431-C9BE561CE95F}" presName="Accent3" presStyleCnt="0"/>
      <dgm:spPr/>
    </dgm:pt>
    <dgm:pt modelId="{08923399-9F7E-4D76-85F6-737BEA1F5BB2}" type="pres">
      <dgm:prSet presAssocID="{49945081-B9C8-4699-8431-C9BE561CE95F}" presName="Accent" presStyleLbl="node1" presStyleIdx="2" presStyleCnt="3"/>
      <dgm:spPr/>
    </dgm:pt>
    <dgm:pt modelId="{A9C16AA5-D404-4FA0-84D4-CD030A50CA2A}" type="pres">
      <dgm:prSet presAssocID="{49945081-B9C8-4699-8431-C9BE561CE95F}" presName="Parent3" presStyleLbl="revTx" presStyleIdx="2" presStyleCnt="3">
        <dgm:presLayoutVars>
          <dgm:chMax val="1"/>
          <dgm:chPref val="1"/>
          <dgm:bulletEnabled val="1"/>
        </dgm:presLayoutVars>
      </dgm:prSet>
      <dgm:spPr/>
    </dgm:pt>
  </dgm:ptLst>
  <dgm:cxnLst>
    <dgm:cxn modelId="{F65E021A-2979-4C5E-93E3-1D519ECC135C}" type="presOf" srcId="{9921E2CA-5F50-4638-AF75-903744CAE395}" destId="{7ABC28F5-0D21-44F2-B4E9-DE3021EBFD07}" srcOrd="0" destOrd="0" presId="urn:microsoft.com/office/officeart/2009/layout/CircleArrowProcess"/>
    <dgm:cxn modelId="{7DD31E20-FC1D-4854-853D-EED04764066E}" type="presOf" srcId="{49945081-B9C8-4699-8431-C9BE561CE95F}" destId="{A9C16AA5-D404-4FA0-84D4-CD030A50CA2A}" srcOrd="0" destOrd="0" presId="urn:microsoft.com/office/officeart/2009/layout/CircleArrowProcess"/>
    <dgm:cxn modelId="{59AD4E25-0B2E-4886-8367-B12D1402DBF8}" srcId="{6256C480-C317-430A-8A70-79DC104EA27C}" destId="{3E6C14D1-5F93-4CE4-9915-6834391E37B6}" srcOrd="0" destOrd="0" parTransId="{F916F208-2D33-42CD-BF2D-5053D1D02776}" sibTransId="{6A179CDB-C9CC-42E6-98CB-4A1D7D26E3BA}"/>
    <dgm:cxn modelId="{61887F29-60A4-4ED5-89B0-EA907839F919}" type="presOf" srcId="{6256C480-C317-430A-8A70-79DC104EA27C}" destId="{B9C1185A-BA84-498C-9EE6-0C0880464E38}" srcOrd="0" destOrd="0" presId="urn:microsoft.com/office/officeart/2009/layout/CircleArrowProcess"/>
    <dgm:cxn modelId="{935710B6-2ADF-4994-AD3E-359CF1D5A22D}" type="presOf" srcId="{3E6C14D1-5F93-4CE4-9915-6834391E37B6}" destId="{0742FE6E-5063-468A-A1FE-9DD1B9F3C80F}" srcOrd="0" destOrd="0" presId="urn:microsoft.com/office/officeart/2009/layout/CircleArrowProcess"/>
    <dgm:cxn modelId="{AF2732E6-F730-45F7-A713-AC2255399F17}" srcId="{6256C480-C317-430A-8A70-79DC104EA27C}" destId="{9921E2CA-5F50-4638-AF75-903744CAE395}" srcOrd="1" destOrd="0" parTransId="{87FCFE3F-B556-493A-ABF0-DE38714EE44E}" sibTransId="{04093293-3CF2-4BBA-885F-B52F8FCB863C}"/>
    <dgm:cxn modelId="{454000EB-E50A-40DC-9794-C14D8D1EDB02}" srcId="{6256C480-C317-430A-8A70-79DC104EA27C}" destId="{49945081-B9C8-4699-8431-C9BE561CE95F}" srcOrd="2" destOrd="0" parTransId="{B4C15CE6-A682-445E-829E-726BF0F5D35A}" sibTransId="{A9E7CF45-9BB1-46D6-BF68-58FB26847468}"/>
    <dgm:cxn modelId="{389C4824-2CAC-495E-B39F-3E3241684333}" type="presParOf" srcId="{B9C1185A-BA84-498C-9EE6-0C0880464E38}" destId="{16C42920-77D4-4976-9D76-F042C7F80391}" srcOrd="0" destOrd="0" presId="urn:microsoft.com/office/officeart/2009/layout/CircleArrowProcess"/>
    <dgm:cxn modelId="{C3FA628E-6FEA-4311-8D8F-EB8534017948}" type="presParOf" srcId="{16C42920-77D4-4976-9D76-F042C7F80391}" destId="{08108332-0F1F-4C93-A9A1-309C6637EA2A}" srcOrd="0" destOrd="0" presId="urn:microsoft.com/office/officeart/2009/layout/CircleArrowProcess"/>
    <dgm:cxn modelId="{897A782F-C805-4FCB-826B-7FD32FACF84A}" type="presParOf" srcId="{B9C1185A-BA84-498C-9EE6-0C0880464E38}" destId="{0742FE6E-5063-468A-A1FE-9DD1B9F3C80F}" srcOrd="1" destOrd="0" presId="urn:microsoft.com/office/officeart/2009/layout/CircleArrowProcess"/>
    <dgm:cxn modelId="{91A3533E-4117-45CE-A488-EC9702160464}" type="presParOf" srcId="{B9C1185A-BA84-498C-9EE6-0C0880464E38}" destId="{163F3F15-C9CD-4C26-876A-93689ED0D955}" srcOrd="2" destOrd="0" presId="urn:microsoft.com/office/officeart/2009/layout/CircleArrowProcess"/>
    <dgm:cxn modelId="{B0289C8C-070B-4A5A-8C49-9324BF140BB9}" type="presParOf" srcId="{163F3F15-C9CD-4C26-876A-93689ED0D955}" destId="{6F2E5CF2-ACF9-48F3-AD68-A6CA318069A1}" srcOrd="0" destOrd="0" presId="urn:microsoft.com/office/officeart/2009/layout/CircleArrowProcess"/>
    <dgm:cxn modelId="{FB3CF460-A08B-4B72-939F-1BD69A62321E}" type="presParOf" srcId="{B9C1185A-BA84-498C-9EE6-0C0880464E38}" destId="{7ABC28F5-0D21-44F2-B4E9-DE3021EBFD07}" srcOrd="3" destOrd="0" presId="urn:microsoft.com/office/officeart/2009/layout/CircleArrowProcess"/>
    <dgm:cxn modelId="{E110C470-8C81-4BE4-98B7-139BF2866DAE}" type="presParOf" srcId="{B9C1185A-BA84-498C-9EE6-0C0880464E38}" destId="{B601BD2C-45AD-4F31-8938-D4956671B673}" srcOrd="4" destOrd="0" presId="urn:microsoft.com/office/officeart/2009/layout/CircleArrowProcess"/>
    <dgm:cxn modelId="{A40B0132-EAF7-4802-934A-18B4C8AE347B}" type="presParOf" srcId="{B601BD2C-45AD-4F31-8938-D4956671B673}" destId="{08923399-9F7E-4D76-85F6-737BEA1F5BB2}" srcOrd="0" destOrd="0" presId="urn:microsoft.com/office/officeart/2009/layout/CircleArrowProcess"/>
    <dgm:cxn modelId="{F03657D8-1702-454A-9D4F-56F459510B82}" type="presParOf" srcId="{B9C1185A-BA84-498C-9EE6-0C0880464E38}" destId="{A9C16AA5-D404-4FA0-84D4-CD030A50CA2A}" srcOrd="5" destOrd="0" presId="urn:microsoft.com/office/officeart/2009/layout/CircleArrow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54CB13-2EA0-4AE0-BB35-31D8BB303C89}" type="doc">
      <dgm:prSet loTypeId="urn:microsoft.com/office/officeart/2005/8/layout/pyramid2" loCatId="pyramid" qsTypeId="urn:microsoft.com/office/officeart/2005/8/quickstyle/3d4" qsCatId="3D" csTypeId="urn:microsoft.com/office/officeart/2005/8/colors/colorful1" csCatId="colorful" phldr="1"/>
      <dgm:spPr/>
      <dgm:t>
        <a:bodyPr/>
        <a:lstStyle/>
        <a:p>
          <a:endParaRPr lang="en-US"/>
        </a:p>
      </dgm:t>
    </dgm:pt>
    <dgm:pt modelId="{789816F4-BCC6-435D-9DB9-E9CD273D1353}">
      <dgm:prSet phldrT="[Text]" custT="1"/>
      <dgm:spPr/>
      <dgm:t>
        <a:bodyPr lIns="0" tIns="0" rIns="0" bIns="0"/>
        <a:lstStyle/>
        <a:p>
          <a:pPr algn="ctr"/>
          <a:r>
            <a:rPr lang="en-GB" sz="2000" dirty="0"/>
            <a:t>Theory = core category + patterns</a:t>
          </a:r>
          <a:endParaRPr lang="en-US" sz="2000" dirty="0"/>
        </a:p>
      </dgm:t>
    </dgm:pt>
    <dgm:pt modelId="{16D4A98C-CAFB-4A24-870B-58CF48ABB5C7}" type="parTrans" cxnId="{AA45DBF4-CA1E-4E6D-954E-CF0F2469F944}">
      <dgm:prSet/>
      <dgm:spPr/>
      <dgm:t>
        <a:bodyPr/>
        <a:lstStyle/>
        <a:p>
          <a:endParaRPr lang="en-US"/>
        </a:p>
      </dgm:t>
    </dgm:pt>
    <dgm:pt modelId="{D78DD094-43F9-4B60-844D-D3A48746D65A}" type="sibTrans" cxnId="{AA45DBF4-CA1E-4E6D-954E-CF0F2469F944}">
      <dgm:prSet/>
      <dgm:spPr/>
      <dgm:t>
        <a:bodyPr/>
        <a:lstStyle/>
        <a:p>
          <a:endParaRPr lang="en-US"/>
        </a:p>
      </dgm:t>
    </dgm:pt>
    <dgm:pt modelId="{A7404A91-FC6D-4FC7-BD20-FC8A8ECF7A27}">
      <dgm:prSet phldrT="[Text]" custT="1"/>
      <dgm:spPr/>
      <dgm:t>
        <a:bodyPr lIns="0" tIns="0" rIns="0" bIns="0"/>
        <a:lstStyle/>
        <a:p>
          <a:r>
            <a:rPr lang="en-GB" sz="2000" dirty="0"/>
            <a:t>Comparison &amp; validation</a:t>
          </a:r>
          <a:endParaRPr lang="en-US" sz="2000" dirty="0"/>
        </a:p>
      </dgm:t>
    </dgm:pt>
    <dgm:pt modelId="{C3557CDC-338A-4313-97A5-1F203FA35C29}" type="parTrans" cxnId="{7E369225-A579-4F66-A3FD-45A8ACE50764}">
      <dgm:prSet/>
      <dgm:spPr/>
      <dgm:t>
        <a:bodyPr/>
        <a:lstStyle/>
        <a:p>
          <a:endParaRPr lang="en-US"/>
        </a:p>
      </dgm:t>
    </dgm:pt>
    <dgm:pt modelId="{13547343-C8CE-41BA-BA9F-8F189BDA3F02}" type="sibTrans" cxnId="{7E369225-A579-4F66-A3FD-45A8ACE50764}">
      <dgm:prSet/>
      <dgm:spPr/>
      <dgm:t>
        <a:bodyPr/>
        <a:lstStyle/>
        <a:p>
          <a:endParaRPr lang="en-US"/>
        </a:p>
      </dgm:t>
    </dgm:pt>
    <dgm:pt modelId="{9BD3DF67-48A6-4718-B1AA-A7026C7D0DDB}">
      <dgm:prSet phldrT="[Text]" custT="1"/>
      <dgm:spPr/>
      <dgm:t>
        <a:bodyPr/>
        <a:lstStyle/>
        <a:p>
          <a:r>
            <a:rPr lang="en-GB" sz="2000" dirty="0"/>
            <a:t>Categories emerge</a:t>
          </a:r>
          <a:endParaRPr lang="en-US" sz="2000" dirty="0"/>
        </a:p>
      </dgm:t>
    </dgm:pt>
    <dgm:pt modelId="{9D97B5AA-31F1-4F41-8D92-84E59D82C231}" type="parTrans" cxnId="{FA816F55-27A9-4E29-B82D-6DDA9473A21A}">
      <dgm:prSet/>
      <dgm:spPr/>
      <dgm:t>
        <a:bodyPr/>
        <a:lstStyle/>
        <a:p>
          <a:endParaRPr lang="en-US"/>
        </a:p>
      </dgm:t>
    </dgm:pt>
    <dgm:pt modelId="{BEF8B50D-6A16-4BC1-A530-825C97402357}" type="sibTrans" cxnId="{FA816F55-27A9-4E29-B82D-6DDA9473A21A}">
      <dgm:prSet/>
      <dgm:spPr/>
      <dgm:t>
        <a:bodyPr/>
        <a:lstStyle/>
        <a:p>
          <a:endParaRPr lang="en-US"/>
        </a:p>
      </dgm:t>
    </dgm:pt>
    <dgm:pt modelId="{5336A8C0-758E-4804-8E4B-D51156FA4A5D}">
      <dgm:prSet phldrT="[Text]" custT="1"/>
      <dgm:spPr/>
      <dgm:t>
        <a:bodyPr/>
        <a:lstStyle/>
        <a:p>
          <a:pPr algn="ctr"/>
          <a:r>
            <a:rPr lang="en-GB" sz="2000" dirty="0"/>
            <a:t>Repeated phrases</a:t>
          </a:r>
          <a:endParaRPr lang="en-US" sz="2000" dirty="0"/>
        </a:p>
      </dgm:t>
    </dgm:pt>
    <dgm:pt modelId="{A128A818-DB8C-4F3B-9DCC-3257DDC13F5B}" type="parTrans" cxnId="{710DB742-2338-4138-AAB7-F404A0EB6CCB}">
      <dgm:prSet/>
      <dgm:spPr/>
      <dgm:t>
        <a:bodyPr/>
        <a:lstStyle/>
        <a:p>
          <a:endParaRPr lang="en-US"/>
        </a:p>
      </dgm:t>
    </dgm:pt>
    <dgm:pt modelId="{63FBE30F-D52D-4A64-8CE3-A74F84118262}" type="sibTrans" cxnId="{710DB742-2338-4138-AAB7-F404A0EB6CCB}">
      <dgm:prSet/>
      <dgm:spPr/>
      <dgm:t>
        <a:bodyPr/>
        <a:lstStyle/>
        <a:p>
          <a:endParaRPr lang="en-US"/>
        </a:p>
      </dgm:t>
    </dgm:pt>
    <dgm:pt modelId="{AB944415-7B01-4331-97B3-B5458081C698}" type="pres">
      <dgm:prSet presAssocID="{9354CB13-2EA0-4AE0-BB35-31D8BB303C89}" presName="compositeShape" presStyleCnt="0">
        <dgm:presLayoutVars>
          <dgm:dir/>
          <dgm:resizeHandles/>
        </dgm:presLayoutVars>
      </dgm:prSet>
      <dgm:spPr/>
    </dgm:pt>
    <dgm:pt modelId="{61C83613-8CA1-449B-BB13-4AD72282E58E}" type="pres">
      <dgm:prSet presAssocID="{9354CB13-2EA0-4AE0-BB35-31D8BB303C89}" presName="pyramid" presStyleLbl="node1" presStyleIdx="0" presStyleCnt="1" custAng="0"/>
      <dgm:spPr/>
    </dgm:pt>
    <dgm:pt modelId="{E02D38D0-D1F8-41C6-9A57-8CADD3758B33}" type="pres">
      <dgm:prSet presAssocID="{9354CB13-2EA0-4AE0-BB35-31D8BB303C89}" presName="theList" presStyleCnt="0"/>
      <dgm:spPr/>
    </dgm:pt>
    <dgm:pt modelId="{6C03EE11-15E7-4320-BD65-ED6BFAA692D6}" type="pres">
      <dgm:prSet presAssocID="{789816F4-BCC6-435D-9DB9-E9CD273D1353}" presName="aNode" presStyleLbl="fgAcc1" presStyleIdx="0" presStyleCnt="4" custScaleX="122328" custScaleY="201192" custLinFactY="-46098" custLinFactNeighborX="28548" custLinFactNeighborY="-100000">
        <dgm:presLayoutVars>
          <dgm:bulletEnabled val="1"/>
        </dgm:presLayoutVars>
      </dgm:prSet>
      <dgm:spPr/>
    </dgm:pt>
    <dgm:pt modelId="{04310AC9-A280-4B73-A36A-873B3499C724}" type="pres">
      <dgm:prSet presAssocID="{789816F4-BCC6-435D-9DB9-E9CD273D1353}" presName="aSpace" presStyleCnt="0"/>
      <dgm:spPr/>
    </dgm:pt>
    <dgm:pt modelId="{724E83C9-F6AF-4BA1-9641-492965BF0858}" type="pres">
      <dgm:prSet presAssocID="{A7404A91-FC6D-4FC7-BD20-FC8A8ECF7A27}" presName="aNode" presStyleLbl="fgAcc1" presStyleIdx="1" presStyleCnt="4" custScaleX="121803" custScaleY="177729" custLinFactY="-4399" custLinFactNeighborX="40955" custLinFactNeighborY="-100000">
        <dgm:presLayoutVars>
          <dgm:bulletEnabled val="1"/>
        </dgm:presLayoutVars>
      </dgm:prSet>
      <dgm:spPr/>
    </dgm:pt>
    <dgm:pt modelId="{241B7D19-7077-4358-B09F-A10FA5FB2AB0}" type="pres">
      <dgm:prSet presAssocID="{A7404A91-FC6D-4FC7-BD20-FC8A8ECF7A27}" presName="aSpace" presStyleCnt="0"/>
      <dgm:spPr/>
    </dgm:pt>
    <dgm:pt modelId="{90C5381C-2211-439F-B5C3-D117FC18E3ED}" type="pres">
      <dgm:prSet presAssocID="{9BD3DF67-48A6-4718-B1AA-A7026C7D0DDB}" presName="aNode" presStyleLbl="fgAcc1" presStyleIdx="2" presStyleCnt="4" custScaleX="121802" custScaleY="167358" custLinFactY="19172" custLinFactNeighborX="38987" custLinFactNeighborY="100000">
        <dgm:presLayoutVars>
          <dgm:bulletEnabled val="1"/>
        </dgm:presLayoutVars>
      </dgm:prSet>
      <dgm:spPr/>
    </dgm:pt>
    <dgm:pt modelId="{93351078-3CA7-4ABD-B46B-F6579FD18DCE}" type="pres">
      <dgm:prSet presAssocID="{9BD3DF67-48A6-4718-B1AA-A7026C7D0DDB}" presName="aSpace" presStyleCnt="0"/>
      <dgm:spPr/>
    </dgm:pt>
    <dgm:pt modelId="{6F09E645-3C91-41F1-BBB9-5373F1155EDB}" type="pres">
      <dgm:prSet presAssocID="{5336A8C0-758E-4804-8E4B-D51156FA4A5D}" presName="aNode" presStyleLbl="fgAcc1" presStyleIdx="3" presStyleCnt="4" custScaleX="116284" custScaleY="175942" custLinFactY="47024" custLinFactNeighborX="43061" custLinFactNeighborY="100000">
        <dgm:presLayoutVars>
          <dgm:bulletEnabled val="1"/>
        </dgm:presLayoutVars>
      </dgm:prSet>
      <dgm:spPr/>
    </dgm:pt>
    <dgm:pt modelId="{BAA81B3E-5632-43F5-B399-94A185492FD8}" type="pres">
      <dgm:prSet presAssocID="{5336A8C0-758E-4804-8E4B-D51156FA4A5D}" presName="aSpace" presStyleCnt="0"/>
      <dgm:spPr/>
    </dgm:pt>
  </dgm:ptLst>
  <dgm:cxnLst>
    <dgm:cxn modelId="{7E369225-A579-4F66-A3FD-45A8ACE50764}" srcId="{9354CB13-2EA0-4AE0-BB35-31D8BB303C89}" destId="{A7404A91-FC6D-4FC7-BD20-FC8A8ECF7A27}" srcOrd="1" destOrd="0" parTransId="{C3557CDC-338A-4313-97A5-1F203FA35C29}" sibTransId="{13547343-C8CE-41BA-BA9F-8F189BDA3F02}"/>
    <dgm:cxn modelId="{710DB742-2338-4138-AAB7-F404A0EB6CCB}" srcId="{9354CB13-2EA0-4AE0-BB35-31D8BB303C89}" destId="{5336A8C0-758E-4804-8E4B-D51156FA4A5D}" srcOrd="3" destOrd="0" parTransId="{A128A818-DB8C-4F3B-9DCC-3257DDC13F5B}" sibTransId="{63FBE30F-D52D-4A64-8CE3-A74F84118262}"/>
    <dgm:cxn modelId="{FA816F55-27A9-4E29-B82D-6DDA9473A21A}" srcId="{9354CB13-2EA0-4AE0-BB35-31D8BB303C89}" destId="{9BD3DF67-48A6-4718-B1AA-A7026C7D0DDB}" srcOrd="2" destOrd="0" parTransId="{9D97B5AA-31F1-4F41-8D92-84E59D82C231}" sibTransId="{BEF8B50D-6A16-4BC1-A530-825C97402357}"/>
    <dgm:cxn modelId="{3E584476-30BC-417B-B59A-A065ECC5FCDB}" type="presOf" srcId="{9354CB13-2EA0-4AE0-BB35-31D8BB303C89}" destId="{AB944415-7B01-4331-97B3-B5458081C698}" srcOrd="0" destOrd="0" presId="urn:microsoft.com/office/officeart/2005/8/layout/pyramid2"/>
    <dgm:cxn modelId="{8470D19F-024F-4E50-9EB7-19A864D6B480}" type="presOf" srcId="{789816F4-BCC6-435D-9DB9-E9CD273D1353}" destId="{6C03EE11-15E7-4320-BD65-ED6BFAA692D6}" srcOrd="0" destOrd="0" presId="urn:microsoft.com/office/officeart/2005/8/layout/pyramid2"/>
    <dgm:cxn modelId="{AE575DDC-FDAC-49BB-A812-A1736FAC15EF}" type="presOf" srcId="{5336A8C0-758E-4804-8E4B-D51156FA4A5D}" destId="{6F09E645-3C91-41F1-BBB9-5373F1155EDB}" srcOrd="0" destOrd="0" presId="urn:microsoft.com/office/officeart/2005/8/layout/pyramid2"/>
    <dgm:cxn modelId="{4F3C7CE2-2F72-4E93-BE0C-1E98F04CFEF1}" type="presOf" srcId="{9BD3DF67-48A6-4718-B1AA-A7026C7D0DDB}" destId="{90C5381C-2211-439F-B5C3-D117FC18E3ED}" srcOrd="0" destOrd="0" presId="urn:microsoft.com/office/officeart/2005/8/layout/pyramid2"/>
    <dgm:cxn modelId="{0B966CE3-FED3-4745-BB06-E5ECE2D1E85A}" type="presOf" srcId="{A7404A91-FC6D-4FC7-BD20-FC8A8ECF7A27}" destId="{724E83C9-F6AF-4BA1-9641-492965BF0858}" srcOrd="0" destOrd="0" presId="urn:microsoft.com/office/officeart/2005/8/layout/pyramid2"/>
    <dgm:cxn modelId="{AA45DBF4-CA1E-4E6D-954E-CF0F2469F944}" srcId="{9354CB13-2EA0-4AE0-BB35-31D8BB303C89}" destId="{789816F4-BCC6-435D-9DB9-E9CD273D1353}" srcOrd="0" destOrd="0" parTransId="{16D4A98C-CAFB-4A24-870B-58CF48ABB5C7}" sibTransId="{D78DD094-43F9-4B60-844D-D3A48746D65A}"/>
    <dgm:cxn modelId="{FEEA0936-2F71-459A-875F-A1FF792AC201}" type="presParOf" srcId="{AB944415-7B01-4331-97B3-B5458081C698}" destId="{61C83613-8CA1-449B-BB13-4AD72282E58E}" srcOrd="0" destOrd="0" presId="urn:microsoft.com/office/officeart/2005/8/layout/pyramid2"/>
    <dgm:cxn modelId="{8A03A271-9D14-44B8-B09F-4AB05FCC7C7B}" type="presParOf" srcId="{AB944415-7B01-4331-97B3-B5458081C698}" destId="{E02D38D0-D1F8-41C6-9A57-8CADD3758B33}" srcOrd="1" destOrd="0" presId="urn:microsoft.com/office/officeart/2005/8/layout/pyramid2"/>
    <dgm:cxn modelId="{956BBC9A-7691-435E-9799-E53A56DCD7B5}" type="presParOf" srcId="{E02D38D0-D1F8-41C6-9A57-8CADD3758B33}" destId="{6C03EE11-15E7-4320-BD65-ED6BFAA692D6}" srcOrd="0" destOrd="0" presId="urn:microsoft.com/office/officeart/2005/8/layout/pyramid2"/>
    <dgm:cxn modelId="{CA282EBB-F7BD-4DFF-8D36-E4B45B397C8A}" type="presParOf" srcId="{E02D38D0-D1F8-41C6-9A57-8CADD3758B33}" destId="{04310AC9-A280-4B73-A36A-873B3499C724}" srcOrd="1" destOrd="0" presId="urn:microsoft.com/office/officeart/2005/8/layout/pyramid2"/>
    <dgm:cxn modelId="{CDEEA4FB-F380-4F60-B852-8EFB1D487DDD}" type="presParOf" srcId="{E02D38D0-D1F8-41C6-9A57-8CADD3758B33}" destId="{724E83C9-F6AF-4BA1-9641-492965BF0858}" srcOrd="2" destOrd="0" presId="urn:microsoft.com/office/officeart/2005/8/layout/pyramid2"/>
    <dgm:cxn modelId="{71F8875D-C4EF-4022-AD26-570802C5FE20}" type="presParOf" srcId="{E02D38D0-D1F8-41C6-9A57-8CADD3758B33}" destId="{241B7D19-7077-4358-B09F-A10FA5FB2AB0}" srcOrd="3" destOrd="0" presId="urn:microsoft.com/office/officeart/2005/8/layout/pyramid2"/>
    <dgm:cxn modelId="{A163090E-0027-4A49-B3A6-DE1329C8A319}" type="presParOf" srcId="{E02D38D0-D1F8-41C6-9A57-8CADD3758B33}" destId="{90C5381C-2211-439F-B5C3-D117FC18E3ED}" srcOrd="4" destOrd="0" presId="urn:microsoft.com/office/officeart/2005/8/layout/pyramid2"/>
    <dgm:cxn modelId="{44852157-7E71-4CC6-ADF4-FA798A57607D}" type="presParOf" srcId="{E02D38D0-D1F8-41C6-9A57-8CADD3758B33}" destId="{93351078-3CA7-4ABD-B46B-F6579FD18DCE}" srcOrd="5" destOrd="0" presId="urn:microsoft.com/office/officeart/2005/8/layout/pyramid2"/>
    <dgm:cxn modelId="{314D6470-A7B7-43B9-97D1-8116D8DCBDE3}" type="presParOf" srcId="{E02D38D0-D1F8-41C6-9A57-8CADD3758B33}" destId="{6F09E645-3C91-41F1-BBB9-5373F1155EDB}" srcOrd="6" destOrd="0" presId="urn:microsoft.com/office/officeart/2005/8/layout/pyramid2"/>
    <dgm:cxn modelId="{5C058B6D-EB2A-4528-984A-FB0571566205}" type="presParOf" srcId="{E02D38D0-D1F8-41C6-9A57-8CADD3758B33}" destId="{BAA81B3E-5632-43F5-B399-94A185492FD8}"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807F0-558E-4226-975B-7674B9966483}">
      <dsp:nvSpPr>
        <dsp:cNvPr id="0" name=""/>
        <dsp:cNvSpPr/>
      </dsp:nvSpPr>
      <dsp:spPr>
        <a:xfrm>
          <a:off x="1741780" y="1476804"/>
          <a:ext cx="1871207" cy="1839873"/>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FFC000"/>
              </a:solidFill>
            </a:rPr>
            <a:t>Child / Adult</a:t>
          </a:r>
        </a:p>
      </dsp:txBody>
      <dsp:txXfrm>
        <a:off x="2015812" y="1746247"/>
        <a:ext cx="1323143" cy="1300987"/>
      </dsp:txXfrm>
    </dsp:sp>
    <dsp:sp modelId="{51362EF0-DB0F-41DF-A8B3-B5A3E6A33C94}">
      <dsp:nvSpPr>
        <dsp:cNvPr id="0" name=""/>
        <dsp:cNvSpPr/>
      </dsp:nvSpPr>
      <dsp:spPr>
        <a:xfrm rot="4861646">
          <a:off x="2468295" y="1459136"/>
          <a:ext cx="183486" cy="388822"/>
        </a:xfrm>
        <a:prstGeom prst="rightArrow">
          <a:avLst>
            <a:gd name="adj1" fmla="val 60000"/>
            <a:gd name="adj2" fmla="val 5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2491525" y="1509714"/>
        <a:ext cx="128440" cy="233294"/>
      </dsp:txXfrm>
    </dsp:sp>
    <dsp:sp modelId="{504152B8-78ED-46D6-AF12-B4C1C3B5AC65}">
      <dsp:nvSpPr>
        <dsp:cNvPr id="0" name=""/>
        <dsp:cNvSpPr/>
      </dsp:nvSpPr>
      <dsp:spPr>
        <a:xfrm>
          <a:off x="1508709" y="676"/>
          <a:ext cx="1871207" cy="1839873"/>
        </a:xfrm>
        <a:prstGeom prst="ellipse">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Nurse</a:t>
          </a:r>
        </a:p>
      </dsp:txBody>
      <dsp:txXfrm>
        <a:off x="1782741" y="270119"/>
        <a:ext cx="1323143" cy="1300987"/>
      </dsp:txXfrm>
    </dsp:sp>
    <dsp:sp modelId="{00153718-1385-41A9-8897-C3A2EF888550}">
      <dsp:nvSpPr>
        <dsp:cNvPr id="0" name=""/>
        <dsp:cNvSpPr/>
      </dsp:nvSpPr>
      <dsp:spPr>
        <a:xfrm rot="8527504">
          <a:off x="3354425" y="1657689"/>
          <a:ext cx="46424" cy="388822"/>
        </a:xfrm>
        <a:prstGeom prst="rightArrow">
          <a:avLst>
            <a:gd name="adj1" fmla="val 60000"/>
            <a:gd name="adj2" fmla="val 5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3366885" y="1731178"/>
        <a:ext cx="32497" cy="233294"/>
      </dsp:txXfrm>
    </dsp:sp>
    <dsp:sp modelId="{D81815C0-438E-49B3-8AA6-8AF0F1EC3323}">
      <dsp:nvSpPr>
        <dsp:cNvPr id="0" name=""/>
        <dsp:cNvSpPr/>
      </dsp:nvSpPr>
      <dsp:spPr>
        <a:xfrm>
          <a:off x="3140211" y="389137"/>
          <a:ext cx="1871207" cy="1839873"/>
        </a:xfrm>
        <a:prstGeom prst="ellipse">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Teacher</a:t>
          </a:r>
        </a:p>
      </dsp:txBody>
      <dsp:txXfrm>
        <a:off x="3414243" y="658580"/>
        <a:ext cx="1323143" cy="1300987"/>
      </dsp:txXfrm>
    </dsp:sp>
    <dsp:sp modelId="{23136827-60A9-441C-A00A-522B1AF8BBDE}">
      <dsp:nvSpPr>
        <dsp:cNvPr id="0" name=""/>
        <dsp:cNvSpPr/>
      </dsp:nvSpPr>
      <dsp:spPr>
        <a:xfrm rot="11951185">
          <a:off x="3405399" y="2475296"/>
          <a:ext cx="112870" cy="388822"/>
        </a:xfrm>
        <a:prstGeom prst="rightArrow">
          <a:avLst>
            <a:gd name="adj1" fmla="val 60000"/>
            <a:gd name="adj2" fmla="val 5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3438320" y="2558624"/>
        <a:ext cx="79009" cy="233294"/>
      </dsp:txXfrm>
    </dsp:sp>
    <dsp:sp modelId="{BC302BF2-0B7B-4169-8A1E-6A68D05FDE16}">
      <dsp:nvSpPr>
        <dsp:cNvPr id="0" name=""/>
        <dsp:cNvSpPr/>
      </dsp:nvSpPr>
      <dsp:spPr>
        <a:xfrm>
          <a:off x="3304647" y="2020637"/>
          <a:ext cx="1871207" cy="1839873"/>
        </a:xfrm>
        <a:prstGeom prst="ellipse">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Early Years Practitioner</a:t>
          </a:r>
        </a:p>
      </dsp:txBody>
      <dsp:txXfrm>
        <a:off x="3578679" y="2290080"/>
        <a:ext cx="1323143" cy="1300987"/>
      </dsp:txXfrm>
    </dsp:sp>
    <dsp:sp modelId="{F567D235-C705-43AC-8CF7-9AE6ADD098B6}">
      <dsp:nvSpPr>
        <dsp:cNvPr id="0" name=""/>
        <dsp:cNvSpPr/>
      </dsp:nvSpPr>
      <dsp:spPr>
        <a:xfrm rot="16200002">
          <a:off x="2539813" y="2870485"/>
          <a:ext cx="275142" cy="388822"/>
        </a:xfrm>
        <a:prstGeom prst="rightArrow">
          <a:avLst>
            <a:gd name="adj1" fmla="val 60000"/>
            <a:gd name="adj2" fmla="val 5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2581084" y="2989520"/>
        <a:ext cx="192599" cy="233294"/>
      </dsp:txXfrm>
    </dsp:sp>
    <dsp:sp modelId="{09911CA7-2B3F-4439-91B9-8F1F5B4C3389}">
      <dsp:nvSpPr>
        <dsp:cNvPr id="0" name=""/>
        <dsp:cNvSpPr/>
      </dsp:nvSpPr>
      <dsp:spPr>
        <a:xfrm>
          <a:off x="1741779" y="2797541"/>
          <a:ext cx="1871207" cy="1839873"/>
        </a:xfrm>
        <a:prstGeom prst="ellipse">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Social Worker</a:t>
          </a:r>
        </a:p>
      </dsp:txBody>
      <dsp:txXfrm>
        <a:off x="2015811" y="3066984"/>
        <a:ext cx="1323143" cy="1300987"/>
      </dsp:txXfrm>
    </dsp:sp>
    <dsp:sp modelId="{CD0FA9E2-27A4-4394-B236-C0A39ADCD49B}">
      <dsp:nvSpPr>
        <dsp:cNvPr id="0" name=""/>
        <dsp:cNvSpPr/>
      </dsp:nvSpPr>
      <dsp:spPr>
        <a:xfrm rot="20208080">
          <a:off x="1836204" y="2552476"/>
          <a:ext cx="48348" cy="388822"/>
        </a:xfrm>
        <a:prstGeom prst="rightArrow">
          <a:avLst>
            <a:gd name="adj1" fmla="val 60000"/>
            <a:gd name="adj2" fmla="val 5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1836790" y="2633097"/>
        <a:ext cx="33844" cy="233294"/>
      </dsp:txXfrm>
    </dsp:sp>
    <dsp:sp modelId="{669640B1-44EA-4714-B6FC-F2A8C222A9E8}">
      <dsp:nvSpPr>
        <dsp:cNvPr id="0" name=""/>
        <dsp:cNvSpPr/>
      </dsp:nvSpPr>
      <dsp:spPr>
        <a:xfrm>
          <a:off x="110283" y="2176019"/>
          <a:ext cx="1871207" cy="1839873"/>
        </a:xfrm>
        <a:prstGeom prst="ellipse">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Psychologist</a:t>
          </a:r>
        </a:p>
      </dsp:txBody>
      <dsp:txXfrm>
        <a:off x="384315" y="2445462"/>
        <a:ext cx="1323143" cy="1300987"/>
      </dsp:txXfrm>
    </dsp:sp>
    <dsp:sp modelId="{178379C7-F1FE-46DB-BD35-3672876C9508}">
      <dsp:nvSpPr>
        <dsp:cNvPr id="0" name=""/>
        <dsp:cNvSpPr/>
      </dsp:nvSpPr>
      <dsp:spPr>
        <a:xfrm rot="1527793">
          <a:off x="1845404" y="1813502"/>
          <a:ext cx="30874" cy="388822"/>
        </a:xfrm>
        <a:prstGeom prst="rightArrow">
          <a:avLst>
            <a:gd name="adj1" fmla="val 60000"/>
            <a:gd name="adj2" fmla="val 5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1845854" y="1889275"/>
        <a:ext cx="21612" cy="233294"/>
      </dsp:txXfrm>
    </dsp:sp>
    <dsp:sp modelId="{CF209C4E-3B45-455A-B300-AE27908F8157}">
      <dsp:nvSpPr>
        <dsp:cNvPr id="0" name=""/>
        <dsp:cNvSpPr/>
      </dsp:nvSpPr>
      <dsp:spPr>
        <a:xfrm>
          <a:off x="110272" y="699900"/>
          <a:ext cx="1871207" cy="1839873"/>
        </a:xfrm>
        <a:prstGeom prst="ellipse">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Doctor</a:t>
          </a:r>
        </a:p>
      </dsp:txBody>
      <dsp:txXfrm>
        <a:off x="384304" y="969343"/>
        <a:ext cx="1323143" cy="13009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DD791B-0E41-4C31-B006-1843AEC9C489}">
      <dsp:nvSpPr>
        <dsp:cNvPr id="0" name=""/>
        <dsp:cNvSpPr/>
      </dsp:nvSpPr>
      <dsp:spPr>
        <a:xfrm>
          <a:off x="1095109" y="239498"/>
          <a:ext cx="3095053" cy="3095053"/>
        </a:xfrm>
        <a:prstGeom prst="pie">
          <a:avLst>
            <a:gd name="adj1" fmla="val 16200000"/>
            <a:gd name="adj2" fmla="val 18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t>Open</a:t>
          </a:r>
          <a:endParaRPr lang="en-US" sz="2200" kern="1200" dirty="0"/>
        </a:p>
      </dsp:txBody>
      <dsp:txXfrm>
        <a:off x="2726277" y="895354"/>
        <a:ext cx="1105376" cy="921147"/>
      </dsp:txXfrm>
    </dsp:sp>
    <dsp:sp modelId="{B627DDA0-3628-41E3-8ED5-550FAE8E2778}">
      <dsp:nvSpPr>
        <dsp:cNvPr id="0" name=""/>
        <dsp:cNvSpPr/>
      </dsp:nvSpPr>
      <dsp:spPr>
        <a:xfrm>
          <a:off x="1031366" y="350035"/>
          <a:ext cx="3095053" cy="3095053"/>
        </a:xfrm>
        <a:prstGeom prst="pie">
          <a:avLst>
            <a:gd name="adj1" fmla="val 1800000"/>
            <a:gd name="adj2" fmla="val 9000000"/>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t>Axial</a:t>
          </a:r>
          <a:endParaRPr lang="en-US" sz="2200" kern="1200" dirty="0"/>
        </a:p>
      </dsp:txBody>
      <dsp:txXfrm>
        <a:off x="1768284" y="2358136"/>
        <a:ext cx="1658064" cy="810609"/>
      </dsp:txXfrm>
    </dsp:sp>
    <dsp:sp modelId="{AA64BD2E-2FF9-4154-936E-3F004E44BBDF}">
      <dsp:nvSpPr>
        <dsp:cNvPr id="0" name=""/>
        <dsp:cNvSpPr/>
      </dsp:nvSpPr>
      <dsp:spPr>
        <a:xfrm>
          <a:off x="967623" y="239498"/>
          <a:ext cx="3095053" cy="3095053"/>
        </a:xfrm>
        <a:prstGeom prst="pie">
          <a:avLst>
            <a:gd name="adj1" fmla="val 9000000"/>
            <a:gd name="adj2" fmla="val 16200000"/>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t>Selective</a:t>
          </a:r>
          <a:endParaRPr lang="en-US" sz="2200" kern="1200" dirty="0"/>
        </a:p>
      </dsp:txBody>
      <dsp:txXfrm>
        <a:off x="1326133" y="895354"/>
        <a:ext cx="1105376" cy="921147"/>
      </dsp:txXfrm>
    </dsp:sp>
    <dsp:sp modelId="{18E490C4-FCEC-4329-B34B-D0175C3F8D9E}">
      <dsp:nvSpPr>
        <dsp:cNvPr id="0" name=""/>
        <dsp:cNvSpPr/>
      </dsp:nvSpPr>
      <dsp:spPr>
        <a:xfrm>
          <a:off x="903766" y="47899"/>
          <a:ext cx="3478251" cy="3478251"/>
        </a:xfrm>
        <a:prstGeom prst="circularArrow">
          <a:avLst>
            <a:gd name="adj1" fmla="val 5085"/>
            <a:gd name="adj2" fmla="val 327528"/>
            <a:gd name="adj3" fmla="val 1472472"/>
            <a:gd name="adj4" fmla="val 16199432"/>
            <a:gd name="adj5" fmla="val 5932"/>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27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48245C53-244D-4604-8B75-3132C910233C}">
      <dsp:nvSpPr>
        <dsp:cNvPr id="0" name=""/>
        <dsp:cNvSpPr/>
      </dsp:nvSpPr>
      <dsp:spPr>
        <a:xfrm>
          <a:off x="839767" y="158241"/>
          <a:ext cx="3478251" cy="3478251"/>
        </a:xfrm>
        <a:prstGeom prst="circularArrow">
          <a:avLst>
            <a:gd name="adj1" fmla="val 5085"/>
            <a:gd name="adj2" fmla="val 327528"/>
            <a:gd name="adj3" fmla="val 8671970"/>
            <a:gd name="adj4" fmla="val 1800502"/>
            <a:gd name="adj5" fmla="val 5932"/>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a:noFill/>
        </a:ln>
        <a:effectLst/>
        <a:scene3d>
          <a:camera prst="orthographicFront"/>
          <a:lightRig rig="flat" dir="t"/>
        </a:scene3d>
        <a:sp3d z="127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42D79A0B-0332-4990-8733-FA42E650B99E}">
      <dsp:nvSpPr>
        <dsp:cNvPr id="0" name=""/>
        <dsp:cNvSpPr/>
      </dsp:nvSpPr>
      <dsp:spPr>
        <a:xfrm>
          <a:off x="775769" y="47899"/>
          <a:ext cx="3478251" cy="3478251"/>
        </a:xfrm>
        <a:prstGeom prst="circularArrow">
          <a:avLst>
            <a:gd name="adj1" fmla="val 5085"/>
            <a:gd name="adj2" fmla="val 327528"/>
            <a:gd name="adj3" fmla="val 15873039"/>
            <a:gd name="adj4" fmla="val 9000000"/>
            <a:gd name="adj5" fmla="val 5932"/>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flat" dir="t"/>
        </a:scene3d>
        <a:sp3d z="127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108332-0F1F-4C93-A9A1-309C6637EA2A}">
      <dsp:nvSpPr>
        <dsp:cNvPr id="0" name=""/>
        <dsp:cNvSpPr/>
      </dsp:nvSpPr>
      <dsp:spPr>
        <a:xfrm>
          <a:off x="1951139" y="0"/>
          <a:ext cx="1773490" cy="1773760"/>
        </a:xfrm>
        <a:prstGeom prst="circularArrow">
          <a:avLst>
            <a:gd name="adj1" fmla="val 10980"/>
            <a:gd name="adj2" fmla="val 1142322"/>
            <a:gd name="adj3" fmla="val 4500000"/>
            <a:gd name="adj4" fmla="val 10800000"/>
            <a:gd name="adj5" fmla="val 125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0742FE6E-5063-468A-A1FE-9DD1B9F3C80F}">
      <dsp:nvSpPr>
        <dsp:cNvPr id="0" name=""/>
        <dsp:cNvSpPr/>
      </dsp:nvSpPr>
      <dsp:spPr>
        <a:xfrm>
          <a:off x="2343138" y="640381"/>
          <a:ext cx="985494" cy="4926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t>Study 1</a:t>
          </a:r>
          <a:endParaRPr lang="en-US" sz="2400" kern="1200" dirty="0"/>
        </a:p>
      </dsp:txBody>
      <dsp:txXfrm>
        <a:off x="2343138" y="640381"/>
        <a:ext cx="985494" cy="492629"/>
      </dsp:txXfrm>
    </dsp:sp>
    <dsp:sp modelId="{6F2E5CF2-ACF9-48F3-AD68-A6CA318069A1}">
      <dsp:nvSpPr>
        <dsp:cNvPr id="0" name=""/>
        <dsp:cNvSpPr/>
      </dsp:nvSpPr>
      <dsp:spPr>
        <a:xfrm>
          <a:off x="1458558" y="1019157"/>
          <a:ext cx="1773490" cy="1773760"/>
        </a:xfrm>
        <a:prstGeom prst="leftCircularArrow">
          <a:avLst>
            <a:gd name="adj1" fmla="val 10980"/>
            <a:gd name="adj2" fmla="val 1142322"/>
            <a:gd name="adj3" fmla="val 6300000"/>
            <a:gd name="adj4" fmla="val 18900000"/>
            <a:gd name="adj5" fmla="val 125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7ABC28F5-0D21-44F2-B4E9-DE3021EBFD07}">
      <dsp:nvSpPr>
        <dsp:cNvPr id="0" name=""/>
        <dsp:cNvSpPr/>
      </dsp:nvSpPr>
      <dsp:spPr>
        <a:xfrm>
          <a:off x="1852556" y="1665433"/>
          <a:ext cx="985494" cy="4926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t>Study 2</a:t>
          </a:r>
          <a:endParaRPr lang="en-US" sz="2400" kern="1200" dirty="0"/>
        </a:p>
      </dsp:txBody>
      <dsp:txXfrm>
        <a:off x="1852556" y="1665433"/>
        <a:ext cx="985494" cy="492629"/>
      </dsp:txXfrm>
    </dsp:sp>
    <dsp:sp modelId="{08923399-9F7E-4D76-85F6-737BEA1F5BB2}">
      <dsp:nvSpPr>
        <dsp:cNvPr id="0" name=""/>
        <dsp:cNvSpPr/>
      </dsp:nvSpPr>
      <dsp:spPr>
        <a:xfrm>
          <a:off x="2077364" y="2160273"/>
          <a:ext cx="1523703" cy="1524314"/>
        </a:xfrm>
        <a:prstGeom prst="blockArc">
          <a:avLst>
            <a:gd name="adj1" fmla="val 13500000"/>
            <a:gd name="adj2" fmla="val 10800000"/>
            <a:gd name="adj3" fmla="val 127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A9C16AA5-D404-4FA0-84D4-CD030A50CA2A}">
      <dsp:nvSpPr>
        <dsp:cNvPr id="0" name=""/>
        <dsp:cNvSpPr/>
      </dsp:nvSpPr>
      <dsp:spPr>
        <a:xfrm>
          <a:off x="2345470" y="2691959"/>
          <a:ext cx="985494" cy="4926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GB" sz="2400" kern="1200" dirty="0"/>
            <a:t>Study 3</a:t>
          </a:r>
          <a:endParaRPr lang="en-US" sz="2400" kern="1200" dirty="0"/>
        </a:p>
      </dsp:txBody>
      <dsp:txXfrm>
        <a:off x="2345470" y="2691959"/>
        <a:ext cx="985494" cy="49262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C83613-8CA1-449B-BB13-4AD72282E58E}">
      <dsp:nvSpPr>
        <dsp:cNvPr id="0" name=""/>
        <dsp:cNvSpPr/>
      </dsp:nvSpPr>
      <dsp:spPr>
        <a:xfrm>
          <a:off x="-72834" y="0"/>
          <a:ext cx="4583980" cy="4583980"/>
        </a:xfrm>
        <a:prstGeom prst="triangle">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6C03EE11-15E7-4320-BD65-ED6BFAA692D6}">
      <dsp:nvSpPr>
        <dsp:cNvPr id="0" name=""/>
        <dsp:cNvSpPr/>
      </dsp:nvSpPr>
      <dsp:spPr>
        <a:xfrm>
          <a:off x="1886514" y="181787"/>
          <a:ext cx="3644869" cy="954683"/>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kern="1200" dirty="0"/>
            <a:t>Theory = core category + patterns</a:t>
          </a:r>
          <a:endParaRPr lang="en-US" sz="2000" kern="1200" dirty="0"/>
        </a:p>
      </dsp:txBody>
      <dsp:txXfrm>
        <a:off x="1933118" y="228391"/>
        <a:ext cx="3551661" cy="861475"/>
      </dsp:txXfrm>
    </dsp:sp>
    <dsp:sp modelId="{724E83C9-F6AF-4BA1-9641-492965BF0858}">
      <dsp:nvSpPr>
        <dsp:cNvPr id="0" name=""/>
        <dsp:cNvSpPr/>
      </dsp:nvSpPr>
      <dsp:spPr>
        <a:xfrm>
          <a:off x="1894335" y="1393652"/>
          <a:ext cx="3629226" cy="843348"/>
        </a:xfrm>
        <a:prstGeom prst="round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kern="1200" dirty="0"/>
            <a:t>Comparison &amp; validation</a:t>
          </a:r>
          <a:endParaRPr lang="en-US" sz="2000" kern="1200" dirty="0"/>
        </a:p>
      </dsp:txBody>
      <dsp:txXfrm>
        <a:off x="1935504" y="1434821"/>
        <a:ext cx="3546888" cy="761010"/>
      </dsp:txXfrm>
    </dsp:sp>
    <dsp:sp modelId="{90C5381C-2211-439F-B5C3-D117FC18E3ED}">
      <dsp:nvSpPr>
        <dsp:cNvPr id="0" name=""/>
        <dsp:cNvSpPr/>
      </dsp:nvSpPr>
      <dsp:spPr>
        <a:xfrm>
          <a:off x="1894350" y="2526791"/>
          <a:ext cx="3629196" cy="794136"/>
        </a:xfrm>
        <a:prstGeom prst="round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Categories emerge</a:t>
          </a:r>
          <a:endParaRPr lang="en-US" sz="2000" kern="1200" dirty="0"/>
        </a:p>
      </dsp:txBody>
      <dsp:txXfrm>
        <a:off x="1933117" y="2565558"/>
        <a:ext cx="3551662" cy="716602"/>
      </dsp:txXfrm>
    </dsp:sp>
    <dsp:sp modelId="{6F09E645-3C91-41F1-BBB9-5373F1155EDB}">
      <dsp:nvSpPr>
        <dsp:cNvPr id="0" name=""/>
        <dsp:cNvSpPr/>
      </dsp:nvSpPr>
      <dsp:spPr>
        <a:xfrm>
          <a:off x="1993766" y="3512403"/>
          <a:ext cx="3464782" cy="834868"/>
        </a:xfrm>
        <a:prstGeom prst="round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Repeated phrases</a:t>
          </a:r>
          <a:endParaRPr lang="en-US" sz="2000" kern="1200" dirty="0"/>
        </a:p>
      </dsp:txBody>
      <dsp:txXfrm>
        <a:off x="2034521" y="3553158"/>
        <a:ext cx="3383272" cy="753358"/>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313CFD-6567-4A32-AFF2-40A662602012}" type="datetimeFigureOut">
              <a:rPr lang="en-GB" smtClean="0"/>
              <a:t>18/10/2022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B56580-7265-406D-A6C0-C9092B133CF2}" type="slidenum">
              <a:rPr lang="en-GB" smtClean="0"/>
              <a:t>‹#›</a:t>
            </a:fld>
            <a:endParaRPr lang="en-GB"/>
          </a:p>
        </p:txBody>
      </p:sp>
    </p:spTree>
    <p:extLst>
      <p:ext uri="{BB962C8B-B14F-4D97-AF65-F5344CB8AC3E}">
        <p14:creationId xmlns:p14="http://schemas.microsoft.com/office/powerpoint/2010/main" val="28927157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Discussion question</a:t>
            </a:r>
            <a:r>
              <a:rPr lang="en-US" dirty="0"/>
              <a:t>: Why</a:t>
            </a:r>
            <a:r>
              <a:rPr lang="en-US" baseline="0" dirty="0"/>
              <a:t> does the author say that </a:t>
            </a:r>
            <a:r>
              <a:rPr lang="en-US" dirty="0"/>
              <a:t>jumping into using qualitative analysis software too soon is like using a</a:t>
            </a:r>
            <a:r>
              <a:rPr lang="en-US" baseline="0" dirty="0"/>
              <a:t> </a:t>
            </a:r>
            <a:r>
              <a:rPr lang="en-US" dirty="0"/>
              <a:t>calculator before you learn to add?</a:t>
            </a:r>
          </a:p>
        </p:txBody>
      </p:sp>
      <p:sp>
        <p:nvSpPr>
          <p:cNvPr id="4" name="Slide Number Placeholder 3"/>
          <p:cNvSpPr>
            <a:spLocks noGrp="1"/>
          </p:cNvSpPr>
          <p:nvPr>
            <p:ph type="sldNum" sz="quarter" idx="10"/>
          </p:nvPr>
        </p:nvSpPr>
        <p:spPr/>
        <p:txBody>
          <a:bodyPr/>
          <a:lstStyle/>
          <a:p>
            <a:fld id="{6702BCE1-2768-E343-AF03-8E9C718D3976}" type="slidenum">
              <a:rPr lang="en-US" smtClean="0"/>
              <a:t>4</a:t>
            </a:fld>
            <a:endParaRPr lang="en-US" dirty="0"/>
          </a:p>
        </p:txBody>
      </p:sp>
    </p:spTree>
    <p:extLst>
      <p:ext uri="{BB962C8B-B14F-4D97-AF65-F5344CB8AC3E}">
        <p14:creationId xmlns:p14="http://schemas.microsoft.com/office/powerpoint/2010/main" val="12777851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Discussion question</a:t>
            </a:r>
            <a:r>
              <a:rPr lang="en-US" dirty="0"/>
              <a:t>: How would you design and conduct a</a:t>
            </a:r>
            <a:r>
              <a:rPr lang="en-US" baseline="0" dirty="0"/>
              <a:t> discourse analysis of the experience and representation of student life at Canadian universities?</a:t>
            </a:r>
            <a:endParaRPr lang="en-US" dirty="0"/>
          </a:p>
        </p:txBody>
      </p:sp>
      <p:sp>
        <p:nvSpPr>
          <p:cNvPr id="4" name="Slide Number Placeholder 3"/>
          <p:cNvSpPr>
            <a:spLocks noGrp="1"/>
          </p:cNvSpPr>
          <p:nvPr>
            <p:ph type="sldNum" sz="quarter" idx="10"/>
          </p:nvPr>
        </p:nvSpPr>
        <p:spPr/>
        <p:txBody>
          <a:bodyPr/>
          <a:lstStyle/>
          <a:p>
            <a:fld id="{6702BCE1-2768-E343-AF03-8E9C718D3976}" type="slidenum">
              <a:rPr lang="en-US" smtClean="0"/>
              <a:t>18</a:t>
            </a:fld>
            <a:endParaRPr lang="en-US" dirty="0"/>
          </a:p>
        </p:txBody>
      </p:sp>
    </p:spTree>
    <p:extLst>
      <p:ext uri="{BB962C8B-B14F-4D97-AF65-F5344CB8AC3E}">
        <p14:creationId xmlns:p14="http://schemas.microsoft.com/office/powerpoint/2010/main" val="1193326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Glaser, Corbin, Strauss and Shakespeare</a:t>
            </a:r>
          </a:p>
        </p:txBody>
      </p:sp>
      <p:sp>
        <p:nvSpPr>
          <p:cNvPr id="4" name="Slide Number Placeholder 3"/>
          <p:cNvSpPr>
            <a:spLocks noGrp="1"/>
          </p:cNvSpPr>
          <p:nvPr>
            <p:ph type="sldNum" sz="quarter" idx="5"/>
          </p:nvPr>
        </p:nvSpPr>
        <p:spPr/>
        <p:txBody>
          <a:bodyPr/>
          <a:lstStyle/>
          <a:p>
            <a:fld id="{70B56580-7265-406D-A6C0-C9092B133CF2}" type="slidenum">
              <a:rPr lang="en-GB" smtClean="0"/>
              <a:t>21</a:t>
            </a:fld>
            <a:endParaRPr lang="en-GB"/>
          </a:p>
        </p:txBody>
      </p:sp>
    </p:spTree>
    <p:extLst>
      <p:ext uri="{BB962C8B-B14F-4D97-AF65-F5344CB8AC3E}">
        <p14:creationId xmlns:p14="http://schemas.microsoft.com/office/powerpoint/2010/main" val="25509270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1F076-9698-4248-B54E-A79D540BC7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93C581C-3795-4E06-86F1-BF7249EC19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4843339-5044-48FD-908F-FD8229C1361B}"/>
              </a:ext>
            </a:extLst>
          </p:cNvPr>
          <p:cNvSpPr>
            <a:spLocks noGrp="1"/>
          </p:cNvSpPr>
          <p:nvPr>
            <p:ph type="dt" sz="half" idx="10"/>
          </p:nvPr>
        </p:nvSpPr>
        <p:spPr/>
        <p:txBody>
          <a:bodyPr/>
          <a:lstStyle/>
          <a:p>
            <a:fld id="{1E247050-E986-412F-AAF5-BAC3956C6620}" type="datetimeFigureOut">
              <a:rPr lang="en-GB" smtClean="0"/>
              <a:t>18/10/2022</a:t>
            </a:fld>
            <a:endParaRPr lang="en-GB"/>
          </a:p>
        </p:txBody>
      </p:sp>
      <p:sp>
        <p:nvSpPr>
          <p:cNvPr id="5" name="Footer Placeholder 4">
            <a:extLst>
              <a:ext uri="{FF2B5EF4-FFF2-40B4-BE49-F238E27FC236}">
                <a16:creationId xmlns:a16="http://schemas.microsoft.com/office/drawing/2014/main" id="{A102C2AE-6C11-42A0-B83C-E509BBB7CE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F199E0-7889-488D-A1F3-390664EFBE2B}"/>
              </a:ext>
            </a:extLst>
          </p:cNvPr>
          <p:cNvSpPr>
            <a:spLocks noGrp="1"/>
          </p:cNvSpPr>
          <p:nvPr>
            <p:ph type="sldNum" sz="quarter" idx="12"/>
          </p:nvPr>
        </p:nvSpPr>
        <p:spPr/>
        <p:txBody>
          <a:bodyPr/>
          <a:lstStyle/>
          <a:p>
            <a:fld id="{E2069A72-52CE-47D8-821E-9A4250F1844D}" type="slidenum">
              <a:rPr lang="en-GB" smtClean="0"/>
              <a:t>‹#›</a:t>
            </a:fld>
            <a:endParaRPr lang="en-GB"/>
          </a:p>
        </p:txBody>
      </p:sp>
    </p:spTree>
    <p:extLst>
      <p:ext uri="{BB962C8B-B14F-4D97-AF65-F5344CB8AC3E}">
        <p14:creationId xmlns:p14="http://schemas.microsoft.com/office/powerpoint/2010/main" val="323001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A40F0-7EC8-4989-92A5-673C3DF737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3B8D7B-BD1D-4566-B3E4-7302B5E6F3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C3DC03-03BB-4249-BC83-043379847A66}"/>
              </a:ext>
            </a:extLst>
          </p:cNvPr>
          <p:cNvSpPr>
            <a:spLocks noGrp="1"/>
          </p:cNvSpPr>
          <p:nvPr>
            <p:ph type="dt" sz="half" idx="10"/>
          </p:nvPr>
        </p:nvSpPr>
        <p:spPr/>
        <p:txBody>
          <a:bodyPr/>
          <a:lstStyle/>
          <a:p>
            <a:fld id="{1E247050-E986-412F-AAF5-BAC3956C6620}" type="datetimeFigureOut">
              <a:rPr lang="en-GB" smtClean="0"/>
              <a:t>18/10/2022</a:t>
            </a:fld>
            <a:endParaRPr lang="en-GB"/>
          </a:p>
        </p:txBody>
      </p:sp>
      <p:sp>
        <p:nvSpPr>
          <p:cNvPr id="5" name="Footer Placeholder 4">
            <a:extLst>
              <a:ext uri="{FF2B5EF4-FFF2-40B4-BE49-F238E27FC236}">
                <a16:creationId xmlns:a16="http://schemas.microsoft.com/office/drawing/2014/main" id="{5CDF8865-A7D4-4542-831B-EBD90C8CC6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C10023-A644-4643-9469-33A5F06207E1}"/>
              </a:ext>
            </a:extLst>
          </p:cNvPr>
          <p:cNvSpPr>
            <a:spLocks noGrp="1"/>
          </p:cNvSpPr>
          <p:nvPr>
            <p:ph type="sldNum" sz="quarter" idx="12"/>
          </p:nvPr>
        </p:nvSpPr>
        <p:spPr/>
        <p:txBody>
          <a:bodyPr/>
          <a:lstStyle/>
          <a:p>
            <a:fld id="{E2069A72-52CE-47D8-821E-9A4250F1844D}" type="slidenum">
              <a:rPr lang="en-GB" smtClean="0"/>
              <a:t>‹#›</a:t>
            </a:fld>
            <a:endParaRPr lang="en-GB"/>
          </a:p>
        </p:txBody>
      </p:sp>
    </p:spTree>
    <p:extLst>
      <p:ext uri="{BB962C8B-B14F-4D97-AF65-F5344CB8AC3E}">
        <p14:creationId xmlns:p14="http://schemas.microsoft.com/office/powerpoint/2010/main" val="3369174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7D9BE-FD20-4B4E-8634-FD39430EF4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166321D-BB08-43A2-B7D1-3F6360DB8A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5897A5D-B372-4C32-B4D0-CE67A22E4826}"/>
              </a:ext>
            </a:extLst>
          </p:cNvPr>
          <p:cNvSpPr>
            <a:spLocks noGrp="1"/>
          </p:cNvSpPr>
          <p:nvPr>
            <p:ph type="dt" sz="half" idx="10"/>
          </p:nvPr>
        </p:nvSpPr>
        <p:spPr/>
        <p:txBody>
          <a:bodyPr/>
          <a:lstStyle/>
          <a:p>
            <a:fld id="{1E247050-E986-412F-AAF5-BAC3956C6620}" type="datetimeFigureOut">
              <a:rPr lang="en-GB" smtClean="0"/>
              <a:t>18/10/2022</a:t>
            </a:fld>
            <a:endParaRPr lang="en-GB"/>
          </a:p>
        </p:txBody>
      </p:sp>
      <p:sp>
        <p:nvSpPr>
          <p:cNvPr id="5" name="Footer Placeholder 4">
            <a:extLst>
              <a:ext uri="{FF2B5EF4-FFF2-40B4-BE49-F238E27FC236}">
                <a16:creationId xmlns:a16="http://schemas.microsoft.com/office/drawing/2014/main" id="{6E35168D-614F-430C-9046-7FEFEF3A38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2091FD-2480-406E-A40D-ACE27308E3AB}"/>
              </a:ext>
            </a:extLst>
          </p:cNvPr>
          <p:cNvSpPr>
            <a:spLocks noGrp="1"/>
          </p:cNvSpPr>
          <p:nvPr>
            <p:ph type="sldNum" sz="quarter" idx="12"/>
          </p:nvPr>
        </p:nvSpPr>
        <p:spPr/>
        <p:txBody>
          <a:bodyPr/>
          <a:lstStyle/>
          <a:p>
            <a:fld id="{E2069A72-52CE-47D8-821E-9A4250F1844D}" type="slidenum">
              <a:rPr lang="en-GB" smtClean="0"/>
              <a:t>‹#›</a:t>
            </a:fld>
            <a:endParaRPr lang="en-GB"/>
          </a:p>
        </p:txBody>
      </p:sp>
    </p:spTree>
    <p:extLst>
      <p:ext uri="{BB962C8B-B14F-4D97-AF65-F5344CB8AC3E}">
        <p14:creationId xmlns:p14="http://schemas.microsoft.com/office/powerpoint/2010/main" val="590912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0F459-122B-4408-87F7-5FCA71739D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2F8A2B-BF36-414F-B458-00798F8A898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B1E92D4-AA00-4526-A27A-3BE8E7DDDE7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8ADE4F8-EA9A-4857-BABA-36F73FE80694}"/>
              </a:ext>
            </a:extLst>
          </p:cNvPr>
          <p:cNvSpPr>
            <a:spLocks noGrp="1"/>
          </p:cNvSpPr>
          <p:nvPr>
            <p:ph type="dt" sz="half" idx="10"/>
          </p:nvPr>
        </p:nvSpPr>
        <p:spPr/>
        <p:txBody>
          <a:bodyPr/>
          <a:lstStyle/>
          <a:p>
            <a:fld id="{1E247050-E986-412F-AAF5-BAC3956C6620}" type="datetimeFigureOut">
              <a:rPr lang="en-GB" smtClean="0"/>
              <a:t>18/10/2022</a:t>
            </a:fld>
            <a:endParaRPr lang="en-GB"/>
          </a:p>
        </p:txBody>
      </p:sp>
      <p:sp>
        <p:nvSpPr>
          <p:cNvPr id="6" name="Footer Placeholder 5">
            <a:extLst>
              <a:ext uri="{FF2B5EF4-FFF2-40B4-BE49-F238E27FC236}">
                <a16:creationId xmlns:a16="http://schemas.microsoft.com/office/drawing/2014/main" id="{9556F364-FFD7-45B0-A604-B6FFB07589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BD9204-EB37-4435-B8E2-188F71F68F05}"/>
              </a:ext>
            </a:extLst>
          </p:cNvPr>
          <p:cNvSpPr>
            <a:spLocks noGrp="1"/>
          </p:cNvSpPr>
          <p:nvPr>
            <p:ph type="sldNum" sz="quarter" idx="12"/>
          </p:nvPr>
        </p:nvSpPr>
        <p:spPr/>
        <p:txBody>
          <a:bodyPr/>
          <a:lstStyle/>
          <a:p>
            <a:fld id="{E2069A72-52CE-47D8-821E-9A4250F1844D}" type="slidenum">
              <a:rPr lang="en-GB" smtClean="0"/>
              <a:t>‹#›</a:t>
            </a:fld>
            <a:endParaRPr lang="en-GB"/>
          </a:p>
        </p:txBody>
      </p:sp>
    </p:spTree>
    <p:extLst>
      <p:ext uri="{BB962C8B-B14F-4D97-AF65-F5344CB8AC3E}">
        <p14:creationId xmlns:p14="http://schemas.microsoft.com/office/powerpoint/2010/main" val="2056031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CA009-C7D4-4668-AC10-862FA108DF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773891C-E10E-4B26-9907-85E34A8489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C955916-C46A-4760-9910-E873890EA13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88974CE-D84C-43AA-876E-5CE88ED937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A2027D-FAD8-400D-918C-AA9969310DF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7869DA4-C295-4FF3-BA63-55066C64AE3D}"/>
              </a:ext>
            </a:extLst>
          </p:cNvPr>
          <p:cNvSpPr>
            <a:spLocks noGrp="1"/>
          </p:cNvSpPr>
          <p:nvPr>
            <p:ph type="dt" sz="half" idx="10"/>
          </p:nvPr>
        </p:nvSpPr>
        <p:spPr/>
        <p:txBody>
          <a:bodyPr/>
          <a:lstStyle/>
          <a:p>
            <a:fld id="{1E247050-E986-412F-AAF5-BAC3956C6620}" type="datetimeFigureOut">
              <a:rPr lang="en-GB" smtClean="0"/>
              <a:t>18/10/2022</a:t>
            </a:fld>
            <a:endParaRPr lang="en-GB"/>
          </a:p>
        </p:txBody>
      </p:sp>
      <p:sp>
        <p:nvSpPr>
          <p:cNvPr id="8" name="Footer Placeholder 7">
            <a:extLst>
              <a:ext uri="{FF2B5EF4-FFF2-40B4-BE49-F238E27FC236}">
                <a16:creationId xmlns:a16="http://schemas.microsoft.com/office/drawing/2014/main" id="{29D75C29-01FD-4D04-8840-E2C9F5D633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D6289C8-B888-47E9-9955-FBBBDCD6C019}"/>
              </a:ext>
            </a:extLst>
          </p:cNvPr>
          <p:cNvSpPr>
            <a:spLocks noGrp="1"/>
          </p:cNvSpPr>
          <p:nvPr>
            <p:ph type="sldNum" sz="quarter" idx="12"/>
          </p:nvPr>
        </p:nvSpPr>
        <p:spPr/>
        <p:txBody>
          <a:bodyPr/>
          <a:lstStyle/>
          <a:p>
            <a:fld id="{E2069A72-52CE-47D8-821E-9A4250F1844D}" type="slidenum">
              <a:rPr lang="en-GB" smtClean="0"/>
              <a:t>‹#›</a:t>
            </a:fld>
            <a:endParaRPr lang="en-GB"/>
          </a:p>
        </p:txBody>
      </p:sp>
    </p:spTree>
    <p:extLst>
      <p:ext uri="{BB962C8B-B14F-4D97-AF65-F5344CB8AC3E}">
        <p14:creationId xmlns:p14="http://schemas.microsoft.com/office/powerpoint/2010/main" val="3446891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4E438-70D6-439D-8FB2-645317BE1AB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489BC0D-027C-4E19-8279-56FA7C524C2B}"/>
              </a:ext>
            </a:extLst>
          </p:cNvPr>
          <p:cNvSpPr>
            <a:spLocks noGrp="1"/>
          </p:cNvSpPr>
          <p:nvPr>
            <p:ph type="dt" sz="half" idx="10"/>
          </p:nvPr>
        </p:nvSpPr>
        <p:spPr/>
        <p:txBody>
          <a:bodyPr/>
          <a:lstStyle/>
          <a:p>
            <a:fld id="{1E247050-E986-412F-AAF5-BAC3956C6620}" type="datetimeFigureOut">
              <a:rPr lang="en-GB" smtClean="0"/>
              <a:t>18/10/2022</a:t>
            </a:fld>
            <a:endParaRPr lang="en-GB"/>
          </a:p>
        </p:txBody>
      </p:sp>
      <p:sp>
        <p:nvSpPr>
          <p:cNvPr id="4" name="Footer Placeholder 3">
            <a:extLst>
              <a:ext uri="{FF2B5EF4-FFF2-40B4-BE49-F238E27FC236}">
                <a16:creationId xmlns:a16="http://schemas.microsoft.com/office/drawing/2014/main" id="{E288F874-3130-4893-9C23-30ABCF4E79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0BE514-BA52-403E-8164-1BF4B236770E}"/>
              </a:ext>
            </a:extLst>
          </p:cNvPr>
          <p:cNvSpPr>
            <a:spLocks noGrp="1"/>
          </p:cNvSpPr>
          <p:nvPr>
            <p:ph type="sldNum" sz="quarter" idx="12"/>
          </p:nvPr>
        </p:nvSpPr>
        <p:spPr/>
        <p:txBody>
          <a:bodyPr/>
          <a:lstStyle/>
          <a:p>
            <a:fld id="{E2069A72-52CE-47D8-821E-9A4250F1844D}" type="slidenum">
              <a:rPr lang="en-GB" smtClean="0"/>
              <a:t>‹#›</a:t>
            </a:fld>
            <a:endParaRPr lang="en-GB"/>
          </a:p>
        </p:txBody>
      </p:sp>
    </p:spTree>
    <p:extLst>
      <p:ext uri="{BB962C8B-B14F-4D97-AF65-F5344CB8AC3E}">
        <p14:creationId xmlns:p14="http://schemas.microsoft.com/office/powerpoint/2010/main" val="876651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E6039F-3CDD-4030-A81F-EEE58AD3FF9E}"/>
              </a:ext>
            </a:extLst>
          </p:cNvPr>
          <p:cNvSpPr>
            <a:spLocks noGrp="1"/>
          </p:cNvSpPr>
          <p:nvPr>
            <p:ph type="dt" sz="half" idx="10"/>
          </p:nvPr>
        </p:nvSpPr>
        <p:spPr/>
        <p:txBody>
          <a:bodyPr/>
          <a:lstStyle/>
          <a:p>
            <a:fld id="{1E247050-E986-412F-AAF5-BAC3956C6620}" type="datetimeFigureOut">
              <a:rPr lang="en-GB" smtClean="0"/>
              <a:t>18/10/2022</a:t>
            </a:fld>
            <a:endParaRPr lang="en-GB"/>
          </a:p>
        </p:txBody>
      </p:sp>
      <p:sp>
        <p:nvSpPr>
          <p:cNvPr id="3" name="Footer Placeholder 2">
            <a:extLst>
              <a:ext uri="{FF2B5EF4-FFF2-40B4-BE49-F238E27FC236}">
                <a16:creationId xmlns:a16="http://schemas.microsoft.com/office/drawing/2014/main" id="{1D106BBE-37F9-41E2-9CA8-251CB7CF38C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04206C-BAF4-4210-A2FF-C47821E0556F}"/>
              </a:ext>
            </a:extLst>
          </p:cNvPr>
          <p:cNvSpPr>
            <a:spLocks noGrp="1"/>
          </p:cNvSpPr>
          <p:nvPr>
            <p:ph type="sldNum" sz="quarter" idx="12"/>
          </p:nvPr>
        </p:nvSpPr>
        <p:spPr/>
        <p:txBody>
          <a:bodyPr/>
          <a:lstStyle/>
          <a:p>
            <a:fld id="{E2069A72-52CE-47D8-821E-9A4250F1844D}" type="slidenum">
              <a:rPr lang="en-GB" smtClean="0"/>
              <a:t>‹#›</a:t>
            </a:fld>
            <a:endParaRPr lang="en-GB"/>
          </a:p>
        </p:txBody>
      </p:sp>
    </p:spTree>
    <p:extLst>
      <p:ext uri="{BB962C8B-B14F-4D97-AF65-F5344CB8AC3E}">
        <p14:creationId xmlns:p14="http://schemas.microsoft.com/office/powerpoint/2010/main" val="16111715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2E481-E8B7-4629-8F59-3C2579498D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2C54A4D-1B54-4A25-9888-BEBB21BD91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20B691-7150-4F6B-9F3D-7B67075397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47DE5-CD08-4970-8968-08A486C5771F}"/>
              </a:ext>
            </a:extLst>
          </p:cNvPr>
          <p:cNvSpPr>
            <a:spLocks noGrp="1"/>
          </p:cNvSpPr>
          <p:nvPr>
            <p:ph type="dt" sz="half" idx="10"/>
          </p:nvPr>
        </p:nvSpPr>
        <p:spPr/>
        <p:txBody>
          <a:bodyPr/>
          <a:lstStyle/>
          <a:p>
            <a:fld id="{1E247050-E986-412F-AAF5-BAC3956C6620}" type="datetimeFigureOut">
              <a:rPr lang="en-GB" smtClean="0"/>
              <a:t>18/10/2022</a:t>
            </a:fld>
            <a:endParaRPr lang="en-GB"/>
          </a:p>
        </p:txBody>
      </p:sp>
      <p:sp>
        <p:nvSpPr>
          <p:cNvPr id="6" name="Footer Placeholder 5">
            <a:extLst>
              <a:ext uri="{FF2B5EF4-FFF2-40B4-BE49-F238E27FC236}">
                <a16:creationId xmlns:a16="http://schemas.microsoft.com/office/drawing/2014/main" id="{83A20DE2-3880-40BA-9D64-BBE8E13B21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40F3B6-F7A9-41D1-94A6-8FC5653CC02A}"/>
              </a:ext>
            </a:extLst>
          </p:cNvPr>
          <p:cNvSpPr>
            <a:spLocks noGrp="1"/>
          </p:cNvSpPr>
          <p:nvPr>
            <p:ph type="sldNum" sz="quarter" idx="12"/>
          </p:nvPr>
        </p:nvSpPr>
        <p:spPr/>
        <p:txBody>
          <a:bodyPr/>
          <a:lstStyle/>
          <a:p>
            <a:fld id="{E2069A72-52CE-47D8-821E-9A4250F1844D}" type="slidenum">
              <a:rPr lang="en-GB" smtClean="0"/>
              <a:t>‹#›</a:t>
            </a:fld>
            <a:endParaRPr lang="en-GB"/>
          </a:p>
        </p:txBody>
      </p:sp>
    </p:spTree>
    <p:extLst>
      <p:ext uri="{BB962C8B-B14F-4D97-AF65-F5344CB8AC3E}">
        <p14:creationId xmlns:p14="http://schemas.microsoft.com/office/powerpoint/2010/main" val="152454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D54DA-C85D-4DD2-A43B-0BDC3BF572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3610158-6DF8-4A31-A69B-8514E359DF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356A0C1-92C7-4A2A-A309-11CD6CDCD6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4C9400-6651-4482-9DEC-430C51E6ABF9}"/>
              </a:ext>
            </a:extLst>
          </p:cNvPr>
          <p:cNvSpPr>
            <a:spLocks noGrp="1"/>
          </p:cNvSpPr>
          <p:nvPr>
            <p:ph type="dt" sz="half" idx="10"/>
          </p:nvPr>
        </p:nvSpPr>
        <p:spPr/>
        <p:txBody>
          <a:bodyPr/>
          <a:lstStyle/>
          <a:p>
            <a:fld id="{1E247050-E986-412F-AAF5-BAC3956C6620}" type="datetimeFigureOut">
              <a:rPr lang="en-GB" smtClean="0"/>
              <a:t>18/10/2022</a:t>
            </a:fld>
            <a:endParaRPr lang="en-GB"/>
          </a:p>
        </p:txBody>
      </p:sp>
      <p:sp>
        <p:nvSpPr>
          <p:cNvPr id="6" name="Footer Placeholder 5">
            <a:extLst>
              <a:ext uri="{FF2B5EF4-FFF2-40B4-BE49-F238E27FC236}">
                <a16:creationId xmlns:a16="http://schemas.microsoft.com/office/drawing/2014/main" id="{0DD02E3D-8251-4DE8-B481-2140652136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0B1944-19B6-484B-8A6D-B6E7AB028E20}"/>
              </a:ext>
            </a:extLst>
          </p:cNvPr>
          <p:cNvSpPr>
            <a:spLocks noGrp="1"/>
          </p:cNvSpPr>
          <p:nvPr>
            <p:ph type="sldNum" sz="quarter" idx="12"/>
          </p:nvPr>
        </p:nvSpPr>
        <p:spPr/>
        <p:txBody>
          <a:bodyPr/>
          <a:lstStyle/>
          <a:p>
            <a:fld id="{E2069A72-52CE-47D8-821E-9A4250F1844D}" type="slidenum">
              <a:rPr lang="en-GB" smtClean="0"/>
              <a:t>‹#›</a:t>
            </a:fld>
            <a:endParaRPr lang="en-GB"/>
          </a:p>
        </p:txBody>
      </p:sp>
    </p:spTree>
    <p:extLst>
      <p:ext uri="{BB962C8B-B14F-4D97-AF65-F5344CB8AC3E}">
        <p14:creationId xmlns:p14="http://schemas.microsoft.com/office/powerpoint/2010/main" val="2281558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B938A-DF42-4561-8FA0-C2A4EE1EE7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C94762-13CA-4D2C-841C-BC2ECAC0AEF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A27E75-CC0C-4732-B39F-1C3782EF516B}"/>
              </a:ext>
            </a:extLst>
          </p:cNvPr>
          <p:cNvSpPr>
            <a:spLocks noGrp="1"/>
          </p:cNvSpPr>
          <p:nvPr>
            <p:ph type="dt" sz="half" idx="10"/>
          </p:nvPr>
        </p:nvSpPr>
        <p:spPr/>
        <p:txBody>
          <a:bodyPr/>
          <a:lstStyle/>
          <a:p>
            <a:fld id="{1E247050-E986-412F-AAF5-BAC3956C6620}" type="datetimeFigureOut">
              <a:rPr lang="en-GB" smtClean="0"/>
              <a:t>18/10/2022</a:t>
            </a:fld>
            <a:endParaRPr lang="en-GB"/>
          </a:p>
        </p:txBody>
      </p:sp>
      <p:sp>
        <p:nvSpPr>
          <p:cNvPr id="5" name="Footer Placeholder 4">
            <a:extLst>
              <a:ext uri="{FF2B5EF4-FFF2-40B4-BE49-F238E27FC236}">
                <a16:creationId xmlns:a16="http://schemas.microsoft.com/office/drawing/2014/main" id="{BA1840D5-8552-42C8-B964-8346670298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67CC2C-D21D-4BAB-9258-49469EE01FBE}"/>
              </a:ext>
            </a:extLst>
          </p:cNvPr>
          <p:cNvSpPr>
            <a:spLocks noGrp="1"/>
          </p:cNvSpPr>
          <p:nvPr>
            <p:ph type="sldNum" sz="quarter" idx="12"/>
          </p:nvPr>
        </p:nvSpPr>
        <p:spPr/>
        <p:txBody>
          <a:bodyPr/>
          <a:lstStyle/>
          <a:p>
            <a:fld id="{E2069A72-52CE-47D8-821E-9A4250F1844D}" type="slidenum">
              <a:rPr lang="en-GB" smtClean="0"/>
              <a:t>‹#›</a:t>
            </a:fld>
            <a:endParaRPr lang="en-GB"/>
          </a:p>
        </p:txBody>
      </p:sp>
    </p:spTree>
    <p:extLst>
      <p:ext uri="{BB962C8B-B14F-4D97-AF65-F5344CB8AC3E}">
        <p14:creationId xmlns:p14="http://schemas.microsoft.com/office/powerpoint/2010/main" val="1541542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C008FD-EE85-4B7F-ABB5-9AC1C60BE9E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9FCDE1-C415-4527-947E-C95B8CA49C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8FBCFD-A590-49ED-99D8-9DE56A8E2A0D}"/>
              </a:ext>
            </a:extLst>
          </p:cNvPr>
          <p:cNvSpPr>
            <a:spLocks noGrp="1"/>
          </p:cNvSpPr>
          <p:nvPr>
            <p:ph type="dt" sz="half" idx="10"/>
          </p:nvPr>
        </p:nvSpPr>
        <p:spPr/>
        <p:txBody>
          <a:bodyPr/>
          <a:lstStyle/>
          <a:p>
            <a:fld id="{1E247050-E986-412F-AAF5-BAC3956C6620}" type="datetimeFigureOut">
              <a:rPr lang="en-GB" smtClean="0"/>
              <a:t>18/10/2022</a:t>
            </a:fld>
            <a:endParaRPr lang="en-GB"/>
          </a:p>
        </p:txBody>
      </p:sp>
      <p:sp>
        <p:nvSpPr>
          <p:cNvPr id="5" name="Footer Placeholder 4">
            <a:extLst>
              <a:ext uri="{FF2B5EF4-FFF2-40B4-BE49-F238E27FC236}">
                <a16:creationId xmlns:a16="http://schemas.microsoft.com/office/drawing/2014/main" id="{F4249475-7355-4DD4-99F3-3C206BF541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396568-86F0-4E1F-988C-476EBA995393}"/>
              </a:ext>
            </a:extLst>
          </p:cNvPr>
          <p:cNvSpPr>
            <a:spLocks noGrp="1"/>
          </p:cNvSpPr>
          <p:nvPr>
            <p:ph type="sldNum" sz="quarter" idx="12"/>
          </p:nvPr>
        </p:nvSpPr>
        <p:spPr/>
        <p:txBody>
          <a:bodyPr/>
          <a:lstStyle/>
          <a:p>
            <a:fld id="{E2069A72-52CE-47D8-821E-9A4250F1844D}" type="slidenum">
              <a:rPr lang="en-GB" smtClean="0"/>
              <a:t>‹#›</a:t>
            </a:fld>
            <a:endParaRPr lang="en-GB"/>
          </a:p>
        </p:txBody>
      </p:sp>
    </p:spTree>
    <p:extLst>
      <p:ext uri="{BB962C8B-B14F-4D97-AF65-F5344CB8AC3E}">
        <p14:creationId xmlns:p14="http://schemas.microsoft.com/office/powerpoint/2010/main" val="548716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9ED61A-6C1A-459B-8991-2F0AE4981AB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617524-0577-406A-9822-521517B28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9DCCD6-FEE9-4D07-A8EF-C22F277921E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247050-E986-412F-AAF5-BAC3956C6620}" type="datetimeFigureOut">
              <a:rPr lang="en-GB" smtClean="0"/>
              <a:t>18/10/2022</a:t>
            </a:fld>
            <a:endParaRPr lang="en-GB"/>
          </a:p>
        </p:txBody>
      </p:sp>
      <p:sp>
        <p:nvSpPr>
          <p:cNvPr id="5" name="Footer Placeholder 4">
            <a:extLst>
              <a:ext uri="{FF2B5EF4-FFF2-40B4-BE49-F238E27FC236}">
                <a16:creationId xmlns:a16="http://schemas.microsoft.com/office/drawing/2014/main" id="{D935BC51-2825-4300-8126-09AA68C9EB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89262EC-84D8-439E-B708-07EFF17862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069A72-52CE-47D8-821E-9A4250F1844D}" type="slidenum">
              <a:rPr lang="en-GB" smtClean="0"/>
              <a:t>‹#›</a:t>
            </a:fld>
            <a:endParaRPr lang="en-GB"/>
          </a:p>
        </p:txBody>
      </p:sp>
    </p:spTree>
    <p:extLst>
      <p:ext uri="{BB962C8B-B14F-4D97-AF65-F5344CB8AC3E}">
        <p14:creationId xmlns:p14="http://schemas.microsoft.com/office/powerpoint/2010/main" val="33489549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youtu.be/NTgiRQqa3m0"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910FED2-D13B-456B-96B1-521A2B405A36}"/>
              </a:ext>
            </a:extLst>
          </p:cNvPr>
          <p:cNvPicPr>
            <a:picLocks noChangeAspect="1"/>
          </p:cNvPicPr>
          <p:nvPr/>
        </p:nvPicPr>
        <p:blipFill rotWithShape="1">
          <a:blip r:embed="rId2">
            <a:alphaModFix/>
          </a:blip>
          <a:srcRect l="7572" r="29911" b="-2"/>
          <a:stretch/>
        </p:blipFill>
        <p:spPr>
          <a:xfrm>
            <a:off x="-305" y="-1"/>
            <a:ext cx="6423053" cy="6858001"/>
          </a:xfrm>
          <a:prstGeom prst="rect">
            <a:avLst/>
          </a:prstGeom>
        </p:spPr>
      </p:pic>
      <p:pic>
        <p:nvPicPr>
          <p:cNvPr id="11" name="Picture 10">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AB08A4D-C603-4D72-B73C-8E3DF69FF249}"/>
              </a:ext>
            </a:extLst>
          </p:cNvPr>
          <p:cNvSpPr>
            <a:spLocks noGrp="1"/>
          </p:cNvSpPr>
          <p:nvPr>
            <p:ph type="ctrTitle"/>
          </p:nvPr>
        </p:nvSpPr>
        <p:spPr>
          <a:xfrm>
            <a:off x="6748272" y="3992591"/>
            <a:ext cx="4800261" cy="1644592"/>
          </a:xfrm>
        </p:spPr>
        <p:txBody>
          <a:bodyPr anchor="t">
            <a:normAutofit fontScale="90000"/>
          </a:bodyPr>
          <a:lstStyle/>
          <a:p>
            <a:r>
              <a:rPr lang="en-GB" sz="3700" dirty="0">
                <a:solidFill>
                  <a:srgbClr val="000000"/>
                </a:solidFill>
              </a:rPr>
              <a:t>Applied Qualitative Business Research </a:t>
            </a:r>
            <a:br>
              <a:rPr lang="en-GB" sz="3700" dirty="0">
                <a:solidFill>
                  <a:srgbClr val="000000"/>
                </a:solidFill>
              </a:rPr>
            </a:br>
            <a:r>
              <a:rPr lang="en-GB" sz="2700" dirty="0">
                <a:solidFill>
                  <a:srgbClr val="000000"/>
                </a:solidFill>
              </a:rPr>
              <a:t>ADS</a:t>
            </a:r>
            <a:br>
              <a:rPr lang="en-GB" sz="2700" dirty="0">
                <a:solidFill>
                  <a:srgbClr val="000000"/>
                </a:solidFill>
              </a:rPr>
            </a:br>
            <a:r>
              <a:rPr lang="en-GB" sz="2700" dirty="0">
                <a:solidFill>
                  <a:srgbClr val="000000"/>
                </a:solidFill>
              </a:rPr>
              <a:t>2022</a:t>
            </a:r>
          </a:p>
        </p:txBody>
      </p:sp>
      <p:sp>
        <p:nvSpPr>
          <p:cNvPr id="3" name="Subtitle 2">
            <a:extLst>
              <a:ext uri="{FF2B5EF4-FFF2-40B4-BE49-F238E27FC236}">
                <a16:creationId xmlns:a16="http://schemas.microsoft.com/office/drawing/2014/main" id="{A8DC46D9-45F5-4FD8-9234-B1C174607D81}"/>
              </a:ext>
            </a:extLst>
          </p:cNvPr>
          <p:cNvSpPr>
            <a:spLocks noGrp="1"/>
          </p:cNvSpPr>
          <p:nvPr>
            <p:ph type="subTitle" idx="1"/>
          </p:nvPr>
        </p:nvSpPr>
        <p:spPr>
          <a:xfrm>
            <a:off x="6748272" y="3153758"/>
            <a:ext cx="4711745" cy="838831"/>
          </a:xfrm>
        </p:spPr>
        <p:txBody>
          <a:bodyPr anchor="b">
            <a:normAutofit/>
          </a:bodyPr>
          <a:lstStyle/>
          <a:p>
            <a:pPr algn="l"/>
            <a:endParaRPr lang="en-GB" sz="1800" dirty="0">
              <a:solidFill>
                <a:srgbClr val="000000"/>
              </a:solidFill>
            </a:endParaRPr>
          </a:p>
        </p:txBody>
      </p:sp>
    </p:spTree>
    <p:extLst>
      <p:ext uri="{BB962C8B-B14F-4D97-AF65-F5344CB8AC3E}">
        <p14:creationId xmlns:p14="http://schemas.microsoft.com/office/powerpoint/2010/main" val="2757784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CA" sz="4800"/>
              <a:t>Learning Objectives</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a:t>To become familiar with the process of data analysis</a:t>
            </a:r>
          </a:p>
          <a:p>
            <a:r>
              <a:rPr lang="en-US" sz="2200"/>
              <a:t>To understand how to go about coding</a:t>
            </a:r>
          </a:p>
          <a:p>
            <a:r>
              <a:rPr lang="en-US" sz="2200"/>
              <a:t>To grasp how to develop and use themes, sensitizing concepts, and generic social processes in your analysis</a:t>
            </a:r>
          </a:p>
          <a:p>
            <a:endParaRPr lang="en-CA" sz="2200"/>
          </a:p>
        </p:txBody>
      </p:sp>
    </p:spTree>
    <p:extLst>
      <p:ext uri="{BB962C8B-B14F-4D97-AF65-F5344CB8AC3E}">
        <p14:creationId xmlns:p14="http://schemas.microsoft.com/office/powerpoint/2010/main" val="1397232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CA" sz="4800"/>
              <a:t>Introduction</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000"/>
              <a:t>All types of qualitative research yield mountains of data that need to be analyzed.</a:t>
            </a:r>
          </a:p>
          <a:p>
            <a:r>
              <a:rPr lang="en-US" sz="2000" b="1"/>
              <a:t>“Trust the process”</a:t>
            </a:r>
          </a:p>
          <a:p>
            <a:pPr lvl="1"/>
            <a:r>
              <a:rPr lang="en-US" sz="2000"/>
              <a:t>Researchers use this phrase to remind themselves to have faith that there are important themes in their data and that they will have the insight and skill to find these themes.</a:t>
            </a:r>
          </a:p>
          <a:p>
            <a:r>
              <a:rPr lang="en-US" sz="2000"/>
              <a:t>Data analysis often involves routine, time-consuming activities, but the process is also open-ended and creative, with high points of excitement that accompany unexpected insights.</a:t>
            </a:r>
          </a:p>
          <a:p>
            <a:endParaRPr lang="en-CA" sz="2000"/>
          </a:p>
        </p:txBody>
      </p:sp>
    </p:spTree>
    <p:extLst>
      <p:ext uri="{BB962C8B-B14F-4D97-AF65-F5344CB8AC3E}">
        <p14:creationId xmlns:p14="http://schemas.microsoft.com/office/powerpoint/2010/main" val="3635279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CA" sz="4800"/>
              <a:t>Introduction, cont’d</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a:t>Data analysis requires qualitative researchers to be open to new insights, able to make connections to theoretical frameworks, and able to think reflexively about their position within the research process.</a:t>
            </a:r>
          </a:p>
          <a:p>
            <a:r>
              <a:rPr lang="en-US" sz="2200" b="1"/>
              <a:t>Reflexivity</a:t>
            </a:r>
            <a:r>
              <a:rPr lang="en-US" sz="2200"/>
              <a:t> is the process through which qualitative researchers examine and explain how they have influenced a research project through their social status, situation (gender, age, etc.), and the experiences they bring to the project.</a:t>
            </a:r>
          </a:p>
          <a:p>
            <a:endParaRPr lang="en-CA" sz="2200"/>
          </a:p>
        </p:txBody>
      </p:sp>
    </p:spTree>
    <p:extLst>
      <p:ext uri="{BB962C8B-B14F-4D97-AF65-F5344CB8AC3E}">
        <p14:creationId xmlns:p14="http://schemas.microsoft.com/office/powerpoint/2010/main" val="2727987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CA" sz="4800"/>
              <a:t>Beginning with Memos</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000"/>
              <a:t>Analysis starts as soon as you begin to collect your data.</a:t>
            </a:r>
          </a:p>
          <a:p>
            <a:r>
              <a:rPr lang="en-US" sz="2000"/>
              <a:t>For this reason, you should regularly jot down memos throughout the research process.</a:t>
            </a:r>
          </a:p>
          <a:p>
            <a:r>
              <a:rPr lang="en-US" sz="2000"/>
              <a:t>Your memos should include anything that might help you understand your data later on:</a:t>
            </a:r>
          </a:p>
          <a:p>
            <a:pPr lvl="1"/>
            <a:r>
              <a:rPr lang="en-US" sz="2000"/>
              <a:t>your own preliminary ideas</a:t>
            </a:r>
          </a:p>
          <a:p>
            <a:pPr lvl="1"/>
            <a:r>
              <a:rPr lang="en-US" sz="2000"/>
              <a:t>connections you make while in the field</a:t>
            </a:r>
          </a:p>
          <a:p>
            <a:pPr lvl="1"/>
            <a:r>
              <a:rPr lang="en-US" sz="2000"/>
              <a:t>references to articles or books that may contain useful information</a:t>
            </a:r>
          </a:p>
          <a:p>
            <a:r>
              <a:rPr lang="en-US" sz="2000"/>
              <a:t>Your memos, field notes, and/or transcripts will assist you when you begin the process of coding. </a:t>
            </a:r>
          </a:p>
          <a:p>
            <a:endParaRPr lang="en-CA" sz="2000"/>
          </a:p>
        </p:txBody>
      </p:sp>
    </p:spTree>
    <p:extLst>
      <p:ext uri="{BB962C8B-B14F-4D97-AF65-F5344CB8AC3E}">
        <p14:creationId xmlns:p14="http://schemas.microsoft.com/office/powerpoint/2010/main" val="557956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a:t>Coding Interview Transcripts </a:t>
            </a:r>
            <a:br>
              <a:rPr lang="en-US"/>
            </a:br>
            <a:r>
              <a:rPr lang="en-US"/>
              <a:t>and Field Notes</a:t>
            </a:r>
            <a:endParaRPr lang="en-CA" dirty="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a:t>Analyzing qualitative data is labour intensive, and it requires time for you to think and let ideas percolate.</a:t>
            </a:r>
          </a:p>
          <a:p>
            <a:pPr lvl="1"/>
            <a:r>
              <a:rPr lang="en-US" sz="2200"/>
              <a:t>There are no real shortcuts while interpreting data.</a:t>
            </a:r>
          </a:p>
          <a:p>
            <a:r>
              <a:rPr lang="en-US" sz="2200"/>
              <a:t>As you analyze your data, you will be refining your research questions. </a:t>
            </a:r>
          </a:p>
          <a:p>
            <a:pPr lvl="1"/>
            <a:r>
              <a:rPr lang="en-US" sz="2200"/>
              <a:t>Remember that because analysis occurs throughout the research process, your research questions will change across the life of your study.</a:t>
            </a:r>
          </a:p>
          <a:p>
            <a:endParaRPr lang="en-CA" sz="2200"/>
          </a:p>
        </p:txBody>
      </p:sp>
    </p:spTree>
    <p:extLst>
      <p:ext uri="{BB962C8B-B14F-4D97-AF65-F5344CB8AC3E}">
        <p14:creationId xmlns:p14="http://schemas.microsoft.com/office/powerpoint/2010/main" val="3033693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CA" sz="4100"/>
              <a:t>Coding Interview Transcripts </a:t>
            </a:r>
            <a:br>
              <a:rPr lang="en-CA" sz="4100"/>
            </a:br>
            <a:r>
              <a:rPr lang="en-CA" sz="4100"/>
              <a:t>and Field Notes, cont’d</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b="1"/>
              <a:t>Coding</a:t>
            </a:r>
            <a:r>
              <a:rPr lang="en-US" sz="2200"/>
              <a:t> means systematically going through data, finding terms or phrases to categorize chunks of data, and organizing the data into a form the researcher can work with.</a:t>
            </a:r>
          </a:p>
          <a:p>
            <a:pPr lvl="1"/>
            <a:r>
              <a:rPr lang="en-US" sz="2200"/>
              <a:t>Codes are simply names for the topics, activities, events, and people that come up in your transcripts or field notes.</a:t>
            </a:r>
          </a:p>
          <a:p>
            <a:endParaRPr lang="en-CA" sz="2200"/>
          </a:p>
        </p:txBody>
      </p:sp>
    </p:spTree>
    <p:extLst>
      <p:ext uri="{BB962C8B-B14F-4D97-AF65-F5344CB8AC3E}">
        <p14:creationId xmlns:p14="http://schemas.microsoft.com/office/powerpoint/2010/main" val="2350635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CA" sz="4100"/>
              <a:t>Coding Interview Transcripts </a:t>
            </a:r>
            <a:br>
              <a:rPr lang="en-CA" sz="4100"/>
            </a:br>
            <a:r>
              <a:rPr lang="en-CA" sz="4100"/>
              <a:t>and Field Notes, cont’d</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dirty="0"/>
              <a:t>The first step in coding is called </a:t>
            </a:r>
            <a:r>
              <a:rPr lang="en-US" sz="2200" b="1" dirty="0"/>
              <a:t>open coding </a:t>
            </a:r>
            <a:r>
              <a:rPr lang="en-US" sz="2200" dirty="0"/>
              <a:t>and it involves labelling the themes that you find in your transcripts or field notes.</a:t>
            </a:r>
          </a:p>
          <a:p>
            <a:pPr lvl="1"/>
            <a:r>
              <a:rPr lang="en-US" sz="2200" dirty="0"/>
              <a:t>Open coding is closely associated with </a:t>
            </a:r>
            <a:r>
              <a:rPr lang="en-US" sz="2200" b="1" dirty="0"/>
              <a:t>grounded theory (we will return to this)</a:t>
            </a:r>
            <a:r>
              <a:rPr lang="en-US" sz="2200" dirty="0"/>
              <a:t> a research approach that begins with collecting data about a particular phenomenon and constructs a theory to explain the phenomenon that is grounded in the data.</a:t>
            </a:r>
          </a:p>
          <a:p>
            <a:endParaRPr lang="en-CA" sz="2200" dirty="0"/>
          </a:p>
        </p:txBody>
      </p:sp>
    </p:spTree>
    <p:extLst>
      <p:ext uri="{BB962C8B-B14F-4D97-AF65-F5344CB8AC3E}">
        <p14:creationId xmlns:p14="http://schemas.microsoft.com/office/powerpoint/2010/main" val="864380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sz="4100"/>
              <a:t>Coding Interview Transcripts and Field Notes, cont’d</a:t>
            </a:r>
            <a:endParaRPr lang="en-CA" sz="41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a:t>While coding, researchers:</a:t>
            </a:r>
          </a:p>
          <a:p>
            <a:pPr lvl="1"/>
            <a:r>
              <a:rPr lang="en-US" sz="2200"/>
              <a:t>should try not to narrow their focus too much in advance</a:t>
            </a:r>
          </a:p>
          <a:p>
            <a:pPr lvl="1"/>
            <a:r>
              <a:rPr lang="en-US" sz="2200"/>
              <a:t>should investigate what is present in the data as well as what is missing</a:t>
            </a:r>
          </a:p>
          <a:p>
            <a:pPr lvl="1"/>
            <a:r>
              <a:rPr lang="en-US" sz="2200"/>
              <a:t>should work with manageable pieces</a:t>
            </a:r>
          </a:p>
        </p:txBody>
      </p:sp>
    </p:spTree>
    <p:extLst>
      <p:ext uri="{BB962C8B-B14F-4D97-AF65-F5344CB8AC3E}">
        <p14:creationId xmlns:p14="http://schemas.microsoft.com/office/powerpoint/2010/main" val="3733093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sz="4100"/>
              <a:t>Coding Interview Transcripts and Field Notes, cont’d</a:t>
            </a:r>
            <a:endParaRPr lang="en-CA" sz="41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a:t>In the later stages of the coding process, you will want to explore ways in which you can bring all of your data back together. </a:t>
            </a:r>
          </a:p>
          <a:p>
            <a:r>
              <a:rPr lang="en-US" sz="2200" b="1"/>
              <a:t>Focused coding</a:t>
            </a:r>
            <a:r>
              <a:rPr lang="en-US" sz="2200"/>
              <a:t> is a process in which the researcher further refines the codes used in the first stage of coding, open coding.</a:t>
            </a:r>
          </a:p>
          <a:p>
            <a:endParaRPr lang="en-CA" sz="2200"/>
          </a:p>
        </p:txBody>
      </p:sp>
    </p:spTree>
    <p:extLst>
      <p:ext uri="{BB962C8B-B14F-4D97-AF65-F5344CB8AC3E}">
        <p14:creationId xmlns:p14="http://schemas.microsoft.com/office/powerpoint/2010/main" val="34793648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CA" sz="4800"/>
              <a:t>Stories in Western Cultures</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1700"/>
              <a:t>Analyzing stories help qualitative researchers understand the participant’s situation from his or her point of view. </a:t>
            </a:r>
          </a:p>
          <a:p>
            <a:pPr lvl="1"/>
            <a:r>
              <a:rPr lang="en-US" sz="1700"/>
              <a:t>A story is a refined version of events. Often, when someone tells a story, he or she has told that story before and has, with each telling, crystallized the meaning that the narrative holds for him or her.</a:t>
            </a:r>
          </a:p>
          <a:p>
            <a:r>
              <a:rPr lang="en-US" sz="1700" b="1"/>
              <a:t>Signature stories </a:t>
            </a:r>
            <a:r>
              <a:rPr lang="en-US" sz="1700"/>
              <a:t>are tales people like to tell about themselves or situations that they like to narrate. </a:t>
            </a:r>
          </a:p>
          <a:p>
            <a:pPr lvl="1"/>
            <a:r>
              <a:rPr lang="en-US" sz="1700"/>
              <a:t>Signature stories reveal something about what makes us tick, about turning points in our path, about why our life has turned out the way it has.</a:t>
            </a:r>
          </a:p>
          <a:p>
            <a:pPr lvl="1"/>
            <a:r>
              <a:rPr lang="en-US" sz="1700"/>
              <a:t>They can also shed light on participants’ fundamental beliefs, convictions, and habits.</a:t>
            </a:r>
          </a:p>
          <a:p>
            <a:endParaRPr lang="en-CA" sz="1700"/>
          </a:p>
        </p:txBody>
      </p:sp>
    </p:spTree>
    <p:extLst>
      <p:ext uri="{BB962C8B-B14F-4D97-AF65-F5344CB8AC3E}">
        <p14:creationId xmlns:p14="http://schemas.microsoft.com/office/powerpoint/2010/main" val="1239575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7515D20E-1AB7-4E74-9236-2B72B63D60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5028" y="1336329"/>
            <a:ext cx="3892732" cy="4382588"/>
          </a:xfrm>
        </p:spPr>
        <p:txBody>
          <a:bodyPr anchor="ctr">
            <a:normAutofit/>
          </a:bodyPr>
          <a:lstStyle/>
          <a:p>
            <a:r>
              <a:rPr lang="en-US" sz="5400"/>
              <a:t>Stories in Cultural Research</a:t>
            </a:r>
          </a:p>
        </p:txBody>
      </p:sp>
      <p:grpSp>
        <p:nvGrpSpPr>
          <p:cNvPr id="18" name="Group 9">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63461"/>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982976"/>
            <a:ext cx="6009366" cy="512063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96001" y="1336329"/>
            <a:ext cx="5260848" cy="4382588"/>
          </a:xfrm>
        </p:spPr>
        <p:txBody>
          <a:bodyPr anchor="ctr">
            <a:normAutofit/>
          </a:bodyPr>
          <a:lstStyle/>
          <a:p>
            <a:r>
              <a:rPr lang="en-US" sz="2000" dirty="0"/>
              <a:t>Cultures have a more collective outlook on what it means to be a human being than Western cultures. </a:t>
            </a:r>
          </a:p>
          <a:p>
            <a:pPr lvl="1"/>
            <a:r>
              <a:rPr lang="en-US" sz="2000" dirty="0"/>
              <a:t>This focus on the collective results in stories’ having a different purpose than a research participant’s telling a story about themselves to tell you what kind of person they are.</a:t>
            </a:r>
          </a:p>
          <a:p>
            <a:pPr marL="457200" lvl="1" indent="0">
              <a:buNone/>
            </a:pPr>
            <a:endParaRPr lang="en-US" sz="2000" dirty="0"/>
          </a:p>
        </p:txBody>
      </p:sp>
    </p:spTree>
    <p:extLst>
      <p:ext uri="{BB962C8B-B14F-4D97-AF65-F5344CB8AC3E}">
        <p14:creationId xmlns:p14="http://schemas.microsoft.com/office/powerpoint/2010/main" val="1983208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CA" sz="4800"/>
              <a:t>Sensitizing Concepts</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1900" dirty="0"/>
              <a:t>Another approach to understanding participants’ perspectives in depth is analyzing </a:t>
            </a:r>
            <a:r>
              <a:rPr lang="en-US" sz="1900" b="1" dirty="0"/>
              <a:t>sensitizing concepts</a:t>
            </a:r>
            <a:r>
              <a:rPr lang="en-US" sz="1900" dirty="0"/>
              <a:t>, based on expressions used by research participants that allow the researcher to understand the empirical world of the research participants.</a:t>
            </a:r>
          </a:p>
          <a:p>
            <a:pPr lvl="1"/>
            <a:r>
              <a:rPr lang="en-US" sz="1900" dirty="0"/>
              <a:t>Qualitative researchers often develop sensitizing concepts based solely on what emerges through their data.</a:t>
            </a:r>
          </a:p>
          <a:p>
            <a:pPr lvl="1"/>
            <a:r>
              <a:rPr lang="en-US" sz="1900" dirty="0"/>
              <a:t>However, it can also be helpful to explore background literature for assistance.</a:t>
            </a:r>
          </a:p>
          <a:p>
            <a:pPr lvl="1"/>
            <a:r>
              <a:rPr lang="en-US" sz="1900" dirty="0"/>
              <a:t>Background literature may help you discover previously identified sensitizing concepts that can help you to better understand the situation of your participants.</a:t>
            </a:r>
          </a:p>
          <a:p>
            <a:endParaRPr lang="en-CA" sz="1900" dirty="0"/>
          </a:p>
        </p:txBody>
      </p:sp>
    </p:spTree>
    <p:extLst>
      <p:ext uri="{BB962C8B-B14F-4D97-AF65-F5344CB8AC3E}">
        <p14:creationId xmlns:p14="http://schemas.microsoft.com/office/powerpoint/2010/main" val="2533823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sz="4100"/>
              <a:t>Bringing It All Together: From Codes to Generic Social Processes</a:t>
            </a:r>
            <a:endParaRPr lang="en-CA" sz="41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a:t>In order to answer the “so what?” question, qualitative researchers often look to previous studies and their own data in order to identify generic social processes. </a:t>
            </a:r>
          </a:p>
          <a:p>
            <a:r>
              <a:rPr lang="en-US" sz="2200"/>
              <a:t>To identify such processes, look for commonalities in the ways your participants approach and interpret their situations.</a:t>
            </a:r>
          </a:p>
          <a:p>
            <a:endParaRPr lang="en-CA" sz="2200"/>
          </a:p>
        </p:txBody>
      </p:sp>
    </p:spTree>
    <p:extLst>
      <p:ext uri="{BB962C8B-B14F-4D97-AF65-F5344CB8AC3E}">
        <p14:creationId xmlns:p14="http://schemas.microsoft.com/office/powerpoint/2010/main" val="21420661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sz="3700"/>
              <a:t>Bringing It All Together: From Codes to Generic Social Processes, cont’d</a:t>
            </a:r>
            <a:endParaRPr lang="en-CA" sz="37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dirty="0"/>
              <a:t>Researchers also need to reflect on how their research connects to broader society and to your field in general. </a:t>
            </a:r>
          </a:p>
          <a:p>
            <a:r>
              <a:rPr lang="en-US" sz="2200" dirty="0"/>
              <a:t>Reading material related to your study can help you contextualize your data and uncover the wider implications of your findings. </a:t>
            </a:r>
          </a:p>
          <a:p>
            <a:r>
              <a:rPr lang="en-US" sz="2200" dirty="0"/>
              <a:t>Reading a variety of research studies can also help you find connections between your own findings and the findings of other researchers.</a:t>
            </a:r>
          </a:p>
          <a:p>
            <a:pPr marL="0" indent="0">
              <a:buNone/>
            </a:pPr>
            <a:endParaRPr lang="en-CA" sz="2200" dirty="0"/>
          </a:p>
        </p:txBody>
      </p:sp>
    </p:spTree>
    <p:extLst>
      <p:ext uri="{BB962C8B-B14F-4D97-AF65-F5344CB8AC3E}">
        <p14:creationId xmlns:p14="http://schemas.microsoft.com/office/powerpoint/2010/main" val="31018824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sz="4800"/>
              <a:t>Innovations in Analysis of Research</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a:t>Over the past few decades, there has been a great deal of innovation in how qualitative researchers go about interpreting data. </a:t>
            </a:r>
          </a:p>
          <a:p>
            <a:pPr lvl="1"/>
            <a:r>
              <a:rPr lang="en-US" sz="2200"/>
              <a:t>Two of these innovations are </a:t>
            </a:r>
            <a:r>
              <a:rPr lang="en-US" sz="2200" b="1"/>
              <a:t>discourse analysis </a:t>
            </a:r>
            <a:r>
              <a:rPr lang="en-US" sz="2200"/>
              <a:t>and </a:t>
            </a:r>
            <a:r>
              <a:rPr lang="en-US" sz="2200" b="1"/>
              <a:t>narrative analysis</a:t>
            </a:r>
            <a:r>
              <a:rPr lang="en-US" sz="2200"/>
              <a:t>.</a:t>
            </a:r>
          </a:p>
        </p:txBody>
      </p:sp>
    </p:spTree>
    <p:extLst>
      <p:ext uri="{BB962C8B-B14F-4D97-AF65-F5344CB8AC3E}">
        <p14:creationId xmlns:p14="http://schemas.microsoft.com/office/powerpoint/2010/main" val="4876397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CA" sz="4800"/>
              <a:t>Discourse Analysis</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b="1"/>
              <a:t>Discourse analysis</a:t>
            </a:r>
            <a:r>
              <a:rPr lang="en-US" sz="2200"/>
              <a:t> is an interpretive approach to research, influenced by the writing of Michel Foucault, that sees language as a social practice and therefore constitutive of social life. </a:t>
            </a:r>
          </a:p>
          <a:p>
            <a:r>
              <a:rPr lang="en-US" sz="2200"/>
              <a:t>Discourse analysis recognizes the ways in which language shapes and defines experience.  </a:t>
            </a:r>
          </a:p>
          <a:p>
            <a:r>
              <a:rPr lang="en-US" sz="2200"/>
              <a:t>Foucault argues that discourse limits how we think, about phenomena, and that powerful components of society control the ways in which we talk about and define them (Rabinow 1984).</a:t>
            </a:r>
          </a:p>
          <a:p>
            <a:endParaRPr lang="en-CA" sz="2200"/>
          </a:p>
        </p:txBody>
      </p:sp>
    </p:spTree>
    <p:extLst>
      <p:ext uri="{BB962C8B-B14F-4D97-AF65-F5344CB8AC3E}">
        <p14:creationId xmlns:p14="http://schemas.microsoft.com/office/powerpoint/2010/main" val="460119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CA" sz="4800"/>
              <a:t>Discourse Analysis, cont’d</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200"/>
              <a:t>Since discourse constructs the </a:t>
            </a:r>
            <a:r>
              <a:rPr lang="en-US" sz="2200" i="1"/>
              <a:t>possible definitions of the situation</a:t>
            </a:r>
            <a:r>
              <a:rPr lang="en-US" sz="2200"/>
              <a:t> and, therefore, has real consequences, it shapes social realities and understandings of the self.</a:t>
            </a:r>
          </a:p>
          <a:p>
            <a:r>
              <a:rPr lang="en-US" sz="2200"/>
              <a:t>Discourse analysts often examine deeply rooted cultural discourses and the ways in which marginalized groups challenge taken-for-granted terms that are embedded with the power to define.</a:t>
            </a:r>
          </a:p>
          <a:p>
            <a:r>
              <a:rPr lang="en-US" sz="2200"/>
              <a:t>Discourse analysts explore more closely the way participants say things, not just the words they use.</a:t>
            </a:r>
          </a:p>
          <a:p>
            <a:endParaRPr lang="en-CA" sz="2200"/>
          </a:p>
        </p:txBody>
      </p:sp>
    </p:spTree>
    <p:extLst>
      <p:ext uri="{BB962C8B-B14F-4D97-AF65-F5344CB8AC3E}">
        <p14:creationId xmlns:p14="http://schemas.microsoft.com/office/powerpoint/2010/main" val="2289324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CA" sz="4800"/>
              <a:t>Narrative Analysis</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US" sz="2000" b="1"/>
              <a:t>Narrative analysis</a:t>
            </a:r>
            <a:r>
              <a:rPr lang="en-US" sz="2000"/>
              <a:t> is an approach to qualitative research that recognizes the centrality of stories in the way people understand and talk about their own lives. </a:t>
            </a:r>
          </a:p>
          <a:p>
            <a:pPr lvl="1"/>
            <a:r>
              <a:rPr lang="en-US" sz="2000"/>
              <a:t>In narrative analysis, the stories themselves are the object of research (Riessman 2001). </a:t>
            </a:r>
          </a:p>
          <a:p>
            <a:r>
              <a:rPr lang="en-US" sz="2000"/>
              <a:t>Narrative analysts: </a:t>
            </a:r>
          </a:p>
          <a:p>
            <a:pPr lvl="1"/>
            <a:r>
              <a:rPr lang="en-US" sz="2000"/>
              <a:t>examine the ways in which stories can reinforce a group’s identity or values</a:t>
            </a:r>
          </a:p>
          <a:p>
            <a:pPr lvl="1"/>
            <a:r>
              <a:rPr lang="en-US" sz="2000"/>
              <a:t>combine individuals’ narratives to build a collective story</a:t>
            </a:r>
          </a:p>
          <a:p>
            <a:pPr lvl="1"/>
            <a:r>
              <a:rPr lang="en-US" sz="2000"/>
              <a:t>recognize that narratives always occur within a social context</a:t>
            </a:r>
          </a:p>
          <a:p>
            <a:endParaRPr lang="en-CA" sz="2000"/>
          </a:p>
        </p:txBody>
      </p:sp>
    </p:spTree>
    <p:extLst>
      <p:ext uri="{BB962C8B-B14F-4D97-AF65-F5344CB8AC3E}">
        <p14:creationId xmlns:p14="http://schemas.microsoft.com/office/powerpoint/2010/main" val="15238703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2051">
            <a:extLst>
              <a:ext uri="{FF2B5EF4-FFF2-40B4-BE49-F238E27FC236}">
                <a16:creationId xmlns:a16="http://schemas.microsoft.com/office/drawing/2014/main" id="{66200CC4-68B2-4BA8-8F92-8F57EAFF5211}"/>
              </a:ext>
            </a:extLst>
          </p:cNvPr>
          <p:cNvPicPr>
            <a:picLocks noChangeAspect="1"/>
          </p:cNvPicPr>
          <p:nvPr/>
        </p:nvPicPr>
        <p:blipFill rotWithShape="1">
          <a:blip r:embed="rId3">
            <a:alphaModFix/>
          </a:blip>
          <a:srcRect l="22776" r="8853" b="-1"/>
          <a:stretch/>
        </p:blipFill>
        <p:spPr>
          <a:xfrm>
            <a:off x="-305" y="-1"/>
            <a:ext cx="6423053" cy="6858001"/>
          </a:xfrm>
          <a:prstGeom prst="rect">
            <a:avLst/>
          </a:prstGeom>
        </p:spPr>
      </p:pic>
      <p:pic>
        <p:nvPicPr>
          <p:cNvPr id="74" name="Picture 7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050" name="Rectangle 2"/>
          <p:cNvSpPr>
            <a:spLocks noGrp="1" noChangeArrowheads="1"/>
          </p:cNvSpPr>
          <p:nvPr>
            <p:ph type="ctrTitle"/>
          </p:nvPr>
        </p:nvSpPr>
        <p:spPr>
          <a:xfrm>
            <a:off x="6748272" y="3992591"/>
            <a:ext cx="4800261" cy="1644592"/>
          </a:xfrm>
        </p:spPr>
        <p:txBody>
          <a:bodyPr anchor="t" anchorCtr="0">
            <a:normAutofit/>
          </a:bodyPr>
          <a:lstStyle/>
          <a:p>
            <a:pPr algn="l" eaLnBrk="1" hangingPunct="1">
              <a:defRPr/>
            </a:pPr>
            <a:r>
              <a:rPr lang="en-GB" sz="2400" dirty="0">
                <a:solidFill>
                  <a:srgbClr val="000000"/>
                </a:solidFill>
              </a:rPr>
              <a:t>Introduction to Grounded Theory and Grounded Methodology – What are they? How do they work? How can they be adapted?</a:t>
            </a:r>
          </a:p>
        </p:txBody>
      </p:sp>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33C1FFE-F601-4FAD-AE73-CD59EA502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14904E-9EB7-409F-AA5C-38EFBBADAEBB}"/>
              </a:ext>
            </a:extLst>
          </p:cNvPr>
          <p:cNvSpPr>
            <a:spLocks noGrp="1"/>
          </p:cNvSpPr>
          <p:nvPr>
            <p:ph type="title"/>
          </p:nvPr>
        </p:nvSpPr>
        <p:spPr>
          <a:xfrm>
            <a:off x="7922026" y="1230020"/>
            <a:ext cx="3931924" cy="3346322"/>
          </a:xfrm>
        </p:spPr>
        <p:txBody>
          <a:bodyPr vert="horz" lIns="91440" tIns="45720" rIns="91440" bIns="45720" rtlCol="0" anchor="b">
            <a:normAutofit/>
          </a:bodyPr>
          <a:lstStyle/>
          <a:p>
            <a:r>
              <a:rPr lang="en-US" sz="4600" kern="1200" dirty="0">
                <a:solidFill>
                  <a:schemeClr val="tx1"/>
                </a:solidFill>
                <a:latin typeface="+mj-lt"/>
                <a:ea typeface="+mj-ea"/>
                <a:cs typeface="+mj-cs"/>
              </a:rPr>
              <a:t>Grounded Theory: Sociology’s Shakespearian Drama?</a:t>
            </a:r>
          </a:p>
        </p:txBody>
      </p:sp>
      <p:grpSp>
        <p:nvGrpSpPr>
          <p:cNvPr id="14" name="Group 13">
            <a:extLst>
              <a:ext uri="{FF2B5EF4-FFF2-40B4-BE49-F238E27FC236}">
                <a16:creationId xmlns:a16="http://schemas.microsoft.com/office/drawing/2014/main" id="{22983B4D-AA9E-4FCA-A321-B873627932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184" y="1"/>
            <a:ext cx="2446384" cy="5777808"/>
            <a:chOff x="329184" y="1"/>
            <a:chExt cx="2446384" cy="5777808"/>
          </a:xfrm>
        </p:grpSpPr>
        <p:cxnSp>
          <p:nvCxnSpPr>
            <p:cNvPr id="15" name="Straight Connector 14">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2432161"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2446384"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25" y="679731"/>
            <a:ext cx="6875958" cy="56628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AA96314-6AA5-4F97-A07B-43850627AB84}"/>
              </a:ext>
            </a:extLst>
          </p:cNvPr>
          <p:cNvPicPr>
            <a:picLocks noChangeAspect="1"/>
          </p:cNvPicPr>
          <p:nvPr/>
        </p:nvPicPr>
        <p:blipFill rotWithShape="1">
          <a:blip r:embed="rId3">
            <a:extLst>
              <a:ext uri="{28A0092B-C50C-407E-A947-70E740481C1C}">
                <a14:useLocalDpi xmlns:a14="http://schemas.microsoft.com/office/drawing/2010/main" val="0"/>
              </a:ext>
            </a:extLst>
          </a:blip>
          <a:srcRect t="15142" r="-1" b="16067"/>
          <a:stretch/>
        </p:blipFill>
        <p:spPr>
          <a:xfrm>
            <a:off x="929858" y="882035"/>
            <a:ext cx="3117933" cy="3217257"/>
          </a:xfrm>
          <a:prstGeom prst="rect">
            <a:avLst/>
          </a:prstGeom>
        </p:spPr>
      </p:pic>
      <p:pic>
        <p:nvPicPr>
          <p:cNvPr id="7" name="Picture 6">
            <a:extLst>
              <a:ext uri="{FF2B5EF4-FFF2-40B4-BE49-F238E27FC236}">
                <a16:creationId xmlns:a16="http://schemas.microsoft.com/office/drawing/2014/main" id="{D71FFCD9-BC36-4B89-BAD3-08BF9B321B72}"/>
              </a:ext>
            </a:extLst>
          </p:cNvPr>
          <p:cNvPicPr>
            <a:picLocks noChangeAspect="1"/>
          </p:cNvPicPr>
          <p:nvPr/>
        </p:nvPicPr>
        <p:blipFill rotWithShape="1">
          <a:blip r:embed="rId4">
            <a:extLst>
              <a:ext uri="{28A0092B-C50C-407E-A947-70E740481C1C}">
                <a14:useLocalDpi xmlns:a14="http://schemas.microsoft.com/office/drawing/2010/main" val="0"/>
              </a:ext>
            </a:extLst>
          </a:blip>
          <a:srcRect r="42017" b="-3"/>
          <a:stretch/>
        </p:blipFill>
        <p:spPr>
          <a:xfrm>
            <a:off x="4201498" y="882038"/>
            <a:ext cx="3118104" cy="1895655"/>
          </a:xfrm>
          <a:prstGeom prst="rect">
            <a:avLst/>
          </a:prstGeom>
        </p:spPr>
      </p:pic>
      <p:pic>
        <p:nvPicPr>
          <p:cNvPr id="6" name="Picture 5">
            <a:extLst>
              <a:ext uri="{FF2B5EF4-FFF2-40B4-BE49-F238E27FC236}">
                <a16:creationId xmlns:a16="http://schemas.microsoft.com/office/drawing/2014/main" id="{0F2E0E79-C0F5-466A-8773-20B3CAF8E86C}"/>
              </a:ext>
            </a:extLst>
          </p:cNvPr>
          <p:cNvPicPr>
            <a:picLocks noChangeAspect="1"/>
          </p:cNvPicPr>
          <p:nvPr/>
        </p:nvPicPr>
        <p:blipFill rotWithShape="1">
          <a:blip r:embed="rId5">
            <a:extLst>
              <a:ext uri="{28A0092B-C50C-407E-A947-70E740481C1C}">
                <a14:useLocalDpi xmlns:a14="http://schemas.microsoft.com/office/drawing/2010/main" val="0"/>
              </a:ext>
            </a:extLst>
          </a:blip>
          <a:srcRect t="24655" r="-1" b="34873"/>
          <a:stretch/>
        </p:blipFill>
        <p:spPr>
          <a:xfrm>
            <a:off x="929858" y="4250530"/>
            <a:ext cx="3117933" cy="1892808"/>
          </a:xfrm>
          <a:prstGeom prst="rect">
            <a:avLst/>
          </a:prstGeom>
        </p:spPr>
      </p:pic>
      <p:pic>
        <p:nvPicPr>
          <p:cNvPr id="4" name="Content Placeholder 3">
            <a:extLst>
              <a:ext uri="{FF2B5EF4-FFF2-40B4-BE49-F238E27FC236}">
                <a16:creationId xmlns:a16="http://schemas.microsoft.com/office/drawing/2014/main" id="{8B6C20DB-E8A3-485B-9575-5EF7E50554E7}"/>
              </a:ext>
            </a:extLst>
          </p:cNvPr>
          <p:cNvPicPr>
            <a:picLocks noGrp="1" noChangeAspect="1"/>
          </p:cNvPicPr>
          <p:nvPr>
            <p:ph idx="1"/>
          </p:nvPr>
        </p:nvPicPr>
        <p:blipFill rotWithShape="1">
          <a:blip r:embed="rId6" cstate="print">
            <a:extLst>
              <a:ext uri="{28A0092B-C50C-407E-A947-70E740481C1C}">
                <a14:useLocalDpi xmlns:a14="http://schemas.microsoft.com/office/drawing/2010/main" val="0"/>
              </a:ext>
            </a:extLst>
          </a:blip>
          <a:srcRect r="3080" b="-2"/>
          <a:stretch/>
        </p:blipFill>
        <p:spPr>
          <a:xfrm>
            <a:off x="4201498" y="2926078"/>
            <a:ext cx="3118104" cy="3217258"/>
          </a:xfrm>
          <a:prstGeom prst="rect">
            <a:avLst/>
          </a:prstGeom>
        </p:spPr>
      </p:pic>
    </p:spTree>
    <p:extLst>
      <p:ext uri="{BB962C8B-B14F-4D97-AF65-F5344CB8AC3E}">
        <p14:creationId xmlns:p14="http://schemas.microsoft.com/office/powerpoint/2010/main" val="18617416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690AEB-7C98-4A69-9C0A-284EB8F751CF}"/>
              </a:ext>
            </a:extLst>
          </p:cNvPr>
          <p:cNvSpPr>
            <a:spLocks noGrp="1"/>
          </p:cNvSpPr>
          <p:nvPr>
            <p:ph type="title"/>
          </p:nvPr>
        </p:nvSpPr>
        <p:spPr>
          <a:xfrm>
            <a:off x="645065" y="1463040"/>
            <a:ext cx="3796306" cy="2690949"/>
          </a:xfrm>
        </p:spPr>
        <p:txBody>
          <a:bodyPr anchor="t" anchorCtr="0">
            <a:normAutofit/>
          </a:bodyPr>
          <a:lstStyle/>
          <a:p>
            <a:r>
              <a:rPr lang="en-GB" sz="4800"/>
              <a:t>Two Throw-Away Messages</a:t>
            </a:r>
            <a:endParaRPr lang="en-US" sz="48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8A7F3DC-3390-49CF-9658-7C4458B89CBB}"/>
              </a:ext>
            </a:extLst>
          </p:cNvPr>
          <p:cNvSpPr>
            <a:spLocks noGrp="1"/>
          </p:cNvSpPr>
          <p:nvPr>
            <p:ph idx="1"/>
          </p:nvPr>
        </p:nvSpPr>
        <p:spPr>
          <a:xfrm>
            <a:off x="5656218" y="1463039"/>
            <a:ext cx="5542387" cy="4300447"/>
          </a:xfrm>
        </p:spPr>
        <p:txBody>
          <a:bodyPr anchor="t">
            <a:normAutofit/>
          </a:bodyPr>
          <a:lstStyle/>
          <a:p>
            <a:r>
              <a:rPr lang="en-GB" sz="2200"/>
              <a:t>Grounded theory and grounded methodology are about relationships</a:t>
            </a:r>
          </a:p>
          <a:p>
            <a:pPr lvl="1"/>
            <a:r>
              <a:rPr lang="en-GB" sz="2200"/>
              <a:t>Relationships between data</a:t>
            </a:r>
          </a:p>
          <a:p>
            <a:pPr lvl="1"/>
            <a:r>
              <a:rPr lang="en-GB" sz="2200"/>
              <a:t>Most importantly, relationships between humans</a:t>
            </a:r>
          </a:p>
          <a:p>
            <a:r>
              <a:rPr lang="en-GB" sz="2200"/>
              <a:t>In art we talk about performance and product</a:t>
            </a:r>
          </a:p>
          <a:p>
            <a:pPr lvl="1"/>
            <a:r>
              <a:rPr lang="en-GB" sz="2200"/>
              <a:t>In grounded theory and grounded methodology it is all about the process</a:t>
            </a:r>
            <a:endParaRPr lang="en-US" sz="2200"/>
          </a:p>
        </p:txBody>
      </p:sp>
    </p:spTree>
    <p:extLst>
      <p:ext uri="{BB962C8B-B14F-4D97-AF65-F5344CB8AC3E}">
        <p14:creationId xmlns:p14="http://schemas.microsoft.com/office/powerpoint/2010/main" val="4736719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pPr>
              <a:defRPr/>
            </a:pPr>
            <a:r>
              <a:rPr lang="en-GB" dirty="0"/>
              <a:t>Aspects of grounded theory</a:t>
            </a:r>
          </a:p>
        </p:txBody>
      </p:sp>
      <p:sp>
        <p:nvSpPr>
          <p:cNvPr id="111619" name="Rectangle 3"/>
          <p:cNvSpPr>
            <a:spLocks noGrp="1" noChangeArrowheads="1"/>
          </p:cNvSpPr>
          <p:nvPr>
            <p:ph idx="1"/>
          </p:nvPr>
        </p:nvSpPr>
        <p:spPr/>
        <p:txBody>
          <a:bodyPr anchor="ctr" anchorCtr="0">
            <a:noAutofit/>
          </a:bodyPr>
          <a:lstStyle/>
          <a:p>
            <a:pPr marL="0" indent="0">
              <a:lnSpc>
                <a:spcPct val="90000"/>
              </a:lnSpc>
              <a:buNone/>
              <a:defRPr/>
            </a:pPr>
            <a:r>
              <a:rPr lang="en-GB" sz="3200" dirty="0"/>
              <a:t>Context</a:t>
            </a:r>
          </a:p>
          <a:p>
            <a:pPr marL="0" indent="0">
              <a:lnSpc>
                <a:spcPct val="90000"/>
              </a:lnSpc>
              <a:buNone/>
              <a:defRPr/>
            </a:pPr>
            <a:r>
              <a:rPr lang="en-GB" sz="3200" dirty="0"/>
              <a:t>Overview</a:t>
            </a:r>
          </a:p>
          <a:p>
            <a:pPr marL="0" indent="0">
              <a:lnSpc>
                <a:spcPct val="90000"/>
              </a:lnSpc>
              <a:buNone/>
              <a:defRPr/>
            </a:pPr>
            <a:r>
              <a:rPr lang="en-GB" sz="3200" dirty="0"/>
              <a:t>Relevance</a:t>
            </a:r>
          </a:p>
          <a:p>
            <a:pPr marL="0" indent="0">
              <a:lnSpc>
                <a:spcPct val="90000"/>
              </a:lnSpc>
              <a:buNone/>
              <a:defRPr/>
            </a:pPr>
            <a:r>
              <a:rPr lang="en-GB" sz="3200" dirty="0"/>
              <a:t>Developing Relationships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1619">
                                            <p:txEl>
                                              <p:pRg st="0" end="0"/>
                                            </p:txEl>
                                          </p:spTgt>
                                        </p:tgtEl>
                                        <p:attrNameLst>
                                          <p:attrName>style.visibility</p:attrName>
                                        </p:attrNameLst>
                                      </p:cBhvr>
                                      <p:to>
                                        <p:strVal val="visible"/>
                                      </p:to>
                                    </p:set>
                                    <p:animEffect transition="in" filter="dissolve">
                                      <p:cBhvr>
                                        <p:cTn id="7" dur="500"/>
                                        <p:tgtEl>
                                          <p:spTgt spid="1116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11619">
                                            <p:txEl>
                                              <p:pRg st="1" end="1"/>
                                            </p:txEl>
                                          </p:spTgt>
                                        </p:tgtEl>
                                        <p:attrNameLst>
                                          <p:attrName>style.visibility</p:attrName>
                                        </p:attrNameLst>
                                      </p:cBhvr>
                                      <p:to>
                                        <p:strVal val="visible"/>
                                      </p:to>
                                    </p:set>
                                    <p:animEffect transition="in" filter="dissolve">
                                      <p:cBhvr>
                                        <p:cTn id="12" dur="500"/>
                                        <p:tgtEl>
                                          <p:spTgt spid="1116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11619">
                                            <p:txEl>
                                              <p:pRg st="2" end="2"/>
                                            </p:txEl>
                                          </p:spTgt>
                                        </p:tgtEl>
                                        <p:attrNameLst>
                                          <p:attrName>style.visibility</p:attrName>
                                        </p:attrNameLst>
                                      </p:cBhvr>
                                      <p:to>
                                        <p:strVal val="visible"/>
                                      </p:to>
                                    </p:set>
                                    <p:animEffect transition="in" filter="dissolve">
                                      <p:cBhvr>
                                        <p:cTn id="17" dur="500"/>
                                        <p:tgtEl>
                                          <p:spTgt spid="1116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11619">
                                            <p:txEl>
                                              <p:pRg st="3" end="3"/>
                                            </p:txEl>
                                          </p:spTgt>
                                        </p:tgtEl>
                                        <p:attrNameLst>
                                          <p:attrName>style.visibility</p:attrName>
                                        </p:attrNameLst>
                                      </p:cBhvr>
                                      <p:to>
                                        <p:strVal val="visible"/>
                                      </p:to>
                                    </p:set>
                                    <p:animEffect transition="in" filter="dissolve">
                                      <p:cBhvr>
                                        <p:cTn id="22" dur="500"/>
                                        <p:tgtEl>
                                          <p:spTgt spid="1116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7895A40-19A4-42D6-9D30-DBC1E8002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11067024"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p:cNvSpPr>
            <a:spLocks noGrp="1"/>
          </p:cNvSpPr>
          <p:nvPr>
            <p:ph type="title"/>
          </p:nvPr>
        </p:nvSpPr>
        <p:spPr>
          <a:xfrm>
            <a:off x="987689" y="3071183"/>
            <a:ext cx="9910296" cy="2590027"/>
          </a:xfrm>
        </p:spPr>
        <p:txBody>
          <a:bodyPr vert="horz" lIns="91440" tIns="45720" rIns="91440" bIns="45720" rtlCol="0" anchor="t" anchorCtr="0">
            <a:normAutofit/>
          </a:bodyPr>
          <a:lstStyle/>
          <a:p>
            <a:r>
              <a:rPr lang="en-US" sz="8000" kern="1200">
                <a:solidFill>
                  <a:schemeClr val="tx1"/>
                </a:solidFill>
                <a:latin typeface="+mj-lt"/>
                <a:ea typeface="+mj-ea"/>
                <a:cs typeface="+mj-cs"/>
              </a:rPr>
              <a:t>Context</a:t>
            </a:r>
          </a:p>
        </p:txBody>
      </p:sp>
      <p:sp>
        <p:nvSpPr>
          <p:cNvPr id="7" name="Text Placeholder 6"/>
          <p:cNvSpPr>
            <a:spLocks noGrp="1"/>
          </p:cNvSpPr>
          <p:nvPr>
            <p:ph type="body" idx="1"/>
          </p:nvPr>
        </p:nvSpPr>
        <p:spPr>
          <a:xfrm>
            <a:off x="987688" y="1553518"/>
            <a:ext cx="9910295" cy="1281733"/>
          </a:xfrm>
        </p:spPr>
        <p:txBody>
          <a:bodyPr vert="horz" lIns="91440" tIns="45720" rIns="91440" bIns="45720" rtlCol="0" anchor="b">
            <a:normAutofit/>
          </a:bodyPr>
          <a:lstStyle/>
          <a:p>
            <a:r>
              <a:rPr lang="en-US" kern="1200">
                <a:solidFill>
                  <a:schemeClr val="tx1"/>
                </a:solidFill>
                <a:latin typeface="+mn-lt"/>
                <a:ea typeface="+mn-ea"/>
                <a:cs typeface="+mn-cs"/>
              </a:rPr>
              <a:t>Why did grounded theory happen?</a:t>
            </a:r>
          </a:p>
          <a:p>
            <a:r>
              <a:rPr lang="en-US" kern="1200">
                <a:solidFill>
                  <a:schemeClr val="tx1"/>
                </a:solidFill>
                <a:latin typeface="+mn-lt"/>
                <a:ea typeface="+mn-ea"/>
                <a:cs typeface="+mn-cs"/>
              </a:rPr>
              <a:t>Late 50s early 60s</a:t>
            </a:r>
          </a:p>
        </p:txBody>
      </p:sp>
      <p:sp>
        <p:nvSpPr>
          <p:cNvPr id="20" name="Rectangle 19">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57047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sz="4800"/>
              <a:t>Terminology: Methodology</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GB" sz="2200"/>
              <a:t>Methodology</a:t>
            </a:r>
          </a:p>
          <a:p>
            <a:pPr lvl="1"/>
            <a:r>
              <a:rPr lang="en-GB" sz="2200"/>
              <a:t>The philosophical approach to research</a:t>
            </a:r>
          </a:p>
          <a:p>
            <a:pPr lvl="1"/>
            <a:r>
              <a:rPr lang="en-GB" sz="2200"/>
              <a:t>How we go about creating specific paradigms and systems of knowledge</a:t>
            </a:r>
          </a:p>
          <a:p>
            <a:r>
              <a:rPr lang="en-GB" sz="2200"/>
              <a:t>Methodologies determine Methods</a:t>
            </a:r>
          </a:p>
          <a:p>
            <a:r>
              <a:rPr lang="en-GB" sz="2200"/>
              <a:t>Methodologies include:</a:t>
            </a:r>
          </a:p>
          <a:p>
            <a:pPr lvl="1"/>
            <a:r>
              <a:rPr lang="en-GB" sz="2200"/>
              <a:t>Ethnography</a:t>
            </a:r>
          </a:p>
          <a:p>
            <a:pPr lvl="1"/>
            <a:r>
              <a:rPr lang="en-GB" sz="2200"/>
              <a:t>Grounded Theory</a:t>
            </a:r>
          </a:p>
        </p:txBody>
      </p:sp>
    </p:spTree>
    <p:extLst>
      <p:ext uri="{BB962C8B-B14F-4D97-AF65-F5344CB8AC3E}">
        <p14:creationId xmlns:p14="http://schemas.microsoft.com/office/powerpoint/2010/main" val="15357387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GB" sz="4800"/>
              <a:t>Terminology: Methods</a:t>
            </a:r>
            <a:endParaRPr lang="en-US" sz="48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GB" sz="2200"/>
              <a:t>Methods</a:t>
            </a:r>
          </a:p>
          <a:p>
            <a:pPr lvl="1"/>
            <a:r>
              <a:rPr lang="en-GB" sz="2200"/>
              <a:t>Usually associated with data collection methods</a:t>
            </a:r>
          </a:p>
          <a:p>
            <a:pPr lvl="1"/>
            <a:r>
              <a:rPr lang="en-GB" sz="2200"/>
              <a:t>Methods of going about the day to day business of research</a:t>
            </a:r>
          </a:p>
          <a:p>
            <a:r>
              <a:rPr lang="en-GB" sz="2200"/>
              <a:t>Methods include:</a:t>
            </a:r>
          </a:p>
          <a:p>
            <a:pPr lvl="1"/>
            <a:r>
              <a:rPr lang="en-GB" sz="2200"/>
              <a:t>Observations</a:t>
            </a:r>
          </a:p>
          <a:p>
            <a:pPr lvl="1"/>
            <a:r>
              <a:rPr lang="en-GB" sz="2200"/>
              <a:t>Interviews</a:t>
            </a:r>
          </a:p>
        </p:txBody>
      </p:sp>
    </p:spTree>
    <p:extLst>
      <p:ext uri="{BB962C8B-B14F-4D97-AF65-F5344CB8AC3E}">
        <p14:creationId xmlns:p14="http://schemas.microsoft.com/office/powerpoint/2010/main" val="33365992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01AF227-3FBF-4788-89CF-6A21DB7E882D}"/>
              </a:ext>
            </a:extLst>
          </p:cNvPr>
          <p:cNvSpPr>
            <a:spLocks noGrp="1"/>
          </p:cNvSpPr>
          <p:nvPr>
            <p:ph type="title"/>
          </p:nvPr>
        </p:nvSpPr>
        <p:spPr/>
        <p:txBody>
          <a:bodyPr/>
          <a:lstStyle/>
          <a:p>
            <a:r>
              <a:rPr lang="en-GB" dirty="0"/>
              <a:t>The problem with inductive logic – 1950s and 1960s</a:t>
            </a:r>
          </a:p>
        </p:txBody>
      </p:sp>
      <p:sp>
        <p:nvSpPr>
          <p:cNvPr id="7" name="Content Placeholder 6">
            <a:extLst>
              <a:ext uri="{FF2B5EF4-FFF2-40B4-BE49-F238E27FC236}">
                <a16:creationId xmlns:a16="http://schemas.microsoft.com/office/drawing/2014/main" id="{29C2DFB1-580B-48B3-A59A-95E8B59D20A9}"/>
              </a:ext>
            </a:extLst>
          </p:cNvPr>
          <p:cNvSpPr>
            <a:spLocks noGrp="1"/>
          </p:cNvSpPr>
          <p:nvPr>
            <p:ph sz="half" idx="2"/>
          </p:nvPr>
        </p:nvSpPr>
        <p:spPr/>
        <p:txBody>
          <a:bodyPr/>
          <a:lstStyle/>
          <a:p>
            <a:pPr marL="457200" indent="-457200"/>
            <a:r>
              <a:rPr lang="en-GB" dirty="0"/>
              <a:t>Inductive Logic – the belief theories need only be found</a:t>
            </a:r>
          </a:p>
          <a:p>
            <a:pPr marL="457200" indent="-457200"/>
            <a:r>
              <a:rPr lang="en-GB" dirty="0"/>
              <a:t>Leaves discrete paradigms</a:t>
            </a:r>
          </a:p>
          <a:p>
            <a:pPr marL="457200" indent="-457200"/>
            <a:r>
              <a:rPr lang="en-GB" dirty="0"/>
              <a:t>Little opportunity for joined up thinking</a:t>
            </a:r>
          </a:p>
          <a:p>
            <a:pPr marL="0" indent="0">
              <a:buNone/>
            </a:pPr>
            <a:endParaRPr lang="en-GB" dirty="0"/>
          </a:p>
        </p:txBody>
      </p:sp>
      <p:graphicFrame>
        <p:nvGraphicFramePr>
          <p:cNvPr id="8" name="Content Placeholder 3">
            <a:extLst>
              <a:ext uri="{FF2B5EF4-FFF2-40B4-BE49-F238E27FC236}">
                <a16:creationId xmlns:a16="http://schemas.microsoft.com/office/drawing/2014/main" id="{0D023F36-86C1-4104-BC5C-B3D8ED47EC43}"/>
              </a:ext>
            </a:extLst>
          </p:cNvPr>
          <p:cNvGraphicFramePr>
            <a:graphicFrameLocks noGrp="1"/>
          </p:cNvGraphicFramePr>
          <p:nvPr>
            <p:ph sz="half" idx="1"/>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60576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chorCtr="0">
            <a:normAutofit/>
          </a:bodyPr>
          <a:lstStyle/>
          <a:p>
            <a:r>
              <a:rPr lang="en-GB" sz="3700"/>
              <a:t>What existed at the time of the birth of Grounded Theory?</a:t>
            </a:r>
            <a:endParaRPr lang="en-US" sz="37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GB" sz="2000"/>
              <a:t>Two types of social / cultural theorist</a:t>
            </a:r>
          </a:p>
          <a:p>
            <a:pPr lvl="1"/>
            <a:r>
              <a:rPr lang="en-GB" sz="2000"/>
              <a:t>Anthropologists – writing interpretivist accounts</a:t>
            </a:r>
          </a:p>
          <a:p>
            <a:pPr lvl="2"/>
            <a:r>
              <a:rPr lang="en-GB"/>
              <a:t>Similar to what was later called “thick description” (Geertz, 1989)</a:t>
            </a:r>
          </a:p>
          <a:p>
            <a:pPr lvl="1"/>
            <a:r>
              <a:rPr lang="en-GB" sz="2000"/>
              <a:t>Experimental studies or studies of “big data”</a:t>
            </a:r>
          </a:p>
          <a:p>
            <a:pPr lvl="2"/>
            <a:r>
              <a:rPr lang="en-GB"/>
              <a:t>Inductive logic “king”</a:t>
            </a:r>
          </a:p>
          <a:p>
            <a:pPr lvl="2"/>
            <a:r>
              <a:rPr lang="en-GB"/>
              <a:t>Studies merely proved or disproved existing theory</a:t>
            </a:r>
          </a:p>
          <a:p>
            <a:pPr marL="240030" lvl="1" indent="0">
              <a:buNone/>
            </a:pPr>
            <a:r>
              <a:rPr lang="en-GB" sz="2000"/>
              <a:t>Geertz, C. (1989). Works and lives: The anthropologist as author. Palo Alto, CA: Stanford University Press</a:t>
            </a:r>
            <a:endParaRPr lang="en-US" sz="2000"/>
          </a:p>
        </p:txBody>
      </p:sp>
    </p:spTree>
    <p:extLst>
      <p:ext uri="{BB962C8B-B14F-4D97-AF65-F5344CB8AC3E}">
        <p14:creationId xmlns:p14="http://schemas.microsoft.com/office/powerpoint/2010/main" val="22408009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B33354-5302-409E-90BF-4E7A98AFB5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165014"/>
            <a:ext cx="3796306" cy="4666206"/>
          </a:xfrm>
        </p:spPr>
        <p:txBody>
          <a:bodyPr anchor="ctr" anchorCtr="0">
            <a:normAutofit/>
          </a:bodyPr>
          <a:lstStyle/>
          <a:p>
            <a:r>
              <a:rPr lang="en-GB" sz="4800"/>
              <a:t>Philosophy of Science from this Era: Popper</a:t>
            </a:r>
            <a:endParaRPr lang="en-US" sz="4800"/>
          </a:p>
        </p:txBody>
      </p:sp>
      <p:grpSp>
        <p:nvGrpSpPr>
          <p:cNvPr id="10" name="Group 9">
            <a:extLst>
              <a:ext uri="{FF2B5EF4-FFF2-40B4-BE49-F238E27FC236}">
                <a16:creationId xmlns:a16="http://schemas.microsoft.com/office/drawing/2014/main" id="{0C66A8B6-1F6E-4FCC-93B9-B9986B6FD1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576" y="5945955"/>
            <a:ext cx="12109423" cy="525780"/>
            <a:chOff x="82576" y="5945955"/>
            <a:chExt cx="12109423" cy="525780"/>
          </a:xfrm>
        </p:grpSpPr>
        <p:sp>
          <p:nvSpPr>
            <p:cNvPr id="11" name="Rectangle 10">
              <a:extLst>
                <a:ext uri="{FF2B5EF4-FFF2-40B4-BE49-F238E27FC236}">
                  <a16:creationId xmlns:a16="http://schemas.microsoft.com/office/drawing/2014/main" id="{CAF7C4FD-65AD-4BBE-886A-D2E923F94C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03361" y="6131892"/>
              <a:ext cx="524256"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BA8278B-6DF7-481F-B1FA-FFE7D6C3C7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5998176" y="277912"/>
              <a:ext cx="524256" cy="118633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577840" y="1165014"/>
            <a:ext cx="5625253" cy="4666206"/>
          </a:xfrm>
        </p:spPr>
        <p:txBody>
          <a:bodyPr anchor="ctr">
            <a:normAutofit/>
          </a:bodyPr>
          <a:lstStyle/>
          <a:p>
            <a:pPr>
              <a:spcBef>
                <a:spcPts val="600"/>
              </a:spcBef>
            </a:pPr>
            <a:r>
              <a:rPr lang="en-GB" sz="2000"/>
              <a:t>Popper’s (1959, 1998) English translation of Logic of Scientific Discovery [1959] and the 1</a:t>
            </a:r>
            <a:r>
              <a:rPr lang="en-GB" sz="2000" baseline="30000"/>
              <a:t>st</a:t>
            </a:r>
            <a:r>
              <a:rPr lang="en-GB" sz="2000"/>
              <a:t> edition of Conjectures &amp; Refutations [1963] cast further doubt on induction</a:t>
            </a:r>
          </a:p>
          <a:p>
            <a:pPr>
              <a:spcBef>
                <a:spcPts val="600"/>
              </a:spcBef>
            </a:pPr>
            <a:r>
              <a:rPr lang="en-GB" sz="2000"/>
              <a:t>Later work suggested new ways of constructing deductive logic  as problem solving (Popper, 1979)</a:t>
            </a:r>
            <a:endParaRPr lang="en-GB" sz="2000" b="1"/>
          </a:p>
          <a:p>
            <a:pPr marL="0" indent="0">
              <a:spcBef>
                <a:spcPts val="600"/>
              </a:spcBef>
              <a:buNone/>
            </a:pPr>
            <a:r>
              <a:rPr lang="en-GB" sz="2000" b="1"/>
              <a:t>P</a:t>
            </a:r>
            <a:r>
              <a:rPr lang="en-GB" sz="2000" b="1" baseline="-25000"/>
              <a:t>1 </a:t>
            </a:r>
            <a:r>
              <a:rPr lang="en-GB" sz="2000" b="1"/>
              <a:t>→ EE → TT →P</a:t>
            </a:r>
            <a:r>
              <a:rPr lang="en-GB" sz="2000" b="1" baseline="-25000"/>
              <a:t>2</a:t>
            </a:r>
          </a:p>
          <a:p>
            <a:pPr marL="0" indent="0">
              <a:spcBef>
                <a:spcPts val="600"/>
              </a:spcBef>
              <a:buNone/>
            </a:pPr>
            <a:endParaRPr lang="en-GB" sz="2000" b="1" baseline="-25000"/>
          </a:p>
          <a:p>
            <a:pPr marL="0" indent="0">
              <a:spcBef>
                <a:spcPts val="0"/>
              </a:spcBef>
              <a:buNone/>
            </a:pPr>
            <a:r>
              <a:rPr lang="en-GB" sz="2000"/>
              <a:t>Popper, K. (1959). The logic of scientific discovery. London: Hutchinson &amp; Co.</a:t>
            </a:r>
          </a:p>
          <a:p>
            <a:pPr marL="0" indent="0">
              <a:spcBef>
                <a:spcPts val="0"/>
              </a:spcBef>
              <a:buNone/>
            </a:pPr>
            <a:r>
              <a:rPr lang="en-GB" sz="2000"/>
              <a:t>Popper, K. (1979). Objective knowledge: An evolutionary approach (Rev. ed.). Oxford: Clarendon Press.</a:t>
            </a:r>
          </a:p>
          <a:p>
            <a:pPr marL="0" indent="0">
              <a:spcBef>
                <a:spcPts val="0"/>
              </a:spcBef>
              <a:buNone/>
            </a:pPr>
            <a:r>
              <a:rPr lang="en-GB" sz="2000"/>
              <a:t>Popper, K. (1998). Conjectures and refutations: the growth of scientific knowledge. London: Routledge.</a:t>
            </a:r>
            <a:endParaRPr lang="en-US" sz="2000"/>
          </a:p>
        </p:txBody>
      </p:sp>
    </p:spTree>
    <p:extLst>
      <p:ext uri="{BB962C8B-B14F-4D97-AF65-F5344CB8AC3E}">
        <p14:creationId xmlns:p14="http://schemas.microsoft.com/office/powerpoint/2010/main" val="19700703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chorCtr="0">
            <a:normAutofit/>
          </a:bodyPr>
          <a:lstStyle/>
          <a:p>
            <a:r>
              <a:rPr lang="en-GB" sz="4800"/>
              <a:t>Philosophy of Science from this Era: Kuhn</a:t>
            </a:r>
            <a:endParaRPr lang="en-US" sz="48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pPr>
              <a:spcBef>
                <a:spcPts val="600"/>
              </a:spcBef>
            </a:pPr>
            <a:r>
              <a:rPr lang="en-GB" sz="2200"/>
              <a:t>Kuhn (1996) published The Structure of Scientific Revolution [1964]</a:t>
            </a:r>
          </a:p>
          <a:p>
            <a:pPr>
              <a:spcBef>
                <a:spcPts val="600"/>
              </a:spcBef>
            </a:pPr>
            <a:r>
              <a:rPr lang="en-GB" sz="2200"/>
              <a:t>Science moved in deductive paradigms</a:t>
            </a:r>
          </a:p>
          <a:p>
            <a:pPr>
              <a:spcBef>
                <a:spcPts val="600"/>
              </a:spcBef>
            </a:pPr>
            <a:r>
              <a:rPr lang="en-GB" sz="2200"/>
              <a:t>Scientists acted tribally</a:t>
            </a:r>
          </a:p>
          <a:p>
            <a:pPr lvl="1">
              <a:spcBef>
                <a:spcPts val="600"/>
              </a:spcBef>
            </a:pPr>
            <a:r>
              <a:rPr lang="en-GB" sz="2200"/>
              <a:t>Developed their own </a:t>
            </a:r>
            <a:r>
              <a:rPr lang="en-GB" sz="2200" i="1"/>
              <a:t>cultures of theory </a:t>
            </a:r>
            <a:r>
              <a:rPr lang="en-GB" sz="2200"/>
              <a:t>[not his phrase]</a:t>
            </a:r>
          </a:p>
          <a:p>
            <a:pPr>
              <a:spcBef>
                <a:spcPts val="600"/>
              </a:spcBef>
            </a:pPr>
            <a:r>
              <a:rPr lang="en-GB" sz="2200"/>
              <a:t>Scientists had their own human logic</a:t>
            </a:r>
          </a:p>
          <a:p>
            <a:pPr marL="0" indent="0">
              <a:buNone/>
            </a:pPr>
            <a:endParaRPr lang="en-GB" sz="2200"/>
          </a:p>
          <a:p>
            <a:pPr marL="0" indent="0">
              <a:buNone/>
            </a:pPr>
            <a:r>
              <a:rPr lang="en-GB" sz="2200"/>
              <a:t>Kuhn, T. S. (1996). The structure of scientific revolution (3rd ed.). Chicago: Chicago University Press.</a:t>
            </a:r>
          </a:p>
        </p:txBody>
      </p:sp>
    </p:spTree>
    <p:extLst>
      <p:ext uri="{BB962C8B-B14F-4D97-AF65-F5344CB8AC3E}">
        <p14:creationId xmlns:p14="http://schemas.microsoft.com/office/powerpoint/2010/main" val="19631618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7895A40-19A4-42D6-9D30-DBC1E8002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11067024"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987689" y="3071183"/>
            <a:ext cx="9910296" cy="2590027"/>
          </a:xfrm>
        </p:spPr>
        <p:txBody>
          <a:bodyPr vert="horz" lIns="91440" tIns="45720" rIns="91440" bIns="45720" rtlCol="0" anchor="t" anchorCtr="0">
            <a:normAutofit/>
          </a:bodyPr>
          <a:lstStyle/>
          <a:p>
            <a:r>
              <a:rPr lang="en-US" sz="8000" kern="1200">
                <a:solidFill>
                  <a:schemeClr val="tx1"/>
                </a:solidFill>
                <a:latin typeface="+mj-lt"/>
                <a:ea typeface="+mj-ea"/>
                <a:cs typeface="+mj-cs"/>
              </a:rPr>
              <a:t>Overview</a:t>
            </a:r>
          </a:p>
        </p:txBody>
      </p:sp>
      <p:sp>
        <p:nvSpPr>
          <p:cNvPr id="5" name="Text Placeholder 4"/>
          <p:cNvSpPr>
            <a:spLocks noGrp="1"/>
          </p:cNvSpPr>
          <p:nvPr>
            <p:ph type="body" idx="1"/>
          </p:nvPr>
        </p:nvSpPr>
        <p:spPr>
          <a:xfrm>
            <a:off x="987688" y="1553518"/>
            <a:ext cx="9910295" cy="1281733"/>
          </a:xfrm>
        </p:spPr>
        <p:txBody>
          <a:bodyPr vert="horz" lIns="91440" tIns="45720" rIns="91440" bIns="45720" rtlCol="0" anchor="b">
            <a:normAutofit/>
          </a:bodyPr>
          <a:lstStyle/>
          <a:p>
            <a:r>
              <a:rPr lang="en-US" kern="1200">
                <a:solidFill>
                  <a:schemeClr val="tx1"/>
                </a:solidFill>
                <a:latin typeface="+mn-lt"/>
                <a:ea typeface="+mn-ea"/>
                <a:cs typeface="+mn-cs"/>
              </a:rPr>
              <a:t>What was the solution?</a:t>
            </a:r>
          </a:p>
        </p:txBody>
      </p:sp>
      <p:sp>
        <p:nvSpPr>
          <p:cNvPr id="18" name="Rectangle 17">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81331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chorCtr="0">
            <a:normAutofit/>
          </a:bodyPr>
          <a:lstStyle/>
          <a:p>
            <a:r>
              <a:rPr lang="en-GB" sz="4800"/>
              <a:t>Early 1960s – Berkeley California</a:t>
            </a:r>
            <a:endParaRPr lang="en-US" sz="48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GB" sz="2200" dirty="0"/>
              <a:t>Sociologists Glaser &amp; Strauss</a:t>
            </a:r>
          </a:p>
          <a:p>
            <a:r>
              <a:rPr lang="en-GB" sz="2200" dirty="0"/>
              <a:t>Started study of process of dying by patients who knew they were terminally ill in a hospital ward (Glaser &amp; Strauss, 1965)</a:t>
            </a:r>
          </a:p>
          <a:p>
            <a:pPr lvl="1"/>
            <a:r>
              <a:rPr lang="en-GB" sz="2200" dirty="0"/>
              <a:t>UNIQUE: No real theory to test against this subject</a:t>
            </a:r>
          </a:p>
          <a:p>
            <a:pPr lvl="1"/>
            <a:r>
              <a:rPr lang="en-GB" sz="2200" dirty="0"/>
              <a:t>No methodology for studying empirically</a:t>
            </a:r>
          </a:p>
          <a:p>
            <a:r>
              <a:rPr lang="en-GB" sz="2200" dirty="0"/>
              <a:t>Created (being inductive they called it “discovered”) their own methodology for conducting a study</a:t>
            </a:r>
          </a:p>
          <a:p>
            <a:pPr marL="0" indent="0">
              <a:buNone/>
            </a:pPr>
            <a:r>
              <a:rPr lang="en-GB" sz="2200" dirty="0"/>
              <a:t>Glaser, B. G., &amp; Strauss, A. L. (1965). Awareness of dying. Chicago: Aldine Publishing Co.</a:t>
            </a:r>
          </a:p>
          <a:p>
            <a:pPr marL="0" indent="0">
              <a:buNone/>
            </a:pPr>
            <a:endParaRPr lang="en-GB" sz="2200" dirty="0"/>
          </a:p>
        </p:txBody>
      </p:sp>
    </p:spTree>
    <p:extLst>
      <p:ext uri="{BB962C8B-B14F-4D97-AF65-F5344CB8AC3E}">
        <p14:creationId xmlns:p14="http://schemas.microsoft.com/office/powerpoint/2010/main" val="32137790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645065" y="1463040"/>
            <a:ext cx="3796306" cy="2690949"/>
          </a:xfrm>
        </p:spPr>
        <p:txBody>
          <a:bodyPr anchor="t" anchorCtr="0">
            <a:normAutofit/>
          </a:bodyPr>
          <a:lstStyle/>
          <a:p>
            <a:r>
              <a:rPr lang="en-GB" sz="4800"/>
              <a:t>“Discovery” of Grounded Theory</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a:xfrm>
            <a:off x="5656218" y="1463039"/>
            <a:ext cx="5542387" cy="4300447"/>
          </a:xfrm>
        </p:spPr>
        <p:txBody>
          <a:bodyPr anchor="t">
            <a:normAutofit/>
          </a:bodyPr>
          <a:lstStyle/>
          <a:p>
            <a:pPr>
              <a:defRPr/>
            </a:pPr>
            <a:r>
              <a:rPr lang="en-GB" sz="1700"/>
              <a:t>Grounded theory was initially “discovered” in order to simultaneously generate and test theories (Glaser &amp; Strauss, 1967; Hayhoe, 2012)</a:t>
            </a:r>
          </a:p>
          <a:p>
            <a:pPr lvl="1">
              <a:defRPr/>
            </a:pPr>
            <a:r>
              <a:rPr lang="en-GB" sz="1700"/>
              <a:t>This technique of data gathering “induced” a grounded theory</a:t>
            </a:r>
          </a:p>
          <a:p>
            <a:pPr>
              <a:defRPr/>
            </a:pPr>
            <a:r>
              <a:rPr lang="en-GB" sz="1700"/>
              <a:t>This was recorded through </a:t>
            </a:r>
            <a:r>
              <a:rPr lang="en-GB" sz="1700" i="1"/>
              <a:t>memoing,</a:t>
            </a:r>
            <a:r>
              <a:rPr lang="en-GB" sz="1700"/>
              <a:t> as Glaser &amp; Strauss researched</a:t>
            </a:r>
          </a:p>
          <a:p>
            <a:pPr>
              <a:defRPr/>
            </a:pPr>
            <a:r>
              <a:rPr lang="en-GB" sz="1700"/>
              <a:t>The memos recorded patterns and connections between different categories and characteristics of data</a:t>
            </a:r>
          </a:p>
          <a:p>
            <a:pPr marL="0" indent="0">
              <a:buNone/>
              <a:defRPr/>
            </a:pPr>
            <a:r>
              <a:rPr lang="en-GB" sz="1700"/>
              <a:t>Glaser, B. G., &amp; Strauss, A. L. (1967). The discovery of grounded theory: Strategies for qualitative research. Chicago: Aldine Publishing Company.</a:t>
            </a:r>
          </a:p>
          <a:p>
            <a:pPr marL="0" indent="0">
              <a:buNone/>
              <a:defRPr/>
            </a:pPr>
            <a:r>
              <a:rPr lang="en-GB" sz="1700"/>
              <a:t>Hayhoe, S. (2012). Grounded theory and disability studies. Amherst, New York: Cambria Press</a:t>
            </a:r>
          </a:p>
          <a:p>
            <a:pPr marL="0" indent="0">
              <a:buNone/>
              <a:defRPr/>
            </a:pPr>
            <a:endParaRPr lang="en-GB" sz="1700"/>
          </a:p>
          <a:p>
            <a:endParaRPr lang="en-GB" sz="1700"/>
          </a:p>
        </p:txBody>
      </p:sp>
    </p:spTree>
    <p:custDataLst>
      <p:tags r:id="rId1"/>
    </p:custDataLst>
    <p:extLst>
      <p:ext uri="{BB962C8B-B14F-4D97-AF65-F5344CB8AC3E}">
        <p14:creationId xmlns:p14="http://schemas.microsoft.com/office/powerpoint/2010/main" val="25685957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65D657-B917-4DF5-9B87-FE2ED58D6602}"/>
              </a:ext>
            </a:extLst>
          </p:cNvPr>
          <p:cNvSpPr>
            <a:spLocks noGrp="1"/>
          </p:cNvSpPr>
          <p:nvPr>
            <p:ph type="title"/>
          </p:nvPr>
        </p:nvSpPr>
        <p:spPr>
          <a:xfrm>
            <a:off x="645065" y="1463040"/>
            <a:ext cx="3796306" cy="2690949"/>
          </a:xfrm>
        </p:spPr>
        <p:txBody>
          <a:bodyPr anchor="t">
            <a:normAutofit/>
          </a:bodyPr>
          <a:lstStyle/>
          <a:p>
            <a:r>
              <a:rPr lang="en-GB" dirty="0"/>
              <a:t>What Grounded Theory became</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49ED26-5CD2-4B3C-B8F3-446CC8C6778A}"/>
              </a:ext>
            </a:extLst>
          </p:cNvPr>
          <p:cNvSpPr>
            <a:spLocks noGrp="1"/>
          </p:cNvSpPr>
          <p:nvPr>
            <p:ph idx="1"/>
          </p:nvPr>
        </p:nvSpPr>
        <p:spPr>
          <a:xfrm>
            <a:off x="5656218" y="1463039"/>
            <a:ext cx="5542387" cy="4300447"/>
          </a:xfrm>
        </p:spPr>
        <p:txBody>
          <a:bodyPr anchor="t">
            <a:normAutofit/>
          </a:bodyPr>
          <a:lstStyle/>
          <a:p>
            <a:pPr>
              <a:defRPr/>
            </a:pPr>
            <a:r>
              <a:rPr lang="en-GB" sz="2200" dirty="0"/>
              <a:t>Glaser &amp; Strauss created a methodology that could use anthropological techniques empirically</a:t>
            </a:r>
          </a:p>
          <a:p>
            <a:pPr>
              <a:defRPr/>
            </a:pPr>
            <a:r>
              <a:rPr lang="en-GB" sz="2200" dirty="0"/>
              <a:t>Tried, however, to focus on qualitative data</a:t>
            </a:r>
          </a:p>
          <a:p>
            <a:pPr lvl="1">
              <a:defRPr/>
            </a:pPr>
            <a:r>
              <a:rPr lang="en-GB" sz="2200" dirty="0"/>
              <a:t>Previously, sociological data largely quantitative</a:t>
            </a:r>
          </a:p>
          <a:p>
            <a:pPr lvl="1">
              <a:defRPr/>
            </a:pPr>
            <a:r>
              <a:rPr lang="en-GB" sz="2200" dirty="0"/>
              <a:t>Set-out the grounds for what would become empirical social / cultural anthropology</a:t>
            </a:r>
          </a:p>
          <a:p>
            <a:pPr>
              <a:defRPr/>
            </a:pPr>
            <a:r>
              <a:rPr lang="en-GB" sz="2200" b="1" dirty="0"/>
              <a:t>HOWEVER</a:t>
            </a:r>
            <a:r>
              <a:rPr lang="en-GB" sz="2200" dirty="0"/>
              <a:t>, they still fell into the pitfall of inductive logic</a:t>
            </a:r>
          </a:p>
          <a:p>
            <a:pPr marL="0" indent="0">
              <a:buNone/>
            </a:pPr>
            <a:endParaRPr lang="en-GB" sz="2200" dirty="0"/>
          </a:p>
        </p:txBody>
      </p:sp>
    </p:spTree>
    <p:extLst>
      <p:ext uri="{BB962C8B-B14F-4D97-AF65-F5344CB8AC3E}">
        <p14:creationId xmlns:p14="http://schemas.microsoft.com/office/powerpoint/2010/main" val="23540401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AE3C4C-22A4-452B-A500-D89B47F6EA62}"/>
              </a:ext>
            </a:extLst>
          </p:cNvPr>
          <p:cNvSpPr>
            <a:spLocks noGrp="1"/>
          </p:cNvSpPr>
          <p:nvPr>
            <p:ph type="title"/>
          </p:nvPr>
        </p:nvSpPr>
        <p:spPr>
          <a:xfrm>
            <a:off x="645065" y="1463040"/>
            <a:ext cx="3796306" cy="2690949"/>
          </a:xfrm>
        </p:spPr>
        <p:txBody>
          <a:bodyPr anchor="t">
            <a:normAutofit/>
          </a:bodyPr>
          <a:lstStyle/>
          <a:p>
            <a:r>
              <a:rPr lang="en-GB" sz="4800"/>
              <a:t>Forms of data collection</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147B6E-0FC1-482E-B6E1-F6B7C7E1B9E7}"/>
              </a:ext>
            </a:extLst>
          </p:cNvPr>
          <p:cNvSpPr>
            <a:spLocks noGrp="1"/>
          </p:cNvSpPr>
          <p:nvPr>
            <p:ph idx="1"/>
          </p:nvPr>
        </p:nvSpPr>
        <p:spPr>
          <a:xfrm>
            <a:off x="5656218" y="1463039"/>
            <a:ext cx="5542387" cy="4300447"/>
          </a:xfrm>
        </p:spPr>
        <p:txBody>
          <a:bodyPr anchor="t">
            <a:normAutofit/>
          </a:bodyPr>
          <a:lstStyle/>
          <a:p>
            <a:pPr>
              <a:defRPr/>
            </a:pPr>
            <a:r>
              <a:rPr lang="en-GB" sz="2200" dirty="0"/>
              <a:t>The statement used over and again is ‘All is data’ (Glaser, 1998, Glaser &amp; Strauss, 1967)</a:t>
            </a:r>
          </a:p>
          <a:p>
            <a:pPr>
              <a:defRPr/>
            </a:pPr>
            <a:r>
              <a:rPr lang="en-GB" sz="2200" dirty="0"/>
              <a:t>Usually involves qualitative data collection, particularly interviewing</a:t>
            </a:r>
          </a:p>
          <a:p>
            <a:pPr>
              <a:defRPr/>
            </a:pPr>
            <a:r>
              <a:rPr lang="en-GB" sz="2200" dirty="0"/>
              <a:t>Grounded theory studies are generally field based, and also tend to feature observations</a:t>
            </a:r>
          </a:p>
          <a:p>
            <a:pPr>
              <a:defRPr/>
            </a:pPr>
            <a:r>
              <a:rPr lang="en-GB" sz="2200" dirty="0"/>
              <a:t>Statistical information is usually collected as secondary source data, but Glaser insists it can be used</a:t>
            </a:r>
          </a:p>
          <a:p>
            <a:pPr>
              <a:defRPr/>
            </a:pPr>
            <a:r>
              <a:rPr lang="en-GB" sz="2200" dirty="0"/>
              <a:t>Self reviews and field diaries are also – sometimes contentiously – used as data</a:t>
            </a:r>
          </a:p>
          <a:p>
            <a:pPr marL="0" indent="0">
              <a:buNone/>
            </a:pPr>
            <a:endParaRPr lang="en-GB" sz="2200" dirty="0"/>
          </a:p>
        </p:txBody>
      </p:sp>
    </p:spTree>
    <p:extLst>
      <p:ext uri="{BB962C8B-B14F-4D97-AF65-F5344CB8AC3E}">
        <p14:creationId xmlns:p14="http://schemas.microsoft.com/office/powerpoint/2010/main" val="39526124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645065" y="1463040"/>
            <a:ext cx="3796306" cy="2690949"/>
          </a:xfrm>
        </p:spPr>
        <p:txBody>
          <a:bodyPr anchor="t">
            <a:normAutofit/>
          </a:bodyPr>
          <a:lstStyle/>
          <a:p>
            <a:r>
              <a:rPr lang="en-GB" dirty="0"/>
              <a:t>“Natural” Triangulation: Three Phases of Analysis</a:t>
            </a:r>
            <a:endParaRPr lang="en-US" dirty="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a:xfrm>
            <a:off x="5656218" y="1463039"/>
            <a:ext cx="5542387" cy="4300447"/>
          </a:xfrm>
        </p:spPr>
        <p:txBody>
          <a:bodyPr anchor="t">
            <a:normAutofit/>
          </a:bodyPr>
          <a:lstStyle/>
          <a:p>
            <a:r>
              <a:rPr lang="en-GB" sz="2200"/>
              <a:t>In the beginning, researchers entered a field naively</a:t>
            </a:r>
          </a:p>
          <a:p>
            <a:r>
              <a:rPr lang="en-GB" sz="2200"/>
              <a:t>System was circular and never ending</a:t>
            </a:r>
          </a:p>
          <a:p>
            <a:pPr lvl="1"/>
            <a:r>
              <a:rPr lang="en-GB" sz="2200"/>
              <a:t>New study ends at the beginning of previous</a:t>
            </a:r>
          </a:p>
          <a:p>
            <a:pPr lvl="1"/>
            <a:r>
              <a:rPr lang="en-GB" sz="2200"/>
              <a:t>Retesting of theories could continue</a:t>
            </a:r>
          </a:p>
          <a:p>
            <a:pPr lvl="1"/>
            <a:r>
              <a:rPr lang="en-GB" sz="2200"/>
              <a:t>It could take place in different studies over a period of years</a:t>
            </a:r>
          </a:p>
        </p:txBody>
      </p:sp>
    </p:spTree>
    <p:extLst>
      <p:ext uri="{BB962C8B-B14F-4D97-AF65-F5344CB8AC3E}">
        <p14:creationId xmlns:p14="http://schemas.microsoft.com/office/powerpoint/2010/main" val="24251077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035EA1-276F-47FD-B6A3-771AA3D72E15}"/>
              </a:ext>
            </a:extLst>
          </p:cNvPr>
          <p:cNvSpPr>
            <a:spLocks noGrp="1"/>
          </p:cNvSpPr>
          <p:nvPr>
            <p:ph type="title"/>
          </p:nvPr>
        </p:nvSpPr>
        <p:spPr>
          <a:xfrm>
            <a:off x="645065" y="1463040"/>
            <a:ext cx="3796306" cy="2690949"/>
          </a:xfrm>
        </p:spPr>
        <p:txBody>
          <a:bodyPr anchor="t">
            <a:normAutofit/>
          </a:bodyPr>
          <a:lstStyle/>
          <a:p>
            <a:r>
              <a:rPr lang="en-GB" sz="4800"/>
              <a:t>Three stages of investigation</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31E1267-6C6C-4D3D-AB2C-8FDB2B69CBC4}"/>
              </a:ext>
            </a:extLst>
          </p:cNvPr>
          <p:cNvSpPr>
            <a:spLocks noGrp="1"/>
          </p:cNvSpPr>
          <p:nvPr>
            <p:ph idx="1"/>
          </p:nvPr>
        </p:nvSpPr>
        <p:spPr>
          <a:xfrm>
            <a:off x="5656218" y="1463039"/>
            <a:ext cx="5542387" cy="4300447"/>
          </a:xfrm>
        </p:spPr>
        <p:txBody>
          <a:bodyPr anchor="t">
            <a:normAutofit/>
          </a:bodyPr>
          <a:lstStyle/>
          <a:p>
            <a:pPr>
              <a:defRPr/>
            </a:pPr>
            <a:r>
              <a:rPr lang="en-GB" sz="2200" b="1"/>
              <a:t>Open Coding</a:t>
            </a:r>
          </a:p>
          <a:p>
            <a:pPr lvl="1">
              <a:defRPr/>
            </a:pPr>
            <a:r>
              <a:rPr lang="en-GB" sz="2200"/>
              <a:t>Gathering data and searching for patterns</a:t>
            </a:r>
          </a:p>
          <a:p>
            <a:pPr>
              <a:defRPr/>
            </a:pPr>
            <a:r>
              <a:rPr lang="en-GB" sz="2200" b="1"/>
              <a:t>Axial Coding</a:t>
            </a:r>
          </a:p>
          <a:p>
            <a:pPr lvl="1">
              <a:defRPr/>
            </a:pPr>
            <a:r>
              <a:rPr lang="en-GB" sz="2200"/>
              <a:t>Reducing these patterns to classes and formal relationships</a:t>
            </a:r>
          </a:p>
          <a:p>
            <a:pPr lvl="1">
              <a:defRPr/>
            </a:pPr>
            <a:r>
              <a:rPr lang="en-GB" sz="2200"/>
              <a:t>Forming an initial hypothesis </a:t>
            </a:r>
          </a:p>
          <a:p>
            <a:pPr>
              <a:defRPr/>
            </a:pPr>
            <a:r>
              <a:rPr lang="en-GB" sz="2200" b="1"/>
              <a:t>Selective Coding</a:t>
            </a:r>
          </a:p>
          <a:p>
            <a:pPr lvl="1">
              <a:defRPr/>
            </a:pPr>
            <a:r>
              <a:rPr lang="en-GB" sz="2200"/>
              <a:t>Testing the hypothesis with new data</a:t>
            </a:r>
            <a:endParaRPr lang="en-GB" sz="2200" b="1"/>
          </a:p>
          <a:p>
            <a:pPr lvl="1">
              <a:defRPr/>
            </a:pPr>
            <a:r>
              <a:rPr lang="en-GB" sz="2200"/>
              <a:t>Forming conclusions to begin new studies</a:t>
            </a:r>
          </a:p>
        </p:txBody>
      </p:sp>
    </p:spTree>
    <p:extLst>
      <p:ext uri="{BB962C8B-B14F-4D97-AF65-F5344CB8AC3E}">
        <p14:creationId xmlns:p14="http://schemas.microsoft.com/office/powerpoint/2010/main" val="6906346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E79EF-4019-4FBC-B3C6-18578BB8C013}"/>
              </a:ext>
            </a:extLst>
          </p:cNvPr>
          <p:cNvSpPr>
            <a:spLocks noGrp="1"/>
          </p:cNvSpPr>
          <p:nvPr>
            <p:ph type="title"/>
          </p:nvPr>
        </p:nvSpPr>
        <p:spPr/>
        <p:txBody>
          <a:bodyPr/>
          <a:lstStyle/>
          <a:p>
            <a:r>
              <a:rPr lang="en-GB" dirty="0"/>
              <a:t>Two Forms of Model of Emerge</a:t>
            </a:r>
          </a:p>
        </p:txBody>
      </p:sp>
      <p:sp>
        <p:nvSpPr>
          <p:cNvPr id="3" name="Text Placeholder 2">
            <a:extLst>
              <a:ext uri="{FF2B5EF4-FFF2-40B4-BE49-F238E27FC236}">
                <a16:creationId xmlns:a16="http://schemas.microsoft.com/office/drawing/2014/main" id="{DEE7607A-7EED-4CF4-8935-D594FFF0288A}"/>
              </a:ext>
            </a:extLst>
          </p:cNvPr>
          <p:cNvSpPr>
            <a:spLocks noGrp="1"/>
          </p:cNvSpPr>
          <p:nvPr>
            <p:ph type="body" idx="1"/>
          </p:nvPr>
        </p:nvSpPr>
        <p:spPr/>
        <p:txBody>
          <a:bodyPr/>
          <a:lstStyle/>
          <a:p>
            <a:r>
              <a:rPr lang="en-GB" dirty="0"/>
              <a:t>Model of a single study</a:t>
            </a:r>
          </a:p>
        </p:txBody>
      </p:sp>
      <p:sp>
        <p:nvSpPr>
          <p:cNvPr id="5" name="Text Placeholder 4">
            <a:extLst>
              <a:ext uri="{FF2B5EF4-FFF2-40B4-BE49-F238E27FC236}">
                <a16:creationId xmlns:a16="http://schemas.microsoft.com/office/drawing/2014/main" id="{A8417B9E-F2B2-4F86-B027-D84CB3C29FC6}"/>
              </a:ext>
            </a:extLst>
          </p:cNvPr>
          <p:cNvSpPr>
            <a:spLocks noGrp="1"/>
          </p:cNvSpPr>
          <p:nvPr>
            <p:ph type="body" sz="quarter" idx="3"/>
          </p:nvPr>
        </p:nvSpPr>
        <p:spPr/>
        <p:txBody>
          <a:bodyPr/>
          <a:lstStyle/>
          <a:p>
            <a:r>
              <a:rPr lang="en-GB" dirty="0"/>
              <a:t>Model of studies overlapping and inter-twining</a:t>
            </a:r>
            <a:endParaRPr lang="en-US" dirty="0"/>
          </a:p>
        </p:txBody>
      </p:sp>
      <p:graphicFrame>
        <p:nvGraphicFramePr>
          <p:cNvPr id="8" name="Content Placeholder 11">
            <a:extLst>
              <a:ext uri="{FF2B5EF4-FFF2-40B4-BE49-F238E27FC236}">
                <a16:creationId xmlns:a16="http://schemas.microsoft.com/office/drawing/2014/main" id="{340044D1-AD3F-40D4-A89F-9316344687CA}"/>
              </a:ext>
            </a:extLst>
          </p:cNvPr>
          <p:cNvGraphicFramePr>
            <a:graphicFrameLocks noGrp="1"/>
          </p:cNvGraphicFramePr>
          <p:nvPr>
            <p:ph sz="half" idx="2"/>
          </p:nvPr>
        </p:nvGraphicFramePr>
        <p:xfrm>
          <a:off x="839788" y="2505075"/>
          <a:ext cx="5157787" cy="3684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Content Placeholder 12">
            <a:extLst>
              <a:ext uri="{FF2B5EF4-FFF2-40B4-BE49-F238E27FC236}">
                <a16:creationId xmlns:a16="http://schemas.microsoft.com/office/drawing/2014/main" id="{0B554A4D-05AC-4649-9802-ADBC104BE893}"/>
              </a:ext>
            </a:extLst>
          </p:cNvPr>
          <p:cNvGraphicFramePr>
            <a:graphicFrameLocks noGrp="1"/>
          </p:cNvGraphicFramePr>
          <p:nvPr>
            <p:ph sz="quarter" idx="4"/>
          </p:nvPr>
        </p:nvGraphicFramePr>
        <p:xfrm>
          <a:off x="6172200" y="2505075"/>
          <a:ext cx="5183188" cy="36845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8936376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5B1D8B-FA15-884D-8653-7CA7D7CF9114}"/>
              </a:ext>
            </a:extLst>
          </p:cNvPr>
          <p:cNvSpPr>
            <a:spLocks noGrp="1"/>
          </p:cNvSpPr>
          <p:nvPr>
            <p:ph type="title"/>
          </p:nvPr>
        </p:nvSpPr>
        <p:spPr>
          <a:xfrm>
            <a:off x="9267909" y="2023110"/>
            <a:ext cx="2469624" cy="2846070"/>
          </a:xfrm>
        </p:spPr>
        <p:txBody>
          <a:bodyPr vert="horz" lIns="91440" tIns="45720" rIns="91440" bIns="45720" rtlCol="0" anchor="ctr" anchorCtr="0">
            <a:normAutofit/>
          </a:bodyPr>
          <a:lstStyle/>
          <a:p>
            <a:r>
              <a:rPr lang="en-US" sz="3700"/>
              <a:t>Classical Grounded Theory Introduced</a:t>
            </a:r>
          </a:p>
        </p:txBody>
      </p:sp>
      <p:sp>
        <p:nvSpPr>
          <p:cNvPr id="12" name="Rectangle 11">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hlinkClick r:id="rId2"/>
            <a:extLst>
              <a:ext uri="{FF2B5EF4-FFF2-40B4-BE49-F238E27FC236}">
                <a16:creationId xmlns:a16="http://schemas.microsoft.com/office/drawing/2014/main" id="{74FDF769-FA47-6B4C-993C-35A88D1AE4F7}"/>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r="6573"/>
          <a:stretch/>
        </p:blipFill>
        <p:spPr>
          <a:xfrm>
            <a:off x="545238" y="858525"/>
            <a:ext cx="7608304" cy="5211906"/>
          </a:xfrm>
          <a:prstGeom prst="rect">
            <a:avLst/>
          </a:prstGeom>
        </p:spPr>
      </p:pic>
      <p:sp>
        <p:nvSpPr>
          <p:cNvPr id="16" name="Rectangle 15">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10134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05FACD-F6FA-D44A-9A3D-99F4D8AFCDF7}"/>
              </a:ext>
            </a:extLst>
          </p:cNvPr>
          <p:cNvSpPr>
            <a:spLocks noGrp="1"/>
          </p:cNvSpPr>
          <p:nvPr>
            <p:ph type="title"/>
          </p:nvPr>
        </p:nvSpPr>
        <p:spPr>
          <a:xfrm>
            <a:off x="645065" y="1463040"/>
            <a:ext cx="3796306" cy="2690949"/>
          </a:xfrm>
        </p:spPr>
        <p:txBody>
          <a:bodyPr anchor="t" anchorCtr="0">
            <a:normAutofit/>
          </a:bodyPr>
          <a:lstStyle/>
          <a:p>
            <a:r>
              <a:rPr lang="en-US" sz="4800"/>
              <a:t>Discussion</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E7974E8-0404-9547-AB21-6B2EB552EFD4}"/>
              </a:ext>
            </a:extLst>
          </p:cNvPr>
          <p:cNvSpPr>
            <a:spLocks noGrp="1"/>
          </p:cNvSpPr>
          <p:nvPr>
            <p:ph idx="1"/>
          </p:nvPr>
        </p:nvSpPr>
        <p:spPr>
          <a:xfrm>
            <a:off x="5656218" y="1463039"/>
            <a:ext cx="5542387" cy="4300447"/>
          </a:xfrm>
        </p:spPr>
        <p:txBody>
          <a:bodyPr anchor="t" anchorCtr="0">
            <a:normAutofit/>
          </a:bodyPr>
          <a:lstStyle/>
          <a:p>
            <a:r>
              <a:rPr lang="en-US" sz="2200"/>
              <a:t>Form yourself into groups of optimally 4 or 5</a:t>
            </a:r>
          </a:p>
          <a:p>
            <a:r>
              <a:rPr lang="en-US" sz="2200"/>
              <a:t>Discuss the following questions</a:t>
            </a:r>
          </a:p>
          <a:p>
            <a:pPr lvl="1"/>
            <a:r>
              <a:rPr lang="en-US" sz="2200"/>
              <a:t>What are the problems with grounded theory?</a:t>
            </a:r>
          </a:p>
          <a:p>
            <a:pPr lvl="1"/>
            <a:r>
              <a:rPr lang="en-US" sz="2200"/>
              <a:t>Where is grounded theory is most effectively used?</a:t>
            </a:r>
          </a:p>
          <a:p>
            <a:pPr lvl="1"/>
            <a:r>
              <a:rPr lang="en-US" sz="2200"/>
              <a:t>Where is grounded theory most ineffective?</a:t>
            </a:r>
          </a:p>
          <a:p>
            <a:r>
              <a:rPr lang="en-US" sz="2200"/>
              <a:t>Feedback to the whole group</a:t>
            </a:r>
          </a:p>
        </p:txBody>
      </p:sp>
    </p:spTree>
    <p:extLst>
      <p:ext uri="{BB962C8B-B14F-4D97-AF65-F5344CB8AC3E}">
        <p14:creationId xmlns:p14="http://schemas.microsoft.com/office/powerpoint/2010/main" val="34247560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7895A40-19A4-42D6-9D30-DBC1E8002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11067024"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p:cNvSpPr>
            <a:spLocks noGrp="1"/>
          </p:cNvSpPr>
          <p:nvPr>
            <p:ph type="title"/>
          </p:nvPr>
        </p:nvSpPr>
        <p:spPr>
          <a:xfrm>
            <a:off x="987689" y="3071183"/>
            <a:ext cx="9910296" cy="2590027"/>
          </a:xfrm>
        </p:spPr>
        <p:txBody>
          <a:bodyPr vert="horz" lIns="91440" tIns="45720" rIns="91440" bIns="45720" rtlCol="0" anchor="t">
            <a:normAutofit/>
          </a:bodyPr>
          <a:lstStyle/>
          <a:p>
            <a:r>
              <a:rPr lang="en-US" sz="6200" kern="1200">
                <a:solidFill>
                  <a:schemeClr val="tx1"/>
                </a:solidFill>
                <a:latin typeface="+mj-lt"/>
                <a:ea typeface="+mj-ea"/>
                <a:cs typeface="+mj-cs"/>
              </a:rPr>
              <a:t>6 Core Concepts of Traditional Grounded Theory</a:t>
            </a:r>
          </a:p>
        </p:txBody>
      </p:sp>
      <p:sp>
        <p:nvSpPr>
          <p:cNvPr id="8" name="Text Placeholder 7"/>
          <p:cNvSpPr>
            <a:spLocks noGrp="1"/>
          </p:cNvSpPr>
          <p:nvPr>
            <p:ph type="body" idx="1"/>
          </p:nvPr>
        </p:nvSpPr>
        <p:spPr>
          <a:xfrm>
            <a:off x="987688" y="1553518"/>
            <a:ext cx="9910295" cy="1281733"/>
          </a:xfrm>
        </p:spPr>
        <p:txBody>
          <a:bodyPr vert="horz" lIns="91440" tIns="45720" rIns="91440" bIns="45720" rtlCol="0" anchor="b">
            <a:normAutofit/>
          </a:bodyPr>
          <a:lstStyle/>
          <a:p>
            <a:r>
              <a:rPr lang="en-US" kern="1200">
                <a:solidFill>
                  <a:schemeClr val="tx1"/>
                </a:solidFill>
                <a:latin typeface="+mn-lt"/>
                <a:ea typeface="+mn-ea"/>
                <a:cs typeface="+mn-cs"/>
              </a:rPr>
              <a:t>As per Glaser</a:t>
            </a:r>
          </a:p>
        </p:txBody>
      </p:sp>
      <p:sp>
        <p:nvSpPr>
          <p:cNvPr id="21" name="Rectangle 20">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602825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F7B569DE-3041-4271-BB3B-E36F19E64201}"/>
              </a:ext>
            </a:extLst>
          </p:cNvPr>
          <p:cNvSpPr>
            <a:spLocks noGrp="1"/>
          </p:cNvSpPr>
          <p:nvPr>
            <p:ph type="title"/>
          </p:nvPr>
        </p:nvSpPr>
        <p:spPr>
          <a:xfrm>
            <a:off x="645065" y="1463040"/>
            <a:ext cx="3796306" cy="2690949"/>
          </a:xfrm>
        </p:spPr>
        <p:txBody>
          <a:bodyPr anchor="t">
            <a:normAutofit/>
          </a:bodyPr>
          <a:lstStyle/>
          <a:p>
            <a:r>
              <a:rPr lang="en-GB" dirty="0"/>
              <a:t>Core Principles 1: Qualitative Math(s)</a:t>
            </a:r>
          </a:p>
        </p:txBody>
      </p:sp>
      <p:grpSp>
        <p:nvGrpSpPr>
          <p:cNvPr id="12" name="Group 1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6" name="Rectangle 1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0314EDCC-5401-41ED-926C-588B8719CC33}"/>
              </a:ext>
            </a:extLst>
          </p:cNvPr>
          <p:cNvSpPr>
            <a:spLocks noGrp="1"/>
          </p:cNvSpPr>
          <p:nvPr>
            <p:ph idx="1"/>
          </p:nvPr>
        </p:nvSpPr>
        <p:spPr>
          <a:xfrm>
            <a:off x="5656218" y="1463039"/>
            <a:ext cx="5542387" cy="4300447"/>
          </a:xfrm>
        </p:spPr>
        <p:txBody>
          <a:bodyPr anchor="t">
            <a:normAutofit/>
          </a:bodyPr>
          <a:lstStyle/>
          <a:p>
            <a:pPr>
              <a:defRPr/>
            </a:pPr>
            <a:r>
              <a:rPr lang="en-GB" sz="2000" dirty="0"/>
              <a:t>Glaser influenced by </a:t>
            </a:r>
            <a:r>
              <a:rPr lang="en-GB" sz="2000" dirty="0" err="1"/>
              <a:t>Lazarsfeld</a:t>
            </a:r>
            <a:r>
              <a:rPr lang="en-GB" sz="2000" dirty="0"/>
              <a:t> at Columbia University, NYC</a:t>
            </a:r>
          </a:p>
          <a:p>
            <a:pPr>
              <a:defRPr/>
            </a:pPr>
            <a:r>
              <a:rPr lang="en-GB" sz="2000" dirty="0"/>
              <a:t>There are elements of qualitative data that can be coded mathematically and vice versa </a:t>
            </a:r>
          </a:p>
          <a:p>
            <a:pPr>
              <a:defRPr/>
            </a:pPr>
            <a:r>
              <a:rPr lang="en-GB" sz="2000" dirty="0"/>
              <a:t>‘The definition of qualitative math[s] is circular… (1) there was no qualitative hypothesis or concept that could not have a mathematical concept developed for it and (2) … most mathematical formulas, particularly statistical can be stated qualitatively’ (Glaser, 1998, p. 22)</a:t>
            </a:r>
          </a:p>
          <a:p>
            <a:pPr marL="0" indent="0">
              <a:buNone/>
              <a:defRPr/>
            </a:pPr>
            <a:r>
              <a:rPr lang="en-GB" sz="2000" dirty="0"/>
              <a:t>Glaser, B. G. (1998). Doing grounded theory: Issues and discussions. Mill Valley, CA: The Sociology Press.</a:t>
            </a:r>
          </a:p>
          <a:p>
            <a:pPr marL="0" indent="0">
              <a:buNone/>
            </a:pPr>
            <a:endParaRPr lang="en-GB" sz="2000" dirty="0"/>
          </a:p>
        </p:txBody>
      </p:sp>
    </p:spTree>
    <p:extLst>
      <p:ext uri="{BB962C8B-B14F-4D97-AF65-F5344CB8AC3E}">
        <p14:creationId xmlns:p14="http://schemas.microsoft.com/office/powerpoint/2010/main" val="37772955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GB" sz="4800"/>
              <a:t>Example of Qualitative Math(s)</a:t>
            </a:r>
            <a:endParaRPr lang="en-US" sz="48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GB" sz="2200"/>
              <a:t>Hume</a:t>
            </a:r>
            <a:r>
              <a:rPr lang="en-GB" sz="2200" i="1"/>
              <a:t> </a:t>
            </a:r>
            <a:r>
              <a:rPr lang="en-GB" sz="2200"/>
              <a:t>believed there was no understanding without sensory information</a:t>
            </a:r>
          </a:p>
          <a:p>
            <a:r>
              <a:rPr lang="en-GB" sz="2200" b="1"/>
              <a:t>Hume</a:t>
            </a:r>
          </a:p>
          <a:p>
            <a:pPr marL="0" indent="0">
              <a:buNone/>
            </a:pPr>
            <a:r>
              <a:rPr lang="en-GB" sz="2200" b="1"/>
              <a:t>U</a:t>
            </a:r>
            <a:r>
              <a:rPr lang="en-GB" sz="2200" b="1" baseline="-25000"/>
              <a:t>0 </a:t>
            </a:r>
            <a:r>
              <a:rPr lang="en-GB" sz="2200" b="1"/>
              <a:t>→ M</a:t>
            </a:r>
            <a:r>
              <a:rPr lang="en-GB" sz="2200" b="1" baseline="-25000"/>
              <a:t>S </a:t>
            </a:r>
            <a:r>
              <a:rPr lang="en-GB" sz="2200" b="1"/>
              <a:t>→ I → U</a:t>
            </a:r>
            <a:r>
              <a:rPr lang="en-GB" sz="2200" b="1" baseline="-25000"/>
              <a:t>1</a:t>
            </a:r>
          </a:p>
          <a:p>
            <a:pPr marL="0" indent="0">
              <a:buNone/>
            </a:pPr>
            <a:r>
              <a:rPr lang="en-GB" sz="2200"/>
              <a:t>U = understanding, M = medium, S = sensory, L = language, I = intelligence </a:t>
            </a:r>
            <a:endParaRPr lang="en-US" sz="2200"/>
          </a:p>
        </p:txBody>
      </p:sp>
    </p:spTree>
    <p:extLst>
      <p:ext uri="{BB962C8B-B14F-4D97-AF65-F5344CB8AC3E}">
        <p14:creationId xmlns:p14="http://schemas.microsoft.com/office/powerpoint/2010/main" val="36243803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dirty="0"/>
              <a:t>Core Principles 2: </a:t>
            </a:r>
            <a:r>
              <a:rPr lang="en-GB"/>
              <a:t>Verification or Generation</a:t>
            </a:r>
            <a:endParaRPr lang="en-US" dirty="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chorCtr="0">
            <a:normAutofit/>
          </a:bodyPr>
          <a:lstStyle/>
          <a:p>
            <a:r>
              <a:rPr lang="en-GB" sz="2200"/>
              <a:t>Again, influenced by Lazarsfeld</a:t>
            </a:r>
          </a:p>
          <a:p>
            <a:r>
              <a:rPr lang="en-GB" sz="2200"/>
              <a:t>Theory induced in field rather than generated then verified</a:t>
            </a:r>
          </a:p>
          <a:p>
            <a:r>
              <a:rPr lang="en-GB" sz="2200"/>
              <a:t>‘In grounded theory I decided to… increase the relationships between the generated categories and properties. Verification hobbled the generation of theory and the generation of inducted hypotheses’ (Glaser, 1998 ibid., p. 23). </a:t>
            </a:r>
            <a:endParaRPr lang="en-US" sz="2200"/>
          </a:p>
        </p:txBody>
      </p:sp>
    </p:spTree>
    <p:extLst>
      <p:ext uri="{BB962C8B-B14F-4D97-AF65-F5344CB8AC3E}">
        <p14:creationId xmlns:p14="http://schemas.microsoft.com/office/powerpoint/2010/main" val="28499865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sz="3700"/>
              <a:t>Core Principles 3: Index Formation and Constant Comparisons </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chorCtr="0">
            <a:normAutofit/>
          </a:bodyPr>
          <a:lstStyle/>
          <a:p>
            <a:pPr>
              <a:spcBef>
                <a:spcPts val="0"/>
              </a:spcBef>
              <a:spcAft>
                <a:spcPts val="600"/>
              </a:spcAft>
            </a:pPr>
            <a:r>
              <a:rPr lang="en-GB" sz="2200"/>
              <a:t>During fieldwork, all instances should be constantly compared to all elements of the existing data</a:t>
            </a:r>
          </a:p>
          <a:p>
            <a:pPr>
              <a:spcBef>
                <a:spcPts val="0"/>
              </a:spcBef>
              <a:spcAft>
                <a:spcPts val="600"/>
              </a:spcAft>
            </a:pPr>
            <a:r>
              <a:rPr lang="en-GB" sz="2200"/>
              <a:t>Theory induced</a:t>
            </a:r>
          </a:p>
          <a:p>
            <a:pPr>
              <a:spcBef>
                <a:spcPts val="0"/>
              </a:spcBef>
              <a:spcAft>
                <a:spcPts val="600"/>
              </a:spcAft>
            </a:pPr>
            <a:r>
              <a:rPr lang="en-GB" sz="2200"/>
              <a:t>‘This constant comparison is a far richer yield of concepts and the relationships between them than is the yield from just summing. A theory is generated.’ (Glaser, 1998 ibid., p. 24) </a:t>
            </a:r>
            <a:endParaRPr lang="en-US" sz="2200"/>
          </a:p>
        </p:txBody>
      </p:sp>
    </p:spTree>
    <p:extLst>
      <p:ext uri="{BB962C8B-B14F-4D97-AF65-F5344CB8AC3E}">
        <p14:creationId xmlns:p14="http://schemas.microsoft.com/office/powerpoint/2010/main" val="834534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dirty="0"/>
              <a:t>Core Principles 4: </a:t>
            </a:r>
            <a:r>
              <a:rPr lang="en-GB" dirty="0"/>
              <a:t>Explication de text</a:t>
            </a:r>
            <a:endParaRPr lang="en-US" dirty="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r>
              <a:rPr lang="en-GB" sz="2200"/>
              <a:t>Influenced by training at the Sorbonne, Paris IV, Glaser believed literature should be read as a part of the data</a:t>
            </a:r>
          </a:p>
          <a:p>
            <a:r>
              <a:rPr lang="en-GB" sz="2200"/>
              <a:t>All text should be read line by line and devoid of influence from previous literature</a:t>
            </a:r>
          </a:p>
          <a:p>
            <a:r>
              <a:rPr lang="en-GB" sz="2200"/>
              <a:t>‘[Reading] closely line by line to ascertain what exactly the author is saying without imputing what was said, interpreting it or reifying its meaning’ (Glaser, 1998 ibid., p. 24). </a:t>
            </a:r>
            <a:endParaRPr lang="en-US" sz="2200"/>
          </a:p>
        </p:txBody>
      </p:sp>
    </p:spTree>
    <p:extLst>
      <p:ext uri="{BB962C8B-B14F-4D97-AF65-F5344CB8AC3E}">
        <p14:creationId xmlns:p14="http://schemas.microsoft.com/office/powerpoint/2010/main" val="27079248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sz="3700"/>
              <a:t>Core Principles 5: </a:t>
            </a:r>
            <a:r>
              <a:rPr lang="en-GB" sz="3700"/>
              <a:t>Interchangeability of indices</a:t>
            </a:r>
            <a:endParaRPr lang="en-US" sz="37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pPr>
              <a:spcBef>
                <a:spcPts val="600"/>
              </a:spcBef>
            </a:pPr>
            <a:r>
              <a:rPr lang="en-GB" sz="2200"/>
              <a:t>Glaser argues </a:t>
            </a:r>
            <a:r>
              <a:rPr lang="en-GB" sz="2200" b="1" u="sng"/>
              <a:t>categories</a:t>
            </a:r>
            <a:r>
              <a:rPr lang="en-GB" sz="2200"/>
              <a:t> can also be developed, then evolve through the constant comparison of data</a:t>
            </a:r>
          </a:p>
          <a:p>
            <a:pPr>
              <a:spcBef>
                <a:spcPts val="600"/>
              </a:spcBef>
            </a:pPr>
            <a:r>
              <a:rPr lang="en-GB" sz="2200"/>
              <a:t>Concepts previously unseen rise up and are identified for future reference and comparison</a:t>
            </a:r>
          </a:p>
          <a:p>
            <a:pPr>
              <a:spcBef>
                <a:spcPts val="600"/>
              </a:spcBef>
            </a:pPr>
            <a:r>
              <a:rPr lang="en-GB" sz="2200"/>
              <a:t>‘When comparing incident to incident when coding his field notes, the researcher begins to see a pattern and a concept emerges that fits it. A category or its property has emerged’ (Glaser, 1998, p. 25). </a:t>
            </a:r>
            <a:endParaRPr lang="en-US" sz="2200"/>
          </a:p>
        </p:txBody>
      </p:sp>
    </p:spTree>
    <p:extLst>
      <p:ext uri="{BB962C8B-B14F-4D97-AF65-F5344CB8AC3E}">
        <p14:creationId xmlns:p14="http://schemas.microsoft.com/office/powerpoint/2010/main" val="3969957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GB" sz="4100"/>
              <a:t>Core Principles 6: Latent patterns &amp; core category analysis</a:t>
            </a:r>
            <a:endParaRPr lang="en-US" sz="41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ormAutofit/>
          </a:bodyPr>
          <a:lstStyle/>
          <a:p>
            <a:pPr>
              <a:spcBef>
                <a:spcPts val="600"/>
              </a:spcBef>
            </a:pPr>
            <a:r>
              <a:rPr lang="en-GB" sz="2200"/>
              <a:t>Glaser argued induced theories are:</a:t>
            </a:r>
          </a:p>
          <a:p>
            <a:pPr lvl="1">
              <a:spcBef>
                <a:spcPts val="600"/>
              </a:spcBef>
            </a:pPr>
            <a:r>
              <a:rPr lang="en-GB" sz="2200"/>
              <a:t>Connected concepts</a:t>
            </a:r>
          </a:p>
          <a:p>
            <a:pPr lvl="1">
              <a:spcBef>
                <a:spcPts val="600"/>
              </a:spcBef>
            </a:pPr>
            <a:r>
              <a:rPr lang="en-GB" sz="2200"/>
              <a:t>Categories they belong to</a:t>
            </a:r>
          </a:p>
          <a:p>
            <a:pPr lvl="1">
              <a:spcBef>
                <a:spcPts val="600"/>
              </a:spcBef>
            </a:pPr>
            <a:r>
              <a:rPr lang="en-GB" sz="2200"/>
              <a:t>Indexes that they refer to</a:t>
            </a:r>
          </a:p>
          <a:p>
            <a:pPr>
              <a:spcBef>
                <a:spcPts val="600"/>
              </a:spcBef>
            </a:pPr>
            <a:r>
              <a:rPr lang="en-GB" sz="2200"/>
              <a:t>‘[The] category soon becomes classified as the core category because most other categories are related to it. This core category provides and becomes the latent structure of the theory.’ (Glaser, 1998, p. 26)</a:t>
            </a:r>
            <a:endParaRPr lang="en-US" sz="2200"/>
          </a:p>
        </p:txBody>
      </p:sp>
    </p:spTree>
    <p:extLst>
      <p:ext uri="{BB962C8B-B14F-4D97-AF65-F5344CB8AC3E}">
        <p14:creationId xmlns:p14="http://schemas.microsoft.com/office/powerpoint/2010/main" val="27359052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5436E-653A-40B8-9CD4-EABC1AB34E1F}"/>
              </a:ext>
            </a:extLst>
          </p:cNvPr>
          <p:cNvSpPr>
            <a:spLocks noGrp="1"/>
          </p:cNvSpPr>
          <p:nvPr>
            <p:ph type="title"/>
          </p:nvPr>
        </p:nvSpPr>
        <p:spPr/>
        <p:txBody>
          <a:bodyPr/>
          <a:lstStyle/>
          <a:p>
            <a:r>
              <a:rPr lang="en-GB" dirty="0"/>
              <a:t>Back of a fag packet grounded theory</a:t>
            </a:r>
            <a:endParaRPr lang="en-US" dirty="0"/>
          </a:p>
        </p:txBody>
      </p:sp>
      <p:graphicFrame>
        <p:nvGraphicFramePr>
          <p:cNvPr id="6" name="Content Placeholder 5">
            <a:extLst>
              <a:ext uri="{FF2B5EF4-FFF2-40B4-BE49-F238E27FC236}">
                <a16:creationId xmlns:a16="http://schemas.microsoft.com/office/drawing/2014/main" id="{773C25D8-8F43-47D4-AC71-5780F20A5997}"/>
              </a:ext>
            </a:extLst>
          </p:cNvPr>
          <p:cNvGraphicFramePr>
            <a:graphicFrameLocks noGrp="1"/>
          </p:cNvGraphicFramePr>
          <p:nvPr>
            <p:ph sz="half" idx="1"/>
            <p:extLst>
              <p:ext uri="{D42A27DB-BD31-4B8C-83A1-F6EECF244321}">
                <p14:modId xmlns:p14="http://schemas.microsoft.com/office/powerpoint/2010/main" val="2207365953"/>
              </p:ext>
            </p:extLst>
          </p:nvPr>
        </p:nvGraphicFramePr>
        <p:xfrm>
          <a:off x="1297858" y="1690688"/>
          <a:ext cx="5458549" cy="45839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4">
            <a:extLst>
              <a:ext uri="{FF2B5EF4-FFF2-40B4-BE49-F238E27FC236}">
                <a16:creationId xmlns:a16="http://schemas.microsoft.com/office/drawing/2014/main" id="{DB222E8E-F0FB-4F03-9A9E-C050CA98850F}"/>
              </a:ext>
            </a:extLst>
          </p:cNvPr>
          <p:cNvSpPr>
            <a:spLocks noGrp="1"/>
          </p:cNvSpPr>
          <p:nvPr>
            <p:ph sz="half" idx="2"/>
          </p:nvPr>
        </p:nvSpPr>
        <p:spPr>
          <a:xfrm>
            <a:off x="7174955" y="2438400"/>
            <a:ext cx="3127248" cy="4014936"/>
          </a:xfrm>
        </p:spPr>
        <p:txBody>
          <a:bodyPr anchor="ctr" anchorCtr="0">
            <a:noAutofit/>
          </a:bodyPr>
          <a:lstStyle/>
          <a:p>
            <a:r>
              <a:rPr lang="en-GB" sz="2400" dirty="0"/>
              <a:t>Repeated phrases</a:t>
            </a:r>
          </a:p>
          <a:p>
            <a:r>
              <a:rPr lang="en-GB" sz="2400" dirty="0"/>
              <a:t>Categories = reappearing phrases</a:t>
            </a:r>
          </a:p>
          <a:p>
            <a:r>
              <a:rPr lang="en-GB" sz="2400" dirty="0"/>
              <a:t>Constantly compare data and categories</a:t>
            </a:r>
          </a:p>
          <a:p>
            <a:r>
              <a:rPr lang="en-GB" sz="2400" dirty="0"/>
              <a:t>Robust categories and patterns are your theory</a:t>
            </a:r>
            <a:endParaRPr lang="en-US" sz="2400" dirty="0"/>
          </a:p>
        </p:txBody>
      </p:sp>
    </p:spTree>
    <p:extLst>
      <p:ext uri="{BB962C8B-B14F-4D97-AF65-F5344CB8AC3E}">
        <p14:creationId xmlns:p14="http://schemas.microsoft.com/office/powerpoint/2010/main" val="17090883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7895A40-19A4-42D6-9D30-DBC1E8002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11067024"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987689" y="3071183"/>
            <a:ext cx="9910296" cy="2590027"/>
          </a:xfrm>
        </p:spPr>
        <p:txBody>
          <a:bodyPr vert="horz" lIns="91440" tIns="45720" rIns="91440" bIns="45720" rtlCol="0" anchor="t" anchorCtr="0">
            <a:normAutofit/>
          </a:bodyPr>
          <a:lstStyle/>
          <a:p>
            <a:r>
              <a:rPr lang="en-US" sz="8000" kern="1200">
                <a:solidFill>
                  <a:schemeClr val="tx1"/>
                </a:solidFill>
                <a:latin typeface="+mj-lt"/>
                <a:ea typeface="+mj-ea"/>
                <a:cs typeface="+mj-cs"/>
              </a:rPr>
              <a:t>Relevance</a:t>
            </a:r>
          </a:p>
        </p:txBody>
      </p:sp>
      <p:sp>
        <p:nvSpPr>
          <p:cNvPr id="5" name="Text Placeholder 4"/>
          <p:cNvSpPr>
            <a:spLocks noGrp="1"/>
          </p:cNvSpPr>
          <p:nvPr>
            <p:ph type="body" idx="1"/>
          </p:nvPr>
        </p:nvSpPr>
        <p:spPr>
          <a:xfrm>
            <a:off x="987688" y="1553518"/>
            <a:ext cx="9910295" cy="1281733"/>
          </a:xfrm>
        </p:spPr>
        <p:txBody>
          <a:bodyPr vert="horz" lIns="91440" tIns="45720" rIns="91440" bIns="45720" rtlCol="0" anchor="b">
            <a:normAutofit/>
          </a:bodyPr>
          <a:lstStyle/>
          <a:p>
            <a:r>
              <a:rPr lang="en-US" kern="1200">
                <a:solidFill>
                  <a:schemeClr val="tx1"/>
                </a:solidFill>
                <a:latin typeface="+mn-lt"/>
                <a:ea typeface="+mn-ea"/>
                <a:cs typeface="+mn-cs"/>
              </a:rPr>
              <a:t>What is useful and what not</a:t>
            </a:r>
          </a:p>
        </p:txBody>
      </p:sp>
      <p:sp>
        <p:nvSpPr>
          <p:cNvPr id="18" name="Rectangle 17">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5076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7ABF8A-1C67-4D68-8DCA-D8C10FEC7A1A}"/>
              </a:ext>
            </a:extLst>
          </p:cNvPr>
          <p:cNvSpPr>
            <a:spLocks noGrp="1"/>
          </p:cNvSpPr>
          <p:nvPr>
            <p:ph type="title"/>
          </p:nvPr>
        </p:nvSpPr>
        <p:spPr>
          <a:xfrm>
            <a:off x="645065" y="1463040"/>
            <a:ext cx="3796306" cy="2690949"/>
          </a:xfrm>
        </p:spPr>
        <p:txBody>
          <a:bodyPr anchor="t">
            <a:normAutofit/>
          </a:bodyPr>
          <a:lstStyle/>
          <a:p>
            <a:r>
              <a:rPr lang="en-GB" sz="3700" dirty="0"/>
              <a:t>Disadvantages of Traditional Grounded Theory in Research</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37DBA85-6660-4B1E-8A1B-90A7E0F750B1}"/>
              </a:ext>
            </a:extLst>
          </p:cNvPr>
          <p:cNvSpPr>
            <a:spLocks noGrp="1"/>
          </p:cNvSpPr>
          <p:nvPr>
            <p:ph idx="1"/>
          </p:nvPr>
        </p:nvSpPr>
        <p:spPr>
          <a:xfrm>
            <a:off x="5656218" y="1463039"/>
            <a:ext cx="5542387" cy="4300447"/>
          </a:xfrm>
        </p:spPr>
        <p:txBody>
          <a:bodyPr anchor="t">
            <a:normAutofit/>
          </a:bodyPr>
          <a:lstStyle/>
          <a:p>
            <a:pPr>
              <a:spcBef>
                <a:spcPts val="600"/>
              </a:spcBef>
              <a:defRPr/>
            </a:pPr>
            <a:r>
              <a:rPr lang="en-GB" sz="2200"/>
              <a:t>Built on induction, which is now philosophically dated </a:t>
            </a:r>
          </a:p>
          <a:p>
            <a:pPr lvl="1">
              <a:spcBef>
                <a:spcPts val="600"/>
              </a:spcBef>
              <a:defRPr/>
            </a:pPr>
            <a:r>
              <a:rPr lang="en-GB" sz="2200"/>
              <a:t>A theory from the past?</a:t>
            </a:r>
          </a:p>
          <a:p>
            <a:r>
              <a:rPr lang="en-GB" sz="2200"/>
              <a:t>It is not developed to test initial hypotheses, and thus cannot be critical from the start</a:t>
            </a:r>
          </a:p>
          <a:p>
            <a:r>
              <a:rPr lang="en-GB" sz="2200"/>
              <a:t>Inadequate for comparing two theses, as it assumes naivety on entering the field</a:t>
            </a:r>
          </a:p>
          <a:p>
            <a:r>
              <a:rPr lang="en-GB" sz="2200"/>
              <a:t>Can be inadequate for projects with specific aims. </a:t>
            </a:r>
            <a:r>
              <a:rPr lang="en-GB" sz="2200" b="1" u="sng"/>
              <a:t>However</a:t>
            </a:r>
            <a:r>
              <a:rPr lang="en-GB" sz="2200"/>
              <a:t> … (Hayhoe, 2012 ibid.)</a:t>
            </a:r>
          </a:p>
          <a:p>
            <a:pPr marL="0" indent="0">
              <a:buNone/>
            </a:pPr>
            <a:endParaRPr lang="en-GB" sz="2200"/>
          </a:p>
        </p:txBody>
      </p:sp>
    </p:spTree>
    <p:extLst>
      <p:ext uri="{BB962C8B-B14F-4D97-AF65-F5344CB8AC3E}">
        <p14:creationId xmlns:p14="http://schemas.microsoft.com/office/powerpoint/2010/main" val="39824832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6F2CE64-0759-4F53-B35D-14A6164A0583}"/>
              </a:ext>
            </a:extLst>
          </p:cNvPr>
          <p:cNvGrpSpPr/>
          <p:nvPr/>
        </p:nvGrpSpPr>
        <p:grpSpPr>
          <a:xfrm>
            <a:off x="6977552" y="3212977"/>
            <a:ext cx="1218615" cy="2320873"/>
            <a:chOff x="2092904" y="4230016"/>
            <a:chExt cx="1371600" cy="2568279"/>
          </a:xfrm>
        </p:grpSpPr>
        <p:pic>
          <p:nvPicPr>
            <p:cNvPr id="8" name="Picture 7">
              <a:extLst>
                <a:ext uri="{FF2B5EF4-FFF2-40B4-BE49-F238E27FC236}">
                  <a16:creationId xmlns:a16="http://schemas.microsoft.com/office/drawing/2014/main" id="{EAC03D69-A203-4A83-9A2B-982EAF9BA0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2904" y="4230016"/>
              <a:ext cx="1371600" cy="2057400"/>
            </a:xfrm>
            <a:prstGeom prst="rect">
              <a:avLst/>
            </a:prstGeom>
          </p:spPr>
        </p:pic>
        <p:sp>
          <p:nvSpPr>
            <p:cNvPr id="9" name="TextBox 8">
              <a:extLst>
                <a:ext uri="{FF2B5EF4-FFF2-40B4-BE49-F238E27FC236}">
                  <a16:creationId xmlns:a16="http://schemas.microsoft.com/office/drawing/2014/main" id="{C8520455-F886-4E4C-AC15-2212BCB17C8C}"/>
                </a:ext>
              </a:extLst>
            </p:cNvPr>
            <p:cNvSpPr txBox="1"/>
            <p:nvPr/>
          </p:nvSpPr>
          <p:spPr>
            <a:xfrm>
              <a:off x="2098378" y="6287416"/>
              <a:ext cx="1366126" cy="510879"/>
            </a:xfrm>
            <a:prstGeom prst="rect">
              <a:avLst/>
            </a:prstGeom>
            <a:noFill/>
          </p:spPr>
          <p:txBody>
            <a:bodyPr wrap="square" rtlCol="0">
              <a:spAutoFit/>
            </a:bodyPr>
            <a:lstStyle/>
            <a:p>
              <a:pPr algn="ctr"/>
              <a:r>
                <a:rPr lang="en-GB" sz="2400" dirty="0"/>
                <a:t>Glaser</a:t>
              </a:r>
              <a:endParaRPr lang="en-US" sz="2400" dirty="0"/>
            </a:p>
          </p:txBody>
        </p:sp>
      </p:grpSp>
      <p:sp>
        <p:nvSpPr>
          <p:cNvPr id="15" name="Speech Bubble: Rectangle with Corners Rounded 14">
            <a:extLst>
              <a:ext uri="{FF2B5EF4-FFF2-40B4-BE49-F238E27FC236}">
                <a16:creationId xmlns:a16="http://schemas.microsoft.com/office/drawing/2014/main" id="{3A98C1EE-282F-432D-8D0D-FDF1BB6C14EC}"/>
              </a:ext>
            </a:extLst>
          </p:cNvPr>
          <p:cNvSpPr/>
          <p:nvPr/>
        </p:nvSpPr>
        <p:spPr>
          <a:xfrm>
            <a:off x="6965618" y="2364023"/>
            <a:ext cx="1230549" cy="975292"/>
          </a:xfrm>
          <a:prstGeom prst="wedgeRoundRectCallout">
            <a:avLst/>
          </a:prstGeom>
          <a:solidFill>
            <a:schemeClr val="lt1"/>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r>
              <a:rPr lang="en-GB" sz="3200" dirty="0"/>
              <a:t>Divorce of Grounded Theory -Strauss &amp; Corbin’s Daughter of Grounded Theory</a:t>
            </a:r>
            <a:endParaRPr lang="en-US" sz="3200" dirty="0"/>
          </a:p>
        </p:txBody>
      </p:sp>
      <p:sp>
        <p:nvSpPr>
          <p:cNvPr id="3" name="Content Placeholder 2"/>
          <p:cNvSpPr>
            <a:spLocks noGrp="1"/>
          </p:cNvSpPr>
          <p:nvPr>
            <p:ph sz="half" idx="1"/>
          </p:nvPr>
        </p:nvSpPr>
        <p:spPr/>
        <p:txBody>
          <a:bodyPr>
            <a:normAutofit/>
          </a:bodyPr>
          <a:lstStyle/>
          <a:p>
            <a:pPr>
              <a:lnSpc>
                <a:spcPct val="120000"/>
              </a:lnSpc>
              <a:spcBef>
                <a:spcPts val="0"/>
              </a:spcBef>
            </a:pPr>
            <a:r>
              <a:rPr lang="en-GB" sz="2400" dirty="0"/>
              <a:t>Glaser &amp; Strauss split</a:t>
            </a:r>
          </a:p>
          <a:p>
            <a:pPr>
              <a:lnSpc>
                <a:spcPct val="120000"/>
              </a:lnSpc>
              <a:spcBef>
                <a:spcPts val="0"/>
              </a:spcBef>
            </a:pPr>
            <a:r>
              <a:rPr lang="en-GB" sz="2400" dirty="0"/>
              <a:t>Glaser got the theories &amp; ideologies</a:t>
            </a:r>
          </a:p>
          <a:p>
            <a:pPr>
              <a:lnSpc>
                <a:spcPct val="120000"/>
              </a:lnSpc>
              <a:spcBef>
                <a:spcPts val="0"/>
              </a:spcBef>
            </a:pPr>
            <a:r>
              <a:rPr lang="en-GB" sz="2400" dirty="0"/>
              <a:t>Strauss ran-away with the applied Corbin (e.g. Strauss &amp; Corbin, 1990)</a:t>
            </a:r>
          </a:p>
          <a:p>
            <a:pPr lvl="1">
              <a:lnSpc>
                <a:spcPct val="120000"/>
              </a:lnSpc>
              <a:spcBef>
                <a:spcPts val="0"/>
              </a:spcBef>
            </a:pPr>
            <a:r>
              <a:rPr lang="en-GB" dirty="0"/>
              <a:t>Formed social constructionist theory</a:t>
            </a:r>
          </a:p>
          <a:p>
            <a:pPr lvl="1">
              <a:lnSpc>
                <a:spcPct val="120000"/>
              </a:lnSpc>
              <a:spcBef>
                <a:spcPts val="0"/>
              </a:spcBef>
            </a:pPr>
            <a:r>
              <a:rPr lang="en-GB" dirty="0"/>
              <a:t>Constructivist Grounded Theory (Mills, Bonner &amp; Francis, 2006)</a:t>
            </a:r>
          </a:p>
          <a:p>
            <a:endParaRPr lang="en-GB" dirty="0"/>
          </a:p>
        </p:txBody>
      </p:sp>
      <p:sp>
        <p:nvSpPr>
          <p:cNvPr id="4" name="Content Placeholder 3">
            <a:extLst>
              <a:ext uri="{FF2B5EF4-FFF2-40B4-BE49-F238E27FC236}">
                <a16:creationId xmlns:a16="http://schemas.microsoft.com/office/drawing/2014/main" id="{DB5BE5D5-2EBB-4DC8-9934-F8E8A43AA659}"/>
              </a:ext>
            </a:extLst>
          </p:cNvPr>
          <p:cNvSpPr>
            <a:spLocks noGrp="1"/>
          </p:cNvSpPr>
          <p:nvPr>
            <p:ph sz="half" idx="2"/>
          </p:nvPr>
        </p:nvSpPr>
        <p:spPr/>
        <p:txBody>
          <a:bodyPr>
            <a:normAutofit/>
          </a:bodyPr>
          <a:lstStyle/>
          <a:p>
            <a:pPr marL="0" indent="0">
              <a:lnSpc>
                <a:spcPct val="120000"/>
              </a:lnSpc>
              <a:spcBef>
                <a:spcPts val="0"/>
              </a:spcBef>
              <a:buNone/>
            </a:pPr>
            <a:r>
              <a:rPr lang="en-GB" sz="900" dirty="0"/>
              <a:t>Strauss, A., &amp; Corbin, J. (1990). </a:t>
            </a:r>
            <a:r>
              <a:rPr lang="en-GB" sz="900" i="1" dirty="0"/>
              <a:t>Basics of qualitative research</a:t>
            </a:r>
            <a:r>
              <a:rPr lang="en-GB" sz="900" dirty="0"/>
              <a:t> (Vol. 15). Newbury Park, CA: Sage.</a:t>
            </a:r>
          </a:p>
          <a:p>
            <a:pPr marL="0" indent="0">
              <a:lnSpc>
                <a:spcPct val="120000"/>
              </a:lnSpc>
              <a:spcBef>
                <a:spcPts val="0"/>
              </a:spcBef>
              <a:buNone/>
            </a:pPr>
            <a:r>
              <a:rPr lang="en-GB" sz="900" dirty="0"/>
              <a:t>Mills, J., Bonner, A., &amp; Francis, K. (2006). The development of constructivist grounded theory. </a:t>
            </a:r>
            <a:r>
              <a:rPr lang="en-GB" sz="900" i="1" dirty="0"/>
              <a:t>International Journal of Qualitative Methods</a:t>
            </a:r>
            <a:r>
              <a:rPr lang="en-GB" sz="900" dirty="0"/>
              <a:t>, </a:t>
            </a:r>
            <a:r>
              <a:rPr lang="en-GB" sz="900" i="1" dirty="0"/>
              <a:t>5</a:t>
            </a:r>
            <a:r>
              <a:rPr lang="en-GB" sz="900" dirty="0"/>
              <a:t>(1), 25-35.</a:t>
            </a:r>
            <a:endParaRPr lang="en-US" sz="900" dirty="0"/>
          </a:p>
          <a:p>
            <a:endParaRPr lang="en-US" dirty="0"/>
          </a:p>
        </p:txBody>
      </p:sp>
      <p:pic>
        <p:nvPicPr>
          <p:cNvPr id="11" name="Picture 10">
            <a:extLst>
              <a:ext uri="{FF2B5EF4-FFF2-40B4-BE49-F238E27FC236}">
                <a16:creationId xmlns:a16="http://schemas.microsoft.com/office/drawing/2014/main" id="{2118593C-261C-4174-9BC9-160C3EE15E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30603" y="3192512"/>
            <a:ext cx="1371600" cy="2057400"/>
          </a:xfrm>
          <a:prstGeom prst="rect">
            <a:avLst/>
          </a:prstGeom>
        </p:spPr>
      </p:pic>
      <p:sp>
        <p:nvSpPr>
          <p:cNvPr id="12" name="TextBox 11">
            <a:extLst>
              <a:ext uri="{FF2B5EF4-FFF2-40B4-BE49-F238E27FC236}">
                <a16:creationId xmlns:a16="http://schemas.microsoft.com/office/drawing/2014/main" id="{27857B08-EB9A-4638-9982-DDA42EDF71DB}"/>
              </a:ext>
            </a:extLst>
          </p:cNvPr>
          <p:cNvSpPr txBox="1"/>
          <p:nvPr/>
        </p:nvSpPr>
        <p:spPr>
          <a:xfrm>
            <a:off x="8936077" y="5276695"/>
            <a:ext cx="1366127" cy="461665"/>
          </a:xfrm>
          <a:prstGeom prst="rect">
            <a:avLst/>
          </a:prstGeom>
          <a:noFill/>
        </p:spPr>
        <p:txBody>
          <a:bodyPr wrap="square" rtlCol="0">
            <a:spAutoFit/>
          </a:bodyPr>
          <a:lstStyle/>
          <a:p>
            <a:pPr algn="ctr"/>
            <a:r>
              <a:rPr lang="en-GB" sz="2400" dirty="0"/>
              <a:t>Strauss</a:t>
            </a:r>
            <a:endParaRPr lang="en-US" sz="2400" dirty="0"/>
          </a:p>
        </p:txBody>
      </p:sp>
      <p:sp>
        <p:nvSpPr>
          <p:cNvPr id="13" name="Explosion: 8 Points 12">
            <a:extLst>
              <a:ext uri="{FF2B5EF4-FFF2-40B4-BE49-F238E27FC236}">
                <a16:creationId xmlns:a16="http://schemas.microsoft.com/office/drawing/2014/main" id="{F711710B-378D-465B-98E6-A77FBA75E46A}"/>
              </a:ext>
            </a:extLst>
          </p:cNvPr>
          <p:cNvSpPr/>
          <p:nvPr/>
        </p:nvSpPr>
        <p:spPr>
          <a:xfrm rot="16021059">
            <a:off x="7942060" y="3557510"/>
            <a:ext cx="1224136" cy="779088"/>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7D83F761-7A17-44AB-A579-979BC7DA3259}"/>
              </a:ext>
            </a:extLst>
          </p:cNvPr>
          <p:cNvSpPr txBox="1"/>
          <p:nvPr/>
        </p:nvSpPr>
        <p:spPr>
          <a:xfrm>
            <a:off x="6899825" y="2334119"/>
            <a:ext cx="1332309" cy="923330"/>
          </a:xfrm>
          <a:prstGeom prst="rect">
            <a:avLst/>
          </a:prstGeom>
          <a:noFill/>
        </p:spPr>
        <p:txBody>
          <a:bodyPr wrap="square" rtlCol="0">
            <a:spAutoFit/>
          </a:bodyPr>
          <a:lstStyle/>
          <a:p>
            <a:pPr algn="ctr"/>
            <a:r>
              <a:rPr lang="en-GB" dirty="0"/>
              <a:t>You’ve got another woman!!!</a:t>
            </a:r>
            <a:endParaRPr lang="en-US" dirty="0"/>
          </a:p>
        </p:txBody>
      </p:sp>
      <p:sp>
        <p:nvSpPr>
          <p:cNvPr id="16" name="Speech Bubble: Rectangle with Corners Rounded 15">
            <a:extLst>
              <a:ext uri="{FF2B5EF4-FFF2-40B4-BE49-F238E27FC236}">
                <a16:creationId xmlns:a16="http://schemas.microsoft.com/office/drawing/2014/main" id="{1F2ED14A-C60A-430C-8712-73C8210A9DD6}"/>
              </a:ext>
            </a:extLst>
          </p:cNvPr>
          <p:cNvSpPr/>
          <p:nvPr/>
        </p:nvSpPr>
        <p:spPr>
          <a:xfrm>
            <a:off x="8960430" y="2340416"/>
            <a:ext cx="1230549" cy="975292"/>
          </a:xfrm>
          <a:prstGeom prst="wedgeRoundRectCallout">
            <a:avLst/>
          </a:prstGeom>
          <a:solidFill>
            <a:schemeClr val="lt1"/>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7" name="TextBox 16">
            <a:extLst>
              <a:ext uri="{FF2B5EF4-FFF2-40B4-BE49-F238E27FC236}">
                <a16:creationId xmlns:a16="http://schemas.microsoft.com/office/drawing/2014/main" id="{E2D5AA7F-1E01-4A25-BE11-C830D6FBE5A0}"/>
              </a:ext>
            </a:extLst>
          </p:cNvPr>
          <p:cNvSpPr txBox="1"/>
          <p:nvPr/>
        </p:nvSpPr>
        <p:spPr>
          <a:xfrm>
            <a:off x="8909549" y="2472619"/>
            <a:ext cx="1332309" cy="646331"/>
          </a:xfrm>
          <a:prstGeom prst="rect">
            <a:avLst/>
          </a:prstGeom>
          <a:noFill/>
        </p:spPr>
        <p:txBody>
          <a:bodyPr wrap="square" rtlCol="0">
            <a:spAutoFit/>
          </a:bodyPr>
          <a:lstStyle/>
          <a:p>
            <a:pPr algn="ctr"/>
            <a:r>
              <a:rPr lang="en-GB" dirty="0"/>
              <a:t>We were on a break!!!</a:t>
            </a:r>
            <a:endParaRPr lang="en-US" dirty="0"/>
          </a:p>
        </p:txBody>
      </p:sp>
    </p:spTree>
    <p:extLst>
      <p:ext uri="{BB962C8B-B14F-4D97-AF65-F5344CB8AC3E}">
        <p14:creationId xmlns:p14="http://schemas.microsoft.com/office/powerpoint/2010/main" val="5347852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6F2CE64-0759-4F53-B35D-14A6164A0583}"/>
              </a:ext>
            </a:extLst>
          </p:cNvPr>
          <p:cNvGrpSpPr/>
          <p:nvPr/>
        </p:nvGrpSpPr>
        <p:grpSpPr>
          <a:xfrm>
            <a:off x="6977552" y="3212977"/>
            <a:ext cx="1218615" cy="2320873"/>
            <a:chOff x="2092904" y="4230016"/>
            <a:chExt cx="1371600" cy="2568279"/>
          </a:xfrm>
        </p:grpSpPr>
        <p:pic>
          <p:nvPicPr>
            <p:cNvPr id="8" name="Picture 7">
              <a:extLst>
                <a:ext uri="{FF2B5EF4-FFF2-40B4-BE49-F238E27FC236}">
                  <a16:creationId xmlns:a16="http://schemas.microsoft.com/office/drawing/2014/main" id="{EAC03D69-A203-4A83-9A2B-982EAF9BA0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2904" y="4230016"/>
              <a:ext cx="1371600" cy="2057400"/>
            </a:xfrm>
            <a:prstGeom prst="rect">
              <a:avLst/>
            </a:prstGeom>
          </p:spPr>
        </p:pic>
        <p:sp>
          <p:nvSpPr>
            <p:cNvPr id="9" name="TextBox 8">
              <a:extLst>
                <a:ext uri="{FF2B5EF4-FFF2-40B4-BE49-F238E27FC236}">
                  <a16:creationId xmlns:a16="http://schemas.microsoft.com/office/drawing/2014/main" id="{C8520455-F886-4E4C-AC15-2212BCB17C8C}"/>
                </a:ext>
              </a:extLst>
            </p:cNvPr>
            <p:cNvSpPr txBox="1"/>
            <p:nvPr/>
          </p:nvSpPr>
          <p:spPr>
            <a:xfrm>
              <a:off x="2098378" y="6287416"/>
              <a:ext cx="1366126" cy="510879"/>
            </a:xfrm>
            <a:prstGeom prst="rect">
              <a:avLst/>
            </a:prstGeom>
            <a:noFill/>
          </p:spPr>
          <p:txBody>
            <a:bodyPr wrap="square" rtlCol="0">
              <a:spAutoFit/>
            </a:bodyPr>
            <a:lstStyle/>
            <a:p>
              <a:pPr algn="ctr"/>
              <a:r>
                <a:rPr lang="en-GB" sz="2400" dirty="0"/>
                <a:t>Glaser</a:t>
              </a:r>
              <a:endParaRPr lang="en-US" sz="2400" dirty="0"/>
            </a:p>
          </p:txBody>
        </p:sp>
      </p:grpSp>
      <p:sp>
        <p:nvSpPr>
          <p:cNvPr id="15" name="Speech Bubble: Rectangle with Corners Rounded 14">
            <a:extLst>
              <a:ext uri="{FF2B5EF4-FFF2-40B4-BE49-F238E27FC236}">
                <a16:creationId xmlns:a16="http://schemas.microsoft.com/office/drawing/2014/main" id="{3A98C1EE-282F-432D-8D0D-FDF1BB6C14EC}"/>
              </a:ext>
            </a:extLst>
          </p:cNvPr>
          <p:cNvSpPr/>
          <p:nvPr/>
        </p:nvSpPr>
        <p:spPr>
          <a:xfrm>
            <a:off x="6965618" y="2364023"/>
            <a:ext cx="1230549" cy="975292"/>
          </a:xfrm>
          <a:prstGeom prst="wedgeRoundRectCallout">
            <a:avLst/>
          </a:prstGeom>
          <a:solidFill>
            <a:schemeClr val="lt1"/>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noAutofit/>
          </a:bodyPr>
          <a:lstStyle/>
          <a:p>
            <a:r>
              <a:rPr lang="en-GB" sz="3200" dirty="0"/>
              <a:t>Divorce of Grounded Theory -Strauss &amp; Corbin’s Daughter of Grounded Theory</a:t>
            </a:r>
            <a:endParaRPr lang="en-US" sz="3200" dirty="0"/>
          </a:p>
        </p:txBody>
      </p:sp>
      <p:sp>
        <p:nvSpPr>
          <p:cNvPr id="3" name="Content Placeholder 2"/>
          <p:cNvSpPr>
            <a:spLocks noGrp="1"/>
          </p:cNvSpPr>
          <p:nvPr>
            <p:ph sz="half" idx="1"/>
          </p:nvPr>
        </p:nvSpPr>
        <p:spPr/>
        <p:txBody>
          <a:bodyPr>
            <a:normAutofit/>
          </a:bodyPr>
          <a:lstStyle/>
          <a:p>
            <a:pPr>
              <a:lnSpc>
                <a:spcPct val="120000"/>
              </a:lnSpc>
              <a:spcBef>
                <a:spcPts val="0"/>
              </a:spcBef>
            </a:pPr>
            <a:r>
              <a:rPr lang="en-GB" sz="2400" dirty="0"/>
              <a:t>Glaser &amp; Strauss split</a:t>
            </a:r>
          </a:p>
          <a:p>
            <a:pPr>
              <a:lnSpc>
                <a:spcPct val="120000"/>
              </a:lnSpc>
              <a:spcBef>
                <a:spcPts val="0"/>
              </a:spcBef>
            </a:pPr>
            <a:r>
              <a:rPr lang="en-GB" sz="2400" dirty="0"/>
              <a:t>Glaser got the theories &amp; ideologies</a:t>
            </a:r>
          </a:p>
          <a:p>
            <a:pPr>
              <a:lnSpc>
                <a:spcPct val="120000"/>
              </a:lnSpc>
              <a:spcBef>
                <a:spcPts val="0"/>
              </a:spcBef>
            </a:pPr>
            <a:r>
              <a:rPr lang="en-GB" sz="2400" dirty="0"/>
              <a:t>Strauss ran-away with the applied Corbin (e.g. Strauss &amp; Corbin, 1990)</a:t>
            </a:r>
          </a:p>
          <a:p>
            <a:pPr lvl="1">
              <a:lnSpc>
                <a:spcPct val="120000"/>
              </a:lnSpc>
              <a:spcBef>
                <a:spcPts val="0"/>
              </a:spcBef>
            </a:pPr>
            <a:r>
              <a:rPr lang="en-GB" dirty="0"/>
              <a:t>Formed social constructionist theory</a:t>
            </a:r>
          </a:p>
          <a:p>
            <a:pPr lvl="1">
              <a:lnSpc>
                <a:spcPct val="120000"/>
              </a:lnSpc>
              <a:spcBef>
                <a:spcPts val="0"/>
              </a:spcBef>
            </a:pPr>
            <a:r>
              <a:rPr lang="en-GB" dirty="0"/>
              <a:t>Constructivist Grounded Theory (Mills, Bonner &amp; Francis, 2006)</a:t>
            </a:r>
          </a:p>
          <a:p>
            <a:endParaRPr lang="en-GB" dirty="0"/>
          </a:p>
        </p:txBody>
      </p:sp>
      <p:sp>
        <p:nvSpPr>
          <p:cNvPr id="4" name="Content Placeholder 3">
            <a:extLst>
              <a:ext uri="{FF2B5EF4-FFF2-40B4-BE49-F238E27FC236}">
                <a16:creationId xmlns:a16="http://schemas.microsoft.com/office/drawing/2014/main" id="{DB5BE5D5-2EBB-4DC8-9934-F8E8A43AA659}"/>
              </a:ext>
            </a:extLst>
          </p:cNvPr>
          <p:cNvSpPr>
            <a:spLocks noGrp="1"/>
          </p:cNvSpPr>
          <p:nvPr>
            <p:ph sz="half" idx="2"/>
          </p:nvPr>
        </p:nvSpPr>
        <p:spPr/>
        <p:txBody>
          <a:bodyPr>
            <a:normAutofit/>
          </a:bodyPr>
          <a:lstStyle/>
          <a:p>
            <a:pPr marL="0" indent="0">
              <a:lnSpc>
                <a:spcPct val="120000"/>
              </a:lnSpc>
              <a:spcBef>
                <a:spcPts val="0"/>
              </a:spcBef>
              <a:buNone/>
            </a:pPr>
            <a:r>
              <a:rPr lang="en-GB" sz="900" dirty="0"/>
              <a:t>Strauss, A., &amp; Corbin, J. (1990). </a:t>
            </a:r>
            <a:r>
              <a:rPr lang="en-GB" sz="900" i="1" dirty="0"/>
              <a:t>Basics of qualitative research</a:t>
            </a:r>
            <a:r>
              <a:rPr lang="en-GB" sz="900" dirty="0"/>
              <a:t> (Vol. 15). Newbury Park, CA: Sage.</a:t>
            </a:r>
          </a:p>
          <a:p>
            <a:pPr marL="0" indent="0">
              <a:lnSpc>
                <a:spcPct val="120000"/>
              </a:lnSpc>
              <a:spcBef>
                <a:spcPts val="0"/>
              </a:spcBef>
              <a:buNone/>
            </a:pPr>
            <a:r>
              <a:rPr lang="en-GB" sz="900" dirty="0"/>
              <a:t>Mills, J., Bonner, A., &amp; Francis, K. (2006). The development of constructivist grounded theory. </a:t>
            </a:r>
            <a:r>
              <a:rPr lang="en-GB" sz="900" i="1" dirty="0"/>
              <a:t>International Journal of Qualitative Methods</a:t>
            </a:r>
            <a:r>
              <a:rPr lang="en-GB" sz="900" dirty="0"/>
              <a:t>, </a:t>
            </a:r>
            <a:r>
              <a:rPr lang="en-GB" sz="900" i="1" dirty="0"/>
              <a:t>5</a:t>
            </a:r>
            <a:r>
              <a:rPr lang="en-GB" sz="900" dirty="0"/>
              <a:t>(1), 25-35.</a:t>
            </a:r>
            <a:endParaRPr lang="en-US" sz="900" dirty="0"/>
          </a:p>
          <a:p>
            <a:endParaRPr lang="en-US" dirty="0"/>
          </a:p>
        </p:txBody>
      </p:sp>
      <p:pic>
        <p:nvPicPr>
          <p:cNvPr id="11" name="Picture 10">
            <a:extLst>
              <a:ext uri="{FF2B5EF4-FFF2-40B4-BE49-F238E27FC236}">
                <a16:creationId xmlns:a16="http://schemas.microsoft.com/office/drawing/2014/main" id="{2118593C-261C-4174-9BC9-160C3EE15E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30603" y="3192512"/>
            <a:ext cx="1371600" cy="2057400"/>
          </a:xfrm>
          <a:prstGeom prst="rect">
            <a:avLst/>
          </a:prstGeom>
        </p:spPr>
      </p:pic>
      <p:sp>
        <p:nvSpPr>
          <p:cNvPr id="12" name="TextBox 11">
            <a:extLst>
              <a:ext uri="{FF2B5EF4-FFF2-40B4-BE49-F238E27FC236}">
                <a16:creationId xmlns:a16="http://schemas.microsoft.com/office/drawing/2014/main" id="{27857B08-EB9A-4638-9982-DDA42EDF71DB}"/>
              </a:ext>
            </a:extLst>
          </p:cNvPr>
          <p:cNvSpPr txBox="1"/>
          <p:nvPr/>
        </p:nvSpPr>
        <p:spPr>
          <a:xfrm>
            <a:off x="8936077" y="5276695"/>
            <a:ext cx="1366127" cy="461665"/>
          </a:xfrm>
          <a:prstGeom prst="rect">
            <a:avLst/>
          </a:prstGeom>
          <a:noFill/>
        </p:spPr>
        <p:txBody>
          <a:bodyPr wrap="square" rtlCol="0">
            <a:spAutoFit/>
          </a:bodyPr>
          <a:lstStyle/>
          <a:p>
            <a:pPr algn="ctr"/>
            <a:r>
              <a:rPr lang="en-GB" sz="2400" dirty="0"/>
              <a:t>Strauss</a:t>
            </a:r>
            <a:endParaRPr lang="en-US" sz="2400" dirty="0"/>
          </a:p>
        </p:txBody>
      </p:sp>
      <p:sp>
        <p:nvSpPr>
          <p:cNvPr id="13" name="Explosion: 8 Points 12">
            <a:extLst>
              <a:ext uri="{FF2B5EF4-FFF2-40B4-BE49-F238E27FC236}">
                <a16:creationId xmlns:a16="http://schemas.microsoft.com/office/drawing/2014/main" id="{F711710B-378D-465B-98E6-A77FBA75E46A}"/>
              </a:ext>
            </a:extLst>
          </p:cNvPr>
          <p:cNvSpPr/>
          <p:nvPr/>
        </p:nvSpPr>
        <p:spPr>
          <a:xfrm rot="16021059">
            <a:off x="7942060" y="3557510"/>
            <a:ext cx="1224136" cy="779088"/>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7D83F761-7A17-44AB-A579-979BC7DA3259}"/>
              </a:ext>
            </a:extLst>
          </p:cNvPr>
          <p:cNvSpPr txBox="1"/>
          <p:nvPr/>
        </p:nvSpPr>
        <p:spPr>
          <a:xfrm>
            <a:off x="6899825" y="2334119"/>
            <a:ext cx="1332309" cy="923330"/>
          </a:xfrm>
          <a:prstGeom prst="rect">
            <a:avLst/>
          </a:prstGeom>
          <a:noFill/>
        </p:spPr>
        <p:txBody>
          <a:bodyPr wrap="square" rtlCol="0">
            <a:spAutoFit/>
          </a:bodyPr>
          <a:lstStyle/>
          <a:p>
            <a:pPr algn="ctr"/>
            <a:r>
              <a:rPr lang="en-GB" dirty="0"/>
              <a:t>You’ve got another woman!!!</a:t>
            </a:r>
            <a:endParaRPr lang="en-US" dirty="0"/>
          </a:p>
        </p:txBody>
      </p:sp>
      <p:sp>
        <p:nvSpPr>
          <p:cNvPr id="16" name="Speech Bubble: Rectangle with Corners Rounded 15">
            <a:extLst>
              <a:ext uri="{FF2B5EF4-FFF2-40B4-BE49-F238E27FC236}">
                <a16:creationId xmlns:a16="http://schemas.microsoft.com/office/drawing/2014/main" id="{1F2ED14A-C60A-430C-8712-73C8210A9DD6}"/>
              </a:ext>
            </a:extLst>
          </p:cNvPr>
          <p:cNvSpPr/>
          <p:nvPr/>
        </p:nvSpPr>
        <p:spPr>
          <a:xfrm>
            <a:off x="8960430" y="2340416"/>
            <a:ext cx="1230549" cy="975292"/>
          </a:xfrm>
          <a:prstGeom prst="wedgeRoundRectCallout">
            <a:avLst/>
          </a:prstGeom>
          <a:solidFill>
            <a:schemeClr val="lt1"/>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7" name="TextBox 16">
            <a:extLst>
              <a:ext uri="{FF2B5EF4-FFF2-40B4-BE49-F238E27FC236}">
                <a16:creationId xmlns:a16="http://schemas.microsoft.com/office/drawing/2014/main" id="{E2D5AA7F-1E01-4A25-BE11-C830D6FBE5A0}"/>
              </a:ext>
            </a:extLst>
          </p:cNvPr>
          <p:cNvSpPr txBox="1"/>
          <p:nvPr/>
        </p:nvSpPr>
        <p:spPr>
          <a:xfrm>
            <a:off x="8909549" y="2472619"/>
            <a:ext cx="1332309" cy="646331"/>
          </a:xfrm>
          <a:prstGeom prst="rect">
            <a:avLst/>
          </a:prstGeom>
          <a:noFill/>
        </p:spPr>
        <p:txBody>
          <a:bodyPr wrap="square" rtlCol="0">
            <a:spAutoFit/>
          </a:bodyPr>
          <a:lstStyle/>
          <a:p>
            <a:pPr algn="ctr"/>
            <a:r>
              <a:rPr lang="en-GB" dirty="0"/>
              <a:t>We were on a break!!!</a:t>
            </a:r>
            <a:endParaRPr lang="en-US" dirty="0"/>
          </a:p>
        </p:txBody>
      </p:sp>
    </p:spTree>
    <p:extLst>
      <p:ext uri="{BB962C8B-B14F-4D97-AF65-F5344CB8AC3E}">
        <p14:creationId xmlns:p14="http://schemas.microsoft.com/office/powerpoint/2010/main" val="8790327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chor="ctr" anchorCtr="0">
            <a:noAutofit/>
          </a:bodyPr>
          <a:lstStyle/>
          <a:p>
            <a:r>
              <a:rPr lang="en-GB" sz="2800" dirty="0"/>
              <a:t>Schism Between Glaser &amp; Strauss Heath, H. &amp; </a:t>
            </a:r>
            <a:r>
              <a:rPr lang="en-GB" sz="2800" dirty="0" err="1"/>
              <a:t>Cowley</a:t>
            </a:r>
            <a:r>
              <a:rPr lang="en-GB" sz="2800" dirty="0"/>
              <a:t>, S. (2004).Developing a grounded theory approach: A comparison of Glaser and Strauss. International Journal of Nursing Studies 41, 141–150146</a:t>
            </a:r>
            <a:br>
              <a:rPr lang="en-US" sz="3600" dirty="0"/>
            </a:br>
            <a:endParaRPr lang="en-US" sz="3400" dirty="0"/>
          </a:p>
        </p:txBody>
      </p:sp>
      <p:pic>
        <p:nvPicPr>
          <p:cNvPr id="4" name="Content Placeholder 3"/>
          <p:cNvPicPr>
            <a:picLocks noGrp="1" noChangeAspect="1"/>
          </p:cNvPicPr>
          <p:nvPr>
            <p:ph idx="1"/>
          </p:nvPr>
        </p:nvPicPr>
        <p:blipFill rotWithShape="1">
          <a:blip r:embed="rId2"/>
          <a:srcRect l="25704" t="44735" r="27537" b="19622"/>
          <a:stretch/>
        </p:blipFill>
        <p:spPr>
          <a:xfrm>
            <a:off x="477776" y="1690688"/>
            <a:ext cx="11236448" cy="4815621"/>
          </a:xfrm>
          <a:prstGeom prst="rect">
            <a:avLst/>
          </a:prstGeom>
        </p:spPr>
      </p:pic>
    </p:spTree>
    <p:extLst>
      <p:ext uri="{BB962C8B-B14F-4D97-AF65-F5344CB8AC3E}">
        <p14:creationId xmlns:p14="http://schemas.microsoft.com/office/powerpoint/2010/main" val="37754877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18DB5-0FA3-4CAE-941C-BF4DE48C3410}"/>
              </a:ext>
            </a:extLst>
          </p:cNvPr>
          <p:cNvSpPr>
            <a:spLocks noGrp="1"/>
          </p:cNvSpPr>
          <p:nvPr>
            <p:ph type="title"/>
          </p:nvPr>
        </p:nvSpPr>
        <p:spPr>
          <a:xfrm>
            <a:off x="1045028" y="1336329"/>
            <a:ext cx="3892732" cy="4382588"/>
          </a:xfrm>
        </p:spPr>
        <p:txBody>
          <a:bodyPr anchor="ctr">
            <a:normAutofit/>
          </a:bodyPr>
          <a:lstStyle/>
          <a:p>
            <a:r>
              <a:rPr lang="en-GB" sz="5400" dirty="0"/>
              <a:t>Where is it Appropriate to Use Grounded Theory?</a:t>
            </a:r>
          </a:p>
        </p:txBody>
      </p:sp>
      <p:sp>
        <p:nvSpPr>
          <p:cNvPr id="3" name="Content Placeholder 2">
            <a:extLst>
              <a:ext uri="{FF2B5EF4-FFF2-40B4-BE49-F238E27FC236}">
                <a16:creationId xmlns:a16="http://schemas.microsoft.com/office/drawing/2014/main" id="{7F4B4604-E915-40C8-BE68-0BF3E00A1996}"/>
              </a:ext>
            </a:extLst>
          </p:cNvPr>
          <p:cNvSpPr>
            <a:spLocks noGrp="1"/>
          </p:cNvSpPr>
          <p:nvPr>
            <p:ph idx="1"/>
          </p:nvPr>
        </p:nvSpPr>
        <p:spPr>
          <a:xfrm>
            <a:off x="6096001" y="1336329"/>
            <a:ext cx="5260848" cy="4382588"/>
          </a:xfrm>
        </p:spPr>
        <p:txBody>
          <a:bodyPr anchor="ctr">
            <a:normAutofit/>
          </a:bodyPr>
          <a:lstStyle/>
          <a:p>
            <a:r>
              <a:rPr lang="en-GB" sz="2000"/>
              <a:t>You may be in an area where there is little or no theory</a:t>
            </a:r>
          </a:p>
          <a:p>
            <a:r>
              <a:rPr lang="en-GB" sz="2000"/>
              <a:t>You may not agree with existing theories</a:t>
            </a:r>
          </a:p>
          <a:p>
            <a:r>
              <a:rPr lang="en-GB" sz="2000"/>
              <a:t>You may want to evolve and take ownership of a theory over your lifetime</a:t>
            </a:r>
          </a:p>
          <a:p>
            <a:r>
              <a:rPr lang="en-GB" sz="2000"/>
              <a:t>You may not want to test existing hypotheses</a:t>
            </a:r>
          </a:p>
          <a:p>
            <a:r>
              <a:rPr lang="en-GB" sz="2000"/>
              <a:t>You may want to mix qualitative and quantitative data</a:t>
            </a:r>
          </a:p>
          <a:p>
            <a:r>
              <a:rPr lang="en-GB" sz="2000"/>
              <a:t>You may want to collect a broad range of data beyond more structured methods, or not want to simply repeat another’s study (Hayhoe, 2012 ibid.)</a:t>
            </a:r>
          </a:p>
          <a:p>
            <a:endParaRPr lang="en-GB" sz="2000"/>
          </a:p>
        </p:txBody>
      </p:sp>
    </p:spTree>
    <p:extLst>
      <p:ext uri="{BB962C8B-B14F-4D97-AF65-F5344CB8AC3E}">
        <p14:creationId xmlns:p14="http://schemas.microsoft.com/office/powerpoint/2010/main" val="353159184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AE4087-308D-412D-8569-1F94366428DE}"/>
              </a:ext>
            </a:extLst>
          </p:cNvPr>
          <p:cNvSpPr>
            <a:spLocks noGrp="1"/>
          </p:cNvSpPr>
          <p:nvPr>
            <p:ph type="title"/>
          </p:nvPr>
        </p:nvSpPr>
        <p:spPr>
          <a:xfrm>
            <a:off x="645065" y="1463040"/>
            <a:ext cx="3796306" cy="2690949"/>
          </a:xfrm>
        </p:spPr>
        <p:txBody>
          <a:bodyPr anchor="t">
            <a:normAutofit/>
          </a:bodyPr>
          <a:lstStyle/>
          <a:p>
            <a:r>
              <a:rPr lang="en-GB" dirty="0"/>
              <a:t>The interloper! </a:t>
            </a:r>
            <a:r>
              <a:rPr lang="en-GB" dirty="0" err="1"/>
              <a:t>Hayhoe</a:t>
            </a:r>
            <a:r>
              <a:rPr lang="en-GB" dirty="0"/>
              <a:t>: Grounded Methodology</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311D33B-C4C5-4C2C-807A-CB2AD106DAF3}"/>
              </a:ext>
            </a:extLst>
          </p:cNvPr>
          <p:cNvSpPr>
            <a:spLocks noGrp="1"/>
          </p:cNvSpPr>
          <p:nvPr>
            <p:ph idx="1"/>
          </p:nvPr>
        </p:nvSpPr>
        <p:spPr>
          <a:xfrm>
            <a:off x="5656218" y="1463039"/>
            <a:ext cx="5542387" cy="4300447"/>
          </a:xfrm>
        </p:spPr>
        <p:txBody>
          <a:bodyPr anchor="t">
            <a:normAutofit/>
          </a:bodyPr>
          <a:lstStyle/>
          <a:p>
            <a:pPr>
              <a:defRPr/>
            </a:pPr>
            <a:r>
              <a:rPr lang="en-GB" sz="2200"/>
              <a:t>Instead of formal coding you develop narratives</a:t>
            </a:r>
          </a:p>
          <a:p>
            <a:pPr>
              <a:defRPr/>
            </a:pPr>
            <a:r>
              <a:rPr lang="en-GB" sz="2200"/>
              <a:t>All about the structure, not about the philosophy</a:t>
            </a:r>
          </a:p>
          <a:p>
            <a:pPr>
              <a:defRPr/>
            </a:pPr>
            <a:r>
              <a:rPr lang="en-GB" sz="2200" b="1"/>
              <a:t>Open coding: </a:t>
            </a:r>
            <a:r>
              <a:rPr lang="en-GB" sz="2200"/>
              <a:t>like choosing the characters and main events in your play</a:t>
            </a:r>
          </a:p>
          <a:p>
            <a:pPr>
              <a:defRPr/>
            </a:pPr>
            <a:r>
              <a:rPr lang="en-GB" sz="2200" b="1"/>
              <a:t>Axial coding: </a:t>
            </a:r>
            <a:r>
              <a:rPr lang="en-GB" sz="2200"/>
              <a:t>like choosing your plot</a:t>
            </a:r>
          </a:p>
          <a:p>
            <a:pPr lvl="1">
              <a:defRPr/>
            </a:pPr>
            <a:r>
              <a:rPr lang="en-GB" sz="2200" dirty="0"/>
              <a:t>Leave a cliff-hanger, or a twist</a:t>
            </a:r>
          </a:p>
          <a:p>
            <a:pPr>
              <a:defRPr/>
            </a:pPr>
            <a:r>
              <a:rPr lang="en-GB" sz="2200" b="1"/>
              <a:t>Selective coding: </a:t>
            </a:r>
            <a:r>
              <a:rPr lang="en-GB" sz="2200"/>
              <a:t>knitting the story lines, the plots and sub-plots together</a:t>
            </a:r>
          </a:p>
        </p:txBody>
      </p:sp>
    </p:spTree>
    <p:extLst>
      <p:ext uri="{BB962C8B-B14F-4D97-AF65-F5344CB8AC3E}">
        <p14:creationId xmlns:p14="http://schemas.microsoft.com/office/powerpoint/2010/main" val="11367144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Rectangle 80">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060" name="Rectangle 12"/>
          <p:cNvSpPr>
            <a:spLocks noGrp="1" noChangeArrowheads="1"/>
          </p:cNvSpPr>
          <p:nvPr>
            <p:ph type="title"/>
          </p:nvPr>
        </p:nvSpPr>
        <p:spPr>
          <a:xfrm>
            <a:off x="742950" y="742951"/>
            <a:ext cx="3476625" cy="4962524"/>
          </a:xfrm>
        </p:spPr>
        <p:txBody>
          <a:bodyPr vert="horz" lIns="91440" tIns="45720" rIns="91440" bIns="45720" rtlCol="0" anchor="ctr" anchorCtr="0">
            <a:normAutofit/>
          </a:bodyPr>
          <a:lstStyle/>
          <a:p>
            <a:pPr algn="ctr">
              <a:defRPr/>
            </a:pPr>
            <a:r>
              <a:rPr lang="en-US" sz="4800" kern="1200">
                <a:solidFill>
                  <a:srgbClr val="FFFFFF"/>
                </a:solidFill>
                <a:latin typeface="+mj-lt"/>
                <a:ea typeface="+mj-ea"/>
                <a:cs typeface="+mj-cs"/>
              </a:rPr>
              <a:t>Grounded Methodology</a:t>
            </a:r>
          </a:p>
        </p:txBody>
      </p:sp>
      <p:pic>
        <p:nvPicPr>
          <p:cNvPr id="10" name="Picture 9"/>
          <p:cNvPicPr>
            <a:picLocks noChangeAspect="1"/>
          </p:cNvPicPr>
          <p:nvPr/>
        </p:nvPicPr>
        <p:blipFill rotWithShape="1">
          <a:blip r:embed="rId2"/>
          <a:srcRect l="25588" t="32294" r="33463" b="9379"/>
          <a:stretch/>
        </p:blipFill>
        <p:spPr>
          <a:xfrm>
            <a:off x="5153822" y="807574"/>
            <a:ext cx="6553545" cy="5250794"/>
          </a:xfrm>
          <a:prstGeom prst="rect">
            <a:avLst/>
          </a:prstGeo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ACCAEC-CC3C-4491-A0BE-F13FEE453F71}"/>
              </a:ext>
            </a:extLst>
          </p:cNvPr>
          <p:cNvSpPr>
            <a:spLocks noGrp="1"/>
          </p:cNvSpPr>
          <p:nvPr>
            <p:ph type="title"/>
          </p:nvPr>
        </p:nvSpPr>
        <p:spPr>
          <a:xfrm>
            <a:off x="645065" y="1463040"/>
            <a:ext cx="3796306" cy="2690949"/>
          </a:xfrm>
        </p:spPr>
        <p:txBody>
          <a:bodyPr anchor="t">
            <a:normAutofit/>
          </a:bodyPr>
          <a:lstStyle/>
          <a:p>
            <a:r>
              <a:rPr lang="en-GB" dirty="0"/>
              <a:t>Sampling people as casting your play</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ED4A78B-7D86-424E-8660-A7615106F928}"/>
              </a:ext>
            </a:extLst>
          </p:cNvPr>
          <p:cNvSpPr>
            <a:spLocks noGrp="1"/>
          </p:cNvSpPr>
          <p:nvPr>
            <p:ph idx="1"/>
          </p:nvPr>
        </p:nvSpPr>
        <p:spPr>
          <a:xfrm>
            <a:off x="5656218" y="1463039"/>
            <a:ext cx="5542387" cy="4300447"/>
          </a:xfrm>
        </p:spPr>
        <p:txBody>
          <a:bodyPr anchor="t">
            <a:normAutofit/>
          </a:bodyPr>
          <a:lstStyle/>
          <a:p>
            <a:pPr>
              <a:defRPr/>
            </a:pPr>
            <a:r>
              <a:rPr lang="en-GB" sz="2200"/>
              <a:t>Becomes more about human relationships</a:t>
            </a:r>
          </a:p>
          <a:p>
            <a:pPr>
              <a:defRPr/>
            </a:pPr>
            <a:r>
              <a:rPr lang="en-GB" sz="2200"/>
              <a:t>Initial data gathering for open coding involves selecting a representative sample of subjects and variables</a:t>
            </a:r>
          </a:p>
          <a:p>
            <a:pPr>
              <a:defRPr/>
            </a:pPr>
            <a:r>
              <a:rPr lang="en-GB" sz="2200"/>
              <a:t>Axial coding finds representative subjects and researches plots in detail</a:t>
            </a:r>
          </a:p>
          <a:p>
            <a:pPr>
              <a:defRPr/>
            </a:pPr>
            <a:r>
              <a:rPr lang="en-GB" sz="2200"/>
              <a:t>Selective coding is researching a select sample according to their interactions with other actors and plots, to analyse stories that are being told in the play</a:t>
            </a:r>
          </a:p>
          <a:p>
            <a:pPr marL="0" indent="0">
              <a:buNone/>
            </a:pPr>
            <a:endParaRPr lang="en-GB" sz="2200"/>
          </a:p>
        </p:txBody>
      </p:sp>
    </p:spTree>
    <p:extLst>
      <p:ext uri="{BB962C8B-B14F-4D97-AF65-F5344CB8AC3E}">
        <p14:creationId xmlns:p14="http://schemas.microsoft.com/office/powerpoint/2010/main" val="32906624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645065" y="1463040"/>
            <a:ext cx="3796306" cy="2690949"/>
          </a:xfrm>
        </p:spPr>
        <p:txBody>
          <a:bodyPr anchor="t">
            <a:normAutofit/>
          </a:bodyPr>
          <a:lstStyle/>
          <a:p>
            <a:r>
              <a:rPr lang="en-US" dirty="0"/>
              <a:t>Two Approaches that can be Employed</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a:xfrm>
            <a:off x="5656218" y="1463039"/>
            <a:ext cx="5542387" cy="4300447"/>
          </a:xfrm>
        </p:spPr>
        <p:txBody>
          <a:bodyPr anchor="t">
            <a:normAutofit/>
          </a:bodyPr>
          <a:lstStyle/>
          <a:p>
            <a:r>
              <a:rPr lang="en-US" sz="2200"/>
              <a:t>Thematic analysis</a:t>
            </a:r>
          </a:p>
          <a:p>
            <a:pPr lvl="1"/>
            <a:r>
              <a:rPr lang="en-US" sz="2200"/>
              <a:t>Finding recurring themes in observations, the literature and interviews</a:t>
            </a:r>
          </a:p>
          <a:p>
            <a:pPr lvl="1"/>
            <a:r>
              <a:rPr lang="en-US" sz="2200"/>
              <a:t>Finding “big issues” that stand out</a:t>
            </a:r>
          </a:p>
          <a:p>
            <a:r>
              <a:rPr lang="en-US" sz="2200"/>
              <a:t>Gestalt analysis</a:t>
            </a:r>
          </a:p>
          <a:p>
            <a:pPr lvl="1"/>
            <a:r>
              <a:rPr lang="en-US" sz="2200"/>
              <a:t>Finding patterns that exist in the data</a:t>
            </a:r>
          </a:p>
          <a:p>
            <a:pPr lvl="1"/>
            <a:r>
              <a:rPr lang="en-US" sz="2200"/>
              <a:t>Finding out how different people, things, classes, etc. are connected</a:t>
            </a:r>
          </a:p>
        </p:txBody>
      </p:sp>
    </p:spTree>
    <p:extLst>
      <p:ext uri="{BB962C8B-B14F-4D97-AF65-F5344CB8AC3E}">
        <p14:creationId xmlns:p14="http://schemas.microsoft.com/office/powerpoint/2010/main" val="27909627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7895A40-19A4-42D6-9D30-DBC1E8002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11067024"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987689" y="3071183"/>
            <a:ext cx="9910296" cy="2590027"/>
          </a:xfrm>
        </p:spPr>
        <p:txBody>
          <a:bodyPr vert="horz" lIns="91440" tIns="45720" rIns="91440" bIns="45720" rtlCol="0" anchor="t" anchorCtr="0">
            <a:normAutofit/>
          </a:bodyPr>
          <a:lstStyle/>
          <a:p>
            <a:r>
              <a:rPr lang="en-US" sz="8000" kern="1200">
                <a:solidFill>
                  <a:schemeClr val="tx1"/>
                </a:solidFill>
                <a:latin typeface="+mj-lt"/>
                <a:ea typeface="+mj-ea"/>
                <a:cs typeface="+mj-cs"/>
              </a:rPr>
              <a:t>Example</a:t>
            </a:r>
          </a:p>
        </p:txBody>
      </p:sp>
      <p:sp>
        <p:nvSpPr>
          <p:cNvPr id="3" name="Text Placeholder 2"/>
          <p:cNvSpPr>
            <a:spLocks noGrp="1"/>
          </p:cNvSpPr>
          <p:nvPr>
            <p:ph type="body" idx="1"/>
          </p:nvPr>
        </p:nvSpPr>
        <p:spPr>
          <a:xfrm>
            <a:off x="987688" y="1553518"/>
            <a:ext cx="9910295" cy="1281733"/>
          </a:xfrm>
        </p:spPr>
        <p:txBody>
          <a:bodyPr vert="horz" lIns="91440" tIns="45720" rIns="91440" bIns="45720" rtlCol="0" anchor="b">
            <a:normAutofit/>
          </a:bodyPr>
          <a:lstStyle/>
          <a:p>
            <a:r>
              <a:rPr lang="en-US" kern="1200">
                <a:solidFill>
                  <a:schemeClr val="tx1"/>
                </a:solidFill>
                <a:latin typeface="+mn-lt"/>
                <a:ea typeface="+mn-ea"/>
                <a:cs typeface="+mn-cs"/>
              </a:rPr>
              <a:t>Reflexive Strategies Developed During Part Time Fieldwork in an English School for the Blind, Worcester, 2000-2001</a:t>
            </a:r>
          </a:p>
        </p:txBody>
      </p:sp>
      <p:sp>
        <p:nvSpPr>
          <p:cNvPr id="16" name="Rectangle 15">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538471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D5872A3-CFF8-4F36-8446-6F1B04585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7EC0934-1503-4296-A688-FC4E83E3F6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22324" y="4813"/>
            <a:ext cx="7147352" cy="6333471"/>
            <a:chOff x="329184" y="-555662"/>
            <a:chExt cx="524256" cy="6333471"/>
          </a:xfrm>
        </p:grpSpPr>
        <p:cxnSp>
          <p:nvCxnSpPr>
            <p:cNvPr id="12" name="Straight Connector 11">
              <a:extLst>
                <a:ext uri="{FF2B5EF4-FFF2-40B4-BE49-F238E27FC236}">
                  <a16:creationId xmlns:a16="http://schemas.microsoft.com/office/drawing/2014/main" id="{0C528A17-D3E6-4463-8942-C4991C05B0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3824"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299B74AA-0D92-4B16-A6FE-030C4476EF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555662"/>
              <a:ext cx="524256" cy="60877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5" name="Rectangle 14">
            <a:extLst>
              <a:ext uri="{FF2B5EF4-FFF2-40B4-BE49-F238E27FC236}">
                <a16:creationId xmlns:a16="http://schemas.microsoft.com/office/drawing/2014/main" id="{5E2C537D-FECA-4C7F-A65B-F82518B3A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265180"/>
            <a:ext cx="10999072" cy="575157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59066D3-94A6-4183-A623-9964B581A265}"/>
              </a:ext>
            </a:extLst>
          </p:cNvPr>
          <p:cNvPicPr>
            <a:picLocks noChangeAspect="1"/>
          </p:cNvPicPr>
          <p:nvPr/>
        </p:nvPicPr>
        <p:blipFill rotWithShape="1">
          <a:blip r:embed="rId2"/>
          <a:srcRect t="7354" b="2526"/>
          <a:stretch/>
        </p:blipFill>
        <p:spPr>
          <a:xfrm>
            <a:off x="838200" y="469664"/>
            <a:ext cx="10515600" cy="5330606"/>
          </a:xfrm>
          <a:prstGeom prst="rect">
            <a:avLst/>
          </a:prstGeom>
        </p:spPr>
      </p:pic>
    </p:spTree>
    <p:extLst>
      <p:ext uri="{BB962C8B-B14F-4D97-AF65-F5344CB8AC3E}">
        <p14:creationId xmlns:p14="http://schemas.microsoft.com/office/powerpoint/2010/main" val="384418660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5065" y="1463040"/>
            <a:ext cx="3796306" cy="2690949"/>
          </a:xfrm>
        </p:spPr>
        <p:txBody>
          <a:bodyPr anchor="t">
            <a:normAutofit/>
          </a:bodyPr>
          <a:lstStyle/>
          <a:p>
            <a:r>
              <a:rPr lang="en-US" sz="4800"/>
              <a:t>Aims &amp; Objectives of the study</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656218" y="1463039"/>
            <a:ext cx="5542387" cy="4300447"/>
          </a:xfrm>
        </p:spPr>
        <p:txBody>
          <a:bodyPr anchor="t" anchorCtr="0">
            <a:normAutofit/>
          </a:bodyPr>
          <a:lstStyle/>
          <a:p>
            <a:pPr>
              <a:spcBef>
                <a:spcPts val="0"/>
              </a:spcBef>
              <a:spcAft>
                <a:spcPts val="600"/>
              </a:spcAft>
            </a:pPr>
            <a:r>
              <a:rPr lang="en-US" sz="2200"/>
              <a:t>To understand art education for people who are blind</a:t>
            </a:r>
          </a:p>
          <a:p>
            <a:pPr>
              <a:spcBef>
                <a:spcPts val="0"/>
              </a:spcBef>
              <a:spcAft>
                <a:spcPts val="600"/>
              </a:spcAft>
            </a:pPr>
            <a:r>
              <a:rPr lang="en-US" sz="2200"/>
              <a:t>To understand pedagogies and identify problems</a:t>
            </a:r>
          </a:p>
          <a:p>
            <a:pPr lvl="1">
              <a:spcBef>
                <a:spcPts val="0"/>
              </a:spcBef>
              <a:spcAft>
                <a:spcPts val="600"/>
              </a:spcAft>
            </a:pPr>
            <a:r>
              <a:rPr lang="en-GB" sz="2200"/>
              <a:t>D</a:t>
            </a:r>
            <a:r>
              <a:rPr lang="en-US" sz="2200"/>
              <a:t>evelop a critical analysis, as theories didn’t exist</a:t>
            </a:r>
          </a:p>
          <a:p>
            <a:pPr>
              <a:spcBef>
                <a:spcPts val="0"/>
              </a:spcBef>
              <a:spcAft>
                <a:spcPts val="600"/>
              </a:spcAft>
            </a:pPr>
            <a:r>
              <a:rPr lang="en-US" sz="2200"/>
              <a:t>To examine how understanding art education of students who were blind could help understand art education</a:t>
            </a:r>
          </a:p>
        </p:txBody>
      </p:sp>
    </p:spTree>
    <p:extLst>
      <p:ext uri="{BB962C8B-B14F-4D97-AF65-F5344CB8AC3E}">
        <p14:creationId xmlns:p14="http://schemas.microsoft.com/office/powerpoint/2010/main" val="16469096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645065" y="1463040"/>
            <a:ext cx="3796306" cy="2690949"/>
          </a:xfrm>
        </p:spPr>
        <p:txBody>
          <a:bodyPr anchor="t" anchorCtr="0">
            <a:normAutofit/>
          </a:bodyPr>
          <a:lstStyle/>
          <a:p>
            <a:r>
              <a:rPr lang="en-US" sz="4800"/>
              <a:t>Methods</a:t>
            </a:r>
          </a:p>
        </p:txBody>
      </p:sp>
      <p:grpSp>
        <p:nvGrpSpPr>
          <p:cNvPr id="12" name="Group 11">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6" name="Rectangle 15">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p:cNvSpPr>
            <a:spLocks noGrp="1"/>
          </p:cNvSpPr>
          <p:nvPr>
            <p:ph idx="1"/>
          </p:nvPr>
        </p:nvSpPr>
        <p:spPr>
          <a:xfrm>
            <a:off x="5656218" y="1463039"/>
            <a:ext cx="5542387" cy="4300447"/>
          </a:xfrm>
        </p:spPr>
        <p:txBody>
          <a:bodyPr anchor="t" anchorCtr="0">
            <a:normAutofit/>
          </a:bodyPr>
          <a:lstStyle/>
          <a:p>
            <a:pPr>
              <a:buFont typeface="Arial" panose="020B0604020202020204" pitchFamily="34" charset="0"/>
              <a:buChar char="•"/>
            </a:pPr>
            <a:r>
              <a:rPr lang="en-GB" sz="2200"/>
              <a:t>All was data</a:t>
            </a:r>
          </a:p>
          <a:p>
            <a:pPr>
              <a:buFont typeface="Arial" panose="020B0604020202020204" pitchFamily="34" charset="0"/>
              <a:buChar char="•"/>
            </a:pPr>
            <a:r>
              <a:rPr lang="en-GB" sz="2200"/>
              <a:t>Examined historical data</a:t>
            </a:r>
          </a:p>
          <a:p>
            <a:pPr>
              <a:buFont typeface="Arial" panose="020B0604020202020204" pitchFamily="34" charset="0"/>
              <a:buChar char="•"/>
            </a:pPr>
            <a:r>
              <a:rPr lang="en-GB" sz="2200"/>
              <a:t>Examined studies in the field – mostly experimental psychology</a:t>
            </a:r>
          </a:p>
          <a:p>
            <a:pPr>
              <a:buFont typeface="Arial" panose="020B0604020202020204" pitchFamily="34" charset="0"/>
              <a:buChar char="•"/>
            </a:pPr>
            <a:r>
              <a:rPr lang="en-GB" sz="2200"/>
              <a:t>Observed students – participant observation</a:t>
            </a:r>
          </a:p>
          <a:p>
            <a:pPr>
              <a:buFont typeface="Arial" panose="020B0604020202020204" pitchFamily="34" charset="0"/>
              <a:buChar char="•"/>
            </a:pPr>
            <a:r>
              <a:rPr lang="en-GB" sz="2200"/>
              <a:t>Interviews – after and during observations</a:t>
            </a:r>
          </a:p>
          <a:p>
            <a:pPr lvl="1">
              <a:buFont typeface="Arial" panose="020B0604020202020204" pitchFamily="34" charset="0"/>
              <a:buChar char="•"/>
            </a:pPr>
            <a:r>
              <a:rPr lang="en-GB" sz="2200" dirty="0"/>
              <a:t>Worcester College teacher was ‘informer’</a:t>
            </a:r>
          </a:p>
          <a:p>
            <a:pPr>
              <a:buFont typeface="Arial" panose="020B0604020202020204" pitchFamily="34" charset="0"/>
              <a:buChar char="•"/>
            </a:pPr>
            <a:r>
              <a:rPr lang="en-GB" sz="2200"/>
              <a:t>Participant diaries</a:t>
            </a:r>
          </a:p>
        </p:txBody>
      </p:sp>
    </p:spTree>
    <p:extLst>
      <p:ext uri="{BB962C8B-B14F-4D97-AF65-F5344CB8AC3E}">
        <p14:creationId xmlns:p14="http://schemas.microsoft.com/office/powerpoint/2010/main" val="129305988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AAAC72-861F-473B-AD29-986CBD596C17}"/>
              </a:ext>
            </a:extLst>
          </p:cNvPr>
          <p:cNvSpPr>
            <a:spLocks noGrp="1"/>
          </p:cNvSpPr>
          <p:nvPr>
            <p:ph type="title"/>
          </p:nvPr>
        </p:nvSpPr>
        <p:spPr>
          <a:xfrm>
            <a:off x="645065" y="1463040"/>
            <a:ext cx="3796306" cy="2690949"/>
          </a:xfrm>
        </p:spPr>
        <p:txBody>
          <a:bodyPr anchor="t">
            <a:normAutofit/>
          </a:bodyPr>
          <a:lstStyle/>
          <a:p>
            <a:r>
              <a:rPr lang="en-GB" sz="4800"/>
              <a:t>Exercise</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96780CA-8B9E-43C8-A4A9-446EF9DD6075}"/>
              </a:ext>
            </a:extLst>
          </p:cNvPr>
          <p:cNvSpPr>
            <a:spLocks noGrp="1"/>
          </p:cNvSpPr>
          <p:nvPr>
            <p:ph idx="1"/>
          </p:nvPr>
        </p:nvSpPr>
        <p:spPr>
          <a:xfrm>
            <a:off x="5656218" y="1463039"/>
            <a:ext cx="5542387" cy="4300447"/>
          </a:xfrm>
        </p:spPr>
        <p:txBody>
          <a:bodyPr anchor="t">
            <a:normAutofit/>
          </a:bodyPr>
          <a:lstStyle/>
          <a:p>
            <a:pPr>
              <a:buFont typeface="Wingdings" panose="05000000000000000000" pitchFamily="2" charset="2"/>
              <a:buChar char="§"/>
              <a:defRPr/>
            </a:pPr>
            <a:r>
              <a:rPr lang="en-GB" sz="2200"/>
              <a:t>In groups of three or four, discuss the following for 10 minutes and report back to group – one point on each to be reported:</a:t>
            </a:r>
          </a:p>
          <a:p>
            <a:pPr lvl="1">
              <a:buFont typeface="Wingdings" panose="05000000000000000000" pitchFamily="2" charset="2"/>
              <a:buChar char="§"/>
              <a:defRPr/>
            </a:pPr>
            <a:r>
              <a:rPr lang="en-GB" sz="2200"/>
              <a:t>What problems arose in this situation?</a:t>
            </a:r>
          </a:p>
          <a:p>
            <a:pPr lvl="1">
              <a:buFont typeface="Wingdings" panose="05000000000000000000" pitchFamily="2" charset="2"/>
              <a:buChar char="§"/>
              <a:defRPr/>
            </a:pPr>
            <a:r>
              <a:rPr lang="en-GB" sz="2200"/>
              <a:t>How did my being a teacher change my approach to research?</a:t>
            </a:r>
          </a:p>
          <a:p>
            <a:pPr lvl="1">
              <a:buFont typeface="Wingdings" panose="05000000000000000000" pitchFamily="2" charset="2"/>
              <a:buChar char="§"/>
              <a:defRPr/>
            </a:pPr>
            <a:r>
              <a:rPr lang="en-GB" sz="2200"/>
              <a:t>Was being a teacher a good or bad thing eventually?</a:t>
            </a:r>
          </a:p>
          <a:p>
            <a:pPr lvl="1">
              <a:buFont typeface="Wingdings" panose="05000000000000000000" pitchFamily="2" charset="2"/>
              <a:buChar char="§"/>
              <a:defRPr/>
            </a:pPr>
            <a:r>
              <a:rPr lang="en-GB" sz="2200"/>
              <a:t>Ethical issues?</a:t>
            </a:r>
          </a:p>
          <a:p>
            <a:endParaRPr lang="en-GB" sz="2200"/>
          </a:p>
        </p:txBody>
      </p:sp>
    </p:spTree>
    <p:extLst>
      <p:ext uri="{BB962C8B-B14F-4D97-AF65-F5344CB8AC3E}">
        <p14:creationId xmlns:p14="http://schemas.microsoft.com/office/powerpoint/2010/main" val="86690665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7895A40-19A4-42D6-9D30-DBC1E8002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11067024"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987689" y="3071183"/>
            <a:ext cx="9910296" cy="2590027"/>
          </a:xfrm>
        </p:spPr>
        <p:txBody>
          <a:bodyPr vert="horz" lIns="91440" tIns="45720" rIns="91440" bIns="45720" rtlCol="0" anchor="t" anchorCtr="0">
            <a:normAutofit/>
          </a:bodyPr>
          <a:lstStyle/>
          <a:p>
            <a:r>
              <a:rPr lang="en-US" sz="8000" kern="1200">
                <a:solidFill>
                  <a:schemeClr val="tx1"/>
                </a:solidFill>
                <a:latin typeface="+mj-lt"/>
                <a:ea typeface="+mj-ea"/>
                <a:cs typeface="+mj-cs"/>
              </a:rPr>
              <a:t>Summary</a:t>
            </a:r>
          </a:p>
        </p:txBody>
      </p:sp>
      <p:sp>
        <p:nvSpPr>
          <p:cNvPr id="5" name="Text Placeholder 4"/>
          <p:cNvSpPr>
            <a:spLocks noGrp="1"/>
          </p:cNvSpPr>
          <p:nvPr>
            <p:ph type="body" idx="1"/>
          </p:nvPr>
        </p:nvSpPr>
        <p:spPr>
          <a:xfrm>
            <a:off x="987688" y="1553518"/>
            <a:ext cx="9910295" cy="1281733"/>
          </a:xfrm>
        </p:spPr>
        <p:txBody>
          <a:bodyPr vert="horz" lIns="91440" tIns="45720" rIns="91440" bIns="45720" rtlCol="0" anchor="b">
            <a:normAutofit/>
          </a:bodyPr>
          <a:lstStyle/>
          <a:p>
            <a:r>
              <a:rPr lang="en-US" kern="1200">
                <a:solidFill>
                  <a:schemeClr val="tx1"/>
                </a:solidFill>
                <a:latin typeface="+mn-lt"/>
                <a:ea typeface="+mn-ea"/>
                <a:cs typeface="+mn-cs"/>
              </a:rPr>
              <a:t>What have we covered?</a:t>
            </a:r>
          </a:p>
        </p:txBody>
      </p:sp>
      <p:sp>
        <p:nvSpPr>
          <p:cNvPr id="18" name="Rectangle 17">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140883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p:cNvSpPr>
            <a:spLocks noGrp="1"/>
          </p:cNvSpPr>
          <p:nvPr>
            <p:ph type="title"/>
          </p:nvPr>
        </p:nvSpPr>
        <p:spPr>
          <a:xfrm>
            <a:off x="645065" y="1463040"/>
            <a:ext cx="3796306" cy="2690949"/>
          </a:xfrm>
        </p:spPr>
        <p:txBody>
          <a:bodyPr anchor="t" anchorCtr="0">
            <a:normAutofit/>
          </a:bodyPr>
          <a:lstStyle/>
          <a:p>
            <a:r>
              <a:rPr lang="en-GB" sz="4800"/>
              <a:t>What have we covered</a:t>
            </a:r>
            <a:endParaRPr lang="en-US" sz="4800"/>
          </a:p>
        </p:txBody>
      </p:sp>
      <p:grpSp>
        <p:nvGrpSpPr>
          <p:cNvPr id="16" name="Group 15">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7" name="Rectangle 1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0" name="Rectangle 19">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p:cNvSpPr>
            <a:spLocks noGrp="1"/>
          </p:cNvSpPr>
          <p:nvPr>
            <p:ph idx="1"/>
          </p:nvPr>
        </p:nvSpPr>
        <p:spPr>
          <a:xfrm>
            <a:off x="5656218" y="1463039"/>
            <a:ext cx="5542387" cy="4300447"/>
          </a:xfrm>
        </p:spPr>
        <p:txBody>
          <a:bodyPr anchor="t">
            <a:normAutofit/>
          </a:bodyPr>
          <a:lstStyle/>
          <a:p>
            <a:r>
              <a:rPr lang="en-GB" sz="2200"/>
              <a:t>Began as a highly structured methodology of anthropology in order to study previously un-researched topics</a:t>
            </a:r>
          </a:p>
          <a:p>
            <a:r>
              <a:rPr lang="en-GB" sz="2200"/>
              <a:t>It was originally based on inductive logic, but is now largely more inductive</a:t>
            </a:r>
          </a:p>
          <a:p>
            <a:r>
              <a:rPr lang="en-GB" sz="2200"/>
              <a:t>Is traditionally based on 6 principles</a:t>
            </a:r>
          </a:p>
          <a:p>
            <a:r>
              <a:rPr lang="en-GB" sz="2200"/>
              <a:t>Is largely based on qualitative data, but the data is coded in a structured way</a:t>
            </a:r>
          </a:p>
          <a:p>
            <a:r>
              <a:rPr lang="en-GB" sz="2200"/>
              <a:t>Grounded methodology applies the methodology like a structured narrative</a:t>
            </a:r>
            <a:endParaRPr lang="en-US" sz="2200"/>
          </a:p>
        </p:txBody>
      </p:sp>
    </p:spTree>
    <p:extLst>
      <p:ext uri="{BB962C8B-B14F-4D97-AF65-F5344CB8AC3E}">
        <p14:creationId xmlns:p14="http://schemas.microsoft.com/office/powerpoint/2010/main" val="312588605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CBEBE1B5A18CA4D82AA3EC25D86BF17" ma:contentTypeVersion="13" ma:contentTypeDescription="Create a new document." ma:contentTypeScope="" ma:versionID="ee0779e7325908ee6b23f490a7a86e4c">
  <xsd:schema xmlns:xsd="http://www.w3.org/2001/XMLSchema" xmlns:xs="http://www.w3.org/2001/XMLSchema" xmlns:p="http://schemas.microsoft.com/office/2006/metadata/properties" xmlns:ns3="175a304c-2342-45ef-8dc6-82622f85b28d" xmlns:ns4="30bab34e-cbd2-460d-9227-52c21590b64b" targetNamespace="http://schemas.microsoft.com/office/2006/metadata/properties" ma:root="true" ma:fieldsID="74b8224a884fd72eef46864c0283a950" ns3:_="" ns4:_="">
    <xsd:import namespace="175a304c-2342-45ef-8dc6-82622f85b28d"/>
    <xsd:import namespace="30bab34e-cbd2-460d-9227-52c21590b64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5a304c-2342-45ef-8dc6-82622f85b2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bab34e-cbd2-460d-9227-52c21590b64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6280CB1-A073-44C7-B23B-D7753486F7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75a304c-2342-45ef-8dc6-82622f85b28d"/>
    <ds:schemaRef ds:uri="30bab34e-cbd2-460d-9227-52c21590b6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FB6489E-5A17-4F00-9595-83314EF10B5E}">
  <ds:schemaRefs>
    <ds:schemaRef ds:uri="http://schemas.microsoft.com/sharepoint/v3/contenttype/forms"/>
  </ds:schemaRefs>
</ds:datastoreItem>
</file>

<file path=customXml/itemProps3.xml><?xml version="1.0" encoding="utf-8"?>
<ds:datastoreItem xmlns:ds="http://schemas.openxmlformats.org/officeDocument/2006/customXml" ds:itemID="{870EAE0D-740E-4805-9F7F-3D34BC5BE0D3}">
  <ds:schemaRefs>
    <ds:schemaRef ds:uri="30bab34e-cbd2-460d-9227-52c21590b64b"/>
    <ds:schemaRef ds:uri="http://purl.org/dc/dcmitype/"/>
    <ds:schemaRef ds:uri="http://schemas.microsoft.com/office/2006/documentManagement/types"/>
    <ds:schemaRef ds:uri="175a304c-2342-45ef-8dc6-82622f85b28d"/>
    <ds:schemaRef ds:uri="http://purl.org/dc/elements/1.1/"/>
    <ds:schemaRef ds:uri="http://schemas.microsoft.com/office/2006/metadata/properties"/>
    <ds:schemaRef ds:uri="http://purl.org/dc/terms/"/>
    <ds:schemaRef ds:uri="http://schemas.openxmlformats.org/package/2006/metadata/core-properti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3763</Words>
  <Application>Microsoft Office PowerPoint</Application>
  <PresentationFormat>Widescreen</PresentationFormat>
  <Paragraphs>343</Paragraphs>
  <Slides>66</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66</vt:i4>
      </vt:variant>
    </vt:vector>
  </HeadingPairs>
  <TitlesOfParts>
    <vt:vector size="71" baseType="lpstr">
      <vt:lpstr>Arial</vt:lpstr>
      <vt:lpstr>Calibri</vt:lpstr>
      <vt:lpstr>Calibri Light</vt:lpstr>
      <vt:lpstr>Wingdings</vt:lpstr>
      <vt:lpstr>Office Theme</vt:lpstr>
      <vt:lpstr>Applied Qualitative Business Research  ADS 2022</vt:lpstr>
      <vt:lpstr>Learning Objectives</vt:lpstr>
      <vt:lpstr>Introduction</vt:lpstr>
      <vt:lpstr>Introduction, cont’d</vt:lpstr>
      <vt:lpstr>Beginning with Memos</vt:lpstr>
      <vt:lpstr>Coding Interview Transcripts  and Field Notes</vt:lpstr>
      <vt:lpstr>Coding Interview Transcripts  and Field Notes, cont’d</vt:lpstr>
      <vt:lpstr>Coding Interview Transcripts  and Field Notes, cont’d</vt:lpstr>
      <vt:lpstr>Coding Interview Transcripts and Field Notes, cont’d</vt:lpstr>
      <vt:lpstr>Coding Interview Transcripts and Field Notes, cont’d</vt:lpstr>
      <vt:lpstr>Stories in Western Cultures</vt:lpstr>
      <vt:lpstr>Stories in Cultural Research</vt:lpstr>
      <vt:lpstr>Sensitizing Concepts</vt:lpstr>
      <vt:lpstr>Bringing It All Together: From Codes to Generic Social Processes</vt:lpstr>
      <vt:lpstr>Bringing It All Together: From Codes to Generic Social Processes, cont’d</vt:lpstr>
      <vt:lpstr>Innovations in Analysis of Research</vt:lpstr>
      <vt:lpstr>Discourse Analysis</vt:lpstr>
      <vt:lpstr>Discourse Analysis, cont’d</vt:lpstr>
      <vt:lpstr>Narrative Analysis</vt:lpstr>
      <vt:lpstr>Introduction to Grounded Theory and Grounded Methodology – What are they? How do they work? How can they be adapted?</vt:lpstr>
      <vt:lpstr>Grounded Theory: Sociology’s Shakespearian Drama?</vt:lpstr>
      <vt:lpstr>Two Throw-Away Messages</vt:lpstr>
      <vt:lpstr>Aspects of grounded theory</vt:lpstr>
      <vt:lpstr>Context</vt:lpstr>
      <vt:lpstr>Terminology: Methodology</vt:lpstr>
      <vt:lpstr>Terminology: Methods</vt:lpstr>
      <vt:lpstr>The problem with inductive logic – 1950s and 1960s</vt:lpstr>
      <vt:lpstr>What existed at the time of the birth of Grounded Theory?</vt:lpstr>
      <vt:lpstr>Philosophy of Science from this Era: Popper</vt:lpstr>
      <vt:lpstr>Philosophy of Science from this Era: Kuhn</vt:lpstr>
      <vt:lpstr>Overview</vt:lpstr>
      <vt:lpstr>Early 1960s – Berkeley California</vt:lpstr>
      <vt:lpstr>“Discovery” of Grounded Theory</vt:lpstr>
      <vt:lpstr>What Grounded Theory became</vt:lpstr>
      <vt:lpstr>Forms of data collection</vt:lpstr>
      <vt:lpstr>“Natural” Triangulation: Three Phases of Analysis</vt:lpstr>
      <vt:lpstr>Three stages of investigation</vt:lpstr>
      <vt:lpstr>Two Forms of Model of Emerge</vt:lpstr>
      <vt:lpstr>Classical Grounded Theory Introduced</vt:lpstr>
      <vt:lpstr>Discussion</vt:lpstr>
      <vt:lpstr>6 Core Concepts of Traditional Grounded Theory</vt:lpstr>
      <vt:lpstr>Core Principles 1: Qualitative Math(s)</vt:lpstr>
      <vt:lpstr>Example of Qualitative Math(s)</vt:lpstr>
      <vt:lpstr>Core Principles 2: Verification or Generation</vt:lpstr>
      <vt:lpstr>Core Principles 3: Index Formation and Constant Comparisons </vt:lpstr>
      <vt:lpstr>Core Principles 4: Explication de text</vt:lpstr>
      <vt:lpstr>Core Principles 5: Interchangeability of indices</vt:lpstr>
      <vt:lpstr>Core Principles 6: Latent patterns &amp; core category analysis</vt:lpstr>
      <vt:lpstr>Back of a fag packet grounded theory</vt:lpstr>
      <vt:lpstr>Relevance</vt:lpstr>
      <vt:lpstr>Disadvantages of Traditional Grounded Theory in Research</vt:lpstr>
      <vt:lpstr>Divorce of Grounded Theory -Strauss &amp; Corbin’s Daughter of Grounded Theory</vt:lpstr>
      <vt:lpstr>Divorce of Grounded Theory -Strauss &amp; Corbin’s Daughter of Grounded Theory</vt:lpstr>
      <vt:lpstr>Schism Between Glaser &amp; Strauss Heath, H. &amp; Cowley, S. (2004).Developing a grounded theory approach: A comparison of Glaser and Strauss. International Journal of Nursing Studies 41, 141–150146 </vt:lpstr>
      <vt:lpstr>Where is it Appropriate to Use Grounded Theory?</vt:lpstr>
      <vt:lpstr>The interloper! Hayhoe: Grounded Methodology</vt:lpstr>
      <vt:lpstr>Grounded Methodology</vt:lpstr>
      <vt:lpstr>Sampling people as casting your play</vt:lpstr>
      <vt:lpstr>Two Approaches that can be Employed</vt:lpstr>
      <vt:lpstr>Example</vt:lpstr>
      <vt:lpstr>PowerPoint Presentation</vt:lpstr>
      <vt:lpstr>Aims &amp; Objectives of the study</vt:lpstr>
      <vt:lpstr>Methods</vt:lpstr>
      <vt:lpstr>Exercise</vt:lpstr>
      <vt:lpstr>Summary</vt:lpstr>
      <vt:lpstr>What have we covered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DBA7002 Applied Qualitative Business Research</dc:title>
  <dc:creator>Caroline Jawad</dc:creator>
  <cp:lastModifiedBy>Amare Desta</cp:lastModifiedBy>
  <cp:revision>3</cp:revision>
  <dcterms:created xsi:type="dcterms:W3CDTF">2020-05-26T10:16:54Z</dcterms:created>
  <dcterms:modified xsi:type="dcterms:W3CDTF">2022-10-18T15:57:14Z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0x0101008CBEBE1B5A18CA4D82AA3EC25D86BF17</vt:lpwstr>
  </property>
</Properties>
</file>