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0" d="100"/>
          <a:sy n="50" d="100"/>
        </p:scale>
        <p:origin x="258" y="3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lIns="0" tIns="0" rIns="0" bIns="0" anchor="ctr" anchorCtr="1"/>
          <a:lstStyle/>
          <a:p>
            <a:pPr marL="0" marR="0" indent="0" algn="ctr" defTabSz="914400" fontAlgn="auto" hangingPunct="1">
              <a:lnSpc>
                <a:spcPct val="100000"/>
              </a:lnSpc>
              <a:spcBef>
                <a:spcPts val="0"/>
              </a:spcBef>
              <a:spcAft>
                <a:spcPts val="0"/>
              </a:spcAft>
              <a:tabLst/>
              <a:defRPr lang="en-US" sz="1600" b="0" i="1" u="none" strike="noStrike" kern="1200" baseline="0">
                <a:solidFill>
                  <a:srgbClr val="44546A"/>
                </a:solidFill>
                <a:latin typeface="Calibri"/>
                <a:ea typeface="+mn-ea"/>
                <a:cs typeface="+mn-cs"/>
              </a:defRPr>
            </a:pPr>
            <a:r>
              <a:rPr lang="en-GB" sz="1600" b="0" i="1" u="none" strike="noStrike" kern="1200" cap="none" spc="0" baseline="0">
                <a:solidFill>
                  <a:srgbClr val="44546A"/>
                </a:solidFill>
                <a:uFillTx/>
                <a:latin typeface="Calibri"/>
              </a:rPr>
              <a:t>Force vs velocity - Full Hard front vs Full soft rear</a:t>
            </a:r>
          </a:p>
        </c:rich>
      </c:tx>
      <c:overlay val="0"/>
      <c:spPr>
        <a:noFill/>
        <a:ln>
          <a:noFill/>
        </a:ln>
        <a:effectLst/>
      </c:spPr>
      <c:txPr>
        <a:bodyPr rot="0" spcFirstLastPara="1" vertOverflow="ellipsis" vert="horz" wrap="square" lIns="0" tIns="0" rIns="0" bIns="0" anchor="ctr" anchorCtr="1"/>
        <a:lstStyle/>
        <a:p>
          <a:pPr marL="0" marR="0" indent="0" algn="ctr" defTabSz="914400" fontAlgn="auto" hangingPunct="1">
            <a:lnSpc>
              <a:spcPct val="100000"/>
            </a:lnSpc>
            <a:spcBef>
              <a:spcPts val="0"/>
            </a:spcBef>
            <a:spcAft>
              <a:spcPts val="0"/>
            </a:spcAft>
            <a:tabLst/>
            <a:defRPr lang="en-US" sz="1600" b="0" i="1" u="none" strike="noStrike" kern="1200" baseline="0">
              <a:solidFill>
                <a:srgbClr val="44546A"/>
              </a:solidFill>
              <a:latin typeface="Calibri"/>
              <a:ea typeface="+mn-ea"/>
              <a:cs typeface="+mn-cs"/>
            </a:defRPr>
          </a:pPr>
          <a:endParaRPr lang="en-US"/>
        </a:p>
      </c:txPr>
    </c:title>
    <c:autoTitleDeleted val="0"/>
    <c:plotArea>
      <c:layout>
        <c:manualLayout>
          <c:layoutTarget val="inner"/>
          <c:xMode val="edge"/>
          <c:yMode val="edge"/>
          <c:x val="0.15508114610673662"/>
          <c:y val="0.27342592592592591"/>
          <c:w val="0.7985439632545932"/>
          <c:h val="0.50499927092446772"/>
        </c:manualLayout>
      </c:layout>
      <c:scatterChart>
        <c:scatterStyle val="lineMarker"/>
        <c:varyColors val="0"/>
        <c:ser>
          <c:idx val="0"/>
          <c:order val="0"/>
          <c:spPr>
            <a:ln w="19050" cap="rnd" cmpd="sng" algn="ctr">
              <a:solidFill>
                <a:schemeClr val="tx1"/>
              </a:solidFill>
              <a:prstDash val="solid"/>
              <a:round/>
            </a:ln>
            <a:effectLst/>
          </c:spPr>
          <c:marker>
            <c:spPr>
              <a:solidFill>
                <a:schemeClr val="accent2">
                  <a:shade val="65000"/>
                </a:schemeClr>
              </a:solidFill>
              <a:ln w="19050" cap="flat" cmpd="sng" algn="ctr">
                <a:solidFill>
                  <a:schemeClr val="tx1"/>
                </a:solidFill>
                <a:prstDash val="solid"/>
                <a:round/>
              </a:ln>
              <a:effectLst/>
            </c:spPr>
          </c:marker>
          <c:xVal>
            <c:numLit>
              <c:formatCode>General</c:formatCode>
              <c:ptCount val="5"/>
              <c:pt idx="0">
                <c:v>0.25</c:v>
              </c:pt>
              <c:pt idx="1">
                <c:v>6.7000000000000004E-2</c:v>
              </c:pt>
              <c:pt idx="2">
                <c:v>0</c:v>
              </c:pt>
              <c:pt idx="3">
                <c:v>6.7000000000000004E-2</c:v>
              </c:pt>
              <c:pt idx="4">
                <c:v>0.25</c:v>
              </c:pt>
            </c:numLit>
          </c:xVal>
          <c:yVal>
            <c:numLit>
              <c:formatCode>General</c:formatCode>
              <c:ptCount val="5"/>
              <c:pt idx="0">
                <c:v>521</c:v>
              </c:pt>
              <c:pt idx="1">
                <c:v>803</c:v>
              </c:pt>
              <c:pt idx="2">
                <c:v>0</c:v>
              </c:pt>
              <c:pt idx="3">
                <c:v>-803</c:v>
              </c:pt>
              <c:pt idx="4">
                <c:v>-521</c:v>
              </c:pt>
            </c:numLit>
          </c:yVal>
          <c:smooth val="0"/>
          <c:extLst>
            <c:ext xmlns:c15="http://schemas.microsoft.com/office/drawing/2012/chart" uri="{02D57815-91ED-43cb-92C2-25804820EDAC}">
              <c15:filteredSeriesTitle>
                <c15:tx>
                  <c:v>max</c:v>
                </c15:tx>
              </c15:filteredSeriesTitle>
            </c:ext>
            <c:ext xmlns:c16="http://schemas.microsoft.com/office/drawing/2014/chart" uri="{C3380CC4-5D6E-409C-BE32-E72D297353CC}">
              <c16:uniqueId val="{00000000-EFC1-47E8-A002-831F4C4931D2}"/>
            </c:ext>
          </c:extLst>
        </c:ser>
        <c:ser>
          <c:idx val="2"/>
          <c:order val="1"/>
          <c:spPr>
            <a:ln w="19050" cap="rnd" cmpd="sng" algn="ctr">
              <a:solidFill>
                <a:schemeClr val="accent2"/>
              </a:solidFill>
              <a:prstDash val="solid"/>
              <a:round/>
            </a:ln>
            <a:effectLst/>
          </c:spPr>
          <c:marker>
            <c:symbol val="circle"/>
            <c:size val="5"/>
            <c:spPr>
              <a:solidFill>
                <a:schemeClr val="accent2">
                  <a:tint val="65000"/>
                </a:schemeClr>
              </a:solidFill>
              <a:ln w="19050" cap="flat" cmpd="sng" algn="ctr">
                <a:solidFill>
                  <a:schemeClr val="accent2"/>
                </a:solidFill>
                <a:prstDash val="solid"/>
                <a:round/>
              </a:ln>
              <a:effectLst/>
            </c:spPr>
          </c:marker>
          <c:xVal>
            <c:numLit>
              <c:formatCode>General</c:formatCode>
              <c:ptCount val="5"/>
              <c:pt idx="0">
                <c:v>0.25</c:v>
              </c:pt>
              <c:pt idx="1">
                <c:v>6.7000000000000004E-2</c:v>
              </c:pt>
              <c:pt idx="2">
                <c:v>0</c:v>
              </c:pt>
              <c:pt idx="3">
                <c:v>6.7000000000000004E-2</c:v>
              </c:pt>
              <c:pt idx="4">
                <c:v>0.25</c:v>
              </c:pt>
            </c:numLit>
          </c:xVal>
          <c:yVal>
            <c:numLit>
              <c:formatCode>General</c:formatCode>
              <c:ptCount val="5"/>
              <c:pt idx="0">
                <c:v>521</c:v>
              </c:pt>
              <c:pt idx="1">
                <c:v>268</c:v>
              </c:pt>
              <c:pt idx="2">
                <c:v>0</c:v>
              </c:pt>
              <c:pt idx="3">
                <c:v>-268</c:v>
              </c:pt>
              <c:pt idx="4">
                <c:v>-521</c:v>
              </c:pt>
            </c:numLit>
          </c:yVal>
          <c:smooth val="0"/>
          <c:extLst>
            <c:ext xmlns:c15="http://schemas.microsoft.com/office/drawing/2012/chart" uri="{02D57815-91ED-43cb-92C2-25804820EDAC}">
              <c15:filteredSeriesTitle>
                <c15:tx>
                  <c:v>max</c:v>
                </c15:tx>
              </c15:filteredSeriesTitle>
            </c:ext>
            <c:ext xmlns:c16="http://schemas.microsoft.com/office/drawing/2014/chart" uri="{C3380CC4-5D6E-409C-BE32-E72D297353CC}">
              <c16:uniqueId val="{00000001-EFC1-47E8-A002-831F4C4931D2}"/>
            </c:ext>
          </c:extLst>
        </c:ser>
        <c:dLbls>
          <c:showLegendKey val="0"/>
          <c:showVal val="0"/>
          <c:showCatName val="0"/>
          <c:showSerName val="0"/>
          <c:showPercent val="0"/>
          <c:showBubbleSize val="0"/>
        </c:dLbls>
        <c:axId val="1440383375"/>
        <c:axId val="1457314255"/>
      </c:scatterChart>
      <c:valAx>
        <c:axId val="1457314255"/>
        <c:scaling>
          <c:orientation val="minMax"/>
          <c:max val="2000"/>
          <c:min val="-2000"/>
        </c:scaling>
        <c:delete val="0"/>
        <c:axPos val="l"/>
        <c:majorGridlines>
          <c:spPr>
            <a:ln w="9528" cap="flat" cmpd="sng" algn="ctr">
              <a:solidFill>
                <a:srgbClr val="E0E5EB"/>
              </a:solidFill>
              <a:prstDash val="solid"/>
              <a:round/>
            </a:ln>
            <a:effectLst/>
          </c:spPr>
        </c:majorGridlines>
        <c:title>
          <c:tx>
            <c:rich>
              <a:bodyPr rot="-5400000" spcFirstLastPara="1" vertOverflow="ellipsis" vert="horz" wrap="square" lIns="0" tIns="0" rIns="0" bIns="0" anchor="ctr" anchorCtr="1"/>
              <a:lstStyle/>
              <a:p>
                <a:pPr marL="0" marR="0" indent="0" algn="ctr" defTabSz="914400" fontAlgn="auto" hangingPunct="1">
                  <a:lnSpc>
                    <a:spcPct val="100000"/>
                  </a:lnSpc>
                  <a:spcBef>
                    <a:spcPts val="0"/>
                  </a:spcBef>
                  <a:spcAft>
                    <a:spcPts val="0"/>
                  </a:spcAft>
                  <a:tabLst/>
                  <a:defRPr lang="en-US" sz="900" b="0" i="1" u="none" strike="noStrike" kern="1200" baseline="0">
                    <a:solidFill>
                      <a:srgbClr val="44546A"/>
                    </a:solidFill>
                    <a:latin typeface="Calibri"/>
                    <a:ea typeface="+mn-ea"/>
                    <a:cs typeface="+mn-cs"/>
                  </a:defRPr>
                </a:pPr>
                <a:r>
                  <a:rPr lang="en-GB" sz="900" b="0" i="1" u="none" strike="noStrike" kern="1200" cap="none" spc="0" baseline="0">
                    <a:solidFill>
                      <a:srgbClr val="44546A"/>
                    </a:solidFill>
                    <a:uFillTx/>
                    <a:latin typeface="Calibri"/>
                  </a:rPr>
                  <a:t>Force (N)</a:t>
                </a:r>
              </a:p>
            </c:rich>
          </c:tx>
          <c:overlay val="0"/>
          <c:spPr>
            <a:noFill/>
            <a:ln>
              <a:noFill/>
            </a:ln>
            <a:effectLst/>
          </c:spPr>
          <c:txPr>
            <a:bodyPr rot="-5400000" spcFirstLastPara="1" vertOverflow="ellipsis" vert="horz" wrap="square" lIns="0" tIns="0" rIns="0" bIns="0" anchor="ctr" anchorCtr="1"/>
            <a:lstStyle/>
            <a:p>
              <a:pPr marL="0" marR="0" indent="0" algn="ctr" defTabSz="914400" fontAlgn="auto" hangingPunct="1">
                <a:lnSpc>
                  <a:spcPct val="100000"/>
                </a:lnSpc>
                <a:spcBef>
                  <a:spcPts val="0"/>
                </a:spcBef>
                <a:spcAft>
                  <a:spcPts val="0"/>
                </a:spcAft>
                <a:tabLst/>
                <a:defRPr lang="en-US" sz="900" b="0" i="1" u="none" strike="noStrike" kern="1200" baseline="0">
                  <a:solidFill>
                    <a:srgbClr val="44546A"/>
                  </a:solidFill>
                  <a:latin typeface="Calibri"/>
                  <a:ea typeface="+mn-ea"/>
                  <a:cs typeface="+mn-cs"/>
                </a:defRPr>
              </a:pPr>
              <a:endParaRPr lang="en-US"/>
            </a:p>
          </c:txPr>
        </c:title>
        <c:numFmt formatCode="General" sourceLinked="1"/>
        <c:majorTickMark val="none"/>
        <c:minorTickMark val="none"/>
        <c:tickLblPos val="nextTo"/>
        <c:spPr>
          <a:noFill/>
          <a:ln w="9528" cap="flat" cmpd="sng" algn="ctr">
            <a:solidFill>
              <a:srgbClr val="ADB9CA"/>
            </a:solidFill>
            <a:prstDash val="solid"/>
            <a:round/>
          </a:ln>
          <a:effectLst/>
        </c:spPr>
        <c:txPr>
          <a:bodyPr rot="-60000000" spcFirstLastPara="1" vertOverflow="ellipsis" vert="horz" wrap="square" lIns="0" tIns="0" rIns="0" bIns="0" anchor="ctr" anchorCtr="1"/>
          <a:lstStyle/>
          <a:p>
            <a:pPr marL="0" marR="0" indent="0" defTabSz="914400" fontAlgn="auto" hangingPunct="1">
              <a:lnSpc>
                <a:spcPct val="100000"/>
              </a:lnSpc>
              <a:spcBef>
                <a:spcPts val="0"/>
              </a:spcBef>
              <a:spcAft>
                <a:spcPts val="0"/>
              </a:spcAft>
              <a:tabLst/>
              <a:defRPr lang="en-US" sz="900" b="0" i="0" u="none" strike="noStrike" kern="1200" baseline="0">
                <a:solidFill>
                  <a:srgbClr val="44546A"/>
                </a:solidFill>
                <a:latin typeface="Calibri"/>
                <a:ea typeface="+mn-ea"/>
                <a:cs typeface="+mn-cs"/>
              </a:defRPr>
            </a:pPr>
            <a:endParaRPr lang="en-US"/>
          </a:p>
        </c:txPr>
        <c:crossAx val="1440383375"/>
        <c:crosses val="autoZero"/>
        <c:crossBetween val="midCat"/>
      </c:valAx>
      <c:valAx>
        <c:axId val="1440383375"/>
        <c:scaling>
          <c:orientation val="minMax"/>
        </c:scaling>
        <c:delete val="0"/>
        <c:axPos val="b"/>
        <c:majorGridlines>
          <c:spPr>
            <a:ln w="9528" cap="flat" cmpd="sng" algn="ctr">
              <a:solidFill>
                <a:srgbClr val="E0E5EB"/>
              </a:solidFill>
              <a:prstDash val="solid"/>
              <a:round/>
            </a:ln>
            <a:effectLst/>
          </c:spPr>
        </c:majorGridlines>
        <c:title>
          <c:tx>
            <c:rich>
              <a:bodyPr rot="0" spcFirstLastPara="1" vertOverflow="ellipsis" vert="horz" wrap="square" lIns="0" tIns="0" rIns="0" bIns="0" anchor="ctr" anchorCtr="1"/>
              <a:lstStyle/>
              <a:p>
                <a:pPr marL="0" marR="0" indent="0" algn="ctr" defTabSz="914400" fontAlgn="auto" hangingPunct="1">
                  <a:lnSpc>
                    <a:spcPct val="100000"/>
                  </a:lnSpc>
                  <a:spcBef>
                    <a:spcPts val="0"/>
                  </a:spcBef>
                  <a:spcAft>
                    <a:spcPts val="0"/>
                  </a:spcAft>
                  <a:tabLst/>
                  <a:defRPr lang="en-US" sz="900" b="0" i="1" u="none" strike="noStrike" kern="1200" baseline="0">
                    <a:solidFill>
                      <a:srgbClr val="44546A"/>
                    </a:solidFill>
                    <a:latin typeface="Calibri"/>
                    <a:ea typeface="+mn-ea"/>
                    <a:cs typeface="+mn-cs"/>
                  </a:defRPr>
                </a:pPr>
                <a:r>
                  <a:rPr lang="en-GB" sz="900" b="0" i="1" u="none" strike="noStrike" kern="1200" cap="none" spc="0" baseline="0">
                    <a:solidFill>
                      <a:srgbClr val="44546A"/>
                    </a:solidFill>
                    <a:uFillTx/>
                    <a:latin typeface="Calibri"/>
                  </a:rPr>
                  <a:t>Velocity (m/s)</a:t>
                </a:r>
              </a:p>
            </c:rich>
          </c:tx>
          <c:overlay val="0"/>
          <c:spPr>
            <a:noFill/>
            <a:ln>
              <a:noFill/>
            </a:ln>
            <a:effectLst/>
          </c:spPr>
          <c:txPr>
            <a:bodyPr rot="0" spcFirstLastPara="1" vertOverflow="ellipsis" vert="horz" wrap="square" lIns="0" tIns="0" rIns="0" bIns="0" anchor="ctr" anchorCtr="1"/>
            <a:lstStyle/>
            <a:p>
              <a:pPr marL="0" marR="0" indent="0" algn="ctr" defTabSz="914400" fontAlgn="auto" hangingPunct="1">
                <a:lnSpc>
                  <a:spcPct val="100000"/>
                </a:lnSpc>
                <a:spcBef>
                  <a:spcPts val="0"/>
                </a:spcBef>
                <a:spcAft>
                  <a:spcPts val="0"/>
                </a:spcAft>
                <a:tabLst/>
                <a:defRPr lang="en-US" sz="900" b="0" i="1" u="none" strike="noStrike" kern="1200" baseline="0">
                  <a:solidFill>
                    <a:srgbClr val="44546A"/>
                  </a:solidFill>
                  <a:latin typeface="Calibri"/>
                  <a:ea typeface="+mn-ea"/>
                  <a:cs typeface="+mn-cs"/>
                </a:defRPr>
              </a:pPr>
              <a:endParaRPr lang="en-US"/>
            </a:p>
          </c:txPr>
        </c:title>
        <c:numFmt formatCode="General" sourceLinked="1"/>
        <c:majorTickMark val="none"/>
        <c:minorTickMark val="none"/>
        <c:tickLblPos val="low"/>
        <c:spPr>
          <a:noFill/>
          <a:ln w="9528" cap="flat" cmpd="sng" algn="ctr">
            <a:solidFill>
              <a:srgbClr val="E0E5EB"/>
            </a:solidFill>
            <a:prstDash val="solid"/>
            <a:round/>
          </a:ln>
          <a:effectLst/>
        </c:spPr>
        <c:txPr>
          <a:bodyPr rot="-60000000" spcFirstLastPara="1" vertOverflow="ellipsis" vert="horz" wrap="square" lIns="0" tIns="0" rIns="0" bIns="0" anchor="ctr" anchorCtr="1"/>
          <a:lstStyle/>
          <a:p>
            <a:pPr marL="0" marR="0" indent="0" defTabSz="914400" fontAlgn="auto" hangingPunct="1">
              <a:lnSpc>
                <a:spcPct val="100000"/>
              </a:lnSpc>
              <a:spcBef>
                <a:spcPts val="0"/>
              </a:spcBef>
              <a:spcAft>
                <a:spcPts val="0"/>
              </a:spcAft>
              <a:tabLst/>
              <a:defRPr lang="en-US" sz="900" b="0" i="0" u="none" strike="noStrike" kern="1200" baseline="0">
                <a:solidFill>
                  <a:srgbClr val="44546A"/>
                </a:solidFill>
                <a:latin typeface="Calibri"/>
                <a:ea typeface="+mn-ea"/>
                <a:cs typeface="+mn-cs"/>
              </a:defRPr>
            </a:pPr>
            <a:endParaRPr lang="en-US"/>
          </a:p>
        </c:txPr>
        <c:crossAx val="1457314255"/>
        <c:crosses val="autoZero"/>
        <c:crossBetween val="midCat"/>
      </c:valAx>
      <c:spPr>
        <a:noFill/>
        <a:ln>
          <a:noFill/>
        </a:ln>
        <a:effectLst/>
      </c:spPr>
    </c:plotArea>
    <c:legend>
      <c:legendPos val="b"/>
      <c:layout>
        <c:manualLayout>
          <c:xMode val="edge"/>
          <c:yMode val="edge"/>
          <c:x val="8.6903393809657864E-2"/>
          <c:y val="0.88540333951574079"/>
          <c:w val="0.33645198502644036"/>
          <c:h val="7.7741628085566075E-2"/>
        </c:manualLayout>
      </c:layout>
      <c:overlay val="0"/>
      <c:spPr>
        <a:noFill/>
        <a:ln>
          <a:noFill/>
        </a:ln>
        <a:effectLst/>
      </c:spPr>
      <c:txPr>
        <a:bodyPr rot="0" spcFirstLastPara="1" vertOverflow="ellipsis" vert="horz" wrap="square" lIns="0" tIns="0" rIns="0" bIns="0" anchor="ctr" anchorCtr="1"/>
        <a:lstStyle/>
        <a:p>
          <a:pPr marL="0" marR="0" indent="0" defTabSz="914400" fontAlgn="auto" hangingPunct="1">
            <a:lnSpc>
              <a:spcPct val="100000"/>
            </a:lnSpc>
            <a:spcBef>
              <a:spcPts val="0"/>
            </a:spcBef>
            <a:spcAft>
              <a:spcPts val="0"/>
            </a:spcAft>
            <a:tabLst/>
            <a:defRPr lang="en-US" sz="900" b="0" i="0" u="none" strike="noStrike" kern="1200" baseline="0">
              <a:solidFill>
                <a:srgbClr val="44546A"/>
              </a:solidFill>
              <a:latin typeface="Calibri"/>
              <a:ea typeface="+mn-ea"/>
              <a:cs typeface="+mn-cs"/>
            </a:defRPr>
          </a:pPr>
          <a:endParaRPr lang="en-US"/>
        </a:p>
      </c:txPr>
    </c:legend>
    <c:plotVisOnly val="1"/>
    <c:dispBlanksAs val="gap"/>
    <c:showDLblsOverMax val="0"/>
  </c:chart>
  <c:spPr>
    <a:solidFill>
      <a:srgbClr val="FFFFFF"/>
    </a:solidFill>
    <a:ln w="9528" cap="flat" cmpd="sng" algn="ctr">
      <a:solidFill>
        <a:srgbClr val="E0E5EB"/>
      </a:solidFill>
      <a:prstDash val="solid"/>
      <a:round/>
    </a:ln>
    <a:effectLst/>
  </c:spPr>
  <c:txPr>
    <a:bodyPr lIns="0" tIns="0" rIns="0" bIns="0"/>
    <a:lstStyle/>
    <a:p>
      <a:pPr marL="0" marR="0" indent="0" defTabSz="914400" fontAlgn="auto" hangingPunct="1">
        <a:lnSpc>
          <a:spcPct val="100000"/>
        </a:lnSpc>
        <a:spcBef>
          <a:spcPts val="0"/>
        </a:spcBef>
        <a:spcAft>
          <a:spcPts val="0"/>
        </a:spcAft>
        <a:tabLst/>
        <a:defRPr lang="en-US" sz="900" b="0" i="0" u="none" strike="noStrike" kern="1200" baseline="0">
          <a:solidFill>
            <a:srgbClr val="44546A"/>
          </a:solidFill>
          <a:latin typeface="Calibri"/>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915"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mn-lt"/>
                <a:ea typeface="+mn-ea"/>
                <a:cs typeface="+mn-cs"/>
              </a:defRPr>
            </a:pPr>
            <a:r>
              <a:rPr lang="en-US"/>
              <a:t>Setups vs Understeer </a:t>
            </a:r>
          </a:p>
        </c:rich>
      </c:tx>
      <c:overlay val="0"/>
      <c:spPr>
        <a:noFill/>
        <a:ln>
          <a:noFill/>
        </a:ln>
        <a:effectLst/>
      </c:spPr>
      <c:txPr>
        <a:bodyPr rot="0" spcFirstLastPara="1" vertOverflow="ellipsis" vert="horz" wrap="square" anchor="ctr" anchorCtr="1"/>
        <a:lstStyle/>
        <a:p>
          <a:pPr>
            <a:defRPr sz="1915" b="0" i="0" u="none" strike="noStrike" kern="1200" cap="all" spc="0" baseline="0">
              <a:gradFill>
                <a:gsLst>
                  <a:gs pos="0">
                    <a:schemeClr val="dk1">
                      <a:lumMod val="50000"/>
                      <a:lumOff val="50000"/>
                    </a:schemeClr>
                  </a:gs>
                  <a:gs pos="100000">
                    <a:schemeClr val="dk1">
                      <a:lumMod val="85000"/>
                      <a:lumOff val="15000"/>
                    </a:schemeClr>
                  </a:gs>
                </a:gsLst>
                <a:lin ang="5400000" scaled="0"/>
              </a:gradFill>
              <a:latin typeface="+mn-lt"/>
              <a:ea typeface="+mn-ea"/>
              <a:cs typeface="+mn-cs"/>
            </a:defRPr>
          </a:pPr>
          <a:endParaRPr lang="en-US"/>
        </a:p>
      </c:txPr>
    </c:title>
    <c:autoTitleDeleted val="0"/>
    <c:plotArea>
      <c:layout/>
      <c:lineChart>
        <c:grouping val="standard"/>
        <c:varyColors val="0"/>
        <c:ser>
          <c:idx val="1"/>
          <c:order val="0"/>
          <c:tx>
            <c:strRef>
              <c:f>'Understeer Graphs'!$B$25</c:f>
              <c:strCache>
                <c:ptCount val="1"/>
                <c:pt idx="0">
                  <c:v>Understeer Value</c:v>
                </c:pt>
              </c:strCache>
            </c:strRef>
          </c:tx>
          <c:spPr>
            <a:ln w="19050" cap="rnd" cmpd="sng" algn="ctr">
              <a:solidFill>
                <a:schemeClr val="accent2">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accent2"/>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val>
            <c:numRef>
              <c:f>'Understeer Graphs'!$B$26:$B$36</c:f>
              <c:numCache>
                <c:formatCode>General</c:formatCode>
                <c:ptCount val="11"/>
                <c:pt idx="0">
                  <c:v>23</c:v>
                </c:pt>
                <c:pt idx="1">
                  <c:v>20</c:v>
                </c:pt>
                <c:pt idx="2">
                  <c:v>15</c:v>
                </c:pt>
                <c:pt idx="3">
                  <c:v>32</c:v>
                </c:pt>
                <c:pt idx="4">
                  <c:v>23</c:v>
                </c:pt>
                <c:pt idx="5">
                  <c:v>14</c:v>
                </c:pt>
                <c:pt idx="6">
                  <c:v>22</c:v>
                </c:pt>
                <c:pt idx="7">
                  <c:v>23</c:v>
                </c:pt>
                <c:pt idx="8">
                  <c:v>20</c:v>
                </c:pt>
                <c:pt idx="9">
                  <c:v>33</c:v>
                </c:pt>
                <c:pt idx="10">
                  <c:v>31</c:v>
                </c:pt>
              </c:numCache>
            </c:numRef>
          </c:val>
          <c:smooth val="0"/>
          <c:extLst>
            <c:ext xmlns:c16="http://schemas.microsoft.com/office/drawing/2014/chart" uri="{C3380CC4-5D6E-409C-BE32-E72D297353CC}">
              <c16:uniqueId val="{00000000-5917-4D26-B851-BDB41293C932}"/>
            </c:ext>
          </c:extLst>
        </c:ser>
        <c:ser>
          <c:idx val="0"/>
          <c:order val="1"/>
          <c:tx>
            <c:strRef>
              <c:f>'Understeer Graphs'!$D$25</c:f>
              <c:strCache>
                <c:ptCount val="1"/>
                <c:pt idx="0">
                  <c:v>Oversteer Value</c:v>
                </c:pt>
              </c:strCache>
            </c:strRef>
          </c:tx>
          <c:spPr>
            <a:ln w="19050" cap="rnd" cmpd="sng" algn="ctr">
              <a:solidFill>
                <a:schemeClr val="accent1">
                  <a:shade val="95000"/>
                  <a:satMod val="105000"/>
                </a:schemeClr>
              </a:solidFill>
              <a:round/>
            </a:ln>
            <a:effectLst/>
          </c:spPr>
          <c:marker>
            <c:symbol val="circle"/>
            <c:size val="17"/>
            <c:spPr>
              <a:solidFill>
                <a:schemeClr val="lt1"/>
              </a:solidFill>
              <a:ln>
                <a:noFill/>
              </a:ln>
              <a:effectLst/>
            </c:spPr>
          </c:marker>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accen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35000"/>
                          <a:lumOff val="65000"/>
                        </a:schemeClr>
                      </a:solidFill>
                    </a:ln>
                    <a:effectLst/>
                  </c:spPr>
                </c15:leaderLines>
              </c:ext>
            </c:extLst>
          </c:dLbls>
          <c:val>
            <c:numRef>
              <c:f>'Understeer Graphs'!$D$26:$D$36</c:f>
              <c:numCache>
                <c:formatCode>General</c:formatCode>
                <c:ptCount val="11"/>
                <c:pt idx="0">
                  <c:v>3</c:v>
                </c:pt>
                <c:pt idx="1">
                  <c:v>3</c:v>
                </c:pt>
                <c:pt idx="2">
                  <c:v>4</c:v>
                </c:pt>
                <c:pt idx="3">
                  <c:v>2</c:v>
                </c:pt>
                <c:pt idx="4">
                  <c:v>3</c:v>
                </c:pt>
                <c:pt idx="5">
                  <c:v>6</c:v>
                </c:pt>
                <c:pt idx="6">
                  <c:v>4</c:v>
                </c:pt>
                <c:pt idx="7">
                  <c:v>5</c:v>
                </c:pt>
                <c:pt idx="8">
                  <c:v>5</c:v>
                </c:pt>
                <c:pt idx="9">
                  <c:v>2</c:v>
                </c:pt>
                <c:pt idx="10">
                  <c:v>3</c:v>
                </c:pt>
              </c:numCache>
            </c:numRef>
          </c:val>
          <c:smooth val="0"/>
          <c:extLst>
            <c:ext xmlns:c16="http://schemas.microsoft.com/office/drawing/2014/chart" uri="{C3380CC4-5D6E-409C-BE32-E72D297353CC}">
              <c16:uniqueId val="{00000001-5917-4D26-B851-BDB41293C932}"/>
            </c:ext>
          </c:extLst>
        </c:ser>
        <c:dLbls>
          <c:dLblPos val="ctr"/>
          <c:showLegendKey val="0"/>
          <c:showVal val="1"/>
          <c:showCatName val="0"/>
          <c:showSerName val="0"/>
          <c:showPercent val="0"/>
          <c:showBubbleSize val="0"/>
        </c:dLbls>
        <c:marker val="1"/>
        <c:smooth val="0"/>
        <c:axId val="455106768"/>
        <c:axId val="522546288"/>
      </c:lineChart>
      <c:catAx>
        <c:axId val="455106768"/>
        <c:scaling>
          <c:orientation val="minMax"/>
        </c:scaling>
        <c:delete val="0"/>
        <c:axPos val="b"/>
        <c:title>
          <c:tx>
            <c:rich>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r>
                  <a:rPr lang="en-GB"/>
                  <a:t>Setups</a:t>
                </a:r>
              </a:p>
            </c:rich>
          </c:tx>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330" b="0" i="0" u="none" strike="noStrike" kern="1200" baseline="0">
                <a:solidFill>
                  <a:schemeClr val="dk1">
                    <a:lumMod val="65000"/>
                    <a:lumOff val="35000"/>
                  </a:schemeClr>
                </a:solidFill>
                <a:latin typeface="+mn-lt"/>
                <a:ea typeface="+mn-ea"/>
                <a:cs typeface="+mn-cs"/>
              </a:defRPr>
            </a:pPr>
            <a:endParaRPr lang="en-US"/>
          </a:p>
        </c:txPr>
        <c:crossAx val="522546288"/>
        <c:crosses val="autoZero"/>
        <c:auto val="1"/>
        <c:lblAlgn val="ctr"/>
        <c:lblOffset val="100"/>
        <c:noMultiLvlLbl val="0"/>
      </c:catAx>
      <c:valAx>
        <c:axId val="522546288"/>
        <c:scaling>
          <c:orientation val="minMax"/>
        </c:scaling>
        <c:delete val="1"/>
        <c:axPos val="l"/>
        <c:title>
          <c:tx>
            <c:rich>
              <a:bodyPr rot="-54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r>
                  <a:rPr lang="en-GB"/>
                  <a:t>Understeer Value</a:t>
                </a:r>
              </a:p>
            </c:rich>
          </c:tx>
          <c:layout>
            <c:manualLayout>
              <c:xMode val="edge"/>
              <c:yMode val="edge"/>
              <c:x val="2.2222222222222223E-2"/>
              <c:y val="0.30087197433654128"/>
            </c:manualLayout>
          </c:layout>
          <c:overlay val="0"/>
          <c:spPr>
            <a:noFill/>
            <a:ln>
              <a:noFill/>
            </a:ln>
            <a:effectLst/>
          </c:spPr>
          <c:txPr>
            <a:bodyPr rot="-54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title>
        <c:numFmt formatCode="General" sourceLinked="1"/>
        <c:majorTickMark val="none"/>
        <c:minorTickMark val="none"/>
        <c:tickLblPos val="nextTo"/>
        <c:crossAx val="4551067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5">
  <a:schemeClr val="accent2"/>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34">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330" kern="120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cs:styleClr val="auto"/>
    </cs:fontRef>
    <cs:spPr/>
    <cs:defRPr sz="1197" b="1" i="0" u="none" strike="noStrike" kern="1200" baseline="0"/>
  </cs:dataLabel>
  <cs:dataLabelCallout>
    <cs:lnRef idx="0"/>
    <cs:fillRef idx="0"/>
    <cs:effectRef idx="0"/>
    <cs:fontRef idx="minor">
      <a:schemeClr val="dk1">
        <a:lumMod val="65000"/>
        <a:lumOff val="35000"/>
      </a:schemeClr>
    </cs:fontRef>
    <cs:spPr>
      <a:solidFill>
        <a:schemeClr val="lt1"/>
      </a:solidFill>
      <a:ln w="9575">
        <a:solidFill>
          <a:schemeClr val="lt1">
            <a:lumMod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19050" cap="rnd" cmpd="sng" algn="ctr">
        <a:solidFill>
          <a:schemeClr val="phClr">
            <a:shade val="95000"/>
            <a:satMod val="105000"/>
          </a:schemeClr>
        </a:solidFill>
        <a:round/>
      </a:ln>
    </cs:spPr>
  </cs:dataPointLine>
  <cs:dataPointMarker>
    <cs:lnRef idx="0"/>
    <cs:fillRef idx="0"/>
    <cs:effectRef idx="0"/>
    <cs:fontRef idx="minor">
      <a:schemeClr val="dk1"/>
    </cs:fontRef>
    <cs:spPr>
      <a:solidFill>
        <a:schemeClr val="lt1"/>
      </a:solidFill>
    </cs:spPr>
  </cs:dataPointMarker>
  <cs:dataPointMarkerLayout symbol="circle" size="17"/>
  <cs:dataPointWireframe>
    <cs:lnRef idx="0">
      <cs:styleClr val="auto"/>
    </cs:lnRef>
    <cs:fillRef idx="1"/>
    <cs:effectRef idx="0"/>
    <cs:fontRef idx="minor">
      <a:schemeClr val="dk1"/>
    </cs:fontRef>
    <cs:spPr>
      <a:ln w="9525">
        <a:solidFill>
          <a:schemeClr val="phClr"/>
        </a:solidFill>
      </a:ln>
    </cs:spPr>
  </cs:dataPointWireframe>
  <cs:dataTable>
    <cs:lnRef idx="0"/>
    <cs:fillRef idx="0"/>
    <cs:effectRef idx="0"/>
    <cs:fontRef idx="minor">
      <a:schemeClr val="dk1">
        <a:lumMod val="65000"/>
        <a:lumOff val="35000"/>
      </a:schemeClr>
    </cs:fontRef>
    <cs:spPr>
      <a:ln w="9525">
        <a:solidFill>
          <a:schemeClr val="dk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dk1"/>
    </cs:fontRef>
    <cs:spPr>
      <a:ln w="9525">
        <a:solidFill>
          <a:schemeClr val="dk1">
            <a:lumMod val="35000"/>
            <a:lumOff val="65000"/>
          </a:schemeClr>
        </a:solidFill>
      </a:ln>
    </cs:spPr>
  </cs:dropLine>
  <cs:errorBar>
    <cs:lnRef idx="0"/>
    <cs:fillRef idx="0"/>
    <cs:effectRef idx="0"/>
    <cs:fontRef idx="minor">
      <a:schemeClr val="dk1"/>
    </cs:fontRef>
    <cs:spPr>
      <a:ln w="9525">
        <a:solidFill>
          <a:schemeClr val="dk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a:solidFill>
          <a:schemeClr val="dk1">
            <a:lumMod val="15000"/>
            <a:lumOff val="85000"/>
          </a:schemeClr>
        </a:solidFill>
      </a:ln>
    </cs:spPr>
  </cs:gridlineMajor>
  <cs:gridlineMinor>
    <cs:lnRef idx="0"/>
    <cs:fillRef idx="0"/>
    <cs:effectRef idx="0"/>
    <cs:fontRef idx="minor">
      <a:schemeClr val="dk1"/>
    </cs:fontRef>
    <cs:spPr>
      <a:ln>
        <a:solidFill>
          <a:schemeClr val="dk1">
            <a:lumMod val="5000"/>
            <a:lumOff val="95000"/>
          </a:schemeClr>
        </a:solidFill>
      </a:ln>
    </cs:spPr>
  </cs:gridlineMinor>
  <cs:hiLoLine>
    <cs:lnRef idx="0"/>
    <cs:fillRef idx="0"/>
    <cs:effectRef idx="0"/>
    <cs:fontRef idx="minor">
      <a:schemeClr val="dk1"/>
    </cs:fontRef>
    <cs:spPr>
      <a:ln w="9525">
        <a:solidFill>
          <a:schemeClr val="dk1">
            <a:lumMod val="35000"/>
            <a:lumOff val="65000"/>
          </a:schemeClr>
        </a:solidFill>
      </a:ln>
    </cs:spPr>
  </cs:hiLoLine>
  <cs:leaderLine>
    <cs:lnRef idx="0"/>
    <cs:fillRef idx="0"/>
    <cs:effectRef idx="0"/>
    <cs:fontRef idx="minor">
      <a:schemeClr val="dk1"/>
    </cs:fontRef>
    <cs:spPr>
      <a:ln w="9525">
        <a:solidFill>
          <a:schemeClr val="dk1">
            <a:lumMod val="35000"/>
            <a:lumOff val="65000"/>
          </a:schemeClr>
        </a:solidFill>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s:seriesAxis>
  <cs:seriesLine>
    <cs:lnRef idx="0"/>
    <cs:fillRef idx="0"/>
    <cs:effectRef idx="0"/>
    <cs:fontRef idx="minor">
      <a:schemeClr val="dk1"/>
    </cs:fontRef>
    <cs:spPr>
      <a:ln w="9525">
        <a:solidFill>
          <a:schemeClr val="dk1">
            <a:lumMod val="35000"/>
            <a:lumOff val="65000"/>
          </a:schemeClr>
        </a:solidFill>
      </a:ln>
    </cs:spPr>
  </cs:seriesLine>
  <cs:title>
    <cs:lnRef idx="0"/>
    <cs:fillRef idx="0"/>
    <cs:effectRef idx="0"/>
    <cs:fontRef idx="minor">
      <a:schemeClr val="dk1"/>
    </cs:fontRef>
    <cs:defRPr sz="1915" b="0" kern="1200" cap="all" spc="0" baseline="0">
      <a:gradFill>
        <a:gsLst>
          <a:gs pos="0">
            <a:schemeClr val="dk1">
              <a:lumMod val="50000"/>
              <a:lumOff val="50000"/>
            </a:schemeClr>
          </a:gs>
          <a:gs pos="100000">
            <a:schemeClr val="dk1">
              <a:lumMod val="85000"/>
              <a:lumOff val="15000"/>
            </a:schemeClr>
          </a:gs>
        </a:gsLst>
        <a:lin ang="5400000" scaled="0"/>
      </a:gradFill>
    </cs:defRPr>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dk1">
            <a:lumMod val="50000"/>
            <a:lumOff val="50000"/>
          </a:schemeClr>
        </a:solidFill>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chart" Target="../charts/chart2.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5.png"/><Relationship Id="rId2" Type="http://schemas.openxmlformats.org/officeDocument/2006/relationships/image" Target="../media/image1.jpg"/><Relationship Id="rId16" Type="http://schemas.openxmlformats.org/officeDocument/2006/relationships/chart" Target="../charts/chart1.xm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641448" y="1659840"/>
            <a:ext cx="18109397" cy="4545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Investigation into the characteristics of dampers and their effect on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vehicle handling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Author: Deion Atkinson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Tim Tudor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zh-CN" sz="3600" dirty="0">
                <a:solidFill>
                  <a:srgbClr val="002060"/>
                </a:solidFill>
                <a:latin typeface="Calibri" charset="0"/>
                <a:ea typeface="Calibri" charset="0"/>
                <a:cs typeface="Calibri" charset="0"/>
              </a:rPr>
              <a:t>BSc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78000" y="6315717"/>
            <a:ext cx="6415087" cy="97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project investigates the handling of two different vehicles by implementing different high and low speed damping coefficients into the vehicles. The tests conducted for this project will be at the Silverstone International Circuit and the ISO Double Lane Change Manoeuvre. </a:t>
            </a:r>
          </a:p>
          <a:p>
            <a:pPr>
              <a:spcBef>
                <a:spcPct val="50000"/>
              </a:spcBef>
            </a:pPr>
            <a:r>
              <a:rPr lang="en-US" altLang="en-US" sz="2800" dirty="0"/>
              <a:t>The first test is done on the Sports 2000 Prototype Race car where a real-life data set has been recorded. The damping coefficients will then be matched from the real-life data onto the simulator. Then, the GP car will be tested on the simulator using the double-lane change manoeuvre.  </a:t>
            </a:r>
          </a:p>
          <a:p>
            <a:pPr>
              <a:spcBef>
                <a:spcPct val="50000"/>
              </a:spcBef>
            </a:pPr>
            <a:r>
              <a:rPr lang="en-US" altLang="en-US" sz="2800" dirty="0"/>
              <a:t>    </a:t>
            </a:r>
          </a:p>
          <a:p>
            <a:pPr>
              <a:spcBef>
                <a:spcPct val="50000"/>
              </a:spcBef>
            </a:pPr>
            <a:endParaRPr lang="en-US" altLang="en-US" sz="2800" dirty="0"/>
          </a:p>
        </p:txBody>
      </p:sp>
      <p:sp>
        <p:nvSpPr>
          <p:cNvPr id="12" name="Text Box 8"/>
          <p:cNvSpPr txBox="1">
            <a:spLocks noChangeArrowheads="1"/>
          </p:cNvSpPr>
          <p:nvPr/>
        </p:nvSpPr>
        <p:spPr bwMode="auto">
          <a:xfrm>
            <a:off x="181186" y="14466685"/>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marL="457200" indent="-457200">
              <a:spcBef>
                <a:spcPct val="20000"/>
              </a:spcBef>
              <a:buFont typeface="Arial" panose="020B0604020202020204" pitchFamily="34" charset="0"/>
              <a:buChar char="•"/>
            </a:pPr>
            <a:r>
              <a:rPr lang="en-AU" altLang="en-US" sz="2800" dirty="0"/>
              <a:t>Validate the simulator accuracy by comparing real-life data with data obtained from the simulator.</a:t>
            </a:r>
          </a:p>
          <a:p>
            <a:pPr marL="457200" indent="-457200">
              <a:spcBef>
                <a:spcPct val="20000"/>
              </a:spcBef>
              <a:buFont typeface="Arial" panose="020B0604020202020204" pitchFamily="34" charset="0"/>
              <a:buChar char="•"/>
            </a:pPr>
            <a:r>
              <a:rPr lang="en-AU" altLang="en-US" sz="2800" dirty="0"/>
              <a:t>Compare different damping coefficients across a whole lap and their effect on cornering ability and lap times.</a:t>
            </a:r>
          </a:p>
          <a:p>
            <a:pPr marL="457200" indent="-457200">
              <a:spcBef>
                <a:spcPct val="20000"/>
              </a:spcBef>
              <a:buFont typeface="Arial" panose="020B0604020202020204" pitchFamily="34" charset="0"/>
              <a:buChar char="•"/>
            </a:pPr>
            <a:r>
              <a:rPr lang="en-AU" altLang="en-US" sz="2800" dirty="0"/>
              <a:t>Understand the effect of low speed damping on the vehicle’s balance and handling using a BSI ISO test.</a:t>
            </a:r>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endParaRPr lang="en-AU" altLang="en-US" sz="2800" dirty="0"/>
          </a:p>
        </p:txBody>
      </p:sp>
      <p:sp>
        <p:nvSpPr>
          <p:cNvPr id="14" name="Text Box 19"/>
          <p:cNvSpPr txBox="1">
            <a:spLocks noChangeArrowheads="1"/>
          </p:cNvSpPr>
          <p:nvPr/>
        </p:nvSpPr>
        <p:spPr bwMode="auto">
          <a:xfrm>
            <a:off x="7532343" y="1333933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2 - BSI ISO 3888 standards for severe lane change manoeuvre vehicle test (BSI, 2011)</a:t>
            </a:r>
          </a:p>
        </p:txBody>
      </p:sp>
      <p:sp>
        <p:nvSpPr>
          <p:cNvPr id="23" name="Text Box 11"/>
          <p:cNvSpPr txBox="1">
            <a:spLocks noChangeArrowheads="1"/>
          </p:cNvSpPr>
          <p:nvPr/>
        </p:nvSpPr>
        <p:spPr bwMode="auto">
          <a:xfrm>
            <a:off x="14701666" y="25671710"/>
            <a:ext cx="6415087"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2000" dirty="0"/>
              <a:t>Rouelle, C., 2019. </a:t>
            </a:r>
            <a:r>
              <a:rPr lang="en-GB" sz="2000" i="1" dirty="0"/>
              <a:t>Race Car Engineering and Data Analysis on Motec, </a:t>
            </a:r>
            <a:r>
              <a:rPr lang="en-GB" sz="2000" dirty="0"/>
              <a:t>Denver: Optimum G</a:t>
            </a:r>
          </a:p>
          <a:p>
            <a:pPr>
              <a:spcBef>
                <a:spcPct val="50000"/>
              </a:spcBef>
            </a:pPr>
            <a:r>
              <a:rPr lang="en-GB" sz="2000" dirty="0"/>
              <a:t>BSI, 2011. </a:t>
            </a:r>
            <a:r>
              <a:rPr lang="en-GB" sz="2000" i="1" dirty="0"/>
              <a:t>Passenger cars - Test track for a severe lane change manoeuvre, </a:t>
            </a:r>
            <a:r>
              <a:rPr lang="en-GB" sz="2000" dirty="0"/>
              <a:t>London: BSI Standards.</a:t>
            </a:r>
          </a:p>
          <a:p>
            <a:pPr>
              <a:spcBef>
                <a:spcPct val="50000"/>
              </a:spcBef>
            </a:pPr>
            <a:r>
              <a:rPr lang="en-GB" sz="2000" dirty="0"/>
              <a:t>Milliken, W. F., 1995. </a:t>
            </a:r>
            <a:r>
              <a:rPr lang="en-GB" sz="2000" i="1" dirty="0"/>
              <a:t>Race car vehicle dynamics. </a:t>
            </a:r>
            <a:r>
              <a:rPr lang="en-GB" sz="2000" dirty="0"/>
              <a:t>1 ed. Warrendale: SAE International.</a:t>
            </a:r>
          </a:p>
          <a:p>
            <a:pPr>
              <a:spcBef>
                <a:spcPct val="50000"/>
              </a:spcBef>
            </a:pPr>
            <a:endParaRPr lang="en-AU" altLang="en-US" sz="2000" i="1"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54600"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257050" y="27762059"/>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Figure 1 - Displacement vs Time graph where marked red is critically damped (Kasprzak, 2014) </a:t>
            </a:r>
            <a:endParaRPr lang="en-AU" altLang="en-US" sz="2000" i="1" dirty="0">
              <a:latin typeface="Times New Roman" charset="0"/>
            </a:endParaRPr>
          </a:p>
        </p:txBody>
      </p:sp>
      <mc:AlternateContent xmlns:mc="http://schemas.openxmlformats.org/markup-compatibility/2006">
        <mc:Choice xmlns:a14="http://schemas.microsoft.com/office/drawing/2010/main" Requires="a14">
          <p:sp>
            <p:nvSpPr>
              <p:cNvPr id="37" name="Rectangle 36"/>
              <p:cNvSpPr/>
              <p:nvPr/>
            </p:nvSpPr>
            <p:spPr>
              <a:xfrm>
                <a:off x="348596" y="20457964"/>
                <a:ext cx="7285293" cy="4876143"/>
              </a:xfrm>
              <a:prstGeom prst="rect">
                <a:avLst/>
              </a:prstGeom>
            </p:spPr>
            <p:txBody>
              <a:bodyPr wrap="squar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AU" altLang="en-US" sz="2800" dirty="0">
                    <a:latin typeface="Arial" panose="020B0604020202020204" pitchFamily="34" charset="0"/>
                    <a:cs typeface="Arial" panose="020B0604020202020204" pitchFamily="34" charset="0"/>
                  </a:rPr>
                  <a:t>The vehicle’s characteristics were physically measured in the workshop along with un-sprung and sprung masses. Using the equation below clarified that the vehicle is critically damped and has a stiff suspension setup overall (Milliken, 1995).  </a:t>
                </a:r>
              </a:p>
              <a:p>
                <a:pPr>
                  <a:spcBef>
                    <a:spcPct val="50000"/>
                  </a:spcBef>
                </a:pPr>
                <a:r>
                  <a:rPr lang="en-GB" sz="2800" dirty="0"/>
                  <a:t>Ccrit = </a:t>
                </a:r>
                <a14:m>
                  <m:oMath xmlns:m="http://schemas.openxmlformats.org/officeDocument/2006/math">
                    <m:r>
                      <a:rPr lang="en-GB" sz="2800">
                        <a:latin typeface="Cambria Math" panose="02040503050406030204" pitchFamily="18" charset="0"/>
                      </a:rPr>
                      <m:t>2</m:t>
                    </m:r>
                    <m:r>
                      <a:rPr lang="en-GB" sz="2800" i="1">
                        <a:latin typeface="Cambria Math" panose="02040503050406030204" pitchFamily="18" charset="0"/>
                      </a:rPr>
                      <m:t> </m:t>
                    </m:r>
                    <m:rad>
                      <m:radPr>
                        <m:degHide m:val="on"/>
                        <m:ctrlPr>
                          <a:rPr lang="en-GB" sz="2800" i="1">
                            <a:latin typeface="Cambria Math" panose="02040503050406030204" pitchFamily="18" charset="0"/>
                          </a:rPr>
                        </m:ctrlPr>
                      </m:radPr>
                      <m:deg/>
                      <m:e>
                        <m:r>
                          <a:rPr lang="en-GB" sz="2800" i="1">
                            <a:latin typeface="Cambria Math" panose="02040503050406030204" pitchFamily="18" charset="0"/>
                          </a:rPr>
                          <m:t>𝑆𝑝𝑟𝑖𝑛𝑔</m:t>
                        </m:r>
                        <m:r>
                          <a:rPr lang="en-GB" sz="2800" i="1">
                            <a:latin typeface="Cambria Math" panose="02040503050406030204" pitchFamily="18" charset="0"/>
                          </a:rPr>
                          <m:t> </m:t>
                        </m:r>
                        <m:r>
                          <a:rPr lang="en-GB" sz="2800" i="1">
                            <a:latin typeface="Cambria Math" panose="02040503050406030204" pitchFamily="18" charset="0"/>
                          </a:rPr>
                          <m:t>𝑟𝑎𝑡𝑒</m:t>
                        </m:r>
                        <m:r>
                          <a:rPr lang="en-GB" sz="2800" i="1">
                            <a:latin typeface="Cambria Math" panose="02040503050406030204" pitchFamily="18" charset="0"/>
                          </a:rPr>
                          <m:t> </m:t>
                        </m:r>
                        <m:r>
                          <a:rPr lang="en-GB" sz="2800" i="1">
                            <a:latin typeface="Cambria Math" panose="02040503050406030204" pitchFamily="18" charset="0"/>
                          </a:rPr>
                          <m:t>𝑥</m:t>
                        </m:r>
                        <m:r>
                          <a:rPr lang="en-GB" sz="2800" i="1">
                            <a:latin typeface="Cambria Math" panose="02040503050406030204" pitchFamily="18" charset="0"/>
                          </a:rPr>
                          <m:t> </m:t>
                        </m:r>
                        <m:r>
                          <a:rPr lang="en-GB" sz="2800" i="1">
                            <a:latin typeface="Cambria Math" panose="02040503050406030204" pitchFamily="18" charset="0"/>
                          </a:rPr>
                          <m:t>𝑀𝑎𝑠𝑠</m:t>
                        </m:r>
                      </m:e>
                    </m:rad>
                  </m:oMath>
                </a14:m>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p:txBody>
          </p:sp>
        </mc:Choice>
        <mc:Fallback>
          <p:sp>
            <p:nvSpPr>
              <p:cNvPr id="37" name="Rectangle 36"/>
              <p:cNvSpPr>
                <a:spLocks noRot="1" noChangeAspect="1" noMove="1" noResize="1" noEditPoints="1" noAdjustHandles="1" noChangeArrowheads="1" noChangeShapeType="1" noTextEdit="1"/>
              </p:cNvSpPr>
              <p:nvPr/>
            </p:nvSpPr>
            <p:spPr>
              <a:xfrm>
                <a:off x="348596" y="20457964"/>
                <a:ext cx="7285293" cy="4876143"/>
              </a:xfrm>
              <a:prstGeom prst="rect">
                <a:avLst/>
              </a:prstGeom>
              <a:blipFill>
                <a:blip r:embed="rId4"/>
                <a:stretch>
                  <a:fillRect l="-2510" t="-2000" r="-1172"/>
                </a:stretch>
              </a:blipFill>
            </p:spPr>
            <p:txBody>
              <a:bodyPr/>
              <a:lstStyle/>
              <a:p>
                <a:r>
                  <a:rPr lang="en-GB">
                    <a:noFill/>
                  </a:rPr>
                  <a:t> </a:t>
                </a:r>
              </a:p>
            </p:txBody>
          </p:sp>
        </mc:Fallback>
      </mc:AlternateContent>
      <p:sp>
        <p:nvSpPr>
          <p:cNvPr id="38" name="Rectangle 37"/>
          <p:cNvSpPr/>
          <p:nvPr/>
        </p:nvSpPr>
        <p:spPr>
          <a:xfrm>
            <a:off x="7606947" y="17555808"/>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14832149" y="18580595"/>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pic>
        <p:nvPicPr>
          <p:cNvPr id="33" name="Picture 32">
            <a:extLst>
              <a:ext uri="{FF2B5EF4-FFF2-40B4-BE49-F238E27FC236}">
                <a16:creationId xmlns:a16="http://schemas.microsoft.com/office/drawing/2014/main" id="{CEADC749-AAD3-4384-9A65-CD495C812AE4}"/>
              </a:ext>
            </a:extLst>
          </p:cNvPr>
          <p:cNvPicPr>
            <a:picLocks noChangeAspect="1"/>
          </p:cNvPicPr>
          <p:nvPr/>
        </p:nvPicPr>
        <p:blipFill rotWithShape="1">
          <a:blip r:embed="rId5"/>
          <a:srcRect l="12643" r="7638"/>
          <a:stretch/>
        </p:blipFill>
        <p:spPr>
          <a:xfrm>
            <a:off x="257050" y="1938048"/>
            <a:ext cx="3384398" cy="4199970"/>
          </a:xfrm>
          <a:prstGeom prst="rect">
            <a:avLst/>
          </a:prstGeom>
        </p:spPr>
      </p:pic>
      <p:pic>
        <p:nvPicPr>
          <p:cNvPr id="34" name="Picture 33">
            <a:extLst>
              <a:ext uri="{FF2B5EF4-FFF2-40B4-BE49-F238E27FC236}">
                <a16:creationId xmlns:a16="http://schemas.microsoft.com/office/drawing/2014/main" id="{4BA7A770-595E-4F9E-9D7C-48DCE95EBFFA}"/>
              </a:ext>
            </a:extLst>
          </p:cNvPr>
          <p:cNvPicPr>
            <a:picLocks noChangeAspect="1"/>
          </p:cNvPicPr>
          <p:nvPr/>
        </p:nvPicPr>
        <p:blipFill>
          <a:blip r:embed="rId6"/>
          <a:stretch>
            <a:fillRect/>
          </a:stretch>
        </p:blipFill>
        <p:spPr>
          <a:xfrm>
            <a:off x="348597" y="29154754"/>
            <a:ext cx="2728375" cy="853491"/>
          </a:xfrm>
          <a:prstGeom prst="rect">
            <a:avLst/>
          </a:prstGeom>
        </p:spPr>
      </p:pic>
      <p:pic>
        <p:nvPicPr>
          <p:cNvPr id="35" name="Picture 34">
            <a:extLst>
              <a:ext uri="{FF2B5EF4-FFF2-40B4-BE49-F238E27FC236}">
                <a16:creationId xmlns:a16="http://schemas.microsoft.com/office/drawing/2014/main" id="{DAA7974F-C2E6-44EE-A0BA-11AEF91C01C7}"/>
              </a:ext>
            </a:extLst>
          </p:cNvPr>
          <p:cNvPicPr>
            <a:picLocks noChangeAspect="1"/>
          </p:cNvPicPr>
          <p:nvPr/>
        </p:nvPicPr>
        <p:blipFill>
          <a:blip r:embed="rId7"/>
          <a:stretch>
            <a:fillRect/>
          </a:stretch>
        </p:blipFill>
        <p:spPr>
          <a:xfrm>
            <a:off x="3483283" y="29201563"/>
            <a:ext cx="3776326" cy="846883"/>
          </a:xfrm>
          <a:prstGeom prst="rect">
            <a:avLst/>
          </a:prstGeom>
        </p:spPr>
      </p:pic>
      <p:pic>
        <p:nvPicPr>
          <p:cNvPr id="44" name="Picture 43">
            <a:extLst>
              <a:ext uri="{FF2B5EF4-FFF2-40B4-BE49-F238E27FC236}">
                <a16:creationId xmlns:a16="http://schemas.microsoft.com/office/drawing/2014/main" id="{3D91DF20-2477-406C-9029-231019E7E7E6}"/>
              </a:ext>
            </a:extLst>
          </p:cNvPr>
          <p:cNvPicPr>
            <a:picLocks noChangeAspect="1"/>
          </p:cNvPicPr>
          <p:nvPr/>
        </p:nvPicPr>
        <p:blipFill>
          <a:blip r:embed="rId8"/>
          <a:stretch>
            <a:fillRect/>
          </a:stretch>
        </p:blipFill>
        <p:spPr>
          <a:xfrm>
            <a:off x="7532343" y="29201563"/>
            <a:ext cx="3529076" cy="773682"/>
          </a:xfrm>
          <a:prstGeom prst="rect">
            <a:avLst/>
          </a:prstGeom>
        </p:spPr>
      </p:pic>
      <p:pic>
        <p:nvPicPr>
          <p:cNvPr id="49" name="Picture 48" descr="VaryingZeta1">
            <a:extLst>
              <a:ext uri="{FF2B5EF4-FFF2-40B4-BE49-F238E27FC236}">
                <a16:creationId xmlns:a16="http://schemas.microsoft.com/office/drawing/2014/main" id="{4CA6E30B-7C3B-41B4-8A93-541D4C8C6522}"/>
              </a:ext>
            </a:extLst>
          </p:cNvPr>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20507" y="24705950"/>
            <a:ext cx="7854397" cy="3273425"/>
          </a:xfrm>
          <a:prstGeom prst="rect">
            <a:avLst/>
          </a:prstGeom>
          <a:noFill/>
          <a:ln>
            <a:noFill/>
          </a:ln>
        </p:spPr>
      </p:pic>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05CA3826-543B-40AF-A210-6D703CAFDC7B}"/>
                  </a:ext>
                </a:extLst>
              </p:cNvPr>
              <p:cNvSpPr txBox="1"/>
              <p:nvPr/>
            </p:nvSpPr>
            <p:spPr>
              <a:xfrm>
                <a:off x="7486648" y="6496873"/>
                <a:ext cx="6410324" cy="80945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𝑇</m:t>
                      </m:r>
                      <m:r>
                        <a:rPr lang="en-GB" sz="2800" b="0" i="1" smtClean="0">
                          <a:latin typeface="Cambria Math" panose="02040503050406030204" pitchFamily="18" charset="0"/>
                        </a:rPr>
                        <m:t> </m:t>
                      </m:r>
                      <m:r>
                        <a:rPr lang="en-GB" sz="2800" b="0" i="1" smtClean="0">
                          <a:latin typeface="Cambria Math" panose="02040503050406030204" pitchFamily="18" charset="0"/>
                        </a:rPr>
                        <m:t>𝑆𝑡</m:t>
                      </m:r>
                      <m:r>
                        <a:rPr lang="en-GB" sz="2800" b="0" i="1" smtClean="0">
                          <a:latin typeface="Cambria Math" panose="02040503050406030204" pitchFamily="18" charset="0"/>
                        </a:rPr>
                        <m:t> </m:t>
                      </m:r>
                      <m:r>
                        <a:rPr lang="en-GB" sz="2800" b="0" i="1" smtClean="0">
                          <a:latin typeface="Cambria Math" panose="02040503050406030204" pitchFamily="18" charset="0"/>
                        </a:rPr>
                        <m:t>𝑃𝑐𝑡</m:t>
                      </m:r>
                      <m:r>
                        <a:rPr lang="en-GB" sz="2800" b="0" i="1" smtClean="0">
                          <a:latin typeface="Cambria Math" panose="02040503050406030204" pitchFamily="18" charset="0"/>
                        </a:rPr>
                        <m:t>=</m:t>
                      </m:r>
                      <m:r>
                        <a:rPr lang="en-GB" sz="2800" b="0" i="1" smtClean="0">
                          <a:latin typeface="Cambria Math" panose="02040503050406030204" pitchFamily="18" charset="0"/>
                        </a:rPr>
                        <m:t>𝐴</m:t>
                      </m:r>
                      <m:r>
                        <a:rPr lang="en-GB" sz="2800" b="0" i="1" smtClean="0">
                          <a:latin typeface="Cambria Math" panose="02040503050406030204" pitchFamily="18" charset="0"/>
                        </a:rPr>
                        <m:t> </m:t>
                      </m:r>
                      <m:r>
                        <a:rPr lang="en-GB" sz="2800" b="0" i="1" smtClean="0">
                          <a:latin typeface="Cambria Math" panose="02040503050406030204" pitchFamily="18" charset="0"/>
                        </a:rPr>
                        <m:t>𝐴𝑛𝑔𝑙𝑒</m:t>
                      </m:r>
                      <m:r>
                        <a:rPr lang="en-GB" sz="2800" b="0" i="1" smtClean="0">
                          <a:latin typeface="Cambria Math" panose="02040503050406030204" pitchFamily="18" charset="0"/>
                        </a:rPr>
                        <m:t> </m:t>
                      </m:r>
                      <m:r>
                        <a:rPr lang="en-GB" sz="2800" b="0" i="1" smtClean="0">
                          <a:latin typeface="Cambria Math" panose="02040503050406030204" pitchFamily="18" charset="0"/>
                        </a:rPr>
                        <m:t>𝑥</m:t>
                      </m:r>
                      <m:r>
                        <a:rPr lang="en-GB" sz="2800" b="0" i="1" smtClean="0">
                          <a:latin typeface="Cambria Math" panose="02040503050406030204" pitchFamily="18" charset="0"/>
                        </a:rPr>
                        <m:t> (</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−28.46</m:t>
                          </m:r>
                        </m:num>
                        <m:den>
                          <m:r>
                            <a:rPr lang="en-GB" sz="2800" b="0" i="1" smtClean="0">
                              <a:latin typeface="Cambria Math" panose="02040503050406030204" pitchFamily="18" charset="0"/>
                            </a:rPr>
                            <m:t>0.0994</m:t>
                          </m:r>
                        </m:den>
                      </m:f>
                      <m:r>
                        <a:rPr lang="en-GB" sz="2800" b="0" i="1" smtClean="0">
                          <a:latin typeface="Cambria Math" panose="02040503050406030204" pitchFamily="18" charset="0"/>
                        </a:rPr>
                        <m:t>)</m:t>
                      </m:r>
                    </m:oMath>
                  </m:oMathPara>
                </a14:m>
                <a:endParaRPr lang="en-GB" sz="2800" dirty="0"/>
              </a:p>
            </p:txBody>
          </p:sp>
        </mc:Choice>
        <mc:Fallback xmlns="">
          <p:sp>
            <p:nvSpPr>
              <p:cNvPr id="50" name="TextBox 49">
                <a:extLst>
                  <a:ext uri="{FF2B5EF4-FFF2-40B4-BE49-F238E27FC236}">
                    <a16:creationId xmlns:a16="http://schemas.microsoft.com/office/drawing/2014/main" id="{05CA3826-543B-40AF-A210-6D703CAFDC7B}"/>
                  </a:ext>
                </a:extLst>
              </p:cNvPr>
              <p:cNvSpPr txBox="1">
                <a:spLocks noRot="1" noChangeAspect="1" noMove="1" noResize="1" noEditPoints="1" noAdjustHandles="1" noChangeArrowheads="1" noChangeShapeType="1" noTextEdit="1"/>
              </p:cNvSpPr>
              <p:nvPr/>
            </p:nvSpPr>
            <p:spPr>
              <a:xfrm>
                <a:off x="7486648" y="6496873"/>
                <a:ext cx="6410324" cy="809452"/>
              </a:xfrm>
              <a:prstGeom prst="rect">
                <a:avLst/>
              </a:prstGeom>
              <a:blipFill>
                <a:blip r:embed="rId10"/>
                <a:stretch>
                  <a:fillRect/>
                </a:stretch>
              </a:blipFill>
            </p:spPr>
            <p:txBody>
              <a:bodyPr/>
              <a:lstStyle/>
              <a:p>
                <a:r>
                  <a:rPr lang="en-GB">
                    <a:noFill/>
                  </a:rPr>
                  <a:t> </a:t>
                </a:r>
              </a:p>
            </p:txBody>
          </p:sp>
        </mc:Fallback>
      </mc:AlternateContent>
      <p:sp>
        <p:nvSpPr>
          <p:cNvPr id="51" name="TextBox 50">
            <a:extLst>
              <a:ext uri="{FF2B5EF4-FFF2-40B4-BE49-F238E27FC236}">
                <a16:creationId xmlns:a16="http://schemas.microsoft.com/office/drawing/2014/main" id="{C815ACB3-C3B1-4FAC-83DA-48D4D3C06F34}"/>
              </a:ext>
            </a:extLst>
          </p:cNvPr>
          <p:cNvSpPr txBox="1"/>
          <p:nvPr/>
        </p:nvSpPr>
        <p:spPr>
          <a:xfrm>
            <a:off x="7565831" y="7505287"/>
            <a:ext cx="6827609"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equations put into Motec as math channels to assess the behaviour of each damping coefficient;</a:t>
            </a:r>
          </a:p>
        </p:txBody>
      </p:sp>
      <mc:AlternateContent xmlns:mc="http://schemas.openxmlformats.org/markup-compatibility/2006" xmlns:a14="http://schemas.microsoft.com/office/drawing/2010/main">
        <mc:Choice Requires="a14">
          <p:sp>
            <p:nvSpPr>
              <p:cNvPr id="52" name="Rectangle 51">
                <a:extLst>
                  <a:ext uri="{FF2B5EF4-FFF2-40B4-BE49-F238E27FC236}">
                    <a16:creationId xmlns:a16="http://schemas.microsoft.com/office/drawing/2014/main" id="{2ADD3254-008A-4613-935A-45B445527D2B}"/>
                  </a:ext>
                </a:extLst>
              </p:cNvPr>
              <p:cNvSpPr/>
              <p:nvPr/>
            </p:nvSpPr>
            <p:spPr>
              <a:xfrm>
                <a:off x="5716306" y="9016542"/>
                <a:ext cx="10690225" cy="523220"/>
              </a:xfrm>
              <a:prstGeom prst="rect">
                <a:avLst/>
              </a:prstGeom>
            </p:spPr>
            <p:txBody>
              <a:bodyPr>
                <a:spAutoFit/>
              </a:bodyPr>
              <a:lstStyle/>
              <a:p>
                <a:pPr/>
                <a14:m>
                  <m:oMathPara xmlns:m="http://schemas.openxmlformats.org/officeDocument/2006/math">
                    <m:oMathParaPr>
                      <m:jc m:val="centerGroup"/>
                    </m:oMathParaPr>
                    <m:oMath xmlns:m="http://schemas.openxmlformats.org/officeDocument/2006/math">
                      <m:d>
                        <m:dPr>
                          <m:begChr m:val=""/>
                          <m:ctrlPr>
                            <a:rPr lang="en-GB" sz="2800" i="1">
                              <a:latin typeface="Cambria Math" panose="02040503050406030204" pitchFamily="18" charset="0"/>
                            </a:rPr>
                          </m:ctrlPr>
                        </m:dPr>
                        <m:e>
                          <m:r>
                            <a:rPr lang="en-GB" sz="2800" i="1">
                              <a:latin typeface="Cambria Math" panose="02040503050406030204" pitchFamily="18" charset="0"/>
                            </a:rPr>
                            <m:t>𝑈𝑠𝑡𝑒𝑒𝑟</m:t>
                          </m:r>
                          <m:r>
                            <a:rPr lang="en-GB" sz="2800" i="0">
                              <a:latin typeface="Cambria Math" panose="02040503050406030204" pitchFamily="18" charset="0"/>
                            </a:rPr>
                            <m:t>=</m:t>
                          </m:r>
                          <m:r>
                            <a:rPr lang="en-GB" sz="2800" i="1">
                              <a:latin typeface="Cambria Math" panose="02040503050406030204" pitchFamily="18" charset="0"/>
                            </a:rPr>
                            <m:t>𝐴𝑏𝑠</m:t>
                          </m:r>
                          <m:d>
                            <m:dPr>
                              <m:ctrlPr>
                                <a:rPr lang="en-GB" sz="2800" i="1">
                                  <a:latin typeface="Cambria Math" panose="02040503050406030204" pitchFamily="18" charset="0"/>
                                </a:rPr>
                              </m:ctrlPr>
                            </m:dPr>
                            <m:e>
                              <m:r>
                                <a:rPr lang="en-GB" sz="2800" i="1">
                                  <a:latin typeface="Cambria Math" panose="02040503050406030204" pitchFamily="18" charset="0"/>
                                </a:rPr>
                                <m:t>𝑆𝑡𝑒𝑒𝑟</m:t>
                              </m:r>
                              <m:r>
                                <a:rPr lang="en-GB" sz="2800" i="0">
                                  <a:latin typeface="Cambria Math" panose="02040503050406030204" pitchFamily="18" charset="0"/>
                                </a:rPr>
                                <m:t> </m:t>
                              </m:r>
                              <m:r>
                                <a:rPr lang="en-GB" sz="2800" i="1">
                                  <a:latin typeface="Cambria Math" panose="02040503050406030204" pitchFamily="18" charset="0"/>
                                </a:rPr>
                                <m:t>𝑃𝑐𝑡</m:t>
                              </m:r>
                            </m:e>
                          </m:d>
                          <m:r>
                            <a:rPr lang="en-GB" sz="2800" i="0">
                              <a:latin typeface="Cambria Math" panose="02040503050406030204" pitchFamily="18" charset="0"/>
                            </a:rPr>
                            <m:t>−</m:t>
                          </m:r>
                          <m:r>
                            <a:rPr lang="en-GB" sz="2800" i="1">
                              <a:latin typeface="Cambria Math" panose="02040503050406030204" pitchFamily="18" charset="0"/>
                            </a:rPr>
                            <m:t>𝐴𝑏𝑠</m:t>
                          </m:r>
                          <m:r>
                            <a:rPr lang="en-GB" sz="2800" i="0">
                              <a:latin typeface="Cambria Math" panose="02040503050406030204" pitchFamily="18" charset="0"/>
                            </a:rPr>
                            <m:t>(</m:t>
                          </m:r>
                          <m:r>
                            <a:rPr lang="en-GB" sz="2800" i="1">
                              <a:latin typeface="Cambria Math" panose="02040503050406030204" pitchFamily="18" charset="0"/>
                            </a:rPr>
                            <m:t>𝑇</m:t>
                          </m:r>
                          <m:r>
                            <a:rPr lang="en-GB" sz="2800" i="0">
                              <a:latin typeface="Cambria Math" panose="02040503050406030204" pitchFamily="18" charset="0"/>
                            </a:rPr>
                            <m:t> </m:t>
                          </m:r>
                          <m:r>
                            <a:rPr lang="en-GB" sz="2800" i="1">
                              <a:latin typeface="Cambria Math" panose="02040503050406030204" pitchFamily="18" charset="0"/>
                            </a:rPr>
                            <m:t>𝑆𝑡</m:t>
                          </m:r>
                          <m:r>
                            <a:rPr lang="en-GB" sz="2800" i="0">
                              <a:latin typeface="Cambria Math" panose="02040503050406030204" pitchFamily="18" charset="0"/>
                            </a:rPr>
                            <m:t> </m:t>
                          </m:r>
                          <m:r>
                            <a:rPr lang="en-GB" sz="2800" i="1">
                              <a:latin typeface="Cambria Math" panose="02040503050406030204" pitchFamily="18" charset="0"/>
                            </a:rPr>
                            <m:t>𝑃𝑐𝑡</m:t>
                          </m:r>
                        </m:e>
                      </m:d>
                    </m:oMath>
                  </m:oMathPara>
                </a14:m>
                <a:endParaRPr lang="en-GB" sz="2800" dirty="0"/>
              </a:p>
            </p:txBody>
          </p:sp>
        </mc:Choice>
        <mc:Fallback xmlns="">
          <p:sp>
            <p:nvSpPr>
              <p:cNvPr id="52" name="Rectangle 51">
                <a:extLst>
                  <a:ext uri="{FF2B5EF4-FFF2-40B4-BE49-F238E27FC236}">
                    <a16:creationId xmlns:a16="http://schemas.microsoft.com/office/drawing/2014/main" id="{2ADD3254-008A-4613-935A-45B445527D2B}"/>
                  </a:ext>
                </a:extLst>
              </p:cNvPr>
              <p:cNvSpPr>
                <a:spLocks noRot="1" noChangeAspect="1" noMove="1" noResize="1" noEditPoints="1" noAdjustHandles="1" noChangeArrowheads="1" noChangeShapeType="1" noTextEdit="1"/>
              </p:cNvSpPr>
              <p:nvPr/>
            </p:nvSpPr>
            <p:spPr>
              <a:xfrm>
                <a:off x="5716306" y="9016542"/>
                <a:ext cx="10690225" cy="523220"/>
              </a:xfrm>
              <a:prstGeom prst="rect">
                <a:avLst/>
              </a:prstGeom>
              <a:blipFill>
                <a:blip r:embed="rId11"/>
                <a:stretch>
                  <a:fillRect/>
                </a:stretch>
              </a:blipFill>
            </p:spPr>
            <p:txBody>
              <a:bodyPr/>
              <a:lstStyle/>
              <a:p>
                <a:r>
                  <a:rPr lang="en-GB">
                    <a:noFill/>
                  </a:rPr>
                  <a:t> </a:t>
                </a:r>
              </a:p>
            </p:txBody>
          </p:sp>
        </mc:Fallback>
      </mc:AlternateContent>
      <p:pic>
        <p:nvPicPr>
          <p:cNvPr id="54" name="Picture 53" descr="A screenshot of a cell phone&#10;&#10;Description automatically generated">
            <a:extLst>
              <a:ext uri="{FF2B5EF4-FFF2-40B4-BE49-F238E27FC236}">
                <a16:creationId xmlns:a16="http://schemas.microsoft.com/office/drawing/2014/main" id="{F5FA0852-F099-4D18-AA89-3543727EBA8E}"/>
              </a:ext>
            </a:extLst>
          </p:cNvPr>
          <p:cNvPicPr>
            <a:picLocks noChangeAspect="1"/>
          </p:cNvPicPr>
          <p:nvPr/>
        </p:nvPicPr>
        <p:blipFill>
          <a:blip r:embed="rId12"/>
          <a:stretch>
            <a:fillRect/>
          </a:stretch>
        </p:blipFill>
        <p:spPr>
          <a:xfrm>
            <a:off x="7269196" y="9848627"/>
            <a:ext cx="7026178" cy="3611507"/>
          </a:xfrm>
          <a:prstGeom prst="rect">
            <a:avLst/>
          </a:prstGeom>
        </p:spPr>
      </p:pic>
      <p:sp>
        <p:nvSpPr>
          <p:cNvPr id="55" name="TextBox 54">
            <a:extLst>
              <a:ext uri="{FF2B5EF4-FFF2-40B4-BE49-F238E27FC236}">
                <a16:creationId xmlns:a16="http://schemas.microsoft.com/office/drawing/2014/main" id="{A56CF639-41D3-476E-9E0A-46A9AEC215DE}"/>
              </a:ext>
            </a:extLst>
          </p:cNvPr>
          <p:cNvSpPr txBox="1"/>
          <p:nvPr/>
        </p:nvSpPr>
        <p:spPr>
          <a:xfrm>
            <a:off x="7577122" y="14678296"/>
            <a:ext cx="6554875"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double lane change manoeuvre was taken from the BSI ISO 3888 standards where it is used as a dynamic test for vehicle behaviour therefore, a good platform to test low speed damping coefficients (BSI, 2011). </a:t>
            </a:r>
          </a:p>
        </p:txBody>
      </p:sp>
      <p:pic>
        <p:nvPicPr>
          <p:cNvPr id="56" name="Picture 55">
            <a:extLst>
              <a:ext uri="{FF2B5EF4-FFF2-40B4-BE49-F238E27FC236}">
                <a16:creationId xmlns:a16="http://schemas.microsoft.com/office/drawing/2014/main" id="{B87A5945-3FF5-4F82-92BF-81D231FE0ECE}"/>
              </a:ext>
            </a:extLst>
          </p:cNvPr>
          <p:cNvPicPr>
            <a:picLocks noChangeAspect="1"/>
          </p:cNvPicPr>
          <p:nvPr/>
        </p:nvPicPr>
        <p:blipFill>
          <a:blip r:embed="rId13"/>
          <a:stretch>
            <a:fillRect/>
          </a:stretch>
        </p:blipFill>
        <p:spPr>
          <a:xfrm>
            <a:off x="11357965" y="29131026"/>
            <a:ext cx="1417226" cy="914755"/>
          </a:xfrm>
          <a:prstGeom prst="rect">
            <a:avLst/>
          </a:prstGeom>
        </p:spPr>
      </p:pic>
      <p:pic>
        <p:nvPicPr>
          <p:cNvPr id="57" name="Picture 56">
            <a:extLst>
              <a:ext uri="{FF2B5EF4-FFF2-40B4-BE49-F238E27FC236}">
                <a16:creationId xmlns:a16="http://schemas.microsoft.com/office/drawing/2014/main" id="{D2C9299A-C084-407F-BD79-7E0956C19147}"/>
              </a:ext>
            </a:extLst>
          </p:cNvPr>
          <p:cNvPicPr>
            <a:picLocks noChangeAspect="1"/>
          </p:cNvPicPr>
          <p:nvPr/>
        </p:nvPicPr>
        <p:blipFill>
          <a:blip r:embed="rId14"/>
          <a:stretch>
            <a:fillRect/>
          </a:stretch>
        </p:blipFill>
        <p:spPr>
          <a:xfrm>
            <a:off x="7606947" y="18409392"/>
            <a:ext cx="6859248" cy="3273423"/>
          </a:xfrm>
          <a:prstGeom prst="rect">
            <a:avLst/>
          </a:prstGeom>
        </p:spPr>
      </p:pic>
      <p:pic>
        <p:nvPicPr>
          <p:cNvPr id="58" name="Picture 57">
            <a:extLst>
              <a:ext uri="{FF2B5EF4-FFF2-40B4-BE49-F238E27FC236}">
                <a16:creationId xmlns:a16="http://schemas.microsoft.com/office/drawing/2014/main" id="{1575A782-DD84-4ED6-804B-6186708EE143}"/>
              </a:ext>
            </a:extLst>
          </p:cNvPr>
          <p:cNvPicPr/>
          <p:nvPr/>
        </p:nvPicPr>
        <p:blipFill rotWithShape="1">
          <a:blip r:embed="rId15">
            <a:extLst>
              <a:ext uri="{28A0092B-C50C-407E-A947-70E740481C1C}">
                <a14:useLocalDpi xmlns:a14="http://schemas.microsoft.com/office/drawing/2010/main" val="0"/>
              </a:ext>
            </a:extLst>
          </a:blip>
          <a:srcRect l="11296" r="3602"/>
          <a:stretch/>
        </p:blipFill>
        <p:spPr bwMode="auto">
          <a:xfrm>
            <a:off x="7518425" y="22384330"/>
            <a:ext cx="6963728" cy="3094003"/>
          </a:xfrm>
          <a:prstGeom prst="rect">
            <a:avLst/>
          </a:prstGeom>
          <a:noFill/>
          <a:ln>
            <a:noFill/>
          </a:ln>
        </p:spPr>
      </p:pic>
      <p:sp>
        <p:nvSpPr>
          <p:cNvPr id="59" name="Text Box 19">
            <a:extLst>
              <a:ext uri="{FF2B5EF4-FFF2-40B4-BE49-F238E27FC236}">
                <a16:creationId xmlns:a16="http://schemas.microsoft.com/office/drawing/2014/main" id="{2F516ACB-D05F-494A-8276-7927C6473346}"/>
              </a:ext>
            </a:extLst>
          </p:cNvPr>
          <p:cNvSpPr txBox="1">
            <a:spLocks noChangeArrowheads="1"/>
          </p:cNvSpPr>
          <p:nvPr/>
        </p:nvSpPr>
        <p:spPr bwMode="auto">
          <a:xfrm>
            <a:off x="7568646" y="21355868"/>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3 - Simulator test data with speed, understeer and steering percentage channels (Deion Atkinson, 2020)</a:t>
            </a:r>
          </a:p>
        </p:txBody>
      </p:sp>
      <p:sp>
        <p:nvSpPr>
          <p:cNvPr id="60" name="Text Box 19">
            <a:extLst>
              <a:ext uri="{FF2B5EF4-FFF2-40B4-BE49-F238E27FC236}">
                <a16:creationId xmlns:a16="http://schemas.microsoft.com/office/drawing/2014/main" id="{5D83287E-E377-4F9F-8F0B-3807B7C6FDB3}"/>
              </a:ext>
            </a:extLst>
          </p:cNvPr>
          <p:cNvSpPr txBox="1">
            <a:spLocks noChangeArrowheads="1"/>
          </p:cNvSpPr>
          <p:nvPr/>
        </p:nvSpPr>
        <p:spPr bwMode="auto">
          <a:xfrm>
            <a:off x="7577122" y="2527308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4 - Real-life data G-G scatter diagram (Deion Atkinson, 2020)</a:t>
            </a:r>
          </a:p>
        </p:txBody>
      </p:sp>
      <p:sp>
        <p:nvSpPr>
          <p:cNvPr id="61" name="TextBox 60">
            <a:extLst>
              <a:ext uri="{FF2B5EF4-FFF2-40B4-BE49-F238E27FC236}">
                <a16:creationId xmlns:a16="http://schemas.microsoft.com/office/drawing/2014/main" id="{E8DA3F2F-6A7C-46CF-80B9-1B25D6E4669E}"/>
              </a:ext>
            </a:extLst>
          </p:cNvPr>
          <p:cNvSpPr txBox="1"/>
          <p:nvPr/>
        </p:nvSpPr>
        <p:spPr>
          <a:xfrm>
            <a:off x="7486648" y="26363433"/>
            <a:ext cx="7138450"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Both real-life and simulator tests have the same outcome.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Setup 2 has more understeer but is fastest, due to utilising more of the tyre grip available (Rouelle, 2019). </a:t>
            </a:r>
          </a:p>
        </p:txBody>
      </p:sp>
      <p:graphicFrame>
        <p:nvGraphicFramePr>
          <p:cNvPr id="62" name="Chart 61">
            <a:extLst>
              <a:ext uri="{FF2B5EF4-FFF2-40B4-BE49-F238E27FC236}">
                <a16:creationId xmlns:a16="http://schemas.microsoft.com/office/drawing/2014/main" id="{00000000-0008-0000-0000-000005000000}"/>
              </a:ext>
            </a:extLst>
          </p:cNvPr>
          <p:cNvGraphicFramePr>
            <a:graphicFrameLocks/>
          </p:cNvGraphicFramePr>
          <p:nvPr>
            <p:extLst>
              <p:ext uri="{D42A27DB-BD31-4B8C-83A1-F6EECF244321}">
                <p14:modId xmlns:p14="http://schemas.microsoft.com/office/powerpoint/2010/main" val="673234534"/>
              </p:ext>
            </p:extLst>
          </p:nvPr>
        </p:nvGraphicFramePr>
        <p:xfrm>
          <a:off x="14625098" y="6641366"/>
          <a:ext cx="6415089" cy="3112836"/>
        </p:xfrm>
        <a:graphic>
          <a:graphicData uri="http://schemas.openxmlformats.org/drawingml/2006/chart">
            <c:chart xmlns:c="http://schemas.openxmlformats.org/drawingml/2006/chart" xmlns:r="http://schemas.openxmlformats.org/officeDocument/2006/relationships" r:id="rId16"/>
          </a:graphicData>
        </a:graphic>
      </p:graphicFrame>
      <p:sp>
        <p:nvSpPr>
          <p:cNvPr id="63" name="Text Box 19">
            <a:extLst>
              <a:ext uri="{FF2B5EF4-FFF2-40B4-BE49-F238E27FC236}">
                <a16:creationId xmlns:a16="http://schemas.microsoft.com/office/drawing/2014/main" id="{95F687AA-5DA4-4B0F-BCF9-F93F95943CDF}"/>
              </a:ext>
            </a:extLst>
          </p:cNvPr>
          <p:cNvSpPr txBox="1">
            <a:spLocks noChangeArrowheads="1"/>
          </p:cNvSpPr>
          <p:nvPr/>
        </p:nvSpPr>
        <p:spPr bwMode="auto">
          <a:xfrm>
            <a:off x="14393440" y="965743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5 - Force v Velocity graph of a setup used in the double lane change manoeuvre (Deion Atkinson, 2020)</a:t>
            </a:r>
          </a:p>
        </p:txBody>
      </p:sp>
      <p:pic>
        <p:nvPicPr>
          <p:cNvPr id="65" name="Picture 64">
            <a:extLst>
              <a:ext uri="{FF2B5EF4-FFF2-40B4-BE49-F238E27FC236}">
                <a16:creationId xmlns:a16="http://schemas.microsoft.com/office/drawing/2014/main" id="{7E3503EF-9D71-4959-AFE4-BD9B95AC5EC9}"/>
              </a:ext>
            </a:extLst>
          </p:cNvPr>
          <p:cNvPicPr>
            <a:picLocks noChangeAspect="1"/>
          </p:cNvPicPr>
          <p:nvPr/>
        </p:nvPicPr>
        <p:blipFill>
          <a:blip r:embed="rId17"/>
          <a:stretch>
            <a:fillRect/>
          </a:stretch>
        </p:blipFill>
        <p:spPr>
          <a:xfrm>
            <a:off x="14587525" y="10778596"/>
            <a:ext cx="6452662" cy="2568928"/>
          </a:xfrm>
          <a:prstGeom prst="rect">
            <a:avLst/>
          </a:prstGeom>
        </p:spPr>
      </p:pic>
      <p:sp>
        <p:nvSpPr>
          <p:cNvPr id="66" name="Text Box 19">
            <a:extLst>
              <a:ext uri="{FF2B5EF4-FFF2-40B4-BE49-F238E27FC236}">
                <a16:creationId xmlns:a16="http://schemas.microsoft.com/office/drawing/2014/main" id="{C8782EDA-AFDE-404D-BD70-34D0ABC6D122}"/>
              </a:ext>
            </a:extLst>
          </p:cNvPr>
          <p:cNvSpPr txBox="1">
            <a:spLocks noChangeArrowheads="1"/>
          </p:cNvSpPr>
          <p:nvPr/>
        </p:nvSpPr>
        <p:spPr bwMode="auto">
          <a:xfrm>
            <a:off x="14450376" y="1325596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6 - Damper speed histograms from the double lane change manoeuvre (Deion Atkinson, 2020) </a:t>
            </a:r>
          </a:p>
        </p:txBody>
      </p:sp>
      <p:graphicFrame>
        <p:nvGraphicFramePr>
          <p:cNvPr id="67" name="Chart 66">
            <a:extLst>
              <a:ext uri="{FF2B5EF4-FFF2-40B4-BE49-F238E27FC236}">
                <a16:creationId xmlns:a16="http://schemas.microsoft.com/office/drawing/2014/main" id="{E2FDDAFC-687B-4958-B2BB-5E75302A608F}"/>
              </a:ext>
            </a:extLst>
          </p:cNvPr>
          <p:cNvGraphicFramePr>
            <a:graphicFrameLocks/>
          </p:cNvGraphicFramePr>
          <p:nvPr>
            <p:extLst>
              <p:ext uri="{D42A27DB-BD31-4B8C-83A1-F6EECF244321}">
                <p14:modId xmlns:p14="http://schemas.microsoft.com/office/powerpoint/2010/main" val="2846609492"/>
              </p:ext>
            </p:extLst>
          </p:nvPr>
        </p:nvGraphicFramePr>
        <p:xfrm>
          <a:off x="14587525" y="14375115"/>
          <a:ext cx="6452662" cy="3406261"/>
        </p:xfrm>
        <a:graphic>
          <a:graphicData uri="http://schemas.openxmlformats.org/drawingml/2006/chart">
            <c:chart xmlns:c="http://schemas.openxmlformats.org/drawingml/2006/chart" xmlns:r="http://schemas.openxmlformats.org/officeDocument/2006/relationships" r:id="rId18"/>
          </a:graphicData>
        </a:graphic>
      </p:graphicFrame>
      <p:sp>
        <p:nvSpPr>
          <p:cNvPr id="68" name="Text Box 19">
            <a:extLst>
              <a:ext uri="{FF2B5EF4-FFF2-40B4-BE49-F238E27FC236}">
                <a16:creationId xmlns:a16="http://schemas.microsoft.com/office/drawing/2014/main" id="{F70DB8E7-2642-4D14-97BE-2E13B69F2F56}"/>
              </a:ext>
            </a:extLst>
          </p:cNvPr>
          <p:cNvSpPr txBox="1">
            <a:spLocks noChangeArrowheads="1"/>
          </p:cNvSpPr>
          <p:nvPr/>
        </p:nvSpPr>
        <p:spPr bwMode="auto">
          <a:xfrm>
            <a:off x="14581642" y="1762703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Figure 7 - Understeer vs Oversteer for each setup in the double lane change manoeuvre (Deion Atkinson, 2020)</a:t>
            </a:r>
          </a:p>
        </p:txBody>
      </p:sp>
      <p:sp>
        <p:nvSpPr>
          <p:cNvPr id="69" name="TextBox 68">
            <a:extLst>
              <a:ext uri="{FF2B5EF4-FFF2-40B4-BE49-F238E27FC236}">
                <a16:creationId xmlns:a16="http://schemas.microsoft.com/office/drawing/2014/main" id="{5169503D-2351-4023-B07D-374B7412F450}"/>
              </a:ext>
            </a:extLst>
          </p:cNvPr>
          <p:cNvSpPr txBox="1"/>
          <p:nvPr/>
        </p:nvSpPr>
        <p:spPr>
          <a:xfrm>
            <a:off x="14875211" y="19145937"/>
            <a:ext cx="6159818" cy="7848302"/>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simulator is very accurate with results as both data sets have the same outcome. When the front coefficients are raised the lap time decreases by 2 seconds. When the front of the car is stiffer it experiences higher G force values and slightly more understeer but is capable of carrying a lot more speed through the corners. This is evident in both data sets. In the lane change manoeuvre, as the understeer decreases the oversteer increases. This concludes that when the coefficient is raised at the front, the understeer value is higher and vice versa. </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6734</TotalTime>
  <Words>656</Words>
  <Application>Microsoft Office PowerPoint</Application>
  <PresentationFormat>Custom</PresentationFormat>
  <Paragraphs>46</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Deion Atkinson</cp:lastModifiedBy>
  <cp:revision>55</cp:revision>
  <dcterms:created xsi:type="dcterms:W3CDTF">2016-02-25T08:27:32Z</dcterms:created>
  <dcterms:modified xsi:type="dcterms:W3CDTF">2020-05-03T16:31:54Z</dcterms:modified>
</cp:coreProperties>
</file>