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38"/>
  </p:notesMasterIdLst>
  <p:sldIdLst>
    <p:sldId id="256" r:id="rId4"/>
    <p:sldId id="258" r:id="rId5"/>
    <p:sldId id="282" r:id="rId6"/>
    <p:sldId id="283" r:id="rId7"/>
    <p:sldId id="259" r:id="rId8"/>
    <p:sldId id="284" r:id="rId9"/>
    <p:sldId id="286" r:id="rId10"/>
    <p:sldId id="287" r:id="rId11"/>
    <p:sldId id="288" r:id="rId12"/>
    <p:sldId id="289" r:id="rId13"/>
    <p:sldId id="290" r:id="rId14"/>
    <p:sldId id="291" r:id="rId15"/>
    <p:sldId id="293" r:id="rId16"/>
    <p:sldId id="292" r:id="rId17"/>
    <p:sldId id="295" r:id="rId18"/>
    <p:sldId id="294" r:id="rId19"/>
    <p:sldId id="262" r:id="rId20"/>
    <p:sldId id="263" r:id="rId21"/>
    <p:sldId id="296" r:id="rId22"/>
    <p:sldId id="264" r:id="rId23"/>
    <p:sldId id="301" r:id="rId24"/>
    <p:sldId id="302" r:id="rId25"/>
    <p:sldId id="279" r:id="rId26"/>
    <p:sldId id="280" r:id="rId27"/>
    <p:sldId id="265" r:id="rId28"/>
    <p:sldId id="266" r:id="rId29"/>
    <p:sldId id="267" r:id="rId30"/>
    <p:sldId id="298" r:id="rId31"/>
    <p:sldId id="281" r:id="rId32"/>
    <p:sldId id="303" r:id="rId33"/>
    <p:sldId id="297" r:id="rId34"/>
    <p:sldId id="299" r:id="rId35"/>
    <p:sldId id="300" r:id="rId36"/>
    <p:sldId id="278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7EAF9"/>
    <a:srgbClr val="80C5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692"/>
    <p:restoredTop sz="93216"/>
  </p:normalViewPr>
  <p:slideViewPr>
    <p:cSldViewPr snapToGrid="0">
      <p:cViewPr varScale="1">
        <p:scale>
          <a:sx n="107" d="100"/>
          <a:sy n="107" d="100"/>
        </p:scale>
        <p:origin x="73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lda Wainwright" userId="37148365-73e3-4dc3-a920-96df06cd740e" providerId="ADAL" clId="{F6594080-9BD5-42DE-8294-71C33B9EC64D}"/>
    <pc:docChg chg="modSld">
      <pc:chgData name="Nalda Wainwright" userId="37148365-73e3-4dc3-a920-96df06cd740e" providerId="ADAL" clId="{F6594080-9BD5-42DE-8294-71C33B9EC64D}" dt="2019-10-31T09:43:42.832" v="0" actId="207"/>
      <pc:docMkLst>
        <pc:docMk/>
      </pc:docMkLst>
      <pc:sldChg chg="modSp">
        <pc:chgData name="Nalda Wainwright" userId="37148365-73e3-4dc3-a920-96df06cd740e" providerId="ADAL" clId="{F6594080-9BD5-42DE-8294-71C33B9EC64D}" dt="2019-10-31T09:43:42.832" v="0" actId="207"/>
        <pc:sldMkLst>
          <pc:docMk/>
          <pc:sldMk cId="839309132" sldId="289"/>
        </pc:sldMkLst>
        <pc:spChg chg="mod">
          <ac:chgData name="Nalda Wainwright" userId="37148365-73e3-4dc3-a920-96df06cd740e" providerId="ADAL" clId="{F6594080-9BD5-42DE-8294-71C33B9EC64D}" dt="2019-10-31T09:43:42.832" v="0" actId="207"/>
          <ac:spMkLst>
            <pc:docMk/>
            <pc:sldMk cId="839309132" sldId="289"/>
            <ac:spMk id="3" creationId="{00000000-0000-0000-0000-000000000000}"/>
          </ac:spMkLst>
        </pc:spChg>
      </pc:sldChg>
    </pc:docChg>
  </pc:docChgLst>
  <pc:docChgLst>
    <pc:chgData name="Nalda Wainwright" userId="S::n.wainwright@uwtsd.ac.uk::37148365-73e3-4dc3-a920-96df06cd740e" providerId="AD" clId="Web-{1E9C0A7C-52C8-42A2-D2A3-AF4F411B7EB7}"/>
    <pc:docChg chg="modSld">
      <pc:chgData name="Nalda Wainwright" userId="S::n.wainwright@uwtsd.ac.uk::37148365-73e3-4dc3-a920-96df06cd740e" providerId="AD" clId="Web-{1E9C0A7C-52C8-42A2-D2A3-AF4F411B7EB7}" dt="2019-09-19T15:12:18.783" v="1" actId="20577"/>
      <pc:docMkLst>
        <pc:docMk/>
      </pc:docMkLst>
      <pc:sldChg chg="modSp">
        <pc:chgData name="Nalda Wainwright" userId="S::n.wainwright@uwtsd.ac.uk::37148365-73e3-4dc3-a920-96df06cd740e" providerId="AD" clId="Web-{1E9C0A7C-52C8-42A2-D2A3-AF4F411B7EB7}" dt="2019-09-19T15:12:18.783" v="1" actId="20577"/>
        <pc:sldMkLst>
          <pc:docMk/>
          <pc:sldMk cId="2701479203" sldId="256"/>
        </pc:sldMkLst>
        <pc:spChg chg="mod">
          <ac:chgData name="Nalda Wainwright" userId="S::n.wainwright@uwtsd.ac.uk::37148365-73e3-4dc3-a920-96df06cd740e" providerId="AD" clId="Web-{1E9C0A7C-52C8-42A2-D2A3-AF4F411B7EB7}" dt="2019-09-19T15:12:18.783" v="1" actId="20577"/>
          <ac:spMkLst>
            <pc:docMk/>
            <pc:sldMk cId="2701479203" sldId="256"/>
            <ac:spMk id="2" creationId="{5D0054D4-EE1D-1740-9CE0-2EDEDDD374F9}"/>
          </ac:spMkLst>
        </pc:spChg>
      </pc:sldChg>
    </pc:docChg>
  </pc:docChgLst>
  <pc:docChgLst>
    <pc:chgData name="Nalda Wainwright" userId="S::n.wainwright@uwtsd.ac.uk::37148365-73e3-4dc3-a920-96df06cd740e" providerId="AD" clId="Web-{667889FF-4B20-4988-CAB8-6045F2786DCD}"/>
    <pc:docChg chg="modSld">
      <pc:chgData name="Nalda Wainwright" userId="S::n.wainwright@uwtsd.ac.uk::37148365-73e3-4dc3-a920-96df06cd740e" providerId="AD" clId="Web-{667889FF-4B20-4988-CAB8-6045F2786DCD}" dt="2019-09-19T15:37:59.909" v="19" actId="1076"/>
      <pc:docMkLst>
        <pc:docMk/>
      </pc:docMkLst>
      <pc:sldChg chg="modSp">
        <pc:chgData name="Nalda Wainwright" userId="S::n.wainwright@uwtsd.ac.uk::37148365-73e3-4dc3-a920-96df06cd740e" providerId="AD" clId="Web-{667889FF-4B20-4988-CAB8-6045F2786DCD}" dt="2019-09-19T15:36:13.987" v="9" actId="20577"/>
        <pc:sldMkLst>
          <pc:docMk/>
          <pc:sldMk cId="98369409" sldId="271"/>
        </pc:sldMkLst>
        <pc:spChg chg="mod">
          <ac:chgData name="Nalda Wainwright" userId="S::n.wainwright@uwtsd.ac.uk::37148365-73e3-4dc3-a920-96df06cd740e" providerId="AD" clId="Web-{667889FF-4B20-4988-CAB8-6045F2786DCD}" dt="2019-09-19T15:36:13.987" v="9" actId="20577"/>
          <ac:spMkLst>
            <pc:docMk/>
            <pc:sldMk cId="98369409" sldId="271"/>
            <ac:spMk id="3" creationId="{00000000-0000-0000-0000-000000000000}"/>
          </ac:spMkLst>
        </pc:spChg>
        <pc:picChg chg="mod">
          <ac:chgData name="Nalda Wainwright" userId="S::n.wainwright@uwtsd.ac.uk::37148365-73e3-4dc3-a920-96df06cd740e" providerId="AD" clId="Web-{667889FF-4B20-4988-CAB8-6045F2786DCD}" dt="2019-09-19T15:34:59.972" v="7" actId="1076"/>
          <ac:picMkLst>
            <pc:docMk/>
            <pc:sldMk cId="98369409" sldId="271"/>
            <ac:picMk id="4" creationId="{00000000-0000-0000-0000-000000000000}"/>
          </ac:picMkLst>
        </pc:picChg>
      </pc:sldChg>
      <pc:sldChg chg="modSp">
        <pc:chgData name="Nalda Wainwright" userId="S::n.wainwright@uwtsd.ac.uk::37148365-73e3-4dc3-a920-96df06cd740e" providerId="AD" clId="Web-{667889FF-4B20-4988-CAB8-6045F2786DCD}" dt="2019-09-19T15:37:59.909" v="19" actId="1076"/>
        <pc:sldMkLst>
          <pc:docMk/>
          <pc:sldMk cId="1932376187" sldId="275"/>
        </pc:sldMkLst>
        <pc:spChg chg="mod">
          <ac:chgData name="Nalda Wainwright" userId="S::n.wainwright@uwtsd.ac.uk::37148365-73e3-4dc3-a920-96df06cd740e" providerId="AD" clId="Web-{667889FF-4B20-4988-CAB8-6045F2786DCD}" dt="2019-09-19T15:37:59.909" v="19" actId="1076"/>
          <ac:spMkLst>
            <pc:docMk/>
            <pc:sldMk cId="1932376187" sldId="275"/>
            <ac:spMk id="2" creationId="{00000000-0000-0000-0000-000000000000}"/>
          </ac:spMkLst>
        </pc:spChg>
        <pc:spChg chg="mod">
          <ac:chgData name="Nalda Wainwright" userId="S::n.wainwright@uwtsd.ac.uk::37148365-73e3-4dc3-a920-96df06cd740e" providerId="AD" clId="Web-{667889FF-4B20-4988-CAB8-6045F2786DCD}" dt="2019-09-19T15:37:28.331" v="14" actId="20577"/>
          <ac:spMkLst>
            <pc:docMk/>
            <pc:sldMk cId="1932376187" sldId="275"/>
            <ac:spMk id="3" creationId="{00000000-0000-0000-0000-000000000000}"/>
          </ac:spMkLst>
        </pc:spChg>
        <pc:picChg chg="mod">
          <ac:chgData name="Nalda Wainwright" userId="S::n.wainwright@uwtsd.ac.uk::37148365-73e3-4dc3-a920-96df06cd740e" providerId="AD" clId="Web-{667889FF-4B20-4988-CAB8-6045F2786DCD}" dt="2019-09-19T15:37:32.909" v="17" actId="1076"/>
          <ac:picMkLst>
            <pc:docMk/>
            <pc:sldMk cId="1932376187" sldId="275"/>
            <ac:picMk id="5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DE6A6C-4772-C44D-ACD3-A580CE26AA19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B5B09A-0FAD-2F4A-A5BB-AF6660C144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672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Physical literacy as a multi-dimensional construct underpins health through its development of individual’s physical, cognitive, social and affective domains throughout the life course. </a:t>
            </a:r>
          </a:p>
          <a:p>
            <a:pPr eaLnBrk="1" hangingPunct="1">
              <a:spcBef>
                <a:spcPct val="0"/>
              </a:spcBef>
            </a:pPr>
            <a:endParaRPr lang="en-US" altLang="en-US"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US" altLang="en-US">
                <a:ea typeface="ＭＳ Ｐゴシック" panose="020B0600070205080204" pitchFamily="34" charset="-128"/>
              </a:rPr>
              <a:t>PL has</a:t>
            </a:r>
            <a:r>
              <a:rPr lang="en-US" altLang="en-US" baseline="0">
                <a:ea typeface="ＭＳ Ｐゴシック" panose="020B0600070205080204" pitchFamily="34" charset="-128"/>
              </a:rPr>
              <a:t> gained a lot of interest from governments globally due to the expectation that it will lead to individuals that choose physically active lifestyles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74A18C9-CCE2-451F-8AC8-13A545DB8DB5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89011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Physical literacy as a multi-dimensional construct underpins health through its development of individual’s physical, cognitive, social and affective domains throughout the life course. </a:t>
            </a:r>
          </a:p>
          <a:p>
            <a:pPr eaLnBrk="1" hangingPunct="1">
              <a:spcBef>
                <a:spcPct val="0"/>
              </a:spcBef>
            </a:pPr>
            <a:endParaRPr lang="en-US" altLang="en-US"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US" altLang="en-US">
                <a:ea typeface="ＭＳ Ｐゴシック" panose="020B0600070205080204" pitchFamily="34" charset="-128"/>
              </a:rPr>
              <a:t>PL has</a:t>
            </a:r>
            <a:r>
              <a:rPr lang="en-US" altLang="en-US" baseline="0">
                <a:ea typeface="ＭＳ Ｐゴシック" panose="020B0600070205080204" pitchFamily="34" charset="-128"/>
              </a:rPr>
              <a:t> gained a lot of interest from governments globally due to the expectation that it will lead to individuals that choose physically active lifestyles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74A18C9-CCE2-451F-8AC8-13A545DB8DB5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9729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Cradle to grave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61B26F4-F2CA-44B1-A61C-184BA49F0105}" type="slidenum">
              <a:rPr lang="en-US" altLang="en-US" smtClean="0"/>
              <a:pPr/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38478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as young children move they</a:t>
            </a:r>
            <a:r>
              <a:rPr lang="en-US" baseline="0"/>
              <a:t> are literally creating themselves....stimulation from sensors in muscles and joints all around our bodies fire neurons in the brain creating pathways.....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889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>
            <a:extLst>
              <a:ext uri="{FF2B5EF4-FFF2-40B4-BE49-F238E27FC236}">
                <a16:creationId xmlns:a16="http://schemas.microsoft.com/office/drawing/2014/main" id="{EFCE0404-5C4F-4A4E-88E2-B5827962F39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6" name="Notes Placeholder 2">
            <a:extLst>
              <a:ext uri="{FF2B5EF4-FFF2-40B4-BE49-F238E27FC236}">
                <a16:creationId xmlns:a16="http://schemas.microsoft.com/office/drawing/2014/main" id="{6C093286-D970-4CD7-B6DE-5DB30446D53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Crucial that by the age of 7 children develop these FMS otherwise more likely to become disengaged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Developing from early age- change in society car seats, wooden floor, busy lifestyles people are less active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Buggy mums/ mobile phones/ computers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Neurological pathways in the brain….swinging upside down, crossing the mid line etc- if children aren’t exposed at an early age it can impact on this</a:t>
            </a:r>
          </a:p>
        </p:txBody>
      </p:sp>
      <p:sp>
        <p:nvSpPr>
          <p:cNvPr id="36867" name="Slide Number Placeholder 3">
            <a:extLst>
              <a:ext uri="{FF2B5EF4-FFF2-40B4-BE49-F238E27FC236}">
                <a16:creationId xmlns:a16="http://schemas.microsoft.com/office/drawing/2014/main" id="{91AC6A71-D852-4E38-BCFE-DD213B2265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765A3AC-FB0C-4B18-8FC6-DD0B1823C410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874888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9E66D2D2-7CF4-4395-8C58-8A605E4FC80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AF48B4B8-0CDA-41BE-B40B-B41D81E97A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 b="1"/>
              <a:t>Like Clark and Metcalf</a:t>
            </a:r>
          </a:p>
          <a:p>
            <a:pPr eaLnBrk="1" hangingPunct="1"/>
            <a:r>
              <a:rPr lang="en-US" altLang="en-US" b="1"/>
              <a:t>PL does not require individuals to have the same levels of competences. PL promotes the idea that each individual has his/her own movement ability potential. This is similar to Clark and Metcalf, individuals may take different paths of mountain in their MD journey across the lifespan. </a:t>
            </a:r>
          </a:p>
          <a:p>
            <a:pPr eaLnBrk="1" hangingPunct="1"/>
            <a:endParaRPr lang="en-US" altLang="en-US" b="1"/>
          </a:p>
          <a:p>
            <a:pPr eaLnBrk="1" hangingPunct="1"/>
            <a:r>
              <a:rPr lang="en-US" altLang="en-US" b="1"/>
              <a:t>From this view of MD, personal characteristic of competence should be viewed from an inclusive perspective - not based on population norms. The important thing is the children journey up to the mountain but not necessarily that they get to a specific level within a specific timeframe.</a:t>
            </a:r>
          </a:p>
          <a:p>
            <a:pPr eaLnBrk="1" hangingPunct="1"/>
            <a:endParaRPr lang="en-US" altLang="en-US"/>
          </a:p>
          <a:p>
            <a:endParaRPr lang="en-US" altLang="en-US"/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E815D8A6-B953-4026-86C3-6975D615F8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E313F3D-A293-4469-B0FB-8DCFE9E58E8F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932071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Image Placeholder 1">
            <a:extLst>
              <a:ext uri="{FF2B5EF4-FFF2-40B4-BE49-F238E27FC236}">
                <a16:creationId xmlns:a16="http://schemas.microsoft.com/office/drawing/2014/main" id="{9C8FA8EC-E352-43B1-81F9-5F0A4750CAF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2" name="Notes Placeholder 2">
            <a:extLst>
              <a:ext uri="{FF2B5EF4-FFF2-40B4-BE49-F238E27FC236}">
                <a16:creationId xmlns:a16="http://schemas.microsoft.com/office/drawing/2014/main" id="{C24EED10-8478-4C29-96F1-4C33A83C13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err="1"/>
              <a:t>Stodden</a:t>
            </a:r>
            <a:r>
              <a:rPr lang="en-US" altLang="en-US"/>
              <a:t> </a:t>
            </a:r>
            <a:r>
              <a:rPr lang="en-US" altLang="en-US" err="1"/>
              <a:t>Goodway</a:t>
            </a:r>
            <a:r>
              <a:rPr lang="en-US" altLang="en-US"/>
              <a:t> &amp; colleagues developed a conceptual model.  This model suggests dynamic and synergistic relationships among MC, PA, PMC and HRF.   that engage a child into a positive spiral of engagement or a negative spiral of disengagement leading to a greater or lesser probability that a child will be obese or healthy weight.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82CF5D-0A17-45A7-B4EB-9DD6795317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121D19C-CABC-443E-8A4D-EC2426539013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375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At the heart of the model is the dynamic and synergistic relationship between MC and PA. Explain………..</a:t>
            </a:r>
          </a:p>
          <a:p>
            <a:endParaRPr lang="en-US"/>
          </a:p>
          <a:p>
            <a:r>
              <a:rPr lang="en-US"/>
              <a:t>In the early years, opportunities to be</a:t>
            </a:r>
            <a:r>
              <a:rPr lang="en-US" baseline="0"/>
              <a:t> PA will drive children’s ability to develop MC.  This is a weak relationship and is strongly influenced by context.  </a:t>
            </a:r>
          </a:p>
          <a:p>
            <a:endParaRPr lang="en-US" baseline="0"/>
          </a:p>
          <a:p>
            <a:r>
              <a:rPr lang="en-US" baseline="0"/>
              <a:t>By middle and later children, this relationship begins to strengthen with trajectories changing.  Now MC drives PA because children with poor MC will be less likely to choose to be PA. 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1E37552-27B9-4AE5-9BA7-1996636E8CFC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2942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While we believe that MC is important</a:t>
            </a:r>
            <a:r>
              <a:rPr lang="en-US" baseline="0"/>
              <a:t> in determining PA behaviors over time, we also recognize the critical role that PMC plays in mediating the relationship between MC and PC. Explain…….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1E37552-27B9-4AE5-9BA7-1996636E8CFC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7457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8610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Hulteen</a:t>
            </a:r>
            <a:r>
              <a:rPr lang="en-US" dirty="0"/>
              <a:t> and colleagues have further developed the </a:t>
            </a:r>
            <a:r>
              <a:rPr lang="en-US" dirty="0" err="1"/>
              <a:t>Stodden</a:t>
            </a:r>
            <a:r>
              <a:rPr lang="en-US" baseline="0" dirty="0"/>
              <a:t> et al model and identified a </a:t>
            </a:r>
            <a:r>
              <a:rPr lang="en-US" baseline="0" dirty="0" err="1"/>
              <a:t>braoder</a:t>
            </a:r>
            <a:r>
              <a:rPr lang="en-US" baseline="0" dirty="0"/>
              <a:t> range of foundational skills and also suggest the existence of a proficiency barrier (originally identified by </a:t>
            </a:r>
            <a:r>
              <a:rPr lang="en-US" baseline="0" dirty="0" err="1"/>
              <a:t>Seedfledt</a:t>
            </a:r>
            <a:r>
              <a:rPr lang="en-US" baseline="0" dirty="0"/>
              <a:t> back in the 80s </a:t>
            </a:r>
          </a:p>
          <a:p>
            <a:r>
              <a:rPr lang="en-US" baseline="0" dirty="0"/>
              <a:t>This model </a:t>
            </a:r>
            <a:r>
              <a:rPr lang="en-US" baseline="0" dirty="0" err="1"/>
              <a:t>recognises</a:t>
            </a:r>
            <a:r>
              <a:rPr lang="en-US" baseline="0" dirty="0"/>
              <a:t> the importance of the foundational skills for physical activity across the lifespan.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376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10/31/2019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jpeg"/><Relationship Id="rId7" Type="http://schemas.openxmlformats.org/officeDocument/2006/relationships/image" Target="../media/image30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9.jpe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44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ysicalliteracy.cymru/" TargetMode="External"/><Relationship Id="rId2" Type="http://schemas.openxmlformats.org/officeDocument/2006/relationships/hyperlink" Target="mailto:N.wainwright@uwtsd.ac.uk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054D4-EE1D-1740-9CE0-2EDEDDD374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2337" y="1241422"/>
            <a:ext cx="9144000" cy="2387600"/>
          </a:xfrm>
        </p:spPr>
        <p:txBody>
          <a:bodyPr>
            <a:no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An introduction to physical literacy </a:t>
            </a:r>
            <a:endParaRPr lang="en-US" sz="4800" b="1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A781B2-82D3-5848-8EFF-808EF9357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63211"/>
            <a:ext cx="9144000" cy="1655762"/>
          </a:xfrm>
        </p:spPr>
        <p:txBody>
          <a:bodyPr/>
          <a:lstStyle/>
          <a:p>
            <a:r>
              <a:rPr lang="en-US" dirty="0" err="1"/>
              <a:t>Dr</a:t>
            </a:r>
            <a:r>
              <a:rPr lang="en-US" dirty="0"/>
              <a:t> Nalda Wainwright </a:t>
            </a:r>
          </a:p>
          <a:p>
            <a:r>
              <a:rPr lang="en-US" dirty="0"/>
              <a:t>Director:  Wales Academy for Health and Physical Literacy</a:t>
            </a:r>
          </a:p>
          <a:p>
            <a:r>
              <a:rPr lang="en-US" sz="2000" dirty="0"/>
              <a:t>(WHAPL)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479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2860" y="-178904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chemeClr val="bg1"/>
                </a:solidFill>
              </a:rP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808" y="1288912"/>
            <a:ext cx="10515600" cy="4351338"/>
          </a:xfrm>
        </p:spPr>
        <p:txBody>
          <a:bodyPr/>
          <a:lstStyle/>
          <a:p>
            <a:r>
              <a:rPr lang="en-US" dirty="0"/>
              <a:t>Physical literacy the development of the concept</a:t>
            </a:r>
          </a:p>
          <a:p>
            <a:r>
              <a:rPr lang="en-US" dirty="0"/>
              <a:t>Definitions</a:t>
            </a:r>
          </a:p>
          <a:p>
            <a:r>
              <a:rPr lang="en-US" dirty="0"/>
              <a:t>Philosophical underpinnings</a:t>
            </a:r>
          </a:p>
          <a:p>
            <a:r>
              <a:rPr lang="en-US" dirty="0"/>
              <a:t>Why does it matter?</a:t>
            </a:r>
          </a:p>
          <a:p>
            <a:r>
              <a:rPr lang="en-US" dirty="0"/>
              <a:t>Lifespan developmental models</a:t>
            </a:r>
          </a:p>
          <a:p>
            <a:endParaRPr lang="en-US" dirty="0"/>
          </a:p>
          <a:p>
            <a:r>
              <a:rPr lang="en-US" dirty="0"/>
              <a:t>Workshop – how does physical literacy apply to you?</a:t>
            </a:r>
          </a:p>
          <a:p>
            <a:r>
              <a:rPr lang="en-US" dirty="0"/>
              <a:t>Physical education, Sport and physical literacy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23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20252" y="224589"/>
            <a:ext cx="14052884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Historical perspective- </a:t>
            </a:r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Cairney</a:t>
            </a:r>
            <a:r>
              <a:rPr lang="en-US" dirty="0">
                <a:solidFill>
                  <a:schemeClr val="bg1"/>
                </a:solidFill>
              </a:rPr>
              <a:t> et al., 2019)</a:t>
            </a:r>
            <a:br>
              <a:rPr lang="en-US" dirty="0"/>
            </a:b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3289"/>
            <a:ext cx="4840705" cy="4351338"/>
          </a:xfrm>
        </p:spPr>
        <p:txBody>
          <a:bodyPr>
            <a:normAutofit/>
          </a:bodyPr>
          <a:lstStyle/>
          <a:p>
            <a:r>
              <a:rPr lang="en-US" dirty="0"/>
              <a:t>First mentioned in literature in 1884 by a Captain in the army engineers to describe the physicality of indigenous people dancing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7228" y="1310686"/>
            <a:ext cx="5353036" cy="4366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81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2083"/>
            <a:ext cx="10515600" cy="1122948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 response to modern technologies</a:t>
            </a:r>
            <a:r>
              <a:rPr lang="is-IS" b="1" dirty="0">
                <a:solidFill>
                  <a:schemeClr val="bg1"/>
                </a:solidFill>
              </a:rPr>
              <a:t>….1900s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38989"/>
            <a:ext cx="10515600" cy="503797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“We must prepare for physical literacy as well as for mental literacy. A physically fit America becomes more necessary with modern mechanical inventions.” (Pennsylvania State Education Association, 1930, p. 12)</a:t>
            </a:r>
          </a:p>
          <a:p>
            <a:r>
              <a:rPr lang="en-US" dirty="0"/>
              <a:t>Post electronic </a:t>
            </a:r>
            <a:r>
              <a:rPr lang="en-US" dirty="0" err="1"/>
              <a:t>mechanisation</a:t>
            </a:r>
            <a:r>
              <a:rPr lang="en-US" dirty="0"/>
              <a:t> in 1947 – the benefits of medical advances were being outstripped by the decreased physical nature of the population.</a:t>
            </a:r>
          </a:p>
          <a:p>
            <a:r>
              <a:rPr lang="en-US" dirty="0"/>
              <a:t>Post the internet in the 1990s  - Whitehead’s work, the emergence of the concept that we see in the literature today</a:t>
            </a:r>
          </a:p>
          <a:p>
            <a:endParaRPr lang="en-US" dirty="0"/>
          </a:p>
          <a:p>
            <a:r>
              <a:rPr lang="en-US" dirty="0"/>
              <a:t>It seems that through history there is a connection between physical literacy and health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370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8" descr="Unknown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2721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-472672" y="1044524"/>
            <a:ext cx="843430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5400" b="1" i="1">
                <a:latin typeface="Candara" panose="020E0502030303020204" pitchFamily="34" charset="0"/>
              </a:rPr>
              <a:t>Physical </a:t>
            </a:r>
            <a:r>
              <a:rPr lang="en-US" altLang="en-US" sz="5400" b="1" i="1" dirty="0">
                <a:latin typeface="Candara" panose="020E0502030303020204" pitchFamily="34" charset="0"/>
              </a:rPr>
              <a:t>Literacy</a:t>
            </a:r>
          </a:p>
        </p:txBody>
      </p:sp>
      <p:sp>
        <p:nvSpPr>
          <p:cNvPr id="4100" name="TextBox 10"/>
          <p:cNvSpPr txBox="1">
            <a:spLocks noChangeArrowheads="1"/>
          </p:cNvSpPr>
          <p:nvPr/>
        </p:nvSpPr>
        <p:spPr bwMode="auto">
          <a:xfrm>
            <a:off x="1504124" y="2960372"/>
            <a:ext cx="8314007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latin typeface="Candara" panose="020E0502030303020204" pitchFamily="34" charset="0"/>
              </a:rPr>
              <a:t>Physical literacy can be described as the motivation, confidence, physical competence, knowledge and understanding to value and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latin typeface="Candara" panose="020E0502030303020204" pitchFamily="34" charset="0"/>
              </a:rPr>
              <a:t>take responsibility for engagement in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latin typeface="Candara" panose="020E0502030303020204" pitchFamily="34" charset="0"/>
              </a:rPr>
              <a:t>physical activities for life.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500" i="1">
              <a:latin typeface="Candara" panose="020E0502030303020204" pitchFamily="34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en-US" sz="1500" i="1">
                <a:latin typeface="Candara" panose="020E0502030303020204" pitchFamily="34" charset="0"/>
              </a:rPr>
              <a:t>       Whitehead, M. 2016.</a:t>
            </a:r>
            <a:endParaRPr lang="en-US" altLang="en-US" sz="1500" i="1">
              <a:latin typeface="Candara" panose="020E0502030303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9716" y="3917716"/>
            <a:ext cx="2679700" cy="180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5801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105" y="946485"/>
            <a:ext cx="9838855" cy="4940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520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Australian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05" y="946483"/>
            <a:ext cx="6573253" cy="5422231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latin typeface="Arial" charset="0"/>
              </a:rPr>
              <a:t>Core:  Physical literacy is lifelong holistic learning acquired and applied in movement and physical activity contexts.</a:t>
            </a:r>
          </a:p>
          <a:p>
            <a:endParaRPr lang="en-US" dirty="0">
              <a:latin typeface="Arial" charset="0"/>
            </a:endParaRPr>
          </a:p>
          <a:p>
            <a:r>
              <a:rPr lang="en-US" dirty="0">
                <a:latin typeface="Arial" charset="0"/>
              </a:rPr>
              <a:t>Constitution :  It reflects ongoing changes integrating physical, psychological, cognitive and social capabilities. </a:t>
            </a:r>
          </a:p>
          <a:p>
            <a:endParaRPr lang="en-US" dirty="0">
              <a:latin typeface="Arial" charset="0"/>
            </a:endParaRPr>
          </a:p>
          <a:p>
            <a:r>
              <a:rPr lang="en-US" dirty="0">
                <a:latin typeface="Arial" charset="0"/>
              </a:rPr>
              <a:t>Importance:  It is vital in helping us lead healthy and fulfilling lives through movement and physical activity.</a:t>
            </a:r>
          </a:p>
          <a:p>
            <a:endParaRPr lang="en-US" dirty="0">
              <a:latin typeface="Arial" charset="0"/>
            </a:endParaRPr>
          </a:p>
          <a:p>
            <a:r>
              <a:rPr lang="en-US" dirty="0">
                <a:latin typeface="Arial" charset="0"/>
              </a:rPr>
              <a:t>Aspiration: A physically literate person is able to draw on their integrated physical, psychological, cognitive, and social capacities to support health promoting and fulfilling movement and physical activity - relative to their situation and context - throughout their lifespan</a:t>
            </a:r>
          </a:p>
          <a:p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358" y="1325563"/>
            <a:ext cx="4959937" cy="3807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599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3368" y="921622"/>
            <a:ext cx="9745579" cy="4933746"/>
          </a:xfrm>
        </p:spPr>
      </p:pic>
    </p:spTree>
    <p:extLst>
      <p:ext uri="{BB962C8B-B14F-4D97-AF65-F5344CB8AC3E}">
        <p14:creationId xmlns:p14="http://schemas.microsoft.com/office/powerpoint/2010/main" val="979749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1229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Definition of Literacy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6726" y="1084932"/>
            <a:ext cx="10515600" cy="4717131"/>
          </a:xfrm>
        </p:spPr>
        <p:txBody>
          <a:bodyPr/>
          <a:lstStyle/>
          <a:p>
            <a:r>
              <a:rPr lang="en-US" dirty="0"/>
              <a:t>The ability to identify, understand, interpret, create, communicate and compute, using printed and written materials associated with varying contexts. Literacy involves a continuum of learning in enabling individuals to achieve their goals, to develop their knowledge and potential, and to participate fully in their community and wider society. (UNESCO, 2004)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7852" y="3157389"/>
            <a:ext cx="4347410" cy="2644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145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3063" y="-14822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Physical Literacy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6326" y="1016920"/>
            <a:ext cx="10515600" cy="4351338"/>
          </a:xfrm>
        </p:spPr>
        <p:txBody>
          <a:bodyPr/>
          <a:lstStyle/>
          <a:p>
            <a:r>
              <a:rPr lang="en-US" dirty="0"/>
              <a:t>The ability to </a:t>
            </a:r>
            <a:r>
              <a:rPr lang="en-US" dirty="0">
                <a:solidFill>
                  <a:srgbClr val="FF0000"/>
                </a:solidFill>
              </a:rPr>
              <a:t>move with confidence and competence </a:t>
            </a:r>
            <a:r>
              <a:rPr lang="en-US" dirty="0"/>
              <a:t>using </a:t>
            </a:r>
            <a:r>
              <a:rPr lang="en-US" dirty="0">
                <a:solidFill>
                  <a:srgbClr val="FF0000"/>
                </a:solidFill>
              </a:rPr>
              <a:t>all the physical assets they have at their disposal at any given point in time across </a:t>
            </a:r>
            <a:r>
              <a:rPr lang="en-US" dirty="0"/>
              <a:t>varying contexts. </a:t>
            </a:r>
            <a:r>
              <a:rPr lang="en-US" dirty="0">
                <a:solidFill>
                  <a:srgbClr val="FF0000"/>
                </a:solidFill>
              </a:rPr>
              <a:t>Physical </a:t>
            </a:r>
            <a:r>
              <a:rPr lang="en-US" dirty="0"/>
              <a:t>Literacy involves a continuum of learning by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/>
              <a:t>enabling individuals to achieve their goals, to develop their knowledge, </a:t>
            </a:r>
            <a:r>
              <a:rPr lang="en-US" dirty="0">
                <a:solidFill>
                  <a:srgbClr val="FF0000"/>
                </a:solidFill>
              </a:rPr>
              <a:t>movement </a:t>
            </a:r>
            <a:r>
              <a:rPr lang="en-US" dirty="0"/>
              <a:t>and potential, and to participate fully in their community and wider society.                                                  (Adapted from UNESCO literacy definition, 2004)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543" y="3913888"/>
            <a:ext cx="2409791" cy="194637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9642" y="3100946"/>
            <a:ext cx="2132931" cy="27593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8727" y="3886658"/>
            <a:ext cx="3500521" cy="1951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3091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1968" y="-164264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Commonalities in 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83501"/>
            <a:ext cx="10515600" cy="4351338"/>
          </a:xfrm>
        </p:spPr>
        <p:txBody>
          <a:bodyPr/>
          <a:lstStyle/>
          <a:p>
            <a:r>
              <a:rPr lang="en-US" dirty="0"/>
              <a:t>Life long </a:t>
            </a:r>
          </a:p>
          <a:p>
            <a:r>
              <a:rPr lang="en-US" dirty="0"/>
              <a:t>Multiple domains – holistic</a:t>
            </a:r>
          </a:p>
          <a:p>
            <a:r>
              <a:rPr lang="en-US" dirty="0"/>
              <a:t>Lead full filling lives </a:t>
            </a:r>
          </a:p>
          <a:p>
            <a:r>
              <a:rPr lang="en-US" dirty="0"/>
              <a:t>Unique to each person</a:t>
            </a:r>
          </a:p>
          <a:p>
            <a:r>
              <a:rPr lang="en-US" dirty="0" err="1"/>
              <a:t>Fullfill</a:t>
            </a:r>
            <a:r>
              <a:rPr lang="en-US" dirty="0"/>
              <a:t> own potential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5F93423-2013-504B-9C12-524C5AE9B1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4284"/>
          <a:stretch/>
        </p:blipFill>
        <p:spPr>
          <a:xfrm>
            <a:off x="8494311" y="3159170"/>
            <a:ext cx="3697689" cy="2658267"/>
          </a:xfrm>
          <a:prstGeom prst="rect">
            <a:avLst/>
          </a:prstGeom>
        </p:spPr>
      </p:pic>
      <p:pic>
        <p:nvPicPr>
          <p:cNvPr id="5" name="Picture 10" descr="disabled-activity-612x300.jpg">
            <a:extLst>
              <a:ext uri="{FF2B5EF4-FFF2-40B4-BE49-F238E27FC236}">
                <a16:creationId xmlns:a16="http://schemas.microsoft.com/office/drawing/2014/main" id="{1CD18D55-2500-F94D-A6B9-CB9EB558450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9" r="506"/>
          <a:stretch/>
        </p:blipFill>
        <p:spPr bwMode="auto">
          <a:xfrm>
            <a:off x="366076" y="3735674"/>
            <a:ext cx="3728671" cy="208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1">
            <a:extLst>
              <a:ext uri="{FF2B5EF4-FFF2-40B4-BE49-F238E27FC236}">
                <a16:creationId xmlns:a16="http://schemas.microsoft.com/office/drawing/2014/main" id="{692EC5E7-8CFA-ED46-A5ED-79E2932AAE3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64" r="-1" b="584"/>
          <a:stretch/>
        </p:blipFill>
        <p:spPr bwMode="auto">
          <a:xfrm>
            <a:off x="5269700" y="1161299"/>
            <a:ext cx="4647002" cy="2486524"/>
          </a:xfrm>
          <a:custGeom>
            <a:avLst/>
            <a:gdLst>
              <a:gd name="connsiteX0" fmla="*/ 0 w 7279913"/>
              <a:gd name="connsiteY0" fmla="*/ 0 h 3895335"/>
              <a:gd name="connsiteX1" fmla="*/ 7279913 w 7279913"/>
              <a:gd name="connsiteY1" fmla="*/ 0 h 3895335"/>
              <a:gd name="connsiteX2" fmla="*/ 7279913 w 7279913"/>
              <a:gd name="connsiteY2" fmla="*/ 3116976 h 3895335"/>
              <a:gd name="connsiteX3" fmla="*/ 5011287 w 7279913"/>
              <a:gd name="connsiteY3" fmla="*/ 3116976 h 3895335"/>
              <a:gd name="connsiteX4" fmla="*/ 5011287 w 7279913"/>
              <a:gd name="connsiteY4" fmla="*/ 3895335 h 3895335"/>
              <a:gd name="connsiteX5" fmla="*/ 0 w 7279913"/>
              <a:gd name="connsiteY5" fmla="*/ 3895335 h 38953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Content Placeholder 2">
            <a:extLst>
              <a:ext uri="{FF2B5EF4-FFF2-40B4-BE49-F238E27FC236}">
                <a16:creationId xmlns:a16="http://schemas.microsoft.com/office/drawing/2014/main" id="{1CF0F165-D84E-004D-80A7-3BB30AA45342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61" r="-3" b="3956"/>
          <a:stretch/>
        </p:blipFill>
        <p:spPr bwMode="auto">
          <a:xfrm>
            <a:off x="4513373" y="3735674"/>
            <a:ext cx="3737199" cy="208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pic>
    </p:spTree>
    <p:extLst>
      <p:ext uri="{BB962C8B-B14F-4D97-AF65-F5344CB8AC3E}">
        <p14:creationId xmlns:p14="http://schemas.microsoft.com/office/powerpoint/2010/main" val="1786986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8" descr="Unknown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2721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-472672" y="1044524"/>
            <a:ext cx="843430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5400" b="1" i="1">
                <a:latin typeface="Candara" panose="020E0502030303020204" pitchFamily="34" charset="0"/>
              </a:rPr>
              <a:t>Physical </a:t>
            </a:r>
            <a:r>
              <a:rPr lang="en-US" altLang="en-US" sz="5400" b="1" i="1" dirty="0">
                <a:latin typeface="Candara" panose="020E0502030303020204" pitchFamily="34" charset="0"/>
              </a:rPr>
              <a:t>Literacy</a:t>
            </a:r>
          </a:p>
        </p:txBody>
      </p:sp>
      <p:sp>
        <p:nvSpPr>
          <p:cNvPr id="4100" name="TextBox 10"/>
          <p:cNvSpPr txBox="1">
            <a:spLocks noChangeArrowheads="1"/>
          </p:cNvSpPr>
          <p:nvPr/>
        </p:nvSpPr>
        <p:spPr bwMode="auto">
          <a:xfrm>
            <a:off x="1504124" y="2960372"/>
            <a:ext cx="8314007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latin typeface="Candara" panose="020E0502030303020204" pitchFamily="34" charset="0"/>
              </a:rPr>
              <a:t>Physical literacy can be described as the motivation, confidence, physical competence, knowledge and understanding to value and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latin typeface="Candara" panose="020E0502030303020204" pitchFamily="34" charset="0"/>
              </a:rPr>
              <a:t>take responsibility for engagement in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>
                <a:latin typeface="Candara" panose="020E0502030303020204" pitchFamily="34" charset="0"/>
              </a:rPr>
              <a:t>physical activities for life.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500" i="1">
              <a:latin typeface="Candara" panose="020E0502030303020204" pitchFamily="34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en-US" sz="1500" i="1">
                <a:latin typeface="Candara" panose="020E0502030303020204" pitchFamily="34" charset="0"/>
              </a:rPr>
              <a:t>       Whitehead, M. 2016.</a:t>
            </a:r>
            <a:endParaRPr lang="en-US" altLang="en-US" sz="1500" i="1"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00226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/>
          </p:nvPr>
        </p:nvSpPr>
        <p:spPr>
          <a:xfrm>
            <a:off x="213755" y="0"/>
            <a:ext cx="11756572" cy="994172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altLang="en-US" b="1" dirty="0">
                <a:solidFill>
                  <a:schemeClr val="bg1"/>
                </a:solidFill>
                <a:latin typeface="+mn-lt"/>
              </a:rPr>
              <a:t>Philosophical perspective</a:t>
            </a:r>
            <a:r>
              <a:rPr lang="is-IS" altLang="en-US" b="1" dirty="0">
                <a:solidFill>
                  <a:schemeClr val="bg1"/>
                </a:solidFill>
                <a:latin typeface="+mn-lt"/>
              </a:rPr>
              <a:t>…</a:t>
            </a:r>
            <a:endParaRPr lang="en-US" altLang="en-US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910" y="1320197"/>
            <a:ext cx="5477873" cy="4106826"/>
          </a:xfrm>
        </p:spPr>
        <p:txBody>
          <a:bodyPr rtlCol="0">
            <a:normAutofit fontScale="85000" lnSpcReduction="20000"/>
          </a:bodyPr>
          <a:lstStyle/>
          <a:p>
            <a:pPr>
              <a:lnSpc>
                <a:spcPct val="140000"/>
              </a:lnSpc>
              <a:defRPr/>
            </a:pPr>
            <a:r>
              <a:rPr lang="en-US" sz="3600"/>
              <a:t>Drawing on existentialism, Whitehead highlights how it is through physical  ‘</a:t>
            </a:r>
            <a:r>
              <a:rPr lang="en-US" sz="3600" i="1"/>
              <a:t>embodiment</a:t>
            </a:r>
            <a:r>
              <a:rPr lang="en-US" sz="3600"/>
              <a:t>’ that humans </a:t>
            </a:r>
            <a:r>
              <a:rPr lang="en-GB" sz="3600"/>
              <a:t>‘</a:t>
            </a:r>
            <a:r>
              <a:rPr lang="en-GB" sz="3600" i="1"/>
              <a:t>create themselves as they interact with their surroundings</a:t>
            </a:r>
            <a:r>
              <a:rPr lang="en-GB" sz="3600"/>
              <a:t>’ (Whitehead, 2010:26).</a:t>
            </a:r>
          </a:p>
          <a:p>
            <a:pPr>
              <a:defRPr/>
            </a:pPr>
            <a:endParaRPr lang="en-US"/>
          </a:p>
        </p:txBody>
      </p:sp>
      <p:pic>
        <p:nvPicPr>
          <p:cNvPr id="29699" name="Picture 2" descr="photo-15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576" y="1320197"/>
            <a:ext cx="5477873" cy="4106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72509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8031"/>
            <a:ext cx="12192000" cy="7012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0608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-148222"/>
            <a:ext cx="10515600" cy="1325563"/>
          </a:xfrm>
        </p:spPr>
        <p:txBody>
          <a:bodyPr/>
          <a:lstStyle/>
          <a:p>
            <a:r>
              <a:rPr lang="en-US" b="1">
                <a:solidFill>
                  <a:schemeClr val="bg1"/>
                </a:solidFill>
              </a:rPr>
              <a:t>Why does physical literacy matter?</a:t>
            </a:r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6947" y="1177925"/>
            <a:ext cx="6882064" cy="4351338"/>
          </a:xfrm>
        </p:spPr>
      </p:pic>
    </p:spTree>
    <p:extLst>
      <p:ext uri="{BB962C8B-B14F-4D97-AF65-F5344CB8AC3E}">
        <p14:creationId xmlns:p14="http://schemas.microsoft.com/office/powerpoint/2010/main" val="5069213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010" y="-160421"/>
            <a:ext cx="12753473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It is challenges the </a:t>
            </a:r>
            <a:r>
              <a:rPr lang="en-US" b="1">
                <a:solidFill>
                  <a:schemeClr val="bg1"/>
                </a:solidFill>
              </a:rPr>
              <a:t>dualist objectification of the body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10" y="1983972"/>
            <a:ext cx="5080531" cy="31896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2761" y="983788"/>
            <a:ext cx="2102074" cy="4887484"/>
          </a:xfrm>
          <a:prstGeom prst="rect">
            <a:avLst/>
          </a:prstGeom>
        </p:spPr>
      </p:pic>
      <p:pic>
        <p:nvPicPr>
          <p:cNvPr id="6" name="Content Placeholder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9055" y="1983972"/>
            <a:ext cx="4713050" cy="318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0163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-240632" y="146384"/>
            <a:ext cx="12577011" cy="661851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altLang="en-US" b="1" dirty="0">
                <a:solidFill>
                  <a:schemeClr val="bg1"/>
                </a:solidFill>
              </a:rPr>
              <a:t>Changes in Physical Activity Engagement- health crisis? </a:t>
            </a:r>
          </a:p>
        </p:txBody>
      </p:sp>
      <p:pic>
        <p:nvPicPr>
          <p:cNvPr id="8196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1" y="986518"/>
            <a:ext cx="6232906" cy="4884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472362" y="2614612"/>
            <a:ext cx="431858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Children opting out </a:t>
            </a:r>
          </a:p>
          <a:p>
            <a:r>
              <a:rPr lang="en-US" sz="4000" dirty="0"/>
              <a:t>of physical activity</a:t>
            </a:r>
          </a:p>
          <a:p>
            <a:r>
              <a:rPr lang="en-US" sz="4000" dirty="0"/>
              <a:t> as young as 7</a:t>
            </a:r>
          </a:p>
        </p:txBody>
      </p:sp>
    </p:spTree>
    <p:extLst>
      <p:ext uri="{BB962C8B-B14F-4D97-AF65-F5344CB8AC3E}">
        <p14:creationId xmlns:p14="http://schemas.microsoft.com/office/powerpoint/2010/main" val="5976376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 rot="10800000" flipV="1">
            <a:off x="652056" y="168443"/>
            <a:ext cx="10625544" cy="552994"/>
          </a:xfrm>
        </p:spPr>
        <p:txBody>
          <a:bodyPr>
            <a:noAutofit/>
          </a:bodyPr>
          <a:lstStyle/>
          <a:p>
            <a:pPr algn="ctr"/>
            <a:r>
              <a:rPr lang="en-US" altLang="en-US" sz="4800" b="1">
                <a:solidFill>
                  <a:schemeClr val="bg1"/>
                </a:solidFill>
                <a:ea typeface="ＭＳ Ｐゴシック" panose="020B0600070205080204" pitchFamily="34" charset="-128"/>
              </a:rPr>
              <a:t>Many Children Start and Remain Inactive</a:t>
            </a:r>
            <a:r>
              <a:rPr lang="en-US" altLang="en-US" sz="480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</a:p>
        </p:txBody>
      </p:sp>
      <p:sp>
        <p:nvSpPr>
          <p:cNvPr id="150531" name="Content Placeholder 2"/>
          <p:cNvSpPr>
            <a:spLocks noGrp="1"/>
          </p:cNvSpPr>
          <p:nvPr>
            <p:ph idx="1"/>
          </p:nvPr>
        </p:nvSpPr>
        <p:spPr>
          <a:xfrm>
            <a:off x="152400" y="1752600"/>
            <a:ext cx="3689350" cy="3124200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Baby prisoners (gadgets)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Increased time in buggies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Screen time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Lack of active transport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Busy working parents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Playgrounds are often empty</a:t>
            </a:r>
          </a:p>
        </p:txBody>
      </p:sp>
      <p:pic>
        <p:nvPicPr>
          <p:cNvPr id="1024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3025" y="5135563"/>
            <a:ext cx="2212975" cy="145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" y="5105400"/>
            <a:ext cx="2144713" cy="148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050" y="5105400"/>
            <a:ext cx="2481263" cy="148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8913" y="5135563"/>
            <a:ext cx="2212975" cy="145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67200" y="1596631"/>
            <a:ext cx="3901089" cy="3011759"/>
          </a:xfrm>
          <a:prstGeom prst="rect">
            <a:avLst/>
          </a:prstGeom>
          <a:effectLst>
            <a:softEdge rad="0"/>
          </a:effectLst>
        </p:spPr>
      </p:pic>
      <p:pic>
        <p:nvPicPr>
          <p:cNvPr id="10249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7138" y="4724400"/>
            <a:ext cx="1963737" cy="196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0" name="Picture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87525"/>
            <a:ext cx="1905000" cy="271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5466964"/>
      </p:ext>
    </p:extLst>
  </p:cSld>
  <p:clrMapOvr>
    <a:masterClrMapping/>
  </p:clrMapOvr>
  <p:transition>
    <p:cut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13721" y="1038673"/>
            <a:ext cx="3931444" cy="841772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>
                <a:latin typeface="Candara" panose="020E0502030303020204" pitchFamily="34" charset="0"/>
              </a:rPr>
              <a:t>Starts in the early years- developmental process</a:t>
            </a:r>
          </a:p>
          <a:p>
            <a:pPr marL="0" indent="0">
              <a:buNone/>
              <a:defRPr/>
            </a:pPr>
            <a:endParaRPr lang="en-GB" sz="1950" dirty="0"/>
          </a:p>
        </p:txBody>
      </p:sp>
      <p:pic>
        <p:nvPicPr>
          <p:cNvPr id="20484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26" t="21362" r="22438" b="34581"/>
          <a:stretch>
            <a:fillRect/>
          </a:stretch>
        </p:blipFill>
        <p:spPr bwMode="auto">
          <a:xfrm>
            <a:off x="705581" y="2348997"/>
            <a:ext cx="1606742" cy="2215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960" y="2660235"/>
            <a:ext cx="2464199" cy="1624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8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5631" y="2222365"/>
            <a:ext cx="1783073" cy="2215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9" name="Content Placeholder 4"/>
          <p:cNvSpPr txBox="1">
            <a:spLocks/>
          </p:cNvSpPr>
          <p:nvPr/>
        </p:nvSpPr>
        <p:spPr bwMode="auto">
          <a:xfrm>
            <a:off x="6397597" y="1033045"/>
            <a:ext cx="4861761" cy="841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600" dirty="0">
                <a:latin typeface="Candara" panose="020E0502030303020204" pitchFamily="34" charset="0"/>
              </a:rPr>
              <a:t>Provide supports across all phases of lifespan</a:t>
            </a:r>
          </a:p>
        </p:txBody>
      </p:sp>
      <p:sp>
        <p:nvSpPr>
          <p:cNvPr id="20490" name="TextBox 12"/>
          <p:cNvSpPr txBox="1">
            <a:spLocks noChangeArrowheads="1"/>
          </p:cNvSpPr>
          <p:nvPr/>
        </p:nvSpPr>
        <p:spPr bwMode="auto">
          <a:xfrm>
            <a:off x="705581" y="4751792"/>
            <a:ext cx="1314784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350" b="1" i="1" u="sng" dirty="0">
                <a:latin typeface="Candara" panose="020E0502030303020204" pitchFamily="34" charset="0"/>
              </a:rPr>
              <a:t>Preschool years</a:t>
            </a:r>
          </a:p>
        </p:txBody>
      </p:sp>
      <p:sp>
        <p:nvSpPr>
          <p:cNvPr id="20491" name="TextBox 13"/>
          <p:cNvSpPr txBox="1">
            <a:spLocks noChangeArrowheads="1"/>
          </p:cNvSpPr>
          <p:nvPr/>
        </p:nvSpPr>
        <p:spPr bwMode="auto">
          <a:xfrm>
            <a:off x="3035508" y="2207593"/>
            <a:ext cx="1281121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350" b="1" i="1" u="sng" dirty="0">
                <a:latin typeface="Candara" panose="020E0502030303020204" pitchFamily="34" charset="0"/>
              </a:rPr>
              <a:t>Primary School</a:t>
            </a:r>
          </a:p>
        </p:txBody>
      </p:sp>
      <p:sp>
        <p:nvSpPr>
          <p:cNvPr id="20492" name="TextBox 14"/>
          <p:cNvSpPr txBox="1">
            <a:spLocks noChangeArrowheads="1"/>
          </p:cNvSpPr>
          <p:nvPr/>
        </p:nvSpPr>
        <p:spPr bwMode="auto">
          <a:xfrm>
            <a:off x="5372006" y="4578068"/>
            <a:ext cx="1501378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350" b="1" i="1" u="sng" dirty="0">
                <a:latin typeface="Candara" panose="020E0502030303020204" pitchFamily="34" charset="0"/>
              </a:rPr>
              <a:t>Secondary School</a:t>
            </a:r>
          </a:p>
        </p:txBody>
      </p:sp>
      <p:sp>
        <p:nvSpPr>
          <p:cNvPr id="20493" name="TextBox 15"/>
          <p:cNvSpPr txBox="1">
            <a:spLocks noChangeArrowheads="1"/>
          </p:cNvSpPr>
          <p:nvPr/>
        </p:nvSpPr>
        <p:spPr bwMode="auto">
          <a:xfrm>
            <a:off x="7851804" y="2255390"/>
            <a:ext cx="1390061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350" b="1" i="1" u="sng" dirty="0">
                <a:latin typeface="Candara" panose="020E0502030303020204" pitchFamily="34" charset="0"/>
              </a:rPr>
              <a:t>Adult &amp; Working</a:t>
            </a:r>
          </a:p>
        </p:txBody>
      </p:sp>
      <p:sp>
        <p:nvSpPr>
          <p:cNvPr id="20494" name="TextBox 16"/>
          <p:cNvSpPr txBox="1">
            <a:spLocks noChangeArrowheads="1"/>
          </p:cNvSpPr>
          <p:nvPr/>
        </p:nvSpPr>
        <p:spPr bwMode="auto">
          <a:xfrm>
            <a:off x="10390457" y="4635468"/>
            <a:ext cx="1013419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350" b="1" i="1" u="sng" dirty="0">
                <a:latin typeface="Candara" panose="020E0502030303020204" pitchFamily="34" charset="0"/>
              </a:rPr>
              <a:t>Older Adult</a:t>
            </a:r>
          </a:p>
        </p:txBody>
      </p:sp>
      <p:sp>
        <p:nvSpPr>
          <p:cNvPr id="20" name="Right Arrow 19"/>
          <p:cNvSpPr/>
          <p:nvPr/>
        </p:nvSpPr>
        <p:spPr>
          <a:xfrm>
            <a:off x="705582" y="5318338"/>
            <a:ext cx="10883444" cy="504314"/>
          </a:xfrm>
          <a:prstGeom prst="rightArrow">
            <a:avLst>
              <a:gd name="adj1" fmla="val 64075"/>
              <a:gd name="adj2" fmla="val 97969"/>
            </a:avLst>
          </a:prstGeom>
          <a:solidFill>
            <a:srgbClr val="0000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350" dirty="0"/>
              <a:t>Developmental Process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47995" y="105065"/>
            <a:ext cx="132507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4000" b="1" dirty="0">
                <a:solidFill>
                  <a:schemeClr val="bg1"/>
                </a:solidFill>
                <a:latin typeface="+mj-lt"/>
                <a:ea typeface="ＭＳ Ｐゴシック" panose="020B0600070205080204" pitchFamily="34" charset="-128"/>
              </a:rPr>
              <a:t>Understanding Physical Literacy supports physical activity</a:t>
            </a:r>
            <a:endParaRPr lang="en-US" sz="40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7" name="Content Placeholder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79443" y="2639531"/>
            <a:ext cx="2393252" cy="1678274"/>
          </a:xfrm>
          <a:prstGeom prst="rect">
            <a:avLst/>
          </a:prstGeom>
        </p:spPr>
      </p:pic>
      <p:pic>
        <p:nvPicPr>
          <p:cNvPr id="18" name="Content Placeholder 2">
            <a:extLst>
              <a:ext uri="{FF2B5EF4-FFF2-40B4-BE49-F238E27FC236}">
                <a16:creationId xmlns:a16="http://schemas.microsoft.com/office/drawing/2014/main" id="{1CF0F165-D84E-004D-80A7-3BB30AA45342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61" r="-3" b="3956"/>
          <a:stretch/>
        </p:blipFill>
        <p:spPr bwMode="auto">
          <a:xfrm>
            <a:off x="5071741" y="2660234"/>
            <a:ext cx="2194747" cy="1624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pic>
    </p:spTree>
    <p:extLst>
      <p:ext uri="{BB962C8B-B14F-4D97-AF65-F5344CB8AC3E}">
        <p14:creationId xmlns:p14="http://schemas.microsoft.com/office/powerpoint/2010/main" val="5844805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378" y="266238"/>
            <a:ext cx="11265024" cy="85725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sz="3600" b="1">
                <a:solidFill>
                  <a:schemeClr val="bg1"/>
                </a:solidFill>
                <a:latin typeface="Candara" panose="020E0502030303020204" pitchFamily="34" charset="0"/>
              </a:rPr>
              <a:t>Quality movement in early childhood lays the foundations for </a:t>
            </a:r>
            <a:r>
              <a:rPr lang="en-GB" sz="3600" b="1">
                <a:solidFill>
                  <a:srgbClr val="FF0000"/>
                </a:solidFill>
                <a:latin typeface="Candara" panose="020E0502030303020204" pitchFamily="34" charset="0"/>
              </a:rPr>
              <a:t>ALL</a:t>
            </a:r>
            <a:r>
              <a:rPr lang="en-GB" sz="3600" b="1">
                <a:solidFill>
                  <a:schemeClr val="bg1"/>
                </a:solidFill>
                <a:latin typeface="Candara" panose="020E0502030303020204" pitchFamily="34" charset="0"/>
              </a:rPr>
              <a:t> later development </a:t>
            </a:r>
            <a:br>
              <a:rPr lang="en-US" sz="3000"/>
            </a:br>
            <a:endParaRPr lang="en-US" sz="3000"/>
          </a:p>
        </p:txBody>
      </p:sp>
      <p:pic>
        <p:nvPicPr>
          <p:cNvPr id="30723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37" r="11037"/>
          <a:stretch>
            <a:fillRect/>
          </a:stretch>
        </p:blipFill>
        <p:spPr bwMode="auto">
          <a:xfrm>
            <a:off x="3881486" y="1187337"/>
            <a:ext cx="2599985" cy="1926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4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549" y="3382703"/>
            <a:ext cx="2837537" cy="2253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505" y="2645257"/>
            <a:ext cx="2187178" cy="28620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7" name="TextBox 2"/>
          <p:cNvSpPr txBox="1">
            <a:spLocks noChangeArrowheads="1"/>
          </p:cNvSpPr>
          <p:nvPr/>
        </p:nvSpPr>
        <p:spPr bwMode="auto">
          <a:xfrm>
            <a:off x="718203" y="1869521"/>
            <a:ext cx="2159794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Myriad Pro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Candara" panose="020E0502030303020204" pitchFamily="34" charset="0"/>
              </a:rPr>
              <a:t>Sensorimotor integration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48717" y="1258063"/>
            <a:ext cx="2719052" cy="424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5940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256"/>
            <a:ext cx="12192000" cy="955522"/>
          </a:xfrm>
        </p:spPr>
        <p:txBody>
          <a:bodyPr>
            <a:noAutofit/>
          </a:bodyPr>
          <a:lstStyle/>
          <a:p>
            <a:pPr algn="ctr"/>
            <a:r>
              <a:rPr lang="en-GB" altLang="en-US" sz="3800" b="1">
                <a:solidFill>
                  <a:schemeClr val="bg1"/>
                </a:solidFill>
                <a:latin typeface="+mn-lt"/>
              </a:rPr>
              <a:t>Basic sensory &amp; motor components that influence learning</a:t>
            </a:r>
            <a:endParaRPr lang="en-US" sz="38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728" y="1140031"/>
            <a:ext cx="11092543" cy="5025057"/>
          </a:xfrm>
        </p:spPr>
        <p:txBody>
          <a:bodyPr>
            <a:normAutofit/>
          </a:bodyPr>
          <a:lstStyle/>
          <a:p>
            <a:r>
              <a:rPr lang="en-GB" altLang="en-US" sz="3600"/>
              <a:t>Body awareness	</a:t>
            </a:r>
          </a:p>
          <a:p>
            <a:r>
              <a:rPr lang="en-GB" altLang="en-US" sz="3600"/>
              <a:t>Motor planning</a:t>
            </a:r>
          </a:p>
          <a:p>
            <a:r>
              <a:rPr lang="en-GB" altLang="en-US" sz="3600"/>
              <a:t>Perception of movement</a:t>
            </a:r>
          </a:p>
          <a:p>
            <a:r>
              <a:rPr lang="en-GB" altLang="en-US" sz="3600"/>
              <a:t>Fine motor control</a:t>
            </a:r>
          </a:p>
          <a:p>
            <a:r>
              <a:rPr lang="en-GB" altLang="en-US" sz="3600"/>
              <a:t>Touch </a:t>
            </a:r>
          </a:p>
          <a:p>
            <a:r>
              <a:rPr lang="en-GB" altLang="en-US" sz="3600"/>
              <a:t>Visual skills</a:t>
            </a:r>
          </a:p>
          <a:p>
            <a:r>
              <a:rPr lang="en-GB" altLang="en-US" sz="3600"/>
              <a:t>Language processing</a:t>
            </a:r>
            <a:endParaRPr lang="en-US" altLang="en-US" sz="36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6361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802" y="1081435"/>
            <a:ext cx="7962396" cy="4695129"/>
          </a:xfrm>
        </p:spPr>
      </p:pic>
    </p:spTree>
    <p:extLst>
      <p:ext uri="{BB962C8B-B14F-4D97-AF65-F5344CB8AC3E}">
        <p14:creationId xmlns:p14="http://schemas.microsoft.com/office/powerpoint/2010/main" val="15343309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mdmountain">
            <a:extLst>
              <a:ext uri="{FF2B5EF4-FFF2-40B4-BE49-F238E27FC236}">
                <a16:creationId xmlns:a16="http://schemas.microsoft.com/office/drawing/2014/main" id="{8060E0C5-A7AD-4BC3-BAF2-3551499B14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516" y="0"/>
            <a:ext cx="7103919" cy="5864127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extBox 20">
            <a:extLst>
              <a:ext uri="{FF2B5EF4-FFF2-40B4-BE49-F238E27FC236}">
                <a16:creationId xmlns:a16="http://schemas.microsoft.com/office/drawing/2014/main" id="{8AB24E4A-BCCB-4513-9EAB-1A3054152B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66251" y="1209675"/>
            <a:ext cx="2481263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000" b="1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Competence in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000" b="1" dirty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FMS are necessary in order to be able to engage in sports &amp; games. Children must break through the proficiency barrier.</a:t>
            </a:r>
          </a:p>
        </p:txBody>
      </p:sp>
      <p:sp>
        <p:nvSpPr>
          <p:cNvPr id="24583" name="AutoShape 8">
            <a:extLst>
              <a:ext uri="{FF2B5EF4-FFF2-40B4-BE49-F238E27FC236}">
                <a16:creationId xmlns:a16="http://schemas.microsoft.com/office/drawing/2014/main" id="{A7D7928D-277E-46EF-B815-91A513A5AAE8}"/>
              </a:ext>
            </a:extLst>
          </p:cNvPr>
          <p:cNvSpPr>
            <a:spLocks noChangeArrowheads="1"/>
          </p:cNvSpPr>
          <p:nvPr/>
        </p:nvSpPr>
        <p:spPr bwMode="auto">
          <a:xfrm rot="696636">
            <a:off x="2667311" y="3393434"/>
            <a:ext cx="769937" cy="857250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350" b="1" i="1" dirty="0">
                <a:latin typeface="Candara" panose="020E0502030303020204" pitchFamily="34" charset="0"/>
              </a:rPr>
              <a:t>FMS</a:t>
            </a:r>
          </a:p>
        </p:txBody>
      </p:sp>
      <p:sp>
        <p:nvSpPr>
          <p:cNvPr id="24584" name="AutoShape 8">
            <a:extLst>
              <a:ext uri="{FF2B5EF4-FFF2-40B4-BE49-F238E27FC236}">
                <a16:creationId xmlns:a16="http://schemas.microsoft.com/office/drawing/2014/main" id="{32A7E092-CDE5-425E-BC4C-514C363CB0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5582" y="1209675"/>
            <a:ext cx="1485900" cy="1028700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350" b="1" i="1" dirty="0">
                <a:latin typeface="Candara" panose="020E0502030303020204" pitchFamily="34" charset="0"/>
              </a:rPr>
              <a:t>Secondary</a:t>
            </a:r>
          </a:p>
        </p:txBody>
      </p:sp>
      <p:sp>
        <p:nvSpPr>
          <p:cNvPr id="24585" name="AutoShape 7">
            <a:extLst>
              <a:ext uri="{FF2B5EF4-FFF2-40B4-BE49-F238E27FC236}">
                <a16:creationId xmlns:a16="http://schemas.microsoft.com/office/drawing/2014/main" id="{A975AA7F-9F0B-4F32-A90D-A426E8252F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099" y="2438400"/>
            <a:ext cx="1349375" cy="1028700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350" b="1" i="1" dirty="0">
                <a:latin typeface="Candara" panose="020E0502030303020204" pitchFamily="34" charset="0"/>
              </a:rPr>
              <a:t>Upper </a:t>
            </a:r>
          </a:p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350" b="1" i="1" dirty="0">
                <a:latin typeface="Candara" panose="020E0502030303020204" pitchFamily="34" charset="0"/>
              </a:rPr>
              <a:t>Primary</a:t>
            </a:r>
          </a:p>
        </p:txBody>
      </p:sp>
      <p:sp>
        <p:nvSpPr>
          <p:cNvPr id="24586" name="AutoShape 3">
            <a:extLst>
              <a:ext uri="{FF2B5EF4-FFF2-40B4-BE49-F238E27FC236}">
                <a16:creationId xmlns:a16="http://schemas.microsoft.com/office/drawing/2014/main" id="{EE3E1140-FB8E-4AE3-ADCA-E16417859D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4155" y="3380372"/>
            <a:ext cx="1574104" cy="341396"/>
          </a:xfrm>
          <a:prstGeom prst="leftArrow">
            <a:avLst>
              <a:gd name="adj1" fmla="val 50000"/>
              <a:gd name="adj2" fmla="val 91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350" b="1" i="1" dirty="0">
                <a:latin typeface="Candara" panose="020E0502030303020204" pitchFamily="34" charset="0"/>
              </a:rPr>
              <a:t>CRITICAL</a:t>
            </a:r>
          </a:p>
        </p:txBody>
      </p:sp>
      <p:sp>
        <p:nvSpPr>
          <p:cNvPr id="24587" name="AutoShape 6">
            <a:extLst>
              <a:ext uri="{FF2B5EF4-FFF2-40B4-BE49-F238E27FC236}">
                <a16:creationId xmlns:a16="http://schemas.microsoft.com/office/drawing/2014/main" id="{96C22EC6-5BEE-460F-9814-ABCAE5D17A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7446" y="3551822"/>
            <a:ext cx="1485900" cy="1028700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350" b="1" i="1" dirty="0">
                <a:latin typeface="Candara" panose="020E0502030303020204" pitchFamily="34" charset="0"/>
              </a:rPr>
              <a:t>Lower </a:t>
            </a:r>
          </a:p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350" b="1" i="1" dirty="0">
                <a:latin typeface="Candara" panose="020E0502030303020204" pitchFamily="34" charset="0"/>
              </a:rPr>
              <a:t>Primary</a:t>
            </a:r>
          </a:p>
        </p:txBody>
      </p:sp>
    </p:spTree>
    <p:extLst>
      <p:ext uri="{BB962C8B-B14F-4D97-AF65-F5344CB8AC3E}">
        <p14:creationId xmlns:p14="http://schemas.microsoft.com/office/powerpoint/2010/main" val="18709313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ext Box 20">
            <a:extLst>
              <a:ext uri="{FF2B5EF4-FFF2-40B4-BE49-F238E27FC236}">
                <a16:creationId xmlns:a16="http://schemas.microsoft.com/office/drawing/2014/main" id="{7114D0EE-6E6B-478B-B96B-EACFA814EA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38450" y="1943100"/>
            <a:ext cx="62865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Char char="•"/>
            </a:pPr>
            <a:endParaRPr lang="en-US" altLang="en-US" sz="180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0" name="TextBox 35">
            <a:extLst>
              <a:ext uri="{FF2B5EF4-FFF2-40B4-BE49-F238E27FC236}">
                <a16:creationId xmlns:a16="http://schemas.microsoft.com/office/drawing/2014/main" id="{FC37B8C5-3171-409E-95BB-1D77719AD8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9651" y="4953000"/>
            <a:ext cx="7783513" cy="7064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FMS  are the “base camp” to the mountain of motor development. Each child needs to develop MC to travel up the mountain to skillfulness. </a:t>
            </a:r>
          </a:p>
        </p:txBody>
      </p:sp>
      <p:sp>
        <p:nvSpPr>
          <p:cNvPr id="37891" name="Rectangle 31">
            <a:extLst>
              <a:ext uri="{FF2B5EF4-FFF2-40B4-BE49-F238E27FC236}">
                <a16:creationId xmlns:a16="http://schemas.microsoft.com/office/drawing/2014/main" id="{D2E54A83-9D24-4E04-A939-D24A9B4CDE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6450" y="382588"/>
            <a:ext cx="79946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600" b="1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Mountain of Motor Development</a:t>
            </a:r>
          </a:p>
        </p:txBody>
      </p:sp>
      <p:pic>
        <p:nvPicPr>
          <p:cNvPr id="37892" name="Picture 30">
            <a:extLst>
              <a:ext uri="{FF2B5EF4-FFF2-40B4-BE49-F238E27FC236}">
                <a16:creationId xmlns:a16="http://schemas.microsoft.com/office/drawing/2014/main" id="{C8706C39-2454-41BE-A0FD-693691A035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614" y="1244601"/>
            <a:ext cx="6937123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3" name="AutoShape 25">
            <a:extLst>
              <a:ext uri="{FF2B5EF4-FFF2-40B4-BE49-F238E27FC236}">
                <a16:creationId xmlns:a16="http://schemas.microsoft.com/office/drawing/2014/main" id="{E3D3CA9B-7ADA-4D3D-8821-1D916499C9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76688" y="3498850"/>
            <a:ext cx="1200150" cy="457200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 i="1">
                <a:latin typeface="Candara" panose="020E0502030303020204" pitchFamily="34" charset="0"/>
                <a:ea typeface="ＭＳ Ｐゴシック" panose="020B0600070205080204" pitchFamily="34" charset="-128"/>
              </a:rPr>
              <a:t>FMS</a:t>
            </a:r>
          </a:p>
        </p:txBody>
      </p:sp>
      <p:sp>
        <p:nvSpPr>
          <p:cNvPr id="26631" name="AutoShape 26">
            <a:extLst>
              <a:ext uri="{FF2B5EF4-FFF2-40B4-BE49-F238E27FC236}">
                <a16:creationId xmlns:a16="http://schemas.microsoft.com/office/drawing/2014/main" id="{68315564-D466-443C-B1DD-0E13819069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8450" y="2960688"/>
            <a:ext cx="2457450" cy="457200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350" b="1" i="1">
                <a:latin typeface="Candara" panose="020E0502030303020204" pitchFamily="34" charset="0"/>
              </a:rPr>
              <a:t>Context Specific Sports </a:t>
            </a:r>
          </a:p>
        </p:txBody>
      </p:sp>
      <p:sp>
        <p:nvSpPr>
          <p:cNvPr id="26632" name="AutoShape 29">
            <a:extLst>
              <a:ext uri="{FF2B5EF4-FFF2-40B4-BE49-F238E27FC236}">
                <a16:creationId xmlns:a16="http://schemas.microsoft.com/office/drawing/2014/main" id="{4F489E41-87E7-4171-B320-B242C584BA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22600" y="2287588"/>
            <a:ext cx="2457450" cy="457200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350" b="1" i="1">
                <a:latin typeface="Candara" panose="020E0502030303020204" pitchFamily="34" charset="0"/>
              </a:rPr>
              <a:t>Skillful in Sports/PA </a:t>
            </a:r>
          </a:p>
        </p:txBody>
      </p:sp>
      <p:sp>
        <p:nvSpPr>
          <p:cNvPr id="26633" name="AutoShape 27">
            <a:extLst>
              <a:ext uri="{FF2B5EF4-FFF2-40B4-BE49-F238E27FC236}">
                <a16:creationId xmlns:a16="http://schemas.microsoft.com/office/drawing/2014/main" id="{E87735E7-9E3A-491E-AB81-B0FF7F9018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11378" y="2119063"/>
            <a:ext cx="2000250" cy="400050"/>
          </a:xfrm>
          <a:prstGeom prst="leftArrow">
            <a:avLst>
              <a:gd name="adj1" fmla="val 50000"/>
              <a:gd name="adj2" fmla="val 95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350" b="1" i="1">
                <a:latin typeface="Candara" panose="020E0502030303020204" pitchFamily="34" charset="0"/>
              </a:rPr>
              <a:t>High Competency</a:t>
            </a:r>
          </a:p>
        </p:txBody>
      </p:sp>
      <p:sp>
        <p:nvSpPr>
          <p:cNvPr id="26634" name="AutoShape 28">
            <a:extLst>
              <a:ext uri="{FF2B5EF4-FFF2-40B4-BE49-F238E27FC236}">
                <a16:creationId xmlns:a16="http://schemas.microsoft.com/office/drawing/2014/main" id="{1AD271A0-CE43-491B-AF0E-8592BEFF28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53475" y="2960688"/>
            <a:ext cx="742950" cy="400050"/>
          </a:xfrm>
          <a:prstGeom prst="leftArrow">
            <a:avLst>
              <a:gd name="adj1" fmla="val 50000"/>
              <a:gd name="adj2" fmla="val 65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350" b="1" i="1" dirty="0">
                <a:latin typeface="Candara" panose="020E0502030303020204" pitchFamily="34" charset="0"/>
              </a:rPr>
              <a:t>Low</a:t>
            </a:r>
          </a:p>
        </p:txBody>
      </p:sp>
      <p:sp>
        <p:nvSpPr>
          <p:cNvPr id="26635" name="Text Box 24">
            <a:extLst>
              <a:ext uri="{FF2B5EF4-FFF2-40B4-BE49-F238E27FC236}">
                <a16:creationId xmlns:a16="http://schemas.microsoft.com/office/drawing/2014/main" id="{C19B137D-1B73-4F40-BEBC-2F125819EF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89988" y="5649914"/>
            <a:ext cx="1878012" cy="3000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en-US" sz="1350" dirty="0">
                <a:cs typeface="Calibri" panose="020F0502020204030204" pitchFamily="34" charset="0"/>
              </a:rPr>
              <a:t>Clark &amp; Metcalfe (2003)</a:t>
            </a:r>
          </a:p>
        </p:txBody>
      </p:sp>
    </p:spTree>
    <p:extLst>
      <p:ext uri="{BB962C8B-B14F-4D97-AF65-F5344CB8AC3E}">
        <p14:creationId xmlns:p14="http://schemas.microsoft.com/office/powerpoint/2010/main" val="1548530227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6" descr="Final Quest model nov 15 2007 (2)">
            <a:extLst>
              <a:ext uri="{FF2B5EF4-FFF2-40B4-BE49-F238E27FC236}">
                <a16:creationId xmlns:a16="http://schemas.microsoft.com/office/drawing/2014/main" id="{A5526DF5-770B-4AAD-9239-C3EEEA36B8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33"/>
          <a:stretch>
            <a:fillRect/>
          </a:stretch>
        </p:blipFill>
        <p:spPr bwMode="auto">
          <a:xfrm>
            <a:off x="1144959" y="950667"/>
            <a:ext cx="9577189" cy="4913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38" name="TextBox 5">
            <a:extLst>
              <a:ext uri="{FF2B5EF4-FFF2-40B4-BE49-F238E27FC236}">
                <a16:creationId xmlns:a16="http://schemas.microsoft.com/office/drawing/2014/main" id="{60231896-EC76-4654-B335-3CA5253623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5334" y="6248275"/>
            <a:ext cx="17113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140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Stodden</a:t>
            </a:r>
            <a:r>
              <a:rPr lang="en-US" altLang="en-US" sz="1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et al. (2008)</a:t>
            </a:r>
          </a:p>
        </p:txBody>
      </p:sp>
      <p:pic>
        <p:nvPicPr>
          <p:cNvPr id="39940" name="Picture 1">
            <a:extLst>
              <a:ext uri="{FF2B5EF4-FFF2-40B4-BE49-F238E27FC236}">
                <a16:creationId xmlns:a16="http://schemas.microsoft.com/office/drawing/2014/main" id="{1323914A-A893-4000-8F36-17D75E687B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6869" y="2511699"/>
            <a:ext cx="1239838" cy="124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0" y="212003"/>
            <a:ext cx="1227701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Motor Competence’s Role in Influencing the Physical Activity &amp; Obesity Trajectories of Children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968056"/>
      </p:ext>
    </p:extLst>
  </p:cSld>
  <p:clrMapOvr>
    <a:masterClrMapping/>
  </p:clrMapOvr>
  <p:transition spd="med"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279685"/>
            <a:ext cx="11630025" cy="50244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b="1">
                <a:solidFill>
                  <a:schemeClr val="bg1"/>
                </a:solidFill>
                <a:latin typeface="Candara" panose="020E0502030303020204" pitchFamily="34" charset="0"/>
              </a:rPr>
              <a:t>Physical Activity and Motor Competence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55550" y="3668640"/>
            <a:ext cx="8654143" cy="2004389"/>
          </a:xfrm>
          <a:noFill/>
        </p:spPr>
        <p:txBody>
          <a:bodyPr>
            <a:noAutofit/>
          </a:bodyPr>
          <a:lstStyle/>
          <a:p>
            <a:pPr eaLnBrk="1" hangingPunct="1">
              <a:buSzPct val="100000"/>
              <a:buFont typeface="Arial"/>
              <a:buChar char="•"/>
            </a:pPr>
            <a:r>
              <a:rPr lang="en-US" sz="1500">
                <a:latin typeface="Candara" panose="020E0502030303020204" pitchFamily="34" charset="0"/>
              </a:rPr>
              <a:t>Movement opportunities in the preschool and early primary school years  influences the ability to develop motor competence.  </a:t>
            </a:r>
          </a:p>
          <a:p>
            <a:pPr eaLnBrk="1" hangingPunct="1">
              <a:buSzPct val="100000"/>
              <a:buFont typeface="Arial"/>
              <a:buChar char="•"/>
            </a:pPr>
            <a:r>
              <a:rPr lang="en-US" sz="1500">
                <a:latin typeface="Candara" panose="020E0502030303020204" pitchFamily="34" charset="0"/>
              </a:rPr>
              <a:t>By middle &amp; later childhood if a child is not motor competent he/she will not chose to be physically active. If she/he is not active then their motor competence will get worse.</a:t>
            </a:r>
          </a:p>
          <a:p>
            <a:pPr marL="0" indent="0">
              <a:buSzPct val="100000"/>
              <a:buNone/>
            </a:pPr>
            <a:r>
              <a:rPr lang="en-US" sz="1500" b="1" u="sng">
                <a:solidFill>
                  <a:srgbClr val="FF0000"/>
                </a:solidFill>
                <a:latin typeface="Candara" panose="020E0502030303020204" pitchFamily="34" charset="0"/>
              </a:rPr>
              <a:t>TAKE HOME MESSAGE</a:t>
            </a:r>
          </a:p>
          <a:p>
            <a:pPr eaLnBrk="1" hangingPunct="1">
              <a:buSzPct val="100000"/>
              <a:buFont typeface="Arial"/>
              <a:buChar char="•"/>
            </a:pPr>
            <a:r>
              <a:rPr lang="en-US" sz="1500" b="1">
                <a:solidFill>
                  <a:srgbClr val="FF0000"/>
                </a:solidFill>
                <a:latin typeface="Candara" panose="020E0502030303020204" pitchFamily="34" charset="0"/>
              </a:rPr>
              <a:t>We need structured physical activity programs for young children that focus on developing fundamental motor skill competence. </a:t>
            </a:r>
          </a:p>
          <a:p>
            <a:pPr eaLnBrk="1" hangingPunct="1">
              <a:buSzPct val="100000"/>
              <a:buFont typeface="Arial"/>
              <a:buChar char="•"/>
            </a:pPr>
            <a:endParaRPr lang="en-US" sz="1500">
              <a:solidFill>
                <a:srgbClr val="FF0000"/>
              </a:solidFill>
            </a:endParaRPr>
          </a:p>
        </p:txBody>
      </p:sp>
      <p:sp>
        <p:nvSpPr>
          <p:cNvPr id="3" name="Oval 2"/>
          <p:cNvSpPr/>
          <p:nvPr/>
        </p:nvSpPr>
        <p:spPr>
          <a:xfrm>
            <a:off x="1192696" y="1309541"/>
            <a:ext cx="3239426" cy="153561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>
                <a:solidFill>
                  <a:schemeClr val="tx1"/>
                </a:solidFill>
              </a:rPr>
              <a:t>Motor</a:t>
            </a:r>
          </a:p>
          <a:p>
            <a:pPr algn="ctr"/>
            <a:r>
              <a:rPr lang="en-US" sz="1350" b="1">
                <a:solidFill>
                  <a:schemeClr val="tx1"/>
                </a:solidFill>
              </a:rPr>
              <a:t>Competence</a:t>
            </a:r>
          </a:p>
          <a:p>
            <a:pPr algn="ctr"/>
            <a:r>
              <a:rPr lang="en-US" sz="1350" b="1">
                <a:solidFill>
                  <a:schemeClr val="tx1"/>
                </a:solidFill>
              </a:rPr>
              <a:t>(MC)</a:t>
            </a:r>
          </a:p>
        </p:txBody>
      </p:sp>
      <p:sp>
        <p:nvSpPr>
          <p:cNvPr id="4" name="Left-Right Arrow 3"/>
          <p:cNvSpPr/>
          <p:nvPr/>
        </p:nvSpPr>
        <p:spPr>
          <a:xfrm>
            <a:off x="5053921" y="2092100"/>
            <a:ext cx="2057400" cy="592074"/>
          </a:xfrm>
          <a:prstGeom prst="left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Oval 9"/>
          <p:cNvSpPr/>
          <p:nvPr/>
        </p:nvSpPr>
        <p:spPr>
          <a:xfrm>
            <a:off x="7801146" y="1405104"/>
            <a:ext cx="3191200" cy="1509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>
                <a:solidFill>
                  <a:schemeClr val="tx1"/>
                </a:solidFill>
              </a:rPr>
              <a:t>Physical</a:t>
            </a:r>
          </a:p>
          <a:p>
            <a:pPr algn="ctr"/>
            <a:r>
              <a:rPr lang="en-US" sz="1350" b="1">
                <a:solidFill>
                  <a:schemeClr val="tx1"/>
                </a:solidFill>
              </a:rPr>
              <a:t>Activity</a:t>
            </a:r>
          </a:p>
          <a:p>
            <a:pPr algn="ctr"/>
            <a:r>
              <a:rPr lang="en-US" sz="1350" b="1">
                <a:solidFill>
                  <a:schemeClr val="tx1"/>
                </a:solidFill>
              </a:rPr>
              <a:t>(PA)</a:t>
            </a:r>
          </a:p>
        </p:txBody>
      </p:sp>
      <p:sp>
        <p:nvSpPr>
          <p:cNvPr id="5" name="Left Arrow 4"/>
          <p:cNvSpPr/>
          <p:nvPr/>
        </p:nvSpPr>
        <p:spPr>
          <a:xfrm>
            <a:off x="5233642" y="1768458"/>
            <a:ext cx="1543050" cy="181737"/>
          </a:xfrm>
          <a:prstGeom prst="leftArrow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Left Arrow 11"/>
          <p:cNvSpPr/>
          <p:nvPr/>
        </p:nvSpPr>
        <p:spPr>
          <a:xfrm rot="10800000">
            <a:off x="5311096" y="2845152"/>
            <a:ext cx="1543050" cy="223115"/>
          </a:xfrm>
          <a:prstGeom prst="leftArrow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TextBox 6"/>
          <p:cNvSpPr txBox="1"/>
          <p:nvPr/>
        </p:nvSpPr>
        <p:spPr>
          <a:xfrm>
            <a:off x="5008250" y="1309541"/>
            <a:ext cx="1913922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500" b="1">
                <a:solidFill>
                  <a:srgbClr val="3366FF"/>
                </a:solidFill>
              </a:rPr>
              <a:t>Early Childhood (ECH)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956336" y="3114641"/>
            <a:ext cx="40976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500" b="1">
                <a:solidFill>
                  <a:srgbClr val="3366FF"/>
                </a:solidFill>
              </a:rPr>
              <a:t>Middle &amp; Later  Childhood</a:t>
            </a:r>
          </a:p>
          <a:p>
            <a:pPr algn="ctr"/>
            <a:r>
              <a:rPr lang="en-US" sz="1500" b="1">
                <a:solidFill>
                  <a:srgbClr val="3366FF"/>
                </a:solidFill>
              </a:rPr>
              <a:t>(MCH=Middle Childhood &amp; LCH=Later Childhood)</a:t>
            </a:r>
          </a:p>
        </p:txBody>
      </p:sp>
    </p:spTree>
    <p:extLst>
      <p:ext uri="{BB962C8B-B14F-4D97-AF65-F5344CB8AC3E}">
        <p14:creationId xmlns:p14="http://schemas.microsoft.com/office/powerpoint/2010/main" val="8378348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000125" y="204512"/>
            <a:ext cx="10672763" cy="44652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b="1">
                <a:solidFill>
                  <a:schemeClr val="bg1"/>
                </a:solidFill>
                <a:latin typeface="Candara" panose="020E0502030303020204" pitchFamily="34" charset="0"/>
              </a:rPr>
              <a:t>Relationship Between PA, MC &amp; PMC</a:t>
            </a:r>
          </a:p>
        </p:txBody>
      </p:sp>
      <p:sp>
        <p:nvSpPr>
          <p:cNvPr id="3" name="Oval 2"/>
          <p:cNvSpPr/>
          <p:nvPr/>
        </p:nvSpPr>
        <p:spPr>
          <a:xfrm>
            <a:off x="874643" y="3519872"/>
            <a:ext cx="2981740" cy="192189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solidFill>
                  <a:schemeClr val="tx1"/>
                </a:solidFill>
              </a:rPr>
              <a:t>Motor</a:t>
            </a:r>
          </a:p>
          <a:p>
            <a:pPr algn="ctr"/>
            <a:r>
              <a:rPr lang="en-US" sz="2800" b="1">
                <a:solidFill>
                  <a:schemeClr val="tx1"/>
                </a:solidFill>
              </a:rPr>
              <a:t>Competence</a:t>
            </a:r>
          </a:p>
        </p:txBody>
      </p:sp>
      <p:sp>
        <p:nvSpPr>
          <p:cNvPr id="4" name="Left-Right Arrow 3"/>
          <p:cNvSpPr/>
          <p:nvPr/>
        </p:nvSpPr>
        <p:spPr>
          <a:xfrm>
            <a:off x="3975232" y="4405213"/>
            <a:ext cx="3846258" cy="332469"/>
          </a:xfrm>
          <a:prstGeom prst="left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4" name="Oval 13"/>
          <p:cNvSpPr/>
          <p:nvPr/>
        </p:nvSpPr>
        <p:spPr>
          <a:xfrm>
            <a:off x="7903020" y="3573378"/>
            <a:ext cx="3312429" cy="190691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solidFill>
                  <a:schemeClr val="tx1"/>
                </a:solidFill>
              </a:rPr>
              <a:t>Physical</a:t>
            </a:r>
          </a:p>
          <a:p>
            <a:pPr algn="ctr"/>
            <a:r>
              <a:rPr lang="en-US" sz="2800" b="1">
                <a:solidFill>
                  <a:schemeClr val="tx1"/>
                </a:solidFill>
              </a:rPr>
              <a:t>Activity</a:t>
            </a:r>
          </a:p>
        </p:txBody>
      </p:sp>
      <p:sp>
        <p:nvSpPr>
          <p:cNvPr id="16" name="Oval 15"/>
          <p:cNvSpPr/>
          <p:nvPr/>
        </p:nvSpPr>
        <p:spPr>
          <a:xfrm>
            <a:off x="4291203" y="1010704"/>
            <a:ext cx="3329002" cy="1776249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>
                <a:solidFill>
                  <a:schemeClr val="tx1"/>
                </a:solidFill>
              </a:rPr>
              <a:t>Perceived Motor</a:t>
            </a:r>
          </a:p>
          <a:p>
            <a:pPr algn="ctr"/>
            <a:r>
              <a:rPr lang="en-US" sz="2800" b="1">
                <a:solidFill>
                  <a:schemeClr val="tx1"/>
                </a:solidFill>
              </a:rPr>
              <a:t>Competence</a:t>
            </a:r>
          </a:p>
        </p:txBody>
      </p:sp>
      <p:sp>
        <p:nvSpPr>
          <p:cNvPr id="17" name="Left Arrow 16"/>
          <p:cNvSpPr/>
          <p:nvPr/>
        </p:nvSpPr>
        <p:spPr>
          <a:xfrm>
            <a:off x="4351718" y="4043649"/>
            <a:ext cx="3288096" cy="378922"/>
          </a:xfrm>
          <a:prstGeom prst="leftArrow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extBox 1"/>
          <p:cNvSpPr txBox="1"/>
          <p:nvPr/>
        </p:nvSpPr>
        <p:spPr>
          <a:xfrm>
            <a:off x="5616965" y="3713296"/>
            <a:ext cx="320922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b="1"/>
              <a:t>EC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447505" y="5110783"/>
            <a:ext cx="655949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b="1"/>
              <a:t>MC &amp; LC</a:t>
            </a:r>
          </a:p>
        </p:txBody>
      </p:sp>
      <p:sp>
        <p:nvSpPr>
          <p:cNvPr id="19" name="Left Arrow 18"/>
          <p:cNvSpPr/>
          <p:nvPr/>
        </p:nvSpPr>
        <p:spPr>
          <a:xfrm rot="10800000" flipV="1">
            <a:off x="4459006" y="4720029"/>
            <a:ext cx="3033466" cy="331407"/>
          </a:xfrm>
          <a:prstGeom prst="leftArrow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0" name="Left Arrow 19"/>
          <p:cNvSpPr/>
          <p:nvPr/>
        </p:nvSpPr>
        <p:spPr>
          <a:xfrm rot="2898455">
            <a:off x="7511436" y="2629482"/>
            <a:ext cx="1390834" cy="396363"/>
          </a:xfrm>
          <a:prstGeom prst="leftArrow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1" name="Left Arrow 20"/>
          <p:cNvSpPr/>
          <p:nvPr/>
        </p:nvSpPr>
        <p:spPr>
          <a:xfrm rot="13763361">
            <a:off x="7214051" y="2973074"/>
            <a:ext cx="1441465" cy="479499"/>
          </a:xfrm>
          <a:prstGeom prst="leftArrow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5" name="Left Arrow 14"/>
          <p:cNvSpPr/>
          <p:nvPr/>
        </p:nvSpPr>
        <p:spPr>
          <a:xfrm rot="18994186">
            <a:off x="3172739" y="2912823"/>
            <a:ext cx="1522206" cy="487447"/>
          </a:xfrm>
          <a:prstGeom prst="leftArrow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3" name="TextBox 22"/>
          <p:cNvSpPr txBox="1"/>
          <p:nvPr/>
        </p:nvSpPr>
        <p:spPr>
          <a:xfrm rot="3188037">
            <a:off x="8209102" y="2784174"/>
            <a:ext cx="10613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/>
              <a:t>EC</a:t>
            </a:r>
          </a:p>
        </p:txBody>
      </p:sp>
      <p:sp>
        <p:nvSpPr>
          <p:cNvPr id="25" name="TextBox 24"/>
          <p:cNvSpPr txBox="1"/>
          <p:nvPr/>
        </p:nvSpPr>
        <p:spPr>
          <a:xfrm rot="3003135">
            <a:off x="7196153" y="3258565"/>
            <a:ext cx="77599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/>
              <a:t>MC &amp; LC</a:t>
            </a:r>
          </a:p>
        </p:txBody>
      </p:sp>
      <p:sp>
        <p:nvSpPr>
          <p:cNvPr id="26" name="TextBox 25"/>
          <p:cNvSpPr txBox="1"/>
          <p:nvPr/>
        </p:nvSpPr>
        <p:spPr>
          <a:xfrm rot="18743041">
            <a:off x="3951137" y="2966177"/>
            <a:ext cx="9859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/>
              <a:t>EC</a:t>
            </a:r>
          </a:p>
        </p:txBody>
      </p:sp>
      <p:sp>
        <p:nvSpPr>
          <p:cNvPr id="28" name="TextBox 27"/>
          <p:cNvSpPr txBox="1"/>
          <p:nvPr/>
        </p:nvSpPr>
        <p:spPr>
          <a:xfrm rot="19003759">
            <a:off x="3202579" y="2477060"/>
            <a:ext cx="655949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b="1"/>
              <a:t>MC &amp; LC</a:t>
            </a:r>
          </a:p>
        </p:txBody>
      </p:sp>
      <p:sp>
        <p:nvSpPr>
          <p:cNvPr id="6" name="Left-Right Arrow 5"/>
          <p:cNvSpPr/>
          <p:nvPr/>
        </p:nvSpPr>
        <p:spPr>
          <a:xfrm rot="19062233">
            <a:off x="2789658" y="2717278"/>
            <a:ext cx="1554310" cy="274748"/>
          </a:xfrm>
          <a:prstGeom prst="leftRightArrow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4110889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221" y="962526"/>
            <a:ext cx="11614484" cy="4796590"/>
          </a:xfrm>
        </p:spPr>
      </p:pic>
    </p:spTree>
    <p:extLst>
      <p:ext uri="{BB962C8B-B14F-4D97-AF65-F5344CB8AC3E}">
        <p14:creationId xmlns:p14="http://schemas.microsoft.com/office/powerpoint/2010/main" val="6643536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5733256"/>
          </a:xfrm>
        </p:spPr>
      </p:pic>
    </p:spTree>
    <p:extLst>
      <p:ext uri="{BB962C8B-B14F-4D97-AF65-F5344CB8AC3E}">
        <p14:creationId xmlns:p14="http://schemas.microsoft.com/office/powerpoint/2010/main" val="16446124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1968" y="-164264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Commonalities in 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83501"/>
            <a:ext cx="10515600" cy="4351338"/>
          </a:xfrm>
        </p:spPr>
        <p:txBody>
          <a:bodyPr/>
          <a:lstStyle/>
          <a:p>
            <a:r>
              <a:rPr lang="en-US" dirty="0"/>
              <a:t>Life long </a:t>
            </a:r>
          </a:p>
          <a:p>
            <a:r>
              <a:rPr lang="en-US" dirty="0"/>
              <a:t>Multiple domains – holistic</a:t>
            </a:r>
          </a:p>
          <a:p>
            <a:r>
              <a:rPr lang="en-US" dirty="0"/>
              <a:t>Lead full filling lives </a:t>
            </a:r>
          </a:p>
          <a:p>
            <a:r>
              <a:rPr lang="en-US" dirty="0"/>
              <a:t>Unique to each person</a:t>
            </a:r>
          </a:p>
          <a:p>
            <a:r>
              <a:rPr lang="en-US" dirty="0" err="1"/>
              <a:t>Fullfill</a:t>
            </a:r>
            <a:r>
              <a:rPr lang="en-US" dirty="0"/>
              <a:t> own potential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5F93423-2013-504B-9C12-524C5AE9B1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4284"/>
          <a:stretch/>
        </p:blipFill>
        <p:spPr>
          <a:xfrm>
            <a:off x="8494311" y="3159170"/>
            <a:ext cx="3697689" cy="2658267"/>
          </a:xfrm>
          <a:prstGeom prst="rect">
            <a:avLst/>
          </a:prstGeom>
        </p:spPr>
      </p:pic>
      <p:pic>
        <p:nvPicPr>
          <p:cNvPr id="5" name="Picture 10" descr="disabled-activity-612x300.jpg">
            <a:extLst>
              <a:ext uri="{FF2B5EF4-FFF2-40B4-BE49-F238E27FC236}">
                <a16:creationId xmlns:a16="http://schemas.microsoft.com/office/drawing/2014/main" id="{1CD18D55-2500-F94D-A6B9-CB9EB558450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9" r="506"/>
          <a:stretch/>
        </p:blipFill>
        <p:spPr bwMode="auto">
          <a:xfrm>
            <a:off x="366076" y="3735674"/>
            <a:ext cx="3728671" cy="208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1">
            <a:extLst>
              <a:ext uri="{FF2B5EF4-FFF2-40B4-BE49-F238E27FC236}">
                <a16:creationId xmlns:a16="http://schemas.microsoft.com/office/drawing/2014/main" id="{692EC5E7-8CFA-ED46-A5ED-79E2932AAE3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64" r="-1" b="584"/>
          <a:stretch/>
        </p:blipFill>
        <p:spPr bwMode="auto">
          <a:xfrm>
            <a:off x="5269700" y="1161299"/>
            <a:ext cx="4647002" cy="2486524"/>
          </a:xfrm>
          <a:custGeom>
            <a:avLst/>
            <a:gdLst>
              <a:gd name="connsiteX0" fmla="*/ 0 w 7279913"/>
              <a:gd name="connsiteY0" fmla="*/ 0 h 3895335"/>
              <a:gd name="connsiteX1" fmla="*/ 7279913 w 7279913"/>
              <a:gd name="connsiteY1" fmla="*/ 0 h 3895335"/>
              <a:gd name="connsiteX2" fmla="*/ 7279913 w 7279913"/>
              <a:gd name="connsiteY2" fmla="*/ 3116976 h 3895335"/>
              <a:gd name="connsiteX3" fmla="*/ 5011287 w 7279913"/>
              <a:gd name="connsiteY3" fmla="*/ 3116976 h 3895335"/>
              <a:gd name="connsiteX4" fmla="*/ 5011287 w 7279913"/>
              <a:gd name="connsiteY4" fmla="*/ 3895335 h 3895335"/>
              <a:gd name="connsiteX5" fmla="*/ 0 w 7279913"/>
              <a:gd name="connsiteY5" fmla="*/ 3895335 h 38953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Content Placeholder 2">
            <a:extLst>
              <a:ext uri="{FF2B5EF4-FFF2-40B4-BE49-F238E27FC236}">
                <a16:creationId xmlns:a16="http://schemas.microsoft.com/office/drawing/2014/main" id="{1CF0F165-D84E-004D-80A7-3BB30AA45342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61" r="-3" b="3956"/>
          <a:stretch/>
        </p:blipFill>
        <p:spPr bwMode="auto">
          <a:xfrm>
            <a:off x="4513373" y="3735674"/>
            <a:ext cx="3737199" cy="208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pic>
    </p:spTree>
    <p:extLst>
      <p:ext uri="{BB962C8B-B14F-4D97-AF65-F5344CB8AC3E}">
        <p14:creationId xmlns:p14="http://schemas.microsoft.com/office/powerpoint/2010/main" val="6952714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Physical literacy is an individual journey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1737" y="1325563"/>
            <a:ext cx="10515600" cy="4351338"/>
          </a:xfrm>
        </p:spPr>
        <p:txBody>
          <a:bodyPr/>
          <a:lstStyle/>
          <a:p>
            <a:r>
              <a:rPr lang="en-US" dirty="0"/>
              <a:t>Many things influence our progress through the model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Time for a break before we consider this further </a:t>
            </a:r>
            <a:r>
              <a:rPr lang="is-IS" dirty="0"/>
              <a:t>….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5469" y="2455112"/>
            <a:ext cx="3004668" cy="3221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4317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Task</a:t>
            </a:r>
            <a:r>
              <a:rPr lang="is-IS" b="1" dirty="0">
                <a:solidFill>
                  <a:schemeClr val="bg1"/>
                </a:solidFill>
              </a:rPr>
              <a:t>…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779" y="1199983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Look at the physical literacy journey from Sport Wales </a:t>
            </a:r>
          </a:p>
          <a:p>
            <a:endParaRPr lang="en-US" dirty="0"/>
          </a:p>
          <a:p>
            <a:r>
              <a:rPr lang="en-US" dirty="0"/>
              <a:t>Draw your own physical literacy journey </a:t>
            </a:r>
          </a:p>
          <a:p>
            <a:endParaRPr lang="en-US" dirty="0"/>
          </a:p>
          <a:p>
            <a:r>
              <a:rPr lang="en-US" dirty="0"/>
              <a:t>Identify key people and events on the journey that enabled your development and also those that hindered it – Identify any key transitions</a:t>
            </a:r>
          </a:p>
          <a:p>
            <a:endParaRPr lang="en-US" dirty="0"/>
          </a:p>
          <a:p>
            <a:r>
              <a:rPr lang="en-US" dirty="0"/>
              <a:t>Share and discuss this with people sitting near you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930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295" y="0"/>
            <a:ext cx="11241505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Physical Education, sport  </a:t>
            </a:r>
            <a:r>
              <a:rPr lang="en-US">
                <a:solidFill>
                  <a:schemeClr val="bg1"/>
                </a:solidFill>
              </a:rPr>
              <a:t>and Physical </a:t>
            </a:r>
            <a:r>
              <a:rPr lang="en-US" dirty="0">
                <a:solidFill>
                  <a:schemeClr val="bg1"/>
                </a:solidFill>
              </a:rPr>
              <a:t>Literacy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247" y="1325563"/>
            <a:ext cx="10515600" cy="4351338"/>
          </a:xfrm>
        </p:spPr>
        <p:txBody>
          <a:bodyPr/>
          <a:lstStyle/>
          <a:p>
            <a:r>
              <a:rPr lang="en-US" dirty="0"/>
              <a:t>Thinking about your journeys that you have discussed, what is the relationship between PE, Sport and Physical literacy? </a:t>
            </a:r>
          </a:p>
          <a:p>
            <a:endParaRPr lang="en-US" dirty="0"/>
          </a:p>
          <a:p>
            <a:r>
              <a:rPr lang="en-US" dirty="0"/>
              <a:t>What is the difference between Physical Education and Physical Literacy?</a:t>
            </a:r>
          </a:p>
          <a:p>
            <a:endParaRPr lang="en-US" dirty="0"/>
          </a:p>
          <a:p>
            <a:r>
              <a:rPr lang="en-US" dirty="0"/>
              <a:t>How can you support the development of physical literacy for yourself and others?</a:t>
            </a:r>
          </a:p>
        </p:txBody>
      </p:sp>
    </p:spTree>
    <p:extLst>
      <p:ext uri="{BB962C8B-B14F-4D97-AF65-F5344CB8AC3E}">
        <p14:creationId xmlns:p14="http://schemas.microsoft.com/office/powerpoint/2010/main" val="1762634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095500" y="2325688"/>
            <a:ext cx="10515600" cy="4351338"/>
          </a:xfrm>
        </p:spPr>
        <p:txBody>
          <a:bodyPr/>
          <a:lstStyle/>
          <a:p>
            <a:r>
              <a:rPr lang="en-US">
                <a:hlinkClick r:id="rId2"/>
              </a:rPr>
              <a:t>N.wainwright@uwtsd.ac.uk</a:t>
            </a:r>
            <a:endParaRPr lang="en-US"/>
          </a:p>
          <a:p>
            <a:r>
              <a:rPr lang="en-US"/>
              <a:t>@</a:t>
            </a:r>
            <a:r>
              <a:rPr lang="en-US" err="1"/>
              <a:t>naldaw</a:t>
            </a:r>
            <a:endParaRPr lang="en-US"/>
          </a:p>
          <a:p>
            <a:r>
              <a:rPr lang="en-US"/>
              <a:t>@</a:t>
            </a:r>
            <a:r>
              <a:rPr lang="en-US" err="1"/>
              <a:t>Phys_Lit_Wales</a:t>
            </a:r>
            <a:endParaRPr lang="en-US"/>
          </a:p>
          <a:p>
            <a:r>
              <a:rPr lang="en-US">
                <a:hlinkClick r:id="rId3"/>
              </a:rPr>
              <a:t>www.physicalliteracy.cymru</a:t>
            </a: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671093" y="-132838"/>
            <a:ext cx="1025869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Thank you  - Questions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8862" y="1679198"/>
            <a:ext cx="2022475" cy="324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828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9031</TotalTime>
  <Words>1626</Words>
  <Application>Microsoft Office PowerPoint</Application>
  <PresentationFormat>Widescreen</PresentationFormat>
  <Paragraphs>200</Paragraphs>
  <Slides>34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ＭＳ Ｐゴシック</vt:lpstr>
      <vt:lpstr>Arial</vt:lpstr>
      <vt:lpstr>Calibri</vt:lpstr>
      <vt:lpstr>Calibri Light</vt:lpstr>
      <vt:lpstr>Candara</vt:lpstr>
      <vt:lpstr>Office Theme</vt:lpstr>
      <vt:lpstr>Custom Design</vt:lpstr>
      <vt:lpstr>1_Custom Design</vt:lpstr>
      <vt:lpstr>An introduction to physical literacy </vt:lpstr>
      <vt:lpstr>Presentation overview</vt:lpstr>
      <vt:lpstr>Historical perspective- (Cairney et al., 2019) </vt:lpstr>
      <vt:lpstr>A response to modern technologies….1900s</vt:lpstr>
      <vt:lpstr>PowerPoint Presentation</vt:lpstr>
      <vt:lpstr>PowerPoint Presentation</vt:lpstr>
      <vt:lpstr>Australian definition</vt:lpstr>
      <vt:lpstr>PowerPoint Presentation</vt:lpstr>
      <vt:lpstr>Definition of Literacy</vt:lpstr>
      <vt:lpstr>Physical Literacy</vt:lpstr>
      <vt:lpstr>Commonalities in definitions</vt:lpstr>
      <vt:lpstr>PowerPoint Presentation</vt:lpstr>
      <vt:lpstr>Philosophical perspective…</vt:lpstr>
      <vt:lpstr>PowerPoint Presentation</vt:lpstr>
      <vt:lpstr>Why does physical literacy matter?</vt:lpstr>
      <vt:lpstr>It is challenges the dualist objectification of the body</vt:lpstr>
      <vt:lpstr>Changes in Physical Activity Engagement- health crisis? </vt:lpstr>
      <vt:lpstr>Many Children Start and Remain Inactive </vt:lpstr>
      <vt:lpstr>PowerPoint Presentation</vt:lpstr>
      <vt:lpstr>Quality movement in early childhood lays the foundations for ALL later development  </vt:lpstr>
      <vt:lpstr>Basic sensory &amp; motor components that influence learning</vt:lpstr>
      <vt:lpstr>PowerPoint Presentation</vt:lpstr>
      <vt:lpstr>PowerPoint Presentation</vt:lpstr>
      <vt:lpstr>PowerPoint Presentation</vt:lpstr>
      <vt:lpstr>PowerPoint Presentation</vt:lpstr>
      <vt:lpstr>Physical Activity and Motor Competence</vt:lpstr>
      <vt:lpstr>Relationship Between PA, MC &amp; PMC</vt:lpstr>
      <vt:lpstr>PowerPoint Presentation</vt:lpstr>
      <vt:lpstr>PowerPoint Presentation</vt:lpstr>
      <vt:lpstr>Commonalities in definitions</vt:lpstr>
      <vt:lpstr>Physical literacy is an individual journey </vt:lpstr>
      <vt:lpstr>Task…</vt:lpstr>
      <vt:lpstr>Physical Education, sport  and Physical Literacy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Nalda Wainwright</cp:lastModifiedBy>
  <cp:revision>23</cp:revision>
  <dcterms:created xsi:type="dcterms:W3CDTF">2019-09-12T10:20:23Z</dcterms:created>
  <dcterms:modified xsi:type="dcterms:W3CDTF">2019-10-31T09:43:45Z</dcterms:modified>
</cp:coreProperties>
</file>