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50"/>
  </p:notesMasterIdLst>
  <p:sldIdLst>
    <p:sldId id="266" r:id="rId3"/>
    <p:sldId id="268" r:id="rId4"/>
    <p:sldId id="310" r:id="rId5"/>
    <p:sldId id="312" r:id="rId6"/>
    <p:sldId id="314" r:id="rId7"/>
    <p:sldId id="316" r:id="rId8"/>
    <p:sldId id="318" r:id="rId9"/>
    <p:sldId id="332" r:id="rId10"/>
    <p:sldId id="334" r:id="rId11"/>
    <p:sldId id="333" r:id="rId12"/>
    <p:sldId id="335" r:id="rId13"/>
    <p:sldId id="336" r:id="rId14"/>
    <p:sldId id="319" r:id="rId15"/>
    <p:sldId id="322" r:id="rId16"/>
    <p:sldId id="323" r:id="rId17"/>
    <p:sldId id="324" r:id="rId18"/>
    <p:sldId id="325" r:id="rId19"/>
    <p:sldId id="326" r:id="rId20"/>
    <p:sldId id="327" r:id="rId21"/>
    <p:sldId id="328" r:id="rId22"/>
    <p:sldId id="329" r:id="rId23"/>
    <p:sldId id="282" r:id="rId24"/>
    <p:sldId id="274" r:id="rId25"/>
    <p:sldId id="286" r:id="rId26"/>
    <p:sldId id="269" r:id="rId27"/>
    <p:sldId id="258" r:id="rId28"/>
    <p:sldId id="259" r:id="rId29"/>
    <p:sldId id="285" r:id="rId30"/>
    <p:sldId id="270" r:id="rId31"/>
    <p:sldId id="287" r:id="rId32"/>
    <p:sldId id="288" r:id="rId33"/>
    <p:sldId id="272" r:id="rId34"/>
    <p:sldId id="273" r:id="rId35"/>
    <p:sldId id="271" r:id="rId36"/>
    <p:sldId id="291" r:id="rId37"/>
    <p:sldId id="300" r:id="rId38"/>
    <p:sldId id="260" r:id="rId39"/>
    <p:sldId id="302" r:id="rId40"/>
    <p:sldId id="276" r:id="rId41"/>
    <p:sldId id="277" r:id="rId42"/>
    <p:sldId id="278" r:id="rId43"/>
    <p:sldId id="279" r:id="rId44"/>
    <p:sldId id="280" r:id="rId45"/>
    <p:sldId id="289" r:id="rId46"/>
    <p:sldId id="303" r:id="rId47"/>
    <p:sldId id="304" r:id="rId48"/>
    <p:sldId id="281"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F613787-4847-4ED2-9812-A58C4DE75B14}" v="1" dt="2025-03-24T11:47:38.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FF613787-4847-4ED2-9812-A58C4DE75B14}"/>
    <pc:docChg chg="custSel addSld delSld modSld">
      <pc:chgData name="Darrel Williams" userId="20fce3b0-e6e7-4042-8d1b-a7d8d4ce4d38" providerId="ADAL" clId="{FF613787-4847-4ED2-9812-A58C4DE75B14}" dt="2025-03-24T11:56:17.697" v="133" actId="20577"/>
      <pc:docMkLst>
        <pc:docMk/>
      </pc:docMkLst>
      <pc:sldChg chg="modSp mod">
        <pc:chgData name="Darrel Williams" userId="20fce3b0-e6e7-4042-8d1b-a7d8d4ce4d38" providerId="ADAL" clId="{FF613787-4847-4ED2-9812-A58C4DE75B14}" dt="2025-03-24T11:48:20.433" v="89" actId="1076"/>
        <pc:sldMkLst>
          <pc:docMk/>
          <pc:sldMk cId="705253536" sldId="281"/>
        </pc:sldMkLst>
        <pc:spChg chg="mod">
          <ac:chgData name="Darrel Williams" userId="20fce3b0-e6e7-4042-8d1b-a7d8d4ce4d38" providerId="ADAL" clId="{FF613787-4847-4ED2-9812-A58C4DE75B14}" dt="2025-03-24T11:48:14.634" v="88" actId="1035"/>
          <ac:spMkLst>
            <pc:docMk/>
            <pc:sldMk cId="705253536" sldId="281"/>
            <ac:spMk id="2" creationId="{7B2E70B6-7979-FCFF-46BB-3611AC1561F2}"/>
          </ac:spMkLst>
        </pc:spChg>
        <pc:spChg chg="mod">
          <ac:chgData name="Darrel Williams" userId="20fce3b0-e6e7-4042-8d1b-a7d8d4ce4d38" providerId="ADAL" clId="{FF613787-4847-4ED2-9812-A58C4DE75B14}" dt="2025-03-24T11:48:20.433" v="89" actId="1076"/>
          <ac:spMkLst>
            <pc:docMk/>
            <pc:sldMk cId="705253536" sldId="281"/>
            <ac:spMk id="3" creationId="{B15F72CA-408B-CBF9-301B-4639CC794A12}"/>
          </ac:spMkLst>
        </pc:spChg>
      </pc:sldChg>
      <pc:sldChg chg="modSp mod">
        <pc:chgData name="Darrel Williams" userId="20fce3b0-e6e7-4042-8d1b-a7d8d4ce4d38" providerId="ADAL" clId="{FF613787-4847-4ED2-9812-A58C4DE75B14}" dt="2025-03-24T11:56:17.697" v="133" actId="20577"/>
        <pc:sldMkLst>
          <pc:docMk/>
          <pc:sldMk cId="24225556" sldId="303"/>
        </pc:sldMkLst>
        <pc:spChg chg="mod">
          <ac:chgData name="Darrel Williams" userId="20fce3b0-e6e7-4042-8d1b-a7d8d4ce4d38" providerId="ADAL" clId="{FF613787-4847-4ED2-9812-A58C4DE75B14}" dt="2025-03-24T11:56:17.697" v="133" actId="20577"/>
          <ac:spMkLst>
            <pc:docMk/>
            <pc:sldMk cId="24225556" sldId="303"/>
            <ac:spMk id="4" creationId="{7012258A-985F-A41F-83D1-3A03E4E6D16F}"/>
          </ac:spMkLst>
        </pc:spChg>
      </pc:sldChg>
      <pc:sldChg chg="delSp modSp new del mod">
        <pc:chgData name="Darrel Williams" userId="20fce3b0-e6e7-4042-8d1b-a7d8d4ce4d38" providerId="ADAL" clId="{FF613787-4847-4ED2-9812-A58C4DE75B14}" dt="2025-03-24T11:48:26.813" v="90" actId="47"/>
        <pc:sldMkLst>
          <pc:docMk/>
          <pc:sldMk cId="2179035682" sldId="337"/>
        </pc:sldMkLst>
        <pc:spChg chg="mod">
          <ac:chgData name="Darrel Williams" userId="20fce3b0-e6e7-4042-8d1b-a7d8d4ce4d38" providerId="ADAL" clId="{FF613787-4847-4ED2-9812-A58C4DE75B14}" dt="2025-03-24T11:45:23.365" v="18" actId="20577"/>
          <ac:spMkLst>
            <pc:docMk/>
            <pc:sldMk cId="2179035682" sldId="337"/>
            <ac:spMk id="2" creationId="{97DF41DF-4C1C-9E26-6DA9-08848057555B}"/>
          </ac:spMkLst>
        </pc:spChg>
        <pc:spChg chg="mod">
          <ac:chgData name="Darrel Williams" userId="20fce3b0-e6e7-4042-8d1b-a7d8d4ce4d38" providerId="ADAL" clId="{FF613787-4847-4ED2-9812-A58C4DE75B14}" dt="2025-03-24T11:46:57.288" v="45" actId="21"/>
          <ac:spMkLst>
            <pc:docMk/>
            <pc:sldMk cId="2179035682" sldId="337"/>
            <ac:spMk id="3" creationId="{0B67E1F9-3C82-82E2-9868-85956B35A5C4}"/>
          </ac:spMkLst>
        </pc:spChg>
        <pc:spChg chg="del">
          <ac:chgData name="Darrel Williams" userId="20fce3b0-e6e7-4042-8d1b-a7d8d4ce4d38" providerId="ADAL" clId="{FF613787-4847-4ED2-9812-A58C4DE75B14}" dt="2025-03-24T11:45:26.621" v="19" actId="478"/>
          <ac:spMkLst>
            <pc:docMk/>
            <pc:sldMk cId="2179035682" sldId="337"/>
            <ac:spMk id="4" creationId="{2593CDE6-6DA8-2215-65E6-5718EB97A0E7}"/>
          </ac:spMkLst>
        </pc:spChg>
      </pc:sldChg>
    </pc:docChg>
  </pc:docChgLst>
</pc:chgInfo>
</file>

<file path=ppt/diagrams/_rels/data6.xml.rels><?xml version="1.0" encoding="UTF-8" standalone="yes"?>
<Relationships xmlns="http://schemas.openxmlformats.org/package/2006/relationships"><Relationship Id="rId1" Type="http://schemas.openxmlformats.org/officeDocument/2006/relationships/hyperlink" Target="https://www.eugdpr.org/" TargetMode="External"/></Relationships>
</file>

<file path=ppt/diagrams/_rels/data7.xml.rels><?xml version="1.0" encoding="UTF-8" standalone="yes"?>
<Relationships xmlns="http://schemas.openxmlformats.org/package/2006/relationships"><Relationship Id="rId1" Type="http://schemas.openxmlformats.org/officeDocument/2006/relationships/hyperlink" Target="https://www.uwtsd.ac.uk/library/research-data-management/" TargetMode="External"/></Relationships>
</file>

<file path=ppt/diagrams/_rels/drawing6.xml.rels><?xml version="1.0" encoding="UTF-8" standalone="yes"?>
<Relationships xmlns="http://schemas.openxmlformats.org/package/2006/relationships"><Relationship Id="rId1" Type="http://schemas.openxmlformats.org/officeDocument/2006/relationships/hyperlink" Target="https://www.eugdpr.org/" TargetMode="External"/></Relationships>
</file>

<file path=ppt/diagrams/_rels/drawing7.xml.rels><?xml version="1.0" encoding="UTF-8" standalone="yes"?>
<Relationships xmlns="http://schemas.openxmlformats.org/package/2006/relationships"><Relationship Id="rId1" Type="http://schemas.openxmlformats.org/officeDocument/2006/relationships/hyperlink" Target="https://www.uwtsd.ac.uk/library/research-data-management/"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1690DC-68C1-4FA7-80B4-F493711265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024A3D3-7451-439A-A54D-09CB46706FDD}">
      <dgm:prSet/>
      <dgm:spPr/>
      <dgm:t>
        <a:bodyPr/>
        <a:lstStyle/>
        <a:p>
          <a:pPr rtl="0"/>
          <a:r>
            <a:rPr lang="en-GB" dirty="0"/>
            <a:t>We must consider the following when carrying out research in our own practice and when engaging in research  for an academic qualification: </a:t>
          </a:r>
        </a:p>
      </dgm:t>
    </dgm:pt>
    <dgm:pt modelId="{080991A4-616C-4AC3-915A-D6F53AF35FC3}" type="parTrans" cxnId="{F96FF244-6A10-4744-8AB0-CA0740644511}">
      <dgm:prSet/>
      <dgm:spPr/>
      <dgm:t>
        <a:bodyPr/>
        <a:lstStyle/>
        <a:p>
          <a:endParaRPr lang="en-US"/>
        </a:p>
      </dgm:t>
    </dgm:pt>
    <dgm:pt modelId="{38D782ED-7CFA-4BBB-B867-3CDC2772BBC5}" type="sibTrans" cxnId="{F96FF244-6A10-4744-8AB0-CA0740644511}">
      <dgm:prSet/>
      <dgm:spPr/>
      <dgm:t>
        <a:bodyPr/>
        <a:lstStyle/>
        <a:p>
          <a:endParaRPr lang="en-US"/>
        </a:p>
      </dgm:t>
    </dgm:pt>
    <dgm:pt modelId="{794E2EDB-5C4D-4577-A21E-127C34801C75}">
      <dgm:prSet/>
      <dgm:spPr/>
      <dgm:t>
        <a:bodyPr/>
        <a:lstStyle/>
        <a:p>
          <a:pPr rtl="0"/>
          <a:r>
            <a:rPr lang="en-GB" dirty="0">
              <a:solidFill>
                <a:srgbClr val="0070C0"/>
              </a:solidFill>
            </a:rPr>
            <a:t>Research guidelines </a:t>
          </a:r>
        </a:p>
      </dgm:t>
    </dgm:pt>
    <dgm:pt modelId="{54050C26-8B5D-40FD-B1FE-60789112C1D0}" type="parTrans" cxnId="{8DFC16C5-790B-4D95-A57D-B032D8F30ABA}">
      <dgm:prSet/>
      <dgm:spPr/>
      <dgm:t>
        <a:bodyPr/>
        <a:lstStyle/>
        <a:p>
          <a:endParaRPr lang="en-US"/>
        </a:p>
      </dgm:t>
    </dgm:pt>
    <dgm:pt modelId="{EFC4AF86-CA89-4647-9A02-8E728FC67E0F}" type="sibTrans" cxnId="{8DFC16C5-790B-4D95-A57D-B032D8F30ABA}">
      <dgm:prSet/>
      <dgm:spPr/>
      <dgm:t>
        <a:bodyPr/>
        <a:lstStyle/>
        <a:p>
          <a:endParaRPr lang="en-US"/>
        </a:p>
      </dgm:t>
    </dgm:pt>
    <dgm:pt modelId="{0ECF0EFE-EEBC-4E99-8D23-8FF2DD1BA69D}">
      <dgm:prSet/>
      <dgm:spPr/>
      <dgm:t>
        <a:bodyPr/>
        <a:lstStyle/>
        <a:p>
          <a:pPr rtl="0"/>
          <a:r>
            <a:rPr lang="en-GB" dirty="0">
              <a:solidFill>
                <a:srgbClr val="0070C0"/>
              </a:solidFill>
            </a:rPr>
            <a:t>Statutory obligations </a:t>
          </a:r>
        </a:p>
      </dgm:t>
    </dgm:pt>
    <dgm:pt modelId="{4E3CE5E9-CCE6-48F3-B941-9432B6841E4C}" type="parTrans" cxnId="{475EC60D-8925-44CE-BA28-75EF72464A2C}">
      <dgm:prSet/>
      <dgm:spPr/>
      <dgm:t>
        <a:bodyPr/>
        <a:lstStyle/>
        <a:p>
          <a:endParaRPr lang="en-US"/>
        </a:p>
      </dgm:t>
    </dgm:pt>
    <dgm:pt modelId="{6E717168-9805-44AE-B087-E2FE9804E306}" type="sibTrans" cxnId="{475EC60D-8925-44CE-BA28-75EF72464A2C}">
      <dgm:prSet/>
      <dgm:spPr/>
      <dgm:t>
        <a:bodyPr/>
        <a:lstStyle/>
        <a:p>
          <a:endParaRPr lang="en-US"/>
        </a:p>
      </dgm:t>
    </dgm:pt>
    <dgm:pt modelId="{584CF8F0-3EA6-473F-B90B-7EB9EF5C9522}">
      <dgm:prSet/>
      <dgm:spPr/>
      <dgm:t>
        <a:bodyPr/>
        <a:lstStyle/>
        <a:p>
          <a:pPr rtl="0"/>
          <a:r>
            <a:rPr lang="en-GB" dirty="0">
              <a:solidFill>
                <a:srgbClr val="0070C0"/>
              </a:solidFill>
            </a:rPr>
            <a:t>Organisational guidelines </a:t>
          </a:r>
        </a:p>
      </dgm:t>
    </dgm:pt>
    <dgm:pt modelId="{E5C8EFB3-8BE7-4D71-B1BA-9657D11CB9A3}" type="parTrans" cxnId="{A5BE44AF-EA8F-4755-B1AC-0F58A09A63EC}">
      <dgm:prSet/>
      <dgm:spPr/>
      <dgm:t>
        <a:bodyPr/>
        <a:lstStyle/>
        <a:p>
          <a:endParaRPr lang="en-US"/>
        </a:p>
      </dgm:t>
    </dgm:pt>
    <dgm:pt modelId="{DFE10EEB-4BD8-4353-A2AB-0ACCE7757D6E}" type="sibTrans" cxnId="{A5BE44AF-EA8F-4755-B1AC-0F58A09A63EC}">
      <dgm:prSet/>
      <dgm:spPr/>
      <dgm:t>
        <a:bodyPr/>
        <a:lstStyle/>
        <a:p>
          <a:endParaRPr lang="en-US"/>
        </a:p>
      </dgm:t>
    </dgm:pt>
    <dgm:pt modelId="{77254EC0-4412-4235-9EB0-F4C12C031AA8}">
      <dgm:prSet/>
      <dgm:spPr/>
      <dgm:t>
        <a:bodyPr/>
        <a:lstStyle/>
        <a:p>
          <a:pPr rtl="0"/>
          <a:r>
            <a:rPr lang="en-GB" dirty="0">
              <a:solidFill>
                <a:srgbClr val="0070C0"/>
              </a:solidFill>
            </a:rPr>
            <a:t>Professional : codes of practice </a:t>
          </a:r>
        </a:p>
      </dgm:t>
    </dgm:pt>
    <dgm:pt modelId="{3C7626A8-D022-4F82-BA78-2AC9E4535E02}" type="parTrans" cxnId="{4A806612-7C4D-4304-AB4D-46186F41A380}">
      <dgm:prSet/>
      <dgm:spPr/>
      <dgm:t>
        <a:bodyPr/>
        <a:lstStyle/>
        <a:p>
          <a:endParaRPr lang="en-US"/>
        </a:p>
      </dgm:t>
    </dgm:pt>
    <dgm:pt modelId="{01D02826-99C8-45BE-8CFD-81427F52410D}" type="sibTrans" cxnId="{4A806612-7C4D-4304-AB4D-46186F41A380}">
      <dgm:prSet/>
      <dgm:spPr/>
      <dgm:t>
        <a:bodyPr/>
        <a:lstStyle/>
        <a:p>
          <a:endParaRPr lang="en-US"/>
        </a:p>
      </dgm:t>
    </dgm:pt>
    <dgm:pt modelId="{E0EA9494-EF29-4BB0-9BED-3DD97848C3FF}">
      <dgm:prSet/>
      <dgm:spPr/>
      <dgm:t>
        <a:bodyPr/>
        <a:lstStyle/>
        <a:p>
          <a:pPr rtl="0"/>
          <a:r>
            <a:rPr lang="en-GB" dirty="0">
              <a:solidFill>
                <a:srgbClr val="0070C0"/>
              </a:solidFill>
            </a:rPr>
            <a:t>Personal</a:t>
          </a:r>
        </a:p>
      </dgm:t>
    </dgm:pt>
    <dgm:pt modelId="{B611ACF6-F4A1-4BDD-8FD2-59B670FF76B4}" type="parTrans" cxnId="{D8E21CBA-24DD-4A35-AADD-7F9CFC633997}">
      <dgm:prSet/>
      <dgm:spPr/>
      <dgm:t>
        <a:bodyPr/>
        <a:lstStyle/>
        <a:p>
          <a:endParaRPr lang="en-US"/>
        </a:p>
      </dgm:t>
    </dgm:pt>
    <dgm:pt modelId="{C51610DD-421B-4E25-81DF-916E5741F910}" type="sibTrans" cxnId="{D8E21CBA-24DD-4A35-AADD-7F9CFC633997}">
      <dgm:prSet/>
      <dgm:spPr/>
      <dgm:t>
        <a:bodyPr/>
        <a:lstStyle/>
        <a:p>
          <a:endParaRPr lang="en-US"/>
        </a:p>
      </dgm:t>
    </dgm:pt>
    <dgm:pt modelId="{C4A78B25-596F-4BDF-A746-7675AA7CABD0}" type="pres">
      <dgm:prSet presAssocID="{F41690DC-68C1-4FA7-80B4-F493711265CB}" presName="linear" presStyleCnt="0">
        <dgm:presLayoutVars>
          <dgm:animLvl val="lvl"/>
          <dgm:resizeHandles val="exact"/>
        </dgm:presLayoutVars>
      </dgm:prSet>
      <dgm:spPr/>
    </dgm:pt>
    <dgm:pt modelId="{76C9420A-6403-4372-B5BC-281AB59C514F}" type="pres">
      <dgm:prSet presAssocID="{A024A3D3-7451-439A-A54D-09CB46706FDD}" presName="parentText" presStyleLbl="node1" presStyleIdx="0" presStyleCnt="1">
        <dgm:presLayoutVars>
          <dgm:chMax val="0"/>
          <dgm:bulletEnabled val="1"/>
        </dgm:presLayoutVars>
      </dgm:prSet>
      <dgm:spPr/>
    </dgm:pt>
    <dgm:pt modelId="{3C56CE58-345D-48D1-9B2D-5CB91FB10DD1}" type="pres">
      <dgm:prSet presAssocID="{A024A3D3-7451-439A-A54D-09CB46706FDD}" presName="childText" presStyleLbl="revTx" presStyleIdx="0" presStyleCnt="1">
        <dgm:presLayoutVars>
          <dgm:bulletEnabled val="1"/>
        </dgm:presLayoutVars>
      </dgm:prSet>
      <dgm:spPr/>
    </dgm:pt>
  </dgm:ptLst>
  <dgm:cxnLst>
    <dgm:cxn modelId="{475EC60D-8925-44CE-BA28-75EF72464A2C}" srcId="{A024A3D3-7451-439A-A54D-09CB46706FDD}" destId="{0ECF0EFE-EEBC-4E99-8D23-8FF2DD1BA69D}" srcOrd="1" destOrd="0" parTransId="{4E3CE5E9-CCE6-48F3-B941-9432B6841E4C}" sibTransId="{6E717168-9805-44AE-B087-E2FE9804E306}"/>
    <dgm:cxn modelId="{4A806612-7C4D-4304-AB4D-46186F41A380}" srcId="{A024A3D3-7451-439A-A54D-09CB46706FDD}" destId="{77254EC0-4412-4235-9EB0-F4C12C031AA8}" srcOrd="3" destOrd="0" parTransId="{3C7626A8-D022-4F82-BA78-2AC9E4535E02}" sibTransId="{01D02826-99C8-45BE-8CFD-81427F52410D}"/>
    <dgm:cxn modelId="{D39F071C-93C7-4470-8A27-CAC2CBBC772B}" type="presOf" srcId="{584CF8F0-3EA6-473F-B90B-7EB9EF5C9522}" destId="{3C56CE58-345D-48D1-9B2D-5CB91FB10DD1}" srcOrd="0" destOrd="2" presId="urn:microsoft.com/office/officeart/2005/8/layout/vList2"/>
    <dgm:cxn modelId="{625CCD1E-6283-46DC-8B50-FD765396EC5C}" type="presOf" srcId="{F41690DC-68C1-4FA7-80B4-F493711265CB}" destId="{C4A78B25-596F-4BDF-A746-7675AA7CABD0}" srcOrd="0" destOrd="0" presId="urn:microsoft.com/office/officeart/2005/8/layout/vList2"/>
    <dgm:cxn modelId="{2CC66A36-8B8A-45AE-9E89-082A6241DA72}" type="presOf" srcId="{A024A3D3-7451-439A-A54D-09CB46706FDD}" destId="{76C9420A-6403-4372-B5BC-281AB59C514F}" srcOrd="0" destOrd="0" presId="urn:microsoft.com/office/officeart/2005/8/layout/vList2"/>
    <dgm:cxn modelId="{F96FF244-6A10-4744-8AB0-CA0740644511}" srcId="{F41690DC-68C1-4FA7-80B4-F493711265CB}" destId="{A024A3D3-7451-439A-A54D-09CB46706FDD}" srcOrd="0" destOrd="0" parTransId="{080991A4-616C-4AC3-915A-D6F53AF35FC3}" sibTransId="{38D782ED-7CFA-4BBB-B867-3CDC2772BBC5}"/>
    <dgm:cxn modelId="{4BABD647-097E-4A51-B184-87B69D1E1599}" type="presOf" srcId="{77254EC0-4412-4235-9EB0-F4C12C031AA8}" destId="{3C56CE58-345D-48D1-9B2D-5CB91FB10DD1}" srcOrd="0" destOrd="3" presId="urn:microsoft.com/office/officeart/2005/8/layout/vList2"/>
    <dgm:cxn modelId="{97B6A590-2275-4E6E-ABD8-2BE3F6DFF849}" type="presOf" srcId="{794E2EDB-5C4D-4577-A21E-127C34801C75}" destId="{3C56CE58-345D-48D1-9B2D-5CB91FB10DD1}" srcOrd="0" destOrd="0" presId="urn:microsoft.com/office/officeart/2005/8/layout/vList2"/>
    <dgm:cxn modelId="{980C289C-1D86-4EA4-B64A-09028CEB45F9}" type="presOf" srcId="{E0EA9494-EF29-4BB0-9BED-3DD97848C3FF}" destId="{3C56CE58-345D-48D1-9B2D-5CB91FB10DD1}" srcOrd="0" destOrd="4" presId="urn:microsoft.com/office/officeart/2005/8/layout/vList2"/>
    <dgm:cxn modelId="{A5BE44AF-EA8F-4755-B1AC-0F58A09A63EC}" srcId="{A024A3D3-7451-439A-A54D-09CB46706FDD}" destId="{584CF8F0-3EA6-473F-B90B-7EB9EF5C9522}" srcOrd="2" destOrd="0" parTransId="{E5C8EFB3-8BE7-4D71-B1BA-9657D11CB9A3}" sibTransId="{DFE10EEB-4BD8-4353-A2AB-0ACCE7757D6E}"/>
    <dgm:cxn modelId="{D8E21CBA-24DD-4A35-AADD-7F9CFC633997}" srcId="{A024A3D3-7451-439A-A54D-09CB46706FDD}" destId="{E0EA9494-EF29-4BB0-9BED-3DD97848C3FF}" srcOrd="4" destOrd="0" parTransId="{B611ACF6-F4A1-4BDD-8FD2-59B670FF76B4}" sibTransId="{C51610DD-421B-4E25-81DF-916E5741F910}"/>
    <dgm:cxn modelId="{9E99F6C4-5B0D-4BE4-B02F-168FB2732149}" type="presOf" srcId="{0ECF0EFE-EEBC-4E99-8D23-8FF2DD1BA69D}" destId="{3C56CE58-345D-48D1-9B2D-5CB91FB10DD1}" srcOrd="0" destOrd="1" presId="urn:microsoft.com/office/officeart/2005/8/layout/vList2"/>
    <dgm:cxn modelId="{8DFC16C5-790B-4D95-A57D-B032D8F30ABA}" srcId="{A024A3D3-7451-439A-A54D-09CB46706FDD}" destId="{794E2EDB-5C4D-4577-A21E-127C34801C75}" srcOrd="0" destOrd="0" parTransId="{54050C26-8B5D-40FD-B1FE-60789112C1D0}" sibTransId="{EFC4AF86-CA89-4647-9A02-8E728FC67E0F}"/>
    <dgm:cxn modelId="{0D6BD6DD-FB5C-4B63-95CA-86A58213F7B3}" type="presParOf" srcId="{C4A78B25-596F-4BDF-A746-7675AA7CABD0}" destId="{76C9420A-6403-4372-B5BC-281AB59C514F}" srcOrd="0" destOrd="0" presId="urn:microsoft.com/office/officeart/2005/8/layout/vList2"/>
    <dgm:cxn modelId="{A5C4DAB8-F369-4910-A1B4-AF3D8C64BDFD}" type="presParOf" srcId="{C4A78B25-596F-4BDF-A746-7675AA7CABD0}" destId="{3C56CE58-345D-48D1-9B2D-5CB91FB10DD1}"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C0050-566B-4877-A24E-3B694D9DE95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E10D6B7-BC22-44A0-986E-C2FF4385ECFC}">
      <dgm:prSet/>
      <dgm:spPr/>
      <dgm:t>
        <a:bodyPr/>
        <a:lstStyle/>
        <a:p>
          <a:pPr rtl="0"/>
          <a:r>
            <a:rPr lang="en-GB" dirty="0"/>
            <a:t>Research Guidelines</a:t>
          </a:r>
        </a:p>
      </dgm:t>
    </dgm:pt>
    <dgm:pt modelId="{C06F51E8-FFC9-41BB-8ADA-1E35F4867A68}" type="parTrans" cxnId="{22FD4895-A728-4681-8F7D-CD31CAF1A488}">
      <dgm:prSet/>
      <dgm:spPr/>
      <dgm:t>
        <a:bodyPr/>
        <a:lstStyle/>
        <a:p>
          <a:endParaRPr lang="en-US"/>
        </a:p>
      </dgm:t>
    </dgm:pt>
    <dgm:pt modelId="{12705F0A-3920-42D3-AE9E-BD44F7DEE339}" type="sibTrans" cxnId="{22FD4895-A728-4681-8F7D-CD31CAF1A488}">
      <dgm:prSet/>
      <dgm:spPr/>
      <dgm:t>
        <a:bodyPr/>
        <a:lstStyle/>
        <a:p>
          <a:endParaRPr lang="en-US"/>
        </a:p>
      </dgm:t>
    </dgm:pt>
    <dgm:pt modelId="{3D6CEFC7-D824-472A-AEB0-CD94D7FA057A}">
      <dgm:prSet custT="1"/>
      <dgm:spPr/>
      <dgm:t>
        <a:bodyPr/>
        <a:lstStyle/>
        <a:p>
          <a:pPr rtl="0"/>
          <a:r>
            <a:rPr lang="en-US" sz="2800" i="1" dirty="0">
              <a:solidFill>
                <a:srgbClr val="0070C0"/>
              </a:solidFill>
            </a:rPr>
            <a:t>Voluntary Informed Consent is central.</a:t>
          </a:r>
          <a:endParaRPr lang="en-GB" sz="2800" dirty="0">
            <a:solidFill>
              <a:srgbClr val="0070C0"/>
            </a:solidFill>
          </a:endParaRPr>
        </a:p>
      </dgm:t>
    </dgm:pt>
    <dgm:pt modelId="{C3C41033-73A6-480A-9839-52E42FD25F18}" type="parTrans" cxnId="{5009F351-E1F6-4079-A043-CA31F25C8BB8}">
      <dgm:prSet/>
      <dgm:spPr/>
      <dgm:t>
        <a:bodyPr/>
        <a:lstStyle/>
        <a:p>
          <a:endParaRPr lang="en-US"/>
        </a:p>
      </dgm:t>
    </dgm:pt>
    <dgm:pt modelId="{33C6AFDE-D32D-4CB4-88F2-26D0B60A4825}" type="sibTrans" cxnId="{5009F351-E1F6-4079-A043-CA31F25C8BB8}">
      <dgm:prSet/>
      <dgm:spPr/>
      <dgm:t>
        <a:bodyPr/>
        <a:lstStyle/>
        <a:p>
          <a:endParaRPr lang="en-US"/>
        </a:p>
      </dgm:t>
    </dgm:pt>
    <dgm:pt modelId="{7D21344B-D0B9-4108-93BD-2B5DB8ABEEC9}">
      <dgm:prSet custT="1"/>
      <dgm:spPr/>
      <dgm:t>
        <a:bodyPr/>
        <a:lstStyle/>
        <a:p>
          <a:pPr rtl="0"/>
          <a:r>
            <a:rPr lang="en-US" sz="2800" i="1" dirty="0">
              <a:solidFill>
                <a:srgbClr val="0070C0"/>
              </a:solidFill>
            </a:rPr>
            <a:t>Openness and Disclosure</a:t>
          </a:r>
          <a:endParaRPr lang="en-GB" sz="2800" dirty="0">
            <a:solidFill>
              <a:srgbClr val="0070C0"/>
            </a:solidFill>
          </a:endParaRPr>
        </a:p>
      </dgm:t>
    </dgm:pt>
    <dgm:pt modelId="{718E81F8-9EA8-4D3B-99CA-299D306CC29E}" type="parTrans" cxnId="{B557E8EE-3BBC-4415-9D65-BA894F2C4A31}">
      <dgm:prSet/>
      <dgm:spPr/>
      <dgm:t>
        <a:bodyPr/>
        <a:lstStyle/>
        <a:p>
          <a:endParaRPr lang="en-US"/>
        </a:p>
      </dgm:t>
    </dgm:pt>
    <dgm:pt modelId="{C413F1F5-4FD1-4128-8BFE-EF3E22442EE7}" type="sibTrans" cxnId="{B557E8EE-3BBC-4415-9D65-BA894F2C4A31}">
      <dgm:prSet/>
      <dgm:spPr/>
      <dgm:t>
        <a:bodyPr/>
        <a:lstStyle/>
        <a:p>
          <a:endParaRPr lang="en-US"/>
        </a:p>
      </dgm:t>
    </dgm:pt>
    <dgm:pt modelId="{35C93995-746D-4892-800B-279C4CE8C0AB}">
      <dgm:prSet custT="1"/>
      <dgm:spPr/>
      <dgm:t>
        <a:bodyPr/>
        <a:lstStyle/>
        <a:p>
          <a:pPr rtl="0"/>
          <a:r>
            <a:rPr lang="en-US" sz="2800" i="1" dirty="0">
              <a:solidFill>
                <a:srgbClr val="0070C0"/>
              </a:solidFill>
            </a:rPr>
            <a:t>Right to Withdraw</a:t>
          </a:r>
          <a:endParaRPr lang="en-GB" sz="2800" dirty="0">
            <a:solidFill>
              <a:srgbClr val="0070C0"/>
            </a:solidFill>
          </a:endParaRPr>
        </a:p>
      </dgm:t>
    </dgm:pt>
    <dgm:pt modelId="{4649C2BA-C59E-4AC3-A9DF-1D8781236538}" type="parTrans" cxnId="{168A85BC-482F-4D7F-8AF0-45E3560D638A}">
      <dgm:prSet/>
      <dgm:spPr/>
      <dgm:t>
        <a:bodyPr/>
        <a:lstStyle/>
        <a:p>
          <a:endParaRPr lang="en-US"/>
        </a:p>
      </dgm:t>
    </dgm:pt>
    <dgm:pt modelId="{5F683986-5B9B-41CE-AEDF-07984C85A10A}" type="sibTrans" cxnId="{168A85BC-482F-4D7F-8AF0-45E3560D638A}">
      <dgm:prSet/>
      <dgm:spPr/>
      <dgm:t>
        <a:bodyPr/>
        <a:lstStyle/>
        <a:p>
          <a:endParaRPr lang="en-US"/>
        </a:p>
      </dgm:t>
    </dgm:pt>
    <dgm:pt modelId="{032B83B9-6487-4E65-AECD-3BCE996C5845}">
      <dgm:prSet custT="1"/>
      <dgm:spPr/>
      <dgm:t>
        <a:bodyPr/>
        <a:lstStyle/>
        <a:p>
          <a:pPr rtl="0"/>
          <a:r>
            <a:rPr lang="en-US" sz="2800" i="1" dirty="0">
              <a:solidFill>
                <a:srgbClr val="0070C0"/>
              </a:solidFill>
            </a:rPr>
            <a:t>Children, Vulnerable Young People and Vulnerable Adults: See over </a:t>
          </a:r>
          <a:endParaRPr lang="en-GB" sz="2800" dirty="0">
            <a:solidFill>
              <a:srgbClr val="0070C0"/>
            </a:solidFill>
          </a:endParaRPr>
        </a:p>
      </dgm:t>
    </dgm:pt>
    <dgm:pt modelId="{E946F935-E00A-485F-9213-AD1C963B39B7}" type="parTrans" cxnId="{C92FB8A0-64A2-4873-9D91-E4B9DE0F8B1D}">
      <dgm:prSet/>
      <dgm:spPr/>
      <dgm:t>
        <a:bodyPr/>
        <a:lstStyle/>
        <a:p>
          <a:endParaRPr lang="en-US"/>
        </a:p>
      </dgm:t>
    </dgm:pt>
    <dgm:pt modelId="{76241785-23CE-40A3-B19B-D7680D0A71D6}" type="sibTrans" cxnId="{C92FB8A0-64A2-4873-9D91-E4B9DE0F8B1D}">
      <dgm:prSet/>
      <dgm:spPr/>
      <dgm:t>
        <a:bodyPr/>
        <a:lstStyle/>
        <a:p>
          <a:endParaRPr lang="en-US"/>
        </a:p>
      </dgm:t>
    </dgm:pt>
    <dgm:pt modelId="{4C937A7E-E0B9-4E96-8F57-C51BF1ECC6FB}" type="pres">
      <dgm:prSet presAssocID="{494C0050-566B-4877-A24E-3B694D9DE95B}" presName="linear" presStyleCnt="0">
        <dgm:presLayoutVars>
          <dgm:animLvl val="lvl"/>
          <dgm:resizeHandles val="exact"/>
        </dgm:presLayoutVars>
      </dgm:prSet>
      <dgm:spPr/>
    </dgm:pt>
    <dgm:pt modelId="{D55EC657-E09B-49A5-9BDF-5157227C9453}" type="pres">
      <dgm:prSet presAssocID="{1E10D6B7-BC22-44A0-986E-C2FF4385ECFC}" presName="parentText" presStyleLbl="node1" presStyleIdx="0" presStyleCnt="1" custLinFactNeighborY="-17251">
        <dgm:presLayoutVars>
          <dgm:chMax val="0"/>
          <dgm:bulletEnabled val="1"/>
        </dgm:presLayoutVars>
      </dgm:prSet>
      <dgm:spPr/>
    </dgm:pt>
    <dgm:pt modelId="{A27BAB32-AC87-4512-8C7F-C80A42B93993}" type="pres">
      <dgm:prSet presAssocID="{1E10D6B7-BC22-44A0-986E-C2FF4385ECFC}" presName="childText" presStyleLbl="revTx" presStyleIdx="0" presStyleCnt="1" custScaleY="176955">
        <dgm:presLayoutVars>
          <dgm:bulletEnabled val="1"/>
        </dgm:presLayoutVars>
      </dgm:prSet>
      <dgm:spPr/>
    </dgm:pt>
  </dgm:ptLst>
  <dgm:cxnLst>
    <dgm:cxn modelId="{CCDDE033-E8F9-4F8B-964F-5FE7D19031C4}" type="presOf" srcId="{032B83B9-6487-4E65-AECD-3BCE996C5845}" destId="{A27BAB32-AC87-4512-8C7F-C80A42B93993}" srcOrd="0" destOrd="3" presId="urn:microsoft.com/office/officeart/2005/8/layout/vList2"/>
    <dgm:cxn modelId="{4D26803B-225B-4934-A154-1BB891E733D8}" type="presOf" srcId="{494C0050-566B-4877-A24E-3B694D9DE95B}" destId="{4C937A7E-E0B9-4E96-8F57-C51BF1ECC6FB}" srcOrd="0" destOrd="0" presId="urn:microsoft.com/office/officeart/2005/8/layout/vList2"/>
    <dgm:cxn modelId="{0FB0783F-18D7-4357-9EEB-2F69BEFE2E31}" type="presOf" srcId="{7D21344B-D0B9-4108-93BD-2B5DB8ABEEC9}" destId="{A27BAB32-AC87-4512-8C7F-C80A42B93993}" srcOrd="0" destOrd="1" presId="urn:microsoft.com/office/officeart/2005/8/layout/vList2"/>
    <dgm:cxn modelId="{2ABD8E45-7508-4F90-AE03-BEFC19FDA4B4}" type="presOf" srcId="{1E10D6B7-BC22-44A0-986E-C2FF4385ECFC}" destId="{D55EC657-E09B-49A5-9BDF-5157227C9453}" srcOrd="0" destOrd="0" presId="urn:microsoft.com/office/officeart/2005/8/layout/vList2"/>
    <dgm:cxn modelId="{F8798B47-8169-4ABC-856F-748E812E61DE}" type="presOf" srcId="{3D6CEFC7-D824-472A-AEB0-CD94D7FA057A}" destId="{A27BAB32-AC87-4512-8C7F-C80A42B93993}" srcOrd="0" destOrd="0" presId="urn:microsoft.com/office/officeart/2005/8/layout/vList2"/>
    <dgm:cxn modelId="{5009F351-E1F6-4079-A043-CA31F25C8BB8}" srcId="{1E10D6B7-BC22-44A0-986E-C2FF4385ECFC}" destId="{3D6CEFC7-D824-472A-AEB0-CD94D7FA057A}" srcOrd="0" destOrd="0" parTransId="{C3C41033-73A6-480A-9839-52E42FD25F18}" sibTransId="{33C6AFDE-D32D-4CB4-88F2-26D0B60A4825}"/>
    <dgm:cxn modelId="{22FD4895-A728-4681-8F7D-CD31CAF1A488}" srcId="{494C0050-566B-4877-A24E-3B694D9DE95B}" destId="{1E10D6B7-BC22-44A0-986E-C2FF4385ECFC}" srcOrd="0" destOrd="0" parTransId="{C06F51E8-FFC9-41BB-8ADA-1E35F4867A68}" sibTransId="{12705F0A-3920-42D3-AE9E-BD44F7DEE339}"/>
    <dgm:cxn modelId="{C92FB8A0-64A2-4873-9D91-E4B9DE0F8B1D}" srcId="{1E10D6B7-BC22-44A0-986E-C2FF4385ECFC}" destId="{032B83B9-6487-4E65-AECD-3BCE996C5845}" srcOrd="3" destOrd="0" parTransId="{E946F935-E00A-485F-9213-AD1C963B39B7}" sibTransId="{76241785-23CE-40A3-B19B-D7680D0A71D6}"/>
    <dgm:cxn modelId="{212872A3-11F0-4A0C-AC71-7C31F1061586}" type="presOf" srcId="{35C93995-746D-4892-800B-279C4CE8C0AB}" destId="{A27BAB32-AC87-4512-8C7F-C80A42B93993}" srcOrd="0" destOrd="2" presId="urn:microsoft.com/office/officeart/2005/8/layout/vList2"/>
    <dgm:cxn modelId="{168A85BC-482F-4D7F-8AF0-45E3560D638A}" srcId="{1E10D6B7-BC22-44A0-986E-C2FF4385ECFC}" destId="{35C93995-746D-4892-800B-279C4CE8C0AB}" srcOrd="2" destOrd="0" parTransId="{4649C2BA-C59E-4AC3-A9DF-1D8781236538}" sibTransId="{5F683986-5B9B-41CE-AEDF-07984C85A10A}"/>
    <dgm:cxn modelId="{B557E8EE-3BBC-4415-9D65-BA894F2C4A31}" srcId="{1E10D6B7-BC22-44A0-986E-C2FF4385ECFC}" destId="{7D21344B-D0B9-4108-93BD-2B5DB8ABEEC9}" srcOrd="1" destOrd="0" parTransId="{718E81F8-9EA8-4D3B-99CA-299D306CC29E}" sibTransId="{C413F1F5-4FD1-4128-8BFE-EF3E22442EE7}"/>
    <dgm:cxn modelId="{6B90E006-C1A2-4311-BA5B-30B4CB669068}" type="presParOf" srcId="{4C937A7E-E0B9-4E96-8F57-C51BF1ECC6FB}" destId="{D55EC657-E09B-49A5-9BDF-5157227C9453}" srcOrd="0" destOrd="0" presId="urn:microsoft.com/office/officeart/2005/8/layout/vList2"/>
    <dgm:cxn modelId="{B1D0C683-DC7B-420C-9AF3-A063718B09AB}" type="presParOf" srcId="{4C937A7E-E0B9-4E96-8F57-C51BF1ECC6FB}" destId="{A27BAB32-AC87-4512-8C7F-C80A42B93993}"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A98B88-266F-470A-A9FB-3A4F1C0A17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BD91A24-111F-459C-AB77-2E006E54CA23}">
      <dgm:prSet/>
      <dgm:spPr/>
      <dgm:t>
        <a:bodyPr/>
        <a:lstStyle/>
        <a:p>
          <a:pPr rtl="0"/>
          <a:r>
            <a:rPr lang="en-GB" dirty="0"/>
            <a:t>What do you think are the issues with the following ethical guideline premises:</a:t>
          </a:r>
        </a:p>
      </dgm:t>
    </dgm:pt>
    <dgm:pt modelId="{D0830DE2-44FE-433F-A8E9-03CAD66FB53B}" type="parTrans" cxnId="{A259C993-3AAE-480B-AF76-200D0DF3DA64}">
      <dgm:prSet/>
      <dgm:spPr/>
      <dgm:t>
        <a:bodyPr/>
        <a:lstStyle/>
        <a:p>
          <a:endParaRPr lang="en-US"/>
        </a:p>
      </dgm:t>
    </dgm:pt>
    <dgm:pt modelId="{FFA046B2-4A23-4E40-97A1-560033912A75}" type="sibTrans" cxnId="{A259C993-3AAE-480B-AF76-200D0DF3DA64}">
      <dgm:prSet/>
      <dgm:spPr/>
      <dgm:t>
        <a:bodyPr/>
        <a:lstStyle/>
        <a:p>
          <a:endParaRPr lang="en-US"/>
        </a:p>
      </dgm:t>
    </dgm:pt>
    <dgm:pt modelId="{29CEF747-AA97-4ACB-ADC2-5E56E778ADD1}">
      <dgm:prSet/>
      <dgm:spPr/>
      <dgm:t>
        <a:bodyPr/>
        <a:lstStyle/>
        <a:p>
          <a:pPr rtl="0"/>
          <a:r>
            <a:rPr lang="en-US" dirty="0">
              <a:solidFill>
                <a:srgbClr val="0070C0"/>
              </a:solidFill>
            </a:rPr>
            <a:t>Voluntary Informed Consent ?</a:t>
          </a:r>
          <a:endParaRPr lang="en-GB" dirty="0">
            <a:solidFill>
              <a:srgbClr val="0070C0"/>
            </a:solidFill>
          </a:endParaRPr>
        </a:p>
      </dgm:t>
    </dgm:pt>
    <dgm:pt modelId="{BD17F4A4-BC4F-4B1A-B9D1-0BC4C514ACB4}" type="parTrans" cxnId="{FBC0B60D-991A-4642-AF10-FA3AEEA513D9}">
      <dgm:prSet/>
      <dgm:spPr/>
      <dgm:t>
        <a:bodyPr/>
        <a:lstStyle/>
        <a:p>
          <a:endParaRPr lang="en-US"/>
        </a:p>
      </dgm:t>
    </dgm:pt>
    <dgm:pt modelId="{DBC4203E-38BD-400D-965D-DC62CD3F16D7}" type="sibTrans" cxnId="{FBC0B60D-991A-4642-AF10-FA3AEEA513D9}">
      <dgm:prSet/>
      <dgm:spPr/>
      <dgm:t>
        <a:bodyPr/>
        <a:lstStyle/>
        <a:p>
          <a:endParaRPr lang="en-US"/>
        </a:p>
      </dgm:t>
    </dgm:pt>
    <dgm:pt modelId="{70092126-8E7A-4541-8394-BBC96122E9BE}">
      <dgm:prSet/>
      <dgm:spPr/>
      <dgm:t>
        <a:bodyPr/>
        <a:lstStyle/>
        <a:p>
          <a:pPr rtl="0"/>
          <a:r>
            <a:rPr lang="en-US" dirty="0">
              <a:solidFill>
                <a:srgbClr val="0070C0"/>
              </a:solidFill>
            </a:rPr>
            <a:t>Openness and Disclosure?</a:t>
          </a:r>
          <a:endParaRPr lang="en-GB" dirty="0">
            <a:solidFill>
              <a:srgbClr val="0070C0"/>
            </a:solidFill>
          </a:endParaRPr>
        </a:p>
      </dgm:t>
    </dgm:pt>
    <dgm:pt modelId="{973EDFF7-6639-4118-A6CB-563777E52AFF}" type="parTrans" cxnId="{70354B62-FCC3-413B-81A7-AEA324257C0A}">
      <dgm:prSet/>
      <dgm:spPr/>
      <dgm:t>
        <a:bodyPr/>
        <a:lstStyle/>
        <a:p>
          <a:endParaRPr lang="en-US"/>
        </a:p>
      </dgm:t>
    </dgm:pt>
    <dgm:pt modelId="{BE63F27D-6E2D-4009-8A60-47BAC3F0B7EC}" type="sibTrans" cxnId="{70354B62-FCC3-413B-81A7-AEA324257C0A}">
      <dgm:prSet/>
      <dgm:spPr/>
      <dgm:t>
        <a:bodyPr/>
        <a:lstStyle/>
        <a:p>
          <a:endParaRPr lang="en-US"/>
        </a:p>
      </dgm:t>
    </dgm:pt>
    <dgm:pt modelId="{4359D5EC-F230-4F53-9DD5-DBF578294C07}">
      <dgm:prSet/>
      <dgm:spPr/>
      <dgm:t>
        <a:bodyPr/>
        <a:lstStyle/>
        <a:p>
          <a:pPr rtl="0"/>
          <a:r>
            <a:rPr lang="en-US" dirty="0">
              <a:solidFill>
                <a:srgbClr val="0070C0"/>
              </a:solidFill>
            </a:rPr>
            <a:t>Right to Withdraw?</a:t>
          </a:r>
          <a:endParaRPr lang="en-GB" dirty="0">
            <a:solidFill>
              <a:srgbClr val="0070C0"/>
            </a:solidFill>
          </a:endParaRPr>
        </a:p>
      </dgm:t>
    </dgm:pt>
    <dgm:pt modelId="{38220777-C462-4C72-B83A-0E74CB064349}" type="parTrans" cxnId="{8287578F-E6F6-4C2D-98F7-A35CE25764CB}">
      <dgm:prSet/>
      <dgm:spPr/>
      <dgm:t>
        <a:bodyPr/>
        <a:lstStyle/>
        <a:p>
          <a:endParaRPr lang="en-US"/>
        </a:p>
      </dgm:t>
    </dgm:pt>
    <dgm:pt modelId="{688C567E-B669-461F-B062-3BF1A0AF9573}" type="sibTrans" cxnId="{8287578F-E6F6-4C2D-98F7-A35CE25764CB}">
      <dgm:prSet/>
      <dgm:spPr/>
      <dgm:t>
        <a:bodyPr/>
        <a:lstStyle/>
        <a:p>
          <a:endParaRPr lang="en-US"/>
        </a:p>
      </dgm:t>
    </dgm:pt>
    <dgm:pt modelId="{0D649E4F-1A7A-4072-BC96-D62F99794B45}">
      <dgm:prSet/>
      <dgm:spPr/>
      <dgm:t>
        <a:bodyPr/>
        <a:lstStyle/>
        <a:p>
          <a:pPr rtl="0"/>
          <a:r>
            <a:rPr lang="en-US" dirty="0">
              <a:solidFill>
                <a:srgbClr val="0070C0"/>
              </a:solidFill>
            </a:rPr>
            <a:t>Confidentiality? </a:t>
          </a:r>
          <a:endParaRPr lang="en-GB" dirty="0">
            <a:solidFill>
              <a:srgbClr val="0070C0"/>
            </a:solidFill>
          </a:endParaRPr>
        </a:p>
      </dgm:t>
    </dgm:pt>
    <dgm:pt modelId="{1A2AEEF1-1D2A-4DB1-9E19-5B535CFEE55E}" type="parTrans" cxnId="{E04A36C1-7361-42B4-9595-52F1E5753649}">
      <dgm:prSet/>
      <dgm:spPr/>
      <dgm:t>
        <a:bodyPr/>
        <a:lstStyle/>
        <a:p>
          <a:endParaRPr lang="en-US"/>
        </a:p>
      </dgm:t>
    </dgm:pt>
    <dgm:pt modelId="{2A79A208-BE69-444C-BD5B-B3DAC4222A9B}" type="sibTrans" cxnId="{E04A36C1-7361-42B4-9595-52F1E5753649}">
      <dgm:prSet/>
      <dgm:spPr/>
      <dgm:t>
        <a:bodyPr/>
        <a:lstStyle/>
        <a:p>
          <a:endParaRPr lang="en-US"/>
        </a:p>
      </dgm:t>
    </dgm:pt>
    <dgm:pt modelId="{ABDC5E13-C2B4-4E38-8DA6-200C798D26FF}" type="pres">
      <dgm:prSet presAssocID="{19A98B88-266F-470A-A9FB-3A4F1C0A17E7}" presName="linear" presStyleCnt="0">
        <dgm:presLayoutVars>
          <dgm:animLvl val="lvl"/>
          <dgm:resizeHandles val="exact"/>
        </dgm:presLayoutVars>
      </dgm:prSet>
      <dgm:spPr/>
    </dgm:pt>
    <dgm:pt modelId="{61C0C2B3-83B7-47CB-8230-9805BE726326}" type="pres">
      <dgm:prSet presAssocID="{DBD91A24-111F-459C-AB77-2E006E54CA23}" presName="parentText" presStyleLbl="node1" presStyleIdx="0" presStyleCnt="1">
        <dgm:presLayoutVars>
          <dgm:chMax val="0"/>
          <dgm:bulletEnabled val="1"/>
        </dgm:presLayoutVars>
      </dgm:prSet>
      <dgm:spPr/>
    </dgm:pt>
    <dgm:pt modelId="{4EFDE5A8-BAB8-4EFB-92C6-1DE586B6853C}" type="pres">
      <dgm:prSet presAssocID="{DBD91A24-111F-459C-AB77-2E006E54CA23}" presName="childText" presStyleLbl="revTx" presStyleIdx="0" presStyleCnt="1">
        <dgm:presLayoutVars>
          <dgm:bulletEnabled val="1"/>
        </dgm:presLayoutVars>
      </dgm:prSet>
      <dgm:spPr/>
    </dgm:pt>
  </dgm:ptLst>
  <dgm:cxnLst>
    <dgm:cxn modelId="{562D1005-382B-4F72-8B9C-9DF149CD2C38}" type="presOf" srcId="{DBD91A24-111F-459C-AB77-2E006E54CA23}" destId="{61C0C2B3-83B7-47CB-8230-9805BE726326}" srcOrd="0" destOrd="0" presId="urn:microsoft.com/office/officeart/2005/8/layout/vList2"/>
    <dgm:cxn modelId="{FBC0B60D-991A-4642-AF10-FA3AEEA513D9}" srcId="{DBD91A24-111F-459C-AB77-2E006E54CA23}" destId="{29CEF747-AA97-4ACB-ADC2-5E56E778ADD1}" srcOrd="0" destOrd="0" parTransId="{BD17F4A4-BC4F-4B1A-B9D1-0BC4C514ACB4}" sibTransId="{DBC4203E-38BD-400D-965D-DC62CD3F16D7}"/>
    <dgm:cxn modelId="{7BBC2C61-C5AD-4EFD-AD66-AF109CF6874D}" type="presOf" srcId="{70092126-8E7A-4541-8394-BBC96122E9BE}" destId="{4EFDE5A8-BAB8-4EFB-92C6-1DE586B6853C}" srcOrd="0" destOrd="1" presId="urn:microsoft.com/office/officeart/2005/8/layout/vList2"/>
    <dgm:cxn modelId="{70354B62-FCC3-413B-81A7-AEA324257C0A}" srcId="{DBD91A24-111F-459C-AB77-2E006E54CA23}" destId="{70092126-8E7A-4541-8394-BBC96122E9BE}" srcOrd="1" destOrd="0" parTransId="{973EDFF7-6639-4118-A6CB-563777E52AFF}" sibTransId="{BE63F27D-6E2D-4009-8A60-47BAC3F0B7EC}"/>
    <dgm:cxn modelId="{B62AA082-800E-4B14-B96A-B7679D353243}" type="presOf" srcId="{29CEF747-AA97-4ACB-ADC2-5E56E778ADD1}" destId="{4EFDE5A8-BAB8-4EFB-92C6-1DE586B6853C}" srcOrd="0" destOrd="0" presId="urn:microsoft.com/office/officeart/2005/8/layout/vList2"/>
    <dgm:cxn modelId="{8287578F-E6F6-4C2D-98F7-A35CE25764CB}" srcId="{DBD91A24-111F-459C-AB77-2E006E54CA23}" destId="{4359D5EC-F230-4F53-9DD5-DBF578294C07}" srcOrd="2" destOrd="0" parTransId="{38220777-C462-4C72-B83A-0E74CB064349}" sibTransId="{688C567E-B669-461F-B062-3BF1A0AF9573}"/>
    <dgm:cxn modelId="{A259C993-3AAE-480B-AF76-200D0DF3DA64}" srcId="{19A98B88-266F-470A-A9FB-3A4F1C0A17E7}" destId="{DBD91A24-111F-459C-AB77-2E006E54CA23}" srcOrd="0" destOrd="0" parTransId="{D0830DE2-44FE-433F-A8E9-03CAD66FB53B}" sibTransId="{FFA046B2-4A23-4E40-97A1-560033912A75}"/>
    <dgm:cxn modelId="{21334C99-252F-4B63-9EA7-5FFBF1DEEC1D}" type="presOf" srcId="{19A98B88-266F-470A-A9FB-3A4F1C0A17E7}" destId="{ABDC5E13-C2B4-4E38-8DA6-200C798D26FF}" srcOrd="0" destOrd="0" presId="urn:microsoft.com/office/officeart/2005/8/layout/vList2"/>
    <dgm:cxn modelId="{E04A36C1-7361-42B4-9595-52F1E5753649}" srcId="{DBD91A24-111F-459C-AB77-2E006E54CA23}" destId="{0D649E4F-1A7A-4072-BC96-D62F99794B45}" srcOrd="3" destOrd="0" parTransId="{1A2AEEF1-1D2A-4DB1-9E19-5B535CFEE55E}" sibTransId="{2A79A208-BE69-444C-BD5B-B3DAC4222A9B}"/>
    <dgm:cxn modelId="{B0B7D0F4-DF2C-4F08-ADA0-CC3C9C1CC179}" type="presOf" srcId="{0D649E4F-1A7A-4072-BC96-D62F99794B45}" destId="{4EFDE5A8-BAB8-4EFB-92C6-1DE586B6853C}" srcOrd="0" destOrd="3" presId="urn:microsoft.com/office/officeart/2005/8/layout/vList2"/>
    <dgm:cxn modelId="{87115EF9-AC3D-4E25-8ED8-C341D3EB043B}" type="presOf" srcId="{4359D5EC-F230-4F53-9DD5-DBF578294C07}" destId="{4EFDE5A8-BAB8-4EFB-92C6-1DE586B6853C}" srcOrd="0" destOrd="2" presId="urn:microsoft.com/office/officeart/2005/8/layout/vList2"/>
    <dgm:cxn modelId="{354CB1EE-BAA7-4B42-87ED-89795FF46696}" type="presParOf" srcId="{ABDC5E13-C2B4-4E38-8DA6-200C798D26FF}" destId="{61C0C2B3-83B7-47CB-8230-9805BE726326}" srcOrd="0" destOrd="0" presId="urn:microsoft.com/office/officeart/2005/8/layout/vList2"/>
    <dgm:cxn modelId="{908BB11E-F2A5-406A-B43D-9641A6BBDB7A}" type="presParOf" srcId="{ABDC5E13-C2B4-4E38-8DA6-200C798D26FF}" destId="{4EFDE5A8-BAB8-4EFB-92C6-1DE586B6853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E2670E-5C2B-4BE2-8EEB-A5DB510E521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91554FF-1B10-48C5-BC3B-5FC33DC58CD5}">
      <dgm:prSet/>
      <dgm:spPr/>
      <dgm:t>
        <a:bodyPr/>
        <a:lstStyle/>
        <a:p>
          <a:pPr rtl="0"/>
          <a:r>
            <a:rPr lang="en-US"/>
            <a:t>You will need to consider your organisation’s protocols and regulations, as well as get permission to carry out the research. </a:t>
          </a:r>
          <a:endParaRPr lang="en-GB"/>
        </a:p>
      </dgm:t>
    </dgm:pt>
    <dgm:pt modelId="{467680A1-9193-4D24-A867-FCE2D06CBE10}" type="parTrans" cxnId="{05C2B026-1C37-493F-9871-F6EC79ECBE2B}">
      <dgm:prSet/>
      <dgm:spPr/>
      <dgm:t>
        <a:bodyPr/>
        <a:lstStyle/>
        <a:p>
          <a:endParaRPr lang="en-US"/>
        </a:p>
      </dgm:t>
    </dgm:pt>
    <dgm:pt modelId="{642292EA-8FD2-4BB0-879A-D1144A43C5F0}" type="sibTrans" cxnId="{05C2B026-1C37-493F-9871-F6EC79ECBE2B}">
      <dgm:prSet/>
      <dgm:spPr/>
      <dgm:t>
        <a:bodyPr/>
        <a:lstStyle/>
        <a:p>
          <a:endParaRPr lang="en-US"/>
        </a:p>
      </dgm:t>
    </dgm:pt>
    <dgm:pt modelId="{5ECDE7FE-667D-4949-AC3D-47D510E25BF5}">
      <dgm:prSet/>
      <dgm:spPr/>
      <dgm:t>
        <a:bodyPr/>
        <a:lstStyle/>
        <a:p>
          <a:pPr rtl="0"/>
          <a:r>
            <a:rPr lang="en-US" dirty="0"/>
            <a:t>As well as comply with the University’s Ethical Approval process.</a:t>
          </a:r>
          <a:endParaRPr lang="en-GB" dirty="0"/>
        </a:p>
      </dgm:t>
    </dgm:pt>
    <dgm:pt modelId="{5313718D-B802-4A03-A588-3D23CCE51DD6}" type="parTrans" cxnId="{C1AB74A6-26B9-45CD-92F5-3C76AF3E48E5}">
      <dgm:prSet/>
      <dgm:spPr/>
      <dgm:t>
        <a:bodyPr/>
        <a:lstStyle/>
        <a:p>
          <a:endParaRPr lang="en-US"/>
        </a:p>
      </dgm:t>
    </dgm:pt>
    <dgm:pt modelId="{DA1A9957-0E68-4C91-9207-8509E094B69A}" type="sibTrans" cxnId="{C1AB74A6-26B9-45CD-92F5-3C76AF3E48E5}">
      <dgm:prSet/>
      <dgm:spPr/>
      <dgm:t>
        <a:bodyPr/>
        <a:lstStyle/>
        <a:p>
          <a:endParaRPr lang="en-US"/>
        </a:p>
      </dgm:t>
    </dgm:pt>
    <dgm:pt modelId="{EC69E815-5741-40B3-9217-D24CDE8D365B}" type="pres">
      <dgm:prSet presAssocID="{38E2670E-5C2B-4BE2-8EEB-A5DB510E5214}" presName="linear" presStyleCnt="0">
        <dgm:presLayoutVars>
          <dgm:animLvl val="lvl"/>
          <dgm:resizeHandles val="exact"/>
        </dgm:presLayoutVars>
      </dgm:prSet>
      <dgm:spPr/>
    </dgm:pt>
    <dgm:pt modelId="{3428251D-F726-41A3-8E08-B583D6D6BBB0}" type="pres">
      <dgm:prSet presAssocID="{F91554FF-1B10-48C5-BC3B-5FC33DC58CD5}" presName="parentText" presStyleLbl="node1" presStyleIdx="0" presStyleCnt="2" custLinFactNeighborY="-26262">
        <dgm:presLayoutVars>
          <dgm:chMax val="0"/>
          <dgm:bulletEnabled val="1"/>
        </dgm:presLayoutVars>
      </dgm:prSet>
      <dgm:spPr/>
    </dgm:pt>
    <dgm:pt modelId="{FC29375D-E02C-4F4B-8262-A0652FC4EE3F}" type="pres">
      <dgm:prSet presAssocID="{642292EA-8FD2-4BB0-879A-D1144A43C5F0}" presName="spacer" presStyleCnt="0"/>
      <dgm:spPr/>
    </dgm:pt>
    <dgm:pt modelId="{7ECFF5D7-02A9-4998-A3B7-AE235EAA5A1C}" type="pres">
      <dgm:prSet presAssocID="{5ECDE7FE-667D-4949-AC3D-47D510E25BF5}" presName="parentText" presStyleLbl="node1" presStyleIdx="1" presStyleCnt="2">
        <dgm:presLayoutVars>
          <dgm:chMax val="0"/>
          <dgm:bulletEnabled val="1"/>
        </dgm:presLayoutVars>
      </dgm:prSet>
      <dgm:spPr/>
    </dgm:pt>
  </dgm:ptLst>
  <dgm:cxnLst>
    <dgm:cxn modelId="{05C2B026-1C37-493F-9871-F6EC79ECBE2B}" srcId="{38E2670E-5C2B-4BE2-8EEB-A5DB510E5214}" destId="{F91554FF-1B10-48C5-BC3B-5FC33DC58CD5}" srcOrd="0" destOrd="0" parTransId="{467680A1-9193-4D24-A867-FCE2D06CBE10}" sibTransId="{642292EA-8FD2-4BB0-879A-D1144A43C5F0}"/>
    <dgm:cxn modelId="{A45D2F71-1453-42FE-9361-0085BAFF948D}" type="presOf" srcId="{5ECDE7FE-667D-4949-AC3D-47D510E25BF5}" destId="{7ECFF5D7-02A9-4998-A3B7-AE235EAA5A1C}" srcOrd="0" destOrd="0" presId="urn:microsoft.com/office/officeart/2005/8/layout/vList2"/>
    <dgm:cxn modelId="{EBB49176-8FFB-4A39-BC65-2FA41F6C2083}" type="presOf" srcId="{F91554FF-1B10-48C5-BC3B-5FC33DC58CD5}" destId="{3428251D-F726-41A3-8E08-B583D6D6BBB0}" srcOrd="0" destOrd="0" presId="urn:microsoft.com/office/officeart/2005/8/layout/vList2"/>
    <dgm:cxn modelId="{D2FC9992-359B-445C-832C-B12276D59487}" type="presOf" srcId="{38E2670E-5C2B-4BE2-8EEB-A5DB510E5214}" destId="{EC69E815-5741-40B3-9217-D24CDE8D365B}" srcOrd="0" destOrd="0" presId="urn:microsoft.com/office/officeart/2005/8/layout/vList2"/>
    <dgm:cxn modelId="{C1AB74A6-26B9-45CD-92F5-3C76AF3E48E5}" srcId="{38E2670E-5C2B-4BE2-8EEB-A5DB510E5214}" destId="{5ECDE7FE-667D-4949-AC3D-47D510E25BF5}" srcOrd="1" destOrd="0" parTransId="{5313718D-B802-4A03-A588-3D23CCE51DD6}" sibTransId="{DA1A9957-0E68-4C91-9207-8509E094B69A}"/>
    <dgm:cxn modelId="{8A04765B-2AE2-4F22-AD4B-F0B0451749A0}" type="presParOf" srcId="{EC69E815-5741-40B3-9217-D24CDE8D365B}" destId="{3428251D-F726-41A3-8E08-B583D6D6BBB0}" srcOrd="0" destOrd="0" presId="urn:microsoft.com/office/officeart/2005/8/layout/vList2"/>
    <dgm:cxn modelId="{4793934F-0EFE-4D03-98D0-7B72D08E71BB}" type="presParOf" srcId="{EC69E815-5741-40B3-9217-D24CDE8D365B}" destId="{FC29375D-E02C-4F4B-8262-A0652FC4EE3F}" srcOrd="1" destOrd="0" presId="urn:microsoft.com/office/officeart/2005/8/layout/vList2"/>
    <dgm:cxn modelId="{28E17884-FC57-400A-A37E-5F1858708302}" type="presParOf" srcId="{EC69E815-5741-40B3-9217-D24CDE8D365B}" destId="{7ECFF5D7-02A9-4998-A3B7-AE235EAA5A1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C06306-E820-4DCC-936D-E5EF1FDC542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DB79A08-5AD2-4575-85BE-AC216CA79392}">
      <dgm:prSet/>
      <dgm:spPr/>
      <dgm:t>
        <a:bodyPr/>
        <a:lstStyle/>
        <a:p>
          <a:pPr rtl="0"/>
          <a:r>
            <a:rPr lang="en-GB" dirty="0"/>
            <a:t>What are the statutory requirements of collecting, storing, dissemination of research data? </a:t>
          </a:r>
        </a:p>
      </dgm:t>
    </dgm:pt>
    <dgm:pt modelId="{D30E27B3-024E-4242-8910-29CF14480DD4}" type="parTrans" cxnId="{D9B291E1-9A87-482B-B5B7-D59CEAE43047}">
      <dgm:prSet/>
      <dgm:spPr/>
      <dgm:t>
        <a:bodyPr/>
        <a:lstStyle/>
        <a:p>
          <a:endParaRPr lang="en-US"/>
        </a:p>
      </dgm:t>
    </dgm:pt>
    <dgm:pt modelId="{5495BFBB-01D1-438E-8DA1-0E7B9D25B8B1}" type="sibTrans" cxnId="{D9B291E1-9A87-482B-B5B7-D59CEAE43047}">
      <dgm:prSet/>
      <dgm:spPr/>
      <dgm:t>
        <a:bodyPr/>
        <a:lstStyle/>
        <a:p>
          <a:endParaRPr lang="en-US"/>
        </a:p>
      </dgm:t>
    </dgm:pt>
    <dgm:pt modelId="{52CD2E20-5493-4F0E-9580-131828132834}" type="pres">
      <dgm:prSet presAssocID="{B7C06306-E820-4DCC-936D-E5EF1FDC5421}" presName="linear" presStyleCnt="0">
        <dgm:presLayoutVars>
          <dgm:animLvl val="lvl"/>
          <dgm:resizeHandles val="exact"/>
        </dgm:presLayoutVars>
      </dgm:prSet>
      <dgm:spPr/>
    </dgm:pt>
    <dgm:pt modelId="{B108A0A6-40B3-4827-987C-C18A99A395FE}" type="pres">
      <dgm:prSet presAssocID="{4DB79A08-5AD2-4575-85BE-AC216CA79392}" presName="parentText" presStyleLbl="node1" presStyleIdx="0" presStyleCnt="1" custScaleX="87424" custScaleY="54807" custLinFactNeighborX="0" custLinFactNeighborY="-9848">
        <dgm:presLayoutVars>
          <dgm:chMax val="0"/>
          <dgm:bulletEnabled val="1"/>
        </dgm:presLayoutVars>
      </dgm:prSet>
      <dgm:spPr/>
    </dgm:pt>
  </dgm:ptLst>
  <dgm:cxnLst>
    <dgm:cxn modelId="{97B9B7A3-07AD-4F3E-84CF-D890E407A17F}" type="presOf" srcId="{B7C06306-E820-4DCC-936D-E5EF1FDC5421}" destId="{52CD2E20-5493-4F0E-9580-131828132834}" srcOrd="0" destOrd="0" presId="urn:microsoft.com/office/officeart/2005/8/layout/vList2"/>
    <dgm:cxn modelId="{1F2961D4-9B12-4E31-984B-447660CE3A3B}" type="presOf" srcId="{4DB79A08-5AD2-4575-85BE-AC216CA79392}" destId="{B108A0A6-40B3-4827-987C-C18A99A395FE}" srcOrd="0" destOrd="0" presId="urn:microsoft.com/office/officeart/2005/8/layout/vList2"/>
    <dgm:cxn modelId="{D9B291E1-9A87-482B-B5B7-D59CEAE43047}" srcId="{B7C06306-E820-4DCC-936D-E5EF1FDC5421}" destId="{4DB79A08-5AD2-4575-85BE-AC216CA79392}" srcOrd="0" destOrd="0" parTransId="{D30E27B3-024E-4242-8910-29CF14480DD4}" sibTransId="{5495BFBB-01D1-438E-8DA1-0E7B9D25B8B1}"/>
    <dgm:cxn modelId="{7B9A8EB0-DB40-4181-ABE8-BC77B291C4CF}" type="presParOf" srcId="{52CD2E20-5493-4F0E-9580-131828132834}" destId="{B108A0A6-40B3-4827-987C-C18A99A395FE}"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8C273BF-F418-4348-9734-B15AE454B7C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0478F9F-BF78-4154-9A45-6D98AA7932A2}">
      <dgm:prSet/>
      <dgm:spPr/>
      <dgm:t>
        <a:bodyPr/>
        <a:lstStyle/>
        <a:p>
          <a:pPr rtl="0"/>
          <a:r>
            <a:rPr lang="en-GB" dirty="0"/>
            <a:t>The </a:t>
          </a:r>
          <a:r>
            <a:rPr lang="en-GB" dirty="0">
              <a:hlinkClick xmlns:r="http://schemas.openxmlformats.org/officeDocument/2006/relationships" r:id="rId1"/>
            </a:rPr>
            <a:t>EU General Data Protection Regulation</a:t>
          </a:r>
          <a:r>
            <a:rPr lang="en-GB" dirty="0"/>
            <a:t> (GDPR) and new Data Protection Act come into force on 25 May 2018. </a:t>
          </a:r>
        </a:p>
      </dgm:t>
    </dgm:pt>
    <dgm:pt modelId="{6611BC59-0AFC-4489-B0BB-7DB118A37235}" type="parTrans" cxnId="{927ED8BE-26EB-49BF-8FE4-C58552E06FC3}">
      <dgm:prSet/>
      <dgm:spPr/>
      <dgm:t>
        <a:bodyPr/>
        <a:lstStyle/>
        <a:p>
          <a:endParaRPr lang="en-US"/>
        </a:p>
      </dgm:t>
    </dgm:pt>
    <dgm:pt modelId="{93A48467-787D-49A1-B5E5-E3266CCEEB0A}" type="sibTrans" cxnId="{927ED8BE-26EB-49BF-8FE4-C58552E06FC3}">
      <dgm:prSet/>
      <dgm:spPr/>
      <dgm:t>
        <a:bodyPr/>
        <a:lstStyle/>
        <a:p>
          <a:endParaRPr lang="en-US"/>
        </a:p>
      </dgm:t>
    </dgm:pt>
    <dgm:pt modelId="{C2CDE55A-0AEC-446A-948B-38268F8B35B8}">
      <dgm:prSet/>
      <dgm:spPr/>
      <dgm:t>
        <a:bodyPr/>
        <a:lstStyle/>
        <a:p>
          <a:pPr rtl="0"/>
          <a:r>
            <a:rPr lang="en-GB" dirty="0">
              <a:solidFill>
                <a:srgbClr val="0070C0"/>
              </a:solidFill>
            </a:rPr>
            <a:t>will govern the processing (holding or using) of personal data in the UK.</a:t>
          </a:r>
        </a:p>
      </dgm:t>
    </dgm:pt>
    <dgm:pt modelId="{2D71095E-98E3-4817-97E3-4137EABB18AA}" type="parTrans" cxnId="{308FD248-463C-4E59-8E47-4D7B268DC2C1}">
      <dgm:prSet/>
      <dgm:spPr/>
      <dgm:t>
        <a:bodyPr/>
        <a:lstStyle/>
        <a:p>
          <a:endParaRPr lang="en-US"/>
        </a:p>
      </dgm:t>
    </dgm:pt>
    <dgm:pt modelId="{A1DE59EA-8DCA-453B-B2AD-7DF2EB707636}" type="sibTrans" cxnId="{308FD248-463C-4E59-8E47-4D7B268DC2C1}">
      <dgm:prSet/>
      <dgm:spPr/>
      <dgm:t>
        <a:bodyPr/>
        <a:lstStyle/>
        <a:p>
          <a:endParaRPr lang="en-US"/>
        </a:p>
      </dgm:t>
    </dgm:pt>
    <dgm:pt modelId="{0B836D09-54AC-4D2A-BAE4-8CAF244E1A60}">
      <dgm:prSet/>
      <dgm:spPr/>
      <dgm:t>
        <a:bodyPr/>
        <a:lstStyle/>
        <a:p>
          <a:pPr rtl="0"/>
          <a:r>
            <a:rPr lang="en-GB"/>
            <a:t>What counts as ‘personal data’?</a:t>
          </a:r>
        </a:p>
      </dgm:t>
    </dgm:pt>
    <dgm:pt modelId="{46C2389A-5BD7-4DD3-AAD0-45C6A727B303}" type="parTrans" cxnId="{AA59EC56-FB27-44C7-B6AA-4417921C5C14}">
      <dgm:prSet/>
      <dgm:spPr/>
      <dgm:t>
        <a:bodyPr/>
        <a:lstStyle/>
        <a:p>
          <a:endParaRPr lang="en-US"/>
        </a:p>
      </dgm:t>
    </dgm:pt>
    <dgm:pt modelId="{1570C543-3378-45AC-90EB-6E748B827B01}" type="sibTrans" cxnId="{AA59EC56-FB27-44C7-B6AA-4417921C5C14}">
      <dgm:prSet/>
      <dgm:spPr/>
      <dgm:t>
        <a:bodyPr/>
        <a:lstStyle/>
        <a:p>
          <a:endParaRPr lang="en-US"/>
        </a:p>
      </dgm:t>
    </dgm:pt>
    <dgm:pt modelId="{E69E7F81-80BF-476B-8C88-000CE3FC8F1A}">
      <dgm:prSet/>
      <dgm:spPr/>
      <dgm:t>
        <a:bodyPr/>
        <a:lstStyle/>
        <a:p>
          <a:pPr rtl="0"/>
          <a:r>
            <a:rPr lang="en-GB" dirty="0">
              <a:solidFill>
                <a:srgbClr val="0070C0"/>
              </a:solidFill>
            </a:rPr>
            <a:t>data about living people from which they can be identified. As well as data containing obvious ‘identifiers’ – such as name and date of birth </a:t>
          </a:r>
        </a:p>
      </dgm:t>
    </dgm:pt>
    <dgm:pt modelId="{09570846-CC8E-48DE-BF3E-8EEECFB203F9}" type="parTrans" cxnId="{86B381F0-E751-45A8-A339-DDE89C0D6E3D}">
      <dgm:prSet/>
      <dgm:spPr/>
      <dgm:t>
        <a:bodyPr/>
        <a:lstStyle/>
        <a:p>
          <a:endParaRPr lang="en-US"/>
        </a:p>
      </dgm:t>
    </dgm:pt>
    <dgm:pt modelId="{660C6070-41C4-43AC-BEC2-95085CCDBB14}" type="sibTrans" cxnId="{86B381F0-E751-45A8-A339-DDE89C0D6E3D}">
      <dgm:prSet/>
      <dgm:spPr/>
      <dgm:t>
        <a:bodyPr/>
        <a:lstStyle/>
        <a:p>
          <a:endParaRPr lang="en-US"/>
        </a:p>
      </dgm:t>
    </dgm:pt>
    <dgm:pt modelId="{53D1BCFC-6FC3-4419-BF3E-C475D472AA6B}" type="pres">
      <dgm:prSet presAssocID="{48C273BF-F418-4348-9734-B15AE454B7CB}" presName="linear" presStyleCnt="0">
        <dgm:presLayoutVars>
          <dgm:animLvl val="lvl"/>
          <dgm:resizeHandles val="exact"/>
        </dgm:presLayoutVars>
      </dgm:prSet>
      <dgm:spPr/>
    </dgm:pt>
    <dgm:pt modelId="{63756EAD-CC2F-4852-90ED-BC6454BE2B59}" type="pres">
      <dgm:prSet presAssocID="{30478F9F-BF78-4154-9A45-6D98AA7932A2}" presName="parentText" presStyleLbl="node1" presStyleIdx="0" presStyleCnt="2">
        <dgm:presLayoutVars>
          <dgm:chMax val="0"/>
          <dgm:bulletEnabled val="1"/>
        </dgm:presLayoutVars>
      </dgm:prSet>
      <dgm:spPr/>
    </dgm:pt>
    <dgm:pt modelId="{8F08A6D0-2C74-4EEA-ADFD-6CEA46C751CB}" type="pres">
      <dgm:prSet presAssocID="{30478F9F-BF78-4154-9A45-6D98AA7932A2}" presName="childText" presStyleLbl="revTx" presStyleIdx="0" presStyleCnt="2">
        <dgm:presLayoutVars>
          <dgm:bulletEnabled val="1"/>
        </dgm:presLayoutVars>
      </dgm:prSet>
      <dgm:spPr/>
    </dgm:pt>
    <dgm:pt modelId="{3D14D128-262F-4730-B4EA-B5D79F708954}" type="pres">
      <dgm:prSet presAssocID="{0B836D09-54AC-4D2A-BAE4-8CAF244E1A60}" presName="parentText" presStyleLbl="node1" presStyleIdx="1" presStyleCnt="2">
        <dgm:presLayoutVars>
          <dgm:chMax val="0"/>
          <dgm:bulletEnabled val="1"/>
        </dgm:presLayoutVars>
      </dgm:prSet>
      <dgm:spPr/>
    </dgm:pt>
    <dgm:pt modelId="{BD7CBCA4-25B3-434C-B4E9-F2428D5BC7F2}" type="pres">
      <dgm:prSet presAssocID="{0B836D09-54AC-4D2A-BAE4-8CAF244E1A60}" presName="childText" presStyleLbl="revTx" presStyleIdx="1" presStyleCnt="2">
        <dgm:presLayoutVars>
          <dgm:bulletEnabled val="1"/>
        </dgm:presLayoutVars>
      </dgm:prSet>
      <dgm:spPr/>
    </dgm:pt>
  </dgm:ptLst>
  <dgm:cxnLst>
    <dgm:cxn modelId="{D977DE15-0FF6-4E1D-B7E5-038CA3A55DA2}" type="presOf" srcId="{48C273BF-F418-4348-9734-B15AE454B7CB}" destId="{53D1BCFC-6FC3-4419-BF3E-C475D472AA6B}" srcOrd="0" destOrd="0" presId="urn:microsoft.com/office/officeart/2005/8/layout/vList2"/>
    <dgm:cxn modelId="{308FD248-463C-4E59-8E47-4D7B268DC2C1}" srcId="{30478F9F-BF78-4154-9A45-6D98AA7932A2}" destId="{C2CDE55A-0AEC-446A-948B-38268F8B35B8}" srcOrd="0" destOrd="0" parTransId="{2D71095E-98E3-4817-97E3-4137EABB18AA}" sibTransId="{A1DE59EA-8DCA-453B-B2AD-7DF2EB707636}"/>
    <dgm:cxn modelId="{AA59EC56-FB27-44C7-B6AA-4417921C5C14}" srcId="{48C273BF-F418-4348-9734-B15AE454B7CB}" destId="{0B836D09-54AC-4D2A-BAE4-8CAF244E1A60}" srcOrd="1" destOrd="0" parTransId="{46C2389A-5BD7-4DD3-AAD0-45C6A727B303}" sibTransId="{1570C543-3378-45AC-90EB-6E748B827B01}"/>
    <dgm:cxn modelId="{8A856F81-4E6B-40BA-B683-3B2FF87BD5BA}" type="presOf" srcId="{0B836D09-54AC-4D2A-BAE4-8CAF244E1A60}" destId="{3D14D128-262F-4730-B4EA-B5D79F708954}" srcOrd="0" destOrd="0" presId="urn:microsoft.com/office/officeart/2005/8/layout/vList2"/>
    <dgm:cxn modelId="{338DD99A-9116-4003-B786-5208476C44DA}" type="presOf" srcId="{C2CDE55A-0AEC-446A-948B-38268F8B35B8}" destId="{8F08A6D0-2C74-4EEA-ADFD-6CEA46C751CB}" srcOrd="0" destOrd="0" presId="urn:microsoft.com/office/officeart/2005/8/layout/vList2"/>
    <dgm:cxn modelId="{927ED8BE-26EB-49BF-8FE4-C58552E06FC3}" srcId="{48C273BF-F418-4348-9734-B15AE454B7CB}" destId="{30478F9F-BF78-4154-9A45-6D98AA7932A2}" srcOrd="0" destOrd="0" parTransId="{6611BC59-0AFC-4489-B0BB-7DB118A37235}" sibTransId="{93A48467-787D-49A1-B5E5-E3266CCEEB0A}"/>
    <dgm:cxn modelId="{048F4BE4-0BA2-4D91-8B04-365FE9B3B5FF}" type="presOf" srcId="{E69E7F81-80BF-476B-8C88-000CE3FC8F1A}" destId="{BD7CBCA4-25B3-434C-B4E9-F2428D5BC7F2}" srcOrd="0" destOrd="0" presId="urn:microsoft.com/office/officeart/2005/8/layout/vList2"/>
    <dgm:cxn modelId="{86B381F0-E751-45A8-A339-DDE89C0D6E3D}" srcId="{0B836D09-54AC-4D2A-BAE4-8CAF244E1A60}" destId="{E69E7F81-80BF-476B-8C88-000CE3FC8F1A}" srcOrd="0" destOrd="0" parTransId="{09570846-CC8E-48DE-BF3E-8EEECFB203F9}" sibTransId="{660C6070-41C4-43AC-BEC2-95085CCDBB14}"/>
    <dgm:cxn modelId="{25C6F7F7-4991-4289-83C4-881EE94E3841}" type="presOf" srcId="{30478F9F-BF78-4154-9A45-6D98AA7932A2}" destId="{63756EAD-CC2F-4852-90ED-BC6454BE2B59}" srcOrd="0" destOrd="0" presId="urn:microsoft.com/office/officeart/2005/8/layout/vList2"/>
    <dgm:cxn modelId="{4C9F4BC6-9F3B-4656-A1DF-652BEB814C66}" type="presParOf" srcId="{53D1BCFC-6FC3-4419-BF3E-C475D472AA6B}" destId="{63756EAD-CC2F-4852-90ED-BC6454BE2B59}" srcOrd="0" destOrd="0" presId="urn:microsoft.com/office/officeart/2005/8/layout/vList2"/>
    <dgm:cxn modelId="{DF4BC3AD-01E2-41B7-847B-BD1EF1FFBBE4}" type="presParOf" srcId="{53D1BCFC-6FC3-4419-BF3E-C475D472AA6B}" destId="{8F08A6D0-2C74-4EEA-ADFD-6CEA46C751CB}" srcOrd="1" destOrd="0" presId="urn:microsoft.com/office/officeart/2005/8/layout/vList2"/>
    <dgm:cxn modelId="{1472F223-224A-420D-8F26-8CE10B2D555C}" type="presParOf" srcId="{53D1BCFC-6FC3-4419-BF3E-C475D472AA6B}" destId="{3D14D128-262F-4730-B4EA-B5D79F708954}" srcOrd="2" destOrd="0" presId="urn:microsoft.com/office/officeart/2005/8/layout/vList2"/>
    <dgm:cxn modelId="{B795A0AD-6E8C-498F-9FB3-ABBE5C35FED0}" type="presParOf" srcId="{53D1BCFC-6FC3-4419-BF3E-C475D472AA6B}" destId="{BD7CBCA4-25B3-434C-B4E9-F2428D5BC7F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B6368E5-B8B3-452C-9DE5-D3768042898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18ED905-FF31-4877-9628-A6B0179FCBA1}">
      <dgm:prSet/>
      <dgm:spPr/>
      <dgm:t>
        <a:bodyPr/>
        <a:lstStyle/>
        <a:p>
          <a:pPr rtl="0"/>
          <a:r>
            <a:rPr lang="en-GB" dirty="0"/>
            <a:t>The law demands that data processing is lawful, fair and transparent.</a:t>
          </a:r>
        </a:p>
      </dgm:t>
    </dgm:pt>
    <dgm:pt modelId="{A17E76C4-9D4A-4D0C-BFE6-EEEE023FEF5F}" type="parTrans" cxnId="{EB846D6F-D3D4-4C13-9CC0-1665C3CD9799}">
      <dgm:prSet/>
      <dgm:spPr/>
      <dgm:t>
        <a:bodyPr/>
        <a:lstStyle/>
        <a:p>
          <a:endParaRPr lang="en-US"/>
        </a:p>
      </dgm:t>
    </dgm:pt>
    <dgm:pt modelId="{5FCEDBBE-7DEB-43EF-9008-F96D93B5C751}" type="sibTrans" cxnId="{EB846D6F-D3D4-4C13-9CC0-1665C3CD9799}">
      <dgm:prSet/>
      <dgm:spPr/>
      <dgm:t>
        <a:bodyPr/>
        <a:lstStyle/>
        <a:p>
          <a:endParaRPr lang="en-US"/>
        </a:p>
      </dgm:t>
    </dgm:pt>
    <dgm:pt modelId="{ED0209B9-78AB-4D56-B9A5-1DBE77E4D812}">
      <dgm:prSet/>
      <dgm:spPr/>
      <dgm:t>
        <a:bodyPr/>
        <a:lstStyle/>
        <a:p>
          <a:pPr rtl="0"/>
          <a:r>
            <a:rPr lang="en-GB" dirty="0">
              <a:solidFill>
                <a:srgbClr val="0070C0"/>
              </a:solidFill>
            </a:rPr>
            <a:t>Refer to, and familiarise  your self with UWTSD Data management: </a:t>
          </a:r>
          <a:r>
            <a:rPr lang="en-GB" dirty="0">
              <a:solidFill>
                <a:srgbClr val="0070C0"/>
              </a:solidFill>
              <a:hlinkClick xmlns:r="http://schemas.openxmlformats.org/officeDocument/2006/relationships" r:id="rId1">
                <a:extLst>
                  <a:ext uri="{A12FA001-AC4F-418D-AE19-62706E023703}">
                    <ahyp:hlinkClr xmlns:ahyp="http://schemas.microsoft.com/office/drawing/2018/hyperlinkcolor" val="tx"/>
                  </a:ext>
                </a:extLst>
              </a:hlinkClick>
            </a:rPr>
            <a:t>https://www.uwtsd.ac.uk/library/research-data-management/</a:t>
          </a:r>
          <a:r>
            <a:rPr lang="en-GB" dirty="0">
              <a:solidFill>
                <a:srgbClr val="0070C0"/>
              </a:solidFill>
            </a:rPr>
            <a:t> </a:t>
          </a:r>
        </a:p>
      </dgm:t>
    </dgm:pt>
    <dgm:pt modelId="{65EBBE82-8AFC-4EAD-B740-3A6B25004D5D}" type="parTrans" cxnId="{F8D94C2B-0E6D-4476-8BFC-3D3DEE443C03}">
      <dgm:prSet/>
      <dgm:spPr/>
      <dgm:t>
        <a:bodyPr/>
        <a:lstStyle/>
        <a:p>
          <a:endParaRPr lang="en-US"/>
        </a:p>
      </dgm:t>
    </dgm:pt>
    <dgm:pt modelId="{47872AA5-2BD3-402B-9CFE-FD0E42051846}" type="sibTrans" cxnId="{F8D94C2B-0E6D-4476-8BFC-3D3DEE443C03}">
      <dgm:prSet/>
      <dgm:spPr/>
      <dgm:t>
        <a:bodyPr/>
        <a:lstStyle/>
        <a:p>
          <a:endParaRPr lang="en-US"/>
        </a:p>
      </dgm:t>
    </dgm:pt>
    <dgm:pt modelId="{0BEB8D05-1B91-4643-A914-66B68D73F266}">
      <dgm:prSet/>
      <dgm:spPr/>
      <dgm:t>
        <a:bodyPr/>
        <a:lstStyle/>
        <a:p>
          <a:pPr rtl="0"/>
          <a:r>
            <a:rPr lang="en-GB" dirty="0" err="1">
              <a:solidFill>
                <a:srgbClr val="0070C0"/>
              </a:solidFill>
            </a:rPr>
            <a:t>E.g</a:t>
          </a:r>
          <a:r>
            <a:rPr lang="en-GB" dirty="0">
              <a:solidFill>
                <a:srgbClr val="0070C0"/>
              </a:solidFill>
            </a:rPr>
            <a:t> obtaining Research Ethics Committee approval, </a:t>
          </a:r>
        </a:p>
      </dgm:t>
    </dgm:pt>
    <dgm:pt modelId="{08AF5550-7CDB-441E-8564-EDDDB48FC8BB}" type="parTrans" cxnId="{270D67E7-3375-44FA-A8E6-A2BC3E07733D}">
      <dgm:prSet/>
      <dgm:spPr/>
      <dgm:t>
        <a:bodyPr/>
        <a:lstStyle/>
        <a:p>
          <a:endParaRPr lang="en-US"/>
        </a:p>
      </dgm:t>
    </dgm:pt>
    <dgm:pt modelId="{474E4AC3-EDE7-44A1-B771-A93A7EFC72D2}" type="sibTrans" cxnId="{270D67E7-3375-44FA-A8E6-A2BC3E07733D}">
      <dgm:prSet/>
      <dgm:spPr/>
      <dgm:t>
        <a:bodyPr/>
        <a:lstStyle/>
        <a:p>
          <a:endParaRPr lang="en-US"/>
        </a:p>
      </dgm:t>
    </dgm:pt>
    <dgm:pt modelId="{FBC8235E-2D65-4434-892E-F417177B5648}">
      <dgm:prSet/>
      <dgm:spPr/>
      <dgm:t>
        <a:bodyPr/>
        <a:lstStyle/>
        <a:p>
          <a:pPr rtl="0"/>
          <a:r>
            <a:rPr lang="en-GB" dirty="0">
              <a:solidFill>
                <a:srgbClr val="0070C0"/>
              </a:solidFill>
            </a:rPr>
            <a:t>only processing personal data that’s necessary (data minimisation) </a:t>
          </a:r>
        </a:p>
      </dgm:t>
    </dgm:pt>
    <dgm:pt modelId="{DDDDD49D-CC75-40BA-BE42-1E76F7942628}" type="parTrans" cxnId="{17D95591-03BB-48BC-892E-DDEA8D522C16}">
      <dgm:prSet/>
      <dgm:spPr/>
      <dgm:t>
        <a:bodyPr/>
        <a:lstStyle/>
        <a:p>
          <a:endParaRPr lang="en-US"/>
        </a:p>
      </dgm:t>
    </dgm:pt>
    <dgm:pt modelId="{DD125EBD-0930-4627-8432-4B87388131CA}" type="sibTrans" cxnId="{17D95591-03BB-48BC-892E-DDEA8D522C16}">
      <dgm:prSet/>
      <dgm:spPr/>
      <dgm:t>
        <a:bodyPr/>
        <a:lstStyle/>
        <a:p>
          <a:endParaRPr lang="en-US"/>
        </a:p>
      </dgm:t>
    </dgm:pt>
    <dgm:pt modelId="{966352D4-BAFA-4B8C-8BF3-ECEC62DD3050}">
      <dgm:prSet/>
      <dgm:spPr/>
      <dgm:t>
        <a:bodyPr/>
        <a:lstStyle/>
        <a:p>
          <a:pPr rtl="0"/>
          <a:r>
            <a:rPr lang="en-GB">
              <a:solidFill>
                <a:srgbClr val="0070C0"/>
              </a:solidFill>
            </a:rPr>
            <a:t>and anonymising or pseudonymising where possible.</a:t>
          </a:r>
        </a:p>
      </dgm:t>
    </dgm:pt>
    <dgm:pt modelId="{0A8B2D34-556D-4094-B953-F68070E37327}" type="parTrans" cxnId="{FF4FF534-74E2-42A8-B230-4B49EBAAD343}">
      <dgm:prSet/>
      <dgm:spPr/>
      <dgm:t>
        <a:bodyPr/>
        <a:lstStyle/>
        <a:p>
          <a:endParaRPr lang="en-US"/>
        </a:p>
      </dgm:t>
    </dgm:pt>
    <dgm:pt modelId="{EAD04234-6551-4791-9AA9-691AA63553CB}" type="sibTrans" cxnId="{FF4FF534-74E2-42A8-B230-4B49EBAAD343}">
      <dgm:prSet/>
      <dgm:spPr/>
      <dgm:t>
        <a:bodyPr/>
        <a:lstStyle/>
        <a:p>
          <a:endParaRPr lang="en-US"/>
        </a:p>
      </dgm:t>
    </dgm:pt>
    <dgm:pt modelId="{528A1A1B-4C0C-49ED-A4A0-95A97EF2DA8E}">
      <dgm:prSet/>
      <dgm:spPr/>
      <dgm:t>
        <a:bodyPr/>
        <a:lstStyle/>
        <a:p>
          <a:pPr rtl="0"/>
          <a:r>
            <a:rPr lang="en-GB" dirty="0">
              <a:solidFill>
                <a:srgbClr val="0070C0"/>
              </a:solidFill>
            </a:rPr>
            <a:t>respecting rights and ensuring that personal data is used in line with  expectations….</a:t>
          </a:r>
        </a:p>
      </dgm:t>
    </dgm:pt>
    <dgm:pt modelId="{72457AF2-5844-4F2C-8CC6-683E1B866F00}" type="parTrans" cxnId="{79F718DF-83B9-4B6E-A344-04211802CB89}">
      <dgm:prSet/>
      <dgm:spPr/>
      <dgm:t>
        <a:bodyPr/>
        <a:lstStyle/>
        <a:p>
          <a:endParaRPr lang="en-US"/>
        </a:p>
      </dgm:t>
    </dgm:pt>
    <dgm:pt modelId="{346411E9-5D6E-463D-9A22-0964E1466F6F}" type="sibTrans" cxnId="{79F718DF-83B9-4B6E-A344-04211802CB89}">
      <dgm:prSet/>
      <dgm:spPr/>
      <dgm:t>
        <a:bodyPr/>
        <a:lstStyle/>
        <a:p>
          <a:endParaRPr lang="en-US"/>
        </a:p>
      </dgm:t>
    </dgm:pt>
    <dgm:pt modelId="{CDC0AF53-0E54-4DD4-8B6D-54F01824923D}" type="pres">
      <dgm:prSet presAssocID="{1B6368E5-B8B3-452C-9DE5-D37680428988}" presName="linear" presStyleCnt="0">
        <dgm:presLayoutVars>
          <dgm:animLvl val="lvl"/>
          <dgm:resizeHandles val="exact"/>
        </dgm:presLayoutVars>
      </dgm:prSet>
      <dgm:spPr/>
    </dgm:pt>
    <dgm:pt modelId="{D5210FB2-6727-4439-94A7-3E47F42BF049}" type="pres">
      <dgm:prSet presAssocID="{F18ED905-FF31-4877-9628-A6B0179FCBA1}" presName="parentText" presStyleLbl="node1" presStyleIdx="0" presStyleCnt="1">
        <dgm:presLayoutVars>
          <dgm:chMax val="0"/>
          <dgm:bulletEnabled val="1"/>
        </dgm:presLayoutVars>
      </dgm:prSet>
      <dgm:spPr/>
    </dgm:pt>
    <dgm:pt modelId="{BE30A751-0D2C-48AA-A6CF-614B34DF85F7}" type="pres">
      <dgm:prSet presAssocID="{F18ED905-FF31-4877-9628-A6B0179FCBA1}" presName="childText" presStyleLbl="revTx" presStyleIdx="0" presStyleCnt="1">
        <dgm:presLayoutVars>
          <dgm:bulletEnabled val="1"/>
        </dgm:presLayoutVars>
      </dgm:prSet>
      <dgm:spPr/>
    </dgm:pt>
  </dgm:ptLst>
  <dgm:cxnLst>
    <dgm:cxn modelId="{424CA100-6DC3-4C16-A51C-5473EA48B3AB}" type="presOf" srcId="{F18ED905-FF31-4877-9628-A6B0179FCBA1}" destId="{D5210FB2-6727-4439-94A7-3E47F42BF049}" srcOrd="0" destOrd="0" presId="urn:microsoft.com/office/officeart/2005/8/layout/vList2"/>
    <dgm:cxn modelId="{EABE1024-91D2-4C34-9405-177EB0F6EE6D}" type="presOf" srcId="{ED0209B9-78AB-4D56-B9A5-1DBE77E4D812}" destId="{BE30A751-0D2C-48AA-A6CF-614B34DF85F7}" srcOrd="0" destOrd="0" presId="urn:microsoft.com/office/officeart/2005/8/layout/vList2"/>
    <dgm:cxn modelId="{F8D94C2B-0E6D-4476-8BFC-3D3DEE443C03}" srcId="{F18ED905-FF31-4877-9628-A6B0179FCBA1}" destId="{ED0209B9-78AB-4D56-B9A5-1DBE77E4D812}" srcOrd="0" destOrd="0" parTransId="{65EBBE82-8AFC-4EAD-B740-3A6B25004D5D}" sibTransId="{47872AA5-2BD3-402B-9CFE-FD0E42051846}"/>
    <dgm:cxn modelId="{FF4FF534-74E2-42A8-B230-4B49EBAAD343}" srcId="{F18ED905-FF31-4877-9628-A6B0179FCBA1}" destId="{966352D4-BAFA-4B8C-8BF3-ECEC62DD3050}" srcOrd="3" destOrd="0" parTransId="{0A8B2D34-556D-4094-B953-F68070E37327}" sibTransId="{EAD04234-6551-4791-9AA9-691AA63553CB}"/>
    <dgm:cxn modelId="{EB846D6F-D3D4-4C13-9CC0-1665C3CD9799}" srcId="{1B6368E5-B8B3-452C-9DE5-D37680428988}" destId="{F18ED905-FF31-4877-9628-A6B0179FCBA1}" srcOrd="0" destOrd="0" parTransId="{A17E76C4-9D4A-4D0C-BFE6-EEEE023FEF5F}" sibTransId="{5FCEDBBE-7DEB-43EF-9008-F96D93B5C751}"/>
    <dgm:cxn modelId="{40E4FC50-0F55-4D4E-B348-B19DC7914A5B}" type="presOf" srcId="{1B6368E5-B8B3-452C-9DE5-D37680428988}" destId="{CDC0AF53-0E54-4DD4-8B6D-54F01824923D}" srcOrd="0" destOrd="0" presId="urn:microsoft.com/office/officeart/2005/8/layout/vList2"/>
    <dgm:cxn modelId="{C3979B7B-264C-4084-A221-03CE679BA649}" type="presOf" srcId="{FBC8235E-2D65-4434-892E-F417177B5648}" destId="{BE30A751-0D2C-48AA-A6CF-614B34DF85F7}" srcOrd="0" destOrd="2" presId="urn:microsoft.com/office/officeart/2005/8/layout/vList2"/>
    <dgm:cxn modelId="{17D95591-03BB-48BC-892E-DDEA8D522C16}" srcId="{F18ED905-FF31-4877-9628-A6B0179FCBA1}" destId="{FBC8235E-2D65-4434-892E-F417177B5648}" srcOrd="2" destOrd="0" parTransId="{DDDDD49D-CC75-40BA-BE42-1E76F7942628}" sibTransId="{DD125EBD-0930-4627-8432-4B87388131CA}"/>
    <dgm:cxn modelId="{8095D69F-C76D-4171-BD49-30489E11BB0C}" type="presOf" srcId="{966352D4-BAFA-4B8C-8BF3-ECEC62DD3050}" destId="{BE30A751-0D2C-48AA-A6CF-614B34DF85F7}" srcOrd="0" destOrd="3" presId="urn:microsoft.com/office/officeart/2005/8/layout/vList2"/>
    <dgm:cxn modelId="{6F25E7A8-17F8-448B-96F2-1E566EDEE635}" type="presOf" srcId="{528A1A1B-4C0C-49ED-A4A0-95A97EF2DA8E}" destId="{BE30A751-0D2C-48AA-A6CF-614B34DF85F7}" srcOrd="0" destOrd="4" presId="urn:microsoft.com/office/officeart/2005/8/layout/vList2"/>
    <dgm:cxn modelId="{79F718DF-83B9-4B6E-A344-04211802CB89}" srcId="{F18ED905-FF31-4877-9628-A6B0179FCBA1}" destId="{528A1A1B-4C0C-49ED-A4A0-95A97EF2DA8E}" srcOrd="4" destOrd="0" parTransId="{72457AF2-5844-4F2C-8CC6-683E1B866F00}" sibTransId="{346411E9-5D6E-463D-9A22-0964E1466F6F}"/>
    <dgm:cxn modelId="{270D67E7-3375-44FA-A8E6-A2BC3E07733D}" srcId="{F18ED905-FF31-4877-9628-A6B0179FCBA1}" destId="{0BEB8D05-1B91-4643-A914-66B68D73F266}" srcOrd="1" destOrd="0" parTransId="{08AF5550-7CDB-441E-8564-EDDDB48FC8BB}" sibTransId="{474E4AC3-EDE7-44A1-B771-A93A7EFC72D2}"/>
    <dgm:cxn modelId="{AAAD99ED-EE97-4313-BBB4-2A090411BE80}" type="presOf" srcId="{0BEB8D05-1B91-4643-A914-66B68D73F266}" destId="{BE30A751-0D2C-48AA-A6CF-614B34DF85F7}" srcOrd="0" destOrd="1" presId="urn:microsoft.com/office/officeart/2005/8/layout/vList2"/>
    <dgm:cxn modelId="{91EEA88E-7D3A-469C-AC60-2EAD15A0DC1A}" type="presParOf" srcId="{CDC0AF53-0E54-4DD4-8B6D-54F01824923D}" destId="{D5210FB2-6727-4439-94A7-3E47F42BF049}" srcOrd="0" destOrd="0" presId="urn:microsoft.com/office/officeart/2005/8/layout/vList2"/>
    <dgm:cxn modelId="{A8952D8C-EEAB-4D08-9FA4-E513E4C9AA4C}" type="presParOf" srcId="{CDC0AF53-0E54-4DD4-8B6D-54F01824923D}" destId="{BE30A751-0D2C-48AA-A6CF-614B34DF85F7}"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50E5C33-BC53-4599-8800-0B4F894EE99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D784E5F-FDA5-4155-960D-FFD753493460}">
      <dgm:prSet/>
      <dgm:spPr/>
      <dgm:t>
        <a:bodyPr/>
        <a:lstStyle/>
        <a:p>
          <a:pPr rtl="0"/>
          <a:r>
            <a:rPr lang="en-GB" dirty="0"/>
            <a:t>DBS: Disclosures and Baring Service: </a:t>
          </a:r>
        </a:p>
      </dgm:t>
    </dgm:pt>
    <dgm:pt modelId="{69D7A596-77B1-462C-AA4E-79655D572D91}" type="parTrans" cxnId="{B3B663DF-3607-4DC2-90AC-B59081A91514}">
      <dgm:prSet/>
      <dgm:spPr/>
      <dgm:t>
        <a:bodyPr/>
        <a:lstStyle/>
        <a:p>
          <a:endParaRPr lang="en-US"/>
        </a:p>
      </dgm:t>
    </dgm:pt>
    <dgm:pt modelId="{93C8B170-2A5C-45E1-AE70-EC510A04A443}" type="sibTrans" cxnId="{B3B663DF-3607-4DC2-90AC-B59081A91514}">
      <dgm:prSet/>
      <dgm:spPr/>
      <dgm:t>
        <a:bodyPr/>
        <a:lstStyle/>
        <a:p>
          <a:endParaRPr lang="en-US"/>
        </a:p>
      </dgm:t>
    </dgm:pt>
    <dgm:pt modelId="{689A375A-26E0-402C-90F6-13301A797BD3}">
      <dgm:prSet/>
      <dgm:spPr/>
      <dgm:t>
        <a:bodyPr/>
        <a:lstStyle/>
        <a:p>
          <a:pPr rtl="0"/>
          <a:r>
            <a:rPr lang="en-GB" dirty="0">
              <a:solidFill>
                <a:srgbClr val="0070C0"/>
              </a:solidFill>
            </a:rPr>
            <a:t>All researchers working with children, and vulnerable adults should be subject to this…</a:t>
          </a:r>
        </a:p>
      </dgm:t>
    </dgm:pt>
    <dgm:pt modelId="{6CB73688-8565-4A1A-83CD-1205BF128DCB}" type="parTrans" cxnId="{0D3D274B-1536-45E6-842D-C9FD06D34971}">
      <dgm:prSet/>
      <dgm:spPr/>
      <dgm:t>
        <a:bodyPr/>
        <a:lstStyle/>
        <a:p>
          <a:endParaRPr lang="en-US"/>
        </a:p>
      </dgm:t>
    </dgm:pt>
    <dgm:pt modelId="{1928B824-260C-4F3C-A7A6-8D7125D53687}" type="sibTrans" cxnId="{0D3D274B-1536-45E6-842D-C9FD06D34971}">
      <dgm:prSet/>
      <dgm:spPr/>
      <dgm:t>
        <a:bodyPr/>
        <a:lstStyle/>
        <a:p>
          <a:endParaRPr lang="en-US"/>
        </a:p>
      </dgm:t>
    </dgm:pt>
    <dgm:pt modelId="{F46AEAC9-F0C5-4E5E-A3A7-EAC6531DB3A3}">
      <dgm:prSet/>
      <dgm:spPr/>
      <dgm:t>
        <a:bodyPr/>
        <a:lstStyle/>
        <a:p>
          <a:pPr rtl="0"/>
          <a:r>
            <a:rPr lang="en-GB" dirty="0">
              <a:solidFill>
                <a:srgbClr val="0070C0"/>
              </a:solidFill>
            </a:rPr>
            <a:t>What are the safeguarding issues from a research perspective? </a:t>
          </a:r>
        </a:p>
      </dgm:t>
    </dgm:pt>
    <dgm:pt modelId="{A44371A0-AE49-4DAD-A4DB-D92369A1D724}" type="parTrans" cxnId="{A36F7572-5775-4AB0-AEF6-EBEE84F36737}">
      <dgm:prSet/>
      <dgm:spPr/>
      <dgm:t>
        <a:bodyPr/>
        <a:lstStyle/>
        <a:p>
          <a:endParaRPr lang="en-US"/>
        </a:p>
      </dgm:t>
    </dgm:pt>
    <dgm:pt modelId="{D3A39135-7EC7-4AB4-BFAF-C104A5FDF61D}" type="sibTrans" cxnId="{A36F7572-5775-4AB0-AEF6-EBEE84F36737}">
      <dgm:prSet/>
      <dgm:spPr/>
      <dgm:t>
        <a:bodyPr/>
        <a:lstStyle/>
        <a:p>
          <a:endParaRPr lang="en-US"/>
        </a:p>
      </dgm:t>
    </dgm:pt>
    <dgm:pt modelId="{9FF97E07-0B27-4003-B744-85AC00F73873}" type="pres">
      <dgm:prSet presAssocID="{850E5C33-BC53-4599-8800-0B4F894EE99F}" presName="linear" presStyleCnt="0">
        <dgm:presLayoutVars>
          <dgm:animLvl val="lvl"/>
          <dgm:resizeHandles val="exact"/>
        </dgm:presLayoutVars>
      </dgm:prSet>
      <dgm:spPr/>
    </dgm:pt>
    <dgm:pt modelId="{C302AD5B-1BDD-485E-AFB9-2F2FA5EC4263}" type="pres">
      <dgm:prSet presAssocID="{4D784E5F-FDA5-4155-960D-FFD753493460}" presName="parentText" presStyleLbl="node1" presStyleIdx="0" presStyleCnt="1">
        <dgm:presLayoutVars>
          <dgm:chMax val="0"/>
          <dgm:bulletEnabled val="1"/>
        </dgm:presLayoutVars>
      </dgm:prSet>
      <dgm:spPr/>
    </dgm:pt>
    <dgm:pt modelId="{BF18C6C8-B37A-4662-A373-C586538B2684}" type="pres">
      <dgm:prSet presAssocID="{4D784E5F-FDA5-4155-960D-FFD753493460}" presName="childText" presStyleLbl="revTx" presStyleIdx="0" presStyleCnt="1">
        <dgm:presLayoutVars>
          <dgm:bulletEnabled val="1"/>
        </dgm:presLayoutVars>
      </dgm:prSet>
      <dgm:spPr/>
    </dgm:pt>
  </dgm:ptLst>
  <dgm:cxnLst>
    <dgm:cxn modelId="{4F8E133E-2877-4314-81B5-45AC4FC7D24B}" type="presOf" srcId="{850E5C33-BC53-4599-8800-0B4F894EE99F}" destId="{9FF97E07-0B27-4003-B744-85AC00F73873}" srcOrd="0" destOrd="0" presId="urn:microsoft.com/office/officeart/2005/8/layout/vList2"/>
    <dgm:cxn modelId="{0D3D274B-1536-45E6-842D-C9FD06D34971}" srcId="{4D784E5F-FDA5-4155-960D-FFD753493460}" destId="{689A375A-26E0-402C-90F6-13301A797BD3}" srcOrd="0" destOrd="0" parTransId="{6CB73688-8565-4A1A-83CD-1205BF128DCB}" sibTransId="{1928B824-260C-4F3C-A7A6-8D7125D53687}"/>
    <dgm:cxn modelId="{A36F7572-5775-4AB0-AEF6-EBEE84F36737}" srcId="{4D784E5F-FDA5-4155-960D-FFD753493460}" destId="{F46AEAC9-F0C5-4E5E-A3A7-EAC6531DB3A3}" srcOrd="1" destOrd="0" parTransId="{A44371A0-AE49-4DAD-A4DB-D92369A1D724}" sibTransId="{D3A39135-7EC7-4AB4-BFAF-C104A5FDF61D}"/>
    <dgm:cxn modelId="{5CF4A481-59A4-4DE0-B076-A910DE919B44}" type="presOf" srcId="{F46AEAC9-F0C5-4E5E-A3A7-EAC6531DB3A3}" destId="{BF18C6C8-B37A-4662-A373-C586538B2684}" srcOrd="0" destOrd="1" presId="urn:microsoft.com/office/officeart/2005/8/layout/vList2"/>
    <dgm:cxn modelId="{6CD0EED9-76D7-4A42-8D51-6C66AE55D591}" type="presOf" srcId="{4D784E5F-FDA5-4155-960D-FFD753493460}" destId="{C302AD5B-1BDD-485E-AFB9-2F2FA5EC4263}" srcOrd="0" destOrd="0" presId="urn:microsoft.com/office/officeart/2005/8/layout/vList2"/>
    <dgm:cxn modelId="{B3B663DF-3607-4DC2-90AC-B59081A91514}" srcId="{850E5C33-BC53-4599-8800-0B4F894EE99F}" destId="{4D784E5F-FDA5-4155-960D-FFD753493460}" srcOrd="0" destOrd="0" parTransId="{69D7A596-77B1-462C-AA4E-79655D572D91}" sibTransId="{93C8B170-2A5C-45E1-AE70-EC510A04A443}"/>
    <dgm:cxn modelId="{EA8531F9-1F81-484D-B838-6E90B00CE42A}" type="presOf" srcId="{689A375A-26E0-402C-90F6-13301A797BD3}" destId="{BF18C6C8-B37A-4662-A373-C586538B2684}" srcOrd="0" destOrd="0" presId="urn:microsoft.com/office/officeart/2005/8/layout/vList2"/>
    <dgm:cxn modelId="{C9F1F0C9-2D1D-4007-A402-A6C82CC8D7AF}" type="presParOf" srcId="{9FF97E07-0B27-4003-B744-85AC00F73873}" destId="{C302AD5B-1BDD-485E-AFB9-2F2FA5EC4263}" srcOrd="0" destOrd="0" presId="urn:microsoft.com/office/officeart/2005/8/layout/vList2"/>
    <dgm:cxn modelId="{BE4717D7-55AF-4E3F-93C5-DB6A82577AC0}" type="presParOf" srcId="{9FF97E07-0B27-4003-B744-85AC00F73873}" destId="{BF18C6C8-B37A-4662-A373-C586538B268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F217567-B120-4FEF-893A-7F7F13A1A7C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55413FE-D3BC-4DEB-A960-236D8780CAA3}">
      <dgm:prSet/>
      <dgm:spPr/>
      <dgm:t>
        <a:bodyPr/>
        <a:lstStyle/>
        <a:p>
          <a:pPr rtl="0"/>
          <a:r>
            <a:rPr lang="en-GB" dirty="0"/>
            <a:t>How could any Professional Codes of Practice inform your research and possibly choice of research methodology? </a:t>
          </a:r>
          <a:r>
            <a:rPr lang="en-GB" dirty="0" err="1"/>
            <a:t>E.g</a:t>
          </a:r>
          <a:r>
            <a:rPr lang="en-GB" dirty="0"/>
            <a:t>:</a:t>
          </a:r>
        </a:p>
      </dgm:t>
    </dgm:pt>
    <dgm:pt modelId="{754D23F4-C8FB-41C0-8916-C4EDF5319B00}" type="parTrans" cxnId="{B57FAEEC-0CF3-4A8F-B286-F79CD0F201D6}">
      <dgm:prSet/>
      <dgm:spPr/>
      <dgm:t>
        <a:bodyPr/>
        <a:lstStyle/>
        <a:p>
          <a:endParaRPr lang="en-US"/>
        </a:p>
      </dgm:t>
    </dgm:pt>
    <dgm:pt modelId="{C0E9B194-6AEE-42D3-8D0A-D52199147BCF}" type="sibTrans" cxnId="{B57FAEEC-0CF3-4A8F-B286-F79CD0F201D6}">
      <dgm:prSet/>
      <dgm:spPr/>
      <dgm:t>
        <a:bodyPr/>
        <a:lstStyle/>
        <a:p>
          <a:endParaRPr lang="en-US"/>
        </a:p>
      </dgm:t>
    </dgm:pt>
    <dgm:pt modelId="{93E56BC4-5BE4-4B96-84C5-334AB4565BDF}">
      <dgm:prSet/>
      <dgm:spPr/>
      <dgm:t>
        <a:bodyPr/>
        <a:lstStyle/>
        <a:p>
          <a:pPr rtl="0"/>
          <a:r>
            <a:rPr lang="en-GB" dirty="0">
              <a:solidFill>
                <a:srgbClr val="0070C0"/>
              </a:solidFill>
            </a:rPr>
            <a:t>Professional Codes of Practice? </a:t>
          </a:r>
        </a:p>
      </dgm:t>
    </dgm:pt>
    <dgm:pt modelId="{5AF5D577-4205-4CC1-AA9C-080FA8EDF434}" type="parTrans" cxnId="{EC470632-8D52-43AF-9FE0-1298C198C9A7}">
      <dgm:prSet/>
      <dgm:spPr/>
      <dgm:t>
        <a:bodyPr/>
        <a:lstStyle/>
        <a:p>
          <a:endParaRPr lang="en-US"/>
        </a:p>
      </dgm:t>
    </dgm:pt>
    <dgm:pt modelId="{4D34F72D-246E-4298-B575-D663581D9B2D}" type="sibTrans" cxnId="{EC470632-8D52-43AF-9FE0-1298C198C9A7}">
      <dgm:prSet/>
      <dgm:spPr/>
      <dgm:t>
        <a:bodyPr/>
        <a:lstStyle/>
        <a:p>
          <a:endParaRPr lang="en-US"/>
        </a:p>
      </dgm:t>
    </dgm:pt>
    <dgm:pt modelId="{3193845D-CD4A-4B8E-8808-B493B454677C}">
      <dgm:prSet/>
      <dgm:spPr/>
      <dgm:t>
        <a:bodyPr/>
        <a:lstStyle/>
        <a:p>
          <a:pPr rtl="0"/>
          <a:r>
            <a:rPr lang="en-GB" dirty="0">
              <a:solidFill>
                <a:srgbClr val="0070C0"/>
              </a:solidFill>
            </a:rPr>
            <a:t>United Nations Convention on the Rights of the Child? </a:t>
          </a:r>
        </a:p>
      </dgm:t>
    </dgm:pt>
    <dgm:pt modelId="{5D80EAFC-0518-4C88-A454-2F9A30BE115D}" type="parTrans" cxnId="{D2102179-1102-45FF-A43E-F2FAB97DA984}">
      <dgm:prSet/>
      <dgm:spPr/>
      <dgm:t>
        <a:bodyPr/>
        <a:lstStyle/>
        <a:p>
          <a:endParaRPr lang="en-US"/>
        </a:p>
      </dgm:t>
    </dgm:pt>
    <dgm:pt modelId="{A5F5D5A2-883B-4198-8F7C-3703C8272107}" type="sibTrans" cxnId="{D2102179-1102-45FF-A43E-F2FAB97DA984}">
      <dgm:prSet/>
      <dgm:spPr/>
      <dgm:t>
        <a:bodyPr/>
        <a:lstStyle/>
        <a:p>
          <a:endParaRPr lang="en-US"/>
        </a:p>
      </dgm:t>
    </dgm:pt>
    <dgm:pt modelId="{93E556A1-9411-4404-B68B-1B9E715A075D}" type="pres">
      <dgm:prSet presAssocID="{DF217567-B120-4FEF-893A-7F7F13A1A7CC}" presName="linear" presStyleCnt="0">
        <dgm:presLayoutVars>
          <dgm:animLvl val="lvl"/>
          <dgm:resizeHandles val="exact"/>
        </dgm:presLayoutVars>
      </dgm:prSet>
      <dgm:spPr/>
    </dgm:pt>
    <dgm:pt modelId="{A369D783-8B10-4670-BB2B-1E116A51BE4C}" type="pres">
      <dgm:prSet presAssocID="{555413FE-D3BC-4DEB-A960-236D8780CAA3}" presName="parentText" presStyleLbl="node1" presStyleIdx="0" presStyleCnt="1">
        <dgm:presLayoutVars>
          <dgm:chMax val="0"/>
          <dgm:bulletEnabled val="1"/>
        </dgm:presLayoutVars>
      </dgm:prSet>
      <dgm:spPr/>
    </dgm:pt>
    <dgm:pt modelId="{E28D763C-840E-4581-8299-F142D9EB4E6D}" type="pres">
      <dgm:prSet presAssocID="{555413FE-D3BC-4DEB-A960-236D8780CAA3}" presName="childText" presStyleLbl="revTx" presStyleIdx="0" presStyleCnt="1">
        <dgm:presLayoutVars>
          <dgm:bulletEnabled val="1"/>
        </dgm:presLayoutVars>
      </dgm:prSet>
      <dgm:spPr/>
    </dgm:pt>
  </dgm:ptLst>
  <dgm:cxnLst>
    <dgm:cxn modelId="{7F5C431E-2408-4A07-83AC-6AC2E398CF74}" type="presOf" srcId="{DF217567-B120-4FEF-893A-7F7F13A1A7CC}" destId="{93E556A1-9411-4404-B68B-1B9E715A075D}" srcOrd="0" destOrd="0" presId="urn:microsoft.com/office/officeart/2005/8/layout/vList2"/>
    <dgm:cxn modelId="{EC470632-8D52-43AF-9FE0-1298C198C9A7}" srcId="{555413FE-D3BC-4DEB-A960-236D8780CAA3}" destId="{93E56BC4-5BE4-4B96-84C5-334AB4565BDF}" srcOrd="0" destOrd="0" parTransId="{5AF5D577-4205-4CC1-AA9C-080FA8EDF434}" sibTransId="{4D34F72D-246E-4298-B575-D663581D9B2D}"/>
    <dgm:cxn modelId="{5B0BA54E-1A1E-4A5C-9E36-9DF3DF88F2B8}" type="presOf" srcId="{555413FE-D3BC-4DEB-A960-236D8780CAA3}" destId="{A369D783-8B10-4670-BB2B-1E116A51BE4C}" srcOrd="0" destOrd="0" presId="urn:microsoft.com/office/officeart/2005/8/layout/vList2"/>
    <dgm:cxn modelId="{D2102179-1102-45FF-A43E-F2FAB97DA984}" srcId="{555413FE-D3BC-4DEB-A960-236D8780CAA3}" destId="{3193845D-CD4A-4B8E-8808-B493B454677C}" srcOrd="1" destOrd="0" parTransId="{5D80EAFC-0518-4C88-A454-2F9A30BE115D}" sibTransId="{A5F5D5A2-883B-4198-8F7C-3703C8272107}"/>
    <dgm:cxn modelId="{F210C5AD-E9B3-4416-9FB6-44CD733168F9}" type="presOf" srcId="{3193845D-CD4A-4B8E-8808-B493B454677C}" destId="{E28D763C-840E-4581-8299-F142D9EB4E6D}" srcOrd="0" destOrd="1" presId="urn:microsoft.com/office/officeart/2005/8/layout/vList2"/>
    <dgm:cxn modelId="{7BC557B5-263B-409A-8F1F-A04FCE2A4BFE}" type="presOf" srcId="{93E56BC4-5BE4-4B96-84C5-334AB4565BDF}" destId="{E28D763C-840E-4581-8299-F142D9EB4E6D}" srcOrd="0" destOrd="0" presId="urn:microsoft.com/office/officeart/2005/8/layout/vList2"/>
    <dgm:cxn modelId="{B57FAEEC-0CF3-4A8F-B286-F79CD0F201D6}" srcId="{DF217567-B120-4FEF-893A-7F7F13A1A7CC}" destId="{555413FE-D3BC-4DEB-A960-236D8780CAA3}" srcOrd="0" destOrd="0" parTransId="{754D23F4-C8FB-41C0-8916-C4EDF5319B00}" sibTransId="{C0E9B194-6AEE-42D3-8D0A-D52199147BCF}"/>
    <dgm:cxn modelId="{F4DF1B25-5730-4E7B-8F99-4C53F5A834C8}" type="presParOf" srcId="{93E556A1-9411-4404-B68B-1B9E715A075D}" destId="{A369D783-8B10-4670-BB2B-1E116A51BE4C}" srcOrd="0" destOrd="0" presId="urn:microsoft.com/office/officeart/2005/8/layout/vList2"/>
    <dgm:cxn modelId="{3C05AD00-C541-42E3-908D-0BE45B48F83B}" type="presParOf" srcId="{93E556A1-9411-4404-B68B-1B9E715A075D}" destId="{E28D763C-840E-4581-8299-F142D9EB4E6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8862D34-C97F-4CAE-BE27-9FA2CC33A00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C6E7D9B-9194-4E9C-9101-C130591EDCA0}">
      <dgm:prSet/>
      <dgm:spPr/>
      <dgm:t>
        <a:bodyPr/>
        <a:lstStyle/>
        <a:p>
          <a:pPr rtl="0"/>
          <a:r>
            <a:rPr lang="en-GB" dirty="0"/>
            <a:t>What would you view as essential personal ethics when carrying out research? </a:t>
          </a:r>
        </a:p>
      </dgm:t>
    </dgm:pt>
    <dgm:pt modelId="{7570F26F-26EB-4F07-86E8-5226902E0B43}" type="parTrans" cxnId="{E36D1702-AF20-4754-82A2-820C9801CF8B}">
      <dgm:prSet/>
      <dgm:spPr/>
      <dgm:t>
        <a:bodyPr/>
        <a:lstStyle/>
        <a:p>
          <a:endParaRPr lang="en-US"/>
        </a:p>
      </dgm:t>
    </dgm:pt>
    <dgm:pt modelId="{F4D2C6D2-8959-4F9F-AEF9-4D2C4C1C31C5}" type="sibTrans" cxnId="{E36D1702-AF20-4754-82A2-820C9801CF8B}">
      <dgm:prSet/>
      <dgm:spPr/>
      <dgm:t>
        <a:bodyPr/>
        <a:lstStyle/>
        <a:p>
          <a:endParaRPr lang="en-US"/>
        </a:p>
      </dgm:t>
    </dgm:pt>
    <dgm:pt modelId="{9779F4BD-DE3C-48D9-BEB0-DAFCDD3B6885}" type="pres">
      <dgm:prSet presAssocID="{28862D34-C97F-4CAE-BE27-9FA2CC33A003}" presName="linear" presStyleCnt="0">
        <dgm:presLayoutVars>
          <dgm:animLvl val="lvl"/>
          <dgm:resizeHandles val="exact"/>
        </dgm:presLayoutVars>
      </dgm:prSet>
      <dgm:spPr/>
    </dgm:pt>
    <dgm:pt modelId="{163B37D5-F8BE-45BD-84EF-DDD95C04F27C}" type="pres">
      <dgm:prSet presAssocID="{BC6E7D9B-9194-4E9C-9101-C130591EDCA0}" presName="parentText" presStyleLbl="node1" presStyleIdx="0" presStyleCnt="1">
        <dgm:presLayoutVars>
          <dgm:chMax val="0"/>
          <dgm:bulletEnabled val="1"/>
        </dgm:presLayoutVars>
      </dgm:prSet>
      <dgm:spPr/>
    </dgm:pt>
  </dgm:ptLst>
  <dgm:cxnLst>
    <dgm:cxn modelId="{E36D1702-AF20-4754-82A2-820C9801CF8B}" srcId="{28862D34-C97F-4CAE-BE27-9FA2CC33A003}" destId="{BC6E7D9B-9194-4E9C-9101-C130591EDCA0}" srcOrd="0" destOrd="0" parTransId="{7570F26F-26EB-4F07-86E8-5226902E0B43}" sibTransId="{F4D2C6D2-8959-4F9F-AEF9-4D2C4C1C31C5}"/>
    <dgm:cxn modelId="{1F229662-2A8E-401B-B94E-C6D8F6C3BCFF}" type="presOf" srcId="{28862D34-C97F-4CAE-BE27-9FA2CC33A003}" destId="{9779F4BD-DE3C-48D9-BEB0-DAFCDD3B6885}" srcOrd="0" destOrd="0" presId="urn:microsoft.com/office/officeart/2005/8/layout/vList2"/>
    <dgm:cxn modelId="{5FB3E787-5C08-4BAF-997F-5C0FCED02A92}" type="presOf" srcId="{BC6E7D9B-9194-4E9C-9101-C130591EDCA0}" destId="{163B37D5-F8BE-45BD-84EF-DDD95C04F27C}" srcOrd="0" destOrd="0" presId="urn:microsoft.com/office/officeart/2005/8/layout/vList2"/>
    <dgm:cxn modelId="{DEA7C9BD-B91A-4CDA-A24A-091B8D3E6FDF}" type="presParOf" srcId="{9779F4BD-DE3C-48D9-BEB0-DAFCDD3B6885}" destId="{163B37D5-F8BE-45BD-84EF-DDD95C04F27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4B6406A-88E9-4E3B-9344-CE861BCA37B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33080B4-FBE7-43C3-90BC-AFD3B1E16C6A}">
      <dgm:prSet/>
      <dgm:spPr/>
      <dgm:t>
        <a:bodyPr/>
        <a:lstStyle/>
        <a:p>
          <a:pPr rtl="0"/>
          <a:r>
            <a:rPr lang="en-GB"/>
            <a:t>Research Activities:</a:t>
          </a:r>
        </a:p>
      </dgm:t>
    </dgm:pt>
    <dgm:pt modelId="{49B34B35-BF8B-4F98-95A9-DA80FED5E1EB}" type="parTrans" cxnId="{56D6F6C8-CAF5-4F18-88B5-AD96A898F4CF}">
      <dgm:prSet/>
      <dgm:spPr/>
      <dgm:t>
        <a:bodyPr/>
        <a:lstStyle/>
        <a:p>
          <a:endParaRPr lang="en-US"/>
        </a:p>
      </dgm:t>
    </dgm:pt>
    <dgm:pt modelId="{BA1C806C-D0BF-43C7-A867-07507BD3831C}" type="sibTrans" cxnId="{56D6F6C8-CAF5-4F18-88B5-AD96A898F4CF}">
      <dgm:prSet/>
      <dgm:spPr/>
      <dgm:t>
        <a:bodyPr/>
        <a:lstStyle/>
        <a:p>
          <a:endParaRPr lang="en-US"/>
        </a:p>
      </dgm:t>
    </dgm:pt>
    <dgm:pt modelId="{1A00820A-0F85-4AF2-B445-136249358587}">
      <dgm:prSet/>
      <dgm:spPr/>
      <dgm:t>
        <a:bodyPr/>
        <a:lstStyle/>
        <a:p>
          <a:pPr rtl="0"/>
          <a:r>
            <a:rPr lang="en-GB" dirty="0">
              <a:solidFill>
                <a:srgbClr val="0070C0"/>
              </a:solidFill>
            </a:rPr>
            <a:t>Honesty: </a:t>
          </a:r>
        </a:p>
      </dgm:t>
    </dgm:pt>
    <dgm:pt modelId="{7777BE18-B38B-46A3-B5AE-56D89C4579B9}" type="parTrans" cxnId="{D91E5F96-F71F-4626-9FC8-4E73BCE45E45}">
      <dgm:prSet/>
      <dgm:spPr/>
      <dgm:t>
        <a:bodyPr/>
        <a:lstStyle/>
        <a:p>
          <a:endParaRPr lang="en-US"/>
        </a:p>
      </dgm:t>
    </dgm:pt>
    <dgm:pt modelId="{6D5D3D3C-6EF8-4ACC-8EAF-C45F3530408A}" type="sibTrans" cxnId="{D91E5F96-F71F-4626-9FC8-4E73BCE45E45}">
      <dgm:prSet/>
      <dgm:spPr/>
      <dgm:t>
        <a:bodyPr/>
        <a:lstStyle/>
        <a:p>
          <a:endParaRPr lang="en-US"/>
        </a:p>
      </dgm:t>
    </dgm:pt>
    <dgm:pt modelId="{67C191B6-15E5-471F-BE36-8B0458BF24EA}">
      <dgm:prSet/>
      <dgm:spPr/>
      <dgm:t>
        <a:bodyPr/>
        <a:lstStyle/>
        <a:p>
          <a:pPr rtl="0"/>
          <a:r>
            <a:rPr lang="en-GB" dirty="0">
              <a:solidFill>
                <a:srgbClr val="0070C0"/>
              </a:solidFill>
            </a:rPr>
            <a:t>What you write will be regarded as your own work unless stated otherwise e.g. use of references. </a:t>
          </a:r>
        </a:p>
      </dgm:t>
    </dgm:pt>
    <dgm:pt modelId="{F5B5D1C6-236D-4EC2-9451-8A1430BB177B}" type="parTrans" cxnId="{A2324DA3-7990-4D9B-8A9A-C8C91B62C288}">
      <dgm:prSet/>
      <dgm:spPr/>
      <dgm:t>
        <a:bodyPr/>
        <a:lstStyle/>
        <a:p>
          <a:endParaRPr lang="en-US"/>
        </a:p>
      </dgm:t>
    </dgm:pt>
    <dgm:pt modelId="{8A35777C-55FE-493F-A53A-A75D6D95E883}" type="sibTrans" cxnId="{A2324DA3-7990-4D9B-8A9A-C8C91B62C288}">
      <dgm:prSet/>
      <dgm:spPr/>
      <dgm:t>
        <a:bodyPr/>
        <a:lstStyle/>
        <a:p>
          <a:endParaRPr lang="en-US"/>
        </a:p>
      </dgm:t>
    </dgm:pt>
    <dgm:pt modelId="{509D9E87-8FF4-4334-8949-E025752B0FE8}">
      <dgm:prSet/>
      <dgm:spPr/>
      <dgm:t>
        <a:bodyPr/>
        <a:lstStyle/>
        <a:p>
          <a:pPr rtl="0"/>
          <a:r>
            <a:rPr lang="en-GB" dirty="0">
              <a:solidFill>
                <a:srgbClr val="0070C0"/>
              </a:solidFill>
            </a:rPr>
            <a:t>Using the thoughts, ideas and works of others without acknowledging their source, even if you paraphrased into your own words, is unethical. </a:t>
          </a:r>
        </a:p>
      </dgm:t>
    </dgm:pt>
    <dgm:pt modelId="{F421E484-A4D0-4B84-A14E-07D413A2532B}" type="parTrans" cxnId="{0CEF1377-6C39-4006-869F-36360B27D622}">
      <dgm:prSet/>
      <dgm:spPr/>
      <dgm:t>
        <a:bodyPr/>
        <a:lstStyle/>
        <a:p>
          <a:endParaRPr lang="en-US"/>
        </a:p>
      </dgm:t>
    </dgm:pt>
    <dgm:pt modelId="{4996FC21-077A-4EBD-8F7D-D34076AC499E}" type="sibTrans" cxnId="{0CEF1377-6C39-4006-869F-36360B27D622}">
      <dgm:prSet/>
      <dgm:spPr/>
      <dgm:t>
        <a:bodyPr/>
        <a:lstStyle/>
        <a:p>
          <a:endParaRPr lang="en-US"/>
        </a:p>
      </dgm:t>
    </dgm:pt>
    <dgm:pt modelId="{2688B142-57DC-452D-BD1E-773AAC945947}">
      <dgm:prSet/>
      <dgm:spPr/>
      <dgm:t>
        <a:bodyPr/>
        <a:lstStyle/>
        <a:p>
          <a:pPr rtl="0"/>
          <a:r>
            <a:rPr lang="en-GB" dirty="0">
              <a:solidFill>
                <a:srgbClr val="0070C0"/>
              </a:solidFill>
            </a:rPr>
            <a:t>Plagiarism is a serious offence.</a:t>
          </a:r>
        </a:p>
      </dgm:t>
    </dgm:pt>
    <dgm:pt modelId="{780625CF-CC79-42ED-BCF9-8288D620BB99}" type="parTrans" cxnId="{4205C854-FEEA-4E74-95B8-75A6812C450B}">
      <dgm:prSet/>
      <dgm:spPr/>
      <dgm:t>
        <a:bodyPr/>
        <a:lstStyle/>
        <a:p>
          <a:endParaRPr lang="en-US"/>
        </a:p>
      </dgm:t>
    </dgm:pt>
    <dgm:pt modelId="{1D938AD3-3552-4766-B9BC-68A24D3010DC}" type="sibTrans" cxnId="{4205C854-FEEA-4E74-95B8-75A6812C450B}">
      <dgm:prSet/>
      <dgm:spPr/>
      <dgm:t>
        <a:bodyPr/>
        <a:lstStyle/>
        <a:p>
          <a:endParaRPr lang="en-US"/>
        </a:p>
      </dgm:t>
    </dgm:pt>
    <dgm:pt modelId="{EDF4F933-36F7-4089-9696-402B33D2282E}">
      <dgm:prSet/>
      <dgm:spPr/>
      <dgm:t>
        <a:bodyPr/>
        <a:lstStyle/>
        <a:p>
          <a:pPr rtl="0"/>
          <a:r>
            <a:rPr lang="en-GB" dirty="0">
              <a:solidFill>
                <a:srgbClr val="0070C0"/>
              </a:solidFill>
            </a:rPr>
            <a:t>Refer to referencing guidelines at all times!!!! (Available on Moodle)</a:t>
          </a:r>
        </a:p>
      </dgm:t>
    </dgm:pt>
    <dgm:pt modelId="{F62CE1AE-4DB7-4370-88B1-94C60DF0B707}" type="parTrans" cxnId="{9540B771-C1C4-4160-B9A2-F9BCE4876B42}">
      <dgm:prSet/>
      <dgm:spPr/>
      <dgm:t>
        <a:bodyPr/>
        <a:lstStyle/>
        <a:p>
          <a:endParaRPr lang="en-US"/>
        </a:p>
      </dgm:t>
    </dgm:pt>
    <dgm:pt modelId="{0BF620DD-41DF-4FA7-883E-AA52A52F98EE}" type="sibTrans" cxnId="{9540B771-C1C4-4160-B9A2-F9BCE4876B42}">
      <dgm:prSet/>
      <dgm:spPr/>
      <dgm:t>
        <a:bodyPr/>
        <a:lstStyle/>
        <a:p>
          <a:endParaRPr lang="en-US"/>
        </a:p>
      </dgm:t>
    </dgm:pt>
    <dgm:pt modelId="{1C6DA09F-7B0C-4DD8-9997-0AF6B4FAE8D0}" type="pres">
      <dgm:prSet presAssocID="{84B6406A-88E9-4E3B-9344-CE861BCA37BB}" presName="linear" presStyleCnt="0">
        <dgm:presLayoutVars>
          <dgm:animLvl val="lvl"/>
          <dgm:resizeHandles val="exact"/>
        </dgm:presLayoutVars>
      </dgm:prSet>
      <dgm:spPr/>
    </dgm:pt>
    <dgm:pt modelId="{96FADB0D-1B67-41B4-A853-DEC11AC765B8}" type="pres">
      <dgm:prSet presAssocID="{633080B4-FBE7-43C3-90BC-AFD3B1E16C6A}" presName="parentText" presStyleLbl="node1" presStyleIdx="0" presStyleCnt="1">
        <dgm:presLayoutVars>
          <dgm:chMax val="0"/>
          <dgm:bulletEnabled val="1"/>
        </dgm:presLayoutVars>
      </dgm:prSet>
      <dgm:spPr/>
    </dgm:pt>
    <dgm:pt modelId="{4535ED1A-5EA8-4720-BDA3-05504EA5EBEC}" type="pres">
      <dgm:prSet presAssocID="{633080B4-FBE7-43C3-90BC-AFD3B1E16C6A}" presName="childText" presStyleLbl="revTx" presStyleIdx="0" presStyleCnt="1">
        <dgm:presLayoutVars>
          <dgm:bulletEnabled val="1"/>
        </dgm:presLayoutVars>
      </dgm:prSet>
      <dgm:spPr/>
    </dgm:pt>
  </dgm:ptLst>
  <dgm:cxnLst>
    <dgm:cxn modelId="{7854770B-F6B9-4D57-93DB-74355C46E188}" type="presOf" srcId="{1A00820A-0F85-4AF2-B445-136249358587}" destId="{4535ED1A-5EA8-4720-BDA3-05504EA5EBEC}" srcOrd="0" destOrd="0" presId="urn:microsoft.com/office/officeart/2005/8/layout/vList2"/>
    <dgm:cxn modelId="{B60D7122-45CC-44C5-828C-E4A70DBA9C9B}" type="presOf" srcId="{2688B142-57DC-452D-BD1E-773AAC945947}" destId="{4535ED1A-5EA8-4720-BDA3-05504EA5EBEC}" srcOrd="0" destOrd="3" presId="urn:microsoft.com/office/officeart/2005/8/layout/vList2"/>
    <dgm:cxn modelId="{DFE41D2D-ED2D-4C82-8509-0746C9A165C4}" type="presOf" srcId="{EDF4F933-36F7-4089-9696-402B33D2282E}" destId="{4535ED1A-5EA8-4720-BDA3-05504EA5EBEC}" srcOrd="0" destOrd="4" presId="urn:microsoft.com/office/officeart/2005/8/layout/vList2"/>
    <dgm:cxn modelId="{DA139267-C66D-4FDB-AB4C-33D7D701FC91}" type="presOf" srcId="{84B6406A-88E9-4E3B-9344-CE861BCA37BB}" destId="{1C6DA09F-7B0C-4DD8-9997-0AF6B4FAE8D0}" srcOrd="0" destOrd="0" presId="urn:microsoft.com/office/officeart/2005/8/layout/vList2"/>
    <dgm:cxn modelId="{9540B771-C1C4-4160-B9A2-F9BCE4876B42}" srcId="{67C191B6-15E5-471F-BE36-8B0458BF24EA}" destId="{EDF4F933-36F7-4089-9696-402B33D2282E}" srcOrd="2" destOrd="0" parTransId="{F62CE1AE-4DB7-4370-88B1-94C60DF0B707}" sibTransId="{0BF620DD-41DF-4FA7-883E-AA52A52F98EE}"/>
    <dgm:cxn modelId="{4205C854-FEEA-4E74-95B8-75A6812C450B}" srcId="{67C191B6-15E5-471F-BE36-8B0458BF24EA}" destId="{2688B142-57DC-452D-BD1E-773AAC945947}" srcOrd="1" destOrd="0" parTransId="{780625CF-CC79-42ED-BCF9-8288D620BB99}" sibTransId="{1D938AD3-3552-4766-B9BC-68A24D3010DC}"/>
    <dgm:cxn modelId="{0CEF1377-6C39-4006-869F-36360B27D622}" srcId="{67C191B6-15E5-471F-BE36-8B0458BF24EA}" destId="{509D9E87-8FF4-4334-8949-E025752B0FE8}" srcOrd="0" destOrd="0" parTransId="{F421E484-A4D0-4B84-A14E-07D413A2532B}" sibTransId="{4996FC21-077A-4EBD-8F7D-D34076AC499E}"/>
    <dgm:cxn modelId="{7F69857B-71F4-4698-9D44-0F08F423B7C9}" type="presOf" srcId="{509D9E87-8FF4-4334-8949-E025752B0FE8}" destId="{4535ED1A-5EA8-4720-BDA3-05504EA5EBEC}" srcOrd="0" destOrd="2" presId="urn:microsoft.com/office/officeart/2005/8/layout/vList2"/>
    <dgm:cxn modelId="{D91E5F96-F71F-4626-9FC8-4E73BCE45E45}" srcId="{633080B4-FBE7-43C3-90BC-AFD3B1E16C6A}" destId="{1A00820A-0F85-4AF2-B445-136249358587}" srcOrd="0" destOrd="0" parTransId="{7777BE18-B38B-46A3-B5AE-56D89C4579B9}" sibTransId="{6D5D3D3C-6EF8-4ACC-8EAF-C45F3530408A}"/>
    <dgm:cxn modelId="{A2324DA3-7990-4D9B-8A9A-C8C91B62C288}" srcId="{1A00820A-0F85-4AF2-B445-136249358587}" destId="{67C191B6-15E5-471F-BE36-8B0458BF24EA}" srcOrd="0" destOrd="0" parTransId="{F5B5D1C6-236D-4EC2-9451-8A1430BB177B}" sibTransId="{8A35777C-55FE-493F-A53A-A75D6D95E883}"/>
    <dgm:cxn modelId="{56D6F6C8-CAF5-4F18-88B5-AD96A898F4CF}" srcId="{84B6406A-88E9-4E3B-9344-CE861BCA37BB}" destId="{633080B4-FBE7-43C3-90BC-AFD3B1E16C6A}" srcOrd="0" destOrd="0" parTransId="{49B34B35-BF8B-4F98-95A9-DA80FED5E1EB}" sibTransId="{BA1C806C-D0BF-43C7-A867-07507BD3831C}"/>
    <dgm:cxn modelId="{387DE8CE-19EE-42C0-A9B5-58C0A05F69C6}" type="presOf" srcId="{67C191B6-15E5-471F-BE36-8B0458BF24EA}" destId="{4535ED1A-5EA8-4720-BDA3-05504EA5EBEC}" srcOrd="0" destOrd="1" presId="urn:microsoft.com/office/officeart/2005/8/layout/vList2"/>
    <dgm:cxn modelId="{CA3943FA-73F1-474E-B5AD-CA5B264B9441}" type="presOf" srcId="{633080B4-FBE7-43C3-90BC-AFD3B1E16C6A}" destId="{96FADB0D-1B67-41B4-A853-DEC11AC765B8}" srcOrd="0" destOrd="0" presId="urn:microsoft.com/office/officeart/2005/8/layout/vList2"/>
    <dgm:cxn modelId="{4DD3F0BE-136F-443A-982D-B99D577DC59D}" type="presParOf" srcId="{1C6DA09F-7B0C-4DD8-9997-0AF6B4FAE8D0}" destId="{96FADB0D-1B67-41B4-A853-DEC11AC765B8}" srcOrd="0" destOrd="0" presId="urn:microsoft.com/office/officeart/2005/8/layout/vList2"/>
    <dgm:cxn modelId="{0B8DCE14-1CD3-47D0-9385-F598EE0900AB}" type="presParOf" srcId="{1C6DA09F-7B0C-4DD8-9997-0AF6B4FAE8D0}" destId="{4535ED1A-5EA8-4720-BDA3-05504EA5EBE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65F22E6-B203-4832-BA3E-8B332047D3E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8783542-4076-4A43-B5EF-F9FDA471ACF1}">
      <dgm:prSet/>
      <dgm:spPr/>
      <dgm:t>
        <a:bodyPr/>
        <a:lstStyle/>
        <a:p>
          <a:pPr rtl="0"/>
          <a:r>
            <a:rPr lang="en-GB" dirty="0"/>
            <a:t>Honesty is essential in the substance of what you write:</a:t>
          </a:r>
        </a:p>
      </dgm:t>
    </dgm:pt>
    <dgm:pt modelId="{08637DA7-767A-482B-8DD0-179FCB665A50}" type="parTrans" cxnId="{882C4AFB-5579-4022-9EB7-21C5EE82EE8B}">
      <dgm:prSet/>
      <dgm:spPr/>
      <dgm:t>
        <a:bodyPr/>
        <a:lstStyle/>
        <a:p>
          <a:endParaRPr lang="en-US"/>
        </a:p>
      </dgm:t>
    </dgm:pt>
    <dgm:pt modelId="{12DE274C-A554-4707-918E-71183E0DF0A9}" type="sibTrans" cxnId="{882C4AFB-5579-4022-9EB7-21C5EE82EE8B}">
      <dgm:prSet/>
      <dgm:spPr/>
      <dgm:t>
        <a:bodyPr/>
        <a:lstStyle/>
        <a:p>
          <a:endParaRPr lang="en-US"/>
        </a:p>
      </dgm:t>
    </dgm:pt>
    <dgm:pt modelId="{44A8E02D-B536-43C5-88D7-B3F8209B69CF}">
      <dgm:prSet/>
      <dgm:spPr/>
      <dgm:t>
        <a:bodyPr/>
        <a:lstStyle/>
        <a:p>
          <a:pPr rtl="0"/>
          <a:r>
            <a:rPr lang="en-GB" dirty="0">
              <a:solidFill>
                <a:srgbClr val="0070C0"/>
              </a:solidFill>
            </a:rPr>
            <a:t>Accurate descriptions of how and what, why you have done things. </a:t>
          </a:r>
        </a:p>
      </dgm:t>
    </dgm:pt>
    <dgm:pt modelId="{9AB3E7EA-CD5F-4A25-B4B8-1CF0A2976E93}" type="parTrans" cxnId="{C833F51C-28CA-4573-BE53-B2C7F0D84C24}">
      <dgm:prSet/>
      <dgm:spPr/>
      <dgm:t>
        <a:bodyPr/>
        <a:lstStyle/>
        <a:p>
          <a:endParaRPr lang="en-US"/>
        </a:p>
      </dgm:t>
    </dgm:pt>
    <dgm:pt modelId="{A23C8E88-6BDE-4423-9173-F6DF19574E24}" type="sibTrans" cxnId="{C833F51C-28CA-4573-BE53-B2C7F0D84C24}">
      <dgm:prSet/>
      <dgm:spPr/>
      <dgm:t>
        <a:bodyPr/>
        <a:lstStyle/>
        <a:p>
          <a:endParaRPr lang="en-US"/>
        </a:p>
      </dgm:t>
    </dgm:pt>
    <dgm:pt modelId="{4A73B82B-9F17-4294-8C68-0E27A1C15F7D}">
      <dgm:prSet/>
      <dgm:spPr/>
      <dgm:t>
        <a:bodyPr/>
        <a:lstStyle/>
        <a:p>
          <a:pPr rtl="0"/>
          <a:r>
            <a:rPr lang="en-GB" dirty="0">
              <a:solidFill>
                <a:srgbClr val="0070C0"/>
              </a:solidFill>
            </a:rPr>
            <a:t>Accurate descriptions of information you have obtained, techniques used, analysis carried out, the results  Methodology and Methods).</a:t>
          </a:r>
        </a:p>
      </dgm:t>
    </dgm:pt>
    <dgm:pt modelId="{3498B441-C7F8-4821-B8A7-12AA33A01F5D}" type="parTrans" cxnId="{3240D3FD-17AB-46E3-97AD-6F088BB8B485}">
      <dgm:prSet/>
      <dgm:spPr/>
      <dgm:t>
        <a:bodyPr/>
        <a:lstStyle/>
        <a:p>
          <a:endParaRPr lang="en-US"/>
        </a:p>
      </dgm:t>
    </dgm:pt>
    <dgm:pt modelId="{B2CDFFC5-DED2-40F4-867D-FAC1DEF2F641}" type="sibTrans" cxnId="{3240D3FD-17AB-46E3-97AD-6F088BB8B485}">
      <dgm:prSet/>
      <dgm:spPr/>
      <dgm:t>
        <a:bodyPr/>
        <a:lstStyle/>
        <a:p>
          <a:endParaRPr lang="en-US"/>
        </a:p>
      </dgm:t>
    </dgm:pt>
    <dgm:pt modelId="{CC20BF4E-E5E6-4841-82ED-5F87E7222CE6}">
      <dgm:prSet/>
      <dgm:spPr/>
      <dgm:t>
        <a:bodyPr/>
        <a:lstStyle/>
        <a:p>
          <a:pPr rtl="0"/>
          <a:r>
            <a:rPr lang="en-GB"/>
            <a:t>E.g. silently rejecting or ignoring evidence which happens to be contrary to one’s beliefs constitutes a breach of integrity.</a:t>
          </a:r>
        </a:p>
      </dgm:t>
    </dgm:pt>
    <dgm:pt modelId="{BF602E1A-27BA-4E8F-9BD9-713FE2508191}" type="parTrans" cxnId="{E36EBE7B-2CA9-4CDF-AB1C-AAE5B8BA77CC}">
      <dgm:prSet/>
      <dgm:spPr/>
      <dgm:t>
        <a:bodyPr/>
        <a:lstStyle/>
        <a:p>
          <a:endParaRPr lang="en-US"/>
        </a:p>
      </dgm:t>
    </dgm:pt>
    <dgm:pt modelId="{1D86C685-3313-42C5-927E-9BC813B95488}" type="sibTrans" cxnId="{E36EBE7B-2CA9-4CDF-AB1C-AAE5B8BA77CC}">
      <dgm:prSet/>
      <dgm:spPr/>
      <dgm:t>
        <a:bodyPr/>
        <a:lstStyle/>
        <a:p>
          <a:endParaRPr lang="en-US"/>
        </a:p>
      </dgm:t>
    </dgm:pt>
    <dgm:pt modelId="{F86B440A-710C-472C-8AE3-7404E8588A76}" type="pres">
      <dgm:prSet presAssocID="{F65F22E6-B203-4832-BA3E-8B332047D3E6}" presName="linear" presStyleCnt="0">
        <dgm:presLayoutVars>
          <dgm:animLvl val="lvl"/>
          <dgm:resizeHandles val="exact"/>
        </dgm:presLayoutVars>
      </dgm:prSet>
      <dgm:spPr/>
    </dgm:pt>
    <dgm:pt modelId="{46C11CC6-8E06-41F9-896A-C2D3B48D6D5B}" type="pres">
      <dgm:prSet presAssocID="{98783542-4076-4A43-B5EF-F9FDA471ACF1}" presName="parentText" presStyleLbl="node1" presStyleIdx="0" presStyleCnt="2">
        <dgm:presLayoutVars>
          <dgm:chMax val="0"/>
          <dgm:bulletEnabled val="1"/>
        </dgm:presLayoutVars>
      </dgm:prSet>
      <dgm:spPr/>
    </dgm:pt>
    <dgm:pt modelId="{B69AA304-D796-4725-8C4C-0168A8A6F1F6}" type="pres">
      <dgm:prSet presAssocID="{98783542-4076-4A43-B5EF-F9FDA471ACF1}" presName="childText" presStyleLbl="revTx" presStyleIdx="0" presStyleCnt="1">
        <dgm:presLayoutVars>
          <dgm:bulletEnabled val="1"/>
        </dgm:presLayoutVars>
      </dgm:prSet>
      <dgm:spPr/>
    </dgm:pt>
    <dgm:pt modelId="{1CC9E10B-789B-47ED-ADE5-8D8EED482E8C}" type="pres">
      <dgm:prSet presAssocID="{CC20BF4E-E5E6-4841-82ED-5F87E7222CE6}" presName="parentText" presStyleLbl="node1" presStyleIdx="1" presStyleCnt="2">
        <dgm:presLayoutVars>
          <dgm:chMax val="0"/>
          <dgm:bulletEnabled val="1"/>
        </dgm:presLayoutVars>
      </dgm:prSet>
      <dgm:spPr/>
    </dgm:pt>
  </dgm:ptLst>
  <dgm:cxnLst>
    <dgm:cxn modelId="{C833F51C-28CA-4573-BE53-B2C7F0D84C24}" srcId="{98783542-4076-4A43-B5EF-F9FDA471ACF1}" destId="{44A8E02D-B536-43C5-88D7-B3F8209B69CF}" srcOrd="0" destOrd="0" parTransId="{9AB3E7EA-CD5F-4A25-B4B8-1CF0A2976E93}" sibTransId="{A23C8E88-6BDE-4423-9173-F6DF19574E24}"/>
    <dgm:cxn modelId="{E36EBE7B-2CA9-4CDF-AB1C-AAE5B8BA77CC}" srcId="{F65F22E6-B203-4832-BA3E-8B332047D3E6}" destId="{CC20BF4E-E5E6-4841-82ED-5F87E7222CE6}" srcOrd="1" destOrd="0" parTransId="{BF602E1A-27BA-4E8F-9BD9-713FE2508191}" sibTransId="{1D86C685-3313-42C5-927E-9BC813B95488}"/>
    <dgm:cxn modelId="{7CE3B29C-CBC6-4863-8FCB-76C86ECAA2B0}" type="presOf" srcId="{CC20BF4E-E5E6-4841-82ED-5F87E7222CE6}" destId="{1CC9E10B-789B-47ED-ADE5-8D8EED482E8C}" srcOrd="0" destOrd="0" presId="urn:microsoft.com/office/officeart/2005/8/layout/vList2"/>
    <dgm:cxn modelId="{E06D35CD-9965-4833-984E-91331C7B9AD8}" type="presOf" srcId="{F65F22E6-B203-4832-BA3E-8B332047D3E6}" destId="{F86B440A-710C-472C-8AE3-7404E8588A76}" srcOrd="0" destOrd="0" presId="urn:microsoft.com/office/officeart/2005/8/layout/vList2"/>
    <dgm:cxn modelId="{BAF8E5E1-F717-4ED8-BA2D-14DB3DA4A6D0}" type="presOf" srcId="{44A8E02D-B536-43C5-88D7-B3F8209B69CF}" destId="{B69AA304-D796-4725-8C4C-0168A8A6F1F6}" srcOrd="0" destOrd="0" presId="urn:microsoft.com/office/officeart/2005/8/layout/vList2"/>
    <dgm:cxn modelId="{AE50F5E5-B759-4925-BE82-BCA8876F89B3}" type="presOf" srcId="{4A73B82B-9F17-4294-8C68-0E27A1C15F7D}" destId="{B69AA304-D796-4725-8C4C-0168A8A6F1F6}" srcOrd="0" destOrd="1" presId="urn:microsoft.com/office/officeart/2005/8/layout/vList2"/>
    <dgm:cxn modelId="{77692AFB-24B9-4A25-9C4C-F0D8D3102752}" type="presOf" srcId="{98783542-4076-4A43-B5EF-F9FDA471ACF1}" destId="{46C11CC6-8E06-41F9-896A-C2D3B48D6D5B}" srcOrd="0" destOrd="0" presId="urn:microsoft.com/office/officeart/2005/8/layout/vList2"/>
    <dgm:cxn modelId="{882C4AFB-5579-4022-9EB7-21C5EE82EE8B}" srcId="{F65F22E6-B203-4832-BA3E-8B332047D3E6}" destId="{98783542-4076-4A43-B5EF-F9FDA471ACF1}" srcOrd="0" destOrd="0" parTransId="{08637DA7-767A-482B-8DD0-179FCB665A50}" sibTransId="{12DE274C-A554-4707-918E-71183E0DF0A9}"/>
    <dgm:cxn modelId="{3240D3FD-17AB-46E3-97AD-6F088BB8B485}" srcId="{98783542-4076-4A43-B5EF-F9FDA471ACF1}" destId="{4A73B82B-9F17-4294-8C68-0E27A1C15F7D}" srcOrd="1" destOrd="0" parTransId="{3498B441-C7F8-4821-B8A7-12AA33A01F5D}" sibTransId="{B2CDFFC5-DED2-40F4-867D-FAC1DEF2F641}"/>
    <dgm:cxn modelId="{4E140FC9-A724-41CE-A24C-5C73B2DAC94C}" type="presParOf" srcId="{F86B440A-710C-472C-8AE3-7404E8588A76}" destId="{46C11CC6-8E06-41F9-896A-C2D3B48D6D5B}" srcOrd="0" destOrd="0" presId="urn:microsoft.com/office/officeart/2005/8/layout/vList2"/>
    <dgm:cxn modelId="{83F1E7A3-5F6E-40D7-AB42-E2DC59FBE0EE}" type="presParOf" srcId="{F86B440A-710C-472C-8AE3-7404E8588A76}" destId="{B69AA304-D796-4725-8C4C-0168A8A6F1F6}" srcOrd="1" destOrd="0" presId="urn:microsoft.com/office/officeart/2005/8/layout/vList2"/>
    <dgm:cxn modelId="{8A87A955-5B92-45CD-86BB-A62B536E81D7}" type="presParOf" srcId="{F86B440A-710C-472C-8AE3-7404E8588A76}" destId="{1CC9E10B-789B-47ED-ADE5-8D8EED482E8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FDFC9CF-F0F7-4CF2-81FB-4C32B1316D2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1BEDD6D-7E98-4266-9C7F-BD9C70831C52}">
      <dgm:prSet/>
      <dgm:spPr/>
      <dgm:t>
        <a:bodyPr/>
        <a:lstStyle/>
        <a:p>
          <a:pPr rtl="0"/>
          <a:r>
            <a:rPr lang="en-GB"/>
            <a:t>Research Relationships:</a:t>
          </a:r>
        </a:p>
      </dgm:t>
    </dgm:pt>
    <dgm:pt modelId="{15DC6CB6-4D82-4BE8-BF2A-DAB84E85D213}" type="parTrans" cxnId="{B7C3C8DF-3930-4F79-96AF-64D59567F150}">
      <dgm:prSet/>
      <dgm:spPr/>
      <dgm:t>
        <a:bodyPr/>
        <a:lstStyle/>
        <a:p>
          <a:endParaRPr lang="en-US"/>
        </a:p>
      </dgm:t>
    </dgm:pt>
    <dgm:pt modelId="{FD685349-AFF2-4198-B4D4-A9B0A9B8C388}" type="sibTrans" cxnId="{B7C3C8DF-3930-4F79-96AF-64D59567F150}">
      <dgm:prSet/>
      <dgm:spPr/>
      <dgm:t>
        <a:bodyPr/>
        <a:lstStyle/>
        <a:p>
          <a:endParaRPr lang="en-US"/>
        </a:p>
      </dgm:t>
    </dgm:pt>
    <dgm:pt modelId="{5AC120F4-7F31-4270-9A2B-261A72470ABE}">
      <dgm:prSet/>
      <dgm:spPr/>
      <dgm:t>
        <a:bodyPr/>
        <a:lstStyle/>
        <a:p>
          <a:pPr rtl="0"/>
          <a:r>
            <a:rPr lang="en-GB" dirty="0">
              <a:solidFill>
                <a:srgbClr val="0070C0"/>
              </a:solidFill>
            </a:rPr>
            <a:t>May depend upon the guidelines you adopt and the research methodology you adopt:</a:t>
          </a:r>
        </a:p>
      </dgm:t>
    </dgm:pt>
    <dgm:pt modelId="{2C3C1FFB-0E2B-4812-947C-6E8209984069}" type="parTrans" cxnId="{E127D4E6-C7EC-4F36-9534-8A5EC07ADBCC}">
      <dgm:prSet/>
      <dgm:spPr/>
      <dgm:t>
        <a:bodyPr/>
        <a:lstStyle/>
        <a:p>
          <a:endParaRPr lang="en-US"/>
        </a:p>
      </dgm:t>
    </dgm:pt>
    <dgm:pt modelId="{2768C4E4-6C80-449E-A344-97F8D461D363}" type="sibTrans" cxnId="{E127D4E6-C7EC-4F36-9534-8A5EC07ADBCC}">
      <dgm:prSet/>
      <dgm:spPr/>
      <dgm:t>
        <a:bodyPr/>
        <a:lstStyle/>
        <a:p>
          <a:endParaRPr lang="en-US"/>
        </a:p>
      </dgm:t>
    </dgm:pt>
    <dgm:pt modelId="{BF51CB68-8AE7-427B-9452-84FE8551479A}">
      <dgm:prSet/>
      <dgm:spPr/>
      <dgm:t>
        <a:bodyPr/>
        <a:lstStyle/>
        <a:p>
          <a:pPr rtl="0"/>
          <a:r>
            <a:rPr lang="en-GB" dirty="0">
              <a:solidFill>
                <a:srgbClr val="0070C0"/>
              </a:solidFill>
            </a:rPr>
            <a:t>e.g. BERA or British Psychological Society; </a:t>
          </a:r>
        </a:p>
      </dgm:t>
    </dgm:pt>
    <dgm:pt modelId="{19FB8939-1457-4AC8-9755-843A81A81AA6}" type="parTrans" cxnId="{27CEF608-E8DF-4284-AD33-FB61BF838763}">
      <dgm:prSet/>
      <dgm:spPr/>
      <dgm:t>
        <a:bodyPr/>
        <a:lstStyle/>
        <a:p>
          <a:endParaRPr lang="en-US"/>
        </a:p>
      </dgm:t>
    </dgm:pt>
    <dgm:pt modelId="{396C80E1-5238-4453-AB41-A760F8479D8B}" type="sibTrans" cxnId="{27CEF608-E8DF-4284-AD33-FB61BF838763}">
      <dgm:prSet/>
      <dgm:spPr/>
      <dgm:t>
        <a:bodyPr/>
        <a:lstStyle/>
        <a:p>
          <a:endParaRPr lang="en-US"/>
        </a:p>
      </dgm:t>
    </dgm:pt>
    <dgm:pt modelId="{54AC8327-24DA-49DC-9B4E-86E3E59560D3}">
      <dgm:prSet/>
      <dgm:spPr/>
      <dgm:t>
        <a:bodyPr/>
        <a:lstStyle/>
        <a:p>
          <a:pPr rtl="0"/>
          <a:r>
            <a:rPr lang="en-GB" dirty="0">
              <a:solidFill>
                <a:srgbClr val="0070C0"/>
              </a:solidFill>
            </a:rPr>
            <a:t>a qualitative or quantitative paradigm </a:t>
          </a:r>
        </a:p>
      </dgm:t>
    </dgm:pt>
    <dgm:pt modelId="{D9252B0C-0750-4862-9758-C9B50C4B0522}" type="parTrans" cxnId="{3168EE7B-402C-49CE-B368-B14205869362}">
      <dgm:prSet/>
      <dgm:spPr/>
      <dgm:t>
        <a:bodyPr/>
        <a:lstStyle/>
        <a:p>
          <a:endParaRPr lang="en-US"/>
        </a:p>
      </dgm:t>
    </dgm:pt>
    <dgm:pt modelId="{3135FD26-E9C5-4AA6-B6EF-ADF171A0F413}" type="sibTrans" cxnId="{3168EE7B-402C-49CE-B368-B14205869362}">
      <dgm:prSet/>
      <dgm:spPr/>
      <dgm:t>
        <a:bodyPr/>
        <a:lstStyle/>
        <a:p>
          <a:endParaRPr lang="en-US"/>
        </a:p>
      </dgm:t>
    </dgm:pt>
    <dgm:pt modelId="{F438ED25-365D-4003-9FE1-CB94446894BE}">
      <dgm:prSet/>
      <dgm:spPr/>
      <dgm:t>
        <a:bodyPr/>
        <a:lstStyle/>
        <a:p>
          <a:pPr rtl="0"/>
          <a:r>
            <a:rPr lang="en-GB" dirty="0">
              <a:solidFill>
                <a:srgbClr val="0070C0"/>
              </a:solidFill>
            </a:rPr>
            <a:t>However in all cases  the approach has to be un- harmful in anyway, and subject to certain rights</a:t>
          </a:r>
        </a:p>
      </dgm:t>
    </dgm:pt>
    <dgm:pt modelId="{A34EB1E3-959C-4471-82E7-E15F571A18A9}" type="parTrans" cxnId="{DC52340A-6DD3-4361-A5DD-AA605158AF65}">
      <dgm:prSet/>
      <dgm:spPr/>
      <dgm:t>
        <a:bodyPr/>
        <a:lstStyle/>
        <a:p>
          <a:endParaRPr lang="en-US"/>
        </a:p>
      </dgm:t>
    </dgm:pt>
    <dgm:pt modelId="{65BB39F7-CBBC-49C6-AD3C-CF33968ACCE5}" type="sibTrans" cxnId="{DC52340A-6DD3-4361-A5DD-AA605158AF65}">
      <dgm:prSet/>
      <dgm:spPr/>
      <dgm:t>
        <a:bodyPr/>
        <a:lstStyle/>
        <a:p>
          <a:endParaRPr lang="en-US"/>
        </a:p>
      </dgm:t>
    </dgm:pt>
    <dgm:pt modelId="{77E3B980-EF3B-4CE4-A7EA-FD5AABD1BBDF}">
      <dgm:prSet/>
      <dgm:spPr/>
      <dgm:t>
        <a:bodyPr/>
        <a:lstStyle/>
        <a:p>
          <a:pPr rtl="0"/>
          <a:r>
            <a:rPr lang="en-GB" dirty="0">
              <a:solidFill>
                <a:srgbClr val="0070C0"/>
              </a:solidFill>
            </a:rPr>
            <a:t>A Considerate and courteous attitude to people will help their readiness to assist you.</a:t>
          </a:r>
        </a:p>
      </dgm:t>
    </dgm:pt>
    <dgm:pt modelId="{8D0F477B-F99D-42D9-A070-74635190FAF6}" type="parTrans" cxnId="{7F9ED2E3-9297-4339-AC79-8B0A37E2EC2D}">
      <dgm:prSet/>
      <dgm:spPr/>
      <dgm:t>
        <a:bodyPr/>
        <a:lstStyle/>
        <a:p>
          <a:endParaRPr lang="en-US"/>
        </a:p>
      </dgm:t>
    </dgm:pt>
    <dgm:pt modelId="{2060AF2A-5DFD-49D8-AE48-D4D98253707E}" type="sibTrans" cxnId="{7F9ED2E3-9297-4339-AC79-8B0A37E2EC2D}">
      <dgm:prSet/>
      <dgm:spPr/>
      <dgm:t>
        <a:bodyPr/>
        <a:lstStyle/>
        <a:p>
          <a:endParaRPr lang="en-US"/>
        </a:p>
      </dgm:t>
    </dgm:pt>
    <dgm:pt modelId="{E9034243-C643-4314-9304-FA248D4869C3}">
      <dgm:prSet/>
      <dgm:spPr/>
      <dgm:t>
        <a:bodyPr/>
        <a:lstStyle/>
        <a:p>
          <a:pPr rtl="0"/>
          <a:r>
            <a:rPr lang="en-GB" dirty="0">
              <a:solidFill>
                <a:srgbClr val="0070C0"/>
              </a:solidFill>
            </a:rPr>
            <a:t>You are relying on their good will and co-operation to make the research possible!!!</a:t>
          </a:r>
        </a:p>
      </dgm:t>
    </dgm:pt>
    <dgm:pt modelId="{6D7D8CEF-0F96-4881-92D6-4E766BF61EEC}" type="parTrans" cxnId="{BE3AD25C-5D24-4E4A-8CDC-616D6C1C8555}">
      <dgm:prSet/>
      <dgm:spPr/>
      <dgm:t>
        <a:bodyPr/>
        <a:lstStyle/>
        <a:p>
          <a:endParaRPr lang="en-US"/>
        </a:p>
      </dgm:t>
    </dgm:pt>
    <dgm:pt modelId="{EAF1704A-25A5-4790-BA17-FCF2004B1C84}" type="sibTrans" cxnId="{BE3AD25C-5D24-4E4A-8CDC-616D6C1C8555}">
      <dgm:prSet/>
      <dgm:spPr/>
      <dgm:t>
        <a:bodyPr/>
        <a:lstStyle/>
        <a:p>
          <a:endParaRPr lang="en-US"/>
        </a:p>
      </dgm:t>
    </dgm:pt>
    <dgm:pt modelId="{565B6F06-F735-4F37-AA97-8DA1DEAC9C45}" type="pres">
      <dgm:prSet presAssocID="{5FDFC9CF-F0F7-4CF2-81FB-4C32B1316D27}" presName="linear" presStyleCnt="0">
        <dgm:presLayoutVars>
          <dgm:animLvl val="lvl"/>
          <dgm:resizeHandles val="exact"/>
        </dgm:presLayoutVars>
      </dgm:prSet>
      <dgm:spPr/>
    </dgm:pt>
    <dgm:pt modelId="{FA0C9946-2D1C-4560-AFF3-20E27B42E125}" type="pres">
      <dgm:prSet presAssocID="{81BEDD6D-7E98-4266-9C7F-BD9C70831C52}" presName="parentText" presStyleLbl="node1" presStyleIdx="0" presStyleCnt="1">
        <dgm:presLayoutVars>
          <dgm:chMax val="0"/>
          <dgm:bulletEnabled val="1"/>
        </dgm:presLayoutVars>
      </dgm:prSet>
      <dgm:spPr/>
    </dgm:pt>
    <dgm:pt modelId="{14ED3D79-2C9E-4AA2-921B-2A24C3719D6E}" type="pres">
      <dgm:prSet presAssocID="{81BEDD6D-7E98-4266-9C7F-BD9C70831C52}" presName="childText" presStyleLbl="revTx" presStyleIdx="0" presStyleCnt="1">
        <dgm:presLayoutVars>
          <dgm:bulletEnabled val="1"/>
        </dgm:presLayoutVars>
      </dgm:prSet>
      <dgm:spPr/>
    </dgm:pt>
  </dgm:ptLst>
  <dgm:cxnLst>
    <dgm:cxn modelId="{27CEF608-E8DF-4284-AD33-FB61BF838763}" srcId="{5AC120F4-7F31-4270-9A2B-261A72470ABE}" destId="{BF51CB68-8AE7-427B-9452-84FE8551479A}" srcOrd="0" destOrd="0" parTransId="{19FB8939-1457-4AC8-9755-843A81A81AA6}" sibTransId="{396C80E1-5238-4453-AB41-A760F8479D8B}"/>
    <dgm:cxn modelId="{DC52340A-6DD3-4361-A5DD-AA605158AF65}" srcId="{81BEDD6D-7E98-4266-9C7F-BD9C70831C52}" destId="{F438ED25-365D-4003-9FE1-CB94446894BE}" srcOrd="1" destOrd="0" parTransId="{A34EB1E3-959C-4471-82E7-E15F571A18A9}" sibTransId="{65BB39F7-CBBC-49C6-AD3C-CF33968ACCE5}"/>
    <dgm:cxn modelId="{D31E8717-7E93-4A39-B664-2A9F3C8274EE}" type="presOf" srcId="{81BEDD6D-7E98-4266-9C7F-BD9C70831C52}" destId="{FA0C9946-2D1C-4560-AFF3-20E27B42E125}" srcOrd="0" destOrd="0" presId="urn:microsoft.com/office/officeart/2005/8/layout/vList2"/>
    <dgm:cxn modelId="{8E572F1D-56DC-4D1F-A8EF-A577BBEE0F23}" type="presOf" srcId="{5AC120F4-7F31-4270-9A2B-261A72470ABE}" destId="{14ED3D79-2C9E-4AA2-921B-2A24C3719D6E}" srcOrd="0" destOrd="0" presId="urn:microsoft.com/office/officeart/2005/8/layout/vList2"/>
    <dgm:cxn modelId="{ABACCE35-5A1E-4635-A2E6-6025DCABE402}" type="presOf" srcId="{54AC8327-24DA-49DC-9B4E-86E3E59560D3}" destId="{14ED3D79-2C9E-4AA2-921B-2A24C3719D6E}" srcOrd="0" destOrd="2" presId="urn:microsoft.com/office/officeart/2005/8/layout/vList2"/>
    <dgm:cxn modelId="{BE3AD25C-5D24-4E4A-8CDC-616D6C1C8555}" srcId="{81BEDD6D-7E98-4266-9C7F-BD9C70831C52}" destId="{E9034243-C643-4314-9304-FA248D4869C3}" srcOrd="3" destOrd="0" parTransId="{6D7D8CEF-0F96-4881-92D6-4E766BF61EEC}" sibTransId="{EAF1704A-25A5-4790-BA17-FCF2004B1C84}"/>
    <dgm:cxn modelId="{0ED95D67-6939-4B82-AED2-8065E6839D0B}" type="presOf" srcId="{BF51CB68-8AE7-427B-9452-84FE8551479A}" destId="{14ED3D79-2C9E-4AA2-921B-2A24C3719D6E}" srcOrd="0" destOrd="1" presId="urn:microsoft.com/office/officeart/2005/8/layout/vList2"/>
    <dgm:cxn modelId="{8075D657-9046-4E28-B9BA-58E4AB032D62}" type="presOf" srcId="{5FDFC9CF-F0F7-4CF2-81FB-4C32B1316D27}" destId="{565B6F06-F735-4F37-AA97-8DA1DEAC9C45}" srcOrd="0" destOrd="0" presId="urn:microsoft.com/office/officeart/2005/8/layout/vList2"/>
    <dgm:cxn modelId="{93989759-16B8-4E49-B4A2-6ADA0C78995F}" type="presOf" srcId="{F438ED25-365D-4003-9FE1-CB94446894BE}" destId="{14ED3D79-2C9E-4AA2-921B-2A24C3719D6E}" srcOrd="0" destOrd="3" presId="urn:microsoft.com/office/officeart/2005/8/layout/vList2"/>
    <dgm:cxn modelId="{3168EE7B-402C-49CE-B368-B14205869362}" srcId="{5AC120F4-7F31-4270-9A2B-261A72470ABE}" destId="{54AC8327-24DA-49DC-9B4E-86E3E59560D3}" srcOrd="1" destOrd="0" parTransId="{D9252B0C-0750-4862-9758-C9B50C4B0522}" sibTransId="{3135FD26-E9C5-4AA6-B6EF-ADF171A0F413}"/>
    <dgm:cxn modelId="{27C1B7A7-0B5C-4AA6-A681-23DC45BA902A}" type="presOf" srcId="{E9034243-C643-4314-9304-FA248D4869C3}" destId="{14ED3D79-2C9E-4AA2-921B-2A24C3719D6E}" srcOrd="0" destOrd="5" presId="urn:microsoft.com/office/officeart/2005/8/layout/vList2"/>
    <dgm:cxn modelId="{191AE1A7-282B-460C-8AEC-A42020F45AEA}" type="presOf" srcId="{77E3B980-EF3B-4CE4-A7EA-FD5AABD1BBDF}" destId="{14ED3D79-2C9E-4AA2-921B-2A24C3719D6E}" srcOrd="0" destOrd="4" presId="urn:microsoft.com/office/officeart/2005/8/layout/vList2"/>
    <dgm:cxn modelId="{B7C3C8DF-3930-4F79-96AF-64D59567F150}" srcId="{5FDFC9CF-F0F7-4CF2-81FB-4C32B1316D27}" destId="{81BEDD6D-7E98-4266-9C7F-BD9C70831C52}" srcOrd="0" destOrd="0" parTransId="{15DC6CB6-4D82-4BE8-BF2A-DAB84E85D213}" sibTransId="{FD685349-AFF2-4198-B4D4-A9B0A9B8C388}"/>
    <dgm:cxn modelId="{7F9ED2E3-9297-4339-AC79-8B0A37E2EC2D}" srcId="{81BEDD6D-7E98-4266-9C7F-BD9C70831C52}" destId="{77E3B980-EF3B-4CE4-A7EA-FD5AABD1BBDF}" srcOrd="2" destOrd="0" parTransId="{8D0F477B-F99D-42D9-A070-74635190FAF6}" sibTransId="{2060AF2A-5DFD-49D8-AE48-D4D98253707E}"/>
    <dgm:cxn modelId="{E127D4E6-C7EC-4F36-9534-8A5EC07ADBCC}" srcId="{81BEDD6D-7E98-4266-9C7F-BD9C70831C52}" destId="{5AC120F4-7F31-4270-9A2B-261A72470ABE}" srcOrd="0" destOrd="0" parTransId="{2C3C1FFB-0E2B-4812-947C-6E8209984069}" sibTransId="{2768C4E4-6C80-449E-A344-97F8D461D363}"/>
    <dgm:cxn modelId="{6BE3EEA0-4FCF-4D40-A4EB-897F31EACAF1}" type="presParOf" srcId="{565B6F06-F735-4F37-AA97-8DA1DEAC9C45}" destId="{FA0C9946-2D1C-4560-AFF3-20E27B42E125}" srcOrd="0" destOrd="0" presId="urn:microsoft.com/office/officeart/2005/8/layout/vList2"/>
    <dgm:cxn modelId="{DB46D696-D91A-47BA-87EE-CFF990DCE3DF}" type="presParOf" srcId="{565B6F06-F735-4F37-AA97-8DA1DEAC9C45}" destId="{14ED3D79-2C9E-4AA2-921B-2A24C3719D6E}"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E9A8B6D-8E67-457B-8964-9DA8F9B7112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A7911D3-BDE7-4163-8EB5-3301F4C79DC2}">
      <dgm:prSet/>
      <dgm:spPr/>
      <dgm:t>
        <a:bodyPr/>
        <a:lstStyle/>
        <a:p>
          <a:pPr rtl="0"/>
          <a:r>
            <a:rPr lang="en-GB" dirty="0"/>
            <a:t>Your own perspective will influence the type of research and research ethics you will adopt.</a:t>
          </a:r>
        </a:p>
      </dgm:t>
    </dgm:pt>
    <dgm:pt modelId="{92927D5C-4DC8-4BD2-817F-27701B49D62B}" type="parTrans" cxnId="{CFE16062-865D-4207-8AB6-5AD55E42982D}">
      <dgm:prSet/>
      <dgm:spPr/>
      <dgm:t>
        <a:bodyPr/>
        <a:lstStyle/>
        <a:p>
          <a:endParaRPr lang="en-US"/>
        </a:p>
      </dgm:t>
    </dgm:pt>
    <dgm:pt modelId="{EF20492B-5DE1-4C74-BE87-F7C26F1E40BF}" type="sibTrans" cxnId="{CFE16062-865D-4207-8AB6-5AD55E42982D}">
      <dgm:prSet/>
      <dgm:spPr/>
      <dgm:t>
        <a:bodyPr/>
        <a:lstStyle/>
        <a:p>
          <a:endParaRPr lang="en-US"/>
        </a:p>
      </dgm:t>
    </dgm:pt>
    <dgm:pt modelId="{0B7E36CA-C2C9-4B10-B6C7-0C9FDF5AD589}">
      <dgm:prSet/>
      <dgm:spPr/>
      <dgm:t>
        <a:bodyPr/>
        <a:lstStyle/>
        <a:p>
          <a:pPr rtl="0"/>
          <a:r>
            <a:rPr lang="en-GB"/>
            <a:t>Ask yourself how do I want to be in relation to those I am studying?</a:t>
          </a:r>
        </a:p>
      </dgm:t>
    </dgm:pt>
    <dgm:pt modelId="{188759AA-9FC6-426F-8118-3451FACAE220}" type="parTrans" cxnId="{3A0CF1EA-414A-4D95-8179-B44477D17E09}">
      <dgm:prSet/>
      <dgm:spPr/>
      <dgm:t>
        <a:bodyPr/>
        <a:lstStyle/>
        <a:p>
          <a:endParaRPr lang="en-US"/>
        </a:p>
      </dgm:t>
    </dgm:pt>
    <dgm:pt modelId="{03F91B20-55C6-499A-818E-2C15DED97E12}" type="sibTrans" cxnId="{3A0CF1EA-414A-4D95-8179-B44477D17E09}">
      <dgm:prSet/>
      <dgm:spPr/>
      <dgm:t>
        <a:bodyPr/>
        <a:lstStyle/>
        <a:p>
          <a:endParaRPr lang="en-US"/>
        </a:p>
      </dgm:t>
    </dgm:pt>
    <dgm:pt modelId="{BCB092E4-A0B0-4208-8FBC-6312344FF5D1}">
      <dgm:prSet/>
      <dgm:spPr/>
      <dgm:t>
        <a:bodyPr/>
        <a:lstStyle/>
        <a:p>
          <a:pPr rtl="0"/>
          <a:r>
            <a:rPr lang="en-GB"/>
            <a:t>Do I want to see them as objects or agents in the research process?</a:t>
          </a:r>
        </a:p>
      </dgm:t>
    </dgm:pt>
    <dgm:pt modelId="{3F066947-6415-47F8-8415-3186BF92E9D1}" type="parTrans" cxnId="{1CCDDBCB-C073-4F98-B9BE-2F4D90A91DA2}">
      <dgm:prSet/>
      <dgm:spPr/>
      <dgm:t>
        <a:bodyPr/>
        <a:lstStyle/>
        <a:p>
          <a:endParaRPr lang="en-US"/>
        </a:p>
      </dgm:t>
    </dgm:pt>
    <dgm:pt modelId="{D620B7E2-9754-4F93-AF83-D07ACCEE349F}" type="sibTrans" cxnId="{1CCDDBCB-C073-4F98-B9BE-2F4D90A91DA2}">
      <dgm:prSet/>
      <dgm:spPr/>
      <dgm:t>
        <a:bodyPr/>
        <a:lstStyle/>
        <a:p>
          <a:endParaRPr lang="en-US"/>
        </a:p>
      </dgm:t>
    </dgm:pt>
    <dgm:pt modelId="{44B47E30-0B80-4365-B527-43D84CF37EB3}">
      <dgm:prSet/>
      <dgm:spPr/>
      <dgm:t>
        <a:bodyPr/>
        <a:lstStyle/>
        <a:p>
          <a:pPr rtl="0"/>
          <a:r>
            <a:rPr lang="en-GB"/>
            <a:t>In other words do I want to do research on people or in collaboration with people?</a:t>
          </a:r>
        </a:p>
      </dgm:t>
    </dgm:pt>
    <dgm:pt modelId="{FBEEA0A7-3D3B-4D74-AD45-BDDA66567669}" type="parTrans" cxnId="{9157FD77-9A98-4251-B412-F4B9538FF339}">
      <dgm:prSet/>
      <dgm:spPr/>
      <dgm:t>
        <a:bodyPr/>
        <a:lstStyle/>
        <a:p>
          <a:endParaRPr lang="en-US"/>
        </a:p>
      </dgm:t>
    </dgm:pt>
    <dgm:pt modelId="{5C20460B-3B2A-4823-95FF-B2C65E56CC06}" type="sibTrans" cxnId="{9157FD77-9A98-4251-B412-F4B9538FF339}">
      <dgm:prSet/>
      <dgm:spPr/>
      <dgm:t>
        <a:bodyPr/>
        <a:lstStyle/>
        <a:p>
          <a:endParaRPr lang="en-US"/>
        </a:p>
      </dgm:t>
    </dgm:pt>
    <dgm:pt modelId="{57A15E4A-C897-4BFA-AF76-367A5676179A}" type="pres">
      <dgm:prSet presAssocID="{DE9A8B6D-8E67-457B-8964-9DA8F9B71127}" presName="linear" presStyleCnt="0">
        <dgm:presLayoutVars>
          <dgm:animLvl val="lvl"/>
          <dgm:resizeHandles val="exact"/>
        </dgm:presLayoutVars>
      </dgm:prSet>
      <dgm:spPr/>
    </dgm:pt>
    <dgm:pt modelId="{404BD695-BF24-4B0D-8D43-2EB185C78F9E}" type="pres">
      <dgm:prSet presAssocID="{3A7911D3-BDE7-4163-8EB5-3301F4C79DC2}" presName="parentText" presStyleLbl="node1" presStyleIdx="0" presStyleCnt="4">
        <dgm:presLayoutVars>
          <dgm:chMax val="0"/>
          <dgm:bulletEnabled val="1"/>
        </dgm:presLayoutVars>
      </dgm:prSet>
      <dgm:spPr/>
    </dgm:pt>
    <dgm:pt modelId="{E1FE1C7F-A2A4-4D6B-8974-AF0CBA5E30B0}" type="pres">
      <dgm:prSet presAssocID="{EF20492B-5DE1-4C74-BE87-F7C26F1E40BF}" presName="spacer" presStyleCnt="0"/>
      <dgm:spPr/>
    </dgm:pt>
    <dgm:pt modelId="{82D99882-836A-4117-B78D-3773A44FD81A}" type="pres">
      <dgm:prSet presAssocID="{0B7E36CA-C2C9-4B10-B6C7-0C9FDF5AD589}" presName="parentText" presStyleLbl="node1" presStyleIdx="1" presStyleCnt="4">
        <dgm:presLayoutVars>
          <dgm:chMax val="0"/>
          <dgm:bulletEnabled val="1"/>
        </dgm:presLayoutVars>
      </dgm:prSet>
      <dgm:spPr/>
    </dgm:pt>
    <dgm:pt modelId="{39B55E2C-E114-47FB-AE42-2D05CB202EBF}" type="pres">
      <dgm:prSet presAssocID="{03F91B20-55C6-499A-818E-2C15DED97E12}" presName="spacer" presStyleCnt="0"/>
      <dgm:spPr/>
    </dgm:pt>
    <dgm:pt modelId="{1BC9CFF3-5682-4788-B629-03A6898C50BA}" type="pres">
      <dgm:prSet presAssocID="{BCB092E4-A0B0-4208-8FBC-6312344FF5D1}" presName="parentText" presStyleLbl="node1" presStyleIdx="2" presStyleCnt="4">
        <dgm:presLayoutVars>
          <dgm:chMax val="0"/>
          <dgm:bulletEnabled val="1"/>
        </dgm:presLayoutVars>
      </dgm:prSet>
      <dgm:spPr/>
    </dgm:pt>
    <dgm:pt modelId="{100A1063-B0A4-49FA-B110-6CFC1C62BCDE}" type="pres">
      <dgm:prSet presAssocID="{D620B7E2-9754-4F93-AF83-D07ACCEE349F}" presName="spacer" presStyleCnt="0"/>
      <dgm:spPr/>
    </dgm:pt>
    <dgm:pt modelId="{CAB8EECD-F38C-499E-BA75-07D9F83795F1}" type="pres">
      <dgm:prSet presAssocID="{44B47E30-0B80-4365-B527-43D84CF37EB3}" presName="parentText" presStyleLbl="node1" presStyleIdx="3" presStyleCnt="4">
        <dgm:presLayoutVars>
          <dgm:chMax val="0"/>
          <dgm:bulletEnabled val="1"/>
        </dgm:presLayoutVars>
      </dgm:prSet>
      <dgm:spPr/>
    </dgm:pt>
  </dgm:ptLst>
  <dgm:cxnLst>
    <dgm:cxn modelId="{34D34A61-4923-4A1C-8828-4487C0CE6B1D}" type="presOf" srcId="{3A7911D3-BDE7-4163-8EB5-3301F4C79DC2}" destId="{404BD695-BF24-4B0D-8D43-2EB185C78F9E}" srcOrd="0" destOrd="0" presId="urn:microsoft.com/office/officeart/2005/8/layout/vList2"/>
    <dgm:cxn modelId="{CFE16062-865D-4207-8AB6-5AD55E42982D}" srcId="{DE9A8B6D-8E67-457B-8964-9DA8F9B71127}" destId="{3A7911D3-BDE7-4163-8EB5-3301F4C79DC2}" srcOrd="0" destOrd="0" parTransId="{92927D5C-4DC8-4BD2-817F-27701B49D62B}" sibTransId="{EF20492B-5DE1-4C74-BE87-F7C26F1E40BF}"/>
    <dgm:cxn modelId="{574A6769-B066-4AC5-A78B-921F0A1D1A0F}" type="presOf" srcId="{0B7E36CA-C2C9-4B10-B6C7-0C9FDF5AD589}" destId="{82D99882-836A-4117-B78D-3773A44FD81A}" srcOrd="0" destOrd="0" presId="urn:microsoft.com/office/officeart/2005/8/layout/vList2"/>
    <dgm:cxn modelId="{9157FD77-9A98-4251-B412-F4B9538FF339}" srcId="{DE9A8B6D-8E67-457B-8964-9DA8F9B71127}" destId="{44B47E30-0B80-4365-B527-43D84CF37EB3}" srcOrd="3" destOrd="0" parTransId="{FBEEA0A7-3D3B-4D74-AD45-BDDA66567669}" sibTransId="{5C20460B-3B2A-4823-95FF-B2C65E56CC06}"/>
    <dgm:cxn modelId="{550C6B82-3215-49C2-8609-04EED786E34B}" type="presOf" srcId="{44B47E30-0B80-4365-B527-43D84CF37EB3}" destId="{CAB8EECD-F38C-499E-BA75-07D9F83795F1}" srcOrd="0" destOrd="0" presId="urn:microsoft.com/office/officeart/2005/8/layout/vList2"/>
    <dgm:cxn modelId="{98697C8F-3CD4-4603-87CF-96CE1AD93EDB}" type="presOf" srcId="{BCB092E4-A0B0-4208-8FBC-6312344FF5D1}" destId="{1BC9CFF3-5682-4788-B629-03A6898C50BA}" srcOrd="0" destOrd="0" presId="urn:microsoft.com/office/officeart/2005/8/layout/vList2"/>
    <dgm:cxn modelId="{1CCDDBCB-C073-4F98-B9BE-2F4D90A91DA2}" srcId="{DE9A8B6D-8E67-457B-8964-9DA8F9B71127}" destId="{BCB092E4-A0B0-4208-8FBC-6312344FF5D1}" srcOrd="2" destOrd="0" parTransId="{3F066947-6415-47F8-8415-3186BF92E9D1}" sibTransId="{D620B7E2-9754-4F93-AF83-D07ACCEE349F}"/>
    <dgm:cxn modelId="{3A0CF1EA-414A-4D95-8179-B44477D17E09}" srcId="{DE9A8B6D-8E67-457B-8964-9DA8F9B71127}" destId="{0B7E36CA-C2C9-4B10-B6C7-0C9FDF5AD589}" srcOrd="1" destOrd="0" parTransId="{188759AA-9FC6-426F-8118-3451FACAE220}" sibTransId="{03F91B20-55C6-499A-818E-2C15DED97E12}"/>
    <dgm:cxn modelId="{5F37BBEE-4539-454A-8BBA-20B06E39B6E7}" type="presOf" srcId="{DE9A8B6D-8E67-457B-8964-9DA8F9B71127}" destId="{57A15E4A-C897-4BFA-AF76-367A5676179A}" srcOrd="0" destOrd="0" presId="urn:microsoft.com/office/officeart/2005/8/layout/vList2"/>
    <dgm:cxn modelId="{C0961066-CB72-4920-8817-ABD598610E12}" type="presParOf" srcId="{57A15E4A-C897-4BFA-AF76-367A5676179A}" destId="{404BD695-BF24-4B0D-8D43-2EB185C78F9E}" srcOrd="0" destOrd="0" presId="urn:microsoft.com/office/officeart/2005/8/layout/vList2"/>
    <dgm:cxn modelId="{B0EEEF84-E5DF-4631-ADC7-E95A604EC009}" type="presParOf" srcId="{57A15E4A-C897-4BFA-AF76-367A5676179A}" destId="{E1FE1C7F-A2A4-4D6B-8974-AF0CBA5E30B0}" srcOrd="1" destOrd="0" presId="urn:microsoft.com/office/officeart/2005/8/layout/vList2"/>
    <dgm:cxn modelId="{6452410A-4D26-41D1-A72B-BD76AFBD9B60}" type="presParOf" srcId="{57A15E4A-C897-4BFA-AF76-367A5676179A}" destId="{82D99882-836A-4117-B78D-3773A44FD81A}" srcOrd="2" destOrd="0" presId="urn:microsoft.com/office/officeart/2005/8/layout/vList2"/>
    <dgm:cxn modelId="{F58A6F2A-1D33-4DEA-97E3-5BA1C3AECD21}" type="presParOf" srcId="{57A15E4A-C897-4BFA-AF76-367A5676179A}" destId="{39B55E2C-E114-47FB-AE42-2D05CB202EBF}" srcOrd="3" destOrd="0" presId="urn:microsoft.com/office/officeart/2005/8/layout/vList2"/>
    <dgm:cxn modelId="{B6DDA7BD-0987-471A-B3D0-1D8F8B884B8A}" type="presParOf" srcId="{57A15E4A-C897-4BFA-AF76-367A5676179A}" destId="{1BC9CFF3-5682-4788-B629-03A6898C50BA}" srcOrd="4" destOrd="0" presId="urn:microsoft.com/office/officeart/2005/8/layout/vList2"/>
    <dgm:cxn modelId="{22D99A68-D632-4C09-8691-B345807BFB2D}" type="presParOf" srcId="{57A15E4A-C897-4BFA-AF76-367A5676179A}" destId="{100A1063-B0A4-49FA-B110-6CFC1C62BCDE}" srcOrd="5" destOrd="0" presId="urn:microsoft.com/office/officeart/2005/8/layout/vList2"/>
    <dgm:cxn modelId="{7528FB5D-C811-4E94-9EA0-7F324332F219}" type="presParOf" srcId="{57A15E4A-C897-4BFA-AF76-367A5676179A}" destId="{CAB8EECD-F38C-499E-BA75-07D9F83795F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94C87FC-5458-405A-852A-1375C988A0D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1F71310-2B40-4076-8B6D-8B3FCA989978}">
      <dgm:prSet/>
      <dgm:spPr/>
      <dgm:t>
        <a:bodyPr/>
        <a:lstStyle/>
        <a:p>
          <a:pPr rtl="0"/>
          <a:r>
            <a:rPr lang="en-GB" dirty="0"/>
            <a:t>Looking after yourself!</a:t>
          </a:r>
        </a:p>
      </dgm:t>
    </dgm:pt>
    <dgm:pt modelId="{4FD98B0E-C3BB-4F03-8F66-44082F96E272}" type="parTrans" cxnId="{D997B204-9EC3-4CEA-B80A-E434A6212E05}">
      <dgm:prSet/>
      <dgm:spPr/>
      <dgm:t>
        <a:bodyPr/>
        <a:lstStyle/>
        <a:p>
          <a:endParaRPr lang="en-US"/>
        </a:p>
      </dgm:t>
    </dgm:pt>
    <dgm:pt modelId="{E11F51C2-3579-4706-8A69-818582E0BA37}" type="sibTrans" cxnId="{D997B204-9EC3-4CEA-B80A-E434A6212E05}">
      <dgm:prSet/>
      <dgm:spPr/>
      <dgm:t>
        <a:bodyPr/>
        <a:lstStyle/>
        <a:p>
          <a:endParaRPr lang="en-US"/>
        </a:p>
      </dgm:t>
    </dgm:pt>
    <dgm:pt modelId="{C990F548-6595-49B6-A394-ACD499A45EEE}">
      <dgm:prSet/>
      <dgm:spPr/>
      <dgm:t>
        <a:bodyPr/>
        <a:lstStyle/>
        <a:p>
          <a:pPr rtl="0"/>
          <a:r>
            <a:rPr lang="en-GB"/>
            <a:t>What could be the issues / risks to you as a researcher?</a:t>
          </a:r>
        </a:p>
      </dgm:t>
    </dgm:pt>
    <dgm:pt modelId="{4DDF85F2-8C7D-4A4F-AD21-CF2CF45D4F53}" type="parTrans" cxnId="{C53237E9-AC93-467C-BB70-4BC283E976E7}">
      <dgm:prSet/>
      <dgm:spPr/>
      <dgm:t>
        <a:bodyPr/>
        <a:lstStyle/>
        <a:p>
          <a:endParaRPr lang="en-US"/>
        </a:p>
      </dgm:t>
    </dgm:pt>
    <dgm:pt modelId="{A2177989-01A1-4306-90A3-EBC25483FA6E}" type="sibTrans" cxnId="{C53237E9-AC93-467C-BB70-4BC283E976E7}">
      <dgm:prSet/>
      <dgm:spPr/>
      <dgm:t>
        <a:bodyPr/>
        <a:lstStyle/>
        <a:p>
          <a:endParaRPr lang="en-US"/>
        </a:p>
      </dgm:t>
    </dgm:pt>
    <dgm:pt modelId="{5BAC10F5-D5B1-4BC5-A0CD-3FF90433E6FA}">
      <dgm:prSet/>
      <dgm:spPr/>
      <dgm:t>
        <a:bodyPr/>
        <a:lstStyle/>
        <a:p>
          <a:pPr rtl="0"/>
          <a:r>
            <a:rPr lang="en-GB"/>
            <a:t>How could these be managed? </a:t>
          </a:r>
        </a:p>
      </dgm:t>
    </dgm:pt>
    <dgm:pt modelId="{3B287EB6-853A-4B89-993D-798468A9CDE6}" type="parTrans" cxnId="{6F294D83-83B0-481C-8A79-ECA80DDF60A6}">
      <dgm:prSet/>
      <dgm:spPr/>
      <dgm:t>
        <a:bodyPr/>
        <a:lstStyle/>
        <a:p>
          <a:endParaRPr lang="en-US"/>
        </a:p>
      </dgm:t>
    </dgm:pt>
    <dgm:pt modelId="{856F25B4-EDEA-4B21-9F7B-C575D91C4DF2}" type="sibTrans" cxnId="{6F294D83-83B0-481C-8A79-ECA80DDF60A6}">
      <dgm:prSet/>
      <dgm:spPr/>
      <dgm:t>
        <a:bodyPr/>
        <a:lstStyle/>
        <a:p>
          <a:endParaRPr lang="en-US"/>
        </a:p>
      </dgm:t>
    </dgm:pt>
    <dgm:pt modelId="{893311C7-6764-4748-9BAB-9EF22B288126}" type="pres">
      <dgm:prSet presAssocID="{894C87FC-5458-405A-852A-1375C988A0DA}" presName="linear" presStyleCnt="0">
        <dgm:presLayoutVars>
          <dgm:animLvl val="lvl"/>
          <dgm:resizeHandles val="exact"/>
        </dgm:presLayoutVars>
      </dgm:prSet>
      <dgm:spPr/>
    </dgm:pt>
    <dgm:pt modelId="{1658928E-B9E8-4A90-8E01-822943390269}" type="pres">
      <dgm:prSet presAssocID="{31F71310-2B40-4076-8B6D-8B3FCA989978}" presName="parentText" presStyleLbl="node1" presStyleIdx="0" presStyleCnt="3" custLinFactNeighborY="-42675">
        <dgm:presLayoutVars>
          <dgm:chMax val="0"/>
          <dgm:bulletEnabled val="1"/>
        </dgm:presLayoutVars>
      </dgm:prSet>
      <dgm:spPr/>
    </dgm:pt>
    <dgm:pt modelId="{4134BE97-A148-4335-AD69-F284A600E6A7}" type="pres">
      <dgm:prSet presAssocID="{E11F51C2-3579-4706-8A69-818582E0BA37}" presName="spacer" presStyleCnt="0"/>
      <dgm:spPr/>
    </dgm:pt>
    <dgm:pt modelId="{D1CBC599-09C1-4DB8-A694-7D8AE7285237}" type="pres">
      <dgm:prSet presAssocID="{C990F548-6595-49B6-A394-ACD499A45EEE}" presName="parentText" presStyleLbl="node1" presStyleIdx="1" presStyleCnt="3">
        <dgm:presLayoutVars>
          <dgm:chMax val="0"/>
          <dgm:bulletEnabled val="1"/>
        </dgm:presLayoutVars>
      </dgm:prSet>
      <dgm:spPr/>
    </dgm:pt>
    <dgm:pt modelId="{D9D1D385-DDFF-4301-A8F7-7F6644688157}" type="pres">
      <dgm:prSet presAssocID="{A2177989-01A1-4306-90A3-EBC25483FA6E}" presName="spacer" presStyleCnt="0"/>
      <dgm:spPr/>
    </dgm:pt>
    <dgm:pt modelId="{BB9F28FB-7186-4D6C-B448-6A39296111EA}" type="pres">
      <dgm:prSet presAssocID="{5BAC10F5-D5B1-4BC5-A0CD-3FF90433E6FA}" presName="parentText" presStyleLbl="node1" presStyleIdx="2" presStyleCnt="3">
        <dgm:presLayoutVars>
          <dgm:chMax val="0"/>
          <dgm:bulletEnabled val="1"/>
        </dgm:presLayoutVars>
      </dgm:prSet>
      <dgm:spPr/>
    </dgm:pt>
  </dgm:ptLst>
  <dgm:cxnLst>
    <dgm:cxn modelId="{D997B204-9EC3-4CEA-B80A-E434A6212E05}" srcId="{894C87FC-5458-405A-852A-1375C988A0DA}" destId="{31F71310-2B40-4076-8B6D-8B3FCA989978}" srcOrd="0" destOrd="0" parTransId="{4FD98B0E-C3BB-4F03-8F66-44082F96E272}" sibTransId="{E11F51C2-3579-4706-8A69-818582E0BA37}"/>
    <dgm:cxn modelId="{43CDBD04-2B15-46BC-8678-64DB88C51D2D}" type="presOf" srcId="{C990F548-6595-49B6-A394-ACD499A45EEE}" destId="{D1CBC599-09C1-4DB8-A694-7D8AE7285237}" srcOrd="0" destOrd="0" presId="urn:microsoft.com/office/officeart/2005/8/layout/vList2"/>
    <dgm:cxn modelId="{6F294D83-83B0-481C-8A79-ECA80DDF60A6}" srcId="{894C87FC-5458-405A-852A-1375C988A0DA}" destId="{5BAC10F5-D5B1-4BC5-A0CD-3FF90433E6FA}" srcOrd="2" destOrd="0" parTransId="{3B287EB6-853A-4B89-993D-798468A9CDE6}" sibTransId="{856F25B4-EDEA-4B21-9F7B-C575D91C4DF2}"/>
    <dgm:cxn modelId="{3EB0F09F-349F-417B-AD11-7B4DBAEDBED5}" type="presOf" srcId="{894C87FC-5458-405A-852A-1375C988A0DA}" destId="{893311C7-6764-4748-9BAB-9EF22B288126}" srcOrd="0" destOrd="0" presId="urn:microsoft.com/office/officeart/2005/8/layout/vList2"/>
    <dgm:cxn modelId="{48F4AFCB-6349-439C-B715-527EB5F745FA}" type="presOf" srcId="{5BAC10F5-D5B1-4BC5-A0CD-3FF90433E6FA}" destId="{BB9F28FB-7186-4D6C-B448-6A39296111EA}" srcOrd="0" destOrd="0" presId="urn:microsoft.com/office/officeart/2005/8/layout/vList2"/>
    <dgm:cxn modelId="{C53237E9-AC93-467C-BB70-4BC283E976E7}" srcId="{894C87FC-5458-405A-852A-1375C988A0DA}" destId="{C990F548-6595-49B6-A394-ACD499A45EEE}" srcOrd="1" destOrd="0" parTransId="{4DDF85F2-8C7D-4A4F-AD21-CF2CF45D4F53}" sibTransId="{A2177989-01A1-4306-90A3-EBC25483FA6E}"/>
    <dgm:cxn modelId="{394448E9-40B2-4609-81C5-C75F51C1AC84}" type="presOf" srcId="{31F71310-2B40-4076-8B6D-8B3FCA989978}" destId="{1658928E-B9E8-4A90-8E01-822943390269}" srcOrd="0" destOrd="0" presId="urn:microsoft.com/office/officeart/2005/8/layout/vList2"/>
    <dgm:cxn modelId="{D5767BB2-9E17-4763-A52B-E0976FD34262}" type="presParOf" srcId="{893311C7-6764-4748-9BAB-9EF22B288126}" destId="{1658928E-B9E8-4A90-8E01-822943390269}" srcOrd="0" destOrd="0" presId="urn:microsoft.com/office/officeart/2005/8/layout/vList2"/>
    <dgm:cxn modelId="{EC83F072-4CDA-49E0-9722-8487EBD839DC}" type="presParOf" srcId="{893311C7-6764-4748-9BAB-9EF22B288126}" destId="{4134BE97-A148-4335-AD69-F284A600E6A7}" srcOrd="1" destOrd="0" presId="urn:microsoft.com/office/officeart/2005/8/layout/vList2"/>
    <dgm:cxn modelId="{747DAD0B-ECE7-4F86-9D4A-6CDE2D2D0568}" type="presParOf" srcId="{893311C7-6764-4748-9BAB-9EF22B288126}" destId="{D1CBC599-09C1-4DB8-A694-7D8AE7285237}" srcOrd="2" destOrd="0" presId="urn:microsoft.com/office/officeart/2005/8/layout/vList2"/>
    <dgm:cxn modelId="{D04EFC0D-9C37-4EB8-94F1-6617DBCB1BB0}" type="presParOf" srcId="{893311C7-6764-4748-9BAB-9EF22B288126}" destId="{D9D1D385-DDFF-4301-A8F7-7F6644688157}" srcOrd="3" destOrd="0" presId="urn:microsoft.com/office/officeart/2005/8/layout/vList2"/>
    <dgm:cxn modelId="{01000E39-1EC6-4AE9-8821-794D8D83A217}" type="presParOf" srcId="{893311C7-6764-4748-9BAB-9EF22B288126}" destId="{BB9F28FB-7186-4D6C-B448-6A39296111E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27316ED-F3A4-4E8C-B517-0C1927DE601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D31A9C1-7FF2-4F6D-9E08-819811A721EC}">
      <dgm:prSet/>
      <dgm:spPr/>
      <dgm:t>
        <a:bodyPr/>
        <a:lstStyle/>
        <a:p>
          <a:pPr rtl="0"/>
          <a:r>
            <a:rPr lang="en-GB"/>
            <a:t>Discuss as a group  what ethical  issues you may need to consider throughout the research process:</a:t>
          </a:r>
        </a:p>
      </dgm:t>
    </dgm:pt>
    <dgm:pt modelId="{63AC787B-5C26-43EC-84FF-1C69982A5B36}" type="parTrans" cxnId="{1A915E52-599B-4CA7-A907-4C9BFCD6C28F}">
      <dgm:prSet/>
      <dgm:spPr/>
      <dgm:t>
        <a:bodyPr/>
        <a:lstStyle/>
        <a:p>
          <a:endParaRPr lang="en-US"/>
        </a:p>
      </dgm:t>
    </dgm:pt>
    <dgm:pt modelId="{08F2D43E-D7E5-4C09-A778-38F65DECBDAC}" type="sibTrans" cxnId="{1A915E52-599B-4CA7-A907-4C9BFCD6C28F}">
      <dgm:prSet/>
      <dgm:spPr/>
      <dgm:t>
        <a:bodyPr/>
        <a:lstStyle/>
        <a:p>
          <a:endParaRPr lang="en-US"/>
        </a:p>
      </dgm:t>
    </dgm:pt>
    <dgm:pt modelId="{FC8238C0-8E71-420F-A7B0-8EE0DBFDE64D}">
      <dgm:prSet/>
      <dgm:spPr/>
      <dgm:t>
        <a:bodyPr/>
        <a:lstStyle/>
        <a:p>
          <a:pPr rtl="0"/>
          <a:r>
            <a:rPr lang="en-GB" dirty="0">
              <a:solidFill>
                <a:srgbClr val="0070C0"/>
              </a:solidFill>
            </a:rPr>
            <a:t>Planning </a:t>
          </a:r>
        </a:p>
      </dgm:t>
    </dgm:pt>
    <dgm:pt modelId="{76B0F89A-5C25-48F7-A5EC-6F286FAA798C}" type="parTrans" cxnId="{FF6D8BDE-5DD3-4212-8982-C185EF49ADB3}">
      <dgm:prSet/>
      <dgm:spPr/>
      <dgm:t>
        <a:bodyPr/>
        <a:lstStyle/>
        <a:p>
          <a:endParaRPr lang="en-US"/>
        </a:p>
      </dgm:t>
    </dgm:pt>
    <dgm:pt modelId="{2F6869DB-20EA-4A3A-97B4-C58176920682}" type="sibTrans" cxnId="{FF6D8BDE-5DD3-4212-8982-C185EF49ADB3}">
      <dgm:prSet/>
      <dgm:spPr/>
      <dgm:t>
        <a:bodyPr/>
        <a:lstStyle/>
        <a:p>
          <a:endParaRPr lang="en-US"/>
        </a:p>
      </dgm:t>
    </dgm:pt>
    <dgm:pt modelId="{792C1823-9892-426E-BB4D-15CD8BCD715F}">
      <dgm:prSet/>
      <dgm:spPr/>
      <dgm:t>
        <a:bodyPr/>
        <a:lstStyle/>
        <a:p>
          <a:pPr rtl="0"/>
          <a:r>
            <a:rPr lang="en-GB" dirty="0">
              <a:solidFill>
                <a:srgbClr val="0070C0"/>
              </a:solidFill>
            </a:rPr>
            <a:t>Project proposal</a:t>
          </a:r>
        </a:p>
      </dgm:t>
    </dgm:pt>
    <dgm:pt modelId="{BB933CEE-B842-432A-BBFC-F51CA8D3D6F2}" type="parTrans" cxnId="{2FB83FF1-360E-4EA2-93A9-C7208BB2A5F1}">
      <dgm:prSet/>
      <dgm:spPr/>
      <dgm:t>
        <a:bodyPr/>
        <a:lstStyle/>
        <a:p>
          <a:endParaRPr lang="en-US"/>
        </a:p>
      </dgm:t>
    </dgm:pt>
    <dgm:pt modelId="{923A5928-1EF9-42E4-8D99-B7DF7C89B8AA}" type="sibTrans" cxnId="{2FB83FF1-360E-4EA2-93A9-C7208BB2A5F1}">
      <dgm:prSet/>
      <dgm:spPr/>
      <dgm:t>
        <a:bodyPr/>
        <a:lstStyle/>
        <a:p>
          <a:endParaRPr lang="en-US"/>
        </a:p>
      </dgm:t>
    </dgm:pt>
    <dgm:pt modelId="{918769B7-1264-48C1-B8CD-E4BE1F737444}">
      <dgm:prSet/>
      <dgm:spPr/>
      <dgm:t>
        <a:bodyPr/>
        <a:lstStyle/>
        <a:p>
          <a:pPr rtl="0"/>
          <a:r>
            <a:rPr lang="en-GB" dirty="0">
              <a:solidFill>
                <a:srgbClr val="0070C0"/>
              </a:solidFill>
            </a:rPr>
            <a:t>Reading </a:t>
          </a:r>
        </a:p>
      </dgm:t>
    </dgm:pt>
    <dgm:pt modelId="{EE47195B-0ED1-4FC6-BFAA-B9702CD20EFD}" type="parTrans" cxnId="{719723CE-C3F8-4DA9-8DE1-D5328D62797D}">
      <dgm:prSet/>
      <dgm:spPr/>
      <dgm:t>
        <a:bodyPr/>
        <a:lstStyle/>
        <a:p>
          <a:endParaRPr lang="en-US"/>
        </a:p>
      </dgm:t>
    </dgm:pt>
    <dgm:pt modelId="{A0F83838-A15B-4828-8682-E68CBB4B9391}" type="sibTrans" cxnId="{719723CE-C3F8-4DA9-8DE1-D5328D62797D}">
      <dgm:prSet/>
      <dgm:spPr/>
      <dgm:t>
        <a:bodyPr/>
        <a:lstStyle/>
        <a:p>
          <a:endParaRPr lang="en-US"/>
        </a:p>
      </dgm:t>
    </dgm:pt>
    <dgm:pt modelId="{0EE6AE8B-3CFE-4C4C-A5DD-04EDB80DE3BA}">
      <dgm:prSet/>
      <dgm:spPr/>
      <dgm:t>
        <a:bodyPr/>
        <a:lstStyle/>
        <a:p>
          <a:pPr rtl="0"/>
          <a:r>
            <a:rPr lang="en-GB" dirty="0">
              <a:solidFill>
                <a:srgbClr val="0070C0"/>
              </a:solidFill>
            </a:rPr>
            <a:t>Collecting primary / empirical data</a:t>
          </a:r>
        </a:p>
      </dgm:t>
    </dgm:pt>
    <dgm:pt modelId="{FD1F4D39-5CF3-4E73-81E3-1B91455EAD04}" type="parTrans" cxnId="{8A93165A-4331-43E7-BF56-8B34F8EBFE02}">
      <dgm:prSet/>
      <dgm:spPr/>
      <dgm:t>
        <a:bodyPr/>
        <a:lstStyle/>
        <a:p>
          <a:endParaRPr lang="en-US"/>
        </a:p>
      </dgm:t>
    </dgm:pt>
    <dgm:pt modelId="{B9AB9B55-F14A-4324-AB80-AA5CCF440AD6}" type="sibTrans" cxnId="{8A93165A-4331-43E7-BF56-8B34F8EBFE02}">
      <dgm:prSet/>
      <dgm:spPr/>
      <dgm:t>
        <a:bodyPr/>
        <a:lstStyle/>
        <a:p>
          <a:endParaRPr lang="en-US"/>
        </a:p>
      </dgm:t>
    </dgm:pt>
    <dgm:pt modelId="{12D6B152-64E7-47D5-8CF4-6A2193EAC6CE}">
      <dgm:prSet/>
      <dgm:spPr/>
      <dgm:t>
        <a:bodyPr/>
        <a:lstStyle/>
        <a:p>
          <a:pPr rtl="0"/>
          <a:r>
            <a:rPr lang="en-GB" dirty="0">
              <a:solidFill>
                <a:srgbClr val="0070C0"/>
              </a:solidFill>
            </a:rPr>
            <a:t>Data analysis </a:t>
          </a:r>
        </a:p>
      </dgm:t>
    </dgm:pt>
    <dgm:pt modelId="{B3A97F21-B62F-4EC6-AB8A-DE5C50DA14F3}" type="parTrans" cxnId="{C2B82BC7-6728-4FF1-AAB2-CB6BED3498AE}">
      <dgm:prSet/>
      <dgm:spPr/>
      <dgm:t>
        <a:bodyPr/>
        <a:lstStyle/>
        <a:p>
          <a:endParaRPr lang="en-US"/>
        </a:p>
      </dgm:t>
    </dgm:pt>
    <dgm:pt modelId="{FA053016-187F-4A03-B854-8CC43B1D5DD9}" type="sibTrans" cxnId="{C2B82BC7-6728-4FF1-AAB2-CB6BED3498AE}">
      <dgm:prSet/>
      <dgm:spPr/>
      <dgm:t>
        <a:bodyPr/>
        <a:lstStyle/>
        <a:p>
          <a:endParaRPr lang="en-US"/>
        </a:p>
      </dgm:t>
    </dgm:pt>
    <dgm:pt modelId="{DB69B188-4FEA-4595-A56A-19D816EF8FA9}">
      <dgm:prSet/>
      <dgm:spPr/>
      <dgm:t>
        <a:bodyPr/>
        <a:lstStyle/>
        <a:p>
          <a:pPr rtl="0"/>
          <a:r>
            <a:rPr lang="en-GB" dirty="0">
              <a:solidFill>
                <a:srgbClr val="0070C0"/>
              </a:solidFill>
            </a:rPr>
            <a:t>Writing </a:t>
          </a:r>
        </a:p>
      </dgm:t>
    </dgm:pt>
    <dgm:pt modelId="{B0411679-9347-4FD4-AD8F-213CDD09FBD4}" type="parTrans" cxnId="{CB91CDD2-8709-47F0-BADE-2D9F4A6F7C97}">
      <dgm:prSet/>
      <dgm:spPr/>
      <dgm:t>
        <a:bodyPr/>
        <a:lstStyle/>
        <a:p>
          <a:endParaRPr lang="en-US"/>
        </a:p>
      </dgm:t>
    </dgm:pt>
    <dgm:pt modelId="{66C40984-6438-4E17-9D2D-C7206825AF48}" type="sibTrans" cxnId="{CB91CDD2-8709-47F0-BADE-2D9F4A6F7C97}">
      <dgm:prSet/>
      <dgm:spPr/>
      <dgm:t>
        <a:bodyPr/>
        <a:lstStyle/>
        <a:p>
          <a:endParaRPr lang="en-US"/>
        </a:p>
      </dgm:t>
    </dgm:pt>
    <dgm:pt modelId="{9CF4ACAF-63F3-43AA-9187-BF2D976E2E5A}">
      <dgm:prSet/>
      <dgm:spPr/>
      <dgm:t>
        <a:bodyPr/>
        <a:lstStyle/>
        <a:p>
          <a:pPr rtl="0"/>
          <a:r>
            <a:rPr lang="en-GB" dirty="0">
              <a:solidFill>
                <a:srgbClr val="0070C0"/>
              </a:solidFill>
            </a:rPr>
            <a:t>Reporting / Dissemination. </a:t>
          </a:r>
        </a:p>
      </dgm:t>
    </dgm:pt>
    <dgm:pt modelId="{684B775A-DB13-455A-BEDA-45D59D3F4DAC}" type="parTrans" cxnId="{158A9CFD-9503-4BC8-B892-63401C194294}">
      <dgm:prSet/>
      <dgm:spPr/>
      <dgm:t>
        <a:bodyPr/>
        <a:lstStyle/>
        <a:p>
          <a:endParaRPr lang="en-US"/>
        </a:p>
      </dgm:t>
    </dgm:pt>
    <dgm:pt modelId="{843EDC24-83A8-4190-9F04-A3BF0DF56D83}" type="sibTrans" cxnId="{158A9CFD-9503-4BC8-B892-63401C194294}">
      <dgm:prSet/>
      <dgm:spPr/>
      <dgm:t>
        <a:bodyPr/>
        <a:lstStyle/>
        <a:p>
          <a:endParaRPr lang="en-US"/>
        </a:p>
      </dgm:t>
    </dgm:pt>
    <dgm:pt modelId="{59225DAF-8A1C-4B7B-BFB9-CD9A997423AD}" type="pres">
      <dgm:prSet presAssocID="{427316ED-F3A4-4E8C-B517-0C1927DE6019}" presName="linear" presStyleCnt="0">
        <dgm:presLayoutVars>
          <dgm:animLvl val="lvl"/>
          <dgm:resizeHandles val="exact"/>
        </dgm:presLayoutVars>
      </dgm:prSet>
      <dgm:spPr/>
    </dgm:pt>
    <dgm:pt modelId="{D61FB340-BD7D-4C27-BAE2-C41B852F75BA}" type="pres">
      <dgm:prSet presAssocID="{AD31A9C1-7FF2-4F6D-9E08-819811A721EC}" presName="parentText" presStyleLbl="node1" presStyleIdx="0" presStyleCnt="1">
        <dgm:presLayoutVars>
          <dgm:chMax val="0"/>
          <dgm:bulletEnabled val="1"/>
        </dgm:presLayoutVars>
      </dgm:prSet>
      <dgm:spPr/>
    </dgm:pt>
    <dgm:pt modelId="{734CB92C-C344-4E60-B35A-DC9AB7D2761B}" type="pres">
      <dgm:prSet presAssocID="{AD31A9C1-7FF2-4F6D-9E08-819811A721EC}" presName="childText" presStyleLbl="revTx" presStyleIdx="0" presStyleCnt="1">
        <dgm:presLayoutVars>
          <dgm:bulletEnabled val="1"/>
        </dgm:presLayoutVars>
      </dgm:prSet>
      <dgm:spPr/>
    </dgm:pt>
  </dgm:ptLst>
  <dgm:cxnLst>
    <dgm:cxn modelId="{53CD4507-9F4C-4AF8-AF55-0F4994C656DC}" type="presOf" srcId="{FC8238C0-8E71-420F-A7B0-8EE0DBFDE64D}" destId="{734CB92C-C344-4E60-B35A-DC9AB7D2761B}" srcOrd="0" destOrd="0" presId="urn:microsoft.com/office/officeart/2005/8/layout/vList2"/>
    <dgm:cxn modelId="{D12ABE09-EBE4-4B2D-92EB-D5C2C27D4A83}" type="presOf" srcId="{918769B7-1264-48C1-B8CD-E4BE1F737444}" destId="{734CB92C-C344-4E60-B35A-DC9AB7D2761B}" srcOrd="0" destOrd="2" presId="urn:microsoft.com/office/officeart/2005/8/layout/vList2"/>
    <dgm:cxn modelId="{0A15E845-C45B-42B2-879B-4E99A2EEB774}" type="presOf" srcId="{792C1823-9892-426E-BB4D-15CD8BCD715F}" destId="{734CB92C-C344-4E60-B35A-DC9AB7D2761B}" srcOrd="0" destOrd="1" presId="urn:microsoft.com/office/officeart/2005/8/layout/vList2"/>
    <dgm:cxn modelId="{1A915E52-599B-4CA7-A907-4C9BFCD6C28F}" srcId="{427316ED-F3A4-4E8C-B517-0C1927DE6019}" destId="{AD31A9C1-7FF2-4F6D-9E08-819811A721EC}" srcOrd="0" destOrd="0" parTransId="{63AC787B-5C26-43EC-84FF-1C69982A5B36}" sibTransId="{08F2D43E-D7E5-4C09-A778-38F65DECBDAC}"/>
    <dgm:cxn modelId="{8A93165A-4331-43E7-BF56-8B34F8EBFE02}" srcId="{AD31A9C1-7FF2-4F6D-9E08-819811A721EC}" destId="{0EE6AE8B-3CFE-4C4C-A5DD-04EDB80DE3BA}" srcOrd="3" destOrd="0" parTransId="{FD1F4D39-5CF3-4E73-81E3-1B91455EAD04}" sibTransId="{B9AB9B55-F14A-4324-AB80-AA5CCF440AD6}"/>
    <dgm:cxn modelId="{5C0C9B7F-3618-4528-81CE-7539F238E25F}" type="presOf" srcId="{AD31A9C1-7FF2-4F6D-9E08-819811A721EC}" destId="{D61FB340-BD7D-4C27-BAE2-C41B852F75BA}" srcOrd="0" destOrd="0" presId="urn:microsoft.com/office/officeart/2005/8/layout/vList2"/>
    <dgm:cxn modelId="{11DB4498-0447-4744-BCE3-A8C2DBB0D6E6}" type="presOf" srcId="{12D6B152-64E7-47D5-8CF4-6A2193EAC6CE}" destId="{734CB92C-C344-4E60-B35A-DC9AB7D2761B}" srcOrd="0" destOrd="4" presId="urn:microsoft.com/office/officeart/2005/8/layout/vList2"/>
    <dgm:cxn modelId="{8091C0A1-78E9-4616-BEB8-A1DFA6EF6A9A}" type="presOf" srcId="{DB69B188-4FEA-4595-A56A-19D816EF8FA9}" destId="{734CB92C-C344-4E60-B35A-DC9AB7D2761B}" srcOrd="0" destOrd="5" presId="urn:microsoft.com/office/officeart/2005/8/layout/vList2"/>
    <dgm:cxn modelId="{A6B763BA-53E0-4264-8883-6D71C263963A}" type="presOf" srcId="{427316ED-F3A4-4E8C-B517-0C1927DE6019}" destId="{59225DAF-8A1C-4B7B-BFB9-CD9A997423AD}" srcOrd="0" destOrd="0" presId="urn:microsoft.com/office/officeart/2005/8/layout/vList2"/>
    <dgm:cxn modelId="{C2B82BC7-6728-4FF1-AAB2-CB6BED3498AE}" srcId="{AD31A9C1-7FF2-4F6D-9E08-819811A721EC}" destId="{12D6B152-64E7-47D5-8CF4-6A2193EAC6CE}" srcOrd="4" destOrd="0" parTransId="{B3A97F21-B62F-4EC6-AB8A-DE5C50DA14F3}" sibTransId="{FA053016-187F-4A03-B854-8CC43B1D5DD9}"/>
    <dgm:cxn modelId="{719723CE-C3F8-4DA9-8DE1-D5328D62797D}" srcId="{AD31A9C1-7FF2-4F6D-9E08-819811A721EC}" destId="{918769B7-1264-48C1-B8CD-E4BE1F737444}" srcOrd="2" destOrd="0" parTransId="{EE47195B-0ED1-4FC6-BFAA-B9702CD20EFD}" sibTransId="{A0F83838-A15B-4828-8682-E68CBB4B9391}"/>
    <dgm:cxn modelId="{CB91CDD2-8709-47F0-BADE-2D9F4A6F7C97}" srcId="{AD31A9C1-7FF2-4F6D-9E08-819811A721EC}" destId="{DB69B188-4FEA-4595-A56A-19D816EF8FA9}" srcOrd="5" destOrd="0" parTransId="{B0411679-9347-4FD4-AD8F-213CDD09FBD4}" sibTransId="{66C40984-6438-4E17-9D2D-C7206825AF48}"/>
    <dgm:cxn modelId="{FF6D8BDE-5DD3-4212-8982-C185EF49ADB3}" srcId="{AD31A9C1-7FF2-4F6D-9E08-819811A721EC}" destId="{FC8238C0-8E71-420F-A7B0-8EE0DBFDE64D}" srcOrd="0" destOrd="0" parTransId="{76B0F89A-5C25-48F7-A5EC-6F286FAA798C}" sibTransId="{2F6869DB-20EA-4A3A-97B4-C58176920682}"/>
    <dgm:cxn modelId="{08F090DE-CDC9-4BFF-81AC-D87495199B8E}" type="presOf" srcId="{0EE6AE8B-3CFE-4C4C-A5DD-04EDB80DE3BA}" destId="{734CB92C-C344-4E60-B35A-DC9AB7D2761B}" srcOrd="0" destOrd="3" presId="urn:microsoft.com/office/officeart/2005/8/layout/vList2"/>
    <dgm:cxn modelId="{679FCFEE-ED77-401F-B355-6460DDC28C97}" type="presOf" srcId="{9CF4ACAF-63F3-43AA-9187-BF2D976E2E5A}" destId="{734CB92C-C344-4E60-B35A-DC9AB7D2761B}" srcOrd="0" destOrd="6" presId="urn:microsoft.com/office/officeart/2005/8/layout/vList2"/>
    <dgm:cxn modelId="{2FB83FF1-360E-4EA2-93A9-C7208BB2A5F1}" srcId="{AD31A9C1-7FF2-4F6D-9E08-819811A721EC}" destId="{792C1823-9892-426E-BB4D-15CD8BCD715F}" srcOrd="1" destOrd="0" parTransId="{BB933CEE-B842-432A-BBFC-F51CA8D3D6F2}" sibTransId="{923A5928-1EF9-42E4-8D99-B7DF7C89B8AA}"/>
    <dgm:cxn modelId="{158A9CFD-9503-4BC8-B892-63401C194294}" srcId="{AD31A9C1-7FF2-4F6D-9E08-819811A721EC}" destId="{9CF4ACAF-63F3-43AA-9187-BF2D976E2E5A}" srcOrd="6" destOrd="0" parTransId="{684B775A-DB13-455A-BEDA-45D59D3F4DAC}" sibTransId="{843EDC24-83A8-4190-9F04-A3BF0DF56D83}"/>
    <dgm:cxn modelId="{9E8E71B3-7EA3-4AA5-A7C0-677FBB224DCA}" type="presParOf" srcId="{59225DAF-8A1C-4B7B-BFB9-CD9A997423AD}" destId="{D61FB340-BD7D-4C27-BAE2-C41B852F75BA}" srcOrd="0" destOrd="0" presId="urn:microsoft.com/office/officeart/2005/8/layout/vList2"/>
    <dgm:cxn modelId="{3AFD7B85-CA0C-4B82-AFEE-695FEE4B854F}" type="presParOf" srcId="{59225DAF-8A1C-4B7B-BFB9-CD9A997423AD}" destId="{734CB92C-C344-4E60-B35A-DC9AB7D2761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F2D0D080-C25B-4D22-BE74-85A7CA93ADB8}"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252E64E-4F9B-4F9A-B5F8-9A617FADD9A2}">
      <dgm:prSet/>
      <dgm:spPr/>
      <dgm:t>
        <a:bodyPr/>
        <a:lstStyle/>
        <a:p>
          <a:pPr rtl="0"/>
          <a:r>
            <a:rPr lang="en-GB"/>
            <a:t>Research ethics are an integral part of any research project:</a:t>
          </a:r>
        </a:p>
      </dgm:t>
    </dgm:pt>
    <dgm:pt modelId="{941E55C0-2B19-4D50-9CF1-5AAC51AC43BA}" type="parTrans" cxnId="{6EB22FAE-CFB2-4790-BFFB-6F861D6E8BE8}">
      <dgm:prSet/>
      <dgm:spPr/>
      <dgm:t>
        <a:bodyPr/>
        <a:lstStyle/>
        <a:p>
          <a:endParaRPr lang="en-US"/>
        </a:p>
      </dgm:t>
    </dgm:pt>
    <dgm:pt modelId="{D5F325C3-27B7-441F-BA62-04118BA3C4E5}" type="sibTrans" cxnId="{6EB22FAE-CFB2-4790-BFFB-6F861D6E8BE8}">
      <dgm:prSet/>
      <dgm:spPr/>
      <dgm:t>
        <a:bodyPr/>
        <a:lstStyle/>
        <a:p>
          <a:endParaRPr lang="en-US"/>
        </a:p>
      </dgm:t>
    </dgm:pt>
    <dgm:pt modelId="{A2ECE1FB-B945-46EE-87BC-9E4D179E8EFF}">
      <dgm:prSet/>
      <dgm:spPr/>
      <dgm:t>
        <a:bodyPr/>
        <a:lstStyle/>
        <a:p>
          <a:pPr rtl="0"/>
          <a:r>
            <a:rPr lang="en-GB" dirty="0">
              <a:solidFill>
                <a:srgbClr val="0070C0"/>
              </a:solidFill>
            </a:rPr>
            <a:t>You will  have to be able to argue that you have taken reasonable, best possible measures to conform to high standards of research ethics, as well as explored the ethical dilemmas experienced: </a:t>
          </a:r>
        </a:p>
      </dgm:t>
    </dgm:pt>
    <dgm:pt modelId="{8E9707ED-93D3-4DFB-8191-02A1A313EACA}" type="parTrans" cxnId="{08418581-961E-4E55-8DFB-4174041A6EE7}">
      <dgm:prSet/>
      <dgm:spPr/>
      <dgm:t>
        <a:bodyPr/>
        <a:lstStyle/>
        <a:p>
          <a:endParaRPr lang="en-US"/>
        </a:p>
      </dgm:t>
    </dgm:pt>
    <dgm:pt modelId="{22485EA5-1C3C-4BB4-AE02-8EDFDC1D8E6A}" type="sibTrans" cxnId="{08418581-961E-4E55-8DFB-4174041A6EE7}">
      <dgm:prSet/>
      <dgm:spPr/>
      <dgm:t>
        <a:bodyPr/>
        <a:lstStyle/>
        <a:p>
          <a:endParaRPr lang="en-US"/>
        </a:p>
      </dgm:t>
    </dgm:pt>
    <dgm:pt modelId="{DFC77D4E-C481-481F-A0A8-052F9E2D9D7E}">
      <dgm:prSet/>
      <dgm:spPr/>
      <dgm:t>
        <a:bodyPr/>
        <a:lstStyle/>
        <a:p>
          <a:pPr rtl="0"/>
          <a:r>
            <a:rPr lang="en-GB" dirty="0">
              <a:solidFill>
                <a:srgbClr val="0070C0"/>
              </a:solidFill>
            </a:rPr>
            <a:t>This will need to be evident in your research ethics approval forms </a:t>
          </a:r>
        </a:p>
      </dgm:t>
    </dgm:pt>
    <dgm:pt modelId="{5F157AA7-1783-4390-A73A-49DB59FDBA1B}" type="parTrans" cxnId="{49442544-B3CD-4D86-A766-71A17DCB23B3}">
      <dgm:prSet/>
      <dgm:spPr/>
      <dgm:t>
        <a:bodyPr/>
        <a:lstStyle/>
        <a:p>
          <a:endParaRPr lang="en-US"/>
        </a:p>
      </dgm:t>
    </dgm:pt>
    <dgm:pt modelId="{58D95E19-180A-400C-B70D-49EB242F7353}" type="sibTrans" cxnId="{49442544-B3CD-4D86-A766-71A17DCB23B3}">
      <dgm:prSet/>
      <dgm:spPr/>
      <dgm:t>
        <a:bodyPr/>
        <a:lstStyle/>
        <a:p>
          <a:endParaRPr lang="en-US"/>
        </a:p>
      </dgm:t>
    </dgm:pt>
    <dgm:pt modelId="{5E8D6C1E-DD25-43A5-80A5-018BD17BF9C1}">
      <dgm:prSet/>
      <dgm:spPr/>
      <dgm:t>
        <a:bodyPr/>
        <a:lstStyle/>
        <a:p>
          <a:pPr rtl="0"/>
          <a:r>
            <a:rPr lang="en-GB" dirty="0">
              <a:solidFill>
                <a:srgbClr val="0070C0"/>
              </a:solidFill>
            </a:rPr>
            <a:t>And also when writing up your reports.</a:t>
          </a:r>
        </a:p>
      </dgm:t>
    </dgm:pt>
    <dgm:pt modelId="{64FA03D6-0C98-4667-930C-2B2A7989E09D}" type="parTrans" cxnId="{156C4659-19CB-4BCE-84DF-FE5BB711D604}">
      <dgm:prSet/>
      <dgm:spPr/>
      <dgm:t>
        <a:bodyPr/>
        <a:lstStyle/>
        <a:p>
          <a:endParaRPr lang="en-US"/>
        </a:p>
      </dgm:t>
    </dgm:pt>
    <dgm:pt modelId="{34EDF0A9-D6A4-451E-A016-BE06AC9866A5}" type="sibTrans" cxnId="{156C4659-19CB-4BCE-84DF-FE5BB711D604}">
      <dgm:prSet/>
      <dgm:spPr/>
      <dgm:t>
        <a:bodyPr/>
        <a:lstStyle/>
        <a:p>
          <a:endParaRPr lang="en-US"/>
        </a:p>
      </dgm:t>
    </dgm:pt>
    <dgm:pt modelId="{3AA7A1C2-45C2-4FC4-8822-505D3F44DC3E}" type="pres">
      <dgm:prSet presAssocID="{F2D0D080-C25B-4D22-BE74-85A7CA93ADB8}" presName="linear" presStyleCnt="0">
        <dgm:presLayoutVars>
          <dgm:animLvl val="lvl"/>
          <dgm:resizeHandles val="exact"/>
        </dgm:presLayoutVars>
      </dgm:prSet>
      <dgm:spPr/>
    </dgm:pt>
    <dgm:pt modelId="{62AC0AFE-891B-43AF-8512-BDAF45964139}" type="pres">
      <dgm:prSet presAssocID="{7252E64E-4F9B-4F9A-B5F8-9A617FADD9A2}" presName="parentText" presStyleLbl="node1" presStyleIdx="0" presStyleCnt="1">
        <dgm:presLayoutVars>
          <dgm:chMax val="0"/>
          <dgm:bulletEnabled val="1"/>
        </dgm:presLayoutVars>
      </dgm:prSet>
      <dgm:spPr/>
    </dgm:pt>
    <dgm:pt modelId="{54690261-53C1-406A-A731-774F68110094}" type="pres">
      <dgm:prSet presAssocID="{7252E64E-4F9B-4F9A-B5F8-9A617FADD9A2}" presName="childText" presStyleLbl="revTx" presStyleIdx="0" presStyleCnt="1">
        <dgm:presLayoutVars>
          <dgm:bulletEnabled val="1"/>
        </dgm:presLayoutVars>
      </dgm:prSet>
      <dgm:spPr/>
    </dgm:pt>
  </dgm:ptLst>
  <dgm:cxnLst>
    <dgm:cxn modelId="{49442544-B3CD-4D86-A766-71A17DCB23B3}" srcId="{A2ECE1FB-B945-46EE-87BC-9E4D179E8EFF}" destId="{DFC77D4E-C481-481F-A0A8-052F9E2D9D7E}" srcOrd="0" destOrd="0" parTransId="{5F157AA7-1783-4390-A73A-49DB59FDBA1B}" sibTransId="{58D95E19-180A-400C-B70D-49EB242F7353}"/>
    <dgm:cxn modelId="{563EB245-1B02-4E85-8DFC-138F72BB7164}" type="presOf" srcId="{F2D0D080-C25B-4D22-BE74-85A7CA93ADB8}" destId="{3AA7A1C2-45C2-4FC4-8822-505D3F44DC3E}" srcOrd="0" destOrd="0" presId="urn:microsoft.com/office/officeart/2005/8/layout/vList2"/>
    <dgm:cxn modelId="{5753F665-11DA-410B-937B-5C895FF161A6}" type="presOf" srcId="{A2ECE1FB-B945-46EE-87BC-9E4D179E8EFF}" destId="{54690261-53C1-406A-A731-774F68110094}" srcOrd="0" destOrd="0" presId="urn:microsoft.com/office/officeart/2005/8/layout/vList2"/>
    <dgm:cxn modelId="{D354524B-37EC-4EDD-91F1-A9ED44699CBD}" type="presOf" srcId="{5E8D6C1E-DD25-43A5-80A5-018BD17BF9C1}" destId="{54690261-53C1-406A-A731-774F68110094}" srcOrd="0" destOrd="2" presId="urn:microsoft.com/office/officeart/2005/8/layout/vList2"/>
    <dgm:cxn modelId="{9475E36F-55D1-4140-BA7F-66C778DA7830}" type="presOf" srcId="{DFC77D4E-C481-481F-A0A8-052F9E2D9D7E}" destId="{54690261-53C1-406A-A731-774F68110094}" srcOrd="0" destOrd="1" presId="urn:microsoft.com/office/officeart/2005/8/layout/vList2"/>
    <dgm:cxn modelId="{156C4659-19CB-4BCE-84DF-FE5BB711D604}" srcId="{A2ECE1FB-B945-46EE-87BC-9E4D179E8EFF}" destId="{5E8D6C1E-DD25-43A5-80A5-018BD17BF9C1}" srcOrd="1" destOrd="0" parTransId="{64FA03D6-0C98-4667-930C-2B2A7989E09D}" sibTransId="{34EDF0A9-D6A4-451E-A016-BE06AC9866A5}"/>
    <dgm:cxn modelId="{08418581-961E-4E55-8DFB-4174041A6EE7}" srcId="{7252E64E-4F9B-4F9A-B5F8-9A617FADD9A2}" destId="{A2ECE1FB-B945-46EE-87BC-9E4D179E8EFF}" srcOrd="0" destOrd="0" parTransId="{8E9707ED-93D3-4DFB-8191-02A1A313EACA}" sibTransId="{22485EA5-1C3C-4BB4-AE02-8EDFDC1D8E6A}"/>
    <dgm:cxn modelId="{6EB22FAE-CFB2-4790-BFFB-6F861D6E8BE8}" srcId="{F2D0D080-C25B-4D22-BE74-85A7CA93ADB8}" destId="{7252E64E-4F9B-4F9A-B5F8-9A617FADD9A2}" srcOrd="0" destOrd="0" parTransId="{941E55C0-2B19-4D50-9CF1-5AAC51AC43BA}" sibTransId="{D5F325C3-27B7-441F-BA62-04118BA3C4E5}"/>
    <dgm:cxn modelId="{8B24F8B6-61C1-419D-ACD9-8C7544D64FDB}" type="presOf" srcId="{7252E64E-4F9B-4F9A-B5F8-9A617FADD9A2}" destId="{62AC0AFE-891B-43AF-8512-BDAF45964139}" srcOrd="0" destOrd="0" presId="urn:microsoft.com/office/officeart/2005/8/layout/vList2"/>
    <dgm:cxn modelId="{5D8923F9-5D2C-4D84-85D9-1C3CD82A0F1B}" type="presParOf" srcId="{3AA7A1C2-45C2-4FC4-8822-505D3F44DC3E}" destId="{62AC0AFE-891B-43AF-8512-BDAF45964139}" srcOrd="0" destOrd="0" presId="urn:microsoft.com/office/officeart/2005/8/layout/vList2"/>
    <dgm:cxn modelId="{3A90BE39-6A74-4499-A0E2-8966FB8C4C86}" type="presParOf" srcId="{3AA7A1C2-45C2-4FC4-8822-505D3F44DC3E}" destId="{54690261-53C1-406A-A731-774F6811009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1BD39EB-C668-4C66-952D-A56525FD34E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96D938F-FAE3-4FE4-856C-DE7C2D0D4CDB}">
      <dgm:prSet/>
      <dgm:spPr/>
      <dgm:t>
        <a:bodyPr/>
        <a:lstStyle/>
        <a:p>
          <a:pPr rtl="0"/>
          <a:r>
            <a:rPr lang="en-GB" dirty="0"/>
            <a:t>Take some time to reflect:</a:t>
          </a:r>
        </a:p>
      </dgm:t>
    </dgm:pt>
    <dgm:pt modelId="{A296D9B7-E94A-4128-B706-D49D2C289B02}" type="parTrans" cxnId="{826D0EBF-C906-4709-B5C2-55F822561950}">
      <dgm:prSet/>
      <dgm:spPr/>
      <dgm:t>
        <a:bodyPr/>
        <a:lstStyle/>
        <a:p>
          <a:endParaRPr lang="en-US"/>
        </a:p>
      </dgm:t>
    </dgm:pt>
    <dgm:pt modelId="{3FC3CCF1-CBCD-46AD-90F5-F0A9A087D22A}" type="sibTrans" cxnId="{826D0EBF-C906-4709-B5C2-55F822561950}">
      <dgm:prSet/>
      <dgm:spPr/>
      <dgm:t>
        <a:bodyPr/>
        <a:lstStyle/>
        <a:p>
          <a:endParaRPr lang="en-US"/>
        </a:p>
      </dgm:t>
    </dgm:pt>
    <dgm:pt modelId="{E2B8D3B1-6F64-429A-BD77-1FBF27040D0C}">
      <dgm:prSet/>
      <dgm:spPr/>
      <dgm:t>
        <a:bodyPr/>
        <a:lstStyle/>
        <a:p>
          <a:pPr rtl="0"/>
          <a:r>
            <a:rPr lang="en-GB" dirty="0">
              <a:solidFill>
                <a:srgbClr val="0070C0"/>
              </a:solidFill>
            </a:rPr>
            <a:t>What are the range of issues to consider in relation to ethics?</a:t>
          </a:r>
        </a:p>
      </dgm:t>
    </dgm:pt>
    <dgm:pt modelId="{F045C2B8-BFD9-467D-B61B-94DDBDF5C3FA}" type="parTrans" cxnId="{7C75C772-92E9-4342-8BCC-333D33DB7A79}">
      <dgm:prSet/>
      <dgm:spPr/>
      <dgm:t>
        <a:bodyPr/>
        <a:lstStyle/>
        <a:p>
          <a:endParaRPr lang="en-US"/>
        </a:p>
      </dgm:t>
    </dgm:pt>
    <dgm:pt modelId="{8872731A-073F-4B8F-AD8E-0EB4ECB847D1}" type="sibTrans" cxnId="{7C75C772-92E9-4342-8BCC-333D33DB7A79}">
      <dgm:prSet/>
      <dgm:spPr/>
      <dgm:t>
        <a:bodyPr/>
        <a:lstStyle/>
        <a:p>
          <a:endParaRPr lang="en-US"/>
        </a:p>
      </dgm:t>
    </dgm:pt>
    <dgm:pt modelId="{C452A9E1-05A1-4F70-AD0C-61D95F2C08AC}">
      <dgm:prSet/>
      <dgm:spPr/>
      <dgm:t>
        <a:bodyPr/>
        <a:lstStyle/>
        <a:p>
          <a:pPr rtl="0"/>
          <a:r>
            <a:rPr lang="en-GB" dirty="0">
              <a:solidFill>
                <a:srgbClr val="0070C0"/>
              </a:solidFill>
            </a:rPr>
            <a:t>What are the requirements of  you as a student researcher? </a:t>
          </a:r>
        </a:p>
      </dgm:t>
    </dgm:pt>
    <dgm:pt modelId="{C752071F-F9FF-49EE-BAE8-2B853EB8B21A}" type="parTrans" cxnId="{387B47F2-2598-4544-B71D-2C577339E57B}">
      <dgm:prSet/>
      <dgm:spPr/>
      <dgm:t>
        <a:bodyPr/>
        <a:lstStyle/>
        <a:p>
          <a:endParaRPr lang="en-US"/>
        </a:p>
      </dgm:t>
    </dgm:pt>
    <dgm:pt modelId="{CED46554-9BE1-4B53-A2D8-B78F2BDA1855}" type="sibTrans" cxnId="{387B47F2-2598-4544-B71D-2C577339E57B}">
      <dgm:prSet/>
      <dgm:spPr/>
      <dgm:t>
        <a:bodyPr/>
        <a:lstStyle/>
        <a:p>
          <a:endParaRPr lang="en-US"/>
        </a:p>
      </dgm:t>
    </dgm:pt>
    <dgm:pt modelId="{3F6D175D-B178-495B-9585-7B2D3B6EF4FD}" type="pres">
      <dgm:prSet presAssocID="{E1BD39EB-C668-4C66-952D-A56525FD34E0}" presName="linear" presStyleCnt="0">
        <dgm:presLayoutVars>
          <dgm:animLvl val="lvl"/>
          <dgm:resizeHandles val="exact"/>
        </dgm:presLayoutVars>
      </dgm:prSet>
      <dgm:spPr/>
    </dgm:pt>
    <dgm:pt modelId="{572BB03B-AFFB-42FD-BACA-ACAC2A96395B}" type="pres">
      <dgm:prSet presAssocID="{896D938F-FAE3-4FE4-856C-DE7C2D0D4CDB}" presName="parentText" presStyleLbl="node1" presStyleIdx="0" presStyleCnt="1">
        <dgm:presLayoutVars>
          <dgm:chMax val="0"/>
          <dgm:bulletEnabled val="1"/>
        </dgm:presLayoutVars>
      </dgm:prSet>
      <dgm:spPr/>
    </dgm:pt>
    <dgm:pt modelId="{DA2694DE-254A-4869-BE52-3F0F339E37F4}" type="pres">
      <dgm:prSet presAssocID="{896D938F-FAE3-4FE4-856C-DE7C2D0D4CDB}" presName="childText" presStyleLbl="revTx" presStyleIdx="0" presStyleCnt="1">
        <dgm:presLayoutVars>
          <dgm:bulletEnabled val="1"/>
        </dgm:presLayoutVars>
      </dgm:prSet>
      <dgm:spPr/>
    </dgm:pt>
  </dgm:ptLst>
  <dgm:cxnLst>
    <dgm:cxn modelId="{DAF9A347-7521-4997-9BEE-23913B754822}" type="presOf" srcId="{E1BD39EB-C668-4C66-952D-A56525FD34E0}" destId="{3F6D175D-B178-495B-9585-7B2D3B6EF4FD}" srcOrd="0" destOrd="0" presId="urn:microsoft.com/office/officeart/2005/8/layout/vList2"/>
    <dgm:cxn modelId="{7C75C772-92E9-4342-8BCC-333D33DB7A79}" srcId="{896D938F-FAE3-4FE4-856C-DE7C2D0D4CDB}" destId="{E2B8D3B1-6F64-429A-BD77-1FBF27040D0C}" srcOrd="0" destOrd="0" parTransId="{F045C2B8-BFD9-467D-B61B-94DDBDF5C3FA}" sibTransId="{8872731A-073F-4B8F-AD8E-0EB4ECB847D1}"/>
    <dgm:cxn modelId="{76C01A7F-5958-413C-8BC6-81FF743333E7}" type="presOf" srcId="{E2B8D3B1-6F64-429A-BD77-1FBF27040D0C}" destId="{DA2694DE-254A-4869-BE52-3F0F339E37F4}" srcOrd="0" destOrd="0" presId="urn:microsoft.com/office/officeart/2005/8/layout/vList2"/>
    <dgm:cxn modelId="{85006C96-440E-43DC-98CE-5C6AD6EF1A4E}" type="presOf" srcId="{896D938F-FAE3-4FE4-856C-DE7C2D0D4CDB}" destId="{572BB03B-AFFB-42FD-BACA-ACAC2A96395B}" srcOrd="0" destOrd="0" presId="urn:microsoft.com/office/officeart/2005/8/layout/vList2"/>
    <dgm:cxn modelId="{826D0EBF-C906-4709-B5C2-55F822561950}" srcId="{E1BD39EB-C668-4C66-952D-A56525FD34E0}" destId="{896D938F-FAE3-4FE4-856C-DE7C2D0D4CDB}" srcOrd="0" destOrd="0" parTransId="{A296D9B7-E94A-4128-B706-D49D2C289B02}" sibTransId="{3FC3CCF1-CBCD-46AD-90F5-F0A9A087D22A}"/>
    <dgm:cxn modelId="{8003DCE8-5DFE-426C-9F42-C0C7B6B506C1}" type="presOf" srcId="{C452A9E1-05A1-4F70-AD0C-61D95F2C08AC}" destId="{DA2694DE-254A-4869-BE52-3F0F339E37F4}" srcOrd="0" destOrd="1" presId="urn:microsoft.com/office/officeart/2005/8/layout/vList2"/>
    <dgm:cxn modelId="{387B47F2-2598-4544-B71D-2C577339E57B}" srcId="{896D938F-FAE3-4FE4-856C-DE7C2D0D4CDB}" destId="{C452A9E1-05A1-4F70-AD0C-61D95F2C08AC}" srcOrd="1" destOrd="0" parTransId="{C752071F-F9FF-49EE-BAE8-2B853EB8B21A}" sibTransId="{CED46554-9BE1-4B53-A2D8-B78F2BDA1855}"/>
    <dgm:cxn modelId="{7563D236-497E-43CE-B9BA-F89317BB9555}" type="presParOf" srcId="{3F6D175D-B178-495B-9585-7B2D3B6EF4FD}" destId="{572BB03B-AFFB-42FD-BACA-ACAC2A96395B}" srcOrd="0" destOrd="0" presId="urn:microsoft.com/office/officeart/2005/8/layout/vList2"/>
    <dgm:cxn modelId="{30E47AEE-B785-4366-8AD1-7C08CEF3A914}" type="presParOf" srcId="{3F6D175D-B178-495B-9585-7B2D3B6EF4FD}" destId="{DA2694DE-254A-4869-BE52-3F0F339E37F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C9420A-6403-4372-B5BC-281AB59C514F}">
      <dsp:nvSpPr>
        <dsp:cNvPr id="0" name=""/>
        <dsp:cNvSpPr/>
      </dsp:nvSpPr>
      <dsp:spPr>
        <a:xfrm>
          <a:off x="0" y="149431"/>
          <a:ext cx="10515600" cy="18427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rtl="0">
            <a:lnSpc>
              <a:spcPct val="90000"/>
            </a:lnSpc>
            <a:spcBef>
              <a:spcPct val="0"/>
            </a:spcBef>
            <a:spcAft>
              <a:spcPct val="35000"/>
            </a:spcAft>
            <a:buNone/>
          </a:pPr>
          <a:r>
            <a:rPr lang="en-GB" sz="3500" kern="1200" dirty="0"/>
            <a:t>We must consider the following when carrying out research in our own practice and when engaging in research  for an academic qualification: </a:t>
          </a:r>
        </a:p>
      </dsp:txBody>
      <dsp:txXfrm>
        <a:off x="89956" y="239387"/>
        <a:ext cx="10335688" cy="1662837"/>
      </dsp:txXfrm>
    </dsp:sp>
    <dsp:sp modelId="{3C56CE58-345D-48D1-9B2D-5CB91FB10DD1}">
      <dsp:nvSpPr>
        <dsp:cNvPr id="0" name=""/>
        <dsp:cNvSpPr/>
      </dsp:nvSpPr>
      <dsp:spPr>
        <a:xfrm>
          <a:off x="0" y="1992181"/>
          <a:ext cx="10515600" cy="2209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4450" rIns="248920" bIns="44450" numCol="1" spcCol="1270" anchor="t" anchorCtr="0">
          <a:noAutofit/>
        </a:bodyPr>
        <a:lstStyle/>
        <a:p>
          <a:pPr marL="228600" lvl="1" indent="-228600" algn="l" defTabSz="1200150" rtl="0">
            <a:lnSpc>
              <a:spcPct val="90000"/>
            </a:lnSpc>
            <a:spcBef>
              <a:spcPct val="0"/>
            </a:spcBef>
            <a:spcAft>
              <a:spcPct val="20000"/>
            </a:spcAft>
            <a:buChar char="•"/>
          </a:pPr>
          <a:r>
            <a:rPr lang="en-GB" sz="2700" kern="1200" dirty="0">
              <a:solidFill>
                <a:srgbClr val="0070C0"/>
              </a:solidFill>
            </a:rPr>
            <a:t>Research guidelines </a:t>
          </a:r>
        </a:p>
        <a:p>
          <a:pPr marL="228600" lvl="1" indent="-228600" algn="l" defTabSz="1200150" rtl="0">
            <a:lnSpc>
              <a:spcPct val="90000"/>
            </a:lnSpc>
            <a:spcBef>
              <a:spcPct val="0"/>
            </a:spcBef>
            <a:spcAft>
              <a:spcPct val="20000"/>
            </a:spcAft>
            <a:buChar char="•"/>
          </a:pPr>
          <a:r>
            <a:rPr lang="en-GB" sz="2700" kern="1200" dirty="0">
              <a:solidFill>
                <a:srgbClr val="0070C0"/>
              </a:solidFill>
            </a:rPr>
            <a:t>Statutory obligations </a:t>
          </a:r>
        </a:p>
        <a:p>
          <a:pPr marL="228600" lvl="1" indent="-228600" algn="l" defTabSz="1200150" rtl="0">
            <a:lnSpc>
              <a:spcPct val="90000"/>
            </a:lnSpc>
            <a:spcBef>
              <a:spcPct val="0"/>
            </a:spcBef>
            <a:spcAft>
              <a:spcPct val="20000"/>
            </a:spcAft>
            <a:buChar char="•"/>
          </a:pPr>
          <a:r>
            <a:rPr lang="en-GB" sz="2700" kern="1200" dirty="0">
              <a:solidFill>
                <a:srgbClr val="0070C0"/>
              </a:solidFill>
            </a:rPr>
            <a:t>Organisational guidelines </a:t>
          </a:r>
        </a:p>
        <a:p>
          <a:pPr marL="228600" lvl="1" indent="-228600" algn="l" defTabSz="1200150" rtl="0">
            <a:lnSpc>
              <a:spcPct val="90000"/>
            </a:lnSpc>
            <a:spcBef>
              <a:spcPct val="0"/>
            </a:spcBef>
            <a:spcAft>
              <a:spcPct val="20000"/>
            </a:spcAft>
            <a:buChar char="•"/>
          </a:pPr>
          <a:r>
            <a:rPr lang="en-GB" sz="2700" kern="1200" dirty="0">
              <a:solidFill>
                <a:srgbClr val="0070C0"/>
              </a:solidFill>
            </a:rPr>
            <a:t>Professional : codes of practice </a:t>
          </a:r>
        </a:p>
        <a:p>
          <a:pPr marL="228600" lvl="1" indent="-228600" algn="l" defTabSz="1200150" rtl="0">
            <a:lnSpc>
              <a:spcPct val="90000"/>
            </a:lnSpc>
            <a:spcBef>
              <a:spcPct val="0"/>
            </a:spcBef>
            <a:spcAft>
              <a:spcPct val="20000"/>
            </a:spcAft>
            <a:buChar char="•"/>
          </a:pPr>
          <a:r>
            <a:rPr lang="en-GB" sz="2700" kern="1200" dirty="0">
              <a:solidFill>
                <a:srgbClr val="0070C0"/>
              </a:solidFill>
            </a:rPr>
            <a:t>Personal</a:t>
          </a:r>
        </a:p>
      </dsp:txBody>
      <dsp:txXfrm>
        <a:off x="0" y="1992181"/>
        <a:ext cx="10515600" cy="22097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EC657-E09B-49A5-9BDF-5157227C9453}">
      <dsp:nvSpPr>
        <dsp:cNvPr id="0" name=""/>
        <dsp:cNvSpPr/>
      </dsp:nvSpPr>
      <dsp:spPr>
        <a:xfrm>
          <a:off x="0" y="0"/>
          <a:ext cx="9742397" cy="9827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rtl="0">
            <a:lnSpc>
              <a:spcPct val="90000"/>
            </a:lnSpc>
            <a:spcBef>
              <a:spcPct val="0"/>
            </a:spcBef>
            <a:spcAft>
              <a:spcPct val="35000"/>
            </a:spcAft>
            <a:buNone/>
          </a:pPr>
          <a:r>
            <a:rPr lang="en-GB" sz="4200" kern="1200" dirty="0"/>
            <a:t>Research Guidelines</a:t>
          </a:r>
        </a:p>
      </dsp:txBody>
      <dsp:txXfrm>
        <a:off x="47976" y="47976"/>
        <a:ext cx="9646445" cy="886847"/>
      </dsp:txXfrm>
    </dsp:sp>
    <dsp:sp modelId="{A27BAB32-AC87-4512-8C7F-C80A42B93993}">
      <dsp:nvSpPr>
        <dsp:cNvPr id="0" name=""/>
        <dsp:cNvSpPr/>
      </dsp:nvSpPr>
      <dsp:spPr>
        <a:xfrm>
          <a:off x="0" y="998875"/>
          <a:ext cx="9742397" cy="384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321" tIns="35560" rIns="199136" bIns="35560" numCol="1" spcCol="1270" anchor="t" anchorCtr="0">
          <a:noAutofit/>
        </a:bodyPr>
        <a:lstStyle/>
        <a:p>
          <a:pPr marL="285750" lvl="1" indent="-285750" algn="l" defTabSz="1244600" rtl="0">
            <a:lnSpc>
              <a:spcPct val="90000"/>
            </a:lnSpc>
            <a:spcBef>
              <a:spcPct val="0"/>
            </a:spcBef>
            <a:spcAft>
              <a:spcPct val="20000"/>
            </a:spcAft>
            <a:buChar char="•"/>
          </a:pPr>
          <a:r>
            <a:rPr lang="en-US" sz="2800" i="1" kern="1200" dirty="0">
              <a:solidFill>
                <a:srgbClr val="0070C0"/>
              </a:solidFill>
            </a:rPr>
            <a:t>Voluntary Informed Consent is central.</a:t>
          </a:r>
          <a:endParaRPr lang="en-GB" sz="2800" kern="1200" dirty="0">
            <a:solidFill>
              <a:srgbClr val="0070C0"/>
            </a:solidFill>
          </a:endParaRPr>
        </a:p>
        <a:p>
          <a:pPr marL="285750" lvl="1" indent="-285750" algn="l" defTabSz="1244600" rtl="0">
            <a:lnSpc>
              <a:spcPct val="90000"/>
            </a:lnSpc>
            <a:spcBef>
              <a:spcPct val="0"/>
            </a:spcBef>
            <a:spcAft>
              <a:spcPct val="20000"/>
            </a:spcAft>
            <a:buChar char="•"/>
          </a:pPr>
          <a:r>
            <a:rPr lang="en-US" sz="2800" i="1" kern="1200" dirty="0">
              <a:solidFill>
                <a:srgbClr val="0070C0"/>
              </a:solidFill>
            </a:rPr>
            <a:t>Openness and Disclosure</a:t>
          </a:r>
          <a:endParaRPr lang="en-GB" sz="2800" kern="1200" dirty="0">
            <a:solidFill>
              <a:srgbClr val="0070C0"/>
            </a:solidFill>
          </a:endParaRPr>
        </a:p>
        <a:p>
          <a:pPr marL="285750" lvl="1" indent="-285750" algn="l" defTabSz="1244600" rtl="0">
            <a:lnSpc>
              <a:spcPct val="90000"/>
            </a:lnSpc>
            <a:spcBef>
              <a:spcPct val="0"/>
            </a:spcBef>
            <a:spcAft>
              <a:spcPct val="20000"/>
            </a:spcAft>
            <a:buChar char="•"/>
          </a:pPr>
          <a:r>
            <a:rPr lang="en-US" sz="2800" i="1" kern="1200" dirty="0">
              <a:solidFill>
                <a:srgbClr val="0070C0"/>
              </a:solidFill>
            </a:rPr>
            <a:t>Right to Withdraw</a:t>
          </a:r>
          <a:endParaRPr lang="en-GB" sz="2800" kern="1200" dirty="0">
            <a:solidFill>
              <a:srgbClr val="0070C0"/>
            </a:solidFill>
          </a:endParaRPr>
        </a:p>
        <a:p>
          <a:pPr marL="285750" lvl="1" indent="-285750" algn="l" defTabSz="1244600" rtl="0">
            <a:lnSpc>
              <a:spcPct val="90000"/>
            </a:lnSpc>
            <a:spcBef>
              <a:spcPct val="0"/>
            </a:spcBef>
            <a:spcAft>
              <a:spcPct val="20000"/>
            </a:spcAft>
            <a:buChar char="•"/>
          </a:pPr>
          <a:r>
            <a:rPr lang="en-US" sz="2800" i="1" kern="1200" dirty="0">
              <a:solidFill>
                <a:srgbClr val="0070C0"/>
              </a:solidFill>
            </a:rPr>
            <a:t>Children, Vulnerable Young People and Vulnerable Adults: See over </a:t>
          </a:r>
          <a:endParaRPr lang="en-GB" sz="2800" kern="1200" dirty="0">
            <a:solidFill>
              <a:srgbClr val="0070C0"/>
            </a:solidFill>
          </a:endParaRPr>
        </a:p>
      </dsp:txBody>
      <dsp:txXfrm>
        <a:off x="0" y="998875"/>
        <a:ext cx="9742397" cy="3846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C0C2B3-83B7-47CB-8230-9805BE726326}">
      <dsp:nvSpPr>
        <dsp:cNvPr id="0" name=""/>
        <dsp:cNvSpPr/>
      </dsp:nvSpPr>
      <dsp:spPr>
        <a:xfrm>
          <a:off x="0" y="210518"/>
          <a:ext cx="10515600" cy="1698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GB" sz="4400" kern="1200" dirty="0"/>
            <a:t>What do you think are the issues with the following ethical guideline premises:</a:t>
          </a:r>
        </a:p>
      </dsp:txBody>
      <dsp:txXfrm>
        <a:off x="82931" y="293449"/>
        <a:ext cx="10349738" cy="1532978"/>
      </dsp:txXfrm>
    </dsp:sp>
    <dsp:sp modelId="{4EFDE5A8-BAB8-4EFB-92C6-1DE586B6853C}">
      <dsp:nvSpPr>
        <dsp:cNvPr id="0" name=""/>
        <dsp:cNvSpPr/>
      </dsp:nvSpPr>
      <dsp:spPr>
        <a:xfrm>
          <a:off x="0" y="1909359"/>
          <a:ext cx="10515600" cy="2231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5880" rIns="312928" bIns="55880" numCol="1" spcCol="1270" anchor="t" anchorCtr="0">
          <a:noAutofit/>
        </a:bodyPr>
        <a:lstStyle/>
        <a:p>
          <a:pPr marL="285750" lvl="1" indent="-285750" algn="l" defTabSz="1511300" rtl="0">
            <a:lnSpc>
              <a:spcPct val="90000"/>
            </a:lnSpc>
            <a:spcBef>
              <a:spcPct val="0"/>
            </a:spcBef>
            <a:spcAft>
              <a:spcPct val="20000"/>
            </a:spcAft>
            <a:buChar char="•"/>
          </a:pPr>
          <a:r>
            <a:rPr lang="en-US" sz="3400" kern="1200" dirty="0">
              <a:solidFill>
                <a:srgbClr val="0070C0"/>
              </a:solidFill>
            </a:rPr>
            <a:t>Voluntary Informed Consent ?</a:t>
          </a:r>
          <a:endParaRPr lang="en-GB" sz="3400" kern="1200" dirty="0">
            <a:solidFill>
              <a:srgbClr val="0070C0"/>
            </a:solidFill>
          </a:endParaRPr>
        </a:p>
        <a:p>
          <a:pPr marL="285750" lvl="1" indent="-285750" algn="l" defTabSz="1511300" rtl="0">
            <a:lnSpc>
              <a:spcPct val="90000"/>
            </a:lnSpc>
            <a:spcBef>
              <a:spcPct val="0"/>
            </a:spcBef>
            <a:spcAft>
              <a:spcPct val="20000"/>
            </a:spcAft>
            <a:buChar char="•"/>
          </a:pPr>
          <a:r>
            <a:rPr lang="en-US" sz="3400" kern="1200" dirty="0">
              <a:solidFill>
                <a:srgbClr val="0070C0"/>
              </a:solidFill>
            </a:rPr>
            <a:t>Openness and Disclosure?</a:t>
          </a:r>
          <a:endParaRPr lang="en-GB" sz="3400" kern="1200" dirty="0">
            <a:solidFill>
              <a:srgbClr val="0070C0"/>
            </a:solidFill>
          </a:endParaRPr>
        </a:p>
        <a:p>
          <a:pPr marL="285750" lvl="1" indent="-285750" algn="l" defTabSz="1511300" rtl="0">
            <a:lnSpc>
              <a:spcPct val="90000"/>
            </a:lnSpc>
            <a:spcBef>
              <a:spcPct val="0"/>
            </a:spcBef>
            <a:spcAft>
              <a:spcPct val="20000"/>
            </a:spcAft>
            <a:buChar char="•"/>
          </a:pPr>
          <a:r>
            <a:rPr lang="en-US" sz="3400" kern="1200" dirty="0">
              <a:solidFill>
                <a:srgbClr val="0070C0"/>
              </a:solidFill>
            </a:rPr>
            <a:t>Right to Withdraw?</a:t>
          </a:r>
          <a:endParaRPr lang="en-GB" sz="3400" kern="1200" dirty="0">
            <a:solidFill>
              <a:srgbClr val="0070C0"/>
            </a:solidFill>
          </a:endParaRPr>
        </a:p>
        <a:p>
          <a:pPr marL="285750" lvl="1" indent="-285750" algn="l" defTabSz="1511300" rtl="0">
            <a:lnSpc>
              <a:spcPct val="90000"/>
            </a:lnSpc>
            <a:spcBef>
              <a:spcPct val="0"/>
            </a:spcBef>
            <a:spcAft>
              <a:spcPct val="20000"/>
            </a:spcAft>
            <a:buChar char="•"/>
          </a:pPr>
          <a:r>
            <a:rPr lang="en-US" sz="3400" kern="1200" dirty="0">
              <a:solidFill>
                <a:srgbClr val="0070C0"/>
              </a:solidFill>
            </a:rPr>
            <a:t>Confidentiality? </a:t>
          </a:r>
          <a:endParaRPr lang="en-GB" sz="3400" kern="1200" dirty="0">
            <a:solidFill>
              <a:srgbClr val="0070C0"/>
            </a:solidFill>
          </a:endParaRPr>
        </a:p>
      </dsp:txBody>
      <dsp:txXfrm>
        <a:off x="0" y="1909359"/>
        <a:ext cx="10515600" cy="22314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8251D-F726-41A3-8E08-B583D6D6BBB0}">
      <dsp:nvSpPr>
        <dsp:cNvPr id="0" name=""/>
        <dsp:cNvSpPr/>
      </dsp:nvSpPr>
      <dsp:spPr>
        <a:xfrm>
          <a:off x="0" y="36661"/>
          <a:ext cx="10515600" cy="2053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rtl="0">
            <a:lnSpc>
              <a:spcPct val="90000"/>
            </a:lnSpc>
            <a:spcBef>
              <a:spcPct val="0"/>
            </a:spcBef>
            <a:spcAft>
              <a:spcPct val="35000"/>
            </a:spcAft>
            <a:buNone/>
          </a:pPr>
          <a:r>
            <a:rPr lang="en-US" sz="3900" kern="1200"/>
            <a:t>You will need to consider your organisation’s protocols and regulations, as well as get permission to carry out the research. </a:t>
          </a:r>
          <a:endParaRPr lang="en-GB" sz="3900" kern="1200"/>
        </a:p>
      </dsp:txBody>
      <dsp:txXfrm>
        <a:off x="100236" y="136897"/>
        <a:ext cx="10315128" cy="1852878"/>
      </dsp:txXfrm>
    </dsp:sp>
    <dsp:sp modelId="{7ECFF5D7-02A9-4998-A3B7-AE235EAA5A1C}">
      <dsp:nvSpPr>
        <dsp:cNvPr id="0" name=""/>
        <dsp:cNvSpPr/>
      </dsp:nvSpPr>
      <dsp:spPr>
        <a:xfrm>
          <a:off x="0" y="2231829"/>
          <a:ext cx="10515600" cy="20533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rtl="0">
            <a:lnSpc>
              <a:spcPct val="90000"/>
            </a:lnSpc>
            <a:spcBef>
              <a:spcPct val="0"/>
            </a:spcBef>
            <a:spcAft>
              <a:spcPct val="35000"/>
            </a:spcAft>
            <a:buNone/>
          </a:pPr>
          <a:r>
            <a:rPr lang="en-US" sz="3900" kern="1200" dirty="0"/>
            <a:t>As well as comply with the University’s Ethical Approval process.</a:t>
          </a:r>
          <a:endParaRPr lang="en-GB" sz="3900" kern="1200" dirty="0"/>
        </a:p>
      </dsp:txBody>
      <dsp:txXfrm>
        <a:off x="100236" y="2332065"/>
        <a:ext cx="10315128" cy="18528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8A0A6-40B3-4827-987C-C18A99A395FE}">
      <dsp:nvSpPr>
        <dsp:cNvPr id="0" name=""/>
        <dsp:cNvSpPr/>
      </dsp:nvSpPr>
      <dsp:spPr>
        <a:xfrm>
          <a:off x="661220" y="557821"/>
          <a:ext cx="9193158" cy="238028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rtl="0">
            <a:lnSpc>
              <a:spcPct val="90000"/>
            </a:lnSpc>
            <a:spcBef>
              <a:spcPct val="0"/>
            </a:spcBef>
            <a:spcAft>
              <a:spcPct val="35000"/>
            </a:spcAft>
            <a:buNone/>
          </a:pPr>
          <a:r>
            <a:rPr lang="en-GB" sz="4400" kern="1200" dirty="0"/>
            <a:t>What are the statutory requirements of collecting, storing, dissemination of research data? </a:t>
          </a:r>
        </a:p>
      </dsp:txBody>
      <dsp:txXfrm>
        <a:off x="777416" y="674017"/>
        <a:ext cx="8960766" cy="21478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756EAD-CC2F-4852-90ED-BC6454BE2B59}">
      <dsp:nvSpPr>
        <dsp:cNvPr id="0" name=""/>
        <dsp:cNvSpPr/>
      </dsp:nvSpPr>
      <dsp:spPr>
        <a:xfrm>
          <a:off x="0" y="361122"/>
          <a:ext cx="10515600" cy="11969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dirty="0"/>
            <a:t>The </a:t>
          </a:r>
          <a:r>
            <a:rPr lang="en-GB" sz="3100" kern="1200" dirty="0">
              <a:hlinkClick xmlns:r="http://schemas.openxmlformats.org/officeDocument/2006/relationships" r:id="rId1"/>
            </a:rPr>
            <a:t>EU General Data Protection Regulation</a:t>
          </a:r>
          <a:r>
            <a:rPr lang="en-GB" sz="3100" kern="1200" dirty="0"/>
            <a:t> (GDPR) and new Data Protection Act come into force on 25 May 2018. </a:t>
          </a:r>
        </a:p>
      </dsp:txBody>
      <dsp:txXfrm>
        <a:off x="58428" y="419550"/>
        <a:ext cx="10398744" cy="1080053"/>
      </dsp:txXfrm>
    </dsp:sp>
    <dsp:sp modelId="{8F08A6D0-2C74-4EEA-ADFD-6CEA46C751CB}">
      <dsp:nvSpPr>
        <dsp:cNvPr id="0" name=""/>
        <dsp:cNvSpPr/>
      </dsp:nvSpPr>
      <dsp:spPr>
        <a:xfrm>
          <a:off x="0" y="1558032"/>
          <a:ext cx="1051560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rtl="0">
            <a:lnSpc>
              <a:spcPct val="90000"/>
            </a:lnSpc>
            <a:spcBef>
              <a:spcPct val="0"/>
            </a:spcBef>
            <a:spcAft>
              <a:spcPct val="20000"/>
            </a:spcAft>
            <a:buChar char="•"/>
          </a:pPr>
          <a:r>
            <a:rPr lang="en-GB" sz="2400" kern="1200" dirty="0">
              <a:solidFill>
                <a:srgbClr val="0070C0"/>
              </a:solidFill>
            </a:rPr>
            <a:t>will govern the processing (holding or using) of personal data in the UK.</a:t>
          </a:r>
        </a:p>
      </dsp:txBody>
      <dsp:txXfrm>
        <a:off x="0" y="1558032"/>
        <a:ext cx="10515600" cy="513360"/>
      </dsp:txXfrm>
    </dsp:sp>
    <dsp:sp modelId="{3D14D128-262F-4730-B4EA-B5D79F708954}">
      <dsp:nvSpPr>
        <dsp:cNvPr id="0" name=""/>
        <dsp:cNvSpPr/>
      </dsp:nvSpPr>
      <dsp:spPr>
        <a:xfrm>
          <a:off x="0" y="2071392"/>
          <a:ext cx="10515600" cy="11969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What counts as ‘personal data’?</a:t>
          </a:r>
        </a:p>
      </dsp:txBody>
      <dsp:txXfrm>
        <a:off x="58428" y="2129820"/>
        <a:ext cx="10398744" cy="1080053"/>
      </dsp:txXfrm>
    </dsp:sp>
    <dsp:sp modelId="{BD7CBCA4-25B3-434C-B4E9-F2428D5BC7F2}">
      <dsp:nvSpPr>
        <dsp:cNvPr id="0" name=""/>
        <dsp:cNvSpPr/>
      </dsp:nvSpPr>
      <dsp:spPr>
        <a:xfrm>
          <a:off x="0" y="3268302"/>
          <a:ext cx="10515600" cy="72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rtl="0">
            <a:lnSpc>
              <a:spcPct val="90000"/>
            </a:lnSpc>
            <a:spcBef>
              <a:spcPct val="0"/>
            </a:spcBef>
            <a:spcAft>
              <a:spcPct val="20000"/>
            </a:spcAft>
            <a:buChar char="•"/>
          </a:pPr>
          <a:r>
            <a:rPr lang="en-GB" sz="2400" kern="1200" dirty="0">
              <a:solidFill>
                <a:srgbClr val="0070C0"/>
              </a:solidFill>
            </a:rPr>
            <a:t>data about living people from which they can be identified. As well as data containing obvious ‘identifiers’ – such as name and date of birth </a:t>
          </a:r>
        </a:p>
      </dsp:txBody>
      <dsp:txXfrm>
        <a:off x="0" y="3268302"/>
        <a:ext cx="10515600" cy="72191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10FB2-6727-4439-94A7-3E47F42BF049}">
      <dsp:nvSpPr>
        <dsp:cNvPr id="0" name=""/>
        <dsp:cNvSpPr/>
      </dsp:nvSpPr>
      <dsp:spPr>
        <a:xfrm>
          <a:off x="0" y="199989"/>
          <a:ext cx="10515600" cy="1235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GB" sz="3200" kern="1200" dirty="0"/>
            <a:t>The law demands that data processing is lawful, fair and transparent.</a:t>
          </a:r>
        </a:p>
      </dsp:txBody>
      <dsp:txXfrm>
        <a:off x="60313" y="260302"/>
        <a:ext cx="10394974" cy="1114894"/>
      </dsp:txXfrm>
    </dsp:sp>
    <dsp:sp modelId="{BE30A751-0D2C-48AA-A6CF-614B34DF85F7}">
      <dsp:nvSpPr>
        <dsp:cNvPr id="0" name=""/>
        <dsp:cNvSpPr/>
      </dsp:nvSpPr>
      <dsp:spPr>
        <a:xfrm>
          <a:off x="0" y="1435509"/>
          <a:ext cx="10515600" cy="2715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0640" rIns="227584" bIns="40640" numCol="1" spcCol="1270" anchor="t" anchorCtr="0">
          <a:noAutofit/>
        </a:bodyPr>
        <a:lstStyle/>
        <a:p>
          <a:pPr marL="228600" lvl="1" indent="-228600" algn="l" defTabSz="1111250" rtl="0">
            <a:lnSpc>
              <a:spcPct val="90000"/>
            </a:lnSpc>
            <a:spcBef>
              <a:spcPct val="0"/>
            </a:spcBef>
            <a:spcAft>
              <a:spcPct val="20000"/>
            </a:spcAft>
            <a:buChar char="•"/>
          </a:pPr>
          <a:r>
            <a:rPr lang="en-GB" sz="2500" kern="1200" dirty="0">
              <a:solidFill>
                <a:srgbClr val="0070C0"/>
              </a:solidFill>
            </a:rPr>
            <a:t>Refer to, and familiarise  your self with UWTSD Data management: </a:t>
          </a:r>
          <a:r>
            <a:rPr lang="en-GB" sz="2500" kern="1200" dirty="0">
              <a:solidFill>
                <a:srgbClr val="0070C0"/>
              </a:solidFill>
              <a:hlinkClick xmlns:r="http://schemas.openxmlformats.org/officeDocument/2006/relationships" r:id="rId1">
                <a:extLst>
                  <a:ext uri="{A12FA001-AC4F-418D-AE19-62706E023703}">
                    <ahyp:hlinkClr xmlns:ahyp="http://schemas.microsoft.com/office/drawing/2018/hyperlinkcolor" val="tx"/>
                  </a:ext>
                </a:extLst>
              </a:hlinkClick>
            </a:rPr>
            <a:t>https://www.uwtsd.ac.uk/library/research-data-management/</a:t>
          </a:r>
          <a:r>
            <a:rPr lang="en-GB" sz="2500" kern="1200" dirty="0">
              <a:solidFill>
                <a:srgbClr val="0070C0"/>
              </a:solidFill>
            </a:rPr>
            <a:t> </a:t>
          </a:r>
        </a:p>
        <a:p>
          <a:pPr marL="228600" lvl="1" indent="-228600" algn="l" defTabSz="1111250" rtl="0">
            <a:lnSpc>
              <a:spcPct val="90000"/>
            </a:lnSpc>
            <a:spcBef>
              <a:spcPct val="0"/>
            </a:spcBef>
            <a:spcAft>
              <a:spcPct val="20000"/>
            </a:spcAft>
            <a:buChar char="•"/>
          </a:pPr>
          <a:r>
            <a:rPr lang="en-GB" sz="2500" kern="1200" dirty="0" err="1">
              <a:solidFill>
                <a:srgbClr val="0070C0"/>
              </a:solidFill>
            </a:rPr>
            <a:t>E.g</a:t>
          </a:r>
          <a:r>
            <a:rPr lang="en-GB" sz="2500" kern="1200" dirty="0">
              <a:solidFill>
                <a:srgbClr val="0070C0"/>
              </a:solidFill>
            </a:rPr>
            <a:t> obtaining Research Ethics Committee approval, </a:t>
          </a:r>
        </a:p>
        <a:p>
          <a:pPr marL="228600" lvl="1" indent="-228600" algn="l" defTabSz="1111250" rtl="0">
            <a:lnSpc>
              <a:spcPct val="90000"/>
            </a:lnSpc>
            <a:spcBef>
              <a:spcPct val="0"/>
            </a:spcBef>
            <a:spcAft>
              <a:spcPct val="20000"/>
            </a:spcAft>
            <a:buChar char="•"/>
          </a:pPr>
          <a:r>
            <a:rPr lang="en-GB" sz="2500" kern="1200" dirty="0">
              <a:solidFill>
                <a:srgbClr val="0070C0"/>
              </a:solidFill>
            </a:rPr>
            <a:t>only processing personal data that’s necessary (data minimisation) </a:t>
          </a:r>
        </a:p>
        <a:p>
          <a:pPr marL="228600" lvl="1" indent="-228600" algn="l" defTabSz="1111250" rtl="0">
            <a:lnSpc>
              <a:spcPct val="90000"/>
            </a:lnSpc>
            <a:spcBef>
              <a:spcPct val="0"/>
            </a:spcBef>
            <a:spcAft>
              <a:spcPct val="20000"/>
            </a:spcAft>
            <a:buChar char="•"/>
          </a:pPr>
          <a:r>
            <a:rPr lang="en-GB" sz="2500" kern="1200">
              <a:solidFill>
                <a:srgbClr val="0070C0"/>
              </a:solidFill>
            </a:rPr>
            <a:t>and anonymising or pseudonymising where possible.</a:t>
          </a:r>
        </a:p>
        <a:p>
          <a:pPr marL="228600" lvl="1" indent="-228600" algn="l" defTabSz="1111250" rtl="0">
            <a:lnSpc>
              <a:spcPct val="90000"/>
            </a:lnSpc>
            <a:spcBef>
              <a:spcPct val="0"/>
            </a:spcBef>
            <a:spcAft>
              <a:spcPct val="20000"/>
            </a:spcAft>
            <a:buChar char="•"/>
          </a:pPr>
          <a:r>
            <a:rPr lang="en-GB" sz="2500" kern="1200" dirty="0">
              <a:solidFill>
                <a:srgbClr val="0070C0"/>
              </a:solidFill>
            </a:rPr>
            <a:t>respecting rights and ensuring that personal data is used in line with  expectations….</a:t>
          </a:r>
        </a:p>
      </dsp:txBody>
      <dsp:txXfrm>
        <a:off x="0" y="1435509"/>
        <a:ext cx="10515600" cy="27158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2AD5B-1BDD-485E-AFB9-2F2FA5EC4263}">
      <dsp:nvSpPr>
        <dsp:cNvPr id="0" name=""/>
        <dsp:cNvSpPr/>
      </dsp:nvSpPr>
      <dsp:spPr>
        <a:xfrm>
          <a:off x="0" y="88636"/>
          <a:ext cx="10515600" cy="18918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rtl="0">
            <a:lnSpc>
              <a:spcPct val="90000"/>
            </a:lnSpc>
            <a:spcBef>
              <a:spcPct val="0"/>
            </a:spcBef>
            <a:spcAft>
              <a:spcPct val="35000"/>
            </a:spcAft>
            <a:buNone/>
          </a:pPr>
          <a:r>
            <a:rPr lang="en-GB" sz="4900" kern="1200" dirty="0"/>
            <a:t>DBS: Disclosures and Baring Service: </a:t>
          </a:r>
        </a:p>
      </dsp:txBody>
      <dsp:txXfrm>
        <a:off x="92354" y="180990"/>
        <a:ext cx="10330892" cy="1707182"/>
      </dsp:txXfrm>
    </dsp:sp>
    <dsp:sp modelId="{BF18C6C8-B37A-4662-A373-C586538B2684}">
      <dsp:nvSpPr>
        <dsp:cNvPr id="0" name=""/>
        <dsp:cNvSpPr/>
      </dsp:nvSpPr>
      <dsp:spPr>
        <a:xfrm>
          <a:off x="0" y="1980526"/>
          <a:ext cx="10515600" cy="2282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62230" rIns="348488" bIns="62230" numCol="1" spcCol="1270" anchor="t" anchorCtr="0">
          <a:noAutofit/>
        </a:bodyPr>
        <a:lstStyle/>
        <a:p>
          <a:pPr marL="285750" lvl="1" indent="-285750" algn="l" defTabSz="1689100" rtl="0">
            <a:lnSpc>
              <a:spcPct val="90000"/>
            </a:lnSpc>
            <a:spcBef>
              <a:spcPct val="0"/>
            </a:spcBef>
            <a:spcAft>
              <a:spcPct val="20000"/>
            </a:spcAft>
            <a:buChar char="•"/>
          </a:pPr>
          <a:r>
            <a:rPr lang="en-GB" sz="3800" kern="1200" dirty="0">
              <a:solidFill>
                <a:srgbClr val="0070C0"/>
              </a:solidFill>
            </a:rPr>
            <a:t>All researchers working with children, and vulnerable adults should be subject to this…</a:t>
          </a:r>
        </a:p>
        <a:p>
          <a:pPr marL="285750" lvl="1" indent="-285750" algn="l" defTabSz="1689100" rtl="0">
            <a:lnSpc>
              <a:spcPct val="90000"/>
            </a:lnSpc>
            <a:spcBef>
              <a:spcPct val="0"/>
            </a:spcBef>
            <a:spcAft>
              <a:spcPct val="20000"/>
            </a:spcAft>
            <a:buChar char="•"/>
          </a:pPr>
          <a:r>
            <a:rPr lang="en-GB" sz="3800" kern="1200" dirty="0">
              <a:solidFill>
                <a:srgbClr val="0070C0"/>
              </a:solidFill>
            </a:rPr>
            <a:t>What are the safeguarding issues from a research perspective? </a:t>
          </a:r>
        </a:p>
      </dsp:txBody>
      <dsp:txXfrm>
        <a:off x="0" y="1980526"/>
        <a:ext cx="10515600" cy="228217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9D783-8B10-4670-BB2B-1E116A51BE4C}">
      <dsp:nvSpPr>
        <dsp:cNvPr id="0" name=""/>
        <dsp:cNvSpPr/>
      </dsp:nvSpPr>
      <dsp:spPr>
        <a:xfrm>
          <a:off x="0" y="353731"/>
          <a:ext cx="10515600" cy="21586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How could any Professional Codes of Practice inform your research and possibly choice of research methodology? </a:t>
          </a:r>
          <a:r>
            <a:rPr lang="en-GB" sz="4100" kern="1200" dirty="0" err="1"/>
            <a:t>E.g</a:t>
          </a:r>
          <a:r>
            <a:rPr lang="en-GB" sz="4100" kern="1200" dirty="0"/>
            <a:t>:</a:t>
          </a:r>
        </a:p>
      </dsp:txBody>
      <dsp:txXfrm>
        <a:off x="105377" y="459108"/>
        <a:ext cx="10304846" cy="1947895"/>
      </dsp:txXfrm>
    </dsp:sp>
    <dsp:sp modelId="{E28D763C-840E-4581-8299-F142D9EB4E6D}">
      <dsp:nvSpPr>
        <dsp:cNvPr id="0" name=""/>
        <dsp:cNvSpPr/>
      </dsp:nvSpPr>
      <dsp:spPr>
        <a:xfrm>
          <a:off x="0" y="2512381"/>
          <a:ext cx="10515600" cy="14852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52070" rIns="291592" bIns="52070" numCol="1" spcCol="1270" anchor="t" anchorCtr="0">
          <a:noAutofit/>
        </a:bodyPr>
        <a:lstStyle/>
        <a:p>
          <a:pPr marL="285750" lvl="1" indent="-285750" algn="l" defTabSz="1422400" rtl="0">
            <a:lnSpc>
              <a:spcPct val="90000"/>
            </a:lnSpc>
            <a:spcBef>
              <a:spcPct val="0"/>
            </a:spcBef>
            <a:spcAft>
              <a:spcPct val="20000"/>
            </a:spcAft>
            <a:buChar char="•"/>
          </a:pPr>
          <a:r>
            <a:rPr lang="en-GB" sz="3200" kern="1200" dirty="0">
              <a:solidFill>
                <a:srgbClr val="0070C0"/>
              </a:solidFill>
            </a:rPr>
            <a:t>Professional Codes of Practice? </a:t>
          </a:r>
        </a:p>
        <a:p>
          <a:pPr marL="285750" lvl="1" indent="-285750" algn="l" defTabSz="1422400" rtl="0">
            <a:lnSpc>
              <a:spcPct val="90000"/>
            </a:lnSpc>
            <a:spcBef>
              <a:spcPct val="0"/>
            </a:spcBef>
            <a:spcAft>
              <a:spcPct val="20000"/>
            </a:spcAft>
            <a:buChar char="•"/>
          </a:pPr>
          <a:r>
            <a:rPr lang="en-GB" sz="3200" kern="1200" dirty="0">
              <a:solidFill>
                <a:srgbClr val="0070C0"/>
              </a:solidFill>
            </a:rPr>
            <a:t>United Nations Convention on the Rights of the Child? </a:t>
          </a:r>
        </a:p>
      </dsp:txBody>
      <dsp:txXfrm>
        <a:off x="0" y="2512381"/>
        <a:ext cx="10515600" cy="148522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B37D5-F8BE-45BD-84EF-DDD95C04F27C}">
      <dsp:nvSpPr>
        <dsp:cNvPr id="0" name=""/>
        <dsp:cNvSpPr/>
      </dsp:nvSpPr>
      <dsp:spPr>
        <a:xfrm>
          <a:off x="0" y="4148"/>
          <a:ext cx="10515600" cy="4343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rtl="0">
            <a:lnSpc>
              <a:spcPct val="90000"/>
            </a:lnSpc>
            <a:spcBef>
              <a:spcPct val="0"/>
            </a:spcBef>
            <a:spcAft>
              <a:spcPct val="35000"/>
            </a:spcAft>
            <a:buNone/>
          </a:pPr>
          <a:r>
            <a:rPr lang="en-GB" sz="6400" kern="1200" dirty="0"/>
            <a:t>What would you view as essential personal ethics when carrying out research? </a:t>
          </a:r>
        </a:p>
      </dsp:txBody>
      <dsp:txXfrm>
        <a:off x="212010" y="216158"/>
        <a:ext cx="10091580" cy="391902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FADB0D-1B67-41B4-A853-DEC11AC765B8}">
      <dsp:nvSpPr>
        <dsp:cNvPr id="0" name=""/>
        <dsp:cNvSpPr/>
      </dsp:nvSpPr>
      <dsp:spPr>
        <a:xfrm>
          <a:off x="0" y="47663"/>
          <a:ext cx="10515600" cy="772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t>Research Activities:</a:t>
          </a:r>
        </a:p>
      </dsp:txBody>
      <dsp:txXfrm>
        <a:off x="37696" y="85359"/>
        <a:ext cx="10440208" cy="696808"/>
      </dsp:txXfrm>
    </dsp:sp>
    <dsp:sp modelId="{4535ED1A-5EA8-4720-BDA3-05504EA5EBEC}">
      <dsp:nvSpPr>
        <dsp:cNvPr id="0" name=""/>
        <dsp:cNvSpPr/>
      </dsp:nvSpPr>
      <dsp:spPr>
        <a:xfrm>
          <a:off x="0" y="819864"/>
          <a:ext cx="10515600" cy="3483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1910" rIns="234696" bIns="41910" numCol="1" spcCol="1270" anchor="t" anchorCtr="0">
          <a:noAutofit/>
        </a:bodyPr>
        <a:lstStyle/>
        <a:p>
          <a:pPr marL="228600" lvl="1" indent="-228600" algn="l" defTabSz="1155700" rtl="0">
            <a:lnSpc>
              <a:spcPct val="90000"/>
            </a:lnSpc>
            <a:spcBef>
              <a:spcPct val="0"/>
            </a:spcBef>
            <a:spcAft>
              <a:spcPct val="20000"/>
            </a:spcAft>
            <a:buChar char="•"/>
          </a:pPr>
          <a:r>
            <a:rPr lang="en-GB" sz="2600" kern="1200" dirty="0">
              <a:solidFill>
                <a:srgbClr val="0070C0"/>
              </a:solidFill>
            </a:rPr>
            <a:t>Honesty: </a:t>
          </a:r>
        </a:p>
        <a:p>
          <a:pPr marL="457200" lvl="2" indent="-228600" algn="l" defTabSz="1155700" rtl="0">
            <a:lnSpc>
              <a:spcPct val="90000"/>
            </a:lnSpc>
            <a:spcBef>
              <a:spcPct val="0"/>
            </a:spcBef>
            <a:spcAft>
              <a:spcPct val="20000"/>
            </a:spcAft>
            <a:buChar char="•"/>
          </a:pPr>
          <a:r>
            <a:rPr lang="en-GB" sz="2600" kern="1200" dirty="0">
              <a:solidFill>
                <a:srgbClr val="0070C0"/>
              </a:solidFill>
            </a:rPr>
            <a:t>What you write will be regarded as your own work unless stated otherwise e.g. use of references. </a:t>
          </a:r>
        </a:p>
        <a:p>
          <a:pPr marL="685800" lvl="3" indent="-228600" algn="l" defTabSz="1155700" rtl="0">
            <a:lnSpc>
              <a:spcPct val="90000"/>
            </a:lnSpc>
            <a:spcBef>
              <a:spcPct val="0"/>
            </a:spcBef>
            <a:spcAft>
              <a:spcPct val="20000"/>
            </a:spcAft>
            <a:buChar char="•"/>
          </a:pPr>
          <a:r>
            <a:rPr lang="en-GB" sz="2600" kern="1200" dirty="0">
              <a:solidFill>
                <a:srgbClr val="0070C0"/>
              </a:solidFill>
            </a:rPr>
            <a:t>Using the thoughts, ideas and works of others without acknowledging their source, even if you paraphrased into your own words, is unethical. </a:t>
          </a:r>
        </a:p>
        <a:p>
          <a:pPr marL="685800" lvl="3" indent="-228600" algn="l" defTabSz="1155700" rtl="0">
            <a:lnSpc>
              <a:spcPct val="90000"/>
            </a:lnSpc>
            <a:spcBef>
              <a:spcPct val="0"/>
            </a:spcBef>
            <a:spcAft>
              <a:spcPct val="20000"/>
            </a:spcAft>
            <a:buChar char="•"/>
          </a:pPr>
          <a:r>
            <a:rPr lang="en-GB" sz="2600" kern="1200" dirty="0">
              <a:solidFill>
                <a:srgbClr val="0070C0"/>
              </a:solidFill>
            </a:rPr>
            <a:t>Plagiarism is a serious offence.</a:t>
          </a:r>
        </a:p>
        <a:p>
          <a:pPr marL="685800" lvl="3" indent="-228600" algn="l" defTabSz="1155700" rtl="0">
            <a:lnSpc>
              <a:spcPct val="90000"/>
            </a:lnSpc>
            <a:spcBef>
              <a:spcPct val="0"/>
            </a:spcBef>
            <a:spcAft>
              <a:spcPct val="20000"/>
            </a:spcAft>
            <a:buChar char="•"/>
          </a:pPr>
          <a:r>
            <a:rPr lang="en-GB" sz="2600" kern="1200" dirty="0">
              <a:solidFill>
                <a:srgbClr val="0070C0"/>
              </a:solidFill>
            </a:rPr>
            <a:t>Refer to referencing guidelines at all times!!!! (Available on Moodle)</a:t>
          </a:r>
        </a:p>
      </dsp:txBody>
      <dsp:txXfrm>
        <a:off x="0" y="819864"/>
        <a:ext cx="10515600" cy="34838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C11CC6-8E06-41F9-896A-C2D3B48D6D5B}">
      <dsp:nvSpPr>
        <dsp:cNvPr id="0" name=""/>
        <dsp:cNvSpPr/>
      </dsp:nvSpPr>
      <dsp:spPr>
        <a:xfrm>
          <a:off x="0" y="507069"/>
          <a:ext cx="10515600" cy="1140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dirty="0"/>
            <a:t>Honesty is essential in the substance of what you write:</a:t>
          </a:r>
        </a:p>
      </dsp:txBody>
      <dsp:txXfrm>
        <a:off x="55687" y="562756"/>
        <a:ext cx="10404226" cy="1029376"/>
      </dsp:txXfrm>
    </dsp:sp>
    <dsp:sp modelId="{B69AA304-D796-4725-8C4C-0168A8A6F1F6}">
      <dsp:nvSpPr>
        <dsp:cNvPr id="0" name=""/>
        <dsp:cNvSpPr/>
      </dsp:nvSpPr>
      <dsp:spPr>
        <a:xfrm>
          <a:off x="0" y="1647819"/>
          <a:ext cx="10515600" cy="1055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dirty="0">
              <a:solidFill>
                <a:srgbClr val="0070C0"/>
              </a:solidFill>
            </a:rPr>
            <a:t>Accurate descriptions of how and what, why you have done things. </a:t>
          </a:r>
        </a:p>
        <a:p>
          <a:pPr marL="228600" lvl="1" indent="-228600" algn="l" defTabSz="1022350" rtl="0">
            <a:lnSpc>
              <a:spcPct val="90000"/>
            </a:lnSpc>
            <a:spcBef>
              <a:spcPct val="0"/>
            </a:spcBef>
            <a:spcAft>
              <a:spcPct val="20000"/>
            </a:spcAft>
            <a:buChar char="•"/>
          </a:pPr>
          <a:r>
            <a:rPr lang="en-GB" sz="2300" kern="1200" dirty="0">
              <a:solidFill>
                <a:srgbClr val="0070C0"/>
              </a:solidFill>
            </a:rPr>
            <a:t>Accurate descriptions of information you have obtained, techniques used, analysis carried out, the results  Methodology and Methods).</a:t>
          </a:r>
        </a:p>
      </dsp:txBody>
      <dsp:txXfrm>
        <a:off x="0" y="1647819"/>
        <a:ext cx="10515600" cy="1055700"/>
      </dsp:txXfrm>
    </dsp:sp>
    <dsp:sp modelId="{1CC9E10B-789B-47ED-ADE5-8D8EED482E8C}">
      <dsp:nvSpPr>
        <dsp:cNvPr id="0" name=""/>
        <dsp:cNvSpPr/>
      </dsp:nvSpPr>
      <dsp:spPr>
        <a:xfrm>
          <a:off x="0" y="2703519"/>
          <a:ext cx="10515600" cy="1140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E.g. silently rejecting or ignoring evidence which happens to be contrary to one’s beliefs constitutes a breach of integrity.</a:t>
          </a:r>
        </a:p>
      </dsp:txBody>
      <dsp:txXfrm>
        <a:off x="55687" y="2759206"/>
        <a:ext cx="10404226" cy="102937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C9946-2D1C-4560-AFF3-20E27B42E125}">
      <dsp:nvSpPr>
        <dsp:cNvPr id="0" name=""/>
        <dsp:cNvSpPr/>
      </dsp:nvSpPr>
      <dsp:spPr>
        <a:xfrm>
          <a:off x="0" y="16209"/>
          <a:ext cx="10515600" cy="7253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rtl="0">
            <a:lnSpc>
              <a:spcPct val="90000"/>
            </a:lnSpc>
            <a:spcBef>
              <a:spcPct val="0"/>
            </a:spcBef>
            <a:spcAft>
              <a:spcPct val="35000"/>
            </a:spcAft>
            <a:buNone/>
          </a:pPr>
          <a:r>
            <a:rPr lang="en-GB" sz="3100" kern="1200"/>
            <a:t>Research Relationships:</a:t>
          </a:r>
        </a:p>
      </dsp:txBody>
      <dsp:txXfrm>
        <a:off x="35411" y="51620"/>
        <a:ext cx="10444778" cy="654577"/>
      </dsp:txXfrm>
    </dsp:sp>
    <dsp:sp modelId="{14ED3D79-2C9E-4AA2-921B-2A24C3719D6E}">
      <dsp:nvSpPr>
        <dsp:cNvPr id="0" name=""/>
        <dsp:cNvSpPr/>
      </dsp:nvSpPr>
      <dsp:spPr>
        <a:xfrm>
          <a:off x="0" y="741609"/>
          <a:ext cx="10515600" cy="3593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rtl="0">
            <a:lnSpc>
              <a:spcPct val="90000"/>
            </a:lnSpc>
            <a:spcBef>
              <a:spcPct val="0"/>
            </a:spcBef>
            <a:spcAft>
              <a:spcPct val="20000"/>
            </a:spcAft>
            <a:buChar char="•"/>
          </a:pPr>
          <a:r>
            <a:rPr lang="en-GB" sz="2400" kern="1200" dirty="0">
              <a:solidFill>
                <a:srgbClr val="0070C0"/>
              </a:solidFill>
            </a:rPr>
            <a:t>May depend upon the guidelines you adopt and the research methodology you adopt:</a:t>
          </a:r>
        </a:p>
        <a:p>
          <a:pPr marL="457200" lvl="2" indent="-228600" algn="l" defTabSz="1066800" rtl="0">
            <a:lnSpc>
              <a:spcPct val="90000"/>
            </a:lnSpc>
            <a:spcBef>
              <a:spcPct val="0"/>
            </a:spcBef>
            <a:spcAft>
              <a:spcPct val="20000"/>
            </a:spcAft>
            <a:buChar char="•"/>
          </a:pPr>
          <a:r>
            <a:rPr lang="en-GB" sz="2400" kern="1200" dirty="0">
              <a:solidFill>
                <a:srgbClr val="0070C0"/>
              </a:solidFill>
            </a:rPr>
            <a:t>e.g. BERA or British Psychological Society; </a:t>
          </a:r>
        </a:p>
        <a:p>
          <a:pPr marL="457200" lvl="2" indent="-228600" algn="l" defTabSz="1066800" rtl="0">
            <a:lnSpc>
              <a:spcPct val="90000"/>
            </a:lnSpc>
            <a:spcBef>
              <a:spcPct val="0"/>
            </a:spcBef>
            <a:spcAft>
              <a:spcPct val="20000"/>
            </a:spcAft>
            <a:buChar char="•"/>
          </a:pPr>
          <a:r>
            <a:rPr lang="en-GB" sz="2400" kern="1200" dirty="0">
              <a:solidFill>
                <a:srgbClr val="0070C0"/>
              </a:solidFill>
            </a:rPr>
            <a:t>a qualitative or quantitative paradigm </a:t>
          </a:r>
        </a:p>
        <a:p>
          <a:pPr marL="228600" lvl="1" indent="-228600" algn="l" defTabSz="1066800" rtl="0">
            <a:lnSpc>
              <a:spcPct val="90000"/>
            </a:lnSpc>
            <a:spcBef>
              <a:spcPct val="0"/>
            </a:spcBef>
            <a:spcAft>
              <a:spcPct val="20000"/>
            </a:spcAft>
            <a:buChar char="•"/>
          </a:pPr>
          <a:r>
            <a:rPr lang="en-GB" sz="2400" kern="1200" dirty="0">
              <a:solidFill>
                <a:srgbClr val="0070C0"/>
              </a:solidFill>
            </a:rPr>
            <a:t>However in all cases  the approach has to be un- harmful in anyway, and subject to certain rights</a:t>
          </a:r>
        </a:p>
        <a:p>
          <a:pPr marL="228600" lvl="1" indent="-228600" algn="l" defTabSz="1066800" rtl="0">
            <a:lnSpc>
              <a:spcPct val="90000"/>
            </a:lnSpc>
            <a:spcBef>
              <a:spcPct val="0"/>
            </a:spcBef>
            <a:spcAft>
              <a:spcPct val="20000"/>
            </a:spcAft>
            <a:buChar char="•"/>
          </a:pPr>
          <a:r>
            <a:rPr lang="en-GB" sz="2400" kern="1200" dirty="0">
              <a:solidFill>
                <a:srgbClr val="0070C0"/>
              </a:solidFill>
            </a:rPr>
            <a:t>A Considerate and courteous attitude to people will help their readiness to assist you.</a:t>
          </a:r>
        </a:p>
        <a:p>
          <a:pPr marL="228600" lvl="1" indent="-228600" algn="l" defTabSz="1066800" rtl="0">
            <a:lnSpc>
              <a:spcPct val="90000"/>
            </a:lnSpc>
            <a:spcBef>
              <a:spcPct val="0"/>
            </a:spcBef>
            <a:spcAft>
              <a:spcPct val="20000"/>
            </a:spcAft>
            <a:buChar char="•"/>
          </a:pPr>
          <a:r>
            <a:rPr lang="en-GB" sz="2400" kern="1200" dirty="0">
              <a:solidFill>
                <a:srgbClr val="0070C0"/>
              </a:solidFill>
            </a:rPr>
            <a:t>You are relying on their good will and co-operation to make the research possible!!!</a:t>
          </a:r>
        </a:p>
      </dsp:txBody>
      <dsp:txXfrm>
        <a:off x="0" y="741609"/>
        <a:ext cx="10515600" cy="359352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BD695-BF24-4B0D-8D43-2EB185C78F9E}">
      <dsp:nvSpPr>
        <dsp:cNvPr id="0" name=""/>
        <dsp:cNvSpPr/>
      </dsp:nvSpPr>
      <dsp:spPr>
        <a:xfrm>
          <a:off x="0" y="55628"/>
          <a:ext cx="105156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dirty="0"/>
            <a:t>Your own perspective will influence the type of research and research ethics you will adopt.</a:t>
          </a:r>
        </a:p>
      </dsp:txBody>
      <dsp:txXfrm>
        <a:off x="49004" y="104632"/>
        <a:ext cx="10417592" cy="905852"/>
      </dsp:txXfrm>
    </dsp:sp>
    <dsp:sp modelId="{82D99882-836A-4117-B78D-3773A44FD81A}">
      <dsp:nvSpPr>
        <dsp:cNvPr id="0" name=""/>
        <dsp:cNvSpPr/>
      </dsp:nvSpPr>
      <dsp:spPr>
        <a:xfrm>
          <a:off x="0" y="1134369"/>
          <a:ext cx="105156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Ask yourself how do I want to be in relation to those I am studying?</a:t>
          </a:r>
        </a:p>
      </dsp:txBody>
      <dsp:txXfrm>
        <a:off x="49004" y="1183373"/>
        <a:ext cx="10417592" cy="905852"/>
      </dsp:txXfrm>
    </dsp:sp>
    <dsp:sp modelId="{1BC9CFF3-5682-4788-B629-03A6898C50BA}">
      <dsp:nvSpPr>
        <dsp:cNvPr id="0" name=""/>
        <dsp:cNvSpPr/>
      </dsp:nvSpPr>
      <dsp:spPr>
        <a:xfrm>
          <a:off x="0" y="2213109"/>
          <a:ext cx="105156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Do I want to see them as objects or agents in the research process?</a:t>
          </a:r>
        </a:p>
      </dsp:txBody>
      <dsp:txXfrm>
        <a:off x="49004" y="2262113"/>
        <a:ext cx="10417592" cy="905852"/>
      </dsp:txXfrm>
    </dsp:sp>
    <dsp:sp modelId="{CAB8EECD-F38C-499E-BA75-07D9F83795F1}">
      <dsp:nvSpPr>
        <dsp:cNvPr id="0" name=""/>
        <dsp:cNvSpPr/>
      </dsp:nvSpPr>
      <dsp:spPr>
        <a:xfrm>
          <a:off x="0" y="3291849"/>
          <a:ext cx="10515600" cy="10038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kern="1200"/>
            <a:t>In other words do I want to do research on people or in collaboration with people?</a:t>
          </a:r>
        </a:p>
      </dsp:txBody>
      <dsp:txXfrm>
        <a:off x="49004" y="3340853"/>
        <a:ext cx="10417592" cy="90585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928E-B9E8-4A90-8E01-822943390269}">
      <dsp:nvSpPr>
        <dsp:cNvPr id="0" name=""/>
        <dsp:cNvSpPr/>
      </dsp:nvSpPr>
      <dsp:spPr>
        <a:xfrm>
          <a:off x="0" y="0"/>
          <a:ext cx="10515600" cy="1292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dirty="0"/>
            <a:t>Looking after yourself!</a:t>
          </a:r>
        </a:p>
      </dsp:txBody>
      <dsp:txXfrm>
        <a:off x="63112" y="63112"/>
        <a:ext cx="10389376" cy="1166626"/>
      </dsp:txXfrm>
    </dsp:sp>
    <dsp:sp modelId="{D1CBC599-09C1-4DB8-A694-7D8AE7285237}">
      <dsp:nvSpPr>
        <dsp:cNvPr id="0" name=""/>
        <dsp:cNvSpPr/>
      </dsp:nvSpPr>
      <dsp:spPr>
        <a:xfrm>
          <a:off x="0" y="1405187"/>
          <a:ext cx="10515600" cy="1292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a:t>What could be the issues / risks to you as a researcher?</a:t>
          </a:r>
        </a:p>
      </dsp:txBody>
      <dsp:txXfrm>
        <a:off x="63112" y="1468299"/>
        <a:ext cx="10389376" cy="1166626"/>
      </dsp:txXfrm>
    </dsp:sp>
    <dsp:sp modelId="{BB9F28FB-7186-4D6C-B448-6A39296111EA}">
      <dsp:nvSpPr>
        <dsp:cNvPr id="0" name=""/>
        <dsp:cNvSpPr/>
      </dsp:nvSpPr>
      <dsp:spPr>
        <a:xfrm>
          <a:off x="0" y="2795957"/>
          <a:ext cx="10515600" cy="12928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a:t>How could these be managed? </a:t>
          </a:r>
        </a:p>
      </dsp:txBody>
      <dsp:txXfrm>
        <a:off x="63112" y="2859069"/>
        <a:ext cx="10389376" cy="116662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FB340-BD7D-4C27-BAE2-C41B852F75BA}">
      <dsp:nvSpPr>
        <dsp:cNvPr id="0" name=""/>
        <dsp:cNvSpPr/>
      </dsp:nvSpPr>
      <dsp:spPr>
        <a:xfrm>
          <a:off x="0" y="69938"/>
          <a:ext cx="10515600" cy="12741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t>Discuss as a group  what ethical  issues you may need to consider throughout the research process:</a:t>
          </a:r>
        </a:p>
      </dsp:txBody>
      <dsp:txXfrm>
        <a:off x="62198" y="132136"/>
        <a:ext cx="10391204" cy="1149734"/>
      </dsp:txXfrm>
    </dsp:sp>
    <dsp:sp modelId="{734CB92C-C344-4E60-B35A-DC9AB7D2761B}">
      <dsp:nvSpPr>
        <dsp:cNvPr id="0" name=""/>
        <dsp:cNvSpPr/>
      </dsp:nvSpPr>
      <dsp:spPr>
        <a:xfrm>
          <a:off x="0" y="1344069"/>
          <a:ext cx="10515600" cy="29373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1910" rIns="234696" bIns="41910" numCol="1" spcCol="1270" anchor="t" anchorCtr="0">
          <a:noAutofit/>
        </a:bodyPr>
        <a:lstStyle/>
        <a:p>
          <a:pPr marL="228600" lvl="1" indent="-228600" algn="l" defTabSz="1155700" rtl="0">
            <a:lnSpc>
              <a:spcPct val="90000"/>
            </a:lnSpc>
            <a:spcBef>
              <a:spcPct val="0"/>
            </a:spcBef>
            <a:spcAft>
              <a:spcPct val="20000"/>
            </a:spcAft>
            <a:buChar char="•"/>
          </a:pPr>
          <a:r>
            <a:rPr lang="en-GB" sz="2600" kern="1200" dirty="0">
              <a:solidFill>
                <a:srgbClr val="0070C0"/>
              </a:solidFill>
            </a:rPr>
            <a:t>Planning </a:t>
          </a:r>
        </a:p>
        <a:p>
          <a:pPr marL="228600" lvl="1" indent="-228600" algn="l" defTabSz="1155700" rtl="0">
            <a:lnSpc>
              <a:spcPct val="90000"/>
            </a:lnSpc>
            <a:spcBef>
              <a:spcPct val="0"/>
            </a:spcBef>
            <a:spcAft>
              <a:spcPct val="20000"/>
            </a:spcAft>
            <a:buChar char="•"/>
          </a:pPr>
          <a:r>
            <a:rPr lang="en-GB" sz="2600" kern="1200" dirty="0">
              <a:solidFill>
                <a:srgbClr val="0070C0"/>
              </a:solidFill>
            </a:rPr>
            <a:t>Project proposal</a:t>
          </a:r>
        </a:p>
        <a:p>
          <a:pPr marL="228600" lvl="1" indent="-228600" algn="l" defTabSz="1155700" rtl="0">
            <a:lnSpc>
              <a:spcPct val="90000"/>
            </a:lnSpc>
            <a:spcBef>
              <a:spcPct val="0"/>
            </a:spcBef>
            <a:spcAft>
              <a:spcPct val="20000"/>
            </a:spcAft>
            <a:buChar char="•"/>
          </a:pPr>
          <a:r>
            <a:rPr lang="en-GB" sz="2600" kern="1200" dirty="0">
              <a:solidFill>
                <a:srgbClr val="0070C0"/>
              </a:solidFill>
            </a:rPr>
            <a:t>Reading </a:t>
          </a:r>
        </a:p>
        <a:p>
          <a:pPr marL="228600" lvl="1" indent="-228600" algn="l" defTabSz="1155700" rtl="0">
            <a:lnSpc>
              <a:spcPct val="90000"/>
            </a:lnSpc>
            <a:spcBef>
              <a:spcPct val="0"/>
            </a:spcBef>
            <a:spcAft>
              <a:spcPct val="20000"/>
            </a:spcAft>
            <a:buChar char="•"/>
          </a:pPr>
          <a:r>
            <a:rPr lang="en-GB" sz="2600" kern="1200" dirty="0">
              <a:solidFill>
                <a:srgbClr val="0070C0"/>
              </a:solidFill>
            </a:rPr>
            <a:t>Collecting primary / empirical data</a:t>
          </a:r>
        </a:p>
        <a:p>
          <a:pPr marL="228600" lvl="1" indent="-228600" algn="l" defTabSz="1155700" rtl="0">
            <a:lnSpc>
              <a:spcPct val="90000"/>
            </a:lnSpc>
            <a:spcBef>
              <a:spcPct val="0"/>
            </a:spcBef>
            <a:spcAft>
              <a:spcPct val="20000"/>
            </a:spcAft>
            <a:buChar char="•"/>
          </a:pPr>
          <a:r>
            <a:rPr lang="en-GB" sz="2600" kern="1200" dirty="0">
              <a:solidFill>
                <a:srgbClr val="0070C0"/>
              </a:solidFill>
            </a:rPr>
            <a:t>Data analysis </a:t>
          </a:r>
        </a:p>
        <a:p>
          <a:pPr marL="228600" lvl="1" indent="-228600" algn="l" defTabSz="1155700" rtl="0">
            <a:lnSpc>
              <a:spcPct val="90000"/>
            </a:lnSpc>
            <a:spcBef>
              <a:spcPct val="0"/>
            </a:spcBef>
            <a:spcAft>
              <a:spcPct val="20000"/>
            </a:spcAft>
            <a:buChar char="•"/>
          </a:pPr>
          <a:r>
            <a:rPr lang="en-GB" sz="2600" kern="1200" dirty="0">
              <a:solidFill>
                <a:srgbClr val="0070C0"/>
              </a:solidFill>
            </a:rPr>
            <a:t>Writing </a:t>
          </a:r>
        </a:p>
        <a:p>
          <a:pPr marL="228600" lvl="1" indent="-228600" algn="l" defTabSz="1155700" rtl="0">
            <a:lnSpc>
              <a:spcPct val="90000"/>
            </a:lnSpc>
            <a:spcBef>
              <a:spcPct val="0"/>
            </a:spcBef>
            <a:spcAft>
              <a:spcPct val="20000"/>
            </a:spcAft>
            <a:buChar char="•"/>
          </a:pPr>
          <a:r>
            <a:rPr lang="en-GB" sz="2600" kern="1200" dirty="0">
              <a:solidFill>
                <a:srgbClr val="0070C0"/>
              </a:solidFill>
            </a:rPr>
            <a:t>Reporting / Dissemination. </a:t>
          </a:r>
        </a:p>
      </dsp:txBody>
      <dsp:txXfrm>
        <a:off x="0" y="1344069"/>
        <a:ext cx="10515600" cy="293733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C0AFE-891B-43AF-8512-BDAF45964139}">
      <dsp:nvSpPr>
        <dsp:cNvPr id="0" name=""/>
        <dsp:cNvSpPr/>
      </dsp:nvSpPr>
      <dsp:spPr>
        <a:xfrm>
          <a:off x="0" y="64808"/>
          <a:ext cx="10515600" cy="13899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GB" sz="3600" kern="1200"/>
            <a:t>Research ethics are an integral part of any research project:</a:t>
          </a:r>
        </a:p>
      </dsp:txBody>
      <dsp:txXfrm>
        <a:off x="67852" y="132660"/>
        <a:ext cx="10379896" cy="1254256"/>
      </dsp:txXfrm>
    </dsp:sp>
    <dsp:sp modelId="{54690261-53C1-406A-A731-774F68110094}">
      <dsp:nvSpPr>
        <dsp:cNvPr id="0" name=""/>
        <dsp:cNvSpPr/>
      </dsp:nvSpPr>
      <dsp:spPr>
        <a:xfrm>
          <a:off x="0" y="1454769"/>
          <a:ext cx="10515600" cy="2831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5720" rIns="256032" bIns="45720" numCol="1" spcCol="1270" anchor="t" anchorCtr="0">
          <a:noAutofit/>
        </a:bodyPr>
        <a:lstStyle/>
        <a:p>
          <a:pPr marL="285750" lvl="1" indent="-285750" algn="l" defTabSz="1244600" rtl="0">
            <a:lnSpc>
              <a:spcPct val="90000"/>
            </a:lnSpc>
            <a:spcBef>
              <a:spcPct val="0"/>
            </a:spcBef>
            <a:spcAft>
              <a:spcPct val="20000"/>
            </a:spcAft>
            <a:buChar char="•"/>
          </a:pPr>
          <a:r>
            <a:rPr lang="en-GB" sz="2800" kern="1200" dirty="0">
              <a:solidFill>
                <a:srgbClr val="0070C0"/>
              </a:solidFill>
            </a:rPr>
            <a:t>You will  have to be able to argue that you have taken reasonable, best possible measures to conform to high standards of research ethics, as well as explored the ethical dilemmas experienced: </a:t>
          </a:r>
        </a:p>
        <a:p>
          <a:pPr marL="571500" lvl="2" indent="-285750" algn="l" defTabSz="1244600" rtl="0">
            <a:lnSpc>
              <a:spcPct val="90000"/>
            </a:lnSpc>
            <a:spcBef>
              <a:spcPct val="0"/>
            </a:spcBef>
            <a:spcAft>
              <a:spcPct val="20000"/>
            </a:spcAft>
            <a:buChar char="•"/>
          </a:pPr>
          <a:r>
            <a:rPr lang="en-GB" sz="2800" kern="1200" dirty="0">
              <a:solidFill>
                <a:srgbClr val="0070C0"/>
              </a:solidFill>
            </a:rPr>
            <a:t>This will need to be evident in your research ethics approval forms </a:t>
          </a:r>
        </a:p>
        <a:p>
          <a:pPr marL="571500" lvl="2" indent="-285750" algn="l" defTabSz="1244600" rtl="0">
            <a:lnSpc>
              <a:spcPct val="90000"/>
            </a:lnSpc>
            <a:spcBef>
              <a:spcPct val="0"/>
            </a:spcBef>
            <a:spcAft>
              <a:spcPct val="20000"/>
            </a:spcAft>
            <a:buChar char="•"/>
          </a:pPr>
          <a:r>
            <a:rPr lang="en-GB" sz="2800" kern="1200" dirty="0">
              <a:solidFill>
                <a:srgbClr val="0070C0"/>
              </a:solidFill>
            </a:rPr>
            <a:t>And also when writing up your reports.</a:t>
          </a:r>
        </a:p>
      </dsp:txBody>
      <dsp:txXfrm>
        <a:off x="0" y="1454769"/>
        <a:ext cx="10515600" cy="283176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BB03B-AFFB-42FD-BACA-ACAC2A96395B}">
      <dsp:nvSpPr>
        <dsp:cNvPr id="0" name=""/>
        <dsp:cNvSpPr/>
      </dsp:nvSpPr>
      <dsp:spPr>
        <a:xfrm>
          <a:off x="0" y="38529"/>
          <a:ext cx="10515600" cy="14507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rtl="0">
            <a:lnSpc>
              <a:spcPct val="90000"/>
            </a:lnSpc>
            <a:spcBef>
              <a:spcPct val="0"/>
            </a:spcBef>
            <a:spcAft>
              <a:spcPct val="35000"/>
            </a:spcAft>
            <a:buNone/>
          </a:pPr>
          <a:r>
            <a:rPr lang="en-GB" sz="6200" kern="1200" dirty="0"/>
            <a:t>Take some time to reflect:</a:t>
          </a:r>
        </a:p>
      </dsp:txBody>
      <dsp:txXfrm>
        <a:off x="70822" y="109351"/>
        <a:ext cx="10373956" cy="1309155"/>
      </dsp:txXfrm>
    </dsp:sp>
    <dsp:sp modelId="{DA2694DE-254A-4869-BE52-3F0F339E37F4}">
      <dsp:nvSpPr>
        <dsp:cNvPr id="0" name=""/>
        <dsp:cNvSpPr/>
      </dsp:nvSpPr>
      <dsp:spPr>
        <a:xfrm>
          <a:off x="0" y="1489329"/>
          <a:ext cx="10515600" cy="2823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78740" rIns="440944" bIns="78740" numCol="1" spcCol="1270" anchor="t" anchorCtr="0">
          <a:noAutofit/>
        </a:bodyPr>
        <a:lstStyle/>
        <a:p>
          <a:pPr marL="285750" lvl="1" indent="-285750" algn="l" defTabSz="2133600" rtl="0">
            <a:lnSpc>
              <a:spcPct val="90000"/>
            </a:lnSpc>
            <a:spcBef>
              <a:spcPct val="0"/>
            </a:spcBef>
            <a:spcAft>
              <a:spcPct val="20000"/>
            </a:spcAft>
            <a:buChar char="•"/>
          </a:pPr>
          <a:r>
            <a:rPr lang="en-GB" sz="4800" kern="1200" dirty="0">
              <a:solidFill>
                <a:srgbClr val="0070C0"/>
              </a:solidFill>
            </a:rPr>
            <a:t>What are the range of issues to consider in relation to ethics?</a:t>
          </a:r>
        </a:p>
        <a:p>
          <a:pPr marL="285750" lvl="1" indent="-285750" algn="l" defTabSz="2133600" rtl="0">
            <a:lnSpc>
              <a:spcPct val="90000"/>
            </a:lnSpc>
            <a:spcBef>
              <a:spcPct val="0"/>
            </a:spcBef>
            <a:spcAft>
              <a:spcPct val="20000"/>
            </a:spcAft>
            <a:buChar char="•"/>
          </a:pPr>
          <a:r>
            <a:rPr lang="en-GB" sz="4800" kern="1200" dirty="0">
              <a:solidFill>
                <a:srgbClr val="0070C0"/>
              </a:solidFill>
            </a:rPr>
            <a:t>What are the requirements of  you as a student researcher? </a:t>
          </a:r>
        </a:p>
      </dsp:txBody>
      <dsp:txXfrm>
        <a:off x="0" y="1489329"/>
        <a:ext cx="10515600" cy="28234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3A55CC-2D73-424B-AC29-EC1009646205}" type="datetimeFigureOut">
              <a:rPr lang="en-GB" smtClean="0"/>
              <a:t>24/03/2025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5E472B-5B2E-4510-BCFE-EF3F7A1A4AC4}" type="slidenum">
              <a:rPr lang="en-GB" smtClean="0"/>
              <a:t>‹#›</a:t>
            </a:fld>
            <a:endParaRPr lang="en-GB"/>
          </a:p>
        </p:txBody>
      </p:sp>
    </p:spTree>
    <p:extLst>
      <p:ext uri="{BB962C8B-B14F-4D97-AF65-F5344CB8AC3E}">
        <p14:creationId xmlns:p14="http://schemas.microsoft.com/office/powerpoint/2010/main" val="1822542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DC8BCD-C757-441B-97B7-5DF40ABB48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5577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935543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674206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026897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637786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2204284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888964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862878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348664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0086386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2426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24/03/2025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2770285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0149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7198226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363432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31740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529624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86315265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784641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24/03/2025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597232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3/24/2025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1550796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8A0wo4QYyJQ"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5.xml"/><Relationship Id="rId5" Type="http://schemas.openxmlformats.org/officeDocument/2006/relationships/hyperlink" Target="https://the-sra.org.uk/common/Uploaded%20files/Resources/SRA%20Research%20Ethics%20guidance%202021.pdf" TargetMode="External"/><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s://whel-primo.hosted.exlibrisgroup.com/primo-explore/fulldisplay?docid=44UWTSD_ALMA21155971980002421&amp;context=L&amp;vid=44WHELF_UWTSD_VU1&amp;lang=en_US&amp;search_scope=CSCOP_EVERYTHING&amp;adaptor=Local%20Search%20Engine&amp;tab=tab1&amp;query=any,contains,ethics%20in%20research&amp;sortby=rank&amp;offset=20" TargetMode="External"/><Relationship Id="rId1" Type="http://schemas.openxmlformats.org/officeDocument/2006/relationships/slideLayout" Target="../slideLayouts/slideLayout4.xml"/><Relationship Id="rId4" Type="http://schemas.openxmlformats.org/officeDocument/2006/relationships/hyperlink" Target="http://www.wma.net/en/30publications/10policies/b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28DD1-86FC-75B1-1CC0-69D7A4313292}"/>
              </a:ext>
            </a:extLst>
          </p:cNvPr>
          <p:cNvPicPr>
            <a:picLocks noChangeAspect="1"/>
          </p:cNvPicPr>
          <p:nvPr/>
        </p:nvPicPr>
        <p:blipFill>
          <a:blip r:embed="rId3"/>
          <a:stretch>
            <a:fillRect/>
          </a:stretch>
        </p:blipFill>
        <p:spPr>
          <a:xfrm>
            <a:off x="0" y="65314"/>
            <a:ext cx="12192000" cy="6816132"/>
          </a:xfrm>
          <a:prstGeom prst="rect">
            <a:avLst/>
          </a:prstGeom>
        </p:spPr>
      </p:pic>
      <p:sp>
        <p:nvSpPr>
          <p:cNvPr id="4" name="TextBox 3">
            <a:extLst>
              <a:ext uri="{FF2B5EF4-FFF2-40B4-BE49-F238E27FC236}">
                <a16:creationId xmlns:a16="http://schemas.microsoft.com/office/drawing/2014/main" id="{14B7C4F2-7420-8AA3-18EB-F5A7A1C55F29}"/>
              </a:ext>
            </a:extLst>
          </p:cNvPr>
          <p:cNvSpPr txBox="1"/>
          <p:nvPr/>
        </p:nvSpPr>
        <p:spPr>
          <a:xfrm>
            <a:off x="246893" y="938151"/>
            <a:ext cx="11150930"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err="1">
                <a:ln>
                  <a:noFill/>
                </a:ln>
                <a:solidFill>
                  <a:srgbClr val="FEFAC9">
                    <a:lumMod val="50000"/>
                  </a:srgbClr>
                </a:solidFill>
                <a:effectLst/>
                <a:uLnTx/>
                <a:uFillTx/>
                <a:latin typeface="Arial" panose="020B0604020202020204"/>
                <a:ea typeface="+mn-ea"/>
                <a:cs typeface="+mn-cs"/>
              </a:rPr>
              <a:t>Moeseg</a:t>
            </a:r>
            <a:r>
              <a:rPr kumimoji="0" lang="en-GB" sz="2400" b="0"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 </a:t>
            </a:r>
            <a:r>
              <a:rPr kumimoji="0" lang="en-GB" sz="2400" b="0" i="0" u="none" strike="noStrike" kern="1200" cap="none" spc="0" normalizeH="0" baseline="0" noProof="0" dirty="0" err="1">
                <a:ln>
                  <a:noFill/>
                </a:ln>
                <a:solidFill>
                  <a:srgbClr val="FEFAC9">
                    <a:lumMod val="50000"/>
                  </a:srgbClr>
                </a:solidFill>
                <a:effectLst/>
                <a:uLnTx/>
                <a:uFillTx/>
                <a:latin typeface="Arial" panose="020B0604020202020204"/>
                <a:ea typeface="+mn-ea"/>
                <a:cs typeface="+mn-cs"/>
              </a:rPr>
              <a:t>ymchwil</a:t>
            </a:r>
            <a:r>
              <a:rPr kumimoji="0" lang="en-GB" sz="2400" b="0" i="0" u="none" strike="noStrike" kern="1200" cap="none" spc="0" normalizeH="0" baseline="0" noProof="0" dirty="0">
                <a:ln>
                  <a:noFill/>
                </a:ln>
                <a:solidFill>
                  <a:srgbClr val="FEFAC9">
                    <a:lumMod val="50000"/>
                  </a:srgbClr>
                </a:solidFill>
                <a:effectLst/>
                <a:uLnTx/>
                <a:uFillTx/>
                <a:latin typeface="Arial" panose="020B0604020202020204"/>
                <a:ea typeface="+mn-ea"/>
                <a:cs typeface="+mn-cs"/>
              </a:rPr>
              <a:t> Research ethics</a:t>
            </a:r>
          </a:p>
        </p:txBody>
      </p:sp>
      <p:sp>
        <p:nvSpPr>
          <p:cNvPr id="5" name="TextBox 4">
            <a:extLst>
              <a:ext uri="{FF2B5EF4-FFF2-40B4-BE49-F238E27FC236}">
                <a16:creationId xmlns:a16="http://schemas.microsoft.com/office/drawing/2014/main" id="{85B0336F-C212-03CB-EA55-95E8EE847C8B}"/>
              </a:ext>
            </a:extLst>
          </p:cNvPr>
          <p:cNvSpPr txBox="1"/>
          <p:nvPr/>
        </p:nvSpPr>
        <p:spPr>
          <a:xfrm>
            <a:off x="9417132" y="5919849"/>
            <a:ext cx="1736373"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7F6D9"/>
                </a:solidFill>
                <a:effectLst/>
                <a:uLnTx/>
                <a:uFillTx/>
                <a:latin typeface="Arial" panose="020B0604020202020204"/>
                <a:ea typeface="+mn-ea"/>
                <a:cs typeface="+mn-cs"/>
              </a:rPr>
              <a:t>Darrel Williams</a:t>
            </a:r>
          </a:p>
        </p:txBody>
      </p:sp>
    </p:spTree>
    <p:extLst>
      <p:ext uri="{BB962C8B-B14F-4D97-AF65-F5344CB8AC3E}">
        <p14:creationId xmlns:p14="http://schemas.microsoft.com/office/powerpoint/2010/main" val="3826392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90DA-F394-20E7-19EF-F61D998513B1}"/>
              </a:ext>
            </a:extLst>
          </p:cNvPr>
          <p:cNvSpPr>
            <a:spLocks noGrp="1"/>
          </p:cNvSpPr>
          <p:nvPr>
            <p:ph type="title"/>
          </p:nvPr>
        </p:nvSpPr>
        <p:spPr/>
        <p:txBody>
          <a:bodyPr/>
          <a:lstStyle/>
          <a:p>
            <a:r>
              <a:rPr lang="en-GB" dirty="0">
                <a:solidFill>
                  <a:srgbClr val="0070C0"/>
                </a:solidFill>
              </a:rPr>
              <a:t>Ethics in social research</a:t>
            </a:r>
          </a:p>
        </p:txBody>
      </p:sp>
      <p:sp>
        <p:nvSpPr>
          <p:cNvPr id="4" name="Content Placeholder 3">
            <a:extLst>
              <a:ext uri="{FF2B5EF4-FFF2-40B4-BE49-F238E27FC236}">
                <a16:creationId xmlns:a16="http://schemas.microsoft.com/office/drawing/2014/main" id="{B9EA5D0A-FD52-8B1D-2558-FB4F9B5AC681}"/>
              </a:ext>
            </a:extLst>
          </p:cNvPr>
          <p:cNvSpPr>
            <a:spLocks noGrp="1"/>
          </p:cNvSpPr>
          <p:nvPr>
            <p:ph sz="half" idx="2"/>
          </p:nvPr>
        </p:nvSpPr>
        <p:spPr>
          <a:xfrm>
            <a:off x="1017639" y="1442177"/>
            <a:ext cx="10336161" cy="4351338"/>
          </a:xfrm>
        </p:spPr>
        <p:txBody>
          <a:bodyPr vert="horz" lIns="91440" tIns="45720" rIns="91440" bIns="45720" rtlCol="0" anchor="t">
            <a:noAutofit/>
          </a:bodyPr>
          <a:lstStyle/>
          <a:p>
            <a:pPr fontAlgn="base"/>
            <a:r>
              <a:rPr lang="en-GB" b="1" dirty="0">
                <a:solidFill>
                  <a:srgbClr val="0070C0"/>
                </a:solidFill>
                <a:latin typeface="Calibri Light"/>
                <a:ea typeface="Calibri Light"/>
                <a:cs typeface="Calibri Light"/>
              </a:rPr>
              <a:t>Overview of what we mean by ethics (historical and in our current contexts)</a:t>
            </a:r>
          </a:p>
          <a:p>
            <a:r>
              <a:rPr lang="en-GB" b="1" dirty="0">
                <a:solidFill>
                  <a:srgbClr val="0070C0"/>
                </a:solidFill>
                <a:latin typeface="Calibri Light"/>
                <a:ea typeface="Calibri Light"/>
                <a:cs typeface="Calibri Light"/>
              </a:rPr>
              <a:t>BERA guidelines (this has now been updated in 2024)</a:t>
            </a:r>
          </a:p>
          <a:p>
            <a:r>
              <a:rPr lang="en-GB" b="1" dirty="0">
                <a:solidFill>
                  <a:srgbClr val="0070C0"/>
                </a:solidFill>
                <a:latin typeface="Calibri Light"/>
                <a:ea typeface="Calibri Light"/>
                <a:cs typeface="Calibri Light"/>
              </a:rPr>
              <a:t>Research with CYP including gatekeeper permission, consent/assent</a:t>
            </a:r>
          </a:p>
          <a:p>
            <a:r>
              <a:rPr lang="en-GB" b="1" dirty="0">
                <a:solidFill>
                  <a:srgbClr val="0070C0"/>
                </a:solidFill>
                <a:latin typeface="Calibri Light"/>
                <a:ea typeface="Calibri Light"/>
                <a:cs typeface="Calibri Light"/>
              </a:rPr>
              <a:t>Harm</a:t>
            </a:r>
          </a:p>
          <a:p>
            <a:r>
              <a:rPr lang="en-GB" b="1" dirty="0">
                <a:solidFill>
                  <a:srgbClr val="0070C0"/>
                </a:solidFill>
                <a:latin typeface="Calibri Light"/>
                <a:ea typeface="Calibri Light"/>
                <a:cs typeface="Calibri Light"/>
              </a:rPr>
              <a:t>Informed consent</a:t>
            </a:r>
          </a:p>
          <a:p>
            <a:r>
              <a:rPr lang="en-GB" b="1" dirty="0">
                <a:solidFill>
                  <a:srgbClr val="0070C0"/>
                </a:solidFill>
                <a:latin typeface="Calibri Light"/>
                <a:ea typeface="Calibri Light"/>
                <a:cs typeface="Calibri Light"/>
              </a:rPr>
              <a:t>Anonymity</a:t>
            </a:r>
          </a:p>
          <a:p>
            <a:pPr algn="l">
              <a:buFont typeface="Arial" panose="020B0604020202020204" pitchFamily="34" charset="0"/>
              <a:buChar char="•"/>
            </a:pPr>
            <a:r>
              <a:rPr lang="en-GB" b="1" dirty="0">
                <a:solidFill>
                  <a:srgbClr val="0070C0"/>
                </a:solidFill>
                <a:latin typeface="Calibri Light"/>
                <a:ea typeface="Calibri Light"/>
                <a:cs typeface="Calibri Light"/>
              </a:rPr>
              <a:t>Confidentiality</a:t>
            </a:r>
            <a:endParaRPr lang="en-GB" b="1" dirty="0">
              <a:solidFill>
                <a:srgbClr val="0070C0"/>
              </a:solidFill>
              <a:cs typeface="Arial"/>
            </a:endParaRPr>
          </a:p>
          <a:p>
            <a:endParaRPr lang="en-GB" dirty="0">
              <a:latin typeface="Arial" panose="020B0604020202020204"/>
              <a:ea typeface="Calibri Light"/>
              <a:cs typeface="Arial" panose="020B0604020202020204"/>
            </a:endParaRPr>
          </a:p>
        </p:txBody>
      </p:sp>
    </p:spTree>
    <p:extLst>
      <p:ext uri="{BB962C8B-B14F-4D97-AF65-F5344CB8AC3E}">
        <p14:creationId xmlns:p14="http://schemas.microsoft.com/office/powerpoint/2010/main" val="2373572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Research Ethics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3736343"/>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2262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360188" y="548680"/>
            <a:ext cx="9307812" cy="1285490"/>
          </a:xfrm>
          <a:prstGeom prst="rect">
            <a:avLst/>
          </a:prstGeom>
        </p:spPr>
        <p:txBody>
          <a:bodyPr rtlCol="0">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dirty="0">
                <a:solidFill>
                  <a:srgbClr val="0070C0"/>
                </a:solidFill>
              </a:rPr>
              <a:t>Research Guidelines: BERA</a:t>
            </a:r>
            <a:br>
              <a:rPr lang="en-GB" altLang="en-US" dirty="0">
                <a:solidFill>
                  <a:schemeClr val="accent1"/>
                </a:solidFill>
              </a:rPr>
            </a:br>
            <a:endParaRPr lang="en-US" altLang="en-US" dirty="0">
              <a:solidFill>
                <a:schemeClr val="accent1"/>
              </a:solidFill>
            </a:endParaRPr>
          </a:p>
        </p:txBody>
      </p:sp>
      <p:graphicFrame>
        <p:nvGraphicFramePr>
          <p:cNvPr id="4" name="Diagram 3"/>
          <p:cNvGraphicFramePr/>
          <p:nvPr>
            <p:extLst>
              <p:ext uri="{D42A27DB-BD31-4B8C-83A1-F6EECF244321}">
                <p14:modId xmlns:p14="http://schemas.microsoft.com/office/powerpoint/2010/main" val="4221502826"/>
              </p:ext>
            </p:extLst>
          </p:nvPr>
        </p:nvGraphicFramePr>
        <p:xfrm>
          <a:off x="1360188" y="1445342"/>
          <a:ext cx="9742397" cy="48610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6399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Issues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67841805"/>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9372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Organisational Protocols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6709141"/>
              </p:ext>
            </p:extLst>
          </p:nvPr>
        </p:nvGraphicFramePr>
        <p:xfrm>
          <a:off x="838200" y="141267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657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Statutory Considerations?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5949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1373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GDPR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59642538"/>
              </p:ext>
            </p:extLst>
          </p:nvPr>
        </p:nvGraphicFramePr>
        <p:xfrm>
          <a:off x="838200" y="141267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0078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GDPR</a:t>
            </a:r>
            <a:r>
              <a:rPr lang="en-GB" dirty="0"/>
              <a:t> </a:t>
            </a:r>
          </a:p>
        </p:txBody>
      </p:sp>
      <p:sp>
        <p:nvSpPr>
          <p:cNvPr id="3" name="Content Placeholder 2"/>
          <p:cNvSpPr>
            <a:spLocks noGrp="1"/>
          </p:cNvSpPr>
          <p:nvPr>
            <p:ph sz="half" idx="1"/>
          </p:nvPr>
        </p:nvSpPr>
        <p:spPr/>
        <p:txBody>
          <a:bodyPr/>
          <a:lstStyle/>
          <a:p>
            <a:r>
              <a:rPr lang="en-GB">
                <a:hlinkClick r:id="rId2"/>
              </a:rPr>
              <a:t>https://youtu.be/8A0wo4QYyJQ</a:t>
            </a:r>
            <a:r>
              <a:rPr lang="en-GB"/>
              <a:t> </a:t>
            </a:r>
            <a:endParaRPr lang="en-GB" dirty="0"/>
          </a:p>
        </p:txBody>
      </p:sp>
      <p:sp>
        <p:nvSpPr>
          <p:cNvPr id="4" name="Content Placeholder 3"/>
          <p:cNvSpPr>
            <a:spLocks noGrp="1"/>
          </p:cNvSpPr>
          <p:nvPr>
            <p:ph sz="half" idx="2"/>
          </p:nvPr>
        </p:nvSpPr>
        <p:spPr/>
        <p:txBody>
          <a:bodyPr/>
          <a:lstStyle/>
          <a:p>
            <a:r>
              <a:rPr lang="en-GB" dirty="0">
                <a:solidFill>
                  <a:srgbClr val="0070C0"/>
                </a:solidFill>
              </a:rPr>
              <a:t>Having watched the video what are the implications for research practice?</a:t>
            </a:r>
          </a:p>
        </p:txBody>
      </p:sp>
    </p:spTree>
    <p:extLst>
      <p:ext uri="{BB962C8B-B14F-4D97-AF65-F5344CB8AC3E}">
        <p14:creationId xmlns:p14="http://schemas.microsoft.com/office/powerpoint/2010/main" val="3363407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GDPR</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880331"/>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4127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Statutory Considerations: Safeguarding </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796516733"/>
              </p:ext>
            </p:extLst>
          </p:nvPr>
        </p:nvGraphicFramePr>
        <p:xfrm>
          <a:off x="838200" y="1412670"/>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04674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Professional Codes of Ethics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87829553"/>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5326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0070C0"/>
                </a:solidFill>
              </a:rPr>
              <a:t>Ethics:  Personal? </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39238985"/>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17676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Personal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481126927"/>
              </p:ext>
            </p:extLst>
          </p:nvPr>
        </p:nvGraphicFramePr>
        <p:xfrm>
          <a:off x="838200" y="139792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375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Personal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13919342"/>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90390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Personal</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612218956"/>
              </p:ext>
            </p:extLst>
          </p:nvPr>
        </p:nvGraphicFramePr>
        <p:xfrm>
          <a:off x="838200" y="142741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932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Personal</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303782473"/>
              </p:ext>
            </p:extLst>
          </p:nvPr>
        </p:nvGraphicFramePr>
        <p:xfrm>
          <a:off x="838200" y="13684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4550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Personal</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39758025"/>
              </p:ext>
            </p:extLst>
          </p:nvPr>
        </p:nvGraphicFramePr>
        <p:xfrm>
          <a:off x="838200" y="1427419"/>
          <a:ext cx="10515600" cy="4103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5178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at different Stages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0602171"/>
              </p:ext>
            </p:extLst>
          </p:nvPr>
        </p:nvGraphicFramePr>
        <p:xfrm>
          <a:off x="838200" y="13684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257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Ethics: Key Issue</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63515803"/>
              </p:ext>
            </p:extLst>
          </p:nvPr>
        </p:nvGraphicFramePr>
        <p:xfrm>
          <a:off x="838200" y="1383173"/>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46793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Reflection on Aims of Session: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91097857"/>
              </p:ext>
            </p:extLst>
          </p:nvPr>
        </p:nvGraphicFramePr>
        <p:xfrm>
          <a:off x="838200" y="125333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0283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1DD63-3A05-1E71-E719-CD94E3B31211}"/>
              </a:ext>
            </a:extLst>
          </p:cNvPr>
          <p:cNvSpPr>
            <a:spLocks noGrp="1"/>
          </p:cNvSpPr>
          <p:nvPr>
            <p:ph type="title"/>
          </p:nvPr>
        </p:nvSpPr>
        <p:spPr/>
        <p:txBody>
          <a:bodyPr/>
          <a:lstStyle/>
          <a:p>
            <a:r>
              <a:rPr lang="en-GB" dirty="0">
                <a:solidFill>
                  <a:srgbClr val="0070C0"/>
                </a:solidFill>
              </a:rPr>
              <a:t>Principles of research ethics..</a:t>
            </a:r>
          </a:p>
        </p:txBody>
      </p:sp>
      <p:sp>
        <p:nvSpPr>
          <p:cNvPr id="4" name="Content Placeholder 3">
            <a:extLst>
              <a:ext uri="{FF2B5EF4-FFF2-40B4-BE49-F238E27FC236}">
                <a16:creationId xmlns:a16="http://schemas.microsoft.com/office/drawing/2014/main" id="{11211F5F-88B4-6C90-C0F0-EE9943D71515}"/>
              </a:ext>
            </a:extLst>
          </p:cNvPr>
          <p:cNvSpPr>
            <a:spLocks noGrp="1"/>
          </p:cNvSpPr>
          <p:nvPr>
            <p:ph sz="half" idx="2"/>
          </p:nvPr>
        </p:nvSpPr>
        <p:spPr>
          <a:xfrm>
            <a:off x="958645" y="1825625"/>
            <a:ext cx="10395155" cy="4351338"/>
          </a:xfrm>
        </p:spPr>
        <p:txBody>
          <a:bodyPr>
            <a:normAutofit/>
          </a:bodyPr>
          <a:lstStyle/>
          <a:p>
            <a:pPr marL="0" indent="0">
              <a:buNone/>
            </a:pPr>
            <a:r>
              <a:rPr lang="en-GB" dirty="0">
                <a:solidFill>
                  <a:srgbClr val="0070C0"/>
                </a:solidFill>
              </a:rPr>
              <a:t>‘Research ethics is about being clear about the nature of the agreement you have entered into with your research subjects or contacts. This is why contracts can be a useful device. Ethical research involves getting the informed consent of those you are going to interview, question, observe or take materials from. It involves reaching agreements about the uses of this data, and how its analysis will be reported and disseminated. And it is about keeping such agreements when they have been reached’ </a:t>
            </a:r>
            <a:r>
              <a:rPr lang="en-GB" dirty="0" err="1">
                <a:solidFill>
                  <a:srgbClr val="0070C0"/>
                </a:solidFill>
              </a:rPr>
              <a:t>Blaxter</a:t>
            </a:r>
            <a:r>
              <a:rPr lang="en-GB" dirty="0">
                <a:solidFill>
                  <a:srgbClr val="0070C0"/>
                </a:solidFill>
              </a:rPr>
              <a:t> et al (1996, p. 146.).</a:t>
            </a:r>
          </a:p>
        </p:txBody>
      </p:sp>
    </p:spTree>
    <p:extLst>
      <p:ext uri="{BB962C8B-B14F-4D97-AF65-F5344CB8AC3E}">
        <p14:creationId xmlns:p14="http://schemas.microsoft.com/office/powerpoint/2010/main" val="3328382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F16FF87-4706-41A2-2D4A-B61061B75CAD}"/>
              </a:ext>
            </a:extLst>
          </p:cNvPr>
          <p:cNvSpPr>
            <a:spLocks noGrp="1"/>
          </p:cNvSpPr>
          <p:nvPr>
            <p:ph sz="half" idx="2"/>
          </p:nvPr>
        </p:nvSpPr>
        <p:spPr>
          <a:xfrm>
            <a:off x="1076632" y="690004"/>
            <a:ext cx="10277168" cy="4855389"/>
          </a:xfrm>
        </p:spPr>
        <p:txBody>
          <a:bodyPr>
            <a:normAutofit/>
          </a:bodyPr>
          <a:lstStyle/>
          <a:p>
            <a:r>
              <a:rPr lang="en-GB" sz="4000" dirty="0">
                <a:solidFill>
                  <a:srgbClr val="0070C0"/>
                </a:solidFill>
              </a:rPr>
              <a:t>The concept of ethics is a complex one, concerned with what is good for society and the individuals within it.  Your studies should be carried out to ultimately uncover worthwhile knowledge, the pursuit of which has been identified as ‘the prime ethical responsibility of the researcher’ (Hammersley and Traianou, 2012, p. 6). </a:t>
            </a:r>
          </a:p>
        </p:txBody>
      </p:sp>
    </p:spTree>
    <p:extLst>
      <p:ext uri="{BB962C8B-B14F-4D97-AF65-F5344CB8AC3E}">
        <p14:creationId xmlns:p14="http://schemas.microsoft.com/office/powerpoint/2010/main" val="11276342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9228-351B-66F6-96D4-5603286C69CD}"/>
              </a:ext>
            </a:extLst>
          </p:cNvPr>
          <p:cNvSpPr>
            <a:spLocks noGrp="1"/>
          </p:cNvSpPr>
          <p:nvPr>
            <p:ph type="title"/>
          </p:nvPr>
        </p:nvSpPr>
        <p:spPr/>
        <p:txBody>
          <a:bodyPr>
            <a:normAutofit/>
          </a:bodyPr>
          <a:lstStyle/>
          <a:p>
            <a:r>
              <a:rPr lang="en-GB" sz="3600" dirty="0">
                <a:solidFill>
                  <a:srgbClr val="0070C0"/>
                </a:solidFill>
              </a:rPr>
              <a:t>Ethical Safeguards</a:t>
            </a:r>
            <a:br>
              <a:rPr lang="en-GB" sz="3600" dirty="0"/>
            </a:br>
            <a:endParaRPr lang="en-GB" sz="3600" dirty="0"/>
          </a:p>
        </p:txBody>
      </p:sp>
      <p:sp>
        <p:nvSpPr>
          <p:cNvPr id="4" name="Content Placeholder 3">
            <a:extLst>
              <a:ext uri="{FF2B5EF4-FFF2-40B4-BE49-F238E27FC236}">
                <a16:creationId xmlns:a16="http://schemas.microsoft.com/office/drawing/2014/main" id="{9C91AB61-14C3-2007-D61C-B617C1F8F242}"/>
              </a:ext>
            </a:extLst>
          </p:cNvPr>
          <p:cNvSpPr>
            <a:spLocks noGrp="1"/>
          </p:cNvSpPr>
          <p:nvPr>
            <p:ph sz="half" idx="2"/>
          </p:nvPr>
        </p:nvSpPr>
        <p:spPr>
          <a:xfrm>
            <a:off x="988142" y="1515912"/>
            <a:ext cx="10365658" cy="4501430"/>
          </a:xfrm>
        </p:spPr>
        <p:txBody>
          <a:bodyPr>
            <a:normAutofit/>
          </a:bodyPr>
          <a:lstStyle/>
          <a:p>
            <a:pPr lvl="1"/>
            <a:r>
              <a:rPr lang="en-GB" sz="2800" dirty="0">
                <a:solidFill>
                  <a:srgbClr val="0070C0"/>
                </a:solidFill>
              </a:rPr>
              <a:t>Ensuring that people participate voluntarily</a:t>
            </a:r>
          </a:p>
          <a:p>
            <a:pPr lvl="1"/>
            <a:r>
              <a:rPr lang="en-GB" sz="2800" dirty="0">
                <a:solidFill>
                  <a:srgbClr val="0070C0"/>
                </a:solidFill>
              </a:rPr>
              <a:t>Making people’s comments and behaviour confidential</a:t>
            </a:r>
          </a:p>
          <a:p>
            <a:pPr lvl="1"/>
            <a:r>
              <a:rPr lang="en-GB" sz="2800" dirty="0">
                <a:solidFill>
                  <a:srgbClr val="0070C0"/>
                </a:solidFill>
              </a:rPr>
              <a:t>Protecting people from harm</a:t>
            </a:r>
          </a:p>
          <a:p>
            <a:pPr lvl="1"/>
            <a:r>
              <a:rPr lang="en-GB" sz="2800" dirty="0">
                <a:solidFill>
                  <a:srgbClr val="0070C0"/>
                </a:solidFill>
              </a:rPr>
              <a:t>Ensuring mutual trust between research and the people being studied </a:t>
            </a:r>
          </a:p>
          <a:p>
            <a:pPr marL="457200" lvl="1" indent="0">
              <a:buNone/>
            </a:pPr>
            <a:r>
              <a:rPr lang="en-GB" sz="2800" dirty="0">
                <a:solidFill>
                  <a:srgbClr val="0070C0"/>
                </a:solidFill>
              </a:rPr>
              <a:t>	Silverman (2014, p. 146)</a:t>
            </a:r>
          </a:p>
        </p:txBody>
      </p:sp>
    </p:spTree>
    <p:extLst>
      <p:ext uri="{BB962C8B-B14F-4D97-AF65-F5344CB8AC3E}">
        <p14:creationId xmlns:p14="http://schemas.microsoft.com/office/powerpoint/2010/main" val="5099316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8B89F-2B11-647B-70D0-964262A5891B}"/>
              </a:ext>
            </a:extLst>
          </p:cNvPr>
          <p:cNvSpPr>
            <a:spLocks noGrp="1"/>
          </p:cNvSpPr>
          <p:nvPr>
            <p:ph type="title"/>
          </p:nvPr>
        </p:nvSpPr>
        <p:spPr/>
        <p:txBody>
          <a:bodyPr>
            <a:normAutofit/>
          </a:bodyPr>
          <a:lstStyle/>
          <a:p>
            <a:r>
              <a:rPr lang="en-GB" sz="3200" dirty="0">
                <a:solidFill>
                  <a:srgbClr val="0070C0"/>
                </a:solidFill>
              </a:rPr>
              <a:t>Overview of ethical approval</a:t>
            </a:r>
          </a:p>
        </p:txBody>
      </p:sp>
      <p:sp>
        <p:nvSpPr>
          <p:cNvPr id="4" name="Content Placeholder 3">
            <a:extLst>
              <a:ext uri="{FF2B5EF4-FFF2-40B4-BE49-F238E27FC236}">
                <a16:creationId xmlns:a16="http://schemas.microsoft.com/office/drawing/2014/main" id="{EFE679EA-6C28-A473-AF60-E750AD13D747}"/>
              </a:ext>
            </a:extLst>
          </p:cNvPr>
          <p:cNvSpPr>
            <a:spLocks noGrp="1"/>
          </p:cNvSpPr>
          <p:nvPr>
            <p:ph sz="half" idx="2"/>
          </p:nvPr>
        </p:nvSpPr>
        <p:spPr>
          <a:xfrm>
            <a:off x="958645" y="1574909"/>
            <a:ext cx="10395155" cy="4351338"/>
          </a:xfrm>
        </p:spPr>
        <p:txBody>
          <a:bodyPr>
            <a:normAutofit/>
          </a:bodyPr>
          <a:lstStyle/>
          <a:p>
            <a:r>
              <a:rPr lang="en-GB" sz="3600" dirty="0">
                <a:solidFill>
                  <a:srgbClr val="0070C0"/>
                </a:solidFill>
              </a:rPr>
              <a:t>Processes of ethical approval for research with human participants are acknowledged as having become increasingly stringent over time having become more systematised with greater emphasis on accountability, performance management and quality assurance (Shaw and Barrett, 2006).</a:t>
            </a:r>
          </a:p>
        </p:txBody>
      </p:sp>
    </p:spTree>
    <p:extLst>
      <p:ext uri="{BB962C8B-B14F-4D97-AF65-F5344CB8AC3E}">
        <p14:creationId xmlns:p14="http://schemas.microsoft.com/office/powerpoint/2010/main" val="40158326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latin typeface="Gill Sans MT" panose="020B0502020104020203" pitchFamily="34" charset="0"/>
              </a:rPr>
              <a:t>
</a:t>
            </a:r>
            <a:r>
              <a:rPr lang="cy-GB" dirty="0" err="1">
                <a:solidFill>
                  <a:srgbClr val="0070C0"/>
                </a:solidFill>
                <a:latin typeface="Gill Sans MT" panose="020B0502020104020203" pitchFamily="34" charset="0"/>
              </a:rPr>
              <a:t>Brief</a:t>
            </a:r>
            <a:r>
              <a:rPr lang="cy-GB" dirty="0">
                <a:solidFill>
                  <a:srgbClr val="0070C0"/>
                </a:solidFill>
                <a:latin typeface="Gill Sans MT" panose="020B0502020104020203" pitchFamily="34" charset="0"/>
              </a:rPr>
              <a:t> </a:t>
            </a:r>
            <a:r>
              <a:rPr lang="cy-GB" noProof="0" dirty="0" err="1">
                <a:solidFill>
                  <a:srgbClr val="0070C0"/>
                </a:solidFill>
                <a:latin typeface="Gill Sans MT" panose="020B0502020104020203" pitchFamily="34" charset="0"/>
              </a:rPr>
              <a:t>History</a:t>
            </a:r>
            <a:r>
              <a:rPr lang="cy-GB" noProof="0" dirty="0">
                <a:solidFill>
                  <a:srgbClr val="0070C0"/>
                </a:solidFill>
                <a:latin typeface="Gill Sans MT" panose="020B0502020104020203" pitchFamily="34" charset="0"/>
              </a:rPr>
              <a:t> of </a:t>
            </a:r>
            <a:r>
              <a:rPr lang="cy-GB" noProof="0" dirty="0" err="1">
                <a:solidFill>
                  <a:srgbClr val="0070C0"/>
                </a:solidFill>
                <a:latin typeface="Gill Sans MT" panose="020B0502020104020203" pitchFamily="34" charset="0"/>
              </a:rPr>
              <a:t>Ethical</a:t>
            </a:r>
            <a:r>
              <a:rPr lang="cy-GB" noProof="0" dirty="0">
                <a:solidFill>
                  <a:srgbClr val="0070C0"/>
                </a:solidFill>
                <a:latin typeface="Gill Sans MT" panose="020B0502020104020203" pitchFamily="34" charset="0"/>
              </a:rPr>
              <a:t> Research</a:t>
            </a:r>
          </a:p>
        </p:txBody>
      </p:sp>
      <p:sp>
        <p:nvSpPr>
          <p:cNvPr id="4" name="Content Placeholder 3">
            <a:extLst>
              <a:ext uri="{FF2B5EF4-FFF2-40B4-BE49-F238E27FC236}">
                <a16:creationId xmlns:a16="http://schemas.microsoft.com/office/drawing/2014/main" id="{F725F52B-E744-4633-A76D-09D3186F8620}"/>
              </a:ext>
            </a:extLst>
          </p:cNvPr>
          <p:cNvSpPr>
            <a:spLocks noGrp="1"/>
          </p:cNvSpPr>
          <p:nvPr>
            <p:ph sz="half" idx="2"/>
          </p:nvPr>
        </p:nvSpPr>
        <p:spPr>
          <a:xfrm>
            <a:off x="838200" y="1825625"/>
            <a:ext cx="10515600" cy="3809862"/>
          </a:xfrm>
        </p:spPr>
        <p:txBody>
          <a:bodyPr>
            <a:normAutofit lnSpcReduction="10000"/>
          </a:bodyPr>
          <a:lstStyle/>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Importance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ethics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all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made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clear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after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two</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key</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marker</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events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Nuremberg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War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Crimes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Trial</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following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World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War II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brought</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to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public</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view</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ways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German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scientists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had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used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captive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human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as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gruesome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experiments</a:t>
            </a:r>
            <a:endPar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1950s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and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1960s,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Tuskegee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Syphilis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Study</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involved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withholding</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known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effective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treatment</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for</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syphilis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from</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African</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-American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participants</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who</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were</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1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infected</a:t>
            </a:r>
            <a:r>
              <a:rPr kumimoji="0" lang="cy-GB" sz="21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p>
          <a:p>
            <a:pPr marL="5715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Events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like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these</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forced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re-examination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standards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gradual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development</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of a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consensus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that</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potential</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human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subjects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needed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protected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from</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being</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used</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as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guinea</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pigs</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scientific</a:t>
            </a:r>
            <a:r>
              <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pitchFamily="34" charset="0"/>
                <a:ea typeface="+mn-ea"/>
                <a:cs typeface="+mn-cs"/>
              </a:rPr>
              <a:t>research</a:t>
            </a:r>
            <a:endParaRPr kumimoji="0" lang="cy-GB" sz="2400" b="0" i="0" u="none" strike="noStrike" kern="1200" cap="none" spc="0" normalizeH="0" baseline="0" noProof="0" dirty="0">
              <a:ln>
                <a:noFill/>
              </a:ln>
              <a:solidFill>
                <a:srgbClr val="0070C0"/>
              </a:solidFill>
              <a:effectLst/>
              <a:uLnTx/>
              <a:uFillTx/>
              <a:latin typeface="Gill Sans MT" panose="020B0502020104020203" pitchFamily="34" charset="0"/>
              <a:ea typeface="+mn-ea"/>
              <a:cs typeface="+mn-cs"/>
            </a:endParaRPr>
          </a:p>
          <a:p>
            <a:endParaRPr lang="cy-GB" dirty="0"/>
          </a:p>
        </p:txBody>
      </p:sp>
    </p:spTree>
    <p:extLst>
      <p:ext uri="{BB962C8B-B14F-4D97-AF65-F5344CB8AC3E}">
        <p14:creationId xmlns:p14="http://schemas.microsoft.com/office/powerpoint/2010/main" val="2674320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cy-GB" dirty="0">
                <a:latin typeface="Gill Sans MT" panose="020B0502020104020203" pitchFamily="34" charset="0"/>
              </a:rPr>
            </a:br>
            <a:r>
              <a:rPr lang="cy-GB" noProof="0" dirty="0" err="1">
                <a:solidFill>
                  <a:srgbClr val="0070C0"/>
                </a:solidFill>
                <a:latin typeface="Calibri" charset="0"/>
              </a:rPr>
              <a:t>Brief</a:t>
            </a:r>
            <a:r>
              <a:rPr lang="cy-GB" noProof="0" dirty="0">
                <a:solidFill>
                  <a:srgbClr val="0070C0"/>
                </a:solidFill>
                <a:latin typeface="Calibri" charset="0"/>
              </a:rPr>
              <a:t> </a:t>
            </a:r>
            <a:r>
              <a:rPr lang="cy-GB" noProof="0" dirty="0" err="1">
                <a:solidFill>
                  <a:srgbClr val="0070C0"/>
                </a:solidFill>
                <a:latin typeface="Calibri" charset="0"/>
              </a:rPr>
              <a:t>History</a:t>
            </a:r>
            <a:r>
              <a:rPr lang="cy-GB" noProof="0" dirty="0">
                <a:solidFill>
                  <a:srgbClr val="0070C0"/>
                </a:solidFill>
                <a:latin typeface="Calibri" charset="0"/>
              </a:rPr>
              <a:t> of </a:t>
            </a:r>
            <a:r>
              <a:rPr lang="cy-GB" noProof="0" dirty="0" err="1">
                <a:solidFill>
                  <a:srgbClr val="0070C0"/>
                </a:solidFill>
                <a:latin typeface="Calibri" charset="0"/>
              </a:rPr>
              <a:t>Ethical</a:t>
            </a:r>
            <a:r>
              <a:rPr lang="cy-GB" noProof="0" dirty="0">
                <a:solidFill>
                  <a:srgbClr val="0070C0"/>
                </a:solidFill>
                <a:latin typeface="Calibri" charset="0"/>
              </a:rPr>
              <a:t> Research</a:t>
            </a:r>
            <a:endParaRPr lang="cy-GB" noProof="0" dirty="0">
              <a:solidFill>
                <a:srgbClr val="0070C0"/>
              </a:solidFill>
            </a:endParaRPr>
          </a:p>
        </p:txBody>
      </p:sp>
      <p:sp>
        <p:nvSpPr>
          <p:cNvPr id="4" name="Content Placeholder 3">
            <a:extLst>
              <a:ext uri="{FF2B5EF4-FFF2-40B4-BE49-F238E27FC236}">
                <a16:creationId xmlns:a16="http://schemas.microsoft.com/office/drawing/2014/main" id="{3E134245-67CA-4715-B970-2E1387427B4D}"/>
              </a:ext>
            </a:extLst>
          </p:cNvPr>
          <p:cNvSpPr>
            <a:spLocks noGrp="1"/>
          </p:cNvSpPr>
          <p:nvPr>
            <p:ph sz="half" idx="2"/>
          </p:nvPr>
        </p:nvSpPr>
        <p:spPr>
          <a:xfrm>
            <a:off x="838200" y="1825625"/>
            <a:ext cx="10515600" cy="3985240"/>
          </a:xfrm>
        </p:spPr>
        <p:txBody>
          <a:bodyPr>
            <a:normAutofit fontScale="925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Nuremberg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Code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set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statements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certain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moral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principles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involving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human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subjects</a:t>
            </a:r>
            <a:endPar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Declaration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Helsinki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1964,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updated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1989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1996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now</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includes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examination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issue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as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subjects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For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example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adequate</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must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by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Participation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must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freely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volunteered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understanding</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can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withdraw</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any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time</a:t>
            </a:r>
            <a:endPar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685800" marR="0" lvl="1" indent="-228600" algn="l" defTabSz="914400" rtl="0" eaLnBrk="1" fontAlgn="auto" latinLnBrk="0" hangingPunct="1">
              <a:lnSpc>
                <a:spcPct val="120000"/>
              </a:lnSpc>
              <a:spcBef>
                <a:spcPts val="5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needs</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given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preferably</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srgbClr val="0070C0"/>
                </a:solidFill>
                <a:effectLst/>
                <a:uLnTx/>
                <a:uFillTx/>
                <a:latin typeface="Gill Sans MT" panose="020B0502020104020203"/>
                <a:ea typeface="+mn-ea"/>
                <a:cs typeface="+mn-cs"/>
              </a:rPr>
              <a:t>writing</a:t>
            </a:r>
            <a:endParaRPr kumimoji="0" lang="cy-GB" sz="20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6879026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1D3D3ED-6B1A-86A7-85A4-B341E7CB5AEE}"/>
              </a:ext>
            </a:extLst>
          </p:cNvPr>
          <p:cNvPicPr>
            <a:picLocks noChangeAspect="1"/>
          </p:cNvPicPr>
          <p:nvPr/>
        </p:nvPicPr>
        <p:blipFill>
          <a:blip r:embed="rId2"/>
          <a:stretch>
            <a:fillRect/>
          </a:stretch>
        </p:blipFill>
        <p:spPr>
          <a:xfrm>
            <a:off x="2875935" y="3094489"/>
            <a:ext cx="4249379" cy="2176511"/>
          </a:xfrm>
          <a:prstGeom prst="rect">
            <a:avLst/>
          </a:prstGeom>
        </p:spPr>
      </p:pic>
      <p:pic>
        <p:nvPicPr>
          <p:cNvPr id="10" name="Content Placeholder 9">
            <a:extLst>
              <a:ext uri="{FF2B5EF4-FFF2-40B4-BE49-F238E27FC236}">
                <a16:creationId xmlns:a16="http://schemas.microsoft.com/office/drawing/2014/main" id="{2240B5AA-A613-AA36-6616-8A27A972361E}"/>
              </a:ext>
            </a:extLst>
          </p:cNvPr>
          <p:cNvPicPr>
            <a:picLocks noGrp="1" noChangeAspect="1"/>
          </p:cNvPicPr>
          <p:nvPr>
            <p:ph sz="half" idx="2"/>
          </p:nvPr>
        </p:nvPicPr>
        <p:blipFill>
          <a:blip r:embed="rId3"/>
          <a:stretch>
            <a:fillRect/>
          </a:stretch>
        </p:blipFill>
        <p:spPr>
          <a:xfrm>
            <a:off x="7416424" y="2945725"/>
            <a:ext cx="3676207" cy="2688569"/>
          </a:xfrm>
          <a:prstGeom prst="rect">
            <a:avLst/>
          </a:prstGeom>
        </p:spPr>
      </p:pic>
      <p:pic>
        <p:nvPicPr>
          <p:cNvPr id="3" name="Picture 2">
            <a:extLst>
              <a:ext uri="{FF2B5EF4-FFF2-40B4-BE49-F238E27FC236}">
                <a16:creationId xmlns:a16="http://schemas.microsoft.com/office/drawing/2014/main" id="{C4E562B3-4F1F-FF2E-AC9C-B5BECDADE29A}"/>
              </a:ext>
            </a:extLst>
          </p:cNvPr>
          <p:cNvPicPr>
            <a:picLocks noChangeAspect="1"/>
          </p:cNvPicPr>
          <p:nvPr/>
        </p:nvPicPr>
        <p:blipFill>
          <a:blip r:embed="rId4"/>
          <a:stretch>
            <a:fillRect/>
          </a:stretch>
        </p:blipFill>
        <p:spPr>
          <a:xfrm>
            <a:off x="1362075" y="808356"/>
            <a:ext cx="4733925" cy="1866900"/>
          </a:xfrm>
          <a:prstGeom prst="rect">
            <a:avLst/>
          </a:prstGeom>
        </p:spPr>
      </p:pic>
      <p:sp>
        <p:nvSpPr>
          <p:cNvPr id="5" name="TextBox 4">
            <a:extLst>
              <a:ext uri="{FF2B5EF4-FFF2-40B4-BE49-F238E27FC236}">
                <a16:creationId xmlns:a16="http://schemas.microsoft.com/office/drawing/2014/main" id="{9D935A1E-8D9C-2933-103A-61E426D437AD}"/>
              </a:ext>
            </a:extLst>
          </p:cNvPr>
          <p:cNvSpPr txBox="1"/>
          <p:nvPr/>
        </p:nvSpPr>
        <p:spPr>
          <a:xfrm>
            <a:off x="6415549" y="726143"/>
            <a:ext cx="4249379" cy="2031325"/>
          </a:xfrm>
          <a:prstGeom prst="rect">
            <a:avLst/>
          </a:prstGeom>
          <a:noFill/>
        </p:spPr>
        <p:txBody>
          <a:bodyPr wrap="square" rtlCol="0">
            <a:spAutoFit/>
          </a:bodyPr>
          <a:lstStyle/>
          <a:p>
            <a:r>
              <a:rPr lang="en-GB" dirty="0"/>
              <a:t>Familiarise yourself with the relevant ethical guidance whether the Social </a:t>
            </a:r>
            <a:r>
              <a:rPr lang="en-GB" dirty="0">
                <a:hlinkClick r:id="rId5"/>
              </a:rPr>
              <a:t>Research Association Guidelines </a:t>
            </a:r>
            <a:r>
              <a:rPr lang="en-GB" dirty="0"/>
              <a:t>or the BERA Guidelines below, or both. Organisations may also have their own codes of ethics and ethical approval processes e.g. Barnardo’s.</a:t>
            </a:r>
          </a:p>
        </p:txBody>
      </p:sp>
    </p:spTree>
    <p:extLst>
      <p:ext uri="{BB962C8B-B14F-4D97-AF65-F5344CB8AC3E}">
        <p14:creationId xmlns:p14="http://schemas.microsoft.com/office/powerpoint/2010/main" val="16203044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9D2E-5879-3AB3-A1F7-707FC0A48B40}"/>
              </a:ext>
            </a:extLst>
          </p:cNvPr>
          <p:cNvSpPr>
            <a:spLocks noGrp="1"/>
          </p:cNvSpPr>
          <p:nvPr>
            <p:ph type="title"/>
          </p:nvPr>
        </p:nvSpPr>
        <p:spPr/>
        <p:txBody>
          <a:bodyPr/>
          <a:lstStyle/>
          <a:p>
            <a:r>
              <a:rPr lang="en-GB" dirty="0">
                <a:solidFill>
                  <a:srgbClr val="0070C0"/>
                </a:solidFill>
              </a:rPr>
              <a:t>Very special people</a:t>
            </a:r>
          </a:p>
        </p:txBody>
      </p:sp>
      <p:sp>
        <p:nvSpPr>
          <p:cNvPr id="4" name="Content Placeholder 3">
            <a:extLst>
              <a:ext uri="{FF2B5EF4-FFF2-40B4-BE49-F238E27FC236}">
                <a16:creationId xmlns:a16="http://schemas.microsoft.com/office/drawing/2014/main" id="{7B8FEDD6-2A00-FB6C-6F37-0AE1CD795476}"/>
              </a:ext>
            </a:extLst>
          </p:cNvPr>
          <p:cNvSpPr>
            <a:spLocks noGrp="1"/>
          </p:cNvSpPr>
          <p:nvPr>
            <p:ph sz="half" idx="2"/>
          </p:nvPr>
        </p:nvSpPr>
        <p:spPr>
          <a:xfrm>
            <a:off x="838200" y="1825625"/>
            <a:ext cx="10515600" cy="4351338"/>
          </a:xfrm>
        </p:spPr>
        <p:txBody>
          <a:bodyPr>
            <a:normAutofit/>
          </a:bodyPr>
          <a:lstStyle/>
          <a:p>
            <a:r>
              <a:rPr lang="en-GB" sz="3600" dirty="0">
                <a:solidFill>
                  <a:srgbClr val="0070C0"/>
                </a:solidFill>
              </a:rPr>
              <a:t>Research with children and young people, however well-intentioned must always have the welfare of the participants as its first priority. </a:t>
            </a:r>
          </a:p>
          <a:p>
            <a:endParaRPr lang="en-GB" sz="3600" dirty="0">
              <a:solidFill>
                <a:srgbClr val="0070C0"/>
              </a:solidFill>
            </a:endParaRPr>
          </a:p>
          <a:p>
            <a:r>
              <a:rPr lang="en-GB" sz="3600" dirty="0">
                <a:solidFill>
                  <a:srgbClr val="0070C0"/>
                </a:solidFill>
              </a:rPr>
              <a:t>As a result, like Cooper, the pursuit of accuracy and credibility is vital (Cooper, 2011, p. 55). </a:t>
            </a:r>
          </a:p>
        </p:txBody>
      </p:sp>
    </p:spTree>
    <p:extLst>
      <p:ext uri="{BB962C8B-B14F-4D97-AF65-F5344CB8AC3E}">
        <p14:creationId xmlns:p14="http://schemas.microsoft.com/office/powerpoint/2010/main" val="31654846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57B55-8182-B5A3-295A-B1BE948A5487}"/>
              </a:ext>
            </a:extLst>
          </p:cNvPr>
          <p:cNvSpPr>
            <a:spLocks noGrp="1"/>
          </p:cNvSpPr>
          <p:nvPr>
            <p:ph type="title"/>
          </p:nvPr>
        </p:nvSpPr>
        <p:spPr/>
        <p:txBody>
          <a:bodyPr/>
          <a:lstStyle/>
          <a:p>
            <a:r>
              <a:rPr lang="en-GB" dirty="0">
                <a:solidFill>
                  <a:srgbClr val="0070C0"/>
                </a:solidFill>
              </a:rPr>
              <a:t>Not little adults</a:t>
            </a:r>
          </a:p>
        </p:txBody>
      </p:sp>
      <p:sp>
        <p:nvSpPr>
          <p:cNvPr id="4" name="Content Placeholder 3">
            <a:extLst>
              <a:ext uri="{FF2B5EF4-FFF2-40B4-BE49-F238E27FC236}">
                <a16:creationId xmlns:a16="http://schemas.microsoft.com/office/drawing/2014/main" id="{BAAA57C1-2706-9C95-ED87-ECBA2566D0D8}"/>
              </a:ext>
            </a:extLst>
          </p:cNvPr>
          <p:cNvSpPr>
            <a:spLocks noGrp="1"/>
          </p:cNvSpPr>
          <p:nvPr>
            <p:ph sz="half" idx="2"/>
          </p:nvPr>
        </p:nvSpPr>
        <p:spPr>
          <a:xfrm>
            <a:off x="838200" y="1825625"/>
            <a:ext cx="10515600" cy="4351338"/>
          </a:xfrm>
        </p:spPr>
        <p:txBody>
          <a:bodyPr>
            <a:normAutofit/>
          </a:bodyPr>
          <a:lstStyle/>
          <a:p>
            <a:r>
              <a:rPr lang="en-GB" dirty="0">
                <a:solidFill>
                  <a:srgbClr val="0070C0"/>
                </a:solidFill>
              </a:rPr>
              <a:t>‘Children are not little adults but are developing and growing beings who have their own specific characteristics’</a:t>
            </a:r>
          </a:p>
          <a:p>
            <a:r>
              <a:rPr lang="en-GB" dirty="0">
                <a:solidFill>
                  <a:srgbClr val="0070C0"/>
                </a:solidFill>
              </a:rPr>
              <a:t>Acknowledging they are different is a starting point.</a:t>
            </a:r>
          </a:p>
          <a:p>
            <a:pPr marL="0" indent="0">
              <a:buNone/>
            </a:pPr>
            <a:r>
              <a:rPr lang="en-GB" dirty="0">
                <a:solidFill>
                  <a:srgbClr val="0070C0"/>
                </a:solidFill>
              </a:rPr>
              <a:t>	(Greig et al, 2013 p. 285)</a:t>
            </a:r>
          </a:p>
        </p:txBody>
      </p:sp>
    </p:spTree>
    <p:extLst>
      <p:ext uri="{BB962C8B-B14F-4D97-AF65-F5344CB8AC3E}">
        <p14:creationId xmlns:p14="http://schemas.microsoft.com/office/powerpoint/2010/main" val="16130881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373EA-9155-6748-FE45-990ACE3D4E2C}"/>
              </a:ext>
            </a:extLst>
          </p:cNvPr>
          <p:cNvSpPr>
            <a:spLocks noGrp="1"/>
          </p:cNvSpPr>
          <p:nvPr>
            <p:ph type="title"/>
          </p:nvPr>
        </p:nvSpPr>
        <p:spPr/>
        <p:txBody>
          <a:bodyPr/>
          <a:lstStyle/>
          <a:p>
            <a:r>
              <a:rPr lang="en-GB" dirty="0">
                <a:solidFill>
                  <a:srgbClr val="0070C0"/>
                </a:solidFill>
              </a:rPr>
              <a:t>Informed consent and assent</a:t>
            </a:r>
          </a:p>
        </p:txBody>
      </p:sp>
      <p:sp>
        <p:nvSpPr>
          <p:cNvPr id="4" name="Content Placeholder 3">
            <a:extLst>
              <a:ext uri="{FF2B5EF4-FFF2-40B4-BE49-F238E27FC236}">
                <a16:creationId xmlns:a16="http://schemas.microsoft.com/office/drawing/2014/main" id="{0CA969D0-4CAA-B789-9095-CE086C9952FF}"/>
              </a:ext>
            </a:extLst>
          </p:cNvPr>
          <p:cNvSpPr>
            <a:spLocks noGrp="1"/>
          </p:cNvSpPr>
          <p:nvPr>
            <p:ph sz="half" idx="2"/>
          </p:nvPr>
        </p:nvSpPr>
        <p:spPr>
          <a:xfrm>
            <a:off x="1002890" y="1702261"/>
            <a:ext cx="10663084" cy="4351338"/>
          </a:xfrm>
        </p:spPr>
        <p:txBody>
          <a:bodyPr>
            <a:noAutofit/>
          </a:bodyPr>
          <a:lstStyle/>
          <a:p>
            <a:r>
              <a:rPr lang="en-GB" dirty="0">
                <a:solidFill>
                  <a:srgbClr val="0070C0"/>
                </a:solidFill>
              </a:rPr>
              <a:t>Informed consent is one of the common factors in all ethical considerations (World Medical Association, 2012).</a:t>
            </a:r>
          </a:p>
          <a:p>
            <a:r>
              <a:rPr lang="en-GB" dirty="0">
                <a:solidFill>
                  <a:srgbClr val="0070C0"/>
                </a:solidFill>
              </a:rPr>
              <a:t>A child or young person may not be </a:t>
            </a:r>
            <a:r>
              <a:rPr lang="en-GB" i="1" dirty="0">
                <a:solidFill>
                  <a:srgbClr val="0070C0"/>
                </a:solidFill>
              </a:rPr>
              <a:t>legally </a:t>
            </a:r>
            <a:r>
              <a:rPr lang="en-GB" dirty="0">
                <a:solidFill>
                  <a:srgbClr val="0070C0"/>
                </a:solidFill>
              </a:rPr>
              <a:t>competent to give consent, then, researchers must gain informed </a:t>
            </a:r>
            <a:r>
              <a:rPr lang="en-GB" i="1" dirty="0">
                <a:solidFill>
                  <a:srgbClr val="0070C0"/>
                </a:solidFill>
              </a:rPr>
              <a:t>assent</a:t>
            </a:r>
          </a:p>
          <a:p>
            <a:r>
              <a:rPr lang="en-GB" dirty="0">
                <a:solidFill>
                  <a:srgbClr val="0070C0"/>
                </a:solidFill>
              </a:rPr>
              <a:t>The child, should give assent in addition to the consent of the adult with parental responsibility (knowing – choice, right to withdraw, their role, what will happen to their data)</a:t>
            </a:r>
            <a:r>
              <a:rPr lang="en-GB" i="1" dirty="0">
                <a:solidFill>
                  <a:srgbClr val="0070C0"/>
                </a:solidFill>
              </a:rPr>
              <a:t>.</a:t>
            </a:r>
            <a:endParaRPr lang="en-GB" dirty="0">
              <a:solidFill>
                <a:srgbClr val="0070C0"/>
              </a:solidFill>
            </a:endParaRPr>
          </a:p>
        </p:txBody>
      </p:sp>
    </p:spTree>
    <p:extLst>
      <p:ext uri="{BB962C8B-B14F-4D97-AF65-F5344CB8AC3E}">
        <p14:creationId xmlns:p14="http://schemas.microsoft.com/office/powerpoint/2010/main" val="41590177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94DAF-6D46-7F74-5A0D-26C69C290924}"/>
              </a:ext>
            </a:extLst>
          </p:cNvPr>
          <p:cNvSpPr>
            <a:spLocks noGrp="1"/>
          </p:cNvSpPr>
          <p:nvPr>
            <p:ph type="title"/>
          </p:nvPr>
        </p:nvSpPr>
        <p:spPr/>
        <p:txBody>
          <a:bodyPr/>
          <a:lstStyle/>
          <a:p>
            <a:r>
              <a:rPr lang="en-GB" dirty="0">
                <a:solidFill>
                  <a:srgbClr val="0070C0"/>
                </a:solidFill>
              </a:rPr>
              <a:t>Accuracy</a:t>
            </a:r>
          </a:p>
        </p:txBody>
      </p:sp>
      <p:sp>
        <p:nvSpPr>
          <p:cNvPr id="4" name="Content Placeholder 3">
            <a:extLst>
              <a:ext uri="{FF2B5EF4-FFF2-40B4-BE49-F238E27FC236}">
                <a16:creationId xmlns:a16="http://schemas.microsoft.com/office/drawing/2014/main" id="{ADC86EF4-9D85-33F3-DE54-BB9761A3B8E5}"/>
              </a:ext>
            </a:extLst>
          </p:cNvPr>
          <p:cNvSpPr>
            <a:spLocks noGrp="1"/>
          </p:cNvSpPr>
          <p:nvPr>
            <p:ph sz="half" idx="2"/>
          </p:nvPr>
        </p:nvSpPr>
        <p:spPr>
          <a:xfrm>
            <a:off x="838200" y="1825625"/>
            <a:ext cx="10515600" cy="4351338"/>
          </a:xfrm>
        </p:spPr>
        <p:txBody>
          <a:bodyPr/>
          <a:lstStyle/>
          <a:p>
            <a:r>
              <a:rPr lang="en-GB" dirty="0">
                <a:solidFill>
                  <a:srgbClr val="0070C0"/>
                </a:solidFill>
              </a:rPr>
              <a:t>It is necessary for the researcher to understand the importance of accuracy in the very process of the research, ‘carefully describing things as they appear to consciousness’ (Moran, 2004, p. 5).</a:t>
            </a:r>
          </a:p>
        </p:txBody>
      </p:sp>
    </p:spTree>
    <p:extLst>
      <p:ext uri="{BB962C8B-B14F-4D97-AF65-F5344CB8AC3E}">
        <p14:creationId xmlns:p14="http://schemas.microsoft.com/office/powerpoint/2010/main" val="29023011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85A6-0974-A65A-16ED-64D10EB14C36}"/>
              </a:ext>
            </a:extLst>
          </p:cNvPr>
          <p:cNvSpPr>
            <a:spLocks noGrp="1"/>
          </p:cNvSpPr>
          <p:nvPr>
            <p:ph type="title"/>
          </p:nvPr>
        </p:nvSpPr>
        <p:spPr/>
        <p:txBody>
          <a:bodyPr/>
          <a:lstStyle/>
          <a:p>
            <a:r>
              <a:rPr lang="en-GB" dirty="0">
                <a:solidFill>
                  <a:srgbClr val="0070C0"/>
                </a:solidFill>
              </a:rPr>
              <a:t>The dual role and inside research</a:t>
            </a:r>
          </a:p>
        </p:txBody>
      </p:sp>
      <p:sp>
        <p:nvSpPr>
          <p:cNvPr id="4" name="Content Placeholder 3">
            <a:extLst>
              <a:ext uri="{FF2B5EF4-FFF2-40B4-BE49-F238E27FC236}">
                <a16:creationId xmlns:a16="http://schemas.microsoft.com/office/drawing/2014/main" id="{EF4EDCD6-F9DF-55B4-66C8-C00D5255E9ED}"/>
              </a:ext>
            </a:extLst>
          </p:cNvPr>
          <p:cNvSpPr>
            <a:spLocks noGrp="1"/>
          </p:cNvSpPr>
          <p:nvPr>
            <p:ph sz="half" idx="2"/>
          </p:nvPr>
        </p:nvSpPr>
        <p:spPr>
          <a:xfrm>
            <a:off x="838200" y="1825625"/>
            <a:ext cx="10515600" cy="4351338"/>
          </a:xfrm>
        </p:spPr>
        <p:txBody>
          <a:bodyPr>
            <a:normAutofit/>
          </a:bodyPr>
          <a:lstStyle/>
          <a:p>
            <a:r>
              <a:rPr lang="en-GB" sz="3200" dirty="0">
                <a:solidFill>
                  <a:srgbClr val="0070C0"/>
                </a:solidFill>
              </a:rPr>
              <a:t>In relation to the dual role of student and worker, you should remember that workers are accountable to their occupation and can have responsibilities to ‘share developments in theory and practice through the mechanisms within the occupation’ (ETS Wales, 2012, p. 12). </a:t>
            </a:r>
          </a:p>
        </p:txBody>
      </p:sp>
    </p:spTree>
    <p:extLst>
      <p:ext uri="{BB962C8B-B14F-4D97-AF65-F5344CB8AC3E}">
        <p14:creationId xmlns:p14="http://schemas.microsoft.com/office/powerpoint/2010/main" val="11190590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4F91-AFA9-B920-7CBD-04EB4CBD54F9}"/>
              </a:ext>
            </a:extLst>
          </p:cNvPr>
          <p:cNvSpPr>
            <a:spLocks noGrp="1"/>
          </p:cNvSpPr>
          <p:nvPr>
            <p:ph type="title"/>
          </p:nvPr>
        </p:nvSpPr>
        <p:spPr/>
        <p:txBody>
          <a:bodyPr>
            <a:normAutofit/>
          </a:bodyPr>
          <a:lstStyle/>
          <a:p>
            <a:r>
              <a:rPr lang="en-GB" sz="3600" b="0" i="0" dirty="0">
                <a:solidFill>
                  <a:srgbClr val="0070C0"/>
                </a:solidFill>
                <a:effectLst/>
                <a:latin typeface="inherit"/>
              </a:rPr>
              <a:t>Research with Children, Young People, and others</a:t>
            </a:r>
            <a:br>
              <a:rPr lang="en-GB" sz="2800" b="0" i="0" dirty="0">
                <a:solidFill>
                  <a:srgbClr val="000000"/>
                </a:solidFill>
                <a:effectLst/>
                <a:latin typeface="Aptos" panose="020B0004020202020204" pitchFamily="34" charset="0"/>
              </a:rPr>
            </a:br>
            <a:endParaRPr lang="en-GB" sz="2800" dirty="0"/>
          </a:p>
        </p:txBody>
      </p:sp>
      <p:sp>
        <p:nvSpPr>
          <p:cNvPr id="4" name="Content Placeholder 3">
            <a:extLst>
              <a:ext uri="{FF2B5EF4-FFF2-40B4-BE49-F238E27FC236}">
                <a16:creationId xmlns:a16="http://schemas.microsoft.com/office/drawing/2014/main" id="{620ADB8E-721E-EF51-70C5-0283472D9CC5}"/>
              </a:ext>
            </a:extLst>
          </p:cNvPr>
          <p:cNvSpPr>
            <a:spLocks noGrp="1"/>
          </p:cNvSpPr>
          <p:nvPr>
            <p:ph sz="half" idx="2"/>
          </p:nvPr>
        </p:nvSpPr>
        <p:spPr>
          <a:xfrm>
            <a:off x="958645" y="1530661"/>
            <a:ext cx="10395155" cy="4351338"/>
          </a:xfrm>
        </p:spPr>
        <p:txBody>
          <a:bodyPr>
            <a:normAutofit/>
          </a:bodyPr>
          <a:lstStyle/>
          <a:p>
            <a:r>
              <a:rPr lang="en-GB" dirty="0">
                <a:solidFill>
                  <a:srgbClr val="0070C0"/>
                </a:solidFill>
              </a:rPr>
              <a:t>Gatekeepers (Groundwater-Smith et al, 2015, p. 49) are:</a:t>
            </a:r>
          </a:p>
          <a:p>
            <a:r>
              <a:rPr lang="en-GB" dirty="0">
                <a:solidFill>
                  <a:srgbClr val="0070C0"/>
                </a:solidFill>
              </a:rPr>
              <a:t> acknowledged as playing a ‘particularly important role in studies involving children and young people’ (Ritchie et al, 2014, p. 91). </a:t>
            </a:r>
          </a:p>
          <a:p>
            <a:r>
              <a:rPr lang="en-GB" dirty="0">
                <a:solidFill>
                  <a:srgbClr val="0070C0"/>
                </a:solidFill>
              </a:rPr>
              <a:t>Invaluable in identifying participants with experience of the phenomena to be investigated. </a:t>
            </a:r>
          </a:p>
          <a:p>
            <a:r>
              <a:rPr lang="en-GB" dirty="0">
                <a:solidFill>
                  <a:srgbClr val="0070C0"/>
                </a:solidFill>
              </a:rPr>
              <a:t>Having the support of these individuals can be a great help in establishing credibility with research participants.</a:t>
            </a:r>
          </a:p>
        </p:txBody>
      </p:sp>
    </p:spTree>
    <p:extLst>
      <p:ext uri="{BB962C8B-B14F-4D97-AF65-F5344CB8AC3E}">
        <p14:creationId xmlns:p14="http://schemas.microsoft.com/office/powerpoint/2010/main" val="11793244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FCECF9E-8E99-7EE0-00A1-F0F9F3307993}"/>
              </a:ext>
            </a:extLst>
          </p:cNvPr>
          <p:cNvSpPr>
            <a:spLocks noGrp="1"/>
          </p:cNvSpPr>
          <p:nvPr>
            <p:ph sz="half" idx="2"/>
          </p:nvPr>
        </p:nvSpPr>
        <p:spPr>
          <a:xfrm>
            <a:off x="1076632" y="1825625"/>
            <a:ext cx="10277168" cy="4351338"/>
          </a:xfrm>
        </p:spPr>
        <p:txBody>
          <a:bodyPr/>
          <a:lstStyle/>
          <a:p>
            <a:r>
              <a:rPr lang="cy-GB" b="1" dirty="0">
                <a:solidFill>
                  <a:srgbClr val="0070C0"/>
                </a:solidFill>
                <a:latin typeface="Gill Sans MT" panose="020B0502020104020203"/>
              </a:rPr>
              <a:t>T</a:t>
            </a:r>
            <a:r>
              <a:rPr kumimoji="0" lang="cy-GB" sz="2800" b="1" i="0" u="none" strike="noStrike" kern="1200" cap="none" spc="0" normalizeH="0" baseline="0" noProof="0" dirty="0" err="1">
                <a:ln>
                  <a:noFill/>
                </a:ln>
                <a:solidFill>
                  <a:srgbClr val="0070C0"/>
                </a:solidFill>
                <a:effectLst/>
                <a:uLnTx/>
                <a:uFillTx/>
                <a:latin typeface="Gill Sans MT" panose="020B0502020104020203"/>
                <a:ea typeface="+mn-ea"/>
                <a:cs typeface="+mn-cs"/>
              </a:rPr>
              <a:t>ask</a:t>
            </a:r>
            <a:r>
              <a:rPr kumimoji="0" lang="cy-GB" sz="2800" b="1"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Discuss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what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we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mean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by the term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gatekeeper</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who</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lang="cy-GB" dirty="0">
                <a:solidFill>
                  <a:srgbClr val="0070C0"/>
                </a:solidFill>
                <a:latin typeface="Gill Sans MT" panose="020B0502020104020203"/>
              </a:rPr>
              <a:t>MAY</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be the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gatekeeper</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get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permission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from</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carry</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Give</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examples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range</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800" b="0" i="0" u="none" strike="noStrike" kern="1200" cap="none" spc="0" normalizeH="0" baseline="0" noProof="0" dirty="0" err="1">
                <a:ln>
                  <a:noFill/>
                </a:ln>
                <a:solidFill>
                  <a:srgbClr val="0070C0"/>
                </a:solidFill>
                <a:effectLst/>
                <a:uLnTx/>
                <a:uFillTx/>
                <a:latin typeface="Gill Sans MT" panose="020B0502020104020203"/>
                <a:ea typeface="+mn-ea"/>
                <a:cs typeface="+mn-cs"/>
              </a:rPr>
              <a:t>contexts</a:t>
            </a:r>
            <a:r>
              <a:rPr kumimoji="0" lang="cy-GB" sz="28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endParaRPr lang="en-GB" dirty="0"/>
          </a:p>
        </p:txBody>
      </p:sp>
    </p:spTree>
    <p:extLst>
      <p:ext uri="{BB962C8B-B14F-4D97-AF65-F5344CB8AC3E}">
        <p14:creationId xmlns:p14="http://schemas.microsoft.com/office/powerpoint/2010/main" val="4769676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err="1">
                <a:solidFill>
                  <a:srgbClr val="0070C0"/>
                </a:solidFill>
              </a:rPr>
              <a:t>Ensuring</a:t>
            </a:r>
            <a:r>
              <a:rPr lang="cy-GB" noProof="0" dirty="0">
                <a:solidFill>
                  <a:srgbClr val="0070C0"/>
                </a:solidFill>
              </a:rPr>
              <a:t> </a:t>
            </a:r>
            <a:r>
              <a:rPr lang="cy-GB" noProof="0" dirty="0" err="1">
                <a:solidFill>
                  <a:srgbClr val="0070C0"/>
                </a:solidFill>
              </a:rPr>
              <a:t>protection</a:t>
            </a:r>
            <a:r>
              <a:rPr lang="cy-GB" noProof="0" dirty="0">
                <a:solidFill>
                  <a:srgbClr val="0070C0"/>
                </a:solidFill>
              </a:rPr>
              <a:t> </a:t>
            </a:r>
            <a:r>
              <a:rPr lang="cy-GB" noProof="0" dirty="0" err="1">
                <a:solidFill>
                  <a:srgbClr val="0070C0"/>
                </a:solidFill>
              </a:rPr>
              <a:t>from</a:t>
            </a:r>
            <a:r>
              <a:rPr lang="cy-GB" noProof="0" dirty="0">
                <a:solidFill>
                  <a:srgbClr val="0070C0"/>
                </a:solidFill>
              </a:rPr>
              <a:t> </a:t>
            </a:r>
            <a:r>
              <a:rPr lang="cy-GB" noProof="0" dirty="0" err="1">
                <a:solidFill>
                  <a:srgbClr val="0070C0"/>
                </a:solidFill>
              </a:rPr>
              <a:t>harm</a:t>
            </a:r>
            <a:endParaRPr lang="cy-GB" noProof="0" dirty="0">
              <a:solidFill>
                <a:srgbClr val="0070C0"/>
              </a:solidFill>
            </a:endParaRPr>
          </a:p>
        </p:txBody>
      </p:sp>
      <p:sp>
        <p:nvSpPr>
          <p:cNvPr id="4" name="Content Placeholder 3">
            <a:extLst>
              <a:ext uri="{FF2B5EF4-FFF2-40B4-BE49-F238E27FC236}">
                <a16:creationId xmlns:a16="http://schemas.microsoft.com/office/drawing/2014/main" id="{1D64B791-B008-4A06-8EFD-D9343D004B78}"/>
              </a:ext>
            </a:extLst>
          </p:cNvPr>
          <p:cNvSpPr>
            <a:spLocks noGrp="1"/>
          </p:cNvSpPr>
          <p:nvPr>
            <p:ph sz="half" idx="2"/>
          </p:nvPr>
        </p:nvSpPr>
        <p:spPr>
          <a:xfrm>
            <a:off x="838200" y="1825625"/>
            <a:ext cx="10515600" cy="3809862"/>
          </a:xfrm>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Researchers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ensure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methods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chosen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appropriate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will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not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cause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any</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physical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psychological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harm</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Alderson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&amp;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Morrow</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2011)</a:t>
            </a:r>
          </a:p>
          <a:p>
            <a:pPr marL="0" marR="0" lvl="0" indent="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None/>
              <a:tabLst/>
              <a:defRPr/>
            </a:pPr>
            <a:endPar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This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means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ensuring</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there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no</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over-research</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all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understood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questions</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asked</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can’t</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cause</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potential</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harm</a:t>
            </a:r>
            <a:r>
              <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rPr>
              <a:t> or </a:t>
            </a:r>
            <a:r>
              <a:rPr kumimoji="0" lang="cy-GB" sz="2600" b="0" i="0" u="none" strike="noStrike" kern="1200" cap="none" spc="0" normalizeH="0" baseline="0" noProof="0" dirty="0" err="1">
                <a:ln>
                  <a:noFill/>
                </a:ln>
                <a:solidFill>
                  <a:srgbClr val="0070C0"/>
                </a:solidFill>
                <a:effectLst/>
                <a:uLnTx/>
                <a:uFillTx/>
                <a:latin typeface="Gill Sans MT" panose="020B0502020104020203"/>
                <a:ea typeface="+mn-ea"/>
                <a:cs typeface="+mn-cs"/>
              </a:rPr>
              <a:t>distress</a:t>
            </a:r>
            <a:endParaRPr kumimoji="0" lang="cy-GB" sz="26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2278254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err="1">
                <a:solidFill>
                  <a:srgbClr val="0070C0"/>
                </a:solidFill>
              </a:rPr>
              <a:t>Researching</a:t>
            </a:r>
            <a:r>
              <a:rPr lang="cy-GB" noProof="0" dirty="0">
                <a:solidFill>
                  <a:srgbClr val="0070C0"/>
                </a:solidFill>
              </a:rPr>
              <a:t> </a:t>
            </a:r>
            <a:r>
              <a:rPr lang="cy-GB" noProof="0" dirty="0" err="1">
                <a:solidFill>
                  <a:srgbClr val="0070C0"/>
                </a:solidFill>
              </a:rPr>
              <a:t>with</a:t>
            </a:r>
            <a:r>
              <a:rPr lang="cy-GB" noProof="0" dirty="0">
                <a:solidFill>
                  <a:srgbClr val="0070C0"/>
                </a:solidFill>
              </a:rPr>
              <a:t> </a:t>
            </a:r>
            <a:r>
              <a:rPr lang="cy-GB" noProof="0" dirty="0" err="1">
                <a:solidFill>
                  <a:srgbClr val="0070C0"/>
                </a:solidFill>
              </a:rPr>
              <a:t>children</a:t>
            </a:r>
            <a:r>
              <a:rPr lang="cy-GB" noProof="0" dirty="0">
                <a:solidFill>
                  <a:srgbClr val="0070C0"/>
                </a:solidFill>
              </a:rPr>
              <a:t> </a:t>
            </a:r>
            <a:r>
              <a:rPr lang="cy-GB" noProof="0" dirty="0" err="1">
                <a:solidFill>
                  <a:srgbClr val="0070C0"/>
                </a:solidFill>
              </a:rPr>
              <a:t>and</a:t>
            </a:r>
            <a:r>
              <a:rPr lang="cy-GB" noProof="0" dirty="0">
                <a:solidFill>
                  <a:srgbClr val="0070C0"/>
                </a:solidFill>
              </a:rPr>
              <a:t> </a:t>
            </a:r>
            <a:r>
              <a:rPr lang="cy-GB" noProof="0" dirty="0" err="1">
                <a:solidFill>
                  <a:srgbClr val="0070C0"/>
                </a:solidFill>
              </a:rPr>
              <a:t>young</a:t>
            </a:r>
            <a:r>
              <a:rPr lang="cy-GB" noProof="0" dirty="0">
                <a:solidFill>
                  <a:srgbClr val="0070C0"/>
                </a:solidFill>
              </a:rPr>
              <a:t> </a:t>
            </a:r>
            <a:r>
              <a:rPr lang="cy-GB" noProof="0" dirty="0" err="1">
                <a:solidFill>
                  <a:srgbClr val="0070C0"/>
                </a:solidFill>
              </a:rPr>
              <a:t>people</a:t>
            </a:r>
            <a:endParaRPr lang="cy-GB" noProof="0" dirty="0">
              <a:solidFill>
                <a:srgbClr val="0070C0"/>
              </a:solidFill>
            </a:endParaRPr>
          </a:p>
        </p:txBody>
      </p:sp>
      <p:sp>
        <p:nvSpPr>
          <p:cNvPr id="4" name="Content Placeholder 3">
            <a:extLst>
              <a:ext uri="{FF2B5EF4-FFF2-40B4-BE49-F238E27FC236}">
                <a16:creationId xmlns:a16="http://schemas.microsoft.com/office/drawing/2014/main" id="{3ACB4F4D-7A36-44A7-A764-00E5A109354C}"/>
              </a:ext>
            </a:extLst>
          </p:cNvPr>
          <p:cNvSpPr>
            <a:spLocks noGrp="1"/>
          </p:cNvSpPr>
          <p:nvPr>
            <p:ph sz="half" idx="2"/>
          </p:nvPr>
        </p:nvSpPr>
        <p:spPr>
          <a:xfrm>
            <a:off x="943897" y="1825625"/>
            <a:ext cx="10409903" cy="3809862"/>
          </a:xfrm>
        </p:spPr>
        <p:txBody>
          <a:bodyPr>
            <a:normAutofit/>
          </a:bodyPr>
          <a:lstStyle/>
          <a:p>
            <a:pPr marL="228600" marR="0" lvl="0" indent="-228600" algn="l" defTabSz="914400" rtl="0" eaLnBrk="1" fontAlgn="auto" latinLnBrk="0" hangingPunct="1">
              <a:lnSpc>
                <a:spcPct val="120000"/>
              </a:lnSpc>
              <a:spcBef>
                <a:spcPts val="1000"/>
              </a:spcBef>
              <a:spcAft>
                <a:spcPts val="0"/>
              </a:spcAft>
              <a:buClr>
                <a:schemeClr val="tx1"/>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conducting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with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ethical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issues</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need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addressed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similar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those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outlined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most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social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medical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guidelines</a:t>
            </a:r>
            <a:endPar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chemeClr val="tx1"/>
              </a:buClr>
              <a:buSzPct val="100000"/>
              <a:buFont typeface="Arial" panose="020B0604020202020204" pitchFamily="34" charset="0"/>
              <a:buChar char="•"/>
              <a:tabLst/>
              <a:defRPr/>
            </a:pP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age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of 18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referred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as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(CYP)’ by the UNCRC (1989)</a:t>
            </a:r>
          </a:p>
          <a:p>
            <a:pPr marL="228600" marR="0" lvl="0" indent="-228600" algn="l" defTabSz="914400" rtl="0" eaLnBrk="1" fontAlgn="auto" latinLnBrk="0" hangingPunct="1">
              <a:lnSpc>
                <a:spcPct val="120000"/>
              </a:lnSpc>
              <a:spcBef>
                <a:spcPts val="1000"/>
              </a:spcBef>
              <a:spcAft>
                <a:spcPts val="0"/>
              </a:spcAft>
              <a:buClr>
                <a:schemeClr val="tx1"/>
              </a:buClr>
              <a:buSzPct val="100000"/>
              <a:buFont typeface="Arial" panose="020B0604020202020204" pitchFamily="34" charset="0"/>
              <a:buChar char="•"/>
              <a:tabLst/>
              <a:defRPr/>
            </a:pP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CYP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are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not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considered</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by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legislation</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be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legally</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competent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Tisdall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et</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400" b="0" i="0" u="none" strike="noStrike" kern="1200" cap="none" spc="0" normalizeH="0" baseline="0" noProof="0" dirty="0" err="1">
                <a:ln>
                  <a:noFill/>
                </a:ln>
                <a:solidFill>
                  <a:srgbClr val="0070C0"/>
                </a:solidFill>
                <a:effectLst/>
                <a:uLnTx/>
                <a:uFillTx/>
                <a:latin typeface="Gill Sans MT" panose="020B0502020104020203"/>
                <a:ea typeface="+mn-ea"/>
                <a:cs typeface="+mn-cs"/>
              </a:rPr>
              <a:t>al</a:t>
            </a:r>
            <a:r>
              <a:rPr kumimoji="0" lang="cy-GB" sz="2400" b="0" i="0" u="none" strike="noStrike" kern="1200" cap="none" spc="0" normalizeH="0" baseline="0" noProof="0" dirty="0">
                <a:ln>
                  <a:noFill/>
                </a:ln>
                <a:solidFill>
                  <a:srgbClr val="0070C0"/>
                </a:solidFill>
                <a:effectLst/>
                <a:uLnTx/>
                <a:uFillTx/>
                <a:latin typeface="Gill Sans MT" panose="020B0502020104020203"/>
                <a:ea typeface="+mn-ea"/>
                <a:cs typeface="+mn-cs"/>
              </a:rPr>
              <a:t>, 2009)</a:t>
            </a:r>
          </a:p>
          <a:p>
            <a:endParaRPr lang="cy-GB" dirty="0"/>
          </a:p>
        </p:txBody>
      </p:sp>
    </p:spTree>
    <p:extLst>
      <p:ext uri="{BB962C8B-B14F-4D97-AF65-F5344CB8AC3E}">
        <p14:creationId xmlns:p14="http://schemas.microsoft.com/office/powerpoint/2010/main" val="1367757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err="1">
                <a:solidFill>
                  <a:srgbClr val="0070C0"/>
                </a:solidFill>
              </a:rPr>
              <a:t>Informed</a:t>
            </a:r>
            <a:r>
              <a:rPr lang="cy-GB" noProof="0" dirty="0">
                <a:solidFill>
                  <a:srgbClr val="0070C0"/>
                </a:solidFill>
              </a:rPr>
              <a:t> </a:t>
            </a:r>
            <a:r>
              <a:rPr lang="cy-GB" noProof="0" dirty="0" err="1">
                <a:solidFill>
                  <a:srgbClr val="0070C0"/>
                </a:solidFill>
              </a:rPr>
              <a:t>consent</a:t>
            </a:r>
            <a:endParaRPr lang="cy-GB" noProof="0" dirty="0">
              <a:solidFill>
                <a:srgbClr val="0070C0"/>
              </a:solidFill>
            </a:endParaRPr>
          </a:p>
        </p:txBody>
      </p:sp>
      <p:sp>
        <p:nvSpPr>
          <p:cNvPr id="4" name="Content Placeholder 3">
            <a:extLst>
              <a:ext uri="{FF2B5EF4-FFF2-40B4-BE49-F238E27FC236}">
                <a16:creationId xmlns:a16="http://schemas.microsoft.com/office/drawing/2014/main" id="{EE9B1568-D8C1-4661-9B5B-A70A89E5EC18}"/>
              </a:ext>
            </a:extLst>
          </p:cNvPr>
          <p:cNvSpPr>
            <a:spLocks noGrp="1"/>
          </p:cNvSpPr>
          <p:nvPr>
            <p:ph sz="half" idx="2"/>
          </p:nvPr>
        </p:nvSpPr>
        <p:spPr>
          <a:xfrm>
            <a:off x="838200" y="1456916"/>
            <a:ext cx="10515600" cy="4398193"/>
          </a:xfrm>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refers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agreeing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voluntarily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participate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project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based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upon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complete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disclosure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all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relevant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recipient's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understanding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this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(Robert-Holmes, 2014, p. 49)</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Gaining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informed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consent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is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about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building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relationship</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of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trust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between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yourself</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participant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Alderson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al</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2011)</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Consider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voice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how</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can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make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information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provide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friendly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1" i="0" u="none" strike="noStrike" kern="1200" cap="none" spc="0" normalizeH="0" baseline="0" noProof="0" dirty="0" err="1">
                <a:ln>
                  <a:noFill/>
                </a:ln>
                <a:solidFill>
                  <a:srgbClr val="0070C0"/>
                </a:solidFill>
                <a:effectLst/>
                <a:uLnTx/>
                <a:uFillTx/>
                <a:latin typeface="Gill Sans MT" panose="020B0502020104020203"/>
                <a:ea typeface="+mn-ea"/>
                <a:cs typeface="+mn-cs"/>
              </a:rPr>
              <a:t>Task</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Discuss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power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relationships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exist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in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educational</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settings</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power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do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have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over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children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people</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may</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encounter</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carrying</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out</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srgbClr val="0070C0"/>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srgbClr val="0070C0"/>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34926105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F384E-3CA9-0F1B-563E-56A4C6B8FB9C}"/>
              </a:ext>
            </a:extLst>
          </p:cNvPr>
          <p:cNvSpPr>
            <a:spLocks noGrp="1"/>
          </p:cNvSpPr>
          <p:nvPr>
            <p:ph type="title"/>
          </p:nvPr>
        </p:nvSpPr>
        <p:spPr/>
        <p:txBody>
          <a:bodyPr>
            <a:normAutofit/>
          </a:bodyPr>
          <a:lstStyle/>
          <a:p>
            <a:r>
              <a:rPr lang="en-GB" sz="3600" dirty="0">
                <a:solidFill>
                  <a:srgbClr val="0070C0"/>
                </a:solidFill>
              </a:rPr>
              <a:t>The ethical stance of the researcher</a:t>
            </a:r>
          </a:p>
        </p:txBody>
      </p:sp>
      <p:sp>
        <p:nvSpPr>
          <p:cNvPr id="4" name="Content Placeholder 3">
            <a:extLst>
              <a:ext uri="{FF2B5EF4-FFF2-40B4-BE49-F238E27FC236}">
                <a16:creationId xmlns:a16="http://schemas.microsoft.com/office/drawing/2014/main" id="{590B74FC-A402-9874-7993-5BB56F8603DD}"/>
              </a:ext>
            </a:extLst>
          </p:cNvPr>
          <p:cNvSpPr>
            <a:spLocks noGrp="1"/>
          </p:cNvSpPr>
          <p:nvPr>
            <p:ph sz="half" idx="2"/>
          </p:nvPr>
        </p:nvSpPr>
        <p:spPr>
          <a:xfrm>
            <a:off x="707923" y="1574909"/>
            <a:ext cx="10645877" cy="4351338"/>
          </a:xfrm>
        </p:spPr>
        <p:txBody>
          <a:bodyPr>
            <a:normAutofit/>
          </a:bodyPr>
          <a:lstStyle/>
          <a:p>
            <a:r>
              <a:rPr lang="en-GB" dirty="0">
                <a:solidFill>
                  <a:srgbClr val="0070C0"/>
                </a:solidFill>
              </a:rPr>
              <a:t>Researchers adopting a critical stance concerned for example with bringing about emancipation may feel that ethical considerations should be applied differently depending on the researcher’s assessment of their social situation, their level of power or their oppression (Hammersley and Traianou, 2012, p. 6). </a:t>
            </a:r>
          </a:p>
          <a:p>
            <a:r>
              <a:rPr lang="en-GB" dirty="0">
                <a:solidFill>
                  <a:srgbClr val="0070C0"/>
                </a:solidFill>
              </a:rPr>
              <a:t>In a sense this suggests that research ethics be plastic, capable of being moulded by the social researcher, depending on the values, the principles, the experiences of the researcher and those with whom the research is being conducted.</a:t>
            </a:r>
          </a:p>
        </p:txBody>
      </p:sp>
    </p:spTree>
    <p:extLst>
      <p:ext uri="{BB962C8B-B14F-4D97-AF65-F5344CB8AC3E}">
        <p14:creationId xmlns:p14="http://schemas.microsoft.com/office/powerpoint/2010/main" val="7461304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E6ED4-DE80-D489-35A1-51FA5B112FE5}"/>
              </a:ext>
            </a:extLst>
          </p:cNvPr>
          <p:cNvSpPr>
            <a:spLocks noGrp="1"/>
          </p:cNvSpPr>
          <p:nvPr>
            <p:ph type="title"/>
          </p:nvPr>
        </p:nvSpPr>
        <p:spPr/>
        <p:txBody>
          <a:bodyPr/>
          <a:lstStyle/>
          <a:p>
            <a:r>
              <a:rPr lang="en-GB" dirty="0">
                <a:solidFill>
                  <a:srgbClr val="0070C0"/>
                </a:solidFill>
              </a:rPr>
              <a:t>The risk of Harm </a:t>
            </a:r>
          </a:p>
        </p:txBody>
      </p:sp>
      <p:sp>
        <p:nvSpPr>
          <p:cNvPr id="4" name="Content Placeholder 3">
            <a:extLst>
              <a:ext uri="{FF2B5EF4-FFF2-40B4-BE49-F238E27FC236}">
                <a16:creationId xmlns:a16="http://schemas.microsoft.com/office/drawing/2014/main" id="{12F4D6D9-0339-7839-3E3E-F5D4C7D73CF0}"/>
              </a:ext>
            </a:extLst>
          </p:cNvPr>
          <p:cNvSpPr>
            <a:spLocks noGrp="1"/>
          </p:cNvSpPr>
          <p:nvPr>
            <p:ph sz="half" idx="2"/>
          </p:nvPr>
        </p:nvSpPr>
        <p:spPr>
          <a:xfrm>
            <a:off x="838200" y="2418734"/>
            <a:ext cx="10515600" cy="3345279"/>
          </a:xfrm>
        </p:spPr>
        <p:txBody>
          <a:bodyPr/>
          <a:lstStyle/>
          <a:p>
            <a:r>
              <a:rPr lang="en-GB" dirty="0">
                <a:solidFill>
                  <a:srgbClr val="0070C0"/>
                </a:solidFill>
              </a:rPr>
              <a:t>There exist of course risks for the researcher, the sponsor and those being researched if research were to be carried out in a careless or thoughtless manner, particularly one which failed to give sufficient weight to the ethics of each individual study this could result in harm being caused. </a:t>
            </a:r>
          </a:p>
        </p:txBody>
      </p:sp>
    </p:spTree>
    <p:extLst>
      <p:ext uri="{BB962C8B-B14F-4D97-AF65-F5344CB8AC3E}">
        <p14:creationId xmlns:p14="http://schemas.microsoft.com/office/powerpoint/2010/main" val="27947277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D840E-7DCE-3BE4-8179-B830F7D0A5D6}"/>
              </a:ext>
            </a:extLst>
          </p:cNvPr>
          <p:cNvSpPr>
            <a:spLocks noGrp="1"/>
          </p:cNvSpPr>
          <p:nvPr>
            <p:ph type="title"/>
          </p:nvPr>
        </p:nvSpPr>
        <p:spPr/>
        <p:txBody>
          <a:bodyPr/>
          <a:lstStyle/>
          <a:p>
            <a:r>
              <a:rPr lang="en-GB" dirty="0">
                <a:solidFill>
                  <a:srgbClr val="0070C0"/>
                </a:solidFill>
              </a:rPr>
              <a:t>Reflecting in action</a:t>
            </a:r>
          </a:p>
        </p:txBody>
      </p:sp>
      <p:sp>
        <p:nvSpPr>
          <p:cNvPr id="4" name="Content Placeholder 3">
            <a:extLst>
              <a:ext uri="{FF2B5EF4-FFF2-40B4-BE49-F238E27FC236}">
                <a16:creationId xmlns:a16="http://schemas.microsoft.com/office/drawing/2014/main" id="{B8DB5293-6E42-5912-D720-A36259E2C7D2}"/>
              </a:ext>
            </a:extLst>
          </p:cNvPr>
          <p:cNvSpPr>
            <a:spLocks noGrp="1"/>
          </p:cNvSpPr>
          <p:nvPr>
            <p:ph sz="half" idx="2"/>
          </p:nvPr>
        </p:nvSpPr>
        <p:spPr>
          <a:xfrm>
            <a:off x="838200" y="1442176"/>
            <a:ext cx="10515600" cy="4351338"/>
          </a:xfrm>
        </p:spPr>
        <p:txBody>
          <a:bodyPr>
            <a:normAutofit/>
          </a:bodyPr>
          <a:lstStyle/>
          <a:p>
            <a:r>
              <a:rPr lang="en-GB" dirty="0">
                <a:solidFill>
                  <a:srgbClr val="0070C0"/>
                </a:solidFill>
              </a:rPr>
              <a:t>Maintaining the welfare of children and young people is a form of applied ethics with the researcher being faced with constant questions about the greater good of children and young people.</a:t>
            </a:r>
          </a:p>
          <a:p>
            <a:pPr marL="0" indent="0">
              <a:buNone/>
            </a:pPr>
            <a:r>
              <a:rPr lang="en-GB" dirty="0">
                <a:solidFill>
                  <a:srgbClr val="0070C0"/>
                </a:solidFill>
              </a:rPr>
              <a:t> </a:t>
            </a:r>
          </a:p>
          <a:p>
            <a:r>
              <a:rPr lang="en-GB" dirty="0">
                <a:solidFill>
                  <a:srgbClr val="0070C0"/>
                </a:solidFill>
              </a:rPr>
              <a:t>This idea flows from earlier times and resonates with humanist ideas concerning the dignity and worth of all people and an understanding that the lives of human beings cannot simply be reduced to components (Bugental, 1964). </a:t>
            </a:r>
          </a:p>
        </p:txBody>
      </p:sp>
    </p:spTree>
    <p:extLst>
      <p:ext uri="{BB962C8B-B14F-4D97-AF65-F5344CB8AC3E}">
        <p14:creationId xmlns:p14="http://schemas.microsoft.com/office/powerpoint/2010/main" val="28183732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50832-47E7-8894-FD2B-5F678B58B5C7}"/>
              </a:ext>
            </a:extLst>
          </p:cNvPr>
          <p:cNvSpPr>
            <a:spLocks noGrp="1"/>
          </p:cNvSpPr>
          <p:nvPr>
            <p:ph type="title"/>
          </p:nvPr>
        </p:nvSpPr>
        <p:spPr/>
        <p:txBody>
          <a:bodyPr/>
          <a:lstStyle/>
          <a:p>
            <a:r>
              <a:rPr lang="en-GB" dirty="0">
                <a:solidFill>
                  <a:srgbClr val="0070C0"/>
                </a:solidFill>
              </a:rPr>
              <a:t>Doing good</a:t>
            </a:r>
            <a:br>
              <a:rPr lang="en-GB" dirty="0"/>
            </a:br>
            <a:endParaRPr lang="en-GB" dirty="0"/>
          </a:p>
        </p:txBody>
      </p:sp>
      <p:sp>
        <p:nvSpPr>
          <p:cNvPr id="4" name="Content Placeholder 3">
            <a:extLst>
              <a:ext uri="{FF2B5EF4-FFF2-40B4-BE49-F238E27FC236}">
                <a16:creationId xmlns:a16="http://schemas.microsoft.com/office/drawing/2014/main" id="{3C6DD22A-90D3-00D5-CAF4-940419BB397A}"/>
              </a:ext>
            </a:extLst>
          </p:cNvPr>
          <p:cNvSpPr>
            <a:spLocks noGrp="1"/>
          </p:cNvSpPr>
          <p:nvPr>
            <p:ph sz="half" idx="2"/>
          </p:nvPr>
        </p:nvSpPr>
        <p:spPr>
          <a:xfrm>
            <a:off x="838200" y="1648649"/>
            <a:ext cx="10515600" cy="4351338"/>
          </a:xfrm>
        </p:spPr>
        <p:txBody>
          <a:bodyPr>
            <a:normAutofit/>
          </a:bodyPr>
          <a:lstStyle/>
          <a:p>
            <a:r>
              <a:rPr lang="en-GB" dirty="0">
                <a:solidFill>
                  <a:srgbClr val="0070C0"/>
                </a:solidFill>
              </a:rPr>
              <a:t>It has also been noted that the proliferation of normative codes do not go far enough in informing ethical practice and that reflection, discussion and empirical study play a vital part in the development of good ethical practice (Webster, Lewis and Brown, 2014).</a:t>
            </a:r>
          </a:p>
        </p:txBody>
      </p:sp>
    </p:spTree>
    <p:extLst>
      <p:ext uri="{BB962C8B-B14F-4D97-AF65-F5344CB8AC3E}">
        <p14:creationId xmlns:p14="http://schemas.microsoft.com/office/powerpoint/2010/main" val="37920305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F737-0FFF-1D32-9F7F-E1ED401D6321}"/>
              </a:ext>
            </a:extLst>
          </p:cNvPr>
          <p:cNvSpPr>
            <a:spLocks noGrp="1"/>
          </p:cNvSpPr>
          <p:nvPr>
            <p:ph type="title"/>
          </p:nvPr>
        </p:nvSpPr>
        <p:spPr/>
        <p:txBody>
          <a:bodyPr/>
          <a:lstStyle/>
          <a:p>
            <a:r>
              <a:rPr lang="en-GB" dirty="0">
                <a:solidFill>
                  <a:srgbClr val="0070C0"/>
                </a:solidFill>
              </a:rPr>
              <a:t>Reflection in action</a:t>
            </a:r>
          </a:p>
        </p:txBody>
      </p:sp>
      <p:sp>
        <p:nvSpPr>
          <p:cNvPr id="4" name="Content Placeholder 3">
            <a:extLst>
              <a:ext uri="{FF2B5EF4-FFF2-40B4-BE49-F238E27FC236}">
                <a16:creationId xmlns:a16="http://schemas.microsoft.com/office/drawing/2014/main" id="{51B17057-6C27-B984-522A-D84CB6EDCCBB}"/>
              </a:ext>
            </a:extLst>
          </p:cNvPr>
          <p:cNvSpPr>
            <a:spLocks noGrp="1"/>
          </p:cNvSpPr>
          <p:nvPr>
            <p:ph sz="half" idx="2"/>
          </p:nvPr>
        </p:nvSpPr>
        <p:spPr>
          <a:xfrm>
            <a:off x="838200" y="1737137"/>
            <a:ext cx="10515600" cy="4088476"/>
          </a:xfrm>
        </p:spPr>
        <p:txBody>
          <a:bodyPr>
            <a:normAutofit lnSpcReduction="10000"/>
          </a:bodyPr>
          <a:lstStyle/>
          <a:p>
            <a:r>
              <a:rPr lang="en-GB" sz="3600" dirty="0">
                <a:solidFill>
                  <a:srgbClr val="0070C0"/>
                </a:solidFill>
              </a:rPr>
              <a:t>Sound ethical conduct is imperative in all research and especially in research with special populations.  In this regard, children and young people, people with a disability are a special population.</a:t>
            </a:r>
          </a:p>
          <a:p>
            <a:endParaRPr lang="en-GB" sz="3600" dirty="0">
              <a:solidFill>
                <a:srgbClr val="0070C0"/>
              </a:solidFill>
            </a:endParaRPr>
          </a:p>
          <a:p>
            <a:r>
              <a:rPr lang="en-GB" sz="3600" dirty="0">
                <a:solidFill>
                  <a:srgbClr val="0070C0"/>
                </a:solidFill>
              </a:rPr>
              <a:t>Question – how can you ensure your research is ethically sound?</a:t>
            </a:r>
          </a:p>
        </p:txBody>
      </p:sp>
    </p:spTree>
    <p:extLst>
      <p:ext uri="{BB962C8B-B14F-4D97-AF65-F5344CB8AC3E}">
        <p14:creationId xmlns:p14="http://schemas.microsoft.com/office/powerpoint/2010/main" val="214371038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D88D5-FAD6-A41E-7EC5-05434EC1B867}"/>
              </a:ext>
            </a:extLst>
          </p:cNvPr>
          <p:cNvSpPr>
            <a:spLocks noGrp="1"/>
          </p:cNvSpPr>
          <p:nvPr>
            <p:ph type="title"/>
          </p:nvPr>
        </p:nvSpPr>
        <p:spPr/>
        <p:txBody>
          <a:bodyPr/>
          <a:lstStyle/>
          <a:p>
            <a:r>
              <a:rPr lang="en-GB" dirty="0">
                <a:solidFill>
                  <a:srgbClr val="0070C0"/>
                </a:solidFill>
              </a:rPr>
              <a:t>Confidentiality </a:t>
            </a:r>
          </a:p>
        </p:txBody>
      </p:sp>
      <p:sp>
        <p:nvSpPr>
          <p:cNvPr id="4" name="Content Placeholder 3">
            <a:extLst>
              <a:ext uri="{FF2B5EF4-FFF2-40B4-BE49-F238E27FC236}">
                <a16:creationId xmlns:a16="http://schemas.microsoft.com/office/drawing/2014/main" id="{B8416E2F-6F6B-3C7B-2906-F640E78B6A46}"/>
              </a:ext>
            </a:extLst>
          </p:cNvPr>
          <p:cNvSpPr>
            <a:spLocks noGrp="1"/>
          </p:cNvSpPr>
          <p:nvPr>
            <p:ph sz="half" idx="2"/>
          </p:nvPr>
        </p:nvSpPr>
        <p:spPr>
          <a:xfrm>
            <a:off x="838200" y="1678145"/>
            <a:ext cx="10515600" cy="4351338"/>
          </a:xfrm>
        </p:spPr>
        <p:txBody>
          <a:bodyPr/>
          <a:lstStyle/>
          <a:p>
            <a:r>
              <a:rPr lang="en-GB" dirty="0">
                <a:solidFill>
                  <a:srgbClr val="0070C0"/>
                </a:solidFill>
              </a:rPr>
              <a:t>Researchers must do everything to maintain the confidentiality and anonymity of participants.</a:t>
            </a:r>
          </a:p>
          <a:p>
            <a:endParaRPr lang="en-GB" dirty="0">
              <a:solidFill>
                <a:srgbClr val="0070C0"/>
              </a:solidFill>
            </a:endParaRPr>
          </a:p>
          <a:p>
            <a:r>
              <a:rPr lang="en-GB" dirty="0">
                <a:solidFill>
                  <a:srgbClr val="0070C0"/>
                </a:solidFill>
              </a:rPr>
              <a:t>For example, do not disclose who has taken part in your research, do not report what they say in ways that could identify them, or be attributed to them.</a:t>
            </a:r>
          </a:p>
        </p:txBody>
      </p:sp>
    </p:spTree>
    <p:extLst>
      <p:ext uri="{BB962C8B-B14F-4D97-AF65-F5344CB8AC3E}">
        <p14:creationId xmlns:p14="http://schemas.microsoft.com/office/powerpoint/2010/main" val="40743995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1F1F-0A91-9CB8-9A78-222D2CE2FAF0}"/>
              </a:ext>
            </a:extLst>
          </p:cNvPr>
          <p:cNvSpPr>
            <a:spLocks noGrp="1"/>
          </p:cNvSpPr>
          <p:nvPr>
            <p:ph type="title"/>
          </p:nvPr>
        </p:nvSpPr>
        <p:spPr/>
        <p:txBody>
          <a:bodyPr/>
          <a:lstStyle/>
          <a:p>
            <a:r>
              <a:rPr lang="en-GB" dirty="0">
                <a:solidFill>
                  <a:srgbClr val="0070C0"/>
                </a:solidFill>
              </a:rPr>
              <a:t>Summary</a:t>
            </a:r>
          </a:p>
        </p:txBody>
      </p:sp>
      <p:sp>
        <p:nvSpPr>
          <p:cNvPr id="4" name="Content Placeholder 3">
            <a:extLst>
              <a:ext uri="{FF2B5EF4-FFF2-40B4-BE49-F238E27FC236}">
                <a16:creationId xmlns:a16="http://schemas.microsoft.com/office/drawing/2014/main" id="{7012258A-985F-A41F-83D1-3A03E4E6D16F}"/>
              </a:ext>
            </a:extLst>
          </p:cNvPr>
          <p:cNvSpPr>
            <a:spLocks noGrp="1"/>
          </p:cNvSpPr>
          <p:nvPr>
            <p:ph sz="half" idx="2"/>
          </p:nvPr>
        </p:nvSpPr>
        <p:spPr>
          <a:xfrm>
            <a:off x="838200" y="1563329"/>
            <a:ext cx="10515600" cy="4613634"/>
          </a:xfrm>
        </p:spPr>
        <p:txBody>
          <a:bodyPr>
            <a:normAutofit/>
          </a:bodyPr>
          <a:lstStyle/>
          <a:p>
            <a:r>
              <a:rPr lang="en-GB" sz="2400" dirty="0">
                <a:solidFill>
                  <a:srgbClr val="0070C0"/>
                </a:solidFill>
              </a:rPr>
              <a:t>Overview of what we mean by ethics (historical and in our current contexts)</a:t>
            </a:r>
          </a:p>
          <a:p>
            <a:r>
              <a:rPr lang="en-GB" sz="2400" dirty="0">
                <a:solidFill>
                  <a:srgbClr val="0070C0"/>
                </a:solidFill>
              </a:rPr>
              <a:t>BERA guidelines </a:t>
            </a:r>
          </a:p>
          <a:p>
            <a:r>
              <a:rPr lang="en-GB" sz="2400" dirty="0">
                <a:solidFill>
                  <a:srgbClr val="0070C0"/>
                </a:solidFill>
              </a:rPr>
              <a:t>Research with CYP including gatekeeper permission, consent/assent</a:t>
            </a:r>
          </a:p>
          <a:p>
            <a:r>
              <a:rPr lang="en-GB" sz="2400" dirty="0">
                <a:solidFill>
                  <a:srgbClr val="0070C0"/>
                </a:solidFill>
              </a:rPr>
              <a:t>Harm</a:t>
            </a:r>
          </a:p>
          <a:p>
            <a:r>
              <a:rPr lang="en-GB" sz="2400" dirty="0">
                <a:solidFill>
                  <a:srgbClr val="0070C0"/>
                </a:solidFill>
              </a:rPr>
              <a:t>Informed consent</a:t>
            </a:r>
          </a:p>
          <a:p>
            <a:r>
              <a:rPr lang="en-GB" sz="2400" dirty="0">
                <a:solidFill>
                  <a:srgbClr val="0070C0"/>
                </a:solidFill>
              </a:rPr>
              <a:t>Anonymity</a:t>
            </a:r>
          </a:p>
          <a:p>
            <a:r>
              <a:rPr lang="en-GB" sz="2400" dirty="0">
                <a:solidFill>
                  <a:srgbClr val="0070C0"/>
                </a:solidFill>
              </a:rPr>
              <a:t>Confidentiality</a:t>
            </a:r>
          </a:p>
          <a:p>
            <a:r>
              <a:rPr lang="en-GB" sz="2400" dirty="0">
                <a:solidFill>
                  <a:srgbClr val="0070C0"/>
                </a:solidFill>
              </a:rPr>
              <a:t>Ethical </a:t>
            </a:r>
            <a:r>
              <a:rPr lang="en-GB" sz="2400">
                <a:solidFill>
                  <a:srgbClr val="0070C0"/>
                </a:solidFill>
              </a:rPr>
              <a:t>approval processes</a:t>
            </a:r>
            <a:endParaRPr lang="en-GB" sz="2400" dirty="0">
              <a:solidFill>
                <a:srgbClr val="0070C0"/>
              </a:solidFill>
            </a:endParaRPr>
          </a:p>
          <a:p>
            <a:endParaRPr lang="en-GB" sz="2400" dirty="0"/>
          </a:p>
        </p:txBody>
      </p:sp>
    </p:spTree>
    <p:extLst>
      <p:ext uri="{BB962C8B-B14F-4D97-AF65-F5344CB8AC3E}">
        <p14:creationId xmlns:p14="http://schemas.microsoft.com/office/powerpoint/2010/main" val="242255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78835D69-86D2-3027-6BF8-57030F63E435}"/>
              </a:ext>
            </a:extLst>
          </p:cNvPr>
          <p:cNvSpPr>
            <a:spLocks noGrp="1"/>
          </p:cNvSpPr>
          <p:nvPr>
            <p:ph sz="half" idx="2"/>
          </p:nvPr>
        </p:nvSpPr>
        <p:spPr>
          <a:xfrm>
            <a:off x="1032387" y="1825625"/>
            <a:ext cx="10321413" cy="4351338"/>
          </a:xfrm>
        </p:spPr>
        <p:txBody>
          <a:bodyPr>
            <a:normAutofit/>
          </a:bodyPr>
          <a:lstStyle/>
          <a:p>
            <a:r>
              <a:rPr lang="en-GB" sz="4400" dirty="0">
                <a:solidFill>
                  <a:srgbClr val="0070C0"/>
                </a:solidFill>
              </a:rPr>
              <a:t>Reflections and questions arising..</a:t>
            </a:r>
          </a:p>
        </p:txBody>
      </p:sp>
    </p:spTree>
    <p:extLst>
      <p:ext uri="{BB962C8B-B14F-4D97-AF65-F5344CB8AC3E}">
        <p14:creationId xmlns:p14="http://schemas.microsoft.com/office/powerpoint/2010/main" val="1116627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70B6-7979-FCFF-46BB-3611AC1561F2}"/>
              </a:ext>
            </a:extLst>
          </p:cNvPr>
          <p:cNvSpPr>
            <a:spLocks noGrp="1"/>
          </p:cNvSpPr>
          <p:nvPr>
            <p:ph type="title"/>
          </p:nvPr>
        </p:nvSpPr>
        <p:spPr>
          <a:xfrm>
            <a:off x="838200" y="173401"/>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B15F72CA-408B-CBF9-301B-4639CC794A12}"/>
              </a:ext>
            </a:extLst>
          </p:cNvPr>
          <p:cNvSpPr>
            <a:spLocks noGrp="1"/>
          </p:cNvSpPr>
          <p:nvPr>
            <p:ph sz="half" idx="1"/>
          </p:nvPr>
        </p:nvSpPr>
        <p:spPr>
          <a:xfrm>
            <a:off x="838200" y="836182"/>
            <a:ext cx="10515599" cy="4793508"/>
          </a:xfrm>
        </p:spPr>
        <p:txBody>
          <a:bodyPr>
            <a:normAutofit fontScale="40000" lnSpcReduction="20000"/>
          </a:bodyPr>
          <a:lstStyle/>
          <a:p>
            <a:pPr marL="0" indent="0">
              <a:buNone/>
            </a:pPr>
            <a:endParaRPr lang="en-GB" dirty="0"/>
          </a:p>
          <a:p>
            <a:pPr marL="0" indent="0">
              <a:buNone/>
            </a:pPr>
            <a:r>
              <a:rPr lang="en-GB" sz="3000" dirty="0" err="1"/>
              <a:t>Blaxter</a:t>
            </a:r>
            <a:r>
              <a:rPr lang="en-GB" sz="3000" dirty="0"/>
              <a:t>, L., Dodd, K., and Tight, M. (1996) </a:t>
            </a:r>
            <a:r>
              <a:rPr lang="en-GB" sz="3000" i="1" dirty="0"/>
              <a:t>How to Research. </a:t>
            </a:r>
            <a:r>
              <a:rPr lang="en-GB" sz="3000" dirty="0"/>
              <a:t>Buckingham: OU Press.</a:t>
            </a:r>
          </a:p>
          <a:p>
            <a:pPr marL="0" indent="0">
              <a:buNone/>
            </a:pPr>
            <a:r>
              <a:rPr lang="en-GB" sz="3000" dirty="0"/>
              <a:t>Bugental, J.F.T. (1964) The third force in psychology, </a:t>
            </a:r>
            <a:r>
              <a:rPr lang="en-GB" sz="3000" i="1" dirty="0"/>
              <a:t>Journal of Humanistic Psychology</a:t>
            </a:r>
            <a:r>
              <a:rPr lang="en-GB" sz="3000" dirty="0"/>
              <a:t>, 4 (1): 19-26</a:t>
            </a:r>
          </a:p>
          <a:p>
            <a:pPr marL="0" indent="0">
              <a:buNone/>
            </a:pPr>
            <a:r>
              <a:rPr lang="en-GB" sz="3000" dirty="0"/>
              <a:t>Hammersley, M. and Traianou, A. (2012) </a:t>
            </a:r>
            <a:r>
              <a:rPr lang="en-GB" sz="3000" i="1" dirty="0"/>
              <a:t>Ethics and Educational Research, British Educational Research Association on-line resource</a:t>
            </a:r>
            <a:r>
              <a:rPr lang="en-GB" sz="3000" dirty="0"/>
              <a:t>.  Online [bera.ac.uk].</a:t>
            </a:r>
          </a:p>
          <a:p>
            <a:pPr marL="0" indent="0">
              <a:buNone/>
            </a:pPr>
            <a:r>
              <a:rPr lang="en-GB" altLang="en-US" sz="3000" dirty="0"/>
              <a:t>Punch, M. (2005). Politics and Ethics in Qualitative Research and in Denzin, NK &amp; Lincoln, YS. (eds) Handbook of Qualitative Research Thousands Oaks: Sage 88-97.</a:t>
            </a:r>
          </a:p>
          <a:p>
            <a:pPr marL="0" indent="0">
              <a:buNone/>
            </a:pPr>
            <a:r>
              <a:rPr lang="en-GB" altLang="en-US" sz="3000" dirty="0"/>
              <a:t>Sercombe, H. (2010.) Youth Work Ethics. London : Sage</a:t>
            </a:r>
            <a:endParaRPr lang="en-GB" sz="3000" dirty="0"/>
          </a:p>
          <a:p>
            <a:pPr marL="0" indent="0">
              <a:buNone/>
            </a:pPr>
            <a:r>
              <a:rPr lang="en-GB" sz="3000" dirty="0"/>
              <a:t>Shaw, S. and Barrett, G. (2006) Research governance: regulating risk and reducing harm? </a:t>
            </a:r>
            <a:r>
              <a:rPr lang="en-GB" sz="3000" i="1" dirty="0"/>
              <a:t>In Journal of Research of the Royal Society of Medicine</a:t>
            </a:r>
            <a:r>
              <a:rPr lang="en-GB" sz="3000" dirty="0"/>
              <a:t>. January 2006: 99 (1), 14-19.</a:t>
            </a:r>
          </a:p>
          <a:p>
            <a:pPr marL="0" indent="0">
              <a:buNone/>
            </a:pPr>
            <a:r>
              <a:rPr lang="en-GB" sz="3000" dirty="0"/>
              <a:t>Silverman, D. (2014) Interpreting Qualitative Data, (5th ed.). London: Sage. </a:t>
            </a:r>
          </a:p>
          <a:p>
            <a:pPr marL="0" indent="0">
              <a:buNone/>
            </a:pPr>
            <a:r>
              <a:rPr lang="en-GB" altLang="en-US" sz="3000" dirty="0"/>
              <a:t>UK Government: Information Commissioners Office (2018). Guide to the General Data Protection Regulation (GDPR). London: Information Commissioners Office. </a:t>
            </a:r>
          </a:p>
          <a:p>
            <a:pPr marL="0" indent="0">
              <a:buNone/>
            </a:pPr>
            <a:r>
              <a:rPr lang="en-GB" sz="3000" dirty="0"/>
              <a:t>Traianou, A. (2012) </a:t>
            </a:r>
            <a:r>
              <a:rPr lang="en-GB" sz="3000" dirty="0">
                <a:hlinkClick r:id="rId2"/>
              </a:rPr>
              <a:t>Ethics in qualitative research : controversies and </a:t>
            </a:r>
            <a:r>
              <a:rPr lang="en-GB" sz="3000" dirty="0" err="1">
                <a:hlinkClick r:id="rId2"/>
              </a:rPr>
              <a:t>contexts.</a:t>
            </a:r>
            <a:r>
              <a:rPr lang="en-GB" sz="3000" dirty="0" err="1"/>
              <a:t>S.l</a:t>
            </a:r>
            <a:r>
              <a:rPr lang="en-GB" sz="3000" dirty="0"/>
              <a:t>. London: Sage</a:t>
            </a:r>
            <a:endParaRPr lang="en-GB" altLang="en-US" sz="3000" dirty="0"/>
          </a:p>
          <a:p>
            <a:pPr marL="0" indent="0">
              <a:buNone/>
            </a:pPr>
            <a:r>
              <a:rPr lang="en-GB" altLang="en-US" sz="3000" dirty="0"/>
              <a:t>University of Durham (2012). Community Based Participatory Research : A Guide to Ethical principles and practices. Durham: University of Durham.</a:t>
            </a:r>
          </a:p>
          <a:p>
            <a:pPr marL="0" indent="0">
              <a:buNone/>
            </a:pPr>
            <a:r>
              <a:rPr lang="en-GB" altLang="en-US" sz="3000" dirty="0"/>
              <a:t>UWTSD Data Management : </a:t>
            </a:r>
            <a:r>
              <a:rPr lang="en-GB" altLang="en-US" sz="3000" dirty="0">
                <a:hlinkClick r:id="rId3"/>
              </a:rPr>
              <a:t>https://www.uwtsd.ac.uk/library/research-data-management/</a:t>
            </a:r>
            <a:r>
              <a:rPr lang="en-GB" altLang="en-US" sz="3000" dirty="0"/>
              <a:t> </a:t>
            </a:r>
            <a:endParaRPr lang="en-GB" sz="3000" dirty="0"/>
          </a:p>
          <a:p>
            <a:pPr marL="0" indent="0">
              <a:buNone/>
            </a:pPr>
            <a:r>
              <a:rPr lang="en-GB" sz="3000" dirty="0"/>
              <a:t>Webster, S. Lewis, J and Brown, A. ETHICAL CONSIDERATIONS IN QUALITATIVE RESEARCH, in Ritchie, J. Lewis, J, McNaughton Nicholls, C. and Ormston, R. (Eds.) (2014) QUALITATIVE RESEARCH PRACTICE A GUIDE FOR SOCIAL SCIENCE STUDENTS AND RESEARCHERS. Los Angeles, SAGE. </a:t>
            </a:r>
          </a:p>
          <a:p>
            <a:pPr marL="0" indent="0">
              <a:buNone/>
            </a:pPr>
            <a:r>
              <a:rPr lang="en-GB" sz="3000" dirty="0"/>
              <a:t>World Medical Association (2012) Declaration of Helsinki – Ethical Principles for Medical Research Involving Human Subjects. Available at: </a:t>
            </a:r>
            <a:r>
              <a:rPr lang="en-GB" sz="3000" dirty="0">
                <a:hlinkClick r:id="rId4"/>
              </a:rPr>
              <a:t>www.wma.net/en/30publications/10policies/b3/</a:t>
            </a:r>
            <a:r>
              <a:rPr lang="en-GB" sz="3000" dirty="0"/>
              <a:t> </a:t>
            </a:r>
          </a:p>
          <a:p>
            <a:pPr marL="0" indent="0">
              <a:buNone/>
            </a:pPr>
            <a:r>
              <a:rPr lang="en-GB" sz="3000" dirty="0"/>
              <a:t>Zubulake, D.M. (2017) ‘Building Blocks of Professionalism: Values, Principles, and Ethics in Youth Work’, </a:t>
            </a:r>
            <a:r>
              <a:rPr lang="en-GB" sz="3000" i="1" dirty="0"/>
              <a:t>Journal of Youth Development</a:t>
            </a:r>
            <a:r>
              <a:rPr lang="en-GB" sz="3000" dirty="0"/>
              <a:t>. Vol 12(1) 9-17. </a:t>
            </a:r>
          </a:p>
        </p:txBody>
      </p:sp>
    </p:spTree>
    <p:extLst>
      <p:ext uri="{BB962C8B-B14F-4D97-AF65-F5344CB8AC3E}">
        <p14:creationId xmlns:p14="http://schemas.microsoft.com/office/powerpoint/2010/main" val="705253536"/>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136</TotalTime>
  <Words>2897</Words>
  <Application>Microsoft Office PowerPoint</Application>
  <PresentationFormat>Widescreen</PresentationFormat>
  <Paragraphs>212</Paragraphs>
  <Slides>47</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47</vt:i4>
      </vt:variant>
    </vt:vector>
  </HeadingPairs>
  <TitlesOfParts>
    <vt:vector size="55" baseType="lpstr">
      <vt:lpstr>inherit</vt:lpstr>
      <vt:lpstr>Aptos</vt:lpstr>
      <vt:lpstr>Arial</vt:lpstr>
      <vt:lpstr>Calibri</vt:lpstr>
      <vt:lpstr>Calibri Light</vt:lpstr>
      <vt:lpstr>Gill Sans MT</vt:lpstr>
      <vt:lpstr>1_Office Theme</vt:lpstr>
      <vt:lpstr>Accessible 2</vt:lpstr>
      <vt:lpstr>PowerPoint Presentation</vt:lpstr>
      <vt:lpstr>Ethics in social research</vt:lpstr>
      <vt:lpstr>Research Ethics</vt:lpstr>
      <vt:lpstr>PowerPoint Presentation</vt:lpstr>
      <vt:lpstr>Issues</vt:lpstr>
      <vt:lpstr>Organisational Protocols </vt:lpstr>
      <vt:lpstr>Statutory Considerations? </vt:lpstr>
      <vt:lpstr>GDPR</vt:lpstr>
      <vt:lpstr>GDPR </vt:lpstr>
      <vt:lpstr>GDPR</vt:lpstr>
      <vt:lpstr>Statutory Considerations: Safeguarding </vt:lpstr>
      <vt:lpstr>Professional Codes of Ethics</vt:lpstr>
      <vt:lpstr>Ethics:  Personal?  </vt:lpstr>
      <vt:lpstr>Ethics: Personal</vt:lpstr>
      <vt:lpstr>Ethics: Personal</vt:lpstr>
      <vt:lpstr>Ethics: Personal</vt:lpstr>
      <vt:lpstr>Ethics: Personal</vt:lpstr>
      <vt:lpstr>Ethics: Personal</vt:lpstr>
      <vt:lpstr>Ethics at different Stages </vt:lpstr>
      <vt:lpstr>Ethics: Key Issue</vt:lpstr>
      <vt:lpstr>Reflection on Aims of Session: </vt:lpstr>
      <vt:lpstr>Principles of research ethics..</vt:lpstr>
      <vt:lpstr>PowerPoint Presentation</vt:lpstr>
      <vt:lpstr>Ethical Safeguards </vt:lpstr>
      <vt:lpstr>Overview of ethical approval</vt:lpstr>
      <vt:lpstr>
Brief History of Ethical Research</vt:lpstr>
      <vt:lpstr> Brief History of Ethical Research</vt:lpstr>
      <vt:lpstr>PowerPoint Presentation</vt:lpstr>
      <vt:lpstr>Very special people</vt:lpstr>
      <vt:lpstr>Not little adults</vt:lpstr>
      <vt:lpstr>Informed consent and assent</vt:lpstr>
      <vt:lpstr>Accuracy</vt:lpstr>
      <vt:lpstr>The dual role and inside research</vt:lpstr>
      <vt:lpstr>Research with Children, Young People, and others </vt:lpstr>
      <vt:lpstr>PowerPoint Presentation</vt:lpstr>
      <vt:lpstr>Ensuring protection from harm</vt:lpstr>
      <vt:lpstr>Researching with children and young people</vt:lpstr>
      <vt:lpstr>Informed consent</vt:lpstr>
      <vt:lpstr>The ethical stance of the researcher</vt:lpstr>
      <vt:lpstr>The risk of Harm </vt:lpstr>
      <vt:lpstr>Reflecting in action</vt:lpstr>
      <vt:lpstr>Doing good </vt:lpstr>
      <vt:lpstr>Reflection in action</vt:lpstr>
      <vt:lpstr>Confidentiality </vt:lpstr>
      <vt:lpstr>Summary</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2025-03-24T09:39:48Z</dcterms:created>
  <dcterms:modified xsi:type="dcterms:W3CDTF">2025-03-24T11:56:24Z</dcterms:modified>
</cp:coreProperties>
</file>