
<file path=[Content_Types].xml><?xml version="1.0" encoding="utf-8"?>
<Types xmlns="http://schemas.openxmlformats.org/package/2006/content-types">
  <Default Extension="jpeg" ContentType="image/jpeg"/>
  <Default Extension="jpg" ContentType="image/jpeg"/>
  <Default Extension="php"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8" r:id="rId4"/>
    <p:sldId id="259" r:id="rId5"/>
    <p:sldId id="266" r:id="rId6"/>
    <p:sldId id="260" r:id="rId7"/>
    <p:sldId id="261" r:id="rId8"/>
    <p:sldId id="262" r:id="rId9"/>
    <p:sldId id="263" r:id="rId10"/>
    <p:sldId id="267"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F8A78-9A3A-2E46-B30C-413444D1EF27}" v="8" dt="2024-03-05T20:47:07.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067"/>
    <p:restoredTop sz="95639"/>
  </p:normalViewPr>
  <p:slideViewPr>
    <p:cSldViewPr snapToGrid="0">
      <p:cViewPr varScale="1">
        <p:scale>
          <a:sx n="104" d="100"/>
          <a:sy n="104" d="100"/>
        </p:scale>
        <p:origin x="24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48A87A34-81AB-432B-8DAE-1953F412C126}" type="datetimeFigureOut">
              <a:rPr lang="en-US" smtClean="0"/>
              <a:pPr/>
              <a:t>3/6/24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105797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047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48A87A34-81AB-432B-8DAE-1953F412C126}" type="datetimeFigureOut">
              <a:rPr lang="en-US" smtClean="0"/>
              <a:t>3/6/24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108925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012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7491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3/6/24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5091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3/6/24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1884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8A87A34-81AB-432B-8DAE-1953F412C126}" type="datetimeFigureOut">
              <a:rPr lang="en-US" smtClean="0"/>
              <a:t>3/6/24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142556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1938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66590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8A87A34-81AB-432B-8DAE-1953F412C126}" type="datetimeFigureOut">
              <a:rPr lang="en-US" smtClean="0"/>
              <a:t>3/6/24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51867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48A87A34-81AB-432B-8DAE-1953F412C126}" type="datetimeFigureOut">
              <a:rPr lang="en-US" smtClean="0"/>
              <a:pPr/>
              <a:t>3/6/24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D22F896-40B5-4ADD-8801-0D06FADFA09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138325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ngimg.com/download/19694"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freepngimg.com/png/27433-apple-logo" TargetMode="External"/><Relationship Id="rId5" Type="http://schemas.openxmlformats.org/officeDocument/2006/relationships/image" Target="../media/image2.png"/><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ngimg.com/download/19674"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pm.stackexchange.com/questions/3327/any-information-on-traditional-company-structures-and-variations"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33863004@N00/2833430255"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eps2020-wiki3.dee.isep.ipp.pt/doku.php?id=report" TargetMode="External"/><Relationship Id="rId2" Type="http://schemas.openxmlformats.org/officeDocument/2006/relationships/image" Target="../media/image7.ph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ngall.com/apple-iphone-12-pn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bruzzo24ore.tv/news/Ecco-i-Nuovi-iPhone-15-e-PRO-Arrivano-anche-Apple-Watch-9-e-Ultra-2-Meglio-e-Costano-Meno/203774.htm" TargetMode="External"/><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hyperlink" Target="https://www.publicdomainpictures.net/view-image.php?image=127818&amp;picture=apple" TargetMode="External"/><Relationship Id="rId5" Type="http://schemas.openxmlformats.org/officeDocument/2006/relationships/image" Target="../media/image12.jpg"/><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4BFB7C5-23B6-4047-BF5E-F9EEBB437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37DA931-62D6-4B32-9103-84C0960AE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420" y="457200"/>
            <a:ext cx="6248454" cy="58597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99C1C59-22E5-C714-81D2-5A7D0545C3EF}"/>
              </a:ext>
            </a:extLst>
          </p:cNvPr>
          <p:cNvSpPr>
            <a:spLocks noGrp="1"/>
          </p:cNvSpPr>
          <p:nvPr>
            <p:ph type="ctrTitle"/>
          </p:nvPr>
        </p:nvSpPr>
        <p:spPr>
          <a:xfrm>
            <a:off x="2156346" y="849745"/>
            <a:ext cx="5526993" cy="4745836"/>
          </a:xfrm>
        </p:spPr>
        <p:txBody>
          <a:bodyPr anchor="ctr">
            <a:normAutofit/>
          </a:bodyPr>
          <a:lstStyle/>
          <a:p>
            <a:br>
              <a:rPr lang="en-GB" sz="1800" dirty="0">
                <a:solidFill>
                  <a:srgbClr val="FFFFFF"/>
                </a:solidFill>
                <a:latin typeface="Arial" panose="020B0604020202020204" pitchFamily="34" charset="0"/>
                <a:cs typeface="Arial" panose="020B0604020202020204" pitchFamily="34" charset="0"/>
              </a:rPr>
            </a:br>
            <a:endParaRPr lang="en-RO" sz="1800">
              <a:solidFill>
                <a:srgbClr val="FFFFFF"/>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4695E140-9B6E-43E9-B17E-CDFE3FCA8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453642"/>
            <a:ext cx="3615595" cy="5863293"/>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FBC3CD9F-A361-4496-A6E0-24338B2A6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1" y="457201"/>
            <a:ext cx="1106164" cy="5859735"/>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0392FBD6-4A10-915C-0C88-BBED855B216C}"/>
              </a:ext>
            </a:extLst>
          </p:cNvPr>
          <p:cNvSpPr txBox="1"/>
          <p:nvPr/>
        </p:nvSpPr>
        <p:spPr>
          <a:xfrm>
            <a:off x="2007035" y="847561"/>
            <a:ext cx="4686026" cy="2031325"/>
          </a:xfrm>
          <a:prstGeom prst="rect">
            <a:avLst/>
          </a:prstGeom>
          <a:noFill/>
        </p:spPr>
        <p:txBody>
          <a:bodyPr wrap="none" rtlCol="0">
            <a:spAutoFit/>
          </a:bodyPr>
          <a:lstStyle/>
          <a:p>
            <a:r>
              <a:rPr lang="en-US" dirty="0">
                <a:solidFill>
                  <a:schemeClr val="bg1"/>
                </a:solidFill>
                <a:latin typeface="Arial" panose="020B0604020202020204" pitchFamily="34" charset="0"/>
                <a:cs typeface="Arial" panose="020B0604020202020204" pitchFamily="34" charset="0"/>
              </a:rPr>
              <a:t>GROUP :  CRISTINA NICOLAE - 2226305</a:t>
            </a:r>
          </a:p>
          <a:p>
            <a:r>
              <a:rPr lang="en-US" dirty="0">
                <a:solidFill>
                  <a:schemeClr val="bg1"/>
                </a:solidFill>
                <a:latin typeface="Arial" panose="020B0604020202020204" pitchFamily="34" charset="0"/>
                <a:cs typeface="Arial" panose="020B0604020202020204" pitchFamily="34" charset="0"/>
              </a:rPr>
              <a:t>MIHAELA MARICA- DUMITRANA -2233123</a:t>
            </a:r>
          </a:p>
          <a:p>
            <a:r>
              <a:rPr lang="en-US" dirty="0">
                <a:solidFill>
                  <a:schemeClr val="bg1"/>
                </a:solidFill>
                <a:latin typeface="Arial" panose="020B0604020202020204" pitchFamily="34" charset="0"/>
                <a:cs typeface="Arial" panose="020B0604020202020204" pitchFamily="34" charset="0"/>
              </a:rPr>
              <a:t>IONELA SORINA OCNEANU- 2234046</a:t>
            </a:r>
          </a:p>
          <a:p>
            <a:r>
              <a:rPr lang="en-US" dirty="0">
                <a:solidFill>
                  <a:schemeClr val="bg1"/>
                </a:solidFill>
                <a:latin typeface="Arial" panose="020B0604020202020204" pitchFamily="34" charset="0"/>
                <a:cs typeface="Arial" panose="020B0604020202020204" pitchFamily="34" charset="0"/>
              </a:rPr>
              <a:t>AMADU BARRIE- 2323784</a:t>
            </a:r>
          </a:p>
          <a:p>
            <a:r>
              <a:rPr lang="en-US" dirty="0">
                <a:solidFill>
                  <a:schemeClr val="bg1"/>
                </a:solidFill>
                <a:latin typeface="Arial" panose="020B0604020202020204" pitchFamily="34" charset="0"/>
                <a:cs typeface="Arial" panose="020B0604020202020204" pitchFamily="34" charset="0"/>
              </a:rPr>
              <a:t>MODULE CODE: LCBB4007</a:t>
            </a:r>
          </a:p>
          <a:p>
            <a:r>
              <a:rPr lang="en-US" dirty="0">
                <a:solidFill>
                  <a:schemeClr val="bg1"/>
                </a:solidFill>
                <a:latin typeface="Arial" panose="020B0604020202020204" pitchFamily="34" charset="0"/>
                <a:cs typeface="Arial" panose="020B0604020202020204" pitchFamily="34" charset="0"/>
              </a:rPr>
              <a:t>LECTURER: ZAHIDA KHAN</a:t>
            </a:r>
          </a:p>
          <a:p>
            <a:endParaRPr lang="en-US" dirty="0">
              <a:solidFill>
                <a:schemeClr val="bg1"/>
              </a:solidFill>
              <a:latin typeface="Arial" panose="020B0604020202020204" pitchFamily="34" charset="0"/>
              <a:cs typeface="Arial" panose="020B0604020202020204" pitchFamily="34" charset="0"/>
            </a:endParaRPr>
          </a:p>
        </p:txBody>
      </p:sp>
      <p:pic>
        <p:nvPicPr>
          <p:cNvPr id="12" name="Picture 11" descr="A rainbow colored apple logo&#10;&#10;Description automatically generated">
            <a:extLst>
              <a:ext uri="{FF2B5EF4-FFF2-40B4-BE49-F238E27FC236}">
                <a16:creationId xmlns:a16="http://schemas.microsoft.com/office/drawing/2014/main" id="{1C921172-8058-C914-1098-DE6B84670C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3263499" y="-13583375"/>
            <a:ext cx="11220448" cy="13583375"/>
          </a:xfrm>
          <a:prstGeom prst="rect">
            <a:avLst/>
          </a:prstGeom>
        </p:spPr>
      </p:pic>
      <p:sp>
        <p:nvSpPr>
          <p:cNvPr id="14" name="TextBox 13">
            <a:extLst>
              <a:ext uri="{FF2B5EF4-FFF2-40B4-BE49-F238E27FC236}">
                <a16:creationId xmlns:a16="http://schemas.microsoft.com/office/drawing/2014/main" id="{358AD9E4-6733-8C90-2026-0E2CB4C9C7AA}"/>
              </a:ext>
            </a:extLst>
          </p:cNvPr>
          <p:cNvSpPr txBox="1"/>
          <p:nvPr/>
        </p:nvSpPr>
        <p:spPr>
          <a:xfrm flipV="1">
            <a:off x="3263500" y="6400800"/>
            <a:ext cx="5312090" cy="215444"/>
          </a:xfrm>
          <a:prstGeom prst="rect">
            <a:avLst/>
          </a:prstGeom>
          <a:noFill/>
        </p:spPr>
        <p:txBody>
          <a:bodyPr wrap="square" rtlCol="0">
            <a:spAutoFit/>
          </a:bodyPr>
          <a:lstStyle/>
          <a:p>
            <a:r>
              <a:rPr lang="en-US" sz="800">
                <a:hlinkClick r:id="rId3" tooltip="https://pngimg.com/download/19694"/>
              </a:rPr>
              <a:t>This Photo</a:t>
            </a:r>
            <a:r>
              <a:rPr lang="en-US" sz="800"/>
              <a:t> by Unknown Author is licensed under </a:t>
            </a:r>
            <a:r>
              <a:rPr lang="en-US" sz="800">
                <a:hlinkClick r:id="rId4" tooltip="https://creativecommons.org/licenses/by-nc/3.0/"/>
              </a:rPr>
              <a:t>CC BY-NC</a:t>
            </a:r>
            <a:endParaRPr lang="en-US" sz="800"/>
          </a:p>
        </p:txBody>
      </p:sp>
      <p:pic>
        <p:nvPicPr>
          <p:cNvPr id="22" name="Picture 21" descr="A white apple logo with a bite taken out of it&#10;&#10;Description automatically generated">
            <a:extLst>
              <a:ext uri="{FF2B5EF4-FFF2-40B4-BE49-F238E27FC236}">
                <a16:creationId xmlns:a16="http://schemas.microsoft.com/office/drawing/2014/main" id="{B7F52149-2832-733C-9781-478C6421BF2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543749" y="455826"/>
            <a:ext cx="4510216" cy="5188042"/>
          </a:xfrm>
          <a:prstGeom prst="rect">
            <a:avLst/>
          </a:prstGeom>
        </p:spPr>
      </p:pic>
      <p:sp>
        <p:nvSpPr>
          <p:cNvPr id="23" name="TextBox 22">
            <a:extLst>
              <a:ext uri="{FF2B5EF4-FFF2-40B4-BE49-F238E27FC236}">
                <a16:creationId xmlns:a16="http://schemas.microsoft.com/office/drawing/2014/main" id="{D28D0717-0174-7B0C-2D71-E430D5B85EBC}"/>
              </a:ext>
            </a:extLst>
          </p:cNvPr>
          <p:cNvSpPr txBox="1"/>
          <p:nvPr/>
        </p:nvSpPr>
        <p:spPr>
          <a:xfrm>
            <a:off x="6543749" y="6860184"/>
            <a:ext cx="4510216" cy="230832"/>
          </a:xfrm>
          <a:prstGeom prst="rect">
            <a:avLst/>
          </a:prstGeom>
          <a:noFill/>
        </p:spPr>
        <p:txBody>
          <a:bodyPr wrap="square" rtlCol="0">
            <a:spAutoFit/>
          </a:bodyPr>
          <a:lstStyle/>
          <a:p>
            <a:r>
              <a:rPr lang="en-US" sz="900">
                <a:hlinkClick r:id="rId6" tooltip="https://freepngimg.com/png/27433-apple-logo"/>
              </a:rPr>
              <a:t>This Photo</a:t>
            </a:r>
            <a:r>
              <a:rPr lang="en-US" sz="900"/>
              <a:t> by Unknown Author is licensed under </a:t>
            </a:r>
            <a:r>
              <a:rPr lang="en-US" sz="900">
                <a:hlinkClick r:id="rId4" tooltip="https://creativecommons.org/licenses/by-nc/3.0/"/>
              </a:rPr>
              <a:t>CC BY-NC</a:t>
            </a:r>
            <a:endParaRPr lang="en-US" sz="900"/>
          </a:p>
        </p:txBody>
      </p:sp>
    </p:spTree>
    <p:extLst>
      <p:ext uri="{BB962C8B-B14F-4D97-AF65-F5344CB8AC3E}">
        <p14:creationId xmlns:p14="http://schemas.microsoft.com/office/powerpoint/2010/main" val="4261833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Electronic circuit board">
            <a:extLst>
              <a:ext uri="{FF2B5EF4-FFF2-40B4-BE49-F238E27FC236}">
                <a16:creationId xmlns:a16="http://schemas.microsoft.com/office/drawing/2014/main" id="{0398BC01-F98D-D679-2A8E-FA30F91A85F7}"/>
              </a:ext>
            </a:extLst>
          </p:cNvPr>
          <p:cNvPicPr>
            <a:picLocks noChangeAspect="1"/>
          </p:cNvPicPr>
          <p:nvPr/>
        </p:nvPicPr>
        <p:blipFill rotWithShape="1">
          <a:blip r:embed="rId2">
            <a:duotone>
              <a:schemeClr val="bg2">
                <a:shade val="45000"/>
                <a:satMod val="135000"/>
              </a:schemeClr>
              <a:prstClr val="white"/>
            </a:duotone>
            <a:alphaModFix amt="35000"/>
          </a:blip>
          <a:srcRect t="15730"/>
          <a:stretch/>
        </p:blipFill>
        <p:spPr>
          <a:xfrm>
            <a:off x="-23130" y="-11565"/>
            <a:ext cx="12191980" cy="6857990"/>
          </a:xfrm>
          <a:prstGeom prst="rect">
            <a:avLst/>
          </a:prstGeom>
        </p:spPr>
      </p:pic>
      <p:sp>
        <p:nvSpPr>
          <p:cNvPr id="19" name="Rectangle 18">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291507C-6A56-5BFA-FA7B-45669BEE7F47}"/>
              </a:ext>
            </a:extLst>
          </p:cNvPr>
          <p:cNvSpPr>
            <a:spLocks noGrp="1"/>
          </p:cNvSpPr>
          <p:nvPr>
            <p:ph type="title"/>
          </p:nvPr>
        </p:nvSpPr>
        <p:spPr>
          <a:xfrm>
            <a:off x="581192" y="702156"/>
            <a:ext cx="11029616" cy="1013800"/>
          </a:xfrm>
        </p:spPr>
        <p:txBody>
          <a:bodyPr>
            <a:normAutofit/>
          </a:bodyPr>
          <a:lstStyle/>
          <a:p>
            <a:r>
              <a:rPr lang="en-GB">
                <a:solidFill>
                  <a:srgbClr val="FFFFFF"/>
                </a:solidFill>
              </a:rPr>
              <a:t>Apple Inc. - Overview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Content Placeholder 2">
            <a:extLst>
              <a:ext uri="{FF2B5EF4-FFF2-40B4-BE49-F238E27FC236}">
                <a16:creationId xmlns:a16="http://schemas.microsoft.com/office/drawing/2014/main" id="{930D779B-37AD-AC20-95CA-06369BC87684}"/>
              </a:ext>
            </a:extLst>
          </p:cNvPr>
          <p:cNvSpPr>
            <a:spLocks noGrp="1"/>
          </p:cNvSpPr>
          <p:nvPr>
            <p:ph idx="1"/>
          </p:nvPr>
        </p:nvSpPr>
        <p:spPr>
          <a:xfrm>
            <a:off x="581192" y="2180496"/>
            <a:ext cx="11029615" cy="3678303"/>
          </a:xfrm>
        </p:spPr>
        <p:txBody>
          <a:bodyPr>
            <a:normAutofit/>
          </a:bodyPr>
          <a:lstStyle/>
          <a:p>
            <a:r>
              <a:rPr lang="en-GB"/>
              <a:t>Background and Growth: In April 1976, Steve Jobs, Steve Wozniak, and Ronald Wayne founded Apple in Cupertino. Apple began creating personal computers but now sells consumer electronics and digital services. One of the most famous tech brands. </a:t>
            </a:r>
            <a:br>
              <a:rPr lang="en-GB"/>
            </a:br>
            <a:r>
              <a:rPr lang="en-GB"/>
              <a:t>Innovation and Impact: Apple has invented many new technology products, including the Macintosh, one of the first personal computers with a graphical user interface; the iPod, which revolutionised the music industry; the iPhone, which revolutionised smartphones; and the iPad, which revolutionised tablet computers. </a:t>
            </a:r>
            <a:br>
              <a:rPr lang="en-GB"/>
            </a:br>
            <a:r>
              <a:rPr lang="en-GB"/>
              <a:t>Global Presence: Apple has Apple Stores and an online presence in numerous countries. Many individuals worldwide use its products and services (Apple Inc., 2020). </a:t>
            </a:r>
            <a:br>
              <a:rPr lang="en-GB"/>
            </a:br>
            <a:endParaRPr lang="en-GB" dirty="0"/>
          </a:p>
        </p:txBody>
      </p:sp>
    </p:spTree>
    <p:extLst>
      <p:ext uri="{BB962C8B-B14F-4D97-AF65-F5344CB8AC3E}">
        <p14:creationId xmlns:p14="http://schemas.microsoft.com/office/powerpoint/2010/main" val="2958455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A3AE941-A41A-DB7D-75C8-5ABB5347D3DD}"/>
              </a:ext>
            </a:extLst>
          </p:cNvPr>
          <p:cNvSpPr>
            <a:spLocks noGrp="1"/>
          </p:cNvSpPr>
          <p:nvPr>
            <p:ph type="title"/>
          </p:nvPr>
        </p:nvSpPr>
        <p:spPr>
          <a:xfrm>
            <a:off x="762121" y="960723"/>
            <a:ext cx="4968489" cy="1013800"/>
          </a:xfrm>
        </p:spPr>
        <p:txBody>
          <a:bodyPr>
            <a:normAutofit/>
          </a:bodyPr>
          <a:lstStyle/>
          <a:p>
            <a:r>
              <a:rPr lang="en-GB">
                <a:solidFill>
                  <a:srgbClr val="FFFFFF"/>
                </a:solidFill>
              </a:rPr>
              <a:t>Purpose of the Presentation </a:t>
            </a:r>
            <a:endParaRPr lang="en-RO">
              <a:solidFill>
                <a:srgbClr val="FFFFFF"/>
              </a:solidFill>
            </a:endParaRPr>
          </a:p>
        </p:txBody>
      </p:sp>
      <p:sp>
        <p:nvSpPr>
          <p:cNvPr id="15" name="Rectangle 1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D6AA65B-6FD0-FB34-A80F-1B230AE0435E}"/>
              </a:ext>
            </a:extLst>
          </p:cNvPr>
          <p:cNvSpPr>
            <a:spLocks noGrp="1"/>
          </p:cNvSpPr>
          <p:nvPr>
            <p:ph idx="1"/>
          </p:nvPr>
        </p:nvSpPr>
        <p:spPr>
          <a:xfrm>
            <a:off x="783387" y="2254102"/>
            <a:ext cx="4947221" cy="3650344"/>
          </a:xfrm>
        </p:spPr>
        <p:txBody>
          <a:bodyPr>
            <a:normAutofit/>
          </a:bodyPr>
          <a:lstStyle/>
          <a:p>
            <a:pPr>
              <a:lnSpc>
                <a:spcPct val="90000"/>
              </a:lnSpc>
            </a:pPr>
            <a:r>
              <a:rPr lang="en-GB" sz="1400">
                <a:solidFill>
                  <a:srgbClr val="FFFFFF"/>
                </a:solidFill>
              </a:rPr>
              <a:t>Internal Operations: We'll examine Apple's internal operations to understand its success. Its organisational structure is flexible and quick to adopt new concepts. Its business culture promotes creativity, diversity, and sustainability. It plans product creation, sales, and customer service. </a:t>
            </a:r>
            <a:br>
              <a:rPr lang="en-GB" sz="1400">
                <a:solidFill>
                  <a:srgbClr val="FFFFFF"/>
                </a:solidFill>
              </a:rPr>
            </a:br>
            <a:r>
              <a:rPr lang="en-GB" sz="1400">
                <a:solidFill>
                  <a:srgbClr val="FFFFFF"/>
                </a:solidFill>
              </a:rPr>
              <a:t>Learning the Outside World: Apple has opportunities and challenges in a changing world. PESTLE will be used to examine how political, economic, social, technological, legal, and environmental variables affect Apple's commercial decisions and competitiveness. </a:t>
            </a:r>
            <a:br>
              <a:rPr lang="en-GB" sz="1400">
                <a:solidFill>
                  <a:srgbClr val="FFFFFF"/>
                </a:solidFill>
              </a:rPr>
            </a:br>
            <a:r>
              <a:rPr lang="en-GB" sz="1400">
                <a:solidFill>
                  <a:srgbClr val="FFFFFF"/>
                </a:solidFill>
              </a:rPr>
              <a:t>To stay at the top of the technological business, Apple wants to show everyone how it handles its internal and external settings. We will also discuss the company's stakeholder relations, social responsibility, and how it integrates corporate functions to foster growth and innovation (Apple Inc., 2011). </a:t>
            </a:r>
            <a:br>
              <a:rPr lang="en-GB" sz="1400">
                <a:solidFill>
                  <a:srgbClr val="FFFFFF"/>
                </a:solidFill>
              </a:rPr>
            </a:br>
            <a:endParaRPr lang="en-RO" sz="1400">
              <a:solidFill>
                <a:srgbClr val="FFFFFF"/>
              </a:solidFill>
            </a:endParaRPr>
          </a:p>
        </p:txBody>
      </p:sp>
      <p:pic>
        <p:nvPicPr>
          <p:cNvPr id="10" name="Picture 9" descr="A black apple with a bite mark&#10;&#10;Description automatically generated">
            <a:extLst>
              <a:ext uri="{FF2B5EF4-FFF2-40B4-BE49-F238E27FC236}">
                <a16:creationId xmlns:a16="http://schemas.microsoft.com/office/drawing/2014/main" id="{7D50D095-3150-90BB-2D31-E3D9BE8E6D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35972" y="67977"/>
            <a:ext cx="7772400" cy="5829300"/>
          </a:xfrm>
          <a:prstGeom prst="rect">
            <a:avLst/>
          </a:prstGeom>
        </p:spPr>
      </p:pic>
    </p:spTree>
    <p:extLst>
      <p:ext uri="{BB962C8B-B14F-4D97-AF65-F5344CB8AC3E}">
        <p14:creationId xmlns:p14="http://schemas.microsoft.com/office/powerpoint/2010/main" val="36342597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13C4E0F-C528-EE53-5C80-BED0F38BF0B6}"/>
              </a:ext>
            </a:extLst>
          </p:cNvPr>
          <p:cNvSpPr>
            <a:spLocks noGrp="1"/>
          </p:cNvSpPr>
          <p:nvPr>
            <p:ph type="title"/>
          </p:nvPr>
        </p:nvSpPr>
        <p:spPr>
          <a:xfrm>
            <a:off x="762121" y="960723"/>
            <a:ext cx="4968489" cy="1013800"/>
          </a:xfrm>
        </p:spPr>
        <p:txBody>
          <a:bodyPr>
            <a:normAutofit/>
          </a:bodyPr>
          <a:lstStyle/>
          <a:p>
            <a:r>
              <a:rPr lang="en-GB">
                <a:solidFill>
                  <a:srgbClr val="FFFFFF"/>
                </a:solidFill>
              </a:rPr>
              <a:t>Organizational Structure </a:t>
            </a:r>
            <a:endParaRPr lang="en-RO">
              <a:solidFill>
                <a:srgbClr val="FFFFFF"/>
              </a:solidFill>
            </a:endParaRPr>
          </a:p>
        </p:txBody>
      </p:sp>
      <p:sp>
        <p:nvSpPr>
          <p:cNvPr id="18" name="Rectangle 17">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5423153-3DF8-0C7C-F8B8-E0B43FBE8943}"/>
              </a:ext>
            </a:extLst>
          </p:cNvPr>
          <p:cNvSpPr>
            <a:spLocks noGrp="1"/>
          </p:cNvSpPr>
          <p:nvPr>
            <p:ph idx="1"/>
          </p:nvPr>
        </p:nvSpPr>
        <p:spPr>
          <a:xfrm>
            <a:off x="783387" y="2254102"/>
            <a:ext cx="4947221" cy="3650344"/>
          </a:xfrm>
        </p:spPr>
        <p:txBody>
          <a:bodyPr>
            <a:normAutofit/>
          </a:bodyPr>
          <a:lstStyle/>
          <a:p>
            <a:r>
              <a:rPr lang="en-GB">
                <a:solidFill>
                  <a:srgbClr val="FFFFFF"/>
                </a:solidFill>
              </a:rPr>
              <a:t>Overview of Structure: Discuss Apple's functional and divisional organisation. Emphasise how this framework aids decision-making and innovation. </a:t>
            </a:r>
            <a:br>
              <a:rPr lang="en-GB">
                <a:solidFill>
                  <a:srgbClr val="FFFFFF"/>
                </a:solidFill>
              </a:rPr>
            </a:br>
            <a:r>
              <a:rPr lang="en-GB">
                <a:solidFill>
                  <a:srgbClr val="FFFFFF"/>
                </a:solidFill>
              </a:rPr>
              <a:t>Taking charge: Name several CEOs and department heads who demonstrate top-down management and innovation (Cameron, 2016). </a:t>
            </a:r>
          </a:p>
        </p:txBody>
      </p:sp>
      <p:pic>
        <p:nvPicPr>
          <p:cNvPr id="8" name="Picture 7" descr="A diagram of a company's name&#10;&#10;Description automatically generated">
            <a:extLst>
              <a:ext uri="{FF2B5EF4-FFF2-40B4-BE49-F238E27FC236}">
                <a16:creationId xmlns:a16="http://schemas.microsoft.com/office/drawing/2014/main" id="{E883E01B-83F5-EE70-C4C2-79A34B9BA32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68084" y="1056363"/>
            <a:ext cx="4952475" cy="4754376"/>
          </a:xfrm>
          <a:prstGeom prst="rect">
            <a:avLst/>
          </a:prstGeom>
        </p:spPr>
      </p:pic>
      <p:sp>
        <p:nvSpPr>
          <p:cNvPr id="9" name="TextBox 8">
            <a:extLst>
              <a:ext uri="{FF2B5EF4-FFF2-40B4-BE49-F238E27FC236}">
                <a16:creationId xmlns:a16="http://schemas.microsoft.com/office/drawing/2014/main" id="{78367A50-C7B8-768E-80EF-4FDA6AAE94C0}"/>
              </a:ext>
            </a:extLst>
          </p:cNvPr>
          <p:cNvSpPr txBox="1"/>
          <p:nvPr/>
        </p:nvSpPr>
        <p:spPr>
          <a:xfrm>
            <a:off x="8999704" y="5610684"/>
            <a:ext cx="2420855"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pm.stackexchange.com/questions/3327/any-information-on-traditional-company-structures-and-variations">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KW" sz="700">
              <a:solidFill>
                <a:srgbClr val="FFFFFF"/>
              </a:solidFill>
            </a:endParaRPr>
          </a:p>
        </p:txBody>
      </p:sp>
    </p:spTree>
    <p:extLst>
      <p:ext uri="{BB962C8B-B14F-4D97-AF65-F5344CB8AC3E}">
        <p14:creationId xmlns:p14="http://schemas.microsoft.com/office/powerpoint/2010/main" val="190422829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40DEE-DD62-3E40-E479-EC8586BC3DDE}"/>
              </a:ext>
            </a:extLst>
          </p:cNvPr>
          <p:cNvSpPr>
            <a:spLocks noGrp="1"/>
          </p:cNvSpPr>
          <p:nvPr>
            <p:ph type="title"/>
          </p:nvPr>
        </p:nvSpPr>
        <p:spPr/>
        <p:txBody>
          <a:bodyPr>
            <a:normAutofit/>
          </a:bodyPr>
          <a:lstStyle/>
          <a:p>
            <a:r>
              <a:rPr lang="en-US" sz="1100" dirty="0">
                <a:latin typeface="Arial" panose="020B0604020202020204" pitchFamily="34" charset="0"/>
                <a:cs typeface="Arial" panose="020B0604020202020204" pitchFamily="34" charset="0"/>
              </a:rPr>
              <a:t>Apple  has one organizational structure that reflects its focus for customer experience and functional expertise.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One of them is board of directors – the highest level of </a:t>
            </a:r>
            <a:r>
              <a:rPr lang="en-US" sz="1100" dirty="0" err="1">
                <a:latin typeface="Arial" panose="020B0604020202020204" pitchFamily="34" charset="0"/>
                <a:cs typeface="Arial" panose="020B0604020202020204" pitchFamily="34" charset="0"/>
              </a:rPr>
              <a:t>autoruty</a:t>
            </a:r>
            <a:r>
              <a:rPr lang="en-US" sz="1100" dirty="0">
                <a:latin typeface="Arial" panose="020B0604020202020204" pitchFamily="34" charset="0"/>
                <a:cs typeface="Arial" panose="020B0604020202020204" pitchFamily="34" charset="0"/>
              </a:rPr>
              <a:t> in the company  </a:t>
            </a:r>
            <a:r>
              <a:rPr lang="en-US" sz="1100" dirty="0" err="1">
                <a:latin typeface="Arial" panose="020B0604020202020204" pitchFamily="34" charset="0"/>
                <a:cs typeface="Arial" panose="020B0604020202020204" pitchFamily="34" charset="0"/>
              </a:rPr>
              <a:t>responsabile</a:t>
            </a:r>
            <a:r>
              <a:rPr lang="en-US" sz="1100" dirty="0">
                <a:latin typeface="Arial" panose="020B0604020202020204" pitchFamily="34" charset="0"/>
                <a:cs typeface="Arial" panose="020B0604020202020204" pitchFamily="34" charset="0"/>
              </a:rPr>
              <a:t> for making strategic decisions and executive of management .</a:t>
            </a: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A00073-D0A6-C7CE-3EA1-16A1A98BB5D5}"/>
              </a:ext>
            </a:extLst>
          </p:cNvPr>
          <p:cNvSpPr>
            <a:spLocks noGrp="1"/>
          </p:cNvSpPr>
          <p:nvPr>
            <p:ph idx="1"/>
          </p:nvPr>
        </p:nvSpPr>
        <p:spPr>
          <a:xfrm>
            <a:off x="581193" y="1840992"/>
            <a:ext cx="8184856" cy="4017807"/>
          </a:xfrm>
        </p:spPr>
        <p:txBody>
          <a:bodyPr>
            <a:normAutofit/>
          </a:bodyPr>
          <a:lstStyle/>
          <a:p>
            <a:pPr marL="0" indent="0">
              <a:buNone/>
            </a:pPr>
            <a:r>
              <a:rPr lang="en-US" sz="1400" dirty="0">
                <a:latin typeface="Arial" panose="020B0604020202020204" pitchFamily="34" charset="0"/>
                <a:cs typeface="Arial" panose="020B0604020202020204" pitchFamily="34" charset="0"/>
              </a:rPr>
              <a:t>EXECUTIVE LEADERSCHIP TEAM – This mean him is </a:t>
            </a:r>
            <a:r>
              <a:rPr lang="en-US" sz="1400" dirty="0" err="1">
                <a:latin typeface="Arial" panose="020B0604020202020204" pitchFamily="34" charset="0"/>
                <a:cs typeface="Arial" panose="020B0604020202020204" pitchFamily="34" charset="0"/>
              </a:rPr>
              <a:t>responsabile</a:t>
            </a:r>
            <a:r>
              <a:rPr lang="en-US" sz="1400" dirty="0">
                <a:latin typeface="Arial" panose="020B0604020202020204" pitchFamily="34" charset="0"/>
                <a:cs typeface="Arial" panose="020B0604020202020204" pitchFamily="34" charset="0"/>
              </a:rPr>
              <a:t> for different aspect of the </a:t>
            </a:r>
            <a:r>
              <a:rPr lang="en-US" sz="1400" dirty="0" err="1">
                <a:latin typeface="Arial" panose="020B0604020202020204" pitchFamily="34" charset="0"/>
                <a:cs typeface="Arial" panose="020B0604020202020204" pitchFamily="34" charset="0"/>
              </a:rPr>
              <a:t>companys</a:t>
            </a:r>
            <a:r>
              <a:rPr lang="en-US" sz="1400" dirty="0">
                <a:latin typeface="Arial" panose="020B0604020202020204" pitchFamily="34" charset="0"/>
                <a:cs typeface="Arial" panose="020B0604020202020204" pitchFamily="34" charset="0"/>
              </a:rPr>
              <a:t> operation  this include the CEO. As well as other executives overseeing areas such as operations , design, marketing , </a:t>
            </a:r>
            <a:r>
              <a:rPr lang="en-US" sz="1400" dirty="0" err="1">
                <a:latin typeface="Arial" panose="020B0604020202020204" pitchFamily="34" charset="0"/>
                <a:cs typeface="Arial" panose="020B0604020202020204" pitchFamily="34" charset="0"/>
              </a:rPr>
              <a:t>finanace</a:t>
            </a:r>
            <a:r>
              <a:rPr lang="en-US" sz="1400" dirty="0">
                <a:latin typeface="Arial" panose="020B0604020202020204" pitchFamily="34" charset="0"/>
                <a:cs typeface="Arial" panose="020B0604020202020204" pitchFamily="34" charset="0"/>
              </a:rPr>
              <a:t> and legal.</a:t>
            </a:r>
          </a:p>
          <a:p>
            <a:pPr marL="0" indent="0">
              <a:buNone/>
            </a:pPr>
            <a:r>
              <a:rPr lang="en-US" sz="1400" dirty="0">
                <a:latin typeface="Arial" panose="020B0604020202020204" pitchFamily="34" charset="0"/>
                <a:cs typeface="Arial" panose="020B0604020202020204" pitchFamily="34" charset="0"/>
              </a:rPr>
              <a:t>Functional </a:t>
            </a:r>
            <a:r>
              <a:rPr lang="en-US" sz="1400" dirty="0" err="1">
                <a:latin typeface="Arial" panose="020B0604020202020204" pitchFamily="34" charset="0"/>
                <a:cs typeface="Arial" panose="020B0604020202020204" pitchFamily="34" charset="0"/>
              </a:rPr>
              <a:t>departaments</a:t>
            </a:r>
            <a:r>
              <a:rPr lang="en-US" sz="1400" dirty="0">
                <a:latin typeface="Arial" panose="020B0604020202020204" pitchFamily="34" charset="0"/>
                <a:cs typeface="Arial" panose="020B0604020202020204" pitchFamily="34" charset="0"/>
              </a:rPr>
              <a:t> off APPLE’S have one organizational structure includes various of aspect of business and they are</a:t>
            </a:r>
            <a:r>
              <a:rPr lang="en-US" sz="1400" dirty="0">
                <a:latin typeface="Arial" panose="020B0604020202020204" pitchFamily="34" charset="0"/>
                <a:cs typeface="Arial" panose="020B0604020202020204" pitchFamily="34" charset="0"/>
                <a:sym typeface="Wingdings" pitchFamily="2" charset="2"/>
              </a:rPr>
              <a:t>: (DESIGN ,ENGINEERING , MARKETING , OPERATIONS ,RETAIL, FINANCE, LEGAL ).</a:t>
            </a:r>
          </a:p>
          <a:p>
            <a:pPr marL="0" indent="0">
              <a:buNone/>
            </a:pPr>
            <a:r>
              <a:rPr lang="en-US" sz="1400" dirty="0">
                <a:latin typeface="Arial" panose="020B0604020202020204" pitchFamily="34" charset="0"/>
                <a:cs typeface="Arial" panose="020B0604020202020204" pitchFamily="34" charset="0"/>
                <a:sym typeface="Wingdings" pitchFamily="2" charset="2"/>
              </a:rPr>
              <a:t>PRODUCT –BASED DIVISIONS – APPLE  have also one structure around major product lines such as IPHONE , IPAD , MAC , services and wearables  </a:t>
            </a:r>
            <a:r>
              <a:rPr lang="en-US" sz="1400" dirty="0" err="1">
                <a:latin typeface="Arial" panose="020B0604020202020204" pitchFamily="34" charset="0"/>
                <a:cs typeface="Arial" panose="020B0604020202020204" pitchFamily="34" charset="0"/>
                <a:sym typeface="Wingdings" pitchFamily="2" charset="2"/>
              </a:rPr>
              <a:t>responsabile</a:t>
            </a:r>
            <a:r>
              <a:rPr lang="en-US" sz="1400" dirty="0">
                <a:latin typeface="Arial" panose="020B0604020202020204" pitchFamily="34" charset="0"/>
                <a:cs typeface="Arial" panose="020B0604020202020204" pitchFamily="34" charset="0"/>
                <a:sym typeface="Wingdings" pitchFamily="2" charset="2"/>
              </a:rPr>
              <a:t> for product development , marketing and sales.</a:t>
            </a:r>
          </a:p>
          <a:p>
            <a:pPr marL="0" indent="0">
              <a:buNone/>
            </a:pPr>
            <a:r>
              <a:rPr lang="en-US" sz="1400" dirty="0">
                <a:latin typeface="Arial" panose="020B0604020202020204" pitchFamily="34" charset="0"/>
                <a:cs typeface="Arial" panose="020B0604020202020204" pitchFamily="34" charset="0"/>
                <a:sym typeface="Wingdings" pitchFamily="2" charset="2"/>
              </a:rPr>
              <a:t>REGIONAL DIVISIONS-  APPLE operates globally , so it have regional divisions responsible for specific geographic areas like NORTH AMERICA , EUROPE , ASIA-PACIFIC AND CHINA .</a:t>
            </a:r>
          </a:p>
          <a:p>
            <a:pPr marL="0" indent="0">
              <a:buNone/>
            </a:pPr>
            <a:r>
              <a:rPr lang="en-US" sz="1400" dirty="0">
                <a:latin typeface="Arial" panose="020B0604020202020204" pitchFamily="34" charset="0"/>
                <a:cs typeface="Arial" panose="020B0604020202020204" pitchFamily="34" charset="0"/>
                <a:sym typeface="Wingdings" pitchFamily="2" charset="2"/>
              </a:rPr>
              <a:t>This divisions focus on products and strategies to local marketing sales and operations within their respective regions.</a:t>
            </a:r>
          </a:p>
          <a:p>
            <a:pPr marL="0" indent="0">
              <a:buNone/>
            </a:pPr>
            <a:r>
              <a:rPr lang="en-US" sz="1400" dirty="0">
                <a:latin typeface="Arial" panose="020B0604020202020204" pitchFamily="34" charset="0"/>
                <a:cs typeface="Arial" panose="020B0604020202020204" pitchFamily="34" charset="0"/>
                <a:sym typeface="Wingdings" pitchFamily="2" charset="2"/>
              </a:rPr>
              <a:t>Overall, APPLE’S organizational structure is </a:t>
            </a:r>
            <a:r>
              <a:rPr lang="en-US" sz="1400" dirty="0" err="1">
                <a:latin typeface="Arial" panose="020B0604020202020204" pitchFamily="34" charset="0"/>
                <a:cs typeface="Arial" panose="020B0604020202020204" pitchFamily="34" charset="0"/>
                <a:sym typeface="Wingdings" pitchFamily="2" charset="2"/>
              </a:rPr>
              <a:t>desined</a:t>
            </a:r>
            <a:r>
              <a:rPr lang="en-US" sz="1400" dirty="0">
                <a:latin typeface="Arial" panose="020B0604020202020204" pitchFamily="34" charset="0"/>
                <a:cs typeface="Arial" panose="020B0604020202020204" pitchFamily="34" charset="0"/>
                <a:sym typeface="Wingdings" pitchFamily="2" charset="2"/>
              </a:rPr>
              <a:t> to facilitate innovation, collaboration and customer-centricity with company’s goal and value.</a:t>
            </a:r>
          </a:p>
        </p:txBody>
      </p:sp>
      <p:pic>
        <p:nvPicPr>
          <p:cNvPr id="5" name="Picture 4" descr="A close-up of a logo&#10;&#10;Description automatically generated">
            <a:extLst>
              <a:ext uri="{FF2B5EF4-FFF2-40B4-BE49-F238E27FC236}">
                <a16:creationId xmlns:a16="http://schemas.microsoft.com/office/drawing/2014/main" id="{3825E8EC-DA8F-E694-24B8-837F0EC55AA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84507" y="2225246"/>
            <a:ext cx="3210011" cy="2407508"/>
          </a:xfrm>
          <a:prstGeom prst="rect">
            <a:avLst/>
          </a:prstGeom>
        </p:spPr>
      </p:pic>
    </p:spTree>
    <p:extLst>
      <p:ext uri="{BB962C8B-B14F-4D97-AF65-F5344CB8AC3E}">
        <p14:creationId xmlns:p14="http://schemas.microsoft.com/office/powerpoint/2010/main" val="106334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2A67E19-EF5B-5F36-BCA5-A3B67762B689}"/>
              </a:ext>
            </a:extLst>
          </p:cNvPr>
          <p:cNvSpPr>
            <a:spLocks noGrp="1"/>
          </p:cNvSpPr>
          <p:nvPr>
            <p:ph type="title"/>
          </p:nvPr>
        </p:nvSpPr>
        <p:spPr>
          <a:xfrm>
            <a:off x="728154" y="124921"/>
            <a:ext cx="4968489" cy="1013800"/>
          </a:xfrm>
        </p:spPr>
        <p:txBody>
          <a:bodyPr>
            <a:normAutofit/>
          </a:bodyPr>
          <a:lstStyle/>
          <a:p>
            <a:r>
              <a:rPr lang="en-GB" sz="1600" dirty="0">
                <a:solidFill>
                  <a:srgbClr val="FFFFFF"/>
                </a:solidFill>
              </a:rPr>
              <a:t>External Environment - PESTLE Analysis </a:t>
            </a:r>
            <a:endParaRPr lang="en-RO" sz="1600">
              <a:solidFill>
                <a:srgbClr val="FFFFFF"/>
              </a:solidFill>
            </a:endParaRPr>
          </a:p>
        </p:txBody>
      </p:sp>
      <p:sp>
        <p:nvSpPr>
          <p:cNvPr id="15" name="Rectangle 1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022E3E7-C2E0-348F-0FE4-60715AF8D2D7}"/>
              </a:ext>
            </a:extLst>
          </p:cNvPr>
          <p:cNvSpPr>
            <a:spLocks noGrp="1"/>
          </p:cNvSpPr>
          <p:nvPr>
            <p:ph idx="1"/>
          </p:nvPr>
        </p:nvSpPr>
        <p:spPr>
          <a:xfrm>
            <a:off x="783387" y="1471000"/>
            <a:ext cx="5268957" cy="4433446"/>
          </a:xfrm>
        </p:spPr>
        <p:txBody>
          <a:bodyPr>
            <a:normAutofit lnSpcReduction="10000"/>
          </a:bodyPr>
          <a:lstStyle/>
          <a:p>
            <a:pPr marL="0" indent="0">
              <a:lnSpc>
                <a:spcPct val="90000"/>
              </a:lnSpc>
              <a:buNone/>
            </a:pPr>
            <a:r>
              <a:rPr lang="en-GB" sz="1500" dirty="0">
                <a:solidFill>
                  <a:srgbClr val="FFFFFF"/>
                </a:solidFill>
              </a:rPr>
              <a:t>POLITICAL - Apple operates globally , so changes in regulations regarding trade , taxation and intellectual property right impact in </a:t>
            </a:r>
            <a:r>
              <a:rPr lang="en-GB" sz="1500" dirty="0" err="1">
                <a:solidFill>
                  <a:srgbClr val="FFFFFF"/>
                </a:solidFill>
              </a:rPr>
              <a:t>bussines</a:t>
            </a:r>
            <a:r>
              <a:rPr lang="en-GB" sz="1500" dirty="0">
                <a:solidFill>
                  <a:srgbClr val="FFFFFF"/>
                </a:solidFill>
              </a:rPr>
              <a:t> operation and profitability.</a:t>
            </a:r>
          </a:p>
          <a:p>
            <a:pPr marL="0" indent="0">
              <a:lnSpc>
                <a:spcPct val="90000"/>
              </a:lnSpc>
              <a:buNone/>
            </a:pPr>
            <a:r>
              <a:rPr lang="en-GB" sz="1500" dirty="0">
                <a:solidFill>
                  <a:srgbClr val="FFFFFF"/>
                </a:solidFill>
              </a:rPr>
              <a:t>ECONOMIC –Influence consumer purchasing power and demand for apple products , impacting sales and revenue.</a:t>
            </a:r>
          </a:p>
          <a:p>
            <a:pPr marL="0" indent="0">
              <a:lnSpc>
                <a:spcPct val="90000"/>
              </a:lnSpc>
              <a:buNone/>
            </a:pPr>
            <a:r>
              <a:rPr lang="en-GB" sz="1500" dirty="0">
                <a:solidFill>
                  <a:srgbClr val="FFFFFF"/>
                </a:solidFill>
              </a:rPr>
              <a:t>Recession in financial markets can affect consumer confidence and spending on luxury good like apple devices .</a:t>
            </a:r>
          </a:p>
          <a:p>
            <a:pPr marL="0" indent="0">
              <a:lnSpc>
                <a:spcPct val="90000"/>
              </a:lnSpc>
              <a:buNone/>
            </a:pPr>
            <a:r>
              <a:rPr lang="en-GB" sz="1500" dirty="0">
                <a:solidFill>
                  <a:srgbClr val="FFFFFF"/>
                </a:solidFill>
              </a:rPr>
              <a:t>-SOCIAL- changes in </a:t>
            </a:r>
            <a:r>
              <a:rPr lang="en-GB" sz="1500" dirty="0" err="1">
                <a:solidFill>
                  <a:srgbClr val="FFFFFF"/>
                </a:solidFill>
              </a:rPr>
              <a:t>counsumer</a:t>
            </a:r>
            <a:r>
              <a:rPr lang="en-GB" sz="1500" dirty="0">
                <a:solidFill>
                  <a:srgbClr val="FFFFFF"/>
                </a:solidFill>
              </a:rPr>
              <a:t> preferences, lifestyles, and trends can affect demand for APPLE product.  For example increasing awareness of influence consumers choices regarding eco- friendly products.</a:t>
            </a:r>
          </a:p>
          <a:p>
            <a:pPr marL="0" indent="0">
              <a:lnSpc>
                <a:spcPct val="90000"/>
              </a:lnSpc>
              <a:buNone/>
            </a:pPr>
            <a:r>
              <a:rPr lang="en-GB" sz="1500" dirty="0">
                <a:solidFill>
                  <a:srgbClr val="FFFFFF"/>
                </a:solidFill>
              </a:rPr>
              <a:t>TEHNOLOGICAL - APPLE product development and competitiveness in areas like. Artificial intelligence , augmented reality and 5 G technology present both opportunities for APPLE. </a:t>
            </a:r>
          </a:p>
          <a:p>
            <a:pPr marL="0" indent="0">
              <a:lnSpc>
                <a:spcPct val="90000"/>
              </a:lnSpc>
              <a:buNone/>
            </a:pPr>
            <a:r>
              <a:rPr lang="en-GB" sz="1500" dirty="0">
                <a:solidFill>
                  <a:srgbClr val="FFFFFF"/>
                </a:solidFill>
              </a:rPr>
              <a:t>ENVIROMENT - APPLE ’S supply chain management , product design and environmental footprint reduction efforts .</a:t>
            </a:r>
            <a:br>
              <a:rPr lang="en-GB" sz="1500" dirty="0">
                <a:solidFill>
                  <a:srgbClr val="FFFFFF"/>
                </a:solidFill>
              </a:rPr>
            </a:br>
            <a:r>
              <a:rPr lang="en-GB" sz="1500" dirty="0">
                <a:solidFill>
                  <a:srgbClr val="FFFFFF"/>
                </a:solidFill>
              </a:rPr>
              <a:t> LEGAL-  APPLE to comply with strict standards for use date protection , impacting product features , marketing practices and legal compliance efforts.</a:t>
            </a:r>
          </a:p>
        </p:txBody>
      </p:sp>
      <p:pic>
        <p:nvPicPr>
          <p:cNvPr id="20" name="Picture 19" descr="A diagram of a chart with colorful notes&#10;&#10;Description automatically generated with medium confidence">
            <a:extLst>
              <a:ext uri="{FF2B5EF4-FFF2-40B4-BE49-F238E27FC236}">
                <a16:creationId xmlns:a16="http://schemas.microsoft.com/office/drawing/2014/main" id="{08045A29-8F50-450E-2F6B-277B618A2A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4889" y="805515"/>
            <a:ext cx="5268957" cy="4289193"/>
          </a:xfrm>
          <a:prstGeom prst="rect">
            <a:avLst/>
          </a:prstGeom>
        </p:spPr>
      </p:pic>
    </p:spTree>
    <p:extLst>
      <p:ext uri="{BB962C8B-B14F-4D97-AF65-F5344CB8AC3E}">
        <p14:creationId xmlns:p14="http://schemas.microsoft.com/office/powerpoint/2010/main" val="150158177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6527B-6A03-4C90-D456-68C7A201ACC8}"/>
              </a:ext>
            </a:extLst>
          </p:cNvPr>
          <p:cNvSpPr>
            <a:spLocks noGrp="1"/>
          </p:cNvSpPr>
          <p:nvPr>
            <p:ph type="title"/>
          </p:nvPr>
        </p:nvSpPr>
        <p:spPr>
          <a:xfrm>
            <a:off x="4449934" y="702156"/>
            <a:ext cx="7157865" cy="1013800"/>
          </a:xfrm>
        </p:spPr>
        <p:txBody>
          <a:bodyPr>
            <a:normAutofit/>
          </a:bodyPr>
          <a:lstStyle/>
          <a:p>
            <a:r>
              <a:rPr lang="en-GB">
                <a:solidFill>
                  <a:schemeClr val="accent1"/>
                </a:solidFill>
              </a:rPr>
              <a:t>Stakeholder Analysis</a:t>
            </a:r>
            <a:br>
              <a:rPr lang="en-GB">
                <a:solidFill>
                  <a:schemeClr val="accent1"/>
                </a:solidFill>
              </a:rPr>
            </a:br>
            <a:endParaRPr lang="en-RO">
              <a:solidFill>
                <a:schemeClr val="accent1"/>
              </a:solidFill>
            </a:endParaRPr>
          </a:p>
        </p:txBody>
      </p:sp>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B9CA12"/>
          </a:solidFill>
          <a:ln>
            <a:solidFill>
              <a:srgbClr val="B9CA12"/>
            </a:solid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46618F3-BDE2-DA63-B0EA-BC819910D115}"/>
              </a:ext>
            </a:extLst>
          </p:cNvPr>
          <p:cNvSpPr>
            <a:spLocks noGrp="1"/>
          </p:cNvSpPr>
          <p:nvPr>
            <p:ph idx="1"/>
          </p:nvPr>
        </p:nvSpPr>
        <p:spPr>
          <a:xfrm>
            <a:off x="4449934" y="1606377"/>
            <a:ext cx="7157865" cy="4028303"/>
          </a:xfrm>
        </p:spPr>
        <p:txBody>
          <a:bodyPr>
            <a:normAutofit fontScale="85000" lnSpcReduction="10000"/>
          </a:bodyPr>
          <a:lstStyle/>
          <a:p>
            <a:pPr>
              <a:buClr>
                <a:srgbClr val="B9CA12"/>
              </a:buClr>
            </a:pPr>
            <a:r>
              <a:rPr lang="en-GB" dirty="0"/>
              <a:t>Apple's product development and creative focus on consumers. Apple designs and develops based on client need (</a:t>
            </a:r>
            <a:r>
              <a:rPr lang="en-GB" dirty="0" err="1"/>
              <a:t>Finbox</a:t>
            </a:r>
            <a:r>
              <a:rPr lang="en-GB" dirty="0"/>
              <a:t>, 2021b). </a:t>
            </a:r>
            <a:br>
              <a:rPr lang="en-GB" dirty="0"/>
            </a:br>
            <a:r>
              <a:rPr lang="en-GB" dirty="0"/>
              <a:t>Apple </a:t>
            </a:r>
            <a:r>
              <a:rPr lang="en-GB" dirty="0">
                <a:highlight>
                  <a:srgbClr val="FFFF00"/>
                </a:highlight>
              </a:rPr>
              <a:t>customers </a:t>
            </a:r>
            <a:r>
              <a:rPr lang="en-GB" dirty="0"/>
              <a:t>have their satisfaction with product quality, features and user experience directly impacts APPLE’S sales , brand, </a:t>
            </a:r>
            <a:r>
              <a:rPr lang="en-GB" dirty="0" err="1"/>
              <a:t>loyality</a:t>
            </a:r>
            <a:r>
              <a:rPr lang="en-GB" dirty="0"/>
              <a:t> and reputations .</a:t>
            </a:r>
            <a:br>
              <a:rPr lang="en-GB" dirty="0"/>
            </a:br>
            <a:r>
              <a:rPr lang="en-GB" dirty="0"/>
              <a:t>Apple ‘s </a:t>
            </a:r>
            <a:r>
              <a:rPr lang="en-GB" dirty="0">
                <a:highlight>
                  <a:srgbClr val="FFFF00"/>
                </a:highlight>
              </a:rPr>
              <a:t>investors</a:t>
            </a:r>
            <a:r>
              <a:rPr lang="en-GB" dirty="0"/>
              <a:t> they are interested for financial performance , profitability and stock price appreciation. </a:t>
            </a:r>
            <a:br>
              <a:rPr lang="en-GB" dirty="0"/>
            </a:br>
            <a:r>
              <a:rPr lang="en-GB" dirty="0"/>
              <a:t>Investors: Fund Apple's R&amp;D and growth. Investor trust influences Apple's market value (Isaacson, W., 2011). </a:t>
            </a:r>
            <a:br>
              <a:rPr lang="en-GB" dirty="0"/>
            </a:br>
            <a:r>
              <a:rPr lang="en-GB" dirty="0">
                <a:highlight>
                  <a:srgbClr val="FFFF00"/>
                </a:highlight>
              </a:rPr>
              <a:t>Employees</a:t>
            </a:r>
            <a:r>
              <a:rPr lang="en-GB" dirty="0"/>
              <a:t> they contribute to product development , manufacturing, sales and customer support. </a:t>
            </a:r>
            <a:br>
              <a:rPr lang="en-GB" dirty="0"/>
            </a:br>
            <a:r>
              <a:rPr lang="en-GB" dirty="0">
                <a:highlight>
                  <a:srgbClr val="FFFF00"/>
                </a:highlight>
              </a:rPr>
              <a:t>Suppliers and manufacturers </a:t>
            </a:r>
            <a:r>
              <a:rPr lang="en-GB" dirty="0"/>
              <a:t>they play a crucial role in Apple’s supply chain management , quality control and production efficiency.</a:t>
            </a:r>
          </a:p>
          <a:p>
            <a:pPr>
              <a:buClr>
                <a:srgbClr val="B9CA12"/>
              </a:buClr>
            </a:pPr>
            <a:r>
              <a:rPr lang="en-GB" dirty="0"/>
              <a:t>App developers create software applications for Apple ‘s platforms such as IOS and macOS . They contribute to the ecosystem off apps </a:t>
            </a:r>
            <a:r>
              <a:rPr lang="en-GB" dirty="0" err="1"/>
              <a:t>avaible</a:t>
            </a:r>
            <a:r>
              <a:rPr lang="en-GB" dirty="0"/>
              <a:t> on Apple’s App store. </a:t>
            </a:r>
          </a:p>
          <a:p>
            <a:pPr marL="0" indent="0">
              <a:buClr>
                <a:srgbClr val="B9CA12"/>
              </a:buClr>
              <a:buNone/>
            </a:pPr>
            <a:r>
              <a:rPr lang="en-GB" dirty="0"/>
              <a:t>Stakeholders is crucial for Apple to sustain its business success , </a:t>
            </a:r>
            <a:r>
              <a:rPr lang="en-GB" dirty="0" err="1"/>
              <a:t>repuation</a:t>
            </a:r>
            <a:r>
              <a:rPr lang="en-GB" dirty="0"/>
              <a:t> and social impact in the dynamic global marketplace.</a:t>
            </a:r>
          </a:p>
          <a:p>
            <a:pPr marL="0" indent="0">
              <a:buClr>
                <a:srgbClr val="B9CA12"/>
              </a:buClr>
              <a:buNone/>
            </a:pPr>
            <a:endParaRPr lang="en-GB" dirty="0"/>
          </a:p>
        </p:txBody>
      </p:sp>
      <p:pic>
        <p:nvPicPr>
          <p:cNvPr id="6" name="Picture 5" descr="A group of cell phones&#10;&#10;Description automatically generated">
            <a:extLst>
              <a:ext uri="{FF2B5EF4-FFF2-40B4-BE49-F238E27FC236}">
                <a16:creationId xmlns:a16="http://schemas.microsoft.com/office/drawing/2014/main" id="{4C4B35E9-6400-F039-45A7-C64B104DA23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16224" y="1000897"/>
            <a:ext cx="3817487" cy="4473146"/>
          </a:xfrm>
          <a:prstGeom prst="rect">
            <a:avLst/>
          </a:prstGeom>
        </p:spPr>
      </p:pic>
    </p:spTree>
    <p:extLst>
      <p:ext uri="{BB962C8B-B14F-4D97-AF65-F5344CB8AC3E}">
        <p14:creationId xmlns:p14="http://schemas.microsoft.com/office/powerpoint/2010/main" val="3857025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3D pattern of ring shapes connected by lines">
            <a:extLst>
              <a:ext uri="{FF2B5EF4-FFF2-40B4-BE49-F238E27FC236}">
                <a16:creationId xmlns:a16="http://schemas.microsoft.com/office/drawing/2014/main" id="{67BBA25D-7B8A-8535-E785-A44D4C9AA04E}"/>
              </a:ext>
            </a:extLst>
          </p:cNvPr>
          <p:cNvPicPr>
            <a:picLocks noChangeAspect="1"/>
          </p:cNvPicPr>
          <p:nvPr/>
        </p:nvPicPr>
        <p:blipFill rotWithShape="1">
          <a:blip r:embed="rId2"/>
          <a:srcRect/>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20B66CBA-F266-6F6A-EE96-98322F85B3EF}"/>
              </a:ext>
            </a:extLst>
          </p:cNvPr>
          <p:cNvSpPr>
            <a:spLocks noGrp="1"/>
          </p:cNvSpPr>
          <p:nvPr>
            <p:ph type="title"/>
          </p:nvPr>
        </p:nvSpPr>
        <p:spPr>
          <a:xfrm>
            <a:off x="584200" y="1006956"/>
            <a:ext cx="3412067" cy="1372177"/>
          </a:xfrm>
        </p:spPr>
        <p:txBody>
          <a:bodyPr anchor="ctr">
            <a:normAutofit/>
          </a:bodyPr>
          <a:lstStyle/>
          <a:p>
            <a:r>
              <a:rPr lang="en-GB">
                <a:solidFill>
                  <a:srgbClr val="FFFFFF"/>
                </a:solidFill>
              </a:rPr>
              <a:t>Importance of Stakeholders</a:t>
            </a:r>
            <a:endParaRPr lang="en-RO">
              <a:solidFill>
                <a:srgbClr val="FFFFFF"/>
              </a:solidFill>
            </a:endParaRPr>
          </a:p>
        </p:txBody>
      </p:sp>
      <p:sp>
        <p:nvSpPr>
          <p:cNvPr id="3" name="Content Placeholder 2">
            <a:extLst>
              <a:ext uri="{FF2B5EF4-FFF2-40B4-BE49-F238E27FC236}">
                <a16:creationId xmlns:a16="http://schemas.microsoft.com/office/drawing/2014/main" id="{791468D4-A549-C1F9-BB4C-93469AEEFCAD}"/>
              </a:ext>
            </a:extLst>
          </p:cNvPr>
          <p:cNvSpPr>
            <a:spLocks noGrp="1"/>
          </p:cNvSpPr>
          <p:nvPr>
            <p:ph idx="1"/>
          </p:nvPr>
        </p:nvSpPr>
        <p:spPr>
          <a:xfrm>
            <a:off x="581193" y="2438399"/>
            <a:ext cx="3415074" cy="3564467"/>
          </a:xfrm>
        </p:spPr>
        <p:txBody>
          <a:bodyPr>
            <a:normAutofit/>
          </a:bodyPr>
          <a:lstStyle/>
          <a:p>
            <a:r>
              <a:rPr lang="en-GB" sz="1700">
                <a:solidFill>
                  <a:srgbClr val="FFFFFF"/>
                </a:solidFill>
              </a:rPr>
              <a:t>Each stakeholder group has significant influence over Apple's operations and strategies. Customer demand affects product development, while investor expectations affect firm spending (Johnson, R., 2011). </a:t>
            </a:r>
            <a:br>
              <a:rPr lang="en-GB" sz="1700">
                <a:solidFill>
                  <a:srgbClr val="FFFFFF"/>
                </a:solidFill>
              </a:rPr>
            </a:br>
            <a:r>
              <a:rPr lang="en-GB" sz="1700">
                <a:solidFill>
                  <a:srgbClr val="FFFFFF"/>
                </a:solidFill>
              </a:rPr>
              <a:t>How Apple Impacts Stakeholders: Apple sets industry standards, boosts the economy, and leads in corporate social responsibility (Thompson, B., 2018). </a:t>
            </a:r>
            <a:br>
              <a:rPr lang="en-GB" sz="1700">
                <a:solidFill>
                  <a:srgbClr val="FFFFFF"/>
                </a:solidFill>
              </a:rPr>
            </a:br>
            <a:endParaRPr lang="en-GB" sz="1700">
              <a:solidFill>
                <a:srgbClr val="FFFFFF"/>
              </a:solidFill>
            </a:endParaRPr>
          </a:p>
        </p:txBody>
      </p:sp>
    </p:spTree>
    <p:extLst>
      <p:ext uri="{BB962C8B-B14F-4D97-AF65-F5344CB8AC3E}">
        <p14:creationId xmlns:p14="http://schemas.microsoft.com/office/powerpoint/2010/main" val="395627699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
            <a:extLst>
              <a:ext uri="{FF2B5EF4-FFF2-40B4-BE49-F238E27FC236}">
                <a16:creationId xmlns:a16="http://schemas.microsoft.com/office/drawing/2014/main" id="{4A7F7A9F-B539-C063-BC41-9351D47650F8}"/>
              </a:ext>
            </a:extLst>
          </p:cNvPr>
          <p:cNvPicPr>
            <a:picLocks noChangeAspect="1"/>
          </p:cNvPicPr>
          <p:nvPr/>
        </p:nvPicPr>
        <p:blipFill rotWithShape="1">
          <a:blip r:embed="rId2">
            <a:duotone>
              <a:schemeClr val="bg2">
                <a:shade val="45000"/>
                <a:satMod val="135000"/>
              </a:schemeClr>
              <a:prstClr val="white"/>
            </a:duotone>
            <a:alphaModFix amt="35000"/>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409D3AC-5A4A-C2DC-871B-D1E16F93A3F0}"/>
              </a:ext>
            </a:extLst>
          </p:cNvPr>
          <p:cNvSpPr>
            <a:spLocks noGrp="1"/>
          </p:cNvSpPr>
          <p:nvPr>
            <p:ph type="title"/>
          </p:nvPr>
        </p:nvSpPr>
        <p:spPr>
          <a:xfrm>
            <a:off x="581192" y="702156"/>
            <a:ext cx="11029616" cy="1013800"/>
          </a:xfrm>
        </p:spPr>
        <p:txBody>
          <a:bodyPr>
            <a:normAutofit/>
          </a:bodyPr>
          <a:lstStyle/>
          <a:p>
            <a:r>
              <a:rPr lang="en-GB">
                <a:solidFill>
                  <a:srgbClr val="FFFFFF"/>
                </a:solidFill>
              </a:rPr>
              <a:t>Function Analysis in Business Environment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Content Placeholder 2">
            <a:extLst>
              <a:ext uri="{FF2B5EF4-FFF2-40B4-BE49-F238E27FC236}">
                <a16:creationId xmlns:a16="http://schemas.microsoft.com/office/drawing/2014/main" id="{547CB979-F113-79FA-130F-9EE11A200816}"/>
              </a:ext>
            </a:extLst>
          </p:cNvPr>
          <p:cNvSpPr>
            <a:spLocks noGrp="1"/>
          </p:cNvSpPr>
          <p:nvPr>
            <p:ph idx="1"/>
          </p:nvPr>
        </p:nvSpPr>
        <p:spPr>
          <a:xfrm>
            <a:off x="581192" y="2180496"/>
            <a:ext cx="11029615" cy="3678303"/>
          </a:xfrm>
        </p:spPr>
        <p:txBody>
          <a:bodyPr>
            <a:normAutofit/>
          </a:bodyPr>
          <a:lstStyle/>
          <a:p>
            <a:r>
              <a:rPr lang="en-GB" dirty="0"/>
              <a:t>Function of Finance </a:t>
            </a:r>
            <a:br>
              <a:rPr lang="en-GB" dirty="0"/>
            </a:br>
            <a:r>
              <a:rPr lang="en-GB" dirty="0"/>
              <a:t>Adjustment and Contribution: Financial strategies for global economic shifts, R&amp;D spending, and share price increases. (Yang, S., 2018) </a:t>
            </a:r>
            <a:br>
              <a:rPr lang="en-GB" dirty="0"/>
            </a:br>
            <a:r>
              <a:rPr lang="en-GB" dirty="0"/>
              <a:t>Apple's aggressive share buyback and strategic investments in new technology and markets are strategic efforts. </a:t>
            </a:r>
            <a:br>
              <a:rPr lang="en-GB" dirty="0"/>
            </a:br>
            <a:r>
              <a:rPr lang="en-GB" dirty="0"/>
              <a:t>To maintain creativity and competitiveness, hire, train, and retain talented people. </a:t>
            </a:r>
            <a:br>
              <a:rPr lang="en-GB" dirty="0"/>
            </a:br>
            <a:r>
              <a:rPr lang="en-GB" dirty="0"/>
              <a:t>Strategic Initiatives: Diversity and inclusion programmes, competitive remuneration, and professional advancement to attract and retain outstanding individuals. </a:t>
            </a:r>
            <a:br>
              <a:rPr lang="en-GB" dirty="0"/>
            </a:br>
            <a:r>
              <a:rPr lang="en-GB" dirty="0"/>
              <a:t>Change and Contribution: Branding and marketing to maintain Apple's luxury image and customer trust in a crowded market (</a:t>
            </a:r>
            <a:r>
              <a:rPr lang="en-GB" dirty="0" err="1"/>
              <a:t>Zhishen</a:t>
            </a:r>
            <a:r>
              <a:rPr lang="en-GB" dirty="0"/>
              <a:t>, C., 2021). </a:t>
            </a:r>
            <a:br>
              <a:rPr lang="en-GB" dirty="0"/>
            </a:br>
            <a:r>
              <a:rPr lang="en-GB" dirty="0"/>
              <a:t>Strategic Initiatives: Digital marketing, Apple store interactions, and global product launch events. </a:t>
            </a:r>
            <a:br>
              <a:rPr lang="en-GB" dirty="0"/>
            </a:br>
            <a:endParaRPr lang="en-GB" dirty="0"/>
          </a:p>
        </p:txBody>
      </p:sp>
    </p:spTree>
    <p:extLst>
      <p:ext uri="{BB962C8B-B14F-4D97-AF65-F5344CB8AC3E}">
        <p14:creationId xmlns:p14="http://schemas.microsoft.com/office/powerpoint/2010/main" val="2850301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BEEA5-2482-5572-2B5E-96C21A0EC1D2}"/>
              </a:ext>
            </a:extLst>
          </p:cNvPr>
          <p:cNvSpPr>
            <a:spLocks noGrp="1"/>
          </p:cNvSpPr>
          <p:nvPr>
            <p:ph type="title"/>
          </p:nvPr>
        </p:nvSpPr>
        <p:spPr/>
        <p:txBody>
          <a:bodyPr>
            <a:normAutofit/>
          </a:bodyPr>
          <a:lstStyle/>
          <a:p>
            <a:r>
              <a:rPr lang="en-US" sz="1600" dirty="0">
                <a:latin typeface="Arial" panose="020B0604020202020204" pitchFamily="34" charset="0"/>
                <a:cs typeface="Arial" panose="020B0604020202020204" pitchFamily="34" charset="0"/>
              </a:rPr>
              <a:t>FUNCTION OF PRODUCT DEVELOPEMNT AND INNOVATION</a:t>
            </a:r>
          </a:p>
        </p:txBody>
      </p:sp>
      <p:sp>
        <p:nvSpPr>
          <p:cNvPr id="3" name="Content Placeholder 2">
            <a:extLst>
              <a:ext uri="{FF2B5EF4-FFF2-40B4-BE49-F238E27FC236}">
                <a16:creationId xmlns:a16="http://schemas.microsoft.com/office/drawing/2014/main" id="{591C2A2B-2B24-734D-DD76-2EFA7291A5FC}"/>
              </a:ext>
            </a:extLst>
          </p:cNvPr>
          <p:cNvSpPr>
            <a:spLocks noGrp="1"/>
          </p:cNvSpPr>
          <p:nvPr>
            <p:ph idx="1"/>
          </p:nvPr>
        </p:nvSpPr>
        <p:spPr>
          <a:xfrm>
            <a:off x="0" y="2544947"/>
            <a:ext cx="11029616" cy="2597098"/>
          </a:xfrm>
        </p:spPr>
        <p:txBody>
          <a:bodyPr>
            <a:normAutofit fontScale="55000" lnSpcReduction="20000"/>
          </a:bodyPr>
          <a:lstStyle/>
          <a:p>
            <a:r>
              <a:rPr lang="en-US" sz="2600" dirty="0">
                <a:latin typeface="Arial" panose="020B0604020202020204" pitchFamily="34" charset="0"/>
                <a:cs typeface="Arial" panose="020B0604020202020204" pitchFamily="34" charset="0"/>
              </a:rPr>
              <a:t>APPLE’S PRODUCT DEVELOPMENT TEAM IS RESPONSIBLE FOR CONCEPTUALIZING, DESIGNING AND ENGINEERING NEW PRODUCTS LIKE THE IPHONNE 15 PRO. They collaborate with software developers , hardware engineers, and UX </a:t>
            </a:r>
            <a:r>
              <a:rPr lang="en-US" sz="2600" dirty="0" err="1">
                <a:latin typeface="Arial" panose="020B0604020202020204" pitchFamily="34" charset="0"/>
                <a:cs typeface="Arial" panose="020B0604020202020204" pitchFamily="34" charset="0"/>
              </a:rPr>
              <a:t>desingners</a:t>
            </a:r>
            <a:r>
              <a:rPr lang="en-US" sz="2600" dirty="0">
                <a:latin typeface="Arial" panose="020B0604020202020204" pitchFamily="34" charset="0"/>
                <a:cs typeface="Arial" panose="020B0604020202020204" pitchFamily="34" charset="0"/>
              </a:rPr>
              <a:t> to create innovative features and </a:t>
            </a:r>
            <a:r>
              <a:rPr lang="en-US" sz="2600" dirty="0" err="1">
                <a:latin typeface="Arial" panose="020B0604020202020204" pitchFamily="34" charset="0"/>
                <a:cs typeface="Arial" panose="020B0604020202020204" pitchFamily="34" charset="0"/>
              </a:rPr>
              <a:t>enhace</a:t>
            </a:r>
            <a:r>
              <a:rPr lang="en-US" sz="2600" dirty="0">
                <a:latin typeface="Arial" panose="020B0604020202020204" pitchFamily="34" charset="0"/>
                <a:cs typeface="Arial" panose="020B0604020202020204" pitchFamily="34" charset="0"/>
              </a:rPr>
              <a:t> user experience .</a:t>
            </a:r>
          </a:p>
          <a:p>
            <a:endParaRPr lang="en-US" sz="21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FUNCTION OF CUSTOMER SERVICE AND SUPPORT</a:t>
            </a:r>
          </a:p>
          <a:p>
            <a:pPr marL="0" indent="0">
              <a:buNone/>
            </a:pPr>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APPLE CUSTOMERS SERVICE TEAM PREPARE FOR AN INCREASE IN INQUIRIES AND SUPPORT REQUESR RELATED TO THE IPHONW 15 PRO .</a:t>
            </a:r>
          </a:p>
          <a:p>
            <a:r>
              <a:rPr lang="en-US" sz="2600" dirty="0">
                <a:latin typeface="Arial" panose="020B0604020202020204" pitchFamily="34" charset="0"/>
                <a:cs typeface="Arial" panose="020B0604020202020204" pitchFamily="34" charset="0"/>
              </a:rPr>
              <a:t>THEY PROVIDE ASSISTANCE THROUGH VARIOUS CHANNEKS , INCLUDING APPLE STORE , ONLINE CHAT SUPPORT AND THE APPLE SUPPORT APP REZOLVING INSSUES AND ENSURING CUSTOMER SATISFACTION.</a:t>
            </a:r>
          </a:p>
          <a:p>
            <a:endParaRPr lang="en-US" sz="26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pic>
        <p:nvPicPr>
          <p:cNvPr id="5" name="Picture 4" descr="A close-up of a cell phone&#10;&#10;Description automatically generated">
            <a:extLst>
              <a:ext uri="{FF2B5EF4-FFF2-40B4-BE49-F238E27FC236}">
                <a16:creationId xmlns:a16="http://schemas.microsoft.com/office/drawing/2014/main" id="{EE98852C-165A-BB42-7BA1-D7BD590D4D0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4310875"/>
            <a:ext cx="5338119" cy="2547125"/>
          </a:xfrm>
          <a:prstGeom prst="rect">
            <a:avLst/>
          </a:prstGeom>
        </p:spPr>
      </p:pic>
      <p:sp>
        <p:nvSpPr>
          <p:cNvPr id="6" name="TextBox 5">
            <a:extLst>
              <a:ext uri="{FF2B5EF4-FFF2-40B4-BE49-F238E27FC236}">
                <a16:creationId xmlns:a16="http://schemas.microsoft.com/office/drawing/2014/main" id="{41E2D56E-591F-2158-D843-F24D58C7B7AC}"/>
              </a:ext>
            </a:extLst>
          </p:cNvPr>
          <p:cNvSpPr txBox="1"/>
          <p:nvPr/>
        </p:nvSpPr>
        <p:spPr>
          <a:xfrm>
            <a:off x="4707925" y="7416972"/>
            <a:ext cx="5338119" cy="230832"/>
          </a:xfrm>
          <a:prstGeom prst="rect">
            <a:avLst/>
          </a:prstGeom>
          <a:noFill/>
        </p:spPr>
        <p:txBody>
          <a:bodyPr wrap="square" rtlCol="0">
            <a:spAutoFit/>
          </a:bodyPr>
          <a:lstStyle/>
          <a:p>
            <a:r>
              <a:rPr lang="en-US" sz="900">
                <a:hlinkClick r:id="rId3" tooltip="https://www.abruzzo24ore.tv/news/Ecco-i-Nuovi-iPhone-15-e-PRO-Arrivano-anche-Apple-Watch-9-e-Ultra-2-Meglio-e-Costano-Meno/203774.htm"/>
              </a:rPr>
              <a:t>This Photo</a:t>
            </a:r>
            <a:r>
              <a:rPr lang="en-US" sz="900"/>
              <a:t> by Unknown Author is licensed under </a:t>
            </a:r>
            <a:r>
              <a:rPr lang="en-US" sz="900">
                <a:hlinkClick r:id="rId4" tooltip="https://creativecommons.org/licenses/by-nc-nd/3.0/"/>
              </a:rPr>
              <a:t>CC BY-NC-ND</a:t>
            </a:r>
            <a:endParaRPr lang="en-US" sz="900"/>
          </a:p>
        </p:txBody>
      </p:sp>
      <p:pic>
        <p:nvPicPr>
          <p:cNvPr id="8" name="Picture 7" descr="A green apple with a light green background&#10;&#10;Description automatically generated">
            <a:extLst>
              <a:ext uri="{FF2B5EF4-FFF2-40B4-BE49-F238E27FC236}">
                <a16:creationId xmlns:a16="http://schemas.microsoft.com/office/drawing/2014/main" id="{7AA65DAA-9199-8FFA-E89C-03BA6FDCB93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48280" y="4310875"/>
            <a:ext cx="2669061" cy="2197131"/>
          </a:xfrm>
          <a:prstGeom prst="rect">
            <a:avLst/>
          </a:prstGeom>
        </p:spPr>
      </p:pic>
    </p:spTree>
    <p:extLst>
      <p:ext uri="{BB962C8B-B14F-4D97-AF65-F5344CB8AC3E}">
        <p14:creationId xmlns:p14="http://schemas.microsoft.com/office/powerpoint/2010/main" val="2959216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spheres connected with a red line">
            <a:extLst>
              <a:ext uri="{FF2B5EF4-FFF2-40B4-BE49-F238E27FC236}">
                <a16:creationId xmlns:a16="http://schemas.microsoft.com/office/drawing/2014/main" id="{47FBC3A5-60C9-8CF9-054B-BC157C98788F}"/>
              </a:ext>
            </a:extLst>
          </p:cNvPr>
          <p:cNvPicPr>
            <a:picLocks noChangeAspect="1"/>
          </p:cNvPicPr>
          <p:nvPr/>
        </p:nvPicPr>
        <p:blipFill rotWithShape="1">
          <a:blip r:embed="rId2"/>
          <a:srcRect t="24898" b="10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588E1FAE-A2C1-9C97-6647-2ED095AEBAB8}"/>
              </a:ext>
            </a:extLst>
          </p:cNvPr>
          <p:cNvSpPr>
            <a:spLocks noGrp="1"/>
          </p:cNvSpPr>
          <p:nvPr>
            <p:ph type="title"/>
          </p:nvPr>
        </p:nvSpPr>
        <p:spPr>
          <a:xfrm>
            <a:off x="584200" y="1006956"/>
            <a:ext cx="3412067" cy="1372177"/>
          </a:xfrm>
        </p:spPr>
        <p:txBody>
          <a:bodyPr anchor="ctr">
            <a:normAutofit/>
          </a:bodyPr>
          <a:lstStyle/>
          <a:p>
            <a:r>
              <a:rPr lang="en-RO">
                <a:solidFill>
                  <a:srgbClr val="FFFFFF"/>
                </a:solidFill>
              </a:rPr>
              <a:t>Conclusion</a:t>
            </a:r>
          </a:p>
        </p:txBody>
      </p:sp>
      <p:sp>
        <p:nvSpPr>
          <p:cNvPr id="3" name="Content Placeholder 2">
            <a:extLst>
              <a:ext uri="{FF2B5EF4-FFF2-40B4-BE49-F238E27FC236}">
                <a16:creationId xmlns:a16="http://schemas.microsoft.com/office/drawing/2014/main" id="{7759F958-115F-5566-C713-6CC0BE5E8758}"/>
              </a:ext>
            </a:extLst>
          </p:cNvPr>
          <p:cNvSpPr>
            <a:spLocks noGrp="1"/>
          </p:cNvSpPr>
          <p:nvPr>
            <p:ph idx="1"/>
          </p:nvPr>
        </p:nvSpPr>
        <p:spPr>
          <a:xfrm>
            <a:off x="581193" y="2438399"/>
            <a:ext cx="3415074" cy="3564467"/>
          </a:xfrm>
        </p:spPr>
        <p:txBody>
          <a:bodyPr>
            <a:normAutofit/>
          </a:bodyPr>
          <a:lstStyle/>
          <a:p>
            <a:pPr marL="342900" lvl="0" indent="-342900">
              <a:lnSpc>
                <a:spcPct val="90000"/>
              </a:lnSpc>
              <a:spcAft>
                <a:spcPts val="800"/>
              </a:spcAft>
              <a:buSzPts val="1000"/>
              <a:buFont typeface="Symbol" pitchFamily="2" charset="2"/>
              <a:buChar char=""/>
              <a:tabLst>
                <a:tab pos="457200" algn="l"/>
              </a:tabLst>
            </a:pPr>
            <a:r>
              <a:rPr lang="en-GB" sz="1700">
                <a:solidFill>
                  <a:srgbClr val="FFFFFF"/>
                </a:solidFill>
              </a:rPr>
              <a:t>Apple has to connect its internal operations to the outside world to innovate, dominate the market, and engage stakeholders. </a:t>
            </a:r>
            <a:br>
              <a:rPr lang="en-GB" sz="1700">
                <a:solidFill>
                  <a:srgbClr val="FFFFFF"/>
                </a:solidFill>
              </a:rPr>
            </a:br>
            <a:r>
              <a:rPr lang="en-GB" sz="1700">
                <a:solidFill>
                  <a:srgbClr val="FFFFFF"/>
                </a:solidFill>
              </a:rPr>
              <a:t>Due to its strong brand, ongoing innovation, and good stakeholder management, Apple is well-positioned for future growth and possibilities despite the global economy's uncertainty, new technologies' disruptions, and competition. </a:t>
            </a:r>
            <a:br>
              <a:rPr lang="en-GB" sz="1700">
                <a:solidFill>
                  <a:srgbClr val="FFFFFF"/>
                </a:solidFill>
              </a:rPr>
            </a:br>
            <a:br>
              <a:rPr lang="en-GB" sz="1700">
                <a:solidFill>
                  <a:srgbClr val="FFFFFF"/>
                </a:solidFill>
              </a:rPr>
            </a:br>
            <a:endParaRPr lang="en-RO" sz="1700">
              <a:solidFill>
                <a:srgbClr val="FFFFFF"/>
              </a:solidFill>
            </a:endParaRPr>
          </a:p>
        </p:txBody>
      </p:sp>
    </p:spTree>
    <p:extLst>
      <p:ext uri="{BB962C8B-B14F-4D97-AF65-F5344CB8AC3E}">
        <p14:creationId xmlns:p14="http://schemas.microsoft.com/office/powerpoint/2010/main" val="391345945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9822C-26FE-B525-4CD0-C55E6522EE14}"/>
              </a:ext>
            </a:extLst>
          </p:cNvPr>
          <p:cNvSpPr>
            <a:spLocks noGrp="1"/>
          </p:cNvSpPr>
          <p:nvPr>
            <p:ph type="title"/>
          </p:nvPr>
        </p:nvSpPr>
        <p:spPr/>
        <p:txBody>
          <a:bodyPr/>
          <a:lstStyle/>
          <a:p>
            <a:r>
              <a:rPr lang="en-GB" dirty="0"/>
              <a:t>References:</a:t>
            </a:r>
            <a:endParaRPr lang="en-RO" dirty="0"/>
          </a:p>
        </p:txBody>
      </p:sp>
      <p:sp>
        <p:nvSpPr>
          <p:cNvPr id="3" name="Content Placeholder 2">
            <a:extLst>
              <a:ext uri="{FF2B5EF4-FFF2-40B4-BE49-F238E27FC236}">
                <a16:creationId xmlns:a16="http://schemas.microsoft.com/office/drawing/2014/main" id="{83B7F0A0-A64B-AFF3-53C3-9EB3802296CD}"/>
              </a:ext>
            </a:extLst>
          </p:cNvPr>
          <p:cNvSpPr>
            <a:spLocks noGrp="1"/>
          </p:cNvSpPr>
          <p:nvPr>
            <p:ph idx="1"/>
          </p:nvPr>
        </p:nvSpPr>
        <p:spPr/>
        <p:txBody>
          <a:bodyPr>
            <a:normAutofit fontScale="62500" lnSpcReduction="20000"/>
          </a:bodyPr>
          <a:lstStyle/>
          <a:p>
            <a:r>
              <a:rPr lang="en-GB" dirty="0"/>
              <a:t>Apple Inc. (2020) Environmental Progress Report. Available at: https://</a:t>
            </a:r>
            <a:r>
              <a:rPr lang="en-GB" dirty="0" err="1"/>
              <a:t>www.apple.com</a:t>
            </a:r>
            <a:r>
              <a:rPr lang="en-GB" dirty="0"/>
              <a:t>/environment/pdf/Apple_Environmental_Progress_Report_2020.pdf (Accessed 20 February 2024).</a:t>
            </a:r>
          </a:p>
          <a:p>
            <a:r>
              <a:rPr lang="en-GB" dirty="0"/>
              <a:t>Apple Inc. (2011) The Apple Store's Distinctive Design &amp; Layout now a Registered Trademark, United States Patent and Trademark Office. Available at: [URL not provided] (Accessed 20 February 2024).</a:t>
            </a:r>
          </a:p>
          <a:p>
            <a:r>
              <a:rPr lang="en-GB" dirty="0"/>
              <a:t>Cameron. (2016) ‘What I Learned from 10 Years of Doing Public Relations for Apple’, Business Mirror (Makati City). Available at: https://</a:t>
            </a:r>
            <a:r>
              <a:rPr lang="en-GB" dirty="0" err="1"/>
              <a:t>hbr.org</a:t>
            </a:r>
            <a:r>
              <a:rPr lang="en-GB" dirty="0"/>
              <a:t>/2016/07/what-i-learned-from-10-years-of-doing-pr-for-apple?_lrsc=1f20e11e-leb2-47be-baee-1d80ff7f85bf&amp;utm_source=</a:t>
            </a:r>
            <a:r>
              <a:rPr lang="en-GB" dirty="0" err="1"/>
              <a:t>social&amp;utm_medium</a:t>
            </a:r>
            <a:r>
              <a:rPr lang="en-GB" dirty="0"/>
              <a:t>=</a:t>
            </a:r>
            <a:r>
              <a:rPr lang="en-GB" dirty="0" err="1"/>
              <a:t>leap&amp;utm_campaign</a:t>
            </a:r>
            <a:r>
              <a:rPr lang="en-GB" dirty="0"/>
              <a:t>=</a:t>
            </a:r>
            <a:r>
              <a:rPr lang="en-GB" dirty="0" err="1"/>
              <a:t>twitter&amp;src</a:t>
            </a:r>
            <a:r>
              <a:rPr lang="en-GB" dirty="0"/>
              <a:t>=li-leap (Accessed 20 February 2024).</a:t>
            </a:r>
          </a:p>
          <a:p>
            <a:r>
              <a:rPr lang="en-GB" dirty="0" err="1"/>
              <a:t>Catmull</a:t>
            </a:r>
            <a:r>
              <a:rPr lang="en-GB" dirty="0"/>
              <a:t>, E. (2014) Creativity, Inc. Bantam Books Ltd.</a:t>
            </a:r>
          </a:p>
          <a:p>
            <a:r>
              <a:rPr lang="en-GB" dirty="0" err="1"/>
              <a:t>Finbox</a:t>
            </a:r>
            <a:r>
              <a:rPr lang="en-GB" dirty="0"/>
              <a:t>. (2021a) ‘How does Apple's Return on Assets benchmarks against Competitors’. Available at: https://</a:t>
            </a:r>
            <a:r>
              <a:rPr lang="en-GB" dirty="0" err="1"/>
              <a:t>finbox.com</a:t>
            </a:r>
            <a:r>
              <a:rPr lang="en-GB" dirty="0"/>
              <a:t>/NASDAQGS:AAPL/explorer/</a:t>
            </a:r>
            <a:r>
              <a:rPr lang="en-GB" dirty="0" err="1"/>
              <a:t>roa</a:t>
            </a:r>
            <a:r>
              <a:rPr lang="en-GB" dirty="0"/>
              <a:t> (Accessed 20 February 2024).</a:t>
            </a:r>
          </a:p>
          <a:p>
            <a:r>
              <a:rPr lang="en-GB" dirty="0" err="1"/>
              <a:t>Finbox</a:t>
            </a:r>
            <a:r>
              <a:rPr lang="en-GB" dirty="0"/>
              <a:t>. (2021b) ‘How does Apple's Return on Equity benchmarks against Competitors’. Available at: https://</a:t>
            </a:r>
            <a:r>
              <a:rPr lang="en-GB" dirty="0" err="1"/>
              <a:t>finbox.com</a:t>
            </a:r>
            <a:r>
              <a:rPr lang="en-GB" dirty="0"/>
              <a:t>/NASDAQGS:AAPL/explorer/roe (Accessed 20 February 2024).</a:t>
            </a:r>
          </a:p>
          <a:p>
            <a:r>
              <a:rPr lang="en-GB" dirty="0"/>
              <a:t>Isaacson, W. (2011) Steve Jobs: A Biography. Simon &amp; Schuster.</a:t>
            </a:r>
          </a:p>
          <a:p>
            <a:r>
              <a:rPr lang="en-GB" dirty="0"/>
              <a:t>Johnson, R. (2011) ‘What I Learned Building the Apple Store’, Harvard Business Review. Available at: https://</a:t>
            </a:r>
            <a:r>
              <a:rPr lang="en-GB" dirty="0" err="1"/>
              <a:t>hbr.org</a:t>
            </a:r>
            <a:r>
              <a:rPr lang="en-GB" dirty="0"/>
              <a:t>/2011/11/what-</a:t>
            </a:r>
            <a:r>
              <a:rPr lang="en-GB" dirty="0" err="1"/>
              <a:t>i</a:t>
            </a:r>
            <a:r>
              <a:rPr lang="en-GB" dirty="0"/>
              <a:t>-learned-building-the-ap (Accessed 20 February 2024).</a:t>
            </a:r>
          </a:p>
          <a:p>
            <a:r>
              <a:rPr lang="en-GB" dirty="0"/>
              <a:t>Thompson, B. (2018) ‘Apple's social network’, </a:t>
            </a:r>
            <a:r>
              <a:rPr lang="en-GB" dirty="0" err="1"/>
              <a:t>Stratechery</a:t>
            </a:r>
            <a:r>
              <a:rPr lang="en-GB" dirty="0"/>
              <a:t>. Available at: https://</a:t>
            </a:r>
            <a:r>
              <a:rPr lang="en-GB" dirty="0" err="1"/>
              <a:t>stratechery.com</a:t>
            </a:r>
            <a:r>
              <a:rPr lang="en-GB" dirty="0"/>
              <a:t>/2018/apples-social-network/ (Accessed 20 February 2024).</a:t>
            </a:r>
          </a:p>
          <a:p>
            <a:r>
              <a:rPr lang="en-GB" dirty="0"/>
              <a:t>Yang, S. (2018) ‘Revelation of Apple's Innovation and Development’. Available at: https://</a:t>
            </a:r>
            <a:r>
              <a:rPr lang="en-GB" dirty="0" err="1"/>
              <a:t>kns.cnki.net</a:t>
            </a:r>
            <a:r>
              <a:rPr lang="en-GB" dirty="0"/>
              <a:t>/</a:t>
            </a:r>
            <a:r>
              <a:rPr lang="en-GB" dirty="0" err="1"/>
              <a:t>kcms</a:t>
            </a:r>
            <a:r>
              <a:rPr lang="en-GB" dirty="0"/>
              <a:t>/detail/</a:t>
            </a:r>
            <a:r>
              <a:rPr lang="en-GB" dirty="0" err="1"/>
              <a:t>detail.aspx?dbcode</a:t>
            </a:r>
            <a:r>
              <a:rPr lang="en-GB" dirty="0"/>
              <a:t>=</a:t>
            </a:r>
            <a:r>
              <a:rPr lang="en-GB" dirty="0" err="1"/>
              <a:t>CJFD&amp;dbname</a:t>
            </a:r>
            <a:r>
              <a:rPr lang="en-GB" dirty="0"/>
              <a:t>=CJFDLAST2018&amp;filename=QYYJ201812019&amp;uniplatform=</a:t>
            </a:r>
            <a:r>
              <a:rPr lang="en-GB" dirty="0" err="1"/>
              <a:t>NZKPT&amp;v</a:t>
            </a:r>
            <a:r>
              <a:rPr lang="en-GB" dirty="0"/>
              <a:t>=yuTTbjf5va054ihEzuiyyC00wYtwZsgP%25mmd2FAVqBon0hzRywH%25mmd2B0fZ9u57Q8FK1FT74 (Accessed 20 February 2024).</a:t>
            </a:r>
          </a:p>
          <a:p>
            <a:r>
              <a:rPr lang="en-GB" dirty="0" err="1"/>
              <a:t>Zhishen</a:t>
            </a:r>
            <a:r>
              <a:rPr lang="en-GB" dirty="0"/>
              <a:t>, C. (2021) ‘A case study of Apple's Brand Influence’, DOI: https://</a:t>
            </a:r>
            <a:r>
              <a:rPr lang="en-GB" dirty="0" err="1"/>
              <a:t>doi.org</a:t>
            </a:r>
            <a:r>
              <a:rPr lang="en-GB" dirty="0"/>
              <a:t>/10.14097/j.cnki.5392/2021.17.006.</a:t>
            </a:r>
          </a:p>
        </p:txBody>
      </p:sp>
    </p:spTree>
    <p:extLst>
      <p:ext uri="{BB962C8B-B14F-4D97-AF65-F5344CB8AC3E}">
        <p14:creationId xmlns:p14="http://schemas.microsoft.com/office/powerpoint/2010/main" val="16169768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esentation1-30  -  Read-Only" id="{02A8F9E2-E7E4-4B46-9725-8E2E1B002BDE}" vid="{57A14C61-2F57-0B41-B8F0-64CDAE463B7F}"/>
    </a:ext>
  </a:extLst>
</a:theme>
</file>

<file path=docProps/app.xml><?xml version="1.0" encoding="utf-8"?>
<Properties xmlns="http://schemas.openxmlformats.org/officeDocument/2006/extended-properties" xmlns:vt="http://schemas.openxmlformats.org/officeDocument/2006/docPropsVTypes">
  <Template>Dividend</Template>
  <TotalTime>248</TotalTime>
  <Words>1735</Words>
  <Application>Microsoft Macintosh PowerPoint</Application>
  <PresentationFormat>Widescreen</PresentationFormat>
  <Paragraphs>66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Gill Sans MT</vt:lpstr>
      <vt:lpstr>Symbol</vt:lpstr>
      <vt:lpstr>Wingdings 2</vt:lpstr>
      <vt:lpstr>Dividend</vt:lpstr>
      <vt:lpstr> </vt:lpstr>
      <vt:lpstr>Apple Inc. - Overview </vt:lpstr>
      <vt:lpstr>Purpose of the Presentation </vt:lpstr>
      <vt:lpstr>Organizational Structure </vt:lpstr>
      <vt:lpstr>Apple  has one organizational structure that reflects its focus for customer experience and functional expertise. One of them is board of directors – the highest level of autoruty in the company  responsabile for making strategic decisions and executive of management . </vt:lpstr>
      <vt:lpstr>External Environment - PESTLE Analysis </vt:lpstr>
      <vt:lpstr>Stakeholder Analysis </vt:lpstr>
      <vt:lpstr>Importance of Stakeholders</vt:lpstr>
      <vt:lpstr>Function Analysis in Business Environment </vt:lpstr>
      <vt:lpstr>FUNCTION OF PRODUCT DEVELOPEMNT AND INNOVATION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Ionela Sorina Ocneanu (2234046)</dc:creator>
  <cp:lastModifiedBy>Ionela Sorina Ocneanu (2234046)</cp:lastModifiedBy>
  <cp:revision>6</cp:revision>
  <dcterms:created xsi:type="dcterms:W3CDTF">2024-03-04T14:57:19Z</dcterms:created>
  <dcterms:modified xsi:type="dcterms:W3CDTF">2024-03-06T16:04:24Z</dcterms:modified>
</cp:coreProperties>
</file>