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theme/theme4.xml" ContentType="application/vnd.openxmlformats-officedocument.theme+xml"/>
  <Override PartName="/ppt/slideLayouts/slideLayout13.xml" ContentType="application/vnd.openxmlformats-officedocument.presentationml.slideLayout+xml"/>
  <Override PartName="/ppt/theme/theme5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6.xml" ContentType="application/vnd.openxmlformats-officedocument.theme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theme/theme8.xml" ContentType="application/vnd.openxmlformats-officedocument.theme+xml"/>
  <Override PartName="/ppt/slideLayouts/slideLayout18.xml" ContentType="application/vnd.openxmlformats-officedocument.presentationml.slideLayout+xml"/>
  <Override PartName="/ppt/theme/theme9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17.xml" ContentType="application/vnd.openxmlformats-officedocument.theme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theme/theme18.xml" ContentType="application/vnd.openxmlformats-officedocument.theme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93" r:id="rId1"/>
    <p:sldMasterId id="2147484803" r:id="rId2"/>
    <p:sldMasterId id="2147484805" r:id="rId3"/>
    <p:sldMasterId id="2147484807" r:id="rId4"/>
    <p:sldMasterId id="2147484809" r:id="rId5"/>
    <p:sldMasterId id="2147484811" r:id="rId6"/>
    <p:sldMasterId id="2147484814" r:id="rId7"/>
    <p:sldMasterId id="2147484816" r:id="rId8"/>
    <p:sldMasterId id="2147484818" r:id="rId9"/>
    <p:sldMasterId id="2147484820" r:id="rId10"/>
    <p:sldMasterId id="2147484832" r:id="rId11"/>
    <p:sldMasterId id="2147484837" r:id="rId12"/>
    <p:sldMasterId id="2147484841" r:id="rId13"/>
    <p:sldMasterId id="2147484845" r:id="rId14"/>
    <p:sldMasterId id="2147484857" r:id="rId15"/>
    <p:sldMasterId id="2147484869" r:id="rId16"/>
    <p:sldMasterId id="2147485120" r:id="rId17"/>
    <p:sldMasterId id="2147485146" r:id="rId18"/>
    <p:sldMasterId id="2147485158" r:id="rId19"/>
  </p:sldMasterIdLst>
  <p:notesMasterIdLst>
    <p:notesMasterId r:id="rId45"/>
  </p:notesMasterIdLst>
  <p:handoutMasterIdLst>
    <p:handoutMasterId r:id="rId46"/>
  </p:handoutMasterIdLst>
  <p:sldIdLst>
    <p:sldId id="301" r:id="rId20"/>
    <p:sldId id="433" r:id="rId21"/>
    <p:sldId id="381" r:id="rId22"/>
    <p:sldId id="390" r:id="rId23"/>
    <p:sldId id="405" r:id="rId24"/>
    <p:sldId id="391" r:id="rId25"/>
    <p:sldId id="392" r:id="rId26"/>
    <p:sldId id="393" r:id="rId27"/>
    <p:sldId id="394" r:id="rId28"/>
    <p:sldId id="434" r:id="rId29"/>
    <p:sldId id="395" r:id="rId30"/>
    <p:sldId id="396" r:id="rId31"/>
    <p:sldId id="397" r:id="rId32"/>
    <p:sldId id="398" r:id="rId33"/>
    <p:sldId id="399" r:id="rId34"/>
    <p:sldId id="400" r:id="rId35"/>
    <p:sldId id="401" r:id="rId36"/>
    <p:sldId id="402" r:id="rId37"/>
    <p:sldId id="406" r:id="rId38"/>
    <p:sldId id="407" r:id="rId39"/>
    <p:sldId id="363" r:id="rId40"/>
    <p:sldId id="404" r:id="rId41"/>
    <p:sldId id="425" r:id="rId42"/>
    <p:sldId id="435" r:id="rId43"/>
    <p:sldId id="431" r:id="rId44"/>
  </p:sldIdLst>
  <p:sldSz cx="12192000" cy="6858000"/>
  <p:notesSz cx="6724650" cy="97742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847" autoAdjust="0"/>
    <p:restoredTop sz="79976" autoAdjust="0"/>
  </p:normalViewPr>
  <p:slideViewPr>
    <p:cSldViewPr>
      <p:cViewPr varScale="1">
        <p:scale>
          <a:sx n="89" d="100"/>
          <a:sy n="89" d="100"/>
        </p:scale>
        <p:origin x="696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1.xml"/><Relationship Id="rId29" Type="http://schemas.openxmlformats.org/officeDocument/2006/relationships/slide" Target="slides/slide10.xml"/><Relationship Id="rId41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65FABED0-40C7-AF61-6FAB-CF7A3B6CB86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465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184" tIns="45091" rIns="90184" bIns="45091" numCol="1" anchor="t" anchorCtr="0" compatLnSpc="1">
            <a:prstTxWarp prst="textNoShape">
              <a:avLst/>
            </a:prstTxWarp>
          </a:bodyPr>
          <a:lstStyle>
            <a:lvl1pPr eaLnBrk="0" fontAlgn="auto" hangingPunct="0">
              <a:spcBef>
                <a:spcPts val="0"/>
              </a:spcBef>
              <a:spcAft>
                <a:spcPts val="0"/>
              </a:spcAft>
              <a:defRPr sz="1200" b="0" dirty="0"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4451" name="Rectangle 3">
            <a:extLst>
              <a:ext uri="{FF2B5EF4-FFF2-40B4-BE49-F238E27FC236}">
                <a16:creationId xmlns:a16="http://schemas.microsoft.com/office/drawing/2014/main" id="{69B6237B-6420-F951-2F89-FA5EDF3023E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08413" y="0"/>
            <a:ext cx="291465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184" tIns="45091" rIns="90184" bIns="45091" numCol="1" anchor="t" anchorCtr="0" compatLnSpc="1">
            <a:prstTxWarp prst="textNoShape">
              <a:avLst/>
            </a:prstTxWarp>
          </a:bodyPr>
          <a:lstStyle>
            <a:lvl1pPr algn="r" eaLnBrk="0" fontAlgn="auto" hangingPunct="0">
              <a:spcBef>
                <a:spcPts val="0"/>
              </a:spcBef>
              <a:spcAft>
                <a:spcPts val="0"/>
              </a:spcAft>
              <a:defRPr sz="1200" b="0">
                <a:latin typeface="Raleway" pitchFamily="2" charset="0"/>
              </a:defRPr>
            </a:lvl1pPr>
          </a:lstStyle>
          <a:p>
            <a:pPr>
              <a:defRPr/>
            </a:pPr>
            <a:fld id="{21696FF6-A6C1-4433-96D7-483D8DE84E01}" type="datetimeFigureOut">
              <a:rPr lang="en-GB"/>
              <a:pPr>
                <a:defRPr/>
              </a:pPr>
              <a:t>28/02/2024</a:t>
            </a:fld>
            <a:endParaRPr lang="en-GB" dirty="0"/>
          </a:p>
        </p:txBody>
      </p:sp>
      <p:sp>
        <p:nvSpPr>
          <p:cNvPr id="104452" name="Rectangle 4">
            <a:extLst>
              <a:ext uri="{FF2B5EF4-FFF2-40B4-BE49-F238E27FC236}">
                <a16:creationId xmlns:a16="http://schemas.microsoft.com/office/drawing/2014/main" id="{E23CE084-E0A4-51DA-A668-6E6934E19E0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465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184" tIns="45091" rIns="90184" bIns="45091" numCol="1" anchor="b" anchorCtr="0" compatLnSpc="1">
            <a:prstTxWarp prst="textNoShape">
              <a:avLst/>
            </a:prstTxWarp>
          </a:bodyPr>
          <a:lstStyle>
            <a:lvl1pPr eaLnBrk="0" fontAlgn="auto" hangingPunct="0">
              <a:spcBef>
                <a:spcPts val="0"/>
              </a:spcBef>
              <a:spcAft>
                <a:spcPts val="0"/>
              </a:spcAft>
              <a:defRPr sz="1200" b="0" dirty="0"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4453" name="Rectangle 5">
            <a:extLst>
              <a:ext uri="{FF2B5EF4-FFF2-40B4-BE49-F238E27FC236}">
                <a16:creationId xmlns:a16="http://schemas.microsoft.com/office/drawing/2014/main" id="{C7F158EE-1C60-4664-CA43-823297A7226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08413" y="9283700"/>
            <a:ext cx="291465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184" tIns="45091" rIns="90184" bIns="45091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0">
                <a:latin typeface="Raleway" pitchFamily="2" charset="0"/>
              </a:defRPr>
            </a:lvl1pPr>
          </a:lstStyle>
          <a:p>
            <a:pPr>
              <a:defRPr/>
            </a:pPr>
            <a:fld id="{F74F4431-C527-43C1-802D-E88FCADC976B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3289E51-5FE5-42B3-55D8-8202E66D10C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88950"/>
          </a:xfrm>
          <a:prstGeom prst="rect">
            <a:avLst/>
          </a:prstGeom>
        </p:spPr>
        <p:txBody>
          <a:bodyPr vert="horz" lIns="90184" tIns="45091" rIns="90184" bIns="45091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b="0" dirty="0"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595B24-EFAC-FE32-528A-066844B4337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08413" y="0"/>
            <a:ext cx="2914650" cy="488950"/>
          </a:xfrm>
          <a:prstGeom prst="rect">
            <a:avLst/>
          </a:prstGeom>
        </p:spPr>
        <p:txBody>
          <a:bodyPr vert="horz" lIns="90184" tIns="45091" rIns="90184" bIns="45091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0" smtClean="0">
                <a:latin typeface="Raleway" pitchFamily="2" charset="0"/>
              </a:defRPr>
            </a:lvl1pPr>
          </a:lstStyle>
          <a:p>
            <a:pPr>
              <a:defRPr/>
            </a:pPr>
            <a:fld id="{DD85DE9F-6383-473D-81A5-F109CBBD3ADE}" type="datetimeFigureOut">
              <a:rPr lang="en-US"/>
              <a:pPr>
                <a:defRPr/>
              </a:pPr>
              <a:t>2/28/2024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E8BAC97-5D62-1D4F-155A-C4AB9481107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33425"/>
            <a:ext cx="6515100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184" tIns="45091" rIns="90184" bIns="45091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F92BB8C-4C47-85F8-0055-D9C718DDA4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</p:spPr>
        <p:txBody>
          <a:bodyPr vert="horz" lIns="90184" tIns="45091" rIns="90184" bIns="45091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6E49BD-CA06-766F-7F4C-F61F6B93A24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83700"/>
            <a:ext cx="2914650" cy="488950"/>
          </a:xfrm>
          <a:prstGeom prst="rect">
            <a:avLst/>
          </a:prstGeom>
        </p:spPr>
        <p:txBody>
          <a:bodyPr vert="horz" lIns="90184" tIns="45091" rIns="90184" bIns="45091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b="0" dirty="0"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0E29B8-C562-2C71-9F93-7E58F19A5F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08413" y="9283700"/>
            <a:ext cx="2914650" cy="488950"/>
          </a:xfrm>
          <a:prstGeom prst="rect">
            <a:avLst/>
          </a:prstGeom>
        </p:spPr>
        <p:txBody>
          <a:bodyPr vert="horz" wrap="square" lIns="90184" tIns="45091" rIns="90184" bIns="45091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b="0" smtClean="0">
                <a:latin typeface="Raleway" pitchFamily="2" charset="0"/>
              </a:defRPr>
            </a:lvl1pPr>
          </a:lstStyle>
          <a:p>
            <a:pPr>
              <a:defRPr/>
            </a:pPr>
            <a:fld id="{3E55B9C9-A6AE-4739-99DF-A8122595086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lide Image Placeholder 1">
            <a:extLst>
              <a:ext uri="{FF2B5EF4-FFF2-40B4-BE49-F238E27FC236}">
                <a16:creationId xmlns:a16="http://schemas.microsoft.com/office/drawing/2014/main" id="{63813270-1AA6-83DE-7E83-A69FB580EA4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9811" name="Notes Placeholder 2">
            <a:extLst>
              <a:ext uri="{FF2B5EF4-FFF2-40B4-BE49-F238E27FC236}">
                <a16:creationId xmlns:a16="http://schemas.microsoft.com/office/drawing/2014/main" id="{75A6A1CE-A33F-B233-51C1-5EBA4A43E2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IN" altLang="en-US" b="1">
                <a:cs typeface="Arial" panose="020B0604020202020204" pitchFamily="34" charset="0"/>
              </a:rPr>
              <a:t>Figure 1.2  Three horizons for strategy</a:t>
            </a:r>
          </a:p>
        </p:txBody>
      </p:sp>
      <p:sp>
        <p:nvSpPr>
          <p:cNvPr id="119812" name="Slide Number Placeholder 3">
            <a:extLst>
              <a:ext uri="{FF2B5EF4-FFF2-40B4-BE49-F238E27FC236}">
                <a16:creationId xmlns:a16="http://schemas.microsoft.com/office/drawing/2014/main" id="{4E7A7E84-6C79-5A59-3EF5-E49A35039A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BD85B5-AF21-4B5A-8549-D0334ABC006D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>
            <a:extLst>
              <a:ext uri="{FF2B5EF4-FFF2-40B4-BE49-F238E27FC236}">
                <a16:creationId xmlns:a16="http://schemas.microsoft.com/office/drawing/2014/main" id="{378EBB9D-FCD3-89C1-7C8D-995E808A4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59" name="Notes Placeholder 2">
            <a:extLst>
              <a:ext uri="{FF2B5EF4-FFF2-40B4-BE49-F238E27FC236}">
                <a16:creationId xmlns:a16="http://schemas.microsoft.com/office/drawing/2014/main" id="{0D6729D6-E2FC-5137-9D97-224AE7B3C4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b="1">
                <a:cs typeface="Arial" panose="020B0604020202020204" pitchFamily="34" charset="0"/>
              </a:rPr>
              <a:t>Figure 1.3  The </a:t>
            </a:r>
            <a:r>
              <a:rPr lang="en-US" altLang="en-US" b="1" i="1">
                <a:cs typeface="Arial" panose="020B0604020202020204" pitchFamily="34" charset="0"/>
              </a:rPr>
              <a:t>Exploring Strategy </a:t>
            </a:r>
            <a:r>
              <a:rPr lang="en-US" altLang="en-US" b="1">
                <a:cs typeface="Arial" panose="020B0604020202020204" pitchFamily="34" charset="0"/>
              </a:rPr>
              <a:t> Framework</a:t>
            </a:r>
            <a:endParaRPr lang="en-GB" altLang="en-US" b="1">
              <a:cs typeface="Arial" panose="020B0604020202020204" pitchFamily="34" charset="0"/>
            </a:endParaRPr>
          </a:p>
        </p:txBody>
      </p:sp>
      <p:sp>
        <p:nvSpPr>
          <p:cNvPr id="121860" name="Slide Number Placeholder 3">
            <a:extLst>
              <a:ext uri="{FF2B5EF4-FFF2-40B4-BE49-F238E27FC236}">
                <a16:creationId xmlns:a16="http://schemas.microsoft.com/office/drawing/2014/main" id="{779F3CE1-4D51-566F-05A3-5E2420B5C4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26AC7A0-08ED-43DE-A4AB-9AFDDE5E1AFE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Slide Image Placeholder 1">
            <a:extLst>
              <a:ext uri="{FF2B5EF4-FFF2-40B4-BE49-F238E27FC236}">
                <a16:creationId xmlns:a16="http://schemas.microsoft.com/office/drawing/2014/main" id="{E3E9DB98-53F9-DA23-3D78-85808AAF09F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3907" name="Notes Placeholder 2">
            <a:extLst>
              <a:ext uri="{FF2B5EF4-FFF2-40B4-BE49-F238E27FC236}">
                <a16:creationId xmlns:a16="http://schemas.microsoft.com/office/drawing/2014/main" id="{B88F0BF5-E5D6-F022-D330-B52E9CC43E9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3908" name="Slide Number Placeholder 3">
            <a:extLst>
              <a:ext uri="{FF2B5EF4-FFF2-40B4-BE49-F238E27FC236}">
                <a16:creationId xmlns:a16="http://schemas.microsoft.com/office/drawing/2014/main" id="{6A5FB383-01C7-8D67-9875-6D2B6CE6E7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9CEC3E8-04F3-42BF-8D8E-B6BF1900FF73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Slide Image Placeholder 1">
            <a:extLst>
              <a:ext uri="{FF2B5EF4-FFF2-40B4-BE49-F238E27FC236}">
                <a16:creationId xmlns:a16="http://schemas.microsoft.com/office/drawing/2014/main" id="{A31B35F4-355B-928B-8C34-AB8AD4074A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5955" name="Notes Placeholder 2">
            <a:extLst>
              <a:ext uri="{FF2B5EF4-FFF2-40B4-BE49-F238E27FC236}">
                <a16:creationId xmlns:a16="http://schemas.microsoft.com/office/drawing/2014/main" id="{32672915-263E-E938-F434-0F91C1CA462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5956" name="Slide Number Placeholder 3">
            <a:extLst>
              <a:ext uri="{FF2B5EF4-FFF2-40B4-BE49-F238E27FC236}">
                <a16:creationId xmlns:a16="http://schemas.microsoft.com/office/drawing/2014/main" id="{7B621BCA-F432-EB8F-142B-CA21A42B4B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DF53FED-4074-4BCD-8916-832628F97C89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>
            <a:extLst>
              <a:ext uri="{FF2B5EF4-FFF2-40B4-BE49-F238E27FC236}">
                <a16:creationId xmlns:a16="http://schemas.microsoft.com/office/drawing/2014/main" id="{93ABCF45-36A8-FA2F-7897-F448D01526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60086A4-66E9-45A3-97DD-43ADD744EE3B}" type="slidenum">
              <a:rPr lang="en-US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>
              <a:latin typeface="Raleway" pitchFamily="2" charset="0"/>
              <a:cs typeface="Arial" panose="020B0604020202020204" pitchFamily="34" charset="0"/>
            </a:endParaRPr>
          </a:p>
        </p:txBody>
      </p:sp>
      <p:sp>
        <p:nvSpPr>
          <p:cNvPr id="128003" name="Rectangle 2">
            <a:extLst>
              <a:ext uri="{FF2B5EF4-FFF2-40B4-BE49-F238E27FC236}">
                <a16:creationId xmlns:a16="http://schemas.microsoft.com/office/drawing/2014/main" id="{FFBF9BC6-EA0D-0A78-C766-4159F15EA6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8004" name="Rectangle 3">
            <a:extLst>
              <a:ext uri="{FF2B5EF4-FFF2-40B4-BE49-F238E27FC236}">
                <a16:creationId xmlns:a16="http://schemas.microsoft.com/office/drawing/2014/main" id="{508549C1-4C80-E70B-8E33-428C05B446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b="1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Slide Image Placeholder 1">
            <a:extLst>
              <a:ext uri="{FF2B5EF4-FFF2-40B4-BE49-F238E27FC236}">
                <a16:creationId xmlns:a16="http://schemas.microsoft.com/office/drawing/2014/main" id="{0D4B42C1-A721-687A-38EA-2B074A7701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0051" name="Notes Placeholder 2">
            <a:extLst>
              <a:ext uri="{FF2B5EF4-FFF2-40B4-BE49-F238E27FC236}">
                <a16:creationId xmlns:a16="http://schemas.microsoft.com/office/drawing/2014/main" id="{299F3424-F495-CEB0-C688-1F2CD72175F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0052" name="Slide Number Placeholder 3">
            <a:extLst>
              <a:ext uri="{FF2B5EF4-FFF2-40B4-BE49-F238E27FC236}">
                <a16:creationId xmlns:a16="http://schemas.microsoft.com/office/drawing/2014/main" id="{A8C417F1-1484-18A5-1580-1A7BA07A6E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F410D22-7D73-49E8-A553-55979E0EA146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Slide Image Placeholder 1">
            <a:extLst>
              <a:ext uri="{FF2B5EF4-FFF2-40B4-BE49-F238E27FC236}">
                <a16:creationId xmlns:a16="http://schemas.microsoft.com/office/drawing/2014/main" id="{1E005874-7B7E-EB77-9DC4-C02B5E05F8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2099" name="Notes Placeholder 2">
            <a:extLst>
              <a:ext uri="{FF2B5EF4-FFF2-40B4-BE49-F238E27FC236}">
                <a16:creationId xmlns:a16="http://schemas.microsoft.com/office/drawing/2014/main" id="{13F2A80A-C440-26EF-191E-C93CEEC5C50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2100" name="Slide Number Placeholder 3">
            <a:extLst>
              <a:ext uri="{FF2B5EF4-FFF2-40B4-BE49-F238E27FC236}">
                <a16:creationId xmlns:a16="http://schemas.microsoft.com/office/drawing/2014/main" id="{2029DAEA-64D9-D61E-7AD7-95128F2085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995E0-FE03-4C63-928A-13846BAA7975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Slide Image Placeholder 1">
            <a:extLst>
              <a:ext uri="{FF2B5EF4-FFF2-40B4-BE49-F238E27FC236}">
                <a16:creationId xmlns:a16="http://schemas.microsoft.com/office/drawing/2014/main" id="{1E005874-7B7E-EB77-9DC4-C02B5E05F8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2099" name="Notes Placeholder 2">
            <a:extLst>
              <a:ext uri="{FF2B5EF4-FFF2-40B4-BE49-F238E27FC236}">
                <a16:creationId xmlns:a16="http://schemas.microsoft.com/office/drawing/2014/main" id="{13F2A80A-C440-26EF-191E-C93CEEC5C50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2100" name="Slide Number Placeholder 3">
            <a:extLst>
              <a:ext uri="{FF2B5EF4-FFF2-40B4-BE49-F238E27FC236}">
                <a16:creationId xmlns:a16="http://schemas.microsoft.com/office/drawing/2014/main" id="{2029DAEA-64D9-D61E-7AD7-95128F2085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995E0-FE03-4C63-928A-13846BAA7975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8089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>
            <a:extLst>
              <a:ext uri="{FF2B5EF4-FFF2-40B4-BE49-F238E27FC236}">
                <a16:creationId xmlns:a16="http://schemas.microsoft.com/office/drawing/2014/main" id="{97260741-7679-59F2-6BF7-6885D5DCE33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38136DF-637A-4EFD-B200-0552F4A08FD7}" type="slidenum">
              <a:rPr lang="en-US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US" altLang="en-US">
              <a:latin typeface="Raleway" pitchFamily="2" charset="0"/>
              <a:cs typeface="Arial" panose="020B0604020202020204" pitchFamily="34" charset="0"/>
            </a:endParaRPr>
          </a:p>
        </p:txBody>
      </p:sp>
      <p:sp>
        <p:nvSpPr>
          <p:cNvPr id="134147" name="Rectangle 2">
            <a:extLst>
              <a:ext uri="{FF2B5EF4-FFF2-40B4-BE49-F238E27FC236}">
                <a16:creationId xmlns:a16="http://schemas.microsoft.com/office/drawing/2014/main" id="{7A068AF0-1B16-C8FB-67A5-2AB8C295BAD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4148" name="Rectangle 3">
            <a:extLst>
              <a:ext uri="{FF2B5EF4-FFF2-40B4-BE49-F238E27FC236}">
                <a16:creationId xmlns:a16="http://schemas.microsoft.com/office/drawing/2014/main" id="{B4B23276-BF8B-C16A-A5E7-07A9A4294D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b="1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Slide Image Placeholder 1">
            <a:extLst>
              <a:ext uri="{FF2B5EF4-FFF2-40B4-BE49-F238E27FC236}">
                <a16:creationId xmlns:a16="http://schemas.microsoft.com/office/drawing/2014/main" id="{3C7186A2-249B-3621-B754-386DC3ABEC9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6195" name="Notes Placeholder 2">
            <a:extLst>
              <a:ext uri="{FF2B5EF4-FFF2-40B4-BE49-F238E27FC236}">
                <a16:creationId xmlns:a16="http://schemas.microsoft.com/office/drawing/2014/main" id="{10FFB2A8-3D57-5D48-4096-6F8866AA374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6196" name="Slide Number Placeholder 3">
            <a:extLst>
              <a:ext uri="{FF2B5EF4-FFF2-40B4-BE49-F238E27FC236}">
                <a16:creationId xmlns:a16="http://schemas.microsoft.com/office/drawing/2014/main" id="{6EACB397-C779-C7E4-669C-8049A85BAE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086DDA1-B48E-4058-B0FE-0E4171ED7680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Slide Image Placeholder 1">
            <a:extLst>
              <a:ext uri="{FF2B5EF4-FFF2-40B4-BE49-F238E27FC236}">
                <a16:creationId xmlns:a16="http://schemas.microsoft.com/office/drawing/2014/main" id="{893F54C1-3D82-04BC-2ADF-8E40276A97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8243" name="Notes Placeholder 2">
            <a:extLst>
              <a:ext uri="{FF2B5EF4-FFF2-40B4-BE49-F238E27FC236}">
                <a16:creationId xmlns:a16="http://schemas.microsoft.com/office/drawing/2014/main" id="{CA44D910-39B6-A989-DF2C-664624934C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8244" name="Slide Number Placeholder 3">
            <a:extLst>
              <a:ext uri="{FF2B5EF4-FFF2-40B4-BE49-F238E27FC236}">
                <a16:creationId xmlns:a16="http://schemas.microsoft.com/office/drawing/2014/main" id="{ADFEA027-7FEF-DF80-A37C-BD45380075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05F6FA-FAE6-4160-950D-CD059449A75E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>
            <a:extLst>
              <a:ext uri="{FF2B5EF4-FFF2-40B4-BE49-F238E27FC236}">
                <a16:creationId xmlns:a16="http://schemas.microsoft.com/office/drawing/2014/main" id="{47FC2C1D-C6C7-F29F-44A5-0DE26EB6DC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E371C74-A84F-4692-BEA9-D413F455ED98}" type="slidenum">
              <a:rPr lang="en-US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US" altLang="en-US">
              <a:latin typeface="Raleway" pitchFamily="2" charset="0"/>
              <a:cs typeface="Arial" panose="020B0604020202020204" pitchFamily="34" charset="0"/>
            </a:endParaRPr>
          </a:p>
        </p:txBody>
      </p:sp>
      <p:sp>
        <p:nvSpPr>
          <p:cNvPr id="140291" name="Rectangle 2">
            <a:extLst>
              <a:ext uri="{FF2B5EF4-FFF2-40B4-BE49-F238E27FC236}">
                <a16:creationId xmlns:a16="http://schemas.microsoft.com/office/drawing/2014/main" id="{C0A3D174-6877-B7CB-09B4-7584F97B93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0292" name="Rectangle 3">
            <a:extLst>
              <a:ext uri="{FF2B5EF4-FFF2-40B4-BE49-F238E27FC236}">
                <a16:creationId xmlns:a16="http://schemas.microsoft.com/office/drawing/2014/main" id="{CCC9B0C0-7936-17BF-0A25-064670E4F3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b="1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Slide Image Placeholder 1">
            <a:extLst>
              <a:ext uri="{FF2B5EF4-FFF2-40B4-BE49-F238E27FC236}">
                <a16:creationId xmlns:a16="http://schemas.microsoft.com/office/drawing/2014/main" id="{80038441-8DAC-1C2D-9984-099DA7391AF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2339" name="Notes Placeholder 2">
            <a:extLst>
              <a:ext uri="{FF2B5EF4-FFF2-40B4-BE49-F238E27FC236}">
                <a16:creationId xmlns:a16="http://schemas.microsoft.com/office/drawing/2014/main" id="{5E01C4C5-807C-50E9-3DE5-927EDCCDD7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2340" name="Slide Number Placeholder 3">
            <a:extLst>
              <a:ext uri="{FF2B5EF4-FFF2-40B4-BE49-F238E27FC236}">
                <a16:creationId xmlns:a16="http://schemas.microsoft.com/office/drawing/2014/main" id="{4EC72ABC-BA29-0858-77C6-8A11C861E8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193BC7E-BC85-43D3-932A-AE7A7F682E2E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Slide Image Placeholder 1">
            <a:extLst>
              <a:ext uri="{FF2B5EF4-FFF2-40B4-BE49-F238E27FC236}">
                <a16:creationId xmlns:a16="http://schemas.microsoft.com/office/drawing/2014/main" id="{6161A747-B792-D53D-990E-F15AA28035C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4387" name="Notes Placeholder 2">
            <a:extLst>
              <a:ext uri="{FF2B5EF4-FFF2-40B4-BE49-F238E27FC236}">
                <a16:creationId xmlns:a16="http://schemas.microsoft.com/office/drawing/2014/main" id="{7B92C26B-4FAB-1473-C842-FEF0E5FB805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b="1"/>
              <a:t>Table 1.1  The strategy checklist</a:t>
            </a:r>
            <a:endParaRPr lang="en-GB" altLang="en-US"/>
          </a:p>
        </p:txBody>
      </p:sp>
      <p:sp>
        <p:nvSpPr>
          <p:cNvPr id="144388" name="Slide Number Placeholder 3">
            <a:extLst>
              <a:ext uri="{FF2B5EF4-FFF2-40B4-BE49-F238E27FC236}">
                <a16:creationId xmlns:a16="http://schemas.microsoft.com/office/drawing/2014/main" id="{E77B433C-6CBC-E201-1FB4-2EB9FD97A9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A6EE461-7310-41DE-BBB3-656FFB0E6E7A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Slide Image Placeholder 1">
            <a:extLst>
              <a:ext uri="{FF2B5EF4-FFF2-40B4-BE49-F238E27FC236}">
                <a16:creationId xmlns:a16="http://schemas.microsoft.com/office/drawing/2014/main" id="{F44D519E-9290-DD6F-295E-A4A3C14D24D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6435" name="Notes Placeholder 2">
            <a:extLst>
              <a:ext uri="{FF2B5EF4-FFF2-40B4-BE49-F238E27FC236}">
                <a16:creationId xmlns:a16="http://schemas.microsoft.com/office/drawing/2014/main" id="{6E5E661A-3CBB-8EC2-9390-EF72819787B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6436" name="Slide Number Placeholder 3">
            <a:extLst>
              <a:ext uri="{FF2B5EF4-FFF2-40B4-BE49-F238E27FC236}">
                <a16:creationId xmlns:a16="http://schemas.microsoft.com/office/drawing/2014/main" id="{04479B07-8846-8391-7DCC-E01145DA8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5FC2E3C-D6AC-4326-91C0-A73F7A9F4D23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Slide Image Placeholder 1">
            <a:extLst>
              <a:ext uri="{FF2B5EF4-FFF2-40B4-BE49-F238E27FC236}">
                <a16:creationId xmlns:a16="http://schemas.microsoft.com/office/drawing/2014/main" id="{317BC5DD-56AA-18E9-898A-C11D35988D5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8483" name="Notes Placeholder 2">
            <a:extLst>
              <a:ext uri="{FF2B5EF4-FFF2-40B4-BE49-F238E27FC236}">
                <a16:creationId xmlns:a16="http://schemas.microsoft.com/office/drawing/2014/main" id="{26EB9083-F462-5EA6-DCE3-B4CD01EDC94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8484" name="Slide Number Placeholder 3">
            <a:extLst>
              <a:ext uri="{FF2B5EF4-FFF2-40B4-BE49-F238E27FC236}">
                <a16:creationId xmlns:a16="http://schemas.microsoft.com/office/drawing/2014/main" id="{20D50197-1CE3-41C6-64F9-B568ECD17C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734247-0426-4643-B9F8-7C0B65D425CD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Slide Image Placeholder 1">
            <a:extLst>
              <a:ext uri="{FF2B5EF4-FFF2-40B4-BE49-F238E27FC236}">
                <a16:creationId xmlns:a16="http://schemas.microsoft.com/office/drawing/2014/main" id="{4C15F33E-6242-7A27-EB05-99CF406795D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0531" name="Notes Placeholder 2">
            <a:extLst>
              <a:ext uri="{FF2B5EF4-FFF2-40B4-BE49-F238E27FC236}">
                <a16:creationId xmlns:a16="http://schemas.microsoft.com/office/drawing/2014/main" id="{BEF2383C-4EBE-1FEE-3606-184E7745FFC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50532" name="Slide Number Placeholder 3">
            <a:extLst>
              <a:ext uri="{FF2B5EF4-FFF2-40B4-BE49-F238E27FC236}">
                <a16:creationId xmlns:a16="http://schemas.microsoft.com/office/drawing/2014/main" id="{CB49C57F-CA5F-E62D-8C43-279EE5574D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6008470-83FC-4516-9BE9-80FFA458DEE4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Slide Image Placeholder 1">
            <a:extLst>
              <a:ext uri="{FF2B5EF4-FFF2-40B4-BE49-F238E27FC236}">
                <a16:creationId xmlns:a16="http://schemas.microsoft.com/office/drawing/2014/main" id="{BE37FC15-B622-22DF-B5F2-75790B0E71B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2579" name="Notes Placeholder 2">
            <a:extLst>
              <a:ext uri="{FF2B5EF4-FFF2-40B4-BE49-F238E27FC236}">
                <a16:creationId xmlns:a16="http://schemas.microsoft.com/office/drawing/2014/main" id="{2D53AC57-2DCF-2BD9-6A86-40FDA43D497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52580" name="Slide Number Placeholder 3">
            <a:extLst>
              <a:ext uri="{FF2B5EF4-FFF2-40B4-BE49-F238E27FC236}">
                <a16:creationId xmlns:a16="http://schemas.microsoft.com/office/drawing/2014/main" id="{FCC96AAB-53C4-09EB-0677-D4046B4C9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143F0A3-BF44-4CF2-A824-150A05332501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A6792EC8-435F-0080-8BB3-A8C5398027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040063" y="361950"/>
            <a:ext cx="3214687" cy="4387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9699" tIns="44064" rIns="89699" bIns="44064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99FD3364-CB26-F4A9-C0D0-B140AE11E4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-1636713" y="495300"/>
            <a:ext cx="6505576" cy="36607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Slide Image Placeholder 1">
            <a:extLst>
              <a:ext uri="{FF2B5EF4-FFF2-40B4-BE49-F238E27FC236}">
                <a16:creationId xmlns:a16="http://schemas.microsoft.com/office/drawing/2014/main" id="{D986D0AC-84FA-3B43-6063-B400C65766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6675" name="Notes Placeholder 2">
            <a:extLst>
              <a:ext uri="{FF2B5EF4-FFF2-40B4-BE49-F238E27FC236}">
                <a16:creationId xmlns:a16="http://schemas.microsoft.com/office/drawing/2014/main" id="{80E100CB-8EB6-2D35-EE03-A4609C83A6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b="1">
                <a:cs typeface="Arial" panose="020B0604020202020204" pitchFamily="34" charset="0"/>
              </a:rPr>
              <a:t>Figure 1.4  Strategy’s three branches</a:t>
            </a:r>
            <a:endParaRPr lang="en-GB" altLang="en-US" b="1">
              <a:cs typeface="Arial" panose="020B0604020202020204" pitchFamily="34" charset="0"/>
            </a:endParaRPr>
          </a:p>
        </p:txBody>
      </p:sp>
      <p:sp>
        <p:nvSpPr>
          <p:cNvPr id="156676" name="Slide Number Placeholder 3">
            <a:extLst>
              <a:ext uri="{FF2B5EF4-FFF2-40B4-BE49-F238E27FC236}">
                <a16:creationId xmlns:a16="http://schemas.microsoft.com/office/drawing/2014/main" id="{73DD3E43-6656-9CC9-B6FA-097D789139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9775" indent="-28257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98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7025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1050" indent="-2254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82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54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26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9850" indent="-225425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F010990-9977-4075-BCA5-D7550CE5585B}" type="slidenum">
              <a:rPr lang="en-GB" altLang="en-US">
                <a:latin typeface="Raleway" pitchFamily="2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GB" altLang="en-US">
              <a:latin typeface="Raleway" pitchFamily="2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76120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latin typeface="Raleway" pitchFamily="2" charset="0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AD83903-1389-ABA5-BA69-58A0C5EAFE2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AB74C484-9C4B-496A-ABC8-894DFA1398F9}" type="datetime1">
              <a:rPr lang="en-US" smtClean="0"/>
              <a:t>2/28/2024</a:t>
            </a:fld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BE1D349-C8CA-9E8B-15B9-45FD66C3D26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363430A-53F9-EE9D-2483-F9E641F029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629287AB-8CDF-45A1-8F65-885139F4D3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3199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5"/>
            <a:ext cx="5384800" cy="4525963"/>
          </a:xfrm>
        </p:spPr>
        <p:txBody>
          <a:bodyPr/>
          <a:lstStyle>
            <a:lvl1pPr>
              <a:defRPr sz="2800">
                <a:latin typeface="Raleway" pitchFamily="2" charset="0"/>
              </a:defRPr>
            </a:lvl1pPr>
            <a:lvl2pPr>
              <a:defRPr sz="2400">
                <a:latin typeface="Raleway" pitchFamily="2" charset="0"/>
              </a:defRPr>
            </a:lvl2pPr>
            <a:lvl3pPr>
              <a:defRPr sz="2000">
                <a:latin typeface="Raleway" pitchFamily="2" charset="0"/>
              </a:defRPr>
            </a:lvl3pPr>
            <a:lvl4pPr>
              <a:defRPr sz="1800">
                <a:latin typeface="Raleway" pitchFamily="2" charset="0"/>
              </a:defRPr>
            </a:lvl4pPr>
            <a:lvl5pPr>
              <a:defRPr sz="1800">
                <a:latin typeface="Raleway" pitchFamily="2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5"/>
            <a:ext cx="5384800" cy="4525963"/>
          </a:xfrm>
        </p:spPr>
        <p:txBody>
          <a:bodyPr/>
          <a:lstStyle>
            <a:lvl1pPr>
              <a:defRPr sz="2800">
                <a:latin typeface="Raleway" pitchFamily="2" charset="0"/>
              </a:defRPr>
            </a:lvl1pPr>
            <a:lvl2pPr>
              <a:defRPr sz="2400">
                <a:latin typeface="Raleway" pitchFamily="2" charset="0"/>
              </a:defRPr>
            </a:lvl2pPr>
            <a:lvl3pPr>
              <a:defRPr sz="2000">
                <a:latin typeface="Raleway" pitchFamily="2" charset="0"/>
              </a:defRPr>
            </a:lvl3pPr>
            <a:lvl4pPr>
              <a:defRPr sz="1800">
                <a:latin typeface="Raleway" pitchFamily="2" charset="0"/>
              </a:defRPr>
            </a:lvl4pPr>
            <a:lvl5pPr>
              <a:defRPr sz="1800">
                <a:latin typeface="Raleway" pitchFamily="2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5A442-3021-A3C7-7301-FB7C4C09C9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BD06C9D7-0F03-4F52-984D-E94A34DD5074}" type="datetime1">
              <a:rPr lang="en-US" smtClean="0"/>
              <a:t>2/28/2024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841928-0822-63AD-8F96-48984E5A2E0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AA8E321-68D9-A7DB-4B5D-A84F6AB7837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182BC321-D711-4FF4-87AB-0008F2416D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8759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4403826-6800-66DD-8CB9-8D392A18B4A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A7ACC7E5-2F17-42F7-B45E-D42C36388C35}" type="datetime1">
              <a:rPr lang="en-US" smtClean="0"/>
              <a:t>2/28/2024</a:t>
            </a:fld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E4958D7-8926-C869-EEAF-D96320245AC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600981D-0B56-215D-53C4-DF2C40F54B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56177E42-772D-4A3F-B472-E12BFEE759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9716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Pearson Logo">
            <a:extLst>
              <a:ext uri="{FF2B5EF4-FFF2-40B4-BE49-F238E27FC236}">
                <a16:creationId xmlns:a16="http://schemas.microsoft.com/office/drawing/2014/main" id="{EFDD1963-508F-C1E1-9B6A-9ACD16FC31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376988"/>
            <a:ext cx="1223963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622828"/>
          </a:xfrm>
          <a:prstGeom prst="rect">
            <a:avLst/>
          </a:prstGeom>
        </p:spPr>
        <p:txBody>
          <a:bodyPr anchor="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609600" y="816430"/>
            <a:ext cx="109728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  <a:latin typeface="Raleway" pitchFamily="2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6705600" y="1600206"/>
            <a:ext cx="48768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>
                <a:latin typeface="Raleway" pitchFamily="2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6705600" y="3200405"/>
            <a:ext cx="4876800" cy="2925763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>
                <a:latin typeface="Raleway" pitchFamily="2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CABA2B-20C9-6202-6E85-43876AC9365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25413" y="6165850"/>
            <a:ext cx="11461750" cy="23495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6554D-D6EE-D2D5-A980-E20DA406B2AA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8447088" y="112713"/>
            <a:ext cx="2844800" cy="182562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B086B694-51E9-4408-9586-DD2120A2D3F8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D78889-F04E-CB3C-53AB-9309F268EC2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291888" y="112713"/>
            <a:ext cx="736600" cy="182562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3C51FBD1-DFEB-4899-BB01-63032B4A57BA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824036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">
            <a:extLst>
              <a:ext uri="{FF2B5EF4-FFF2-40B4-BE49-F238E27FC236}">
                <a16:creationId xmlns:a16="http://schemas.microsoft.com/office/drawing/2014/main" id="{A221DE47-0B98-F262-F6F8-769996D9AE94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accent2"/>
              </a:gs>
              <a:gs pos="100000">
                <a:srgbClr val="000066"/>
              </a:gs>
            </a:gsLst>
            <a:lin ang="2700000" scaled="1"/>
          </a:gradFill>
          <a:ln>
            <a:noFill/>
          </a:ln>
        </p:spPr>
        <p:txBody>
          <a:bodyPr wrap="none" anchor="ctr"/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b="0" dirty="0">
              <a:latin typeface="Raleway" pitchFamily="2" charset="0"/>
            </a:endParaRPr>
          </a:p>
        </p:txBody>
      </p:sp>
      <p:sp>
        <p:nvSpPr>
          <p:cNvPr id="3" name="AutoShape 14">
            <a:extLst>
              <a:ext uri="{FF2B5EF4-FFF2-40B4-BE49-F238E27FC236}">
                <a16:creationId xmlns:a16="http://schemas.microsoft.com/office/drawing/2014/main" id="{BAA6BEF0-742A-DCDD-9101-35008DE7405A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2844800" y="1600200"/>
            <a:ext cx="10058400" cy="1828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99FF"/>
              </a:gs>
              <a:gs pos="100000">
                <a:schemeClr val="bg1"/>
              </a:gs>
            </a:gsLst>
            <a:lin ang="2700000" scaled="1"/>
          </a:gradFill>
          <a:ln>
            <a:noFill/>
          </a:ln>
        </p:spPr>
        <p:txBody>
          <a:bodyPr wrap="none" anchor="ctr"/>
          <a:lstStyle>
            <a:lvl1pPr eaLnBrk="0" hangingPunct="0">
              <a:defRPr b="1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b="0" dirty="0">
              <a:latin typeface="Raleway" pitchFamily="2" charset="0"/>
            </a:endParaRPr>
          </a:p>
        </p:txBody>
      </p:sp>
      <p:pic>
        <p:nvPicPr>
          <p:cNvPr id="4" name="Picture 11" descr="TITLE">
            <a:extLst>
              <a:ext uri="{FF2B5EF4-FFF2-40B4-BE49-F238E27FC236}">
                <a16:creationId xmlns:a16="http://schemas.microsoft.com/office/drawing/2014/main" id="{C3589B5F-C2FF-EA61-C648-F370AFB1743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2538" cy="684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2" descr="CO">
            <a:extLst>
              <a:ext uri="{FF2B5EF4-FFF2-40B4-BE49-F238E27FC236}">
                <a16:creationId xmlns:a16="http://schemas.microsoft.com/office/drawing/2014/main" id="{B7C66D88-A761-1F1C-3107-9412E1A64FAD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613" y="3675063"/>
            <a:ext cx="3924300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3">
            <a:extLst>
              <a:ext uri="{FF2B5EF4-FFF2-40B4-BE49-F238E27FC236}">
                <a16:creationId xmlns:a16="http://schemas.microsoft.com/office/drawing/2014/main" id="{F8FF30FC-5F79-B745-B081-2F27A49D452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17500" y="6569075"/>
            <a:ext cx="11523663" cy="18891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00" b="0" dirty="0">
                <a:solidFill>
                  <a:schemeClr val="bg1"/>
                </a:solidFill>
                <a:latin typeface="Raleway" pitchFamily="2" charset="0"/>
                <a:cs typeface="Times New Roman" pitchFamily="18" charset="0"/>
              </a:rPr>
              <a:t>Johnson, Whittington and Scholes</a:t>
            </a:r>
            <a:r>
              <a:rPr lang="en-GB" sz="800" b="0" dirty="0">
                <a:solidFill>
                  <a:schemeClr val="bg1"/>
                </a:solidFill>
                <a:latin typeface="Raleway" pitchFamily="2" charset="0"/>
              </a:rPr>
              <a:t>, </a:t>
            </a:r>
            <a:r>
              <a:rPr lang="en-US" sz="800" b="0" i="1" dirty="0">
                <a:solidFill>
                  <a:schemeClr val="bg1"/>
                </a:solidFill>
                <a:latin typeface="Raleway" pitchFamily="2" charset="0"/>
                <a:cs typeface="Times New Roman" pitchFamily="18" charset="0"/>
              </a:rPr>
              <a:t>Exploring Strategy</a:t>
            </a:r>
            <a:r>
              <a:rPr lang="en-GB" sz="800" b="0" dirty="0">
                <a:solidFill>
                  <a:schemeClr val="bg1"/>
                </a:solidFill>
                <a:latin typeface="Raleway" pitchFamily="2" charset="0"/>
              </a:rPr>
              <a:t>, 9</a:t>
            </a:r>
            <a:r>
              <a:rPr lang="en-GB" sz="800" b="0" baseline="30000" dirty="0">
                <a:solidFill>
                  <a:schemeClr val="bg1"/>
                </a:solidFill>
                <a:latin typeface="Raleway" pitchFamily="2" charset="0"/>
              </a:rPr>
              <a:t>th</a:t>
            </a:r>
            <a:r>
              <a:rPr lang="en-GB" sz="800" b="0" dirty="0">
                <a:solidFill>
                  <a:schemeClr val="bg1"/>
                </a:solidFill>
                <a:latin typeface="Raleway" pitchFamily="2" charset="0"/>
              </a:rPr>
              <a:t> Edition, </a:t>
            </a:r>
            <a:r>
              <a:rPr lang="en-US" sz="800" b="0" dirty="0">
                <a:solidFill>
                  <a:schemeClr val="bg1"/>
                </a:solidFill>
                <a:latin typeface="Raleway" pitchFamily="2" charset="0"/>
              </a:rPr>
              <a:t>© Pearson Education Limited 2011</a:t>
            </a:r>
            <a:endParaRPr lang="en-GB" sz="800" b="0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7" name="Text Box 14">
            <a:extLst>
              <a:ext uri="{FF2B5EF4-FFF2-40B4-BE49-F238E27FC236}">
                <a16:creationId xmlns:a16="http://schemas.microsoft.com/office/drawing/2014/main" id="{1244F188-485B-6F59-8660-3863CE8FE79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1074738" cy="217488"/>
          </a:xfrm>
          <a:prstGeom prst="rect">
            <a:avLst/>
          </a:prstGeom>
          <a:noFill/>
          <a:ln>
            <a:noFill/>
          </a:ln>
        </p:spPr>
        <p:txBody>
          <a:bodyPr wrap="none"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en-US" sz="800" b="0" dirty="0">
                <a:solidFill>
                  <a:srgbClr val="000000"/>
                </a:solidFill>
                <a:latin typeface="Raleway" pitchFamily="2" charset="0"/>
              </a:rPr>
              <a:t>Slide 1.</a:t>
            </a:r>
            <a:fld id="{29480139-A50F-4A12-81A3-08AEDE09965A}" type="slidenum">
              <a:rPr lang="en-GB" altLang="en-US" sz="800" b="0" smtClean="0">
                <a:solidFill>
                  <a:srgbClr val="000000"/>
                </a:solidFill>
                <a:latin typeface="Raleway" pitchFamily="2" charset="0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GB" altLang="en-US" sz="800" b="0" dirty="0">
              <a:solidFill>
                <a:srgbClr val="000000"/>
              </a:solidFill>
              <a:latin typeface="Raleway" pitchFamily="2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454400" y="1828805"/>
            <a:ext cx="8737600" cy="1393825"/>
          </a:xfrm>
        </p:spPr>
        <p:txBody>
          <a:bodyPr/>
          <a:lstStyle>
            <a:lvl1pPr>
              <a:defRPr sz="4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4144632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DCE4D61F-657A-2ABC-1976-5D7B71BF260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DCE267FC-EC5D-43CF-8B21-6A52EE5F82F8}" type="datetime1">
              <a:rPr lang="en-US" smtClean="0"/>
              <a:t>2/28/2024</a:t>
            </a:fld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3988BD88-F70F-140E-15DF-1897BFA12C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853139F4-9FB8-EF58-4B26-BC32451298A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1B563F4F-47F9-4ED7-9B90-30CF7768C6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896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7A86C6A0-B353-ED54-6097-1142C163454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2130A266-4EC4-49CD-A3D0-90F55157EE95}" type="datetime1">
              <a:rPr lang="en-US" smtClean="0"/>
              <a:t>2/28/2024</a:t>
            </a:fld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A0641C8-0886-E3AD-9CCC-E14E80079B1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Raleway" pitchFamily="2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7591D93-736C-FB96-6473-D6CDCF24C4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65D083D3-E5FA-4C57-ACFF-CD57D00CA4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2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4">
            <a:extLst>
              <a:ext uri="{FF2B5EF4-FFF2-40B4-BE49-F238E27FC236}">
                <a16:creationId xmlns:a16="http://schemas.microsoft.com/office/drawing/2014/main" id="{B00ADDE9-C90D-5B4D-7117-42347081CF6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17500" y="6569075"/>
            <a:ext cx="11523663" cy="18891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00" b="0" dirty="0">
                <a:solidFill>
                  <a:srgbClr val="000000"/>
                </a:solidFill>
                <a:latin typeface="Raleway" pitchFamily="2" charset="0"/>
                <a:cs typeface="Times New Roman" pitchFamily="18" charset="0"/>
              </a:rPr>
              <a:t>Johnson, Whittington and Scholes</a:t>
            </a:r>
            <a:r>
              <a:rPr lang="en-GB" sz="800" b="0" dirty="0">
                <a:solidFill>
                  <a:srgbClr val="000000"/>
                </a:solidFill>
                <a:latin typeface="Raleway" pitchFamily="2" charset="0"/>
              </a:rPr>
              <a:t>, </a:t>
            </a:r>
            <a:r>
              <a:rPr lang="en-US" sz="800" b="0" i="1" dirty="0">
                <a:solidFill>
                  <a:srgbClr val="000000"/>
                </a:solidFill>
                <a:latin typeface="Raleway" pitchFamily="2" charset="0"/>
                <a:cs typeface="Times New Roman" pitchFamily="18" charset="0"/>
              </a:rPr>
              <a:t>Exploring Strategy</a:t>
            </a:r>
            <a:r>
              <a:rPr lang="en-GB" sz="800" b="0" dirty="0">
                <a:solidFill>
                  <a:srgbClr val="000000"/>
                </a:solidFill>
                <a:latin typeface="Raleway" pitchFamily="2" charset="0"/>
              </a:rPr>
              <a:t>, 9</a:t>
            </a:r>
            <a:r>
              <a:rPr lang="en-GB" sz="800" b="0" baseline="30000" dirty="0">
                <a:solidFill>
                  <a:srgbClr val="000000"/>
                </a:solidFill>
                <a:latin typeface="Raleway" pitchFamily="2" charset="0"/>
              </a:rPr>
              <a:t>th</a:t>
            </a:r>
            <a:r>
              <a:rPr lang="en-GB" sz="800" b="0" dirty="0">
                <a:solidFill>
                  <a:srgbClr val="000000"/>
                </a:solidFill>
                <a:latin typeface="Raleway" pitchFamily="2" charset="0"/>
              </a:rPr>
              <a:t> Edition, </a:t>
            </a:r>
            <a:r>
              <a:rPr lang="en-US" sz="800" b="0" dirty="0">
                <a:solidFill>
                  <a:srgbClr val="000000"/>
                </a:solidFill>
                <a:latin typeface="Raleway" pitchFamily="2" charset="0"/>
              </a:rPr>
              <a:t>© Pearson Education Limited 2011</a:t>
            </a:r>
            <a:endParaRPr lang="en-GB" sz="800" b="0" dirty="0">
              <a:solidFill>
                <a:srgbClr val="000000"/>
              </a:solidFill>
              <a:latin typeface="Raleway" pitchFamily="2" charset="0"/>
            </a:endParaRP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57556DEF-7723-BB9F-BFF1-3FDF2FD68F8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1074738" cy="217488"/>
          </a:xfrm>
          <a:prstGeom prst="rect">
            <a:avLst/>
          </a:prstGeom>
          <a:noFill/>
          <a:ln>
            <a:noFill/>
          </a:ln>
        </p:spPr>
        <p:txBody>
          <a:bodyPr wrap="none"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en-US" sz="800" b="0" dirty="0">
                <a:solidFill>
                  <a:srgbClr val="000000"/>
                </a:solidFill>
                <a:latin typeface="Raleway" pitchFamily="2" charset="0"/>
              </a:rPr>
              <a:t>Slide 1.</a:t>
            </a:r>
            <a:fld id="{33BC35F2-C3D2-4ADF-A2B8-50D2DC569A90}" type="slidenum">
              <a:rPr lang="en-GB" altLang="en-US" sz="800" b="0" smtClean="0">
                <a:solidFill>
                  <a:srgbClr val="000000"/>
                </a:solidFill>
                <a:latin typeface="Raleway" pitchFamily="2" charset="0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GB" altLang="en-US" sz="800" b="0" dirty="0">
              <a:solidFill>
                <a:srgbClr val="000000"/>
              </a:solidFill>
              <a:latin typeface="Raleway" pitchFamily="2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71488"/>
            <a:ext cx="10972800" cy="747712"/>
          </a:xfr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5"/>
            <a:ext cx="5384800" cy="4525963"/>
          </a:xfr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5"/>
            <a:ext cx="5384800" cy="4525963"/>
          </a:xfr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6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27780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841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CB6C5-5F42-4022-57FD-1CD372DD3416}"/>
              </a:ext>
            </a:extLst>
          </p:cNvPr>
          <p:cNvSpPr txBox="1">
            <a:spLocks/>
          </p:cNvSpPr>
          <p:nvPr userDrawn="1"/>
        </p:nvSpPr>
        <p:spPr>
          <a:xfrm>
            <a:off x="512763" y="1516063"/>
            <a:ext cx="5172075" cy="36083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Raleway" pitchFamily="2" charset="0"/>
              </a:rPr>
              <a:t>Click to edit Master title style</a:t>
            </a:r>
            <a:endParaRPr lang="en-US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930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530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12383" y="1516013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754585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305554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4993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12383" y="1516013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3190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DB47-EDE9-EA22-3F09-A0FB8A6D42FE}"/>
              </a:ext>
            </a:extLst>
          </p:cNvPr>
          <p:cNvSpPr txBox="1">
            <a:spLocks/>
          </p:cNvSpPr>
          <p:nvPr userDrawn="1"/>
        </p:nvSpPr>
        <p:spPr>
          <a:xfrm>
            <a:off x="512763" y="1516063"/>
            <a:ext cx="5172075" cy="36083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Raleway" pitchFamily="2" charset="0"/>
              </a:rPr>
              <a:t>Click to edit Master title style</a:t>
            </a:r>
            <a:endParaRPr lang="en-US" dirty="0">
              <a:latin typeface="Raleway" pitchFamily="2" charset="0"/>
            </a:endParaRPr>
          </a:p>
        </p:txBody>
      </p:sp>
      <p:sp>
        <p:nvSpPr>
          <p:cNvPr id="4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695093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311613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006DD-DC36-14F6-8B18-B33BF0C40913}"/>
              </a:ext>
            </a:extLst>
          </p:cNvPr>
          <p:cNvSpPr txBox="1">
            <a:spLocks/>
          </p:cNvSpPr>
          <p:nvPr userDrawn="1"/>
        </p:nvSpPr>
        <p:spPr>
          <a:xfrm>
            <a:off x="512763" y="1516063"/>
            <a:ext cx="5172075" cy="36083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Raleway" pitchFamily="2" charset="0"/>
              </a:rPr>
              <a:t>Click to edit Master title style</a:t>
            </a:r>
            <a:endParaRPr lang="en-US" dirty="0">
              <a:latin typeface="Raleway" pitchFamily="2" charset="0"/>
            </a:endParaRPr>
          </a:p>
        </p:txBody>
      </p:sp>
      <p:sp>
        <p:nvSpPr>
          <p:cNvPr id="4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695093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13003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49CE3-6B74-167C-B3B5-B121C306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67006992-2C3B-4112-9F42-9790CCD18391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4BE2F-39ED-4286-E3DF-CF63A777B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54615-A830-7078-7DE7-9FA6A0DF6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6B3B30D7-ECBF-4BE0-AAAF-DA375081F1C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4587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7E022-5C31-DF9E-6CBE-C273EFF842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A2D2565C-99A0-4F06-A1E6-B09735BFDA39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C4464-7170-83C2-AAFD-B8E38C9E9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DE2B1-8AD2-28E8-63A4-CFB50F8ED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7252BA80-536A-412D-B0BE-52A45A9D151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266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3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8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54521-53A6-4F05-E162-95D990801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F384A4A-D938-4E48-A439-F904214D5465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ACF1F-983F-A4C6-EE91-B6A4E6806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D66FA-B8DF-41A0-413A-D076BF5CF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3387D94A-DF8B-414E-A422-BF0EA006FB3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3299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B72EF-DCC3-C886-9B08-06AA92D55F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436286CF-77C6-4840-8C53-157741619D51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8A8F8F-9DDC-BE0E-154A-CCDE054EF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82749-AB64-75AA-D440-67514722E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4A5A6BE7-3160-4C80-903E-C54A92C8FA9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264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DFAC5D-246C-4630-1058-A9FEC19DCD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FD2EF47D-A0A4-449E-A3A4-5AF765EAADF4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5DE699-6A95-01B5-E9F8-84D6E4637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0E2379-B2BC-EAE7-9139-F65335115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45FB4303-99E8-48BE-9DFA-26D8E3D215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4641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2144E3-C66F-46BE-D456-9946E93B08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FAF3E53C-2684-4142-A116-3450BBD10811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D45028-3D53-D118-D966-CC285C105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C7F05C-0225-0C7F-3EB8-ED6DD7671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85DB33E3-6B8A-4F97-855F-6DC5988D45F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7598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DC536F-5C2D-40BA-AF24-76A7BDA04F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5A35CC26-B5CE-4532-85B4-D78327603BD8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94B0AD-911D-7978-9213-2EDC7FB4F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4154E4-E92D-9FC5-6528-F43CD4A45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F23E05F0-3268-4C5F-80BE-5BF14CFEDDA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8637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469280-CC78-2326-3ED0-CE5B263562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AE130EE5-88AA-4BA0-8DB5-F62F68BBA7CC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E3F4F-86BF-9A8E-1CB6-AECE9694E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B3DE18-359F-A9D9-71FC-710C8BD5C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768482F4-2DA7-43B5-8919-AECEC959512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514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A3A63C-655B-703C-E8B7-C52E775BDC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A1EA096A-F445-4BA2-98FA-034756BAACB2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214038-E045-3F62-30A4-24C198C29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B48D8-ED31-4218-D161-45588F592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3B67E68A-5DA7-48EE-8902-A0254A5BE34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9909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79CB2-9769-3FF5-AB1D-9BF9E8FBB7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DC5EC09F-0CFC-4E51-A3EC-5A179BFACDCF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C0EC5-A55A-D575-4627-B1452292E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F7F82-130A-869B-2BF3-1DBBDF931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8D2A5513-F684-4240-B5BF-E66666DAEF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6540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01DF0-388A-D52B-7F7B-24141C7607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BC8F4BE0-381B-4538-A905-8DBD8F5938C4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66725-E7E3-1983-4574-92982746C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C3205-A325-036B-E05B-C1FB79BA6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5B42932C-375C-47D9-8225-37C5FC65E50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410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30"/>
            <a:ext cx="10515600" cy="320357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34230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520" y="365129"/>
            <a:ext cx="11193517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5517" y="1825630"/>
            <a:ext cx="5468883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84920" y="1825630"/>
            <a:ext cx="5834117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45957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55799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97148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/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65409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02920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56319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/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32630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281603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99308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F83B4-A3CE-B617-49DF-E825A1BFB4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E4536D15-EE6A-47C5-BA49-197E5FF817FE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F1114-B6D2-954A-9DB5-A1874264A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32D50-63CE-729F-3840-8263A77BE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0F0E7052-FC7C-4B1A-BD30-7C8DD650659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3361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8443E-29D2-BBA7-FC20-713D0E815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FD12166B-72B2-4212-B4EE-B8E710DE36B9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14324-79A2-7B02-4DBC-B707FCE5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5E102-703B-33F2-8346-F37EF8C91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CDBE2E6-32AA-44E9-AFAF-180B9C7F394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0640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3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8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9ED22-F72F-3038-FC40-BFBE2368AE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83C905E5-378C-4E22-8AE3-F87F9AD168FF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BD90E-F89E-DB1C-FC4C-59C5948EC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417DC-033E-5BB4-4B15-5DF26774E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314A5D23-AAA9-40D0-9298-21537D9A5BC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16864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8523EA-A130-43FF-5BC0-61D51E6306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DC2A0449-8C5E-4BD0-A4D6-3CB7BDF239C7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8B731-520F-8F62-B59E-F0E0BA32E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425F5D-27D5-C489-681D-10F2E593C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C127003-06A9-4174-AD05-20F7E59A0A7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2960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3ACA0F-CDD5-2872-4EB9-CF87328C76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1AB5DB46-7345-43B8-98EF-23937AE244D6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B9EEE3-F483-91FA-11F4-2C1ACB231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04FA67-E85A-2A3B-ECB8-F62C1BFB2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0586D719-5046-49B2-B7BD-801B59F3232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1395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A3C3AB-72AE-A20B-0271-EA0976029F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870961F5-353C-4B52-8469-4D7A2D95CF7C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ABB3DE-F89E-7DF0-79BD-4C9936944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AE07B-B744-D786-90CB-D76C78F7A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40E5DE63-C66B-4FE8-9680-5388657F6C0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041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2D2761-09BA-D045-59A2-496E5CCFD9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24BF4CCB-5722-4E34-A400-E89E690EABFE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0DBCE9-2DEC-D3A6-5D6C-E25CA6BB4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E3DB3-8AB5-1B0F-9520-DF101DF8A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3251E8F7-0C41-428E-A578-28EF39F41C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51516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1ECCDE-22B0-4CCB-85BC-44BC45B9C8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02340E5D-15F1-4250-985A-9DC9D7587A73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9A2A3A-84A5-2E92-0AB3-171FA8E65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DB71D-7243-38FC-BAA4-055D533A0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E1DF1370-661A-44FB-BFF2-15B3309203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0765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E3508-A8E5-6896-8C3B-5B8FA14407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5F302A58-7B60-46C0-9E22-50E8BE587D19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D14D8A-3378-6D98-BEB7-0759CB708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5EC69-469F-B4F5-8C09-E92D71B78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10A24C45-5004-4437-9891-04E9E556064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575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2A1BC-73EC-0E1B-31E6-B91B7D644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50063136-F0CF-42F9-8DD2-9CFBFB1C6876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CDC6F-E697-94F1-8FED-15B3D2694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2E86C-37A7-2E12-58F1-983559CB1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B0DF5F45-E6D1-4DE4-9F3F-C6EFCE49F40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39540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711C8-F35F-405B-867F-1402A646D4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EA18A84C-002C-4F72-8EA3-7CEBBE125E5D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9828D-01E7-C7C4-06DB-ED4244DB5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23AF4-12D8-99F4-855F-5B6467979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0901B41-0632-4E39-85DE-A7D00A25AD2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17550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39EE1-F494-9EC2-715E-0363E801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BCCA7FB8-88BB-444A-AA32-5A7A031E0095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70E44-B40F-82F0-A0AF-54910CDAE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F853C-B81D-FFF3-77B1-91ADEF960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C47845EC-601E-487B-8C37-EF866FAFA23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31823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DC087-8EA1-7D3D-F5FC-9705C1E434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5B3F7F9E-CF4F-49DB-9F0B-B691EE9AE4A5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7F8F5-2817-99D7-6085-64CAD02D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A999D-6A50-6450-00B2-0B175B60E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318BC785-8E19-4E11-A54D-727885C7845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24421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3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8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7058C-2C71-A1FE-9AE9-E3058D6759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77466B3-1FD4-47AE-BDD5-C1986887E3FE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D188F-302D-9C58-F5F3-64B1891E3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F333B-AD45-5B58-2BC9-E60B1B541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6F3222A-7F83-4BCB-9BE3-BDCB84FBB10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3179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563849-2B71-744B-C430-E30159966B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62A6D7B6-08D0-4F40-BDF5-C9D0FFC2725A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391292-C3E8-B404-9623-F1CDA9A60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7626D2-18F0-835B-1C26-3424A36D6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ED2BDA02-E224-4DFD-89E6-A5BA26BBFB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228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68A0B-60AD-76FC-90F1-F83D508801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02078411-263C-4B10-B7CF-70CB4AF6DE48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417C60-D70D-83A3-3E13-F7F7DA6A8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D69FCF-03CF-117D-11B1-249891C37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A210C59-6995-4F02-8324-66BF407688B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9917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83148-7425-6F0D-C2A7-4D28544311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42F677F3-3EE8-4F37-9A14-E1ECB51FBBD1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2F811F-3F49-1984-25A2-067BB0532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EF198F-8232-5CD8-95C5-6CAC792CB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F918802E-8481-4BA7-97AA-312422964BA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5940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21012C-BA3F-AF57-6464-115096C3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47205B3A-BF9F-4AC5-B66A-4667E2DE38A2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ACDCBC-F1CB-A784-0AEC-4A00FAE24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B9E57-56FA-B95C-9ADC-A1FFF263C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8FA7D18-468D-4A8A-A5E5-A7BDBDD2DF5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8480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59DECD-8DED-39D4-DBF3-1F57D0FF20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CF7B8DE1-A269-491E-96FA-134187FB8214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2B6135-8E49-416F-3347-8C3969090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02A079-4C6D-185D-450E-78D82D988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9F8434DA-F9DC-4455-9BD9-5B1927C0170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440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BB4FA-2A4E-2C50-EE42-0E5D34C91A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8D90FBDE-58C4-4CF5-B4C2-4D65B6A1723B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21ECAF-FF11-C4F3-4A00-A445EF56E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0FCECE-80DA-0F21-062E-0AD4896A4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01C4BCF5-3F12-4937-8BF3-FEBB1F8805D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5853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6A6E2-746E-0F31-AA7F-0DB7BE149C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7E92B46C-EE6A-41D8-96C9-F91B3DC729F5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435C4-17D9-3530-6F4F-255396E7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B69004-A2B4-EFEA-98CF-0FF78B96D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A76BD825-6DFA-4FE4-8EFA-EA2C80A98E8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85403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F58CD-DDAC-17FB-3CA7-E32A4E7844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B137D3D9-7DC4-403A-AFC3-DDCBA21A6A57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31640-2F47-B52F-7153-76A29CFAB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B197C-DE81-B999-DC40-B552C78E6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mtClean="0">
                <a:latin typeface="Raleway" pitchFamily="2" charset="0"/>
              </a:defRPr>
            </a:lvl1pPr>
          </a:lstStyle>
          <a:p>
            <a:pPr>
              <a:defRPr/>
            </a:pPr>
            <a:fld id="{C4D5D253-31E8-4CC4-BBFA-E289017B838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9577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 with medium confidence">
            <a:extLst>
              <a:ext uri="{FF2B5EF4-FFF2-40B4-BE49-F238E27FC236}">
                <a16:creationId xmlns:a16="http://schemas.microsoft.com/office/drawing/2014/main" id="{11BFD326-BC6C-BD59-4104-5E18D01FCDA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7231048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8CF77826-5D81-DF01-0B21-1B6800D5B6A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447844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032AC4F8-6733-6AB6-5B89-CBDE4046B80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8467007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71765CF2-BC2E-38AE-D5BE-A78883BF899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9194517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 with medium confidence">
            <a:extLst>
              <a:ext uri="{FF2B5EF4-FFF2-40B4-BE49-F238E27FC236}">
                <a16:creationId xmlns:a16="http://schemas.microsoft.com/office/drawing/2014/main" id="{662F8110-A6AE-F9E8-06EA-7498595AF49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0052630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BC33290-1D31-0F33-6D18-B2EB4BB079E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60577333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4564B72B-95EB-F2D3-9C4F-28E2BDCF3B8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3173656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chart&#10;&#10;Description automatically generated">
            <a:extLst>
              <a:ext uri="{FF2B5EF4-FFF2-40B4-BE49-F238E27FC236}">
                <a16:creationId xmlns:a16="http://schemas.microsoft.com/office/drawing/2014/main" id="{F25C8DB0-2166-DAAA-A41C-126F0F6739EA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690261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6ACCF-1B86-DEC4-DAE5-00198191B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E24F1-0146-4F9D-A9A8-056A3A72363F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CE62F-665B-7E48-B814-0FD084174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8E21D-462B-163A-8C8E-F0068610E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F2F15-4043-4D32-BE0E-766D45AC695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84123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7E3B6-E59C-860A-6C7A-7E47C8F01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FF2D3-328C-41B3-BDA7-4312E652D158}" type="datetime1">
              <a:rPr lang="en-US" smtClean="0"/>
              <a:t>2/28/2024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BF9DF-F245-647E-D2CA-EE49AE3D6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7CFE8-AD7C-6CCB-5A31-A0BE61E2E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CA3FD-9562-40E1-AA85-9496A1E9E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42361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CAFF-004D-12E1-4A50-61994A8BD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AED97-9AA2-43DB-816F-07DF175E2812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A33AD-B9C3-E253-F258-5C13A7C93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AA7D8-2C31-6EF8-BAD7-78C20BDF0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C967F-30E8-4A5B-831B-2FF1948DDB8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76627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B74B74-0119-9C80-FAC8-C68F39593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32145-BD12-45D0-8E56-121553B7AD9B}" type="datetime1">
              <a:rPr lang="en-US" smtClean="0"/>
              <a:t>2/28/2024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DC48DD-3607-E7D9-3F39-B434F3F5A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D8336-F294-C494-32E6-523DADA67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50B2E-570E-4088-A90A-5AD9E59A7F2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26887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6A8D64D-B5CF-8C7A-7755-BF9536051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6754F-D6D8-4E9C-BC23-77C3F321F518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1F697F6-F6DB-7812-889A-6FE1B8EE9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6A0FAAA-C766-B557-8CD5-11EAE4186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F7F0A-F4F0-4644-928D-E4653CDE067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35150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EA99D8-8F2A-77D4-A30B-EE4390027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C7FC8-EE54-4F29-8AEC-DF48891B89B5}" type="datetime1">
              <a:rPr lang="en-US" smtClean="0"/>
              <a:t>2/28/2024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5D0B3B-41DE-00BC-0151-E0963F1C2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3F683F-4EED-F500-B864-938C5E671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7001E-DBDC-4216-BBED-98514D042F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76767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75BF2D-6819-E4A0-D913-F80921CB0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B2330-1AE2-4D98-88FF-00F213CCDB80}" type="datetime1">
              <a:rPr lang="en-US" smtClean="0"/>
              <a:t>2/28/2024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6A74A5-44D4-2B8A-BD3E-42C1172BC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9F6C7B-038D-D81A-5E78-78248C58D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8B4A0-A59D-452E-9296-5EB5A87D7D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430420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0FBE13-C187-CBA3-B782-5EEADD17D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FEE6B-B730-475C-AF5F-01F52C1B60F9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C4DF924-27DE-8D3C-5729-0CC1E90CB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8F09C10-F6A1-E44C-74DE-28DBC717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9EF34-0D6C-4473-86F7-FE9747968C4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25931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87666C2-23E8-7165-27EF-26E27D70C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96B1F-B326-4F9A-BF31-C0FC31CEBC0F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BC5983F-2E25-1F7F-F8BA-74B26125F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3B87198-DD08-721A-774D-386681197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A302A-50CD-491C-BCA3-63C772846D1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94314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BCA8C-A0B2-C8CD-2D98-AAA8419CE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32E12-8BE2-47D6-BCA8-5509848A06DB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0D9FCA-FDAA-F268-6169-4EE8B9CC9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B8D75-AF17-4A3B-BFFA-692CC731C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67A80-5FFB-42EE-976A-818F1229984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85494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6CDAF-DFA9-64BE-1150-EFB7ED7C1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5E246-3B9B-4088-B889-004DC28451BE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AB873-C967-8201-4951-E0E8FF247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5D28A-508B-8C42-BCB4-B882D9273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CE13C-6927-425F-AF62-A4E30A29091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71412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8062953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F12466-CAFA-1C2D-E85A-10775A575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ECEF0-BADF-4D6B-AB3C-78B20BB43830}" type="datetime1">
              <a:rPr lang="en-US" smtClean="0"/>
              <a:t>2/28/2024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1046A-4D2C-7ECD-51D6-5EE963999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E02F7-829D-B95A-9635-8C5B6F08C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B4608-BB46-478A-BFBF-69A403D870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23239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FDAFF-C833-FCEF-3A3F-A96B8CD5C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27A6C-418E-416C-B556-A9B7359BD316}" type="datetime1">
              <a:rPr lang="en-US" smtClean="0"/>
              <a:t>2/28/2024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D47AF-8C7D-8174-0EC3-65FD5EF99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195B9-BEA2-F8EF-1C40-A8A60A784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B0DAB-E926-4223-B5FA-6CE38FD8AB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8811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896A6-F624-C0D0-A247-7B0CAEDA9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19AE3-A413-427B-8C0C-8C4890F93B1E}" type="datetime1">
              <a:rPr lang="en-US" smtClean="0"/>
              <a:t>2/28/2024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EA7B5-13DA-1EA7-A517-3E3F2AD8D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8DBBB-2C0A-DC38-7BBF-F16CE4E71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10079-FF6C-44DF-8707-F062A2D467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68469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352D6B-0AEF-F8BB-5B1A-316072084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EC529-2E48-464D-809E-B5F27C8E8B57}" type="datetime1">
              <a:rPr lang="en-US" smtClean="0"/>
              <a:t>2/28/2024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F9496D-8820-A3F6-5F55-EFB0C020B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76D41-A21A-C243-2CA7-E95B21293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D6018-88BC-4D6E-BE61-239DB16D90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15379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A3BBF2-5791-AE52-F017-ABC27F980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0E50E-1181-48AF-A801-834683571E89}" type="datetime1">
              <a:rPr lang="en-US" smtClean="0"/>
              <a:t>2/28/2024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6F8B3-0799-609A-0CD7-503F13CD1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E3D1C3-77AE-995C-8B74-6288AA27A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50003-A4CC-4079-AC4F-9413FC64D6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42579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93E51D-0D79-A800-04F2-A508D3B55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35D31-0AF5-41B7-99B1-A99BD8A9DC22}" type="datetime1">
              <a:rPr lang="en-US" smtClean="0"/>
              <a:t>2/28/2024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27CD96-239D-EFEF-3963-D4519F929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832B3D-394C-56B2-9D1C-E4728A373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C0846-A9E2-417B-B2A4-2409FEF704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1249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3D75C9-92FA-1576-CBB5-65BBABB4C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D84E5-10DF-4CB8-8EC9-94D345204F89}" type="datetime1">
              <a:rPr lang="en-US" smtClean="0"/>
              <a:t>2/28/2024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E2D9BA-E9A9-38F7-DF61-99A0149C4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B4804-3F97-D923-28DC-0410F4A3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562DD-BBA2-44CA-8ABF-028AAC0B40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97963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3A055-86FA-B273-3652-DBD7456E0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A52C4-49A1-471B-A990-2F2D4C340CB1}" type="datetime1">
              <a:rPr lang="en-US" smtClean="0"/>
              <a:t>2/28/2024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B363B3-2214-9BF9-047A-C5CD7788D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F4065-C53F-C364-9D95-0A775B1DA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20A19-F686-48B0-9598-78F5DCEF32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84456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8A3F3-AE42-B43C-7DFC-5D18011C4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16970-2310-43C0-B60C-EE84C0C5CD95}" type="datetime1">
              <a:rPr lang="en-US" smtClean="0"/>
              <a:t>2/28/2024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26110-FD1D-074F-E07C-11F47EAD1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2082FD-4F1D-3480-E03F-2FDF615C3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82C61-0AA3-49C9-9B82-B39BAF0E92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71009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83E9-80A3-CFF2-1635-7E8C43A02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914FD-3C7B-44A7-959A-FF28B7BC3B2A}" type="datetime1">
              <a:rPr lang="en-US" smtClean="0"/>
              <a:t>2/28/2024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F4D17-0796-84B4-5AFC-95DE62A7A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AF06F-A7BB-A82A-141D-13AA927A9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76F50-9739-47E5-82D0-7BBD297C60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48513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363A3-9D3A-010D-5B2F-85EEA5929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16F8F-C95A-4B7A-8ED8-BBD2F50AC28A}" type="datetime1">
              <a:rPr lang="en-US" smtClean="0"/>
              <a:t>2/28/2024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4C20A-6ADA-95BD-1715-DF45D5622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FA661-8CDF-DC83-7442-2370D031A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E369D-E89A-4D39-B577-7A507A52B5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84104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0FF4F-4F17-CAA1-83EA-1F946A398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245E1-29F7-46E6-8293-6C439FCCC42C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08D074-30B6-2A26-468B-581F3CC33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97105-7C25-75BF-9079-E9E7D050D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78C46-09A3-4D27-B5C7-7F91A5529A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53894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4E8FC-7063-B3E4-9FAA-A5041BA0D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6465C-4A89-4CE4-B155-4852A7DFF146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1FB22-E580-3B6B-9873-009FE68FF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3C31E-8E75-7627-6C12-FDC2B476D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0A1F2-DBF9-4A79-86DD-167313FC88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09637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50D02-AC3C-42CF-9EB7-DEF2233C0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1B639-268C-4C62-83DA-80DFD4A1A42C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DE9DF-0E9A-77A9-73F3-5E85DC994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24434-DF00-ADE8-AD26-04305B0F9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C1F71-9909-4EE1-8C7F-982F2355BE7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38465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180E963-4413-F54C-777D-AE357072D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9D7C7-2764-4BC6-B181-8D9E71C0D0A0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A8084B5-31B0-A8E4-7324-81DCFEE44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799798A-7805-8D45-9E79-726ED85B0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FC14E-35BB-45E5-B260-C9478594CDC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050622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65E2B66-6541-A455-C876-87CFBB974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A93B9-4AAA-4649-A1B5-54A06FA6A6C3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A988B48-E989-9AA8-59B4-12BB54886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0A2AFD2-3853-958B-16D8-8AD36F1B6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D3A48-F557-4CFF-9544-0EE8F5C4270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93621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357C320-D2DD-7540-57C8-2DF65B240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42481-3383-47A7-A1C3-EFC874DA59EB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022C58-55F5-84BC-62C3-70C532ACC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3F89CB-59F6-8834-5CD1-16ADDC0CD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C81B0-E96C-4D60-8230-0ABC423FC2F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13389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D07962E-AB23-066B-D098-96839725C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D999E-4599-4FE5-9ECF-8FFE14540CF4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8A2A5D8-2ED4-D561-354B-7CD73880D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FF6E195-2C3A-03D9-51D8-231FF22ED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85610-333E-4417-9A63-47E96CC8B49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27276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F4153B-0F63-57D7-36F3-B81D045A7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EA56C-67D9-4C17-8B65-68E09CEA1313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9E42712-1090-4BF5-AAE9-1AAA5B3BA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8B6D584-40FC-B0A5-5EA3-09081210F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32578-BDA3-4DCA-8A6B-02384F774BD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06724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435473-B196-2033-60D9-3A1B5006C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F9307-A310-41CC-89EC-EDA395DD0D08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7D27C95-F94B-F335-F686-94B061899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2D5C40-3E7C-EE9E-84E9-572E91ABB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69791-2F38-452C-B3A1-131DC979F0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356525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4AEC7-EE65-461A-9D10-099BFA6E2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3E72B-7249-4C6B-BE6C-CD0BBEF82D34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7990D-C67A-80C2-658F-FC26439B9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C98CD-8F39-EBD5-7527-ED5D8A7A5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CD3AF-5C32-43DC-BCB8-C7E6D2E2282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18633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EABF9-5D66-04E0-2567-D17384E92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D7BBC-3FF5-4F3E-ABAF-19D28EA3B3D3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12E66-6813-7157-C491-E299EC546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4D445-100A-5AA7-5C7B-1D3BD5BAA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59052-EEEA-45D6-84AD-1AC9A5ED9BE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807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png"/><Relationship Id="rId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2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image" Target="../media/image14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6.png"/><Relationship Id="rId5" Type="http://schemas.openxmlformats.org/officeDocument/2006/relationships/image" Target="../media/image1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17.png"/><Relationship Id="rId5" Type="http://schemas.openxmlformats.org/officeDocument/2006/relationships/image" Target="../media/image1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image" Target="../media/image18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image" Target="../media/image19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6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65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slideLayout" Target="../slideLayouts/slideLayout81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Relationship Id="rId14" Type="http://schemas.openxmlformats.org/officeDocument/2006/relationships/image" Target="../media/image1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84.xml"/><Relationship Id="rId7" Type="http://schemas.openxmlformats.org/officeDocument/2006/relationships/slideLayout" Target="../slideLayouts/slideLayout88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83.xml"/><Relationship Id="rId1" Type="http://schemas.openxmlformats.org/officeDocument/2006/relationships/slideLayout" Target="../slideLayouts/slideLayout82.xml"/><Relationship Id="rId6" Type="http://schemas.openxmlformats.org/officeDocument/2006/relationships/slideLayout" Target="../slideLayouts/slideLayout87.xml"/><Relationship Id="rId11" Type="http://schemas.openxmlformats.org/officeDocument/2006/relationships/slideLayout" Target="../slideLayouts/slideLayout92.xml"/><Relationship Id="rId5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91.xml"/><Relationship Id="rId4" Type="http://schemas.openxmlformats.org/officeDocument/2006/relationships/slideLayout" Target="../slideLayouts/slideLayout85.xml"/><Relationship Id="rId9" Type="http://schemas.openxmlformats.org/officeDocument/2006/relationships/slideLayout" Target="../slideLayouts/slideLayout9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95.xml"/><Relationship Id="rId7" Type="http://schemas.openxmlformats.org/officeDocument/2006/relationships/slideLayout" Target="../slideLayouts/slideLayout99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94.xml"/><Relationship Id="rId1" Type="http://schemas.openxmlformats.org/officeDocument/2006/relationships/slideLayout" Target="../slideLayouts/slideLayout93.xml"/><Relationship Id="rId6" Type="http://schemas.openxmlformats.org/officeDocument/2006/relationships/slideLayout" Target="../slideLayouts/slideLayout98.xml"/><Relationship Id="rId11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96.xml"/><Relationship Id="rId9" Type="http://schemas.openxmlformats.org/officeDocument/2006/relationships/slideLayout" Target="../slideLayouts/slideLayout10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Logo&#10;&#10;Description automatically generated">
            <a:extLst>
              <a:ext uri="{FF2B5EF4-FFF2-40B4-BE49-F238E27FC236}">
                <a16:creationId xmlns:a16="http://schemas.microsoft.com/office/drawing/2014/main" id="{0DB112AC-C78E-B8BC-521C-D307F3ED7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39" r:id="rId1"/>
    <p:sldLayoutId id="2147485274" r:id="rId2"/>
    <p:sldLayoutId id="2147485275" r:id="rId3"/>
    <p:sldLayoutId id="2147485276" r:id="rId4"/>
    <p:sldLayoutId id="2147485277" r:id="rId5"/>
    <p:sldLayoutId id="2147485278" r:id="rId6"/>
    <p:sldLayoutId id="2147485279" r:id="rId7"/>
    <p:sldLayoutId id="2147485280" r:id="rId8"/>
    <p:sldLayoutId id="2147485281" r:id="rId9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F1E667F8-E05C-F7FF-F162-0C8F2367D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40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F746EA64-0666-3C21-4FE4-11CB790DD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41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EB185CB9-812F-FEE6-B37D-625DA532D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82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9FC16D1-2D39-333E-0E9A-9ECBADB5F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42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E4C74D8-2760-9269-355B-6628778CE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43" r:id="rId1"/>
    <p:sldLayoutId id="2147485244" r:id="rId2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E0D3B0D5-CFA1-CC44-A7F5-F837770AD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45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DBF2D31-1A8B-D8C0-A1F1-EDFDF51935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83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5BDDF05-232A-850A-5CB2-A1C12D8655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84" r:id="rId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B7069F0-27B7-DA85-E672-ED0A83BF44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85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03A5D15-BD18-6FF8-4EC1-D3ACDEB7F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46" r:id="rId1"/>
    <p:sldLayoutId id="2147485247" r:id="rId2"/>
    <p:sldLayoutId id="2147485248" r:id="rId3"/>
    <p:sldLayoutId id="2147485249" r:id="rId4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8015508-2728-BCA5-75A4-1F92047525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50" r:id="rId1"/>
    <p:sldLayoutId id="2147485251" r:id="rId2"/>
    <p:sldLayoutId id="2147485252" r:id="rId3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3C97C00-B656-5309-0E36-F05C84CE73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53" r:id="rId1"/>
    <p:sldLayoutId id="2147485254" r:id="rId2"/>
    <p:sldLayoutId id="2147485255" r:id="rId3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7AD1FD8F-0B26-DBDB-7B62-90250CAFCE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296" r:id="rId1"/>
    <p:sldLayoutId id="2147485297" r:id="rId2"/>
    <p:sldLayoutId id="2147485298" r:id="rId3"/>
    <p:sldLayoutId id="2147485299" r:id="rId4"/>
    <p:sldLayoutId id="2147485300" r:id="rId5"/>
    <p:sldLayoutId id="2147485301" r:id="rId6"/>
    <p:sldLayoutId id="2147485302" r:id="rId7"/>
    <p:sldLayoutId id="2147485303" r:id="rId8"/>
    <p:sldLayoutId id="2147485304" r:id="rId9"/>
    <p:sldLayoutId id="2147485305" r:id="rId10"/>
    <p:sldLayoutId id="2147485306" r:id="rId1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9B8BC9CC-08B8-1D79-2620-742C032D21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307" r:id="rId1"/>
    <p:sldLayoutId id="2147485308" r:id="rId2"/>
    <p:sldLayoutId id="2147485309" r:id="rId3"/>
    <p:sldLayoutId id="2147485310" r:id="rId4"/>
    <p:sldLayoutId id="2147485311" r:id="rId5"/>
    <p:sldLayoutId id="2147485312" r:id="rId6"/>
    <p:sldLayoutId id="2147485313" r:id="rId7"/>
    <p:sldLayoutId id="2147485314" r:id="rId8"/>
    <p:sldLayoutId id="2147485315" r:id="rId9"/>
    <p:sldLayoutId id="2147485316" r:id="rId10"/>
    <p:sldLayoutId id="2147485317" r:id="rId11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318" r:id="rId1"/>
    <p:sldLayoutId id="2147485319" r:id="rId2"/>
    <p:sldLayoutId id="2147485320" r:id="rId3"/>
    <p:sldLayoutId id="2147485321" r:id="rId4"/>
    <p:sldLayoutId id="2147485322" r:id="rId5"/>
    <p:sldLayoutId id="2147485323" r:id="rId6"/>
    <p:sldLayoutId id="2147485324" r:id="rId7"/>
    <p:sldLayoutId id="2147485325" r:id="rId8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Placeholder 1">
            <a:extLst>
              <a:ext uri="{FF2B5EF4-FFF2-40B4-BE49-F238E27FC236}">
                <a16:creationId xmlns:a16="http://schemas.microsoft.com/office/drawing/2014/main" id="{CCF36C41-7CF1-E57D-3785-CA86B16975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6387" name="Text Placeholder 2">
            <a:extLst>
              <a:ext uri="{FF2B5EF4-FFF2-40B4-BE49-F238E27FC236}">
                <a16:creationId xmlns:a16="http://schemas.microsoft.com/office/drawing/2014/main" id="{E1FC43FA-0EA7-126D-D30F-56B575BFAE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1CEF5-4455-0792-E584-78EDAF55DE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fld id="{3129174A-BD94-4630-8277-C65F2A760C61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AFD6A-D643-6A33-6F00-94417B4176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dirty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99C9C-26B9-7D45-07DE-5224B7A95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fld id="{06282B57-E05C-4D9D-9357-CBF02217BF2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56" r:id="rId1"/>
    <p:sldLayoutId id="2147485326" r:id="rId2"/>
    <p:sldLayoutId id="2147485257" r:id="rId3"/>
    <p:sldLayoutId id="2147485327" r:id="rId4"/>
    <p:sldLayoutId id="2147485258" r:id="rId5"/>
    <p:sldLayoutId id="2147485328" r:id="rId6"/>
    <p:sldLayoutId id="2147485329" r:id="rId7"/>
    <p:sldLayoutId id="2147485259" r:id="rId8"/>
    <p:sldLayoutId id="2147485260" r:id="rId9"/>
    <p:sldLayoutId id="2147485261" r:id="rId10"/>
    <p:sldLayoutId id="2147485262" r:id="rId11"/>
    <p:sldLayoutId id="2147485330" r:id="rId12"/>
  </p:sldLayoutIdLst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Placeholder 1">
            <a:extLst>
              <a:ext uri="{FF2B5EF4-FFF2-40B4-BE49-F238E27FC236}">
                <a16:creationId xmlns:a16="http://schemas.microsoft.com/office/drawing/2014/main" id="{3A6ACF32-6694-0F30-A483-FE1DA43397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7411" name="Text Placeholder 2">
            <a:extLst>
              <a:ext uri="{FF2B5EF4-FFF2-40B4-BE49-F238E27FC236}">
                <a16:creationId xmlns:a16="http://schemas.microsoft.com/office/drawing/2014/main" id="{4EA266A0-04C3-BB73-D058-6B4F1C3920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DFCF2-77EC-DFB6-D066-F4E6387AEF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fld id="{01DF8B93-4D7C-4D38-B2AC-04D21930AC58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1DF0E-DCFE-5D50-4601-4F867E98C4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dirty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E35B4-A5FF-614D-CAD0-C46E9E3A4F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fld id="{75D4D2A6-938D-4FAB-9E71-C7C9B193872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331" r:id="rId1"/>
    <p:sldLayoutId id="2147485332" r:id="rId2"/>
    <p:sldLayoutId id="2147485333" r:id="rId3"/>
    <p:sldLayoutId id="2147485334" r:id="rId4"/>
    <p:sldLayoutId id="2147485335" r:id="rId5"/>
    <p:sldLayoutId id="2147485336" r:id="rId6"/>
    <p:sldLayoutId id="2147485337" r:id="rId7"/>
    <p:sldLayoutId id="2147485338" r:id="rId8"/>
    <p:sldLayoutId id="2147485339" r:id="rId9"/>
    <p:sldLayoutId id="2147485340" r:id="rId10"/>
    <p:sldLayoutId id="2147485341" r:id="rId11"/>
  </p:sldLayoutIdLst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Placeholder 1">
            <a:extLst>
              <a:ext uri="{FF2B5EF4-FFF2-40B4-BE49-F238E27FC236}">
                <a16:creationId xmlns:a16="http://schemas.microsoft.com/office/drawing/2014/main" id="{D32AC7B1-2EC7-AD4E-52E2-2C4DDE6A0E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8435" name="Text Placeholder 2">
            <a:extLst>
              <a:ext uri="{FF2B5EF4-FFF2-40B4-BE49-F238E27FC236}">
                <a16:creationId xmlns:a16="http://schemas.microsoft.com/office/drawing/2014/main" id="{1C4F07E9-6BDD-7901-3FC0-C284ECF173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26385-FCEB-2E37-7B1A-B8752007F8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fld id="{C58D9AF6-CC13-4DBB-93F3-5A0BE878B86C}" type="datetime1">
              <a:rPr lang="en-US" smtClean="0"/>
              <a:t>2/28/2024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32CD3-DAED-8B22-CF05-98BF4A0289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dirty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F9C2EF-E800-7B14-9925-689C816652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pPr>
              <a:defRPr/>
            </a:pPr>
            <a:fld id="{65826842-EB9C-48C8-98CB-058DA79C1D8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63" r:id="rId1"/>
    <p:sldLayoutId id="2147485264" r:id="rId2"/>
    <p:sldLayoutId id="2147485265" r:id="rId3"/>
    <p:sldLayoutId id="2147485266" r:id="rId4"/>
    <p:sldLayoutId id="2147485267" r:id="rId5"/>
    <p:sldLayoutId id="2147485268" r:id="rId6"/>
    <p:sldLayoutId id="2147485269" r:id="rId7"/>
    <p:sldLayoutId id="2147485270" r:id="rId8"/>
    <p:sldLayoutId id="2147485271" r:id="rId9"/>
    <p:sldLayoutId id="2147485272" r:id="rId10"/>
    <p:sldLayoutId id="2147485273" r:id="rId11"/>
  </p:sldLayoutIdLst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aleway" pitchFamily="2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3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istina.msu.ru/media/conferences/conferencepresentation/374/88a/5194580/INTERNATIONAL_HOTEL_CHAINS_ON_THE_RUSSIAN_MARKET_AHTMM_2012.pdf" TargetMode="External"/><Relationship Id="rId2" Type="http://schemas.openxmlformats.org/officeDocument/2006/relationships/hyperlink" Target="https://www.marriottt.com/marriottt/aboutmarriottt.mi" TargetMode="External"/><Relationship Id="rId1" Type="http://schemas.openxmlformats.org/officeDocument/2006/relationships/slideLayout" Target="../slideLayouts/slideLayout8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4" descr="See the source image">
            <a:extLst>
              <a:ext uri="{FF2B5EF4-FFF2-40B4-BE49-F238E27FC236}">
                <a16:creationId xmlns:a16="http://schemas.microsoft.com/office/drawing/2014/main" id="{47D2F2F4-E3CB-07D4-940A-0AC59BAD01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" y="-19635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6864E6B5-7763-4F35-2CB6-E69BEA9E24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5000"/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755F3B-1648-699D-4374-32FD3C5A9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38" y="1700808"/>
            <a:ext cx="5507930" cy="265053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4. Strategic Position, Choice &amp; Action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BMMB7027D</a:t>
            </a: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8B3C74E-8E4B-F583-C8B9-30B77C39C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94" y="985938"/>
            <a:ext cx="2606410" cy="1325563"/>
          </a:xfrm>
        </p:spPr>
        <p:txBody>
          <a:bodyPr/>
          <a:lstStyle/>
          <a:p>
            <a:pPr algn="r"/>
            <a:r>
              <a:rPr lang="en-GB" sz="6600" dirty="0">
                <a:solidFill>
                  <a:schemeClr val="bg1"/>
                </a:solidFill>
              </a:rPr>
              <a:t>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195D8E-70CC-5F80-3456-913DD135B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2492896"/>
            <a:ext cx="5184576" cy="3684067"/>
          </a:xfrm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Position</a:t>
            </a:r>
          </a:p>
          <a:p>
            <a:r>
              <a:rPr lang="en-GB" sz="3600" dirty="0">
                <a:solidFill>
                  <a:schemeClr val="bg1"/>
                </a:solidFill>
              </a:rPr>
              <a:t>Choice </a:t>
            </a:r>
          </a:p>
          <a:p>
            <a:r>
              <a:rPr lang="en-GB" sz="3600" dirty="0">
                <a:solidFill>
                  <a:schemeClr val="bg1"/>
                </a:solidFill>
              </a:rPr>
              <a:t>Action</a:t>
            </a:r>
          </a:p>
          <a:p>
            <a:r>
              <a:rPr lang="en-GB" sz="3600" dirty="0">
                <a:solidFill>
                  <a:schemeClr val="bg1"/>
                </a:solidFill>
              </a:rPr>
              <a:t>Strategic checklist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7494-5A97-3BCC-55F5-8E849AAF2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3CA3FD-9562-40E1-AA85-9496A1E9EEF6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B4B16A-0800-4BC7-8A74-7483757F0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2144" y="342900"/>
            <a:ext cx="4543425" cy="6172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B0D11F1-6A06-F59E-E7C3-0AA20DCD0787}"/>
              </a:ext>
            </a:extLst>
          </p:cNvPr>
          <p:cNvSpPr txBox="1"/>
          <p:nvPr/>
        </p:nvSpPr>
        <p:spPr>
          <a:xfrm>
            <a:off x="4002088" y="597150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Whittington et al (2019)</a:t>
            </a:r>
          </a:p>
        </p:txBody>
      </p:sp>
    </p:spTree>
    <p:extLst>
      <p:ext uri="{BB962C8B-B14F-4D97-AF65-F5344CB8AC3E}">
        <p14:creationId xmlns:p14="http://schemas.microsoft.com/office/powerpoint/2010/main" val="275137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itle 1">
            <a:extLst>
              <a:ext uri="{FF2B5EF4-FFF2-40B4-BE49-F238E27FC236}">
                <a16:creationId xmlns:a16="http://schemas.microsoft.com/office/drawing/2014/main" id="{AAF41EFC-69D7-2CDA-8D4A-9D49C0DB74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71675" y="260350"/>
            <a:ext cx="8229600" cy="64770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Three horizons for strategy</a:t>
            </a:r>
          </a:p>
        </p:txBody>
      </p:sp>
      <p:sp>
        <p:nvSpPr>
          <p:cNvPr id="118788" name="Rectangle 7">
            <a:extLst>
              <a:ext uri="{FF2B5EF4-FFF2-40B4-BE49-F238E27FC236}">
                <a16:creationId xmlns:a16="http://schemas.microsoft.com/office/drawing/2014/main" id="{BCB10B95-72F1-F0E5-F92A-93387AF688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69" y="5274211"/>
            <a:ext cx="914400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1600" i="1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Note</a:t>
            </a: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: ‘profit’ on the vertical axis can be replaced by non-profit objectives; ‘business’ can refer to any set of activities; ‘time’</a:t>
            </a:r>
          </a:p>
          <a:p>
            <a:pPr eaLnBrk="1" hangingPunct="1"/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can refer to a varying number of years.</a:t>
            </a:r>
          </a:p>
          <a:p>
            <a:pPr eaLnBrk="1" hangingPunct="1"/>
            <a:r>
              <a:rPr lang="en-US" altLang="en-US" sz="1600" i="1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Source</a:t>
            </a: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: </a:t>
            </a:r>
            <a:r>
              <a:rPr lang="en-US" altLang="en-US" sz="1600" dirty="0" err="1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Baghai</a:t>
            </a: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, M., Coley, S., and White, D. (2000) </a:t>
            </a:r>
            <a:r>
              <a:rPr lang="en-US" altLang="en-US" sz="1600" i="1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The Alchemy of Growth</a:t>
            </a: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, </a:t>
            </a:r>
            <a:r>
              <a:rPr lang="en-GB" altLang="en-US" sz="1600" dirty="0" err="1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Texere</a:t>
            </a: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 Publishers,  Figure 1.1, p. 5.</a:t>
            </a:r>
          </a:p>
        </p:txBody>
      </p:sp>
      <p:pic>
        <p:nvPicPr>
          <p:cNvPr id="118789" name="Picture 10" descr="M01NF002">
            <a:extLst>
              <a:ext uri="{FF2B5EF4-FFF2-40B4-BE49-F238E27FC236}">
                <a16:creationId xmlns:a16="http://schemas.microsoft.com/office/drawing/2014/main" id="{93BD4091-46A4-72EF-EBA2-32BB5D983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8" y="1340768"/>
            <a:ext cx="914400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5CDA79-C81D-F21B-90F6-BF0523926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061F80-4594-FF19-0175-4C6B8F32AD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352" y="1124744"/>
            <a:ext cx="7915275" cy="5133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DB24FF-62BA-DFF0-3F6A-C94E6CC820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3032" y="908050"/>
            <a:ext cx="6385616" cy="513397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itle 1">
            <a:extLst>
              <a:ext uri="{FF2B5EF4-FFF2-40B4-BE49-F238E27FC236}">
                <a16:creationId xmlns:a16="http://schemas.microsoft.com/office/drawing/2014/main" id="{CD7759CE-41FA-6F35-B637-ECF05E3AAD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67608" y="333437"/>
            <a:ext cx="8229600" cy="64135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Exploring strategy framework</a:t>
            </a:r>
          </a:p>
        </p:txBody>
      </p:sp>
      <p:pic>
        <p:nvPicPr>
          <p:cNvPr id="120836" name="Picture 8">
            <a:extLst>
              <a:ext uri="{FF2B5EF4-FFF2-40B4-BE49-F238E27FC236}">
                <a16:creationId xmlns:a16="http://schemas.microsoft.com/office/drawing/2014/main" id="{7E21A21A-E463-A743-F2AA-5B30AA03C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880" y="1027906"/>
            <a:ext cx="7849320" cy="527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B89D613-FD1F-3B98-7277-CA0902B61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itle 1">
            <a:extLst>
              <a:ext uri="{FF2B5EF4-FFF2-40B4-BE49-F238E27FC236}">
                <a16:creationId xmlns:a16="http://schemas.microsoft.com/office/drawing/2014/main" id="{6987136D-F145-87C5-4D33-79625817D6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7348" y="1071209"/>
            <a:ext cx="11809312" cy="1124868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Exploring strategy in different contexts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96642-68BE-70B0-7DE0-1014B4512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2204864"/>
            <a:ext cx="10729192" cy="4151486"/>
          </a:xfrm>
        </p:spPr>
        <p:txBody>
          <a:bodyPr rtlCol="0">
            <a:normAutofit fontScale="47500" lnSpcReduction="20000"/>
          </a:bodyPr>
          <a:lstStyle/>
          <a:p>
            <a:pPr marL="9525" indent="-9525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tabLst>
                <a:tab pos="292100" algn="l"/>
              </a:tabLst>
              <a:defRPr/>
            </a:pPr>
            <a:r>
              <a:rPr lang="en-GB" sz="4000" dirty="0">
                <a:solidFill>
                  <a:schemeClr val="bg1"/>
                </a:solidFill>
              </a:rPr>
              <a:t>	</a:t>
            </a:r>
            <a:r>
              <a:rPr lang="en-GB" sz="5000" dirty="0">
                <a:solidFill>
                  <a:schemeClr val="bg1"/>
                </a:solidFill>
              </a:rPr>
              <a:t>The</a:t>
            </a:r>
            <a:r>
              <a:rPr lang="en-GB" sz="5000" b="1" dirty="0">
                <a:solidFill>
                  <a:schemeClr val="bg1"/>
                </a:solidFill>
              </a:rPr>
              <a:t> </a:t>
            </a:r>
            <a:r>
              <a:rPr lang="en-GB" sz="5000" b="1" i="1" dirty="0">
                <a:solidFill>
                  <a:schemeClr val="bg1"/>
                </a:solidFill>
              </a:rPr>
              <a:t>Exploring Strategy Framework </a:t>
            </a:r>
            <a:r>
              <a:rPr lang="en-GB" sz="5000" dirty="0">
                <a:solidFill>
                  <a:schemeClr val="bg1"/>
                </a:solidFill>
              </a:rPr>
              <a:t>can be applied in many contexts.</a:t>
            </a:r>
            <a:endParaRPr lang="en-GB" sz="5000" b="1" dirty="0">
              <a:solidFill>
                <a:schemeClr val="bg1"/>
              </a:solidFill>
            </a:endParaRPr>
          </a:p>
          <a:p>
            <a:pPr marL="9525" indent="-9525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tabLst>
                <a:tab pos="292100" algn="l"/>
              </a:tabLst>
              <a:defRPr/>
            </a:pPr>
            <a:r>
              <a:rPr lang="en-GB" sz="5000" dirty="0">
                <a:solidFill>
                  <a:schemeClr val="bg1"/>
                </a:solidFill>
              </a:rPr>
              <a:t>	In each context the balance of strategic issues differs: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5000" b="1" dirty="0">
                <a:solidFill>
                  <a:schemeClr val="bg1"/>
                </a:solidFill>
              </a:rPr>
              <a:t>Small businesses </a:t>
            </a:r>
            <a:r>
              <a:rPr lang="en-GB" sz="5000" dirty="0">
                <a:solidFill>
                  <a:schemeClr val="bg1"/>
                </a:solidFill>
              </a:rPr>
              <a:t>(e.g. strategic purpose, growth issues and retaining independence).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5000" b="1" dirty="0">
                <a:solidFill>
                  <a:schemeClr val="bg1"/>
                </a:solidFill>
              </a:rPr>
              <a:t>Multinational corporations </a:t>
            </a:r>
            <a:r>
              <a:rPr lang="en-GB" sz="5000" dirty="0">
                <a:solidFill>
                  <a:schemeClr val="bg1"/>
                </a:solidFill>
              </a:rPr>
              <a:t>(e.g. geographical scope; cultural issues and structure/control issues).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5000" b="1" dirty="0">
                <a:solidFill>
                  <a:schemeClr val="bg1"/>
                </a:solidFill>
              </a:rPr>
              <a:t>Public sector organisations </a:t>
            </a:r>
            <a:r>
              <a:rPr lang="en-GB" sz="5000" dirty="0">
                <a:solidFill>
                  <a:schemeClr val="bg1"/>
                </a:solidFill>
              </a:rPr>
              <a:t>(e.g. service/quality and managing change issues).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5000" b="1" dirty="0">
                <a:solidFill>
                  <a:schemeClr val="bg1"/>
                </a:solidFill>
              </a:rPr>
              <a:t>Not-for-profit organisations </a:t>
            </a:r>
            <a:r>
              <a:rPr lang="en-GB" sz="5000" dirty="0">
                <a:solidFill>
                  <a:schemeClr val="bg1"/>
                </a:solidFill>
              </a:rPr>
              <a:t>(e.g. purpose and funding issues).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6AAF9E-D214-344D-2E6E-F4C24748D2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Title 1">
            <a:extLst>
              <a:ext uri="{FF2B5EF4-FFF2-40B4-BE49-F238E27FC236}">
                <a16:creationId xmlns:a16="http://schemas.microsoft.com/office/drawing/2014/main" id="{B594EDED-FD52-8EB8-73C0-0090C22E6C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82888" y="476250"/>
            <a:ext cx="8229600" cy="708025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position</a:t>
            </a:r>
          </a:p>
        </p:txBody>
      </p:sp>
      <p:sp>
        <p:nvSpPr>
          <p:cNvPr id="124931" name="Content Placeholder 2">
            <a:extLst>
              <a:ext uri="{FF2B5EF4-FFF2-40B4-BE49-F238E27FC236}">
                <a16:creationId xmlns:a16="http://schemas.microsoft.com/office/drawing/2014/main" id="{B16A6265-70A6-1B8D-EA25-8244854B9B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688" y="1811338"/>
            <a:ext cx="9226550" cy="3346450"/>
          </a:xfrm>
        </p:spPr>
        <p:txBody>
          <a:bodyPr/>
          <a:lstStyle/>
          <a:p>
            <a:pPr algn="just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altLang="en-US" sz="3000" b="1">
                <a:solidFill>
                  <a:schemeClr val="bg1"/>
                </a:solidFill>
              </a:rPr>
              <a:t>	</a:t>
            </a:r>
            <a:r>
              <a:rPr lang="en-US" altLang="en-US">
                <a:solidFill>
                  <a:schemeClr val="bg1"/>
                </a:solidFill>
              </a:rPr>
              <a:t>The </a:t>
            </a:r>
            <a:r>
              <a:rPr lang="en-US" altLang="en-US" b="1" i="1">
                <a:solidFill>
                  <a:schemeClr val="bg1"/>
                </a:solidFill>
              </a:rPr>
              <a:t>strategic position</a:t>
            </a:r>
            <a:r>
              <a:rPr lang="en-US" altLang="en-US">
                <a:solidFill>
                  <a:schemeClr val="bg1"/>
                </a:solidFill>
              </a:rPr>
              <a:t> is concerned with the impact on strategy of the </a:t>
            </a:r>
            <a:r>
              <a:rPr lang="en-US" altLang="en-US" b="1" i="1">
                <a:solidFill>
                  <a:schemeClr val="bg1"/>
                </a:solidFill>
              </a:rPr>
              <a:t>macro-environment, the industry environment,</a:t>
            </a:r>
            <a:r>
              <a:rPr lang="en-US" altLang="en-US">
                <a:solidFill>
                  <a:schemeClr val="bg1"/>
                </a:solidFill>
              </a:rPr>
              <a:t> the organisation’s </a:t>
            </a:r>
            <a:r>
              <a:rPr lang="en-US" altLang="en-US" b="1" i="1">
                <a:solidFill>
                  <a:schemeClr val="bg1"/>
                </a:solidFill>
              </a:rPr>
              <a:t>strategic capability</a:t>
            </a:r>
            <a:r>
              <a:rPr lang="en-US" altLang="en-US">
                <a:solidFill>
                  <a:schemeClr val="bg1"/>
                </a:solidFill>
              </a:rPr>
              <a:t> (resources and competences), the organisation’s </a:t>
            </a:r>
            <a:r>
              <a:rPr lang="en-US" altLang="en-US" b="1" i="1">
                <a:solidFill>
                  <a:schemeClr val="bg1"/>
                </a:solidFill>
              </a:rPr>
              <a:t>stakeholders </a:t>
            </a:r>
            <a:r>
              <a:rPr lang="en-US" altLang="en-US">
                <a:solidFill>
                  <a:schemeClr val="bg1"/>
                </a:solidFill>
              </a:rPr>
              <a:t>and the organisation’s </a:t>
            </a:r>
            <a:r>
              <a:rPr lang="en-US" altLang="en-US" b="1" i="1">
                <a:solidFill>
                  <a:schemeClr val="bg1"/>
                </a:solidFill>
              </a:rPr>
              <a:t>culture</a:t>
            </a:r>
            <a:r>
              <a:rPr lang="en-US" altLang="en-US">
                <a:solidFill>
                  <a:schemeClr val="bg1"/>
                </a:solidFill>
              </a:rPr>
              <a:t>.</a:t>
            </a:r>
            <a:endParaRPr lang="en-GB" altLang="en-US" sz="3000" b="1" i="1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0831AB-37C3-7A97-6E32-5D0A1621D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1">
            <a:extLst>
              <a:ext uri="{FF2B5EF4-FFF2-40B4-BE49-F238E27FC236}">
                <a16:creationId xmlns:a16="http://schemas.microsoft.com/office/drawing/2014/main" id="{52F6E6BA-B8EE-9ABD-D1FE-BB947AF60B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38340" y="396255"/>
            <a:ext cx="8229600" cy="1014760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60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position</a:t>
            </a:r>
          </a:p>
        </p:txBody>
      </p:sp>
      <p:pic>
        <p:nvPicPr>
          <p:cNvPr id="126980" name="Picture 8">
            <a:extLst>
              <a:ext uri="{FF2B5EF4-FFF2-40B4-BE49-F238E27FC236}">
                <a16:creationId xmlns:a16="http://schemas.microsoft.com/office/drawing/2014/main" id="{A7B24234-F1C6-31C9-3B9A-22DC11DB30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688" y="1582655"/>
            <a:ext cx="475297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C55DFC-C1A1-B632-138F-940EB6DB2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1C0846-A9E2-417B-B2A4-2409FEF7042A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  <p:transition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Title 1">
            <a:extLst>
              <a:ext uri="{FF2B5EF4-FFF2-40B4-BE49-F238E27FC236}">
                <a16:creationId xmlns:a16="http://schemas.microsoft.com/office/drawing/2014/main" id="{6CABA598-E195-7734-5810-1F50F64E0D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83703" y="1062908"/>
            <a:ext cx="8229600" cy="708025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position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CA92104B-5AB6-E2E0-D8A6-8B871CBC8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5300" y="1921918"/>
            <a:ext cx="8928100" cy="3384376"/>
          </a:xfrm>
        </p:spPr>
        <p:txBody>
          <a:bodyPr rtlCol="0">
            <a:normAutofit/>
          </a:bodyPr>
          <a:lstStyle/>
          <a:p>
            <a:pPr marL="311150" indent="-311150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GB" altLang="en-US" sz="3000" b="1" dirty="0">
                <a:solidFill>
                  <a:schemeClr val="bg1"/>
                </a:solidFill>
              </a:rPr>
              <a:t>Fundamental questions for Strategic position…</a:t>
            </a:r>
          </a:p>
          <a:p>
            <a:pPr marL="311150" indent="-311150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endParaRPr lang="en-GB" altLang="en-US" sz="1000" dirty="0">
              <a:solidFill>
                <a:schemeClr val="bg1"/>
              </a:solidFill>
            </a:endParaRPr>
          </a:p>
          <a:p>
            <a:pPr marL="352425" indent="-352425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What are the macro-environmental </a:t>
            </a:r>
            <a:r>
              <a:rPr lang="en-US" altLang="en-US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opportunities &amp; threats</a:t>
            </a: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?</a:t>
            </a:r>
            <a:endParaRPr lang="en-US" altLang="en-US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52425" indent="-352425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How can the organisation manage </a:t>
            </a:r>
            <a:r>
              <a:rPr lang="en-US" altLang="en-US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industry forces</a:t>
            </a: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?</a:t>
            </a:r>
            <a:endParaRPr lang="en-US" altLang="en-US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52425" indent="-352425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How are </a:t>
            </a:r>
            <a:r>
              <a:rPr lang="en-US" altLang="en-US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stakeholders</a:t>
            </a: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 aligned to the organisational purpose?</a:t>
            </a:r>
            <a:endParaRPr lang="en-US" altLang="en-US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52425" indent="-352425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What </a:t>
            </a:r>
            <a:r>
              <a:rPr lang="en-US" altLang="en-US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resources and capabilities</a:t>
            </a: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 support the strategy?</a:t>
            </a:r>
            <a:endParaRPr lang="en-US" altLang="en-US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52425" indent="-352425" fontAlgn="auto">
              <a:spcAft>
                <a:spcPts val="0"/>
              </a:spcAft>
              <a:buFont typeface="Arial" panose="020B0604020202020204" pitchFamily="34" charset="0"/>
              <a:buNone/>
              <a:tabLst>
                <a:tab pos="84138" algn="l"/>
              </a:tabLst>
              <a:defRPr/>
            </a:pP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How does </a:t>
            </a:r>
            <a:r>
              <a:rPr lang="en-US" altLang="en-US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culture</a:t>
            </a:r>
            <a:r>
              <a:rPr lang="en-US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 fit the strategy?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B130B4-F597-7BE3-90AB-699A2F720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Title 1">
            <a:extLst>
              <a:ext uri="{FF2B5EF4-FFF2-40B4-BE49-F238E27FC236}">
                <a16:creationId xmlns:a16="http://schemas.microsoft.com/office/drawing/2014/main" id="{8C5573ED-DBD7-E978-2067-29DD9722E7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436405"/>
            <a:ext cx="8229600" cy="912475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choices</a:t>
            </a:r>
          </a:p>
        </p:txBody>
      </p:sp>
      <p:sp>
        <p:nvSpPr>
          <p:cNvPr id="131075" name="Content Placeholder 2">
            <a:extLst>
              <a:ext uri="{FF2B5EF4-FFF2-40B4-BE49-F238E27FC236}">
                <a16:creationId xmlns:a16="http://schemas.microsoft.com/office/drawing/2014/main" id="{9D138011-AB2A-1A1F-D3E5-11E4C0B2BF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31504" y="2564608"/>
            <a:ext cx="8229600" cy="2400300"/>
          </a:xfrm>
        </p:spPr>
        <p:txBody>
          <a:bodyPr/>
          <a:lstStyle/>
          <a:p>
            <a:pPr algn="just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altLang="en-US" sz="3000" dirty="0">
                <a:solidFill>
                  <a:schemeClr val="bg1"/>
                </a:solidFill>
              </a:rPr>
              <a:t>	</a:t>
            </a:r>
            <a:r>
              <a:rPr lang="en-GB" altLang="en-US" b="1" i="1" dirty="0">
                <a:solidFill>
                  <a:schemeClr val="bg1"/>
                </a:solidFill>
              </a:rPr>
              <a:t>Strategic choices </a:t>
            </a:r>
            <a:r>
              <a:rPr lang="en-GB" altLang="en-US" dirty="0">
                <a:solidFill>
                  <a:schemeClr val="bg1"/>
                </a:solidFill>
              </a:rPr>
              <a:t>involve the options for strategy in terms of both the</a:t>
            </a:r>
            <a:r>
              <a:rPr lang="en-GB" altLang="en-US" b="1" dirty="0">
                <a:solidFill>
                  <a:schemeClr val="bg1"/>
                </a:solidFill>
              </a:rPr>
              <a:t> </a:t>
            </a:r>
            <a:r>
              <a:rPr lang="en-GB" altLang="en-US" b="1" i="1" dirty="0">
                <a:solidFill>
                  <a:schemeClr val="bg1"/>
                </a:solidFill>
              </a:rPr>
              <a:t>directions </a:t>
            </a:r>
            <a:r>
              <a:rPr lang="en-GB" altLang="en-US" dirty="0">
                <a:solidFill>
                  <a:schemeClr val="bg1"/>
                </a:solidFill>
              </a:rPr>
              <a:t>in</a:t>
            </a:r>
            <a:r>
              <a:rPr lang="en-GB" altLang="en-US" b="1" dirty="0">
                <a:solidFill>
                  <a:schemeClr val="bg1"/>
                </a:solidFill>
              </a:rPr>
              <a:t> </a:t>
            </a:r>
            <a:r>
              <a:rPr lang="en-GB" altLang="en-US" dirty="0">
                <a:solidFill>
                  <a:schemeClr val="bg1"/>
                </a:solidFill>
              </a:rPr>
              <a:t>which strategy might move and the </a:t>
            </a:r>
            <a:r>
              <a:rPr lang="en-GB" altLang="en-US" b="1" i="1" dirty="0">
                <a:solidFill>
                  <a:schemeClr val="bg1"/>
                </a:solidFill>
              </a:rPr>
              <a:t>methods </a:t>
            </a:r>
            <a:r>
              <a:rPr lang="en-GB" altLang="en-US" dirty="0">
                <a:solidFill>
                  <a:schemeClr val="bg1"/>
                </a:solidFill>
              </a:rPr>
              <a:t>by which strategy might be pursued.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952F3B2-1FFE-C22C-057F-255E3B62D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952F3B2-1FFE-C22C-057F-255E3B62D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01CB688-8587-A96A-9047-D8AAB2F33D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360" y="71325"/>
            <a:ext cx="9937104" cy="678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274188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Title 1">
            <a:extLst>
              <a:ext uri="{FF2B5EF4-FFF2-40B4-BE49-F238E27FC236}">
                <a16:creationId xmlns:a16="http://schemas.microsoft.com/office/drawing/2014/main" id="{7C2A8489-11D4-0479-A625-912F88BE25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35012" y="476672"/>
            <a:ext cx="8229600" cy="708025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60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choices</a:t>
            </a:r>
          </a:p>
        </p:txBody>
      </p:sp>
      <p:pic>
        <p:nvPicPr>
          <p:cNvPr id="133124" name="Picture 9">
            <a:extLst>
              <a:ext uri="{FF2B5EF4-FFF2-40B4-BE49-F238E27FC236}">
                <a16:creationId xmlns:a16="http://schemas.microsoft.com/office/drawing/2014/main" id="{E151DEE0-EB47-2177-8C83-92D97394B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012" y="1543350"/>
            <a:ext cx="4625975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8FFAE0-C6DA-2D8E-D689-3577794BE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1C0846-A9E2-417B-B2A4-2409FEF7042A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  <p:transition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itle 1">
            <a:extLst>
              <a:ext uri="{FF2B5EF4-FFF2-40B4-BE49-F238E27FC236}">
                <a16:creationId xmlns:a16="http://schemas.microsoft.com/office/drawing/2014/main" id="{B3215948-458A-D1CA-A222-F7E22B5162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1950" y="764704"/>
            <a:ext cx="9741768" cy="1008112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60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49A0D-7B7E-9CF0-9CBB-C7C3F7B8E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916832"/>
            <a:ext cx="10080625" cy="4032672"/>
          </a:xfrm>
        </p:spPr>
        <p:txBody>
          <a:bodyPr rtlCol="0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How should individual business units </a:t>
            </a:r>
            <a:r>
              <a:rPr lang="en-GB" b="1" i="1" dirty="0">
                <a:solidFill>
                  <a:schemeClr val="bg1"/>
                </a:solidFill>
              </a:rPr>
              <a:t>compete</a:t>
            </a:r>
            <a:r>
              <a:rPr lang="en-GB" b="1" dirty="0">
                <a:solidFill>
                  <a:schemeClr val="bg1"/>
                </a:solidFill>
              </a:rPr>
              <a:t>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Which businesses to include in the </a:t>
            </a:r>
            <a:r>
              <a:rPr lang="en-GB" b="1" i="1" dirty="0">
                <a:solidFill>
                  <a:schemeClr val="bg1"/>
                </a:solidFill>
              </a:rPr>
              <a:t>portfolio</a:t>
            </a:r>
            <a:r>
              <a:rPr lang="en-GB" b="1" dirty="0">
                <a:solidFill>
                  <a:schemeClr val="bg1"/>
                </a:solidFill>
              </a:rPr>
              <a:t>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Where should the organisation </a:t>
            </a:r>
            <a:r>
              <a:rPr lang="en-GB" b="1" i="1" dirty="0">
                <a:solidFill>
                  <a:schemeClr val="bg1"/>
                </a:solidFill>
              </a:rPr>
              <a:t>compete internationally</a:t>
            </a:r>
            <a:r>
              <a:rPr lang="en-GB" b="1" dirty="0">
                <a:solidFill>
                  <a:schemeClr val="bg1"/>
                </a:solidFill>
              </a:rPr>
              <a:t>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Is the organisation </a:t>
            </a:r>
            <a:r>
              <a:rPr lang="en-GB" b="1" i="1" dirty="0">
                <a:solidFill>
                  <a:schemeClr val="bg1"/>
                </a:solidFill>
              </a:rPr>
              <a:t>innovating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appropriately?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Should the organisation </a:t>
            </a:r>
            <a:r>
              <a:rPr lang="en-GB" b="1" i="1" dirty="0">
                <a:solidFill>
                  <a:schemeClr val="bg1"/>
                </a:solidFill>
              </a:rPr>
              <a:t>buy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other companies, form </a:t>
            </a:r>
            <a:r>
              <a:rPr lang="en-GB" b="1" i="1" dirty="0">
                <a:solidFill>
                  <a:schemeClr val="bg1"/>
                </a:solidFill>
              </a:rPr>
              <a:t>alliances </a:t>
            </a:r>
            <a:r>
              <a:rPr lang="en-GB" b="1" dirty="0">
                <a:solidFill>
                  <a:schemeClr val="bg1"/>
                </a:solidFill>
              </a:rPr>
              <a:t>or </a:t>
            </a:r>
            <a:r>
              <a:rPr lang="en-GB" b="1" i="1" dirty="0">
                <a:solidFill>
                  <a:schemeClr val="bg1"/>
                </a:solidFill>
              </a:rPr>
              <a:t>go it alone</a:t>
            </a:r>
            <a:r>
              <a:rPr lang="en-GB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1F588F8-8FF4-A63A-17B8-5A38FC733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Title 1">
            <a:extLst>
              <a:ext uri="{FF2B5EF4-FFF2-40B4-BE49-F238E27FC236}">
                <a16:creationId xmlns:a16="http://schemas.microsoft.com/office/drawing/2014/main" id="{58A934FA-7008-DBF3-FB81-EF589716B9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1504" y="908497"/>
            <a:ext cx="10389840" cy="1152351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60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Strategy in action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00A72638-33CC-793B-D5B7-5DD896419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525" y="2348880"/>
            <a:ext cx="11233150" cy="2586038"/>
          </a:xfrm>
        </p:spPr>
        <p:txBody>
          <a:bodyPr rtlCol="0">
            <a:normAutofit fontScale="25000" lnSpcReduction="2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000" dirty="0">
                <a:solidFill>
                  <a:schemeClr val="bg1"/>
                </a:solidFill>
              </a:rPr>
              <a:t>	</a:t>
            </a:r>
            <a:r>
              <a:rPr lang="en-GB" sz="14400" b="1" i="1" dirty="0">
                <a:solidFill>
                  <a:schemeClr val="bg1"/>
                </a:solidFill>
              </a:rPr>
              <a:t>Strategy in action </a:t>
            </a:r>
            <a:r>
              <a:rPr lang="en-GB" sz="14400" b="1" dirty="0">
                <a:solidFill>
                  <a:schemeClr val="bg1"/>
                </a:solidFill>
              </a:rPr>
              <a:t>is about how strategies are </a:t>
            </a:r>
            <a:r>
              <a:rPr lang="en-GB" sz="14400" b="1" i="1" dirty="0">
                <a:solidFill>
                  <a:schemeClr val="bg1"/>
                </a:solidFill>
              </a:rPr>
              <a:t>formed</a:t>
            </a:r>
            <a:r>
              <a:rPr lang="en-GB" sz="14400" b="1" dirty="0">
                <a:solidFill>
                  <a:schemeClr val="bg1"/>
                </a:solidFill>
              </a:rPr>
              <a:t> and how they are </a:t>
            </a:r>
            <a:r>
              <a:rPr lang="en-GB" sz="14400" b="1" i="1" dirty="0">
                <a:solidFill>
                  <a:schemeClr val="bg1"/>
                </a:solidFill>
              </a:rPr>
              <a:t>implemented</a:t>
            </a:r>
            <a:r>
              <a:rPr lang="en-GB" sz="14400" b="1" dirty="0">
                <a:solidFill>
                  <a:schemeClr val="bg1"/>
                </a:solidFill>
              </a:rPr>
              <a:t>.</a:t>
            </a:r>
            <a:endParaRPr lang="en-GB" sz="14400" b="1" i="1" dirty="0">
              <a:solidFill>
                <a:schemeClr val="bg1"/>
              </a:solidFill>
            </a:endParaRPr>
          </a:p>
          <a:p>
            <a:pPr algn="ctr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4400" b="1" dirty="0">
                <a:solidFill>
                  <a:schemeClr val="bg1"/>
                </a:solidFill>
              </a:rPr>
              <a:t>	</a:t>
            </a:r>
          </a:p>
          <a:p>
            <a:pPr algn="ctr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4400" b="1" dirty="0">
                <a:solidFill>
                  <a:schemeClr val="bg1"/>
                </a:solidFill>
              </a:rPr>
              <a:t>	</a:t>
            </a:r>
            <a:r>
              <a:rPr lang="en-GB" sz="14400" dirty="0">
                <a:solidFill>
                  <a:schemeClr val="bg1"/>
                </a:solidFill>
              </a:rPr>
              <a:t>The emphasis is on the practicalities of managing</a:t>
            </a:r>
            <a:r>
              <a:rPr lang="en-GB" sz="128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DF02C8-C8F3-4F9D-BBE5-565D527FF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>
            <a:extLst>
              <a:ext uri="{FF2B5EF4-FFF2-40B4-BE49-F238E27FC236}">
                <a16:creationId xmlns:a16="http://schemas.microsoft.com/office/drawing/2014/main" id="{00969461-B1A3-55F0-F0AB-5AB2DFBC87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31704" y="501650"/>
            <a:ext cx="8229600" cy="990377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60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Strategy in action</a:t>
            </a:r>
          </a:p>
        </p:txBody>
      </p:sp>
      <p:pic>
        <p:nvPicPr>
          <p:cNvPr id="139268" name="Picture 9">
            <a:extLst>
              <a:ext uri="{FF2B5EF4-FFF2-40B4-BE49-F238E27FC236}">
                <a16:creationId xmlns:a16="http://schemas.microsoft.com/office/drawing/2014/main" id="{052D2FF5-5605-0596-61DC-EF00AB221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575" y="1616075"/>
            <a:ext cx="5026025" cy="474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B31643-D8FD-B00C-940C-A02F5FC75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1C0846-A9E2-417B-B2A4-2409FEF7042A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</p:cSld>
  <p:clrMapOvr>
    <a:masterClrMapping/>
  </p:clrMapOvr>
  <p:transition>
    <p:cover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DB016A2F-0DB8-9782-E776-3E70D74296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3592" y="591344"/>
            <a:ext cx="9309621" cy="708025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48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Strategy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64822-2850-F4A0-CC52-A4C9EAA75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92" y="1571844"/>
            <a:ext cx="11233150" cy="4791075"/>
          </a:xfrm>
        </p:spPr>
        <p:txBody>
          <a:bodyPr rtlCol="0">
            <a:normAutofit/>
          </a:bodyPr>
          <a:lstStyle/>
          <a:p>
            <a:pPr marL="282575" indent="-282575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500" b="1" dirty="0">
                <a:solidFill>
                  <a:schemeClr val="bg1"/>
                </a:solidFill>
              </a:rPr>
              <a:t>Fundamental questions for Strategy in action:</a:t>
            </a:r>
          </a:p>
          <a:p>
            <a:pPr marL="282575" indent="-282575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200" b="1" i="1" dirty="0">
              <a:solidFill>
                <a:schemeClr val="bg1"/>
              </a:solidFill>
            </a:endParaRP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Which strategies are </a:t>
            </a:r>
            <a:r>
              <a:rPr lang="en-US" b="1" i="1" dirty="0">
                <a:solidFill>
                  <a:schemeClr val="bg1"/>
                </a:solidFill>
              </a:rPr>
              <a:t>suitable, acceptable and feasible</a:t>
            </a:r>
            <a:r>
              <a:rPr lang="en-US" dirty="0">
                <a:solidFill>
                  <a:schemeClr val="bg1"/>
                </a:solidFill>
              </a:rPr>
              <a:t>?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What kind of </a:t>
            </a:r>
            <a:r>
              <a:rPr lang="en-US" b="1" i="1" dirty="0">
                <a:solidFill>
                  <a:schemeClr val="bg1"/>
                </a:solidFill>
              </a:rPr>
              <a:t>strategy-making process</a:t>
            </a:r>
            <a:r>
              <a:rPr lang="en-US" dirty="0">
                <a:solidFill>
                  <a:schemeClr val="bg1"/>
                </a:solidFill>
              </a:rPr>
              <a:t> is needed?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What are the required </a:t>
            </a:r>
            <a:r>
              <a:rPr lang="en-US" b="1" i="1" dirty="0" err="1">
                <a:solidFill>
                  <a:schemeClr val="bg1"/>
                </a:solidFill>
              </a:rPr>
              <a:t>organisation</a:t>
            </a:r>
            <a:r>
              <a:rPr lang="en-US" b="1" i="1" dirty="0">
                <a:solidFill>
                  <a:schemeClr val="bg1"/>
                </a:solidFill>
              </a:rPr>
              <a:t> structures and systems</a:t>
            </a:r>
            <a:r>
              <a:rPr lang="en-US" dirty="0">
                <a:solidFill>
                  <a:schemeClr val="bg1"/>
                </a:solidFill>
              </a:rPr>
              <a:t>?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How should the </a:t>
            </a:r>
            <a:r>
              <a:rPr lang="en-US" dirty="0" err="1">
                <a:solidFill>
                  <a:schemeClr val="bg1"/>
                </a:solidFill>
              </a:rPr>
              <a:t>organisation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b="1" i="1" dirty="0">
                <a:solidFill>
                  <a:schemeClr val="bg1"/>
                </a:solidFill>
              </a:rPr>
              <a:t>manage necessary changes</a:t>
            </a:r>
            <a:r>
              <a:rPr lang="en-US" dirty="0">
                <a:solidFill>
                  <a:schemeClr val="bg1"/>
                </a:solidFill>
              </a:rPr>
              <a:t>?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Who should do what in the strategy process? Which </a:t>
            </a:r>
            <a:r>
              <a:rPr lang="en-US" b="1" i="1" dirty="0">
                <a:solidFill>
                  <a:schemeClr val="bg1"/>
                </a:solidFill>
              </a:rPr>
              <a:t>people</a:t>
            </a:r>
            <a:r>
              <a:rPr lang="en-US" dirty="0">
                <a:solidFill>
                  <a:schemeClr val="bg1"/>
                </a:solidFill>
              </a:rPr>
              <a:t> and what </a:t>
            </a:r>
            <a:r>
              <a:rPr lang="en-US" b="1" i="1" dirty="0">
                <a:solidFill>
                  <a:schemeClr val="bg1"/>
                </a:solidFill>
              </a:rPr>
              <a:t>activities</a:t>
            </a:r>
            <a:r>
              <a:rPr lang="en-US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4FC4001-813D-C51A-F299-8C020F502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Title 1">
            <a:extLst>
              <a:ext uri="{FF2B5EF4-FFF2-40B4-BE49-F238E27FC236}">
                <a16:creationId xmlns:a16="http://schemas.microsoft.com/office/drawing/2014/main" id="{CADBB200-70BA-1BFA-BE95-0C5CE686E7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11450" y="188913"/>
            <a:ext cx="8229600" cy="64135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THE STRATEGY CHECKLIST</a:t>
            </a:r>
          </a:p>
        </p:txBody>
      </p:sp>
      <p:pic>
        <p:nvPicPr>
          <p:cNvPr id="143364" name="Picture 3" descr="Y:\08VOL4\Graphics\Powerpoint\PE_UK\PE528-JOHNSON\Final files\GIF\ch01\M01NT001.gif">
            <a:extLst>
              <a:ext uri="{FF2B5EF4-FFF2-40B4-BE49-F238E27FC236}">
                <a16:creationId xmlns:a16="http://schemas.microsoft.com/office/drawing/2014/main" id="{E3B824F4-1518-435A-FBE4-CFDABBE11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981075"/>
            <a:ext cx="11449050" cy="460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14A4F90-4649-A7D5-C5FB-E730CF3C5AA1}"/>
              </a:ext>
            </a:extLst>
          </p:cNvPr>
          <p:cNvSpPr/>
          <p:nvPr/>
        </p:nvSpPr>
        <p:spPr>
          <a:xfrm>
            <a:off x="4223792" y="2204864"/>
            <a:ext cx="3672408" cy="31683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8D23D24-F421-9D66-026A-7594E3A1982D}"/>
              </a:ext>
            </a:extLst>
          </p:cNvPr>
          <p:cNvSpPr/>
          <p:nvPr/>
        </p:nvSpPr>
        <p:spPr>
          <a:xfrm>
            <a:off x="8085212" y="2204864"/>
            <a:ext cx="3672408" cy="31683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F42D5FF-7D3B-8EE2-22C3-B69713CC6F34}"/>
              </a:ext>
            </a:extLst>
          </p:cNvPr>
          <p:cNvSpPr/>
          <p:nvPr/>
        </p:nvSpPr>
        <p:spPr>
          <a:xfrm>
            <a:off x="411704" y="2184826"/>
            <a:ext cx="3672408" cy="31683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E43862-EB3D-7973-AE71-DB028336F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Title 1">
            <a:extLst>
              <a:ext uri="{FF2B5EF4-FFF2-40B4-BE49-F238E27FC236}">
                <a16:creationId xmlns:a16="http://schemas.microsoft.com/office/drawing/2014/main" id="{BB6B1F31-791B-C591-D428-B41B99A315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584" y="667408"/>
            <a:ext cx="8805664" cy="708025"/>
          </a:xfrm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Working with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FDD7A-0FF4-3829-E74D-3362F454CB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6300" y="1576117"/>
            <a:ext cx="9500219" cy="4103687"/>
          </a:xfrm>
        </p:spPr>
        <p:txBody>
          <a:bodyPr rtlCol="0">
            <a:noAutofit/>
          </a:bodyPr>
          <a:lstStyle/>
          <a:p>
            <a:pPr marL="261938" indent="-261938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chemeClr val="bg1"/>
                </a:solidFill>
              </a:rPr>
              <a:t>Are all managers are concerned with strategy?</a:t>
            </a:r>
          </a:p>
          <a:p>
            <a:pPr marL="261938" indent="-261938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800" b="1" dirty="0">
              <a:solidFill>
                <a:schemeClr val="bg1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Top managers </a:t>
            </a:r>
            <a:r>
              <a:rPr lang="en-GB" sz="2400" dirty="0">
                <a:solidFill>
                  <a:schemeClr val="bg1"/>
                </a:solidFill>
                <a:cs typeface="Arial" panose="020B0604020202020204" pitchFamily="34" charset="0"/>
              </a:rPr>
              <a:t>frequently formulate and control strategy but may also involve others in the process.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Middle and lower-level managers </a:t>
            </a:r>
            <a:r>
              <a:rPr lang="en-GB" sz="2400" dirty="0">
                <a:solidFill>
                  <a:schemeClr val="bg1"/>
                </a:solidFill>
                <a:cs typeface="Arial" panose="020B0604020202020204" pitchFamily="34" charset="0"/>
              </a:rPr>
              <a:t>have to meet strategic objectives and deal with constraints.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 b="1" i="1" dirty="0">
                <a:solidFill>
                  <a:schemeClr val="bg1"/>
                </a:solidFill>
                <a:cs typeface="Arial" panose="020B0604020202020204" pitchFamily="34" charset="0"/>
              </a:rPr>
              <a:t>All managers </a:t>
            </a:r>
            <a:r>
              <a:rPr lang="en-GB" sz="2400" dirty="0">
                <a:solidFill>
                  <a:schemeClr val="bg1"/>
                </a:solidFill>
                <a:cs typeface="Arial" panose="020B0604020202020204" pitchFamily="34" charset="0"/>
              </a:rPr>
              <a:t>have to communicate strategy to their teams and can contribute to the formation of strategy through ideas and feedback.</a:t>
            </a:r>
            <a:endParaRPr lang="en-GB" sz="24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1E083E-A1F4-1DC8-500D-0FFFC73C6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Title 1">
            <a:extLst>
              <a:ext uri="{FF2B5EF4-FFF2-40B4-BE49-F238E27FC236}">
                <a16:creationId xmlns:a16="http://schemas.microsoft.com/office/drawing/2014/main" id="{3B705DF5-DDD4-3F42-A9E0-B0F80A61FF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10282" y="473527"/>
            <a:ext cx="8229600" cy="708025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0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Working with strategy</a:t>
            </a:r>
          </a:p>
        </p:txBody>
      </p:sp>
      <p:sp>
        <p:nvSpPr>
          <p:cNvPr id="66563" name="Content Placeholder 2">
            <a:extLst>
              <a:ext uri="{FF2B5EF4-FFF2-40B4-BE49-F238E27FC236}">
                <a16:creationId xmlns:a16="http://schemas.microsoft.com/office/drawing/2014/main" id="{46A5D920-C2CC-3234-FB58-324903ECE4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4000" y="1268760"/>
            <a:ext cx="9144000" cy="4851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>
                <a:solidFill>
                  <a:schemeClr val="bg1"/>
                </a:solidFill>
                <a:cs typeface="Arial" panose="020B0604020202020204" pitchFamily="34" charset="0"/>
              </a:rPr>
              <a:t>Organisations may also use strategy specialists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>
                <a:solidFill>
                  <a:schemeClr val="bg1"/>
                </a:solidFill>
                <a:cs typeface="Arial" panose="020B0604020202020204" pitchFamily="34" charset="0"/>
              </a:rPr>
              <a:t>Many large organisations have in-house </a:t>
            </a:r>
            <a:r>
              <a:rPr lang="en-GB" altLang="en-US" b="1" i="1" dirty="0">
                <a:solidFill>
                  <a:schemeClr val="bg1"/>
                </a:solidFill>
                <a:cs typeface="Arial" panose="020B0604020202020204" pitchFamily="34" charset="0"/>
              </a:rPr>
              <a:t>strategic planning or analyst roles</a:t>
            </a: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b="1" i="1" dirty="0">
                <a:solidFill>
                  <a:schemeClr val="bg1"/>
                </a:solidFill>
                <a:cs typeface="Arial" panose="020B0604020202020204" pitchFamily="34" charset="0"/>
              </a:rPr>
              <a:t>Strategy consultants </a:t>
            </a:r>
            <a:r>
              <a:rPr lang="en-GB" altLang="en-US" dirty="0">
                <a:solidFill>
                  <a:schemeClr val="bg1"/>
                </a:solidFill>
                <a:cs typeface="Arial" panose="020B0604020202020204" pitchFamily="34" charset="0"/>
              </a:rPr>
              <a:t>can be engaged from management consulting firms (e.g. Accenture, IBM Consulting, PwC).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>
                <a:solidFill>
                  <a:schemeClr val="bg1"/>
                </a:solidFill>
                <a:cs typeface="Arial" panose="020B0604020202020204" pitchFamily="34" charset="0"/>
              </a:rPr>
              <a:t>There are a growing number of </a:t>
            </a:r>
            <a:r>
              <a:rPr lang="en-GB" altLang="en-US" b="1" i="1" dirty="0">
                <a:solidFill>
                  <a:schemeClr val="bg1"/>
                </a:solidFill>
                <a:cs typeface="Arial" panose="020B0604020202020204" pitchFamily="34" charset="0"/>
              </a:rPr>
              <a:t>specialist strategy consulting firms</a:t>
            </a: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dirty="0">
                <a:solidFill>
                  <a:schemeClr val="bg1"/>
                </a:solidFill>
                <a:cs typeface="Arial" panose="020B0604020202020204" pitchFamily="34" charset="0"/>
              </a:rPr>
              <a:t>(e.g. McKinsey &amp; Co., The Boston Consulting Group).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337994-E4FF-0CF0-C566-D36FEFDAA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Title 1">
            <a:extLst>
              <a:ext uri="{FF2B5EF4-FFF2-40B4-BE49-F238E27FC236}">
                <a16:creationId xmlns:a16="http://schemas.microsoft.com/office/drawing/2014/main" id="{354AE908-D19E-2C70-601E-A5292C6873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48075" y="412750"/>
            <a:ext cx="8229600" cy="64135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Summary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C11DB745-F39A-BFCC-52D4-CD6D04D1B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788" y="1196975"/>
            <a:ext cx="9999662" cy="4819650"/>
          </a:xfrm>
        </p:spPr>
        <p:txBody>
          <a:bodyPr rtlCol="0">
            <a:normAutofit fontScale="85000" lnSpcReduction="10000"/>
          </a:bodyPr>
          <a:lstStyle/>
          <a:p>
            <a:pPr marL="371475" indent="-371475"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Strategy is the </a:t>
            </a:r>
            <a:r>
              <a:rPr lang="en-GB" b="1" i="1" dirty="0">
                <a:solidFill>
                  <a:schemeClr val="bg1"/>
                </a:solidFill>
              </a:rPr>
              <a:t>long-term direction </a:t>
            </a:r>
            <a:r>
              <a:rPr lang="en-GB" dirty="0">
                <a:solidFill>
                  <a:schemeClr val="bg1"/>
                </a:solidFill>
              </a:rPr>
              <a:t>of an organisation.</a:t>
            </a:r>
          </a:p>
          <a:p>
            <a:pPr marL="371475" indent="-371475"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The work of strategy is to define and express the purpose of an </a:t>
            </a:r>
            <a:r>
              <a:rPr lang="en-GB" dirty="0">
                <a:solidFill>
                  <a:schemeClr val="bg1"/>
                </a:solidFill>
              </a:rPr>
              <a:t>organisation</a:t>
            </a:r>
            <a:r>
              <a:rPr lang="en-US" dirty="0">
                <a:solidFill>
                  <a:schemeClr val="bg1"/>
                </a:solidFill>
              </a:rPr>
              <a:t> through its </a:t>
            </a:r>
            <a:r>
              <a:rPr lang="en-US" b="1" i="1" dirty="0">
                <a:solidFill>
                  <a:schemeClr val="bg1"/>
                </a:solidFill>
              </a:rPr>
              <a:t>mission, vision, values </a:t>
            </a:r>
            <a:r>
              <a:rPr lang="en-US" dirty="0">
                <a:solidFill>
                  <a:schemeClr val="bg1"/>
                </a:solidFill>
              </a:rPr>
              <a:t>and </a:t>
            </a:r>
            <a:r>
              <a:rPr lang="en-US" b="1" i="1" dirty="0">
                <a:solidFill>
                  <a:schemeClr val="bg1"/>
                </a:solidFill>
              </a:rPr>
              <a:t>objectives</a:t>
            </a:r>
            <a:r>
              <a:rPr lang="en-US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pPr marL="371475" indent="-371475"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Ideally a </a:t>
            </a:r>
            <a:r>
              <a:rPr lang="en-US" b="1" i="1" dirty="0">
                <a:solidFill>
                  <a:schemeClr val="bg1"/>
                </a:solidFill>
              </a:rPr>
              <a:t>strategy statement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should include an </a:t>
            </a:r>
            <a:r>
              <a:rPr lang="en-GB" dirty="0">
                <a:solidFill>
                  <a:schemeClr val="bg1"/>
                </a:solidFill>
              </a:rPr>
              <a:t>organisation’s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b="1" i="1" dirty="0">
                <a:solidFill>
                  <a:schemeClr val="bg1"/>
                </a:solidFill>
              </a:rPr>
              <a:t>goals, scope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of activities and the </a:t>
            </a:r>
            <a:r>
              <a:rPr lang="en-US" b="1" i="1" dirty="0">
                <a:solidFill>
                  <a:schemeClr val="bg1"/>
                </a:solidFill>
              </a:rPr>
              <a:t>advantages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or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i="1" dirty="0">
                <a:solidFill>
                  <a:schemeClr val="bg1"/>
                </a:solidFill>
              </a:rPr>
              <a:t>capabilities</a:t>
            </a:r>
            <a:r>
              <a:rPr lang="en-US" dirty="0">
                <a:solidFill>
                  <a:schemeClr val="bg1"/>
                </a:solidFill>
              </a:rPr>
              <a:t> it brings to these goals and activities.</a:t>
            </a:r>
            <a:endParaRPr lang="en-GB" dirty="0">
              <a:solidFill>
                <a:schemeClr val="bg1"/>
              </a:solidFill>
            </a:endParaRPr>
          </a:p>
          <a:p>
            <a:pPr marL="371475" indent="-371475"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GB" b="1" i="1" dirty="0">
                <a:solidFill>
                  <a:schemeClr val="bg1"/>
                </a:solidFill>
              </a:rPr>
              <a:t>Corporate-level strategy </a:t>
            </a:r>
            <a:r>
              <a:rPr lang="en-GB" dirty="0">
                <a:solidFill>
                  <a:schemeClr val="bg1"/>
                </a:solidFill>
              </a:rPr>
              <a:t>is concerned with an organisation’s overall scope; </a:t>
            </a:r>
            <a:r>
              <a:rPr lang="en-GB" b="1" i="1" dirty="0">
                <a:solidFill>
                  <a:schemeClr val="bg1"/>
                </a:solidFill>
              </a:rPr>
              <a:t>business-level strategy </a:t>
            </a:r>
            <a:r>
              <a:rPr lang="en-GB" dirty="0">
                <a:solidFill>
                  <a:schemeClr val="bg1"/>
                </a:solidFill>
              </a:rPr>
              <a:t>is concerned with how to compete; and </a:t>
            </a:r>
            <a:r>
              <a:rPr lang="en-GB" b="1" i="1" dirty="0">
                <a:solidFill>
                  <a:schemeClr val="bg1"/>
                </a:solidFill>
              </a:rPr>
              <a:t>functional strategy </a:t>
            </a:r>
            <a:r>
              <a:rPr lang="en-GB" dirty="0">
                <a:solidFill>
                  <a:schemeClr val="bg1"/>
                </a:solidFill>
              </a:rPr>
              <a:t>is concerned with how corporate- and business-level strategies are actually delivered.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2DF43-7483-90AE-A299-B159AEAF2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Title 1">
            <a:extLst>
              <a:ext uri="{FF2B5EF4-FFF2-40B4-BE49-F238E27FC236}">
                <a16:creationId xmlns:a16="http://schemas.microsoft.com/office/drawing/2014/main" id="{B81E0B4D-9E61-A1AE-AB17-0558267803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79875" y="317500"/>
            <a:ext cx="8229600" cy="64135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Summary</a:t>
            </a:r>
          </a:p>
        </p:txBody>
      </p:sp>
      <p:sp>
        <p:nvSpPr>
          <p:cNvPr id="133123" name="Content Placeholder 2">
            <a:extLst>
              <a:ext uri="{FF2B5EF4-FFF2-40B4-BE49-F238E27FC236}">
                <a16:creationId xmlns:a16="http://schemas.microsoft.com/office/drawing/2014/main" id="{E18D31BA-218C-20DD-E11A-D6F80A55C9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788" y="981075"/>
            <a:ext cx="9702800" cy="5111750"/>
          </a:xfrm>
        </p:spPr>
        <p:txBody>
          <a:bodyPr rtlCol="0">
            <a:normAutofit fontScale="92500"/>
          </a:bodyPr>
          <a:lstStyle/>
          <a:p>
            <a:pPr marL="0" indent="0" fontAlgn="auto">
              <a:lnSpc>
                <a:spcPct val="11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600" dirty="0">
                <a:solidFill>
                  <a:schemeClr val="bg1"/>
                </a:solidFill>
              </a:rPr>
              <a:t>The </a:t>
            </a:r>
            <a:r>
              <a:rPr lang="en-GB" altLang="en-US" sz="2600" b="1" i="1" dirty="0">
                <a:solidFill>
                  <a:schemeClr val="bg1"/>
                </a:solidFill>
              </a:rPr>
              <a:t>Exploring Strategy Framework</a:t>
            </a:r>
            <a:r>
              <a:rPr lang="en-GB" altLang="en-US" sz="2600" dirty="0">
                <a:solidFill>
                  <a:schemeClr val="bg1"/>
                </a:solidFill>
              </a:rPr>
              <a:t> has three major elements: understanding the </a:t>
            </a:r>
            <a:r>
              <a:rPr lang="en-GB" altLang="en-US" sz="2600" b="1" i="1" dirty="0">
                <a:solidFill>
                  <a:schemeClr val="bg1"/>
                </a:solidFill>
              </a:rPr>
              <a:t>strategic position</a:t>
            </a:r>
            <a:r>
              <a:rPr lang="en-GB" altLang="en-US" sz="2600" dirty="0">
                <a:solidFill>
                  <a:schemeClr val="bg1"/>
                </a:solidFill>
              </a:rPr>
              <a:t>, making </a:t>
            </a:r>
            <a:r>
              <a:rPr lang="en-GB" altLang="en-US" sz="2600" b="1" i="1" dirty="0">
                <a:solidFill>
                  <a:schemeClr val="bg1"/>
                </a:solidFill>
              </a:rPr>
              <a:t>strategic choices</a:t>
            </a:r>
            <a:r>
              <a:rPr lang="en-GB" altLang="en-US" sz="2600" b="1" dirty="0">
                <a:solidFill>
                  <a:schemeClr val="bg1"/>
                </a:solidFill>
              </a:rPr>
              <a:t> </a:t>
            </a:r>
            <a:r>
              <a:rPr lang="en-GB" altLang="en-US" sz="2600" dirty="0">
                <a:solidFill>
                  <a:schemeClr val="bg1"/>
                </a:solidFill>
              </a:rPr>
              <a:t>for the future and managing </a:t>
            </a:r>
            <a:r>
              <a:rPr lang="en-GB" altLang="en-US" sz="2600" b="1" i="1" dirty="0">
                <a:solidFill>
                  <a:schemeClr val="bg1"/>
                </a:solidFill>
              </a:rPr>
              <a:t>strategy in action. </a:t>
            </a:r>
          </a:p>
          <a:p>
            <a:pPr marL="0" indent="0" fontAlgn="auto">
              <a:lnSpc>
                <a:spcPct val="11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2600" b="1" i="1" dirty="0">
              <a:solidFill>
                <a:schemeClr val="bg1"/>
              </a:solidFill>
            </a:endParaRPr>
          </a:p>
          <a:p>
            <a:pPr marL="0" indent="0" fontAlgn="auto">
              <a:lnSpc>
                <a:spcPct val="11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600" dirty="0">
                <a:solidFill>
                  <a:schemeClr val="bg1"/>
                </a:solidFill>
              </a:rPr>
              <a:t>Strategy work is done by </a:t>
            </a:r>
            <a:r>
              <a:rPr lang="en-GB" altLang="en-US" sz="2600" b="1" i="1" dirty="0">
                <a:solidFill>
                  <a:schemeClr val="bg1"/>
                </a:solidFill>
              </a:rPr>
              <a:t>managers</a:t>
            </a:r>
            <a:r>
              <a:rPr lang="en-GB" altLang="en-US" sz="2600" dirty="0">
                <a:solidFill>
                  <a:schemeClr val="bg1"/>
                </a:solidFill>
              </a:rPr>
              <a:t> throughout an organisation, as well as specialist </a:t>
            </a:r>
            <a:r>
              <a:rPr lang="en-GB" altLang="en-US" sz="2600" b="1" i="1" dirty="0">
                <a:solidFill>
                  <a:schemeClr val="bg1"/>
                </a:solidFill>
              </a:rPr>
              <a:t>strategic planners </a:t>
            </a:r>
            <a:r>
              <a:rPr lang="en-GB" altLang="en-US" sz="2600" dirty="0">
                <a:solidFill>
                  <a:schemeClr val="bg1"/>
                </a:solidFill>
              </a:rPr>
              <a:t>and </a:t>
            </a:r>
            <a:r>
              <a:rPr lang="en-GB" altLang="en-US" sz="2600" b="1" i="1" dirty="0">
                <a:solidFill>
                  <a:schemeClr val="bg1"/>
                </a:solidFill>
              </a:rPr>
              <a:t>strategy consultants</a:t>
            </a:r>
            <a:r>
              <a:rPr lang="en-GB" altLang="en-US" sz="2600" dirty="0">
                <a:solidFill>
                  <a:schemeClr val="bg1"/>
                </a:solidFill>
              </a:rPr>
              <a:t>.</a:t>
            </a:r>
            <a:r>
              <a:rPr lang="en-GB" altLang="en-US" sz="2600" i="1" dirty="0">
                <a:solidFill>
                  <a:schemeClr val="bg1"/>
                </a:solidFill>
              </a:rPr>
              <a:t> </a:t>
            </a:r>
          </a:p>
          <a:p>
            <a:pPr marL="0" indent="0" fontAlgn="auto">
              <a:lnSpc>
                <a:spcPct val="11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2600" i="1" dirty="0">
              <a:solidFill>
                <a:schemeClr val="bg1"/>
              </a:solidFill>
            </a:endParaRPr>
          </a:p>
          <a:p>
            <a:pPr marL="0" indent="0" fontAlgn="auto">
              <a:lnSpc>
                <a:spcPct val="11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600" dirty="0">
                <a:solidFill>
                  <a:schemeClr val="bg1"/>
                </a:solidFill>
              </a:rPr>
              <a:t>Research on strategy </a:t>
            </a:r>
            <a:r>
              <a:rPr lang="en-GB" altLang="en-US" sz="2600" b="1" i="1" dirty="0">
                <a:solidFill>
                  <a:schemeClr val="bg1"/>
                </a:solidFill>
              </a:rPr>
              <a:t>context</a:t>
            </a:r>
            <a:r>
              <a:rPr lang="en-GB" altLang="en-US" sz="2600" dirty="0">
                <a:solidFill>
                  <a:schemeClr val="bg1"/>
                </a:solidFill>
              </a:rPr>
              <a:t>,</a:t>
            </a:r>
            <a:r>
              <a:rPr lang="en-GB" altLang="en-US" sz="2600" b="1" i="1" dirty="0">
                <a:solidFill>
                  <a:schemeClr val="bg1"/>
                </a:solidFill>
              </a:rPr>
              <a:t> content </a:t>
            </a:r>
            <a:r>
              <a:rPr lang="en-GB" altLang="en-US" sz="2600" dirty="0">
                <a:solidFill>
                  <a:schemeClr val="bg1"/>
                </a:solidFill>
              </a:rPr>
              <a:t>and</a:t>
            </a:r>
            <a:r>
              <a:rPr lang="en-GB" altLang="en-US" sz="2600" b="1" i="1" dirty="0">
                <a:solidFill>
                  <a:schemeClr val="bg1"/>
                </a:solidFill>
              </a:rPr>
              <a:t> process</a:t>
            </a:r>
            <a:r>
              <a:rPr lang="en-GB" altLang="en-US" sz="2600" dirty="0">
                <a:solidFill>
                  <a:schemeClr val="bg1"/>
                </a:solidFill>
              </a:rPr>
              <a:t> shows how the analytical perspectives of economics, sociology and psychology can all provide practical insights for approaching strategy issues.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8F6DE12-87D2-E927-6D62-AC22B5F67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>
            <a:extLst>
              <a:ext uri="{FF2B5EF4-FFF2-40B4-BE49-F238E27FC236}">
                <a16:creationId xmlns:a16="http://schemas.microsoft.com/office/drawing/2014/main" id="{F63A0609-2878-7245-F991-6A7A248654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39963" y="441325"/>
            <a:ext cx="12457112" cy="1143000"/>
          </a:xfrm>
        </p:spPr>
        <p:txBody>
          <a:bodyPr lIns="90488" tIns="44450" rIns="90488" bIns="44450"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Strategic Management Process</a:t>
            </a:r>
          </a:p>
        </p:txBody>
      </p:sp>
      <p:sp>
        <p:nvSpPr>
          <p:cNvPr id="135171" name="Oval 3">
            <a:extLst>
              <a:ext uri="{FF2B5EF4-FFF2-40B4-BE49-F238E27FC236}">
                <a16:creationId xmlns:a16="http://schemas.microsoft.com/office/drawing/2014/main" id="{6DAA0A56-BE97-A450-CFF9-08012204B1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38036" y="3965580"/>
            <a:ext cx="1920139" cy="1001713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41275">
            <a:solidFill>
              <a:schemeClr val="tx1"/>
            </a:solidFill>
            <a:round/>
            <a:headEnd/>
            <a:tailEnd/>
          </a:ln>
          <a:effectLst>
            <a:glow rad="139700">
              <a:schemeClr val="bg1">
                <a:alpha val="40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172" name="Oval 4">
            <a:extLst>
              <a:ext uri="{FF2B5EF4-FFF2-40B4-BE49-F238E27FC236}">
                <a16:creationId xmlns:a16="http://schemas.microsoft.com/office/drawing/2014/main" id="{6925E5F8-CDBF-DA4B-FA6F-C083D1D433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4831" y="2868613"/>
            <a:ext cx="1922669" cy="1003300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41275">
            <a:solidFill>
              <a:schemeClr val="tx1"/>
            </a:solidFill>
            <a:round/>
            <a:headEnd/>
            <a:tailEnd/>
          </a:ln>
          <a:effectLst>
            <a:glow rad="139700">
              <a:schemeClr val="bg1">
                <a:alpha val="40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latin typeface="Raleway" pitchFamily="2" charset="0"/>
            </a:endParaRPr>
          </a:p>
        </p:txBody>
      </p:sp>
      <p:sp>
        <p:nvSpPr>
          <p:cNvPr id="135173" name="Oval 5">
            <a:extLst>
              <a:ext uri="{FF2B5EF4-FFF2-40B4-BE49-F238E27FC236}">
                <a16:creationId xmlns:a16="http://schemas.microsoft.com/office/drawing/2014/main" id="{D1883F99-4F62-A424-996F-2BFACE31BD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0656" y="3906843"/>
            <a:ext cx="1922669" cy="1000125"/>
          </a:xfrm>
          <a:prstGeom prst="ellipse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41275">
            <a:solidFill>
              <a:schemeClr val="tx1"/>
            </a:solidFill>
            <a:round/>
            <a:headEnd/>
            <a:tailEnd/>
          </a:ln>
          <a:effectLst>
            <a:glow rad="139700">
              <a:schemeClr val="bg1">
                <a:alpha val="40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latin typeface="Raleway" pitchFamily="2" charset="0"/>
            </a:endParaRPr>
          </a:p>
        </p:txBody>
      </p:sp>
      <p:sp>
        <p:nvSpPr>
          <p:cNvPr id="153612" name="Line 6">
            <a:extLst>
              <a:ext uri="{FF2B5EF4-FFF2-40B4-BE49-F238E27FC236}">
                <a16:creationId xmlns:a16="http://schemas.microsoft.com/office/drawing/2014/main" id="{8FBBDB9C-F730-5897-4DE0-A8E4196A5A96}"/>
              </a:ext>
            </a:extLst>
          </p:cNvPr>
          <p:cNvSpPr>
            <a:spLocks noChangeShapeType="1"/>
          </p:cNvSpPr>
          <p:nvPr/>
        </p:nvSpPr>
        <p:spPr bwMode="auto">
          <a:xfrm>
            <a:off x="3479800" y="3635375"/>
            <a:ext cx="476250" cy="398463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3" name="Line 7">
            <a:extLst>
              <a:ext uri="{FF2B5EF4-FFF2-40B4-BE49-F238E27FC236}">
                <a16:creationId xmlns:a16="http://schemas.microsoft.com/office/drawing/2014/main" id="{BE009D18-9794-300B-AE44-346319222AA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82913" y="4405313"/>
            <a:ext cx="233362" cy="1905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4" name="Line 8">
            <a:extLst>
              <a:ext uri="{FF2B5EF4-FFF2-40B4-BE49-F238E27FC236}">
                <a16:creationId xmlns:a16="http://schemas.microsoft.com/office/drawing/2014/main" id="{CD2223A4-EA7F-57AE-1E47-A5E9E24457F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8788" y="4929188"/>
            <a:ext cx="55562" cy="29845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5" name="Line 9">
            <a:extLst>
              <a:ext uri="{FF2B5EF4-FFF2-40B4-BE49-F238E27FC236}">
                <a16:creationId xmlns:a16="http://schemas.microsoft.com/office/drawing/2014/main" id="{C41DF277-766D-60FA-C3B5-AD563712E03B}"/>
              </a:ext>
            </a:extLst>
          </p:cNvPr>
          <p:cNvSpPr>
            <a:spLocks noChangeShapeType="1"/>
          </p:cNvSpPr>
          <p:nvPr/>
        </p:nvSpPr>
        <p:spPr bwMode="auto">
          <a:xfrm>
            <a:off x="4668838" y="2582863"/>
            <a:ext cx="890587" cy="46355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6" name="Line 10">
            <a:extLst>
              <a:ext uri="{FF2B5EF4-FFF2-40B4-BE49-F238E27FC236}">
                <a16:creationId xmlns:a16="http://schemas.microsoft.com/office/drawing/2014/main" id="{5043A9DA-31F3-6155-7379-17C427F9E4A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037263" y="2263775"/>
            <a:ext cx="3175" cy="576263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7" name="Line 11">
            <a:extLst>
              <a:ext uri="{FF2B5EF4-FFF2-40B4-BE49-F238E27FC236}">
                <a16:creationId xmlns:a16="http://schemas.microsoft.com/office/drawing/2014/main" id="{7F8A9732-C6E6-D5C8-D438-347F3C07AC6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096000" y="2528888"/>
            <a:ext cx="1163638" cy="484187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8" name="Line 12">
            <a:extLst>
              <a:ext uri="{FF2B5EF4-FFF2-40B4-BE49-F238E27FC236}">
                <a16:creationId xmlns:a16="http://schemas.microsoft.com/office/drawing/2014/main" id="{4736630B-3882-AA0B-00E7-5E4A756B819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991475" y="4405313"/>
            <a:ext cx="750888" cy="1905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19" name="Line 13">
            <a:extLst>
              <a:ext uri="{FF2B5EF4-FFF2-40B4-BE49-F238E27FC236}">
                <a16:creationId xmlns:a16="http://schemas.microsoft.com/office/drawing/2014/main" id="{BC30ED0B-4B3C-F958-1957-DB54AB84BD3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797800" y="4946650"/>
            <a:ext cx="220663" cy="325438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20" name="Line 14">
            <a:extLst>
              <a:ext uri="{FF2B5EF4-FFF2-40B4-BE49-F238E27FC236}">
                <a16:creationId xmlns:a16="http://schemas.microsoft.com/office/drawing/2014/main" id="{FA564489-F829-F411-6618-74B400E75FA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850188" y="3703638"/>
            <a:ext cx="328612" cy="315912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5184" name="Rectangle 16" descr="10%">
            <a:extLst>
              <a:ext uri="{FF2B5EF4-FFF2-40B4-BE49-F238E27FC236}">
                <a16:creationId xmlns:a16="http://schemas.microsoft.com/office/drawing/2014/main" id="{C986B9C9-96C9-CEE3-8AC5-097234092D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4388" y="4211638"/>
            <a:ext cx="1460500" cy="43973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altLang="en-US" sz="1400" b="1" dirty="0">
                <a:latin typeface="Raleway" pitchFamily="2" charset="0"/>
                <a:cs typeface="Arial" panose="020B0604020202020204" pitchFamily="34" charset="0"/>
              </a:rPr>
              <a:t>Strategic</a:t>
            </a: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altLang="en-US" sz="1400" b="1" dirty="0">
                <a:latin typeface="Raleway" pitchFamily="2" charset="0"/>
                <a:cs typeface="Arial" panose="020B0604020202020204" pitchFamily="34" charset="0"/>
              </a:rPr>
              <a:t> Choice</a:t>
            </a:r>
          </a:p>
        </p:txBody>
      </p:sp>
      <p:sp>
        <p:nvSpPr>
          <p:cNvPr id="135185" name="Rectangle 17">
            <a:extLst>
              <a:ext uri="{FF2B5EF4-FFF2-40B4-BE49-F238E27FC236}">
                <a16:creationId xmlns:a16="http://schemas.microsoft.com/office/drawing/2014/main" id="{D320E134-BD39-E8DE-9F0F-B53E70D591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1622" y="4234505"/>
            <a:ext cx="1571385" cy="43909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altLang="en-US" sz="1400" b="1" dirty="0">
                <a:effectLst>
                  <a:glow rad="101600">
                    <a:schemeClr val="bg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Strategy</a:t>
            </a: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altLang="en-US" sz="1400" b="1" dirty="0">
                <a:effectLst>
                  <a:glow rad="101600">
                    <a:schemeClr val="bg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 Implementation</a:t>
            </a:r>
          </a:p>
        </p:txBody>
      </p:sp>
      <p:sp>
        <p:nvSpPr>
          <p:cNvPr id="135186" name="Rectangle 18">
            <a:extLst>
              <a:ext uri="{FF2B5EF4-FFF2-40B4-BE49-F238E27FC236}">
                <a16:creationId xmlns:a16="http://schemas.microsoft.com/office/drawing/2014/main" id="{AA5DFF19-70EB-5B0D-F869-67AF74E079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5770" y="2065338"/>
            <a:ext cx="1642565" cy="365228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The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135187" name="Rectangle 19">
            <a:extLst>
              <a:ext uri="{FF2B5EF4-FFF2-40B4-BE49-F238E27FC236}">
                <a16:creationId xmlns:a16="http://schemas.microsoft.com/office/drawing/2014/main" id="{71F2A236-EB83-1D78-9852-7639395E8D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9780" y="1556499"/>
            <a:ext cx="1716646" cy="522194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Culture &amp;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 stakeholder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 expectations</a:t>
            </a:r>
          </a:p>
        </p:txBody>
      </p:sp>
      <p:sp>
        <p:nvSpPr>
          <p:cNvPr id="135188" name="Rectangle 20">
            <a:extLst>
              <a:ext uri="{FF2B5EF4-FFF2-40B4-BE49-F238E27FC236}">
                <a16:creationId xmlns:a16="http://schemas.microsoft.com/office/drawing/2014/main" id="{C5F1DA77-9900-EC00-5393-836AC58305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8586" y="1888773"/>
            <a:ext cx="1399886" cy="679160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Resources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 &amp;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strategic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 capability</a:t>
            </a:r>
          </a:p>
        </p:txBody>
      </p:sp>
      <p:sp>
        <p:nvSpPr>
          <p:cNvPr id="135189" name="Rectangle 21">
            <a:extLst>
              <a:ext uri="{FF2B5EF4-FFF2-40B4-BE49-F238E27FC236}">
                <a16:creationId xmlns:a16="http://schemas.microsoft.com/office/drawing/2014/main" id="{A36CAA05-457F-AC30-268F-7484D3C13C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18770" y="3144838"/>
            <a:ext cx="1415212" cy="522194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Planning &amp;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allocating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135190" name="Rectangle 22">
            <a:extLst>
              <a:ext uri="{FF2B5EF4-FFF2-40B4-BE49-F238E27FC236}">
                <a16:creationId xmlns:a16="http://schemas.microsoft.com/office/drawing/2014/main" id="{3C88DA29-1F98-FC29-CFDC-2408A151E0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4403" y="4177536"/>
            <a:ext cx="1629794" cy="522194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Organisation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structure &amp;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design</a:t>
            </a:r>
          </a:p>
        </p:txBody>
      </p:sp>
      <p:sp>
        <p:nvSpPr>
          <p:cNvPr id="135191" name="Rectangle 23">
            <a:extLst>
              <a:ext uri="{FF2B5EF4-FFF2-40B4-BE49-F238E27FC236}">
                <a16:creationId xmlns:a16="http://schemas.microsoft.com/office/drawing/2014/main" id="{BC3FB3D1-3462-624D-0158-076EDF2375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6444" y="5461000"/>
            <a:ext cx="1325803" cy="522194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Managing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strategic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change</a:t>
            </a:r>
          </a:p>
        </p:txBody>
      </p:sp>
      <p:sp>
        <p:nvSpPr>
          <p:cNvPr id="135192" name="Rectangle 24">
            <a:extLst>
              <a:ext uri="{FF2B5EF4-FFF2-40B4-BE49-F238E27FC236}">
                <a16:creationId xmlns:a16="http://schemas.microsoft.com/office/drawing/2014/main" id="{FE9727C6-D151-4592-CCC5-6161752B10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5781" y="5514975"/>
            <a:ext cx="1330913" cy="365228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Selecting 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strategy</a:t>
            </a:r>
          </a:p>
        </p:txBody>
      </p:sp>
      <p:sp>
        <p:nvSpPr>
          <p:cNvPr id="135193" name="Rectangle 25">
            <a:extLst>
              <a:ext uri="{FF2B5EF4-FFF2-40B4-BE49-F238E27FC236}">
                <a16:creationId xmlns:a16="http://schemas.microsoft.com/office/drawing/2014/main" id="{6443594B-B352-9E7E-18DE-20851DF71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9656" y="4261276"/>
            <a:ext cx="1389668" cy="365228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Evaluating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options</a:t>
            </a:r>
          </a:p>
        </p:txBody>
      </p:sp>
      <p:sp>
        <p:nvSpPr>
          <p:cNvPr id="135194" name="Rectangle 26">
            <a:extLst>
              <a:ext uri="{FF2B5EF4-FFF2-40B4-BE49-F238E27FC236}">
                <a16:creationId xmlns:a16="http://schemas.microsoft.com/office/drawing/2014/main" id="{E55C1A2D-5171-9779-A840-097FF46450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1497" y="3101980"/>
            <a:ext cx="1402439" cy="522194"/>
          </a:xfrm>
          <a:prstGeom prst="rect">
            <a:avLst/>
          </a:prstGeom>
          <a:noFill/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Identifying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strategic</a:t>
            </a:r>
          </a:p>
          <a:p>
            <a:pPr algn="ctr" eaLnBrk="1" hangingPunct="1">
              <a:lnSpc>
                <a:spcPct val="85000"/>
              </a:lnSpc>
              <a:defRPr/>
            </a:pPr>
            <a:r>
              <a:rPr lang="en-GB" altLang="en-US" sz="1200" b="1" dirty="0">
                <a:solidFill>
                  <a:schemeClr val="bg1"/>
                </a:solidFill>
                <a:effectLst>
                  <a:glow rad="1397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options</a:t>
            </a:r>
          </a:p>
        </p:txBody>
      </p:sp>
      <p:sp>
        <p:nvSpPr>
          <p:cNvPr id="135195" name="Oval 27">
            <a:extLst>
              <a:ext uri="{FF2B5EF4-FFF2-40B4-BE49-F238E27FC236}">
                <a16:creationId xmlns:a16="http://schemas.microsoft.com/office/drawing/2014/main" id="{155D1D00-367F-173F-BEC2-989290DE5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5900" y="1838325"/>
            <a:ext cx="1510306" cy="819150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53635" name="Line 28">
            <a:extLst>
              <a:ext uri="{FF2B5EF4-FFF2-40B4-BE49-F238E27FC236}">
                <a16:creationId xmlns:a16="http://schemas.microsoft.com/office/drawing/2014/main" id="{5193C5BB-37F7-0E58-DD52-2BF76BF85DF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62488" y="3678238"/>
            <a:ext cx="754062" cy="341312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36" name="Line 29">
            <a:extLst>
              <a:ext uri="{FF2B5EF4-FFF2-40B4-BE49-F238E27FC236}">
                <a16:creationId xmlns:a16="http://schemas.microsoft.com/office/drawing/2014/main" id="{47B6D000-2728-FD18-BCB3-99C259E50E1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364288" y="3736975"/>
            <a:ext cx="723900" cy="325438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37" name="Line 30">
            <a:extLst>
              <a:ext uri="{FF2B5EF4-FFF2-40B4-BE49-F238E27FC236}">
                <a16:creationId xmlns:a16="http://schemas.microsoft.com/office/drawing/2014/main" id="{2BD20E1F-020F-E6A6-29A8-3D3EDAE4D517}"/>
              </a:ext>
            </a:extLst>
          </p:cNvPr>
          <p:cNvSpPr>
            <a:spLocks noChangeShapeType="1"/>
          </p:cNvSpPr>
          <p:nvPr/>
        </p:nvSpPr>
        <p:spPr bwMode="auto">
          <a:xfrm>
            <a:off x="4835525" y="4476750"/>
            <a:ext cx="1666875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5200" name="Oval 32">
            <a:extLst>
              <a:ext uri="{FF2B5EF4-FFF2-40B4-BE49-F238E27FC236}">
                <a16:creationId xmlns:a16="http://schemas.microsoft.com/office/drawing/2014/main" id="{F1503721-246E-D7AE-DBC3-E70D4ED89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5418" y="2906713"/>
            <a:ext cx="1512837" cy="819150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1" name="Oval 33">
            <a:extLst>
              <a:ext uri="{FF2B5EF4-FFF2-40B4-BE49-F238E27FC236}">
                <a16:creationId xmlns:a16="http://schemas.microsoft.com/office/drawing/2014/main" id="{B98B6F25-E710-1FCC-8CAC-2DE964188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2506" y="4014788"/>
            <a:ext cx="1510306" cy="819150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2" name="Oval 34">
            <a:extLst>
              <a:ext uri="{FF2B5EF4-FFF2-40B4-BE49-F238E27FC236}">
                <a16:creationId xmlns:a16="http://schemas.microsoft.com/office/drawing/2014/main" id="{0C9EF35D-F95C-50CE-17C8-204E506EC3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5680" y="5240343"/>
            <a:ext cx="1510308" cy="815975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3" name="Oval 35">
            <a:extLst>
              <a:ext uri="{FF2B5EF4-FFF2-40B4-BE49-F238E27FC236}">
                <a16:creationId xmlns:a16="http://schemas.microsoft.com/office/drawing/2014/main" id="{2636B4A6-2EF4-0BED-5CEF-3B7AE0B32B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0977" y="1791355"/>
            <a:ext cx="1510306" cy="819150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4" name="Oval 36">
            <a:extLst>
              <a:ext uri="{FF2B5EF4-FFF2-40B4-BE49-F238E27FC236}">
                <a16:creationId xmlns:a16="http://schemas.microsoft.com/office/drawing/2014/main" id="{038C0841-087A-DE6C-4491-92E523D38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43806" y="5240343"/>
            <a:ext cx="1512837" cy="815975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5" name="Oval 37">
            <a:extLst>
              <a:ext uri="{FF2B5EF4-FFF2-40B4-BE49-F238E27FC236}">
                <a16:creationId xmlns:a16="http://schemas.microsoft.com/office/drawing/2014/main" id="{E6C9327C-2F0D-37D8-EDC6-FBFBC2FB2F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0975" y="2940050"/>
            <a:ext cx="1510306" cy="819150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6" name="Oval 38">
            <a:extLst>
              <a:ext uri="{FF2B5EF4-FFF2-40B4-BE49-F238E27FC236}">
                <a16:creationId xmlns:a16="http://schemas.microsoft.com/office/drawing/2014/main" id="{41C08940-22D1-93FB-B6D7-9FADBB0D36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7881" y="3996532"/>
            <a:ext cx="1510306" cy="817562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135207" name="Oval 39">
            <a:extLst>
              <a:ext uri="{FF2B5EF4-FFF2-40B4-BE49-F238E27FC236}">
                <a16:creationId xmlns:a16="http://schemas.microsoft.com/office/drawing/2014/main" id="{13F0FC88-8A8E-7853-A57A-07349F7476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0111" y="1415071"/>
            <a:ext cx="1510306" cy="819150"/>
          </a:xfrm>
          <a:prstGeom prst="ellips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>
            <a:glow rad="63500">
              <a:schemeClr val="bg1">
                <a:alpha val="48000"/>
              </a:schemeClr>
            </a:glow>
          </a:effec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endParaRPr lang="en-US" altLang="en-US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2" name="Rectangle 15" descr="10%">
            <a:extLst>
              <a:ext uri="{FF2B5EF4-FFF2-40B4-BE49-F238E27FC236}">
                <a16:creationId xmlns:a16="http://schemas.microsoft.com/office/drawing/2014/main" id="{7DE65F37-489C-1EC7-7C8E-799D9375EC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9610" y="3145476"/>
            <a:ext cx="1461195" cy="43909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txBody>
          <a:bodyPr lIns="63500" tIns="25400" rIns="63500" bIns="2540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altLang="en-US" sz="1400" b="1" dirty="0">
                <a:effectLst>
                  <a:glow rad="101600">
                    <a:schemeClr val="bg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Strategic</a:t>
            </a: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altLang="en-US" sz="1400" b="1" dirty="0">
                <a:effectLst>
                  <a:glow rad="101600">
                    <a:schemeClr val="bg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 Analysis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5B0C16-6B25-D996-B30E-7AA4A78D3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</p:cSld>
  <p:clrMapOvr>
    <a:masterClrMapping/>
  </p:clrMapOvr>
  <p:transition advTm="2000">
    <p:zo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Title 1">
            <a:extLst>
              <a:ext uri="{FF2B5EF4-FFF2-40B4-BE49-F238E27FC236}">
                <a16:creationId xmlns:a16="http://schemas.microsoft.com/office/drawing/2014/main" id="{AA502B32-2075-636B-2A55-3C87CCE8C1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584" y="260648"/>
            <a:ext cx="8496300" cy="1079847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Strategy’s three branches</a:t>
            </a:r>
          </a:p>
        </p:txBody>
      </p:sp>
      <p:pic>
        <p:nvPicPr>
          <p:cNvPr id="155652" name="Picture 4">
            <a:extLst>
              <a:ext uri="{FF2B5EF4-FFF2-40B4-BE49-F238E27FC236}">
                <a16:creationId xmlns:a16="http://schemas.microsoft.com/office/drawing/2014/main" id="{1637F825-7437-6DFF-F92C-4C61597EA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927" y="1079773"/>
            <a:ext cx="10934792" cy="577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1A355-9AED-1198-B96F-805C5CD79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1">
            <a:extLst>
              <a:ext uri="{FF2B5EF4-FFF2-40B4-BE49-F238E27FC236}">
                <a16:creationId xmlns:a16="http://schemas.microsoft.com/office/drawing/2014/main" id="{7B49176C-3814-FD75-04CA-C13D72285A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2650" y="268723"/>
            <a:ext cx="7886700" cy="61595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Some useful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6B365-CCA8-B7B5-C90A-F6CF26CE2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988" y="992547"/>
            <a:ext cx="11784012" cy="5596730"/>
          </a:xfrm>
        </p:spPr>
        <p:txBody>
          <a:bodyPr rtlCol="0">
            <a:noAutofit/>
          </a:bodyPr>
          <a:lstStyle/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Brackett, L., &amp; </a:t>
            </a:r>
            <a:r>
              <a:rPr lang="en-GB" sz="1800" dirty="0" err="1">
                <a:solidFill>
                  <a:schemeClr val="bg1"/>
                </a:solidFill>
                <a:cs typeface="Arial" panose="020B0604020202020204" pitchFamily="34" charset="0"/>
              </a:rPr>
              <a:t>Carr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 II, B. N. (2015). Sustainability marketing: US hotels vs. international hotel chains.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World Journal of Entrepreneurship, Management, and Sustainable Development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11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(1), 32-36.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Collins, J. C., &amp; Porras, J. I. (2008). CMR classics: organizational vision and visionary organizations.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California management review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50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(2), 117-137.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Gupta, A. D. (2008). Sustainable Development and Corporate Social Responsibility: Future Mapping.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Corporate Citizenship: Perspectives in the New Century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102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(145), 44.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Jones, P., &amp; </a:t>
            </a:r>
            <a:r>
              <a:rPr lang="en-GB" sz="1800" dirty="0" err="1">
                <a:solidFill>
                  <a:schemeClr val="bg1"/>
                </a:solidFill>
                <a:cs typeface="Arial" panose="020B0604020202020204" pitchFamily="34" charset="0"/>
              </a:rPr>
              <a:t>Kahaner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L. (2011).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Say it and live it: The 50 corporate mission statements that hit the mark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. Crown Business.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Kang, K. H., Lee, S., &amp; Huh, C. (2010). Impacts of positive and negative corporate social responsibility activities on company performance in the hospitality industry.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International journal of hospitality management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29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(1), 72-82.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 err="1">
                <a:solidFill>
                  <a:schemeClr val="bg1"/>
                </a:solidFill>
                <a:cs typeface="Arial" panose="020B0604020202020204" pitchFamily="34" charset="0"/>
              </a:rPr>
              <a:t>Kantabutra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S., &amp; Avery, G. C. (2010). The power of vision: statements that resonate.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Journal of business strategy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31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(1), 37-45.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Kaplan, R. S., Norton, D. P., &amp; Barrows, E. A. (2008). Developing the strategy: Vision, value gaps, and analysis.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Balanced Scorecard Review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8302CD-E5C1-8881-F8B6-4EC203799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1">
            <a:extLst>
              <a:ext uri="{FF2B5EF4-FFF2-40B4-BE49-F238E27FC236}">
                <a16:creationId xmlns:a16="http://schemas.microsoft.com/office/drawing/2014/main" id="{7B49176C-3814-FD75-04CA-C13D72285A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2650" y="268723"/>
            <a:ext cx="7886700" cy="615950"/>
          </a:xfrm>
        </p:spPr>
        <p:txBody>
          <a:bodyPr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b="1" spc="-15" dirty="0">
                <a:solidFill>
                  <a:srgbClr val="FFC000"/>
                </a:solidFill>
                <a:latin typeface="Raleway" panose="020B0003030101060003" pitchFamily="34" charset="0"/>
                <a:cs typeface="Calibri"/>
              </a:rPr>
              <a:t>Some useful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6B365-CCA8-B7B5-C90A-F6CF26CE2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670" y="1340768"/>
            <a:ext cx="11520660" cy="509267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 err="1">
                <a:solidFill>
                  <a:schemeClr val="bg1"/>
                </a:solidFill>
                <a:cs typeface="Arial" panose="020B0604020202020204" pitchFamily="34" charset="0"/>
              </a:rPr>
              <a:t>Kucukusta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D., Mak, A., &amp; Chan, X. (2013). Corporate social responsibility practices in four and five-star hotels: Perspectives from Hong Kong visitors.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International Journal of Hospitality Management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34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19-30.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Lynn, C. (2009). Corporate social responsibility in the hospitality industry. </a:t>
            </a:r>
            <a:r>
              <a:rPr lang="en-GB" sz="1800" i="1" dirty="0" err="1">
                <a:solidFill>
                  <a:schemeClr val="bg1"/>
                </a:solidFill>
                <a:cs typeface="Arial" panose="020B0604020202020204" pitchFamily="34" charset="0"/>
              </a:rPr>
              <a:t>Hosteur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18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(2), 5-10.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  <a:hlinkClick r:id="rId2"/>
              </a:rPr>
              <a:t>Marriott – About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Morgan, N. A., &amp; Rego, L. L. (2009). Brand portfolio strategy and firm performance.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Journal of Marketing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73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(1), 59-74.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 err="1">
                <a:solidFill>
                  <a:schemeClr val="bg1"/>
                </a:solidFill>
                <a:cs typeface="Arial" panose="020B0604020202020204" pitchFamily="34" charset="0"/>
              </a:rPr>
              <a:t>Salvioni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D. (2016). Hotel Chains and the Sharing Economy in Global Tourism. </a:t>
            </a:r>
            <a:r>
              <a:rPr lang="en-GB" sz="1800" i="1" dirty="0" err="1">
                <a:solidFill>
                  <a:schemeClr val="bg1"/>
                </a:solidFill>
                <a:cs typeface="Arial" panose="020B0604020202020204" pitchFamily="34" charset="0"/>
              </a:rPr>
              <a:t>Symphonya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 Emerging Issues in Management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(1).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 err="1">
                <a:solidFill>
                  <a:schemeClr val="bg1"/>
                </a:solidFill>
                <a:cs typeface="Arial" panose="020B0604020202020204" pitchFamily="34" charset="0"/>
              </a:rPr>
              <a:t>Sheresheva</a:t>
            </a:r>
            <a:r>
              <a:rPr lang="en-GB" sz="1800" dirty="0">
                <a:solidFill>
                  <a:schemeClr val="bg1"/>
                </a:solidFill>
                <a:cs typeface="Arial" panose="020B0604020202020204" pitchFamily="34" charset="0"/>
              </a:rPr>
              <a:t>, M. Y. (2012). International hotel chains on the Russian market. In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2nd Advanced Hospitality and Tourism Marketing and Management Conference”, Corfu, Greece, available at 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  <a:hlinkClick r:id="rId3"/>
              </a:rPr>
              <a:t>http://istina.msu.ru/media/conferences/conferencepresentation/374/88a/5194580/international_hotel_chains_on_the_russian_market_ahtmm_2012. pdf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 (accessed 19 January 2016)[Google Scholar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Whittington, P., </a:t>
            </a:r>
            <a:r>
              <a:rPr lang="en-GB" sz="1800" i="1" dirty="0" err="1">
                <a:solidFill>
                  <a:schemeClr val="bg1"/>
                </a:solidFill>
                <a:cs typeface="Arial" panose="020B0604020202020204" pitchFamily="34" charset="0"/>
              </a:rPr>
              <a:t>Regner</a:t>
            </a:r>
            <a:r>
              <a:rPr lang="en-GB" sz="1800" i="1" dirty="0">
                <a:solidFill>
                  <a:schemeClr val="bg1"/>
                </a:solidFill>
                <a:cs typeface="Arial" panose="020B0604020202020204" pitchFamily="34" charset="0"/>
              </a:rPr>
              <a:t>, R., Angwin, D., Johnson, G., and Scholes, K (2019) Exploring Strategy (12td ed). London: Pearson</a:t>
            </a:r>
          </a:p>
          <a:p>
            <a:pPr marL="0" indent="0" fontAlgn="auto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8302CD-E5C1-8881-F8B6-4EC203799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FB0DAB-E926-4223-B5FA-6CE38FD8ABFF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778795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68787E-8828-AAA2-08EF-3F759D5723E2}"/>
              </a:ext>
            </a:extLst>
          </p:cNvPr>
          <p:cNvSpPr txBox="1"/>
          <p:nvPr/>
        </p:nvSpPr>
        <p:spPr>
          <a:xfrm>
            <a:off x="2949823" y="2644170"/>
            <a:ext cx="629235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6000" b="1" i="1" spc="-15" dirty="0">
                <a:solidFill>
                  <a:srgbClr val="FFC000"/>
                </a:solidFill>
                <a:latin typeface="Raleway" panose="020B0003030101060003" pitchFamily="34" charset="0"/>
                <a:ea typeface="+mj-ea"/>
                <a:cs typeface="Calibri"/>
              </a:rPr>
              <a:t>Any Questions?</a:t>
            </a:r>
          </a:p>
          <a:p>
            <a:pPr>
              <a:defRPr/>
            </a:pPr>
            <a:endParaRPr lang="en-GB" sz="3600" b="1" i="1" spc="-15" dirty="0">
              <a:solidFill>
                <a:srgbClr val="FFC000"/>
              </a:solidFill>
              <a:latin typeface="Raleway" panose="020B0003030101060003" pitchFamily="34" charset="0"/>
              <a:ea typeface="+mj-ea"/>
              <a:cs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454344-2516-EFEF-D0B4-1884C69F6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178C46-09A3-4D27-B5C7-7F91A5529ABB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</p:cSld>
  <p:clrMapOvr>
    <a:masterClrMapping/>
  </p:clrMapOvr>
  <p:transition spd="slow">
    <p:checker/>
  </p:transition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1_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1_Text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1_Title Slide 2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135</TotalTime>
  <Words>1359</Words>
  <Application>Microsoft Office PowerPoint</Application>
  <PresentationFormat>Widescreen</PresentationFormat>
  <Paragraphs>177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25</vt:i4>
      </vt:variant>
    </vt:vector>
  </HeadingPairs>
  <TitlesOfParts>
    <vt:vector size="48" baseType="lpstr">
      <vt:lpstr>Arial</vt:lpstr>
      <vt:lpstr>Calibri</vt:lpstr>
      <vt:lpstr>Calibri Light</vt:lpstr>
      <vt:lpstr>Raleway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1_Holding PAge</vt:lpstr>
      <vt:lpstr>1_Text 1</vt:lpstr>
      <vt:lpstr>1_Title Slide 2</vt:lpstr>
      <vt:lpstr> 4. Strategic Position, Choice &amp; Action  BMMB7027D</vt:lpstr>
      <vt:lpstr>Aims</vt:lpstr>
      <vt:lpstr>Three horizons for strategy</vt:lpstr>
      <vt:lpstr>Exploring strategy framework</vt:lpstr>
      <vt:lpstr>Exploring strategy in different contexts</vt:lpstr>
      <vt:lpstr>Strategic position</vt:lpstr>
      <vt:lpstr>Strategic position</vt:lpstr>
      <vt:lpstr>Strategic position</vt:lpstr>
      <vt:lpstr>Strategic choices</vt:lpstr>
      <vt:lpstr>PowerPoint Presentation</vt:lpstr>
      <vt:lpstr>Strategic choices</vt:lpstr>
      <vt:lpstr>Strategic choices</vt:lpstr>
      <vt:lpstr>Strategy in action</vt:lpstr>
      <vt:lpstr>Strategy in action</vt:lpstr>
      <vt:lpstr>Strategy in action</vt:lpstr>
      <vt:lpstr>THE STRATEGY CHECKLIST</vt:lpstr>
      <vt:lpstr>Working with strategy</vt:lpstr>
      <vt:lpstr>Working with strategy</vt:lpstr>
      <vt:lpstr>Summary</vt:lpstr>
      <vt:lpstr>Summary</vt:lpstr>
      <vt:lpstr>Strategic Management Process</vt:lpstr>
      <vt:lpstr>Strategy’s three branches</vt:lpstr>
      <vt:lpstr>Some useful references</vt:lpstr>
      <vt:lpstr>Some useful references</vt:lpstr>
      <vt:lpstr>PowerPoint Presentation</vt:lpstr>
    </vt:vector>
  </TitlesOfParts>
  <Company>Bridgend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jcrook</dc:creator>
  <cp:lastModifiedBy>Mike Durke</cp:lastModifiedBy>
  <cp:revision>322</cp:revision>
  <cp:lastPrinted>2020-01-29T12:17:31Z</cp:lastPrinted>
  <dcterms:created xsi:type="dcterms:W3CDTF">2008-09-15T08:10:17Z</dcterms:created>
  <dcterms:modified xsi:type="dcterms:W3CDTF">2024-02-28T09:06:18Z</dcterms:modified>
</cp:coreProperties>
</file>