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52"/>
  </p:notesMasterIdLst>
  <p:sldIdLst>
    <p:sldId id="315" r:id="rId2"/>
    <p:sldId id="273" r:id="rId3"/>
    <p:sldId id="279" r:id="rId4"/>
    <p:sldId id="280" r:id="rId5"/>
    <p:sldId id="282" r:id="rId6"/>
    <p:sldId id="283" r:id="rId7"/>
    <p:sldId id="293" r:id="rId8"/>
    <p:sldId id="281" r:id="rId9"/>
    <p:sldId id="286" r:id="rId10"/>
    <p:sldId id="287" r:id="rId11"/>
    <p:sldId id="288" r:id="rId12"/>
    <p:sldId id="289" r:id="rId13"/>
    <p:sldId id="290" r:id="rId14"/>
    <p:sldId id="291" r:id="rId15"/>
    <p:sldId id="292" r:id="rId16"/>
    <p:sldId id="294" r:id="rId17"/>
    <p:sldId id="295" r:id="rId18"/>
    <p:sldId id="296" r:id="rId19"/>
    <p:sldId id="297" r:id="rId20"/>
    <p:sldId id="299" r:id="rId21"/>
    <p:sldId id="298" r:id="rId22"/>
    <p:sldId id="300" r:id="rId23"/>
    <p:sldId id="301" r:id="rId24"/>
    <p:sldId id="302" r:id="rId25"/>
    <p:sldId id="284" r:id="rId26"/>
    <p:sldId id="285" r:id="rId27"/>
    <p:sldId id="311" r:id="rId28"/>
    <p:sldId id="303" r:id="rId29"/>
    <p:sldId id="304" r:id="rId30"/>
    <p:sldId id="305" r:id="rId31"/>
    <p:sldId id="306" r:id="rId32"/>
    <p:sldId id="307" r:id="rId33"/>
    <p:sldId id="308" r:id="rId34"/>
    <p:sldId id="309" r:id="rId35"/>
    <p:sldId id="310" r:id="rId36"/>
    <p:sldId id="312" r:id="rId37"/>
    <p:sldId id="313" r:id="rId38"/>
    <p:sldId id="314" r:id="rId39"/>
    <p:sldId id="316" r:id="rId40"/>
    <p:sldId id="317" r:id="rId41"/>
    <p:sldId id="318" r:id="rId42"/>
    <p:sldId id="319" r:id="rId43"/>
    <p:sldId id="320" r:id="rId44"/>
    <p:sldId id="321" r:id="rId45"/>
    <p:sldId id="322" r:id="rId46"/>
    <p:sldId id="323" r:id="rId47"/>
    <p:sldId id="324" r:id="rId48"/>
    <p:sldId id="325" r:id="rId49"/>
    <p:sldId id="326" r:id="rId50"/>
    <p:sldId id="327" r:id="rId51"/>
  </p:sldIdLst>
  <p:sldSz cx="12192000" cy="6858000"/>
  <p:notesSz cx="6888163"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88" autoAdjust="0"/>
    <p:restoredTop sz="63433" autoAdjust="0"/>
  </p:normalViewPr>
  <p:slideViewPr>
    <p:cSldViewPr snapToGrid="0" snapToObjects="1">
      <p:cViewPr varScale="1">
        <p:scale>
          <a:sx n="55" d="100"/>
          <a:sy n="55" d="100"/>
        </p:scale>
        <p:origin x="1536" y="34"/>
      </p:cViewPr>
      <p:guideLst/>
    </p:cSldViewPr>
  </p:slideViewPr>
  <p:outlineViewPr>
    <p:cViewPr>
      <p:scale>
        <a:sx n="33" d="100"/>
        <a:sy n="33" d="100"/>
      </p:scale>
      <p:origin x="0" y="-13814"/>
    </p:cViewPr>
  </p:outlineViewPr>
  <p:notesTextViewPr>
    <p:cViewPr>
      <p:scale>
        <a:sx n="3" d="2"/>
        <a:sy n="3" d="2"/>
      </p:scale>
      <p:origin x="0" y="-6034"/>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6D4D7B-9EEA-4E11-8F59-5ED6941A2C97}" type="doc">
      <dgm:prSet loTypeId="urn:microsoft.com/office/officeart/2005/8/layout/arrow1" loCatId="relationship" qsTypeId="urn:microsoft.com/office/officeart/2005/8/quickstyle/simple2" qsCatId="simple" csTypeId="urn:microsoft.com/office/officeart/2005/8/colors/accent1_2" csCatId="accent1" phldr="1"/>
      <dgm:spPr/>
      <dgm:t>
        <a:bodyPr/>
        <a:lstStyle/>
        <a:p>
          <a:endParaRPr lang="en-US"/>
        </a:p>
      </dgm:t>
    </dgm:pt>
    <dgm:pt modelId="{CC625AB3-BA8B-46CE-BF67-7A30145519F0}">
      <dgm:prSet custT="1"/>
      <dgm:spPr/>
      <dgm:t>
        <a:bodyPr/>
        <a:lstStyle/>
        <a:p>
          <a:r>
            <a:rPr lang="en-GB" sz="1600" dirty="0"/>
            <a:t>Salafi to Deobandi</a:t>
          </a:r>
          <a:endParaRPr lang="en-US" sz="1600" dirty="0"/>
        </a:p>
      </dgm:t>
    </dgm:pt>
    <dgm:pt modelId="{6C27011D-5062-4AE1-82AF-96BC6447BA2C}" type="parTrans" cxnId="{199C0D27-BF06-4688-86C1-EF36426AB657}">
      <dgm:prSet/>
      <dgm:spPr/>
      <dgm:t>
        <a:bodyPr/>
        <a:lstStyle/>
        <a:p>
          <a:endParaRPr lang="en-US"/>
        </a:p>
      </dgm:t>
    </dgm:pt>
    <dgm:pt modelId="{B4D21781-EC68-4A68-9146-FB09FBE66F2E}" type="sibTrans" cxnId="{199C0D27-BF06-4688-86C1-EF36426AB657}">
      <dgm:prSet/>
      <dgm:spPr/>
      <dgm:t>
        <a:bodyPr/>
        <a:lstStyle/>
        <a:p>
          <a:endParaRPr lang="en-US"/>
        </a:p>
      </dgm:t>
    </dgm:pt>
    <dgm:pt modelId="{B8A815B4-CA63-444F-B544-D0AB394124AA}">
      <dgm:prSet/>
      <dgm:spPr/>
      <dgm:t>
        <a:bodyPr/>
        <a:lstStyle/>
        <a:p>
          <a:r>
            <a:rPr lang="en-GB" dirty="0"/>
            <a:t>Saudi to the Indian continent</a:t>
          </a:r>
          <a:endParaRPr lang="en-US" dirty="0"/>
        </a:p>
      </dgm:t>
    </dgm:pt>
    <dgm:pt modelId="{2624E9C2-6EAF-436E-824F-06EADBADD606}" type="parTrans" cxnId="{DB060423-4C77-42A6-8796-4B021DF97CBD}">
      <dgm:prSet/>
      <dgm:spPr/>
      <dgm:t>
        <a:bodyPr/>
        <a:lstStyle/>
        <a:p>
          <a:endParaRPr lang="en-US"/>
        </a:p>
      </dgm:t>
    </dgm:pt>
    <dgm:pt modelId="{37E7BEAD-7D28-423D-884C-44050B1B2D6B}" type="sibTrans" cxnId="{DB060423-4C77-42A6-8796-4B021DF97CBD}">
      <dgm:prSet/>
      <dgm:spPr/>
      <dgm:t>
        <a:bodyPr/>
        <a:lstStyle/>
        <a:p>
          <a:endParaRPr lang="en-US"/>
        </a:p>
      </dgm:t>
    </dgm:pt>
    <dgm:pt modelId="{726F22B1-AA78-4001-9547-9A99970330D4}">
      <dgm:prSet/>
      <dgm:spPr/>
      <dgm:t>
        <a:bodyPr/>
        <a:lstStyle/>
        <a:p>
          <a:r>
            <a:rPr lang="en-GB" dirty="0"/>
            <a:t>Really ‘local’?</a:t>
          </a:r>
          <a:endParaRPr lang="en-US" dirty="0"/>
        </a:p>
      </dgm:t>
    </dgm:pt>
    <dgm:pt modelId="{A8FF041A-FDB0-4608-B4AA-B79DF15A24E5}" type="parTrans" cxnId="{5A41F9A0-96C0-4593-BCBB-67025213F0F5}">
      <dgm:prSet/>
      <dgm:spPr/>
      <dgm:t>
        <a:bodyPr/>
        <a:lstStyle/>
        <a:p>
          <a:endParaRPr lang="en-US"/>
        </a:p>
      </dgm:t>
    </dgm:pt>
    <dgm:pt modelId="{C61E7905-0D4A-44D8-9776-BAEF581155D1}" type="sibTrans" cxnId="{5A41F9A0-96C0-4593-BCBB-67025213F0F5}">
      <dgm:prSet/>
      <dgm:spPr/>
      <dgm:t>
        <a:bodyPr/>
        <a:lstStyle/>
        <a:p>
          <a:endParaRPr lang="en-US"/>
        </a:p>
      </dgm:t>
    </dgm:pt>
    <dgm:pt modelId="{11F7CBC4-7826-4F60-88D2-0CAB4CACD1FE}" type="pres">
      <dgm:prSet presAssocID="{1A6D4D7B-9EEA-4E11-8F59-5ED6941A2C97}" presName="cycle" presStyleCnt="0">
        <dgm:presLayoutVars>
          <dgm:dir/>
          <dgm:resizeHandles val="exact"/>
        </dgm:presLayoutVars>
      </dgm:prSet>
      <dgm:spPr/>
    </dgm:pt>
    <dgm:pt modelId="{437E50A3-4FBB-41CD-A672-A94E057A726F}" type="pres">
      <dgm:prSet presAssocID="{CC625AB3-BA8B-46CE-BF67-7A30145519F0}" presName="arrow" presStyleLbl="node1" presStyleIdx="0" presStyleCnt="3" custScaleX="127946">
        <dgm:presLayoutVars>
          <dgm:bulletEnabled val="1"/>
        </dgm:presLayoutVars>
      </dgm:prSet>
      <dgm:spPr/>
    </dgm:pt>
    <dgm:pt modelId="{213A6E60-E6E4-496D-9C10-D622CA888166}" type="pres">
      <dgm:prSet presAssocID="{B8A815B4-CA63-444F-B544-D0AB394124AA}" presName="arrow" presStyleLbl="node1" presStyleIdx="1" presStyleCnt="3">
        <dgm:presLayoutVars>
          <dgm:bulletEnabled val="1"/>
        </dgm:presLayoutVars>
      </dgm:prSet>
      <dgm:spPr/>
    </dgm:pt>
    <dgm:pt modelId="{F7AFA9A3-455D-4F0C-913F-26C498A7ED63}" type="pres">
      <dgm:prSet presAssocID="{726F22B1-AA78-4001-9547-9A99970330D4}" presName="arrow" presStyleLbl="node1" presStyleIdx="2" presStyleCnt="3">
        <dgm:presLayoutVars>
          <dgm:bulletEnabled val="1"/>
        </dgm:presLayoutVars>
      </dgm:prSet>
      <dgm:spPr/>
    </dgm:pt>
  </dgm:ptLst>
  <dgm:cxnLst>
    <dgm:cxn modelId="{DB060423-4C77-42A6-8796-4B021DF97CBD}" srcId="{1A6D4D7B-9EEA-4E11-8F59-5ED6941A2C97}" destId="{B8A815B4-CA63-444F-B544-D0AB394124AA}" srcOrd="1" destOrd="0" parTransId="{2624E9C2-6EAF-436E-824F-06EADBADD606}" sibTransId="{37E7BEAD-7D28-423D-884C-44050B1B2D6B}"/>
    <dgm:cxn modelId="{199C0D27-BF06-4688-86C1-EF36426AB657}" srcId="{1A6D4D7B-9EEA-4E11-8F59-5ED6941A2C97}" destId="{CC625AB3-BA8B-46CE-BF67-7A30145519F0}" srcOrd="0" destOrd="0" parTransId="{6C27011D-5062-4AE1-82AF-96BC6447BA2C}" sibTransId="{B4D21781-EC68-4A68-9146-FB09FBE66F2E}"/>
    <dgm:cxn modelId="{52D7AA60-58C1-41BE-9DD5-059645DD2322}" type="presOf" srcId="{B8A815B4-CA63-444F-B544-D0AB394124AA}" destId="{213A6E60-E6E4-496D-9C10-D622CA888166}" srcOrd="0" destOrd="0" presId="urn:microsoft.com/office/officeart/2005/8/layout/arrow1"/>
    <dgm:cxn modelId="{CD14244F-E47C-41CE-94C8-B6F8CB16197E}" type="presOf" srcId="{CC625AB3-BA8B-46CE-BF67-7A30145519F0}" destId="{437E50A3-4FBB-41CD-A672-A94E057A726F}" srcOrd="0" destOrd="0" presId="urn:microsoft.com/office/officeart/2005/8/layout/arrow1"/>
    <dgm:cxn modelId="{5A41F9A0-96C0-4593-BCBB-67025213F0F5}" srcId="{1A6D4D7B-9EEA-4E11-8F59-5ED6941A2C97}" destId="{726F22B1-AA78-4001-9547-9A99970330D4}" srcOrd="2" destOrd="0" parTransId="{A8FF041A-FDB0-4608-B4AA-B79DF15A24E5}" sibTransId="{C61E7905-0D4A-44D8-9776-BAEF581155D1}"/>
    <dgm:cxn modelId="{12A05FC2-817D-45DA-96F8-9524FD4738AF}" type="presOf" srcId="{1A6D4D7B-9EEA-4E11-8F59-5ED6941A2C97}" destId="{11F7CBC4-7826-4F60-88D2-0CAB4CACD1FE}" srcOrd="0" destOrd="0" presId="urn:microsoft.com/office/officeart/2005/8/layout/arrow1"/>
    <dgm:cxn modelId="{EC4B35E7-2707-4C7F-93BE-21ABD6953E8E}" type="presOf" srcId="{726F22B1-AA78-4001-9547-9A99970330D4}" destId="{F7AFA9A3-455D-4F0C-913F-26C498A7ED63}" srcOrd="0" destOrd="0" presId="urn:microsoft.com/office/officeart/2005/8/layout/arrow1"/>
    <dgm:cxn modelId="{EC5C8078-769B-43A6-8391-7F6A0EABD4BB}" type="presParOf" srcId="{11F7CBC4-7826-4F60-88D2-0CAB4CACD1FE}" destId="{437E50A3-4FBB-41CD-A672-A94E057A726F}" srcOrd="0" destOrd="0" presId="urn:microsoft.com/office/officeart/2005/8/layout/arrow1"/>
    <dgm:cxn modelId="{F79F6314-F014-495F-9FD6-09315957B1F4}" type="presParOf" srcId="{11F7CBC4-7826-4F60-88D2-0CAB4CACD1FE}" destId="{213A6E60-E6E4-496D-9C10-D622CA888166}" srcOrd="1" destOrd="0" presId="urn:microsoft.com/office/officeart/2005/8/layout/arrow1"/>
    <dgm:cxn modelId="{D683CC4E-A14C-4A61-BA71-D5001E2EC6F5}" type="presParOf" srcId="{11F7CBC4-7826-4F60-88D2-0CAB4CACD1FE}" destId="{F7AFA9A3-455D-4F0C-913F-26C498A7ED63}" srcOrd="2" destOrd="0" presId="urn:microsoft.com/office/officeart/2005/8/layout/arrow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7E50A3-4FBB-41CD-A672-A94E057A726F}">
      <dsp:nvSpPr>
        <dsp:cNvPr id="0" name=""/>
        <dsp:cNvSpPr/>
      </dsp:nvSpPr>
      <dsp:spPr>
        <a:xfrm>
          <a:off x="3740151" y="536"/>
          <a:ext cx="2124071" cy="1660131"/>
        </a:xfrm>
        <a:prstGeom prst="upArrow">
          <a:avLst>
            <a:gd name="adj1" fmla="val 50000"/>
            <a:gd name="adj2" fmla="val 35000"/>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Salafi to Deobandi</a:t>
          </a:r>
          <a:endParaRPr lang="en-US" sz="1600" kern="1200" dirty="0"/>
        </a:p>
      </dsp:txBody>
      <dsp:txXfrm>
        <a:off x="4271169" y="291059"/>
        <a:ext cx="1062035" cy="1369608"/>
      </dsp:txXfrm>
    </dsp:sp>
    <dsp:sp modelId="{213A6E60-E6E4-496D-9C10-D622CA888166}">
      <dsp:nvSpPr>
        <dsp:cNvPr id="0" name=""/>
        <dsp:cNvSpPr/>
      </dsp:nvSpPr>
      <dsp:spPr>
        <a:xfrm rot="7200000">
          <a:off x="4932422" y="1663826"/>
          <a:ext cx="1660131" cy="1660131"/>
        </a:xfrm>
        <a:prstGeom prst="upArrow">
          <a:avLst>
            <a:gd name="adj1" fmla="val 50000"/>
            <a:gd name="adj2" fmla="val 35000"/>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Saudi to the Indian continent</a:t>
          </a:r>
          <a:endParaRPr lang="en-US" sz="1500" kern="1200" dirty="0"/>
        </a:p>
      </dsp:txBody>
      <dsp:txXfrm rot="-5400000">
        <a:off x="4951884" y="2006228"/>
        <a:ext cx="1369608" cy="830065"/>
      </dsp:txXfrm>
    </dsp:sp>
    <dsp:sp modelId="{F7AFA9A3-455D-4F0C-913F-26C498A7ED63}">
      <dsp:nvSpPr>
        <dsp:cNvPr id="0" name=""/>
        <dsp:cNvSpPr/>
      </dsp:nvSpPr>
      <dsp:spPr>
        <a:xfrm rot="14400000">
          <a:off x="3011820" y="1663826"/>
          <a:ext cx="1660131" cy="1660131"/>
        </a:xfrm>
        <a:prstGeom prst="upArrow">
          <a:avLst>
            <a:gd name="adj1" fmla="val 50000"/>
            <a:gd name="adj2" fmla="val 35000"/>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Really ‘local’?</a:t>
          </a:r>
          <a:endParaRPr lang="en-US" sz="1500" kern="1200" dirty="0"/>
        </a:p>
      </dsp:txBody>
      <dsp:txXfrm rot="5400000">
        <a:off x="3282882" y="2006228"/>
        <a:ext cx="1369608" cy="830065"/>
      </dsp:txXfrm>
    </dsp:sp>
  </dsp:spTree>
</dsp:drawing>
</file>

<file path=ppt/diagrams/layout1.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676"/>
          </a:xfrm>
          <a:prstGeom prst="rect">
            <a:avLst/>
          </a:prstGeom>
        </p:spPr>
        <p:txBody>
          <a:bodyPr vert="horz" lIns="96606" tIns="48303" rIns="96606" bIns="48303" rtlCol="0"/>
          <a:lstStyle>
            <a:lvl1pPr algn="l">
              <a:defRPr sz="1300"/>
            </a:lvl1pPr>
          </a:lstStyle>
          <a:p>
            <a:endParaRPr lang="en-US" dirty="0"/>
          </a:p>
        </p:txBody>
      </p:sp>
      <p:sp>
        <p:nvSpPr>
          <p:cNvPr id="3" name="Date Placeholder 2"/>
          <p:cNvSpPr>
            <a:spLocks noGrp="1"/>
          </p:cNvSpPr>
          <p:nvPr>
            <p:ph type="dt" idx="1"/>
          </p:nvPr>
        </p:nvSpPr>
        <p:spPr>
          <a:xfrm>
            <a:off x="3901698" y="0"/>
            <a:ext cx="2984871" cy="502676"/>
          </a:xfrm>
          <a:prstGeom prst="rect">
            <a:avLst/>
          </a:prstGeom>
        </p:spPr>
        <p:txBody>
          <a:bodyPr vert="horz" lIns="96606" tIns="48303" rIns="96606" bIns="48303" rtlCol="0"/>
          <a:lstStyle>
            <a:lvl1pPr algn="r">
              <a:defRPr sz="1300"/>
            </a:lvl1pPr>
          </a:lstStyle>
          <a:p>
            <a:fld id="{FFA7B664-7870-8643-AAAA-441183E41376}" type="datetimeFigureOut">
              <a:rPr lang="en-US" smtClean="0"/>
              <a:t>6/24/2018</a:t>
            </a:fld>
            <a:endParaRPr lang="en-US" dirty="0"/>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6606" tIns="48303" rIns="96606" bIns="48303" rtlCol="0" anchor="ctr"/>
          <a:lstStyle/>
          <a:p>
            <a:endParaRPr lang="en-US" dirty="0"/>
          </a:p>
        </p:txBody>
      </p:sp>
      <p:sp>
        <p:nvSpPr>
          <p:cNvPr id="5" name="Notes Placeholder 4"/>
          <p:cNvSpPr>
            <a:spLocks noGrp="1"/>
          </p:cNvSpPr>
          <p:nvPr>
            <p:ph type="body" sz="quarter" idx="3"/>
          </p:nvPr>
        </p:nvSpPr>
        <p:spPr>
          <a:xfrm>
            <a:off x="688817" y="4821506"/>
            <a:ext cx="5510530" cy="3944868"/>
          </a:xfrm>
          <a:prstGeom prst="rect">
            <a:avLst/>
          </a:prstGeom>
        </p:spPr>
        <p:txBody>
          <a:bodyPr vert="horz" lIns="96606" tIns="48303" rIns="96606" bIns="483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516039"/>
            <a:ext cx="2984871" cy="502674"/>
          </a:xfrm>
          <a:prstGeom prst="rect">
            <a:avLst/>
          </a:prstGeom>
        </p:spPr>
        <p:txBody>
          <a:bodyPr vert="horz" lIns="96606" tIns="48303" rIns="96606" bIns="48303" rtlCol="0" anchor="b"/>
          <a:lstStyle>
            <a:lvl1pPr algn="l">
              <a:defRPr sz="1300"/>
            </a:lvl1pPr>
          </a:lstStyle>
          <a:p>
            <a:endParaRPr lang="en-US" dirty="0"/>
          </a:p>
        </p:txBody>
      </p:sp>
      <p:sp>
        <p:nvSpPr>
          <p:cNvPr id="7" name="Slide Number Placeholder 6"/>
          <p:cNvSpPr>
            <a:spLocks noGrp="1"/>
          </p:cNvSpPr>
          <p:nvPr>
            <p:ph type="sldNum" sz="quarter" idx="5"/>
          </p:nvPr>
        </p:nvSpPr>
        <p:spPr>
          <a:xfrm>
            <a:off x="3901698" y="9516039"/>
            <a:ext cx="2984871" cy="502674"/>
          </a:xfrm>
          <a:prstGeom prst="rect">
            <a:avLst/>
          </a:prstGeom>
        </p:spPr>
        <p:txBody>
          <a:bodyPr vert="horz" lIns="96606" tIns="48303" rIns="96606" bIns="48303" rtlCol="0" anchor="b"/>
          <a:lstStyle>
            <a:lvl1pPr algn="r">
              <a:defRPr sz="1300"/>
            </a:lvl1pPr>
          </a:lstStyle>
          <a:p>
            <a:fld id="{97DBF4CB-1F18-604E-ABEE-F005DF9F5EA0}" type="slidenum">
              <a:rPr lang="en-US" smtClean="0"/>
              <a:t>‹#›</a:t>
            </a:fld>
            <a:endParaRPr lang="en-US" dirty="0"/>
          </a:p>
        </p:txBody>
      </p:sp>
    </p:spTree>
    <p:extLst>
      <p:ext uri="{BB962C8B-B14F-4D97-AF65-F5344CB8AC3E}">
        <p14:creationId xmlns:p14="http://schemas.microsoft.com/office/powerpoint/2010/main" val="2534006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croydonmosque.com/stats/usage_201502.html"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DBF4CB-1F18-604E-ABEE-F005DF9F5EA0}" type="slidenum">
              <a:rPr lang="en-US" smtClean="0"/>
              <a:t>1</a:t>
            </a:fld>
            <a:endParaRPr lang="en-US" dirty="0"/>
          </a:p>
        </p:txBody>
      </p:sp>
    </p:spTree>
    <p:extLst>
      <p:ext uri="{BB962C8B-B14F-4D97-AF65-F5344CB8AC3E}">
        <p14:creationId xmlns:p14="http://schemas.microsoft.com/office/powerpoint/2010/main" val="3367486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DBF4CB-1F18-604E-ABEE-F005DF9F5EA0}" type="slidenum">
              <a:rPr lang="en-US" smtClean="0"/>
              <a:t>2</a:t>
            </a:fld>
            <a:endParaRPr lang="en-US" dirty="0"/>
          </a:p>
        </p:txBody>
      </p:sp>
    </p:spTree>
    <p:extLst>
      <p:ext uri="{BB962C8B-B14F-4D97-AF65-F5344CB8AC3E}">
        <p14:creationId xmlns:p14="http://schemas.microsoft.com/office/powerpoint/2010/main" val="4443332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00" dirty="0"/>
              <a:t>As I stood in the crowd at the U2 concert, their lead singer, Bono, announced he had a special guest to introduce. To the surprise of everyone on walked Salman Rushdie. Most of the people in the crowd cheered. I couldn’t help notice, out of the corner of my eye, there was some people who were less enamored to see the Booker prize winning author on stage. This was my introduction to Islam and to a word I was unfamiliar with – fatwa. On Valentines day 1989 the Supreme Leader of Iran, </a:t>
            </a:r>
            <a:r>
              <a:rPr lang="en-GB" sz="800" dirty="0"/>
              <a:t>Ayatollah Khomeini, issued a fatwa calling for his death for insulting Islam.</a:t>
            </a:r>
            <a:r>
              <a:rPr lang="en-US" sz="800" dirty="0"/>
              <a:t>(1) Rushdie would survive the ordeal but others around him did not fair so well. The translator for the Japanese edition of his book, Hitoshi Igarashi was murdered in his office.(2)</a:t>
            </a:r>
          </a:p>
          <a:p>
            <a:endParaRPr lang="en-US" sz="800" dirty="0"/>
          </a:p>
          <a:p>
            <a:r>
              <a:rPr lang="en-GB" sz="800" dirty="0">
                <a:ea typeface="Adobe Ming Std L" panose="02020300000000000000" pitchFamily="18" charset="-128"/>
              </a:rPr>
              <a:t>(1)"Looking Back At Salman Rushdie's The Satanic Verses", </a:t>
            </a:r>
            <a:r>
              <a:rPr lang="en-GB" sz="800" i="1" dirty="0">
                <a:ea typeface="Adobe Ming Std L" panose="02020300000000000000" pitchFamily="18" charset="-128"/>
              </a:rPr>
              <a:t>The Guardian</a:t>
            </a:r>
            <a:r>
              <a:rPr lang="en-GB" sz="800" dirty="0">
                <a:ea typeface="Adobe Ming Std L" panose="02020300000000000000" pitchFamily="18" charset="-128"/>
              </a:rPr>
              <a:t>, 2018, https://www.theguardian.com/books/2012/sep/14/looking-at-salman-rushdies-satanic-verses.</a:t>
            </a:r>
            <a:r>
              <a:rPr lang="en-US" sz="800" dirty="0">
                <a:ea typeface="Adobe Ming Std L" panose="02020300000000000000" pitchFamily="18" charset="-128"/>
              </a:rPr>
              <a:t> </a:t>
            </a:r>
          </a:p>
          <a:p>
            <a:r>
              <a:rPr lang="en-US" sz="800" dirty="0">
                <a:ea typeface="Adobe Ming Std L" panose="02020300000000000000" pitchFamily="18" charset="-128"/>
              </a:rPr>
              <a:t>(2) </a:t>
            </a:r>
            <a:r>
              <a:rPr lang="en-GB" sz="800" dirty="0"/>
              <a:t>Salman Rushdie and Sam Dastor, </a:t>
            </a:r>
            <a:r>
              <a:rPr lang="en-GB" sz="800" i="1" dirty="0"/>
              <a:t>Joseph Anton</a:t>
            </a:r>
            <a:r>
              <a:rPr lang="en-GB" sz="800" dirty="0"/>
              <a:t> (New York, NY: Random House Audio, 2012), 296</a:t>
            </a:r>
            <a:endParaRPr lang="en-US" sz="800" dirty="0">
              <a:ea typeface="Adobe Ming Std L" panose="02020300000000000000" pitchFamily="18" charset="-128"/>
            </a:endParaRPr>
          </a:p>
        </p:txBody>
      </p:sp>
      <p:sp>
        <p:nvSpPr>
          <p:cNvPr id="4" name="Slide Number Placeholder 3"/>
          <p:cNvSpPr>
            <a:spLocks noGrp="1"/>
          </p:cNvSpPr>
          <p:nvPr>
            <p:ph type="sldNum" sz="quarter" idx="10"/>
          </p:nvPr>
        </p:nvSpPr>
        <p:spPr/>
        <p:txBody>
          <a:bodyPr/>
          <a:lstStyle/>
          <a:p>
            <a:fld id="{97DBF4CB-1F18-604E-ABEE-F005DF9F5EA0}" type="slidenum">
              <a:rPr lang="en-US" smtClean="0"/>
              <a:t>3</a:t>
            </a:fld>
            <a:endParaRPr lang="en-US" dirty="0"/>
          </a:p>
        </p:txBody>
      </p:sp>
    </p:spTree>
    <p:extLst>
      <p:ext uri="{BB962C8B-B14F-4D97-AF65-F5344CB8AC3E}">
        <p14:creationId xmlns:p14="http://schemas.microsoft.com/office/powerpoint/2010/main" val="1291321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064">
              <a:defRPr/>
            </a:pPr>
            <a:r>
              <a:rPr lang="en-US" sz="800" dirty="0"/>
              <a:t>The fatwa issued during the Rushdie affair wasn't entirely conventional for it’s day. For a start in the text that was issued by </a:t>
            </a:r>
            <a:r>
              <a:rPr lang="en-GB" sz="800" dirty="0"/>
              <a:t>Ayatollah Khomeini there were no appeals to the classical sources of Islam – Qurʿān and hadith, to justify the declaration. However it did obey the traditional hierarchy of authority. The person issued it was at least trained in the sharīʿa and Islamic jurisprudence, produced it in consultation, and had the necessary authority to issue it. </a:t>
            </a:r>
          </a:p>
          <a:p>
            <a:pPr defTabSz="966064">
              <a:defRPr/>
            </a:pPr>
            <a:endParaRPr lang="en-GB" sz="800" dirty="0"/>
          </a:p>
          <a:p>
            <a:r>
              <a:rPr lang="en-GB" sz="800" dirty="0"/>
              <a:t>This then is the normal model for developing and issuing legal opinions under the sharia: transmission of authority from authoritative texts, through the prism of tradition by appropriately authorised and qualified scholar(s), which is then passed on to the community/individual. (3) Until the digital age this was the tried and tested model for either communicating existing law or issuing new laws.</a:t>
            </a:r>
          </a:p>
          <a:p>
            <a:endParaRPr lang="en-GB" sz="800" dirty="0"/>
          </a:p>
          <a:p>
            <a:r>
              <a:rPr lang="en-GB" sz="800" dirty="0"/>
              <a:t>(3) Farid Panjwani, Lynn Revell and Reza Gholami, Education And Extremisms (Oxford: Routledge, 2018), 101.</a:t>
            </a:r>
          </a:p>
          <a:p>
            <a:pPr defTabSz="966064">
              <a:defRPr/>
            </a:pPr>
            <a:endParaRPr lang="en-GB" sz="800" dirty="0"/>
          </a:p>
          <a:p>
            <a:pPr defTabSz="966064">
              <a:defRPr/>
            </a:pPr>
            <a:r>
              <a:rPr lang="en-GB" sz="800" dirty="0"/>
              <a:t> </a:t>
            </a:r>
          </a:p>
          <a:p>
            <a:endParaRPr lang="en-US" sz="800" dirty="0"/>
          </a:p>
        </p:txBody>
      </p:sp>
      <p:sp>
        <p:nvSpPr>
          <p:cNvPr id="4" name="Slide Number Placeholder 3"/>
          <p:cNvSpPr>
            <a:spLocks noGrp="1"/>
          </p:cNvSpPr>
          <p:nvPr>
            <p:ph type="sldNum" sz="quarter" idx="10"/>
          </p:nvPr>
        </p:nvSpPr>
        <p:spPr/>
        <p:txBody>
          <a:bodyPr/>
          <a:lstStyle/>
          <a:p>
            <a:fld id="{97DBF4CB-1F18-604E-ABEE-F005DF9F5EA0}" type="slidenum">
              <a:rPr lang="en-US" smtClean="0"/>
              <a:t>4</a:t>
            </a:fld>
            <a:endParaRPr lang="en-US" dirty="0"/>
          </a:p>
        </p:txBody>
      </p:sp>
    </p:spTree>
    <p:extLst>
      <p:ext uri="{BB962C8B-B14F-4D97-AF65-F5344CB8AC3E}">
        <p14:creationId xmlns:p14="http://schemas.microsoft.com/office/powerpoint/2010/main" val="28621235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064">
              <a:defRPr/>
            </a:pPr>
            <a:endParaRPr lang="en-GB" sz="800" dirty="0"/>
          </a:p>
          <a:p>
            <a:pPr defTabSz="966064">
              <a:defRPr/>
            </a:pPr>
            <a:r>
              <a:rPr lang="en-GB" sz="800" dirty="0"/>
              <a:t> </a:t>
            </a:r>
          </a:p>
          <a:p>
            <a:endParaRPr lang="en-US" sz="800" dirty="0"/>
          </a:p>
        </p:txBody>
      </p:sp>
      <p:sp>
        <p:nvSpPr>
          <p:cNvPr id="4" name="Slide Number Placeholder 3"/>
          <p:cNvSpPr>
            <a:spLocks noGrp="1"/>
          </p:cNvSpPr>
          <p:nvPr>
            <p:ph type="sldNum" sz="quarter" idx="10"/>
          </p:nvPr>
        </p:nvSpPr>
        <p:spPr/>
        <p:txBody>
          <a:bodyPr/>
          <a:lstStyle/>
          <a:p>
            <a:fld id="{97DBF4CB-1F18-604E-ABEE-F005DF9F5EA0}" type="slidenum">
              <a:rPr lang="en-US" smtClean="0"/>
              <a:t>5</a:t>
            </a:fld>
            <a:endParaRPr lang="en-US" dirty="0"/>
          </a:p>
        </p:txBody>
      </p:sp>
    </p:spTree>
    <p:extLst>
      <p:ext uri="{BB962C8B-B14F-4D97-AF65-F5344CB8AC3E}">
        <p14:creationId xmlns:p14="http://schemas.microsoft.com/office/powerpoint/2010/main" val="12912715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064">
              <a:defRPr/>
            </a:pPr>
            <a:r>
              <a:rPr lang="en-GB" sz="800" dirty="0"/>
              <a:t>Before we examine the changing way in which Islamic Law, and specifically fatwas, are mediated in the internet age it is important to  highlight the place of law within the Islamic tradition. Joseph Schacht succinctly sums up the centrality of law in this quotation. Given this centrality, the effect of the changing use of technology on how it is mediated, takes on increased importance.</a:t>
            </a:r>
          </a:p>
          <a:p>
            <a:pPr defTabSz="966064">
              <a:defRPr/>
            </a:pPr>
            <a:endParaRPr lang="en-GB" sz="800" dirty="0"/>
          </a:p>
          <a:p>
            <a:pPr defTabSz="966064">
              <a:defRPr/>
            </a:pPr>
            <a:r>
              <a:rPr lang="en-GB" sz="800" dirty="0"/>
              <a:t> </a:t>
            </a:r>
          </a:p>
          <a:p>
            <a:endParaRPr lang="en-US" sz="800" dirty="0"/>
          </a:p>
        </p:txBody>
      </p:sp>
      <p:sp>
        <p:nvSpPr>
          <p:cNvPr id="4" name="Slide Number Placeholder 3"/>
          <p:cNvSpPr>
            <a:spLocks noGrp="1"/>
          </p:cNvSpPr>
          <p:nvPr>
            <p:ph type="sldNum" sz="quarter" idx="10"/>
          </p:nvPr>
        </p:nvSpPr>
        <p:spPr/>
        <p:txBody>
          <a:bodyPr/>
          <a:lstStyle/>
          <a:p>
            <a:fld id="{97DBF4CB-1F18-604E-ABEE-F005DF9F5EA0}" type="slidenum">
              <a:rPr lang="en-US" smtClean="0"/>
              <a:t>6</a:t>
            </a:fld>
            <a:endParaRPr lang="en-US" dirty="0"/>
          </a:p>
        </p:txBody>
      </p:sp>
    </p:spTree>
    <p:extLst>
      <p:ext uri="{BB962C8B-B14F-4D97-AF65-F5344CB8AC3E}">
        <p14:creationId xmlns:p14="http://schemas.microsoft.com/office/powerpoint/2010/main" val="26328298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064">
              <a:defRPr/>
            </a:pPr>
            <a:endParaRPr lang="en-GB" sz="800" dirty="0"/>
          </a:p>
          <a:p>
            <a:pPr defTabSz="966064">
              <a:defRPr/>
            </a:pPr>
            <a:r>
              <a:rPr lang="en-GB" sz="800" dirty="0"/>
              <a:t> </a:t>
            </a:r>
          </a:p>
          <a:p>
            <a:endParaRPr lang="en-US" sz="800" dirty="0"/>
          </a:p>
        </p:txBody>
      </p:sp>
      <p:sp>
        <p:nvSpPr>
          <p:cNvPr id="4" name="Slide Number Placeholder 3"/>
          <p:cNvSpPr>
            <a:spLocks noGrp="1"/>
          </p:cNvSpPr>
          <p:nvPr>
            <p:ph type="sldNum" sz="quarter" idx="10"/>
          </p:nvPr>
        </p:nvSpPr>
        <p:spPr/>
        <p:txBody>
          <a:bodyPr/>
          <a:lstStyle/>
          <a:p>
            <a:fld id="{97DBF4CB-1F18-604E-ABEE-F005DF9F5EA0}" type="slidenum">
              <a:rPr lang="en-US" smtClean="0"/>
              <a:t>7</a:t>
            </a:fld>
            <a:endParaRPr lang="en-US" dirty="0"/>
          </a:p>
        </p:txBody>
      </p:sp>
    </p:spTree>
    <p:extLst>
      <p:ext uri="{BB962C8B-B14F-4D97-AF65-F5344CB8AC3E}">
        <p14:creationId xmlns:p14="http://schemas.microsoft.com/office/powerpoint/2010/main" val="4821397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The image on the left of the screen is not one I created. Rather it is taken from the homepage of the website “Reliable Fatwas” (https://reliablefatwas.com). This is one website, amongst hundreds, offering legal declarations and opinions to anyone with an internet connection. Also displayed are a number of other prominent fatwa issuing/advice giving websites. </a:t>
            </a:r>
          </a:p>
        </p:txBody>
      </p:sp>
      <p:sp>
        <p:nvSpPr>
          <p:cNvPr id="4" name="Slide Number Placeholder 3"/>
          <p:cNvSpPr>
            <a:spLocks noGrp="1"/>
          </p:cNvSpPr>
          <p:nvPr>
            <p:ph type="sldNum" sz="quarter" idx="10"/>
          </p:nvPr>
        </p:nvSpPr>
        <p:spPr/>
        <p:txBody>
          <a:bodyPr/>
          <a:lstStyle/>
          <a:p>
            <a:fld id="{97DBF4CB-1F18-604E-ABEE-F005DF9F5EA0}" type="slidenum">
              <a:rPr lang="en-US" smtClean="0"/>
              <a:t>8</a:t>
            </a:fld>
            <a:endParaRPr lang="en-US" dirty="0"/>
          </a:p>
        </p:txBody>
      </p:sp>
    </p:spTree>
    <p:extLst>
      <p:ext uri="{BB962C8B-B14F-4D97-AF65-F5344CB8AC3E}">
        <p14:creationId xmlns:p14="http://schemas.microsoft.com/office/powerpoint/2010/main" val="101723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a:p>
            <a:r>
              <a:rPr lang="en-GB" sz="800" dirty="0"/>
              <a:t>In this next section we shall consider the background of three major fatwa offering sites, offering analysis on various aspects of their form and content.</a:t>
            </a:r>
          </a:p>
          <a:p>
            <a:r>
              <a:rPr lang="en-GB" sz="800" dirty="0"/>
              <a:t>One of the overriding features of most fatwa websites is the lack of transparency. It is hard to tell, for example, from many of the home pages where they are based </a:t>
            </a:r>
            <a:r>
              <a:rPr lang="en-GB" sz="800" dirty="0" err="1"/>
              <a:t>geogrphically</a:t>
            </a:r>
            <a:r>
              <a:rPr lang="en-GB" sz="800" dirty="0"/>
              <a:t>, who they are aimed at, on what authority they make their pronouncements,  whether they represent the work of individuals or groups of scholars, and which school of law (mad̲h̲hab) they follow; if indeed they follow one particular school at all. We shall consider each of the sites above in turn.   </a:t>
            </a:r>
          </a:p>
        </p:txBody>
      </p:sp>
      <p:sp>
        <p:nvSpPr>
          <p:cNvPr id="4" name="Slide Number Placeholder 3"/>
          <p:cNvSpPr>
            <a:spLocks noGrp="1"/>
          </p:cNvSpPr>
          <p:nvPr>
            <p:ph type="sldNum" sz="quarter" idx="10"/>
          </p:nvPr>
        </p:nvSpPr>
        <p:spPr/>
        <p:txBody>
          <a:bodyPr/>
          <a:lstStyle/>
          <a:p>
            <a:fld id="{97DBF4CB-1F18-604E-ABEE-F005DF9F5EA0}" type="slidenum">
              <a:rPr lang="en-US" smtClean="0"/>
              <a:t>9</a:t>
            </a:fld>
            <a:endParaRPr lang="en-US" dirty="0"/>
          </a:p>
        </p:txBody>
      </p:sp>
    </p:spTree>
    <p:extLst>
      <p:ext uri="{BB962C8B-B14F-4D97-AF65-F5344CB8AC3E}">
        <p14:creationId xmlns:p14="http://schemas.microsoft.com/office/powerpoint/2010/main" val="35712139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Background: Islam Q&amp;A was set up in 1997 and was one of the first websites to gain traction in a now crowded market.</a:t>
            </a:r>
            <a:br>
              <a:rPr lang="en-GB" sz="800" dirty="0"/>
            </a:br>
            <a:endParaRPr lang="en-GB" sz="800" dirty="0"/>
          </a:p>
          <a:p>
            <a:r>
              <a:rPr lang="en-GB" sz="800" dirty="0"/>
              <a:t>Authority: for the most part it contains the opinions of one Saudi based scholar - Shaykh Muhammad Saalih al-</a:t>
            </a:r>
          </a:p>
          <a:p>
            <a:r>
              <a:rPr lang="en-GB" sz="800" dirty="0"/>
              <a:t>Munajjid. He approves all the opinions contained on the site. For those willing to delve deeper it is possible to find fairly extensive details of where Muhammad Saalih al- Munajjid trained, who he trained under, and where he has held academic tenure.(4)</a:t>
            </a:r>
          </a:p>
          <a:p>
            <a:endParaRPr lang="en-GB" sz="800" dirty="0"/>
          </a:p>
          <a:p>
            <a:r>
              <a:rPr lang="en-GB" sz="800" dirty="0"/>
              <a:t>Market Aim: It offers opinions on 14 languages. If offers personal replies as well as set fatwas.</a:t>
            </a:r>
          </a:p>
          <a:p>
            <a:endParaRPr lang="en-GB" sz="800" dirty="0"/>
          </a:p>
          <a:p>
            <a:pPr defTabSz="966064">
              <a:defRPr/>
            </a:pPr>
            <a:r>
              <a:rPr lang="en-GB" sz="800" dirty="0"/>
              <a:t>(4)Gary R Bunt, </a:t>
            </a:r>
            <a:r>
              <a:rPr lang="en-GB" sz="800" i="1" dirty="0"/>
              <a:t>Islam In The Digital Age: E-Jihad, Online Fatwas And Cyber Islamic Environments (Critical Studies On Islam)</a:t>
            </a:r>
            <a:r>
              <a:rPr lang="en-GB" sz="800" dirty="0"/>
              <a:t> (Pluto Press, 2003), 138-139.</a:t>
            </a:r>
          </a:p>
          <a:p>
            <a:endParaRPr lang="en-GB" sz="800" dirty="0"/>
          </a:p>
        </p:txBody>
      </p:sp>
      <p:sp>
        <p:nvSpPr>
          <p:cNvPr id="4" name="Slide Number Placeholder 3"/>
          <p:cNvSpPr>
            <a:spLocks noGrp="1"/>
          </p:cNvSpPr>
          <p:nvPr>
            <p:ph type="sldNum" sz="quarter" idx="10"/>
          </p:nvPr>
        </p:nvSpPr>
        <p:spPr/>
        <p:txBody>
          <a:bodyPr/>
          <a:lstStyle/>
          <a:p>
            <a:fld id="{97DBF4CB-1F18-604E-ABEE-F005DF9F5EA0}" type="slidenum">
              <a:rPr lang="en-US" smtClean="0"/>
              <a:t>10</a:t>
            </a:fld>
            <a:endParaRPr lang="en-US" dirty="0"/>
          </a:p>
        </p:txBody>
      </p:sp>
    </p:spTree>
    <p:extLst>
      <p:ext uri="{BB962C8B-B14F-4D97-AF65-F5344CB8AC3E}">
        <p14:creationId xmlns:p14="http://schemas.microsoft.com/office/powerpoint/2010/main" val="1800992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Salafi: to those visiting the site for the first time, particularly lay visitors, there is nothing to immediately tell you that the informing religious tradition is Salafi. Given the availability of the website in English, Muslims in the UK (who are largely from the Indian sub-continent) may not realise that they are drawing from a tradition different to that normally practiced in their countries of heritage. It is only as one searches though the thousands of fatwas that the Salafi tradition becomes apparent. This is particularly highlighted when the site tries to establish the Muslim credentials of others sects, e.g. The Deobandis.(5)</a:t>
            </a:r>
          </a:p>
          <a:p>
            <a:endParaRPr lang="en-GB" sz="800" dirty="0"/>
          </a:p>
          <a:p>
            <a:r>
              <a:rPr lang="en-GB" sz="800" dirty="0"/>
              <a:t>Authoritative: Neither is it evident that the opinions offered are largely those of one individual. The feel of the electronic media, in this case a massive website, is that it may represent some sort of academic institution or indeed, Islamic majority country. The prominent Muslim scholar, Sayyid Qutb, questioned whether al-Munajjid was a true Salafi, whether he was really from Saudi Arabia, and cautioned against those considering his writings as authoritative.(6)</a:t>
            </a:r>
          </a:p>
          <a:p>
            <a:endParaRPr lang="en-GB" sz="800" dirty="0"/>
          </a:p>
          <a:p>
            <a:r>
              <a:rPr lang="en-GB" sz="800" dirty="0"/>
              <a:t>Gender: The website contains large amounts of opinions pertaining to the behaviour and social norms of Muslim women. Yet this happens in a context entirely influenced by men (one man!), opening itself up to the charge of gendered guidance. This has led to a push back from Muslim feminists like Amina Wadud, who have reacted with dismay to the gendered control of women’s lives and behaviour by men (7). A subject we will return to later in the lecture </a:t>
            </a:r>
          </a:p>
          <a:p>
            <a:endParaRPr lang="en-GB" sz="800" dirty="0"/>
          </a:p>
          <a:p>
            <a:r>
              <a:rPr lang="en-GB" sz="800" dirty="0"/>
              <a:t>(9)"Deobandis - Islamqa.Info", </a:t>
            </a:r>
            <a:r>
              <a:rPr lang="en-GB" sz="800" i="1" dirty="0"/>
              <a:t>Islamqa.Info</a:t>
            </a:r>
            <a:r>
              <a:rPr lang="en-GB" sz="800" dirty="0"/>
              <a:t>, 2018, https://islamqa.info/en/22473.</a:t>
            </a:r>
          </a:p>
          <a:p>
            <a:pPr defTabSz="966064">
              <a:defRPr/>
            </a:pPr>
            <a:r>
              <a:rPr lang="en-GB" sz="800" dirty="0"/>
              <a:t>(10)</a:t>
            </a:r>
            <a:r>
              <a:rPr lang="en-GB" sz="800" dirty="0">
                <a:solidFill>
                  <a:prstClr val="black"/>
                </a:solidFill>
              </a:rPr>
              <a:t>Bunt, </a:t>
            </a:r>
            <a:r>
              <a:rPr lang="en-GB" sz="800" i="1" dirty="0">
                <a:solidFill>
                  <a:prstClr val="black"/>
                </a:solidFill>
              </a:rPr>
              <a:t>Islam In The Digital Age</a:t>
            </a:r>
            <a:r>
              <a:rPr lang="en-GB" sz="800" dirty="0">
                <a:solidFill>
                  <a:prstClr val="black"/>
                </a:solidFill>
              </a:rPr>
              <a:t>, 141.</a:t>
            </a:r>
          </a:p>
          <a:p>
            <a:pPr defTabSz="966064">
              <a:defRPr/>
            </a:pPr>
            <a:r>
              <a:rPr lang="en-GB" sz="800" dirty="0">
                <a:solidFill>
                  <a:prstClr val="black"/>
                </a:solidFill>
              </a:rPr>
              <a:t>(11)</a:t>
            </a:r>
            <a:r>
              <a:rPr lang="en-GB" sz="800" dirty="0"/>
              <a:t> , "Get Your Fatwa Off Our Backs! By Amina Wadud", </a:t>
            </a:r>
            <a:r>
              <a:rPr lang="en-GB" sz="800" i="1" dirty="0"/>
              <a:t>Feminismandreligion.Com</a:t>
            </a:r>
            <a:r>
              <a:rPr lang="en-GB" sz="800" dirty="0"/>
              <a:t>, 2018, https://feminismandreligion.com/2014/11/05/get-your-fatwa-off-our-backs-by-amina-wadud</a:t>
            </a:r>
            <a:endParaRPr lang="en-GB" sz="800" dirty="0">
              <a:solidFill>
                <a:prstClr val="black"/>
              </a:solidFill>
            </a:endParaRPr>
          </a:p>
          <a:p>
            <a:endParaRPr lang="en-GB" sz="800" dirty="0"/>
          </a:p>
        </p:txBody>
      </p:sp>
      <p:sp>
        <p:nvSpPr>
          <p:cNvPr id="4" name="Slide Number Placeholder 3"/>
          <p:cNvSpPr>
            <a:spLocks noGrp="1"/>
          </p:cNvSpPr>
          <p:nvPr>
            <p:ph type="sldNum" sz="quarter" idx="10"/>
          </p:nvPr>
        </p:nvSpPr>
        <p:spPr/>
        <p:txBody>
          <a:bodyPr/>
          <a:lstStyle/>
          <a:p>
            <a:fld id="{97DBF4CB-1F18-604E-ABEE-F005DF9F5EA0}" type="slidenum">
              <a:rPr lang="en-US" smtClean="0"/>
              <a:t>11</a:t>
            </a:fld>
            <a:endParaRPr lang="en-US" dirty="0"/>
          </a:p>
        </p:txBody>
      </p:sp>
    </p:spTree>
    <p:extLst>
      <p:ext uri="{BB962C8B-B14F-4D97-AF65-F5344CB8AC3E}">
        <p14:creationId xmlns:p14="http://schemas.microsoft.com/office/powerpoint/2010/main" val="38376554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Background: Website registered in 1999.</a:t>
            </a:r>
            <a:br>
              <a:rPr lang="en-GB" sz="800" dirty="0"/>
            </a:br>
            <a:endParaRPr lang="en-GB" sz="800" dirty="0"/>
          </a:p>
          <a:p>
            <a:r>
              <a:rPr lang="en-GB" sz="800" dirty="0"/>
              <a:t>Authority: Based on the opinions of a collection of scholars</a:t>
            </a:r>
          </a:p>
          <a:p>
            <a:endParaRPr lang="en-GB" sz="800" dirty="0"/>
          </a:p>
          <a:p>
            <a:r>
              <a:rPr lang="en-GB" sz="800" dirty="0"/>
              <a:t>Market Aim: It offers opinions largely to those from English speaking countries. It comments of a broad range of issue as well as providing digital downloads and short courses. (8)</a:t>
            </a:r>
          </a:p>
          <a:p>
            <a:endParaRPr lang="en-GB" sz="800" dirty="0"/>
          </a:p>
          <a:p>
            <a:pPr defTabSz="966064">
              <a:defRPr/>
            </a:pPr>
            <a:r>
              <a:rPr lang="en-GB" sz="800" dirty="0"/>
              <a:t>(8)Bunt, </a:t>
            </a:r>
            <a:r>
              <a:rPr lang="en-GB" sz="800" i="1" dirty="0"/>
              <a:t>Islam In The Digital Age,</a:t>
            </a:r>
            <a:r>
              <a:rPr lang="en-GB" sz="800" dirty="0"/>
              <a:t> 143.</a:t>
            </a:r>
          </a:p>
          <a:p>
            <a:endParaRPr lang="en-GB" sz="800" dirty="0"/>
          </a:p>
        </p:txBody>
      </p:sp>
      <p:sp>
        <p:nvSpPr>
          <p:cNvPr id="4" name="Slide Number Placeholder 3"/>
          <p:cNvSpPr>
            <a:spLocks noGrp="1"/>
          </p:cNvSpPr>
          <p:nvPr>
            <p:ph type="sldNum" sz="quarter" idx="10"/>
          </p:nvPr>
        </p:nvSpPr>
        <p:spPr/>
        <p:txBody>
          <a:bodyPr/>
          <a:lstStyle/>
          <a:p>
            <a:fld id="{97DBF4CB-1F18-604E-ABEE-F005DF9F5EA0}" type="slidenum">
              <a:rPr lang="en-US" smtClean="0"/>
              <a:t>12</a:t>
            </a:fld>
            <a:endParaRPr lang="en-US" dirty="0"/>
          </a:p>
        </p:txBody>
      </p:sp>
    </p:spTree>
    <p:extLst>
      <p:ext uri="{BB962C8B-B14F-4D97-AF65-F5344CB8AC3E}">
        <p14:creationId xmlns:p14="http://schemas.microsoft.com/office/powerpoint/2010/main" val="9858246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Authoritative: The opinions offered are based on an amalgamation of Islamic thought, including those scholars who are actively working on the site today. Overall, however the dominant scholarship comes from contemporary Islamic thinkers. 25 of the 26 scholars cited were prominent in the 14</a:t>
            </a:r>
            <a:r>
              <a:rPr lang="en-GB" sz="800" baseline="30000" dirty="0"/>
              <a:t>th</a:t>
            </a:r>
            <a:r>
              <a:rPr lang="en-GB" sz="800" dirty="0"/>
              <a:t> and 15</a:t>
            </a:r>
            <a:r>
              <a:rPr lang="en-GB" sz="800" baseline="30000" dirty="0"/>
              <a:t>th</a:t>
            </a:r>
            <a:r>
              <a:rPr lang="en-GB" sz="800" dirty="0"/>
              <a:t> century of the Muslim calendar. Only one, Ibn Taymiyyah, comes from a significantly earlier period of Islamic learning.(9)</a:t>
            </a:r>
          </a:p>
          <a:p>
            <a:endParaRPr lang="en-GB" sz="800" dirty="0"/>
          </a:p>
          <a:p>
            <a:r>
              <a:rPr lang="en-GB" sz="800" dirty="0"/>
              <a:t>Conservative: The website contains no less that 15 fatwas condemning other Muslim groups. It decries Muslims taking non-Christians as friends and the influence of Western culture on Muslims. Overall, it reflects the conservative thinking of Ibn ‘Abd al-Wahhab (1703–92) and is a ‘successful’ example of the portability of new media to take his message beyond the geographical origins of Saudi Arabia.(10)</a:t>
            </a:r>
          </a:p>
          <a:p>
            <a:endParaRPr lang="en-GB" sz="800" dirty="0"/>
          </a:p>
          <a:p>
            <a:r>
              <a:rPr lang="en-GB" sz="800" dirty="0"/>
              <a:t>Gendered: As with Islam Q&amp;A the scholarship is entirely dominated be men. </a:t>
            </a:r>
          </a:p>
          <a:p>
            <a:endParaRPr lang="en-GB" sz="800" dirty="0"/>
          </a:p>
          <a:p>
            <a:pPr defTabSz="966064">
              <a:defRPr/>
            </a:pPr>
            <a:r>
              <a:rPr lang="en-GB" sz="800" dirty="0"/>
              <a:t>(9)Bunt, </a:t>
            </a:r>
            <a:r>
              <a:rPr lang="en-GB" sz="800" i="1" dirty="0"/>
              <a:t>Islam In The Digital Age,</a:t>
            </a:r>
            <a:r>
              <a:rPr lang="en-GB" sz="800" dirty="0"/>
              <a:t> 146.</a:t>
            </a:r>
          </a:p>
          <a:p>
            <a:pPr defTabSz="966064">
              <a:defRPr/>
            </a:pPr>
            <a:r>
              <a:rPr lang="en-GB" sz="800" dirty="0"/>
              <a:t>(10)Bunt, </a:t>
            </a:r>
            <a:r>
              <a:rPr lang="en-GB" sz="800" i="1" dirty="0"/>
              <a:t>Islam In The Digital Age,</a:t>
            </a:r>
            <a:r>
              <a:rPr lang="en-GB" sz="800" dirty="0"/>
              <a:t> 147.</a:t>
            </a:r>
          </a:p>
          <a:p>
            <a:endParaRPr lang="en-GB" sz="800" dirty="0"/>
          </a:p>
        </p:txBody>
      </p:sp>
      <p:sp>
        <p:nvSpPr>
          <p:cNvPr id="4" name="Slide Number Placeholder 3"/>
          <p:cNvSpPr>
            <a:spLocks noGrp="1"/>
          </p:cNvSpPr>
          <p:nvPr>
            <p:ph type="sldNum" sz="quarter" idx="10"/>
          </p:nvPr>
        </p:nvSpPr>
        <p:spPr/>
        <p:txBody>
          <a:bodyPr/>
          <a:lstStyle/>
          <a:p>
            <a:fld id="{97DBF4CB-1F18-604E-ABEE-F005DF9F5EA0}" type="slidenum">
              <a:rPr lang="en-US" smtClean="0"/>
              <a:t>13</a:t>
            </a:fld>
            <a:endParaRPr lang="en-US" dirty="0"/>
          </a:p>
        </p:txBody>
      </p:sp>
    </p:spTree>
    <p:extLst>
      <p:ext uri="{BB962C8B-B14F-4D97-AF65-F5344CB8AC3E}">
        <p14:creationId xmlns:p14="http://schemas.microsoft.com/office/powerpoint/2010/main" val="6658417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Background: Launched in 1997 in Qatar, with offices in Doha and Cairo.</a:t>
            </a:r>
            <a:br>
              <a:rPr lang="en-GB" sz="800" dirty="0"/>
            </a:br>
            <a:endParaRPr lang="en-GB" sz="800" dirty="0"/>
          </a:p>
          <a:p>
            <a:r>
              <a:rPr lang="en-GB" sz="800" dirty="0"/>
              <a:t>Authority: Based on the thinking of Shaykh Yūsuf al-Qaradāwī,</a:t>
            </a:r>
          </a:p>
          <a:p>
            <a:endParaRPr lang="en-GB" sz="800" dirty="0"/>
          </a:p>
          <a:p>
            <a:r>
              <a:rPr lang="en-GB" sz="800" dirty="0"/>
              <a:t>Market Aim: To produce content to Arabic and English speakers. To respond to ‘live’ fatwas.(11)</a:t>
            </a:r>
          </a:p>
          <a:p>
            <a:endParaRPr lang="en-GB" sz="800" dirty="0"/>
          </a:p>
          <a:p>
            <a:r>
              <a:rPr lang="en-GB" sz="800" dirty="0"/>
              <a:t>(11) "Islamonline.net." In </a:t>
            </a:r>
            <a:r>
              <a:rPr lang="en-GB" sz="800" i="1" dirty="0"/>
              <a:t>The Oxford Encyclopedia of the Islamic World</a:t>
            </a:r>
            <a:r>
              <a:rPr lang="en-GB" sz="800" dirty="0"/>
              <a:t>. </a:t>
            </a:r>
            <a:r>
              <a:rPr lang="en-GB" sz="800" i="1" dirty="0"/>
              <a:t>Oxford Islamic Studies Online</a:t>
            </a:r>
            <a:r>
              <a:rPr lang="en-GB" sz="800" dirty="0"/>
              <a:t>,</a:t>
            </a:r>
          </a:p>
          <a:p>
            <a:r>
              <a:rPr lang="en-GB" sz="800" dirty="0"/>
              <a:t>http://www.oxfordislamicstudies.com/article/opr/t236/e1051 (accessed Jun 14, 2018).</a:t>
            </a:r>
          </a:p>
        </p:txBody>
      </p:sp>
      <p:sp>
        <p:nvSpPr>
          <p:cNvPr id="4" name="Slide Number Placeholder 3"/>
          <p:cNvSpPr>
            <a:spLocks noGrp="1"/>
          </p:cNvSpPr>
          <p:nvPr>
            <p:ph type="sldNum" sz="quarter" idx="10"/>
          </p:nvPr>
        </p:nvSpPr>
        <p:spPr/>
        <p:txBody>
          <a:bodyPr/>
          <a:lstStyle/>
          <a:p>
            <a:fld id="{97DBF4CB-1F18-604E-ABEE-F005DF9F5EA0}" type="slidenum">
              <a:rPr lang="en-US" smtClean="0"/>
              <a:t>14</a:t>
            </a:fld>
            <a:endParaRPr lang="en-US" dirty="0"/>
          </a:p>
        </p:txBody>
      </p:sp>
    </p:spTree>
    <p:extLst>
      <p:ext uri="{BB962C8B-B14F-4D97-AF65-F5344CB8AC3E}">
        <p14:creationId xmlns:p14="http://schemas.microsoft.com/office/powerpoint/2010/main" val="22520032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064">
              <a:defRPr/>
            </a:pPr>
            <a:r>
              <a:rPr lang="en-GB" sz="800" dirty="0"/>
              <a:t>Authoritative: The site offers opinions from a broad range of scholars who come from both majority Muslim contexts as well as western states. Some 180 Muslim thinkers are featured on the site. Each generation of Muslims is charged with selecting someone to summarise the morass of hadith literature into a viable and condensed form of guidance. al-Qaradāwī established himself at this authority with his seminal work ‘The Lawful and the Prohibited in Islam’. The website can be said be the continuation of that authority through the sphere of digital media. It enables other scholars to share the mantle of authority with him.(12) The site is run by graduates from Al-Azhar, a university recognised as providing hugely influential scholarship internationally(13). al-Qaradāwī has been keen to condemn those who ‘shop around’ for fatwas, distinguishing himself as a true ‘authority’, quite unlike the self-appointment mufti’s evident on other sites. (14)</a:t>
            </a:r>
          </a:p>
          <a:p>
            <a:pPr defTabSz="966064">
              <a:defRPr/>
            </a:pPr>
            <a:endParaRPr lang="en-GB" sz="800" dirty="0"/>
          </a:p>
          <a:p>
            <a:pPr defTabSz="966064">
              <a:defRPr/>
            </a:pPr>
            <a:r>
              <a:rPr lang="en-GB" sz="800" dirty="0"/>
              <a:t>Conservative: al-Qaradāwī has been labelled both as a moderate and a radical within discourse about Islam. He is therefore more difficult to pin down, though some have tried to conclude that ultimately he espouses conservative views.(15) </a:t>
            </a:r>
          </a:p>
          <a:p>
            <a:pPr defTabSz="966064">
              <a:defRPr/>
            </a:pPr>
            <a:endParaRPr lang="en-GB" sz="800" dirty="0"/>
          </a:p>
          <a:p>
            <a:pPr defTabSz="966064">
              <a:defRPr/>
            </a:pPr>
            <a:r>
              <a:rPr lang="en-GB" sz="800" dirty="0"/>
              <a:t>Performance of Faith: Unlike the other sites the live fatwa service and forums allow for a right to reply. They give an excellent insight into ‘popular thought’, particularly as Muslims respond to contemporary issues. The site also offers professional counselling which takes the site into a new level of interactivity. </a:t>
            </a:r>
          </a:p>
          <a:p>
            <a:pPr defTabSz="966064">
              <a:defRPr/>
            </a:pPr>
            <a:endParaRPr lang="en-GB" sz="800" dirty="0"/>
          </a:p>
          <a:p>
            <a:pPr defTabSz="966064">
              <a:defRPr/>
            </a:pPr>
            <a:endParaRPr lang="en-GB" sz="800" dirty="0"/>
          </a:p>
          <a:p>
            <a:r>
              <a:rPr lang="en-GB" sz="800" dirty="0"/>
              <a:t>(12) "Islamonline.net." In </a:t>
            </a:r>
            <a:r>
              <a:rPr lang="en-GB" sz="800" i="1" dirty="0"/>
              <a:t>The Oxford Encyclopedia of the Islamic World</a:t>
            </a:r>
            <a:r>
              <a:rPr lang="en-GB" sz="800" dirty="0"/>
              <a:t>. </a:t>
            </a:r>
            <a:r>
              <a:rPr lang="en-GB" sz="800" i="1" dirty="0"/>
              <a:t>Oxford Islamic Studies Online</a:t>
            </a:r>
            <a:r>
              <a:rPr lang="en-GB" sz="800" dirty="0"/>
              <a:t>,</a:t>
            </a:r>
          </a:p>
          <a:p>
            <a:r>
              <a:rPr lang="en-GB" sz="800" dirty="0"/>
              <a:t>http://www.oxfordislamicstudies.com/article/opr/t236/e1051 (accessed Jun 14, 2018).</a:t>
            </a:r>
          </a:p>
          <a:p>
            <a:r>
              <a:rPr lang="en-GB" sz="800" dirty="0"/>
              <a:t>(13) Bunt, Islam In The Digital Age, 147.</a:t>
            </a:r>
          </a:p>
          <a:p>
            <a:pPr defTabSz="966064">
              <a:defRPr/>
            </a:pPr>
            <a:r>
              <a:rPr lang="en-GB" sz="800" dirty="0"/>
              <a:t>(14) Bettina Gräf and Jakob Skovgaard-Petersen, </a:t>
            </a:r>
            <a:r>
              <a:rPr lang="en-GB" sz="800" i="1" dirty="0"/>
              <a:t>Global Mufti</a:t>
            </a:r>
            <a:r>
              <a:rPr lang="en-GB" sz="800" dirty="0"/>
              <a:t> (London: Hurst and Company, 2009), 162.</a:t>
            </a:r>
          </a:p>
          <a:p>
            <a:pPr defTabSz="966064">
              <a:defRPr/>
            </a:pPr>
            <a:r>
              <a:rPr lang="en-GB" sz="800" dirty="0"/>
              <a:t>(15) "Yusuf Al-Qaradawi :: The Investigative Project On Terrorism", </a:t>
            </a:r>
            <a:r>
              <a:rPr lang="en-GB" sz="800" i="1" dirty="0"/>
              <a:t>The Investigative Project On Terrorism</a:t>
            </a:r>
            <a:r>
              <a:rPr lang="en-GB" sz="800" dirty="0"/>
              <a:t>, 2018, https://www.investigativeproject.org/profile/167/yusuf-al-qaradawi#_ftnref3.</a:t>
            </a:r>
          </a:p>
        </p:txBody>
      </p:sp>
      <p:sp>
        <p:nvSpPr>
          <p:cNvPr id="4" name="Slide Number Placeholder 3"/>
          <p:cNvSpPr>
            <a:spLocks noGrp="1"/>
          </p:cNvSpPr>
          <p:nvPr>
            <p:ph type="sldNum" sz="quarter" idx="10"/>
          </p:nvPr>
        </p:nvSpPr>
        <p:spPr/>
        <p:txBody>
          <a:bodyPr/>
          <a:lstStyle/>
          <a:p>
            <a:fld id="{97DBF4CB-1F18-604E-ABEE-F005DF9F5EA0}" type="slidenum">
              <a:rPr lang="en-US" smtClean="0"/>
              <a:t>15</a:t>
            </a:fld>
            <a:endParaRPr lang="en-US" dirty="0"/>
          </a:p>
        </p:txBody>
      </p:sp>
    </p:spTree>
    <p:extLst>
      <p:ext uri="{BB962C8B-B14F-4D97-AF65-F5344CB8AC3E}">
        <p14:creationId xmlns:p14="http://schemas.microsoft.com/office/powerpoint/2010/main" val="14591599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064">
              <a:defRPr/>
            </a:pPr>
            <a:r>
              <a:rPr lang="en-GB" sz="800" dirty="0"/>
              <a:t>Overall this new type of digital resource has some raised some general themes; both positive and negative. </a:t>
            </a:r>
          </a:p>
          <a:p>
            <a:pPr defTabSz="966064">
              <a:defRPr/>
            </a:pPr>
            <a:endParaRPr lang="en-GB" sz="800" dirty="0"/>
          </a:p>
          <a:p>
            <a:pPr defTabSz="966064">
              <a:defRPr/>
            </a:pPr>
            <a:r>
              <a:rPr lang="en-GB" sz="800" dirty="0"/>
              <a:t>Quick: This new form of digital media allow for quick responses to contemporary situations. They often represent the first ‘Islamic assessment’ of an event or new moral problem. Their opinions are better placed to respond than books, which require publishing and distributing.</a:t>
            </a:r>
          </a:p>
          <a:p>
            <a:pPr defTabSz="966064">
              <a:defRPr/>
            </a:pPr>
            <a:endParaRPr lang="en-GB" sz="800" dirty="0"/>
          </a:p>
          <a:p>
            <a:pPr defTabSz="966064">
              <a:defRPr/>
            </a:pPr>
            <a:r>
              <a:rPr lang="en-GB" sz="800" dirty="0"/>
              <a:t>Corrective: They are useful way for scholars and religious leaders to combat negative view of Islam in public discourse (16).  </a:t>
            </a:r>
          </a:p>
          <a:p>
            <a:pPr defTabSz="966064">
              <a:defRPr/>
            </a:pPr>
            <a:endParaRPr lang="en-GB" sz="800" dirty="0"/>
          </a:p>
          <a:p>
            <a:pPr defTabSz="966064">
              <a:defRPr/>
            </a:pPr>
            <a:r>
              <a:rPr lang="en-GB" sz="800" dirty="0">
                <a:solidFill>
                  <a:prstClr val="black"/>
                </a:solidFill>
              </a:rPr>
              <a:t>Chaos: Theoretically, individuals now have access to a range of opinions that would simply not have been possible in the days of print media and their dependence on static text. Within the comfort of the home a wealth of information can be accessed and compared(17). It has, however, allowed minority and radical opinions to find a global reach, since the media provides no sifting process.  By 2005, the theme of ‘fatwa chaos’ was prominent in popular Muslim discourse with some promoting the restriction of those able to offer opinions and a voluntary code of conduct.</a:t>
            </a:r>
          </a:p>
          <a:p>
            <a:pPr defTabSz="966064">
              <a:defRPr/>
            </a:pPr>
            <a:endParaRPr lang="en-GB" sz="800" dirty="0">
              <a:solidFill>
                <a:prstClr val="black"/>
              </a:solidFill>
            </a:endParaRPr>
          </a:p>
          <a:p>
            <a:pPr defTabSz="966064">
              <a:defRPr/>
            </a:pPr>
            <a:r>
              <a:rPr lang="en-GB" sz="800" dirty="0"/>
              <a:t>Majority Muslim Contexts: Although ISLAMONLINE allows for some Western influence this still a minority. All three of the sites are based in and largely influenced by majority Muslim contexts. This is problematic for a number of reasons. Frist, nearly 1/3 of all Muslims today live in minority contexts.(18) They create huge demand for ruling regarding how to live in out a legitimate Muslim identity in contexts very different to those where these websites are based. Presumably people in majority Muslim countries already have a wealth of cultural heritage and religious experience to draw on, before approaching such websites in the first instance.  The idea of importing religious norms into new contexts suggests a lack of flexibility in mediating the sharia. During the formation of the four schools of Islamic law, it was the ability of the schools to adapt to their own contexts, moving away from the dominance of Mecca and Medina, and produce news laws that reflected them, than enabled them to become useful sources of authority for their populations.(19) Unless fatwa creating websites can begin to be as flexible they will ultimately fail to provide adequate answers to what is means to live as a Muslim in non-Muslim contexts. </a:t>
            </a:r>
            <a:endParaRPr lang="en-GB" sz="800" dirty="0">
              <a:solidFill>
                <a:prstClr val="black"/>
              </a:solidFill>
            </a:endParaRPr>
          </a:p>
          <a:p>
            <a:pPr defTabSz="966064">
              <a:defRPr/>
            </a:pPr>
            <a:endParaRPr lang="en-GB" sz="800" dirty="0">
              <a:solidFill>
                <a:prstClr val="black"/>
              </a:solidFill>
            </a:endParaRPr>
          </a:p>
          <a:p>
            <a:r>
              <a:rPr lang="en-GB" sz="800" dirty="0"/>
              <a:t>(16) Skovgaard-Petersen, Jakob . "New Media in the Muslim World." In </a:t>
            </a:r>
            <a:r>
              <a:rPr lang="en-GB" sz="800" i="1" dirty="0"/>
              <a:t>The Oxford Encyclopedia of Islam and Politics</a:t>
            </a:r>
            <a:r>
              <a:rPr lang="en-GB" sz="800" dirty="0"/>
              <a:t>. </a:t>
            </a:r>
            <a:r>
              <a:rPr lang="en-GB" sz="800" i="1" dirty="0"/>
              <a:t>Oxford</a:t>
            </a:r>
          </a:p>
          <a:p>
            <a:r>
              <a:rPr lang="en-GB" sz="800" i="1" dirty="0"/>
              <a:t>Islamic Studies Online</a:t>
            </a:r>
            <a:r>
              <a:rPr lang="en-GB" sz="800" dirty="0"/>
              <a:t>, http://www.oxfordislamicstudies.com/article/opr/t342/e0360 (accessed Jun 14, 2018).</a:t>
            </a:r>
          </a:p>
          <a:p>
            <a:r>
              <a:rPr lang="en-GB" sz="800" dirty="0"/>
              <a:t>(17) "Fatwā." In </a:t>
            </a:r>
            <a:r>
              <a:rPr lang="en-GB" sz="800" i="1" dirty="0"/>
              <a:t>The Oxford Encyclopedia of Islam and Women</a:t>
            </a:r>
            <a:r>
              <a:rPr lang="en-GB" sz="800" dirty="0"/>
              <a:t>. </a:t>
            </a:r>
            <a:r>
              <a:rPr lang="en-GB" sz="800" i="1" dirty="0"/>
              <a:t>Oxford Islamic Studies Online</a:t>
            </a:r>
            <a:r>
              <a:rPr lang="en-GB" sz="800" dirty="0"/>
              <a:t>,</a:t>
            </a:r>
          </a:p>
          <a:p>
            <a:r>
              <a:rPr lang="en-GB" sz="800" dirty="0"/>
              <a:t>http://www.oxfordislamicstudies.com/article/opr/t355/e0250 (accessed Jun 14, 2018).</a:t>
            </a:r>
          </a:p>
          <a:p>
            <a:r>
              <a:rPr lang="en-GB" sz="800" dirty="0"/>
              <a:t>(18) Ibid (fatwa)</a:t>
            </a:r>
          </a:p>
          <a:p>
            <a:r>
              <a:rPr lang="en-GB" sz="800" dirty="0"/>
              <a:t>(19) Kamali, Mohammad Hashim . "Law and Society." In </a:t>
            </a:r>
            <a:r>
              <a:rPr lang="en-GB" sz="800" i="1" dirty="0"/>
              <a:t>The Oxford History of Islam</a:t>
            </a:r>
            <a:r>
              <a:rPr lang="en-GB" sz="800" dirty="0"/>
              <a:t>. , edited by John L. Esposito. </a:t>
            </a:r>
            <a:r>
              <a:rPr lang="en-GB" sz="800" i="1" dirty="0"/>
              <a:t>Oxford Islamic Studies Online</a:t>
            </a:r>
            <a:r>
              <a:rPr lang="en-GB" sz="800" dirty="0"/>
              <a:t>, http://www.oxfordislamicstudies.com/article/book/islam-9780195107999/islam-9780195107999-div1-20 (accessed 04-Dec-2017).</a:t>
            </a:r>
            <a:endParaRPr lang="en-GB" sz="800" dirty="0">
              <a:solidFill>
                <a:prstClr val="black"/>
              </a:solidFill>
            </a:endParaRPr>
          </a:p>
        </p:txBody>
      </p:sp>
      <p:sp>
        <p:nvSpPr>
          <p:cNvPr id="4" name="Slide Number Placeholder 3"/>
          <p:cNvSpPr>
            <a:spLocks noGrp="1"/>
          </p:cNvSpPr>
          <p:nvPr>
            <p:ph type="sldNum" sz="quarter" idx="10"/>
          </p:nvPr>
        </p:nvSpPr>
        <p:spPr/>
        <p:txBody>
          <a:bodyPr/>
          <a:lstStyle/>
          <a:p>
            <a:fld id="{97DBF4CB-1F18-604E-ABEE-F005DF9F5EA0}" type="slidenum">
              <a:rPr lang="en-US" smtClean="0"/>
              <a:t>16</a:t>
            </a:fld>
            <a:endParaRPr lang="en-US" dirty="0"/>
          </a:p>
        </p:txBody>
      </p:sp>
    </p:spTree>
    <p:extLst>
      <p:ext uri="{BB962C8B-B14F-4D97-AF65-F5344CB8AC3E}">
        <p14:creationId xmlns:p14="http://schemas.microsoft.com/office/powerpoint/2010/main" val="10372778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Having shown the broad view on fatwas, in this next section will shall examine their use by Croydon Mosque - my local mosque for many years </a:t>
            </a:r>
          </a:p>
        </p:txBody>
      </p:sp>
      <p:sp>
        <p:nvSpPr>
          <p:cNvPr id="4" name="Slide Number Placeholder 3"/>
          <p:cNvSpPr>
            <a:spLocks noGrp="1"/>
          </p:cNvSpPr>
          <p:nvPr>
            <p:ph type="sldNum" sz="quarter" idx="10"/>
          </p:nvPr>
        </p:nvSpPr>
        <p:spPr/>
        <p:txBody>
          <a:bodyPr/>
          <a:lstStyle/>
          <a:p>
            <a:fld id="{97DBF4CB-1F18-604E-ABEE-F005DF9F5EA0}" type="slidenum">
              <a:rPr lang="en-US" smtClean="0"/>
              <a:t>17</a:t>
            </a:fld>
            <a:endParaRPr lang="en-US" dirty="0"/>
          </a:p>
        </p:txBody>
      </p:sp>
    </p:spTree>
    <p:extLst>
      <p:ext uri="{BB962C8B-B14F-4D97-AF65-F5344CB8AC3E}">
        <p14:creationId xmlns:p14="http://schemas.microsoft.com/office/powerpoint/2010/main" val="28256676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(20)"Croydon Mosque &amp; Islamic Centre - - About The Centre", Croydonmosque.Com, 2018, http://www.croydonmosque.com/?page=about. </a:t>
            </a:r>
          </a:p>
        </p:txBody>
      </p:sp>
      <p:sp>
        <p:nvSpPr>
          <p:cNvPr id="4" name="Slide Number Placeholder 3"/>
          <p:cNvSpPr>
            <a:spLocks noGrp="1"/>
          </p:cNvSpPr>
          <p:nvPr>
            <p:ph type="sldNum" sz="quarter" idx="10"/>
          </p:nvPr>
        </p:nvSpPr>
        <p:spPr/>
        <p:txBody>
          <a:bodyPr/>
          <a:lstStyle/>
          <a:p>
            <a:fld id="{97DBF4CB-1F18-604E-ABEE-F005DF9F5EA0}" type="slidenum">
              <a:rPr lang="en-US" smtClean="0"/>
              <a:t>18</a:t>
            </a:fld>
            <a:endParaRPr lang="en-US" dirty="0"/>
          </a:p>
        </p:txBody>
      </p:sp>
    </p:spTree>
    <p:extLst>
      <p:ext uri="{BB962C8B-B14F-4D97-AF65-F5344CB8AC3E}">
        <p14:creationId xmlns:p14="http://schemas.microsoft.com/office/powerpoint/2010/main" val="2517769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Background: Although the mosque provided general guidance through its Friday sermons for many years the homepage of their website linked to the Muslim Q&amp;A. Worshippers were encouraged to seek guidance on all manner of social issues via the website. As we have seen during our previous analysis of Islam Q&amp;A this is website promotes views from Saudi Arabia and are underpinned by Salafi thought.</a:t>
            </a:r>
          </a:p>
          <a:p>
            <a:endParaRPr lang="en-GB" sz="800" dirty="0"/>
          </a:p>
          <a:p>
            <a:r>
              <a:rPr lang="en-GB" sz="800" dirty="0"/>
              <a:t>Change of source: At some stage 4/5 years ago the mosque removed the link to Islam Q&amp;A and started providing their own advice and fatwa service, providing an ever increasing set of fatwas. We will now consider the themes within the fatwas they provide. </a:t>
            </a:r>
          </a:p>
        </p:txBody>
      </p:sp>
      <p:sp>
        <p:nvSpPr>
          <p:cNvPr id="4" name="Slide Number Placeholder 3"/>
          <p:cNvSpPr>
            <a:spLocks noGrp="1"/>
          </p:cNvSpPr>
          <p:nvPr>
            <p:ph type="sldNum" sz="quarter" idx="10"/>
          </p:nvPr>
        </p:nvSpPr>
        <p:spPr/>
        <p:txBody>
          <a:bodyPr/>
          <a:lstStyle/>
          <a:p>
            <a:fld id="{97DBF4CB-1F18-604E-ABEE-F005DF9F5EA0}" type="slidenum">
              <a:rPr lang="en-US" smtClean="0"/>
              <a:t>19</a:t>
            </a:fld>
            <a:endParaRPr lang="en-US" dirty="0"/>
          </a:p>
        </p:txBody>
      </p:sp>
    </p:spTree>
    <p:extLst>
      <p:ext uri="{BB962C8B-B14F-4D97-AF65-F5344CB8AC3E}">
        <p14:creationId xmlns:p14="http://schemas.microsoft.com/office/powerpoint/2010/main" val="1783139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Popular: Overall on thing becomes apparent when looking at the use of fatwas provided by Croydon Mosque - they are popular. With the exception of the homepage fatwas make up 25 of the sites 26 most visited pages on their website.</a:t>
            </a:r>
          </a:p>
        </p:txBody>
      </p:sp>
      <p:sp>
        <p:nvSpPr>
          <p:cNvPr id="4" name="Slide Number Placeholder 3"/>
          <p:cNvSpPr>
            <a:spLocks noGrp="1"/>
          </p:cNvSpPr>
          <p:nvPr>
            <p:ph type="sldNum" sz="quarter" idx="10"/>
          </p:nvPr>
        </p:nvSpPr>
        <p:spPr/>
        <p:txBody>
          <a:bodyPr/>
          <a:lstStyle/>
          <a:p>
            <a:fld id="{97DBF4CB-1F18-604E-ABEE-F005DF9F5EA0}" type="slidenum">
              <a:rPr lang="en-US" smtClean="0"/>
              <a:t>20</a:t>
            </a:fld>
            <a:endParaRPr lang="en-US" dirty="0"/>
          </a:p>
        </p:txBody>
      </p:sp>
    </p:spTree>
    <p:extLst>
      <p:ext uri="{BB962C8B-B14F-4D97-AF65-F5344CB8AC3E}">
        <p14:creationId xmlns:p14="http://schemas.microsoft.com/office/powerpoint/2010/main" val="24581048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(21) </a:t>
            </a:r>
            <a:r>
              <a:rPr lang="en-GB" sz="800" i="1" dirty="0">
                <a:hlinkClick r:id="rId3"/>
              </a:rPr>
              <a:t>http://croydonmosque.com/stats/usage_201502.html</a:t>
            </a:r>
            <a:endParaRPr lang="en-GB" sz="800" i="1" dirty="0"/>
          </a:p>
          <a:p>
            <a:endParaRPr lang="en-GB" sz="800" i="1" dirty="0"/>
          </a:p>
        </p:txBody>
      </p:sp>
      <p:sp>
        <p:nvSpPr>
          <p:cNvPr id="4" name="Slide Number Placeholder 3"/>
          <p:cNvSpPr>
            <a:spLocks noGrp="1"/>
          </p:cNvSpPr>
          <p:nvPr>
            <p:ph type="sldNum" sz="quarter" idx="10"/>
          </p:nvPr>
        </p:nvSpPr>
        <p:spPr/>
        <p:txBody>
          <a:bodyPr/>
          <a:lstStyle/>
          <a:p>
            <a:fld id="{97DBF4CB-1F18-604E-ABEE-F005DF9F5EA0}" type="slidenum">
              <a:rPr lang="en-US" smtClean="0"/>
              <a:t>21</a:t>
            </a:fld>
            <a:endParaRPr lang="en-US" dirty="0"/>
          </a:p>
        </p:txBody>
      </p:sp>
    </p:spTree>
    <p:extLst>
      <p:ext uri="{BB962C8B-B14F-4D97-AF65-F5344CB8AC3E}">
        <p14:creationId xmlns:p14="http://schemas.microsoft.com/office/powerpoint/2010/main" val="32784732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Money was the most downloaded fatwa. This was not true on any of the major sites and is a good indication of the ability of the local context to meet the advice needs of the local congregation through the provision of relevant digital media.</a:t>
            </a:r>
          </a:p>
          <a:p>
            <a:endParaRPr lang="en-GB" sz="800" dirty="0"/>
          </a:p>
          <a:p>
            <a:r>
              <a:rPr lang="en-GB" sz="800" dirty="0"/>
              <a:t>Reflects Local Issues: The Mosque is in the London Borough of Croydon. Overall London has the highest rates of child poverty in the UK.(22) In the specific boroughs immediately surrounding the Mosque the levels of child poverty are far higher than the national average. The overall rate of child poverty in those boroughs is between 36-38%. The largest factor driving that poverty is the relative cost of housing in relation to income.(23)</a:t>
            </a:r>
            <a:br>
              <a:rPr lang="en-GB" sz="800" dirty="0"/>
            </a:br>
            <a:endParaRPr lang="en-GB" sz="800" dirty="0"/>
          </a:p>
          <a:p>
            <a:r>
              <a:rPr lang="en-GB" sz="800" dirty="0"/>
              <a:t>(22) "Child Poverty Facts And Figures | Child Poverty Action Group", </a:t>
            </a:r>
            <a:r>
              <a:rPr lang="en-GB" sz="800" i="1" dirty="0"/>
              <a:t>Cpag.Org.Uk</a:t>
            </a:r>
            <a:r>
              <a:rPr lang="en-GB" sz="800" dirty="0"/>
              <a:t>, 2018, http://www.cpag.org.uk/content/child-poverty-facts-and-figures.</a:t>
            </a:r>
            <a:br>
              <a:rPr lang="en-GB" sz="800" dirty="0"/>
            </a:br>
            <a:r>
              <a:rPr lang="en-GB" sz="800" dirty="0"/>
              <a:t>(23) Claire Miller, "These Are The Areas In Croydon Where The Most Children Live In Poverty", </a:t>
            </a:r>
            <a:r>
              <a:rPr lang="en-GB" sz="800" i="1" dirty="0"/>
              <a:t>Croydonadvertiser</a:t>
            </a:r>
            <a:r>
              <a:rPr lang="en-GB" sz="800" dirty="0"/>
              <a:t>, 2018, https://www.croydonadvertiser.co.uk/news/croydon-news/shocking-figures-reveal-how-many-1115727. </a:t>
            </a:r>
          </a:p>
        </p:txBody>
      </p:sp>
      <p:sp>
        <p:nvSpPr>
          <p:cNvPr id="4" name="Slide Number Placeholder 3"/>
          <p:cNvSpPr>
            <a:spLocks noGrp="1"/>
          </p:cNvSpPr>
          <p:nvPr>
            <p:ph type="sldNum" sz="quarter" idx="10"/>
          </p:nvPr>
        </p:nvSpPr>
        <p:spPr/>
        <p:txBody>
          <a:bodyPr/>
          <a:lstStyle/>
          <a:p>
            <a:fld id="{97DBF4CB-1F18-604E-ABEE-F005DF9F5EA0}" type="slidenum">
              <a:rPr lang="en-US" smtClean="0"/>
              <a:t>22</a:t>
            </a:fld>
            <a:endParaRPr lang="en-US" dirty="0"/>
          </a:p>
        </p:txBody>
      </p:sp>
    </p:spTree>
    <p:extLst>
      <p:ext uri="{BB962C8B-B14F-4D97-AF65-F5344CB8AC3E}">
        <p14:creationId xmlns:p14="http://schemas.microsoft.com/office/powerpoint/2010/main" val="15023961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The electronic media for fatwas comes in pdf formats. The download statistics enable us to highlight those themes that are popular within the congregation. </a:t>
            </a:r>
          </a:p>
          <a:p>
            <a:endParaRPr lang="en-GB" sz="800" dirty="0"/>
          </a:p>
          <a:p>
            <a:r>
              <a:rPr lang="en-GB" sz="800" dirty="0"/>
              <a:t>Prayer: The most popular theme for fatwas accessed or downloaded from the site concerned prayer (dua); an important aspect in the performance of faith. The theme was split 50/50 between articles about preparations for prayer and articles about how to perform prayers.  This suggests that articles are useful for teaching new Muslims or that the resources are useful for families trying to teach their children to pray. It also suggests that some pressure exists to get prayer ‘right’ in a corporate setting as a sign of Muslim maturity. </a:t>
            </a:r>
          </a:p>
          <a:p>
            <a:endParaRPr lang="en-GB" sz="800" dirty="0"/>
          </a:p>
          <a:p>
            <a:r>
              <a:rPr lang="en-GB" sz="800" dirty="0"/>
              <a:t>Marriage: The articles cover a range of topics including marriage preparation, the legal (state) aspects of marriage, dowry conditions, advice for married couples. This suggests that couples within the congregation value specific input on both the practical and theological aspects of marriage, both in the build up to their marriages and once the marriage has happened. </a:t>
            </a:r>
          </a:p>
          <a:p>
            <a:endParaRPr lang="en-GB" sz="800" dirty="0"/>
          </a:p>
          <a:p>
            <a:r>
              <a:rPr lang="en-GB" sz="800" dirty="0"/>
              <a:t>Islamic Theology: The articles were broad in scope and include the last sermon of the Prophet, the finality of the Prophet, and the centrality of the Qurʿān and Sunnah. It’s hard to draw any hard conclusions from these as they were underrepresented as issues. However, as we shall see on the next slide, they do give us some indication of why the Mosque moved away from Islam Q&amp;A to develop it’s own fatwas.</a:t>
            </a:r>
          </a:p>
          <a:p>
            <a:endParaRPr lang="en-GB" sz="800" dirty="0"/>
          </a:p>
          <a:p>
            <a:endParaRPr lang="en-GB" sz="800" dirty="0"/>
          </a:p>
        </p:txBody>
      </p:sp>
      <p:sp>
        <p:nvSpPr>
          <p:cNvPr id="4" name="Slide Number Placeholder 3"/>
          <p:cNvSpPr>
            <a:spLocks noGrp="1"/>
          </p:cNvSpPr>
          <p:nvPr>
            <p:ph type="sldNum" sz="quarter" idx="10"/>
          </p:nvPr>
        </p:nvSpPr>
        <p:spPr/>
        <p:txBody>
          <a:bodyPr/>
          <a:lstStyle/>
          <a:p>
            <a:fld id="{97DBF4CB-1F18-604E-ABEE-F005DF9F5EA0}" type="slidenum">
              <a:rPr lang="en-US" smtClean="0"/>
              <a:t>23</a:t>
            </a:fld>
            <a:endParaRPr lang="en-US" dirty="0"/>
          </a:p>
        </p:txBody>
      </p:sp>
    </p:spTree>
    <p:extLst>
      <p:ext uri="{BB962C8B-B14F-4D97-AF65-F5344CB8AC3E}">
        <p14:creationId xmlns:p14="http://schemas.microsoft.com/office/powerpoint/2010/main" val="6972541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In moving their fatwa service from Islam Q&amp;A the mosque managed to better represent the heritage of the local populations. The majority of British Muslims come from the Indian subcontinent (India, Pakistan Bangladesh) not from Saudi Arabia(24). Analysis of the fatwas suggested the influence of Deobandi scholars. An influence which was confirmed by the Mosque (25).  It comes as no surprise that it is in these three countries where this revivalist Sunni movement is most established. The academic and writer Innes Bowen described the Deobandi movement as the ‘market leader’ in the UK with many mosques importing this theological influence wholesale into British mosques.(26) So then, although it is good that the fatwas represent the heritage of many at the mosque they are still not truly local in terms of being formed within a distinctly British context. Most of the fatwas are produced by two imams, both of whom originate from the subcontinent and the Deobandi school. It raises the possibility of importing unhelpful legal precedents from the Indian subcontinent by simply mirroring them in the British context. This seems problematic during times when social commentators are concerned about a lack of integration by British Muslims(27). Moreover, does the influence of the movement and it’s association with the Hanafi school of law represent the East African, Somalian, Turkish, Afghan, Middle Eastern and Bosnian populations that also visit the mosque? This would seem unlikely. </a:t>
            </a:r>
          </a:p>
          <a:p>
            <a:endParaRPr lang="en-GB" sz="800" dirty="0"/>
          </a:p>
          <a:p>
            <a:r>
              <a:rPr lang="en-GB" sz="800" dirty="0"/>
              <a:t>(24) Sadek Hamid, </a:t>
            </a:r>
            <a:r>
              <a:rPr lang="en-GB" sz="800" i="1" dirty="0"/>
              <a:t>Young British Muslims. Between Rhetoric And Real Lives</a:t>
            </a:r>
            <a:r>
              <a:rPr lang="en-GB" sz="800" dirty="0"/>
              <a:t> (Basingstoke: Taylor &amp; Francis Ltd, 2016), 27.</a:t>
            </a:r>
          </a:p>
          <a:p>
            <a:r>
              <a:rPr lang="en-GB" sz="800" dirty="0"/>
              <a:t>(25) "Croydon Mosque", </a:t>
            </a:r>
            <a:r>
              <a:rPr lang="en-GB" sz="800" i="1" dirty="0"/>
              <a:t>En.Wikipedia.Org</a:t>
            </a:r>
            <a:r>
              <a:rPr lang="en-GB" sz="800" dirty="0"/>
              <a:t>, 2018, https://en.wikipedia.org/wiki/Croydon_Mosque.</a:t>
            </a:r>
          </a:p>
          <a:p>
            <a:r>
              <a:rPr lang="en-GB" sz="800" dirty="0"/>
              <a:t>(26) Innes Bowen, </a:t>
            </a:r>
            <a:r>
              <a:rPr lang="en-GB" sz="800" i="1" dirty="0"/>
              <a:t>Medina In Birmingham, Najaf In Brent</a:t>
            </a:r>
            <a:r>
              <a:rPr lang="en-GB" sz="800" dirty="0"/>
              <a:t> (London: Hurst &amp; Company, 2015), 11-13.</a:t>
            </a:r>
          </a:p>
          <a:p>
            <a:r>
              <a:rPr lang="en-GB" sz="800" dirty="0"/>
              <a:t>(27) Humayun Ansari, </a:t>
            </a:r>
            <a:r>
              <a:rPr lang="en-GB" sz="800" i="1" dirty="0"/>
              <a:t>"The Infidel Within"</a:t>
            </a:r>
            <a:r>
              <a:rPr lang="en-GB" sz="800" dirty="0"/>
              <a:t> (London: Hurst and Co., 2004), 205.</a:t>
            </a:r>
          </a:p>
        </p:txBody>
      </p:sp>
      <p:sp>
        <p:nvSpPr>
          <p:cNvPr id="4" name="Slide Number Placeholder 3"/>
          <p:cNvSpPr>
            <a:spLocks noGrp="1"/>
          </p:cNvSpPr>
          <p:nvPr>
            <p:ph type="sldNum" sz="quarter" idx="10"/>
          </p:nvPr>
        </p:nvSpPr>
        <p:spPr/>
        <p:txBody>
          <a:bodyPr/>
          <a:lstStyle/>
          <a:p>
            <a:fld id="{97DBF4CB-1F18-604E-ABEE-F005DF9F5EA0}" type="slidenum">
              <a:rPr lang="en-US" smtClean="0"/>
              <a:t>24</a:t>
            </a:fld>
            <a:endParaRPr lang="en-US" dirty="0"/>
          </a:p>
        </p:txBody>
      </p:sp>
    </p:spTree>
    <p:extLst>
      <p:ext uri="{BB962C8B-B14F-4D97-AF65-F5344CB8AC3E}">
        <p14:creationId xmlns:p14="http://schemas.microsoft.com/office/powerpoint/2010/main" val="2498124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We have examined the use of fatwas to provide moral and behavioural guidance. Now we consider their role as a tool to help the Muslims community respond to global events. This was certainly true following the attacks on the World Trade Centre in 2001. Over all, but in a number of different ways they enabled the Muslim community to ‘shore up’ the position of Muslims, particularly in Non Muslims countries.(28)</a:t>
            </a:r>
          </a:p>
          <a:p>
            <a:endParaRPr lang="en-GB" sz="800" dirty="0"/>
          </a:p>
          <a:p>
            <a:r>
              <a:rPr lang="en-GB" sz="800" dirty="0"/>
              <a:t>(28)Miriam Cooke and Bruce B Lawrence, </a:t>
            </a:r>
            <a:r>
              <a:rPr lang="en-GB" sz="800" i="1" dirty="0"/>
              <a:t>Muslim Networks From Hajj To Hip Hop</a:t>
            </a:r>
            <a:r>
              <a:rPr lang="en-GB" sz="800" dirty="0"/>
              <a:t> (Chapel Hill: University of North Carolina Press, 2005), 238.</a:t>
            </a:r>
          </a:p>
        </p:txBody>
      </p:sp>
      <p:sp>
        <p:nvSpPr>
          <p:cNvPr id="4" name="Slide Number Placeholder 3"/>
          <p:cNvSpPr>
            <a:spLocks noGrp="1"/>
          </p:cNvSpPr>
          <p:nvPr>
            <p:ph type="sldNum" sz="quarter" idx="10"/>
          </p:nvPr>
        </p:nvSpPr>
        <p:spPr/>
        <p:txBody>
          <a:bodyPr/>
          <a:lstStyle/>
          <a:p>
            <a:fld id="{97DBF4CB-1F18-604E-ABEE-F005DF9F5EA0}" type="slidenum">
              <a:rPr lang="en-US" smtClean="0"/>
              <a:t>25</a:t>
            </a:fld>
            <a:endParaRPr lang="en-US" dirty="0"/>
          </a:p>
        </p:txBody>
      </p:sp>
    </p:spTree>
    <p:extLst>
      <p:ext uri="{BB962C8B-B14F-4D97-AF65-F5344CB8AC3E}">
        <p14:creationId xmlns:p14="http://schemas.microsoft.com/office/powerpoint/2010/main" val="13919508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Range of Opinions: A broad spectrum of responses to 9-11 were offered by fatwa issuing websites. They covered the full spectrum of opinion from those attempting to justify the attacks, to those denouncing them in any circumstances.  Some focused on specific aspects of the attacks. Fatwaonline condemned a wrong understanding of the theology of jihad. Others, like Islam Online, used their responses to denouncing aspects of US foreign policy. In some ways the range of responses helped to democratise opinion, and allowed for nuanced responses, reflecting the different contexts and peoples they represented. (29)</a:t>
            </a:r>
          </a:p>
          <a:p>
            <a:endParaRPr lang="en-GB" sz="800" dirty="0"/>
          </a:p>
          <a:p>
            <a:r>
              <a:rPr lang="en-GB" sz="800" dirty="0"/>
              <a:t>No Centralised Authority: The negative side of this was that at a time when global leaders were calling for universal condemnation; no such opinion was possible. This is because Islam operates without the ecclesiastical structure of Christianity; without a hierarchy.(30) Inevitably those more controversial opinions grabbed the media headlines with no real way for those reading them to judge the relative authority of those issuing them. </a:t>
            </a:r>
          </a:p>
          <a:p>
            <a:endParaRPr lang="en-GB" sz="800" dirty="0"/>
          </a:p>
          <a:p>
            <a:r>
              <a:rPr lang="en-GB" sz="800" dirty="0"/>
              <a:t>Detailed: Overall the medium allowed for responses that went beyond mere opinions and apologetics. Many of the fatwas made extensive use of notes to show that they were deriving their opinions from the Qurʿān and hadith and other aspects of tafsir (interpretation). These allowed an important element in the performance of faith. The internet had afforded individuals to have access to theological and juridical texts that were normally the preserve of scholars. Individuals could now consider the justifications offered and instantly compare them across a range of tafsir sources to establish there own opinions on the authority of fatwas. This in turn spiked debate on forums or comments sections on websites, giving non-scholars some right to reply and influence on the debate.(31)   </a:t>
            </a:r>
          </a:p>
          <a:p>
            <a:endParaRPr lang="en-GB" sz="800" dirty="0"/>
          </a:p>
          <a:p>
            <a:r>
              <a:rPr lang="en-GB" sz="800" dirty="0"/>
              <a:t>(29)Miriam Cooke and Bruce B Lawrence, </a:t>
            </a:r>
            <a:r>
              <a:rPr lang="en-GB" sz="800" i="1" dirty="0"/>
              <a:t>Muslim Networks From Hajj To Hip Hop</a:t>
            </a:r>
            <a:r>
              <a:rPr lang="en-GB" sz="800" dirty="0"/>
              <a:t> (Chapel Hill: University of North Carolina Press, 2005), 238.</a:t>
            </a:r>
          </a:p>
          <a:p>
            <a:r>
              <a:rPr lang="en-GB" sz="800" dirty="0"/>
              <a:t>(30)Bernard Lewis, </a:t>
            </a:r>
            <a:r>
              <a:rPr lang="en-GB" sz="800" i="1" dirty="0"/>
              <a:t>Islam In History</a:t>
            </a:r>
            <a:r>
              <a:rPr lang="en-GB" sz="800" dirty="0"/>
              <a:t> (New York: Open Court, 2011), 263.</a:t>
            </a:r>
          </a:p>
          <a:p>
            <a:pPr algn="l"/>
            <a:r>
              <a:rPr lang="en-GB" sz="800" dirty="0"/>
              <a:t>(31)Anderson, Jon W. . "Internet." In </a:t>
            </a:r>
            <a:r>
              <a:rPr lang="en-GB" sz="800" i="1" dirty="0"/>
              <a:t>The Oxford Encyclopedia of the Islamic World</a:t>
            </a:r>
            <a:r>
              <a:rPr lang="en-GB" sz="800" dirty="0"/>
              <a:t>. </a:t>
            </a:r>
            <a:r>
              <a:rPr lang="en-GB" sz="800" i="1" dirty="0"/>
              <a:t>Oxford Islamic Studies Online</a:t>
            </a:r>
            <a:r>
              <a:rPr lang="en-GB" sz="800" dirty="0"/>
              <a:t>,</a:t>
            </a:r>
          </a:p>
          <a:p>
            <a:pPr algn="l"/>
            <a:r>
              <a:rPr lang="en-GB" sz="800" dirty="0"/>
              <a:t>http://www.oxfordislamicstudies.com/article/opr/t236/e0952 (accessed Jun 14, 2018).</a:t>
            </a:r>
          </a:p>
        </p:txBody>
      </p:sp>
      <p:sp>
        <p:nvSpPr>
          <p:cNvPr id="4" name="Slide Number Placeholder 3"/>
          <p:cNvSpPr>
            <a:spLocks noGrp="1"/>
          </p:cNvSpPr>
          <p:nvPr>
            <p:ph type="sldNum" sz="quarter" idx="10"/>
          </p:nvPr>
        </p:nvSpPr>
        <p:spPr/>
        <p:txBody>
          <a:bodyPr/>
          <a:lstStyle/>
          <a:p>
            <a:fld id="{97DBF4CB-1F18-604E-ABEE-F005DF9F5EA0}" type="slidenum">
              <a:rPr lang="en-US" smtClean="0"/>
              <a:t>26</a:t>
            </a:fld>
            <a:endParaRPr lang="en-US" dirty="0"/>
          </a:p>
        </p:txBody>
      </p:sp>
    </p:spTree>
    <p:extLst>
      <p:ext uri="{BB962C8B-B14F-4D97-AF65-F5344CB8AC3E}">
        <p14:creationId xmlns:p14="http://schemas.microsoft.com/office/powerpoint/2010/main" val="23388002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This picture is taken from an </a:t>
            </a:r>
            <a:r>
              <a:rPr lang="en-GB" sz="800" i="1" dirty="0"/>
              <a:t>ʿulamāʿ </a:t>
            </a:r>
            <a:r>
              <a:rPr lang="en-GB" sz="800" dirty="0"/>
              <a:t>convention and is typical of the traditional way of debating and producing new laws. For fatwas and other types of legal opinions the inclusion of digital media has allowed the debate to become public and a challenge to this ‘traditional hermeneutic’.(32)</a:t>
            </a:r>
          </a:p>
          <a:p>
            <a:endParaRPr lang="en-GB" sz="800" dirty="0"/>
          </a:p>
          <a:p>
            <a:r>
              <a:rPr lang="en-GB" sz="800" dirty="0"/>
              <a:t>(32) Miriam Cooke and Bruce B Lawrence, </a:t>
            </a:r>
            <a:r>
              <a:rPr lang="en-GB" sz="800" i="1" dirty="0"/>
              <a:t>Muslim Networks From Hajj To Hip Hop</a:t>
            </a:r>
            <a:r>
              <a:rPr lang="en-GB" sz="800" dirty="0"/>
              <a:t> (Chapel Hill: University of North Carolina Press, 2005), 254.</a:t>
            </a:r>
          </a:p>
        </p:txBody>
      </p:sp>
      <p:sp>
        <p:nvSpPr>
          <p:cNvPr id="4" name="Slide Number Placeholder 3"/>
          <p:cNvSpPr>
            <a:spLocks noGrp="1"/>
          </p:cNvSpPr>
          <p:nvPr>
            <p:ph type="sldNum" sz="quarter" idx="10"/>
          </p:nvPr>
        </p:nvSpPr>
        <p:spPr/>
        <p:txBody>
          <a:bodyPr/>
          <a:lstStyle/>
          <a:p>
            <a:fld id="{97DBF4CB-1F18-604E-ABEE-F005DF9F5EA0}" type="slidenum">
              <a:rPr lang="en-US" smtClean="0"/>
              <a:t>27</a:t>
            </a:fld>
            <a:endParaRPr lang="en-US" dirty="0"/>
          </a:p>
        </p:txBody>
      </p:sp>
    </p:spTree>
    <p:extLst>
      <p:ext uri="{BB962C8B-B14F-4D97-AF65-F5344CB8AC3E}">
        <p14:creationId xmlns:p14="http://schemas.microsoft.com/office/powerpoint/2010/main" val="37551121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800" dirty="0">
              <a:ea typeface="Adobe Ming Std L" panose="02020300000000000000" pitchFamily="18" charset="-128"/>
            </a:endParaRPr>
          </a:p>
        </p:txBody>
      </p:sp>
      <p:sp>
        <p:nvSpPr>
          <p:cNvPr id="4" name="Slide Number Placeholder 3"/>
          <p:cNvSpPr>
            <a:spLocks noGrp="1"/>
          </p:cNvSpPr>
          <p:nvPr>
            <p:ph type="sldNum" sz="quarter" idx="10"/>
          </p:nvPr>
        </p:nvSpPr>
        <p:spPr/>
        <p:txBody>
          <a:bodyPr/>
          <a:lstStyle/>
          <a:p>
            <a:fld id="{97DBF4CB-1F18-604E-ABEE-F005DF9F5EA0}" type="slidenum">
              <a:rPr lang="en-US" smtClean="0"/>
              <a:t>28</a:t>
            </a:fld>
            <a:endParaRPr lang="en-US" dirty="0"/>
          </a:p>
        </p:txBody>
      </p:sp>
    </p:spTree>
    <p:extLst>
      <p:ext uri="{BB962C8B-B14F-4D97-AF65-F5344CB8AC3E}">
        <p14:creationId xmlns:p14="http://schemas.microsoft.com/office/powerpoint/2010/main" val="36264348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064">
              <a:defRPr/>
            </a:pPr>
            <a:r>
              <a:rPr lang="en-US" sz="800" dirty="0">
                <a:solidFill>
                  <a:prstClr val="black"/>
                </a:solidFill>
                <a:ea typeface="Adobe Ming Std L" panose="02020300000000000000" pitchFamily="18" charset="-128"/>
              </a:rPr>
              <a:t>About Twitter: In Early 2006 a new microblogging site emerged that would challenge many of the existing communications networks. </a:t>
            </a:r>
            <a:r>
              <a:rPr lang="en-GB" sz="800" dirty="0">
                <a:solidFill>
                  <a:prstClr val="black"/>
                </a:solidFill>
                <a:ea typeface="Adobe Ming Std L" panose="02020300000000000000" pitchFamily="18" charset="-128"/>
              </a:rPr>
              <a:t>Sine the beginning of human communication ‘word of mouth’ has been among the leading forms of spreading a message. With Twitter, technological innovation created electronic word of mouth (eWOM). It is capable of distributing information in text, audio, or video form to an audience. Twitter is one of the most popular arenas for microblogging with worldwide users numbering in the hundreds of millions.(33)</a:t>
            </a:r>
          </a:p>
          <a:p>
            <a:pPr defTabSz="966064">
              <a:defRPr/>
            </a:pPr>
            <a:endParaRPr lang="en-GB" sz="800" dirty="0">
              <a:solidFill>
                <a:prstClr val="black"/>
              </a:solidFill>
              <a:ea typeface="Adobe Ming Std L" panose="02020300000000000000" pitchFamily="18" charset="-128"/>
            </a:endParaRPr>
          </a:p>
          <a:p>
            <a:pPr defTabSz="966064">
              <a:defRPr/>
            </a:pPr>
            <a:r>
              <a:rPr lang="en-GB" sz="800" dirty="0">
                <a:solidFill>
                  <a:prstClr val="black"/>
                </a:solidFill>
              </a:rPr>
              <a:t>(33) Gooley, Skye, Ethan Stokes, and Audra Gines. "Battle of the Brand: How Twitter Users in the Arab World Challenge ISIL." </a:t>
            </a:r>
            <a:r>
              <a:rPr lang="en-GB" sz="800" i="1" dirty="0">
                <a:solidFill>
                  <a:prstClr val="black"/>
                </a:solidFill>
              </a:rPr>
              <a:t>Romanian Journal of Marketing</a:t>
            </a:r>
            <a:r>
              <a:rPr lang="en-GB" sz="800" dirty="0">
                <a:solidFill>
                  <a:prstClr val="black"/>
                </a:solidFill>
              </a:rPr>
              <a:t> no. 2 (Apr, 2016): 11-23. https://search.proquest.com/docview/1810339367?accountid=130472.</a:t>
            </a:r>
            <a:r>
              <a:rPr lang="en-GB" sz="800" dirty="0">
                <a:solidFill>
                  <a:prstClr val="black"/>
                </a:solidFill>
                <a:ea typeface="Adobe Ming Std L" panose="02020300000000000000" pitchFamily="18" charset="-128"/>
              </a:rPr>
              <a:t> </a:t>
            </a:r>
            <a:endParaRPr lang="en-US" sz="800" dirty="0">
              <a:solidFill>
                <a:prstClr val="black"/>
              </a:solidFill>
              <a:ea typeface="Adobe Ming Std L" panose="02020300000000000000" pitchFamily="18" charset="-128"/>
            </a:endParaRPr>
          </a:p>
          <a:p>
            <a:endParaRPr lang="en-GB" dirty="0"/>
          </a:p>
        </p:txBody>
      </p:sp>
      <p:sp>
        <p:nvSpPr>
          <p:cNvPr id="4" name="Slide Number Placeholder 3"/>
          <p:cNvSpPr>
            <a:spLocks noGrp="1"/>
          </p:cNvSpPr>
          <p:nvPr>
            <p:ph type="sldNum" sz="quarter" idx="10"/>
          </p:nvPr>
        </p:nvSpPr>
        <p:spPr/>
        <p:txBody>
          <a:bodyPr/>
          <a:lstStyle/>
          <a:p>
            <a:fld id="{97DBF4CB-1F18-604E-ABEE-F005DF9F5EA0}" type="slidenum">
              <a:rPr lang="en-US" smtClean="0"/>
              <a:t>29</a:t>
            </a:fld>
            <a:endParaRPr lang="en-US" dirty="0"/>
          </a:p>
        </p:txBody>
      </p:sp>
    </p:spTree>
    <p:extLst>
      <p:ext uri="{BB962C8B-B14F-4D97-AF65-F5344CB8AC3E}">
        <p14:creationId xmlns:p14="http://schemas.microsoft.com/office/powerpoint/2010/main" val="65593083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In this next session it makes sense to consider the Muslim use of Twitter as a logical continuation of the theme we’ve looked at previously – fatwas. As the popularity of Twitter grew a number of individuals and organisation started to issue fatwas via Twitter instead of or in parallel with their web based offerings.  As a jumping off point we use a fatwah issued by Saudi based professor of Jurisprudence, Sheikh Abdul Aziz Al Fowzan, condemning the increased popularity amongst young Muslims to cover their mobile phones with gold (34). We shall use this example highlight the problems of using Twitter to issue legal rulings more generally.</a:t>
            </a:r>
          </a:p>
          <a:p>
            <a:endParaRPr lang="en-GB" sz="800" dirty="0"/>
          </a:p>
          <a:p>
            <a:r>
              <a:rPr lang="en-GB" sz="800" dirty="0"/>
              <a:t>(34) "Gold-Plated Mobile Banned For Muslim Men: Saudi Scholar", </a:t>
            </a:r>
            <a:r>
              <a:rPr lang="en-GB" sz="800" i="1" dirty="0"/>
              <a:t>Emirates 24|7</a:t>
            </a:r>
            <a:r>
              <a:rPr lang="en-GB" sz="800" dirty="0"/>
              <a:t>, 2018, https://www.emirates247.com/offbeat/this-is-life/gold-plated-mobile-banned-for-muslim-men-saudi-scholar-2014-04-24-1.546836.</a:t>
            </a:r>
          </a:p>
        </p:txBody>
      </p:sp>
      <p:sp>
        <p:nvSpPr>
          <p:cNvPr id="4" name="Slide Number Placeholder 3"/>
          <p:cNvSpPr>
            <a:spLocks noGrp="1"/>
          </p:cNvSpPr>
          <p:nvPr>
            <p:ph type="sldNum" sz="quarter" idx="10"/>
          </p:nvPr>
        </p:nvSpPr>
        <p:spPr/>
        <p:txBody>
          <a:bodyPr/>
          <a:lstStyle/>
          <a:p>
            <a:fld id="{97DBF4CB-1F18-604E-ABEE-F005DF9F5EA0}" type="slidenum">
              <a:rPr lang="en-US" smtClean="0"/>
              <a:t>30</a:t>
            </a:fld>
            <a:endParaRPr lang="en-US" dirty="0"/>
          </a:p>
        </p:txBody>
      </p:sp>
    </p:spTree>
    <p:extLst>
      <p:ext uri="{BB962C8B-B14F-4D97-AF65-F5344CB8AC3E}">
        <p14:creationId xmlns:p14="http://schemas.microsoft.com/office/powerpoint/2010/main" val="8169581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Authority: in traditional networks the person(s) issuing the fatwa has a background in Islamic jurisprudence. However, Twitter highlights the problem that anyone with a Twitter account can now short circuit the traditional network with its hierarchy of authority. No longer do you have to be a wise scholar with suitable academic training to issue an opinion. </a:t>
            </a:r>
          </a:p>
          <a:p>
            <a:endParaRPr lang="en-GB" sz="800" dirty="0"/>
          </a:p>
          <a:p>
            <a:r>
              <a:rPr lang="en-GB" sz="800" dirty="0"/>
              <a:t>Bound by the format: the character limit for Twitter for most of the time it has been available was 140 characters. Twitter then, by it’s very nature, is a very concise form of communication. In our own example the tweet was short and lacked any specific reference to the sources of classical Islam that one normally associates with traditional fatwas. Indeed, such details were offered on-line by third parties trying to shed light on the fatwa. The Muslim blogger Musa Furber did exactly that, providing an extended overview of the qur’anic and hadith support and opposition for the fatwa. The fact that intelligent, yet not classically trained people like Musa Furber can now be part of the debate, shows how this new form for digital media changes the shape of the network and helps bring a positive sense of democratisation to the process (35).</a:t>
            </a:r>
          </a:p>
          <a:p>
            <a:endParaRPr lang="en-GB" sz="800" dirty="0"/>
          </a:p>
          <a:p>
            <a:r>
              <a:rPr lang="en-GB" sz="800" dirty="0"/>
              <a:t>Performance of Identity: As a continuation of our previous point, the limited format of Twitter also has an important impact on the performance of identity. Twitter lends itself to very pithy but not terrible complex forms of argumentation. This has an impact on the types of ‘performances’ that tend to be expressed on Twitter. In the case of Islamic law you see a differentiation in one of two distinct directions. The format favours black and white (literalist) opinions that do not require nuance. This has favoured more conservative views of Islam. Second, on the liberal side, it has meant a retreat into oversimplified offerings (‘Islam is about love’) that lack any real substance (36). The losers in the exchange are judicial thinkers and academics who cannot reduce their nuanced positions to 140 characters. </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GB" sz="800" b="0" i="0" u="none" strike="noStrike" kern="1200" cap="none" spc="0" normalizeH="0" baseline="0" noProof="0" dirty="0">
                <a:ln>
                  <a:noFill/>
                </a:ln>
                <a:solidFill>
                  <a:prstClr val="black"/>
                </a:solidFill>
                <a:effectLst/>
                <a:uLnTx/>
                <a:uFillTx/>
                <a:latin typeface="+mn-lt"/>
                <a:ea typeface="+mn-ea"/>
                <a:cs typeface="+mn-cs"/>
              </a:rPr>
            </a:br>
            <a:r>
              <a:rPr kumimoji="0" lang="en-GB" sz="800" b="0" i="0" u="none" strike="noStrike" kern="1200" cap="none" spc="0" normalizeH="0" baseline="0" noProof="0" dirty="0">
                <a:ln>
                  <a:noFill/>
                </a:ln>
                <a:solidFill>
                  <a:prstClr val="black"/>
                </a:solidFill>
                <a:effectLst/>
                <a:uLnTx/>
                <a:uFillTx/>
                <a:latin typeface="+mn-lt"/>
                <a:ea typeface="+mn-ea"/>
                <a:cs typeface="+mn-cs"/>
              </a:rPr>
              <a:t>(35) http://musafurber.com/2014/04/25/the-legal-status-of-gold-plated-phones/</a:t>
            </a:r>
          </a:p>
          <a:p>
            <a:r>
              <a:rPr lang="en-GB" sz="800" dirty="0"/>
              <a:t>(36) Conversation with Dr Angus Slater, UWTSD, June 2018.</a:t>
            </a:r>
          </a:p>
          <a:p>
            <a:endParaRPr lang="en-GB" sz="800" dirty="0"/>
          </a:p>
          <a:p>
            <a:endParaRPr lang="en-GB" sz="800" dirty="0"/>
          </a:p>
        </p:txBody>
      </p:sp>
      <p:sp>
        <p:nvSpPr>
          <p:cNvPr id="4" name="Slide Number Placeholder 3"/>
          <p:cNvSpPr>
            <a:spLocks noGrp="1"/>
          </p:cNvSpPr>
          <p:nvPr>
            <p:ph type="sldNum" sz="quarter" idx="10"/>
          </p:nvPr>
        </p:nvSpPr>
        <p:spPr/>
        <p:txBody>
          <a:bodyPr/>
          <a:lstStyle/>
          <a:p>
            <a:fld id="{97DBF4CB-1F18-604E-ABEE-F005DF9F5EA0}" type="slidenum">
              <a:rPr lang="en-US" smtClean="0"/>
              <a:t>31</a:t>
            </a:fld>
            <a:endParaRPr lang="en-US" dirty="0"/>
          </a:p>
        </p:txBody>
      </p:sp>
    </p:spTree>
    <p:extLst>
      <p:ext uri="{BB962C8B-B14F-4D97-AF65-F5344CB8AC3E}">
        <p14:creationId xmlns:p14="http://schemas.microsoft.com/office/powerpoint/2010/main" val="12801318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064">
              <a:defRPr/>
            </a:pPr>
            <a:r>
              <a:rPr lang="en-GB" sz="800" dirty="0"/>
              <a:t>One of the big issues concerning a number of majority Muslim countries is the plethora of fawtas being offered. This has been particular true since the explosion of Twitter during the Arab Spring. The democratisation of offering opinions has lead the UEA to taking legal steps to limit unsanctioned fatwas. This has involved banning radical groups from either issuing statements (via Twitter or other media sources) and introducing punishments if they go ahead (37). Aside from trying to reduce radicalism it was attempting to distinguish between what were ‘legitimate sanctions’ and ones where people were merely sharing their opinion. A line which Twitter and other new media forms have helped to blur. In response the UAE offered some objectives and guidelines. </a:t>
            </a:r>
          </a:p>
          <a:p>
            <a:endParaRPr lang="en-GB" sz="800" dirty="0"/>
          </a:p>
          <a:p>
            <a:r>
              <a:rPr lang="en-GB" sz="800" dirty="0"/>
              <a:t>(37) "UAE Takes New Measures To Fight Radicalisation | Mohammed Alkhereiji | AW", </a:t>
            </a:r>
            <a:r>
              <a:rPr lang="en-GB" sz="800" i="1" dirty="0"/>
              <a:t>AW</a:t>
            </a:r>
            <a:r>
              <a:rPr lang="en-GB" sz="800" dirty="0"/>
              <a:t>, 2018, https://thearabweekly.com/uae-takes-new-measures-fight-radicalisation.</a:t>
            </a:r>
          </a:p>
        </p:txBody>
      </p:sp>
      <p:sp>
        <p:nvSpPr>
          <p:cNvPr id="4" name="Slide Number Placeholder 3"/>
          <p:cNvSpPr>
            <a:spLocks noGrp="1"/>
          </p:cNvSpPr>
          <p:nvPr>
            <p:ph type="sldNum" sz="quarter" idx="10"/>
          </p:nvPr>
        </p:nvSpPr>
        <p:spPr/>
        <p:txBody>
          <a:bodyPr/>
          <a:lstStyle/>
          <a:p>
            <a:fld id="{97DBF4CB-1F18-604E-ABEE-F005DF9F5EA0}" type="slidenum">
              <a:rPr lang="en-US" smtClean="0"/>
              <a:t>32</a:t>
            </a:fld>
            <a:endParaRPr lang="en-US" dirty="0"/>
          </a:p>
        </p:txBody>
      </p:sp>
    </p:spTree>
    <p:extLst>
      <p:ext uri="{BB962C8B-B14F-4D97-AF65-F5344CB8AC3E}">
        <p14:creationId xmlns:p14="http://schemas.microsoft.com/office/powerpoint/2010/main" val="7566841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The impact of the objectives then is to regular fatwas in order to protect the Muslim character of society. Although they also claim to try and increase public involvement in the fatwa making process it is hard not to consider an underlying objective – a return to a pre-digital level of control – or what other might rightly regard as censorship. The UAE is considered the most aggressive in the region when it comes to limiting freedom of expression in the digital sphere.(39)									</a:t>
            </a:r>
          </a:p>
          <a:p>
            <a:endParaRPr lang="en-GB" sz="800" dirty="0"/>
          </a:p>
          <a:p>
            <a:r>
              <a:rPr lang="en-GB" sz="800" dirty="0"/>
              <a:t>(38) </a:t>
            </a:r>
            <a:r>
              <a:rPr lang="en-GB" sz="800" dirty="0">
                <a:solidFill>
                  <a:srgbClr val="666666"/>
                </a:solidFill>
              </a:rPr>
              <a:t>"Official Fatwa Center", </a:t>
            </a:r>
            <a:r>
              <a:rPr lang="en-GB" sz="800" i="1" dirty="0">
                <a:solidFill>
                  <a:srgbClr val="666666"/>
                </a:solidFill>
              </a:rPr>
              <a:t>Awqaf.Gov.Ae</a:t>
            </a:r>
            <a:r>
              <a:rPr lang="en-GB" sz="800" dirty="0">
                <a:solidFill>
                  <a:srgbClr val="666666"/>
                </a:solidFill>
              </a:rPr>
              <a:t>, 2018, https://www.awqaf.gov.ae/en/officialfatwacenter.</a:t>
            </a:r>
          </a:p>
          <a:p>
            <a:r>
              <a:rPr lang="en-GB" sz="800" dirty="0">
                <a:solidFill>
                  <a:srgbClr val="666666"/>
                </a:solidFill>
              </a:rPr>
              <a:t>(39) INC IBP, </a:t>
            </a:r>
            <a:r>
              <a:rPr lang="en-GB" sz="800" i="1" dirty="0">
                <a:solidFill>
                  <a:srgbClr val="666666"/>
                </a:solidFill>
              </a:rPr>
              <a:t>UNITED ARAB EMIRATES INTERNET AND E-COMMERCE INVESTMENT AND BUSINESS GUIDE - STRATEGIC AND... PRACTICAL INFORMATION</a:t>
            </a:r>
            <a:r>
              <a:rPr lang="en-GB" sz="800" dirty="0">
                <a:solidFill>
                  <a:srgbClr val="666666"/>
                </a:solidFill>
              </a:rPr>
              <a:t> ([S.l.]: LULU COM, 2016).</a:t>
            </a:r>
            <a:endParaRPr lang="en-GB" sz="800" dirty="0"/>
          </a:p>
        </p:txBody>
      </p:sp>
      <p:sp>
        <p:nvSpPr>
          <p:cNvPr id="4" name="Slide Number Placeholder 3"/>
          <p:cNvSpPr>
            <a:spLocks noGrp="1"/>
          </p:cNvSpPr>
          <p:nvPr>
            <p:ph type="sldNum" sz="quarter" idx="10"/>
          </p:nvPr>
        </p:nvSpPr>
        <p:spPr/>
        <p:txBody>
          <a:bodyPr/>
          <a:lstStyle/>
          <a:p>
            <a:fld id="{97DBF4CB-1F18-604E-ABEE-F005DF9F5EA0}" type="slidenum">
              <a:rPr lang="en-US" smtClean="0"/>
              <a:t>33</a:t>
            </a:fld>
            <a:endParaRPr lang="en-US" dirty="0"/>
          </a:p>
        </p:txBody>
      </p:sp>
    </p:spTree>
    <p:extLst>
      <p:ext uri="{BB962C8B-B14F-4D97-AF65-F5344CB8AC3E}">
        <p14:creationId xmlns:p14="http://schemas.microsoft.com/office/powerpoint/2010/main" val="361639809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800" dirty="0">
                <a:solidFill>
                  <a:srgbClr val="000000"/>
                </a:solidFill>
              </a:rPr>
              <a:t>It’s guidelines, though laudable in the sense of trying to promote moderation, again highlight the issue of state control and limiting the performance of faith of the individual. Of particular interest if the promotion of the Maliki Madhab at the expense of other schools of law. Once again, this is an attempt to return to a pre-digital media hierarchy of authority. </a:t>
            </a:r>
          </a:p>
          <a:p>
            <a:pPr rtl="0"/>
            <a:endParaRPr lang="en-GB" sz="800" dirty="0">
              <a:solidFill>
                <a:srgbClr val="000000"/>
              </a:solidFill>
            </a:endParaRPr>
          </a:p>
          <a:p>
            <a:pPr rtl="0"/>
            <a:r>
              <a:rPr lang="en-GB" sz="800" dirty="0">
                <a:solidFill>
                  <a:srgbClr val="000000"/>
                </a:solidFill>
              </a:rPr>
              <a:t>(40) </a:t>
            </a:r>
            <a:r>
              <a:rPr lang="en-GB" sz="800" dirty="0">
                <a:solidFill>
                  <a:srgbClr val="666666"/>
                </a:solidFill>
              </a:rPr>
              <a:t>"Official Fatwa Center", </a:t>
            </a:r>
            <a:r>
              <a:rPr lang="en-GB" sz="800" i="1" dirty="0">
                <a:solidFill>
                  <a:srgbClr val="666666"/>
                </a:solidFill>
              </a:rPr>
              <a:t>Awqaf.Gov.Ae</a:t>
            </a:r>
            <a:r>
              <a:rPr lang="en-GB" sz="800" dirty="0">
                <a:solidFill>
                  <a:srgbClr val="666666"/>
                </a:solidFill>
              </a:rPr>
              <a:t>, 2018, https://www.awqaf.gov.ae/en/officialfatwacenter.</a:t>
            </a:r>
            <a:endParaRPr lang="en-GB" sz="800" dirty="0">
              <a:solidFill>
                <a:srgbClr val="000000"/>
              </a:solidFill>
            </a:endParaRPr>
          </a:p>
          <a:p>
            <a:endParaRPr lang="en-GB" sz="800" dirty="0"/>
          </a:p>
        </p:txBody>
      </p:sp>
      <p:sp>
        <p:nvSpPr>
          <p:cNvPr id="4" name="Slide Number Placeholder 3"/>
          <p:cNvSpPr>
            <a:spLocks noGrp="1"/>
          </p:cNvSpPr>
          <p:nvPr>
            <p:ph type="sldNum" sz="quarter" idx="10"/>
          </p:nvPr>
        </p:nvSpPr>
        <p:spPr/>
        <p:txBody>
          <a:bodyPr/>
          <a:lstStyle/>
          <a:p>
            <a:fld id="{97DBF4CB-1F18-604E-ABEE-F005DF9F5EA0}" type="slidenum">
              <a:rPr lang="en-US" smtClean="0"/>
              <a:t>34</a:t>
            </a:fld>
            <a:endParaRPr lang="en-US" dirty="0"/>
          </a:p>
        </p:txBody>
      </p:sp>
    </p:spTree>
    <p:extLst>
      <p:ext uri="{BB962C8B-B14F-4D97-AF65-F5344CB8AC3E}">
        <p14:creationId xmlns:p14="http://schemas.microsoft.com/office/powerpoint/2010/main" val="285266318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In the photo above we have a traditional form of media. However, the gathering of people to protest was in large part due to the galvanising force of new forms of digital media. </a:t>
            </a:r>
          </a:p>
        </p:txBody>
      </p:sp>
      <p:sp>
        <p:nvSpPr>
          <p:cNvPr id="4" name="Slide Number Placeholder 3"/>
          <p:cNvSpPr>
            <a:spLocks noGrp="1"/>
          </p:cNvSpPr>
          <p:nvPr>
            <p:ph type="sldNum" sz="quarter" idx="10"/>
          </p:nvPr>
        </p:nvSpPr>
        <p:spPr/>
        <p:txBody>
          <a:bodyPr/>
          <a:lstStyle/>
          <a:p>
            <a:fld id="{97DBF4CB-1F18-604E-ABEE-F005DF9F5EA0}" type="slidenum">
              <a:rPr lang="en-US" smtClean="0"/>
              <a:t>35</a:t>
            </a:fld>
            <a:endParaRPr lang="en-US" dirty="0"/>
          </a:p>
        </p:txBody>
      </p:sp>
    </p:spTree>
    <p:extLst>
      <p:ext uri="{BB962C8B-B14F-4D97-AF65-F5344CB8AC3E}">
        <p14:creationId xmlns:p14="http://schemas.microsoft.com/office/powerpoint/2010/main" val="188724457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latin typeface="+mn-lt"/>
              </a:rPr>
              <a:t>It was during the Arab spring that Twitter became known as one of leading tools for groups, impacting their performance of faith. It enabled the ‘organisation, mobilisation and publicising’ of protests in ways that were simply not possible in pre-digital networks (41). Although it is possible to oversimplify the profundity of social media in the Arab Spring, often referred to at the “Twitter Revolution” or the “Facebook Revolution” is increased the up rate for Twitter markedly and it’s power was recognised by governments – particularly in Egypt.</a:t>
            </a:r>
          </a:p>
          <a:p>
            <a:endParaRPr lang="en-GB" sz="800" dirty="0">
              <a:latin typeface="+mn-lt"/>
            </a:endParaRPr>
          </a:p>
          <a:p>
            <a:r>
              <a:rPr lang="en-GB" sz="800" dirty="0">
                <a:latin typeface="+mn-lt"/>
              </a:rPr>
              <a:t>Local becomes global: Twitter is an open and accessible form of connecting with people. It enabled local disputes in countries to soon take on ‘transnational dimensions’, attracting media attention far beyond their country of origins (42).</a:t>
            </a:r>
          </a:p>
          <a:p>
            <a:endParaRPr lang="en-GB" sz="800" dirty="0">
              <a:latin typeface="+mn-lt"/>
            </a:endParaRPr>
          </a:p>
          <a:p>
            <a:r>
              <a:rPr lang="en-GB" sz="800" dirty="0">
                <a:latin typeface="+mn-lt"/>
              </a:rPr>
              <a:t>Authority: Twitter became a viable tool because it, for the large part, operates outside of state control. The impact of this is that is contests and, in some instance, is able to fragment political and religious authority (43). </a:t>
            </a:r>
          </a:p>
          <a:p>
            <a:endParaRPr lang="en-GB" sz="800" dirty="0">
              <a:latin typeface="+mn-lt"/>
            </a:endParaRPr>
          </a:p>
          <a:p>
            <a:r>
              <a:rPr lang="en-GB" sz="800" dirty="0">
                <a:latin typeface="+mn-lt"/>
              </a:rPr>
              <a:t>Confidence. The performance of faith was impacted in important way. As the next video shows how the posting of tweets opposing the leadership in Tunisia gave other individuals confidence to stand up to the state. On the ground it is heard to deny that Twitter played some part in the ousting of the Tunisian dictator Zine El Abidine Ben Ali. The gave opposition groups in other countries a new found confidence, which in turn kicked up revolts in a several more countries – See Video 2. </a:t>
            </a:r>
          </a:p>
          <a:p>
            <a:endParaRPr lang="en-GB" sz="800" dirty="0">
              <a:latin typeface="+mn-lt"/>
            </a:endParaRPr>
          </a:p>
          <a:p>
            <a:r>
              <a:rPr lang="en-GB" sz="800" dirty="0">
                <a:latin typeface="+mn-lt"/>
              </a:rPr>
              <a:t>(41) Jeffrey T Kenney and Ebrahim Moosa, </a:t>
            </a:r>
            <a:r>
              <a:rPr lang="en-GB" sz="800" i="1" dirty="0">
                <a:latin typeface="+mn-lt"/>
              </a:rPr>
              <a:t>Islam In The Modern World</a:t>
            </a:r>
            <a:r>
              <a:rPr lang="en-GB" sz="800" dirty="0">
                <a:latin typeface="+mn-lt"/>
              </a:rPr>
              <a:t> (Abingdon, Oxon: Routledge, 2014), 197. </a:t>
            </a:r>
          </a:p>
          <a:p>
            <a:r>
              <a:rPr lang="en-GB" sz="800" dirty="0">
                <a:latin typeface="+mn-lt"/>
              </a:rPr>
              <a:t>(42) </a:t>
            </a:r>
            <a:r>
              <a:rPr lang="en-GB" sz="800" b="0" i="0" dirty="0">
                <a:solidFill>
                  <a:srgbClr val="666666"/>
                </a:solidFill>
                <a:effectLst/>
                <a:latin typeface="+mn-lt"/>
              </a:rPr>
              <a:t>Dale F Eickelman and Jon W Anderson, </a:t>
            </a:r>
            <a:r>
              <a:rPr lang="en-GB" sz="800" b="0" i="1" dirty="0">
                <a:solidFill>
                  <a:srgbClr val="666666"/>
                </a:solidFill>
                <a:effectLst/>
                <a:latin typeface="+mn-lt"/>
              </a:rPr>
              <a:t>New Media In The Muslim World</a:t>
            </a:r>
            <a:r>
              <a:rPr lang="en-GB" sz="800" b="0" i="0" dirty="0">
                <a:solidFill>
                  <a:srgbClr val="666666"/>
                </a:solidFill>
                <a:effectLst/>
                <a:latin typeface="+mn-lt"/>
              </a:rPr>
              <a:t> (Bloomington: Indiana Univ. Press, 1999), 1.</a:t>
            </a:r>
          </a:p>
          <a:p>
            <a:r>
              <a:rPr lang="en-GB" sz="800" b="0" i="0" dirty="0">
                <a:solidFill>
                  <a:srgbClr val="666666"/>
                </a:solidFill>
                <a:effectLst/>
                <a:latin typeface="+mn-lt"/>
              </a:rPr>
              <a:t>(43) Ibid, 2. </a:t>
            </a:r>
            <a:endParaRPr lang="en-GB" sz="800" dirty="0">
              <a:latin typeface="+mn-lt"/>
            </a:endParaRPr>
          </a:p>
        </p:txBody>
      </p:sp>
      <p:sp>
        <p:nvSpPr>
          <p:cNvPr id="4" name="Slide Number Placeholder 3"/>
          <p:cNvSpPr>
            <a:spLocks noGrp="1"/>
          </p:cNvSpPr>
          <p:nvPr>
            <p:ph type="sldNum" sz="quarter" idx="10"/>
          </p:nvPr>
        </p:nvSpPr>
        <p:spPr/>
        <p:txBody>
          <a:bodyPr/>
          <a:lstStyle/>
          <a:p>
            <a:fld id="{97DBF4CB-1F18-604E-ABEE-F005DF9F5EA0}" type="slidenum">
              <a:rPr lang="en-US" smtClean="0"/>
              <a:t>36</a:t>
            </a:fld>
            <a:endParaRPr lang="en-US" dirty="0"/>
          </a:p>
        </p:txBody>
      </p:sp>
    </p:spTree>
    <p:extLst>
      <p:ext uri="{BB962C8B-B14F-4D97-AF65-F5344CB8AC3E}">
        <p14:creationId xmlns:p14="http://schemas.microsoft.com/office/powerpoint/2010/main" val="175107873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Video: highlighting how the initial take up of digital media gave the Tunisian individuals and civil society groups the confidence to take their protests from the virtual world to the streets (https://www.youtube.com/watch?v=C9KIWD4Ru_0&amp;t=68s).</a:t>
            </a:r>
          </a:p>
        </p:txBody>
      </p:sp>
      <p:sp>
        <p:nvSpPr>
          <p:cNvPr id="4" name="Slide Number Placeholder 3"/>
          <p:cNvSpPr>
            <a:spLocks noGrp="1"/>
          </p:cNvSpPr>
          <p:nvPr>
            <p:ph type="sldNum" sz="quarter" idx="10"/>
          </p:nvPr>
        </p:nvSpPr>
        <p:spPr/>
        <p:txBody>
          <a:bodyPr/>
          <a:lstStyle/>
          <a:p>
            <a:fld id="{97DBF4CB-1F18-604E-ABEE-F005DF9F5EA0}" type="slidenum">
              <a:rPr lang="en-US" smtClean="0"/>
              <a:t>37</a:t>
            </a:fld>
            <a:endParaRPr lang="en-US" dirty="0"/>
          </a:p>
        </p:txBody>
      </p:sp>
    </p:spTree>
    <p:extLst>
      <p:ext uri="{BB962C8B-B14F-4D97-AF65-F5344CB8AC3E}">
        <p14:creationId xmlns:p14="http://schemas.microsoft.com/office/powerpoint/2010/main" val="206161787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Video: explaining the role of digital media to create a domino-effect (https://www.youtube.com/watch?v=_qFiQyM8djY&amp;t=1s).</a:t>
            </a:r>
          </a:p>
        </p:txBody>
      </p:sp>
      <p:sp>
        <p:nvSpPr>
          <p:cNvPr id="4" name="Slide Number Placeholder 3"/>
          <p:cNvSpPr>
            <a:spLocks noGrp="1"/>
          </p:cNvSpPr>
          <p:nvPr>
            <p:ph type="sldNum" sz="quarter" idx="10"/>
          </p:nvPr>
        </p:nvSpPr>
        <p:spPr/>
        <p:txBody>
          <a:bodyPr/>
          <a:lstStyle/>
          <a:p>
            <a:fld id="{97DBF4CB-1F18-604E-ABEE-F005DF9F5EA0}" type="slidenum">
              <a:rPr lang="en-US" smtClean="0"/>
              <a:t>38</a:t>
            </a:fld>
            <a:endParaRPr lang="en-US" dirty="0"/>
          </a:p>
        </p:txBody>
      </p:sp>
    </p:spTree>
    <p:extLst>
      <p:ext uri="{BB962C8B-B14F-4D97-AF65-F5344CB8AC3E}">
        <p14:creationId xmlns:p14="http://schemas.microsoft.com/office/powerpoint/2010/main" val="388757935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Censorship: As they Arab Spring erupted in Egypt it attracted 20,000 demonstrators. Attempts were made using traditional means to disperse the protestors; tear gas, rubber bullets and water canons. Realising the threat to their authority, the government then blocked access to Twitter.(44) A move subsequently copied by other nations in times of national tension and political unrest. </a:t>
            </a:r>
          </a:p>
          <a:p>
            <a:endParaRPr lang="en-GB" sz="800" dirty="0"/>
          </a:p>
          <a:p>
            <a:r>
              <a:rPr lang="en-GB" sz="800" dirty="0"/>
              <a:t>One commentator on-line made the good point that by shutting down Twitter, President Mubarak may have shot himself in the foot. By removing access to Twitter he forced those that hadn’t yet responded beyond the use of digital media to come out onto the streets.(45)</a:t>
            </a:r>
          </a:p>
          <a:p>
            <a:endParaRPr lang="en-GB" sz="800" dirty="0"/>
          </a:p>
          <a:p>
            <a:r>
              <a:rPr lang="en-GB" sz="800" dirty="0"/>
              <a:t>(44) Manthorpe, J., 2011, Jan 26. Egyptians tests Tunisia's Twitter revolution</a:t>
            </a:r>
            <a:r>
              <a:rPr lang="en-GB" sz="800" i="1" dirty="0"/>
              <a:t>. Postmedia News</a:t>
            </a:r>
            <a:r>
              <a:rPr lang="en-GB" sz="800" dirty="0"/>
              <a:t>.</a:t>
            </a:r>
          </a:p>
          <a:p>
            <a:r>
              <a:rPr lang="en-GB" sz="800" dirty="0"/>
              <a:t>(45) John Hudson, "The 'Twitter Revolution' Debate: The Egyptian Test Case", The Atlantic, 2018, https://www.theatlantic.com/international/archive/2011/01/the-twitter-revolution-debate-the-egyptian-test-case/342435/</a:t>
            </a:r>
          </a:p>
        </p:txBody>
      </p:sp>
      <p:sp>
        <p:nvSpPr>
          <p:cNvPr id="4" name="Slide Number Placeholder 3"/>
          <p:cNvSpPr>
            <a:spLocks noGrp="1"/>
          </p:cNvSpPr>
          <p:nvPr>
            <p:ph type="sldNum" sz="quarter" idx="10"/>
          </p:nvPr>
        </p:nvSpPr>
        <p:spPr/>
        <p:txBody>
          <a:bodyPr/>
          <a:lstStyle/>
          <a:p>
            <a:fld id="{97DBF4CB-1F18-604E-ABEE-F005DF9F5EA0}" type="slidenum">
              <a:rPr lang="en-US" smtClean="0"/>
              <a:t>39</a:t>
            </a:fld>
            <a:endParaRPr lang="en-US" dirty="0"/>
          </a:p>
        </p:txBody>
      </p:sp>
    </p:spTree>
    <p:extLst>
      <p:ext uri="{BB962C8B-B14F-4D97-AF65-F5344CB8AC3E}">
        <p14:creationId xmlns:p14="http://schemas.microsoft.com/office/powerpoint/2010/main" val="30680942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In this final section on the use of Twitter we shall consider the use of this form of digital media from a number of perspectives outlined above.</a:t>
            </a:r>
          </a:p>
        </p:txBody>
      </p:sp>
      <p:sp>
        <p:nvSpPr>
          <p:cNvPr id="4" name="Slide Number Placeholder 3"/>
          <p:cNvSpPr>
            <a:spLocks noGrp="1"/>
          </p:cNvSpPr>
          <p:nvPr>
            <p:ph type="sldNum" sz="quarter" idx="10"/>
          </p:nvPr>
        </p:nvSpPr>
        <p:spPr/>
        <p:txBody>
          <a:bodyPr/>
          <a:lstStyle/>
          <a:p>
            <a:fld id="{97DBF4CB-1F18-604E-ABEE-F005DF9F5EA0}" type="slidenum">
              <a:rPr lang="en-US" smtClean="0"/>
              <a:t>40</a:t>
            </a:fld>
            <a:endParaRPr lang="en-US" dirty="0"/>
          </a:p>
        </p:txBody>
      </p:sp>
    </p:spTree>
    <p:extLst>
      <p:ext uri="{BB962C8B-B14F-4D97-AF65-F5344CB8AC3E}">
        <p14:creationId xmlns:p14="http://schemas.microsoft.com/office/powerpoint/2010/main" val="144268855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Since the early days of Islam the separation of men and women, particularly those who are not related, has been common place. Different parts of the Muslim world have imposed this to varying degrees and it has become a point of contention in some western countries. A good example of this was a Muslim society at London School of Economics the encouraged gender segregation at one of its gala dinners.(46) In many majority Muslim countries the mixing of the sexes has happened surreptitiously. The advent of digital media like Twitter means the various forms of clandestine contact are being replaced. Twitter allows men and women to both Tweet each other as well as allowing direct messaging. The latter allowing a degree of privacy not afforded in the pre-digital era. (47)			 </a:t>
            </a:r>
          </a:p>
          <a:p>
            <a:endParaRPr lang="en-GB" sz="800" dirty="0"/>
          </a:p>
          <a:p>
            <a:r>
              <a:rPr lang="en-GB" sz="800" dirty="0"/>
              <a:t>(46) "Top London University Admits Islamic Society’s Gender-Segregated Event Was ‘Unlawful’", </a:t>
            </a:r>
            <a:r>
              <a:rPr lang="en-GB" sz="800" i="1" dirty="0"/>
              <a:t>The Independent</a:t>
            </a:r>
            <a:r>
              <a:rPr lang="en-GB" sz="800" dirty="0"/>
              <a:t>, 2018, https://www.independent.co.uk/news/uk/home-news/london-university-islamic-society-gender-segregated-event-unlawful-london-school-economics-lse-a7972311.html.</a:t>
            </a:r>
          </a:p>
          <a:p>
            <a:r>
              <a:rPr lang="en-GB" sz="800" dirty="0"/>
              <a:t>(47)</a:t>
            </a:r>
            <a:r>
              <a:rPr lang="en-GB" sz="1300" dirty="0"/>
              <a:t> </a:t>
            </a:r>
            <a:r>
              <a:rPr lang="en-GB" sz="800" dirty="0"/>
              <a:t>Paul Aarts, </a:t>
            </a:r>
            <a:r>
              <a:rPr lang="en-GB" sz="800" i="1" dirty="0"/>
              <a:t>Saudi Arabia - A Kingdom In Peril</a:t>
            </a:r>
            <a:r>
              <a:rPr lang="en-GB" sz="800" dirty="0"/>
              <a:t> (London: C Hurst &amp; Co Pub Ltd, 2016), 75-76.</a:t>
            </a:r>
          </a:p>
        </p:txBody>
      </p:sp>
      <p:sp>
        <p:nvSpPr>
          <p:cNvPr id="4" name="Slide Number Placeholder 3"/>
          <p:cNvSpPr>
            <a:spLocks noGrp="1"/>
          </p:cNvSpPr>
          <p:nvPr>
            <p:ph type="sldNum" sz="quarter" idx="10"/>
          </p:nvPr>
        </p:nvSpPr>
        <p:spPr/>
        <p:txBody>
          <a:bodyPr/>
          <a:lstStyle/>
          <a:p>
            <a:fld id="{97DBF4CB-1F18-604E-ABEE-F005DF9F5EA0}" type="slidenum">
              <a:rPr lang="en-US" smtClean="0"/>
              <a:t>41</a:t>
            </a:fld>
            <a:endParaRPr lang="en-US" dirty="0"/>
          </a:p>
        </p:txBody>
      </p:sp>
    </p:spTree>
    <p:extLst>
      <p:ext uri="{BB962C8B-B14F-4D97-AF65-F5344CB8AC3E}">
        <p14:creationId xmlns:p14="http://schemas.microsoft.com/office/powerpoint/2010/main" val="137892266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Despite the new digital mixing that is now possible a clear distinction still exists between social interactions in the digital and real worlds. The words of a young Saudi Woman (see slide) portray the reality of the problem. </a:t>
            </a:r>
          </a:p>
          <a:p>
            <a:endParaRPr lang="en-GB" sz="800" dirty="0"/>
          </a:p>
          <a:p>
            <a:pPr defTabSz="966064">
              <a:defRPr/>
            </a:pPr>
            <a:r>
              <a:rPr lang="en-GB" sz="800" dirty="0"/>
              <a:t>(48) Paul Aarts, </a:t>
            </a:r>
            <a:r>
              <a:rPr lang="en-GB" sz="800" i="1" dirty="0"/>
              <a:t>Saudi Arabia - A Kingdom In Peril</a:t>
            </a:r>
            <a:r>
              <a:rPr lang="en-GB" sz="800" dirty="0"/>
              <a:t> (London: C Hurst &amp; Co Pub Ltd, 2016), 75-76.</a:t>
            </a:r>
          </a:p>
          <a:p>
            <a:endParaRPr lang="en-GB" sz="800" dirty="0"/>
          </a:p>
        </p:txBody>
      </p:sp>
      <p:sp>
        <p:nvSpPr>
          <p:cNvPr id="4" name="Slide Number Placeholder 3"/>
          <p:cNvSpPr>
            <a:spLocks noGrp="1"/>
          </p:cNvSpPr>
          <p:nvPr>
            <p:ph type="sldNum" sz="quarter" idx="10"/>
          </p:nvPr>
        </p:nvSpPr>
        <p:spPr/>
        <p:txBody>
          <a:bodyPr/>
          <a:lstStyle/>
          <a:p>
            <a:fld id="{97DBF4CB-1F18-604E-ABEE-F005DF9F5EA0}" type="slidenum">
              <a:rPr lang="en-US" smtClean="0"/>
              <a:t>42</a:t>
            </a:fld>
            <a:endParaRPr lang="en-US" dirty="0"/>
          </a:p>
        </p:txBody>
      </p:sp>
    </p:spTree>
    <p:extLst>
      <p:ext uri="{BB962C8B-B14F-4D97-AF65-F5344CB8AC3E}">
        <p14:creationId xmlns:p14="http://schemas.microsoft.com/office/powerpoint/2010/main" val="24422479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In 2017, at the end of Women’s History Month, the hashtag #MuslimsWomensDay starting trending. It formed the basis of an initiative that recognised a basic need for Muslim women to be able to share their own narratives, rather than be discussed as passive subjects by the media or male Islamic scholars and opinion makers. The impact of this type of hashtag activism was viewed, by a proportion of the women who took park, as an important first step to claiming their own self-determination and a  ‘step towards being heard’ (49). This is an important step in the ‘performance of faith’ of Muslim women who are often perceived as male-dominated, disempowered and passive. (50) However, as we shall examine with our next slide, the call has gone even further than Muslim women being able to speak for themselves. Twitter and other forms of digital media are now being used to try and make sure women have a voice within the authority structures of Islam. </a:t>
            </a:r>
          </a:p>
          <a:p>
            <a:endParaRPr lang="en-GB" sz="800" dirty="0"/>
          </a:p>
          <a:p>
            <a:r>
              <a:rPr lang="en-GB" sz="800" dirty="0"/>
              <a:t>(49) Rosemary Pennington, "Making Space In Social Media: #Muslimwomensday In Twitter", </a:t>
            </a:r>
            <a:r>
              <a:rPr lang="en-GB" sz="800" i="1" dirty="0"/>
              <a:t>Journal Of Communication Inquiry</a:t>
            </a:r>
            <a:r>
              <a:rPr lang="en-GB" sz="800" dirty="0"/>
              <a:t> 42, no. 3 (2018): 199-217, doi:10.1177/0196859918768797.</a:t>
            </a:r>
          </a:p>
          <a:p>
            <a:r>
              <a:rPr lang="en-GB" sz="800" dirty="0"/>
              <a:t>(50)</a:t>
            </a:r>
            <a:r>
              <a:rPr lang="en-GB" sz="800" dirty="0">
                <a:solidFill>
                  <a:srgbClr val="666666"/>
                </a:solidFill>
                <a:latin typeface="Open Sans"/>
              </a:rPr>
              <a:t> Haideh Moghissi, </a:t>
            </a:r>
            <a:r>
              <a:rPr lang="en-GB" sz="800" i="1" dirty="0">
                <a:solidFill>
                  <a:srgbClr val="666666"/>
                </a:solidFill>
                <a:latin typeface="Open Sans"/>
              </a:rPr>
              <a:t>Women And Islam:  mages and realities</a:t>
            </a:r>
            <a:r>
              <a:rPr lang="en-GB" sz="800" dirty="0">
                <a:solidFill>
                  <a:srgbClr val="666666"/>
                </a:solidFill>
                <a:latin typeface="Open Sans"/>
              </a:rPr>
              <a:t> (London: Routledge, 2009),</a:t>
            </a:r>
            <a:r>
              <a:rPr lang="en-GB" sz="800" dirty="0"/>
              <a:t> 111.</a:t>
            </a:r>
          </a:p>
        </p:txBody>
      </p:sp>
      <p:sp>
        <p:nvSpPr>
          <p:cNvPr id="4" name="Slide Number Placeholder 3"/>
          <p:cNvSpPr>
            <a:spLocks noGrp="1"/>
          </p:cNvSpPr>
          <p:nvPr>
            <p:ph type="sldNum" sz="quarter" idx="10"/>
          </p:nvPr>
        </p:nvSpPr>
        <p:spPr/>
        <p:txBody>
          <a:bodyPr/>
          <a:lstStyle/>
          <a:p>
            <a:fld id="{97DBF4CB-1F18-604E-ABEE-F005DF9F5EA0}" type="slidenum">
              <a:rPr lang="en-US" smtClean="0"/>
              <a:t>43</a:t>
            </a:fld>
            <a:endParaRPr lang="en-US" dirty="0"/>
          </a:p>
        </p:txBody>
      </p:sp>
    </p:spTree>
    <p:extLst>
      <p:ext uri="{BB962C8B-B14F-4D97-AF65-F5344CB8AC3E}">
        <p14:creationId xmlns:p14="http://schemas.microsoft.com/office/powerpoint/2010/main" val="379474376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In this final section we shall consider the role of Twitter in challenging the long-held male dominance of Islamic religious and academic thought. We will do it through elements of the work of Amina Wadud (pictured) and other leading Muslim feminists. Amina Wadud is affiliated with the concept of ‘gender </a:t>
            </a:r>
            <a:r>
              <a:rPr lang="en-GB" sz="800" i="1" dirty="0"/>
              <a:t>jihad’ </a:t>
            </a:r>
            <a:r>
              <a:rPr lang="en-GB" sz="800" dirty="0"/>
              <a:t>which she has initiated as part of her campaign for gender justice within Islam.(52)</a:t>
            </a:r>
          </a:p>
          <a:p>
            <a:endParaRPr lang="en-GB" sz="800" dirty="0"/>
          </a:p>
          <a:p>
            <a:r>
              <a:rPr lang="en-GB" sz="800" dirty="0"/>
              <a:t>(51)</a:t>
            </a:r>
            <a:r>
              <a:rPr lang="en-GB" sz="800" dirty="0">
                <a:solidFill>
                  <a:srgbClr val="666666"/>
                </a:solidFill>
                <a:latin typeface="Open Sans"/>
              </a:rPr>
              <a:t> Shadaab Rahemtulla, </a:t>
            </a:r>
            <a:r>
              <a:rPr lang="en-GB" sz="800" i="1" dirty="0">
                <a:solidFill>
                  <a:srgbClr val="666666"/>
                </a:solidFill>
                <a:latin typeface="Open Sans"/>
              </a:rPr>
              <a:t>Qur'an Of The Oppressed</a:t>
            </a:r>
            <a:r>
              <a:rPr lang="en-GB" sz="800" dirty="0">
                <a:solidFill>
                  <a:srgbClr val="666666"/>
                </a:solidFill>
                <a:latin typeface="Open Sans"/>
              </a:rPr>
              <a:t> (Oxford: Oxford University Press, 2017), 2,100.</a:t>
            </a:r>
            <a:endParaRPr lang="en-GB" sz="800" dirty="0"/>
          </a:p>
          <a:p>
            <a:r>
              <a:rPr lang="en-GB" sz="800" dirty="0"/>
              <a:t>(52)</a:t>
            </a:r>
            <a:r>
              <a:rPr lang="en-GB" sz="1300" dirty="0"/>
              <a:t> </a:t>
            </a:r>
            <a:r>
              <a:rPr lang="en-GB" sz="800" dirty="0"/>
              <a:t>Amina Wadud, </a:t>
            </a:r>
            <a:r>
              <a:rPr lang="en-GB" sz="800" i="1" dirty="0"/>
              <a:t>Inside The Gender Jihad</a:t>
            </a:r>
            <a:r>
              <a:rPr lang="en-GB" sz="800" dirty="0"/>
              <a:t> (Oxford: Oneworld, 2008), 5.</a:t>
            </a:r>
          </a:p>
        </p:txBody>
      </p:sp>
      <p:sp>
        <p:nvSpPr>
          <p:cNvPr id="4" name="Slide Number Placeholder 3"/>
          <p:cNvSpPr>
            <a:spLocks noGrp="1"/>
          </p:cNvSpPr>
          <p:nvPr>
            <p:ph type="sldNum" sz="quarter" idx="10"/>
          </p:nvPr>
        </p:nvSpPr>
        <p:spPr/>
        <p:txBody>
          <a:bodyPr/>
          <a:lstStyle/>
          <a:p>
            <a:fld id="{97DBF4CB-1F18-604E-ABEE-F005DF9F5EA0}" type="slidenum">
              <a:rPr lang="en-US" smtClean="0"/>
              <a:t>44</a:t>
            </a:fld>
            <a:endParaRPr lang="en-US" dirty="0"/>
          </a:p>
        </p:txBody>
      </p:sp>
    </p:spTree>
    <p:extLst>
      <p:ext uri="{BB962C8B-B14F-4D97-AF65-F5344CB8AC3E}">
        <p14:creationId xmlns:p14="http://schemas.microsoft.com/office/powerpoint/2010/main" val="99737184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In may 2015 a non-religious Tumblr page was set up: http://allmalepanels.tumblr.com. This idea caught the attentions of a number of female Muslims activists including Amina Wadud, Kecia Ali, and the Muslim academic and  feminist blogger, Dr Orbala. Just as their non-Muslim activists had done, these activists employed the use of various forms of digital media (websites, blogs, Facebook, Twitter) to highlight the problem within the Muslim community. One of the images included on Orbala’s blog is the image above. A poster for a conference about ‘Empowering Women’ to be run by an all male panel.(53)</a:t>
            </a:r>
          </a:p>
          <a:p>
            <a:endParaRPr lang="en-GB" sz="800" dirty="0"/>
          </a:p>
          <a:p>
            <a:r>
              <a:rPr lang="en-GB" sz="800" dirty="0"/>
              <a:t>(53) "All-Male Muslim Things", </a:t>
            </a:r>
            <a:r>
              <a:rPr lang="en-GB" sz="800" i="1" dirty="0"/>
              <a:t>Freedom From The Forbidden</a:t>
            </a:r>
            <a:r>
              <a:rPr lang="en-GB" sz="800" dirty="0"/>
              <a:t>, 2018, https://orbala.net/all-male-muslim-things-panels-events-edited-volumes-etc/</a:t>
            </a:r>
          </a:p>
        </p:txBody>
      </p:sp>
      <p:sp>
        <p:nvSpPr>
          <p:cNvPr id="4" name="Slide Number Placeholder 3"/>
          <p:cNvSpPr>
            <a:spLocks noGrp="1"/>
          </p:cNvSpPr>
          <p:nvPr>
            <p:ph type="sldNum" sz="quarter" idx="10"/>
          </p:nvPr>
        </p:nvSpPr>
        <p:spPr/>
        <p:txBody>
          <a:bodyPr/>
          <a:lstStyle/>
          <a:p>
            <a:fld id="{97DBF4CB-1F18-604E-ABEE-F005DF9F5EA0}" type="slidenum">
              <a:rPr lang="en-US" smtClean="0"/>
              <a:t>45</a:t>
            </a:fld>
            <a:endParaRPr lang="en-US" dirty="0"/>
          </a:p>
        </p:txBody>
      </p:sp>
    </p:spTree>
    <p:extLst>
      <p:ext uri="{BB962C8B-B14F-4D97-AF65-F5344CB8AC3E}">
        <p14:creationId xmlns:p14="http://schemas.microsoft.com/office/powerpoint/2010/main" val="14409086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The activists soon also co-opted the hashtag #allmalepanel as a way of highlighting the issue on Twitter. The Tweet on the slide was sent in March 2016 to challenge the all male leadership and panel of the World Sufi Forum.(54) </a:t>
            </a:r>
          </a:p>
          <a:p>
            <a:endParaRPr lang="en-GB" sz="800" dirty="0"/>
          </a:p>
          <a:p>
            <a:r>
              <a:rPr lang="en-GB" sz="800" dirty="0"/>
              <a:t>(54) Amina Wadud, "Twitter", </a:t>
            </a:r>
            <a:r>
              <a:rPr lang="en-GB" sz="800" i="1" dirty="0"/>
              <a:t>Twitter.Com</a:t>
            </a:r>
            <a:r>
              <a:rPr lang="en-GB" sz="800" dirty="0"/>
              <a:t>, 2018, https://twitter.com/aminawadud/status/711501201158901760.</a:t>
            </a:r>
          </a:p>
        </p:txBody>
      </p:sp>
      <p:sp>
        <p:nvSpPr>
          <p:cNvPr id="4" name="Slide Number Placeholder 3"/>
          <p:cNvSpPr>
            <a:spLocks noGrp="1"/>
          </p:cNvSpPr>
          <p:nvPr>
            <p:ph type="sldNum" sz="quarter" idx="10"/>
          </p:nvPr>
        </p:nvSpPr>
        <p:spPr/>
        <p:txBody>
          <a:bodyPr/>
          <a:lstStyle/>
          <a:p>
            <a:fld id="{97DBF4CB-1F18-604E-ABEE-F005DF9F5EA0}" type="slidenum">
              <a:rPr lang="en-US" smtClean="0"/>
              <a:t>46</a:t>
            </a:fld>
            <a:endParaRPr lang="en-US" dirty="0"/>
          </a:p>
        </p:txBody>
      </p:sp>
    </p:spTree>
    <p:extLst>
      <p:ext uri="{BB962C8B-B14F-4D97-AF65-F5344CB8AC3E}">
        <p14:creationId xmlns:p14="http://schemas.microsoft.com/office/powerpoint/2010/main" val="359671566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United front: By co-opting the hashtag from a secular cause the Muslim activists formed a bridge between the two worlds, gaining numerous supporters including Muslims and non-Muslims, men and women.</a:t>
            </a:r>
          </a:p>
          <a:p>
            <a:endParaRPr lang="en-GB" sz="800" dirty="0"/>
          </a:p>
          <a:p>
            <a:r>
              <a:rPr lang="en-GB" sz="800" dirty="0"/>
              <a:t>Spotlight: Twitter enabled this to not remain and intra-Muslim debate. Each time an event was happening the organisers were aware that it was not only Muslim women who were offering the challenge and looking at how they handled the response. </a:t>
            </a:r>
          </a:p>
          <a:p>
            <a:endParaRPr lang="en-GB" sz="800" dirty="0"/>
          </a:p>
          <a:p>
            <a:r>
              <a:rPr lang="en-GB" sz="800" dirty="0"/>
              <a:t>Numbers: In days passed the activist response may have relied on writing a letter  or gathering a some local people together to protest. Both methods suffer the limitations of traditional form of activism; slow, time-heavy, require considerable co-ordination. By contrast, Twitter enables you to create a ‘critical mass’ of responses, almost in real time. Amina Wadud as 54,000 followers on Twitter, Kecia Ali – 18,000, Orbala – 22,000. Within a matter of hours just these three women can highlight an issue of gender justice to nearly 100,000 people. That is an unprecedented reach compared to traditional networks of communication. </a:t>
            </a:r>
          </a:p>
          <a:p>
            <a:endParaRPr lang="en-GB" sz="800" dirty="0"/>
          </a:p>
          <a:p>
            <a:r>
              <a:rPr lang="en-GB" sz="800" dirty="0"/>
              <a:t>Challenge authority: It represents a new and relatively simple was of challenging the traditional sources of authority. Within hours of organising an ‘all male panel’ event the organisers can expect to have any lack of gender balance highlighted to a large audience. Since Twitter is also easy to integrate across other forms of digital media e.g. Facebook, the message can also spread further. </a:t>
            </a:r>
          </a:p>
          <a:p>
            <a:endParaRPr lang="en-GB" sz="800" dirty="0"/>
          </a:p>
          <a:p>
            <a:r>
              <a:rPr lang="en-GB" sz="800" dirty="0"/>
              <a:t>Challenge culture: movements like this have the ability to challenge and potentially shift ‘established cultural patterns’. Women are able to offer a ‘critical voice’ in the ‘virtual world’ (55). The underrepresentation of women means that discussion of issues of vital importance to the community about, for example, aspects of theology and social policy, will continue to be framed by men. Increasing female participation should be seen as a an important bolstering of the performance of faith, as it re-frames issues by including the vitally importance female perspective (56). </a:t>
            </a:r>
          </a:p>
          <a:p>
            <a:endParaRPr lang="en-GB" sz="800" dirty="0"/>
          </a:p>
          <a:p>
            <a:r>
              <a:rPr lang="en-GB" sz="800" dirty="0"/>
              <a:t>Response: It is hard to judge the success of the campaign. That will take some evaluate. In the short term we can say with certainty that it has placed the issue on the map. Conferences that have previously been all male have, in some cases, now included a female moderator (57). The campaign has also spread to include criticism of all male opinion pieces on websites article. One of those challenged, Junaid Jahangir - Assistant Professor at MacEwan University, accepted that the criticism made against him was ‘legitimate’ and went on to change the title of the article, as well as write a follow up piece citing the importance of Women within the Islamic tradition (58). The campaign has also flattened Muslim female identity, in the sense that women from a variety of different traditions and schools are able to agree and rally around the issue (59).		 </a:t>
            </a:r>
          </a:p>
          <a:p>
            <a:endParaRPr lang="en-GB" sz="800" dirty="0"/>
          </a:p>
          <a:p>
            <a:r>
              <a:rPr lang="en-GB" sz="800" dirty="0"/>
              <a:t>(55) </a:t>
            </a:r>
            <a:r>
              <a:rPr lang="en-GB" sz="800" dirty="0">
                <a:solidFill>
                  <a:srgbClr val="000000"/>
                </a:solidFill>
              </a:rPr>
              <a:t>Anna Piela. "Internet, Blogs, and Social Networking." In </a:t>
            </a:r>
            <a:r>
              <a:rPr lang="en-GB" sz="800" i="1" dirty="0">
                <a:solidFill>
                  <a:srgbClr val="000000"/>
                </a:solidFill>
              </a:rPr>
              <a:t>The Oxford Encyclopedia of Islam and Women</a:t>
            </a:r>
            <a:r>
              <a:rPr lang="en-GB" sz="800" dirty="0">
                <a:solidFill>
                  <a:srgbClr val="000000"/>
                </a:solidFill>
              </a:rPr>
              <a:t>. </a:t>
            </a:r>
            <a:r>
              <a:rPr lang="en-GB" sz="800" i="1" dirty="0">
                <a:solidFill>
                  <a:srgbClr val="000000"/>
                </a:solidFill>
              </a:rPr>
              <a:t>Oxford Islamic Studies Online</a:t>
            </a:r>
            <a:r>
              <a:rPr lang="en-GB" sz="800" dirty="0">
                <a:solidFill>
                  <a:srgbClr val="000000"/>
                </a:solidFill>
              </a:rPr>
              <a:t>, http://www.oxfordislamicstudies.com.ezproxy.uwtsd.ac.uk/article/opr/t355/e0134 (accessed 23-Jun-2018).</a:t>
            </a:r>
            <a:r>
              <a:rPr lang="en-GB" sz="800" dirty="0"/>
              <a:t> </a:t>
            </a:r>
          </a:p>
          <a:p>
            <a:pPr defTabSz="966064"/>
            <a:r>
              <a:rPr lang="en-GB" sz="800" dirty="0"/>
              <a:t>(56) </a:t>
            </a:r>
            <a:r>
              <a:rPr lang="en-GB" sz="800" dirty="0">
                <a:solidFill>
                  <a:srgbClr val="666666"/>
                </a:solidFill>
                <a:latin typeface="Open Sans"/>
              </a:rPr>
              <a:t>"#Noallmalepanels: American Muslim Women Want Change", </a:t>
            </a:r>
            <a:r>
              <a:rPr lang="en-GB" sz="800" i="1" dirty="0">
                <a:solidFill>
                  <a:srgbClr val="666666"/>
                </a:solidFill>
                <a:latin typeface="Open Sans"/>
              </a:rPr>
              <a:t>English.Alarabiya.Net</a:t>
            </a:r>
            <a:r>
              <a:rPr lang="en-GB" sz="800" dirty="0">
                <a:solidFill>
                  <a:srgbClr val="666666"/>
                </a:solidFill>
                <a:latin typeface="Open Sans"/>
              </a:rPr>
              <a:t>, 2018, http://english.alarabiya.net/en/variety/2015/11/10/-NoAllMalePanels-American-Muslim-women-want-change.html.</a:t>
            </a:r>
            <a:endParaRPr lang="en-GB" sz="800" dirty="0"/>
          </a:p>
          <a:p>
            <a:pPr defTabSz="966064"/>
            <a:r>
              <a:rPr lang="en-GB" sz="800" dirty="0"/>
              <a:t>(57)</a:t>
            </a:r>
            <a:r>
              <a:rPr lang="en-GB" sz="800" dirty="0">
                <a:solidFill>
                  <a:prstClr val="black"/>
                </a:solidFill>
              </a:rPr>
              <a:t> Amina Wudud and Kecia Ali, "Twitter", </a:t>
            </a:r>
            <a:r>
              <a:rPr lang="en-GB" sz="800" i="1" dirty="0">
                <a:solidFill>
                  <a:prstClr val="black"/>
                </a:solidFill>
              </a:rPr>
              <a:t>Twitter.Com</a:t>
            </a:r>
            <a:r>
              <a:rPr lang="en-GB" sz="800" dirty="0">
                <a:solidFill>
                  <a:prstClr val="black"/>
                </a:solidFill>
              </a:rPr>
              <a:t>, 2018, https://twitter.com/aminawadud/status/734922308138061824.</a:t>
            </a:r>
          </a:p>
          <a:p>
            <a:r>
              <a:rPr lang="en-GB" sz="800" dirty="0"/>
              <a:t>(58) "Can Muslims Respect Female Scholars Of Islam?", </a:t>
            </a:r>
            <a:r>
              <a:rPr lang="en-GB" sz="800" i="1" dirty="0"/>
              <a:t>Huffpost Canada</a:t>
            </a:r>
            <a:r>
              <a:rPr lang="en-GB" sz="800" dirty="0"/>
              <a:t>, 2018, https://www.huffingtonpost.ca/junaid-jahangir/can-muslims-respect-femal_b_16553528.html?guccounter=1.</a:t>
            </a:r>
          </a:p>
          <a:p>
            <a:r>
              <a:rPr lang="en-GB" sz="800" dirty="0"/>
              <a:t>(59) Ibid, Piela, </a:t>
            </a:r>
            <a:r>
              <a:rPr lang="en-GB" sz="800" dirty="0">
                <a:solidFill>
                  <a:srgbClr val="000000"/>
                </a:solidFill>
              </a:rPr>
              <a:t>"Internet, Blogs, and Social Networking." </a:t>
            </a:r>
            <a:endParaRPr lang="en-GB" sz="800" dirty="0"/>
          </a:p>
          <a:p>
            <a:endParaRPr lang="en-GB" sz="800" dirty="0"/>
          </a:p>
        </p:txBody>
      </p:sp>
      <p:sp>
        <p:nvSpPr>
          <p:cNvPr id="4" name="Slide Number Placeholder 3"/>
          <p:cNvSpPr>
            <a:spLocks noGrp="1"/>
          </p:cNvSpPr>
          <p:nvPr>
            <p:ph type="sldNum" sz="quarter" idx="10"/>
          </p:nvPr>
        </p:nvSpPr>
        <p:spPr/>
        <p:txBody>
          <a:bodyPr/>
          <a:lstStyle/>
          <a:p>
            <a:fld id="{97DBF4CB-1F18-604E-ABEE-F005DF9F5EA0}" type="slidenum">
              <a:rPr lang="en-US" smtClean="0"/>
              <a:t>47</a:t>
            </a:fld>
            <a:endParaRPr lang="en-US" dirty="0"/>
          </a:p>
        </p:txBody>
      </p:sp>
    </p:spTree>
    <p:extLst>
      <p:ext uri="{BB962C8B-B14F-4D97-AF65-F5344CB8AC3E}">
        <p14:creationId xmlns:p14="http://schemas.microsoft.com/office/powerpoint/2010/main" val="335606839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Twitter provides some specific advantages for challenging traditional networks of authority. It enables women to participate in social movements and quick create a ‘critical mass’ of activism to focus attention on issues of gender injustice. It enables local issues to garner global support from like minded individuals. Moreover, the support is not limited to intra-Muslim, female dominated activism but rather builds bridges with the secular world around a common cause. That said some governments have taken to blocking Twitter, particularly at times for community tension, in order to control the message and return to traditional network structures. As technology evolves it is likely this will become more difficult to do. Those entering into the world of Twitter activism will need to be aware of the need for a ‘thick skin’. The Twitterstorm can be wonderful when it’s working in your favour, but women on-line are often subject to a barrage of sexist attacks when they dare to raise their heads above the parapet. </a:t>
            </a:r>
          </a:p>
        </p:txBody>
      </p:sp>
      <p:sp>
        <p:nvSpPr>
          <p:cNvPr id="4" name="Slide Number Placeholder 3"/>
          <p:cNvSpPr>
            <a:spLocks noGrp="1"/>
          </p:cNvSpPr>
          <p:nvPr>
            <p:ph type="sldNum" sz="quarter" idx="10"/>
          </p:nvPr>
        </p:nvSpPr>
        <p:spPr/>
        <p:txBody>
          <a:bodyPr/>
          <a:lstStyle/>
          <a:p>
            <a:fld id="{97DBF4CB-1F18-604E-ABEE-F005DF9F5EA0}" type="slidenum">
              <a:rPr lang="en-US" smtClean="0"/>
              <a:t>48</a:t>
            </a:fld>
            <a:endParaRPr lang="en-US" dirty="0"/>
          </a:p>
        </p:txBody>
      </p:sp>
    </p:spTree>
    <p:extLst>
      <p:ext uri="{BB962C8B-B14F-4D97-AF65-F5344CB8AC3E}">
        <p14:creationId xmlns:p14="http://schemas.microsoft.com/office/powerpoint/2010/main" val="292848072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DBF4CB-1F18-604E-ABEE-F005DF9F5EA0}" type="slidenum">
              <a:rPr lang="en-US" smtClean="0"/>
              <a:t>49</a:t>
            </a:fld>
            <a:endParaRPr lang="en-US" dirty="0"/>
          </a:p>
        </p:txBody>
      </p:sp>
    </p:spTree>
    <p:extLst>
      <p:ext uri="{BB962C8B-B14F-4D97-AF65-F5344CB8AC3E}">
        <p14:creationId xmlns:p14="http://schemas.microsoft.com/office/powerpoint/2010/main" val="205052759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sz="1300" dirty="0"/>
          </a:p>
          <a:p>
            <a:pPr algn="l"/>
            <a:r>
              <a:rPr lang="en-GB" sz="1300" b="1" dirty="0"/>
              <a:t>Bibliography</a:t>
            </a:r>
            <a:br>
              <a:rPr lang="en-GB" sz="1300" dirty="0"/>
            </a:br>
            <a:endParaRPr lang="en-GB" sz="800" dirty="0">
              <a:solidFill>
                <a:srgbClr val="000000"/>
              </a:solidFill>
            </a:endParaRPr>
          </a:p>
          <a:p>
            <a:pPr algn="l"/>
            <a:r>
              <a:rPr lang="en-GB" sz="800" dirty="0">
                <a:solidFill>
                  <a:srgbClr val="000000"/>
                </a:solidFill>
              </a:rPr>
              <a:t>"#Noallmalepanels: American Muslim Women Want Change". </a:t>
            </a:r>
            <a:r>
              <a:rPr lang="en-GB" sz="800" i="1" dirty="0">
                <a:solidFill>
                  <a:srgbClr val="000000"/>
                </a:solidFill>
              </a:rPr>
              <a:t>English.Alarabiya.Net</a:t>
            </a:r>
            <a:r>
              <a:rPr lang="en-GB" sz="800" dirty="0">
                <a:solidFill>
                  <a:srgbClr val="000000"/>
                </a:solidFill>
              </a:rPr>
              <a:t>, 2018. http://english.alarabiya.net/en/variety/2015/11/10/-NoAllMalePanels-American-Muslim-women-want-change.html.</a:t>
            </a:r>
          </a:p>
          <a:p>
            <a:pPr algn="l"/>
            <a:endParaRPr lang="en-GB" sz="800" dirty="0">
              <a:solidFill>
                <a:srgbClr val="000000"/>
              </a:solidFill>
            </a:endParaRPr>
          </a:p>
          <a:p>
            <a:pPr algn="l"/>
            <a:r>
              <a:rPr lang="en-GB" sz="800" dirty="0">
                <a:solidFill>
                  <a:srgbClr val="000000"/>
                </a:solidFill>
              </a:rPr>
              <a:t>Aarts, Paul. </a:t>
            </a:r>
            <a:r>
              <a:rPr lang="en-GB" sz="800" i="1" dirty="0">
                <a:solidFill>
                  <a:srgbClr val="000000"/>
                </a:solidFill>
              </a:rPr>
              <a:t>Saudi Arabia - A Kingdom In Peril</a:t>
            </a:r>
            <a:r>
              <a:rPr lang="en-GB" sz="800" dirty="0">
                <a:solidFill>
                  <a:srgbClr val="000000"/>
                </a:solidFill>
              </a:rPr>
              <a:t>. London: C Hurst &amp; Co Pub Ltd, 2016.</a:t>
            </a:r>
          </a:p>
          <a:p>
            <a:pPr algn="l"/>
            <a:endParaRPr lang="en-GB" sz="800" dirty="0">
              <a:solidFill>
                <a:srgbClr val="000000"/>
              </a:solidFill>
            </a:endParaRPr>
          </a:p>
          <a:p>
            <a:pPr algn="l"/>
            <a:r>
              <a:rPr lang="en-GB" sz="800" dirty="0">
                <a:solidFill>
                  <a:srgbClr val="000000"/>
                </a:solidFill>
              </a:rPr>
              <a:t>"All-Male Muslim Things". </a:t>
            </a:r>
            <a:r>
              <a:rPr lang="en-GB" sz="800" i="1" dirty="0">
                <a:solidFill>
                  <a:srgbClr val="000000"/>
                </a:solidFill>
              </a:rPr>
              <a:t>Freedom From The Forbidden</a:t>
            </a:r>
            <a:r>
              <a:rPr lang="en-GB" sz="800" dirty="0">
                <a:solidFill>
                  <a:srgbClr val="000000"/>
                </a:solidFill>
              </a:rPr>
              <a:t>, 2018. https://orbala.net/all-male-muslim-things-panels-events-edited-volumes-etc/.</a:t>
            </a:r>
          </a:p>
          <a:p>
            <a:pPr algn="l"/>
            <a:endParaRPr lang="en-GB" sz="800" dirty="0">
              <a:solidFill>
                <a:srgbClr val="000000"/>
              </a:solidFill>
            </a:endParaRPr>
          </a:p>
          <a:p>
            <a:pPr algn="l"/>
            <a:r>
              <a:rPr lang="en-GB" sz="800" dirty="0">
                <a:solidFill>
                  <a:srgbClr val="000000"/>
                </a:solidFill>
              </a:rPr>
              <a:t>Ansari, Humayun. </a:t>
            </a:r>
            <a:r>
              <a:rPr lang="en-GB" sz="800" i="1" dirty="0">
                <a:solidFill>
                  <a:srgbClr val="000000"/>
                </a:solidFill>
              </a:rPr>
              <a:t>"The Infidel Within"</a:t>
            </a:r>
            <a:r>
              <a:rPr lang="en-GB" sz="800" dirty="0">
                <a:solidFill>
                  <a:srgbClr val="000000"/>
                </a:solidFill>
              </a:rPr>
              <a:t>. London: Hurst and Co., 2004.</a:t>
            </a:r>
          </a:p>
          <a:p>
            <a:pPr algn="l"/>
            <a:endParaRPr lang="en-GB" sz="800" dirty="0">
              <a:solidFill>
                <a:srgbClr val="000000"/>
              </a:solidFill>
            </a:endParaRPr>
          </a:p>
          <a:p>
            <a:pPr algn="l"/>
            <a:r>
              <a:rPr lang="en-GB" sz="800" dirty="0">
                <a:solidFill>
                  <a:srgbClr val="000000"/>
                </a:solidFill>
              </a:rPr>
              <a:t>Bowen, Innes. </a:t>
            </a:r>
            <a:r>
              <a:rPr lang="en-GB" sz="800" i="1" dirty="0">
                <a:solidFill>
                  <a:srgbClr val="000000"/>
                </a:solidFill>
              </a:rPr>
              <a:t>Medina In Birmingham, Najaf In Brent</a:t>
            </a:r>
            <a:r>
              <a:rPr lang="en-GB" sz="800" dirty="0">
                <a:solidFill>
                  <a:srgbClr val="000000"/>
                </a:solidFill>
              </a:rPr>
              <a:t>. London: Hurst &amp; Company, 2015.</a:t>
            </a:r>
          </a:p>
          <a:p>
            <a:pPr algn="l"/>
            <a:endParaRPr lang="en-GB" sz="800" dirty="0">
              <a:solidFill>
                <a:srgbClr val="000000"/>
              </a:solidFill>
            </a:endParaRPr>
          </a:p>
          <a:p>
            <a:pPr algn="l"/>
            <a:r>
              <a:rPr lang="en-GB" sz="800" dirty="0">
                <a:solidFill>
                  <a:srgbClr val="000000"/>
                </a:solidFill>
              </a:rPr>
              <a:t>Bunt, Gary Richard. </a:t>
            </a:r>
            <a:r>
              <a:rPr lang="en-GB" sz="800" i="1" dirty="0">
                <a:solidFill>
                  <a:srgbClr val="000000"/>
                </a:solidFill>
              </a:rPr>
              <a:t>Imuslims</a:t>
            </a:r>
            <a:r>
              <a:rPr lang="en-GB" sz="800" dirty="0">
                <a:solidFill>
                  <a:srgbClr val="000000"/>
                </a:solidFill>
              </a:rPr>
              <a:t>. London: C. Hurst &amp; Co. Publishers, 2009.</a:t>
            </a:r>
          </a:p>
          <a:p>
            <a:pPr algn="l"/>
            <a:endParaRPr lang="en-GB" sz="800" dirty="0">
              <a:solidFill>
                <a:srgbClr val="000000"/>
              </a:solidFill>
            </a:endParaRPr>
          </a:p>
          <a:p>
            <a:pPr algn="l"/>
            <a:r>
              <a:rPr lang="en-GB" sz="800" dirty="0">
                <a:solidFill>
                  <a:srgbClr val="000000"/>
                </a:solidFill>
              </a:rPr>
              <a:t>Bunt, Gary R. </a:t>
            </a:r>
            <a:r>
              <a:rPr lang="en-GB" sz="800" i="1" dirty="0">
                <a:solidFill>
                  <a:srgbClr val="000000"/>
                </a:solidFill>
              </a:rPr>
              <a:t>Islam In The Digital Age: E-Jihad, Online Fatwas And Cyber Islamic Environments (Critical Studies On Islam)</a:t>
            </a:r>
            <a:r>
              <a:rPr lang="en-GB" sz="800" dirty="0">
                <a:solidFill>
                  <a:srgbClr val="000000"/>
                </a:solidFill>
              </a:rPr>
              <a:t>. Pluto Press, 2003.</a:t>
            </a:r>
          </a:p>
          <a:p>
            <a:pPr algn="l"/>
            <a:endParaRPr lang="en-GB" sz="800" dirty="0">
              <a:solidFill>
                <a:srgbClr val="000000"/>
              </a:solidFill>
            </a:endParaRPr>
          </a:p>
          <a:p>
            <a:pPr algn="l"/>
            <a:r>
              <a:rPr lang="en-GB" sz="800" dirty="0">
                <a:solidFill>
                  <a:srgbClr val="000000"/>
                </a:solidFill>
              </a:rPr>
              <a:t>"Can Muslims Respect Female Scholars Of Islam?". </a:t>
            </a:r>
            <a:r>
              <a:rPr lang="en-GB" sz="800" i="1" dirty="0">
                <a:solidFill>
                  <a:srgbClr val="000000"/>
                </a:solidFill>
              </a:rPr>
              <a:t>Huffpost Canada</a:t>
            </a:r>
            <a:r>
              <a:rPr lang="en-GB" sz="800" dirty="0">
                <a:solidFill>
                  <a:srgbClr val="000000"/>
                </a:solidFill>
              </a:rPr>
              <a:t>, 2018. https://www.huffingtonpost.ca/junaid-jahangir/can-muslims-respect-femal_b_16553528.html?guccounter=1.</a:t>
            </a:r>
          </a:p>
          <a:p>
            <a:pPr algn="l"/>
            <a:endParaRPr lang="en-GB" sz="800" dirty="0">
              <a:solidFill>
                <a:srgbClr val="000000"/>
              </a:solidFill>
            </a:endParaRPr>
          </a:p>
          <a:p>
            <a:pPr algn="l"/>
            <a:r>
              <a:rPr lang="en-GB" sz="800" dirty="0">
                <a:solidFill>
                  <a:srgbClr val="000000"/>
                </a:solidFill>
              </a:rPr>
              <a:t>"Child Poverty Facts And Figures | Child Poverty Action Group". </a:t>
            </a:r>
            <a:r>
              <a:rPr lang="en-GB" sz="800" i="1" dirty="0">
                <a:solidFill>
                  <a:srgbClr val="000000"/>
                </a:solidFill>
              </a:rPr>
              <a:t>Cpag.Org.Uk</a:t>
            </a:r>
            <a:r>
              <a:rPr lang="en-GB" sz="800" dirty="0">
                <a:solidFill>
                  <a:srgbClr val="000000"/>
                </a:solidFill>
              </a:rPr>
              <a:t>, 2018. http://www.cpag.org.uk/content/child-poverty-facts-and-figures.</a:t>
            </a:r>
          </a:p>
          <a:p>
            <a:pPr algn="l"/>
            <a:endParaRPr lang="en-GB" sz="800" dirty="0">
              <a:solidFill>
                <a:srgbClr val="000000"/>
              </a:solidFill>
            </a:endParaRPr>
          </a:p>
          <a:p>
            <a:pPr algn="l"/>
            <a:r>
              <a:rPr lang="en-GB" sz="800" dirty="0">
                <a:solidFill>
                  <a:srgbClr val="000000"/>
                </a:solidFill>
              </a:rPr>
              <a:t>Cooke, Miriam, and Bruce B Lawrence. </a:t>
            </a:r>
            <a:r>
              <a:rPr lang="en-GB" sz="800" i="1" dirty="0">
                <a:solidFill>
                  <a:srgbClr val="000000"/>
                </a:solidFill>
              </a:rPr>
              <a:t>Muslim Networks From Hajj To Hip Hop</a:t>
            </a:r>
            <a:r>
              <a:rPr lang="en-GB" sz="800" dirty="0">
                <a:solidFill>
                  <a:srgbClr val="000000"/>
                </a:solidFill>
              </a:rPr>
              <a:t>. Chapel Hill: University of North Carolina Press, 2005.</a:t>
            </a:r>
          </a:p>
          <a:p>
            <a:pPr algn="l"/>
            <a:endParaRPr lang="en-GB" sz="800" dirty="0">
              <a:solidFill>
                <a:srgbClr val="000000"/>
              </a:solidFill>
            </a:endParaRPr>
          </a:p>
          <a:p>
            <a:pPr algn="l"/>
            <a:r>
              <a:rPr lang="en-GB" sz="800" dirty="0">
                <a:solidFill>
                  <a:srgbClr val="000000"/>
                </a:solidFill>
              </a:rPr>
              <a:t>"Croydon Mosque". </a:t>
            </a:r>
            <a:r>
              <a:rPr lang="en-GB" sz="800" i="1" dirty="0">
                <a:solidFill>
                  <a:srgbClr val="000000"/>
                </a:solidFill>
              </a:rPr>
              <a:t>En.Wikipedia.Org</a:t>
            </a:r>
            <a:r>
              <a:rPr lang="en-GB" sz="800" dirty="0">
                <a:solidFill>
                  <a:srgbClr val="000000"/>
                </a:solidFill>
              </a:rPr>
              <a:t>, 2018. https://en.wikipedia.org/wiki/Croydon_Mosque.</a:t>
            </a:r>
          </a:p>
          <a:p>
            <a:pPr algn="l"/>
            <a:endParaRPr lang="en-GB" sz="800" dirty="0">
              <a:solidFill>
                <a:srgbClr val="000000"/>
              </a:solidFill>
            </a:endParaRPr>
          </a:p>
          <a:p>
            <a:pPr algn="l"/>
            <a:r>
              <a:rPr lang="en-GB" sz="800" dirty="0">
                <a:solidFill>
                  <a:srgbClr val="000000"/>
                </a:solidFill>
              </a:rPr>
              <a:t>"Croydon Mosque &amp; Islamic Centre - - About The Centre". </a:t>
            </a:r>
            <a:r>
              <a:rPr lang="en-GB" sz="800" i="1" dirty="0">
                <a:solidFill>
                  <a:srgbClr val="000000"/>
                </a:solidFill>
              </a:rPr>
              <a:t>Croydonmosque.Com</a:t>
            </a:r>
            <a:r>
              <a:rPr lang="en-GB" sz="800" dirty="0">
                <a:solidFill>
                  <a:srgbClr val="000000"/>
                </a:solidFill>
              </a:rPr>
              <a:t>, 2018. http://www.croydonmosque.com/?page=about.</a:t>
            </a:r>
          </a:p>
          <a:p>
            <a:pPr algn="l"/>
            <a:endParaRPr lang="en-GB" sz="800" dirty="0">
              <a:solidFill>
                <a:srgbClr val="000000"/>
              </a:solidFill>
            </a:endParaRPr>
          </a:p>
          <a:p>
            <a:pPr algn="l"/>
            <a:r>
              <a:rPr lang="en-GB" sz="800" dirty="0">
                <a:solidFill>
                  <a:srgbClr val="000000"/>
                </a:solidFill>
              </a:rPr>
              <a:t>"Deobandis - Islamqa.Info". </a:t>
            </a:r>
            <a:r>
              <a:rPr lang="en-GB" sz="800" i="1" dirty="0">
                <a:solidFill>
                  <a:srgbClr val="000000"/>
                </a:solidFill>
              </a:rPr>
              <a:t>Islamqa.Info</a:t>
            </a:r>
            <a:r>
              <a:rPr lang="en-GB" sz="800" dirty="0">
                <a:solidFill>
                  <a:srgbClr val="000000"/>
                </a:solidFill>
              </a:rPr>
              <a:t>, 2018. https://islamqa.info/en/22473.</a:t>
            </a:r>
          </a:p>
          <a:p>
            <a:pPr algn="l"/>
            <a:endParaRPr lang="en-GB" sz="800" dirty="0">
              <a:solidFill>
                <a:srgbClr val="000000"/>
              </a:solidFill>
            </a:endParaRPr>
          </a:p>
          <a:p>
            <a:pPr algn="l"/>
            <a:r>
              <a:rPr lang="en-GB" sz="800" dirty="0">
                <a:solidFill>
                  <a:srgbClr val="000000"/>
                </a:solidFill>
              </a:rPr>
              <a:t>Eickelman, Dale F, and Jon W Anderson. </a:t>
            </a:r>
            <a:r>
              <a:rPr lang="en-GB" sz="800" i="1" dirty="0">
                <a:solidFill>
                  <a:srgbClr val="000000"/>
                </a:solidFill>
              </a:rPr>
              <a:t>New Media In The Muslim World</a:t>
            </a:r>
            <a:r>
              <a:rPr lang="en-GB" sz="800" dirty="0">
                <a:solidFill>
                  <a:srgbClr val="000000"/>
                </a:solidFill>
              </a:rPr>
              <a:t>. Bloomington: Indiana Univ. Press, 1999.</a:t>
            </a:r>
          </a:p>
          <a:p>
            <a:pPr algn="l"/>
            <a:endParaRPr lang="en-GB" sz="800" dirty="0">
              <a:solidFill>
                <a:srgbClr val="000000"/>
              </a:solidFill>
            </a:endParaRPr>
          </a:p>
          <a:p>
            <a:pPr algn="l"/>
            <a:r>
              <a:rPr lang="en-GB" sz="800" dirty="0">
                <a:solidFill>
                  <a:srgbClr val="000000"/>
                </a:solidFill>
              </a:rPr>
              <a:t>"Gold-Plated Mobile Banned For Muslim Men: Saudi Scholar". </a:t>
            </a:r>
            <a:r>
              <a:rPr lang="en-GB" sz="800" i="1" dirty="0">
                <a:solidFill>
                  <a:srgbClr val="000000"/>
                </a:solidFill>
              </a:rPr>
              <a:t>Emirates 24|7</a:t>
            </a:r>
            <a:r>
              <a:rPr lang="en-GB" sz="800" dirty="0">
                <a:solidFill>
                  <a:srgbClr val="000000"/>
                </a:solidFill>
              </a:rPr>
              <a:t>, 2018. https://www.emirates247.com/offbeat/this-is-life/gold-plated-mobile-banned-for-muslim-men-saudi-scholar-2014-04-24-1.546836.</a:t>
            </a:r>
          </a:p>
          <a:p>
            <a:pPr algn="l"/>
            <a:endParaRPr lang="en-GB" sz="800" dirty="0">
              <a:solidFill>
                <a:srgbClr val="000000"/>
              </a:solidFill>
            </a:endParaRPr>
          </a:p>
          <a:p>
            <a:pPr algn="l"/>
            <a:r>
              <a:rPr lang="en-GB" sz="800" dirty="0">
                <a:solidFill>
                  <a:srgbClr val="000000"/>
                </a:solidFill>
              </a:rPr>
              <a:t>Gräf, Bettina, and Jakob Skovgaard-Petersen. </a:t>
            </a:r>
            <a:r>
              <a:rPr lang="en-GB" sz="800" i="1" dirty="0">
                <a:solidFill>
                  <a:srgbClr val="000000"/>
                </a:solidFill>
              </a:rPr>
              <a:t>Global Mufti</a:t>
            </a:r>
            <a:r>
              <a:rPr lang="en-GB" sz="800" dirty="0">
                <a:solidFill>
                  <a:srgbClr val="000000"/>
                </a:solidFill>
              </a:rPr>
              <a:t>. London: Hurst and Company, 2009.</a:t>
            </a:r>
          </a:p>
          <a:p>
            <a:pPr algn="l"/>
            <a:endParaRPr lang="en-GB" sz="800" dirty="0">
              <a:solidFill>
                <a:srgbClr val="000000"/>
              </a:solidFill>
            </a:endParaRPr>
          </a:p>
          <a:p>
            <a:pPr algn="l"/>
            <a:r>
              <a:rPr lang="en-GB" sz="800" dirty="0">
                <a:solidFill>
                  <a:srgbClr val="000000"/>
                </a:solidFill>
              </a:rPr>
              <a:t>Hamid, Sadek. </a:t>
            </a:r>
            <a:r>
              <a:rPr lang="en-GB" sz="800" i="1" dirty="0">
                <a:solidFill>
                  <a:srgbClr val="000000"/>
                </a:solidFill>
              </a:rPr>
              <a:t>Young British Muslims. Between Rhetoric And Real Lives</a:t>
            </a:r>
            <a:r>
              <a:rPr lang="en-GB" sz="800" dirty="0">
                <a:solidFill>
                  <a:srgbClr val="000000"/>
                </a:solidFill>
              </a:rPr>
              <a:t>. Basingstoke: Taylor &amp; Francis Ltd, 2016.</a:t>
            </a:r>
          </a:p>
          <a:p>
            <a:pPr algn="l"/>
            <a:endParaRPr lang="en-GB" sz="800" dirty="0">
              <a:solidFill>
                <a:srgbClr val="000000"/>
              </a:solidFill>
            </a:endParaRPr>
          </a:p>
          <a:p>
            <a:pPr algn="l"/>
            <a:r>
              <a:rPr lang="en-GB" sz="800" dirty="0">
                <a:solidFill>
                  <a:srgbClr val="000000"/>
                </a:solidFill>
              </a:rPr>
              <a:t>Hudson, John. "The 'Twitter Revolution' Debate: The Egyptian Test Case". </a:t>
            </a:r>
            <a:r>
              <a:rPr lang="en-GB" sz="800" i="1" dirty="0">
                <a:solidFill>
                  <a:srgbClr val="000000"/>
                </a:solidFill>
              </a:rPr>
              <a:t>The Atlantic</a:t>
            </a:r>
            <a:r>
              <a:rPr lang="en-GB" sz="800" dirty="0">
                <a:solidFill>
                  <a:srgbClr val="000000"/>
                </a:solidFill>
              </a:rPr>
              <a:t>, 2018. https://www.theatlantic.com/international/archive/2011/01/the-twitter-revolution-debate-the-egyptian-test-case/342435/.</a:t>
            </a:r>
          </a:p>
          <a:p>
            <a:pPr algn="l"/>
            <a:endParaRPr lang="en-GB" sz="800" dirty="0">
              <a:solidFill>
                <a:srgbClr val="000000"/>
              </a:solidFill>
            </a:endParaRPr>
          </a:p>
          <a:p>
            <a:pPr algn="l"/>
            <a:r>
              <a:rPr lang="en-GB" sz="800" dirty="0">
                <a:solidFill>
                  <a:srgbClr val="000000"/>
                </a:solidFill>
              </a:rPr>
              <a:t>IBP, INC. </a:t>
            </a:r>
            <a:r>
              <a:rPr lang="en-GB" sz="800" i="1" dirty="0">
                <a:solidFill>
                  <a:srgbClr val="000000"/>
                </a:solidFill>
              </a:rPr>
              <a:t>UNITED ARAB EMIRATES INTERNET AND E-COMMERCE INVESTMENT AND BUSINESS GUIDE - STRATEGIC AND... PRACTICAL INFORMATION</a:t>
            </a:r>
            <a:r>
              <a:rPr lang="en-GB" sz="800" dirty="0">
                <a:solidFill>
                  <a:srgbClr val="000000"/>
                </a:solidFill>
              </a:rPr>
              <a:t>. [S.l.]: LULU COM, 2016.</a:t>
            </a:r>
          </a:p>
          <a:p>
            <a:pPr algn="l"/>
            <a:endParaRPr lang="en-GB" sz="800" dirty="0">
              <a:solidFill>
                <a:srgbClr val="000000"/>
              </a:solidFill>
            </a:endParaRPr>
          </a:p>
          <a:p>
            <a:pPr algn="l"/>
            <a:r>
              <a:rPr lang="en-GB" sz="800" dirty="0">
                <a:solidFill>
                  <a:srgbClr val="000000"/>
                </a:solidFill>
              </a:rPr>
              <a:t>Kenney, Jeffrey T, and Ebrahim Moosa. </a:t>
            </a:r>
            <a:r>
              <a:rPr lang="en-GB" sz="800" i="1" dirty="0">
                <a:solidFill>
                  <a:srgbClr val="000000"/>
                </a:solidFill>
              </a:rPr>
              <a:t>Islam In The Modern World</a:t>
            </a:r>
            <a:r>
              <a:rPr lang="en-GB" sz="800" dirty="0">
                <a:solidFill>
                  <a:srgbClr val="000000"/>
                </a:solidFill>
              </a:rPr>
              <a:t>. Abingdon, Oxon: Routledge, 2014.</a:t>
            </a:r>
          </a:p>
          <a:p>
            <a:pPr algn="l"/>
            <a:r>
              <a:rPr lang="en-GB" sz="800" dirty="0">
                <a:solidFill>
                  <a:srgbClr val="000000"/>
                </a:solidFill>
              </a:rPr>
              <a:t>Lewis, Bernard. </a:t>
            </a:r>
            <a:r>
              <a:rPr lang="en-GB" sz="800" i="1" dirty="0">
                <a:solidFill>
                  <a:srgbClr val="000000"/>
                </a:solidFill>
              </a:rPr>
              <a:t>Islam In History</a:t>
            </a:r>
            <a:r>
              <a:rPr lang="en-GB" sz="800" dirty="0">
                <a:solidFill>
                  <a:srgbClr val="000000"/>
                </a:solidFill>
              </a:rPr>
              <a:t>. New York: Open Court, 2011.</a:t>
            </a:r>
          </a:p>
          <a:p>
            <a:pPr algn="l"/>
            <a:endParaRPr lang="en-GB" sz="800" dirty="0">
              <a:solidFill>
                <a:srgbClr val="000000"/>
              </a:solidFill>
            </a:endParaRPr>
          </a:p>
          <a:p>
            <a:pPr algn="l"/>
            <a:r>
              <a:rPr lang="en-GB" sz="800" dirty="0">
                <a:solidFill>
                  <a:srgbClr val="000000"/>
                </a:solidFill>
              </a:rPr>
              <a:t>"Looking Back At Salman Rushdie's The Satanic Verses". </a:t>
            </a:r>
            <a:r>
              <a:rPr lang="en-GB" sz="800" i="1" dirty="0">
                <a:solidFill>
                  <a:srgbClr val="000000"/>
                </a:solidFill>
              </a:rPr>
              <a:t>The Guardian</a:t>
            </a:r>
            <a:r>
              <a:rPr lang="en-GB" sz="800" dirty="0">
                <a:solidFill>
                  <a:srgbClr val="000000"/>
                </a:solidFill>
              </a:rPr>
              <a:t>, 2018. https://www.theguardian.com/books/2012/sep/14/looking-at-salman-rushdies-satanic-verses.</a:t>
            </a:r>
          </a:p>
          <a:p>
            <a:pPr algn="l"/>
            <a:r>
              <a:rPr lang="en-GB" sz="800" dirty="0">
                <a:solidFill>
                  <a:srgbClr val="000000"/>
                </a:solidFill>
              </a:rPr>
              <a:t>Miller, Claire. "These Are The Areas In Croydon Where The Most Children Live In Poverty". </a:t>
            </a:r>
            <a:r>
              <a:rPr lang="en-GB" sz="800" i="1" dirty="0">
                <a:solidFill>
                  <a:srgbClr val="000000"/>
                </a:solidFill>
              </a:rPr>
              <a:t>Croydonadvertiser</a:t>
            </a:r>
            <a:r>
              <a:rPr lang="en-GB" sz="800" dirty="0">
                <a:solidFill>
                  <a:srgbClr val="000000"/>
                </a:solidFill>
              </a:rPr>
              <a:t>, 2018. https://www.croydonadvertiser.co.uk/news/croydon-news/shocking-figures-reveal-how-many-1115727.</a:t>
            </a:r>
          </a:p>
          <a:p>
            <a:pPr algn="l"/>
            <a:endParaRPr lang="en-GB" sz="800" dirty="0">
              <a:solidFill>
                <a:srgbClr val="000000"/>
              </a:solidFill>
            </a:endParaRPr>
          </a:p>
          <a:p>
            <a:pPr algn="l"/>
            <a:r>
              <a:rPr lang="en-GB" sz="800" dirty="0">
                <a:solidFill>
                  <a:srgbClr val="000000"/>
                </a:solidFill>
              </a:rPr>
              <a:t>Moghissi, Haideh. </a:t>
            </a:r>
            <a:r>
              <a:rPr lang="en-GB" sz="800" i="1" dirty="0">
                <a:solidFill>
                  <a:srgbClr val="000000"/>
                </a:solidFill>
              </a:rPr>
              <a:t>Women And Islam</a:t>
            </a:r>
            <a:r>
              <a:rPr lang="en-GB" sz="800" dirty="0">
                <a:solidFill>
                  <a:srgbClr val="000000"/>
                </a:solidFill>
              </a:rPr>
              <a:t>. London [u.a.]: Routledge, 2009.</a:t>
            </a:r>
          </a:p>
          <a:p>
            <a:pPr algn="l"/>
            <a:endParaRPr lang="en-GB" sz="800" dirty="0">
              <a:solidFill>
                <a:srgbClr val="000000"/>
              </a:solidFill>
            </a:endParaRPr>
          </a:p>
          <a:p>
            <a:pPr algn="l"/>
            <a:r>
              <a:rPr lang="en-GB" sz="800" dirty="0">
                <a:solidFill>
                  <a:srgbClr val="000000"/>
                </a:solidFill>
              </a:rPr>
              <a:t>"Official Fatwa Center". </a:t>
            </a:r>
            <a:r>
              <a:rPr lang="en-GB" sz="800" i="1" dirty="0">
                <a:solidFill>
                  <a:srgbClr val="000000"/>
                </a:solidFill>
              </a:rPr>
              <a:t>Awqaf.Gov.Ae</a:t>
            </a:r>
            <a:r>
              <a:rPr lang="en-GB" sz="800" dirty="0">
                <a:solidFill>
                  <a:srgbClr val="000000"/>
                </a:solidFill>
              </a:rPr>
              <a:t>, 2018. https://www.awqaf.gov.ae/en/officialfatwacenter.</a:t>
            </a:r>
          </a:p>
          <a:p>
            <a:pPr algn="l"/>
            <a:r>
              <a:rPr lang="en-GB" sz="800" dirty="0">
                <a:solidFill>
                  <a:srgbClr val="000000"/>
                </a:solidFill>
              </a:rPr>
              <a:t>Panjwani, Farid, Lynn Revell, and Reza Gholami. </a:t>
            </a:r>
            <a:r>
              <a:rPr lang="en-GB" sz="800" i="1" dirty="0">
                <a:solidFill>
                  <a:srgbClr val="000000"/>
                </a:solidFill>
              </a:rPr>
              <a:t>Education And Extremisms</a:t>
            </a:r>
            <a:r>
              <a:rPr lang="en-GB" sz="800" dirty="0">
                <a:solidFill>
                  <a:srgbClr val="000000"/>
                </a:solidFill>
              </a:rPr>
              <a:t>. Oxford: Routledge, 2018.</a:t>
            </a:r>
          </a:p>
          <a:p>
            <a:pPr algn="l"/>
            <a:endParaRPr lang="en-GB" sz="800" dirty="0">
              <a:solidFill>
                <a:srgbClr val="000000"/>
              </a:solidFill>
            </a:endParaRPr>
          </a:p>
          <a:p>
            <a:pPr algn="l"/>
            <a:r>
              <a:rPr lang="en-GB" sz="800" dirty="0">
                <a:solidFill>
                  <a:srgbClr val="000000"/>
                </a:solidFill>
              </a:rPr>
              <a:t>Piela, A "Internet, Blogs, and Social Networking." In The Oxford Encyclopedia of Islam and Women. Oxford Islamic Studies Online, http://www.oxfordislamicstudies.com.ezproxy.uwtsd.ac.uk/article/opr/t355/e0134 (accessed 23-Jun-2018). </a:t>
            </a:r>
          </a:p>
          <a:p>
            <a:pPr algn="l"/>
            <a:endParaRPr lang="en-GB" sz="800" dirty="0">
              <a:solidFill>
                <a:srgbClr val="000000"/>
              </a:solidFill>
            </a:endParaRPr>
          </a:p>
          <a:p>
            <a:pPr algn="l"/>
            <a:r>
              <a:rPr lang="en-GB" sz="800" dirty="0">
                <a:solidFill>
                  <a:srgbClr val="000000"/>
                </a:solidFill>
              </a:rPr>
              <a:t>Pennington, Rosemary. "Making Space In Social Media: #Muslimwomensday In Twitter". </a:t>
            </a:r>
            <a:r>
              <a:rPr lang="en-GB" sz="800" i="1" dirty="0">
                <a:solidFill>
                  <a:srgbClr val="000000"/>
                </a:solidFill>
              </a:rPr>
              <a:t>Journal Of Communication Inquiry</a:t>
            </a:r>
            <a:r>
              <a:rPr lang="en-GB" sz="800" dirty="0">
                <a:solidFill>
                  <a:srgbClr val="000000"/>
                </a:solidFill>
              </a:rPr>
              <a:t> 42, no. 3 (2018): 199-217. doi:10.1177/0196859918768797.</a:t>
            </a:r>
          </a:p>
          <a:p>
            <a:pPr algn="l"/>
            <a:endParaRPr lang="en-GB" sz="800" dirty="0">
              <a:solidFill>
                <a:srgbClr val="000000"/>
              </a:solidFill>
            </a:endParaRPr>
          </a:p>
          <a:p>
            <a:pPr algn="l"/>
            <a:r>
              <a:rPr lang="en-GB" sz="800" dirty="0">
                <a:solidFill>
                  <a:srgbClr val="000000"/>
                </a:solidFill>
              </a:rPr>
              <a:t>Qaraḍāwī, Yūsuf. </a:t>
            </a:r>
            <a:r>
              <a:rPr lang="en-GB" sz="800" i="1" dirty="0">
                <a:solidFill>
                  <a:srgbClr val="000000"/>
                </a:solidFill>
              </a:rPr>
              <a:t>The Lawful And The Prohibited In Islam</a:t>
            </a:r>
            <a:r>
              <a:rPr lang="en-GB" sz="800" dirty="0">
                <a:solidFill>
                  <a:srgbClr val="000000"/>
                </a:solidFill>
              </a:rPr>
              <a:t>. New Delhi: Kitab Bhavan, 2011.</a:t>
            </a:r>
          </a:p>
          <a:p>
            <a:pPr algn="l"/>
            <a:endParaRPr lang="en-GB" sz="800" dirty="0">
              <a:solidFill>
                <a:srgbClr val="000000"/>
              </a:solidFill>
            </a:endParaRPr>
          </a:p>
          <a:p>
            <a:pPr algn="l"/>
            <a:r>
              <a:rPr lang="en-GB" sz="800" dirty="0">
                <a:solidFill>
                  <a:srgbClr val="000000"/>
                </a:solidFill>
              </a:rPr>
              <a:t>Rahemtulla, Shadaab. </a:t>
            </a:r>
            <a:r>
              <a:rPr lang="en-GB" sz="800" i="1" dirty="0">
                <a:solidFill>
                  <a:srgbClr val="000000"/>
                </a:solidFill>
              </a:rPr>
              <a:t>Qur'an Of The Oppressed</a:t>
            </a:r>
            <a:r>
              <a:rPr lang="en-GB" sz="800" dirty="0">
                <a:solidFill>
                  <a:srgbClr val="000000"/>
                </a:solidFill>
              </a:rPr>
              <a:t>. Oxford: Oxford University Press, 2017.</a:t>
            </a:r>
          </a:p>
          <a:p>
            <a:pPr algn="l"/>
            <a:endParaRPr lang="en-GB" sz="800" dirty="0">
              <a:solidFill>
                <a:srgbClr val="000000"/>
              </a:solidFill>
            </a:endParaRPr>
          </a:p>
          <a:p>
            <a:pPr algn="l"/>
            <a:r>
              <a:rPr lang="en-GB" sz="800" dirty="0">
                <a:solidFill>
                  <a:srgbClr val="000000"/>
                </a:solidFill>
              </a:rPr>
              <a:t>Rushdie, Salman, and Sam Dastor. </a:t>
            </a:r>
            <a:r>
              <a:rPr lang="en-GB" sz="800" i="1" dirty="0">
                <a:solidFill>
                  <a:srgbClr val="000000"/>
                </a:solidFill>
              </a:rPr>
              <a:t>Joseph Anton</a:t>
            </a:r>
            <a:r>
              <a:rPr lang="en-GB" sz="800" dirty="0">
                <a:solidFill>
                  <a:srgbClr val="000000"/>
                </a:solidFill>
              </a:rPr>
              <a:t>. New York, NY: Random House Audio, 2012.</a:t>
            </a:r>
          </a:p>
          <a:p>
            <a:pPr algn="l"/>
            <a:endParaRPr lang="en-GB" sz="800" dirty="0">
              <a:solidFill>
                <a:srgbClr val="000000"/>
              </a:solidFill>
            </a:endParaRPr>
          </a:p>
          <a:p>
            <a:pPr algn="l"/>
            <a:r>
              <a:rPr lang="en-GB" sz="800" dirty="0">
                <a:solidFill>
                  <a:srgbClr val="000000"/>
                </a:solidFill>
              </a:rPr>
              <a:t>Schacht, Joseph. </a:t>
            </a:r>
            <a:r>
              <a:rPr lang="en-GB" sz="800" i="1" dirty="0">
                <a:solidFill>
                  <a:srgbClr val="000000"/>
                </a:solidFill>
              </a:rPr>
              <a:t>An Introduction To Islamic Law</a:t>
            </a:r>
            <a:r>
              <a:rPr lang="en-GB" sz="800" dirty="0">
                <a:solidFill>
                  <a:srgbClr val="000000"/>
                </a:solidFill>
              </a:rPr>
              <a:t>. Oxford [Oxfordshire]: Clarendon Press, 2012.</a:t>
            </a:r>
          </a:p>
          <a:p>
            <a:pPr algn="l"/>
            <a:endParaRPr lang="en-GB" sz="800" dirty="0">
              <a:solidFill>
                <a:srgbClr val="000000"/>
              </a:solidFill>
            </a:endParaRPr>
          </a:p>
          <a:p>
            <a:pPr algn="l"/>
            <a:r>
              <a:rPr lang="en-GB" sz="800" dirty="0">
                <a:solidFill>
                  <a:srgbClr val="000000"/>
                </a:solidFill>
              </a:rPr>
              <a:t>"Top London University Admits Islamic Society’S Gender-Segregated Event Was ‘Unlawful’". </a:t>
            </a:r>
            <a:r>
              <a:rPr lang="en-GB" sz="800" i="1" dirty="0">
                <a:solidFill>
                  <a:srgbClr val="000000"/>
                </a:solidFill>
              </a:rPr>
              <a:t>The Independent</a:t>
            </a:r>
            <a:r>
              <a:rPr lang="en-GB" sz="800" dirty="0">
                <a:solidFill>
                  <a:srgbClr val="000000"/>
                </a:solidFill>
              </a:rPr>
              <a:t>, 2018. https://www.independent.co.uk/news/uk/home-news/london-university-islamic-society-gender-segregated-event-unlawful-london-school-economics-lse-a7972311.html.</a:t>
            </a:r>
          </a:p>
          <a:p>
            <a:pPr algn="l"/>
            <a:endParaRPr lang="en-GB" sz="800" dirty="0">
              <a:solidFill>
                <a:srgbClr val="000000"/>
              </a:solidFill>
            </a:endParaRPr>
          </a:p>
          <a:p>
            <a:pPr algn="l"/>
            <a:r>
              <a:rPr lang="en-GB" sz="800" dirty="0">
                <a:solidFill>
                  <a:srgbClr val="000000"/>
                </a:solidFill>
              </a:rPr>
              <a:t>"UAE Takes New Measures To Fight Radicalisation | Mohammed Alkhereiji | AW". </a:t>
            </a:r>
            <a:r>
              <a:rPr lang="en-GB" sz="800" i="1" dirty="0">
                <a:solidFill>
                  <a:srgbClr val="000000"/>
                </a:solidFill>
              </a:rPr>
              <a:t>AW</a:t>
            </a:r>
            <a:r>
              <a:rPr lang="en-GB" sz="800" dirty="0">
                <a:solidFill>
                  <a:srgbClr val="000000"/>
                </a:solidFill>
              </a:rPr>
              <a:t>, 2018. https://thearabweekly.com/uae-takes-new-measures-fight-radicalisation.</a:t>
            </a:r>
          </a:p>
          <a:p>
            <a:pPr algn="l"/>
            <a:r>
              <a:rPr lang="en-GB" sz="800" dirty="0">
                <a:solidFill>
                  <a:srgbClr val="000000"/>
                </a:solidFill>
              </a:rPr>
              <a:t>wadud, amina. "Get Your Fatwa Off Our Backs! By Amina Wadud". </a:t>
            </a:r>
            <a:r>
              <a:rPr lang="en-GB" sz="800" i="1" dirty="0">
                <a:solidFill>
                  <a:srgbClr val="000000"/>
                </a:solidFill>
              </a:rPr>
              <a:t>Feminismandreligion.Com</a:t>
            </a:r>
            <a:r>
              <a:rPr lang="en-GB" sz="800" dirty="0">
                <a:solidFill>
                  <a:srgbClr val="000000"/>
                </a:solidFill>
              </a:rPr>
              <a:t>, 2018. https://feminismandreligion.com/2014/11/05/get-your-fatwa-off-our-backs-by-amina-wadud/.</a:t>
            </a:r>
          </a:p>
          <a:p>
            <a:pPr algn="l"/>
            <a:endParaRPr lang="en-GB" sz="800" dirty="0">
              <a:solidFill>
                <a:srgbClr val="000000"/>
              </a:solidFill>
            </a:endParaRPr>
          </a:p>
          <a:p>
            <a:pPr algn="l"/>
            <a:r>
              <a:rPr lang="en-GB" sz="800" dirty="0">
                <a:solidFill>
                  <a:srgbClr val="000000"/>
                </a:solidFill>
              </a:rPr>
              <a:t>Wadud, Amina. </a:t>
            </a:r>
            <a:r>
              <a:rPr lang="en-GB" sz="800" i="1" dirty="0">
                <a:solidFill>
                  <a:srgbClr val="000000"/>
                </a:solidFill>
              </a:rPr>
              <a:t>Inside The Gender Jihad</a:t>
            </a:r>
            <a:r>
              <a:rPr lang="en-GB" sz="800" dirty="0">
                <a:solidFill>
                  <a:srgbClr val="000000"/>
                </a:solidFill>
              </a:rPr>
              <a:t>. Oxford: Oneworld, 2008.</a:t>
            </a:r>
          </a:p>
          <a:p>
            <a:pPr algn="l"/>
            <a:endParaRPr lang="en-GB" sz="800" dirty="0">
              <a:solidFill>
                <a:srgbClr val="000000"/>
              </a:solidFill>
            </a:endParaRPr>
          </a:p>
          <a:p>
            <a:pPr algn="l"/>
            <a:r>
              <a:rPr lang="en-GB" sz="800" dirty="0">
                <a:solidFill>
                  <a:srgbClr val="000000"/>
                </a:solidFill>
              </a:rPr>
              <a:t>Wadud, Amina. "Twitter". </a:t>
            </a:r>
            <a:r>
              <a:rPr lang="en-GB" sz="800" i="1" dirty="0">
                <a:solidFill>
                  <a:srgbClr val="000000"/>
                </a:solidFill>
              </a:rPr>
              <a:t>Twitter.Com</a:t>
            </a:r>
            <a:r>
              <a:rPr lang="en-GB" sz="800" dirty="0">
                <a:solidFill>
                  <a:srgbClr val="000000"/>
                </a:solidFill>
              </a:rPr>
              <a:t>, 2018. https://twitter.com/aminawadud/status/711501201158901760.</a:t>
            </a:r>
          </a:p>
          <a:p>
            <a:pPr algn="l"/>
            <a:endParaRPr lang="en-GB" sz="800" dirty="0">
              <a:solidFill>
                <a:srgbClr val="000000"/>
              </a:solidFill>
            </a:endParaRPr>
          </a:p>
          <a:p>
            <a:pPr algn="l"/>
            <a:r>
              <a:rPr lang="en-GB" sz="800" dirty="0">
                <a:solidFill>
                  <a:srgbClr val="000000"/>
                </a:solidFill>
              </a:rPr>
              <a:t>Wudud, Amina, and Kecia Ali. "Twitter". </a:t>
            </a:r>
            <a:r>
              <a:rPr lang="en-GB" sz="800" i="1" dirty="0">
                <a:solidFill>
                  <a:srgbClr val="000000"/>
                </a:solidFill>
              </a:rPr>
              <a:t>Twitter.Com</a:t>
            </a:r>
            <a:r>
              <a:rPr lang="en-GB" sz="800" dirty="0">
                <a:solidFill>
                  <a:srgbClr val="000000"/>
                </a:solidFill>
              </a:rPr>
              <a:t>, 2018. https://twitter.com/aminawadud/status/734922308138061824.</a:t>
            </a:r>
          </a:p>
          <a:p>
            <a:pPr algn="l"/>
            <a:endParaRPr lang="en-GB" sz="800" dirty="0">
              <a:solidFill>
                <a:srgbClr val="000000"/>
              </a:solidFill>
            </a:endParaRPr>
          </a:p>
          <a:p>
            <a:pPr algn="l"/>
            <a:r>
              <a:rPr lang="en-GB" sz="800" dirty="0">
                <a:solidFill>
                  <a:srgbClr val="000000"/>
                </a:solidFill>
              </a:rPr>
              <a:t>"Yusuf Al-Qaradawi :: The Investigative Project On Terrorism". </a:t>
            </a:r>
            <a:r>
              <a:rPr lang="en-GB" sz="800" i="1" dirty="0">
                <a:solidFill>
                  <a:srgbClr val="000000"/>
                </a:solidFill>
              </a:rPr>
              <a:t>The Investigative Project On Terrorism</a:t>
            </a:r>
            <a:r>
              <a:rPr lang="en-GB" sz="800" dirty="0">
                <a:solidFill>
                  <a:srgbClr val="000000"/>
                </a:solidFill>
              </a:rPr>
              <a:t>, 2018. https://www.investigativeproject.org/profile/167/yusuf-al-qaradawi#_ftnref3.</a:t>
            </a:r>
          </a:p>
          <a:p>
            <a:endParaRPr lang="en-GB" dirty="0"/>
          </a:p>
          <a:p>
            <a:endParaRPr lang="en-GB" dirty="0"/>
          </a:p>
        </p:txBody>
      </p:sp>
      <p:sp>
        <p:nvSpPr>
          <p:cNvPr id="4" name="Slide Number Placeholder 3"/>
          <p:cNvSpPr>
            <a:spLocks noGrp="1"/>
          </p:cNvSpPr>
          <p:nvPr>
            <p:ph type="sldNum" sz="quarter" idx="10"/>
          </p:nvPr>
        </p:nvSpPr>
        <p:spPr/>
        <p:txBody>
          <a:bodyPr/>
          <a:lstStyle/>
          <a:p>
            <a:fld id="{97DBF4CB-1F18-604E-ABEE-F005DF9F5EA0}" type="slidenum">
              <a:rPr lang="en-US" smtClean="0"/>
              <a:t>50</a:t>
            </a:fld>
            <a:endParaRPr lang="en-US" dirty="0"/>
          </a:p>
        </p:txBody>
      </p:sp>
    </p:spTree>
    <p:extLst>
      <p:ext uri="{BB962C8B-B14F-4D97-AF65-F5344CB8AC3E}">
        <p14:creationId xmlns:p14="http://schemas.microsoft.com/office/powerpoint/2010/main" val="4018536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CD9641F-41A5-5D4E-A755-CB53022A0EA1}" type="datetimeFigureOut">
              <a:rPr lang="en-US" smtClean="0"/>
              <a:t>6/24/2018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345E4AB2-59A7-5448-AAE4-7C0383E683D8}"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560444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D9641F-41A5-5D4E-A755-CB53022A0EA1}" type="datetimeFigureOut">
              <a:rPr lang="en-US" smtClean="0"/>
              <a:t>6/24/2018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5E4AB2-59A7-5448-AAE4-7C0383E683D8}"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97161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D9641F-41A5-5D4E-A755-CB53022A0EA1}" type="datetimeFigureOut">
              <a:rPr lang="en-US" smtClean="0"/>
              <a:t>6/24/2018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5E4AB2-59A7-5448-AAE4-7C0383E683D8}"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273365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D9641F-41A5-5D4E-A755-CB53022A0EA1}" type="datetimeFigureOut">
              <a:rPr lang="en-US" smtClean="0"/>
              <a:t>6/24/2018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5E4AB2-59A7-5448-AAE4-7C0383E683D8}"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91398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D9641F-41A5-5D4E-A755-CB53022A0EA1}" type="datetimeFigureOut">
              <a:rPr lang="en-US" smtClean="0"/>
              <a:t>6/24/2018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5E4AB2-59A7-5448-AAE4-7C0383E683D8}"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90642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D9641F-41A5-5D4E-A755-CB53022A0EA1}" type="datetimeFigureOut">
              <a:rPr lang="en-US" smtClean="0"/>
              <a:t>6/24/2018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5E4AB2-59A7-5448-AAE4-7C0383E683D8}"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64927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D9641F-41A5-5D4E-A755-CB53022A0EA1}" type="datetimeFigureOut">
              <a:rPr lang="en-US" smtClean="0"/>
              <a:t>6/24/2018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5E4AB2-59A7-5448-AAE4-7C0383E683D8}" type="slidenum">
              <a:rPr lang="en-US" smtClean="0"/>
              <a:t>‹#›</a:t>
            </a:fld>
            <a:endParaRPr lang="en-US" dirty="0"/>
          </a:p>
        </p:txBody>
      </p:sp>
    </p:spTree>
    <p:extLst>
      <p:ext uri="{BB962C8B-B14F-4D97-AF65-F5344CB8AC3E}">
        <p14:creationId xmlns:p14="http://schemas.microsoft.com/office/powerpoint/2010/main" val="3158168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D9641F-41A5-5D4E-A755-CB53022A0EA1}" type="datetimeFigureOut">
              <a:rPr lang="en-US" smtClean="0"/>
              <a:t>6/24/2018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5E4AB2-59A7-5448-AAE4-7C0383E683D8}"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62589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5CD9641F-41A5-5D4E-A755-CB53022A0EA1}" type="datetimeFigureOut">
              <a:rPr lang="en-US" smtClean="0"/>
              <a:t>6/24/2018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345E4AB2-59A7-5448-AAE4-7C0383E683D8}"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42641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D9641F-41A5-5D4E-A755-CB53022A0EA1}" type="datetimeFigureOut">
              <a:rPr lang="en-US" smtClean="0"/>
              <a:t>6/24/2018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5E4AB2-59A7-5448-AAE4-7C0383E683D8}"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34023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D9641F-41A5-5D4E-A755-CB53022A0EA1}" type="datetimeFigureOut">
              <a:rPr lang="en-US" smtClean="0"/>
              <a:t>6/24/2018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5E4AB2-59A7-5448-AAE4-7C0383E683D8}"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72678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CD9641F-41A5-5D4E-A755-CB53022A0EA1}" type="datetimeFigureOut">
              <a:rPr lang="en-US" smtClean="0"/>
              <a:t>6/24/2018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45E4AB2-59A7-5448-AAE4-7C0383E683D8}" type="slidenum">
              <a:rPr lang="en-US" smtClean="0"/>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26971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jp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3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6.png"/><Relationship Id="rId4"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7.png"/><Relationship Id="rId4"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2.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21.svg"/></Relationships>
</file>

<file path=ppt/slides/_rels/slide4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image" Target="../media/image24.jpg"/></Relationships>
</file>

<file path=ppt/slides/_rels/slide4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399A1-5A02-47A3-815B-43DA805EECF9}"/>
              </a:ext>
            </a:extLst>
          </p:cNvPr>
          <p:cNvSpPr>
            <a:spLocks noGrp="1"/>
          </p:cNvSpPr>
          <p:nvPr>
            <p:ph type="title"/>
          </p:nvPr>
        </p:nvSpPr>
        <p:spPr/>
        <p:txBody>
          <a:bodyPr/>
          <a:lstStyle/>
          <a:p>
            <a:r>
              <a:rPr lang="en-GB" dirty="0"/>
              <a:t>Submission details</a:t>
            </a:r>
          </a:p>
        </p:txBody>
      </p:sp>
      <p:sp>
        <p:nvSpPr>
          <p:cNvPr id="3" name="Content Placeholder 2">
            <a:extLst>
              <a:ext uri="{FF2B5EF4-FFF2-40B4-BE49-F238E27FC236}">
                <a16:creationId xmlns:a16="http://schemas.microsoft.com/office/drawing/2014/main" id="{0AADCCF3-0C53-409C-B01A-F5209C5DC68F}"/>
              </a:ext>
            </a:extLst>
          </p:cNvPr>
          <p:cNvSpPr>
            <a:spLocks noGrp="1"/>
          </p:cNvSpPr>
          <p:nvPr>
            <p:ph idx="1"/>
          </p:nvPr>
        </p:nvSpPr>
        <p:spPr/>
        <p:txBody>
          <a:bodyPr/>
          <a:lstStyle/>
          <a:p>
            <a:pPr marL="0" indent="0">
              <a:buNone/>
            </a:pPr>
            <a:r>
              <a:rPr lang="en-GB" sz="1800" b="1" dirty="0"/>
              <a:t>Name: </a:t>
            </a:r>
            <a:r>
              <a:rPr lang="en-GB" sz="1800" dirty="0"/>
              <a:t>Daniel Annenberg</a:t>
            </a:r>
            <a:br>
              <a:rPr lang="en-GB" sz="1800" dirty="0"/>
            </a:br>
            <a:r>
              <a:rPr lang="en-GB" sz="1800" b="1" dirty="0"/>
              <a:t>Student No</a:t>
            </a:r>
            <a:r>
              <a:rPr lang="en-GB" sz="1800" dirty="0"/>
              <a:t>: </a:t>
            </a:r>
            <a:r>
              <a:rPr lang="en-GB" dirty="0"/>
              <a:t>1704048</a:t>
            </a:r>
            <a:br>
              <a:rPr lang="en-GB" sz="1800" dirty="0"/>
            </a:br>
            <a:r>
              <a:rPr lang="en-GB" sz="1800" b="1" dirty="0"/>
              <a:t>Module:</a:t>
            </a:r>
            <a:r>
              <a:rPr lang="en-GB" sz="1800" dirty="0"/>
              <a:t> Muslim Networks: Communication, Knowledge and Islamic Traditions in Contemporary Perspective</a:t>
            </a:r>
            <a:br>
              <a:rPr lang="en-GB" sz="1800" dirty="0"/>
            </a:br>
            <a:r>
              <a:rPr lang="en-GB" sz="1800" b="1" dirty="0"/>
              <a:t>Module Code: </a:t>
            </a:r>
            <a:r>
              <a:rPr lang="en-GB" sz="1800" dirty="0"/>
              <a:t>(TRDL7091)</a:t>
            </a:r>
            <a:br>
              <a:rPr lang="en-GB" sz="1800" dirty="0"/>
            </a:br>
            <a:r>
              <a:rPr lang="en-GB" sz="1800" b="1" dirty="0"/>
              <a:t>Assignment Title: </a:t>
            </a:r>
            <a:r>
              <a:rPr lang="en-GB" sz="1800" dirty="0"/>
              <a:t>The impact of electronic media on Muslim networks</a:t>
            </a:r>
            <a:br>
              <a:rPr lang="en-GB" sz="1800" dirty="0"/>
            </a:br>
            <a:r>
              <a:rPr lang="en-GB" sz="1800" b="1" dirty="0"/>
              <a:t>Deadline: </a:t>
            </a:r>
            <a:r>
              <a:rPr lang="en-GB" sz="1800" dirty="0"/>
              <a:t>24/06/2018</a:t>
            </a:r>
          </a:p>
          <a:p>
            <a:pPr marL="0" indent="0">
              <a:buNone/>
            </a:pPr>
            <a:endParaRPr lang="en-GB" dirty="0"/>
          </a:p>
        </p:txBody>
      </p:sp>
    </p:spTree>
    <p:extLst>
      <p:ext uri="{BB962C8B-B14F-4D97-AF65-F5344CB8AC3E}">
        <p14:creationId xmlns:p14="http://schemas.microsoft.com/office/powerpoint/2010/main" val="1950807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5F9E98A-4FF4-43D6-9C48-6DF0E7F2D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207A636-DC99-4588-80C4-9E069B97C3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cxnSp>
        <p:nvCxnSpPr>
          <p:cNvPr id="14" name="Straight Connector 13">
            <a:extLst>
              <a:ext uri="{FF2B5EF4-FFF2-40B4-BE49-F238E27FC236}">
                <a16:creationId xmlns:a16="http://schemas.microsoft.com/office/drawing/2014/main" id="{0F2BAA51-3181-4303-929A-FCD9C33F890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7685" y="1328764"/>
            <a:ext cx="0" cy="3466826"/>
          </a:xfrm>
          <a:prstGeom prst="line">
            <a:avLst/>
          </a:prstGeom>
          <a:ln w="317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D4ED6A5F-3B06-48C5-850F-8045C4DF69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C9A60B9D-8DAC-4DA9-88DE-9911621A2B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ctrTitle"/>
          </p:nvPr>
        </p:nvSpPr>
        <p:spPr>
          <a:xfrm>
            <a:off x="960933" y="960241"/>
            <a:ext cx="6849699" cy="4203872"/>
          </a:xfrm>
        </p:spPr>
        <p:txBody>
          <a:bodyPr anchor="ctr">
            <a:normAutofit/>
          </a:bodyPr>
          <a:lstStyle/>
          <a:p>
            <a:pPr algn="r"/>
            <a:r>
              <a:rPr lang="en-GB" sz="4400" dirty="0"/>
              <a:t>The Impact of digital fatwas and twitter in the digital Age</a:t>
            </a:r>
            <a:endParaRPr lang="en-US" sz="4400" dirty="0"/>
          </a:p>
        </p:txBody>
      </p:sp>
      <p:sp>
        <p:nvSpPr>
          <p:cNvPr id="5" name="Subtitle 4"/>
          <p:cNvSpPr>
            <a:spLocks noGrp="1"/>
          </p:cNvSpPr>
          <p:nvPr>
            <p:ph type="subTitle" idx="1"/>
          </p:nvPr>
        </p:nvSpPr>
        <p:spPr>
          <a:xfrm>
            <a:off x="8453071" y="964028"/>
            <a:ext cx="2770873" cy="4196299"/>
          </a:xfrm>
        </p:spPr>
        <p:txBody>
          <a:bodyPr anchor="ctr">
            <a:normAutofit/>
          </a:bodyPr>
          <a:lstStyle/>
          <a:p>
            <a:r>
              <a:rPr lang="en-US" dirty="0"/>
              <a:t>Daniel Johnson</a:t>
            </a:r>
          </a:p>
          <a:p>
            <a:r>
              <a:rPr lang="en-US" dirty="0"/>
              <a:t>June 2018</a:t>
            </a:r>
          </a:p>
        </p:txBody>
      </p:sp>
    </p:spTree>
    <p:extLst>
      <p:ext uri="{BB962C8B-B14F-4D97-AF65-F5344CB8AC3E}">
        <p14:creationId xmlns:p14="http://schemas.microsoft.com/office/powerpoint/2010/main" val="115947061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person wearing a suit and tie&#10;&#10;Description generated with very high confidence">
            <a:extLst>
              <a:ext uri="{FF2B5EF4-FFF2-40B4-BE49-F238E27FC236}">
                <a16:creationId xmlns:a16="http://schemas.microsoft.com/office/drawing/2014/main" id="{8A862C13-CF1C-4622-8C9B-302DDA4B606B}"/>
              </a:ext>
            </a:extLst>
          </p:cNvPr>
          <p:cNvPicPr>
            <a:picLocks noChangeAspect="1"/>
          </p:cNvPicPr>
          <p:nvPr/>
        </p:nvPicPr>
        <p:blipFill rotWithShape="1">
          <a:blip r:embed="rId3">
            <a:alphaModFix amt="50000"/>
            <a:extLst/>
          </a:blip>
          <a:srcRect t="1286" r="-1" b="15991"/>
          <a:stretch/>
        </p:blipFill>
        <p:spPr>
          <a:xfrm>
            <a:off x="20" y="10"/>
            <a:ext cx="12191675" cy="6857990"/>
          </a:xfrm>
          <a:prstGeom prst="rect">
            <a:avLst/>
          </a:prstGeom>
        </p:spPr>
      </p:pic>
      <p:cxnSp>
        <p:nvCxnSpPr>
          <p:cNvPr id="11" name="Straight Connector 10">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ctrTitle"/>
          </p:nvPr>
        </p:nvSpPr>
        <p:spPr>
          <a:xfrm>
            <a:off x="4976636" y="992221"/>
            <a:ext cx="6247308" cy="4873558"/>
          </a:xfrm>
        </p:spPr>
        <p:txBody>
          <a:bodyPr anchor="ctr">
            <a:normAutofit/>
          </a:bodyPr>
          <a:lstStyle/>
          <a:p>
            <a:r>
              <a:rPr lang="en-US" sz="4800" dirty="0"/>
              <a:t>Introductions</a:t>
            </a:r>
          </a:p>
        </p:txBody>
      </p:sp>
    </p:spTree>
    <p:extLst>
      <p:ext uri="{BB962C8B-B14F-4D97-AF65-F5344CB8AC3E}">
        <p14:creationId xmlns:p14="http://schemas.microsoft.com/office/powerpoint/2010/main" val="102700909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63C853E-3842-4594-86A9-051FFAF4D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B591CDC5-6B61-4116-B3B5-0FF42B6E60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25B08984-5BEB-422F-A364-2B41E6A516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8F413B1-54E0-4B16-92AB-1CC5C7D645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6" name="Picture 5" descr="A group of people sitting at a table&#10;&#10;Description generated with very high confidence">
            <a:extLst>
              <a:ext uri="{FF2B5EF4-FFF2-40B4-BE49-F238E27FC236}">
                <a16:creationId xmlns:a16="http://schemas.microsoft.com/office/drawing/2014/main" id="{55303EA2-BA00-4706-8AF5-3F9691EC1A0F}"/>
              </a:ext>
            </a:extLst>
          </p:cNvPr>
          <p:cNvPicPr>
            <a:picLocks noChangeAspect="1"/>
          </p:cNvPicPr>
          <p:nvPr/>
        </p:nvPicPr>
        <p:blipFill rotWithShape="1">
          <a:blip r:embed="rId4"/>
          <a:srcRect r="-1" b="5060"/>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BE199D33-750D-40A3-927A-8D32B0600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397173"/>
            <a:ext cx="12192000" cy="1963346"/>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cxnSp>
        <p:nvCxnSpPr>
          <p:cNvPr id="21" name="Straight Connector 20">
            <a:extLst>
              <a:ext uri="{FF2B5EF4-FFF2-40B4-BE49-F238E27FC236}">
                <a16:creationId xmlns:a16="http://schemas.microsoft.com/office/drawing/2014/main" id="{28B5C7E8-DD6D-40CB-A8DC-7056D20EB4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6101" y="4564091"/>
            <a:ext cx="9601907" cy="0"/>
          </a:xfrm>
          <a:prstGeom prst="line">
            <a:avLst/>
          </a:prstGeom>
          <a:ln>
            <a:solidFill>
              <a:srgbClr val="BC9B67"/>
            </a:solidFill>
          </a:ln>
        </p:spPr>
        <p:style>
          <a:lnRef idx="3">
            <a:schemeClr val="accent1"/>
          </a:lnRef>
          <a:fillRef idx="0">
            <a:schemeClr val="accent1"/>
          </a:fillRef>
          <a:effectRef idx="2">
            <a:schemeClr val="accent1"/>
          </a:effectRef>
          <a:fontRef idx="minor">
            <a:schemeClr val="tx1"/>
          </a:fontRef>
        </p:style>
      </p:cxnSp>
      <p:sp>
        <p:nvSpPr>
          <p:cNvPr id="4" name="Title 3"/>
          <p:cNvSpPr>
            <a:spLocks noGrp="1"/>
          </p:cNvSpPr>
          <p:nvPr>
            <p:ph type="ctrTitle"/>
          </p:nvPr>
        </p:nvSpPr>
        <p:spPr>
          <a:xfrm>
            <a:off x="1296101" y="4731477"/>
            <a:ext cx="9599967" cy="1464450"/>
          </a:xfrm>
        </p:spPr>
        <p:txBody>
          <a:bodyPr vert="horz" lIns="91440" tIns="45720" rIns="91440" bIns="45720" rtlCol="0" anchor="t">
            <a:normAutofit/>
          </a:bodyPr>
          <a:lstStyle/>
          <a:p>
            <a:r>
              <a:rPr lang="en-US" sz="3100" dirty="0">
                <a:solidFill>
                  <a:srgbClr val="FFFFFE"/>
                </a:solidFill>
              </a:rPr>
              <a:t>Mediating Authority </a:t>
            </a:r>
            <a:br>
              <a:rPr lang="en-US" sz="3100" dirty="0">
                <a:solidFill>
                  <a:srgbClr val="FFFFFE"/>
                </a:solidFill>
              </a:rPr>
            </a:br>
            <a:br>
              <a:rPr lang="en-US" sz="3100" dirty="0">
                <a:solidFill>
                  <a:srgbClr val="FFFFFE"/>
                </a:solidFill>
              </a:rPr>
            </a:br>
            <a:r>
              <a:rPr lang="en-US" sz="3100" dirty="0">
                <a:solidFill>
                  <a:srgbClr val="FFFFFE"/>
                </a:solidFill>
              </a:rPr>
              <a:t>Traditional View</a:t>
            </a:r>
          </a:p>
        </p:txBody>
      </p:sp>
    </p:spTree>
    <p:extLst>
      <p:ext uri="{BB962C8B-B14F-4D97-AF65-F5344CB8AC3E}">
        <p14:creationId xmlns:p14="http://schemas.microsoft.com/office/powerpoint/2010/main" val="9650879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47" name="Rectangle 33">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8" name="Picture 35">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9" name="Straight Connector 37">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39">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51" name="Rectangle 41">
            <a:extLst>
              <a:ext uri="{FF2B5EF4-FFF2-40B4-BE49-F238E27FC236}">
                <a16:creationId xmlns:a16="http://schemas.microsoft.com/office/drawing/2014/main" id="{0216D9FD-860F-4F5C-8D9B-CE7002071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43">
            <a:extLst>
              <a:ext uri="{FF2B5EF4-FFF2-40B4-BE49-F238E27FC236}">
                <a16:creationId xmlns:a16="http://schemas.microsoft.com/office/drawing/2014/main" id="{8D074069-7026-466C-B495-20FB9578C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993" y="0"/>
            <a:ext cx="7538007" cy="6858000"/>
          </a:xfrm>
          <a:prstGeom prst="rect">
            <a:avLst/>
          </a:prstGeom>
          <a:solidFill>
            <a:schemeClr val="tx2"/>
          </a:solidFill>
          <a:ln w="6350">
            <a:noFill/>
          </a:ln>
          <a:effectLst/>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C1685D80-4D5A-471F-9215-651424F47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787" y="0"/>
            <a:ext cx="16459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ctrTitle"/>
          </p:nvPr>
        </p:nvSpPr>
        <p:spPr>
          <a:xfrm>
            <a:off x="1291079" y="977028"/>
            <a:ext cx="2924981" cy="4947783"/>
          </a:xfrm>
        </p:spPr>
        <p:txBody>
          <a:bodyPr vert="horz" lIns="91440" tIns="45720" rIns="91440" bIns="45720" rtlCol="0" anchor="t">
            <a:normAutofit/>
          </a:bodyPr>
          <a:lstStyle/>
          <a:p>
            <a:r>
              <a:rPr lang="en-US" sz="3200" b="0" i="0" kern="1200" cap="all" dirty="0">
                <a:solidFill>
                  <a:schemeClr val="tx1"/>
                </a:solidFill>
                <a:effectLst/>
                <a:latin typeface="+mj-lt"/>
                <a:ea typeface="+mj-ea"/>
                <a:cs typeface="+mj-cs"/>
              </a:rPr>
              <a:t>Lecture</a:t>
            </a:r>
            <a:br>
              <a:rPr lang="en-US" sz="3200" b="0" i="0" kern="1200" cap="all" dirty="0">
                <a:solidFill>
                  <a:schemeClr val="tx1"/>
                </a:solidFill>
                <a:effectLst/>
                <a:latin typeface="+mj-lt"/>
                <a:ea typeface="+mj-ea"/>
                <a:cs typeface="+mj-cs"/>
              </a:rPr>
            </a:br>
            <a:r>
              <a:rPr lang="en-US" sz="3200" b="0" i="0" kern="1200" cap="all" dirty="0">
                <a:solidFill>
                  <a:schemeClr val="tx1"/>
                </a:solidFill>
                <a:effectLst/>
                <a:latin typeface="+mj-lt"/>
                <a:ea typeface="+mj-ea"/>
                <a:cs typeface="+mj-cs"/>
              </a:rPr>
              <a:t>Overview</a:t>
            </a:r>
            <a:br>
              <a:rPr lang="en-US" sz="3200" b="0" i="0" kern="1200" cap="all" dirty="0">
                <a:solidFill>
                  <a:schemeClr val="tx1"/>
                </a:solidFill>
                <a:effectLst/>
                <a:latin typeface="+mj-lt"/>
                <a:ea typeface="+mj-ea"/>
                <a:cs typeface="+mj-cs"/>
              </a:rPr>
            </a:br>
            <a:br>
              <a:rPr lang="en-US" sz="3200" b="0" i="0" kern="1200" cap="all" dirty="0">
                <a:solidFill>
                  <a:schemeClr val="tx1"/>
                </a:solidFill>
                <a:effectLst/>
                <a:latin typeface="+mj-lt"/>
                <a:ea typeface="+mj-ea"/>
                <a:cs typeface="+mj-cs"/>
              </a:rPr>
            </a:br>
            <a:endParaRPr lang="en-US" sz="3200" b="0" i="0" kern="1200" cap="all" dirty="0">
              <a:solidFill>
                <a:schemeClr val="tx1"/>
              </a:solidFill>
              <a:effectLst/>
              <a:latin typeface="+mj-lt"/>
              <a:ea typeface="+mj-ea"/>
              <a:cs typeface="+mj-cs"/>
            </a:endParaRPr>
          </a:p>
        </p:txBody>
      </p:sp>
      <p:sp>
        <p:nvSpPr>
          <p:cNvPr id="2" name="TextBox 1">
            <a:extLst>
              <a:ext uri="{FF2B5EF4-FFF2-40B4-BE49-F238E27FC236}">
                <a16:creationId xmlns:a16="http://schemas.microsoft.com/office/drawing/2014/main" id="{A77F5E2F-DE8F-481A-9A15-A648EFC76456}"/>
              </a:ext>
            </a:extLst>
          </p:cNvPr>
          <p:cNvSpPr txBox="1"/>
          <p:nvPr/>
        </p:nvSpPr>
        <p:spPr>
          <a:xfrm>
            <a:off x="5791954" y="977029"/>
            <a:ext cx="5428789" cy="5237503"/>
          </a:xfrm>
          <a:prstGeom prst="rect">
            <a:avLst/>
          </a:prstGeom>
        </p:spPr>
        <p:txBody>
          <a:bodyPr vert="horz" lIns="91440" tIns="45720" rIns="91440" bIns="45720" rtlCol="0" anchor="t">
            <a:normAutofit/>
          </a:bodyPr>
          <a:lstStyle/>
          <a:p>
            <a:pPr defTabSz="914400">
              <a:lnSpc>
                <a:spcPct val="120000"/>
              </a:lnSpc>
              <a:spcAft>
                <a:spcPts val="600"/>
              </a:spcAft>
              <a:buClr>
                <a:schemeClr val="accent1"/>
              </a:buClr>
              <a:buSzPct val="100000"/>
            </a:pPr>
            <a:r>
              <a:rPr lang="en-US" sz="2000" dirty="0">
                <a:solidFill>
                  <a:schemeClr val="bg1"/>
                </a:solidFill>
              </a:rPr>
              <a:t>This lecture will consider how Muslim networks have been impacted by two types of Electronic Media:</a:t>
            </a:r>
          </a:p>
          <a:p>
            <a:pPr indent="-228600" defTabSz="914400">
              <a:lnSpc>
                <a:spcPct val="120000"/>
              </a:lnSpc>
              <a:spcAft>
                <a:spcPts val="600"/>
              </a:spcAft>
              <a:buClr>
                <a:schemeClr val="accent1"/>
              </a:buClr>
              <a:buSzPct val="100000"/>
              <a:buFont typeface="Arial" panose="020B0604020202020204" pitchFamily="34" charset="0"/>
              <a:buChar char="•"/>
            </a:pPr>
            <a:endParaRPr lang="en-US" sz="2000" dirty="0">
              <a:solidFill>
                <a:schemeClr val="bg1"/>
              </a:solidFill>
            </a:endParaRPr>
          </a:p>
          <a:p>
            <a:pPr marL="457200" indent="-228600" defTabSz="914400">
              <a:lnSpc>
                <a:spcPct val="120000"/>
              </a:lnSpc>
              <a:spcAft>
                <a:spcPts val="600"/>
              </a:spcAft>
              <a:buClr>
                <a:schemeClr val="accent1"/>
              </a:buClr>
              <a:buSzPct val="100000"/>
              <a:buFont typeface="Arial" panose="020B0604020202020204" pitchFamily="34" charset="0"/>
              <a:buChar char="•"/>
            </a:pPr>
            <a:r>
              <a:rPr lang="en-US" sz="2000" b="1" dirty="0">
                <a:solidFill>
                  <a:schemeClr val="bg1"/>
                </a:solidFill>
              </a:rPr>
              <a:t>Digital Fatwas</a:t>
            </a:r>
          </a:p>
          <a:p>
            <a:pPr marL="457200" indent="-228600" defTabSz="914400">
              <a:lnSpc>
                <a:spcPct val="120000"/>
              </a:lnSpc>
              <a:spcAft>
                <a:spcPts val="600"/>
              </a:spcAft>
              <a:buClr>
                <a:schemeClr val="accent1"/>
              </a:buClr>
              <a:buSzPct val="100000"/>
              <a:buFont typeface="Arial" panose="020B0604020202020204" pitchFamily="34" charset="0"/>
              <a:buChar char="•"/>
            </a:pPr>
            <a:r>
              <a:rPr lang="en-US" sz="2000" b="1" dirty="0">
                <a:solidFill>
                  <a:schemeClr val="bg1"/>
                </a:solidFill>
              </a:rPr>
              <a:t>Twitter</a:t>
            </a:r>
          </a:p>
          <a:p>
            <a:pPr defTabSz="914400">
              <a:lnSpc>
                <a:spcPct val="120000"/>
              </a:lnSpc>
              <a:spcAft>
                <a:spcPts val="600"/>
              </a:spcAft>
              <a:buClr>
                <a:schemeClr val="accent1"/>
              </a:buClr>
              <a:buSzPct val="100000"/>
            </a:pPr>
            <a:endParaRPr lang="en-US" sz="2000" dirty="0">
              <a:solidFill>
                <a:schemeClr val="bg1"/>
              </a:solidFill>
            </a:endParaRPr>
          </a:p>
          <a:p>
            <a:pPr defTabSz="914400">
              <a:lnSpc>
                <a:spcPct val="120000"/>
              </a:lnSpc>
              <a:spcAft>
                <a:spcPts val="600"/>
              </a:spcAft>
              <a:buClr>
                <a:schemeClr val="accent1"/>
              </a:buClr>
              <a:buSzPct val="100000"/>
            </a:pPr>
            <a:r>
              <a:rPr lang="en-US" sz="2000" dirty="0">
                <a:solidFill>
                  <a:schemeClr val="bg1"/>
                </a:solidFill>
              </a:rPr>
              <a:t>The impact will be considered across a number of themes including: authority, performance of faith and identity, and the role of gender.</a:t>
            </a:r>
          </a:p>
        </p:txBody>
      </p:sp>
    </p:spTree>
    <p:extLst>
      <p:ext uri="{BB962C8B-B14F-4D97-AF65-F5344CB8AC3E}">
        <p14:creationId xmlns:p14="http://schemas.microsoft.com/office/powerpoint/2010/main" val="84457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47" name="Rectangle 33">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8" name="Picture 35">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9" name="Straight Connector 37">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39">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51" name="Rectangle 41">
            <a:extLst>
              <a:ext uri="{FF2B5EF4-FFF2-40B4-BE49-F238E27FC236}">
                <a16:creationId xmlns:a16="http://schemas.microsoft.com/office/drawing/2014/main" id="{0216D9FD-860F-4F5C-8D9B-CE7002071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43">
            <a:extLst>
              <a:ext uri="{FF2B5EF4-FFF2-40B4-BE49-F238E27FC236}">
                <a16:creationId xmlns:a16="http://schemas.microsoft.com/office/drawing/2014/main" id="{8D074069-7026-466C-B495-20FB9578C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993" y="0"/>
            <a:ext cx="7538007" cy="6858000"/>
          </a:xfrm>
          <a:prstGeom prst="rect">
            <a:avLst/>
          </a:prstGeom>
          <a:solidFill>
            <a:schemeClr val="tx2"/>
          </a:solidFill>
          <a:ln w="6350">
            <a:noFill/>
          </a:ln>
          <a:effectLst/>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C1685D80-4D5A-471F-9215-651424F47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787" y="0"/>
            <a:ext cx="16459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ctrTitle"/>
          </p:nvPr>
        </p:nvSpPr>
        <p:spPr>
          <a:xfrm>
            <a:off x="1291079" y="977028"/>
            <a:ext cx="2924981" cy="4947783"/>
          </a:xfrm>
        </p:spPr>
        <p:txBody>
          <a:bodyPr vert="horz" lIns="91440" tIns="45720" rIns="91440" bIns="45720" rtlCol="0" anchor="t">
            <a:normAutofit/>
          </a:bodyPr>
          <a:lstStyle/>
          <a:p>
            <a:r>
              <a:rPr lang="en-US" sz="3200" b="0" i="0" kern="1200" cap="all" dirty="0">
                <a:solidFill>
                  <a:schemeClr val="tx1"/>
                </a:solidFill>
                <a:effectLst/>
                <a:latin typeface="+mj-lt"/>
                <a:ea typeface="+mj-ea"/>
                <a:cs typeface="+mj-cs"/>
              </a:rPr>
              <a:t>CENTRALITY OF LAW IN</a:t>
            </a:r>
            <a:br>
              <a:rPr lang="en-US" sz="3200" b="0" i="0" kern="1200" cap="all" dirty="0">
                <a:solidFill>
                  <a:schemeClr val="tx1"/>
                </a:solidFill>
                <a:effectLst/>
                <a:latin typeface="+mj-lt"/>
                <a:ea typeface="+mj-ea"/>
                <a:cs typeface="+mj-cs"/>
              </a:rPr>
            </a:br>
            <a:r>
              <a:rPr lang="en-US" sz="3200" b="0" i="0" kern="1200" cap="all" dirty="0">
                <a:solidFill>
                  <a:schemeClr val="tx1"/>
                </a:solidFill>
                <a:effectLst/>
                <a:latin typeface="+mj-lt"/>
                <a:ea typeface="+mj-ea"/>
                <a:cs typeface="+mj-cs"/>
              </a:rPr>
              <a:t>ISLAM</a:t>
            </a:r>
            <a:br>
              <a:rPr lang="en-US" sz="3200" b="0" i="0" kern="1200" cap="all" dirty="0">
                <a:solidFill>
                  <a:schemeClr val="tx1"/>
                </a:solidFill>
                <a:effectLst/>
                <a:latin typeface="+mj-lt"/>
                <a:ea typeface="+mj-ea"/>
                <a:cs typeface="+mj-cs"/>
              </a:rPr>
            </a:br>
            <a:br>
              <a:rPr lang="en-US" sz="3200" b="0" i="0" kern="1200" cap="all" dirty="0">
                <a:solidFill>
                  <a:schemeClr val="tx1"/>
                </a:solidFill>
                <a:effectLst/>
                <a:latin typeface="+mj-lt"/>
                <a:ea typeface="+mj-ea"/>
                <a:cs typeface="+mj-cs"/>
              </a:rPr>
            </a:br>
            <a:endParaRPr lang="en-US" sz="3200" b="0" i="0" kern="1200" cap="all" dirty="0">
              <a:solidFill>
                <a:schemeClr val="tx1"/>
              </a:solidFill>
              <a:effectLst/>
              <a:latin typeface="+mj-lt"/>
              <a:ea typeface="+mj-ea"/>
              <a:cs typeface="+mj-cs"/>
            </a:endParaRPr>
          </a:p>
        </p:txBody>
      </p:sp>
      <p:sp>
        <p:nvSpPr>
          <p:cNvPr id="2" name="TextBox 1">
            <a:extLst>
              <a:ext uri="{FF2B5EF4-FFF2-40B4-BE49-F238E27FC236}">
                <a16:creationId xmlns:a16="http://schemas.microsoft.com/office/drawing/2014/main" id="{A77F5E2F-DE8F-481A-9A15-A648EFC76456}"/>
              </a:ext>
            </a:extLst>
          </p:cNvPr>
          <p:cNvSpPr txBox="1"/>
          <p:nvPr/>
        </p:nvSpPr>
        <p:spPr>
          <a:xfrm>
            <a:off x="5791954" y="977029"/>
            <a:ext cx="5428789" cy="5237503"/>
          </a:xfrm>
          <a:prstGeom prst="rect">
            <a:avLst/>
          </a:prstGeom>
        </p:spPr>
        <p:txBody>
          <a:bodyPr vert="horz" lIns="91440" tIns="45720" rIns="91440" bIns="45720" rtlCol="0" anchor="t">
            <a:normAutofit/>
          </a:bodyPr>
          <a:lstStyle/>
          <a:p>
            <a:r>
              <a:rPr lang="en-GB" sz="2800" dirty="0">
                <a:solidFill>
                  <a:schemeClr val="bg1"/>
                </a:solidFill>
              </a:rPr>
              <a:t>Islamic Law is the epitome of Islamic thought, the most typical; manifestation of the Islamic way of life, the core and kernel of Islam itself.</a:t>
            </a:r>
          </a:p>
          <a:p>
            <a:endParaRPr lang="en-GB" dirty="0"/>
          </a:p>
          <a:p>
            <a:r>
              <a:rPr lang="en-GB" b="1" dirty="0">
                <a:solidFill>
                  <a:schemeClr val="bg2"/>
                </a:solidFill>
              </a:rPr>
              <a:t>Joseph Schacht,</a:t>
            </a:r>
            <a:r>
              <a:rPr lang="en-GB" dirty="0">
                <a:solidFill>
                  <a:schemeClr val="bg2"/>
                </a:solidFill>
              </a:rPr>
              <a:t> </a:t>
            </a:r>
            <a:r>
              <a:rPr lang="en-GB" i="1" dirty="0">
                <a:solidFill>
                  <a:schemeClr val="bg2"/>
                </a:solidFill>
              </a:rPr>
              <a:t>An Introduction to Islamic Law</a:t>
            </a:r>
            <a:r>
              <a:rPr lang="en-GB" dirty="0">
                <a:solidFill>
                  <a:schemeClr val="bg2"/>
                </a:solidFill>
              </a:rPr>
              <a:t> (Oxford: Clarendon Press, 2012), 1.</a:t>
            </a:r>
          </a:p>
        </p:txBody>
      </p:sp>
    </p:spTree>
    <p:extLst>
      <p:ext uri="{BB962C8B-B14F-4D97-AF65-F5344CB8AC3E}">
        <p14:creationId xmlns:p14="http://schemas.microsoft.com/office/powerpoint/2010/main" val="8024780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47" name="Rectangle 33">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8" name="Picture 35">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9" name="Straight Connector 37">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39">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51" name="Rectangle 41">
            <a:extLst>
              <a:ext uri="{FF2B5EF4-FFF2-40B4-BE49-F238E27FC236}">
                <a16:creationId xmlns:a16="http://schemas.microsoft.com/office/drawing/2014/main" id="{0216D9FD-860F-4F5C-8D9B-CE7002071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43">
            <a:extLst>
              <a:ext uri="{FF2B5EF4-FFF2-40B4-BE49-F238E27FC236}">
                <a16:creationId xmlns:a16="http://schemas.microsoft.com/office/drawing/2014/main" id="{8D074069-7026-466C-B495-20FB9578C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993" y="0"/>
            <a:ext cx="7538007" cy="6858000"/>
          </a:xfrm>
          <a:prstGeom prst="rect">
            <a:avLst/>
          </a:prstGeom>
          <a:solidFill>
            <a:schemeClr val="tx2"/>
          </a:solidFill>
          <a:ln w="6350">
            <a:noFill/>
          </a:ln>
          <a:effectLst/>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C1685D80-4D5A-471F-9215-651424F47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787" y="0"/>
            <a:ext cx="16459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ctrTitle"/>
          </p:nvPr>
        </p:nvSpPr>
        <p:spPr>
          <a:xfrm>
            <a:off x="1291079" y="977028"/>
            <a:ext cx="2924981" cy="4947783"/>
          </a:xfrm>
        </p:spPr>
        <p:txBody>
          <a:bodyPr vert="horz" lIns="91440" tIns="45720" rIns="91440" bIns="45720" rtlCol="0" anchor="t">
            <a:normAutofit/>
          </a:bodyPr>
          <a:lstStyle/>
          <a:p>
            <a:r>
              <a:rPr lang="en-US" sz="3200" b="0" i="0" kern="1200" cap="all" dirty="0">
                <a:solidFill>
                  <a:schemeClr val="tx1"/>
                </a:solidFill>
                <a:effectLst/>
                <a:latin typeface="+mj-lt"/>
                <a:ea typeface="+mj-ea"/>
                <a:cs typeface="+mj-cs"/>
              </a:rPr>
              <a:t>What is a fatwa?</a:t>
            </a:r>
            <a:br>
              <a:rPr lang="en-US" sz="3200" b="0" i="0" kern="1200" cap="all" dirty="0">
                <a:solidFill>
                  <a:schemeClr val="tx1"/>
                </a:solidFill>
                <a:effectLst/>
                <a:latin typeface="+mj-lt"/>
                <a:ea typeface="+mj-ea"/>
                <a:cs typeface="+mj-cs"/>
              </a:rPr>
            </a:br>
            <a:br>
              <a:rPr lang="en-US" sz="3200" b="0" i="0" kern="1200" cap="all" dirty="0">
                <a:solidFill>
                  <a:schemeClr val="tx1"/>
                </a:solidFill>
                <a:effectLst/>
                <a:latin typeface="+mj-lt"/>
                <a:ea typeface="+mj-ea"/>
                <a:cs typeface="+mj-cs"/>
              </a:rPr>
            </a:br>
            <a:endParaRPr lang="en-US" sz="3200" b="0" i="0" kern="1200" cap="all" dirty="0">
              <a:solidFill>
                <a:schemeClr val="tx1"/>
              </a:solidFill>
              <a:effectLst/>
              <a:latin typeface="+mj-lt"/>
              <a:ea typeface="+mj-ea"/>
              <a:cs typeface="+mj-cs"/>
            </a:endParaRPr>
          </a:p>
        </p:txBody>
      </p:sp>
      <p:sp>
        <p:nvSpPr>
          <p:cNvPr id="2" name="TextBox 1">
            <a:extLst>
              <a:ext uri="{FF2B5EF4-FFF2-40B4-BE49-F238E27FC236}">
                <a16:creationId xmlns:a16="http://schemas.microsoft.com/office/drawing/2014/main" id="{A77F5E2F-DE8F-481A-9A15-A648EFC76456}"/>
              </a:ext>
            </a:extLst>
          </p:cNvPr>
          <p:cNvSpPr txBox="1"/>
          <p:nvPr/>
        </p:nvSpPr>
        <p:spPr>
          <a:xfrm>
            <a:off x="5791954" y="977029"/>
            <a:ext cx="5428789" cy="5237503"/>
          </a:xfrm>
          <a:prstGeom prst="rect">
            <a:avLst/>
          </a:prstGeom>
        </p:spPr>
        <p:txBody>
          <a:bodyPr vert="horz" lIns="91440" tIns="45720" rIns="91440" bIns="45720" rtlCol="0" anchor="t">
            <a:normAutofit/>
          </a:bodyPr>
          <a:lstStyle/>
          <a:p>
            <a:r>
              <a:rPr lang="en-GB" sz="3200" dirty="0">
                <a:solidFill>
                  <a:schemeClr val="bg1"/>
                </a:solidFill>
              </a:rPr>
              <a:t>A fatwā is a religious opinion on a matter of Sharīʿah, issued by a mufti, qualified in the vocation of iftāʿ.</a:t>
            </a:r>
          </a:p>
          <a:p>
            <a:endParaRPr lang="en-GB" dirty="0"/>
          </a:p>
          <a:p>
            <a:r>
              <a:rPr lang="en-GB" dirty="0">
                <a:solidFill>
                  <a:schemeClr val="bg2"/>
                </a:solidFill>
                <a:latin typeface="ArialMT"/>
              </a:rPr>
              <a:t>"Fatwā." In </a:t>
            </a:r>
            <a:r>
              <a:rPr lang="en-GB" i="1" dirty="0">
                <a:solidFill>
                  <a:schemeClr val="bg2"/>
                </a:solidFill>
                <a:latin typeface="Arial-ItalicMT"/>
              </a:rPr>
              <a:t>The Oxford Encyclopedia of Islam and Women</a:t>
            </a:r>
            <a:r>
              <a:rPr lang="en-GB" dirty="0">
                <a:solidFill>
                  <a:schemeClr val="bg2"/>
                </a:solidFill>
                <a:latin typeface="ArialMT"/>
              </a:rPr>
              <a:t>. </a:t>
            </a:r>
            <a:r>
              <a:rPr lang="en-GB" i="1" dirty="0">
                <a:solidFill>
                  <a:schemeClr val="bg2"/>
                </a:solidFill>
                <a:latin typeface="Arial-ItalicMT"/>
              </a:rPr>
              <a:t>Oxford Islamic Studies Online</a:t>
            </a:r>
            <a:r>
              <a:rPr lang="en-GB" dirty="0">
                <a:solidFill>
                  <a:schemeClr val="bg2"/>
                </a:solidFill>
                <a:latin typeface="ArialMT"/>
              </a:rPr>
              <a:t>,</a:t>
            </a:r>
          </a:p>
          <a:p>
            <a:r>
              <a:rPr lang="en-GB" dirty="0">
                <a:solidFill>
                  <a:schemeClr val="bg2"/>
                </a:solidFill>
                <a:latin typeface="ArialMT"/>
              </a:rPr>
              <a:t>http://www.oxfordislamicstudies.com/article/opr/t355/e0250 (accessed Jun 14, 2018).</a:t>
            </a:r>
            <a:endParaRPr lang="en-GB" dirty="0">
              <a:solidFill>
                <a:schemeClr val="bg2"/>
              </a:solidFill>
            </a:endParaRPr>
          </a:p>
        </p:txBody>
      </p:sp>
    </p:spTree>
    <p:extLst>
      <p:ext uri="{BB962C8B-B14F-4D97-AF65-F5344CB8AC3E}">
        <p14:creationId xmlns:p14="http://schemas.microsoft.com/office/powerpoint/2010/main" val="1700404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E88BD-A23F-416F-910D-8BAE47F2A666}"/>
              </a:ext>
            </a:extLst>
          </p:cNvPr>
          <p:cNvSpPr>
            <a:spLocks noGrp="1"/>
          </p:cNvSpPr>
          <p:nvPr>
            <p:ph type="title"/>
          </p:nvPr>
        </p:nvSpPr>
        <p:spPr/>
        <p:txBody>
          <a:bodyPr/>
          <a:lstStyle/>
          <a:p>
            <a:r>
              <a:rPr lang="en-GB" dirty="0"/>
              <a:t>Fatwas on-line</a:t>
            </a:r>
          </a:p>
        </p:txBody>
      </p:sp>
      <p:pic>
        <p:nvPicPr>
          <p:cNvPr id="5" name="Content Placeholder 4" descr="A black sign with white text&#10;&#10;Description generated with very high confidence">
            <a:extLst>
              <a:ext uri="{FF2B5EF4-FFF2-40B4-BE49-F238E27FC236}">
                <a16:creationId xmlns:a16="http://schemas.microsoft.com/office/drawing/2014/main" id="{0954EFD9-E205-4EE2-9DD6-3CE3E8C7D9EB}"/>
              </a:ext>
            </a:extLst>
          </p:cNvPr>
          <p:cNvPicPr>
            <a:picLocks noGrp="1" noChangeAspect="1"/>
          </p:cNvPicPr>
          <p:nvPr>
            <p:ph idx="1"/>
          </p:nvPr>
        </p:nvPicPr>
        <p:blipFill>
          <a:blip r:embed="rId3"/>
          <a:stretch>
            <a:fillRect/>
          </a:stretch>
        </p:blipFill>
        <p:spPr>
          <a:xfrm>
            <a:off x="1451579" y="2134658"/>
            <a:ext cx="3449638" cy="3449638"/>
          </a:xfrm>
        </p:spPr>
      </p:pic>
      <p:sp>
        <p:nvSpPr>
          <p:cNvPr id="6" name="TextBox 5">
            <a:extLst>
              <a:ext uri="{FF2B5EF4-FFF2-40B4-BE49-F238E27FC236}">
                <a16:creationId xmlns:a16="http://schemas.microsoft.com/office/drawing/2014/main" id="{3EA49F5D-59AD-4025-9BF8-F3A585DDCB63}"/>
              </a:ext>
            </a:extLst>
          </p:cNvPr>
          <p:cNvSpPr txBox="1"/>
          <p:nvPr/>
        </p:nvSpPr>
        <p:spPr>
          <a:xfrm>
            <a:off x="6253216" y="2134658"/>
            <a:ext cx="4487205" cy="2523768"/>
          </a:xfrm>
          <a:prstGeom prst="rect">
            <a:avLst/>
          </a:prstGeom>
          <a:noFill/>
        </p:spPr>
        <p:txBody>
          <a:bodyPr wrap="square" rtlCol="0">
            <a:spAutoFit/>
          </a:bodyPr>
          <a:lstStyle/>
          <a:p>
            <a:r>
              <a:rPr lang="en-GB" sz="2800" dirty="0"/>
              <a:t>islamqa.info</a:t>
            </a:r>
          </a:p>
          <a:p>
            <a:r>
              <a:rPr lang="en-GB" sz="2800" dirty="0"/>
              <a:t>islamweb.net</a:t>
            </a:r>
          </a:p>
          <a:p>
            <a:r>
              <a:rPr lang="en-GB" sz="2800" dirty="0"/>
              <a:t>fatwaislam.com</a:t>
            </a:r>
          </a:p>
          <a:p>
            <a:r>
              <a:rPr lang="en-GB" sz="2800" dirty="0"/>
              <a:t>Islamonline.net</a:t>
            </a:r>
          </a:p>
          <a:p>
            <a:r>
              <a:rPr lang="en-GB" sz="2800" dirty="0"/>
              <a:t>askimam.org</a:t>
            </a:r>
          </a:p>
          <a:p>
            <a:endParaRPr lang="en-GB" dirty="0"/>
          </a:p>
        </p:txBody>
      </p:sp>
    </p:spTree>
    <p:extLst>
      <p:ext uri="{BB962C8B-B14F-4D97-AF65-F5344CB8AC3E}">
        <p14:creationId xmlns:p14="http://schemas.microsoft.com/office/powerpoint/2010/main" val="1213745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E88BD-A23F-416F-910D-8BAE47F2A666}"/>
              </a:ext>
            </a:extLst>
          </p:cNvPr>
          <p:cNvSpPr>
            <a:spLocks noGrp="1"/>
          </p:cNvSpPr>
          <p:nvPr>
            <p:ph type="title"/>
          </p:nvPr>
        </p:nvSpPr>
        <p:spPr/>
        <p:txBody>
          <a:bodyPr/>
          <a:lstStyle/>
          <a:p>
            <a:r>
              <a:rPr lang="en-GB" dirty="0"/>
              <a:t>fatwas ON-LINE who’s who?</a:t>
            </a:r>
          </a:p>
        </p:txBody>
      </p:sp>
      <p:pic>
        <p:nvPicPr>
          <p:cNvPr id="5" name="Content Placeholder 4" descr="A picture containing outdoor&#10;&#10;Description generated with high confidence">
            <a:extLst>
              <a:ext uri="{FF2B5EF4-FFF2-40B4-BE49-F238E27FC236}">
                <a16:creationId xmlns:a16="http://schemas.microsoft.com/office/drawing/2014/main" id="{47DC8FA7-2B48-4ADC-9E06-B564D45DD6E2}"/>
              </a:ext>
            </a:extLst>
          </p:cNvPr>
          <p:cNvPicPr>
            <a:picLocks noGrp="1" noChangeAspect="1"/>
          </p:cNvPicPr>
          <p:nvPr>
            <p:ph idx="1"/>
          </p:nvPr>
        </p:nvPicPr>
        <p:blipFill>
          <a:blip r:embed="rId3"/>
          <a:stretch>
            <a:fillRect/>
          </a:stretch>
        </p:blipFill>
        <p:spPr>
          <a:xfrm>
            <a:off x="5236138" y="2634272"/>
            <a:ext cx="2034155" cy="2229211"/>
          </a:xfrm>
        </p:spPr>
      </p:pic>
      <p:pic>
        <p:nvPicPr>
          <p:cNvPr id="7" name="Picture 6">
            <a:extLst>
              <a:ext uri="{FF2B5EF4-FFF2-40B4-BE49-F238E27FC236}">
                <a16:creationId xmlns:a16="http://schemas.microsoft.com/office/drawing/2014/main" id="{896EA907-D606-44F2-B6EC-0E86DDD95BD9}"/>
              </a:ext>
            </a:extLst>
          </p:cNvPr>
          <p:cNvPicPr>
            <a:picLocks noChangeAspect="1"/>
          </p:cNvPicPr>
          <p:nvPr/>
        </p:nvPicPr>
        <p:blipFill>
          <a:blip r:embed="rId4"/>
          <a:stretch>
            <a:fillRect/>
          </a:stretch>
        </p:blipFill>
        <p:spPr>
          <a:xfrm>
            <a:off x="1479219" y="3042349"/>
            <a:ext cx="3101407" cy="1377198"/>
          </a:xfrm>
          <a:prstGeom prst="rect">
            <a:avLst/>
          </a:prstGeom>
        </p:spPr>
      </p:pic>
      <p:pic>
        <p:nvPicPr>
          <p:cNvPr id="9" name="Picture 8">
            <a:extLst>
              <a:ext uri="{FF2B5EF4-FFF2-40B4-BE49-F238E27FC236}">
                <a16:creationId xmlns:a16="http://schemas.microsoft.com/office/drawing/2014/main" id="{AEF35458-5728-4121-ADA5-0E530428FFA8}"/>
              </a:ext>
            </a:extLst>
          </p:cNvPr>
          <p:cNvPicPr>
            <a:picLocks noChangeAspect="1"/>
          </p:cNvPicPr>
          <p:nvPr/>
        </p:nvPicPr>
        <p:blipFill>
          <a:blip r:embed="rId5"/>
          <a:stretch>
            <a:fillRect/>
          </a:stretch>
        </p:blipFill>
        <p:spPr>
          <a:xfrm>
            <a:off x="7710417" y="3206330"/>
            <a:ext cx="3344437" cy="1049235"/>
          </a:xfrm>
          <a:prstGeom prst="rect">
            <a:avLst/>
          </a:prstGeom>
        </p:spPr>
      </p:pic>
    </p:spTree>
    <p:extLst>
      <p:ext uri="{BB962C8B-B14F-4D97-AF65-F5344CB8AC3E}">
        <p14:creationId xmlns:p14="http://schemas.microsoft.com/office/powerpoint/2010/main" val="423458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E88BD-A23F-416F-910D-8BAE47F2A666}"/>
              </a:ext>
            </a:extLst>
          </p:cNvPr>
          <p:cNvSpPr>
            <a:spLocks noGrp="1"/>
          </p:cNvSpPr>
          <p:nvPr>
            <p:ph type="title"/>
          </p:nvPr>
        </p:nvSpPr>
        <p:spPr/>
        <p:txBody>
          <a:bodyPr/>
          <a:lstStyle/>
          <a:p>
            <a:r>
              <a:rPr lang="en-GB" dirty="0"/>
              <a:t>ISLAM Q&amp;A</a:t>
            </a:r>
          </a:p>
        </p:txBody>
      </p:sp>
      <p:sp>
        <p:nvSpPr>
          <p:cNvPr id="4" name="Content Placeholder 3">
            <a:extLst>
              <a:ext uri="{FF2B5EF4-FFF2-40B4-BE49-F238E27FC236}">
                <a16:creationId xmlns:a16="http://schemas.microsoft.com/office/drawing/2014/main" id="{B23F1110-DDA4-4738-B17D-0066314631CE}"/>
              </a:ext>
            </a:extLst>
          </p:cNvPr>
          <p:cNvSpPr>
            <a:spLocks noGrp="1"/>
          </p:cNvSpPr>
          <p:nvPr>
            <p:ph idx="1"/>
          </p:nvPr>
        </p:nvSpPr>
        <p:spPr>
          <a:xfrm>
            <a:off x="1451579" y="2334386"/>
            <a:ext cx="6829218" cy="1614159"/>
          </a:xfrm>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8" name="Content Placeholder 3">
            <a:extLst>
              <a:ext uri="{FF2B5EF4-FFF2-40B4-BE49-F238E27FC236}">
                <a16:creationId xmlns:a16="http://schemas.microsoft.com/office/drawing/2014/main" id="{5B2A79AC-38DF-4404-AEC9-B556087285BC}"/>
              </a:ext>
            </a:extLst>
          </p:cNvPr>
          <p:cNvSpPr txBox="1">
            <a:spLocks/>
          </p:cNvSpPr>
          <p:nvPr/>
        </p:nvSpPr>
        <p:spPr>
          <a:xfrm>
            <a:off x="1451579" y="2015732"/>
            <a:ext cx="9603275" cy="3450613"/>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sz="3200" dirty="0"/>
              <a:t>Background</a:t>
            </a:r>
          </a:p>
          <a:p>
            <a:r>
              <a:rPr lang="en-GB" sz="3200" dirty="0"/>
              <a:t>Authority</a:t>
            </a:r>
          </a:p>
          <a:p>
            <a:r>
              <a:rPr lang="en-GB" sz="3200" dirty="0"/>
              <a:t>Market and Breadth</a:t>
            </a:r>
          </a:p>
          <a:p>
            <a:endParaRPr lang="en-GB" sz="3200" dirty="0"/>
          </a:p>
        </p:txBody>
      </p:sp>
    </p:spTree>
    <p:extLst>
      <p:ext uri="{BB962C8B-B14F-4D97-AF65-F5344CB8AC3E}">
        <p14:creationId xmlns:p14="http://schemas.microsoft.com/office/powerpoint/2010/main" val="12070718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E88BD-A23F-416F-910D-8BAE47F2A666}"/>
              </a:ext>
            </a:extLst>
          </p:cNvPr>
          <p:cNvSpPr>
            <a:spLocks noGrp="1"/>
          </p:cNvSpPr>
          <p:nvPr>
            <p:ph type="title"/>
          </p:nvPr>
        </p:nvSpPr>
        <p:spPr/>
        <p:txBody>
          <a:bodyPr/>
          <a:lstStyle/>
          <a:p>
            <a:r>
              <a:rPr lang="en-GB" dirty="0"/>
              <a:t>ISLAM Q&amp;A - Analysis</a:t>
            </a:r>
          </a:p>
        </p:txBody>
      </p:sp>
      <p:sp>
        <p:nvSpPr>
          <p:cNvPr id="8" name="Content Placeholder 3">
            <a:extLst>
              <a:ext uri="{FF2B5EF4-FFF2-40B4-BE49-F238E27FC236}">
                <a16:creationId xmlns:a16="http://schemas.microsoft.com/office/drawing/2014/main" id="{5B2A79AC-38DF-4404-AEC9-B556087285BC}"/>
              </a:ext>
            </a:extLst>
          </p:cNvPr>
          <p:cNvSpPr txBox="1">
            <a:spLocks/>
          </p:cNvSpPr>
          <p:nvPr/>
        </p:nvSpPr>
        <p:spPr>
          <a:xfrm>
            <a:off x="1451579" y="2015732"/>
            <a:ext cx="9603275" cy="3450613"/>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sz="3200" dirty="0"/>
              <a:t>Salafi influence</a:t>
            </a:r>
          </a:p>
          <a:p>
            <a:r>
              <a:rPr lang="en-GB" sz="3200" dirty="0"/>
              <a:t>Authoritative?</a:t>
            </a:r>
          </a:p>
          <a:p>
            <a:r>
              <a:rPr lang="en-GB" sz="3200" dirty="0"/>
              <a:t>Gendered opinions</a:t>
            </a:r>
          </a:p>
        </p:txBody>
      </p:sp>
    </p:spTree>
    <p:extLst>
      <p:ext uri="{BB962C8B-B14F-4D97-AF65-F5344CB8AC3E}">
        <p14:creationId xmlns:p14="http://schemas.microsoft.com/office/powerpoint/2010/main" val="9847653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E88BD-A23F-416F-910D-8BAE47F2A666}"/>
              </a:ext>
            </a:extLst>
          </p:cNvPr>
          <p:cNvSpPr>
            <a:spLocks noGrp="1"/>
          </p:cNvSpPr>
          <p:nvPr>
            <p:ph type="title"/>
          </p:nvPr>
        </p:nvSpPr>
        <p:spPr/>
        <p:txBody>
          <a:bodyPr/>
          <a:lstStyle/>
          <a:p>
            <a:r>
              <a:rPr lang="en-GB" dirty="0"/>
              <a:t>Fatwa-online</a:t>
            </a:r>
          </a:p>
        </p:txBody>
      </p:sp>
      <p:sp>
        <p:nvSpPr>
          <p:cNvPr id="4" name="Content Placeholder 3">
            <a:extLst>
              <a:ext uri="{FF2B5EF4-FFF2-40B4-BE49-F238E27FC236}">
                <a16:creationId xmlns:a16="http://schemas.microsoft.com/office/drawing/2014/main" id="{B23F1110-DDA4-4738-B17D-0066314631CE}"/>
              </a:ext>
            </a:extLst>
          </p:cNvPr>
          <p:cNvSpPr>
            <a:spLocks noGrp="1"/>
          </p:cNvSpPr>
          <p:nvPr>
            <p:ph idx="1"/>
          </p:nvPr>
        </p:nvSpPr>
        <p:spPr>
          <a:xfrm>
            <a:off x="1451579" y="2334386"/>
            <a:ext cx="6829218" cy="1614159"/>
          </a:xfrm>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8" name="Content Placeholder 3">
            <a:extLst>
              <a:ext uri="{FF2B5EF4-FFF2-40B4-BE49-F238E27FC236}">
                <a16:creationId xmlns:a16="http://schemas.microsoft.com/office/drawing/2014/main" id="{5B2A79AC-38DF-4404-AEC9-B556087285BC}"/>
              </a:ext>
            </a:extLst>
          </p:cNvPr>
          <p:cNvSpPr txBox="1">
            <a:spLocks/>
          </p:cNvSpPr>
          <p:nvPr/>
        </p:nvSpPr>
        <p:spPr>
          <a:xfrm>
            <a:off x="1451579" y="2015732"/>
            <a:ext cx="9603275" cy="3450613"/>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sz="3200" dirty="0"/>
              <a:t>Background</a:t>
            </a:r>
          </a:p>
          <a:p>
            <a:r>
              <a:rPr lang="en-GB" sz="3200" dirty="0"/>
              <a:t>Authority</a:t>
            </a:r>
          </a:p>
          <a:p>
            <a:r>
              <a:rPr lang="en-GB" sz="3200" dirty="0"/>
              <a:t>Market and breadth</a:t>
            </a:r>
          </a:p>
          <a:p>
            <a:endParaRPr lang="en-GB" sz="3200" dirty="0"/>
          </a:p>
        </p:txBody>
      </p:sp>
    </p:spTree>
    <p:extLst>
      <p:ext uri="{BB962C8B-B14F-4D97-AF65-F5344CB8AC3E}">
        <p14:creationId xmlns:p14="http://schemas.microsoft.com/office/powerpoint/2010/main" val="32556634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E88BD-A23F-416F-910D-8BAE47F2A666}"/>
              </a:ext>
            </a:extLst>
          </p:cNvPr>
          <p:cNvSpPr>
            <a:spLocks noGrp="1"/>
          </p:cNvSpPr>
          <p:nvPr>
            <p:ph type="title"/>
          </p:nvPr>
        </p:nvSpPr>
        <p:spPr/>
        <p:txBody>
          <a:bodyPr/>
          <a:lstStyle/>
          <a:p>
            <a:r>
              <a:rPr lang="en-GB" dirty="0"/>
              <a:t>Fatwa-online - analysis</a:t>
            </a:r>
          </a:p>
        </p:txBody>
      </p:sp>
      <p:sp>
        <p:nvSpPr>
          <p:cNvPr id="8" name="Content Placeholder 3">
            <a:extLst>
              <a:ext uri="{FF2B5EF4-FFF2-40B4-BE49-F238E27FC236}">
                <a16:creationId xmlns:a16="http://schemas.microsoft.com/office/drawing/2014/main" id="{5B2A79AC-38DF-4404-AEC9-B556087285BC}"/>
              </a:ext>
            </a:extLst>
          </p:cNvPr>
          <p:cNvSpPr txBox="1">
            <a:spLocks/>
          </p:cNvSpPr>
          <p:nvPr/>
        </p:nvSpPr>
        <p:spPr>
          <a:xfrm>
            <a:off x="1451579" y="2015732"/>
            <a:ext cx="9603275" cy="3450613"/>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sz="3200" dirty="0"/>
              <a:t>Authoritative?</a:t>
            </a:r>
          </a:p>
          <a:p>
            <a:r>
              <a:rPr lang="en-GB" sz="3200" dirty="0"/>
              <a:t>Conservative</a:t>
            </a:r>
          </a:p>
          <a:p>
            <a:r>
              <a:rPr lang="en-GB" sz="3200" dirty="0"/>
              <a:t>Gendered</a:t>
            </a:r>
          </a:p>
        </p:txBody>
      </p:sp>
    </p:spTree>
    <p:extLst>
      <p:ext uri="{BB962C8B-B14F-4D97-AF65-F5344CB8AC3E}">
        <p14:creationId xmlns:p14="http://schemas.microsoft.com/office/powerpoint/2010/main" val="3168964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E88BD-A23F-416F-910D-8BAE47F2A666}"/>
              </a:ext>
            </a:extLst>
          </p:cNvPr>
          <p:cNvSpPr>
            <a:spLocks noGrp="1"/>
          </p:cNvSpPr>
          <p:nvPr>
            <p:ph type="title"/>
          </p:nvPr>
        </p:nvSpPr>
        <p:spPr/>
        <p:txBody>
          <a:bodyPr/>
          <a:lstStyle/>
          <a:p>
            <a:r>
              <a:rPr lang="en-GB" dirty="0"/>
              <a:t>Islamonline</a:t>
            </a:r>
          </a:p>
        </p:txBody>
      </p:sp>
      <p:sp>
        <p:nvSpPr>
          <p:cNvPr id="4" name="Content Placeholder 3">
            <a:extLst>
              <a:ext uri="{FF2B5EF4-FFF2-40B4-BE49-F238E27FC236}">
                <a16:creationId xmlns:a16="http://schemas.microsoft.com/office/drawing/2014/main" id="{B23F1110-DDA4-4738-B17D-0066314631CE}"/>
              </a:ext>
            </a:extLst>
          </p:cNvPr>
          <p:cNvSpPr>
            <a:spLocks noGrp="1"/>
          </p:cNvSpPr>
          <p:nvPr>
            <p:ph idx="1"/>
          </p:nvPr>
        </p:nvSpPr>
        <p:spPr>
          <a:xfrm>
            <a:off x="1451579" y="2334386"/>
            <a:ext cx="6829218" cy="1614159"/>
          </a:xfrm>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8" name="Content Placeholder 3">
            <a:extLst>
              <a:ext uri="{FF2B5EF4-FFF2-40B4-BE49-F238E27FC236}">
                <a16:creationId xmlns:a16="http://schemas.microsoft.com/office/drawing/2014/main" id="{5B2A79AC-38DF-4404-AEC9-B556087285BC}"/>
              </a:ext>
            </a:extLst>
          </p:cNvPr>
          <p:cNvSpPr txBox="1">
            <a:spLocks/>
          </p:cNvSpPr>
          <p:nvPr/>
        </p:nvSpPr>
        <p:spPr>
          <a:xfrm>
            <a:off x="1451579" y="2015732"/>
            <a:ext cx="9603275" cy="3450613"/>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sz="3200" dirty="0"/>
              <a:t>Background</a:t>
            </a:r>
          </a:p>
          <a:p>
            <a:r>
              <a:rPr lang="en-GB" sz="3200" dirty="0"/>
              <a:t>Authority</a:t>
            </a:r>
          </a:p>
          <a:p>
            <a:r>
              <a:rPr lang="en-GB" sz="3200" dirty="0"/>
              <a:t>Market and breadth</a:t>
            </a:r>
          </a:p>
          <a:p>
            <a:endParaRPr lang="en-GB" sz="3200" dirty="0"/>
          </a:p>
        </p:txBody>
      </p:sp>
    </p:spTree>
    <p:extLst>
      <p:ext uri="{BB962C8B-B14F-4D97-AF65-F5344CB8AC3E}">
        <p14:creationId xmlns:p14="http://schemas.microsoft.com/office/powerpoint/2010/main" val="116455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E88BD-A23F-416F-910D-8BAE47F2A666}"/>
              </a:ext>
            </a:extLst>
          </p:cNvPr>
          <p:cNvSpPr>
            <a:spLocks noGrp="1"/>
          </p:cNvSpPr>
          <p:nvPr>
            <p:ph type="title"/>
          </p:nvPr>
        </p:nvSpPr>
        <p:spPr/>
        <p:txBody>
          <a:bodyPr/>
          <a:lstStyle/>
          <a:p>
            <a:r>
              <a:rPr lang="en-GB" dirty="0"/>
              <a:t>Islamonline - analysis</a:t>
            </a:r>
          </a:p>
        </p:txBody>
      </p:sp>
      <p:sp>
        <p:nvSpPr>
          <p:cNvPr id="8" name="Content Placeholder 3">
            <a:extLst>
              <a:ext uri="{FF2B5EF4-FFF2-40B4-BE49-F238E27FC236}">
                <a16:creationId xmlns:a16="http://schemas.microsoft.com/office/drawing/2014/main" id="{5B2A79AC-38DF-4404-AEC9-B556087285BC}"/>
              </a:ext>
            </a:extLst>
          </p:cNvPr>
          <p:cNvSpPr txBox="1">
            <a:spLocks/>
          </p:cNvSpPr>
          <p:nvPr/>
        </p:nvSpPr>
        <p:spPr>
          <a:xfrm>
            <a:off x="1451579" y="2015732"/>
            <a:ext cx="9603275" cy="3450613"/>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sz="3200" dirty="0"/>
              <a:t>Authoritative?</a:t>
            </a:r>
          </a:p>
          <a:p>
            <a:r>
              <a:rPr lang="en-GB" sz="3200" dirty="0"/>
              <a:t>Conservative</a:t>
            </a:r>
          </a:p>
          <a:p>
            <a:r>
              <a:rPr lang="en-GB" sz="3200" dirty="0"/>
              <a:t>Performance</a:t>
            </a:r>
          </a:p>
        </p:txBody>
      </p:sp>
    </p:spTree>
    <p:extLst>
      <p:ext uri="{BB962C8B-B14F-4D97-AF65-F5344CB8AC3E}">
        <p14:creationId xmlns:p14="http://schemas.microsoft.com/office/powerpoint/2010/main" val="3486868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E88BD-A23F-416F-910D-8BAE47F2A666}"/>
              </a:ext>
            </a:extLst>
          </p:cNvPr>
          <p:cNvSpPr>
            <a:spLocks noGrp="1"/>
          </p:cNvSpPr>
          <p:nvPr>
            <p:ph type="title"/>
          </p:nvPr>
        </p:nvSpPr>
        <p:spPr/>
        <p:txBody>
          <a:bodyPr/>
          <a:lstStyle/>
          <a:p>
            <a:r>
              <a:rPr lang="en-GB" dirty="0"/>
              <a:t>Further analysis</a:t>
            </a:r>
          </a:p>
        </p:txBody>
      </p:sp>
      <p:sp>
        <p:nvSpPr>
          <p:cNvPr id="8" name="Content Placeholder 3">
            <a:extLst>
              <a:ext uri="{FF2B5EF4-FFF2-40B4-BE49-F238E27FC236}">
                <a16:creationId xmlns:a16="http://schemas.microsoft.com/office/drawing/2014/main" id="{5B2A79AC-38DF-4404-AEC9-B556087285BC}"/>
              </a:ext>
            </a:extLst>
          </p:cNvPr>
          <p:cNvSpPr txBox="1">
            <a:spLocks/>
          </p:cNvSpPr>
          <p:nvPr/>
        </p:nvSpPr>
        <p:spPr>
          <a:xfrm>
            <a:off x="1451579" y="2015732"/>
            <a:ext cx="9603275" cy="3450613"/>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sz="3200" dirty="0"/>
              <a:t>Quick (+)</a:t>
            </a:r>
          </a:p>
          <a:p>
            <a:r>
              <a:rPr lang="en-GB" sz="3200" dirty="0"/>
              <a:t>Corrective (+)</a:t>
            </a:r>
          </a:p>
          <a:p>
            <a:r>
              <a:rPr lang="en-GB" sz="3200" dirty="0"/>
              <a:t>Chaos in opinion (-)</a:t>
            </a:r>
          </a:p>
          <a:p>
            <a:r>
              <a:rPr lang="en-GB" sz="3200" dirty="0"/>
              <a:t>Majority Muslim Contexts (-)</a:t>
            </a:r>
          </a:p>
          <a:p>
            <a:pPr marL="0" indent="0">
              <a:buNone/>
            </a:pPr>
            <a:endParaRPr lang="en-GB" sz="3200" dirty="0"/>
          </a:p>
        </p:txBody>
      </p:sp>
    </p:spTree>
    <p:extLst>
      <p:ext uri="{BB962C8B-B14F-4D97-AF65-F5344CB8AC3E}">
        <p14:creationId xmlns:p14="http://schemas.microsoft.com/office/powerpoint/2010/main" val="6989460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E88BD-A23F-416F-910D-8BAE47F2A666}"/>
              </a:ext>
            </a:extLst>
          </p:cNvPr>
          <p:cNvSpPr>
            <a:spLocks noGrp="1"/>
          </p:cNvSpPr>
          <p:nvPr>
            <p:ph type="title"/>
          </p:nvPr>
        </p:nvSpPr>
        <p:spPr/>
        <p:txBody>
          <a:bodyPr/>
          <a:lstStyle/>
          <a:p>
            <a:r>
              <a:rPr lang="en-GB" dirty="0"/>
              <a:t>local fatwas</a:t>
            </a:r>
          </a:p>
        </p:txBody>
      </p:sp>
      <p:pic>
        <p:nvPicPr>
          <p:cNvPr id="7" name="Content Placeholder 6" descr="A street with cars parked on the side of a building&#10;&#10;Description generated with very high confidence">
            <a:extLst>
              <a:ext uri="{FF2B5EF4-FFF2-40B4-BE49-F238E27FC236}">
                <a16:creationId xmlns:a16="http://schemas.microsoft.com/office/drawing/2014/main" id="{5F3D1F3F-774E-42D0-8F90-35B7C6E5A0D4}"/>
              </a:ext>
            </a:extLst>
          </p:cNvPr>
          <p:cNvPicPr>
            <a:picLocks noGrp="1" noChangeAspect="1"/>
          </p:cNvPicPr>
          <p:nvPr>
            <p:ph idx="1"/>
          </p:nvPr>
        </p:nvPicPr>
        <p:blipFill>
          <a:blip r:embed="rId3"/>
          <a:stretch>
            <a:fillRect/>
          </a:stretch>
        </p:blipFill>
        <p:spPr>
          <a:xfrm>
            <a:off x="2842611" y="2033863"/>
            <a:ext cx="6506778" cy="3866569"/>
          </a:xfrm>
        </p:spPr>
      </p:pic>
    </p:spTree>
    <p:extLst>
      <p:ext uri="{BB962C8B-B14F-4D97-AF65-F5344CB8AC3E}">
        <p14:creationId xmlns:p14="http://schemas.microsoft.com/office/powerpoint/2010/main" val="15366920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E88BD-A23F-416F-910D-8BAE47F2A666}"/>
              </a:ext>
            </a:extLst>
          </p:cNvPr>
          <p:cNvSpPr>
            <a:spLocks noGrp="1"/>
          </p:cNvSpPr>
          <p:nvPr>
            <p:ph type="title"/>
          </p:nvPr>
        </p:nvSpPr>
        <p:spPr>
          <a:xfrm>
            <a:off x="1451579" y="804519"/>
            <a:ext cx="9603275" cy="1049235"/>
          </a:xfrm>
        </p:spPr>
        <p:txBody>
          <a:bodyPr/>
          <a:lstStyle/>
          <a:p>
            <a:r>
              <a:rPr lang="en-GB" dirty="0"/>
              <a:t>Background</a:t>
            </a:r>
          </a:p>
        </p:txBody>
      </p:sp>
      <p:sp>
        <p:nvSpPr>
          <p:cNvPr id="4" name="Content Placeholder 3">
            <a:extLst>
              <a:ext uri="{FF2B5EF4-FFF2-40B4-BE49-F238E27FC236}">
                <a16:creationId xmlns:a16="http://schemas.microsoft.com/office/drawing/2014/main" id="{49826863-3239-4C32-B413-270EE56E96F5}"/>
              </a:ext>
            </a:extLst>
          </p:cNvPr>
          <p:cNvSpPr>
            <a:spLocks noGrp="1"/>
          </p:cNvSpPr>
          <p:nvPr>
            <p:ph idx="1"/>
          </p:nvPr>
        </p:nvSpPr>
        <p:spPr>
          <a:xfrm>
            <a:off x="1451579" y="2015732"/>
            <a:ext cx="9603275" cy="3450613"/>
          </a:xfrm>
        </p:spPr>
        <p:txBody>
          <a:bodyPr/>
          <a:lstStyle/>
          <a:p>
            <a:r>
              <a:rPr lang="en-GB" dirty="0"/>
              <a:t>Founded: 1970</a:t>
            </a:r>
          </a:p>
          <a:p>
            <a:r>
              <a:rPr lang="en-GB" dirty="0"/>
              <a:t>Capacity: 3,500</a:t>
            </a:r>
          </a:p>
          <a:p>
            <a:r>
              <a:rPr lang="en-GB" dirty="0"/>
              <a:t>Attendance: 9,000 people pass though per week</a:t>
            </a:r>
          </a:p>
          <a:p>
            <a:r>
              <a:rPr lang="en-GB" dirty="0"/>
              <a:t>Ramadan: 30,000 people per week</a:t>
            </a:r>
          </a:p>
          <a:p>
            <a:r>
              <a:rPr lang="en-GB" dirty="0"/>
              <a:t>Ethnicity: Pakistani, Indian, Bangladeshi, East African, Somalian, Turkish, Afghan, Middle Eastern and Bosnian (20)</a:t>
            </a:r>
          </a:p>
        </p:txBody>
      </p:sp>
    </p:spTree>
    <p:extLst>
      <p:ext uri="{BB962C8B-B14F-4D97-AF65-F5344CB8AC3E}">
        <p14:creationId xmlns:p14="http://schemas.microsoft.com/office/powerpoint/2010/main" val="6808574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F2452-55C4-4510-8729-34C2D0281E3A}"/>
              </a:ext>
            </a:extLst>
          </p:cNvPr>
          <p:cNvSpPr>
            <a:spLocks noGrp="1"/>
          </p:cNvSpPr>
          <p:nvPr>
            <p:ph type="title"/>
          </p:nvPr>
        </p:nvSpPr>
        <p:spPr/>
        <p:txBody>
          <a:bodyPr/>
          <a:lstStyle/>
          <a:p>
            <a:r>
              <a:rPr lang="en-GB" dirty="0"/>
              <a:t>Use of fatwas - initial</a:t>
            </a:r>
          </a:p>
        </p:txBody>
      </p:sp>
      <p:sp>
        <p:nvSpPr>
          <p:cNvPr id="3" name="Content Placeholder 2">
            <a:extLst>
              <a:ext uri="{FF2B5EF4-FFF2-40B4-BE49-F238E27FC236}">
                <a16:creationId xmlns:a16="http://schemas.microsoft.com/office/drawing/2014/main" id="{65FF770D-E9ED-4A66-BDCE-90A6B8E87EDF}"/>
              </a:ext>
            </a:extLst>
          </p:cNvPr>
          <p:cNvSpPr>
            <a:spLocks noGrp="1"/>
          </p:cNvSpPr>
          <p:nvPr>
            <p:ph idx="1"/>
          </p:nvPr>
        </p:nvSpPr>
        <p:spPr/>
        <p:txBody>
          <a:bodyPr>
            <a:normAutofit/>
          </a:bodyPr>
          <a:lstStyle/>
          <a:p>
            <a:r>
              <a:rPr lang="en-GB" sz="2800" dirty="0"/>
              <a:t>Background: Initial influence – Islam Q&amp;A	</a:t>
            </a:r>
          </a:p>
          <a:p>
            <a:r>
              <a:rPr lang="en-GB" sz="2800" dirty="0"/>
              <a:t>Change of source: global to local	</a:t>
            </a:r>
          </a:p>
        </p:txBody>
      </p:sp>
    </p:spTree>
    <p:extLst>
      <p:ext uri="{BB962C8B-B14F-4D97-AF65-F5344CB8AC3E}">
        <p14:creationId xmlns:p14="http://schemas.microsoft.com/office/powerpoint/2010/main" val="41116443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F2452-55C4-4510-8729-34C2D0281E3A}"/>
              </a:ext>
            </a:extLst>
          </p:cNvPr>
          <p:cNvSpPr>
            <a:spLocks noGrp="1"/>
          </p:cNvSpPr>
          <p:nvPr>
            <p:ph type="title"/>
          </p:nvPr>
        </p:nvSpPr>
        <p:spPr>
          <a:xfrm>
            <a:off x="1451579" y="0"/>
            <a:ext cx="9603275" cy="678873"/>
          </a:xfrm>
        </p:spPr>
        <p:txBody>
          <a:bodyPr/>
          <a:lstStyle/>
          <a:p>
            <a:r>
              <a:rPr lang="en-GB" dirty="0"/>
              <a:t>Use of fatwas – analysis (popularity)</a:t>
            </a:r>
          </a:p>
        </p:txBody>
      </p:sp>
      <p:sp>
        <p:nvSpPr>
          <p:cNvPr id="3" name="Content Placeholder 2">
            <a:extLst>
              <a:ext uri="{FF2B5EF4-FFF2-40B4-BE49-F238E27FC236}">
                <a16:creationId xmlns:a16="http://schemas.microsoft.com/office/drawing/2014/main" id="{65FF770D-E9ED-4A66-BDCE-90A6B8E87EDF}"/>
              </a:ext>
            </a:extLst>
          </p:cNvPr>
          <p:cNvSpPr>
            <a:spLocks noGrp="1"/>
          </p:cNvSpPr>
          <p:nvPr>
            <p:ph idx="1"/>
          </p:nvPr>
        </p:nvSpPr>
        <p:spPr>
          <a:xfrm>
            <a:off x="467906" y="678873"/>
            <a:ext cx="11336167" cy="5958355"/>
          </a:xfrm>
        </p:spPr>
        <p:txBody>
          <a:bodyPr>
            <a:normAutofit/>
          </a:bodyPr>
          <a:lstStyle/>
          <a:p>
            <a:pPr marL="0" indent="0">
              <a:buNone/>
            </a:pPr>
            <a:r>
              <a:rPr lang="en-GB" sz="1800" dirty="0">
                <a:latin typeface="Gill Sans MT" panose="020B0502020104020203" pitchFamily="34" charset="0"/>
              </a:rPr>
              <a:t>1	/pdf/The_Concept_of_Borrowing_Money_In_Islam.pdf</a:t>
            </a:r>
          </a:p>
          <a:p>
            <a:pPr marL="0" indent="0">
              <a:buNone/>
            </a:pPr>
            <a:r>
              <a:rPr lang="en-GB" sz="1800" dirty="0">
                <a:latin typeface="Gill Sans MT" panose="020B0502020104020203" pitchFamily="34" charset="0"/>
              </a:rPr>
              <a:t>2	/pdf/Khutbah_Hajjatul_Wida_Farewell_sermon_of_the_Holy_Prophet_s.a.w._at_the_journey_of_Hajj.pdf</a:t>
            </a:r>
          </a:p>
          <a:p>
            <a:pPr marL="0" indent="0">
              <a:buNone/>
            </a:pPr>
            <a:r>
              <a:rPr lang="en-GB" sz="1800" dirty="0">
                <a:latin typeface="Gill Sans MT" panose="020B0502020104020203" pitchFamily="34" charset="0"/>
              </a:rPr>
              <a:t>3	/pdf/The_Reality_of_Celebrating_Eid_Milad_Un_Nabi_[Pbuh].pdf</a:t>
            </a:r>
          </a:p>
          <a:p>
            <a:pPr marL="0" indent="0">
              <a:buNone/>
            </a:pPr>
            <a:r>
              <a:rPr lang="en-GB" sz="1800" dirty="0">
                <a:latin typeface="Gill Sans MT" panose="020B0502020104020203" pitchFamily="34" charset="0"/>
              </a:rPr>
              <a:t>4	/pdf/The_position_of_a_guardian_Wali_in_the_Nikah_of_a_mature_female.pdf</a:t>
            </a:r>
          </a:p>
          <a:p>
            <a:pPr marL="0" indent="0">
              <a:buNone/>
            </a:pPr>
            <a:r>
              <a:rPr lang="en-GB" sz="1800" dirty="0">
                <a:latin typeface="Gill Sans MT" panose="020B0502020104020203" pitchFamily="34" charset="0"/>
              </a:rPr>
              <a:t>5	/pdf/Qadha_ul_Fawait_The_Performing_of_Missed_Prayers_Qadha_Salah.pdf</a:t>
            </a:r>
          </a:p>
          <a:p>
            <a:pPr marL="0" indent="0">
              <a:buNone/>
            </a:pPr>
            <a:r>
              <a:rPr lang="en-GB" sz="1800" dirty="0">
                <a:latin typeface="Gill Sans MT" panose="020B0502020104020203" pitchFamily="34" charset="0"/>
              </a:rPr>
              <a:t>6	/pdf/The_Authority_of_Sunnah_and_Hadith_in_the_light_of_the_Holy_Quran.pdf</a:t>
            </a:r>
          </a:p>
          <a:p>
            <a:pPr marL="0" indent="0">
              <a:buNone/>
            </a:pPr>
            <a:r>
              <a:rPr lang="en-GB" sz="1800" dirty="0">
                <a:latin typeface="Gill Sans MT" panose="020B0502020104020203" pitchFamily="34" charset="0"/>
              </a:rPr>
              <a:t>7	/api/salaah/</a:t>
            </a:r>
          </a:p>
          <a:p>
            <a:pPr marL="0" indent="0">
              <a:buNone/>
            </a:pPr>
            <a:r>
              <a:rPr lang="en-GB" sz="1800" dirty="0">
                <a:latin typeface="Gill Sans MT" panose="020B0502020104020203" pitchFamily="34" charset="0"/>
              </a:rPr>
              <a:t>8	/pdf/The_Giving_of_Three_Talaaqs_in_One_Sitting_According_to_Shariah.pdf</a:t>
            </a:r>
          </a:p>
          <a:p>
            <a:pPr marL="0" indent="0">
              <a:buNone/>
            </a:pPr>
            <a:r>
              <a:rPr lang="en-GB" sz="1800" dirty="0">
                <a:latin typeface="Gill Sans MT" panose="020B0502020104020203" pitchFamily="34" charset="0"/>
              </a:rPr>
              <a:t>9	/pdf/To_Perform_Dua_whilst_raising_the_hands_after_a_Fard_Salah_is_Sunnah.pdf</a:t>
            </a:r>
          </a:p>
          <a:p>
            <a:pPr marL="0" indent="0">
              <a:buNone/>
            </a:pPr>
            <a:r>
              <a:rPr lang="en-GB" sz="1800" dirty="0">
                <a:latin typeface="Gill Sans MT" panose="020B0502020104020203" pitchFamily="34" charset="0"/>
              </a:rPr>
              <a:t>10	/pdf/The_20_Rakats_Taraweeh_prayer_is_a_Sunnah_Muakkadah_Those_who_reject_</a:t>
            </a:r>
          </a:p>
          <a:p>
            <a:pPr marL="0" indent="0">
              <a:buNone/>
            </a:pPr>
            <a:r>
              <a:rPr lang="en-GB" sz="1800" dirty="0">
                <a:latin typeface="Gill Sans MT" panose="020B0502020104020203" pitchFamily="34" charset="0"/>
              </a:rPr>
              <a:t>12	/pdf/JAHEZ_Dowry_Conditions_set_by_the_Groom_for_Marriage.pdf</a:t>
            </a:r>
          </a:p>
          <a:p>
            <a:pPr marL="0" indent="0">
              <a:buNone/>
            </a:pPr>
            <a:r>
              <a:rPr lang="en-GB" sz="1800" dirty="0">
                <a:latin typeface="Gill Sans MT" panose="020B0502020104020203" pitchFamily="34" charset="0"/>
              </a:rPr>
              <a:t>13	/pdf/is_masah_permissible_on_regular_socks.pdf</a:t>
            </a:r>
          </a:p>
          <a:p>
            <a:endParaRPr lang="en-GB" sz="7200" dirty="0"/>
          </a:p>
        </p:txBody>
      </p:sp>
    </p:spTree>
    <p:extLst>
      <p:ext uri="{BB962C8B-B14F-4D97-AF65-F5344CB8AC3E}">
        <p14:creationId xmlns:p14="http://schemas.microsoft.com/office/powerpoint/2010/main" val="27262295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F2452-55C4-4510-8729-34C2D0281E3A}"/>
              </a:ext>
            </a:extLst>
          </p:cNvPr>
          <p:cNvSpPr>
            <a:spLocks noGrp="1"/>
          </p:cNvSpPr>
          <p:nvPr>
            <p:ph type="title"/>
          </p:nvPr>
        </p:nvSpPr>
        <p:spPr>
          <a:xfrm>
            <a:off x="1617834" y="57383"/>
            <a:ext cx="9603275" cy="1049235"/>
          </a:xfrm>
        </p:spPr>
        <p:txBody>
          <a:bodyPr/>
          <a:lstStyle/>
          <a:p>
            <a:r>
              <a:rPr lang="en-GB" dirty="0"/>
              <a:t>Use of fatwas – analysis (popularity)</a:t>
            </a:r>
          </a:p>
        </p:txBody>
      </p:sp>
      <p:sp>
        <p:nvSpPr>
          <p:cNvPr id="3" name="Content Placeholder 2">
            <a:extLst>
              <a:ext uri="{FF2B5EF4-FFF2-40B4-BE49-F238E27FC236}">
                <a16:creationId xmlns:a16="http://schemas.microsoft.com/office/drawing/2014/main" id="{65FF770D-E9ED-4A66-BDCE-90A6B8E87EDF}"/>
              </a:ext>
            </a:extLst>
          </p:cNvPr>
          <p:cNvSpPr>
            <a:spLocks noGrp="1"/>
          </p:cNvSpPr>
          <p:nvPr>
            <p:ph idx="1"/>
          </p:nvPr>
        </p:nvSpPr>
        <p:spPr>
          <a:xfrm>
            <a:off x="218524" y="595964"/>
            <a:ext cx="12804749" cy="5830689"/>
          </a:xfrm>
        </p:spPr>
        <p:txBody>
          <a:bodyPr>
            <a:normAutofit lnSpcReduction="10000"/>
          </a:bodyPr>
          <a:lstStyle/>
          <a:p>
            <a:pPr marL="0" indent="0">
              <a:buNone/>
            </a:pPr>
            <a:r>
              <a:rPr lang="en-GB" sz="1800" dirty="0">
                <a:latin typeface="Gill Sans MT" panose="020B0502020104020203" pitchFamily="34" charset="0"/>
              </a:rPr>
              <a:t>14	/pdf/The_Muqtadi_behind_the_Imam_in_Salah_is_Not_required_to_Recite_Qiraat.pdf</a:t>
            </a:r>
          </a:p>
          <a:p>
            <a:pPr marL="0" indent="0">
              <a:buNone/>
            </a:pPr>
            <a:r>
              <a:rPr lang="en-GB" sz="1800" dirty="0">
                <a:latin typeface="Gill Sans MT" panose="020B0502020104020203" pitchFamily="34" charset="0"/>
              </a:rPr>
              <a:t>15	/pdf/Masah_wiping_upon_the_Socks.pdf</a:t>
            </a:r>
          </a:p>
          <a:p>
            <a:pPr marL="0" indent="0">
              <a:buNone/>
            </a:pPr>
            <a:r>
              <a:rPr lang="en-GB" sz="1800" dirty="0">
                <a:latin typeface="Gill Sans MT" panose="020B0502020104020203" pitchFamily="34" charset="0"/>
              </a:rPr>
              <a:t>16	/pdf/Tahawiyya.pdf</a:t>
            </a:r>
          </a:p>
          <a:p>
            <a:pPr marL="0" indent="0">
              <a:buNone/>
            </a:pPr>
            <a:r>
              <a:rPr lang="en-GB" sz="1800" dirty="0">
                <a:latin typeface="Gill Sans MT" panose="020B0502020104020203" pitchFamily="34" charset="0"/>
              </a:rPr>
              <a:t>17	/pdf/The_Correct_Time_at_which_Subah_Sadiq_and_Shafq_Commences.pdf</a:t>
            </a:r>
          </a:p>
          <a:p>
            <a:pPr marL="0" indent="0">
              <a:buNone/>
            </a:pPr>
            <a:r>
              <a:rPr lang="en-GB" sz="1800" dirty="0">
                <a:latin typeface="Gill Sans MT" panose="020B0502020104020203" pitchFamily="34" charset="0"/>
              </a:rPr>
              <a:t>18	/pdf/The_Shariah_Ruling_of_Obtaining_Khula_and_Faskh_Nikah_the_Civil_Court.pdf</a:t>
            </a:r>
          </a:p>
          <a:p>
            <a:pPr marL="0" indent="0">
              <a:buNone/>
            </a:pPr>
            <a:r>
              <a:rPr lang="en-GB" sz="1800" dirty="0">
                <a:latin typeface="Gill Sans MT" panose="020B0502020104020203" pitchFamily="34" charset="0"/>
              </a:rPr>
              <a:t>19	/pdf/The_Status_of_the_Sahabah_In_The_Light_of_the_Holy_Quran.pdf</a:t>
            </a:r>
          </a:p>
          <a:p>
            <a:pPr marL="0" indent="0">
              <a:buNone/>
            </a:pPr>
            <a:r>
              <a:rPr lang="en-GB" sz="1800" dirty="0">
                <a:latin typeface="Gill Sans MT" panose="020B0502020104020203" pitchFamily="34" charset="0"/>
              </a:rPr>
              <a:t>20	/pdf/The 20 Rakats Taraweeh prayer is a Sunnah Muakkadah - Those who reject it go against the Sunnah and consensus</a:t>
            </a:r>
          </a:p>
          <a:p>
            <a:pPr marL="0" indent="0">
              <a:buNone/>
            </a:pPr>
            <a:r>
              <a:rPr lang="en-GB" sz="1800" dirty="0">
                <a:latin typeface="Gill Sans MT" panose="020B0502020104020203" pitchFamily="34" charset="0"/>
              </a:rPr>
              <a:t>21	/pdf/In_Salah_with_Congregation_It_is_Sunnah_to_Straighten_the_Rows_by_Joining_Shoulder_to.pdf</a:t>
            </a:r>
          </a:p>
          <a:p>
            <a:pPr marL="0" indent="0">
              <a:buNone/>
            </a:pPr>
            <a:r>
              <a:rPr lang="en-GB" sz="1800" dirty="0">
                <a:latin typeface="Gill Sans MT" panose="020B0502020104020203" pitchFamily="34" charset="0"/>
              </a:rPr>
              <a:t>22	/pdf/To Perform Dua whilst raising the hands after a Fard Salah is Sunnah.pdf</a:t>
            </a:r>
          </a:p>
          <a:p>
            <a:pPr marL="0" indent="0">
              <a:buNone/>
            </a:pPr>
            <a:r>
              <a:rPr lang="en-GB" sz="1800" dirty="0">
                <a:latin typeface="Gill Sans MT" panose="020B0502020104020203" pitchFamily="34" charset="0"/>
              </a:rPr>
              <a:t>23	/pdf/Aqidah_Khatme_Nubuwwat_The_Finality_of_Prophethood_in_the_Light_of_Quran_and_Sunnah.pdf</a:t>
            </a:r>
          </a:p>
          <a:p>
            <a:pPr marL="0" indent="0">
              <a:buNone/>
            </a:pPr>
            <a:r>
              <a:rPr lang="en-GB" sz="1800" dirty="0">
                <a:latin typeface="Gill Sans MT" panose="020B0502020104020203" pitchFamily="34" charset="0"/>
              </a:rPr>
              <a:t>24	/pdf/51 Sunnats of Salah in the light of Saheeh Ahadith.pdf</a:t>
            </a:r>
          </a:p>
          <a:p>
            <a:pPr marL="0" indent="0">
              <a:buNone/>
            </a:pPr>
            <a:r>
              <a:rPr lang="en-GB" sz="1800" dirty="0">
                <a:latin typeface="Gill Sans MT" panose="020B0502020104020203" pitchFamily="34" charset="0"/>
              </a:rPr>
              <a:t>25	/pdf/The_Differences_In_The_Prayer_Salah_of_Men_and_Women.pdf</a:t>
            </a:r>
          </a:p>
          <a:p>
            <a:pPr marL="0" indent="0">
              <a:buNone/>
            </a:pPr>
            <a:r>
              <a:rPr lang="en-GB" sz="1800" dirty="0">
                <a:latin typeface="Gill Sans MT" panose="020B0502020104020203" pitchFamily="34" charset="0"/>
              </a:rPr>
              <a:t>26	/pdf/Advice_for_the_Husband_and_Wife.pdf(21)</a:t>
            </a:r>
          </a:p>
          <a:p>
            <a:pPr marL="0" indent="0">
              <a:buNone/>
            </a:pPr>
            <a:endParaRPr lang="en-GB" dirty="0"/>
          </a:p>
        </p:txBody>
      </p:sp>
    </p:spTree>
    <p:extLst>
      <p:ext uri="{BB962C8B-B14F-4D97-AF65-F5344CB8AC3E}">
        <p14:creationId xmlns:p14="http://schemas.microsoft.com/office/powerpoint/2010/main" val="5196366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D2EBA-EBB9-42CA-B80E-41C1FACB8FED}"/>
              </a:ext>
            </a:extLst>
          </p:cNvPr>
          <p:cNvSpPr>
            <a:spLocks noGrp="1"/>
          </p:cNvSpPr>
          <p:nvPr>
            <p:ph type="title"/>
          </p:nvPr>
        </p:nvSpPr>
        <p:spPr/>
        <p:txBody>
          <a:bodyPr/>
          <a:lstStyle/>
          <a:p>
            <a:r>
              <a:rPr lang="en-GB" dirty="0"/>
              <a:t>Analysis: themes – Money and poverty</a:t>
            </a:r>
          </a:p>
        </p:txBody>
      </p:sp>
      <p:sp>
        <p:nvSpPr>
          <p:cNvPr id="3" name="Content Placeholder 2">
            <a:extLst>
              <a:ext uri="{FF2B5EF4-FFF2-40B4-BE49-F238E27FC236}">
                <a16:creationId xmlns:a16="http://schemas.microsoft.com/office/drawing/2014/main" id="{BAF119DD-3B20-48BE-93E4-9832038FE04D}"/>
              </a:ext>
            </a:extLst>
          </p:cNvPr>
          <p:cNvSpPr>
            <a:spLocks noGrp="1"/>
          </p:cNvSpPr>
          <p:nvPr>
            <p:ph idx="1"/>
          </p:nvPr>
        </p:nvSpPr>
        <p:spPr/>
        <p:txBody>
          <a:bodyPr/>
          <a:lstStyle/>
          <a:p>
            <a:r>
              <a:rPr lang="en-GB" dirty="0"/>
              <a:t>Most downloaded fatwa: Money</a:t>
            </a:r>
          </a:p>
          <a:p>
            <a:r>
              <a:rPr lang="en-GB" dirty="0"/>
              <a:t>Reflects local issues</a:t>
            </a:r>
          </a:p>
          <a:p>
            <a:r>
              <a:rPr lang="en-GB" dirty="0"/>
              <a:t>Statistics: Area of pronounced child poverty </a:t>
            </a:r>
          </a:p>
          <a:p>
            <a:r>
              <a:rPr lang="en-GB" dirty="0"/>
              <a:t>36-38% of Children local to the Mosque live in poverty</a:t>
            </a:r>
          </a:p>
          <a:p>
            <a:r>
              <a:rPr lang="en-GB" dirty="0"/>
              <a:t>Driver: Low incomes and the cost of housing. </a:t>
            </a:r>
          </a:p>
        </p:txBody>
      </p:sp>
    </p:spTree>
    <p:extLst>
      <p:ext uri="{BB962C8B-B14F-4D97-AF65-F5344CB8AC3E}">
        <p14:creationId xmlns:p14="http://schemas.microsoft.com/office/powerpoint/2010/main" val="42902486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80633-D0E8-4550-A256-42CFF4517C73}"/>
              </a:ext>
            </a:extLst>
          </p:cNvPr>
          <p:cNvSpPr>
            <a:spLocks noGrp="1"/>
          </p:cNvSpPr>
          <p:nvPr>
            <p:ph type="title"/>
          </p:nvPr>
        </p:nvSpPr>
        <p:spPr/>
        <p:txBody>
          <a:bodyPr/>
          <a:lstStyle/>
          <a:p>
            <a:r>
              <a:rPr lang="en-GB" dirty="0"/>
              <a:t>Analysis: themes</a:t>
            </a:r>
          </a:p>
        </p:txBody>
      </p:sp>
      <p:sp>
        <p:nvSpPr>
          <p:cNvPr id="3" name="Content Placeholder 2">
            <a:extLst>
              <a:ext uri="{FF2B5EF4-FFF2-40B4-BE49-F238E27FC236}">
                <a16:creationId xmlns:a16="http://schemas.microsoft.com/office/drawing/2014/main" id="{16B20C38-9413-4F58-95BE-CEB4695E0A2C}"/>
              </a:ext>
            </a:extLst>
          </p:cNvPr>
          <p:cNvSpPr>
            <a:spLocks noGrp="1"/>
          </p:cNvSpPr>
          <p:nvPr>
            <p:ph idx="1"/>
          </p:nvPr>
        </p:nvSpPr>
        <p:spPr/>
        <p:txBody>
          <a:bodyPr>
            <a:normAutofit/>
          </a:bodyPr>
          <a:lstStyle/>
          <a:p>
            <a:pPr marL="0" indent="0">
              <a:buNone/>
            </a:pPr>
            <a:r>
              <a:rPr lang="en-GB" sz="2400" b="1" dirty="0"/>
              <a:t>Eid Celebrations</a:t>
            </a:r>
            <a:r>
              <a:rPr lang="en-GB" sz="2400" dirty="0"/>
              <a:t>		1 article</a:t>
            </a:r>
          </a:p>
          <a:p>
            <a:pPr marL="0" indent="0">
              <a:buNone/>
            </a:pPr>
            <a:r>
              <a:rPr lang="en-GB" sz="2400" b="1" dirty="0"/>
              <a:t>Islamic Theology </a:t>
            </a:r>
            <a:r>
              <a:rPr lang="en-GB" sz="2400" dirty="0"/>
              <a:t>		4 articles</a:t>
            </a:r>
          </a:p>
          <a:p>
            <a:pPr marL="0" indent="0">
              <a:buNone/>
            </a:pPr>
            <a:r>
              <a:rPr lang="en-GB" sz="2400" b="1" dirty="0"/>
              <a:t>Marriage/Relationships </a:t>
            </a:r>
            <a:r>
              <a:rPr lang="en-GB" sz="2400" dirty="0"/>
              <a:t>	5 articles</a:t>
            </a:r>
          </a:p>
          <a:p>
            <a:pPr marL="0" indent="0">
              <a:buNone/>
            </a:pPr>
            <a:r>
              <a:rPr lang="en-GB" sz="2400" b="1" dirty="0"/>
              <a:t>Prayer 	</a:t>
            </a:r>
            <a:r>
              <a:rPr lang="en-GB" sz="2400" dirty="0"/>
              <a:t>		12 articles</a:t>
            </a:r>
          </a:p>
        </p:txBody>
      </p:sp>
    </p:spTree>
    <p:extLst>
      <p:ext uri="{BB962C8B-B14F-4D97-AF65-F5344CB8AC3E}">
        <p14:creationId xmlns:p14="http://schemas.microsoft.com/office/powerpoint/2010/main" val="17331591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AF0D7-C12C-4D24-954F-7FB91137E99B}"/>
              </a:ext>
            </a:extLst>
          </p:cNvPr>
          <p:cNvSpPr>
            <a:spLocks noGrp="1"/>
          </p:cNvSpPr>
          <p:nvPr>
            <p:ph type="title"/>
          </p:nvPr>
        </p:nvSpPr>
        <p:spPr>
          <a:xfrm>
            <a:off x="1451579" y="804519"/>
            <a:ext cx="9603275" cy="1049235"/>
          </a:xfrm>
        </p:spPr>
        <p:txBody>
          <a:bodyPr>
            <a:normAutofit/>
          </a:bodyPr>
          <a:lstStyle/>
          <a:p>
            <a:r>
              <a:rPr lang="en-GB" dirty="0"/>
              <a:t>Analysis: ‘local’ theology</a:t>
            </a:r>
          </a:p>
        </p:txBody>
      </p:sp>
      <p:graphicFrame>
        <p:nvGraphicFramePr>
          <p:cNvPr id="5" name="Content Placeholder 2">
            <a:extLst>
              <a:ext uri="{FF2B5EF4-FFF2-40B4-BE49-F238E27FC236}">
                <a16:creationId xmlns:a16="http://schemas.microsoft.com/office/drawing/2014/main" id="{22F6F4F4-7DB1-4079-8347-FBCBB09B85E8}"/>
              </a:ext>
            </a:extLst>
          </p:cNvPr>
          <p:cNvGraphicFramePr>
            <a:graphicFrameLocks noGrp="1"/>
          </p:cNvGraphicFramePr>
          <p:nvPr>
            <p:ph idx="1"/>
            <p:extLst>
              <p:ext uri="{D42A27DB-BD31-4B8C-83A1-F6EECF244321}">
                <p14:modId xmlns:p14="http://schemas.microsoft.com/office/powerpoint/2010/main" val="2435875206"/>
              </p:ext>
            </p:extLst>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07464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E88BD-A23F-416F-910D-8BAE47F2A666}"/>
              </a:ext>
            </a:extLst>
          </p:cNvPr>
          <p:cNvSpPr>
            <a:spLocks noGrp="1"/>
          </p:cNvSpPr>
          <p:nvPr>
            <p:ph type="title"/>
          </p:nvPr>
        </p:nvSpPr>
        <p:spPr/>
        <p:txBody>
          <a:bodyPr/>
          <a:lstStyle/>
          <a:p>
            <a:r>
              <a:rPr lang="en-GB" dirty="0"/>
              <a:t>Fatwas as response</a:t>
            </a:r>
          </a:p>
        </p:txBody>
      </p:sp>
      <p:pic>
        <p:nvPicPr>
          <p:cNvPr id="5" name="Content Placeholder 4" descr="A picture containing sky, nature&#10;&#10;Description generated with high confidence">
            <a:extLst>
              <a:ext uri="{FF2B5EF4-FFF2-40B4-BE49-F238E27FC236}">
                <a16:creationId xmlns:a16="http://schemas.microsoft.com/office/drawing/2014/main" id="{BB0CFE69-128E-43E0-AFAE-E56F3B121975}"/>
              </a:ext>
            </a:extLst>
          </p:cNvPr>
          <p:cNvPicPr>
            <a:picLocks noGrp="1" noChangeAspect="1"/>
          </p:cNvPicPr>
          <p:nvPr>
            <p:ph idx="1"/>
          </p:nvPr>
        </p:nvPicPr>
        <p:blipFill>
          <a:blip r:embed="rId3"/>
          <a:stretch>
            <a:fillRect/>
          </a:stretch>
        </p:blipFill>
        <p:spPr>
          <a:xfrm>
            <a:off x="3378464" y="2016125"/>
            <a:ext cx="5749396" cy="3449638"/>
          </a:xfrm>
        </p:spPr>
      </p:pic>
    </p:spTree>
    <p:extLst>
      <p:ext uri="{BB962C8B-B14F-4D97-AF65-F5344CB8AC3E}">
        <p14:creationId xmlns:p14="http://schemas.microsoft.com/office/powerpoint/2010/main" val="12500649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E88BD-A23F-416F-910D-8BAE47F2A666}"/>
              </a:ext>
            </a:extLst>
          </p:cNvPr>
          <p:cNvSpPr>
            <a:spLocks noGrp="1"/>
          </p:cNvSpPr>
          <p:nvPr>
            <p:ph type="title"/>
          </p:nvPr>
        </p:nvSpPr>
        <p:spPr/>
        <p:txBody>
          <a:bodyPr/>
          <a:lstStyle/>
          <a:p>
            <a:r>
              <a:rPr lang="en-GB" dirty="0"/>
              <a:t>9-11 Responses - analysis</a:t>
            </a:r>
          </a:p>
        </p:txBody>
      </p:sp>
      <p:sp>
        <p:nvSpPr>
          <p:cNvPr id="4" name="Content Placeholder 3">
            <a:extLst>
              <a:ext uri="{FF2B5EF4-FFF2-40B4-BE49-F238E27FC236}">
                <a16:creationId xmlns:a16="http://schemas.microsoft.com/office/drawing/2014/main" id="{7E4B17B3-27E9-4648-9386-0674F56B3C66}"/>
              </a:ext>
            </a:extLst>
          </p:cNvPr>
          <p:cNvSpPr>
            <a:spLocks noGrp="1"/>
          </p:cNvSpPr>
          <p:nvPr>
            <p:ph idx="1"/>
          </p:nvPr>
        </p:nvSpPr>
        <p:spPr/>
        <p:txBody>
          <a:bodyPr/>
          <a:lstStyle/>
          <a:p>
            <a:r>
              <a:rPr lang="en-GB" sz="3200" dirty="0"/>
              <a:t>Range of opinions</a:t>
            </a:r>
          </a:p>
          <a:p>
            <a:r>
              <a:rPr lang="en-GB" sz="3200" dirty="0"/>
              <a:t>No centralised authority</a:t>
            </a:r>
          </a:p>
          <a:p>
            <a:r>
              <a:rPr lang="en-GB" sz="3200" dirty="0"/>
              <a:t>Format allows for detailed responsed  </a:t>
            </a:r>
          </a:p>
          <a:p>
            <a:endParaRPr lang="en-GB" dirty="0"/>
          </a:p>
        </p:txBody>
      </p:sp>
    </p:spTree>
    <p:extLst>
      <p:ext uri="{BB962C8B-B14F-4D97-AF65-F5344CB8AC3E}">
        <p14:creationId xmlns:p14="http://schemas.microsoft.com/office/powerpoint/2010/main" val="15722758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14F81-8719-4C33-A21A-F97E087A0071}"/>
              </a:ext>
            </a:extLst>
          </p:cNvPr>
          <p:cNvSpPr>
            <a:spLocks noGrp="1"/>
          </p:cNvSpPr>
          <p:nvPr>
            <p:ph type="title"/>
          </p:nvPr>
        </p:nvSpPr>
        <p:spPr/>
        <p:txBody>
          <a:bodyPr/>
          <a:lstStyle/>
          <a:p>
            <a:r>
              <a:rPr lang="en-GB" dirty="0"/>
              <a:t>Conclusions</a:t>
            </a:r>
          </a:p>
        </p:txBody>
      </p:sp>
      <p:pic>
        <p:nvPicPr>
          <p:cNvPr id="5" name="Content Placeholder 4" descr="A group of people in a room&#10;&#10;Description generated with very high confidence">
            <a:extLst>
              <a:ext uri="{FF2B5EF4-FFF2-40B4-BE49-F238E27FC236}">
                <a16:creationId xmlns:a16="http://schemas.microsoft.com/office/drawing/2014/main" id="{9E36166D-C178-4969-989F-F3EE801F8931}"/>
              </a:ext>
            </a:extLst>
          </p:cNvPr>
          <p:cNvPicPr>
            <a:picLocks noGrp="1" noChangeAspect="1"/>
          </p:cNvPicPr>
          <p:nvPr>
            <p:ph idx="1"/>
          </p:nvPr>
        </p:nvPicPr>
        <p:blipFill>
          <a:blip r:embed="rId3"/>
          <a:stretch>
            <a:fillRect/>
          </a:stretch>
        </p:blipFill>
        <p:spPr>
          <a:xfrm>
            <a:off x="2972257" y="2016125"/>
            <a:ext cx="6561811" cy="3449638"/>
          </a:xfrm>
        </p:spPr>
      </p:pic>
    </p:spTree>
    <p:extLst>
      <p:ext uri="{BB962C8B-B14F-4D97-AF65-F5344CB8AC3E}">
        <p14:creationId xmlns:p14="http://schemas.microsoft.com/office/powerpoint/2010/main" val="25563771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1" name="Rectangle 15">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17">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cxnSp>
        <p:nvCxnSpPr>
          <p:cNvPr id="20" name="Straight Connector 19">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7" name="Picture 6">
            <a:extLst>
              <a:ext uri="{FF2B5EF4-FFF2-40B4-BE49-F238E27FC236}">
                <a16:creationId xmlns:a16="http://schemas.microsoft.com/office/drawing/2014/main" id="{926C5C77-C565-4BBE-B8F7-6DCEE2F0BFCA}"/>
              </a:ext>
            </a:extLst>
          </p:cNvPr>
          <p:cNvPicPr>
            <a:picLocks noChangeAspect="1"/>
          </p:cNvPicPr>
          <p:nvPr/>
        </p:nvPicPr>
        <p:blipFill>
          <a:blip r:embed="rId3"/>
          <a:stretch>
            <a:fillRect/>
          </a:stretch>
        </p:blipFill>
        <p:spPr>
          <a:xfrm>
            <a:off x="6094411" y="1585826"/>
            <a:ext cx="5654244" cy="3533902"/>
          </a:xfrm>
          <a:prstGeom prst="rect">
            <a:avLst/>
          </a:prstGeom>
        </p:spPr>
      </p:pic>
      <p:pic>
        <p:nvPicPr>
          <p:cNvPr id="22" name="Picture 21">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23">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ctrTitle"/>
          </p:nvPr>
        </p:nvSpPr>
        <p:spPr>
          <a:xfrm>
            <a:off x="1452616" y="962902"/>
            <a:ext cx="4176384" cy="2380828"/>
          </a:xfrm>
        </p:spPr>
        <p:txBody>
          <a:bodyPr>
            <a:normAutofit/>
          </a:bodyPr>
          <a:lstStyle/>
          <a:p>
            <a:r>
              <a:rPr lang="en-US" sz="4800" dirty="0"/>
              <a:t>twitter</a:t>
            </a:r>
          </a:p>
        </p:txBody>
      </p:sp>
    </p:spTree>
    <p:extLst>
      <p:ext uri="{BB962C8B-B14F-4D97-AF65-F5344CB8AC3E}">
        <p14:creationId xmlns:p14="http://schemas.microsoft.com/office/powerpoint/2010/main" val="14321734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3F89D-6BA6-42E5-B6ED-784DA7D30F92}"/>
              </a:ext>
            </a:extLst>
          </p:cNvPr>
          <p:cNvSpPr>
            <a:spLocks noGrp="1"/>
          </p:cNvSpPr>
          <p:nvPr>
            <p:ph type="title"/>
          </p:nvPr>
        </p:nvSpPr>
        <p:spPr/>
        <p:txBody>
          <a:bodyPr/>
          <a:lstStyle/>
          <a:p>
            <a:r>
              <a:rPr lang="en-GB" dirty="0"/>
              <a:t>Twitter facts</a:t>
            </a:r>
          </a:p>
        </p:txBody>
      </p:sp>
      <p:sp>
        <p:nvSpPr>
          <p:cNvPr id="3" name="Content Placeholder 2">
            <a:extLst>
              <a:ext uri="{FF2B5EF4-FFF2-40B4-BE49-F238E27FC236}">
                <a16:creationId xmlns:a16="http://schemas.microsoft.com/office/drawing/2014/main" id="{426F647E-FE06-4244-A251-F1C0AAEAA9A1}"/>
              </a:ext>
            </a:extLst>
          </p:cNvPr>
          <p:cNvSpPr>
            <a:spLocks noGrp="1"/>
          </p:cNvSpPr>
          <p:nvPr>
            <p:ph idx="1"/>
          </p:nvPr>
        </p:nvSpPr>
        <p:spPr/>
        <p:txBody>
          <a:bodyPr/>
          <a:lstStyle/>
          <a:p>
            <a:r>
              <a:rPr lang="en-GB" dirty="0"/>
              <a:t>Started in 2006</a:t>
            </a:r>
          </a:p>
          <a:p>
            <a:r>
              <a:rPr lang="en-GB" dirty="0"/>
              <a:t>Based in San Francisco, USA.</a:t>
            </a:r>
          </a:p>
          <a:p>
            <a:r>
              <a:rPr lang="en-GB" dirty="0"/>
              <a:t>Market Leader in Microblogging</a:t>
            </a:r>
          </a:p>
          <a:p>
            <a:r>
              <a:rPr lang="en-GB" dirty="0"/>
              <a:t>Thousands of Employees: 35+ offices globally</a:t>
            </a:r>
          </a:p>
          <a:p>
            <a:r>
              <a:rPr lang="en-GB" dirty="0"/>
              <a:t>Until November 2017: tweets limited to 140 characters</a:t>
            </a:r>
          </a:p>
          <a:p>
            <a:r>
              <a:rPr lang="en-GB" dirty="0"/>
              <a:t>After November 2017: tweets limited to 280 characters</a:t>
            </a:r>
          </a:p>
          <a:p>
            <a:endParaRPr lang="en-GB" dirty="0"/>
          </a:p>
        </p:txBody>
      </p:sp>
    </p:spTree>
    <p:extLst>
      <p:ext uri="{BB962C8B-B14F-4D97-AF65-F5344CB8AC3E}">
        <p14:creationId xmlns:p14="http://schemas.microsoft.com/office/powerpoint/2010/main" val="33507235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07B6C-E203-4535-B4F6-CD87A34D7DB9}"/>
              </a:ext>
            </a:extLst>
          </p:cNvPr>
          <p:cNvSpPr>
            <a:spLocks noGrp="1"/>
          </p:cNvSpPr>
          <p:nvPr>
            <p:ph type="title"/>
          </p:nvPr>
        </p:nvSpPr>
        <p:spPr/>
        <p:txBody>
          <a:bodyPr/>
          <a:lstStyle/>
          <a:p>
            <a:r>
              <a:rPr lang="en-GB" dirty="0"/>
              <a:t>fatwas on twitter			</a:t>
            </a:r>
          </a:p>
        </p:txBody>
      </p:sp>
      <p:sp>
        <p:nvSpPr>
          <p:cNvPr id="3" name="Content Placeholder 2">
            <a:extLst>
              <a:ext uri="{FF2B5EF4-FFF2-40B4-BE49-F238E27FC236}">
                <a16:creationId xmlns:a16="http://schemas.microsoft.com/office/drawing/2014/main" id="{C151FFBE-FFE3-4C21-8E5B-4FAE70BFF49A}"/>
              </a:ext>
            </a:extLst>
          </p:cNvPr>
          <p:cNvSpPr>
            <a:spLocks noGrp="1"/>
          </p:cNvSpPr>
          <p:nvPr>
            <p:ph idx="1"/>
          </p:nvPr>
        </p:nvSpPr>
        <p:spPr/>
        <p:txBody>
          <a:bodyPr/>
          <a:lstStyle/>
          <a:p>
            <a:r>
              <a:rPr lang="en-GB" dirty="0"/>
              <a:t>Popularity – an overflow of web based fatwas</a:t>
            </a:r>
          </a:p>
          <a:p>
            <a:r>
              <a:rPr lang="en-GB" dirty="0"/>
              <a:t>EXAMPLE: Saudi Sheik issued a fatwa on Twitter:</a:t>
            </a:r>
            <a:br>
              <a:rPr lang="en-GB" dirty="0"/>
            </a:br>
            <a:endParaRPr lang="en-GB" dirty="0"/>
          </a:p>
          <a:p>
            <a:pPr marL="457200" lvl="1" indent="0">
              <a:buNone/>
            </a:pPr>
            <a:r>
              <a:rPr lang="en-GB" b="1" dirty="0"/>
              <a:t> “As for men, they are prohibited from using gold or gold-plated mobile handsets…</a:t>
            </a:r>
            <a:br>
              <a:rPr lang="en-GB" b="1" dirty="0"/>
            </a:br>
            <a:r>
              <a:rPr lang="en-GB" b="1" dirty="0"/>
              <a:t>such handsets are allowed for women but not men. </a:t>
            </a:r>
            <a:r>
              <a:rPr lang="en-GB" sz="1200" dirty="0"/>
              <a:t>(32)</a:t>
            </a:r>
          </a:p>
        </p:txBody>
      </p:sp>
    </p:spTree>
    <p:extLst>
      <p:ext uri="{BB962C8B-B14F-4D97-AF65-F5344CB8AC3E}">
        <p14:creationId xmlns:p14="http://schemas.microsoft.com/office/powerpoint/2010/main" val="34954575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DE7C9-F9D1-47AA-971B-1EDFC3815D31}"/>
              </a:ext>
            </a:extLst>
          </p:cNvPr>
          <p:cNvSpPr>
            <a:spLocks noGrp="1"/>
          </p:cNvSpPr>
          <p:nvPr>
            <p:ph type="title"/>
          </p:nvPr>
        </p:nvSpPr>
        <p:spPr>
          <a:xfrm>
            <a:off x="1451579" y="804519"/>
            <a:ext cx="9603275" cy="1049235"/>
          </a:xfrm>
        </p:spPr>
        <p:txBody>
          <a:bodyPr/>
          <a:lstStyle/>
          <a:p>
            <a:r>
              <a:rPr lang="en-GB" dirty="0"/>
              <a:t>Pro and con’s tweeting fatwas</a:t>
            </a:r>
          </a:p>
        </p:txBody>
      </p:sp>
      <p:sp>
        <p:nvSpPr>
          <p:cNvPr id="3" name="Content Placeholder 2">
            <a:extLst>
              <a:ext uri="{FF2B5EF4-FFF2-40B4-BE49-F238E27FC236}">
                <a16:creationId xmlns:a16="http://schemas.microsoft.com/office/drawing/2014/main" id="{C97F9626-5826-4A1B-9028-19E319625587}"/>
              </a:ext>
            </a:extLst>
          </p:cNvPr>
          <p:cNvSpPr>
            <a:spLocks noGrp="1"/>
          </p:cNvSpPr>
          <p:nvPr>
            <p:ph idx="1"/>
          </p:nvPr>
        </p:nvSpPr>
        <p:spPr/>
        <p:txBody>
          <a:bodyPr>
            <a:normAutofit/>
          </a:bodyPr>
          <a:lstStyle/>
          <a:p>
            <a:r>
              <a:rPr lang="en-GB" sz="2800" dirty="0"/>
              <a:t>Authority: short circuit </a:t>
            </a:r>
          </a:p>
          <a:p>
            <a:r>
              <a:rPr lang="en-GB" sz="2800" dirty="0"/>
              <a:t>Bound by the media format</a:t>
            </a:r>
          </a:p>
          <a:p>
            <a:r>
              <a:rPr lang="en-GB" sz="2800" dirty="0"/>
              <a:t>Performance of Identity	</a:t>
            </a:r>
          </a:p>
        </p:txBody>
      </p:sp>
    </p:spTree>
    <p:extLst>
      <p:ext uri="{BB962C8B-B14F-4D97-AF65-F5344CB8AC3E}">
        <p14:creationId xmlns:p14="http://schemas.microsoft.com/office/powerpoint/2010/main" val="20742397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cxnSp>
        <p:nvCxnSpPr>
          <p:cNvPr id="22" name="Straight Connector 21">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Picture 4">
            <a:extLst>
              <a:ext uri="{FF2B5EF4-FFF2-40B4-BE49-F238E27FC236}">
                <a16:creationId xmlns:a16="http://schemas.microsoft.com/office/drawing/2014/main" id="{56EF5AB9-277A-4136-A10C-A1D56D5A78AE}"/>
              </a:ext>
            </a:extLst>
          </p:cNvPr>
          <p:cNvPicPr>
            <a:picLocks noChangeAspect="1"/>
          </p:cNvPicPr>
          <p:nvPr/>
        </p:nvPicPr>
        <p:blipFill>
          <a:blip r:embed="rId4"/>
          <a:stretch>
            <a:fillRect/>
          </a:stretch>
        </p:blipFill>
        <p:spPr>
          <a:xfrm>
            <a:off x="6094411" y="1480416"/>
            <a:ext cx="4960442" cy="3311095"/>
          </a:xfrm>
          <a:prstGeom prst="rect">
            <a:avLst/>
          </a:prstGeom>
        </p:spPr>
      </p:pic>
      <p:pic>
        <p:nvPicPr>
          <p:cNvPr id="24" name="Picture 23">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9ADE7C9-F9D1-47AA-971B-1EDFC3815D31}"/>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000" dirty="0"/>
              <a:t>When is a fatwa not a fatwa?</a:t>
            </a:r>
          </a:p>
        </p:txBody>
      </p:sp>
      <p:sp>
        <p:nvSpPr>
          <p:cNvPr id="3" name="Content Placeholder 2">
            <a:extLst>
              <a:ext uri="{FF2B5EF4-FFF2-40B4-BE49-F238E27FC236}">
                <a16:creationId xmlns:a16="http://schemas.microsoft.com/office/drawing/2014/main" id="{C97F9626-5826-4A1B-9028-19E319625587}"/>
              </a:ext>
            </a:extLst>
          </p:cNvPr>
          <p:cNvSpPr>
            <a:spLocks noGrp="1"/>
          </p:cNvSpPr>
          <p:nvPr>
            <p:ph idx="1"/>
          </p:nvPr>
        </p:nvSpPr>
        <p:spPr>
          <a:xfrm>
            <a:off x="1452617" y="3531204"/>
            <a:ext cx="4171479" cy="1610643"/>
          </a:xfrm>
        </p:spPr>
        <p:txBody>
          <a:bodyPr vert="horz" lIns="91440" tIns="91440" rIns="91440" bIns="91440" rtlCol="0">
            <a:normAutofit/>
          </a:bodyPr>
          <a:lstStyle/>
          <a:p>
            <a:pPr marL="0" lvl="3" indent="0">
              <a:spcBef>
                <a:spcPts val="1000"/>
              </a:spcBef>
              <a:buNone/>
            </a:pPr>
            <a:r>
              <a:rPr lang="en-US" sz="1600" cap="all" dirty="0"/>
              <a:t>UAE – need for regulation</a:t>
            </a:r>
          </a:p>
        </p:txBody>
      </p:sp>
    </p:spTree>
    <p:extLst>
      <p:ext uri="{BB962C8B-B14F-4D97-AF65-F5344CB8AC3E}">
        <p14:creationId xmlns:p14="http://schemas.microsoft.com/office/powerpoint/2010/main" val="40501927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1CF53-2FF6-4545-9EA2-06E8D8A962BC}"/>
              </a:ext>
            </a:extLst>
          </p:cNvPr>
          <p:cNvSpPr>
            <a:spLocks noGrp="1"/>
          </p:cNvSpPr>
          <p:nvPr>
            <p:ph type="title"/>
          </p:nvPr>
        </p:nvSpPr>
        <p:spPr/>
        <p:txBody>
          <a:bodyPr/>
          <a:lstStyle/>
          <a:p>
            <a:r>
              <a:rPr lang="en-GB" dirty="0"/>
              <a:t>UAE – objectives</a:t>
            </a:r>
          </a:p>
        </p:txBody>
      </p:sp>
      <p:pic>
        <p:nvPicPr>
          <p:cNvPr id="4" name="Content Placeholder 3">
            <a:extLst>
              <a:ext uri="{FF2B5EF4-FFF2-40B4-BE49-F238E27FC236}">
                <a16:creationId xmlns:a16="http://schemas.microsoft.com/office/drawing/2014/main" id="{870EB6BF-AF4B-483E-A971-ECC94C8F2361}"/>
              </a:ext>
            </a:extLst>
          </p:cNvPr>
          <p:cNvPicPr>
            <a:picLocks noGrp="1" noChangeAspect="1"/>
          </p:cNvPicPr>
          <p:nvPr>
            <p:ph idx="1"/>
          </p:nvPr>
        </p:nvPicPr>
        <p:blipFill>
          <a:blip r:embed="rId3"/>
          <a:stretch>
            <a:fillRect/>
          </a:stretch>
        </p:blipFill>
        <p:spPr>
          <a:xfrm>
            <a:off x="1427018" y="2466109"/>
            <a:ext cx="9574563" cy="2538138"/>
          </a:xfrm>
          <a:prstGeom prst="rect">
            <a:avLst/>
          </a:prstGeom>
        </p:spPr>
      </p:pic>
      <p:sp>
        <p:nvSpPr>
          <p:cNvPr id="5" name="TextBox 4">
            <a:extLst>
              <a:ext uri="{FF2B5EF4-FFF2-40B4-BE49-F238E27FC236}">
                <a16:creationId xmlns:a16="http://schemas.microsoft.com/office/drawing/2014/main" id="{A1C4F100-0E6A-4667-8667-BCEA6D54C92F}"/>
              </a:ext>
            </a:extLst>
          </p:cNvPr>
          <p:cNvSpPr txBox="1"/>
          <p:nvPr/>
        </p:nvSpPr>
        <p:spPr>
          <a:xfrm>
            <a:off x="10592872" y="4527019"/>
            <a:ext cx="817418" cy="276999"/>
          </a:xfrm>
          <a:prstGeom prst="rect">
            <a:avLst/>
          </a:prstGeom>
          <a:noFill/>
        </p:spPr>
        <p:txBody>
          <a:bodyPr wrap="square" rtlCol="0">
            <a:spAutoFit/>
          </a:bodyPr>
          <a:lstStyle/>
          <a:p>
            <a:r>
              <a:rPr lang="en-GB" sz="1200" dirty="0"/>
              <a:t>(38)</a:t>
            </a:r>
          </a:p>
        </p:txBody>
      </p:sp>
    </p:spTree>
    <p:extLst>
      <p:ext uri="{BB962C8B-B14F-4D97-AF65-F5344CB8AC3E}">
        <p14:creationId xmlns:p14="http://schemas.microsoft.com/office/powerpoint/2010/main" val="30956650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74708-8D9B-48FB-AEAA-0C03DA484BDC}"/>
              </a:ext>
            </a:extLst>
          </p:cNvPr>
          <p:cNvSpPr>
            <a:spLocks noGrp="1"/>
          </p:cNvSpPr>
          <p:nvPr>
            <p:ph type="title"/>
          </p:nvPr>
        </p:nvSpPr>
        <p:spPr/>
        <p:txBody>
          <a:bodyPr/>
          <a:lstStyle/>
          <a:p>
            <a:r>
              <a:rPr lang="en-GB" dirty="0"/>
              <a:t>UAE - guidelines</a:t>
            </a:r>
          </a:p>
        </p:txBody>
      </p:sp>
      <p:pic>
        <p:nvPicPr>
          <p:cNvPr id="4" name="Content Placeholder 3">
            <a:extLst>
              <a:ext uri="{FF2B5EF4-FFF2-40B4-BE49-F238E27FC236}">
                <a16:creationId xmlns:a16="http://schemas.microsoft.com/office/drawing/2014/main" id="{B90374AD-C896-4B9D-A250-FB1ED80FC1DD}"/>
              </a:ext>
            </a:extLst>
          </p:cNvPr>
          <p:cNvPicPr>
            <a:picLocks noGrp="1" noChangeAspect="1"/>
          </p:cNvPicPr>
          <p:nvPr>
            <p:ph idx="1"/>
          </p:nvPr>
        </p:nvPicPr>
        <p:blipFill>
          <a:blip r:embed="rId3"/>
          <a:stretch>
            <a:fillRect/>
          </a:stretch>
        </p:blipFill>
        <p:spPr>
          <a:xfrm>
            <a:off x="1119070" y="1996525"/>
            <a:ext cx="10244834" cy="4056955"/>
          </a:xfrm>
          <a:prstGeom prst="rect">
            <a:avLst/>
          </a:prstGeom>
        </p:spPr>
      </p:pic>
      <p:sp>
        <p:nvSpPr>
          <p:cNvPr id="5" name="TextBox 4">
            <a:extLst>
              <a:ext uri="{FF2B5EF4-FFF2-40B4-BE49-F238E27FC236}">
                <a16:creationId xmlns:a16="http://schemas.microsoft.com/office/drawing/2014/main" id="{3F0C2C46-76F7-4E48-875E-0A10FDB7B210}"/>
              </a:ext>
            </a:extLst>
          </p:cNvPr>
          <p:cNvSpPr txBox="1"/>
          <p:nvPr/>
        </p:nvSpPr>
        <p:spPr>
          <a:xfrm>
            <a:off x="9332108" y="5676946"/>
            <a:ext cx="817418" cy="276999"/>
          </a:xfrm>
          <a:prstGeom prst="rect">
            <a:avLst/>
          </a:prstGeom>
          <a:noFill/>
        </p:spPr>
        <p:txBody>
          <a:bodyPr wrap="square" rtlCol="0">
            <a:spAutoFit/>
          </a:bodyPr>
          <a:lstStyle/>
          <a:p>
            <a:r>
              <a:rPr lang="en-GB" sz="1200" dirty="0"/>
              <a:t>(40)</a:t>
            </a:r>
          </a:p>
        </p:txBody>
      </p:sp>
    </p:spTree>
    <p:extLst>
      <p:ext uri="{BB962C8B-B14F-4D97-AF65-F5344CB8AC3E}">
        <p14:creationId xmlns:p14="http://schemas.microsoft.com/office/powerpoint/2010/main" val="37492820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93E72-E107-430A-8F2C-A2CFB6198581}"/>
              </a:ext>
            </a:extLst>
          </p:cNvPr>
          <p:cNvSpPr>
            <a:spLocks noGrp="1"/>
          </p:cNvSpPr>
          <p:nvPr>
            <p:ph type="title"/>
          </p:nvPr>
        </p:nvSpPr>
        <p:spPr/>
        <p:txBody>
          <a:bodyPr/>
          <a:lstStyle/>
          <a:p>
            <a:r>
              <a:rPr lang="en-GB" dirty="0"/>
              <a:t>Activism – the arab spring (2011)</a:t>
            </a:r>
          </a:p>
        </p:txBody>
      </p:sp>
      <p:pic>
        <p:nvPicPr>
          <p:cNvPr id="5" name="Content Placeholder 4" descr="A group of people holding a sign&#10;&#10;Description generated with very high confidence">
            <a:extLst>
              <a:ext uri="{FF2B5EF4-FFF2-40B4-BE49-F238E27FC236}">
                <a16:creationId xmlns:a16="http://schemas.microsoft.com/office/drawing/2014/main" id="{9E640F02-95CB-4BE9-8B6D-BF51E94AD292}"/>
              </a:ext>
            </a:extLst>
          </p:cNvPr>
          <p:cNvPicPr>
            <a:picLocks noGrp="1" noChangeAspect="1"/>
          </p:cNvPicPr>
          <p:nvPr>
            <p:ph idx="1"/>
          </p:nvPr>
        </p:nvPicPr>
        <p:blipFill>
          <a:blip r:embed="rId3"/>
          <a:stretch>
            <a:fillRect/>
          </a:stretch>
        </p:blipFill>
        <p:spPr>
          <a:xfrm>
            <a:off x="3140016" y="2016125"/>
            <a:ext cx="6072996" cy="3944706"/>
          </a:xfrm>
        </p:spPr>
      </p:pic>
    </p:spTree>
    <p:extLst>
      <p:ext uri="{BB962C8B-B14F-4D97-AF65-F5344CB8AC3E}">
        <p14:creationId xmlns:p14="http://schemas.microsoft.com/office/powerpoint/2010/main" val="30363595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E785C-6F30-49E8-A5F8-B760B6877C39}"/>
              </a:ext>
            </a:extLst>
          </p:cNvPr>
          <p:cNvSpPr>
            <a:spLocks noGrp="1"/>
          </p:cNvSpPr>
          <p:nvPr>
            <p:ph type="title"/>
          </p:nvPr>
        </p:nvSpPr>
        <p:spPr/>
        <p:txBody>
          <a:bodyPr/>
          <a:lstStyle/>
          <a:p>
            <a:r>
              <a:rPr lang="en-GB" dirty="0"/>
              <a:t>Impact of twitter (positive)</a:t>
            </a:r>
          </a:p>
        </p:txBody>
      </p:sp>
      <p:sp>
        <p:nvSpPr>
          <p:cNvPr id="3" name="Content Placeholder 2">
            <a:extLst>
              <a:ext uri="{FF2B5EF4-FFF2-40B4-BE49-F238E27FC236}">
                <a16:creationId xmlns:a16="http://schemas.microsoft.com/office/drawing/2014/main" id="{386179D1-56C1-491F-900D-6CDC362AC6FB}"/>
              </a:ext>
            </a:extLst>
          </p:cNvPr>
          <p:cNvSpPr>
            <a:spLocks noGrp="1"/>
          </p:cNvSpPr>
          <p:nvPr>
            <p:ph idx="1"/>
          </p:nvPr>
        </p:nvSpPr>
        <p:spPr/>
        <p:txBody>
          <a:bodyPr/>
          <a:lstStyle/>
          <a:p>
            <a:r>
              <a:rPr lang="en-GB" dirty="0"/>
              <a:t>A new tool on the block</a:t>
            </a:r>
          </a:p>
          <a:p>
            <a:r>
              <a:rPr lang="en-GB" dirty="0"/>
              <a:t>Enabled the ‘organisation, mobilisation and publicising’ of protests</a:t>
            </a:r>
          </a:p>
          <a:p>
            <a:r>
              <a:rPr lang="en-GB" dirty="0"/>
              <a:t>Local becomes global</a:t>
            </a:r>
          </a:p>
          <a:p>
            <a:r>
              <a:rPr lang="en-GB" dirty="0"/>
              <a:t>Authority fragmented </a:t>
            </a:r>
          </a:p>
          <a:p>
            <a:r>
              <a:rPr lang="en-GB" dirty="0"/>
              <a:t>Confidence: Individuals and States</a:t>
            </a:r>
          </a:p>
        </p:txBody>
      </p:sp>
    </p:spTree>
    <p:extLst>
      <p:ext uri="{BB962C8B-B14F-4D97-AF65-F5344CB8AC3E}">
        <p14:creationId xmlns:p14="http://schemas.microsoft.com/office/powerpoint/2010/main" val="39019945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AEC9E-BB2F-4340-B246-C6D712685FF3}"/>
              </a:ext>
            </a:extLst>
          </p:cNvPr>
          <p:cNvSpPr>
            <a:spLocks noGrp="1"/>
          </p:cNvSpPr>
          <p:nvPr>
            <p:ph type="title"/>
          </p:nvPr>
        </p:nvSpPr>
        <p:spPr>
          <a:xfrm>
            <a:off x="2365979" y="896226"/>
            <a:ext cx="9603275" cy="563832"/>
          </a:xfrm>
        </p:spPr>
        <p:txBody>
          <a:bodyPr/>
          <a:lstStyle/>
          <a:p>
            <a:r>
              <a:rPr lang="en-GB" dirty="0"/>
              <a:t>new confidence in Tunisia (video 1)</a:t>
            </a:r>
          </a:p>
        </p:txBody>
      </p:sp>
      <p:pic>
        <p:nvPicPr>
          <p:cNvPr id="3" name="How online activism propelled Tunisia's revolution - YouTube">
            <a:hlinkClick r:id="" action="ppaction://media"/>
            <a:extLst>
              <a:ext uri="{FF2B5EF4-FFF2-40B4-BE49-F238E27FC236}">
                <a16:creationId xmlns:a16="http://schemas.microsoft.com/office/drawing/2014/main" id="{E717E369-E14C-4611-BB6D-04EB40A7236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2770910" y="2016124"/>
            <a:ext cx="7172758" cy="4034793"/>
          </a:xfrm>
        </p:spPr>
      </p:pic>
    </p:spTree>
    <p:extLst>
      <p:ext uri="{BB962C8B-B14F-4D97-AF65-F5344CB8AC3E}">
        <p14:creationId xmlns:p14="http://schemas.microsoft.com/office/powerpoint/2010/main" val="3567428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194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AEC9E-BB2F-4340-B246-C6D712685FF3}"/>
              </a:ext>
            </a:extLst>
          </p:cNvPr>
          <p:cNvSpPr>
            <a:spLocks noGrp="1"/>
          </p:cNvSpPr>
          <p:nvPr>
            <p:ph type="title"/>
          </p:nvPr>
        </p:nvSpPr>
        <p:spPr>
          <a:xfrm>
            <a:off x="1452318" y="630323"/>
            <a:ext cx="9603275" cy="1049235"/>
          </a:xfrm>
        </p:spPr>
        <p:txBody>
          <a:bodyPr/>
          <a:lstStyle/>
          <a:p>
            <a:pPr algn="ctr"/>
            <a:r>
              <a:rPr lang="en-GB" dirty="0"/>
              <a:t>new confidence: arab spring spreads </a:t>
            </a:r>
            <a:br>
              <a:rPr lang="en-GB" dirty="0"/>
            </a:br>
            <a:r>
              <a:rPr lang="en-GB" dirty="0"/>
              <a:t>(video 2)</a:t>
            </a:r>
          </a:p>
        </p:txBody>
      </p:sp>
      <p:pic>
        <p:nvPicPr>
          <p:cNvPr id="3" name="Arab Spring domino effect - YouTube">
            <a:hlinkClick r:id="" action="ppaction://media"/>
            <a:extLst>
              <a:ext uri="{FF2B5EF4-FFF2-40B4-BE49-F238E27FC236}">
                <a16:creationId xmlns:a16="http://schemas.microsoft.com/office/drawing/2014/main" id="{09611337-98C3-4D7F-ACA8-41C3DCADCD7E}"/>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2743201" y="2016125"/>
            <a:ext cx="6992649" cy="3933478"/>
          </a:xfrm>
        </p:spPr>
      </p:pic>
    </p:spTree>
    <p:extLst>
      <p:ext uri="{BB962C8B-B14F-4D97-AF65-F5344CB8AC3E}">
        <p14:creationId xmlns:p14="http://schemas.microsoft.com/office/powerpoint/2010/main" val="88055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3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EC3C9-0C6A-4A7B-B3FE-BEE272FF3372}"/>
              </a:ext>
            </a:extLst>
          </p:cNvPr>
          <p:cNvSpPr>
            <a:spLocks noGrp="1"/>
          </p:cNvSpPr>
          <p:nvPr>
            <p:ph type="title"/>
          </p:nvPr>
        </p:nvSpPr>
        <p:spPr/>
        <p:txBody>
          <a:bodyPr/>
          <a:lstStyle/>
          <a:p>
            <a:r>
              <a:rPr lang="en-GB" dirty="0"/>
              <a:t>Impact of twitter - negative	</a:t>
            </a:r>
          </a:p>
        </p:txBody>
      </p:sp>
      <p:pic>
        <p:nvPicPr>
          <p:cNvPr id="5" name="Content Placeholder 4" descr="A picture containing clipart&#10;&#10;Description generated with very high confidence">
            <a:extLst>
              <a:ext uri="{FF2B5EF4-FFF2-40B4-BE49-F238E27FC236}">
                <a16:creationId xmlns:a16="http://schemas.microsoft.com/office/drawing/2014/main" id="{635171E2-83B0-4684-AD75-DEBB1A77AB56}"/>
              </a:ext>
            </a:extLst>
          </p:cNvPr>
          <p:cNvPicPr>
            <a:picLocks noGrp="1" noChangeAspect="1"/>
          </p:cNvPicPr>
          <p:nvPr>
            <p:ph idx="1"/>
          </p:nvPr>
        </p:nvPicPr>
        <p:blipFill>
          <a:blip r:embed="rId3"/>
          <a:stretch>
            <a:fillRect/>
          </a:stretch>
        </p:blipFill>
        <p:spPr>
          <a:xfrm>
            <a:off x="4090987" y="2293144"/>
            <a:ext cx="4324350" cy="2895600"/>
          </a:xfrm>
          <a:ln w="22225">
            <a:solidFill>
              <a:schemeClr val="tx1"/>
            </a:solidFill>
          </a:ln>
        </p:spPr>
      </p:pic>
    </p:spTree>
    <p:extLst>
      <p:ext uri="{BB962C8B-B14F-4D97-AF65-F5344CB8AC3E}">
        <p14:creationId xmlns:p14="http://schemas.microsoft.com/office/powerpoint/2010/main" val="2531078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BA0A6-6943-43F1-8C23-62720BF9B366}"/>
              </a:ext>
            </a:extLst>
          </p:cNvPr>
          <p:cNvSpPr>
            <a:spLocks noGrp="1"/>
          </p:cNvSpPr>
          <p:nvPr>
            <p:ph type="title"/>
          </p:nvPr>
        </p:nvSpPr>
        <p:spPr/>
        <p:txBody>
          <a:bodyPr/>
          <a:lstStyle/>
          <a:p>
            <a:r>
              <a:rPr lang="en-GB" dirty="0"/>
              <a:t>Women and twitter</a:t>
            </a:r>
          </a:p>
        </p:txBody>
      </p:sp>
      <p:sp>
        <p:nvSpPr>
          <p:cNvPr id="3" name="Content Placeholder 2">
            <a:extLst>
              <a:ext uri="{FF2B5EF4-FFF2-40B4-BE49-F238E27FC236}">
                <a16:creationId xmlns:a16="http://schemas.microsoft.com/office/drawing/2014/main" id="{632E67D0-45EC-47A2-9C72-482DAD3B15E5}"/>
              </a:ext>
            </a:extLst>
          </p:cNvPr>
          <p:cNvSpPr>
            <a:spLocks noGrp="1"/>
          </p:cNvSpPr>
          <p:nvPr>
            <p:ph idx="1"/>
          </p:nvPr>
        </p:nvSpPr>
        <p:spPr/>
        <p:txBody>
          <a:bodyPr/>
          <a:lstStyle/>
          <a:p>
            <a:r>
              <a:rPr lang="en-GB" dirty="0"/>
              <a:t>De-segregation of spaces</a:t>
            </a:r>
          </a:p>
          <a:p>
            <a:r>
              <a:rPr lang="en-GB" dirty="0"/>
              <a:t>Challenging views of women by women</a:t>
            </a:r>
          </a:p>
          <a:p>
            <a:r>
              <a:rPr lang="en-GB" dirty="0"/>
              <a:t>Seats at the table – All Male Panels</a:t>
            </a:r>
          </a:p>
          <a:p>
            <a:endParaRPr lang="en-GB" dirty="0"/>
          </a:p>
        </p:txBody>
      </p:sp>
    </p:spTree>
    <p:extLst>
      <p:ext uri="{BB962C8B-B14F-4D97-AF65-F5344CB8AC3E}">
        <p14:creationId xmlns:p14="http://schemas.microsoft.com/office/powerpoint/2010/main" val="24793613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69E23-899F-4CBF-92DB-3FAFE9201272}"/>
              </a:ext>
            </a:extLst>
          </p:cNvPr>
          <p:cNvSpPr>
            <a:spLocks noGrp="1"/>
          </p:cNvSpPr>
          <p:nvPr>
            <p:ph type="title"/>
          </p:nvPr>
        </p:nvSpPr>
        <p:spPr>
          <a:xfrm>
            <a:off x="1451579" y="804519"/>
            <a:ext cx="9603275" cy="1049235"/>
          </a:xfrm>
        </p:spPr>
        <p:txBody>
          <a:bodyPr/>
          <a:lstStyle/>
          <a:p>
            <a:r>
              <a:rPr lang="en-GB" dirty="0"/>
              <a:t>De-segregation of spaces</a:t>
            </a:r>
          </a:p>
        </p:txBody>
      </p:sp>
      <p:pic>
        <p:nvPicPr>
          <p:cNvPr id="7" name="Content Placeholder 6" descr="A group of people standing in front of a large crowd of people&#10;&#10;Description generated with very high confidence">
            <a:extLst>
              <a:ext uri="{FF2B5EF4-FFF2-40B4-BE49-F238E27FC236}">
                <a16:creationId xmlns:a16="http://schemas.microsoft.com/office/drawing/2014/main" id="{A8EACDD7-21BD-4A5E-B61A-E2C7353A1DD0}"/>
              </a:ext>
            </a:extLst>
          </p:cNvPr>
          <p:cNvPicPr>
            <a:picLocks noGrp="1" noChangeAspect="1"/>
          </p:cNvPicPr>
          <p:nvPr>
            <p:ph idx="1"/>
          </p:nvPr>
        </p:nvPicPr>
        <p:blipFill>
          <a:blip r:embed="rId3"/>
          <a:stretch>
            <a:fillRect/>
          </a:stretch>
        </p:blipFill>
        <p:spPr>
          <a:xfrm>
            <a:off x="2770909" y="2016124"/>
            <a:ext cx="6747163" cy="3816639"/>
          </a:xfrm>
        </p:spPr>
      </p:pic>
    </p:spTree>
    <p:extLst>
      <p:ext uri="{BB962C8B-B14F-4D97-AF65-F5344CB8AC3E}">
        <p14:creationId xmlns:p14="http://schemas.microsoft.com/office/powerpoint/2010/main" val="36445457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1" name="Straight Connector 11">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2" name="Rectangle 13">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pic>
        <p:nvPicPr>
          <p:cNvPr id="23" name="Graphic 6">
            <a:extLst>
              <a:ext uri="{FF2B5EF4-FFF2-40B4-BE49-F238E27FC236}">
                <a16:creationId xmlns:a16="http://schemas.microsoft.com/office/drawing/2014/main" id="{4F2A0BFB-B7AE-4FEC-9F10-F293F5E3EEC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24" name="Picture 15">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17">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E02E075-A8B1-4418-8E72-37B3F1950CBF}"/>
              </a:ext>
            </a:extLst>
          </p:cNvPr>
          <p:cNvSpPr>
            <a:spLocks noGrp="1"/>
          </p:cNvSpPr>
          <p:nvPr>
            <p:ph type="title"/>
          </p:nvPr>
        </p:nvSpPr>
        <p:spPr>
          <a:xfrm>
            <a:off x="1451580" y="804520"/>
            <a:ext cx="4176511" cy="1049235"/>
          </a:xfrm>
        </p:spPr>
        <p:txBody>
          <a:bodyPr>
            <a:normAutofit/>
          </a:bodyPr>
          <a:lstStyle/>
          <a:p>
            <a:r>
              <a:rPr lang="en-GB" dirty="0"/>
              <a:t>De-segregation of space: limits</a:t>
            </a:r>
          </a:p>
        </p:txBody>
      </p:sp>
      <p:sp>
        <p:nvSpPr>
          <p:cNvPr id="3" name="Content Placeholder 2">
            <a:extLst>
              <a:ext uri="{FF2B5EF4-FFF2-40B4-BE49-F238E27FC236}">
                <a16:creationId xmlns:a16="http://schemas.microsoft.com/office/drawing/2014/main" id="{9135D615-20C2-4D78-ADC2-A779819CC110}"/>
              </a:ext>
            </a:extLst>
          </p:cNvPr>
          <p:cNvSpPr>
            <a:spLocks noGrp="1"/>
          </p:cNvSpPr>
          <p:nvPr>
            <p:ph idx="1"/>
          </p:nvPr>
        </p:nvSpPr>
        <p:spPr>
          <a:xfrm>
            <a:off x="1451581" y="2015732"/>
            <a:ext cx="4172212" cy="3450613"/>
          </a:xfrm>
        </p:spPr>
        <p:txBody>
          <a:bodyPr>
            <a:normAutofit/>
          </a:bodyPr>
          <a:lstStyle/>
          <a:p>
            <a:pPr marL="0" indent="0">
              <a:buNone/>
            </a:pPr>
            <a:r>
              <a:rPr lang="en-GB" dirty="0"/>
              <a:t>“I had masses of friends of the other sex on the Internet, but it's still quite different if you meet each other in reality. ... In Saudi Arabia if you’re in the same space as someone of the opposite gender, it is almost the same as having intercourse. It's a shame, but that's how it is.”(48)</a:t>
            </a:r>
          </a:p>
        </p:txBody>
      </p:sp>
    </p:spTree>
    <p:extLst>
      <p:ext uri="{BB962C8B-B14F-4D97-AF65-F5344CB8AC3E}">
        <p14:creationId xmlns:p14="http://schemas.microsoft.com/office/powerpoint/2010/main" val="12441517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3C913-1944-46DF-BF79-93818CDD6BEE}"/>
              </a:ext>
            </a:extLst>
          </p:cNvPr>
          <p:cNvSpPr>
            <a:spLocks noGrp="1"/>
          </p:cNvSpPr>
          <p:nvPr>
            <p:ph type="title"/>
          </p:nvPr>
        </p:nvSpPr>
        <p:spPr>
          <a:xfrm>
            <a:off x="1451579" y="804519"/>
            <a:ext cx="9603275" cy="1049235"/>
          </a:xfrm>
        </p:spPr>
        <p:txBody>
          <a:bodyPr/>
          <a:lstStyle/>
          <a:p>
            <a:r>
              <a:rPr lang="en-GB" dirty="0"/>
              <a:t>Challenging views of Muslim women by women</a:t>
            </a:r>
          </a:p>
        </p:txBody>
      </p:sp>
      <p:pic>
        <p:nvPicPr>
          <p:cNvPr id="7" name="Content Placeholder 6" descr="A group of people standing in front of a crowd&#10;&#10;Description generated with very high confidence">
            <a:extLst>
              <a:ext uri="{FF2B5EF4-FFF2-40B4-BE49-F238E27FC236}">
                <a16:creationId xmlns:a16="http://schemas.microsoft.com/office/drawing/2014/main" id="{A9BC228D-F8CD-497A-B092-FF6299CF64CF}"/>
              </a:ext>
            </a:extLst>
          </p:cNvPr>
          <p:cNvPicPr>
            <a:picLocks noGrp="1" noChangeAspect="1"/>
          </p:cNvPicPr>
          <p:nvPr>
            <p:ph idx="1"/>
          </p:nvPr>
        </p:nvPicPr>
        <p:blipFill>
          <a:blip r:embed="rId3"/>
          <a:stretch>
            <a:fillRect/>
          </a:stretch>
        </p:blipFill>
        <p:spPr>
          <a:xfrm>
            <a:off x="1451579" y="2016125"/>
            <a:ext cx="5702756" cy="3960248"/>
          </a:xfrm>
        </p:spPr>
      </p:pic>
      <p:sp>
        <p:nvSpPr>
          <p:cNvPr id="8" name="TextBox 7">
            <a:extLst>
              <a:ext uri="{FF2B5EF4-FFF2-40B4-BE49-F238E27FC236}">
                <a16:creationId xmlns:a16="http://schemas.microsoft.com/office/drawing/2014/main" id="{75566921-468D-46B0-8468-6E6DA46EA3F8}"/>
              </a:ext>
            </a:extLst>
          </p:cNvPr>
          <p:cNvSpPr txBox="1"/>
          <p:nvPr/>
        </p:nvSpPr>
        <p:spPr>
          <a:xfrm>
            <a:off x="7966364" y="2382982"/>
            <a:ext cx="3725572" cy="2800767"/>
          </a:xfrm>
          <a:prstGeom prst="rect">
            <a:avLst/>
          </a:prstGeom>
          <a:noFill/>
        </p:spPr>
        <p:txBody>
          <a:bodyPr wrap="none" rtlCol="0">
            <a:spAutoFit/>
          </a:bodyPr>
          <a:lstStyle/>
          <a:p>
            <a:pPr marL="285750" indent="-285750">
              <a:buFont typeface="Arial" panose="020B0604020202020204" pitchFamily="34" charset="0"/>
              <a:buChar char="•"/>
            </a:pPr>
            <a:r>
              <a:rPr lang="en-GB" sz="2800" dirty="0"/>
              <a:t>#MuslimsWomensDay</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Self-determination</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Making women heard</a:t>
            </a:r>
          </a:p>
          <a:p>
            <a:endParaRPr lang="en-GB" dirty="0"/>
          </a:p>
          <a:p>
            <a:endParaRPr lang="en-GB" dirty="0"/>
          </a:p>
        </p:txBody>
      </p:sp>
    </p:spTree>
    <p:extLst>
      <p:ext uri="{BB962C8B-B14F-4D97-AF65-F5344CB8AC3E}">
        <p14:creationId xmlns:p14="http://schemas.microsoft.com/office/powerpoint/2010/main" val="18684019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BA7D3-3EB9-4A9F-B781-F54F4E8CA8A7}"/>
              </a:ext>
            </a:extLst>
          </p:cNvPr>
          <p:cNvSpPr>
            <a:spLocks noGrp="1"/>
          </p:cNvSpPr>
          <p:nvPr>
            <p:ph type="title"/>
          </p:nvPr>
        </p:nvSpPr>
        <p:spPr/>
        <p:txBody>
          <a:bodyPr/>
          <a:lstStyle/>
          <a:p>
            <a:r>
              <a:rPr lang="en-GB" dirty="0"/>
              <a:t>Challenging male dominance in islam</a:t>
            </a:r>
          </a:p>
        </p:txBody>
      </p:sp>
      <p:pic>
        <p:nvPicPr>
          <p:cNvPr id="5" name="Content Placeholder 4" descr="A person sitting on a table&#10;&#10;Description generated with high confidence">
            <a:extLst>
              <a:ext uri="{FF2B5EF4-FFF2-40B4-BE49-F238E27FC236}">
                <a16:creationId xmlns:a16="http://schemas.microsoft.com/office/drawing/2014/main" id="{0A9D42B8-62B7-42D2-BC70-2B99C99B1D1F}"/>
              </a:ext>
            </a:extLst>
          </p:cNvPr>
          <p:cNvPicPr>
            <a:picLocks noGrp="1" noChangeAspect="1"/>
          </p:cNvPicPr>
          <p:nvPr>
            <p:ph idx="1"/>
          </p:nvPr>
        </p:nvPicPr>
        <p:blipFill>
          <a:blip r:embed="rId3"/>
          <a:stretch>
            <a:fillRect/>
          </a:stretch>
        </p:blipFill>
        <p:spPr>
          <a:xfrm>
            <a:off x="1451579" y="2016125"/>
            <a:ext cx="4044092" cy="3449638"/>
          </a:xfrm>
        </p:spPr>
      </p:pic>
      <p:sp>
        <p:nvSpPr>
          <p:cNvPr id="4" name="Rectangle 3">
            <a:extLst>
              <a:ext uri="{FF2B5EF4-FFF2-40B4-BE49-F238E27FC236}">
                <a16:creationId xmlns:a16="http://schemas.microsoft.com/office/drawing/2014/main" id="{9C155E1D-FAD8-4A58-AFB5-B65DFF2211E4}"/>
              </a:ext>
            </a:extLst>
          </p:cNvPr>
          <p:cNvSpPr/>
          <p:nvPr/>
        </p:nvSpPr>
        <p:spPr>
          <a:xfrm>
            <a:off x="5791200" y="2345882"/>
            <a:ext cx="6096000" cy="3415935"/>
          </a:xfrm>
          <a:prstGeom prst="rect">
            <a:avLst/>
          </a:prstGeom>
        </p:spPr>
        <p:txBody>
          <a:bodyPr>
            <a:spAutoFit/>
          </a:bodyPr>
          <a:lstStyle/>
          <a:p>
            <a:pPr marL="228600" lvl="0" indent="-228600" defTabSz="914400">
              <a:lnSpc>
                <a:spcPct val="120000"/>
              </a:lnSpc>
              <a:spcBef>
                <a:spcPts val="1000"/>
              </a:spcBef>
              <a:buClr>
                <a:srgbClr val="B71E42"/>
              </a:buClr>
              <a:buSzPct val="100000"/>
              <a:buFont typeface="Arial" panose="020B0604020202020204" pitchFamily="34" charset="0"/>
              <a:buChar char="•"/>
            </a:pPr>
            <a:r>
              <a:rPr lang="en-GB" sz="2000" dirty="0">
                <a:solidFill>
                  <a:prstClr val="black"/>
                </a:solidFill>
              </a:rPr>
              <a:t>Born1952</a:t>
            </a:r>
          </a:p>
          <a:p>
            <a:pPr marL="228600" lvl="0" indent="-228600" defTabSz="914400">
              <a:lnSpc>
                <a:spcPct val="120000"/>
              </a:lnSpc>
              <a:spcBef>
                <a:spcPts val="1000"/>
              </a:spcBef>
              <a:buClr>
                <a:srgbClr val="B71E42"/>
              </a:buClr>
              <a:buSzPct val="100000"/>
              <a:buFont typeface="Arial" panose="020B0604020202020204" pitchFamily="34" charset="0"/>
              <a:buChar char="•"/>
            </a:pPr>
            <a:r>
              <a:rPr lang="en-GB" sz="2000" dirty="0">
                <a:solidFill>
                  <a:prstClr val="black"/>
                </a:solidFill>
              </a:rPr>
              <a:t>African American convert to Islam</a:t>
            </a:r>
          </a:p>
          <a:p>
            <a:pPr marL="228600" lvl="0" indent="-228600" defTabSz="914400">
              <a:lnSpc>
                <a:spcPct val="120000"/>
              </a:lnSpc>
              <a:spcBef>
                <a:spcPts val="1000"/>
              </a:spcBef>
              <a:buClr>
                <a:srgbClr val="B71E42"/>
              </a:buClr>
              <a:buSzPct val="100000"/>
              <a:buFont typeface="Arial" panose="020B0604020202020204" pitchFamily="34" charset="0"/>
              <a:buChar char="•"/>
            </a:pPr>
            <a:r>
              <a:rPr lang="en-GB" sz="2000" dirty="0">
                <a:solidFill>
                  <a:prstClr val="black"/>
                </a:solidFill>
              </a:rPr>
              <a:t>University Academic</a:t>
            </a:r>
          </a:p>
          <a:p>
            <a:pPr marL="228600" lvl="0" indent="-228600" defTabSz="914400">
              <a:lnSpc>
                <a:spcPct val="120000"/>
              </a:lnSpc>
              <a:spcBef>
                <a:spcPts val="1000"/>
              </a:spcBef>
              <a:buClr>
                <a:srgbClr val="B71E42"/>
              </a:buClr>
              <a:buSzPct val="100000"/>
              <a:buFont typeface="Arial" panose="020B0604020202020204" pitchFamily="34" charset="0"/>
              <a:buChar char="•"/>
            </a:pPr>
            <a:r>
              <a:rPr lang="en-GB" sz="2000" dirty="0">
                <a:solidFill>
                  <a:prstClr val="black"/>
                </a:solidFill>
              </a:rPr>
              <a:t>Areas: Feminist Theology and Gender Justice</a:t>
            </a:r>
          </a:p>
          <a:p>
            <a:pPr marL="228600" lvl="0" indent="-228600" defTabSz="914400">
              <a:lnSpc>
                <a:spcPct val="120000"/>
              </a:lnSpc>
              <a:spcBef>
                <a:spcPts val="1000"/>
              </a:spcBef>
              <a:buClr>
                <a:srgbClr val="B71E42"/>
              </a:buClr>
              <a:buSzPct val="100000"/>
              <a:buFont typeface="Arial" panose="020B0604020202020204" pitchFamily="34" charset="0"/>
              <a:buChar char="•"/>
            </a:pPr>
            <a:r>
              <a:rPr lang="en-GB" sz="2000" dirty="0">
                <a:solidFill>
                  <a:prstClr val="black"/>
                </a:solidFill>
              </a:rPr>
              <a:t>Led mixed sex prayers in a mosque.(51) </a:t>
            </a:r>
          </a:p>
          <a:p>
            <a:pPr marL="228600" lvl="0" indent="-228600" defTabSz="914400">
              <a:lnSpc>
                <a:spcPct val="120000"/>
              </a:lnSpc>
              <a:spcBef>
                <a:spcPts val="1000"/>
              </a:spcBef>
              <a:buClr>
                <a:srgbClr val="B71E42"/>
              </a:buClr>
              <a:buSzPct val="100000"/>
              <a:buFont typeface="Arial" panose="020B0604020202020204" pitchFamily="34" charset="0"/>
              <a:buChar char="•"/>
            </a:pPr>
            <a:endParaRPr lang="en-GB" sz="2000" dirty="0">
              <a:solidFill>
                <a:prstClr val="black"/>
              </a:solidFill>
            </a:endParaRPr>
          </a:p>
          <a:p>
            <a:pPr lvl="0" defTabSz="914400">
              <a:lnSpc>
                <a:spcPct val="120000"/>
              </a:lnSpc>
              <a:spcBef>
                <a:spcPts val="1000"/>
              </a:spcBef>
              <a:buClr>
                <a:srgbClr val="B71E42"/>
              </a:buClr>
              <a:buSzPct val="100000"/>
            </a:pPr>
            <a:endParaRPr lang="en-GB" sz="2000" dirty="0">
              <a:solidFill>
                <a:prstClr val="black"/>
              </a:solidFill>
            </a:endParaRPr>
          </a:p>
        </p:txBody>
      </p:sp>
    </p:spTree>
    <p:extLst>
      <p:ext uri="{BB962C8B-B14F-4D97-AF65-F5344CB8AC3E}">
        <p14:creationId xmlns:p14="http://schemas.microsoft.com/office/powerpoint/2010/main" val="3906687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B0013D77-6314-4D7E-B3AE-F64340434D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4F504834-5C3B-4268-AA97-192F1C8B3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cxnSp>
        <p:nvCxnSpPr>
          <p:cNvPr id="22" name="Straight Connector 21">
            <a:extLst>
              <a:ext uri="{FF2B5EF4-FFF2-40B4-BE49-F238E27FC236}">
                <a16:creationId xmlns:a16="http://schemas.microsoft.com/office/drawing/2014/main" id="{08499C1D-827E-4262-9D7E-C9C5D41F74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8" y="3528543"/>
            <a:ext cx="55361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14769521-3FF2-4900-8E88-FE324129CB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25" name="Rectangle 24">
              <a:extLst>
                <a:ext uri="{FF2B5EF4-FFF2-40B4-BE49-F238E27FC236}">
                  <a16:creationId xmlns:a16="http://schemas.microsoft.com/office/drawing/2014/main" id="{81FA2858-515C-4B19-957E-E33BE2525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1C120D3D-6DFE-4D3F-821A-5DEB60B85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pic>
        <p:nvPicPr>
          <p:cNvPr id="5" name="Picture 4" descr="A screenshot of a cell phone&#10;&#10;Description generated with very high confidence">
            <a:extLst>
              <a:ext uri="{FF2B5EF4-FFF2-40B4-BE49-F238E27FC236}">
                <a16:creationId xmlns:a16="http://schemas.microsoft.com/office/drawing/2014/main" id="{5562CEB4-CF63-4820-8844-5A86507C9988}"/>
              </a:ext>
            </a:extLst>
          </p:cNvPr>
          <p:cNvPicPr>
            <a:picLocks noChangeAspect="1"/>
          </p:cNvPicPr>
          <p:nvPr/>
        </p:nvPicPr>
        <p:blipFill rotWithShape="1">
          <a:blip r:embed="rId4"/>
          <a:srcRect r="-3" b="19542"/>
          <a:stretch/>
        </p:blipFill>
        <p:spPr>
          <a:xfrm>
            <a:off x="7457911" y="242811"/>
            <a:ext cx="4360016" cy="5627819"/>
          </a:xfrm>
          <a:prstGeom prst="rect">
            <a:avLst/>
          </a:prstGeom>
        </p:spPr>
      </p:pic>
      <p:pic>
        <p:nvPicPr>
          <p:cNvPr id="28" name="Picture 27">
            <a:extLst>
              <a:ext uri="{FF2B5EF4-FFF2-40B4-BE49-F238E27FC236}">
                <a16:creationId xmlns:a16="http://schemas.microsoft.com/office/drawing/2014/main" id="{734D3980-B8F4-49E4-BADC-88E2D3517D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29">
            <a:extLst>
              <a:ext uri="{FF2B5EF4-FFF2-40B4-BE49-F238E27FC236}">
                <a16:creationId xmlns:a16="http://schemas.microsoft.com/office/drawing/2014/main" id="{90E57DF2-FA2B-4494-B47E-8180C6326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EC0AD5C-AAE6-4A0E-AE00-3E4B005C2D67}"/>
              </a:ext>
            </a:extLst>
          </p:cNvPr>
          <p:cNvSpPr>
            <a:spLocks noGrp="1"/>
          </p:cNvSpPr>
          <p:nvPr>
            <p:ph type="title"/>
          </p:nvPr>
        </p:nvSpPr>
        <p:spPr>
          <a:xfrm>
            <a:off x="1452617" y="976508"/>
            <a:ext cx="5525305" cy="2367221"/>
          </a:xfrm>
        </p:spPr>
        <p:txBody>
          <a:bodyPr vert="horz" lIns="91440" tIns="45720" rIns="91440" bIns="0" rtlCol="0" anchor="b">
            <a:normAutofit/>
          </a:bodyPr>
          <a:lstStyle/>
          <a:p>
            <a:r>
              <a:rPr lang="en-US" sz="5400" dirty="0"/>
              <a:t>All male panels</a:t>
            </a:r>
          </a:p>
        </p:txBody>
      </p:sp>
      <p:sp>
        <p:nvSpPr>
          <p:cNvPr id="3" name="Content Placeholder 2">
            <a:extLst>
              <a:ext uri="{FF2B5EF4-FFF2-40B4-BE49-F238E27FC236}">
                <a16:creationId xmlns:a16="http://schemas.microsoft.com/office/drawing/2014/main" id="{B39DEB26-5282-4F56-B60C-4E0B90D15B3D}"/>
              </a:ext>
            </a:extLst>
          </p:cNvPr>
          <p:cNvSpPr>
            <a:spLocks noGrp="1"/>
          </p:cNvSpPr>
          <p:nvPr>
            <p:ph idx="1"/>
          </p:nvPr>
        </p:nvSpPr>
        <p:spPr>
          <a:xfrm>
            <a:off x="1452617" y="3531204"/>
            <a:ext cx="5530919" cy="1606576"/>
          </a:xfrm>
        </p:spPr>
        <p:txBody>
          <a:bodyPr vert="horz" lIns="91440" tIns="91440" rIns="91440" bIns="91440" rtlCol="0">
            <a:normAutofit/>
          </a:bodyPr>
          <a:lstStyle/>
          <a:p>
            <a:pPr marL="0" indent="0">
              <a:buNone/>
            </a:pPr>
            <a:endParaRPr lang="en-US" sz="1800" cap="all" dirty="0"/>
          </a:p>
        </p:txBody>
      </p:sp>
    </p:spTree>
    <p:extLst>
      <p:ext uri="{BB962C8B-B14F-4D97-AF65-F5344CB8AC3E}">
        <p14:creationId xmlns:p14="http://schemas.microsoft.com/office/powerpoint/2010/main" val="9666846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43810-9D5B-4723-904D-52FAB7D78993}"/>
              </a:ext>
            </a:extLst>
          </p:cNvPr>
          <p:cNvSpPr>
            <a:spLocks noGrp="1"/>
          </p:cNvSpPr>
          <p:nvPr>
            <p:ph type="title"/>
          </p:nvPr>
        </p:nvSpPr>
        <p:spPr/>
        <p:txBody>
          <a:bodyPr/>
          <a:lstStyle/>
          <a:p>
            <a:r>
              <a:rPr lang="en-GB" dirty="0"/>
              <a:t>#allmalepanel</a:t>
            </a:r>
          </a:p>
        </p:txBody>
      </p:sp>
      <p:sp>
        <p:nvSpPr>
          <p:cNvPr id="3" name="Content Placeholder 2">
            <a:extLst>
              <a:ext uri="{FF2B5EF4-FFF2-40B4-BE49-F238E27FC236}">
                <a16:creationId xmlns:a16="http://schemas.microsoft.com/office/drawing/2014/main" id="{15D2B52D-2C9B-4394-847B-96E1EAA96732}"/>
              </a:ext>
            </a:extLst>
          </p:cNvPr>
          <p:cNvSpPr>
            <a:spLocks noGrp="1"/>
          </p:cNvSpPr>
          <p:nvPr>
            <p:ph idx="1"/>
          </p:nvPr>
        </p:nvSpPr>
        <p:spPr>
          <a:xfrm>
            <a:off x="1451580" y="2015732"/>
            <a:ext cx="6974122" cy="3450613"/>
          </a:xfrm>
        </p:spPr>
        <p:txBody>
          <a:bodyPr/>
          <a:lstStyle/>
          <a:p>
            <a:pPr marL="0" indent="0">
              <a:buNone/>
            </a:pPr>
            <a:endParaRPr lang="en-GB" dirty="0"/>
          </a:p>
        </p:txBody>
      </p:sp>
      <p:pic>
        <p:nvPicPr>
          <p:cNvPr id="5" name="Picture 4" descr="A screenshot of a cell phone&#10;&#10;Description generated with very high confidence">
            <a:extLst>
              <a:ext uri="{FF2B5EF4-FFF2-40B4-BE49-F238E27FC236}">
                <a16:creationId xmlns:a16="http://schemas.microsoft.com/office/drawing/2014/main" id="{59F97D86-CE2C-423C-B21E-09E66DA75939}"/>
              </a:ext>
            </a:extLst>
          </p:cNvPr>
          <p:cNvPicPr>
            <a:picLocks noChangeAspect="1"/>
          </p:cNvPicPr>
          <p:nvPr/>
        </p:nvPicPr>
        <p:blipFill>
          <a:blip r:embed="rId3"/>
          <a:stretch>
            <a:fillRect/>
          </a:stretch>
        </p:blipFill>
        <p:spPr>
          <a:xfrm>
            <a:off x="1451579" y="2015732"/>
            <a:ext cx="6974122" cy="3612591"/>
          </a:xfrm>
          <a:prstGeom prst="rect">
            <a:avLst/>
          </a:prstGeom>
        </p:spPr>
      </p:pic>
    </p:spTree>
    <p:extLst>
      <p:ext uri="{BB962C8B-B14F-4D97-AF65-F5344CB8AC3E}">
        <p14:creationId xmlns:p14="http://schemas.microsoft.com/office/powerpoint/2010/main" val="28071542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A6B8B-55B2-4A41-828F-896C56215092}"/>
              </a:ext>
            </a:extLst>
          </p:cNvPr>
          <p:cNvSpPr>
            <a:spLocks noGrp="1"/>
          </p:cNvSpPr>
          <p:nvPr>
            <p:ph type="title"/>
          </p:nvPr>
        </p:nvSpPr>
        <p:spPr/>
        <p:txBody>
          <a:bodyPr/>
          <a:lstStyle/>
          <a:p>
            <a:r>
              <a:rPr lang="en-GB" dirty="0"/>
              <a:t>Analysis</a:t>
            </a:r>
          </a:p>
        </p:txBody>
      </p:sp>
      <p:sp>
        <p:nvSpPr>
          <p:cNvPr id="3" name="Content Placeholder 2">
            <a:extLst>
              <a:ext uri="{FF2B5EF4-FFF2-40B4-BE49-F238E27FC236}">
                <a16:creationId xmlns:a16="http://schemas.microsoft.com/office/drawing/2014/main" id="{87011FD1-B8C6-4345-8F17-FB505D3A0087}"/>
              </a:ext>
            </a:extLst>
          </p:cNvPr>
          <p:cNvSpPr>
            <a:spLocks noGrp="1"/>
          </p:cNvSpPr>
          <p:nvPr>
            <p:ph idx="1"/>
          </p:nvPr>
        </p:nvSpPr>
        <p:spPr/>
        <p:txBody>
          <a:bodyPr>
            <a:normAutofit/>
          </a:bodyPr>
          <a:lstStyle/>
          <a:p>
            <a:r>
              <a:rPr lang="en-GB" sz="2400" dirty="0"/>
              <a:t>United front – Muslims and non-Muslim’s together</a:t>
            </a:r>
          </a:p>
          <a:p>
            <a:r>
              <a:rPr lang="en-GB" sz="2400" dirty="0"/>
              <a:t>Spotlight – removing the shadow of male dominance</a:t>
            </a:r>
          </a:p>
          <a:p>
            <a:r>
              <a:rPr lang="en-GB" sz="2400" dirty="0"/>
              <a:t>Strength in numbers</a:t>
            </a:r>
          </a:p>
          <a:p>
            <a:r>
              <a:rPr lang="en-GB" sz="2400" dirty="0"/>
              <a:t>Challenging authority</a:t>
            </a:r>
          </a:p>
          <a:p>
            <a:r>
              <a:rPr lang="en-GB" sz="2400" dirty="0"/>
              <a:t>Challenge culture</a:t>
            </a:r>
          </a:p>
          <a:p>
            <a:r>
              <a:rPr lang="en-GB" sz="2400" dirty="0"/>
              <a:t>Response</a:t>
            </a:r>
          </a:p>
        </p:txBody>
      </p:sp>
    </p:spTree>
    <p:extLst>
      <p:ext uri="{BB962C8B-B14F-4D97-AF65-F5344CB8AC3E}">
        <p14:creationId xmlns:p14="http://schemas.microsoft.com/office/powerpoint/2010/main" val="23650874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A207A-10E9-41CC-B35B-ABC3B7223E0D}"/>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90DDF45B-F353-4A44-AC28-69AA0D9546AA}"/>
              </a:ext>
            </a:extLst>
          </p:cNvPr>
          <p:cNvSpPr>
            <a:spLocks noGrp="1"/>
          </p:cNvSpPr>
          <p:nvPr>
            <p:ph idx="1"/>
          </p:nvPr>
        </p:nvSpPr>
        <p:spPr/>
        <p:txBody>
          <a:bodyPr>
            <a:normAutofit/>
          </a:bodyPr>
          <a:lstStyle/>
          <a:p>
            <a:r>
              <a:rPr lang="en-GB" sz="2400" dirty="0"/>
              <a:t>Authority Challenged</a:t>
            </a:r>
          </a:p>
          <a:p>
            <a:r>
              <a:rPr lang="en-GB" sz="2400" dirty="0"/>
              <a:t>Critical Mass</a:t>
            </a:r>
          </a:p>
          <a:p>
            <a:r>
              <a:rPr lang="en-GB" sz="2400" dirty="0"/>
              <a:t>Local and Global</a:t>
            </a:r>
          </a:p>
          <a:p>
            <a:r>
              <a:rPr lang="en-GB" sz="2400" dirty="0"/>
              <a:t>Religious and non-religious combined</a:t>
            </a:r>
          </a:p>
          <a:p>
            <a:r>
              <a:rPr lang="en-GB" sz="2400" dirty="0"/>
              <a:t>Censorship</a:t>
            </a:r>
          </a:p>
          <a:p>
            <a:r>
              <a:rPr lang="en-GB" sz="2400" dirty="0"/>
              <a:t>Caution -  thick skin needed!</a:t>
            </a:r>
          </a:p>
        </p:txBody>
      </p:sp>
    </p:spTree>
    <p:extLst>
      <p:ext uri="{BB962C8B-B14F-4D97-AF65-F5344CB8AC3E}">
        <p14:creationId xmlns:p14="http://schemas.microsoft.com/office/powerpoint/2010/main" val="25583134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41EE3-F4BC-4702-A284-25C7A66AE7B3}"/>
              </a:ext>
            </a:extLst>
          </p:cNvPr>
          <p:cNvSpPr>
            <a:spLocks noGrp="1"/>
          </p:cNvSpPr>
          <p:nvPr>
            <p:ph type="title"/>
          </p:nvPr>
        </p:nvSpPr>
        <p:spPr/>
        <p:txBody>
          <a:bodyPr/>
          <a:lstStyle/>
          <a:p>
            <a:r>
              <a:rPr lang="en-GB" dirty="0"/>
              <a:t>Key websites</a:t>
            </a:r>
          </a:p>
        </p:txBody>
      </p:sp>
      <p:sp>
        <p:nvSpPr>
          <p:cNvPr id="3" name="Content Placeholder 2">
            <a:extLst>
              <a:ext uri="{FF2B5EF4-FFF2-40B4-BE49-F238E27FC236}">
                <a16:creationId xmlns:a16="http://schemas.microsoft.com/office/drawing/2014/main" id="{4A9BA78C-6D28-480C-A265-F604B5BFD97A}"/>
              </a:ext>
            </a:extLst>
          </p:cNvPr>
          <p:cNvSpPr>
            <a:spLocks noGrp="1"/>
          </p:cNvSpPr>
          <p:nvPr>
            <p:ph idx="1"/>
          </p:nvPr>
        </p:nvSpPr>
        <p:spPr/>
        <p:txBody>
          <a:bodyPr>
            <a:normAutofit fontScale="85000" lnSpcReduction="20000"/>
          </a:bodyPr>
          <a:lstStyle/>
          <a:p>
            <a:pPr marL="0" indent="0">
              <a:buNone/>
            </a:pPr>
            <a:r>
              <a:rPr lang="en-GB" b="1" dirty="0"/>
              <a:t>Fatwas</a:t>
            </a:r>
          </a:p>
          <a:p>
            <a:pPr marL="0" indent="0">
              <a:buNone/>
            </a:pPr>
            <a:r>
              <a:rPr lang="en-GB" dirty="0"/>
              <a:t>Islam online - https://islamonline.net/</a:t>
            </a:r>
            <a:br>
              <a:rPr lang="en-GB" dirty="0"/>
            </a:br>
            <a:r>
              <a:rPr lang="en-GB" dirty="0"/>
              <a:t>Croydon Mosque - http://www.croydonmosque.com/?page=articles</a:t>
            </a:r>
            <a:br>
              <a:rPr lang="en-GB" dirty="0"/>
            </a:br>
            <a:r>
              <a:rPr lang="en-GB" dirty="0"/>
              <a:t>UAE Fatwa Centre - https://www.awqaf.gov.ae/en/officialfatwacenter</a:t>
            </a:r>
            <a:br>
              <a:rPr lang="en-GB" dirty="0"/>
            </a:br>
            <a:endParaRPr lang="en-GB" dirty="0"/>
          </a:p>
          <a:p>
            <a:pPr marL="0" indent="0">
              <a:buNone/>
            </a:pPr>
            <a:endParaRPr lang="en-GB" dirty="0"/>
          </a:p>
          <a:p>
            <a:pPr marL="0" indent="0">
              <a:buNone/>
            </a:pPr>
            <a:r>
              <a:rPr lang="en-GB" b="1" dirty="0"/>
              <a:t>Twitter </a:t>
            </a:r>
          </a:p>
          <a:p>
            <a:pPr marL="0" indent="0">
              <a:buNone/>
            </a:pPr>
            <a:r>
              <a:rPr lang="en-GB" dirty="0"/>
              <a:t>All Male Panels - http://allmalepanels.tumblr.com</a:t>
            </a:r>
            <a:br>
              <a:rPr lang="en-GB" dirty="0"/>
            </a:br>
            <a:r>
              <a:rPr lang="en-GB" dirty="0"/>
              <a:t>Dr Orbala - https://orbala.net/all-male-muslim-things-panels-events-edited-volumes-etc</a:t>
            </a:r>
            <a:br>
              <a:rPr lang="en-GB" dirty="0"/>
            </a:br>
            <a:r>
              <a:rPr lang="en-GB" dirty="0"/>
              <a:t>Amina Wadud - https://twitter.com/aminawadud</a:t>
            </a:r>
            <a:br>
              <a:rPr lang="en-GB" dirty="0"/>
            </a:br>
            <a:endParaRPr lang="en-GB" dirty="0"/>
          </a:p>
        </p:txBody>
      </p:sp>
    </p:spTree>
    <p:extLst>
      <p:ext uri="{BB962C8B-B14F-4D97-AF65-F5344CB8AC3E}">
        <p14:creationId xmlns:p14="http://schemas.microsoft.com/office/powerpoint/2010/main" val="23364962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8560F-E56A-4015-AB64-4F40F1672751}"/>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0CA9A18F-B147-4677-910D-03452016AB67}"/>
              </a:ext>
            </a:extLst>
          </p:cNvPr>
          <p:cNvSpPr>
            <a:spLocks noGrp="1"/>
          </p:cNvSpPr>
          <p:nvPr>
            <p:ph idx="1"/>
          </p:nvPr>
        </p:nvSpPr>
        <p:spPr/>
        <p:txBody>
          <a:bodyPr/>
          <a:lstStyle/>
          <a:p>
            <a:pPr marL="0" indent="0">
              <a:buNone/>
            </a:pPr>
            <a:r>
              <a:rPr lang="en-GB" dirty="0"/>
              <a:t>For those of you interested in knowing all the influences for this lecture a full bibliography is available in the notes section.</a:t>
            </a:r>
          </a:p>
          <a:p>
            <a:endParaRPr lang="en-GB" dirty="0"/>
          </a:p>
        </p:txBody>
      </p:sp>
    </p:spTree>
    <p:extLst>
      <p:ext uri="{BB962C8B-B14F-4D97-AF65-F5344CB8AC3E}">
        <p14:creationId xmlns:p14="http://schemas.microsoft.com/office/powerpoint/2010/main" val="105790326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2808</TotalTime>
  <Words>7163</Words>
  <Application>Microsoft Office PowerPoint</Application>
  <PresentationFormat>Widescreen</PresentationFormat>
  <Paragraphs>533</Paragraphs>
  <Slides>50</Slides>
  <Notes>50</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50</vt:i4>
      </vt:variant>
    </vt:vector>
  </HeadingPairs>
  <TitlesOfParts>
    <vt:vector size="58" baseType="lpstr">
      <vt:lpstr>Adobe Ming Std L</vt:lpstr>
      <vt:lpstr>Arial</vt:lpstr>
      <vt:lpstr>Arial-ItalicMT</vt:lpstr>
      <vt:lpstr>ArialMT</vt:lpstr>
      <vt:lpstr>Calibri</vt:lpstr>
      <vt:lpstr>Gill Sans MT</vt:lpstr>
      <vt:lpstr>Open Sans</vt:lpstr>
      <vt:lpstr>Gallery</vt:lpstr>
      <vt:lpstr>Submission details</vt:lpstr>
      <vt:lpstr>The Impact of digital fatwas and twitter in the digital Age</vt:lpstr>
      <vt:lpstr>Introductions</vt:lpstr>
      <vt:lpstr>Mediating Authority   Traditional View</vt:lpstr>
      <vt:lpstr>Lecture Overview  </vt:lpstr>
      <vt:lpstr>CENTRALITY OF LAW IN ISLAM  </vt:lpstr>
      <vt:lpstr>What is a fatwa?  </vt:lpstr>
      <vt:lpstr>Fatwas on-line</vt:lpstr>
      <vt:lpstr>fatwas ON-LINE who’s who?</vt:lpstr>
      <vt:lpstr>ISLAM Q&amp;A</vt:lpstr>
      <vt:lpstr>ISLAM Q&amp;A - Analysis</vt:lpstr>
      <vt:lpstr>Fatwa-online</vt:lpstr>
      <vt:lpstr>Fatwa-online - analysis</vt:lpstr>
      <vt:lpstr>Islamonline</vt:lpstr>
      <vt:lpstr>Islamonline - analysis</vt:lpstr>
      <vt:lpstr>Further analysis</vt:lpstr>
      <vt:lpstr>local fatwas</vt:lpstr>
      <vt:lpstr>Background</vt:lpstr>
      <vt:lpstr>Use of fatwas - initial</vt:lpstr>
      <vt:lpstr>Use of fatwas – analysis (popularity)</vt:lpstr>
      <vt:lpstr>Use of fatwas – analysis (popularity)</vt:lpstr>
      <vt:lpstr>Analysis: themes – Money and poverty</vt:lpstr>
      <vt:lpstr>Analysis: themes</vt:lpstr>
      <vt:lpstr>Analysis: ‘local’ theology</vt:lpstr>
      <vt:lpstr>Fatwas as response</vt:lpstr>
      <vt:lpstr>9-11 Responses - analysis</vt:lpstr>
      <vt:lpstr>Conclusions</vt:lpstr>
      <vt:lpstr>twitter</vt:lpstr>
      <vt:lpstr>Twitter facts</vt:lpstr>
      <vt:lpstr>fatwas on twitter   </vt:lpstr>
      <vt:lpstr>Pro and con’s tweeting fatwas</vt:lpstr>
      <vt:lpstr>When is a fatwa not a fatwa?</vt:lpstr>
      <vt:lpstr>UAE – objectives</vt:lpstr>
      <vt:lpstr>UAE - guidelines</vt:lpstr>
      <vt:lpstr>Activism – the arab spring (2011)</vt:lpstr>
      <vt:lpstr>Impact of twitter (positive)</vt:lpstr>
      <vt:lpstr>new confidence in Tunisia (video 1)</vt:lpstr>
      <vt:lpstr>new confidence: arab spring spreads  (video 2)</vt:lpstr>
      <vt:lpstr>Impact of twitter - negative </vt:lpstr>
      <vt:lpstr>Women and twitter</vt:lpstr>
      <vt:lpstr>De-segregation of spaces</vt:lpstr>
      <vt:lpstr>De-segregation of space: limits</vt:lpstr>
      <vt:lpstr>Challenging views of Muslim women by women</vt:lpstr>
      <vt:lpstr>Challenging male dominance in islam</vt:lpstr>
      <vt:lpstr>All male panels</vt:lpstr>
      <vt:lpstr>#allmalepanel</vt:lpstr>
      <vt:lpstr>Analysis</vt:lpstr>
      <vt:lpstr>conclusions</vt:lpstr>
      <vt:lpstr>Key websites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Luton is Different</dc:title>
  <dc:creator>Andrew Gardner</dc:creator>
  <cp:lastModifiedBy>Daniel Johnson</cp:lastModifiedBy>
  <cp:revision>226</cp:revision>
  <cp:lastPrinted>2018-06-23T21:16:23Z</cp:lastPrinted>
  <dcterms:created xsi:type="dcterms:W3CDTF">2016-04-30T12:21:13Z</dcterms:created>
  <dcterms:modified xsi:type="dcterms:W3CDTF">2018-06-23T23:41:13Z</dcterms:modified>
</cp:coreProperties>
</file>