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3504" y="770467"/>
            <a:ext cx="10782300" cy="3352800"/>
          </a:xfrm>
        </p:spPr>
        <p:txBody>
          <a:bodyPr anchor="b">
            <a:noAutofit/>
          </a:bodyPr>
          <a:lstStyle>
            <a:lvl1pPr algn="l">
              <a:lnSpc>
                <a:spcPct val="80000"/>
              </a:lnSpc>
              <a:defRPr sz="8800" spc="-12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7512" y="4206876"/>
            <a:ext cx="9228201" cy="1645920"/>
          </a:xfrm>
        </p:spPr>
        <p:txBody>
          <a:bodyPr>
            <a:normAutofit/>
          </a:bodyPr>
          <a:lstStyle>
            <a:lvl1pPr marL="0" indent="0" algn="l">
              <a:buNone/>
              <a:defRPr sz="3200">
                <a:solidFill>
                  <a:schemeClr val="bg1"/>
                </a:solidFill>
                <a:latin typeface="+mj-lt"/>
              </a:defRPr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7537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357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767419"/>
            <a:ext cx="10780776" cy="3355848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8800" b="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4204209"/>
            <a:ext cx="9226296" cy="1645920"/>
          </a:xfrm>
        </p:spPr>
        <p:txBody>
          <a:bodyPr anchor="t">
            <a:normAutofit/>
          </a:bodyPr>
          <a:lstStyle>
            <a:lvl1pPr marL="0" indent="0">
              <a:buNone/>
              <a:defRPr sz="320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6107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6656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11330" y="1998134"/>
            <a:ext cx="4663440" cy="376732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3191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40467"/>
            <a:ext cx="4663440" cy="723400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6656" y="2753084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07608" y="2038435"/>
            <a:ext cx="4663440" cy="722376"/>
          </a:xfrm>
        </p:spPr>
        <p:txBody>
          <a:bodyPr anchor="ctr">
            <a:normAutofit/>
          </a:bodyPr>
          <a:lstStyle>
            <a:lvl1pPr marL="0" indent="0">
              <a:buNone/>
              <a:defRPr sz="2200" b="0" cap="all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007608" y="2750990"/>
            <a:ext cx="466344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4339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87594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618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620000" y="0"/>
            <a:ext cx="457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8261404" y="542282"/>
            <a:ext cx="3383280" cy="1920240"/>
          </a:xfrm>
        </p:spPr>
        <p:txBody>
          <a:bodyPr anchor="b">
            <a:noAutofit/>
          </a:bodyPr>
          <a:lstStyle>
            <a:lvl1pPr>
              <a:lnSpc>
                <a:spcPct val="85000"/>
              </a:lnSpc>
              <a:defRPr sz="400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2000" y="762000"/>
            <a:ext cx="6096000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275982" y="2511813"/>
            <a:ext cx="3398520" cy="3126987"/>
          </a:xfrm>
        </p:spPr>
        <p:txBody>
          <a:bodyPr>
            <a:normAutofit/>
          </a:bodyPr>
          <a:lstStyle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ts val="120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40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0000"/>
                  </a:srgbClr>
                </a:solidFill>
              </a:defRPr>
            </a:lvl1pPr>
          </a:lstStyle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0837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224" y="5418667"/>
            <a:ext cx="10780776" cy="613283"/>
          </a:xfrm>
        </p:spPr>
        <p:txBody>
          <a:bodyPr anchor="b">
            <a:normAutofit/>
          </a:bodyPr>
          <a:lstStyle>
            <a:lvl1pPr>
              <a:defRPr sz="32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12192000" cy="5330952"/>
          </a:xfrm>
          <a:solidFill>
            <a:schemeClr val="accent1">
              <a:lumMod val="40000"/>
              <a:lumOff val="60000"/>
            </a:schemeClr>
          </a:solidFill>
        </p:spPr>
        <p:txBody>
          <a:bodyPr anchor="t"/>
          <a:lstStyle>
            <a:lvl1pPr marL="0" indent="0" algn="ctr">
              <a:spcBef>
                <a:spcPts val="800"/>
              </a:spcBef>
              <a:buNone/>
              <a:defRPr sz="3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656" y="5909735"/>
            <a:ext cx="9229344" cy="533400"/>
          </a:xfrm>
        </p:spPr>
        <p:txBody>
          <a:bodyPr>
            <a:normAutofit/>
          </a:bodyPr>
          <a:lstStyle>
            <a:lvl1pPr marL="0" indent="0">
              <a:lnSpc>
                <a:spcPct val="90000"/>
              </a:lnSpc>
              <a:buNone/>
              <a:defRPr sz="1400">
                <a:solidFill>
                  <a:srgbClr val="262626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80000"/>
                  </a:srgbClr>
                </a:solidFill>
              </a:defRPr>
            </a:lvl1pPr>
          </a:lstStyle>
          <a:p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25000"/>
                  </a:srgbClr>
                </a:solidFill>
              </a:defRPr>
            </a:lvl1pPr>
          </a:lstStyle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41882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217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43950" y="695325"/>
            <a:ext cx="2628900" cy="48006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1525" y="714375"/>
            <a:ext cx="7734300" cy="5400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204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57224" y="499533"/>
            <a:ext cx="10772775" cy="165819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11680"/>
            <a:ext cx="10753725" cy="376618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5800" y="6412447"/>
            <a:ext cx="41148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fld id="{009F1AE6-F1B7-47F0-81B1-7961DEE6229A}" type="datetimeFigureOut">
              <a:rPr lang="en-GB" smtClean="0"/>
              <a:t>12/03/2025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554697"/>
            <a:ext cx="5029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50" cap="all" baseline="0">
                <a:solidFill>
                  <a:schemeClr val="tx1">
                    <a:alpha val="8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926" y="5876412"/>
            <a:ext cx="2926080" cy="1397039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300" b="0">
                <a:ln>
                  <a:noFill/>
                </a:ln>
                <a:solidFill>
                  <a:schemeClr val="accent1">
                    <a:alpha val="25000"/>
                  </a:schemeClr>
                </a:solidFill>
                <a:latin typeface="+mj-lt"/>
              </a:defRPr>
            </a:lvl1pPr>
          </a:lstStyle>
          <a:p>
            <a:fld id="{05936302-9D09-4BB9-B7B4-296266DE55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66613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5400" kern="1200" spc="-120" baseline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85000"/>
        </a:lnSpc>
        <a:spcBef>
          <a:spcPts val="13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347472" indent="-3429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548640" indent="-54864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20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822960" indent="-82296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097280" indent="-109728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2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14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16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1800000" indent="-228600" algn="l" defTabSz="914400" rtl="0" eaLnBrk="1" latinLnBrk="0" hangingPunct="1">
        <a:lnSpc>
          <a:spcPct val="85000"/>
        </a:lnSpc>
        <a:spcBef>
          <a:spcPts val="600"/>
        </a:spcBef>
        <a:buFont typeface="Arial" pitchFamily="34" charset="0"/>
        <a:buChar char=" 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bcsd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264C4B2-1564-43CF-BEDC-B28972E0D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0287" y="0"/>
            <a:ext cx="12202287" cy="6858000"/>
          </a:xfrm>
          <a:prstGeom prst="rect">
            <a:avLst/>
          </a:prstGeom>
          <a:solidFill>
            <a:srgbClr val="39564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0FD72F-F8B8-6F8F-7B86-E9005DA41A4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3504" y="770467"/>
            <a:ext cx="6608963" cy="1373643"/>
          </a:xfrm>
        </p:spPr>
        <p:txBody>
          <a:bodyPr>
            <a:normAutofit fontScale="90000"/>
          </a:bodyPr>
          <a:lstStyle/>
          <a:p>
            <a:r>
              <a:rPr lang="en-GB" sz="6000" dirty="0">
                <a:solidFill>
                  <a:schemeClr val="accent6"/>
                </a:solidFill>
                <a:latin typeface="Arial Black" panose="020B0A04020102020204" pitchFamily="34" charset="0"/>
              </a:rPr>
              <a:t>Green Path Solutions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736862-D061-C96E-A209-CB292B7980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67513" y="2345909"/>
            <a:ext cx="6544954" cy="4332364"/>
          </a:xfrm>
        </p:spPr>
        <p:txBody>
          <a:bodyPr>
            <a:noAutofit/>
          </a:bodyPr>
          <a:lstStyle/>
          <a:p>
            <a:r>
              <a:rPr lang="en-US" sz="2000" dirty="0">
                <a:solidFill>
                  <a:schemeClr val="accent6"/>
                </a:solidFill>
                <a:latin typeface="Arial Black" panose="020B0A04020102020204" pitchFamily="34" charset="0"/>
                <a:cs typeface="Arial" panose="020B0604020202020204" pitchFamily="34" charset="0"/>
              </a:rPr>
              <a:t>Sustainable Enterprise Business Plan Overview</a:t>
            </a: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2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Points: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Providing sustainability consulting and eco-friendly product solutions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Targeting SMEs looking to reduce their environmental footprint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Mission: Align profitability with social responsibility and environmental stewardship</a:t>
            </a:r>
            <a:endParaRPr lang="en-GB" sz="12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951ECAF-CE4E-5898-D499-F54AD2F2A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14" r="14496" b="-2"/>
          <a:stretch/>
        </p:blipFill>
        <p:spPr>
          <a:xfrm>
            <a:off x="7541980" y="10"/>
            <a:ext cx="4660217" cy="6864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0646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A52922-789D-E183-1C16-9D3DA1284D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6"/>
                </a:solidFill>
                <a:latin typeface="Arial Black" panose="020B0A04020102020204" pitchFamily="34" charset="0"/>
              </a:rPr>
              <a:t>Business Plan Summary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2616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48D8608-9460-EAD9-4C22-468124C108A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454" r="-3" b="-3"/>
          <a:stretch/>
        </p:blipFill>
        <p:spPr>
          <a:xfrm>
            <a:off x="870090" y="10"/>
            <a:ext cx="4572000" cy="2450582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2836942"/>
            <a:ext cx="4901184" cy="40210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8FC566B-BDE6-87DB-A680-4967C64ED55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8662" b="6938"/>
          <a:stretch/>
        </p:blipFill>
        <p:spPr>
          <a:xfrm>
            <a:off x="870090" y="2999232"/>
            <a:ext cx="4572000" cy="38587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4BDF4-8BBE-5DCB-D026-FD62FCCB06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705696"/>
            <a:ext cx="5444229" cy="39725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Services: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Consulting: Energy efficiency, waste reduction, carbon audits</a:t>
            </a:r>
          </a:p>
          <a:p>
            <a:pPr marL="0" indent="0">
              <a:buNone/>
            </a:pPr>
            <a:r>
              <a:rPr 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Eco-Friendly Products: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packaging, green office supplies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Model: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Generates revenue from consultancy fees &amp; product margins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Focus on building strong, long-term client relationships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Opportunity: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Rising demand for responsible business operations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Growing consumer and regulatory pressure for sustainability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07910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B95B26-2232-6BAE-7926-CAF8B4322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6772" y="1144980"/>
            <a:ext cx="5063458" cy="1560716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accent6"/>
                </a:solidFill>
                <a:latin typeface="Arial Black" panose="020B0A04020102020204" pitchFamily="34" charset="0"/>
              </a:rPr>
              <a:t>Key Sustainability Features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2616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BB1ED4F-5756-065D-BFE4-90C710859A6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286"/>
          <a:stretch/>
        </p:blipFill>
        <p:spPr>
          <a:xfrm>
            <a:off x="870090" y="10"/>
            <a:ext cx="4572000" cy="2450582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2836942"/>
            <a:ext cx="4901184" cy="40210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85E4ED-6A9A-E7E3-1BDB-6D6D5587C4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0758"/>
          <a:stretch/>
        </p:blipFill>
        <p:spPr>
          <a:xfrm>
            <a:off x="870090" y="2999232"/>
            <a:ext cx="4572000" cy="385876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A7BB00-77B5-09FE-AAD2-5042325E2A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2978638"/>
            <a:ext cx="5810119" cy="359242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Triple Bottom Line Approach: People, Planet, Profit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Ensuring our solutions benefit society and the environment while remaining financially viable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Value Creation: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Partnering with local micro-entrepreneurs and suppliers to support community growth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Emphasizing inclusivity and shared learning across our network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Environmental Impact: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Aiming for measurable carbon footprint reductions and better resource management for clients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Leveraging green technology, clean energy, and continuous innovation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022563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1B2A784-4501-42A8-86DF-DB27DE3950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256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117172-1D53-7AB8-6CEA-B21F5B4C23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85320" y="722464"/>
            <a:ext cx="5063458" cy="1018049"/>
          </a:xfrm>
        </p:spPr>
        <p:txBody>
          <a:bodyPr>
            <a:normAutofit fontScale="90000"/>
          </a:bodyPr>
          <a:lstStyle/>
          <a:p>
            <a:r>
              <a:rPr lang="en-GB" sz="3600" dirty="0">
                <a:solidFill>
                  <a:schemeClr val="accent6"/>
                </a:solidFill>
                <a:latin typeface="Arial Black" panose="020B0A04020102020204" pitchFamily="34" charset="0"/>
              </a:rPr>
              <a:t>Why We Will Succeed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88E62604-C40E-4D56-9D66-FD94B0CA40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0"/>
            <a:ext cx="4901184" cy="2616751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974151E-B695-BE8A-5970-B552B84836D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49754" y="179614"/>
            <a:ext cx="3412671" cy="2270978"/>
          </a:xfrm>
          <a:prstGeom prst="rect">
            <a:avLst/>
          </a:prstGeom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A330AB8-A767-46C8-ABEF-2477854EF6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5498" y="2836942"/>
            <a:ext cx="4901184" cy="40210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 Light" panose="020F03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EDC8635-73A4-2992-0FE0-4A25A63579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47415" y="2999232"/>
            <a:ext cx="2417350" cy="3679154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07A947-6FFA-35FF-8D19-D7ABFDE0D4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2180" y="2705696"/>
            <a:ext cx="5789431" cy="397269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Strong Competitive Edge: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One-Stop Shop: Consultancy plus curated eco-friendly products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Community-Focused: Positive social impact and brand differentiation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&amp; Financial Outlook: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Scalability through strategic partnerships and growing green market demand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Projected positive cash flow by Year 2 and robust expansion by Year 3</a:t>
            </a:r>
          </a:p>
          <a:p>
            <a:pPr marL="0" indent="0">
              <a:buNone/>
            </a:pPr>
            <a:r>
              <a:rPr lang="en-US" sz="1400" b="1" dirty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Commitment to Innovation: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Ongoing research on eco-innovations to stay ahead of industry trends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Adaptive to policy changes and evolving sustainability standards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41487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10524E9-E361-435E-93CC-D891398D1E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D6F6937-3B5A-4391-9F37-58A571B362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080" cy="6858000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A7C3E4-4483-1D4C-1458-0A33D48F6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225" y="996624"/>
            <a:ext cx="3060931" cy="4879788"/>
          </a:xfrm>
        </p:spPr>
        <p:txBody>
          <a:bodyPr>
            <a:normAutofit/>
          </a:bodyPr>
          <a:lstStyle/>
          <a:p>
            <a:r>
              <a:rPr lang="en-US" sz="3600" dirty="0">
                <a:solidFill>
                  <a:schemeClr val="accent6"/>
                </a:solidFill>
                <a:latin typeface="Arial Black" panose="020B0A04020102020204" pitchFamily="34" charset="0"/>
              </a:rPr>
              <a:t>References </a:t>
            </a:r>
            <a:endParaRPr lang="en-GB" sz="3600" dirty="0">
              <a:solidFill>
                <a:schemeClr val="accent6"/>
              </a:solidFill>
              <a:latin typeface="Arial Black" panose="020B0A04020102020204" pitchFamily="34" charset="0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962AC3C-FEB4-4C6A-8CA6-D570CD0098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21733" cy="6858000"/>
          </a:xfrm>
          <a:prstGeom prst="rect">
            <a:avLst/>
          </a:prstGeom>
          <a:solidFill>
            <a:schemeClr val="accent4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C37ADB-89B8-DA1C-70D5-0399B4AB2D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2547" y="996625"/>
            <a:ext cx="6727834" cy="4864751"/>
          </a:xfrm>
        </p:spPr>
        <p:txBody>
          <a:bodyPr anchor="ctr">
            <a:normAutofit/>
          </a:bodyPr>
          <a:lstStyle/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Amit, R. H., &amp; </a:t>
            </a:r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Zott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C. (2010). </a:t>
            </a:r>
            <a:r>
              <a:rPr 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Business model innovation: creating value in times of change.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IESE Business School Working Paper No. 870, University of Navarra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Argyris, C. (1985).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Strategy, change &amp; defensive routines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Boston: Pitman.</a:t>
            </a:r>
          </a:p>
          <a:p>
            <a:r>
              <a:rPr lang="en-US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Nidumolu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R., Prahalad, C. K., &amp; Rangaswami, M. R. (2009). Why sustainability is now the key driver of innovation. </a:t>
            </a:r>
            <a:r>
              <a:rPr 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Harvard Business Review, 87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(9), 56–64.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Weber, C., &amp; Kratzer, J. (2013). Social entrepreneurship, social networks and social value creation: a quantitative analysis among social entrepreneurs.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Int. J. </a:t>
            </a:r>
            <a:r>
              <a:rPr lang="en-GB" sz="1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1600" i="1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Ventur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., 5(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3), 217–239.</a:t>
            </a:r>
          </a:p>
          <a:p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Business Council for Sustainable Development (WBCSD). (2013). </a:t>
            </a:r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Vision 2050: the New Agenda for Business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Retrieved from 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http://www.wbcsd.org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World Commission on Environment and Development (WCED). (1987). </a:t>
            </a:r>
            <a:r>
              <a:rPr 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Our Common Future. </a:t>
            </a:r>
            <a:r>
              <a:rPr 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Oxford: Oxford University Press.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5048828"/>
      </p:ext>
    </p:extLst>
  </p:cSld>
  <p:clrMapOvr>
    <a:masterClrMapping/>
  </p:clrMapOvr>
</p:sld>
</file>

<file path=ppt/theme/theme1.xml><?xml version="1.0" encoding="utf-8"?>
<a:theme xmlns:a="http://schemas.openxmlformats.org/drawingml/2006/main" name="Metropolitan">
  <a:themeElements>
    <a:clrScheme name="Blue">
      <a:dk1>
        <a:sysClr val="windowText" lastClr="000000"/>
      </a:dk1>
      <a:lt1>
        <a:sysClr val="window" lastClr="FFFFFF"/>
      </a:lt1>
      <a:dk2>
        <a:srgbClr val="17406D"/>
      </a:dk2>
      <a:lt2>
        <a:srgbClr val="DBEF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Metropolitan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Metropolita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00000"/>
                <a:lumMod val="110000"/>
              </a:schemeClr>
            </a:gs>
            <a:gs pos="50000">
              <a:schemeClr val="phClr">
                <a:tint val="75000"/>
                <a:satMod val="101000"/>
                <a:lumMod val="105000"/>
              </a:schemeClr>
            </a:gs>
            <a:gs pos="100000">
              <a:schemeClr val="phClr">
                <a:tint val="82000"/>
                <a:satMod val="104000"/>
                <a:lumMod val="105000"/>
              </a:schemeClr>
            </a:gs>
          </a:gsLst>
          <a:lin ang="27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0000"/>
                <a:lumMod val="100000"/>
              </a:schemeClr>
            </a:gs>
            <a:gs pos="100000">
              <a:schemeClr val="phClr">
                <a:shade val="80000"/>
                <a:satMod val="100000"/>
                <a:lumMod val="99000"/>
              </a:schemeClr>
            </a:gs>
          </a:gsLst>
          <a:lin ang="27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solidFill>
          <a:schemeClr val="phClr">
            <a:shade val="95000"/>
            <a:satMod val="17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tropolitan" id="{4C5440D6-04D2-4954-96CF-F251137069B2}" vid="{79CFCA13-9412-4290-BB4B-85112F88857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Metropolitan</Template>
  <TotalTime>34</TotalTime>
  <Words>428</Words>
  <Application>Microsoft Office PowerPoint</Application>
  <PresentationFormat>Widescreen</PresentationFormat>
  <Paragraphs>50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Arial Black</vt:lpstr>
      <vt:lpstr>Calibri Light</vt:lpstr>
      <vt:lpstr>Wingdings</vt:lpstr>
      <vt:lpstr>Metropolitan</vt:lpstr>
      <vt:lpstr>Green Path Solutions</vt:lpstr>
      <vt:lpstr>Business Plan Summary</vt:lpstr>
      <vt:lpstr>Key Sustainability Features</vt:lpstr>
      <vt:lpstr>Why We Will Succeed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2025-03-12T20:47:49Z</dcterms:created>
  <dcterms:modified xsi:type="dcterms:W3CDTF">2025-03-12T21:21:58Z</dcterms:modified>
</cp:coreProperties>
</file>