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handoutMasterIdLst>
    <p:handoutMasterId r:id="rId28"/>
  </p:handoutMasterIdLst>
  <p:sldIdLst>
    <p:sldId id="277" r:id="rId5"/>
    <p:sldId id="477" r:id="rId6"/>
    <p:sldId id="428" r:id="rId7"/>
    <p:sldId id="429" r:id="rId8"/>
    <p:sldId id="430" r:id="rId9"/>
    <p:sldId id="478" r:id="rId10"/>
    <p:sldId id="476" r:id="rId11"/>
    <p:sldId id="474" r:id="rId12"/>
    <p:sldId id="475" r:id="rId13"/>
    <p:sldId id="467" r:id="rId14"/>
    <p:sldId id="438" r:id="rId15"/>
    <p:sldId id="479" r:id="rId16"/>
    <p:sldId id="480" r:id="rId17"/>
    <p:sldId id="442" r:id="rId18"/>
    <p:sldId id="443" r:id="rId19"/>
    <p:sldId id="462" r:id="rId20"/>
    <p:sldId id="464" r:id="rId21"/>
    <p:sldId id="468" r:id="rId22"/>
    <p:sldId id="472" r:id="rId23"/>
    <p:sldId id="473" r:id="rId24"/>
    <p:sldId id="471" r:id="rId25"/>
    <p:sldId id="529" r:id="rId2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2E820F-66B4-4B31-B57C-6942C7E34CE0}" v="2" dt="2026-06-13T14:40:05.8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16" autoAdjust="0"/>
    <p:restoredTop sz="95781" autoAdjust="0"/>
  </p:normalViewPr>
  <p:slideViewPr>
    <p:cSldViewPr>
      <p:cViewPr varScale="1">
        <p:scale>
          <a:sx n="93" d="100"/>
          <a:sy n="93" d="100"/>
        </p:scale>
        <p:origin x="1014"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98501B0F-2A54-4327-9FBC-4AB4177601A5}"/>
    <pc:docChg chg="modSld">
      <pc:chgData name="Piyumika Kithulgoda Gamage" userId="8130ac14-9727-4963-a006-512f362f8357" providerId="ADAL" clId="{98501B0F-2A54-4327-9FBC-4AB4177601A5}" dt="2026-06-13T14:40:05.819" v="7" actId="20577"/>
      <pc:docMkLst>
        <pc:docMk/>
      </pc:docMkLst>
      <pc:sldChg chg="modSp mod">
        <pc:chgData name="Piyumika Kithulgoda Gamage" userId="8130ac14-9727-4963-a006-512f362f8357" providerId="ADAL" clId="{98501B0F-2A54-4327-9FBC-4AB4177601A5}" dt="2026-06-13T14:40:05.819" v="7" actId="20577"/>
        <pc:sldMkLst>
          <pc:docMk/>
          <pc:sldMk cId="0" sldId="277"/>
        </pc:sldMkLst>
        <pc:spChg chg="mod">
          <ac:chgData name="Piyumika Kithulgoda Gamage" userId="8130ac14-9727-4963-a006-512f362f8357" providerId="ADAL" clId="{98501B0F-2A54-4327-9FBC-4AB4177601A5}" dt="2026-06-13T14:40:05.819" v="7" actId="20577"/>
          <ac:spMkLst>
            <pc:docMk/>
            <pc:sldMk cId="0" sldId="277"/>
            <ac:spMk id="10243" creationId="{4957F875-E53F-21EE-E1C3-3F2434C785B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B7D8137-9048-1FAD-1617-9D1573FEEC1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CDA7D1B3-5AF9-7CE8-8373-0AB6847D4B9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D7E436BB-E529-175B-9DE0-511DB93DEF6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412455A8-B50E-3A88-05EA-ADA97D17ECD5}"/>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0BBBB62-C1CA-5C43-9774-D8423E6B727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0EE8AA6B-D042-8D4B-AC18-D0FE2F2E493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DFE4E50-145E-730B-8BB3-ED61D8BB29C4}"/>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A4716A39-D87E-4F41-EC35-6742C85FB33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4CFE58F-C7C5-F6F5-2485-5305CFF1FC9E}"/>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DD22FC3-6A5D-D502-3813-D4A060558793}"/>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B4965806-8C69-C9B2-5954-8D52FA74339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8D6E0B8B-55E4-4943-9637-03342D42BF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14127152-3D39-E7DD-9EB7-BBC09748C11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FF67F3C-DA12-2AC5-54D6-3E452DD73B6D}"/>
              </a:ext>
            </a:extLst>
          </p:cNvPr>
          <p:cNvSpPr>
            <a:spLocks noGrp="1"/>
          </p:cNvSpPr>
          <p:nvPr>
            <p:ph type="body" idx="1"/>
          </p:nvPr>
        </p:nvSpPr>
        <p:spPr/>
        <p:txBody>
          <a:bodyPr>
            <a:normAutofit/>
          </a:bodyPr>
          <a:lstStyle/>
          <a:p>
            <a:pPr>
              <a:lnSpc>
                <a:spcPct val="80000"/>
              </a:lnSpc>
              <a:defRPr/>
            </a:pPr>
            <a:r>
              <a:rPr lang="en-US" altLang="en-US" dirty="0">
                <a:ea typeface="ＭＳ Ｐゴシック" pitchFamily="34" charset="-128"/>
              </a:rPr>
              <a:t>If it weren’t for change, a manager’s job would be easy. Organizational design would be stable because the environment would be free from uncertainty so there would be no need to adapt. Decision making would be simplified because the outcome of each alternative could be accurately predicted.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The three kinds of </a:t>
            </a:r>
            <a:r>
              <a:rPr lang="en-US" altLang="en-US" b="1" dirty="0">
                <a:ea typeface="ＭＳ Ｐゴシック" pitchFamily="34" charset="-128"/>
              </a:rPr>
              <a:t>organizational change</a:t>
            </a:r>
            <a:r>
              <a:rPr lang="en-US" altLang="en-US" dirty="0">
                <a:ea typeface="ＭＳ Ｐゴシック" pitchFamily="34" charset="-128"/>
              </a:rPr>
              <a:t> are shown in Exhibit 5</a:t>
            </a:r>
            <a:r>
              <a:rPr lang="en-IN" dirty="0">
                <a:latin typeface="+mn-lt"/>
              </a:rPr>
              <a:t>–</a:t>
            </a:r>
            <a:r>
              <a:rPr lang="en-US" altLang="en-US" dirty="0">
                <a:ea typeface="ＭＳ Ｐゴシック" pitchFamily="34" charset="-128"/>
              </a:rPr>
              <a:t>1.</a:t>
            </a:r>
          </a:p>
          <a:p>
            <a:pPr>
              <a:lnSpc>
                <a:spcPct val="80000"/>
              </a:lnSpc>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Changes in structure</a:t>
            </a:r>
            <a:r>
              <a:rPr lang="en-US" altLang="en-US" dirty="0">
                <a:ea typeface="ＭＳ Ｐゴシック" pitchFamily="34" charset="-128"/>
              </a:rPr>
              <a:t> includes any alteration in authority relationships, coordination mechanisms, degree of centralization, job design, or similar variables. For example, restructuring can result in decentralization, wider spans of control, reduced work specialization, and work teams. </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Changing technology </a:t>
            </a:r>
            <a:r>
              <a:rPr lang="en-US" altLang="en-US" dirty="0">
                <a:ea typeface="ＭＳ Ｐゴシック" pitchFamily="34" charset="-128"/>
              </a:rPr>
              <a:t>includes modifications to the way work is done or to the methods and equipment used. Examples include computerizing work processes, adding robotics to work areas, and equipping employees with mobile communication tools.</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Changes in people </a:t>
            </a:r>
            <a:r>
              <a:rPr lang="en-US" altLang="en-US" dirty="0">
                <a:ea typeface="ＭＳ Ｐゴシック" pitchFamily="34" charset="-128"/>
              </a:rPr>
              <a:t>refer to changes in employee attitudes, expectations, perceptions, or behaviors. Examples include using team building efforts to make a team more innovative.</a:t>
            </a:r>
            <a:endParaRPr lang="en-US" dirty="0"/>
          </a:p>
        </p:txBody>
      </p:sp>
      <p:sp>
        <p:nvSpPr>
          <p:cNvPr id="18436" name="Slide Number Placeholder 3">
            <a:extLst>
              <a:ext uri="{FF2B5EF4-FFF2-40B4-BE49-F238E27FC236}">
                <a16:creationId xmlns:a16="http://schemas.microsoft.com/office/drawing/2014/main" id="{7591ECA5-DD54-F900-4CB6-B96BB8094C1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4D39F4-F734-F644-9AC5-948CE511850F}"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E8F4FFA-8E0F-0BCB-03ED-759D6AA14CC9}"/>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03AA8F15-6B9D-2B9E-39FA-DDA59D7485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b="1">
                <a:ea typeface="MS PGothic" panose="020B0600070205080204" pitchFamily="34" charset="-128"/>
              </a:rPr>
              <a:t>External forces </a:t>
            </a:r>
            <a:r>
              <a:rPr lang="en-US" altLang="en-US" sz="1100">
                <a:ea typeface="MS PGothic" panose="020B0600070205080204" pitchFamily="34" charset="-128"/>
              </a:rPr>
              <a:t>that</a:t>
            </a:r>
            <a:r>
              <a:rPr lang="en-US" altLang="en-US" sz="1100" b="1">
                <a:ea typeface="MS PGothic" panose="020B0600070205080204" pitchFamily="34" charset="-128"/>
              </a:rPr>
              <a:t> </a:t>
            </a:r>
            <a:r>
              <a:rPr lang="en-US" altLang="en-US" sz="1100">
                <a:ea typeface="MS PGothic" panose="020B0600070205080204" pitchFamily="34" charset="-128"/>
              </a:rPr>
              <a:t>create the need for organizational change include:</a:t>
            </a:r>
          </a:p>
          <a:p>
            <a:pPr>
              <a:lnSpc>
                <a:spcPct val="90000"/>
              </a:lnSpc>
            </a:pPr>
            <a:endParaRPr lang="en-US" altLang="en-US" sz="1100">
              <a:ea typeface="MS PGothic" panose="020B0600070205080204" pitchFamily="34" charset="-128"/>
            </a:endParaRPr>
          </a:p>
          <a:p>
            <a:pPr marL="463550" lvl="1" indent="-225425">
              <a:lnSpc>
                <a:spcPct val="90000"/>
              </a:lnSpc>
              <a:buFontTx/>
              <a:buChar char="•"/>
            </a:pPr>
            <a:r>
              <a:rPr lang="en-US" altLang="en-US" sz="1100" b="1">
                <a:ea typeface="MS PGothic" panose="020B0600070205080204" pitchFamily="34" charset="-128"/>
              </a:rPr>
              <a:t>Marketplace </a:t>
            </a:r>
            <a:r>
              <a:rPr lang="en-US" altLang="en-US" sz="1100">
                <a:ea typeface="MS PGothic" panose="020B0600070205080204" pitchFamily="34" charset="-128"/>
              </a:rPr>
              <a:t>reflects intense competition in recent years.</a:t>
            </a:r>
            <a:endParaRPr lang="en-US" altLang="en-US" sz="1100" i="1">
              <a:ea typeface="MS PGothic" panose="020B0600070205080204" pitchFamily="34" charset="-128"/>
            </a:endParaRPr>
          </a:p>
          <a:p>
            <a:pPr marL="463550" lvl="1" indent="-225425">
              <a:lnSpc>
                <a:spcPct val="90000"/>
              </a:lnSpc>
              <a:buFontTx/>
              <a:buChar char="•"/>
            </a:pPr>
            <a:r>
              <a:rPr lang="en-US" altLang="en-US" sz="1100" b="1">
                <a:ea typeface="MS PGothic" panose="020B0600070205080204" pitchFamily="34" charset="-128"/>
              </a:rPr>
              <a:t>Government laws and regulations </a:t>
            </a:r>
            <a:r>
              <a:rPr lang="en-US" altLang="en-US" sz="1100">
                <a:ea typeface="MS PGothic" panose="020B0600070205080204" pitchFamily="34" charset="-128"/>
              </a:rPr>
              <a:t>are another impetus for change. The Patient Protection and Affordable Care Act caused many companies to review their health insurance programs.</a:t>
            </a:r>
          </a:p>
          <a:p>
            <a:pPr marL="463550" lvl="1" indent="-225425">
              <a:lnSpc>
                <a:spcPct val="90000"/>
              </a:lnSpc>
              <a:buFontTx/>
              <a:buChar char="•"/>
            </a:pPr>
            <a:r>
              <a:rPr lang="en-US" altLang="en-US" sz="1100" b="1">
                <a:ea typeface="MS PGothic" panose="020B0600070205080204" pitchFamily="34" charset="-128"/>
              </a:rPr>
              <a:t>Technology</a:t>
            </a:r>
            <a:r>
              <a:rPr lang="en-US" altLang="en-US" sz="1100">
                <a:ea typeface="MS PGothic" panose="020B0600070205080204" pitchFamily="34" charset="-128"/>
              </a:rPr>
              <a:t> creates the need for organizational change. The Internet has changed how we get information, how products are sold, and how we get our work done. Technological advancements have created economies of scale for many organizations. </a:t>
            </a:r>
          </a:p>
          <a:p>
            <a:pPr marL="463550" lvl="1" indent="-225425">
              <a:lnSpc>
                <a:spcPct val="90000"/>
              </a:lnSpc>
              <a:buFontTx/>
              <a:buChar char="•"/>
            </a:pPr>
            <a:r>
              <a:rPr lang="en-US" altLang="en-US" sz="1100" b="1">
                <a:ea typeface="MS PGothic" panose="020B0600070205080204" pitchFamily="34" charset="-128"/>
              </a:rPr>
              <a:t>Fluctuations in labor markets </a:t>
            </a:r>
            <a:r>
              <a:rPr lang="en-US" altLang="en-US" sz="1100">
                <a:ea typeface="MS PGothic" panose="020B0600070205080204" pitchFamily="34" charset="-128"/>
              </a:rPr>
              <a:t>can force managers to initiate changes. For example, the shortage of registered nurses in the United States has led hospital administrators to redesign nursing jobs, alter their rewards and benefits packages for nurses, and join forces with local universities to address the shortage of nurses.</a:t>
            </a:r>
          </a:p>
          <a:p>
            <a:pPr marL="463550" lvl="1" indent="-225425">
              <a:lnSpc>
                <a:spcPct val="90000"/>
              </a:lnSpc>
              <a:buFontTx/>
              <a:buChar char="•"/>
            </a:pPr>
            <a:r>
              <a:rPr lang="en-US" altLang="en-US" sz="1100" b="1">
                <a:ea typeface="MS PGothic" panose="020B0600070205080204" pitchFamily="34" charset="-128"/>
              </a:rPr>
              <a:t>Economic changes </a:t>
            </a:r>
            <a:r>
              <a:rPr lang="en-US" altLang="en-US" sz="1100">
                <a:ea typeface="MS PGothic" panose="020B0600070205080204" pitchFamily="34" charset="-128"/>
              </a:rPr>
              <a:t>affect almost all organizations. Prior to the mortgage market meltdown, significant growth in the housing market meant more jobs, more new hires, and increased sales in other businesses that supported the building industry. But as the economy soured, the housing industry and other related industries shrunk as credit markets dried up and businesses couldn’t get the capital needed to operate.</a:t>
            </a:r>
            <a:endParaRPr lang="en-US" altLang="en-US"/>
          </a:p>
        </p:txBody>
      </p:sp>
      <p:sp>
        <p:nvSpPr>
          <p:cNvPr id="20484" name="Slide Number Placeholder 3">
            <a:extLst>
              <a:ext uri="{FF2B5EF4-FFF2-40B4-BE49-F238E27FC236}">
                <a16:creationId xmlns:a16="http://schemas.microsoft.com/office/drawing/2014/main" id="{7629719F-541E-1640-993A-2E670D9E7A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AA038-A044-984D-9C0C-1C300523AA4C}"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5640C18-2AD4-8C02-2824-7171D3C80F9A}"/>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45C9D38C-9A01-C819-0EBE-B13EE8BAF3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Internal forces </a:t>
            </a:r>
            <a:r>
              <a:rPr lang="en-US" altLang="en-US">
                <a:ea typeface="MS PGothic" panose="020B0600070205080204" pitchFamily="34" charset="-128"/>
              </a:rPr>
              <a:t>can also create the need for organizational change. </a:t>
            </a:r>
          </a:p>
          <a:p>
            <a:endParaRPr lang="en-US" altLang="en-US">
              <a:ea typeface="MS PGothic" panose="020B0600070205080204" pitchFamily="34" charset="-128"/>
            </a:endParaRPr>
          </a:p>
          <a:p>
            <a:r>
              <a:rPr lang="en-US" altLang="en-US">
                <a:ea typeface="MS PGothic" panose="020B0600070205080204" pitchFamily="34" charset="-128"/>
              </a:rPr>
              <a:t>Redefining or modifying an organization’s </a:t>
            </a:r>
            <a:r>
              <a:rPr lang="en-US" altLang="en-US" b="1">
                <a:ea typeface="MS PGothic" panose="020B0600070205080204" pitchFamily="34" charset="-128"/>
              </a:rPr>
              <a:t>strategy </a:t>
            </a:r>
            <a:r>
              <a:rPr lang="en-US" altLang="en-US">
                <a:ea typeface="MS PGothic" panose="020B0600070205080204" pitchFamily="34" charset="-128"/>
              </a:rPr>
              <a:t>causes change. For example, bringing in new equipment is an internal force for change that can result in employees facing job redesign, undergoing training to operate the new equipment, or establishing new interaction patterns within their work groups. </a:t>
            </a:r>
          </a:p>
          <a:p>
            <a:endParaRPr lang="en-US" altLang="en-US">
              <a:ea typeface="MS PGothic" panose="020B0600070205080204" pitchFamily="34" charset="-128"/>
            </a:endParaRPr>
          </a:p>
          <a:p>
            <a:r>
              <a:rPr lang="en-US" altLang="en-US">
                <a:ea typeface="MS PGothic" panose="020B0600070205080204" pitchFamily="34" charset="-128"/>
              </a:rPr>
              <a:t>Another internal force for change is a shift in the </a:t>
            </a:r>
            <a:r>
              <a:rPr lang="en-US" altLang="en-US" b="1">
                <a:ea typeface="MS PGothic" panose="020B0600070205080204" pitchFamily="34" charset="-128"/>
              </a:rPr>
              <a:t>composition of an organization’s workforce </a:t>
            </a:r>
            <a:r>
              <a:rPr lang="en-US" altLang="en-US">
                <a:ea typeface="MS PGothic" panose="020B0600070205080204" pitchFamily="34" charset="-128"/>
              </a:rPr>
              <a:t>in terms of age, education, gender, nationality, and so forth. A stable organization in which managers have been in their positions for years might need to restructure jobs to retain more ambitious employees and to rework the compensation and benefits systems to reflect the needs of a diverse workforce and to respond to market forces in which certain skills are in short supply. </a:t>
            </a:r>
          </a:p>
          <a:p>
            <a:endParaRPr lang="en-US" altLang="en-US">
              <a:ea typeface="MS PGothic" panose="020B0600070205080204" pitchFamily="34" charset="-128"/>
            </a:endParaRPr>
          </a:p>
          <a:p>
            <a:r>
              <a:rPr lang="en-US" altLang="en-US" b="1">
                <a:ea typeface="MS PGothic" panose="020B0600070205080204" pitchFamily="34" charset="-128"/>
              </a:rPr>
              <a:t>Employee attitudes, </a:t>
            </a:r>
            <a:r>
              <a:rPr lang="en-US" altLang="en-US">
                <a:ea typeface="MS PGothic" panose="020B0600070205080204" pitchFamily="34" charset="-128"/>
              </a:rPr>
              <a:t>such as increased job dissatisfaction, may lead to increased absenteeism, resignations, and even strikes. Such events will likely lead to changes in organizational policies and practices.</a:t>
            </a:r>
            <a:endParaRPr lang="en-US" altLang="en-US"/>
          </a:p>
        </p:txBody>
      </p:sp>
      <p:sp>
        <p:nvSpPr>
          <p:cNvPr id="22532" name="Slide Number Placeholder 3">
            <a:extLst>
              <a:ext uri="{FF2B5EF4-FFF2-40B4-BE49-F238E27FC236}">
                <a16:creationId xmlns:a16="http://schemas.microsoft.com/office/drawing/2014/main" id="{276847A2-BF47-502C-36C6-F0427193448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86CE35-FD71-7343-A51B-72D2B198016F}"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6033F6B4-4AA2-A4FC-4859-D50E4706B0FF}"/>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9B9F8D0-A1B0-4130-DEFE-12D1230392E4}"/>
              </a:ext>
            </a:extLst>
          </p:cNvPr>
          <p:cNvSpPr>
            <a:spLocks noGrp="1"/>
          </p:cNvSpPr>
          <p:nvPr>
            <p:ph type="body" idx="1"/>
          </p:nvPr>
        </p:nvSpPr>
        <p:spPr/>
        <p:txBody>
          <a:bodyPr>
            <a:normAutofit lnSpcReduction="10000"/>
          </a:bodyPr>
          <a:lstStyle/>
          <a:p>
            <a:pPr>
              <a:lnSpc>
                <a:spcPct val="80000"/>
              </a:lnSpc>
              <a:defRPr/>
            </a:pPr>
            <a:r>
              <a:rPr lang="en-US" altLang="en-US" dirty="0">
                <a:ea typeface="ＭＳ Ｐゴシック" pitchFamily="34" charset="-128"/>
              </a:rPr>
              <a:t>It’s often said that most people hate any change that doesn’t jingle in their pockets. Here are the main reasons people resist organizational change: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Change replaces the known with </a:t>
            </a:r>
            <a:r>
              <a:rPr lang="en-US" altLang="en-US" b="1" dirty="0">
                <a:ea typeface="ＭＳ Ｐゴシック" pitchFamily="34" charset="-128"/>
              </a:rPr>
              <a:t>uncertainty </a:t>
            </a:r>
            <a:r>
              <a:rPr lang="en-US" altLang="en-US" dirty="0">
                <a:ea typeface="ＭＳ Ｐゴシック" pitchFamily="34" charset="-128"/>
              </a:rPr>
              <a:t>and we don’t like uncertainty. For example, when quality control methods are introduced into manufacturing plants, many inspectors have to learn the new methods. Some may fear that they won’t be able to do so and may develop a negative attitude toward the change or behave poorly if required to use the new methods.</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Another cause of resistance is that we do things out of </a:t>
            </a:r>
            <a:r>
              <a:rPr lang="en-US" altLang="en-US" b="1" dirty="0">
                <a:ea typeface="ＭＳ Ｐゴシック" pitchFamily="34" charset="-128"/>
              </a:rPr>
              <a:t>habit</a:t>
            </a:r>
            <a:r>
              <a:rPr lang="en-US" altLang="en-US" dirty="0">
                <a:ea typeface="ＭＳ Ｐゴシック" pitchFamily="34" charset="-128"/>
              </a:rPr>
              <a:t>—we don’t want to have to consider the full range of options for the hundreds of decisions we make every day.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 third cause of resistance is the </a:t>
            </a:r>
            <a:r>
              <a:rPr lang="en-US" altLang="en-US" b="1" dirty="0">
                <a:ea typeface="ＭＳ Ｐゴシック" pitchFamily="34" charset="-128"/>
              </a:rPr>
              <a:t>fear of losing something already possessed</a:t>
            </a:r>
            <a:r>
              <a:rPr lang="en-US" altLang="en-US" dirty="0">
                <a:ea typeface="ＭＳ Ｐゴシック" pitchFamily="34" charset="-128"/>
              </a:rPr>
              <a:t>. The more that people have invested in the current system, the more they resist change because they fear losing status, money, authority, friendships, personal convenience, or other benefits that they value.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 final cause of resistance is a </a:t>
            </a:r>
            <a:r>
              <a:rPr lang="en-US" altLang="en-US" b="1" dirty="0">
                <a:ea typeface="ＭＳ Ｐゴシック" pitchFamily="34" charset="-128"/>
              </a:rPr>
              <a:t>belief that the change is incompatible with the goals and interests of the organization</a:t>
            </a:r>
            <a:r>
              <a:rPr lang="en-US" altLang="en-US" dirty="0">
                <a:ea typeface="ＭＳ Ｐゴシック" pitchFamily="34" charset="-128"/>
              </a:rPr>
              <a:t>. For instance, an employee who believes that a proposed new job procedure will reduce product quality can be expected to resist the change. This type of resistance can actually be beneficial to the organization if expressed in a positive way.</a:t>
            </a:r>
            <a:endParaRPr lang="en-US" dirty="0"/>
          </a:p>
        </p:txBody>
      </p:sp>
      <p:sp>
        <p:nvSpPr>
          <p:cNvPr id="38916" name="Slide Number Placeholder 3">
            <a:extLst>
              <a:ext uri="{FF2B5EF4-FFF2-40B4-BE49-F238E27FC236}">
                <a16:creationId xmlns:a16="http://schemas.microsoft.com/office/drawing/2014/main" id="{FD4688F0-9CA6-C2F5-AE16-973B809882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D39694-357D-7E43-876A-6FDC23DB39CE}"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5E7BAEF-7D36-FD4F-F28E-BF3BDA8F36EA}"/>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CFFF6A83-3DAF-A7BE-7086-4C6EE53489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As the table shows, the global average for employee stress levels is 29% of employees.</a:t>
            </a:r>
          </a:p>
          <a:p>
            <a:endParaRPr lang="en-US" altLang="en-US" b="1">
              <a:ea typeface="MS PGothic" panose="020B0600070205080204" pitchFamily="34" charset="-128"/>
            </a:endParaRPr>
          </a:p>
          <a:p>
            <a:r>
              <a:rPr lang="en-US" altLang="en-US" b="1">
                <a:ea typeface="MS PGothic" panose="020B0600070205080204" pitchFamily="34" charset="-128"/>
              </a:rPr>
              <a:t>Stress </a:t>
            </a:r>
            <a:r>
              <a:rPr lang="en-US" altLang="en-US">
                <a:ea typeface="MS PGothic" panose="020B0600070205080204" pitchFamily="34" charset="-128"/>
              </a:rPr>
              <a:t>is the adverse reaction people have to excessive pressure placed on them from extraordinary demands, constraints, or opportunities. Stress isn’t always bad. Stress can be positive</a:t>
            </a:r>
            <a:r>
              <a:rPr lang="en-US" altLang="en-US" sz="800">
                <a:ea typeface="MS PGothic" panose="020B0600070205080204" pitchFamily="34" charset="-128"/>
              </a:rPr>
              <a:t>—</a:t>
            </a:r>
            <a:r>
              <a:rPr lang="en-US" altLang="en-US">
                <a:ea typeface="MS PGothic" panose="020B0600070205080204" pitchFamily="34" charset="-128"/>
              </a:rPr>
              <a:t>especially functional stress, which allows an athlete, stage performer, or employee to perform at his or her highest level at crucial times.</a:t>
            </a:r>
          </a:p>
          <a:p>
            <a:endParaRPr lang="en-US" altLang="en-US">
              <a:ea typeface="MS PGothic" panose="020B0600070205080204" pitchFamily="34" charset="-128"/>
            </a:endParaRPr>
          </a:p>
          <a:p>
            <a:r>
              <a:rPr lang="en-US" altLang="en-US">
                <a:ea typeface="MS PGothic" panose="020B0600070205080204" pitchFamily="34" charset="-128"/>
              </a:rPr>
              <a:t>However, stress is more often associated with constraints and demands and opportunities. A constraint prevents you from doing what you desire; demands refer to the loss of something desired; opportunities refer to the possibility of something new, something never done.</a:t>
            </a:r>
          </a:p>
          <a:p>
            <a:endParaRPr lang="en-US" altLang="en-US">
              <a:ea typeface="MS PGothic" panose="020B0600070205080204" pitchFamily="34" charset="-128"/>
            </a:endParaRPr>
          </a:p>
          <a:p>
            <a:r>
              <a:rPr lang="en-US" altLang="en-US">
                <a:ea typeface="MS PGothic" panose="020B0600070205080204" pitchFamily="34" charset="-128"/>
              </a:rPr>
              <a:t>Another thing to understand about stress is that just because the conditions are right for stress to surface doesn’t always mean it will. Two conditions are necessary for </a:t>
            </a:r>
            <a:r>
              <a:rPr lang="en-US" altLang="en-US" i="1">
                <a:ea typeface="MS PGothic" panose="020B0600070205080204" pitchFamily="34" charset="-128"/>
              </a:rPr>
              <a:t>potential stress </a:t>
            </a:r>
            <a:r>
              <a:rPr lang="en-US" altLang="en-US">
                <a:ea typeface="MS PGothic" panose="020B0600070205080204" pitchFamily="34" charset="-128"/>
              </a:rPr>
              <a:t>to become </a:t>
            </a:r>
            <a:r>
              <a:rPr lang="en-US" altLang="en-US" i="1">
                <a:ea typeface="MS PGothic" panose="020B0600070205080204" pitchFamily="34" charset="-128"/>
              </a:rPr>
              <a:t>actual stress. </a:t>
            </a:r>
            <a:r>
              <a:rPr lang="en-US" altLang="en-US">
                <a:ea typeface="MS PGothic" panose="020B0600070205080204" pitchFamily="34" charset="-128"/>
              </a:rPr>
              <a:t>First, there must be uncertainty over the outcome, and second, the outcome must be important.</a:t>
            </a:r>
            <a:endParaRPr lang="en-US" altLang="en-US"/>
          </a:p>
        </p:txBody>
      </p:sp>
      <p:sp>
        <p:nvSpPr>
          <p:cNvPr id="46084" name="Slide Number Placeholder 3">
            <a:extLst>
              <a:ext uri="{FF2B5EF4-FFF2-40B4-BE49-F238E27FC236}">
                <a16:creationId xmlns:a16="http://schemas.microsoft.com/office/drawing/2014/main" id="{AE940BE0-DDE8-42B3-E549-4E621A9D9B2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055F36-CB26-0F4A-8148-F36B36639675}"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873FE8A-EC0D-40E6-94CF-21D88E7A10DA}"/>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AA258F36-3902-3BFA-C580-CDADBA2EF80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As Exhibit 5–3 shows, stress symptoms can be grouped under three general categories: physical, psychological, and behavioral. All of these can significantly affect an employee’s work.</a:t>
            </a:r>
            <a:endParaRPr lang="en-US" altLang="en-US"/>
          </a:p>
        </p:txBody>
      </p:sp>
      <p:sp>
        <p:nvSpPr>
          <p:cNvPr id="48132" name="Slide Number Placeholder 3">
            <a:extLst>
              <a:ext uri="{FF2B5EF4-FFF2-40B4-BE49-F238E27FC236}">
                <a16:creationId xmlns:a16="http://schemas.microsoft.com/office/drawing/2014/main" id="{9AB07CAE-7E77-2966-842C-0434C80F255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C319ADA-3BA9-1945-8DF3-C41A9672D857}"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6A9F6538-C435-5FCE-CC0F-C58FBB021785}"/>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940E7F50-0919-6399-C4B8-2020163D036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Job-related </a:t>
            </a:r>
            <a:r>
              <a:rPr lang="en-US" altLang="en-US" b="1">
                <a:ea typeface="MS PGothic" panose="020B0600070205080204" pitchFamily="34" charset="-128"/>
              </a:rPr>
              <a:t>stressors </a:t>
            </a:r>
            <a:r>
              <a:rPr lang="en-US" altLang="en-US">
                <a:solidFill>
                  <a:srgbClr val="FF0000"/>
                </a:solidFill>
                <a:ea typeface="MS PGothic" panose="020B0600070205080204" pitchFamily="34" charset="-128"/>
              </a:rPr>
              <a:t>i</a:t>
            </a:r>
            <a:r>
              <a:rPr lang="en-US" altLang="en-US">
                <a:ea typeface="MS PGothic" panose="020B0600070205080204" pitchFamily="34" charset="-128"/>
              </a:rPr>
              <a:t>nclude pressures to avoid errors or complete tasks in a limited time period; changes in the way reports are filed; a demanding supervisor; unpleasant coworkers.</a:t>
            </a:r>
          </a:p>
          <a:p>
            <a:pPr>
              <a:lnSpc>
                <a:spcPct val="60000"/>
              </a:lnSpc>
              <a:spcBef>
                <a:spcPct val="0"/>
              </a:spcBef>
            </a:pPr>
            <a:endParaRPr lang="en-US" altLang="en-US">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1. Task demands </a:t>
            </a:r>
            <a:r>
              <a:rPr lang="en-US" altLang="en-US">
                <a:ea typeface="MS PGothic" panose="020B0600070205080204" pitchFamily="34" charset="-128"/>
              </a:rPr>
              <a:t>are factors related to an employee’s job. They include the design of a job (which includes autonomy, task variety, and degree of automation); working conditions (temperature, noise, etc.); and the physical work layout (overcrowded or in visible location with constant interruptions; work quotas, especially when excessive, high level of task interdependence with others). Autonomy lessens stress. </a:t>
            </a:r>
          </a:p>
          <a:p>
            <a:pPr>
              <a:lnSpc>
                <a:spcPct val="60000"/>
              </a:lnSpc>
              <a:spcBef>
                <a:spcPct val="0"/>
              </a:spcBef>
              <a:buFont typeface="+mj-lt"/>
              <a:buNone/>
            </a:pPr>
            <a:endParaRPr lang="en-US" altLang="en-US" b="1">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2. Role demands </a:t>
            </a:r>
            <a:r>
              <a:rPr lang="en-US" altLang="en-US">
                <a:ea typeface="MS PGothic" panose="020B0600070205080204" pitchFamily="34" charset="-128"/>
              </a:rPr>
              <a:t>are stresses due to one’s particular role in the organization. </a:t>
            </a:r>
            <a:r>
              <a:rPr lang="en-US" altLang="en-US" b="1">
                <a:ea typeface="MS PGothic" panose="020B0600070205080204" pitchFamily="34" charset="-128"/>
              </a:rPr>
              <a:t>Role conflicts </a:t>
            </a:r>
            <a:r>
              <a:rPr lang="en-US" altLang="en-US">
                <a:ea typeface="MS PGothic" panose="020B0600070205080204" pitchFamily="34" charset="-128"/>
              </a:rPr>
              <a:t>create expectations that may be hard to reconcile or satisfy. An employee experiences </a:t>
            </a:r>
            <a:r>
              <a:rPr lang="en-US" altLang="en-US" b="1">
                <a:ea typeface="MS PGothic" panose="020B0600070205080204" pitchFamily="34" charset="-128"/>
              </a:rPr>
              <a:t>role overload </a:t>
            </a:r>
            <a:r>
              <a:rPr lang="en-US" altLang="en-US">
                <a:ea typeface="MS PGothic" panose="020B0600070205080204" pitchFamily="34" charset="-128"/>
              </a:rPr>
              <a:t>when he or she is expected to do more than time permits. An employee experiences </a:t>
            </a:r>
            <a:r>
              <a:rPr lang="en-US" altLang="en-US" b="1">
                <a:ea typeface="MS PGothic" panose="020B0600070205080204" pitchFamily="34" charset="-128"/>
              </a:rPr>
              <a:t>role ambiguity </a:t>
            </a:r>
            <a:r>
              <a:rPr lang="en-US" altLang="en-US">
                <a:ea typeface="MS PGothic" panose="020B0600070205080204" pitchFamily="34" charset="-128"/>
              </a:rPr>
              <a:t>when role expectations are not clearly understood and the employee is not sure what he or she is supposed to do.</a:t>
            </a:r>
          </a:p>
          <a:p>
            <a:pPr>
              <a:lnSpc>
                <a:spcPct val="60000"/>
              </a:lnSpc>
              <a:spcBef>
                <a:spcPct val="0"/>
              </a:spcBef>
              <a:buFont typeface="Calibri" panose="020F0502020204030204" pitchFamily="34" charset="0"/>
              <a:buNone/>
            </a:pPr>
            <a:endParaRPr lang="en-US" altLang="en-US" b="1">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3. Interpersonal demands </a:t>
            </a:r>
            <a:r>
              <a:rPr lang="en-US" altLang="en-US">
                <a:ea typeface="MS PGothic" panose="020B0600070205080204" pitchFamily="34" charset="-128"/>
              </a:rPr>
              <a:t>are pressures created by other employees. Lack of social support from colleagues and poor interpersonal relationships can cause considerable stress. </a:t>
            </a:r>
          </a:p>
          <a:p>
            <a:pPr>
              <a:lnSpc>
                <a:spcPct val="60000"/>
              </a:lnSpc>
              <a:spcBef>
                <a:spcPct val="0"/>
              </a:spcBef>
              <a:buFont typeface="+mj-lt"/>
              <a:buNone/>
            </a:pPr>
            <a:endParaRPr lang="en-US" altLang="en-US">
              <a:ea typeface="MS PGothic" panose="020B0600070205080204" pitchFamily="34" charset="-128"/>
            </a:endParaRPr>
          </a:p>
          <a:p>
            <a:pPr>
              <a:lnSpc>
                <a:spcPct val="80000"/>
              </a:lnSpc>
              <a:spcBef>
                <a:spcPct val="0"/>
              </a:spcBef>
              <a:buFont typeface="+mj-lt"/>
              <a:buNone/>
            </a:pPr>
            <a:r>
              <a:rPr lang="en-US" altLang="en-US" b="1">
                <a:ea typeface="MS PGothic" panose="020B0600070205080204" pitchFamily="34" charset="-128"/>
              </a:rPr>
              <a:t>4. Organization structure </a:t>
            </a:r>
            <a:r>
              <a:rPr lang="en-US" altLang="en-US">
                <a:ea typeface="MS PGothic" panose="020B0600070205080204" pitchFamily="34" charset="-128"/>
              </a:rPr>
              <a:t>issues like excessive rules and an employee’s lack of opportunity to participate in decisions that affect him or her can cause stress.</a:t>
            </a:r>
          </a:p>
          <a:p>
            <a:pPr>
              <a:lnSpc>
                <a:spcPct val="80000"/>
              </a:lnSpc>
              <a:spcBef>
                <a:spcPct val="0"/>
              </a:spcBef>
              <a:buFont typeface="+mj-lt"/>
              <a:buNone/>
            </a:pPr>
            <a:endParaRPr lang="en-US" altLang="en-US">
              <a:ea typeface="MS PGothic" panose="020B0600070205080204" pitchFamily="34" charset="-128"/>
            </a:endParaRPr>
          </a:p>
          <a:p>
            <a:pPr>
              <a:lnSpc>
                <a:spcPct val="80000"/>
              </a:lnSpc>
              <a:spcBef>
                <a:spcPct val="0"/>
              </a:spcBef>
              <a:buFont typeface="+mj-lt"/>
              <a:buNone/>
            </a:pPr>
            <a:r>
              <a:rPr lang="en-US" altLang="en-US" b="1">
                <a:ea typeface="MS PGothic" panose="020B0600070205080204" pitchFamily="34" charset="-128"/>
              </a:rPr>
              <a:t>5. Organizational leadership </a:t>
            </a:r>
            <a:r>
              <a:rPr lang="en-US" altLang="en-US">
                <a:ea typeface="MS PGothic" panose="020B0600070205080204" pitchFamily="34" charset="-128"/>
              </a:rPr>
              <a:t>refers to the supervisory style of the organization’s managers. Some managers create a culture characterized by tension, fear, and anxiety. They establish unrealistic pressures to perform in the short-run, impose excessively tight controls, and routinely fire employees who don’t measure up. </a:t>
            </a:r>
            <a:endParaRPr lang="en-US" altLang="en-US"/>
          </a:p>
          <a:p>
            <a:endParaRPr lang="en-US" altLang="en-US"/>
          </a:p>
        </p:txBody>
      </p:sp>
      <p:sp>
        <p:nvSpPr>
          <p:cNvPr id="50180" name="Slide Number Placeholder 3">
            <a:extLst>
              <a:ext uri="{FF2B5EF4-FFF2-40B4-BE49-F238E27FC236}">
                <a16:creationId xmlns:a16="http://schemas.microsoft.com/office/drawing/2014/main" id="{2D9DBCFF-8AA9-23C6-2273-08D7A408628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AEEDA2-2756-AC49-819B-C99272AF2C02}"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3EB9294D-D2BC-DB0B-49EC-72BAC8DB264B}"/>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6066246F-9F96-EDF6-AF70-F723206046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Personal stressors </a:t>
            </a:r>
            <a:r>
              <a:rPr lang="en-US" altLang="en-US">
                <a:ea typeface="MS PGothic" panose="020B0600070205080204" pitchFamily="34" charset="-128"/>
              </a:rPr>
              <a:t>include family issues, personal economic problems, etc. Because employees bring their personal problems to work, a manager must understand and address these personal factors. </a:t>
            </a:r>
          </a:p>
          <a:p>
            <a:endParaRPr lang="en-US" altLang="en-US">
              <a:ea typeface="MS PGothic" panose="020B0600070205080204" pitchFamily="34" charset="-128"/>
            </a:endParaRPr>
          </a:p>
          <a:p>
            <a:r>
              <a:rPr lang="en-US" altLang="en-US">
                <a:ea typeface="MS PGothic" panose="020B0600070205080204" pitchFamily="34" charset="-128"/>
              </a:rPr>
              <a:t>Employees’ personalities also affect how susceptible they are to stress. </a:t>
            </a:r>
          </a:p>
          <a:p>
            <a:endParaRPr lang="en-US" altLang="en-US">
              <a:ea typeface="MS PGothic" panose="020B0600070205080204" pitchFamily="34" charset="-128"/>
            </a:endParaRPr>
          </a:p>
          <a:p>
            <a:r>
              <a:rPr lang="en-US" altLang="en-US">
                <a:ea typeface="MS PGothic" panose="020B0600070205080204" pitchFamily="34" charset="-128"/>
              </a:rPr>
              <a:t>The </a:t>
            </a:r>
            <a:r>
              <a:rPr lang="en-US" altLang="en-US" b="1">
                <a:ea typeface="MS PGothic" panose="020B0600070205080204" pitchFamily="34" charset="-128"/>
              </a:rPr>
              <a:t>Type A personality </a:t>
            </a:r>
            <a:r>
              <a:rPr lang="en-US" altLang="en-US">
                <a:ea typeface="MS PGothic" panose="020B0600070205080204" pitchFamily="34" charset="-128"/>
              </a:rPr>
              <a:t>is characterized by a chronic sense of time urgency, an excessive competitive drive, and difficulty accepting and enjoying leisure time. They are more likely to show symptoms of stress.</a:t>
            </a:r>
          </a:p>
          <a:p>
            <a:endParaRPr lang="en-US" altLang="en-US">
              <a:ea typeface="MS PGothic" panose="020B0600070205080204" pitchFamily="34" charset="-128"/>
            </a:endParaRPr>
          </a:p>
          <a:p>
            <a:r>
              <a:rPr lang="en-US" altLang="en-US">
                <a:ea typeface="MS PGothic" panose="020B0600070205080204" pitchFamily="34" charset="-128"/>
              </a:rPr>
              <a:t>In contrast, </a:t>
            </a:r>
            <a:r>
              <a:rPr lang="en-US" altLang="en-US" b="1">
                <a:ea typeface="MS PGothic" panose="020B0600070205080204" pitchFamily="34" charset="-128"/>
              </a:rPr>
              <a:t>Type B personalities </a:t>
            </a:r>
            <a:r>
              <a:rPr lang="en-US" altLang="en-US">
                <a:ea typeface="MS PGothic" panose="020B0600070205080204" pitchFamily="34" charset="-128"/>
              </a:rPr>
              <a:t>have little to no sense of time urgency or impatience. Stress comes from the hostility and anger associated with Type A behavior. Surprisingly, Type Bs are just as susceptible.</a:t>
            </a:r>
            <a:endParaRPr lang="en-US" altLang="en-US"/>
          </a:p>
          <a:p>
            <a:endParaRPr lang="en-US" altLang="en-US"/>
          </a:p>
        </p:txBody>
      </p:sp>
      <p:sp>
        <p:nvSpPr>
          <p:cNvPr id="52228" name="Slide Number Placeholder 3">
            <a:extLst>
              <a:ext uri="{FF2B5EF4-FFF2-40B4-BE49-F238E27FC236}">
                <a16:creationId xmlns:a16="http://schemas.microsoft.com/office/drawing/2014/main" id="{4F57BCDF-B9A4-950E-6DCD-F400595F5C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44DAF4-4F96-004D-9804-0FC2037AD598}"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70469-33DB-76F5-19EE-E54700102175}"/>
              </a:ext>
            </a:extLst>
          </p:cNvPr>
          <p:cNvSpPr>
            <a:spLocks noGrp="1"/>
          </p:cNvSpPr>
          <p:nvPr>
            <p:ph type="dt" sz="half" idx="10"/>
          </p:nvPr>
        </p:nvSpPr>
        <p:spPr>
          <a:xfrm>
            <a:off x="395288" y="6524625"/>
            <a:ext cx="971550" cy="219075"/>
          </a:xfrm>
        </p:spPr>
        <p:txBody>
          <a:bodyPr/>
          <a:lstStyle>
            <a:lvl1pPr>
              <a:defRPr/>
            </a:lvl1pPr>
          </a:lstStyle>
          <a:p>
            <a:pPr>
              <a:defRPr/>
            </a:pPr>
            <a:fld id="{4AEDFDFB-3788-1C43-992F-4847B59A3CFD}" type="datetime1">
              <a:rPr lang="en-GB" altLang="en-US"/>
              <a:pPr>
                <a:defRPr/>
              </a:pPr>
              <a:t>13/06/2026</a:t>
            </a:fld>
            <a:endParaRPr lang="en-GB" altLang="en-US"/>
          </a:p>
        </p:txBody>
      </p:sp>
      <p:sp>
        <p:nvSpPr>
          <p:cNvPr id="5" name="Footer Placeholder 4">
            <a:extLst>
              <a:ext uri="{FF2B5EF4-FFF2-40B4-BE49-F238E27FC236}">
                <a16:creationId xmlns:a16="http://schemas.microsoft.com/office/drawing/2014/main" id="{B933E0D5-C3A5-89B0-E98B-8A26C31EB36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33CD992-3183-2C1C-9FE4-9174DF2BD981}"/>
              </a:ext>
            </a:extLst>
          </p:cNvPr>
          <p:cNvSpPr>
            <a:spLocks noGrp="1"/>
          </p:cNvSpPr>
          <p:nvPr>
            <p:ph type="sldNum" sz="quarter" idx="12"/>
          </p:nvPr>
        </p:nvSpPr>
        <p:spPr/>
        <p:txBody>
          <a:bodyPr/>
          <a:lstStyle>
            <a:lvl1pPr>
              <a:defRPr smtClean="0"/>
            </a:lvl1pPr>
          </a:lstStyle>
          <a:p>
            <a:pPr>
              <a:defRPr/>
            </a:pPr>
            <a:fld id="{24C6B5D6-FE52-E64A-90C6-13353A9ED411}" type="slidenum">
              <a:rPr lang="en-GB" altLang="en-US"/>
              <a:pPr>
                <a:defRPr/>
              </a:pPr>
              <a:t>‹#›</a:t>
            </a:fld>
            <a:endParaRPr lang="en-GB" altLang="en-US"/>
          </a:p>
        </p:txBody>
      </p:sp>
    </p:spTree>
    <p:extLst>
      <p:ext uri="{BB962C8B-B14F-4D97-AF65-F5344CB8AC3E}">
        <p14:creationId xmlns:p14="http://schemas.microsoft.com/office/powerpoint/2010/main" val="1375449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1A530-0EE9-2389-15B1-1CBBCCDE1E2A}"/>
              </a:ext>
            </a:extLst>
          </p:cNvPr>
          <p:cNvSpPr>
            <a:spLocks noGrp="1"/>
          </p:cNvSpPr>
          <p:nvPr>
            <p:ph type="dt" sz="half" idx="10"/>
          </p:nvPr>
        </p:nvSpPr>
        <p:spPr/>
        <p:txBody>
          <a:bodyPr/>
          <a:lstStyle>
            <a:lvl1pPr>
              <a:defRPr/>
            </a:lvl1pPr>
          </a:lstStyle>
          <a:p>
            <a:pPr>
              <a:defRPr/>
            </a:pPr>
            <a:fld id="{9EC8F95B-8932-A041-92E9-A610F752BD5A}" type="datetime1">
              <a:rPr lang="en-GB" altLang="en-US"/>
              <a:pPr>
                <a:defRPr/>
              </a:pPr>
              <a:t>13/06/2026</a:t>
            </a:fld>
            <a:endParaRPr lang="en-GB" altLang="en-US"/>
          </a:p>
        </p:txBody>
      </p:sp>
      <p:sp>
        <p:nvSpPr>
          <p:cNvPr id="5" name="Footer Placeholder 4">
            <a:extLst>
              <a:ext uri="{FF2B5EF4-FFF2-40B4-BE49-F238E27FC236}">
                <a16:creationId xmlns:a16="http://schemas.microsoft.com/office/drawing/2014/main" id="{06801EE6-F67C-E879-6055-8229954B1F2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479ADDC-05BF-56A4-B311-6C28878B5D15}"/>
              </a:ext>
            </a:extLst>
          </p:cNvPr>
          <p:cNvSpPr>
            <a:spLocks noGrp="1"/>
          </p:cNvSpPr>
          <p:nvPr>
            <p:ph type="sldNum" sz="quarter" idx="12"/>
          </p:nvPr>
        </p:nvSpPr>
        <p:spPr/>
        <p:txBody>
          <a:bodyPr/>
          <a:lstStyle>
            <a:lvl1pPr>
              <a:defRPr smtClean="0"/>
            </a:lvl1pPr>
          </a:lstStyle>
          <a:p>
            <a:pPr>
              <a:defRPr/>
            </a:pPr>
            <a:fld id="{E888E968-661A-0C43-ACE5-E72F44D97FF8}" type="slidenum">
              <a:rPr lang="en-GB" altLang="en-US"/>
              <a:pPr>
                <a:defRPr/>
              </a:pPr>
              <a:t>‹#›</a:t>
            </a:fld>
            <a:endParaRPr lang="en-GB" altLang="en-US"/>
          </a:p>
        </p:txBody>
      </p:sp>
    </p:spTree>
    <p:extLst>
      <p:ext uri="{BB962C8B-B14F-4D97-AF65-F5344CB8AC3E}">
        <p14:creationId xmlns:p14="http://schemas.microsoft.com/office/powerpoint/2010/main" val="2787521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A5CF0C-92DA-6B4B-D4C3-C0BB234B3C84}"/>
              </a:ext>
            </a:extLst>
          </p:cNvPr>
          <p:cNvSpPr>
            <a:spLocks noGrp="1"/>
          </p:cNvSpPr>
          <p:nvPr>
            <p:ph type="dt" sz="half" idx="10"/>
          </p:nvPr>
        </p:nvSpPr>
        <p:spPr/>
        <p:txBody>
          <a:bodyPr/>
          <a:lstStyle>
            <a:lvl1pPr>
              <a:defRPr/>
            </a:lvl1pPr>
          </a:lstStyle>
          <a:p>
            <a:pPr>
              <a:defRPr/>
            </a:pPr>
            <a:fld id="{B014B90C-F0E8-6142-846E-A3AA63391CAB}" type="datetime1">
              <a:rPr lang="en-GB" altLang="en-US"/>
              <a:pPr>
                <a:defRPr/>
              </a:pPr>
              <a:t>13/06/2026</a:t>
            </a:fld>
            <a:endParaRPr lang="en-GB" altLang="en-US"/>
          </a:p>
        </p:txBody>
      </p:sp>
      <p:sp>
        <p:nvSpPr>
          <p:cNvPr id="5" name="Slide Number Placeholder 5">
            <a:extLst>
              <a:ext uri="{FF2B5EF4-FFF2-40B4-BE49-F238E27FC236}">
                <a16:creationId xmlns:a16="http://schemas.microsoft.com/office/drawing/2014/main" id="{DBF2D570-6E1A-66B2-F791-F8CB42B12546}"/>
              </a:ext>
            </a:extLst>
          </p:cNvPr>
          <p:cNvSpPr>
            <a:spLocks noGrp="1"/>
          </p:cNvSpPr>
          <p:nvPr>
            <p:ph type="sldNum" sz="quarter" idx="11"/>
          </p:nvPr>
        </p:nvSpPr>
        <p:spPr/>
        <p:txBody>
          <a:bodyPr/>
          <a:lstStyle>
            <a:lvl1pPr>
              <a:defRPr/>
            </a:lvl1pPr>
          </a:lstStyle>
          <a:p>
            <a:pPr>
              <a:defRPr/>
            </a:pPr>
            <a:fld id="{C2317ABC-85A0-304E-BDC7-E4920969F30B}" type="slidenum">
              <a:rPr lang="en-GB" altLang="en-US"/>
              <a:pPr>
                <a:defRPr/>
              </a:pPr>
              <a:t>‹#›</a:t>
            </a:fld>
            <a:endParaRPr lang="en-GB" altLang="en-US"/>
          </a:p>
        </p:txBody>
      </p:sp>
    </p:spTree>
    <p:extLst>
      <p:ext uri="{BB962C8B-B14F-4D97-AF65-F5344CB8AC3E}">
        <p14:creationId xmlns:p14="http://schemas.microsoft.com/office/powerpoint/2010/main" val="203578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E8039C7-F63E-56E6-FB2F-891D52BBE2BE}"/>
              </a:ext>
            </a:extLst>
          </p:cNvPr>
          <p:cNvSpPr>
            <a:spLocks noGrp="1"/>
          </p:cNvSpPr>
          <p:nvPr>
            <p:ph type="dt" sz="half" idx="10"/>
          </p:nvPr>
        </p:nvSpPr>
        <p:spPr/>
        <p:txBody>
          <a:bodyPr/>
          <a:lstStyle>
            <a:lvl1pPr>
              <a:defRPr/>
            </a:lvl1pPr>
          </a:lstStyle>
          <a:p>
            <a:pPr>
              <a:defRPr/>
            </a:pPr>
            <a:fld id="{1BD33FFB-3022-6845-9243-E63897293E77}"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E16E961D-A9DF-5C2B-B9D1-6BBD5E6E2C11}"/>
              </a:ext>
            </a:extLst>
          </p:cNvPr>
          <p:cNvSpPr>
            <a:spLocks noGrp="1"/>
          </p:cNvSpPr>
          <p:nvPr>
            <p:ph type="sldNum" sz="quarter" idx="11"/>
          </p:nvPr>
        </p:nvSpPr>
        <p:spPr/>
        <p:txBody>
          <a:bodyPr/>
          <a:lstStyle>
            <a:lvl1pPr>
              <a:defRPr/>
            </a:lvl1pPr>
          </a:lstStyle>
          <a:p>
            <a:pPr>
              <a:defRPr/>
            </a:pPr>
            <a:fld id="{73240B12-C9BA-1747-9275-3D5EC634F10F}" type="slidenum">
              <a:rPr lang="en-GB" altLang="en-US"/>
              <a:pPr>
                <a:defRPr/>
              </a:pPr>
              <a:t>‹#›</a:t>
            </a:fld>
            <a:endParaRPr lang="en-GB" altLang="en-US"/>
          </a:p>
        </p:txBody>
      </p:sp>
    </p:spTree>
    <p:extLst>
      <p:ext uri="{BB962C8B-B14F-4D97-AF65-F5344CB8AC3E}">
        <p14:creationId xmlns:p14="http://schemas.microsoft.com/office/powerpoint/2010/main" val="107620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9F7BB93-7790-C95F-FFB5-9B3BA3FBF38B}"/>
              </a:ext>
            </a:extLst>
          </p:cNvPr>
          <p:cNvSpPr>
            <a:spLocks noGrp="1"/>
          </p:cNvSpPr>
          <p:nvPr>
            <p:ph type="dt" sz="half" idx="10"/>
          </p:nvPr>
        </p:nvSpPr>
        <p:spPr/>
        <p:txBody>
          <a:bodyPr/>
          <a:lstStyle>
            <a:lvl1pPr>
              <a:defRPr/>
            </a:lvl1pPr>
          </a:lstStyle>
          <a:p>
            <a:pPr>
              <a:defRPr/>
            </a:pPr>
            <a:fld id="{1D3C3A87-5294-6C4C-BFDC-563E02780F89}" type="datetime1">
              <a:rPr lang="en-GB" altLang="en-US"/>
              <a:pPr>
                <a:defRPr/>
              </a:pPr>
              <a:t>13/06/2026</a:t>
            </a:fld>
            <a:endParaRPr lang="en-GB" altLang="en-US"/>
          </a:p>
        </p:txBody>
      </p:sp>
      <p:sp>
        <p:nvSpPr>
          <p:cNvPr id="8" name="Slide Number Placeholder 5">
            <a:extLst>
              <a:ext uri="{FF2B5EF4-FFF2-40B4-BE49-F238E27FC236}">
                <a16:creationId xmlns:a16="http://schemas.microsoft.com/office/drawing/2014/main" id="{807D86C5-652C-6E10-69BA-F7F3F293DE82}"/>
              </a:ext>
            </a:extLst>
          </p:cNvPr>
          <p:cNvSpPr>
            <a:spLocks noGrp="1"/>
          </p:cNvSpPr>
          <p:nvPr>
            <p:ph type="sldNum" sz="quarter" idx="11"/>
          </p:nvPr>
        </p:nvSpPr>
        <p:spPr/>
        <p:txBody>
          <a:bodyPr/>
          <a:lstStyle>
            <a:lvl1pPr>
              <a:defRPr/>
            </a:lvl1pPr>
          </a:lstStyle>
          <a:p>
            <a:pPr>
              <a:defRPr/>
            </a:pPr>
            <a:fld id="{F2F389F6-490A-C947-BBE1-BF990A1727BD}" type="slidenum">
              <a:rPr lang="en-GB" altLang="en-US"/>
              <a:pPr>
                <a:defRPr/>
              </a:pPr>
              <a:t>‹#›</a:t>
            </a:fld>
            <a:endParaRPr lang="en-GB" altLang="en-US"/>
          </a:p>
        </p:txBody>
      </p:sp>
    </p:spTree>
    <p:extLst>
      <p:ext uri="{BB962C8B-B14F-4D97-AF65-F5344CB8AC3E}">
        <p14:creationId xmlns:p14="http://schemas.microsoft.com/office/powerpoint/2010/main" val="812937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0D9958-1473-D1FB-57A7-C4BD8776E02A}"/>
              </a:ext>
            </a:extLst>
          </p:cNvPr>
          <p:cNvSpPr>
            <a:spLocks noGrp="1"/>
          </p:cNvSpPr>
          <p:nvPr>
            <p:ph type="dt" sz="half" idx="10"/>
          </p:nvPr>
        </p:nvSpPr>
        <p:spPr/>
        <p:txBody>
          <a:bodyPr/>
          <a:lstStyle>
            <a:lvl1pPr>
              <a:defRPr/>
            </a:lvl1pPr>
          </a:lstStyle>
          <a:p>
            <a:pPr>
              <a:defRPr/>
            </a:pPr>
            <a:fld id="{5D43A42C-6328-F543-A7DD-488C268027AE}" type="datetime1">
              <a:rPr lang="en-GB" altLang="en-US"/>
              <a:pPr>
                <a:defRPr/>
              </a:pPr>
              <a:t>13/06/2026</a:t>
            </a:fld>
            <a:endParaRPr lang="en-GB" altLang="en-US"/>
          </a:p>
        </p:txBody>
      </p:sp>
      <p:sp>
        <p:nvSpPr>
          <p:cNvPr id="4" name="Slide Number Placeholder 5">
            <a:extLst>
              <a:ext uri="{FF2B5EF4-FFF2-40B4-BE49-F238E27FC236}">
                <a16:creationId xmlns:a16="http://schemas.microsoft.com/office/drawing/2014/main" id="{6B60CCE2-0B69-2EE0-A182-C5DEDCB28A31}"/>
              </a:ext>
            </a:extLst>
          </p:cNvPr>
          <p:cNvSpPr>
            <a:spLocks noGrp="1"/>
          </p:cNvSpPr>
          <p:nvPr>
            <p:ph type="sldNum" sz="quarter" idx="11"/>
          </p:nvPr>
        </p:nvSpPr>
        <p:spPr/>
        <p:txBody>
          <a:bodyPr/>
          <a:lstStyle>
            <a:lvl1pPr>
              <a:defRPr/>
            </a:lvl1pPr>
          </a:lstStyle>
          <a:p>
            <a:pPr>
              <a:defRPr/>
            </a:pPr>
            <a:fld id="{DA5BE55C-2D24-A242-BC8F-C1309DB03D13}" type="slidenum">
              <a:rPr lang="en-GB" altLang="en-US"/>
              <a:pPr>
                <a:defRPr/>
              </a:pPr>
              <a:t>‹#›</a:t>
            </a:fld>
            <a:endParaRPr lang="en-GB" altLang="en-US"/>
          </a:p>
        </p:txBody>
      </p:sp>
    </p:spTree>
    <p:extLst>
      <p:ext uri="{BB962C8B-B14F-4D97-AF65-F5344CB8AC3E}">
        <p14:creationId xmlns:p14="http://schemas.microsoft.com/office/powerpoint/2010/main" val="427291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CF9A346-473B-E031-8EB8-F7C21A955209}"/>
              </a:ext>
            </a:extLst>
          </p:cNvPr>
          <p:cNvSpPr>
            <a:spLocks noGrp="1"/>
          </p:cNvSpPr>
          <p:nvPr>
            <p:ph type="dt" sz="half" idx="10"/>
          </p:nvPr>
        </p:nvSpPr>
        <p:spPr/>
        <p:txBody>
          <a:bodyPr/>
          <a:lstStyle>
            <a:lvl1pPr>
              <a:defRPr/>
            </a:lvl1pPr>
          </a:lstStyle>
          <a:p>
            <a:pPr>
              <a:defRPr/>
            </a:pPr>
            <a:fld id="{CD79C71C-FFC9-3C40-BF03-C90AE7B0DEEA}" type="datetime1">
              <a:rPr lang="en-GB" altLang="en-US"/>
              <a:pPr>
                <a:defRPr/>
              </a:pPr>
              <a:t>13/06/2026</a:t>
            </a:fld>
            <a:endParaRPr lang="en-GB" altLang="en-US"/>
          </a:p>
        </p:txBody>
      </p:sp>
      <p:sp>
        <p:nvSpPr>
          <p:cNvPr id="3" name="Slide Number Placeholder 5">
            <a:extLst>
              <a:ext uri="{FF2B5EF4-FFF2-40B4-BE49-F238E27FC236}">
                <a16:creationId xmlns:a16="http://schemas.microsoft.com/office/drawing/2014/main" id="{6F1EF512-3591-00EE-F08B-A52392FDE6F8}"/>
              </a:ext>
            </a:extLst>
          </p:cNvPr>
          <p:cNvSpPr>
            <a:spLocks noGrp="1"/>
          </p:cNvSpPr>
          <p:nvPr>
            <p:ph type="sldNum" sz="quarter" idx="11"/>
          </p:nvPr>
        </p:nvSpPr>
        <p:spPr/>
        <p:txBody>
          <a:bodyPr/>
          <a:lstStyle>
            <a:lvl1pPr>
              <a:defRPr/>
            </a:lvl1pPr>
          </a:lstStyle>
          <a:p>
            <a:pPr>
              <a:defRPr/>
            </a:pPr>
            <a:fld id="{5683D79F-516D-114C-B19F-44470F918499}" type="slidenum">
              <a:rPr lang="en-GB" altLang="en-US"/>
              <a:pPr>
                <a:defRPr/>
              </a:pPr>
              <a:t>‹#›</a:t>
            </a:fld>
            <a:endParaRPr lang="en-GB" altLang="en-US"/>
          </a:p>
        </p:txBody>
      </p:sp>
    </p:spTree>
    <p:extLst>
      <p:ext uri="{BB962C8B-B14F-4D97-AF65-F5344CB8AC3E}">
        <p14:creationId xmlns:p14="http://schemas.microsoft.com/office/powerpoint/2010/main" val="863826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FABDB51-894D-B0BD-D446-A6A30D5976C6}"/>
              </a:ext>
            </a:extLst>
          </p:cNvPr>
          <p:cNvSpPr>
            <a:spLocks noGrp="1"/>
          </p:cNvSpPr>
          <p:nvPr>
            <p:ph type="dt" sz="half" idx="10"/>
          </p:nvPr>
        </p:nvSpPr>
        <p:spPr/>
        <p:txBody>
          <a:bodyPr/>
          <a:lstStyle>
            <a:lvl1pPr>
              <a:defRPr/>
            </a:lvl1pPr>
          </a:lstStyle>
          <a:p>
            <a:pPr>
              <a:defRPr/>
            </a:pPr>
            <a:fld id="{48918CEC-4FBC-A848-835E-61D621685DF8}"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A44507A6-4275-6E19-1C86-1FA728199ED1}"/>
              </a:ext>
            </a:extLst>
          </p:cNvPr>
          <p:cNvSpPr>
            <a:spLocks noGrp="1"/>
          </p:cNvSpPr>
          <p:nvPr>
            <p:ph type="sldNum" sz="quarter" idx="11"/>
          </p:nvPr>
        </p:nvSpPr>
        <p:spPr/>
        <p:txBody>
          <a:bodyPr/>
          <a:lstStyle>
            <a:lvl1pPr>
              <a:defRPr/>
            </a:lvl1pPr>
          </a:lstStyle>
          <a:p>
            <a:pPr>
              <a:defRPr/>
            </a:pPr>
            <a:fld id="{164C5250-1F90-3848-B8C9-64F2CADE793F}" type="slidenum">
              <a:rPr lang="en-GB" altLang="en-US"/>
              <a:pPr>
                <a:defRPr/>
              </a:pPr>
              <a:t>‹#›</a:t>
            </a:fld>
            <a:endParaRPr lang="en-GB" altLang="en-US"/>
          </a:p>
        </p:txBody>
      </p:sp>
    </p:spTree>
    <p:extLst>
      <p:ext uri="{BB962C8B-B14F-4D97-AF65-F5344CB8AC3E}">
        <p14:creationId xmlns:p14="http://schemas.microsoft.com/office/powerpoint/2010/main" val="24092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8C2BF28-507C-4E6A-B9A0-D70EE4F1EFB3}"/>
              </a:ext>
            </a:extLst>
          </p:cNvPr>
          <p:cNvSpPr>
            <a:spLocks noGrp="1"/>
          </p:cNvSpPr>
          <p:nvPr>
            <p:ph type="dt" sz="half" idx="10"/>
          </p:nvPr>
        </p:nvSpPr>
        <p:spPr/>
        <p:txBody>
          <a:bodyPr/>
          <a:lstStyle>
            <a:lvl1pPr>
              <a:defRPr/>
            </a:lvl1pPr>
          </a:lstStyle>
          <a:p>
            <a:pPr>
              <a:defRPr/>
            </a:pPr>
            <a:fld id="{4C9AD110-BB32-F346-BA04-60163BDDD953}"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FE800919-F2D6-B051-65F5-92C45B0F5D10}"/>
              </a:ext>
            </a:extLst>
          </p:cNvPr>
          <p:cNvSpPr>
            <a:spLocks noGrp="1"/>
          </p:cNvSpPr>
          <p:nvPr>
            <p:ph type="sldNum" sz="quarter" idx="11"/>
          </p:nvPr>
        </p:nvSpPr>
        <p:spPr/>
        <p:txBody>
          <a:bodyPr/>
          <a:lstStyle>
            <a:lvl1pPr>
              <a:defRPr/>
            </a:lvl1pPr>
          </a:lstStyle>
          <a:p>
            <a:pPr>
              <a:defRPr/>
            </a:pPr>
            <a:fld id="{49D05B0D-2201-AE4A-AA01-082CF036571B}" type="slidenum">
              <a:rPr lang="en-GB" altLang="en-US"/>
              <a:pPr>
                <a:defRPr/>
              </a:pPr>
              <a:t>‹#›</a:t>
            </a:fld>
            <a:endParaRPr lang="en-GB" altLang="en-US"/>
          </a:p>
        </p:txBody>
      </p:sp>
    </p:spTree>
    <p:extLst>
      <p:ext uri="{BB962C8B-B14F-4D97-AF65-F5344CB8AC3E}">
        <p14:creationId xmlns:p14="http://schemas.microsoft.com/office/powerpoint/2010/main" val="2125323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98A1A-1A38-9F1C-094E-104A433C4E96}"/>
              </a:ext>
            </a:extLst>
          </p:cNvPr>
          <p:cNvSpPr>
            <a:spLocks noGrp="1"/>
          </p:cNvSpPr>
          <p:nvPr>
            <p:ph type="dt" sz="half" idx="10"/>
          </p:nvPr>
        </p:nvSpPr>
        <p:spPr/>
        <p:txBody>
          <a:bodyPr/>
          <a:lstStyle>
            <a:lvl1pPr>
              <a:defRPr/>
            </a:lvl1pPr>
          </a:lstStyle>
          <a:p>
            <a:pPr>
              <a:defRPr/>
            </a:pPr>
            <a:fld id="{79B7436F-B7B5-754A-B216-C816DFFD1F3D}" type="datetime1">
              <a:rPr lang="en-GB" altLang="en-US"/>
              <a:pPr>
                <a:defRPr/>
              </a:pPr>
              <a:t>13/06/2026</a:t>
            </a:fld>
            <a:endParaRPr lang="en-GB" altLang="en-US"/>
          </a:p>
        </p:txBody>
      </p:sp>
      <p:sp>
        <p:nvSpPr>
          <p:cNvPr id="5" name="Slide Number Placeholder 5">
            <a:extLst>
              <a:ext uri="{FF2B5EF4-FFF2-40B4-BE49-F238E27FC236}">
                <a16:creationId xmlns:a16="http://schemas.microsoft.com/office/drawing/2014/main" id="{A5DE25A7-7F27-9288-C34B-635E89676252}"/>
              </a:ext>
            </a:extLst>
          </p:cNvPr>
          <p:cNvSpPr>
            <a:spLocks noGrp="1"/>
          </p:cNvSpPr>
          <p:nvPr>
            <p:ph type="sldNum" sz="quarter" idx="11"/>
          </p:nvPr>
        </p:nvSpPr>
        <p:spPr/>
        <p:txBody>
          <a:bodyPr/>
          <a:lstStyle>
            <a:lvl1pPr>
              <a:defRPr/>
            </a:lvl1pPr>
          </a:lstStyle>
          <a:p>
            <a:pPr>
              <a:defRPr/>
            </a:pPr>
            <a:fld id="{E808AE2F-F439-B64C-AD0A-5B4D86A79655}" type="slidenum">
              <a:rPr lang="en-GB" altLang="en-US"/>
              <a:pPr>
                <a:defRPr/>
              </a:pPr>
              <a:t>‹#›</a:t>
            </a:fld>
            <a:endParaRPr lang="en-GB" altLang="en-US"/>
          </a:p>
        </p:txBody>
      </p:sp>
    </p:spTree>
    <p:extLst>
      <p:ext uri="{BB962C8B-B14F-4D97-AF65-F5344CB8AC3E}">
        <p14:creationId xmlns:p14="http://schemas.microsoft.com/office/powerpoint/2010/main" val="3715954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A98F5-5AD4-23B5-1A26-60A5095975F0}"/>
              </a:ext>
            </a:extLst>
          </p:cNvPr>
          <p:cNvSpPr>
            <a:spLocks noGrp="1"/>
          </p:cNvSpPr>
          <p:nvPr>
            <p:ph type="dt" sz="half" idx="10"/>
          </p:nvPr>
        </p:nvSpPr>
        <p:spPr/>
        <p:txBody>
          <a:bodyPr/>
          <a:lstStyle>
            <a:lvl1pPr>
              <a:defRPr/>
            </a:lvl1pPr>
          </a:lstStyle>
          <a:p>
            <a:pPr>
              <a:defRPr/>
            </a:pPr>
            <a:fld id="{633E19AC-2329-9047-8E58-8B2AFAA4F85E}" type="datetime1">
              <a:rPr lang="en-GB" altLang="en-US"/>
              <a:pPr>
                <a:defRPr/>
              </a:pPr>
              <a:t>13/06/2026</a:t>
            </a:fld>
            <a:endParaRPr lang="en-GB" altLang="en-US"/>
          </a:p>
        </p:txBody>
      </p:sp>
      <p:sp>
        <p:nvSpPr>
          <p:cNvPr id="5" name="Slide Number Placeholder 5">
            <a:extLst>
              <a:ext uri="{FF2B5EF4-FFF2-40B4-BE49-F238E27FC236}">
                <a16:creationId xmlns:a16="http://schemas.microsoft.com/office/drawing/2014/main" id="{1FA5EC82-FB20-5563-E814-C40594FCD7DA}"/>
              </a:ext>
            </a:extLst>
          </p:cNvPr>
          <p:cNvSpPr>
            <a:spLocks noGrp="1"/>
          </p:cNvSpPr>
          <p:nvPr>
            <p:ph type="sldNum" sz="quarter" idx="11"/>
          </p:nvPr>
        </p:nvSpPr>
        <p:spPr/>
        <p:txBody>
          <a:bodyPr/>
          <a:lstStyle>
            <a:lvl1pPr>
              <a:defRPr/>
            </a:lvl1pPr>
          </a:lstStyle>
          <a:p>
            <a:pPr>
              <a:defRPr/>
            </a:pPr>
            <a:fld id="{2E0BE7FF-1498-F04B-8E3D-B6C613669614}" type="slidenum">
              <a:rPr lang="en-GB" altLang="en-US"/>
              <a:pPr>
                <a:defRPr/>
              </a:pPr>
              <a:t>‹#›</a:t>
            </a:fld>
            <a:endParaRPr lang="en-GB" altLang="en-US"/>
          </a:p>
        </p:txBody>
      </p:sp>
    </p:spTree>
    <p:extLst>
      <p:ext uri="{BB962C8B-B14F-4D97-AF65-F5344CB8AC3E}">
        <p14:creationId xmlns:p14="http://schemas.microsoft.com/office/powerpoint/2010/main" val="3235975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C2364A54-2473-6AFA-2FEC-E03C010DBC86}"/>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95C7CD-F86E-329B-1841-5E1CC6876A3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6/13/2026</a:t>
            </a:fld>
            <a:endParaRPr lang="en-US" dirty="0"/>
          </a:p>
        </p:txBody>
      </p:sp>
      <p:sp>
        <p:nvSpPr>
          <p:cNvPr id="5" name="Slide Number Placeholder 5">
            <a:extLst>
              <a:ext uri="{FF2B5EF4-FFF2-40B4-BE49-F238E27FC236}">
                <a16:creationId xmlns:a16="http://schemas.microsoft.com/office/drawing/2014/main" id="{726E76FA-7E21-DD5E-6E2E-1560807DBB05}"/>
              </a:ext>
            </a:extLst>
          </p:cNvPr>
          <p:cNvSpPr>
            <a:spLocks noGrp="1"/>
          </p:cNvSpPr>
          <p:nvPr>
            <p:ph type="sldNum" sz="quarter" idx="12"/>
          </p:nvPr>
        </p:nvSpPr>
        <p:spPr/>
        <p:txBody>
          <a:bodyPr/>
          <a:lstStyle>
            <a:lvl1pPr>
              <a:defRPr smtClean="0"/>
            </a:lvl1pPr>
          </a:lstStyle>
          <a:p>
            <a:pPr>
              <a:defRPr/>
            </a:pPr>
            <a:fld id="{32FE58B1-61DC-B446-BC70-CC051FC0ADA1}" type="slidenum">
              <a:rPr lang="en-US" altLang="en-US"/>
              <a:pPr>
                <a:defRPr/>
              </a:pPr>
              <a:t>‹#›</a:t>
            </a:fld>
            <a:endParaRPr lang="en-US" altLang="en-US"/>
          </a:p>
        </p:txBody>
      </p:sp>
    </p:spTree>
    <p:extLst>
      <p:ext uri="{BB962C8B-B14F-4D97-AF65-F5344CB8AC3E}">
        <p14:creationId xmlns:p14="http://schemas.microsoft.com/office/powerpoint/2010/main" val="26852581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2423FCAA-F7A3-1FB2-EF72-44F867369E05}"/>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6CBBDE-7A52-AE31-322B-B654134CF43A}"/>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6/13/2026</a:t>
            </a:fld>
            <a:endParaRPr lang="en-US" dirty="0"/>
          </a:p>
        </p:txBody>
      </p:sp>
      <p:sp>
        <p:nvSpPr>
          <p:cNvPr id="5" name="Slide Number Placeholder 5">
            <a:extLst>
              <a:ext uri="{FF2B5EF4-FFF2-40B4-BE49-F238E27FC236}">
                <a16:creationId xmlns:a16="http://schemas.microsoft.com/office/drawing/2014/main" id="{ECCA4695-734D-60C0-85D5-D3B8668D9EAE}"/>
              </a:ext>
            </a:extLst>
          </p:cNvPr>
          <p:cNvSpPr>
            <a:spLocks noGrp="1"/>
          </p:cNvSpPr>
          <p:nvPr>
            <p:ph type="sldNum" sz="quarter" idx="16"/>
          </p:nvPr>
        </p:nvSpPr>
        <p:spPr/>
        <p:txBody>
          <a:bodyPr/>
          <a:lstStyle>
            <a:lvl1pPr>
              <a:defRPr smtClean="0"/>
            </a:lvl1pPr>
          </a:lstStyle>
          <a:p>
            <a:pPr>
              <a:defRPr/>
            </a:pPr>
            <a:fld id="{1AFF1AF8-751C-5344-B218-D30D7498205F}" type="slidenum">
              <a:rPr lang="en-US" altLang="en-US"/>
              <a:pPr>
                <a:defRPr/>
              </a:pPr>
              <a:t>‹#›</a:t>
            </a:fld>
            <a:endParaRPr lang="en-US" altLang="en-US"/>
          </a:p>
        </p:txBody>
      </p:sp>
    </p:spTree>
    <p:extLst>
      <p:ext uri="{BB962C8B-B14F-4D97-AF65-F5344CB8AC3E}">
        <p14:creationId xmlns:p14="http://schemas.microsoft.com/office/powerpoint/2010/main" val="4240179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3D81C5C-207E-2D09-C7B2-DE3F335D5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B8A954A-2CF7-E8A3-7163-0E9E282D0A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258F1D-F202-7C47-F987-9D197EEE518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E8AA174-5F0C-8C45-93FB-BA412F1E8E21}" type="datetime1">
              <a:rPr lang="en-GB" altLang="en-US"/>
              <a:pPr>
                <a:defRPr/>
              </a:pPr>
              <a:t>13/06/2026</a:t>
            </a:fld>
            <a:endParaRPr lang="en-GB" altLang="en-US"/>
          </a:p>
        </p:txBody>
      </p:sp>
      <p:sp>
        <p:nvSpPr>
          <p:cNvPr id="6" name="Slide Number Placeholder 5">
            <a:extLst>
              <a:ext uri="{FF2B5EF4-FFF2-40B4-BE49-F238E27FC236}">
                <a16:creationId xmlns:a16="http://schemas.microsoft.com/office/drawing/2014/main" id="{D107DCD6-01CF-124F-2F29-632DD1E07D9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ABC25BE-BADE-3A49-911B-C9966CDC071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82" r:id="rId1"/>
    <p:sldLayoutId id="2147483983"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 id="2147483981" r:id="rId11"/>
    <p:sldLayoutId id="2147483985" r:id="rId12"/>
    <p:sldLayoutId id="2147483986"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 Id="rId9"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QE8kNh52EeU" TargetMode="Externa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5772/intechopen.10426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74A187C-BAB6-7FCA-DE90-AEE45D4ACCEC}"/>
              </a:ext>
            </a:extLst>
          </p:cNvPr>
          <p:cNvSpPr>
            <a:spLocks noGrp="1"/>
          </p:cNvSpPr>
          <p:nvPr>
            <p:ph type="ctrTitle"/>
          </p:nvPr>
        </p:nvSpPr>
        <p:spPr>
          <a:xfrm>
            <a:off x="1547813" y="830263"/>
            <a:ext cx="7772400" cy="1512887"/>
          </a:xfrm>
        </p:spPr>
        <p:txBody>
          <a:bodyPr/>
          <a:lstStyle/>
          <a:p>
            <a:pPr eaLnBrk="1" hangingPunct="1"/>
            <a:r>
              <a:rPr lang="en-GB" altLang="en-US" sz="3600" b="1"/>
              <a:t>LCBB6022</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0243" name="Subtitle 4">
            <a:extLst>
              <a:ext uri="{FF2B5EF4-FFF2-40B4-BE49-F238E27FC236}">
                <a16:creationId xmlns:a16="http://schemas.microsoft.com/office/drawing/2014/main" id="{4957F875-E53F-21EE-E1C3-3F2434C785BC}"/>
              </a:ext>
            </a:extLst>
          </p:cNvPr>
          <p:cNvSpPr>
            <a:spLocks noGrp="1"/>
          </p:cNvSpPr>
          <p:nvPr>
            <p:ph type="subTitle" idx="1"/>
          </p:nvPr>
        </p:nvSpPr>
        <p:spPr>
          <a:xfrm>
            <a:off x="2765425" y="1844675"/>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8</a:t>
            </a:r>
          </a:p>
          <a:p>
            <a:pPr eaLnBrk="1" hangingPunct="1"/>
            <a:r>
              <a:rPr lang="en-US" altLang="en-US" b="1">
                <a:solidFill>
                  <a:schemeClr val="tx1"/>
                </a:solidFill>
              </a:rPr>
              <a:t>Session 2:</a:t>
            </a:r>
            <a:endParaRPr lang="en-US" altLang="en-US" b="1" dirty="0">
              <a:solidFill>
                <a:schemeClr val="tx1"/>
              </a:solidFill>
            </a:endParaRPr>
          </a:p>
          <a:p>
            <a:pPr eaLnBrk="1" hangingPunct="1"/>
            <a:r>
              <a:rPr lang="en-US" altLang="en-US" sz="2400" b="1" i="1" dirty="0">
                <a:solidFill>
                  <a:schemeClr val="tx1"/>
                </a:solidFill>
                <a:ea typeface="Malgun Gothic" panose="020B0503020000020004" pitchFamily="34" charset="-127"/>
              </a:rPr>
              <a:t>Managing Change</a:t>
            </a:r>
            <a:endParaRPr lang="en-GB" altLang="en-US" dirty="0">
              <a:solidFill>
                <a:schemeClr val="tx1"/>
              </a:solidFill>
            </a:endParaRPr>
          </a:p>
        </p:txBody>
      </p:sp>
      <p:sp>
        <p:nvSpPr>
          <p:cNvPr id="3" name="Date Placeholder 2">
            <a:extLst>
              <a:ext uri="{FF2B5EF4-FFF2-40B4-BE49-F238E27FC236}">
                <a16:creationId xmlns:a16="http://schemas.microsoft.com/office/drawing/2014/main" id="{BE5EF9DB-3BBD-7CE9-F3B8-6FB2D18B6F81}"/>
              </a:ext>
            </a:extLst>
          </p:cNvPr>
          <p:cNvSpPr>
            <a:spLocks noGrp="1"/>
          </p:cNvSpPr>
          <p:nvPr>
            <p:ph type="dt" sz="quarter" idx="10"/>
          </p:nvPr>
        </p:nvSpPr>
        <p:spPr/>
        <p:txBody>
          <a:bodyPr/>
          <a:lstStyle/>
          <a:p>
            <a:pPr>
              <a:defRPr/>
            </a:pPr>
            <a:fld id="{5EC0FA7E-6D3B-48D7-9F80-6C4D37659D9C}" type="datetime1">
              <a:rPr lang="en-GB" altLang="en-US"/>
              <a:pPr>
                <a:defRPr/>
              </a:pPr>
              <a:t>13/06/2026</a:t>
            </a:fld>
            <a:endParaRPr lang="en-GB" altLang="en-US"/>
          </a:p>
        </p:txBody>
      </p:sp>
      <p:sp>
        <p:nvSpPr>
          <p:cNvPr id="10245" name="Slide Number Placeholder 5">
            <a:extLst>
              <a:ext uri="{FF2B5EF4-FFF2-40B4-BE49-F238E27FC236}">
                <a16:creationId xmlns:a16="http://schemas.microsoft.com/office/drawing/2014/main" id="{83520425-D562-6E5D-9AFC-8FF9AAF1B1E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337ECB5-EAFD-A144-9139-1477A9C3B9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4A908-AEF7-E9C1-AAE1-54CFDE64144E}"/>
              </a:ext>
            </a:extLst>
          </p:cNvPr>
          <p:cNvSpPr>
            <a:spLocks noGrp="1"/>
          </p:cNvSpPr>
          <p:nvPr>
            <p:ph type="title"/>
          </p:nvPr>
        </p:nvSpPr>
        <p:spPr/>
        <p:txBody>
          <a:bodyPr/>
          <a:lstStyle/>
          <a:p>
            <a:r>
              <a:rPr lang="en-GB" sz="3600" b="1" dirty="0"/>
              <a:t>Content of the Session</a:t>
            </a:r>
          </a:p>
        </p:txBody>
      </p:sp>
      <p:sp>
        <p:nvSpPr>
          <p:cNvPr id="3" name="Content Placeholder 2">
            <a:extLst>
              <a:ext uri="{FF2B5EF4-FFF2-40B4-BE49-F238E27FC236}">
                <a16:creationId xmlns:a16="http://schemas.microsoft.com/office/drawing/2014/main" id="{1B807AF0-1C13-6C5D-4A98-7AFD2F19DDE8}"/>
              </a:ext>
            </a:extLst>
          </p:cNvPr>
          <p:cNvSpPr>
            <a:spLocks noGrp="1"/>
          </p:cNvSpPr>
          <p:nvPr>
            <p:ph idx="1"/>
          </p:nvPr>
        </p:nvSpPr>
        <p:spPr/>
        <p:txBody>
          <a:bodyPr/>
          <a:lstStyle/>
          <a:p>
            <a:r>
              <a:rPr lang="en-GB" sz="2400" dirty="0"/>
              <a:t>Organisational Change</a:t>
            </a:r>
          </a:p>
          <a:p>
            <a:r>
              <a:rPr lang="en-GB" sz="2400" dirty="0"/>
              <a:t>Change: External Forces </a:t>
            </a:r>
          </a:p>
          <a:p>
            <a:r>
              <a:rPr lang="en-GB" sz="2400" dirty="0"/>
              <a:t>Change: Internal Forces</a:t>
            </a:r>
          </a:p>
        </p:txBody>
      </p:sp>
      <p:sp>
        <p:nvSpPr>
          <p:cNvPr id="4" name="Date Placeholder 3">
            <a:extLst>
              <a:ext uri="{FF2B5EF4-FFF2-40B4-BE49-F238E27FC236}">
                <a16:creationId xmlns:a16="http://schemas.microsoft.com/office/drawing/2014/main" id="{ED95F5D9-FD8C-235E-AFCF-F64C681A3BE5}"/>
              </a:ext>
            </a:extLst>
          </p:cNvPr>
          <p:cNvSpPr>
            <a:spLocks noGrp="1"/>
          </p:cNvSpPr>
          <p:nvPr>
            <p:ph type="dt" sz="half" idx="10"/>
          </p:nvPr>
        </p:nvSpPr>
        <p:spPr/>
        <p:txBody>
          <a:bodyPr/>
          <a:lstStyle/>
          <a:p>
            <a:pPr>
              <a:defRPr/>
            </a:pPr>
            <a:fld id="{9EC8F95B-8932-A041-92E9-A610F752BD5A}"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AACCE294-6F23-46BC-9470-6C182A524215}"/>
              </a:ext>
            </a:extLst>
          </p:cNvPr>
          <p:cNvSpPr>
            <a:spLocks noGrp="1"/>
          </p:cNvSpPr>
          <p:nvPr>
            <p:ph type="sldNum" sz="quarter" idx="12"/>
          </p:nvPr>
        </p:nvSpPr>
        <p:spPr/>
        <p:txBody>
          <a:bodyPr/>
          <a:lstStyle/>
          <a:p>
            <a:pPr>
              <a:defRPr/>
            </a:pPr>
            <a:fld id="{E888E968-661A-0C43-ACE5-E72F44D97FF8}" type="slidenum">
              <a:rPr lang="en-GB" altLang="en-US" smtClean="0"/>
              <a:pPr>
                <a:defRPr/>
              </a:pPr>
              <a:t>2</a:t>
            </a:fld>
            <a:endParaRPr lang="en-GB" altLang="en-US"/>
          </a:p>
        </p:txBody>
      </p:sp>
    </p:spTree>
    <p:extLst>
      <p:ext uri="{BB962C8B-B14F-4D97-AF65-F5344CB8AC3E}">
        <p14:creationId xmlns:p14="http://schemas.microsoft.com/office/powerpoint/2010/main" val="1031831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A7BE0FF-DB81-A667-74D1-E28ED37CB1A6}"/>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What is Organizational Change?</a:t>
            </a:r>
          </a:p>
        </p:txBody>
      </p:sp>
      <p:sp>
        <p:nvSpPr>
          <p:cNvPr id="17411" name="Content Placeholder 2">
            <a:extLst>
              <a:ext uri="{FF2B5EF4-FFF2-40B4-BE49-F238E27FC236}">
                <a16:creationId xmlns:a16="http://schemas.microsoft.com/office/drawing/2014/main" id="{C183BD30-67F5-EA37-9E4F-F02E4510B2F8}"/>
              </a:ext>
            </a:extLst>
          </p:cNvPr>
          <p:cNvSpPr>
            <a:spLocks noGrp="1"/>
          </p:cNvSpPr>
          <p:nvPr>
            <p:ph idx="1"/>
          </p:nvPr>
        </p:nvSpPr>
        <p:spPr>
          <a:xfrm>
            <a:off x="457200" y="1619250"/>
            <a:ext cx="8229600" cy="1717393"/>
          </a:xfrm>
        </p:spPr>
        <p:txBody>
          <a:bodyPr>
            <a:spAutoFit/>
          </a:bodyPr>
          <a:lstStyle/>
          <a:p>
            <a:pPr marL="0" indent="0">
              <a:buNone/>
            </a:pPr>
            <a:r>
              <a:rPr lang="en-IN" altLang="en-US" sz="2400" dirty="0"/>
              <a:t>Change is a process or act of becoming different in some way. It can refer to many things depending on the context.</a:t>
            </a:r>
          </a:p>
          <a:p>
            <a:pPr marL="0" indent="0">
              <a:buFont typeface="Arial" panose="020B0604020202020204" pitchFamily="34" charset="0"/>
              <a:buNone/>
            </a:pPr>
            <a:endParaRPr lang="en-IN" altLang="en-US" sz="2400" dirty="0"/>
          </a:p>
          <a:p>
            <a:pPr marL="0" indent="0">
              <a:buFont typeface="Arial" panose="020B0604020202020204" pitchFamily="34" charset="0"/>
              <a:buNone/>
            </a:pPr>
            <a:r>
              <a:rPr lang="en-IN" altLang="en-US" sz="2400" dirty="0"/>
              <a:t>Categories of Organizational Change:</a:t>
            </a:r>
          </a:p>
        </p:txBody>
      </p:sp>
      <p:pic>
        <p:nvPicPr>
          <p:cNvPr id="17412" name="Picture 2" descr="The details are as follows:&#10;• Structure&#10;o Authority relationships&#10;o Coordinating mechanisms&#10;o Job redesign&#10;o Spans of control&#10;• Technology&#10;o Work processes&#10;o Work methods&#10;o Equipment&#10;• People&#10;o Attitudes&#10;o Expectations&#10;o Perceptions&#10;o Behavior">
            <a:extLst>
              <a:ext uri="{FF2B5EF4-FFF2-40B4-BE49-F238E27FC236}">
                <a16:creationId xmlns:a16="http://schemas.microsoft.com/office/drawing/2014/main" id="{06B39674-590B-4BB5-FB98-54CD2ABD07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88" y="3689003"/>
            <a:ext cx="8199437" cy="190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A7EF9B3-B67D-CEDA-12F9-3DD90C845E65}"/>
              </a:ext>
            </a:extLst>
          </p:cNvPr>
          <p:cNvSpPr txBox="1"/>
          <p:nvPr/>
        </p:nvSpPr>
        <p:spPr>
          <a:xfrm>
            <a:off x="3347864" y="5373216"/>
            <a:ext cx="2600392" cy="369332"/>
          </a:xfrm>
          <a:prstGeom prst="rect">
            <a:avLst/>
          </a:prstGeom>
          <a:noFill/>
        </p:spPr>
        <p:txBody>
          <a:bodyPr wrap="none" rtlCol="0">
            <a:spAutoFit/>
          </a:bodyPr>
          <a:lstStyle/>
          <a:p>
            <a:r>
              <a:rPr lang="en-GB" sz="1800" b="0" i="0" u="none" strike="noStrike" dirty="0">
                <a:effectLst/>
                <a:latin typeface="Source Sans Pro" panose="020B0503030403020204" pitchFamily="34" charset="0"/>
              </a:rPr>
              <a:t>(Yukl and Gardner, 2020)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5D95752-B9E7-E456-9AAF-D96F2E1A2C5F}"/>
              </a:ext>
            </a:extLst>
          </p:cNvPr>
          <p:cNvSpPr>
            <a:spLocks noGrp="1"/>
          </p:cNvSpPr>
          <p:nvPr>
            <p:ph type="title"/>
          </p:nvPr>
        </p:nvSpPr>
        <p:spPr>
          <a:xfrm>
            <a:off x="457200" y="274638"/>
            <a:ext cx="8229600" cy="1143000"/>
          </a:xfrm>
        </p:spPr>
        <p:txBody>
          <a:bodyPr wrap="square" anchor="ctr">
            <a:normAutofit/>
          </a:bodyPr>
          <a:lstStyle/>
          <a:p>
            <a:r>
              <a:rPr lang="en-US" altLang="en-US" sz="3600" b="1" dirty="0"/>
              <a:t>Change: External Factors</a:t>
            </a:r>
          </a:p>
        </p:txBody>
      </p:sp>
      <p:sp>
        <p:nvSpPr>
          <p:cNvPr id="19459" name="Content Placeholder 2">
            <a:extLst>
              <a:ext uri="{FF2B5EF4-FFF2-40B4-BE49-F238E27FC236}">
                <a16:creationId xmlns:a16="http://schemas.microsoft.com/office/drawing/2014/main" id="{FE7EF345-5921-EB52-ECC2-3F291F513F4E}"/>
              </a:ext>
            </a:extLst>
          </p:cNvPr>
          <p:cNvSpPr>
            <a:spLocks noGrp="1"/>
          </p:cNvSpPr>
          <p:nvPr>
            <p:ph sz="half" idx="1"/>
          </p:nvPr>
        </p:nvSpPr>
        <p:spPr>
          <a:xfrm>
            <a:off x="457200" y="1600201"/>
            <a:ext cx="4038600" cy="3989040"/>
          </a:xfrm>
        </p:spPr>
        <p:txBody>
          <a:bodyPr wrap="square" anchor="t">
            <a:normAutofit/>
          </a:bodyPr>
          <a:lstStyle/>
          <a:p>
            <a:pPr marL="271463" indent="-271463">
              <a:lnSpc>
                <a:spcPct val="90000"/>
              </a:lnSpc>
              <a:buClrTx/>
              <a:buSzTx/>
            </a:pPr>
            <a:r>
              <a:rPr lang="en-US" altLang="en-US" sz="2400" dirty="0"/>
              <a:t>Marketplace</a:t>
            </a:r>
          </a:p>
          <a:p>
            <a:pPr marL="271463" indent="-271463">
              <a:lnSpc>
                <a:spcPct val="90000"/>
              </a:lnSpc>
              <a:buClrTx/>
              <a:buSzTx/>
            </a:pPr>
            <a:r>
              <a:rPr lang="en-US" altLang="en-US" sz="2400" dirty="0"/>
              <a:t>Government laws and regulations</a:t>
            </a:r>
          </a:p>
          <a:p>
            <a:pPr marL="271463" indent="-271463">
              <a:lnSpc>
                <a:spcPct val="90000"/>
              </a:lnSpc>
              <a:buClrTx/>
              <a:buSzTx/>
            </a:pPr>
            <a:r>
              <a:rPr lang="en-US" altLang="en-US" sz="2400" dirty="0"/>
              <a:t>Technology</a:t>
            </a:r>
          </a:p>
          <a:p>
            <a:pPr marL="271463" indent="-271463">
              <a:lnSpc>
                <a:spcPct val="90000"/>
              </a:lnSpc>
              <a:buClrTx/>
              <a:buSzTx/>
            </a:pPr>
            <a:r>
              <a:rPr lang="en-US" altLang="en-US" sz="2400" dirty="0"/>
              <a:t>Labor markets</a:t>
            </a:r>
          </a:p>
          <a:p>
            <a:pPr marL="271463" indent="-271463">
              <a:lnSpc>
                <a:spcPct val="90000"/>
              </a:lnSpc>
              <a:buClrTx/>
              <a:buSzTx/>
            </a:pPr>
            <a:r>
              <a:rPr lang="en-US" altLang="en-US" sz="2400" dirty="0"/>
              <a:t>Economic changes</a:t>
            </a:r>
          </a:p>
          <a:p>
            <a:pPr marL="271463" indent="-271463">
              <a:lnSpc>
                <a:spcPct val="90000"/>
              </a:lnSpc>
              <a:buClrTx/>
              <a:buSzTx/>
            </a:pPr>
            <a:r>
              <a:rPr lang="en-US" altLang="en-US" sz="2400" dirty="0"/>
              <a:t>Social changes</a:t>
            </a:r>
          </a:p>
          <a:p>
            <a:pPr marL="271463" indent="-271463">
              <a:lnSpc>
                <a:spcPct val="90000"/>
              </a:lnSpc>
              <a:buClrTx/>
              <a:buSzTx/>
            </a:pPr>
            <a:r>
              <a:rPr lang="en-US" altLang="en-US" sz="2400" dirty="0"/>
              <a:t>Competition</a:t>
            </a:r>
          </a:p>
        </p:txBody>
      </p:sp>
      <p:pic>
        <p:nvPicPr>
          <p:cNvPr id="2" name="Picture 1" descr="A group of people standing around gears&#10;&#10;AI-generated content may be incorrect.">
            <a:extLst>
              <a:ext uri="{FF2B5EF4-FFF2-40B4-BE49-F238E27FC236}">
                <a16:creationId xmlns:a16="http://schemas.microsoft.com/office/drawing/2014/main" id="{46A55AB4-7D52-1545-96D2-4CDFEB548DF3}"/>
              </a:ext>
            </a:extLst>
          </p:cNvPr>
          <p:cNvPicPr>
            <a:picLocks noChangeAspect="1"/>
          </p:cNvPicPr>
          <p:nvPr/>
        </p:nvPicPr>
        <p:blipFill>
          <a:blip r:embed="rId3"/>
          <a:stretch>
            <a:fillRect/>
          </a:stretch>
        </p:blipFill>
        <p:spPr>
          <a:xfrm>
            <a:off x="4648200" y="2585071"/>
            <a:ext cx="4038600" cy="2019300"/>
          </a:xfrm>
          <a:prstGeom prst="rect">
            <a:avLst/>
          </a:prstGeom>
          <a:noFill/>
        </p:spPr>
      </p:pic>
      <p:sp>
        <p:nvSpPr>
          <p:cNvPr id="19468" name="Date Placeholder 4">
            <a:extLst>
              <a:ext uri="{FF2B5EF4-FFF2-40B4-BE49-F238E27FC236}">
                <a16:creationId xmlns:a16="http://schemas.microsoft.com/office/drawing/2014/main" id="{F4B49065-C020-8087-1DC7-B49939692938}"/>
              </a:ext>
            </a:extLst>
          </p:cNvPr>
          <p:cNvSpPr>
            <a:spLocks noGrp="1"/>
          </p:cNvSpPr>
          <p:nvPr>
            <p:ph type="dt" sz="half" idx="10"/>
          </p:nvPr>
        </p:nvSpPr>
        <p:spPr>
          <a:xfrm>
            <a:off x="250825" y="6524625"/>
            <a:ext cx="971550" cy="219075"/>
          </a:xfrm>
        </p:spPr>
        <p:txBody>
          <a:bodyPr/>
          <a:lstStyle/>
          <a:p>
            <a:pPr>
              <a:spcAft>
                <a:spcPts val="600"/>
              </a:spcAft>
              <a:defRPr/>
            </a:pPr>
            <a:fld id="{1BD33FFB-3022-6845-9243-E63897293E77}" type="datetime1">
              <a:rPr lang="en-GB" altLang="en-US"/>
              <a:pPr>
                <a:spcAft>
                  <a:spcPts val="600"/>
                </a:spcAft>
                <a:defRPr/>
              </a:pPr>
              <a:t>13/06/2026</a:t>
            </a:fld>
            <a:endParaRPr lang="en-GB" altLang="en-US"/>
          </a:p>
        </p:txBody>
      </p:sp>
      <p:sp>
        <p:nvSpPr>
          <p:cNvPr id="19469" name="Slide Number Placeholder 5">
            <a:extLst>
              <a:ext uri="{FF2B5EF4-FFF2-40B4-BE49-F238E27FC236}">
                <a16:creationId xmlns:a16="http://schemas.microsoft.com/office/drawing/2014/main" id="{048599CB-D433-AAC5-1E8F-93CB31C884AF}"/>
              </a:ext>
            </a:extLst>
          </p:cNvPr>
          <p:cNvSpPr>
            <a:spLocks noGrp="1"/>
          </p:cNvSpPr>
          <p:nvPr>
            <p:ph type="sldNum" sz="quarter" idx="11"/>
          </p:nvPr>
        </p:nvSpPr>
        <p:spPr>
          <a:xfrm>
            <a:off x="7956550" y="6381750"/>
            <a:ext cx="730250" cy="339725"/>
          </a:xfrm>
        </p:spPr>
        <p:txBody>
          <a:bodyPr/>
          <a:lstStyle/>
          <a:p>
            <a:pPr>
              <a:spcAft>
                <a:spcPts val="600"/>
              </a:spcAft>
              <a:defRPr/>
            </a:pPr>
            <a:fld id="{73240B12-C9BA-1747-9275-3D5EC634F10F}" type="slidenum">
              <a:rPr lang="en-GB" altLang="en-US"/>
              <a:pPr>
                <a:spcAft>
                  <a:spcPts val="600"/>
                </a:spcAft>
                <a:defRPr/>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9FB935B1-DD6F-B35D-AD10-EE62FDC84359}"/>
              </a:ext>
            </a:extLst>
          </p:cNvPr>
          <p:cNvSpPr>
            <a:spLocks noGrp="1"/>
          </p:cNvSpPr>
          <p:nvPr>
            <p:ph type="title"/>
          </p:nvPr>
        </p:nvSpPr>
        <p:spPr>
          <a:xfrm>
            <a:off x="457200" y="3904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Change: Internal Factors</a:t>
            </a:r>
          </a:p>
        </p:txBody>
      </p:sp>
      <p:sp>
        <p:nvSpPr>
          <p:cNvPr id="21507" name="Content Placeholder 2">
            <a:extLst>
              <a:ext uri="{FF2B5EF4-FFF2-40B4-BE49-F238E27FC236}">
                <a16:creationId xmlns:a16="http://schemas.microsoft.com/office/drawing/2014/main" id="{4DF6FC02-F22C-2F08-8DFA-DFFDE5622F17}"/>
              </a:ext>
            </a:extLst>
          </p:cNvPr>
          <p:cNvSpPr>
            <a:spLocks noGrp="1"/>
          </p:cNvSpPr>
          <p:nvPr>
            <p:ph idx="1"/>
          </p:nvPr>
        </p:nvSpPr>
        <p:spPr>
          <a:xfrm>
            <a:off x="457200" y="1541463"/>
            <a:ext cx="8229600" cy="2086725"/>
          </a:xfrm>
        </p:spPr>
        <p:txBody>
          <a:bodyPr>
            <a:spAutoFit/>
          </a:bodyPr>
          <a:lstStyle/>
          <a:p>
            <a:pPr marL="273050" indent="-273050">
              <a:buClrTx/>
              <a:buSzTx/>
            </a:pPr>
            <a:r>
              <a:rPr lang="en-US" altLang="en-US" sz="2400" dirty="0">
                <a:ea typeface="MS PGothic" panose="020B0600070205080204" pitchFamily="34" charset="-128"/>
              </a:rPr>
              <a:t>Change in Strategy</a:t>
            </a:r>
          </a:p>
          <a:p>
            <a:pPr marL="273050" indent="-273050">
              <a:buClrTx/>
              <a:buSzTx/>
            </a:pPr>
            <a:r>
              <a:rPr lang="en-US" altLang="en-US" sz="2400" dirty="0">
                <a:ea typeface="MS PGothic" panose="020B0600070205080204" pitchFamily="34" charset="-128"/>
              </a:rPr>
              <a:t>Composition of workforce </a:t>
            </a:r>
          </a:p>
          <a:p>
            <a:pPr marL="273050" indent="-273050">
              <a:buClrTx/>
              <a:buSzTx/>
            </a:pPr>
            <a:r>
              <a:rPr lang="en-US" altLang="en-US" sz="2400" dirty="0">
                <a:ea typeface="MS PGothic" panose="020B0600070205080204" pitchFamily="34" charset="-128"/>
              </a:rPr>
              <a:t>Continuous need for growth and development. For example: improving products and services and integrating new technologies.</a:t>
            </a:r>
            <a:endParaRPr lang="en-US"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0FBB0-B84D-08F0-9AB7-C2E2620183D6}"/>
              </a:ext>
            </a:extLst>
          </p:cNvPr>
          <p:cNvSpPr>
            <a:spLocks noGrp="1"/>
          </p:cNvSpPr>
          <p:nvPr>
            <p:ph type="title"/>
          </p:nvPr>
        </p:nvSpPr>
        <p:spPr>
          <a:xfrm>
            <a:off x="457200" y="274638"/>
            <a:ext cx="8229600" cy="1143000"/>
          </a:xfrm>
        </p:spPr>
        <p:txBody>
          <a:bodyPr wrap="square" anchor="ctr">
            <a:normAutofit/>
          </a:bodyPr>
          <a:lstStyle/>
          <a:p>
            <a:r>
              <a:rPr lang="en-US" altLang="en-US" sz="3600" b="1" dirty="0"/>
              <a:t>Kurt Lewin’s Change Model</a:t>
            </a:r>
            <a:endParaRPr lang="en-GB" sz="3600" dirty="0"/>
          </a:p>
        </p:txBody>
      </p:sp>
      <p:pic>
        <p:nvPicPr>
          <p:cNvPr id="27652" name="Picture 2" descr="A flow diagram illustrates the three-step changing process; namely, unfreezing, changing, and refreezing.">
            <a:extLst>
              <a:ext uri="{FF2B5EF4-FFF2-40B4-BE49-F238E27FC236}">
                <a16:creationId xmlns:a16="http://schemas.microsoft.com/office/drawing/2014/main" id="{73918822-DAFC-B940-F3EA-09E11943DA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2231694"/>
            <a:ext cx="8229600" cy="265404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80C2371B-F1F7-C1CD-4DDB-90337FB240E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EC8F95B-8932-A041-92E9-A610F752BD5A}" type="datetime1">
              <a:rPr lang="en-GB" altLang="en-US" sz="900" smtClean="0"/>
              <a:pPr>
                <a:lnSpc>
                  <a:spcPct val="90000"/>
                </a:lnSpc>
                <a:spcAft>
                  <a:spcPts val="600"/>
                </a:spcAft>
                <a:defRPr/>
              </a:pPr>
              <a:t>13/06/2026</a:t>
            </a:fld>
            <a:endParaRPr lang="en-GB" altLang="en-US" sz="900"/>
          </a:p>
        </p:txBody>
      </p:sp>
      <p:sp>
        <p:nvSpPr>
          <p:cNvPr id="5" name="Slide Number Placeholder 4">
            <a:extLst>
              <a:ext uri="{FF2B5EF4-FFF2-40B4-BE49-F238E27FC236}">
                <a16:creationId xmlns:a16="http://schemas.microsoft.com/office/drawing/2014/main" id="{C856DAD6-E09A-4FE0-DE76-03C78B46397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888E968-661A-0C43-ACE5-E72F44D97FF8}" type="slidenum">
              <a:rPr lang="en-GB" altLang="en-US" smtClean="0"/>
              <a:pPr>
                <a:spcAft>
                  <a:spcPts val="600"/>
                </a:spcAft>
                <a:defRPr/>
              </a:pPr>
              <a:t>6</a:t>
            </a:fld>
            <a:endParaRPr lang="en-GB" altLang="en-US"/>
          </a:p>
        </p:txBody>
      </p:sp>
      <p:sp>
        <p:nvSpPr>
          <p:cNvPr id="3" name="TextBox 2">
            <a:extLst>
              <a:ext uri="{FF2B5EF4-FFF2-40B4-BE49-F238E27FC236}">
                <a16:creationId xmlns:a16="http://schemas.microsoft.com/office/drawing/2014/main" id="{77B0DB00-4FDB-9B78-BFBA-DC92FAB9A811}"/>
              </a:ext>
            </a:extLst>
          </p:cNvPr>
          <p:cNvSpPr txBox="1"/>
          <p:nvPr/>
        </p:nvSpPr>
        <p:spPr>
          <a:xfrm>
            <a:off x="3419872" y="5264413"/>
            <a:ext cx="2424062" cy="338554"/>
          </a:xfrm>
          <a:prstGeom prst="rect">
            <a:avLst/>
          </a:prstGeom>
          <a:noFill/>
        </p:spPr>
        <p:txBody>
          <a:bodyPr wrap="none" rtlCol="0">
            <a:spAutoFit/>
          </a:bodyPr>
          <a:lstStyle/>
          <a:p>
            <a:r>
              <a:rPr lang="en-GB" sz="1600" b="0" i="0" u="none" strike="noStrike" dirty="0">
                <a:effectLst/>
                <a:latin typeface="+mn-lt"/>
              </a:rPr>
              <a:t>(Whittington et al., 2020)</a:t>
            </a:r>
            <a:endParaRPr lang="en-GB" sz="1600" dirty="0">
              <a:latin typeface="+mn-lt"/>
            </a:endParaRPr>
          </a:p>
        </p:txBody>
      </p:sp>
    </p:spTree>
    <p:extLst>
      <p:ext uri="{BB962C8B-B14F-4D97-AF65-F5344CB8AC3E}">
        <p14:creationId xmlns:p14="http://schemas.microsoft.com/office/powerpoint/2010/main" val="2963554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3ABE-AF92-8C7F-3107-B9907B2A84F2}"/>
              </a:ext>
            </a:extLst>
          </p:cNvPr>
          <p:cNvSpPr>
            <a:spLocks noGrp="1"/>
          </p:cNvSpPr>
          <p:nvPr>
            <p:ph type="title"/>
          </p:nvPr>
        </p:nvSpPr>
        <p:spPr/>
        <p:txBody>
          <a:bodyPr/>
          <a:lstStyle/>
          <a:p>
            <a:r>
              <a:rPr lang="en-GB" sz="3600" b="1" i="0" u="none" strike="noStrike" dirty="0">
                <a:solidFill>
                  <a:srgbClr val="000000"/>
                </a:solidFill>
                <a:effectLst/>
              </a:rPr>
              <a:t>Unfreeze</a:t>
            </a:r>
            <a:endParaRPr lang="en-GB" sz="3600" dirty="0"/>
          </a:p>
        </p:txBody>
      </p:sp>
      <p:sp>
        <p:nvSpPr>
          <p:cNvPr id="3" name="Content Placeholder 2">
            <a:extLst>
              <a:ext uri="{FF2B5EF4-FFF2-40B4-BE49-F238E27FC236}">
                <a16:creationId xmlns:a16="http://schemas.microsoft.com/office/drawing/2014/main" id="{67F8EC55-135E-9A6D-3E8D-148AA746CA32}"/>
              </a:ext>
            </a:extLst>
          </p:cNvPr>
          <p:cNvSpPr>
            <a:spLocks noGrp="1"/>
          </p:cNvSpPr>
          <p:nvPr>
            <p:ph idx="1"/>
          </p:nvPr>
        </p:nvSpPr>
        <p:spPr/>
        <p:txBody>
          <a:bodyPr/>
          <a:lstStyle/>
          <a:p>
            <a:pPr algn="l">
              <a:buClr>
                <a:schemeClr val="tx1"/>
              </a:buClr>
              <a:buSzPct val="100000"/>
              <a:buFont typeface="Arial" panose="020B0604020202020204" pitchFamily="34" charset="0"/>
              <a:buChar char="•"/>
            </a:pPr>
            <a:r>
              <a:rPr lang="en-GB" sz="2400" b="0" i="0" u="none" strike="noStrike" dirty="0">
                <a:solidFill>
                  <a:srgbClr val="000000"/>
                </a:solidFill>
                <a:effectLst/>
              </a:rPr>
              <a:t>Prepare the organisation or individuals for change. </a:t>
            </a:r>
            <a:r>
              <a:rPr lang="en-GB" sz="2400" dirty="0">
                <a:solidFill>
                  <a:srgbClr val="000000"/>
                </a:solidFill>
              </a:rPr>
              <a:t>In this stage managers should:</a:t>
            </a:r>
            <a:endParaRPr lang="en-GB" sz="2400" b="0" i="0" u="none" strike="noStrike" dirty="0">
              <a:solidFill>
                <a:srgbClr val="000000"/>
              </a:solidFill>
              <a:effectLst/>
            </a:endParaRPr>
          </a:p>
          <a:p>
            <a:pPr marL="742950" lvl="1">
              <a:buClr>
                <a:schemeClr val="tx1"/>
              </a:buClr>
            </a:pPr>
            <a:r>
              <a:rPr lang="en-GB" sz="2400" b="1" i="0" u="none" strike="noStrike" dirty="0">
                <a:solidFill>
                  <a:srgbClr val="000000"/>
                </a:solidFill>
                <a:effectLst/>
              </a:rPr>
              <a:t>Recognise</a:t>
            </a:r>
            <a:r>
              <a:rPr lang="en-GB" sz="2400" b="0" i="0" u="none" strike="noStrike" dirty="0">
                <a:solidFill>
                  <a:srgbClr val="000000"/>
                </a:solidFill>
                <a:effectLst/>
              </a:rPr>
              <a:t> the need for change and communicating it effectively.</a:t>
            </a:r>
          </a:p>
          <a:p>
            <a:pPr marL="742950" lvl="1">
              <a:buClr>
                <a:schemeClr val="tx1"/>
              </a:buClr>
            </a:pPr>
            <a:r>
              <a:rPr lang="en-GB" sz="2400" b="1" i="0" u="none" strike="noStrike" dirty="0">
                <a:solidFill>
                  <a:srgbClr val="000000"/>
                </a:solidFill>
                <a:effectLst/>
              </a:rPr>
              <a:t>Break down </a:t>
            </a:r>
            <a:r>
              <a:rPr lang="en-GB" sz="2400" b="0" i="0" u="none" strike="noStrike" dirty="0">
                <a:solidFill>
                  <a:srgbClr val="000000"/>
                </a:solidFill>
                <a:effectLst/>
              </a:rPr>
              <a:t>existing beliefs, habits, or processes that resist change.</a:t>
            </a:r>
          </a:p>
          <a:p>
            <a:pPr marL="742950" lvl="1">
              <a:buClr>
                <a:schemeClr val="tx1"/>
              </a:buClr>
            </a:pPr>
            <a:r>
              <a:rPr lang="en-GB" sz="2400" b="1" i="0" u="none" strike="noStrike" dirty="0">
                <a:solidFill>
                  <a:srgbClr val="000000"/>
                </a:solidFill>
                <a:effectLst/>
              </a:rPr>
              <a:t>Create</a:t>
            </a:r>
            <a:r>
              <a:rPr lang="en-GB" sz="2400" b="0" i="0" u="none" strike="noStrike" dirty="0">
                <a:solidFill>
                  <a:srgbClr val="000000"/>
                </a:solidFill>
                <a:effectLst/>
              </a:rPr>
              <a:t> motivation for change by highlighting problems with the current state and the benefits of the new approach.</a:t>
            </a:r>
          </a:p>
          <a:p>
            <a:endParaRPr lang="en-GB" dirty="0"/>
          </a:p>
        </p:txBody>
      </p:sp>
      <p:sp>
        <p:nvSpPr>
          <p:cNvPr id="4" name="Date Placeholder 3">
            <a:extLst>
              <a:ext uri="{FF2B5EF4-FFF2-40B4-BE49-F238E27FC236}">
                <a16:creationId xmlns:a16="http://schemas.microsoft.com/office/drawing/2014/main" id="{19F57BC8-C8B8-120F-4C0E-478664631544}"/>
              </a:ext>
            </a:extLst>
          </p:cNvPr>
          <p:cNvSpPr>
            <a:spLocks noGrp="1"/>
          </p:cNvSpPr>
          <p:nvPr>
            <p:ph type="dt" sz="half" idx="11"/>
          </p:nvPr>
        </p:nvSpPr>
        <p:spPr/>
        <p:txBody>
          <a:bodyPr/>
          <a:lstStyle/>
          <a:p>
            <a:pPr>
              <a:defRPr/>
            </a:pPr>
            <a:fld id="{97599415-5985-D84A-A60A-57C791293199}" type="datetime1">
              <a:rPr lang="en-US" smtClean="0"/>
              <a:t>6/13/2026</a:t>
            </a:fld>
            <a:endParaRPr lang="en-US" dirty="0"/>
          </a:p>
        </p:txBody>
      </p:sp>
      <p:sp>
        <p:nvSpPr>
          <p:cNvPr id="5" name="Slide Number Placeholder 4">
            <a:extLst>
              <a:ext uri="{FF2B5EF4-FFF2-40B4-BE49-F238E27FC236}">
                <a16:creationId xmlns:a16="http://schemas.microsoft.com/office/drawing/2014/main" id="{827BC168-7D38-CD14-5489-4D53A246C750}"/>
              </a:ext>
            </a:extLst>
          </p:cNvPr>
          <p:cNvSpPr>
            <a:spLocks noGrp="1"/>
          </p:cNvSpPr>
          <p:nvPr>
            <p:ph type="sldNum" sz="quarter" idx="12"/>
          </p:nvPr>
        </p:nvSpPr>
        <p:spPr/>
        <p:txBody>
          <a:bodyPr/>
          <a:lstStyle/>
          <a:p>
            <a:pPr>
              <a:defRPr/>
            </a:pPr>
            <a:fld id="{32FE58B1-61DC-B446-BC70-CC051FC0ADA1}" type="slidenum">
              <a:rPr lang="en-US" altLang="en-US" smtClean="0"/>
              <a:pPr>
                <a:defRPr/>
              </a:pPr>
              <a:t>7</a:t>
            </a:fld>
            <a:endParaRPr lang="en-US" altLang="en-US"/>
          </a:p>
        </p:txBody>
      </p:sp>
    </p:spTree>
    <p:extLst>
      <p:ext uri="{BB962C8B-B14F-4D97-AF65-F5344CB8AC3E}">
        <p14:creationId xmlns:p14="http://schemas.microsoft.com/office/powerpoint/2010/main" val="3850252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5D6AD-14BE-2385-A053-EA4CD7F6BBAB}"/>
              </a:ext>
            </a:extLst>
          </p:cNvPr>
          <p:cNvSpPr>
            <a:spLocks noGrp="1"/>
          </p:cNvSpPr>
          <p:nvPr>
            <p:ph type="title"/>
          </p:nvPr>
        </p:nvSpPr>
        <p:spPr>
          <a:xfrm>
            <a:off x="457200" y="274638"/>
            <a:ext cx="8229600" cy="1143000"/>
          </a:xfrm>
        </p:spPr>
        <p:txBody>
          <a:bodyPr wrap="square" anchor="ctr">
            <a:normAutofit/>
          </a:bodyPr>
          <a:lstStyle/>
          <a:p>
            <a:r>
              <a:rPr lang="en-GB" sz="3600" b="1" i="0" u="none" strike="noStrike" dirty="0">
                <a:effectLst/>
              </a:rPr>
              <a:t>Change (Transition)</a:t>
            </a:r>
            <a:endParaRPr lang="en-GB" sz="3600" dirty="0"/>
          </a:p>
        </p:txBody>
      </p:sp>
      <p:sp>
        <p:nvSpPr>
          <p:cNvPr id="3" name="Content Placeholder 2">
            <a:extLst>
              <a:ext uri="{FF2B5EF4-FFF2-40B4-BE49-F238E27FC236}">
                <a16:creationId xmlns:a16="http://schemas.microsoft.com/office/drawing/2014/main" id="{C502C1E0-DA97-35F4-3E1E-2D8A25467A40}"/>
              </a:ext>
            </a:extLst>
          </p:cNvPr>
          <p:cNvSpPr>
            <a:spLocks noGrp="1"/>
          </p:cNvSpPr>
          <p:nvPr>
            <p:ph sz="half" idx="1"/>
          </p:nvPr>
        </p:nvSpPr>
        <p:spPr>
          <a:xfrm>
            <a:off x="457200" y="1600201"/>
            <a:ext cx="4762872" cy="3989040"/>
          </a:xfrm>
        </p:spPr>
        <p:txBody>
          <a:bodyPr wrap="square" anchor="t">
            <a:normAutofit/>
          </a:bodyPr>
          <a:lstStyle/>
          <a:p>
            <a:pPr>
              <a:lnSpc>
                <a:spcPct val="90000"/>
              </a:lnSpc>
              <a:buClr>
                <a:schemeClr val="tx1"/>
              </a:buClr>
              <a:buSzPct val="100000"/>
              <a:buFont typeface="Arial" panose="020B0604020202020204" pitchFamily="34" charset="0"/>
              <a:buChar char="•"/>
            </a:pPr>
            <a:r>
              <a:rPr lang="en-GB" sz="2400" b="0" i="0" u="none" strike="noStrike" dirty="0">
                <a:effectLst/>
              </a:rPr>
              <a:t>Implement the change itself. In this stage, </a:t>
            </a:r>
            <a:r>
              <a:rPr lang="en-GB" sz="2400" dirty="0"/>
              <a:t>managers should support the employees with:</a:t>
            </a:r>
          </a:p>
          <a:p>
            <a:pPr lvl="1">
              <a:lnSpc>
                <a:spcPct val="90000"/>
              </a:lnSpc>
              <a:buClr>
                <a:schemeClr val="tx1"/>
              </a:buClr>
            </a:pPr>
            <a:r>
              <a:rPr lang="en-GB" b="1" i="0" u="none" strike="noStrike" dirty="0">
                <a:effectLst/>
              </a:rPr>
              <a:t>Transitioning</a:t>
            </a:r>
            <a:r>
              <a:rPr lang="en-GB" b="0" i="0" u="none" strike="noStrike" dirty="0">
                <a:effectLst/>
              </a:rPr>
              <a:t> from the </a:t>
            </a:r>
            <a:r>
              <a:rPr lang="en-GB" b="1" i="0" u="none" strike="noStrike" dirty="0">
                <a:effectLst/>
              </a:rPr>
              <a:t>old</a:t>
            </a:r>
            <a:r>
              <a:rPr lang="en-GB" b="0" i="0" u="none" strike="noStrike" dirty="0">
                <a:effectLst/>
              </a:rPr>
              <a:t> way of doing things to the </a:t>
            </a:r>
            <a:r>
              <a:rPr lang="en-GB" b="1" i="0" u="none" strike="noStrike" dirty="0">
                <a:effectLst/>
              </a:rPr>
              <a:t>new</a:t>
            </a:r>
            <a:r>
              <a:rPr lang="en-GB" b="0" i="0" u="none" strike="noStrike" dirty="0">
                <a:effectLst/>
              </a:rPr>
              <a:t> processes, behaviours, or systems.</a:t>
            </a:r>
          </a:p>
          <a:p>
            <a:pPr lvl="1">
              <a:lnSpc>
                <a:spcPct val="90000"/>
              </a:lnSpc>
              <a:buClr>
                <a:schemeClr val="tx1"/>
              </a:buClr>
            </a:pPr>
            <a:r>
              <a:rPr lang="en-GB" b="0" i="0" u="none" strike="noStrike" dirty="0">
                <a:effectLst/>
              </a:rPr>
              <a:t>This stage often involves </a:t>
            </a:r>
            <a:r>
              <a:rPr lang="en-GB" b="1" i="0" u="none" strike="noStrike" dirty="0">
                <a:effectLst/>
              </a:rPr>
              <a:t>uncertainty</a:t>
            </a:r>
            <a:r>
              <a:rPr lang="en-GB" b="0" i="0" u="none" strike="noStrike" dirty="0">
                <a:effectLst/>
              </a:rPr>
              <a:t> and requires </a:t>
            </a:r>
            <a:r>
              <a:rPr lang="en-GB" b="1" i="0" u="none" strike="noStrike" dirty="0">
                <a:effectLst/>
              </a:rPr>
              <a:t>strong leadership and support.</a:t>
            </a:r>
          </a:p>
          <a:p>
            <a:pPr>
              <a:lnSpc>
                <a:spcPct val="90000"/>
              </a:lnSpc>
            </a:pPr>
            <a:endParaRPr lang="en-GB" sz="2000" dirty="0"/>
          </a:p>
        </p:txBody>
      </p:sp>
      <p:pic>
        <p:nvPicPr>
          <p:cNvPr id="6" name="Picture 5" descr="A cartoon character jumping over a couple of round objects&#10;&#10;AI-generated content may be incorrect.">
            <a:extLst>
              <a:ext uri="{FF2B5EF4-FFF2-40B4-BE49-F238E27FC236}">
                <a16:creationId xmlns:a16="http://schemas.microsoft.com/office/drawing/2014/main" id="{BA4EEE26-7A10-6C6F-E84C-2F3235EFB636}"/>
              </a:ext>
            </a:extLst>
          </p:cNvPr>
          <p:cNvPicPr>
            <a:picLocks noChangeAspect="1"/>
          </p:cNvPicPr>
          <p:nvPr/>
        </p:nvPicPr>
        <p:blipFill>
          <a:blip r:embed="rId2"/>
          <a:stretch>
            <a:fillRect/>
          </a:stretch>
        </p:blipFill>
        <p:spPr>
          <a:xfrm>
            <a:off x="5535410" y="1600201"/>
            <a:ext cx="3126610" cy="3701007"/>
          </a:xfrm>
          <a:prstGeom prst="rect">
            <a:avLst/>
          </a:prstGeom>
          <a:noFill/>
        </p:spPr>
      </p:pic>
      <p:sp>
        <p:nvSpPr>
          <p:cNvPr id="4" name="Date Placeholder 3">
            <a:extLst>
              <a:ext uri="{FF2B5EF4-FFF2-40B4-BE49-F238E27FC236}">
                <a16:creationId xmlns:a16="http://schemas.microsoft.com/office/drawing/2014/main" id="{F58202D1-E7D2-78E5-80AF-4513D924F66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B894A9-B7FC-6D46-AAEE-5624A63789C8}" type="datetime1">
              <a:rPr lang="en-US" sz="900" smtClean="0"/>
              <a:pPr>
                <a:lnSpc>
                  <a:spcPct val="90000"/>
                </a:lnSpc>
                <a:spcAft>
                  <a:spcPts val="600"/>
                </a:spcAft>
                <a:defRPr/>
              </a:pPr>
              <a:t>6/13/2026</a:t>
            </a:fld>
            <a:endParaRPr lang="en-US" sz="900"/>
          </a:p>
        </p:txBody>
      </p:sp>
      <p:sp>
        <p:nvSpPr>
          <p:cNvPr id="5" name="Slide Number Placeholder 4">
            <a:extLst>
              <a:ext uri="{FF2B5EF4-FFF2-40B4-BE49-F238E27FC236}">
                <a16:creationId xmlns:a16="http://schemas.microsoft.com/office/drawing/2014/main" id="{83E435EF-A486-E432-037D-8F54DDA3A89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2FE58B1-61DC-B446-BC70-CC051FC0ADA1}" type="slidenum">
              <a:rPr lang="en-US" altLang="en-US" smtClean="0"/>
              <a:pPr>
                <a:spcAft>
                  <a:spcPts val="600"/>
                </a:spcAft>
                <a:defRPr/>
              </a:pPr>
              <a:t>8</a:t>
            </a:fld>
            <a:endParaRPr lang="en-US" altLang="en-US"/>
          </a:p>
        </p:txBody>
      </p:sp>
    </p:spTree>
    <p:extLst>
      <p:ext uri="{BB962C8B-B14F-4D97-AF65-F5344CB8AC3E}">
        <p14:creationId xmlns:p14="http://schemas.microsoft.com/office/powerpoint/2010/main" val="142038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1BBA2-92FE-BCF6-082F-E6A8F06F891A}"/>
              </a:ext>
            </a:extLst>
          </p:cNvPr>
          <p:cNvSpPr>
            <a:spLocks noGrp="1"/>
          </p:cNvSpPr>
          <p:nvPr>
            <p:ph type="title"/>
          </p:nvPr>
        </p:nvSpPr>
        <p:spPr/>
        <p:txBody>
          <a:bodyPr/>
          <a:lstStyle/>
          <a:p>
            <a:r>
              <a:rPr lang="en-GB" sz="3600" b="1" i="0" u="none" strike="noStrike" dirty="0">
                <a:solidFill>
                  <a:srgbClr val="000000"/>
                </a:solidFill>
                <a:effectLst/>
              </a:rPr>
              <a:t>Refreeze</a:t>
            </a:r>
            <a:endParaRPr lang="en-GB" sz="3600" dirty="0"/>
          </a:p>
        </p:txBody>
      </p:sp>
      <p:sp>
        <p:nvSpPr>
          <p:cNvPr id="3" name="Content Placeholder 2">
            <a:extLst>
              <a:ext uri="{FF2B5EF4-FFF2-40B4-BE49-F238E27FC236}">
                <a16:creationId xmlns:a16="http://schemas.microsoft.com/office/drawing/2014/main" id="{9005FC5A-3DC8-69F6-85D6-008E9B2BC95D}"/>
              </a:ext>
            </a:extLst>
          </p:cNvPr>
          <p:cNvSpPr>
            <a:spLocks noGrp="1"/>
          </p:cNvSpPr>
          <p:nvPr>
            <p:ph idx="1"/>
          </p:nvPr>
        </p:nvSpPr>
        <p:spPr/>
        <p:txBody>
          <a:bodyPr/>
          <a:lstStyle/>
          <a:p>
            <a:pPr algn="l">
              <a:buClr>
                <a:schemeClr val="tx1"/>
              </a:buClr>
              <a:buSzPct val="100000"/>
              <a:buFont typeface="Arial" panose="020B0604020202020204" pitchFamily="34" charset="0"/>
              <a:buChar char="•"/>
            </a:pPr>
            <a:r>
              <a:rPr lang="en-GB" sz="2400" b="0" i="0" u="none" strike="noStrike" dirty="0">
                <a:solidFill>
                  <a:srgbClr val="000000"/>
                </a:solidFill>
                <a:effectLst/>
              </a:rPr>
              <a:t>Solidify and sustain the change. In this stage, managers should: </a:t>
            </a:r>
          </a:p>
          <a:p>
            <a:pPr lvl="1">
              <a:buClr>
                <a:schemeClr val="tx1"/>
              </a:buClr>
              <a:buFont typeface="Arial" panose="020B0604020202020204" pitchFamily="34" charset="0"/>
              <a:buChar char="•"/>
            </a:pPr>
            <a:r>
              <a:rPr lang="en-GB" sz="2400" b="1" i="0" u="none" strike="noStrike" dirty="0">
                <a:solidFill>
                  <a:srgbClr val="000000"/>
                </a:solidFill>
                <a:effectLst/>
              </a:rPr>
              <a:t>Embedding</a:t>
            </a:r>
            <a:r>
              <a:rPr lang="en-GB" sz="2400" b="0" i="0" u="none" strike="noStrike" dirty="0">
                <a:solidFill>
                  <a:srgbClr val="000000"/>
                </a:solidFill>
                <a:effectLst/>
              </a:rPr>
              <a:t> the new ways into organizational culture, processes, and systems so they become the norm.</a:t>
            </a:r>
          </a:p>
          <a:p>
            <a:pPr lvl="1">
              <a:buClr>
                <a:schemeClr val="tx1"/>
              </a:buClr>
              <a:buFont typeface="Arial" panose="020B0604020202020204" pitchFamily="34" charset="0"/>
              <a:buChar char="•"/>
            </a:pPr>
            <a:r>
              <a:rPr lang="en-GB" sz="2400" b="0" i="0" u="none" strike="noStrike" dirty="0">
                <a:solidFill>
                  <a:srgbClr val="000000"/>
                </a:solidFill>
                <a:effectLst/>
              </a:rPr>
              <a:t>Ensuring the changes </a:t>
            </a:r>
            <a:r>
              <a:rPr lang="en-GB" sz="2400" b="1" i="0" u="none" strike="noStrike" dirty="0">
                <a:solidFill>
                  <a:srgbClr val="000000"/>
                </a:solidFill>
                <a:effectLst/>
              </a:rPr>
              <a:t>are sustainable </a:t>
            </a:r>
            <a:r>
              <a:rPr lang="en-GB" sz="2400" b="0" i="0" u="none" strike="noStrike" dirty="0">
                <a:solidFill>
                  <a:srgbClr val="000000"/>
                </a:solidFill>
                <a:effectLst/>
              </a:rPr>
              <a:t>and not temporary.</a:t>
            </a:r>
          </a:p>
          <a:p>
            <a:endParaRPr lang="en-GB" dirty="0"/>
          </a:p>
        </p:txBody>
      </p:sp>
      <p:sp>
        <p:nvSpPr>
          <p:cNvPr id="4" name="Date Placeholder 3">
            <a:extLst>
              <a:ext uri="{FF2B5EF4-FFF2-40B4-BE49-F238E27FC236}">
                <a16:creationId xmlns:a16="http://schemas.microsoft.com/office/drawing/2014/main" id="{CBBFA77D-5005-2222-5A10-7D7D3D810BD1}"/>
              </a:ext>
            </a:extLst>
          </p:cNvPr>
          <p:cNvSpPr>
            <a:spLocks noGrp="1"/>
          </p:cNvSpPr>
          <p:nvPr>
            <p:ph type="dt" sz="half" idx="11"/>
          </p:nvPr>
        </p:nvSpPr>
        <p:spPr/>
        <p:txBody>
          <a:bodyPr/>
          <a:lstStyle/>
          <a:p>
            <a:pPr>
              <a:defRPr/>
            </a:pPr>
            <a:fld id="{9D48E844-25D8-B347-AA67-6AE0D891F59D}" type="datetime1">
              <a:rPr lang="en-US" smtClean="0"/>
              <a:t>6/13/2026</a:t>
            </a:fld>
            <a:endParaRPr lang="en-US" dirty="0"/>
          </a:p>
        </p:txBody>
      </p:sp>
      <p:sp>
        <p:nvSpPr>
          <p:cNvPr id="5" name="Slide Number Placeholder 4">
            <a:extLst>
              <a:ext uri="{FF2B5EF4-FFF2-40B4-BE49-F238E27FC236}">
                <a16:creationId xmlns:a16="http://schemas.microsoft.com/office/drawing/2014/main" id="{A756906B-F7E7-E43E-345F-7EB3E8CC481C}"/>
              </a:ext>
            </a:extLst>
          </p:cNvPr>
          <p:cNvSpPr>
            <a:spLocks noGrp="1"/>
          </p:cNvSpPr>
          <p:nvPr>
            <p:ph type="sldNum" sz="quarter" idx="12"/>
          </p:nvPr>
        </p:nvSpPr>
        <p:spPr/>
        <p:txBody>
          <a:bodyPr/>
          <a:lstStyle/>
          <a:p>
            <a:pPr>
              <a:defRPr/>
            </a:pPr>
            <a:fld id="{32FE58B1-61DC-B446-BC70-CC051FC0ADA1}" type="slidenum">
              <a:rPr lang="en-US" altLang="en-US" smtClean="0"/>
              <a:pPr>
                <a:defRPr/>
              </a:pPr>
              <a:t>9</a:t>
            </a:fld>
            <a:endParaRPr lang="en-US" altLang="en-US"/>
          </a:p>
        </p:txBody>
      </p:sp>
    </p:spTree>
    <p:extLst>
      <p:ext uri="{BB962C8B-B14F-4D97-AF65-F5344CB8AC3E}">
        <p14:creationId xmlns:p14="http://schemas.microsoft.com/office/powerpoint/2010/main" val="383254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AD79F-D077-3482-DBE3-28720322414A}"/>
              </a:ext>
            </a:extLst>
          </p:cNvPr>
          <p:cNvSpPr>
            <a:spLocks noGrp="1"/>
          </p:cNvSpPr>
          <p:nvPr>
            <p:ph type="title"/>
          </p:nvPr>
        </p:nvSpPr>
        <p:spPr/>
        <p:txBody>
          <a:bodyPr/>
          <a:lstStyle/>
          <a:p>
            <a:r>
              <a:rPr lang="en-GB" sz="3600" b="1" dirty="0"/>
              <a:t>Kotter’s Change Model</a:t>
            </a:r>
          </a:p>
        </p:txBody>
      </p:sp>
      <p:pic>
        <p:nvPicPr>
          <p:cNvPr id="7" name="Content Placeholder 6" descr="A diagram of steps to create a vision&#10;&#10;Description automatically generated">
            <a:extLst>
              <a:ext uri="{FF2B5EF4-FFF2-40B4-BE49-F238E27FC236}">
                <a16:creationId xmlns:a16="http://schemas.microsoft.com/office/drawing/2014/main" id="{7D34BA49-468A-C60E-70F0-4B7842E491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91203" y="1600200"/>
            <a:ext cx="3561594" cy="3916363"/>
          </a:xfrm>
        </p:spPr>
      </p:pic>
      <p:sp>
        <p:nvSpPr>
          <p:cNvPr id="4" name="Date Placeholder 3">
            <a:extLst>
              <a:ext uri="{FF2B5EF4-FFF2-40B4-BE49-F238E27FC236}">
                <a16:creationId xmlns:a16="http://schemas.microsoft.com/office/drawing/2014/main" id="{63820AFF-AF5E-E725-F528-D84719D46022}"/>
              </a:ext>
            </a:extLst>
          </p:cNvPr>
          <p:cNvSpPr>
            <a:spLocks noGrp="1"/>
          </p:cNvSpPr>
          <p:nvPr>
            <p:ph type="dt" sz="half" idx="11"/>
          </p:nvPr>
        </p:nvSpPr>
        <p:spPr/>
        <p:txBody>
          <a:bodyPr/>
          <a:lstStyle/>
          <a:p>
            <a:pPr>
              <a:defRPr/>
            </a:pPr>
            <a:fld id="{A1A9FE5A-1355-DE49-8911-07377D7BBBAC}" type="datetime1">
              <a:rPr lang="en-US" smtClean="0"/>
              <a:t>6/13/2026</a:t>
            </a:fld>
            <a:endParaRPr lang="en-US" dirty="0"/>
          </a:p>
        </p:txBody>
      </p:sp>
      <p:sp>
        <p:nvSpPr>
          <p:cNvPr id="5" name="Slide Number Placeholder 4">
            <a:extLst>
              <a:ext uri="{FF2B5EF4-FFF2-40B4-BE49-F238E27FC236}">
                <a16:creationId xmlns:a16="http://schemas.microsoft.com/office/drawing/2014/main" id="{9537EF8B-C854-873E-5113-4C245759F19D}"/>
              </a:ext>
            </a:extLst>
          </p:cNvPr>
          <p:cNvSpPr>
            <a:spLocks noGrp="1"/>
          </p:cNvSpPr>
          <p:nvPr>
            <p:ph type="sldNum" sz="quarter" idx="12"/>
          </p:nvPr>
        </p:nvSpPr>
        <p:spPr/>
        <p:txBody>
          <a:bodyPr/>
          <a:lstStyle/>
          <a:p>
            <a:pPr>
              <a:defRPr/>
            </a:pPr>
            <a:fld id="{32FE58B1-61DC-B446-BC70-CC051FC0ADA1}" type="slidenum">
              <a:rPr lang="en-US" altLang="en-US" smtClean="0"/>
              <a:pPr>
                <a:defRPr/>
              </a:pPr>
              <a:t>10</a:t>
            </a:fld>
            <a:endParaRPr lang="en-US" altLang="en-US"/>
          </a:p>
        </p:txBody>
      </p:sp>
      <p:sp>
        <p:nvSpPr>
          <p:cNvPr id="3" name="TextBox 2">
            <a:extLst>
              <a:ext uri="{FF2B5EF4-FFF2-40B4-BE49-F238E27FC236}">
                <a16:creationId xmlns:a16="http://schemas.microsoft.com/office/drawing/2014/main" id="{16ED9FD1-3A2F-1E2E-95A8-77F193721557}"/>
              </a:ext>
            </a:extLst>
          </p:cNvPr>
          <p:cNvSpPr txBox="1"/>
          <p:nvPr/>
        </p:nvSpPr>
        <p:spPr>
          <a:xfrm>
            <a:off x="6516216" y="5347286"/>
            <a:ext cx="2424062" cy="338554"/>
          </a:xfrm>
          <a:prstGeom prst="rect">
            <a:avLst/>
          </a:prstGeom>
          <a:noFill/>
        </p:spPr>
        <p:txBody>
          <a:bodyPr wrap="none" rtlCol="0">
            <a:spAutoFit/>
          </a:bodyPr>
          <a:lstStyle/>
          <a:p>
            <a:r>
              <a:rPr lang="en-GB" sz="1600" b="0" i="0" u="none" strike="noStrike" dirty="0">
                <a:effectLst/>
                <a:latin typeface="+mn-lt"/>
              </a:rPr>
              <a:t>(Whittington et al., 2020)</a:t>
            </a:r>
            <a:endParaRPr lang="en-GB" sz="1600" dirty="0">
              <a:latin typeface="+mn-lt"/>
            </a:endParaRPr>
          </a:p>
        </p:txBody>
      </p:sp>
    </p:spTree>
    <p:extLst>
      <p:ext uri="{BB962C8B-B14F-4D97-AF65-F5344CB8AC3E}">
        <p14:creationId xmlns:p14="http://schemas.microsoft.com/office/powerpoint/2010/main" val="2519811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BC3F3CA2-EFD4-C445-2F82-91D4D99E3FD2}"/>
              </a:ext>
            </a:extLst>
          </p:cNvPr>
          <p:cNvSpPr>
            <a:spLocks noGrp="1"/>
          </p:cNvSpPr>
          <p:nvPr>
            <p:ph type="title"/>
          </p:nvPr>
        </p:nvSpPr>
        <p:spPr>
          <a:xfrm>
            <a:off x="457200" y="645210"/>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Resistance to Change</a:t>
            </a:r>
            <a:endParaRPr lang="en-US" altLang="en-US" b="1" dirty="0">
              <a:ea typeface="MS PGothic" panose="020B0600070205080204" pitchFamily="34" charset="-128"/>
              <a:cs typeface="Arial" panose="020B0604020202020204" pitchFamily="34" charset="0"/>
            </a:endParaRPr>
          </a:p>
        </p:txBody>
      </p:sp>
      <p:sp>
        <p:nvSpPr>
          <p:cNvPr id="37891" name="Content Placeholder 2">
            <a:extLst>
              <a:ext uri="{FF2B5EF4-FFF2-40B4-BE49-F238E27FC236}">
                <a16:creationId xmlns:a16="http://schemas.microsoft.com/office/drawing/2014/main" id="{FEAD3426-A320-6065-80AF-70DC37ECCEA4}"/>
              </a:ext>
            </a:extLst>
          </p:cNvPr>
          <p:cNvSpPr>
            <a:spLocks noGrp="1"/>
          </p:cNvSpPr>
          <p:nvPr>
            <p:ph idx="1"/>
          </p:nvPr>
        </p:nvSpPr>
        <p:spPr>
          <a:xfrm>
            <a:off x="457200" y="1600200"/>
            <a:ext cx="8147050" cy="1791260"/>
          </a:xfrm>
        </p:spPr>
        <p:txBody>
          <a:bodyPr>
            <a:spAutoFit/>
          </a:bodyPr>
          <a:lstStyle/>
          <a:p>
            <a:pPr marL="255588" indent="-255588"/>
            <a:r>
              <a:rPr lang="en-US" altLang="en-US" sz="2400" dirty="0">
                <a:ea typeface="MS PGothic" panose="020B0600070205080204" pitchFamily="34" charset="-128"/>
              </a:rPr>
              <a:t>Uncertainty</a:t>
            </a:r>
          </a:p>
          <a:p>
            <a:pPr marL="255588" indent="-255588"/>
            <a:r>
              <a:rPr lang="en-US" altLang="en-US" sz="2400" dirty="0">
                <a:ea typeface="MS PGothic" panose="020B0600070205080204" pitchFamily="34" charset="-128"/>
              </a:rPr>
              <a:t>Habit</a:t>
            </a:r>
          </a:p>
          <a:p>
            <a:pPr marL="255588" indent="-255588"/>
            <a:r>
              <a:rPr lang="en-US" altLang="en-US" sz="2400" dirty="0">
                <a:ea typeface="MS PGothic" panose="020B0600070205080204" pitchFamily="34" charset="-128"/>
              </a:rPr>
              <a:t>Concern over personal loss</a:t>
            </a:r>
          </a:p>
          <a:p>
            <a:pPr marL="255588" indent="-255588"/>
            <a:r>
              <a:rPr lang="en-US" altLang="en-US" sz="2400" dirty="0">
                <a:ea typeface="MS PGothic" panose="020B0600070205080204" pitchFamily="34" charset="-128"/>
              </a:rPr>
              <a:t>Belief change is not in organization’s best interests</a:t>
            </a:r>
            <a:endParaRPr lang="en-US" altLang="en-US" sz="2400" dirty="0"/>
          </a:p>
        </p:txBody>
      </p:sp>
      <p:sp>
        <p:nvSpPr>
          <p:cNvPr id="37892" name="Content Placeholder 3">
            <a:extLst>
              <a:ext uri="{FF2B5EF4-FFF2-40B4-BE49-F238E27FC236}">
                <a16:creationId xmlns:a16="http://schemas.microsoft.com/office/drawing/2014/main" id="{4AFB4D5C-1DCE-BEC6-27EE-FB5625B28C12}"/>
              </a:ext>
            </a:extLst>
          </p:cNvPr>
          <p:cNvSpPr>
            <a:spLocks noGrp="1"/>
          </p:cNvSpPr>
          <p:nvPr>
            <p:ph idx="13"/>
          </p:nvPr>
        </p:nvSpPr>
        <p:spPr>
          <a:xfrm>
            <a:off x="457200" y="4244975"/>
            <a:ext cx="8147050" cy="984250"/>
          </a:xfrm>
        </p:spPr>
        <p:txBody>
          <a:bodyPr/>
          <a:lstStyle/>
          <a:p>
            <a:pPr marL="0" indent="0" algn="ctr">
              <a:buFont typeface="Arial" panose="020B0604020202020204" pitchFamily="34" charset="0"/>
              <a:buNone/>
            </a:pPr>
            <a:r>
              <a:rPr lang="en-IN" altLang="en-US" sz="2200">
                <a:solidFill>
                  <a:srgbClr val="188A2E"/>
                </a:solidFill>
              </a:rPr>
              <a:t>People resist change even if </a:t>
            </a:r>
            <a:r>
              <a:rPr lang="en-IN" altLang="en-US" sz="2200" b="1">
                <a:solidFill>
                  <a:srgbClr val="188A2E"/>
                </a:solidFill>
              </a:rPr>
              <a:t>it might be beneficial! </a:t>
            </a:r>
            <a:r>
              <a:rPr lang="en-IN" altLang="en-US" sz="2200">
                <a:solidFill>
                  <a:srgbClr val="188A2E"/>
                </a:solidFill>
              </a:rPr>
              <a:t>How</a:t>
            </a:r>
          </a:p>
          <a:p>
            <a:pPr marL="0" indent="0" algn="ctr">
              <a:buFont typeface="Arial" panose="020B0604020202020204" pitchFamily="34" charset="0"/>
              <a:buNone/>
            </a:pPr>
            <a:r>
              <a:rPr lang="en-IN" altLang="en-US" sz="2200">
                <a:solidFill>
                  <a:srgbClr val="188A2E"/>
                </a:solidFill>
              </a:rPr>
              <a:t>about YOU? How do you </a:t>
            </a:r>
            <a:r>
              <a:rPr lang="en-IN" altLang="en-US" sz="2200" b="1">
                <a:solidFill>
                  <a:srgbClr val="188A2E"/>
                </a:solidFill>
              </a:rPr>
              <a:t>respond to change</a:t>
            </a:r>
            <a:r>
              <a:rPr lang="en-IN" altLang="en-US" sz="2200">
                <a:solidFill>
                  <a:srgbClr val="188A2E"/>
                </a:solidFill>
              </a:rPr>
              <a:t>?</a:t>
            </a:r>
          </a:p>
        </p:txBody>
      </p:sp>
      <p:pic>
        <p:nvPicPr>
          <p:cNvPr id="2" name="Picture 5" descr="7 Strategies for Overcoming Resistance ...">
            <a:extLst>
              <a:ext uri="{FF2B5EF4-FFF2-40B4-BE49-F238E27FC236}">
                <a16:creationId xmlns:a16="http://schemas.microsoft.com/office/drawing/2014/main" id="{F9AC0CF0-87B0-322A-1939-BB1BA08B56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271284"/>
            <a:ext cx="3671206" cy="16536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A1B3B-6971-89BD-E29D-9C5E46291522}"/>
              </a:ext>
            </a:extLst>
          </p:cNvPr>
          <p:cNvSpPr>
            <a:spLocks noGrp="1"/>
          </p:cNvSpPr>
          <p:nvPr>
            <p:ph type="title"/>
          </p:nvPr>
        </p:nvSpPr>
        <p:spPr/>
        <p:txBody>
          <a:bodyPr/>
          <a:lstStyle/>
          <a:p>
            <a:r>
              <a:rPr lang="en-US" altLang="en-US" sz="3600" b="1" dirty="0">
                <a:ea typeface="MS PGothic" panose="020B0600070205080204" pitchFamily="34" charset="-128"/>
                <a:cs typeface="Arial" panose="020B0604020202020204" pitchFamily="34" charset="0"/>
              </a:rPr>
              <a:t>Reducing Resistance to Change</a:t>
            </a:r>
            <a:endParaRPr lang="en-GB" sz="3600" dirty="0"/>
          </a:p>
        </p:txBody>
      </p:sp>
      <p:sp>
        <p:nvSpPr>
          <p:cNvPr id="4" name="Date Placeholder 3">
            <a:extLst>
              <a:ext uri="{FF2B5EF4-FFF2-40B4-BE49-F238E27FC236}">
                <a16:creationId xmlns:a16="http://schemas.microsoft.com/office/drawing/2014/main" id="{CBC2583D-6597-0C65-F625-01B905EF383B}"/>
              </a:ext>
            </a:extLst>
          </p:cNvPr>
          <p:cNvSpPr>
            <a:spLocks noGrp="1"/>
          </p:cNvSpPr>
          <p:nvPr>
            <p:ph type="dt" sz="half" idx="10"/>
          </p:nvPr>
        </p:nvSpPr>
        <p:spPr/>
        <p:txBody>
          <a:bodyPr/>
          <a:lstStyle/>
          <a:p>
            <a:pPr>
              <a:defRPr/>
            </a:pPr>
            <a:fld id="{9EC8F95B-8932-A041-92E9-A610F752BD5A}" type="datetime1">
              <a:rPr lang="en-GB" altLang="en-US" smtClean="0"/>
              <a:pPr>
                <a:defRPr/>
              </a:pPr>
              <a:t>13/06/2026</a:t>
            </a:fld>
            <a:endParaRPr lang="en-GB" altLang="en-US"/>
          </a:p>
        </p:txBody>
      </p:sp>
      <p:sp>
        <p:nvSpPr>
          <p:cNvPr id="5" name="Slide Number Placeholder 4">
            <a:extLst>
              <a:ext uri="{FF2B5EF4-FFF2-40B4-BE49-F238E27FC236}">
                <a16:creationId xmlns:a16="http://schemas.microsoft.com/office/drawing/2014/main" id="{A4FFA975-1565-F8AD-9075-CE851E24100D}"/>
              </a:ext>
            </a:extLst>
          </p:cNvPr>
          <p:cNvSpPr>
            <a:spLocks noGrp="1"/>
          </p:cNvSpPr>
          <p:nvPr>
            <p:ph type="sldNum" sz="quarter" idx="12"/>
          </p:nvPr>
        </p:nvSpPr>
        <p:spPr/>
        <p:txBody>
          <a:bodyPr/>
          <a:lstStyle/>
          <a:p>
            <a:pPr>
              <a:defRPr/>
            </a:pPr>
            <a:fld id="{E888E968-661A-0C43-ACE5-E72F44D97FF8}" type="slidenum">
              <a:rPr lang="en-GB" altLang="en-US" smtClean="0"/>
              <a:pPr>
                <a:defRPr/>
              </a:pPr>
              <a:t>12</a:t>
            </a:fld>
            <a:endParaRPr lang="en-GB" altLang="en-US"/>
          </a:p>
        </p:txBody>
      </p:sp>
      <p:graphicFrame>
        <p:nvGraphicFramePr>
          <p:cNvPr id="6" name="Table 1">
            <a:extLst>
              <a:ext uri="{FF2B5EF4-FFF2-40B4-BE49-F238E27FC236}">
                <a16:creationId xmlns:a16="http://schemas.microsoft.com/office/drawing/2014/main" id="{1BF97053-E2A7-CD61-64D9-AC9707FA7A18}"/>
              </a:ext>
            </a:extLst>
          </p:cNvPr>
          <p:cNvGraphicFramePr>
            <a:graphicFrameLocks noGrp="1"/>
          </p:cNvGraphicFramePr>
          <p:nvPr>
            <p:ph idx="1"/>
            <p:extLst>
              <p:ext uri="{D42A27DB-BD31-4B8C-83A1-F6EECF244321}">
                <p14:modId xmlns:p14="http://schemas.microsoft.com/office/powerpoint/2010/main" val="1988048989"/>
              </p:ext>
            </p:extLst>
          </p:nvPr>
        </p:nvGraphicFramePr>
        <p:xfrm>
          <a:off x="457200" y="1196752"/>
          <a:ext cx="8229600" cy="4563531"/>
        </p:xfrm>
        <a:graphic>
          <a:graphicData uri="http://schemas.openxmlformats.org/drawingml/2006/table">
            <a:tbl>
              <a:tblPr firstRow="1">
                <a:tableStyleId>{0E3FDE45-AF77-4B5C-9715-49D594BDF05E}</a:tableStyleId>
              </a:tblPr>
              <a:tblGrid>
                <a:gridCol w="1443790">
                  <a:extLst>
                    <a:ext uri="{9D8B030D-6E8A-4147-A177-3AD203B41FA5}">
                      <a16:colId xmlns:a16="http://schemas.microsoft.com/office/drawing/2014/main" val="20000"/>
                    </a:ext>
                  </a:extLst>
                </a:gridCol>
                <a:gridCol w="2393643">
                  <a:extLst>
                    <a:ext uri="{9D8B030D-6E8A-4147-A177-3AD203B41FA5}">
                      <a16:colId xmlns:a16="http://schemas.microsoft.com/office/drawing/2014/main" val="20001"/>
                    </a:ext>
                  </a:extLst>
                </a:gridCol>
                <a:gridCol w="2082103">
                  <a:extLst>
                    <a:ext uri="{9D8B030D-6E8A-4147-A177-3AD203B41FA5}">
                      <a16:colId xmlns:a16="http://schemas.microsoft.com/office/drawing/2014/main" val="20002"/>
                    </a:ext>
                  </a:extLst>
                </a:gridCol>
                <a:gridCol w="2310064">
                  <a:extLst>
                    <a:ext uri="{9D8B030D-6E8A-4147-A177-3AD203B41FA5}">
                      <a16:colId xmlns:a16="http://schemas.microsoft.com/office/drawing/2014/main" val="20003"/>
                    </a:ext>
                  </a:extLst>
                </a:gridCol>
              </a:tblGrid>
              <a:tr h="393747">
                <a:tc>
                  <a:txBody>
                    <a:bodyPr/>
                    <a:lstStyle/>
                    <a:p>
                      <a:pPr algn="ctr"/>
                      <a:r>
                        <a:rPr lang="en-US" sz="1400" b="1" i="0" u="none" strike="noStrike" kern="1200" baseline="0" dirty="0">
                          <a:solidFill>
                            <a:schemeClr val="tx1"/>
                          </a:solidFill>
                          <a:latin typeface="+mn-lt"/>
                          <a:ea typeface="+mn-ea"/>
                          <a:cs typeface="+mn-cs"/>
                        </a:rPr>
                        <a:t>TECHNIQUE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WHEN USED</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ADVANTAGE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DISADVANTAGE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683475">
                <a:tc>
                  <a:txBody>
                    <a:bodyPr/>
                    <a:lstStyle/>
                    <a:p>
                      <a:r>
                        <a:rPr lang="en-US" sz="1400" b="0" i="0" u="none" strike="noStrike" kern="1200" baseline="0" dirty="0">
                          <a:solidFill>
                            <a:schemeClr val="tx1"/>
                          </a:solidFill>
                          <a:latin typeface="+mn-lt"/>
                          <a:ea typeface="+mn-ea"/>
                          <a:cs typeface="+mn-cs"/>
                        </a:rPr>
                        <a:t>Education and</a:t>
                      </a:r>
                    </a:p>
                    <a:p>
                      <a:r>
                        <a:rPr lang="en-US" sz="1400" b="0" i="0" u="none" strike="noStrike" kern="1200" baseline="0" dirty="0">
                          <a:solidFill>
                            <a:schemeClr val="tx1"/>
                          </a:solidFill>
                          <a:latin typeface="+mn-lt"/>
                          <a:ea typeface="+mn-ea"/>
                          <a:cs typeface="+mn-cs"/>
                        </a:rPr>
                        <a:t>communication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resistance is due to misinformation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Clear up misunderstandings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May not work when mutual trust and credibility are lacking</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683475">
                <a:tc>
                  <a:txBody>
                    <a:bodyPr/>
                    <a:lstStyle/>
                    <a:p>
                      <a:r>
                        <a:rPr lang="en-US" sz="1400" b="0" i="0" u="none" strike="noStrike" kern="1200" baseline="0" dirty="0">
                          <a:solidFill>
                            <a:schemeClr val="tx1"/>
                          </a:solidFill>
                          <a:latin typeface="+mn-lt"/>
                          <a:ea typeface="+mn-ea"/>
                          <a:cs typeface="+mn-cs"/>
                        </a:rPr>
                        <a:t>Participation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resisters have</a:t>
                      </a:r>
                    </a:p>
                    <a:p>
                      <a:r>
                        <a:rPr lang="en-US" sz="1400" b="0" i="0" u="none" strike="noStrike" kern="1200" baseline="0" dirty="0">
                          <a:solidFill>
                            <a:schemeClr val="tx1"/>
                          </a:solidFill>
                          <a:latin typeface="+mn-lt"/>
                          <a:ea typeface="+mn-ea"/>
                          <a:cs typeface="+mn-cs"/>
                        </a:rPr>
                        <a:t>the expertise to make</a:t>
                      </a:r>
                    </a:p>
                    <a:p>
                      <a:r>
                        <a:rPr lang="en-US" sz="1400" b="0" i="0" u="none" strike="noStrike" kern="1200" baseline="0" dirty="0">
                          <a:solidFill>
                            <a:schemeClr val="tx1"/>
                          </a:solidFill>
                          <a:latin typeface="+mn-lt"/>
                          <a:ea typeface="+mn-ea"/>
                          <a:cs typeface="+mn-cs"/>
                        </a:rPr>
                        <a:t>a contribution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Increase involvement and</a:t>
                      </a:r>
                    </a:p>
                    <a:p>
                      <a:r>
                        <a:rPr lang="en-US" sz="1400" b="0" i="0" u="none" strike="noStrike" kern="1200" baseline="0" dirty="0">
                          <a:solidFill>
                            <a:schemeClr val="tx1"/>
                          </a:solidFill>
                          <a:latin typeface="+mn-lt"/>
                          <a:ea typeface="+mn-ea"/>
                          <a:cs typeface="+mn-cs"/>
                        </a:rPr>
                        <a:t>acceptance</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Time-consuming; has </a:t>
                      </a:r>
                      <a:r>
                        <a:rPr lang="en-US" sz="1400" b="0" i="0" u="none" strike="noStrike" kern="1200" baseline="0">
                          <a:solidFill>
                            <a:schemeClr val="tx1"/>
                          </a:solidFill>
                          <a:latin typeface="+mn-lt"/>
                          <a:ea typeface="+mn-ea"/>
                          <a:cs typeface="+mn-cs"/>
                        </a:rPr>
                        <a:t>potential for </a:t>
                      </a:r>
                      <a:r>
                        <a:rPr lang="en-US" sz="1400" b="0" i="0" u="none" strike="noStrike" kern="1200" baseline="0" dirty="0">
                          <a:solidFill>
                            <a:schemeClr val="tx1"/>
                          </a:solidFill>
                          <a:latin typeface="+mn-lt"/>
                          <a:ea typeface="+mn-ea"/>
                          <a:cs typeface="+mn-cs"/>
                        </a:rPr>
                        <a:t>a poor solution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483857">
                <a:tc>
                  <a:txBody>
                    <a:bodyPr/>
                    <a:lstStyle/>
                    <a:p>
                      <a:r>
                        <a:rPr lang="en-US" sz="1400" b="0" i="0" u="none" strike="noStrike" kern="1200" baseline="0" dirty="0">
                          <a:solidFill>
                            <a:schemeClr val="tx1"/>
                          </a:solidFill>
                          <a:latin typeface="+mn-lt"/>
                          <a:ea typeface="+mn-ea"/>
                          <a:cs typeface="+mn-cs"/>
                        </a:rPr>
                        <a:t>Facilitation and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resisters are fearful and anxiety-ridden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facilitate needed</a:t>
                      </a:r>
                    </a:p>
                    <a:p>
                      <a:r>
                        <a:rPr lang="en-US" sz="1400" b="0" i="0" u="none" strike="noStrike" kern="1200" baseline="0" dirty="0">
                          <a:solidFill>
                            <a:schemeClr val="tx1"/>
                          </a:solidFill>
                          <a:latin typeface="+mn-lt"/>
                          <a:ea typeface="+mn-ea"/>
                          <a:cs typeface="+mn-cs"/>
                        </a:rPr>
                        <a:t>adjustments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Expensive; no guarantee</a:t>
                      </a:r>
                    </a:p>
                    <a:p>
                      <a:r>
                        <a:rPr lang="en-US" sz="1400" b="0" i="0" u="none" strike="noStrike" kern="1200" baseline="0" dirty="0">
                          <a:solidFill>
                            <a:schemeClr val="tx1"/>
                          </a:solidFill>
                          <a:latin typeface="+mn-lt"/>
                          <a:ea typeface="+mn-ea"/>
                          <a:cs typeface="+mn-cs"/>
                        </a:rPr>
                        <a:t>of success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683475">
                <a:tc>
                  <a:txBody>
                    <a:bodyPr/>
                    <a:lstStyle/>
                    <a:p>
                      <a:r>
                        <a:rPr lang="en-US" sz="1400" b="0" i="0" u="none" strike="noStrike" kern="1200" baseline="0" dirty="0">
                          <a:solidFill>
                            <a:schemeClr val="tx1"/>
                          </a:solidFill>
                          <a:latin typeface="+mn-lt"/>
                          <a:ea typeface="+mn-ea"/>
                          <a:cs typeface="+mn-cs"/>
                        </a:rPr>
                        <a:t>Negotiation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resistance comes from a powerful group</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“buy” commitment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Potentially high cost; opens doors for others to apply pressure too</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683475">
                <a:tc>
                  <a:txBody>
                    <a:bodyPr/>
                    <a:lstStyle/>
                    <a:p>
                      <a:r>
                        <a:rPr lang="en-US" sz="1400" b="0" i="0" u="none" strike="noStrike" kern="1200" baseline="0" dirty="0">
                          <a:solidFill>
                            <a:schemeClr val="tx1"/>
                          </a:solidFill>
                          <a:latin typeface="+mn-lt"/>
                          <a:ea typeface="+mn-ea"/>
                          <a:cs typeface="+mn-cs"/>
                        </a:rPr>
                        <a:t>Manipulation</a:t>
                      </a:r>
                    </a:p>
                    <a:p>
                      <a:r>
                        <a:rPr lang="en-US" sz="1400" b="0" i="0" u="none" strike="noStrike" kern="1200" baseline="0" dirty="0">
                          <a:solidFill>
                            <a:schemeClr val="tx1"/>
                          </a:solidFill>
                          <a:latin typeface="+mn-lt"/>
                          <a:ea typeface="+mn-ea"/>
                          <a:cs typeface="+mn-cs"/>
                        </a:rPr>
                        <a:t>and co-optation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a powerful group’s</a:t>
                      </a:r>
                    </a:p>
                    <a:p>
                      <a:r>
                        <a:rPr lang="en-US" sz="1400" b="0" i="0" u="none" strike="noStrike" kern="1200" baseline="0" dirty="0">
                          <a:solidFill>
                            <a:schemeClr val="tx1"/>
                          </a:solidFill>
                          <a:latin typeface="+mn-lt"/>
                          <a:ea typeface="+mn-ea"/>
                          <a:cs typeface="+mn-cs"/>
                        </a:rPr>
                        <a:t>endorsement is needed</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Inexpensive, easy way to gain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backfire, causing change agent to lose credibility</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683475">
                <a:tc>
                  <a:txBody>
                    <a:bodyPr/>
                    <a:lstStyle/>
                    <a:p>
                      <a:r>
                        <a:rPr lang="en-US" sz="1400" b="0" i="0" u="none" strike="noStrike" kern="1200" baseline="0" dirty="0">
                          <a:solidFill>
                            <a:schemeClr val="tx1"/>
                          </a:solidFill>
                          <a:latin typeface="+mn-lt"/>
                          <a:ea typeface="+mn-ea"/>
                          <a:cs typeface="+mn-cs"/>
                        </a:rPr>
                        <a:t>Coercion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a powerful group’s endorsement is needed</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Inexpensive, easy way to gain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May be illegal; may undermine change agent’s credibility</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16754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9D92-9C8B-B47A-94A0-A903C74EB0CA}"/>
              </a:ext>
            </a:extLst>
          </p:cNvPr>
          <p:cNvSpPr>
            <a:spLocks noGrp="1"/>
          </p:cNvSpPr>
          <p:nvPr>
            <p:ph type="title"/>
          </p:nvPr>
        </p:nvSpPr>
        <p:spPr>
          <a:xfrm>
            <a:off x="457200" y="274638"/>
            <a:ext cx="8229600" cy="1143000"/>
          </a:xfrm>
        </p:spPr>
        <p:txBody>
          <a:bodyPr wrap="square" anchor="ctr">
            <a:normAutofit/>
          </a:bodyPr>
          <a:lstStyle/>
          <a:p>
            <a:r>
              <a:rPr lang="en-US" altLang="en-US" sz="3600" b="1" dirty="0"/>
              <a:t>Employee Reactions to Change</a:t>
            </a:r>
            <a:endParaRPr lang="en-GB" sz="3600" dirty="0"/>
          </a:p>
        </p:txBody>
      </p:sp>
      <p:pic>
        <p:nvPicPr>
          <p:cNvPr id="43012" name="Picture 2" descr="Photo shows a man dressed in a business suit sitting with his head in his hands, suggestive of being in stress.">
            <a:extLst>
              <a:ext uri="{FF2B5EF4-FFF2-40B4-BE49-F238E27FC236}">
                <a16:creationId xmlns:a16="http://schemas.microsoft.com/office/drawing/2014/main" id="{46B97B49-FA9E-E20A-D779-87A49AD04DB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57200" y="1883364"/>
            <a:ext cx="4038600" cy="342271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3017" name="Content Placeholder 3">
            <a:extLst>
              <a:ext uri="{FF2B5EF4-FFF2-40B4-BE49-F238E27FC236}">
                <a16:creationId xmlns:a16="http://schemas.microsoft.com/office/drawing/2014/main" id="{1C549075-B384-4FD8-3914-079A9AD79C6F}"/>
              </a:ext>
            </a:extLst>
          </p:cNvPr>
          <p:cNvSpPr>
            <a:spLocks noGrp="1"/>
          </p:cNvSpPr>
          <p:nvPr>
            <p:ph sz="half" idx="2"/>
          </p:nvPr>
        </p:nvSpPr>
        <p:spPr>
          <a:xfrm>
            <a:off x="5076056" y="2580591"/>
            <a:ext cx="3394720" cy="2232249"/>
          </a:xfrm>
        </p:spPr>
        <p:txBody>
          <a:bodyPr/>
          <a:lstStyle/>
          <a:p>
            <a:r>
              <a:rPr lang="en-US" altLang="en-US" sz="2800" b="1" dirty="0"/>
              <a:t>Change </a:t>
            </a:r>
            <a:r>
              <a:rPr lang="en-US" altLang="en-US" sz="2800" dirty="0"/>
              <a:t>often </a:t>
            </a:r>
            <a:r>
              <a:rPr lang="en-US" altLang="en-US" sz="2800" b="1" dirty="0"/>
              <a:t>creates stress </a:t>
            </a:r>
            <a:r>
              <a:rPr lang="en-US" altLang="en-US" sz="2800" dirty="0"/>
              <a:t>for employees!</a:t>
            </a:r>
          </a:p>
          <a:p>
            <a:endParaRPr lang="en-US" dirty="0"/>
          </a:p>
        </p:txBody>
      </p:sp>
      <p:sp>
        <p:nvSpPr>
          <p:cNvPr id="4" name="Date Placeholder 3">
            <a:extLst>
              <a:ext uri="{FF2B5EF4-FFF2-40B4-BE49-F238E27FC236}">
                <a16:creationId xmlns:a16="http://schemas.microsoft.com/office/drawing/2014/main" id="{928A3DAA-60B2-5D37-404F-809D3F0A05A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EC8F95B-8932-A041-92E9-A610F752BD5A}" type="datetime1">
              <a:rPr lang="en-GB" altLang="en-US" sz="900" smtClean="0"/>
              <a:pPr>
                <a:lnSpc>
                  <a:spcPct val="90000"/>
                </a:lnSpc>
                <a:spcAft>
                  <a:spcPts val="600"/>
                </a:spcAft>
                <a:defRPr/>
              </a:pPr>
              <a:t>13/06/2026</a:t>
            </a:fld>
            <a:endParaRPr lang="en-GB" altLang="en-US" sz="900"/>
          </a:p>
        </p:txBody>
      </p:sp>
      <p:sp>
        <p:nvSpPr>
          <p:cNvPr id="5" name="Slide Number Placeholder 4">
            <a:extLst>
              <a:ext uri="{FF2B5EF4-FFF2-40B4-BE49-F238E27FC236}">
                <a16:creationId xmlns:a16="http://schemas.microsoft.com/office/drawing/2014/main" id="{B4B4BA15-0207-1E03-7E84-F07CF464F32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888E968-661A-0C43-ACE5-E72F44D97FF8}"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151903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55B89805-27B0-AD2F-F2F4-82D385F758A1}"/>
              </a:ext>
            </a:extLst>
          </p:cNvPr>
          <p:cNvSpPr>
            <a:spLocks noGrp="1"/>
          </p:cNvSpPr>
          <p:nvPr>
            <p:ph type="title"/>
          </p:nvPr>
        </p:nvSpPr>
        <p:spPr>
          <a:xfrm>
            <a:off x="457200" y="140439"/>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Change Often Creates Stress for Employees</a:t>
            </a:r>
          </a:p>
        </p:txBody>
      </p:sp>
      <p:sp>
        <p:nvSpPr>
          <p:cNvPr id="45059" name="Content Placeholder 3">
            <a:extLst>
              <a:ext uri="{FF2B5EF4-FFF2-40B4-BE49-F238E27FC236}">
                <a16:creationId xmlns:a16="http://schemas.microsoft.com/office/drawing/2014/main" id="{69BCCC35-AEC3-F015-2099-2C6F3D874E80}"/>
              </a:ext>
            </a:extLst>
          </p:cNvPr>
          <p:cNvSpPr>
            <a:spLocks noGrp="1"/>
          </p:cNvSpPr>
          <p:nvPr>
            <p:ph idx="1"/>
          </p:nvPr>
        </p:nvSpPr>
        <p:spPr>
          <a:xfrm>
            <a:off x="1043608" y="1386278"/>
            <a:ext cx="8229600" cy="388938"/>
          </a:xfrm>
        </p:spPr>
        <p:txBody>
          <a:bodyPr/>
          <a:lstStyle/>
          <a:p>
            <a:pPr marL="0" indent="0">
              <a:buFont typeface="Arial" panose="020B0604020202020204" pitchFamily="34" charset="0"/>
              <a:buNone/>
            </a:pPr>
            <a:r>
              <a:rPr lang="en-IN" altLang="en-US" sz="2400" b="1" dirty="0"/>
              <a:t>Employee Stress Levels in Six Major Economies</a:t>
            </a:r>
            <a:endParaRPr lang="en-IN" altLang="en-US" sz="2400" baseline="30000" dirty="0"/>
          </a:p>
        </p:txBody>
      </p:sp>
      <p:graphicFrame>
        <p:nvGraphicFramePr>
          <p:cNvPr id="6" name="Table 1">
            <a:extLst>
              <a:ext uri="{FF2B5EF4-FFF2-40B4-BE49-F238E27FC236}">
                <a16:creationId xmlns:a16="http://schemas.microsoft.com/office/drawing/2014/main" id="{BCE8A9CB-57DC-B71E-36BD-A3BC1476AB93}"/>
              </a:ext>
            </a:extLst>
          </p:cNvPr>
          <p:cNvGraphicFramePr>
            <a:graphicFrameLocks/>
          </p:cNvGraphicFramePr>
          <p:nvPr>
            <p:extLst>
              <p:ext uri="{D42A27DB-BD31-4B8C-83A1-F6EECF244321}">
                <p14:modId xmlns:p14="http://schemas.microsoft.com/office/powerpoint/2010/main" val="1889777160"/>
              </p:ext>
            </p:extLst>
          </p:nvPr>
        </p:nvGraphicFramePr>
        <p:xfrm>
          <a:off x="1290637" y="1875509"/>
          <a:ext cx="6421437" cy="3790281"/>
        </p:xfrm>
        <a:graphic>
          <a:graphicData uri="http://schemas.openxmlformats.org/drawingml/2006/table">
            <a:tbl>
              <a:tblPr firstRow="1">
                <a:tableStyleId>{0E3FDE45-AF77-4B5C-9715-49D594BDF05E}</a:tableStyleId>
              </a:tblPr>
              <a:tblGrid>
                <a:gridCol w="3739957">
                  <a:extLst>
                    <a:ext uri="{9D8B030D-6E8A-4147-A177-3AD203B41FA5}">
                      <a16:colId xmlns:a16="http://schemas.microsoft.com/office/drawing/2014/main" val="20000"/>
                    </a:ext>
                  </a:extLst>
                </a:gridCol>
                <a:gridCol w="2681480">
                  <a:extLst>
                    <a:ext uri="{9D8B030D-6E8A-4147-A177-3AD203B41FA5}">
                      <a16:colId xmlns:a16="http://schemas.microsoft.com/office/drawing/2014/main" val="20001"/>
                    </a:ext>
                  </a:extLst>
                </a:gridCol>
              </a:tblGrid>
              <a:tr h="578179">
                <a:tc>
                  <a:txBody>
                    <a:bodyPr/>
                    <a:lstStyle/>
                    <a:p>
                      <a:r>
                        <a:rPr lang="en-IN" sz="1800" b="0" i="0" u="none" strike="noStrike" kern="1200" baseline="0" dirty="0">
                          <a:solidFill>
                            <a:schemeClr val="tx1"/>
                          </a:solidFill>
                          <a:latin typeface="+mn-lt"/>
                          <a:ea typeface="+mn-ea"/>
                          <a:cs typeface="+mn-cs"/>
                        </a:rPr>
                        <a:t>                 United Kingdom</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35%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0"/>
                  </a:ext>
                </a:extLst>
              </a:tr>
              <a:tr h="513936">
                <a:tc>
                  <a:txBody>
                    <a:bodyPr/>
                    <a:lstStyle/>
                    <a:p>
                      <a:r>
                        <a:rPr lang="en-IN" sz="1800" b="0" i="0" u="none" strike="noStrike" kern="1200" baseline="0" dirty="0">
                          <a:solidFill>
                            <a:schemeClr val="tx1"/>
                          </a:solidFill>
                          <a:latin typeface="+mn-lt"/>
                          <a:ea typeface="+mn-ea"/>
                          <a:cs typeface="+mn-cs"/>
                        </a:rPr>
                        <a:t>                 Brazil</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34%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513936">
                <a:tc>
                  <a:txBody>
                    <a:bodyPr/>
                    <a:lstStyle/>
                    <a:p>
                      <a:r>
                        <a:rPr lang="en-IN" sz="1800" b="0" i="0" u="none" strike="noStrike" kern="1200" baseline="0" dirty="0">
                          <a:solidFill>
                            <a:schemeClr val="tx1"/>
                          </a:solidFill>
                          <a:latin typeface="+mn-lt"/>
                          <a:ea typeface="+mn-ea"/>
                          <a:cs typeface="+mn-cs"/>
                        </a:rPr>
                        <a:t>                 Germany</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33%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578179">
                <a:tc>
                  <a:txBody>
                    <a:bodyPr/>
                    <a:lstStyle/>
                    <a:p>
                      <a:r>
                        <a:rPr lang="en-IN" sz="1800" b="0" i="0" u="none" strike="noStrike" kern="1200" baseline="0" dirty="0">
                          <a:solidFill>
                            <a:schemeClr val="tx1"/>
                          </a:solidFill>
                          <a:latin typeface="+mn-lt"/>
                          <a:ea typeface="+mn-ea"/>
                          <a:cs typeface="+mn-cs"/>
                        </a:rPr>
                        <a:t>                 United States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32%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578179">
                <a:tc>
                  <a:txBody>
                    <a:bodyPr/>
                    <a:lstStyle/>
                    <a:p>
                      <a:r>
                        <a:rPr lang="en-IN" sz="1800" b="0" i="0" u="none" strike="noStrike" kern="1200" baseline="0" dirty="0">
                          <a:solidFill>
                            <a:schemeClr val="tx1"/>
                          </a:solidFill>
                          <a:latin typeface="+mn-lt"/>
                          <a:ea typeface="+mn-ea"/>
                          <a:cs typeface="+mn-cs"/>
                        </a:rPr>
                        <a:t>                 GLOBAL AVERAGE</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29%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513936">
                <a:tc>
                  <a:txBody>
                    <a:bodyPr/>
                    <a:lstStyle/>
                    <a:p>
                      <a:r>
                        <a:rPr lang="en-IN" sz="1800" b="0" i="0" u="none" strike="noStrike" kern="1200" baseline="0" dirty="0">
                          <a:solidFill>
                            <a:schemeClr val="tx1"/>
                          </a:solidFill>
                          <a:latin typeface="+mn-lt"/>
                          <a:ea typeface="+mn-ea"/>
                          <a:cs typeface="+mn-cs"/>
                        </a:rPr>
                        <a:t>                 China</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17%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513936">
                <a:tc>
                  <a:txBody>
                    <a:bodyPr/>
                    <a:lstStyle/>
                    <a:p>
                      <a:r>
                        <a:rPr lang="en-IN" sz="1800" b="0" i="0" u="none" strike="noStrike" kern="1200" baseline="0" dirty="0">
                          <a:solidFill>
                            <a:schemeClr val="tx1"/>
                          </a:solidFill>
                          <a:latin typeface="+mn-lt"/>
                          <a:ea typeface="+mn-ea"/>
                          <a:cs typeface="+mn-cs"/>
                        </a:rPr>
                        <a:t>                 India</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17%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bl>
          </a:graphicData>
        </a:graphic>
      </p:graphicFrame>
      <p:pic>
        <p:nvPicPr>
          <p:cNvPr id="45086" name="Picture 2" descr="Photo of the flag of the United Kingdom.">
            <a:extLst>
              <a:ext uri="{FF2B5EF4-FFF2-40B4-BE49-F238E27FC236}">
                <a16:creationId xmlns:a16="http://schemas.microsoft.com/office/drawing/2014/main" id="{C596A0B4-96E4-53CD-5C7A-91E1BB314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1937739"/>
            <a:ext cx="804863"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7" name="Picture 3" descr="Photo of the flag of Brazil.">
            <a:extLst>
              <a:ext uri="{FF2B5EF4-FFF2-40B4-BE49-F238E27FC236}">
                <a16:creationId xmlns:a16="http://schemas.microsoft.com/office/drawing/2014/main" id="{71668A9E-476B-C8D8-C89E-C7DBA68BD5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90636" y="2477171"/>
            <a:ext cx="752475"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8" name="Picture 4" descr="Photo of the German flag.">
            <a:extLst>
              <a:ext uri="{FF2B5EF4-FFF2-40B4-BE49-F238E27FC236}">
                <a16:creationId xmlns:a16="http://schemas.microsoft.com/office/drawing/2014/main" id="{0F06407F-EDFB-CA0A-F34A-85D738EF72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99245" y="2979737"/>
            <a:ext cx="752475"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9" name="Picture 5" descr="Photo of the flag of the United States of America.">
            <a:extLst>
              <a:ext uri="{FF2B5EF4-FFF2-40B4-BE49-F238E27FC236}">
                <a16:creationId xmlns:a16="http://schemas.microsoft.com/office/drawing/2014/main" id="{4400192F-FD51-4E18-A5F1-367AD7EA8C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99245" y="3501550"/>
            <a:ext cx="812800" cy="50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0" name="Picture 6" descr="An icon representing a globe.">
            <a:extLst>
              <a:ext uri="{FF2B5EF4-FFF2-40B4-BE49-F238E27FC236}">
                <a16:creationId xmlns:a16="http://schemas.microsoft.com/office/drawing/2014/main" id="{2B495FB6-33C7-E6DC-F9C0-39B0042E48F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90051" y="4075668"/>
            <a:ext cx="530225"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1" name="Picture 7" descr="Photo of the Chinese flag.">
            <a:extLst>
              <a:ext uri="{FF2B5EF4-FFF2-40B4-BE49-F238E27FC236}">
                <a16:creationId xmlns:a16="http://schemas.microsoft.com/office/drawing/2014/main" id="{A819B0D4-6BF3-56E8-73B3-982087EBD5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13608" y="4678641"/>
            <a:ext cx="750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2" name="Picture 8" descr="Photo of the Indian flag.">
            <a:extLst>
              <a:ext uri="{FF2B5EF4-FFF2-40B4-BE49-F238E27FC236}">
                <a16:creationId xmlns:a16="http://schemas.microsoft.com/office/drawing/2014/main" id="{165EA3D6-4E49-0456-688C-C5346D34E3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43035" y="5173819"/>
            <a:ext cx="684213"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0677A07E-41AD-A78E-255F-F12B16ACC564}"/>
              </a:ext>
            </a:extLst>
          </p:cNvPr>
          <p:cNvSpPr>
            <a:spLocks noGrp="1"/>
          </p:cNvSpPr>
          <p:nvPr>
            <p:ph type="title"/>
          </p:nvPr>
        </p:nvSpPr>
        <p:spPr>
          <a:xfrm>
            <a:off x="529719" y="40466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Symptoms of Stress </a:t>
            </a:r>
          </a:p>
        </p:txBody>
      </p:sp>
      <p:pic>
        <p:nvPicPr>
          <p:cNvPr id="47108" name="Picture 2" descr="The details are as follows:&#10;&#10;Symptoms of stress&#10;• Physical: Changes in metabolism, increased heart and breathing rates, raised blood pressure, headaches, and potential of heart attacks.&#10;• Psychological: Job-related dissatisfaction, tension, anxiety, irritability, boredom, and procrastination.&#10;• Behavioral: Changes in productivity, absenteeism, job turnover, changes in eating habits, increased smoking or consumption of alcohol, rapid speech, fidgeting, and sleep disorders.">
            <a:extLst>
              <a:ext uri="{FF2B5EF4-FFF2-40B4-BE49-F238E27FC236}">
                <a16:creationId xmlns:a16="http://schemas.microsoft.com/office/drawing/2014/main" id="{31D1C4AA-02C0-F487-1EF3-69440A3AE7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975" y="1715978"/>
            <a:ext cx="8020050" cy="3801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CFA1D53-3B6B-717C-1D70-CB9D97F03736}"/>
              </a:ext>
            </a:extLst>
          </p:cNvPr>
          <p:cNvSpPr>
            <a:spLocks noGrp="1"/>
          </p:cNvSpPr>
          <p:nvPr>
            <p:ph type="title"/>
          </p:nvPr>
        </p:nvSpPr>
        <p:spPr>
          <a:xfrm>
            <a:off x="457200" y="632510"/>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Causes of Stress: Job Related</a:t>
            </a:r>
            <a:endParaRPr lang="en-US" altLang="en-US" sz="3600" b="1" dirty="0">
              <a:ea typeface="MS PGothic" panose="020B0600070205080204" pitchFamily="34" charset="-128"/>
              <a:cs typeface="Arial" panose="020B0604020202020204" pitchFamily="34" charset="0"/>
            </a:endParaRPr>
          </a:p>
        </p:txBody>
      </p:sp>
      <p:sp>
        <p:nvSpPr>
          <p:cNvPr id="49155" name="Content Placeholder 2">
            <a:extLst>
              <a:ext uri="{FF2B5EF4-FFF2-40B4-BE49-F238E27FC236}">
                <a16:creationId xmlns:a16="http://schemas.microsoft.com/office/drawing/2014/main" id="{741E1B7D-7148-3022-A3EB-A7748153B42E}"/>
              </a:ext>
            </a:extLst>
          </p:cNvPr>
          <p:cNvSpPr>
            <a:spLocks noGrp="1"/>
          </p:cNvSpPr>
          <p:nvPr>
            <p:ph idx="1"/>
          </p:nvPr>
        </p:nvSpPr>
        <p:spPr>
          <a:xfrm>
            <a:off x="457200" y="1541463"/>
            <a:ext cx="8229600" cy="3564053"/>
          </a:xfrm>
        </p:spPr>
        <p:txBody>
          <a:bodyPr>
            <a:spAutoFit/>
          </a:bodyPr>
          <a:lstStyle/>
          <a:p>
            <a:pPr marL="457200" indent="-457200">
              <a:buClrTx/>
              <a:buSzTx/>
              <a:buFont typeface="Myriad Pro"/>
              <a:buAutoNum type="arabicPeriod"/>
            </a:pPr>
            <a:r>
              <a:rPr lang="en-US" altLang="en-US" sz="2400" dirty="0">
                <a:ea typeface="MS PGothic" panose="020B0600070205080204" pitchFamily="34" charset="-128"/>
              </a:rPr>
              <a:t>Task demands</a:t>
            </a:r>
          </a:p>
          <a:p>
            <a:pPr marL="457200" indent="-457200">
              <a:buClrTx/>
              <a:buSzTx/>
              <a:buFont typeface="Myriad Pro"/>
              <a:buAutoNum type="arabicPeriod"/>
            </a:pPr>
            <a:r>
              <a:rPr lang="en-US" altLang="en-US" sz="2400" dirty="0">
                <a:ea typeface="MS PGothic" panose="020B0600070205080204" pitchFamily="34" charset="-128"/>
              </a:rPr>
              <a:t>Role demands</a:t>
            </a:r>
          </a:p>
          <a:p>
            <a:pPr marL="965200" lvl="1" indent="-514350">
              <a:buClrTx/>
              <a:buFont typeface="Myriad Pro"/>
              <a:buAutoNum type="romanUcPeriod"/>
            </a:pPr>
            <a:r>
              <a:rPr lang="en-IN" altLang="en-US" sz="2400" dirty="0">
                <a:ea typeface="MS PGothic" panose="020B0600070205080204" pitchFamily="34" charset="-128"/>
              </a:rPr>
              <a:t>Role conflicts</a:t>
            </a:r>
          </a:p>
          <a:p>
            <a:pPr marL="965200" lvl="1" indent="-514350">
              <a:buClrTx/>
              <a:buFont typeface="Myriad Pro"/>
              <a:buAutoNum type="romanUcPeriod"/>
            </a:pPr>
            <a:r>
              <a:rPr lang="en-IN" altLang="en-US" sz="2400" dirty="0">
                <a:ea typeface="MS PGothic" panose="020B0600070205080204" pitchFamily="34" charset="-128"/>
              </a:rPr>
              <a:t>Role overload</a:t>
            </a:r>
          </a:p>
          <a:p>
            <a:pPr marL="965200" lvl="1" indent="-514350">
              <a:buClrTx/>
              <a:buFont typeface="Myriad Pro"/>
              <a:buAutoNum type="romanUcPeriod"/>
            </a:pPr>
            <a:r>
              <a:rPr lang="en-IN" altLang="en-US" sz="2400" dirty="0">
                <a:ea typeface="MS PGothic" panose="020B0600070205080204" pitchFamily="34" charset="-128"/>
              </a:rPr>
              <a:t>Role ambiguity</a:t>
            </a:r>
          </a:p>
          <a:p>
            <a:pPr marL="457200" indent="-457200">
              <a:buClrTx/>
              <a:buSzTx/>
              <a:buFont typeface="Myriad Pro"/>
              <a:buAutoNum type="arabicPeriod"/>
            </a:pPr>
            <a:r>
              <a:rPr lang="en-IN" altLang="en-US" sz="2400" dirty="0">
                <a:ea typeface="MS PGothic" panose="020B0600070205080204" pitchFamily="34" charset="-128"/>
              </a:rPr>
              <a:t>Interpersonal demands</a:t>
            </a:r>
          </a:p>
          <a:p>
            <a:pPr marL="457200" indent="-457200">
              <a:buClrTx/>
              <a:buSzTx/>
              <a:buFont typeface="Myriad Pro"/>
              <a:buAutoNum type="arabicPeriod"/>
            </a:pPr>
            <a:r>
              <a:rPr lang="en-IN" altLang="en-US" sz="2400" dirty="0">
                <a:ea typeface="MS PGothic" panose="020B0600070205080204" pitchFamily="34" charset="-128"/>
              </a:rPr>
              <a:t>Organization structure</a:t>
            </a:r>
          </a:p>
          <a:p>
            <a:pPr marL="457200" indent="-457200">
              <a:buClrTx/>
              <a:buSzTx/>
              <a:buFont typeface="Myriad Pro"/>
              <a:buAutoNum type="arabicPeriod"/>
            </a:pPr>
            <a:r>
              <a:rPr lang="en-IN" altLang="en-US" sz="2400" dirty="0">
                <a:ea typeface="MS PGothic" panose="020B0600070205080204" pitchFamily="34" charset="-128"/>
              </a:rPr>
              <a:t>Organizational leadership</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2EA1791-ED5D-A0B2-BC9A-CC84316435A0}"/>
              </a:ext>
            </a:extLst>
          </p:cNvPr>
          <p:cNvSpPr>
            <a:spLocks noGrp="1"/>
          </p:cNvSpPr>
          <p:nvPr>
            <p:ph type="title"/>
          </p:nvPr>
        </p:nvSpPr>
        <p:spPr>
          <a:xfrm>
            <a:off x="457200" y="622191"/>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Causes of Stress: Personal</a:t>
            </a:r>
            <a:endParaRPr lang="en-US" altLang="en-US" sz="3600" b="1" dirty="0">
              <a:ea typeface="MS PGothic" panose="020B0600070205080204" pitchFamily="34" charset="-128"/>
              <a:cs typeface="Arial" panose="020B0604020202020204" pitchFamily="34" charset="0"/>
            </a:endParaRPr>
          </a:p>
        </p:txBody>
      </p:sp>
      <p:sp>
        <p:nvSpPr>
          <p:cNvPr id="51203" name="Content Placeholder 2">
            <a:extLst>
              <a:ext uri="{FF2B5EF4-FFF2-40B4-BE49-F238E27FC236}">
                <a16:creationId xmlns:a16="http://schemas.microsoft.com/office/drawing/2014/main" id="{2D76C1F5-B099-2F30-F367-BD7D2A47C53F}"/>
              </a:ext>
            </a:extLst>
          </p:cNvPr>
          <p:cNvSpPr>
            <a:spLocks noGrp="1"/>
          </p:cNvSpPr>
          <p:nvPr>
            <p:ph idx="1"/>
          </p:nvPr>
        </p:nvSpPr>
        <p:spPr>
          <a:xfrm>
            <a:off x="457200" y="1541463"/>
            <a:ext cx="4259263" cy="930275"/>
          </a:xfrm>
        </p:spPr>
        <p:txBody>
          <a:bodyPr>
            <a:spAutoFit/>
          </a:bodyPr>
          <a:lstStyle/>
          <a:p>
            <a:pPr marL="457200" indent="-457200">
              <a:buClr>
                <a:schemeClr val="tx1"/>
              </a:buClr>
              <a:buSzTx/>
              <a:buFont typeface="Myriad Pro"/>
              <a:buAutoNum type="arabicPeriod"/>
            </a:pPr>
            <a:r>
              <a:rPr lang="en-IN" altLang="en-US" sz="2400" dirty="0">
                <a:ea typeface="MS PGothic" panose="020B0600070205080204" pitchFamily="34" charset="-128"/>
              </a:rPr>
              <a:t>Family and personal issues</a:t>
            </a:r>
          </a:p>
          <a:p>
            <a:pPr marL="457200" indent="-457200">
              <a:buClr>
                <a:schemeClr val="tx1"/>
              </a:buClr>
              <a:buSzTx/>
              <a:buFont typeface="Myriad Pro"/>
              <a:buAutoNum type="arabicPeriod"/>
            </a:pPr>
            <a:r>
              <a:rPr lang="en-IN" altLang="en-US" sz="2400" dirty="0">
                <a:ea typeface="MS PGothic" panose="020B0600070205080204" pitchFamily="34" charset="-128"/>
              </a:rPr>
              <a:t>Personality type</a:t>
            </a:r>
          </a:p>
        </p:txBody>
      </p:sp>
      <p:pic>
        <p:nvPicPr>
          <p:cNvPr id="51204" name="Picture 2" descr="Photo of a man wearing trousers, a business shirt, and necktie, sitting cross-legged while meditating.">
            <a:extLst>
              <a:ext uri="{FF2B5EF4-FFF2-40B4-BE49-F238E27FC236}">
                <a16:creationId xmlns:a16="http://schemas.microsoft.com/office/drawing/2014/main" id="{D6E87C0B-CBD1-E065-8B45-57D60C13C4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1531938"/>
            <a:ext cx="3851275" cy="3985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F3DEC-AACE-4095-86FD-C4F9EE9180B2}"/>
              </a:ext>
            </a:extLst>
          </p:cNvPr>
          <p:cNvSpPr>
            <a:spLocks noGrp="1"/>
          </p:cNvSpPr>
          <p:nvPr>
            <p:ph type="title"/>
          </p:nvPr>
        </p:nvSpPr>
        <p:spPr/>
        <p:txBody>
          <a:bodyPr/>
          <a:lstStyle/>
          <a:p>
            <a:r>
              <a:rPr lang="en-GB" sz="3600" b="1" dirty="0"/>
              <a:t>Stress Management</a:t>
            </a:r>
          </a:p>
        </p:txBody>
      </p:sp>
      <p:sp>
        <p:nvSpPr>
          <p:cNvPr id="3" name="Content Placeholder 2">
            <a:extLst>
              <a:ext uri="{FF2B5EF4-FFF2-40B4-BE49-F238E27FC236}">
                <a16:creationId xmlns:a16="http://schemas.microsoft.com/office/drawing/2014/main" id="{61CFF060-7068-DCEB-06ED-DBA6AD497ECE}"/>
              </a:ext>
            </a:extLst>
          </p:cNvPr>
          <p:cNvSpPr>
            <a:spLocks noGrp="1"/>
          </p:cNvSpPr>
          <p:nvPr>
            <p:ph idx="1"/>
          </p:nvPr>
        </p:nvSpPr>
        <p:spPr/>
        <p:txBody>
          <a:bodyPr/>
          <a:lstStyle/>
          <a:p>
            <a:pPr marL="0" indent="0">
              <a:buClrTx/>
              <a:buSzPct val="100000"/>
              <a:buNone/>
            </a:pPr>
            <a:r>
              <a:rPr lang="en-GB" sz="1800" dirty="0"/>
              <a:t>There are many approaches organisations can take to address stress at work. The 2022 Health and wellbeing at work survey report identifies the most common methods used to identify and reduce stress in the workplace:</a:t>
            </a:r>
          </a:p>
          <a:p>
            <a:pPr>
              <a:buClrTx/>
              <a:buSzPct val="100000"/>
            </a:pPr>
            <a:r>
              <a:rPr lang="en-GB" sz="1800" dirty="0"/>
              <a:t>Employee assistance programme.</a:t>
            </a:r>
          </a:p>
          <a:p>
            <a:pPr>
              <a:buClrTx/>
              <a:buSzPct val="100000"/>
            </a:pPr>
            <a:r>
              <a:rPr lang="en-GB" sz="1800" dirty="0"/>
              <a:t>Flexible working options/improved work–life balance.</a:t>
            </a:r>
          </a:p>
          <a:p>
            <a:pPr>
              <a:buClrTx/>
              <a:buSzPct val="100000"/>
            </a:pPr>
            <a:r>
              <a:rPr lang="en-GB" sz="1800" dirty="0"/>
              <a:t>Staff surveys and/or focus groups to identify causes.</a:t>
            </a:r>
          </a:p>
          <a:p>
            <a:pPr>
              <a:buClrTx/>
              <a:buSzPct val="100000"/>
            </a:pPr>
            <a:r>
              <a:rPr lang="en-GB" sz="1800" dirty="0"/>
              <a:t>Risk assessments/stress audits.</a:t>
            </a:r>
          </a:p>
          <a:p>
            <a:pPr>
              <a:buClrTx/>
              <a:buSzPct val="100000"/>
            </a:pPr>
            <a:r>
              <a:rPr lang="en-GB" sz="1800" dirty="0"/>
              <a:t>Training for line managers to manage stress.</a:t>
            </a:r>
          </a:p>
          <a:p>
            <a:pPr>
              <a:buClrTx/>
              <a:buSzPct val="100000"/>
            </a:pPr>
            <a:r>
              <a:rPr lang="en-GB" sz="1800" dirty="0"/>
              <a:t>Training aimed at building personal resilience (such as coping techniques, mindfulness).</a:t>
            </a:r>
          </a:p>
          <a:p>
            <a:pPr>
              <a:buClrTx/>
              <a:buSzPct val="100000"/>
            </a:pPr>
            <a:r>
              <a:rPr lang="en-GB" sz="1800" dirty="0"/>
              <a:t>Involvement of occupational health specialists.</a:t>
            </a:r>
          </a:p>
          <a:p>
            <a:pPr>
              <a:buClrTx/>
              <a:buSzPct val="100000"/>
            </a:pPr>
            <a:r>
              <a:rPr lang="en-GB" sz="1800" dirty="0"/>
              <a:t>Stress management training for the whole workforce.</a:t>
            </a:r>
          </a:p>
          <a:p>
            <a:br>
              <a:rPr lang="en-GB" dirty="0"/>
            </a:br>
            <a:endParaRPr lang="en-GB" dirty="0"/>
          </a:p>
        </p:txBody>
      </p:sp>
      <p:sp>
        <p:nvSpPr>
          <p:cNvPr id="4" name="Date Placeholder 3">
            <a:extLst>
              <a:ext uri="{FF2B5EF4-FFF2-40B4-BE49-F238E27FC236}">
                <a16:creationId xmlns:a16="http://schemas.microsoft.com/office/drawing/2014/main" id="{3591C5A2-D982-C87C-1259-9048BFB1BB75}"/>
              </a:ext>
            </a:extLst>
          </p:cNvPr>
          <p:cNvSpPr>
            <a:spLocks noGrp="1"/>
          </p:cNvSpPr>
          <p:nvPr>
            <p:ph type="dt" sz="half" idx="11"/>
          </p:nvPr>
        </p:nvSpPr>
        <p:spPr/>
        <p:txBody>
          <a:bodyPr/>
          <a:lstStyle/>
          <a:p>
            <a:pPr>
              <a:defRPr/>
            </a:pPr>
            <a:fld id="{D5A259C5-9F89-BD46-BAB1-E1759DE235C3}" type="datetime1">
              <a:rPr lang="en-US" smtClean="0"/>
              <a:t>6/13/2026</a:t>
            </a:fld>
            <a:endParaRPr lang="en-US" dirty="0"/>
          </a:p>
        </p:txBody>
      </p:sp>
      <p:sp>
        <p:nvSpPr>
          <p:cNvPr id="5" name="Slide Number Placeholder 4">
            <a:extLst>
              <a:ext uri="{FF2B5EF4-FFF2-40B4-BE49-F238E27FC236}">
                <a16:creationId xmlns:a16="http://schemas.microsoft.com/office/drawing/2014/main" id="{0BB2FDE1-826B-1F79-73FD-E1897EA62ED9}"/>
              </a:ext>
            </a:extLst>
          </p:cNvPr>
          <p:cNvSpPr>
            <a:spLocks noGrp="1"/>
          </p:cNvSpPr>
          <p:nvPr>
            <p:ph type="sldNum" sz="quarter" idx="12"/>
          </p:nvPr>
        </p:nvSpPr>
        <p:spPr/>
        <p:txBody>
          <a:bodyPr/>
          <a:lstStyle/>
          <a:p>
            <a:pPr>
              <a:defRPr/>
            </a:pPr>
            <a:fld id="{32FE58B1-61DC-B446-BC70-CC051FC0ADA1}" type="slidenum">
              <a:rPr lang="en-US" altLang="en-US" smtClean="0"/>
              <a:pPr>
                <a:defRPr/>
              </a:pPr>
              <a:t>18</a:t>
            </a:fld>
            <a:endParaRPr lang="en-US" altLang="en-US"/>
          </a:p>
        </p:txBody>
      </p:sp>
    </p:spTree>
    <p:extLst>
      <p:ext uri="{BB962C8B-B14F-4D97-AF65-F5344CB8AC3E}">
        <p14:creationId xmlns:p14="http://schemas.microsoft.com/office/powerpoint/2010/main" val="3639715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7FDF2-1582-A544-BC73-B7870415276E}"/>
              </a:ext>
            </a:extLst>
          </p:cNvPr>
          <p:cNvSpPr>
            <a:spLocks noGrp="1"/>
          </p:cNvSpPr>
          <p:nvPr>
            <p:ph type="title"/>
          </p:nvPr>
        </p:nvSpPr>
        <p:spPr/>
        <p:txBody>
          <a:bodyPr/>
          <a:lstStyle/>
          <a:p>
            <a:r>
              <a:rPr lang="en-GB" sz="3600" b="1" dirty="0"/>
              <a:t>Let’s watch a Ted talk video</a:t>
            </a:r>
            <a:br>
              <a:rPr lang="en-GB" sz="3600" b="1" dirty="0"/>
            </a:br>
            <a:r>
              <a:rPr lang="en-GB" sz="3600" b="1" dirty="0"/>
              <a:t>and discuss it</a:t>
            </a:r>
          </a:p>
        </p:txBody>
      </p:sp>
      <p:sp>
        <p:nvSpPr>
          <p:cNvPr id="3" name="Content Placeholder 2">
            <a:extLst>
              <a:ext uri="{FF2B5EF4-FFF2-40B4-BE49-F238E27FC236}">
                <a16:creationId xmlns:a16="http://schemas.microsoft.com/office/drawing/2014/main" id="{056466E0-6B99-675D-7F22-EDAFDABC2B6E}"/>
              </a:ext>
            </a:extLst>
          </p:cNvPr>
          <p:cNvSpPr>
            <a:spLocks noGrp="1"/>
          </p:cNvSpPr>
          <p:nvPr>
            <p:ph idx="1"/>
          </p:nvPr>
        </p:nvSpPr>
        <p:spPr/>
        <p:txBody>
          <a:bodyPr/>
          <a:lstStyle/>
          <a:p>
            <a:pPr>
              <a:buClr>
                <a:schemeClr val="tx1"/>
              </a:buClr>
              <a:buSzPct val="100000"/>
            </a:pPr>
            <a:r>
              <a:rPr lang="en-GB" sz="2400" dirty="0">
                <a:hlinkClick r:id="rId2"/>
              </a:rPr>
              <a:t>The cost of workplace stress -- and how to reduce it | Rob Cooke</a:t>
            </a:r>
            <a:endParaRPr lang="en-GB" sz="2400" dirty="0"/>
          </a:p>
        </p:txBody>
      </p:sp>
      <p:sp>
        <p:nvSpPr>
          <p:cNvPr id="4" name="Date Placeholder 3">
            <a:extLst>
              <a:ext uri="{FF2B5EF4-FFF2-40B4-BE49-F238E27FC236}">
                <a16:creationId xmlns:a16="http://schemas.microsoft.com/office/drawing/2014/main" id="{A002D6FF-8518-C178-F5C9-24BFCAA8F02A}"/>
              </a:ext>
            </a:extLst>
          </p:cNvPr>
          <p:cNvSpPr>
            <a:spLocks noGrp="1"/>
          </p:cNvSpPr>
          <p:nvPr>
            <p:ph type="dt" sz="half" idx="11"/>
          </p:nvPr>
        </p:nvSpPr>
        <p:spPr/>
        <p:txBody>
          <a:bodyPr/>
          <a:lstStyle/>
          <a:p>
            <a:pPr>
              <a:defRPr/>
            </a:pPr>
            <a:fld id="{5E449F84-3A3D-FF4C-B3D5-C77D0F63AE74}" type="datetime1">
              <a:rPr lang="en-US" smtClean="0"/>
              <a:t>6/13/2026</a:t>
            </a:fld>
            <a:endParaRPr lang="en-US" dirty="0"/>
          </a:p>
        </p:txBody>
      </p:sp>
      <p:sp>
        <p:nvSpPr>
          <p:cNvPr id="5" name="Slide Number Placeholder 4">
            <a:extLst>
              <a:ext uri="{FF2B5EF4-FFF2-40B4-BE49-F238E27FC236}">
                <a16:creationId xmlns:a16="http://schemas.microsoft.com/office/drawing/2014/main" id="{F0B249EC-9EF9-549F-D1C5-1C44C82EF021}"/>
              </a:ext>
            </a:extLst>
          </p:cNvPr>
          <p:cNvSpPr>
            <a:spLocks noGrp="1"/>
          </p:cNvSpPr>
          <p:nvPr>
            <p:ph type="sldNum" sz="quarter" idx="12"/>
          </p:nvPr>
        </p:nvSpPr>
        <p:spPr/>
        <p:txBody>
          <a:bodyPr/>
          <a:lstStyle/>
          <a:p>
            <a:pPr>
              <a:defRPr/>
            </a:pPr>
            <a:fld id="{32FE58B1-61DC-B446-BC70-CC051FC0ADA1}" type="slidenum">
              <a:rPr lang="en-US" altLang="en-US" smtClean="0"/>
              <a:pPr>
                <a:defRPr/>
              </a:pPr>
              <a:t>19</a:t>
            </a:fld>
            <a:endParaRPr lang="en-US" altLang="en-US"/>
          </a:p>
        </p:txBody>
      </p:sp>
    </p:spTree>
    <p:extLst>
      <p:ext uri="{BB962C8B-B14F-4D97-AF65-F5344CB8AC3E}">
        <p14:creationId xmlns:p14="http://schemas.microsoft.com/office/powerpoint/2010/main" val="42834103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77F52-9506-6866-E746-8518AC48C813}"/>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FB58F3A7-240C-F1D2-3400-D0DD5C65FC41}"/>
              </a:ext>
            </a:extLst>
          </p:cNvPr>
          <p:cNvSpPr>
            <a:spLocks noGrp="1"/>
          </p:cNvSpPr>
          <p:nvPr>
            <p:ph idx="1"/>
          </p:nvPr>
        </p:nvSpPr>
        <p:spPr/>
        <p:txBody>
          <a:bodyPr/>
          <a:lstStyle/>
          <a:p>
            <a:pPr marL="0" indent="0">
              <a:buNone/>
            </a:pPr>
            <a:r>
              <a:rPr lang="en-GB" sz="2000" dirty="0"/>
              <a:t>Based on the CIPD document </a:t>
            </a:r>
            <a:r>
              <a:rPr lang="en-GB" sz="2000" b="1" dirty="0">
                <a:solidFill>
                  <a:srgbClr val="0070C0"/>
                </a:solidFill>
              </a:rPr>
              <a:t>"Landing Transformational Change - Closing the Gap Between Theory and Practice" </a:t>
            </a:r>
            <a:r>
              <a:rPr lang="en-GB" sz="2000" dirty="0"/>
              <a:t>available on Moodle, please open page 14 and read the three case studies at the bottom of the page. Then, in groups, discuss the following questions:</a:t>
            </a:r>
          </a:p>
          <a:p>
            <a:pPr marL="0" indent="0">
              <a:buNone/>
            </a:pPr>
            <a:endParaRPr lang="en-GB" sz="2000" dirty="0">
              <a:solidFill>
                <a:srgbClr val="28235D"/>
              </a:solidFill>
            </a:endParaRPr>
          </a:p>
          <a:p>
            <a:pPr>
              <a:buClr>
                <a:schemeClr val="tx1"/>
              </a:buClr>
              <a:buSzPct val="100000"/>
            </a:pPr>
            <a:r>
              <a:rPr lang="en-GB" sz="2000" dirty="0"/>
              <a:t>What common change management techniques and strategies were adopted in the BBC, Zurich UK Life, and HMRC case studies?</a:t>
            </a:r>
          </a:p>
          <a:p>
            <a:pPr>
              <a:buClr>
                <a:schemeClr val="tx1"/>
              </a:buClr>
              <a:buSzPct val="100000"/>
            </a:pPr>
            <a:r>
              <a:rPr lang="en-GB" sz="2000" dirty="0"/>
              <a:t>How did each organisation tailor these techniques to fit their specific cultural and operational contexts?</a:t>
            </a:r>
          </a:p>
          <a:p>
            <a:pPr>
              <a:buClr>
                <a:schemeClr val="tx1"/>
              </a:buClr>
              <a:buSzPct val="100000"/>
            </a:pPr>
            <a:r>
              <a:rPr lang="en-GB" sz="2000" b="0" i="0" u="none" strike="noStrike" dirty="0">
                <a:solidFill>
                  <a:srgbClr val="000000"/>
                </a:solidFill>
                <a:effectLst/>
              </a:rPr>
              <a:t>What are the potential risks and challenges each organisation could face if their change initiatives were not managed well?</a:t>
            </a:r>
            <a:endParaRPr lang="en-GB" sz="2000" dirty="0"/>
          </a:p>
        </p:txBody>
      </p:sp>
      <p:sp>
        <p:nvSpPr>
          <p:cNvPr id="4" name="Date Placeholder 3">
            <a:extLst>
              <a:ext uri="{FF2B5EF4-FFF2-40B4-BE49-F238E27FC236}">
                <a16:creationId xmlns:a16="http://schemas.microsoft.com/office/drawing/2014/main" id="{1DD62672-C5B8-2123-2530-32258A015BCD}"/>
              </a:ext>
            </a:extLst>
          </p:cNvPr>
          <p:cNvSpPr>
            <a:spLocks noGrp="1"/>
          </p:cNvSpPr>
          <p:nvPr>
            <p:ph type="dt" sz="half" idx="11"/>
          </p:nvPr>
        </p:nvSpPr>
        <p:spPr/>
        <p:txBody>
          <a:bodyPr/>
          <a:lstStyle/>
          <a:p>
            <a:pPr>
              <a:defRPr/>
            </a:pPr>
            <a:fld id="{A254607E-5751-0446-8AB0-73BD2CDAE847}" type="datetime1">
              <a:rPr lang="en-US" smtClean="0"/>
              <a:t>6/13/2026</a:t>
            </a:fld>
            <a:endParaRPr lang="en-US" dirty="0"/>
          </a:p>
        </p:txBody>
      </p:sp>
      <p:sp>
        <p:nvSpPr>
          <p:cNvPr id="5" name="Slide Number Placeholder 4">
            <a:extLst>
              <a:ext uri="{FF2B5EF4-FFF2-40B4-BE49-F238E27FC236}">
                <a16:creationId xmlns:a16="http://schemas.microsoft.com/office/drawing/2014/main" id="{5E3F22F0-FC2B-E166-B460-990C4B614CB8}"/>
              </a:ext>
            </a:extLst>
          </p:cNvPr>
          <p:cNvSpPr>
            <a:spLocks noGrp="1"/>
          </p:cNvSpPr>
          <p:nvPr>
            <p:ph type="sldNum" sz="quarter" idx="12"/>
          </p:nvPr>
        </p:nvSpPr>
        <p:spPr/>
        <p:txBody>
          <a:bodyPr/>
          <a:lstStyle/>
          <a:p>
            <a:pPr>
              <a:defRPr/>
            </a:pPr>
            <a:fld id="{32FE58B1-61DC-B446-BC70-CC051FC0ADA1}" type="slidenum">
              <a:rPr lang="en-US" altLang="en-US" smtClean="0"/>
              <a:pPr>
                <a:defRPr/>
              </a:pPr>
              <a:t>20</a:t>
            </a:fld>
            <a:endParaRPr lang="en-US" altLang="en-US"/>
          </a:p>
        </p:txBody>
      </p:sp>
    </p:spTree>
    <p:extLst>
      <p:ext uri="{BB962C8B-B14F-4D97-AF65-F5344CB8AC3E}">
        <p14:creationId xmlns:p14="http://schemas.microsoft.com/office/powerpoint/2010/main" val="3218670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BD6D7-65DA-1A0A-8EB5-D04B6644C38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11B1376-5621-B64A-0E2A-F76C99098A2F}"/>
              </a:ext>
            </a:extLst>
          </p:cNvPr>
          <p:cNvSpPr>
            <a:spLocks noGrp="1"/>
          </p:cNvSpPr>
          <p:nvPr>
            <p:ph idx="1"/>
          </p:nvPr>
        </p:nvSpPr>
        <p:spPr/>
        <p:txBody>
          <a:bodyPr/>
          <a:lstStyle/>
          <a:p>
            <a:pPr>
              <a:buClr>
                <a:schemeClr val="tx1"/>
              </a:buClr>
              <a:buSzPct val="100000"/>
            </a:pPr>
            <a:r>
              <a:rPr lang="en-GB" sz="2800" b="0" i="0" u="none" strike="noStrike" dirty="0">
                <a:solidFill>
                  <a:srgbClr val="000000"/>
                </a:solidFill>
                <a:effectLst/>
                <a:latin typeface="-webkit-standard"/>
              </a:rPr>
              <a:t>Now, attempt to complete Case Study 1 on change management.</a:t>
            </a:r>
            <a:endParaRPr lang="en-GB" sz="2400" dirty="0"/>
          </a:p>
        </p:txBody>
      </p:sp>
      <p:sp>
        <p:nvSpPr>
          <p:cNvPr id="4" name="Date Placeholder 3">
            <a:extLst>
              <a:ext uri="{FF2B5EF4-FFF2-40B4-BE49-F238E27FC236}">
                <a16:creationId xmlns:a16="http://schemas.microsoft.com/office/drawing/2014/main" id="{0F1C484C-8065-4FF5-4418-B7ADB22ABE0D}"/>
              </a:ext>
            </a:extLst>
          </p:cNvPr>
          <p:cNvSpPr>
            <a:spLocks noGrp="1"/>
          </p:cNvSpPr>
          <p:nvPr>
            <p:ph type="dt" sz="half" idx="11"/>
          </p:nvPr>
        </p:nvSpPr>
        <p:spPr/>
        <p:txBody>
          <a:bodyPr/>
          <a:lstStyle/>
          <a:p>
            <a:pPr>
              <a:defRPr/>
            </a:pPr>
            <a:fld id="{5C8495AA-FBC6-EF45-8DC9-81EE0F656B3E}" type="datetime1">
              <a:rPr lang="en-US" smtClean="0"/>
              <a:t>6/13/2026</a:t>
            </a:fld>
            <a:endParaRPr lang="en-US" dirty="0"/>
          </a:p>
        </p:txBody>
      </p:sp>
      <p:sp>
        <p:nvSpPr>
          <p:cNvPr id="5" name="Slide Number Placeholder 4">
            <a:extLst>
              <a:ext uri="{FF2B5EF4-FFF2-40B4-BE49-F238E27FC236}">
                <a16:creationId xmlns:a16="http://schemas.microsoft.com/office/drawing/2014/main" id="{B19718D5-4B1D-D5FE-8938-3C97232945C4}"/>
              </a:ext>
            </a:extLst>
          </p:cNvPr>
          <p:cNvSpPr>
            <a:spLocks noGrp="1"/>
          </p:cNvSpPr>
          <p:nvPr>
            <p:ph type="sldNum" sz="quarter" idx="12"/>
          </p:nvPr>
        </p:nvSpPr>
        <p:spPr/>
        <p:txBody>
          <a:bodyPr/>
          <a:lstStyle/>
          <a:p>
            <a:pPr>
              <a:defRPr/>
            </a:pPr>
            <a:fld id="{32FE58B1-61DC-B446-BC70-CC051FC0ADA1}" type="slidenum">
              <a:rPr lang="en-US" altLang="en-US" smtClean="0"/>
              <a:pPr>
                <a:defRPr/>
              </a:pPr>
              <a:t>21</a:t>
            </a:fld>
            <a:endParaRPr lang="en-US" altLang="en-US"/>
          </a:p>
        </p:txBody>
      </p:sp>
    </p:spTree>
    <p:extLst>
      <p:ext uri="{BB962C8B-B14F-4D97-AF65-F5344CB8AC3E}">
        <p14:creationId xmlns:p14="http://schemas.microsoft.com/office/powerpoint/2010/main" val="17612852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000" dirty="0"/>
              <a:t>Crawford, J. (2023) </a:t>
            </a:r>
            <a:r>
              <a:rPr lang="en-US" altLang="en-US" sz="2000" i="1" dirty="0"/>
              <a:t>Leadership: Advancing Great Leaders and Leadership. </a:t>
            </a:r>
            <a:r>
              <a:rPr lang="en-US" altLang="en-US" sz="2000" dirty="0" err="1"/>
              <a:t>IntechOpen</a:t>
            </a:r>
            <a:r>
              <a:rPr lang="en-US" altLang="en-US" sz="2000" dirty="0"/>
              <a:t>. Available at: </a:t>
            </a:r>
            <a:r>
              <a:rPr lang="en-US" altLang="en-US" sz="2000" dirty="0">
                <a:hlinkClick r:id="rId2"/>
              </a:rPr>
              <a:t>https://doi.org/10.5772/intechopen.104266</a:t>
            </a:r>
            <a:r>
              <a:rPr lang="en-US" altLang="en-US" sz="2000" dirty="0"/>
              <a:t>.</a:t>
            </a:r>
          </a:p>
          <a:p>
            <a:r>
              <a:rPr lang="en-US" sz="2000" dirty="0"/>
              <a:t>Robbins, S.P., Coulter, M.K. and Randel, A. (2021) Management. Global edition. Harlow, England: Pearson Education.</a:t>
            </a:r>
            <a:endParaRPr lang="en-GB" sz="2000" b="0" i="0" u="none" strike="noStrike" dirty="0">
              <a:solidFill>
                <a:srgbClr val="3A3A3A"/>
              </a:solidFill>
              <a:effectLst/>
              <a:latin typeface="Source Sans Pro" panose="020B0503030403020204" pitchFamily="34" charset="0"/>
            </a:endParaRPr>
          </a:p>
          <a:p>
            <a:r>
              <a:rPr lang="en-GB" sz="2000" b="0" i="0" u="none" strike="noStrike" dirty="0">
                <a:effectLst/>
                <a:latin typeface="Source Sans Pro" panose="020B0503030403020204" pitchFamily="34" charset="0"/>
              </a:rPr>
              <a:t>Yukl, G.A. and Gardner, W.L. (2020) </a:t>
            </a:r>
            <a:r>
              <a:rPr lang="en-GB" sz="2000" b="0" i="1" u="none" strike="noStrike" dirty="0">
                <a:effectLst/>
                <a:latin typeface="Source Sans Pro" panose="020B0503030403020204" pitchFamily="34" charset="0"/>
              </a:rPr>
              <a:t>Leadership in organizations</a:t>
            </a:r>
            <a:r>
              <a:rPr lang="en-GB" sz="2000" b="0" i="0" u="none" strike="noStrike" dirty="0">
                <a:effectLst/>
                <a:latin typeface="Source Sans Pro" panose="020B0503030403020204" pitchFamily="34" charset="0"/>
              </a:rPr>
              <a:t>. Ninth edition. Harlow: Pearson Education Limited.</a:t>
            </a:r>
          </a:p>
          <a:p>
            <a:r>
              <a:rPr lang="en-GB" sz="2000" b="0" i="0" u="none" strike="noStrike" dirty="0">
                <a:effectLst/>
                <a:latin typeface="Source Sans Pro" panose="020B0503030403020204" pitchFamily="34" charset="0"/>
              </a:rPr>
              <a:t>Whittington, R. et al. (2020) Exploring strategy : text and cases. Twelfth edition. Harlow, England: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13/06/2026</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22</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f856874f-9946-48cd-ac29-4cb76853c4c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16" ma:contentTypeDescription="Create a new document." ma:contentTypeScope="" ma:versionID="990a771519468bd59b5e8795ce35051a">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161dff9ae28c5b164f2e21381a7d5f3e"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B4ED03-3D85-44DE-8DF3-2B6ED82B8DA1}">
  <ds:schemaRefs>
    <ds:schemaRef ds:uri="http://schemas.microsoft.com/sharepoint/v3/contenttype/forms"/>
  </ds:schemaRefs>
</ds:datastoreItem>
</file>

<file path=customXml/itemProps2.xml><?xml version="1.0" encoding="utf-8"?>
<ds:datastoreItem xmlns:ds="http://schemas.openxmlformats.org/officeDocument/2006/customXml" ds:itemID="{97581E2F-0545-4FE7-933C-2E9C5FB165C3}">
  <ds:schemaRefs>
    <ds:schemaRef ds:uri="http://purl.org/dc/dcmitype/"/>
    <ds:schemaRef ds:uri="http://www.w3.org/XML/1998/namespace"/>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2c5f1cb7-c8e7-4c33-a07f-489018ddf9f3"/>
    <ds:schemaRef ds:uri="f856874f-9946-48cd-ac29-4cb76853c4c1"/>
    <ds:schemaRef ds:uri="http://schemas.microsoft.com/office/2006/metadata/properties"/>
  </ds:schemaRefs>
</ds:datastoreItem>
</file>

<file path=customXml/itemProps3.xml><?xml version="1.0" encoding="utf-8"?>
<ds:datastoreItem xmlns:ds="http://schemas.openxmlformats.org/officeDocument/2006/customXml" ds:itemID="{C9CC3F25-6638-4D9A-BFFD-73859C9B73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2c5f1cb7-c8e7-4c33-a07f-489018ddf9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PPT template</Template>
  <TotalTime>0</TotalTime>
  <Words>2414</Words>
  <Application>Microsoft Office PowerPoint</Application>
  <PresentationFormat>On-screen Show (4:3)</PresentationFormat>
  <Paragraphs>240</Paragraphs>
  <Slides>22</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Malgun Gothic</vt:lpstr>
      <vt:lpstr>ＭＳ Ｐゴシック</vt:lpstr>
      <vt:lpstr>ＭＳ Ｐゴシック</vt:lpstr>
      <vt:lpstr>Arial</vt:lpstr>
      <vt:lpstr>Calibri</vt:lpstr>
      <vt:lpstr>Myriad Pro</vt:lpstr>
      <vt:lpstr>Source Sans Pro</vt:lpstr>
      <vt:lpstr>Verdana</vt:lpstr>
      <vt:lpstr>-webkit-standard</vt:lpstr>
      <vt:lpstr>20140311PresentationUWTSDTemplate</vt:lpstr>
      <vt:lpstr>LCBB6022 Leadership and management, theory and practice  </vt:lpstr>
      <vt:lpstr>Content of the Session</vt:lpstr>
      <vt:lpstr>What is Organizational Change?</vt:lpstr>
      <vt:lpstr>Change: External Factors</vt:lpstr>
      <vt:lpstr>Change: Internal Factors</vt:lpstr>
      <vt:lpstr>Kurt Lewin’s Change Model</vt:lpstr>
      <vt:lpstr>Unfreeze</vt:lpstr>
      <vt:lpstr>Change (Transition)</vt:lpstr>
      <vt:lpstr>Refreeze</vt:lpstr>
      <vt:lpstr>Kotter’s Change Model</vt:lpstr>
      <vt:lpstr>Resistance to Change</vt:lpstr>
      <vt:lpstr>Reducing Resistance to Change</vt:lpstr>
      <vt:lpstr>Employee Reactions to Change</vt:lpstr>
      <vt:lpstr>Change Often Creates Stress for Employees</vt:lpstr>
      <vt:lpstr>Symptoms of Stress </vt:lpstr>
      <vt:lpstr>Causes of Stress: Job Related</vt:lpstr>
      <vt:lpstr>Causes of Stress: Personal</vt:lpstr>
      <vt:lpstr>Stress Management</vt:lpstr>
      <vt:lpstr>Let’s watch a Ted talk video and discuss it</vt:lpstr>
      <vt:lpstr>Activity</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81</cp:revision>
  <cp:lastPrinted>1601-01-01T00:00:00Z</cp:lastPrinted>
  <dcterms:created xsi:type="dcterms:W3CDTF">2002-10-07T19:43:58Z</dcterms:created>
  <dcterms:modified xsi:type="dcterms:W3CDTF">2026-06-13T14:40:07Z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y fmtid="{D5CDD505-2E9C-101B-9397-08002B2CF9AE}" pid="3" name="_activity">
    <vt:lpwstr/>
  </property>
</Properties>
</file>