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57" r:id="rId5"/>
    <p:sldId id="258" r:id="rId6"/>
    <p:sldId id="259" r:id="rId7"/>
    <p:sldId id="261" r:id="rId8"/>
    <p:sldId id="262" r:id="rId9"/>
    <p:sldId id="263" r:id="rId10"/>
    <p:sldId id="264" r:id="rId11"/>
    <p:sldId id="265" r:id="rId12"/>
    <p:sldId id="266" r:id="rId13"/>
    <p:sldId id="267" r:id="rId14"/>
    <p:sldId id="268" r:id="rId15"/>
    <p:sldId id="269" r:id="rId16"/>
    <p:sldId id="270"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59" autoAdjust="0"/>
    <p:restoredTop sz="94660"/>
  </p:normalViewPr>
  <p:slideViewPr>
    <p:cSldViewPr snapToGrid="0">
      <p:cViewPr varScale="1">
        <p:scale>
          <a:sx n="67" d="100"/>
          <a:sy n="67" d="100"/>
        </p:scale>
        <p:origin x="96"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060582-D4CF-424B-B55C-1DAC290537A1}" type="doc">
      <dgm:prSet loTypeId="urn:microsoft.com/office/officeart/2005/8/layout/pyramid1" loCatId="pyramid" qsTypeId="urn:microsoft.com/office/officeart/2005/8/quickstyle/simple1" qsCatId="simple" csTypeId="urn:microsoft.com/office/officeart/2005/8/colors/accent1_2" csCatId="accent1"/>
      <dgm:spPr/>
    </dgm:pt>
    <dgm:pt modelId="{4C2CEFC6-9C2D-42D0-9FC5-0BC575AD187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cs typeface="Arial" charset="0"/>
            </a:rPr>
            <a:t>Purpose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cs typeface="Arial" charset="0"/>
            </a:rPr>
            <a:t>or Mission</a:t>
          </a:r>
        </a:p>
      </dgm:t>
    </dgm:pt>
    <dgm:pt modelId="{24C8BF3C-2161-49DE-A4D9-65A914D44DA2}" type="parTrans" cxnId="{080CAD0A-A81A-44E1-9B33-A29033B00A87}">
      <dgm:prSet/>
      <dgm:spPr/>
    </dgm:pt>
    <dgm:pt modelId="{3D55F440-3845-48DA-AD99-5A1261FE47DA}" type="sibTrans" cxnId="{080CAD0A-A81A-44E1-9B33-A29033B00A87}">
      <dgm:prSet/>
      <dgm:spPr/>
    </dgm:pt>
    <dgm:pt modelId="{D9D7D11F-4DBB-48D6-AAE3-55D8D54ED82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cs typeface="Arial" charset="0"/>
            </a:rPr>
            <a:t>Aims</a:t>
          </a:r>
        </a:p>
      </dgm:t>
    </dgm:pt>
    <dgm:pt modelId="{2FC5B48E-CE66-4CD9-939E-E501E0F07585}" type="parTrans" cxnId="{010EFC91-52B8-4375-9E9B-D80D7D3DFD25}">
      <dgm:prSet/>
      <dgm:spPr/>
    </dgm:pt>
    <dgm:pt modelId="{C6951A83-1EA6-4A51-B3C5-CB48E31EFED9}" type="sibTrans" cxnId="{010EFC91-52B8-4375-9E9B-D80D7D3DFD25}">
      <dgm:prSet/>
      <dgm:spPr/>
    </dgm:pt>
    <dgm:pt modelId="{1E3F5A44-96EF-4FD0-A799-32C69208056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cs typeface="Arial" charset="0"/>
            </a:rPr>
            <a:t>Objectives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cs typeface="Arial" charset="0"/>
            </a:rPr>
            <a:t>(SMART)</a:t>
          </a:r>
        </a:p>
      </dgm:t>
    </dgm:pt>
    <dgm:pt modelId="{29EA856C-CABE-4D1B-A8BB-8221E535D82C}" type="parTrans" cxnId="{01E775A0-B7C2-448A-9A44-CF0504E5BE1B}">
      <dgm:prSet/>
      <dgm:spPr/>
    </dgm:pt>
    <dgm:pt modelId="{D0924E82-0578-44A0-8B6A-08392059642F}" type="sibTrans" cxnId="{01E775A0-B7C2-448A-9A44-CF0504E5BE1B}">
      <dgm:prSet/>
      <dgm:spPr/>
    </dgm:pt>
    <dgm:pt modelId="{17723415-BD6F-46B0-9AE6-02988559B0D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cs typeface="Arial" charset="0"/>
            </a:rPr>
            <a:t>Targets and action plans</a:t>
          </a:r>
        </a:p>
      </dgm:t>
    </dgm:pt>
    <dgm:pt modelId="{287F41F9-5DB2-4853-A2A3-A6302EFE52FC}" type="parTrans" cxnId="{161A1E74-95D4-43CA-A3B6-04094F96CD50}">
      <dgm:prSet/>
      <dgm:spPr/>
    </dgm:pt>
    <dgm:pt modelId="{C65C6BC6-F637-4739-8442-EAD16A3FD1C4}" type="sibTrans" cxnId="{161A1E74-95D4-43CA-A3B6-04094F96CD50}">
      <dgm:prSet/>
      <dgm:spPr/>
    </dgm:pt>
    <dgm:pt modelId="{6226846A-58F4-442F-81CE-7FA187DBA17D}" type="pres">
      <dgm:prSet presAssocID="{CE060582-D4CF-424B-B55C-1DAC290537A1}" presName="Name0" presStyleCnt="0">
        <dgm:presLayoutVars>
          <dgm:dir/>
          <dgm:animLvl val="lvl"/>
          <dgm:resizeHandles val="exact"/>
        </dgm:presLayoutVars>
      </dgm:prSet>
      <dgm:spPr/>
    </dgm:pt>
    <dgm:pt modelId="{B1DEC8A9-7C67-4DED-B9AA-1ECDAB22D09C}" type="pres">
      <dgm:prSet presAssocID="{4C2CEFC6-9C2D-42D0-9FC5-0BC575AD1872}" presName="Name8" presStyleCnt="0"/>
      <dgm:spPr/>
    </dgm:pt>
    <dgm:pt modelId="{0F483CFF-BED8-472B-98EE-7CEC7F348671}" type="pres">
      <dgm:prSet presAssocID="{4C2CEFC6-9C2D-42D0-9FC5-0BC575AD1872}" presName="level" presStyleLbl="node1" presStyleIdx="0" presStyleCnt="4">
        <dgm:presLayoutVars>
          <dgm:chMax val="1"/>
          <dgm:bulletEnabled val="1"/>
        </dgm:presLayoutVars>
      </dgm:prSet>
      <dgm:spPr/>
      <dgm:t>
        <a:bodyPr/>
        <a:lstStyle/>
        <a:p>
          <a:endParaRPr lang="en-GB"/>
        </a:p>
      </dgm:t>
    </dgm:pt>
    <dgm:pt modelId="{1534F7F7-66E5-4F96-A29D-9442F35C2AFF}" type="pres">
      <dgm:prSet presAssocID="{4C2CEFC6-9C2D-42D0-9FC5-0BC575AD1872}" presName="levelTx" presStyleLbl="revTx" presStyleIdx="0" presStyleCnt="0">
        <dgm:presLayoutVars>
          <dgm:chMax val="1"/>
          <dgm:bulletEnabled val="1"/>
        </dgm:presLayoutVars>
      </dgm:prSet>
      <dgm:spPr/>
      <dgm:t>
        <a:bodyPr/>
        <a:lstStyle/>
        <a:p>
          <a:endParaRPr lang="en-GB"/>
        </a:p>
      </dgm:t>
    </dgm:pt>
    <dgm:pt modelId="{7AAA07FA-B4C1-48DC-A75E-75458F74B4D9}" type="pres">
      <dgm:prSet presAssocID="{D9D7D11F-4DBB-48D6-AAE3-55D8D54ED820}" presName="Name8" presStyleCnt="0"/>
      <dgm:spPr/>
    </dgm:pt>
    <dgm:pt modelId="{36E29C5C-EF3B-4997-B9F2-84A111D29FC0}" type="pres">
      <dgm:prSet presAssocID="{D9D7D11F-4DBB-48D6-AAE3-55D8D54ED820}" presName="level" presStyleLbl="node1" presStyleIdx="1" presStyleCnt="4">
        <dgm:presLayoutVars>
          <dgm:chMax val="1"/>
          <dgm:bulletEnabled val="1"/>
        </dgm:presLayoutVars>
      </dgm:prSet>
      <dgm:spPr/>
      <dgm:t>
        <a:bodyPr/>
        <a:lstStyle/>
        <a:p>
          <a:endParaRPr lang="en-GB"/>
        </a:p>
      </dgm:t>
    </dgm:pt>
    <dgm:pt modelId="{A9A3D80E-5501-4102-B1A8-5DCE033EBA4E}" type="pres">
      <dgm:prSet presAssocID="{D9D7D11F-4DBB-48D6-AAE3-55D8D54ED820}" presName="levelTx" presStyleLbl="revTx" presStyleIdx="0" presStyleCnt="0">
        <dgm:presLayoutVars>
          <dgm:chMax val="1"/>
          <dgm:bulletEnabled val="1"/>
        </dgm:presLayoutVars>
      </dgm:prSet>
      <dgm:spPr/>
      <dgm:t>
        <a:bodyPr/>
        <a:lstStyle/>
        <a:p>
          <a:endParaRPr lang="en-GB"/>
        </a:p>
      </dgm:t>
    </dgm:pt>
    <dgm:pt modelId="{6A493260-90D8-41AD-9D9D-0D5AEA22AC00}" type="pres">
      <dgm:prSet presAssocID="{1E3F5A44-96EF-4FD0-A799-32C69208056C}" presName="Name8" presStyleCnt="0"/>
      <dgm:spPr/>
    </dgm:pt>
    <dgm:pt modelId="{CED86605-9778-4A19-A24B-98D99C44554B}" type="pres">
      <dgm:prSet presAssocID="{1E3F5A44-96EF-4FD0-A799-32C69208056C}" presName="level" presStyleLbl="node1" presStyleIdx="2" presStyleCnt="4">
        <dgm:presLayoutVars>
          <dgm:chMax val="1"/>
          <dgm:bulletEnabled val="1"/>
        </dgm:presLayoutVars>
      </dgm:prSet>
      <dgm:spPr/>
      <dgm:t>
        <a:bodyPr/>
        <a:lstStyle/>
        <a:p>
          <a:endParaRPr lang="en-GB"/>
        </a:p>
      </dgm:t>
    </dgm:pt>
    <dgm:pt modelId="{F5EBF047-3B4A-4075-A754-A1C366DA4B5B}" type="pres">
      <dgm:prSet presAssocID="{1E3F5A44-96EF-4FD0-A799-32C69208056C}" presName="levelTx" presStyleLbl="revTx" presStyleIdx="0" presStyleCnt="0">
        <dgm:presLayoutVars>
          <dgm:chMax val="1"/>
          <dgm:bulletEnabled val="1"/>
        </dgm:presLayoutVars>
      </dgm:prSet>
      <dgm:spPr/>
      <dgm:t>
        <a:bodyPr/>
        <a:lstStyle/>
        <a:p>
          <a:endParaRPr lang="en-GB"/>
        </a:p>
      </dgm:t>
    </dgm:pt>
    <dgm:pt modelId="{41E801CB-67C9-40BA-97BD-E6151D7BD57A}" type="pres">
      <dgm:prSet presAssocID="{17723415-BD6F-46B0-9AE6-02988559B0DA}" presName="Name8" presStyleCnt="0"/>
      <dgm:spPr/>
    </dgm:pt>
    <dgm:pt modelId="{AAFB002D-3DDF-4862-9CF7-331A3C44C119}" type="pres">
      <dgm:prSet presAssocID="{17723415-BD6F-46B0-9AE6-02988559B0DA}" presName="level" presStyleLbl="node1" presStyleIdx="3" presStyleCnt="4">
        <dgm:presLayoutVars>
          <dgm:chMax val="1"/>
          <dgm:bulletEnabled val="1"/>
        </dgm:presLayoutVars>
      </dgm:prSet>
      <dgm:spPr/>
      <dgm:t>
        <a:bodyPr/>
        <a:lstStyle/>
        <a:p>
          <a:endParaRPr lang="en-GB"/>
        </a:p>
      </dgm:t>
    </dgm:pt>
    <dgm:pt modelId="{03BB0FC3-BB6C-4CA4-895B-678F6643ADEB}" type="pres">
      <dgm:prSet presAssocID="{17723415-BD6F-46B0-9AE6-02988559B0DA}" presName="levelTx" presStyleLbl="revTx" presStyleIdx="0" presStyleCnt="0">
        <dgm:presLayoutVars>
          <dgm:chMax val="1"/>
          <dgm:bulletEnabled val="1"/>
        </dgm:presLayoutVars>
      </dgm:prSet>
      <dgm:spPr/>
      <dgm:t>
        <a:bodyPr/>
        <a:lstStyle/>
        <a:p>
          <a:endParaRPr lang="en-GB"/>
        </a:p>
      </dgm:t>
    </dgm:pt>
  </dgm:ptLst>
  <dgm:cxnLst>
    <dgm:cxn modelId="{C183F1D4-22ED-4484-9AAB-4165EE96BF29}" type="presOf" srcId="{1E3F5A44-96EF-4FD0-A799-32C69208056C}" destId="{CED86605-9778-4A19-A24B-98D99C44554B}" srcOrd="0" destOrd="0" presId="urn:microsoft.com/office/officeart/2005/8/layout/pyramid1"/>
    <dgm:cxn modelId="{003E6CEA-AAD1-4672-92B4-DA3407F5B2B6}" type="presOf" srcId="{17723415-BD6F-46B0-9AE6-02988559B0DA}" destId="{AAFB002D-3DDF-4862-9CF7-331A3C44C119}" srcOrd="0" destOrd="0" presId="urn:microsoft.com/office/officeart/2005/8/layout/pyramid1"/>
    <dgm:cxn modelId="{AA8FD670-27CF-4376-87C8-DD8A09AA3FD8}" type="presOf" srcId="{CE060582-D4CF-424B-B55C-1DAC290537A1}" destId="{6226846A-58F4-442F-81CE-7FA187DBA17D}" srcOrd="0" destOrd="0" presId="urn:microsoft.com/office/officeart/2005/8/layout/pyramid1"/>
    <dgm:cxn modelId="{FD6A1F57-BD32-4BDB-AF76-F146BEBFC6DB}" type="presOf" srcId="{D9D7D11F-4DBB-48D6-AAE3-55D8D54ED820}" destId="{36E29C5C-EF3B-4997-B9F2-84A111D29FC0}" srcOrd="0" destOrd="0" presId="urn:microsoft.com/office/officeart/2005/8/layout/pyramid1"/>
    <dgm:cxn modelId="{56695876-D564-44CA-B230-0C7A64BE3893}" type="presOf" srcId="{4C2CEFC6-9C2D-42D0-9FC5-0BC575AD1872}" destId="{0F483CFF-BED8-472B-98EE-7CEC7F348671}" srcOrd="0" destOrd="0" presId="urn:microsoft.com/office/officeart/2005/8/layout/pyramid1"/>
    <dgm:cxn modelId="{107518CB-2A49-4670-9FA4-1C960C8758C3}" type="presOf" srcId="{17723415-BD6F-46B0-9AE6-02988559B0DA}" destId="{03BB0FC3-BB6C-4CA4-895B-678F6643ADEB}" srcOrd="1" destOrd="0" presId="urn:microsoft.com/office/officeart/2005/8/layout/pyramid1"/>
    <dgm:cxn modelId="{01E775A0-B7C2-448A-9A44-CF0504E5BE1B}" srcId="{CE060582-D4CF-424B-B55C-1DAC290537A1}" destId="{1E3F5A44-96EF-4FD0-A799-32C69208056C}" srcOrd="2" destOrd="0" parTransId="{29EA856C-CABE-4D1B-A8BB-8221E535D82C}" sibTransId="{D0924E82-0578-44A0-8B6A-08392059642F}"/>
    <dgm:cxn modelId="{606F6B5B-25C9-45E9-9342-90F57925B0C0}" type="presOf" srcId="{4C2CEFC6-9C2D-42D0-9FC5-0BC575AD1872}" destId="{1534F7F7-66E5-4F96-A29D-9442F35C2AFF}" srcOrd="1" destOrd="0" presId="urn:microsoft.com/office/officeart/2005/8/layout/pyramid1"/>
    <dgm:cxn modelId="{161A1E74-95D4-43CA-A3B6-04094F96CD50}" srcId="{CE060582-D4CF-424B-B55C-1DAC290537A1}" destId="{17723415-BD6F-46B0-9AE6-02988559B0DA}" srcOrd="3" destOrd="0" parTransId="{287F41F9-5DB2-4853-A2A3-A6302EFE52FC}" sibTransId="{C65C6BC6-F637-4739-8442-EAD16A3FD1C4}"/>
    <dgm:cxn modelId="{BF30BA66-6DBF-4791-A010-CFC40012F9D3}" type="presOf" srcId="{D9D7D11F-4DBB-48D6-AAE3-55D8D54ED820}" destId="{A9A3D80E-5501-4102-B1A8-5DCE033EBA4E}" srcOrd="1" destOrd="0" presId="urn:microsoft.com/office/officeart/2005/8/layout/pyramid1"/>
    <dgm:cxn modelId="{010EFC91-52B8-4375-9E9B-D80D7D3DFD25}" srcId="{CE060582-D4CF-424B-B55C-1DAC290537A1}" destId="{D9D7D11F-4DBB-48D6-AAE3-55D8D54ED820}" srcOrd="1" destOrd="0" parTransId="{2FC5B48E-CE66-4CD9-939E-E501E0F07585}" sibTransId="{C6951A83-1EA6-4A51-B3C5-CB48E31EFED9}"/>
    <dgm:cxn modelId="{080CAD0A-A81A-44E1-9B33-A29033B00A87}" srcId="{CE060582-D4CF-424B-B55C-1DAC290537A1}" destId="{4C2CEFC6-9C2D-42D0-9FC5-0BC575AD1872}" srcOrd="0" destOrd="0" parTransId="{24C8BF3C-2161-49DE-A4D9-65A914D44DA2}" sibTransId="{3D55F440-3845-48DA-AD99-5A1261FE47DA}"/>
    <dgm:cxn modelId="{FC97E30A-2CF0-4E07-8379-C3FF6A2424F9}" type="presOf" srcId="{1E3F5A44-96EF-4FD0-A799-32C69208056C}" destId="{F5EBF047-3B4A-4075-A754-A1C366DA4B5B}" srcOrd="1" destOrd="0" presId="urn:microsoft.com/office/officeart/2005/8/layout/pyramid1"/>
    <dgm:cxn modelId="{6EEFE7E8-4C92-4984-96B1-2E6C77B8D7AE}" type="presParOf" srcId="{6226846A-58F4-442F-81CE-7FA187DBA17D}" destId="{B1DEC8A9-7C67-4DED-B9AA-1ECDAB22D09C}" srcOrd="0" destOrd="0" presId="urn:microsoft.com/office/officeart/2005/8/layout/pyramid1"/>
    <dgm:cxn modelId="{0D2A60CB-509B-46D1-B404-253AB423DC32}" type="presParOf" srcId="{B1DEC8A9-7C67-4DED-B9AA-1ECDAB22D09C}" destId="{0F483CFF-BED8-472B-98EE-7CEC7F348671}" srcOrd="0" destOrd="0" presId="urn:microsoft.com/office/officeart/2005/8/layout/pyramid1"/>
    <dgm:cxn modelId="{BEE8F347-E63E-4D36-A34B-18F8501E0917}" type="presParOf" srcId="{B1DEC8A9-7C67-4DED-B9AA-1ECDAB22D09C}" destId="{1534F7F7-66E5-4F96-A29D-9442F35C2AFF}" srcOrd="1" destOrd="0" presId="urn:microsoft.com/office/officeart/2005/8/layout/pyramid1"/>
    <dgm:cxn modelId="{4EF00376-9597-4034-B487-11365D8D5468}" type="presParOf" srcId="{6226846A-58F4-442F-81CE-7FA187DBA17D}" destId="{7AAA07FA-B4C1-48DC-A75E-75458F74B4D9}" srcOrd="1" destOrd="0" presId="urn:microsoft.com/office/officeart/2005/8/layout/pyramid1"/>
    <dgm:cxn modelId="{2AAA2A39-E972-4F80-9817-3C0DA35016F8}" type="presParOf" srcId="{7AAA07FA-B4C1-48DC-A75E-75458F74B4D9}" destId="{36E29C5C-EF3B-4997-B9F2-84A111D29FC0}" srcOrd="0" destOrd="0" presId="urn:microsoft.com/office/officeart/2005/8/layout/pyramid1"/>
    <dgm:cxn modelId="{D9B5550A-EBF3-464B-998F-9EEDEC82BDAA}" type="presParOf" srcId="{7AAA07FA-B4C1-48DC-A75E-75458F74B4D9}" destId="{A9A3D80E-5501-4102-B1A8-5DCE033EBA4E}" srcOrd="1" destOrd="0" presId="urn:microsoft.com/office/officeart/2005/8/layout/pyramid1"/>
    <dgm:cxn modelId="{295B565B-40AE-42E1-AADC-6BA57F7EB7B8}" type="presParOf" srcId="{6226846A-58F4-442F-81CE-7FA187DBA17D}" destId="{6A493260-90D8-41AD-9D9D-0D5AEA22AC00}" srcOrd="2" destOrd="0" presId="urn:microsoft.com/office/officeart/2005/8/layout/pyramid1"/>
    <dgm:cxn modelId="{807159EF-E952-44DC-B2FE-55929CD3F0C9}" type="presParOf" srcId="{6A493260-90D8-41AD-9D9D-0D5AEA22AC00}" destId="{CED86605-9778-4A19-A24B-98D99C44554B}" srcOrd="0" destOrd="0" presId="urn:microsoft.com/office/officeart/2005/8/layout/pyramid1"/>
    <dgm:cxn modelId="{433F6772-DE7C-4A55-950C-E86685D62DC1}" type="presParOf" srcId="{6A493260-90D8-41AD-9D9D-0D5AEA22AC00}" destId="{F5EBF047-3B4A-4075-A754-A1C366DA4B5B}" srcOrd="1" destOrd="0" presId="urn:microsoft.com/office/officeart/2005/8/layout/pyramid1"/>
    <dgm:cxn modelId="{454FA664-9D7F-47AB-BC36-C0364F016FE7}" type="presParOf" srcId="{6226846A-58F4-442F-81CE-7FA187DBA17D}" destId="{41E801CB-67C9-40BA-97BD-E6151D7BD57A}" srcOrd="3" destOrd="0" presId="urn:microsoft.com/office/officeart/2005/8/layout/pyramid1"/>
    <dgm:cxn modelId="{707A1B8C-BA15-4DA5-9FBB-7E71CA7DA98D}" type="presParOf" srcId="{41E801CB-67C9-40BA-97BD-E6151D7BD57A}" destId="{AAFB002D-3DDF-4862-9CF7-331A3C44C119}" srcOrd="0" destOrd="0" presId="urn:microsoft.com/office/officeart/2005/8/layout/pyramid1"/>
    <dgm:cxn modelId="{F79899E6-D862-4A1D-8B08-2DC457285A35}" type="presParOf" srcId="{41E801CB-67C9-40BA-97BD-E6151D7BD57A}" destId="{03BB0FC3-BB6C-4CA4-895B-678F6643ADEB}"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83CFF-BED8-472B-98EE-7CEC7F348671}">
      <dsp:nvSpPr>
        <dsp:cNvPr id="0" name=""/>
        <dsp:cNvSpPr/>
      </dsp:nvSpPr>
      <dsp:spPr>
        <a:xfrm>
          <a:off x="3078360" y="0"/>
          <a:ext cx="2052240" cy="1242218"/>
        </a:xfrm>
        <a:prstGeom prst="trapezoid">
          <a:avLst>
            <a:gd name="adj" fmla="val 82604"/>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300" b="0" i="0" u="none" strike="noStrike" kern="1200" cap="none" normalizeH="0" baseline="0" smtClean="0">
              <a:ln>
                <a:noFill/>
              </a:ln>
              <a:solidFill>
                <a:schemeClr val="tx1"/>
              </a:solidFill>
              <a:effectLst/>
              <a:latin typeface="Arial" charset="0"/>
              <a:cs typeface="Arial" charset="0"/>
            </a:rPr>
            <a:t>Purpose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300" b="0" i="0" u="none" strike="noStrike" kern="1200" cap="none" normalizeH="0" baseline="0" smtClean="0">
              <a:ln>
                <a:noFill/>
              </a:ln>
              <a:solidFill>
                <a:schemeClr val="tx1"/>
              </a:solidFill>
              <a:effectLst/>
              <a:latin typeface="Arial" charset="0"/>
              <a:cs typeface="Arial" charset="0"/>
            </a:rPr>
            <a:t>or Mission</a:t>
          </a:r>
        </a:p>
      </dsp:txBody>
      <dsp:txXfrm>
        <a:off x="3078360" y="0"/>
        <a:ext cx="2052240" cy="1242218"/>
      </dsp:txXfrm>
    </dsp:sp>
    <dsp:sp modelId="{36E29C5C-EF3B-4997-B9F2-84A111D29FC0}">
      <dsp:nvSpPr>
        <dsp:cNvPr id="0" name=""/>
        <dsp:cNvSpPr/>
      </dsp:nvSpPr>
      <dsp:spPr>
        <a:xfrm>
          <a:off x="2052240" y="1242218"/>
          <a:ext cx="4104481" cy="1242218"/>
        </a:xfrm>
        <a:prstGeom prst="trapezoid">
          <a:avLst>
            <a:gd name="adj" fmla="val 82604"/>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300" b="0" i="0" u="none" strike="noStrike" kern="1200" cap="none" normalizeH="0" baseline="0" smtClean="0">
              <a:ln>
                <a:noFill/>
              </a:ln>
              <a:solidFill>
                <a:schemeClr val="tx1"/>
              </a:solidFill>
              <a:effectLst/>
              <a:latin typeface="Arial" charset="0"/>
              <a:cs typeface="Arial" charset="0"/>
            </a:rPr>
            <a:t>Aims</a:t>
          </a:r>
        </a:p>
      </dsp:txBody>
      <dsp:txXfrm>
        <a:off x="2770524" y="1242218"/>
        <a:ext cx="2667912" cy="1242218"/>
      </dsp:txXfrm>
    </dsp:sp>
    <dsp:sp modelId="{CED86605-9778-4A19-A24B-98D99C44554B}">
      <dsp:nvSpPr>
        <dsp:cNvPr id="0" name=""/>
        <dsp:cNvSpPr/>
      </dsp:nvSpPr>
      <dsp:spPr>
        <a:xfrm>
          <a:off x="1026120" y="2484437"/>
          <a:ext cx="6156721" cy="1242218"/>
        </a:xfrm>
        <a:prstGeom prst="trapezoid">
          <a:avLst>
            <a:gd name="adj" fmla="val 82604"/>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300" b="0" i="0" u="none" strike="noStrike" kern="1200" cap="none" normalizeH="0" baseline="0" smtClean="0">
              <a:ln>
                <a:noFill/>
              </a:ln>
              <a:solidFill>
                <a:schemeClr val="tx1"/>
              </a:solidFill>
              <a:effectLst/>
              <a:latin typeface="Arial" charset="0"/>
              <a:cs typeface="Arial" charset="0"/>
            </a:rPr>
            <a:t>Objectives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300" b="0" i="0" u="none" strike="noStrike" kern="1200" cap="none" normalizeH="0" baseline="0" smtClean="0">
              <a:ln>
                <a:noFill/>
              </a:ln>
              <a:solidFill>
                <a:schemeClr val="tx1"/>
              </a:solidFill>
              <a:effectLst/>
              <a:latin typeface="Arial" charset="0"/>
              <a:cs typeface="Arial" charset="0"/>
            </a:rPr>
            <a:t>(SMART)</a:t>
          </a:r>
        </a:p>
      </dsp:txBody>
      <dsp:txXfrm>
        <a:off x="2103546" y="2484437"/>
        <a:ext cx="4001868" cy="1242218"/>
      </dsp:txXfrm>
    </dsp:sp>
    <dsp:sp modelId="{AAFB002D-3DDF-4862-9CF7-331A3C44C119}">
      <dsp:nvSpPr>
        <dsp:cNvPr id="0" name=""/>
        <dsp:cNvSpPr/>
      </dsp:nvSpPr>
      <dsp:spPr>
        <a:xfrm>
          <a:off x="0" y="3726656"/>
          <a:ext cx="8208962" cy="1242218"/>
        </a:xfrm>
        <a:prstGeom prst="trapezoid">
          <a:avLst>
            <a:gd name="adj" fmla="val 82604"/>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300" b="0" i="0" u="none" strike="noStrike" kern="1200" cap="none" normalizeH="0" baseline="0" smtClean="0">
              <a:ln>
                <a:noFill/>
              </a:ln>
              <a:solidFill>
                <a:schemeClr val="tx1"/>
              </a:solidFill>
              <a:effectLst/>
              <a:latin typeface="Arial" charset="0"/>
              <a:cs typeface="Arial" charset="0"/>
            </a:rPr>
            <a:t>Targets and action plans</a:t>
          </a:r>
        </a:p>
      </dsp:txBody>
      <dsp:txXfrm>
        <a:off x="1436568" y="3726656"/>
        <a:ext cx="5335825" cy="1242218"/>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4B4770-CBF2-4A76-B1F1-1E52587A03E8}" type="datetimeFigureOut">
              <a:rPr lang="en-GB" smtClean="0"/>
              <a:t>05/10/2020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D738BD-C59B-44DD-B1D5-313AA3E92616}" type="slidenum">
              <a:rPr lang="en-GB" smtClean="0"/>
              <a:t>‹#›</a:t>
            </a:fld>
            <a:endParaRPr lang="en-GB"/>
          </a:p>
        </p:txBody>
      </p:sp>
    </p:spTree>
    <p:extLst>
      <p:ext uri="{BB962C8B-B14F-4D97-AF65-F5344CB8AC3E}">
        <p14:creationId xmlns:p14="http://schemas.microsoft.com/office/powerpoint/2010/main" val="120281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014BEEF-6411-4C8B-89B6-36256A46DBE1}"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362FA2-5861-4A53-858C-96447109D1E0}" type="slidenum">
              <a:rPr lang="en-GB" smtClean="0"/>
              <a:t>‹#›</a:t>
            </a:fld>
            <a:endParaRPr lang="en-GB"/>
          </a:p>
        </p:txBody>
      </p:sp>
    </p:spTree>
    <p:extLst>
      <p:ext uri="{BB962C8B-B14F-4D97-AF65-F5344CB8AC3E}">
        <p14:creationId xmlns:p14="http://schemas.microsoft.com/office/powerpoint/2010/main" val="1076652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014BEEF-6411-4C8B-89B6-36256A46DBE1}"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362FA2-5861-4A53-858C-96447109D1E0}" type="slidenum">
              <a:rPr lang="en-GB" smtClean="0"/>
              <a:t>‹#›</a:t>
            </a:fld>
            <a:endParaRPr lang="en-GB"/>
          </a:p>
        </p:txBody>
      </p:sp>
    </p:spTree>
    <p:extLst>
      <p:ext uri="{BB962C8B-B14F-4D97-AF65-F5344CB8AC3E}">
        <p14:creationId xmlns:p14="http://schemas.microsoft.com/office/powerpoint/2010/main" val="1966487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014BEEF-6411-4C8B-89B6-36256A46DBE1}"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362FA2-5861-4A53-858C-96447109D1E0}" type="slidenum">
              <a:rPr lang="en-GB" smtClean="0"/>
              <a:t>‹#›</a:t>
            </a:fld>
            <a:endParaRPr lang="en-GB"/>
          </a:p>
        </p:txBody>
      </p:sp>
    </p:spTree>
    <p:extLst>
      <p:ext uri="{BB962C8B-B14F-4D97-AF65-F5344CB8AC3E}">
        <p14:creationId xmlns:p14="http://schemas.microsoft.com/office/powerpoint/2010/main" val="2309179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014BEEF-6411-4C8B-89B6-36256A46DBE1}" type="datetimeFigureOut">
              <a:rPr lang="en-GB" smtClean="0"/>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362FA2-5861-4A53-858C-96447109D1E0}" type="slidenum">
              <a:rPr lang="en-GB" smtClean="0"/>
              <a:t>‹#›</a:t>
            </a:fld>
            <a:endParaRPr lang="en-GB"/>
          </a:p>
        </p:txBody>
      </p:sp>
    </p:spTree>
    <p:extLst>
      <p:ext uri="{BB962C8B-B14F-4D97-AF65-F5344CB8AC3E}">
        <p14:creationId xmlns:p14="http://schemas.microsoft.com/office/powerpoint/2010/main" val="3040992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014BEEF-6411-4C8B-89B6-36256A46DBE1}" type="datetimeFigureOut">
              <a:rPr lang="en-GB" smtClean="0"/>
              <a:t>05/10/2020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362FA2-5861-4A53-858C-96447109D1E0}" type="slidenum">
              <a:rPr lang="en-GB" smtClean="0"/>
              <a:t>‹#›</a:t>
            </a:fld>
            <a:endParaRPr lang="en-GB"/>
          </a:p>
        </p:txBody>
      </p:sp>
    </p:spTree>
    <p:extLst>
      <p:ext uri="{BB962C8B-B14F-4D97-AF65-F5344CB8AC3E}">
        <p14:creationId xmlns:p14="http://schemas.microsoft.com/office/powerpoint/2010/main" val="2787404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014BEEF-6411-4C8B-89B6-36256A46DBE1}" type="datetimeFigureOut">
              <a:rPr lang="en-GB" smtClean="0"/>
              <a:t>05/10/2020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8362FA2-5861-4A53-858C-96447109D1E0}" type="slidenum">
              <a:rPr lang="en-GB" smtClean="0"/>
              <a:t>‹#›</a:t>
            </a:fld>
            <a:endParaRPr lang="en-GB"/>
          </a:p>
        </p:txBody>
      </p:sp>
    </p:spTree>
    <p:extLst>
      <p:ext uri="{BB962C8B-B14F-4D97-AF65-F5344CB8AC3E}">
        <p14:creationId xmlns:p14="http://schemas.microsoft.com/office/powerpoint/2010/main" val="2934567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14BEEF-6411-4C8B-89B6-36256A46DBE1}" type="datetimeFigureOut">
              <a:rPr lang="en-GB" smtClean="0"/>
              <a:t>05/10/2020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8362FA2-5861-4A53-858C-96447109D1E0}" type="slidenum">
              <a:rPr lang="en-GB" smtClean="0"/>
              <a:t>‹#›</a:t>
            </a:fld>
            <a:endParaRPr lang="en-GB"/>
          </a:p>
        </p:txBody>
      </p:sp>
    </p:spTree>
    <p:extLst>
      <p:ext uri="{BB962C8B-B14F-4D97-AF65-F5344CB8AC3E}">
        <p14:creationId xmlns:p14="http://schemas.microsoft.com/office/powerpoint/2010/main" val="364757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014BEEF-6411-4C8B-89B6-36256A46DBE1}" type="datetimeFigureOut">
              <a:rPr lang="en-GB" smtClean="0"/>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362FA2-5861-4A53-858C-96447109D1E0}" type="slidenum">
              <a:rPr lang="en-GB" smtClean="0"/>
              <a:t>‹#›</a:t>
            </a:fld>
            <a:endParaRPr lang="en-GB"/>
          </a:p>
        </p:txBody>
      </p:sp>
    </p:spTree>
    <p:extLst>
      <p:ext uri="{BB962C8B-B14F-4D97-AF65-F5344CB8AC3E}">
        <p14:creationId xmlns:p14="http://schemas.microsoft.com/office/powerpoint/2010/main" val="3238711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014BEEF-6411-4C8B-89B6-36256A46DBE1}" type="datetimeFigureOut">
              <a:rPr lang="en-GB" smtClean="0"/>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362FA2-5861-4A53-858C-96447109D1E0}" type="slidenum">
              <a:rPr lang="en-GB" smtClean="0"/>
              <a:t>‹#›</a:t>
            </a:fld>
            <a:endParaRPr lang="en-GB"/>
          </a:p>
        </p:txBody>
      </p:sp>
    </p:spTree>
    <p:extLst>
      <p:ext uri="{BB962C8B-B14F-4D97-AF65-F5344CB8AC3E}">
        <p14:creationId xmlns:p14="http://schemas.microsoft.com/office/powerpoint/2010/main" val="3507025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014BEEF-6411-4C8B-89B6-36256A46DBE1}"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362FA2-5861-4A53-858C-96447109D1E0}" type="slidenum">
              <a:rPr lang="en-GB" smtClean="0"/>
              <a:t>‹#›</a:t>
            </a:fld>
            <a:endParaRPr lang="en-GB"/>
          </a:p>
        </p:txBody>
      </p:sp>
    </p:spTree>
    <p:extLst>
      <p:ext uri="{BB962C8B-B14F-4D97-AF65-F5344CB8AC3E}">
        <p14:creationId xmlns:p14="http://schemas.microsoft.com/office/powerpoint/2010/main" val="1111334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014BEEF-6411-4C8B-89B6-36256A46DBE1}"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362FA2-5861-4A53-858C-96447109D1E0}" type="slidenum">
              <a:rPr lang="en-GB" smtClean="0"/>
              <a:t>‹#›</a:t>
            </a:fld>
            <a:endParaRPr lang="en-GB"/>
          </a:p>
        </p:txBody>
      </p:sp>
    </p:spTree>
    <p:extLst>
      <p:ext uri="{BB962C8B-B14F-4D97-AF65-F5344CB8AC3E}">
        <p14:creationId xmlns:p14="http://schemas.microsoft.com/office/powerpoint/2010/main" val="940987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14BEEF-6411-4C8B-89B6-36256A46DBE1}" type="datetimeFigureOut">
              <a:rPr lang="en-GB" smtClean="0"/>
              <a:t>05/10/2020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362FA2-5861-4A53-858C-96447109D1E0}" type="slidenum">
              <a:rPr lang="en-GB" smtClean="0"/>
              <a:t>‹#›</a:t>
            </a:fld>
            <a:endParaRPr lang="en-GB"/>
          </a:p>
        </p:txBody>
      </p:sp>
    </p:spTree>
    <p:extLst>
      <p:ext uri="{BB962C8B-B14F-4D97-AF65-F5344CB8AC3E}">
        <p14:creationId xmlns:p14="http://schemas.microsoft.com/office/powerpoint/2010/main" val="2966204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ltLang="en-US" dirty="0" smtClean="0"/>
              <a:t>Organisations and Purpose</a:t>
            </a:r>
            <a:endParaRPr lang="en-GB" altLang="en-US" dirty="0"/>
          </a:p>
        </p:txBody>
      </p:sp>
      <p:sp>
        <p:nvSpPr>
          <p:cNvPr id="2051" name="Rectangle 3"/>
          <p:cNvSpPr>
            <a:spLocks noGrp="1" noChangeArrowheads="1"/>
          </p:cNvSpPr>
          <p:nvPr>
            <p:ph type="subTitle" idx="1"/>
          </p:nvPr>
        </p:nvSpPr>
        <p:spPr/>
        <p:txBody>
          <a:bodyPr/>
          <a:lstStyle/>
          <a:p>
            <a:endParaRPr lang="en-US" altLang="en-US"/>
          </a:p>
        </p:txBody>
      </p:sp>
    </p:spTree>
    <p:extLst>
      <p:ext uri="{BB962C8B-B14F-4D97-AF65-F5344CB8AC3E}">
        <p14:creationId xmlns:p14="http://schemas.microsoft.com/office/powerpoint/2010/main" val="12921838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ChangeArrowheads="1"/>
          </p:cNvSpPr>
          <p:nvPr/>
        </p:nvSpPr>
        <p:spPr bwMode="auto">
          <a:xfrm>
            <a:off x="985838" y="1816101"/>
            <a:ext cx="97155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fontAlgn="base">
              <a:spcBef>
                <a:spcPct val="20000"/>
              </a:spcBef>
              <a:spcAft>
                <a:spcPct val="0"/>
              </a:spcAft>
              <a:buChar char="»"/>
              <a:defRPr sz="2000">
                <a:solidFill>
                  <a:schemeClr val="tx1"/>
                </a:solidFill>
                <a:latin typeface="Arial" charset="0"/>
              </a:defRPr>
            </a:lvl6pPr>
            <a:lvl7pPr marL="2971800" indent="-228600" fontAlgn="base">
              <a:spcBef>
                <a:spcPct val="20000"/>
              </a:spcBef>
              <a:spcAft>
                <a:spcPct val="0"/>
              </a:spcAft>
              <a:buChar char="»"/>
              <a:defRPr sz="2000">
                <a:solidFill>
                  <a:schemeClr val="tx1"/>
                </a:solidFill>
                <a:latin typeface="Arial" charset="0"/>
              </a:defRPr>
            </a:lvl7pPr>
            <a:lvl8pPr marL="3429000" indent="-228600" fontAlgn="base">
              <a:spcBef>
                <a:spcPct val="20000"/>
              </a:spcBef>
              <a:spcAft>
                <a:spcPct val="0"/>
              </a:spcAft>
              <a:buChar char="»"/>
              <a:defRPr sz="2000">
                <a:solidFill>
                  <a:schemeClr val="tx1"/>
                </a:solidFill>
                <a:latin typeface="Arial" charset="0"/>
              </a:defRPr>
            </a:lvl8pPr>
            <a:lvl9pPr marL="3886200" indent="-228600" fontAlgn="base">
              <a:spcBef>
                <a:spcPct val="20000"/>
              </a:spcBef>
              <a:spcAft>
                <a:spcPct val="0"/>
              </a:spcAft>
              <a:buChar char="»"/>
              <a:defRPr sz="2000">
                <a:solidFill>
                  <a:schemeClr val="tx1"/>
                </a:solidFill>
                <a:latin typeface="Arial" charset="0"/>
              </a:defRPr>
            </a:lvl9pPr>
          </a:lstStyle>
          <a:p>
            <a:r>
              <a:rPr lang="en-GB" altLang="en-US" dirty="0"/>
              <a:t>Take </a:t>
            </a:r>
            <a:r>
              <a:rPr lang="en-GB" altLang="en-US" dirty="0" smtClean="0"/>
              <a:t>a few </a:t>
            </a:r>
            <a:r>
              <a:rPr lang="en-GB" altLang="en-US" dirty="0"/>
              <a:t>minutes to </a:t>
            </a:r>
            <a:r>
              <a:rPr lang="en-GB" altLang="en-US" dirty="0" smtClean="0"/>
              <a:t>make a drawing representing </a:t>
            </a:r>
            <a:r>
              <a:rPr lang="en-GB" altLang="en-US" dirty="0"/>
              <a:t>the vision of </a:t>
            </a:r>
            <a:r>
              <a:rPr lang="en-GB" altLang="en-US" dirty="0" smtClean="0"/>
              <a:t>an </a:t>
            </a:r>
            <a:r>
              <a:rPr lang="en-GB" altLang="en-US" dirty="0"/>
              <a:t>organisation with which you are familiar. </a:t>
            </a:r>
          </a:p>
        </p:txBody>
      </p:sp>
    </p:spTree>
    <p:extLst>
      <p:ext uri="{BB962C8B-B14F-4D97-AF65-F5344CB8AC3E}">
        <p14:creationId xmlns:p14="http://schemas.microsoft.com/office/powerpoint/2010/main" val="7323653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6" name="Rectangle 24"/>
          <p:cNvSpPr>
            <a:spLocks noGrp="1" noChangeArrowheads="1"/>
          </p:cNvSpPr>
          <p:nvPr>
            <p:ph type="title"/>
          </p:nvPr>
        </p:nvSpPr>
        <p:spPr>
          <a:xfrm>
            <a:off x="1981200" y="115888"/>
            <a:ext cx="8229600" cy="1143000"/>
          </a:xfrm>
          <a:noFill/>
          <a:ln/>
        </p:spPr>
        <p:txBody>
          <a:bodyPr/>
          <a:lstStyle/>
          <a:p>
            <a:r>
              <a:rPr lang="en-GB" altLang="en-US"/>
              <a:t>Scanning the external environment </a:t>
            </a:r>
          </a:p>
        </p:txBody>
      </p:sp>
      <p:sp>
        <p:nvSpPr>
          <p:cNvPr id="3097" name="AutoShape 25"/>
          <p:cNvSpPr>
            <a:spLocks noChangeArrowheads="1"/>
          </p:cNvSpPr>
          <p:nvPr/>
        </p:nvSpPr>
        <p:spPr bwMode="auto">
          <a:xfrm>
            <a:off x="4727576" y="3213100"/>
            <a:ext cx="2881313" cy="1657350"/>
          </a:xfrm>
          <a:prstGeom prst="irregularSeal2">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098" name="Text Box 26"/>
          <p:cNvSpPr txBox="1">
            <a:spLocks noChangeArrowheads="1"/>
          </p:cNvSpPr>
          <p:nvPr/>
        </p:nvSpPr>
        <p:spPr bwMode="auto">
          <a:xfrm>
            <a:off x="5448300" y="3860801"/>
            <a:ext cx="12954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cs typeface="Arial" charset="0"/>
              </a:rPr>
              <a:t>Supervisor</a:t>
            </a:r>
          </a:p>
        </p:txBody>
      </p:sp>
      <p:sp>
        <p:nvSpPr>
          <p:cNvPr id="3099" name="Text Box 27"/>
          <p:cNvSpPr txBox="1">
            <a:spLocks noChangeArrowheads="1"/>
          </p:cNvSpPr>
          <p:nvPr/>
        </p:nvSpPr>
        <p:spPr bwMode="auto">
          <a:xfrm>
            <a:off x="4727576" y="1628775"/>
            <a:ext cx="2879725" cy="78898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cs typeface="Arial" charset="0"/>
              </a:rPr>
              <a:t>Purpose </a:t>
            </a:r>
          </a:p>
          <a:p>
            <a:pPr algn="ctr">
              <a:spcBef>
                <a:spcPct val="50000"/>
              </a:spcBef>
            </a:pPr>
            <a:r>
              <a:rPr lang="en-GB" altLang="en-US">
                <a:cs typeface="Arial" charset="0"/>
              </a:rPr>
              <a:t>Strategy, Policy</a:t>
            </a:r>
          </a:p>
        </p:txBody>
      </p:sp>
      <p:sp>
        <p:nvSpPr>
          <p:cNvPr id="3100" name="Text Box 28"/>
          <p:cNvSpPr txBox="1">
            <a:spLocks noChangeArrowheads="1"/>
          </p:cNvSpPr>
          <p:nvPr/>
        </p:nvSpPr>
        <p:spPr bwMode="auto">
          <a:xfrm>
            <a:off x="7299325" y="1647826"/>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a:cs typeface="Arial" charset="0"/>
            </a:endParaRPr>
          </a:p>
        </p:txBody>
      </p:sp>
      <p:sp>
        <p:nvSpPr>
          <p:cNvPr id="3101" name="Text Box 29"/>
          <p:cNvSpPr txBox="1">
            <a:spLocks noChangeArrowheads="1"/>
          </p:cNvSpPr>
          <p:nvPr/>
        </p:nvSpPr>
        <p:spPr bwMode="auto">
          <a:xfrm>
            <a:off x="4800601" y="5445125"/>
            <a:ext cx="2879725" cy="37623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cs typeface="Arial" charset="0"/>
              </a:rPr>
              <a:t>Operational Delivery</a:t>
            </a:r>
          </a:p>
        </p:txBody>
      </p:sp>
      <p:sp>
        <p:nvSpPr>
          <p:cNvPr id="3102" name="Text Box 30"/>
          <p:cNvSpPr txBox="1">
            <a:spLocks noChangeArrowheads="1"/>
          </p:cNvSpPr>
          <p:nvPr/>
        </p:nvSpPr>
        <p:spPr bwMode="auto">
          <a:xfrm>
            <a:off x="7680326" y="1639888"/>
            <a:ext cx="2232025" cy="92551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dirty="0">
                <a:cs typeface="Arial" charset="0"/>
              </a:rPr>
              <a:t>WG Policy, changes in external environment, etc.</a:t>
            </a:r>
          </a:p>
        </p:txBody>
      </p:sp>
      <p:sp>
        <p:nvSpPr>
          <p:cNvPr id="3103" name="Text Box 31"/>
          <p:cNvSpPr txBox="1">
            <a:spLocks noChangeArrowheads="1"/>
          </p:cNvSpPr>
          <p:nvPr/>
        </p:nvSpPr>
        <p:spPr bwMode="auto">
          <a:xfrm>
            <a:off x="1992313" y="2492376"/>
            <a:ext cx="2303462" cy="92551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cs typeface="Arial" charset="0"/>
              </a:rPr>
              <a:t>Corporate Directors, Politicians, Trustees, Chief Executive.</a:t>
            </a:r>
          </a:p>
        </p:txBody>
      </p:sp>
      <p:sp>
        <p:nvSpPr>
          <p:cNvPr id="3104" name="Text Box 32"/>
          <p:cNvSpPr txBox="1">
            <a:spLocks noChangeArrowheads="1"/>
          </p:cNvSpPr>
          <p:nvPr/>
        </p:nvSpPr>
        <p:spPr bwMode="auto">
          <a:xfrm>
            <a:off x="1919288" y="4508500"/>
            <a:ext cx="2374900" cy="120015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cs typeface="Arial" charset="0"/>
              </a:rPr>
              <a:t>Your supervisees: the management team; full time, part time and casual</a:t>
            </a:r>
          </a:p>
        </p:txBody>
      </p:sp>
      <p:sp>
        <p:nvSpPr>
          <p:cNvPr id="3105" name="Text Box 33"/>
          <p:cNvSpPr txBox="1">
            <a:spLocks noChangeArrowheads="1"/>
          </p:cNvSpPr>
          <p:nvPr/>
        </p:nvSpPr>
        <p:spPr bwMode="auto">
          <a:xfrm>
            <a:off x="7680326" y="3141664"/>
            <a:ext cx="2447925"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cs typeface="Arial" charset="0"/>
              </a:rPr>
              <a:t>Partners, peers, other departments, other organisations</a:t>
            </a:r>
          </a:p>
        </p:txBody>
      </p:sp>
      <p:sp>
        <p:nvSpPr>
          <p:cNvPr id="3106" name="Text Box 34"/>
          <p:cNvSpPr txBox="1">
            <a:spLocks noChangeArrowheads="1"/>
          </p:cNvSpPr>
          <p:nvPr/>
        </p:nvSpPr>
        <p:spPr bwMode="auto">
          <a:xfrm>
            <a:off x="7751764" y="4652963"/>
            <a:ext cx="2232025" cy="779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cs typeface="Arial" charset="0"/>
              </a:rPr>
              <a:t>Young people </a:t>
            </a:r>
          </a:p>
          <a:p>
            <a:pPr>
              <a:spcBef>
                <a:spcPct val="50000"/>
              </a:spcBef>
            </a:pPr>
            <a:r>
              <a:rPr lang="en-GB" altLang="en-US">
                <a:cs typeface="Arial" charset="0"/>
              </a:rPr>
              <a:t>Citizens</a:t>
            </a:r>
          </a:p>
        </p:txBody>
      </p:sp>
      <p:sp>
        <p:nvSpPr>
          <p:cNvPr id="3107" name="AutoShape 35"/>
          <p:cNvSpPr>
            <a:spLocks/>
          </p:cNvSpPr>
          <p:nvPr/>
        </p:nvSpPr>
        <p:spPr bwMode="auto">
          <a:xfrm>
            <a:off x="4367213" y="1844675"/>
            <a:ext cx="215900" cy="2089150"/>
          </a:xfrm>
          <a:prstGeom prst="leftBrace">
            <a:avLst>
              <a:gd name="adj1" fmla="val 80637"/>
              <a:gd name="adj2" fmla="val 50000"/>
            </a:avLst>
          </a:prstGeom>
          <a:noFill/>
          <a:ln w="254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108" name="AutoShape 36"/>
          <p:cNvSpPr>
            <a:spLocks/>
          </p:cNvSpPr>
          <p:nvPr/>
        </p:nvSpPr>
        <p:spPr bwMode="auto">
          <a:xfrm>
            <a:off x="4367213" y="4076700"/>
            <a:ext cx="215900" cy="2089150"/>
          </a:xfrm>
          <a:prstGeom prst="leftBrace">
            <a:avLst>
              <a:gd name="adj1" fmla="val 80637"/>
              <a:gd name="adj2" fmla="val 50000"/>
            </a:avLst>
          </a:prstGeom>
          <a:noFill/>
          <a:ln w="254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109" name="AutoShape 37"/>
          <p:cNvSpPr>
            <a:spLocks noChangeArrowheads="1"/>
          </p:cNvSpPr>
          <p:nvPr/>
        </p:nvSpPr>
        <p:spPr bwMode="auto">
          <a:xfrm>
            <a:off x="5880100" y="2565401"/>
            <a:ext cx="287338" cy="792163"/>
          </a:xfrm>
          <a:prstGeom prst="upDownArrow">
            <a:avLst>
              <a:gd name="adj1" fmla="val 50000"/>
              <a:gd name="adj2" fmla="val 55138"/>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110" name="AutoShape 38"/>
          <p:cNvSpPr>
            <a:spLocks noChangeArrowheads="1"/>
          </p:cNvSpPr>
          <p:nvPr/>
        </p:nvSpPr>
        <p:spPr bwMode="auto">
          <a:xfrm>
            <a:off x="5880100" y="4652964"/>
            <a:ext cx="287338" cy="719137"/>
          </a:xfrm>
          <a:prstGeom prst="upDownArrow">
            <a:avLst>
              <a:gd name="adj1" fmla="val 50000"/>
              <a:gd name="adj2" fmla="val 50055"/>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111" name="Text Box 39"/>
          <p:cNvSpPr txBox="1">
            <a:spLocks noChangeArrowheads="1"/>
          </p:cNvSpPr>
          <p:nvPr/>
        </p:nvSpPr>
        <p:spPr bwMode="auto">
          <a:xfrm>
            <a:off x="7032626" y="5876926"/>
            <a:ext cx="2879725" cy="6508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a:cs typeface="Arial" charset="0"/>
              </a:rPr>
              <a:t>Young people using the service</a:t>
            </a:r>
          </a:p>
        </p:txBody>
      </p:sp>
      <p:sp>
        <p:nvSpPr>
          <p:cNvPr id="3112" name="AutoShape 40"/>
          <p:cNvSpPr>
            <a:spLocks noChangeArrowheads="1"/>
          </p:cNvSpPr>
          <p:nvPr/>
        </p:nvSpPr>
        <p:spPr bwMode="auto">
          <a:xfrm rot="5400000">
            <a:off x="8039894" y="3934619"/>
            <a:ext cx="433388" cy="863600"/>
          </a:xfrm>
          <a:prstGeom prst="upDownArrow">
            <a:avLst>
              <a:gd name="adj1" fmla="val 50000"/>
              <a:gd name="adj2" fmla="val 39853"/>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113" name="AutoShape 41"/>
          <p:cNvSpPr>
            <a:spLocks noChangeArrowheads="1"/>
          </p:cNvSpPr>
          <p:nvPr/>
        </p:nvSpPr>
        <p:spPr bwMode="auto">
          <a:xfrm rot="4284996">
            <a:off x="7247732" y="1629569"/>
            <a:ext cx="576262" cy="431800"/>
          </a:xfrm>
          <a:prstGeom prst="downArrow">
            <a:avLst>
              <a:gd name="adj1" fmla="val 50000"/>
              <a:gd name="adj2" fmla="val 2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114" name="Text Box 42"/>
          <p:cNvSpPr txBox="1">
            <a:spLocks noChangeArrowheads="1"/>
          </p:cNvSpPr>
          <p:nvPr/>
        </p:nvSpPr>
        <p:spPr bwMode="auto">
          <a:xfrm>
            <a:off x="1992314" y="6308726"/>
            <a:ext cx="3743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cs typeface="Arial" charset="0"/>
              </a:rPr>
              <a:t>Adapted from Ford et. al. (2005)</a:t>
            </a:r>
          </a:p>
        </p:txBody>
      </p:sp>
    </p:spTree>
    <p:extLst>
      <p:ext uri="{BB962C8B-B14F-4D97-AF65-F5344CB8AC3E}">
        <p14:creationId xmlns:p14="http://schemas.microsoft.com/office/powerpoint/2010/main" val="5765535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sz="4000"/>
              <a:t>Management in the public sector</a:t>
            </a:r>
          </a:p>
        </p:txBody>
      </p:sp>
      <p:sp>
        <p:nvSpPr>
          <p:cNvPr id="16387" name="Rectangle 3"/>
          <p:cNvSpPr>
            <a:spLocks noGrp="1" noChangeArrowheads="1"/>
          </p:cNvSpPr>
          <p:nvPr>
            <p:ph type="body" idx="1"/>
          </p:nvPr>
        </p:nvSpPr>
        <p:spPr/>
        <p:txBody>
          <a:bodyPr/>
          <a:lstStyle/>
          <a:p>
            <a:r>
              <a:rPr lang="en-GB" altLang="en-US"/>
              <a:t>Management in the public sector is extremely complex, public service has its own requirements for management</a:t>
            </a:r>
          </a:p>
          <a:p>
            <a:endParaRPr lang="en-GB" altLang="en-US" sz="1600"/>
          </a:p>
          <a:p>
            <a:r>
              <a:rPr lang="en-GB" altLang="en-US"/>
              <a:t>Purposes</a:t>
            </a:r>
          </a:p>
          <a:p>
            <a:pPr>
              <a:buFontTx/>
              <a:buNone/>
            </a:pPr>
            <a:endParaRPr lang="en-GB" altLang="en-US" sz="1600"/>
          </a:p>
          <a:p>
            <a:pPr lvl="1"/>
            <a:r>
              <a:rPr lang="en-GB" altLang="en-US"/>
              <a:t>The requirements of social purpose;</a:t>
            </a:r>
          </a:p>
          <a:p>
            <a:pPr lvl="1"/>
            <a:r>
              <a:rPr lang="en-GB" altLang="en-US"/>
              <a:t>The values of democracy;</a:t>
            </a:r>
          </a:p>
          <a:p>
            <a:pPr lvl="1"/>
            <a:r>
              <a:rPr lang="en-GB" altLang="en-US"/>
              <a:t>The realisation of justice and equity. </a:t>
            </a:r>
          </a:p>
        </p:txBody>
      </p:sp>
    </p:spTree>
    <p:extLst>
      <p:ext uri="{BB962C8B-B14F-4D97-AF65-F5344CB8AC3E}">
        <p14:creationId xmlns:p14="http://schemas.microsoft.com/office/powerpoint/2010/main" val="29198804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a:t>New Public Management</a:t>
            </a:r>
          </a:p>
        </p:txBody>
      </p:sp>
      <p:sp>
        <p:nvSpPr>
          <p:cNvPr id="15363" name="Rectangle 3"/>
          <p:cNvSpPr>
            <a:spLocks noGrp="1" noChangeArrowheads="1"/>
          </p:cNvSpPr>
          <p:nvPr>
            <p:ph type="body" idx="1"/>
          </p:nvPr>
        </p:nvSpPr>
        <p:spPr>
          <a:xfrm>
            <a:off x="657225" y="1600200"/>
            <a:ext cx="9915525" cy="4997450"/>
          </a:xfrm>
        </p:spPr>
        <p:txBody>
          <a:bodyPr/>
          <a:lstStyle/>
          <a:p>
            <a:r>
              <a:rPr lang="en-GB" altLang="en-US" sz="2400" dirty="0"/>
              <a:t>It could be argued that modern organisations are contributing to the creation of ‘good’ young people, </a:t>
            </a:r>
            <a:r>
              <a:rPr lang="en-GB" altLang="en-US" sz="2400" dirty="0" smtClean="0"/>
              <a:t>where they </a:t>
            </a:r>
            <a:r>
              <a:rPr lang="en-GB" altLang="en-US" sz="2400" dirty="0"/>
              <a:t>work hard and get a good job, have good relationships with friends and within the local community.  Not being antisocial, engaging well in school and out of school activities and staying within the family home.  This image is not simply ‘child as product’ but ‘trainable child’, contributing to the commodification of childhood.  The citizen-child will benefit from help and support to fulfil his or her potential.  This is a crucial aspect of the new child, being progressively included as consumers.</a:t>
            </a:r>
          </a:p>
          <a:p>
            <a:pPr algn="r">
              <a:buFontTx/>
              <a:buNone/>
            </a:pPr>
            <a:endParaRPr lang="en-GB" altLang="en-US" sz="2400" dirty="0"/>
          </a:p>
          <a:p>
            <a:pPr algn="r">
              <a:buFontTx/>
              <a:buNone/>
            </a:pPr>
            <a:r>
              <a:rPr lang="en-GB" altLang="en-US" sz="2400" dirty="0"/>
              <a:t>Piper, 2008: 50</a:t>
            </a:r>
          </a:p>
        </p:txBody>
      </p:sp>
    </p:spTree>
    <p:extLst>
      <p:ext uri="{BB962C8B-B14F-4D97-AF65-F5344CB8AC3E}">
        <p14:creationId xmlns:p14="http://schemas.microsoft.com/office/powerpoint/2010/main" val="185792877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a:t>Process v Output</a:t>
            </a:r>
          </a:p>
        </p:txBody>
      </p:sp>
      <p:sp>
        <p:nvSpPr>
          <p:cNvPr id="14339" name="Rectangle 3"/>
          <p:cNvSpPr>
            <a:spLocks noGrp="1" noChangeArrowheads="1"/>
          </p:cNvSpPr>
          <p:nvPr>
            <p:ph type="body" idx="1"/>
          </p:nvPr>
        </p:nvSpPr>
        <p:spPr>
          <a:xfrm>
            <a:off x="1014413" y="1600201"/>
            <a:ext cx="9196387" cy="4708525"/>
          </a:xfrm>
        </p:spPr>
        <p:txBody>
          <a:bodyPr/>
          <a:lstStyle/>
          <a:p>
            <a:r>
              <a:rPr lang="en-GB" altLang="en-US" dirty="0"/>
              <a:t>Mechanisms for encouragement and control are important in the pursuit of quality although it could be argued that </a:t>
            </a:r>
            <a:r>
              <a:rPr lang="en-GB" altLang="en-US" dirty="0" smtClean="0"/>
              <a:t>since 1979 </a:t>
            </a:r>
            <a:r>
              <a:rPr lang="en-GB" altLang="en-US" dirty="0"/>
              <a:t>the </a:t>
            </a:r>
            <a:r>
              <a:rPr lang="en-GB" altLang="en-US" dirty="0" smtClean="0"/>
              <a:t>approaches </a:t>
            </a:r>
            <a:r>
              <a:rPr lang="en-GB" altLang="en-US" dirty="0"/>
              <a:t>to defining social </a:t>
            </a:r>
            <a:r>
              <a:rPr lang="en-GB" altLang="en-US" dirty="0" smtClean="0"/>
              <a:t>policy </a:t>
            </a:r>
            <a:r>
              <a:rPr lang="en-GB" altLang="en-US" dirty="0"/>
              <a:t>may </a:t>
            </a:r>
            <a:r>
              <a:rPr lang="en-GB" altLang="en-US" dirty="0" smtClean="0"/>
              <a:t>have </a:t>
            </a:r>
            <a:r>
              <a:rPr lang="en-GB" altLang="en-US" dirty="0"/>
              <a:t>seen an over emphasis on the pursuit of outputs which are so desired by social policy makers and the champions of the sound bite.  Youth </a:t>
            </a:r>
            <a:r>
              <a:rPr lang="en-GB" altLang="en-US" i="1" dirty="0"/>
              <a:t>workers</a:t>
            </a:r>
            <a:r>
              <a:rPr lang="en-GB" altLang="en-US" dirty="0"/>
              <a:t> have traditionally valued an approach which identifies a </a:t>
            </a:r>
            <a:r>
              <a:rPr lang="en-GB" altLang="en-US" dirty="0" smtClean="0"/>
              <a:t>focus on </a:t>
            </a:r>
            <a:r>
              <a:rPr lang="en-GB" altLang="en-US" dirty="0"/>
              <a:t>process over outcome</a:t>
            </a:r>
            <a:r>
              <a:rPr lang="en-GB" altLang="en-US" dirty="0" smtClean="0"/>
              <a:t>.</a:t>
            </a:r>
          </a:p>
          <a:p>
            <a:endParaRPr lang="en-GB" altLang="en-US" dirty="0"/>
          </a:p>
          <a:p>
            <a:r>
              <a:rPr lang="en-GB" altLang="en-US" dirty="0" smtClean="0"/>
              <a:t>This focus on the process of the work is often seen as inferior to achieving the output or the outcome desired by policy makers. </a:t>
            </a:r>
            <a:endParaRPr lang="en-GB" altLang="en-US" dirty="0"/>
          </a:p>
        </p:txBody>
      </p:sp>
    </p:spTree>
    <p:extLst>
      <p:ext uri="{BB962C8B-B14F-4D97-AF65-F5344CB8AC3E}">
        <p14:creationId xmlns:p14="http://schemas.microsoft.com/office/powerpoint/2010/main" val="19533941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en-US"/>
              <a:t>Some common terms</a:t>
            </a:r>
          </a:p>
        </p:txBody>
      </p:sp>
      <p:sp>
        <p:nvSpPr>
          <p:cNvPr id="13315" name="Rectangle 3"/>
          <p:cNvSpPr>
            <a:spLocks noGrp="1" noChangeArrowheads="1"/>
          </p:cNvSpPr>
          <p:nvPr>
            <p:ph type="body" idx="1"/>
          </p:nvPr>
        </p:nvSpPr>
        <p:spPr>
          <a:xfrm>
            <a:off x="1981200" y="1600201"/>
            <a:ext cx="8229600" cy="4924425"/>
          </a:xfrm>
        </p:spPr>
        <p:txBody>
          <a:bodyPr>
            <a:normAutofit fontScale="92500" lnSpcReduction="10000"/>
          </a:bodyPr>
          <a:lstStyle/>
          <a:p>
            <a:pPr>
              <a:lnSpc>
                <a:spcPct val="90000"/>
              </a:lnSpc>
            </a:pPr>
            <a:r>
              <a:rPr lang="en-GB" altLang="en-US" sz="2400"/>
              <a:t>Inputs</a:t>
            </a:r>
          </a:p>
          <a:p>
            <a:pPr>
              <a:lnSpc>
                <a:spcPct val="90000"/>
              </a:lnSpc>
            </a:pPr>
            <a:r>
              <a:rPr lang="en-GB" altLang="en-US" sz="2400"/>
              <a:t>Quality Assurance</a:t>
            </a:r>
          </a:p>
          <a:p>
            <a:pPr>
              <a:lnSpc>
                <a:spcPct val="90000"/>
              </a:lnSpc>
            </a:pPr>
            <a:r>
              <a:rPr lang="en-GB" altLang="en-US" sz="2400"/>
              <a:t>Financial prudence</a:t>
            </a:r>
          </a:p>
          <a:p>
            <a:pPr>
              <a:lnSpc>
                <a:spcPct val="90000"/>
              </a:lnSpc>
            </a:pPr>
            <a:r>
              <a:rPr lang="en-GB" altLang="en-US" sz="2400"/>
              <a:t>Aims and Objectives</a:t>
            </a:r>
          </a:p>
          <a:p>
            <a:pPr>
              <a:lnSpc>
                <a:spcPct val="90000"/>
              </a:lnSpc>
            </a:pPr>
            <a:r>
              <a:rPr lang="en-GB" altLang="en-US" sz="2400"/>
              <a:t>Quality Control</a:t>
            </a:r>
          </a:p>
          <a:p>
            <a:pPr>
              <a:lnSpc>
                <a:spcPct val="90000"/>
              </a:lnSpc>
            </a:pPr>
            <a:r>
              <a:rPr lang="en-GB" altLang="en-US" sz="2400"/>
              <a:t>Universal or targeted</a:t>
            </a:r>
          </a:p>
          <a:p>
            <a:pPr>
              <a:lnSpc>
                <a:spcPct val="90000"/>
              </a:lnSpc>
            </a:pPr>
            <a:r>
              <a:rPr lang="en-GB" altLang="en-US" sz="2400"/>
              <a:t>Performance Management</a:t>
            </a:r>
          </a:p>
          <a:p>
            <a:pPr>
              <a:lnSpc>
                <a:spcPct val="90000"/>
              </a:lnSpc>
            </a:pPr>
            <a:r>
              <a:rPr lang="en-GB" altLang="en-US" sz="2400"/>
              <a:t>Appraisal</a:t>
            </a:r>
          </a:p>
          <a:p>
            <a:pPr>
              <a:lnSpc>
                <a:spcPct val="90000"/>
              </a:lnSpc>
            </a:pPr>
            <a:r>
              <a:rPr lang="en-GB" altLang="en-US" sz="2400"/>
              <a:t>Risk Assessment</a:t>
            </a:r>
          </a:p>
          <a:p>
            <a:pPr>
              <a:lnSpc>
                <a:spcPct val="90000"/>
              </a:lnSpc>
            </a:pPr>
            <a:r>
              <a:rPr lang="en-GB" altLang="en-US" sz="2400"/>
              <a:t>Impact</a:t>
            </a:r>
          </a:p>
          <a:p>
            <a:pPr>
              <a:lnSpc>
                <a:spcPct val="90000"/>
              </a:lnSpc>
            </a:pPr>
            <a:r>
              <a:rPr lang="en-GB" altLang="en-US" sz="2400"/>
              <a:t>Outcomes</a:t>
            </a:r>
          </a:p>
          <a:p>
            <a:pPr>
              <a:lnSpc>
                <a:spcPct val="90000"/>
              </a:lnSpc>
            </a:pPr>
            <a:r>
              <a:rPr lang="en-GB" altLang="en-US" sz="2400"/>
              <a:t>Resource Management</a:t>
            </a:r>
          </a:p>
        </p:txBody>
      </p:sp>
      <p:grpSp>
        <p:nvGrpSpPr>
          <p:cNvPr id="13316" name="Group 4"/>
          <p:cNvGrpSpPr>
            <a:grpSpLocks/>
          </p:cNvGrpSpPr>
          <p:nvPr/>
        </p:nvGrpSpPr>
        <p:grpSpPr bwMode="auto">
          <a:xfrm>
            <a:off x="6743701" y="1557339"/>
            <a:ext cx="3529013" cy="4967287"/>
            <a:chOff x="3288" y="981"/>
            <a:chExt cx="2223" cy="3129"/>
          </a:xfrm>
        </p:grpSpPr>
        <p:sp>
          <p:nvSpPr>
            <p:cNvPr id="13317" name="AutoShape 5"/>
            <p:cNvSpPr>
              <a:spLocks/>
            </p:cNvSpPr>
            <p:nvPr/>
          </p:nvSpPr>
          <p:spPr bwMode="auto">
            <a:xfrm>
              <a:off x="3288" y="981"/>
              <a:ext cx="771" cy="3129"/>
            </a:xfrm>
            <a:prstGeom prst="rightBrace">
              <a:avLst>
                <a:gd name="adj1" fmla="val 33820"/>
                <a:gd name="adj2" fmla="val 44968"/>
              </a:avLst>
            </a:prstGeom>
            <a:noFill/>
            <a:ln w="2857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3318" name="Text Box 6"/>
            <p:cNvSpPr txBox="1">
              <a:spLocks noChangeArrowheads="1"/>
            </p:cNvSpPr>
            <p:nvPr/>
          </p:nvSpPr>
          <p:spPr bwMode="auto">
            <a:xfrm>
              <a:off x="4105" y="1609"/>
              <a:ext cx="1406" cy="15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4000"/>
                <a:t>Where do these come from?</a:t>
              </a:r>
            </a:p>
          </p:txBody>
        </p:sp>
      </p:grpSp>
    </p:spTree>
    <p:extLst>
      <p:ext uri="{BB962C8B-B14F-4D97-AF65-F5344CB8AC3E}">
        <p14:creationId xmlns:p14="http://schemas.microsoft.com/office/powerpoint/2010/main" val="31519040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3316"/>
                                        </p:tgtEl>
                                        <p:attrNameLst>
                                          <p:attrName>style.visibility</p:attrName>
                                        </p:attrNameLst>
                                      </p:cBhvr>
                                      <p:to>
                                        <p:strVal val="visible"/>
                                      </p:to>
                                    </p:set>
                                    <p:anim calcmode="lin" valueType="num">
                                      <p:cBhvr additive="base">
                                        <p:cTn id="7" dur="500" fill="hold"/>
                                        <p:tgtEl>
                                          <p:spTgt spid="13316"/>
                                        </p:tgtEl>
                                        <p:attrNameLst>
                                          <p:attrName>ppt_x</p:attrName>
                                        </p:attrNameLst>
                                      </p:cBhvr>
                                      <p:tavLst>
                                        <p:tav tm="0">
                                          <p:val>
                                            <p:strVal val="0-#ppt_w/2"/>
                                          </p:val>
                                        </p:tav>
                                        <p:tav tm="100000">
                                          <p:val>
                                            <p:strVal val="#ppt_x"/>
                                          </p:val>
                                        </p:tav>
                                      </p:tavLst>
                                    </p:anim>
                                    <p:anim calcmode="lin" valueType="num">
                                      <p:cBhvr additive="base">
                                        <p:cTn id="8" dur="500" fill="hold"/>
                                        <p:tgtEl>
                                          <p:spTgt spid="1331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en-US"/>
              <a:t>Organisations and purpose</a:t>
            </a:r>
          </a:p>
        </p:txBody>
      </p:sp>
      <p:graphicFrame>
        <p:nvGraphicFramePr>
          <p:cNvPr id="2" name="Diagram 1"/>
          <p:cNvGraphicFramePr/>
          <p:nvPr/>
        </p:nvGraphicFramePr>
        <p:xfrm>
          <a:off x="1919288" y="1484314"/>
          <a:ext cx="8208962" cy="4968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297" name="Text Box 9"/>
          <p:cNvSpPr txBox="1">
            <a:spLocks noChangeArrowheads="1"/>
          </p:cNvSpPr>
          <p:nvPr/>
        </p:nvSpPr>
        <p:spPr bwMode="auto">
          <a:xfrm>
            <a:off x="2782889" y="1916113"/>
            <a:ext cx="1296987" cy="869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b="1">
                <a:cs typeface="Arial" charset="0"/>
              </a:rPr>
              <a:t>Values</a:t>
            </a:r>
          </a:p>
          <a:p>
            <a:pPr>
              <a:spcBef>
                <a:spcPct val="50000"/>
              </a:spcBef>
            </a:pPr>
            <a:r>
              <a:rPr lang="en-GB" altLang="en-US">
                <a:cs typeface="Arial" charset="0"/>
              </a:rPr>
              <a:t>inform</a:t>
            </a:r>
          </a:p>
        </p:txBody>
      </p:sp>
      <p:sp>
        <p:nvSpPr>
          <p:cNvPr id="12298" name="Line 10"/>
          <p:cNvSpPr>
            <a:spLocks noChangeShapeType="1"/>
          </p:cNvSpPr>
          <p:nvPr/>
        </p:nvSpPr>
        <p:spPr bwMode="auto">
          <a:xfrm>
            <a:off x="4008438" y="2276475"/>
            <a:ext cx="1295400" cy="215900"/>
          </a:xfrm>
          <a:prstGeom prst="line">
            <a:avLst/>
          </a:prstGeom>
          <a:noFill/>
          <a:ln w="25400">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2299" name="Line 11"/>
          <p:cNvSpPr>
            <a:spLocks noChangeShapeType="1"/>
          </p:cNvSpPr>
          <p:nvPr/>
        </p:nvSpPr>
        <p:spPr bwMode="auto">
          <a:xfrm>
            <a:off x="3935414" y="2565400"/>
            <a:ext cx="1296987" cy="215900"/>
          </a:xfrm>
          <a:prstGeom prst="line">
            <a:avLst/>
          </a:prstGeom>
          <a:noFill/>
          <a:ln w="25400">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2300" name="Text Box 12"/>
          <p:cNvSpPr txBox="1">
            <a:spLocks noChangeArrowheads="1"/>
          </p:cNvSpPr>
          <p:nvPr/>
        </p:nvSpPr>
        <p:spPr bwMode="auto">
          <a:xfrm>
            <a:off x="8040688" y="2133600"/>
            <a:ext cx="1871662" cy="3067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b="1">
                <a:cs typeface="Arial" charset="0"/>
              </a:rPr>
              <a:t>Vision</a:t>
            </a:r>
          </a:p>
          <a:p>
            <a:pPr>
              <a:spcBef>
                <a:spcPct val="50000"/>
              </a:spcBef>
            </a:pPr>
            <a:r>
              <a:rPr lang="en-GB" altLang="en-US">
                <a:cs typeface="Arial" charset="0"/>
              </a:rPr>
              <a:t>What the world will be like if the mission is achieved and/or what the organisation will be like if the mission is achieved.</a:t>
            </a:r>
          </a:p>
        </p:txBody>
      </p:sp>
      <p:sp>
        <p:nvSpPr>
          <p:cNvPr id="12301" name="Text Box 13"/>
          <p:cNvSpPr txBox="1">
            <a:spLocks noChangeArrowheads="1"/>
          </p:cNvSpPr>
          <p:nvPr/>
        </p:nvSpPr>
        <p:spPr bwMode="auto">
          <a:xfrm>
            <a:off x="7032626" y="6021388"/>
            <a:ext cx="30956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a:cs typeface="Arial" charset="0"/>
              </a:rPr>
              <a:t>Adapted from Ford (</a:t>
            </a:r>
            <a:r>
              <a:rPr lang="en-GB" altLang="en-US" dirty="0" smtClean="0">
                <a:cs typeface="Arial" charset="0"/>
              </a:rPr>
              <a:t>2005)</a:t>
            </a:r>
            <a:endParaRPr lang="en-GB" altLang="en-US" dirty="0">
              <a:cs typeface="Arial" charset="0"/>
            </a:endParaRPr>
          </a:p>
        </p:txBody>
      </p:sp>
      <p:sp>
        <p:nvSpPr>
          <p:cNvPr id="12302" name="Text Box 14"/>
          <p:cNvSpPr txBox="1">
            <a:spLocks noChangeArrowheads="1"/>
          </p:cNvSpPr>
          <p:nvPr/>
        </p:nvSpPr>
        <p:spPr bwMode="auto">
          <a:xfrm>
            <a:off x="2279650" y="3141663"/>
            <a:ext cx="1873250"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b="1">
                <a:cs typeface="Arial" charset="0"/>
              </a:rPr>
              <a:t>Question - How influential are the principles of youth work in your planning?</a:t>
            </a:r>
          </a:p>
        </p:txBody>
      </p:sp>
      <p:sp>
        <p:nvSpPr>
          <p:cNvPr id="12303" name="AutoShape 15"/>
          <p:cNvSpPr>
            <a:spLocks noChangeArrowheads="1"/>
          </p:cNvSpPr>
          <p:nvPr/>
        </p:nvSpPr>
        <p:spPr bwMode="auto">
          <a:xfrm>
            <a:off x="6816726" y="2349501"/>
            <a:ext cx="1008063" cy="574675"/>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Tree>
    <p:extLst>
      <p:ext uri="{BB962C8B-B14F-4D97-AF65-F5344CB8AC3E}">
        <p14:creationId xmlns:p14="http://schemas.microsoft.com/office/powerpoint/2010/main" val="3816898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302"/>
                                        </p:tgtEl>
                                        <p:attrNameLst>
                                          <p:attrName>style.visibility</p:attrName>
                                        </p:attrNameLst>
                                      </p:cBhvr>
                                      <p:to>
                                        <p:strVal val="visible"/>
                                      </p:to>
                                    </p:set>
                                    <p:anim calcmode="lin" valueType="num">
                                      <p:cBhvr additive="base">
                                        <p:cTn id="7" dur="500" fill="hold"/>
                                        <p:tgtEl>
                                          <p:spTgt spid="12302"/>
                                        </p:tgtEl>
                                        <p:attrNameLst>
                                          <p:attrName>ppt_x</p:attrName>
                                        </p:attrNameLst>
                                      </p:cBhvr>
                                      <p:tavLst>
                                        <p:tav tm="0">
                                          <p:val>
                                            <p:strVal val="#ppt_x"/>
                                          </p:val>
                                        </p:tav>
                                        <p:tav tm="100000">
                                          <p:val>
                                            <p:strVal val="#ppt_x"/>
                                          </p:val>
                                        </p:tav>
                                      </p:tavLst>
                                    </p:anim>
                                    <p:anim calcmode="lin" valueType="num">
                                      <p:cBhvr additive="base">
                                        <p:cTn id="8" dur="500" fill="hold"/>
                                        <p:tgtEl>
                                          <p:spTgt spid="1230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0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981200" y="115888"/>
            <a:ext cx="8229600" cy="1143000"/>
          </a:xfrm>
        </p:spPr>
        <p:txBody>
          <a:bodyPr/>
          <a:lstStyle/>
          <a:p>
            <a:r>
              <a:rPr lang="en-GB" altLang="en-US"/>
              <a:t>Being clear</a:t>
            </a:r>
          </a:p>
        </p:txBody>
      </p:sp>
      <p:sp>
        <p:nvSpPr>
          <p:cNvPr id="11267" name="Rectangle 3"/>
          <p:cNvSpPr>
            <a:spLocks noGrp="1" noChangeArrowheads="1"/>
          </p:cNvSpPr>
          <p:nvPr>
            <p:ph type="body" idx="1"/>
          </p:nvPr>
        </p:nvSpPr>
        <p:spPr>
          <a:xfrm>
            <a:off x="1543051" y="1258888"/>
            <a:ext cx="9436100" cy="5400675"/>
          </a:xfrm>
        </p:spPr>
        <p:txBody>
          <a:bodyPr/>
          <a:lstStyle/>
          <a:p>
            <a:pPr>
              <a:lnSpc>
                <a:spcPct val="80000"/>
              </a:lnSpc>
            </a:pPr>
            <a:r>
              <a:rPr lang="en-GB" altLang="en-US" dirty="0"/>
              <a:t>The Youth Service is both a universal and at the same time a targeted service.</a:t>
            </a:r>
          </a:p>
          <a:p>
            <a:pPr>
              <a:lnSpc>
                <a:spcPct val="80000"/>
              </a:lnSpc>
            </a:pPr>
            <a:endParaRPr lang="en-GB" altLang="en-US" sz="1400" dirty="0"/>
          </a:p>
          <a:p>
            <a:pPr lvl="1">
              <a:lnSpc>
                <a:spcPct val="80000"/>
              </a:lnSpc>
            </a:pPr>
            <a:r>
              <a:rPr lang="en-GB" altLang="en-US" b="1" dirty="0"/>
              <a:t>Universal</a:t>
            </a:r>
            <a:r>
              <a:rPr lang="en-GB" altLang="en-US" dirty="0"/>
              <a:t> services – such as transport, health, police and education – which are available as an entitlement to all</a:t>
            </a:r>
          </a:p>
          <a:p>
            <a:pPr lvl="1">
              <a:lnSpc>
                <a:spcPct val="80000"/>
              </a:lnSpc>
            </a:pPr>
            <a:r>
              <a:rPr lang="en-GB" altLang="en-US" b="1" dirty="0"/>
              <a:t>Targeted</a:t>
            </a:r>
            <a:r>
              <a:rPr lang="en-GB" altLang="en-US" dirty="0"/>
              <a:t> services – aimed at those with specific needs (for example, many welfare benefits, hostels for the homeless).</a:t>
            </a:r>
          </a:p>
          <a:p>
            <a:pPr>
              <a:lnSpc>
                <a:spcPct val="80000"/>
              </a:lnSpc>
              <a:buFontTx/>
              <a:buNone/>
            </a:pPr>
            <a:endParaRPr lang="en-GB" altLang="en-US" sz="1400" dirty="0"/>
          </a:p>
          <a:p>
            <a:pPr>
              <a:lnSpc>
                <a:spcPct val="80000"/>
              </a:lnSpc>
            </a:pPr>
            <a:r>
              <a:rPr lang="en-GB" altLang="en-US" b="1" dirty="0"/>
              <a:t>Dilemma - </a:t>
            </a:r>
            <a:r>
              <a:rPr lang="en-GB" altLang="en-US" dirty="0"/>
              <a:t>how can such a service be flexible, responsive and focused on what the user wants and needs without unduly raising expectations and stimulating demand that cannot be met.</a:t>
            </a:r>
          </a:p>
          <a:p>
            <a:pPr algn="r">
              <a:lnSpc>
                <a:spcPct val="80000"/>
              </a:lnSpc>
              <a:buFontTx/>
              <a:buNone/>
            </a:pPr>
            <a:endParaRPr lang="en-GB" altLang="en-US" dirty="0"/>
          </a:p>
          <a:p>
            <a:pPr algn="r">
              <a:lnSpc>
                <a:spcPct val="80000"/>
              </a:lnSpc>
              <a:buFontTx/>
              <a:buNone/>
            </a:pPr>
            <a:r>
              <a:rPr lang="en-GB" altLang="en-US" sz="2400" dirty="0"/>
              <a:t>Merton et al, 2004: 26</a:t>
            </a:r>
          </a:p>
        </p:txBody>
      </p:sp>
    </p:spTree>
    <p:extLst>
      <p:ext uri="{BB962C8B-B14F-4D97-AF65-F5344CB8AC3E}">
        <p14:creationId xmlns:p14="http://schemas.microsoft.com/office/powerpoint/2010/main" val="248601670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a:t>The Student Tanker</a:t>
            </a:r>
          </a:p>
        </p:txBody>
      </p:sp>
      <p:pic>
        <p:nvPicPr>
          <p:cNvPr id="10243" name="Picture 3" descr="shi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5051" y="1557339"/>
            <a:ext cx="5400675" cy="4448175"/>
          </a:xfrm>
          <a:prstGeom prst="rect">
            <a:avLst/>
          </a:prstGeom>
          <a:noFill/>
          <a:extLst>
            <a:ext uri="{909E8E84-426E-40DD-AFC4-6F175D3DCCD1}">
              <a14:hiddenFill xmlns:a14="http://schemas.microsoft.com/office/drawing/2010/main">
                <a:solidFill>
                  <a:srgbClr val="FFFFFF"/>
                </a:solidFill>
              </a14:hiddenFill>
            </a:ext>
          </a:extLst>
        </p:spPr>
      </p:pic>
      <p:sp>
        <p:nvSpPr>
          <p:cNvPr id="10244" name="AutoShape 4"/>
          <p:cNvSpPr>
            <a:spLocks noChangeArrowheads="1"/>
          </p:cNvSpPr>
          <p:nvPr/>
        </p:nvSpPr>
        <p:spPr bwMode="auto">
          <a:xfrm rot="1375101">
            <a:off x="1919288" y="1916114"/>
            <a:ext cx="1727200" cy="935037"/>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0245" name="AutoShape 5"/>
          <p:cNvSpPr>
            <a:spLocks noChangeArrowheads="1"/>
          </p:cNvSpPr>
          <p:nvPr/>
        </p:nvSpPr>
        <p:spPr bwMode="auto">
          <a:xfrm rot="9509256">
            <a:off x="8256588" y="1989139"/>
            <a:ext cx="1727200" cy="935037"/>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bg1"/>
          </a:solidFill>
          <a:ln w="9525">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0246" name="AutoShape 6"/>
          <p:cNvSpPr>
            <a:spLocks noChangeArrowheads="1"/>
          </p:cNvSpPr>
          <p:nvPr/>
        </p:nvSpPr>
        <p:spPr bwMode="auto">
          <a:xfrm rot="12543029">
            <a:off x="8328025" y="5229225"/>
            <a:ext cx="1727200" cy="935038"/>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0247" name="AutoShape 7"/>
          <p:cNvSpPr>
            <a:spLocks noChangeArrowheads="1"/>
          </p:cNvSpPr>
          <p:nvPr/>
        </p:nvSpPr>
        <p:spPr bwMode="auto">
          <a:xfrm rot="-2085739">
            <a:off x="2782888" y="5300664"/>
            <a:ext cx="1727200" cy="935037"/>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bg1"/>
          </a:solidFill>
          <a:ln w="9525">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Tree>
    <p:extLst>
      <p:ext uri="{BB962C8B-B14F-4D97-AF65-F5344CB8AC3E}">
        <p14:creationId xmlns:p14="http://schemas.microsoft.com/office/powerpoint/2010/main" val="42726563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5" presetClass="emph" presetSubtype="0" fill="hold" grpId="0" nodeType="clickEffect">
                                  <p:stCondLst>
                                    <p:cond delay="0"/>
                                  </p:stCondLst>
                                  <p:childTnLst>
                                    <p:anim calcmode="discrete" valueType="str">
                                      <p:cBhvr>
                                        <p:cTn id="6" dur="1000" fill="hold"/>
                                        <p:tgtEl>
                                          <p:spTgt spid="10245"/>
                                        </p:tgtEl>
                                        <p:attrNameLst>
                                          <p:attrName>style.visibility</p:attrName>
                                        </p:attrNameLst>
                                      </p:cBhvr>
                                      <p:tavLst>
                                        <p:tav tm="0">
                                          <p:val>
                                            <p:strVal val="hidden"/>
                                          </p:val>
                                        </p:tav>
                                        <p:tav tm="50000">
                                          <p:val>
                                            <p:strVal val="visible"/>
                                          </p:val>
                                        </p:tav>
                                      </p:tavLst>
                                    </p:anim>
                                  </p:childTnLst>
                                </p:cTn>
                              </p:par>
                              <p:par>
                                <p:cTn id="7" presetID="35" presetClass="emph" presetSubtype="0" fill="hold" grpId="0" nodeType="withEffect">
                                  <p:stCondLst>
                                    <p:cond delay="0"/>
                                  </p:stCondLst>
                                  <p:childTnLst>
                                    <p:anim calcmode="discrete" valueType="str">
                                      <p:cBhvr>
                                        <p:cTn id="8" dur="1000" fill="hold"/>
                                        <p:tgtEl>
                                          <p:spTgt spid="10244"/>
                                        </p:tgtEl>
                                        <p:attrNameLst>
                                          <p:attrName>style.visibility</p:attrName>
                                        </p:attrNameLst>
                                      </p:cBhvr>
                                      <p:tavLst>
                                        <p:tav tm="0">
                                          <p:val>
                                            <p:strVal val="hidden"/>
                                          </p:val>
                                        </p:tav>
                                        <p:tav tm="50000">
                                          <p:val>
                                            <p:strVal val="visible"/>
                                          </p:val>
                                        </p:tav>
                                      </p:tavLst>
                                    </p:anim>
                                  </p:childTnLst>
                                </p:cTn>
                              </p:par>
                              <p:par>
                                <p:cTn id="9" presetID="35" presetClass="emph" presetSubtype="0" fill="hold" grpId="0" nodeType="withEffect">
                                  <p:stCondLst>
                                    <p:cond delay="0"/>
                                  </p:stCondLst>
                                  <p:childTnLst>
                                    <p:anim calcmode="discrete" valueType="str">
                                      <p:cBhvr>
                                        <p:cTn id="10" dur="1000" fill="hold"/>
                                        <p:tgtEl>
                                          <p:spTgt spid="10247"/>
                                        </p:tgtEl>
                                        <p:attrNameLst>
                                          <p:attrName>style.visibility</p:attrName>
                                        </p:attrNameLst>
                                      </p:cBhvr>
                                      <p:tavLst>
                                        <p:tav tm="0">
                                          <p:val>
                                            <p:strVal val="hidden"/>
                                          </p:val>
                                        </p:tav>
                                        <p:tav tm="50000">
                                          <p:val>
                                            <p:strVal val="visible"/>
                                          </p:val>
                                        </p:tav>
                                      </p:tavLst>
                                    </p:anim>
                                  </p:childTnLst>
                                </p:cTn>
                              </p:par>
                              <p:par>
                                <p:cTn id="11" presetID="35" presetClass="emph" presetSubtype="0" fill="hold" grpId="0" nodeType="withEffect">
                                  <p:stCondLst>
                                    <p:cond delay="0"/>
                                  </p:stCondLst>
                                  <p:childTnLst>
                                    <p:anim calcmode="discrete" valueType="str">
                                      <p:cBhvr>
                                        <p:cTn id="12" dur="1000" fill="hold"/>
                                        <p:tgtEl>
                                          <p:spTgt spid="10246"/>
                                        </p:tgtEl>
                                        <p:attrNameLst>
                                          <p:attrName>style.visibility</p:attrName>
                                        </p:attrNameLst>
                                      </p:cBhvr>
                                      <p:tavLst>
                                        <p:tav tm="0">
                                          <p:val>
                                            <p:strVal val="hidden"/>
                                          </p:val>
                                        </p:tav>
                                        <p:tav tm="50000">
                                          <p:val>
                                            <p:strVal val="visible"/>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grpId="1" nodeType="clickEffect">
                                  <p:stCondLst>
                                    <p:cond delay="0"/>
                                  </p:stCondLst>
                                  <p:childTnLst>
                                    <p:set>
                                      <p:cBhvr>
                                        <p:cTn id="16" dur="1" fill="hold">
                                          <p:stCondLst>
                                            <p:cond delay="0"/>
                                          </p:stCondLst>
                                        </p:cTn>
                                        <p:tgtEl>
                                          <p:spTgt spid="10245"/>
                                        </p:tgtEl>
                                        <p:attrNameLst>
                                          <p:attrName>style.visibility</p:attrName>
                                        </p:attrNameLst>
                                      </p:cBhvr>
                                      <p:to>
                                        <p:strVal val="visible"/>
                                      </p:to>
                                    </p:set>
                                    <p:anim calcmode="lin" valueType="num">
                                      <p:cBhvr additive="base">
                                        <p:cTn id="17" dur="500" fill="hold"/>
                                        <p:tgtEl>
                                          <p:spTgt spid="10245"/>
                                        </p:tgtEl>
                                        <p:attrNameLst>
                                          <p:attrName>ppt_x</p:attrName>
                                        </p:attrNameLst>
                                      </p:cBhvr>
                                      <p:tavLst>
                                        <p:tav tm="0">
                                          <p:val>
                                            <p:strVal val="#ppt_x"/>
                                          </p:val>
                                        </p:tav>
                                        <p:tav tm="100000">
                                          <p:val>
                                            <p:strVal val="#ppt_x"/>
                                          </p:val>
                                        </p:tav>
                                      </p:tavLst>
                                    </p:anim>
                                    <p:anim calcmode="lin" valueType="num">
                                      <p:cBhvr additive="base">
                                        <p:cTn id="18" dur="500" fill="hold"/>
                                        <p:tgtEl>
                                          <p:spTgt spid="10245"/>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grpId="1" nodeType="clickEffect">
                                  <p:stCondLst>
                                    <p:cond delay="0"/>
                                  </p:stCondLst>
                                  <p:childTnLst>
                                    <p:set>
                                      <p:cBhvr>
                                        <p:cTn id="22" dur="1" fill="hold">
                                          <p:stCondLst>
                                            <p:cond delay="0"/>
                                          </p:stCondLst>
                                        </p:cTn>
                                        <p:tgtEl>
                                          <p:spTgt spid="10247"/>
                                        </p:tgtEl>
                                        <p:attrNameLst>
                                          <p:attrName>style.visibility</p:attrName>
                                        </p:attrNameLst>
                                      </p:cBhvr>
                                      <p:to>
                                        <p:strVal val="visible"/>
                                      </p:to>
                                    </p:set>
                                    <p:anim calcmode="lin" valueType="num">
                                      <p:cBhvr additive="base">
                                        <p:cTn id="23" dur="500" fill="hold"/>
                                        <p:tgtEl>
                                          <p:spTgt spid="10247"/>
                                        </p:tgtEl>
                                        <p:attrNameLst>
                                          <p:attrName>ppt_x</p:attrName>
                                        </p:attrNameLst>
                                      </p:cBhvr>
                                      <p:tavLst>
                                        <p:tav tm="0">
                                          <p:val>
                                            <p:strVal val="#ppt_x"/>
                                          </p:val>
                                        </p:tav>
                                        <p:tav tm="100000">
                                          <p:val>
                                            <p:strVal val="#ppt_x"/>
                                          </p:val>
                                        </p:tav>
                                      </p:tavLst>
                                    </p:anim>
                                    <p:anim calcmode="lin" valueType="num">
                                      <p:cBhvr additive="base">
                                        <p:cTn id="24" dur="500" fill="hold"/>
                                        <p:tgtEl>
                                          <p:spTgt spid="10247"/>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grpId="1" nodeType="clickEffect">
                                  <p:stCondLst>
                                    <p:cond delay="0"/>
                                  </p:stCondLst>
                                  <p:childTnLst>
                                    <p:set>
                                      <p:cBhvr>
                                        <p:cTn id="28" dur="1" fill="hold">
                                          <p:stCondLst>
                                            <p:cond delay="0"/>
                                          </p:stCondLst>
                                        </p:cTn>
                                        <p:tgtEl>
                                          <p:spTgt spid="10244"/>
                                        </p:tgtEl>
                                        <p:attrNameLst>
                                          <p:attrName>style.visibility</p:attrName>
                                        </p:attrNameLst>
                                      </p:cBhvr>
                                      <p:to>
                                        <p:strVal val="visible"/>
                                      </p:to>
                                    </p:set>
                                    <p:anim calcmode="lin" valueType="num">
                                      <p:cBhvr additive="base">
                                        <p:cTn id="29" dur="500" fill="hold"/>
                                        <p:tgtEl>
                                          <p:spTgt spid="10244"/>
                                        </p:tgtEl>
                                        <p:attrNameLst>
                                          <p:attrName>ppt_x</p:attrName>
                                        </p:attrNameLst>
                                      </p:cBhvr>
                                      <p:tavLst>
                                        <p:tav tm="0">
                                          <p:val>
                                            <p:strVal val="#ppt_x"/>
                                          </p:val>
                                        </p:tav>
                                        <p:tav tm="100000">
                                          <p:val>
                                            <p:strVal val="#ppt_x"/>
                                          </p:val>
                                        </p:tav>
                                      </p:tavLst>
                                    </p:anim>
                                    <p:anim calcmode="lin" valueType="num">
                                      <p:cBhvr additive="base">
                                        <p:cTn id="30" dur="500" fill="hold"/>
                                        <p:tgtEl>
                                          <p:spTgt spid="10244"/>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grpId="1" nodeType="clickEffect">
                                  <p:stCondLst>
                                    <p:cond delay="0"/>
                                  </p:stCondLst>
                                  <p:childTnLst>
                                    <p:set>
                                      <p:cBhvr>
                                        <p:cTn id="34" dur="1" fill="hold">
                                          <p:stCondLst>
                                            <p:cond delay="0"/>
                                          </p:stCondLst>
                                        </p:cTn>
                                        <p:tgtEl>
                                          <p:spTgt spid="10246"/>
                                        </p:tgtEl>
                                        <p:attrNameLst>
                                          <p:attrName>style.visibility</p:attrName>
                                        </p:attrNameLst>
                                      </p:cBhvr>
                                      <p:to>
                                        <p:strVal val="visible"/>
                                      </p:to>
                                    </p:set>
                                    <p:anim calcmode="lin" valueType="num">
                                      <p:cBhvr additive="base">
                                        <p:cTn id="35" dur="500" fill="hold"/>
                                        <p:tgtEl>
                                          <p:spTgt spid="10246"/>
                                        </p:tgtEl>
                                        <p:attrNameLst>
                                          <p:attrName>ppt_x</p:attrName>
                                        </p:attrNameLst>
                                      </p:cBhvr>
                                      <p:tavLst>
                                        <p:tav tm="0">
                                          <p:val>
                                            <p:strVal val="#ppt_x"/>
                                          </p:val>
                                        </p:tav>
                                        <p:tav tm="100000">
                                          <p:val>
                                            <p:strVal val="#ppt_x"/>
                                          </p:val>
                                        </p:tav>
                                      </p:tavLst>
                                    </p:anim>
                                    <p:anim calcmode="lin" valueType="num">
                                      <p:cBhvr additive="base">
                                        <p:cTn id="36" dur="500" fill="hold"/>
                                        <p:tgtEl>
                                          <p:spTgt spid="102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4" grpId="0" animBg="1"/>
      <p:bldP spid="10244" grpId="1" animBg="1"/>
      <p:bldP spid="10245" grpId="0" animBg="1"/>
      <p:bldP spid="10245" grpId="1" animBg="1"/>
      <p:bldP spid="10246" grpId="0" animBg="1"/>
      <p:bldP spid="10246" grpId="1" animBg="1"/>
      <p:bldP spid="10247" grpId="0" animBg="1"/>
      <p:bldP spid="10247" grpId="1"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en-US" sz="4000"/>
              <a:t>Can it work if it can’t be measured?</a:t>
            </a:r>
          </a:p>
        </p:txBody>
      </p:sp>
      <p:sp>
        <p:nvSpPr>
          <p:cNvPr id="22531" name="Rectangle 3"/>
          <p:cNvSpPr>
            <a:spLocks noGrp="1" noChangeArrowheads="1"/>
          </p:cNvSpPr>
          <p:nvPr>
            <p:ph type="body" idx="1"/>
          </p:nvPr>
        </p:nvSpPr>
        <p:spPr/>
        <p:txBody>
          <a:bodyPr/>
          <a:lstStyle/>
          <a:p>
            <a:pPr>
              <a:lnSpc>
                <a:spcPct val="90000"/>
              </a:lnSpc>
            </a:pPr>
            <a:r>
              <a:rPr lang="en-US" altLang="en-US"/>
              <a:t>Assessing performance is a complex task which has recently become over burdened with the study of quantitative information.  This may have as much to do with the fact that computers store and allow for such data to be searched for more easily than qualitative, experiential data.  The importance of an ‘assessment of multi-dimensional performance, recognizing that public services can rarely be judged by the simplicity of output measures’ (Stewart, 1992, 38) cannot be overstated. </a:t>
            </a:r>
            <a:endParaRPr lang="en-GB" altLang="en-US"/>
          </a:p>
        </p:txBody>
      </p:sp>
    </p:spTree>
    <p:extLst>
      <p:ext uri="{BB962C8B-B14F-4D97-AF65-F5344CB8AC3E}">
        <p14:creationId xmlns:p14="http://schemas.microsoft.com/office/powerpoint/2010/main" val="9145480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7" name="Picture 9" descr="wloyw_postcard_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24000" y="115889"/>
            <a:ext cx="9144000" cy="60658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636506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3"/>
          <p:cNvSpPr>
            <a:spLocks noGrp="1" noChangeArrowheads="1"/>
          </p:cNvSpPr>
          <p:nvPr>
            <p:ph type="body" idx="1"/>
          </p:nvPr>
        </p:nvSpPr>
        <p:spPr/>
        <p:txBody>
          <a:bodyPr/>
          <a:lstStyle/>
          <a:p>
            <a:r>
              <a:rPr lang="en-GB" altLang="en-US" sz="4400"/>
              <a:t>Key points for reflection?</a:t>
            </a:r>
          </a:p>
        </p:txBody>
      </p:sp>
    </p:spTree>
    <p:extLst>
      <p:ext uri="{BB962C8B-B14F-4D97-AF65-F5344CB8AC3E}">
        <p14:creationId xmlns:p14="http://schemas.microsoft.com/office/powerpoint/2010/main" val="24090310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a:t>References</a:t>
            </a:r>
          </a:p>
        </p:txBody>
      </p:sp>
      <p:sp>
        <p:nvSpPr>
          <p:cNvPr id="18435" name="Rectangle 3"/>
          <p:cNvSpPr>
            <a:spLocks noGrp="1" noChangeArrowheads="1"/>
          </p:cNvSpPr>
          <p:nvPr>
            <p:ph type="body" idx="1"/>
          </p:nvPr>
        </p:nvSpPr>
        <p:spPr>
          <a:xfrm>
            <a:off x="838199" y="1600200"/>
            <a:ext cx="9777413" cy="4781550"/>
          </a:xfrm>
        </p:spPr>
        <p:txBody>
          <a:bodyPr/>
          <a:lstStyle/>
          <a:p>
            <a:pPr>
              <a:lnSpc>
                <a:spcPct val="80000"/>
              </a:lnSpc>
              <a:buNone/>
            </a:pPr>
            <a:r>
              <a:rPr lang="en-GB" altLang="en-US" sz="2000" dirty="0"/>
              <a:t>Ford K, Hunter R, Merton B, and Waller D</a:t>
            </a:r>
            <a:r>
              <a:rPr lang="en-GB" altLang="en-US" sz="2000" dirty="0" smtClean="0"/>
              <a:t>, (2005</a:t>
            </a:r>
            <a:r>
              <a:rPr lang="en-GB" altLang="en-US" sz="2000" dirty="0" smtClean="0"/>
              <a:t>) </a:t>
            </a:r>
            <a:r>
              <a:rPr lang="en-GB" altLang="en-US" sz="2000" i="1" dirty="0"/>
              <a:t>LEADING AND MANAGING YOUTH WORK AND SERVICES FOR YOUNG PEOPLE</a:t>
            </a:r>
            <a:r>
              <a:rPr lang="en-GB" altLang="en-US" sz="2000" dirty="0"/>
              <a:t>, Leicester: </a:t>
            </a:r>
            <a:r>
              <a:rPr lang="en-GB" altLang="en-US" sz="2000" dirty="0" smtClean="0"/>
              <a:t>NYA.</a:t>
            </a:r>
            <a:endParaRPr lang="en-GB" altLang="en-US" sz="2000" dirty="0"/>
          </a:p>
          <a:p>
            <a:pPr>
              <a:lnSpc>
                <a:spcPct val="80000"/>
              </a:lnSpc>
              <a:buFontTx/>
              <a:buNone/>
            </a:pPr>
            <a:r>
              <a:rPr lang="en-GB" altLang="en-US" sz="2000" dirty="0" smtClean="0"/>
              <a:t>Merton </a:t>
            </a:r>
            <a:r>
              <a:rPr lang="en-GB" altLang="en-US" sz="2000" dirty="0"/>
              <a:t>B, et al, (2004) </a:t>
            </a:r>
            <a:r>
              <a:rPr lang="en-GB" altLang="en-US" sz="2000" i="1" dirty="0"/>
              <a:t>An evaluation of the Impact of Youth Work in England, Leicester: YAU.</a:t>
            </a:r>
          </a:p>
          <a:p>
            <a:pPr>
              <a:lnSpc>
                <a:spcPct val="80000"/>
              </a:lnSpc>
              <a:buFontTx/>
              <a:buNone/>
            </a:pPr>
            <a:r>
              <a:rPr lang="en-US" altLang="en-US" sz="2000" dirty="0"/>
              <a:t>Newman J, (2002) The New Public Management, modernization and institutional change’ in McLaughlin, K et al. </a:t>
            </a:r>
            <a:r>
              <a:rPr lang="en-US" altLang="en-US" sz="2000" i="1" dirty="0"/>
              <a:t>The New Public Management: current trends and future prospects</a:t>
            </a:r>
            <a:r>
              <a:rPr lang="en-US" altLang="en-US" sz="2000" dirty="0"/>
              <a:t>.  London: Routledge.</a:t>
            </a:r>
            <a:endParaRPr lang="en-GB" altLang="en-US" sz="2000" dirty="0"/>
          </a:p>
          <a:p>
            <a:pPr>
              <a:lnSpc>
                <a:spcPct val="80000"/>
              </a:lnSpc>
              <a:buFontTx/>
              <a:buNone/>
            </a:pPr>
            <a:r>
              <a:rPr lang="en-US" altLang="en-US" sz="2000" dirty="0"/>
              <a:t>Pearsall J, (Ed). (2002) </a:t>
            </a:r>
            <a:r>
              <a:rPr lang="en-US" altLang="en-US" sz="2000" i="1" dirty="0"/>
              <a:t>The Concise Oxford English Dictionary,</a:t>
            </a:r>
            <a:r>
              <a:rPr lang="en-US" altLang="en-US" sz="2000" dirty="0"/>
              <a:t>  New York: Open University Press.</a:t>
            </a:r>
          </a:p>
          <a:p>
            <a:pPr>
              <a:lnSpc>
                <a:spcPct val="80000"/>
              </a:lnSpc>
              <a:buFontTx/>
              <a:buNone/>
            </a:pPr>
            <a:r>
              <a:rPr lang="en-GB" altLang="en-US" sz="2000" dirty="0"/>
              <a:t>Piper C, (2008) </a:t>
            </a:r>
            <a:r>
              <a:rPr lang="en-GB" altLang="en-US" sz="2000" i="1" dirty="0"/>
              <a:t>Investing in Children, </a:t>
            </a:r>
            <a:r>
              <a:rPr lang="en-GB" altLang="en-US" sz="2000" dirty="0"/>
              <a:t>Devon: </a:t>
            </a:r>
            <a:r>
              <a:rPr lang="en-GB" altLang="en-US" sz="2000" dirty="0" err="1"/>
              <a:t>Willan</a:t>
            </a:r>
            <a:r>
              <a:rPr lang="en-GB" altLang="en-US" sz="2000" dirty="0"/>
              <a:t>.</a:t>
            </a:r>
            <a:endParaRPr lang="en-US" altLang="en-US" sz="2000" dirty="0"/>
          </a:p>
          <a:p>
            <a:pPr>
              <a:lnSpc>
                <a:spcPct val="80000"/>
              </a:lnSpc>
              <a:buFontTx/>
              <a:buNone/>
            </a:pPr>
            <a:r>
              <a:rPr lang="en-GB" altLang="en-US" sz="2000" dirty="0"/>
              <a:t>Quinn R E, </a:t>
            </a:r>
            <a:r>
              <a:rPr lang="en-GB" altLang="en-US" sz="2000" dirty="0" err="1"/>
              <a:t>Faerman</a:t>
            </a:r>
            <a:r>
              <a:rPr lang="en-GB" altLang="en-US" sz="2000" dirty="0"/>
              <a:t> S R, Thompson M P, McGrath M R, &amp; St. Clair L S, </a:t>
            </a:r>
            <a:r>
              <a:rPr lang="en-GB" altLang="en-US" sz="2000" i="1" dirty="0"/>
              <a:t>Becoming a Master Manager – A Competency Framework (4</a:t>
            </a:r>
            <a:r>
              <a:rPr lang="en-GB" altLang="en-US" sz="2000" i="1" baseline="30000" dirty="0"/>
              <a:t>th</a:t>
            </a:r>
            <a:r>
              <a:rPr lang="en-GB" altLang="en-US" sz="2000" i="1" dirty="0"/>
              <a:t> </a:t>
            </a:r>
            <a:r>
              <a:rPr lang="en-GB" altLang="en-US" sz="2000" i="1" dirty="0" err="1"/>
              <a:t>ed</a:t>
            </a:r>
            <a:r>
              <a:rPr lang="en-GB" altLang="en-US" sz="2000" i="1" dirty="0"/>
              <a:t>), </a:t>
            </a:r>
            <a:r>
              <a:rPr lang="en-GB" altLang="en-US" sz="2000" dirty="0"/>
              <a:t>New York: Wiley.</a:t>
            </a:r>
          </a:p>
          <a:p>
            <a:pPr>
              <a:lnSpc>
                <a:spcPct val="80000"/>
              </a:lnSpc>
              <a:buFontTx/>
              <a:buNone/>
            </a:pPr>
            <a:r>
              <a:rPr lang="en-GB" altLang="en-US" sz="2000" dirty="0"/>
              <a:t>Stewart J, (1992) Guidelines for Public Service MANAGEMENT. In Carter, </a:t>
            </a:r>
            <a:r>
              <a:rPr lang="en-GB" altLang="en-US" sz="2000" dirty="0" err="1"/>
              <a:t>Jeffs</a:t>
            </a:r>
            <a:r>
              <a:rPr lang="en-GB" altLang="en-US" sz="2000" dirty="0"/>
              <a:t> T, and Smith M, eds. </a:t>
            </a:r>
            <a:r>
              <a:rPr lang="en-GB" altLang="en-US" sz="2000" i="1" dirty="0"/>
              <a:t>Changing Social Work and Welfare, </a:t>
            </a:r>
            <a:r>
              <a:rPr lang="en-GB" altLang="en-US" sz="2000" dirty="0"/>
              <a:t>Birmingham: OU Press.</a:t>
            </a:r>
          </a:p>
        </p:txBody>
      </p:sp>
    </p:spTree>
    <p:extLst>
      <p:ext uri="{BB962C8B-B14F-4D97-AF65-F5344CB8AC3E}">
        <p14:creationId xmlns:p14="http://schemas.microsoft.com/office/powerpoint/2010/main" val="22749772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B5CA0FEAA971049AA8B5C6ABCCF9662" ma:contentTypeVersion="10" ma:contentTypeDescription="Create a new document." ma:contentTypeScope="" ma:versionID="8be05dfbb7926fa318814374042cab95">
  <xsd:schema xmlns:xsd="http://www.w3.org/2001/XMLSchema" xmlns:xs="http://www.w3.org/2001/XMLSchema" xmlns:p="http://schemas.microsoft.com/office/2006/metadata/properties" xmlns:ns3="2676ab72-9079-411c-83fb-ee6e21d36081" xmlns:ns4="fb6e3afc-5266-4630-9c28-28963f20a13f" targetNamespace="http://schemas.microsoft.com/office/2006/metadata/properties" ma:root="true" ma:fieldsID="d84976aecd0dd7fd57a9bf3887b1cb6b" ns3:_="" ns4:_="">
    <xsd:import namespace="2676ab72-9079-411c-83fb-ee6e21d36081"/>
    <xsd:import namespace="fb6e3afc-5266-4630-9c28-28963f20a13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76ab72-9079-411c-83fb-ee6e21d3608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b6e3afc-5266-4630-9c28-28963f20a13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0CDAC86-9B94-4644-A142-9E50BDFE54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76ab72-9079-411c-83fb-ee6e21d36081"/>
    <ds:schemaRef ds:uri="fb6e3afc-5266-4630-9c28-28963f20a13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8B719CD-F65C-4396-8472-63B33DEF1293}">
  <ds:schemaRefs>
    <ds:schemaRef ds:uri="http://schemas.microsoft.com/sharepoint/v3/contenttype/forms"/>
  </ds:schemaRefs>
</ds:datastoreItem>
</file>

<file path=customXml/itemProps3.xml><?xml version="1.0" encoding="utf-8"?>
<ds:datastoreItem xmlns:ds="http://schemas.openxmlformats.org/officeDocument/2006/customXml" ds:itemID="{47D2E454-EA9A-410B-9793-DF631DFE0290}">
  <ds:schemaRefs>
    <ds:schemaRef ds:uri="http://purl.org/dc/elements/1.1/"/>
    <ds:schemaRef ds:uri="http://schemas.microsoft.com/office/2006/metadata/properties"/>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fb6e3afc-5266-4630-9c28-28963f20a13f"/>
    <ds:schemaRef ds:uri="2676ab72-9079-411c-83fb-ee6e21d3608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8</TotalTime>
  <Words>854</Words>
  <Application>Microsoft Office PowerPoint</Application>
  <PresentationFormat>Widescreen</PresentationFormat>
  <Paragraphs>79</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Organisations and Purpose</vt:lpstr>
      <vt:lpstr>PowerPoint Presentation</vt:lpstr>
      <vt:lpstr>Scanning the external environment </vt:lpstr>
      <vt:lpstr>Management in the public sector</vt:lpstr>
      <vt:lpstr>New Public Management</vt:lpstr>
      <vt:lpstr>Process v Output</vt:lpstr>
      <vt:lpstr>Some common terms</vt:lpstr>
      <vt:lpstr>Organisations and purpose</vt:lpstr>
      <vt:lpstr>Being clear</vt:lpstr>
      <vt:lpstr>The Student Tanker</vt:lpstr>
      <vt:lpstr>Can it work if it can’t be measured?</vt:lpstr>
      <vt:lpstr>PowerPoint Presentation</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Organisations and Purpose</dc:title>
  <dc:creator>Darrel Williams</dc:creator>
  <cp:lastModifiedBy>Darrel Williams</cp:lastModifiedBy>
  <cp:revision>4</cp:revision>
  <dcterms:created xsi:type="dcterms:W3CDTF">2020-10-05T18:52:15Z</dcterms:created>
  <dcterms:modified xsi:type="dcterms:W3CDTF">2020-10-05T19:32:12Z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0x0101003B5CA0FEAA971049AA8B5C6ABCCF9662</vt:lpwstr>
  </property>
</Properties>
</file>