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316" r:id="rId3"/>
    <p:sldId id="317" r:id="rId4"/>
    <p:sldId id="318" r:id="rId5"/>
    <p:sldId id="319" r:id="rId6"/>
    <p:sldId id="320" r:id="rId7"/>
    <p:sldId id="321" r:id="rId8"/>
    <p:sldId id="322" r:id="rId9"/>
    <p:sldId id="323" r:id="rId10"/>
    <p:sldId id="324" r:id="rId11"/>
    <p:sldId id="325" r:id="rId12"/>
    <p:sldId id="326" r:id="rId13"/>
    <p:sldId id="327" r:id="rId14"/>
    <p:sldId id="328" r:id="rId15"/>
    <p:sldId id="330" r:id="rId16"/>
    <p:sldId id="331" r:id="rId17"/>
    <p:sldId id="332" r:id="rId18"/>
    <p:sldId id="333" r:id="rId19"/>
    <p:sldId id="334" r:id="rId20"/>
    <p:sldId id="34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B243323-AA26-4E06-96A0-7CAC0F13CEFD}">
          <p14:sldIdLst/>
        </p14:section>
        <p14:section name="Default Section" id="{CDC99EC2-5556-4F8C-93D0-8301FE6DFEA4}">
          <p14:sldIdLst>
            <p14:sldId id="257"/>
            <p14:sldId id="316"/>
            <p14:sldId id="317"/>
            <p14:sldId id="318"/>
            <p14:sldId id="319"/>
            <p14:sldId id="320"/>
            <p14:sldId id="321"/>
            <p14:sldId id="322"/>
            <p14:sldId id="323"/>
            <p14:sldId id="324"/>
            <p14:sldId id="325"/>
            <p14:sldId id="326"/>
            <p14:sldId id="327"/>
            <p14:sldId id="328"/>
            <p14:sldId id="330"/>
            <p14:sldId id="331"/>
            <p14:sldId id="332"/>
            <p14:sldId id="333"/>
            <p14:sldId id="334"/>
            <p14:sldId id="342"/>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3" d="100"/>
          <a:sy n="83" d="100"/>
        </p:scale>
        <p:origin x="120"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E8A7EA-403A-4327-94A6-20D52A1D39FC}"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8FFFE8B0-E788-472E-89FA-8A85273E47BC}">
      <dgm:prSet/>
      <dgm:spPr/>
      <dgm:t>
        <a:bodyPr/>
        <a:lstStyle/>
        <a:p>
          <a:r>
            <a:rPr lang="en-GB"/>
            <a:t>Youth work placements are varied, diverse and unique. </a:t>
          </a:r>
          <a:endParaRPr lang="en-US"/>
        </a:p>
      </dgm:t>
    </dgm:pt>
    <dgm:pt modelId="{82DE1E69-AE64-4F42-87FF-A17FD0FBFA58}" type="parTrans" cxnId="{ABBDFF23-56F5-48A8-96A9-CDB29950471B}">
      <dgm:prSet/>
      <dgm:spPr/>
      <dgm:t>
        <a:bodyPr/>
        <a:lstStyle/>
        <a:p>
          <a:endParaRPr lang="en-US"/>
        </a:p>
      </dgm:t>
    </dgm:pt>
    <dgm:pt modelId="{5520C2EF-A453-4078-922B-46C53EE6C129}" type="sibTrans" cxnId="{ABBDFF23-56F5-48A8-96A9-CDB29950471B}">
      <dgm:prSet/>
      <dgm:spPr/>
      <dgm:t>
        <a:bodyPr/>
        <a:lstStyle/>
        <a:p>
          <a:endParaRPr lang="en-US"/>
        </a:p>
      </dgm:t>
    </dgm:pt>
    <dgm:pt modelId="{D4923792-AA4E-4C8D-B200-73156AB830AF}">
      <dgm:prSet/>
      <dgm:spPr/>
      <dgm:t>
        <a:bodyPr/>
        <a:lstStyle/>
        <a:p>
          <a:r>
            <a:rPr lang="en-GB"/>
            <a:t>Increasingly over the last few years, placements have been developed in a range of non-traditional settings which may not be automatically associated with the practice of ‘traditional’ Youth Work.</a:t>
          </a:r>
          <a:endParaRPr lang="en-US"/>
        </a:p>
      </dgm:t>
    </dgm:pt>
    <dgm:pt modelId="{CAE504EB-95A4-4D5D-84F7-5727FE2A18A8}" type="parTrans" cxnId="{F44DE2AF-383F-4B90-AEE8-BC01EA5504C6}">
      <dgm:prSet/>
      <dgm:spPr/>
      <dgm:t>
        <a:bodyPr/>
        <a:lstStyle/>
        <a:p>
          <a:endParaRPr lang="en-US"/>
        </a:p>
      </dgm:t>
    </dgm:pt>
    <dgm:pt modelId="{F76832A9-0921-4436-9390-D77A3D9F82EB}" type="sibTrans" cxnId="{F44DE2AF-383F-4B90-AEE8-BC01EA5504C6}">
      <dgm:prSet/>
      <dgm:spPr/>
      <dgm:t>
        <a:bodyPr/>
        <a:lstStyle/>
        <a:p>
          <a:endParaRPr lang="en-US"/>
        </a:p>
      </dgm:t>
    </dgm:pt>
    <dgm:pt modelId="{3C685F2C-500F-4744-9A98-D76ABC8FAA2B}">
      <dgm:prSet/>
      <dgm:spPr/>
      <dgm:t>
        <a:bodyPr/>
        <a:lstStyle/>
        <a:p>
          <a:r>
            <a:rPr lang="en-GB"/>
            <a:t>These include youth offending, prison service, hospitals, language initiatives, substance misuse teams and so on.</a:t>
          </a:r>
          <a:endParaRPr lang="en-US"/>
        </a:p>
      </dgm:t>
    </dgm:pt>
    <dgm:pt modelId="{93F334B1-9AB9-4693-A9A4-D9C4FAA5B958}" type="parTrans" cxnId="{44BE91E8-D0C9-4278-A0C1-420BDDE2F666}">
      <dgm:prSet/>
      <dgm:spPr/>
      <dgm:t>
        <a:bodyPr/>
        <a:lstStyle/>
        <a:p>
          <a:endParaRPr lang="en-US"/>
        </a:p>
      </dgm:t>
    </dgm:pt>
    <dgm:pt modelId="{9D99D9F7-AA4D-437F-B9E1-8E1B0AC123DE}" type="sibTrans" cxnId="{44BE91E8-D0C9-4278-A0C1-420BDDE2F666}">
      <dgm:prSet/>
      <dgm:spPr/>
      <dgm:t>
        <a:bodyPr/>
        <a:lstStyle/>
        <a:p>
          <a:endParaRPr lang="en-US"/>
        </a:p>
      </dgm:t>
    </dgm:pt>
    <dgm:pt modelId="{BC7FF499-93DC-4FD2-89D6-30D0F282CC5E}">
      <dgm:prSet/>
      <dgm:spPr/>
      <dgm:t>
        <a:bodyPr/>
        <a:lstStyle/>
        <a:p>
          <a:r>
            <a:rPr lang="en-GB"/>
            <a:t>You will be significantly supported during your placement and often placements are pre-planned and allocated to you by the placement co-ordinator.</a:t>
          </a:r>
          <a:endParaRPr lang="en-US"/>
        </a:p>
      </dgm:t>
    </dgm:pt>
    <dgm:pt modelId="{A7CAB6CA-3559-4A9E-B661-6A2511BADA92}" type="parTrans" cxnId="{F3A83546-54CD-4866-94ED-D65D528B2B5D}">
      <dgm:prSet/>
      <dgm:spPr/>
      <dgm:t>
        <a:bodyPr/>
        <a:lstStyle/>
        <a:p>
          <a:endParaRPr lang="en-US"/>
        </a:p>
      </dgm:t>
    </dgm:pt>
    <dgm:pt modelId="{89F6346B-5DA1-4B5D-A568-B79B4F6559CB}" type="sibTrans" cxnId="{F3A83546-54CD-4866-94ED-D65D528B2B5D}">
      <dgm:prSet/>
      <dgm:spPr/>
      <dgm:t>
        <a:bodyPr/>
        <a:lstStyle/>
        <a:p>
          <a:endParaRPr lang="en-US"/>
        </a:p>
      </dgm:t>
    </dgm:pt>
    <dgm:pt modelId="{FD493975-BF1A-46F3-BF5C-38028C466130}" type="pres">
      <dgm:prSet presAssocID="{15E8A7EA-403A-4327-94A6-20D52A1D39FC}" presName="vert0" presStyleCnt="0">
        <dgm:presLayoutVars>
          <dgm:dir/>
          <dgm:animOne val="branch"/>
          <dgm:animLvl val="lvl"/>
        </dgm:presLayoutVars>
      </dgm:prSet>
      <dgm:spPr/>
    </dgm:pt>
    <dgm:pt modelId="{132D5B92-7BB8-4E5E-B40D-60BA034B2B8B}" type="pres">
      <dgm:prSet presAssocID="{8FFFE8B0-E788-472E-89FA-8A85273E47BC}" presName="thickLine" presStyleLbl="alignNode1" presStyleIdx="0" presStyleCnt="4"/>
      <dgm:spPr/>
    </dgm:pt>
    <dgm:pt modelId="{DB05E692-0D0C-4B19-A419-1EB890CCC5D1}" type="pres">
      <dgm:prSet presAssocID="{8FFFE8B0-E788-472E-89FA-8A85273E47BC}" presName="horz1" presStyleCnt="0"/>
      <dgm:spPr/>
    </dgm:pt>
    <dgm:pt modelId="{24D86264-94A0-4BCA-AB50-8A337AC90174}" type="pres">
      <dgm:prSet presAssocID="{8FFFE8B0-E788-472E-89FA-8A85273E47BC}" presName="tx1" presStyleLbl="revTx" presStyleIdx="0" presStyleCnt="4"/>
      <dgm:spPr/>
    </dgm:pt>
    <dgm:pt modelId="{D59FADAC-9F87-42C3-82ED-6714F4634189}" type="pres">
      <dgm:prSet presAssocID="{8FFFE8B0-E788-472E-89FA-8A85273E47BC}" presName="vert1" presStyleCnt="0"/>
      <dgm:spPr/>
    </dgm:pt>
    <dgm:pt modelId="{F772D2D5-4870-4EE0-B64D-7027173B2796}" type="pres">
      <dgm:prSet presAssocID="{D4923792-AA4E-4C8D-B200-73156AB830AF}" presName="thickLine" presStyleLbl="alignNode1" presStyleIdx="1" presStyleCnt="4"/>
      <dgm:spPr/>
    </dgm:pt>
    <dgm:pt modelId="{F90F218D-68D9-4F79-9BCD-3DCD0CE39A71}" type="pres">
      <dgm:prSet presAssocID="{D4923792-AA4E-4C8D-B200-73156AB830AF}" presName="horz1" presStyleCnt="0"/>
      <dgm:spPr/>
    </dgm:pt>
    <dgm:pt modelId="{B4282D52-1773-41C1-9258-430D4E17B4E5}" type="pres">
      <dgm:prSet presAssocID="{D4923792-AA4E-4C8D-B200-73156AB830AF}" presName="tx1" presStyleLbl="revTx" presStyleIdx="1" presStyleCnt="4"/>
      <dgm:spPr/>
    </dgm:pt>
    <dgm:pt modelId="{F2ADB9B3-718F-4A41-8A40-09DF97FB586C}" type="pres">
      <dgm:prSet presAssocID="{D4923792-AA4E-4C8D-B200-73156AB830AF}" presName="vert1" presStyleCnt="0"/>
      <dgm:spPr/>
    </dgm:pt>
    <dgm:pt modelId="{F7555410-7046-4B3C-9C2A-B77D7C6EBDF9}" type="pres">
      <dgm:prSet presAssocID="{3C685F2C-500F-4744-9A98-D76ABC8FAA2B}" presName="thickLine" presStyleLbl="alignNode1" presStyleIdx="2" presStyleCnt="4"/>
      <dgm:spPr/>
    </dgm:pt>
    <dgm:pt modelId="{F0F50FA7-AFCC-49EE-B1DC-4770408428A4}" type="pres">
      <dgm:prSet presAssocID="{3C685F2C-500F-4744-9A98-D76ABC8FAA2B}" presName="horz1" presStyleCnt="0"/>
      <dgm:spPr/>
    </dgm:pt>
    <dgm:pt modelId="{B485D220-511C-4594-8575-DF30036C3BDC}" type="pres">
      <dgm:prSet presAssocID="{3C685F2C-500F-4744-9A98-D76ABC8FAA2B}" presName="tx1" presStyleLbl="revTx" presStyleIdx="2" presStyleCnt="4"/>
      <dgm:spPr/>
    </dgm:pt>
    <dgm:pt modelId="{F84E93F2-B494-45C0-9051-FD973E5081B9}" type="pres">
      <dgm:prSet presAssocID="{3C685F2C-500F-4744-9A98-D76ABC8FAA2B}" presName="vert1" presStyleCnt="0"/>
      <dgm:spPr/>
    </dgm:pt>
    <dgm:pt modelId="{6AA3BF85-31A1-47FF-9A77-CE4AA632001C}" type="pres">
      <dgm:prSet presAssocID="{BC7FF499-93DC-4FD2-89D6-30D0F282CC5E}" presName="thickLine" presStyleLbl="alignNode1" presStyleIdx="3" presStyleCnt="4"/>
      <dgm:spPr/>
    </dgm:pt>
    <dgm:pt modelId="{F79BDE87-97C3-44DD-83C1-F8DAA84F6644}" type="pres">
      <dgm:prSet presAssocID="{BC7FF499-93DC-4FD2-89D6-30D0F282CC5E}" presName="horz1" presStyleCnt="0"/>
      <dgm:spPr/>
    </dgm:pt>
    <dgm:pt modelId="{A65AB9CB-ED1A-4D28-B312-C2D53FA3C6BB}" type="pres">
      <dgm:prSet presAssocID="{BC7FF499-93DC-4FD2-89D6-30D0F282CC5E}" presName="tx1" presStyleLbl="revTx" presStyleIdx="3" presStyleCnt="4"/>
      <dgm:spPr/>
    </dgm:pt>
    <dgm:pt modelId="{8CD8CF62-C454-4F02-9DAE-16272B9D4013}" type="pres">
      <dgm:prSet presAssocID="{BC7FF499-93DC-4FD2-89D6-30D0F282CC5E}" presName="vert1" presStyleCnt="0"/>
      <dgm:spPr/>
    </dgm:pt>
  </dgm:ptLst>
  <dgm:cxnLst>
    <dgm:cxn modelId="{7DEE2A03-CA80-4F3B-8C7A-2FDB9DB445BD}" type="presOf" srcId="{8FFFE8B0-E788-472E-89FA-8A85273E47BC}" destId="{24D86264-94A0-4BCA-AB50-8A337AC90174}" srcOrd="0" destOrd="0" presId="urn:microsoft.com/office/officeart/2008/layout/LinedList"/>
    <dgm:cxn modelId="{ABBDFF23-56F5-48A8-96A9-CDB29950471B}" srcId="{15E8A7EA-403A-4327-94A6-20D52A1D39FC}" destId="{8FFFE8B0-E788-472E-89FA-8A85273E47BC}" srcOrd="0" destOrd="0" parTransId="{82DE1E69-AE64-4F42-87FF-A17FD0FBFA58}" sibTransId="{5520C2EF-A453-4078-922B-46C53EE6C129}"/>
    <dgm:cxn modelId="{F3A83546-54CD-4866-94ED-D65D528B2B5D}" srcId="{15E8A7EA-403A-4327-94A6-20D52A1D39FC}" destId="{BC7FF499-93DC-4FD2-89D6-30D0F282CC5E}" srcOrd="3" destOrd="0" parTransId="{A7CAB6CA-3559-4A9E-B661-6A2511BADA92}" sibTransId="{89F6346B-5DA1-4B5D-A568-B79B4F6559CB}"/>
    <dgm:cxn modelId="{0EFE0C8A-0219-47ED-9DEC-FA781736919D}" type="presOf" srcId="{BC7FF499-93DC-4FD2-89D6-30D0F282CC5E}" destId="{A65AB9CB-ED1A-4D28-B312-C2D53FA3C6BB}" srcOrd="0" destOrd="0" presId="urn:microsoft.com/office/officeart/2008/layout/LinedList"/>
    <dgm:cxn modelId="{9B9FA38D-AE36-40AA-A542-EB806B012A9C}" type="presOf" srcId="{3C685F2C-500F-4744-9A98-D76ABC8FAA2B}" destId="{B485D220-511C-4594-8575-DF30036C3BDC}" srcOrd="0" destOrd="0" presId="urn:microsoft.com/office/officeart/2008/layout/LinedList"/>
    <dgm:cxn modelId="{F44DE2AF-383F-4B90-AEE8-BC01EA5504C6}" srcId="{15E8A7EA-403A-4327-94A6-20D52A1D39FC}" destId="{D4923792-AA4E-4C8D-B200-73156AB830AF}" srcOrd="1" destOrd="0" parTransId="{CAE504EB-95A4-4D5D-84F7-5727FE2A18A8}" sibTransId="{F76832A9-0921-4436-9390-D77A3D9F82EB}"/>
    <dgm:cxn modelId="{9E48D3BA-5992-4708-8DDE-8F2FE230744C}" type="presOf" srcId="{D4923792-AA4E-4C8D-B200-73156AB830AF}" destId="{B4282D52-1773-41C1-9258-430D4E17B4E5}" srcOrd="0" destOrd="0" presId="urn:microsoft.com/office/officeart/2008/layout/LinedList"/>
    <dgm:cxn modelId="{8627ABD0-28D0-4DD9-83A8-E490E36543EB}" type="presOf" srcId="{15E8A7EA-403A-4327-94A6-20D52A1D39FC}" destId="{FD493975-BF1A-46F3-BF5C-38028C466130}" srcOrd="0" destOrd="0" presId="urn:microsoft.com/office/officeart/2008/layout/LinedList"/>
    <dgm:cxn modelId="{44BE91E8-D0C9-4278-A0C1-420BDDE2F666}" srcId="{15E8A7EA-403A-4327-94A6-20D52A1D39FC}" destId="{3C685F2C-500F-4744-9A98-D76ABC8FAA2B}" srcOrd="2" destOrd="0" parTransId="{93F334B1-9AB9-4693-A9A4-D9C4FAA5B958}" sibTransId="{9D99D9F7-AA4D-437F-B9E1-8E1B0AC123DE}"/>
    <dgm:cxn modelId="{21AB7C94-BF14-49F6-B056-309CB2F0756D}" type="presParOf" srcId="{FD493975-BF1A-46F3-BF5C-38028C466130}" destId="{132D5B92-7BB8-4E5E-B40D-60BA034B2B8B}" srcOrd="0" destOrd="0" presId="urn:microsoft.com/office/officeart/2008/layout/LinedList"/>
    <dgm:cxn modelId="{9B9E9DAC-6578-4633-B6E4-96F2CD2BFD39}" type="presParOf" srcId="{FD493975-BF1A-46F3-BF5C-38028C466130}" destId="{DB05E692-0D0C-4B19-A419-1EB890CCC5D1}" srcOrd="1" destOrd="0" presId="urn:microsoft.com/office/officeart/2008/layout/LinedList"/>
    <dgm:cxn modelId="{03F57828-13E6-4B68-B782-8F2445C08ACD}" type="presParOf" srcId="{DB05E692-0D0C-4B19-A419-1EB890CCC5D1}" destId="{24D86264-94A0-4BCA-AB50-8A337AC90174}" srcOrd="0" destOrd="0" presId="urn:microsoft.com/office/officeart/2008/layout/LinedList"/>
    <dgm:cxn modelId="{99B35A68-753D-4602-821C-B486E39030D2}" type="presParOf" srcId="{DB05E692-0D0C-4B19-A419-1EB890CCC5D1}" destId="{D59FADAC-9F87-42C3-82ED-6714F4634189}" srcOrd="1" destOrd="0" presId="urn:microsoft.com/office/officeart/2008/layout/LinedList"/>
    <dgm:cxn modelId="{4FCE8FFC-555C-42F6-BFCC-751DA7D2CEAB}" type="presParOf" srcId="{FD493975-BF1A-46F3-BF5C-38028C466130}" destId="{F772D2D5-4870-4EE0-B64D-7027173B2796}" srcOrd="2" destOrd="0" presId="urn:microsoft.com/office/officeart/2008/layout/LinedList"/>
    <dgm:cxn modelId="{A8EB2FBD-8EEE-45EE-A41D-82C0897DACCC}" type="presParOf" srcId="{FD493975-BF1A-46F3-BF5C-38028C466130}" destId="{F90F218D-68D9-4F79-9BCD-3DCD0CE39A71}" srcOrd="3" destOrd="0" presId="urn:microsoft.com/office/officeart/2008/layout/LinedList"/>
    <dgm:cxn modelId="{ACD29191-B16E-4CA3-818F-3824794A6D2F}" type="presParOf" srcId="{F90F218D-68D9-4F79-9BCD-3DCD0CE39A71}" destId="{B4282D52-1773-41C1-9258-430D4E17B4E5}" srcOrd="0" destOrd="0" presId="urn:microsoft.com/office/officeart/2008/layout/LinedList"/>
    <dgm:cxn modelId="{93F93BFB-1CB8-4950-8CD3-A3ADF03ACB03}" type="presParOf" srcId="{F90F218D-68D9-4F79-9BCD-3DCD0CE39A71}" destId="{F2ADB9B3-718F-4A41-8A40-09DF97FB586C}" srcOrd="1" destOrd="0" presId="urn:microsoft.com/office/officeart/2008/layout/LinedList"/>
    <dgm:cxn modelId="{483CA9DD-D0E3-4FE7-AD93-E062A9423208}" type="presParOf" srcId="{FD493975-BF1A-46F3-BF5C-38028C466130}" destId="{F7555410-7046-4B3C-9C2A-B77D7C6EBDF9}" srcOrd="4" destOrd="0" presId="urn:microsoft.com/office/officeart/2008/layout/LinedList"/>
    <dgm:cxn modelId="{0789CE61-96CD-460C-B8D5-F99AE89F9C07}" type="presParOf" srcId="{FD493975-BF1A-46F3-BF5C-38028C466130}" destId="{F0F50FA7-AFCC-49EE-B1DC-4770408428A4}" srcOrd="5" destOrd="0" presId="urn:microsoft.com/office/officeart/2008/layout/LinedList"/>
    <dgm:cxn modelId="{FE89D77B-2CD6-4BD0-A019-54E6C14670AC}" type="presParOf" srcId="{F0F50FA7-AFCC-49EE-B1DC-4770408428A4}" destId="{B485D220-511C-4594-8575-DF30036C3BDC}" srcOrd="0" destOrd="0" presId="urn:microsoft.com/office/officeart/2008/layout/LinedList"/>
    <dgm:cxn modelId="{4753DB5D-D93C-4119-9366-3D07CF52F5E0}" type="presParOf" srcId="{F0F50FA7-AFCC-49EE-B1DC-4770408428A4}" destId="{F84E93F2-B494-45C0-9051-FD973E5081B9}" srcOrd="1" destOrd="0" presId="urn:microsoft.com/office/officeart/2008/layout/LinedList"/>
    <dgm:cxn modelId="{BCB9172A-79A9-4410-AF28-E98ABCDB8B0F}" type="presParOf" srcId="{FD493975-BF1A-46F3-BF5C-38028C466130}" destId="{6AA3BF85-31A1-47FF-9A77-CE4AA632001C}" srcOrd="6" destOrd="0" presId="urn:microsoft.com/office/officeart/2008/layout/LinedList"/>
    <dgm:cxn modelId="{B301C3CB-B44C-4E34-9348-CC78FA719DF1}" type="presParOf" srcId="{FD493975-BF1A-46F3-BF5C-38028C466130}" destId="{F79BDE87-97C3-44DD-83C1-F8DAA84F6644}" srcOrd="7" destOrd="0" presId="urn:microsoft.com/office/officeart/2008/layout/LinedList"/>
    <dgm:cxn modelId="{1593E378-B310-4CB6-BD98-0D76B6C5F07D}" type="presParOf" srcId="{F79BDE87-97C3-44DD-83C1-F8DAA84F6644}" destId="{A65AB9CB-ED1A-4D28-B312-C2D53FA3C6BB}" srcOrd="0" destOrd="0" presId="urn:microsoft.com/office/officeart/2008/layout/LinedList"/>
    <dgm:cxn modelId="{992BDEFE-36B4-404D-8268-F99040323FF7}" type="presParOf" srcId="{F79BDE87-97C3-44DD-83C1-F8DAA84F6644}" destId="{8CD8CF62-C454-4F02-9DAE-16272B9D40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2D5B92-7BB8-4E5E-B40D-60BA034B2B8B}">
      <dsp:nvSpPr>
        <dsp:cNvPr id="0" name=""/>
        <dsp:cNvSpPr/>
      </dsp:nvSpPr>
      <dsp:spPr>
        <a:xfrm>
          <a:off x="0" y="0"/>
          <a:ext cx="502919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D86264-94A0-4BCA-AB50-8A337AC90174}">
      <dsp:nvSpPr>
        <dsp:cNvPr id="0" name=""/>
        <dsp:cNvSpPr/>
      </dsp:nvSpPr>
      <dsp:spPr>
        <a:xfrm>
          <a:off x="0" y="0"/>
          <a:ext cx="5029199" cy="1236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Youth work placements are varied, diverse and unique. </a:t>
          </a:r>
          <a:endParaRPr lang="en-US" sz="1800" kern="1200"/>
        </a:p>
      </dsp:txBody>
      <dsp:txXfrm>
        <a:off x="0" y="0"/>
        <a:ext cx="5029199" cy="1236954"/>
      </dsp:txXfrm>
    </dsp:sp>
    <dsp:sp modelId="{F772D2D5-4870-4EE0-B64D-7027173B2796}">
      <dsp:nvSpPr>
        <dsp:cNvPr id="0" name=""/>
        <dsp:cNvSpPr/>
      </dsp:nvSpPr>
      <dsp:spPr>
        <a:xfrm>
          <a:off x="0" y="1236954"/>
          <a:ext cx="5029199" cy="0"/>
        </a:xfrm>
        <a:prstGeom prst="line">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282D52-1773-41C1-9258-430D4E17B4E5}">
      <dsp:nvSpPr>
        <dsp:cNvPr id="0" name=""/>
        <dsp:cNvSpPr/>
      </dsp:nvSpPr>
      <dsp:spPr>
        <a:xfrm>
          <a:off x="0" y="1236954"/>
          <a:ext cx="5029199" cy="1236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Increasingly over the last few years, placements have been developed in a range of non-traditional settings which may not be automatically associated with the practice of ‘traditional’ Youth Work.</a:t>
          </a:r>
          <a:endParaRPr lang="en-US" sz="1800" kern="1200"/>
        </a:p>
      </dsp:txBody>
      <dsp:txXfrm>
        <a:off x="0" y="1236954"/>
        <a:ext cx="5029199" cy="1236954"/>
      </dsp:txXfrm>
    </dsp:sp>
    <dsp:sp modelId="{F7555410-7046-4B3C-9C2A-B77D7C6EBDF9}">
      <dsp:nvSpPr>
        <dsp:cNvPr id="0" name=""/>
        <dsp:cNvSpPr/>
      </dsp:nvSpPr>
      <dsp:spPr>
        <a:xfrm>
          <a:off x="0" y="2473908"/>
          <a:ext cx="5029199" cy="0"/>
        </a:xfrm>
        <a:prstGeom prst="line">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85D220-511C-4594-8575-DF30036C3BDC}">
      <dsp:nvSpPr>
        <dsp:cNvPr id="0" name=""/>
        <dsp:cNvSpPr/>
      </dsp:nvSpPr>
      <dsp:spPr>
        <a:xfrm>
          <a:off x="0" y="2473909"/>
          <a:ext cx="5029199" cy="1236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These include youth offending, prison service, hospitals, language initiatives, substance misuse teams and so on.</a:t>
          </a:r>
          <a:endParaRPr lang="en-US" sz="1800" kern="1200"/>
        </a:p>
      </dsp:txBody>
      <dsp:txXfrm>
        <a:off x="0" y="2473909"/>
        <a:ext cx="5029199" cy="1236954"/>
      </dsp:txXfrm>
    </dsp:sp>
    <dsp:sp modelId="{6AA3BF85-31A1-47FF-9A77-CE4AA632001C}">
      <dsp:nvSpPr>
        <dsp:cNvPr id="0" name=""/>
        <dsp:cNvSpPr/>
      </dsp:nvSpPr>
      <dsp:spPr>
        <a:xfrm>
          <a:off x="0" y="3710863"/>
          <a:ext cx="5029199"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AB9CB-ED1A-4D28-B312-C2D53FA3C6BB}">
      <dsp:nvSpPr>
        <dsp:cNvPr id="0" name=""/>
        <dsp:cNvSpPr/>
      </dsp:nvSpPr>
      <dsp:spPr>
        <a:xfrm>
          <a:off x="0" y="3710863"/>
          <a:ext cx="5029199" cy="1236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You will be significantly supported during your placement and often placements are pre-planned and allocated to you by the placement co-ordinator.</a:t>
          </a:r>
          <a:endParaRPr lang="en-US" sz="1800" kern="1200"/>
        </a:p>
      </dsp:txBody>
      <dsp:txXfrm>
        <a:off x="0" y="3710863"/>
        <a:ext cx="5029199" cy="12369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E2FACA-35E3-4BA8-A83C-11AE57527B50}" type="datetimeFigureOut">
              <a:rPr lang="en-GB" smtClean="0"/>
              <a:t>02/10/2022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E03D18-6A4C-46BD-85FB-99324F88D94B}" type="slidenum">
              <a:rPr lang="en-GB" smtClean="0"/>
              <a:t>‹#›</a:t>
            </a:fld>
            <a:endParaRPr lang="en-GB"/>
          </a:p>
        </p:txBody>
      </p:sp>
    </p:spTree>
    <p:extLst>
      <p:ext uri="{BB962C8B-B14F-4D97-AF65-F5344CB8AC3E}">
        <p14:creationId xmlns:p14="http://schemas.microsoft.com/office/powerpoint/2010/main" val="199353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5963C-D854-4035-9676-C5D9EA2CAA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B62D9D-0C91-4250-A92D-A3CCBC85DA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C75537-B1C5-4B6B-9B7E-3B7581C6C726}"/>
              </a:ext>
            </a:extLst>
          </p:cNvPr>
          <p:cNvSpPr>
            <a:spLocks noGrp="1"/>
          </p:cNvSpPr>
          <p:nvPr>
            <p:ph type="dt" sz="half" idx="10"/>
          </p:nvPr>
        </p:nvSpPr>
        <p:spPr/>
        <p:txBody>
          <a:bodyPr/>
          <a:lstStyle/>
          <a:p>
            <a:fld id="{608D2E33-ACA4-4735-BAC9-8872D933FD97}" type="datetimeFigureOut">
              <a:rPr lang="en-GB" smtClean="0"/>
              <a:t>02/10/2022</a:t>
            </a:fld>
            <a:endParaRPr lang="en-GB"/>
          </a:p>
        </p:txBody>
      </p:sp>
      <p:sp>
        <p:nvSpPr>
          <p:cNvPr id="5" name="Footer Placeholder 4">
            <a:extLst>
              <a:ext uri="{FF2B5EF4-FFF2-40B4-BE49-F238E27FC236}">
                <a16:creationId xmlns:a16="http://schemas.microsoft.com/office/drawing/2014/main" id="{2AEAC443-4DE3-42FA-8B78-9FBDC9C4D3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010389-84C5-4CD7-84A0-0957D6823057}"/>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3631261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9C5A-56C6-46D7-AC5E-CC97956953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1BDC0A-80CF-40C6-B439-66E8484078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3AD534-AC02-4ACA-918D-155BE48770C0}"/>
              </a:ext>
            </a:extLst>
          </p:cNvPr>
          <p:cNvSpPr>
            <a:spLocks noGrp="1"/>
          </p:cNvSpPr>
          <p:nvPr>
            <p:ph type="dt" sz="half" idx="10"/>
          </p:nvPr>
        </p:nvSpPr>
        <p:spPr/>
        <p:txBody>
          <a:bodyPr/>
          <a:lstStyle/>
          <a:p>
            <a:fld id="{608D2E33-ACA4-4735-BAC9-8872D933FD97}" type="datetimeFigureOut">
              <a:rPr lang="en-GB" smtClean="0"/>
              <a:t>02/10/2022</a:t>
            </a:fld>
            <a:endParaRPr lang="en-GB"/>
          </a:p>
        </p:txBody>
      </p:sp>
      <p:sp>
        <p:nvSpPr>
          <p:cNvPr id="5" name="Footer Placeholder 4">
            <a:extLst>
              <a:ext uri="{FF2B5EF4-FFF2-40B4-BE49-F238E27FC236}">
                <a16:creationId xmlns:a16="http://schemas.microsoft.com/office/drawing/2014/main" id="{6BB5E49A-41A6-43DB-98A3-CC6866884C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6CE8BE-34B2-4128-ABE8-05661AE32098}"/>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24516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253F7-D2CB-42A7-9F84-CC44BC7364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8ABD36-4158-4126-9BC9-30B51F3378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F58A4B-6D50-4C7A-B931-0FF14CA0EA41}"/>
              </a:ext>
            </a:extLst>
          </p:cNvPr>
          <p:cNvSpPr>
            <a:spLocks noGrp="1"/>
          </p:cNvSpPr>
          <p:nvPr>
            <p:ph type="dt" sz="half" idx="10"/>
          </p:nvPr>
        </p:nvSpPr>
        <p:spPr/>
        <p:txBody>
          <a:bodyPr/>
          <a:lstStyle/>
          <a:p>
            <a:fld id="{608D2E33-ACA4-4735-BAC9-8872D933FD97}" type="datetimeFigureOut">
              <a:rPr lang="en-GB" smtClean="0"/>
              <a:t>02/10/2022</a:t>
            </a:fld>
            <a:endParaRPr lang="en-GB"/>
          </a:p>
        </p:txBody>
      </p:sp>
      <p:sp>
        <p:nvSpPr>
          <p:cNvPr id="5" name="Footer Placeholder 4">
            <a:extLst>
              <a:ext uri="{FF2B5EF4-FFF2-40B4-BE49-F238E27FC236}">
                <a16:creationId xmlns:a16="http://schemas.microsoft.com/office/drawing/2014/main" id="{EAD39893-EB47-4BEE-A5B0-984C536C5B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C52F3-C0E6-4677-81F9-38BEEA016DFD}"/>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338146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53786-BF6F-47D7-96B7-C75C95F185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2E1F1D-33C6-4FBE-9BC3-043F0DDE95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712559-1CD4-4CBD-A025-495C32F183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467663-C7D7-417D-A554-12930C9FA22E}"/>
              </a:ext>
            </a:extLst>
          </p:cNvPr>
          <p:cNvSpPr>
            <a:spLocks noGrp="1"/>
          </p:cNvSpPr>
          <p:nvPr>
            <p:ph type="dt" sz="half" idx="10"/>
          </p:nvPr>
        </p:nvSpPr>
        <p:spPr/>
        <p:txBody>
          <a:bodyPr/>
          <a:lstStyle/>
          <a:p>
            <a:fld id="{608D2E33-ACA4-4735-BAC9-8872D933FD97}" type="datetimeFigureOut">
              <a:rPr lang="en-GB" smtClean="0"/>
              <a:t>02/10/2022</a:t>
            </a:fld>
            <a:endParaRPr lang="en-GB"/>
          </a:p>
        </p:txBody>
      </p:sp>
      <p:sp>
        <p:nvSpPr>
          <p:cNvPr id="6" name="Footer Placeholder 5">
            <a:extLst>
              <a:ext uri="{FF2B5EF4-FFF2-40B4-BE49-F238E27FC236}">
                <a16:creationId xmlns:a16="http://schemas.microsoft.com/office/drawing/2014/main" id="{5DE4E242-6387-4E6B-8C6F-58384166B0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420C90-8109-4D48-85A1-184DC8F1F098}"/>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674406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81B7E-E2F2-4E36-ABC8-22CC03A4D7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5CED6C-BBD2-4EDE-8FBE-49A1BE616A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933AB1-BF67-412D-84A1-88FC19712A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455FD0A-BAA4-49CC-A3BF-6F5A303A5B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B9F8139-1A37-4002-A9A3-42D13A3126B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CDF63B-88EC-42DB-9BCE-28963D0951A3}"/>
              </a:ext>
            </a:extLst>
          </p:cNvPr>
          <p:cNvSpPr>
            <a:spLocks noGrp="1"/>
          </p:cNvSpPr>
          <p:nvPr>
            <p:ph type="dt" sz="half" idx="10"/>
          </p:nvPr>
        </p:nvSpPr>
        <p:spPr/>
        <p:txBody>
          <a:bodyPr/>
          <a:lstStyle/>
          <a:p>
            <a:fld id="{608D2E33-ACA4-4735-BAC9-8872D933FD97}" type="datetimeFigureOut">
              <a:rPr lang="en-GB" smtClean="0"/>
              <a:t>02/10/2022</a:t>
            </a:fld>
            <a:endParaRPr lang="en-GB"/>
          </a:p>
        </p:txBody>
      </p:sp>
      <p:sp>
        <p:nvSpPr>
          <p:cNvPr id="8" name="Footer Placeholder 7">
            <a:extLst>
              <a:ext uri="{FF2B5EF4-FFF2-40B4-BE49-F238E27FC236}">
                <a16:creationId xmlns:a16="http://schemas.microsoft.com/office/drawing/2014/main" id="{0094CEC2-ACFD-4D06-97DA-EB155D6E87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A92ACA-D9A4-41B6-A362-0C2D29A91044}"/>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359274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A5D62-F279-4C2F-A4ED-1047A57124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D8C6EA-03C0-42A1-A30D-116AE110C5F6}"/>
              </a:ext>
            </a:extLst>
          </p:cNvPr>
          <p:cNvSpPr>
            <a:spLocks noGrp="1"/>
          </p:cNvSpPr>
          <p:nvPr>
            <p:ph type="dt" sz="half" idx="10"/>
          </p:nvPr>
        </p:nvSpPr>
        <p:spPr/>
        <p:txBody>
          <a:bodyPr/>
          <a:lstStyle/>
          <a:p>
            <a:fld id="{608D2E33-ACA4-4735-BAC9-8872D933FD97}" type="datetimeFigureOut">
              <a:rPr lang="en-GB" smtClean="0"/>
              <a:t>02/10/2022</a:t>
            </a:fld>
            <a:endParaRPr lang="en-GB"/>
          </a:p>
        </p:txBody>
      </p:sp>
      <p:sp>
        <p:nvSpPr>
          <p:cNvPr id="4" name="Footer Placeholder 3">
            <a:extLst>
              <a:ext uri="{FF2B5EF4-FFF2-40B4-BE49-F238E27FC236}">
                <a16:creationId xmlns:a16="http://schemas.microsoft.com/office/drawing/2014/main" id="{34972477-1FF3-4DFD-91DD-CA1B0E899D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3B26E1-7074-4486-ACE4-78A7D38F1584}"/>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721945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A398D8-06FD-41B4-AEBD-B32BBE24668A}"/>
              </a:ext>
            </a:extLst>
          </p:cNvPr>
          <p:cNvSpPr>
            <a:spLocks noGrp="1"/>
          </p:cNvSpPr>
          <p:nvPr>
            <p:ph type="dt" sz="half" idx="10"/>
          </p:nvPr>
        </p:nvSpPr>
        <p:spPr/>
        <p:txBody>
          <a:bodyPr/>
          <a:lstStyle/>
          <a:p>
            <a:fld id="{608D2E33-ACA4-4735-BAC9-8872D933FD97}" type="datetimeFigureOut">
              <a:rPr lang="en-GB" smtClean="0"/>
              <a:t>02/10/2022</a:t>
            </a:fld>
            <a:endParaRPr lang="en-GB"/>
          </a:p>
        </p:txBody>
      </p:sp>
      <p:sp>
        <p:nvSpPr>
          <p:cNvPr id="3" name="Footer Placeholder 2">
            <a:extLst>
              <a:ext uri="{FF2B5EF4-FFF2-40B4-BE49-F238E27FC236}">
                <a16:creationId xmlns:a16="http://schemas.microsoft.com/office/drawing/2014/main" id="{3775AA51-A949-4162-8B27-B379BBCC1A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6F903D-9BAD-4764-88EA-A0EF459C9B80}"/>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2909030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461D2-F608-47DD-8DBB-3EA444B8A4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0CCEED-BDC7-4B3B-822A-8B9EB607BC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715338-B016-4CF9-92B2-5083C82A93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A9B67F-F341-4F18-961B-C9014C99473F}"/>
              </a:ext>
            </a:extLst>
          </p:cNvPr>
          <p:cNvSpPr>
            <a:spLocks noGrp="1"/>
          </p:cNvSpPr>
          <p:nvPr>
            <p:ph type="dt" sz="half" idx="10"/>
          </p:nvPr>
        </p:nvSpPr>
        <p:spPr/>
        <p:txBody>
          <a:bodyPr/>
          <a:lstStyle/>
          <a:p>
            <a:fld id="{608D2E33-ACA4-4735-BAC9-8872D933FD97}" type="datetimeFigureOut">
              <a:rPr lang="en-GB" smtClean="0"/>
              <a:t>02/10/2022</a:t>
            </a:fld>
            <a:endParaRPr lang="en-GB"/>
          </a:p>
        </p:txBody>
      </p:sp>
      <p:sp>
        <p:nvSpPr>
          <p:cNvPr id="6" name="Footer Placeholder 5">
            <a:extLst>
              <a:ext uri="{FF2B5EF4-FFF2-40B4-BE49-F238E27FC236}">
                <a16:creationId xmlns:a16="http://schemas.microsoft.com/office/drawing/2014/main" id="{2BE9FA53-FB5A-4973-963C-A6572C2254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380B52-964D-411A-A666-A8F6E4A8930F}"/>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3366341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E99BE-F31F-41A7-A286-9689B41072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6FFE1D-D6B1-48FF-B531-C3FB34B57A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EAAA8D-598F-464B-96C1-010132919F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143DA3-04CD-4CDA-9277-A1901ABD31B4}"/>
              </a:ext>
            </a:extLst>
          </p:cNvPr>
          <p:cNvSpPr>
            <a:spLocks noGrp="1"/>
          </p:cNvSpPr>
          <p:nvPr>
            <p:ph type="dt" sz="half" idx="10"/>
          </p:nvPr>
        </p:nvSpPr>
        <p:spPr/>
        <p:txBody>
          <a:bodyPr/>
          <a:lstStyle/>
          <a:p>
            <a:fld id="{608D2E33-ACA4-4735-BAC9-8872D933FD97}" type="datetimeFigureOut">
              <a:rPr lang="en-GB" smtClean="0"/>
              <a:t>02/10/2022</a:t>
            </a:fld>
            <a:endParaRPr lang="en-GB"/>
          </a:p>
        </p:txBody>
      </p:sp>
      <p:sp>
        <p:nvSpPr>
          <p:cNvPr id="6" name="Footer Placeholder 5">
            <a:extLst>
              <a:ext uri="{FF2B5EF4-FFF2-40B4-BE49-F238E27FC236}">
                <a16:creationId xmlns:a16="http://schemas.microsoft.com/office/drawing/2014/main" id="{AC62BE13-18B0-4E81-AE18-9B377EE184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1165FF-751D-47DF-8F5F-D068395D02AF}"/>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643679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853E2-73AE-4A53-A7DD-9548B14893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8E86BA-4669-41B1-91DD-9598585F96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E69C76-7CC2-4F84-BB6D-F02200D5DECD}"/>
              </a:ext>
            </a:extLst>
          </p:cNvPr>
          <p:cNvSpPr>
            <a:spLocks noGrp="1"/>
          </p:cNvSpPr>
          <p:nvPr>
            <p:ph type="dt" sz="half" idx="10"/>
          </p:nvPr>
        </p:nvSpPr>
        <p:spPr/>
        <p:txBody>
          <a:bodyPr/>
          <a:lstStyle/>
          <a:p>
            <a:fld id="{608D2E33-ACA4-4735-BAC9-8872D933FD97}" type="datetimeFigureOut">
              <a:rPr lang="en-GB" smtClean="0"/>
              <a:t>02/10/2022</a:t>
            </a:fld>
            <a:endParaRPr lang="en-GB"/>
          </a:p>
        </p:txBody>
      </p:sp>
      <p:sp>
        <p:nvSpPr>
          <p:cNvPr id="5" name="Footer Placeholder 4">
            <a:extLst>
              <a:ext uri="{FF2B5EF4-FFF2-40B4-BE49-F238E27FC236}">
                <a16:creationId xmlns:a16="http://schemas.microsoft.com/office/drawing/2014/main" id="{8E43C3E4-BF3B-46D2-917B-3657B97BE5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868E87-462F-463E-BE4B-917E62C7B79D}"/>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898458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6D78A4-06CC-4638-BF2E-3AFE1F7B87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BD06AA-7C38-4CCD-A062-E65DD661DB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1141A-3CF3-4B7F-B375-BB7DB1B075A4}"/>
              </a:ext>
            </a:extLst>
          </p:cNvPr>
          <p:cNvSpPr>
            <a:spLocks noGrp="1"/>
          </p:cNvSpPr>
          <p:nvPr>
            <p:ph type="dt" sz="half" idx="10"/>
          </p:nvPr>
        </p:nvSpPr>
        <p:spPr/>
        <p:txBody>
          <a:bodyPr/>
          <a:lstStyle/>
          <a:p>
            <a:fld id="{608D2E33-ACA4-4735-BAC9-8872D933FD97}" type="datetimeFigureOut">
              <a:rPr lang="en-GB" smtClean="0"/>
              <a:t>02/10/2022</a:t>
            </a:fld>
            <a:endParaRPr lang="en-GB"/>
          </a:p>
        </p:txBody>
      </p:sp>
      <p:sp>
        <p:nvSpPr>
          <p:cNvPr id="5" name="Footer Placeholder 4">
            <a:extLst>
              <a:ext uri="{FF2B5EF4-FFF2-40B4-BE49-F238E27FC236}">
                <a16:creationId xmlns:a16="http://schemas.microsoft.com/office/drawing/2014/main" id="{8D1B15D6-35B2-4CBF-BC7D-5022FE75BC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39DBAF-5047-4C68-B367-A0FCD2928335}"/>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2759171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CBF1A8-9947-45AE-AF12-D9686215D8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23F311-07A0-4467-8421-66505EE610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B8E62A-A248-4EF1-88FA-43B5F4718E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8D2E33-ACA4-4735-BAC9-8872D933FD97}" type="datetimeFigureOut">
              <a:rPr lang="en-GB" smtClean="0"/>
              <a:t>02/10/2022</a:t>
            </a:fld>
            <a:endParaRPr lang="en-GB"/>
          </a:p>
        </p:txBody>
      </p:sp>
      <p:sp>
        <p:nvSpPr>
          <p:cNvPr id="5" name="Footer Placeholder 4">
            <a:extLst>
              <a:ext uri="{FF2B5EF4-FFF2-40B4-BE49-F238E27FC236}">
                <a16:creationId xmlns:a16="http://schemas.microsoft.com/office/drawing/2014/main" id="{24731AFB-4E99-466E-A201-93B8F35CC3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B25F8C6-26DD-45F8-A826-B7B12CAE6A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CD3180-C40F-4611-B7FF-901EDED34242}" type="slidenum">
              <a:rPr lang="en-GB" smtClean="0"/>
              <a:t>‹#›</a:t>
            </a:fld>
            <a:endParaRPr lang="en-GB"/>
          </a:p>
        </p:txBody>
      </p:sp>
    </p:spTree>
    <p:extLst>
      <p:ext uri="{BB962C8B-B14F-4D97-AF65-F5344CB8AC3E}">
        <p14:creationId xmlns:p14="http://schemas.microsoft.com/office/powerpoint/2010/main" val="11758678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3"/>
          <p:cNvSpPr>
            <a:spLocks noGrp="1"/>
          </p:cNvSpPr>
          <p:nvPr>
            <p:ph type="ctrTitle"/>
          </p:nvPr>
        </p:nvSpPr>
        <p:spPr>
          <a:xfrm>
            <a:off x="1870997" y="1607809"/>
            <a:ext cx="9236026" cy="2876680"/>
          </a:xfrm>
        </p:spPr>
        <p:txBody>
          <a:bodyPr anchor="b">
            <a:normAutofit/>
          </a:bodyPr>
          <a:lstStyle/>
          <a:p>
            <a:pPr algn="l"/>
            <a:r>
              <a:rPr lang="en-GB" sz="6600">
                <a:solidFill>
                  <a:srgbClr val="FFFFFF"/>
                </a:solidFill>
              </a:rPr>
              <a:t>ECYW7001</a:t>
            </a:r>
            <a:br>
              <a:rPr lang="en-GB" sz="6600">
                <a:solidFill>
                  <a:srgbClr val="FFFFFF"/>
                </a:solidFill>
              </a:rPr>
            </a:br>
            <a:r>
              <a:rPr lang="en-GB" sz="6600">
                <a:solidFill>
                  <a:srgbClr val="FFFFFF"/>
                </a:solidFill>
              </a:rPr>
              <a:t>Preparing for Placement</a:t>
            </a:r>
          </a:p>
        </p:txBody>
      </p:sp>
    </p:spTree>
    <p:extLst>
      <p:ext uri="{BB962C8B-B14F-4D97-AF65-F5344CB8AC3E}">
        <p14:creationId xmlns:p14="http://schemas.microsoft.com/office/powerpoint/2010/main" val="3397341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Shape 2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The importance of placement learning</a:t>
            </a:r>
          </a:p>
        </p:txBody>
      </p:sp>
      <p:sp>
        <p:nvSpPr>
          <p:cNvPr id="3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200">
                <a:solidFill>
                  <a:srgbClr val="FEFFFF"/>
                </a:solidFill>
              </a:rPr>
              <a:t>Placements provide an opportunity to put your academic learning into practice and to gain confidence and competence in understanding and applying Youth Work values, skills and knowledge, safely and effectively, in work with service users.</a:t>
            </a:r>
          </a:p>
          <a:p>
            <a:r>
              <a:rPr lang="en-GB" sz="2200">
                <a:solidFill>
                  <a:srgbClr val="FEFFFF"/>
                </a:solidFill>
              </a:rPr>
              <a:t>In this way, placements are aimed at enabling you to ‘</a:t>
            </a:r>
            <a:r>
              <a:rPr lang="en-GB" sz="2200" i="1">
                <a:solidFill>
                  <a:srgbClr val="FEFFFF"/>
                </a:solidFill>
              </a:rPr>
              <a:t>bridge the gap</a:t>
            </a:r>
            <a:r>
              <a:rPr lang="en-GB" sz="2200">
                <a:solidFill>
                  <a:srgbClr val="FEFFFF"/>
                </a:solidFill>
              </a:rPr>
              <a:t>’ between ‘</a:t>
            </a:r>
            <a:r>
              <a:rPr lang="en-GB" sz="2200" i="1">
                <a:solidFill>
                  <a:srgbClr val="FEFFFF"/>
                </a:solidFill>
              </a:rPr>
              <a:t>Youth Work in theory</a:t>
            </a:r>
            <a:r>
              <a:rPr lang="en-GB" sz="2200">
                <a:solidFill>
                  <a:srgbClr val="FEFFFF"/>
                </a:solidFill>
              </a:rPr>
              <a:t>’ and ‘</a:t>
            </a:r>
            <a:r>
              <a:rPr lang="en-GB" sz="2200" i="1">
                <a:solidFill>
                  <a:srgbClr val="FEFFFF"/>
                </a:solidFill>
              </a:rPr>
              <a:t>Youth Work in practice</a:t>
            </a:r>
            <a:r>
              <a:rPr lang="en-GB" sz="2200">
                <a:solidFill>
                  <a:srgbClr val="FEFFFF"/>
                </a:solidFill>
              </a:rPr>
              <a:t>’.</a:t>
            </a:r>
          </a:p>
          <a:p>
            <a:r>
              <a:rPr lang="en-GB" sz="2200">
                <a:solidFill>
                  <a:srgbClr val="FEFFFF"/>
                </a:solidFill>
              </a:rPr>
              <a:t>During your placement you will be supported by the placement team to understand the professional standards for your practice.</a:t>
            </a:r>
          </a:p>
          <a:p>
            <a:pPr marL="0" indent="0">
              <a:buNone/>
            </a:pPr>
            <a:endParaRPr lang="en-GB" sz="2200">
              <a:solidFill>
                <a:srgbClr val="FEFFFF"/>
              </a:solidFill>
            </a:endParaRPr>
          </a:p>
        </p:txBody>
      </p:sp>
    </p:spTree>
    <p:extLst>
      <p:ext uri="{BB962C8B-B14F-4D97-AF65-F5344CB8AC3E}">
        <p14:creationId xmlns:p14="http://schemas.microsoft.com/office/powerpoint/2010/main" val="3296420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a:solidFill>
                  <a:srgbClr val="FFFFFF"/>
                </a:solidFill>
                <a:latin typeface="+mj-lt"/>
                <a:ea typeface="+mj-ea"/>
                <a:cs typeface="+mj-cs"/>
              </a:rPr>
              <a:t>What are Youth work placements</a:t>
            </a:r>
          </a:p>
        </p:txBody>
      </p:sp>
      <p:cxnSp>
        <p:nvCxnSpPr>
          <p:cNvPr id="25" name="Straight Connector 24">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639B2B7-7C43-0362-8E3E-86BEC53FD64D}"/>
              </a:ext>
            </a:extLst>
          </p:cNvPr>
          <p:cNvGraphicFramePr>
            <a:graphicFrameLocks noGrp="1"/>
          </p:cNvGraphicFramePr>
          <p:nvPr>
            <p:ph sz="quarter" idx="1"/>
            <p:extLst>
              <p:ext uri="{D42A27DB-BD31-4B8C-83A1-F6EECF244321}">
                <p14:modId xmlns:p14="http://schemas.microsoft.com/office/powerpoint/2010/main" val="1141772964"/>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825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Shape 4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What are Youth work placements</a:t>
            </a:r>
          </a:p>
        </p:txBody>
      </p:sp>
      <p:sp>
        <p:nvSpPr>
          <p:cNvPr id="4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000" u="sng">
                <a:solidFill>
                  <a:srgbClr val="FEFFFF"/>
                </a:solidFill>
              </a:rPr>
              <a:t>You will be allocated a time on Tuesday the 5</a:t>
            </a:r>
            <a:r>
              <a:rPr lang="en-GB" sz="2000" u="sng" baseline="30000">
                <a:solidFill>
                  <a:srgbClr val="FEFFFF"/>
                </a:solidFill>
              </a:rPr>
              <a:t>th</a:t>
            </a:r>
            <a:r>
              <a:rPr lang="en-GB" sz="2000" u="sng">
                <a:solidFill>
                  <a:srgbClr val="FEFFFF"/>
                </a:solidFill>
              </a:rPr>
              <a:t> of October to discuss with the Fieldwork Co-ordinator the opportunities available for you during placement.</a:t>
            </a:r>
          </a:p>
          <a:p>
            <a:r>
              <a:rPr lang="en-GB" sz="2000">
                <a:solidFill>
                  <a:srgbClr val="FEFFFF"/>
                </a:solidFill>
              </a:rPr>
              <a:t>You may like to consider preparing a few questions for this meeting regarding your allocated placement, for example contact name and number of provider, who may act as your line manager and your supervisor, who will be my visiting tutor etc..</a:t>
            </a:r>
          </a:p>
          <a:p>
            <a:r>
              <a:rPr lang="en-GB" sz="2000">
                <a:solidFill>
                  <a:srgbClr val="FEFFFF"/>
                </a:solidFill>
              </a:rPr>
              <a:t>This way you are ready to ‘hit the ground running’ with the placement process.</a:t>
            </a:r>
          </a:p>
          <a:p>
            <a:r>
              <a:rPr lang="en-GB" sz="2000">
                <a:solidFill>
                  <a:srgbClr val="FEFFFF"/>
                </a:solidFill>
              </a:rPr>
              <a:t>Your attendance will be recorded for this session.</a:t>
            </a:r>
          </a:p>
          <a:p>
            <a:r>
              <a:rPr lang="en-GB" sz="2000">
                <a:solidFill>
                  <a:srgbClr val="FEFFFF"/>
                </a:solidFill>
              </a:rPr>
              <a:t>You will also be asked questions linked to the Fieldwork Guidelines and the NOS. </a:t>
            </a:r>
          </a:p>
          <a:p>
            <a:endParaRPr lang="en-GB" sz="2000">
              <a:solidFill>
                <a:srgbClr val="FEFFFF"/>
              </a:solidFill>
            </a:endParaRPr>
          </a:p>
          <a:p>
            <a:endParaRPr lang="en-GB" sz="2000">
              <a:solidFill>
                <a:srgbClr val="FEFFFF"/>
              </a:solidFill>
            </a:endParaRPr>
          </a:p>
        </p:txBody>
      </p:sp>
    </p:spTree>
    <p:extLst>
      <p:ext uri="{BB962C8B-B14F-4D97-AF65-F5344CB8AC3E}">
        <p14:creationId xmlns:p14="http://schemas.microsoft.com/office/powerpoint/2010/main" val="2529533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Shape 32">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The youth and Community work programme</a:t>
            </a:r>
          </a:p>
        </p:txBody>
      </p:sp>
      <p:sp>
        <p:nvSpPr>
          <p:cNvPr id="35"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400">
                <a:solidFill>
                  <a:srgbClr val="FEFFFF"/>
                </a:solidFill>
              </a:rPr>
              <a:t>The first practice placement (Level 7) consists of 200 hours of placement experience which is separated into two sections – 100 hours of face to face Youth Work and 100 hours of other Youth Work related activity.</a:t>
            </a:r>
          </a:p>
          <a:p>
            <a:r>
              <a:rPr lang="en-GB" sz="2400">
                <a:solidFill>
                  <a:srgbClr val="FEFFFF"/>
                </a:solidFill>
              </a:rPr>
              <a:t>Face to face Youth Work….is just that…you will need to engage and demonstrate that you have been in contact with young people for 100 hours in a practical way. </a:t>
            </a:r>
          </a:p>
        </p:txBody>
      </p:sp>
    </p:spTree>
    <p:extLst>
      <p:ext uri="{BB962C8B-B14F-4D97-AF65-F5344CB8AC3E}">
        <p14:creationId xmlns:p14="http://schemas.microsoft.com/office/powerpoint/2010/main" val="3709039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Shape 2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Face to Face Contact</a:t>
            </a:r>
          </a:p>
        </p:txBody>
      </p:sp>
      <p:sp>
        <p:nvSpPr>
          <p:cNvPr id="3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400">
                <a:solidFill>
                  <a:srgbClr val="FEFFFF"/>
                </a:solidFill>
              </a:rPr>
              <a:t>What is meant by this term?</a:t>
            </a:r>
          </a:p>
          <a:p>
            <a:endParaRPr lang="en-GB" sz="2400">
              <a:solidFill>
                <a:srgbClr val="FEFFFF"/>
              </a:solidFill>
            </a:endParaRPr>
          </a:p>
          <a:p>
            <a:endParaRPr lang="en-GB" sz="2400">
              <a:solidFill>
                <a:srgbClr val="FEFFFF"/>
              </a:solidFill>
            </a:endParaRPr>
          </a:p>
          <a:p>
            <a:endParaRPr lang="en-GB" sz="2400">
              <a:solidFill>
                <a:srgbClr val="FEFFFF"/>
              </a:solidFill>
            </a:endParaRPr>
          </a:p>
          <a:p>
            <a:r>
              <a:rPr lang="en-GB" sz="2400">
                <a:solidFill>
                  <a:srgbClr val="FEFFFF"/>
                </a:solidFill>
              </a:rPr>
              <a:t>Any ideas how you would </a:t>
            </a:r>
            <a:r>
              <a:rPr lang="en-GB" sz="2400" b="1">
                <a:solidFill>
                  <a:srgbClr val="FEFFFF"/>
                </a:solidFill>
              </a:rPr>
              <a:t>record</a:t>
            </a:r>
            <a:r>
              <a:rPr lang="en-GB" sz="2400">
                <a:solidFill>
                  <a:srgbClr val="FEFFFF"/>
                </a:solidFill>
              </a:rPr>
              <a:t> these hours in your Professional Journal? </a:t>
            </a:r>
          </a:p>
        </p:txBody>
      </p:sp>
    </p:spTree>
    <p:extLst>
      <p:ext uri="{BB962C8B-B14F-4D97-AF65-F5344CB8AC3E}">
        <p14:creationId xmlns:p14="http://schemas.microsoft.com/office/powerpoint/2010/main" val="3013841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Shape 42">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The Youth and Community Work programme</a:t>
            </a:r>
          </a:p>
        </p:txBody>
      </p:sp>
      <p:sp>
        <p:nvSpPr>
          <p:cNvPr id="45"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endParaRPr lang="en-GB" sz="2400">
              <a:solidFill>
                <a:srgbClr val="FEFFFF"/>
              </a:solidFill>
            </a:endParaRPr>
          </a:p>
          <a:p>
            <a:endParaRPr lang="en-GB" sz="2400">
              <a:solidFill>
                <a:srgbClr val="FEFFFF"/>
              </a:solidFill>
            </a:endParaRPr>
          </a:p>
          <a:p>
            <a:r>
              <a:rPr lang="en-GB" sz="2400">
                <a:solidFill>
                  <a:srgbClr val="FEFFFF"/>
                </a:solidFill>
              </a:rPr>
              <a:t>The other 100 hours may seem less straight forward…</a:t>
            </a:r>
          </a:p>
          <a:p>
            <a:pPr lvl="1"/>
            <a:r>
              <a:rPr lang="en-GB">
                <a:solidFill>
                  <a:srgbClr val="FEFFFF"/>
                </a:solidFill>
              </a:rPr>
              <a:t>Any ideas?</a:t>
            </a:r>
          </a:p>
          <a:p>
            <a:endParaRPr lang="en-GB" sz="2400">
              <a:solidFill>
                <a:srgbClr val="FEFFFF"/>
              </a:solidFill>
            </a:endParaRPr>
          </a:p>
        </p:txBody>
      </p:sp>
    </p:spTree>
    <p:extLst>
      <p:ext uri="{BB962C8B-B14F-4D97-AF65-F5344CB8AC3E}">
        <p14:creationId xmlns:p14="http://schemas.microsoft.com/office/powerpoint/2010/main" val="3211006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Shape 2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Non Face-to-Face 100 hours</a:t>
            </a:r>
          </a:p>
        </p:txBody>
      </p:sp>
      <p:sp>
        <p:nvSpPr>
          <p:cNvPr id="2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endParaRPr lang="en-GB" sz="2400">
              <a:solidFill>
                <a:srgbClr val="FEFFFF"/>
              </a:solidFill>
            </a:endParaRPr>
          </a:p>
          <a:p>
            <a:r>
              <a:rPr lang="en-GB" sz="2400">
                <a:solidFill>
                  <a:srgbClr val="FEFFFF"/>
                </a:solidFill>
              </a:rPr>
              <a:t>When people set out to qualify in Youth Work, they are keen to develop their understanding of young people and the skills to work with them. They do not generally anticipate that they will also learn about managing – managing themselves, and others, aims, intentions and outcomes, activities and projects, buildings, resources, etc.</a:t>
            </a:r>
          </a:p>
          <a:p>
            <a:endParaRPr lang="en-GB" sz="2400">
              <a:solidFill>
                <a:srgbClr val="FEFFFF"/>
              </a:solidFill>
            </a:endParaRPr>
          </a:p>
        </p:txBody>
      </p:sp>
    </p:spTree>
    <p:extLst>
      <p:ext uri="{BB962C8B-B14F-4D97-AF65-F5344CB8AC3E}">
        <p14:creationId xmlns:p14="http://schemas.microsoft.com/office/powerpoint/2010/main" val="1867717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Shape 2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Non Face-to-Face 100 hours</a:t>
            </a:r>
          </a:p>
        </p:txBody>
      </p:sp>
      <p:sp>
        <p:nvSpPr>
          <p:cNvPr id="3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200">
                <a:solidFill>
                  <a:srgbClr val="FEFFFF"/>
                </a:solidFill>
              </a:rPr>
              <a:t>For example if you were working with a group of young people and decided to plan a trip to the local cinema, your face to face contact would be quite easy to identify…yes? You would have been meeting with this group, building rapport etc. then an idea for the cinema comes about, you as the trainee Youth Worker may research what is on in the cinema, cost, possibly prepare a poster.</a:t>
            </a:r>
          </a:p>
          <a:p>
            <a:r>
              <a:rPr lang="en-GB" sz="2200">
                <a:solidFill>
                  <a:srgbClr val="FEFFFF"/>
                </a:solidFill>
              </a:rPr>
              <a:t>This can be recorded as the other 100 hours (non face to face Youth Work)</a:t>
            </a:r>
          </a:p>
          <a:p>
            <a:r>
              <a:rPr lang="en-GB" sz="2200">
                <a:solidFill>
                  <a:srgbClr val="FEFFFF"/>
                </a:solidFill>
              </a:rPr>
              <a:t>Any other examples?</a:t>
            </a:r>
          </a:p>
          <a:p>
            <a:endParaRPr lang="en-GB" sz="2200">
              <a:solidFill>
                <a:srgbClr val="FEFFFF"/>
              </a:solidFill>
            </a:endParaRPr>
          </a:p>
        </p:txBody>
      </p:sp>
    </p:spTree>
    <p:extLst>
      <p:ext uri="{BB962C8B-B14F-4D97-AF65-F5344CB8AC3E}">
        <p14:creationId xmlns:p14="http://schemas.microsoft.com/office/powerpoint/2010/main" val="2561719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Shape 6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Non-Face-to-Face (100 hours)</a:t>
            </a:r>
          </a:p>
        </p:txBody>
      </p:sp>
      <p:sp>
        <p:nvSpPr>
          <p:cNvPr id="6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55165" y="3262757"/>
            <a:ext cx="5948831" cy="4334629"/>
          </a:xfrm>
        </p:spPr>
        <p:txBody>
          <a:bodyPr anchor="ctr">
            <a:normAutofit/>
          </a:bodyPr>
          <a:lstStyle/>
          <a:p>
            <a:r>
              <a:rPr lang="en-GB" sz="2000">
                <a:solidFill>
                  <a:srgbClr val="FEFFFF"/>
                </a:solidFill>
              </a:rPr>
              <a:t>The following can also be </a:t>
            </a:r>
            <a:r>
              <a:rPr lang="en-GB" sz="2000" b="1">
                <a:solidFill>
                  <a:srgbClr val="FEFFFF"/>
                </a:solidFill>
              </a:rPr>
              <a:t>recorded</a:t>
            </a:r>
            <a:r>
              <a:rPr lang="en-GB" sz="2000">
                <a:solidFill>
                  <a:srgbClr val="FEFFFF"/>
                </a:solidFill>
              </a:rPr>
              <a:t> as the other 100 hours.</a:t>
            </a:r>
          </a:p>
          <a:p>
            <a:pPr lvl="1"/>
            <a:endParaRPr lang="en-GB" sz="2000">
              <a:solidFill>
                <a:srgbClr val="FEFFFF"/>
              </a:solidFill>
            </a:endParaRPr>
          </a:p>
          <a:p>
            <a:pPr lvl="1"/>
            <a:r>
              <a:rPr lang="en-GB" sz="2000">
                <a:solidFill>
                  <a:srgbClr val="FEFFFF"/>
                </a:solidFill>
              </a:rPr>
              <a:t>Any training, meetings whilst on placement,</a:t>
            </a:r>
          </a:p>
          <a:p>
            <a:pPr lvl="1"/>
            <a:r>
              <a:rPr lang="en-GB" sz="2000">
                <a:solidFill>
                  <a:srgbClr val="FEFFFF"/>
                </a:solidFill>
              </a:rPr>
              <a:t>Preparing resources, </a:t>
            </a:r>
          </a:p>
          <a:p>
            <a:pPr lvl="1"/>
            <a:r>
              <a:rPr lang="en-GB" sz="2000">
                <a:solidFill>
                  <a:srgbClr val="FEFFFF"/>
                </a:solidFill>
              </a:rPr>
              <a:t>Reflecting and writing your reflective accounts,</a:t>
            </a:r>
          </a:p>
          <a:p>
            <a:pPr lvl="1"/>
            <a:r>
              <a:rPr lang="en-GB" sz="2000">
                <a:solidFill>
                  <a:srgbClr val="FEFFFF"/>
                </a:solidFill>
              </a:rPr>
              <a:t>Preparing activities,</a:t>
            </a:r>
          </a:p>
          <a:p>
            <a:pPr lvl="1"/>
            <a:r>
              <a:rPr lang="en-GB" sz="2000">
                <a:solidFill>
                  <a:srgbClr val="FEFFFF"/>
                </a:solidFill>
              </a:rPr>
              <a:t>Preparing buildings, rooms etc.</a:t>
            </a:r>
          </a:p>
          <a:p>
            <a:pPr lvl="1"/>
            <a:r>
              <a:rPr lang="en-GB" sz="2000">
                <a:solidFill>
                  <a:srgbClr val="FEFFFF"/>
                </a:solidFill>
              </a:rPr>
              <a:t>Helping with funding bids,</a:t>
            </a:r>
          </a:p>
          <a:p>
            <a:pPr lvl="1"/>
            <a:r>
              <a:rPr lang="en-GB" sz="2000">
                <a:solidFill>
                  <a:srgbClr val="FEFFFF"/>
                </a:solidFill>
              </a:rPr>
              <a:t>Supporting volunteers,</a:t>
            </a:r>
          </a:p>
          <a:p>
            <a:pPr lvl="1"/>
            <a:r>
              <a:rPr lang="en-GB" sz="2000">
                <a:solidFill>
                  <a:srgbClr val="FEFFFF"/>
                </a:solidFill>
              </a:rPr>
              <a:t>Reading relevant policies (Health and Safety, Child Protection),</a:t>
            </a:r>
          </a:p>
          <a:p>
            <a:pPr lvl="1"/>
            <a:r>
              <a:rPr lang="en-GB" sz="2000">
                <a:solidFill>
                  <a:srgbClr val="FEFFFF"/>
                </a:solidFill>
              </a:rPr>
              <a:t>Any other ideas?</a:t>
            </a:r>
          </a:p>
          <a:p>
            <a:pPr lvl="1"/>
            <a:endParaRPr lang="en-GB" sz="2000">
              <a:solidFill>
                <a:srgbClr val="FEFFFF"/>
              </a:solidFill>
            </a:endParaRPr>
          </a:p>
          <a:p>
            <a:pPr lvl="1"/>
            <a:endParaRPr lang="en-GB" sz="2000">
              <a:solidFill>
                <a:srgbClr val="FEFFFF"/>
              </a:solidFill>
            </a:endParaRPr>
          </a:p>
          <a:p>
            <a:pPr lvl="1"/>
            <a:endParaRPr lang="en-GB" sz="2000">
              <a:solidFill>
                <a:srgbClr val="FEFFFF"/>
              </a:solidFill>
            </a:endParaRPr>
          </a:p>
          <a:p>
            <a:pPr lvl="1"/>
            <a:endParaRPr lang="en-GB" sz="2000">
              <a:solidFill>
                <a:srgbClr val="FEFFFF"/>
              </a:solidFill>
            </a:endParaRPr>
          </a:p>
          <a:p>
            <a:pPr lvl="1"/>
            <a:endParaRPr lang="en-GB" sz="2000">
              <a:solidFill>
                <a:srgbClr val="FEFFFF"/>
              </a:solidFill>
            </a:endParaRPr>
          </a:p>
          <a:p>
            <a:pPr lvl="1"/>
            <a:endParaRPr lang="en-GB" sz="2000">
              <a:solidFill>
                <a:srgbClr val="FEFFFF"/>
              </a:solidFill>
            </a:endParaRPr>
          </a:p>
          <a:p>
            <a:pPr marL="274320" lvl="1" indent="0">
              <a:buNone/>
            </a:pPr>
            <a:endParaRPr lang="en-GB" sz="2000">
              <a:solidFill>
                <a:srgbClr val="FEFFFF"/>
              </a:solidFill>
            </a:endParaRPr>
          </a:p>
          <a:p>
            <a:pPr marL="274320" lvl="1" indent="0">
              <a:buNone/>
            </a:pPr>
            <a:endParaRPr lang="en-GB" sz="2000">
              <a:solidFill>
                <a:srgbClr val="FEFFFF"/>
              </a:solidFill>
            </a:endParaRPr>
          </a:p>
          <a:p>
            <a:pPr lvl="1"/>
            <a:endParaRPr lang="en-GB" sz="2000">
              <a:solidFill>
                <a:srgbClr val="FEFFFF"/>
              </a:solidFill>
            </a:endParaRPr>
          </a:p>
        </p:txBody>
      </p:sp>
    </p:spTree>
    <p:extLst>
      <p:ext uri="{BB962C8B-B14F-4D97-AF65-F5344CB8AC3E}">
        <p14:creationId xmlns:p14="http://schemas.microsoft.com/office/powerpoint/2010/main" val="2336184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Youth Work Placements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200">
                <a:solidFill>
                  <a:srgbClr val="FEFFFF"/>
                </a:solidFill>
              </a:rPr>
              <a:t>In general terms, work placements provide students with the opportunity to acquire skills pertinent for employment, evaluate their practice and knowledge and inform future employment choices.</a:t>
            </a:r>
          </a:p>
          <a:p>
            <a:pPr marL="0" indent="0">
              <a:buNone/>
            </a:pPr>
            <a:endParaRPr lang="en-GB" sz="2200">
              <a:solidFill>
                <a:srgbClr val="FEFFFF"/>
              </a:solidFill>
            </a:endParaRPr>
          </a:p>
          <a:p>
            <a:r>
              <a:rPr lang="en-GB" sz="2200">
                <a:solidFill>
                  <a:srgbClr val="FEFFFF"/>
                </a:solidFill>
              </a:rPr>
              <a:t>However for Youth Work students, placements are an opportunity for you to learn about the professional practice of Youth Work, apply theory to practice situations and demonstrate proficiency and capability in Youth Work skills, values and theory.</a:t>
            </a:r>
          </a:p>
        </p:txBody>
      </p:sp>
    </p:spTree>
    <p:extLst>
      <p:ext uri="{BB962C8B-B14F-4D97-AF65-F5344CB8AC3E}">
        <p14:creationId xmlns:p14="http://schemas.microsoft.com/office/powerpoint/2010/main" val="113681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Youth Work Placements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000">
                <a:solidFill>
                  <a:srgbClr val="FEFFFF"/>
                </a:solidFill>
              </a:rPr>
              <a:t>During placement you will need to show the placement co-ordinator and placement team that you have met the requirements of the National Occupational Standards. </a:t>
            </a:r>
          </a:p>
          <a:p>
            <a:r>
              <a:rPr lang="en-GB" sz="2000">
                <a:solidFill>
                  <a:srgbClr val="FEFFFF"/>
                </a:solidFill>
              </a:rPr>
              <a:t>These standards measure your understanding and application of Youth Work knowledge, values and skills, and your capabilities as a beginning Youth Worker across a range of standards.</a:t>
            </a:r>
          </a:p>
          <a:p>
            <a:r>
              <a:rPr lang="en-GB" sz="2000">
                <a:solidFill>
                  <a:srgbClr val="FEFFFF"/>
                </a:solidFill>
              </a:rPr>
              <a:t>An occupational map provides the context and background to the development of NOS. It illustrates the main features and characteristics of job roles within an occupational sector, highlighting overlaps with other roles and their boundaries with other sectors.</a:t>
            </a:r>
          </a:p>
        </p:txBody>
      </p:sp>
    </p:spTree>
    <p:extLst>
      <p:ext uri="{BB962C8B-B14F-4D97-AF65-F5344CB8AC3E}">
        <p14:creationId xmlns:p14="http://schemas.microsoft.com/office/powerpoint/2010/main" val="54963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Functional Map</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400">
                <a:solidFill>
                  <a:srgbClr val="FEFFFF"/>
                </a:solidFill>
              </a:rPr>
              <a:t>A functional map identifies the functions that people carry out on a day-to-day basis as part of their job role within the broad work activities that take place across an occupational sector. </a:t>
            </a:r>
          </a:p>
          <a:p>
            <a:r>
              <a:rPr lang="en-GB" sz="2400">
                <a:solidFill>
                  <a:srgbClr val="FEFFFF"/>
                </a:solidFill>
              </a:rPr>
              <a:t>This information then forms the basis of standards development and can be found within the NOS.</a:t>
            </a:r>
          </a:p>
          <a:p>
            <a:r>
              <a:rPr lang="en-GB" sz="2400">
                <a:solidFill>
                  <a:srgbClr val="FEFFFF"/>
                </a:solidFill>
              </a:rPr>
              <a:t>Familiarise yourself with this.</a:t>
            </a:r>
          </a:p>
        </p:txBody>
      </p:sp>
    </p:spTree>
    <p:extLst>
      <p:ext uri="{BB962C8B-B14F-4D97-AF65-F5344CB8AC3E}">
        <p14:creationId xmlns:p14="http://schemas.microsoft.com/office/powerpoint/2010/main" val="3668662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Professional Development Plan</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1900">
                <a:solidFill>
                  <a:srgbClr val="FEFFFF"/>
                </a:solidFill>
              </a:rPr>
              <a:t>Within the Fieldwork Guidelines you will find a Professional Development Plan. </a:t>
            </a:r>
          </a:p>
          <a:p>
            <a:endParaRPr lang="en-GB" sz="1900">
              <a:solidFill>
                <a:srgbClr val="FEFFFF"/>
              </a:solidFill>
            </a:endParaRPr>
          </a:p>
          <a:p>
            <a:r>
              <a:rPr lang="en-GB" sz="1900">
                <a:solidFill>
                  <a:srgbClr val="FEFFFF"/>
                </a:solidFill>
              </a:rPr>
              <a:t>You will need to complete this at the start of your placement outlining what you hope to achieve during placement, and how you will do this. </a:t>
            </a:r>
          </a:p>
          <a:p>
            <a:pPr marL="0" indent="0">
              <a:buNone/>
            </a:pPr>
            <a:endParaRPr lang="en-GB" sz="1900">
              <a:solidFill>
                <a:srgbClr val="FEFFFF"/>
              </a:solidFill>
            </a:endParaRPr>
          </a:p>
          <a:p>
            <a:r>
              <a:rPr lang="en-GB" sz="1900">
                <a:solidFill>
                  <a:srgbClr val="FEFFFF"/>
                </a:solidFill>
              </a:rPr>
              <a:t>The Learning Mentor will support you with this and help to explore what is achievable. </a:t>
            </a:r>
          </a:p>
          <a:p>
            <a:endParaRPr lang="en-GB" sz="1900">
              <a:solidFill>
                <a:srgbClr val="FEFFFF"/>
              </a:solidFill>
            </a:endParaRPr>
          </a:p>
          <a:p>
            <a:r>
              <a:rPr lang="en-GB" sz="1900">
                <a:solidFill>
                  <a:srgbClr val="FEFFFF"/>
                </a:solidFill>
              </a:rPr>
              <a:t>You may find that printing some of the sections that will be included in your portfolio and keeping them in a file. </a:t>
            </a:r>
          </a:p>
        </p:txBody>
      </p:sp>
    </p:spTree>
    <p:extLst>
      <p:ext uri="{BB962C8B-B14F-4D97-AF65-F5344CB8AC3E}">
        <p14:creationId xmlns:p14="http://schemas.microsoft.com/office/powerpoint/2010/main" val="2023549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Youth Work Placements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endParaRPr lang="en-GB" sz="2400">
              <a:solidFill>
                <a:srgbClr val="FEFFFF"/>
              </a:solidFill>
            </a:endParaRPr>
          </a:p>
          <a:p>
            <a:r>
              <a:rPr lang="en-GB" sz="2400">
                <a:solidFill>
                  <a:srgbClr val="FEFFFF"/>
                </a:solidFill>
              </a:rPr>
              <a:t>Importantly, you will have to pass each assessed practice learning experience in order to progress in your studies.</a:t>
            </a:r>
          </a:p>
          <a:p>
            <a:endParaRPr lang="en-GB" sz="2400">
              <a:solidFill>
                <a:srgbClr val="FEFFFF"/>
              </a:solidFill>
            </a:endParaRPr>
          </a:p>
          <a:p>
            <a:r>
              <a:rPr lang="en-GB" sz="2400">
                <a:solidFill>
                  <a:srgbClr val="FEFFFF"/>
                </a:solidFill>
              </a:rPr>
              <a:t>It is therefore crucial to have a clear view of the knowledge, values and skills that you already possess and what your learning needs for placement are.</a:t>
            </a:r>
          </a:p>
        </p:txBody>
      </p:sp>
    </p:spTree>
    <p:extLst>
      <p:ext uri="{BB962C8B-B14F-4D97-AF65-F5344CB8AC3E}">
        <p14:creationId xmlns:p14="http://schemas.microsoft.com/office/powerpoint/2010/main" val="235349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Placement Team </a:t>
            </a:r>
            <a:br>
              <a:rPr lang="en-GB" sz="4000">
                <a:solidFill>
                  <a:srgbClr val="FFFFFF"/>
                </a:solidFill>
              </a:rPr>
            </a:br>
            <a:r>
              <a:rPr lang="en-GB" sz="4000">
                <a:solidFill>
                  <a:srgbClr val="FFFFFF"/>
                </a:solidFill>
              </a:rPr>
              <a:t>Roles and Responsibilities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176473" y="2113157"/>
            <a:ext cx="5948831" cy="4334629"/>
          </a:xfrm>
        </p:spPr>
        <p:txBody>
          <a:bodyPr anchor="ctr">
            <a:normAutofit fontScale="92500" lnSpcReduction="10000"/>
          </a:bodyPr>
          <a:lstStyle/>
          <a:p>
            <a:r>
              <a:rPr lang="en-GB" sz="2000" dirty="0">
                <a:solidFill>
                  <a:srgbClr val="FEFFFF"/>
                </a:solidFill>
              </a:rPr>
              <a:t>Fran Chester – Fieldwork Co-ordinator</a:t>
            </a:r>
          </a:p>
          <a:p>
            <a:pPr lvl="1"/>
            <a:r>
              <a:rPr lang="en-GB" sz="2000" dirty="0">
                <a:solidFill>
                  <a:srgbClr val="FEFFFF"/>
                </a:solidFill>
              </a:rPr>
              <a:t>The University has in place a Fieldwork Practice Coordinator – this is Darrel Williams, the person coordinating fieldwork learning across the Youth Work and Social Education programmes.  This role involves coordinating training and support for line managers and supervisors, and acting as a source of advice in cases of difficulty.</a:t>
            </a:r>
          </a:p>
          <a:p>
            <a:r>
              <a:rPr lang="en-GB" sz="2000" dirty="0">
                <a:solidFill>
                  <a:srgbClr val="FEFFFF"/>
                </a:solidFill>
              </a:rPr>
              <a:t>Cindy Hunt and Huw Williams – Visiting Tutors</a:t>
            </a:r>
          </a:p>
          <a:p>
            <a:pPr lvl="1"/>
            <a:r>
              <a:rPr lang="en-GB" sz="2000" dirty="0">
                <a:solidFill>
                  <a:srgbClr val="FEFFFF"/>
                </a:solidFill>
              </a:rPr>
              <a:t>Visiting Tutor – the person with a linking role between the institution and the placement provider.  The Visiting Tutor is your first point of contact in relation to placement.  The Visiting Tutor will support you through at least two three way meetings and will challenge you through observation and assessment visits to demonstrate the highest standards while on placement. </a:t>
            </a:r>
          </a:p>
          <a:p>
            <a:pPr lvl="1"/>
            <a:endParaRPr lang="en-GB" sz="1700" dirty="0">
              <a:solidFill>
                <a:srgbClr val="FEFFFF"/>
              </a:solidFill>
            </a:endParaRPr>
          </a:p>
          <a:p>
            <a:endParaRPr lang="en-GB" sz="1700" dirty="0">
              <a:solidFill>
                <a:srgbClr val="FEFFFF"/>
              </a:solidFill>
            </a:endParaRPr>
          </a:p>
          <a:p>
            <a:endParaRPr lang="en-GB" sz="1700" dirty="0">
              <a:solidFill>
                <a:srgbClr val="FEFFFF"/>
              </a:solidFill>
            </a:endParaRPr>
          </a:p>
        </p:txBody>
      </p:sp>
    </p:spTree>
    <p:extLst>
      <p:ext uri="{BB962C8B-B14F-4D97-AF65-F5344CB8AC3E}">
        <p14:creationId xmlns:p14="http://schemas.microsoft.com/office/powerpoint/2010/main" val="41860387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Placement Team</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176473" y="1904813"/>
            <a:ext cx="5948831" cy="4334629"/>
          </a:xfrm>
        </p:spPr>
        <p:txBody>
          <a:bodyPr anchor="ctr">
            <a:normAutofit fontScale="92500" lnSpcReduction="20000"/>
          </a:bodyPr>
          <a:lstStyle/>
          <a:p>
            <a:r>
              <a:rPr lang="en-GB" sz="2000" dirty="0">
                <a:solidFill>
                  <a:srgbClr val="FEFFFF"/>
                </a:solidFill>
              </a:rPr>
              <a:t>A wide range of people acting as work placement line managers and work placement supervisors.</a:t>
            </a:r>
          </a:p>
          <a:p>
            <a:pPr lvl="1"/>
            <a:endParaRPr lang="en-GB" sz="2000" dirty="0">
              <a:solidFill>
                <a:srgbClr val="FEFFFF"/>
              </a:solidFill>
            </a:endParaRPr>
          </a:p>
          <a:p>
            <a:pPr lvl="1"/>
            <a:r>
              <a:rPr lang="en-GB" sz="2000" dirty="0">
                <a:solidFill>
                  <a:srgbClr val="FEFFFF"/>
                </a:solidFill>
              </a:rPr>
              <a:t>While on placement you will benefit from the support of a Learning Mentor – the person having day to day responsibility for the standards of practice of the student.  This person will attend the two three way meetings and provide a final report on your progress while on placement. </a:t>
            </a:r>
          </a:p>
          <a:p>
            <a:pPr lvl="1"/>
            <a:r>
              <a:rPr lang="en-GB" sz="2000" dirty="0">
                <a:solidFill>
                  <a:srgbClr val="FEFFFF"/>
                </a:solidFill>
              </a:rPr>
              <a:t>Additionally the University provides a Fieldwork Supervisor – the person ensuring the development of the student through a formal process of supervision.  This person will be a good support to you, and their role will involve encouraging your learning while on placement.   </a:t>
            </a:r>
          </a:p>
          <a:p>
            <a:pPr lvl="1"/>
            <a:endParaRPr lang="en-GB" sz="2000" dirty="0">
              <a:solidFill>
                <a:srgbClr val="FEFFFF"/>
              </a:solidFill>
            </a:endParaRPr>
          </a:p>
          <a:p>
            <a:pPr lvl="1"/>
            <a:r>
              <a:rPr lang="en-GB" sz="2000" b="1" dirty="0">
                <a:solidFill>
                  <a:srgbClr val="FEFFFF"/>
                </a:solidFill>
              </a:rPr>
              <a:t>You will be allocated your line manager and supervisor within the next few weeks, upon successful progression of placement activity.  </a:t>
            </a:r>
          </a:p>
          <a:p>
            <a:pPr marL="0" indent="0">
              <a:buNone/>
            </a:pPr>
            <a:endParaRPr lang="en-GB" sz="1500" b="1" dirty="0">
              <a:solidFill>
                <a:srgbClr val="FEFFFF"/>
              </a:solidFill>
            </a:endParaRPr>
          </a:p>
          <a:p>
            <a:pPr lvl="1"/>
            <a:endParaRPr lang="en-GB" sz="1500" dirty="0">
              <a:solidFill>
                <a:srgbClr val="FEFFFF"/>
              </a:solidFill>
            </a:endParaRPr>
          </a:p>
        </p:txBody>
      </p:sp>
    </p:spTree>
    <p:extLst>
      <p:ext uri="{BB962C8B-B14F-4D97-AF65-F5344CB8AC3E}">
        <p14:creationId xmlns:p14="http://schemas.microsoft.com/office/powerpoint/2010/main" val="6461503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Shape 18">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The Placement Process</a:t>
            </a:r>
          </a:p>
        </p:txBody>
      </p:sp>
      <p:sp>
        <p:nvSpPr>
          <p:cNvPr id="21"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Content Placeholder 7"/>
          <p:cNvSpPr>
            <a:spLocks noGrp="1"/>
          </p:cNvSpPr>
          <p:nvPr>
            <p:ph sz="quarter" idx="1"/>
          </p:nvPr>
        </p:nvSpPr>
        <p:spPr>
          <a:xfrm>
            <a:off x="5221862" y="1719618"/>
            <a:ext cx="5948831" cy="4334629"/>
          </a:xfrm>
        </p:spPr>
        <p:txBody>
          <a:bodyPr anchor="ctr">
            <a:normAutofit/>
          </a:bodyPr>
          <a:lstStyle/>
          <a:p>
            <a:pPr marL="514350" indent="-514350">
              <a:buFont typeface="+mj-lt"/>
              <a:buAutoNum type="arabicPeriod"/>
            </a:pPr>
            <a:r>
              <a:rPr lang="en-GB" sz="2000">
                <a:solidFill>
                  <a:srgbClr val="FEFFFF"/>
                </a:solidFill>
              </a:rPr>
              <a:t>Student is provided with placement contact details by the fieldwork coordinator; </a:t>
            </a:r>
          </a:p>
          <a:p>
            <a:pPr marL="514350" indent="-514350">
              <a:buFont typeface="+mj-lt"/>
              <a:buAutoNum type="arabicPeriod"/>
            </a:pPr>
            <a:endParaRPr lang="en-GB" sz="2000">
              <a:solidFill>
                <a:srgbClr val="FEFFFF"/>
              </a:solidFill>
            </a:endParaRPr>
          </a:p>
          <a:p>
            <a:pPr marL="514350" indent="-514350">
              <a:buFont typeface="+mj-lt"/>
              <a:buAutoNum type="arabicPeriod"/>
            </a:pPr>
            <a:r>
              <a:rPr lang="en-GB" sz="2000">
                <a:solidFill>
                  <a:srgbClr val="FEFFFF"/>
                </a:solidFill>
              </a:rPr>
              <a:t>Student is provided with visiting tutor contact details, </a:t>
            </a:r>
          </a:p>
          <a:p>
            <a:pPr marL="514350" indent="-514350">
              <a:buFont typeface="+mj-lt"/>
              <a:buAutoNum type="arabicPeriod"/>
            </a:pPr>
            <a:endParaRPr lang="en-GB" sz="2000">
              <a:solidFill>
                <a:srgbClr val="FEFFFF"/>
              </a:solidFill>
            </a:endParaRPr>
          </a:p>
          <a:p>
            <a:pPr marL="514350" indent="-514350">
              <a:buFont typeface="+mj-lt"/>
              <a:buAutoNum type="arabicPeriod"/>
            </a:pPr>
            <a:r>
              <a:rPr lang="en-GB" sz="2000" b="1">
                <a:solidFill>
                  <a:srgbClr val="FEFFFF"/>
                </a:solidFill>
              </a:rPr>
              <a:t>Student</a:t>
            </a:r>
            <a:r>
              <a:rPr lang="en-GB" sz="2000">
                <a:solidFill>
                  <a:srgbClr val="FEFFFF"/>
                </a:solidFill>
              </a:rPr>
              <a:t> promptly arranges first three way meeting between visiting tutor, line manager and student.  </a:t>
            </a:r>
          </a:p>
          <a:p>
            <a:pPr marL="514350" indent="-514350">
              <a:buFont typeface="+mj-lt"/>
              <a:buAutoNum type="arabicPeriod"/>
            </a:pPr>
            <a:endParaRPr lang="en-GB" sz="2000">
              <a:solidFill>
                <a:srgbClr val="FEFFFF"/>
              </a:solidFill>
            </a:endParaRPr>
          </a:p>
          <a:p>
            <a:pPr marL="514350" indent="-514350">
              <a:buFont typeface="+mj-lt"/>
              <a:buAutoNum type="arabicPeriod"/>
            </a:pPr>
            <a:r>
              <a:rPr lang="en-GB" sz="2000">
                <a:solidFill>
                  <a:srgbClr val="FEFFFF"/>
                </a:solidFill>
              </a:rPr>
              <a:t>Students are required to arrange and lead the meeting, including arranging an agenda.  The agenda for the first meeting could include: </a:t>
            </a:r>
          </a:p>
          <a:p>
            <a:pPr marL="514350" indent="-514350">
              <a:buFont typeface="+mj-lt"/>
              <a:buAutoNum type="arabicPeriod"/>
            </a:pPr>
            <a:endParaRPr lang="en-GB" sz="2000">
              <a:solidFill>
                <a:srgbClr val="FEFFFF"/>
              </a:solidFill>
            </a:endParaRPr>
          </a:p>
          <a:p>
            <a:endParaRPr lang="en-GB" sz="2000">
              <a:solidFill>
                <a:srgbClr val="FEFFFF"/>
              </a:solidFill>
            </a:endParaRPr>
          </a:p>
        </p:txBody>
      </p:sp>
    </p:spTree>
    <p:extLst>
      <p:ext uri="{BB962C8B-B14F-4D97-AF65-F5344CB8AC3E}">
        <p14:creationId xmlns:p14="http://schemas.microsoft.com/office/powerpoint/2010/main" val="3340897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The Placement Process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352302"/>
            <a:ext cx="5948831" cy="5141095"/>
          </a:xfrm>
        </p:spPr>
        <p:txBody>
          <a:bodyPr anchor="ctr">
            <a:normAutofit fontScale="92500" lnSpcReduction="10000"/>
          </a:bodyPr>
          <a:lstStyle/>
          <a:p>
            <a:pPr>
              <a:buClr>
                <a:srgbClr val="727CA3"/>
              </a:buClr>
            </a:pPr>
            <a:r>
              <a:rPr lang="en-GB" sz="1800" dirty="0">
                <a:solidFill>
                  <a:srgbClr val="FEFFFF"/>
                </a:solidFill>
              </a:rPr>
              <a:t>A discussion of your background, your interests and what you can bring to the placement, </a:t>
            </a:r>
          </a:p>
          <a:p>
            <a:pPr marL="0" indent="0">
              <a:buClr>
                <a:srgbClr val="727CA3"/>
              </a:buClr>
              <a:buNone/>
            </a:pPr>
            <a:endParaRPr lang="en-GB" sz="1800" dirty="0">
              <a:solidFill>
                <a:srgbClr val="FEFFFF"/>
              </a:solidFill>
            </a:endParaRPr>
          </a:p>
          <a:p>
            <a:pPr lvl="0">
              <a:buClr>
                <a:srgbClr val="727CA3"/>
              </a:buClr>
            </a:pPr>
            <a:r>
              <a:rPr lang="en-GB" sz="1800" dirty="0">
                <a:solidFill>
                  <a:srgbClr val="FEFFFF"/>
                </a:solidFill>
              </a:rPr>
              <a:t>Dates, days and times you will be working, and induction arrangements, </a:t>
            </a:r>
          </a:p>
          <a:p>
            <a:pPr lvl="0">
              <a:buClr>
                <a:srgbClr val="727CA3"/>
              </a:buClr>
            </a:pPr>
            <a:endParaRPr lang="en-GB" sz="1800" dirty="0">
              <a:solidFill>
                <a:srgbClr val="FEFFFF"/>
              </a:solidFill>
            </a:endParaRPr>
          </a:p>
          <a:p>
            <a:pPr lvl="0">
              <a:buClr>
                <a:srgbClr val="727CA3"/>
              </a:buClr>
            </a:pPr>
            <a:r>
              <a:rPr lang="en-GB" sz="1800" dirty="0">
                <a:solidFill>
                  <a:srgbClr val="FEFFFF"/>
                </a:solidFill>
              </a:rPr>
              <a:t>Placement expectations of you while on placement, </a:t>
            </a:r>
          </a:p>
          <a:p>
            <a:pPr lvl="0">
              <a:buClr>
                <a:srgbClr val="727CA3"/>
              </a:buClr>
            </a:pPr>
            <a:endParaRPr lang="en-GB" sz="1800" dirty="0">
              <a:solidFill>
                <a:srgbClr val="FEFFFF"/>
              </a:solidFill>
            </a:endParaRPr>
          </a:p>
          <a:p>
            <a:pPr lvl="0">
              <a:buClr>
                <a:srgbClr val="727CA3"/>
              </a:buClr>
            </a:pPr>
            <a:r>
              <a:rPr lang="en-GB" sz="1800" dirty="0">
                <a:solidFill>
                  <a:srgbClr val="FEFFFF"/>
                </a:solidFill>
              </a:rPr>
              <a:t>Discussion of your learning and development needs, </a:t>
            </a:r>
          </a:p>
          <a:p>
            <a:pPr lvl="0">
              <a:buClr>
                <a:srgbClr val="727CA3"/>
              </a:buClr>
            </a:pPr>
            <a:endParaRPr lang="en-GB" sz="1800" dirty="0">
              <a:solidFill>
                <a:srgbClr val="FEFFFF"/>
              </a:solidFill>
            </a:endParaRPr>
          </a:p>
          <a:p>
            <a:pPr lvl="0">
              <a:buClr>
                <a:srgbClr val="727CA3"/>
              </a:buClr>
            </a:pPr>
            <a:r>
              <a:rPr lang="en-GB" sz="1800" dirty="0">
                <a:solidFill>
                  <a:srgbClr val="FEFFFF"/>
                </a:solidFill>
              </a:rPr>
              <a:t>Discussing observation and assessment, </a:t>
            </a:r>
          </a:p>
          <a:p>
            <a:pPr lvl="0">
              <a:buClr>
                <a:srgbClr val="727CA3"/>
              </a:buClr>
            </a:pPr>
            <a:endParaRPr lang="en-GB" sz="1800" dirty="0">
              <a:solidFill>
                <a:srgbClr val="FEFFFF"/>
              </a:solidFill>
            </a:endParaRPr>
          </a:p>
          <a:p>
            <a:pPr lvl="0">
              <a:buClr>
                <a:srgbClr val="727CA3"/>
              </a:buClr>
            </a:pPr>
            <a:r>
              <a:rPr lang="en-GB" sz="1800" dirty="0">
                <a:solidFill>
                  <a:srgbClr val="FEFFFF"/>
                </a:solidFill>
              </a:rPr>
              <a:t>Signing the contract, </a:t>
            </a:r>
          </a:p>
          <a:p>
            <a:pPr lvl="0">
              <a:buClr>
                <a:srgbClr val="727CA3"/>
              </a:buClr>
            </a:pPr>
            <a:endParaRPr lang="en-GB" sz="1800" dirty="0">
              <a:solidFill>
                <a:srgbClr val="FEFFFF"/>
              </a:solidFill>
            </a:endParaRPr>
          </a:p>
          <a:p>
            <a:pPr lvl="0">
              <a:buClr>
                <a:srgbClr val="727CA3"/>
              </a:buClr>
            </a:pPr>
            <a:r>
              <a:rPr lang="en-GB" sz="1800" dirty="0">
                <a:solidFill>
                  <a:srgbClr val="FEFFFF"/>
                </a:solidFill>
              </a:rPr>
              <a:t>Confirming target dates for placement including date for the final meeting and submission of the portfolio. </a:t>
            </a:r>
          </a:p>
          <a:p>
            <a:endParaRPr lang="en-GB" sz="1300" dirty="0">
              <a:solidFill>
                <a:srgbClr val="FEFFFF"/>
              </a:solidFill>
            </a:endParaRPr>
          </a:p>
        </p:txBody>
      </p:sp>
    </p:spTree>
    <p:extLst>
      <p:ext uri="{BB962C8B-B14F-4D97-AF65-F5344CB8AC3E}">
        <p14:creationId xmlns:p14="http://schemas.microsoft.com/office/powerpoint/2010/main" val="4166205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C1171-02AE-4F66-9F32-960506CFA0E6}"/>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3E0D1ED6-58B0-455E-B43E-CAACA88024EE}"/>
              </a:ext>
            </a:extLst>
          </p:cNvPr>
          <p:cNvSpPr>
            <a:spLocks noGrp="1"/>
          </p:cNvSpPr>
          <p:nvPr>
            <p:ph sz="quarter" idx="1"/>
          </p:nvPr>
        </p:nvSpPr>
        <p:spPr/>
        <p:txBody>
          <a:bodyPr>
            <a:normAutofit lnSpcReduction="10000"/>
          </a:bodyPr>
          <a:lstStyle/>
          <a:p>
            <a:r>
              <a:rPr lang="en-GB" dirty="0"/>
              <a:t>Placement</a:t>
            </a:r>
          </a:p>
          <a:p>
            <a:r>
              <a:rPr lang="en-GB" dirty="0"/>
              <a:t>Hours</a:t>
            </a:r>
          </a:p>
          <a:p>
            <a:r>
              <a:rPr lang="en-GB" dirty="0"/>
              <a:t>Assessment</a:t>
            </a:r>
          </a:p>
          <a:p>
            <a:r>
              <a:rPr lang="en-GB" dirty="0"/>
              <a:t>Supervision</a:t>
            </a:r>
          </a:p>
          <a:p>
            <a:r>
              <a:rPr lang="en-GB" dirty="0"/>
              <a:t>Notes</a:t>
            </a:r>
          </a:p>
          <a:p>
            <a:r>
              <a:rPr lang="en-GB" dirty="0"/>
              <a:t>Reading</a:t>
            </a:r>
          </a:p>
          <a:p>
            <a:r>
              <a:rPr lang="en-GB" dirty="0"/>
              <a:t>Applying theory to practice</a:t>
            </a:r>
          </a:p>
          <a:p>
            <a:r>
              <a:rPr lang="en-GB" dirty="0"/>
              <a:t>Meetings</a:t>
            </a:r>
          </a:p>
          <a:p>
            <a:r>
              <a:rPr lang="en-GB" dirty="0"/>
              <a:t>Learning</a:t>
            </a:r>
          </a:p>
          <a:p>
            <a:endParaRPr lang="en-GB" dirty="0"/>
          </a:p>
        </p:txBody>
      </p:sp>
      <p:pic>
        <p:nvPicPr>
          <p:cNvPr id="1026" name="Picture 2" descr="To Get the Most Out of Your Team, Ask Better Questions - Business HorsePower">
            <a:extLst>
              <a:ext uri="{FF2B5EF4-FFF2-40B4-BE49-F238E27FC236}">
                <a16:creationId xmlns:a16="http://schemas.microsoft.com/office/drawing/2014/main" id="{53C6B9A0-F59D-43A6-A0C7-B77F3007A2AF}"/>
              </a:ext>
            </a:extLst>
          </p:cNvPr>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5704841" y="1412776"/>
            <a:ext cx="4744184" cy="4744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1670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TotalTime>
  <Words>1458</Words>
  <Application>Microsoft Office PowerPoint</Application>
  <PresentationFormat>Widescreen</PresentationFormat>
  <Paragraphs>126</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ECYW7001 Preparing for Placement</vt:lpstr>
      <vt:lpstr>The importance of placement learning</vt:lpstr>
      <vt:lpstr>What are Youth work placements</vt:lpstr>
      <vt:lpstr>What are Youth work placements</vt:lpstr>
      <vt:lpstr>The youth and Community work programme</vt:lpstr>
      <vt:lpstr>Face to Face Contact</vt:lpstr>
      <vt:lpstr>The Youth and Community Work programme</vt:lpstr>
      <vt:lpstr>Non Face-to-Face 100 hours</vt:lpstr>
      <vt:lpstr>Non Face-to-Face 100 hours</vt:lpstr>
      <vt:lpstr>Non-Face-to-Face (100 hours)</vt:lpstr>
      <vt:lpstr>Youth Work Placements</vt:lpstr>
      <vt:lpstr>Youth Work Placements</vt:lpstr>
      <vt:lpstr>Functional Map</vt:lpstr>
      <vt:lpstr>Professional Development Plan</vt:lpstr>
      <vt:lpstr>Youth Work Placements</vt:lpstr>
      <vt:lpstr>Placement Team  Roles and Responsibilities</vt:lpstr>
      <vt:lpstr>Placement Team</vt:lpstr>
      <vt:lpstr>The Placement Process</vt:lpstr>
      <vt:lpstr>The Placement Process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ECYW7001 Preparing for Placement</dc:title>
  <dc:creator>Darrel Williams</dc:creator>
  <cp:lastModifiedBy>Darren O'Connor</cp:lastModifiedBy>
  <cp:revision>4</cp:revision>
  <dcterms:created xsi:type="dcterms:W3CDTF">2021-10-04T10:14:42Z</dcterms:created>
  <dcterms:modified xsi:type="dcterms:W3CDTF">2022-10-02T10:37:48Z</dcterms:modified>
</cp:coreProperties>
</file>