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4"/>
  </p:notesMasterIdLst>
  <p:sldIdLst>
    <p:sldId id="257" r:id="rId8"/>
    <p:sldId id="256" r:id="rId9"/>
    <p:sldId id="271" r:id="rId10"/>
    <p:sldId id="310" r:id="rId11"/>
    <p:sldId id="311" r:id="rId12"/>
    <p:sldId id="258" r:id="rId13"/>
    <p:sldId id="259" r:id="rId14"/>
    <p:sldId id="260" r:id="rId15"/>
    <p:sldId id="261" r:id="rId16"/>
    <p:sldId id="262" r:id="rId17"/>
    <p:sldId id="263" r:id="rId18"/>
    <p:sldId id="264" r:id="rId19"/>
    <p:sldId id="265" r:id="rId20"/>
    <p:sldId id="266" r:id="rId21"/>
    <p:sldId id="267" r:id="rId22"/>
    <p:sldId id="308" r:id="rId23"/>
    <p:sldId id="302" r:id="rId24"/>
    <p:sldId id="303" r:id="rId25"/>
    <p:sldId id="268" r:id="rId26"/>
    <p:sldId id="296" r:id="rId27"/>
    <p:sldId id="278" r:id="rId28"/>
    <p:sldId id="298" r:id="rId29"/>
    <p:sldId id="282" r:id="rId30"/>
    <p:sldId id="300" r:id="rId31"/>
    <p:sldId id="341" r:id="rId32"/>
    <p:sldId id="317" r:id="rId33"/>
    <p:sldId id="318" r:id="rId34"/>
    <p:sldId id="319" r:id="rId35"/>
    <p:sldId id="342" r:id="rId36"/>
    <p:sldId id="349" r:id="rId37"/>
    <p:sldId id="350" r:id="rId38"/>
    <p:sldId id="351" r:id="rId39"/>
    <p:sldId id="352" r:id="rId40"/>
    <p:sldId id="293" r:id="rId41"/>
    <p:sldId id="309" r:id="rId42"/>
    <p:sldId id="29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A07755-0941-41F1-9F4E-E4201D44AEF0}" v="50" dt="2025-03-21T12:34:14.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8F4B65-D1B4-4D6B-999C-6F56AD16BA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0384F5-21D0-4014-ABEF-4077A1A20B79}">
      <dgm:prSet/>
      <dgm:spPr/>
      <dgm:t>
        <a:bodyPr/>
        <a:lstStyle/>
        <a:p>
          <a:pPr rtl="0"/>
          <a:r>
            <a:rPr lang="en-GB"/>
            <a:t>Which Research Approach to Follow? What is the nature of the research problem? </a:t>
          </a:r>
        </a:p>
      </dgm:t>
    </dgm:pt>
    <dgm:pt modelId="{FEDA65A5-BA65-4DB1-89A4-81A13004545F}" type="parTrans" cxnId="{72C5FE68-1248-418C-BA74-80DDB14CC7A1}">
      <dgm:prSet/>
      <dgm:spPr/>
      <dgm:t>
        <a:bodyPr/>
        <a:lstStyle/>
        <a:p>
          <a:endParaRPr lang="en-US"/>
        </a:p>
      </dgm:t>
    </dgm:pt>
    <dgm:pt modelId="{45CCC1D8-0885-41E9-908A-DBE41D7F81DE}" type="sibTrans" cxnId="{72C5FE68-1248-418C-BA74-80DDB14CC7A1}">
      <dgm:prSet/>
      <dgm:spPr/>
      <dgm:t>
        <a:bodyPr/>
        <a:lstStyle/>
        <a:p>
          <a:endParaRPr lang="en-US"/>
        </a:p>
      </dgm:t>
    </dgm:pt>
    <dgm:pt modelId="{14BFA629-2774-48E9-95A3-23455BDB5B24}">
      <dgm:prSet/>
      <dgm:spPr/>
      <dgm:t>
        <a:bodyPr/>
        <a:lstStyle/>
        <a:p>
          <a:pPr rtl="0"/>
          <a:r>
            <a:rPr lang="en-GB"/>
            <a:t>What will be your procedures of inquiry/research design? </a:t>
          </a:r>
        </a:p>
      </dgm:t>
    </dgm:pt>
    <dgm:pt modelId="{218F71F0-E123-464A-BA6E-1D120E92A4C7}" type="parTrans" cxnId="{74B3CC50-A761-42FA-A92B-C5D35CAA5AA1}">
      <dgm:prSet/>
      <dgm:spPr/>
      <dgm:t>
        <a:bodyPr/>
        <a:lstStyle/>
        <a:p>
          <a:endParaRPr lang="en-US"/>
        </a:p>
      </dgm:t>
    </dgm:pt>
    <dgm:pt modelId="{6407A38D-B77D-4CEF-A928-89C60A5105C0}" type="sibTrans" cxnId="{74B3CC50-A761-42FA-A92B-C5D35CAA5AA1}">
      <dgm:prSet/>
      <dgm:spPr/>
      <dgm:t>
        <a:bodyPr/>
        <a:lstStyle/>
        <a:p>
          <a:endParaRPr lang="en-US"/>
        </a:p>
      </dgm:t>
    </dgm:pt>
    <dgm:pt modelId="{57ADEA29-470D-4122-999E-0E58B816A6BD}">
      <dgm:prSet/>
      <dgm:spPr/>
      <dgm:t>
        <a:bodyPr/>
        <a:lstStyle/>
        <a:p>
          <a:pPr rtl="0"/>
          <a:r>
            <a:rPr lang="en-GB"/>
            <a:t>You need to first  consider some questions:</a:t>
          </a:r>
        </a:p>
      </dgm:t>
    </dgm:pt>
    <dgm:pt modelId="{58A3A048-8AA1-41E7-9A75-30A765B26667}" type="parTrans" cxnId="{EB00D35C-47F1-47D1-BA1B-25390F907DC5}">
      <dgm:prSet/>
      <dgm:spPr/>
      <dgm:t>
        <a:bodyPr/>
        <a:lstStyle/>
        <a:p>
          <a:endParaRPr lang="en-US"/>
        </a:p>
      </dgm:t>
    </dgm:pt>
    <dgm:pt modelId="{E023264A-0DE6-4159-85D9-0E6DBD5E3533}" type="sibTrans" cxnId="{EB00D35C-47F1-47D1-BA1B-25390F907DC5}">
      <dgm:prSet/>
      <dgm:spPr/>
      <dgm:t>
        <a:bodyPr/>
        <a:lstStyle/>
        <a:p>
          <a:endParaRPr lang="en-US"/>
        </a:p>
      </dgm:t>
    </dgm:pt>
    <dgm:pt modelId="{363EA876-7C9F-4277-87B0-DCE0F3634519}">
      <dgm:prSet/>
      <dgm:spPr/>
      <dgm:t>
        <a:bodyPr/>
        <a:lstStyle/>
        <a:p>
          <a:pPr rtl="0"/>
          <a:r>
            <a:rPr lang="en-GB"/>
            <a:t>What research methods (data collection, analysis interpretation) will I follow? </a:t>
          </a:r>
        </a:p>
      </dgm:t>
    </dgm:pt>
    <dgm:pt modelId="{576D85F4-1A15-4F65-BD97-2EB82BF65D0F}" type="parTrans" cxnId="{3404A127-B1EF-4059-8F14-E7F4A051733A}">
      <dgm:prSet/>
      <dgm:spPr/>
      <dgm:t>
        <a:bodyPr/>
        <a:lstStyle/>
        <a:p>
          <a:endParaRPr lang="en-US"/>
        </a:p>
      </dgm:t>
    </dgm:pt>
    <dgm:pt modelId="{6ECBC813-F47C-40AA-B820-822F13086A4F}" type="sibTrans" cxnId="{3404A127-B1EF-4059-8F14-E7F4A051733A}">
      <dgm:prSet/>
      <dgm:spPr/>
      <dgm:t>
        <a:bodyPr/>
        <a:lstStyle/>
        <a:p>
          <a:endParaRPr lang="en-US"/>
        </a:p>
      </dgm:t>
    </dgm:pt>
    <dgm:pt modelId="{2283EE85-0EE8-4DCA-9ACE-D7FA0845454A}">
      <dgm:prSet/>
      <dgm:spPr/>
      <dgm:t>
        <a:bodyPr/>
        <a:lstStyle/>
        <a:p>
          <a:pPr rtl="0"/>
          <a:r>
            <a:rPr lang="en-GB"/>
            <a:t>What are your philosophical assumptions/world views?</a:t>
          </a:r>
        </a:p>
      </dgm:t>
    </dgm:pt>
    <dgm:pt modelId="{5857CACA-F2AA-4625-8019-7A414CA21ED5}" type="parTrans" cxnId="{2E7B496F-9C7C-4751-A036-2B1B72D7B0D3}">
      <dgm:prSet/>
      <dgm:spPr/>
      <dgm:t>
        <a:bodyPr/>
        <a:lstStyle/>
        <a:p>
          <a:endParaRPr lang="en-US"/>
        </a:p>
      </dgm:t>
    </dgm:pt>
    <dgm:pt modelId="{AC0A4F64-8138-4DBE-8684-80EFFCD663D9}" type="sibTrans" cxnId="{2E7B496F-9C7C-4751-A036-2B1B72D7B0D3}">
      <dgm:prSet/>
      <dgm:spPr/>
      <dgm:t>
        <a:bodyPr/>
        <a:lstStyle/>
        <a:p>
          <a:endParaRPr lang="en-US"/>
        </a:p>
      </dgm:t>
    </dgm:pt>
    <dgm:pt modelId="{DB385842-92B0-4469-A83A-9C3D92DBFDC0}" type="pres">
      <dgm:prSet presAssocID="{F78F4B65-D1B4-4D6B-999C-6F56AD16BAFF}" presName="linear" presStyleCnt="0">
        <dgm:presLayoutVars>
          <dgm:animLvl val="lvl"/>
          <dgm:resizeHandles val="exact"/>
        </dgm:presLayoutVars>
      </dgm:prSet>
      <dgm:spPr/>
    </dgm:pt>
    <dgm:pt modelId="{BED8B1A2-52E2-4C7E-B2BC-DEB338B0717A}" type="pres">
      <dgm:prSet presAssocID="{280384F5-21D0-4014-ABEF-4077A1A20B79}" presName="parentText" presStyleLbl="node1" presStyleIdx="0" presStyleCnt="2">
        <dgm:presLayoutVars>
          <dgm:chMax val="0"/>
          <dgm:bulletEnabled val="1"/>
        </dgm:presLayoutVars>
      </dgm:prSet>
      <dgm:spPr/>
    </dgm:pt>
    <dgm:pt modelId="{8310A1A1-7F79-4161-B247-C44B1944929D}" type="pres">
      <dgm:prSet presAssocID="{280384F5-21D0-4014-ABEF-4077A1A20B79}" presName="childText" presStyleLbl="revTx" presStyleIdx="0" presStyleCnt="2">
        <dgm:presLayoutVars>
          <dgm:bulletEnabled val="1"/>
        </dgm:presLayoutVars>
      </dgm:prSet>
      <dgm:spPr/>
    </dgm:pt>
    <dgm:pt modelId="{67873C1E-0EA4-4E64-B980-A53AD7384CC9}" type="pres">
      <dgm:prSet presAssocID="{57ADEA29-470D-4122-999E-0E58B816A6BD}" presName="parentText" presStyleLbl="node1" presStyleIdx="1" presStyleCnt="2">
        <dgm:presLayoutVars>
          <dgm:chMax val="0"/>
          <dgm:bulletEnabled val="1"/>
        </dgm:presLayoutVars>
      </dgm:prSet>
      <dgm:spPr/>
    </dgm:pt>
    <dgm:pt modelId="{B488ABE5-2E92-4DA6-8C88-0ECA09967390}" type="pres">
      <dgm:prSet presAssocID="{57ADEA29-470D-4122-999E-0E58B816A6BD}" presName="childText" presStyleLbl="revTx" presStyleIdx="1" presStyleCnt="2">
        <dgm:presLayoutVars>
          <dgm:bulletEnabled val="1"/>
        </dgm:presLayoutVars>
      </dgm:prSet>
      <dgm:spPr/>
    </dgm:pt>
  </dgm:ptLst>
  <dgm:cxnLst>
    <dgm:cxn modelId="{3404A127-B1EF-4059-8F14-E7F4A051733A}" srcId="{57ADEA29-470D-4122-999E-0E58B816A6BD}" destId="{363EA876-7C9F-4277-87B0-DCE0F3634519}" srcOrd="0" destOrd="0" parTransId="{576D85F4-1A15-4F65-BD97-2EB82BF65D0F}" sibTransId="{6ECBC813-F47C-40AA-B820-822F13086A4F}"/>
    <dgm:cxn modelId="{EB00D35C-47F1-47D1-BA1B-25390F907DC5}" srcId="{F78F4B65-D1B4-4D6B-999C-6F56AD16BAFF}" destId="{57ADEA29-470D-4122-999E-0E58B816A6BD}" srcOrd="1" destOrd="0" parTransId="{58A3A048-8AA1-41E7-9A75-30A765B26667}" sibTransId="{E023264A-0DE6-4159-85D9-0E6DBD5E3533}"/>
    <dgm:cxn modelId="{1363E25D-8EBE-4A28-B9EC-3993816DA530}" type="presOf" srcId="{280384F5-21D0-4014-ABEF-4077A1A20B79}" destId="{BED8B1A2-52E2-4C7E-B2BC-DEB338B0717A}" srcOrd="0" destOrd="0" presId="urn:microsoft.com/office/officeart/2005/8/layout/vList2"/>
    <dgm:cxn modelId="{0A8D2441-12AB-4CEB-8327-D79CD3D87866}" type="presOf" srcId="{F78F4B65-D1B4-4D6B-999C-6F56AD16BAFF}" destId="{DB385842-92B0-4469-A83A-9C3D92DBFDC0}" srcOrd="0" destOrd="0" presId="urn:microsoft.com/office/officeart/2005/8/layout/vList2"/>
    <dgm:cxn modelId="{E63B8241-C98A-465E-A7F2-06AC8FC07365}" type="presOf" srcId="{363EA876-7C9F-4277-87B0-DCE0F3634519}" destId="{B488ABE5-2E92-4DA6-8C88-0ECA09967390}" srcOrd="0" destOrd="0" presId="urn:microsoft.com/office/officeart/2005/8/layout/vList2"/>
    <dgm:cxn modelId="{6A6C9E66-F650-424D-9E38-0E69EA551B50}" type="presOf" srcId="{2283EE85-0EE8-4DCA-9ACE-D7FA0845454A}" destId="{B488ABE5-2E92-4DA6-8C88-0ECA09967390}" srcOrd="0" destOrd="1" presId="urn:microsoft.com/office/officeart/2005/8/layout/vList2"/>
    <dgm:cxn modelId="{72C5FE68-1248-418C-BA74-80DDB14CC7A1}" srcId="{F78F4B65-D1B4-4D6B-999C-6F56AD16BAFF}" destId="{280384F5-21D0-4014-ABEF-4077A1A20B79}" srcOrd="0" destOrd="0" parTransId="{FEDA65A5-BA65-4DB1-89A4-81A13004545F}" sibTransId="{45CCC1D8-0885-41E9-908A-DBE41D7F81DE}"/>
    <dgm:cxn modelId="{B93DD64C-9D0E-4DCE-8707-1E0528C7916C}" type="presOf" srcId="{57ADEA29-470D-4122-999E-0E58B816A6BD}" destId="{67873C1E-0EA4-4E64-B980-A53AD7384CC9}" srcOrd="0" destOrd="0" presId="urn:microsoft.com/office/officeart/2005/8/layout/vList2"/>
    <dgm:cxn modelId="{2E7B496F-9C7C-4751-A036-2B1B72D7B0D3}" srcId="{57ADEA29-470D-4122-999E-0E58B816A6BD}" destId="{2283EE85-0EE8-4DCA-9ACE-D7FA0845454A}" srcOrd="1" destOrd="0" parTransId="{5857CACA-F2AA-4625-8019-7A414CA21ED5}" sibTransId="{AC0A4F64-8138-4DBE-8684-80EFFCD663D9}"/>
    <dgm:cxn modelId="{74B3CC50-A761-42FA-A92B-C5D35CAA5AA1}" srcId="{280384F5-21D0-4014-ABEF-4077A1A20B79}" destId="{14BFA629-2774-48E9-95A3-23455BDB5B24}" srcOrd="0" destOrd="0" parTransId="{218F71F0-E123-464A-BA6E-1D120E92A4C7}" sibTransId="{6407A38D-B77D-4CEF-A928-89C60A5105C0}"/>
    <dgm:cxn modelId="{9BCA70FA-CEF9-4D1F-8346-88EBFA7FA09D}" type="presOf" srcId="{14BFA629-2774-48E9-95A3-23455BDB5B24}" destId="{8310A1A1-7F79-4161-B247-C44B1944929D}" srcOrd="0" destOrd="0" presId="urn:microsoft.com/office/officeart/2005/8/layout/vList2"/>
    <dgm:cxn modelId="{88701A09-A64C-42A5-852F-D9CAFB39CDF0}" type="presParOf" srcId="{DB385842-92B0-4469-A83A-9C3D92DBFDC0}" destId="{BED8B1A2-52E2-4C7E-B2BC-DEB338B0717A}" srcOrd="0" destOrd="0" presId="urn:microsoft.com/office/officeart/2005/8/layout/vList2"/>
    <dgm:cxn modelId="{EDC6C343-F32A-48B0-97B4-212BEA92DEA3}" type="presParOf" srcId="{DB385842-92B0-4469-A83A-9C3D92DBFDC0}" destId="{8310A1A1-7F79-4161-B247-C44B1944929D}" srcOrd="1" destOrd="0" presId="urn:microsoft.com/office/officeart/2005/8/layout/vList2"/>
    <dgm:cxn modelId="{C4BC249C-835C-4550-B50D-A9780DD6E9C4}" type="presParOf" srcId="{DB385842-92B0-4469-A83A-9C3D92DBFDC0}" destId="{67873C1E-0EA4-4E64-B980-A53AD7384CC9}" srcOrd="2" destOrd="0" presId="urn:microsoft.com/office/officeart/2005/8/layout/vList2"/>
    <dgm:cxn modelId="{2713E4FE-9766-43CB-A078-AD5FBED0C516}" type="presParOf" srcId="{DB385842-92B0-4469-A83A-9C3D92DBFDC0}" destId="{B488ABE5-2E92-4DA6-8C88-0ECA0996739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8D71F-AF84-4146-A407-330680B92DF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82287A0B-AF1C-42C9-A97A-49BC01AA5300}">
      <dgm:prSet phldrT="[Text]"/>
      <dgm:spPr/>
      <dgm:t>
        <a:bodyPr/>
        <a:lstStyle/>
        <a:p>
          <a:r>
            <a:rPr lang="en-US" dirty="0"/>
            <a:t>Positivistic	</a:t>
          </a:r>
        </a:p>
      </dgm:t>
    </dgm:pt>
    <dgm:pt modelId="{4BFD0531-FE4F-486D-B764-266000A10DAF}" type="parTrans" cxnId="{8592E592-A060-4133-AD02-E53EA545C7A7}">
      <dgm:prSet/>
      <dgm:spPr/>
      <dgm:t>
        <a:bodyPr/>
        <a:lstStyle/>
        <a:p>
          <a:endParaRPr lang="en-US"/>
        </a:p>
      </dgm:t>
    </dgm:pt>
    <dgm:pt modelId="{C5924A2B-B698-4513-BBDF-52A90C97C823}" type="sibTrans" cxnId="{8592E592-A060-4133-AD02-E53EA545C7A7}">
      <dgm:prSet/>
      <dgm:spPr/>
      <dgm:t>
        <a:bodyPr/>
        <a:lstStyle/>
        <a:p>
          <a:endParaRPr lang="en-US"/>
        </a:p>
      </dgm:t>
    </dgm:pt>
    <dgm:pt modelId="{3B8F3203-F13E-4E1E-A7F2-AE5231D9049F}">
      <dgm:prSet phldrT="[Text]"/>
      <dgm:spPr/>
      <dgm:t>
        <a:bodyPr/>
        <a:lstStyle/>
        <a:p>
          <a:r>
            <a:rPr lang="en-US"/>
            <a:t>Quantitative</a:t>
          </a:r>
        </a:p>
      </dgm:t>
    </dgm:pt>
    <dgm:pt modelId="{C2C4D82A-FDA9-40D9-9D47-0086DF8E5341}" type="parTrans" cxnId="{2CDE0D19-685B-439D-8A02-66D8A0F66A3C}">
      <dgm:prSet/>
      <dgm:spPr/>
      <dgm:t>
        <a:bodyPr/>
        <a:lstStyle/>
        <a:p>
          <a:endParaRPr lang="en-US"/>
        </a:p>
      </dgm:t>
    </dgm:pt>
    <dgm:pt modelId="{FB47E97C-3595-4F51-A38B-016244F40997}" type="sibTrans" cxnId="{2CDE0D19-685B-439D-8A02-66D8A0F66A3C}">
      <dgm:prSet/>
      <dgm:spPr/>
      <dgm:t>
        <a:bodyPr/>
        <a:lstStyle/>
        <a:p>
          <a:endParaRPr lang="en-US"/>
        </a:p>
      </dgm:t>
    </dgm:pt>
    <dgm:pt modelId="{F01A9BF4-F4FB-4B37-85C3-CE1379B07EE3}">
      <dgm:prSet phldrT="[Text]"/>
      <dgm:spPr/>
      <dgm:t>
        <a:bodyPr/>
        <a:lstStyle/>
        <a:p>
          <a:endParaRPr lang="en-US" dirty="0"/>
        </a:p>
      </dgm:t>
    </dgm:pt>
    <dgm:pt modelId="{11222CA4-F2A9-4A35-B745-231E0FB25C6A}" type="parTrans" cxnId="{91A602A6-ACE9-4D74-B70C-6A4F033CDDA3}">
      <dgm:prSet/>
      <dgm:spPr/>
      <dgm:t>
        <a:bodyPr/>
        <a:lstStyle/>
        <a:p>
          <a:endParaRPr lang="en-US"/>
        </a:p>
      </dgm:t>
    </dgm:pt>
    <dgm:pt modelId="{5BCD1E5A-351C-47FF-8863-9C69C7C08F42}" type="sibTrans" cxnId="{91A602A6-ACE9-4D74-B70C-6A4F033CDDA3}">
      <dgm:prSet/>
      <dgm:spPr/>
      <dgm:t>
        <a:bodyPr/>
        <a:lstStyle/>
        <a:p>
          <a:endParaRPr lang="en-US"/>
        </a:p>
      </dgm:t>
    </dgm:pt>
    <dgm:pt modelId="{A52D8EA0-798A-4DA2-8A4F-870CCB57ADA3}">
      <dgm:prSet phldrT="[Text]"/>
      <dgm:spPr/>
      <dgm:t>
        <a:bodyPr/>
        <a:lstStyle/>
        <a:p>
          <a:r>
            <a:rPr lang="en-US" dirty="0"/>
            <a:t>Constructivist</a:t>
          </a:r>
        </a:p>
      </dgm:t>
    </dgm:pt>
    <dgm:pt modelId="{B1EE708E-FF72-417C-8F66-C6BD1893A2E8}" type="parTrans" cxnId="{AC4A371D-039B-444A-95EA-5BE8D378AC55}">
      <dgm:prSet/>
      <dgm:spPr/>
      <dgm:t>
        <a:bodyPr/>
        <a:lstStyle/>
        <a:p>
          <a:endParaRPr lang="en-US"/>
        </a:p>
      </dgm:t>
    </dgm:pt>
    <dgm:pt modelId="{F6E8E145-DC99-406B-9C5C-8F2C27614271}" type="sibTrans" cxnId="{AC4A371D-039B-444A-95EA-5BE8D378AC55}">
      <dgm:prSet/>
      <dgm:spPr/>
      <dgm:t>
        <a:bodyPr/>
        <a:lstStyle/>
        <a:p>
          <a:endParaRPr lang="en-US"/>
        </a:p>
      </dgm:t>
    </dgm:pt>
    <dgm:pt modelId="{4DEC9EFB-1188-4823-8590-D9633BC67654}">
      <dgm:prSet phldrT="[Text]"/>
      <dgm:spPr/>
      <dgm:t>
        <a:bodyPr/>
        <a:lstStyle/>
        <a:p>
          <a:r>
            <a:rPr lang="en-US"/>
            <a:t>Qualitative</a:t>
          </a:r>
        </a:p>
      </dgm:t>
    </dgm:pt>
    <dgm:pt modelId="{42609CEF-4ACB-4193-B2E9-F00CCF2406EB}" type="parTrans" cxnId="{56F95117-B588-497A-BE0D-74121783BA76}">
      <dgm:prSet/>
      <dgm:spPr/>
      <dgm:t>
        <a:bodyPr/>
        <a:lstStyle/>
        <a:p>
          <a:endParaRPr lang="en-US"/>
        </a:p>
      </dgm:t>
    </dgm:pt>
    <dgm:pt modelId="{B0993C6E-66FA-477D-8188-F3CEED922EDC}" type="sibTrans" cxnId="{56F95117-B588-497A-BE0D-74121783BA76}">
      <dgm:prSet/>
      <dgm:spPr/>
      <dgm:t>
        <a:bodyPr/>
        <a:lstStyle/>
        <a:p>
          <a:endParaRPr lang="en-US"/>
        </a:p>
      </dgm:t>
    </dgm:pt>
    <dgm:pt modelId="{E55AB5F5-B4E3-4A0F-89BC-F215B327D764}">
      <dgm:prSet phldrT="[Text]"/>
      <dgm:spPr/>
      <dgm:t>
        <a:bodyPr/>
        <a:lstStyle/>
        <a:p>
          <a:endParaRPr lang="en-US" dirty="0"/>
        </a:p>
      </dgm:t>
    </dgm:pt>
    <dgm:pt modelId="{9CA5748A-B8E1-4E3D-AF58-7570880CA952}" type="parTrans" cxnId="{FEFF12CF-80ED-4548-AD6D-CF451B215190}">
      <dgm:prSet/>
      <dgm:spPr/>
      <dgm:t>
        <a:bodyPr/>
        <a:lstStyle/>
        <a:p>
          <a:endParaRPr lang="en-US"/>
        </a:p>
      </dgm:t>
    </dgm:pt>
    <dgm:pt modelId="{6DFD314B-5679-4E7D-B2C2-B448377B3BAE}" type="sibTrans" cxnId="{FEFF12CF-80ED-4548-AD6D-CF451B215190}">
      <dgm:prSet/>
      <dgm:spPr/>
      <dgm:t>
        <a:bodyPr/>
        <a:lstStyle/>
        <a:p>
          <a:endParaRPr lang="en-US"/>
        </a:p>
      </dgm:t>
    </dgm:pt>
    <dgm:pt modelId="{0BA68854-81FF-40A6-83D0-A6B0237B197F}">
      <dgm:prSet phldrT="[Text]"/>
      <dgm:spPr/>
      <dgm:t>
        <a:bodyPr/>
        <a:lstStyle/>
        <a:p>
          <a:r>
            <a:rPr lang="en-US" dirty="0"/>
            <a:t>Pragmatic</a:t>
          </a:r>
        </a:p>
      </dgm:t>
    </dgm:pt>
    <dgm:pt modelId="{FB9B1C4A-D6AB-4AB9-80DA-CF941CDFB868}" type="parTrans" cxnId="{E3221B28-48D8-446A-A484-1FE6C34F53F6}">
      <dgm:prSet/>
      <dgm:spPr/>
      <dgm:t>
        <a:bodyPr/>
        <a:lstStyle/>
        <a:p>
          <a:endParaRPr lang="en-US"/>
        </a:p>
      </dgm:t>
    </dgm:pt>
    <dgm:pt modelId="{44155FA8-B288-488C-96BA-7200A238ED5A}" type="sibTrans" cxnId="{E3221B28-48D8-446A-A484-1FE6C34F53F6}">
      <dgm:prSet/>
      <dgm:spPr/>
      <dgm:t>
        <a:bodyPr/>
        <a:lstStyle/>
        <a:p>
          <a:endParaRPr lang="en-US"/>
        </a:p>
      </dgm:t>
    </dgm:pt>
    <dgm:pt modelId="{0DFDB066-0B3A-4A7F-BBFC-CE51AFBEA4F4}">
      <dgm:prSet phldrT="[Text]"/>
      <dgm:spPr/>
      <dgm:t>
        <a:bodyPr/>
        <a:lstStyle/>
        <a:p>
          <a:r>
            <a:rPr lang="en-US"/>
            <a:t>Mixed Methods</a:t>
          </a:r>
        </a:p>
      </dgm:t>
    </dgm:pt>
    <dgm:pt modelId="{A98C2DD3-0FD3-475D-BAFC-5C8656A4E7D3}" type="parTrans" cxnId="{10535EB7-6D2C-4589-AFD1-4374D231A6B4}">
      <dgm:prSet/>
      <dgm:spPr/>
      <dgm:t>
        <a:bodyPr/>
        <a:lstStyle/>
        <a:p>
          <a:endParaRPr lang="en-US"/>
        </a:p>
      </dgm:t>
    </dgm:pt>
    <dgm:pt modelId="{B4E8C8D3-B7B3-4BB6-8F26-A81E703473A5}" type="sibTrans" cxnId="{10535EB7-6D2C-4589-AFD1-4374D231A6B4}">
      <dgm:prSet/>
      <dgm:spPr/>
      <dgm:t>
        <a:bodyPr/>
        <a:lstStyle/>
        <a:p>
          <a:endParaRPr lang="en-US"/>
        </a:p>
      </dgm:t>
    </dgm:pt>
    <dgm:pt modelId="{4D0736B6-A191-4238-A149-0362E3BE28A9}">
      <dgm:prSet phldrT="[Text]"/>
      <dgm:spPr/>
      <dgm:t>
        <a:bodyPr/>
        <a:lstStyle/>
        <a:p>
          <a:endParaRPr lang="en-US" dirty="0"/>
        </a:p>
      </dgm:t>
    </dgm:pt>
    <dgm:pt modelId="{D23798ED-686F-4DD2-B4D1-58DA75893606}" type="parTrans" cxnId="{B2539F50-99C3-4CF5-9C21-42F3DA6F1218}">
      <dgm:prSet/>
      <dgm:spPr/>
      <dgm:t>
        <a:bodyPr/>
        <a:lstStyle/>
        <a:p>
          <a:endParaRPr lang="en-US"/>
        </a:p>
      </dgm:t>
    </dgm:pt>
    <dgm:pt modelId="{C2A57783-4745-4262-BAAF-5AD17B58EA4E}" type="sibTrans" cxnId="{B2539F50-99C3-4CF5-9C21-42F3DA6F1218}">
      <dgm:prSet/>
      <dgm:spPr/>
      <dgm:t>
        <a:bodyPr/>
        <a:lstStyle/>
        <a:p>
          <a:endParaRPr lang="en-US"/>
        </a:p>
      </dgm:t>
    </dgm:pt>
    <dgm:pt modelId="{3C83B5AB-E3EB-D04C-8A95-6FB86B04AC1E}" type="pres">
      <dgm:prSet presAssocID="{6B38D71F-AF84-4146-A407-330680B92DFD}" presName="Name0" presStyleCnt="0">
        <dgm:presLayoutVars>
          <dgm:dir/>
          <dgm:animLvl val="lvl"/>
          <dgm:resizeHandles val="exact"/>
        </dgm:presLayoutVars>
      </dgm:prSet>
      <dgm:spPr/>
    </dgm:pt>
    <dgm:pt modelId="{EFC4871C-4731-3D46-807E-ACFDD618E831}" type="pres">
      <dgm:prSet presAssocID="{82287A0B-AF1C-42C9-A97A-49BC01AA5300}" presName="linNode" presStyleCnt="0"/>
      <dgm:spPr/>
    </dgm:pt>
    <dgm:pt modelId="{B40A6AF1-B10A-8C4C-803F-ABD1EE0A484C}" type="pres">
      <dgm:prSet presAssocID="{82287A0B-AF1C-42C9-A97A-49BC01AA5300}" presName="parentText" presStyleLbl="node1" presStyleIdx="0" presStyleCnt="3">
        <dgm:presLayoutVars>
          <dgm:chMax val="1"/>
          <dgm:bulletEnabled val="1"/>
        </dgm:presLayoutVars>
      </dgm:prSet>
      <dgm:spPr/>
    </dgm:pt>
    <dgm:pt modelId="{107CFC19-82F1-9F44-9C9F-8D86286E4BF5}" type="pres">
      <dgm:prSet presAssocID="{82287A0B-AF1C-42C9-A97A-49BC01AA5300}" presName="descendantText" presStyleLbl="alignAccFollowNode1" presStyleIdx="0" presStyleCnt="3">
        <dgm:presLayoutVars>
          <dgm:bulletEnabled val="1"/>
        </dgm:presLayoutVars>
      </dgm:prSet>
      <dgm:spPr/>
    </dgm:pt>
    <dgm:pt modelId="{BC634033-7BC6-0247-BAE0-F890F238E9BB}" type="pres">
      <dgm:prSet presAssocID="{C5924A2B-B698-4513-BBDF-52A90C97C823}" presName="sp" presStyleCnt="0"/>
      <dgm:spPr/>
    </dgm:pt>
    <dgm:pt modelId="{BB30E585-7529-CA44-89C0-F6E923113F41}" type="pres">
      <dgm:prSet presAssocID="{A52D8EA0-798A-4DA2-8A4F-870CCB57ADA3}" presName="linNode" presStyleCnt="0"/>
      <dgm:spPr/>
    </dgm:pt>
    <dgm:pt modelId="{372D9BA1-6AFB-DC4D-9123-A47A4C844C8B}" type="pres">
      <dgm:prSet presAssocID="{A52D8EA0-798A-4DA2-8A4F-870CCB57ADA3}" presName="parentText" presStyleLbl="node1" presStyleIdx="1" presStyleCnt="3">
        <dgm:presLayoutVars>
          <dgm:chMax val="1"/>
          <dgm:bulletEnabled val="1"/>
        </dgm:presLayoutVars>
      </dgm:prSet>
      <dgm:spPr/>
    </dgm:pt>
    <dgm:pt modelId="{874C1145-3AFC-A442-A967-3ACC1C192E51}" type="pres">
      <dgm:prSet presAssocID="{A52D8EA0-798A-4DA2-8A4F-870CCB57ADA3}" presName="descendantText" presStyleLbl="alignAccFollowNode1" presStyleIdx="1" presStyleCnt="3">
        <dgm:presLayoutVars>
          <dgm:bulletEnabled val="1"/>
        </dgm:presLayoutVars>
      </dgm:prSet>
      <dgm:spPr/>
    </dgm:pt>
    <dgm:pt modelId="{B0F48DFE-9454-544D-A742-55CC3AA05465}" type="pres">
      <dgm:prSet presAssocID="{F6E8E145-DC99-406B-9C5C-8F2C27614271}" presName="sp" presStyleCnt="0"/>
      <dgm:spPr/>
    </dgm:pt>
    <dgm:pt modelId="{28BFAAA7-188F-A143-9753-4BFF16E313E7}" type="pres">
      <dgm:prSet presAssocID="{0BA68854-81FF-40A6-83D0-A6B0237B197F}" presName="linNode" presStyleCnt="0"/>
      <dgm:spPr/>
    </dgm:pt>
    <dgm:pt modelId="{75935E47-2FBC-9C46-A3A8-103C5606DC8C}" type="pres">
      <dgm:prSet presAssocID="{0BA68854-81FF-40A6-83D0-A6B0237B197F}" presName="parentText" presStyleLbl="node1" presStyleIdx="2" presStyleCnt="3">
        <dgm:presLayoutVars>
          <dgm:chMax val="1"/>
          <dgm:bulletEnabled val="1"/>
        </dgm:presLayoutVars>
      </dgm:prSet>
      <dgm:spPr/>
    </dgm:pt>
    <dgm:pt modelId="{913F6D0A-B439-8349-8C14-236C3C8BD190}" type="pres">
      <dgm:prSet presAssocID="{0BA68854-81FF-40A6-83D0-A6B0237B197F}" presName="descendantText" presStyleLbl="alignAccFollowNode1" presStyleIdx="2" presStyleCnt="3">
        <dgm:presLayoutVars>
          <dgm:bulletEnabled val="1"/>
        </dgm:presLayoutVars>
      </dgm:prSet>
      <dgm:spPr/>
    </dgm:pt>
  </dgm:ptLst>
  <dgm:cxnLst>
    <dgm:cxn modelId="{B0A11505-DB62-3548-9E98-1AC88A2E2673}" type="presOf" srcId="{6B38D71F-AF84-4146-A407-330680B92DFD}" destId="{3C83B5AB-E3EB-D04C-8A95-6FB86B04AC1E}" srcOrd="0" destOrd="0" presId="urn:microsoft.com/office/officeart/2005/8/layout/vList5"/>
    <dgm:cxn modelId="{56F95117-B588-497A-BE0D-74121783BA76}" srcId="{A52D8EA0-798A-4DA2-8A4F-870CCB57ADA3}" destId="{4DEC9EFB-1188-4823-8590-D9633BC67654}" srcOrd="0" destOrd="0" parTransId="{42609CEF-4ACB-4193-B2E9-F00CCF2406EB}" sibTransId="{B0993C6E-66FA-477D-8188-F3CEED922EDC}"/>
    <dgm:cxn modelId="{2CDE0D19-685B-439D-8A02-66D8A0F66A3C}" srcId="{82287A0B-AF1C-42C9-A97A-49BC01AA5300}" destId="{3B8F3203-F13E-4E1E-A7F2-AE5231D9049F}" srcOrd="0" destOrd="0" parTransId="{C2C4D82A-FDA9-40D9-9D47-0086DF8E5341}" sibTransId="{FB47E97C-3595-4F51-A38B-016244F40997}"/>
    <dgm:cxn modelId="{62808F19-9CAD-DB41-A931-22CA63D5CBAB}" type="presOf" srcId="{3B8F3203-F13E-4E1E-A7F2-AE5231D9049F}" destId="{107CFC19-82F1-9F44-9C9F-8D86286E4BF5}" srcOrd="0" destOrd="0" presId="urn:microsoft.com/office/officeart/2005/8/layout/vList5"/>
    <dgm:cxn modelId="{AC4A371D-039B-444A-95EA-5BE8D378AC55}" srcId="{6B38D71F-AF84-4146-A407-330680B92DFD}" destId="{A52D8EA0-798A-4DA2-8A4F-870CCB57ADA3}" srcOrd="1" destOrd="0" parTransId="{B1EE708E-FF72-417C-8F66-C6BD1893A2E8}" sibTransId="{F6E8E145-DC99-406B-9C5C-8F2C27614271}"/>
    <dgm:cxn modelId="{50C2331F-3A5E-284A-8718-B49DD111CD0F}" type="presOf" srcId="{E55AB5F5-B4E3-4A0F-89BC-F215B327D764}" destId="{874C1145-3AFC-A442-A967-3ACC1C192E51}" srcOrd="0" destOrd="1" presId="urn:microsoft.com/office/officeart/2005/8/layout/vList5"/>
    <dgm:cxn modelId="{E3221B28-48D8-446A-A484-1FE6C34F53F6}" srcId="{6B38D71F-AF84-4146-A407-330680B92DFD}" destId="{0BA68854-81FF-40A6-83D0-A6B0237B197F}" srcOrd="2" destOrd="0" parTransId="{FB9B1C4A-D6AB-4AB9-80DA-CF941CDFB868}" sibTransId="{44155FA8-B288-488C-96BA-7200A238ED5A}"/>
    <dgm:cxn modelId="{6648F528-A7F4-EB43-8774-572A21F9FD9A}" type="presOf" srcId="{F01A9BF4-F4FB-4B37-85C3-CE1379B07EE3}" destId="{107CFC19-82F1-9F44-9C9F-8D86286E4BF5}" srcOrd="0" destOrd="1" presId="urn:microsoft.com/office/officeart/2005/8/layout/vList5"/>
    <dgm:cxn modelId="{5D16DC29-C54E-BA47-8EE1-9548C1376EB7}" type="presOf" srcId="{4DEC9EFB-1188-4823-8590-D9633BC67654}" destId="{874C1145-3AFC-A442-A967-3ACC1C192E51}" srcOrd="0" destOrd="0" presId="urn:microsoft.com/office/officeart/2005/8/layout/vList5"/>
    <dgm:cxn modelId="{7CCE9341-BD45-354D-AA14-1F63210F6C81}" type="presOf" srcId="{A52D8EA0-798A-4DA2-8A4F-870CCB57ADA3}" destId="{372D9BA1-6AFB-DC4D-9123-A47A4C844C8B}" srcOrd="0" destOrd="0" presId="urn:microsoft.com/office/officeart/2005/8/layout/vList5"/>
    <dgm:cxn modelId="{F800EC4D-F476-AF4A-8738-E2F4D6440071}" type="presOf" srcId="{82287A0B-AF1C-42C9-A97A-49BC01AA5300}" destId="{B40A6AF1-B10A-8C4C-803F-ABD1EE0A484C}" srcOrd="0" destOrd="0" presId="urn:microsoft.com/office/officeart/2005/8/layout/vList5"/>
    <dgm:cxn modelId="{B2539F50-99C3-4CF5-9C21-42F3DA6F1218}" srcId="{0BA68854-81FF-40A6-83D0-A6B0237B197F}" destId="{4D0736B6-A191-4238-A149-0362E3BE28A9}" srcOrd="1" destOrd="0" parTransId="{D23798ED-686F-4DD2-B4D1-58DA75893606}" sibTransId="{C2A57783-4745-4262-BAAF-5AD17B58EA4E}"/>
    <dgm:cxn modelId="{05838890-CB55-C748-8FFF-56B8C902B7DA}" type="presOf" srcId="{4D0736B6-A191-4238-A149-0362E3BE28A9}" destId="{913F6D0A-B439-8349-8C14-236C3C8BD190}" srcOrd="0" destOrd="1" presId="urn:microsoft.com/office/officeart/2005/8/layout/vList5"/>
    <dgm:cxn modelId="{8592E592-A060-4133-AD02-E53EA545C7A7}" srcId="{6B38D71F-AF84-4146-A407-330680B92DFD}" destId="{82287A0B-AF1C-42C9-A97A-49BC01AA5300}" srcOrd="0" destOrd="0" parTransId="{4BFD0531-FE4F-486D-B764-266000A10DAF}" sibTransId="{C5924A2B-B698-4513-BBDF-52A90C97C823}"/>
    <dgm:cxn modelId="{91A602A6-ACE9-4D74-B70C-6A4F033CDDA3}" srcId="{82287A0B-AF1C-42C9-A97A-49BC01AA5300}" destId="{F01A9BF4-F4FB-4B37-85C3-CE1379B07EE3}" srcOrd="1" destOrd="0" parTransId="{11222CA4-F2A9-4A35-B745-231E0FB25C6A}" sibTransId="{5BCD1E5A-351C-47FF-8863-9C69C7C08F42}"/>
    <dgm:cxn modelId="{3B5F71A9-F6A9-F347-90AC-BF3D6437A6D2}" type="presOf" srcId="{0DFDB066-0B3A-4A7F-BBFC-CE51AFBEA4F4}" destId="{913F6D0A-B439-8349-8C14-236C3C8BD190}" srcOrd="0" destOrd="0" presId="urn:microsoft.com/office/officeart/2005/8/layout/vList5"/>
    <dgm:cxn modelId="{10535EB7-6D2C-4589-AFD1-4374D231A6B4}" srcId="{0BA68854-81FF-40A6-83D0-A6B0237B197F}" destId="{0DFDB066-0B3A-4A7F-BBFC-CE51AFBEA4F4}" srcOrd="0" destOrd="0" parTransId="{A98C2DD3-0FD3-475D-BAFC-5C8656A4E7D3}" sibTransId="{B4E8C8D3-B7B3-4BB6-8F26-A81E703473A5}"/>
    <dgm:cxn modelId="{72A3AEBF-F10D-6E46-A0C9-8D603AE2E852}" type="presOf" srcId="{0BA68854-81FF-40A6-83D0-A6B0237B197F}" destId="{75935E47-2FBC-9C46-A3A8-103C5606DC8C}" srcOrd="0" destOrd="0" presId="urn:microsoft.com/office/officeart/2005/8/layout/vList5"/>
    <dgm:cxn modelId="{FEFF12CF-80ED-4548-AD6D-CF451B215190}" srcId="{A52D8EA0-798A-4DA2-8A4F-870CCB57ADA3}" destId="{E55AB5F5-B4E3-4A0F-89BC-F215B327D764}" srcOrd="1" destOrd="0" parTransId="{9CA5748A-B8E1-4E3D-AF58-7570880CA952}" sibTransId="{6DFD314B-5679-4E7D-B2C2-B448377B3BAE}"/>
    <dgm:cxn modelId="{8A6086AC-0791-1347-991D-07A61677D59D}" type="presParOf" srcId="{3C83B5AB-E3EB-D04C-8A95-6FB86B04AC1E}" destId="{EFC4871C-4731-3D46-807E-ACFDD618E831}" srcOrd="0" destOrd="0" presId="urn:microsoft.com/office/officeart/2005/8/layout/vList5"/>
    <dgm:cxn modelId="{6294B1C3-BE62-104D-BD75-32039CF9BA31}" type="presParOf" srcId="{EFC4871C-4731-3D46-807E-ACFDD618E831}" destId="{B40A6AF1-B10A-8C4C-803F-ABD1EE0A484C}" srcOrd="0" destOrd="0" presId="urn:microsoft.com/office/officeart/2005/8/layout/vList5"/>
    <dgm:cxn modelId="{23CF726C-766D-B04D-A8BA-BF64AFD9002D}" type="presParOf" srcId="{EFC4871C-4731-3D46-807E-ACFDD618E831}" destId="{107CFC19-82F1-9F44-9C9F-8D86286E4BF5}" srcOrd="1" destOrd="0" presId="urn:microsoft.com/office/officeart/2005/8/layout/vList5"/>
    <dgm:cxn modelId="{A95FCA73-B1C8-6347-8AAC-053F171A3275}" type="presParOf" srcId="{3C83B5AB-E3EB-D04C-8A95-6FB86B04AC1E}" destId="{BC634033-7BC6-0247-BAE0-F890F238E9BB}" srcOrd="1" destOrd="0" presId="urn:microsoft.com/office/officeart/2005/8/layout/vList5"/>
    <dgm:cxn modelId="{D0B10BE6-59E0-784D-B1EA-26D4F3A87C31}" type="presParOf" srcId="{3C83B5AB-E3EB-D04C-8A95-6FB86B04AC1E}" destId="{BB30E585-7529-CA44-89C0-F6E923113F41}" srcOrd="2" destOrd="0" presId="urn:microsoft.com/office/officeart/2005/8/layout/vList5"/>
    <dgm:cxn modelId="{AA7D9721-F964-794F-B3CF-606A0DD44C8C}" type="presParOf" srcId="{BB30E585-7529-CA44-89C0-F6E923113F41}" destId="{372D9BA1-6AFB-DC4D-9123-A47A4C844C8B}" srcOrd="0" destOrd="0" presId="urn:microsoft.com/office/officeart/2005/8/layout/vList5"/>
    <dgm:cxn modelId="{3F43A4A7-465F-6549-956E-62DCD376719F}" type="presParOf" srcId="{BB30E585-7529-CA44-89C0-F6E923113F41}" destId="{874C1145-3AFC-A442-A967-3ACC1C192E51}" srcOrd="1" destOrd="0" presId="urn:microsoft.com/office/officeart/2005/8/layout/vList5"/>
    <dgm:cxn modelId="{3E186C5C-DB54-3141-8408-D13E6B8D3C24}" type="presParOf" srcId="{3C83B5AB-E3EB-D04C-8A95-6FB86B04AC1E}" destId="{B0F48DFE-9454-544D-A742-55CC3AA05465}" srcOrd="3" destOrd="0" presId="urn:microsoft.com/office/officeart/2005/8/layout/vList5"/>
    <dgm:cxn modelId="{91854D3D-FDBB-B041-9485-F1FD0F2976CD}" type="presParOf" srcId="{3C83B5AB-E3EB-D04C-8A95-6FB86B04AC1E}" destId="{28BFAAA7-188F-A143-9753-4BFF16E313E7}" srcOrd="4" destOrd="0" presId="urn:microsoft.com/office/officeart/2005/8/layout/vList5"/>
    <dgm:cxn modelId="{30CC9278-38B5-874F-AA5B-79F8CEBB5C18}" type="presParOf" srcId="{28BFAAA7-188F-A143-9753-4BFF16E313E7}" destId="{75935E47-2FBC-9C46-A3A8-103C5606DC8C}" srcOrd="0" destOrd="0" presId="urn:microsoft.com/office/officeart/2005/8/layout/vList5"/>
    <dgm:cxn modelId="{FFFCF4F7-424E-D940-949A-C6314500501E}" type="presParOf" srcId="{28BFAAA7-188F-A143-9753-4BFF16E313E7}" destId="{913F6D0A-B439-8349-8C14-236C3C8BD19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029FE0-7A52-4E60-BCE4-DE1DB606615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9638C694-981A-49F7-AB49-503C69A2107F}">
      <dgm:prSet/>
      <dgm:spPr/>
      <dgm:t>
        <a:bodyPr/>
        <a:lstStyle/>
        <a:p>
          <a:pPr rtl="0"/>
          <a:r>
            <a:rPr lang="en-US" b="1"/>
            <a:t>Objectivism</a:t>
          </a:r>
          <a:endParaRPr lang="en-GB"/>
        </a:p>
      </dgm:t>
    </dgm:pt>
    <dgm:pt modelId="{38F1C13F-9803-4AFD-9C23-3BD8073192BE}" type="parTrans" cxnId="{64940FBB-0767-4D45-B228-EE2074B4745A}">
      <dgm:prSet/>
      <dgm:spPr/>
      <dgm:t>
        <a:bodyPr/>
        <a:lstStyle/>
        <a:p>
          <a:endParaRPr lang="en-US"/>
        </a:p>
      </dgm:t>
    </dgm:pt>
    <dgm:pt modelId="{8C035847-896B-4F76-A5D4-7F6FEEFA6F07}" type="sibTrans" cxnId="{64940FBB-0767-4D45-B228-EE2074B4745A}">
      <dgm:prSet/>
      <dgm:spPr/>
      <dgm:t>
        <a:bodyPr/>
        <a:lstStyle/>
        <a:p>
          <a:endParaRPr lang="en-US"/>
        </a:p>
      </dgm:t>
    </dgm:pt>
    <dgm:pt modelId="{6731E493-CFD3-4D3E-81EA-63B24A0B3B5E}">
      <dgm:prSet/>
      <dgm:spPr/>
      <dgm:t>
        <a:bodyPr/>
        <a:lstStyle/>
        <a:p>
          <a:pPr rtl="0"/>
          <a:r>
            <a:rPr lang="en-US" dirty="0"/>
            <a:t>is the philosophical position which holds that social entities exist in reality external to social actors. </a:t>
          </a:r>
          <a:endParaRPr lang="en-GB" b="1" dirty="0">
            <a:solidFill>
              <a:schemeClr val="accent2">
                <a:lumMod val="60000"/>
                <a:lumOff val="40000"/>
              </a:schemeClr>
            </a:solidFill>
          </a:endParaRPr>
        </a:p>
      </dgm:t>
    </dgm:pt>
    <dgm:pt modelId="{80A099DF-1850-4911-9A7D-A6DD314E4B4E}" type="parTrans" cxnId="{05B94EE1-628B-4657-9896-108DBC3AA0AC}">
      <dgm:prSet/>
      <dgm:spPr/>
      <dgm:t>
        <a:bodyPr/>
        <a:lstStyle/>
        <a:p>
          <a:endParaRPr lang="en-US"/>
        </a:p>
      </dgm:t>
    </dgm:pt>
    <dgm:pt modelId="{08828D86-E4DE-4B20-8634-BB1A031884C9}" type="sibTrans" cxnId="{05B94EE1-628B-4657-9896-108DBC3AA0AC}">
      <dgm:prSet/>
      <dgm:spPr/>
      <dgm:t>
        <a:bodyPr/>
        <a:lstStyle/>
        <a:p>
          <a:endParaRPr lang="en-US"/>
        </a:p>
      </dgm:t>
    </dgm:pt>
    <dgm:pt modelId="{B59532A1-4B18-4B62-AA5E-5BBAB2CA20CD}">
      <dgm:prSet/>
      <dgm:spPr/>
      <dgm:t>
        <a:bodyPr/>
        <a:lstStyle/>
        <a:p>
          <a:pPr rtl="0"/>
          <a:r>
            <a:rPr lang="en-US" b="1"/>
            <a:t>Subjectivist </a:t>
          </a:r>
          <a:endParaRPr lang="en-GB"/>
        </a:p>
      </dgm:t>
    </dgm:pt>
    <dgm:pt modelId="{0EEA35BD-F33B-4D25-A1B4-73E3786443F7}" type="parTrans" cxnId="{A5FF74DA-B699-4143-8B3D-143B5CFD4F7A}">
      <dgm:prSet/>
      <dgm:spPr/>
      <dgm:t>
        <a:bodyPr/>
        <a:lstStyle/>
        <a:p>
          <a:endParaRPr lang="en-US"/>
        </a:p>
      </dgm:t>
    </dgm:pt>
    <dgm:pt modelId="{3E70B468-1996-45E9-B7C7-BB894C88E980}" type="sibTrans" cxnId="{A5FF74DA-B699-4143-8B3D-143B5CFD4F7A}">
      <dgm:prSet/>
      <dgm:spPr/>
      <dgm:t>
        <a:bodyPr/>
        <a:lstStyle/>
        <a:p>
          <a:endParaRPr lang="en-US"/>
        </a:p>
      </dgm:t>
    </dgm:pt>
    <dgm:pt modelId="{223AF5FD-1D9C-41D0-9DDD-BF7B5A86D4BE}">
      <dgm:prSet/>
      <dgm:spPr/>
      <dgm:t>
        <a:bodyPr/>
        <a:lstStyle/>
        <a:p>
          <a:pPr rtl="0"/>
          <a:r>
            <a:rPr lang="en-US" dirty="0"/>
            <a:t>view is that social phenomena are created from the perceptions and consequent actions of social actors. </a:t>
          </a:r>
          <a:endParaRPr lang="en-GB" b="1" dirty="0">
            <a:solidFill>
              <a:schemeClr val="accent2">
                <a:lumMod val="60000"/>
                <a:lumOff val="40000"/>
              </a:schemeClr>
            </a:solidFill>
          </a:endParaRPr>
        </a:p>
      </dgm:t>
    </dgm:pt>
    <dgm:pt modelId="{BCDE8B00-4664-41FB-A352-96A09F35AF9B}" type="parTrans" cxnId="{06DF1B81-D3E8-4BDF-8F39-73D737135C5E}">
      <dgm:prSet/>
      <dgm:spPr/>
      <dgm:t>
        <a:bodyPr/>
        <a:lstStyle/>
        <a:p>
          <a:endParaRPr lang="en-US"/>
        </a:p>
      </dgm:t>
    </dgm:pt>
    <dgm:pt modelId="{14F4AECB-3C5B-405D-A915-4F87B229C173}" type="sibTrans" cxnId="{06DF1B81-D3E8-4BDF-8F39-73D737135C5E}">
      <dgm:prSet/>
      <dgm:spPr/>
      <dgm:t>
        <a:bodyPr/>
        <a:lstStyle/>
        <a:p>
          <a:endParaRPr lang="en-US"/>
        </a:p>
      </dgm:t>
    </dgm:pt>
    <dgm:pt modelId="{34B129B7-E982-4922-8BA4-D5231F6E9200}">
      <dgm:prSet/>
      <dgm:spPr/>
      <dgm:t>
        <a:bodyPr/>
        <a:lstStyle/>
        <a:p>
          <a:pPr rtl="0"/>
          <a:r>
            <a:rPr lang="en-US" b="0" dirty="0"/>
            <a:t>holds that the most important determinant of the research philosophy adopted is the research question.</a:t>
          </a:r>
          <a:endParaRPr lang="en-GB" b="0" dirty="0"/>
        </a:p>
      </dgm:t>
    </dgm:pt>
    <dgm:pt modelId="{9DC0115F-9EC3-4E8F-B49D-6BFB8457137D}" type="parTrans" cxnId="{CC9D7882-9A24-45A2-B9AF-E7E93A6FF712}">
      <dgm:prSet/>
      <dgm:spPr/>
      <dgm:t>
        <a:bodyPr/>
        <a:lstStyle/>
        <a:p>
          <a:endParaRPr lang="en-US"/>
        </a:p>
      </dgm:t>
    </dgm:pt>
    <dgm:pt modelId="{F0BC9FD0-2266-4CBC-82F3-91D910367FD4}" type="sibTrans" cxnId="{CC9D7882-9A24-45A2-B9AF-E7E93A6FF712}">
      <dgm:prSet/>
      <dgm:spPr/>
      <dgm:t>
        <a:bodyPr/>
        <a:lstStyle/>
        <a:p>
          <a:endParaRPr lang="en-US"/>
        </a:p>
      </dgm:t>
    </dgm:pt>
    <dgm:pt modelId="{C3736444-3A00-4E10-9923-52D6138C90C7}">
      <dgm:prSet/>
      <dgm:spPr/>
      <dgm:t>
        <a:bodyPr/>
        <a:lstStyle/>
        <a:p>
          <a:pPr rtl="0"/>
          <a:r>
            <a:rPr lang="en-GB" b="1" dirty="0">
              <a:solidFill>
                <a:schemeClr val="accent2">
                  <a:lumMod val="60000"/>
                  <a:lumOff val="40000"/>
                </a:schemeClr>
              </a:solidFill>
            </a:rPr>
            <a:t>MIXED-METHODS</a:t>
          </a:r>
        </a:p>
      </dgm:t>
    </dgm:pt>
    <dgm:pt modelId="{DF393AC2-6E13-4FFB-94FC-50AD2FC96019}" type="parTrans" cxnId="{6094084E-7D7D-4963-AEC0-877E2117A4BB}">
      <dgm:prSet/>
      <dgm:spPr/>
      <dgm:t>
        <a:bodyPr/>
        <a:lstStyle/>
        <a:p>
          <a:endParaRPr lang="en-US"/>
        </a:p>
      </dgm:t>
    </dgm:pt>
    <dgm:pt modelId="{53C19747-516A-4DFD-BB5A-6135EE761487}" type="sibTrans" cxnId="{6094084E-7D7D-4963-AEC0-877E2117A4BB}">
      <dgm:prSet/>
      <dgm:spPr/>
      <dgm:t>
        <a:bodyPr/>
        <a:lstStyle/>
        <a:p>
          <a:endParaRPr lang="en-US"/>
        </a:p>
      </dgm:t>
    </dgm:pt>
    <dgm:pt modelId="{C004E167-C629-4173-832E-F31E9995334A}">
      <dgm:prSet/>
      <dgm:spPr/>
      <dgm:t>
        <a:bodyPr/>
        <a:lstStyle/>
        <a:p>
          <a:pPr rtl="0"/>
          <a:r>
            <a:rPr lang="en-US" b="1"/>
            <a:t>Pragmatism </a:t>
          </a:r>
          <a:endParaRPr lang="en-GB"/>
        </a:p>
      </dgm:t>
    </dgm:pt>
    <dgm:pt modelId="{66733D52-305B-4364-A775-09D0D88C37EF}" type="sibTrans" cxnId="{ED9C4EFC-61D8-47C1-9412-0E5390AC0D9C}">
      <dgm:prSet/>
      <dgm:spPr/>
      <dgm:t>
        <a:bodyPr/>
        <a:lstStyle/>
        <a:p>
          <a:endParaRPr lang="en-US"/>
        </a:p>
      </dgm:t>
    </dgm:pt>
    <dgm:pt modelId="{919842B0-5E5D-472E-99AD-B68291ED3160}" type="parTrans" cxnId="{ED9C4EFC-61D8-47C1-9412-0E5390AC0D9C}">
      <dgm:prSet/>
      <dgm:spPr/>
      <dgm:t>
        <a:bodyPr/>
        <a:lstStyle/>
        <a:p>
          <a:endParaRPr lang="en-US"/>
        </a:p>
      </dgm:t>
    </dgm:pt>
    <dgm:pt modelId="{45851083-E370-413B-ABBD-B74BBCBC0875}">
      <dgm:prSet/>
      <dgm:spPr/>
      <dgm:t>
        <a:bodyPr/>
        <a:lstStyle/>
        <a:p>
          <a:pPr rtl="0"/>
          <a:r>
            <a:rPr lang="en-US" b="1" dirty="0">
              <a:solidFill>
                <a:schemeClr val="accent2">
                  <a:lumMod val="60000"/>
                  <a:lumOff val="40000"/>
                </a:schemeClr>
              </a:solidFill>
            </a:rPr>
            <a:t>QUANTITATIVE</a:t>
          </a:r>
          <a:endParaRPr lang="en-GB" b="1" dirty="0">
            <a:solidFill>
              <a:schemeClr val="accent2">
                <a:lumMod val="60000"/>
                <a:lumOff val="40000"/>
              </a:schemeClr>
            </a:solidFill>
          </a:endParaRPr>
        </a:p>
      </dgm:t>
    </dgm:pt>
    <dgm:pt modelId="{BB77724B-3A28-4119-800D-D6D9BA8E7888}" type="parTrans" cxnId="{1E03C4F6-BEC8-4312-9DD5-160EA235FB26}">
      <dgm:prSet/>
      <dgm:spPr/>
    </dgm:pt>
    <dgm:pt modelId="{290AB0E6-10BE-4B7C-9D51-FE3D53A7F780}" type="sibTrans" cxnId="{1E03C4F6-BEC8-4312-9DD5-160EA235FB26}">
      <dgm:prSet/>
      <dgm:spPr/>
    </dgm:pt>
    <dgm:pt modelId="{35848B20-8BC8-4BA9-954E-BE52FCA4709D}">
      <dgm:prSet/>
      <dgm:spPr/>
      <dgm:t>
        <a:bodyPr/>
        <a:lstStyle/>
        <a:p>
          <a:pPr rtl="0"/>
          <a:r>
            <a:rPr lang="en-US" b="1" dirty="0">
              <a:solidFill>
                <a:schemeClr val="accent2">
                  <a:lumMod val="60000"/>
                  <a:lumOff val="40000"/>
                </a:schemeClr>
              </a:solidFill>
            </a:rPr>
            <a:t>QUALITATIVE</a:t>
          </a:r>
          <a:endParaRPr lang="en-GB" b="1" dirty="0">
            <a:solidFill>
              <a:schemeClr val="accent2">
                <a:lumMod val="60000"/>
                <a:lumOff val="40000"/>
              </a:schemeClr>
            </a:solidFill>
          </a:endParaRPr>
        </a:p>
      </dgm:t>
    </dgm:pt>
    <dgm:pt modelId="{8DBAFAB2-1780-4493-9CE3-E34E58711E8A}" type="parTrans" cxnId="{2964116E-5114-478C-9857-46631FC8141C}">
      <dgm:prSet/>
      <dgm:spPr/>
    </dgm:pt>
    <dgm:pt modelId="{B35CA451-BBC9-4B42-A494-764C21FD1744}" type="sibTrans" cxnId="{2964116E-5114-478C-9857-46631FC8141C}">
      <dgm:prSet/>
      <dgm:spPr/>
    </dgm:pt>
    <dgm:pt modelId="{6C685DFC-7725-474A-8BE0-D607605B4610}" type="pres">
      <dgm:prSet presAssocID="{2C029FE0-7A52-4E60-BCE4-DE1DB6066155}" presName="Name0" presStyleCnt="0">
        <dgm:presLayoutVars>
          <dgm:dir/>
          <dgm:animLvl val="lvl"/>
          <dgm:resizeHandles val="exact"/>
        </dgm:presLayoutVars>
      </dgm:prSet>
      <dgm:spPr/>
    </dgm:pt>
    <dgm:pt modelId="{7FF6A594-7167-4A20-B775-DA6F5C531D1B}" type="pres">
      <dgm:prSet presAssocID="{9638C694-981A-49F7-AB49-503C69A2107F}" presName="linNode" presStyleCnt="0"/>
      <dgm:spPr/>
    </dgm:pt>
    <dgm:pt modelId="{D2367049-CF5B-49E8-A2FB-D18875B41C5B}" type="pres">
      <dgm:prSet presAssocID="{9638C694-981A-49F7-AB49-503C69A2107F}" presName="parentText" presStyleLbl="node1" presStyleIdx="0" presStyleCnt="3">
        <dgm:presLayoutVars>
          <dgm:chMax val="1"/>
          <dgm:bulletEnabled val="1"/>
        </dgm:presLayoutVars>
      </dgm:prSet>
      <dgm:spPr/>
    </dgm:pt>
    <dgm:pt modelId="{48A9B890-39FC-49D5-97FE-ADFF9DED82D8}" type="pres">
      <dgm:prSet presAssocID="{9638C694-981A-49F7-AB49-503C69A2107F}" presName="descendantText" presStyleLbl="alignAccFollowNode1" presStyleIdx="0" presStyleCnt="3">
        <dgm:presLayoutVars>
          <dgm:bulletEnabled val="1"/>
        </dgm:presLayoutVars>
      </dgm:prSet>
      <dgm:spPr/>
    </dgm:pt>
    <dgm:pt modelId="{300E9175-FC71-4B1A-9408-5C75A7629209}" type="pres">
      <dgm:prSet presAssocID="{8C035847-896B-4F76-A5D4-7F6FEEFA6F07}" presName="sp" presStyleCnt="0"/>
      <dgm:spPr/>
    </dgm:pt>
    <dgm:pt modelId="{7351ED4A-1F3E-4D1D-A2F2-F9E6CE899187}" type="pres">
      <dgm:prSet presAssocID="{B59532A1-4B18-4B62-AA5E-5BBAB2CA20CD}" presName="linNode" presStyleCnt="0"/>
      <dgm:spPr/>
    </dgm:pt>
    <dgm:pt modelId="{4A5B2A20-BDD9-4752-AACA-4A3413588E97}" type="pres">
      <dgm:prSet presAssocID="{B59532A1-4B18-4B62-AA5E-5BBAB2CA20CD}" presName="parentText" presStyleLbl="node1" presStyleIdx="1" presStyleCnt="3">
        <dgm:presLayoutVars>
          <dgm:chMax val="1"/>
          <dgm:bulletEnabled val="1"/>
        </dgm:presLayoutVars>
      </dgm:prSet>
      <dgm:spPr/>
    </dgm:pt>
    <dgm:pt modelId="{31E58497-D245-44AE-A1BF-EF20F75DD51D}" type="pres">
      <dgm:prSet presAssocID="{B59532A1-4B18-4B62-AA5E-5BBAB2CA20CD}" presName="descendantText" presStyleLbl="alignAccFollowNode1" presStyleIdx="1" presStyleCnt="3">
        <dgm:presLayoutVars>
          <dgm:bulletEnabled val="1"/>
        </dgm:presLayoutVars>
      </dgm:prSet>
      <dgm:spPr/>
    </dgm:pt>
    <dgm:pt modelId="{2D24D902-07BB-4ABF-B50C-063D52D20C03}" type="pres">
      <dgm:prSet presAssocID="{3E70B468-1996-45E9-B7C7-BB894C88E980}" presName="sp" presStyleCnt="0"/>
      <dgm:spPr/>
    </dgm:pt>
    <dgm:pt modelId="{335643FB-612B-4120-8166-D84455062ED5}" type="pres">
      <dgm:prSet presAssocID="{C004E167-C629-4173-832E-F31E9995334A}" presName="linNode" presStyleCnt="0"/>
      <dgm:spPr/>
    </dgm:pt>
    <dgm:pt modelId="{3C1DE677-1E22-4E9F-922D-EC5B74BA9DF7}" type="pres">
      <dgm:prSet presAssocID="{C004E167-C629-4173-832E-F31E9995334A}" presName="parentText" presStyleLbl="node1" presStyleIdx="2" presStyleCnt="3">
        <dgm:presLayoutVars>
          <dgm:chMax val="1"/>
          <dgm:bulletEnabled val="1"/>
        </dgm:presLayoutVars>
      </dgm:prSet>
      <dgm:spPr/>
    </dgm:pt>
    <dgm:pt modelId="{22AF1059-CFDF-4056-B917-27B1776DED3D}" type="pres">
      <dgm:prSet presAssocID="{C004E167-C629-4173-832E-F31E9995334A}" presName="descendantText" presStyleLbl="alignAccFollowNode1" presStyleIdx="2" presStyleCnt="3">
        <dgm:presLayoutVars>
          <dgm:bulletEnabled val="1"/>
        </dgm:presLayoutVars>
      </dgm:prSet>
      <dgm:spPr/>
    </dgm:pt>
  </dgm:ptLst>
  <dgm:cxnLst>
    <dgm:cxn modelId="{AB64EA10-3053-46E6-A30F-EFC7AE44B699}" type="presOf" srcId="{B59532A1-4B18-4B62-AA5E-5BBAB2CA20CD}" destId="{4A5B2A20-BDD9-4752-AACA-4A3413588E97}" srcOrd="0" destOrd="0" presId="urn:microsoft.com/office/officeart/2005/8/layout/vList5"/>
    <dgm:cxn modelId="{70304618-EAF9-4079-80BA-D82554BF10D5}" type="presOf" srcId="{34B129B7-E982-4922-8BA4-D5231F6E9200}" destId="{22AF1059-CFDF-4056-B917-27B1776DED3D}" srcOrd="0" destOrd="0" presId="urn:microsoft.com/office/officeart/2005/8/layout/vList5"/>
    <dgm:cxn modelId="{B079BC4C-00D6-42E2-875F-0E376073FA05}" type="presOf" srcId="{45851083-E370-413B-ABBD-B74BBCBC0875}" destId="{48A9B890-39FC-49D5-97FE-ADFF9DED82D8}" srcOrd="0" destOrd="1" presId="urn:microsoft.com/office/officeart/2005/8/layout/vList5"/>
    <dgm:cxn modelId="{C3536A6D-B3B7-47DF-B69F-9335A42FB44B}" type="presOf" srcId="{223AF5FD-1D9C-41D0-9DDD-BF7B5A86D4BE}" destId="{31E58497-D245-44AE-A1BF-EF20F75DD51D}" srcOrd="0" destOrd="0" presId="urn:microsoft.com/office/officeart/2005/8/layout/vList5"/>
    <dgm:cxn modelId="{6094084E-7D7D-4963-AEC0-877E2117A4BB}" srcId="{C004E167-C629-4173-832E-F31E9995334A}" destId="{C3736444-3A00-4E10-9923-52D6138C90C7}" srcOrd="1" destOrd="0" parTransId="{DF393AC2-6E13-4FFB-94FC-50AD2FC96019}" sibTransId="{53C19747-516A-4DFD-BB5A-6135EE761487}"/>
    <dgm:cxn modelId="{2964116E-5114-478C-9857-46631FC8141C}" srcId="{B59532A1-4B18-4B62-AA5E-5BBAB2CA20CD}" destId="{35848B20-8BC8-4BA9-954E-BE52FCA4709D}" srcOrd="1" destOrd="0" parTransId="{8DBAFAB2-1780-4493-9CE3-E34E58711E8A}" sibTransId="{B35CA451-BBC9-4B42-A494-764C21FD1744}"/>
    <dgm:cxn modelId="{AFDAAD7D-ABC1-46DC-8059-C9F5F2031E2B}" type="presOf" srcId="{35848B20-8BC8-4BA9-954E-BE52FCA4709D}" destId="{31E58497-D245-44AE-A1BF-EF20F75DD51D}" srcOrd="0" destOrd="1" presId="urn:microsoft.com/office/officeart/2005/8/layout/vList5"/>
    <dgm:cxn modelId="{9D2FE480-34EC-491D-B7C8-64A33CB60BF6}" type="presOf" srcId="{2C029FE0-7A52-4E60-BCE4-DE1DB6066155}" destId="{6C685DFC-7725-474A-8BE0-D607605B4610}" srcOrd="0" destOrd="0" presId="urn:microsoft.com/office/officeart/2005/8/layout/vList5"/>
    <dgm:cxn modelId="{06DF1B81-D3E8-4BDF-8F39-73D737135C5E}" srcId="{B59532A1-4B18-4B62-AA5E-5BBAB2CA20CD}" destId="{223AF5FD-1D9C-41D0-9DDD-BF7B5A86D4BE}" srcOrd="0" destOrd="0" parTransId="{BCDE8B00-4664-41FB-A352-96A09F35AF9B}" sibTransId="{14F4AECB-3C5B-405D-A915-4F87B229C173}"/>
    <dgm:cxn modelId="{CC9D7882-9A24-45A2-B9AF-E7E93A6FF712}" srcId="{C004E167-C629-4173-832E-F31E9995334A}" destId="{34B129B7-E982-4922-8BA4-D5231F6E9200}" srcOrd="0" destOrd="0" parTransId="{9DC0115F-9EC3-4E8F-B49D-6BFB8457137D}" sibTransId="{F0BC9FD0-2266-4CBC-82F3-91D910367FD4}"/>
    <dgm:cxn modelId="{550795A2-5DC9-447F-BA18-16A8ECB8E2B5}" type="presOf" srcId="{6731E493-CFD3-4D3E-81EA-63B24A0B3B5E}" destId="{48A9B890-39FC-49D5-97FE-ADFF9DED82D8}" srcOrd="0" destOrd="0" presId="urn:microsoft.com/office/officeart/2005/8/layout/vList5"/>
    <dgm:cxn modelId="{A66E89B5-477D-4D9C-BE44-3B26465EAB48}" type="presOf" srcId="{C3736444-3A00-4E10-9923-52D6138C90C7}" destId="{22AF1059-CFDF-4056-B917-27B1776DED3D}" srcOrd="0" destOrd="1" presId="urn:microsoft.com/office/officeart/2005/8/layout/vList5"/>
    <dgm:cxn modelId="{64940FBB-0767-4D45-B228-EE2074B4745A}" srcId="{2C029FE0-7A52-4E60-BCE4-DE1DB6066155}" destId="{9638C694-981A-49F7-AB49-503C69A2107F}" srcOrd="0" destOrd="0" parTransId="{38F1C13F-9803-4AFD-9C23-3BD8073192BE}" sibTransId="{8C035847-896B-4F76-A5D4-7F6FEEFA6F07}"/>
    <dgm:cxn modelId="{73097BC4-C42E-4B7A-BEF4-AA627BC820C9}" type="presOf" srcId="{C004E167-C629-4173-832E-F31E9995334A}" destId="{3C1DE677-1E22-4E9F-922D-EC5B74BA9DF7}" srcOrd="0" destOrd="0" presId="urn:microsoft.com/office/officeart/2005/8/layout/vList5"/>
    <dgm:cxn modelId="{A5FF74DA-B699-4143-8B3D-143B5CFD4F7A}" srcId="{2C029FE0-7A52-4E60-BCE4-DE1DB6066155}" destId="{B59532A1-4B18-4B62-AA5E-5BBAB2CA20CD}" srcOrd="1" destOrd="0" parTransId="{0EEA35BD-F33B-4D25-A1B4-73E3786443F7}" sibTransId="{3E70B468-1996-45E9-B7C7-BB894C88E980}"/>
    <dgm:cxn modelId="{05B94EE1-628B-4657-9896-108DBC3AA0AC}" srcId="{9638C694-981A-49F7-AB49-503C69A2107F}" destId="{6731E493-CFD3-4D3E-81EA-63B24A0B3B5E}" srcOrd="0" destOrd="0" parTransId="{80A099DF-1850-4911-9A7D-A6DD314E4B4E}" sibTransId="{08828D86-E4DE-4B20-8634-BB1A031884C9}"/>
    <dgm:cxn modelId="{1E03C4F6-BEC8-4312-9DD5-160EA235FB26}" srcId="{9638C694-981A-49F7-AB49-503C69A2107F}" destId="{45851083-E370-413B-ABBD-B74BBCBC0875}" srcOrd="1" destOrd="0" parTransId="{BB77724B-3A28-4119-800D-D6D9BA8E7888}" sibTransId="{290AB0E6-10BE-4B7C-9D51-FE3D53A7F780}"/>
    <dgm:cxn modelId="{B83296F7-8703-4801-B7B1-6093BD02C87A}" type="presOf" srcId="{9638C694-981A-49F7-AB49-503C69A2107F}" destId="{D2367049-CF5B-49E8-A2FB-D18875B41C5B}" srcOrd="0" destOrd="0" presId="urn:microsoft.com/office/officeart/2005/8/layout/vList5"/>
    <dgm:cxn modelId="{ED9C4EFC-61D8-47C1-9412-0E5390AC0D9C}" srcId="{2C029FE0-7A52-4E60-BCE4-DE1DB6066155}" destId="{C004E167-C629-4173-832E-F31E9995334A}" srcOrd="2" destOrd="0" parTransId="{919842B0-5E5D-472E-99AD-B68291ED3160}" sibTransId="{66733D52-305B-4364-A775-09D0D88C37EF}"/>
    <dgm:cxn modelId="{2371DC01-A58D-42DE-96AE-D78E90D36827}" type="presParOf" srcId="{6C685DFC-7725-474A-8BE0-D607605B4610}" destId="{7FF6A594-7167-4A20-B775-DA6F5C531D1B}" srcOrd="0" destOrd="0" presId="urn:microsoft.com/office/officeart/2005/8/layout/vList5"/>
    <dgm:cxn modelId="{AA88DDCA-A012-449D-BAAB-7CEBCEBB28C8}" type="presParOf" srcId="{7FF6A594-7167-4A20-B775-DA6F5C531D1B}" destId="{D2367049-CF5B-49E8-A2FB-D18875B41C5B}" srcOrd="0" destOrd="0" presId="urn:microsoft.com/office/officeart/2005/8/layout/vList5"/>
    <dgm:cxn modelId="{C32E9232-2D3C-4F22-9981-3B2CB0E20A8A}" type="presParOf" srcId="{7FF6A594-7167-4A20-B775-DA6F5C531D1B}" destId="{48A9B890-39FC-49D5-97FE-ADFF9DED82D8}" srcOrd="1" destOrd="0" presId="urn:microsoft.com/office/officeart/2005/8/layout/vList5"/>
    <dgm:cxn modelId="{19490A26-9E9D-4D2C-9731-9C7C3DFD19D2}" type="presParOf" srcId="{6C685DFC-7725-474A-8BE0-D607605B4610}" destId="{300E9175-FC71-4B1A-9408-5C75A7629209}" srcOrd="1" destOrd="0" presId="urn:microsoft.com/office/officeart/2005/8/layout/vList5"/>
    <dgm:cxn modelId="{94F331B6-BE13-4B36-90C0-97A2D56E1A7B}" type="presParOf" srcId="{6C685DFC-7725-474A-8BE0-D607605B4610}" destId="{7351ED4A-1F3E-4D1D-A2F2-F9E6CE899187}" srcOrd="2" destOrd="0" presId="urn:microsoft.com/office/officeart/2005/8/layout/vList5"/>
    <dgm:cxn modelId="{6D0383D5-5DA7-4BD1-A4A6-FE7D78EA7707}" type="presParOf" srcId="{7351ED4A-1F3E-4D1D-A2F2-F9E6CE899187}" destId="{4A5B2A20-BDD9-4752-AACA-4A3413588E97}" srcOrd="0" destOrd="0" presId="urn:microsoft.com/office/officeart/2005/8/layout/vList5"/>
    <dgm:cxn modelId="{E37EFFD8-008D-4575-9DAF-6DFDA7526F7F}" type="presParOf" srcId="{7351ED4A-1F3E-4D1D-A2F2-F9E6CE899187}" destId="{31E58497-D245-44AE-A1BF-EF20F75DD51D}" srcOrd="1" destOrd="0" presId="urn:microsoft.com/office/officeart/2005/8/layout/vList5"/>
    <dgm:cxn modelId="{CF48F821-8A83-49C2-978A-5D82AEA13839}" type="presParOf" srcId="{6C685DFC-7725-474A-8BE0-D607605B4610}" destId="{2D24D902-07BB-4ABF-B50C-063D52D20C03}" srcOrd="3" destOrd="0" presId="urn:microsoft.com/office/officeart/2005/8/layout/vList5"/>
    <dgm:cxn modelId="{031ADFCF-F8DE-4702-9588-8A830A076505}" type="presParOf" srcId="{6C685DFC-7725-474A-8BE0-D607605B4610}" destId="{335643FB-612B-4120-8166-D84455062ED5}" srcOrd="4" destOrd="0" presId="urn:microsoft.com/office/officeart/2005/8/layout/vList5"/>
    <dgm:cxn modelId="{2168AA42-B0F4-48A6-9CEA-34346FCF3853}" type="presParOf" srcId="{335643FB-612B-4120-8166-D84455062ED5}" destId="{3C1DE677-1E22-4E9F-922D-EC5B74BA9DF7}" srcOrd="0" destOrd="0" presId="urn:microsoft.com/office/officeart/2005/8/layout/vList5"/>
    <dgm:cxn modelId="{59F75BEF-34F7-4299-868C-6ADD4CEC5491}" type="presParOf" srcId="{335643FB-612B-4120-8166-D84455062ED5}" destId="{22AF1059-CFDF-4056-B917-27B1776DED3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E2B59B-6610-4815-ADEA-D5DCA36E99A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2B5131B-D0C7-4CF9-897E-8E7EE4819205}">
      <dgm:prSet/>
      <dgm:spPr/>
      <dgm:t>
        <a:bodyPr/>
        <a:lstStyle/>
        <a:p>
          <a:pPr rtl="0"/>
          <a:r>
            <a:rPr lang="en-GB"/>
            <a:t>Qualitative Examples </a:t>
          </a:r>
        </a:p>
      </dgm:t>
    </dgm:pt>
    <dgm:pt modelId="{EA93AFE4-FE49-4706-8CA3-77BD767F448C}" type="parTrans" cxnId="{489B72F1-B7DE-42EE-9E5C-46D6B0948B10}">
      <dgm:prSet/>
      <dgm:spPr/>
      <dgm:t>
        <a:bodyPr/>
        <a:lstStyle/>
        <a:p>
          <a:endParaRPr lang="en-US"/>
        </a:p>
      </dgm:t>
    </dgm:pt>
    <dgm:pt modelId="{C791D7C0-C462-4823-B45C-93805F681D54}" type="sibTrans" cxnId="{489B72F1-B7DE-42EE-9E5C-46D6B0948B10}">
      <dgm:prSet/>
      <dgm:spPr/>
      <dgm:t>
        <a:bodyPr/>
        <a:lstStyle/>
        <a:p>
          <a:endParaRPr lang="en-US"/>
        </a:p>
      </dgm:t>
    </dgm:pt>
    <dgm:pt modelId="{C77723BF-5A13-4BBF-B281-F3D927C66B6D}">
      <dgm:prSet/>
      <dgm:spPr/>
      <dgm:t>
        <a:bodyPr/>
        <a:lstStyle/>
        <a:p>
          <a:pPr rtl="0"/>
          <a:r>
            <a:rPr lang="en-GB" dirty="0"/>
            <a:t>Case Study </a:t>
          </a:r>
        </a:p>
      </dgm:t>
    </dgm:pt>
    <dgm:pt modelId="{A5765FB7-A596-41DA-9868-E859FF20C3E1}" type="parTrans" cxnId="{082467E8-6750-47FD-8E3F-BE58A974847A}">
      <dgm:prSet/>
      <dgm:spPr/>
      <dgm:t>
        <a:bodyPr/>
        <a:lstStyle/>
        <a:p>
          <a:endParaRPr lang="en-US"/>
        </a:p>
      </dgm:t>
    </dgm:pt>
    <dgm:pt modelId="{0727DBB3-FF5C-4C96-AAFB-C68E8A9FEF74}" type="sibTrans" cxnId="{082467E8-6750-47FD-8E3F-BE58A974847A}">
      <dgm:prSet/>
      <dgm:spPr/>
      <dgm:t>
        <a:bodyPr/>
        <a:lstStyle/>
        <a:p>
          <a:endParaRPr lang="en-US"/>
        </a:p>
      </dgm:t>
    </dgm:pt>
    <dgm:pt modelId="{0264C5F0-6C58-451F-B662-DA70A63EDEA7}">
      <dgm:prSet/>
      <dgm:spPr/>
      <dgm:t>
        <a:bodyPr/>
        <a:lstStyle/>
        <a:p>
          <a:pPr rtl="0"/>
          <a:r>
            <a:rPr lang="en-GB"/>
            <a:t>Ethnography </a:t>
          </a:r>
        </a:p>
      </dgm:t>
    </dgm:pt>
    <dgm:pt modelId="{C4A60063-416C-4404-8B31-E02636C88C49}" type="parTrans" cxnId="{E497F1AF-51EC-4CC2-AE2C-617E61DBCC63}">
      <dgm:prSet/>
      <dgm:spPr/>
      <dgm:t>
        <a:bodyPr/>
        <a:lstStyle/>
        <a:p>
          <a:endParaRPr lang="en-US"/>
        </a:p>
      </dgm:t>
    </dgm:pt>
    <dgm:pt modelId="{9CB0E371-D3A8-4903-8CB1-C00AA84A95E8}" type="sibTrans" cxnId="{E497F1AF-51EC-4CC2-AE2C-617E61DBCC63}">
      <dgm:prSet/>
      <dgm:spPr/>
      <dgm:t>
        <a:bodyPr/>
        <a:lstStyle/>
        <a:p>
          <a:endParaRPr lang="en-US"/>
        </a:p>
      </dgm:t>
    </dgm:pt>
    <dgm:pt modelId="{B8EEE74D-49D0-46E4-95A1-7C17326C1002}">
      <dgm:prSet/>
      <dgm:spPr/>
      <dgm:t>
        <a:bodyPr/>
        <a:lstStyle/>
        <a:p>
          <a:pPr rtl="0"/>
          <a:r>
            <a:rPr lang="en-GB" dirty="0"/>
            <a:t>Phenomenology </a:t>
          </a:r>
        </a:p>
      </dgm:t>
    </dgm:pt>
    <dgm:pt modelId="{22F01BE2-7989-4E3F-9E64-80A32BBA04ED}" type="parTrans" cxnId="{E432655E-84B6-4E6E-9B8D-F2A4FA35A914}">
      <dgm:prSet/>
      <dgm:spPr/>
      <dgm:t>
        <a:bodyPr/>
        <a:lstStyle/>
        <a:p>
          <a:endParaRPr lang="en-US"/>
        </a:p>
      </dgm:t>
    </dgm:pt>
    <dgm:pt modelId="{493430A9-DD79-472C-AF46-D7049DEA80E3}" type="sibTrans" cxnId="{E432655E-84B6-4E6E-9B8D-F2A4FA35A914}">
      <dgm:prSet/>
      <dgm:spPr/>
      <dgm:t>
        <a:bodyPr/>
        <a:lstStyle/>
        <a:p>
          <a:endParaRPr lang="en-US"/>
        </a:p>
      </dgm:t>
    </dgm:pt>
    <dgm:pt modelId="{9CBCD7CE-EA6B-4FDB-BA90-FE21FC391899}">
      <dgm:prSet/>
      <dgm:spPr/>
      <dgm:t>
        <a:bodyPr/>
        <a:lstStyle/>
        <a:p>
          <a:pPr rtl="0"/>
          <a:r>
            <a:rPr lang="en-GB" dirty="0"/>
            <a:t>Grounded Theory </a:t>
          </a:r>
        </a:p>
      </dgm:t>
    </dgm:pt>
    <dgm:pt modelId="{876C5702-198B-4143-9FAF-A94ADEE4C494}" type="parTrans" cxnId="{A895345F-BF26-478E-A4C0-BED857393B2E}">
      <dgm:prSet/>
      <dgm:spPr/>
      <dgm:t>
        <a:bodyPr/>
        <a:lstStyle/>
        <a:p>
          <a:endParaRPr lang="en-US"/>
        </a:p>
      </dgm:t>
    </dgm:pt>
    <dgm:pt modelId="{6145448D-7D3B-4E6F-80ED-221E5F5D54C2}" type="sibTrans" cxnId="{A895345F-BF26-478E-A4C0-BED857393B2E}">
      <dgm:prSet/>
      <dgm:spPr/>
      <dgm:t>
        <a:bodyPr/>
        <a:lstStyle/>
        <a:p>
          <a:endParaRPr lang="en-US"/>
        </a:p>
      </dgm:t>
    </dgm:pt>
    <dgm:pt modelId="{AC54B9E0-9B74-4777-962C-FDF435AE630F}">
      <dgm:prSet/>
      <dgm:spPr/>
      <dgm:t>
        <a:bodyPr/>
        <a:lstStyle/>
        <a:p>
          <a:pPr rtl="0"/>
          <a:r>
            <a:rPr lang="en-GB" dirty="0"/>
            <a:t>Life History </a:t>
          </a:r>
        </a:p>
      </dgm:t>
    </dgm:pt>
    <dgm:pt modelId="{4A1CBA0F-C10F-4B6C-BDCF-3675C27CBDC1}" type="parTrans" cxnId="{62C19A1A-6D37-44BE-9223-C1941A9975AC}">
      <dgm:prSet/>
      <dgm:spPr/>
      <dgm:t>
        <a:bodyPr/>
        <a:lstStyle/>
        <a:p>
          <a:endParaRPr lang="en-US"/>
        </a:p>
      </dgm:t>
    </dgm:pt>
    <dgm:pt modelId="{07C4F642-1E44-4870-966E-5DFD5E51C511}" type="sibTrans" cxnId="{62C19A1A-6D37-44BE-9223-C1941A9975AC}">
      <dgm:prSet/>
      <dgm:spPr/>
      <dgm:t>
        <a:bodyPr/>
        <a:lstStyle/>
        <a:p>
          <a:endParaRPr lang="en-US"/>
        </a:p>
      </dgm:t>
    </dgm:pt>
    <dgm:pt modelId="{FB25AB6C-6B5F-4B98-A82E-40D6F16B4707}">
      <dgm:prSet/>
      <dgm:spPr/>
      <dgm:t>
        <a:bodyPr/>
        <a:lstStyle/>
        <a:p>
          <a:pPr rtl="0"/>
          <a:r>
            <a:rPr lang="en-GB" dirty="0"/>
            <a:t>Historical Methods </a:t>
          </a:r>
        </a:p>
      </dgm:t>
    </dgm:pt>
    <dgm:pt modelId="{84AEC9D1-6CD1-4871-9B16-1F85EDF48523}" type="parTrans" cxnId="{6293F311-54E1-4465-8E9D-918DBE41EABB}">
      <dgm:prSet/>
      <dgm:spPr/>
      <dgm:t>
        <a:bodyPr/>
        <a:lstStyle/>
        <a:p>
          <a:endParaRPr lang="en-US"/>
        </a:p>
      </dgm:t>
    </dgm:pt>
    <dgm:pt modelId="{6E4C9AA1-399A-40C1-BED1-88FA85AB524D}" type="sibTrans" cxnId="{6293F311-54E1-4465-8E9D-918DBE41EABB}">
      <dgm:prSet/>
      <dgm:spPr/>
      <dgm:t>
        <a:bodyPr/>
        <a:lstStyle/>
        <a:p>
          <a:endParaRPr lang="en-US"/>
        </a:p>
      </dgm:t>
    </dgm:pt>
    <dgm:pt modelId="{744014F3-36A0-41CC-B88A-CF69F6ADD13D}">
      <dgm:prSet/>
      <dgm:spPr/>
      <dgm:t>
        <a:bodyPr/>
        <a:lstStyle/>
        <a:p>
          <a:pPr rtl="0"/>
          <a:r>
            <a:rPr lang="en-GB"/>
            <a:t>Clinical Research </a:t>
          </a:r>
        </a:p>
      </dgm:t>
    </dgm:pt>
    <dgm:pt modelId="{9D1C6E50-CA30-4720-B5C6-646D22A092C0}" type="parTrans" cxnId="{0C82C8E4-069C-4AC3-98D6-4A06A069262A}">
      <dgm:prSet/>
      <dgm:spPr/>
      <dgm:t>
        <a:bodyPr/>
        <a:lstStyle/>
        <a:p>
          <a:endParaRPr lang="en-US"/>
        </a:p>
      </dgm:t>
    </dgm:pt>
    <dgm:pt modelId="{A572DA4C-2059-400E-BD3B-AA3CB0753074}" type="sibTrans" cxnId="{0C82C8E4-069C-4AC3-98D6-4A06A069262A}">
      <dgm:prSet/>
      <dgm:spPr/>
      <dgm:t>
        <a:bodyPr/>
        <a:lstStyle/>
        <a:p>
          <a:endParaRPr lang="en-US"/>
        </a:p>
      </dgm:t>
    </dgm:pt>
    <dgm:pt modelId="{6D86EABA-E580-43C0-BB92-659231C77BBD}">
      <dgm:prSet/>
      <dgm:spPr/>
      <dgm:t>
        <a:bodyPr/>
        <a:lstStyle/>
        <a:p>
          <a:pPr rtl="0"/>
          <a:r>
            <a:rPr lang="en-GB" dirty="0"/>
            <a:t>Action and applied research </a:t>
          </a:r>
        </a:p>
      </dgm:t>
    </dgm:pt>
    <dgm:pt modelId="{82D275EE-83E0-42BA-B5BC-A8E9507AC47D}" type="parTrans" cxnId="{5749F6A8-4CE5-42FB-BAF0-A19C05F0848F}">
      <dgm:prSet/>
      <dgm:spPr/>
      <dgm:t>
        <a:bodyPr/>
        <a:lstStyle/>
        <a:p>
          <a:endParaRPr lang="en-US"/>
        </a:p>
      </dgm:t>
    </dgm:pt>
    <dgm:pt modelId="{BEB934A7-D7F5-4235-BB65-8EDE43D5267F}" type="sibTrans" cxnId="{5749F6A8-4CE5-42FB-BAF0-A19C05F0848F}">
      <dgm:prSet/>
      <dgm:spPr/>
      <dgm:t>
        <a:bodyPr/>
        <a:lstStyle/>
        <a:p>
          <a:endParaRPr lang="en-US"/>
        </a:p>
      </dgm:t>
    </dgm:pt>
    <dgm:pt modelId="{40FC0F9F-C6B4-4698-BBA1-955034F3062A}">
      <dgm:prSet/>
      <dgm:spPr/>
      <dgm:t>
        <a:bodyPr/>
        <a:lstStyle/>
        <a:p>
          <a:pPr rtl="0"/>
          <a:r>
            <a:rPr lang="en-GB" dirty="0"/>
            <a:t>Participatory research </a:t>
          </a:r>
        </a:p>
      </dgm:t>
    </dgm:pt>
    <dgm:pt modelId="{C1741D13-CADF-4787-84D3-034FD666E9E6}" type="parTrans" cxnId="{0758AAB9-3192-48C5-B145-22378C78493D}">
      <dgm:prSet/>
      <dgm:spPr/>
      <dgm:t>
        <a:bodyPr/>
        <a:lstStyle/>
        <a:p>
          <a:endParaRPr lang="en-US"/>
        </a:p>
      </dgm:t>
    </dgm:pt>
    <dgm:pt modelId="{6CCB9A6E-54B8-42AF-846C-3FFC476685B7}" type="sibTrans" cxnId="{0758AAB9-3192-48C5-B145-22378C78493D}">
      <dgm:prSet/>
      <dgm:spPr/>
      <dgm:t>
        <a:bodyPr/>
        <a:lstStyle/>
        <a:p>
          <a:endParaRPr lang="en-US"/>
        </a:p>
      </dgm:t>
    </dgm:pt>
    <dgm:pt modelId="{CD684808-C9A0-4BFA-B418-1762923C8FAE}" type="pres">
      <dgm:prSet presAssocID="{E3E2B59B-6610-4815-ADEA-D5DCA36E99A4}" presName="Name0" presStyleCnt="0">
        <dgm:presLayoutVars>
          <dgm:dir/>
          <dgm:animLvl val="lvl"/>
          <dgm:resizeHandles val="exact"/>
        </dgm:presLayoutVars>
      </dgm:prSet>
      <dgm:spPr/>
    </dgm:pt>
    <dgm:pt modelId="{EF1D28AE-203A-4AFD-8F9D-8B6B0C212649}" type="pres">
      <dgm:prSet presAssocID="{A2B5131B-D0C7-4CF9-897E-8E7EE4819205}" presName="linNode" presStyleCnt="0"/>
      <dgm:spPr/>
    </dgm:pt>
    <dgm:pt modelId="{3935A8DC-778E-47A8-9071-C9F8A1F49A38}" type="pres">
      <dgm:prSet presAssocID="{A2B5131B-D0C7-4CF9-897E-8E7EE4819205}" presName="parentText" presStyleLbl="node1" presStyleIdx="0" presStyleCnt="1">
        <dgm:presLayoutVars>
          <dgm:chMax val="1"/>
          <dgm:bulletEnabled val="1"/>
        </dgm:presLayoutVars>
      </dgm:prSet>
      <dgm:spPr/>
    </dgm:pt>
    <dgm:pt modelId="{8DB2C36F-E51B-499C-999C-B879CFAF6CFD}" type="pres">
      <dgm:prSet presAssocID="{A2B5131B-D0C7-4CF9-897E-8E7EE4819205}" presName="descendantText" presStyleLbl="alignAccFollowNode1" presStyleIdx="0" presStyleCnt="1">
        <dgm:presLayoutVars>
          <dgm:bulletEnabled val="1"/>
        </dgm:presLayoutVars>
      </dgm:prSet>
      <dgm:spPr/>
    </dgm:pt>
  </dgm:ptLst>
  <dgm:cxnLst>
    <dgm:cxn modelId="{6293F311-54E1-4465-8E9D-918DBE41EABB}" srcId="{A2B5131B-D0C7-4CF9-897E-8E7EE4819205}" destId="{FB25AB6C-6B5F-4B98-A82E-40D6F16B4707}" srcOrd="5" destOrd="0" parTransId="{84AEC9D1-6CD1-4871-9B16-1F85EDF48523}" sibTransId="{6E4C9AA1-399A-40C1-BED1-88FA85AB524D}"/>
    <dgm:cxn modelId="{E586B118-BB4F-4E0D-BE89-875333D75B67}" type="presOf" srcId="{744014F3-36A0-41CC-B88A-CF69F6ADD13D}" destId="{8DB2C36F-E51B-499C-999C-B879CFAF6CFD}" srcOrd="0" destOrd="6" presId="urn:microsoft.com/office/officeart/2005/8/layout/vList5"/>
    <dgm:cxn modelId="{62C19A1A-6D37-44BE-9223-C1941A9975AC}" srcId="{A2B5131B-D0C7-4CF9-897E-8E7EE4819205}" destId="{AC54B9E0-9B74-4777-962C-FDF435AE630F}" srcOrd="4" destOrd="0" parTransId="{4A1CBA0F-C10F-4B6C-BDCF-3675C27CBDC1}" sibTransId="{07C4F642-1E44-4870-966E-5DFD5E51C511}"/>
    <dgm:cxn modelId="{9BC4091B-77A4-4A11-A155-C84145170063}" type="presOf" srcId="{6D86EABA-E580-43C0-BB92-659231C77BBD}" destId="{8DB2C36F-E51B-499C-999C-B879CFAF6CFD}" srcOrd="0" destOrd="7" presId="urn:microsoft.com/office/officeart/2005/8/layout/vList5"/>
    <dgm:cxn modelId="{E432655E-84B6-4E6E-9B8D-F2A4FA35A914}" srcId="{A2B5131B-D0C7-4CF9-897E-8E7EE4819205}" destId="{B8EEE74D-49D0-46E4-95A1-7C17326C1002}" srcOrd="2" destOrd="0" parTransId="{22F01BE2-7989-4E3F-9E64-80A32BBA04ED}" sibTransId="{493430A9-DD79-472C-AF46-D7049DEA80E3}"/>
    <dgm:cxn modelId="{A895345F-BF26-478E-A4C0-BED857393B2E}" srcId="{A2B5131B-D0C7-4CF9-897E-8E7EE4819205}" destId="{9CBCD7CE-EA6B-4FDB-BA90-FE21FC391899}" srcOrd="3" destOrd="0" parTransId="{876C5702-198B-4143-9FAF-A94ADEE4C494}" sibTransId="{6145448D-7D3B-4E6F-80ED-221E5F5D54C2}"/>
    <dgm:cxn modelId="{ED9D3C49-721B-4B3F-B1BD-68F4C015D6D8}" type="presOf" srcId="{40FC0F9F-C6B4-4698-BBA1-955034F3062A}" destId="{8DB2C36F-E51B-499C-999C-B879CFAF6CFD}" srcOrd="0" destOrd="8" presId="urn:microsoft.com/office/officeart/2005/8/layout/vList5"/>
    <dgm:cxn modelId="{64DB186F-451B-4F05-B55C-B9C2AB3ECBE6}" type="presOf" srcId="{A2B5131B-D0C7-4CF9-897E-8E7EE4819205}" destId="{3935A8DC-778E-47A8-9071-C9F8A1F49A38}" srcOrd="0" destOrd="0" presId="urn:microsoft.com/office/officeart/2005/8/layout/vList5"/>
    <dgm:cxn modelId="{349B4A50-E9D1-4E72-9FE8-BE840D1C4F38}" type="presOf" srcId="{AC54B9E0-9B74-4777-962C-FDF435AE630F}" destId="{8DB2C36F-E51B-499C-999C-B879CFAF6CFD}" srcOrd="0" destOrd="4" presId="urn:microsoft.com/office/officeart/2005/8/layout/vList5"/>
    <dgm:cxn modelId="{2CC19672-5F0B-40AA-B6AF-C59090472646}" type="presOf" srcId="{0264C5F0-6C58-451F-B662-DA70A63EDEA7}" destId="{8DB2C36F-E51B-499C-999C-B879CFAF6CFD}" srcOrd="0" destOrd="1" presId="urn:microsoft.com/office/officeart/2005/8/layout/vList5"/>
    <dgm:cxn modelId="{81E51C92-E101-48F6-82F6-A0F2943BC597}" type="presOf" srcId="{B8EEE74D-49D0-46E4-95A1-7C17326C1002}" destId="{8DB2C36F-E51B-499C-999C-B879CFAF6CFD}" srcOrd="0" destOrd="2" presId="urn:microsoft.com/office/officeart/2005/8/layout/vList5"/>
    <dgm:cxn modelId="{5749F6A8-4CE5-42FB-BAF0-A19C05F0848F}" srcId="{A2B5131B-D0C7-4CF9-897E-8E7EE4819205}" destId="{6D86EABA-E580-43C0-BB92-659231C77BBD}" srcOrd="7" destOrd="0" parTransId="{82D275EE-83E0-42BA-B5BC-A8E9507AC47D}" sibTransId="{BEB934A7-D7F5-4235-BB65-8EDE43D5267F}"/>
    <dgm:cxn modelId="{E497F1AF-51EC-4CC2-AE2C-617E61DBCC63}" srcId="{A2B5131B-D0C7-4CF9-897E-8E7EE4819205}" destId="{0264C5F0-6C58-451F-B662-DA70A63EDEA7}" srcOrd="1" destOrd="0" parTransId="{C4A60063-416C-4404-8B31-E02636C88C49}" sibTransId="{9CB0E371-D3A8-4903-8CB1-C00AA84A95E8}"/>
    <dgm:cxn modelId="{0758AAB9-3192-48C5-B145-22378C78493D}" srcId="{A2B5131B-D0C7-4CF9-897E-8E7EE4819205}" destId="{40FC0F9F-C6B4-4698-BBA1-955034F3062A}" srcOrd="8" destOrd="0" parTransId="{C1741D13-CADF-4787-84D3-034FD666E9E6}" sibTransId="{6CCB9A6E-54B8-42AF-846C-3FFC476685B7}"/>
    <dgm:cxn modelId="{77BD34DB-FC6B-47B5-B536-139BD81677E6}" type="presOf" srcId="{E3E2B59B-6610-4815-ADEA-D5DCA36E99A4}" destId="{CD684808-C9A0-4BFA-B418-1762923C8FAE}" srcOrd="0" destOrd="0" presId="urn:microsoft.com/office/officeart/2005/8/layout/vList5"/>
    <dgm:cxn modelId="{B6769AE3-E1E8-4D46-8B96-D65C7F9B3A60}" type="presOf" srcId="{FB25AB6C-6B5F-4B98-A82E-40D6F16B4707}" destId="{8DB2C36F-E51B-499C-999C-B879CFAF6CFD}" srcOrd="0" destOrd="5" presId="urn:microsoft.com/office/officeart/2005/8/layout/vList5"/>
    <dgm:cxn modelId="{0C82C8E4-069C-4AC3-98D6-4A06A069262A}" srcId="{A2B5131B-D0C7-4CF9-897E-8E7EE4819205}" destId="{744014F3-36A0-41CC-B88A-CF69F6ADD13D}" srcOrd="6" destOrd="0" parTransId="{9D1C6E50-CA30-4720-B5C6-646D22A092C0}" sibTransId="{A572DA4C-2059-400E-BD3B-AA3CB0753074}"/>
    <dgm:cxn modelId="{082467E8-6750-47FD-8E3F-BE58A974847A}" srcId="{A2B5131B-D0C7-4CF9-897E-8E7EE4819205}" destId="{C77723BF-5A13-4BBF-B281-F3D927C66B6D}" srcOrd="0" destOrd="0" parTransId="{A5765FB7-A596-41DA-9868-E859FF20C3E1}" sibTransId="{0727DBB3-FF5C-4C96-AAFB-C68E8A9FEF74}"/>
    <dgm:cxn modelId="{A12B43ED-D747-4CE8-AD7C-671D1F0405D5}" type="presOf" srcId="{C77723BF-5A13-4BBF-B281-F3D927C66B6D}" destId="{8DB2C36F-E51B-499C-999C-B879CFAF6CFD}" srcOrd="0" destOrd="0" presId="urn:microsoft.com/office/officeart/2005/8/layout/vList5"/>
    <dgm:cxn modelId="{489B72F1-B7DE-42EE-9E5C-46D6B0948B10}" srcId="{E3E2B59B-6610-4815-ADEA-D5DCA36E99A4}" destId="{A2B5131B-D0C7-4CF9-897E-8E7EE4819205}" srcOrd="0" destOrd="0" parTransId="{EA93AFE4-FE49-4706-8CA3-77BD767F448C}" sibTransId="{C791D7C0-C462-4823-B45C-93805F681D54}"/>
    <dgm:cxn modelId="{F52561F6-6E80-4C11-B808-E1D81B135210}" type="presOf" srcId="{9CBCD7CE-EA6B-4FDB-BA90-FE21FC391899}" destId="{8DB2C36F-E51B-499C-999C-B879CFAF6CFD}" srcOrd="0" destOrd="3" presId="urn:microsoft.com/office/officeart/2005/8/layout/vList5"/>
    <dgm:cxn modelId="{17DF937B-6F1F-4058-89F3-B0D425CC9BF9}" type="presParOf" srcId="{CD684808-C9A0-4BFA-B418-1762923C8FAE}" destId="{EF1D28AE-203A-4AFD-8F9D-8B6B0C212649}" srcOrd="0" destOrd="0" presId="urn:microsoft.com/office/officeart/2005/8/layout/vList5"/>
    <dgm:cxn modelId="{1E165EC9-24CC-4F1D-B2E2-FA65D378CFDD}" type="presParOf" srcId="{EF1D28AE-203A-4AFD-8F9D-8B6B0C212649}" destId="{3935A8DC-778E-47A8-9071-C9F8A1F49A38}" srcOrd="0" destOrd="0" presId="urn:microsoft.com/office/officeart/2005/8/layout/vList5"/>
    <dgm:cxn modelId="{3AC2373A-419B-48B2-80D5-5CA04F46909E}" type="presParOf" srcId="{EF1D28AE-203A-4AFD-8F9D-8B6B0C212649}" destId="{8DB2C36F-E51B-499C-999C-B879CFAF6CF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3E4CE9-E922-4188-AD3F-D17C9EDAAD1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5C822389-6791-4F84-BE25-62254149A15B}">
      <dgm:prSet/>
      <dgm:spPr/>
      <dgm:t>
        <a:bodyPr/>
        <a:lstStyle/>
        <a:p>
          <a:pPr rtl="0"/>
          <a:r>
            <a:rPr lang="en-GB"/>
            <a:t>Quantitative Examples </a:t>
          </a:r>
        </a:p>
      </dgm:t>
    </dgm:pt>
    <dgm:pt modelId="{A2956A40-2A82-4811-A4E7-5D569EB9A24D}" type="parTrans" cxnId="{D65711E8-9546-44E9-9942-FBF4736562D2}">
      <dgm:prSet/>
      <dgm:spPr/>
      <dgm:t>
        <a:bodyPr/>
        <a:lstStyle/>
        <a:p>
          <a:endParaRPr lang="en-US"/>
        </a:p>
      </dgm:t>
    </dgm:pt>
    <dgm:pt modelId="{A648AF10-D005-48B5-A395-D3805A5F8DCE}" type="sibTrans" cxnId="{D65711E8-9546-44E9-9942-FBF4736562D2}">
      <dgm:prSet/>
      <dgm:spPr/>
      <dgm:t>
        <a:bodyPr/>
        <a:lstStyle/>
        <a:p>
          <a:endParaRPr lang="en-US"/>
        </a:p>
      </dgm:t>
    </dgm:pt>
    <dgm:pt modelId="{DB657D11-7155-4108-8D0C-89BEB9A0E1F0}">
      <dgm:prSet/>
      <dgm:spPr/>
      <dgm:t>
        <a:bodyPr/>
        <a:lstStyle/>
        <a:p>
          <a:pPr rtl="0"/>
          <a:r>
            <a:rPr lang="en-GB"/>
            <a:t>Surveys: </a:t>
          </a:r>
        </a:p>
      </dgm:t>
    </dgm:pt>
    <dgm:pt modelId="{A94D5B65-CAE3-4F5E-956D-B689FEAA2859}" type="parTrans" cxnId="{C6904561-153B-4CA2-B945-F243303EB642}">
      <dgm:prSet/>
      <dgm:spPr/>
      <dgm:t>
        <a:bodyPr/>
        <a:lstStyle/>
        <a:p>
          <a:endParaRPr lang="en-US"/>
        </a:p>
      </dgm:t>
    </dgm:pt>
    <dgm:pt modelId="{DDA2EA1F-DC3F-4DDC-BFED-2B987336E27D}" type="sibTrans" cxnId="{C6904561-153B-4CA2-B945-F243303EB642}">
      <dgm:prSet/>
      <dgm:spPr/>
      <dgm:t>
        <a:bodyPr/>
        <a:lstStyle/>
        <a:p>
          <a:endParaRPr lang="en-US"/>
        </a:p>
      </dgm:t>
    </dgm:pt>
    <dgm:pt modelId="{3A0F28AC-D2A8-4EFC-827F-51D7BA3D3C66}">
      <dgm:prSet/>
      <dgm:spPr/>
      <dgm:t>
        <a:bodyPr/>
        <a:lstStyle/>
        <a:p>
          <a:pPr rtl="0"/>
          <a:r>
            <a:rPr lang="en-GB"/>
            <a:t>requires large sample sizes for statistical analysis </a:t>
          </a:r>
        </a:p>
      </dgm:t>
    </dgm:pt>
    <dgm:pt modelId="{0AC7EE8F-E730-487D-B583-1927EEB5D900}" type="parTrans" cxnId="{894F2A51-FA56-4C0D-963C-B0F015F12C89}">
      <dgm:prSet/>
      <dgm:spPr/>
      <dgm:t>
        <a:bodyPr/>
        <a:lstStyle/>
        <a:p>
          <a:endParaRPr lang="en-US"/>
        </a:p>
      </dgm:t>
    </dgm:pt>
    <dgm:pt modelId="{72FBB68C-2765-4491-B7BD-602749402ECE}" type="sibTrans" cxnId="{894F2A51-FA56-4C0D-963C-B0F015F12C89}">
      <dgm:prSet/>
      <dgm:spPr/>
      <dgm:t>
        <a:bodyPr/>
        <a:lstStyle/>
        <a:p>
          <a:endParaRPr lang="en-US"/>
        </a:p>
      </dgm:t>
    </dgm:pt>
    <dgm:pt modelId="{BBCAC0D4-1BF4-4BC2-A41F-3CEE95B36A09}">
      <dgm:prSet/>
      <dgm:spPr/>
      <dgm:t>
        <a:bodyPr/>
        <a:lstStyle/>
        <a:p>
          <a:pPr rtl="0"/>
          <a:r>
            <a:rPr lang="en-GB"/>
            <a:t>Experimental designs: </a:t>
          </a:r>
        </a:p>
      </dgm:t>
    </dgm:pt>
    <dgm:pt modelId="{9594C1E8-7C9F-4686-8EB7-4FDB85031C4B}" type="parTrans" cxnId="{BA2D32D6-787B-4FDC-9FEC-642701183866}">
      <dgm:prSet/>
      <dgm:spPr/>
      <dgm:t>
        <a:bodyPr/>
        <a:lstStyle/>
        <a:p>
          <a:endParaRPr lang="en-US"/>
        </a:p>
      </dgm:t>
    </dgm:pt>
    <dgm:pt modelId="{EB48487A-95C3-4C94-BCD2-1EF572951FAD}" type="sibTrans" cxnId="{BA2D32D6-787B-4FDC-9FEC-642701183866}">
      <dgm:prSet/>
      <dgm:spPr/>
      <dgm:t>
        <a:bodyPr/>
        <a:lstStyle/>
        <a:p>
          <a:endParaRPr lang="en-US"/>
        </a:p>
      </dgm:t>
    </dgm:pt>
    <dgm:pt modelId="{29420CA4-C3BD-4E02-BC6B-F2D41D1DDD1F}">
      <dgm:prSet/>
      <dgm:spPr/>
      <dgm:t>
        <a:bodyPr/>
        <a:lstStyle/>
        <a:p>
          <a:pPr rtl="0"/>
          <a:r>
            <a:rPr lang="en-GB"/>
            <a:t>requires a control group </a:t>
          </a:r>
        </a:p>
      </dgm:t>
    </dgm:pt>
    <dgm:pt modelId="{0204BCE1-4877-4E97-9B47-3C1801EDC3D9}" type="parTrans" cxnId="{C5EA1E66-CA94-4AB4-BBF9-E8F1BD7056D9}">
      <dgm:prSet/>
      <dgm:spPr/>
      <dgm:t>
        <a:bodyPr/>
        <a:lstStyle/>
        <a:p>
          <a:endParaRPr lang="en-US"/>
        </a:p>
      </dgm:t>
    </dgm:pt>
    <dgm:pt modelId="{52D47603-2E97-41BD-9011-A38C578B1DAA}" type="sibTrans" cxnId="{C5EA1E66-CA94-4AB4-BBF9-E8F1BD7056D9}">
      <dgm:prSet/>
      <dgm:spPr/>
      <dgm:t>
        <a:bodyPr/>
        <a:lstStyle/>
        <a:p>
          <a:endParaRPr lang="en-US"/>
        </a:p>
      </dgm:t>
    </dgm:pt>
    <dgm:pt modelId="{E59AF157-99D7-427E-AD9D-C21A5BA9A5AF}" type="pres">
      <dgm:prSet presAssocID="{AC3E4CE9-E922-4188-AD3F-D17C9EDAAD12}" presName="Name0" presStyleCnt="0">
        <dgm:presLayoutVars>
          <dgm:dir/>
          <dgm:animLvl val="lvl"/>
          <dgm:resizeHandles val="exact"/>
        </dgm:presLayoutVars>
      </dgm:prSet>
      <dgm:spPr/>
    </dgm:pt>
    <dgm:pt modelId="{1DC7B9AC-24E3-4184-94EC-D34CA4FE445B}" type="pres">
      <dgm:prSet presAssocID="{5C822389-6791-4F84-BE25-62254149A15B}" presName="linNode" presStyleCnt="0"/>
      <dgm:spPr/>
    </dgm:pt>
    <dgm:pt modelId="{30388332-BEF2-4C49-AD4F-F0CED87397BD}" type="pres">
      <dgm:prSet presAssocID="{5C822389-6791-4F84-BE25-62254149A15B}" presName="parentText" presStyleLbl="node1" presStyleIdx="0" presStyleCnt="3" custScaleX="277778">
        <dgm:presLayoutVars>
          <dgm:chMax val="1"/>
          <dgm:bulletEnabled val="1"/>
        </dgm:presLayoutVars>
      </dgm:prSet>
      <dgm:spPr/>
    </dgm:pt>
    <dgm:pt modelId="{B8B4D42E-48B2-4B73-A74E-4D41DEBD54C9}" type="pres">
      <dgm:prSet presAssocID="{A648AF10-D005-48B5-A395-D3805A5F8DCE}" presName="sp" presStyleCnt="0"/>
      <dgm:spPr/>
    </dgm:pt>
    <dgm:pt modelId="{0C319273-91AF-4145-B55F-A6FDE0B4AA13}" type="pres">
      <dgm:prSet presAssocID="{DB657D11-7155-4108-8D0C-89BEB9A0E1F0}" presName="linNode" presStyleCnt="0"/>
      <dgm:spPr/>
    </dgm:pt>
    <dgm:pt modelId="{9363BCB9-DB5A-42BC-A535-0676006479F3}" type="pres">
      <dgm:prSet presAssocID="{DB657D11-7155-4108-8D0C-89BEB9A0E1F0}" presName="parentText" presStyleLbl="node1" presStyleIdx="1" presStyleCnt="3">
        <dgm:presLayoutVars>
          <dgm:chMax val="1"/>
          <dgm:bulletEnabled val="1"/>
        </dgm:presLayoutVars>
      </dgm:prSet>
      <dgm:spPr/>
    </dgm:pt>
    <dgm:pt modelId="{816DA4DB-2C9C-4FBA-8453-55BDAA1FBFDB}" type="pres">
      <dgm:prSet presAssocID="{DB657D11-7155-4108-8D0C-89BEB9A0E1F0}" presName="descendantText" presStyleLbl="alignAccFollowNode1" presStyleIdx="0" presStyleCnt="2">
        <dgm:presLayoutVars>
          <dgm:bulletEnabled val="1"/>
        </dgm:presLayoutVars>
      </dgm:prSet>
      <dgm:spPr/>
    </dgm:pt>
    <dgm:pt modelId="{630AC75D-C84D-4E40-907B-1D43CEDD5026}" type="pres">
      <dgm:prSet presAssocID="{DDA2EA1F-DC3F-4DDC-BFED-2B987336E27D}" presName="sp" presStyleCnt="0"/>
      <dgm:spPr/>
    </dgm:pt>
    <dgm:pt modelId="{DF2992F7-7543-4B0E-A00A-53742ED8D4A1}" type="pres">
      <dgm:prSet presAssocID="{BBCAC0D4-1BF4-4BC2-A41F-3CEE95B36A09}" presName="linNode" presStyleCnt="0"/>
      <dgm:spPr/>
    </dgm:pt>
    <dgm:pt modelId="{AC0F8AE5-DCB7-4EC6-882E-503C2674BEA3}" type="pres">
      <dgm:prSet presAssocID="{BBCAC0D4-1BF4-4BC2-A41F-3CEE95B36A09}" presName="parentText" presStyleLbl="node1" presStyleIdx="2" presStyleCnt="3">
        <dgm:presLayoutVars>
          <dgm:chMax val="1"/>
          <dgm:bulletEnabled val="1"/>
        </dgm:presLayoutVars>
      </dgm:prSet>
      <dgm:spPr/>
    </dgm:pt>
    <dgm:pt modelId="{B8A0A383-F326-48D0-BE60-4B0ADC7E1863}" type="pres">
      <dgm:prSet presAssocID="{BBCAC0D4-1BF4-4BC2-A41F-3CEE95B36A09}" presName="descendantText" presStyleLbl="alignAccFollowNode1" presStyleIdx="1" presStyleCnt="2">
        <dgm:presLayoutVars>
          <dgm:bulletEnabled val="1"/>
        </dgm:presLayoutVars>
      </dgm:prSet>
      <dgm:spPr/>
    </dgm:pt>
  </dgm:ptLst>
  <dgm:cxnLst>
    <dgm:cxn modelId="{9999A41B-F9C7-4F9D-BBC9-26B74758D1AD}" type="presOf" srcId="{BBCAC0D4-1BF4-4BC2-A41F-3CEE95B36A09}" destId="{AC0F8AE5-DCB7-4EC6-882E-503C2674BEA3}" srcOrd="0" destOrd="0" presId="urn:microsoft.com/office/officeart/2005/8/layout/vList5"/>
    <dgm:cxn modelId="{5B674321-7031-440D-9E17-0D8252AE63F6}" type="presOf" srcId="{DB657D11-7155-4108-8D0C-89BEB9A0E1F0}" destId="{9363BCB9-DB5A-42BC-A535-0676006479F3}" srcOrd="0" destOrd="0" presId="urn:microsoft.com/office/officeart/2005/8/layout/vList5"/>
    <dgm:cxn modelId="{01D61D3B-C328-4AB7-BB57-015C8ED22DC9}" type="presOf" srcId="{AC3E4CE9-E922-4188-AD3F-D17C9EDAAD12}" destId="{E59AF157-99D7-427E-AD9D-C21A5BA9A5AF}" srcOrd="0" destOrd="0" presId="urn:microsoft.com/office/officeart/2005/8/layout/vList5"/>
    <dgm:cxn modelId="{C6904561-153B-4CA2-B945-F243303EB642}" srcId="{AC3E4CE9-E922-4188-AD3F-D17C9EDAAD12}" destId="{DB657D11-7155-4108-8D0C-89BEB9A0E1F0}" srcOrd="1" destOrd="0" parTransId="{A94D5B65-CAE3-4F5E-956D-B689FEAA2859}" sibTransId="{DDA2EA1F-DC3F-4DDC-BFED-2B987336E27D}"/>
    <dgm:cxn modelId="{5E32DF42-2A69-44D3-8FA2-9E9E6E735C61}" type="presOf" srcId="{29420CA4-C3BD-4E02-BC6B-F2D41D1DDD1F}" destId="{B8A0A383-F326-48D0-BE60-4B0ADC7E1863}" srcOrd="0" destOrd="0" presId="urn:microsoft.com/office/officeart/2005/8/layout/vList5"/>
    <dgm:cxn modelId="{C5EA1E66-CA94-4AB4-BBF9-E8F1BD7056D9}" srcId="{BBCAC0D4-1BF4-4BC2-A41F-3CEE95B36A09}" destId="{29420CA4-C3BD-4E02-BC6B-F2D41D1DDD1F}" srcOrd="0" destOrd="0" parTransId="{0204BCE1-4877-4E97-9B47-3C1801EDC3D9}" sibTransId="{52D47603-2E97-41BD-9011-A38C578B1DAA}"/>
    <dgm:cxn modelId="{894F2A51-FA56-4C0D-963C-B0F015F12C89}" srcId="{DB657D11-7155-4108-8D0C-89BEB9A0E1F0}" destId="{3A0F28AC-D2A8-4EFC-827F-51D7BA3D3C66}" srcOrd="0" destOrd="0" parTransId="{0AC7EE8F-E730-487D-B583-1927EEB5D900}" sibTransId="{72FBB68C-2765-4491-B7BD-602749402ECE}"/>
    <dgm:cxn modelId="{C983887B-29D2-42A7-8422-91AEB3899937}" type="presOf" srcId="{3A0F28AC-D2A8-4EFC-827F-51D7BA3D3C66}" destId="{816DA4DB-2C9C-4FBA-8453-55BDAA1FBFDB}" srcOrd="0" destOrd="0" presId="urn:microsoft.com/office/officeart/2005/8/layout/vList5"/>
    <dgm:cxn modelId="{F35D8197-D37C-49C8-A265-5B34EE83A43D}" type="presOf" srcId="{5C822389-6791-4F84-BE25-62254149A15B}" destId="{30388332-BEF2-4C49-AD4F-F0CED87397BD}" srcOrd="0" destOrd="0" presId="urn:microsoft.com/office/officeart/2005/8/layout/vList5"/>
    <dgm:cxn modelId="{BA2D32D6-787B-4FDC-9FEC-642701183866}" srcId="{AC3E4CE9-E922-4188-AD3F-D17C9EDAAD12}" destId="{BBCAC0D4-1BF4-4BC2-A41F-3CEE95B36A09}" srcOrd="2" destOrd="0" parTransId="{9594C1E8-7C9F-4686-8EB7-4FDB85031C4B}" sibTransId="{EB48487A-95C3-4C94-BCD2-1EF572951FAD}"/>
    <dgm:cxn modelId="{D65711E8-9546-44E9-9942-FBF4736562D2}" srcId="{AC3E4CE9-E922-4188-AD3F-D17C9EDAAD12}" destId="{5C822389-6791-4F84-BE25-62254149A15B}" srcOrd="0" destOrd="0" parTransId="{A2956A40-2A82-4811-A4E7-5D569EB9A24D}" sibTransId="{A648AF10-D005-48B5-A395-D3805A5F8DCE}"/>
    <dgm:cxn modelId="{8A9A2FC5-FA11-425D-AB09-4455AB303E1C}" type="presParOf" srcId="{E59AF157-99D7-427E-AD9D-C21A5BA9A5AF}" destId="{1DC7B9AC-24E3-4184-94EC-D34CA4FE445B}" srcOrd="0" destOrd="0" presId="urn:microsoft.com/office/officeart/2005/8/layout/vList5"/>
    <dgm:cxn modelId="{416E476D-0596-4BEF-ADDA-403A543027E3}" type="presParOf" srcId="{1DC7B9AC-24E3-4184-94EC-D34CA4FE445B}" destId="{30388332-BEF2-4C49-AD4F-F0CED87397BD}" srcOrd="0" destOrd="0" presId="urn:microsoft.com/office/officeart/2005/8/layout/vList5"/>
    <dgm:cxn modelId="{BB2DA333-744D-48F7-8859-7B1F94CC1F4A}" type="presParOf" srcId="{E59AF157-99D7-427E-AD9D-C21A5BA9A5AF}" destId="{B8B4D42E-48B2-4B73-A74E-4D41DEBD54C9}" srcOrd="1" destOrd="0" presId="urn:microsoft.com/office/officeart/2005/8/layout/vList5"/>
    <dgm:cxn modelId="{B1A56282-71F5-4538-8AD0-1C7340BBC4BD}" type="presParOf" srcId="{E59AF157-99D7-427E-AD9D-C21A5BA9A5AF}" destId="{0C319273-91AF-4145-B55F-A6FDE0B4AA13}" srcOrd="2" destOrd="0" presId="urn:microsoft.com/office/officeart/2005/8/layout/vList5"/>
    <dgm:cxn modelId="{995660A2-75ED-457C-8276-D7B970C2DE13}" type="presParOf" srcId="{0C319273-91AF-4145-B55F-A6FDE0B4AA13}" destId="{9363BCB9-DB5A-42BC-A535-0676006479F3}" srcOrd="0" destOrd="0" presId="urn:microsoft.com/office/officeart/2005/8/layout/vList5"/>
    <dgm:cxn modelId="{F3FA22F1-7212-476F-8763-641CD8924F70}" type="presParOf" srcId="{0C319273-91AF-4145-B55F-A6FDE0B4AA13}" destId="{816DA4DB-2C9C-4FBA-8453-55BDAA1FBFDB}" srcOrd="1" destOrd="0" presId="urn:microsoft.com/office/officeart/2005/8/layout/vList5"/>
    <dgm:cxn modelId="{EC6D3548-90E1-4290-993D-FFF748211574}" type="presParOf" srcId="{E59AF157-99D7-427E-AD9D-C21A5BA9A5AF}" destId="{630AC75D-C84D-4E40-907B-1D43CEDD5026}" srcOrd="3" destOrd="0" presId="urn:microsoft.com/office/officeart/2005/8/layout/vList5"/>
    <dgm:cxn modelId="{B522CEDF-5BF8-4464-9DDF-B5E0F45A5530}" type="presParOf" srcId="{E59AF157-99D7-427E-AD9D-C21A5BA9A5AF}" destId="{DF2992F7-7543-4B0E-A00A-53742ED8D4A1}" srcOrd="4" destOrd="0" presId="urn:microsoft.com/office/officeart/2005/8/layout/vList5"/>
    <dgm:cxn modelId="{8FC2D175-7835-4A96-B3A5-7B4B025D1952}" type="presParOf" srcId="{DF2992F7-7543-4B0E-A00A-53742ED8D4A1}" destId="{AC0F8AE5-DCB7-4EC6-882E-503C2674BEA3}" srcOrd="0" destOrd="0" presId="urn:microsoft.com/office/officeart/2005/8/layout/vList5"/>
    <dgm:cxn modelId="{9A774BEC-2FB8-4722-9DE9-8B9203EB7ED9}" type="presParOf" srcId="{DF2992F7-7543-4B0E-A00A-53742ED8D4A1}" destId="{B8A0A383-F326-48D0-BE60-4B0ADC7E1863}"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8B1A2-52E2-4C7E-B2BC-DEB338B0717A}">
      <dsp:nvSpPr>
        <dsp:cNvPr id="0" name=""/>
        <dsp:cNvSpPr/>
      </dsp:nvSpPr>
      <dsp:spPr>
        <a:xfrm>
          <a:off x="0" y="173992"/>
          <a:ext cx="10058399"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Which Research Approach to Follow? What is the nature of the research problem? </a:t>
          </a:r>
        </a:p>
      </dsp:txBody>
      <dsp:txXfrm>
        <a:off x="58257" y="232249"/>
        <a:ext cx="9941885" cy="1076886"/>
      </dsp:txXfrm>
    </dsp:sp>
    <dsp:sp modelId="{8310A1A1-7F79-4161-B247-C44B1944929D}">
      <dsp:nvSpPr>
        <dsp:cNvPr id="0" name=""/>
        <dsp:cNvSpPr/>
      </dsp:nvSpPr>
      <dsp:spPr>
        <a:xfrm>
          <a:off x="0" y="1367392"/>
          <a:ext cx="1005839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What will be your procedures of inquiry/research design? </a:t>
          </a:r>
        </a:p>
      </dsp:txBody>
      <dsp:txXfrm>
        <a:off x="0" y="1367392"/>
        <a:ext cx="10058399" cy="496800"/>
      </dsp:txXfrm>
    </dsp:sp>
    <dsp:sp modelId="{67873C1E-0EA4-4E64-B980-A53AD7384CC9}">
      <dsp:nvSpPr>
        <dsp:cNvPr id="0" name=""/>
        <dsp:cNvSpPr/>
      </dsp:nvSpPr>
      <dsp:spPr>
        <a:xfrm>
          <a:off x="0" y="1864192"/>
          <a:ext cx="10058399"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You need to first  consider some questions:</a:t>
          </a:r>
        </a:p>
      </dsp:txBody>
      <dsp:txXfrm>
        <a:off x="58257" y="1922449"/>
        <a:ext cx="9941885" cy="1076886"/>
      </dsp:txXfrm>
    </dsp:sp>
    <dsp:sp modelId="{B488ABE5-2E92-4DA6-8C88-0ECA09967390}">
      <dsp:nvSpPr>
        <dsp:cNvPr id="0" name=""/>
        <dsp:cNvSpPr/>
      </dsp:nvSpPr>
      <dsp:spPr>
        <a:xfrm>
          <a:off x="0" y="3057592"/>
          <a:ext cx="10058399" cy="791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What research methods (data collection, analysis interpretation) will I follow? </a:t>
          </a:r>
        </a:p>
        <a:p>
          <a:pPr marL="228600" lvl="1" indent="-228600" algn="l" defTabSz="1022350" rtl="0">
            <a:lnSpc>
              <a:spcPct val="90000"/>
            </a:lnSpc>
            <a:spcBef>
              <a:spcPct val="0"/>
            </a:spcBef>
            <a:spcAft>
              <a:spcPct val="20000"/>
            </a:spcAft>
            <a:buChar char="•"/>
          </a:pPr>
          <a:r>
            <a:rPr lang="en-GB" sz="2300" kern="1200"/>
            <a:t>What are your philosophical assumptions/world views?</a:t>
          </a:r>
        </a:p>
      </dsp:txBody>
      <dsp:txXfrm>
        <a:off x="0" y="3057592"/>
        <a:ext cx="10058399" cy="7917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CFC19-82F1-9F44-9C9F-8D86286E4BF5}">
      <dsp:nvSpPr>
        <dsp:cNvPr id="0" name=""/>
        <dsp:cNvSpPr/>
      </dsp:nvSpPr>
      <dsp:spPr>
        <a:xfrm rot="5400000">
          <a:off x="4047902" y="-1394907"/>
          <a:ext cx="1302320" cy="4422647"/>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Quantitative</a:t>
          </a:r>
        </a:p>
        <a:p>
          <a:pPr marL="285750" lvl="1" indent="-285750" algn="l" defTabSz="1511300">
            <a:lnSpc>
              <a:spcPct val="90000"/>
            </a:lnSpc>
            <a:spcBef>
              <a:spcPct val="0"/>
            </a:spcBef>
            <a:spcAft>
              <a:spcPct val="15000"/>
            </a:spcAft>
            <a:buChar char="•"/>
          </a:pPr>
          <a:endParaRPr lang="en-US" sz="3400" kern="1200" dirty="0"/>
        </a:p>
      </dsp:txBody>
      <dsp:txXfrm rot="-5400000">
        <a:off x="2487739" y="228830"/>
        <a:ext cx="4359073" cy="1175172"/>
      </dsp:txXfrm>
    </dsp:sp>
    <dsp:sp modelId="{B40A6AF1-B10A-8C4C-803F-ABD1EE0A484C}">
      <dsp:nvSpPr>
        <dsp:cNvPr id="0" name=""/>
        <dsp:cNvSpPr/>
      </dsp:nvSpPr>
      <dsp:spPr>
        <a:xfrm>
          <a:off x="0" y="2466"/>
          <a:ext cx="2487739" cy="1627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Positivistic	</a:t>
          </a:r>
        </a:p>
      </dsp:txBody>
      <dsp:txXfrm>
        <a:off x="79468" y="81934"/>
        <a:ext cx="2328803" cy="1468964"/>
      </dsp:txXfrm>
    </dsp:sp>
    <dsp:sp modelId="{874C1145-3AFC-A442-A967-3ACC1C192E51}">
      <dsp:nvSpPr>
        <dsp:cNvPr id="0" name=""/>
        <dsp:cNvSpPr/>
      </dsp:nvSpPr>
      <dsp:spPr>
        <a:xfrm rot="5400000">
          <a:off x="4047902" y="314388"/>
          <a:ext cx="1302320" cy="4422647"/>
        </a:xfrm>
        <a:prstGeom prst="round2Same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Qualitative</a:t>
          </a:r>
        </a:p>
        <a:p>
          <a:pPr marL="285750" lvl="1" indent="-285750" algn="l" defTabSz="1511300">
            <a:lnSpc>
              <a:spcPct val="90000"/>
            </a:lnSpc>
            <a:spcBef>
              <a:spcPct val="0"/>
            </a:spcBef>
            <a:spcAft>
              <a:spcPct val="15000"/>
            </a:spcAft>
            <a:buChar char="•"/>
          </a:pPr>
          <a:endParaRPr lang="en-US" sz="3400" kern="1200" dirty="0"/>
        </a:p>
      </dsp:txBody>
      <dsp:txXfrm rot="-5400000">
        <a:off x="2487739" y="1938125"/>
        <a:ext cx="4359073" cy="1175172"/>
      </dsp:txXfrm>
    </dsp:sp>
    <dsp:sp modelId="{372D9BA1-6AFB-DC4D-9123-A47A4C844C8B}">
      <dsp:nvSpPr>
        <dsp:cNvPr id="0" name=""/>
        <dsp:cNvSpPr/>
      </dsp:nvSpPr>
      <dsp:spPr>
        <a:xfrm>
          <a:off x="0" y="1711762"/>
          <a:ext cx="2487739" cy="16279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Constructivist</a:t>
          </a:r>
        </a:p>
      </dsp:txBody>
      <dsp:txXfrm>
        <a:off x="79468" y="1791230"/>
        <a:ext cx="2328803" cy="1468964"/>
      </dsp:txXfrm>
    </dsp:sp>
    <dsp:sp modelId="{913F6D0A-B439-8349-8C14-236C3C8BD190}">
      <dsp:nvSpPr>
        <dsp:cNvPr id="0" name=""/>
        <dsp:cNvSpPr/>
      </dsp:nvSpPr>
      <dsp:spPr>
        <a:xfrm rot="5400000">
          <a:off x="4047902" y="2023684"/>
          <a:ext cx="1302320" cy="4422647"/>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Mixed Methods</a:t>
          </a:r>
        </a:p>
        <a:p>
          <a:pPr marL="285750" lvl="1" indent="-285750" algn="l" defTabSz="1511300">
            <a:lnSpc>
              <a:spcPct val="90000"/>
            </a:lnSpc>
            <a:spcBef>
              <a:spcPct val="0"/>
            </a:spcBef>
            <a:spcAft>
              <a:spcPct val="15000"/>
            </a:spcAft>
            <a:buChar char="•"/>
          </a:pPr>
          <a:endParaRPr lang="en-US" sz="3400" kern="1200" dirty="0"/>
        </a:p>
      </dsp:txBody>
      <dsp:txXfrm rot="-5400000">
        <a:off x="2487739" y="3647421"/>
        <a:ext cx="4359073" cy="1175172"/>
      </dsp:txXfrm>
    </dsp:sp>
    <dsp:sp modelId="{75935E47-2FBC-9C46-A3A8-103C5606DC8C}">
      <dsp:nvSpPr>
        <dsp:cNvPr id="0" name=""/>
        <dsp:cNvSpPr/>
      </dsp:nvSpPr>
      <dsp:spPr>
        <a:xfrm>
          <a:off x="0" y="3421057"/>
          <a:ext cx="2487739" cy="16279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Pragmatic</a:t>
          </a:r>
        </a:p>
      </dsp:txBody>
      <dsp:txXfrm>
        <a:off x="79468" y="3500525"/>
        <a:ext cx="2328803" cy="14689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9B890-39FC-49D5-97FE-ADFF9DED82D8}">
      <dsp:nvSpPr>
        <dsp:cNvPr id="0" name=""/>
        <dsp:cNvSpPr/>
      </dsp:nvSpPr>
      <dsp:spPr>
        <a:xfrm rot="5400000">
          <a:off x="6321157" y="-2568530"/>
          <a:ext cx="1037108" cy="643737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t>is the philosophical position which holds that social entities exist in reality external to social actors. </a:t>
          </a:r>
          <a:endParaRPr lang="en-GB" sz="1900" b="1" kern="1200" dirty="0">
            <a:solidFill>
              <a:schemeClr val="accent2">
                <a:lumMod val="60000"/>
                <a:lumOff val="40000"/>
              </a:schemeClr>
            </a:solidFill>
          </a:endParaRPr>
        </a:p>
        <a:p>
          <a:pPr marL="171450" lvl="1" indent="-171450" algn="l" defTabSz="844550" rtl="0">
            <a:lnSpc>
              <a:spcPct val="90000"/>
            </a:lnSpc>
            <a:spcBef>
              <a:spcPct val="0"/>
            </a:spcBef>
            <a:spcAft>
              <a:spcPct val="15000"/>
            </a:spcAft>
            <a:buChar char="•"/>
          </a:pPr>
          <a:r>
            <a:rPr lang="en-US" sz="1900" b="1" kern="1200" dirty="0">
              <a:solidFill>
                <a:schemeClr val="accent2">
                  <a:lumMod val="60000"/>
                  <a:lumOff val="40000"/>
                </a:schemeClr>
              </a:solidFill>
            </a:rPr>
            <a:t>QUANTITATIVE</a:t>
          </a:r>
          <a:endParaRPr lang="en-GB" sz="1900" b="1" kern="1200" dirty="0">
            <a:solidFill>
              <a:schemeClr val="accent2">
                <a:lumMod val="60000"/>
                <a:lumOff val="40000"/>
              </a:schemeClr>
            </a:solidFill>
          </a:endParaRPr>
        </a:p>
      </dsp:txBody>
      <dsp:txXfrm rot="-5400000">
        <a:off x="3621024" y="182230"/>
        <a:ext cx="6386749" cy="935854"/>
      </dsp:txXfrm>
    </dsp:sp>
    <dsp:sp modelId="{D2367049-CF5B-49E8-A2FB-D18875B41C5B}">
      <dsp:nvSpPr>
        <dsp:cNvPr id="0" name=""/>
        <dsp:cNvSpPr/>
      </dsp:nvSpPr>
      <dsp:spPr>
        <a:xfrm>
          <a:off x="0" y="1964"/>
          <a:ext cx="3621024" cy="12963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Objectivism</a:t>
          </a:r>
          <a:endParaRPr lang="en-GB" sz="4600" kern="1200"/>
        </a:p>
      </dsp:txBody>
      <dsp:txXfrm>
        <a:off x="63284" y="65248"/>
        <a:ext cx="3494456" cy="1169817"/>
      </dsp:txXfrm>
    </dsp:sp>
    <dsp:sp modelId="{31E58497-D245-44AE-A1BF-EF20F75DD51D}">
      <dsp:nvSpPr>
        <dsp:cNvPr id="0" name=""/>
        <dsp:cNvSpPr/>
      </dsp:nvSpPr>
      <dsp:spPr>
        <a:xfrm rot="5400000">
          <a:off x="6321157" y="-1207325"/>
          <a:ext cx="1037108" cy="643737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t>view is that social phenomena are created from the perceptions and consequent actions of social actors. </a:t>
          </a:r>
          <a:endParaRPr lang="en-GB" sz="1900" b="1" kern="1200" dirty="0">
            <a:solidFill>
              <a:schemeClr val="accent2">
                <a:lumMod val="60000"/>
                <a:lumOff val="40000"/>
              </a:schemeClr>
            </a:solidFill>
          </a:endParaRPr>
        </a:p>
        <a:p>
          <a:pPr marL="171450" lvl="1" indent="-171450" algn="l" defTabSz="844550" rtl="0">
            <a:lnSpc>
              <a:spcPct val="90000"/>
            </a:lnSpc>
            <a:spcBef>
              <a:spcPct val="0"/>
            </a:spcBef>
            <a:spcAft>
              <a:spcPct val="15000"/>
            </a:spcAft>
            <a:buChar char="•"/>
          </a:pPr>
          <a:r>
            <a:rPr lang="en-US" sz="1900" b="1" kern="1200" dirty="0">
              <a:solidFill>
                <a:schemeClr val="accent2">
                  <a:lumMod val="60000"/>
                  <a:lumOff val="40000"/>
                </a:schemeClr>
              </a:solidFill>
            </a:rPr>
            <a:t>QUALITATIVE</a:t>
          </a:r>
          <a:endParaRPr lang="en-GB" sz="1900" b="1" kern="1200" dirty="0">
            <a:solidFill>
              <a:schemeClr val="accent2">
                <a:lumMod val="60000"/>
                <a:lumOff val="40000"/>
              </a:schemeClr>
            </a:solidFill>
          </a:endParaRPr>
        </a:p>
      </dsp:txBody>
      <dsp:txXfrm rot="-5400000">
        <a:off x="3621024" y="1543435"/>
        <a:ext cx="6386749" cy="935854"/>
      </dsp:txXfrm>
    </dsp:sp>
    <dsp:sp modelId="{4A5B2A20-BDD9-4752-AACA-4A3413588E97}">
      <dsp:nvSpPr>
        <dsp:cNvPr id="0" name=""/>
        <dsp:cNvSpPr/>
      </dsp:nvSpPr>
      <dsp:spPr>
        <a:xfrm>
          <a:off x="0" y="1363169"/>
          <a:ext cx="3621024" cy="12963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Subjectivist </a:t>
          </a:r>
          <a:endParaRPr lang="en-GB" sz="4600" kern="1200"/>
        </a:p>
      </dsp:txBody>
      <dsp:txXfrm>
        <a:off x="63284" y="1426453"/>
        <a:ext cx="3494456" cy="1169817"/>
      </dsp:txXfrm>
    </dsp:sp>
    <dsp:sp modelId="{22AF1059-CFDF-4056-B917-27B1776DED3D}">
      <dsp:nvSpPr>
        <dsp:cNvPr id="0" name=""/>
        <dsp:cNvSpPr/>
      </dsp:nvSpPr>
      <dsp:spPr>
        <a:xfrm rot="5400000">
          <a:off x="6321157" y="153879"/>
          <a:ext cx="1037108" cy="643737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b="0" kern="1200" dirty="0"/>
            <a:t>holds that the most important determinant of the research philosophy adopted is the research question.</a:t>
          </a:r>
          <a:endParaRPr lang="en-GB" sz="1900" b="0" kern="1200" dirty="0"/>
        </a:p>
        <a:p>
          <a:pPr marL="171450" lvl="1" indent="-171450" algn="l" defTabSz="844550" rtl="0">
            <a:lnSpc>
              <a:spcPct val="90000"/>
            </a:lnSpc>
            <a:spcBef>
              <a:spcPct val="0"/>
            </a:spcBef>
            <a:spcAft>
              <a:spcPct val="15000"/>
            </a:spcAft>
            <a:buChar char="•"/>
          </a:pPr>
          <a:r>
            <a:rPr lang="en-GB" sz="1900" b="1" kern="1200" dirty="0">
              <a:solidFill>
                <a:schemeClr val="accent2">
                  <a:lumMod val="60000"/>
                  <a:lumOff val="40000"/>
                </a:schemeClr>
              </a:solidFill>
            </a:rPr>
            <a:t>MIXED-METHODS</a:t>
          </a:r>
        </a:p>
      </dsp:txBody>
      <dsp:txXfrm rot="-5400000">
        <a:off x="3621024" y="2904640"/>
        <a:ext cx="6386749" cy="935854"/>
      </dsp:txXfrm>
    </dsp:sp>
    <dsp:sp modelId="{3C1DE677-1E22-4E9F-922D-EC5B74BA9DF7}">
      <dsp:nvSpPr>
        <dsp:cNvPr id="0" name=""/>
        <dsp:cNvSpPr/>
      </dsp:nvSpPr>
      <dsp:spPr>
        <a:xfrm>
          <a:off x="0" y="2724374"/>
          <a:ext cx="3621024" cy="12963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Pragmatism </a:t>
          </a:r>
          <a:endParaRPr lang="en-GB" sz="4600" kern="1200"/>
        </a:p>
      </dsp:txBody>
      <dsp:txXfrm>
        <a:off x="63284" y="2787658"/>
        <a:ext cx="3494456" cy="11698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2C36F-E51B-499C-999C-B879CFAF6CFD}">
      <dsp:nvSpPr>
        <dsp:cNvPr id="0" name=""/>
        <dsp:cNvSpPr/>
      </dsp:nvSpPr>
      <dsp:spPr>
        <a:xfrm rot="5400000">
          <a:off x="1748333" y="431596"/>
          <a:ext cx="3218687" cy="316016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rtl="0">
            <a:lnSpc>
              <a:spcPct val="90000"/>
            </a:lnSpc>
            <a:spcBef>
              <a:spcPct val="0"/>
            </a:spcBef>
            <a:spcAft>
              <a:spcPct val="15000"/>
            </a:spcAft>
            <a:buChar char="•"/>
          </a:pPr>
          <a:r>
            <a:rPr lang="en-GB" sz="1800" kern="1200" dirty="0"/>
            <a:t>Case Study </a:t>
          </a:r>
        </a:p>
        <a:p>
          <a:pPr marL="171450" lvl="1" indent="-171450" algn="l" defTabSz="800100" rtl="0">
            <a:lnSpc>
              <a:spcPct val="90000"/>
            </a:lnSpc>
            <a:spcBef>
              <a:spcPct val="0"/>
            </a:spcBef>
            <a:spcAft>
              <a:spcPct val="15000"/>
            </a:spcAft>
            <a:buChar char="•"/>
          </a:pPr>
          <a:r>
            <a:rPr lang="en-GB" sz="1800" kern="1200"/>
            <a:t>Ethnography </a:t>
          </a:r>
        </a:p>
        <a:p>
          <a:pPr marL="171450" lvl="1" indent="-171450" algn="l" defTabSz="800100" rtl="0">
            <a:lnSpc>
              <a:spcPct val="90000"/>
            </a:lnSpc>
            <a:spcBef>
              <a:spcPct val="0"/>
            </a:spcBef>
            <a:spcAft>
              <a:spcPct val="15000"/>
            </a:spcAft>
            <a:buChar char="•"/>
          </a:pPr>
          <a:r>
            <a:rPr lang="en-GB" sz="1800" kern="1200" dirty="0"/>
            <a:t>Phenomenology </a:t>
          </a:r>
        </a:p>
        <a:p>
          <a:pPr marL="171450" lvl="1" indent="-171450" algn="l" defTabSz="800100" rtl="0">
            <a:lnSpc>
              <a:spcPct val="90000"/>
            </a:lnSpc>
            <a:spcBef>
              <a:spcPct val="0"/>
            </a:spcBef>
            <a:spcAft>
              <a:spcPct val="15000"/>
            </a:spcAft>
            <a:buChar char="•"/>
          </a:pPr>
          <a:r>
            <a:rPr lang="en-GB" sz="1800" kern="1200" dirty="0"/>
            <a:t>Grounded Theory </a:t>
          </a:r>
        </a:p>
        <a:p>
          <a:pPr marL="171450" lvl="1" indent="-171450" algn="l" defTabSz="800100" rtl="0">
            <a:lnSpc>
              <a:spcPct val="90000"/>
            </a:lnSpc>
            <a:spcBef>
              <a:spcPct val="0"/>
            </a:spcBef>
            <a:spcAft>
              <a:spcPct val="15000"/>
            </a:spcAft>
            <a:buChar char="•"/>
          </a:pPr>
          <a:r>
            <a:rPr lang="en-GB" sz="1800" kern="1200" dirty="0"/>
            <a:t>Life History </a:t>
          </a:r>
        </a:p>
        <a:p>
          <a:pPr marL="171450" lvl="1" indent="-171450" algn="l" defTabSz="800100" rtl="0">
            <a:lnSpc>
              <a:spcPct val="90000"/>
            </a:lnSpc>
            <a:spcBef>
              <a:spcPct val="0"/>
            </a:spcBef>
            <a:spcAft>
              <a:spcPct val="15000"/>
            </a:spcAft>
            <a:buChar char="•"/>
          </a:pPr>
          <a:r>
            <a:rPr lang="en-GB" sz="1800" kern="1200" dirty="0"/>
            <a:t>Historical Methods </a:t>
          </a:r>
        </a:p>
        <a:p>
          <a:pPr marL="171450" lvl="1" indent="-171450" algn="l" defTabSz="800100" rtl="0">
            <a:lnSpc>
              <a:spcPct val="90000"/>
            </a:lnSpc>
            <a:spcBef>
              <a:spcPct val="0"/>
            </a:spcBef>
            <a:spcAft>
              <a:spcPct val="15000"/>
            </a:spcAft>
            <a:buChar char="•"/>
          </a:pPr>
          <a:r>
            <a:rPr lang="en-GB" sz="1800" kern="1200"/>
            <a:t>Clinical Research </a:t>
          </a:r>
        </a:p>
        <a:p>
          <a:pPr marL="171450" lvl="1" indent="-171450" algn="l" defTabSz="800100" rtl="0">
            <a:lnSpc>
              <a:spcPct val="90000"/>
            </a:lnSpc>
            <a:spcBef>
              <a:spcPct val="0"/>
            </a:spcBef>
            <a:spcAft>
              <a:spcPct val="15000"/>
            </a:spcAft>
            <a:buChar char="•"/>
          </a:pPr>
          <a:r>
            <a:rPr lang="en-GB" sz="1800" kern="1200" dirty="0"/>
            <a:t>Action and applied research </a:t>
          </a:r>
        </a:p>
        <a:p>
          <a:pPr marL="171450" lvl="1" indent="-171450" algn="l" defTabSz="800100" rtl="0">
            <a:lnSpc>
              <a:spcPct val="90000"/>
            </a:lnSpc>
            <a:spcBef>
              <a:spcPct val="0"/>
            </a:spcBef>
            <a:spcAft>
              <a:spcPct val="15000"/>
            </a:spcAft>
            <a:buChar char="•"/>
          </a:pPr>
          <a:r>
            <a:rPr lang="en-GB" sz="1800" kern="1200" dirty="0"/>
            <a:t>Participatory research </a:t>
          </a:r>
        </a:p>
      </dsp:txBody>
      <dsp:txXfrm rot="-5400000">
        <a:off x="1777594" y="556603"/>
        <a:ext cx="3005899" cy="2910153"/>
      </dsp:txXfrm>
    </dsp:sp>
    <dsp:sp modelId="{3935A8DC-778E-47A8-9071-C9F8A1F49A38}">
      <dsp:nvSpPr>
        <dsp:cNvPr id="0" name=""/>
        <dsp:cNvSpPr/>
      </dsp:nvSpPr>
      <dsp:spPr>
        <a:xfrm>
          <a:off x="0" y="0"/>
          <a:ext cx="1777593" cy="4023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kern="1200"/>
            <a:t>Qualitative Examples </a:t>
          </a:r>
        </a:p>
      </dsp:txBody>
      <dsp:txXfrm>
        <a:off x="86775" y="86775"/>
        <a:ext cx="1604043" cy="38498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88332-BEF2-4C49-AD4F-F0CED87397BD}">
      <dsp:nvSpPr>
        <dsp:cNvPr id="0" name=""/>
        <dsp:cNvSpPr/>
      </dsp:nvSpPr>
      <dsp:spPr>
        <a:xfrm>
          <a:off x="0" y="1964"/>
          <a:ext cx="4932941" cy="12965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Quantitative Examples </a:t>
          </a:r>
        </a:p>
      </dsp:txBody>
      <dsp:txXfrm>
        <a:off x="63294" y="65258"/>
        <a:ext cx="4806353" cy="1170002"/>
      </dsp:txXfrm>
    </dsp:sp>
    <dsp:sp modelId="{816DA4DB-2C9C-4FBA-8453-55BDAA1FBFDB}">
      <dsp:nvSpPr>
        <dsp:cNvPr id="0" name=""/>
        <dsp:cNvSpPr/>
      </dsp:nvSpPr>
      <dsp:spPr>
        <a:xfrm rot="5400000">
          <a:off x="2839040" y="431596"/>
          <a:ext cx="1037272" cy="316016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t>requires large sample sizes for statistical analysis </a:t>
          </a:r>
        </a:p>
      </dsp:txBody>
      <dsp:txXfrm rot="-5400000">
        <a:off x="1777594" y="1543678"/>
        <a:ext cx="3109531" cy="936002"/>
      </dsp:txXfrm>
    </dsp:sp>
    <dsp:sp modelId="{9363BCB9-DB5A-42BC-A535-0676006479F3}">
      <dsp:nvSpPr>
        <dsp:cNvPr id="0" name=""/>
        <dsp:cNvSpPr/>
      </dsp:nvSpPr>
      <dsp:spPr>
        <a:xfrm>
          <a:off x="0" y="1363384"/>
          <a:ext cx="1777593" cy="12965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Surveys: </a:t>
          </a:r>
        </a:p>
      </dsp:txBody>
      <dsp:txXfrm>
        <a:off x="63294" y="1426678"/>
        <a:ext cx="1651005" cy="1170002"/>
      </dsp:txXfrm>
    </dsp:sp>
    <dsp:sp modelId="{B8A0A383-F326-48D0-BE60-4B0ADC7E1863}">
      <dsp:nvSpPr>
        <dsp:cNvPr id="0" name=""/>
        <dsp:cNvSpPr/>
      </dsp:nvSpPr>
      <dsp:spPr>
        <a:xfrm rot="5400000">
          <a:off x="2839040" y="1793016"/>
          <a:ext cx="1037272" cy="316016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t>requires a control group </a:t>
          </a:r>
        </a:p>
      </dsp:txBody>
      <dsp:txXfrm rot="-5400000">
        <a:off x="1777594" y="2905098"/>
        <a:ext cx="3109531" cy="936002"/>
      </dsp:txXfrm>
    </dsp:sp>
    <dsp:sp modelId="{AC0F8AE5-DCB7-4EC6-882E-503C2674BEA3}">
      <dsp:nvSpPr>
        <dsp:cNvPr id="0" name=""/>
        <dsp:cNvSpPr/>
      </dsp:nvSpPr>
      <dsp:spPr>
        <a:xfrm>
          <a:off x="0" y="2724804"/>
          <a:ext cx="1777593" cy="12965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Experimental designs: </a:t>
          </a:r>
        </a:p>
      </dsp:txBody>
      <dsp:txXfrm>
        <a:off x="63294" y="2788098"/>
        <a:ext cx="1651005" cy="1170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157B2C-F137-46ED-B094-B89247F527AE}" type="slidenum">
              <a:rPr lang="en-GB" smtClean="0"/>
              <a:t>18</a:t>
            </a:fld>
            <a:endParaRPr lang="en-GB"/>
          </a:p>
        </p:txBody>
      </p:sp>
    </p:spTree>
    <p:extLst>
      <p:ext uri="{BB962C8B-B14F-4D97-AF65-F5344CB8AC3E}">
        <p14:creationId xmlns:p14="http://schemas.microsoft.com/office/powerpoint/2010/main" val="117756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28</a:t>
            </a:fld>
            <a:endParaRPr lang="en-GB"/>
          </a:p>
        </p:txBody>
      </p:sp>
    </p:spTree>
    <p:extLst>
      <p:ext uri="{BB962C8B-B14F-4D97-AF65-F5344CB8AC3E}">
        <p14:creationId xmlns:p14="http://schemas.microsoft.com/office/powerpoint/2010/main" val="1146771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21/03/2025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3/21/2025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2427222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AB3C-0001-A874-04F9-BC51A40661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4C860D-4EE7-A4B0-8993-417D17D6B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16E06-DF08-1606-6FC9-A9C9D6C6CBF2}"/>
              </a:ext>
            </a:extLst>
          </p:cNvPr>
          <p:cNvSpPr>
            <a:spLocks noGrp="1"/>
          </p:cNvSpPr>
          <p:nvPr>
            <p:ph type="dt" sz="half" idx="10"/>
          </p:nvPr>
        </p:nvSpPr>
        <p:spPr/>
        <p:txBody>
          <a:bodyPr/>
          <a:lstStyle/>
          <a:p>
            <a:fld id="{ED84739D-9AAB-4EC9-A3A3-790D1BB61258}" type="datetimeFigureOut">
              <a:rPr lang="en-GB" smtClean="0"/>
              <a:t>21/03/2025</a:t>
            </a:fld>
            <a:endParaRPr lang="en-GB"/>
          </a:p>
        </p:txBody>
      </p:sp>
      <p:sp>
        <p:nvSpPr>
          <p:cNvPr id="5" name="Footer Placeholder 4">
            <a:extLst>
              <a:ext uri="{FF2B5EF4-FFF2-40B4-BE49-F238E27FC236}">
                <a16:creationId xmlns:a16="http://schemas.microsoft.com/office/drawing/2014/main" id="{ED37F101-94B9-6F6D-F934-A6B4C75B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790B1-DC1F-526A-8448-4793C44B4806}"/>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31636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686CE6-43C4-4028-9E36-9FFA7E9AB9B9}" type="datetime1">
              <a:rPr lang="en-US" smtClean="0"/>
              <a:t>3/21/2025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55064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834AF0D-ACD8-435B-9AFD-5557FFC6860B}" type="datetime1">
              <a:rPr lang="en-US" smtClean="0"/>
              <a:t>3/21/2025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90314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D12222-2624-9B9E-9544-40413B00FD8C}"/>
              </a:ext>
            </a:extLst>
          </p:cNvPr>
          <p:cNvSpPr>
            <a:spLocks noGrp="1"/>
          </p:cNvSpPr>
          <p:nvPr>
            <p:ph type="dt" sz="half" idx="10"/>
          </p:nvPr>
        </p:nvSpPr>
        <p:spPr/>
        <p:txBody>
          <a:bodyPr/>
          <a:lstStyle/>
          <a:p>
            <a:fld id="{ED84739D-9AAB-4EC9-A3A3-790D1BB61258}" type="datetimeFigureOut">
              <a:rPr lang="en-GB" smtClean="0"/>
              <a:t>12/03/2025</a:t>
            </a:fld>
            <a:endParaRPr lang="en-GB"/>
          </a:p>
        </p:txBody>
      </p:sp>
      <p:sp>
        <p:nvSpPr>
          <p:cNvPr id="3" name="Footer Placeholder 2">
            <a:extLst>
              <a:ext uri="{FF2B5EF4-FFF2-40B4-BE49-F238E27FC236}">
                <a16:creationId xmlns:a16="http://schemas.microsoft.com/office/drawing/2014/main" id="{997DDA26-0FE5-D7E4-EC15-2E0AE86A95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170BF9-9D23-AC4E-2B4D-79AD45752A78}"/>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14457474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A39D-5C8A-7E7D-3C0C-60F071920F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1A6AF9-2053-D61A-D18A-73443C380571}"/>
              </a:ext>
            </a:extLst>
          </p:cNvPr>
          <p:cNvSpPr>
            <a:spLocks noGrp="1"/>
          </p:cNvSpPr>
          <p:nvPr>
            <p:ph type="dt" sz="half" idx="10"/>
          </p:nvPr>
        </p:nvSpPr>
        <p:spPr/>
        <p:txBody>
          <a:bodyPr/>
          <a:lstStyle/>
          <a:p>
            <a:fld id="{ED84739D-9AAB-4EC9-A3A3-790D1BB61258}" type="datetimeFigureOut">
              <a:rPr lang="en-GB" smtClean="0"/>
              <a:t>12/03/2025</a:t>
            </a:fld>
            <a:endParaRPr lang="en-GB"/>
          </a:p>
        </p:txBody>
      </p:sp>
      <p:sp>
        <p:nvSpPr>
          <p:cNvPr id="4" name="Footer Placeholder 3">
            <a:extLst>
              <a:ext uri="{FF2B5EF4-FFF2-40B4-BE49-F238E27FC236}">
                <a16:creationId xmlns:a16="http://schemas.microsoft.com/office/drawing/2014/main" id="{C75A8DC6-B0AF-DEC5-9130-906730E6F6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40BD3D-8891-84C6-BB81-5202F1137648}"/>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0475588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21/03/2025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1" r:id="rId3"/>
    <p:sldLayoutId id="2147483702" r:id="rId4"/>
    <p:sldLayoutId id="2147483703" r:id="rId5"/>
    <p:sldLayoutId id="2147483704" r:id="rId6"/>
    <p:sldLayoutId id="214748370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1.xml"/><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0.xml"/><Relationship Id="rId1" Type="http://schemas.openxmlformats.org/officeDocument/2006/relationships/video" Target="https://www.youtube.com/embed/MlU22hTyIs4"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0.xml"/><Relationship Id="rId1" Type="http://schemas.openxmlformats.org/officeDocument/2006/relationships/video" Target="https://www.youtube.com/embed/kUApnFN2vGk"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0.xml"/><Relationship Id="rId1" Type="http://schemas.openxmlformats.org/officeDocument/2006/relationships/video" Target="https://www.youtube.com/embed/hkcqGU7l_zU"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normAutofit fontScale="90000"/>
          </a:bodyPr>
          <a:lstStyle/>
          <a:p>
            <a:r>
              <a:rPr lang="en-GB" sz="6500" dirty="0"/>
              <a:t>Social and Educational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p:txBody>
          <a:bodyPr>
            <a:normAutofit/>
          </a:bodyPr>
          <a:lstStyle/>
          <a:p>
            <a:r>
              <a:rPr lang="en-GB" dirty="0"/>
              <a:t>ECYW5001</a:t>
            </a:r>
          </a:p>
          <a:p>
            <a:endParaRPr lang="en-GB" dirty="0"/>
          </a:p>
        </p:txBody>
      </p:sp>
    </p:spTree>
    <p:extLst>
      <p:ext uri="{BB962C8B-B14F-4D97-AF65-F5344CB8AC3E}">
        <p14:creationId xmlns:p14="http://schemas.microsoft.com/office/powerpoint/2010/main" val="1896244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3A4E2-F138-F887-1A04-B0C2EA2BAB98}"/>
              </a:ext>
            </a:extLst>
          </p:cNvPr>
          <p:cNvSpPr>
            <a:spLocks noGrp="1"/>
          </p:cNvSpPr>
          <p:nvPr>
            <p:ph type="ctrTitle"/>
          </p:nvPr>
        </p:nvSpPr>
        <p:spPr/>
        <p:txBody>
          <a:bodyPr/>
          <a:lstStyle/>
          <a:p>
            <a:r>
              <a:rPr lang="en-GB" dirty="0"/>
              <a:t>Paradigms</a:t>
            </a:r>
          </a:p>
        </p:txBody>
      </p:sp>
      <p:sp>
        <p:nvSpPr>
          <p:cNvPr id="3" name="Subtitle 2">
            <a:extLst>
              <a:ext uri="{FF2B5EF4-FFF2-40B4-BE49-F238E27FC236}">
                <a16:creationId xmlns:a16="http://schemas.microsoft.com/office/drawing/2014/main" id="{0A68FB75-9BCC-27C2-A80C-9913FF3269B6}"/>
              </a:ext>
            </a:extLst>
          </p:cNvPr>
          <p:cNvSpPr>
            <a:spLocks noGrp="1"/>
          </p:cNvSpPr>
          <p:nvPr>
            <p:ph type="subTitle" idx="1"/>
          </p:nvPr>
        </p:nvSpPr>
        <p:spPr/>
        <p:txBody>
          <a:bodyPr>
            <a:normAutofit/>
          </a:bodyPr>
          <a:lstStyle/>
          <a:p>
            <a:r>
              <a:rPr lang="en-GB" sz="4800" dirty="0"/>
              <a:t>‘a basic set of beliefs that guide  action.’</a:t>
            </a:r>
          </a:p>
        </p:txBody>
      </p:sp>
    </p:spTree>
    <p:extLst>
      <p:ext uri="{BB962C8B-B14F-4D97-AF65-F5344CB8AC3E}">
        <p14:creationId xmlns:p14="http://schemas.microsoft.com/office/powerpoint/2010/main" val="1931992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CDE2-C223-8F5D-13E0-F7D09230B2B7}"/>
              </a:ext>
            </a:extLst>
          </p:cNvPr>
          <p:cNvSpPr>
            <a:spLocks noGrp="1"/>
          </p:cNvSpPr>
          <p:nvPr>
            <p:ph type="title"/>
          </p:nvPr>
        </p:nvSpPr>
        <p:spPr/>
        <p:txBody>
          <a:bodyPr/>
          <a:lstStyle/>
          <a:p>
            <a:r>
              <a:rPr lang="en-GB" dirty="0"/>
              <a:t>Worldview or Paradigm</a:t>
            </a:r>
          </a:p>
        </p:txBody>
      </p:sp>
      <p:sp>
        <p:nvSpPr>
          <p:cNvPr id="3" name="Content Placeholder 2">
            <a:extLst>
              <a:ext uri="{FF2B5EF4-FFF2-40B4-BE49-F238E27FC236}">
                <a16:creationId xmlns:a16="http://schemas.microsoft.com/office/drawing/2014/main" id="{FEA41275-F732-15DE-1F69-649E4D405B10}"/>
              </a:ext>
            </a:extLst>
          </p:cNvPr>
          <p:cNvSpPr>
            <a:spLocks noGrp="1"/>
          </p:cNvSpPr>
          <p:nvPr>
            <p:ph idx="1"/>
          </p:nvPr>
        </p:nvSpPr>
        <p:spPr/>
        <p:txBody>
          <a:bodyPr/>
          <a:lstStyle/>
          <a:p>
            <a:r>
              <a:rPr lang="en-GB" dirty="0"/>
              <a:t>‘ a basic set of beliefs that guide action’</a:t>
            </a:r>
          </a:p>
          <a:p>
            <a:endParaRPr lang="en-GB" dirty="0"/>
          </a:p>
          <a:p>
            <a:r>
              <a:rPr lang="en-GB" dirty="0"/>
              <a:t>They are a general philosophical orientation about the world and the nature of research the the researcher brings to the study.</a:t>
            </a:r>
          </a:p>
          <a:p>
            <a:r>
              <a:rPr lang="en-GB" dirty="0"/>
              <a:t>Individuals develop worldviews based upon their discipline orientations and research communities, advisors and mentors, and past research experiences.</a:t>
            </a:r>
          </a:p>
          <a:p>
            <a:pPr marL="0" indent="0">
              <a:buNone/>
            </a:pPr>
            <a:endParaRPr lang="en-GB" dirty="0"/>
          </a:p>
        </p:txBody>
      </p:sp>
    </p:spTree>
    <p:extLst>
      <p:ext uri="{BB962C8B-B14F-4D97-AF65-F5344CB8AC3E}">
        <p14:creationId xmlns:p14="http://schemas.microsoft.com/office/powerpoint/2010/main" val="1061908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75258-BEDE-210F-E899-ED07B16F1316}"/>
              </a:ext>
            </a:extLst>
          </p:cNvPr>
          <p:cNvSpPr>
            <a:spLocks noGrp="1"/>
          </p:cNvSpPr>
          <p:nvPr>
            <p:ph type="title"/>
          </p:nvPr>
        </p:nvSpPr>
        <p:spPr/>
        <p:txBody>
          <a:bodyPr/>
          <a:lstStyle/>
          <a:p>
            <a:r>
              <a:rPr lang="en-GB" dirty="0"/>
              <a:t>Positivist worldview</a:t>
            </a:r>
          </a:p>
        </p:txBody>
      </p:sp>
      <p:sp>
        <p:nvSpPr>
          <p:cNvPr id="3" name="Content Placeholder 2">
            <a:extLst>
              <a:ext uri="{FF2B5EF4-FFF2-40B4-BE49-F238E27FC236}">
                <a16:creationId xmlns:a16="http://schemas.microsoft.com/office/drawing/2014/main" id="{A84D5D3E-306D-0D77-75FF-95C7BA7C7208}"/>
              </a:ext>
            </a:extLst>
          </p:cNvPr>
          <p:cNvSpPr>
            <a:spLocks noGrp="1"/>
          </p:cNvSpPr>
          <p:nvPr>
            <p:ph idx="1"/>
          </p:nvPr>
        </p:nvSpPr>
        <p:spPr/>
        <p:txBody>
          <a:bodyPr/>
          <a:lstStyle/>
          <a:p>
            <a:r>
              <a:rPr lang="en-GB" dirty="0"/>
              <a:t>Traditional form of research</a:t>
            </a:r>
          </a:p>
          <a:p>
            <a:endParaRPr lang="en-GB" dirty="0"/>
          </a:p>
          <a:p>
            <a:r>
              <a:rPr lang="en-GB" dirty="0"/>
              <a:t>Assumptions hold true for more quantitative than qualitative research</a:t>
            </a:r>
          </a:p>
          <a:p>
            <a:endParaRPr lang="en-GB" dirty="0"/>
          </a:p>
          <a:p>
            <a:r>
              <a:rPr lang="en-GB" dirty="0"/>
              <a:t>Sometimes referred to as the scientific method or doing science research</a:t>
            </a:r>
          </a:p>
          <a:p>
            <a:endParaRPr lang="en-GB" dirty="0"/>
          </a:p>
          <a:p>
            <a:r>
              <a:rPr lang="en-GB" dirty="0"/>
              <a:t>A deterministic philosophy – causes determine effects or outcomes</a:t>
            </a:r>
          </a:p>
        </p:txBody>
      </p:sp>
    </p:spTree>
    <p:extLst>
      <p:ext uri="{BB962C8B-B14F-4D97-AF65-F5344CB8AC3E}">
        <p14:creationId xmlns:p14="http://schemas.microsoft.com/office/powerpoint/2010/main" val="635937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24E49-EDE2-BE73-8A2B-8954722E2B6A}"/>
              </a:ext>
            </a:extLst>
          </p:cNvPr>
          <p:cNvSpPr>
            <a:spLocks noGrp="1"/>
          </p:cNvSpPr>
          <p:nvPr>
            <p:ph type="title"/>
          </p:nvPr>
        </p:nvSpPr>
        <p:spPr/>
        <p:txBody>
          <a:bodyPr/>
          <a:lstStyle/>
          <a:p>
            <a:r>
              <a:rPr lang="en-GB" dirty="0"/>
              <a:t>Positivist worldview</a:t>
            </a:r>
          </a:p>
        </p:txBody>
      </p:sp>
      <p:sp>
        <p:nvSpPr>
          <p:cNvPr id="3" name="Content Placeholder 2">
            <a:extLst>
              <a:ext uri="{FF2B5EF4-FFF2-40B4-BE49-F238E27FC236}">
                <a16:creationId xmlns:a16="http://schemas.microsoft.com/office/drawing/2014/main" id="{1998ECEB-9C6B-B7D7-740A-43A5C10A482E}"/>
              </a:ext>
            </a:extLst>
          </p:cNvPr>
          <p:cNvSpPr>
            <a:spLocks noGrp="1"/>
          </p:cNvSpPr>
          <p:nvPr>
            <p:ph idx="1"/>
          </p:nvPr>
        </p:nvSpPr>
        <p:spPr/>
        <p:txBody>
          <a:bodyPr>
            <a:normAutofit fontScale="92500" lnSpcReduction="10000"/>
          </a:bodyPr>
          <a:lstStyle/>
          <a:p>
            <a:r>
              <a:rPr lang="en-GB" dirty="0"/>
              <a:t>Knowledge is based on careful observation and measurement of the objective reality that exists ‘out there in the world.’</a:t>
            </a:r>
          </a:p>
          <a:p>
            <a:endParaRPr lang="en-GB" dirty="0"/>
          </a:p>
          <a:p>
            <a:r>
              <a:rPr lang="en-GB" dirty="0"/>
              <a:t>There are laws or theories that govern the world, these need to be tested, verified, or discovered, so that we can better understand the world.</a:t>
            </a:r>
          </a:p>
          <a:p>
            <a:endParaRPr lang="en-GB" dirty="0"/>
          </a:p>
          <a:p>
            <a:r>
              <a:rPr lang="en-GB" dirty="0"/>
              <a:t>Therefore a researcher begins with a theory, collects data that either supports or refutes that theory, and then makes necessary revisions, and conducts additional tests</a:t>
            </a:r>
          </a:p>
        </p:txBody>
      </p:sp>
    </p:spTree>
    <p:extLst>
      <p:ext uri="{BB962C8B-B14F-4D97-AF65-F5344CB8AC3E}">
        <p14:creationId xmlns:p14="http://schemas.microsoft.com/office/powerpoint/2010/main" val="2613301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D719-CC5E-DC42-A132-9C357D24FD0A}"/>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81EABD4B-2608-646F-053A-AC687EA011B9}"/>
              </a:ext>
            </a:extLst>
          </p:cNvPr>
          <p:cNvSpPr>
            <a:spLocks noGrp="1"/>
          </p:cNvSpPr>
          <p:nvPr>
            <p:ph idx="1"/>
          </p:nvPr>
        </p:nvSpPr>
        <p:spPr/>
        <p:txBody>
          <a:bodyPr>
            <a:normAutofit fontScale="62500" lnSpcReduction="20000"/>
          </a:bodyPr>
          <a:lstStyle/>
          <a:p>
            <a:r>
              <a:rPr lang="en-GB" dirty="0"/>
              <a:t>(or interpretivism)</a:t>
            </a:r>
          </a:p>
          <a:p>
            <a:endParaRPr lang="en-GB" dirty="0"/>
          </a:p>
          <a:p>
            <a:r>
              <a:rPr lang="en-GB" dirty="0"/>
              <a:t>Seen as an approach to qualitative research</a:t>
            </a:r>
          </a:p>
          <a:p>
            <a:endParaRPr lang="en-GB" dirty="0"/>
          </a:p>
          <a:p>
            <a:r>
              <a:rPr lang="en-GB" dirty="0"/>
              <a:t>Individuals seek understanding of the world in which they live and work</a:t>
            </a:r>
          </a:p>
          <a:p>
            <a:endParaRPr lang="en-GB" dirty="0"/>
          </a:p>
          <a:p>
            <a:r>
              <a:rPr lang="en-GB" dirty="0"/>
              <a:t>They develop subjective meanings of their experiences</a:t>
            </a:r>
          </a:p>
          <a:p>
            <a:endParaRPr lang="en-GB" dirty="0"/>
          </a:p>
          <a:p>
            <a:r>
              <a:rPr lang="en-GB" dirty="0"/>
              <a:t>Meanings can be varied and multiple</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219609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517D-A102-4265-5204-81A06FE50119}"/>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29A60971-A465-65C8-6280-2988ED4B4B3F}"/>
              </a:ext>
            </a:extLst>
          </p:cNvPr>
          <p:cNvSpPr>
            <a:spLocks noGrp="1"/>
          </p:cNvSpPr>
          <p:nvPr>
            <p:ph idx="1"/>
          </p:nvPr>
        </p:nvSpPr>
        <p:spPr/>
        <p:txBody>
          <a:bodyPr>
            <a:normAutofit fontScale="92500" lnSpcReduction="10000"/>
          </a:bodyPr>
          <a:lstStyle/>
          <a:p>
            <a:r>
              <a:rPr lang="en-GB" dirty="0"/>
              <a:t>The aim of the research is to rely as much as possible on the participants views of the situation being studied</a:t>
            </a:r>
          </a:p>
          <a:p>
            <a:endParaRPr lang="en-GB" dirty="0"/>
          </a:p>
          <a:p>
            <a:r>
              <a:rPr lang="en-GB" dirty="0"/>
              <a:t>The more open ended the questioning the better, as the researcher listens carefully to what people say or do in their life settings</a:t>
            </a:r>
          </a:p>
          <a:p>
            <a:endParaRPr lang="en-GB" dirty="0"/>
          </a:p>
          <a:p>
            <a:r>
              <a:rPr lang="en-GB" dirty="0"/>
              <a:t>Often the subjective meanings are negotiated socially and historically, and are formed through interaction with others (hence social constructivism) and through social and historical norms that operate in individuals lives.</a:t>
            </a:r>
          </a:p>
        </p:txBody>
      </p:sp>
    </p:spTree>
    <p:extLst>
      <p:ext uri="{BB962C8B-B14F-4D97-AF65-F5344CB8AC3E}">
        <p14:creationId xmlns:p14="http://schemas.microsoft.com/office/powerpoint/2010/main" val="3863475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B437-12A7-1594-6533-53CEB87DA3F1}"/>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616DCFFB-4477-1FAD-54A0-880E7200A56C}"/>
              </a:ext>
            </a:extLst>
          </p:cNvPr>
          <p:cNvSpPr>
            <a:spLocks noGrp="1"/>
          </p:cNvSpPr>
          <p:nvPr>
            <p:ph idx="1"/>
          </p:nvPr>
        </p:nvSpPr>
        <p:spPr/>
        <p:txBody>
          <a:bodyPr/>
          <a:lstStyle/>
          <a:p>
            <a:r>
              <a:rPr lang="en-GB" dirty="0"/>
              <a:t>There is also a focus on the specific contexts in which people live and work in order to understand the historical and cultural settings of the participants.</a:t>
            </a:r>
          </a:p>
          <a:p>
            <a:endParaRPr lang="en-GB" dirty="0"/>
          </a:p>
          <a:p>
            <a:r>
              <a:rPr lang="en-GB" dirty="0"/>
              <a:t>The aim is to make sense of the meanings that others have about the world.</a:t>
            </a:r>
          </a:p>
          <a:p>
            <a:endParaRPr lang="en-GB" dirty="0"/>
          </a:p>
          <a:p>
            <a:r>
              <a:rPr lang="en-GB" dirty="0"/>
              <a:t>Rather than starting with a theory,  researchers generate or inductively develop a theory or pattern of meaning (Crotty, 1998) </a:t>
            </a:r>
          </a:p>
        </p:txBody>
      </p:sp>
    </p:spTree>
    <p:extLst>
      <p:ext uri="{BB962C8B-B14F-4D97-AF65-F5344CB8AC3E}">
        <p14:creationId xmlns:p14="http://schemas.microsoft.com/office/powerpoint/2010/main" val="1183025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32308-5C01-2424-A2DC-08814EAEA5B8}"/>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3FED08E2-5C09-8DE3-B1EA-282DA5EE0563}"/>
              </a:ext>
            </a:extLst>
          </p:cNvPr>
          <p:cNvSpPr>
            <a:spLocks noGrp="1"/>
          </p:cNvSpPr>
          <p:nvPr>
            <p:ph idx="1"/>
          </p:nvPr>
        </p:nvSpPr>
        <p:spPr/>
        <p:txBody>
          <a:bodyPr>
            <a:normAutofit fontScale="92500" lnSpcReduction="20000"/>
          </a:bodyPr>
          <a:lstStyle/>
          <a:p>
            <a:r>
              <a:rPr lang="en-GB" dirty="0"/>
              <a:t>Human beings construct meanings as they engage with the world they are interpreting.</a:t>
            </a:r>
          </a:p>
          <a:p>
            <a:endParaRPr lang="en-GB" dirty="0"/>
          </a:p>
          <a:p>
            <a:r>
              <a:rPr lang="en-GB" dirty="0"/>
              <a:t>Humans engage with their world and make sense of it based on their historical and social perspectives. Therefore researchers seek to understand the context or setting of the participants through visiting the context and gathering information personally.</a:t>
            </a:r>
          </a:p>
          <a:p>
            <a:endParaRPr lang="en-GB" dirty="0"/>
          </a:p>
          <a:p>
            <a:r>
              <a:rPr lang="en-GB" dirty="0"/>
              <a:t>The process of qualitative research is largely inductive – the researcher generates meaning from the data collected in the field.</a:t>
            </a:r>
          </a:p>
        </p:txBody>
      </p:sp>
    </p:spTree>
    <p:extLst>
      <p:ext uri="{BB962C8B-B14F-4D97-AF65-F5344CB8AC3E}">
        <p14:creationId xmlns:p14="http://schemas.microsoft.com/office/powerpoint/2010/main" val="1896525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08DC3-2744-E44B-F944-9AE79C53BF63}"/>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535C4663-5167-58ED-5E5D-D55DB2697942}"/>
              </a:ext>
            </a:extLst>
          </p:cNvPr>
          <p:cNvSpPr>
            <a:spLocks noGrp="1"/>
          </p:cNvSpPr>
          <p:nvPr>
            <p:ph idx="1"/>
          </p:nvPr>
        </p:nvSpPr>
        <p:spPr/>
        <p:txBody>
          <a:bodyPr/>
          <a:lstStyle/>
          <a:p>
            <a:r>
              <a:rPr lang="en-GB" dirty="0"/>
              <a:t>Arises out of actions, situations and consequences rather than antecedent conditions.</a:t>
            </a:r>
          </a:p>
          <a:p>
            <a:endParaRPr lang="en-GB" dirty="0"/>
          </a:p>
          <a:p>
            <a:r>
              <a:rPr lang="en-GB" dirty="0"/>
              <a:t>Concern with ‘what works’ – in solutions to problems.</a:t>
            </a:r>
          </a:p>
          <a:p>
            <a:endParaRPr lang="en-GB" dirty="0"/>
          </a:p>
          <a:p>
            <a:r>
              <a:rPr lang="en-GB" dirty="0"/>
              <a:t>Researchers emphasize the research problem and/or question, and use all of the approaches available to understand it.</a:t>
            </a:r>
          </a:p>
        </p:txBody>
      </p:sp>
    </p:spTree>
    <p:extLst>
      <p:ext uri="{BB962C8B-B14F-4D97-AF65-F5344CB8AC3E}">
        <p14:creationId xmlns:p14="http://schemas.microsoft.com/office/powerpoint/2010/main" val="897713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6F465-1320-D39C-9D54-B5956261441F}"/>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557FCE01-A619-9B0A-47B6-70C49C998A18}"/>
              </a:ext>
            </a:extLst>
          </p:cNvPr>
          <p:cNvSpPr>
            <a:spLocks noGrp="1"/>
          </p:cNvSpPr>
          <p:nvPr>
            <p:ph idx="1"/>
          </p:nvPr>
        </p:nvSpPr>
        <p:spPr/>
        <p:txBody>
          <a:bodyPr>
            <a:normAutofit fontScale="92500"/>
          </a:bodyPr>
          <a:lstStyle/>
          <a:p>
            <a:r>
              <a:rPr lang="en-GB" dirty="0"/>
              <a:t>It is not committed to any one system of philosophy or reality, drawing on both qualitative and quantitative assumptions.</a:t>
            </a:r>
          </a:p>
          <a:p>
            <a:endParaRPr lang="en-GB" dirty="0"/>
          </a:p>
          <a:p>
            <a:r>
              <a:rPr lang="en-GB" dirty="0"/>
              <a:t>Researchers have freedom of choice  of the methods, techniques and procedures of research that best meet their needs and purposes.</a:t>
            </a:r>
          </a:p>
          <a:p>
            <a:pPr marL="0" indent="0">
              <a:buNone/>
            </a:pPr>
            <a:endParaRPr lang="en-GB" dirty="0"/>
          </a:p>
          <a:p>
            <a:r>
              <a:rPr lang="en-GB" dirty="0"/>
              <a:t>Truth is what works at the time.  Researchers therefore use both quantitative and qualitative data to provide the best understanding of the research problem.</a:t>
            </a:r>
          </a:p>
          <a:p>
            <a:endParaRPr lang="en-GB" dirty="0"/>
          </a:p>
        </p:txBody>
      </p:sp>
    </p:spTree>
    <p:extLst>
      <p:ext uri="{BB962C8B-B14F-4D97-AF65-F5344CB8AC3E}">
        <p14:creationId xmlns:p14="http://schemas.microsoft.com/office/powerpoint/2010/main" val="1026831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A8D2-4F70-9644-1CD1-725504717449}"/>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E05D8424-369A-8B43-1CD6-3903A506C7E4}"/>
              </a:ext>
            </a:extLst>
          </p:cNvPr>
          <p:cNvSpPr>
            <a:spLocks noGrp="1"/>
          </p:cNvSpPr>
          <p:nvPr>
            <p:ph idx="1"/>
          </p:nvPr>
        </p:nvSpPr>
        <p:spPr/>
        <p:txBody>
          <a:bodyPr/>
          <a:lstStyle/>
          <a:p>
            <a:r>
              <a:rPr lang="en-GB" dirty="0"/>
              <a:t>Pragmatism opens the door to multiple methods, different worldviews, and different assumptions, as well as different forms of data collection and analysis.</a:t>
            </a:r>
          </a:p>
          <a:p>
            <a:endParaRPr lang="en-GB" dirty="0"/>
          </a:p>
          <a:p>
            <a:r>
              <a:rPr lang="en-GB" dirty="0"/>
              <a:t>Pragmatists believe that we need to stop asking questions about reality and the laws of nature – ‘They would simply like to change the subject.’ (Crotty, 1990)</a:t>
            </a:r>
          </a:p>
        </p:txBody>
      </p:sp>
    </p:spTree>
    <p:extLst>
      <p:ext uri="{BB962C8B-B14F-4D97-AF65-F5344CB8AC3E}">
        <p14:creationId xmlns:p14="http://schemas.microsoft.com/office/powerpoint/2010/main" val="3850988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DDD-FBBD-CB44-5EA7-8CAF8217DE7A}"/>
              </a:ext>
            </a:extLst>
          </p:cNvPr>
          <p:cNvSpPr>
            <a:spLocks noGrp="1"/>
          </p:cNvSpPr>
          <p:nvPr>
            <p:ph type="title"/>
          </p:nvPr>
        </p:nvSpPr>
        <p:spPr/>
        <p:txBody>
          <a:bodyPr/>
          <a:lstStyle/>
          <a:p>
            <a:r>
              <a:rPr lang="en-GB" dirty="0"/>
              <a:t>Other points…</a:t>
            </a:r>
          </a:p>
        </p:txBody>
      </p:sp>
      <p:sp>
        <p:nvSpPr>
          <p:cNvPr id="3" name="Content Placeholder 2">
            <a:extLst>
              <a:ext uri="{FF2B5EF4-FFF2-40B4-BE49-F238E27FC236}">
                <a16:creationId xmlns:a16="http://schemas.microsoft.com/office/drawing/2014/main" id="{26B8FAF1-F152-AFF0-86B4-0F2F577BCDF4}"/>
              </a:ext>
            </a:extLst>
          </p:cNvPr>
          <p:cNvSpPr>
            <a:spLocks noGrp="1"/>
          </p:cNvSpPr>
          <p:nvPr>
            <p:ph idx="1"/>
          </p:nvPr>
        </p:nvSpPr>
        <p:spPr/>
        <p:txBody>
          <a:bodyPr>
            <a:normAutofit fontScale="77500" lnSpcReduction="20000"/>
          </a:bodyPr>
          <a:lstStyle/>
          <a:p>
            <a:r>
              <a:rPr lang="en-GB" dirty="0"/>
              <a:t>There is an historical evolution to be aware of, with quantitative approaches dominating the forms of research in the social sciences in the late nineteenth century and up to mid twentieth century.</a:t>
            </a:r>
          </a:p>
          <a:p>
            <a:r>
              <a:rPr lang="en-GB" dirty="0"/>
              <a:t>During the latter half of the twentieth century, interest in qualitative research increased, along with mixed methods research</a:t>
            </a:r>
          </a:p>
          <a:p>
            <a:r>
              <a:rPr lang="en-GB" dirty="0"/>
              <a:t>Qualitative and quantitative approaches should not be viewed as rigid, distinct categories.  Instead they represent different ends of a continuum.</a:t>
            </a:r>
          </a:p>
          <a:p>
            <a:endParaRPr lang="en-GB" dirty="0"/>
          </a:p>
          <a:p>
            <a:r>
              <a:rPr lang="en-GB" dirty="0"/>
              <a:t>A study tends to be more qualitative than quantitative or vice versa.</a:t>
            </a:r>
          </a:p>
          <a:p>
            <a:endParaRPr lang="en-GB" dirty="0"/>
          </a:p>
          <a:p>
            <a:r>
              <a:rPr lang="en-GB" dirty="0"/>
              <a:t>With mixed methods residing in the middle of this continuum. </a:t>
            </a:r>
          </a:p>
        </p:txBody>
      </p:sp>
    </p:spTree>
    <p:extLst>
      <p:ext uri="{BB962C8B-B14F-4D97-AF65-F5344CB8AC3E}">
        <p14:creationId xmlns:p14="http://schemas.microsoft.com/office/powerpoint/2010/main" val="1025166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B25BD-6897-3329-4947-948EEE02C410}"/>
              </a:ext>
            </a:extLst>
          </p:cNvPr>
          <p:cNvSpPr>
            <a:spLocks noGrp="1"/>
          </p:cNvSpPr>
          <p:nvPr>
            <p:ph type="title"/>
          </p:nvPr>
        </p:nvSpPr>
        <p:spPr/>
        <p:txBody>
          <a:bodyPr>
            <a:normAutofit fontScale="90000"/>
          </a:bodyPr>
          <a:lstStyle/>
          <a:p>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YMCHWIL GYDA PHLANT </a:t>
            </a:r>
            <a:b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br>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					Research </a:t>
            </a:r>
            <a:r>
              <a:rPr kumimoji="0" lang="cy-GB" sz="3200" b="0" i="0" u="none" strike="noStrike" kern="1200" cap="all" spc="0" normalizeH="0" baseline="0" noProof="0" dirty="0" err="1">
                <a:ln>
                  <a:noFill/>
                </a:ln>
                <a:solidFill>
                  <a:prstClr val="black"/>
                </a:solidFill>
                <a:effectLst/>
                <a:uLnTx/>
                <a:uFillTx/>
                <a:latin typeface="Gill Sans MT" panose="020B0502020104020203"/>
                <a:ea typeface="+mj-ea"/>
                <a:cs typeface="+mj-cs"/>
              </a:rPr>
              <a:t>with</a:t>
            </a:r>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 </a:t>
            </a:r>
            <a:r>
              <a:rPr kumimoji="0" lang="cy-GB" sz="3200" b="0" i="0" u="none" strike="noStrike" kern="1200" cap="all" spc="0" normalizeH="0" baseline="0" noProof="0" dirty="0" err="1">
                <a:ln>
                  <a:noFill/>
                </a:ln>
                <a:solidFill>
                  <a:prstClr val="black"/>
                </a:solidFill>
                <a:effectLst/>
                <a:uLnTx/>
                <a:uFillTx/>
                <a:latin typeface="Gill Sans MT" panose="020B0502020104020203"/>
                <a:ea typeface="+mj-ea"/>
                <a:cs typeface="+mj-cs"/>
              </a:rPr>
              <a:t>children</a:t>
            </a:r>
            <a:endParaRPr lang="en-GB" dirty="0"/>
          </a:p>
        </p:txBody>
      </p:sp>
      <p:sp>
        <p:nvSpPr>
          <p:cNvPr id="3" name="Content Placeholder 2">
            <a:extLst>
              <a:ext uri="{FF2B5EF4-FFF2-40B4-BE49-F238E27FC236}">
                <a16:creationId xmlns:a16="http://schemas.microsoft.com/office/drawing/2014/main" id="{110CFF87-19F9-B349-BAAE-306EA9D506C4}"/>
              </a:ext>
            </a:extLst>
          </p:cNvPr>
          <p:cNvSpPr>
            <a:spLocks noGrp="1"/>
          </p:cNvSpPr>
          <p:nvPr>
            <p:ph sz="half" idx="1"/>
          </p:nvPr>
        </p:nvSpPr>
        <p:spPr/>
        <p:txBody>
          <a:bodyPr>
            <a:normAutofit fontScale="55000" lnSpcReduction="20000"/>
          </a:bodyPr>
          <a:lstStyle/>
          <a:p>
            <a:r>
              <a:rPr lang="en-GB" dirty="0" err="1"/>
              <a:t>Wrth</a:t>
            </a:r>
            <a:r>
              <a:rPr lang="en-GB" dirty="0"/>
              <a:t> </a:t>
            </a:r>
            <a:r>
              <a:rPr lang="en-GB" dirty="0" err="1"/>
              <a:t>wneud</a:t>
            </a:r>
            <a:r>
              <a:rPr lang="en-GB" dirty="0"/>
              <a:t> </a:t>
            </a:r>
            <a:r>
              <a:rPr lang="en-GB" dirty="0" err="1"/>
              <a:t>ymchwil</a:t>
            </a:r>
            <a:r>
              <a:rPr lang="en-GB" dirty="0"/>
              <a:t> </a:t>
            </a:r>
            <a:r>
              <a:rPr lang="en-GB" dirty="0" err="1"/>
              <a:t>gyda</a:t>
            </a:r>
            <a:r>
              <a:rPr lang="en-GB" dirty="0"/>
              <a:t> </a:t>
            </a:r>
            <a:r>
              <a:rPr lang="en-GB" dirty="0" err="1"/>
              <a:t>phobl</a:t>
            </a:r>
            <a:r>
              <a:rPr lang="en-GB" dirty="0"/>
              <a:t> </a:t>
            </a:r>
            <a:r>
              <a:rPr lang="en-GB" dirty="0" err="1"/>
              <a:t>ifanc</a:t>
            </a:r>
            <a:r>
              <a:rPr lang="en-GB" dirty="0"/>
              <a:t> </a:t>
            </a:r>
            <a:r>
              <a:rPr lang="en-GB" dirty="0" err="1"/>
              <a:t>mae</a:t>
            </a:r>
            <a:r>
              <a:rPr lang="en-GB" dirty="0"/>
              <a:t> </a:t>
            </a:r>
            <a:r>
              <a:rPr lang="en-GB" dirty="0" err="1"/>
              <a:t>angen</a:t>
            </a:r>
            <a:r>
              <a:rPr lang="en-GB" dirty="0"/>
              <a:t> </a:t>
            </a:r>
            <a:r>
              <a:rPr lang="en-GB" dirty="0" err="1"/>
              <a:t>ystyried</a:t>
            </a:r>
            <a:r>
              <a:rPr lang="en-GB" dirty="0"/>
              <a:t> y </a:t>
            </a:r>
            <a:r>
              <a:rPr lang="en-GB" dirty="0" err="1"/>
              <a:t>materion</a:t>
            </a:r>
            <a:r>
              <a:rPr lang="en-GB" dirty="0"/>
              <a:t> </a:t>
            </a:r>
            <a:r>
              <a:rPr lang="en-GB" dirty="0" err="1"/>
              <a:t>canlynol</a:t>
            </a:r>
            <a:r>
              <a:rPr lang="en-GB" dirty="0"/>
              <a:t>:</a:t>
            </a:r>
          </a:p>
          <a:p>
            <a:r>
              <a:rPr lang="en-GB" dirty="0" err="1"/>
              <a:t>Sicrhau</a:t>
            </a:r>
            <a:r>
              <a:rPr lang="en-GB" dirty="0"/>
              <a:t> bod </a:t>
            </a:r>
            <a:r>
              <a:rPr lang="en-GB" dirty="0" err="1"/>
              <a:t>ystyriaeth</a:t>
            </a:r>
            <a:r>
              <a:rPr lang="en-GB" dirty="0"/>
              <a:t> </a:t>
            </a:r>
            <a:r>
              <a:rPr lang="en-GB" dirty="0" err="1"/>
              <a:t>briodol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rhoi</a:t>
            </a:r>
            <a:r>
              <a:rPr lang="en-GB" dirty="0"/>
              <a:t> </a:t>
            </a:r>
            <a:r>
              <a:rPr lang="en-GB" dirty="0" err="1"/>
              <a:t>i</a:t>
            </a:r>
            <a:r>
              <a:rPr lang="en-GB" dirty="0"/>
              <a:t> </a:t>
            </a:r>
            <a:r>
              <a:rPr lang="en-GB" dirty="0" err="1"/>
              <a:t>sicrhau</a:t>
            </a:r>
            <a:r>
              <a:rPr lang="en-GB" dirty="0"/>
              <a:t> </a:t>
            </a:r>
            <a:r>
              <a:rPr lang="en-GB" dirty="0" err="1"/>
              <a:t>diogelwch</a:t>
            </a:r>
            <a:r>
              <a:rPr lang="en-GB" dirty="0"/>
              <a:t> a </a:t>
            </a:r>
            <a:r>
              <a:rPr lang="en-GB" dirty="0" err="1"/>
              <a:t>lles</a:t>
            </a:r>
            <a:r>
              <a:rPr lang="en-GB" dirty="0"/>
              <a:t> plant a </a:t>
            </a:r>
            <a:r>
              <a:rPr lang="en-GB" dirty="0" err="1"/>
              <a:t>phobl</a:t>
            </a:r>
            <a:r>
              <a:rPr lang="en-GB" dirty="0"/>
              <a:t> </a:t>
            </a:r>
            <a:r>
              <a:rPr lang="en-GB" dirty="0" err="1"/>
              <a:t>ifanc</a:t>
            </a:r>
            <a:r>
              <a:rPr lang="en-GB" dirty="0"/>
              <a:t> bob </a:t>
            </a:r>
            <a:r>
              <a:rPr lang="en-GB" dirty="0" err="1"/>
              <a:t>amser</a:t>
            </a:r>
            <a:r>
              <a:rPr lang="en-GB" dirty="0"/>
              <a:t>.</a:t>
            </a:r>
          </a:p>
          <a:p>
            <a:r>
              <a:rPr lang="en-GB" dirty="0" err="1"/>
              <a:t>Unrhyw</a:t>
            </a:r>
            <a:r>
              <a:rPr lang="en-GB" dirty="0"/>
              <a:t> </a:t>
            </a:r>
            <a:r>
              <a:rPr lang="en-GB" dirty="0" err="1"/>
              <a:t>effaith</a:t>
            </a:r>
            <a:r>
              <a:rPr lang="en-GB" dirty="0"/>
              <a:t> </a:t>
            </a:r>
            <a:r>
              <a:rPr lang="en-GB" dirty="0" err="1"/>
              <a:t>bosibl</a:t>
            </a:r>
            <a:r>
              <a:rPr lang="en-GB" dirty="0"/>
              <a:t> y gall </a:t>
            </a:r>
            <a:r>
              <a:rPr lang="en-GB" dirty="0" err="1"/>
              <a:t>cynnwys</a:t>
            </a:r>
            <a:r>
              <a:rPr lang="en-GB" dirty="0"/>
              <a:t> </a:t>
            </a:r>
            <a:r>
              <a:rPr lang="en-GB" dirty="0" err="1"/>
              <a:t>yn</a:t>
            </a:r>
            <a:r>
              <a:rPr lang="en-GB" dirty="0"/>
              <a:t> yr </a:t>
            </a:r>
            <a:r>
              <a:rPr lang="en-GB" dirty="0" err="1"/>
              <a:t>ymchwil</a:t>
            </a:r>
            <a:r>
              <a:rPr lang="en-GB" dirty="0"/>
              <a:t> </a:t>
            </a:r>
            <a:r>
              <a:rPr lang="en-GB" dirty="0" err="1"/>
              <a:t>ei</a:t>
            </a:r>
            <a:r>
              <a:rPr lang="en-GB" dirty="0"/>
              <a:t> </a:t>
            </a:r>
            <a:r>
              <a:rPr lang="en-GB" dirty="0" err="1"/>
              <a:t>chael</a:t>
            </a:r>
            <a:r>
              <a:rPr lang="en-GB" dirty="0"/>
              <a:t> </a:t>
            </a:r>
            <a:r>
              <a:rPr lang="en-GB" dirty="0" err="1"/>
              <a:t>ar</a:t>
            </a:r>
            <a:r>
              <a:rPr lang="en-GB" dirty="0"/>
              <a:t> y </a:t>
            </a:r>
            <a:r>
              <a:rPr lang="en-GB" dirty="0" err="1"/>
              <a:t>bobl</a:t>
            </a:r>
            <a:r>
              <a:rPr lang="en-GB" dirty="0"/>
              <a:t> </a:t>
            </a:r>
            <a:r>
              <a:rPr lang="en-GB" dirty="0" err="1"/>
              <a:t>ifanc</a:t>
            </a:r>
            <a:r>
              <a:rPr lang="en-GB" dirty="0"/>
              <a:t> </a:t>
            </a:r>
            <a:r>
              <a:rPr lang="en-GB" dirty="0" err="1"/>
              <a:t>yn</a:t>
            </a:r>
            <a:r>
              <a:rPr lang="en-GB" dirty="0"/>
              <a:t> </a:t>
            </a:r>
            <a:r>
              <a:rPr lang="en-GB" dirty="0" err="1"/>
              <a:t>ddiweddarach</a:t>
            </a:r>
            <a:r>
              <a:rPr lang="en-GB" dirty="0"/>
              <a:t>.</a:t>
            </a:r>
          </a:p>
          <a:p>
            <a:r>
              <a:rPr lang="en-GB" dirty="0" err="1"/>
              <a:t>Sicrhau</a:t>
            </a:r>
            <a:r>
              <a:rPr lang="en-GB" dirty="0"/>
              <a:t> </a:t>
            </a:r>
            <a:r>
              <a:rPr lang="en-GB" dirty="0" err="1"/>
              <a:t>caniatâd</a:t>
            </a:r>
            <a:r>
              <a:rPr lang="en-GB" dirty="0"/>
              <a:t> </a:t>
            </a:r>
            <a:r>
              <a:rPr lang="en-GB" dirty="0" err="1"/>
              <a:t>gwybodus</a:t>
            </a:r>
            <a:r>
              <a:rPr lang="en-GB" dirty="0"/>
              <a:t> </a:t>
            </a:r>
            <a:r>
              <a:rPr lang="en-GB" dirty="0" err="1"/>
              <a:t>i'w</a:t>
            </a:r>
            <a:r>
              <a:rPr lang="en-GB" dirty="0"/>
              <a:t> </a:t>
            </a:r>
            <a:r>
              <a:rPr lang="en-GB" dirty="0" err="1"/>
              <a:t>rhan</a:t>
            </a:r>
            <a:r>
              <a:rPr lang="en-GB" dirty="0"/>
              <a:t> </a:t>
            </a:r>
            <a:r>
              <a:rPr lang="en-GB" dirty="0" err="1"/>
              <a:t>yn</a:t>
            </a:r>
            <a:r>
              <a:rPr lang="en-GB" dirty="0"/>
              <a:t> yr </a:t>
            </a:r>
            <a:r>
              <a:rPr lang="en-GB" dirty="0" err="1"/>
              <a:t>ymchwil</a:t>
            </a:r>
            <a:r>
              <a:rPr lang="en-GB" dirty="0"/>
              <a:t>.</a:t>
            </a:r>
          </a:p>
          <a:p>
            <a:r>
              <a:rPr lang="en-GB" dirty="0" err="1"/>
              <a:t>Sicrhau</a:t>
            </a:r>
            <a:r>
              <a:rPr lang="en-GB" dirty="0"/>
              <a:t> </a:t>
            </a:r>
            <a:r>
              <a:rPr lang="en-GB" dirty="0" err="1"/>
              <a:t>cydymffurfiaeth</a:t>
            </a:r>
            <a:r>
              <a:rPr lang="en-GB" dirty="0"/>
              <a:t> â </a:t>
            </a:r>
            <a:r>
              <a:rPr lang="en-GB" dirty="0" err="1"/>
              <a:t>gofynion</a:t>
            </a:r>
            <a:r>
              <a:rPr lang="en-GB" dirty="0"/>
              <a:t> </a:t>
            </a:r>
            <a:r>
              <a:rPr lang="en-GB" dirty="0" err="1"/>
              <a:t>cyfreithiol</a:t>
            </a:r>
            <a:r>
              <a:rPr lang="en-GB" dirty="0"/>
              <a:t> </a:t>
            </a:r>
            <a:r>
              <a:rPr lang="en-GB" dirty="0" err="1"/>
              <a:t>sy’n</a:t>
            </a:r>
            <a:r>
              <a:rPr lang="en-GB" dirty="0"/>
              <a:t> </a:t>
            </a:r>
            <a:r>
              <a:rPr lang="en-GB" dirty="0" err="1"/>
              <a:t>ymwneud</a:t>
            </a:r>
            <a:r>
              <a:rPr lang="en-GB" dirty="0"/>
              <a:t> â </a:t>
            </a:r>
            <a:r>
              <a:rPr lang="en-GB" dirty="0" err="1"/>
              <a:t>gweithio</a:t>
            </a:r>
            <a:r>
              <a:rPr lang="en-GB" dirty="0"/>
              <a:t> </a:t>
            </a:r>
            <a:r>
              <a:rPr lang="en-GB" dirty="0" err="1"/>
              <a:t>gyda</a:t>
            </a:r>
            <a:r>
              <a:rPr lang="en-GB" dirty="0"/>
              <a:t> </a:t>
            </a:r>
            <a:r>
              <a:rPr lang="en-GB" dirty="0" err="1"/>
              <a:t>phlant</a:t>
            </a:r>
            <a:r>
              <a:rPr lang="en-GB" dirty="0"/>
              <a:t> neu </a:t>
            </a:r>
            <a:r>
              <a:rPr lang="en-GB" dirty="0" err="1"/>
              <a:t>bobl</a:t>
            </a:r>
            <a:r>
              <a:rPr lang="en-GB" dirty="0"/>
              <a:t> </a:t>
            </a:r>
            <a:r>
              <a:rPr lang="en-GB" dirty="0" err="1"/>
              <a:t>ifanc</a:t>
            </a:r>
            <a:r>
              <a:rPr lang="en-GB" dirty="0"/>
              <a:t> </a:t>
            </a:r>
            <a:r>
              <a:rPr lang="en-GB" dirty="0" err="1"/>
              <a:t>yn</a:t>
            </a:r>
            <a:r>
              <a:rPr lang="en-GB" dirty="0"/>
              <a:t> y DU.</a:t>
            </a:r>
          </a:p>
          <a:p>
            <a:r>
              <a:rPr lang="en-GB" dirty="0" err="1"/>
              <a:t>Defnyddio</a:t>
            </a:r>
            <a:r>
              <a:rPr lang="en-GB" dirty="0"/>
              <a:t> </a:t>
            </a:r>
            <a:r>
              <a:rPr lang="en-GB" dirty="0" err="1"/>
              <a:t>gwobrau</a:t>
            </a:r>
            <a:r>
              <a:rPr lang="en-GB" dirty="0"/>
              <a:t>/</a:t>
            </a:r>
            <a:r>
              <a:rPr lang="en-GB" dirty="0" err="1"/>
              <a:t>cymhellion</a:t>
            </a:r>
            <a:r>
              <a:rPr lang="en-GB" dirty="0"/>
              <a:t> </a:t>
            </a:r>
            <a:r>
              <a:rPr lang="en-GB" dirty="0" err="1"/>
              <a:t>ar</a:t>
            </a:r>
            <a:r>
              <a:rPr lang="en-GB" dirty="0"/>
              <a:t> </a:t>
            </a:r>
            <a:r>
              <a:rPr lang="en-GB" dirty="0" err="1"/>
              <a:t>gyfer</a:t>
            </a:r>
            <a:r>
              <a:rPr lang="en-GB" dirty="0"/>
              <a:t> </a:t>
            </a:r>
            <a:r>
              <a:rPr lang="en-GB" dirty="0" err="1"/>
              <a:t>cyfranogiad</a:t>
            </a:r>
            <a:r>
              <a:rPr lang="en-GB" dirty="0"/>
              <a:t>.</a:t>
            </a:r>
          </a:p>
          <a:p>
            <a:r>
              <a:rPr lang="en-GB" dirty="0"/>
              <a:t>Y </a:t>
            </a:r>
            <a:r>
              <a:rPr lang="en-GB" dirty="0" err="1"/>
              <a:t>defnydd</a:t>
            </a:r>
            <a:r>
              <a:rPr lang="en-GB" dirty="0"/>
              <a:t> o </a:t>
            </a:r>
            <a:r>
              <a:rPr lang="en-GB" dirty="0" err="1"/>
              <a:t>ddelweddau</a:t>
            </a:r>
            <a:r>
              <a:rPr lang="en-GB" dirty="0"/>
              <a:t> o </a:t>
            </a:r>
            <a:r>
              <a:rPr lang="en-GB" dirty="0" err="1"/>
              <a:t>bobl</a:t>
            </a:r>
            <a:r>
              <a:rPr lang="en-GB" dirty="0"/>
              <a:t> </a:t>
            </a:r>
            <a:r>
              <a:rPr lang="en-GB" dirty="0" err="1"/>
              <a:t>ifanc</a:t>
            </a:r>
            <a:r>
              <a:rPr lang="en-GB" dirty="0"/>
              <a:t>.</a:t>
            </a:r>
          </a:p>
        </p:txBody>
      </p:sp>
      <p:sp>
        <p:nvSpPr>
          <p:cNvPr id="4" name="Content Placeholder 3">
            <a:extLst>
              <a:ext uri="{FF2B5EF4-FFF2-40B4-BE49-F238E27FC236}">
                <a16:creationId xmlns:a16="http://schemas.microsoft.com/office/drawing/2014/main" id="{017FC63E-3D48-1D05-FE02-A3C95F36C82D}"/>
              </a:ext>
            </a:extLst>
          </p:cNvPr>
          <p:cNvSpPr>
            <a:spLocks noGrp="1"/>
          </p:cNvSpPr>
          <p:nvPr>
            <p:ph sz="half" idx="2"/>
          </p:nvPr>
        </p:nvSpPr>
        <p:spPr/>
        <p:txBody>
          <a:bodyPr>
            <a:normAutofit fontScale="55000" lnSpcReduction="20000"/>
          </a:bodyPr>
          <a:lstStyle/>
          <a:p>
            <a:r>
              <a:rPr lang="en-GB" dirty="0"/>
              <a:t>When undertaking research with young people the following issues need to be taken into account:</a:t>
            </a:r>
          </a:p>
          <a:p>
            <a:pPr lvl="1"/>
            <a:r>
              <a:rPr lang="en-GB" dirty="0"/>
              <a:t>Ensure that appropriate regard is given to ensuring the safety and wellbeing of children and young people at all times.</a:t>
            </a:r>
          </a:p>
          <a:p>
            <a:pPr lvl="1"/>
            <a:r>
              <a:rPr lang="en-GB" dirty="0"/>
              <a:t>Any possible impact which inclusion in the research may have upon the young people at a later date.</a:t>
            </a:r>
          </a:p>
          <a:p>
            <a:pPr lvl="1"/>
            <a:r>
              <a:rPr lang="en-GB" dirty="0"/>
              <a:t>The securing of informed consent to their involvement in the research.</a:t>
            </a:r>
          </a:p>
          <a:p>
            <a:pPr lvl="1"/>
            <a:r>
              <a:rPr lang="en-GB" dirty="0"/>
              <a:t>Ensuring compliance with legal requirements relating to working with children or young people within the UK.</a:t>
            </a:r>
          </a:p>
          <a:p>
            <a:pPr lvl="1"/>
            <a:r>
              <a:rPr lang="en-GB" dirty="0"/>
              <a:t>Use of rewards/inducements for participation.</a:t>
            </a:r>
          </a:p>
          <a:p>
            <a:pPr lvl="1"/>
            <a:r>
              <a:rPr lang="en-GB" dirty="0"/>
              <a:t>The use of images of young people.</a:t>
            </a:r>
          </a:p>
          <a:p>
            <a:endParaRPr lang="en-GB" dirty="0"/>
          </a:p>
        </p:txBody>
      </p:sp>
    </p:spTree>
    <p:extLst>
      <p:ext uri="{BB962C8B-B14F-4D97-AF65-F5344CB8AC3E}">
        <p14:creationId xmlns:p14="http://schemas.microsoft.com/office/powerpoint/2010/main" val="935221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47EB4-60C2-EE4E-BBE3-8863BA57A590}"/>
              </a:ext>
            </a:extLst>
          </p:cNvPr>
          <p:cNvSpPr>
            <a:spLocks noGrp="1"/>
          </p:cNvSpPr>
          <p:nvPr>
            <p:ph type="title"/>
          </p:nvPr>
        </p:nvSpPr>
        <p:spPr/>
        <p:txBody>
          <a:bodyPr>
            <a:normAutofit/>
          </a:bodyPr>
          <a:lstStyle/>
          <a:p>
            <a:r>
              <a:rPr lang="en-US" sz="3200" dirty="0"/>
              <a:t>Think about research within the current context of where you work and study</a:t>
            </a:r>
          </a:p>
        </p:txBody>
      </p:sp>
      <p:sp>
        <p:nvSpPr>
          <p:cNvPr id="3" name="Content Placeholder 2">
            <a:extLst>
              <a:ext uri="{FF2B5EF4-FFF2-40B4-BE49-F238E27FC236}">
                <a16:creationId xmlns:a16="http://schemas.microsoft.com/office/drawing/2014/main" id="{E15BE2C0-4E5A-FE43-87B5-869088DAF9AA}"/>
              </a:ext>
            </a:extLst>
          </p:cNvPr>
          <p:cNvSpPr>
            <a:spLocks noGrp="1"/>
          </p:cNvSpPr>
          <p:nvPr>
            <p:ph sz="half" idx="1"/>
          </p:nvPr>
        </p:nvSpPr>
        <p:spPr/>
        <p:txBody>
          <a:bodyPr>
            <a:normAutofit fontScale="77500" lnSpcReduction="20000"/>
          </a:bodyPr>
          <a:lstStyle/>
          <a:p>
            <a:r>
              <a:rPr lang="en-US" dirty="0"/>
              <a:t>What would be the most important aspects for you?</a:t>
            </a:r>
          </a:p>
          <a:p>
            <a:endParaRPr lang="en-US" dirty="0"/>
          </a:p>
          <a:p>
            <a:r>
              <a:rPr lang="en-US" dirty="0"/>
              <a:t>Why is it important?</a:t>
            </a:r>
          </a:p>
          <a:p>
            <a:endParaRPr lang="en-US" dirty="0"/>
          </a:p>
          <a:p>
            <a:endParaRPr lang="en-US" dirty="0"/>
          </a:p>
          <a:p>
            <a:r>
              <a:rPr lang="en-US" dirty="0"/>
              <a:t>What difference would it make?</a:t>
            </a:r>
          </a:p>
          <a:p>
            <a:endParaRPr lang="en-US" dirty="0"/>
          </a:p>
          <a:p>
            <a:r>
              <a:rPr lang="en-US" dirty="0"/>
              <a:t>What are your initial thoughts and concerns?</a:t>
            </a:r>
          </a:p>
        </p:txBody>
      </p:sp>
      <p:pic>
        <p:nvPicPr>
          <p:cNvPr id="5" name="Our-voices-Why video.mp4" descr="Our-voices-Why video.mp4">
            <a:hlinkClick r:id="" action="ppaction://media"/>
            <a:extLst>
              <a:ext uri="{FF2B5EF4-FFF2-40B4-BE49-F238E27FC236}">
                <a16:creationId xmlns:a16="http://schemas.microsoft.com/office/drawing/2014/main" id="{05DF4156-B62F-9D4F-A634-8FA8DF222EBB}"/>
              </a:ext>
            </a:extLst>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6188075" y="2816225"/>
            <a:ext cx="3702050" cy="2082800"/>
          </a:xfrm>
        </p:spPr>
      </p:pic>
    </p:spTree>
    <p:extLst>
      <p:ext uri="{BB962C8B-B14F-4D97-AF65-F5344CB8AC3E}">
        <p14:creationId xmlns:p14="http://schemas.microsoft.com/office/powerpoint/2010/main" val="809099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1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3F906-F846-EC41-B199-4F260E5FE0BD}"/>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F27FBA6F-776E-5B4F-8838-AD9CB511AD1D}"/>
              </a:ext>
            </a:extLst>
          </p:cNvPr>
          <p:cNvPicPr>
            <a:picLocks noGrp="1" noChangeAspect="1"/>
          </p:cNvPicPr>
          <p:nvPr>
            <p:ph idx="1"/>
          </p:nvPr>
        </p:nvPicPr>
        <p:blipFill>
          <a:blip r:embed="rId3"/>
          <a:stretch>
            <a:fillRect/>
          </a:stretch>
        </p:blipFill>
        <p:spPr>
          <a:xfrm>
            <a:off x="1631504" y="286605"/>
            <a:ext cx="8712968" cy="5582384"/>
          </a:xfrm>
          <a:prstGeom prst="rect">
            <a:avLst/>
          </a:prstGeom>
        </p:spPr>
      </p:pic>
      <p:sp>
        <p:nvSpPr>
          <p:cNvPr id="5" name="TextBox 4">
            <a:extLst>
              <a:ext uri="{FF2B5EF4-FFF2-40B4-BE49-F238E27FC236}">
                <a16:creationId xmlns:a16="http://schemas.microsoft.com/office/drawing/2014/main" id="{B6CBF91D-C5E3-EC44-93BB-32C010EFD102}"/>
              </a:ext>
            </a:extLst>
          </p:cNvPr>
          <p:cNvSpPr txBox="1"/>
          <p:nvPr/>
        </p:nvSpPr>
        <p:spPr>
          <a:xfrm>
            <a:off x="2567608" y="6453336"/>
            <a:ext cx="6840760" cy="369332"/>
          </a:xfrm>
          <a:prstGeom prst="rect">
            <a:avLst/>
          </a:prstGeom>
          <a:noFill/>
        </p:spPr>
        <p:txBody>
          <a:bodyPr wrap="square" rtlCol="0">
            <a:spAutoFit/>
          </a:bodyPr>
          <a:lstStyle/>
          <a:p>
            <a:r>
              <a:rPr lang="en-US" dirty="0"/>
              <a:t>Open University: https://</a:t>
            </a:r>
            <a:r>
              <a:rPr lang="en-US" dirty="0" err="1"/>
              <a:t>ourvoicesou.co.uk</a:t>
            </a:r>
            <a:r>
              <a:rPr lang="en-US" dirty="0"/>
              <a:t>/why/</a:t>
            </a:r>
          </a:p>
        </p:txBody>
      </p:sp>
    </p:spTree>
    <p:extLst>
      <p:ext uri="{BB962C8B-B14F-4D97-AF65-F5344CB8AC3E}">
        <p14:creationId xmlns:p14="http://schemas.microsoft.com/office/powerpoint/2010/main" val="1784767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1"/>
          <p:cNvSpPr txBox="1">
            <a:spLocks/>
          </p:cNvSpPr>
          <p:nvPr/>
        </p:nvSpPr>
        <p:spPr>
          <a:xfrm>
            <a:off x="5159896" y="446252"/>
            <a:ext cx="4248476" cy="181374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sz="1800" dirty="0"/>
              <a:t>Punch K, (2013) </a:t>
            </a:r>
            <a:r>
              <a:rPr lang="en-GB" sz="1800" i="1" dirty="0"/>
              <a:t>Introduction to Social Research Methods: Quantitative and Qualitative Approaches, </a:t>
            </a:r>
            <a:r>
              <a:rPr lang="en-GB" sz="1800" dirty="0"/>
              <a:t>London: Sage</a:t>
            </a:r>
          </a:p>
          <a:p>
            <a:endParaRPr lang="en-GB" dirty="0"/>
          </a:p>
        </p:txBody>
      </p:sp>
      <p:sp>
        <p:nvSpPr>
          <p:cNvPr id="7" name="Rectangle 8"/>
          <p:cNvSpPr/>
          <p:nvPr/>
        </p:nvSpPr>
        <p:spPr>
          <a:xfrm>
            <a:off x="1524001" y="-161744"/>
            <a:ext cx="186003" cy="323489"/>
          </a:xfrm>
          <a:prstGeom prst="rect">
            <a:avLst/>
          </a:prstGeom>
          <a:noFill/>
          <a:ln>
            <a:noFill/>
            <a:prstDash val="solid"/>
          </a:ln>
        </p:spPr>
        <p:txBody>
          <a:bodyPr vert="horz" wrap="none" lIns="92070" tIns="46040" rIns="92070" bIns="0" anchor="ctr" anchorCtr="0" compatLnSpc="1">
            <a:spAutoFit/>
          </a:bodyPr>
          <a:lstStyle/>
          <a:p>
            <a:pPr>
              <a:defRPr sz="1800" b="0" i="0" u="none" strike="noStrike" kern="0" cap="none" spc="0" baseline="0">
                <a:solidFill>
                  <a:srgbClr val="000000"/>
                </a:solidFill>
                <a:uFillTx/>
              </a:defRPr>
            </a:pPr>
            <a:endParaRPr lang="en-US">
              <a:solidFill>
                <a:srgbClr val="000000"/>
              </a:solidFill>
              <a:latin typeface="Franklin Gothic Book"/>
              <a:ea typeface=""/>
              <a:cs typeface=""/>
            </a:endParaRPr>
          </a:p>
        </p:txBody>
      </p:sp>
      <p:sp>
        <p:nvSpPr>
          <p:cNvPr id="8" name="Rectangle 9"/>
          <p:cNvSpPr/>
          <p:nvPr/>
        </p:nvSpPr>
        <p:spPr>
          <a:xfrm>
            <a:off x="1524001" y="2282392"/>
            <a:ext cx="186003" cy="646977"/>
          </a:xfrm>
          <a:prstGeom prst="rect">
            <a:avLst/>
          </a:prstGeom>
          <a:noFill/>
          <a:ln>
            <a:noFill/>
            <a:prstDash val="solid"/>
          </a:ln>
        </p:spPr>
        <p:txBody>
          <a:bodyPr vert="horz" wrap="none" lIns="92070" tIns="46040" rIns="92070" bIns="46040" anchor="ctr" anchorCtr="0" compatLnSpc="1">
            <a:spAutoFit/>
          </a:bodyPr>
          <a:lstStyle/>
          <a:p>
            <a:pPr hangingPunct="0">
              <a:defRPr sz="1800" b="0" i="0" u="none" strike="noStrike" kern="0" cap="none" spc="0" baseline="0">
                <a:solidFill>
                  <a:srgbClr val="000000"/>
                </a:solidFill>
                <a:uFillTx/>
              </a:defRPr>
            </a:pPr>
            <a:endParaRPr lang="en-GB" sz="1200" b="1">
              <a:solidFill>
                <a:srgbClr val="000000"/>
              </a:solidFill>
              <a:latin typeface="Times New Roman" pitchFamily="18"/>
              <a:ea typeface=""/>
              <a:cs typeface="Times New Roman" pitchFamily="18"/>
            </a:endParaRPr>
          </a:p>
          <a:p>
            <a:pPr hangingPunct="0">
              <a:defRPr sz="1800" b="0" i="0" u="none" strike="noStrike" kern="0" cap="none" spc="0" baseline="0">
                <a:solidFill>
                  <a:srgbClr val="000000"/>
                </a:solidFill>
                <a:uFillTx/>
              </a:defRPr>
            </a:pPr>
            <a:endParaRPr lang="en-GB" sz="2400">
              <a:solidFill>
                <a:srgbClr val="000000"/>
              </a:solidFill>
              <a:latin typeface="Times New Roman" pitchFamily="18"/>
              <a:ea typeface=""/>
              <a:cs typeface=""/>
            </a:endParaRPr>
          </a:p>
        </p:txBody>
      </p:sp>
      <p:pic>
        <p:nvPicPr>
          <p:cNvPr id="1026" name="Picture 2" descr="Introduction to Social Research by Keith F. Pun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5713" y="116632"/>
            <a:ext cx="1180589" cy="146339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Image result for student's guide to research ethics">
            <a:extLst>
              <a:ext uri="{FF2B5EF4-FFF2-40B4-BE49-F238E27FC236}">
                <a16:creationId xmlns:a16="http://schemas.microsoft.com/office/drawing/2014/main" id="{9DC2FC36-A659-D94F-9746-6115C013DCC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64864" y="2063975"/>
            <a:ext cx="1723569" cy="172356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59BC762-0077-E84E-8BBF-0297493A1935}"/>
              </a:ext>
            </a:extLst>
          </p:cNvPr>
          <p:cNvSpPr/>
          <p:nvPr/>
        </p:nvSpPr>
        <p:spPr>
          <a:xfrm>
            <a:off x="5303912" y="3105835"/>
            <a:ext cx="3960440" cy="923330"/>
          </a:xfrm>
          <a:prstGeom prst="rect">
            <a:avLst/>
          </a:prstGeom>
        </p:spPr>
        <p:txBody>
          <a:bodyPr wrap="square">
            <a:spAutoFit/>
          </a:bodyPr>
          <a:lstStyle/>
          <a:p>
            <a:pPr>
              <a:spcBef>
                <a:spcPts val="500"/>
              </a:spcBef>
            </a:pPr>
            <a:r>
              <a:rPr lang="en-GB" i="1" dirty="0"/>
              <a:t>Oliver P, (2010) The Students' Guide to Research Ethics, Buckingham: Open University Press.</a:t>
            </a:r>
          </a:p>
        </p:txBody>
      </p:sp>
      <p:pic>
        <p:nvPicPr>
          <p:cNvPr id="11" name="Picture 2" descr="https://proxy-eu.hosted.exlibrisgroup.com/exl_rewrite/syndetics.com/index.aspx?isbn=1412995302/SC.JPG&amp;client=primo">
            <a:extLst>
              <a:ext uri="{FF2B5EF4-FFF2-40B4-BE49-F238E27FC236}">
                <a16:creationId xmlns:a16="http://schemas.microsoft.com/office/drawing/2014/main" id="{215F11D3-1E77-744A-B8DE-8334ECBD3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2195" y="4149080"/>
            <a:ext cx="1567622" cy="2375184"/>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2E4CA25B-A1BD-D941-9B3B-5F9574FFCDA0}"/>
              </a:ext>
            </a:extLst>
          </p:cNvPr>
          <p:cNvSpPr/>
          <p:nvPr/>
        </p:nvSpPr>
        <p:spPr>
          <a:xfrm>
            <a:off x="5159896" y="4736508"/>
            <a:ext cx="4572000" cy="1200329"/>
          </a:xfrm>
          <a:prstGeom prst="rect">
            <a:avLst/>
          </a:prstGeom>
        </p:spPr>
        <p:txBody>
          <a:bodyPr>
            <a:spAutoFit/>
          </a:bodyPr>
          <a:lstStyle/>
          <a:p>
            <a:r>
              <a:rPr lang="en-GB" dirty="0"/>
              <a:t> Creswell, J and  Creswell, W. (2013). Qualitative inquiry and research design: choosing among five approaches.</a:t>
            </a:r>
            <a:r>
              <a:rPr lang="en-GB" b="1" dirty="0"/>
              <a:t> </a:t>
            </a:r>
            <a:r>
              <a:rPr lang="en-GB" dirty="0"/>
              <a:t>3rd ed. Los Angeles : SAGE Publications </a:t>
            </a:r>
          </a:p>
        </p:txBody>
      </p:sp>
    </p:spTree>
    <p:extLst>
      <p:ext uri="{BB962C8B-B14F-4D97-AF65-F5344CB8AC3E}">
        <p14:creationId xmlns:p14="http://schemas.microsoft.com/office/powerpoint/2010/main" val="1056407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A6B194-5D51-204D-99A6-208E053F5028}"/>
              </a:ext>
            </a:extLst>
          </p:cNvPr>
          <p:cNvSpPr>
            <a:spLocks noGrp="1"/>
          </p:cNvSpPr>
          <p:nvPr>
            <p:ph type="title"/>
          </p:nvPr>
        </p:nvSpPr>
        <p:spPr>
          <a:xfrm>
            <a:off x="2346960" y="286604"/>
            <a:ext cx="7543800" cy="1450757"/>
          </a:xfrm>
        </p:spPr>
        <p:txBody>
          <a:bodyPr vert="horz" lIns="91440" tIns="45720" rIns="91440" bIns="45720" rtlCol="0" anchor="ctr">
            <a:normAutofit fontScale="90000"/>
          </a:bodyPr>
          <a:lstStyle/>
          <a:p>
            <a:r>
              <a:rPr lang="en-US" sz="4100"/>
              <a:t>Most importantly – find a book that suits you and is easy to understand</a:t>
            </a:r>
          </a:p>
        </p:txBody>
      </p:sp>
      <p:sp>
        <p:nvSpPr>
          <p:cNvPr id="5" name="Content Placeholder 4">
            <a:extLst>
              <a:ext uri="{FF2B5EF4-FFF2-40B4-BE49-F238E27FC236}">
                <a16:creationId xmlns:a16="http://schemas.microsoft.com/office/drawing/2014/main" id="{403599D0-D0F8-8740-9171-9CC787F48C0E}"/>
              </a:ext>
            </a:extLst>
          </p:cNvPr>
          <p:cNvSpPr>
            <a:spLocks noGrp="1"/>
          </p:cNvSpPr>
          <p:nvPr>
            <p:ph idx="1"/>
          </p:nvPr>
        </p:nvSpPr>
        <p:spPr>
          <a:xfrm>
            <a:off x="2346959" y="1845734"/>
            <a:ext cx="4841240" cy="4023360"/>
          </a:xfrm>
        </p:spPr>
        <p:txBody>
          <a:bodyPr vert="horz" lIns="0" tIns="45720" rIns="0" bIns="45720" rtlCol="0">
            <a:normAutofit/>
          </a:bodyPr>
          <a:lstStyle/>
          <a:p>
            <a:pPr marL="0" indent="0">
              <a:buNone/>
            </a:pPr>
            <a:br>
              <a:rPr lang="en-US" dirty="0"/>
            </a:br>
            <a:endParaRPr lang="en-US" dirty="0"/>
          </a:p>
          <a:p>
            <a:r>
              <a:rPr lang="en-US" dirty="0"/>
              <a:t>Creswell, J. 2014. Research design: qualitative, quantitative and mixed methods approaches. 4th ed., international student ed. Los Angeles, Calif. :</a:t>
            </a:r>
            <a:endParaRPr lang="en-US" b="0" i="0" dirty="0">
              <a:effectLst/>
            </a:endParaRPr>
          </a:p>
        </p:txBody>
      </p:sp>
      <p:pic>
        <p:nvPicPr>
          <p:cNvPr id="3" name="Picture 2">
            <a:extLst>
              <a:ext uri="{FF2B5EF4-FFF2-40B4-BE49-F238E27FC236}">
                <a16:creationId xmlns:a16="http://schemas.microsoft.com/office/drawing/2014/main" id="{98CE0DA7-69FF-2542-B5DC-06FB2BCF0D8D}"/>
              </a:ext>
            </a:extLst>
          </p:cNvPr>
          <p:cNvPicPr>
            <a:picLocks noChangeAspect="1"/>
          </p:cNvPicPr>
          <p:nvPr/>
        </p:nvPicPr>
        <p:blipFill rotWithShape="1">
          <a:blip r:embed="rId2"/>
          <a:srcRect r="1472" b="5"/>
          <a:stretch/>
        </p:blipFill>
        <p:spPr>
          <a:xfrm>
            <a:off x="7539427" y="1916318"/>
            <a:ext cx="2351332" cy="3471012"/>
          </a:xfrm>
          <a:prstGeom prst="rect">
            <a:avLst/>
          </a:prstGeom>
        </p:spPr>
      </p:pic>
    </p:spTree>
    <p:extLst>
      <p:ext uri="{BB962C8B-B14F-4D97-AF65-F5344CB8AC3E}">
        <p14:creationId xmlns:p14="http://schemas.microsoft.com/office/powerpoint/2010/main" val="3957006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981200" y="908051"/>
            <a:ext cx="4038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buFontTx/>
              <a:buNone/>
            </a:pPr>
            <a:endParaRPr lang="en-GB" sz="2800">
              <a:latin typeface="Arial" charset="0"/>
            </a:endParaRPr>
          </a:p>
          <a:p>
            <a:pPr eaLnBrk="1" hangingPunct="1">
              <a:buFontTx/>
              <a:buNone/>
            </a:pPr>
            <a:endParaRPr lang="en-GB" sz="2800">
              <a:latin typeface="Arial" charset="0"/>
            </a:endParaRPr>
          </a:p>
          <a:p>
            <a:pPr eaLnBrk="1" hangingPunct="1">
              <a:buFontTx/>
              <a:buNone/>
            </a:pPr>
            <a:endParaRPr lang="en-GB" sz="2800">
              <a:latin typeface="Arial" charset="0"/>
            </a:endParaRPr>
          </a:p>
        </p:txBody>
      </p:sp>
      <p:sp>
        <p:nvSpPr>
          <p:cNvPr id="3" name="Rectangle 3"/>
          <p:cNvSpPr txBox="1">
            <a:spLocks noChangeArrowheads="1"/>
          </p:cNvSpPr>
          <p:nvPr/>
        </p:nvSpPr>
        <p:spPr bwMode="auto">
          <a:xfrm>
            <a:off x="1991544" y="954088"/>
            <a:ext cx="7777162" cy="5643264"/>
          </a:xfrm>
          <a:prstGeom prst="rect">
            <a:avLst/>
          </a:prstGeom>
          <a:noFill/>
          <a:ln w="9525">
            <a:noFill/>
            <a:miter lim="800000"/>
            <a:headEnd/>
            <a:tailEnd/>
          </a:ln>
        </p:spPr>
        <p:txBody>
          <a:bodyPr vert="horz" wrap="square" lIns="91440" tIns="45720" rIns="91440" bIns="45720" numCol="1" rtlCol="0" anchor="t" anchorCtr="0" compatLnSpc="1">
            <a:prstTxWarp prst="textNoShape">
              <a:avLst/>
            </a:prstTxWarp>
            <a:no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2800" dirty="0"/>
          </a:p>
          <a:p>
            <a:pPr marL="0" indent="0">
              <a:buNone/>
            </a:pPr>
            <a:endParaRPr lang="en-US" sz="800" dirty="0"/>
          </a:p>
          <a:p>
            <a:pPr marL="0" indent="0" eaLnBrk="1" fontAlgn="auto" hangingPunct="1">
              <a:spcBef>
                <a:spcPts val="0"/>
              </a:spcBef>
              <a:spcAft>
                <a:spcPts val="0"/>
              </a:spcAft>
              <a:buNone/>
              <a:defRPr/>
            </a:pPr>
            <a:endParaRPr lang="en-GB" sz="2800" dirty="0">
              <a:latin typeface="Arial" pitchFamily="34" charset="0"/>
              <a:cs typeface="Arial" pitchFamily="34" charset="0"/>
            </a:endParaRPr>
          </a:p>
          <a:p>
            <a:pPr marL="0" indent="0" eaLnBrk="1" fontAlgn="auto" hangingPunct="1">
              <a:spcBef>
                <a:spcPts val="0"/>
              </a:spcBef>
              <a:spcAft>
                <a:spcPts val="0"/>
              </a:spcAft>
              <a:buNone/>
              <a:defRPr/>
            </a:pPr>
            <a:endParaRPr lang="en-GB" sz="2800" dirty="0">
              <a:latin typeface="Arial" pitchFamily="34" charset="0"/>
              <a:cs typeface="Arial" pitchFamily="34" charset="0"/>
            </a:endParaRPr>
          </a:p>
        </p:txBody>
      </p:sp>
      <p:graphicFrame>
        <p:nvGraphicFramePr>
          <p:cNvPr id="4" name="Table 3"/>
          <p:cNvGraphicFramePr>
            <a:graphicFrameLocks noGrp="1"/>
          </p:cNvGraphicFramePr>
          <p:nvPr/>
        </p:nvGraphicFramePr>
        <p:xfrm>
          <a:off x="3163570" y="1760061"/>
          <a:ext cx="5864860" cy="3657600"/>
        </p:xfrm>
        <a:graphic>
          <a:graphicData uri="http://schemas.openxmlformats.org/drawingml/2006/table">
            <a:tbl>
              <a:tblPr firstRow="1" firstCol="1" bandRow="1">
                <a:tableStyleId>{5C22544A-7EE6-4342-B048-85BDC9FD1C3A}</a:tableStyleId>
              </a:tblPr>
              <a:tblGrid>
                <a:gridCol w="2932430">
                  <a:extLst>
                    <a:ext uri="{9D8B030D-6E8A-4147-A177-3AD203B41FA5}">
                      <a16:colId xmlns:a16="http://schemas.microsoft.com/office/drawing/2014/main" val="20000"/>
                    </a:ext>
                  </a:extLst>
                </a:gridCol>
                <a:gridCol w="2932430">
                  <a:extLst>
                    <a:ext uri="{9D8B030D-6E8A-4147-A177-3AD203B41FA5}">
                      <a16:colId xmlns:a16="http://schemas.microsoft.com/office/drawing/2014/main" val="20001"/>
                    </a:ext>
                  </a:extLst>
                </a:gridCol>
              </a:tblGrid>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Ontology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fundamental beliefs we have about the world.  These can be:</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Objectivism</a:t>
                      </a:r>
                      <a:endParaRPr lang="en-US" sz="1200">
                        <a:effectLst/>
                      </a:endParaRPr>
                    </a:p>
                    <a:p>
                      <a:pPr marL="0" marR="0">
                        <a:spcBef>
                          <a:spcPts val="0"/>
                        </a:spcBef>
                        <a:spcAft>
                          <a:spcPts val="0"/>
                        </a:spcAft>
                      </a:pPr>
                      <a:r>
                        <a:rPr lang="en-GB" sz="1200">
                          <a:effectLst/>
                        </a:rPr>
                        <a:t>Social phenomena and their meanings have an existence independent of social actors</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Constructivism</a:t>
                      </a:r>
                      <a:endParaRPr lang="en-US" sz="1200">
                        <a:effectLst/>
                      </a:endParaRPr>
                    </a:p>
                    <a:p>
                      <a:pPr marL="0" marR="0">
                        <a:spcBef>
                          <a:spcPts val="0"/>
                        </a:spcBef>
                        <a:spcAft>
                          <a:spcPts val="0"/>
                        </a:spcAft>
                      </a:pPr>
                      <a:r>
                        <a:rPr lang="en-GB" sz="1200">
                          <a:effectLst/>
                        </a:rPr>
                        <a:t>Social phenomena and their meanings are constructed through social interaction and therefore are in a constant state of revision</a:t>
                      </a:r>
                      <a:endParaRPr lang="en-US"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Epistomology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theory and study of knowledge</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3163570" y="1760061"/>
          <a:ext cx="5864860" cy="3657600"/>
        </p:xfrm>
        <a:graphic>
          <a:graphicData uri="http://schemas.openxmlformats.org/drawingml/2006/table">
            <a:tbl>
              <a:tblPr firstRow="1" firstCol="1" bandRow="1">
                <a:tableStyleId>{5C22544A-7EE6-4342-B048-85BDC9FD1C3A}</a:tableStyleId>
              </a:tblPr>
              <a:tblGrid>
                <a:gridCol w="2932430">
                  <a:extLst>
                    <a:ext uri="{9D8B030D-6E8A-4147-A177-3AD203B41FA5}">
                      <a16:colId xmlns:a16="http://schemas.microsoft.com/office/drawing/2014/main" val="20000"/>
                    </a:ext>
                  </a:extLst>
                </a:gridCol>
                <a:gridCol w="2932430">
                  <a:extLst>
                    <a:ext uri="{9D8B030D-6E8A-4147-A177-3AD203B41FA5}">
                      <a16:colId xmlns:a16="http://schemas.microsoft.com/office/drawing/2014/main" val="20001"/>
                    </a:ext>
                  </a:extLst>
                </a:gridCol>
              </a:tblGrid>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Ontology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fundamental beliefs we have about the world.  These can be:</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Objectivism</a:t>
                      </a:r>
                      <a:endParaRPr lang="en-US" sz="1200">
                        <a:effectLst/>
                      </a:endParaRPr>
                    </a:p>
                    <a:p>
                      <a:pPr marL="0" marR="0">
                        <a:spcBef>
                          <a:spcPts val="0"/>
                        </a:spcBef>
                        <a:spcAft>
                          <a:spcPts val="0"/>
                        </a:spcAft>
                      </a:pPr>
                      <a:r>
                        <a:rPr lang="en-GB" sz="1200">
                          <a:effectLst/>
                        </a:rPr>
                        <a:t>Social phenomena and their meanings have an existence independent of social actors</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Constructivism</a:t>
                      </a:r>
                      <a:endParaRPr lang="en-US" sz="1200">
                        <a:effectLst/>
                      </a:endParaRPr>
                    </a:p>
                    <a:p>
                      <a:pPr marL="0" marR="0">
                        <a:spcBef>
                          <a:spcPts val="0"/>
                        </a:spcBef>
                        <a:spcAft>
                          <a:spcPts val="0"/>
                        </a:spcAft>
                      </a:pPr>
                      <a:r>
                        <a:rPr lang="en-GB" sz="1200">
                          <a:effectLst/>
                        </a:rPr>
                        <a:t>Social phenomena and their meanings are constructed through social interaction and therefore are in a constant state of revision</a:t>
                      </a:r>
                      <a:endParaRPr lang="en-US"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Epistomology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theory and study of knowledge</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061278699"/>
              </p:ext>
            </p:extLst>
          </p:nvPr>
        </p:nvGraphicFramePr>
        <p:xfrm>
          <a:off x="1828800" y="653654"/>
          <a:ext cx="9144000" cy="5661248"/>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2707554">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Ontology</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fundamental beliefs we have about the world.  These can be:</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 </a:t>
                      </a:r>
                      <a:endParaRPr lang="en-US" sz="1200" dirty="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Objectivism</a:t>
                      </a:r>
                      <a:endParaRPr lang="en-US" sz="1200" dirty="0">
                        <a:effectLst/>
                      </a:endParaRPr>
                    </a:p>
                    <a:p>
                      <a:pPr marL="0" marR="0">
                        <a:spcBef>
                          <a:spcPts val="0"/>
                        </a:spcBef>
                        <a:spcAft>
                          <a:spcPts val="0"/>
                        </a:spcAft>
                      </a:pPr>
                      <a:r>
                        <a:rPr lang="en-GB" sz="1200" dirty="0">
                          <a:effectLst/>
                        </a:rPr>
                        <a:t>Social phenomena and their meanings have an existence independent of social actors</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Constructivism</a:t>
                      </a:r>
                      <a:endParaRPr lang="en-US" sz="1200" dirty="0">
                        <a:effectLst/>
                      </a:endParaRPr>
                    </a:p>
                    <a:p>
                      <a:pPr marL="0" marR="0">
                        <a:spcBef>
                          <a:spcPts val="0"/>
                        </a:spcBef>
                        <a:spcAft>
                          <a:spcPts val="0"/>
                        </a:spcAft>
                      </a:pPr>
                      <a:r>
                        <a:rPr lang="en-GB" sz="1200" dirty="0">
                          <a:effectLst/>
                        </a:rPr>
                        <a:t>Social phenomena and their meanings are constructed through social interaction and therefore are in a constant state of revision</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0"/>
                  </a:ext>
                </a:extLst>
              </a:tr>
              <a:tr h="2953694">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err="1">
                          <a:effectLst/>
                        </a:rPr>
                        <a:t>Epistomology</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theory and study of knowledge</a:t>
                      </a:r>
                      <a:endParaRPr lang="en-US" sz="1200" dirty="0">
                        <a:effectLst/>
                      </a:endParaRPr>
                    </a:p>
                    <a:p>
                      <a:pPr marL="0" marR="0">
                        <a:spcBef>
                          <a:spcPts val="0"/>
                        </a:spcBef>
                        <a:spcAft>
                          <a:spcPts val="0"/>
                        </a:spcAft>
                      </a:pPr>
                      <a:r>
                        <a:rPr lang="en-GB" sz="1200" dirty="0">
                          <a:effectLst/>
                        </a:rPr>
                        <a:t> </a:t>
                      </a:r>
                      <a:endParaRPr lang="en-US" sz="1200" dirty="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sp>
        <p:nvSpPr>
          <p:cNvPr id="9" name="Title 8"/>
          <p:cNvSpPr>
            <a:spLocks noGrp="1"/>
          </p:cNvSpPr>
          <p:nvPr>
            <p:ph type="title"/>
          </p:nvPr>
        </p:nvSpPr>
        <p:spPr>
          <a:xfrm>
            <a:off x="2927648" y="-375337"/>
            <a:ext cx="7543800" cy="1450757"/>
          </a:xfrm>
        </p:spPr>
        <p:txBody>
          <a:bodyPr>
            <a:normAutofit/>
          </a:bodyPr>
          <a:lstStyle/>
          <a:p>
            <a:r>
              <a:rPr lang="en-GB" dirty="0"/>
              <a:t>A Paradigm Constitutes:</a:t>
            </a:r>
          </a:p>
        </p:txBody>
      </p:sp>
    </p:spTree>
    <p:extLst>
      <p:ext uri="{BB962C8B-B14F-4D97-AF65-F5344CB8AC3E}">
        <p14:creationId xmlns:p14="http://schemas.microsoft.com/office/powerpoint/2010/main" val="2172055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 versus Quantitative </a:t>
            </a:r>
          </a:p>
        </p:txBody>
      </p:sp>
      <p:pic>
        <p:nvPicPr>
          <p:cNvPr id="4" name="MlU22hTyIs4"/>
          <p:cNvPicPr>
            <a:picLocks noGrp="1" noRot="1" noChangeAspect="1"/>
          </p:cNvPicPr>
          <p:nvPr>
            <p:ph idx="1"/>
            <a:videoFile r:link="rId1"/>
          </p:nvPr>
        </p:nvPicPr>
        <p:blipFill>
          <a:blip r:embed="rId3"/>
          <a:stretch>
            <a:fillRect/>
          </a:stretch>
        </p:blipFill>
        <p:spPr>
          <a:xfrm>
            <a:off x="2999656" y="2103430"/>
            <a:ext cx="6068980" cy="3413802"/>
          </a:xfrm>
          <a:prstGeom prst="rect">
            <a:avLst/>
          </a:prstGeom>
        </p:spPr>
      </p:pic>
    </p:spTree>
    <p:extLst>
      <p:ext uri="{BB962C8B-B14F-4D97-AF65-F5344CB8AC3E}">
        <p14:creationId xmlns:p14="http://schemas.microsoft.com/office/powerpoint/2010/main" val="1972588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93278" y="605896"/>
            <a:ext cx="2313633" cy="5646208"/>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85000"/>
              </a:lnSpc>
              <a:spcBef>
                <a:spcPct val="0"/>
              </a:spcBef>
              <a:spcAft>
                <a:spcPts val="600"/>
              </a:spcAft>
            </a:pPr>
            <a:r>
              <a:rPr lang="en-US" sz="3100" b="1" spc="-50">
                <a:solidFill>
                  <a:srgbClr val="FFFFFF"/>
                </a:solidFill>
                <a:latin typeface="+mj-lt"/>
                <a:ea typeface="+mj-ea"/>
                <a:cs typeface="+mj-cs"/>
              </a:rPr>
              <a:t>Combining Quantitative and Qualitative Methodologies</a:t>
            </a:r>
          </a:p>
        </p:txBody>
      </p:sp>
      <p:sp>
        <p:nvSpPr>
          <p:cNvPr id="5" name="Content Placeholder 11"/>
          <p:cNvSpPr txBox="1">
            <a:spLocks/>
          </p:cNvSpPr>
          <p:nvPr/>
        </p:nvSpPr>
        <p:spPr>
          <a:xfrm>
            <a:off x="5080513" y="605896"/>
            <a:ext cx="4810247" cy="5646208"/>
          </a:xfrm>
          <a:prstGeom prst="rect">
            <a:avLst/>
          </a:prstGeom>
        </p:spPr>
        <p:txBody>
          <a:bodyPr vert="horz" lIns="0" tIns="45720" rIns="0" bIns="45720" rtlCol="0" anchor="ctr">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buClr>
                <a:schemeClr val="accent1"/>
              </a:buClr>
              <a:buFont typeface="Calibri" panose="020F0502020204030204" pitchFamily="34" charset="0"/>
            </a:pPr>
            <a:r>
              <a:rPr lang="en-US">
                <a:solidFill>
                  <a:schemeClr val="tx1">
                    <a:lumMod val="75000"/>
                    <a:lumOff val="25000"/>
                  </a:schemeClr>
                </a:solidFill>
              </a:rPr>
              <a:t>Mixed methodology  and mixed approaches often regarded  as a practical solution to research. </a:t>
            </a:r>
          </a:p>
          <a:p>
            <a:pPr eaLnBrk="1" hangingPunct="1">
              <a:lnSpc>
                <a:spcPct val="90000"/>
              </a:lnSpc>
              <a:buClr>
                <a:schemeClr val="accent1"/>
              </a:buClr>
              <a:buFont typeface="Calibri" panose="020F0502020204030204" pitchFamily="34" charset="0"/>
            </a:pPr>
            <a:endParaRPr lang="en-US">
              <a:solidFill>
                <a:schemeClr val="tx1">
                  <a:lumMod val="75000"/>
                  <a:lumOff val="25000"/>
                </a:schemeClr>
              </a:solidFill>
            </a:endParaRPr>
          </a:p>
          <a:p>
            <a:pPr eaLnBrk="1" hangingPunct="1">
              <a:lnSpc>
                <a:spcPct val="90000"/>
              </a:lnSpc>
              <a:buClr>
                <a:schemeClr val="accent1"/>
              </a:buClr>
              <a:buFont typeface="Calibri" panose="020F0502020204030204" pitchFamily="34" charset="0"/>
            </a:pPr>
            <a:r>
              <a:rPr lang="en-US">
                <a:solidFill>
                  <a:schemeClr val="tx1">
                    <a:lumMod val="75000"/>
                    <a:lumOff val="25000"/>
                  </a:schemeClr>
                </a:solidFill>
              </a:rPr>
              <a:t>E.g Often you may engage in a Qualitative research design but use some quantitative data and vice versa</a:t>
            </a:r>
          </a:p>
        </p:txBody>
      </p:sp>
      <p:sp>
        <p:nvSpPr>
          <p:cNvPr id="3" name="Content Placeholder 2"/>
          <p:cNvSpPr txBox="1">
            <a:spLocks/>
          </p:cNvSpPr>
          <p:nvPr/>
        </p:nvSpPr>
        <p:spPr>
          <a:xfrm>
            <a:off x="2987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lang="en-US" dirty="0"/>
          </a:p>
        </p:txBody>
      </p:sp>
      <p:sp>
        <p:nvSpPr>
          <p:cNvPr id="4" name="Content Placeholder 10"/>
          <p:cNvSpPr txBox="1">
            <a:spLocks/>
          </p:cNvSpPr>
          <p:nvPr/>
        </p:nvSpPr>
        <p:spPr>
          <a:xfrm>
            <a:off x="2667000" y="2819400"/>
            <a:ext cx="3200400" cy="3602736"/>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y-GB" dirty="0"/>
          </a:p>
        </p:txBody>
      </p:sp>
    </p:spTree>
    <p:extLst>
      <p:ext uri="{BB962C8B-B14F-4D97-AF65-F5344CB8AC3E}">
        <p14:creationId xmlns:p14="http://schemas.microsoft.com/office/powerpoint/2010/main" val="271516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Social Science  research?</a:t>
            </a:r>
          </a:p>
        </p:txBody>
      </p:sp>
      <p:pic>
        <p:nvPicPr>
          <p:cNvPr id="4" name="kUApnFN2vGk"/>
          <p:cNvPicPr>
            <a:picLocks noGrp="1" noRot="1" noChangeAspect="1"/>
          </p:cNvPicPr>
          <p:nvPr>
            <p:ph idx="1"/>
            <a:videoFile r:link="rId1"/>
          </p:nvPr>
        </p:nvPicPr>
        <p:blipFill>
          <a:blip r:embed="rId3"/>
          <a:stretch>
            <a:fillRect/>
          </a:stretch>
        </p:blipFill>
        <p:spPr>
          <a:xfrm>
            <a:off x="2711625" y="1941412"/>
            <a:ext cx="6741055" cy="3791844"/>
          </a:xfrm>
          <a:prstGeom prst="rect">
            <a:avLst/>
          </a:prstGeom>
        </p:spPr>
      </p:pic>
    </p:spTree>
    <p:extLst>
      <p:ext uri="{BB962C8B-B14F-4D97-AF65-F5344CB8AC3E}">
        <p14:creationId xmlns:p14="http://schemas.microsoft.com/office/powerpoint/2010/main" val="2901165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1110" y="639097"/>
            <a:ext cx="3401961" cy="3686015"/>
          </a:xfrm>
        </p:spPr>
        <p:txBody>
          <a:bodyPr vert="horz" lIns="91440" tIns="45720" rIns="91440" bIns="45720" rtlCol="0" anchor="b">
            <a:normAutofit/>
          </a:bodyPr>
          <a:lstStyle/>
          <a:p>
            <a:r>
              <a:rPr lang="en-US" sz="5600">
                <a:solidFill>
                  <a:schemeClr val="tx1">
                    <a:lumMod val="85000"/>
                    <a:lumOff val="15000"/>
                  </a:schemeClr>
                </a:solidFill>
              </a:rPr>
              <a:t>Systematic Enquiry</a:t>
            </a:r>
          </a:p>
        </p:txBody>
      </p:sp>
      <p:pic>
        <p:nvPicPr>
          <p:cNvPr id="5" name="Content Placeholder 4"/>
          <p:cNvPicPr>
            <a:picLocks noGrp="1" noChangeAspect="1"/>
          </p:cNvPicPr>
          <p:nvPr>
            <p:ph idx="1"/>
          </p:nvPr>
        </p:nvPicPr>
        <p:blipFill>
          <a:blip r:embed="rId2"/>
          <a:stretch>
            <a:fillRect/>
          </a:stretch>
        </p:blipFill>
        <p:spPr>
          <a:xfrm>
            <a:off x="878116" y="332663"/>
            <a:ext cx="6912217" cy="5832640"/>
          </a:xfrm>
          <a:prstGeom prst="rect">
            <a:avLst/>
          </a:prstGeom>
        </p:spPr>
      </p:pic>
    </p:spTree>
    <p:extLst>
      <p:ext uri="{BB962C8B-B14F-4D97-AF65-F5344CB8AC3E}">
        <p14:creationId xmlns:p14="http://schemas.microsoft.com/office/powerpoint/2010/main" val="1216073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Research Design</a:t>
            </a:r>
            <a:endParaRPr lang="en-GB" dirty="0"/>
          </a:p>
        </p:txBody>
      </p:sp>
      <p:graphicFrame>
        <p:nvGraphicFramePr>
          <p:cNvPr id="3" name="Content Placeholder 2"/>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4205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77212" y="634946"/>
            <a:ext cx="3372529" cy="5055904"/>
          </a:xfrm>
        </p:spPr>
        <p:txBody>
          <a:bodyPr vert="horz" lIns="91440" tIns="45720" rIns="91440" bIns="45720" rtlCol="0" anchor="ctr">
            <a:normAutofit/>
          </a:bodyPr>
          <a:lstStyle/>
          <a:p>
            <a:r>
              <a:rPr lang="en-US"/>
              <a:t>Types of Research</a:t>
            </a:r>
          </a:p>
        </p:txBody>
      </p:sp>
      <p:graphicFrame>
        <p:nvGraphicFramePr>
          <p:cNvPr id="6" name="Diagram 5"/>
          <p:cNvGraphicFramePr/>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036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Rot="1" noChangeArrowheads="1"/>
          </p:cNvSpPr>
          <p:nvPr/>
        </p:nvSpPr>
        <p:spPr>
          <a:xfrm>
            <a:off x="1825625" y="228600"/>
            <a:ext cx="854075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endParaRPr lang="en-US" altLang="en-US" b="1" kern="0" dirty="0">
              <a:solidFill>
                <a:schemeClr val="tx1"/>
              </a:solidFill>
              <a:latin typeface="Arial" panose="020B0604020202020204" pitchFamily="34" charset="0"/>
              <a:cs typeface="Arial" panose="020B0604020202020204" pitchFamily="34" charset="0"/>
            </a:endParaRPr>
          </a:p>
        </p:txBody>
      </p:sp>
      <p:sp>
        <p:nvSpPr>
          <p:cNvPr id="4" name="Title 3"/>
          <p:cNvSpPr>
            <a:spLocks noGrp="1"/>
          </p:cNvSpPr>
          <p:nvPr>
            <p:ph type="title"/>
          </p:nvPr>
        </p:nvSpPr>
        <p:spPr/>
        <p:txBody>
          <a:bodyPr/>
          <a:lstStyle/>
          <a:p>
            <a:r>
              <a:rPr lang="en-US" altLang="en-US" dirty="0"/>
              <a:t>Objectivism, Subjectivism &amp; Pragmatism </a:t>
            </a:r>
            <a:endParaRPr lang="en-GB" dirty="0"/>
          </a:p>
        </p:txBody>
      </p:sp>
      <p:graphicFrame>
        <p:nvGraphicFramePr>
          <p:cNvPr id="6" name="Content Placeholder 5"/>
          <p:cNvGraphicFramePr>
            <a:graphicFrameLocks noGrp="1"/>
          </p:cNvGraphicFramePr>
          <p:nvPr>
            <p:ph idx="1"/>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96886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a:t>Research Design:</a:t>
            </a:r>
            <a:br>
              <a:rPr lang="en-GB" dirty="0"/>
            </a:br>
            <a:r>
              <a:rPr lang="en-GB" dirty="0"/>
              <a:t>Strategies of Inquiry </a:t>
            </a:r>
          </a:p>
        </p:txBody>
      </p:sp>
      <p:graphicFrame>
        <p:nvGraphicFramePr>
          <p:cNvPr id="10" name="Content Placeholder 9"/>
          <p:cNvGraphicFramePr>
            <a:graphicFrameLocks noGrp="1"/>
          </p:cNvGraphicFramePr>
          <p:nvPr>
            <p:ph sz="half" idx="1"/>
          </p:nvPr>
        </p:nvGraphicFramePr>
        <p:xfrm>
          <a:off x="1097280" y="1845734"/>
          <a:ext cx="4937760" cy="4023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10"/>
          <p:cNvGraphicFramePr>
            <a:graphicFrameLocks noGrp="1"/>
          </p:cNvGraphicFramePr>
          <p:nvPr>
            <p:ph sz="half" idx="2"/>
          </p:nvPr>
        </p:nvGraphicFramePr>
        <p:xfrm>
          <a:off x="6217920" y="1845735"/>
          <a:ext cx="4937760" cy="40233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394420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95EC-0A2E-1844-B514-6F4399AA5ADE}"/>
              </a:ext>
            </a:extLst>
          </p:cNvPr>
          <p:cNvSpPr>
            <a:spLocks noGrp="1"/>
          </p:cNvSpPr>
          <p:nvPr>
            <p:ph type="title"/>
          </p:nvPr>
        </p:nvSpPr>
        <p:spPr>
          <a:xfrm>
            <a:off x="492370" y="605896"/>
            <a:ext cx="3084844" cy="5646208"/>
          </a:xfrm>
        </p:spPr>
        <p:txBody>
          <a:bodyPr anchor="ctr">
            <a:normAutofit/>
          </a:bodyPr>
          <a:lstStyle/>
          <a:p>
            <a:r>
              <a:rPr lang="en-US" sz="3600">
                <a:solidFill>
                  <a:srgbClr val="FFFFFF"/>
                </a:solidFill>
              </a:rPr>
              <a:t>Individual Task 20 mins</a:t>
            </a:r>
          </a:p>
        </p:txBody>
      </p:sp>
      <p:sp>
        <p:nvSpPr>
          <p:cNvPr id="23" name="Content Placeholder 4">
            <a:extLst>
              <a:ext uri="{FF2B5EF4-FFF2-40B4-BE49-F238E27FC236}">
                <a16:creationId xmlns:a16="http://schemas.microsoft.com/office/drawing/2014/main" id="{B280C1C2-F54B-F34A-9BFF-9778C3BD1BDC}"/>
              </a:ext>
            </a:extLst>
          </p:cNvPr>
          <p:cNvSpPr>
            <a:spLocks noGrp="1"/>
          </p:cNvSpPr>
          <p:nvPr>
            <p:ph idx="1"/>
          </p:nvPr>
        </p:nvSpPr>
        <p:spPr>
          <a:xfrm>
            <a:off x="4742016" y="605896"/>
            <a:ext cx="6413663" cy="5646208"/>
          </a:xfrm>
        </p:spPr>
        <p:txBody>
          <a:bodyPr anchor="ctr">
            <a:normAutofit fontScale="92500" lnSpcReduction="10000"/>
          </a:bodyPr>
          <a:lstStyle/>
          <a:p>
            <a:r>
              <a:rPr lang="en-US"/>
              <a:t>a Select: three designs of enquiry for Qualitative Research and feedback to the group.</a:t>
            </a:r>
          </a:p>
          <a:p>
            <a:endParaRPr lang="en-US"/>
          </a:p>
          <a:p>
            <a:pPr marL="0" lvl="0" indent="0">
              <a:buNone/>
            </a:pPr>
            <a:r>
              <a:rPr lang="en-GB"/>
              <a:t> Case Study </a:t>
            </a:r>
          </a:p>
          <a:p>
            <a:pPr lvl="0"/>
            <a:r>
              <a:rPr lang="en-GB"/>
              <a:t>Ethnography </a:t>
            </a:r>
          </a:p>
          <a:p>
            <a:pPr lvl="0"/>
            <a:r>
              <a:rPr lang="en-GB"/>
              <a:t>Phenomenology </a:t>
            </a:r>
          </a:p>
          <a:p>
            <a:pPr lvl="0"/>
            <a:r>
              <a:rPr lang="en-GB"/>
              <a:t>Grounded Theory </a:t>
            </a:r>
          </a:p>
          <a:p>
            <a:pPr lvl="0"/>
            <a:r>
              <a:rPr lang="en-GB"/>
              <a:t>Life History </a:t>
            </a:r>
          </a:p>
          <a:p>
            <a:pPr lvl="0"/>
            <a:r>
              <a:rPr lang="en-GB"/>
              <a:t>Historical Methods </a:t>
            </a:r>
          </a:p>
          <a:p>
            <a:pPr lvl="0"/>
            <a:r>
              <a:rPr lang="en-GB"/>
              <a:t>Clinical Research </a:t>
            </a:r>
          </a:p>
          <a:p>
            <a:pPr lvl="0"/>
            <a:r>
              <a:rPr lang="en-GB"/>
              <a:t>Action and applied research </a:t>
            </a:r>
          </a:p>
          <a:p>
            <a:pPr lvl="0"/>
            <a:r>
              <a:rPr lang="en-GB"/>
              <a:t>Participatory research </a:t>
            </a:r>
          </a:p>
          <a:p>
            <a:endParaRPr lang="en-US"/>
          </a:p>
          <a:p>
            <a:endParaRPr lang="en-US"/>
          </a:p>
        </p:txBody>
      </p:sp>
    </p:spTree>
    <p:extLst>
      <p:ext uri="{BB962C8B-B14F-4D97-AF65-F5344CB8AC3E}">
        <p14:creationId xmlns:p14="http://schemas.microsoft.com/office/powerpoint/2010/main" val="13319509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 name="hkcqGU7l_zU"/>
          <p:cNvPicPr>
            <a:picLocks noGrp="1" noRot="1" noChangeAspect="1"/>
          </p:cNvPicPr>
          <p:nvPr>
            <p:ph idx="1"/>
            <a:videoFile r:link="rId1"/>
          </p:nvPr>
        </p:nvPicPr>
        <p:blipFill>
          <a:blip r:embed="rId3"/>
          <a:stretch>
            <a:fillRect/>
          </a:stretch>
        </p:blipFill>
        <p:spPr>
          <a:xfrm>
            <a:off x="47625" y="173038"/>
            <a:ext cx="11880850" cy="6683375"/>
          </a:xfrm>
        </p:spPr>
      </p:pic>
    </p:spTree>
    <p:extLst>
      <p:ext uri="{BB962C8B-B14F-4D97-AF65-F5344CB8AC3E}">
        <p14:creationId xmlns:p14="http://schemas.microsoft.com/office/powerpoint/2010/main" val="4082816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BD177FF-EE92-4B75-9CA7-BFFE25112222}"/>
              </a:ext>
            </a:extLst>
          </p:cNvPr>
          <p:cNvGraphicFramePr>
            <a:graphicFrameLocks noGrp="1"/>
          </p:cNvGraphicFramePr>
          <p:nvPr>
            <p:ph idx="4294967295"/>
          </p:nvPr>
        </p:nvGraphicFramePr>
        <p:xfrm>
          <a:off x="838200" y="263042"/>
          <a:ext cx="10515600" cy="70510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971074182"/>
                    </a:ext>
                  </a:extLst>
                </a:gridCol>
                <a:gridCol w="5257800">
                  <a:extLst>
                    <a:ext uri="{9D8B030D-6E8A-4147-A177-3AD203B41FA5}">
                      <a16:colId xmlns:a16="http://schemas.microsoft.com/office/drawing/2014/main" val="1700880355"/>
                    </a:ext>
                  </a:extLst>
                </a:gridCol>
              </a:tblGrid>
              <a:tr h="370840">
                <a:tc>
                  <a:txBody>
                    <a:bodyPr/>
                    <a:lstStyle/>
                    <a:p>
                      <a:r>
                        <a:rPr lang="en-GB" dirty="0"/>
                        <a:t>Quantitative</a:t>
                      </a:r>
                    </a:p>
                  </a:txBody>
                  <a:tcPr/>
                </a:tc>
                <a:tc>
                  <a:txBody>
                    <a:bodyPr/>
                    <a:lstStyle/>
                    <a:p>
                      <a:r>
                        <a:rPr lang="en-GB" dirty="0"/>
                        <a:t>Qualitative</a:t>
                      </a:r>
                    </a:p>
                  </a:txBody>
                  <a:tcPr/>
                </a:tc>
                <a:extLst>
                  <a:ext uri="{0D108BD9-81ED-4DB2-BD59-A6C34878D82A}">
                    <a16:rowId xmlns:a16="http://schemas.microsoft.com/office/drawing/2014/main" val="3270665772"/>
                  </a:ext>
                </a:extLst>
              </a:tr>
              <a:tr h="370840">
                <a:tc>
                  <a:txBody>
                    <a:bodyPr/>
                    <a:lstStyle/>
                    <a:p>
                      <a:r>
                        <a:rPr lang="en-GB" dirty="0"/>
                        <a:t>The main focus is on measurement, numbers and ‘hard’ ‘reliable’ data.</a:t>
                      </a:r>
                    </a:p>
                  </a:txBody>
                  <a:tcPr/>
                </a:tc>
                <a:tc>
                  <a:txBody>
                    <a:bodyPr/>
                    <a:lstStyle/>
                    <a:p>
                      <a:r>
                        <a:rPr lang="en-GB" dirty="0"/>
                        <a:t>The main focus is on words and rich, deep data</a:t>
                      </a:r>
                    </a:p>
                  </a:txBody>
                  <a:tcPr/>
                </a:tc>
                <a:extLst>
                  <a:ext uri="{0D108BD9-81ED-4DB2-BD59-A6C34878D82A}">
                    <a16:rowId xmlns:a16="http://schemas.microsoft.com/office/drawing/2014/main" val="3277371849"/>
                  </a:ext>
                </a:extLst>
              </a:tr>
              <a:tr h="370840">
                <a:tc>
                  <a:txBody>
                    <a:bodyPr/>
                    <a:lstStyle/>
                    <a:p>
                      <a:r>
                        <a:rPr lang="en-GB" dirty="0"/>
                        <a:t>Statistical analysis is used to examine the relationships between ‘variables’ (measurable characteristics of the people or situation being studied). </a:t>
                      </a:r>
                    </a:p>
                  </a:txBody>
                  <a:tcPr/>
                </a:tc>
                <a:tc>
                  <a:txBody>
                    <a:bodyPr/>
                    <a:lstStyle/>
                    <a:p>
                      <a:r>
                        <a:rPr lang="en-GB" dirty="0"/>
                        <a:t>The emphasis is on detailed description rather than causal explanations (though this doesn’t rule out asking ‘Why?’ as well as ‘What?’). </a:t>
                      </a:r>
                    </a:p>
                  </a:txBody>
                  <a:tcPr/>
                </a:tc>
                <a:extLst>
                  <a:ext uri="{0D108BD9-81ED-4DB2-BD59-A6C34878D82A}">
                    <a16:rowId xmlns:a16="http://schemas.microsoft.com/office/drawing/2014/main" val="187050816"/>
                  </a:ext>
                </a:extLst>
              </a:tr>
              <a:tr h="370840">
                <a:tc>
                  <a:txBody>
                    <a:bodyPr/>
                    <a:lstStyle/>
                    <a:p>
                      <a:r>
                        <a:rPr lang="en-GB" dirty="0"/>
                        <a:t>Because statistical analysis requires large numbers, studies tend to be large scale.</a:t>
                      </a:r>
                    </a:p>
                  </a:txBody>
                  <a:tcPr/>
                </a:tc>
                <a:tc>
                  <a:txBody>
                    <a:bodyPr/>
                    <a:lstStyle/>
                    <a:p>
                      <a:r>
                        <a:rPr lang="en-GB" dirty="0"/>
                        <a:t>Studies tend to be small scale – because of the time involved in collecting, coding and analysing the wealth of detail in qualitative data.</a:t>
                      </a:r>
                    </a:p>
                  </a:txBody>
                  <a:tcPr/>
                </a:tc>
                <a:extLst>
                  <a:ext uri="{0D108BD9-81ED-4DB2-BD59-A6C34878D82A}">
                    <a16:rowId xmlns:a16="http://schemas.microsoft.com/office/drawing/2014/main" val="3511468339"/>
                  </a:ext>
                </a:extLst>
              </a:tr>
              <a:tr h="370840">
                <a:tc>
                  <a:txBody>
                    <a:bodyPr/>
                    <a:lstStyle/>
                    <a:p>
                      <a:r>
                        <a:rPr lang="en-GB" dirty="0"/>
                        <a:t>Generalisability – researchers want to be able to say that their results are applicable to a wider group. They try to ensure that the people involved in the study are a ‘representative sample’ of the ‘population’ they are interested in. This requires them to use ‘random sampling’.</a:t>
                      </a:r>
                    </a:p>
                  </a:txBody>
                  <a:tcPr/>
                </a:tc>
                <a:tc>
                  <a:txBody>
                    <a:bodyPr/>
                    <a:lstStyle/>
                    <a:p>
                      <a:r>
                        <a:rPr lang="en-GB" dirty="0"/>
                        <a:t>Researchers are more concerned with understanding people in their context than to generalise beyond that context. For this reason they are more likely to use ‘purposive sampling’ where participants are carefully selected.</a:t>
                      </a:r>
                    </a:p>
                  </a:txBody>
                  <a:tcPr/>
                </a:tc>
                <a:extLst>
                  <a:ext uri="{0D108BD9-81ED-4DB2-BD59-A6C34878D82A}">
                    <a16:rowId xmlns:a16="http://schemas.microsoft.com/office/drawing/2014/main" val="2911458584"/>
                  </a:ext>
                </a:extLst>
              </a:tr>
              <a:tr h="370840">
                <a:tc>
                  <a:txBody>
                    <a:bodyPr/>
                    <a:lstStyle/>
                    <a:p>
                      <a:r>
                        <a:rPr lang="en-GB" dirty="0"/>
                        <a:t>The concerns of the researcher are the driving force behind the study. </a:t>
                      </a:r>
                    </a:p>
                  </a:txBody>
                  <a:tcPr/>
                </a:tc>
                <a:tc>
                  <a:txBody>
                    <a:bodyPr/>
                    <a:lstStyle/>
                    <a:p>
                      <a:r>
                        <a:rPr lang="en-GB" dirty="0"/>
                        <a:t>Researchers are keen to reflect the main concerns of the people being researched.</a:t>
                      </a:r>
                    </a:p>
                  </a:txBody>
                  <a:tcPr/>
                </a:tc>
                <a:extLst>
                  <a:ext uri="{0D108BD9-81ED-4DB2-BD59-A6C34878D82A}">
                    <a16:rowId xmlns:a16="http://schemas.microsoft.com/office/drawing/2014/main" val="2765111262"/>
                  </a:ext>
                </a:extLst>
              </a:tr>
              <a:tr h="370840">
                <a:tc>
                  <a:txBody>
                    <a:bodyPr/>
                    <a:lstStyle/>
                    <a:p>
                      <a:r>
                        <a:rPr lang="en-GB" dirty="0"/>
                        <a:t>Researcher detachment and objectivity are valued. The same piece of research should give the same results regardless of who conducts it. </a:t>
                      </a:r>
                    </a:p>
                  </a:txBody>
                  <a:tcPr/>
                </a:tc>
                <a:tc>
                  <a:txBody>
                    <a:bodyPr/>
                    <a:lstStyle/>
                    <a:p>
                      <a:r>
                        <a:rPr lang="en-GB" dirty="0"/>
                        <a:t>Researchers seek close involvement with the people being researched so that they can really understand the world through their eyes. Researchers believe they should give as well as receive during the process of the research.</a:t>
                      </a:r>
                    </a:p>
                  </a:txBody>
                  <a:tcPr/>
                </a:tc>
                <a:extLst>
                  <a:ext uri="{0D108BD9-81ED-4DB2-BD59-A6C34878D82A}">
                    <a16:rowId xmlns:a16="http://schemas.microsoft.com/office/drawing/2014/main" val="857419347"/>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1402408392"/>
                  </a:ext>
                </a:extLst>
              </a:tr>
            </a:tbl>
          </a:graphicData>
        </a:graphic>
      </p:graphicFrame>
    </p:spTree>
    <p:extLst>
      <p:ext uri="{BB962C8B-B14F-4D97-AF65-F5344CB8AC3E}">
        <p14:creationId xmlns:p14="http://schemas.microsoft.com/office/powerpoint/2010/main" val="1786343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F7A2BC0-B66B-42F3-BA14-3B930696F240}"/>
              </a:ext>
            </a:extLst>
          </p:cNvPr>
          <p:cNvGraphicFramePr>
            <a:graphicFrameLocks noGrp="1"/>
          </p:cNvGraphicFramePr>
          <p:nvPr/>
        </p:nvGraphicFramePr>
        <p:xfrm>
          <a:off x="372140" y="719666"/>
          <a:ext cx="11408734" cy="5151120"/>
        </p:xfrm>
        <a:graphic>
          <a:graphicData uri="http://schemas.openxmlformats.org/drawingml/2006/table">
            <a:tbl>
              <a:tblPr firstRow="1" bandRow="1">
                <a:tableStyleId>{5C22544A-7EE6-4342-B048-85BDC9FD1C3A}</a:tableStyleId>
              </a:tblPr>
              <a:tblGrid>
                <a:gridCol w="5704367">
                  <a:extLst>
                    <a:ext uri="{9D8B030D-6E8A-4147-A177-3AD203B41FA5}">
                      <a16:colId xmlns:a16="http://schemas.microsoft.com/office/drawing/2014/main" val="2216149208"/>
                    </a:ext>
                  </a:extLst>
                </a:gridCol>
                <a:gridCol w="5704367">
                  <a:extLst>
                    <a:ext uri="{9D8B030D-6E8A-4147-A177-3AD203B41FA5}">
                      <a16:colId xmlns:a16="http://schemas.microsoft.com/office/drawing/2014/main" val="3405458587"/>
                    </a:ext>
                  </a:extLst>
                </a:gridCol>
              </a:tblGrid>
              <a:tr h="370840">
                <a:tc>
                  <a:txBody>
                    <a:bodyPr/>
                    <a:lstStyle/>
                    <a:p>
                      <a:r>
                        <a:rPr lang="en-GB" dirty="0"/>
                        <a:t>Quantitative </a:t>
                      </a:r>
                    </a:p>
                  </a:txBody>
                  <a:tcPr/>
                </a:tc>
                <a:tc>
                  <a:txBody>
                    <a:bodyPr/>
                    <a:lstStyle/>
                    <a:p>
                      <a:r>
                        <a:rPr lang="en-GB" dirty="0"/>
                        <a:t>Qualitative</a:t>
                      </a:r>
                    </a:p>
                  </a:txBody>
                  <a:tcPr/>
                </a:tc>
                <a:extLst>
                  <a:ext uri="{0D108BD9-81ED-4DB2-BD59-A6C34878D82A}">
                    <a16:rowId xmlns:a16="http://schemas.microsoft.com/office/drawing/2014/main" val="991379397"/>
                  </a:ext>
                </a:extLst>
              </a:tr>
              <a:tr h="370840">
                <a:tc>
                  <a:txBody>
                    <a:bodyPr/>
                    <a:lstStyle/>
                    <a:p>
                      <a:r>
                        <a:rPr lang="en-GB" dirty="0"/>
                        <a:t>Tends to focus on specific factors and their relationships with other specific factors. To do this, researchers have to isolate variables and study them separately from their normal context. </a:t>
                      </a:r>
                    </a:p>
                  </a:txBody>
                  <a:tcPr/>
                </a:tc>
                <a:tc>
                  <a:txBody>
                    <a:bodyPr/>
                    <a:lstStyle/>
                    <a:p>
                      <a:r>
                        <a:rPr lang="en-GB" dirty="0"/>
                        <a:t>Qualitative researchers adopt a holistic perspective – looking at events and processes in context.</a:t>
                      </a:r>
                    </a:p>
                  </a:txBody>
                  <a:tcPr/>
                </a:tc>
                <a:extLst>
                  <a:ext uri="{0D108BD9-81ED-4DB2-BD59-A6C34878D82A}">
                    <a16:rowId xmlns:a16="http://schemas.microsoft.com/office/drawing/2014/main" val="3477581303"/>
                  </a:ext>
                </a:extLst>
              </a:tr>
              <a:tr h="370840">
                <a:tc>
                  <a:txBody>
                    <a:bodyPr/>
                    <a:lstStyle/>
                    <a:p>
                      <a:r>
                        <a:rPr lang="en-GB" dirty="0"/>
                        <a:t>Pre-determined Precise hypotheses are identified as research questions and are tested using specific procedures. Researchers use highly structured and pre-coded research instruments.</a:t>
                      </a:r>
                    </a:p>
                  </a:txBody>
                  <a:tcPr/>
                </a:tc>
                <a:tc>
                  <a:txBody>
                    <a:bodyPr/>
                    <a:lstStyle/>
                    <a:p>
                      <a:r>
                        <a:rPr lang="en-GB" dirty="0"/>
                        <a:t>Emergent Theory, methods, coding and analysis emerge as the research progresses. The emphasis is on discovery rather than proof. Researchers use less structured instruments so that they can respond to and reflect the thoughts of the people being researched rather than imposing their own ideas.</a:t>
                      </a:r>
                    </a:p>
                  </a:txBody>
                  <a:tcPr/>
                </a:tc>
                <a:extLst>
                  <a:ext uri="{0D108BD9-81ED-4DB2-BD59-A6C34878D82A}">
                    <a16:rowId xmlns:a16="http://schemas.microsoft.com/office/drawing/2014/main" val="4106718468"/>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3077769681"/>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351904810"/>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1697956875"/>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4162871505"/>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345526732"/>
                  </a:ext>
                </a:extLst>
              </a:tr>
            </a:tbl>
          </a:graphicData>
        </a:graphic>
      </p:graphicFrame>
    </p:spTree>
    <p:extLst>
      <p:ext uri="{BB962C8B-B14F-4D97-AF65-F5344CB8AC3E}">
        <p14:creationId xmlns:p14="http://schemas.microsoft.com/office/powerpoint/2010/main" val="43833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4AB89-7981-4ED6-8272-5FCADAFC35AD}"/>
              </a:ext>
            </a:extLst>
          </p:cNvPr>
          <p:cNvSpPr>
            <a:spLocks noGrp="1"/>
          </p:cNvSpPr>
          <p:nvPr>
            <p:ph type="title"/>
          </p:nvPr>
        </p:nvSpPr>
        <p:spPr/>
        <p:txBody>
          <a:bodyPr/>
          <a:lstStyle/>
          <a:p>
            <a:r>
              <a:rPr lang="cy-GB" noProof="0"/>
              <a:t>Darllen pellach 			</a:t>
            </a:r>
            <a:r>
              <a:rPr lang="cy-GB" noProof="0" err="1"/>
              <a:t>Further</a:t>
            </a:r>
            <a:r>
              <a:rPr lang="cy-GB" noProof="0"/>
              <a:t> </a:t>
            </a:r>
            <a:r>
              <a:rPr lang="cy-GB" noProof="0" err="1"/>
              <a:t>reading</a:t>
            </a:r>
            <a:endParaRPr lang="cy-GB" noProof="0"/>
          </a:p>
        </p:txBody>
      </p:sp>
      <p:sp>
        <p:nvSpPr>
          <p:cNvPr id="3" name="Content Placeholder 2">
            <a:extLst>
              <a:ext uri="{FF2B5EF4-FFF2-40B4-BE49-F238E27FC236}">
                <a16:creationId xmlns:a16="http://schemas.microsoft.com/office/drawing/2014/main" id="{ED3C4178-A102-4E0E-A680-6E3EB24815BA}"/>
              </a:ext>
            </a:extLst>
          </p:cNvPr>
          <p:cNvSpPr>
            <a:spLocks noGrp="1"/>
          </p:cNvSpPr>
          <p:nvPr>
            <p:ph idx="1"/>
          </p:nvPr>
        </p:nvSpPr>
        <p:spPr/>
        <p:txBody>
          <a:bodyPr/>
          <a:lstStyle/>
          <a:p>
            <a:r>
              <a:rPr lang="cy-GB" sz="1800" noProof="0" err="1">
                <a:effectLst/>
                <a:latin typeface="Arial" panose="020B0604020202020204" pitchFamily="34" charset="0"/>
                <a:ea typeface="Calibri" panose="020F0502020204030204" pitchFamily="34" charset="0"/>
              </a:rPr>
              <a:t>Christensen</a:t>
            </a:r>
            <a:r>
              <a:rPr lang="cy-GB" sz="1800" noProof="0">
                <a:effectLst/>
                <a:latin typeface="Arial" panose="020B0604020202020204" pitchFamily="34" charset="0"/>
                <a:ea typeface="Calibri" panose="020F0502020204030204" pitchFamily="34" charset="0"/>
              </a:rPr>
              <a:t>, P. </a:t>
            </a:r>
            <a:r>
              <a:rPr lang="cy-GB" sz="1800" noProof="0" err="1">
                <a:effectLst/>
                <a:latin typeface="Arial" panose="020B0604020202020204" pitchFamily="34" charset="0"/>
                <a:ea typeface="Calibri" panose="020F0502020204030204" pitchFamily="34" charset="0"/>
              </a:rPr>
              <a:t>and</a:t>
            </a:r>
            <a:r>
              <a:rPr lang="cy-GB" sz="1800" noProof="0">
                <a:effectLst/>
                <a:latin typeface="Arial" panose="020B0604020202020204" pitchFamily="34" charset="0"/>
                <a:ea typeface="Calibri" panose="020F0502020204030204" pitchFamily="34" charset="0"/>
              </a:rPr>
              <a:t> James, A. (2017) </a:t>
            </a:r>
            <a:r>
              <a:rPr lang="cy-GB" sz="1800" i="1" noProof="0">
                <a:effectLst/>
                <a:latin typeface="Arial" panose="020B0604020202020204" pitchFamily="34" charset="0"/>
                <a:ea typeface="Calibri" panose="020F0502020204030204" pitchFamily="34" charset="0"/>
              </a:rPr>
              <a:t>Research </a:t>
            </a:r>
            <a:r>
              <a:rPr lang="cy-GB" sz="1800" i="1" noProof="0" err="1">
                <a:effectLst/>
                <a:latin typeface="Arial" panose="020B0604020202020204" pitchFamily="34" charset="0"/>
                <a:ea typeface="Calibri" panose="020F0502020204030204" pitchFamily="34" charset="0"/>
              </a:rPr>
              <a:t>with</a:t>
            </a:r>
            <a:r>
              <a:rPr lang="cy-GB" sz="1800" i="1" noProof="0">
                <a:effectLst/>
                <a:latin typeface="Arial" panose="020B0604020202020204" pitchFamily="34" charset="0"/>
                <a:ea typeface="Calibri" panose="020F0502020204030204" pitchFamily="34" charset="0"/>
              </a:rPr>
              <a:t> </a:t>
            </a:r>
            <a:r>
              <a:rPr lang="cy-GB" sz="1800" i="1" noProof="0" err="1">
                <a:effectLst/>
                <a:latin typeface="Arial" panose="020B0604020202020204" pitchFamily="34" charset="0"/>
                <a:ea typeface="Calibri" panose="020F0502020204030204" pitchFamily="34" charset="0"/>
              </a:rPr>
              <a:t>Children</a:t>
            </a:r>
            <a:r>
              <a:rPr lang="cy-GB" sz="1800" i="1" noProof="0">
                <a:effectLst/>
                <a:latin typeface="Arial" panose="020B0604020202020204" pitchFamily="34" charset="0"/>
                <a:ea typeface="Calibri" panose="020F0502020204030204" pitchFamily="34" charset="0"/>
              </a:rPr>
              <a:t>: </a:t>
            </a:r>
            <a:r>
              <a:rPr lang="cy-GB" sz="1800" i="1" noProof="0" err="1">
                <a:effectLst/>
                <a:latin typeface="Arial" panose="020B0604020202020204" pitchFamily="34" charset="0"/>
                <a:ea typeface="Calibri" panose="020F0502020204030204" pitchFamily="34" charset="0"/>
              </a:rPr>
              <a:t>Perspectives</a:t>
            </a:r>
            <a:r>
              <a:rPr lang="cy-GB" sz="1800" i="1" noProof="0">
                <a:effectLst/>
                <a:latin typeface="Arial" panose="020B0604020202020204" pitchFamily="34" charset="0"/>
                <a:ea typeface="Calibri" panose="020F0502020204030204" pitchFamily="34" charset="0"/>
              </a:rPr>
              <a:t> </a:t>
            </a:r>
            <a:r>
              <a:rPr lang="cy-GB" sz="1800" i="1" noProof="0" err="1">
                <a:effectLst/>
                <a:latin typeface="Arial" panose="020B0604020202020204" pitchFamily="34" charset="0"/>
                <a:ea typeface="Calibri" panose="020F0502020204030204" pitchFamily="34" charset="0"/>
              </a:rPr>
              <a:t>and</a:t>
            </a:r>
            <a:r>
              <a:rPr lang="cy-GB" sz="1800" i="1" noProof="0">
                <a:effectLst/>
                <a:latin typeface="Arial" panose="020B0604020202020204" pitchFamily="34" charset="0"/>
                <a:ea typeface="Calibri" panose="020F0502020204030204" pitchFamily="34" charset="0"/>
              </a:rPr>
              <a:t> </a:t>
            </a:r>
            <a:r>
              <a:rPr lang="cy-GB" sz="1800" i="1" noProof="0" err="1">
                <a:effectLst/>
                <a:latin typeface="Arial" panose="020B0604020202020204" pitchFamily="34" charset="0"/>
                <a:ea typeface="Calibri" panose="020F0502020204030204" pitchFamily="34" charset="0"/>
              </a:rPr>
              <a:t>Practices</a:t>
            </a:r>
            <a:r>
              <a:rPr lang="cy-GB" sz="1800" noProof="0">
                <a:effectLst/>
                <a:latin typeface="Arial" panose="020B0604020202020204" pitchFamily="34" charset="0"/>
                <a:ea typeface="Calibri" panose="020F0502020204030204" pitchFamily="34" charset="0"/>
              </a:rPr>
              <a:t>. 2nd </a:t>
            </a:r>
            <a:r>
              <a:rPr lang="cy-GB" sz="1800" noProof="0" err="1">
                <a:effectLst/>
                <a:latin typeface="Arial" panose="020B0604020202020204" pitchFamily="34" charset="0"/>
                <a:ea typeface="Calibri" panose="020F0502020204030204" pitchFamily="34" charset="0"/>
              </a:rPr>
              <a:t>ed</a:t>
            </a:r>
            <a:r>
              <a:rPr lang="cy-GB" sz="1800" noProof="0">
                <a:effectLst/>
                <a:latin typeface="Arial" panose="020B0604020202020204" pitchFamily="34" charset="0"/>
                <a:ea typeface="Calibri" panose="020F0502020204030204" pitchFamily="34" charset="0"/>
              </a:rPr>
              <a:t>. </a:t>
            </a:r>
            <a:r>
              <a:rPr lang="cy-GB" sz="1800" noProof="0" err="1">
                <a:effectLst/>
                <a:latin typeface="Arial" panose="020B0604020202020204" pitchFamily="34" charset="0"/>
                <a:ea typeface="Calibri" panose="020F0502020204030204" pitchFamily="34" charset="0"/>
              </a:rPr>
              <a:t>Oxon</a:t>
            </a:r>
            <a:r>
              <a:rPr lang="cy-GB" sz="1800" noProof="0">
                <a:effectLst/>
                <a:latin typeface="Arial" panose="020B0604020202020204" pitchFamily="34" charset="0"/>
                <a:ea typeface="Calibri" panose="020F0502020204030204" pitchFamily="34" charset="0"/>
              </a:rPr>
              <a:t>: Routledge</a:t>
            </a:r>
          </a:p>
          <a:p>
            <a:r>
              <a:rPr lang="cy-GB" sz="1800" noProof="0">
                <a:latin typeface="Arial" panose="020B0604020202020204" pitchFamily="34" charset="0"/>
              </a:rPr>
              <a:t>Ar gael ar-lein / </a:t>
            </a:r>
            <a:r>
              <a:rPr lang="cy-GB" sz="1800" noProof="0" err="1">
                <a:latin typeface="Arial" panose="020B0604020202020204" pitchFamily="34" charset="0"/>
              </a:rPr>
              <a:t>Available</a:t>
            </a:r>
            <a:r>
              <a:rPr lang="cy-GB" sz="1800" noProof="0">
                <a:latin typeface="Arial" panose="020B0604020202020204" pitchFamily="34" charset="0"/>
              </a:rPr>
              <a:t> </a:t>
            </a:r>
            <a:r>
              <a:rPr lang="cy-GB" sz="1800" noProof="0" err="1">
                <a:latin typeface="Arial" panose="020B0604020202020204" pitchFamily="34" charset="0"/>
              </a:rPr>
              <a:t>online</a:t>
            </a:r>
            <a:endParaRPr lang="cy-GB" sz="1800" noProof="0">
              <a:latin typeface="Arial" panose="020B0604020202020204" pitchFamily="34" charset="0"/>
            </a:endParaRPr>
          </a:p>
          <a:p>
            <a:r>
              <a:rPr lang="cy-GB" sz="1800" noProof="0">
                <a:latin typeface="Arial" panose="020B0604020202020204" pitchFamily="34" charset="0"/>
              </a:rPr>
              <a:t>Darllenwch y Bennod Ragarweiniol / Read </a:t>
            </a:r>
            <a:r>
              <a:rPr lang="cy-GB" sz="1800" noProof="0" err="1">
                <a:latin typeface="Arial" panose="020B0604020202020204" pitchFamily="34" charset="0"/>
              </a:rPr>
              <a:t>Introductory</a:t>
            </a:r>
            <a:r>
              <a:rPr lang="cy-GB" sz="1800" noProof="0">
                <a:latin typeface="Arial" panose="020B0604020202020204" pitchFamily="34" charset="0"/>
              </a:rPr>
              <a:t> </a:t>
            </a:r>
            <a:r>
              <a:rPr lang="cy-GB" sz="1800" noProof="0" err="1">
                <a:latin typeface="Arial" panose="020B0604020202020204" pitchFamily="34" charset="0"/>
              </a:rPr>
              <a:t>Chapter</a:t>
            </a:r>
            <a:endParaRPr lang="cy-GB" noProof="0"/>
          </a:p>
        </p:txBody>
      </p:sp>
    </p:spTree>
    <p:extLst>
      <p:ext uri="{BB962C8B-B14F-4D97-AF65-F5344CB8AC3E}">
        <p14:creationId xmlns:p14="http://schemas.microsoft.com/office/powerpoint/2010/main" val="20403829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D8038-7289-41C7-883D-AE7F1236B088}"/>
              </a:ext>
            </a:extLst>
          </p:cNvPr>
          <p:cNvSpPr>
            <a:spLocks noGrp="1"/>
          </p:cNvSpPr>
          <p:nvPr>
            <p:ph type="title"/>
          </p:nvPr>
        </p:nvSpPr>
        <p:spPr>
          <a:xfrm>
            <a:off x="1286934" y="1465790"/>
            <a:ext cx="3860798" cy="3941345"/>
          </a:xfrm>
        </p:spPr>
        <p:txBody>
          <a:bodyPr>
            <a:normAutofit/>
          </a:bodyPr>
          <a:lstStyle/>
          <a:p>
            <a:r>
              <a:rPr lang="en-GB" sz="6000" dirty="0"/>
              <a:t>Self directed study</a:t>
            </a:r>
          </a:p>
        </p:txBody>
      </p:sp>
      <p:sp>
        <p:nvSpPr>
          <p:cNvPr id="24" name="Content Placeholder 2">
            <a:extLst>
              <a:ext uri="{FF2B5EF4-FFF2-40B4-BE49-F238E27FC236}">
                <a16:creationId xmlns:a16="http://schemas.microsoft.com/office/drawing/2014/main" id="{3D154DFA-F792-4618-AE7B-19FF78A93653}"/>
              </a:ext>
            </a:extLst>
          </p:cNvPr>
          <p:cNvSpPr>
            <a:spLocks noGrp="1"/>
          </p:cNvSpPr>
          <p:nvPr>
            <p:ph idx="1"/>
          </p:nvPr>
        </p:nvSpPr>
        <p:spPr>
          <a:xfrm>
            <a:off x="6417733" y="1359090"/>
            <a:ext cx="5132665" cy="4048046"/>
          </a:xfrm>
        </p:spPr>
        <p:txBody>
          <a:bodyPr anchor="ctr">
            <a:normAutofit/>
          </a:bodyPr>
          <a:lstStyle/>
          <a:p>
            <a:endParaRPr lang="en-GB"/>
          </a:p>
          <a:p>
            <a:r>
              <a:rPr lang="en-GB"/>
              <a:t>Read Kate </a:t>
            </a:r>
            <a:r>
              <a:rPr lang="en-GB" err="1"/>
              <a:t>Sapin’s</a:t>
            </a:r>
            <a:r>
              <a:rPr lang="en-GB"/>
              <a:t> discussions on Research this afternoon – feedback your findings next session (this Thursday). </a:t>
            </a:r>
          </a:p>
          <a:p>
            <a:endParaRPr lang="en-GB"/>
          </a:p>
          <a:p>
            <a:r>
              <a:rPr lang="en-GB"/>
              <a:t>On Moodle under this ppt</a:t>
            </a:r>
          </a:p>
        </p:txBody>
      </p:sp>
    </p:spTree>
    <p:extLst>
      <p:ext uri="{BB962C8B-B14F-4D97-AF65-F5344CB8AC3E}">
        <p14:creationId xmlns:p14="http://schemas.microsoft.com/office/powerpoint/2010/main" val="26446632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2804B-9C1F-4C34-B2CF-A59B51CBD496}"/>
              </a:ext>
            </a:extLst>
          </p:cNvPr>
          <p:cNvSpPr>
            <a:spLocks noGrp="1"/>
          </p:cNvSpPr>
          <p:nvPr>
            <p:ph type="title"/>
          </p:nvPr>
        </p:nvSpPr>
        <p:spPr/>
        <p:txBody>
          <a:bodyPr/>
          <a:lstStyle/>
          <a:p>
            <a:r>
              <a:rPr lang="cy-GB" noProof="0"/>
              <a:t>Cyfeiriadau 					</a:t>
            </a:r>
            <a:r>
              <a:rPr lang="cy-GB" noProof="0" err="1"/>
              <a:t>references</a:t>
            </a:r>
            <a:endParaRPr lang="cy-GB" noProof="0"/>
          </a:p>
        </p:txBody>
      </p:sp>
      <p:sp>
        <p:nvSpPr>
          <p:cNvPr id="3" name="Content Placeholder 2">
            <a:extLst>
              <a:ext uri="{FF2B5EF4-FFF2-40B4-BE49-F238E27FC236}">
                <a16:creationId xmlns:a16="http://schemas.microsoft.com/office/drawing/2014/main" id="{24F7A24C-E738-484A-8683-876B7379EBFA}"/>
              </a:ext>
            </a:extLst>
          </p:cNvPr>
          <p:cNvSpPr>
            <a:spLocks noGrp="1"/>
          </p:cNvSpPr>
          <p:nvPr>
            <p:ph idx="1"/>
          </p:nvPr>
        </p:nvSpPr>
        <p:spPr/>
        <p:txBody>
          <a:bodyPr/>
          <a:lstStyle/>
          <a:p>
            <a:r>
              <a:rPr lang="cy-GB" noProof="0" err="1">
                <a:solidFill>
                  <a:srgbClr val="555555"/>
                </a:solidFill>
              </a:rPr>
              <a:t>O’Reilly</a:t>
            </a:r>
            <a:r>
              <a:rPr lang="cy-GB" noProof="0">
                <a:solidFill>
                  <a:srgbClr val="555555"/>
                </a:solidFill>
              </a:rPr>
              <a:t>, M, </a:t>
            </a:r>
            <a:r>
              <a:rPr lang="cy-GB" noProof="0" err="1">
                <a:solidFill>
                  <a:srgbClr val="555555"/>
                </a:solidFill>
              </a:rPr>
              <a:t>Dogra</a:t>
            </a:r>
            <a:r>
              <a:rPr lang="cy-GB" noProof="0">
                <a:solidFill>
                  <a:srgbClr val="555555"/>
                </a:solidFill>
              </a:rPr>
              <a:t>, N. </a:t>
            </a:r>
            <a:r>
              <a:rPr lang="cy-GB" noProof="0" err="1">
                <a:solidFill>
                  <a:srgbClr val="555555"/>
                </a:solidFill>
              </a:rPr>
              <a:t>and</a:t>
            </a:r>
            <a:r>
              <a:rPr lang="cy-GB" noProof="0">
                <a:solidFill>
                  <a:srgbClr val="555555"/>
                </a:solidFill>
              </a:rPr>
              <a:t> </a:t>
            </a:r>
            <a:r>
              <a:rPr lang="cy-GB" noProof="0" err="1">
                <a:solidFill>
                  <a:srgbClr val="555555"/>
                </a:solidFill>
              </a:rPr>
              <a:t>Ronzi</a:t>
            </a:r>
            <a:r>
              <a:rPr lang="cy-GB" noProof="0">
                <a:solidFill>
                  <a:srgbClr val="555555"/>
                </a:solidFill>
              </a:rPr>
              <a:t>, P.D. (2013) </a:t>
            </a:r>
            <a:r>
              <a:rPr lang="cy-GB" b="0" noProof="0">
                <a:solidFill>
                  <a:srgbClr val="555555"/>
                </a:solidFill>
                <a:effectLst/>
              </a:rPr>
              <a:t>Research </a:t>
            </a:r>
            <a:r>
              <a:rPr lang="cy-GB" b="0" noProof="0" err="1">
                <a:solidFill>
                  <a:srgbClr val="555555"/>
                </a:solidFill>
                <a:effectLst/>
              </a:rPr>
              <a:t>with</a:t>
            </a:r>
            <a:r>
              <a:rPr lang="cy-GB" b="0" noProof="0">
                <a:solidFill>
                  <a:srgbClr val="555555"/>
                </a:solidFill>
                <a:effectLst/>
              </a:rPr>
              <a:t> </a:t>
            </a:r>
            <a:r>
              <a:rPr lang="cy-GB" b="0" noProof="0" err="1">
                <a:solidFill>
                  <a:srgbClr val="555555"/>
                </a:solidFill>
                <a:effectLst/>
              </a:rPr>
              <a:t>Children</a:t>
            </a:r>
            <a:r>
              <a:rPr lang="cy-GB" b="0" noProof="0">
                <a:solidFill>
                  <a:srgbClr val="555555"/>
                </a:solidFill>
                <a:effectLst/>
              </a:rPr>
              <a:t>: </a:t>
            </a:r>
            <a:r>
              <a:rPr lang="cy-GB" b="0" noProof="0" err="1">
                <a:solidFill>
                  <a:srgbClr val="555555"/>
                </a:solidFill>
                <a:effectLst/>
              </a:rPr>
              <a:t>Theory</a:t>
            </a:r>
            <a:r>
              <a:rPr lang="cy-GB" b="0" noProof="0">
                <a:solidFill>
                  <a:srgbClr val="555555"/>
                </a:solidFill>
                <a:effectLst/>
              </a:rPr>
              <a:t> </a:t>
            </a:r>
            <a:r>
              <a:rPr lang="cy-GB" b="0" noProof="0" err="1">
                <a:solidFill>
                  <a:srgbClr val="555555"/>
                </a:solidFill>
                <a:effectLst/>
              </a:rPr>
              <a:t>and</a:t>
            </a:r>
            <a:r>
              <a:rPr lang="cy-GB" b="0" noProof="0">
                <a:solidFill>
                  <a:srgbClr val="555555"/>
                </a:solidFill>
                <a:effectLst/>
              </a:rPr>
              <a:t> </a:t>
            </a:r>
            <a:r>
              <a:rPr lang="cy-GB" b="0" noProof="0" err="1">
                <a:solidFill>
                  <a:srgbClr val="555555"/>
                </a:solidFill>
                <a:effectLst/>
              </a:rPr>
              <a:t>Practice</a:t>
            </a:r>
            <a:r>
              <a:rPr lang="cy-GB" b="0" noProof="0">
                <a:solidFill>
                  <a:srgbClr val="555555"/>
                </a:solidFill>
                <a:effectLst/>
              </a:rPr>
              <a:t>. London: </a:t>
            </a:r>
            <a:r>
              <a:rPr lang="cy-GB" b="0" noProof="0" err="1">
                <a:solidFill>
                  <a:srgbClr val="555555"/>
                </a:solidFill>
                <a:effectLst/>
              </a:rPr>
              <a:t>Sage</a:t>
            </a:r>
            <a:endParaRPr lang="cy-GB" b="0" noProof="0">
              <a:solidFill>
                <a:srgbClr val="555555"/>
              </a:solidFill>
              <a:effectLst/>
            </a:endParaRPr>
          </a:p>
          <a:p>
            <a:endParaRPr lang="cy-GB" b="0" noProof="0">
              <a:solidFill>
                <a:srgbClr val="555555"/>
              </a:solidFill>
              <a:effectLst/>
            </a:endParaRPr>
          </a:p>
          <a:p>
            <a:pPr marL="0" indent="0">
              <a:buNone/>
            </a:pPr>
            <a:br>
              <a:rPr lang="cy-GB" noProof="0"/>
            </a:br>
            <a:endParaRPr lang="cy-GB" noProof="0"/>
          </a:p>
        </p:txBody>
      </p:sp>
    </p:spTree>
    <p:extLst>
      <p:ext uri="{BB962C8B-B14F-4D97-AF65-F5344CB8AC3E}">
        <p14:creationId xmlns:p14="http://schemas.microsoft.com/office/powerpoint/2010/main" val="8025981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2299</Words>
  <Application>Microsoft Office PowerPoint</Application>
  <PresentationFormat>Widescreen</PresentationFormat>
  <Paragraphs>271</Paragraphs>
  <Slides>36</Slides>
  <Notes>2</Notes>
  <HiddenSlides>0</HiddenSlides>
  <MMClips>4</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36</vt:i4>
      </vt:variant>
    </vt:vector>
  </HeadingPairs>
  <TitlesOfParts>
    <vt:vector size="50" baseType="lpstr">
      <vt:lpstr>Aptos</vt:lpstr>
      <vt:lpstr>Arial</vt:lpstr>
      <vt:lpstr>Calibri</vt:lpstr>
      <vt:lpstr>Calibri Light</vt:lpstr>
      <vt:lpstr>Franklin Gothic Book</vt:lpstr>
      <vt:lpstr>Gill Sans MT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Social and Educational Research for Professional Practice </vt:lpstr>
      <vt:lpstr>Paradigms</vt:lpstr>
      <vt:lpstr>Worldview or Paradigm</vt:lpstr>
      <vt:lpstr>Positivist worldview</vt:lpstr>
      <vt:lpstr>Positivist worldview</vt:lpstr>
      <vt:lpstr>Constructivism</vt:lpstr>
      <vt:lpstr>Constructivism</vt:lpstr>
      <vt:lpstr>Constructivism</vt:lpstr>
      <vt:lpstr>Constructivism</vt:lpstr>
      <vt:lpstr>Pragmatic worldview</vt:lpstr>
      <vt:lpstr>Pragmatic worldview</vt:lpstr>
      <vt:lpstr>Pragmatic worldview</vt:lpstr>
      <vt:lpstr>Other points…</vt:lpstr>
      <vt:lpstr>YMCHWIL GYDA PHLANT       Research with children</vt:lpstr>
      <vt:lpstr>Think about research within the current context of where you work and study</vt:lpstr>
      <vt:lpstr>PowerPoint Presentation</vt:lpstr>
      <vt:lpstr>PowerPoint Presentation</vt:lpstr>
      <vt:lpstr>Most importantly – find a book that suits you and is easy to understand</vt:lpstr>
      <vt:lpstr>A Paradigm Constitutes:</vt:lpstr>
      <vt:lpstr>Qualitative versus Quantitative </vt:lpstr>
      <vt:lpstr>PowerPoint Presentation</vt:lpstr>
      <vt:lpstr>What is Social Science  research?</vt:lpstr>
      <vt:lpstr>Systematic Enquiry</vt:lpstr>
      <vt:lpstr>Research Design</vt:lpstr>
      <vt:lpstr>Types of Research</vt:lpstr>
      <vt:lpstr>Objectivism, Subjectivism &amp; Pragmatism </vt:lpstr>
      <vt:lpstr>Research Design: Strategies of Inquiry </vt:lpstr>
      <vt:lpstr>Individual Task 20 mins</vt:lpstr>
      <vt:lpstr>PowerPoint Presentation</vt:lpstr>
      <vt:lpstr>PowerPoint Presentation</vt:lpstr>
      <vt:lpstr>PowerPoint Presentation</vt:lpstr>
      <vt:lpstr>Darllen pellach    Further reading</vt:lpstr>
      <vt:lpstr>Self directed study</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2025-03-21T12:35:55Z</dcterms:modified>
</cp:coreProperties>
</file>