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7"/>
  </p:notesMasterIdLst>
  <p:sldIdLst>
    <p:sldId id="297" r:id="rId2"/>
    <p:sldId id="353" r:id="rId3"/>
    <p:sldId id="270" r:id="rId4"/>
    <p:sldId id="558" r:id="rId5"/>
    <p:sldId id="554" r:id="rId6"/>
    <p:sldId id="559" r:id="rId7"/>
    <p:sldId id="560" r:id="rId8"/>
    <p:sldId id="561" r:id="rId9"/>
    <p:sldId id="562" r:id="rId10"/>
    <p:sldId id="563" r:id="rId11"/>
    <p:sldId id="564" r:id="rId12"/>
    <p:sldId id="481" r:id="rId13"/>
    <p:sldId id="531" r:id="rId14"/>
    <p:sldId id="482" r:id="rId15"/>
    <p:sldId id="532" r:id="rId16"/>
    <p:sldId id="533" r:id="rId17"/>
    <p:sldId id="534" r:id="rId18"/>
    <p:sldId id="535" r:id="rId19"/>
    <p:sldId id="550" r:id="rId20"/>
    <p:sldId id="536" r:id="rId21"/>
    <p:sldId id="537" r:id="rId22"/>
    <p:sldId id="483" r:id="rId23"/>
    <p:sldId id="551" r:id="rId24"/>
    <p:sldId id="453" r:id="rId25"/>
    <p:sldId id="331" r:id="rId26"/>
    <p:sldId id="454" r:id="rId27"/>
    <p:sldId id="455" r:id="rId28"/>
    <p:sldId id="456" r:id="rId29"/>
    <p:sldId id="458" r:id="rId30"/>
    <p:sldId id="459" r:id="rId31"/>
    <p:sldId id="460" r:id="rId32"/>
    <p:sldId id="461" r:id="rId33"/>
    <p:sldId id="462" r:id="rId34"/>
    <p:sldId id="491" r:id="rId35"/>
    <p:sldId id="492" r:id="rId36"/>
    <p:sldId id="557" r:id="rId37"/>
    <p:sldId id="493" r:id="rId38"/>
    <p:sldId id="494" r:id="rId39"/>
    <p:sldId id="495" r:id="rId40"/>
    <p:sldId id="496" r:id="rId41"/>
    <p:sldId id="334" r:id="rId42"/>
    <p:sldId id="335" r:id="rId43"/>
    <p:sldId id="336" r:id="rId44"/>
    <p:sldId id="337" r:id="rId45"/>
    <p:sldId id="338" r:id="rId46"/>
    <p:sldId id="339" r:id="rId47"/>
    <p:sldId id="340" r:id="rId48"/>
    <p:sldId id="341" r:id="rId49"/>
    <p:sldId id="553" r:id="rId50"/>
    <p:sldId id="490" r:id="rId51"/>
    <p:sldId id="301" r:id="rId52"/>
    <p:sldId id="500" r:id="rId53"/>
    <p:sldId id="384" r:id="rId54"/>
    <p:sldId id="347" r:id="rId55"/>
    <p:sldId id="343"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0195" autoAdjust="0"/>
  </p:normalViewPr>
  <p:slideViewPr>
    <p:cSldViewPr snapToGrid="0">
      <p:cViewPr varScale="1">
        <p:scale>
          <a:sx n="39" d="100"/>
          <a:sy n="39" d="100"/>
        </p:scale>
        <p:origin x="988"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235F9C-A1FA-404A-BC37-DF462C52A136}" type="datetimeFigureOut">
              <a:rPr lang="en-GB" smtClean="0"/>
              <a:t>24/09/2024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D5753-E67E-42A5-8C4B-B0E60D22576C}" type="slidenum">
              <a:rPr lang="en-GB" smtClean="0"/>
              <a:t>‹#›</a:t>
            </a:fld>
            <a:endParaRPr lang="en-GB"/>
          </a:p>
        </p:txBody>
      </p:sp>
    </p:spTree>
    <p:extLst>
      <p:ext uri="{BB962C8B-B14F-4D97-AF65-F5344CB8AC3E}">
        <p14:creationId xmlns:p14="http://schemas.microsoft.com/office/powerpoint/2010/main" val="3728127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 Lewis Blackman case.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15-year-old Lewis Blackman was admitted to a South Carolina hospital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routine surgery to correct a congenital chest deformity.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After receiving a powerful painkiller post surgery,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Lewis began to complain of increasingly severe pain in his stomach.</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you will shortly hear, healthcare staff involved in his care were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inexperienced in post-operative care of children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attributed his symptoms to normal post-operative symptoms,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not recognizing what turned out to be a fatal complication.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Take some time to watch Lewis' story as told by his mother,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Helen Haskell, who as a result of Lewis' death has become a very active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articulate advocate for patient safety.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Lewis' story illustrates how most tragic events like his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are the result of multiple and often repeated lapses and errors.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multifactorial nature of most harmful events underscores the importance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broad, systematic approaches to investigating patient safety incidents.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Information from these investigations is essential to inform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redesign of systems to prevent similar tragedies.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we move ahead in this module,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we'll examine Lewis' story through the lens of patient safety science.</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fld id="{343D5753-E67E-42A5-8C4B-B0E60D22576C}" type="slidenum">
              <a:rPr lang="en-GB" smtClean="0"/>
              <a:t>5</a:t>
            </a:fld>
            <a:endParaRPr lang="en-GB"/>
          </a:p>
        </p:txBody>
      </p:sp>
    </p:spTree>
    <p:extLst>
      <p:ext uri="{BB962C8B-B14F-4D97-AF65-F5344CB8AC3E}">
        <p14:creationId xmlns:p14="http://schemas.microsoft.com/office/powerpoint/2010/main" val="2100563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D5753-E67E-42A5-8C4B-B0E60D22576C}" type="slidenum">
              <a:rPr lang="en-GB" smtClean="0"/>
              <a:t>11</a:t>
            </a:fld>
            <a:endParaRPr lang="en-GB"/>
          </a:p>
        </p:txBody>
      </p:sp>
    </p:spTree>
    <p:extLst>
      <p:ext uri="{BB962C8B-B14F-4D97-AF65-F5344CB8AC3E}">
        <p14:creationId xmlns:p14="http://schemas.microsoft.com/office/powerpoint/2010/main" val="2734743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DDCEB-D89A-4F88-B480-864133E77714}" type="slidenum">
              <a:rPr lang="en-GB" smtClean="0"/>
              <a:t>15</a:t>
            </a:fld>
            <a:endParaRPr lang="en-GB"/>
          </a:p>
        </p:txBody>
      </p:sp>
    </p:spTree>
    <p:extLst>
      <p:ext uri="{BB962C8B-B14F-4D97-AF65-F5344CB8AC3E}">
        <p14:creationId xmlns:p14="http://schemas.microsoft.com/office/powerpoint/2010/main" val="877378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53F74A2-B9B6-45D7-B442-63C1EE4F26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a:extLst>
              <a:ext uri="{FF2B5EF4-FFF2-40B4-BE49-F238E27FC236}">
                <a16:creationId xmlns:a16="http://schemas.microsoft.com/office/drawing/2014/main" id="{FFBC003D-428D-48B5-B800-6F840B3ACC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 </a:t>
            </a:r>
            <a:r>
              <a:rPr lang="en-GB" b="0" i="0" dirty="0">
                <a:solidFill>
                  <a:srgbClr val="202124"/>
                </a:solidFill>
                <a:effectLst/>
                <a:latin typeface="Google Sans"/>
              </a:rPr>
              <a:t>Mohammed bin Salman Al Saud- </a:t>
            </a:r>
            <a:r>
              <a:rPr lang="en-US" b="0" i="0" dirty="0">
                <a:solidFill>
                  <a:srgbClr val="4D5156"/>
                </a:solidFill>
                <a:effectLst/>
                <a:latin typeface="arial" panose="020B0604020202020204" pitchFamily="34" charset="0"/>
              </a:rPr>
              <a:t>s Crown Prince and Prime Minister of Saudi Arabia.</a:t>
            </a:r>
            <a:endParaRPr lang="en-GB"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D5753-E67E-42A5-8C4B-B0E60D22576C}" type="slidenum">
              <a:rPr lang="en-GB" smtClean="0"/>
              <a:t>35</a:t>
            </a:fld>
            <a:endParaRPr lang="en-GB"/>
          </a:p>
        </p:txBody>
      </p:sp>
    </p:spTree>
    <p:extLst>
      <p:ext uri="{BB962C8B-B14F-4D97-AF65-F5344CB8AC3E}">
        <p14:creationId xmlns:p14="http://schemas.microsoft.com/office/powerpoint/2010/main" val="1333052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Theory X leaders believe that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employees dislike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they're lazy and they're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automatically going to resist.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because of that belief,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very likely to use coercive practices,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lots of punishment systems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get the workers working hard.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will be a strong autocratic tendency,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 say, you do,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don't think, just follow.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Theory Y leaders believe that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employees naturally like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can be enthusiastic,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energetic, and they want to be engaged.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because of that positive view of employees,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have a very participatory style of management.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want employees to participate 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decisions and they motivate through praise,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recognition, motivating rewards,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either intrinsic or extrinsic.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Theory Z leaders believe that employees want to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 intimate and happy working environment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others they work with,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they want to like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colleagues and spend time with their colleagues,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that they value the idea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organizational culture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values in the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family-style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believe that workers have a well-developed sense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order, internal discipline,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desire to work hard,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a desire to be cohesive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the other people they're working with.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this ongoing desire to be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part of a social group and part of a wider culture,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you can set that up within the organization.</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38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65D9C8-3349-4A7D-93D6-FD3F1A8698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3535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24/09/2024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98255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8479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3376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5420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08375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5969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0433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9553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45700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1513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4127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141583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enterjd.org/content/medical-malpractice-story-lewis-wardlaw-blackma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Gjj23PhTRTc"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youtube.com/watch?v=lBXGT-3RAsU&amp;si=EnSIkaIECMiOmarE" TargetMode="External"/><Relationship Id="rId2" Type="http://schemas.openxmlformats.org/officeDocument/2006/relationships/hyperlink" Target="https://www.youtube.com/watch?v=lBXGT-3RAsU" TargetMode="Externa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35.xml.rels><?xml version="1.0" encoding="UTF-8" standalone="yes"?>
<Relationships xmlns="http://schemas.openxmlformats.org/package/2006/relationships"><Relationship Id="rId3" Type="http://schemas.openxmlformats.org/officeDocument/2006/relationships/hyperlink" Target="http://www.africamasterweb.com/AfricaMbebe/MandelaPassport.jp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3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Rq_W3__es1E"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20.jpeg"/><Relationship Id="rId7" Type="http://schemas.openxmlformats.org/officeDocument/2006/relationships/hyperlink" Target="https://www.youtube.com/watch?v=MkTw3_PmKtc" TargetMode="External"/><Relationship Id="rId2" Type="http://schemas.openxmlformats.org/officeDocument/2006/relationships/hyperlink" Target="https://www.youtube.com/watch?v=6lQAc6Y_A48" TargetMode="External"/><Relationship Id="rId1" Type="http://schemas.openxmlformats.org/officeDocument/2006/relationships/slideLayout" Target="../slideLayouts/slideLayout7.xml"/><Relationship Id="rId6" Type="http://schemas.openxmlformats.org/officeDocument/2006/relationships/hyperlink" Target="https://www.youtube.com/watch?v=vP4iY1TtS3s" TargetMode="External"/><Relationship Id="rId5" Type="http://schemas.openxmlformats.org/officeDocument/2006/relationships/image" Target="../media/image21.jpeg"/><Relationship Id="rId10" Type="http://schemas.openxmlformats.org/officeDocument/2006/relationships/image" Target="../media/image23.jpeg"/><Relationship Id="rId4" Type="http://schemas.openxmlformats.org/officeDocument/2006/relationships/hyperlink" Target="https://www.nobelprize.org/prizes/peace/1964/king/acceptance-speech/" TargetMode="External"/><Relationship Id="rId9" Type="http://schemas.openxmlformats.org/officeDocument/2006/relationships/hyperlink" Target="https://www.youtube.com/watch?time_continue=4&amp;v=UF8uR6Z6KLc&amp;feature=emb_logo"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london.edu/faculty-and-research/lbsr/diie-ambidextrous-leadership" TargetMode="External"/><Relationship Id="rId2" Type="http://schemas.openxmlformats.org/officeDocument/2006/relationships/hyperlink" Target="https://youtu.be/_mCmecrnLUM" TargetMode="External"/><Relationship Id="rId1" Type="http://schemas.openxmlformats.org/officeDocument/2006/relationships/slideLayout" Target="../slideLayouts/slideLayout2.xml"/><Relationship Id="rId5" Type="http://schemas.openxmlformats.org/officeDocument/2006/relationships/hyperlink" Target="https://youtu.be/u6XAPnuFjJc" TargetMode="External"/><Relationship Id="rId4" Type="http://schemas.openxmlformats.org/officeDocument/2006/relationships/hyperlink" Target="https://youtu.be/Y7m9eNoB3N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a:solidFill>
                  <a:schemeClr val="bg1"/>
                </a:solidFill>
              </a:rPr>
            </a:br>
            <a:br>
              <a:rPr lang="en-GB" sz="3600" b="1">
                <a:solidFill>
                  <a:schemeClr val="bg1"/>
                </a:solidFill>
              </a:rPr>
            </a:br>
            <a:br>
              <a:rPr lang="en-GB" sz="3600" b="1">
                <a:solidFill>
                  <a:schemeClr val="bg1"/>
                </a:solidFill>
              </a:rPr>
            </a:br>
            <a:r>
              <a:rPr kumimoji="0" lang="en-GB" sz="2800" b="1" i="0" u="none" strike="noStrike" kern="1200" cap="none" spc="0" normalizeH="0" baseline="0" noProof="0">
                <a:ln>
                  <a:noFill/>
                </a:ln>
                <a:solidFill>
                  <a:prstClr val="white"/>
                </a:solidFill>
                <a:effectLst/>
                <a:uLnTx/>
                <a:uFillTx/>
                <a:latin typeface="Arial" panose="020B0604020202020204" pitchFamily="34" charset="0"/>
                <a:ea typeface="+mj-ea"/>
                <a:cs typeface="Arial" panose="020B0604020202020204" pitchFamily="34" charset="0"/>
              </a:rPr>
              <a:t>Dr </a:t>
            </a: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The development of leadership Theories- Week 3</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37209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A08E4-B8FA-BE9E-B13E-7C8BE17A03EB}"/>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B18C42A3-E3BA-4A86-BF71-446E9532D4F5}"/>
              </a:ext>
            </a:extLst>
          </p:cNvPr>
          <p:cNvSpPr>
            <a:spLocks noGrp="1"/>
          </p:cNvSpPr>
          <p:nvPr>
            <p:ph idx="1"/>
          </p:nvPr>
        </p:nvSpPr>
        <p:spPr/>
        <p:txBody>
          <a:bodyPr>
            <a:normAutofit fontScale="92500" lnSpcReduction="20000"/>
          </a:bodyPr>
          <a:lstStyle/>
          <a:p>
            <a:pPr algn="just">
              <a:lnSpc>
                <a:spcPct val="115000"/>
              </a:lnSpc>
              <a:spcAft>
                <a:spcPts val="1000"/>
              </a:spcAft>
            </a:pPr>
            <a:r>
              <a:rPr lang="en-GB" sz="2500" dirty="0">
                <a:effectLst/>
                <a:latin typeface="Arial" panose="020B0604020202020204" pitchFamily="34" charset="0"/>
                <a:ea typeface="Arial" panose="020B0604020202020204" pitchFamily="34" charset="0"/>
              </a:rPr>
              <a:t>LO1- Understand key concepts in health leadership including, governance, health systems, systems thinking, service development and efficiency measurement.</a:t>
            </a:r>
            <a:endParaRPr lang="en-GB" sz="2500" dirty="0">
              <a:effectLst/>
              <a:latin typeface="Times New Roman" panose="02020603050405020304" pitchFamily="18" charset="0"/>
              <a:ea typeface="Times New Roman" panose="02020603050405020304" pitchFamily="18" charset="0"/>
            </a:endParaRPr>
          </a:p>
          <a:p>
            <a:pPr algn="just">
              <a:lnSpc>
                <a:spcPct val="115000"/>
              </a:lnSpc>
            </a:pPr>
            <a:r>
              <a:rPr lang="en-GB" sz="2500" dirty="0">
                <a:effectLst/>
                <a:latin typeface="Arial" panose="020B0604020202020204" pitchFamily="34" charset="0"/>
                <a:ea typeface="Arial" panose="020B0604020202020204" pitchFamily="34" charset="0"/>
              </a:rPr>
              <a:t> </a:t>
            </a:r>
            <a:endParaRPr lang="en-GB" sz="2500" dirty="0">
              <a:effectLst/>
              <a:latin typeface="Times New Roman" panose="02020603050405020304" pitchFamily="18" charset="0"/>
              <a:ea typeface="Times New Roman" panose="02020603050405020304" pitchFamily="18" charset="0"/>
            </a:endParaRPr>
          </a:p>
          <a:p>
            <a:pPr algn="just">
              <a:lnSpc>
                <a:spcPct val="115000"/>
              </a:lnSpc>
            </a:pPr>
            <a:r>
              <a:rPr lang="en-GB" sz="2500" dirty="0">
                <a:effectLst/>
                <a:latin typeface="Arial" panose="020B0604020202020204" pitchFamily="34" charset="0"/>
                <a:ea typeface="Arial" panose="020B0604020202020204" pitchFamily="34" charset="0"/>
              </a:rPr>
              <a:t>LO2- Demonstrate knowledge on how leadership influences the planning, functioning, and structuring of local and global health systems and policy and influence outcomes in various health and social care systems.</a:t>
            </a:r>
            <a:endParaRPr lang="en-GB" sz="2500" dirty="0">
              <a:effectLst/>
              <a:latin typeface="Times New Roman" panose="02020603050405020304" pitchFamily="18" charset="0"/>
              <a:ea typeface="Times New Roman" panose="02020603050405020304" pitchFamily="18" charset="0"/>
            </a:endParaRPr>
          </a:p>
          <a:p>
            <a:pPr algn="just">
              <a:lnSpc>
                <a:spcPct val="115000"/>
              </a:lnSpc>
            </a:pPr>
            <a:r>
              <a:rPr lang="en-GB" sz="2500" dirty="0">
                <a:effectLst/>
                <a:latin typeface="Arial" panose="020B0604020202020204" pitchFamily="34" charset="0"/>
                <a:ea typeface="Arial" panose="020B0604020202020204" pitchFamily="34" charset="0"/>
              </a:rPr>
              <a:t> </a:t>
            </a:r>
            <a:endParaRPr lang="en-GB" sz="2500" dirty="0">
              <a:effectLst/>
              <a:latin typeface="Times New Roman" panose="02020603050405020304" pitchFamily="18" charset="0"/>
              <a:ea typeface="Times New Roman" panose="02020603050405020304" pitchFamily="18" charset="0"/>
            </a:endParaRPr>
          </a:p>
          <a:p>
            <a:pPr algn="just">
              <a:lnSpc>
                <a:spcPct val="115000"/>
              </a:lnSpc>
            </a:pPr>
            <a:r>
              <a:rPr lang="en-GB" sz="2500" dirty="0">
                <a:effectLst/>
                <a:latin typeface="Arial" panose="020B0604020202020204" pitchFamily="34" charset="0"/>
                <a:ea typeface="Arial" panose="020B0604020202020204" pitchFamily="34" charset="0"/>
              </a:rPr>
              <a:t>LO3- To show an application of systems thinking and analysis which can improve health and social care outcomes.</a:t>
            </a:r>
            <a:endParaRPr lang="en-GB" sz="25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68437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6DC71-20D9-4006-BA78-BF6C5D90CBA7}"/>
              </a:ext>
            </a:extLst>
          </p:cNvPr>
          <p:cNvSpPr>
            <a:spLocks noGrp="1"/>
          </p:cNvSpPr>
          <p:nvPr>
            <p:ph type="title"/>
          </p:nvPr>
        </p:nvSpPr>
        <p:spPr/>
        <p:txBody>
          <a:bodyPr anchor="b">
            <a:normAutofit fontScale="90000"/>
          </a:bodyPr>
          <a:lstStyle/>
          <a:p>
            <a:pPr>
              <a:defRPr/>
            </a:pPr>
            <a:r>
              <a:rPr lang="en-GB" dirty="0">
                <a:effectLst>
                  <a:outerShdw blurRad="38100" dist="38100" dir="2700000" algn="tl">
                    <a:srgbClr val="C0C0C0"/>
                  </a:outerShdw>
                </a:effectLst>
                <a:latin typeface="Arial Rounded MT Bold" pitchFamily="34" charset="0"/>
              </a:rPr>
              <a:t>Learning Aims and Objectives of todays lesson</a:t>
            </a:r>
          </a:p>
        </p:txBody>
      </p:sp>
      <p:sp>
        <p:nvSpPr>
          <p:cNvPr id="12291" name="Content Placeholder 2">
            <a:extLst>
              <a:ext uri="{FF2B5EF4-FFF2-40B4-BE49-F238E27FC236}">
                <a16:creationId xmlns:a16="http://schemas.microsoft.com/office/drawing/2014/main" id="{4A1C2D19-9864-4221-A412-7B388C59BBAC}"/>
              </a:ext>
            </a:extLst>
          </p:cNvPr>
          <p:cNvSpPr>
            <a:spLocks noGrp="1"/>
          </p:cNvSpPr>
          <p:nvPr>
            <p:ph idx="1"/>
          </p:nvPr>
        </p:nvSpPr>
        <p:spPr>
          <a:xfrm>
            <a:off x="290400" y="2493000"/>
            <a:ext cx="12031200" cy="2107799"/>
          </a:xfrm>
        </p:spPr>
        <p:txBody>
          <a:bodyPr vert="horz" lIns="182880" tIns="91440" rIns="91440" bIns="45720" rtlCol="0">
            <a:noAutofit/>
          </a:bodyPr>
          <a:lstStyle/>
          <a:p>
            <a:pPr>
              <a:spcAft>
                <a:spcPts val="1200"/>
              </a:spcAft>
            </a:pPr>
            <a:r>
              <a:rPr lang="en-GB" altLang="en-US" sz="2800" b="1" dirty="0">
                <a:latin typeface="Abadi" panose="020B0604020104020204" pitchFamily="34" charset="0"/>
              </a:rPr>
              <a:t>To understand RCA</a:t>
            </a:r>
          </a:p>
          <a:p>
            <a:pPr>
              <a:spcAft>
                <a:spcPts val="1200"/>
              </a:spcAft>
            </a:pPr>
            <a:r>
              <a:rPr lang="en-GB" altLang="en-US" sz="2800" b="1" dirty="0">
                <a:latin typeface="Abadi" panose="020B0604020104020204" pitchFamily="34" charset="0"/>
              </a:rPr>
              <a:t>To explore the historical development of leadership theories </a:t>
            </a:r>
          </a:p>
          <a:p>
            <a:pPr>
              <a:spcAft>
                <a:spcPts val="1200"/>
              </a:spcAft>
            </a:pPr>
            <a:r>
              <a:rPr lang="en-GB" altLang="en-US" sz="2800" b="1" dirty="0">
                <a:latin typeface="Abadi" panose="020B0604020104020204" pitchFamily="34" charset="0"/>
              </a:rPr>
              <a:t>To understand both the influence and limitations of leadership theory </a:t>
            </a:r>
          </a:p>
          <a:p>
            <a:pPr>
              <a:spcAft>
                <a:spcPts val="1200"/>
              </a:spcAft>
            </a:pPr>
            <a:endParaRPr lang="en-GB" altLang="en-US" sz="2800" dirty="0">
              <a:latin typeface="Arial Rounded MT Bold" panose="020F07040305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fade">
                                      <p:cBhvr>
                                        <p:cTn id="12" dur="20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fade">
                                      <p:cBhvr>
                                        <p:cTn id="17" dur="2000"/>
                                        <p:tgtEl>
                                          <p:spTgt spid="122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31710-75B8-41EF-7BB7-DC3896C6847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2B21A8-A3C8-DEC1-80DF-B8A6052C6039}"/>
              </a:ext>
            </a:extLst>
          </p:cNvPr>
          <p:cNvSpPr>
            <a:spLocks noGrp="1"/>
          </p:cNvSpPr>
          <p:nvPr>
            <p:ph idx="1"/>
          </p:nvPr>
        </p:nvSpPr>
        <p:spPr/>
        <p:txBody>
          <a:bodyPr/>
          <a:lstStyle/>
          <a:p>
            <a:r>
              <a:rPr lang="en-GB" dirty="0"/>
              <a:t>What we learned last week……</a:t>
            </a:r>
          </a:p>
        </p:txBody>
      </p:sp>
    </p:spTree>
    <p:extLst>
      <p:ext uri="{BB962C8B-B14F-4D97-AF65-F5344CB8AC3E}">
        <p14:creationId xmlns:p14="http://schemas.microsoft.com/office/powerpoint/2010/main" val="2686593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85B25-BCFD-C38F-F6E0-94F0156EAF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7E1B06-54E1-1DBB-B0E4-4BCA6D32D31B}"/>
              </a:ext>
            </a:extLst>
          </p:cNvPr>
          <p:cNvSpPr>
            <a:spLocks noGrp="1"/>
          </p:cNvSpPr>
          <p:nvPr>
            <p:ph idx="1"/>
          </p:nvPr>
        </p:nvSpPr>
        <p:spPr/>
        <p:txBody>
          <a:bodyPr/>
          <a:lstStyle/>
          <a:p>
            <a:endParaRPr lang="en-GB"/>
          </a:p>
        </p:txBody>
      </p:sp>
      <p:sp>
        <p:nvSpPr>
          <p:cNvPr id="7" name="TextBox 6">
            <a:extLst>
              <a:ext uri="{FF2B5EF4-FFF2-40B4-BE49-F238E27FC236}">
                <a16:creationId xmlns:a16="http://schemas.microsoft.com/office/drawing/2014/main" id="{50F0CC0A-672A-0890-AD0D-71865AF32111}"/>
              </a:ext>
            </a:extLst>
          </p:cNvPr>
          <p:cNvSpPr txBox="1"/>
          <p:nvPr/>
        </p:nvSpPr>
        <p:spPr>
          <a:xfrm>
            <a:off x="609600" y="1309934"/>
            <a:ext cx="11382375" cy="4031873"/>
          </a:xfrm>
          <a:prstGeom prst="rect">
            <a:avLst/>
          </a:prstGeom>
          <a:noFill/>
        </p:spPr>
        <p:txBody>
          <a:bodyPr wrap="square">
            <a:sp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Now we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gonna</a:t>
            </a:r>
            <a:r>
              <a:rPr kumimoji="0" lang="en-GB" sz="3200" b="0" i="0" u="none" strike="noStrike" kern="1200" cap="none" spc="0" normalizeH="0" baseline="0" noProof="0" dirty="0">
                <a:ln>
                  <a:noFill/>
                </a:ln>
                <a:solidFill>
                  <a:prstClr val="black"/>
                </a:solidFill>
                <a:effectLst/>
                <a:uLnTx/>
                <a:uFillTx/>
                <a:latin typeface="Myriad Pro"/>
                <a:ea typeface="+mn-ea"/>
                <a:cs typeface="+mn-cs"/>
              </a:rPr>
              <a:t> look at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1"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1" u="none" strike="noStrike" kern="1200" cap="none" spc="0" normalizeH="0" baseline="0" noProof="0" dirty="0">
                <a:ln>
                  <a:noFill/>
                </a:ln>
                <a:solidFill>
                  <a:prstClr val="black"/>
                </a:solidFill>
                <a:effectLst/>
                <a:uLnTx/>
                <a:uFillTx/>
                <a:latin typeface="Myriad Pro"/>
                <a:ea typeface="+mn-ea"/>
                <a:cs typeface="+mn-cs"/>
              </a:rPr>
              <a:t>          “</a:t>
            </a:r>
            <a:r>
              <a:rPr kumimoji="0" lang="en-GB" sz="3200" b="1" i="1" u="none" strike="noStrike" kern="1200" cap="none" spc="0" normalizeH="0" baseline="0" noProof="0" dirty="0">
                <a:ln>
                  <a:noFill/>
                </a:ln>
                <a:solidFill>
                  <a:srgbClr val="1F1F1F"/>
                </a:solidFill>
                <a:effectLst/>
                <a:uLnTx/>
                <a:uFillTx/>
                <a:latin typeface="Myriad Pro"/>
                <a:ea typeface="+mn-ea"/>
                <a:cs typeface="+mn-cs"/>
              </a:rPr>
              <a:t>The Lewis Blackman Story”</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1" i="1" u="none" strike="noStrike" kern="1200" cap="none" spc="0" normalizeH="0" baseline="0" noProof="0" dirty="0">
              <a:ln>
                <a:noFill/>
              </a:ln>
              <a:solidFill>
                <a:srgbClr val="1F1F1F"/>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1" u="none" strike="noStrike" kern="1200" cap="none" spc="0" normalizeH="0" baseline="0" noProof="0" dirty="0">
                <a:ln>
                  <a:noFill/>
                </a:ln>
                <a:solidFill>
                  <a:srgbClr val="1F1F1F"/>
                </a:solidFill>
                <a:effectLst/>
                <a:uLnTx/>
                <a:uFillTx/>
                <a:latin typeface="Myriad Pro"/>
                <a:ea typeface="+mn-ea"/>
                <a:cs typeface="+mn-cs"/>
              </a:rPr>
              <a:t>Follow the link</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1" u="none" strike="noStrike" kern="1200" cap="none" spc="0" normalizeH="0" baseline="0" noProof="0" dirty="0">
                <a:ln>
                  <a:noFill/>
                </a:ln>
                <a:solidFill>
                  <a:srgbClr val="1F1F1F"/>
                </a:solidFill>
                <a:effectLst/>
                <a:uLnTx/>
                <a:uFillTx/>
                <a:latin typeface="Myriad Pro"/>
                <a:ea typeface="+mn-ea"/>
                <a:cs typeface="+mn-cs"/>
                <a:hlinkClick r:id="rId3"/>
              </a:rPr>
              <a:t>https://centerjd.org/content/medical-malpractice-story-lewis-wardlaw-blackman</a:t>
            </a:r>
            <a:endParaRPr kumimoji="0" lang="en-GB" sz="3200" b="1" i="1" u="none" strike="noStrike" kern="1200" cap="none" spc="0" normalizeH="0" baseline="0" noProof="0" dirty="0">
              <a:ln>
                <a:noFill/>
              </a:ln>
              <a:solidFill>
                <a:srgbClr val="1F1F1F"/>
              </a:solidFill>
              <a:effectLst/>
              <a:uLnTx/>
              <a:uFillTx/>
              <a:latin typeface="Myriad Pro"/>
              <a:ea typeface="+mn-ea"/>
              <a:cs typeface="+mn-cs"/>
            </a:endParaRPr>
          </a:p>
        </p:txBody>
      </p:sp>
    </p:spTree>
    <p:extLst>
      <p:ext uri="{BB962C8B-B14F-4D97-AF65-F5344CB8AC3E}">
        <p14:creationId xmlns:p14="http://schemas.microsoft.com/office/powerpoint/2010/main" val="2263955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8D89-9A8F-9BBC-D1A7-5EB6975252D9}"/>
              </a:ext>
            </a:extLst>
          </p:cNvPr>
          <p:cNvSpPr>
            <a:spLocks noGrp="1"/>
          </p:cNvSpPr>
          <p:nvPr>
            <p:ph type="title"/>
          </p:nvPr>
        </p:nvSpPr>
        <p:spPr/>
        <p:txBody>
          <a:bodyPr/>
          <a:lstStyle/>
          <a:p>
            <a:r>
              <a:rPr lang="en-GB" dirty="0"/>
              <a:t>Before going to discuss more </a:t>
            </a:r>
          </a:p>
        </p:txBody>
      </p:sp>
      <p:sp>
        <p:nvSpPr>
          <p:cNvPr id="3" name="Content Placeholder 2">
            <a:extLst>
              <a:ext uri="{FF2B5EF4-FFF2-40B4-BE49-F238E27FC236}">
                <a16:creationId xmlns:a16="http://schemas.microsoft.com/office/drawing/2014/main" id="{49B2B94B-F6B7-7AD7-F143-55B8DE8E9BD7}"/>
              </a:ext>
            </a:extLst>
          </p:cNvPr>
          <p:cNvSpPr>
            <a:spLocks noGrp="1"/>
          </p:cNvSpPr>
          <p:nvPr>
            <p:ph idx="1"/>
          </p:nvPr>
        </p:nvSpPr>
        <p:spPr/>
        <p:txBody>
          <a:bodyPr/>
          <a:lstStyle/>
          <a:p>
            <a:r>
              <a:rPr lang="en-GB" dirty="0"/>
              <a:t>First we need to learn about </a:t>
            </a:r>
            <a:r>
              <a:rPr lang="en-GB" b="1" u="sng" dirty="0"/>
              <a:t>“Emotional intelligence”</a:t>
            </a:r>
          </a:p>
        </p:txBody>
      </p:sp>
    </p:spTree>
    <p:extLst>
      <p:ext uri="{BB962C8B-B14F-4D97-AF65-F5344CB8AC3E}">
        <p14:creationId xmlns:p14="http://schemas.microsoft.com/office/powerpoint/2010/main" val="470769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C1DFC-4837-95AD-165D-F85D987B330E}"/>
              </a:ext>
            </a:extLst>
          </p:cNvPr>
          <p:cNvSpPr>
            <a:spLocks noGrp="1"/>
          </p:cNvSpPr>
          <p:nvPr>
            <p:ph type="title"/>
          </p:nvPr>
        </p:nvSpPr>
        <p:spPr/>
        <p:txBody>
          <a:bodyPr/>
          <a:lstStyle/>
          <a:p>
            <a:r>
              <a:rPr lang="en-GB" dirty="0"/>
              <a:t>What is Emotional Intelligence?</a:t>
            </a:r>
          </a:p>
        </p:txBody>
      </p:sp>
      <p:sp>
        <p:nvSpPr>
          <p:cNvPr id="3" name="Content Placeholder 2">
            <a:extLst>
              <a:ext uri="{FF2B5EF4-FFF2-40B4-BE49-F238E27FC236}">
                <a16:creationId xmlns:a16="http://schemas.microsoft.com/office/drawing/2014/main" id="{31D2FE20-EB7F-79BF-34A4-B7AD6EDC815F}"/>
              </a:ext>
            </a:extLst>
          </p:cNvPr>
          <p:cNvSpPr>
            <a:spLocks noGrp="1"/>
          </p:cNvSpPr>
          <p:nvPr>
            <p:ph idx="1"/>
          </p:nvPr>
        </p:nvSpPr>
        <p:spPr/>
        <p:txBody>
          <a:bodyPr/>
          <a:lstStyle/>
          <a:p>
            <a:r>
              <a:rPr lang="en-GB" dirty="0"/>
              <a:t>Emotional intelligence is one’s ability to recognize, understand, and manage one’s own and other’s emotions, and to use this information to guide one’s thinking and actions. </a:t>
            </a:r>
          </a:p>
          <a:p>
            <a:endParaRPr lang="en-GB" dirty="0"/>
          </a:p>
          <a:p>
            <a:pPr marL="0" indent="0">
              <a:buNone/>
            </a:pPr>
            <a:endParaRPr lang="en-GB" dirty="0"/>
          </a:p>
          <a:p>
            <a:pPr marL="0" indent="0" algn="r">
              <a:buNone/>
            </a:pPr>
            <a:r>
              <a:rPr lang="en-GB" dirty="0"/>
              <a:t>Roth et al. (2019) Medical teacher</a:t>
            </a:r>
          </a:p>
          <a:p>
            <a:endParaRPr lang="en-GB" dirty="0"/>
          </a:p>
          <a:p>
            <a:endParaRPr lang="en-GB" dirty="0"/>
          </a:p>
        </p:txBody>
      </p:sp>
    </p:spTree>
    <p:extLst>
      <p:ext uri="{BB962C8B-B14F-4D97-AF65-F5344CB8AC3E}">
        <p14:creationId xmlns:p14="http://schemas.microsoft.com/office/powerpoint/2010/main" val="1125489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3ACDC-CB3C-172C-94D1-5ABC23A1449C}"/>
              </a:ext>
            </a:extLst>
          </p:cNvPr>
          <p:cNvSpPr>
            <a:spLocks noGrp="1"/>
          </p:cNvSpPr>
          <p:nvPr>
            <p:ph type="title"/>
          </p:nvPr>
        </p:nvSpPr>
        <p:spPr/>
        <p:txBody>
          <a:bodyPr/>
          <a:lstStyle/>
          <a:p>
            <a:r>
              <a:rPr lang="en-GB" dirty="0"/>
              <a:t>WHY it is important to Know about EI</a:t>
            </a:r>
          </a:p>
        </p:txBody>
      </p:sp>
      <p:sp>
        <p:nvSpPr>
          <p:cNvPr id="3" name="Content Placeholder 2">
            <a:extLst>
              <a:ext uri="{FF2B5EF4-FFF2-40B4-BE49-F238E27FC236}">
                <a16:creationId xmlns:a16="http://schemas.microsoft.com/office/drawing/2014/main" id="{282D89D6-2A3E-C823-9E85-22080E1027B8}"/>
              </a:ext>
            </a:extLst>
          </p:cNvPr>
          <p:cNvSpPr>
            <a:spLocks noGrp="1"/>
          </p:cNvSpPr>
          <p:nvPr>
            <p:ph idx="1"/>
          </p:nvPr>
        </p:nvSpPr>
        <p:spPr/>
        <p:txBody>
          <a:bodyPr>
            <a:normAutofit fontScale="92500" lnSpcReduction="10000"/>
          </a:bodyPr>
          <a:lstStyle/>
          <a:p>
            <a:r>
              <a:rPr lang="en-GB" dirty="0"/>
              <a:t>laying the foundation of mutual respect and professionalism, enabling diverse teams to work productively, and fostering positive </a:t>
            </a:r>
            <a:r>
              <a:rPr lang="en-GB" dirty="0" err="1"/>
              <a:t>behavioral</a:t>
            </a:r>
            <a:r>
              <a:rPr lang="en-GB" dirty="0"/>
              <a:t> changes. (Roth et al., 2017)</a:t>
            </a:r>
          </a:p>
          <a:p>
            <a:endParaRPr lang="en-GB" dirty="0"/>
          </a:p>
          <a:p>
            <a:r>
              <a:rPr lang="en-GB" dirty="0"/>
              <a:t>benefits to the individual, such as the protection from burnout (Lindeman et al. 2017), and perhaps even expanded career options, since professionalism, emotional stability, team attitude, and communication skills </a:t>
            </a:r>
          </a:p>
        </p:txBody>
      </p:sp>
    </p:spTree>
    <p:extLst>
      <p:ext uri="{BB962C8B-B14F-4D97-AF65-F5344CB8AC3E}">
        <p14:creationId xmlns:p14="http://schemas.microsoft.com/office/powerpoint/2010/main" val="559884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08EAE-2EFE-E464-0C96-28A023F93B75}"/>
              </a:ext>
            </a:extLst>
          </p:cNvPr>
          <p:cNvSpPr>
            <a:spLocks noGrp="1"/>
          </p:cNvSpPr>
          <p:nvPr>
            <p:ph type="title"/>
          </p:nvPr>
        </p:nvSpPr>
        <p:spPr/>
        <p:txBody>
          <a:bodyPr/>
          <a:lstStyle/>
          <a:p>
            <a:r>
              <a:rPr lang="en-GB" dirty="0"/>
              <a:t>Goleman’s (2002) EI Model </a:t>
            </a:r>
          </a:p>
        </p:txBody>
      </p:sp>
      <p:sp>
        <p:nvSpPr>
          <p:cNvPr id="3" name="Content Placeholder 2">
            <a:extLst>
              <a:ext uri="{FF2B5EF4-FFF2-40B4-BE49-F238E27FC236}">
                <a16:creationId xmlns:a16="http://schemas.microsoft.com/office/drawing/2014/main" id="{DCD2051F-E235-E04B-C2D6-2A5EC9BBBD75}"/>
              </a:ext>
            </a:extLst>
          </p:cNvPr>
          <p:cNvSpPr>
            <a:spLocks noGrp="1"/>
          </p:cNvSpPr>
          <p:nvPr>
            <p:ph idx="1"/>
          </p:nvPr>
        </p:nvSpPr>
        <p:spPr/>
        <p:txBody>
          <a:bodyPr/>
          <a:lstStyle/>
          <a:p>
            <a:pPr marL="0" indent="0">
              <a:buNone/>
            </a:pPr>
            <a:r>
              <a:rPr lang="en-GB" u="sng" dirty="0"/>
              <a:t>4 Emotional Intelligence Competencies</a:t>
            </a:r>
          </a:p>
          <a:p>
            <a:pPr marL="0" indent="0">
              <a:buNone/>
            </a:pPr>
            <a:r>
              <a:rPr lang="en-GB" b="1" u="sng" dirty="0"/>
              <a:t>Personal Competencies</a:t>
            </a:r>
          </a:p>
          <a:p>
            <a:pPr marL="514350" indent="-514350">
              <a:buAutoNum type="arabicPeriod"/>
            </a:pPr>
            <a:r>
              <a:rPr lang="en-GB" dirty="0"/>
              <a:t>Self awareness – the ability to identifies one’s own emotional state. </a:t>
            </a:r>
          </a:p>
          <a:p>
            <a:pPr marL="514350" indent="-514350">
              <a:buAutoNum type="arabicPeriod"/>
            </a:pPr>
            <a:r>
              <a:rPr lang="en-GB" dirty="0"/>
              <a:t>2. Self regulation/management- the ability to manage one’s own emotional state.</a:t>
            </a:r>
            <a:endParaRPr lang="en-GB" u="sng" dirty="0"/>
          </a:p>
        </p:txBody>
      </p:sp>
    </p:spTree>
    <p:extLst>
      <p:ext uri="{BB962C8B-B14F-4D97-AF65-F5344CB8AC3E}">
        <p14:creationId xmlns:p14="http://schemas.microsoft.com/office/powerpoint/2010/main" val="1350945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8380-7C84-A83D-9B10-E0489B3B23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546A7A-A914-285B-CDE1-A211B7657967}"/>
              </a:ext>
            </a:extLst>
          </p:cNvPr>
          <p:cNvSpPr>
            <a:spLocks noGrp="1"/>
          </p:cNvSpPr>
          <p:nvPr>
            <p:ph idx="1"/>
          </p:nvPr>
        </p:nvSpPr>
        <p:spPr/>
        <p:txBody>
          <a:bodyPr/>
          <a:lstStyle/>
          <a:p>
            <a:r>
              <a:rPr lang="en-GB" b="1" dirty="0"/>
              <a:t>Social Competencies</a:t>
            </a:r>
          </a:p>
          <a:p>
            <a:pPr marL="0" indent="0">
              <a:buNone/>
            </a:pPr>
            <a:r>
              <a:rPr lang="en-GB" dirty="0"/>
              <a:t>3. Social Awareness – the ability to assess and influence others emotions. </a:t>
            </a:r>
          </a:p>
          <a:p>
            <a:pPr marL="0" indent="0">
              <a:buNone/>
            </a:pPr>
            <a:endParaRPr lang="en-GB" dirty="0"/>
          </a:p>
          <a:p>
            <a:pPr marL="0" indent="0">
              <a:buNone/>
            </a:pPr>
            <a:r>
              <a:rPr lang="en-GB" dirty="0"/>
              <a:t>4. Social skills/management – the ability to sustain interpersonal relationships.</a:t>
            </a:r>
            <a:endParaRPr lang="en-GB" b="1" dirty="0"/>
          </a:p>
        </p:txBody>
      </p:sp>
    </p:spTree>
    <p:extLst>
      <p:ext uri="{BB962C8B-B14F-4D97-AF65-F5344CB8AC3E}">
        <p14:creationId xmlns:p14="http://schemas.microsoft.com/office/powerpoint/2010/main" val="4294082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132B2-99A3-E793-10D8-0BCE3B111A4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BA2F738-BFAC-E0D4-7046-10CEFE02AAC9}"/>
              </a:ext>
            </a:extLst>
          </p:cNvPr>
          <p:cNvPicPr>
            <a:picLocks noGrp="1" noChangeAspect="1"/>
          </p:cNvPicPr>
          <p:nvPr>
            <p:ph idx="1"/>
          </p:nvPr>
        </p:nvPicPr>
        <p:blipFill rotWithShape="1">
          <a:blip r:embed="rId3"/>
          <a:srcRect l="11868" t="26685" r="13084" b="17030"/>
          <a:stretch/>
        </p:blipFill>
        <p:spPr>
          <a:xfrm>
            <a:off x="275530" y="274638"/>
            <a:ext cx="11640940" cy="5456691"/>
          </a:xfrm>
        </p:spPr>
      </p:pic>
    </p:spTree>
    <p:extLst>
      <p:ext uri="{BB962C8B-B14F-4D97-AF65-F5344CB8AC3E}">
        <p14:creationId xmlns:p14="http://schemas.microsoft.com/office/powerpoint/2010/main" val="1666974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C55B-65A5-258A-58F6-18B40A1318DA}"/>
              </a:ext>
            </a:extLst>
          </p:cNvPr>
          <p:cNvSpPr>
            <a:spLocks noGrp="1"/>
          </p:cNvSpPr>
          <p:nvPr>
            <p:ph type="title"/>
          </p:nvPr>
        </p:nvSpPr>
        <p:spPr/>
        <p:txBody>
          <a:bodyPr/>
          <a:lstStyle/>
          <a:p>
            <a:r>
              <a:rPr lang="en-GB" dirty="0"/>
              <a:t>Root Cause Analysis </a:t>
            </a:r>
          </a:p>
        </p:txBody>
      </p:sp>
      <p:sp>
        <p:nvSpPr>
          <p:cNvPr id="3" name="Content Placeholder 2">
            <a:extLst>
              <a:ext uri="{FF2B5EF4-FFF2-40B4-BE49-F238E27FC236}">
                <a16:creationId xmlns:a16="http://schemas.microsoft.com/office/drawing/2014/main" id="{C6E445F9-B896-AE78-6CD6-81EA4340D3FA}"/>
              </a:ext>
            </a:extLst>
          </p:cNvPr>
          <p:cNvSpPr>
            <a:spLocks noGrp="1"/>
          </p:cNvSpPr>
          <p:nvPr>
            <p:ph idx="1"/>
          </p:nvPr>
        </p:nvSpPr>
        <p:spPr/>
        <p:txBody>
          <a:bodyPr/>
          <a:lstStyle/>
          <a:p>
            <a:pPr marL="0" indent="0">
              <a:buNone/>
            </a:pPr>
            <a:r>
              <a:rPr lang="en-GB" dirty="0"/>
              <a:t>Root cause analysis model/theories</a:t>
            </a:r>
          </a:p>
          <a:p>
            <a:pPr marL="0" indent="0">
              <a:buNone/>
            </a:pPr>
            <a:r>
              <a:rPr lang="en-GB" dirty="0"/>
              <a:t>Such  as fishbone analysis and 5 whys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65889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D6B3F-D697-3C80-B245-5355E08CCCE4}"/>
              </a:ext>
            </a:extLst>
          </p:cNvPr>
          <p:cNvSpPr>
            <a:spLocks noGrp="1"/>
          </p:cNvSpPr>
          <p:nvPr>
            <p:ph type="title"/>
          </p:nvPr>
        </p:nvSpPr>
        <p:spPr/>
        <p:txBody>
          <a:bodyPr/>
          <a:lstStyle/>
          <a:p>
            <a:r>
              <a:rPr lang="en-GB" dirty="0"/>
              <a:t>Fish Bone Analysis</a:t>
            </a:r>
          </a:p>
        </p:txBody>
      </p:sp>
      <p:sp>
        <p:nvSpPr>
          <p:cNvPr id="3" name="Content Placeholder 2">
            <a:extLst>
              <a:ext uri="{FF2B5EF4-FFF2-40B4-BE49-F238E27FC236}">
                <a16:creationId xmlns:a16="http://schemas.microsoft.com/office/drawing/2014/main" id="{FAB1AD33-8AA6-AAE2-3815-200C62D87224}"/>
              </a:ext>
            </a:extLst>
          </p:cNvPr>
          <p:cNvSpPr>
            <a:spLocks noGrp="1"/>
          </p:cNvSpPr>
          <p:nvPr>
            <p:ph idx="1"/>
          </p:nvPr>
        </p:nvSpPr>
        <p:spPr/>
        <p:txBody>
          <a:bodyPr/>
          <a:lstStyle/>
          <a:p>
            <a:r>
              <a:rPr lang="en-US" dirty="0"/>
              <a:t>Fishbone analysis diagrams are also known as Ishikawa diagrams. They are a visual tool that helps individuals and teams captured and understand the root causes to a specific problem.</a:t>
            </a:r>
          </a:p>
          <a:p>
            <a:pPr marL="0" indent="0">
              <a:buNone/>
            </a:pPr>
            <a:endParaRPr lang="en-US" dirty="0"/>
          </a:p>
        </p:txBody>
      </p:sp>
    </p:spTree>
    <p:extLst>
      <p:ext uri="{BB962C8B-B14F-4D97-AF65-F5344CB8AC3E}">
        <p14:creationId xmlns:p14="http://schemas.microsoft.com/office/powerpoint/2010/main" val="521514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54E4-76F9-7F75-A377-7917C9A3F88C}"/>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08ECFA72-C9F4-B2FF-426E-6D933B6F9AC8}"/>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1524001" y="0"/>
            <a:ext cx="9143999" cy="7096126"/>
          </a:xfrm>
        </p:spPr>
      </p:pic>
    </p:spTree>
    <p:extLst>
      <p:ext uri="{BB962C8B-B14F-4D97-AF65-F5344CB8AC3E}">
        <p14:creationId xmlns:p14="http://schemas.microsoft.com/office/powerpoint/2010/main" val="40037780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E58F-CA49-AE3E-1549-9847FE9763D7}"/>
              </a:ext>
            </a:extLst>
          </p:cNvPr>
          <p:cNvSpPr>
            <a:spLocks noGrp="1"/>
          </p:cNvSpPr>
          <p:nvPr>
            <p:ph type="title"/>
          </p:nvPr>
        </p:nvSpPr>
        <p:spPr>
          <a:xfrm>
            <a:off x="609600" y="274638"/>
            <a:ext cx="10972800" cy="1143000"/>
          </a:xfrm>
        </p:spPr>
        <p:txBody>
          <a:bodyPr anchor="ctr">
            <a:normAutofit/>
          </a:bodyPr>
          <a:lstStyle/>
          <a:p>
            <a:r>
              <a:rPr lang="en-GB" dirty="0"/>
              <a:t>Types of fishbone </a:t>
            </a:r>
          </a:p>
        </p:txBody>
      </p:sp>
      <p:sp>
        <p:nvSpPr>
          <p:cNvPr id="3" name="Content Placeholder 2">
            <a:extLst>
              <a:ext uri="{FF2B5EF4-FFF2-40B4-BE49-F238E27FC236}">
                <a16:creationId xmlns:a16="http://schemas.microsoft.com/office/drawing/2014/main" id="{30009A2F-9F5D-4B0B-8370-AD6D457947AF}"/>
              </a:ext>
            </a:extLst>
          </p:cNvPr>
          <p:cNvSpPr>
            <a:spLocks noGrp="1"/>
          </p:cNvSpPr>
          <p:nvPr>
            <p:ph sz="half" idx="1"/>
          </p:nvPr>
        </p:nvSpPr>
        <p:spPr>
          <a:xfrm>
            <a:off x="609600" y="1600201"/>
            <a:ext cx="5384800" cy="3989040"/>
          </a:xfrm>
        </p:spPr>
        <p:txBody>
          <a:bodyPr>
            <a:normAutofit/>
          </a:bodyPr>
          <a:lstStyle/>
          <a:p>
            <a:pPr>
              <a:lnSpc>
                <a:spcPct val="90000"/>
              </a:lnSpc>
            </a:pPr>
            <a:r>
              <a:rPr lang="en-US" sz="2400" b="1" i="0">
                <a:effectLst/>
              </a:rPr>
              <a:t>M/1E (Standard Manufacturing) Fishbone Diagram</a:t>
            </a:r>
          </a:p>
          <a:p>
            <a:pPr>
              <a:lnSpc>
                <a:spcPct val="90000"/>
              </a:lnSpc>
            </a:pPr>
            <a:r>
              <a:rPr lang="en-US" sz="2400" b="0" i="0">
                <a:effectLst/>
              </a:rPr>
              <a:t>Most of the time, manufacturing teams will use these six categories in their Fishbone Diagrams: Machine, Methods, Measurements, Materials, Manpower, and Environment. It covers all the major aspects we come across in a manufacturing setting.</a:t>
            </a:r>
          </a:p>
          <a:p>
            <a:pPr marL="0" indent="0">
              <a:lnSpc>
                <a:spcPct val="90000"/>
              </a:lnSpc>
              <a:buNone/>
            </a:pPr>
            <a:endParaRPr lang="en-GB" sz="2400"/>
          </a:p>
        </p:txBody>
      </p:sp>
      <p:pic>
        <p:nvPicPr>
          <p:cNvPr id="3074" name="Picture 2">
            <a:extLst>
              <a:ext uri="{FF2B5EF4-FFF2-40B4-BE49-F238E27FC236}">
                <a16:creationId xmlns:a16="http://schemas.microsoft.com/office/drawing/2014/main" id="{9F64BA55-E9BE-962F-7D80-12617907949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484543"/>
            <a:ext cx="5384800" cy="2220355"/>
          </a:xfrm>
          <a:prstGeom prst="rect">
            <a:avLst/>
          </a:prstGeom>
          <a:solidFill>
            <a:srgbClr val="FFFFFF"/>
          </a:solidFill>
        </p:spPr>
      </p:pic>
    </p:spTree>
    <p:extLst>
      <p:ext uri="{BB962C8B-B14F-4D97-AF65-F5344CB8AC3E}">
        <p14:creationId xmlns:p14="http://schemas.microsoft.com/office/powerpoint/2010/main" val="3199481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3" name="Title 1">
            <a:extLst>
              <a:ext uri="{FF2B5EF4-FFF2-40B4-BE49-F238E27FC236}">
                <a16:creationId xmlns:a16="http://schemas.microsoft.com/office/drawing/2014/main" id="{2716E865-8297-A794-0108-24583E1661E6}"/>
              </a:ext>
            </a:extLst>
          </p:cNvPr>
          <p:cNvSpPr>
            <a:spLocks noGrp="1"/>
          </p:cNvSpPr>
          <p:nvPr>
            <p:ph type="title"/>
          </p:nvPr>
        </p:nvSpPr>
        <p:spPr>
          <a:xfrm>
            <a:off x="609600" y="274638"/>
            <a:ext cx="10972800" cy="1143000"/>
          </a:xfrm>
        </p:spPr>
        <p:txBody>
          <a:bodyPr/>
          <a:lstStyle/>
          <a:p>
            <a:endParaRPr lang="en-US"/>
          </a:p>
        </p:txBody>
      </p:sp>
      <p:sp>
        <p:nvSpPr>
          <p:cNvPr id="3" name="Content Placeholder 2">
            <a:extLst>
              <a:ext uri="{FF2B5EF4-FFF2-40B4-BE49-F238E27FC236}">
                <a16:creationId xmlns:a16="http://schemas.microsoft.com/office/drawing/2014/main" id="{6AE5F6DF-08A6-DBEF-83B7-9575D9001957}"/>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US" sz="2600" b="1" i="0" dirty="0">
                <a:effectLst/>
              </a:rPr>
              <a:t>Simple Fishbone Diagram:</a:t>
            </a:r>
          </a:p>
          <a:p>
            <a:pPr marL="0" indent="0">
              <a:lnSpc>
                <a:spcPct val="90000"/>
              </a:lnSpc>
              <a:buNone/>
            </a:pPr>
            <a:r>
              <a:rPr lang="en-US" sz="2600" b="0" i="0" dirty="0">
                <a:effectLst/>
              </a:rPr>
              <a:t>This version doesn’t have any predetermined categories, so it is the most flexible. Rather than starting with the method, materials, etc. the team starts by thinking of their own categories. It leaves everything open to be specific to the topic at hand. That means any team could use it for any reason.</a:t>
            </a:r>
            <a:endParaRPr lang="en-GB" sz="2600" dirty="0"/>
          </a:p>
        </p:txBody>
      </p:sp>
      <p:pic>
        <p:nvPicPr>
          <p:cNvPr id="4098" name="Picture 2">
            <a:extLst>
              <a:ext uri="{FF2B5EF4-FFF2-40B4-BE49-F238E27FC236}">
                <a16:creationId xmlns:a16="http://schemas.microsoft.com/office/drawing/2014/main" id="{CE6B005E-014B-53E6-FDE2-CA4203BDD98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97600" y="2442037"/>
            <a:ext cx="5384800" cy="2305367"/>
          </a:xfrm>
          <a:prstGeom prst="rect">
            <a:avLst/>
          </a:prstGeom>
          <a:solidFill>
            <a:srgbClr val="FFFFFF"/>
          </a:solidFill>
        </p:spPr>
      </p:pic>
    </p:spTree>
    <p:extLst>
      <p:ext uri="{BB962C8B-B14F-4D97-AF65-F5344CB8AC3E}">
        <p14:creationId xmlns:p14="http://schemas.microsoft.com/office/powerpoint/2010/main" val="3038996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7" name="Title 1">
            <a:extLst>
              <a:ext uri="{FF2B5EF4-FFF2-40B4-BE49-F238E27FC236}">
                <a16:creationId xmlns:a16="http://schemas.microsoft.com/office/drawing/2014/main" id="{5372D916-AAF4-B955-E8C4-2E54679FA55F}"/>
              </a:ext>
            </a:extLst>
          </p:cNvPr>
          <p:cNvSpPr>
            <a:spLocks noGrp="1"/>
          </p:cNvSpPr>
          <p:nvPr>
            <p:ph type="title"/>
          </p:nvPr>
        </p:nvSpPr>
        <p:spPr>
          <a:xfrm>
            <a:off x="609600" y="274638"/>
            <a:ext cx="10972800" cy="1143000"/>
          </a:xfrm>
        </p:spPr>
        <p:txBody>
          <a:bodyPr/>
          <a:lstStyle/>
          <a:p>
            <a:endParaRPr lang="en-US"/>
          </a:p>
        </p:txBody>
      </p:sp>
      <p:sp>
        <p:nvSpPr>
          <p:cNvPr id="3" name="Content Placeholder 2">
            <a:extLst>
              <a:ext uri="{FF2B5EF4-FFF2-40B4-BE49-F238E27FC236}">
                <a16:creationId xmlns:a16="http://schemas.microsoft.com/office/drawing/2014/main" id="{026B8FC4-44DC-36C4-607F-7E3F939483EA}"/>
              </a:ext>
            </a:extLst>
          </p:cNvPr>
          <p:cNvSpPr>
            <a:spLocks noGrp="1"/>
          </p:cNvSpPr>
          <p:nvPr>
            <p:ph sz="half" idx="1"/>
          </p:nvPr>
        </p:nvSpPr>
        <p:spPr>
          <a:xfrm>
            <a:off x="609600" y="1600201"/>
            <a:ext cx="5384800" cy="3989040"/>
          </a:xfrm>
        </p:spPr>
        <p:txBody>
          <a:bodyPr>
            <a:normAutofit/>
          </a:bodyPr>
          <a:lstStyle/>
          <a:p>
            <a:pPr>
              <a:lnSpc>
                <a:spcPct val="90000"/>
              </a:lnSpc>
            </a:pPr>
            <a:r>
              <a:rPr lang="en-US" sz="2200" b="1" i="0">
                <a:effectLst/>
              </a:rPr>
              <a:t>The 4S Fishbone Diagram</a:t>
            </a:r>
          </a:p>
          <a:p>
            <a:pPr>
              <a:lnSpc>
                <a:spcPct val="90000"/>
              </a:lnSpc>
            </a:pPr>
            <a:r>
              <a:rPr lang="en-US" sz="2200" b="0" i="0">
                <a:effectLst/>
              </a:rPr>
              <a:t>This is often used in a service organization and include categories like systems, surroundings (like environment or mother nature in other versions), skills (people), suppliers. It could also be helpful in the internal services in a manufacturing plant, which can be especially helpful if your goal is to include the entire facility in using the Fishbone Diagram as a problem-solving tool.</a:t>
            </a:r>
          </a:p>
          <a:p>
            <a:pPr>
              <a:lnSpc>
                <a:spcPct val="90000"/>
              </a:lnSpc>
            </a:pPr>
            <a:endParaRPr lang="en-GB" sz="2200"/>
          </a:p>
        </p:txBody>
      </p:sp>
      <p:pic>
        <p:nvPicPr>
          <p:cNvPr id="5122" name="Picture 2">
            <a:extLst>
              <a:ext uri="{FF2B5EF4-FFF2-40B4-BE49-F238E27FC236}">
                <a16:creationId xmlns:a16="http://schemas.microsoft.com/office/drawing/2014/main" id="{924BAFA8-05F1-7F34-8B0B-C9E018B1277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97600" y="2456965"/>
            <a:ext cx="5384800" cy="2275512"/>
          </a:xfrm>
          <a:prstGeom prst="rect">
            <a:avLst/>
          </a:prstGeom>
          <a:solidFill>
            <a:srgbClr val="FFFFFF"/>
          </a:solidFill>
        </p:spPr>
      </p:pic>
    </p:spTree>
    <p:extLst>
      <p:ext uri="{BB962C8B-B14F-4D97-AF65-F5344CB8AC3E}">
        <p14:creationId xmlns:p14="http://schemas.microsoft.com/office/powerpoint/2010/main" val="17878674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1" name="Title 1">
            <a:extLst>
              <a:ext uri="{FF2B5EF4-FFF2-40B4-BE49-F238E27FC236}">
                <a16:creationId xmlns:a16="http://schemas.microsoft.com/office/drawing/2014/main" id="{452249CD-0C1E-25F3-1C20-78311DCFC708}"/>
              </a:ext>
            </a:extLst>
          </p:cNvPr>
          <p:cNvSpPr>
            <a:spLocks noGrp="1"/>
          </p:cNvSpPr>
          <p:nvPr>
            <p:ph type="title"/>
          </p:nvPr>
        </p:nvSpPr>
        <p:spPr>
          <a:xfrm>
            <a:off x="609600" y="274638"/>
            <a:ext cx="10972800" cy="1143000"/>
          </a:xfrm>
        </p:spPr>
        <p:txBody>
          <a:bodyPr/>
          <a:lstStyle/>
          <a:p>
            <a:endParaRPr lang="en-US"/>
          </a:p>
        </p:txBody>
      </p:sp>
      <p:sp>
        <p:nvSpPr>
          <p:cNvPr id="5" name="Rectangle 1">
            <a:extLst>
              <a:ext uri="{FF2B5EF4-FFF2-40B4-BE49-F238E27FC236}">
                <a16:creationId xmlns:a16="http://schemas.microsoft.com/office/drawing/2014/main" id="{17CC260D-7879-2272-0525-28AF8A7B9EFA}"/>
              </a:ext>
            </a:extLst>
          </p:cNvPr>
          <p:cNvSpPr>
            <a:spLocks noChangeArrowheads="1"/>
          </p:cNvSpPr>
          <p:nvPr/>
        </p:nvSpPr>
        <p:spPr bwMode="auto">
          <a:xfrm>
            <a:off x="609600" y="1600201"/>
            <a:ext cx="5384800" cy="398904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1" i="0" u="none" strike="noStrike" cap="none" normalizeH="0" baseline="0">
                <a:ln>
                  <a:noFill/>
                </a:ln>
                <a:effectLst/>
                <a:latin typeface="+mn-lt"/>
              </a:rPr>
              <a:t>8P Fishbone Diagram</a:t>
            </a: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0" i="0" u="none" strike="noStrike" cap="none" normalizeH="0" baseline="0">
                <a:ln>
                  <a:noFill/>
                </a:ln>
                <a:effectLst/>
                <a:latin typeface="+mn-lt"/>
              </a:rPr>
              <a:t>As you might imagine based on other Lean Manufacturing tools, the 8P Fishbone Diagram got its name from its eight categories and they all begin with “P:” Price, processes, people, product, procedures, promotion, policies, physical location or place. This is also popular in administrative functions and the service industry.</a:t>
            </a: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0" i="0" u="none" strike="noStrike" cap="none" normalizeH="0" baseline="0">
                <a:ln>
                  <a:noFill/>
                </a:ln>
                <a:effectLst/>
                <a:latin typeface="+mn-lt"/>
              </a:rPr>
              <a:t>              </a:t>
            </a:r>
          </a:p>
        </p:txBody>
      </p:sp>
      <p:pic>
        <p:nvPicPr>
          <p:cNvPr id="6146" name="Picture 2">
            <a:extLst>
              <a:ext uri="{FF2B5EF4-FFF2-40B4-BE49-F238E27FC236}">
                <a16:creationId xmlns:a16="http://schemas.microsoft.com/office/drawing/2014/main" id="{34865356-FF4E-7E12-8962-245FB078D7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2461527"/>
            <a:ext cx="5384800" cy="2266387"/>
          </a:xfrm>
          <a:prstGeom prst="rect">
            <a:avLst/>
          </a:prstGeom>
          <a:solidFill>
            <a:srgbClr val="FFFFFF"/>
          </a:solidFill>
        </p:spPr>
      </p:pic>
    </p:spTree>
    <p:extLst>
      <p:ext uri="{BB962C8B-B14F-4D97-AF65-F5344CB8AC3E}">
        <p14:creationId xmlns:p14="http://schemas.microsoft.com/office/powerpoint/2010/main" val="3311059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A22CB4-E8F0-5164-BE55-31BC57EE3193}"/>
              </a:ext>
            </a:extLst>
          </p:cNvPr>
          <p:cNvSpPr>
            <a:spLocks noGrp="1"/>
          </p:cNvSpPr>
          <p:nvPr>
            <p:ph type="title"/>
          </p:nvPr>
        </p:nvSpPr>
        <p:spPr/>
        <p:txBody>
          <a:bodyPr>
            <a:normAutofit fontScale="90000"/>
          </a:bodyPr>
          <a:lstStyle/>
          <a:p>
            <a:r>
              <a:rPr lang="en-GB" b="1" dirty="0"/>
              <a:t>Advantages and Disadvantages of Fishbone Analysis</a:t>
            </a:r>
            <a:endParaRPr lang="en-GB" dirty="0"/>
          </a:p>
        </p:txBody>
      </p:sp>
      <p:sp>
        <p:nvSpPr>
          <p:cNvPr id="6" name="Content Placeholder 5">
            <a:extLst>
              <a:ext uri="{FF2B5EF4-FFF2-40B4-BE49-F238E27FC236}">
                <a16:creationId xmlns:a16="http://schemas.microsoft.com/office/drawing/2014/main" id="{9D8C099D-029B-3831-C4A7-93B4644FB4DF}"/>
              </a:ext>
            </a:extLst>
          </p:cNvPr>
          <p:cNvSpPr>
            <a:spLocks noGrp="1"/>
          </p:cNvSpPr>
          <p:nvPr>
            <p:ph idx="1"/>
          </p:nvPr>
        </p:nvSpPr>
        <p:spPr/>
        <p:txBody>
          <a:bodyPr/>
          <a:lstStyle/>
          <a:p>
            <a:endParaRPr lang="en-GB" b="1" dirty="0"/>
          </a:p>
        </p:txBody>
      </p:sp>
      <p:graphicFrame>
        <p:nvGraphicFramePr>
          <p:cNvPr id="7" name="Table 6">
            <a:extLst>
              <a:ext uri="{FF2B5EF4-FFF2-40B4-BE49-F238E27FC236}">
                <a16:creationId xmlns:a16="http://schemas.microsoft.com/office/drawing/2014/main" id="{A7544465-6679-077D-A5A2-1879139F76FB}"/>
              </a:ext>
            </a:extLst>
          </p:cNvPr>
          <p:cNvGraphicFramePr>
            <a:graphicFrameLocks noGrp="1"/>
          </p:cNvGraphicFramePr>
          <p:nvPr/>
        </p:nvGraphicFramePr>
        <p:xfrm>
          <a:off x="1883664" y="1576295"/>
          <a:ext cx="8316468" cy="3940937"/>
        </p:xfrm>
        <a:graphic>
          <a:graphicData uri="http://schemas.openxmlformats.org/drawingml/2006/table">
            <a:tbl>
              <a:tblPr/>
              <a:tblGrid>
                <a:gridCol w="4158234">
                  <a:extLst>
                    <a:ext uri="{9D8B030D-6E8A-4147-A177-3AD203B41FA5}">
                      <a16:colId xmlns:a16="http://schemas.microsoft.com/office/drawing/2014/main" val="1818453565"/>
                    </a:ext>
                  </a:extLst>
                </a:gridCol>
                <a:gridCol w="4158234">
                  <a:extLst>
                    <a:ext uri="{9D8B030D-6E8A-4147-A177-3AD203B41FA5}">
                      <a16:colId xmlns:a16="http://schemas.microsoft.com/office/drawing/2014/main" val="2284996610"/>
                    </a:ext>
                  </a:extLst>
                </a:gridCol>
              </a:tblGrid>
              <a:tr h="407119">
                <a:tc>
                  <a:txBody>
                    <a:bodyPr/>
                    <a:lstStyle/>
                    <a:p>
                      <a:pPr algn="l" fontAlgn="b"/>
                      <a:r>
                        <a:rPr lang="en-GB" sz="1500" b="0">
                          <a:effectLst/>
                        </a:rPr>
                        <a:t>Advantages</a:t>
                      </a:r>
                    </a:p>
                  </a:txBody>
                  <a:tcPr marL="77094" marR="77094" marT="77094" marB="77094"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tc>
                  <a:txBody>
                    <a:bodyPr/>
                    <a:lstStyle/>
                    <a:p>
                      <a:pPr algn="l" fontAlgn="b"/>
                      <a:r>
                        <a:rPr lang="en-GB" sz="1500" b="0">
                          <a:effectLst/>
                        </a:rPr>
                        <a:t>Disadvantages</a:t>
                      </a:r>
                    </a:p>
                  </a:txBody>
                  <a:tcPr marL="77094" marR="77094" marT="77094" marB="77094"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extLst>
                  <a:ext uri="{0D108BD9-81ED-4DB2-BD59-A6C34878D82A}">
                    <a16:rowId xmlns:a16="http://schemas.microsoft.com/office/drawing/2014/main" val="4036258688"/>
                  </a:ext>
                </a:extLst>
              </a:tr>
              <a:tr h="573803">
                <a:tc>
                  <a:txBody>
                    <a:bodyPr/>
                    <a:lstStyle/>
                    <a:p>
                      <a:pPr fontAlgn="t"/>
                      <a:r>
                        <a:rPr lang="en-US" sz="1500" dirty="0">
                          <a:effectLst/>
                        </a:rPr>
                        <a:t>✔ Encourages creativity when searching for the causes of a problem</a:t>
                      </a:r>
                    </a:p>
                  </a:txBody>
                  <a:tcPr marL="30838" marR="30838" marT="30838" marB="30838">
                    <a:lnL>
                      <a:noFill/>
                    </a:lnL>
                    <a:lnR>
                      <a:noFill/>
                    </a:lnR>
                    <a:lnT>
                      <a:noFill/>
                    </a:lnT>
                    <a:lnB>
                      <a:noFill/>
                    </a:lnB>
                    <a:solidFill>
                      <a:srgbClr val="FFFFFF"/>
                    </a:solidFill>
                  </a:tcPr>
                </a:tc>
                <a:tc>
                  <a:txBody>
                    <a:bodyPr/>
                    <a:lstStyle/>
                    <a:p>
                      <a:pPr fontAlgn="t"/>
                      <a:r>
                        <a:rPr lang="en-US" sz="1500" dirty="0">
                          <a:effectLst/>
                        </a:rPr>
                        <a:t>✘ Requires discipline and simplicity in order to render the diagram useful</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3975961998"/>
                  </a:ext>
                </a:extLst>
              </a:tr>
              <a:tr h="573803">
                <a:tc>
                  <a:txBody>
                    <a:bodyPr/>
                    <a:lstStyle/>
                    <a:p>
                      <a:pPr fontAlgn="t"/>
                      <a:r>
                        <a:rPr lang="en-GB" sz="1500">
                          <a:effectLst/>
                        </a:rPr>
                        <a:t>✔ Categorises possible causes</a:t>
                      </a:r>
                    </a:p>
                  </a:txBody>
                  <a:tcPr marL="30838" marR="30838" marT="30838" marB="30838">
                    <a:lnL>
                      <a:noFill/>
                    </a:lnL>
                    <a:lnR>
                      <a:noFill/>
                    </a:lnR>
                    <a:lnT>
                      <a:noFill/>
                    </a:lnT>
                    <a:lnB>
                      <a:noFill/>
                    </a:lnB>
                    <a:solidFill>
                      <a:srgbClr val="F5F5F5"/>
                    </a:solidFill>
                  </a:tcPr>
                </a:tc>
                <a:tc>
                  <a:txBody>
                    <a:bodyPr/>
                    <a:lstStyle/>
                    <a:p>
                      <a:pPr fontAlgn="t"/>
                      <a:r>
                        <a:rPr lang="en-US" sz="1500">
                          <a:effectLst/>
                        </a:rPr>
                        <a:t>✘ Predefined categories (e.g. 5M) can limit creative problem-solving avenues</a:t>
                      </a:r>
                    </a:p>
                  </a:txBody>
                  <a:tcPr marL="30838" marR="30838" marT="30838" marB="30838">
                    <a:lnL>
                      <a:noFill/>
                    </a:lnL>
                    <a:lnR>
                      <a:noFill/>
                    </a:lnR>
                    <a:lnT>
                      <a:noFill/>
                    </a:lnT>
                    <a:lnB>
                      <a:noFill/>
                    </a:lnB>
                    <a:solidFill>
                      <a:srgbClr val="F5F5F5"/>
                    </a:solidFill>
                  </a:tcPr>
                </a:tc>
                <a:extLst>
                  <a:ext uri="{0D108BD9-81ED-4DB2-BD59-A6C34878D82A}">
                    <a16:rowId xmlns:a16="http://schemas.microsoft.com/office/drawing/2014/main" val="1897882847"/>
                  </a:ext>
                </a:extLst>
              </a:tr>
              <a:tr h="573803">
                <a:tc>
                  <a:txBody>
                    <a:bodyPr/>
                    <a:lstStyle/>
                    <a:p>
                      <a:pPr fontAlgn="t"/>
                      <a:r>
                        <a:rPr lang="en-US" sz="1500">
                          <a:effectLst/>
                        </a:rPr>
                        <a:t>✔ Working in a team opens up new perspectives</a:t>
                      </a:r>
                    </a:p>
                  </a:txBody>
                  <a:tcPr marL="30838" marR="30838" marT="30838" marB="30838">
                    <a:lnL>
                      <a:noFill/>
                    </a:lnL>
                    <a:lnR>
                      <a:noFill/>
                    </a:lnR>
                    <a:lnT>
                      <a:noFill/>
                    </a:lnT>
                    <a:lnB>
                      <a:noFill/>
                    </a:lnB>
                    <a:solidFill>
                      <a:srgbClr val="FFFFFF"/>
                    </a:solidFill>
                  </a:tcPr>
                </a:tc>
                <a:tc>
                  <a:txBody>
                    <a:bodyPr/>
                    <a:lstStyle/>
                    <a:p>
                      <a:pPr fontAlgn="t"/>
                      <a:r>
                        <a:rPr lang="en-US" sz="1500">
                          <a:effectLst/>
                        </a:rPr>
                        <a:t>✘ Complex correlations cannot be illustrated in the fishbone diagram</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3319358701"/>
                  </a:ext>
                </a:extLst>
              </a:tr>
              <a:tr h="573803">
                <a:tc>
                  <a:txBody>
                    <a:bodyPr/>
                    <a:lstStyle/>
                    <a:p>
                      <a:pPr fontAlgn="t"/>
                      <a:r>
                        <a:rPr lang="en-US" sz="1500">
                          <a:effectLst/>
                        </a:rPr>
                        <a:t>✔ Causalities of causes are illustrated</a:t>
                      </a:r>
                    </a:p>
                  </a:txBody>
                  <a:tcPr marL="30838" marR="30838" marT="30838" marB="30838">
                    <a:lnL>
                      <a:noFill/>
                    </a:lnL>
                    <a:lnR>
                      <a:noFill/>
                    </a:lnR>
                    <a:lnT>
                      <a:noFill/>
                    </a:lnT>
                    <a:lnB>
                      <a:noFill/>
                    </a:lnB>
                    <a:solidFill>
                      <a:srgbClr val="F5F5F5"/>
                    </a:solidFill>
                  </a:tcPr>
                </a:tc>
                <a:tc>
                  <a:txBody>
                    <a:bodyPr/>
                    <a:lstStyle/>
                    <a:p>
                      <a:pPr fontAlgn="t"/>
                      <a:r>
                        <a:rPr lang="en-US" sz="1500">
                          <a:effectLst/>
                        </a:rPr>
                        <a:t>✘ Does not provide solutions, but only illustrates the causes</a:t>
                      </a:r>
                    </a:p>
                  </a:txBody>
                  <a:tcPr marL="30838" marR="30838" marT="30838" marB="30838">
                    <a:lnL>
                      <a:noFill/>
                    </a:lnL>
                    <a:lnR>
                      <a:noFill/>
                    </a:lnR>
                    <a:lnT>
                      <a:noFill/>
                    </a:lnT>
                    <a:lnB>
                      <a:noFill/>
                    </a:lnB>
                    <a:solidFill>
                      <a:srgbClr val="F5F5F5"/>
                    </a:solidFill>
                  </a:tcPr>
                </a:tc>
                <a:extLst>
                  <a:ext uri="{0D108BD9-81ED-4DB2-BD59-A6C34878D82A}">
                    <a16:rowId xmlns:a16="http://schemas.microsoft.com/office/drawing/2014/main" val="1808608725"/>
                  </a:ext>
                </a:extLst>
              </a:tr>
              <a:tr h="531561">
                <a:tc>
                  <a:txBody>
                    <a:bodyPr/>
                    <a:lstStyle/>
                    <a:p>
                      <a:pPr fontAlgn="t"/>
                      <a:r>
                        <a:rPr lang="en-US" sz="1500">
                          <a:effectLst/>
                        </a:rPr>
                        <a:t>✔ Encourages employees to contribute ideas</a:t>
                      </a:r>
                    </a:p>
                  </a:txBody>
                  <a:tcPr marL="30838" marR="30838" marT="30838" marB="30838">
                    <a:lnL>
                      <a:noFill/>
                    </a:lnL>
                    <a:lnR>
                      <a:noFill/>
                    </a:lnR>
                    <a:lnT>
                      <a:noFill/>
                    </a:lnT>
                    <a:lnB>
                      <a:noFill/>
                    </a:lnB>
                    <a:solidFill>
                      <a:srgbClr val="FFFFFF"/>
                    </a:solidFill>
                  </a:tcPr>
                </a:tc>
                <a:tc>
                  <a:txBody>
                    <a:bodyPr/>
                    <a:lstStyle/>
                    <a:p>
                      <a:pPr fontAlgn="t"/>
                      <a:r>
                        <a:rPr lang="en-GB" sz="1500">
                          <a:effectLst/>
                        </a:rPr>
                        <a:t> </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2311852948"/>
                  </a:ext>
                </a:extLst>
              </a:tr>
              <a:tr h="308727">
                <a:tc>
                  <a:txBody>
                    <a:bodyPr/>
                    <a:lstStyle/>
                    <a:p>
                      <a:pPr fontAlgn="t"/>
                      <a:r>
                        <a:rPr lang="en-GB" sz="1500">
                          <a:effectLst/>
                        </a:rPr>
                        <a:t>✔ Simplifies the problem</a:t>
                      </a:r>
                    </a:p>
                  </a:txBody>
                  <a:tcPr marL="30838" marR="30838" marT="30838" marB="30838">
                    <a:lnL>
                      <a:noFill/>
                    </a:lnL>
                    <a:lnR>
                      <a:noFill/>
                    </a:lnR>
                    <a:lnT>
                      <a:noFill/>
                    </a:lnT>
                    <a:lnB>
                      <a:noFill/>
                    </a:lnB>
                    <a:solidFill>
                      <a:srgbClr val="F5F5F5"/>
                    </a:solidFill>
                  </a:tcPr>
                </a:tc>
                <a:tc>
                  <a:txBody>
                    <a:bodyPr/>
                    <a:lstStyle/>
                    <a:p>
                      <a:pPr fontAlgn="t"/>
                      <a:r>
                        <a:rPr lang="en-GB" sz="1500">
                          <a:effectLst/>
                        </a:rPr>
                        <a:t> </a:t>
                      </a:r>
                    </a:p>
                  </a:txBody>
                  <a:tcPr marL="30838" marR="30838" marT="30838" marB="30838">
                    <a:lnL>
                      <a:noFill/>
                    </a:lnL>
                    <a:lnR>
                      <a:noFill/>
                    </a:lnR>
                    <a:lnT>
                      <a:noFill/>
                    </a:lnT>
                    <a:lnB>
                      <a:noFill/>
                    </a:lnB>
                    <a:solidFill>
                      <a:srgbClr val="F5F5F5"/>
                    </a:solidFill>
                  </a:tcPr>
                </a:tc>
                <a:extLst>
                  <a:ext uri="{0D108BD9-81ED-4DB2-BD59-A6C34878D82A}">
                    <a16:rowId xmlns:a16="http://schemas.microsoft.com/office/drawing/2014/main" val="842441363"/>
                  </a:ext>
                </a:extLst>
              </a:tr>
              <a:tr h="398318">
                <a:tc>
                  <a:txBody>
                    <a:bodyPr/>
                    <a:lstStyle/>
                    <a:p>
                      <a:pPr fontAlgn="t"/>
                      <a:r>
                        <a:rPr lang="en-US" sz="1500">
                          <a:effectLst/>
                        </a:rPr>
                        <a:t>✔ Easy to use and easy to learn</a:t>
                      </a:r>
                    </a:p>
                  </a:txBody>
                  <a:tcPr marL="30838" marR="30838" marT="30838" marB="30838">
                    <a:lnL>
                      <a:noFill/>
                    </a:lnL>
                    <a:lnR>
                      <a:noFill/>
                    </a:lnR>
                    <a:lnT>
                      <a:noFill/>
                    </a:lnT>
                    <a:lnB>
                      <a:noFill/>
                    </a:lnB>
                    <a:solidFill>
                      <a:srgbClr val="FFFFFF"/>
                    </a:solidFill>
                  </a:tcPr>
                </a:tc>
                <a:tc>
                  <a:txBody>
                    <a:bodyPr/>
                    <a:lstStyle/>
                    <a:p>
                      <a:pPr fontAlgn="t"/>
                      <a:r>
                        <a:rPr lang="en-GB" sz="1500" dirty="0">
                          <a:effectLst/>
                        </a:rPr>
                        <a:t> </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3428901890"/>
                  </a:ext>
                </a:extLst>
              </a:tr>
            </a:tbl>
          </a:graphicData>
        </a:graphic>
      </p:graphicFrame>
    </p:spTree>
    <p:extLst>
      <p:ext uri="{BB962C8B-B14F-4D97-AF65-F5344CB8AC3E}">
        <p14:creationId xmlns:p14="http://schemas.microsoft.com/office/powerpoint/2010/main" val="21582343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B490-EB61-D119-6439-4444E457F198}"/>
              </a:ext>
            </a:extLst>
          </p:cNvPr>
          <p:cNvSpPr>
            <a:spLocks noGrp="1"/>
          </p:cNvSpPr>
          <p:nvPr>
            <p:ph type="title"/>
          </p:nvPr>
        </p:nvSpPr>
        <p:spPr/>
        <p:txBody>
          <a:bodyPr>
            <a:normAutofit/>
          </a:bodyPr>
          <a:lstStyle/>
          <a:p>
            <a:r>
              <a:rPr lang="en-GB" dirty="0"/>
              <a:t>5 Whys</a:t>
            </a:r>
          </a:p>
        </p:txBody>
      </p:sp>
      <p:sp>
        <p:nvSpPr>
          <p:cNvPr id="3" name="Content Placeholder 2">
            <a:extLst>
              <a:ext uri="{FF2B5EF4-FFF2-40B4-BE49-F238E27FC236}">
                <a16:creationId xmlns:a16="http://schemas.microsoft.com/office/drawing/2014/main" id="{5B85D7A7-6F72-4155-FE14-D972DA26D285}"/>
              </a:ext>
            </a:extLst>
          </p:cNvPr>
          <p:cNvSpPr>
            <a:spLocks noGrp="1"/>
          </p:cNvSpPr>
          <p:nvPr>
            <p:ph idx="1"/>
          </p:nvPr>
        </p:nvSpPr>
        <p:spPr/>
        <p:txBody>
          <a:bodyPr>
            <a:normAutofit/>
          </a:bodyPr>
          <a:lstStyle/>
          <a:p>
            <a:r>
              <a:rPr lang="en-US" dirty="0"/>
              <a:t>Five whys (or 5 whys) is an iterative interrogative technique used to explore the cause-and-effect relationships underlying a particular problem. The primary goal of the technique is to determine the root cause of a defect or problem by repeating the question "Why?" five times. The answer to the fifth why should reveal the root cause of the problem.</a:t>
            </a:r>
            <a:endParaRPr lang="en-GB" dirty="0"/>
          </a:p>
        </p:txBody>
      </p:sp>
    </p:spTree>
    <p:extLst>
      <p:ext uri="{BB962C8B-B14F-4D97-AF65-F5344CB8AC3E}">
        <p14:creationId xmlns:p14="http://schemas.microsoft.com/office/powerpoint/2010/main" val="3830692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29205-CBC8-052A-E7DF-47305E8CDBE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AD9BE06-5B01-4E53-5DAA-F2D84685B491}"/>
              </a:ext>
            </a:extLst>
          </p:cNvPr>
          <p:cNvSpPr>
            <a:spLocks noGrp="1"/>
          </p:cNvSpPr>
          <p:nvPr>
            <p:ph idx="1"/>
          </p:nvPr>
        </p:nvSpPr>
        <p:spPr/>
        <p:txBody>
          <a:bodyPr>
            <a:normAutofit/>
          </a:bodyPr>
          <a:lstStyle/>
          <a:p>
            <a:r>
              <a:rPr lang="en-US" dirty="0"/>
              <a:t>The technique was originally developed by </a:t>
            </a:r>
            <a:r>
              <a:rPr lang="en-US" dirty="0" err="1"/>
              <a:t>Sakichi</a:t>
            </a:r>
            <a:r>
              <a:rPr lang="en-US" dirty="0"/>
              <a:t> Toyoda- within the Toyota Motor Corporation during the evolution of its manufacturing methodologies. </a:t>
            </a:r>
          </a:p>
          <a:p>
            <a:r>
              <a:rPr lang="en-US" dirty="0"/>
              <a:t>The five whys were initially developed to understand why new product features or manufacturing techniques were needed, and was not developed for root cause analysis.</a:t>
            </a:r>
            <a:endParaRPr lang="en-GB" dirty="0"/>
          </a:p>
        </p:txBody>
      </p:sp>
    </p:spTree>
    <p:extLst>
      <p:ext uri="{BB962C8B-B14F-4D97-AF65-F5344CB8AC3E}">
        <p14:creationId xmlns:p14="http://schemas.microsoft.com/office/powerpoint/2010/main" val="771764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25C1-C6CA-E26B-ABA7-6CF0370A612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0782685-D8BD-201F-7EC4-C647E0BF90BA}"/>
              </a:ext>
            </a:extLst>
          </p:cNvPr>
          <p:cNvPicPr>
            <a:picLocks noGrp="1" noChangeAspect="1"/>
          </p:cNvPicPr>
          <p:nvPr>
            <p:ph idx="1"/>
          </p:nvPr>
        </p:nvPicPr>
        <p:blipFill>
          <a:blip r:embed="rId2"/>
          <a:stretch>
            <a:fillRect/>
          </a:stretch>
        </p:blipFill>
        <p:spPr>
          <a:xfrm>
            <a:off x="3589528" y="1600201"/>
            <a:ext cx="5012944" cy="3916363"/>
          </a:xfrm>
          <a:prstGeom prst="rect">
            <a:avLst/>
          </a:prstGeom>
        </p:spPr>
      </p:pic>
    </p:spTree>
    <p:extLst>
      <p:ext uri="{BB962C8B-B14F-4D97-AF65-F5344CB8AC3E}">
        <p14:creationId xmlns:p14="http://schemas.microsoft.com/office/powerpoint/2010/main" val="2967444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7287-2CEC-CB01-7E5F-5D7C2E2FC0DE}"/>
              </a:ext>
            </a:extLst>
          </p:cNvPr>
          <p:cNvSpPr>
            <a:spLocks noGrp="1"/>
          </p:cNvSpPr>
          <p:nvPr>
            <p:ph type="title"/>
          </p:nvPr>
        </p:nvSpPr>
        <p:spPr/>
        <p:txBody>
          <a:bodyPr>
            <a:normAutofit fontScale="90000"/>
          </a:bodyPr>
          <a:lstStyle/>
          <a:p>
            <a:r>
              <a:rPr lang="en-GB" b="1" dirty="0"/>
              <a:t>Advantages and Disadvantages of 5Whys Analysis</a:t>
            </a:r>
            <a:endParaRPr lang="en-GB" dirty="0"/>
          </a:p>
        </p:txBody>
      </p:sp>
      <p:sp>
        <p:nvSpPr>
          <p:cNvPr id="3" name="Content Placeholder 2">
            <a:extLst>
              <a:ext uri="{FF2B5EF4-FFF2-40B4-BE49-F238E27FC236}">
                <a16:creationId xmlns:a16="http://schemas.microsoft.com/office/drawing/2014/main" id="{8EEB2CA0-CBD0-B839-703A-54B0F2CB3D56}"/>
              </a:ext>
            </a:extLst>
          </p:cNvPr>
          <p:cNvSpPr>
            <a:spLocks noGrp="1"/>
          </p:cNvSpPr>
          <p:nvPr>
            <p:ph idx="1"/>
          </p:nvPr>
        </p:nvSpPr>
        <p:spPr/>
        <p:txBody>
          <a:bodyPr>
            <a:normAutofit fontScale="85000" lnSpcReduction="20000"/>
          </a:bodyPr>
          <a:lstStyle/>
          <a:p>
            <a:r>
              <a:rPr lang="en-US" dirty="0"/>
              <a:t>Advantages</a:t>
            </a:r>
          </a:p>
          <a:p>
            <a:pPr>
              <a:buFontTx/>
              <a:buChar char="-"/>
            </a:pPr>
            <a:r>
              <a:rPr lang="en-US" dirty="0"/>
              <a:t>It is very easy to use.</a:t>
            </a:r>
          </a:p>
          <a:p>
            <a:pPr>
              <a:buFontTx/>
              <a:buChar char="-"/>
            </a:pPr>
            <a:r>
              <a:rPr lang="en-US" dirty="0"/>
              <a:t>It doesn't require any kind of statistical analysis or other complicated method.</a:t>
            </a:r>
          </a:p>
          <a:p>
            <a:pPr>
              <a:buFontTx/>
              <a:buChar char="-"/>
            </a:pPr>
            <a:r>
              <a:rPr lang="en-US" dirty="0"/>
              <a:t>It can be used with other techniques to enhance them.</a:t>
            </a:r>
          </a:p>
          <a:p>
            <a:r>
              <a:rPr lang="en-US" dirty="0"/>
              <a:t>Disadvantages</a:t>
            </a:r>
          </a:p>
          <a:p>
            <a:pPr>
              <a:buFontTx/>
              <a:buChar char="-"/>
            </a:pPr>
            <a:r>
              <a:rPr lang="en-US" dirty="0"/>
              <a:t>It's not going to be very specific.</a:t>
            </a:r>
          </a:p>
          <a:p>
            <a:pPr>
              <a:buFontTx/>
              <a:buChar char="-"/>
            </a:pPr>
            <a:r>
              <a:rPr lang="en-US" dirty="0"/>
              <a:t>It stands alone as a technique, but may be more useful when combined with another tool or technique.</a:t>
            </a:r>
            <a:endParaRPr lang="en-GB" dirty="0"/>
          </a:p>
        </p:txBody>
      </p:sp>
    </p:spTree>
    <p:extLst>
      <p:ext uri="{BB962C8B-B14F-4D97-AF65-F5344CB8AC3E}">
        <p14:creationId xmlns:p14="http://schemas.microsoft.com/office/powerpoint/2010/main" val="192079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446CA0BF-040C-44B2-802F-A2261EA52691}"/>
              </a:ext>
            </a:extLst>
          </p:cNvPr>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9DF644F1-6D11-4714-ACF8-BC58E7B8561E}" type="slidenum">
              <a:rPr kumimoji="0" lang="en-GB" sz="900" b="0" i="0" u="none" strike="noStrike" kern="1200" cap="none" spc="0" normalizeH="0" baseline="0" noProof="0" smtClean="0">
                <a:ln>
                  <a:noFill/>
                </a:ln>
                <a:solidFill>
                  <a:srgbClr val="FFFF00"/>
                </a:solidFill>
                <a:effectLst/>
                <a:uLnTx/>
                <a:uFillTx/>
                <a:latin typeface="Myriad Pro"/>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900" b="0" i="0" u="none" strike="noStrike" kern="1200" cap="none" spc="0" normalizeH="0" baseline="0" noProof="0" dirty="0">
              <a:ln>
                <a:noFill/>
              </a:ln>
              <a:solidFill>
                <a:srgbClr val="FFFF00"/>
              </a:solidFill>
              <a:effectLst/>
              <a:uLnTx/>
              <a:uFillTx/>
              <a:latin typeface="Myriad Pro"/>
              <a:ea typeface="+mn-ea"/>
              <a:cs typeface="+mn-cs"/>
            </a:endParaRPr>
          </a:p>
        </p:txBody>
      </p:sp>
      <p:sp>
        <p:nvSpPr>
          <p:cNvPr id="7" name="TextBox 6">
            <a:extLst>
              <a:ext uri="{FF2B5EF4-FFF2-40B4-BE49-F238E27FC236}">
                <a16:creationId xmlns:a16="http://schemas.microsoft.com/office/drawing/2014/main" id="{B40D12BA-3E26-4C09-9347-8D57D0BD3C4B}"/>
              </a:ext>
            </a:extLst>
          </p:cNvPr>
          <p:cNvSpPr txBox="1"/>
          <p:nvPr/>
        </p:nvSpPr>
        <p:spPr>
          <a:xfrm>
            <a:off x="292152" y="0"/>
            <a:ext cx="9280473" cy="707886"/>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Leadership Theories:</a:t>
            </a:r>
            <a:endPar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2" name="Rectangle 1">
            <a:extLst>
              <a:ext uri="{FF2B5EF4-FFF2-40B4-BE49-F238E27FC236}">
                <a16:creationId xmlns:a16="http://schemas.microsoft.com/office/drawing/2014/main" id="{DB58AB3F-4A50-47E7-BAC7-29BE14F2860E}"/>
              </a:ext>
            </a:extLst>
          </p:cNvPr>
          <p:cNvSpPr/>
          <p:nvPr/>
        </p:nvSpPr>
        <p:spPr>
          <a:xfrm>
            <a:off x="292152" y="1146368"/>
            <a:ext cx="11818189" cy="440120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We will now consider the following theories, which summarise the progression of leadership thinking up to the modern day: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Great Man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Trait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Behavioural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Situational Leadership</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Functional Leadership</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Relationship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Five Level Leadership Model</a:t>
            </a:r>
          </a:p>
        </p:txBody>
      </p:sp>
    </p:spTree>
    <p:extLst>
      <p:ext uri="{BB962C8B-B14F-4D97-AF65-F5344CB8AC3E}">
        <p14:creationId xmlns:p14="http://schemas.microsoft.com/office/powerpoint/2010/main" val="254358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80FE7F8-E343-4B5D-859E-2F2A8F6E3389}"/>
              </a:ext>
            </a:extLst>
          </p:cNvPr>
          <p:cNvSpPr>
            <a:spLocks noGrp="1"/>
          </p:cNvSpPr>
          <p:nvPr>
            <p:ph type="title"/>
          </p:nvPr>
        </p:nvSpPr>
        <p:spPr/>
        <p:txBody>
          <a:bodyPr/>
          <a:lstStyle/>
          <a:p>
            <a:pPr>
              <a:defRPr/>
            </a:pPr>
            <a:r>
              <a:rPr lang="en-GB" dirty="0"/>
              <a:t>The ‘Great Man’ theory</a:t>
            </a:r>
          </a:p>
        </p:txBody>
      </p:sp>
      <p:sp>
        <p:nvSpPr>
          <p:cNvPr id="22530" name="Content Placeholder 1">
            <a:extLst>
              <a:ext uri="{FF2B5EF4-FFF2-40B4-BE49-F238E27FC236}">
                <a16:creationId xmlns:a16="http://schemas.microsoft.com/office/drawing/2014/main" id="{6D315A23-DC04-45CD-AB73-7E010D81A95A}"/>
              </a:ext>
            </a:extLst>
          </p:cNvPr>
          <p:cNvSpPr>
            <a:spLocks noGrp="1"/>
          </p:cNvSpPr>
          <p:nvPr>
            <p:ph idx="1"/>
          </p:nvPr>
        </p:nvSpPr>
        <p:spPr>
          <a:xfrm>
            <a:off x="288000" y="1600201"/>
            <a:ext cx="11294400" cy="3917032"/>
          </a:xfrm>
        </p:spPr>
        <p:txBody>
          <a:bodyPr/>
          <a:lstStyle/>
          <a:p>
            <a:pPr marL="0" indent="0">
              <a:buNone/>
            </a:pPr>
            <a:r>
              <a:rPr lang="en-GB" altLang="en-US" sz="2400" dirty="0"/>
              <a:t>‘Early efforts to understand leadership success focused on the leader’s personal traits... Research early in this century examined leaders who had achieved a level of greatness, and hence became known as the Great Man approach. Fundamental to this idea was that some people are </a:t>
            </a:r>
            <a:r>
              <a:rPr lang="en-GB" altLang="en-US" sz="2400" i="1" dirty="0"/>
              <a:t>born</a:t>
            </a:r>
            <a:r>
              <a:rPr lang="en-GB" altLang="en-US" sz="2400" dirty="0"/>
              <a:t> with traits that make them natural leaders’ </a:t>
            </a:r>
          </a:p>
          <a:p>
            <a:pPr marL="0" indent="0" algn="r">
              <a:buNone/>
            </a:pPr>
            <a:r>
              <a:rPr lang="en-GB" altLang="en-US" sz="2400" dirty="0"/>
              <a:t>(Daft 2002) </a:t>
            </a:r>
          </a:p>
        </p:txBody>
      </p:sp>
      <p:sp>
        <p:nvSpPr>
          <p:cNvPr id="22536" name="TextBox 9">
            <a:extLst>
              <a:ext uri="{FF2B5EF4-FFF2-40B4-BE49-F238E27FC236}">
                <a16:creationId xmlns:a16="http://schemas.microsoft.com/office/drawing/2014/main" id="{17554786-AADD-49AA-BD9B-A76CD319D819}"/>
              </a:ext>
            </a:extLst>
          </p:cNvPr>
          <p:cNvSpPr txBox="1">
            <a:spLocks noChangeArrowheads="1"/>
          </p:cNvSpPr>
          <p:nvPr/>
        </p:nvSpPr>
        <p:spPr bwMode="auto">
          <a:xfrm>
            <a:off x="1919219" y="4303692"/>
            <a:ext cx="8353562"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Or looked at another way, is leadership genetically-determined?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0">
                                            <p:txEl>
                                              <p:pRg st="1" end="1"/>
                                            </p:txEl>
                                          </p:spTgt>
                                        </p:tgtEl>
                                        <p:attrNameLst>
                                          <p:attrName>style.visibility</p:attrName>
                                        </p:attrNameLst>
                                      </p:cBhvr>
                                      <p:to>
                                        <p:strVal val="visible"/>
                                      </p:to>
                                    </p:set>
                                    <p:anim calcmode="lin" valueType="num">
                                      <p:cBhvr additive="base">
                                        <p:cTn id="11" dur="5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2536">
                                            <p:txEl>
                                              <p:pRg st="0" end="0"/>
                                            </p:txEl>
                                          </p:spTgt>
                                        </p:tgtEl>
                                        <p:attrNameLst>
                                          <p:attrName>style.visibility</p:attrName>
                                        </p:attrNameLst>
                                      </p:cBhvr>
                                      <p:to>
                                        <p:strVal val="visible"/>
                                      </p:to>
                                    </p:set>
                                    <p:anim calcmode="lin" valueType="num">
                                      <p:cBhvr additive="base">
                                        <p:cTn id="17" dur="500" fill="hold"/>
                                        <p:tgtEl>
                                          <p:spTgt spid="2253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253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27387" y="244327"/>
            <a:ext cx="5668613" cy="707886"/>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Great Man Theory </a:t>
            </a:r>
            <a:endPar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2" name="Rectangle 1">
            <a:extLst>
              <a:ext uri="{FF2B5EF4-FFF2-40B4-BE49-F238E27FC236}">
                <a16:creationId xmlns:a16="http://schemas.microsoft.com/office/drawing/2014/main" id="{42AEEEFF-E53C-45F9-971B-334CADC54570}"/>
              </a:ext>
            </a:extLst>
          </p:cNvPr>
          <p:cNvSpPr/>
          <p:nvPr/>
        </p:nvSpPr>
        <p:spPr>
          <a:xfrm>
            <a:off x="270552" y="875545"/>
            <a:ext cx="11507638" cy="3783023"/>
          </a:xfrm>
          <a:prstGeom prst="rect">
            <a:avLst/>
          </a:prstGeom>
        </p:spPr>
        <p:txBody>
          <a:bodyPr wrap="square">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The Great Man Theory proposes that at times of need leaders will rise, almost magically, to control events and lead his people to safety or success.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Hence, history can be explained, to a large extent, by the emergence of these highly influential men of their times - and, of course, it was exclusively men who exerted influence up to, an including, that era.</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The Great Man Theory dismisses the potential of those of lower social status (and the entire female gender) to rise to positions of leadership.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Put simply, it theorised that great leaders were born and not made, and it is men who have the inherent qualities to assume leadership positions.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As such what are your views of this approach in contemporary society?</a:t>
            </a:r>
          </a:p>
        </p:txBody>
      </p:sp>
      <p:sp>
        <p:nvSpPr>
          <p:cNvPr id="3" name="Rectangle 2">
            <a:extLst>
              <a:ext uri="{FF2B5EF4-FFF2-40B4-BE49-F238E27FC236}">
                <a16:creationId xmlns:a16="http://schemas.microsoft.com/office/drawing/2014/main" id="{1115026D-2478-4B96-8507-A5A6ED313921}"/>
              </a:ext>
            </a:extLst>
          </p:cNvPr>
          <p:cNvSpPr/>
          <p:nvPr/>
        </p:nvSpPr>
        <p:spPr>
          <a:xfrm>
            <a:off x="427387" y="5020569"/>
            <a:ext cx="514993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https://www.youtube.com/watch?v=Gjj23PhTRTc</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4" name="TextBox 3">
            <a:extLst>
              <a:ext uri="{FF2B5EF4-FFF2-40B4-BE49-F238E27FC236}">
                <a16:creationId xmlns:a16="http://schemas.microsoft.com/office/drawing/2014/main" id="{A5B4A491-BA9B-4EA7-AC4F-304A229B4B17}"/>
              </a:ext>
            </a:extLst>
          </p:cNvPr>
          <p:cNvSpPr txBox="1"/>
          <p:nvPr/>
        </p:nvSpPr>
        <p:spPr>
          <a:xfrm>
            <a:off x="5879976" y="5077021"/>
            <a:ext cx="112082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6:27 mini</a:t>
            </a:r>
          </a:p>
        </p:txBody>
      </p:sp>
    </p:spTree>
    <p:extLst>
      <p:ext uri="{BB962C8B-B14F-4D97-AF65-F5344CB8AC3E}">
        <p14:creationId xmlns:p14="http://schemas.microsoft.com/office/powerpoint/2010/main" val="2047873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90F7CC-2A71-406A-8947-630F265B2786}"/>
              </a:ext>
            </a:extLst>
          </p:cNvPr>
          <p:cNvSpPr>
            <a:spLocks noGrp="1"/>
          </p:cNvSpPr>
          <p:nvPr>
            <p:ph type="title"/>
          </p:nvPr>
        </p:nvSpPr>
        <p:spPr>
          <a:xfrm>
            <a:off x="115200" y="131763"/>
            <a:ext cx="11959200" cy="615281"/>
          </a:xfrm>
          <a:noFill/>
          <a:ln>
            <a:noFill/>
          </a:ln>
        </p:spPr>
        <p:style>
          <a:lnRef idx="0">
            <a:scrgbClr r="0" g="0" b="0"/>
          </a:lnRef>
          <a:fillRef idx="0">
            <a:scrgbClr r="0" g="0" b="0"/>
          </a:fillRef>
          <a:effectRef idx="0">
            <a:scrgbClr r="0" g="0" b="0"/>
          </a:effectRef>
          <a:fontRef idx="minor">
            <a:schemeClr val="dk1"/>
          </a:fontRef>
        </p:style>
        <p:txBody>
          <a:bodyPr>
            <a:normAutofit fontScale="90000"/>
          </a:bodyPr>
          <a:lstStyle/>
          <a:p>
            <a:pPr>
              <a:defRPr/>
            </a:pPr>
            <a:r>
              <a:rPr lang="en-GB" sz="3600" b="1" dirty="0">
                <a:effectLst>
                  <a:outerShdw blurRad="38100" dist="38100" dir="2700000" algn="tl">
                    <a:srgbClr val="000000">
                      <a:alpha val="43137"/>
                    </a:srgbClr>
                  </a:outerShdw>
                </a:effectLst>
              </a:rPr>
              <a:t>The ‘Great Man’ theory in detail</a:t>
            </a:r>
          </a:p>
        </p:txBody>
      </p:sp>
      <p:sp>
        <p:nvSpPr>
          <p:cNvPr id="23554" name="Content Placeholder 1">
            <a:extLst>
              <a:ext uri="{FF2B5EF4-FFF2-40B4-BE49-F238E27FC236}">
                <a16:creationId xmlns:a16="http://schemas.microsoft.com/office/drawing/2014/main" id="{2D306AD0-BB88-4EA7-9E18-B1B8D5A94EAE}"/>
              </a:ext>
            </a:extLst>
          </p:cNvPr>
          <p:cNvSpPr>
            <a:spLocks noGrp="1"/>
          </p:cNvSpPr>
          <p:nvPr>
            <p:ph idx="1"/>
          </p:nvPr>
        </p:nvSpPr>
        <p:spPr>
          <a:xfrm>
            <a:off x="508800" y="1276201"/>
            <a:ext cx="10972800" cy="3917032"/>
          </a:xfrm>
        </p:spPr>
        <p:txBody>
          <a:bodyPr/>
          <a:lstStyle/>
          <a:p>
            <a:pPr>
              <a:spcAft>
                <a:spcPts val="600"/>
              </a:spcAft>
            </a:pPr>
            <a:r>
              <a:rPr lang="en-GB" altLang="en-US" sz="1800" dirty="0"/>
              <a:t>The ‘Great Man’ theory emerged in the nineteenth century. It implied that history can be explained by the influence of ‘great men’ </a:t>
            </a:r>
          </a:p>
          <a:p>
            <a:pPr>
              <a:spcAft>
                <a:spcPts val="600"/>
              </a:spcAft>
            </a:pPr>
            <a:r>
              <a:rPr lang="en-GB" altLang="en-US" sz="1800" dirty="0"/>
              <a:t>The theory asserted that leadership traits were </a:t>
            </a:r>
            <a:r>
              <a:rPr lang="en-GB" altLang="en-US" sz="1800" i="1" dirty="0"/>
              <a:t>inherited</a:t>
            </a:r>
          </a:p>
          <a:p>
            <a:pPr>
              <a:spcAft>
                <a:spcPts val="600"/>
              </a:spcAft>
            </a:pPr>
            <a:r>
              <a:rPr lang="en-GB" altLang="en-US" sz="1800" dirty="0"/>
              <a:t>It’s foremost proponent, Thomas Carlyle commented that ‘The history of the world is but the biography of great men’. </a:t>
            </a:r>
          </a:p>
          <a:p>
            <a:pPr>
              <a:spcAft>
                <a:spcPts val="600"/>
              </a:spcAft>
            </a:pPr>
            <a:r>
              <a:rPr lang="en-GB" altLang="en-US" sz="1800" dirty="0"/>
              <a:t>In Carlyle’s famous 1888 book </a:t>
            </a:r>
            <a:r>
              <a:rPr lang="en-GB" altLang="en-US" sz="1800" i="1" dirty="0"/>
              <a:t>On Heroes, Hero-Worship and the Heroic in History</a:t>
            </a:r>
            <a:r>
              <a:rPr lang="en-GB" altLang="en-US" sz="1800" dirty="0"/>
              <a:t>, Carlyle identified particular ‘great men’ who he felt were suitably endowed with leadership traits.</a:t>
            </a:r>
          </a:p>
          <a:p>
            <a:endParaRPr lang="en-GB" altLang="en-US" sz="1800" dirty="0"/>
          </a:p>
        </p:txBody>
      </p:sp>
      <p:sp>
        <p:nvSpPr>
          <p:cNvPr id="23557" name="TextBox 4">
            <a:extLst>
              <a:ext uri="{FF2B5EF4-FFF2-40B4-BE49-F238E27FC236}">
                <a16:creationId xmlns:a16="http://schemas.microsoft.com/office/drawing/2014/main" id="{891CD58D-2557-4E18-86C0-A8B81BB49623}"/>
              </a:ext>
            </a:extLst>
          </p:cNvPr>
          <p:cNvSpPr txBox="1">
            <a:spLocks noChangeArrowheads="1"/>
          </p:cNvSpPr>
          <p:nvPr/>
        </p:nvSpPr>
        <p:spPr bwMode="auto">
          <a:xfrm>
            <a:off x="1314449" y="4314826"/>
            <a:ext cx="109727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Let’s look with </a:t>
            </a:r>
            <a:r>
              <a:rPr kumimoji="0" lang="en-GB" alt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Carlyl</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‘great man</a:t>
            </a:r>
            <a:r>
              <a:rPr lang="en-GB" altLang="en-US" sz="2400" b="1" noProof="0" dirty="0">
                <a:solidFill>
                  <a:prstClr val="black"/>
                </a:solidFill>
                <a:latin typeface="Arial" panose="020B0604020202020204" pitchFamily="34" charset="0"/>
              </a:rPr>
              <a:t>’ </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lens…...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 calcmode="lin" valueType="num">
                                      <p:cBhvr additive="base">
                                        <p:cTn id="7"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3554">
                                            <p:txEl>
                                              <p:pRg st="1" end="1"/>
                                            </p:txEl>
                                          </p:spTgt>
                                        </p:tgtEl>
                                        <p:attrNameLst>
                                          <p:attrName>style.visibility</p:attrName>
                                        </p:attrNameLst>
                                      </p:cBhvr>
                                      <p:to>
                                        <p:strVal val="visible"/>
                                      </p:to>
                                    </p:set>
                                    <p:anim calcmode="lin" valueType="num">
                                      <p:cBhvr additive="base">
                                        <p:cTn id="13"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3554">
                                            <p:txEl>
                                              <p:pRg st="2" end="2"/>
                                            </p:txEl>
                                          </p:spTgt>
                                        </p:tgtEl>
                                        <p:attrNameLst>
                                          <p:attrName>style.visibility</p:attrName>
                                        </p:attrNameLst>
                                      </p:cBhvr>
                                      <p:to>
                                        <p:strVal val="visible"/>
                                      </p:to>
                                    </p:set>
                                    <p:anim calcmode="lin" valueType="num">
                                      <p:cBhvr additive="base">
                                        <p:cTn id="19"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3554">
                                            <p:txEl>
                                              <p:pRg st="3" end="3"/>
                                            </p:txEl>
                                          </p:spTgt>
                                        </p:tgtEl>
                                        <p:attrNameLst>
                                          <p:attrName>style.visibility</p:attrName>
                                        </p:attrNameLst>
                                      </p:cBhvr>
                                      <p:to>
                                        <p:strVal val="visible"/>
                                      </p:to>
                                    </p:set>
                                    <p:anim calcmode="lin" valueType="num">
                                      <p:cBhvr additive="base">
                                        <p:cTn id="25"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3557"/>
                                        </p:tgtEl>
                                        <p:attrNameLst>
                                          <p:attrName>style.visibility</p:attrName>
                                        </p:attrNameLst>
                                      </p:cBhvr>
                                      <p:to>
                                        <p:strVal val="visible"/>
                                      </p:to>
                                    </p:set>
                                    <p:anim calcmode="lin" valueType="num">
                                      <p:cBhvr additive="base">
                                        <p:cTn id="31" dur="500" fill="hold"/>
                                        <p:tgtEl>
                                          <p:spTgt spid="23557"/>
                                        </p:tgtEl>
                                        <p:attrNameLst>
                                          <p:attrName>ppt_x</p:attrName>
                                        </p:attrNameLst>
                                      </p:cBhvr>
                                      <p:tavLst>
                                        <p:tav tm="0">
                                          <p:val>
                                            <p:strVal val="#ppt_x"/>
                                          </p:val>
                                        </p:tav>
                                        <p:tav tm="100000">
                                          <p:val>
                                            <p:strVal val="#ppt_x"/>
                                          </p:val>
                                        </p:tav>
                                      </p:tavLst>
                                    </p:anim>
                                    <p:anim calcmode="lin" valueType="num">
                                      <p:cBhvr additive="base">
                                        <p:cTn id="32" dur="500" fill="hold"/>
                                        <p:tgtEl>
                                          <p:spTgt spid="235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933B5B-E412-478A-9813-5EA179B6E422}"/>
              </a:ext>
            </a:extLst>
          </p:cNvPr>
          <p:cNvSpPr>
            <a:spLocks noGrp="1"/>
          </p:cNvSpPr>
          <p:nvPr>
            <p:ph type="title"/>
          </p:nvPr>
        </p:nvSpPr>
        <p:spPr/>
        <p:txBody>
          <a:bodyPr/>
          <a:lstStyle/>
          <a:p>
            <a:pPr>
              <a:defRPr/>
            </a:pPr>
            <a:r>
              <a:rPr lang="en-GB" dirty="0"/>
              <a:t>Carlyle’s ‘great men’...</a:t>
            </a:r>
          </a:p>
        </p:txBody>
      </p:sp>
      <p:pic>
        <p:nvPicPr>
          <p:cNvPr id="1028" name="Picture 4" descr="PARIS, FRANCE - APRIL 10:  Saudi Arabia's Crown Prince Mohammed bin Salman arrives at Elysee Palace on April 10, 2018 in Paris, France. Crown Prince of the Kingdom of Saudi Arabia Mohammed bin Salman, is on a three-days official visit to France.  (Photo by Stephane Cardinale - Corbis/Corbis via Getty Images)">
            <a:extLst>
              <a:ext uri="{FF2B5EF4-FFF2-40B4-BE49-F238E27FC236}">
                <a16:creationId xmlns:a16="http://schemas.microsoft.com/office/drawing/2014/main" id="{2A430723-8CB4-5554-8297-7EE88A51A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1525" y="1914525"/>
            <a:ext cx="3028950" cy="30289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E55E38-AF56-479E-8794-A425A32031B3}"/>
              </a:ext>
            </a:extLst>
          </p:cNvPr>
          <p:cNvSpPr>
            <a:spLocks noGrp="1"/>
          </p:cNvSpPr>
          <p:nvPr>
            <p:ph type="title"/>
          </p:nvPr>
        </p:nvSpPr>
        <p:spPr/>
        <p:txBody>
          <a:bodyPr>
            <a:normAutofit/>
          </a:bodyPr>
          <a:lstStyle/>
          <a:p>
            <a:pPr>
              <a:defRPr/>
            </a:pPr>
            <a:r>
              <a:rPr lang="en-GB" dirty="0"/>
              <a:t>The ‘Great Man’ theory: a critique</a:t>
            </a:r>
          </a:p>
        </p:txBody>
      </p:sp>
      <p:sp>
        <p:nvSpPr>
          <p:cNvPr id="29698" name="Content Placeholder 1">
            <a:extLst>
              <a:ext uri="{FF2B5EF4-FFF2-40B4-BE49-F238E27FC236}">
                <a16:creationId xmlns:a16="http://schemas.microsoft.com/office/drawing/2014/main" id="{F63CF74F-2B17-47A0-A166-80C7EB200E4F}"/>
              </a:ext>
            </a:extLst>
          </p:cNvPr>
          <p:cNvSpPr>
            <a:spLocks noGrp="1"/>
          </p:cNvSpPr>
          <p:nvPr>
            <p:ph idx="1"/>
          </p:nvPr>
        </p:nvSpPr>
        <p:spPr>
          <a:xfrm>
            <a:off x="609600" y="1600201"/>
            <a:ext cx="10972800" cy="1930400"/>
          </a:xfrm>
        </p:spPr>
        <p:txBody>
          <a:bodyPr>
            <a:normAutofit lnSpcReduction="10000"/>
          </a:bodyPr>
          <a:lstStyle/>
          <a:p>
            <a:pPr>
              <a:spcAft>
                <a:spcPts val="600"/>
              </a:spcAft>
              <a:buNone/>
            </a:pPr>
            <a:r>
              <a:rPr lang="en-GB" altLang="en-US" sz="1800" b="1" dirty="0"/>
              <a:t>What are the weaknesses of the ‘great man’ theory of leadership?</a:t>
            </a:r>
          </a:p>
          <a:p>
            <a:pPr>
              <a:spcAft>
                <a:spcPts val="600"/>
              </a:spcAft>
            </a:pPr>
            <a:r>
              <a:rPr lang="en-GB" altLang="en-US" sz="1800" dirty="0"/>
              <a:t>Are we no more than products of our genetic make-up? Surely socialisation and education have an influence?</a:t>
            </a:r>
          </a:p>
          <a:p>
            <a:pPr>
              <a:spcAft>
                <a:spcPts val="600"/>
              </a:spcAft>
            </a:pPr>
            <a:r>
              <a:rPr lang="en-GB" altLang="en-US" sz="1800" dirty="0"/>
              <a:t>If great leaders are born, then what are we doing sat here in this classroom?</a:t>
            </a:r>
          </a:p>
          <a:p>
            <a:pPr>
              <a:spcAft>
                <a:spcPts val="600"/>
              </a:spcAft>
            </a:pPr>
            <a:r>
              <a:rPr lang="en-GB" altLang="en-US" sz="1800" dirty="0"/>
              <a:t>What about ‘great </a:t>
            </a:r>
            <a:r>
              <a:rPr lang="en-GB" altLang="en-US" sz="1800" i="1" dirty="0"/>
              <a:t>women</a:t>
            </a:r>
            <a:r>
              <a:rPr lang="en-GB" altLang="en-US" sz="1800" dirty="0"/>
              <a:t>’? </a:t>
            </a:r>
          </a:p>
          <a:p>
            <a:endParaRPr lang="en-GB" altLang="en-US" dirty="0"/>
          </a:p>
        </p:txBody>
      </p:sp>
      <p:pic>
        <p:nvPicPr>
          <p:cNvPr id="29703" name="Picture 12" descr="http://www.motherteresa.org/RELICS_files/autore.jpg">
            <a:extLst>
              <a:ext uri="{FF2B5EF4-FFF2-40B4-BE49-F238E27FC236}">
                <a16:creationId xmlns:a16="http://schemas.microsoft.com/office/drawing/2014/main" id="{F8D0C5B9-5088-4386-8F20-2F341777C67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10183812" y="3186905"/>
            <a:ext cx="1398588"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3" end="3"/>
                                            </p:txEl>
                                          </p:spTgt>
                                        </p:tgtEl>
                                        <p:attrNameLst>
                                          <p:attrName>style.visibility</p:attrName>
                                        </p:attrNameLst>
                                      </p:cBhvr>
                                      <p:to>
                                        <p:strVal val="visible"/>
                                      </p:to>
                                    </p:set>
                                  </p:childTnLst>
                                </p:cTn>
                              </p:par>
                              <p:par>
                                <p:cTn id="15" presetID="10" presetClass="entr" presetSubtype="0" fill="hold" nodeType="withEffect">
                                  <p:stCondLst>
                                    <p:cond delay="0"/>
                                  </p:stCondLst>
                                  <p:childTnLst>
                                    <p:set>
                                      <p:cBhvr>
                                        <p:cTn id="16" dur="1" fill="hold">
                                          <p:stCondLst>
                                            <p:cond delay="0"/>
                                          </p:stCondLst>
                                        </p:cTn>
                                        <p:tgtEl>
                                          <p:spTgt spid="29703"/>
                                        </p:tgtEl>
                                        <p:attrNameLst>
                                          <p:attrName>style.visibility</p:attrName>
                                        </p:attrNameLst>
                                      </p:cBhvr>
                                      <p:to>
                                        <p:strVal val="visible"/>
                                      </p:to>
                                    </p:set>
                                    <p:animEffect transition="in" filter="fade">
                                      <p:cBhvr>
                                        <p:cTn id="17" dur="20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9D4242-9F84-4EB6-9B93-3A8A2FCC914A}"/>
              </a:ext>
            </a:extLst>
          </p:cNvPr>
          <p:cNvSpPr>
            <a:spLocks noGrp="1"/>
          </p:cNvSpPr>
          <p:nvPr>
            <p:ph type="title"/>
          </p:nvPr>
        </p:nvSpPr>
        <p:spPr>
          <a:xfrm>
            <a:off x="223999" y="274638"/>
            <a:ext cx="11829455" cy="700218"/>
          </a:xfrm>
          <a:noFill/>
          <a:ln>
            <a:noFill/>
          </a:ln>
        </p:spPr>
        <p:style>
          <a:lnRef idx="0">
            <a:scrgbClr r="0" g="0" b="0"/>
          </a:lnRef>
          <a:fillRef idx="0">
            <a:scrgbClr r="0" g="0" b="0"/>
          </a:fillRef>
          <a:effectRef idx="0">
            <a:scrgbClr r="0" g="0" b="0"/>
          </a:effectRef>
          <a:fontRef idx="minor">
            <a:schemeClr val="dk1"/>
          </a:fontRef>
        </p:style>
        <p:txBody>
          <a:bodyPr wrap="square" anchor="ctr">
            <a:noAutofit/>
          </a:bodyPr>
          <a:lstStyle/>
          <a:p>
            <a:pPr algn="l">
              <a:defRPr/>
            </a:pPr>
            <a:r>
              <a:rPr lang="en-GB" sz="3600" b="1" dirty="0">
                <a:effectLst>
                  <a:outerShdw blurRad="38100" dist="38100" dir="2700000" algn="tl">
                    <a:srgbClr val="000000">
                      <a:alpha val="43137"/>
                    </a:srgbClr>
                  </a:outerShdw>
                </a:effectLst>
              </a:rPr>
              <a:t>Leadership trait theory</a:t>
            </a:r>
          </a:p>
        </p:txBody>
      </p:sp>
      <p:sp>
        <p:nvSpPr>
          <p:cNvPr id="19458" name="Content Placeholder 1">
            <a:extLst>
              <a:ext uri="{FF2B5EF4-FFF2-40B4-BE49-F238E27FC236}">
                <a16:creationId xmlns:a16="http://schemas.microsoft.com/office/drawing/2014/main" id="{4932D525-3B36-4FA9-9CEC-60362366F1C8}"/>
              </a:ext>
            </a:extLst>
          </p:cNvPr>
          <p:cNvSpPr>
            <a:spLocks noGrp="1"/>
          </p:cNvSpPr>
          <p:nvPr>
            <p:ph sz="half" idx="1"/>
          </p:nvPr>
        </p:nvSpPr>
        <p:spPr>
          <a:xfrm>
            <a:off x="224000" y="1914525"/>
            <a:ext cx="11829454" cy="3175875"/>
          </a:xfrm>
        </p:spPr>
        <p:txBody>
          <a:bodyPr wrap="square" anchor="t">
            <a:normAutofit/>
          </a:bodyPr>
          <a:lstStyle/>
          <a:p>
            <a:pPr marL="0" indent="0">
              <a:lnSpc>
                <a:spcPct val="90000"/>
              </a:lnSpc>
              <a:buNone/>
            </a:pPr>
            <a:r>
              <a:rPr lang="en-GB" altLang="en-US" sz="2400" u="sng" dirty="0"/>
              <a:t>What is a trait?</a:t>
            </a:r>
          </a:p>
          <a:p>
            <a:pPr marL="0" indent="0">
              <a:lnSpc>
                <a:spcPct val="90000"/>
              </a:lnSpc>
              <a:buNone/>
            </a:pPr>
            <a:endParaRPr lang="en-GB" altLang="en-US" sz="2400" u="sng" dirty="0"/>
          </a:p>
          <a:p>
            <a:pPr marL="0" indent="0">
              <a:lnSpc>
                <a:spcPct val="90000"/>
              </a:lnSpc>
              <a:buNone/>
            </a:pPr>
            <a:r>
              <a:rPr lang="en-GB" altLang="en-US" sz="2400" dirty="0"/>
              <a:t>‘a distinguishing quality or characteristic, typically one belonging to a person’ </a:t>
            </a:r>
          </a:p>
          <a:p>
            <a:pPr marL="0" indent="0">
              <a:lnSpc>
                <a:spcPct val="90000"/>
              </a:lnSpc>
              <a:buNone/>
            </a:pPr>
            <a:r>
              <a:rPr lang="en-GB" altLang="en-US" sz="2400" i="1" dirty="0"/>
              <a:t>(Oxford English Dictionary)</a:t>
            </a:r>
          </a:p>
          <a:p>
            <a:pPr marL="0" indent="0">
              <a:lnSpc>
                <a:spcPct val="90000"/>
              </a:lnSpc>
              <a:buNone/>
            </a:pPr>
            <a:endParaRPr lang="en-GB" altLang="en-US" sz="2400" i="1" dirty="0"/>
          </a:p>
          <a:p>
            <a:pPr marL="0" indent="0">
              <a:lnSpc>
                <a:spcPct val="90000"/>
              </a:lnSpc>
              <a:buNone/>
            </a:pPr>
            <a:r>
              <a:rPr lang="en-GB" altLang="en-US" sz="2400" dirty="0"/>
              <a:t>‘Traits refer to recurring regularities or trends in a person’s behaviour’</a:t>
            </a:r>
          </a:p>
          <a:p>
            <a:pPr marL="0" indent="0">
              <a:lnSpc>
                <a:spcPct val="90000"/>
              </a:lnSpc>
              <a:buNone/>
            </a:pPr>
            <a:r>
              <a:rPr lang="en-GB" altLang="en-US" sz="2400" i="1" dirty="0"/>
              <a:t> (Hughes, Ginnette, &amp; Curphy, 2002: 168)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9458">
                                            <p:txEl>
                                              <p:pRg st="2" end="2"/>
                                            </p:txEl>
                                          </p:spTgt>
                                        </p:tgtEl>
                                        <p:attrNameLst>
                                          <p:attrName>style.visibility</p:attrName>
                                        </p:attrNameLst>
                                      </p:cBhvr>
                                      <p:to>
                                        <p:strVal val="visible"/>
                                      </p:to>
                                    </p:set>
                                    <p:anim calcmode="lin" valueType="num">
                                      <p:cBhvr additive="base">
                                        <p:cTn id="7" dur="500" fill="hold"/>
                                        <p:tgtEl>
                                          <p:spTgt spid="1945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458">
                                            <p:txEl>
                                              <p:pRg st="3" end="3"/>
                                            </p:txEl>
                                          </p:spTgt>
                                        </p:tgtEl>
                                        <p:attrNameLst>
                                          <p:attrName>style.visibility</p:attrName>
                                        </p:attrNameLst>
                                      </p:cBhvr>
                                      <p:to>
                                        <p:strVal val="visible"/>
                                      </p:to>
                                    </p:set>
                                    <p:anim calcmode="lin" valueType="num">
                                      <p:cBhvr additive="base">
                                        <p:cTn id="13" dur="500" fill="hold"/>
                                        <p:tgtEl>
                                          <p:spTgt spid="19458">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9458">
                                            <p:txEl>
                                              <p:pRg st="5" end="5"/>
                                            </p:txEl>
                                          </p:spTgt>
                                        </p:tgtEl>
                                        <p:attrNameLst>
                                          <p:attrName>style.visibility</p:attrName>
                                        </p:attrNameLst>
                                      </p:cBhvr>
                                      <p:to>
                                        <p:strVal val="visible"/>
                                      </p:to>
                                    </p:set>
                                    <p:anim calcmode="lin" valueType="num">
                                      <p:cBhvr additive="base">
                                        <p:cTn id="19" dur="500" fill="hold"/>
                                        <p:tgtEl>
                                          <p:spTgt spid="19458">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8">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9458">
                                            <p:txEl>
                                              <p:pRg st="6" end="6"/>
                                            </p:txEl>
                                          </p:spTgt>
                                        </p:tgtEl>
                                        <p:attrNameLst>
                                          <p:attrName>style.visibility</p:attrName>
                                        </p:attrNameLst>
                                      </p:cBhvr>
                                      <p:to>
                                        <p:strVal val="visible"/>
                                      </p:to>
                                    </p:set>
                                    <p:anim calcmode="lin" valueType="num">
                                      <p:cBhvr additive="base">
                                        <p:cTn id="23" dur="500" fill="hold"/>
                                        <p:tgtEl>
                                          <p:spTgt spid="19458">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945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795227" y="107745"/>
            <a:ext cx="5668613" cy="52322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Trait Theory </a:t>
            </a:r>
            <a:endPar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2" name="Rectangle 1">
            <a:extLst>
              <a:ext uri="{FF2B5EF4-FFF2-40B4-BE49-F238E27FC236}">
                <a16:creationId xmlns:a16="http://schemas.microsoft.com/office/drawing/2014/main" id="{783752AF-2775-49B9-AC13-65107D46EB14}"/>
              </a:ext>
            </a:extLst>
          </p:cNvPr>
          <p:cNvSpPr/>
          <p:nvPr/>
        </p:nvSpPr>
        <p:spPr>
          <a:xfrm>
            <a:off x="263352" y="1556792"/>
            <a:ext cx="2228146" cy="418576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The Trait Theory followed from the Great Man Theory as a means of categorising the qualities displayed by successful leaders.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By identifying these traits </a:t>
            </a:r>
            <a:r>
              <a:rPr kumimoji="0" lang="en-GB" sz="1400" b="1" i="0" u="none" strike="noStrike" kern="1200" cap="none" spc="0" normalizeH="0" baseline="0" noProof="0" dirty="0">
                <a:ln>
                  <a:noFill/>
                </a:ln>
                <a:solidFill>
                  <a:prstClr val="black"/>
                </a:solidFill>
                <a:effectLst/>
                <a:uLnTx/>
                <a:uFillTx/>
                <a:latin typeface="Myriad Pro"/>
                <a:ea typeface="+mn-ea"/>
                <a:cs typeface="+mn-cs"/>
              </a:rPr>
              <a:t>(qualities) </a:t>
            </a:r>
            <a:r>
              <a:rPr kumimoji="0" lang="en-GB" sz="1400" b="0" i="0" u="none" strike="noStrike" kern="1200" cap="none" spc="0" normalizeH="0" baseline="0" noProof="0" dirty="0">
                <a:ln>
                  <a:noFill/>
                </a:ln>
                <a:solidFill>
                  <a:prstClr val="black"/>
                </a:solidFill>
                <a:effectLst/>
                <a:uLnTx/>
                <a:uFillTx/>
                <a:latin typeface="Myriad Pro"/>
                <a:ea typeface="+mn-ea"/>
                <a:cs typeface="+mn-cs"/>
              </a:rPr>
              <a:t>it was believed that people having them could be identified, recruited and placed in positions of authority.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This practice was applied in particular for officer selection within military organisations. </a:t>
            </a:r>
          </a:p>
        </p:txBody>
      </p:sp>
      <p:graphicFrame>
        <p:nvGraphicFramePr>
          <p:cNvPr id="5" name="Table 4">
            <a:extLst>
              <a:ext uri="{FF2B5EF4-FFF2-40B4-BE49-F238E27FC236}">
                <a16:creationId xmlns:a16="http://schemas.microsoft.com/office/drawing/2014/main" id="{BC16C60B-19F9-4647-9842-A84AFDDFF8CF}"/>
              </a:ext>
            </a:extLst>
          </p:cNvPr>
          <p:cNvGraphicFramePr>
            <a:graphicFrameLocks noGrp="1"/>
          </p:cNvGraphicFramePr>
          <p:nvPr>
            <p:extLst>
              <p:ext uri="{D42A27DB-BD31-4B8C-83A1-F6EECF244321}">
                <p14:modId xmlns:p14="http://schemas.microsoft.com/office/powerpoint/2010/main" val="2394913003"/>
              </p:ext>
            </p:extLst>
          </p:nvPr>
        </p:nvGraphicFramePr>
        <p:xfrm>
          <a:off x="2949264" y="961263"/>
          <a:ext cx="8458200" cy="4107675"/>
        </p:xfrm>
        <a:graphic>
          <a:graphicData uri="http://schemas.openxmlformats.org/drawingml/2006/table">
            <a:tbl>
              <a:tblPr firstRow="1" firstCol="1" bandRow="1" bandCol="1">
                <a:tableStyleId>{69012ECD-51FC-41F1-AA8D-1B2483CD663E}</a:tableStyleId>
              </a:tblPr>
              <a:tblGrid>
                <a:gridCol w="2590800">
                  <a:extLst>
                    <a:ext uri="{9D8B030D-6E8A-4147-A177-3AD203B41FA5}">
                      <a16:colId xmlns:a16="http://schemas.microsoft.com/office/drawing/2014/main" val="20000"/>
                    </a:ext>
                  </a:extLst>
                </a:gridCol>
                <a:gridCol w="5867400">
                  <a:extLst>
                    <a:ext uri="{9D8B030D-6E8A-4147-A177-3AD203B41FA5}">
                      <a16:colId xmlns:a16="http://schemas.microsoft.com/office/drawing/2014/main" val="20001"/>
                    </a:ext>
                  </a:extLst>
                </a:gridCol>
              </a:tblGrid>
              <a:tr h="406146">
                <a:tc>
                  <a:txBody>
                    <a:bodyPr/>
                    <a:lstStyle/>
                    <a:p>
                      <a:pPr algn="ctr">
                        <a:lnSpc>
                          <a:spcPct val="100000"/>
                        </a:lnSpc>
                        <a:spcAft>
                          <a:spcPts val="0"/>
                        </a:spcAft>
                      </a:pPr>
                      <a:r>
                        <a:rPr lang="en-US" sz="1400" dirty="0">
                          <a:effectLst/>
                        </a:rPr>
                        <a:t> Authors</a:t>
                      </a:r>
                      <a:endParaRPr lang="en-GB" sz="1400" dirty="0">
                        <a:effectLst/>
                      </a:endParaRPr>
                    </a:p>
                  </a:txBody>
                  <a:tcPr marL="47354" marR="47354" marT="0" marB="0"/>
                </a:tc>
                <a:tc>
                  <a:txBody>
                    <a:bodyPr/>
                    <a:lstStyle/>
                    <a:p>
                      <a:pPr algn="ctr">
                        <a:lnSpc>
                          <a:spcPct val="100000"/>
                        </a:lnSpc>
                        <a:spcAft>
                          <a:spcPts val="0"/>
                        </a:spcAft>
                      </a:pPr>
                      <a:r>
                        <a:rPr lang="en-US" sz="1400" dirty="0">
                          <a:effectLst/>
                        </a:rPr>
                        <a:t> Leadership Qualities</a:t>
                      </a:r>
                      <a:endParaRPr lang="en-GB" sz="14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0"/>
                  </a:ext>
                </a:extLst>
              </a:tr>
              <a:tr h="406146">
                <a:tc>
                  <a:txBody>
                    <a:bodyPr/>
                    <a:lstStyle/>
                    <a:p>
                      <a:pPr>
                        <a:lnSpc>
                          <a:spcPct val="115000"/>
                        </a:lnSpc>
                        <a:spcAft>
                          <a:spcPts val="0"/>
                        </a:spcAft>
                      </a:pPr>
                      <a:r>
                        <a:rPr lang="en-US" sz="1200" dirty="0">
                          <a:effectLst/>
                        </a:rPr>
                        <a:t> Lord, De-Vader and </a:t>
                      </a:r>
                      <a:r>
                        <a:rPr lang="en-US" sz="1200" dirty="0" err="1">
                          <a:effectLst/>
                        </a:rPr>
                        <a:t>Alliger</a:t>
                      </a:r>
                      <a:r>
                        <a:rPr lang="en-US" sz="1200" dirty="0">
                          <a:effectLst/>
                        </a:rPr>
                        <a:t> (1986)</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Dominance, Masculinity, Conservativeness</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1"/>
                  </a:ext>
                </a:extLst>
              </a:tr>
              <a:tr h="1218438">
                <a:tc>
                  <a:txBody>
                    <a:bodyPr/>
                    <a:lstStyle/>
                    <a:p>
                      <a:pPr>
                        <a:lnSpc>
                          <a:spcPct val="115000"/>
                        </a:lnSpc>
                        <a:spcAft>
                          <a:spcPts val="0"/>
                        </a:spcAft>
                      </a:pPr>
                      <a:r>
                        <a:rPr lang="en-US" sz="1200" dirty="0">
                          <a:effectLst/>
                        </a:rPr>
                        <a:t> Kirkpatrick and Locke (1991)</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Drive (achievement, ambition, energy, tenacity and initiative); Leadership motivation (</a:t>
                      </a:r>
                      <a:r>
                        <a:rPr lang="en-US" sz="1200" dirty="0" err="1">
                          <a:effectLst/>
                        </a:rPr>
                        <a:t>personalised</a:t>
                      </a:r>
                      <a:r>
                        <a:rPr lang="en-US" sz="1200" dirty="0">
                          <a:effectLst/>
                        </a:rPr>
                        <a:t> or </a:t>
                      </a:r>
                      <a:r>
                        <a:rPr lang="en-US" sz="1200" dirty="0" err="1">
                          <a:effectLst/>
                        </a:rPr>
                        <a:t>socialised</a:t>
                      </a:r>
                      <a:r>
                        <a:rPr lang="en-US" sz="1200" dirty="0">
                          <a:effectLst/>
                        </a:rPr>
                        <a:t>); Honesty/Integrity (trusting relationship between leaders and followers); Self confidence (emotional stability); Cognitive ability (able to process large amounts of information and develop strategies); Knowledge of business (to enable well informed decisions to be made and understand consequences).</a:t>
                      </a:r>
                      <a:endParaRPr lang="en-GB" sz="1200" dirty="0">
                        <a:effectLst/>
                      </a:endParaRPr>
                    </a:p>
                  </a:txBody>
                  <a:tcPr marL="47354" marR="47354" marT="0" marB="0"/>
                </a:tc>
                <a:extLst>
                  <a:ext uri="{0D108BD9-81ED-4DB2-BD59-A6C34878D82A}">
                    <a16:rowId xmlns:a16="http://schemas.microsoft.com/office/drawing/2014/main" val="10002"/>
                  </a:ext>
                </a:extLst>
              </a:tr>
              <a:tr h="1218438">
                <a:tc>
                  <a:txBody>
                    <a:bodyPr/>
                    <a:lstStyle/>
                    <a:p>
                      <a:pPr>
                        <a:lnSpc>
                          <a:spcPct val="115000"/>
                        </a:lnSpc>
                        <a:spcAft>
                          <a:spcPts val="0"/>
                        </a:spcAft>
                      </a:pPr>
                      <a:r>
                        <a:rPr lang="en-US" sz="1200" dirty="0">
                          <a:effectLst/>
                        </a:rPr>
                        <a:t> </a:t>
                      </a:r>
                      <a:endParaRPr lang="en-GB" sz="1200" dirty="0">
                        <a:effectLst/>
                      </a:endParaRPr>
                    </a:p>
                    <a:p>
                      <a:pPr>
                        <a:lnSpc>
                          <a:spcPct val="115000"/>
                        </a:lnSpc>
                        <a:spcAft>
                          <a:spcPts val="0"/>
                        </a:spcAft>
                      </a:pPr>
                      <a:r>
                        <a:rPr lang="en-US" sz="1200" dirty="0">
                          <a:effectLst/>
                        </a:rPr>
                        <a:t>Bennis (1998)</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Building teamwork (committed to organisational goals); Understands the business; Conceptual thinking (select innovative strategies); Customer driven (create value for the customer); Focused drive (goal focused); Drives profitability (cost-effective and efficient operations); Systems thinking (connects processes, events and structures); Global perspective (addresses cultural and geographic differences); Emotional intelligence (understands own emotions).</a:t>
                      </a:r>
                      <a:endParaRPr lang="en-GB" sz="1200" dirty="0">
                        <a:effectLst/>
                      </a:endParaRPr>
                    </a:p>
                  </a:txBody>
                  <a:tcPr marL="47354" marR="47354" marT="0" marB="0"/>
                </a:tc>
                <a:extLst>
                  <a:ext uri="{0D108BD9-81ED-4DB2-BD59-A6C34878D82A}">
                    <a16:rowId xmlns:a16="http://schemas.microsoft.com/office/drawing/2014/main" val="10003"/>
                  </a:ext>
                </a:extLst>
              </a:tr>
              <a:tr h="429691">
                <a:tc>
                  <a:txBody>
                    <a:bodyPr/>
                    <a:lstStyle/>
                    <a:p>
                      <a:pPr>
                        <a:lnSpc>
                          <a:spcPct val="115000"/>
                        </a:lnSpc>
                        <a:spcAft>
                          <a:spcPts val="0"/>
                        </a:spcAft>
                      </a:pPr>
                      <a:r>
                        <a:rPr lang="en-US" sz="1200" dirty="0">
                          <a:effectLst/>
                        </a:rPr>
                        <a:t> Daft (1999)</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 Alertness, Originality, Creativity, Personal integrity and Self-confidence.</a:t>
                      </a:r>
                      <a:endParaRPr lang="en-GB" sz="1200" dirty="0">
                        <a:effectLst/>
                      </a:endParaRPr>
                    </a:p>
                  </a:txBody>
                  <a:tcPr marL="47354" marR="47354" marT="0" marB="0"/>
                </a:tc>
                <a:extLst>
                  <a:ext uri="{0D108BD9-81ED-4DB2-BD59-A6C34878D82A}">
                    <a16:rowId xmlns:a16="http://schemas.microsoft.com/office/drawing/2014/main" val="10004"/>
                  </a:ext>
                </a:extLst>
              </a:tr>
              <a:tr h="379362">
                <a:tc>
                  <a:txBody>
                    <a:bodyPr/>
                    <a:lstStyle/>
                    <a:p>
                      <a:pPr>
                        <a:lnSpc>
                          <a:spcPct val="115000"/>
                        </a:lnSpc>
                        <a:spcAft>
                          <a:spcPts val="0"/>
                        </a:spcAft>
                      </a:pPr>
                      <a:r>
                        <a:rPr lang="en-US" sz="1200" dirty="0">
                          <a:effectLst/>
                        </a:rPr>
                        <a:t> Adair (2009)</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Enthusiasm, Integrity, Toughness, Fairness, Warmth, Humility.</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5"/>
                  </a:ext>
                </a:extLst>
              </a:tr>
            </a:tbl>
          </a:graphicData>
        </a:graphic>
      </p:graphicFrame>
      <p:sp>
        <p:nvSpPr>
          <p:cNvPr id="3" name="Rectangle 2">
            <a:extLst>
              <a:ext uri="{FF2B5EF4-FFF2-40B4-BE49-F238E27FC236}">
                <a16:creationId xmlns:a16="http://schemas.microsoft.com/office/drawing/2014/main" id="{69436608-6CED-4E92-AAE2-868520CBBF51}"/>
              </a:ext>
            </a:extLst>
          </p:cNvPr>
          <p:cNvSpPr/>
          <p:nvPr/>
        </p:nvSpPr>
        <p:spPr>
          <a:xfrm>
            <a:off x="10473378" y="5183112"/>
            <a:ext cx="1455270" cy="410882"/>
          </a:xfrm>
          <a:prstGeom prst="rect">
            <a:avLst/>
          </a:prstGeom>
        </p:spPr>
        <p:txBody>
          <a:bodyPr wrap="none">
            <a:spAutoFit/>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(Cutler, 2014)</a:t>
            </a:r>
            <a:endPar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sp>
        <p:nvSpPr>
          <p:cNvPr id="4" name="TextBox 3">
            <a:extLst>
              <a:ext uri="{FF2B5EF4-FFF2-40B4-BE49-F238E27FC236}">
                <a16:creationId xmlns:a16="http://schemas.microsoft.com/office/drawing/2014/main" id="{A5849FC8-9D61-41E6-82E1-051F2A6AC491}"/>
              </a:ext>
            </a:extLst>
          </p:cNvPr>
          <p:cNvSpPr txBox="1"/>
          <p:nvPr/>
        </p:nvSpPr>
        <p:spPr>
          <a:xfrm>
            <a:off x="263352" y="799528"/>
            <a:ext cx="213391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Leaders are born ?</a:t>
            </a:r>
          </a:p>
        </p:txBody>
      </p:sp>
    </p:spTree>
    <p:extLst>
      <p:ext uri="{BB962C8B-B14F-4D97-AF65-F5344CB8AC3E}">
        <p14:creationId xmlns:p14="http://schemas.microsoft.com/office/powerpoint/2010/main" val="3197582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6A127F-AB13-4121-8C4C-F0AD7C9DF762}"/>
              </a:ext>
            </a:extLst>
          </p:cNvPr>
          <p:cNvSpPr>
            <a:spLocks noGrp="1"/>
          </p:cNvSpPr>
          <p:nvPr>
            <p:ph type="title"/>
          </p:nvPr>
        </p:nvSpPr>
        <p:spPr/>
        <p:txBody>
          <a:bodyPr/>
          <a:lstStyle/>
          <a:p>
            <a:r>
              <a:rPr lang="en-US" dirty="0"/>
              <a:t>Leadership Trait Theory</a:t>
            </a:r>
            <a:endParaRPr lang="en-GB" dirty="0"/>
          </a:p>
        </p:txBody>
      </p:sp>
      <p:sp>
        <p:nvSpPr>
          <p:cNvPr id="2" name="Content Placeholder 1">
            <a:extLst>
              <a:ext uri="{FF2B5EF4-FFF2-40B4-BE49-F238E27FC236}">
                <a16:creationId xmlns:a16="http://schemas.microsoft.com/office/drawing/2014/main" id="{0D9A6161-5EEF-4407-99FD-AE02CC0A79E1}"/>
              </a:ext>
            </a:extLst>
          </p:cNvPr>
          <p:cNvSpPr>
            <a:spLocks noGrp="1"/>
          </p:cNvSpPr>
          <p:nvPr>
            <p:ph idx="1"/>
          </p:nvPr>
        </p:nvSpPr>
        <p:spPr>
          <a:xfrm>
            <a:off x="609600" y="2101500"/>
            <a:ext cx="10972800" cy="2654999"/>
          </a:xfrm>
        </p:spPr>
        <p:txBody>
          <a:bodyPr/>
          <a:lstStyle/>
          <a:p>
            <a:pPr marL="0" indent="0">
              <a:spcAft>
                <a:spcPts val="600"/>
              </a:spcAft>
              <a:buNone/>
              <a:defRPr/>
            </a:pPr>
            <a:r>
              <a:rPr lang="en-GB" sz="1800" dirty="0"/>
              <a:t>Leadership trait theory has its roots in psychology, and particularly the study of human personality. Typically traits are understood:</a:t>
            </a:r>
          </a:p>
          <a:p>
            <a:pPr marL="1062900" indent="-342900">
              <a:defRPr/>
            </a:pPr>
            <a:r>
              <a:rPr lang="en-GB" sz="1800" dirty="0"/>
              <a:t>to emerge during childhood and adolescence</a:t>
            </a:r>
          </a:p>
          <a:p>
            <a:pPr marL="1062900" indent="-342900">
              <a:defRPr/>
            </a:pPr>
            <a:r>
              <a:rPr lang="en-GB" sz="1800" dirty="0"/>
              <a:t>to be relatively stable over time</a:t>
            </a:r>
          </a:p>
          <a:p>
            <a:pPr marL="1062900" indent="-342900">
              <a:defRPr/>
            </a:pPr>
            <a:r>
              <a:rPr lang="en-GB" sz="1800" dirty="0"/>
              <a:t>to differ across individuals</a:t>
            </a:r>
          </a:p>
          <a:p>
            <a:pPr marL="1062900" indent="-342900">
              <a:spcAft>
                <a:spcPts val="600"/>
              </a:spcAft>
              <a:defRPr/>
            </a:pPr>
            <a:r>
              <a:rPr lang="en-GB" sz="1800" dirty="0"/>
              <a:t>to influence behaviour, thoughts and emotions</a:t>
            </a:r>
          </a:p>
          <a:p>
            <a:pPr marL="975588" lvl="1" indent="0" algn="r">
              <a:buNone/>
              <a:defRPr/>
            </a:pPr>
            <a:r>
              <a:rPr lang="en-GB" sz="1800" dirty="0"/>
              <a:t>(For more information see </a:t>
            </a:r>
            <a:r>
              <a:rPr lang="en-GB" sz="1800" dirty="0" err="1"/>
              <a:t>Kassin</a:t>
            </a:r>
            <a:r>
              <a:rPr lang="en-GB" sz="1800" dirty="0"/>
              <a:t>, 2003)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12FC74-E6A1-41C3-B7B1-404178B9AE95}"/>
              </a:ext>
            </a:extLst>
          </p:cNvPr>
          <p:cNvSpPr>
            <a:spLocks noGrp="1"/>
          </p:cNvSpPr>
          <p:nvPr>
            <p:ph type="title"/>
          </p:nvPr>
        </p:nvSpPr>
        <p:spPr/>
        <p:txBody>
          <a:bodyPr/>
          <a:lstStyle/>
          <a:p>
            <a:pPr>
              <a:defRPr/>
            </a:pPr>
            <a:r>
              <a:rPr lang="en-GB" dirty="0"/>
              <a:t>Leadership trait theory</a:t>
            </a:r>
          </a:p>
        </p:txBody>
      </p:sp>
      <p:sp>
        <p:nvSpPr>
          <p:cNvPr id="30722" name="Content Placeholder 1">
            <a:extLst>
              <a:ext uri="{FF2B5EF4-FFF2-40B4-BE49-F238E27FC236}">
                <a16:creationId xmlns:a16="http://schemas.microsoft.com/office/drawing/2014/main" id="{A99142B1-9BC8-4106-9764-A87B4C28DD7B}"/>
              </a:ext>
            </a:extLst>
          </p:cNvPr>
          <p:cNvSpPr>
            <a:spLocks noGrp="1"/>
          </p:cNvSpPr>
          <p:nvPr>
            <p:ph idx="1"/>
          </p:nvPr>
        </p:nvSpPr>
        <p:spPr>
          <a:xfrm>
            <a:off x="609600" y="1600201"/>
            <a:ext cx="10972800" cy="3508348"/>
          </a:xfrm>
        </p:spPr>
        <p:txBody>
          <a:bodyPr>
            <a:normAutofit lnSpcReduction="10000"/>
          </a:bodyPr>
          <a:lstStyle/>
          <a:p>
            <a:pPr marL="0" indent="0" algn="just">
              <a:buNone/>
            </a:pPr>
            <a:r>
              <a:rPr lang="en-GB" altLang="en-US" sz="2400" dirty="0"/>
              <a:t>Although the ‘Great man’ theory is near universally discredited, leadership trait theory was popular in the early 20</a:t>
            </a:r>
            <a:r>
              <a:rPr lang="en-GB" altLang="en-US" sz="2400" baseline="30000" dirty="0"/>
              <a:t>th</a:t>
            </a:r>
            <a:r>
              <a:rPr lang="en-GB" altLang="en-US" sz="2400" dirty="0"/>
              <a:t> century, and has experienced reasonable influence beyond this.</a:t>
            </a:r>
          </a:p>
          <a:p>
            <a:pPr marL="0" indent="0" algn="just">
              <a:buNone/>
            </a:pPr>
            <a:endParaRPr lang="en-GB" altLang="en-US" sz="2400" dirty="0"/>
          </a:p>
          <a:p>
            <a:pPr marL="0" indent="0" algn="ctr">
              <a:buNone/>
            </a:pPr>
            <a:r>
              <a:rPr lang="en-GB" altLang="en-US" sz="2400" b="1" dirty="0"/>
              <a:t>How does leadership trait theory differ from the ‘great man theory’?</a:t>
            </a:r>
          </a:p>
          <a:p>
            <a:pPr marL="0" indent="0" algn="just">
              <a:buNone/>
            </a:pPr>
            <a:r>
              <a:rPr lang="en-GB" altLang="en-US" sz="2400" dirty="0"/>
              <a:t>Whereas the ‘great man’ theory assumed that great men were born, inherent in this was the assumption that they were born with the necessary traits. Trait theorists implied instead that traits could be acquired. </a:t>
            </a:r>
          </a:p>
          <a:p>
            <a:pPr marL="0" indent="0" algn="just">
              <a:buNone/>
            </a:pPr>
            <a:r>
              <a:rPr lang="en-GB" altLang="en-US"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2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6BAF71-55A8-4079-AA07-B5F904BAA492}"/>
              </a:ext>
            </a:extLst>
          </p:cNvPr>
          <p:cNvSpPr/>
          <p:nvPr/>
        </p:nvSpPr>
        <p:spPr>
          <a:xfrm>
            <a:off x="2875880" y="5264465"/>
            <a:ext cx="5333640"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https://www.youtube.com/watch?v=lBXGT-3RAsU</a:t>
            </a:r>
            <a:r>
              <a:rPr kumimoji="0" lang="en-GB" sz="1800" b="0" i="0" u="none" strike="noStrike" kern="1200" cap="none" spc="0" normalizeH="0" baseline="0" noProof="0" dirty="0">
                <a:ln>
                  <a:noFill/>
                </a:ln>
                <a:solidFill>
                  <a:prstClr val="black"/>
                </a:solidFill>
                <a:effectLst/>
                <a:uLnTx/>
                <a:uFillTx/>
                <a:latin typeface="Myriad Pro"/>
                <a:ea typeface="+mn-ea"/>
                <a:cs typeface="+mn-cs"/>
              </a:rPr>
              <a:t> </a:t>
            </a:r>
          </a:p>
        </p:txBody>
      </p:sp>
      <p:pic>
        <p:nvPicPr>
          <p:cNvPr id="1026" name="Picture 2" descr="What is Trait Theory of Leadership? Definition, Traits, &amp; Pros/Cons">
            <a:hlinkClick r:id="rId3"/>
            <a:extLst>
              <a:ext uri="{FF2B5EF4-FFF2-40B4-BE49-F238E27FC236}">
                <a16:creationId xmlns:a16="http://schemas.microsoft.com/office/drawing/2014/main" id="{C0C888DC-9E41-41CA-BFCE-381C817F25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6752" y="-43875"/>
            <a:ext cx="9183048" cy="5165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4422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71" y="131763"/>
            <a:ext cx="12004483" cy="826075"/>
          </a:xfrm>
          <a:noFill/>
          <a:ln>
            <a:noFill/>
          </a:ln>
        </p:spPr>
        <p:style>
          <a:lnRef idx="0">
            <a:scrgbClr r="0" g="0" b="0"/>
          </a:lnRef>
          <a:fillRef idx="0">
            <a:scrgbClr r="0" g="0" b="0"/>
          </a:fillRef>
          <a:effectRef idx="0">
            <a:scrgbClr r="0" g="0" b="0"/>
          </a:effectRef>
          <a:fontRef idx="minor">
            <a:schemeClr val="dk1"/>
          </a:fontRef>
        </p:style>
        <p:txBody>
          <a:bodyPr/>
          <a:lstStyle/>
          <a:p>
            <a:r>
              <a:rPr lang="en-GB" sz="3600" b="1" dirty="0">
                <a:effectLst>
                  <a:outerShdw blurRad="38100" dist="38100" dir="2700000" algn="tl">
                    <a:srgbClr val="000000">
                      <a:alpha val="43137"/>
                    </a:srgbClr>
                  </a:outerShdw>
                </a:effectLst>
              </a:rPr>
              <a:t>Example of a Great Leader </a:t>
            </a:r>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24/09/2024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altLang="en-US"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Rectangle 7"/>
          <p:cNvSpPr/>
          <p:nvPr/>
        </p:nvSpPr>
        <p:spPr>
          <a:xfrm>
            <a:off x="101871" y="2956479"/>
            <a:ext cx="4591890" cy="1200329"/>
          </a:xfrm>
          <a:prstGeom prst="rect">
            <a:avLst/>
          </a:prstGeom>
        </p:spPr>
        <p:txBody>
          <a:bodyPr wrap="square">
            <a:spAutoFit/>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How can the term ‘leader’ be applied to such a </a:t>
            </a:r>
            <a:r>
              <a:rPr kumimoji="0" lang="en-GB" altLang="en-US" sz="2000" b="0" i="0" u="sng" strike="noStrike" kern="1200" cap="none" spc="0" normalizeH="0" baseline="0" noProof="0" dirty="0">
                <a:ln>
                  <a:noFill/>
                </a:ln>
                <a:solidFill>
                  <a:prstClr val="black"/>
                </a:solidFill>
                <a:effectLst/>
                <a:uLnTx/>
                <a:uFillTx/>
                <a:latin typeface="Myriad Pro"/>
                <a:ea typeface="+mn-ea"/>
                <a:cs typeface="+mn-cs"/>
              </a:rPr>
              <a:t>diverse</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set of personality traits, whose actions have had a range of consequences?</a:t>
            </a:r>
          </a:p>
        </p:txBody>
      </p:sp>
      <p:grpSp>
        <p:nvGrpSpPr>
          <p:cNvPr id="9" name="Group 8"/>
          <p:cNvGrpSpPr/>
          <p:nvPr/>
        </p:nvGrpSpPr>
        <p:grpSpPr>
          <a:xfrm>
            <a:off x="6390799" y="1758891"/>
            <a:ext cx="5310554" cy="3729832"/>
            <a:chOff x="3600450" y="2349500"/>
            <a:chExt cx="5543550" cy="3302817"/>
          </a:xfrm>
        </p:grpSpPr>
        <p:sp>
          <p:nvSpPr>
            <p:cNvPr id="10" name="Text Box 8"/>
            <p:cNvSpPr txBox="1">
              <a:spLocks noChangeArrowheads="1"/>
            </p:cNvSpPr>
            <p:nvPr/>
          </p:nvSpPr>
          <p:spPr bwMode="auto">
            <a:xfrm>
              <a:off x="7451724" y="2349500"/>
              <a:ext cx="122396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Justice</a:t>
              </a:r>
            </a:p>
          </p:txBody>
        </p:sp>
        <p:sp>
          <p:nvSpPr>
            <p:cNvPr id="11" name="Text Box 9"/>
            <p:cNvSpPr txBox="1">
              <a:spLocks noChangeArrowheads="1"/>
            </p:cNvSpPr>
            <p:nvPr/>
          </p:nvSpPr>
          <p:spPr bwMode="auto">
            <a:xfrm>
              <a:off x="7740650" y="29241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Enthusiasm</a:t>
              </a:r>
            </a:p>
          </p:txBody>
        </p:sp>
        <p:sp>
          <p:nvSpPr>
            <p:cNvPr id="12" name="Text Box 10"/>
            <p:cNvSpPr txBox="1">
              <a:spLocks noChangeArrowheads="1"/>
            </p:cNvSpPr>
            <p:nvPr/>
          </p:nvSpPr>
          <p:spPr bwMode="auto">
            <a:xfrm>
              <a:off x="7920038" y="3644900"/>
              <a:ext cx="1223962"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Bearing</a:t>
              </a:r>
            </a:p>
          </p:txBody>
        </p:sp>
        <p:sp>
          <p:nvSpPr>
            <p:cNvPr id="13" name="Text Box 11"/>
            <p:cNvSpPr txBox="1">
              <a:spLocks noChangeArrowheads="1"/>
            </p:cNvSpPr>
            <p:nvPr/>
          </p:nvSpPr>
          <p:spPr bwMode="auto">
            <a:xfrm>
              <a:off x="7740650" y="436562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Endurance</a:t>
              </a:r>
            </a:p>
          </p:txBody>
        </p:sp>
        <p:pic>
          <p:nvPicPr>
            <p:cNvPr id="14" name="Picture 13" descr="See full size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3063" y="3119438"/>
              <a:ext cx="1711325" cy="189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6"/>
            <p:cNvSpPr txBox="1">
              <a:spLocks noChangeArrowheads="1"/>
            </p:cNvSpPr>
            <p:nvPr/>
          </p:nvSpPr>
          <p:spPr bwMode="auto">
            <a:xfrm>
              <a:off x="7451724" y="4941888"/>
              <a:ext cx="1692276"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Unselfishness</a:t>
              </a:r>
            </a:p>
          </p:txBody>
        </p:sp>
        <p:sp>
          <p:nvSpPr>
            <p:cNvPr id="16" name="Text Box 17"/>
            <p:cNvSpPr txBox="1">
              <a:spLocks noChangeArrowheads="1"/>
            </p:cNvSpPr>
            <p:nvPr/>
          </p:nvSpPr>
          <p:spPr bwMode="auto">
            <a:xfrm>
              <a:off x="6972922" y="532526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Loyalty</a:t>
              </a:r>
            </a:p>
          </p:txBody>
        </p:sp>
        <p:sp>
          <p:nvSpPr>
            <p:cNvPr id="17" name="Text Box 18"/>
            <p:cNvSpPr txBox="1">
              <a:spLocks noChangeArrowheads="1"/>
            </p:cNvSpPr>
            <p:nvPr/>
          </p:nvSpPr>
          <p:spPr bwMode="auto">
            <a:xfrm>
              <a:off x="5345653" y="52228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Judgement</a:t>
              </a:r>
            </a:p>
          </p:txBody>
        </p:sp>
        <p:sp>
          <p:nvSpPr>
            <p:cNvPr id="18" name="Text Box 19"/>
            <p:cNvSpPr txBox="1">
              <a:spLocks noChangeArrowheads="1"/>
            </p:cNvSpPr>
            <p:nvPr/>
          </p:nvSpPr>
          <p:spPr bwMode="auto">
            <a:xfrm>
              <a:off x="4140200" y="50847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Initiative</a:t>
              </a:r>
            </a:p>
          </p:txBody>
        </p:sp>
        <p:sp>
          <p:nvSpPr>
            <p:cNvPr id="19" name="Text Box 20"/>
            <p:cNvSpPr txBox="1">
              <a:spLocks noChangeArrowheads="1"/>
            </p:cNvSpPr>
            <p:nvPr/>
          </p:nvSpPr>
          <p:spPr bwMode="auto">
            <a:xfrm>
              <a:off x="3600450" y="4508500"/>
              <a:ext cx="176371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Dependability</a:t>
              </a:r>
            </a:p>
          </p:txBody>
        </p:sp>
        <p:sp>
          <p:nvSpPr>
            <p:cNvPr id="20" name="Text Box 21"/>
            <p:cNvSpPr txBox="1">
              <a:spLocks noChangeArrowheads="1"/>
            </p:cNvSpPr>
            <p:nvPr/>
          </p:nvSpPr>
          <p:spPr bwMode="auto">
            <a:xfrm>
              <a:off x="3635375" y="3925888"/>
              <a:ext cx="1584325"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Decisiveness</a:t>
              </a:r>
            </a:p>
          </p:txBody>
        </p:sp>
        <p:sp>
          <p:nvSpPr>
            <p:cNvPr id="21" name="Text Box 22"/>
            <p:cNvSpPr txBox="1">
              <a:spLocks noChangeArrowheads="1"/>
            </p:cNvSpPr>
            <p:nvPr/>
          </p:nvSpPr>
          <p:spPr bwMode="auto">
            <a:xfrm>
              <a:off x="3960813" y="25574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Courage</a:t>
              </a:r>
            </a:p>
          </p:txBody>
        </p:sp>
        <p:sp>
          <p:nvSpPr>
            <p:cNvPr id="22" name="Text Box 23"/>
            <p:cNvSpPr txBox="1">
              <a:spLocks noChangeArrowheads="1"/>
            </p:cNvSpPr>
            <p:nvPr/>
          </p:nvSpPr>
          <p:spPr bwMode="auto">
            <a:xfrm>
              <a:off x="3635375" y="328453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Knowledge</a:t>
              </a:r>
            </a:p>
          </p:txBody>
        </p:sp>
      </p:grpSp>
      <p:sp>
        <p:nvSpPr>
          <p:cNvPr id="23" name="Text Box 7"/>
          <p:cNvSpPr txBox="1">
            <a:spLocks noChangeArrowheads="1"/>
          </p:cNvSpPr>
          <p:nvPr/>
        </p:nvSpPr>
        <p:spPr bwMode="auto">
          <a:xfrm>
            <a:off x="8434095" y="2054226"/>
            <a:ext cx="12239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0" cap="none" spc="0" normalizeH="0" baseline="0" noProof="0" dirty="0">
                <a:ln>
                  <a:noFill/>
                </a:ln>
                <a:solidFill>
                  <a:prstClr val="black"/>
                </a:solidFill>
                <a:effectLst/>
                <a:uLnTx/>
                <a:uFillTx/>
                <a:latin typeface="Tahoma" panose="020B0604030504040204" pitchFamily="34" charset="0"/>
                <a:ea typeface="+mn-ea"/>
                <a:cs typeface="+mn-cs"/>
              </a:rPr>
              <a:t>Integrity</a:t>
            </a:r>
          </a:p>
        </p:txBody>
      </p:sp>
    </p:spTree>
    <p:extLst>
      <p:ext uri="{BB962C8B-B14F-4D97-AF65-F5344CB8AC3E}">
        <p14:creationId xmlns:p14="http://schemas.microsoft.com/office/powerpoint/2010/main" val="10227621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FD6A3B-59CE-9E94-ADD1-69DD6EA0328A}"/>
              </a:ext>
            </a:extLst>
          </p:cNvPr>
          <p:cNvSpPr>
            <a:spLocks noGrp="1"/>
          </p:cNvSpPr>
          <p:nvPr>
            <p:ph type="title"/>
          </p:nvPr>
        </p:nvSpPr>
        <p:spPr/>
        <p:txBody>
          <a:bodyPr/>
          <a:lstStyle/>
          <a:p>
            <a:r>
              <a:rPr lang="en-GB" dirty="0"/>
              <a:t>Mention the traits</a:t>
            </a:r>
          </a:p>
        </p:txBody>
      </p:sp>
      <p:sp>
        <p:nvSpPr>
          <p:cNvPr id="5" name="Text Placeholder 4">
            <a:extLst>
              <a:ext uri="{FF2B5EF4-FFF2-40B4-BE49-F238E27FC236}">
                <a16:creationId xmlns:a16="http://schemas.microsoft.com/office/drawing/2014/main" id="{A7FA6201-CA1B-4CF5-1E4B-C60A81C849B4}"/>
              </a:ext>
            </a:extLst>
          </p:cNvPr>
          <p:cNvSpPr>
            <a:spLocks noGrp="1"/>
          </p:cNvSpPr>
          <p:nvPr>
            <p:ph type="body" idx="1"/>
          </p:nvPr>
        </p:nvSpPr>
        <p:spPr/>
        <p:txBody>
          <a:bodyPr/>
          <a:lstStyle/>
          <a:p>
            <a:endParaRPr lang="en-GB"/>
          </a:p>
        </p:txBody>
      </p:sp>
      <p:sp>
        <p:nvSpPr>
          <p:cNvPr id="7" name="Text Placeholder 6">
            <a:extLst>
              <a:ext uri="{FF2B5EF4-FFF2-40B4-BE49-F238E27FC236}">
                <a16:creationId xmlns:a16="http://schemas.microsoft.com/office/drawing/2014/main" id="{92C46AF3-C926-58F8-65A3-62D4354C20BB}"/>
              </a:ext>
            </a:extLst>
          </p:cNvPr>
          <p:cNvSpPr>
            <a:spLocks noGrp="1"/>
          </p:cNvSpPr>
          <p:nvPr>
            <p:ph type="body" sz="quarter" idx="3"/>
          </p:nvPr>
        </p:nvSpPr>
        <p:spPr/>
        <p:txBody>
          <a:bodyPr/>
          <a:lstStyle/>
          <a:p>
            <a:endParaRPr lang="en-GB"/>
          </a:p>
        </p:txBody>
      </p:sp>
      <p:pic>
        <p:nvPicPr>
          <p:cNvPr id="2050" name="Picture 2" descr="Image result for Cricket captain New Zealand. Size: 171 x 185. Source: gulfnews.com">
            <a:extLst>
              <a:ext uri="{FF2B5EF4-FFF2-40B4-BE49-F238E27FC236}">
                <a16:creationId xmlns:a16="http://schemas.microsoft.com/office/drawing/2014/main" id="{47EFE49C-3A28-9CA6-768A-BF810F6DBC7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114425" y="1388645"/>
            <a:ext cx="3771899" cy="408070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cricket captain virat kohli">
            <a:extLst>
              <a:ext uri="{FF2B5EF4-FFF2-40B4-BE49-F238E27FC236}">
                <a16:creationId xmlns:a16="http://schemas.microsoft.com/office/drawing/2014/main" id="{F56F0AF1-3C58-86E5-84AA-26F35B3B2B75}"/>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6096000" y="1650208"/>
            <a:ext cx="5091385" cy="3204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6487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AFFEE2-38E4-485E-9ADC-BFDFAE31569C}"/>
              </a:ext>
            </a:extLst>
          </p:cNvPr>
          <p:cNvSpPr>
            <a:spLocks noGrp="1"/>
          </p:cNvSpPr>
          <p:nvPr>
            <p:ph type="title"/>
          </p:nvPr>
        </p:nvSpPr>
        <p:spPr/>
        <p:txBody>
          <a:bodyPr/>
          <a:lstStyle/>
          <a:p>
            <a:pPr>
              <a:defRPr/>
            </a:pPr>
            <a:r>
              <a:rPr lang="en-GB" sz="3000" dirty="0"/>
              <a:t>Leadership trait theory: the limitations</a:t>
            </a:r>
          </a:p>
        </p:txBody>
      </p:sp>
      <p:sp>
        <p:nvSpPr>
          <p:cNvPr id="2" name="Content Placeholder 1">
            <a:extLst>
              <a:ext uri="{FF2B5EF4-FFF2-40B4-BE49-F238E27FC236}">
                <a16:creationId xmlns:a16="http://schemas.microsoft.com/office/drawing/2014/main" id="{1D92B111-95AA-4DB9-BEB6-12801771D916}"/>
              </a:ext>
            </a:extLst>
          </p:cNvPr>
          <p:cNvSpPr>
            <a:spLocks noGrp="1"/>
          </p:cNvSpPr>
          <p:nvPr>
            <p:ph idx="1"/>
          </p:nvPr>
        </p:nvSpPr>
        <p:spPr/>
        <p:txBody>
          <a:bodyPr/>
          <a:lstStyle/>
          <a:p>
            <a:pPr>
              <a:spcAft>
                <a:spcPts val="600"/>
              </a:spcAft>
            </a:pPr>
            <a:r>
              <a:rPr lang="en-GB" altLang="en-US" sz="2000" dirty="0"/>
              <a:t>The focus is entirely on the leaders themselves. It neglects to take account of followership</a:t>
            </a:r>
          </a:p>
          <a:p>
            <a:pPr>
              <a:spcAft>
                <a:spcPts val="600"/>
              </a:spcAft>
            </a:pPr>
            <a:r>
              <a:rPr lang="en-GB" altLang="en-US" sz="2000" dirty="0"/>
              <a:t>There is no agreed list of leadership traits</a:t>
            </a:r>
          </a:p>
          <a:p>
            <a:pPr>
              <a:spcAft>
                <a:spcPts val="600"/>
              </a:spcAft>
            </a:pPr>
            <a:r>
              <a:rPr lang="en-GB" altLang="en-US" sz="2000" dirty="0"/>
              <a:t>In a seminal study Stogdill (1948: 64, emphasis added) concluded that ‘A person </a:t>
            </a:r>
            <a:r>
              <a:rPr lang="en-GB" altLang="en-US" sz="2000" i="1" dirty="0"/>
              <a:t>does not </a:t>
            </a:r>
            <a:r>
              <a:rPr lang="en-GB" altLang="en-US" sz="2000" dirty="0"/>
              <a:t>become a leader by virtue of some combination of traits’.</a:t>
            </a:r>
          </a:p>
          <a:p>
            <a:pPr>
              <a:spcAft>
                <a:spcPts val="600"/>
              </a:spcAft>
            </a:pPr>
            <a:r>
              <a:rPr lang="en-GB" altLang="en-US" sz="2000" dirty="0"/>
              <a:t>It fails to take account of context</a:t>
            </a:r>
          </a:p>
          <a:p>
            <a:pPr>
              <a:spcAft>
                <a:spcPts val="600"/>
              </a:spcAft>
            </a:pPr>
            <a:r>
              <a:rPr lang="en-GB" altLang="en-US" sz="2000" dirty="0"/>
              <a:t>It is not useful in terms of training and development (a key focus of this module!)</a:t>
            </a:r>
          </a:p>
          <a:p>
            <a:pPr>
              <a:spcAft>
                <a:spcPts val="600"/>
              </a:spcAft>
            </a:pPr>
            <a:r>
              <a:rPr lang="en-GB" altLang="en-US" sz="2000" dirty="0"/>
              <a:t>It has largely been superseded by other leadership theories (e.g. Contingency leadership theory, transformational/transactional leadership theories, action-centred leadership etc.)</a:t>
            </a:r>
          </a:p>
        </p:txBody>
      </p:sp>
    </p:spTree>
    <p:extLst>
      <p:ext uri="{BB962C8B-B14F-4D97-AF65-F5344CB8AC3E}">
        <p14:creationId xmlns:p14="http://schemas.microsoft.com/office/powerpoint/2010/main" val="41741355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A37EE9-34ED-4E99-99D0-379362C54C10}"/>
              </a:ext>
            </a:extLst>
          </p:cNvPr>
          <p:cNvSpPr>
            <a:spLocks noGrp="1"/>
          </p:cNvSpPr>
          <p:nvPr>
            <p:ph type="title"/>
          </p:nvPr>
        </p:nvSpPr>
        <p:spPr>
          <a:xfrm>
            <a:off x="609600" y="131763"/>
            <a:ext cx="10972800" cy="700218"/>
          </a:xfrm>
          <a:noFill/>
          <a:ln>
            <a:noFill/>
          </a:ln>
        </p:spPr>
        <p:style>
          <a:lnRef idx="0">
            <a:scrgbClr r="0" g="0" b="0"/>
          </a:lnRef>
          <a:fillRef idx="0">
            <a:scrgbClr r="0" g="0" b="0"/>
          </a:fillRef>
          <a:effectRef idx="0">
            <a:scrgbClr r="0" g="0" b="0"/>
          </a:effectRef>
          <a:fontRef idx="minor">
            <a:schemeClr val="dk1"/>
          </a:fontRef>
        </p:style>
        <p:txBody>
          <a:bodyPr>
            <a:normAutofit fontScale="90000"/>
          </a:bodyPr>
          <a:lstStyle/>
          <a:p>
            <a:pPr>
              <a:defRPr/>
            </a:pPr>
            <a:r>
              <a:rPr lang="en-GB" sz="4000" b="1" dirty="0">
                <a:effectLst>
                  <a:outerShdw blurRad="38100" dist="38100" dir="2700000" algn="tl">
                    <a:srgbClr val="000000">
                      <a:alpha val="43137"/>
                    </a:srgbClr>
                  </a:outerShdw>
                </a:effectLst>
              </a:rPr>
              <a:t>15 Leadership Traits...</a:t>
            </a:r>
          </a:p>
        </p:txBody>
      </p:sp>
      <p:sp>
        <p:nvSpPr>
          <p:cNvPr id="2" name="Content Placeholder 1">
            <a:extLst>
              <a:ext uri="{FF2B5EF4-FFF2-40B4-BE49-F238E27FC236}">
                <a16:creationId xmlns:a16="http://schemas.microsoft.com/office/drawing/2014/main" id="{78104997-020C-47C9-B7BF-51ED81B418EA}"/>
              </a:ext>
            </a:extLst>
          </p:cNvPr>
          <p:cNvSpPr>
            <a:spLocks noGrp="1"/>
          </p:cNvSpPr>
          <p:nvPr>
            <p:ph idx="1"/>
          </p:nvPr>
        </p:nvSpPr>
        <p:spPr>
          <a:xfrm>
            <a:off x="1421980" y="2741027"/>
            <a:ext cx="2819400" cy="1860553"/>
          </a:xfrm>
        </p:spPr>
        <p:txBody>
          <a:bodyPr/>
          <a:lstStyle/>
          <a:p>
            <a:pPr marL="0" lvl="1">
              <a:buFont typeface="Wingdings" panose="05000000000000000000" pitchFamily="2" charset="2"/>
              <a:buChar char="v"/>
            </a:pPr>
            <a:r>
              <a:rPr lang="en-GB" altLang="en-US" sz="1800" dirty="0"/>
              <a:t>Judgement</a:t>
            </a:r>
          </a:p>
          <a:p>
            <a:pPr marL="0" lvl="1">
              <a:buFont typeface="Wingdings" panose="05000000000000000000" pitchFamily="2" charset="2"/>
              <a:buChar char="v"/>
            </a:pPr>
            <a:r>
              <a:rPr lang="en-GB" altLang="en-US" sz="1800" dirty="0"/>
              <a:t>Foresight</a:t>
            </a:r>
          </a:p>
          <a:p>
            <a:pPr marL="0" lvl="1">
              <a:buFont typeface="Wingdings" panose="05000000000000000000" pitchFamily="2" charset="2"/>
              <a:buChar char="v"/>
            </a:pPr>
            <a:r>
              <a:rPr lang="en-GB" altLang="en-US" sz="1800" dirty="0"/>
              <a:t>Human relations skill</a:t>
            </a:r>
          </a:p>
          <a:p>
            <a:pPr marL="0" lvl="1">
              <a:buFont typeface="Wingdings" panose="05000000000000000000" pitchFamily="2" charset="2"/>
              <a:buChar char="v"/>
            </a:pPr>
            <a:r>
              <a:rPr lang="en-GB" altLang="en-US" sz="1800" dirty="0"/>
              <a:t>Emotional stability</a:t>
            </a:r>
          </a:p>
          <a:p>
            <a:pPr marL="0" lvl="1">
              <a:buFont typeface="Wingdings" panose="05000000000000000000" pitchFamily="2" charset="2"/>
              <a:buChar char="v"/>
            </a:pPr>
            <a:r>
              <a:rPr lang="en-GB" altLang="en-US" sz="1800" dirty="0"/>
              <a:t>dedication</a:t>
            </a:r>
          </a:p>
        </p:txBody>
      </p:sp>
      <p:sp>
        <p:nvSpPr>
          <p:cNvPr id="4" name="Content Placeholder 1">
            <a:extLst>
              <a:ext uri="{FF2B5EF4-FFF2-40B4-BE49-F238E27FC236}">
                <a16:creationId xmlns:a16="http://schemas.microsoft.com/office/drawing/2014/main" id="{8D1BC7CE-C7E3-4F86-996A-5F8FA8824418}"/>
              </a:ext>
            </a:extLst>
          </p:cNvPr>
          <p:cNvSpPr txBox="1">
            <a:spLocks/>
          </p:cNvSpPr>
          <p:nvPr/>
        </p:nvSpPr>
        <p:spPr bwMode="auto">
          <a:xfrm>
            <a:off x="5122876" y="2741027"/>
            <a:ext cx="2674938" cy="16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Initiative</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Energy</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Decisiveness</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Fairness</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Objectivity</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3" panose="05040102010807070707" pitchFamily="18" charset="2"/>
              <a:buChar char=""/>
              <a:tabLst/>
              <a:defRPr/>
            </a:pPr>
            <a:endParaRPr kumimoji="0" lang="en-GB" altLang="en-US" sz="27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endParaRPr>
          </a:p>
        </p:txBody>
      </p:sp>
      <p:sp>
        <p:nvSpPr>
          <p:cNvPr id="5" name="Content Placeholder 1">
            <a:extLst>
              <a:ext uri="{FF2B5EF4-FFF2-40B4-BE49-F238E27FC236}">
                <a16:creationId xmlns:a16="http://schemas.microsoft.com/office/drawing/2014/main" id="{216D44BE-1069-40E6-86F5-235701D101DF}"/>
              </a:ext>
            </a:extLst>
          </p:cNvPr>
          <p:cNvSpPr txBox="1">
            <a:spLocks/>
          </p:cNvSpPr>
          <p:nvPr/>
        </p:nvSpPr>
        <p:spPr bwMode="auto">
          <a:xfrm>
            <a:off x="8769993" y="2708276"/>
            <a:ext cx="2674937" cy="1806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indent="-22860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Integrity</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Drive</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Dependability</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Ambition</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Co-operation</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3" panose="05040102010807070707" pitchFamily="18" charset="2"/>
              <a:buChar char=""/>
              <a:tabLst/>
              <a:defRPr/>
            </a:pPr>
            <a:endParaRPr kumimoji="0" lang="en-GB" altLang="en-US" sz="27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endParaRPr>
          </a:p>
        </p:txBody>
      </p:sp>
      <p:sp>
        <p:nvSpPr>
          <p:cNvPr id="6" name="TextBox 5">
            <a:extLst>
              <a:ext uri="{FF2B5EF4-FFF2-40B4-BE49-F238E27FC236}">
                <a16:creationId xmlns:a16="http://schemas.microsoft.com/office/drawing/2014/main" id="{A9B97585-FDEE-42DD-BF31-95C62BCA2A30}"/>
              </a:ext>
            </a:extLst>
          </p:cNvPr>
          <p:cNvSpPr txBox="1">
            <a:spLocks noChangeArrowheads="1"/>
          </p:cNvSpPr>
          <p:nvPr/>
        </p:nvSpPr>
        <p:spPr bwMode="auto">
          <a:xfrm>
            <a:off x="166255" y="1484314"/>
            <a:ext cx="11887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Huczynski &amp; Buchanan (2007: 700) refer to a 1963 study in which American executives were asked to identify ‘indispensable’ leadership qualities. They identified the following 15:</a:t>
            </a:r>
          </a:p>
        </p:txBody>
      </p:sp>
      <p:sp>
        <p:nvSpPr>
          <p:cNvPr id="7" name="TextBox 6">
            <a:extLst>
              <a:ext uri="{FF2B5EF4-FFF2-40B4-BE49-F238E27FC236}">
                <a16:creationId xmlns:a16="http://schemas.microsoft.com/office/drawing/2014/main" id="{050B035B-E8FC-4302-B3A2-5489992ABD4E}"/>
              </a:ext>
            </a:extLst>
          </p:cNvPr>
          <p:cNvSpPr txBox="1">
            <a:spLocks noChangeArrowheads="1"/>
          </p:cNvSpPr>
          <p:nvPr/>
        </p:nvSpPr>
        <p:spPr bwMode="auto">
          <a:xfrm>
            <a:off x="2279651" y="5013326"/>
            <a:ext cx="75612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mn-cs"/>
              </a:rPr>
              <a:t>[However, this is just one study among many. Trait studies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mn-cs"/>
              </a:rPr>
              <a:t>rarely - if ever – cite the same ‘indispensible’ traits.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2000"/>
                                        <p:tgtEl>
                                          <p:spTgt spid="2">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Effect transition="in" filter="fade">
                                      <p:cBhvr>
                                        <p:cTn id="20" dur="2000"/>
                                        <p:tgtEl>
                                          <p:spTgt spid="2">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2000"/>
                                        <p:tgtEl>
                                          <p:spTgt spid="2">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2000"/>
                                        <p:tgtEl>
                                          <p:spTgt spid="2">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2000"/>
                                        <p:tgtEl>
                                          <p:spTgt spid="2">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 presetClass="entr" presetSubtype="0" fill="hold" nodeType="click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1" y="115302"/>
            <a:ext cx="12086620" cy="52322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Behavioural Theory </a:t>
            </a:r>
            <a:endPar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4" name="Rectangle 3">
            <a:extLst>
              <a:ext uri="{FF2B5EF4-FFF2-40B4-BE49-F238E27FC236}">
                <a16:creationId xmlns:a16="http://schemas.microsoft.com/office/drawing/2014/main" id="{1A869CCA-01C3-49C2-8F74-053C43BCA4A8}"/>
              </a:ext>
            </a:extLst>
          </p:cNvPr>
          <p:cNvSpPr/>
          <p:nvPr/>
        </p:nvSpPr>
        <p:spPr>
          <a:xfrm>
            <a:off x="237175" y="1198482"/>
            <a:ext cx="11849445" cy="3955442"/>
          </a:xfrm>
          <a:prstGeom prst="rect">
            <a:avLst/>
          </a:prstGeom>
        </p:spPr>
        <p:txBody>
          <a:bodyPr wrap="square">
            <a:spAutoFit/>
          </a:bodyPr>
          <a:lstStyle/>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GB" sz="1600" b="0" i="0" u="none" strike="noStrike" kern="1200" cap="none" spc="0" normalizeH="0" baseline="0" noProof="0" dirty="0">
                <a:ln>
                  <a:noFill/>
                </a:ln>
                <a:solidFill>
                  <a:prstClr val="black"/>
                </a:solidFill>
                <a:effectLst/>
                <a:uLnTx/>
                <a:uFillTx/>
                <a:latin typeface="Myriad Pro"/>
                <a:ea typeface="+mn-ea"/>
                <a:cs typeface="+mn-cs"/>
              </a:rPr>
              <a:t>Behavioural theories emerged in response to the criticisms of the trait approach, in particular the lack of agreement as to the necessary, measured qualities required by leaders.</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GB" sz="1600" b="0" i="0" u="none" strike="noStrike" kern="1200" cap="none" spc="0" normalizeH="0" baseline="0" noProof="0" dirty="0">
                <a:ln>
                  <a:noFill/>
                </a:ln>
                <a:solidFill>
                  <a:prstClr val="black"/>
                </a:solidFill>
                <a:effectLst/>
                <a:uLnTx/>
                <a:uFillTx/>
                <a:latin typeface="Myriad Pro"/>
                <a:ea typeface="+mn-ea"/>
                <a:cs typeface="+mn-cs"/>
              </a:rPr>
              <a:t>Hence, the focus of leadership thinking turned towards the behaviour of leaders and how it was related to their followers</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Leadership behavior theories focus on how leaders behave when working with followers</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Leadership styles are recurring patterns of behaviors exhibited by leaders </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Basic dimensions of leadership behaviors:</a:t>
            </a:r>
          </a:p>
          <a:p>
            <a:pPr marL="361950" marR="0" lvl="2"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Concern for the task to be accomplished </a:t>
            </a:r>
          </a:p>
          <a:p>
            <a:pPr marL="361950" marR="0" lvl="2"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Concern for the people doing the work </a:t>
            </a:r>
          </a:p>
        </p:txBody>
      </p:sp>
      <p:sp>
        <p:nvSpPr>
          <p:cNvPr id="6" name="Rectangle 5">
            <a:extLst>
              <a:ext uri="{FF2B5EF4-FFF2-40B4-BE49-F238E27FC236}">
                <a16:creationId xmlns:a16="http://schemas.microsoft.com/office/drawing/2014/main" id="{6A6FE94F-343A-41F1-A795-5E9A517D8CD3}"/>
              </a:ext>
            </a:extLst>
          </p:cNvPr>
          <p:cNvSpPr/>
          <p:nvPr/>
        </p:nvSpPr>
        <p:spPr>
          <a:xfrm>
            <a:off x="7733508" y="5110290"/>
            <a:ext cx="419191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https://www.youtube.com/watch?v=Rq_W3__es1E</a:t>
            </a:r>
            <a:endParaRPr kumimoji="0" lang="en-GB" sz="1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677957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2090AE7-9195-47E5-B832-3FECB38DC581}"/>
              </a:ext>
            </a:extLst>
          </p:cNvPr>
          <p:cNvSpPr/>
          <p:nvPr/>
        </p:nvSpPr>
        <p:spPr>
          <a:xfrm>
            <a:off x="371536" y="1556792"/>
            <a:ext cx="11809312" cy="206210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Significant research into the behavioural theory of leadership includes the following;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The Blake and Mouton (1964) Managerial Grid, based upon two behavioural approaches: concern for people; and concern for production.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Lewin et al (1939) who identified three different leadership styles, applied, in particular, when making decisions, namely: Democratic; Autocratic; and Laisse-Faire.</a:t>
            </a:r>
          </a:p>
        </p:txBody>
      </p:sp>
    </p:spTree>
    <p:extLst>
      <p:ext uri="{BB962C8B-B14F-4D97-AF65-F5344CB8AC3E}">
        <p14:creationId xmlns:p14="http://schemas.microsoft.com/office/powerpoint/2010/main" val="20212785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99682-0BD5-EC7A-596B-D3AFE2F3801B}"/>
              </a:ext>
            </a:extLst>
          </p:cNvPr>
          <p:cNvSpPr>
            <a:spLocks noGrp="1"/>
          </p:cNvSpPr>
          <p:nvPr>
            <p:ph type="title"/>
          </p:nvPr>
        </p:nvSpPr>
        <p:spPr/>
        <p:txBody>
          <a:bodyPr/>
          <a:lstStyle/>
          <a:p>
            <a:r>
              <a:rPr lang="en-GB" b="0" i="0" dirty="0">
                <a:solidFill>
                  <a:srgbClr val="1F1F1F"/>
                </a:solidFill>
                <a:effectLst/>
                <a:latin typeface="Source Sans Pro" panose="020B0503030403020204" pitchFamily="34" charset="0"/>
              </a:rPr>
              <a:t>Leader needs - follower motivation</a:t>
            </a:r>
            <a:endParaRPr lang="en-GB" dirty="0"/>
          </a:p>
        </p:txBody>
      </p:sp>
      <p:sp>
        <p:nvSpPr>
          <p:cNvPr id="3" name="Content Placeholder 2">
            <a:extLst>
              <a:ext uri="{FF2B5EF4-FFF2-40B4-BE49-F238E27FC236}">
                <a16:creationId xmlns:a16="http://schemas.microsoft.com/office/drawing/2014/main" id="{AE6120C1-C22A-E8DA-556C-335A1635DFA0}"/>
              </a:ext>
            </a:extLst>
          </p:cNvPr>
          <p:cNvSpPr>
            <a:spLocks noGrp="1"/>
          </p:cNvSpPr>
          <p:nvPr>
            <p:ph idx="1"/>
          </p:nvPr>
        </p:nvSpPr>
        <p:spPr/>
        <p:txBody>
          <a:bodyPr/>
          <a:lstStyle/>
          <a:p>
            <a:pPr marL="0" indent="0" algn="ctr">
              <a:buNone/>
            </a:pPr>
            <a:r>
              <a:rPr lang="en-US" dirty="0"/>
              <a:t>While trait-based theories explain behavioral tendencies and a leader, they don't explain why people want to lead or indeed why or how people want to be led?????</a:t>
            </a:r>
            <a:endParaRPr lang="en-GB" dirty="0"/>
          </a:p>
        </p:txBody>
      </p:sp>
    </p:spTree>
    <p:extLst>
      <p:ext uri="{BB962C8B-B14F-4D97-AF65-F5344CB8AC3E}">
        <p14:creationId xmlns:p14="http://schemas.microsoft.com/office/powerpoint/2010/main" val="33276272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6EF3D-180F-5722-9CC0-13736D541A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5D76E5-0683-9CD0-F3F3-5440B70C0A82}"/>
              </a:ext>
            </a:extLst>
          </p:cNvPr>
          <p:cNvSpPr>
            <a:spLocks noGrp="1"/>
          </p:cNvSpPr>
          <p:nvPr>
            <p:ph idx="1"/>
          </p:nvPr>
        </p:nvSpPr>
        <p:spPr/>
        <p:txBody>
          <a:bodyPr/>
          <a:lstStyle/>
          <a:p>
            <a:r>
              <a:rPr lang="en-US" dirty="0"/>
              <a:t>In order to examine this, we will look at some motivation needs theories that try to explain how and why a leader becomes a leader. …….</a:t>
            </a:r>
          </a:p>
          <a:p>
            <a:r>
              <a:rPr lang="en-US" dirty="0"/>
              <a:t>It suggests that leadership needs our power affiliation and achievement. Whereas followers needs a much small simple, it's just physical, intellectual, and emotional.</a:t>
            </a:r>
            <a:endParaRPr lang="en-GB" dirty="0"/>
          </a:p>
        </p:txBody>
      </p:sp>
    </p:spTree>
    <p:extLst>
      <p:ext uri="{BB962C8B-B14F-4D97-AF65-F5344CB8AC3E}">
        <p14:creationId xmlns:p14="http://schemas.microsoft.com/office/powerpoint/2010/main" val="33865368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921B3-8E38-3B78-E103-0B7637117A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57B5E6-BEF6-A6BA-4F9C-526163E7E4E0}"/>
              </a:ext>
            </a:extLst>
          </p:cNvPr>
          <p:cNvSpPr>
            <a:spLocks noGrp="1"/>
          </p:cNvSpPr>
          <p:nvPr>
            <p:ph idx="1"/>
          </p:nvPr>
        </p:nvSpPr>
        <p:spPr/>
        <p:txBody>
          <a:bodyPr/>
          <a:lstStyle/>
          <a:p>
            <a:r>
              <a:rPr lang="en-US" dirty="0"/>
              <a:t>This can be described through three theories, conveniently named, Theory X, Theory Y, and Theory Z, that they described three different attitudes leaders have about the people they are leading or their followers.</a:t>
            </a:r>
          </a:p>
          <a:p>
            <a:r>
              <a:rPr lang="en-US" dirty="0"/>
              <a:t>This was a theory initially set up in the 1960s by Douglas McGregor, that's Theory X and Theory Y, and Theory Z was added in the early 1980s by William </a:t>
            </a:r>
            <a:r>
              <a:rPr lang="en-US" dirty="0" err="1"/>
              <a:t>Ouchi</a:t>
            </a:r>
            <a:r>
              <a:rPr lang="en-US" dirty="0"/>
              <a:t>.</a:t>
            </a:r>
            <a:endParaRPr lang="en-GB" dirty="0"/>
          </a:p>
        </p:txBody>
      </p:sp>
    </p:spTree>
    <p:extLst>
      <p:ext uri="{BB962C8B-B14F-4D97-AF65-F5344CB8AC3E}">
        <p14:creationId xmlns:p14="http://schemas.microsoft.com/office/powerpoint/2010/main" val="9732817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C8AF-EC57-3B01-FD38-054421ED870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FF51D05-3AAC-E1CB-DEE3-750D2F6C7816}"/>
              </a:ext>
            </a:extLst>
          </p:cNvPr>
          <p:cNvPicPr>
            <a:picLocks noGrp="1" noChangeAspect="1"/>
          </p:cNvPicPr>
          <p:nvPr>
            <p:ph idx="1"/>
          </p:nvPr>
        </p:nvPicPr>
        <p:blipFill rotWithShape="1">
          <a:blip r:embed="rId3"/>
          <a:srcRect b="9071"/>
          <a:stretch/>
        </p:blipFill>
        <p:spPr>
          <a:xfrm>
            <a:off x="701040" y="274638"/>
            <a:ext cx="10789920" cy="5516042"/>
          </a:xfrm>
        </p:spPr>
      </p:pic>
    </p:spTree>
    <p:extLst>
      <p:ext uri="{BB962C8B-B14F-4D97-AF65-F5344CB8AC3E}">
        <p14:creationId xmlns:p14="http://schemas.microsoft.com/office/powerpoint/2010/main" val="21981251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2502A-0070-20D1-B8D8-62D88FEB5F6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462BCF7-2DDB-1723-C780-6F9A635144A9}"/>
              </a:ext>
            </a:extLst>
          </p:cNvPr>
          <p:cNvPicPr>
            <a:picLocks noGrp="1" noChangeAspect="1"/>
          </p:cNvPicPr>
          <p:nvPr>
            <p:ph idx="1"/>
          </p:nvPr>
        </p:nvPicPr>
        <p:blipFill rotWithShape="1">
          <a:blip r:embed="rId2"/>
          <a:srcRect t="130" b="10628"/>
          <a:stretch/>
        </p:blipFill>
        <p:spPr>
          <a:xfrm>
            <a:off x="609600" y="274638"/>
            <a:ext cx="10972799" cy="5505506"/>
          </a:xfrm>
        </p:spPr>
      </p:pic>
    </p:spTree>
    <p:extLst>
      <p:ext uri="{BB962C8B-B14F-4D97-AF65-F5344CB8AC3E}">
        <p14:creationId xmlns:p14="http://schemas.microsoft.com/office/powerpoint/2010/main" val="37183313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27F6-13F4-7564-3C65-11A1990D36A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2E2ECA8-344E-A91D-DBC7-4165754C894B}"/>
              </a:ext>
            </a:extLst>
          </p:cNvPr>
          <p:cNvPicPr>
            <a:picLocks noGrp="1" noChangeAspect="1"/>
          </p:cNvPicPr>
          <p:nvPr>
            <p:ph idx="1"/>
          </p:nvPr>
        </p:nvPicPr>
        <p:blipFill rotWithShape="1">
          <a:blip r:embed="rId2"/>
          <a:srcRect b="9071"/>
          <a:stretch/>
        </p:blipFill>
        <p:spPr>
          <a:xfrm>
            <a:off x="680720" y="274638"/>
            <a:ext cx="10830560" cy="5536818"/>
          </a:xfrm>
        </p:spPr>
      </p:pic>
    </p:spTree>
    <p:extLst>
      <p:ext uri="{BB962C8B-B14F-4D97-AF65-F5344CB8AC3E}">
        <p14:creationId xmlns:p14="http://schemas.microsoft.com/office/powerpoint/2010/main" val="6665202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B67B6-80B2-6723-5257-4998687AB81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F2E483-0CD9-A0C3-52AC-38244DECDAFF}"/>
              </a:ext>
            </a:extLst>
          </p:cNvPr>
          <p:cNvSpPr>
            <a:spLocks noGrp="1"/>
          </p:cNvSpPr>
          <p:nvPr>
            <p:ph idx="1"/>
          </p:nvPr>
        </p:nvSpPr>
        <p:spPr/>
        <p:txBody>
          <a:bodyPr/>
          <a:lstStyle/>
          <a:p>
            <a:r>
              <a:rPr lang="en-US" dirty="0"/>
              <a:t>We'll look in depth at some other leadership styles and behaviors that relate to these attitudes in other lessons. But for now we want to look at the Pygmalion effect. </a:t>
            </a:r>
            <a:endParaRPr lang="en-GB" dirty="0"/>
          </a:p>
        </p:txBody>
      </p:sp>
    </p:spTree>
    <p:extLst>
      <p:ext uri="{BB962C8B-B14F-4D97-AF65-F5344CB8AC3E}">
        <p14:creationId xmlns:p14="http://schemas.microsoft.com/office/powerpoint/2010/main" val="25204964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72BD-F551-7F21-5888-934FC0437412}"/>
              </a:ext>
            </a:extLst>
          </p:cNvPr>
          <p:cNvSpPr>
            <a:spLocks noGrp="1"/>
          </p:cNvSpPr>
          <p:nvPr>
            <p:ph type="title"/>
          </p:nvPr>
        </p:nvSpPr>
        <p:spPr>
          <a:xfrm>
            <a:off x="609600" y="274638"/>
            <a:ext cx="2214880" cy="5130482"/>
          </a:xfrm>
        </p:spPr>
        <p:txBody>
          <a:bodyPr>
            <a:normAutofit/>
          </a:bodyPr>
          <a:lstStyle/>
          <a:p>
            <a:r>
              <a:rPr lang="en-GB" sz="3000" b="1" dirty="0"/>
              <a:t>Pygmalion effect</a:t>
            </a:r>
            <a:br>
              <a:rPr lang="en-GB" sz="3000" b="1" dirty="0"/>
            </a:br>
            <a:r>
              <a:rPr lang="en-GB" sz="3000" dirty="0"/>
              <a:t>(Rosenthal and Jacobsen, 1968)</a:t>
            </a:r>
          </a:p>
        </p:txBody>
      </p:sp>
      <p:pic>
        <p:nvPicPr>
          <p:cNvPr id="6" name="Content Placeholder 5">
            <a:extLst>
              <a:ext uri="{FF2B5EF4-FFF2-40B4-BE49-F238E27FC236}">
                <a16:creationId xmlns:a16="http://schemas.microsoft.com/office/drawing/2014/main" id="{33021608-95CC-263F-BA23-3ADFC76016CB}"/>
              </a:ext>
            </a:extLst>
          </p:cNvPr>
          <p:cNvPicPr>
            <a:picLocks noGrp="1" noChangeAspect="1"/>
          </p:cNvPicPr>
          <p:nvPr>
            <p:ph idx="1"/>
          </p:nvPr>
        </p:nvPicPr>
        <p:blipFill>
          <a:blip r:embed="rId2"/>
          <a:stretch>
            <a:fillRect/>
          </a:stretch>
        </p:blipFill>
        <p:spPr>
          <a:xfrm>
            <a:off x="5276088" y="138350"/>
            <a:ext cx="6915912" cy="5403057"/>
          </a:xfrm>
          <a:prstGeom prst="rect">
            <a:avLst/>
          </a:prstGeom>
        </p:spPr>
      </p:pic>
    </p:spTree>
    <p:extLst>
      <p:ext uri="{BB962C8B-B14F-4D97-AF65-F5344CB8AC3E}">
        <p14:creationId xmlns:p14="http://schemas.microsoft.com/office/powerpoint/2010/main" val="5831112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84574-5E3A-5484-22C9-BD0BCEDF029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D7701A75-4D4E-EE82-10E4-EDA9E3974FAB}"/>
              </a:ext>
            </a:extLst>
          </p:cNvPr>
          <p:cNvSpPr>
            <a:spLocks noGrp="1"/>
          </p:cNvSpPr>
          <p:nvPr>
            <p:ph idx="1"/>
          </p:nvPr>
        </p:nvSpPr>
        <p:spPr/>
        <p:txBody>
          <a:bodyPr/>
          <a:lstStyle/>
          <a:p>
            <a:pPr marL="0" indent="0" algn="ctr">
              <a:buNone/>
            </a:pPr>
            <a:r>
              <a:rPr lang="en-GB" dirty="0"/>
              <a:t>Now use RCA, 5 whys and leadership theories with reference to </a:t>
            </a:r>
            <a:r>
              <a:rPr lang="en-US" b="1" i="1" dirty="0">
                <a:solidFill>
                  <a:srgbClr val="1F1F1F"/>
                </a:solidFill>
                <a:effectLst/>
                <a:latin typeface="Source Sans Pro" panose="020B0503030403020204" pitchFamily="34" charset="0"/>
              </a:rPr>
              <a:t>Lewis Blackman story and discuss in the group</a:t>
            </a:r>
            <a:endParaRPr lang="en-GB" b="1" i="1" dirty="0"/>
          </a:p>
        </p:txBody>
      </p:sp>
    </p:spTree>
    <p:extLst>
      <p:ext uri="{BB962C8B-B14F-4D97-AF65-F5344CB8AC3E}">
        <p14:creationId xmlns:p14="http://schemas.microsoft.com/office/powerpoint/2010/main" val="24399193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97DCCD-0773-4355-943C-61CEB7D39095}"/>
              </a:ext>
            </a:extLst>
          </p:cNvPr>
          <p:cNvSpPr/>
          <p:nvPr/>
        </p:nvSpPr>
        <p:spPr>
          <a:xfrm>
            <a:off x="2567608" y="1161884"/>
            <a:ext cx="524380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https://www.youtube.com/watch?v=6lQAc6Y_A48</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1026" name="Picture 2" descr="Image result for nelson mandela speech">
            <a:extLst>
              <a:ext uri="{FF2B5EF4-FFF2-40B4-BE49-F238E27FC236}">
                <a16:creationId xmlns:a16="http://schemas.microsoft.com/office/drawing/2014/main" id="{E8AAB2C1-4358-4FA8-A709-78C5F89333B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1344" y="920286"/>
            <a:ext cx="2172197" cy="122186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B463E26-0793-49AE-A3AB-06608EDD976E}"/>
              </a:ext>
            </a:extLst>
          </p:cNvPr>
          <p:cNvSpPr/>
          <p:nvPr/>
        </p:nvSpPr>
        <p:spPr>
          <a:xfrm>
            <a:off x="2542352" y="3389512"/>
            <a:ext cx="7658104"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4"/>
              </a:rPr>
              <a:t>https://www.nobelprize.org/prizes/peace/1964/king/acceptance-speech/</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1028" name="Picture 4" descr="Image result for martin luther king">
            <a:extLst>
              <a:ext uri="{FF2B5EF4-FFF2-40B4-BE49-F238E27FC236}">
                <a16:creationId xmlns:a16="http://schemas.microsoft.com/office/drawing/2014/main" id="{F0ADCBA8-DEDD-46DB-83E4-4FE63D73107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1344" y="2454989"/>
            <a:ext cx="2230015" cy="16940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AFD55A14-6977-4E92-9474-FC091AE56194}"/>
              </a:ext>
            </a:extLst>
          </p:cNvPr>
          <p:cNvSpPr/>
          <p:nvPr/>
        </p:nvSpPr>
        <p:spPr>
          <a:xfrm>
            <a:off x="2567608" y="2932703"/>
            <a:ext cx="5128392"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6"/>
              </a:rPr>
              <a:t>https://www.youtube.com/watch?v=vP4iY1TtS3s</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Rectangle 4">
            <a:extLst>
              <a:ext uri="{FF2B5EF4-FFF2-40B4-BE49-F238E27FC236}">
                <a16:creationId xmlns:a16="http://schemas.microsoft.com/office/drawing/2014/main" id="{0D888122-5208-4234-8B77-F56854886A4A}"/>
              </a:ext>
            </a:extLst>
          </p:cNvPr>
          <p:cNvSpPr/>
          <p:nvPr/>
        </p:nvSpPr>
        <p:spPr>
          <a:xfrm>
            <a:off x="2567608" y="4991054"/>
            <a:ext cx="4764189" cy="338554"/>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Myriad Pro"/>
                <a:ea typeface="+mn-ea"/>
                <a:cs typeface="+mn-cs"/>
                <a:hlinkClick r:id="rId7"/>
              </a:rPr>
              <a:t>https://www.youtube.com/watch?v=MkTw3_PmKtc</a:t>
            </a:r>
            <a:endParaRPr kumimoji="0" lang="en-GB" sz="16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1030" name="Picture 6" descr="Image result for winston churchill famous speech">
            <a:extLst>
              <a:ext uri="{FF2B5EF4-FFF2-40B4-BE49-F238E27FC236}">
                <a16:creationId xmlns:a16="http://schemas.microsoft.com/office/drawing/2014/main" id="{4536792B-FC6C-4DA9-8B62-B4D4B22C3A0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65880" y="4402344"/>
            <a:ext cx="2317326" cy="129866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B1C4D94A-DB95-4203-85DE-E373F6D0F86B}"/>
              </a:ext>
            </a:extLst>
          </p:cNvPr>
          <p:cNvSpPr/>
          <p:nvPr/>
        </p:nvSpPr>
        <p:spPr>
          <a:xfrm>
            <a:off x="8946542" y="1570263"/>
            <a:ext cx="3240360" cy="9233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9"/>
              </a:rPr>
              <a:t>https://www.youtube.com/watch?time_continue=4&amp;v=UF8uR6Z6KLc&amp;feature=emb_logo</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1032" name="Picture 8" descr="Image result for steve jobs speech">
            <a:extLst>
              <a:ext uri="{FF2B5EF4-FFF2-40B4-BE49-F238E27FC236}">
                <a16:creationId xmlns:a16="http://schemas.microsoft.com/office/drawing/2014/main" id="{6BB7AA95-CC1B-4F4F-B30F-05B5CE98DE30}"/>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9626244" y="121379"/>
            <a:ext cx="1812652" cy="1448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3116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433" y="274638"/>
            <a:ext cx="3755167" cy="634082"/>
          </a:xfrm>
        </p:spPr>
        <p:txBody>
          <a:bodyPr>
            <a:normAutofit fontScale="90000"/>
          </a:bodyPr>
          <a:lstStyle/>
          <a:p>
            <a:r>
              <a:rPr lang="en-GB" sz="4000" b="1" dirty="0">
                <a:effectLst>
                  <a:outerShdw blurRad="38100" dist="38100" dir="2700000" algn="tl">
                    <a:srgbClr val="000000">
                      <a:alpha val="43137"/>
                    </a:srgbClr>
                  </a:outerShdw>
                </a:effectLst>
              </a:rPr>
              <a:t>Reference List: </a:t>
            </a:r>
          </a:p>
        </p:txBody>
      </p:sp>
      <p:sp>
        <p:nvSpPr>
          <p:cNvPr id="3" name="Content Placeholder 2"/>
          <p:cNvSpPr>
            <a:spLocks noGrp="1"/>
          </p:cNvSpPr>
          <p:nvPr>
            <p:ph idx="1"/>
          </p:nvPr>
        </p:nvSpPr>
        <p:spPr>
          <a:xfrm>
            <a:off x="201600" y="1356160"/>
            <a:ext cx="11800799" cy="4145680"/>
          </a:xfrm>
        </p:spPr>
        <p:txBody>
          <a:bodyPr/>
          <a:lstStyle/>
          <a:p>
            <a:r>
              <a:rPr lang="en-GB" sz="1600" dirty="0"/>
              <a:t>Goleman, D. 2000.  Leadership that gets results.  Harvard Business Review.  78 (2) pp. 78-90.</a:t>
            </a:r>
          </a:p>
          <a:p>
            <a:r>
              <a:rPr lang="en-GB" sz="1600" dirty="0"/>
              <a:t>Hersey, P. and Blanchard, K.H. 1988.  Management of organizational behaviour: utilizing human resources.  5th ed.  Englewood Cliffs: Prentice Hall.</a:t>
            </a:r>
          </a:p>
          <a:p>
            <a:r>
              <a:rPr lang="en-GB" sz="1600" dirty="0"/>
              <a:t>Kotter, J.P. 1990.  A force for change: how leadership differs from management.  New York: The Free Press.</a:t>
            </a:r>
          </a:p>
          <a:p>
            <a:r>
              <a:rPr lang="en-GB" sz="1600" dirty="0"/>
              <a:t>Mintzberg, H. 1973. The nature of managerial work.   New York: Harper-Row.</a:t>
            </a:r>
          </a:p>
          <a:p>
            <a:r>
              <a:rPr lang="en-GB" sz="1600" dirty="0"/>
              <a:t>Mullins, L. J. 2010.  Management &amp; organisational behaviour.  9th ed.  Harlow: Pearson/FT Prentice Hall.</a:t>
            </a:r>
          </a:p>
          <a:p>
            <a:r>
              <a:rPr lang="en-GB" sz="1600" dirty="0"/>
              <a:t>Northouse, P.G. 2010.  Leadership: theory and practice.  5th ed.  London: Sage Publications.</a:t>
            </a:r>
          </a:p>
          <a:p>
            <a:r>
              <a:rPr lang="en-GB" sz="1600" dirty="0"/>
              <a:t>Northouse, P.G. 2012.  Introduction to leadership concepts and practice.   London:  Sage.</a:t>
            </a:r>
          </a:p>
          <a:p>
            <a:r>
              <a:rPr lang="en-GB" sz="1600" dirty="0" err="1"/>
              <a:t>Rajan</a:t>
            </a:r>
            <a:r>
              <a:rPr lang="en-GB" sz="1600" dirty="0"/>
              <a:t>, A. 2000.  Does management development fail to produce leaders?  Tonbridge: Centre for Research in Employment and Technology in Europe.</a:t>
            </a:r>
          </a:p>
          <a:p>
            <a:r>
              <a:rPr lang="en-GB" sz="1600" dirty="0"/>
              <a:t>Sadler, P. 2003.  Leadership.  2nd ed.  London: </a:t>
            </a:r>
            <a:r>
              <a:rPr lang="en-GB" sz="1600" dirty="0" err="1"/>
              <a:t>Kogan</a:t>
            </a:r>
            <a:r>
              <a:rPr lang="en-GB" sz="1600" dirty="0"/>
              <a:t> Page.</a:t>
            </a:r>
          </a:p>
          <a:p>
            <a:r>
              <a:rPr lang="en-GB" sz="1600" dirty="0" err="1"/>
              <a:t>Stogdill</a:t>
            </a:r>
            <a:r>
              <a:rPr lang="en-GB" sz="1600" dirty="0"/>
              <a:t>, R.M. 1974.  Handbook of leadership: a survey of theory and research.  New York: New York Press</a:t>
            </a:r>
          </a:p>
          <a:p>
            <a:r>
              <a:rPr lang="en-GB" sz="1600" dirty="0" err="1"/>
              <a:t>Tannenbaum</a:t>
            </a:r>
            <a:r>
              <a:rPr lang="en-GB" sz="1600" dirty="0"/>
              <a:t>, R. and Schmidt, W.H. 1958.  How to choose a leadership pattern.  Harvard Business Review. 36 (2) pp. 95-102 (reprinted in May-June 1973).</a:t>
            </a:r>
          </a:p>
          <a:p>
            <a:endParaRPr lang="en-GB" dirty="0"/>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24/09/2024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altLang="en-US"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2451874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349BFE-419D-4A35-89E4-62CB0E8CEE0E}"/>
              </a:ext>
            </a:extLst>
          </p:cNvPr>
          <p:cNvSpPr>
            <a:spLocks noGrp="1"/>
          </p:cNvSpPr>
          <p:nvPr>
            <p:ph type="title"/>
          </p:nvPr>
        </p:nvSpPr>
        <p:spPr>
          <a:xfrm>
            <a:off x="285600" y="173838"/>
            <a:ext cx="2306400" cy="344562"/>
          </a:xfrm>
        </p:spPr>
        <p:txBody>
          <a:bodyPr>
            <a:normAutofit fontScale="90000"/>
          </a:bodyPr>
          <a:lstStyle/>
          <a:p>
            <a:pPr>
              <a:defRPr/>
            </a:pPr>
            <a:r>
              <a:rPr lang="en-GB" sz="3200" b="1" dirty="0">
                <a:effectLst>
                  <a:outerShdw blurRad="38100" dist="38100" dir="2700000" algn="tl">
                    <a:srgbClr val="000000">
                      <a:alpha val="43137"/>
                    </a:srgbClr>
                  </a:outerShdw>
                </a:effectLst>
              </a:rPr>
              <a:t>Sources</a:t>
            </a:r>
          </a:p>
        </p:txBody>
      </p:sp>
      <p:sp>
        <p:nvSpPr>
          <p:cNvPr id="37890" name="Content Placeholder 1">
            <a:extLst>
              <a:ext uri="{FF2B5EF4-FFF2-40B4-BE49-F238E27FC236}">
                <a16:creationId xmlns:a16="http://schemas.microsoft.com/office/drawing/2014/main" id="{C01030F6-4C55-4277-89EE-6698D41C5735}"/>
              </a:ext>
            </a:extLst>
          </p:cNvPr>
          <p:cNvSpPr>
            <a:spLocks noGrp="1"/>
          </p:cNvSpPr>
          <p:nvPr>
            <p:ph idx="1"/>
          </p:nvPr>
        </p:nvSpPr>
        <p:spPr>
          <a:xfrm>
            <a:off x="429600" y="1089001"/>
            <a:ext cx="10972800" cy="4296600"/>
          </a:xfrm>
        </p:spPr>
        <p:txBody>
          <a:bodyPr/>
          <a:lstStyle/>
          <a:p>
            <a:pPr>
              <a:spcAft>
                <a:spcPts val="600"/>
              </a:spcAft>
              <a:buFont typeface="Wingdings" panose="05000000000000000000" pitchFamily="2" charset="2"/>
              <a:buChar char="v"/>
            </a:pPr>
            <a:r>
              <a:rPr lang="en-GB" altLang="en-US" sz="1500" dirty="0"/>
              <a:t>Carlyle T [1888] (1966) </a:t>
            </a:r>
            <a:r>
              <a:rPr lang="en-GB" altLang="en-US" sz="1500" i="1" dirty="0"/>
              <a:t>On Heroes, Hero-Worship and the Heroic in History</a:t>
            </a:r>
            <a:r>
              <a:rPr lang="en-GB" altLang="en-US" sz="1500" dirty="0"/>
              <a:t>, NE: University of Nebraska Press</a:t>
            </a:r>
          </a:p>
          <a:p>
            <a:pPr>
              <a:spcAft>
                <a:spcPts val="600"/>
              </a:spcAft>
              <a:buFont typeface="Wingdings" panose="05000000000000000000" pitchFamily="2" charset="2"/>
              <a:buChar char="v"/>
            </a:pPr>
            <a:r>
              <a:rPr lang="en-GB" altLang="en-US" sz="1500" dirty="0"/>
              <a:t>Daft R (2002) </a:t>
            </a:r>
            <a:r>
              <a:rPr lang="en-GB" altLang="en-US" sz="1500" i="1" dirty="0"/>
              <a:t>The Leadership Experience (2</a:t>
            </a:r>
            <a:r>
              <a:rPr lang="en-GB" altLang="en-US" sz="1500" i="1" baseline="30000" dirty="0"/>
              <a:t>nd</a:t>
            </a:r>
            <a:r>
              <a:rPr lang="en-GB" altLang="en-US" sz="1500" i="1" dirty="0"/>
              <a:t> Edition), </a:t>
            </a:r>
            <a:r>
              <a:rPr lang="en-GB" altLang="en-US" sz="1500" dirty="0"/>
              <a:t>UK: Thomson</a:t>
            </a:r>
          </a:p>
          <a:p>
            <a:pPr>
              <a:spcAft>
                <a:spcPts val="600"/>
              </a:spcAft>
              <a:buFont typeface="Wingdings" panose="05000000000000000000" pitchFamily="2" charset="2"/>
              <a:buChar char="v"/>
            </a:pPr>
            <a:r>
              <a:rPr lang="en-GB" altLang="en-US" sz="1500" dirty="0"/>
              <a:t>Huczynski A &amp; Buchanan D (2007) </a:t>
            </a:r>
            <a:r>
              <a:rPr lang="en-GB" altLang="en-US" sz="1500" i="1" dirty="0"/>
              <a:t>Organizational Behaviour (6</a:t>
            </a:r>
            <a:r>
              <a:rPr lang="en-GB" altLang="en-US" sz="1500" i="1" baseline="30000" dirty="0"/>
              <a:t>th</a:t>
            </a:r>
            <a:r>
              <a:rPr lang="en-GB" altLang="en-US" sz="1500" i="1" dirty="0"/>
              <a:t> Edition), </a:t>
            </a:r>
            <a:r>
              <a:rPr lang="en-GB" altLang="en-US" sz="1500" dirty="0"/>
              <a:t>FT: Prentice Hall</a:t>
            </a:r>
          </a:p>
          <a:p>
            <a:pPr>
              <a:spcAft>
                <a:spcPts val="600"/>
              </a:spcAft>
              <a:buFont typeface="Wingdings" panose="05000000000000000000" pitchFamily="2" charset="2"/>
              <a:buChar char="v"/>
            </a:pPr>
            <a:r>
              <a:rPr lang="en-GB" altLang="en-US" sz="1500" dirty="0"/>
              <a:t>Hughes R </a:t>
            </a:r>
            <a:r>
              <a:rPr lang="en-GB" altLang="en-US" sz="1500" dirty="0" err="1"/>
              <a:t>Ginnett</a:t>
            </a:r>
            <a:r>
              <a:rPr lang="en-GB" altLang="en-US" sz="1500" dirty="0"/>
              <a:t> R, &amp; Curphy G (2002) </a:t>
            </a:r>
            <a:r>
              <a:rPr lang="en-GB" altLang="en-US" sz="1500" i="1" dirty="0"/>
              <a:t>Leadership: Enhancing the Lessons of Experience, </a:t>
            </a:r>
            <a:r>
              <a:rPr lang="en-GB" altLang="en-US" sz="1500" dirty="0"/>
              <a:t>London: McGraw Hill </a:t>
            </a:r>
          </a:p>
          <a:p>
            <a:pPr>
              <a:spcAft>
                <a:spcPts val="600"/>
              </a:spcAft>
              <a:buFont typeface="Wingdings" panose="05000000000000000000" pitchFamily="2" charset="2"/>
              <a:buChar char="v"/>
            </a:pPr>
            <a:r>
              <a:rPr lang="en-GB" altLang="en-US" sz="1500" dirty="0" err="1"/>
              <a:t>Kassin</a:t>
            </a:r>
            <a:r>
              <a:rPr lang="en-GB" altLang="en-US" sz="1500" dirty="0"/>
              <a:t> S (2003) </a:t>
            </a:r>
            <a:r>
              <a:rPr lang="en-GB" altLang="en-US" sz="1500" i="1" dirty="0"/>
              <a:t>Psychology</a:t>
            </a:r>
            <a:r>
              <a:rPr lang="en-GB" altLang="en-US" sz="1500" dirty="0"/>
              <a:t>, USA: Prentice-Hall</a:t>
            </a:r>
          </a:p>
          <a:p>
            <a:pPr>
              <a:spcAft>
                <a:spcPts val="600"/>
              </a:spcAft>
              <a:buFont typeface="Wingdings" panose="05000000000000000000" pitchFamily="2" charset="2"/>
              <a:buChar char="v"/>
            </a:pPr>
            <a:r>
              <a:rPr lang="en-GB" altLang="en-US" sz="1500" dirty="0"/>
              <a:t>Kirkpatrick S &amp; Locke E (1991) ‘Leadership: Do Traits Matter?’ , </a:t>
            </a:r>
            <a:r>
              <a:rPr lang="en-GB" altLang="en-US" sz="1500" i="1" dirty="0"/>
              <a:t>Academy of Management Executive, </a:t>
            </a:r>
            <a:r>
              <a:rPr lang="en-GB" altLang="en-US" sz="1500" dirty="0"/>
              <a:t>5(2): 48-60</a:t>
            </a:r>
          </a:p>
          <a:p>
            <a:pPr>
              <a:spcAft>
                <a:spcPts val="600"/>
              </a:spcAft>
              <a:buFont typeface="Wingdings" panose="05000000000000000000" pitchFamily="2" charset="2"/>
              <a:buChar char="v"/>
            </a:pPr>
            <a:r>
              <a:rPr lang="en-GB" altLang="en-US" sz="1500" dirty="0"/>
              <a:t>Stogdill R (1948) ‘Personal factors associated with leadership: A survey of the literature’, </a:t>
            </a:r>
            <a:r>
              <a:rPr lang="en-GB" altLang="en-US" sz="1500" i="1" dirty="0"/>
              <a:t>Journal of Psychology, </a:t>
            </a:r>
            <a:r>
              <a:rPr lang="en-GB" altLang="en-US" sz="1500" dirty="0"/>
              <a:t>25: 35-71</a:t>
            </a:r>
          </a:p>
          <a:p>
            <a:pPr>
              <a:spcAft>
                <a:spcPts val="600"/>
              </a:spcAft>
              <a:buFont typeface="Wingdings" panose="05000000000000000000" pitchFamily="2" charset="2"/>
              <a:buChar char="v"/>
            </a:pPr>
            <a:r>
              <a:rPr lang="en-GB" altLang="en-US" sz="1500" dirty="0" err="1"/>
              <a:t>Zaleznik</a:t>
            </a:r>
            <a:r>
              <a:rPr lang="en-GB" altLang="en-US" sz="1500" dirty="0"/>
              <a:t> A (1977) ‘Managers and leaders: Are they different?’, </a:t>
            </a:r>
            <a:r>
              <a:rPr lang="en-GB" altLang="en-US" sz="1500" i="1" dirty="0"/>
              <a:t>Harvard Business Review, </a:t>
            </a:r>
            <a:r>
              <a:rPr lang="en-GB" altLang="en-US" sz="1500" dirty="0"/>
              <a:t>55: 67-78</a:t>
            </a:r>
          </a:p>
          <a:p>
            <a:pPr>
              <a:buFont typeface="Wingdings" panose="05000000000000000000" pitchFamily="2" charset="2"/>
              <a:buChar char="v"/>
            </a:pPr>
            <a:r>
              <a:rPr lang="en-GB" sz="1600" dirty="0"/>
              <a:t>Burke, W.W. 1986.  Leadership as empowering others. In S. </a:t>
            </a:r>
            <a:r>
              <a:rPr lang="en-GB" sz="1600" dirty="0" err="1"/>
              <a:t>Srivasta</a:t>
            </a:r>
            <a:r>
              <a:rPr lang="en-GB" sz="1600" dirty="0"/>
              <a:t> and Associates (eds).  Executive power: how executives influence people and organisations.  San Francisco: Jossey-Bass.</a:t>
            </a:r>
          </a:p>
          <a:p>
            <a:pPr>
              <a:buFont typeface="Wingdings" panose="05000000000000000000" pitchFamily="2" charset="2"/>
              <a:buChar char="v"/>
            </a:pPr>
            <a:r>
              <a:rPr lang="en-GB" sz="1600" dirty="0"/>
              <a:t>Fullan, M. 2001.  Leading in a Culture of Change.  San Francisco: Jossey-Bass.</a:t>
            </a:r>
          </a:p>
          <a:p>
            <a:pPr>
              <a:buFont typeface="Wingdings" panose="05000000000000000000" pitchFamily="2" charset="2"/>
              <a:buChar char="v"/>
            </a:pPr>
            <a:r>
              <a:rPr lang="en-GB" sz="1600" dirty="0"/>
              <a:t>Mintzberg, H. 1973. The nature of managerial work.   New York: Harper-Row.</a:t>
            </a:r>
          </a:p>
          <a:p>
            <a:pPr>
              <a:buFont typeface="Wingdings" panose="05000000000000000000" pitchFamily="2" charset="2"/>
              <a:buChar char="v"/>
            </a:pPr>
            <a:r>
              <a:rPr lang="en-GB" sz="1600" dirty="0"/>
              <a:t>Mullins, L. J. 2010.  Management &amp; organisational behaviour.  9th ed.  Harlow: Pearson/FT Prentice Hall.</a:t>
            </a:r>
            <a:endParaRPr lang="en-GB" altLang="en-US" sz="1500" dirty="0"/>
          </a:p>
          <a:p>
            <a:pPr>
              <a:spcAft>
                <a:spcPts val="600"/>
              </a:spcAft>
              <a:buNone/>
            </a:pPr>
            <a:endParaRPr lang="en-GB" altLang="en-US" sz="1500" dirty="0"/>
          </a:p>
          <a:p>
            <a:pPr>
              <a:spcAft>
                <a:spcPts val="600"/>
              </a:spcAft>
              <a:buNone/>
            </a:pPr>
            <a:endParaRPr lang="en-GB" altLang="en-US" sz="18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prstClr val="black"/>
                </a:solidFill>
                <a:effectLst/>
                <a:uLnTx/>
                <a:uFillTx/>
                <a:latin typeface="Calibri" pitchFamily="34" charset="0"/>
                <a:ea typeface="MS PGothic" pitchFamily="34" charset="-128"/>
                <a:cs typeface="+mn-cs"/>
              </a:rPr>
              <a:t> </a:t>
            </a:r>
            <a:r>
              <a:rPr kumimoji="0" lang="en-GB" sz="5800" b="1" i="0" u="none" strike="noStrike" kern="1200" cap="none" spc="0" normalizeH="0" baseline="0" noProof="0" dirty="0">
                <a:ln>
                  <a:noFill/>
                </a:ln>
                <a:solidFill>
                  <a:prstClr val="black"/>
                </a:solidFill>
                <a:effectLst/>
                <a:uLnTx/>
                <a:uFillTx/>
                <a:latin typeface="Calibri" pitchFamily="34" charset="0"/>
                <a:ea typeface="MS PGothic" pitchFamily="34" charset="-128"/>
                <a:cs typeface="+mn-cs"/>
              </a:rPr>
              <a:t>Traffic Light </a:t>
            </a:r>
            <a:r>
              <a:rPr kumimoji="0" lang="en-GB" sz="7200" b="1" i="1" u="none" strike="noStrike" kern="1200" cap="none" spc="0" normalizeH="0" baseline="0" noProof="0" dirty="0">
                <a:ln>
                  <a:noFill/>
                </a:ln>
                <a:solidFill>
                  <a:srgbClr val="FF0000"/>
                </a:solidFill>
                <a:effectLst/>
                <a:uLnTx/>
                <a:uFillTx/>
                <a:latin typeface="Bradley Hand ITC" pitchFamily="66" charset="0"/>
                <a:ea typeface="MS PGothic" pitchFamily="34" charset="-128"/>
                <a:cs typeface="+mn-cs"/>
              </a:rPr>
              <a:t>it</a:t>
            </a:r>
          </a:p>
        </p:txBody>
      </p:sp>
      <p:pic>
        <p:nvPicPr>
          <p:cNvPr id="4" name="Picture 3" descr="http://png.findicons.com/files/icons/2320/x_mac_general/400/traffic_lights.png">
            <a:hlinkClick r:id="rId3" action="ppaction://hlinksldjump"/>
            <a:extLst>
              <a:ext uri="{FF2B5EF4-FFF2-40B4-BE49-F238E27FC236}">
                <a16:creationId xmlns:a16="http://schemas.microsoft.com/office/drawing/2014/main" id="{1CAD5F91-34FE-4424-B0B2-B61CA01C61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2031320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7385A-EF91-61E2-314E-2D47D9DFB85B}"/>
              </a:ext>
            </a:extLst>
          </p:cNvPr>
          <p:cNvSpPr>
            <a:spLocks noGrp="1"/>
          </p:cNvSpPr>
          <p:nvPr>
            <p:ph type="title"/>
          </p:nvPr>
        </p:nvSpPr>
        <p:spPr/>
        <p:txBody>
          <a:bodyPr/>
          <a:lstStyle/>
          <a:p>
            <a:r>
              <a:rPr lang="en-GB" dirty="0"/>
              <a:t>Week 3- Closing</a:t>
            </a:r>
          </a:p>
        </p:txBody>
      </p:sp>
      <p:sp>
        <p:nvSpPr>
          <p:cNvPr id="3" name="Content Placeholder 2">
            <a:extLst>
              <a:ext uri="{FF2B5EF4-FFF2-40B4-BE49-F238E27FC236}">
                <a16:creationId xmlns:a16="http://schemas.microsoft.com/office/drawing/2014/main" id="{5A184802-DDE7-E494-F376-D882E749F00A}"/>
              </a:ext>
            </a:extLst>
          </p:cNvPr>
          <p:cNvSpPr>
            <a:spLocks noGrp="1"/>
          </p:cNvSpPr>
          <p:nvPr>
            <p:ph idx="1"/>
          </p:nvPr>
        </p:nvSpPr>
        <p:spPr/>
        <p:txBody>
          <a:bodyPr/>
          <a:lstStyle/>
          <a:p>
            <a:pPr algn="ctr"/>
            <a:endParaRPr lang="en-GB" b="1" i="1" dirty="0"/>
          </a:p>
          <a:p>
            <a:pPr algn="ctr"/>
            <a:endParaRPr lang="en-GB" b="1" i="1" dirty="0"/>
          </a:p>
          <a:p>
            <a:pPr algn="ctr"/>
            <a:endParaRPr lang="en-GB" b="1" i="1" dirty="0"/>
          </a:p>
          <a:p>
            <a:pPr algn="ctr"/>
            <a:r>
              <a:rPr lang="en-GB" b="1" i="1" dirty="0"/>
              <a:t>YOUR TAKE AWAY FROM WEEK 3 ………..</a:t>
            </a:r>
          </a:p>
        </p:txBody>
      </p:sp>
    </p:spTree>
    <p:extLst>
      <p:ext uri="{BB962C8B-B14F-4D97-AF65-F5344CB8AC3E}">
        <p14:creationId xmlns:p14="http://schemas.microsoft.com/office/powerpoint/2010/main" val="30339256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504-5643-7FF7-FFC4-BE653909561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3B40628-48BA-A637-8D98-14BD974C263F}"/>
              </a:ext>
            </a:extLst>
          </p:cNvPr>
          <p:cNvSpPr>
            <a:spLocks noGrp="1"/>
          </p:cNvSpPr>
          <p:nvPr>
            <p:ph idx="1"/>
          </p:nvPr>
        </p:nvSpPr>
        <p:spPr>
          <a:xfrm>
            <a:off x="609600" y="1600200"/>
            <a:ext cx="11846560" cy="4353559"/>
          </a:xfrm>
        </p:spPr>
        <p:txBody>
          <a:bodyPr>
            <a:normAutofit fontScale="47500" lnSpcReduction="20000"/>
          </a:bodyPr>
          <a:lstStyle/>
          <a:p>
            <a:r>
              <a:rPr lang="en-GB" b="1" dirty="0"/>
              <a:t>References</a:t>
            </a:r>
          </a:p>
          <a:p>
            <a:pPr algn="l"/>
            <a:r>
              <a:rPr lang="en-US" b="0" i="0" dirty="0">
                <a:solidFill>
                  <a:srgbClr val="1F1F1F"/>
                </a:solidFill>
                <a:effectLst/>
                <a:latin typeface="Source Sans Pro" panose="020B0503030403020204" pitchFamily="34" charset="0"/>
              </a:rPr>
              <a:t>Hamel states that we need to find ways to "</a:t>
            </a:r>
            <a:r>
              <a:rPr lang="en-US" b="0" i="1" dirty="0">
                <a:solidFill>
                  <a:srgbClr val="1F1F1F"/>
                </a:solidFill>
                <a:effectLst/>
                <a:latin typeface="Source Sans Pro" panose="020B0503030403020204" pitchFamily="34" charset="0"/>
              </a:rPr>
              <a:t>unleash the latent leadership talent</a:t>
            </a:r>
            <a:r>
              <a:rPr lang="en-US" b="0" i="0" dirty="0">
                <a:solidFill>
                  <a:srgbClr val="1F1F1F"/>
                </a:solidFill>
                <a:effectLst/>
                <a:latin typeface="Source Sans Pro" panose="020B0503030403020204" pitchFamily="34" charset="0"/>
              </a:rPr>
              <a:t>" within </a:t>
            </a:r>
            <a:r>
              <a:rPr lang="en-US" b="0" i="0" dirty="0" err="1">
                <a:solidFill>
                  <a:srgbClr val="1F1F1F"/>
                </a:solidFill>
                <a:effectLst/>
                <a:latin typeface="Source Sans Pro" panose="020B0503030403020204" pitchFamily="34" charset="0"/>
              </a:rPr>
              <a:t>organisations</a:t>
            </a:r>
            <a:r>
              <a:rPr lang="en-US" b="0" i="0" dirty="0">
                <a:solidFill>
                  <a:srgbClr val="1F1F1F"/>
                </a:solidFill>
                <a:effectLst/>
                <a:latin typeface="Source Sans Pro" panose="020B0503030403020204" pitchFamily="34" charset="0"/>
              </a:rPr>
              <a:t>. Mintzberg says, "</a:t>
            </a:r>
            <a:r>
              <a:rPr lang="en-US" b="0" i="1" dirty="0">
                <a:solidFill>
                  <a:srgbClr val="1F1F1F"/>
                </a:solidFill>
                <a:effectLst/>
                <a:latin typeface="Source Sans Pro" panose="020B0503030403020204" pitchFamily="34" charset="0"/>
              </a:rPr>
              <a:t>from everywhere... come little insights that can emerge into big strategies</a:t>
            </a:r>
            <a:r>
              <a:rPr lang="en-US" b="0" i="0" dirty="0">
                <a:solidFill>
                  <a:srgbClr val="1F1F1F"/>
                </a:solidFill>
                <a:effectLst/>
                <a:latin typeface="Source Sans Pro" panose="020B0503030403020204" pitchFamily="34" charset="0"/>
              </a:rPr>
              <a:t>." What does this mean from your perspective? How do they propose this can be achieved? What leader </a:t>
            </a:r>
            <a:r>
              <a:rPr lang="en-US" b="0" i="0" dirty="0" err="1">
                <a:solidFill>
                  <a:srgbClr val="1F1F1F"/>
                </a:solidFill>
                <a:effectLst/>
                <a:latin typeface="Source Sans Pro" panose="020B0503030403020204" pitchFamily="34" charset="0"/>
              </a:rPr>
              <a:t>behaviours</a:t>
            </a:r>
            <a:r>
              <a:rPr lang="en-US" b="0" i="0" dirty="0">
                <a:solidFill>
                  <a:srgbClr val="1F1F1F"/>
                </a:solidFill>
                <a:effectLst/>
                <a:latin typeface="Source Sans Pro" panose="020B0503030403020204" pitchFamily="34" charset="0"/>
              </a:rPr>
              <a:t> does </a:t>
            </a:r>
            <a:r>
              <a:rPr lang="en-US" b="0" i="0" dirty="0" err="1">
                <a:solidFill>
                  <a:srgbClr val="1F1F1F"/>
                </a:solidFill>
                <a:effectLst/>
                <a:latin typeface="Source Sans Pro" panose="020B0503030403020204" pitchFamily="34" charset="0"/>
              </a:rPr>
              <a:t>Birkenshaw</a:t>
            </a:r>
            <a:r>
              <a:rPr lang="en-US" b="0" i="0" dirty="0">
                <a:solidFill>
                  <a:srgbClr val="1F1F1F"/>
                </a:solidFill>
                <a:effectLst/>
                <a:latin typeface="Source Sans Pro" panose="020B0503030403020204" pitchFamily="34" charset="0"/>
              </a:rPr>
              <a:t> identify that might support this "unleashing"?:</a:t>
            </a:r>
          </a:p>
          <a:p>
            <a:pPr algn="l"/>
            <a:r>
              <a:rPr lang="en-US" b="0" i="0" dirty="0">
                <a:solidFill>
                  <a:srgbClr val="1F1F1F"/>
                </a:solidFill>
                <a:effectLst/>
                <a:latin typeface="Source Sans Pro" panose="020B0503030403020204" pitchFamily="34" charset="0"/>
              </a:rPr>
              <a:t>Hamel, G. (2013). </a:t>
            </a:r>
            <a:r>
              <a:rPr lang="en-US" b="0" i="0" u="sng" dirty="0">
                <a:solidFill>
                  <a:srgbClr val="0056D2"/>
                </a:solidFill>
                <a:effectLst/>
                <a:latin typeface="Source Sans Pro" panose="020B0503030403020204" pitchFamily="34" charset="0"/>
                <a:hlinkClick r:id="rId2"/>
              </a:rPr>
              <a:t>A conversation with Gary Hamel: Transformation of leadership, step-by-step</a:t>
            </a:r>
            <a:r>
              <a:rPr lang="en-US" b="0" i="0" dirty="0">
                <a:solidFill>
                  <a:srgbClr val="1F1F1F"/>
                </a:solidFill>
                <a:effectLst/>
                <a:latin typeface="Source Sans Pro" panose="020B0503030403020204" pitchFamily="34" charset="0"/>
              </a:rPr>
              <a:t>. McKinsey &amp; Company. (4:52)</a:t>
            </a:r>
          </a:p>
          <a:p>
            <a:pPr algn="l"/>
            <a:r>
              <a:rPr lang="en-US" b="0" i="0" dirty="0" err="1">
                <a:solidFill>
                  <a:srgbClr val="1F1F1F"/>
                </a:solidFill>
                <a:effectLst/>
                <a:latin typeface="Source Sans Pro" panose="020B0503030403020204" pitchFamily="34" charset="0"/>
              </a:rPr>
              <a:t>Birkinshaw</a:t>
            </a:r>
            <a:r>
              <a:rPr lang="en-US" b="0" i="0" dirty="0">
                <a:solidFill>
                  <a:srgbClr val="1F1F1F"/>
                </a:solidFill>
                <a:effectLst/>
                <a:latin typeface="Source Sans Pro" panose="020B0503030403020204" pitchFamily="34" charset="0"/>
              </a:rPr>
              <a:t>, J. (2016, September 7). </a:t>
            </a:r>
            <a:r>
              <a:rPr lang="en-US" b="0" i="0" u="sng" dirty="0">
                <a:solidFill>
                  <a:srgbClr val="0056D2"/>
                </a:solidFill>
                <a:effectLst/>
                <a:latin typeface="Source Sans Pro" panose="020B0503030403020204" pitchFamily="34" charset="0"/>
                <a:hlinkClick r:id="rId3" tooltip="The ambidextrous leader"/>
              </a:rPr>
              <a:t>The ambidextrous leader: when to step in and how to step back. What's best: dictatorial top-down leadership or empowering from the bottom up?</a:t>
            </a:r>
            <a:r>
              <a:rPr lang="en-US" b="0" i="0" dirty="0">
                <a:solidFill>
                  <a:srgbClr val="1F1F1F"/>
                </a:solidFill>
                <a:effectLst/>
                <a:latin typeface="Source Sans Pro" panose="020B0503030403020204" pitchFamily="34" charset="0"/>
              </a:rPr>
              <a:t> London Business School.</a:t>
            </a:r>
          </a:p>
          <a:p>
            <a:pPr algn="l"/>
            <a:r>
              <a:rPr lang="en-US" b="0" i="0" dirty="0">
                <a:solidFill>
                  <a:srgbClr val="1F1F1F"/>
                </a:solidFill>
                <a:effectLst/>
                <a:latin typeface="Source Sans Pro" panose="020B0503030403020204" pitchFamily="34" charset="0"/>
              </a:rPr>
              <a:t>Mintzberg, H. (2017, March 22). Some half-truths of management.</a:t>
            </a:r>
          </a:p>
          <a:p>
            <a:pPr algn="l"/>
            <a:r>
              <a:rPr lang="en-US" b="0" i="0" dirty="0" err="1">
                <a:solidFill>
                  <a:srgbClr val="1F1F1F"/>
                </a:solidFill>
                <a:effectLst/>
                <a:latin typeface="Source Sans Pro" panose="020B0503030403020204" pitchFamily="34" charset="0"/>
              </a:rPr>
              <a:t>Lebowitz</a:t>
            </a:r>
            <a:r>
              <a:rPr lang="en-US" b="0" i="0" dirty="0">
                <a:solidFill>
                  <a:srgbClr val="1F1F1F"/>
                </a:solidFill>
                <a:effectLst/>
                <a:latin typeface="Source Sans Pro" panose="020B0503030403020204" pitchFamily="34" charset="0"/>
              </a:rPr>
              <a:t> uses the OCEAN model to predict leadership emergence and effectiveness; while Grant (2014, Sept) reports that EQ is an ineffective prediction measure. How reasonable and justifiable are these claims?:</a:t>
            </a:r>
          </a:p>
          <a:p>
            <a:pPr algn="l"/>
            <a:r>
              <a:rPr lang="en-US" b="0" i="0" dirty="0">
                <a:solidFill>
                  <a:srgbClr val="1F1F1F"/>
                </a:solidFill>
                <a:effectLst/>
                <a:latin typeface="Source Sans Pro" panose="020B0503030403020204" pitchFamily="34" charset="0"/>
              </a:rPr>
              <a:t>Goleman, D. (2012). </a:t>
            </a:r>
            <a:r>
              <a:rPr lang="en-US" b="0" i="0" u="sng" dirty="0">
                <a:solidFill>
                  <a:srgbClr val="0056D2"/>
                </a:solidFill>
                <a:effectLst/>
                <a:latin typeface="Source Sans Pro" panose="020B0503030403020204" pitchFamily="34" charset="0"/>
                <a:hlinkClick r:id="rId4" tooltip="Goleman (2012). Emotional Intelligence"/>
              </a:rPr>
              <a:t>Emotional Intelligence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Big Think</a:t>
            </a:r>
            <a:r>
              <a:rPr lang="en-US" b="0" i="0" dirty="0">
                <a:solidFill>
                  <a:srgbClr val="1F1F1F"/>
                </a:solidFill>
                <a:effectLst/>
                <a:latin typeface="Source Sans Pro" panose="020B0503030403020204" pitchFamily="34" charset="0"/>
              </a:rPr>
              <a:t>. (5:31)</a:t>
            </a:r>
          </a:p>
          <a:p>
            <a:pPr algn="l"/>
            <a:r>
              <a:rPr lang="en-US" b="0" i="0" dirty="0">
                <a:solidFill>
                  <a:srgbClr val="1F1F1F"/>
                </a:solidFill>
                <a:effectLst/>
                <a:latin typeface="Source Sans Pro" panose="020B0503030403020204" pitchFamily="34" charset="0"/>
              </a:rPr>
              <a:t>Global Leadership Foundation (2002). The global emotional intelligence test – sampler. </a:t>
            </a:r>
          </a:p>
          <a:p>
            <a:pPr algn="l"/>
            <a:r>
              <a:rPr lang="en-US" b="0" i="0" dirty="0" err="1">
                <a:solidFill>
                  <a:srgbClr val="1F1F1F"/>
                </a:solidFill>
                <a:effectLst/>
                <a:latin typeface="Source Sans Pro" panose="020B0503030403020204" pitchFamily="34" charset="0"/>
              </a:rPr>
              <a:t>Lebowitz</a:t>
            </a:r>
            <a:r>
              <a:rPr lang="en-US" b="0" i="0" dirty="0">
                <a:solidFill>
                  <a:srgbClr val="1F1F1F"/>
                </a:solidFill>
                <a:effectLst/>
                <a:latin typeface="Source Sans Pro" panose="020B0503030403020204" pitchFamily="34" charset="0"/>
              </a:rPr>
              <a:t>, S. (2016, December 8). The 'big 5' personality traits could predict who will and won't become a leader. </a:t>
            </a:r>
            <a:r>
              <a:rPr lang="en-US" b="0" i="1" dirty="0">
                <a:solidFill>
                  <a:srgbClr val="1F1F1F"/>
                </a:solidFill>
                <a:effectLst/>
                <a:latin typeface="Source Sans Pro" panose="020B0503030403020204" pitchFamily="34" charset="0"/>
              </a:rPr>
              <a:t>Business Insider</a:t>
            </a:r>
            <a:r>
              <a:rPr lang="en-US" b="0" i="0" dirty="0">
                <a:solidFill>
                  <a:srgbClr val="1F1F1F"/>
                </a:solidFill>
                <a:effectLst/>
                <a:latin typeface="Source Sans Pro" panose="020B0503030403020204" pitchFamily="34" charset="0"/>
              </a:rPr>
              <a:t>. </a:t>
            </a:r>
          </a:p>
          <a:p>
            <a:pPr algn="l"/>
            <a:r>
              <a:rPr lang="en-US" b="0" i="0" dirty="0">
                <a:solidFill>
                  <a:srgbClr val="1F1F1F"/>
                </a:solidFill>
                <a:effectLst/>
                <a:latin typeface="Source Sans Pro" panose="020B0503030403020204" pitchFamily="34" charset="0"/>
              </a:rPr>
              <a:t>Which motivation techniques does Pink identify? Which, if any, are used in your current team or </a:t>
            </a:r>
            <a:r>
              <a:rPr lang="en-US" b="0" i="0" dirty="0" err="1">
                <a:solidFill>
                  <a:srgbClr val="1F1F1F"/>
                </a:solidFill>
                <a:effectLst/>
                <a:latin typeface="Source Sans Pro" panose="020B0503030403020204" pitchFamily="34" charset="0"/>
              </a:rPr>
              <a:t>organisation</a:t>
            </a:r>
            <a:r>
              <a:rPr lang="en-US" b="0" i="0" dirty="0">
                <a:solidFill>
                  <a:srgbClr val="1F1F1F"/>
                </a:solidFill>
                <a:effectLst/>
                <a:latin typeface="Source Sans Pro" panose="020B0503030403020204" pitchFamily="34" charset="0"/>
              </a:rPr>
              <a:t>? Are they applied effectively? Which would you like to apply to your current team or </a:t>
            </a:r>
            <a:r>
              <a:rPr lang="en-US" b="0" i="0" dirty="0" err="1">
                <a:solidFill>
                  <a:srgbClr val="1F1F1F"/>
                </a:solidFill>
                <a:effectLst/>
                <a:latin typeface="Source Sans Pro" panose="020B0503030403020204" pitchFamily="34" charset="0"/>
              </a:rPr>
              <a:t>organisation</a:t>
            </a:r>
            <a:r>
              <a:rPr lang="en-US" b="0" i="0" dirty="0">
                <a:solidFill>
                  <a:srgbClr val="1F1F1F"/>
                </a:solidFill>
                <a:effectLst/>
                <a:latin typeface="Source Sans Pro" panose="020B0503030403020204" pitchFamily="34" charset="0"/>
              </a:rPr>
              <a:t> and why?:</a:t>
            </a:r>
          </a:p>
          <a:p>
            <a:pPr algn="l"/>
            <a:r>
              <a:rPr lang="en-US" b="0" i="0" dirty="0">
                <a:solidFill>
                  <a:srgbClr val="1F1F1F"/>
                </a:solidFill>
                <a:effectLst/>
                <a:latin typeface="Source Sans Pro" panose="020B0503030403020204" pitchFamily="34" charset="0"/>
              </a:rPr>
              <a:t>Pink, D. (2010, April 1). </a:t>
            </a:r>
            <a:r>
              <a:rPr lang="en-US" b="0" i="0" u="sng" dirty="0">
                <a:solidFill>
                  <a:srgbClr val="0056D2"/>
                </a:solidFill>
                <a:effectLst/>
                <a:latin typeface="Source Sans Pro" panose="020B0503030403020204" pitchFamily="34" charset="0"/>
                <a:hlinkClick r:id="rId5" tooltip="Pink (2010). Drive: The surprising truth about what motivates us."/>
              </a:rPr>
              <a:t>Drive: The surprising truth about what motivates us</a:t>
            </a:r>
            <a:r>
              <a:rPr lang="en-US" b="0" i="0" dirty="0">
                <a:solidFill>
                  <a:srgbClr val="1F1F1F"/>
                </a:solidFill>
                <a:effectLst/>
                <a:latin typeface="Source Sans Pro" panose="020B0503030403020204" pitchFamily="34" charset="0"/>
              </a:rPr>
              <a:t>. The Royal Society for the encouragement of Arts, Manufactures and Commerce (RSA). (10:47)</a:t>
            </a:r>
          </a:p>
        </p:txBody>
      </p:sp>
    </p:spTree>
    <p:extLst>
      <p:ext uri="{BB962C8B-B14F-4D97-AF65-F5344CB8AC3E}">
        <p14:creationId xmlns:p14="http://schemas.microsoft.com/office/powerpoint/2010/main" val="38724867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401</TotalTime>
  <Words>4077</Words>
  <Application>Microsoft Office PowerPoint</Application>
  <PresentationFormat>Widescreen</PresentationFormat>
  <Paragraphs>354</Paragraphs>
  <Slides>55</Slides>
  <Notes>7</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55</vt:i4>
      </vt:variant>
    </vt:vector>
  </HeadingPairs>
  <TitlesOfParts>
    <vt:vector size="71" baseType="lpstr">
      <vt:lpstr>Abadi</vt:lpstr>
      <vt:lpstr>Arial</vt:lpstr>
      <vt:lpstr>Arial</vt:lpstr>
      <vt:lpstr>Arial Rounded MT Bold</vt:lpstr>
      <vt:lpstr>Bradley Hand ITC</vt:lpstr>
      <vt:lpstr>Calibri</vt:lpstr>
      <vt:lpstr>Google Sans</vt:lpstr>
      <vt:lpstr>Lucida Sans Unicode</vt:lpstr>
      <vt:lpstr>Myriad Pro</vt:lpstr>
      <vt:lpstr>OpenSans</vt:lpstr>
      <vt:lpstr>Source Sans Pro</vt:lpstr>
      <vt:lpstr>Tahoma</vt:lpstr>
      <vt:lpstr>Times New Roman</vt:lpstr>
      <vt:lpstr>Wingdings</vt:lpstr>
      <vt:lpstr>Wingdings 3</vt:lpstr>
      <vt:lpstr>20140311PresentationUWTSDTemplate</vt:lpstr>
      <vt:lpstr>         Dr Fahad Khan PhD (Medical sciences), MSc. in Public health BDS (Bachelor of Dentistry) Diploma in Public health, Diploma in Epidemiology </vt:lpstr>
      <vt:lpstr>Learning outcomes</vt:lpstr>
      <vt:lpstr>Learning Aims and Objectives of todays lesson</vt:lpstr>
      <vt:lpstr>PowerPoint Presentation</vt:lpstr>
      <vt:lpstr>PowerPoint Presentation</vt:lpstr>
      <vt:lpstr>Before going to discuss more </vt:lpstr>
      <vt:lpstr>What is Emotional Intelligence?</vt:lpstr>
      <vt:lpstr>WHY it is important to Know about EI</vt:lpstr>
      <vt:lpstr>Goleman’s (2002) EI Model </vt:lpstr>
      <vt:lpstr>PowerPoint Presentation</vt:lpstr>
      <vt:lpstr>PowerPoint Presentation</vt:lpstr>
      <vt:lpstr>Root Cause Analysis </vt:lpstr>
      <vt:lpstr>Fish Bone Analysis</vt:lpstr>
      <vt:lpstr>PowerPoint Presentation</vt:lpstr>
      <vt:lpstr>Types of fishbone </vt:lpstr>
      <vt:lpstr>PowerPoint Presentation</vt:lpstr>
      <vt:lpstr>PowerPoint Presentation</vt:lpstr>
      <vt:lpstr>PowerPoint Presentation</vt:lpstr>
      <vt:lpstr>Advantages and Disadvantages of Fishbone Analysis</vt:lpstr>
      <vt:lpstr>5 Whys</vt:lpstr>
      <vt:lpstr>PowerPoint Presentation</vt:lpstr>
      <vt:lpstr>PowerPoint Presentation</vt:lpstr>
      <vt:lpstr>Advantages and Disadvantages of 5Whys Analysis</vt:lpstr>
      <vt:lpstr>PowerPoint Presentation</vt:lpstr>
      <vt:lpstr>The ‘Great Man’ theory</vt:lpstr>
      <vt:lpstr>PowerPoint Presentation</vt:lpstr>
      <vt:lpstr>The ‘Great Man’ theory in detail</vt:lpstr>
      <vt:lpstr>Carlyle’s ‘great men’...</vt:lpstr>
      <vt:lpstr>The ‘Great Man’ theory: a critique</vt:lpstr>
      <vt:lpstr>Leadership trait theory</vt:lpstr>
      <vt:lpstr>PowerPoint Presentation</vt:lpstr>
      <vt:lpstr>Leadership Trait Theory</vt:lpstr>
      <vt:lpstr>Leadership trait theory</vt:lpstr>
      <vt:lpstr>PowerPoint Presentation</vt:lpstr>
      <vt:lpstr>Example of a Great Leader </vt:lpstr>
      <vt:lpstr>Mention the traits</vt:lpstr>
      <vt:lpstr>Leadership trait theory: the limitations</vt:lpstr>
      <vt:lpstr>15 Leadership Traits...</vt:lpstr>
      <vt:lpstr>PowerPoint Presentation</vt:lpstr>
      <vt:lpstr>PowerPoint Presentation</vt:lpstr>
      <vt:lpstr>Leader needs - follower motivation</vt:lpstr>
      <vt:lpstr>PowerPoint Presentation</vt:lpstr>
      <vt:lpstr>PowerPoint Presentation</vt:lpstr>
      <vt:lpstr>PowerPoint Presentation</vt:lpstr>
      <vt:lpstr>PowerPoint Presentation</vt:lpstr>
      <vt:lpstr>PowerPoint Presentation</vt:lpstr>
      <vt:lpstr>PowerPoint Presentation</vt:lpstr>
      <vt:lpstr>Pygmalion effect (Rosenthal and Jacobsen, 1968)</vt:lpstr>
      <vt:lpstr>Activity </vt:lpstr>
      <vt:lpstr>PowerPoint Presentation</vt:lpstr>
      <vt:lpstr>Reference List: </vt:lpstr>
      <vt:lpstr>Sources</vt:lpstr>
      <vt:lpstr>PowerPoint Presentation</vt:lpstr>
      <vt:lpstr>Week 3- Closing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Dr Fahad Khan PhD (Medical sciences), MSc. in Public health BDS (Bachelor of Dentistry) Diploma in Public health, Diploma in Epidemiology </dc:title>
  <dc:creator>Fahad Khan</dc:creator>
  <cp:lastModifiedBy>Fahad Khan</cp:lastModifiedBy>
  <cp:revision>25</cp:revision>
  <dcterms:created xsi:type="dcterms:W3CDTF">2023-05-28T10:50:49Z</dcterms:created>
  <dcterms:modified xsi:type="dcterms:W3CDTF">2024-09-24T22:03:57Z</dcterms:modified>
</cp:coreProperties>
</file>