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5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Dysgu yn yr 21ain </a:t>
            </a:r>
            <a:r>
              <a:rPr lang="cy-GB" dirty="0" smtClean="0"/>
              <a:t>Ganrif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Learning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ECES4002/C</a:t>
            </a:r>
          </a:p>
          <a:p>
            <a:r>
              <a:rPr lang="en-GB" sz="2400" b="1" dirty="0" err="1" smtClean="0"/>
              <a:t>Darlith</a:t>
            </a:r>
            <a:r>
              <a:rPr lang="en-GB" sz="2400" b="1" dirty="0" smtClean="0"/>
              <a:t> 1 / Lecture 1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Aims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sz="2400" dirty="0"/>
              <a:t>Archwilio damcaniaethau allweddol sydd wedi bod yn ddylanwadol o ran deall datblygiad gwybyddol.</a:t>
            </a:r>
            <a:endParaRPr lang="en-GB" sz="2400" dirty="0"/>
          </a:p>
          <a:p>
            <a:pPr lvl="0"/>
            <a:r>
              <a:rPr lang="cy-GB" sz="2400" dirty="0"/>
              <a:t>Cyflwyno myfyrwyr i ystod o gyd-destunau sy’n hwyluso ac yn cefnogi dysgu.</a:t>
            </a:r>
            <a:endParaRPr lang="en-GB" sz="24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To explore key theories which have been influential in understanding cognitive development.</a:t>
            </a:r>
          </a:p>
          <a:p>
            <a:pPr lvl="0"/>
            <a:r>
              <a:rPr lang="en-GB" sz="2400" dirty="0"/>
              <a:t>To introduce students to a range of contexts that facilitate and support learning.</a:t>
            </a: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Gorolwg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Session overview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Gorolwg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modiwl</a:t>
            </a:r>
            <a:endParaRPr lang="en-GB" sz="2400" dirty="0" smtClean="0"/>
          </a:p>
          <a:p>
            <a:r>
              <a:rPr lang="en-GB" sz="2400" dirty="0" err="1" smtClean="0"/>
              <a:t>Materion</a:t>
            </a:r>
            <a:r>
              <a:rPr lang="en-GB" sz="2400" dirty="0" smtClean="0"/>
              <a:t> </a:t>
            </a:r>
            <a:r>
              <a:rPr lang="en-GB" sz="2400" dirty="0" err="1" smtClean="0"/>
              <a:t>pwysig</a:t>
            </a:r>
            <a:endParaRPr lang="en-GB" sz="2400" dirty="0" smtClean="0"/>
          </a:p>
          <a:p>
            <a:r>
              <a:rPr lang="en-GB" sz="2400" dirty="0" err="1" smtClean="0"/>
              <a:t>Amserlen</a:t>
            </a:r>
            <a:r>
              <a:rPr lang="en-GB" sz="2400" dirty="0" smtClean="0"/>
              <a:t> y </a:t>
            </a:r>
            <a:r>
              <a:rPr lang="en-GB" sz="2400" dirty="0" err="1" smtClean="0"/>
              <a:t>modiwl</a:t>
            </a:r>
            <a:endParaRPr lang="en-GB" sz="2400" dirty="0" smtClean="0"/>
          </a:p>
          <a:p>
            <a:r>
              <a:rPr lang="en-GB" altLang="en-US" sz="2400" dirty="0" err="1">
                <a:cs typeface="Arial" charset="0"/>
              </a:rPr>
              <a:t>Deilliannau</a:t>
            </a:r>
            <a:r>
              <a:rPr lang="en-GB" altLang="en-US" sz="2400" dirty="0">
                <a:cs typeface="Arial" charset="0"/>
              </a:rPr>
              <a:t> </a:t>
            </a:r>
            <a:r>
              <a:rPr lang="en-GB" altLang="en-US" sz="2400" dirty="0" err="1">
                <a:cs typeface="Arial" charset="0"/>
              </a:rPr>
              <a:t>dysgu</a:t>
            </a:r>
            <a:endParaRPr lang="en-GB" altLang="en-US" sz="2400" dirty="0">
              <a:cs typeface="Arial" charset="0"/>
            </a:endParaRPr>
          </a:p>
          <a:p>
            <a:r>
              <a:rPr lang="en-GB" altLang="en-US" sz="2400" dirty="0" err="1">
                <a:cs typeface="Arial" charset="0"/>
              </a:rPr>
              <a:t>Asesiadau’r</a:t>
            </a:r>
            <a:r>
              <a:rPr lang="en-GB" altLang="en-US" sz="2400" dirty="0">
                <a:cs typeface="Arial" charset="0"/>
              </a:rPr>
              <a:t> </a:t>
            </a:r>
            <a:r>
              <a:rPr lang="en-GB" altLang="en-US" sz="2400" dirty="0" err="1">
                <a:cs typeface="Arial" charset="0"/>
              </a:rPr>
              <a:t>modiwl</a:t>
            </a:r>
            <a:endParaRPr lang="en-GB" altLang="en-US" sz="2400" dirty="0">
              <a:cs typeface="Arial" charset="0"/>
            </a:endParaRPr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>
                <a:cs typeface="Arial" charset="0"/>
              </a:rPr>
              <a:t>Module overview </a:t>
            </a:r>
          </a:p>
          <a:p>
            <a:r>
              <a:rPr lang="en-GB" altLang="en-US" sz="2400" dirty="0">
                <a:cs typeface="Arial" charset="0"/>
              </a:rPr>
              <a:t>Important information</a:t>
            </a:r>
          </a:p>
          <a:p>
            <a:r>
              <a:rPr lang="en-GB" altLang="en-US" sz="2400" dirty="0">
                <a:cs typeface="Arial" charset="0"/>
              </a:rPr>
              <a:t>Module timetable</a:t>
            </a:r>
          </a:p>
          <a:p>
            <a:r>
              <a:rPr lang="en-GB" altLang="en-US" sz="2400" dirty="0">
                <a:cs typeface="Arial" charset="0"/>
              </a:rPr>
              <a:t>Learning outcomes</a:t>
            </a:r>
          </a:p>
          <a:p>
            <a:r>
              <a:rPr lang="en-GB" altLang="en-US" sz="2400" dirty="0">
                <a:cs typeface="Arial" charset="0"/>
              </a:rPr>
              <a:t>Module assignments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033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sz="2400" dirty="0" smtClean="0"/>
              <a:t>asesu 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Trafod a gwerthuso cyd-destunau dysgu. 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Trefnu eu gwybodaeth a’r hyn y maent wedi’i ddysgu drwy ddefnyddio amrywiaeth o ffynonellau gwybodaeth, gan gynnwys </a:t>
            </a:r>
            <a:r>
              <a:rPr lang="cy-GB" sz="2400" dirty="0" err="1"/>
              <a:t>TGCh</a:t>
            </a:r>
            <a:r>
              <a:rPr lang="cy-GB" sz="2400" dirty="0"/>
              <a:t>, a chyflwyno’u gwaith ar y lefel briodol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(10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cy-GB" sz="2400" dirty="0"/>
              <a:t>Dangoswch sut y gall cyd-destun 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(10 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en-GB" sz="2400" dirty="0"/>
              <a:t>Demonstrate how outdoor contexts can 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893" y="476597"/>
            <a:ext cx="7024744" cy="1143000"/>
          </a:xfrm>
        </p:spPr>
        <p:txBody>
          <a:bodyPr/>
          <a:lstStyle/>
          <a:p>
            <a:pPr algn="ctr"/>
            <a:r>
              <a:rPr lang="en-GB" dirty="0" smtClean="0"/>
              <a:t>Y </a:t>
            </a:r>
            <a:r>
              <a:rPr lang="en-GB" dirty="0" err="1" smtClean="0"/>
              <a:t>grwpiau</a:t>
            </a:r>
            <a:r>
              <a:rPr lang="en-GB" dirty="0" smtClean="0"/>
              <a:t>              The groups</a:t>
            </a:r>
            <a:endParaRPr lang="cy-GB" dirty="0"/>
          </a:p>
        </p:txBody>
      </p:sp>
      <p:pic>
        <p:nvPicPr>
          <p:cNvPr id="4099" name="Picture 3" descr="C:\Users\l.roberts\AppData\Local\Microsoft\Windows\Temporary Internet Files\Content.IE5\FDGQFACQ\smiling-teenage-students-104113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286000"/>
            <a:ext cx="7543800" cy="404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70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19051" y="-754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            </a:t>
            </a:r>
            <a:br>
              <a:rPr lang="en-GB" dirty="0" smtClean="0"/>
            </a:br>
            <a:r>
              <a:rPr lang="en-GB" sz="4400" dirty="0" err="1" smtClean="0"/>
              <a:t>Grwpiau</a:t>
            </a:r>
            <a:r>
              <a:rPr lang="en-GB" sz="4400" dirty="0" smtClean="0"/>
              <a:t> </a:t>
            </a:r>
            <a:r>
              <a:rPr lang="en-GB" sz="4400" dirty="0" err="1"/>
              <a:t>effeithiol</a:t>
            </a:r>
            <a:r>
              <a:rPr lang="en-GB" sz="4400" dirty="0"/>
              <a:t> / </a:t>
            </a:r>
            <a:br>
              <a:rPr lang="en-GB" sz="4400" dirty="0"/>
            </a:br>
            <a:r>
              <a:rPr lang="en-GB" sz="4400" dirty="0"/>
              <a:t>Effective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0" y="1981200"/>
            <a:ext cx="4038600" cy="443484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sz="4000" dirty="0">
                <a:cs typeface="Arial" panose="020B0604020202020204" pitchFamily="34" charset="0"/>
              </a:rPr>
              <a:t>A range of individuals who build on their own strengths and complement the skills of others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967047" y="2064172"/>
            <a:ext cx="4038600" cy="443484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sz="4000" dirty="0" err="1">
                <a:cs typeface="Arial" panose="020B0604020202020204" pitchFamily="34" charset="0"/>
              </a:rPr>
              <a:t>Amrywiaeth</a:t>
            </a:r>
            <a:r>
              <a:rPr lang="en-GB" sz="4000" dirty="0">
                <a:cs typeface="Arial" panose="020B0604020202020204" pitchFamily="34" charset="0"/>
              </a:rPr>
              <a:t> o </a:t>
            </a:r>
            <a:r>
              <a:rPr lang="en-GB" sz="4000" dirty="0" err="1">
                <a:cs typeface="Arial" panose="020B0604020202020204" pitchFamily="34" charset="0"/>
              </a:rPr>
              <a:t>unigolion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sydd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yn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adeiladu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ar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eu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cryfderau</a:t>
            </a:r>
            <a:r>
              <a:rPr lang="en-GB" sz="4000" dirty="0">
                <a:cs typeface="Arial" panose="020B0604020202020204" pitchFamily="34" charset="0"/>
              </a:rPr>
              <a:t> ac </a:t>
            </a:r>
            <a:r>
              <a:rPr lang="en-GB" sz="4000" dirty="0" err="1">
                <a:cs typeface="Arial" panose="020B0604020202020204" pitchFamily="34" charset="0"/>
              </a:rPr>
              <a:t>yn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ategu</a:t>
            </a:r>
            <a:r>
              <a:rPr lang="en-GB" sz="4000" dirty="0">
                <a:cs typeface="Arial" panose="020B0604020202020204" pitchFamily="34" charset="0"/>
              </a:rPr>
              <a:t> at </a:t>
            </a:r>
            <a:r>
              <a:rPr lang="en-GB" sz="4000" dirty="0" err="1">
                <a:cs typeface="Arial" panose="020B0604020202020204" pitchFamily="34" charset="0"/>
              </a:rPr>
              <a:t>sgiliau</a:t>
            </a:r>
            <a:r>
              <a:rPr lang="en-GB" sz="4000" dirty="0">
                <a:cs typeface="Arial" panose="020B0604020202020204" pitchFamily="34" charset="0"/>
              </a:rPr>
              <a:t> </a:t>
            </a:r>
            <a:r>
              <a:rPr lang="en-GB" sz="4000" dirty="0" err="1">
                <a:cs typeface="Arial" panose="020B0604020202020204" pitchFamily="34" charset="0"/>
              </a:rPr>
              <a:t>eraill</a:t>
            </a:r>
            <a:endParaRPr lang="cy-GB" sz="4000" dirty="0">
              <a:cs typeface="Arial" panose="020B0604020202020204" pitchFamily="34" charset="0"/>
            </a:endParaRPr>
          </a:p>
        </p:txBody>
      </p:sp>
      <p:pic>
        <p:nvPicPr>
          <p:cNvPr id="3074" name="Picture 2" descr="C:\Users\l.roberts\AppData\Local\Microsoft\Windows\Temporary Internet Files\Content.IE5\FDGQFACQ\smiling-teenage-students-104113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381000"/>
            <a:ext cx="36576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67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2207" y="-577557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                         </a:t>
            </a:r>
            <a:r>
              <a:rPr lang="en-GB" sz="6000" i="1" dirty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sz="4900" dirty="0" err="1"/>
              <a:t>Grwpiau</a:t>
            </a:r>
            <a:r>
              <a:rPr lang="en-GB" sz="4900" dirty="0"/>
              <a:t> </a:t>
            </a:r>
            <a:r>
              <a:rPr lang="en-GB" sz="4900" dirty="0" err="1"/>
              <a:t>effeithiol</a:t>
            </a:r>
            <a:r>
              <a:rPr lang="en-GB" sz="4900" dirty="0"/>
              <a:t>  </a:t>
            </a:r>
            <a:br>
              <a:rPr lang="en-GB" sz="4900" dirty="0"/>
            </a:br>
            <a:r>
              <a:rPr lang="en-GB" sz="4900" dirty="0"/>
              <a:t>Effective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85411" y="2013242"/>
            <a:ext cx="4325389" cy="434168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GB" sz="4000" dirty="0">
                <a:cs typeface="Arial" panose="020B0604020202020204" pitchFamily="34" charset="0"/>
              </a:rPr>
              <a:t>Clear aims that everyone agrees to, including whether a group co-ordinator is required</a:t>
            </a:r>
          </a:p>
          <a:p>
            <a:r>
              <a:rPr lang="en-GB" sz="4000" dirty="0">
                <a:cs typeface="Arial" panose="020B0604020202020204" pitchFamily="34" charset="0"/>
              </a:rPr>
              <a:t>Each member understands the task(s)</a:t>
            </a:r>
          </a:p>
          <a:p>
            <a:r>
              <a:rPr lang="en-GB" sz="4000" dirty="0">
                <a:cs typeface="Arial" panose="020B0604020202020204" pitchFamily="34" charset="0"/>
              </a:rPr>
              <a:t>Supportive and informal atmosphere</a:t>
            </a:r>
          </a:p>
        </p:txBody>
      </p:sp>
      <p:pic>
        <p:nvPicPr>
          <p:cNvPr id="6" name="Picture 2" descr="C:\Users\l.roberts\AppData\Local\Microsoft\Windows\Temporary Internet Files\Content.IE5\S9T0P2O1\group-therap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838201"/>
            <a:ext cx="2959100" cy="90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96141" y="1845427"/>
            <a:ext cx="38100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Nodau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clir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cytunedig</a:t>
            </a:r>
            <a:r>
              <a:rPr lang="en-GB" sz="3000" dirty="0">
                <a:cs typeface="Arial" panose="020B0604020202020204" pitchFamily="34" charset="0"/>
              </a:rPr>
              <a:t>, </a:t>
            </a:r>
            <a:r>
              <a:rPr lang="en-GB" sz="3000" dirty="0" err="1">
                <a:cs typeface="Arial" panose="020B0604020202020204" pitchFamily="34" charset="0"/>
              </a:rPr>
              <a:t>yn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cynnwys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os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oes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angen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cydlynydd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grwp</a:t>
            </a:r>
            <a:endParaRPr lang="en-GB" sz="3000" dirty="0"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Pob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aelod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yn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deall</a:t>
            </a:r>
            <a:r>
              <a:rPr lang="en-GB" sz="3000" dirty="0">
                <a:cs typeface="Arial" panose="020B0604020202020204" pitchFamily="34" charset="0"/>
              </a:rPr>
              <a:t> y </a:t>
            </a:r>
            <a:r>
              <a:rPr lang="en-GB" sz="3000" dirty="0" err="1">
                <a:cs typeface="Arial" panose="020B0604020202020204" pitchFamily="34" charset="0"/>
              </a:rPr>
              <a:t>dasg</a:t>
            </a:r>
            <a:r>
              <a:rPr lang="en-GB" sz="3000" dirty="0">
                <a:cs typeface="Arial" panose="020B0604020202020204" pitchFamily="34" charset="0"/>
              </a:rPr>
              <a:t> / </a:t>
            </a:r>
            <a:r>
              <a:rPr lang="en-GB" sz="3000" dirty="0" err="1">
                <a:cs typeface="Arial" panose="020B0604020202020204" pitchFamily="34" charset="0"/>
              </a:rPr>
              <a:t>tasgiau</a:t>
            </a:r>
            <a:endParaRPr lang="en-GB" sz="3000" dirty="0"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 err="1">
                <a:cs typeface="Arial" panose="020B0604020202020204" pitchFamily="34" charset="0"/>
              </a:rPr>
              <a:t>Awyrgylch</a:t>
            </a:r>
            <a:r>
              <a:rPr lang="en-GB" sz="3000" dirty="0">
                <a:cs typeface="Arial" panose="020B0604020202020204" pitchFamily="34" charset="0"/>
              </a:rPr>
              <a:t> </a:t>
            </a:r>
            <a:r>
              <a:rPr lang="en-GB" sz="3000" dirty="0" err="1">
                <a:cs typeface="Arial" panose="020B0604020202020204" pitchFamily="34" charset="0"/>
              </a:rPr>
              <a:t>cefnogol</a:t>
            </a:r>
            <a:r>
              <a:rPr lang="en-GB" sz="3000" dirty="0">
                <a:cs typeface="Arial" panose="020B0604020202020204" pitchFamily="34" charset="0"/>
              </a:rPr>
              <a:t> ac </a:t>
            </a:r>
            <a:r>
              <a:rPr lang="en-GB" sz="3000" dirty="0" err="1">
                <a:cs typeface="Arial" panose="020B0604020202020204" pitchFamily="34" charset="0"/>
              </a:rPr>
              <a:t>anffurfiol</a:t>
            </a:r>
            <a:endParaRPr lang="cy-GB" sz="3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851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578" y="32835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 your groups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946" y="1776152"/>
            <a:ext cx="4038600" cy="443484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sz="2400" dirty="0" err="1" smtClean="0">
                <a:cs typeface="Arial" panose="020B0604020202020204" pitchFamily="34" charset="0"/>
              </a:rPr>
              <a:t>Trafodwch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ydych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bwriadu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gweithio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fel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grwp</a:t>
            </a:r>
            <a:endParaRPr lang="en-GB" sz="2400" dirty="0" smtClean="0">
              <a:cs typeface="Arial" panose="020B0604020202020204" pitchFamily="34" charset="0"/>
            </a:endParaRP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cyfathrebu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A </a:t>
            </a:r>
            <a:r>
              <a:rPr lang="en-GB" sz="2400" dirty="0" err="1" smtClean="0">
                <a:cs typeface="Arial" panose="020B0604020202020204" pitchFamily="34" charset="0"/>
              </a:rPr>
              <a:t>fydd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cydlynydd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grwp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nodi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penderfyniadau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r>
              <a:rPr lang="en-GB" sz="2400" dirty="0" err="1" smtClean="0">
                <a:cs typeface="Arial" panose="020B0604020202020204" pitchFamily="34" charset="0"/>
              </a:rPr>
              <a:t>Sut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fyddwch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chi’n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sicrhau</a:t>
            </a:r>
            <a:r>
              <a:rPr lang="en-GB" sz="2400" dirty="0" smtClean="0">
                <a:cs typeface="Arial" panose="020B0604020202020204" pitchFamily="34" charset="0"/>
              </a:rPr>
              <a:t> y </a:t>
            </a:r>
            <a:r>
              <a:rPr lang="en-GB" sz="2400" dirty="0" err="1" smtClean="0">
                <a:cs typeface="Arial" panose="020B0604020202020204" pitchFamily="34" charset="0"/>
              </a:rPr>
              <a:t>clywir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llais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pawb</a:t>
            </a:r>
            <a:r>
              <a:rPr lang="en-GB" sz="2400" dirty="0" smtClean="0">
                <a:cs typeface="Arial" panose="020B0604020202020204" pitchFamily="34" charset="0"/>
              </a:rPr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1050" y="1471352"/>
            <a:ext cx="4038600" cy="494468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dirty="0" smtClean="0">
                <a:cs typeface="Arial" panose="020B0604020202020204" pitchFamily="34" charset="0"/>
              </a:rPr>
              <a:t>Discuss how you intend to work together as a group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communicate?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Will you have a co-ordinator?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record decisions?</a:t>
            </a:r>
          </a:p>
          <a:p>
            <a:r>
              <a:rPr lang="en-GB" sz="2400" dirty="0" smtClean="0">
                <a:cs typeface="Arial" panose="020B0604020202020204" pitchFamily="34" charset="0"/>
              </a:rPr>
              <a:t>How will you ensure that everyone’s voice is heard?</a:t>
            </a:r>
          </a:p>
        </p:txBody>
      </p:sp>
      <p:pic>
        <p:nvPicPr>
          <p:cNvPr id="2050" name="Picture 2" descr="C:\Users\l.roberts\AppData\Local\Microsoft\Windows\Temporary Internet Files\Content.IE5\S9T0P2O1\group-therap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49" y="232139"/>
            <a:ext cx="3568700" cy="108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91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123" name="Picture 3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1168400"/>
            <a:ext cx="3492500" cy="452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609600"/>
            <a:ext cx="7810500" cy="580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33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600" y="32657"/>
            <a:ext cx="7024744" cy="1143000"/>
          </a:xfrm>
        </p:spPr>
        <p:txBody>
          <a:bodyPr/>
          <a:lstStyle/>
          <a:p>
            <a:r>
              <a:rPr lang="en-GB" dirty="0" err="1" smtClean="0"/>
              <a:t>Amserlen</a:t>
            </a:r>
            <a:r>
              <a:rPr lang="en-GB" dirty="0" smtClean="0"/>
              <a:t>          Timetable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277960"/>
              </p:ext>
            </p:extLst>
          </p:nvPr>
        </p:nvGraphicFramePr>
        <p:xfrm>
          <a:off x="1676401" y="1066801"/>
          <a:ext cx="8382001" cy="58957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54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48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91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05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Pwnc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Topic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726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Gorolwg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modiwl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Overview of </a:t>
                      </a:r>
                      <a:r>
                        <a:rPr lang="en-GB" sz="2000" dirty="0" smtClean="0">
                          <a:effectLst/>
                        </a:rPr>
                        <a:t>module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726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Piaget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Piaget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726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Vygotsky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Vygotsky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7261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Froebel, Dewey a Montessori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Froebel, Dewey and Montessori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092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5: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Skinner,</a:t>
                      </a:r>
                      <a:r>
                        <a:rPr lang="en-GB" sz="2000" baseline="0" dirty="0" smtClean="0">
                          <a:effectLst/>
                        </a:rPr>
                        <a:t> </a:t>
                      </a:r>
                      <a:r>
                        <a:rPr lang="en-GB" sz="2000" dirty="0" smtClean="0">
                          <a:effectLst/>
                        </a:rPr>
                        <a:t>Bruner</a:t>
                      </a:r>
                      <a:r>
                        <a:rPr lang="en-GB" sz="2000" baseline="0" dirty="0" smtClean="0">
                          <a:effectLst/>
                        </a:rPr>
                        <a:t> a </a:t>
                      </a:r>
                      <a:r>
                        <a:rPr lang="en-GB" sz="2000" dirty="0" smtClean="0">
                          <a:effectLst/>
                        </a:rPr>
                        <a:t>Bloom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Skinner,</a:t>
                      </a:r>
                      <a:r>
                        <a:rPr lang="en-GB" sz="2000" baseline="0" dirty="0" smtClean="0">
                          <a:effectLst/>
                        </a:rPr>
                        <a:t> </a:t>
                      </a:r>
                      <a:r>
                        <a:rPr lang="en-GB" sz="2000" dirty="0" smtClean="0">
                          <a:effectLst/>
                        </a:rPr>
                        <a:t>Bruner</a:t>
                      </a:r>
                      <a:r>
                        <a:rPr lang="en-GB" sz="2000" baseline="0" dirty="0" smtClean="0">
                          <a:effectLst/>
                        </a:rPr>
                        <a:t> a </a:t>
                      </a:r>
                      <a:r>
                        <a:rPr lang="en-GB" sz="2000" dirty="0" smtClean="0">
                          <a:effectLst/>
                        </a:rPr>
                        <a:t>Bloom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881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</a:rPr>
                        <a:t>Blynyddoedd</a:t>
                      </a: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Cynnar</a:t>
                      </a:r>
                      <a:r>
                        <a:rPr lang="en-GB" sz="2000" dirty="0" smtClean="0">
                          <a:effectLst/>
                        </a:rPr>
                        <a:t> a </a:t>
                      </a:r>
                      <a:r>
                        <a:rPr lang="en-GB" sz="2000" dirty="0" err="1" smtClean="0">
                          <a:effectLst/>
                        </a:rPr>
                        <a:t>Chwarae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Early Years and the role of Play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092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</a:rPr>
                        <a:t>Amgylcheddau</a:t>
                      </a:r>
                      <a:r>
                        <a:rPr lang="en-GB" sz="2000" dirty="0" smtClean="0">
                          <a:effectLst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</a:rPr>
                        <a:t>dysgu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</a:rPr>
                        <a:t>Learning environments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3585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Dysgu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tu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allan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i’r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ysgol</a:t>
                      </a:r>
                      <a:endParaRPr lang="en-GB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of school learning</a:t>
                      </a:r>
                      <a:endParaRPr lang="en-GB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0881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9: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Ymweliad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addysgol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Educational Visit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6178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10: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Adolygu</a:t>
                      </a:r>
                      <a:r>
                        <a:rPr lang="en-GB" sz="2000" dirty="0">
                          <a:effectLst/>
                        </a:rPr>
                        <a:t>/</a:t>
                      </a:r>
                      <a:r>
                        <a:rPr lang="en-GB" sz="2000" dirty="0" err="1">
                          <a:effectLst/>
                        </a:rPr>
                        <a:t>tiwtorialau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Revision/tutorials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401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685800"/>
            <a:ext cx="7024744" cy="1143000"/>
          </a:xfrm>
        </p:spPr>
        <p:txBody>
          <a:bodyPr/>
          <a:lstStyle/>
          <a:p>
            <a:r>
              <a:rPr lang="en-GB" dirty="0" err="1" smtClean="0"/>
              <a:t>Ymweliadau</a:t>
            </a:r>
            <a:r>
              <a:rPr lang="en-GB" dirty="0" smtClean="0"/>
              <a:t>         Visits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362200" y="2057400"/>
            <a:ext cx="3419856" cy="3493008"/>
          </a:xfrm>
        </p:spPr>
        <p:txBody>
          <a:bodyPr/>
          <a:lstStyle/>
          <a:p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gadarnhau</a:t>
            </a:r>
            <a:endParaRPr lang="en-GB" dirty="0" smtClean="0"/>
          </a:p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traeth</a:t>
            </a:r>
            <a:endParaRPr lang="en-GB" dirty="0" smtClean="0"/>
          </a:p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coedwig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2057400"/>
            <a:ext cx="3419856" cy="3569208"/>
          </a:xfrm>
        </p:spPr>
        <p:txBody>
          <a:bodyPr/>
          <a:lstStyle/>
          <a:p>
            <a:r>
              <a:rPr lang="en-GB" dirty="0" smtClean="0"/>
              <a:t>Venue to be confirmed</a:t>
            </a:r>
          </a:p>
          <a:p>
            <a:r>
              <a:rPr lang="en-GB" dirty="0" smtClean="0"/>
              <a:t>Beach activities</a:t>
            </a:r>
          </a:p>
          <a:p>
            <a:r>
              <a:rPr lang="en-GB" dirty="0" smtClean="0"/>
              <a:t>Forest activities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3499338"/>
            <a:ext cx="3282462" cy="235000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947" y="3499338"/>
            <a:ext cx="3244362" cy="2289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76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260575" y="533400"/>
            <a:ext cx="7315200" cy="11684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Tasg</a:t>
            </a:r>
            <a:r>
              <a:rPr lang="en-US" i="1" dirty="0" smtClean="0"/>
              <a:t>                                                                                 Task</a:t>
            </a:r>
            <a:endParaRPr lang="en-US" i="1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2921" y="295366"/>
            <a:ext cx="4191000" cy="1216414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72200" y="1803400"/>
            <a:ext cx="3581400" cy="42672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Reflect on our </a:t>
            </a:r>
            <a:r>
              <a:rPr lang="en-GB" sz="2000" dirty="0" smtClean="0"/>
              <a:t>visit so far :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 err="1" smtClean="0"/>
              <a:t>Abergwili</a:t>
            </a:r>
            <a:r>
              <a:rPr lang="en-GB" sz="2000" dirty="0" smtClean="0"/>
              <a:t> </a:t>
            </a:r>
            <a:r>
              <a:rPr lang="en-GB" sz="2000" dirty="0"/>
              <a:t>museum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In a small </a:t>
            </a:r>
            <a:r>
              <a:rPr lang="en-GB" sz="2000" dirty="0" smtClean="0"/>
              <a:t>group discuss</a:t>
            </a:r>
            <a:r>
              <a:rPr lang="en-GB" sz="20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How it can promote learning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Skills that could be gained by a visit to the venue</a:t>
            </a:r>
          </a:p>
          <a:p>
            <a:pPr>
              <a:lnSpc>
                <a:spcPct val="150000"/>
              </a:lnSpc>
            </a:pPr>
            <a:endParaRPr lang="en-GB" sz="1600" i="1" dirty="0"/>
          </a:p>
          <a:p>
            <a:pPr>
              <a:lnSpc>
                <a:spcPct val="150000"/>
              </a:lnSpc>
            </a:pPr>
            <a:endParaRPr lang="en-GB" sz="1600" i="1" dirty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1566086" y="1939834"/>
            <a:ext cx="3822906" cy="4632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46888" indent="-24688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0392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52144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53896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55648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59152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60904" indent="-246888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 err="1"/>
              <a:t>Adlewyrchwch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 smtClean="0"/>
              <a:t>ymweliad</a:t>
            </a:r>
            <a:r>
              <a:rPr lang="en-GB" sz="2000" dirty="0" smtClean="0"/>
              <a:t>:</a:t>
            </a:r>
            <a:endParaRPr lang="en-GB" sz="2000" dirty="0"/>
          </a:p>
          <a:p>
            <a:r>
              <a:rPr lang="en-GB" sz="2000" dirty="0" err="1" smtClean="0"/>
              <a:t>Amgueddfa</a:t>
            </a:r>
            <a:r>
              <a:rPr lang="en-GB" sz="2000" dirty="0" smtClean="0"/>
              <a:t> </a:t>
            </a:r>
            <a:r>
              <a:rPr lang="en-GB" sz="2000" dirty="0" err="1"/>
              <a:t>Abergwili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 smtClean="0"/>
              <a:t>bach</a:t>
            </a:r>
            <a:r>
              <a:rPr lang="en-GB" sz="2000" dirty="0" smtClean="0"/>
              <a:t> </a:t>
            </a:r>
            <a:r>
              <a:rPr lang="en-GB" sz="2000" dirty="0" err="1" smtClean="0"/>
              <a:t>trafodwch</a:t>
            </a:r>
            <a:r>
              <a:rPr lang="en-GB" sz="2000" dirty="0" smtClean="0"/>
              <a:t>:</a:t>
            </a:r>
            <a:endParaRPr lang="en-GB" sz="2000" dirty="0"/>
          </a:p>
          <a:p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mae’n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hyrwyddo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gallai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ymweld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lleoliad</a:t>
            </a:r>
            <a:endParaRPr lang="en-GB" sz="2000" dirty="0"/>
          </a:p>
          <a:p>
            <a:endParaRPr lang="en-GB" sz="1600" i="1" dirty="0"/>
          </a:p>
          <a:p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07070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600" y="2286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Hydref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Outdoor learning- Autumn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4757" y="1949334"/>
            <a:ext cx="3419856" cy="3493008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dewisiwch</a:t>
            </a:r>
            <a:r>
              <a:rPr lang="en-GB" sz="2400" dirty="0" smtClean="0"/>
              <a:t> </a:t>
            </a:r>
            <a:r>
              <a:rPr lang="en-GB" sz="2400" dirty="0" err="1" smtClean="0"/>
              <a:t>leoliad</a:t>
            </a:r>
            <a:r>
              <a:rPr lang="en-GB" sz="2400" dirty="0" smtClean="0"/>
              <a:t> </a:t>
            </a:r>
            <a:r>
              <a:rPr lang="en-GB" sz="2400" dirty="0" err="1" smtClean="0"/>
              <a:t>tu</a:t>
            </a:r>
            <a:r>
              <a:rPr lang="en-GB" sz="2400" dirty="0" smtClean="0"/>
              <a:t> </a:t>
            </a:r>
            <a:r>
              <a:rPr lang="en-GB" sz="2400" dirty="0" err="1" smtClean="0"/>
              <a:t>allan</a:t>
            </a:r>
            <a:r>
              <a:rPr lang="en-GB" sz="2400" dirty="0" smtClean="0"/>
              <a:t>. </a:t>
            </a:r>
            <a:r>
              <a:rPr lang="en-GB" sz="2400" dirty="0" err="1" smtClean="0"/>
              <a:t>Eich</a:t>
            </a:r>
            <a:r>
              <a:rPr lang="en-GB" sz="2400" dirty="0" smtClean="0"/>
              <a:t> her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creu</a:t>
            </a:r>
            <a:r>
              <a:rPr lang="en-GB" sz="2400" dirty="0" smtClean="0"/>
              <a:t> </a:t>
            </a:r>
            <a:r>
              <a:rPr lang="en-GB" sz="2400" dirty="0" err="1" smtClean="0"/>
              <a:t>olygfa’r</a:t>
            </a:r>
            <a:r>
              <a:rPr lang="en-GB" sz="2400" dirty="0" smtClean="0"/>
              <a:t> </a:t>
            </a:r>
            <a:r>
              <a:rPr lang="en-GB" sz="2400" dirty="0" err="1" smtClean="0"/>
              <a:t>Hydref</a:t>
            </a:r>
            <a:endParaRPr lang="en-GB" sz="2400" dirty="0" smtClean="0"/>
          </a:p>
          <a:p>
            <a:r>
              <a:rPr lang="en-GB" sz="2400" dirty="0" err="1" smtClean="0"/>
              <a:t>Tynnwch</a:t>
            </a:r>
            <a:r>
              <a:rPr lang="en-GB" sz="2400" dirty="0" smtClean="0"/>
              <a:t> </a:t>
            </a:r>
            <a:r>
              <a:rPr lang="en-GB" sz="2400" dirty="0" err="1" smtClean="0"/>
              <a:t>lun</a:t>
            </a:r>
            <a:r>
              <a:rPr lang="en-GB" sz="2400" dirty="0" smtClean="0"/>
              <a:t> </a:t>
            </a:r>
            <a:r>
              <a:rPr lang="en-GB" sz="2400" dirty="0" err="1" smtClean="0"/>
              <a:t>o’ch</a:t>
            </a:r>
            <a:r>
              <a:rPr lang="en-GB" sz="2400" dirty="0" smtClean="0"/>
              <a:t> </a:t>
            </a:r>
            <a:r>
              <a:rPr lang="en-GB" sz="2400" dirty="0" err="1" smtClean="0"/>
              <a:t>olygfa</a:t>
            </a:r>
            <a:r>
              <a:rPr lang="en-GB" sz="2400" dirty="0" smtClean="0"/>
              <a:t> </a:t>
            </a:r>
            <a:r>
              <a:rPr lang="en-GB" sz="2400" dirty="0" err="1" smtClean="0"/>
              <a:t>a’i</a:t>
            </a:r>
            <a:r>
              <a:rPr lang="en-GB" sz="2400" dirty="0" smtClean="0"/>
              <a:t> </a:t>
            </a:r>
            <a:r>
              <a:rPr lang="en-GB" sz="2400" dirty="0" err="1" smtClean="0"/>
              <a:t>anfon</a:t>
            </a:r>
            <a:r>
              <a:rPr lang="en-GB" sz="2400" dirty="0" smtClean="0"/>
              <a:t> </a:t>
            </a:r>
            <a:r>
              <a:rPr lang="en-GB" sz="2400" dirty="0" err="1" smtClean="0"/>
              <a:t>drwy</a:t>
            </a:r>
            <a:r>
              <a:rPr lang="en-GB" sz="2400" dirty="0" smtClean="0"/>
              <a:t> e-</a:t>
            </a:r>
            <a:r>
              <a:rPr lang="en-GB" sz="2400" dirty="0" err="1" smtClean="0"/>
              <a:t>bost</a:t>
            </a:r>
            <a:r>
              <a:rPr lang="en-GB" sz="2400" dirty="0" smtClean="0"/>
              <a:t> at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darlithydd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9171" y="1949334"/>
            <a:ext cx="3810000" cy="459028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 groups choose an outdoor location and create an Autumn scene</a:t>
            </a:r>
          </a:p>
          <a:p>
            <a:r>
              <a:rPr lang="en-GB" sz="2400" dirty="0" smtClean="0"/>
              <a:t>Take a picture of your scene and send it via e-mail to your lecturer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4957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cynlluniwch</a:t>
            </a:r>
            <a:r>
              <a:rPr lang="en-GB" sz="2400" dirty="0" smtClean="0"/>
              <a:t> </a:t>
            </a:r>
            <a:r>
              <a:rPr lang="en-GB" sz="2400" dirty="0" err="1"/>
              <a:t>g</a:t>
            </a:r>
            <a:r>
              <a:rPr lang="en-GB" sz="2400" dirty="0" err="1" smtClean="0"/>
              <a:t>yfres</a:t>
            </a:r>
            <a:r>
              <a:rPr lang="en-GB" sz="2400" dirty="0" smtClean="0"/>
              <a:t> </a:t>
            </a:r>
            <a:r>
              <a:rPr lang="en-GB" sz="2400" dirty="0" smtClean="0"/>
              <a:t>o </a:t>
            </a:r>
            <a:r>
              <a:rPr lang="en-GB" sz="2400" dirty="0" err="1" smtClean="0"/>
              <a:t>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blant</a:t>
            </a:r>
            <a:r>
              <a:rPr lang="en-GB" sz="2400" dirty="0" smtClean="0"/>
              <a:t> </a:t>
            </a:r>
            <a:r>
              <a:rPr lang="en-GB" sz="2400" dirty="0" err="1" smtClean="0"/>
              <a:t>oed</a:t>
            </a:r>
            <a:r>
              <a:rPr lang="en-GB" sz="2400" dirty="0" smtClean="0"/>
              <a:t> </a:t>
            </a:r>
            <a:r>
              <a:rPr lang="en-GB" sz="2400" dirty="0" err="1" smtClean="0"/>
              <a:t>cynradd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thema</a:t>
            </a:r>
            <a:r>
              <a:rPr lang="en-GB" sz="2400" dirty="0" smtClean="0"/>
              <a:t> ‘</a:t>
            </a:r>
            <a:r>
              <a:rPr lang="en-GB" sz="2400" dirty="0" err="1" smtClean="0"/>
              <a:t>Hydref</a:t>
            </a:r>
            <a:r>
              <a:rPr lang="en-GB" sz="2400" dirty="0" smtClean="0"/>
              <a:t>’</a:t>
            </a:r>
          </a:p>
          <a:p>
            <a:r>
              <a:rPr lang="en-GB" sz="2400" dirty="0" smtClean="0"/>
              <a:t>Pa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datblygu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mae’r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cefnogi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 groups plan a series of activities for children of a Primary school age on the theme ‘Autumn’</a:t>
            </a:r>
          </a:p>
          <a:p>
            <a:r>
              <a:rPr lang="en-GB" sz="2400" dirty="0" smtClean="0"/>
              <a:t>What skills are being developed?</a:t>
            </a:r>
          </a:p>
          <a:p>
            <a:r>
              <a:rPr lang="en-GB" sz="2400" dirty="0" smtClean="0"/>
              <a:t>How do the activities support learning?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72138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</TotalTime>
  <Words>738</Words>
  <Application>Microsoft Office PowerPoint</Application>
  <PresentationFormat>Widescreen</PresentationFormat>
  <Paragraphs>123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Times New Roman</vt:lpstr>
      <vt:lpstr>Trebuchet MS</vt:lpstr>
      <vt:lpstr>Wingdings 3</vt:lpstr>
      <vt:lpstr>Facet</vt:lpstr>
      <vt:lpstr>Dysgu yn yr 21ain Ganrif 21st Century Learning  </vt:lpstr>
      <vt:lpstr>Amcanion Aims </vt:lpstr>
      <vt:lpstr>Gorolwg sesiwn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 grwpiau              The groups</vt:lpstr>
      <vt:lpstr>                                        Grwpiau effeithiol /  Effective groups</vt:lpstr>
      <vt:lpstr>                                 Grwpiau effeithiol   Effective groups</vt:lpstr>
      <vt:lpstr>Yn eich grwpiau In your groups</vt:lpstr>
      <vt:lpstr>PowerPoint Presentation</vt:lpstr>
      <vt:lpstr>Amserlen          Timetable</vt:lpstr>
      <vt:lpstr>Ymweliadau         Visits</vt:lpstr>
      <vt:lpstr>Tasg                                                                                 Task</vt:lpstr>
      <vt:lpstr>Dysgu yn y tu allan – Yr Hydref Outdoor learning- Autumn</vt:lpstr>
      <vt:lpstr>Tasg /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yn yr 21ain Ganrif 21st Century Learning</dc:title>
  <dc:creator>Alison Baggott</dc:creator>
  <cp:lastModifiedBy>Lynwen Roberts</cp:lastModifiedBy>
  <cp:revision>9</cp:revision>
  <dcterms:created xsi:type="dcterms:W3CDTF">2019-07-09T09:30:24Z</dcterms:created>
  <dcterms:modified xsi:type="dcterms:W3CDTF">2019-10-03T10:54:35Z</dcterms:modified>
</cp:coreProperties>
</file>